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17.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8.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9.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notesSlides/notesSlide20.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21.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299"/>
  </p:notesMasterIdLst>
  <p:sldIdLst>
    <p:sldId id="256" r:id="rId2"/>
    <p:sldId id="257" r:id="rId3"/>
    <p:sldId id="259" r:id="rId4"/>
    <p:sldId id="558" r:id="rId5"/>
    <p:sldId id="559" r:id="rId6"/>
    <p:sldId id="560" r:id="rId7"/>
    <p:sldId id="601" r:id="rId8"/>
    <p:sldId id="602" r:id="rId9"/>
    <p:sldId id="606" r:id="rId10"/>
    <p:sldId id="607" r:id="rId11"/>
    <p:sldId id="603" r:id="rId12"/>
    <p:sldId id="604" r:id="rId13"/>
    <p:sldId id="608" r:id="rId14"/>
    <p:sldId id="561" r:id="rId15"/>
    <p:sldId id="612" r:id="rId16"/>
    <p:sldId id="613" r:id="rId17"/>
    <p:sldId id="614" r:id="rId18"/>
    <p:sldId id="615" r:id="rId19"/>
    <p:sldId id="562" r:id="rId20"/>
    <p:sldId id="617" r:id="rId21"/>
    <p:sldId id="618" r:id="rId22"/>
    <p:sldId id="622" r:id="rId23"/>
    <p:sldId id="623" r:id="rId24"/>
    <p:sldId id="624" r:id="rId25"/>
    <p:sldId id="619" r:id="rId26"/>
    <p:sldId id="625" r:id="rId27"/>
    <p:sldId id="626" r:id="rId28"/>
    <p:sldId id="627" r:id="rId29"/>
    <p:sldId id="620" r:id="rId30"/>
    <p:sldId id="563" r:id="rId31"/>
    <p:sldId id="633" r:id="rId32"/>
    <p:sldId id="634" r:id="rId33"/>
    <p:sldId id="635" r:id="rId34"/>
    <p:sldId id="643" r:id="rId35"/>
    <p:sldId id="638" r:id="rId36"/>
    <p:sldId id="644" r:id="rId37"/>
    <p:sldId id="648" r:id="rId38"/>
    <p:sldId id="564" r:id="rId39"/>
    <p:sldId id="647" r:id="rId40"/>
    <p:sldId id="649" r:id="rId41"/>
    <p:sldId id="650" r:id="rId42"/>
    <p:sldId id="651" r:id="rId43"/>
    <p:sldId id="653" r:id="rId44"/>
    <p:sldId id="654" r:id="rId45"/>
    <p:sldId id="655" r:id="rId46"/>
    <p:sldId id="659" r:id="rId47"/>
    <p:sldId id="656" r:id="rId48"/>
    <p:sldId id="657" r:id="rId49"/>
    <p:sldId id="660" r:id="rId50"/>
    <p:sldId id="661" r:id="rId51"/>
    <p:sldId id="663" r:id="rId52"/>
    <p:sldId id="565" r:id="rId53"/>
    <p:sldId id="662" r:id="rId54"/>
    <p:sldId id="664" r:id="rId55"/>
    <p:sldId id="665" r:id="rId56"/>
    <p:sldId id="666" r:id="rId57"/>
    <p:sldId id="669" r:id="rId58"/>
    <p:sldId id="670" r:id="rId59"/>
    <p:sldId id="667" r:id="rId60"/>
    <p:sldId id="671" r:id="rId61"/>
    <p:sldId id="675" r:id="rId62"/>
    <p:sldId id="566" r:id="rId63"/>
    <p:sldId id="679" r:id="rId64"/>
    <p:sldId id="674" r:id="rId65"/>
    <p:sldId id="676" r:id="rId66"/>
    <p:sldId id="684" r:id="rId67"/>
    <p:sldId id="680" r:id="rId68"/>
    <p:sldId id="685" r:id="rId69"/>
    <p:sldId id="686" r:id="rId70"/>
    <p:sldId id="687" r:id="rId71"/>
    <p:sldId id="688" r:id="rId72"/>
    <p:sldId id="691" r:id="rId73"/>
    <p:sldId id="695" r:id="rId74"/>
    <p:sldId id="696" r:id="rId75"/>
    <p:sldId id="567" r:id="rId76"/>
    <p:sldId id="690" r:id="rId77"/>
    <p:sldId id="697" r:id="rId78"/>
    <p:sldId id="698" r:id="rId79"/>
    <p:sldId id="705" r:id="rId80"/>
    <p:sldId id="702" r:id="rId81"/>
    <p:sldId id="711" r:id="rId82"/>
    <p:sldId id="712" r:id="rId83"/>
    <p:sldId id="706" r:id="rId84"/>
    <p:sldId id="713" r:id="rId85"/>
    <p:sldId id="714" r:id="rId86"/>
    <p:sldId id="717" r:id="rId87"/>
    <p:sldId id="718" r:id="rId88"/>
    <p:sldId id="1020" r:id="rId89"/>
    <p:sldId id="719" r:id="rId90"/>
    <p:sldId id="721" r:id="rId91"/>
    <p:sldId id="725" r:id="rId92"/>
    <p:sldId id="722" r:id="rId93"/>
    <p:sldId id="723" r:id="rId94"/>
    <p:sldId id="568" r:id="rId95"/>
    <p:sldId id="724" r:id="rId96"/>
    <p:sldId id="732" r:id="rId97"/>
    <p:sldId id="726" r:id="rId98"/>
    <p:sldId id="737" r:id="rId99"/>
    <p:sldId id="738" r:id="rId100"/>
    <p:sldId id="739" r:id="rId101"/>
    <p:sldId id="1016" r:id="rId102"/>
    <p:sldId id="740" r:id="rId103"/>
    <p:sldId id="736" r:id="rId104"/>
    <p:sldId id="745" r:id="rId105"/>
    <p:sldId id="746" r:id="rId106"/>
    <p:sldId id="747" r:id="rId107"/>
    <p:sldId id="741" r:id="rId108"/>
    <p:sldId id="752" r:id="rId109"/>
    <p:sldId id="748" r:id="rId110"/>
    <p:sldId id="757" r:id="rId111"/>
    <p:sldId id="753" r:id="rId112"/>
    <p:sldId id="758" r:id="rId113"/>
    <p:sldId id="762" r:id="rId114"/>
    <p:sldId id="763" r:id="rId115"/>
    <p:sldId id="759" r:id="rId116"/>
    <p:sldId id="764" r:id="rId117"/>
    <p:sldId id="569" r:id="rId118"/>
    <p:sldId id="768" r:id="rId119"/>
    <p:sldId id="769" r:id="rId120"/>
    <p:sldId id="770" r:id="rId121"/>
    <p:sldId id="777" r:id="rId122"/>
    <p:sldId id="773" r:id="rId123"/>
    <p:sldId id="774" r:id="rId124"/>
    <p:sldId id="1017" r:id="rId125"/>
    <p:sldId id="775" r:id="rId126"/>
    <p:sldId id="776" r:id="rId127"/>
    <p:sldId id="778" r:id="rId128"/>
    <p:sldId id="781" r:id="rId129"/>
    <p:sldId id="779" r:id="rId130"/>
    <p:sldId id="780" r:id="rId131"/>
    <p:sldId id="782" r:id="rId132"/>
    <p:sldId id="783" r:id="rId133"/>
    <p:sldId id="786" r:id="rId134"/>
    <p:sldId id="787" r:id="rId135"/>
    <p:sldId id="784" r:id="rId136"/>
    <p:sldId id="788" r:id="rId137"/>
    <p:sldId id="789" r:id="rId138"/>
    <p:sldId id="570" r:id="rId139"/>
    <p:sldId id="785" r:id="rId140"/>
    <p:sldId id="790" r:id="rId141"/>
    <p:sldId id="795" r:id="rId142"/>
    <p:sldId id="796" r:id="rId143"/>
    <p:sldId id="797" r:id="rId144"/>
    <p:sldId id="798" r:id="rId145"/>
    <p:sldId id="804" r:id="rId146"/>
    <p:sldId id="799" r:id="rId147"/>
    <p:sldId id="809" r:id="rId148"/>
    <p:sldId id="571" r:id="rId149"/>
    <p:sldId id="803" r:id="rId150"/>
    <p:sldId id="814" r:id="rId151"/>
    <p:sldId id="810" r:id="rId152"/>
    <p:sldId id="815" r:id="rId153"/>
    <p:sldId id="818" r:id="rId154"/>
    <p:sldId id="816" r:id="rId155"/>
    <p:sldId id="819" r:id="rId156"/>
    <p:sldId id="817" r:id="rId157"/>
    <p:sldId id="820" r:id="rId158"/>
    <p:sldId id="821" r:id="rId159"/>
    <p:sldId id="822" r:id="rId160"/>
    <p:sldId id="823" r:id="rId161"/>
    <p:sldId id="825" r:id="rId162"/>
    <p:sldId id="826" r:id="rId163"/>
    <p:sldId id="827" r:id="rId164"/>
    <p:sldId id="828" r:id="rId165"/>
    <p:sldId id="837" r:id="rId166"/>
    <p:sldId id="833" r:id="rId167"/>
    <p:sldId id="838" r:id="rId168"/>
    <p:sldId id="841" r:id="rId169"/>
    <p:sldId id="578" r:id="rId170"/>
    <p:sldId id="832" r:id="rId171"/>
    <p:sldId id="842" r:id="rId172"/>
    <p:sldId id="846" r:id="rId173"/>
    <p:sldId id="847" r:id="rId174"/>
    <p:sldId id="849" r:id="rId175"/>
    <p:sldId id="850" r:id="rId176"/>
    <p:sldId id="855" r:id="rId177"/>
    <p:sldId id="572" r:id="rId178"/>
    <p:sldId id="854" r:id="rId179"/>
    <p:sldId id="856" r:id="rId180"/>
    <p:sldId id="857" r:id="rId181"/>
    <p:sldId id="859" r:id="rId182"/>
    <p:sldId id="573" r:id="rId183"/>
    <p:sldId id="864" r:id="rId184"/>
    <p:sldId id="865" r:id="rId185"/>
    <p:sldId id="870" r:id="rId186"/>
    <p:sldId id="868" r:id="rId187"/>
    <p:sldId id="574" r:id="rId188"/>
    <p:sldId id="869" r:id="rId189"/>
    <p:sldId id="871" r:id="rId190"/>
    <p:sldId id="872" r:id="rId191"/>
    <p:sldId id="873" r:id="rId192"/>
    <p:sldId id="879" r:id="rId193"/>
    <p:sldId id="875" r:id="rId194"/>
    <p:sldId id="880" r:id="rId195"/>
    <p:sldId id="876" r:id="rId196"/>
    <p:sldId id="883" r:id="rId197"/>
    <p:sldId id="881" r:id="rId198"/>
    <p:sldId id="882" r:id="rId199"/>
    <p:sldId id="884" r:id="rId200"/>
    <p:sldId id="885" r:id="rId201"/>
    <p:sldId id="886" r:id="rId202"/>
    <p:sldId id="887" r:id="rId203"/>
    <p:sldId id="579" r:id="rId204"/>
    <p:sldId id="891" r:id="rId205"/>
    <p:sldId id="1019" r:id="rId206"/>
    <p:sldId id="896" r:id="rId207"/>
    <p:sldId id="892" r:id="rId208"/>
    <p:sldId id="897" r:id="rId209"/>
    <p:sldId id="900" r:id="rId210"/>
    <p:sldId id="898" r:id="rId211"/>
    <p:sldId id="901" r:id="rId212"/>
    <p:sldId id="584" r:id="rId213"/>
    <p:sldId id="903" r:id="rId214"/>
    <p:sldId id="909" r:id="rId215"/>
    <p:sldId id="904" r:id="rId216"/>
    <p:sldId id="910" r:id="rId217"/>
    <p:sldId id="911" r:id="rId218"/>
    <p:sldId id="913" r:id="rId219"/>
    <p:sldId id="914" r:id="rId220"/>
    <p:sldId id="916" r:id="rId221"/>
    <p:sldId id="585" r:id="rId222"/>
    <p:sldId id="918" r:id="rId223"/>
    <p:sldId id="919" r:id="rId224"/>
    <p:sldId id="920" r:id="rId225"/>
    <p:sldId id="924" r:id="rId226"/>
    <p:sldId id="925" r:id="rId227"/>
    <p:sldId id="586" r:id="rId228"/>
    <p:sldId id="923" r:id="rId229"/>
    <p:sldId id="930" r:id="rId230"/>
    <p:sldId id="931" r:id="rId231"/>
    <p:sldId id="926" r:id="rId232"/>
    <p:sldId id="927" r:id="rId233"/>
    <p:sldId id="932" r:id="rId234"/>
    <p:sldId id="935" r:id="rId235"/>
    <p:sldId id="587" r:id="rId236"/>
    <p:sldId id="934" r:id="rId237"/>
    <p:sldId id="936" r:id="rId238"/>
    <p:sldId id="937" r:id="rId239"/>
    <p:sldId id="938" r:id="rId240"/>
    <p:sldId id="939" r:id="rId241"/>
    <p:sldId id="943" r:id="rId242"/>
    <p:sldId id="594" r:id="rId243"/>
    <p:sldId id="942" r:id="rId244"/>
    <p:sldId id="944" r:id="rId245"/>
    <p:sldId id="945" r:id="rId246"/>
    <p:sldId id="948" r:id="rId247"/>
    <p:sldId id="949" r:id="rId248"/>
    <p:sldId id="950" r:id="rId249"/>
    <p:sldId id="951" r:id="rId250"/>
    <p:sldId id="595" r:id="rId251"/>
    <p:sldId id="953" r:id="rId252"/>
    <p:sldId id="957" r:id="rId253"/>
    <p:sldId id="954" r:id="rId254"/>
    <p:sldId id="955" r:id="rId255"/>
    <p:sldId id="958" r:id="rId256"/>
    <p:sldId id="962" r:id="rId257"/>
    <p:sldId id="596" r:id="rId258"/>
    <p:sldId id="963" r:id="rId259"/>
    <p:sldId id="965" r:id="rId260"/>
    <p:sldId id="966" r:id="rId261"/>
    <p:sldId id="967" r:id="rId262"/>
    <p:sldId id="597" r:id="rId263"/>
    <p:sldId id="968" r:id="rId264"/>
    <p:sldId id="973" r:id="rId265"/>
    <p:sldId id="969" r:id="rId266"/>
    <p:sldId id="974" r:id="rId267"/>
    <p:sldId id="975" r:id="rId268"/>
    <p:sldId id="979" r:id="rId269"/>
    <p:sldId id="976" r:id="rId270"/>
    <p:sldId id="980" r:id="rId271"/>
    <p:sldId id="983" r:id="rId272"/>
    <p:sldId id="984" r:id="rId273"/>
    <p:sldId id="981" r:id="rId274"/>
    <p:sldId id="988" r:id="rId275"/>
    <p:sldId id="989" r:id="rId276"/>
    <p:sldId id="985" r:id="rId277"/>
    <p:sldId id="993" r:id="rId278"/>
    <p:sldId id="990" r:id="rId279"/>
    <p:sldId id="994" r:id="rId280"/>
    <p:sldId id="598" r:id="rId281"/>
    <p:sldId id="995" r:id="rId282"/>
    <p:sldId id="996" r:id="rId283"/>
    <p:sldId id="997" r:id="rId284"/>
    <p:sldId id="999" r:id="rId285"/>
    <p:sldId id="1001" r:id="rId286"/>
    <p:sldId id="1002" r:id="rId287"/>
    <p:sldId id="1003" r:id="rId288"/>
    <p:sldId id="599" r:id="rId289"/>
    <p:sldId id="998" r:id="rId290"/>
    <p:sldId id="1005" r:id="rId291"/>
    <p:sldId id="1006" r:id="rId292"/>
    <p:sldId id="1008" r:id="rId293"/>
    <p:sldId id="1007" r:id="rId294"/>
    <p:sldId id="1009" r:id="rId295"/>
    <p:sldId id="1014" r:id="rId296"/>
    <p:sldId id="1015" r:id="rId297"/>
    <p:sldId id="1018" r:id="rId298"/>
  </p:sldIdLst>
  <p:sldSz cx="9144000" cy="5143500" type="screen16x9"/>
  <p:notesSz cx="6858000" cy="9144000"/>
  <p:custDataLst>
    <p:tags r:id="rId300"/>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0033"/>
    <a:srgbClr val="9A4669"/>
    <a:srgbClr val="492914"/>
    <a:srgbClr val="934D19"/>
    <a:srgbClr val="660033"/>
    <a:srgbClr val="9B476A"/>
    <a:srgbClr val="9B552C"/>
    <a:srgbClr val="4E2A13"/>
    <a:srgbClr val="E8846C"/>
    <a:srgbClr val="CC00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971" autoAdjust="0"/>
    <p:restoredTop sz="94424" autoAdjust="0"/>
  </p:normalViewPr>
  <p:slideViewPr>
    <p:cSldViewPr snapToGrid="0">
      <p:cViewPr varScale="1">
        <p:scale>
          <a:sx n="110" d="100"/>
          <a:sy n="110" d="100"/>
        </p:scale>
        <p:origin x="78" y="96"/>
      </p:cViewPr>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notesMaster" Target="notesMasters/notesMaster1.xml"/><Relationship Id="rId303" Type="http://schemas.openxmlformats.org/officeDocument/2006/relationships/theme" Target="theme/theme1.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tableStyles" Target="tableStyles.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slide" Target="slides/slide270.xml"/><Relationship Id="rId276" Type="http://schemas.openxmlformats.org/officeDocument/2006/relationships/slide" Target="slides/slide275.xml"/><Relationship Id="rId292" Type="http://schemas.openxmlformats.org/officeDocument/2006/relationships/slide" Target="slides/slide291.xml"/><Relationship Id="rId297" Type="http://schemas.openxmlformats.org/officeDocument/2006/relationships/slide" Target="slides/slide296.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tags" Target="tags/tag1.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289D5F8-757B-437E-9CCD-C1AF1ED689A1}" type="datetimeFigureOut">
              <a:rPr lang="zh-CN" altLang="en-US" smtClean="0"/>
              <a:t>2021/2/15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2522B9-6C94-4FFC-8103-9D7FE1204E13}" type="slidenum">
              <a:rPr lang="zh-CN" altLang="en-US" smtClean="0"/>
              <a:t>‹#›</a:t>
            </a:fld>
            <a:endParaRPr lang="zh-CN" altLang="en-US"/>
          </a:p>
        </p:txBody>
      </p:sp>
    </p:spTree>
    <p:extLst>
      <p:ext uri="{BB962C8B-B14F-4D97-AF65-F5344CB8AC3E}">
        <p14:creationId xmlns:p14="http://schemas.microsoft.com/office/powerpoint/2010/main" val="275332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a:t>
            </a:fld>
            <a:endParaRPr lang="zh-CN" altLang="en-US"/>
          </a:p>
        </p:txBody>
      </p:sp>
    </p:spTree>
    <p:extLst>
      <p:ext uri="{BB962C8B-B14F-4D97-AF65-F5344CB8AC3E}">
        <p14:creationId xmlns:p14="http://schemas.microsoft.com/office/powerpoint/2010/main" val="3676904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a:t>
            </a:fld>
            <a:endParaRPr lang="en-US" altLang="zh-CN"/>
          </a:p>
        </p:txBody>
      </p:sp>
    </p:spTree>
    <p:extLst>
      <p:ext uri="{BB962C8B-B14F-4D97-AF65-F5344CB8AC3E}">
        <p14:creationId xmlns:p14="http://schemas.microsoft.com/office/powerpoint/2010/main" val="324605756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104</a:t>
            </a:fld>
            <a:endParaRPr lang="en-US" altLang="zh-CN"/>
          </a:p>
        </p:txBody>
      </p:sp>
    </p:spTree>
    <p:extLst>
      <p:ext uri="{BB962C8B-B14F-4D97-AF65-F5344CB8AC3E}">
        <p14:creationId xmlns:p14="http://schemas.microsoft.com/office/powerpoint/2010/main" val="210532099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105</a:t>
            </a:fld>
            <a:endParaRPr lang="en-US" altLang="zh-CN"/>
          </a:p>
        </p:txBody>
      </p:sp>
    </p:spTree>
    <p:extLst>
      <p:ext uri="{BB962C8B-B14F-4D97-AF65-F5344CB8AC3E}">
        <p14:creationId xmlns:p14="http://schemas.microsoft.com/office/powerpoint/2010/main" val="265794427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106</a:t>
            </a:fld>
            <a:endParaRPr lang="en-US" altLang="zh-CN"/>
          </a:p>
        </p:txBody>
      </p:sp>
    </p:spTree>
    <p:extLst>
      <p:ext uri="{BB962C8B-B14F-4D97-AF65-F5344CB8AC3E}">
        <p14:creationId xmlns:p14="http://schemas.microsoft.com/office/powerpoint/2010/main" val="228934540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107</a:t>
            </a:fld>
            <a:endParaRPr lang="en-US" altLang="zh-CN"/>
          </a:p>
        </p:txBody>
      </p:sp>
    </p:spTree>
    <p:extLst>
      <p:ext uri="{BB962C8B-B14F-4D97-AF65-F5344CB8AC3E}">
        <p14:creationId xmlns:p14="http://schemas.microsoft.com/office/powerpoint/2010/main" val="103726179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108</a:t>
            </a:fld>
            <a:endParaRPr lang="en-US" altLang="zh-CN"/>
          </a:p>
        </p:txBody>
      </p:sp>
    </p:spTree>
    <p:extLst>
      <p:ext uri="{BB962C8B-B14F-4D97-AF65-F5344CB8AC3E}">
        <p14:creationId xmlns:p14="http://schemas.microsoft.com/office/powerpoint/2010/main" val="318945947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109</a:t>
            </a:fld>
            <a:endParaRPr lang="en-US" altLang="zh-CN"/>
          </a:p>
        </p:txBody>
      </p:sp>
    </p:spTree>
    <p:extLst>
      <p:ext uri="{BB962C8B-B14F-4D97-AF65-F5344CB8AC3E}">
        <p14:creationId xmlns:p14="http://schemas.microsoft.com/office/powerpoint/2010/main" val="277498189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110</a:t>
            </a:fld>
            <a:endParaRPr lang="en-US" altLang="zh-CN"/>
          </a:p>
        </p:txBody>
      </p:sp>
    </p:spTree>
    <p:extLst>
      <p:ext uri="{BB962C8B-B14F-4D97-AF65-F5344CB8AC3E}">
        <p14:creationId xmlns:p14="http://schemas.microsoft.com/office/powerpoint/2010/main" val="188825878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111</a:t>
            </a:fld>
            <a:endParaRPr lang="en-US" altLang="zh-CN"/>
          </a:p>
        </p:txBody>
      </p:sp>
    </p:spTree>
    <p:extLst>
      <p:ext uri="{BB962C8B-B14F-4D97-AF65-F5344CB8AC3E}">
        <p14:creationId xmlns:p14="http://schemas.microsoft.com/office/powerpoint/2010/main" val="117430576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112</a:t>
            </a:fld>
            <a:endParaRPr lang="en-US" altLang="zh-CN"/>
          </a:p>
        </p:txBody>
      </p:sp>
    </p:spTree>
    <p:extLst>
      <p:ext uri="{BB962C8B-B14F-4D97-AF65-F5344CB8AC3E}">
        <p14:creationId xmlns:p14="http://schemas.microsoft.com/office/powerpoint/2010/main" val="144600376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113</a:t>
            </a:fld>
            <a:endParaRPr lang="en-US" altLang="zh-CN"/>
          </a:p>
        </p:txBody>
      </p:sp>
    </p:spTree>
    <p:extLst>
      <p:ext uri="{BB962C8B-B14F-4D97-AF65-F5344CB8AC3E}">
        <p14:creationId xmlns:p14="http://schemas.microsoft.com/office/powerpoint/2010/main" val="10840879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a:t>
            </a:fld>
            <a:endParaRPr lang="en-US" altLang="zh-CN"/>
          </a:p>
        </p:txBody>
      </p:sp>
    </p:spTree>
    <p:extLst>
      <p:ext uri="{BB962C8B-B14F-4D97-AF65-F5344CB8AC3E}">
        <p14:creationId xmlns:p14="http://schemas.microsoft.com/office/powerpoint/2010/main" val="325769391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114</a:t>
            </a:fld>
            <a:endParaRPr lang="en-US" altLang="zh-CN"/>
          </a:p>
        </p:txBody>
      </p:sp>
    </p:spTree>
    <p:extLst>
      <p:ext uri="{BB962C8B-B14F-4D97-AF65-F5344CB8AC3E}">
        <p14:creationId xmlns:p14="http://schemas.microsoft.com/office/powerpoint/2010/main" val="28071405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115</a:t>
            </a:fld>
            <a:endParaRPr lang="en-US" altLang="zh-CN"/>
          </a:p>
        </p:txBody>
      </p:sp>
    </p:spTree>
    <p:extLst>
      <p:ext uri="{BB962C8B-B14F-4D97-AF65-F5344CB8AC3E}">
        <p14:creationId xmlns:p14="http://schemas.microsoft.com/office/powerpoint/2010/main" val="180174342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116</a:t>
            </a:fld>
            <a:endParaRPr lang="en-US" altLang="zh-CN"/>
          </a:p>
        </p:txBody>
      </p:sp>
    </p:spTree>
    <p:extLst>
      <p:ext uri="{BB962C8B-B14F-4D97-AF65-F5344CB8AC3E}">
        <p14:creationId xmlns:p14="http://schemas.microsoft.com/office/powerpoint/2010/main" val="17007913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117</a:t>
            </a:fld>
            <a:endParaRPr lang="zh-CN" altLang="en-US"/>
          </a:p>
        </p:txBody>
      </p:sp>
    </p:spTree>
    <p:extLst>
      <p:ext uri="{BB962C8B-B14F-4D97-AF65-F5344CB8AC3E}">
        <p14:creationId xmlns:p14="http://schemas.microsoft.com/office/powerpoint/2010/main" val="65688810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118</a:t>
            </a:fld>
            <a:endParaRPr lang="en-US" altLang="zh-CN"/>
          </a:p>
        </p:txBody>
      </p:sp>
    </p:spTree>
    <p:extLst>
      <p:ext uri="{BB962C8B-B14F-4D97-AF65-F5344CB8AC3E}">
        <p14:creationId xmlns:p14="http://schemas.microsoft.com/office/powerpoint/2010/main" val="293951837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119</a:t>
            </a:fld>
            <a:endParaRPr lang="en-US" altLang="zh-CN"/>
          </a:p>
        </p:txBody>
      </p:sp>
    </p:spTree>
    <p:extLst>
      <p:ext uri="{BB962C8B-B14F-4D97-AF65-F5344CB8AC3E}">
        <p14:creationId xmlns:p14="http://schemas.microsoft.com/office/powerpoint/2010/main" val="40108150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120</a:t>
            </a:fld>
            <a:endParaRPr lang="en-US" altLang="zh-CN"/>
          </a:p>
        </p:txBody>
      </p:sp>
    </p:spTree>
    <p:extLst>
      <p:ext uri="{BB962C8B-B14F-4D97-AF65-F5344CB8AC3E}">
        <p14:creationId xmlns:p14="http://schemas.microsoft.com/office/powerpoint/2010/main" val="118539648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121</a:t>
            </a:fld>
            <a:endParaRPr lang="en-US" altLang="zh-CN"/>
          </a:p>
        </p:txBody>
      </p:sp>
    </p:spTree>
    <p:extLst>
      <p:ext uri="{BB962C8B-B14F-4D97-AF65-F5344CB8AC3E}">
        <p14:creationId xmlns:p14="http://schemas.microsoft.com/office/powerpoint/2010/main" val="273549314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122</a:t>
            </a:fld>
            <a:endParaRPr lang="en-US" altLang="zh-CN"/>
          </a:p>
        </p:txBody>
      </p:sp>
    </p:spTree>
    <p:extLst>
      <p:ext uri="{BB962C8B-B14F-4D97-AF65-F5344CB8AC3E}">
        <p14:creationId xmlns:p14="http://schemas.microsoft.com/office/powerpoint/2010/main" val="192148142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123</a:t>
            </a:fld>
            <a:endParaRPr lang="en-US" altLang="zh-CN"/>
          </a:p>
        </p:txBody>
      </p:sp>
    </p:spTree>
    <p:extLst>
      <p:ext uri="{BB962C8B-B14F-4D97-AF65-F5344CB8AC3E}">
        <p14:creationId xmlns:p14="http://schemas.microsoft.com/office/powerpoint/2010/main" val="38586363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14</a:t>
            </a:fld>
            <a:endParaRPr lang="zh-CN" altLang="en-US"/>
          </a:p>
        </p:txBody>
      </p:sp>
    </p:spTree>
    <p:extLst>
      <p:ext uri="{BB962C8B-B14F-4D97-AF65-F5344CB8AC3E}">
        <p14:creationId xmlns:p14="http://schemas.microsoft.com/office/powerpoint/2010/main" val="141066202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125</a:t>
            </a:fld>
            <a:endParaRPr lang="en-US" altLang="zh-CN"/>
          </a:p>
        </p:txBody>
      </p:sp>
    </p:spTree>
    <p:extLst>
      <p:ext uri="{BB962C8B-B14F-4D97-AF65-F5344CB8AC3E}">
        <p14:creationId xmlns:p14="http://schemas.microsoft.com/office/powerpoint/2010/main" val="28765791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126</a:t>
            </a:fld>
            <a:endParaRPr lang="en-US" altLang="zh-CN"/>
          </a:p>
        </p:txBody>
      </p:sp>
    </p:spTree>
    <p:extLst>
      <p:ext uri="{BB962C8B-B14F-4D97-AF65-F5344CB8AC3E}">
        <p14:creationId xmlns:p14="http://schemas.microsoft.com/office/powerpoint/2010/main" val="191719311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127</a:t>
            </a:fld>
            <a:endParaRPr lang="en-US" altLang="zh-CN"/>
          </a:p>
        </p:txBody>
      </p:sp>
    </p:spTree>
    <p:extLst>
      <p:ext uri="{BB962C8B-B14F-4D97-AF65-F5344CB8AC3E}">
        <p14:creationId xmlns:p14="http://schemas.microsoft.com/office/powerpoint/2010/main" val="121924797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128</a:t>
            </a:fld>
            <a:endParaRPr lang="en-US" altLang="zh-CN"/>
          </a:p>
        </p:txBody>
      </p:sp>
    </p:spTree>
    <p:extLst>
      <p:ext uri="{BB962C8B-B14F-4D97-AF65-F5344CB8AC3E}">
        <p14:creationId xmlns:p14="http://schemas.microsoft.com/office/powerpoint/2010/main" val="424079483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129</a:t>
            </a:fld>
            <a:endParaRPr lang="en-US" altLang="zh-CN"/>
          </a:p>
        </p:txBody>
      </p:sp>
    </p:spTree>
    <p:extLst>
      <p:ext uri="{BB962C8B-B14F-4D97-AF65-F5344CB8AC3E}">
        <p14:creationId xmlns:p14="http://schemas.microsoft.com/office/powerpoint/2010/main" val="264838024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130</a:t>
            </a:fld>
            <a:endParaRPr lang="en-US" altLang="zh-CN"/>
          </a:p>
        </p:txBody>
      </p:sp>
    </p:spTree>
    <p:extLst>
      <p:ext uri="{BB962C8B-B14F-4D97-AF65-F5344CB8AC3E}">
        <p14:creationId xmlns:p14="http://schemas.microsoft.com/office/powerpoint/2010/main" val="350486882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131</a:t>
            </a:fld>
            <a:endParaRPr lang="en-US" altLang="zh-CN"/>
          </a:p>
        </p:txBody>
      </p:sp>
    </p:spTree>
    <p:extLst>
      <p:ext uri="{BB962C8B-B14F-4D97-AF65-F5344CB8AC3E}">
        <p14:creationId xmlns:p14="http://schemas.microsoft.com/office/powerpoint/2010/main" val="31423360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132</a:t>
            </a:fld>
            <a:endParaRPr lang="en-US" altLang="zh-CN"/>
          </a:p>
        </p:txBody>
      </p:sp>
    </p:spTree>
    <p:extLst>
      <p:ext uri="{BB962C8B-B14F-4D97-AF65-F5344CB8AC3E}">
        <p14:creationId xmlns:p14="http://schemas.microsoft.com/office/powerpoint/2010/main" val="364142634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133</a:t>
            </a:fld>
            <a:endParaRPr lang="en-US" altLang="zh-CN"/>
          </a:p>
        </p:txBody>
      </p:sp>
    </p:spTree>
    <p:extLst>
      <p:ext uri="{BB962C8B-B14F-4D97-AF65-F5344CB8AC3E}">
        <p14:creationId xmlns:p14="http://schemas.microsoft.com/office/powerpoint/2010/main" val="323423158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134</a:t>
            </a:fld>
            <a:endParaRPr lang="en-US" altLang="zh-CN"/>
          </a:p>
        </p:txBody>
      </p:sp>
    </p:spTree>
    <p:extLst>
      <p:ext uri="{BB962C8B-B14F-4D97-AF65-F5344CB8AC3E}">
        <p14:creationId xmlns:p14="http://schemas.microsoft.com/office/powerpoint/2010/main" val="17414894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a:t>
            </a:fld>
            <a:endParaRPr lang="en-US" altLang="zh-CN"/>
          </a:p>
        </p:txBody>
      </p:sp>
    </p:spTree>
    <p:extLst>
      <p:ext uri="{BB962C8B-B14F-4D97-AF65-F5344CB8AC3E}">
        <p14:creationId xmlns:p14="http://schemas.microsoft.com/office/powerpoint/2010/main" val="426255125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135</a:t>
            </a:fld>
            <a:endParaRPr lang="en-US" altLang="zh-CN"/>
          </a:p>
        </p:txBody>
      </p:sp>
    </p:spTree>
    <p:extLst>
      <p:ext uri="{BB962C8B-B14F-4D97-AF65-F5344CB8AC3E}">
        <p14:creationId xmlns:p14="http://schemas.microsoft.com/office/powerpoint/2010/main" val="291600308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136</a:t>
            </a:fld>
            <a:endParaRPr lang="en-US" altLang="zh-CN"/>
          </a:p>
        </p:txBody>
      </p:sp>
    </p:spTree>
    <p:extLst>
      <p:ext uri="{BB962C8B-B14F-4D97-AF65-F5344CB8AC3E}">
        <p14:creationId xmlns:p14="http://schemas.microsoft.com/office/powerpoint/2010/main" val="305435316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137</a:t>
            </a:fld>
            <a:endParaRPr lang="en-US" altLang="zh-CN"/>
          </a:p>
        </p:txBody>
      </p:sp>
    </p:spTree>
    <p:extLst>
      <p:ext uri="{BB962C8B-B14F-4D97-AF65-F5344CB8AC3E}">
        <p14:creationId xmlns:p14="http://schemas.microsoft.com/office/powerpoint/2010/main" val="318009985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138</a:t>
            </a:fld>
            <a:endParaRPr lang="zh-CN" altLang="en-US"/>
          </a:p>
        </p:txBody>
      </p:sp>
    </p:spTree>
    <p:extLst>
      <p:ext uri="{BB962C8B-B14F-4D97-AF65-F5344CB8AC3E}">
        <p14:creationId xmlns:p14="http://schemas.microsoft.com/office/powerpoint/2010/main" val="155567837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139</a:t>
            </a:fld>
            <a:endParaRPr lang="en-US" altLang="zh-CN"/>
          </a:p>
        </p:txBody>
      </p:sp>
    </p:spTree>
    <p:extLst>
      <p:ext uri="{BB962C8B-B14F-4D97-AF65-F5344CB8AC3E}">
        <p14:creationId xmlns:p14="http://schemas.microsoft.com/office/powerpoint/2010/main" val="351027058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140</a:t>
            </a:fld>
            <a:endParaRPr lang="en-US" altLang="zh-CN"/>
          </a:p>
        </p:txBody>
      </p:sp>
    </p:spTree>
    <p:extLst>
      <p:ext uri="{BB962C8B-B14F-4D97-AF65-F5344CB8AC3E}">
        <p14:creationId xmlns:p14="http://schemas.microsoft.com/office/powerpoint/2010/main" val="210171013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141</a:t>
            </a:fld>
            <a:endParaRPr lang="en-US" altLang="zh-CN"/>
          </a:p>
        </p:txBody>
      </p:sp>
    </p:spTree>
    <p:extLst>
      <p:ext uri="{BB962C8B-B14F-4D97-AF65-F5344CB8AC3E}">
        <p14:creationId xmlns:p14="http://schemas.microsoft.com/office/powerpoint/2010/main" val="364288276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142</a:t>
            </a:fld>
            <a:endParaRPr lang="en-US" altLang="zh-CN"/>
          </a:p>
        </p:txBody>
      </p:sp>
    </p:spTree>
    <p:extLst>
      <p:ext uri="{BB962C8B-B14F-4D97-AF65-F5344CB8AC3E}">
        <p14:creationId xmlns:p14="http://schemas.microsoft.com/office/powerpoint/2010/main" val="415985016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143</a:t>
            </a:fld>
            <a:endParaRPr lang="en-US" altLang="zh-CN"/>
          </a:p>
        </p:txBody>
      </p:sp>
    </p:spTree>
    <p:extLst>
      <p:ext uri="{BB962C8B-B14F-4D97-AF65-F5344CB8AC3E}">
        <p14:creationId xmlns:p14="http://schemas.microsoft.com/office/powerpoint/2010/main" val="116847528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144</a:t>
            </a:fld>
            <a:endParaRPr lang="en-US" altLang="zh-CN"/>
          </a:p>
        </p:txBody>
      </p:sp>
    </p:spTree>
    <p:extLst>
      <p:ext uri="{BB962C8B-B14F-4D97-AF65-F5344CB8AC3E}">
        <p14:creationId xmlns:p14="http://schemas.microsoft.com/office/powerpoint/2010/main" val="12614692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a:t>
            </a:fld>
            <a:endParaRPr lang="en-US" altLang="zh-CN"/>
          </a:p>
        </p:txBody>
      </p:sp>
    </p:spTree>
    <p:extLst>
      <p:ext uri="{BB962C8B-B14F-4D97-AF65-F5344CB8AC3E}">
        <p14:creationId xmlns:p14="http://schemas.microsoft.com/office/powerpoint/2010/main" val="398838285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145</a:t>
            </a:fld>
            <a:endParaRPr lang="en-US" altLang="zh-CN"/>
          </a:p>
        </p:txBody>
      </p:sp>
    </p:spTree>
    <p:extLst>
      <p:ext uri="{BB962C8B-B14F-4D97-AF65-F5344CB8AC3E}">
        <p14:creationId xmlns:p14="http://schemas.microsoft.com/office/powerpoint/2010/main" val="216973520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146</a:t>
            </a:fld>
            <a:endParaRPr lang="en-US" altLang="zh-CN"/>
          </a:p>
        </p:txBody>
      </p:sp>
    </p:spTree>
    <p:extLst>
      <p:ext uri="{BB962C8B-B14F-4D97-AF65-F5344CB8AC3E}">
        <p14:creationId xmlns:p14="http://schemas.microsoft.com/office/powerpoint/2010/main" val="156853303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147</a:t>
            </a:fld>
            <a:endParaRPr lang="en-US" altLang="zh-CN"/>
          </a:p>
        </p:txBody>
      </p:sp>
    </p:spTree>
    <p:extLst>
      <p:ext uri="{BB962C8B-B14F-4D97-AF65-F5344CB8AC3E}">
        <p14:creationId xmlns:p14="http://schemas.microsoft.com/office/powerpoint/2010/main" val="428249632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148</a:t>
            </a:fld>
            <a:endParaRPr lang="zh-CN" altLang="en-US"/>
          </a:p>
        </p:txBody>
      </p:sp>
    </p:spTree>
    <p:extLst>
      <p:ext uri="{BB962C8B-B14F-4D97-AF65-F5344CB8AC3E}">
        <p14:creationId xmlns:p14="http://schemas.microsoft.com/office/powerpoint/2010/main" val="199056973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149</a:t>
            </a:fld>
            <a:endParaRPr lang="en-US" altLang="zh-CN"/>
          </a:p>
        </p:txBody>
      </p:sp>
    </p:spTree>
    <p:extLst>
      <p:ext uri="{BB962C8B-B14F-4D97-AF65-F5344CB8AC3E}">
        <p14:creationId xmlns:p14="http://schemas.microsoft.com/office/powerpoint/2010/main" val="149275716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150</a:t>
            </a:fld>
            <a:endParaRPr lang="en-US" altLang="zh-CN"/>
          </a:p>
        </p:txBody>
      </p:sp>
    </p:spTree>
    <p:extLst>
      <p:ext uri="{BB962C8B-B14F-4D97-AF65-F5344CB8AC3E}">
        <p14:creationId xmlns:p14="http://schemas.microsoft.com/office/powerpoint/2010/main" val="415679043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151</a:t>
            </a:fld>
            <a:endParaRPr lang="en-US" altLang="zh-CN"/>
          </a:p>
        </p:txBody>
      </p:sp>
    </p:spTree>
    <p:extLst>
      <p:ext uri="{BB962C8B-B14F-4D97-AF65-F5344CB8AC3E}">
        <p14:creationId xmlns:p14="http://schemas.microsoft.com/office/powerpoint/2010/main" val="392246034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152</a:t>
            </a:fld>
            <a:endParaRPr lang="en-US" altLang="zh-CN"/>
          </a:p>
        </p:txBody>
      </p:sp>
    </p:spTree>
    <p:extLst>
      <p:ext uri="{BB962C8B-B14F-4D97-AF65-F5344CB8AC3E}">
        <p14:creationId xmlns:p14="http://schemas.microsoft.com/office/powerpoint/2010/main" val="34336202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153</a:t>
            </a:fld>
            <a:endParaRPr lang="en-US" altLang="zh-CN"/>
          </a:p>
        </p:txBody>
      </p:sp>
    </p:spTree>
    <p:extLst>
      <p:ext uri="{BB962C8B-B14F-4D97-AF65-F5344CB8AC3E}">
        <p14:creationId xmlns:p14="http://schemas.microsoft.com/office/powerpoint/2010/main" val="70423846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154</a:t>
            </a:fld>
            <a:endParaRPr lang="en-US" altLang="zh-CN"/>
          </a:p>
        </p:txBody>
      </p:sp>
    </p:spTree>
    <p:extLst>
      <p:ext uri="{BB962C8B-B14F-4D97-AF65-F5344CB8AC3E}">
        <p14:creationId xmlns:p14="http://schemas.microsoft.com/office/powerpoint/2010/main" val="1876811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a:t>
            </a:fld>
            <a:endParaRPr lang="en-US" altLang="zh-CN"/>
          </a:p>
        </p:txBody>
      </p:sp>
    </p:spTree>
    <p:extLst>
      <p:ext uri="{BB962C8B-B14F-4D97-AF65-F5344CB8AC3E}">
        <p14:creationId xmlns:p14="http://schemas.microsoft.com/office/powerpoint/2010/main" val="125555214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155</a:t>
            </a:fld>
            <a:endParaRPr lang="en-US" altLang="zh-CN"/>
          </a:p>
        </p:txBody>
      </p:sp>
    </p:spTree>
    <p:extLst>
      <p:ext uri="{BB962C8B-B14F-4D97-AF65-F5344CB8AC3E}">
        <p14:creationId xmlns:p14="http://schemas.microsoft.com/office/powerpoint/2010/main" val="206732328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156</a:t>
            </a:fld>
            <a:endParaRPr lang="en-US" altLang="zh-CN"/>
          </a:p>
        </p:txBody>
      </p:sp>
    </p:spTree>
    <p:extLst>
      <p:ext uri="{BB962C8B-B14F-4D97-AF65-F5344CB8AC3E}">
        <p14:creationId xmlns:p14="http://schemas.microsoft.com/office/powerpoint/2010/main" val="143561366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157</a:t>
            </a:fld>
            <a:endParaRPr lang="en-US" altLang="zh-CN"/>
          </a:p>
        </p:txBody>
      </p:sp>
    </p:spTree>
    <p:extLst>
      <p:ext uri="{BB962C8B-B14F-4D97-AF65-F5344CB8AC3E}">
        <p14:creationId xmlns:p14="http://schemas.microsoft.com/office/powerpoint/2010/main" val="283094408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158</a:t>
            </a:fld>
            <a:endParaRPr lang="en-US" altLang="zh-CN"/>
          </a:p>
        </p:txBody>
      </p:sp>
    </p:spTree>
    <p:extLst>
      <p:ext uri="{BB962C8B-B14F-4D97-AF65-F5344CB8AC3E}">
        <p14:creationId xmlns:p14="http://schemas.microsoft.com/office/powerpoint/2010/main" val="368665754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159</a:t>
            </a:fld>
            <a:endParaRPr lang="en-US" altLang="zh-CN"/>
          </a:p>
        </p:txBody>
      </p:sp>
    </p:spTree>
    <p:extLst>
      <p:ext uri="{BB962C8B-B14F-4D97-AF65-F5344CB8AC3E}">
        <p14:creationId xmlns:p14="http://schemas.microsoft.com/office/powerpoint/2010/main" val="172038294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160</a:t>
            </a:fld>
            <a:endParaRPr lang="en-US" altLang="zh-CN"/>
          </a:p>
        </p:txBody>
      </p:sp>
    </p:spTree>
    <p:extLst>
      <p:ext uri="{BB962C8B-B14F-4D97-AF65-F5344CB8AC3E}">
        <p14:creationId xmlns:p14="http://schemas.microsoft.com/office/powerpoint/2010/main" val="371758477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161</a:t>
            </a:fld>
            <a:endParaRPr lang="en-US" altLang="zh-CN"/>
          </a:p>
        </p:txBody>
      </p:sp>
    </p:spTree>
    <p:extLst>
      <p:ext uri="{BB962C8B-B14F-4D97-AF65-F5344CB8AC3E}">
        <p14:creationId xmlns:p14="http://schemas.microsoft.com/office/powerpoint/2010/main" val="92231153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162</a:t>
            </a:fld>
            <a:endParaRPr lang="en-US" altLang="zh-CN"/>
          </a:p>
        </p:txBody>
      </p:sp>
    </p:spTree>
    <p:extLst>
      <p:ext uri="{BB962C8B-B14F-4D97-AF65-F5344CB8AC3E}">
        <p14:creationId xmlns:p14="http://schemas.microsoft.com/office/powerpoint/2010/main" val="192774029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163</a:t>
            </a:fld>
            <a:endParaRPr lang="en-US" altLang="zh-CN"/>
          </a:p>
        </p:txBody>
      </p:sp>
    </p:spTree>
    <p:extLst>
      <p:ext uri="{BB962C8B-B14F-4D97-AF65-F5344CB8AC3E}">
        <p14:creationId xmlns:p14="http://schemas.microsoft.com/office/powerpoint/2010/main" val="1163636391"/>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164</a:t>
            </a:fld>
            <a:endParaRPr lang="en-US" altLang="zh-CN"/>
          </a:p>
        </p:txBody>
      </p:sp>
    </p:spTree>
    <p:extLst>
      <p:ext uri="{BB962C8B-B14F-4D97-AF65-F5344CB8AC3E}">
        <p14:creationId xmlns:p14="http://schemas.microsoft.com/office/powerpoint/2010/main" val="5826319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a:t>
            </a:fld>
            <a:endParaRPr lang="en-US" altLang="zh-CN"/>
          </a:p>
        </p:txBody>
      </p:sp>
    </p:spTree>
    <p:extLst>
      <p:ext uri="{BB962C8B-B14F-4D97-AF65-F5344CB8AC3E}">
        <p14:creationId xmlns:p14="http://schemas.microsoft.com/office/powerpoint/2010/main" val="345689687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165</a:t>
            </a:fld>
            <a:endParaRPr lang="en-US" altLang="zh-CN"/>
          </a:p>
        </p:txBody>
      </p:sp>
    </p:spTree>
    <p:extLst>
      <p:ext uri="{BB962C8B-B14F-4D97-AF65-F5344CB8AC3E}">
        <p14:creationId xmlns:p14="http://schemas.microsoft.com/office/powerpoint/2010/main" val="162020613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166</a:t>
            </a:fld>
            <a:endParaRPr lang="en-US" altLang="zh-CN"/>
          </a:p>
        </p:txBody>
      </p:sp>
    </p:spTree>
    <p:extLst>
      <p:ext uri="{BB962C8B-B14F-4D97-AF65-F5344CB8AC3E}">
        <p14:creationId xmlns:p14="http://schemas.microsoft.com/office/powerpoint/2010/main" val="23807031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167</a:t>
            </a:fld>
            <a:endParaRPr lang="en-US" altLang="zh-CN"/>
          </a:p>
        </p:txBody>
      </p:sp>
    </p:spTree>
    <p:extLst>
      <p:ext uri="{BB962C8B-B14F-4D97-AF65-F5344CB8AC3E}">
        <p14:creationId xmlns:p14="http://schemas.microsoft.com/office/powerpoint/2010/main" val="143933510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168</a:t>
            </a:fld>
            <a:endParaRPr lang="en-US" altLang="zh-CN"/>
          </a:p>
        </p:txBody>
      </p:sp>
    </p:spTree>
    <p:extLst>
      <p:ext uri="{BB962C8B-B14F-4D97-AF65-F5344CB8AC3E}">
        <p14:creationId xmlns:p14="http://schemas.microsoft.com/office/powerpoint/2010/main" val="391892951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169</a:t>
            </a:fld>
            <a:endParaRPr lang="zh-CN" altLang="en-US"/>
          </a:p>
        </p:txBody>
      </p:sp>
    </p:spTree>
    <p:extLst>
      <p:ext uri="{BB962C8B-B14F-4D97-AF65-F5344CB8AC3E}">
        <p14:creationId xmlns:p14="http://schemas.microsoft.com/office/powerpoint/2010/main" val="25740636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170</a:t>
            </a:fld>
            <a:endParaRPr lang="en-US" altLang="zh-CN"/>
          </a:p>
        </p:txBody>
      </p:sp>
    </p:spTree>
    <p:extLst>
      <p:ext uri="{BB962C8B-B14F-4D97-AF65-F5344CB8AC3E}">
        <p14:creationId xmlns:p14="http://schemas.microsoft.com/office/powerpoint/2010/main" val="345449928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171</a:t>
            </a:fld>
            <a:endParaRPr lang="en-US" altLang="zh-CN"/>
          </a:p>
        </p:txBody>
      </p:sp>
    </p:spTree>
    <p:extLst>
      <p:ext uri="{BB962C8B-B14F-4D97-AF65-F5344CB8AC3E}">
        <p14:creationId xmlns:p14="http://schemas.microsoft.com/office/powerpoint/2010/main" val="163693219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172</a:t>
            </a:fld>
            <a:endParaRPr lang="en-US" altLang="zh-CN"/>
          </a:p>
        </p:txBody>
      </p:sp>
    </p:spTree>
    <p:extLst>
      <p:ext uri="{BB962C8B-B14F-4D97-AF65-F5344CB8AC3E}">
        <p14:creationId xmlns:p14="http://schemas.microsoft.com/office/powerpoint/2010/main" val="107108230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173</a:t>
            </a:fld>
            <a:endParaRPr lang="en-US" altLang="zh-CN"/>
          </a:p>
        </p:txBody>
      </p:sp>
    </p:spTree>
    <p:extLst>
      <p:ext uri="{BB962C8B-B14F-4D97-AF65-F5344CB8AC3E}">
        <p14:creationId xmlns:p14="http://schemas.microsoft.com/office/powerpoint/2010/main" val="219356709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174</a:t>
            </a:fld>
            <a:endParaRPr lang="en-US" altLang="zh-CN"/>
          </a:p>
        </p:txBody>
      </p:sp>
    </p:spTree>
    <p:extLst>
      <p:ext uri="{BB962C8B-B14F-4D97-AF65-F5344CB8AC3E}">
        <p14:creationId xmlns:p14="http://schemas.microsoft.com/office/powerpoint/2010/main" val="35288293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19</a:t>
            </a:fld>
            <a:endParaRPr lang="zh-CN" altLang="en-US"/>
          </a:p>
        </p:txBody>
      </p:sp>
    </p:spTree>
    <p:extLst>
      <p:ext uri="{BB962C8B-B14F-4D97-AF65-F5344CB8AC3E}">
        <p14:creationId xmlns:p14="http://schemas.microsoft.com/office/powerpoint/2010/main" val="209159161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175</a:t>
            </a:fld>
            <a:endParaRPr lang="en-US" altLang="zh-CN"/>
          </a:p>
        </p:txBody>
      </p:sp>
    </p:spTree>
    <p:extLst>
      <p:ext uri="{BB962C8B-B14F-4D97-AF65-F5344CB8AC3E}">
        <p14:creationId xmlns:p14="http://schemas.microsoft.com/office/powerpoint/2010/main" val="33427442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176</a:t>
            </a:fld>
            <a:endParaRPr lang="en-US" altLang="zh-CN"/>
          </a:p>
        </p:txBody>
      </p:sp>
    </p:spTree>
    <p:extLst>
      <p:ext uri="{BB962C8B-B14F-4D97-AF65-F5344CB8AC3E}">
        <p14:creationId xmlns:p14="http://schemas.microsoft.com/office/powerpoint/2010/main" val="312052590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177</a:t>
            </a:fld>
            <a:endParaRPr lang="zh-CN" altLang="en-US"/>
          </a:p>
        </p:txBody>
      </p:sp>
    </p:spTree>
    <p:extLst>
      <p:ext uri="{BB962C8B-B14F-4D97-AF65-F5344CB8AC3E}">
        <p14:creationId xmlns:p14="http://schemas.microsoft.com/office/powerpoint/2010/main" val="322480331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178</a:t>
            </a:fld>
            <a:endParaRPr lang="en-US" altLang="zh-CN"/>
          </a:p>
        </p:txBody>
      </p:sp>
    </p:spTree>
    <p:extLst>
      <p:ext uri="{BB962C8B-B14F-4D97-AF65-F5344CB8AC3E}">
        <p14:creationId xmlns:p14="http://schemas.microsoft.com/office/powerpoint/2010/main" val="211394554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179</a:t>
            </a:fld>
            <a:endParaRPr lang="en-US" altLang="zh-CN"/>
          </a:p>
        </p:txBody>
      </p:sp>
    </p:spTree>
    <p:extLst>
      <p:ext uri="{BB962C8B-B14F-4D97-AF65-F5344CB8AC3E}">
        <p14:creationId xmlns:p14="http://schemas.microsoft.com/office/powerpoint/2010/main" val="128762488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180</a:t>
            </a:fld>
            <a:endParaRPr lang="en-US" altLang="zh-CN"/>
          </a:p>
        </p:txBody>
      </p:sp>
    </p:spTree>
    <p:extLst>
      <p:ext uri="{BB962C8B-B14F-4D97-AF65-F5344CB8AC3E}">
        <p14:creationId xmlns:p14="http://schemas.microsoft.com/office/powerpoint/2010/main" val="265459407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181</a:t>
            </a:fld>
            <a:endParaRPr lang="en-US" altLang="zh-CN"/>
          </a:p>
        </p:txBody>
      </p:sp>
    </p:spTree>
    <p:extLst>
      <p:ext uri="{BB962C8B-B14F-4D97-AF65-F5344CB8AC3E}">
        <p14:creationId xmlns:p14="http://schemas.microsoft.com/office/powerpoint/2010/main" val="258311413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182</a:t>
            </a:fld>
            <a:endParaRPr lang="zh-CN" altLang="en-US"/>
          </a:p>
        </p:txBody>
      </p:sp>
    </p:spTree>
    <p:extLst>
      <p:ext uri="{BB962C8B-B14F-4D97-AF65-F5344CB8AC3E}">
        <p14:creationId xmlns:p14="http://schemas.microsoft.com/office/powerpoint/2010/main" val="387701270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183</a:t>
            </a:fld>
            <a:endParaRPr lang="en-US" altLang="zh-CN"/>
          </a:p>
        </p:txBody>
      </p:sp>
    </p:spTree>
    <p:extLst>
      <p:ext uri="{BB962C8B-B14F-4D97-AF65-F5344CB8AC3E}">
        <p14:creationId xmlns:p14="http://schemas.microsoft.com/office/powerpoint/2010/main" val="217354064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184</a:t>
            </a:fld>
            <a:endParaRPr lang="en-US" altLang="zh-CN"/>
          </a:p>
        </p:txBody>
      </p:sp>
    </p:spTree>
    <p:extLst>
      <p:ext uri="{BB962C8B-B14F-4D97-AF65-F5344CB8AC3E}">
        <p14:creationId xmlns:p14="http://schemas.microsoft.com/office/powerpoint/2010/main" val="30551332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a:t>
            </a:fld>
            <a:endParaRPr lang="en-US" altLang="zh-CN"/>
          </a:p>
        </p:txBody>
      </p:sp>
    </p:spTree>
    <p:extLst>
      <p:ext uri="{BB962C8B-B14F-4D97-AF65-F5344CB8AC3E}">
        <p14:creationId xmlns:p14="http://schemas.microsoft.com/office/powerpoint/2010/main" val="412280574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185</a:t>
            </a:fld>
            <a:endParaRPr lang="en-US" altLang="zh-CN"/>
          </a:p>
        </p:txBody>
      </p:sp>
    </p:spTree>
    <p:extLst>
      <p:ext uri="{BB962C8B-B14F-4D97-AF65-F5344CB8AC3E}">
        <p14:creationId xmlns:p14="http://schemas.microsoft.com/office/powerpoint/2010/main" val="32488321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186</a:t>
            </a:fld>
            <a:endParaRPr lang="en-US" altLang="zh-CN"/>
          </a:p>
        </p:txBody>
      </p:sp>
    </p:spTree>
    <p:extLst>
      <p:ext uri="{BB962C8B-B14F-4D97-AF65-F5344CB8AC3E}">
        <p14:creationId xmlns:p14="http://schemas.microsoft.com/office/powerpoint/2010/main" val="361047442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187</a:t>
            </a:fld>
            <a:endParaRPr lang="zh-CN" altLang="en-US"/>
          </a:p>
        </p:txBody>
      </p:sp>
    </p:spTree>
    <p:extLst>
      <p:ext uri="{BB962C8B-B14F-4D97-AF65-F5344CB8AC3E}">
        <p14:creationId xmlns:p14="http://schemas.microsoft.com/office/powerpoint/2010/main" val="43948909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188</a:t>
            </a:fld>
            <a:endParaRPr lang="en-US" altLang="zh-CN"/>
          </a:p>
        </p:txBody>
      </p:sp>
    </p:spTree>
    <p:extLst>
      <p:ext uri="{BB962C8B-B14F-4D97-AF65-F5344CB8AC3E}">
        <p14:creationId xmlns:p14="http://schemas.microsoft.com/office/powerpoint/2010/main" val="222003959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189</a:t>
            </a:fld>
            <a:endParaRPr lang="en-US" altLang="zh-CN"/>
          </a:p>
        </p:txBody>
      </p:sp>
    </p:spTree>
    <p:extLst>
      <p:ext uri="{BB962C8B-B14F-4D97-AF65-F5344CB8AC3E}">
        <p14:creationId xmlns:p14="http://schemas.microsoft.com/office/powerpoint/2010/main" val="317921808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190</a:t>
            </a:fld>
            <a:endParaRPr lang="en-US" altLang="zh-CN"/>
          </a:p>
        </p:txBody>
      </p:sp>
    </p:spTree>
    <p:extLst>
      <p:ext uri="{BB962C8B-B14F-4D97-AF65-F5344CB8AC3E}">
        <p14:creationId xmlns:p14="http://schemas.microsoft.com/office/powerpoint/2010/main" val="3151469347"/>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191</a:t>
            </a:fld>
            <a:endParaRPr lang="en-US" altLang="zh-CN"/>
          </a:p>
        </p:txBody>
      </p:sp>
    </p:spTree>
    <p:extLst>
      <p:ext uri="{BB962C8B-B14F-4D97-AF65-F5344CB8AC3E}">
        <p14:creationId xmlns:p14="http://schemas.microsoft.com/office/powerpoint/2010/main" val="19963707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192</a:t>
            </a:fld>
            <a:endParaRPr lang="en-US" altLang="zh-CN"/>
          </a:p>
        </p:txBody>
      </p:sp>
    </p:spTree>
    <p:extLst>
      <p:ext uri="{BB962C8B-B14F-4D97-AF65-F5344CB8AC3E}">
        <p14:creationId xmlns:p14="http://schemas.microsoft.com/office/powerpoint/2010/main" val="1167098977"/>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193</a:t>
            </a:fld>
            <a:endParaRPr lang="en-US" altLang="zh-CN"/>
          </a:p>
        </p:txBody>
      </p:sp>
    </p:spTree>
    <p:extLst>
      <p:ext uri="{BB962C8B-B14F-4D97-AF65-F5344CB8AC3E}">
        <p14:creationId xmlns:p14="http://schemas.microsoft.com/office/powerpoint/2010/main" val="79600021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194</a:t>
            </a:fld>
            <a:endParaRPr lang="en-US" altLang="zh-CN"/>
          </a:p>
        </p:txBody>
      </p:sp>
    </p:spTree>
    <p:extLst>
      <p:ext uri="{BB962C8B-B14F-4D97-AF65-F5344CB8AC3E}">
        <p14:creationId xmlns:p14="http://schemas.microsoft.com/office/powerpoint/2010/main" val="11058764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a:t>
            </a:fld>
            <a:endParaRPr lang="en-US" altLang="zh-CN"/>
          </a:p>
        </p:txBody>
      </p:sp>
    </p:spTree>
    <p:extLst>
      <p:ext uri="{BB962C8B-B14F-4D97-AF65-F5344CB8AC3E}">
        <p14:creationId xmlns:p14="http://schemas.microsoft.com/office/powerpoint/2010/main" val="388224106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195</a:t>
            </a:fld>
            <a:endParaRPr lang="en-US" altLang="zh-CN"/>
          </a:p>
        </p:txBody>
      </p:sp>
    </p:spTree>
    <p:extLst>
      <p:ext uri="{BB962C8B-B14F-4D97-AF65-F5344CB8AC3E}">
        <p14:creationId xmlns:p14="http://schemas.microsoft.com/office/powerpoint/2010/main" val="376810198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196</a:t>
            </a:fld>
            <a:endParaRPr lang="en-US" altLang="zh-CN"/>
          </a:p>
        </p:txBody>
      </p:sp>
    </p:spTree>
    <p:extLst>
      <p:ext uri="{BB962C8B-B14F-4D97-AF65-F5344CB8AC3E}">
        <p14:creationId xmlns:p14="http://schemas.microsoft.com/office/powerpoint/2010/main" val="121559216"/>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197</a:t>
            </a:fld>
            <a:endParaRPr lang="en-US" altLang="zh-CN"/>
          </a:p>
        </p:txBody>
      </p:sp>
    </p:spTree>
    <p:extLst>
      <p:ext uri="{BB962C8B-B14F-4D97-AF65-F5344CB8AC3E}">
        <p14:creationId xmlns:p14="http://schemas.microsoft.com/office/powerpoint/2010/main" val="231254203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198</a:t>
            </a:fld>
            <a:endParaRPr lang="en-US" altLang="zh-CN"/>
          </a:p>
        </p:txBody>
      </p:sp>
    </p:spTree>
    <p:extLst>
      <p:ext uri="{BB962C8B-B14F-4D97-AF65-F5344CB8AC3E}">
        <p14:creationId xmlns:p14="http://schemas.microsoft.com/office/powerpoint/2010/main" val="360616188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199</a:t>
            </a:fld>
            <a:endParaRPr lang="en-US" altLang="zh-CN"/>
          </a:p>
        </p:txBody>
      </p:sp>
    </p:spTree>
    <p:extLst>
      <p:ext uri="{BB962C8B-B14F-4D97-AF65-F5344CB8AC3E}">
        <p14:creationId xmlns:p14="http://schemas.microsoft.com/office/powerpoint/2010/main" val="123337437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200</a:t>
            </a:fld>
            <a:endParaRPr lang="en-US" altLang="zh-CN"/>
          </a:p>
        </p:txBody>
      </p:sp>
    </p:spTree>
    <p:extLst>
      <p:ext uri="{BB962C8B-B14F-4D97-AF65-F5344CB8AC3E}">
        <p14:creationId xmlns:p14="http://schemas.microsoft.com/office/powerpoint/2010/main" val="252792530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201</a:t>
            </a:fld>
            <a:endParaRPr lang="en-US" altLang="zh-CN"/>
          </a:p>
        </p:txBody>
      </p:sp>
    </p:spTree>
    <p:extLst>
      <p:ext uri="{BB962C8B-B14F-4D97-AF65-F5344CB8AC3E}">
        <p14:creationId xmlns:p14="http://schemas.microsoft.com/office/powerpoint/2010/main" val="156889597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202</a:t>
            </a:fld>
            <a:endParaRPr lang="en-US" altLang="zh-CN"/>
          </a:p>
        </p:txBody>
      </p:sp>
    </p:spTree>
    <p:extLst>
      <p:ext uri="{BB962C8B-B14F-4D97-AF65-F5344CB8AC3E}">
        <p14:creationId xmlns:p14="http://schemas.microsoft.com/office/powerpoint/2010/main" val="210517777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203</a:t>
            </a:fld>
            <a:endParaRPr lang="zh-CN" altLang="en-US"/>
          </a:p>
        </p:txBody>
      </p:sp>
    </p:spTree>
    <p:extLst>
      <p:ext uri="{BB962C8B-B14F-4D97-AF65-F5344CB8AC3E}">
        <p14:creationId xmlns:p14="http://schemas.microsoft.com/office/powerpoint/2010/main" val="406817937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204</a:t>
            </a:fld>
            <a:endParaRPr lang="en-US" altLang="zh-CN"/>
          </a:p>
        </p:txBody>
      </p:sp>
    </p:spTree>
    <p:extLst>
      <p:ext uri="{BB962C8B-B14F-4D97-AF65-F5344CB8AC3E}">
        <p14:creationId xmlns:p14="http://schemas.microsoft.com/office/powerpoint/2010/main" val="26810095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342522B9-6C94-4FFC-8103-9D7FE1204E13}" type="slidenum">
              <a:rPr lang="zh-CN" altLang="en-US" smtClean="0"/>
              <a:t>4</a:t>
            </a:fld>
            <a:endParaRPr lang="zh-CN" altLang="en-US"/>
          </a:p>
        </p:txBody>
      </p:sp>
    </p:spTree>
    <p:extLst>
      <p:ext uri="{BB962C8B-B14F-4D97-AF65-F5344CB8AC3E}">
        <p14:creationId xmlns:p14="http://schemas.microsoft.com/office/powerpoint/2010/main" val="609512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a:t>
            </a:fld>
            <a:endParaRPr lang="en-US" altLang="zh-CN"/>
          </a:p>
        </p:txBody>
      </p:sp>
    </p:spTree>
    <p:extLst>
      <p:ext uri="{BB962C8B-B14F-4D97-AF65-F5344CB8AC3E}">
        <p14:creationId xmlns:p14="http://schemas.microsoft.com/office/powerpoint/2010/main" val="2422734743"/>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206</a:t>
            </a:fld>
            <a:endParaRPr lang="en-US" altLang="zh-CN"/>
          </a:p>
        </p:txBody>
      </p:sp>
    </p:spTree>
    <p:extLst>
      <p:ext uri="{BB962C8B-B14F-4D97-AF65-F5344CB8AC3E}">
        <p14:creationId xmlns:p14="http://schemas.microsoft.com/office/powerpoint/2010/main" val="79738023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207</a:t>
            </a:fld>
            <a:endParaRPr lang="en-US" altLang="zh-CN"/>
          </a:p>
        </p:txBody>
      </p:sp>
    </p:spTree>
    <p:extLst>
      <p:ext uri="{BB962C8B-B14F-4D97-AF65-F5344CB8AC3E}">
        <p14:creationId xmlns:p14="http://schemas.microsoft.com/office/powerpoint/2010/main" val="111981119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208</a:t>
            </a:fld>
            <a:endParaRPr lang="en-US" altLang="zh-CN"/>
          </a:p>
        </p:txBody>
      </p:sp>
    </p:spTree>
    <p:extLst>
      <p:ext uri="{BB962C8B-B14F-4D97-AF65-F5344CB8AC3E}">
        <p14:creationId xmlns:p14="http://schemas.microsoft.com/office/powerpoint/2010/main" val="111356019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209</a:t>
            </a:fld>
            <a:endParaRPr lang="en-US" altLang="zh-CN"/>
          </a:p>
        </p:txBody>
      </p:sp>
    </p:spTree>
    <p:extLst>
      <p:ext uri="{BB962C8B-B14F-4D97-AF65-F5344CB8AC3E}">
        <p14:creationId xmlns:p14="http://schemas.microsoft.com/office/powerpoint/2010/main" val="321855439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210</a:t>
            </a:fld>
            <a:endParaRPr lang="en-US" altLang="zh-CN"/>
          </a:p>
        </p:txBody>
      </p:sp>
    </p:spTree>
    <p:extLst>
      <p:ext uri="{BB962C8B-B14F-4D97-AF65-F5344CB8AC3E}">
        <p14:creationId xmlns:p14="http://schemas.microsoft.com/office/powerpoint/2010/main" val="97203532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211</a:t>
            </a:fld>
            <a:endParaRPr lang="en-US" altLang="zh-CN"/>
          </a:p>
        </p:txBody>
      </p:sp>
    </p:spTree>
    <p:extLst>
      <p:ext uri="{BB962C8B-B14F-4D97-AF65-F5344CB8AC3E}">
        <p14:creationId xmlns:p14="http://schemas.microsoft.com/office/powerpoint/2010/main" val="46523882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212</a:t>
            </a:fld>
            <a:endParaRPr lang="zh-CN" altLang="en-US"/>
          </a:p>
        </p:txBody>
      </p:sp>
    </p:spTree>
    <p:extLst>
      <p:ext uri="{BB962C8B-B14F-4D97-AF65-F5344CB8AC3E}">
        <p14:creationId xmlns:p14="http://schemas.microsoft.com/office/powerpoint/2010/main" val="230725878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213</a:t>
            </a:fld>
            <a:endParaRPr lang="en-US" altLang="zh-CN"/>
          </a:p>
        </p:txBody>
      </p:sp>
    </p:spTree>
    <p:extLst>
      <p:ext uri="{BB962C8B-B14F-4D97-AF65-F5344CB8AC3E}">
        <p14:creationId xmlns:p14="http://schemas.microsoft.com/office/powerpoint/2010/main" val="87483196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214</a:t>
            </a:fld>
            <a:endParaRPr lang="en-US" altLang="zh-CN"/>
          </a:p>
        </p:txBody>
      </p:sp>
    </p:spTree>
    <p:extLst>
      <p:ext uri="{BB962C8B-B14F-4D97-AF65-F5344CB8AC3E}">
        <p14:creationId xmlns:p14="http://schemas.microsoft.com/office/powerpoint/2010/main" val="217867528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215</a:t>
            </a:fld>
            <a:endParaRPr lang="en-US" altLang="zh-CN"/>
          </a:p>
        </p:txBody>
      </p:sp>
    </p:spTree>
    <p:extLst>
      <p:ext uri="{BB962C8B-B14F-4D97-AF65-F5344CB8AC3E}">
        <p14:creationId xmlns:p14="http://schemas.microsoft.com/office/powerpoint/2010/main" val="12651568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a:t>
            </a:fld>
            <a:endParaRPr lang="en-US" altLang="zh-CN"/>
          </a:p>
        </p:txBody>
      </p:sp>
    </p:spTree>
    <p:extLst>
      <p:ext uri="{BB962C8B-B14F-4D97-AF65-F5344CB8AC3E}">
        <p14:creationId xmlns:p14="http://schemas.microsoft.com/office/powerpoint/2010/main" val="1696328017"/>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216</a:t>
            </a:fld>
            <a:endParaRPr lang="zh-CN" altLang="en-US"/>
          </a:p>
        </p:txBody>
      </p:sp>
    </p:spTree>
    <p:extLst>
      <p:ext uri="{BB962C8B-B14F-4D97-AF65-F5344CB8AC3E}">
        <p14:creationId xmlns:p14="http://schemas.microsoft.com/office/powerpoint/2010/main" val="133886203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217</a:t>
            </a:fld>
            <a:endParaRPr lang="en-US" altLang="zh-CN"/>
          </a:p>
        </p:txBody>
      </p:sp>
    </p:spTree>
    <p:extLst>
      <p:ext uri="{BB962C8B-B14F-4D97-AF65-F5344CB8AC3E}">
        <p14:creationId xmlns:p14="http://schemas.microsoft.com/office/powerpoint/2010/main" val="416937904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218</a:t>
            </a:fld>
            <a:endParaRPr lang="en-US" altLang="zh-CN"/>
          </a:p>
        </p:txBody>
      </p:sp>
    </p:spTree>
    <p:extLst>
      <p:ext uri="{BB962C8B-B14F-4D97-AF65-F5344CB8AC3E}">
        <p14:creationId xmlns:p14="http://schemas.microsoft.com/office/powerpoint/2010/main" val="163867815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219</a:t>
            </a:fld>
            <a:endParaRPr lang="en-US" altLang="zh-CN"/>
          </a:p>
        </p:txBody>
      </p:sp>
    </p:spTree>
    <p:extLst>
      <p:ext uri="{BB962C8B-B14F-4D97-AF65-F5344CB8AC3E}">
        <p14:creationId xmlns:p14="http://schemas.microsoft.com/office/powerpoint/2010/main" val="32515005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220</a:t>
            </a:fld>
            <a:endParaRPr lang="en-US" altLang="zh-CN"/>
          </a:p>
        </p:txBody>
      </p:sp>
    </p:spTree>
    <p:extLst>
      <p:ext uri="{BB962C8B-B14F-4D97-AF65-F5344CB8AC3E}">
        <p14:creationId xmlns:p14="http://schemas.microsoft.com/office/powerpoint/2010/main" val="73550090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221</a:t>
            </a:fld>
            <a:endParaRPr lang="zh-CN" altLang="en-US"/>
          </a:p>
        </p:txBody>
      </p:sp>
    </p:spTree>
    <p:extLst>
      <p:ext uri="{BB962C8B-B14F-4D97-AF65-F5344CB8AC3E}">
        <p14:creationId xmlns:p14="http://schemas.microsoft.com/office/powerpoint/2010/main" val="231368030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222</a:t>
            </a:fld>
            <a:endParaRPr lang="en-US" altLang="zh-CN"/>
          </a:p>
        </p:txBody>
      </p:sp>
    </p:spTree>
    <p:extLst>
      <p:ext uri="{BB962C8B-B14F-4D97-AF65-F5344CB8AC3E}">
        <p14:creationId xmlns:p14="http://schemas.microsoft.com/office/powerpoint/2010/main" val="91692283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223</a:t>
            </a:fld>
            <a:endParaRPr lang="en-US" altLang="zh-CN"/>
          </a:p>
        </p:txBody>
      </p:sp>
    </p:spTree>
    <p:extLst>
      <p:ext uri="{BB962C8B-B14F-4D97-AF65-F5344CB8AC3E}">
        <p14:creationId xmlns:p14="http://schemas.microsoft.com/office/powerpoint/2010/main" val="295564765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224</a:t>
            </a:fld>
            <a:endParaRPr lang="en-US" altLang="zh-CN"/>
          </a:p>
        </p:txBody>
      </p:sp>
    </p:spTree>
    <p:extLst>
      <p:ext uri="{BB962C8B-B14F-4D97-AF65-F5344CB8AC3E}">
        <p14:creationId xmlns:p14="http://schemas.microsoft.com/office/powerpoint/2010/main" val="419955071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225</a:t>
            </a:fld>
            <a:endParaRPr lang="en-US" altLang="zh-CN"/>
          </a:p>
        </p:txBody>
      </p:sp>
    </p:spTree>
    <p:extLst>
      <p:ext uri="{BB962C8B-B14F-4D97-AF65-F5344CB8AC3E}">
        <p14:creationId xmlns:p14="http://schemas.microsoft.com/office/powerpoint/2010/main" val="40019635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a:t>
            </a:fld>
            <a:endParaRPr lang="en-US" altLang="zh-CN"/>
          </a:p>
        </p:txBody>
      </p:sp>
    </p:spTree>
    <p:extLst>
      <p:ext uri="{BB962C8B-B14F-4D97-AF65-F5344CB8AC3E}">
        <p14:creationId xmlns:p14="http://schemas.microsoft.com/office/powerpoint/2010/main" val="194819042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226</a:t>
            </a:fld>
            <a:endParaRPr lang="en-US" altLang="zh-CN"/>
          </a:p>
        </p:txBody>
      </p:sp>
    </p:spTree>
    <p:extLst>
      <p:ext uri="{BB962C8B-B14F-4D97-AF65-F5344CB8AC3E}">
        <p14:creationId xmlns:p14="http://schemas.microsoft.com/office/powerpoint/2010/main" val="36367187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227</a:t>
            </a:fld>
            <a:endParaRPr lang="zh-CN" altLang="en-US"/>
          </a:p>
        </p:txBody>
      </p:sp>
    </p:spTree>
    <p:extLst>
      <p:ext uri="{BB962C8B-B14F-4D97-AF65-F5344CB8AC3E}">
        <p14:creationId xmlns:p14="http://schemas.microsoft.com/office/powerpoint/2010/main" val="352797644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228</a:t>
            </a:fld>
            <a:endParaRPr lang="en-US" altLang="zh-CN"/>
          </a:p>
        </p:txBody>
      </p:sp>
    </p:spTree>
    <p:extLst>
      <p:ext uri="{BB962C8B-B14F-4D97-AF65-F5344CB8AC3E}">
        <p14:creationId xmlns:p14="http://schemas.microsoft.com/office/powerpoint/2010/main" val="107654920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229</a:t>
            </a:fld>
            <a:endParaRPr lang="en-US" altLang="zh-CN"/>
          </a:p>
        </p:txBody>
      </p:sp>
    </p:spTree>
    <p:extLst>
      <p:ext uri="{BB962C8B-B14F-4D97-AF65-F5344CB8AC3E}">
        <p14:creationId xmlns:p14="http://schemas.microsoft.com/office/powerpoint/2010/main" val="48383096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230</a:t>
            </a:fld>
            <a:endParaRPr lang="en-US" altLang="zh-CN"/>
          </a:p>
        </p:txBody>
      </p:sp>
    </p:spTree>
    <p:extLst>
      <p:ext uri="{BB962C8B-B14F-4D97-AF65-F5344CB8AC3E}">
        <p14:creationId xmlns:p14="http://schemas.microsoft.com/office/powerpoint/2010/main" val="418260608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231</a:t>
            </a:fld>
            <a:endParaRPr lang="en-US" altLang="zh-CN"/>
          </a:p>
        </p:txBody>
      </p:sp>
    </p:spTree>
    <p:extLst>
      <p:ext uri="{BB962C8B-B14F-4D97-AF65-F5344CB8AC3E}">
        <p14:creationId xmlns:p14="http://schemas.microsoft.com/office/powerpoint/2010/main" val="1895333070"/>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232</a:t>
            </a:fld>
            <a:endParaRPr lang="en-US" altLang="zh-CN"/>
          </a:p>
        </p:txBody>
      </p:sp>
    </p:spTree>
    <p:extLst>
      <p:ext uri="{BB962C8B-B14F-4D97-AF65-F5344CB8AC3E}">
        <p14:creationId xmlns:p14="http://schemas.microsoft.com/office/powerpoint/2010/main" val="115441412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233</a:t>
            </a:fld>
            <a:endParaRPr lang="en-US" altLang="zh-CN"/>
          </a:p>
        </p:txBody>
      </p:sp>
    </p:spTree>
    <p:extLst>
      <p:ext uri="{BB962C8B-B14F-4D97-AF65-F5344CB8AC3E}">
        <p14:creationId xmlns:p14="http://schemas.microsoft.com/office/powerpoint/2010/main" val="3000500389"/>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234</a:t>
            </a:fld>
            <a:endParaRPr lang="en-US" altLang="zh-CN"/>
          </a:p>
        </p:txBody>
      </p:sp>
    </p:spTree>
    <p:extLst>
      <p:ext uri="{BB962C8B-B14F-4D97-AF65-F5344CB8AC3E}">
        <p14:creationId xmlns:p14="http://schemas.microsoft.com/office/powerpoint/2010/main" val="95288652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235</a:t>
            </a:fld>
            <a:endParaRPr lang="zh-CN" altLang="en-US"/>
          </a:p>
        </p:txBody>
      </p:sp>
    </p:spTree>
    <p:extLst>
      <p:ext uri="{BB962C8B-B14F-4D97-AF65-F5344CB8AC3E}">
        <p14:creationId xmlns:p14="http://schemas.microsoft.com/office/powerpoint/2010/main" val="38793555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a:t>
            </a:fld>
            <a:endParaRPr lang="en-US" altLang="zh-CN"/>
          </a:p>
        </p:txBody>
      </p:sp>
    </p:spTree>
    <p:extLst>
      <p:ext uri="{BB962C8B-B14F-4D97-AF65-F5344CB8AC3E}">
        <p14:creationId xmlns:p14="http://schemas.microsoft.com/office/powerpoint/2010/main" val="685470256"/>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236</a:t>
            </a:fld>
            <a:endParaRPr lang="en-US" altLang="zh-CN"/>
          </a:p>
        </p:txBody>
      </p:sp>
    </p:spTree>
    <p:extLst>
      <p:ext uri="{BB962C8B-B14F-4D97-AF65-F5344CB8AC3E}">
        <p14:creationId xmlns:p14="http://schemas.microsoft.com/office/powerpoint/2010/main" val="305417612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237</a:t>
            </a:fld>
            <a:endParaRPr lang="en-US" altLang="zh-CN"/>
          </a:p>
        </p:txBody>
      </p:sp>
    </p:spTree>
    <p:extLst>
      <p:ext uri="{BB962C8B-B14F-4D97-AF65-F5344CB8AC3E}">
        <p14:creationId xmlns:p14="http://schemas.microsoft.com/office/powerpoint/2010/main" val="1968827747"/>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238</a:t>
            </a:fld>
            <a:endParaRPr lang="en-US" altLang="zh-CN"/>
          </a:p>
        </p:txBody>
      </p:sp>
    </p:spTree>
    <p:extLst>
      <p:ext uri="{BB962C8B-B14F-4D97-AF65-F5344CB8AC3E}">
        <p14:creationId xmlns:p14="http://schemas.microsoft.com/office/powerpoint/2010/main" val="43120819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239</a:t>
            </a:fld>
            <a:endParaRPr lang="en-US" altLang="zh-CN"/>
          </a:p>
        </p:txBody>
      </p:sp>
    </p:spTree>
    <p:extLst>
      <p:ext uri="{BB962C8B-B14F-4D97-AF65-F5344CB8AC3E}">
        <p14:creationId xmlns:p14="http://schemas.microsoft.com/office/powerpoint/2010/main" val="146659667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240</a:t>
            </a:fld>
            <a:endParaRPr lang="en-US" altLang="zh-CN"/>
          </a:p>
        </p:txBody>
      </p:sp>
    </p:spTree>
    <p:extLst>
      <p:ext uri="{BB962C8B-B14F-4D97-AF65-F5344CB8AC3E}">
        <p14:creationId xmlns:p14="http://schemas.microsoft.com/office/powerpoint/2010/main" val="220090028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241</a:t>
            </a:fld>
            <a:endParaRPr lang="en-US" altLang="zh-CN"/>
          </a:p>
        </p:txBody>
      </p:sp>
    </p:spTree>
    <p:extLst>
      <p:ext uri="{BB962C8B-B14F-4D97-AF65-F5344CB8AC3E}">
        <p14:creationId xmlns:p14="http://schemas.microsoft.com/office/powerpoint/2010/main" val="3565563961"/>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242</a:t>
            </a:fld>
            <a:endParaRPr lang="zh-CN" altLang="en-US"/>
          </a:p>
        </p:txBody>
      </p:sp>
    </p:spTree>
    <p:extLst>
      <p:ext uri="{BB962C8B-B14F-4D97-AF65-F5344CB8AC3E}">
        <p14:creationId xmlns:p14="http://schemas.microsoft.com/office/powerpoint/2010/main" val="300717602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243</a:t>
            </a:fld>
            <a:endParaRPr lang="en-US" altLang="zh-CN"/>
          </a:p>
        </p:txBody>
      </p:sp>
    </p:spTree>
    <p:extLst>
      <p:ext uri="{BB962C8B-B14F-4D97-AF65-F5344CB8AC3E}">
        <p14:creationId xmlns:p14="http://schemas.microsoft.com/office/powerpoint/2010/main" val="405323783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244</a:t>
            </a:fld>
            <a:endParaRPr lang="en-US" altLang="zh-CN"/>
          </a:p>
        </p:txBody>
      </p:sp>
    </p:spTree>
    <p:extLst>
      <p:ext uri="{BB962C8B-B14F-4D97-AF65-F5344CB8AC3E}">
        <p14:creationId xmlns:p14="http://schemas.microsoft.com/office/powerpoint/2010/main" val="126870992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245</a:t>
            </a:fld>
            <a:endParaRPr lang="en-US" altLang="zh-CN"/>
          </a:p>
        </p:txBody>
      </p:sp>
    </p:spTree>
    <p:extLst>
      <p:ext uri="{BB962C8B-B14F-4D97-AF65-F5344CB8AC3E}">
        <p14:creationId xmlns:p14="http://schemas.microsoft.com/office/powerpoint/2010/main" val="26925390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a:t>
            </a:fld>
            <a:endParaRPr lang="en-US" altLang="zh-CN"/>
          </a:p>
        </p:txBody>
      </p:sp>
    </p:spTree>
    <p:extLst>
      <p:ext uri="{BB962C8B-B14F-4D97-AF65-F5344CB8AC3E}">
        <p14:creationId xmlns:p14="http://schemas.microsoft.com/office/powerpoint/2010/main" val="98118652"/>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246</a:t>
            </a:fld>
            <a:endParaRPr lang="en-US" altLang="zh-CN"/>
          </a:p>
        </p:txBody>
      </p:sp>
    </p:spTree>
    <p:extLst>
      <p:ext uri="{BB962C8B-B14F-4D97-AF65-F5344CB8AC3E}">
        <p14:creationId xmlns:p14="http://schemas.microsoft.com/office/powerpoint/2010/main" val="184521262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247</a:t>
            </a:fld>
            <a:endParaRPr lang="en-US" altLang="zh-CN"/>
          </a:p>
        </p:txBody>
      </p:sp>
    </p:spTree>
    <p:extLst>
      <p:ext uri="{BB962C8B-B14F-4D97-AF65-F5344CB8AC3E}">
        <p14:creationId xmlns:p14="http://schemas.microsoft.com/office/powerpoint/2010/main" val="426877766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248</a:t>
            </a:fld>
            <a:endParaRPr lang="en-US" altLang="zh-CN"/>
          </a:p>
        </p:txBody>
      </p:sp>
    </p:spTree>
    <p:extLst>
      <p:ext uri="{BB962C8B-B14F-4D97-AF65-F5344CB8AC3E}">
        <p14:creationId xmlns:p14="http://schemas.microsoft.com/office/powerpoint/2010/main" val="166746653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249</a:t>
            </a:fld>
            <a:endParaRPr lang="en-US" altLang="zh-CN"/>
          </a:p>
        </p:txBody>
      </p:sp>
    </p:spTree>
    <p:extLst>
      <p:ext uri="{BB962C8B-B14F-4D97-AF65-F5344CB8AC3E}">
        <p14:creationId xmlns:p14="http://schemas.microsoft.com/office/powerpoint/2010/main" val="135621379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250</a:t>
            </a:fld>
            <a:endParaRPr lang="zh-CN" altLang="en-US"/>
          </a:p>
        </p:txBody>
      </p:sp>
    </p:spTree>
    <p:extLst>
      <p:ext uri="{BB962C8B-B14F-4D97-AF65-F5344CB8AC3E}">
        <p14:creationId xmlns:p14="http://schemas.microsoft.com/office/powerpoint/2010/main" val="27208760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251</a:t>
            </a:fld>
            <a:endParaRPr lang="en-US" altLang="zh-CN"/>
          </a:p>
        </p:txBody>
      </p:sp>
    </p:spTree>
    <p:extLst>
      <p:ext uri="{BB962C8B-B14F-4D97-AF65-F5344CB8AC3E}">
        <p14:creationId xmlns:p14="http://schemas.microsoft.com/office/powerpoint/2010/main" val="165971004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252</a:t>
            </a:fld>
            <a:endParaRPr lang="en-US" altLang="zh-CN"/>
          </a:p>
        </p:txBody>
      </p:sp>
    </p:spTree>
    <p:extLst>
      <p:ext uri="{BB962C8B-B14F-4D97-AF65-F5344CB8AC3E}">
        <p14:creationId xmlns:p14="http://schemas.microsoft.com/office/powerpoint/2010/main" val="365831359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253</a:t>
            </a:fld>
            <a:endParaRPr lang="en-US" altLang="zh-CN"/>
          </a:p>
        </p:txBody>
      </p:sp>
    </p:spTree>
    <p:extLst>
      <p:ext uri="{BB962C8B-B14F-4D97-AF65-F5344CB8AC3E}">
        <p14:creationId xmlns:p14="http://schemas.microsoft.com/office/powerpoint/2010/main" val="3046748286"/>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254</a:t>
            </a:fld>
            <a:endParaRPr lang="en-US" altLang="zh-CN"/>
          </a:p>
        </p:txBody>
      </p:sp>
    </p:spTree>
    <p:extLst>
      <p:ext uri="{BB962C8B-B14F-4D97-AF65-F5344CB8AC3E}">
        <p14:creationId xmlns:p14="http://schemas.microsoft.com/office/powerpoint/2010/main" val="344315680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255</a:t>
            </a:fld>
            <a:endParaRPr lang="en-US" altLang="zh-CN"/>
          </a:p>
        </p:txBody>
      </p:sp>
    </p:spTree>
    <p:extLst>
      <p:ext uri="{BB962C8B-B14F-4D97-AF65-F5344CB8AC3E}">
        <p14:creationId xmlns:p14="http://schemas.microsoft.com/office/powerpoint/2010/main" val="5706340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a:t>
            </a:fld>
            <a:endParaRPr lang="en-US" altLang="zh-CN"/>
          </a:p>
        </p:txBody>
      </p:sp>
    </p:spTree>
    <p:extLst>
      <p:ext uri="{BB962C8B-B14F-4D97-AF65-F5344CB8AC3E}">
        <p14:creationId xmlns:p14="http://schemas.microsoft.com/office/powerpoint/2010/main" val="416449849"/>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256</a:t>
            </a:fld>
            <a:endParaRPr lang="en-US" altLang="zh-CN"/>
          </a:p>
        </p:txBody>
      </p:sp>
    </p:spTree>
    <p:extLst>
      <p:ext uri="{BB962C8B-B14F-4D97-AF65-F5344CB8AC3E}">
        <p14:creationId xmlns:p14="http://schemas.microsoft.com/office/powerpoint/2010/main" val="116899871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257</a:t>
            </a:fld>
            <a:endParaRPr lang="zh-CN" altLang="en-US"/>
          </a:p>
        </p:txBody>
      </p:sp>
    </p:spTree>
    <p:extLst>
      <p:ext uri="{BB962C8B-B14F-4D97-AF65-F5344CB8AC3E}">
        <p14:creationId xmlns:p14="http://schemas.microsoft.com/office/powerpoint/2010/main" val="4028827297"/>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258</a:t>
            </a:fld>
            <a:endParaRPr lang="en-US" altLang="zh-CN"/>
          </a:p>
        </p:txBody>
      </p:sp>
    </p:spTree>
    <p:extLst>
      <p:ext uri="{BB962C8B-B14F-4D97-AF65-F5344CB8AC3E}">
        <p14:creationId xmlns:p14="http://schemas.microsoft.com/office/powerpoint/2010/main" val="298252540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259</a:t>
            </a:fld>
            <a:endParaRPr lang="en-US" altLang="zh-CN"/>
          </a:p>
        </p:txBody>
      </p:sp>
    </p:spTree>
    <p:extLst>
      <p:ext uri="{BB962C8B-B14F-4D97-AF65-F5344CB8AC3E}">
        <p14:creationId xmlns:p14="http://schemas.microsoft.com/office/powerpoint/2010/main" val="2029445386"/>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260</a:t>
            </a:fld>
            <a:endParaRPr lang="en-US" altLang="zh-CN"/>
          </a:p>
        </p:txBody>
      </p:sp>
    </p:spTree>
    <p:extLst>
      <p:ext uri="{BB962C8B-B14F-4D97-AF65-F5344CB8AC3E}">
        <p14:creationId xmlns:p14="http://schemas.microsoft.com/office/powerpoint/2010/main" val="362102668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261</a:t>
            </a:fld>
            <a:endParaRPr lang="en-US" altLang="zh-CN"/>
          </a:p>
        </p:txBody>
      </p:sp>
    </p:spTree>
    <p:extLst>
      <p:ext uri="{BB962C8B-B14F-4D97-AF65-F5344CB8AC3E}">
        <p14:creationId xmlns:p14="http://schemas.microsoft.com/office/powerpoint/2010/main" val="289940896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262</a:t>
            </a:fld>
            <a:endParaRPr lang="zh-CN" altLang="en-US"/>
          </a:p>
        </p:txBody>
      </p:sp>
    </p:spTree>
    <p:extLst>
      <p:ext uri="{BB962C8B-B14F-4D97-AF65-F5344CB8AC3E}">
        <p14:creationId xmlns:p14="http://schemas.microsoft.com/office/powerpoint/2010/main" val="104910205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263</a:t>
            </a:fld>
            <a:endParaRPr lang="en-US" altLang="zh-CN"/>
          </a:p>
        </p:txBody>
      </p:sp>
    </p:spTree>
    <p:extLst>
      <p:ext uri="{BB962C8B-B14F-4D97-AF65-F5344CB8AC3E}">
        <p14:creationId xmlns:p14="http://schemas.microsoft.com/office/powerpoint/2010/main" val="118170504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264</a:t>
            </a:fld>
            <a:endParaRPr lang="en-US" altLang="zh-CN"/>
          </a:p>
        </p:txBody>
      </p:sp>
    </p:spTree>
    <p:extLst>
      <p:ext uri="{BB962C8B-B14F-4D97-AF65-F5344CB8AC3E}">
        <p14:creationId xmlns:p14="http://schemas.microsoft.com/office/powerpoint/2010/main" val="195066569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265</a:t>
            </a:fld>
            <a:endParaRPr lang="en-US" altLang="zh-CN"/>
          </a:p>
        </p:txBody>
      </p:sp>
    </p:spTree>
    <p:extLst>
      <p:ext uri="{BB962C8B-B14F-4D97-AF65-F5344CB8AC3E}">
        <p14:creationId xmlns:p14="http://schemas.microsoft.com/office/powerpoint/2010/main" val="24359999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a:t>
            </a:fld>
            <a:endParaRPr lang="en-US" altLang="zh-CN"/>
          </a:p>
        </p:txBody>
      </p:sp>
    </p:spTree>
    <p:extLst>
      <p:ext uri="{BB962C8B-B14F-4D97-AF65-F5344CB8AC3E}">
        <p14:creationId xmlns:p14="http://schemas.microsoft.com/office/powerpoint/2010/main" val="71847674"/>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266</a:t>
            </a:fld>
            <a:endParaRPr lang="en-US" altLang="zh-CN"/>
          </a:p>
        </p:txBody>
      </p:sp>
    </p:spTree>
    <p:extLst>
      <p:ext uri="{BB962C8B-B14F-4D97-AF65-F5344CB8AC3E}">
        <p14:creationId xmlns:p14="http://schemas.microsoft.com/office/powerpoint/2010/main" val="152815401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267</a:t>
            </a:fld>
            <a:endParaRPr lang="en-US" altLang="zh-CN"/>
          </a:p>
        </p:txBody>
      </p:sp>
    </p:spTree>
    <p:extLst>
      <p:ext uri="{BB962C8B-B14F-4D97-AF65-F5344CB8AC3E}">
        <p14:creationId xmlns:p14="http://schemas.microsoft.com/office/powerpoint/2010/main" val="398247303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268</a:t>
            </a:fld>
            <a:endParaRPr lang="en-US" altLang="zh-CN"/>
          </a:p>
        </p:txBody>
      </p:sp>
    </p:spTree>
    <p:extLst>
      <p:ext uri="{BB962C8B-B14F-4D97-AF65-F5344CB8AC3E}">
        <p14:creationId xmlns:p14="http://schemas.microsoft.com/office/powerpoint/2010/main" val="747430511"/>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269</a:t>
            </a:fld>
            <a:endParaRPr lang="en-US" altLang="zh-CN"/>
          </a:p>
        </p:txBody>
      </p:sp>
    </p:spTree>
    <p:extLst>
      <p:ext uri="{BB962C8B-B14F-4D97-AF65-F5344CB8AC3E}">
        <p14:creationId xmlns:p14="http://schemas.microsoft.com/office/powerpoint/2010/main" val="124063508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270</a:t>
            </a:fld>
            <a:endParaRPr lang="en-US" altLang="zh-CN"/>
          </a:p>
        </p:txBody>
      </p:sp>
    </p:spTree>
    <p:extLst>
      <p:ext uri="{BB962C8B-B14F-4D97-AF65-F5344CB8AC3E}">
        <p14:creationId xmlns:p14="http://schemas.microsoft.com/office/powerpoint/2010/main" val="183680305"/>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271</a:t>
            </a:fld>
            <a:endParaRPr lang="en-US" altLang="zh-CN"/>
          </a:p>
        </p:txBody>
      </p:sp>
    </p:spTree>
    <p:extLst>
      <p:ext uri="{BB962C8B-B14F-4D97-AF65-F5344CB8AC3E}">
        <p14:creationId xmlns:p14="http://schemas.microsoft.com/office/powerpoint/2010/main" val="135981677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272</a:t>
            </a:fld>
            <a:endParaRPr lang="en-US" altLang="zh-CN"/>
          </a:p>
        </p:txBody>
      </p:sp>
    </p:spTree>
    <p:extLst>
      <p:ext uri="{BB962C8B-B14F-4D97-AF65-F5344CB8AC3E}">
        <p14:creationId xmlns:p14="http://schemas.microsoft.com/office/powerpoint/2010/main" val="2916561705"/>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273</a:t>
            </a:fld>
            <a:endParaRPr lang="en-US" altLang="zh-CN"/>
          </a:p>
        </p:txBody>
      </p:sp>
    </p:spTree>
    <p:extLst>
      <p:ext uri="{BB962C8B-B14F-4D97-AF65-F5344CB8AC3E}">
        <p14:creationId xmlns:p14="http://schemas.microsoft.com/office/powerpoint/2010/main" val="161816956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274</a:t>
            </a:fld>
            <a:endParaRPr lang="en-US" altLang="zh-CN"/>
          </a:p>
        </p:txBody>
      </p:sp>
    </p:spTree>
    <p:extLst>
      <p:ext uri="{BB962C8B-B14F-4D97-AF65-F5344CB8AC3E}">
        <p14:creationId xmlns:p14="http://schemas.microsoft.com/office/powerpoint/2010/main" val="46734821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275</a:t>
            </a:fld>
            <a:endParaRPr lang="en-US" altLang="zh-CN"/>
          </a:p>
        </p:txBody>
      </p:sp>
    </p:spTree>
    <p:extLst>
      <p:ext uri="{BB962C8B-B14F-4D97-AF65-F5344CB8AC3E}">
        <p14:creationId xmlns:p14="http://schemas.microsoft.com/office/powerpoint/2010/main" val="20583882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a:t>
            </a:fld>
            <a:endParaRPr lang="en-US" altLang="zh-CN"/>
          </a:p>
        </p:txBody>
      </p:sp>
    </p:spTree>
    <p:extLst>
      <p:ext uri="{BB962C8B-B14F-4D97-AF65-F5344CB8AC3E}">
        <p14:creationId xmlns:p14="http://schemas.microsoft.com/office/powerpoint/2010/main" val="3552157299"/>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276</a:t>
            </a:fld>
            <a:endParaRPr lang="en-US" altLang="zh-CN"/>
          </a:p>
        </p:txBody>
      </p:sp>
    </p:spTree>
    <p:extLst>
      <p:ext uri="{BB962C8B-B14F-4D97-AF65-F5344CB8AC3E}">
        <p14:creationId xmlns:p14="http://schemas.microsoft.com/office/powerpoint/2010/main" val="111535082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277</a:t>
            </a:fld>
            <a:endParaRPr lang="en-US" altLang="zh-CN"/>
          </a:p>
        </p:txBody>
      </p:sp>
    </p:spTree>
    <p:extLst>
      <p:ext uri="{BB962C8B-B14F-4D97-AF65-F5344CB8AC3E}">
        <p14:creationId xmlns:p14="http://schemas.microsoft.com/office/powerpoint/2010/main" val="155163525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278</a:t>
            </a:fld>
            <a:endParaRPr lang="en-US" altLang="zh-CN"/>
          </a:p>
        </p:txBody>
      </p:sp>
    </p:spTree>
    <p:extLst>
      <p:ext uri="{BB962C8B-B14F-4D97-AF65-F5344CB8AC3E}">
        <p14:creationId xmlns:p14="http://schemas.microsoft.com/office/powerpoint/2010/main" val="1055671791"/>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279</a:t>
            </a:fld>
            <a:endParaRPr lang="en-US" altLang="zh-CN"/>
          </a:p>
        </p:txBody>
      </p:sp>
    </p:spTree>
    <p:extLst>
      <p:ext uri="{BB962C8B-B14F-4D97-AF65-F5344CB8AC3E}">
        <p14:creationId xmlns:p14="http://schemas.microsoft.com/office/powerpoint/2010/main" val="357942935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280</a:t>
            </a:fld>
            <a:endParaRPr lang="zh-CN" altLang="en-US"/>
          </a:p>
        </p:txBody>
      </p:sp>
    </p:spTree>
    <p:extLst>
      <p:ext uri="{BB962C8B-B14F-4D97-AF65-F5344CB8AC3E}">
        <p14:creationId xmlns:p14="http://schemas.microsoft.com/office/powerpoint/2010/main" val="3385421847"/>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281</a:t>
            </a:fld>
            <a:endParaRPr lang="en-US" altLang="zh-CN"/>
          </a:p>
        </p:txBody>
      </p:sp>
    </p:spTree>
    <p:extLst>
      <p:ext uri="{BB962C8B-B14F-4D97-AF65-F5344CB8AC3E}">
        <p14:creationId xmlns:p14="http://schemas.microsoft.com/office/powerpoint/2010/main" val="4247392770"/>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282</a:t>
            </a:fld>
            <a:endParaRPr lang="en-US" altLang="zh-CN"/>
          </a:p>
        </p:txBody>
      </p:sp>
    </p:spTree>
    <p:extLst>
      <p:ext uri="{BB962C8B-B14F-4D97-AF65-F5344CB8AC3E}">
        <p14:creationId xmlns:p14="http://schemas.microsoft.com/office/powerpoint/2010/main" val="135786886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283</a:t>
            </a:fld>
            <a:endParaRPr lang="en-US" altLang="zh-CN"/>
          </a:p>
        </p:txBody>
      </p:sp>
    </p:spTree>
    <p:extLst>
      <p:ext uri="{BB962C8B-B14F-4D97-AF65-F5344CB8AC3E}">
        <p14:creationId xmlns:p14="http://schemas.microsoft.com/office/powerpoint/2010/main" val="2298106110"/>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284</a:t>
            </a:fld>
            <a:endParaRPr lang="en-US" altLang="zh-CN"/>
          </a:p>
        </p:txBody>
      </p:sp>
    </p:spTree>
    <p:extLst>
      <p:ext uri="{BB962C8B-B14F-4D97-AF65-F5344CB8AC3E}">
        <p14:creationId xmlns:p14="http://schemas.microsoft.com/office/powerpoint/2010/main" val="313584031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285</a:t>
            </a:fld>
            <a:endParaRPr lang="en-US" altLang="zh-CN"/>
          </a:p>
        </p:txBody>
      </p:sp>
    </p:spTree>
    <p:extLst>
      <p:ext uri="{BB962C8B-B14F-4D97-AF65-F5344CB8AC3E}">
        <p14:creationId xmlns:p14="http://schemas.microsoft.com/office/powerpoint/2010/main" val="23859848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30</a:t>
            </a:fld>
            <a:endParaRPr lang="zh-CN" altLang="en-US"/>
          </a:p>
        </p:txBody>
      </p:sp>
    </p:spTree>
    <p:extLst>
      <p:ext uri="{BB962C8B-B14F-4D97-AF65-F5344CB8AC3E}">
        <p14:creationId xmlns:p14="http://schemas.microsoft.com/office/powerpoint/2010/main" val="300145208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286</a:t>
            </a:fld>
            <a:endParaRPr lang="en-US" altLang="zh-CN"/>
          </a:p>
        </p:txBody>
      </p:sp>
    </p:spTree>
    <p:extLst>
      <p:ext uri="{BB962C8B-B14F-4D97-AF65-F5344CB8AC3E}">
        <p14:creationId xmlns:p14="http://schemas.microsoft.com/office/powerpoint/2010/main" val="2272742999"/>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287</a:t>
            </a:fld>
            <a:endParaRPr lang="en-US" altLang="zh-CN"/>
          </a:p>
        </p:txBody>
      </p:sp>
    </p:spTree>
    <p:extLst>
      <p:ext uri="{BB962C8B-B14F-4D97-AF65-F5344CB8AC3E}">
        <p14:creationId xmlns:p14="http://schemas.microsoft.com/office/powerpoint/2010/main" val="2901002763"/>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288</a:t>
            </a:fld>
            <a:endParaRPr lang="zh-CN" altLang="en-US"/>
          </a:p>
        </p:txBody>
      </p:sp>
    </p:spTree>
    <p:extLst>
      <p:ext uri="{BB962C8B-B14F-4D97-AF65-F5344CB8AC3E}">
        <p14:creationId xmlns:p14="http://schemas.microsoft.com/office/powerpoint/2010/main" val="248152863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289</a:t>
            </a:fld>
            <a:endParaRPr lang="en-US" altLang="zh-CN"/>
          </a:p>
        </p:txBody>
      </p:sp>
    </p:spTree>
    <p:extLst>
      <p:ext uri="{BB962C8B-B14F-4D97-AF65-F5344CB8AC3E}">
        <p14:creationId xmlns:p14="http://schemas.microsoft.com/office/powerpoint/2010/main" val="2335619295"/>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290</a:t>
            </a:fld>
            <a:endParaRPr lang="en-US" altLang="zh-CN"/>
          </a:p>
        </p:txBody>
      </p:sp>
    </p:spTree>
    <p:extLst>
      <p:ext uri="{BB962C8B-B14F-4D97-AF65-F5344CB8AC3E}">
        <p14:creationId xmlns:p14="http://schemas.microsoft.com/office/powerpoint/2010/main" val="2959615448"/>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291</a:t>
            </a:fld>
            <a:endParaRPr lang="en-US" altLang="zh-CN"/>
          </a:p>
        </p:txBody>
      </p:sp>
    </p:spTree>
    <p:extLst>
      <p:ext uri="{BB962C8B-B14F-4D97-AF65-F5344CB8AC3E}">
        <p14:creationId xmlns:p14="http://schemas.microsoft.com/office/powerpoint/2010/main" val="3787470357"/>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292</a:t>
            </a:fld>
            <a:endParaRPr lang="en-US" altLang="zh-CN"/>
          </a:p>
        </p:txBody>
      </p:sp>
    </p:spTree>
    <p:extLst>
      <p:ext uri="{BB962C8B-B14F-4D97-AF65-F5344CB8AC3E}">
        <p14:creationId xmlns:p14="http://schemas.microsoft.com/office/powerpoint/2010/main" val="142626507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293</a:t>
            </a:fld>
            <a:endParaRPr lang="en-US" altLang="zh-CN"/>
          </a:p>
        </p:txBody>
      </p:sp>
    </p:spTree>
    <p:extLst>
      <p:ext uri="{BB962C8B-B14F-4D97-AF65-F5344CB8AC3E}">
        <p14:creationId xmlns:p14="http://schemas.microsoft.com/office/powerpoint/2010/main" val="1864566655"/>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294</a:t>
            </a:fld>
            <a:endParaRPr lang="en-US" altLang="zh-CN"/>
          </a:p>
        </p:txBody>
      </p:sp>
    </p:spTree>
    <p:extLst>
      <p:ext uri="{BB962C8B-B14F-4D97-AF65-F5344CB8AC3E}">
        <p14:creationId xmlns:p14="http://schemas.microsoft.com/office/powerpoint/2010/main" val="54919751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295</a:t>
            </a:fld>
            <a:endParaRPr lang="en-US" altLang="zh-CN"/>
          </a:p>
        </p:txBody>
      </p:sp>
    </p:spTree>
    <p:extLst>
      <p:ext uri="{BB962C8B-B14F-4D97-AF65-F5344CB8AC3E}">
        <p14:creationId xmlns:p14="http://schemas.microsoft.com/office/powerpoint/2010/main" val="29478793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31</a:t>
            </a:fld>
            <a:endParaRPr lang="en-US" altLang="zh-CN"/>
          </a:p>
        </p:txBody>
      </p:sp>
    </p:spTree>
    <p:extLst>
      <p:ext uri="{BB962C8B-B14F-4D97-AF65-F5344CB8AC3E}">
        <p14:creationId xmlns:p14="http://schemas.microsoft.com/office/powerpoint/2010/main" val="856618077"/>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296</a:t>
            </a:fld>
            <a:endParaRPr lang="en-US" altLang="zh-CN"/>
          </a:p>
        </p:txBody>
      </p:sp>
    </p:spTree>
    <p:extLst>
      <p:ext uri="{BB962C8B-B14F-4D97-AF65-F5344CB8AC3E}">
        <p14:creationId xmlns:p14="http://schemas.microsoft.com/office/powerpoint/2010/main" val="11224714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342522B9-6C94-4FFC-8103-9D7FE1204E13}" type="slidenum">
              <a:rPr lang="zh-CN" altLang="en-US" smtClean="0"/>
              <a:t>5</a:t>
            </a:fld>
            <a:endParaRPr lang="zh-CN" altLang="en-US"/>
          </a:p>
        </p:txBody>
      </p:sp>
    </p:spTree>
    <p:extLst>
      <p:ext uri="{BB962C8B-B14F-4D97-AF65-F5344CB8AC3E}">
        <p14:creationId xmlns:p14="http://schemas.microsoft.com/office/powerpoint/2010/main" val="40382057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32</a:t>
            </a:fld>
            <a:endParaRPr lang="en-US" altLang="zh-CN"/>
          </a:p>
        </p:txBody>
      </p:sp>
    </p:spTree>
    <p:extLst>
      <p:ext uri="{BB962C8B-B14F-4D97-AF65-F5344CB8AC3E}">
        <p14:creationId xmlns:p14="http://schemas.microsoft.com/office/powerpoint/2010/main" val="39211774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33</a:t>
            </a:fld>
            <a:endParaRPr lang="en-US" altLang="zh-CN"/>
          </a:p>
        </p:txBody>
      </p:sp>
    </p:spTree>
    <p:extLst>
      <p:ext uri="{BB962C8B-B14F-4D97-AF65-F5344CB8AC3E}">
        <p14:creationId xmlns:p14="http://schemas.microsoft.com/office/powerpoint/2010/main" val="30223912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34</a:t>
            </a:fld>
            <a:endParaRPr lang="en-US" altLang="zh-CN"/>
          </a:p>
        </p:txBody>
      </p:sp>
    </p:spTree>
    <p:extLst>
      <p:ext uri="{BB962C8B-B14F-4D97-AF65-F5344CB8AC3E}">
        <p14:creationId xmlns:p14="http://schemas.microsoft.com/office/powerpoint/2010/main" val="366327525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35</a:t>
            </a:fld>
            <a:endParaRPr lang="en-US" altLang="zh-CN"/>
          </a:p>
        </p:txBody>
      </p:sp>
    </p:spTree>
    <p:extLst>
      <p:ext uri="{BB962C8B-B14F-4D97-AF65-F5344CB8AC3E}">
        <p14:creationId xmlns:p14="http://schemas.microsoft.com/office/powerpoint/2010/main" val="1434516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36</a:t>
            </a:fld>
            <a:endParaRPr lang="en-US" altLang="zh-CN"/>
          </a:p>
        </p:txBody>
      </p:sp>
    </p:spTree>
    <p:extLst>
      <p:ext uri="{BB962C8B-B14F-4D97-AF65-F5344CB8AC3E}">
        <p14:creationId xmlns:p14="http://schemas.microsoft.com/office/powerpoint/2010/main" val="44948787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37</a:t>
            </a:fld>
            <a:endParaRPr lang="en-US" altLang="zh-CN"/>
          </a:p>
        </p:txBody>
      </p:sp>
    </p:spTree>
    <p:extLst>
      <p:ext uri="{BB962C8B-B14F-4D97-AF65-F5344CB8AC3E}">
        <p14:creationId xmlns:p14="http://schemas.microsoft.com/office/powerpoint/2010/main" val="33694837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38</a:t>
            </a:fld>
            <a:endParaRPr lang="zh-CN" altLang="en-US"/>
          </a:p>
        </p:txBody>
      </p:sp>
    </p:spTree>
    <p:extLst>
      <p:ext uri="{BB962C8B-B14F-4D97-AF65-F5344CB8AC3E}">
        <p14:creationId xmlns:p14="http://schemas.microsoft.com/office/powerpoint/2010/main" val="32370009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39</a:t>
            </a:fld>
            <a:endParaRPr lang="en-US" altLang="zh-CN"/>
          </a:p>
        </p:txBody>
      </p:sp>
    </p:spTree>
    <p:extLst>
      <p:ext uri="{BB962C8B-B14F-4D97-AF65-F5344CB8AC3E}">
        <p14:creationId xmlns:p14="http://schemas.microsoft.com/office/powerpoint/2010/main" val="13958283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40</a:t>
            </a:fld>
            <a:endParaRPr lang="en-US" altLang="zh-CN"/>
          </a:p>
        </p:txBody>
      </p:sp>
    </p:spTree>
    <p:extLst>
      <p:ext uri="{BB962C8B-B14F-4D97-AF65-F5344CB8AC3E}">
        <p14:creationId xmlns:p14="http://schemas.microsoft.com/office/powerpoint/2010/main" val="39564658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41</a:t>
            </a:fld>
            <a:endParaRPr lang="en-US" altLang="zh-CN"/>
          </a:p>
        </p:txBody>
      </p:sp>
    </p:spTree>
    <p:extLst>
      <p:ext uri="{BB962C8B-B14F-4D97-AF65-F5344CB8AC3E}">
        <p14:creationId xmlns:p14="http://schemas.microsoft.com/office/powerpoint/2010/main" val="25630705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6</a:t>
            </a:fld>
            <a:endParaRPr lang="zh-CN" altLang="en-US"/>
          </a:p>
        </p:txBody>
      </p:sp>
    </p:spTree>
    <p:extLst>
      <p:ext uri="{BB962C8B-B14F-4D97-AF65-F5344CB8AC3E}">
        <p14:creationId xmlns:p14="http://schemas.microsoft.com/office/powerpoint/2010/main" val="24230629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42</a:t>
            </a:fld>
            <a:endParaRPr lang="en-US" altLang="zh-CN"/>
          </a:p>
        </p:txBody>
      </p:sp>
    </p:spTree>
    <p:extLst>
      <p:ext uri="{BB962C8B-B14F-4D97-AF65-F5344CB8AC3E}">
        <p14:creationId xmlns:p14="http://schemas.microsoft.com/office/powerpoint/2010/main" val="2638836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43</a:t>
            </a:fld>
            <a:endParaRPr lang="en-US" altLang="zh-CN"/>
          </a:p>
        </p:txBody>
      </p:sp>
    </p:spTree>
    <p:extLst>
      <p:ext uri="{BB962C8B-B14F-4D97-AF65-F5344CB8AC3E}">
        <p14:creationId xmlns:p14="http://schemas.microsoft.com/office/powerpoint/2010/main" val="1802139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44</a:t>
            </a:fld>
            <a:endParaRPr lang="en-US" altLang="zh-CN"/>
          </a:p>
        </p:txBody>
      </p:sp>
    </p:spTree>
    <p:extLst>
      <p:ext uri="{BB962C8B-B14F-4D97-AF65-F5344CB8AC3E}">
        <p14:creationId xmlns:p14="http://schemas.microsoft.com/office/powerpoint/2010/main" val="15113514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45</a:t>
            </a:fld>
            <a:endParaRPr lang="en-US" altLang="zh-CN"/>
          </a:p>
        </p:txBody>
      </p:sp>
    </p:spTree>
    <p:extLst>
      <p:ext uri="{BB962C8B-B14F-4D97-AF65-F5344CB8AC3E}">
        <p14:creationId xmlns:p14="http://schemas.microsoft.com/office/powerpoint/2010/main" val="16914914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46</a:t>
            </a:fld>
            <a:endParaRPr lang="en-US" altLang="zh-CN"/>
          </a:p>
        </p:txBody>
      </p:sp>
    </p:spTree>
    <p:extLst>
      <p:ext uri="{BB962C8B-B14F-4D97-AF65-F5344CB8AC3E}">
        <p14:creationId xmlns:p14="http://schemas.microsoft.com/office/powerpoint/2010/main" val="374800406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47</a:t>
            </a:fld>
            <a:endParaRPr lang="en-US" altLang="zh-CN"/>
          </a:p>
        </p:txBody>
      </p:sp>
    </p:spTree>
    <p:extLst>
      <p:ext uri="{BB962C8B-B14F-4D97-AF65-F5344CB8AC3E}">
        <p14:creationId xmlns:p14="http://schemas.microsoft.com/office/powerpoint/2010/main" val="6614249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48</a:t>
            </a:fld>
            <a:endParaRPr lang="en-US" altLang="zh-CN"/>
          </a:p>
        </p:txBody>
      </p:sp>
    </p:spTree>
    <p:extLst>
      <p:ext uri="{BB962C8B-B14F-4D97-AF65-F5344CB8AC3E}">
        <p14:creationId xmlns:p14="http://schemas.microsoft.com/office/powerpoint/2010/main" val="283345359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49</a:t>
            </a:fld>
            <a:endParaRPr lang="en-US" altLang="zh-CN"/>
          </a:p>
        </p:txBody>
      </p:sp>
    </p:spTree>
    <p:extLst>
      <p:ext uri="{BB962C8B-B14F-4D97-AF65-F5344CB8AC3E}">
        <p14:creationId xmlns:p14="http://schemas.microsoft.com/office/powerpoint/2010/main" val="37056873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50</a:t>
            </a:fld>
            <a:endParaRPr lang="en-US" altLang="zh-CN"/>
          </a:p>
        </p:txBody>
      </p:sp>
    </p:spTree>
    <p:extLst>
      <p:ext uri="{BB962C8B-B14F-4D97-AF65-F5344CB8AC3E}">
        <p14:creationId xmlns:p14="http://schemas.microsoft.com/office/powerpoint/2010/main" val="32810144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51</a:t>
            </a:fld>
            <a:endParaRPr lang="en-US" altLang="zh-CN"/>
          </a:p>
        </p:txBody>
      </p:sp>
    </p:spTree>
    <p:extLst>
      <p:ext uri="{BB962C8B-B14F-4D97-AF65-F5344CB8AC3E}">
        <p14:creationId xmlns:p14="http://schemas.microsoft.com/office/powerpoint/2010/main" val="40546794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a:t>
            </a:fld>
            <a:endParaRPr lang="en-US" altLang="zh-CN"/>
          </a:p>
        </p:txBody>
      </p:sp>
    </p:spTree>
    <p:extLst>
      <p:ext uri="{BB962C8B-B14F-4D97-AF65-F5344CB8AC3E}">
        <p14:creationId xmlns:p14="http://schemas.microsoft.com/office/powerpoint/2010/main" val="14578549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52</a:t>
            </a:fld>
            <a:endParaRPr lang="zh-CN" altLang="en-US"/>
          </a:p>
        </p:txBody>
      </p:sp>
    </p:spTree>
    <p:extLst>
      <p:ext uri="{BB962C8B-B14F-4D97-AF65-F5344CB8AC3E}">
        <p14:creationId xmlns:p14="http://schemas.microsoft.com/office/powerpoint/2010/main" val="23025269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53</a:t>
            </a:fld>
            <a:endParaRPr lang="en-US" altLang="zh-CN"/>
          </a:p>
        </p:txBody>
      </p:sp>
    </p:spTree>
    <p:extLst>
      <p:ext uri="{BB962C8B-B14F-4D97-AF65-F5344CB8AC3E}">
        <p14:creationId xmlns:p14="http://schemas.microsoft.com/office/powerpoint/2010/main" val="160383128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54</a:t>
            </a:fld>
            <a:endParaRPr lang="en-US" altLang="zh-CN"/>
          </a:p>
        </p:txBody>
      </p:sp>
    </p:spTree>
    <p:extLst>
      <p:ext uri="{BB962C8B-B14F-4D97-AF65-F5344CB8AC3E}">
        <p14:creationId xmlns:p14="http://schemas.microsoft.com/office/powerpoint/2010/main" val="16670059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55</a:t>
            </a:fld>
            <a:endParaRPr lang="en-US" altLang="zh-CN"/>
          </a:p>
        </p:txBody>
      </p:sp>
    </p:spTree>
    <p:extLst>
      <p:ext uri="{BB962C8B-B14F-4D97-AF65-F5344CB8AC3E}">
        <p14:creationId xmlns:p14="http://schemas.microsoft.com/office/powerpoint/2010/main" val="23938424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56</a:t>
            </a:fld>
            <a:endParaRPr lang="en-US" altLang="zh-CN"/>
          </a:p>
        </p:txBody>
      </p:sp>
    </p:spTree>
    <p:extLst>
      <p:ext uri="{BB962C8B-B14F-4D97-AF65-F5344CB8AC3E}">
        <p14:creationId xmlns:p14="http://schemas.microsoft.com/office/powerpoint/2010/main" val="17690703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57</a:t>
            </a:fld>
            <a:endParaRPr lang="en-US" altLang="zh-CN"/>
          </a:p>
        </p:txBody>
      </p:sp>
    </p:spTree>
    <p:extLst>
      <p:ext uri="{BB962C8B-B14F-4D97-AF65-F5344CB8AC3E}">
        <p14:creationId xmlns:p14="http://schemas.microsoft.com/office/powerpoint/2010/main" val="226490266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58</a:t>
            </a:fld>
            <a:endParaRPr lang="en-US" altLang="zh-CN"/>
          </a:p>
        </p:txBody>
      </p:sp>
    </p:spTree>
    <p:extLst>
      <p:ext uri="{BB962C8B-B14F-4D97-AF65-F5344CB8AC3E}">
        <p14:creationId xmlns:p14="http://schemas.microsoft.com/office/powerpoint/2010/main" val="7307423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59</a:t>
            </a:fld>
            <a:endParaRPr lang="en-US" altLang="zh-CN"/>
          </a:p>
        </p:txBody>
      </p:sp>
    </p:spTree>
    <p:extLst>
      <p:ext uri="{BB962C8B-B14F-4D97-AF65-F5344CB8AC3E}">
        <p14:creationId xmlns:p14="http://schemas.microsoft.com/office/powerpoint/2010/main" val="35266169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60</a:t>
            </a:fld>
            <a:endParaRPr lang="en-US" altLang="zh-CN"/>
          </a:p>
        </p:txBody>
      </p:sp>
    </p:spTree>
    <p:extLst>
      <p:ext uri="{BB962C8B-B14F-4D97-AF65-F5344CB8AC3E}">
        <p14:creationId xmlns:p14="http://schemas.microsoft.com/office/powerpoint/2010/main" val="425510902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61</a:t>
            </a:fld>
            <a:endParaRPr lang="en-US" altLang="zh-CN"/>
          </a:p>
        </p:txBody>
      </p:sp>
    </p:spTree>
    <p:extLst>
      <p:ext uri="{BB962C8B-B14F-4D97-AF65-F5344CB8AC3E}">
        <p14:creationId xmlns:p14="http://schemas.microsoft.com/office/powerpoint/2010/main" val="23679294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a:t>
            </a:fld>
            <a:endParaRPr lang="en-US" altLang="zh-CN"/>
          </a:p>
        </p:txBody>
      </p:sp>
    </p:spTree>
    <p:extLst>
      <p:ext uri="{BB962C8B-B14F-4D97-AF65-F5344CB8AC3E}">
        <p14:creationId xmlns:p14="http://schemas.microsoft.com/office/powerpoint/2010/main" val="230034876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62</a:t>
            </a:fld>
            <a:endParaRPr lang="zh-CN" altLang="en-US"/>
          </a:p>
        </p:txBody>
      </p:sp>
    </p:spTree>
    <p:extLst>
      <p:ext uri="{BB962C8B-B14F-4D97-AF65-F5344CB8AC3E}">
        <p14:creationId xmlns:p14="http://schemas.microsoft.com/office/powerpoint/2010/main" val="128450871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63</a:t>
            </a:fld>
            <a:endParaRPr lang="en-US" altLang="zh-CN"/>
          </a:p>
        </p:txBody>
      </p:sp>
    </p:spTree>
    <p:extLst>
      <p:ext uri="{BB962C8B-B14F-4D97-AF65-F5344CB8AC3E}">
        <p14:creationId xmlns:p14="http://schemas.microsoft.com/office/powerpoint/2010/main" val="252414875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64</a:t>
            </a:fld>
            <a:endParaRPr lang="en-US" altLang="zh-CN"/>
          </a:p>
        </p:txBody>
      </p:sp>
    </p:spTree>
    <p:extLst>
      <p:ext uri="{BB962C8B-B14F-4D97-AF65-F5344CB8AC3E}">
        <p14:creationId xmlns:p14="http://schemas.microsoft.com/office/powerpoint/2010/main" val="283406236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65</a:t>
            </a:fld>
            <a:endParaRPr lang="en-US" altLang="zh-CN"/>
          </a:p>
        </p:txBody>
      </p:sp>
    </p:spTree>
    <p:extLst>
      <p:ext uri="{BB962C8B-B14F-4D97-AF65-F5344CB8AC3E}">
        <p14:creationId xmlns:p14="http://schemas.microsoft.com/office/powerpoint/2010/main" val="17546917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66</a:t>
            </a:fld>
            <a:endParaRPr lang="en-US" altLang="zh-CN"/>
          </a:p>
        </p:txBody>
      </p:sp>
    </p:spTree>
    <p:extLst>
      <p:ext uri="{BB962C8B-B14F-4D97-AF65-F5344CB8AC3E}">
        <p14:creationId xmlns:p14="http://schemas.microsoft.com/office/powerpoint/2010/main" val="376009746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67</a:t>
            </a:fld>
            <a:endParaRPr lang="en-US" altLang="zh-CN"/>
          </a:p>
        </p:txBody>
      </p:sp>
    </p:spTree>
    <p:extLst>
      <p:ext uri="{BB962C8B-B14F-4D97-AF65-F5344CB8AC3E}">
        <p14:creationId xmlns:p14="http://schemas.microsoft.com/office/powerpoint/2010/main" val="250267643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68</a:t>
            </a:fld>
            <a:endParaRPr lang="en-US" altLang="zh-CN"/>
          </a:p>
        </p:txBody>
      </p:sp>
    </p:spTree>
    <p:extLst>
      <p:ext uri="{BB962C8B-B14F-4D97-AF65-F5344CB8AC3E}">
        <p14:creationId xmlns:p14="http://schemas.microsoft.com/office/powerpoint/2010/main" val="397248401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69</a:t>
            </a:fld>
            <a:endParaRPr lang="en-US" altLang="zh-CN"/>
          </a:p>
        </p:txBody>
      </p:sp>
    </p:spTree>
    <p:extLst>
      <p:ext uri="{BB962C8B-B14F-4D97-AF65-F5344CB8AC3E}">
        <p14:creationId xmlns:p14="http://schemas.microsoft.com/office/powerpoint/2010/main" val="181328395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70</a:t>
            </a:fld>
            <a:endParaRPr lang="en-US" altLang="zh-CN"/>
          </a:p>
        </p:txBody>
      </p:sp>
    </p:spTree>
    <p:extLst>
      <p:ext uri="{BB962C8B-B14F-4D97-AF65-F5344CB8AC3E}">
        <p14:creationId xmlns:p14="http://schemas.microsoft.com/office/powerpoint/2010/main" val="16573688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71</a:t>
            </a:fld>
            <a:endParaRPr lang="en-US" altLang="zh-CN"/>
          </a:p>
        </p:txBody>
      </p:sp>
    </p:spTree>
    <p:extLst>
      <p:ext uri="{BB962C8B-B14F-4D97-AF65-F5344CB8AC3E}">
        <p14:creationId xmlns:p14="http://schemas.microsoft.com/office/powerpoint/2010/main" val="3301598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a:t>
            </a:fld>
            <a:endParaRPr lang="en-US" altLang="zh-CN"/>
          </a:p>
        </p:txBody>
      </p:sp>
    </p:spTree>
    <p:extLst>
      <p:ext uri="{BB962C8B-B14F-4D97-AF65-F5344CB8AC3E}">
        <p14:creationId xmlns:p14="http://schemas.microsoft.com/office/powerpoint/2010/main" val="18883540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72</a:t>
            </a:fld>
            <a:endParaRPr lang="en-US" altLang="zh-CN"/>
          </a:p>
        </p:txBody>
      </p:sp>
    </p:spTree>
    <p:extLst>
      <p:ext uri="{BB962C8B-B14F-4D97-AF65-F5344CB8AC3E}">
        <p14:creationId xmlns:p14="http://schemas.microsoft.com/office/powerpoint/2010/main" val="295169333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73</a:t>
            </a:fld>
            <a:endParaRPr lang="en-US" altLang="zh-CN"/>
          </a:p>
        </p:txBody>
      </p:sp>
    </p:spTree>
    <p:extLst>
      <p:ext uri="{BB962C8B-B14F-4D97-AF65-F5344CB8AC3E}">
        <p14:creationId xmlns:p14="http://schemas.microsoft.com/office/powerpoint/2010/main" val="405618019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74</a:t>
            </a:fld>
            <a:endParaRPr lang="en-US" altLang="zh-CN"/>
          </a:p>
        </p:txBody>
      </p:sp>
    </p:spTree>
    <p:extLst>
      <p:ext uri="{BB962C8B-B14F-4D97-AF65-F5344CB8AC3E}">
        <p14:creationId xmlns:p14="http://schemas.microsoft.com/office/powerpoint/2010/main" val="377558705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75</a:t>
            </a:fld>
            <a:endParaRPr lang="zh-CN" altLang="en-US"/>
          </a:p>
        </p:txBody>
      </p:sp>
    </p:spTree>
    <p:extLst>
      <p:ext uri="{BB962C8B-B14F-4D97-AF65-F5344CB8AC3E}">
        <p14:creationId xmlns:p14="http://schemas.microsoft.com/office/powerpoint/2010/main" val="388694073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76</a:t>
            </a:fld>
            <a:endParaRPr lang="en-US" altLang="zh-CN"/>
          </a:p>
        </p:txBody>
      </p:sp>
    </p:spTree>
    <p:extLst>
      <p:ext uri="{BB962C8B-B14F-4D97-AF65-F5344CB8AC3E}">
        <p14:creationId xmlns:p14="http://schemas.microsoft.com/office/powerpoint/2010/main" val="2027437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77</a:t>
            </a:fld>
            <a:endParaRPr lang="en-US" altLang="zh-CN"/>
          </a:p>
        </p:txBody>
      </p:sp>
    </p:spTree>
    <p:extLst>
      <p:ext uri="{BB962C8B-B14F-4D97-AF65-F5344CB8AC3E}">
        <p14:creationId xmlns:p14="http://schemas.microsoft.com/office/powerpoint/2010/main" val="22033996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78</a:t>
            </a:fld>
            <a:endParaRPr lang="en-US" altLang="zh-CN"/>
          </a:p>
        </p:txBody>
      </p:sp>
    </p:spTree>
    <p:extLst>
      <p:ext uri="{BB962C8B-B14F-4D97-AF65-F5344CB8AC3E}">
        <p14:creationId xmlns:p14="http://schemas.microsoft.com/office/powerpoint/2010/main" val="275305669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79</a:t>
            </a:fld>
            <a:endParaRPr lang="en-US" altLang="zh-CN"/>
          </a:p>
        </p:txBody>
      </p:sp>
    </p:spTree>
    <p:extLst>
      <p:ext uri="{BB962C8B-B14F-4D97-AF65-F5344CB8AC3E}">
        <p14:creationId xmlns:p14="http://schemas.microsoft.com/office/powerpoint/2010/main" val="242996165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80</a:t>
            </a:fld>
            <a:endParaRPr lang="en-US" altLang="zh-CN"/>
          </a:p>
        </p:txBody>
      </p:sp>
    </p:spTree>
    <p:extLst>
      <p:ext uri="{BB962C8B-B14F-4D97-AF65-F5344CB8AC3E}">
        <p14:creationId xmlns:p14="http://schemas.microsoft.com/office/powerpoint/2010/main" val="422957024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81</a:t>
            </a:fld>
            <a:endParaRPr lang="en-US" altLang="zh-CN"/>
          </a:p>
        </p:txBody>
      </p:sp>
    </p:spTree>
    <p:extLst>
      <p:ext uri="{BB962C8B-B14F-4D97-AF65-F5344CB8AC3E}">
        <p14:creationId xmlns:p14="http://schemas.microsoft.com/office/powerpoint/2010/main" val="21349571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a:t>
            </a:fld>
            <a:endParaRPr lang="en-US" altLang="zh-CN"/>
          </a:p>
        </p:txBody>
      </p:sp>
    </p:spTree>
    <p:extLst>
      <p:ext uri="{BB962C8B-B14F-4D97-AF65-F5344CB8AC3E}">
        <p14:creationId xmlns:p14="http://schemas.microsoft.com/office/powerpoint/2010/main" val="30439390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82</a:t>
            </a:fld>
            <a:endParaRPr lang="en-US" altLang="zh-CN"/>
          </a:p>
        </p:txBody>
      </p:sp>
    </p:spTree>
    <p:extLst>
      <p:ext uri="{BB962C8B-B14F-4D97-AF65-F5344CB8AC3E}">
        <p14:creationId xmlns:p14="http://schemas.microsoft.com/office/powerpoint/2010/main" val="2195696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83</a:t>
            </a:fld>
            <a:endParaRPr lang="en-US" altLang="zh-CN"/>
          </a:p>
        </p:txBody>
      </p:sp>
    </p:spTree>
    <p:extLst>
      <p:ext uri="{BB962C8B-B14F-4D97-AF65-F5344CB8AC3E}">
        <p14:creationId xmlns:p14="http://schemas.microsoft.com/office/powerpoint/2010/main" val="2875874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84</a:t>
            </a:fld>
            <a:endParaRPr lang="en-US" altLang="zh-CN"/>
          </a:p>
        </p:txBody>
      </p:sp>
    </p:spTree>
    <p:extLst>
      <p:ext uri="{BB962C8B-B14F-4D97-AF65-F5344CB8AC3E}">
        <p14:creationId xmlns:p14="http://schemas.microsoft.com/office/powerpoint/2010/main" val="179197794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85</a:t>
            </a:fld>
            <a:endParaRPr lang="en-US" altLang="zh-CN"/>
          </a:p>
        </p:txBody>
      </p:sp>
    </p:spTree>
    <p:extLst>
      <p:ext uri="{BB962C8B-B14F-4D97-AF65-F5344CB8AC3E}">
        <p14:creationId xmlns:p14="http://schemas.microsoft.com/office/powerpoint/2010/main" val="30939733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86</a:t>
            </a:fld>
            <a:endParaRPr lang="en-US" altLang="zh-CN"/>
          </a:p>
        </p:txBody>
      </p:sp>
    </p:spTree>
    <p:extLst>
      <p:ext uri="{BB962C8B-B14F-4D97-AF65-F5344CB8AC3E}">
        <p14:creationId xmlns:p14="http://schemas.microsoft.com/office/powerpoint/2010/main" val="41619170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87</a:t>
            </a:fld>
            <a:endParaRPr lang="en-US" altLang="zh-CN"/>
          </a:p>
        </p:txBody>
      </p:sp>
    </p:spTree>
    <p:extLst>
      <p:ext uri="{BB962C8B-B14F-4D97-AF65-F5344CB8AC3E}">
        <p14:creationId xmlns:p14="http://schemas.microsoft.com/office/powerpoint/2010/main" val="47558577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89</a:t>
            </a:fld>
            <a:endParaRPr lang="en-US" altLang="zh-CN"/>
          </a:p>
        </p:txBody>
      </p:sp>
    </p:spTree>
    <p:extLst>
      <p:ext uri="{BB962C8B-B14F-4D97-AF65-F5344CB8AC3E}">
        <p14:creationId xmlns:p14="http://schemas.microsoft.com/office/powerpoint/2010/main" val="398835416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90</a:t>
            </a:fld>
            <a:endParaRPr lang="en-US" altLang="zh-CN"/>
          </a:p>
        </p:txBody>
      </p:sp>
    </p:spTree>
    <p:extLst>
      <p:ext uri="{BB962C8B-B14F-4D97-AF65-F5344CB8AC3E}">
        <p14:creationId xmlns:p14="http://schemas.microsoft.com/office/powerpoint/2010/main" val="22952684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91</a:t>
            </a:fld>
            <a:endParaRPr lang="en-US" altLang="zh-CN"/>
          </a:p>
        </p:txBody>
      </p:sp>
    </p:spTree>
    <p:extLst>
      <p:ext uri="{BB962C8B-B14F-4D97-AF65-F5344CB8AC3E}">
        <p14:creationId xmlns:p14="http://schemas.microsoft.com/office/powerpoint/2010/main" val="30004391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92</a:t>
            </a:fld>
            <a:endParaRPr lang="en-US" altLang="zh-CN"/>
          </a:p>
        </p:txBody>
      </p:sp>
    </p:spTree>
    <p:extLst>
      <p:ext uri="{BB962C8B-B14F-4D97-AF65-F5344CB8AC3E}">
        <p14:creationId xmlns:p14="http://schemas.microsoft.com/office/powerpoint/2010/main" val="29181275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11</a:t>
            </a:fld>
            <a:endParaRPr lang="en-US" altLang="zh-CN"/>
          </a:p>
        </p:txBody>
      </p:sp>
    </p:spTree>
    <p:extLst>
      <p:ext uri="{BB962C8B-B14F-4D97-AF65-F5344CB8AC3E}">
        <p14:creationId xmlns:p14="http://schemas.microsoft.com/office/powerpoint/2010/main" val="120630887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93</a:t>
            </a:fld>
            <a:endParaRPr lang="en-US" altLang="zh-CN"/>
          </a:p>
        </p:txBody>
      </p:sp>
    </p:spTree>
    <p:extLst>
      <p:ext uri="{BB962C8B-B14F-4D97-AF65-F5344CB8AC3E}">
        <p14:creationId xmlns:p14="http://schemas.microsoft.com/office/powerpoint/2010/main" val="165058790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94</a:t>
            </a:fld>
            <a:endParaRPr lang="zh-CN" altLang="en-US"/>
          </a:p>
        </p:txBody>
      </p:sp>
    </p:spTree>
    <p:extLst>
      <p:ext uri="{BB962C8B-B14F-4D97-AF65-F5344CB8AC3E}">
        <p14:creationId xmlns:p14="http://schemas.microsoft.com/office/powerpoint/2010/main" val="388865075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95</a:t>
            </a:fld>
            <a:endParaRPr lang="en-US" altLang="zh-CN"/>
          </a:p>
        </p:txBody>
      </p:sp>
    </p:spTree>
    <p:extLst>
      <p:ext uri="{BB962C8B-B14F-4D97-AF65-F5344CB8AC3E}">
        <p14:creationId xmlns:p14="http://schemas.microsoft.com/office/powerpoint/2010/main" val="280762549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96</a:t>
            </a:fld>
            <a:endParaRPr lang="en-US" altLang="zh-CN"/>
          </a:p>
        </p:txBody>
      </p:sp>
    </p:spTree>
    <p:extLst>
      <p:ext uri="{BB962C8B-B14F-4D97-AF65-F5344CB8AC3E}">
        <p14:creationId xmlns:p14="http://schemas.microsoft.com/office/powerpoint/2010/main" val="111682033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97</a:t>
            </a:fld>
            <a:endParaRPr lang="en-US" altLang="zh-CN"/>
          </a:p>
        </p:txBody>
      </p:sp>
    </p:spTree>
    <p:extLst>
      <p:ext uri="{BB962C8B-B14F-4D97-AF65-F5344CB8AC3E}">
        <p14:creationId xmlns:p14="http://schemas.microsoft.com/office/powerpoint/2010/main" val="273129712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98</a:t>
            </a:fld>
            <a:endParaRPr lang="en-US" altLang="zh-CN"/>
          </a:p>
        </p:txBody>
      </p:sp>
    </p:spTree>
    <p:extLst>
      <p:ext uri="{BB962C8B-B14F-4D97-AF65-F5344CB8AC3E}">
        <p14:creationId xmlns:p14="http://schemas.microsoft.com/office/powerpoint/2010/main" val="3281358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99</a:t>
            </a:fld>
            <a:endParaRPr lang="en-US" altLang="zh-CN"/>
          </a:p>
        </p:txBody>
      </p:sp>
    </p:spTree>
    <p:extLst>
      <p:ext uri="{BB962C8B-B14F-4D97-AF65-F5344CB8AC3E}">
        <p14:creationId xmlns:p14="http://schemas.microsoft.com/office/powerpoint/2010/main" val="247889274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100</a:t>
            </a:fld>
            <a:endParaRPr lang="en-US" altLang="zh-CN"/>
          </a:p>
        </p:txBody>
      </p:sp>
    </p:spTree>
    <p:extLst>
      <p:ext uri="{BB962C8B-B14F-4D97-AF65-F5344CB8AC3E}">
        <p14:creationId xmlns:p14="http://schemas.microsoft.com/office/powerpoint/2010/main" val="352297330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102</a:t>
            </a:fld>
            <a:endParaRPr lang="en-US" altLang="zh-CN"/>
          </a:p>
        </p:txBody>
      </p:sp>
    </p:spTree>
    <p:extLst>
      <p:ext uri="{BB962C8B-B14F-4D97-AF65-F5344CB8AC3E}">
        <p14:creationId xmlns:p14="http://schemas.microsoft.com/office/powerpoint/2010/main" val="200431234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103</a:t>
            </a:fld>
            <a:endParaRPr lang="en-US" altLang="zh-CN"/>
          </a:p>
        </p:txBody>
      </p:sp>
    </p:spTree>
    <p:extLst>
      <p:ext uri="{BB962C8B-B14F-4D97-AF65-F5344CB8AC3E}">
        <p14:creationId xmlns:p14="http://schemas.microsoft.com/office/powerpoint/2010/main" val="17905773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p>
        </p:txBody>
      </p:sp>
      <p:sp>
        <p:nvSpPr>
          <p:cNvPr id="4" name="日期占位符 3"/>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34185144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27186785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310227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7F1FA92F-7A95-46E3-8B7A-723943BEC53A}"/>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165520C6-DE04-40BB-8FC9-9B6F5D0FE7E5}"/>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9CF90350-D1B7-4AAF-B6DC-F8BA90AB2C07}"/>
              </a:ext>
            </a:extLst>
          </p:cNvPr>
          <p:cNvSpPr>
            <a:spLocks noGrp="1" noChangeArrowheads="1"/>
          </p:cNvSpPr>
          <p:nvPr>
            <p:ph type="sldNum" sz="quarter" idx="12"/>
          </p:nvPr>
        </p:nvSpPr>
        <p:spPr>
          <a:ln/>
        </p:spPr>
        <p:txBody>
          <a:bodyPr/>
          <a:lstStyle>
            <a:lvl1pPr>
              <a:defRPr/>
            </a:lvl1pPr>
          </a:lstStyle>
          <a:p>
            <a:fld id="{6452E025-E937-48B8-B71B-4F70A277D606}" type="slidenum">
              <a:rPr lang="en-US" altLang="zh-CN"/>
              <a:pPr/>
              <a:t>‹#›</a:t>
            </a:fld>
            <a:endParaRPr lang="en-US" altLang="zh-CN"/>
          </a:p>
        </p:txBody>
      </p:sp>
    </p:spTree>
    <p:extLst>
      <p:ext uri="{BB962C8B-B14F-4D97-AF65-F5344CB8AC3E}">
        <p14:creationId xmlns:p14="http://schemas.microsoft.com/office/powerpoint/2010/main" val="5741666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0" y="-1588"/>
            <a:ext cx="9144000" cy="514508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userDrawn="1"/>
        </p:nvSpPr>
        <p:spPr>
          <a:xfrm>
            <a:off x="0" y="533400"/>
            <a:ext cx="9144000" cy="444500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2791492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2142134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9832619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15795577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41909272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961472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2441055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p:cNvSpPr>
            <a:spLocks noGrp="1"/>
          </p:cNvSpPr>
          <p:nvPr>
            <p:ph type="dt" sz="half" idx="10"/>
          </p:nvPr>
        </p:nvSpPr>
        <p:spPr/>
        <p:txBody>
          <a:bodyPr/>
          <a:lstStyle/>
          <a:p>
            <a:fld id="{9CE5B826-6809-49B3-9B4B-177D412235B0}" type="datetimeFigureOut">
              <a:rPr lang="zh-CN" altLang="en-US" smtClean="0"/>
              <a:t>2021/2/15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23929445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CE5B826-6809-49B3-9B4B-177D412235B0}" type="datetimeFigureOut">
              <a:rPr lang="zh-CN" altLang="en-US" smtClean="0"/>
              <a:t>2021/2/15</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01AD0B5-09AD-499F-88BC-01FCE55CDA76}" type="slidenum">
              <a:rPr lang="zh-CN" altLang="en-US" smtClean="0"/>
              <a:t>‹#›</a:t>
            </a:fld>
            <a:endParaRPr lang="zh-CN" altLang="en-US"/>
          </a:p>
        </p:txBody>
      </p:sp>
    </p:spTree>
    <p:extLst>
      <p:ext uri="{BB962C8B-B14F-4D97-AF65-F5344CB8AC3E}">
        <p14:creationId xmlns:p14="http://schemas.microsoft.com/office/powerpoint/2010/main" val="17127944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4" Type="http://schemas.openxmlformats.org/officeDocument/2006/relationships/image" Target="../media/image1.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1.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1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1.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63.xml"/><Relationship Id="rId7" Type="http://schemas.openxmlformats.org/officeDocument/2006/relationships/notesSlide" Target="../notesSlides/notesSlide113.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slideLayout" Target="../slideLayouts/slideLayout1.xml"/><Relationship Id="rId5" Type="http://schemas.openxmlformats.org/officeDocument/2006/relationships/tags" Target="../tags/tag65.xml"/><Relationship Id="rId4" Type="http://schemas.openxmlformats.org/officeDocument/2006/relationships/tags" Target="../tags/tag64.xml"/></Relationships>
</file>

<file path=ppt/slides/_rels/slide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24.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68.xml"/><Relationship Id="rId7" Type="http://schemas.openxmlformats.org/officeDocument/2006/relationships/notesSlide" Target="../notesSlides/notesSlide133.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slideLayout" Target="../slideLayouts/slideLayout1.xml"/><Relationship Id="rId5" Type="http://schemas.openxmlformats.org/officeDocument/2006/relationships/tags" Target="../tags/tag70.xml"/><Relationship Id="rId4" Type="http://schemas.openxmlformats.org/officeDocument/2006/relationships/tags" Target="../tags/tag69.xml"/></Relationships>
</file>

<file path=ppt/slides/_rels/slide1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2.xml"/><Relationship Id="rId7" Type="http://schemas.openxmlformats.org/officeDocument/2006/relationships/notesSlide" Target="../notesSlides/notesSlide12.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slideLayout" Target="../slideLayouts/slideLayout1.xml"/><Relationship Id="rId5" Type="http://schemas.openxmlformats.org/officeDocument/2006/relationships/tags" Target="../tags/tag14.xml"/><Relationship Id="rId4" Type="http://schemas.openxmlformats.org/officeDocument/2006/relationships/tags" Target="../tags/tag13.xml"/></Relationships>
</file>

<file path=ppt/slides/_rels/slide1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73.xml"/><Relationship Id="rId7" Type="http://schemas.openxmlformats.org/officeDocument/2006/relationships/notesSlide" Target="../notesSlides/notesSlide143.xml"/><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slideLayout" Target="../slideLayouts/slideLayout1.xml"/><Relationship Id="rId5" Type="http://schemas.openxmlformats.org/officeDocument/2006/relationships/tags" Target="../tags/tag75.xml"/><Relationship Id="rId4" Type="http://schemas.openxmlformats.org/officeDocument/2006/relationships/tags" Target="../tags/tag74.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6.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69.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78.xml"/><Relationship Id="rId7" Type="http://schemas.openxmlformats.org/officeDocument/2006/relationships/notesSlide" Target="../notesSlides/notesSlide164.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slideLayout" Target="../slideLayouts/slideLayout1.xml"/><Relationship Id="rId5" Type="http://schemas.openxmlformats.org/officeDocument/2006/relationships/tags" Target="../tags/tag80.xml"/><Relationship Id="rId4" Type="http://schemas.openxmlformats.org/officeDocument/2006/relationships/tags" Target="../tags/tag79.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83.xml"/><Relationship Id="rId7" Type="http://schemas.openxmlformats.org/officeDocument/2006/relationships/notesSlide" Target="../notesSlides/notesSlide172.xml"/><Relationship Id="rId2" Type="http://schemas.openxmlformats.org/officeDocument/2006/relationships/tags" Target="../tags/tag82.xml"/><Relationship Id="rId1" Type="http://schemas.openxmlformats.org/officeDocument/2006/relationships/tags" Target="../tags/tag81.xml"/><Relationship Id="rId6" Type="http://schemas.openxmlformats.org/officeDocument/2006/relationships/slideLayout" Target="../slideLayouts/slideLayout1.xml"/><Relationship Id="rId5" Type="http://schemas.openxmlformats.org/officeDocument/2006/relationships/tags" Target="../tags/tag85.xml"/><Relationship Id="rId4" Type="http://schemas.openxmlformats.org/officeDocument/2006/relationships/tags" Target="../tags/tag84.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6.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8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88.xml"/><Relationship Id="rId7" Type="http://schemas.openxmlformats.org/officeDocument/2006/relationships/notesSlide" Target="../notesSlides/notesSlide177.xml"/><Relationship Id="rId2" Type="http://schemas.openxmlformats.org/officeDocument/2006/relationships/tags" Target="../tags/tag87.xml"/><Relationship Id="rId1" Type="http://schemas.openxmlformats.org/officeDocument/2006/relationships/tags" Target="../tags/tag86.xml"/><Relationship Id="rId6" Type="http://schemas.openxmlformats.org/officeDocument/2006/relationships/slideLayout" Target="../slideLayouts/slideLayout1.xml"/><Relationship Id="rId5" Type="http://schemas.openxmlformats.org/officeDocument/2006/relationships/tags" Target="../tags/tag90.xml"/><Relationship Id="rId4" Type="http://schemas.openxmlformats.org/officeDocument/2006/relationships/tags" Target="../tags/tag89.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8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93.xml"/><Relationship Id="rId7" Type="http://schemas.openxmlformats.org/officeDocument/2006/relationships/notesSlide" Target="../notesSlides/notesSlide182.xml"/><Relationship Id="rId2" Type="http://schemas.openxmlformats.org/officeDocument/2006/relationships/tags" Target="../tags/tag92.xml"/><Relationship Id="rId1" Type="http://schemas.openxmlformats.org/officeDocument/2006/relationships/tags" Target="../tags/tag91.xml"/><Relationship Id="rId6" Type="http://schemas.openxmlformats.org/officeDocument/2006/relationships/slideLayout" Target="../slideLayouts/slideLayout1.xml"/><Relationship Id="rId5" Type="http://schemas.openxmlformats.org/officeDocument/2006/relationships/tags" Target="../tags/tag95.xml"/><Relationship Id="rId4" Type="http://schemas.openxmlformats.org/officeDocument/2006/relationships/tags" Target="../tags/tag94.xml"/></Relationships>
</file>

<file path=ppt/slides/_rels/slide1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7.xml"/><Relationship Id="rId7" Type="http://schemas.openxmlformats.org/officeDocument/2006/relationships/notesSlide" Target="../notesSlides/notesSlide17.xml"/><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slideLayout" Target="../slideLayouts/slideLayout1.xml"/><Relationship Id="rId5" Type="http://schemas.openxmlformats.org/officeDocument/2006/relationships/tags" Target="../tags/tag19.xml"/><Relationship Id="rId4" Type="http://schemas.openxmlformats.org/officeDocument/2006/relationships/tags" Target="../tags/tag18.xml"/></Relationships>
</file>

<file path=ppt/slides/_rels/slide1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3" Type="http://schemas.openxmlformats.org/officeDocument/2006/relationships/tags" Target="../tags/tag22.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notesSlide" Target="../notesSlides/notesSlide18.xml"/><Relationship Id="rId4"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98.xml"/><Relationship Id="rId7" Type="http://schemas.openxmlformats.org/officeDocument/2006/relationships/notesSlide" Target="../notesSlides/notesSlide198.xml"/><Relationship Id="rId2" Type="http://schemas.openxmlformats.org/officeDocument/2006/relationships/tags" Target="../tags/tag97.xml"/><Relationship Id="rId1" Type="http://schemas.openxmlformats.org/officeDocument/2006/relationships/tags" Target="../tags/tag96.xml"/><Relationship Id="rId6" Type="http://schemas.openxmlformats.org/officeDocument/2006/relationships/slideLayout" Target="../slideLayouts/slideLayout1.xml"/><Relationship Id="rId5" Type="http://schemas.openxmlformats.org/officeDocument/2006/relationships/tags" Target="../tags/tag100.xml"/><Relationship Id="rId4" Type="http://schemas.openxmlformats.org/officeDocument/2006/relationships/tags" Target="../tags/tag99.xml"/></Relationships>
</file>

<file path=ppt/slides/_rels/slide20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20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4.xml"/><Relationship Id="rId1" Type="http://schemas.openxmlformats.org/officeDocument/2006/relationships/tags" Target="../tags/tag23.xml"/><Relationship Id="rId4" Type="http://schemas.openxmlformats.org/officeDocument/2006/relationships/notesSlide" Target="../notesSlides/notesSlide19.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03.xml"/><Relationship Id="rId7" Type="http://schemas.openxmlformats.org/officeDocument/2006/relationships/notesSlide" Target="../notesSlides/notesSlide206.xml"/><Relationship Id="rId2" Type="http://schemas.openxmlformats.org/officeDocument/2006/relationships/tags" Target="../tags/tag102.xml"/><Relationship Id="rId1" Type="http://schemas.openxmlformats.org/officeDocument/2006/relationships/tags" Target="../tags/tag101.xml"/><Relationship Id="rId6" Type="http://schemas.openxmlformats.org/officeDocument/2006/relationships/slideLayout" Target="../slideLayouts/slideLayout1.xml"/><Relationship Id="rId5" Type="http://schemas.openxmlformats.org/officeDocument/2006/relationships/tags" Target="../tags/tag105.xml"/><Relationship Id="rId4" Type="http://schemas.openxmlformats.org/officeDocument/2006/relationships/tags" Target="../tags/tag104.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16.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08.xml"/><Relationship Id="rId7" Type="http://schemas.openxmlformats.org/officeDocument/2006/relationships/notesSlide" Target="../notesSlides/notesSlide210.xml"/><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slideLayout" Target="../slideLayouts/slideLayout1.xml"/><Relationship Id="rId5" Type="http://schemas.openxmlformats.org/officeDocument/2006/relationships/tags" Target="../tags/tag110.xml"/><Relationship Id="rId4" Type="http://schemas.openxmlformats.org/officeDocument/2006/relationships/tags" Target="../tags/tag109.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6.xml"/><Relationship Id="rId1" Type="http://schemas.openxmlformats.org/officeDocument/2006/relationships/tags" Target="../tags/tag25.xml"/><Relationship Id="rId4" Type="http://schemas.openxmlformats.org/officeDocument/2006/relationships/notesSlide" Target="../notesSlides/notesSlide20.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13.xml"/><Relationship Id="rId7" Type="http://schemas.openxmlformats.org/officeDocument/2006/relationships/notesSlide" Target="../notesSlides/notesSlide215.xml"/><Relationship Id="rId2" Type="http://schemas.openxmlformats.org/officeDocument/2006/relationships/tags" Target="../tags/tag112.xml"/><Relationship Id="rId1" Type="http://schemas.openxmlformats.org/officeDocument/2006/relationships/tags" Target="../tags/tag111.xml"/><Relationship Id="rId6" Type="http://schemas.openxmlformats.org/officeDocument/2006/relationships/slideLayout" Target="../slideLayouts/slideLayout1.xml"/><Relationship Id="rId5" Type="http://schemas.openxmlformats.org/officeDocument/2006/relationships/tags" Target="../tags/tag115.xml"/><Relationship Id="rId4" Type="http://schemas.openxmlformats.org/officeDocument/2006/relationships/tags" Target="../tags/tag114.xml"/></Relationships>
</file>

<file path=ppt/slides/_rels/slide2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6.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18.xml"/><Relationship Id="rId7" Type="http://schemas.openxmlformats.org/officeDocument/2006/relationships/notesSlide" Target="../notesSlides/notesSlide221.xml"/><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slideLayout" Target="../slideLayouts/slideLayout1.xml"/><Relationship Id="rId5" Type="http://schemas.openxmlformats.org/officeDocument/2006/relationships/tags" Target="../tags/tag120.xml"/><Relationship Id="rId4" Type="http://schemas.openxmlformats.org/officeDocument/2006/relationships/tags" Target="../tags/tag119.xml"/></Relationships>
</file>

<file path=ppt/slides/_rels/slide2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8.xml"/><Relationship Id="rId1" Type="http://schemas.openxmlformats.org/officeDocument/2006/relationships/tags" Target="../tags/tag27.xml"/><Relationship Id="rId4" Type="http://schemas.openxmlformats.org/officeDocument/2006/relationships/notesSlide" Target="../notesSlides/notesSlide21.xml"/></Relationships>
</file>

<file path=ppt/slides/_rels/slide2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8.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23.xml"/><Relationship Id="rId7" Type="http://schemas.openxmlformats.org/officeDocument/2006/relationships/notesSlide" Target="../notesSlides/notesSlide229.xml"/><Relationship Id="rId2" Type="http://schemas.openxmlformats.org/officeDocument/2006/relationships/tags" Target="../tags/tag122.xml"/><Relationship Id="rId1" Type="http://schemas.openxmlformats.org/officeDocument/2006/relationships/tags" Target="../tags/tag121.xml"/><Relationship Id="rId6" Type="http://schemas.openxmlformats.org/officeDocument/2006/relationships/slideLayout" Target="../slideLayouts/slideLayout1.xml"/><Relationship Id="rId5" Type="http://schemas.openxmlformats.org/officeDocument/2006/relationships/tags" Target="../tags/tag125.xml"/><Relationship Id="rId4" Type="http://schemas.openxmlformats.org/officeDocument/2006/relationships/tags" Target="../tags/tag124.xml"/></Relationships>
</file>

<file path=ppt/slides/_rels/slide2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0.xml"/><Relationship Id="rId1" Type="http://schemas.openxmlformats.org/officeDocument/2006/relationships/tags" Target="../tags/tag29.xml"/><Relationship Id="rId4" Type="http://schemas.openxmlformats.org/officeDocument/2006/relationships/notesSlide" Target="../notesSlides/notesSlide22.xml"/></Relationships>
</file>

<file path=ppt/slides/_rels/slide2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4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28.xml"/><Relationship Id="rId7" Type="http://schemas.openxmlformats.org/officeDocument/2006/relationships/notesSlide" Target="../notesSlides/notesSlide236.xml"/><Relationship Id="rId2" Type="http://schemas.openxmlformats.org/officeDocument/2006/relationships/tags" Target="../tags/tag127.xml"/><Relationship Id="rId1" Type="http://schemas.openxmlformats.org/officeDocument/2006/relationships/tags" Target="../tags/tag126.xml"/><Relationship Id="rId6" Type="http://schemas.openxmlformats.org/officeDocument/2006/relationships/slideLayout" Target="../slideLayouts/slideLayout1.xml"/><Relationship Id="rId5" Type="http://schemas.openxmlformats.org/officeDocument/2006/relationships/tags" Target="../tags/tag130.xml"/><Relationship Id="rId4" Type="http://schemas.openxmlformats.org/officeDocument/2006/relationships/tags" Target="../tags/tag129.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8.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50.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33.xml"/><Relationship Id="rId7" Type="http://schemas.openxmlformats.org/officeDocument/2006/relationships/notesSlide" Target="../notesSlides/notesSlide244.xml"/><Relationship Id="rId2" Type="http://schemas.openxmlformats.org/officeDocument/2006/relationships/tags" Target="../tags/tag132.xml"/><Relationship Id="rId1" Type="http://schemas.openxmlformats.org/officeDocument/2006/relationships/tags" Target="../tags/tag131.xml"/><Relationship Id="rId6" Type="http://schemas.openxmlformats.org/officeDocument/2006/relationships/slideLayout" Target="../slideLayouts/slideLayout1.xml"/><Relationship Id="rId5" Type="http://schemas.openxmlformats.org/officeDocument/2006/relationships/tags" Target="../tags/tag135.xml"/><Relationship Id="rId4" Type="http://schemas.openxmlformats.org/officeDocument/2006/relationships/tags" Target="../tags/tag134.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38.xml"/><Relationship Id="rId7" Type="http://schemas.openxmlformats.org/officeDocument/2006/relationships/notesSlide" Target="../notesSlides/notesSlide251.xml"/><Relationship Id="rId2" Type="http://schemas.openxmlformats.org/officeDocument/2006/relationships/tags" Target="../tags/tag137.xml"/><Relationship Id="rId1" Type="http://schemas.openxmlformats.org/officeDocument/2006/relationships/tags" Target="../tags/tag136.xml"/><Relationship Id="rId6" Type="http://schemas.openxmlformats.org/officeDocument/2006/relationships/slideLayout" Target="../slideLayouts/slideLayout1.xml"/><Relationship Id="rId5" Type="http://schemas.openxmlformats.org/officeDocument/2006/relationships/tags" Target="../tags/tag140.xml"/><Relationship Id="rId4" Type="http://schemas.openxmlformats.org/officeDocument/2006/relationships/tags" Target="../tags/tag139.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43.xml"/><Relationship Id="rId7" Type="http://schemas.openxmlformats.org/officeDocument/2006/relationships/notesSlide" Target="../notesSlides/notesSlide256.xml"/><Relationship Id="rId2" Type="http://schemas.openxmlformats.org/officeDocument/2006/relationships/tags" Target="../tags/tag142.xml"/><Relationship Id="rId1" Type="http://schemas.openxmlformats.org/officeDocument/2006/relationships/tags" Target="../tags/tag141.xml"/><Relationship Id="rId6" Type="http://schemas.openxmlformats.org/officeDocument/2006/relationships/slideLayout" Target="../slideLayouts/slideLayout1.xml"/><Relationship Id="rId5" Type="http://schemas.openxmlformats.org/officeDocument/2006/relationships/tags" Target="../tags/tag145.xml"/><Relationship Id="rId4" Type="http://schemas.openxmlformats.org/officeDocument/2006/relationships/tags" Target="../tags/tag144.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48.xml"/><Relationship Id="rId7" Type="http://schemas.openxmlformats.org/officeDocument/2006/relationships/notesSlide" Target="../notesSlides/notesSlide274.xml"/><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slideLayout" Target="../slideLayouts/slideLayout1.xml"/><Relationship Id="rId5" Type="http://schemas.openxmlformats.org/officeDocument/2006/relationships/tags" Target="../tags/tag150.xml"/><Relationship Id="rId4" Type="http://schemas.openxmlformats.org/officeDocument/2006/relationships/tags" Target="../tags/tag149.xml"/></Relationships>
</file>

<file path=ppt/slides/_rels/slide2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153.xml"/><Relationship Id="rId7" Type="http://schemas.openxmlformats.org/officeDocument/2006/relationships/notesSlide" Target="../notesSlides/notesSlide282.xml"/><Relationship Id="rId2" Type="http://schemas.openxmlformats.org/officeDocument/2006/relationships/tags" Target="../tags/tag152.xml"/><Relationship Id="rId1" Type="http://schemas.openxmlformats.org/officeDocument/2006/relationships/tags" Target="../tags/tag151.xml"/><Relationship Id="rId6" Type="http://schemas.openxmlformats.org/officeDocument/2006/relationships/slideLayout" Target="../slideLayouts/slideLayout1.xml"/><Relationship Id="rId5" Type="http://schemas.openxmlformats.org/officeDocument/2006/relationships/tags" Target="../tags/tag155.xml"/><Relationship Id="rId4" Type="http://schemas.openxmlformats.org/officeDocument/2006/relationships/tags" Target="../tags/tag154.xml"/></Relationships>
</file>

<file path=ppt/slides/_rels/slide2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9.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7.xml"/><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mhjy.net/" TargetMode="Externa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33.xml"/><Relationship Id="rId7" Type="http://schemas.openxmlformats.org/officeDocument/2006/relationships/notesSlide" Target="../notesSlides/notesSlide28.xml"/><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slideLayout" Target="../slideLayouts/slideLayout1.xml"/><Relationship Id="rId5" Type="http://schemas.openxmlformats.org/officeDocument/2006/relationships/tags" Target="../tags/tag35.xml"/><Relationship Id="rId4" Type="http://schemas.openxmlformats.org/officeDocument/2006/relationships/tags" Target="../tags/tag34.xml"/></Relationships>
</file>

<file path=ppt/slides/_rels/slide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38.xml"/><Relationship Id="rId7" Type="http://schemas.openxmlformats.org/officeDocument/2006/relationships/notesSlide" Target="../notesSlides/notesSlide36.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slideLayout" Target="../slideLayouts/slideLayout1.xml"/><Relationship Id="rId5" Type="http://schemas.openxmlformats.org/officeDocument/2006/relationships/tags" Target="../tags/tag40.xml"/><Relationship Id="rId4"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tags" Target="../tags/tag3.xml"/><Relationship Id="rId4" Type="http://schemas.openxmlformats.org/officeDocument/2006/relationships/image" Target="../media/image1.jp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ags" Target="../tags/tag4.xml"/><Relationship Id="rId4" Type="http://schemas.openxmlformats.org/officeDocument/2006/relationships/image" Target="../media/image1.jpg"/></Relationships>
</file>

<file path=ppt/slides/_rels/slide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5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43.xml"/><Relationship Id="rId7" Type="http://schemas.openxmlformats.org/officeDocument/2006/relationships/notesSlide" Target="../notesSlides/notesSlide50.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slideLayout" Target="../slideLayouts/slideLayout1.xml"/><Relationship Id="rId5" Type="http://schemas.openxmlformats.org/officeDocument/2006/relationships/tags" Target="../tags/tag45.xml"/><Relationship Id="rId4" Type="http://schemas.openxmlformats.org/officeDocument/2006/relationships/tags" Target="../tags/tag44.xml"/></Relationships>
</file>

<file path=ppt/slides/_rels/slide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6.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7.xml"/><Relationship Id="rId7" Type="http://schemas.openxmlformats.org/officeDocument/2006/relationships/notesSlide" Target="../notesSlides/notesSlide4.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slideLayout" Target="../slideLayouts/slideLayout1.xml"/><Relationship Id="rId5" Type="http://schemas.openxmlformats.org/officeDocument/2006/relationships/tags" Target="../tags/tag9.xml"/><Relationship Id="rId4" Type="http://schemas.openxmlformats.org/officeDocument/2006/relationships/tags" Target="../tags/tag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48.xml"/><Relationship Id="rId7" Type="http://schemas.openxmlformats.org/officeDocument/2006/relationships/notesSlide" Target="../notesSlides/notesSlide60.xml"/><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slideLayout" Target="../slideLayouts/slideLayout1.xml"/><Relationship Id="rId5" Type="http://schemas.openxmlformats.org/officeDocument/2006/relationships/tags" Target="../tags/tag50.xml"/><Relationship Id="rId4" Type="http://schemas.openxmlformats.org/officeDocument/2006/relationships/tags" Target="../tags/tag49.xml"/></Relationships>
</file>

<file path=ppt/slides/_rels/slide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5.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53.xml"/><Relationship Id="rId7" Type="http://schemas.openxmlformats.org/officeDocument/2006/relationships/notesSlide" Target="../notesSlides/notesSlide73.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slideLayout" Target="../slideLayouts/slideLayout1.xml"/><Relationship Id="rId5" Type="http://schemas.openxmlformats.org/officeDocument/2006/relationships/tags" Target="../tags/tag55.xml"/><Relationship Id="rId4" Type="http://schemas.openxmlformats.org/officeDocument/2006/relationships/tags" Target="../tags/tag5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7.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9.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7.png"/></Relationships>
</file>

<file path=ppt/slides/_rels/slide94.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tags" Target="../tags/tag58.xml"/><Relationship Id="rId7" Type="http://schemas.openxmlformats.org/officeDocument/2006/relationships/notesSlide" Target="../notesSlides/notesSlide91.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slideLayout" Target="../slideLayouts/slideLayout1.xml"/><Relationship Id="rId5" Type="http://schemas.openxmlformats.org/officeDocument/2006/relationships/tags" Target="../tags/tag60.xml"/><Relationship Id="rId4" Type="http://schemas.openxmlformats.org/officeDocument/2006/relationships/tags" Target="../tags/tag59.xml"/></Relationships>
</file>

<file path=ppt/slides/_rels/slide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6.xml"/><Relationship Id="rId1" Type="http://schemas.openxmlformats.org/officeDocument/2006/relationships/slideLayout" Target="../slideLayouts/slideLayout2.xm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sp>
        <p:nvSpPr>
          <p:cNvPr id="15" name="任意多边形 14"/>
          <p:cNvSpPr/>
          <p:nvPr/>
        </p:nvSpPr>
        <p:spPr>
          <a:xfrm>
            <a:off x="3428876" y="1558131"/>
            <a:ext cx="4900613" cy="1801812"/>
          </a:xfrm>
          <a:custGeom>
            <a:avLst/>
            <a:gdLst>
              <a:gd name="connsiteX0" fmla="*/ 1112071 w 4901184"/>
              <a:gd name="connsiteY0" fmla="*/ 0 h 1801368"/>
              <a:gd name="connsiteX1" fmla="*/ 4901184 w 4901184"/>
              <a:gd name="connsiteY1" fmla="*/ 0 h 1801368"/>
              <a:gd name="connsiteX2" fmla="*/ 4901184 w 4901184"/>
              <a:gd name="connsiteY2" fmla="*/ 1008251 h 1801368"/>
              <a:gd name="connsiteX3" fmla="*/ 3799357 w 4901184"/>
              <a:gd name="connsiteY3" fmla="*/ 1801368 h 1801368"/>
              <a:gd name="connsiteX4" fmla="*/ 0 w 4901184"/>
              <a:gd name="connsiteY4" fmla="*/ 1801368 h 1801368"/>
              <a:gd name="connsiteX5" fmla="*/ 0 w 4901184"/>
              <a:gd name="connsiteY5" fmla="*/ 800490 h 18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1184" h="1801368">
                <a:moveTo>
                  <a:pt x="1112071" y="0"/>
                </a:moveTo>
                <a:lnTo>
                  <a:pt x="4901184" y="0"/>
                </a:lnTo>
                <a:lnTo>
                  <a:pt x="4901184" y="1008251"/>
                </a:lnTo>
                <a:lnTo>
                  <a:pt x="3799357" y="1801368"/>
                </a:lnTo>
                <a:lnTo>
                  <a:pt x="0" y="1801368"/>
                </a:lnTo>
                <a:lnTo>
                  <a:pt x="0" y="800490"/>
                </a:lnTo>
                <a:close/>
              </a:path>
            </a:pathLst>
          </a:custGeom>
          <a:solidFill>
            <a:schemeClr val="bg1">
              <a:alpha val="40000"/>
            </a:schemeClr>
          </a:solidFill>
          <a:ln w="12700" cap="flat" cmpd="sng" algn="ctr">
            <a:noFill/>
            <a:prstDash val="solid"/>
            <a:miter lim="800000"/>
          </a:ln>
          <a:effectLst/>
        </p:spPr>
        <p:txBody>
          <a:bodyPr lIns="91314" tIns="45650" rIns="91314" bIns="45650" anchor="ctr"/>
          <a:lstStyle/>
          <a:p>
            <a:pPr algn="ctr" defTabSz="913122" eaLnBrk="1" fontAlgn="auto" hangingPunct="1">
              <a:spcBef>
                <a:spcPts val="0"/>
              </a:spcBef>
              <a:spcAft>
                <a:spcPts val="0"/>
              </a:spcAft>
              <a:defRPr/>
            </a:pPr>
            <a:endParaRPr lang="zh-CN" altLang="en-US" kern="0">
              <a:solidFill>
                <a:prstClr val="white"/>
              </a:solidFill>
              <a:latin typeface="Calibri"/>
              <a:ea typeface="幼圆"/>
            </a:endParaRPr>
          </a:p>
        </p:txBody>
      </p:sp>
      <p:cxnSp>
        <p:nvCxnSpPr>
          <p:cNvPr id="16" name="直接连接符 15"/>
          <p:cNvCxnSpPr/>
          <p:nvPr/>
        </p:nvCxnSpPr>
        <p:spPr>
          <a:xfrm flipH="1">
            <a:off x="2925638" y="1200944"/>
            <a:ext cx="2103437" cy="1517650"/>
          </a:xfrm>
          <a:prstGeom prst="line">
            <a:avLst/>
          </a:prstGeom>
          <a:noFill/>
          <a:ln w="12700" cap="flat" cmpd="sng" algn="ctr">
            <a:solidFill>
              <a:schemeClr val="bg1"/>
            </a:solidFill>
            <a:prstDash val="solid"/>
            <a:miter lim="800000"/>
          </a:ln>
          <a:effectLst/>
        </p:spPr>
      </p:cxnSp>
      <p:cxnSp>
        <p:nvCxnSpPr>
          <p:cNvPr id="17" name="直接连接符 16"/>
          <p:cNvCxnSpPr/>
          <p:nvPr/>
        </p:nvCxnSpPr>
        <p:spPr>
          <a:xfrm flipH="1">
            <a:off x="6683250" y="2226468"/>
            <a:ext cx="2103438" cy="1517650"/>
          </a:xfrm>
          <a:prstGeom prst="line">
            <a:avLst/>
          </a:prstGeom>
          <a:noFill/>
          <a:ln w="12700" cap="flat" cmpd="sng" algn="ctr">
            <a:solidFill>
              <a:schemeClr val="bg1"/>
            </a:solidFill>
            <a:prstDash val="solid"/>
            <a:miter lim="800000"/>
          </a:ln>
          <a:effectLst/>
        </p:spPr>
      </p:cxnSp>
      <p:sp>
        <p:nvSpPr>
          <p:cNvPr id="18" name="TextBox 21"/>
          <p:cNvSpPr txBox="1"/>
          <p:nvPr/>
        </p:nvSpPr>
        <p:spPr>
          <a:xfrm>
            <a:off x="4702523" y="1962165"/>
            <a:ext cx="3032446" cy="769155"/>
          </a:xfrm>
          <a:prstGeom prst="rect">
            <a:avLst/>
          </a:prstGeom>
          <a:noFill/>
        </p:spPr>
        <p:txBody>
          <a:bodyPr wrap="square" lIns="91190" tIns="45578" rIns="91190" bIns="45578" rtlCol="0">
            <a:spAutoFit/>
          </a:bodyPr>
          <a:lstStyle/>
          <a:p>
            <a:r>
              <a:rPr lang="zh-CN" altLang="en-US" sz="4400" b="1" dirty="0">
                <a:solidFill>
                  <a:srgbClr val="381E0A"/>
                </a:solidFill>
                <a:latin typeface="微软雅黑" panose="020B0503020204020204" pitchFamily="34" charset="-122"/>
                <a:ea typeface="微软雅黑" panose="020B0503020204020204" pitchFamily="34" charset="-122"/>
              </a:rPr>
              <a:t>民法</a:t>
            </a:r>
          </a:p>
        </p:txBody>
      </p:sp>
      <p:sp>
        <p:nvSpPr>
          <p:cNvPr id="19" name="矩形 18"/>
          <p:cNvSpPr/>
          <p:nvPr/>
        </p:nvSpPr>
        <p:spPr>
          <a:xfrm>
            <a:off x="4630477" y="3887252"/>
            <a:ext cx="4354419" cy="374716"/>
          </a:xfrm>
          <a:prstGeom prst="rect">
            <a:avLst/>
          </a:prstGeom>
        </p:spPr>
        <p:txBody>
          <a:bodyPr wrap="square" lIns="96770" tIns="48386" rIns="96770" bIns="48386">
            <a:spAutoFit/>
          </a:bodyPr>
          <a:lstStyle/>
          <a:p>
            <a:pPr fontAlgn="auto">
              <a:spcBef>
                <a:spcPts val="0"/>
              </a:spcBef>
              <a:spcAft>
                <a:spcPts val="0"/>
              </a:spcAft>
              <a:defRPr/>
            </a:pPr>
            <a:r>
              <a:rPr lang="zh-CN" altLang="en-US" sz="1800" kern="0" dirty="0">
                <a:solidFill>
                  <a:schemeClr val="bg1"/>
                </a:solidFill>
                <a:effectLst>
                  <a:glow rad="63500">
                    <a:schemeClr val="bg1">
                      <a:lumMod val="65000"/>
                      <a:alpha val="40000"/>
                    </a:schemeClr>
                  </a:glow>
                </a:effectLst>
                <a:latin typeface="Impact" pitchFamily="34" charset="0"/>
              </a:rPr>
              <a:t>中国人民大学出版社</a:t>
            </a:r>
            <a:endParaRPr lang="zh-CN" altLang="en-US" sz="1800" b="0" kern="0" dirty="0">
              <a:solidFill>
                <a:schemeClr val="bg1"/>
              </a:solidFill>
              <a:effectLst>
                <a:glow rad="63500">
                  <a:schemeClr val="bg1">
                    <a:lumMod val="65000"/>
                    <a:alpha val="40000"/>
                  </a:schemeClr>
                </a:glow>
              </a:effectLst>
              <a:latin typeface="Impact" pitchFamily="34" charset="0"/>
            </a:endParaRPr>
          </a:p>
        </p:txBody>
      </p:sp>
      <p:sp>
        <p:nvSpPr>
          <p:cNvPr id="4" name="文本框 3"/>
          <p:cNvSpPr txBox="1"/>
          <p:nvPr/>
        </p:nvSpPr>
        <p:spPr>
          <a:xfrm>
            <a:off x="4678624" y="2822546"/>
            <a:ext cx="2089033" cy="300082"/>
          </a:xfrm>
          <a:prstGeom prst="rect">
            <a:avLst/>
          </a:prstGeom>
          <a:noFill/>
        </p:spPr>
        <p:txBody>
          <a:bodyPr wrap="none" rtlCol="0">
            <a:spAutoFit/>
          </a:bodyPr>
          <a:lstStyle/>
          <a:p>
            <a:r>
              <a:rPr lang="zh-CN" altLang="en-US" dirty="0"/>
              <a:t>（第八版）编著　杨立新</a:t>
            </a:r>
          </a:p>
        </p:txBody>
      </p:sp>
      <p:sp>
        <p:nvSpPr>
          <p:cNvPr id="10" name="文本框 9"/>
          <p:cNvSpPr txBox="1"/>
          <p:nvPr>
            <p:custDataLst>
              <p:tags r:id="rId1"/>
            </p:custDataLst>
          </p:nvPr>
        </p:nvSpPr>
        <p:spPr>
          <a:xfrm>
            <a:off x="4630477" y="4234923"/>
            <a:ext cx="3286477" cy="338554"/>
          </a:xfrm>
          <a:prstGeom prst="rect">
            <a:avLst/>
          </a:prstGeom>
          <a:noFill/>
        </p:spPr>
        <p:txBody>
          <a:bodyPr wrap="none">
            <a:spAutoFit/>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r>
              <a:rPr lang="zh-CN" altLang="en-US" sz="1600" b="1" dirty="0">
                <a:solidFill>
                  <a:schemeClr val="bg1"/>
                </a:solidFill>
                <a:latin typeface="黑体" panose="02010609060101010101" pitchFamily="49" charset="-122"/>
                <a:ea typeface="黑体" panose="02010609060101010101" pitchFamily="49" charset="-122"/>
              </a:rPr>
              <a:t>“十二五”职业教育国家规划教材</a:t>
            </a:r>
          </a:p>
        </p:txBody>
      </p:sp>
    </p:spTree>
    <p:extLst>
      <p:ext uri="{BB962C8B-B14F-4D97-AF65-F5344CB8AC3E}">
        <p14:creationId xmlns:p14="http://schemas.microsoft.com/office/powerpoint/2010/main" val="29683763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par>
                                <p:cTn id="8" presetID="22" presetClass="entr" presetSubtype="1"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up)">
                                      <p:cBhvr>
                                        <p:cTn id="10" dur="500"/>
                                        <p:tgtEl>
                                          <p:spTgt spid="17"/>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barn(inVertical)">
                                      <p:cBhvr>
                                        <p:cTn id="14" dur="500"/>
                                        <p:tgtEl>
                                          <p:spTgt spid="15"/>
                                        </p:tgtEl>
                                      </p:cBhvr>
                                    </p:animEffect>
                                  </p:childTnLst>
                                </p:cTn>
                              </p:par>
                            </p:childTnLst>
                          </p:cTn>
                        </p:par>
                        <p:par>
                          <p:cTn id="15" fill="hold">
                            <p:stCondLst>
                              <p:cond delay="1000"/>
                            </p:stCondLst>
                            <p:childTnLst>
                              <p:par>
                                <p:cTn id="16" presetID="16" presetClass="entr" presetSubtype="21"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750"/>
                                        <p:tgtEl>
                                          <p:spTgt spid="4">
                                            <p:txEl>
                                              <p:pRg st="0" end="0"/>
                                            </p:txEl>
                                          </p:spTgt>
                                        </p:tgtEl>
                                      </p:cBhvr>
                                    </p:animEffect>
                                  </p:childTnLst>
                                </p:cTn>
                              </p:par>
                            </p:childTnLst>
                          </p:cTn>
                        </p:par>
                        <p:par>
                          <p:cTn id="27" fill="hold">
                            <p:stCondLst>
                              <p:cond delay="275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p:bldP spid="1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民法的概念和适用	</a:t>
            </a:r>
          </a:p>
        </p:txBody>
      </p:sp>
      <p:grpSp>
        <p:nvGrpSpPr>
          <p:cNvPr id="3" name="组合 104"/>
          <p:cNvGrpSpPr/>
          <p:nvPr/>
        </p:nvGrpSpPr>
        <p:grpSpPr>
          <a:xfrm>
            <a:off x="497740" y="1347946"/>
            <a:ext cx="2474060" cy="2423953"/>
            <a:chOff x="3630414" y="2139351"/>
            <a:chExt cx="2185929" cy="2221752"/>
          </a:xfrm>
        </p:grpSpPr>
        <p:grpSp>
          <p:nvGrpSpPr>
            <p:cNvPr id="4" name="组合 105"/>
            <p:cNvGrpSpPr/>
            <p:nvPr/>
          </p:nvGrpSpPr>
          <p:grpSpPr>
            <a:xfrm>
              <a:off x="3803011" y="2139351"/>
              <a:ext cx="2013332" cy="2017138"/>
              <a:chOff x="3803011" y="2139351"/>
              <a:chExt cx="2013332" cy="2017138"/>
            </a:xfrm>
          </p:grpSpPr>
          <p:sp>
            <p:nvSpPr>
              <p:cNvPr id="13" name="Freeform 48"/>
              <p:cNvSpPr/>
              <p:nvPr/>
            </p:nvSpPr>
            <p:spPr bwMode="auto">
              <a:xfrm>
                <a:off x="3803011" y="2139351"/>
                <a:ext cx="2013332" cy="2017138"/>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4" name="Freeform 48"/>
              <p:cNvSpPr/>
              <p:nvPr/>
            </p:nvSpPr>
            <p:spPr bwMode="auto">
              <a:xfrm>
                <a:off x="3925681" y="2252026"/>
                <a:ext cx="1766841" cy="1769466"/>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gradFill flip="none" rotWithShape="1">
                <a:gsLst>
                  <a:gs pos="0">
                    <a:schemeClr val="bg1"/>
                  </a:gs>
                  <a:gs pos="100000">
                    <a:schemeClr val="bg1">
                      <a:lumMod val="7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5" name="Oval 50"/>
              <p:cNvSpPr>
                <a:spLocks noChangeArrowheads="1"/>
              </p:cNvSpPr>
              <p:nvPr/>
            </p:nvSpPr>
            <p:spPr bwMode="auto">
              <a:xfrm>
                <a:off x="4219361" y="2542440"/>
                <a:ext cx="1182655" cy="1187050"/>
              </a:xfrm>
              <a:prstGeom prst="ellips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grpSp>
          <p:nvGrpSpPr>
            <p:cNvPr id="5" name="组合 106"/>
            <p:cNvGrpSpPr/>
            <p:nvPr/>
          </p:nvGrpSpPr>
          <p:grpSpPr>
            <a:xfrm>
              <a:off x="3630414" y="3257639"/>
              <a:ext cx="1100688" cy="1103464"/>
              <a:chOff x="3630414" y="3257639"/>
              <a:chExt cx="1100688" cy="1103464"/>
            </a:xfrm>
          </p:grpSpPr>
          <p:sp>
            <p:nvSpPr>
              <p:cNvPr id="10" name="Freeform 64"/>
              <p:cNvSpPr/>
              <p:nvPr/>
            </p:nvSpPr>
            <p:spPr bwMode="auto">
              <a:xfrm>
                <a:off x="3630414" y="3257639"/>
                <a:ext cx="1100688" cy="1103464"/>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1" name="Freeform 64"/>
              <p:cNvSpPr/>
              <p:nvPr/>
            </p:nvSpPr>
            <p:spPr bwMode="auto">
              <a:xfrm>
                <a:off x="3735186" y="3356555"/>
                <a:ext cx="882626" cy="885526"/>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gradFill flip="none" rotWithShape="1">
                <a:gsLst>
                  <a:gs pos="0">
                    <a:schemeClr val="bg1"/>
                  </a:gs>
                  <a:gs pos="100000">
                    <a:schemeClr val="bg1">
                      <a:lumMod val="8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2" name="Oval 66"/>
              <p:cNvSpPr>
                <a:spLocks noChangeArrowheads="1"/>
              </p:cNvSpPr>
              <p:nvPr/>
            </p:nvSpPr>
            <p:spPr bwMode="auto">
              <a:xfrm>
                <a:off x="3881232" y="3502555"/>
                <a:ext cx="592122" cy="593525"/>
              </a:xfrm>
              <a:prstGeom prst="ellipse">
                <a:avLst/>
              </a:prstGeom>
              <a:solidFill>
                <a:srgbClr val="934D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sp>
          <p:nvSpPr>
            <p:cNvPr id="6" name="矩形 107"/>
            <p:cNvSpPr/>
            <p:nvPr/>
          </p:nvSpPr>
          <p:spPr>
            <a:xfrm>
              <a:off x="3932024" y="3671280"/>
              <a:ext cx="491336" cy="275050"/>
            </a:xfrm>
            <a:prstGeom prst="rect">
              <a:avLst/>
            </a:prstGeom>
            <a:noFill/>
            <a:ln w="9525">
              <a:noFill/>
            </a:ln>
          </p:spPr>
          <p:txBody>
            <a:bodyPr anchor="ctr">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stStyle>
            <a:p>
              <a:pPr marL="0" indent="0">
                <a:lnSpc>
                  <a:spcPct val="100000"/>
                </a:lnSpc>
                <a:spcBef>
                  <a:spcPct val="0"/>
                </a:spcBef>
                <a:buNone/>
              </a:pPr>
              <a:endParaRPr lang="en-US" altLang="zh-CN" sz="1350" b="1" dirty="0">
                <a:solidFill>
                  <a:schemeClr val="bg1"/>
                </a:solidFill>
                <a:latin typeface="+mj-ea"/>
                <a:ea typeface="+mj-ea"/>
              </a:endParaRPr>
            </a:p>
          </p:txBody>
        </p:sp>
        <p:grpSp>
          <p:nvGrpSpPr>
            <p:cNvPr id="7" name="组合 108"/>
            <p:cNvGrpSpPr/>
            <p:nvPr/>
          </p:nvGrpSpPr>
          <p:grpSpPr>
            <a:xfrm>
              <a:off x="4574951" y="2789139"/>
              <a:ext cx="615307" cy="679276"/>
              <a:chOff x="5182959" y="3127661"/>
              <a:chExt cx="615307" cy="679276"/>
            </a:xfrm>
          </p:grpSpPr>
          <p:sp>
            <p:nvSpPr>
              <p:cNvPr id="8" name="Freeform 5"/>
              <p:cNvSpPr/>
              <p:nvPr/>
            </p:nvSpPr>
            <p:spPr>
              <a:xfrm>
                <a:off x="5587822" y="3369924"/>
                <a:ext cx="44429" cy="44429"/>
              </a:xfrm>
              <a:custGeom>
                <a:avLst/>
                <a:gdLst/>
                <a:ahLst/>
                <a:cxnLst>
                  <a:cxn ang="0">
                    <a:pos x="0" y="0"/>
                  </a:cxn>
                  <a:cxn ang="0">
                    <a:pos x="0"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0" y="0"/>
                  </a:cxn>
                </a:cxnLst>
                <a:rect l="0" t="0" r="0" b="0"/>
                <a:pathLst>
                  <a:path w="3" h="3">
                    <a:moveTo>
                      <a:pt x="0" y="0"/>
                    </a:moveTo>
                    <a:cubicBezTo>
                      <a:pt x="0" y="0"/>
                      <a:pt x="0" y="1"/>
                      <a:pt x="0" y="1"/>
                    </a:cubicBezTo>
                    <a:cubicBezTo>
                      <a:pt x="0" y="1"/>
                      <a:pt x="0" y="1"/>
                      <a:pt x="0" y="1"/>
                    </a:cubicBezTo>
                    <a:cubicBezTo>
                      <a:pt x="0" y="1"/>
                      <a:pt x="0" y="1"/>
                      <a:pt x="0" y="1"/>
                    </a:cubicBezTo>
                    <a:cubicBezTo>
                      <a:pt x="1" y="1"/>
                      <a:pt x="2" y="1"/>
                      <a:pt x="2" y="1"/>
                    </a:cubicBezTo>
                    <a:cubicBezTo>
                      <a:pt x="2" y="1"/>
                      <a:pt x="2" y="2"/>
                      <a:pt x="2" y="2"/>
                    </a:cubicBezTo>
                    <a:cubicBezTo>
                      <a:pt x="2" y="2"/>
                      <a:pt x="2" y="3"/>
                      <a:pt x="3" y="3"/>
                    </a:cubicBezTo>
                    <a:cubicBezTo>
                      <a:pt x="3" y="3"/>
                      <a:pt x="3" y="3"/>
                      <a:pt x="3" y="3"/>
                    </a:cubicBezTo>
                    <a:cubicBezTo>
                      <a:pt x="3" y="3"/>
                      <a:pt x="3" y="2"/>
                      <a:pt x="3" y="2"/>
                    </a:cubicBezTo>
                    <a:cubicBezTo>
                      <a:pt x="3" y="1"/>
                      <a:pt x="1" y="0"/>
                      <a:pt x="1" y="0"/>
                    </a:cubicBezTo>
                    <a:cubicBezTo>
                      <a:pt x="1" y="0"/>
                      <a:pt x="1" y="0"/>
                      <a:pt x="0"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sp>
            <p:nvSpPr>
              <p:cNvPr id="9" name="Freeform 6"/>
              <p:cNvSpPr>
                <a:spLocks noEditPoints="1"/>
              </p:cNvSpPr>
              <p:nvPr/>
            </p:nvSpPr>
            <p:spPr>
              <a:xfrm>
                <a:off x="5182959" y="3127661"/>
                <a:ext cx="615307" cy="679276"/>
              </a:xfrm>
              <a:custGeom>
                <a:avLst/>
                <a:gdLst/>
                <a:ahLst/>
                <a:cxnLst>
                  <a:cxn ang="0">
                    <a:pos x="441176" y="387673"/>
                  </a:cxn>
                  <a:cxn ang="0">
                    <a:pos x="454197" y="400687"/>
                  </a:cxn>
                  <a:cxn ang="0">
                    <a:pos x="454197" y="491790"/>
                  </a:cxn>
                  <a:cxn ang="0">
                    <a:pos x="521715" y="491790"/>
                  </a:cxn>
                  <a:cxn ang="0">
                    <a:pos x="534737" y="504805"/>
                  </a:cxn>
                  <a:cxn ang="0">
                    <a:pos x="521715" y="517819"/>
                  </a:cxn>
                  <a:cxn ang="0">
                    <a:pos x="439873" y="517819"/>
                  </a:cxn>
                  <a:cxn ang="0">
                    <a:pos x="428153" y="504740"/>
                  </a:cxn>
                  <a:cxn ang="0">
                    <a:pos x="428153" y="499078"/>
                  </a:cxn>
                  <a:cxn ang="0">
                    <a:pos x="428153" y="400687"/>
                  </a:cxn>
                  <a:cxn ang="0">
                    <a:pos x="441176" y="387673"/>
                  </a:cxn>
                  <a:cxn ang="0">
                    <a:pos x="442505" y="360827"/>
                  </a:cxn>
                  <a:cxn ang="0">
                    <a:pos x="304419" y="498724"/>
                  </a:cxn>
                  <a:cxn ang="0">
                    <a:pos x="442505" y="636621"/>
                  </a:cxn>
                  <a:cxn ang="0">
                    <a:pos x="580590" y="498724"/>
                  </a:cxn>
                  <a:cxn ang="0">
                    <a:pos x="442505" y="360827"/>
                  </a:cxn>
                  <a:cxn ang="0">
                    <a:pos x="442505" y="326157"/>
                  </a:cxn>
                  <a:cxn ang="0">
                    <a:pos x="615307" y="498724"/>
                  </a:cxn>
                  <a:cxn ang="0">
                    <a:pos x="442505" y="671290"/>
                  </a:cxn>
                  <a:cxn ang="0">
                    <a:pos x="269701" y="498724"/>
                  </a:cxn>
                  <a:cxn ang="0">
                    <a:pos x="442505" y="326157"/>
                  </a:cxn>
                  <a:cxn ang="0">
                    <a:pos x="43315" y="165727"/>
                  </a:cxn>
                  <a:cxn ang="0">
                    <a:pos x="43380" y="165727"/>
                  </a:cxn>
                  <a:cxn ang="0">
                    <a:pos x="75361" y="165727"/>
                  </a:cxn>
                  <a:cxn ang="0">
                    <a:pos x="78162" y="182962"/>
                  </a:cxn>
                  <a:cxn ang="0">
                    <a:pos x="86825" y="237205"/>
                  </a:cxn>
                  <a:cxn ang="0">
                    <a:pos x="93794" y="280261"/>
                  </a:cxn>
                  <a:cxn ang="0">
                    <a:pos x="104737" y="280261"/>
                  </a:cxn>
                  <a:cxn ang="0">
                    <a:pos x="105323" y="280261"/>
                  </a:cxn>
                  <a:cxn ang="0">
                    <a:pos x="112683" y="196425"/>
                  </a:cxn>
                  <a:cxn ang="0">
                    <a:pos x="104020" y="165727"/>
                  </a:cxn>
                  <a:cxn ang="0">
                    <a:pos x="155021" y="165727"/>
                  </a:cxn>
                  <a:cxn ang="0">
                    <a:pos x="146293" y="196425"/>
                  </a:cxn>
                  <a:cxn ang="0">
                    <a:pos x="153718" y="280261"/>
                  </a:cxn>
                  <a:cxn ang="0">
                    <a:pos x="154304" y="280261"/>
                  </a:cxn>
                  <a:cxn ang="0">
                    <a:pos x="165247" y="280261"/>
                  </a:cxn>
                  <a:cxn ang="0">
                    <a:pos x="174040" y="225759"/>
                  </a:cxn>
                  <a:cxn ang="0">
                    <a:pos x="181205" y="180751"/>
                  </a:cxn>
                  <a:cxn ang="0">
                    <a:pos x="183680" y="165727"/>
                  </a:cxn>
                  <a:cxn ang="0">
                    <a:pos x="214033" y="165727"/>
                  </a:cxn>
                  <a:cxn ang="0">
                    <a:pos x="215531" y="165727"/>
                  </a:cxn>
                  <a:cxn ang="0">
                    <a:pos x="381690" y="165727"/>
                  </a:cxn>
                  <a:cxn ang="0">
                    <a:pos x="425070" y="209108"/>
                  </a:cxn>
                  <a:cxn ang="0">
                    <a:pos x="381690" y="252424"/>
                  </a:cxn>
                  <a:cxn ang="0">
                    <a:pos x="215531" y="252424"/>
                  </a:cxn>
                  <a:cxn ang="0">
                    <a:pos x="215531" y="338470"/>
                  </a:cxn>
                  <a:cxn ang="0">
                    <a:pos x="215531" y="415478"/>
                  </a:cxn>
                  <a:cxn ang="0">
                    <a:pos x="215531" y="635895"/>
                  </a:cxn>
                  <a:cxn ang="0">
                    <a:pos x="172086" y="679276"/>
                  </a:cxn>
                  <a:cxn ang="0">
                    <a:pos x="129489" y="644090"/>
                  </a:cxn>
                  <a:cxn ang="0">
                    <a:pos x="86825" y="679276"/>
                  </a:cxn>
                  <a:cxn ang="0">
                    <a:pos x="43380" y="635895"/>
                  </a:cxn>
                  <a:cxn ang="0">
                    <a:pos x="43380" y="437136"/>
                  </a:cxn>
                  <a:cxn ang="0">
                    <a:pos x="0" y="393820"/>
                  </a:cxn>
                  <a:cxn ang="0">
                    <a:pos x="0" y="209108"/>
                  </a:cxn>
                  <a:cxn ang="0">
                    <a:pos x="43315" y="165727"/>
                  </a:cxn>
                  <a:cxn ang="0">
                    <a:pos x="129474" y="0"/>
                  </a:cxn>
                  <a:cxn ang="0">
                    <a:pos x="206763" y="77171"/>
                  </a:cxn>
                  <a:cxn ang="0">
                    <a:pos x="129474" y="154342"/>
                  </a:cxn>
                  <a:cxn ang="0">
                    <a:pos x="52185" y="77171"/>
                  </a:cxn>
                  <a:cxn ang="0">
                    <a:pos x="129474" y="0"/>
                  </a:cxn>
                </a:cxnLst>
                <a:rect l="0" t="0" r="0" b="0"/>
                <a:pathLst>
                  <a:path w="549140" h="606228">
                    <a:moveTo>
                      <a:pt x="393734" y="345983"/>
                    </a:moveTo>
                    <a:cubicBezTo>
                      <a:pt x="400183" y="345983"/>
                      <a:pt x="405355" y="351210"/>
                      <a:pt x="405355" y="357598"/>
                    </a:cubicBezTo>
                    <a:lnTo>
                      <a:pt x="405355" y="438904"/>
                    </a:lnTo>
                    <a:lnTo>
                      <a:pt x="465612" y="438904"/>
                    </a:lnTo>
                    <a:cubicBezTo>
                      <a:pt x="472062" y="438904"/>
                      <a:pt x="477234" y="444131"/>
                      <a:pt x="477234" y="450519"/>
                    </a:cubicBezTo>
                    <a:cubicBezTo>
                      <a:pt x="477234" y="456965"/>
                      <a:pt x="472062" y="462134"/>
                      <a:pt x="465612" y="462134"/>
                    </a:cubicBezTo>
                    <a:lnTo>
                      <a:pt x="392571" y="462134"/>
                    </a:lnTo>
                    <a:cubicBezTo>
                      <a:pt x="386121" y="462134"/>
                      <a:pt x="382112" y="456907"/>
                      <a:pt x="382112" y="450461"/>
                    </a:cubicBezTo>
                    <a:lnTo>
                      <a:pt x="382112" y="445408"/>
                    </a:lnTo>
                    <a:lnTo>
                      <a:pt x="382112" y="357598"/>
                    </a:lnTo>
                    <a:cubicBezTo>
                      <a:pt x="382112" y="351210"/>
                      <a:pt x="387284" y="345983"/>
                      <a:pt x="393734" y="345983"/>
                    </a:cubicBezTo>
                    <a:close/>
                    <a:moveTo>
                      <a:pt x="394920" y="322024"/>
                    </a:moveTo>
                    <a:cubicBezTo>
                      <a:pt x="326965" y="322024"/>
                      <a:pt x="271683" y="377231"/>
                      <a:pt x="271683" y="445092"/>
                    </a:cubicBezTo>
                    <a:cubicBezTo>
                      <a:pt x="271683" y="512954"/>
                      <a:pt x="326965" y="568160"/>
                      <a:pt x="394920" y="568160"/>
                    </a:cubicBezTo>
                    <a:cubicBezTo>
                      <a:pt x="462874" y="568160"/>
                      <a:pt x="518156" y="512954"/>
                      <a:pt x="518156" y="445092"/>
                    </a:cubicBezTo>
                    <a:cubicBezTo>
                      <a:pt x="518156" y="377231"/>
                      <a:pt x="462874" y="322024"/>
                      <a:pt x="394920" y="322024"/>
                    </a:cubicBezTo>
                    <a:close/>
                    <a:moveTo>
                      <a:pt x="394920" y="291083"/>
                    </a:moveTo>
                    <a:cubicBezTo>
                      <a:pt x="479965" y="291083"/>
                      <a:pt x="549140" y="360164"/>
                      <a:pt x="549140" y="445092"/>
                    </a:cubicBezTo>
                    <a:cubicBezTo>
                      <a:pt x="549140" y="530020"/>
                      <a:pt x="479965" y="599101"/>
                      <a:pt x="394920" y="599101"/>
                    </a:cubicBezTo>
                    <a:cubicBezTo>
                      <a:pt x="309874" y="599101"/>
                      <a:pt x="240699" y="530020"/>
                      <a:pt x="240699" y="445092"/>
                    </a:cubicBezTo>
                    <a:cubicBezTo>
                      <a:pt x="240699" y="360164"/>
                      <a:pt x="309874" y="291083"/>
                      <a:pt x="394920" y="291083"/>
                    </a:cubicBezTo>
                    <a:close/>
                    <a:moveTo>
                      <a:pt x="38657" y="147905"/>
                    </a:moveTo>
                    <a:lnTo>
                      <a:pt x="38715" y="147905"/>
                    </a:lnTo>
                    <a:lnTo>
                      <a:pt x="67257" y="147905"/>
                    </a:lnTo>
                    <a:lnTo>
                      <a:pt x="69757" y="163287"/>
                    </a:lnTo>
                    <a:lnTo>
                      <a:pt x="77488" y="211696"/>
                    </a:lnTo>
                    <a:lnTo>
                      <a:pt x="83708" y="250122"/>
                    </a:lnTo>
                    <a:lnTo>
                      <a:pt x="93474" y="250122"/>
                    </a:lnTo>
                    <a:lnTo>
                      <a:pt x="93997" y="250122"/>
                    </a:lnTo>
                    <a:lnTo>
                      <a:pt x="100566" y="175302"/>
                    </a:lnTo>
                    <a:lnTo>
                      <a:pt x="92834" y="147905"/>
                    </a:lnTo>
                    <a:lnTo>
                      <a:pt x="138351" y="147905"/>
                    </a:lnTo>
                    <a:lnTo>
                      <a:pt x="130561" y="175302"/>
                    </a:lnTo>
                    <a:lnTo>
                      <a:pt x="137188" y="250122"/>
                    </a:lnTo>
                    <a:lnTo>
                      <a:pt x="137711" y="250122"/>
                    </a:lnTo>
                    <a:lnTo>
                      <a:pt x="147477" y="250122"/>
                    </a:lnTo>
                    <a:lnTo>
                      <a:pt x="155325" y="201481"/>
                    </a:lnTo>
                    <a:lnTo>
                      <a:pt x="161719" y="161313"/>
                    </a:lnTo>
                    <a:lnTo>
                      <a:pt x="163928" y="147905"/>
                    </a:lnTo>
                    <a:lnTo>
                      <a:pt x="191017" y="147905"/>
                    </a:lnTo>
                    <a:lnTo>
                      <a:pt x="192354" y="147905"/>
                    </a:lnTo>
                    <a:lnTo>
                      <a:pt x="340645" y="147905"/>
                    </a:lnTo>
                    <a:cubicBezTo>
                      <a:pt x="362037" y="147905"/>
                      <a:pt x="379360" y="165144"/>
                      <a:pt x="379360" y="186621"/>
                    </a:cubicBezTo>
                    <a:cubicBezTo>
                      <a:pt x="379360" y="207982"/>
                      <a:pt x="362037" y="225279"/>
                      <a:pt x="340645" y="225279"/>
                    </a:cubicBezTo>
                    <a:lnTo>
                      <a:pt x="192354" y="225279"/>
                    </a:lnTo>
                    <a:lnTo>
                      <a:pt x="192354" y="302072"/>
                    </a:lnTo>
                    <a:lnTo>
                      <a:pt x="192354" y="370798"/>
                    </a:lnTo>
                    <a:lnTo>
                      <a:pt x="192354" y="567512"/>
                    </a:lnTo>
                    <a:cubicBezTo>
                      <a:pt x="192354" y="588873"/>
                      <a:pt x="174973" y="606228"/>
                      <a:pt x="153581" y="606228"/>
                    </a:cubicBezTo>
                    <a:cubicBezTo>
                      <a:pt x="134688" y="606228"/>
                      <a:pt x="118935" y="592704"/>
                      <a:pt x="115564" y="574826"/>
                    </a:cubicBezTo>
                    <a:cubicBezTo>
                      <a:pt x="112134" y="592704"/>
                      <a:pt x="96380" y="606228"/>
                      <a:pt x="77488" y="606228"/>
                    </a:cubicBezTo>
                    <a:cubicBezTo>
                      <a:pt x="56096" y="606228"/>
                      <a:pt x="38715" y="588873"/>
                      <a:pt x="38715" y="567512"/>
                    </a:cubicBezTo>
                    <a:lnTo>
                      <a:pt x="38715" y="390127"/>
                    </a:lnTo>
                    <a:cubicBezTo>
                      <a:pt x="17323" y="390127"/>
                      <a:pt x="0" y="372829"/>
                      <a:pt x="0" y="351469"/>
                    </a:cubicBezTo>
                    <a:lnTo>
                      <a:pt x="0" y="186621"/>
                    </a:lnTo>
                    <a:cubicBezTo>
                      <a:pt x="0" y="165260"/>
                      <a:pt x="17265" y="147963"/>
                      <a:pt x="38657" y="147905"/>
                    </a:cubicBezTo>
                    <a:close/>
                    <a:moveTo>
                      <a:pt x="115551" y="0"/>
                    </a:moveTo>
                    <a:cubicBezTo>
                      <a:pt x="153646" y="0"/>
                      <a:pt x="184529" y="30835"/>
                      <a:pt x="184529" y="68872"/>
                    </a:cubicBezTo>
                    <a:cubicBezTo>
                      <a:pt x="184529" y="106909"/>
                      <a:pt x="153646" y="137744"/>
                      <a:pt x="115551" y="137744"/>
                    </a:cubicBezTo>
                    <a:cubicBezTo>
                      <a:pt x="77456" y="137744"/>
                      <a:pt x="46573" y="106909"/>
                      <a:pt x="46573" y="68872"/>
                    </a:cubicBezTo>
                    <a:cubicBezTo>
                      <a:pt x="46573" y="30835"/>
                      <a:pt x="77456" y="0"/>
                      <a:pt x="115551"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grpSp>
      </p:grpSp>
      <p:grpSp>
        <p:nvGrpSpPr>
          <p:cNvPr id="16" name="组合 15"/>
          <p:cNvGrpSpPr/>
          <p:nvPr/>
        </p:nvGrpSpPr>
        <p:grpSpPr>
          <a:xfrm>
            <a:off x="3455912" y="3067965"/>
            <a:ext cx="2572748" cy="412370"/>
            <a:chOff x="4539571" y="1345331"/>
            <a:chExt cx="5584595" cy="549827"/>
          </a:xfrm>
          <a:solidFill>
            <a:srgbClr val="1F4E79"/>
          </a:solidFill>
        </p:grpSpPr>
        <p:sp>
          <p:nvSpPr>
            <p:cNvPr id="17" name="Rectangle 77"/>
            <p:cNvSpPr>
              <a:spLocks noChangeArrowheads="1"/>
            </p:cNvSpPr>
            <p:nvPr/>
          </p:nvSpPr>
          <p:spPr bwMode="auto">
            <a:xfrm>
              <a:off x="4539571" y="1405930"/>
              <a:ext cx="608493" cy="358316"/>
            </a:xfrm>
            <a:prstGeom prst="rect">
              <a:avLst/>
            </a:prstGeom>
            <a:solidFill>
              <a:srgbClr val="934D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78"/>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0" name="Rectangle 83"/>
          <p:cNvSpPr>
            <a:spLocks noChangeArrowheads="1"/>
          </p:cNvSpPr>
          <p:nvPr/>
        </p:nvSpPr>
        <p:spPr bwMode="auto">
          <a:xfrm>
            <a:off x="3765321" y="3127376"/>
            <a:ext cx="13805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民法的解释</a:t>
            </a:r>
          </a:p>
        </p:txBody>
      </p:sp>
      <p:sp>
        <p:nvSpPr>
          <p:cNvPr id="21" name="Freeform 5"/>
          <p:cNvSpPr/>
          <p:nvPr/>
        </p:nvSpPr>
        <p:spPr bwMode="auto">
          <a:xfrm>
            <a:off x="2653313" y="2940002"/>
            <a:ext cx="790261" cy="34682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22" name="组合 21"/>
          <p:cNvGrpSpPr/>
          <p:nvPr/>
        </p:nvGrpSpPr>
        <p:grpSpPr>
          <a:xfrm>
            <a:off x="3441700" y="801699"/>
            <a:ext cx="2194753" cy="415544"/>
            <a:chOff x="4539571" y="1345332"/>
            <a:chExt cx="7210203" cy="554058"/>
          </a:xfrm>
          <a:solidFill>
            <a:srgbClr val="1F4E79"/>
          </a:solidFill>
        </p:grpSpPr>
        <p:sp>
          <p:nvSpPr>
            <p:cNvPr id="23" name="Rectangle 77"/>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24" name="AutoShape 78"/>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5" name="Rectangle 83"/>
          <p:cNvSpPr>
            <a:spLocks noChangeArrowheads="1"/>
          </p:cNvSpPr>
          <p:nvPr/>
        </p:nvSpPr>
        <p:spPr bwMode="auto">
          <a:xfrm>
            <a:off x="3728372" y="859835"/>
            <a:ext cx="13805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民法的性质</a:t>
            </a:r>
          </a:p>
        </p:txBody>
      </p:sp>
      <p:sp>
        <p:nvSpPr>
          <p:cNvPr id="26" name="Freeform 5"/>
          <p:cNvSpPr/>
          <p:nvPr/>
        </p:nvSpPr>
        <p:spPr bwMode="auto">
          <a:xfrm flipV="1">
            <a:off x="2438459" y="990600"/>
            <a:ext cx="1003241" cy="67802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Rectangle 83"/>
          <p:cNvSpPr>
            <a:spLocks noChangeArrowheads="1"/>
          </p:cNvSpPr>
          <p:nvPr/>
        </p:nvSpPr>
        <p:spPr bwMode="auto">
          <a:xfrm>
            <a:off x="3520018" y="1237486"/>
            <a:ext cx="529360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1.</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宪法</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2.《</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民法典</a:t>
            </a: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和民法单行法</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3.</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行政法规中的民事规范</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4.</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地方法规中的民事规范</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5.</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最高人民法院的司法解释</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6.</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国家认可的民事习惯</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p:txBody>
      </p:sp>
      <p:sp>
        <p:nvSpPr>
          <p:cNvPr id="28" name="Rectangle 83"/>
          <p:cNvSpPr>
            <a:spLocks noChangeArrowheads="1"/>
          </p:cNvSpPr>
          <p:nvPr/>
        </p:nvSpPr>
        <p:spPr bwMode="auto">
          <a:xfrm>
            <a:off x="3520018" y="3488156"/>
            <a:ext cx="5198680" cy="114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1.</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立法解释</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2.</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司法解释</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3.</a:t>
            </a:r>
            <a:r>
              <a:rPr lang="zh-CN" altLang="en-US"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学理解释</a:t>
            </a:r>
            <a:endParaRPr lang="en-US" altLang="zh-CN" sz="120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endPar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p:txBody>
      </p:sp>
      <p:sp>
        <p:nvSpPr>
          <p:cNvPr id="2" name="矩形 1"/>
          <p:cNvSpPr/>
          <p:nvPr/>
        </p:nvSpPr>
        <p:spPr>
          <a:xfrm>
            <a:off x="298265" y="683160"/>
            <a:ext cx="1980029" cy="327975"/>
          </a:xfrm>
          <a:prstGeom prst="rect">
            <a:avLst/>
          </a:prstGeom>
        </p:spPr>
        <p:txBody>
          <a:bodyPr wrap="none">
            <a:spAutoFit/>
          </a:bodyPr>
          <a:lstStyle/>
          <a:p>
            <a:pPr algn="ctr">
              <a:lnSpc>
                <a:spcPct val="115000"/>
              </a:lnSpc>
              <a:spcAft>
                <a:spcPts val="0"/>
              </a:spcAft>
            </a:pPr>
            <a:r>
              <a:rPr lang="zh-CN" altLang="en-US" sz="1400" dirty="0">
                <a:solidFill>
                  <a:srgbClr val="000000"/>
                </a:solidFill>
                <a:latin typeface="NEU-BZ-S92"/>
                <a:ea typeface="方正小标宋_GBK" panose="020B0300000000000000" pitchFamily="34" charset="-122"/>
                <a:cs typeface="Times New Roman" panose="02020603050405020304" pitchFamily="18" charset="0"/>
              </a:rPr>
              <a:t>四、民法的渊源和解释</a:t>
            </a:r>
            <a:endParaRPr lang="zh-CN" altLang="zh-CN" sz="1100" dirty="0">
              <a:solidFill>
                <a:srgbClr val="000000"/>
              </a:solidFill>
              <a:effectLst/>
              <a:latin typeface="NEU-BZ-S92"/>
              <a:ea typeface="方正书宋_GBK"/>
              <a:cs typeface="Times New Roman" panose="02020603050405020304" pitchFamily="18" charset="0"/>
            </a:endParaRPr>
          </a:p>
        </p:txBody>
      </p:sp>
    </p:spTree>
    <p:extLst>
      <p:ext uri="{BB962C8B-B14F-4D97-AF65-F5344CB8AC3E}">
        <p14:creationId xmlns:p14="http://schemas.microsoft.com/office/powerpoint/2010/main" val="11016561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300"/>
                                        <p:tgtEl>
                                          <p:spTgt spid="26"/>
                                        </p:tgtEl>
                                      </p:cBhvr>
                                    </p:animEffect>
                                  </p:childTnLst>
                                </p:cTn>
                              </p:par>
                            </p:childTnLst>
                          </p:cTn>
                        </p:par>
                        <p:par>
                          <p:cTn id="14" fill="hold">
                            <p:stCondLst>
                              <p:cond delay="1300"/>
                            </p:stCondLst>
                            <p:childTnLst>
                              <p:par>
                                <p:cTn id="15" presetID="22" presetClass="entr" presetSubtype="8"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400"/>
                                        <p:tgtEl>
                                          <p:spTgt spid="2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ppt_w</p:attrName>
                                        </p:attrNameLst>
                                      </p:cBhvr>
                                      <p:tavLst>
                                        <p:tav tm="0">
                                          <p:val>
                                            <p:fltVal val="0"/>
                                          </p:val>
                                        </p:tav>
                                        <p:tav tm="100000">
                                          <p:val>
                                            <p:strVal val="#ppt_w"/>
                                          </p:val>
                                        </p:tav>
                                      </p:tavLst>
                                    </p:anim>
                                    <p:anim calcmode="lin" valueType="num">
                                      <p:cBhvr>
                                        <p:cTn id="27" dur="500" fill="hold"/>
                                        <p:tgtEl>
                                          <p:spTgt spid="27"/>
                                        </p:tgtEl>
                                        <p:attrNameLst>
                                          <p:attrName>ppt_h</p:attrName>
                                        </p:attrNameLst>
                                      </p:cBhvr>
                                      <p:tavLst>
                                        <p:tav tm="0">
                                          <p:val>
                                            <p:fltVal val="0"/>
                                          </p:val>
                                        </p:tav>
                                        <p:tav tm="100000">
                                          <p:val>
                                            <p:strVal val="#ppt_h"/>
                                          </p:val>
                                        </p:tav>
                                      </p:tavLst>
                                    </p:anim>
                                    <p:animEffect transition="in" filter="fade">
                                      <p:cBhvr>
                                        <p:cTn id="28" dur="500"/>
                                        <p:tgtEl>
                                          <p:spTgt spid="27"/>
                                        </p:tgtEl>
                                      </p:cBhvr>
                                    </p:animEffect>
                                  </p:childTnLst>
                                </p:cTn>
                              </p:par>
                            </p:childTnLst>
                          </p:cTn>
                        </p:par>
                        <p:par>
                          <p:cTn id="29" fill="hold">
                            <p:stCondLst>
                              <p:cond delay="2300"/>
                            </p:stCondLst>
                            <p:childTnLst>
                              <p:par>
                                <p:cTn id="30" presetID="22" presetClass="entr" presetSubtype="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300"/>
                                        <p:tgtEl>
                                          <p:spTgt spid="21"/>
                                        </p:tgtEl>
                                      </p:cBhvr>
                                    </p:animEffect>
                                  </p:childTnLst>
                                </p:cTn>
                              </p:par>
                            </p:childTnLst>
                          </p:cTn>
                        </p:par>
                        <p:par>
                          <p:cTn id="33" fill="hold">
                            <p:stCondLst>
                              <p:cond delay="2600"/>
                            </p:stCondLst>
                            <p:childTnLst>
                              <p:par>
                                <p:cTn id="34" presetID="22" presetClass="entr" presetSubtype="8"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left)">
                                      <p:cBhvr>
                                        <p:cTn id="36" dur="400"/>
                                        <p:tgtEl>
                                          <p:spTgt spid="16"/>
                                        </p:tgtEl>
                                      </p:cBhvr>
                                    </p:animEffect>
                                  </p:childTnLst>
                                </p:cTn>
                              </p:par>
                            </p:childTnLst>
                          </p:cTn>
                        </p:par>
                        <p:par>
                          <p:cTn id="37" fill="hold">
                            <p:stCondLst>
                              <p:cond delay="3000"/>
                            </p:stCondLst>
                            <p:childTnLst>
                              <p:par>
                                <p:cTn id="38" presetID="53" presetClass="entr" presetSubtype="16"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P spid="21" grpId="0" bldLvl="0" animBg="1"/>
      <p:bldP spid="25" grpId="0" bldLvl="0" animBg="1"/>
      <p:bldP spid="26" grpId="0" bldLvl="0" animBg="1"/>
      <p:bldP spid="27" grpId="0" bldLvl="0" animBg="1"/>
      <p:bldP spid="28" grpId="0" bldLvl="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土地承包经营权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四、土地所有权人的权利和义务</a:t>
            </a:r>
            <a:endParaRPr lang="zh-CN" altLang="en-US" dirty="0"/>
          </a:p>
        </p:txBody>
      </p:sp>
      <p:pic>
        <p:nvPicPr>
          <p:cNvPr id="4" name="图片 3">
            <a:extLst>
              <a:ext uri="{FF2B5EF4-FFF2-40B4-BE49-F238E27FC236}">
                <a16:creationId xmlns:a16="http://schemas.microsoft.com/office/drawing/2014/main" id="{F5D60E38-13F5-425A-A22C-82369DC0A955}"/>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1FE4E1B2-241E-4566-889B-41ACB052C52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3AA92EF4-4EC1-4423-95CA-1151BFB2504B}"/>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6DFF73D-B1F8-4EF5-A0EA-7CA42D7C28E3}"/>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DDD180F-FEEC-46D3-B9F6-47F0500D773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4D63909-3F3C-4B2B-A4C1-30927583350C}"/>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6F1469-5954-4BE0-B6EB-F907DFAB80D6}"/>
              </a:ext>
            </a:extLst>
          </p:cNvPr>
          <p:cNvSpPr/>
          <p:nvPr/>
        </p:nvSpPr>
        <p:spPr>
          <a:xfrm>
            <a:off x="1097145" y="1951282"/>
            <a:ext cx="324903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发包本集体所有的或者国家所有、依法由本集体使用的农村土地。</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对承包土地的必要调整权。</a:t>
            </a:r>
            <a:r>
              <a:rPr lang="en-US" altLang="zh-CN" sz="1200" b="1" dirty="0">
                <a:solidFill>
                  <a:prstClr val="white"/>
                </a:solidFill>
                <a:latin typeface="微软雅黑" panose="020B0503020204020204" charset="-122"/>
                <a:sym typeface="+mn-ea"/>
              </a:rPr>
              <a:t> </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监督土地承包经营权人依照约定的用途合理利用和保护土地。</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制止土地承包经营权人损害承包地和农业资源的行为。</a:t>
            </a: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0B332C9B-43F5-4B05-8C3D-A04E4BF5711E}"/>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土地所有权人的权利</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C583B29-BE7A-4573-91A8-F7249E54D2D3}"/>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31B2B8B3-97A8-41B4-99CE-37AA6D796E2D}"/>
              </a:ext>
            </a:extLst>
          </p:cNvPr>
          <p:cNvSpPr/>
          <p:nvPr/>
        </p:nvSpPr>
        <p:spPr>
          <a:xfrm>
            <a:off x="4855710" y="1951282"/>
            <a:ext cx="3659135"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维护土地承包经营权人的土地承包经营权的义务。</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尊重土地承包经营权人的生产经营自主权的义务。</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依照约定为土地承包经营权人提供生产、技术、信息服务的义务。</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执行土地利用总体规划</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组织农业基础设施建设的义务。</a:t>
            </a:r>
          </a:p>
        </p:txBody>
      </p:sp>
      <p:sp>
        <p:nvSpPr>
          <p:cNvPr id="14" name="矩形 13">
            <a:extLst>
              <a:ext uri="{FF2B5EF4-FFF2-40B4-BE49-F238E27FC236}">
                <a16:creationId xmlns:a16="http://schemas.microsoft.com/office/drawing/2014/main" id="{CC5A4080-B641-4FED-8A18-D9E3351DED6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土地所有权人的义务</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019323A-10FC-4C20-B7F4-3DD8D0497F2D}"/>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130FC70-D72F-43CC-A406-156800D140B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778837B-B7A9-459A-B861-93D80BF625B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0627144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481460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土地承包经营权</a:t>
            </a:r>
          </a:p>
        </p:txBody>
      </p:sp>
      <p:pic>
        <p:nvPicPr>
          <p:cNvPr id="4" name="图片 3">
            <a:extLst>
              <a:ext uri="{FF2B5EF4-FFF2-40B4-BE49-F238E27FC236}">
                <a16:creationId xmlns:a16="http://schemas.microsoft.com/office/drawing/2014/main" id="{F5D60E38-13F5-425A-A22C-82369DC0A955}"/>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1FE4E1B2-241E-4566-889B-41ACB052C52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3AA92EF4-4EC1-4423-95CA-1151BFB2504B}"/>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6DFF73D-B1F8-4EF5-A0EA-7CA42D7C28E3}"/>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DDD180F-FEEC-46D3-B9F6-47F0500D773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4D63909-3F3C-4B2B-A4C1-30927583350C}"/>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6F1469-5954-4BE0-B6EB-F907DFAB80D6}"/>
              </a:ext>
            </a:extLst>
          </p:cNvPr>
          <p:cNvSpPr/>
          <p:nvPr/>
        </p:nvSpPr>
        <p:spPr>
          <a:xfrm>
            <a:off x="1097145" y="1951282"/>
            <a:ext cx="324903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土地承包经营权的消灭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既有物权消灭的一般事由</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如承包地被征用、承包地灭失等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也有土地承包经营权的特定消灭事由</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如土地承包经营权人的提前交回、土地所有权人的提前收回、承包期限届满等。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0B332C9B-43F5-4B05-8C3D-A04E4BF5711E}"/>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五、土地承包经营权的消灭</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C583B29-BE7A-4573-91A8-F7249E54D2D3}"/>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31B2B8B3-97A8-41B4-99CE-37AA6D796E2D}"/>
              </a:ext>
            </a:extLst>
          </p:cNvPr>
          <p:cNvSpPr/>
          <p:nvPr/>
        </p:nvSpPr>
        <p:spPr>
          <a:xfrm>
            <a:off x="4855710" y="1951282"/>
            <a:ext cx="3659135"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三权分置与土地经营权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土地经营权人的权利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土地经营权的期限</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CC5A4080-B641-4FED-8A18-D9E3351DED62}"/>
              </a:ext>
            </a:extLst>
          </p:cNvPr>
          <p:cNvSpPr/>
          <p:nvPr/>
        </p:nvSpPr>
        <p:spPr>
          <a:xfrm>
            <a:off x="4897461" y="1456296"/>
            <a:ext cx="3575634" cy="367473"/>
          </a:xfrm>
          <a:prstGeom prst="rect">
            <a:avLst/>
          </a:prstGeom>
        </p:spPr>
        <p:txBody>
          <a:bodyPr wrap="square">
            <a:spAutoFit/>
          </a:bodyPr>
          <a:lstStyle/>
          <a:p>
            <a:pPr algn="just">
              <a:lnSpc>
                <a:spcPct val="120000"/>
              </a:lnSpc>
            </a:pPr>
            <a:r>
              <a:rPr lang="zh-CN" altLang="en-US" sz="1600" b="1" dirty="0">
                <a:solidFill>
                  <a:prstClr val="white"/>
                </a:solidFill>
              </a:rPr>
              <a:t>六、土地承包经营权的三权分置</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019323A-10FC-4C20-B7F4-3DD8D0497F2D}"/>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130FC70-D72F-43CC-A406-156800D140B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778837B-B7A9-459A-B861-93D80BF625B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6615950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建设用地使用权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一、建设用地使用权的概念和特征</a:t>
            </a:r>
            <a:endParaRPr lang="zh-CN" altLang="en-US" dirty="0"/>
          </a:p>
        </p:txBody>
      </p:sp>
      <p:pic>
        <p:nvPicPr>
          <p:cNvPr id="4" name="图片 3">
            <a:extLst>
              <a:ext uri="{FF2B5EF4-FFF2-40B4-BE49-F238E27FC236}">
                <a16:creationId xmlns:a16="http://schemas.microsoft.com/office/drawing/2014/main" id="{D08736F7-C23B-401F-B74F-6DC9741D7CF1}"/>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D5802F0-FC6C-47E3-B777-D03147772440}"/>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77618FF8-1A5D-4745-8DE8-5533BC64D1B8}"/>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68FB7F5-DC98-4C83-81CA-1844EB4B33A2}"/>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8E42AC3-E6F4-4F2C-B6E5-9E28F2C8DDA3}"/>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476E4009-99A9-4DC9-B297-88B10EA27120}"/>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6004146-A296-4A3B-975A-69CE5D26C49A}"/>
              </a:ext>
            </a:extLst>
          </p:cNvPr>
          <p:cNvSpPr/>
          <p:nvPr/>
        </p:nvSpPr>
        <p:spPr>
          <a:xfrm>
            <a:off x="1097145" y="1951282"/>
            <a:ext cx="324903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建设用地使用权是指自然人、法人依法对国家所有的土地享有的占有、使用和收益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建造并经营建筑物、构筑物及其附属设施的地上权。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344</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建设用地使用权人依法对国家所有的土地享有占有、使用和收益的权利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有权利用该土地建造建筑物、构筑物及其附属设施。”</a:t>
            </a:r>
          </a:p>
        </p:txBody>
      </p:sp>
      <p:sp>
        <p:nvSpPr>
          <p:cNvPr id="11" name="矩形 10">
            <a:extLst>
              <a:ext uri="{FF2B5EF4-FFF2-40B4-BE49-F238E27FC236}">
                <a16:creationId xmlns:a16="http://schemas.microsoft.com/office/drawing/2014/main" id="{3B5386DD-7DF1-46FF-A32D-E2D1742863B8}"/>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建设用地使用权的概念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0FEF4601-5B79-44EA-80BD-9BC24A9C04AB}"/>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21699100-2521-4884-8122-B2656AB91189}"/>
              </a:ext>
            </a:extLst>
          </p:cNvPr>
          <p:cNvSpPr/>
          <p:nvPr/>
        </p:nvSpPr>
        <p:spPr>
          <a:xfrm>
            <a:off x="4855710" y="1951282"/>
            <a:ext cx="3659135"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建设用地使用权以开发利用、生产经营和从事社会公益事业为目的。</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建设用地使用权的标的物为城镇国家所有的土地。</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建设用地使用权人使用土地的范围限于建造并经营建筑物、构筑物及其附属设施。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建设用地使用权的性质是地上权。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CAB06C10-B1A4-449D-A7CE-CB19FE4AD0F5}"/>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建设用地使用权的特征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4349C4E0-C073-4577-A8A1-F73EADB82FB6}"/>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B1BECA7D-0C5E-48A1-9984-25F77CD0807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DD5E7E9-0DF3-45D0-9655-6FD5E6C8CF4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4248111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建设用地使用权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二、建设用地使用权的设立</a:t>
            </a:r>
            <a:endParaRPr lang="zh-CN" altLang="en-US" dirty="0"/>
          </a:p>
        </p:txBody>
      </p:sp>
      <p:pic>
        <p:nvPicPr>
          <p:cNvPr id="4" name="图片 3">
            <a:extLst>
              <a:ext uri="{FF2B5EF4-FFF2-40B4-BE49-F238E27FC236}">
                <a16:creationId xmlns:a16="http://schemas.microsoft.com/office/drawing/2014/main" id="{D08736F7-C23B-401F-B74F-6DC9741D7CF1}"/>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D5802F0-FC6C-47E3-B777-D03147772440}"/>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77618FF8-1A5D-4745-8DE8-5533BC64D1B8}"/>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68FB7F5-DC98-4C83-81CA-1844EB4B33A2}"/>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8E42AC3-E6F4-4F2C-B6E5-9E28F2C8DDA3}"/>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476E4009-99A9-4DC9-B297-88B10EA27120}"/>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6004146-A296-4A3B-975A-69CE5D26C49A}"/>
              </a:ext>
            </a:extLst>
          </p:cNvPr>
          <p:cNvSpPr/>
          <p:nvPr/>
        </p:nvSpPr>
        <p:spPr>
          <a:xfrm>
            <a:off x="1097145" y="1951282"/>
            <a:ext cx="324903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通过出让设立建设用地使用权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是国家以土地所有人的身份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将建设用地使用权在一定年限内出让给土地使用者</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由土地使用者向国家支付建设用地使用权出让金的行为。适用出让方式设立建设用地使用权的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工业、商业、旅游、娱乐和商品住宅等经营性用地以及同一土地有两个以上意向用地者的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应当采取招标、拍卖等公开竞价的方式出让。</a:t>
            </a:r>
          </a:p>
        </p:txBody>
      </p:sp>
      <p:sp>
        <p:nvSpPr>
          <p:cNvPr id="11" name="矩形 10">
            <a:extLst>
              <a:ext uri="{FF2B5EF4-FFF2-40B4-BE49-F238E27FC236}">
                <a16:creationId xmlns:a16="http://schemas.microsoft.com/office/drawing/2014/main" id="{3B5386DD-7DF1-46FF-A32D-E2D1742863B8}"/>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出让设立</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0FEF4601-5B79-44EA-80BD-9BC24A9C04AB}"/>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21699100-2521-4884-8122-B2656AB91189}"/>
              </a:ext>
            </a:extLst>
          </p:cNvPr>
          <p:cNvSpPr/>
          <p:nvPr/>
        </p:nvSpPr>
        <p:spPr>
          <a:xfrm>
            <a:off x="4855710" y="1951282"/>
            <a:ext cx="3659135"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建设用地使用权的划拨也是建设用地使用权的原始取得。建设用地使用权的划拨有两种方式</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一是县级以上人民政府依法批准</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在土地使用者缴纳补偿、安置等费用后</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将国有土地交付给土地使用者使用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二是县级以上人民政府依法批准</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将建设用地使用权无偿交付给土地使用者使用。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明确规定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严格限制以划拨方式设立建设用地使用权。</a:t>
            </a:r>
          </a:p>
        </p:txBody>
      </p:sp>
      <p:sp>
        <p:nvSpPr>
          <p:cNvPr id="14" name="矩形 13">
            <a:extLst>
              <a:ext uri="{FF2B5EF4-FFF2-40B4-BE49-F238E27FC236}">
                <a16:creationId xmlns:a16="http://schemas.microsoft.com/office/drawing/2014/main" id="{CAB06C10-B1A4-449D-A7CE-CB19FE4AD0F5}"/>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划拨设立</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4349C4E0-C073-4577-A8A1-F73EADB82FB6}"/>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B1BECA7D-0C5E-48A1-9984-25F77CD0807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DD5E7E9-0DF3-45D0-9655-6FD5E6C8CF4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7815116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建设用地使用权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三、建设用地使用权的内容和流转</a:t>
            </a:r>
            <a:endParaRPr lang="zh-CN" altLang="en-US" dirty="0"/>
          </a:p>
        </p:txBody>
      </p:sp>
      <p:pic>
        <p:nvPicPr>
          <p:cNvPr id="4" name="图片 3">
            <a:extLst>
              <a:ext uri="{FF2B5EF4-FFF2-40B4-BE49-F238E27FC236}">
                <a16:creationId xmlns:a16="http://schemas.microsoft.com/office/drawing/2014/main" id="{D08736F7-C23B-401F-B74F-6DC9741D7CF1}"/>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D5802F0-FC6C-47E3-B777-D03147772440}"/>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77618FF8-1A5D-4745-8DE8-5533BC64D1B8}"/>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68FB7F5-DC98-4C83-81CA-1844EB4B33A2}"/>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8E42AC3-E6F4-4F2C-B6E5-9E28F2C8DDA3}"/>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476E4009-99A9-4DC9-B297-88B10EA27120}"/>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6004146-A296-4A3B-975A-69CE5D26C49A}"/>
              </a:ext>
            </a:extLst>
          </p:cNvPr>
          <p:cNvSpPr/>
          <p:nvPr/>
        </p:nvSpPr>
        <p:spPr>
          <a:xfrm>
            <a:off x="1097145" y="1951282"/>
            <a:ext cx="324903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权利。建设用地使用权人对作为权利客体的土地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享有占有、使用、收益的权利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有权自主利用该土地建造并经营建筑物、构筑物及其附属设施。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义务。</a:t>
            </a: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支付建设用地使用权费用的义务。</a:t>
            </a: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土地的合理利用义务。</a:t>
            </a: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土地保护义务。</a:t>
            </a: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恢复土地原状的义务。</a:t>
            </a:r>
          </a:p>
        </p:txBody>
      </p:sp>
      <p:sp>
        <p:nvSpPr>
          <p:cNvPr id="11" name="矩形 10">
            <a:extLst>
              <a:ext uri="{FF2B5EF4-FFF2-40B4-BE49-F238E27FC236}">
                <a16:creationId xmlns:a16="http://schemas.microsoft.com/office/drawing/2014/main" id="{3B5386DD-7DF1-46FF-A32D-E2D1742863B8}"/>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建设用地使用权人的权利和义务</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0FEF4601-5B79-44EA-80BD-9BC24A9C04AB}"/>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21699100-2521-4884-8122-B2656AB91189}"/>
              </a:ext>
            </a:extLst>
          </p:cNvPr>
          <p:cNvSpPr/>
          <p:nvPr/>
        </p:nvSpPr>
        <p:spPr>
          <a:xfrm>
            <a:off x="4855710" y="1951282"/>
            <a:ext cx="3659135"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建设用地使用权转让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建设用地使用权抵押</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建设用地使用权消灭</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CAB06C10-B1A4-449D-A7CE-CB19FE4AD0F5}"/>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建设用地使用权的流转</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4349C4E0-C073-4577-A8A1-F73EADB82FB6}"/>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B1BECA7D-0C5E-48A1-9984-25F77CD0807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DD5E7E9-0DF3-45D0-9655-6FD5E6C8CF4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0029321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建设用地使用权</a:t>
            </a:r>
          </a:p>
        </p:txBody>
      </p:sp>
      <p:pic>
        <p:nvPicPr>
          <p:cNvPr id="4" name="图片 3">
            <a:extLst>
              <a:ext uri="{FF2B5EF4-FFF2-40B4-BE49-F238E27FC236}">
                <a16:creationId xmlns:a16="http://schemas.microsoft.com/office/drawing/2014/main" id="{D08736F7-C23B-401F-B74F-6DC9741D7CF1}"/>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D5802F0-FC6C-47E3-B777-D03147772440}"/>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77618FF8-1A5D-4745-8DE8-5533BC64D1B8}"/>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68FB7F5-DC98-4C83-81CA-1844EB4B33A2}"/>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8E42AC3-E6F4-4F2C-B6E5-9E28F2C8DDA3}"/>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476E4009-99A9-4DC9-B297-88B10EA27120}"/>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6004146-A296-4A3B-975A-69CE5D26C49A}"/>
              </a:ext>
            </a:extLst>
          </p:cNvPr>
          <p:cNvSpPr/>
          <p:nvPr/>
        </p:nvSpPr>
        <p:spPr>
          <a:xfrm>
            <a:off x="1097145" y="1951282"/>
            <a:ext cx="324903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乡村建设用地使用权是指乡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镇</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、村企业等自然人、法人依法对集体所有的土地享有的占有、使用和收益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建造并经营建筑物、构筑物及其附属设施的地上权。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361</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集体所有的土地作为建设用地的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应当依照土地管理的法律规定办理。”</a:t>
            </a:r>
          </a:p>
        </p:txBody>
      </p:sp>
      <p:sp>
        <p:nvSpPr>
          <p:cNvPr id="11" name="矩形 10">
            <a:extLst>
              <a:ext uri="{FF2B5EF4-FFF2-40B4-BE49-F238E27FC236}">
                <a16:creationId xmlns:a16="http://schemas.microsoft.com/office/drawing/2014/main" id="{3B5386DD-7DF1-46FF-A32D-E2D1742863B8}"/>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四、乡村建设用地使用权</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0FEF4601-5B79-44EA-80BD-9BC24A9C04AB}"/>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21699100-2521-4884-8122-B2656AB91189}"/>
              </a:ext>
            </a:extLst>
          </p:cNvPr>
          <p:cNvSpPr/>
          <p:nvPr/>
        </p:nvSpPr>
        <p:spPr>
          <a:xfrm>
            <a:off x="4855710" y="1951282"/>
            <a:ext cx="3659135"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分层建设用地使用权也叫做空间权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是指在他人所有的土地的上、下一定空间内所设定的地上权。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345</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建设用地使用权可以在土地的地表、地上或者地下分别设立。”</a:t>
            </a:r>
          </a:p>
        </p:txBody>
      </p:sp>
      <p:sp>
        <p:nvSpPr>
          <p:cNvPr id="14" name="矩形 13">
            <a:extLst>
              <a:ext uri="{FF2B5EF4-FFF2-40B4-BE49-F238E27FC236}">
                <a16:creationId xmlns:a16="http://schemas.microsoft.com/office/drawing/2014/main" id="{CAB06C10-B1A4-449D-A7CE-CB19FE4AD0F5}"/>
              </a:ext>
            </a:extLst>
          </p:cNvPr>
          <p:cNvSpPr/>
          <p:nvPr/>
        </p:nvSpPr>
        <p:spPr>
          <a:xfrm>
            <a:off x="4897461" y="1456296"/>
            <a:ext cx="3575634" cy="367473"/>
          </a:xfrm>
          <a:prstGeom prst="rect">
            <a:avLst/>
          </a:prstGeom>
        </p:spPr>
        <p:txBody>
          <a:bodyPr wrap="square">
            <a:spAutoFit/>
          </a:bodyPr>
          <a:lstStyle/>
          <a:p>
            <a:pPr algn="just">
              <a:lnSpc>
                <a:spcPct val="120000"/>
              </a:lnSpc>
            </a:pPr>
            <a:r>
              <a:rPr lang="zh-CN" altLang="en-US" sz="1600" b="1" dirty="0">
                <a:solidFill>
                  <a:prstClr val="white"/>
                </a:solidFill>
              </a:rPr>
              <a:t>五、分层建设用地使用权</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4349C4E0-C073-4577-A8A1-F73EADB82FB6}"/>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B1BECA7D-0C5E-48A1-9984-25F77CD0807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DD5E7E9-0DF3-45D0-9655-6FD5E6C8CF4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1576073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第四节　宅基地使用权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一、宅基地使用权的概念和特征</a:t>
            </a:r>
            <a:endParaRPr lang="zh-CN" altLang="en-US" dirty="0"/>
          </a:p>
        </p:txBody>
      </p:sp>
      <p:pic>
        <p:nvPicPr>
          <p:cNvPr id="4" name="图片 3">
            <a:extLst>
              <a:ext uri="{FF2B5EF4-FFF2-40B4-BE49-F238E27FC236}">
                <a16:creationId xmlns:a16="http://schemas.microsoft.com/office/drawing/2014/main" id="{64034154-A695-4318-B967-78E507B5AA2C}"/>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703761FD-229A-466D-B764-A18750B86B1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0F26C4EA-08B0-4392-9478-56FF304ABD59}"/>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81BE0F1A-0668-4C87-AC88-B5FA868DBEC6}"/>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9B5F5F3-C456-4233-8C02-FC78FE35F9D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B06FDF62-CAB5-4005-BDF9-D936F531C005}"/>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6E59BC08-3495-48FA-9487-4D0FC86FA157}"/>
              </a:ext>
            </a:extLst>
          </p:cNvPr>
          <p:cNvSpPr/>
          <p:nvPr/>
        </p:nvSpPr>
        <p:spPr>
          <a:xfrm>
            <a:off x="1097145" y="1951282"/>
            <a:ext cx="324903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宅基地使用权是指农村居民对集体所有的土地占有和使用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自主利用该土地建造住房及其附属设施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以供居住的地上权。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362</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宅基地使用权人依法对集体所有的土地享有占有和使用的权利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有权依法利用该土地建造住宅及其附属设施。”</a:t>
            </a:r>
          </a:p>
        </p:txBody>
      </p:sp>
      <p:sp>
        <p:nvSpPr>
          <p:cNvPr id="11" name="矩形 10">
            <a:extLst>
              <a:ext uri="{FF2B5EF4-FFF2-40B4-BE49-F238E27FC236}">
                <a16:creationId xmlns:a16="http://schemas.microsoft.com/office/drawing/2014/main" id="{7BC26E57-9352-4742-B153-F1023EB5129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宅基地使用权的概念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9E0A29B5-FEDA-4261-9268-5D65DED5DA4D}"/>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7D60A81D-39A7-4FA0-BAF8-05AB43AC2AAA}"/>
              </a:ext>
            </a:extLst>
          </p:cNvPr>
          <p:cNvSpPr/>
          <p:nvPr/>
        </p:nvSpPr>
        <p:spPr>
          <a:xfrm>
            <a:off x="4855710" y="1951282"/>
            <a:ext cx="3659135"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宅基地使用权是我国农村居民因建造住宅而享有的地上权。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宅基地使用权与农村集体经济组织成员的资格和福利不可分离。</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宅基地使用权是特定主体在集体土地上设定的用益物权。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集体经济组织的成员只能申请一处宅基地。</a:t>
            </a:r>
          </a:p>
        </p:txBody>
      </p:sp>
      <p:sp>
        <p:nvSpPr>
          <p:cNvPr id="14" name="矩形 13">
            <a:extLst>
              <a:ext uri="{FF2B5EF4-FFF2-40B4-BE49-F238E27FC236}">
                <a16:creationId xmlns:a16="http://schemas.microsoft.com/office/drawing/2014/main" id="{170AA6B7-8AD9-4FEF-A1DB-45EF96570B36}"/>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宅基地使用权的特征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570F9BC-A062-4FC7-BC3F-EB6DC3EFEADB}"/>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81815A90-5A27-4062-B741-AA3154BF676D}"/>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4FF6D0CE-51AA-48A6-A689-781D9C17E096}"/>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0034382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第四节　宅基地使用权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二、宅基地使用权的内容和消灭</a:t>
            </a:r>
            <a:endParaRPr lang="zh-CN" altLang="en-US" dirty="0"/>
          </a:p>
        </p:txBody>
      </p:sp>
      <p:pic>
        <p:nvPicPr>
          <p:cNvPr id="4" name="图片 3">
            <a:extLst>
              <a:ext uri="{FF2B5EF4-FFF2-40B4-BE49-F238E27FC236}">
                <a16:creationId xmlns:a16="http://schemas.microsoft.com/office/drawing/2014/main" id="{64034154-A695-4318-B967-78E507B5AA2C}"/>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703761FD-229A-466D-B764-A18750B86B1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0F26C4EA-08B0-4392-9478-56FF304ABD59}"/>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81BE0F1A-0668-4C87-AC88-B5FA868DBEC6}"/>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9B5F5F3-C456-4233-8C02-FC78FE35F9D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B06FDF62-CAB5-4005-BDF9-D936F531C005}"/>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6E59BC08-3495-48FA-9487-4D0FC86FA157}"/>
              </a:ext>
            </a:extLst>
          </p:cNvPr>
          <p:cNvSpPr/>
          <p:nvPr/>
        </p:nvSpPr>
        <p:spPr>
          <a:xfrm>
            <a:off x="1097145" y="1951282"/>
            <a:ext cx="3249037" cy="61369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权利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义务</a:t>
            </a:r>
          </a:p>
        </p:txBody>
      </p:sp>
      <p:sp>
        <p:nvSpPr>
          <p:cNvPr id="11" name="矩形 10">
            <a:extLst>
              <a:ext uri="{FF2B5EF4-FFF2-40B4-BE49-F238E27FC236}">
                <a16:creationId xmlns:a16="http://schemas.microsoft.com/office/drawing/2014/main" id="{7BC26E57-9352-4742-B153-F1023EB5129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宅基地使用权人的权利和义务</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9E0A29B5-FEDA-4261-9268-5D65DED5DA4D}"/>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7D60A81D-39A7-4FA0-BAF8-05AB43AC2AAA}"/>
              </a:ext>
            </a:extLst>
          </p:cNvPr>
          <p:cNvSpPr/>
          <p:nvPr/>
        </p:nvSpPr>
        <p:spPr>
          <a:xfrm>
            <a:off x="4855710" y="1951282"/>
            <a:ext cx="3659135" cy="61369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宅基地使用权消灭的原因</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宅基地使用权消灭的登记</a:t>
            </a:r>
          </a:p>
        </p:txBody>
      </p:sp>
      <p:sp>
        <p:nvSpPr>
          <p:cNvPr id="14" name="矩形 13">
            <a:extLst>
              <a:ext uri="{FF2B5EF4-FFF2-40B4-BE49-F238E27FC236}">
                <a16:creationId xmlns:a16="http://schemas.microsoft.com/office/drawing/2014/main" id="{170AA6B7-8AD9-4FEF-A1DB-45EF96570B36}"/>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宅基地使用权的消灭</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570F9BC-A062-4FC7-BC3F-EB6DC3EFEADB}"/>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81815A90-5A27-4062-B741-AA3154BF676D}"/>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4FF6D0CE-51AA-48A6-A689-781D9C17E096}"/>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5655042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第五节　居住权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二、居住权的设立和效力</a:t>
            </a:r>
            <a:endParaRPr lang="zh-CN" altLang="en-US" dirty="0"/>
          </a:p>
        </p:txBody>
      </p:sp>
      <p:pic>
        <p:nvPicPr>
          <p:cNvPr id="4" name="图片 3">
            <a:extLst>
              <a:ext uri="{FF2B5EF4-FFF2-40B4-BE49-F238E27FC236}">
                <a16:creationId xmlns:a16="http://schemas.microsoft.com/office/drawing/2014/main" id="{44C544A6-F510-43A1-9738-56094AFDAD37}"/>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05542D23-BD90-48C6-ADDE-1C66E6446B87}"/>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B7B1693C-2125-4B48-97A4-8FB14155E49D}"/>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2AAB4C0-08C6-416B-86E5-0A23B2671DA9}"/>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D5BF6C9B-8FD4-45B2-88F8-E81E0D8C805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B439A95-8D14-461A-919D-23A8F304A481}"/>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70AEC30-C312-4CD4-8C4A-82FB9DAB1D65}"/>
              </a:ext>
            </a:extLst>
          </p:cNvPr>
          <p:cNvSpPr/>
          <p:nvPr/>
        </p:nvSpPr>
        <p:spPr>
          <a:xfrm>
            <a:off x="1097145" y="1951282"/>
            <a:ext cx="324903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依照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居住权通过合同设立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即意定居住权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是根据房屋所有权人的意愿而设定的居住权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设立人必须是房屋所有权人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其他人不得在他人所有的房屋之上设定居住权。设立居住权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当事人应当采用书面形式订立居住权合同。</a:t>
            </a:r>
          </a:p>
        </p:txBody>
      </p:sp>
      <p:sp>
        <p:nvSpPr>
          <p:cNvPr id="11" name="矩形 10">
            <a:extLst>
              <a:ext uri="{FF2B5EF4-FFF2-40B4-BE49-F238E27FC236}">
                <a16:creationId xmlns:a16="http://schemas.microsoft.com/office/drawing/2014/main" id="{A029FD34-A58A-45D8-83EE-B266D54161CC}"/>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居住权的设立</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F19E48C4-8B4F-4758-BC78-CBADFF445BA2}"/>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0D13FEB5-6E51-4EA4-84BD-02AD10054642}"/>
              </a:ext>
            </a:extLst>
          </p:cNvPr>
          <p:cNvSpPr/>
          <p:nvPr/>
        </p:nvSpPr>
        <p:spPr>
          <a:xfrm>
            <a:off x="4855710" y="1951282"/>
            <a:ext cx="3659135" cy="890693"/>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居住权人的权利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居住权人的义务</a:t>
            </a:r>
          </a:p>
        </p:txBody>
      </p:sp>
      <p:sp>
        <p:nvSpPr>
          <p:cNvPr id="14" name="矩形 13">
            <a:extLst>
              <a:ext uri="{FF2B5EF4-FFF2-40B4-BE49-F238E27FC236}">
                <a16:creationId xmlns:a16="http://schemas.microsoft.com/office/drawing/2014/main" id="{8556A089-4285-402D-A121-37B7E7EDE137}"/>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居住权的效力</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35B13771-5B9F-4DF6-B2FC-40E675F831EA}"/>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0C015C1-C3C3-4007-ADB1-845DBE6A8951}"/>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8D3062D2-77AF-42D7-BF54-FE40C9BEAE02}"/>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4274228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民法的概念和适用	</a:t>
            </a:r>
          </a:p>
        </p:txBody>
      </p:sp>
      <p:sp>
        <p:nvSpPr>
          <p:cNvPr id="3" name="Oval 22"/>
          <p:cNvSpPr>
            <a:spLocks noChangeArrowheads="1"/>
          </p:cNvSpPr>
          <p:nvPr/>
        </p:nvSpPr>
        <p:spPr bwMode="auto">
          <a:xfrm>
            <a:off x="2533295" y="1386326"/>
            <a:ext cx="977103" cy="976606"/>
          </a:xfrm>
          <a:prstGeom prst="ellipse">
            <a:avLst/>
          </a:prstGeom>
          <a:solidFill>
            <a:srgbClr val="CC0066"/>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p:cNvSpPr>
            <a:spLocks noChangeShapeType="1"/>
          </p:cNvSpPr>
          <p:nvPr/>
        </p:nvSpPr>
        <p:spPr bwMode="auto">
          <a:xfrm flipH="1">
            <a:off x="161409" y="1875865"/>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p:cNvSpPr>
            <a:spLocks noEditPoints="1"/>
          </p:cNvSpPr>
          <p:nvPr/>
        </p:nvSpPr>
        <p:spPr bwMode="auto">
          <a:xfrm>
            <a:off x="1816586" y="1742356"/>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p:cNvSpPr>
            <a:spLocks noEditPoints="1"/>
          </p:cNvSpPr>
          <p:nvPr/>
        </p:nvSpPr>
        <p:spPr bwMode="auto">
          <a:xfrm>
            <a:off x="1171798" y="1742356"/>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p:cNvSpPr>
            <a:spLocks noEditPoints="1"/>
          </p:cNvSpPr>
          <p:nvPr/>
        </p:nvSpPr>
        <p:spPr bwMode="auto">
          <a:xfrm>
            <a:off x="529489" y="1742356"/>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p:cNvSpPr>
            <a:spLocks/>
          </p:cNvSpPr>
          <p:nvPr/>
        </p:nvSpPr>
        <p:spPr bwMode="auto">
          <a:xfrm>
            <a:off x="1898425" y="1952511"/>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p:cNvSpPr>
            <a:spLocks/>
          </p:cNvSpPr>
          <p:nvPr/>
        </p:nvSpPr>
        <p:spPr bwMode="auto">
          <a:xfrm>
            <a:off x="1236277" y="1952511"/>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p:cNvSpPr>
            <a:spLocks/>
          </p:cNvSpPr>
          <p:nvPr/>
        </p:nvSpPr>
        <p:spPr bwMode="auto">
          <a:xfrm>
            <a:off x="593968" y="1952511"/>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660033"/>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p:cNvSpPr txBox="1"/>
          <p:nvPr/>
        </p:nvSpPr>
        <p:spPr>
          <a:xfrm>
            <a:off x="3239243" y="2601332"/>
            <a:ext cx="420404" cy="580092"/>
          </a:xfrm>
          <a:prstGeom prst="rect">
            <a:avLst/>
          </a:prstGeom>
          <a:noFill/>
        </p:spPr>
        <p:txBody>
          <a:bodyPr wrap="none" lIns="56610" tIns="28304" rIns="56610" bIns="28304" rtlCol="0" anchor="ctr">
            <a:spAutoFit/>
          </a:bodyPr>
          <a:lstStyle/>
          <a:p>
            <a:r>
              <a:rPr lang="en-US" altLang="zh-CN" sz="3399" dirty="0">
                <a:solidFill>
                  <a:srgbClr val="660033"/>
                </a:solidFill>
                <a:latin typeface="微软雅黑" pitchFamily="34" charset="-122"/>
                <a:ea typeface="微软雅黑" pitchFamily="34" charset="-122"/>
              </a:rPr>
              <a:t>A</a:t>
            </a:r>
            <a:endParaRPr lang="zh-CN" altLang="en-US" sz="3399" dirty="0">
              <a:solidFill>
                <a:srgbClr val="660033"/>
              </a:solidFill>
              <a:latin typeface="微软雅黑" pitchFamily="34" charset="-122"/>
              <a:ea typeface="微软雅黑" pitchFamily="34" charset="-122"/>
            </a:endParaRPr>
          </a:p>
        </p:txBody>
      </p:sp>
      <p:sp>
        <p:nvSpPr>
          <p:cNvPr id="12" name="TextBox 84"/>
          <p:cNvSpPr txBox="1"/>
          <p:nvPr/>
        </p:nvSpPr>
        <p:spPr>
          <a:xfrm>
            <a:off x="3238238" y="3248024"/>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solidFill>
                  <a:srgbClr val="660033"/>
                </a:solidFill>
              </a:rPr>
              <a:t>B</a:t>
            </a:r>
            <a:endParaRPr lang="zh-CN" altLang="en-US" sz="3399" dirty="0">
              <a:solidFill>
                <a:srgbClr val="660033"/>
              </a:solidFill>
            </a:endParaRPr>
          </a:p>
        </p:txBody>
      </p:sp>
      <p:sp>
        <p:nvSpPr>
          <p:cNvPr id="13" name="TextBox 85"/>
          <p:cNvSpPr txBox="1"/>
          <p:nvPr/>
        </p:nvSpPr>
        <p:spPr>
          <a:xfrm>
            <a:off x="3251433" y="3917559"/>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solidFill>
                  <a:srgbClr val="660033"/>
                </a:solidFill>
              </a:rPr>
              <a:t>C</a:t>
            </a:r>
            <a:endParaRPr lang="zh-CN" altLang="en-US" sz="3399" dirty="0">
              <a:solidFill>
                <a:srgbClr val="660033"/>
              </a:solidFill>
            </a:endParaRPr>
          </a:p>
        </p:txBody>
      </p:sp>
      <p:sp>
        <p:nvSpPr>
          <p:cNvPr id="14" name="TextBox 107"/>
          <p:cNvSpPr txBox="1"/>
          <p:nvPr/>
        </p:nvSpPr>
        <p:spPr>
          <a:xfrm>
            <a:off x="3726806" y="2596234"/>
            <a:ext cx="4698652" cy="278760"/>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一</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对人的效力。民法对人的效力</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是指民法适用于哪些人。</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15" name="TextBox 108"/>
          <p:cNvSpPr txBox="1"/>
          <p:nvPr/>
        </p:nvSpPr>
        <p:spPr>
          <a:xfrm>
            <a:off x="3736712" y="3538070"/>
            <a:ext cx="4698652" cy="278760"/>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二</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对空间的效力。民法的空间效力是指民法在什么地域适用。</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16" name="TextBox 109"/>
          <p:cNvSpPr txBox="1"/>
          <p:nvPr/>
        </p:nvSpPr>
        <p:spPr>
          <a:xfrm>
            <a:off x="3747159" y="4124806"/>
            <a:ext cx="4698652" cy="500359"/>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三</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对时间的效力。民法的时间效力是指民法从生效到失效的时间范围</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民法在这个时间范围之内持续地发生效力。</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pic>
        <p:nvPicPr>
          <p:cNvPr id="17" name="Picture 3" descr="E:\我图PPT\00001PNG素材\法院png\法院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528334" y="1514161"/>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p:cNvSpPr/>
          <p:nvPr/>
        </p:nvSpPr>
        <p:spPr>
          <a:xfrm>
            <a:off x="3810472" y="1364928"/>
            <a:ext cx="4511595" cy="671659"/>
          </a:xfrm>
          <a:prstGeom prst="rect">
            <a:avLst/>
          </a:prstGeom>
        </p:spPr>
        <p:txBody>
          <a:bodyPr wrap="square">
            <a:spAutoFit/>
          </a:bodyPr>
          <a:lstStyle/>
          <a:p>
            <a:pPr>
              <a:lnSpc>
                <a:spcPct val="150000"/>
              </a:lnSpc>
            </a:pPr>
            <a:r>
              <a:rPr lang="zh-CN" altLang="en-US" sz="2000" baseline="-3000" dirty="0">
                <a:solidFill>
                  <a:srgbClr val="660033"/>
                </a:solidFill>
                <a:latin typeface="微软雅黑" pitchFamily="34" charset="-122"/>
                <a:ea typeface="微软雅黑" pitchFamily="34" charset="-122"/>
              </a:rPr>
              <a:t>民法的适用范围就是指民法的效力范围</a:t>
            </a:r>
            <a:r>
              <a:rPr lang="en-US" altLang="zh-CN" sz="2000" baseline="-3000" dirty="0">
                <a:solidFill>
                  <a:srgbClr val="660033"/>
                </a:solidFill>
                <a:latin typeface="微软雅黑" pitchFamily="34" charset="-122"/>
                <a:ea typeface="微软雅黑" pitchFamily="34" charset="-122"/>
              </a:rPr>
              <a:t>,</a:t>
            </a:r>
            <a:r>
              <a:rPr lang="zh-CN" altLang="en-US" sz="2000" baseline="-3000" dirty="0">
                <a:solidFill>
                  <a:srgbClr val="660033"/>
                </a:solidFill>
                <a:latin typeface="微软雅黑" pitchFamily="34" charset="-122"/>
                <a:ea typeface="微软雅黑" pitchFamily="34" charset="-122"/>
              </a:rPr>
              <a:t>是指民法在哪些范围内发生效力。</a:t>
            </a:r>
          </a:p>
        </p:txBody>
      </p:sp>
      <p:sp>
        <p:nvSpPr>
          <p:cNvPr id="2" name="矩形 1"/>
          <p:cNvSpPr/>
          <p:nvPr/>
        </p:nvSpPr>
        <p:spPr>
          <a:xfrm>
            <a:off x="117663" y="809415"/>
            <a:ext cx="2108269" cy="340093"/>
          </a:xfrm>
          <a:prstGeom prst="rect">
            <a:avLst/>
          </a:prstGeom>
        </p:spPr>
        <p:txBody>
          <a:bodyPr wrap="none">
            <a:spAutoFit/>
          </a:bodyPr>
          <a:lstStyle/>
          <a:p>
            <a:pPr indent="304800" algn="ctr">
              <a:lnSpc>
                <a:spcPct val="115000"/>
              </a:lnSpc>
              <a:spcAft>
                <a:spcPts val="0"/>
              </a:spcAft>
            </a:pPr>
            <a:r>
              <a:rPr lang="zh-CN" altLang="zh-CN" sz="1400" dirty="0">
                <a:solidFill>
                  <a:srgbClr val="000000"/>
                </a:solidFill>
                <a:latin typeface="NEU-BZ-S92"/>
                <a:ea typeface="方正小标宋_GBK" panose="020B0300000000000000" pitchFamily="34" charset="-122"/>
                <a:cs typeface="Times New Roman" panose="02020603050405020304" pitchFamily="18" charset="0"/>
              </a:rPr>
              <a:t>五、民法的适用范围</a:t>
            </a:r>
            <a:endParaRPr lang="zh-CN" altLang="zh-CN" sz="1100" dirty="0">
              <a:solidFill>
                <a:srgbClr val="000000"/>
              </a:solidFill>
              <a:effectLst/>
              <a:latin typeface="NEU-BZ-S92"/>
              <a:ea typeface="方正书宋_GBK"/>
              <a:cs typeface="Times New Roman" panose="02020603050405020304" pitchFamily="18" charset="0"/>
            </a:endParaRPr>
          </a:p>
        </p:txBody>
      </p:sp>
    </p:spTree>
    <p:extLst>
      <p:ext uri="{BB962C8B-B14F-4D97-AF65-F5344CB8AC3E}">
        <p14:creationId xmlns:p14="http://schemas.microsoft.com/office/powerpoint/2010/main" val="4020085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第五节　居住权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en-US" sz="1800" dirty="0">
                <a:solidFill>
                  <a:srgbClr val="000000"/>
                </a:solidFill>
                <a:effectLst/>
                <a:latin typeface="NEU-BZ-S92"/>
                <a:ea typeface="方正小标宋_GBK" panose="020B0300000000000000" pitchFamily="34" charset="-122"/>
                <a:cs typeface="Times New Roman" panose="02020603050405020304" pitchFamily="18" charset="0"/>
              </a:rPr>
              <a:t>三、居住权的期限和消灭</a:t>
            </a:r>
            <a:endParaRPr lang="zh-CN" altLang="en-US" dirty="0"/>
          </a:p>
        </p:txBody>
      </p:sp>
      <p:pic>
        <p:nvPicPr>
          <p:cNvPr id="4" name="图片 3">
            <a:extLst>
              <a:ext uri="{FF2B5EF4-FFF2-40B4-BE49-F238E27FC236}">
                <a16:creationId xmlns:a16="http://schemas.microsoft.com/office/drawing/2014/main" id="{44C544A6-F510-43A1-9738-56094AFDAD37}"/>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05542D23-BD90-48C6-ADDE-1C66E6446B87}"/>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B7B1693C-2125-4B48-97A4-8FB14155E49D}"/>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2AAB4C0-08C6-416B-86E5-0A23B2671DA9}"/>
              </a:ext>
            </a:extLst>
          </p:cNvPr>
          <p:cNvSpPr/>
          <p:nvPr/>
        </p:nvSpPr>
        <p:spPr>
          <a:xfrm>
            <a:off x="4897461"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D5BF6C9B-8FD4-45B2-88F8-E81E0D8C805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B439A95-8D14-461A-919D-23A8F304A481}"/>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70AEC30-C312-4CD4-8C4A-82FB9DAB1D65}"/>
              </a:ext>
            </a:extLst>
          </p:cNvPr>
          <p:cNvSpPr/>
          <p:nvPr/>
        </p:nvSpPr>
        <p:spPr>
          <a:xfrm>
            <a:off x="1097145" y="1951282"/>
            <a:ext cx="3249037"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居住权的发生时间</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是居住权合同生效的时间。居住权依据遗嘱、遗赠或者裁判而发生的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则应当在遗产分割或者裁判生效时发生。</a:t>
            </a:r>
          </a:p>
        </p:txBody>
      </p:sp>
      <p:sp>
        <p:nvSpPr>
          <p:cNvPr id="11" name="矩形 10">
            <a:extLst>
              <a:ext uri="{FF2B5EF4-FFF2-40B4-BE49-F238E27FC236}">
                <a16:creationId xmlns:a16="http://schemas.microsoft.com/office/drawing/2014/main" id="{A029FD34-A58A-45D8-83EE-B266D54161CC}"/>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居住权的期限</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F19E48C4-8B4F-4758-BC78-CBADFF445BA2}"/>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0D13FEB5-6E51-4EA4-84BD-02AD10054642}"/>
              </a:ext>
            </a:extLst>
          </p:cNvPr>
          <p:cNvSpPr/>
          <p:nvPr/>
        </p:nvSpPr>
        <p:spPr>
          <a:xfrm>
            <a:off x="4855710" y="1951282"/>
            <a:ext cx="3659135"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居住权消灭的原因</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居住权消灭的后果</a:t>
            </a:r>
          </a:p>
        </p:txBody>
      </p:sp>
      <p:sp>
        <p:nvSpPr>
          <p:cNvPr id="14" name="矩形 13">
            <a:extLst>
              <a:ext uri="{FF2B5EF4-FFF2-40B4-BE49-F238E27FC236}">
                <a16:creationId xmlns:a16="http://schemas.microsoft.com/office/drawing/2014/main" id="{8556A089-4285-402D-A121-37B7E7EDE137}"/>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居住权的消灭</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35B13771-5B9F-4DF6-B2FC-40E675F831EA}"/>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0C015C1-C3C3-4007-ADB1-845DBE6A8951}"/>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8D3062D2-77AF-42D7-BF54-FE40C9BEAE02}"/>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0301969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第六节　地役权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一、地役权的概念和特征</a:t>
            </a:r>
            <a:endParaRPr lang="zh-CN" altLang="en-US" dirty="0"/>
          </a:p>
        </p:txBody>
      </p:sp>
      <p:sp>
        <p:nvSpPr>
          <p:cNvPr id="4" name="Freeform 35">
            <a:extLst>
              <a:ext uri="{FF2B5EF4-FFF2-40B4-BE49-F238E27FC236}">
                <a16:creationId xmlns:a16="http://schemas.microsoft.com/office/drawing/2014/main" id="{2D761024-2CE5-421A-8042-A3149D92AF94}"/>
              </a:ext>
            </a:extLst>
          </p:cNvPr>
          <p:cNvSpPr/>
          <p:nvPr/>
        </p:nvSpPr>
        <p:spPr bwMode="auto">
          <a:xfrm>
            <a:off x="6999275" y="107498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888B5377-86E6-4BD1-86E0-E93F908D18DB}"/>
              </a:ext>
            </a:extLst>
          </p:cNvPr>
          <p:cNvSpPr/>
          <p:nvPr/>
        </p:nvSpPr>
        <p:spPr bwMode="auto">
          <a:xfrm>
            <a:off x="352096" y="109306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4E73F314-13D0-4688-A7FF-75A01FC3566F}"/>
              </a:ext>
            </a:extLst>
          </p:cNvPr>
          <p:cNvGrpSpPr/>
          <p:nvPr/>
        </p:nvGrpSpPr>
        <p:grpSpPr>
          <a:xfrm>
            <a:off x="2808510" y="1309691"/>
            <a:ext cx="2429122" cy="3047165"/>
            <a:chOff x="4486882" y="1503658"/>
            <a:chExt cx="3238829" cy="4062887"/>
          </a:xfrm>
        </p:grpSpPr>
        <p:sp>
          <p:nvSpPr>
            <p:cNvPr id="7" name="Freeform 33">
              <a:extLst>
                <a:ext uri="{FF2B5EF4-FFF2-40B4-BE49-F238E27FC236}">
                  <a16:creationId xmlns:a16="http://schemas.microsoft.com/office/drawing/2014/main" id="{079136B4-0AD1-46F5-B7B3-B140296A5206}"/>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931EE9B9-300D-498B-9DFA-BF948010C514}"/>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7EEBAC6C-1D31-4E79-A744-33186BFFA2EB}"/>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39E95D9C-1F74-431D-8057-80CBBA782066}"/>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85B30651-6291-4C9C-8084-EADDF59291AB}"/>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2837EBA9-1218-4741-A9C9-3468710EBA29}"/>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49FA735C-D414-47A0-8A82-26AD5A114A8D}"/>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976CA9A0-83EA-4B07-A7F2-19490D544E09}"/>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E990BA9-E82D-4B8A-9D9F-542C92ED1170}"/>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E81F1264-4009-447F-8665-C921D76C0722}"/>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A9BE8CA8-B1D2-45BE-8DB9-15E73B44D0D7}"/>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2AF7E3C4-6C8E-4E76-B482-00D1E0EC37C1}"/>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F3EDDC53-B4D2-47AA-9AEC-E398881CC79B}"/>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86418C5E-9508-4167-9AD2-6DA1B46E99FF}"/>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D7E5B332-C34E-4B28-8F76-15DB2CDC0D5B}"/>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C2C5A0A3-50FC-430A-B341-ABC64725F78D}"/>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8B493260-E9FE-45F4-99E8-C1EC550FEC38}"/>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6CCBEE8D-F8EB-47A8-B39E-9CC0689796DC}"/>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221D5E1A-4F3B-4E09-8E20-15F196E1D2C5}"/>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4CC05829-252B-4912-8963-D92B6258039F}"/>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D0D03227-085F-48EF-A15C-46AAD23269CE}"/>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04735517-7FC7-4DA7-9EB0-FCA910F867D1}"/>
              </a:ext>
            </a:extLst>
          </p:cNvPr>
          <p:cNvGrpSpPr/>
          <p:nvPr/>
        </p:nvGrpSpPr>
        <p:grpSpPr>
          <a:xfrm>
            <a:off x="1118173" y="1393852"/>
            <a:ext cx="2050891" cy="529270"/>
            <a:chOff x="1741845" y="2481978"/>
            <a:chExt cx="2880221" cy="393197"/>
          </a:xfrm>
        </p:grpSpPr>
        <p:cxnSp>
          <p:nvCxnSpPr>
            <p:cNvPr id="31" name="Straight Connector 27">
              <a:extLst>
                <a:ext uri="{FF2B5EF4-FFF2-40B4-BE49-F238E27FC236}">
                  <a16:creationId xmlns:a16="http://schemas.microsoft.com/office/drawing/2014/main" id="{01CCF778-B654-4086-BDCD-6C51841E3ABE}"/>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D53E1CFB-4EC9-4E1B-8080-8761A964171B}"/>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727C72A9-6D33-406C-8940-0237E1D308C3}"/>
              </a:ext>
            </a:extLst>
          </p:cNvPr>
          <p:cNvGrpSpPr/>
          <p:nvPr/>
        </p:nvGrpSpPr>
        <p:grpSpPr>
          <a:xfrm flipH="1">
            <a:off x="4679410" y="1469340"/>
            <a:ext cx="2201845" cy="687208"/>
            <a:chOff x="1741845" y="2481978"/>
            <a:chExt cx="2880221" cy="393197"/>
          </a:xfrm>
        </p:grpSpPr>
        <p:cxnSp>
          <p:nvCxnSpPr>
            <p:cNvPr id="34" name="Straight Connector 33">
              <a:extLst>
                <a:ext uri="{FF2B5EF4-FFF2-40B4-BE49-F238E27FC236}">
                  <a16:creationId xmlns:a16="http://schemas.microsoft.com/office/drawing/2014/main" id="{53F99BD4-B511-4532-9D96-2063B4A348BA}"/>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14B2D6D1-9018-4CE2-8872-C4BA31AA5B2D}"/>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DDE68D21-81DE-4953-B9D9-1250A80EE301}"/>
              </a:ext>
            </a:extLst>
          </p:cNvPr>
          <p:cNvSpPr>
            <a:spLocks noChangeAspect="1"/>
          </p:cNvSpPr>
          <p:nvPr/>
        </p:nvSpPr>
        <p:spPr bwMode="auto">
          <a:xfrm>
            <a:off x="552595" y="1326767"/>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72CDD198-14EF-48D1-8E55-7C6E500B8A9D}"/>
              </a:ext>
            </a:extLst>
          </p:cNvPr>
          <p:cNvSpPr>
            <a:spLocks noChangeArrowheads="1"/>
          </p:cNvSpPr>
          <p:nvPr/>
        </p:nvSpPr>
        <p:spPr bwMode="auto">
          <a:xfrm>
            <a:off x="7190031" y="1257268"/>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D58F88FC-784D-4E52-ACF2-A4D8625F7647}"/>
              </a:ext>
            </a:extLst>
          </p:cNvPr>
          <p:cNvSpPr txBox="1"/>
          <p:nvPr/>
        </p:nvSpPr>
        <p:spPr>
          <a:xfrm>
            <a:off x="840963" y="2085474"/>
            <a:ext cx="1722363" cy="2233304"/>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zh-CN" altLang="en-US" sz="1200" dirty="0">
                <a:solidFill>
                  <a:srgbClr val="660033"/>
                </a:solidFill>
                <a:latin typeface="微软雅黑" panose="020B0503020204020204" pitchFamily="34" charset="-122"/>
                <a:ea typeface="微软雅黑" panose="020B0503020204020204" pitchFamily="34" charset="-122"/>
                <a:cs typeface="Lato Regular"/>
              </a:rPr>
              <a:t>地役权是指在他人的土地之上设立的以供自己土地便利使用的他物权。</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民法典</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第</a:t>
            </a:r>
            <a:r>
              <a:rPr lang="en-US" altLang="zh-CN" sz="1200" dirty="0">
                <a:solidFill>
                  <a:srgbClr val="660033"/>
                </a:solidFill>
                <a:latin typeface="微软雅黑" panose="020B0503020204020204" pitchFamily="34" charset="-122"/>
                <a:ea typeface="微软雅黑" panose="020B0503020204020204" pitchFamily="34" charset="-122"/>
                <a:cs typeface="Lato Regular"/>
              </a:rPr>
              <a:t>372</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条第</a:t>
            </a: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款规定</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地役权人有权按照合同约定</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利用他人的不动产</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以提高自己的不动产的效益。”</a:t>
            </a:r>
          </a:p>
        </p:txBody>
      </p:sp>
      <p:sp>
        <p:nvSpPr>
          <p:cNvPr id="39" name="Title 20">
            <a:extLst>
              <a:ext uri="{FF2B5EF4-FFF2-40B4-BE49-F238E27FC236}">
                <a16:creationId xmlns:a16="http://schemas.microsoft.com/office/drawing/2014/main" id="{1DF01FFB-DFFF-4D48-8311-0ECEFA89DD76}"/>
              </a:ext>
            </a:extLst>
          </p:cNvPr>
          <p:cNvSpPr txBox="1"/>
          <p:nvPr/>
        </p:nvSpPr>
        <p:spPr>
          <a:xfrm>
            <a:off x="5395801" y="2025073"/>
            <a:ext cx="3071304" cy="2200667"/>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(1)</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地役权是存在于他人土地之上的他物权。</a:t>
            </a: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(2)</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地役权是利用他人土地的用益物权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也就是对供役地的利用。</a:t>
            </a: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(3)</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地役权是为需役地的便利而设定的他物权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包括在供役地上通行、取水、排水、铺设管线、眺望等</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以及其他需要供役地人负容忍或者不作为义务的便利。</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(4)</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地役权具有从属性和不可分性。</a:t>
            </a:r>
          </a:p>
        </p:txBody>
      </p:sp>
      <p:sp>
        <p:nvSpPr>
          <p:cNvPr id="40" name="Title 20">
            <a:extLst>
              <a:ext uri="{FF2B5EF4-FFF2-40B4-BE49-F238E27FC236}">
                <a16:creationId xmlns:a16="http://schemas.microsoft.com/office/drawing/2014/main" id="{DFB73348-A54E-4873-87F2-19D97FD646C1}"/>
              </a:ext>
            </a:extLst>
          </p:cNvPr>
          <p:cNvSpPr txBox="1"/>
          <p:nvPr/>
        </p:nvSpPr>
        <p:spPr>
          <a:xfrm>
            <a:off x="1139965" y="1558623"/>
            <a:ext cx="1688924" cy="269304"/>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地役权的概念</a:t>
            </a:r>
          </a:p>
        </p:txBody>
      </p:sp>
      <p:sp>
        <p:nvSpPr>
          <p:cNvPr id="41" name="Title 20">
            <a:extLst>
              <a:ext uri="{FF2B5EF4-FFF2-40B4-BE49-F238E27FC236}">
                <a16:creationId xmlns:a16="http://schemas.microsoft.com/office/drawing/2014/main" id="{C77C508B-C13C-4CF7-9D8E-98381435FC17}"/>
              </a:ext>
            </a:extLst>
          </p:cNvPr>
          <p:cNvSpPr txBox="1"/>
          <p:nvPr/>
        </p:nvSpPr>
        <p:spPr>
          <a:xfrm>
            <a:off x="5245722" y="1616551"/>
            <a:ext cx="1688925" cy="269304"/>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地役权的特征</a:t>
            </a:r>
          </a:p>
        </p:txBody>
      </p:sp>
    </p:spTree>
    <p:extLst>
      <p:ext uri="{BB962C8B-B14F-4D97-AF65-F5344CB8AC3E}">
        <p14:creationId xmlns:p14="http://schemas.microsoft.com/office/powerpoint/2010/main" val="6818009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2.83951E-6 L -0.08906 2.83951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2.83951E-6 L -3.05556E-6 2.83951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 7.40741E-7 L -0.03059 7.40741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7.40741E-7 L -0.03072 7.40741E-7 " pathEditMode="relative" rAng="0" ptsTypes="AA">
                                      <p:cBhvr>
                                        <p:cTn id="44" dur="550" spd="-100000" fill="hold"/>
                                        <p:tgtEl>
                                          <p:spTgt spid="4"/>
                                        </p:tgtEl>
                                        <p:attrNameLst>
                                          <p:attrName>ppt_x</p:attrName>
                                          <p:attrName>ppt_y</p:attrName>
                                        </p:attrNameLst>
                                      </p:cBhvr>
                                      <p:rCtr x="-1536"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第六节　地役权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二、地役权的取得</a:t>
            </a:r>
            <a:endParaRPr lang="zh-CN" altLang="en-US" dirty="0"/>
          </a:p>
        </p:txBody>
      </p:sp>
      <p:pic>
        <p:nvPicPr>
          <p:cNvPr id="4" name="图片 3">
            <a:extLst>
              <a:ext uri="{FF2B5EF4-FFF2-40B4-BE49-F238E27FC236}">
                <a16:creationId xmlns:a16="http://schemas.microsoft.com/office/drawing/2014/main" id="{2635E13E-2C6C-49B8-AA37-7437A4F83F80}"/>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D57A1274-BD01-4634-B571-95BC7FDCAC3A}"/>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56E7E2F-5819-4DBE-9F49-4F9FAD15425A}"/>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49B7A90-B2F4-4984-A097-0985A0A58A8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DA5CC6E-3C2F-4655-8A1E-C215FA0724E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8F0DDE91-C57B-46EA-A08D-717D2AD2182D}"/>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F4667298-C268-4A30-A25F-7B6328915100}"/>
              </a:ext>
            </a:extLst>
          </p:cNvPr>
          <p:cNvSpPr/>
          <p:nvPr/>
        </p:nvSpPr>
        <p:spPr>
          <a:xfrm>
            <a:off x="169668" y="2019346"/>
            <a:ext cx="294490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地役权的约定取得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也叫做地役权基于法律行为取得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即当事人之间以地役权设定合同来设立地役权。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373</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款规定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设立地役权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当事人应当采用书面形式订立地役权合同。”</a:t>
            </a:r>
          </a:p>
        </p:txBody>
      </p:sp>
      <p:sp>
        <p:nvSpPr>
          <p:cNvPr id="11" name="矩形 10">
            <a:extLst>
              <a:ext uri="{FF2B5EF4-FFF2-40B4-BE49-F238E27FC236}">
                <a16:creationId xmlns:a16="http://schemas.microsoft.com/office/drawing/2014/main" id="{0B5EFF0F-5DF4-4B39-AE6C-BDC7C2AA31B0}"/>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约定取得</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5B499B0C-9D19-44F2-9640-82D01105C7B5}"/>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11A96AD9-D5C3-4CBF-993C-6D49D6F5E17A}"/>
              </a:ext>
            </a:extLst>
          </p:cNvPr>
          <p:cNvSpPr/>
          <p:nvPr/>
        </p:nvSpPr>
        <p:spPr>
          <a:xfrm>
            <a:off x="3302692" y="2193864"/>
            <a:ext cx="2451373" cy="1449179"/>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因用益物权的设定而取得地役权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因用益物权的分割转让而取得地役权</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9EFCE7F9-321A-4A55-8891-3E7B12ACF625}"/>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法定取得</a:t>
            </a:r>
            <a:endParaRPr lang="en-US" altLang="zh-CN" sz="1200" b="1" dirty="0">
              <a:solidFill>
                <a:prstClr val="white"/>
              </a:solidFill>
            </a:endParaRPr>
          </a:p>
        </p:txBody>
      </p:sp>
      <p:cxnSp>
        <p:nvCxnSpPr>
          <p:cNvPr id="15" name="直接连接符 14">
            <a:extLst>
              <a:ext uri="{FF2B5EF4-FFF2-40B4-BE49-F238E27FC236}">
                <a16:creationId xmlns:a16="http://schemas.microsoft.com/office/drawing/2014/main" id="{27C1377B-F6F8-490E-8CD4-2C46B9B09286}"/>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2DE4B443-14CF-4527-8FCC-FF5A3538ECF6}"/>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309F55D0-5A92-4D0A-B763-6CA8C9F43E75}"/>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A3CCECC3-CAF0-4B45-B29F-A87F3055E7A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E249551B-7638-4F18-A9F7-920C523D8D7F}"/>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85A602D1-4801-4D03-A215-B53A94860F13}"/>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78CB9BA4-F1AB-4A4F-9C98-80E7069EAC96}"/>
              </a:ext>
            </a:extLst>
          </p:cNvPr>
          <p:cNvSpPr/>
          <p:nvPr/>
        </p:nvSpPr>
        <p:spPr>
          <a:xfrm>
            <a:off x="6172845" y="2088447"/>
            <a:ext cx="2487061" cy="1721690"/>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地役权人死亡时</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其地役权无论就从属性而言</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还是就用益物权的让与性而言</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都可以由继承人继承</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不必进行登记</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但需办理登记后才可以处分继承取得的地役权。</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E7CAE3F1-CFA2-4E71-9AB3-2C8256355A24}"/>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继承取得</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3EE7DBF4-B2A9-4025-8A22-E91C788590CD}"/>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00EC5E84-7A99-42AB-B333-1964DF3D0F4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4882305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第六节　地役权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三、地役权的权利和义务</a:t>
            </a:r>
            <a:endParaRPr lang="zh-CN" altLang="en-US" dirty="0"/>
          </a:p>
        </p:txBody>
      </p:sp>
      <p:sp>
        <p:nvSpPr>
          <p:cNvPr id="4" name="Freeform 35">
            <a:extLst>
              <a:ext uri="{FF2B5EF4-FFF2-40B4-BE49-F238E27FC236}">
                <a16:creationId xmlns:a16="http://schemas.microsoft.com/office/drawing/2014/main" id="{2D761024-2CE5-421A-8042-A3149D92AF94}"/>
              </a:ext>
            </a:extLst>
          </p:cNvPr>
          <p:cNvSpPr/>
          <p:nvPr/>
        </p:nvSpPr>
        <p:spPr bwMode="auto">
          <a:xfrm>
            <a:off x="6999275" y="107498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888B5377-86E6-4BD1-86E0-E93F908D18DB}"/>
              </a:ext>
            </a:extLst>
          </p:cNvPr>
          <p:cNvSpPr/>
          <p:nvPr/>
        </p:nvSpPr>
        <p:spPr bwMode="auto">
          <a:xfrm>
            <a:off x="352096" y="109306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4E73F314-13D0-4688-A7FF-75A01FC3566F}"/>
              </a:ext>
            </a:extLst>
          </p:cNvPr>
          <p:cNvGrpSpPr/>
          <p:nvPr/>
        </p:nvGrpSpPr>
        <p:grpSpPr>
          <a:xfrm>
            <a:off x="2808510" y="1309691"/>
            <a:ext cx="2429122" cy="3047165"/>
            <a:chOff x="4486882" y="1503658"/>
            <a:chExt cx="3238829" cy="4062887"/>
          </a:xfrm>
        </p:grpSpPr>
        <p:sp>
          <p:nvSpPr>
            <p:cNvPr id="7" name="Freeform 33">
              <a:extLst>
                <a:ext uri="{FF2B5EF4-FFF2-40B4-BE49-F238E27FC236}">
                  <a16:creationId xmlns:a16="http://schemas.microsoft.com/office/drawing/2014/main" id="{079136B4-0AD1-46F5-B7B3-B140296A5206}"/>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931EE9B9-300D-498B-9DFA-BF948010C514}"/>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7EEBAC6C-1D31-4E79-A744-33186BFFA2EB}"/>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39E95D9C-1F74-431D-8057-80CBBA782066}"/>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85B30651-6291-4C9C-8084-EADDF59291AB}"/>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2837EBA9-1218-4741-A9C9-3468710EBA29}"/>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49FA735C-D414-47A0-8A82-26AD5A114A8D}"/>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976CA9A0-83EA-4B07-A7F2-19490D544E09}"/>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E990BA9-E82D-4B8A-9D9F-542C92ED1170}"/>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E81F1264-4009-447F-8665-C921D76C0722}"/>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A9BE8CA8-B1D2-45BE-8DB9-15E73B44D0D7}"/>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2AF7E3C4-6C8E-4E76-B482-00D1E0EC37C1}"/>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F3EDDC53-B4D2-47AA-9AEC-E398881CC79B}"/>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86418C5E-9508-4167-9AD2-6DA1B46E99FF}"/>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D7E5B332-C34E-4B28-8F76-15DB2CDC0D5B}"/>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C2C5A0A3-50FC-430A-B341-ABC64725F78D}"/>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8B493260-E9FE-45F4-99E8-C1EC550FEC38}"/>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6CCBEE8D-F8EB-47A8-B39E-9CC0689796DC}"/>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221D5E1A-4F3B-4E09-8E20-15F196E1D2C5}"/>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4CC05829-252B-4912-8963-D92B6258039F}"/>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D0D03227-085F-48EF-A15C-46AAD23269CE}"/>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04735517-7FC7-4DA7-9EB0-FCA910F867D1}"/>
              </a:ext>
            </a:extLst>
          </p:cNvPr>
          <p:cNvGrpSpPr/>
          <p:nvPr/>
        </p:nvGrpSpPr>
        <p:grpSpPr>
          <a:xfrm>
            <a:off x="1118173" y="1393852"/>
            <a:ext cx="2050891" cy="529270"/>
            <a:chOff x="1741845" y="2481978"/>
            <a:chExt cx="2880221" cy="393197"/>
          </a:xfrm>
        </p:grpSpPr>
        <p:cxnSp>
          <p:nvCxnSpPr>
            <p:cNvPr id="31" name="Straight Connector 27">
              <a:extLst>
                <a:ext uri="{FF2B5EF4-FFF2-40B4-BE49-F238E27FC236}">
                  <a16:creationId xmlns:a16="http://schemas.microsoft.com/office/drawing/2014/main" id="{01CCF778-B654-4086-BDCD-6C51841E3ABE}"/>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D53E1CFB-4EC9-4E1B-8080-8761A964171B}"/>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727C72A9-6D33-406C-8940-0237E1D308C3}"/>
              </a:ext>
            </a:extLst>
          </p:cNvPr>
          <p:cNvGrpSpPr/>
          <p:nvPr/>
        </p:nvGrpSpPr>
        <p:grpSpPr>
          <a:xfrm flipH="1">
            <a:off x="4679410" y="1469340"/>
            <a:ext cx="2201845" cy="687208"/>
            <a:chOff x="1741845" y="2481978"/>
            <a:chExt cx="2880221" cy="393197"/>
          </a:xfrm>
        </p:grpSpPr>
        <p:cxnSp>
          <p:nvCxnSpPr>
            <p:cNvPr id="34" name="Straight Connector 33">
              <a:extLst>
                <a:ext uri="{FF2B5EF4-FFF2-40B4-BE49-F238E27FC236}">
                  <a16:creationId xmlns:a16="http://schemas.microsoft.com/office/drawing/2014/main" id="{53F99BD4-B511-4532-9D96-2063B4A348BA}"/>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14B2D6D1-9018-4CE2-8872-C4BA31AA5B2D}"/>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DDE68D21-81DE-4953-B9D9-1250A80EE301}"/>
              </a:ext>
            </a:extLst>
          </p:cNvPr>
          <p:cNvSpPr>
            <a:spLocks noChangeAspect="1"/>
          </p:cNvSpPr>
          <p:nvPr/>
        </p:nvSpPr>
        <p:spPr bwMode="auto">
          <a:xfrm>
            <a:off x="552595" y="1326767"/>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72CDD198-14EF-48D1-8E55-7C6E500B8A9D}"/>
              </a:ext>
            </a:extLst>
          </p:cNvPr>
          <p:cNvSpPr>
            <a:spLocks noChangeArrowheads="1"/>
          </p:cNvSpPr>
          <p:nvPr/>
        </p:nvSpPr>
        <p:spPr bwMode="auto">
          <a:xfrm>
            <a:off x="7190031" y="1257268"/>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D58F88FC-784D-4E52-ACF2-A4D8625F7647}"/>
              </a:ext>
            </a:extLst>
          </p:cNvPr>
          <p:cNvSpPr txBox="1"/>
          <p:nvPr/>
        </p:nvSpPr>
        <p:spPr>
          <a:xfrm>
            <a:off x="263236" y="2085474"/>
            <a:ext cx="2458849" cy="1923668"/>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供役地的使用权</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2.</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地役权行使处所或方法变更权</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3.</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为必要的附随行为与设施的权利</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4.</a:t>
            </a:r>
            <a:r>
              <a:rPr lang="zh-CN" altLang="en-US" sz="1200" dirty="0">
                <a:solidFill>
                  <a:srgbClr val="660033"/>
                </a:solidFill>
                <a:latin typeface="微软雅黑" panose="020B0503020204020204" pitchFamily="34" charset="-122"/>
                <a:ea typeface="微软雅黑" panose="020B0503020204020204" pitchFamily="34" charset="-122"/>
                <a:cs typeface="Lato Regular"/>
              </a:rPr>
              <a:t>行使所有权的物上请求权的权利</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5.</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支付地租的义务</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6.</a:t>
            </a:r>
            <a:r>
              <a:rPr lang="zh-CN" altLang="en-US" sz="1200" dirty="0">
                <a:solidFill>
                  <a:srgbClr val="660033"/>
                </a:solidFill>
                <a:latin typeface="微软雅黑" panose="020B0503020204020204" pitchFamily="34" charset="-122"/>
                <a:ea typeface="微软雅黑" panose="020B0503020204020204" pitchFamily="34" charset="-122"/>
                <a:cs typeface="Lato Regular"/>
              </a:rPr>
              <a:t>维持附属设施的义务</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zh-CN" altLang="en-US" sz="1200" dirty="0">
              <a:solidFill>
                <a:srgbClr val="660033"/>
              </a:solidFill>
              <a:latin typeface="微软雅黑" panose="020B0503020204020204" pitchFamily="34" charset="-122"/>
              <a:ea typeface="微软雅黑" panose="020B0503020204020204" pitchFamily="34" charset="-122"/>
              <a:cs typeface="Lato Regular"/>
            </a:endParaRPr>
          </a:p>
        </p:txBody>
      </p:sp>
      <p:sp>
        <p:nvSpPr>
          <p:cNvPr id="39" name="Title 20">
            <a:extLst>
              <a:ext uri="{FF2B5EF4-FFF2-40B4-BE49-F238E27FC236}">
                <a16:creationId xmlns:a16="http://schemas.microsoft.com/office/drawing/2014/main" id="{1DF01FFB-DFFF-4D48-8311-0ECEFA89DD76}"/>
              </a:ext>
            </a:extLst>
          </p:cNvPr>
          <p:cNvSpPr txBox="1"/>
          <p:nvPr/>
        </p:nvSpPr>
        <p:spPr>
          <a:xfrm>
            <a:off x="5436541" y="2231691"/>
            <a:ext cx="3071304" cy="1369670"/>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1.</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变更使用场所及方法的请求权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2.</a:t>
            </a:r>
            <a:r>
              <a:rPr lang="zh-CN" altLang="en-US" sz="1200" dirty="0">
                <a:solidFill>
                  <a:srgbClr val="9B552C"/>
                </a:solidFill>
                <a:latin typeface="微软雅黑" panose="020B0503020204020204" pitchFamily="34" charset="-122"/>
                <a:ea typeface="微软雅黑" panose="020B0503020204020204" pitchFamily="34" charset="-122"/>
                <a:cs typeface="Lato Regular"/>
              </a:rPr>
              <a:t>租金及其调整请求权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3.</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容忍土地上的负担或不作为义务</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4.</a:t>
            </a:r>
            <a:r>
              <a:rPr lang="zh-CN" altLang="en-US" sz="1200" dirty="0">
                <a:solidFill>
                  <a:srgbClr val="9B552C"/>
                </a:solidFill>
                <a:latin typeface="微软雅黑" panose="020B0503020204020204" pitchFamily="34" charset="-122"/>
                <a:ea typeface="微软雅黑" panose="020B0503020204020204" pitchFamily="34" charset="-122"/>
                <a:cs typeface="Lato Regular"/>
              </a:rPr>
              <a:t>附属设施使用权及费用分担义务</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endParaRPr lang="zh-CN" altLang="en-US" sz="1200" dirty="0">
              <a:solidFill>
                <a:srgbClr val="9B552C"/>
              </a:solidFill>
              <a:latin typeface="微软雅黑" panose="020B0503020204020204" pitchFamily="34" charset="-122"/>
              <a:ea typeface="微软雅黑" panose="020B0503020204020204" pitchFamily="34" charset="-122"/>
              <a:cs typeface="Lato Regular"/>
            </a:endParaRPr>
          </a:p>
        </p:txBody>
      </p:sp>
      <p:sp>
        <p:nvSpPr>
          <p:cNvPr id="40" name="Title 20">
            <a:extLst>
              <a:ext uri="{FF2B5EF4-FFF2-40B4-BE49-F238E27FC236}">
                <a16:creationId xmlns:a16="http://schemas.microsoft.com/office/drawing/2014/main" id="{DFB73348-A54E-4873-87F2-19D97FD646C1}"/>
              </a:ext>
            </a:extLst>
          </p:cNvPr>
          <p:cNvSpPr txBox="1"/>
          <p:nvPr/>
        </p:nvSpPr>
        <p:spPr>
          <a:xfrm>
            <a:off x="1139965" y="1558623"/>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地役权人的</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l"/>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权利和义务</a:t>
            </a:r>
          </a:p>
        </p:txBody>
      </p:sp>
      <p:sp>
        <p:nvSpPr>
          <p:cNvPr id="41" name="Title 20">
            <a:extLst>
              <a:ext uri="{FF2B5EF4-FFF2-40B4-BE49-F238E27FC236}">
                <a16:creationId xmlns:a16="http://schemas.microsoft.com/office/drawing/2014/main" id="{C77C508B-C13C-4CF7-9D8E-98381435FC17}"/>
              </a:ext>
            </a:extLst>
          </p:cNvPr>
          <p:cNvSpPr txBox="1"/>
          <p:nvPr/>
        </p:nvSpPr>
        <p:spPr>
          <a:xfrm>
            <a:off x="5450907" y="1616551"/>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供役地人的</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权利和义务</a:t>
            </a:r>
          </a:p>
        </p:txBody>
      </p:sp>
    </p:spTree>
    <p:extLst>
      <p:ext uri="{BB962C8B-B14F-4D97-AF65-F5344CB8AC3E}">
        <p14:creationId xmlns:p14="http://schemas.microsoft.com/office/powerpoint/2010/main" val="8279695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2.83951E-6 L -0.08906 2.83951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2.83951E-6 L -3.05556E-6 2.83951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 7.40741E-7 L -0.03059 7.40741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7.40741E-7 L -0.03072 7.40741E-7 " pathEditMode="relative" rAng="0" ptsTypes="AA">
                                      <p:cBhvr>
                                        <p:cTn id="44" dur="550" spd="-100000" fill="hold"/>
                                        <p:tgtEl>
                                          <p:spTgt spid="4"/>
                                        </p:tgtEl>
                                        <p:attrNameLst>
                                          <p:attrName>ppt_x</p:attrName>
                                          <p:attrName>ppt_y</p:attrName>
                                        </p:attrNameLst>
                                      </p:cBhvr>
                                      <p:rCtr x="-1536"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第六节　地役权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四、地役权的消灭</a:t>
            </a:r>
            <a:endParaRPr lang="zh-CN" altLang="en-US" dirty="0"/>
          </a:p>
        </p:txBody>
      </p:sp>
      <p:sp>
        <p:nvSpPr>
          <p:cNvPr id="4" name="Freeform 35">
            <a:extLst>
              <a:ext uri="{FF2B5EF4-FFF2-40B4-BE49-F238E27FC236}">
                <a16:creationId xmlns:a16="http://schemas.microsoft.com/office/drawing/2014/main" id="{2D761024-2CE5-421A-8042-A3149D92AF94}"/>
              </a:ext>
            </a:extLst>
          </p:cNvPr>
          <p:cNvSpPr/>
          <p:nvPr/>
        </p:nvSpPr>
        <p:spPr bwMode="auto">
          <a:xfrm>
            <a:off x="6999275" y="107498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888B5377-86E6-4BD1-86E0-E93F908D18DB}"/>
              </a:ext>
            </a:extLst>
          </p:cNvPr>
          <p:cNvSpPr/>
          <p:nvPr/>
        </p:nvSpPr>
        <p:spPr bwMode="auto">
          <a:xfrm>
            <a:off x="352096" y="1093060"/>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4E73F314-13D0-4688-A7FF-75A01FC3566F}"/>
              </a:ext>
            </a:extLst>
          </p:cNvPr>
          <p:cNvGrpSpPr/>
          <p:nvPr/>
        </p:nvGrpSpPr>
        <p:grpSpPr>
          <a:xfrm>
            <a:off x="2808510" y="1309691"/>
            <a:ext cx="2429122" cy="3047165"/>
            <a:chOff x="4486882" y="1503658"/>
            <a:chExt cx="3238829" cy="4062887"/>
          </a:xfrm>
        </p:grpSpPr>
        <p:sp>
          <p:nvSpPr>
            <p:cNvPr id="7" name="Freeform 33">
              <a:extLst>
                <a:ext uri="{FF2B5EF4-FFF2-40B4-BE49-F238E27FC236}">
                  <a16:creationId xmlns:a16="http://schemas.microsoft.com/office/drawing/2014/main" id="{079136B4-0AD1-46F5-B7B3-B140296A5206}"/>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931EE9B9-300D-498B-9DFA-BF948010C514}"/>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7EEBAC6C-1D31-4E79-A744-33186BFFA2EB}"/>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39E95D9C-1F74-431D-8057-80CBBA782066}"/>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85B30651-6291-4C9C-8084-EADDF59291AB}"/>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2837EBA9-1218-4741-A9C9-3468710EBA29}"/>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49FA735C-D414-47A0-8A82-26AD5A114A8D}"/>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976CA9A0-83EA-4B07-A7F2-19490D544E09}"/>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E990BA9-E82D-4B8A-9D9F-542C92ED1170}"/>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E81F1264-4009-447F-8665-C921D76C0722}"/>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A9BE8CA8-B1D2-45BE-8DB9-15E73B44D0D7}"/>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2AF7E3C4-6C8E-4E76-B482-00D1E0EC37C1}"/>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F3EDDC53-B4D2-47AA-9AEC-E398881CC79B}"/>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86418C5E-9508-4167-9AD2-6DA1B46E99FF}"/>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D7E5B332-C34E-4B28-8F76-15DB2CDC0D5B}"/>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C2C5A0A3-50FC-430A-B341-ABC64725F78D}"/>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8B493260-E9FE-45F4-99E8-C1EC550FEC38}"/>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6CCBEE8D-F8EB-47A8-B39E-9CC0689796DC}"/>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221D5E1A-4F3B-4E09-8E20-15F196E1D2C5}"/>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4CC05829-252B-4912-8963-D92B6258039F}"/>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D0D03227-085F-48EF-A15C-46AAD23269CE}"/>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04735517-7FC7-4DA7-9EB0-FCA910F867D1}"/>
              </a:ext>
            </a:extLst>
          </p:cNvPr>
          <p:cNvGrpSpPr/>
          <p:nvPr/>
        </p:nvGrpSpPr>
        <p:grpSpPr>
          <a:xfrm>
            <a:off x="1118173" y="1393852"/>
            <a:ext cx="2050891" cy="529270"/>
            <a:chOff x="1741845" y="2481978"/>
            <a:chExt cx="2880221" cy="393197"/>
          </a:xfrm>
        </p:grpSpPr>
        <p:cxnSp>
          <p:nvCxnSpPr>
            <p:cNvPr id="31" name="Straight Connector 27">
              <a:extLst>
                <a:ext uri="{FF2B5EF4-FFF2-40B4-BE49-F238E27FC236}">
                  <a16:creationId xmlns:a16="http://schemas.microsoft.com/office/drawing/2014/main" id="{01CCF778-B654-4086-BDCD-6C51841E3ABE}"/>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D53E1CFB-4EC9-4E1B-8080-8761A964171B}"/>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727C72A9-6D33-406C-8940-0237E1D308C3}"/>
              </a:ext>
            </a:extLst>
          </p:cNvPr>
          <p:cNvGrpSpPr/>
          <p:nvPr/>
        </p:nvGrpSpPr>
        <p:grpSpPr>
          <a:xfrm flipH="1">
            <a:off x="4679410" y="1469340"/>
            <a:ext cx="2201845" cy="687208"/>
            <a:chOff x="1741845" y="2481978"/>
            <a:chExt cx="2880221" cy="393197"/>
          </a:xfrm>
        </p:grpSpPr>
        <p:cxnSp>
          <p:nvCxnSpPr>
            <p:cNvPr id="34" name="Straight Connector 33">
              <a:extLst>
                <a:ext uri="{FF2B5EF4-FFF2-40B4-BE49-F238E27FC236}">
                  <a16:creationId xmlns:a16="http://schemas.microsoft.com/office/drawing/2014/main" id="{53F99BD4-B511-4532-9D96-2063B4A348BA}"/>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14B2D6D1-9018-4CE2-8872-C4BA31AA5B2D}"/>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DDE68D21-81DE-4953-B9D9-1250A80EE301}"/>
              </a:ext>
            </a:extLst>
          </p:cNvPr>
          <p:cNvSpPr>
            <a:spLocks noChangeAspect="1"/>
          </p:cNvSpPr>
          <p:nvPr/>
        </p:nvSpPr>
        <p:spPr bwMode="auto">
          <a:xfrm>
            <a:off x="552595" y="1326767"/>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72CDD198-14EF-48D1-8E55-7C6E500B8A9D}"/>
              </a:ext>
            </a:extLst>
          </p:cNvPr>
          <p:cNvSpPr>
            <a:spLocks noChangeArrowheads="1"/>
          </p:cNvSpPr>
          <p:nvPr/>
        </p:nvSpPr>
        <p:spPr bwMode="auto">
          <a:xfrm>
            <a:off x="7190031" y="1257268"/>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D58F88FC-784D-4E52-ACF2-A4D8625F7647}"/>
              </a:ext>
            </a:extLst>
          </p:cNvPr>
          <p:cNvSpPr txBox="1"/>
          <p:nvPr/>
        </p:nvSpPr>
        <p:spPr>
          <a:xfrm>
            <a:off x="263236" y="2085474"/>
            <a:ext cx="2458849" cy="2200667"/>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期限届满</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2.</a:t>
            </a:r>
            <a:r>
              <a:rPr lang="zh-CN" altLang="en-US" sz="1200" dirty="0">
                <a:solidFill>
                  <a:srgbClr val="660033"/>
                </a:solidFill>
                <a:latin typeface="微软雅黑" panose="020B0503020204020204" pitchFamily="34" charset="-122"/>
                <a:ea typeface="微软雅黑" panose="020B0503020204020204" pitchFamily="34" charset="-122"/>
                <a:cs typeface="Lato Regular"/>
              </a:rPr>
              <a:t>约定消灭地役权的事由出现</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3.</a:t>
            </a:r>
            <a:r>
              <a:rPr lang="zh-CN" altLang="en-US" sz="1200" dirty="0">
                <a:solidFill>
                  <a:srgbClr val="660033"/>
                </a:solidFill>
                <a:latin typeface="微软雅黑" panose="020B0503020204020204" pitchFamily="34" charset="-122"/>
                <a:ea typeface="微软雅黑" panose="020B0503020204020204" pitchFamily="34" charset="-122"/>
                <a:cs typeface="Lato Regular"/>
              </a:rPr>
              <a:t>目的的事实不能</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4.</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供役地人依法解除地役权关系</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5.</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地役权的抛弃</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6.</a:t>
            </a:r>
            <a:r>
              <a:rPr lang="zh-CN" altLang="en-US" sz="1200" dirty="0">
                <a:solidFill>
                  <a:srgbClr val="660033"/>
                </a:solidFill>
                <a:latin typeface="微软雅黑" panose="020B0503020204020204" pitchFamily="34" charset="-122"/>
                <a:ea typeface="微软雅黑" panose="020B0503020204020204" pitchFamily="34" charset="-122"/>
                <a:cs typeface="Lato Regular"/>
              </a:rPr>
              <a:t>让与</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7.</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土地征收</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zh-CN" altLang="en-US" sz="1200" dirty="0">
              <a:solidFill>
                <a:srgbClr val="660033"/>
              </a:solidFill>
              <a:latin typeface="微软雅黑" panose="020B0503020204020204" pitchFamily="34" charset="-122"/>
              <a:ea typeface="微软雅黑" panose="020B0503020204020204" pitchFamily="34" charset="-122"/>
              <a:cs typeface="Lato Regular"/>
            </a:endParaRPr>
          </a:p>
        </p:txBody>
      </p:sp>
      <p:sp>
        <p:nvSpPr>
          <p:cNvPr id="39" name="Title 20">
            <a:extLst>
              <a:ext uri="{FF2B5EF4-FFF2-40B4-BE49-F238E27FC236}">
                <a16:creationId xmlns:a16="http://schemas.microsoft.com/office/drawing/2014/main" id="{1DF01FFB-DFFF-4D48-8311-0ECEFA89DD76}"/>
              </a:ext>
            </a:extLst>
          </p:cNvPr>
          <p:cNvSpPr txBox="1"/>
          <p:nvPr/>
        </p:nvSpPr>
        <p:spPr>
          <a:xfrm>
            <a:off x="5436541" y="2231691"/>
            <a:ext cx="3071304" cy="1369670"/>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地役权消灭以后</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地役权人不存在继续支配供役地的权能。所以</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如果地役权已经登记的</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应当及时办理注销登记。供役地人申请注销地役权登记时</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地役权人应当承担协助注销登记的义务。</a:t>
            </a:r>
          </a:p>
        </p:txBody>
      </p:sp>
      <p:sp>
        <p:nvSpPr>
          <p:cNvPr id="40" name="Title 20">
            <a:extLst>
              <a:ext uri="{FF2B5EF4-FFF2-40B4-BE49-F238E27FC236}">
                <a16:creationId xmlns:a16="http://schemas.microsoft.com/office/drawing/2014/main" id="{DFB73348-A54E-4873-87F2-19D97FD646C1}"/>
              </a:ext>
            </a:extLst>
          </p:cNvPr>
          <p:cNvSpPr txBox="1"/>
          <p:nvPr/>
        </p:nvSpPr>
        <p:spPr>
          <a:xfrm>
            <a:off x="1139965" y="1558623"/>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地役权消灭</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l"/>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的原因</a:t>
            </a:r>
          </a:p>
        </p:txBody>
      </p:sp>
      <p:sp>
        <p:nvSpPr>
          <p:cNvPr id="41" name="Title 20">
            <a:extLst>
              <a:ext uri="{FF2B5EF4-FFF2-40B4-BE49-F238E27FC236}">
                <a16:creationId xmlns:a16="http://schemas.microsoft.com/office/drawing/2014/main" id="{C77C508B-C13C-4CF7-9D8E-98381435FC17}"/>
              </a:ext>
            </a:extLst>
          </p:cNvPr>
          <p:cNvSpPr txBox="1"/>
          <p:nvPr/>
        </p:nvSpPr>
        <p:spPr>
          <a:xfrm>
            <a:off x="5450907" y="1616551"/>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地役权消灭</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的后果</a:t>
            </a:r>
          </a:p>
        </p:txBody>
      </p:sp>
    </p:spTree>
    <p:extLst>
      <p:ext uri="{BB962C8B-B14F-4D97-AF65-F5344CB8AC3E}">
        <p14:creationId xmlns:p14="http://schemas.microsoft.com/office/powerpoint/2010/main" val="3635109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2.83951E-6 L -0.08906 2.83951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2.83951E-6 L -3.05556E-6 2.83951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 7.40741E-7 L -0.03059 7.40741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7.40741E-7 L -0.03072 7.40741E-7 " pathEditMode="relative" rAng="0" ptsTypes="AA">
                                      <p:cBhvr>
                                        <p:cTn id="44" dur="550" spd="-100000" fill="hold"/>
                                        <p:tgtEl>
                                          <p:spTgt spid="4"/>
                                        </p:tgtEl>
                                        <p:attrNameLst>
                                          <p:attrName>ppt_x</p:attrName>
                                          <p:attrName>ppt_y</p:attrName>
                                        </p:attrNameLst>
                                      </p:cBhvr>
                                      <p:rCtr x="-1536"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第七节　特许物权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一、特许物权概述</a:t>
            </a:r>
            <a:endParaRPr lang="zh-CN" altLang="en-US" dirty="0"/>
          </a:p>
        </p:txBody>
      </p:sp>
      <p:pic>
        <p:nvPicPr>
          <p:cNvPr id="4" name="图片 3">
            <a:extLst>
              <a:ext uri="{FF2B5EF4-FFF2-40B4-BE49-F238E27FC236}">
                <a16:creationId xmlns:a16="http://schemas.microsoft.com/office/drawing/2014/main" id="{894458F2-C022-4D4F-A6DE-F5AB9237C25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8562A3D5-D7A1-4159-A76B-0EBF11D74496}"/>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4670635A-BCAD-491C-9416-DB778EF08ED5}"/>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D9EC647B-37A6-4091-8C03-25DD387841CE}"/>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A5D37C3-9A4D-416C-91F7-9E3ECA9E05B1}"/>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A8491901-E540-42AE-86A7-56A5FE229E4E}"/>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D1C27DB-0FC0-4AC8-836C-327EB74CB6E0}"/>
              </a:ext>
            </a:extLst>
          </p:cNvPr>
          <p:cNvSpPr/>
          <p:nvPr/>
        </p:nvSpPr>
        <p:spPr>
          <a:xfrm>
            <a:off x="169668" y="2019346"/>
            <a:ext cx="294490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特许物权是指经过行政特别许可而开发、利用自然资源</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获得收益的物权。由于它是基于开发、利用土地之外的自然资源而享有的权利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故我国学者也将其称为自然资源使用权。</a:t>
            </a:r>
          </a:p>
        </p:txBody>
      </p:sp>
      <p:sp>
        <p:nvSpPr>
          <p:cNvPr id="11" name="矩形 10">
            <a:extLst>
              <a:ext uri="{FF2B5EF4-FFF2-40B4-BE49-F238E27FC236}">
                <a16:creationId xmlns:a16="http://schemas.microsoft.com/office/drawing/2014/main" id="{D8EDD835-53D4-48C0-B213-C57DAEC5F50A}"/>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特许物权的概念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C7433B50-1851-4EE5-A812-E6B09C06ABDA}"/>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12828866-2056-4E1F-B755-160A63239B64}"/>
              </a:ext>
            </a:extLst>
          </p:cNvPr>
          <p:cNvSpPr/>
          <p:nvPr/>
        </p:nvSpPr>
        <p:spPr>
          <a:xfrm>
            <a:off x="3205617" y="2088447"/>
            <a:ext cx="2686389" cy="2492990"/>
          </a:xfrm>
          <a:prstGeom prst="rect">
            <a:avLst/>
          </a:prstGeom>
        </p:spPr>
        <p:txBody>
          <a:bodyPr wrap="square">
            <a:spAutoFit/>
          </a:bodyPr>
          <a:lstStyle/>
          <a:p>
            <a:r>
              <a:rPr lang="en-US" altLang="zh-CN" sz="1200" dirty="0">
                <a:solidFill>
                  <a:prstClr val="white"/>
                </a:solidFill>
                <a:sym typeface="+mn-ea"/>
              </a:rPr>
              <a:t>(1)</a:t>
            </a:r>
            <a:r>
              <a:rPr lang="zh-CN" altLang="en-US" sz="1200" dirty="0">
                <a:solidFill>
                  <a:prstClr val="white"/>
                </a:solidFill>
                <a:sym typeface="+mn-ea"/>
              </a:rPr>
              <a:t>特许物权的标的是自然资源而不是土地本身。</a:t>
            </a:r>
            <a:endParaRPr lang="en-US" altLang="zh-CN" sz="1200" dirty="0">
              <a:solidFill>
                <a:prstClr val="white"/>
              </a:solidFill>
              <a:sym typeface="+mn-ea"/>
            </a:endParaRPr>
          </a:p>
          <a:p>
            <a:r>
              <a:rPr lang="en-US" altLang="zh-CN" sz="1200" dirty="0">
                <a:solidFill>
                  <a:prstClr val="white"/>
                </a:solidFill>
                <a:sym typeface="+mn-ea"/>
              </a:rPr>
              <a:t>(2)</a:t>
            </a:r>
            <a:r>
              <a:rPr lang="zh-CN" altLang="en-US" sz="1200" dirty="0">
                <a:solidFill>
                  <a:prstClr val="white"/>
                </a:solidFill>
                <a:sym typeface="+mn-ea"/>
              </a:rPr>
              <a:t>特许物权的权利行使方式是对自然资源的攫取和开发行为</a:t>
            </a:r>
            <a:r>
              <a:rPr lang="en-US" altLang="zh-CN" sz="1200" dirty="0">
                <a:solidFill>
                  <a:prstClr val="white"/>
                </a:solidFill>
                <a:sym typeface="+mn-ea"/>
              </a:rPr>
              <a:t>,</a:t>
            </a:r>
            <a:r>
              <a:rPr lang="zh-CN" altLang="en-US" sz="1200" dirty="0">
                <a:solidFill>
                  <a:prstClr val="white"/>
                </a:solidFill>
                <a:sym typeface="+mn-ea"/>
              </a:rPr>
              <a:t>权利人对具体的自然资源并不享有物权意义上的控制权。</a:t>
            </a:r>
            <a:endParaRPr lang="en-US" altLang="zh-CN" sz="1200" dirty="0">
              <a:solidFill>
                <a:prstClr val="white"/>
              </a:solidFill>
              <a:sym typeface="+mn-ea"/>
            </a:endParaRPr>
          </a:p>
          <a:p>
            <a:r>
              <a:rPr lang="en-US" altLang="zh-CN" sz="1200" dirty="0">
                <a:solidFill>
                  <a:prstClr val="white"/>
                </a:solidFill>
                <a:sym typeface="+mn-ea"/>
              </a:rPr>
              <a:t>(3)</a:t>
            </a:r>
            <a:r>
              <a:rPr lang="zh-CN" altLang="en-US" sz="1200" dirty="0">
                <a:solidFill>
                  <a:prstClr val="white"/>
                </a:solidFill>
                <a:sym typeface="+mn-ea"/>
              </a:rPr>
              <a:t>特许物权一般不具有物权的排他性效力。</a:t>
            </a:r>
          </a:p>
          <a:p>
            <a:r>
              <a:rPr lang="en-US" altLang="zh-CN" sz="1200" dirty="0">
                <a:solidFill>
                  <a:prstClr val="white"/>
                </a:solidFill>
                <a:sym typeface="+mn-ea"/>
              </a:rPr>
              <a:t>(4)</a:t>
            </a:r>
            <a:r>
              <a:rPr lang="zh-CN" altLang="en-US" sz="1200" dirty="0">
                <a:solidFill>
                  <a:prstClr val="white"/>
                </a:solidFill>
                <a:sym typeface="+mn-ea"/>
              </a:rPr>
              <a:t>特许物权的取得方式是行政许可。</a:t>
            </a:r>
            <a:endParaRPr lang="en-US" altLang="zh-CN" sz="1200" dirty="0">
              <a:solidFill>
                <a:prstClr val="white"/>
              </a:solidFill>
              <a:sym typeface="+mn-ea"/>
            </a:endParaRPr>
          </a:p>
          <a:p>
            <a:r>
              <a:rPr lang="en-US" altLang="zh-CN" sz="1200" dirty="0">
                <a:solidFill>
                  <a:prstClr val="white"/>
                </a:solidFill>
                <a:sym typeface="+mn-ea"/>
              </a:rPr>
              <a:t>(5)</a:t>
            </a:r>
            <a:r>
              <a:rPr lang="zh-CN" altLang="en-US" sz="1200" dirty="0">
                <a:solidFill>
                  <a:prstClr val="white"/>
                </a:solidFill>
                <a:sym typeface="+mn-ea"/>
              </a:rPr>
              <a:t>特许物权的设定目的具有一定的公法意义</a:t>
            </a:r>
            <a:r>
              <a:rPr lang="en-US" altLang="zh-CN" sz="1200" dirty="0">
                <a:solidFill>
                  <a:prstClr val="white"/>
                </a:solidFill>
                <a:sym typeface="+mn-ea"/>
              </a:rPr>
              <a:t>,</a:t>
            </a:r>
            <a:r>
              <a:rPr lang="zh-CN" altLang="en-US" sz="1200" dirty="0">
                <a:solidFill>
                  <a:prstClr val="white"/>
                </a:solidFill>
                <a:sym typeface="+mn-ea"/>
              </a:rPr>
              <a:t>是在不动产已存在合法物权人的情形下</a:t>
            </a:r>
            <a:r>
              <a:rPr lang="en-US" altLang="zh-CN" sz="1200" dirty="0">
                <a:solidFill>
                  <a:prstClr val="white"/>
                </a:solidFill>
                <a:sym typeface="+mn-ea"/>
              </a:rPr>
              <a:t>,</a:t>
            </a:r>
            <a:r>
              <a:rPr lang="zh-CN" altLang="en-US" sz="1200" dirty="0">
                <a:solidFill>
                  <a:prstClr val="white"/>
                </a:solidFill>
                <a:sym typeface="+mn-ea"/>
              </a:rPr>
              <a:t>从社会公共利益出发设定特许物权。</a:t>
            </a: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AC0778AF-27B8-4B09-A8D0-C43264FC1559}"/>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特许物权的特征</a:t>
            </a:r>
            <a:endParaRPr lang="en-US" altLang="zh-CN" sz="1200" b="1" dirty="0">
              <a:solidFill>
                <a:prstClr val="white"/>
              </a:solidFill>
            </a:endParaRPr>
          </a:p>
        </p:txBody>
      </p:sp>
      <p:cxnSp>
        <p:nvCxnSpPr>
          <p:cNvPr id="15" name="直接连接符 14">
            <a:extLst>
              <a:ext uri="{FF2B5EF4-FFF2-40B4-BE49-F238E27FC236}">
                <a16:creationId xmlns:a16="http://schemas.microsoft.com/office/drawing/2014/main" id="{D519C44A-C6EA-4D68-8F7A-D4ACE1EE249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E74BD2EF-3F0A-4283-9A52-603464052A98}"/>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98381752-F832-4EE0-8D86-C1A3A34C4E4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FE5F6C96-44C2-4399-8ED7-C14D1696BFEC}"/>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F9879408-16F8-4764-9ABD-105C16F9F618}"/>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3674B237-EA39-4DB9-97FE-21CC501164ED}"/>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0B84AAFA-6305-479D-9CCE-DCE3F65D11AB}"/>
              </a:ext>
            </a:extLst>
          </p:cNvPr>
          <p:cNvSpPr/>
          <p:nvPr/>
        </p:nvSpPr>
        <p:spPr>
          <a:xfrm>
            <a:off x="6172845" y="2088447"/>
            <a:ext cx="2487061" cy="1998689"/>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特许物权是由国家直接赋予的物权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权利人行使特许物权的行为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并不表现为对土地的简单占有、控制和利用</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而是表现为对自然资源的带有创造性的开发行为。因此</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特许物权是一种民事权利</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并且具有用益物权的性质。</a:t>
            </a: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352C178F-2E45-4142-A867-2212A6B9C8B6}"/>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特许物权的性质</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80D6B186-0AE1-4597-A28F-9D72BA0E0384}"/>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E1124E5B-27A2-49F6-B4B8-5E6CAD4B0579}"/>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6602240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第七节　特许物权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二、特许物权的种类</a:t>
            </a:r>
            <a:endParaRPr lang="zh-CN" altLang="en-US" dirty="0"/>
          </a:p>
        </p:txBody>
      </p:sp>
      <p:sp>
        <p:nvSpPr>
          <p:cNvPr id="4" name="iṩḻîdè">
            <a:extLst>
              <a:ext uri="{FF2B5EF4-FFF2-40B4-BE49-F238E27FC236}">
                <a16:creationId xmlns:a16="http://schemas.microsoft.com/office/drawing/2014/main" id="{D3E9A242-FC41-4E6F-BB29-2FA7D36EFDE2}"/>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A1FAB90E-8801-4785-B533-787716255F0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5392EAF6-8B11-4D45-814D-F8683B5FD308}"/>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9962F9F0-D595-41CD-8A80-664D5FABFE23}"/>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6ED288D4-B6EB-4A59-A08F-2546484047F3}"/>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海域使用权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67D80549-13B0-4946-A4A3-9A9EC5206C04}"/>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72BC5C13-EC18-4AF0-804E-226154530D70}"/>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96F94B5-AF38-490F-B5B0-1A9BB87EB6AD}"/>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5C161020-0BFA-4A80-9F27-80BD7CCC69D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92C02E04-CD18-4055-894B-31B428C06295}"/>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BFB48859-1945-4F01-8731-B385AE3B4A58}"/>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E6AA940F-A20C-4B4F-BC18-F188301A981E}"/>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F97DE42D-0A12-42E3-A75E-0E8FE9D2FD4B}"/>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35943E71-85E9-4676-9F75-71C7F0902D3D}"/>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取水权</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961B5630-A44D-459F-97CD-8C3289B047EB}"/>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7B71B3A0-88CC-4913-8F8C-8880745967F8}"/>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E8BF3DCC-3077-4433-ABAA-447BB6AD1E74}"/>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9C1C3FBB-9B39-4B2B-AF1A-77361B58D152}"/>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2DCF29D7-C68B-4593-A9FB-4ECB23C800F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FF50A29D-24F8-45BB-BD2D-FE891F256C71}"/>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B0080F45-B298-47A9-896D-BB12FF2E9B6D}"/>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615CAE05-42EE-4991-9348-83609560B198}"/>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5681F7E8-0268-4E31-8ECA-E364C009493A}"/>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采矿权</a:t>
            </a:r>
            <a:endParaRPr lang="en-GB" altLang="zh-CN" sz="1200" b="1" dirty="0">
              <a:solidFill>
                <a:srgbClr val="9B552C"/>
              </a:solidFill>
            </a:endParaRPr>
          </a:p>
        </p:txBody>
      </p:sp>
      <p:sp>
        <p:nvSpPr>
          <p:cNvPr id="29" name="išlidê">
            <a:extLst>
              <a:ext uri="{FF2B5EF4-FFF2-40B4-BE49-F238E27FC236}">
                <a16:creationId xmlns:a16="http://schemas.microsoft.com/office/drawing/2014/main" id="{2C229F56-43EF-4655-8C3E-0AC4F6EC7C87}"/>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渔业权</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90591807-B12B-4EA9-9D0F-AC1DCEBBA163}"/>
              </a:ext>
            </a:extLst>
          </p:cNvPr>
          <p:cNvSpPr/>
          <p:nvPr/>
        </p:nvSpPr>
        <p:spPr>
          <a:xfrm>
            <a:off x="952405" y="1606646"/>
            <a:ext cx="3049153" cy="890821"/>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海域使用权是指依法经批准获得的持续使用特定海域三个月以上的排他性特许物权。</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民法典</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第</a:t>
            </a:r>
            <a:r>
              <a:rPr lang="en-US" altLang="zh-CN" sz="1100" dirty="0">
                <a:solidFill>
                  <a:schemeClr val="tx1">
                    <a:lumMod val="95000"/>
                    <a:lumOff val="5000"/>
                  </a:schemeClr>
                </a:solidFill>
              </a:rPr>
              <a:t>328</a:t>
            </a:r>
            <a:r>
              <a:rPr lang="zh-CN" altLang="en-US" sz="1100" dirty="0">
                <a:solidFill>
                  <a:schemeClr val="tx1">
                    <a:lumMod val="95000"/>
                    <a:lumOff val="5000"/>
                  </a:schemeClr>
                </a:solidFill>
              </a:rPr>
              <a:t>条规定</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依法取得的海域使用权受法律保护。”</a:t>
            </a:r>
          </a:p>
        </p:txBody>
      </p:sp>
      <p:sp>
        <p:nvSpPr>
          <p:cNvPr id="31" name="矩形 30">
            <a:extLst>
              <a:ext uri="{FF2B5EF4-FFF2-40B4-BE49-F238E27FC236}">
                <a16:creationId xmlns:a16="http://schemas.microsoft.com/office/drawing/2014/main" id="{E0B73B7B-73C7-4A9A-A261-3F42B9892AFA}"/>
              </a:ext>
            </a:extLst>
          </p:cNvPr>
          <p:cNvSpPr/>
          <p:nvPr/>
        </p:nvSpPr>
        <p:spPr>
          <a:xfrm>
            <a:off x="4919322" y="1708782"/>
            <a:ext cx="3319589" cy="687689"/>
          </a:xfrm>
          <a:prstGeom prst="rect">
            <a:avLst/>
          </a:prstGeom>
        </p:spPr>
        <p:txBody>
          <a:bodyPr wrap="square">
            <a:spAutoFit/>
          </a:bodyPr>
          <a:lstStyle/>
          <a:p>
            <a:pPr algn="just">
              <a:lnSpc>
                <a:spcPct val="120000"/>
              </a:lnSpc>
            </a:pPr>
            <a:r>
              <a:rPr lang="zh-CN" altLang="en-US" sz="1100" dirty="0"/>
              <a:t>采矿权是指全民和集体所有制单位、自然人依照法定程序取得的</a:t>
            </a:r>
            <a:r>
              <a:rPr lang="en-US" altLang="zh-CN" sz="1100" dirty="0"/>
              <a:t>,</a:t>
            </a:r>
            <a:r>
              <a:rPr lang="zh-CN" altLang="en-US" sz="1100" dirty="0"/>
              <a:t>在采矿许可证规定的范围内开采矿产资源</a:t>
            </a:r>
            <a:r>
              <a:rPr lang="en-US" altLang="zh-CN" sz="1100" dirty="0"/>
              <a:t>,</a:t>
            </a:r>
            <a:r>
              <a:rPr lang="zh-CN" altLang="en-US" sz="1100" dirty="0"/>
              <a:t>获得所开采的矿产品的特许物权。</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019A0250-5AD0-4753-808C-6CF4B24A4034}"/>
              </a:ext>
            </a:extLst>
          </p:cNvPr>
          <p:cNvSpPr/>
          <p:nvPr/>
        </p:nvSpPr>
        <p:spPr>
          <a:xfrm>
            <a:off x="1207812" y="3512911"/>
            <a:ext cx="3034168" cy="68768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取水权是指自然人、法人或者其他组织依法经批准取得的</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利用水利工程或者机械提水设施直接从江河湖泊或者地下取水的特许物权。</a:t>
            </a:r>
            <a:endParaRPr lang="en-US" altLang="zh-CN"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498CCE90-CA9E-4AC1-BDCE-2613F929EDDA}"/>
              </a:ext>
            </a:extLst>
          </p:cNvPr>
          <p:cNvSpPr/>
          <p:nvPr/>
        </p:nvSpPr>
        <p:spPr>
          <a:xfrm>
            <a:off x="4958307" y="3531239"/>
            <a:ext cx="3182578" cy="1093954"/>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渔业权是指自然人、法人或其他组织依法取得的</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在一定水域从事养殖或捕捞水生动植物的特许物权。渔业权包括养殖权和捕捞权。依照</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民法典</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第</a:t>
            </a:r>
            <a:r>
              <a:rPr lang="en-US" altLang="zh-CN" sz="1100" dirty="0">
                <a:solidFill>
                  <a:schemeClr val="tx1">
                    <a:lumMod val="95000"/>
                    <a:lumOff val="5000"/>
                  </a:schemeClr>
                </a:solidFill>
                <a:cs typeface="+mn-ea"/>
                <a:sym typeface="+mn-lt"/>
              </a:rPr>
              <a:t>329</a:t>
            </a:r>
            <a:r>
              <a:rPr lang="zh-CN" altLang="en-US" sz="1100" dirty="0">
                <a:solidFill>
                  <a:schemeClr val="tx1">
                    <a:lumMod val="95000"/>
                    <a:lumOff val="5000"/>
                  </a:schemeClr>
                </a:solidFill>
                <a:cs typeface="+mn-ea"/>
                <a:sym typeface="+mn-lt"/>
              </a:rPr>
              <a:t>条的规定</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依法取得的使用水域、滩涂从事养殖和捕捞的权利受法律保护。</a:t>
            </a:r>
          </a:p>
        </p:txBody>
      </p:sp>
    </p:spTree>
    <p:extLst>
      <p:ext uri="{BB962C8B-B14F-4D97-AF65-F5344CB8AC3E}">
        <p14:creationId xmlns:p14="http://schemas.microsoft.com/office/powerpoint/2010/main" val="3559825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625702" y="2157737"/>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担保物权概述</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抵押权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第三节　质权</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第四节　留置权</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第五节　非典型担保物权</a:t>
            </a: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第十章  担保物权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物　 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262111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担保物权概述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一、担保物权的概念与特征</a:t>
            </a:r>
            <a:endParaRPr lang="zh-CN" altLang="en-US" dirty="0"/>
          </a:p>
        </p:txBody>
      </p:sp>
      <p:pic>
        <p:nvPicPr>
          <p:cNvPr id="4" name="图片 3">
            <a:extLst>
              <a:ext uri="{FF2B5EF4-FFF2-40B4-BE49-F238E27FC236}">
                <a16:creationId xmlns:a16="http://schemas.microsoft.com/office/drawing/2014/main" id="{477AE4DF-468B-423F-8A57-3D5D28D4BC08}"/>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C3F198B-4705-4575-BABC-965072C4D04F}"/>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D24D0D27-E864-4B40-9535-9A56E2D5D8F4}"/>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239E70C4-6368-42C8-A008-5E6B0B9D88E9}"/>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CD9C8B0-664E-435E-8DD6-F43AEA5C0043}"/>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DD683E7-C55F-423F-A7C0-26CCFB09C7E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9E983901-A320-471D-B105-DAE8CB9EB7ED}"/>
              </a:ext>
            </a:extLst>
          </p:cNvPr>
          <p:cNvSpPr/>
          <p:nvPr/>
        </p:nvSpPr>
        <p:spPr>
          <a:xfrm>
            <a:off x="201603" y="1686314"/>
            <a:ext cx="2944907" cy="310668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担保物权是指债权人所享有的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为确保债权实现而在债务人或者第三人所有的物或者权利之上所设定的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就债务人的债务不履行时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或者发生当事人约定的实现担保物权的情形时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优先受偿的他物权。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386</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担保物权人在债务人不履行到期债务或者发生当事人约定的实现担保物权的情形</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依法享有就担保财产优先受偿的权利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但是法律另有规定的除外。”</a:t>
            </a:r>
          </a:p>
        </p:txBody>
      </p:sp>
      <p:sp>
        <p:nvSpPr>
          <p:cNvPr id="11" name="矩形 10">
            <a:extLst>
              <a:ext uri="{FF2B5EF4-FFF2-40B4-BE49-F238E27FC236}">
                <a16:creationId xmlns:a16="http://schemas.microsoft.com/office/drawing/2014/main" id="{490C3B3F-C592-4610-A3FB-D03D7EE49ABD}"/>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担保物权的概念</a:t>
            </a:r>
            <a:endParaRPr lang="en-US" altLang="zh-CN" sz="1400" b="1" dirty="0">
              <a:solidFill>
                <a:prstClr val="white"/>
              </a:solidFill>
            </a:endParaRPr>
          </a:p>
        </p:txBody>
      </p:sp>
      <p:sp>
        <p:nvSpPr>
          <p:cNvPr id="13" name="矩形 12">
            <a:extLst>
              <a:ext uri="{FF2B5EF4-FFF2-40B4-BE49-F238E27FC236}">
                <a16:creationId xmlns:a16="http://schemas.microsoft.com/office/drawing/2014/main" id="{A2D13021-73D1-4A97-91B2-1D5B812E6A29}"/>
              </a:ext>
            </a:extLst>
          </p:cNvPr>
          <p:cNvSpPr/>
          <p:nvPr/>
        </p:nvSpPr>
        <p:spPr>
          <a:xfrm>
            <a:off x="3302692" y="2193864"/>
            <a:ext cx="2595377" cy="2002215"/>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担保物权以担保债权的实现为目的</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担保物权的标的是特定的</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担保物权限制了担保人对担保标的物的处分权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债权人享有对担保标的物的换价权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5.</a:t>
            </a:r>
            <a:r>
              <a:rPr lang="zh-CN" altLang="en-US" sz="1200" b="1" dirty="0">
                <a:solidFill>
                  <a:prstClr val="white"/>
                </a:solidFill>
                <a:sym typeface="+mn-ea"/>
              </a:rPr>
              <a:t>担保物权能够担保其债权享有优先受偿权</a:t>
            </a:r>
          </a:p>
        </p:txBody>
      </p:sp>
      <p:sp>
        <p:nvSpPr>
          <p:cNvPr id="14" name="矩形 13">
            <a:extLst>
              <a:ext uri="{FF2B5EF4-FFF2-40B4-BE49-F238E27FC236}">
                <a16:creationId xmlns:a16="http://schemas.microsoft.com/office/drawing/2014/main" id="{59706CE7-A8EB-4DC0-9057-FF41DFDD5945}"/>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担保物权的特征</a:t>
            </a:r>
            <a:endParaRPr lang="en-US" altLang="zh-CN" sz="1200" b="1" dirty="0">
              <a:solidFill>
                <a:prstClr val="white"/>
              </a:solidFill>
            </a:endParaRPr>
          </a:p>
        </p:txBody>
      </p:sp>
      <p:cxnSp>
        <p:nvCxnSpPr>
          <p:cNvPr id="15" name="直接连接符 14">
            <a:extLst>
              <a:ext uri="{FF2B5EF4-FFF2-40B4-BE49-F238E27FC236}">
                <a16:creationId xmlns:a16="http://schemas.microsoft.com/office/drawing/2014/main" id="{A08E5227-7D21-4B8A-9065-DC20886D4C30}"/>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897FE18F-6B41-4F59-828B-1A974002DB7B}"/>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0AE6A2E7-80C9-44D7-985B-1CBBF637A865}"/>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B399C8A8-8AC6-415C-93DC-4FA00E80AAA7}"/>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8BF2EDCE-23A8-4426-9847-1EA2069B0D4E}"/>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E87C2141-3C42-4056-B818-A431CDBE4355}"/>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6B37199E-0661-4C3A-8E78-B83BF94AB2DA}"/>
              </a:ext>
            </a:extLst>
          </p:cNvPr>
          <p:cNvSpPr/>
          <p:nvPr/>
        </p:nvSpPr>
        <p:spPr>
          <a:xfrm>
            <a:off x="6172845" y="2088447"/>
            <a:ext cx="2487061" cy="890693"/>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从属性</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不可分性</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物上代位性</a:t>
            </a: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F1FB723A-21D1-46AD-BDA3-4C62BF17599F}"/>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担保物权的属性</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D7C2412E-7F61-4BE9-89A1-846CB198ABD9}"/>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A4824CAA-C0BC-4689-9DF6-9AF0107C0FF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686628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担保物权概述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二、担保物权的社会功能和类型</a:t>
            </a:r>
            <a:endParaRPr lang="zh-CN" altLang="en-US" dirty="0"/>
          </a:p>
        </p:txBody>
      </p:sp>
      <p:sp>
        <p:nvSpPr>
          <p:cNvPr id="4" name="Freeform 35">
            <a:extLst>
              <a:ext uri="{FF2B5EF4-FFF2-40B4-BE49-F238E27FC236}">
                <a16:creationId xmlns:a16="http://schemas.microsoft.com/office/drawing/2014/main" id="{2E6D4B30-C265-4193-8998-3AD0135CCF89}"/>
              </a:ext>
            </a:extLst>
          </p:cNvPr>
          <p:cNvSpPr/>
          <p:nvPr/>
        </p:nvSpPr>
        <p:spPr bwMode="auto">
          <a:xfrm>
            <a:off x="7311002" y="111170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10AE8114-39B3-483D-B836-8F31361749D4}"/>
              </a:ext>
            </a:extLst>
          </p:cNvPr>
          <p:cNvSpPr/>
          <p:nvPr/>
        </p:nvSpPr>
        <p:spPr bwMode="auto">
          <a:xfrm>
            <a:off x="663823" y="112978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41C3CCF1-B7D5-4B70-9DE3-3C75DB2FC8CA}"/>
              </a:ext>
            </a:extLst>
          </p:cNvPr>
          <p:cNvGrpSpPr/>
          <p:nvPr/>
        </p:nvGrpSpPr>
        <p:grpSpPr>
          <a:xfrm>
            <a:off x="3120237" y="1346420"/>
            <a:ext cx="2429122" cy="3047165"/>
            <a:chOff x="4486882" y="1503658"/>
            <a:chExt cx="3238829" cy="4062887"/>
          </a:xfrm>
        </p:grpSpPr>
        <p:sp>
          <p:nvSpPr>
            <p:cNvPr id="7" name="Freeform 33">
              <a:extLst>
                <a:ext uri="{FF2B5EF4-FFF2-40B4-BE49-F238E27FC236}">
                  <a16:creationId xmlns:a16="http://schemas.microsoft.com/office/drawing/2014/main" id="{6FE8231C-F0A0-4BB3-AB91-983C8E1179CB}"/>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502E3778-B0FB-4B62-A315-69A56C75D14C}"/>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34B165BD-05AE-41A8-AA64-F3CE92DEF65A}"/>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2EC6F2AD-9FFA-40AF-AB23-C467A4B97130}"/>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9D2AAF95-C66B-4D0E-A017-A4D7F6B0AF2B}"/>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03B3EAA5-E04D-406E-BCD2-69B4F6C63376}"/>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A523D9A0-0350-4131-96F1-AD8250F49DD2}"/>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3ED15008-DD71-4712-84DE-0A655E920D62}"/>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625D872-4D89-4D29-A87E-85A1AB5A40CF}"/>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E3A81ED1-08ED-44AC-9745-1BD3271644CB}"/>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CC58C571-3B3B-461C-A080-3FA53B9A97B7}"/>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FB669364-3730-41FD-A102-FDD7B434CD46}"/>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254B6259-E0AB-44CD-8764-6F2B7A5216B4}"/>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D925CCC9-0025-4F63-BB8B-BDB15A7E2550}"/>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6F40C57C-A007-47F7-8BDE-E2FC6928AB18}"/>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5411277D-33F1-490D-94CC-D1D766E6DE7A}"/>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895AE5D9-AD60-4564-AB99-092F021BFC40}"/>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B24BA348-3F2B-49B5-BBDC-C63D43597279}"/>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0F6ED28C-C5EF-434D-8F20-88EAF03DFC1E}"/>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9EB325F1-3BEC-42C8-AF25-6C1FD6519FD2}"/>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3E31EA72-1058-4D1A-8018-A1E0450ED9D0}"/>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D5CA1C5A-A722-47D8-A7EB-8C0900A14FB9}"/>
              </a:ext>
            </a:extLst>
          </p:cNvPr>
          <p:cNvGrpSpPr/>
          <p:nvPr/>
        </p:nvGrpSpPr>
        <p:grpSpPr>
          <a:xfrm>
            <a:off x="1429900" y="1430581"/>
            <a:ext cx="2050891" cy="529270"/>
            <a:chOff x="1741845" y="2481978"/>
            <a:chExt cx="2880221" cy="393197"/>
          </a:xfrm>
        </p:grpSpPr>
        <p:cxnSp>
          <p:nvCxnSpPr>
            <p:cNvPr id="31" name="Straight Connector 27">
              <a:extLst>
                <a:ext uri="{FF2B5EF4-FFF2-40B4-BE49-F238E27FC236}">
                  <a16:creationId xmlns:a16="http://schemas.microsoft.com/office/drawing/2014/main" id="{569123EE-AD45-4866-8D85-B1302F0434FB}"/>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2D7ECFF2-7542-4062-BFE2-8AEBA9B1161C}"/>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4BB4F79B-7073-4F3F-9BF7-45D0C706EFA9}"/>
              </a:ext>
            </a:extLst>
          </p:cNvPr>
          <p:cNvGrpSpPr/>
          <p:nvPr/>
        </p:nvGrpSpPr>
        <p:grpSpPr>
          <a:xfrm flipH="1">
            <a:off x="4991137" y="1506069"/>
            <a:ext cx="2201845" cy="687208"/>
            <a:chOff x="1741845" y="2481978"/>
            <a:chExt cx="2880221" cy="393197"/>
          </a:xfrm>
        </p:grpSpPr>
        <p:cxnSp>
          <p:nvCxnSpPr>
            <p:cNvPr id="34" name="Straight Connector 33">
              <a:extLst>
                <a:ext uri="{FF2B5EF4-FFF2-40B4-BE49-F238E27FC236}">
                  <a16:creationId xmlns:a16="http://schemas.microsoft.com/office/drawing/2014/main" id="{D99A6767-AEDA-40F6-8372-F4B488DCC143}"/>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B71950AF-1BBB-403B-8E71-9114A8A89F22}"/>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8335A2AA-3859-4D7C-8AD2-BFD9989BDA6F}"/>
              </a:ext>
            </a:extLst>
          </p:cNvPr>
          <p:cNvSpPr>
            <a:spLocks noChangeAspect="1"/>
          </p:cNvSpPr>
          <p:nvPr/>
        </p:nvSpPr>
        <p:spPr bwMode="auto">
          <a:xfrm>
            <a:off x="864322" y="1363496"/>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EFBBA20C-7A5A-4B49-8B24-A905B15E6A3E}"/>
              </a:ext>
            </a:extLst>
          </p:cNvPr>
          <p:cNvSpPr>
            <a:spLocks noChangeArrowheads="1"/>
          </p:cNvSpPr>
          <p:nvPr/>
        </p:nvSpPr>
        <p:spPr bwMode="auto">
          <a:xfrm>
            <a:off x="7501758" y="1293997"/>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6C34A614-02BF-4E60-AE16-E39BEF1FB817}"/>
              </a:ext>
            </a:extLst>
          </p:cNvPr>
          <p:cNvSpPr txBox="1"/>
          <p:nvPr/>
        </p:nvSpPr>
        <p:spPr>
          <a:xfrm>
            <a:off x="574963" y="2122203"/>
            <a:ext cx="2458849" cy="1369670"/>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保障债权实现</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2.</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作为媒介融资</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zh-CN" altLang="en-US" sz="1200" dirty="0">
              <a:solidFill>
                <a:srgbClr val="660033"/>
              </a:solidFill>
              <a:latin typeface="微软雅黑" panose="020B0503020204020204" pitchFamily="34" charset="-122"/>
              <a:ea typeface="微软雅黑" panose="020B0503020204020204" pitchFamily="34" charset="-122"/>
              <a:cs typeface="Lato Regular"/>
            </a:endParaRPr>
          </a:p>
        </p:txBody>
      </p:sp>
      <p:sp>
        <p:nvSpPr>
          <p:cNvPr id="39" name="Title 20">
            <a:extLst>
              <a:ext uri="{FF2B5EF4-FFF2-40B4-BE49-F238E27FC236}">
                <a16:creationId xmlns:a16="http://schemas.microsoft.com/office/drawing/2014/main" id="{D49B92F2-49DD-4A7E-B925-1978D964E93F}"/>
              </a:ext>
            </a:extLst>
          </p:cNvPr>
          <p:cNvSpPr txBox="1"/>
          <p:nvPr/>
        </p:nvSpPr>
        <p:spPr>
          <a:xfrm>
            <a:off x="5748268" y="2268420"/>
            <a:ext cx="3071304" cy="1369670"/>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1.</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法定担保物权与约定担保物权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2.</a:t>
            </a:r>
            <a:r>
              <a:rPr lang="zh-CN" altLang="en-US" sz="1200" dirty="0">
                <a:solidFill>
                  <a:srgbClr val="9B552C"/>
                </a:solidFill>
                <a:latin typeface="微软雅黑" panose="020B0503020204020204" pitchFamily="34" charset="-122"/>
                <a:ea typeface="微软雅黑" panose="020B0503020204020204" pitchFamily="34" charset="-122"/>
                <a:cs typeface="Lato Regular"/>
              </a:rPr>
              <a:t>优先受偿性担保物权与留置性担保物权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3.</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占有担保物权与非占有担保物权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endParaRPr lang="zh-CN" altLang="en-US" sz="1200" dirty="0">
              <a:solidFill>
                <a:srgbClr val="9B552C"/>
              </a:solidFill>
              <a:latin typeface="微软雅黑" panose="020B0503020204020204" pitchFamily="34" charset="-122"/>
              <a:ea typeface="微软雅黑" panose="020B0503020204020204" pitchFamily="34" charset="-122"/>
              <a:cs typeface="Lato Regular"/>
            </a:endParaRPr>
          </a:p>
        </p:txBody>
      </p:sp>
      <p:sp>
        <p:nvSpPr>
          <p:cNvPr id="40" name="Title 20">
            <a:extLst>
              <a:ext uri="{FF2B5EF4-FFF2-40B4-BE49-F238E27FC236}">
                <a16:creationId xmlns:a16="http://schemas.microsoft.com/office/drawing/2014/main" id="{0376F273-237F-4593-A5B3-9AE3AFCDABBB}"/>
              </a:ext>
            </a:extLst>
          </p:cNvPr>
          <p:cNvSpPr txBox="1"/>
          <p:nvPr/>
        </p:nvSpPr>
        <p:spPr>
          <a:xfrm>
            <a:off x="1451692" y="1595352"/>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担保物权的</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l"/>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社会功能</a:t>
            </a:r>
          </a:p>
        </p:txBody>
      </p:sp>
      <p:sp>
        <p:nvSpPr>
          <p:cNvPr id="41" name="Title 20">
            <a:extLst>
              <a:ext uri="{FF2B5EF4-FFF2-40B4-BE49-F238E27FC236}">
                <a16:creationId xmlns:a16="http://schemas.microsoft.com/office/drawing/2014/main" id="{0E0488D3-4E56-4348-851E-3365FB622321}"/>
              </a:ext>
            </a:extLst>
          </p:cNvPr>
          <p:cNvSpPr txBox="1"/>
          <p:nvPr/>
        </p:nvSpPr>
        <p:spPr>
          <a:xfrm>
            <a:off x="5762634" y="1653280"/>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担保物权的</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类型</a:t>
            </a:r>
          </a:p>
        </p:txBody>
      </p:sp>
    </p:spTree>
    <p:extLst>
      <p:ext uri="{BB962C8B-B14F-4D97-AF65-F5344CB8AC3E}">
        <p14:creationId xmlns:p14="http://schemas.microsoft.com/office/powerpoint/2010/main" val="11305561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4.07407E-6 L -0.08906 4.07407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4.07407E-6 L -4.44444E-6 4.07407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4 -8.64198E-7 L -0.03055 -8.64198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8.64198E-7 L -0.03072 -8.64198E-7 " pathEditMode="relative" rAng="0" ptsTypes="AA">
                                      <p:cBhvr>
                                        <p:cTn id="44" dur="550" spd="-100000" fill="hold"/>
                                        <p:tgtEl>
                                          <p:spTgt spid="4"/>
                                        </p:tgtEl>
                                        <p:attrNameLst>
                                          <p:attrName>ppt_x</p:attrName>
                                          <p:attrName>ppt_y</p:attrName>
                                        </p:attrNameLst>
                                      </p:cBhvr>
                                      <p:rCtr x="-1545"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551322" y="53820"/>
            <a:ext cx="2492990"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民法基本原则</a:t>
            </a:r>
          </a:p>
        </p:txBody>
      </p:sp>
      <p:grpSp>
        <p:nvGrpSpPr>
          <p:cNvPr id="3" name="Group 3"/>
          <p:cNvGrpSpPr/>
          <p:nvPr/>
        </p:nvGrpSpPr>
        <p:grpSpPr>
          <a:xfrm>
            <a:off x="3274006" y="896375"/>
            <a:ext cx="2023278" cy="4019114"/>
            <a:chOff x="4665731" y="1530069"/>
            <a:chExt cx="2860538" cy="5166121"/>
          </a:xfrm>
        </p:grpSpPr>
        <p:sp>
          <p:nvSpPr>
            <p:cNvPr id="4" name="Freeform 5"/>
            <p:cNvSpPr>
              <a:spLocks/>
            </p:cNvSpPr>
            <p:nvPr/>
          </p:nvSpPr>
          <p:spPr bwMode="auto">
            <a:xfrm>
              <a:off x="4766273" y="3343781"/>
              <a:ext cx="1694440" cy="1760483"/>
            </a:xfrm>
            <a:custGeom>
              <a:avLst/>
              <a:gdLst>
                <a:gd name="T0" fmla="*/ 727 w 727"/>
                <a:gd name="T1" fmla="*/ 559 h 755"/>
                <a:gd name="T2" fmla="*/ 553 w 727"/>
                <a:gd name="T3" fmla="*/ 525 h 755"/>
                <a:gd name="T4" fmla="*/ 326 w 727"/>
                <a:gd name="T5" fmla="*/ 313 h 755"/>
                <a:gd name="T6" fmla="*/ 403 w 727"/>
                <a:gd name="T7" fmla="*/ 310 h 755"/>
                <a:gd name="T8" fmla="*/ 413 w 727"/>
                <a:gd name="T9" fmla="*/ 274 h 755"/>
                <a:gd name="T10" fmla="*/ 245 w 727"/>
                <a:gd name="T11" fmla="*/ 26 h 755"/>
                <a:gd name="T12" fmla="*/ 203 w 727"/>
                <a:gd name="T13" fmla="*/ 26 h 755"/>
                <a:gd name="T14" fmla="*/ 15 w 727"/>
                <a:gd name="T15" fmla="*/ 280 h 755"/>
                <a:gd name="T16" fmla="*/ 24 w 727"/>
                <a:gd name="T17" fmla="*/ 310 h 755"/>
                <a:gd name="T18" fmla="*/ 114 w 727"/>
                <a:gd name="T19" fmla="*/ 315 h 755"/>
                <a:gd name="T20" fmla="*/ 567 w 727"/>
                <a:gd name="T21" fmla="*/ 747 h 755"/>
                <a:gd name="T22" fmla="*/ 727 w 727"/>
                <a:gd name="T23" fmla="*/ 559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5">
                  <a:moveTo>
                    <a:pt x="727" y="559"/>
                  </a:moveTo>
                  <a:cubicBezTo>
                    <a:pt x="715" y="515"/>
                    <a:pt x="651" y="517"/>
                    <a:pt x="553" y="525"/>
                  </a:cubicBezTo>
                  <a:cubicBezTo>
                    <a:pt x="479" y="533"/>
                    <a:pt x="309" y="547"/>
                    <a:pt x="326" y="313"/>
                  </a:cubicBezTo>
                  <a:cubicBezTo>
                    <a:pt x="403" y="310"/>
                    <a:pt x="403" y="310"/>
                    <a:pt x="403" y="310"/>
                  </a:cubicBezTo>
                  <a:cubicBezTo>
                    <a:pt x="429" y="310"/>
                    <a:pt x="428" y="295"/>
                    <a:pt x="413" y="274"/>
                  </a:cubicBezTo>
                  <a:cubicBezTo>
                    <a:pt x="413" y="274"/>
                    <a:pt x="297" y="101"/>
                    <a:pt x="245" y="26"/>
                  </a:cubicBezTo>
                  <a:cubicBezTo>
                    <a:pt x="231" y="6"/>
                    <a:pt x="220" y="0"/>
                    <a:pt x="203" y="26"/>
                  </a:cubicBezTo>
                  <a:cubicBezTo>
                    <a:pt x="144" y="97"/>
                    <a:pt x="55" y="225"/>
                    <a:pt x="15" y="280"/>
                  </a:cubicBezTo>
                  <a:cubicBezTo>
                    <a:pt x="12" y="284"/>
                    <a:pt x="0" y="307"/>
                    <a:pt x="24" y="310"/>
                  </a:cubicBezTo>
                  <a:cubicBezTo>
                    <a:pt x="52" y="313"/>
                    <a:pt x="114" y="315"/>
                    <a:pt x="114" y="315"/>
                  </a:cubicBezTo>
                  <a:cubicBezTo>
                    <a:pt x="93" y="749"/>
                    <a:pt x="350" y="749"/>
                    <a:pt x="567" y="747"/>
                  </a:cubicBezTo>
                  <a:cubicBezTo>
                    <a:pt x="606" y="755"/>
                    <a:pt x="723" y="704"/>
                    <a:pt x="727" y="559"/>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5" name="Freeform 6"/>
            <p:cNvSpPr>
              <a:spLocks/>
            </p:cNvSpPr>
            <p:nvPr/>
          </p:nvSpPr>
          <p:spPr bwMode="auto">
            <a:xfrm>
              <a:off x="5831829" y="2495082"/>
              <a:ext cx="1694440" cy="1762454"/>
            </a:xfrm>
            <a:custGeom>
              <a:avLst/>
              <a:gdLst>
                <a:gd name="T0" fmla="*/ 0 w 727"/>
                <a:gd name="T1" fmla="*/ 559 h 756"/>
                <a:gd name="T2" fmla="*/ 173 w 727"/>
                <a:gd name="T3" fmla="*/ 526 h 756"/>
                <a:gd name="T4" fmla="*/ 401 w 727"/>
                <a:gd name="T5" fmla="*/ 314 h 756"/>
                <a:gd name="T6" fmla="*/ 324 w 727"/>
                <a:gd name="T7" fmla="*/ 311 h 756"/>
                <a:gd name="T8" fmla="*/ 314 w 727"/>
                <a:gd name="T9" fmla="*/ 275 h 756"/>
                <a:gd name="T10" fmla="*/ 482 w 727"/>
                <a:gd name="T11" fmla="*/ 27 h 756"/>
                <a:gd name="T12" fmla="*/ 524 w 727"/>
                <a:gd name="T13" fmla="*/ 27 h 756"/>
                <a:gd name="T14" fmla="*/ 712 w 727"/>
                <a:gd name="T15" fmla="*/ 280 h 756"/>
                <a:gd name="T16" fmla="*/ 703 w 727"/>
                <a:gd name="T17" fmla="*/ 311 h 756"/>
                <a:gd name="T18" fmla="*/ 613 w 727"/>
                <a:gd name="T19" fmla="*/ 316 h 756"/>
                <a:gd name="T20" fmla="*/ 160 w 727"/>
                <a:gd name="T21" fmla="*/ 748 h 756"/>
                <a:gd name="T22" fmla="*/ 0 w 727"/>
                <a:gd name="T23" fmla="*/ 559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6">
                  <a:moveTo>
                    <a:pt x="0" y="559"/>
                  </a:moveTo>
                  <a:cubicBezTo>
                    <a:pt x="11" y="516"/>
                    <a:pt x="76" y="518"/>
                    <a:pt x="173" y="526"/>
                  </a:cubicBezTo>
                  <a:cubicBezTo>
                    <a:pt x="248" y="534"/>
                    <a:pt x="418" y="548"/>
                    <a:pt x="401" y="314"/>
                  </a:cubicBezTo>
                  <a:cubicBezTo>
                    <a:pt x="324" y="311"/>
                    <a:pt x="324" y="311"/>
                    <a:pt x="324" y="311"/>
                  </a:cubicBezTo>
                  <a:cubicBezTo>
                    <a:pt x="297" y="311"/>
                    <a:pt x="298" y="296"/>
                    <a:pt x="314" y="275"/>
                  </a:cubicBezTo>
                  <a:cubicBezTo>
                    <a:pt x="314" y="275"/>
                    <a:pt x="429" y="102"/>
                    <a:pt x="482" y="27"/>
                  </a:cubicBezTo>
                  <a:cubicBezTo>
                    <a:pt x="496" y="7"/>
                    <a:pt x="507" y="0"/>
                    <a:pt x="524" y="27"/>
                  </a:cubicBezTo>
                  <a:cubicBezTo>
                    <a:pt x="583" y="98"/>
                    <a:pt x="672" y="225"/>
                    <a:pt x="712" y="280"/>
                  </a:cubicBezTo>
                  <a:cubicBezTo>
                    <a:pt x="714" y="285"/>
                    <a:pt x="727" y="308"/>
                    <a:pt x="703" y="311"/>
                  </a:cubicBezTo>
                  <a:cubicBezTo>
                    <a:pt x="675" y="314"/>
                    <a:pt x="613" y="316"/>
                    <a:pt x="613" y="316"/>
                  </a:cubicBezTo>
                  <a:cubicBezTo>
                    <a:pt x="634" y="750"/>
                    <a:pt x="376" y="750"/>
                    <a:pt x="160" y="748"/>
                  </a:cubicBezTo>
                  <a:cubicBezTo>
                    <a:pt x="121" y="756"/>
                    <a:pt x="4" y="705"/>
                    <a:pt x="0" y="559"/>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6" name="Freeform 7"/>
            <p:cNvSpPr>
              <a:spLocks/>
            </p:cNvSpPr>
            <p:nvPr/>
          </p:nvSpPr>
          <p:spPr bwMode="auto">
            <a:xfrm>
              <a:off x="4665731" y="1530069"/>
              <a:ext cx="1695426" cy="1762454"/>
            </a:xfrm>
            <a:custGeom>
              <a:avLst/>
              <a:gdLst>
                <a:gd name="T0" fmla="*/ 727 w 727"/>
                <a:gd name="T1" fmla="*/ 559 h 756"/>
                <a:gd name="T2" fmla="*/ 554 w 727"/>
                <a:gd name="T3" fmla="*/ 526 h 756"/>
                <a:gd name="T4" fmla="*/ 326 w 727"/>
                <a:gd name="T5" fmla="*/ 314 h 756"/>
                <a:gd name="T6" fmla="*/ 403 w 727"/>
                <a:gd name="T7" fmla="*/ 311 h 756"/>
                <a:gd name="T8" fmla="*/ 413 w 727"/>
                <a:gd name="T9" fmla="*/ 275 h 756"/>
                <a:gd name="T10" fmla="*/ 245 w 727"/>
                <a:gd name="T11" fmla="*/ 27 h 756"/>
                <a:gd name="T12" fmla="*/ 203 w 727"/>
                <a:gd name="T13" fmla="*/ 27 h 756"/>
                <a:gd name="T14" fmla="*/ 15 w 727"/>
                <a:gd name="T15" fmla="*/ 280 h 756"/>
                <a:gd name="T16" fmla="*/ 24 w 727"/>
                <a:gd name="T17" fmla="*/ 311 h 756"/>
                <a:gd name="T18" fmla="*/ 114 w 727"/>
                <a:gd name="T19" fmla="*/ 316 h 756"/>
                <a:gd name="T20" fmla="*/ 567 w 727"/>
                <a:gd name="T21" fmla="*/ 748 h 756"/>
                <a:gd name="T22" fmla="*/ 727 w 727"/>
                <a:gd name="T23" fmla="*/ 559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6">
                  <a:moveTo>
                    <a:pt x="727" y="559"/>
                  </a:moveTo>
                  <a:cubicBezTo>
                    <a:pt x="716" y="516"/>
                    <a:pt x="651" y="518"/>
                    <a:pt x="554" y="526"/>
                  </a:cubicBezTo>
                  <a:cubicBezTo>
                    <a:pt x="479" y="534"/>
                    <a:pt x="309" y="548"/>
                    <a:pt x="326" y="314"/>
                  </a:cubicBezTo>
                  <a:cubicBezTo>
                    <a:pt x="403" y="311"/>
                    <a:pt x="403" y="311"/>
                    <a:pt x="403" y="311"/>
                  </a:cubicBezTo>
                  <a:cubicBezTo>
                    <a:pt x="430" y="311"/>
                    <a:pt x="429" y="296"/>
                    <a:pt x="413" y="275"/>
                  </a:cubicBezTo>
                  <a:cubicBezTo>
                    <a:pt x="413" y="275"/>
                    <a:pt x="298" y="102"/>
                    <a:pt x="245" y="27"/>
                  </a:cubicBezTo>
                  <a:cubicBezTo>
                    <a:pt x="231" y="7"/>
                    <a:pt x="220" y="0"/>
                    <a:pt x="203" y="27"/>
                  </a:cubicBezTo>
                  <a:cubicBezTo>
                    <a:pt x="144" y="98"/>
                    <a:pt x="55" y="226"/>
                    <a:pt x="15" y="280"/>
                  </a:cubicBezTo>
                  <a:cubicBezTo>
                    <a:pt x="13" y="285"/>
                    <a:pt x="0" y="308"/>
                    <a:pt x="24" y="311"/>
                  </a:cubicBezTo>
                  <a:cubicBezTo>
                    <a:pt x="52" y="314"/>
                    <a:pt x="114" y="316"/>
                    <a:pt x="114" y="316"/>
                  </a:cubicBezTo>
                  <a:cubicBezTo>
                    <a:pt x="93" y="750"/>
                    <a:pt x="351" y="750"/>
                    <a:pt x="567" y="748"/>
                  </a:cubicBezTo>
                  <a:cubicBezTo>
                    <a:pt x="606" y="756"/>
                    <a:pt x="723" y="705"/>
                    <a:pt x="727" y="559"/>
                  </a:cubicBez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7" name="Freeform 8"/>
            <p:cNvSpPr>
              <a:spLocks/>
            </p:cNvSpPr>
            <p:nvPr/>
          </p:nvSpPr>
          <p:spPr bwMode="auto">
            <a:xfrm>
              <a:off x="5927443" y="1632584"/>
              <a:ext cx="104486" cy="4464293"/>
            </a:xfrm>
            <a:custGeom>
              <a:avLst/>
              <a:gdLst>
                <a:gd name="T0" fmla="*/ 94 w 106"/>
                <a:gd name="T1" fmla="*/ 4529 h 4529"/>
                <a:gd name="T2" fmla="*/ 0 w 106"/>
                <a:gd name="T3" fmla="*/ 4484 h 4529"/>
                <a:gd name="T4" fmla="*/ 12 w 106"/>
                <a:gd name="T5" fmla="*/ 0 h 4529"/>
                <a:gd name="T6" fmla="*/ 106 w 106"/>
                <a:gd name="T7" fmla="*/ 0 h 4529"/>
                <a:gd name="T8" fmla="*/ 94 w 106"/>
                <a:gd name="T9" fmla="*/ 4529 h 4529"/>
              </a:gdLst>
              <a:ahLst/>
              <a:cxnLst>
                <a:cxn ang="0">
                  <a:pos x="T0" y="T1"/>
                </a:cxn>
                <a:cxn ang="0">
                  <a:pos x="T2" y="T3"/>
                </a:cxn>
                <a:cxn ang="0">
                  <a:pos x="T4" y="T5"/>
                </a:cxn>
                <a:cxn ang="0">
                  <a:pos x="T6" y="T7"/>
                </a:cxn>
                <a:cxn ang="0">
                  <a:pos x="T8" y="T9"/>
                </a:cxn>
              </a:cxnLst>
              <a:rect l="0" t="0" r="r" b="b"/>
              <a:pathLst>
                <a:path w="106" h="4529">
                  <a:moveTo>
                    <a:pt x="94" y="4529"/>
                  </a:moveTo>
                  <a:lnTo>
                    <a:pt x="0" y="4484"/>
                  </a:lnTo>
                  <a:lnTo>
                    <a:pt x="12" y="0"/>
                  </a:lnTo>
                  <a:lnTo>
                    <a:pt x="106" y="0"/>
                  </a:lnTo>
                  <a:lnTo>
                    <a:pt x="94" y="4529"/>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8" name="Freeform 9"/>
            <p:cNvSpPr>
              <a:spLocks/>
            </p:cNvSpPr>
            <p:nvPr/>
          </p:nvSpPr>
          <p:spPr bwMode="auto">
            <a:xfrm>
              <a:off x="6181757" y="1632584"/>
              <a:ext cx="102514" cy="4467250"/>
            </a:xfrm>
            <a:custGeom>
              <a:avLst/>
              <a:gdLst>
                <a:gd name="T0" fmla="*/ 87 w 104"/>
                <a:gd name="T1" fmla="*/ 4498 h 4532"/>
                <a:gd name="T2" fmla="*/ 0 w 104"/>
                <a:gd name="T3" fmla="*/ 4532 h 4532"/>
                <a:gd name="T4" fmla="*/ 11 w 104"/>
                <a:gd name="T5" fmla="*/ 0 h 4532"/>
                <a:gd name="T6" fmla="*/ 104 w 104"/>
                <a:gd name="T7" fmla="*/ 3 h 4532"/>
                <a:gd name="T8" fmla="*/ 87 w 104"/>
                <a:gd name="T9" fmla="*/ 4498 h 4532"/>
              </a:gdLst>
              <a:ahLst/>
              <a:cxnLst>
                <a:cxn ang="0">
                  <a:pos x="T0" y="T1"/>
                </a:cxn>
                <a:cxn ang="0">
                  <a:pos x="T2" y="T3"/>
                </a:cxn>
                <a:cxn ang="0">
                  <a:pos x="T4" y="T5"/>
                </a:cxn>
                <a:cxn ang="0">
                  <a:pos x="T6" y="T7"/>
                </a:cxn>
                <a:cxn ang="0">
                  <a:pos x="T8" y="T9"/>
                </a:cxn>
              </a:cxnLst>
              <a:rect l="0" t="0" r="r" b="b"/>
              <a:pathLst>
                <a:path w="104" h="4532">
                  <a:moveTo>
                    <a:pt x="87" y="4498"/>
                  </a:moveTo>
                  <a:lnTo>
                    <a:pt x="0" y="4532"/>
                  </a:lnTo>
                  <a:lnTo>
                    <a:pt x="11" y="0"/>
                  </a:lnTo>
                  <a:lnTo>
                    <a:pt x="104" y="3"/>
                  </a:lnTo>
                  <a:lnTo>
                    <a:pt x="87" y="449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9" name="Freeform 10"/>
            <p:cNvSpPr>
              <a:spLocks/>
            </p:cNvSpPr>
            <p:nvPr/>
          </p:nvSpPr>
          <p:spPr bwMode="auto">
            <a:xfrm>
              <a:off x="6016157" y="1632584"/>
              <a:ext cx="181371" cy="4467250"/>
            </a:xfrm>
            <a:custGeom>
              <a:avLst/>
              <a:gdLst>
                <a:gd name="T0" fmla="*/ 172 w 184"/>
                <a:gd name="T1" fmla="*/ 4532 h 4532"/>
                <a:gd name="T2" fmla="*/ 0 w 184"/>
                <a:gd name="T3" fmla="*/ 4529 h 4532"/>
                <a:gd name="T4" fmla="*/ 11 w 184"/>
                <a:gd name="T5" fmla="*/ 0 h 4532"/>
                <a:gd name="T6" fmla="*/ 184 w 184"/>
                <a:gd name="T7" fmla="*/ 0 h 4532"/>
                <a:gd name="T8" fmla="*/ 172 w 184"/>
                <a:gd name="T9" fmla="*/ 4532 h 4532"/>
              </a:gdLst>
              <a:ahLst/>
              <a:cxnLst>
                <a:cxn ang="0">
                  <a:pos x="T0" y="T1"/>
                </a:cxn>
                <a:cxn ang="0">
                  <a:pos x="T2" y="T3"/>
                </a:cxn>
                <a:cxn ang="0">
                  <a:pos x="T4" y="T5"/>
                </a:cxn>
                <a:cxn ang="0">
                  <a:pos x="T6" y="T7"/>
                </a:cxn>
                <a:cxn ang="0">
                  <a:pos x="T8" y="T9"/>
                </a:cxn>
              </a:cxnLst>
              <a:rect l="0" t="0" r="r" b="b"/>
              <a:pathLst>
                <a:path w="184" h="4532">
                  <a:moveTo>
                    <a:pt x="172" y="4532"/>
                  </a:moveTo>
                  <a:lnTo>
                    <a:pt x="0" y="4529"/>
                  </a:lnTo>
                  <a:lnTo>
                    <a:pt x="11" y="0"/>
                  </a:lnTo>
                  <a:lnTo>
                    <a:pt x="184" y="0"/>
                  </a:lnTo>
                  <a:lnTo>
                    <a:pt x="172" y="453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0" name="Freeform 11"/>
            <p:cNvSpPr>
              <a:spLocks/>
            </p:cNvSpPr>
            <p:nvPr/>
          </p:nvSpPr>
          <p:spPr bwMode="auto">
            <a:xfrm>
              <a:off x="5927443" y="5975634"/>
              <a:ext cx="344999" cy="720556"/>
            </a:xfrm>
            <a:custGeom>
              <a:avLst/>
              <a:gdLst>
                <a:gd name="T0" fmla="*/ 38 w 148"/>
                <a:gd name="T1" fmla="*/ 52 h 309"/>
                <a:gd name="T2" fmla="*/ 70 w 148"/>
                <a:gd name="T3" fmla="*/ 17 h 309"/>
                <a:gd name="T4" fmla="*/ 107 w 148"/>
                <a:gd name="T5" fmla="*/ 45 h 309"/>
                <a:gd name="T6" fmla="*/ 134 w 148"/>
                <a:gd name="T7" fmla="*/ 18 h 309"/>
                <a:gd name="T8" fmla="*/ 148 w 148"/>
                <a:gd name="T9" fmla="*/ 34 h 309"/>
                <a:gd name="T10" fmla="*/ 78 w 148"/>
                <a:gd name="T11" fmla="*/ 309 h 309"/>
                <a:gd name="T12" fmla="*/ 0 w 148"/>
                <a:gd name="T13" fmla="*/ 33 h 309"/>
                <a:gd name="T14" fmla="*/ 38 w 148"/>
                <a:gd name="T15" fmla="*/ 52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309">
                  <a:moveTo>
                    <a:pt x="38" y="52"/>
                  </a:moveTo>
                  <a:cubicBezTo>
                    <a:pt x="38" y="52"/>
                    <a:pt x="57" y="13"/>
                    <a:pt x="70" y="17"/>
                  </a:cubicBezTo>
                  <a:cubicBezTo>
                    <a:pt x="84" y="21"/>
                    <a:pt x="103" y="15"/>
                    <a:pt x="107" y="45"/>
                  </a:cubicBezTo>
                  <a:cubicBezTo>
                    <a:pt x="111" y="42"/>
                    <a:pt x="122" y="19"/>
                    <a:pt x="134" y="18"/>
                  </a:cubicBezTo>
                  <a:cubicBezTo>
                    <a:pt x="145" y="18"/>
                    <a:pt x="148" y="34"/>
                    <a:pt x="148" y="34"/>
                  </a:cubicBezTo>
                  <a:cubicBezTo>
                    <a:pt x="78" y="309"/>
                    <a:pt x="78" y="309"/>
                    <a:pt x="78" y="309"/>
                  </a:cubicBezTo>
                  <a:cubicBezTo>
                    <a:pt x="0" y="33"/>
                    <a:pt x="0" y="33"/>
                    <a:pt x="0" y="33"/>
                  </a:cubicBezTo>
                  <a:cubicBezTo>
                    <a:pt x="0" y="33"/>
                    <a:pt x="24" y="0"/>
                    <a:pt x="38" y="52"/>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1" name="Freeform 12"/>
            <p:cNvSpPr>
              <a:spLocks/>
            </p:cNvSpPr>
            <p:nvPr/>
          </p:nvSpPr>
          <p:spPr bwMode="auto">
            <a:xfrm>
              <a:off x="6043757" y="6409348"/>
              <a:ext cx="126171" cy="286842"/>
            </a:xfrm>
            <a:custGeom>
              <a:avLst/>
              <a:gdLst>
                <a:gd name="T0" fmla="*/ 0 w 54"/>
                <a:gd name="T1" fmla="*/ 23 h 123"/>
                <a:gd name="T2" fmla="*/ 28 w 54"/>
                <a:gd name="T3" fmla="*/ 123 h 123"/>
                <a:gd name="T4" fmla="*/ 54 w 54"/>
                <a:gd name="T5" fmla="*/ 23 h 123"/>
                <a:gd name="T6" fmla="*/ 0 w 54"/>
                <a:gd name="T7" fmla="*/ 23 h 123"/>
              </a:gdLst>
              <a:ahLst/>
              <a:cxnLst>
                <a:cxn ang="0">
                  <a:pos x="T0" y="T1"/>
                </a:cxn>
                <a:cxn ang="0">
                  <a:pos x="T2" y="T3"/>
                </a:cxn>
                <a:cxn ang="0">
                  <a:pos x="T4" y="T5"/>
                </a:cxn>
                <a:cxn ang="0">
                  <a:pos x="T6" y="T7"/>
                </a:cxn>
              </a:cxnLst>
              <a:rect l="0" t="0" r="r" b="b"/>
              <a:pathLst>
                <a:path w="54" h="123">
                  <a:moveTo>
                    <a:pt x="0" y="23"/>
                  </a:moveTo>
                  <a:cubicBezTo>
                    <a:pt x="28" y="123"/>
                    <a:pt x="28" y="123"/>
                    <a:pt x="28" y="123"/>
                  </a:cubicBezTo>
                  <a:cubicBezTo>
                    <a:pt x="54" y="23"/>
                    <a:pt x="54" y="23"/>
                    <a:pt x="54" y="23"/>
                  </a:cubicBezTo>
                  <a:cubicBezTo>
                    <a:pt x="54" y="23"/>
                    <a:pt x="27" y="0"/>
                    <a:pt x="0" y="23"/>
                  </a:cubicBez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2" name="Rectangle 13"/>
            <p:cNvSpPr>
              <a:spLocks noChangeArrowheads="1"/>
            </p:cNvSpPr>
            <p:nvPr/>
          </p:nvSpPr>
          <p:spPr bwMode="auto">
            <a:xfrm>
              <a:off x="5939271" y="1632584"/>
              <a:ext cx="348942" cy="314442"/>
            </a:xfrm>
            <a:prstGeom prst="rect">
              <a:avLst/>
            </a:pr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3" name="Freeform 14"/>
            <p:cNvSpPr>
              <a:spLocks/>
            </p:cNvSpPr>
            <p:nvPr/>
          </p:nvSpPr>
          <p:spPr bwMode="auto">
            <a:xfrm>
              <a:off x="5927443" y="2833182"/>
              <a:ext cx="437656" cy="3266652"/>
            </a:xfrm>
            <a:custGeom>
              <a:avLst/>
              <a:gdLst>
                <a:gd name="T0" fmla="*/ 38 w 188"/>
                <a:gd name="T1" fmla="*/ 1401 h 1401"/>
                <a:gd name="T2" fmla="*/ 40 w 188"/>
                <a:gd name="T3" fmla="*/ 246 h 1401"/>
                <a:gd name="T4" fmla="*/ 188 w 188"/>
                <a:gd name="T5" fmla="*/ 187 h 1401"/>
                <a:gd name="T6" fmla="*/ 186 w 188"/>
                <a:gd name="T7" fmla="*/ 0 h 1401"/>
                <a:gd name="T8" fmla="*/ 3 w 188"/>
                <a:gd name="T9" fmla="*/ 226 h 1401"/>
                <a:gd name="T10" fmla="*/ 0 w 188"/>
                <a:gd name="T11" fmla="*/ 1381 h 1401"/>
                <a:gd name="T12" fmla="*/ 38 w 188"/>
                <a:gd name="T13" fmla="*/ 1401 h 1401"/>
              </a:gdLst>
              <a:ahLst/>
              <a:cxnLst>
                <a:cxn ang="0">
                  <a:pos x="T0" y="T1"/>
                </a:cxn>
                <a:cxn ang="0">
                  <a:pos x="T2" y="T3"/>
                </a:cxn>
                <a:cxn ang="0">
                  <a:pos x="T4" y="T5"/>
                </a:cxn>
                <a:cxn ang="0">
                  <a:pos x="T6" y="T7"/>
                </a:cxn>
                <a:cxn ang="0">
                  <a:pos x="T8" y="T9"/>
                </a:cxn>
                <a:cxn ang="0">
                  <a:pos x="T10" y="T11"/>
                </a:cxn>
                <a:cxn ang="0">
                  <a:pos x="T12" y="T13"/>
                </a:cxn>
              </a:cxnLst>
              <a:rect l="0" t="0" r="r" b="b"/>
              <a:pathLst>
                <a:path w="188" h="1401">
                  <a:moveTo>
                    <a:pt x="38" y="1401"/>
                  </a:moveTo>
                  <a:cubicBezTo>
                    <a:pt x="40" y="246"/>
                    <a:pt x="40" y="246"/>
                    <a:pt x="40" y="246"/>
                  </a:cubicBezTo>
                  <a:cubicBezTo>
                    <a:pt x="131" y="218"/>
                    <a:pt x="182" y="213"/>
                    <a:pt x="188" y="187"/>
                  </a:cubicBezTo>
                  <a:cubicBezTo>
                    <a:pt x="186" y="0"/>
                    <a:pt x="186" y="0"/>
                    <a:pt x="186" y="0"/>
                  </a:cubicBezTo>
                  <a:cubicBezTo>
                    <a:pt x="171" y="93"/>
                    <a:pt x="3" y="184"/>
                    <a:pt x="3" y="226"/>
                  </a:cubicBezTo>
                  <a:cubicBezTo>
                    <a:pt x="0" y="1381"/>
                    <a:pt x="0" y="1381"/>
                    <a:pt x="0" y="1381"/>
                  </a:cubicBezTo>
                  <a:cubicBezTo>
                    <a:pt x="14" y="1364"/>
                    <a:pt x="30" y="1368"/>
                    <a:pt x="38" y="1401"/>
                  </a:cubicBez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4" name="Freeform 15"/>
            <p:cNvSpPr>
              <a:spLocks/>
            </p:cNvSpPr>
            <p:nvPr/>
          </p:nvSpPr>
          <p:spPr bwMode="auto">
            <a:xfrm>
              <a:off x="5826900" y="3798195"/>
              <a:ext cx="447513" cy="2294739"/>
            </a:xfrm>
            <a:custGeom>
              <a:avLst/>
              <a:gdLst>
                <a:gd name="T0" fmla="*/ 151 w 192"/>
                <a:gd name="T1" fmla="*/ 984 h 984"/>
                <a:gd name="T2" fmla="*/ 154 w 192"/>
                <a:gd name="T3" fmla="*/ 256 h 984"/>
                <a:gd name="T4" fmla="*/ 0 w 192"/>
                <a:gd name="T5" fmla="*/ 195 h 984"/>
                <a:gd name="T6" fmla="*/ 2 w 192"/>
                <a:gd name="T7" fmla="*/ 0 h 984"/>
                <a:gd name="T8" fmla="*/ 192 w 192"/>
                <a:gd name="T9" fmla="*/ 235 h 984"/>
                <a:gd name="T10" fmla="*/ 191 w 192"/>
                <a:gd name="T11" fmla="*/ 968 h 984"/>
                <a:gd name="T12" fmla="*/ 151 w 192"/>
                <a:gd name="T13" fmla="*/ 984 h 984"/>
              </a:gdLst>
              <a:ahLst/>
              <a:cxnLst>
                <a:cxn ang="0">
                  <a:pos x="T0" y="T1"/>
                </a:cxn>
                <a:cxn ang="0">
                  <a:pos x="T2" y="T3"/>
                </a:cxn>
                <a:cxn ang="0">
                  <a:pos x="T4" y="T5"/>
                </a:cxn>
                <a:cxn ang="0">
                  <a:pos x="T6" y="T7"/>
                </a:cxn>
                <a:cxn ang="0">
                  <a:pos x="T8" y="T9"/>
                </a:cxn>
                <a:cxn ang="0">
                  <a:pos x="T10" y="T11"/>
                </a:cxn>
                <a:cxn ang="0">
                  <a:pos x="T12" y="T13"/>
                </a:cxn>
              </a:cxnLst>
              <a:rect l="0" t="0" r="r" b="b"/>
              <a:pathLst>
                <a:path w="192" h="984">
                  <a:moveTo>
                    <a:pt x="151" y="984"/>
                  </a:moveTo>
                  <a:cubicBezTo>
                    <a:pt x="154" y="256"/>
                    <a:pt x="154" y="256"/>
                    <a:pt x="154" y="256"/>
                  </a:cubicBezTo>
                  <a:cubicBezTo>
                    <a:pt x="59" y="227"/>
                    <a:pt x="6" y="221"/>
                    <a:pt x="0" y="195"/>
                  </a:cubicBezTo>
                  <a:cubicBezTo>
                    <a:pt x="2" y="0"/>
                    <a:pt x="2" y="0"/>
                    <a:pt x="2" y="0"/>
                  </a:cubicBezTo>
                  <a:cubicBezTo>
                    <a:pt x="18" y="97"/>
                    <a:pt x="192" y="192"/>
                    <a:pt x="192" y="235"/>
                  </a:cubicBezTo>
                  <a:cubicBezTo>
                    <a:pt x="191" y="968"/>
                    <a:pt x="191" y="968"/>
                    <a:pt x="191" y="968"/>
                  </a:cubicBezTo>
                  <a:cubicBezTo>
                    <a:pt x="186" y="945"/>
                    <a:pt x="164" y="947"/>
                    <a:pt x="151" y="984"/>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5" name="Freeform 16"/>
            <p:cNvSpPr>
              <a:spLocks/>
            </p:cNvSpPr>
            <p:nvPr/>
          </p:nvSpPr>
          <p:spPr bwMode="auto">
            <a:xfrm>
              <a:off x="6013200" y="4646893"/>
              <a:ext cx="452442" cy="1449983"/>
            </a:xfrm>
            <a:custGeom>
              <a:avLst/>
              <a:gdLst>
                <a:gd name="T0" fmla="*/ 71 w 194"/>
                <a:gd name="T1" fmla="*/ 620 h 622"/>
                <a:gd name="T2" fmla="*/ 74 w 194"/>
                <a:gd name="T3" fmla="*/ 246 h 622"/>
                <a:gd name="T4" fmla="*/ 194 w 194"/>
                <a:gd name="T5" fmla="*/ 194 h 622"/>
                <a:gd name="T6" fmla="*/ 192 w 194"/>
                <a:gd name="T7" fmla="*/ 0 h 622"/>
                <a:gd name="T8" fmla="*/ 0 w 194"/>
                <a:gd name="T9" fmla="*/ 234 h 622"/>
                <a:gd name="T10" fmla="*/ 1 w 194"/>
                <a:gd name="T11" fmla="*/ 622 h 622"/>
                <a:gd name="T12" fmla="*/ 71 w 194"/>
                <a:gd name="T13" fmla="*/ 620 h 622"/>
              </a:gdLst>
              <a:ahLst/>
              <a:cxnLst>
                <a:cxn ang="0">
                  <a:pos x="T0" y="T1"/>
                </a:cxn>
                <a:cxn ang="0">
                  <a:pos x="T2" y="T3"/>
                </a:cxn>
                <a:cxn ang="0">
                  <a:pos x="T4" y="T5"/>
                </a:cxn>
                <a:cxn ang="0">
                  <a:pos x="T6" y="T7"/>
                </a:cxn>
                <a:cxn ang="0">
                  <a:pos x="T8" y="T9"/>
                </a:cxn>
                <a:cxn ang="0">
                  <a:pos x="T10" y="T11"/>
                </a:cxn>
                <a:cxn ang="0">
                  <a:pos x="T12" y="T13"/>
                </a:cxn>
              </a:cxnLst>
              <a:rect l="0" t="0" r="r" b="b"/>
              <a:pathLst>
                <a:path w="194" h="622">
                  <a:moveTo>
                    <a:pt x="71" y="620"/>
                  </a:moveTo>
                  <a:cubicBezTo>
                    <a:pt x="74" y="246"/>
                    <a:pt x="74" y="246"/>
                    <a:pt x="74" y="246"/>
                  </a:cubicBezTo>
                  <a:cubicBezTo>
                    <a:pt x="169" y="217"/>
                    <a:pt x="188" y="221"/>
                    <a:pt x="194" y="194"/>
                  </a:cubicBezTo>
                  <a:cubicBezTo>
                    <a:pt x="192" y="0"/>
                    <a:pt x="192" y="0"/>
                    <a:pt x="192" y="0"/>
                  </a:cubicBezTo>
                  <a:cubicBezTo>
                    <a:pt x="176" y="96"/>
                    <a:pt x="0" y="191"/>
                    <a:pt x="0" y="234"/>
                  </a:cubicBezTo>
                  <a:cubicBezTo>
                    <a:pt x="1" y="622"/>
                    <a:pt x="1" y="622"/>
                    <a:pt x="1" y="622"/>
                  </a:cubicBezTo>
                  <a:cubicBezTo>
                    <a:pt x="21" y="582"/>
                    <a:pt x="59" y="583"/>
                    <a:pt x="71" y="620"/>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6" name="Freeform 56"/>
            <p:cNvSpPr>
              <a:spLocks/>
            </p:cNvSpPr>
            <p:nvPr/>
          </p:nvSpPr>
          <p:spPr bwMode="auto">
            <a:xfrm>
              <a:off x="6071357" y="2754325"/>
              <a:ext cx="91671" cy="60128"/>
            </a:xfrm>
            <a:custGeom>
              <a:avLst/>
              <a:gdLst>
                <a:gd name="T0" fmla="*/ 10 w 39"/>
                <a:gd name="T1" fmla="*/ 6 h 26"/>
                <a:gd name="T2" fmla="*/ 3 w 39"/>
                <a:gd name="T3" fmla="*/ 14 h 26"/>
                <a:gd name="T4" fmla="*/ 9 w 39"/>
                <a:gd name="T5" fmla="*/ 21 h 26"/>
                <a:gd name="T6" fmla="*/ 27 w 39"/>
                <a:gd name="T7" fmla="*/ 0 h 26"/>
                <a:gd name="T8" fmla="*/ 39 w 39"/>
                <a:gd name="T9" fmla="*/ 13 h 26"/>
                <a:gd name="T10" fmla="*/ 29 w 39"/>
                <a:gd name="T11" fmla="*/ 26 h 26"/>
                <a:gd name="T12" fmla="*/ 27 w 39"/>
                <a:gd name="T13" fmla="*/ 23 h 26"/>
                <a:gd name="T14" fmla="*/ 35 w 39"/>
                <a:gd name="T15" fmla="*/ 13 h 26"/>
                <a:gd name="T16" fmla="*/ 28 w 39"/>
                <a:gd name="T17" fmla="*/ 4 h 26"/>
                <a:gd name="T18" fmla="*/ 10 w 39"/>
                <a:gd name="T19" fmla="*/ 26 h 26"/>
                <a:gd name="T20" fmla="*/ 0 w 39"/>
                <a:gd name="T21" fmla="*/ 14 h 26"/>
                <a:gd name="T22" fmla="*/ 9 w 39"/>
                <a:gd name="T23" fmla="*/ 2 h 26"/>
                <a:gd name="T24" fmla="*/ 10 w 39"/>
                <a:gd name="T2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6">
                  <a:moveTo>
                    <a:pt x="10" y="6"/>
                  </a:moveTo>
                  <a:cubicBezTo>
                    <a:pt x="6" y="7"/>
                    <a:pt x="3" y="10"/>
                    <a:pt x="3" y="14"/>
                  </a:cubicBezTo>
                  <a:cubicBezTo>
                    <a:pt x="3" y="19"/>
                    <a:pt x="5" y="21"/>
                    <a:pt x="9" y="21"/>
                  </a:cubicBezTo>
                  <a:cubicBezTo>
                    <a:pt x="17" y="22"/>
                    <a:pt x="15" y="0"/>
                    <a:pt x="27" y="0"/>
                  </a:cubicBezTo>
                  <a:cubicBezTo>
                    <a:pt x="33" y="0"/>
                    <a:pt x="39" y="3"/>
                    <a:pt x="39" y="13"/>
                  </a:cubicBezTo>
                  <a:cubicBezTo>
                    <a:pt x="39" y="21"/>
                    <a:pt x="33" y="24"/>
                    <a:pt x="29" y="26"/>
                  </a:cubicBezTo>
                  <a:cubicBezTo>
                    <a:pt x="27" y="23"/>
                    <a:pt x="27" y="23"/>
                    <a:pt x="27" y="23"/>
                  </a:cubicBezTo>
                  <a:cubicBezTo>
                    <a:pt x="31" y="21"/>
                    <a:pt x="35" y="18"/>
                    <a:pt x="35" y="13"/>
                  </a:cubicBezTo>
                  <a:cubicBezTo>
                    <a:pt x="35" y="7"/>
                    <a:pt x="32" y="4"/>
                    <a:pt x="28" y="4"/>
                  </a:cubicBezTo>
                  <a:cubicBezTo>
                    <a:pt x="19" y="4"/>
                    <a:pt x="21" y="26"/>
                    <a:pt x="10" y="26"/>
                  </a:cubicBezTo>
                  <a:cubicBezTo>
                    <a:pt x="4" y="26"/>
                    <a:pt x="0" y="21"/>
                    <a:pt x="0" y="14"/>
                  </a:cubicBezTo>
                  <a:cubicBezTo>
                    <a:pt x="0" y="8"/>
                    <a:pt x="3" y="4"/>
                    <a:pt x="9" y="2"/>
                  </a:cubicBezTo>
                  <a:lnTo>
                    <a:pt x="10" y="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7" name="Freeform 57"/>
            <p:cNvSpPr>
              <a:spLocks noEditPoints="1"/>
            </p:cNvSpPr>
            <p:nvPr/>
          </p:nvSpPr>
          <p:spPr bwMode="auto">
            <a:xfrm>
              <a:off x="6071357" y="2674482"/>
              <a:ext cx="88714" cy="69986"/>
            </a:xfrm>
            <a:custGeom>
              <a:avLst/>
              <a:gdLst>
                <a:gd name="T0" fmla="*/ 90 w 90"/>
                <a:gd name="T1" fmla="*/ 71 h 71"/>
                <a:gd name="T2" fmla="*/ 0 w 90"/>
                <a:gd name="T3" fmla="*/ 43 h 71"/>
                <a:gd name="T4" fmla="*/ 0 w 90"/>
                <a:gd name="T5" fmla="*/ 29 h 71"/>
                <a:gd name="T6" fmla="*/ 90 w 90"/>
                <a:gd name="T7" fmla="*/ 0 h 71"/>
                <a:gd name="T8" fmla="*/ 90 w 90"/>
                <a:gd name="T9" fmla="*/ 12 h 71"/>
                <a:gd name="T10" fmla="*/ 62 w 90"/>
                <a:gd name="T11" fmla="*/ 19 h 71"/>
                <a:gd name="T12" fmla="*/ 62 w 90"/>
                <a:gd name="T13" fmla="*/ 52 h 71"/>
                <a:gd name="T14" fmla="*/ 90 w 90"/>
                <a:gd name="T15" fmla="*/ 59 h 71"/>
                <a:gd name="T16" fmla="*/ 90 w 90"/>
                <a:gd name="T17" fmla="*/ 71 h 71"/>
                <a:gd name="T18" fmla="*/ 55 w 90"/>
                <a:gd name="T19" fmla="*/ 50 h 71"/>
                <a:gd name="T20" fmla="*/ 55 w 90"/>
                <a:gd name="T21" fmla="*/ 22 h 71"/>
                <a:gd name="T22" fmla="*/ 7 w 90"/>
                <a:gd name="T23" fmla="*/ 36 h 71"/>
                <a:gd name="T24" fmla="*/ 7 w 90"/>
                <a:gd name="T25" fmla="*/ 36 h 71"/>
                <a:gd name="T26" fmla="*/ 55 w 90"/>
                <a:gd name="T2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1">
                  <a:moveTo>
                    <a:pt x="90" y="71"/>
                  </a:moveTo>
                  <a:lnTo>
                    <a:pt x="0" y="43"/>
                  </a:lnTo>
                  <a:lnTo>
                    <a:pt x="0" y="29"/>
                  </a:lnTo>
                  <a:lnTo>
                    <a:pt x="90" y="0"/>
                  </a:lnTo>
                  <a:lnTo>
                    <a:pt x="90" y="12"/>
                  </a:lnTo>
                  <a:lnTo>
                    <a:pt x="62" y="19"/>
                  </a:lnTo>
                  <a:lnTo>
                    <a:pt x="62" y="52"/>
                  </a:lnTo>
                  <a:lnTo>
                    <a:pt x="90" y="59"/>
                  </a:lnTo>
                  <a:lnTo>
                    <a:pt x="90" y="71"/>
                  </a:lnTo>
                  <a:close/>
                  <a:moveTo>
                    <a:pt x="55" y="50"/>
                  </a:moveTo>
                  <a:lnTo>
                    <a:pt x="55" y="22"/>
                  </a:lnTo>
                  <a:lnTo>
                    <a:pt x="7" y="36"/>
                  </a:lnTo>
                  <a:lnTo>
                    <a:pt x="7" y="36"/>
                  </a:lnTo>
                  <a:lnTo>
                    <a:pt x="55" y="5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8" name="Freeform 58"/>
            <p:cNvSpPr>
              <a:spLocks/>
            </p:cNvSpPr>
            <p:nvPr/>
          </p:nvSpPr>
          <p:spPr bwMode="auto">
            <a:xfrm>
              <a:off x="6071357" y="2583796"/>
              <a:ext cx="88714" cy="74914"/>
            </a:xfrm>
            <a:custGeom>
              <a:avLst/>
              <a:gdLst>
                <a:gd name="T0" fmla="*/ 90 w 90"/>
                <a:gd name="T1" fmla="*/ 10 h 76"/>
                <a:gd name="T2" fmla="*/ 10 w 90"/>
                <a:gd name="T3" fmla="*/ 10 h 76"/>
                <a:gd name="T4" fmla="*/ 10 w 90"/>
                <a:gd name="T5" fmla="*/ 10 h 76"/>
                <a:gd name="T6" fmla="*/ 90 w 90"/>
                <a:gd name="T7" fmla="*/ 36 h 76"/>
                <a:gd name="T8" fmla="*/ 90 w 90"/>
                <a:gd name="T9" fmla="*/ 43 h 76"/>
                <a:gd name="T10" fmla="*/ 10 w 90"/>
                <a:gd name="T11" fmla="*/ 69 h 76"/>
                <a:gd name="T12" fmla="*/ 10 w 90"/>
                <a:gd name="T13" fmla="*/ 69 h 76"/>
                <a:gd name="T14" fmla="*/ 90 w 90"/>
                <a:gd name="T15" fmla="*/ 69 h 76"/>
                <a:gd name="T16" fmla="*/ 90 w 90"/>
                <a:gd name="T17" fmla="*/ 76 h 76"/>
                <a:gd name="T18" fmla="*/ 0 w 90"/>
                <a:gd name="T19" fmla="*/ 76 h 76"/>
                <a:gd name="T20" fmla="*/ 0 w 90"/>
                <a:gd name="T21" fmla="*/ 62 h 76"/>
                <a:gd name="T22" fmla="*/ 74 w 90"/>
                <a:gd name="T23" fmla="*/ 38 h 76"/>
                <a:gd name="T24" fmla="*/ 74 w 90"/>
                <a:gd name="T25" fmla="*/ 38 h 76"/>
                <a:gd name="T26" fmla="*/ 0 w 90"/>
                <a:gd name="T27" fmla="*/ 17 h 76"/>
                <a:gd name="T28" fmla="*/ 0 w 90"/>
                <a:gd name="T29" fmla="*/ 0 h 76"/>
                <a:gd name="T30" fmla="*/ 90 w 90"/>
                <a:gd name="T31" fmla="*/ 0 h 76"/>
                <a:gd name="T32" fmla="*/ 90 w 90"/>
                <a:gd name="T33"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76">
                  <a:moveTo>
                    <a:pt x="90" y="10"/>
                  </a:moveTo>
                  <a:lnTo>
                    <a:pt x="10" y="10"/>
                  </a:lnTo>
                  <a:lnTo>
                    <a:pt x="10" y="10"/>
                  </a:lnTo>
                  <a:lnTo>
                    <a:pt x="90" y="36"/>
                  </a:lnTo>
                  <a:lnTo>
                    <a:pt x="90" y="43"/>
                  </a:lnTo>
                  <a:lnTo>
                    <a:pt x="10" y="69"/>
                  </a:lnTo>
                  <a:lnTo>
                    <a:pt x="10" y="69"/>
                  </a:lnTo>
                  <a:lnTo>
                    <a:pt x="90" y="69"/>
                  </a:lnTo>
                  <a:lnTo>
                    <a:pt x="90" y="76"/>
                  </a:lnTo>
                  <a:lnTo>
                    <a:pt x="0" y="76"/>
                  </a:lnTo>
                  <a:lnTo>
                    <a:pt x="0" y="62"/>
                  </a:lnTo>
                  <a:lnTo>
                    <a:pt x="74" y="38"/>
                  </a:lnTo>
                  <a:lnTo>
                    <a:pt x="74" y="38"/>
                  </a:lnTo>
                  <a:lnTo>
                    <a:pt x="0" y="17"/>
                  </a:lnTo>
                  <a:lnTo>
                    <a:pt x="0" y="0"/>
                  </a:lnTo>
                  <a:lnTo>
                    <a:pt x="90" y="0"/>
                  </a:lnTo>
                  <a:lnTo>
                    <a:pt x="90" y="1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0" name="Freeform 59"/>
            <p:cNvSpPr>
              <a:spLocks noEditPoints="1"/>
            </p:cNvSpPr>
            <p:nvPr/>
          </p:nvSpPr>
          <p:spPr bwMode="auto">
            <a:xfrm>
              <a:off x="6071357" y="2501982"/>
              <a:ext cx="88714" cy="56186"/>
            </a:xfrm>
            <a:custGeom>
              <a:avLst/>
              <a:gdLst>
                <a:gd name="T0" fmla="*/ 38 w 38"/>
                <a:gd name="T1" fmla="*/ 24 h 24"/>
                <a:gd name="T2" fmla="*/ 0 w 38"/>
                <a:gd name="T3" fmla="*/ 24 h 24"/>
                <a:gd name="T4" fmla="*/ 0 w 38"/>
                <a:gd name="T5" fmla="*/ 11 h 24"/>
                <a:gd name="T6" fmla="*/ 11 w 38"/>
                <a:gd name="T7" fmla="*/ 0 h 24"/>
                <a:gd name="T8" fmla="*/ 21 w 38"/>
                <a:gd name="T9" fmla="*/ 13 h 24"/>
                <a:gd name="T10" fmla="*/ 21 w 38"/>
                <a:gd name="T11" fmla="*/ 20 h 24"/>
                <a:gd name="T12" fmla="*/ 38 w 38"/>
                <a:gd name="T13" fmla="*/ 20 h 24"/>
                <a:gd name="T14" fmla="*/ 38 w 38"/>
                <a:gd name="T15" fmla="*/ 24 h 24"/>
                <a:gd name="T16" fmla="*/ 18 w 38"/>
                <a:gd name="T17" fmla="*/ 20 h 24"/>
                <a:gd name="T18" fmla="*/ 18 w 38"/>
                <a:gd name="T19" fmla="*/ 13 h 24"/>
                <a:gd name="T20" fmla="*/ 11 w 38"/>
                <a:gd name="T21" fmla="*/ 4 h 24"/>
                <a:gd name="T22" fmla="*/ 4 w 38"/>
                <a:gd name="T23" fmla="*/ 12 h 24"/>
                <a:gd name="T24" fmla="*/ 4 w 38"/>
                <a:gd name="T25" fmla="*/ 20 h 24"/>
                <a:gd name="T26" fmla="*/ 18 w 38"/>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38" y="24"/>
                  </a:moveTo>
                  <a:cubicBezTo>
                    <a:pt x="0" y="24"/>
                    <a:pt x="0" y="24"/>
                    <a:pt x="0" y="24"/>
                  </a:cubicBezTo>
                  <a:cubicBezTo>
                    <a:pt x="0" y="11"/>
                    <a:pt x="0" y="11"/>
                    <a:pt x="0" y="11"/>
                  </a:cubicBezTo>
                  <a:cubicBezTo>
                    <a:pt x="0" y="3"/>
                    <a:pt x="5" y="0"/>
                    <a:pt x="11" y="0"/>
                  </a:cubicBezTo>
                  <a:cubicBezTo>
                    <a:pt x="17" y="0"/>
                    <a:pt x="21" y="4"/>
                    <a:pt x="21" y="13"/>
                  </a:cubicBezTo>
                  <a:cubicBezTo>
                    <a:pt x="21" y="20"/>
                    <a:pt x="21" y="20"/>
                    <a:pt x="21" y="20"/>
                  </a:cubicBezTo>
                  <a:cubicBezTo>
                    <a:pt x="38" y="20"/>
                    <a:pt x="38" y="20"/>
                    <a:pt x="38" y="20"/>
                  </a:cubicBezTo>
                  <a:lnTo>
                    <a:pt x="38" y="24"/>
                  </a:lnTo>
                  <a:close/>
                  <a:moveTo>
                    <a:pt x="18" y="20"/>
                  </a:moveTo>
                  <a:cubicBezTo>
                    <a:pt x="18" y="13"/>
                    <a:pt x="18" y="13"/>
                    <a:pt x="18" y="13"/>
                  </a:cubicBezTo>
                  <a:cubicBezTo>
                    <a:pt x="18" y="6"/>
                    <a:pt x="15" y="4"/>
                    <a:pt x="11" y="4"/>
                  </a:cubicBezTo>
                  <a:cubicBezTo>
                    <a:pt x="6" y="4"/>
                    <a:pt x="4" y="6"/>
                    <a:pt x="4" y="12"/>
                  </a:cubicBezTo>
                  <a:cubicBezTo>
                    <a:pt x="4" y="20"/>
                    <a:pt x="4" y="20"/>
                    <a:pt x="4" y="20"/>
                  </a:cubicBezTo>
                  <a:lnTo>
                    <a:pt x="18" y="2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1" name="Freeform 60"/>
            <p:cNvSpPr>
              <a:spLocks/>
            </p:cNvSpPr>
            <p:nvPr/>
          </p:nvSpPr>
          <p:spPr bwMode="auto">
            <a:xfrm>
              <a:off x="6071357" y="2431997"/>
              <a:ext cx="88714" cy="51257"/>
            </a:xfrm>
            <a:custGeom>
              <a:avLst/>
              <a:gdLst>
                <a:gd name="T0" fmla="*/ 90 w 90"/>
                <a:gd name="T1" fmla="*/ 52 h 52"/>
                <a:gd name="T2" fmla="*/ 0 w 90"/>
                <a:gd name="T3" fmla="*/ 52 h 52"/>
                <a:gd name="T4" fmla="*/ 0 w 90"/>
                <a:gd name="T5" fmla="*/ 43 h 52"/>
                <a:gd name="T6" fmla="*/ 81 w 90"/>
                <a:gd name="T7" fmla="*/ 43 h 52"/>
                <a:gd name="T8" fmla="*/ 81 w 90"/>
                <a:gd name="T9" fmla="*/ 0 h 52"/>
                <a:gd name="T10" fmla="*/ 90 w 90"/>
                <a:gd name="T11" fmla="*/ 0 h 52"/>
                <a:gd name="T12" fmla="*/ 90 w 9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0" h="52">
                  <a:moveTo>
                    <a:pt x="90" y="52"/>
                  </a:moveTo>
                  <a:lnTo>
                    <a:pt x="0" y="52"/>
                  </a:lnTo>
                  <a:lnTo>
                    <a:pt x="0" y="43"/>
                  </a:lnTo>
                  <a:lnTo>
                    <a:pt x="81" y="43"/>
                  </a:lnTo>
                  <a:lnTo>
                    <a:pt x="81" y="0"/>
                  </a:lnTo>
                  <a:lnTo>
                    <a:pt x="90" y="0"/>
                  </a:lnTo>
                  <a:lnTo>
                    <a:pt x="90" y="5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2" name="Freeform 61"/>
            <p:cNvSpPr>
              <a:spLocks/>
            </p:cNvSpPr>
            <p:nvPr/>
          </p:nvSpPr>
          <p:spPr bwMode="auto">
            <a:xfrm>
              <a:off x="6071357" y="2360040"/>
              <a:ext cx="88714" cy="56186"/>
            </a:xfrm>
            <a:custGeom>
              <a:avLst/>
              <a:gdLst>
                <a:gd name="T0" fmla="*/ 0 w 90"/>
                <a:gd name="T1" fmla="*/ 2 h 57"/>
                <a:gd name="T2" fmla="*/ 10 w 90"/>
                <a:gd name="T3" fmla="*/ 2 h 57"/>
                <a:gd name="T4" fmla="*/ 10 w 90"/>
                <a:gd name="T5" fmla="*/ 47 h 57"/>
                <a:gd name="T6" fmla="*/ 41 w 90"/>
                <a:gd name="T7" fmla="*/ 47 h 57"/>
                <a:gd name="T8" fmla="*/ 41 w 90"/>
                <a:gd name="T9" fmla="*/ 17 h 57"/>
                <a:gd name="T10" fmla="*/ 48 w 90"/>
                <a:gd name="T11" fmla="*/ 17 h 57"/>
                <a:gd name="T12" fmla="*/ 48 w 90"/>
                <a:gd name="T13" fmla="*/ 47 h 57"/>
                <a:gd name="T14" fmla="*/ 81 w 90"/>
                <a:gd name="T15" fmla="*/ 47 h 57"/>
                <a:gd name="T16" fmla="*/ 81 w 90"/>
                <a:gd name="T17" fmla="*/ 0 h 57"/>
                <a:gd name="T18" fmla="*/ 90 w 90"/>
                <a:gd name="T19" fmla="*/ 0 h 57"/>
                <a:gd name="T20" fmla="*/ 90 w 90"/>
                <a:gd name="T21" fmla="*/ 57 h 57"/>
                <a:gd name="T22" fmla="*/ 0 w 90"/>
                <a:gd name="T23" fmla="*/ 57 h 57"/>
                <a:gd name="T24" fmla="*/ 0 w 90"/>
                <a:gd name="T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7">
                  <a:moveTo>
                    <a:pt x="0" y="2"/>
                  </a:moveTo>
                  <a:lnTo>
                    <a:pt x="10" y="2"/>
                  </a:lnTo>
                  <a:lnTo>
                    <a:pt x="10" y="47"/>
                  </a:lnTo>
                  <a:lnTo>
                    <a:pt x="41" y="47"/>
                  </a:lnTo>
                  <a:lnTo>
                    <a:pt x="41" y="17"/>
                  </a:lnTo>
                  <a:lnTo>
                    <a:pt x="48" y="17"/>
                  </a:lnTo>
                  <a:lnTo>
                    <a:pt x="48" y="47"/>
                  </a:lnTo>
                  <a:lnTo>
                    <a:pt x="81" y="47"/>
                  </a:lnTo>
                  <a:lnTo>
                    <a:pt x="81" y="0"/>
                  </a:lnTo>
                  <a:lnTo>
                    <a:pt x="90" y="0"/>
                  </a:lnTo>
                  <a:lnTo>
                    <a:pt x="90" y="57"/>
                  </a:lnTo>
                  <a:lnTo>
                    <a:pt x="0" y="57"/>
                  </a:lnTo>
                  <a:lnTo>
                    <a:pt x="0" y="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3" name="Freeform 62"/>
            <p:cNvSpPr>
              <a:spLocks/>
            </p:cNvSpPr>
            <p:nvPr/>
          </p:nvSpPr>
          <p:spPr bwMode="auto">
            <a:xfrm>
              <a:off x="6071357" y="2252597"/>
              <a:ext cx="88714" cy="61114"/>
            </a:xfrm>
            <a:custGeom>
              <a:avLst/>
              <a:gdLst>
                <a:gd name="T0" fmla="*/ 10 w 90"/>
                <a:gd name="T1" fmla="*/ 26 h 62"/>
                <a:gd name="T2" fmla="*/ 90 w 90"/>
                <a:gd name="T3" fmla="*/ 26 h 62"/>
                <a:gd name="T4" fmla="*/ 90 w 90"/>
                <a:gd name="T5" fmla="*/ 36 h 62"/>
                <a:gd name="T6" fmla="*/ 10 w 90"/>
                <a:gd name="T7" fmla="*/ 36 h 62"/>
                <a:gd name="T8" fmla="*/ 10 w 90"/>
                <a:gd name="T9" fmla="*/ 62 h 62"/>
                <a:gd name="T10" fmla="*/ 0 w 90"/>
                <a:gd name="T11" fmla="*/ 62 h 62"/>
                <a:gd name="T12" fmla="*/ 0 w 90"/>
                <a:gd name="T13" fmla="*/ 0 h 62"/>
                <a:gd name="T14" fmla="*/ 10 w 90"/>
                <a:gd name="T15" fmla="*/ 0 h 62"/>
                <a:gd name="T16" fmla="*/ 10 w 90"/>
                <a:gd name="T17"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2">
                  <a:moveTo>
                    <a:pt x="10" y="26"/>
                  </a:moveTo>
                  <a:lnTo>
                    <a:pt x="90" y="26"/>
                  </a:lnTo>
                  <a:lnTo>
                    <a:pt x="90" y="36"/>
                  </a:lnTo>
                  <a:lnTo>
                    <a:pt x="10" y="36"/>
                  </a:lnTo>
                  <a:lnTo>
                    <a:pt x="10" y="62"/>
                  </a:lnTo>
                  <a:lnTo>
                    <a:pt x="0" y="62"/>
                  </a:lnTo>
                  <a:lnTo>
                    <a:pt x="0" y="0"/>
                  </a:lnTo>
                  <a:lnTo>
                    <a:pt x="10" y="0"/>
                  </a:lnTo>
                  <a:lnTo>
                    <a:pt x="10" y="2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4" name="Freeform 63"/>
            <p:cNvSpPr>
              <a:spLocks/>
            </p:cNvSpPr>
            <p:nvPr/>
          </p:nvSpPr>
          <p:spPr bwMode="auto">
            <a:xfrm>
              <a:off x="6071357" y="2180640"/>
              <a:ext cx="88714" cy="56186"/>
            </a:xfrm>
            <a:custGeom>
              <a:avLst/>
              <a:gdLst>
                <a:gd name="T0" fmla="*/ 0 w 90"/>
                <a:gd name="T1" fmla="*/ 2 h 57"/>
                <a:gd name="T2" fmla="*/ 10 w 90"/>
                <a:gd name="T3" fmla="*/ 2 h 57"/>
                <a:gd name="T4" fmla="*/ 10 w 90"/>
                <a:gd name="T5" fmla="*/ 47 h 57"/>
                <a:gd name="T6" fmla="*/ 41 w 90"/>
                <a:gd name="T7" fmla="*/ 47 h 57"/>
                <a:gd name="T8" fmla="*/ 41 w 90"/>
                <a:gd name="T9" fmla="*/ 17 h 57"/>
                <a:gd name="T10" fmla="*/ 48 w 90"/>
                <a:gd name="T11" fmla="*/ 17 h 57"/>
                <a:gd name="T12" fmla="*/ 48 w 90"/>
                <a:gd name="T13" fmla="*/ 47 h 57"/>
                <a:gd name="T14" fmla="*/ 81 w 90"/>
                <a:gd name="T15" fmla="*/ 47 h 57"/>
                <a:gd name="T16" fmla="*/ 81 w 90"/>
                <a:gd name="T17" fmla="*/ 0 h 57"/>
                <a:gd name="T18" fmla="*/ 90 w 90"/>
                <a:gd name="T19" fmla="*/ 0 h 57"/>
                <a:gd name="T20" fmla="*/ 90 w 90"/>
                <a:gd name="T21" fmla="*/ 57 h 57"/>
                <a:gd name="T22" fmla="*/ 0 w 90"/>
                <a:gd name="T23" fmla="*/ 57 h 57"/>
                <a:gd name="T24" fmla="*/ 0 w 90"/>
                <a:gd name="T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7">
                  <a:moveTo>
                    <a:pt x="0" y="2"/>
                  </a:moveTo>
                  <a:lnTo>
                    <a:pt x="10" y="2"/>
                  </a:lnTo>
                  <a:lnTo>
                    <a:pt x="10" y="47"/>
                  </a:lnTo>
                  <a:lnTo>
                    <a:pt x="41" y="47"/>
                  </a:lnTo>
                  <a:lnTo>
                    <a:pt x="41" y="17"/>
                  </a:lnTo>
                  <a:lnTo>
                    <a:pt x="48" y="17"/>
                  </a:lnTo>
                  <a:lnTo>
                    <a:pt x="48" y="47"/>
                  </a:lnTo>
                  <a:lnTo>
                    <a:pt x="81" y="47"/>
                  </a:lnTo>
                  <a:lnTo>
                    <a:pt x="81" y="0"/>
                  </a:lnTo>
                  <a:lnTo>
                    <a:pt x="90" y="0"/>
                  </a:lnTo>
                  <a:lnTo>
                    <a:pt x="90" y="57"/>
                  </a:lnTo>
                  <a:lnTo>
                    <a:pt x="0" y="57"/>
                  </a:lnTo>
                  <a:lnTo>
                    <a:pt x="0" y="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5" name="Freeform 64"/>
            <p:cNvSpPr>
              <a:spLocks/>
            </p:cNvSpPr>
            <p:nvPr/>
          </p:nvSpPr>
          <p:spPr bwMode="auto">
            <a:xfrm>
              <a:off x="6071357" y="2108683"/>
              <a:ext cx="88714" cy="65057"/>
            </a:xfrm>
            <a:custGeom>
              <a:avLst/>
              <a:gdLst>
                <a:gd name="T0" fmla="*/ 90 w 90"/>
                <a:gd name="T1" fmla="*/ 54 h 66"/>
                <a:gd name="T2" fmla="*/ 90 w 90"/>
                <a:gd name="T3" fmla="*/ 66 h 66"/>
                <a:gd name="T4" fmla="*/ 43 w 90"/>
                <a:gd name="T5" fmla="*/ 40 h 66"/>
                <a:gd name="T6" fmla="*/ 0 w 90"/>
                <a:gd name="T7" fmla="*/ 64 h 66"/>
                <a:gd name="T8" fmla="*/ 0 w 90"/>
                <a:gd name="T9" fmla="*/ 52 h 66"/>
                <a:gd name="T10" fmla="*/ 33 w 90"/>
                <a:gd name="T11" fmla="*/ 33 h 66"/>
                <a:gd name="T12" fmla="*/ 0 w 90"/>
                <a:gd name="T13" fmla="*/ 14 h 66"/>
                <a:gd name="T14" fmla="*/ 0 w 90"/>
                <a:gd name="T15" fmla="*/ 4 h 66"/>
                <a:gd name="T16" fmla="*/ 43 w 90"/>
                <a:gd name="T17" fmla="*/ 28 h 66"/>
                <a:gd name="T18" fmla="*/ 90 w 90"/>
                <a:gd name="T19" fmla="*/ 0 h 66"/>
                <a:gd name="T20" fmla="*/ 90 w 90"/>
                <a:gd name="T21" fmla="*/ 11 h 66"/>
                <a:gd name="T22" fmla="*/ 52 w 90"/>
                <a:gd name="T23" fmla="*/ 33 h 66"/>
                <a:gd name="T24" fmla="*/ 90 w 90"/>
                <a:gd name="T2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66">
                  <a:moveTo>
                    <a:pt x="90" y="54"/>
                  </a:moveTo>
                  <a:lnTo>
                    <a:pt x="90" y="66"/>
                  </a:lnTo>
                  <a:lnTo>
                    <a:pt x="43" y="40"/>
                  </a:lnTo>
                  <a:lnTo>
                    <a:pt x="0" y="64"/>
                  </a:lnTo>
                  <a:lnTo>
                    <a:pt x="0" y="52"/>
                  </a:lnTo>
                  <a:lnTo>
                    <a:pt x="33" y="33"/>
                  </a:lnTo>
                  <a:lnTo>
                    <a:pt x="0" y="14"/>
                  </a:lnTo>
                  <a:lnTo>
                    <a:pt x="0" y="4"/>
                  </a:lnTo>
                  <a:lnTo>
                    <a:pt x="43" y="28"/>
                  </a:lnTo>
                  <a:lnTo>
                    <a:pt x="90" y="0"/>
                  </a:lnTo>
                  <a:lnTo>
                    <a:pt x="90" y="11"/>
                  </a:lnTo>
                  <a:lnTo>
                    <a:pt x="52" y="33"/>
                  </a:lnTo>
                  <a:lnTo>
                    <a:pt x="90" y="54"/>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6" name="Freeform 65"/>
            <p:cNvSpPr>
              <a:spLocks/>
            </p:cNvSpPr>
            <p:nvPr/>
          </p:nvSpPr>
          <p:spPr bwMode="auto">
            <a:xfrm>
              <a:off x="6071357" y="2042640"/>
              <a:ext cx="88714" cy="61114"/>
            </a:xfrm>
            <a:custGeom>
              <a:avLst/>
              <a:gdLst>
                <a:gd name="T0" fmla="*/ 10 w 90"/>
                <a:gd name="T1" fmla="*/ 26 h 62"/>
                <a:gd name="T2" fmla="*/ 90 w 90"/>
                <a:gd name="T3" fmla="*/ 26 h 62"/>
                <a:gd name="T4" fmla="*/ 90 w 90"/>
                <a:gd name="T5" fmla="*/ 36 h 62"/>
                <a:gd name="T6" fmla="*/ 10 w 90"/>
                <a:gd name="T7" fmla="*/ 36 h 62"/>
                <a:gd name="T8" fmla="*/ 10 w 90"/>
                <a:gd name="T9" fmla="*/ 62 h 62"/>
                <a:gd name="T10" fmla="*/ 0 w 90"/>
                <a:gd name="T11" fmla="*/ 62 h 62"/>
                <a:gd name="T12" fmla="*/ 0 w 90"/>
                <a:gd name="T13" fmla="*/ 0 h 62"/>
                <a:gd name="T14" fmla="*/ 10 w 90"/>
                <a:gd name="T15" fmla="*/ 0 h 62"/>
                <a:gd name="T16" fmla="*/ 10 w 90"/>
                <a:gd name="T17"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2">
                  <a:moveTo>
                    <a:pt x="10" y="26"/>
                  </a:moveTo>
                  <a:lnTo>
                    <a:pt x="90" y="26"/>
                  </a:lnTo>
                  <a:lnTo>
                    <a:pt x="90" y="36"/>
                  </a:lnTo>
                  <a:lnTo>
                    <a:pt x="10" y="36"/>
                  </a:lnTo>
                  <a:lnTo>
                    <a:pt x="10" y="62"/>
                  </a:lnTo>
                  <a:lnTo>
                    <a:pt x="0" y="62"/>
                  </a:lnTo>
                  <a:lnTo>
                    <a:pt x="0" y="0"/>
                  </a:lnTo>
                  <a:lnTo>
                    <a:pt x="10" y="0"/>
                  </a:lnTo>
                  <a:lnTo>
                    <a:pt x="10" y="2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7" name="Freeform 78"/>
            <p:cNvSpPr>
              <a:spLocks/>
            </p:cNvSpPr>
            <p:nvPr/>
          </p:nvSpPr>
          <p:spPr bwMode="auto">
            <a:xfrm>
              <a:off x="5188158" y="3751866"/>
              <a:ext cx="196157" cy="428785"/>
            </a:xfrm>
            <a:custGeom>
              <a:avLst/>
              <a:gdLst>
                <a:gd name="T0" fmla="*/ 4 w 84"/>
                <a:gd name="T1" fmla="*/ 184 h 184"/>
                <a:gd name="T2" fmla="*/ 4 w 84"/>
                <a:gd name="T3" fmla="*/ 168 h 184"/>
                <a:gd name="T4" fmla="*/ 35 w 84"/>
                <a:gd name="T5" fmla="*/ 168 h 184"/>
                <a:gd name="T6" fmla="*/ 35 w 84"/>
                <a:gd name="T7" fmla="*/ 21 h 184"/>
                <a:gd name="T8" fmla="*/ 0 w 84"/>
                <a:gd name="T9" fmla="*/ 25 h 184"/>
                <a:gd name="T10" fmla="*/ 0 w 84"/>
                <a:gd name="T11" fmla="*/ 13 h 184"/>
                <a:gd name="T12" fmla="*/ 35 w 84"/>
                <a:gd name="T13" fmla="*/ 0 h 184"/>
                <a:gd name="T14" fmla="*/ 53 w 84"/>
                <a:gd name="T15" fmla="*/ 0 h 184"/>
                <a:gd name="T16" fmla="*/ 53 w 84"/>
                <a:gd name="T17" fmla="*/ 168 h 184"/>
                <a:gd name="T18" fmla="*/ 84 w 84"/>
                <a:gd name="T19" fmla="*/ 168 h 184"/>
                <a:gd name="T20" fmla="*/ 84 w 84"/>
                <a:gd name="T21" fmla="*/ 184 h 184"/>
                <a:gd name="T22" fmla="*/ 4 w 84"/>
                <a:gd name="T2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84">
                  <a:moveTo>
                    <a:pt x="4" y="184"/>
                  </a:moveTo>
                  <a:cubicBezTo>
                    <a:pt x="4" y="168"/>
                    <a:pt x="4" y="168"/>
                    <a:pt x="4" y="168"/>
                  </a:cubicBezTo>
                  <a:cubicBezTo>
                    <a:pt x="35" y="168"/>
                    <a:pt x="35" y="168"/>
                    <a:pt x="35" y="168"/>
                  </a:cubicBezTo>
                  <a:cubicBezTo>
                    <a:pt x="35" y="21"/>
                    <a:pt x="35" y="21"/>
                    <a:pt x="35" y="21"/>
                  </a:cubicBezTo>
                  <a:cubicBezTo>
                    <a:pt x="0" y="25"/>
                    <a:pt x="0" y="25"/>
                    <a:pt x="0" y="25"/>
                  </a:cubicBezTo>
                  <a:cubicBezTo>
                    <a:pt x="0" y="13"/>
                    <a:pt x="0" y="13"/>
                    <a:pt x="0" y="13"/>
                  </a:cubicBezTo>
                  <a:cubicBezTo>
                    <a:pt x="13" y="9"/>
                    <a:pt x="27" y="5"/>
                    <a:pt x="35" y="0"/>
                  </a:cubicBezTo>
                  <a:cubicBezTo>
                    <a:pt x="53" y="0"/>
                    <a:pt x="53" y="0"/>
                    <a:pt x="53" y="0"/>
                  </a:cubicBezTo>
                  <a:cubicBezTo>
                    <a:pt x="53" y="168"/>
                    <a:pt x="53" y="168"/>
                    <a:pt x="53" y="168"/>
                  </a:cubicBezTo>
                  <a:cubicBezTo>
                    <a:pt x="84" y="168"/>
                    <a:pt x="84" y="168"/>
                    <a:pt x="84" y="168"/>
                  </a:cubicBezTo>
                  <a:cubicBezTo>
                    <a:pt x="84" y="184"/>
                    <a:pt x="84" y="184"/>
                    <a:pt x="84" y="184"/>
                  </a:cubicBezTo>
                  <a:lnTo>
                    <a:pt x="4" y="184"/>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8" name="Freeform 79"/>
            <p:cNvSpPr>
              <a:spLocks/>
            </p:cNvSpPr>
            <p:nvPr/>
          </p:nvSpPr>
          <p:spPr bwMode="auto">
            <a:xfrm>
              <a:off x="6878655" y="2903167"/>
              <a:ext cx="273042" cy="426814"/>
            </a:xfrm>
            <a:custGeom>
              <a:avLst/>
              <a:gdLst>
                <a:gd name="T0" fmla="*/ 117 w 117"/>
                <a:gd name="T1" fmla="*/ 183 h 183"/>
                <a:gd name="T2" fmla="*/ 0 w 117"/>
                <a:gd name="T3" fmla="*/ 183 h 183"/>
                <a:gd name="T4" fmla="*/ 0 w 117"/>
                <a:gd name="T5" fmla="*/ 164 h 183"/>
                <a:gd name="T6" fmla="*/ 98 w 117"/>
                <a:gd name="T7" fmla="*/ 48 h 183"/>
                <a:gd name="T8" fmla="*/ 62 w 117"/>
                <a:gd name="T9" fmla="*/ 15 h 183"/>
                <a:gd name="T10" fmla="*/ 19 w 117"/>
                <a:gd name="T11" fmla="*/ 54 h 183"/>
                <a:gd name="T12" fmla="*/ 1 w 117"/>
                <a:gd name="T13" fmla="*/ 50 h 183"/>
                <a:gd name="T14" fmla="*/ 62 w 117"/>
                <a:gd name="T15" fmla="*/ 0 h 183"/>
                <a:gd name="T16" fmla="*/ 117 w 117"/>
                <a:gd name="T17" fmla="*/ 48 h 183"/>
                <a:gd name="T18" fmla="*/ 19 w 117"/>
                <a:gd name="T19" fmla="*/ 167 h 183"/>
                <a:gd name="T20" fmla="*/ 117 w 117"/>
                <a:gd name="T21" fmla="*/ 167 h 183"/>
                <a:gd name="T22" fmla="*/ 117 w 117"/>
                <a:gd name="T2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83">
                  <a:moveTo>
                    <a:pt x="117" y="183"/>
                  </a:moveTo>
                  <a:cubicBezTo>
                    <a:pt x="0" y="183"/>
                    <a:pt x="0" y="183"/>
                    <a:pt x="0" y="183"/>
                  </a:cubicBezTo>
                  <a:cubicBezTo>
                    <a:pt x="0" y="164"/>
                    <a:pt x="0" y="164"/>
                    <a:pt x="0" y="164"/>
                  </a:cubicBezTo>
                  <a:cubicBezTo>
                    <a:pt x="31" y="100"/>
                    <a:pt x="98" y="97"/>
                    <a:pt x="98" y="48"/>
                  </a:cubicBezTo>
                  <a:cubicBezTo>
                    <a:pt x="98" y="27"/>
                    <a:pt x="85" y="15"/>
                    <a:pt x="62" y="15"/>
                  </a:cubicBezTo>
                  <a:cubicBezTo>
                    <a:pt x="36" y="15"/>
                    <a:pt x="22" y="36"/>
                    <a:pt x="19" y="54"/>
                  </a:cubicBezTo>
                  <a:cubicBezTo>
                    <a:pt x="1" y="50"/>
                    <a:pt x="1" y="50"/>
                    <a:pt x="1" y="50"/>
                  </a:cubicBezTo>
                  <a:cubicBezTo>
                    <a:pt x="7" y="25"/>
                    <a:pt x="22" y="0"/>
                    <a:pt x="62" y="0"/>
                  </a:cubicBezTo>
                  <a:cubicBezTo>
                    <a:pt x="92" y="0"/>
                    <a:pt x="117" y="17"/>
                    <a:pt x="117" y="48"/>
                  </a:cubicBezTo>
                  <a:cubicBezTo>
                    <a:pt x="117" y="103"/>
                    <a:pt x="38" y="118"/>
                    <a:pt x="19" y="167"/>
                  </a:cubicBezTo>
                  <a:cubicBezTo>
                    <a:pt x="117" y="167"/>
                    <a:pt x="117" y="167"/>
                    <a:pt x="117" y="167"/>
                  </a:cubicBezTo>
                  <a:lnTo>
                    <a:pt x="117" y="183"/>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9" name="Freeform 80"/>
            <p:cNvSpPr>
              <a:spLocks/>
            </p:cNvSpPr>
            <p:nvPr/>
          </p:nvSpPr>
          <p:spPr bwMode="auto">
            <a:xfrm>
              <a:off x="5029459" y="1938155"/>
              <a:ext cx="291771" cy="433714"/>
            </a:xfrm>
            <a:custGeom>
              <a:avLst/>
              <a:gdLst>
                <a:gd name="T0" fmla="*/ 14 w 125"/>
                <a:gd name="T1" fmla="*/ 140 h 186"/>
                <a:gd name="T2" fmla="*/ 64 w 125"/>
                <a:gd name="T3" fmla="*/ 170 h 186"/>
                <a:gd name="T4" fmla="*/ 106 w 125"/>
                <a:gd name="T5" fmla="*/ 135 h 186"/>
                <a:gd name="T6" fmla="*/ 55 w 125"/>
                <a:gd name="T7" fmla="*/ 94 h 186"/>
                <a:gd name="T8" fmla="*/ 38 w 125"/>
                <a:gd name="T9" fmla="*/ 94 h 186"/>
                <a:gd name="T10" fmla="*/ 38 w 125"/>
                <a:gd name="T11" fmla="*/ 79 h 186"/>
                <a:gd name="T12" fmla="*/ 48 w 125"/>
                <a:gd name="T13" fmla="*/ 79 h 186"/>
                <a:gd name="T14" fmla="*/ 100 w 125"/>
                <a:gd name="T15" fmla="*/ 45 h 186"/>
                <a:gd name="T16" fmla="*/ 67 w 125"/>
                <a:gd name="T17" fmla="*/ 15 h 186"/>
                <a:gd name="T18" fmla="*/ 23 w 125"/>
                <a:gd name="T19" fmla="*/ 40 h 186"/>
                <a:gd name="T20" fmla="*/ 9 w 125"/>
                <a:gd name="T21" fmla="*/ 30 h 186"/>
                <a:gd name="T22" fmla="*/ 67 w 125"/>
                <a:gd name="T23" fmla="*/ 0 h 186"/>
                <a:gd name="T24" fmla="*/ 119 w 125"/>
                <a:gd name="T25" fmla="*/ 45 h 186"/>
                <a:gd name="T26" fmla="*/ 91 w 125"/>
                <a:gd name="T27" fmla="*/ 85 h 186"/>
                <a:gd name="T28" fmla="*/ 125 w 125"/>
                <a:gd name="T29" fmla="*/ 133 h 186"/>
                <a:gd name="T30" fmla="*/ 64 w 125"/>
                <a:gd name="T31" fmla="*/ 186 h 186"/>
                <a:gd name="T32" fmla="*/ 0 w 125"/>
                <a:gd name="T33" fmla="*/ 150 h 186"/>
                <a:gd name="T34" fmla="*/ 14 w 125"/>
                <a:gd name="T35" fmla="*/ 14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86">
                  <a:moveTo>
                    <a:pt x="14" y="140"/>
                  </a:moveTo>
                  <a:cubicBezTo>
                    <a:pt x="28" y="159"/>
                    <a:pt x="45" y="170"/>
                    <a:pt x="64" y="170"/>
                  </a:cubicBezTo>
                  <a:cubicBezTo>
                    <a:pt x="90" y="170"/>
                    <a:pt x="106" y="157"/>
                    <a:pt x="106" y="135"/>
                  </a:cubicBezTo>
                  <a:cubicBezTo>
                    <a:pt x="106" y="110"/>
                    <a:pt x="91" y="94"/>
                    <a:pt x="55" y="94"/>
                  </a:cubicBezTo>
                  <a:cubicBezTo>
                    <a:pt x="38" y="94"/>
                    <a:pt x="38" y="94"/>
                    <a:pt x="38" y="94"/>
                  </a:cubicBezTo>
                  <a:cubicBezTo>
                    <a:pt x="38" y="79"/>
                    <a:pt x="38" y="79"/>
                    <a:pt x="38" y="79"/>
                  </a:cubicBezTo>
                  <a:cubicBezTo>
                    <a:pt x="48" y="79"/>
                    <a:pt x="48" y="79"/>
                    <a:pt x="48" y="79"/>
                  </a:cubicBezTo>
                  <a:cubicBezTo>
                    <a:pt x="84" y="79"/>
                    <a:pt x="100" y="67"/>
                    <a:pt x="100" y="45"/>
                  </a:cubicBezTo>
                  <a:cubicBezTo>
                    <a:pt x="100" y="27"/>
                    <a:pt x="84" y="15"/>
                    <a:pt x="67" y="15"/>
                  </a:cubicBezTo>
                  <a:cubicBezTo>
                    <a:pt x="45" y="15"/>
                    <a:pt x="35" y="25"/>
                    <a:pt x="23" y="40"/>
                  </a:cubicBezTo>
                  <a:cubicBezTo>
                    <a:pt x="9" y="30"/>
                    <a:pt x="9" y="30"/>
                    <a:pt x="9" y="30"/>
                  </a:cubicBezTo>
                  <a:cubicBezTo>
                    <a:pt x="21" y="13"/>
                    <a:pt x="38" y="0"/>
                    <a:pt x="67" y="0"/>
                  </a:cubicBezTo>
                  <a:cubicBezTo>
                    <a:pt x="99" y="0"/>
                    <a:pt x="119" y="16"/>
                    <a:pt x="119" y="45"/>
                  </a:cubicBezTo>
                  <a:cubicBezTo>
                    <a:pt x="119" y="67"/>
                    <a:pt x="105" y="79"/>
                    <a:pt x="91" y="85"/>
                  </a:cubicBezTo>
                  <a:cubicBezTo>
                    <a:pt x="119" y="96"/>
                    <a:pt x="125" y="116"/>
                    <a:pt x="125" y="133"/>
                  </a:cubicBezTo>
                  <a:cubicBezTo>
                    <a:pt x="125" y="164"/>
                    <a:pt x="102" y="186"/>
                    <a:pt x="64" y="186"/>
                  </a:cubicBezTo>
                  <a:cubicBezTo>
                    <a:pt x="29" y="186"/>
                    <a:pt x="8" y="164"/>
                    <a:pt x="0" y="150"/>
                  </a:cubicBezTo>
                  <a:lnTo>
                    <a:pt x="14" y="140"/>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grpSp>
      <p:sp>
        <p:nvSpPr>
          <p:cNvPr id="30" name="TextBox 84"/>
          <p:cNvSpPr txBox="1"/>
          <p:nvPr/>
        </p:nvSpPr>
        <p:spPr>
          <a:xfrm>
            <a:off x="5215847" y="1185438"/>
            <a:ext cx="3178442" cy="377411"/>
          </a:xfrm>
          <a:prstGeom prst="rect">
            <a:avLst/>
          </a:prstGeom>
          <a:noFill/>
        </p:spPr>
        <p:txBody>
          <a:bodyPr wrap="square" rtlCol="0">
            <a:spAutoFit/>
          </a:bodyPr>
          <a:lstStyle/>
          <a:p>
            <a:pPr algn="just" defTabSz="914400" fontAlgn="base">
              <a:lnSpc>
                <a:spcPct val="150000"/>
              </a:lnSpc>
              <a:spcBef>
                <a:spcPct val="0"/>
              </a:spcBef>
              <a:spcAft>
                <a:spcPct val="0"/>
              </a:spcAft>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二</a:t>
            </a: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适用民法基本原则应当注意的问题</a:t>
            </a:r>
          </a:p>
        </p:txBody>
      </p:sp>
      <p:sp>
        <p:nvSpPr>
          <p:cNvPr id="31" name="TextBox 86"/>
          <p:cNvSpPr txBox="1"/>
          <p:nvPr/>
        </p:nvSpPr>
        <p:spPr>
          <a:xfrm>
            <a:off x="5451849" y="1931008"/>
            <a:ext cx="3178443" cy="1952522"/>
          </a:xfrm>
          <a:prstGeom prst="rect">
            <a:avLst/>
          </a:prstGeom>
          <a:noFill/>
        </p:spPr>
        <p:txBody>
          <a:bodyPr wrap="square" rtlCol="0">
            <a:spAutoFit/>
          </a:bodyPr>
          <a:lstStyle/>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1.</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掌握民法基本原则的立法准则作用</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2.</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掌握民法基本原则的行为准则作用</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3.</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掌握民法基本原则的审判准则作用</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4.</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掌握授权司法机关进行创造性司法活动的作用</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endPar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2" name="Rectangle 89"/>
          <p:cNvSpPr/>
          <p:nvPr/>
        </p:nvSpPr>
        <p:spPr>
          <a:xfrm>
            <a:off x="199265" y="1284623"/>
            <a:ext cx="3083251" cy="3600986"/>
          </a:xfrm>
          <a:prstGeom prst="rect">
            <a:avLst/>
          </a:prstGeom>
        </p:spPr>
        <p:txBody>
          <a:bodyPr wrap="square">
            <a:spAutoFit/>
          </a:bodyPr>
          <a:lstStyle/>
          <a:p>
            <a:pPr lvl="0" algn="just" defTabSz="914400" fontAlgn="base">
              <a:lnSpc>
                <a:spcPct val="150000"/>
              </a:lnSpc>
              <a:spcBef>
                <a:spcPct val="0"/>
              </a:spcBef>
              <a:spcAft>
                <a:spcPct val="0"/>
              </a:spcAft>
            </a:pP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一</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民法基本原则的基本含义</a:t>
            </a:r>
            <a:endPar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lvl="0" indent="-171450" algn="just" defTabSz="914400" fontAlgn="base">
              <a:lnSpc>
                <a:spcPct val="150000"/>
              </a:lnSpc>
              <a:spcBef>
                <a:spcPct val="0"/>
              </a:spcBef>
              <a:spcAft>
                <a:spcPct val="0"/>
              </a:spcAft>
              <a:buFont typeface="Wingdings" panose="05000000000000000000" pitchFamily="2" charset="2"/>
              <a:buChar char="u"/>
            </a:pP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民法基本原则是民法规范从制定到实施所贯穿始终的根本准则。</a:t>
            </a:r>
            <a:endPar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lvl="0" indent="-171450" algn="just" defTabSz="914400" fontAlgn="base">
              <a:lnSpc>
                <a:spcPct val="150000"/>
              </a:lnSpc>
              <a:spcBef>
                <a:spcPct val="0"/>
              </a:spcBef>
              <a:spcAft>
                <a:spcPct val="0"/>
              </a:spcAft>
              <a:buFont typeface="Wingdings" panose="05000000000000000000" pitchFamily="2" charset="2"/>
              <a:buChar char="u"/>
            </a:pP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民法基本原则既是立法的准则</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对民事立法及其完善具有贯穿始终的指导意义</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又是立法和司法机关解释民法规范时贯穿始终的重要依据</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任何解释都不能违背民法基本原则</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同时</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还是解决成文法局限性的有效手段</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用以弥补立法的不足和空白。</a:t>
            </a:r>
            <a:endPar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lvl="0" indent="-171450" algn="just" defTabSz="914400" fontAlgn="base">
              <a:lnSpc>
                <a:spcPct val="150000"/>
              </a:lnSpc>
              <a:spcBef>
                <a:spcPct val="0"/>
              </a:spcBef>
              <a:spcAft>
                <a:spcPct val="0"/>
              </a:spcAft>
              <a:buFont typeface="Wingdings" panose="05000000000000000000" pitchFamily="2" charset="2"/>
              <a:buChar char="u"/>
            </a:pPr>
            <a:endParaRPr lang="zh-CN" altLang="en-US" sz="12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3" name="Freeform 92"/>
          <p:cNvSpPr>
            <a:spLocks noEditPoints="1"/>
          </p:cNvSpPr>
          <p:nvPr/>
        </p:nvSpPr>
        <p:spPr bwMode="auto">
          <a:xfrm>
            <a:off x="7854700" y="4240013"/>
            <a:ext cx="345527" cy="400245"/>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4" name="Freeform 93"/>
          <p:cNvSpPr>
            <a:spLocks noEditPoints="1"/>
          </p:cNvSpPr>
          <p:nvPr/>
        </p:nvSpPr>
        <p:spPr bwMode="auto">
          <a:xfrm>
            <a:off x="5944598" y="4240012"/>
            <a:ext cx="328834" cy="369034"/>
          </a:xfrm>
          <a:custGeom>
            <a:avLst/>
            <a:gdLst>
              <a:gd name="T0" fmla="*/ 87 w 91"/>
              <a:gd name="T1" fmla="*/ 39 h 93"/>
              <a:gd name="T2" fmla="*/ 91 w 91"/>
              <a:gd name="T3" fmla="*/ 46 h 93"/>
              <a:gd name="T4" fmla="*/ 91 w 91"/>
              <a:gd name="T5" fmla="*/ 83 h 93"/>
              <a:gd name="T6" fmla="*/ 81 w 91"/>
              <a:gd name="T7" fmla="*/ 93 h 93"/>
              <a:gd name="T8" fmla="*/ 10 w 91"/>
              <a:gd name="T9" fmla="*/ 93 h 93"/>
              <a:gd name="T10" fmla="*/ 0 w 91"/>
              <a:gd name="T11" fmla="*/ 83 h 93"/>
              <a:gd name="T12" fmla="*/ 0 w 91"/>
              <a:gd name="T13" fmla="*/ 46 h 93"/>
              <a:gd name="T14" fmla="*/ 3 w 91"/>
              <a:gd name="T15" fmla="*/ 40 h 93"/>
              <a:gd name="T16" fmla="*/ 3 w 91"/>
              <a:gd name="T17" fmla="*/ 40 h 93"/>
              <a:gd name="T18" fmla="*/ 3 w 91"/>
              <a:gd name="T19" fmla="*/ 40 h 93"/>
              <a:gd name="T20" fmla="*/ 3 w 91"/>
              <a:gd name="T21" fmla="*/ 39 h 93"/>
              <a:gd name="T22" fmla="*/ 40 w 91"/>
              <a:gd name="T23" fmla="*/ 3 h 93"/>
              <a:gd name="T24" fmla="*/ 51 w 91"/>
              <a:gd name="T25" fmla="*/ 3 h 93"/>
              <a:gd name="T26" fmla="*/ 87 w 91"/>
              <a:gd name="T27" fmla="*/ 39 h 93"/>
              <a:gd name="T28" fmla="*/ 16 w 91"/>
              <a:gd name="T29" fmla="*/ 30 h 93"/>
              <a:gd name="T30" fmla="*/ 16 w 91"/>
              <a:gd name="T31" fmla="*/ 52 h 93"/>
              <a:gd name="T32" fmla="*/ 46 w 91"/>
              <a:gd name="T33" fmla="*/ 75 h 93"/>
              <a:gd name="T34" fmla="*/ 73 w 91"/>
              <a:gd name="T35" fmla="*/ 54 h 93"/>
              <a:gd name="T36" fmla="*/ 73 w 91"/>
              <a:gd name="T37" fmla="*/ 30 h 93"/>
              <a:gd name="T38" fmla="*/ 16 w 91"/>
              <a:gd name="T39" fmla="*/ 30 h 93"/>
              <a:gd name="T40" fmla="*/ 26 w 91"/>
              <a:gd name="T41" fmla="*/ 35 h 93"/>
              <a:gd name="T42" fmla="*/ 26 w 91"/>
              <a:gd name="T43" fmla="*/ 39 h 93"/>
              <a:gd name="T44" fmla="*/ 64 w 91"/>
              <a:gd name="T45" fmla="*/ 39 h 93"/>
              <a:gd name="T46" fmla="*/ 64 w 91"/>
              <a:gd name="T47" fmla="*/ 35 h 93"/>
              <a:gd name="T48" fmla="*/ 26 w 91"/>
              <a:gd name="T49" fmla="*/ 35 h 93"/>
              <a:gd name="T50" fmla="*/ 26 w 91"/>
              <a:gd name="T51" fmla="*/ 51 h 93"/>
              <a:gd name="T52" fmla="*/ 26 w 91"/>
              <a:gd name="T53" fmla="*/ 55 h 93"/>
              <a:gd name="T54" fmla="*/ 64 w 91"/>
              <a:gd name="T55" fmla="*/ 55 h 93"/>
              <a:gd name="T56" fmla="*/ 64 w 91"/>
              <a:gd name="T57" fmla="*/ 51 h 93"/>
              <a:gd name="T58" fmla="*/ 26 w 91"/>
              <a:gd name="T59" fmla="*/ 51 h 93"/>
              <a:gd name="T60" fmla="*/ 26 w 91"/>
              <a:gd name="T61" fmla="*/ 43 h 93"/>
              <a:gd name="T62" fmla="*/ 26 w 91"/>
              <a:gd name="T63" fmla="*/ 47 h 93"/>
              <a:gd name="T64" fmla="*/ 64 w 91"/>
              <a:gd name="T65" fmla="*/ 47 h 93"/>
              <a:gd name="T66" fmla="*/ 64 w 91"/>
              <a:gd name="T67" fmla="*/ 43 h 93"/>
              <a:gd name="T68" fmla="*/ 26 w 91"/>
              <a:gd name="T69" fmla="*/ 43 h 93"/>
              <a:gd name="T70" fmla="*/ 10 w 91"/>
              <a:gd name="T71" fmla="*/ 87 h 93"/>
              <a:gd name="T72" fmla="*/ 28 w 91"/>
              <a:gd name="T73" fmla="*/ 70 h 93"/>
              <a:gd name="T74" fmla="*/ 28 w 91"/>
              <a:gd name="T75" fmla="*/ 67 h 93"/>
              <a:gd name="T76" fmla="*/ 26 w 91"/>
              <a:gd name="T77" fmla="*/ 67 h 93"/>
              <a:gd name="T78" fmla="*/ 8 w 91"/>
              <a:gd name="T79" fmla="*/ 84 h 93"/>
              <a:gd name="T80" fmla="*/ 8 w 91"/>
              <a:gd name="T81" fmla="*/ 87 h 93"/>
              <a:gd name="T82" fmla="*/ 10 w 91"/>
              <a:gd name="T83" fmla="*/ 87 h 93"/>
              <a:gd name="T84" fmla="*/ 85 w 91"/>
              <a:gd name="T85" fmla="*/ 84 h 93"/>
              <a:gd name="T86" fmla="*/ 67 w 91"/>
              <a:gd name="T87" fmla="*/ 67 h 93"/>
              <a:gd name="T88" fmla="*/ 64 w 91"/>
              <a:gd name="T89" fmla="*/ 67 h 93"/>
              <a:gd name="T90" fmla="*/ 64 w 91"/>
              <a:gd name="T91" fmla="*/ 70 h 93"/>
              <a:gd name="T92" fmla="*/ 82 w 91"/>
              <a:gd name="T93" fmla="*/ 87 h 93"/>
              <a:gd name="T94" fmla="*/ 85 w 91"/>
              <a:gd name="T95" fmla="*/ 87 h 93"/>
              <a:gd name="T96" fmla="*/ 85 w 91"/>
              <a:gd name="T97"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3">
                <a:moveTo>
                  <a:pt x="87" y="39"/>
                </a:moveTo>
                <a:cubicBezTo>
                  <a:pt x="89" y="40"/>
                  <a:pt x="91" y="43"/>
                  <a:pt x="91" y="46"/>
                </a:cubicBezTo>
                <a:cubicBezTo>
                  <a:pt x="91" y="83"/>
                  <a:pt x="91" y="83"/>
                  <a:pt x="91" y="83"/>
                </a:cubicBezTo>
                <a:cubicBezTo>
                  <a:pt x="91" y="89"/>
                  <a:pt x="86" y="93"/>
                  <a:pt x="81" y="93"/>
                </a:cubicBezTo>
                <a:cubicBezTo>
                  <a:pt x="10" y="93"/>
                  <a:pt x="10" y="93"/>
                  <a:pt x="10" y="93"/>
                </a:cubicBezTo>
                <a:cubicBezTo>
                  <a:pt x="5" y="93"/>
                  <a:pt x="0" y="89"/>
                  <a:pt x="0" y="83"/>
                </a:cubicBezTo>
                <a:cubicBezTo>
                  <a:pt x="0" y="46"/>
                  <a:pt x="0" y="46"/>
                  <a:pt x="0" y="46"/>
                </a:cubicBezTo>
                <a:cubicBezTo>
                  <a:pt x="0" y="44"/>
                  <a:pt x="1" y="41"/>
                  <a:pt x="3" y="40"/>
                </a:cubicBezTo>
                <a:cubicBezTo>
                  <a:pt x="3" y="40"/>
                  <a:pt x="3" y="40"/>
                  <a:pt x="3" y="40"/>
                </a:cubicBezTo>
                <a:cubicBezTo>
                  <a:pt x="3" y="40"/>
                  <a:pt x="3" y="40"/>
                  <a:pt x="3" y="40"/>
                </a:cubicBezTo>
                <a:cubicBezTo>
                  <a:pt x="3" y="40"/>
                  <a:pt x="3" y="40"/>
                  <a:pt x="3" y="39"/>
                </a:cubicBezTo>
                <a:cubicBezTo>
                  <a:pt x="40" y="3"/>
                  <a:pt x="40" y="3"/>
                  <a:pt x="40" y="3"/>
                </a:cubicBezTo>
                <a:cubicBezTo>
                  <a:pt x="43" y="0"/>
                  <a:pt x="47" y="0"/>
                  <a:pt x="51" y="3"/>
                </a:cubicBezTo>
                <a:cubicBezTo>
                  <a:pt x="87" y="39"/>
                  <a:pt x="87" y="39"/>
                  <a:pt x="87" y="39"/>
                </a:cubicBezTo>
                <a:close/>
                <a:moveTo>
                  <a:pt x="16" y="30"/>
                </a:moveTo>
                <a:cubicBezTo>
                  <a:pt x="16" y="52"/>
                  <a:pt x="16" y="52"/>
                  <a:pt x="16" y="52"/>
                </a:cubicBezTo>
                <a:cubicBezTo>
                  <a:pt x="46" y="75"/>
                  <a:pt x="46" y="75"/>
                  <a:pt x="46" y="75"/>
                </a:cubicBezTo>
                <a:cubicBezTo>
                  <a:pt x="73" y="54"/>
                  <a:pt x="73" y="54"/>
                  <a:pt x="73" y="54"/>
                </a:cubicBezTo>
                <a:cubicBezTo>
                  <a:pt x="73" y="30"/>
                  <a:pt x="73" y="30"/>
                  <a:pt x="73" y="30"/>
                </a:cubicBezTo>
                <a:cubicBezTo>
                  <a:pt x="16" y="30"/>
                  <a:pt x="16" y="30"/>
                  <a:pt x="16" y="30"/>
                </a:cubicBezTo>
                <a:close/>
                <a:moveTo>
                  <a:pt x="26" y="35"/>
                </a:moveTo>
                <a:cubicBezTo>
                  <a:pt x="26" y="39"/>
                  <a:pt x="26" y="39"/>
                  <a:pt x="26" y="39"/>
                </a:cubicBezTo>
                <a:cubicBezTo>
                  <a:pt x="64" y="39"/>
                  <a:pt x="64" y="39"/>
                  <a:pt x="64" y="39"/>
                </a:cubicBezTo>
                <a:cubicBezTo>
                  <a:pt x="64" y="35"/>
                  <a:pt x="64" y="35"/>
                  <a:pt x="64" y="35"/>
                </a:cubicBezTo>
                <a:cubicBezTo>
                  <a:pt x="26" y="35"/>
                  <a:pt x="26" y="35"/>
                  <a:pt x="26" y="35"/>
                </a:cubicBezTo>
                <a:close/>
                <a:moveTo>
                  <a:pt x="26" y="51"/>
                </a:moveTo>
                <a:cubicBezTo>
                  <a:pt x="26" y="55"/>
                  <a:pt x="26" y="55"/>
                  <a:pt x="26" y="55"/>
                </a:cubicBezTo>
                <a:cubicBezTo>
                  <a:pt x="64" y="55"/>
                  <a:pt x="64" y="55"/>
                  <a:pt x="64" y="55"/>
                </a:cubicBezTo>
                <a:cubicBezTo>
                  <a:pt x="64" y="51"/>
                  <a:pt x="64" y="51"/>
                  <a:pt x="64" y="51"/>
                </a:cubicBezTo>
                <a:cubicBezTo>
                  <a:pt x="26" y="51"/>
                  <a:pt x="26" y="51"/>
                  <a:pt x="26" y="51"/>
                </a:cubicBezTo>
                <a:close/>
                <a:moveTo>
                  <a:pt x="26" y="43"/>
                </a:moveTo>
                <a:cubicBezTo>
                  <a:pt x="26" y="47"/>
                  <a:pt x="26" y="47"/>
                  <a:pt x="26" y="47"/>
                </a:cubicBezTo>
                <a:cubicBezTo>
                  <a:pt x="64" y="47"/>
                  <a:pt x="64" y="47"/>
                  <a:pt x="64" y="47"/>
                </a:cubicBezTo>
                <a:cubicBezTo>
                  <a:pt x="64" y="43"/>
                  <a:pt x="64" y="43"/>
                  <a:pt x="64" y="43"/>
                </a:cubicBezTo>
                <a:cubicBezTo>
                  <a:pt x="26" y="43"/>
                  <a:pt x="26" y="43"/>
                  <a:pt x="26" y="43"/>
                </a:cubicBezTo>
                <a:close/>
                <a:moveTo>
                  <a:pt x="10" y="87"/>
                </a:moveTo>
                <a:cubicBezTo>
                  <a:pt x="28" y="70"/>
                  <a:pt x="28" y="70"/>
                  <a:pt x="28" y="70"/>
                </a:cubicBezTo>
                <a:cubicBezTo>
                  <a:pt x="29" y="69"/>
                  <a:pt x="29" y="68"/>
                  <a:pt x="28" y="67"/>
                </a:cubicBezTo>
                <a:cubicBezTo>
                  <a:pt x="28" y="66"/>
                  <a:pt x="27" y="66"/>
                  <a:pt x="26" y="67"/>
                </a:cubicBezTo>
                <a:cubicBezTo>
                  <a:pt x="8" y="84"/>
                  <a:pt x="8" y="84"/>
                  <a:pt x="8" y="84"/>
                </a:cubicBezTo>
                <a:cubicBezTo>
                  <a:pt x="7" y="85"/>
                  <a:pt x="7" y="86"/>
                  <a:pt x="8" y="87"/>
                </a:cubicBezTo>
                <a:cubicBezTo>
                  <a:pt x="8" y="88"/>
                  <a:pt x="10" y="88"/>
                  <a:pt x="10" y="87"/>
                </a:cubicBezTo>
                <a:close/>
                <a:moveTo>
                  <a:pt x="85" y="84"/>
                </a:moveTo>
                <a:cubicBezTo>
                  <a:pt x="67" y="67"/>
                  <a:pt x="67" y="67"/>
                  <a:pt x="67" y="67"/>
                </a:cubicBezTo>
                <a:cubicBezTo>
                  <a:pt x="66" y="66"/>
                  <a:pt x="65" y="66"/>
                  <a:pt x="64" y="67"/>
                </a:cubicBezTo>
                <a:cubicBezTo>
                  <a:pt x="63" y="68"/>
                  <a:pt x="63" y="69"/>
                  <a:pt x="64" y="70"/>
                </a:cubicBezTo>
                <a:cubicBezTo>
                  <a:pt x="82" y="87"/>
                  <a:pt x="82" y="87"/>
                  <a:pt x="82" y="87"/>
                </a:cubicBezTo>
                <a:cubicBezTo>
                  <a:pt x="83" y="88"/>
                  <a:pt x="84" y="88"/>
                  <a:pt x="85" y="87"/>
                </a:cubicBezTo>
                <a:cubicBezTo>
                  <a:pt x="85" y="86"/>
                  <a:pt x="85" y="85"/>
                  <a:pt x="85" y="84"/>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5" name="Freeform 94"/>
          <p:cNvSpPr>
            <a:spLocks noEditPoints="1"/>
          </p:cNvSpPr>
          <p:nvPr/>
        </p:nvSpPr>
        <p:spPr bwMode="auto">
          <a:xfrm>
            <a:off x="6890685" y="4177230"/>
            <a:ext cx="332851" cy="426311"/>
          </a:xfrm>
          <a:custGeom>
            <a:avLst/>
            <a:gdLst>
              <a:gd name="T0" fmla="*/ 233 w 233"/>
              <a:gd name="T1" fmla="*/ 118 h 271"/>
              <a:gd name="T2" fmla="*/ 205 w 233"/>
              <a:gd name="T3" fmla="*/ 262 h 271"/>
              <a:gd name="T4" fmla="*/ 200 w 233"/>
              <a:gd name="T5" fmla="*/ 271 h 271"/>
              <a:gd name="T6" fmla="*/ 175 w 233"/>
              <a:gd name="T7" fmla="*/ 262 h 271"/>
              <a:gd name="T8" fmla="*/ 57 w 233"/>
              <a:gd name="T9" fmla="*/ 271 h 271"/>
              <a:gd name="T10" fmla="*/ 32 w 233"/>
              <a:gd name="T11" fmla="*/ 262 h 271"/>
              <a:gd name="T12" fmla="*/ 0 w 233"/>
              <a:gd name="T13" fmla="*/ 234 h 271"/>
              <a:gd name="T14" fmla="*/ 28 w 233"/>
              <a:gd name="T15" fmla="*/ 90 h 271"/>
              <a:gd name="T16" fmla="*/ 56 w 233"/>
              <a:gd name="T17" fmla="*/ 20 h 271"/>
              <a:gd name="T18" fmla="*/ 122 w 233"/>
              <a:gd name="T19" fmla="*/ 0 h 271"/>
              <a:gd name="T20" fmla="*/ 103 w 233"/>
              <a:gd name="T21" fmla="*/ 65 h 271"/>
              <a:gd name="T22" fmla="*/ 61 w 233"/>
              <a:gd name="T23" fmla="*/ 84 h 271"/>
              <a:gd name="T24" fmla="*/ 43 w 233"/>
              <a:gd name="T25" fmla="*/ 31 h 271"/>
              <a:gd name="T26" fmla="*/ 80 w 233"/>
              <a:gd name="T27" fmla="*/ 137 h 271"/>
              <a:gd name="T28" fmla="*/ 55 w 233"/>
              <a:gd name="T29" fmla="*/ 181 h 271"/>
              <a:gd name="T30" fmla="*/ 80 w 233"/>
              <a:gd name="T31" fmla="*/ 137 h 271"/>
              <a:gd name="T32" fmla="*/ 180 w 233"/>
              <a:gd name="T33" fmla="*/ 126 h 271"/>
              <a:gd name="T34" fmla="*/ 214 w 233"/>
              <a:gd name="T35" fmla="*/ 119 h 271"/>
              <a:gd name="T36" fmla="*/ 196 w 233"/>
              <a:gd name="T37" fmla="*/ 205 h 271"/>
              <a:gd name="T38" fmla="*/ 196 w 233"/>
              <a:gd name="T39" fmla="*/ 225 h 271"/>
              <a:gd name="T40" fmla="*/ 196 w 233"/>
              <a:gd name="T41" fmla="*/ 205 h 271"/>
              <a:gd name="T42" fmla="*/ 187 w 233"/>
              <a:gd name="T43" fmla="*/ 185 h 271"/>
              <a:gd name="T44" fmla="*/ 206 w 233"/>
              <a:gd name="T45" fmla="*/ 185 h 271"/>
              <a:gd name="T46" fmla="*/ 180 w 233"/>
              <a:gd name="T47" fmla="*/ 151 h 271"/>
              <a:gd name="T48" fmla="*/ 214 w 233"/>
              <a:gd name="T49" fmla="*/ 158 h 271"/>
              <a:gd name="T50" fmla="*/ 180 w 233"/>
              <a:gd name="T51" fmla="*/ 151 h 271"/>
              <a:gd name="T52" fmla="*/ 180 w 233"/>
              <a:gd name="T53" fmla="*/ 147 h 271"/>
              <a:gd name="T54" fmla="*/ 214 w 233"/>
              <a:gd name="T55" fmla="*/ 141 h 271"/>
              <a:gd name="T56" fmla="*/ 180 w 233"/>
              <a:gd name="T57" fmla="*/ 130 h 271"/>
              <a:gd name="T58" fmla="*/ 214 w 233"/>
              <a:gd name="T59" fmla="*/ 136 h 271"/>
              <a:gd name="T60" fmla="*/ 180 w 233"/>
              <a:gd name="T61" fmla="*/ 130 h 271"/>
              <a:gd name="T62" fmla="*/ 34 w 233"/>
              <a:gd name="T63" fmla="*/ 159 h 271"/>
              <a:gd name="T64" fmla="*/ 71 w 233"/>
              <a:gd name="T65" fmla="*/ 226 h 271"/>
              <a:gd name="T66" fmla="*/ 170 w 233"/>
              <a:gd name="T67" fmla="*/ 189 h 271"/>
              <a:gd name="T68" fmla="*/ 133 w 233"/>
              <a:gd name="T69" fmla="*/ 12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71">
                <a:moveTo>
                  <a:pt x="205" y="90"/>
                </a:moveTo>
                <a:cubicBezTo>
                  <a:pt x="221" y="90"/>
                  <a:pt x="233" y="103"/>
                  <a:pt x="233" y="118"/>
                </a:cubicBezTo>
                <a:cubicBezTo>
                  <a:pt x="233" y="234"/>
                  <a:pt x="233" y="234"/>
                  <a:pt x="233" y="234"/>
                </a:cubicBezTo>
                <a:cubicBezTo>
                  <a:pt x="233" y="250"/>
                  <a:pt x="221" y="262"/>
                  <a:pt x="205" y="262"/>
                </a:cubicBezTo>
                <a:cubicBezTo>
                  <a:pt x="200" y="262"/>
                  <a:pt x="200" y="262"/>
                  <a:pt x="200" y="262"/>
                </a:cubicBezTo>
                <a:cubicBezTo>
                  <a:pt x="200" y="271"/>
                  <a:pt x="200" y="271"/>
                  <a:pt x="200" y="271"/>
                </a:cubicBezTo>
                <a:cubicBezTo>
                  <a:pt x="175" y="271"/>
                  <a:pt x="175" y="271"/>
                  <a:pt x="175" y="271"/>
                </a:cubicBezTo>
                <a:cubicBezTo>
                  <a:pt x="175" y="262"/>
                  <a:pt x="175" y="262"/>
                  <a:pt x="175" y="262"/>
                </a:cubicBezTo>
                <a:cubicBezTo>
                  <a:pt x="57" y="262"/>
                  <a:pt x="57" y="262"/>
                  <a:pt x="57" y="262"/>
                </a:cubicBezTo>
                <a:cubicBezTo>
                  <a:pt x="57" y="271"/>
                  <a:pt x="57" y="271"/>
                  <a:pt x="57" y="271"/>
                </a:cubicBezTo>
                <a:cubicBezTo>
                  <a:pt x="32" y="271"/>
                  <a:pt x="32" y="271"/>
                  <a:pt x="32" y="271"/>
                </a:cubicBezTo>
                <a:cubicBezTo>
                  <a:pt x="32" y="262"/>
                  <a:pt x="32" y="262"/>
                  <a:pt x="32" y="262"/>
                </a:cubicBezTo>
                <a:cubicBezTo>
                  <a:pt x="28" y="262"/>
                  <a:pt x="28" y="262"/>
                  <a:pt x="28" y="262"/>
                </a:cubicBezTo>
                <a:cubicBezTo>
                  <a:pt x="13" y="262"/>
                  <a:pt x="0" y="250"/>
                  <a:pt x="0" y="234"/>
                </a:cubicBezTo>
                <a:cubicBezTo>
                  <a:pt x="0" y="118"/>
                  <a:pt x="0" y="118"/>
                  <a:pt x="0" y="118"/>
                </a:cubicBezTo>
                <a:cubicBezTo>
                  <a:pt x="0" y="103"/>
                  <a:pt x="13" y="90"/>
                  <a:pt x="28" y="90"/>
                </a:cubicBezTo>
                <a:cubicBezTo>
                  <a:pt x="91" y="90"/>
                  <a:pt x="155" y="90"/>
                  <a:pt x="205" y="90"/>
                </a:cubicBezTo>
                <a:close/>
                <a:moveTo>
                  <a:pt x="56" y="20"/>
                </a:moveTo>
                <a:cubicBezTo>
                  <a:pt x="87" y="57"/>
                  <a:pt x="87" y="57"/>
                  <a:pt x="87" y="57"/>
                </a:cubicBezTo>
                <a:cubicBezTo>
                  <a:pt x="122" y="0"/>
                  <a:pt x="122" y="0"/>
                  <a:pt x="122" y="0"/>
                </a:cubicBezTo>
                <a:cubicBezTo>
                  <a:pt x="137" y="9"/>
                  <a:pt x="137" y="9"/>
                  <a:pt x="137" y="9"/>
                </a:cubicBezTo>
                <a:cubicBezTo>
                  <a:pt x="103" y="65"/>
                  <a:pt x="103" y="65"/>
                  <a:pt x="103" y="65"/>
                </a:cubicBezTo>
                <a:cubicBezTo>
                  <a:pt x="110" y="69"/>
                  <a:pt x="114" y="76"/>
                  <a:pt x="116" y="84"/>
                </a:cubicBezTo>
                <a:cubicBezTo>
                  <a:pt x="61" y="84"/>
                  <a:pt x="61" y="84"/>
                  <a:pt x="61" y="84"/>
                </a:cubicBezTo>
                <a:cubicBezTo>
                  <a:pt x="62" y="77"/>
                  <a:pt x="66" y="70"/>
                  <a:pt x="72" y="66"/>
                </a:cubicBezTo>
                <a:cubicBezTo>
                  <a:pt x="43" y="31"/>
                  <a:pt x="43" y="31"/>
                  <a:pt x="43" y="31"/>
                </a:cubicBezTo>
                <a:cubicBezTo>
                  <a:pt x="56" y="20"/>
                  <a:pt x="56" y="20"/>
                  <a:pt x="56" y="20"/>
                </a:cubicBezTo>
                <a:close/>
                <a:moveTo>
                  <a:pt x="80" y="137"/>
                </a:moveTo>
                <a:cubicBezTo>
                  <a:pt x="71" y="132"/>
                  <a:pt x="58" y="137"/>
                  <a:pt x="51" y="149"/>
                </a:cubicBezTo>
                <a:cubicBezTo>
                  <a:pt x="44" y="161"/>
                  <a:pt x="46" y="175"/>
                  <a:pt x="55" y="181"/>
                </a:cubicBezTo>
                <a:cubicBezTo>
                  <a:pt x="64" y="186"/>
                  <a:pt x="69" y="175"/>
                  <a:pt x="76" y="163"/>
                </a:cubicBezTo>
                <a:cubicBezTo>
                  <a:pt x="83" y="151"/>
                  <a:pt x="89" y="142"/>
                  <a:pt x="80" y="137"/>
                </a:cubicBezTo>
                <a:close/>
                <a:moveTo>
                  <a:pt x="180" y="119"/>
                </a:moveTo>
                <a:cubicBezTo>
                  <a:pt x="180" y="126"/>
                  <a:pt x="180" y="126"/>
                  <a:pt x="180" y="126"/>
                </a:cubicBezTo>
                <a:cubicBezTo>
                  <a:pt x="214" y="126"/>
                  <a:pt x="214" y="126"/>
                  <a:pt x="214" y="126"/>
                </a:cubicBezTo>
                <a:cubicBezTo>
                  <a:pt x="214" y="119"/>
                  <a:pt x="214" y="119"/>
                  <a:pt x="214" y="119"/>
                </a:cubicBezTo>
                <a:cubicBezTo>
                  <a:pt x="180" y="119"/>
                  <a:pt x="180" y="119"/>
                  <a:pt x="180" y="119"/>
                </a:cubicBezTo>
                <a:close/>
                <a:moveTo>
                  <a:pt x="196" y="205"/>
                </a:moveTo>
                <a:cubicBezTo>
                  <a:pt x="191" y="205"/>
                  <a:pt x="187" y="210"/>
                  <a:pt x="187" y="215"/>
                </a:cubicBezTo>
                <a:cubicBezTo>
                  <a:pt x="187" y="220"/>
                  <a:pt x="191" y="225"/>
                  <a:pt x="196" y="225"/>
                </a:cubicBezTo>
                <a:cubicBezTo>
                  <a:pt x="202" y="225"/>
                  <a:pt x="206" y="220"/>
                  <a:pt x="206" y="215"/>
                </a:cubicBezTo>
                <a:cubicBezTo>
                  <a:pt x="206" y="210"/>
                  <a:pt x="202" y="205"/>
                  <a:pt x="196" y="205"/>
                </a:cubicBezTo>
                <a:close/>
                <a:moveTo>
                  <a:pt x="196" y="176"/>
                </a:moveTo>
                <a:cubicBezTo>
                  <a:pt x="191" y="176"/>
                  <a:pt x="187" y="180"/>
                  <a:pt x="187" y="185"/>
                </a:cubicBezTo>
                <a:cubicBezTo>
                  <a:pt x="187" y="191"/>
                  <a:pt x="191" y="195"/>
                  <a:pt x="196" y="195"/>
                </a:cubicBezTo>
                <a:cubicBezTo>
                  <a:pt x="202" y="195"/>
                  <a:pt x="206" y="191"/>
                  <a:pt x="206" y="185"/>
                </a:cubicBezTo>
                <a:cubicBezTo>
                  <a:pt x="206" y="180"/>
                  <a:pt x="202" y="176"/>
                  <a:pt x="196" y="176"/>
                </a:cubicBezTo>
                <a:close/>
                <a:moveTo>
                  <a:pt x="180" y="151"/>
                </a:moveTo>
                <a:cubicBezTo>
                  <a:pt x="180" y="158"/>
                  <a:pt x="180" y="158"/>
                  <a:pt x="180" y="158"/>
                </a:cubicBezTo>
                <a:cubicBezTo>
                  <a:pt x="214" y="158"/>
                  <a:pt x="214" y="158"/>
                  <a:pt x="214" y="158"/>
                </a:cubicBezTo>
                <a:cubicBezTo>
                  <a:pt x="214" y="151"/>
                  <a:pt x="214" y="151"/>
                  <a:pt x="214" y="151"/>
                </a:cubicBezTo>
                <a:cubicBezTo>
                  <a:pt x="180" y="151"/>
                  <a:pt x="180" y="151"/>
                  <a:pt x="180" y="151"/>
                </a:cubicBezTo>
                <a:close/>
                <a:moveTo>
                  <a:pt x="180" y="141"/>
                </a:moveTo>
                <a:cubicBezTo>
                  <a:pt x="180" y="147"/>
                  <a:pt x="180" y="147"/>
                  <a:pt x="180" y="147"/>
                </a:cubicBezTo>
                <a:cubicBezTo>
                  <a:pt x="214" y="147"/>
                  <a:pt x="214" y="147"/>
                  <a:pt x="214" y="147"/>
                </a:cubicBezTo>
                <a:cubicBezTo>
                  <a:pt x="214" y="141"/>
                  <a:pt x="214" y="141"/>
                  <a:pt x="214" y="141"/>
                </a:cubicBezTo>
                <a:cubicBezTo>
                  <a:pt x="180" y="141"/>
                  <a:pt x="180" y="141"/>
                  <a:pt x="180" y="141"/>
                </a:cubicBezTo>
                <a:close/>
                <a:moveTo>
                  <a:pt x="180" y="130"/>
                </a:moveTo>
                <a:cubicBezTo>
                  <a:pt x="180" y="136"/>
                  <a:pt x="180" y="136"/>
                  <a:pt x="180" y="136"/>
                </a:cubicBezTo>
                <a:cubicBezTo>
                  <a:pt x="214" y="136"/>
                  <a:pt x="214" y="136"/>
                  <a:pt x="214" y="136"/>
                </a:cubicBezTo>
                <a:cubicBezTo>
                  <a:pt x="214" y="130"/>
                  <a:pt x="214" y="130"/>
                  <a:pt x="214" y="130"/>
                </a:cubicBezTo>
                <a:cubicBezTo>
                  <a:pt x="180" y="130"/>
                  <a:pt x="180" y="130"/>
                  <a:pt x="180" y="130"/>
                </a:cubicBezTo>
                <a:close/>
                <a:moveTo>
                  <a:pt x="71" y="122"/>
                </a:moveTo>
                <a:cubicBezTo>
                  <a:pt x="51" y="122"/>
                  <a:pt x="34" y="139"/>
                  <a:pt x="34" y="159"/>
                </a:cubicBezTo>
                <a:cubicBezTo>
                  <a:pt x="34" y="189"/>
                  <a:pt x="34" y="189"/>
                  <a:pt x="34" y="189"/>
                </a:cubicBezTo>
                <a:cubicBezTo>
                  <a:pt x="34" y="210"/>
                  <a:pt x="51" y="226"/>
                  <a:pt x="71" y="226"/>
                </a:cubicBezTo>
                <a:cubicBezTo>
                  <a:pt x="133" y="226"/>
                  <a:pt x="133" y="226"/>
                  <a:pt x="133" y="226"/>
                </a:cubicBezTo>
                <a:cubicBezTo>
                  <a:pt x="153" y="226"/>
                  <a:pt x="170" y="210"/>
                  <a:pt x="170" y="189"/>
                </a:cubicBezTo>
                <a:cubicBezTo>
                  <a:pt x="170" y="159"/>
                  <a:pt x="170" y="159"/>
                  <a:pt x="170" y="159"/>
                </a:cubicBezTo>
                <a:cubicBezTo>
                  <a:pt x="170" y="139"/>
                  <a:pt x="153" y="122"/>
                  <a:pt x="133" y="122"/>
                </a:cubicBezTo>
                <a:lnTo>
                  <a:pt x="71" y="122"/>
                </a:ln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 name="矩形 1"/>
          <p:cNvSpPr/>
          <p:nvPr/>
        </p:nvSpPr>
        <p:spPr>
          <a:xfrm>
            <a:off x="551322" y="707493"/>
            <a:ext cx="1980029" cy="307777"/>
          </a:xfrm>
          <a:prstGeom prst="rect">
            <a:avLst/>
          </a:prstGeom>
        </p:spPr>
        <p:txBody>
          <a:bodyPr wrap="none">
            <a:spAutoFit/>
          </a:bodyPr>
          <a:lstStyle/>
          <a:p>
            <a:r>
              <a:rPr lang="zh-CN" altLang="zh-CN" sz="1400" dirty="0">
                <a:solidFill>
                  <a:srgbClr val="000000"/>
                </a:solidFill>
                <a:latin typeface="NEU-BZ-S92"/>
                <a:ea typeface="方正小标宋_GBK" panose="020B0300000000000000" pitchFamily="34" charset="-122"/>
                <a:cs typeface="Times New Roman" panose="02020603050405020304" pitchFamily="18" charset="0"/>
              </a:rPr>
              <a:t>一、民法基本原则概述</a:t>
            </a:r>
            <a:endParaRPr lang="zh-CN" altLang="en-US" dirty="0"/>
          </a:p>
        </p:txBody>
      </p:sp>
    </p:spTree>
    <p:extLst>
      <p:ext uri="{BB962C8B-B14F-4D97-AF65-F5344CB8AC3E}">
        <p14:creationId xmlns:p14="http://schemas.microsoft.com/office/powerpoint/2010/main" val="18481339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500" fill="hold"/>
                                        <p:tgtEl>
                                          <p:spTgt spid="32"/>
                                        </p:tgtEl>
                                        <p:attrNameLst>
                                          <p:attrName>ppt_w</p:attrName>
                                        </p:attrNameLst>
                                      </p:cBhvr>
                                      <p:tavLst>
                                        <p:tav tm="0">
                                          <p:val>
                                            <p:fltVal val="0"/>
                                          </p:val>
                                        </p:tav>
                                        <p:tav tm="100000">
                                          <p:val>
                                            <p:strVal val="#ppt_w"/>
                                          </p:val>
                                        </p:tav>
                                      </p:tavLst>
                                    </p:anim>
                                    <p:anim calcmode="lin" valueType="num">
                                      <p:cBhvr>
                                        <p:cTn id="14" dur="500" fill="hold"/>
                                        <p:tgtEl>
                                          <p:spTgt spid="32"/>
                                        </p:tgtEl>
                                        <p:attrNameLst>
                                          <p:attrName>ppt_h</p:attrName>
                                        </p:attrNameLst>
                                      </p:cBhvr>
                                      <p:tavLst>
                                        <p:tav tm="0">
                                          <p:val>
                                            <p:fltVal val="0"/>
                                          </p:val>
                                        </p:tav>
                                        <p:tav tm="100000">
                                          <p:val>
                                            <p:strVal val="#ppt_h"/>
                                          </p:val>
                                        </p:tav>
                                      </p:tavLst>
                                    </p:anim>
                                    <p:animEffect transition="in" filter="fade">
                                      <p:cBhvr>
                                        <p:cTn id="15" dur="500"/>
                                        <p:tgtEl>
                                          <p:spTgt spid="3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Effect transition="in" filter="fade">
                                      <p:cBhvr>
                                        <p:cTn id="21" dur="500"/>
                                        <p:tgtEl>
                                          <p:spTgt spid="3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p:cTn id="31" dur="500" fill="hold"/>
                                        <p:tgtEl>
                                          <p:spTgt spid="34"/>
                                        </p:tgtEl>
                                        <p:attrNameLst>
                                          <p:attrName>ppt_w</p:attrName>
                                        </p:attrNameLst>
                                      </p:cBhvr>
                                      <p:tavLst>
                                        <p:tav tm="0">
                                          <p:val>
                                            <p:fltVal val="0"/>
                                          </p:val>
                                        </p:tav>
                                        <p:tav tm="100000">
                                          <p:val>
                                            <p:strVal val="#ppt_w"/>
                                          </p:val>
                                        </p:tav>
                                      </p:tavLst>
                                    </p:anim>
                                    <p:anim calcmode="lin" valueType="num">
                                      <p:cBhvr>
                                        <p:cTn id="32" dur="500" fill="hold"/>
                                        <p:tgtEl>
                                          <p:spTgt spid="34"/>
                                        </p:tgtEl>
                                        <p:attrNameLst>
                                          <p:attrName>ppt_h</p:attrName>
                                        </p:attrNameLst>
                                      </p:cBhvr>
                                      <p:tavLst>
                                        <p:tav tm="0">
                                          <p:val>
                                            <p:fltVal val="0"/>
                                          </p:val>
                                        </p:tav>
                                        <p:tav tm="100000">
                                          <p:val>
                                            <p:strVal val="#ppt_h"/>
                                          </p:val>
                                        </p:tav>
                                      </p:tavLst>
                                    </p:anim>
                                    <p:animEffect transition="in" filter="fade">
                                      <p:cBhvr>
                                        <p:cTn id="33" dur="500"/>
                                        <p:tgtEl>
                                          <p:spTgt spid="34"/>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animEffect transition="in" filter="fade">
                                      <p:cBhvr>
                                        <p:cTn id="4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animBg="1"/>
      <p:bldP spid="34" grpId="0" animBg="1"/>
      <p:bldP spid="35"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第二节　抵押权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一、抵押权的概念和特征</a:t>
            </a:r>
            <a:endParaRPr lang="zh-CN" altLang="en-US" dirty="0"/>
          </a:p>
        </p:txBody>
      </p:sp>
      <p:sp>
        <p:nvSpPr>
          <p:cNvPr id="4" name="Freeform 35">
            <a:extLst>
              <a:ext uri="{FF2B5EF4-FFF2-40B4-BE49-F238E27FC236}">
                <a16:creationId xmlns:a16="http://schemas.microsoft.com/office/drawing/2014/main" id="{89F1686D-0088-4B89-B15C-C037907CD2CD}"/>
              </a:ext>
            </a:extLst>
          </p:cNvPr>
          <p:cNvSpPr/>
          <p:nvPr/>
        </p:nvSpPr>
        <p:spPr bwMode="auto">
          <a:xfrm>
            <a:off x="7311002" y="111170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5ACDC0D9-3E5A-4B1C-9831-500ED7800290}"/>
              </a:ext>
            </a:extLst>
          </p:cNvPr>
          <p:cNvSpPr/>
          <p:nvPr/>
        </p:nvSpPr>
        <p:spPr bwMode="auto">
          <a:xfrm>
            <a:off x="663823" y="112978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A376A04A-F4E4-497C-8212-67DF0C184EB8}"/>
              </a:ext>
            </a:extLst>
          </p:cNvPr>
          <p:cNvGrpSpPr/>
          <p:nvPr/>
        </p:nvGrpSpPr>
        <p:grpSpPr>
          <a:xfrm>
            <a:off x="3120237" y="1346420"/>
            <a:ext cx="2429122" cy="3047165"/>
            <a:chOff x="4486882" y="1503658"/>
            <a:chExt cx="3238829" cy="4062887"/>
          </a:xfrm>
        </p:grpSpPr>
        <p:sp>
          <p:nvSpPr>
            <p:cNvPr id="7" name="Freeform 33">
              <a:extLst>
                <a:ext uri="{FF2B5EF4-FFF2-40B4-BE49-F238E27FC236}">
                  <a16:creationId xmlns:a16="http://schemas.microsoft.com/office/drawing/2014/main" id="{3D78B773-235E-4D39-8E7F-9477DCC82AFB}"/>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B7FA7A08-1216-4725-BA4B-C0BF1D808E45}"/>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6C8CBBAB-5F60-47C3-A740-3F89E734697F}"/>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729BF69C-B8E4-4105-BAE1-CA72A1017443}"/>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03855EAC-DEA2-4A01-9B4D-DC8F0B90FF20}"/>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9DE71E43-CCA2-4B99-9CEB-BD8767FE16B4}"/>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9567716D-159E-4EBA-A758-D91D638B4260}"/>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D535C34C-FCE8-4C20-9C72-90DA4A68C6FA}"/>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D3FD424-E2C9-41EC-A2A3-EDAA85D9F2BC}"/>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43C74DC8-10D8-43D2-8C9D-76903BDDEC9D}"/>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32A3A163-512C-4104-94B7-95E957DB06F0}"/>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90F2621D-F146-49FE-ABB6-04D270C4C2C8}"/>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D2622B6D-B886-4CA2-83FF-72FA45DF6E11}"/>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0F3D44A4-A22E-4048-BD32-40DEA8B39904}"/>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96C4B99E-02B1-4D92-B634-2CEB18D92F8C}"/>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7F40F44D-612F-4B8C-9D02-6F2636A6DD2B}"/>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5169B38C-DDF8-4C63-8936-6E413AA81DE9}"/>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505787F1-832A-412A-B963-41F8011B8610}"/>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A5D3DE16-0D78-4433-BF9E-82341A9E496C}"/>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A338DE0A-E40A-4A5C-ADDC-82415D9AE937}"/>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76AA77B5-CEDD-4F2C-BBCF-498DF548122A}"/>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BC7CC3B5-A6BA-4781-8510-167FA4827D75}"/>
              </a:ext>
            </a:extLst>
          </p:cNvPr>
          <p:cNvGrpSpPr/>
          <p:nvPr/>
        </p:nvGrpSpPr>
        <p:grpSpPr>
          <a:xfrm>
            <a:off x="1429900" y="1430581"/>
            <a:ext cx="2050891" cy="529270"/>
            <a:chOff x="1741845" y="2481978"/>
            <a:chExt cx="2880221" cy="393197"/>
          </a:xfrm>
        </p:grpSpPr>
        <p:cxnSp>
          <p:nvCxnSpPr>
            <p:cNvPr id="31" name="Straight Connector 27">
              <a:extLst>
                <a:ext uri="{FF2B5EF4-FFF2-40B4-BE49-F238E27FC236}">
                  <a16:creationId xmlns:a16="http://schemas.microsoft.com/office/drawing/2014/main" id="{A615DFF5-1AE4-4C97-B037-ECCFA4096997}"/>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62689FB4-0FEE-45DD-A6EB-B74D75FA8995}"/>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85C50BE4-434C-4AD1-98EF-D05BD0C87841}"/>
              </a:ext>
            </a:extLst>
          </p:cNvPr>
          <p:cNvGrpSpPr/>
          <p:nvPr/>
        </p:nvGrpSpPr>
        <p:grpSpPr>
          <a:xfrm flipH="1">
            <a:off x="4991137" y="1506069"/>
            <a:ext cx="2201845" cy="687208"/>
            <a:chOff x="1741845" y="2481978"/>
            <a:chExt cx="2880221" cy="393197"/>
          </a:xfrm>
        </p:grpSpPr>
        <p:cxnSp>
          <p:nvCxnSpPr>
            <p:cNvPr id="34" name="Straight Connector 33">
              <a:extLst>
                <a:ext uri="{FF2B5EF4-FFF2-40B4-BE49-F238E27FC236}">
                  <a16:creationId xmlns:a16="http://schemas.microsoft.com/office/drawing/2014/main" id="{6BC035EE-29AF-4CE0-B510-FDBBA0DDAE78}"/>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D6785266-8978-49F5-80E3-B48306DA842E}"/>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9A272E92-6ACD-4725-BA4A-CED4FD90BC28}"/>
              </a:ext>
            </a:extLst>
          </p:cNvPr>
          <p:cNvSpPr>
            <a:spLocks noChangeAspect="1"/>
          </p:cNvSpPr>
          <p:nvPr/>
        </p:nvSpPr>
        <p:spPr bwMode="auto">
          <a:xfrm>
            <a:off x="864322" y="1363496"/>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6971352E-317E-43F5-91F3-4CA8233814C2}"/>
              </a:ext>
            </a:extLst>
          </p:cNvPr>
          <p:cNvSpPr>
            <a:spLocks noChangeArrowheads="1"/>
          </p:cNvSpPr>
          <p:nvPr/>
        </p:nvSpPr>
        <p:spPr bwMode="auto">
          <a:xfrm>
            <a:off x="7501758" y="1293997"/>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E6104CB9-DAA4-4B66-8B73-05377191E828}"/>
              </a:ext>
            </a:extLst>
          </p:cNvPr>
          <p:cNvSpPr txBox="1"/>
          <p:nvPr/>
        </p:nvSpPr>
        <p:spPr>
          <a:xfrm>
            <a:off x="310651" y="1989558"/>
            <a:ext cx="2834204" cy="3031664"/>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zh-CN" altLang="en-US" sz="1200" dirty="0">
                <a:solidFill>
                  <a:srgbClr val="660033"/>
                </a:solidFill>
                <a:latin typeface="微软雅黑" panose="020B0503020204020204" pitchFamily="34" charset="-122"/>
                <a:ea typeface="微软雅黑" panose="020B0503020204020204" pitchFamily="34" charset="-122"/>
                <a:cs typeface="Lato Regular"/>
              </a:rPr>
              <a:t>抵押权是指债权人对于债务人或者第三人不转移占有而为债权提供担保的抵押财产</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于债务人不履行债务时</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或者发生当事人约定的实现抵押权的情形</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依法享有的就该物变价并优先受偿的担保物权。</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民法典</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第</a:t>
            </a:r>
            <a:r>
              <a:rPr lang="en-US" altLang="zh-CN" sz="1200" dirty="0">
                <a:solidFill>
                  <a:srgbClr val="660033"/>
                </a:solidFill>
                <a:latin typeface="微软雅黑" panose="020B0503020204020204" pitchFamily="34" charset="-122"/>
                <a:ea typeface="微软雅黑" panose="020B0503020204020204" pitchFamily="34" charset="-122"/>
                <a:cs typeface="Lato Regular"/>
              </a:rPr>
              <a:t>394</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条第</a:t>
            </a: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款规定</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为担保债务的履行</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债务人或者第三人不转移财产的占有</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将该财产抵押给债权人的</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债务人不履行到期债务或者发生当事人约定的实现抵押权的情形</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债权人有权就该财产优先受偿。”</a:t>
            </a:r>
          </a:p>
        </p:txBody>
      </p:sp>
      <p:sp>
        <p:nvSpPr>
          <p:cNvPr id="39" name="Title 20">
            <a:extLst>
              <a:ext uri="{FF2B5EF4-FFF2-40B4-BE49-F238E27FC236}">
                <a16:creationId xmlns:a16="http://schemas.microsoft.com/office/drawing/2014/main" id="{299BBA2A-3EB1-476C-AE7C-1AE41FF759D8}"/>
              </a:ext>
            </a:extLst>
          </p:cNvPr>
          <p:cNvSpPr txBox="1"/>
          <p:nvPr/>
        </p:nvSpPr>
        <p:spPr>
          <a:xfrm>
            <a:off x="5511867" y="1879750"/>
            <a:ext cx="3469013" cy="3308663"/>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(1)</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抵押权的性质属于担保物权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用以担保债权的实现</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权利人对抵押财产具有支配效力与优先效力。</a:t>
            </a: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(2)</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抵押权的标的物是债务人或者第三人的不动产、动产或者权利。</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(3)</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抵押权的标的物不需要移转占有</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抵押人仍然可以占有标的物而予以使用、收益、处分</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抵押权人也不负保存标的物的义务</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并能取得完全的担保权。</a:t>
            </a:r>
          </a:p>
          <a:p>
            <a:pPr marL="171450" indent="-171450" algn="just">
              <a:lnSpc>
                <a:spcPct val="150000"/>
              </a:lnSpc>
              <a:buFont typeface="Wingdings" panose="05000000000000000000" pitchFamily="2" charset="2"/>
              <a:buChar char="u"/>
            </a:pPr>
            <a:r>
              <a:rPr lang="en-US" altLang="zh-CN" sz="1200" dirty="0">
                <a:solidFill>
                  <a:srgbClr val="9B552C"/>
                </a:solidFill>
                <a:latin typeface="微软雅黑" panose="020B0503020204020204" pitchFamily="34" charset="-122"/>
                <a:ea typeface="微软雅黑" panose="020B0503020204020204" pitchFamily="34" charset="-122"/>
                <a:cs typeface="Lato Regular"/>
              </a:rPr>
              <a:t>(4)</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抵押权的价值功能在于就抵押财产所卖得的价金优先受偿。</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endParaRPr lang="zh-CN" altLang="en-US" sz="1200" dirty="0">
              <a:solidFill>
                <a:srgbClr val="9B552C"/>
              </a:solidFill>
              <a:latin typeface="微软雅黑" panose="020B0503020204020204" pitchFamily="34" charset="-122"/>
              <a:ea typeface="微软雅黑" panose="020B0503020204020204" pitchFamily="34" charset="-122"/>
              <a:cs typeface="Lato Regular"/>
            </a:endParaRPr>
          </a:p>
        </p:txBody>
      </p:sp>
      <p:sp>
        <p:nvSpPr>
          <p:cNvPr id="40" name="Title 20">
            <a:extLst>
              <a:ext uri="{FF2B5EF4-FFF2-40B4-BE49-F238E27FC236}">
                <a16:creationId xmlns:a16="http://schemas.microsoft.com/office/drawing/2014/main" id="{ADAC9308-B7E6-4112-9236-2A67A6FC57D7}"/>
              </a:ext>
            </a:extLst>
          </p:cNvPr>
          <p:cNvSpPr txBox="1"/>
          <p:nvPr/>
        </p:nvSpPr>
        <p:spPr>
          <a:xfrm>
            <a:off x="1451692" y="1595352"/>
            <a:ext cx="1688924" cy="269304"/>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抵押权的概念</a:t>
            </a:r>
          </a:p>
        </p:txBody>
      </p:sp>
      <p:sp>
        <p:nvSpPr>
          <p:cNvPr id="41" name="Title 20">
            <a:extLst>
              <a:ext uri="{FF2B5EF4-FFF2-40B4-BE49-F238E27FC236}">
                <a16:creationId xmlns:a16="http://schemas.microsoft.com/office/drawing/2014/main" id="{509B7D1A-9A16-4DFF-A300-CCC7B2278528}"/>
              </a:ext>
            </a:extLst>
          </p:cNvPr>
          <p:cNvSpPr txBox="1"/>
          <p:nvPr/>
        </p:nvSpPr>
        <p:spPr>
          <a:xfrm>
            <a:off x="5557449" y="1653280"/>
            <a:ext cx="1688925" cy="269304"/>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抵押权的特征</a:t>
            </a:r>
          </a:p>
        </p:txBody>
      </p:sp>
    </p:spTree>
    <p:extLst>
      <p:ext uri="{BB962C8B-B14F-4D97-AF65-F5344CB8AC3E}">
        <p14:creationId xmlns:p14="http://schemas.microsoft.com/office/powerpoint/2010/main" val="9966008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4.07407E-6 L -0.08906 4.07407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4.07407E-6 L -4.44444E-6 4.07407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4 -8.64198E-7 L -0.03055 -8.64198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8.64198E-7 L -0.03072 -8.64198E-7 " pathEditMode="relative" rAng="0" ptsTypes="AA">
                                      <p:cBhvr>
                                        <p:cTn id="44" dur="550" spd="-100000" fill="hold"/>
                                        <p:tgtEl>
                                          <p:spTgt spid="4"/>
                                        </p:tgtEl>
                                        <p:attrNameLst>
                                          <p:attrName>ppt_x</p:attrName>
                                          <p:attrName>ppt_y</p:attrName>
                                        </p:attrNameLst>
                                      </p:cBhvr>
                                      <p:rCtr x="-1545"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第二节　抵押权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二、抵押财产的范围和抵押权的取得</a:t>
            </a:r>
            <a:endParaRPr lang="zh-CN" altLang="en-US" dirty="0"/>
          </a:p>
        </p:txBody>
      </p:sp>
      <p:pic>
        <p:nvPicPr>
          <p:cNvPr id="42" name="图片 41">
            <a:extLst>
              <a:ext uri="{FF2B5EF4-FFF2-40B4-BE49-F238E27FC236}">
                <a16:creationId xmlns:a16="http://schemas.microsoft.com/office/drawing/2014/main" id="{866049C9-8F3B-4D56-A0DB-CFD83BFCF70B}"/>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43" name="图片 42">
            <a:extLst>
              <a:ext uri="{FF2B5EF4-FFF2-40B4-BE49-F238E27FC236}">
                <a16:creationId xmlns:a16="http://schemas.microsoft.com/office/drawing/2014/main" id="{6D1D4401-319C-4D00-BB07-27CFB21350A6}"/>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44" name="矩形 43">
            <a:extLst>
              <a:ext uri="{FF2B5EF4-FFF2-40B4-BE49-F238E27FC236}">
                <a16:creationId xmlns:a16="http://schemas.microsoft.com/office/drawing/2014/main" id="{67986C3F-2E24-4E01-A43E-E974CC181967}"/>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45" name="矩形 44">
            <a:extLst>
              <a:ext uri="{FF2B5EF4-FFF2-40B4-BE49-F238E27FC236}">
                <a16:creationId xmlns:a16="http://schemas.microsoft.com/office/drawing/2014/main" id="{FA2EC233-A3DD-4E9D-8E2A-801608588AB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46" name="矩形 45">
            <a:extLst>
              <a:ext uri="{FF2B5EF4-FFF2-40B4-BE49-F238E27FC236}">
                <a16:creationId xmlns:a16="http://schemas.microsoft.com/office/drawing/2014/main" id="{C8A7AD7F-EBA3-4FCF-BD59-BB01FD55A56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7" name="矩形 46">
            <a:extLst>
              <a:ext uri="{FF2B5EF4-FFF2-40B4-BE49-F238E27FC236}">
                <a16:creationId xmlns:a16="http://schemas.microsoft.com/office/drawing/2014/main" id="{953361D7-ADCA-4ED1-87DE-FDED0E9961CC}"/>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8" name="矩形 47">
            <a:extLst>
              <a:ext uri="{FF2B5EF4-FFF2-40B4-BE49-F238E27FC236}">
                <a16:creationId xmlns:a16="http://schemas.microsoft.com/office/drawing/2014/main" id="{9106D536-7905-43D4-8FA7-005892BC249C}"/>
              </a:ext>
            </a:extLst>
          </p:cNvPr>
          <p:cNvSpPr/>
          <p:nvPr/>
        </p:nvSpPr>
        <p:spPr>
          <a:xfrm>
            <a:off x="201603" y="1686314"/>
            <a:ext cx="294490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抵押财产也称为抵押权的标的物或者抵押物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是指被设置了抵押权的不动产、动产或者权利。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395</a:t>
            </a:r>
            <a:r>
              <a:rPr lang="zh-CN" altLang="en-US" sz="1200" b="1" dirty="0">
                <a:solidFill>
                  <a:prstClr val="white"/>
                </a:solidFill>
                <a:latin typeface="微软雅黑" panose="020B0503020204020204" charset="-122"/>
                <a:sym typeface="+mn-ea"/>
              </a:rPr>
              <a:t>条和第</a:t>
            </a:r>
            <a:r>
              <a:rPr lang="en-US" altLang="zh-CN" sz="1200" b="1" dirty="0">
                <a:solidFill>
                  <a:prstClr val="white"/>
                </a:solidFill>
                <a:latin typeface="微软雅黑" panose="020B0503020204020204" charset="-122"/>
                <a:sym typeface="+mn-ea"/>
              </a:rPr>
              <a:t>399</a:t>
            </a:r>
            <a:r>
              <a:rPr lang="zh-CN" altLang="en-US" sz="1200" b="1" dirty="0">
                <a:solidFill>
                  <a:prstClr val="white"/>
                </a:solidFill>
                <a:latin typeface="微软雅黑" panose="020B0503020204020204" charset="-122"/>
                <a:sym typeface="+mn-ea"/>
              </a:rPr>
              <a:t>条详细规定了允许抵押的财产范围与禁止抵押的财产范围。</a:t>
            </a:r>
          </a:p>
        </p:txBody>
      </p:sp>
      <p:sp>
        <p:nvSpPr>
          <p:cNvPr id="49" name="矩形 48">
            <a:extLst>
              <a:ext uri="{FF2B5EF4-FFF2-40B4-BE49-F238E27FC236}">
                <a16:creationId xmlns:a16="http://schemas.microsoft.com/office/drawing/2014/main" id="{D5C420C9-93DE-4159-984E-F3BE11549F9D}"/>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抵押财产的范围</a:t>
            </a:r>
            <a:endParaRPr lang="en-US" altLang="zh-CN" sz="1400" b="1" dirty="0">
              <a:solidFill>
                <a:prstClr val="white"/>
              </a:solidFill>
            </a:endParaRPr>
          </a:p>
        </p:txBody>
      </p:sp>
      <p:sp>
        <p:nvSpPr>
          <p:cNvPr id="50" name="矩形 49">
            <a:extLst>
              <a:ext uri="{FF2B5EF4-FFF2-40B4-BE49-F238E27FC236}">
                <a16:creationId xmlns:a16="http://schemas.microsoft.com/office/drawing/2014/main" id="{14E827B8-F094-4150-AE0F-3B21CB66634D}"/>
              </a:ext>
            </a:extLst>
          </p:cNvPr>
          <p:cNvSpPr/>
          <p:nvPr/>
        </p:nvSpPr>
        <p:spPr>
          <a:xfrm>
            <a:off x="3302692" y="2193864"/>
            <a:ext cx="2595377" cy="2557175"/>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基于法律行为取得</a:t>
            </a:r>
          </a:p>
          <a:p>
            <a:pPr>
              <a:lnSpc>
                <a:spcPct val="150000"/>
              </a:lnSpc>
            </a:pPr>
            <a:r>
              <a:rPr lang="zh-CN" altLang="en-US" sz="1200" b="1" dirty="0">
                <a:solidFill>
                  <a:prstClr val="white"/>
                </a:solidFill>
                <a:sym typeface="+mn-ea"/>
              </a:rPr>
              <a:t>基于法律行为取得抵押权又分为抵押权设立与抵押权转让两种。</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非基于法律行为取得</a:t>
            </a:r>
          </a:p>
          <a:p>
            <a:pPr>
              <a:lnSpc>
                <a:spcPct val="150000"/>
              </a:lnSpc>
            </a:pPr>
            <a:r>
              <a:rPr lang="zh-CN" altLang="en-US" sz="1200" b="1" dirty="0">
                <a:solidFill>
                  <a:prstClr val="white"/>
                </a:solidFill>
                <a:sym typeface="+mn-ea"/>
              </a:rPr>
              <a:t>非基于法律行为取得抵押权包括两种</a:t>
            </a:r>
            <a:r>
              <a:rPr lang="en-US" altLang="zh-CN" sz="1200" b="1" dirty="0">
                <a:solidFill>
                  <a:prstClr val="white"/>
                </a:solidFill>
                <a:sym typeface="+mn-ea"/>
              </a:rPr>
              <a:t>:(1)</a:t>
            </a:r>
            <a:r>
              <a:rPr lang="zh-CN" altLang="en-US" sz="1200" b="1" dirty="0">
                <a:solidFill>
                  <a:prstClr val="white"/>
                </a:solidFill>
                <a:sym typeface="+mn-ea"/>
              </a:rPr>
              <a:t>基于法律的规定而取得抵押权</a:t>
            </a:r>
            <a:r>
              <a:rPr lang="en-US" altLang="zh-CN" sz="1200" b="1" dirty="0">
                <a:solidFill>
                  <a:prstClr val="white"/>
                </a:solidFill>
                <a:sym typeface="+mn-ea"/>
              </a:rPr>
              <a:t>,</a:t>
            </a:r>
            <a:r>
              <a:rPr lang="zh-CN" altLang="en-US" sz="1200" b="1" dirty="0">
                <a:solidFill>
                  <a:prstClr val="white"/>
                </a:solidFill>
                <a:sym typeface="+mn-ea"/>
              </a:rPr>
              <a:t>即法定抵押权</a:t>
            </a:r>
            <a:r>
              <a:rPr lang="en-US" altLang="zh-CN" sz="1200" b="1" dirty="0">
                <a:solidFill>
                  <a:prstClr val="white"/>
                </a:solidFill>
                <a:sym typeface="+mn-ea"/>
              </a:rPr>
              <a:t>;(2)</a:t>
            </a:r>
            <a:r>
              <a:rPr lang="zh-CN" altLang="en-US" sz="1200" b="1" dirty="0">
                <a:solidFill>
                  <a:prstClr val="white"/>
                </a:solidFill>
                <a:sym typeface="+mn-ea"/>
              </a:rPr>
              <a:t>通过继承而取得抵押权。</a:t>
            </a:r>
          </a:p>
          <a:p>
            <a:pPr>
              <a:lnSpc>
                <a:spcPct val="150000"/>
              </a:lnSpc>
            </a:pPr>
            <a:endParaRPr lang="zh-CN" altLang="en-US" sz="1200" b="1" dirty="0">
              <a:solidFill>
                <a:prstClr val="white"/>
              </a:solidFill>
              <a:sym typeface="+mn-ea"/>
            </a:endParaRPr>
          </a:p>
        </p:txBody>
      </p:sp>
      <p:sp>
        <p:nvSpPr>
          <p:cNvPr id="51" name="矩形 50">
            <a:extLst>
              <a:ext uri="{FF2B5EF4-FFF2-40B4-BE49-F238E27FC236}">
                <a16:creationId xmlns:a16="http://schemas.microsoft.com/office/drawing/2014/main" id="{E1ED0AB6-1103-49A6-B568-8B4C6A5C2D3E}"/>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抵押权的取得</a:t>
            </a:r>
            <a:endParaRPr lang="en-US" altLang="zh-CN" sz="1200" b="1" dirty="0">
              <a:solidFill>
                <a:prstClr val="white"/>
              </a:solidFill>
            </a:endParaRPr>
          </a:p>
        </p:txBody>
      </p:sp>
      <p:cxnSp>
        <p:nvCxnSpPr>
          <p:cNvPr id="52" name="直接连接符 51">
            <a:extLst>
              <a:ext uri="{FF2B5EF4-FFF2-40B4-BE49-F238E27FC236}">
                <a16:creationId xmlns:a16="http://schemas.microsoft.com/office/drawing/2014/main" id="{37F79775-2F82-45C9-B085-A3F5012A37AD}"/>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53" name="矩形 52">
            <a:extLst>
              <a:ext uri="{FF2B5EF4-FFF2-40B4-BE49-F238E27FC236}">
                <a16:creationId xmlns:a16="http://schemas.microsoft.com/office/drawing/2014/main" id="{7B53A2C0-3436-42C5-8E86-B20CBD38E931}"/>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54" name="矩形 53">
            <a:extLst>
              <a:ext uri="{FF2B5EF4-FFF2-40B4-BE49-F238E27FC236}">
                <a16:creationId xmlns:a16="http://schemas.microsoft.com/office/drawing/2014/main" id="{3B86C866-F2CD-455D-B72F-1AAC8C44A24E}"/>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55" name="图片 54">
            <a:extLst>
              <a:ext uri="{FF2B5EF4-FFF2-40B4-BE49-F238E27FC236}">
                <a16:creationId xmlns:a16="http://schemas.microsoft.com/office/drawing/2014/main" id="{5D8DA091-1953-4FA4-BF77-86072D7C9CBF}"/>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56" name="矩形 55">
            <a:extLst>
              <a:ext uri="{FF2B5EF4-FFF2-40B4-BE49-F238E27FC236}">
                <a16:creationId xmlns:a16="http://schemas.microsoft.com/office/drawing/2014/main" id="{6C121E30-93A1-43BC-BA2B-38ABC4A940FC}"/>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57" name="矩形 56">
            <a:extLst>
              <a:ext uri="{FF2B5EF4-FFF2-40B4-BE49-F238E27FC236}">
                <a16:creationId xmlns:a16="http://schemas.microsoft.com/office/drawing/2014/main" id="{43EE3649-A212-41A8-8222-E3F1B86D857E}"/>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58" name="矩形 57">
            <a:extLst>
              <a:ext uri="{FF2B5EF4-FFF2-40B4-BE49-F238E27FC236}">
                <a16:creationId xmlns:a16="http://schemas.microsoft.com/office/drawing/2014/main" id="{4557C71A-8316-45F0-BD32-6E974A115C13}"/>
              </a:ext>
            </a:extLst>
          </p:cNvPr>
          <p:cNvSpPr/>
          <p:nvPr/>
        </p:nvSpPr>
        <p:spPr>
          <a:xfrm>
            <a:off x="6172845" y="2088447"/>
            <a:ext cx="2487061" cy="1998689"/>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我国</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将当事人不办理抵押权登记的法律后果区分为以下两种不同的情形</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不办理登记</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则抵押合同无法产生抵押权设定的法律效果。</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不办理登记</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抵押权依然成立</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但不能对抗第三人。</a:t>
            </a:r>
          </a:p>
        </p:txBody>
      </p:sp>
      <p:sp>
        <p:nvSpPr>
          <p:cNvPr id="59" name="矩形 58">
            <a:extLst>
              <a:ext uri="{FF2B5EF4-FFF2-40B4-BE49-F238E27FC236}">
                <a16:creationId xmlns:a16="http://schemas.microsoft.com/office/drawing/2014/main" id="{83EF73DD-3538-40F1-A4D1-4689E422DAC4}"/>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抵押权登记</a:t>
            </a:r>
            <a:endParaRPr lang="en-US" altLang="zh-CN" sz="1600" b="1" dirty="0">
              <a:solidFill>
                <a:prstClr val="white"/>
              </a:solidFill>
            </a:endParaRPr>
          </a:p>
        </p:txBody>
      </p:sp>
      <p:cxnSp>
        <p:nvCxnSpPr>
          <p:cNvPr id="60" name="直接连接符 59">
            <a:extLst>
              <a:ext uri="{FF2B5EF4-FFF2-40B4-BE49-F238E27FC236}">
                <a16:creationId xmlns:a16="http://schemas.microsoft.com/office/drawing/2014/main" id="{9BE0CA7B-3709-4B64-B9E7-8A42E964DEF4}"/>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1" name="矩形 60">
            <a:extLst>
              <a:ext uri="{FF2B5EF4-FFF2-40B4-BE49-F238E27FC236}">
                <a16:creationId xmlns:a16="http://schemas.microsoft.com/office/drawing/2014/main" id="{F2D57DFE-494A-42B9-AB96-BBD5E5211017}"/>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7012846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ppt_x"/>
                                          </p:val>
                                        </p:tav>
                                        <p:tav tm="100000">
                                          <p:val>
                                            <p:strVal val="#ppt_x"/>
                                          </p:val>
                                        </p:tav>
                                      </p:tavLst>
                                    </p:anim>
                                    <p:anim calcmode="lin" valueType="num">
                                      <p:cBhvr additive="base">
                                        <p:cTn id="12" dur="500" fill="hold"/>
                                        <p:tgtEl>
                                          <p:spTgt spid="43"/>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55"/>
                                        </p:tgtEl>
                                        <p:attrNameLst>
                                          <p:attrName>style.visibility</p:attrName>
                                        </p:attrNameLst>
                                      </p:cBhvr>
                                      <p:to>
                                        <p:strVal val="visible"/>
                                      </p:to>
                                    </p:set>
                                    <p:anim calcmode="lin" valueType="num">
                                      <p:cBhvr additive="base">
                                        <p:cTn id="16" dur="500" fill="hold"/>
                                        <p:tgtEl>
                                          <p:spTgt spid="55"/>
                                        </p:tgtEl>
                                        <p:attrNameLst>
                                          <p:attrName>ppt_x</p:attrName>
                                        </p:attrNameLst>
                                      </p:cBhvr>
                                      <p:tavLst>
                                        <p:tav tm="0">
                                          <p:val>
                                            <p:strVal val="#ppt_x"/>
                                          </p:val>
                                        </p:tav>
                                        <p:tav tm="100000">
                                          <p:val>
                                            <p:strVal val="#ppt_x"/>
                                          </p:val>
                                        </p:tav>
                                      </p:tavLst>
                                    </p:anim>
                                    <p:anim calcmode="lin" valueType="num">
                                      <p:cBhvr additive="base">
                                        <p:cTn id="17"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第二节　抵押权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二、民事法律行为的有效条件</a:t>
            </a:r>
            <a:endParaRPr lang="zh-CN" altLang="en-US" dirty="0"/>
          </a:p>
        </p:txBody>
      </p:sp>
      <p:sp>
        <p:nvSpPr>
          <p:cNvPr id="4" name="iṩḻîdè">
            <a:extLst>
              <a:ext uri="{FF2B5EF4-FFF2-40B4-BE49-F238E27FC236}">
                <a16:creationId xmlns:a16="http://schemas.microsoft.com/office/drawing/2014/main" id="{6CB839D3-69F2-4E4E-AA7C-35A21E8289DE}"/>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8EF36CDE-E6ED-4537-B76A-E7984C7F42F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39BD0A5A-6987-4115-94C8-EDDE65E84A35}"/>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7FB1A9C-F021-41F8-9132-E50AAFED4AE7}"/>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9CF32536-3152-4D28-B319-327D62F173FC}"/>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抵押权对担保债权的效力</a:t>
            </a:r>
            <a:endParaRPr lang="en-GB" altLang="zh-CN" sz="1400" b="1" dirty="0">
              <a:solidFill>
                <a:srgbClr val="9B552C"/>
              </a:solidFill>
            </a:endParaRPr>
          </a:p>
        </p:txBody>
      </p:sp>
      <p:sp>
        <p:nvSpPr>
          <p:cNvPr id="9" name="ï$1iḑê">
            <a:extLst>
              <a:ext uri="{FF2B5EF4-FFF2-40B4-BE49-F238E27FC236}">
                <a16:creationId xmlns:a16="http://schemas.microsoft.com/office/drawing/2014/main" id="{2FD83315-50D3-4292-83A7-D74B3200CE95}"/>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CD35F15D-72EC-4270-B0F4-D4A1EDAAB33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E7A63D1-6BF5-4156-9422-572DEFB05C07}"/>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6CB4725-82FC-4B12-8828-B7C1653B555E}"/>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6FDC2513-AD5A-4815-9A8D-B59BF99B83A2}"/>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F401116D-F2F4-4A02-B4FA-1579FAC16935}"/>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661932B0-787D-4E99-8175-CE6EC8CA87B4}"/>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55ACC9FC-D198-447D-96F0-8D449F5872BD}"/>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C0031E55-29DD-472F-B5FC-AB7B1E9E0200}"/>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抵押权对抵押权人的效力</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C6D04A28-A398-4A9D-B306-F2E9CC2D448D}"/>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F5EEDECA-17B7-4BC2-A805-8C592BF896D0}"/>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CC91A41B-531A-4B19-8B76-9D9D866D485C}"/>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9C05C050-AC18-46B4-BEA5-171860E3FFA0}"/>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6DEF36FB-103D-44EC-9EA8-9235028C7BBA}"/>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52D5D6B7-0CF1-4E0D-8FFF-FC7C7BA151EE}"/>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16517398-228E-4B45-8E3B-9AC63AD4A724}"/>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F5CFA526-ACCF-4E3B-94BB-ACD1E9EF34D9}"/>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45DB9A38-C685-43C7-B544-738AD66A979D}"/>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抵押权对抵押财产的效力</a:t>
            </a:r>
            <a:endParaRPr lang="en-GB" altLang="zh-CN" sz="1200" b="1" dirty="0">
              <a:solidFill>
                <a:srgbClr val="9B552C"/>
              </a:solidFill>
            </a:endParaRPr>
          </a:p>
        </p:txBody>
      </p:sp>
      <p:sp>
        <p:nvSpPr>
          <p:cNvPr id="29" name="išlidê">
            <a:extLst>
              <a:ext uri="{FF2B5EF4-FFF2-40B4-BE49-F238E27FC236}">
                <a16:creationId xmlns:a16="http://schemas.microsoft.com/office/drawing/2014/main" id="{4C1EC9BA-3867-47DB-AB9A-E8A5104E56EC}"/>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抵押权对抵押人的效力</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0F5BAFAB-DDE7-416B-A919-4F915E4C6AC9}"/>
              </a:ext>
            </a:extLst>
          </p:cNvPr>
          <p:cNvSpPr/>
          <p:nvPr/>
        </p:nvSpPr>
        <p:spPr>
          <a:xfrm>
            <a:off x="952405" y="1606646"/>
            <a:ext cx="3049153" cy="687689"/>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抵押权担保的范围包括主债权及其利息、违约金、损害赔偿金、实现抵押权的费用。当事人另有约定的</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按照约定。</a:t>
            </a:r>
          </a:p>
        </p:txBody>
      </p:sp>
      <p:sp>
        <p:nvSpPr>
          <p:cNvPr id="31" name="矩形 30">
            <a:extLst>
              <a:ext uri="{FF2B5EF4-FFF2-40B4-BE49-F238E27FC236}">
                <a16:creationId xmlns:a16="http://schemas.microsoft.com/office/drawing/2014/main" id="{35F808DC-139B-4F11-A7C0-E0EE4768F60E}"/>
              </a:ext>
            </a:extLst>
          </p:cNvPr>
          <p:cNvSpPr/>
          <p:nvPr/>
        </p:nvSpPr>
        <p:spPr>
          <a:xfrm>
            <a:off x="4919322" y="1708782"/>
            <a:ext cx="3319589" cy="687689"/>
          </a:xfrm>
          <a:prstGeom prst="rect">
            <a:avLst/>
          </a:prstGeom>
        </p:spPr>
        <p:txBody>
          <a:bodyPr wrap="square">
            <a:spAutoFit/>
          </a:bodyPr>
          <a:lstStyle/>
          <a:p>
            <a:pPr algn="just">
              <a:lnSpc>
                <a:spcPct val="120000"/>
              </a:lnSpc>
            </a:pPr>
            <a:r>
              <a:rPr lang="zh-CN" altLang="en-US" sz="1100" dirty="0"/>
              <a:t>抵押权对抵押财产的效力</a:t>
            </a:r>
            <a:r>
              <a:rPr lang="en-US" altLang="zh-CN" sz="1100" dirty="0"/>
              <a:t>,</a:t>
            </a:r>
            <a:r>
              <a:rPr lang="zh-CN" altLang="en-US" sz="1100" dirty="0"/>
              <a:t>就是抵押权效力所及标的物的范围</a:t>
            </a:r>
            <a:r>
              <a:rPr lang="en-US" altLang="zh-CN" sz="1100" dirty="0"/>
              <a:t>,</a:t>
            </a:r>
            <a:r>
              <a:rPr lang="zh-CN" altLang="en-US" sz="1100" dirty="0"/>
              <a:t>是指当抵押权人实现抵押权时可以就哪些财产进行折价或拍卖、变卖</a:t>
            </a:r>
            <a:r>
              <a:rPr lang="en-US" altLang="zh-CN" sz="1100" dirty="0"/>
              <a:t>,</a:t>
            </a:r>
            <a:r>
              <a:rPr lang="zh-CN" altLang="en-US" sz="1100" dirty="0"/>
              <a:t>并优先受偿。</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565C27E4-6E68-4D4B-8334-FC7E4A5C3AB7}"/>
              </a:ext>
            </a:extLst>
          </p:cNvPr>
          <p:cNvSpPr/>
          <p:nvPr/>
        </p:nvSpPr>
        <p:spPr>
          <a:xfrm>
            <a:off x="1207812" y="3512911"/>
            <a:ext cx="3034168" cy="68858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保全抵押权的权利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抵押权人的处分权</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抵押权人的顺位权</a:t>
            </a:r>
            <a:endParaRPr lang="en-US" altLang="zh-CN"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11EC044D-5116-4E3E-983E-62BBFE62E227}"/>
              </a:ext>
            </a:extLst>
          </p:cNvPr>
          <p:cNvSpPr/>
          <p:nvPr/>
        </p:nvSpPr>
        <p:spPr>
          <a:xfrm>
            <a:off x="4958307" y="3531239"/>
            <a:ext cx="318257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出租抵押财产的权利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转让抵押财产的权利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在抵押财产上多次设定抵押权的权利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zh-CN" altLang="en-US" sz="1100" dirty="0">
              <a:solidFill>
                <a:schemeClr val="tx1">
                  <a:lumMod val="95000"/>
                  <a:lumOff val="5000"/>
                </a:schemeClr>
              </a:solidFill>
              <a:cs typeface="+mn-ea"/>
              <a:sym typeface="+mn-lt"/>
            </a:endParaRPr>
          </a:p>
        </p:txBody>
      </p:sp>
    </p:spTree>
    <p:extLst>
      <p:ext uri="{BB962C8B-B14F-4D97-AF65-F5344CB8AC3E}">
        <p14:creationId xmlns:p14="http://schemas.microsoft.com/office/powerpoint/2010/main" val="33911839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第二节　抵押权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四、特殊抵押权</a:t>
            </a:r>
            <a:endParaRPr lang="zh-CN" altLang="en-US" dirty="0"/>
          </a:p>
        </p:txBody>
      </p:sp>
      <p:pic>
        <p:nvPicPr>
          <p:cNvPr id="4" name="图片 3">
            <a:extLst>
              <a:ext uri="{FF2B5EF4-FFF2-40B4-BE49-F238E27FC236}">
                <a16:creationId xmlns:a16="http://schemas.microsoft.com/office/drawing/2014/main" id="{947AFDCC-6FB0-4513-AF1A-6D254216A379}"/>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8E3A5D56-E0A7-4090-916D-0F40511156CF}"/>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44D9A31-E9C2-4E4C-81DF-2B15B1D477E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A2E9FFB9-7BE2-4EEC-96DF-6E1B5C03D22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E1546A4-4394-47E5-904D-87F0C67B21F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D38C03A-2FC7-416D-9174-4A89CEA03CE8}"/>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4D7235C-451A-46B9-995E-B066DCF29E63}"/>
              </a:ext>
            </a:extLst>
          </p:cNvPr>
          <p:cNvSpPr/>
          <p:nvPr/>
        </p:nvSpPr>
        <p:spPr>
          <a:xfrm>
            <a:off x="201603" y="1686314"/>
            <a:ext cx="294490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共同抵押权也叫做总括抵押权或聚合抵押权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是指为担保同一个债权而在数项不动产、动产或权利上设定的抵押权。这数个不动产、动产或权利可以属于同一个人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也可以分别属于不同人。</a:t>
            </a:r>
          </a:p>
        </p:txBody>
      </p:sp>
      <p:sp>
        <p:nvSpPr>
          <p:cNvPr id="11" name="矩形 10">
            <a:extLst>
              <a:ext uri="{FF2B5EF4-FFF2-40B4-BE49-F238E27FC236}">
                <a16:creationId xmlns:a16="http://schemas.microsoft.com/office/drawing/2014/main" id="{197D8ED9-2413-425D-A5AF-5113699C80D5}"/>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共同抵押权</a:t>
            </a:r>
            <a:endParaRPr lang="en-US" altLang="zh-CN" sz="1400" b="1" dirty="0">
              <a:solidFill>
                <a:prstClr val="white"/>
              </a:solidFill>
            </a:endParaRPr>
          </a:p>
        </p:txBody>
      </p:sp>
      <p:sp>
        <p:nvSpPr>
          <p:cNvPr id="12" name="矩形 11">
            <a:extLst>
              <a:ext uri="{FF2B5EF4-FFF2-40B4-BE49-F238E27FC236}">
                <a16:creationId xmlns:a16="http://schemas.microsoft.com/office/drawing/2014/main" id="{888F93B8-D080-4CF0-BFC8-090DF1ED3281}"/>
              </a:ext>
            </a:extLst>
          </p:cNvPr>
          <p:cNvSpPr/>
          <p:nvPr/>
        </p:nvSpPr>
        <p:spPr>
          <a:xfrm>
            <a:off x="3251123" y="1987090"/>
            <a:ext cx="2735086" cy="2556213"/>
          </a:xfrm>
          <a:prstGeom prst="rect">
            <a:avLst/>
          </a:prstGeom>
        </p:spPr>
        <p:txBody>
          <a:bodyPr wrap="square">
            <a:spAutoFit/>
          </a:bodyPr>
          <a:lstStyle/>
          <a:p>
            <a:pPr>
              <a:lnSpc>
                <a:spcPct val="150000"/>
              </a:lnSpc>
            </a:pPr>
            <a:r>
              <a:rPr lang="zh-CN" altLang="en-US" sz="1200" b="1" dirty="0">
                <a:solidFill>
                  <a:prstClr val="white"/>
                </a:solidFill>
                <a:sym typeface="+mn-ea"/>
              </a:rPr>
              <a:t>浮动抵押</a:t>
            </a:r>
            <a:r>
              <a:rPr lang="en-US" altLang="zh-CN" sz="1200" b="1" dirty="0">
                <a:solidFill>
                  <a:prstClr val="white"/>
                </a:solidFill>
                <a:sym typeface="+mn-ea"/>
              </a:rPr>
              <a:t>,</a:t>
            </a:r>
            <a:r>
              <a:rPr lang="zh-CN" altLang="en-US" sz="1200" b="1" dirty="0">
                <a:solidFill>
                  <a:prstClr val="white"/>
                </a:solidFill>
                <a:sym typeface="+mn-ea"/>
              </a:rPr>
              <a:t>是指抵押人以其所有的财产包括现有的以及将有的财产为标的而设立的抵押权。</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396</a:t>
            </a:r>
            <a:r>
              <a:rPr lang="zh-CN" altLang="en-US" sz="1200" b="1" dirty="0">
                <a:solidFill>
                  <a:prstClr val="white"/>
                </a:solidFill>
                <a:sym typeface="+mn-ea"/>
              </a:rPr>
              <a:t>条规定</a:t>
            </a:r>
            <a:r>
              <a:rPr lang="en-US" altLang="zh-CN" sz="1200" b="1" dirty="0">
                <a:solidFill>
                  <a:prstClr val="white"/>
                </a:solidFill>
                <a:sym typeface="+mn-ea"/>
              </a:rPr>
              <a:t>:“</a:t>
            </a:r>
            <a:r>
              <a:rPr lang="zh-CN" altLang="en-US" sz="1200" b="1" dirty="0">
                <a:solidFill>
                  <a:prstClr val="white"/>
                </a:solidFill>
                <a:sym typeface="+mn-ea"/>
              </a:rPr>
              <a:t>企业、个体工商户、农业生产经营者可以将现有的以及将有的生产设备、原材料、半成品、产品抵押</a:t>
            </a:r>
            <a:r>
              <a:rPr lang="en-US" altLang="zh-CN" sz="1200" b="1" dirty="0">
                <a:solidFill>
                  <a:prstClr val="white"/>
                </a:solidFill>
                <a:sym typeface="+mn-ea"/>
              </a:rPr>
              <a:t>,</a:t>
            </a:r>
            <a:r>
              <a:rPr lang="zh-CN" altLang="en-US" sz="1200" b="1" dirty="0">
                <a:solidFill>
                  <a:prstClr val="white"/>
                </a:solidFill>
                <a:sym typeface="+mn-ea"/>
              </a:rPr>
              <a:t>债务人不履行到期债务或者发生当事人约定的实现抵押权的情形</a:t>
            </a:r>
            <a:r>
              <a:rPr lang="en-US" altLang="zh-CN" sz="1200" b="1" dirty="0">
                <a:solidFill>
                  <a:prstClr val="white"/>
                </a:solidFill>
                <a:sym typeface="+mn-ea"/>
              </a:rPr>
              <a:t>,</a:t>
            </a:r>
            <a:r>
              <a:rPr lang="zh-CN" altLang="en-US" sz="1200" b="1" dirty="0">
                <a:solidFill>
                  <a:prstClr val="white"/>
                </a:solidFill>
                <a:sym typeface="+mn-ea"/>
              </a:rPr>
              <a:t>债权人有权就抵押财产确定时的动产优先受偿。”</a:t>
            </a:r>
          </a:p>
        </p:txBody>
      </p:sp>
      <p:sp>
        <p:nvSpPr>
          <p:cNvPr id="13" name="矩形 12">
            <a:extLst>
              <a:ext uri="{FF2B5EF4-FFF2-40B4-BE49-F238E27FC236}">
                <a16:creationId xmlns:a16="http://schemas.microsoft.com/office/drawing/2014/main" id="{AF1DD31C-1C60-4384-B13B-3F1AD348CF11}"/>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浮动抵押权</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2278D21B-D50D-4B03-97F1-3411A299B677}"/>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B997DBE3-F0C3-4D2A-BFED-3E7CDA2EEEF7}"/>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D6167329-76B6-4E2D-BB77-BF7CB745F5CD}"/>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BE166405-03A6-4994-8325-FA411354F9F7}"/>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5937FF06-E39E-4F17-A174-9D578372EE9A}"/>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1DBBBD12-D1DA-45B3-9AC6-BB3D16FAE77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4F74890E-3EE3-4DF7-A9BE-B73F236505B6}"/>
              </a:ext>
            </a:extLst>
          </p:cNvPr>
          <p:cNvSpPr/>
          <p:nvPr/>
        </p:nvSpPr>
        <p:spPr>
          <a:xfrm>
            <a:off x="6172845" y="2088447"/>
            <a:ext cx="2487061" cy="2275688"/>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最高额抵押权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是指为担保债务的履行</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债务人或者第三人对一定期间内将要发生的债权提供担保财产的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债务人不履行到期债务或者发生当事人约定的实现抵押权的情形</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抵押权人有权在最高债权额限度内就该担保财产优先受偿的特殊抵押权。</a:t>
            </a:r>
          </a:p>
        </p:txBody>
      </p:sp>
      <p:sp>
        <p:nvSpPr>
          <p:cNvPr id="23" name="矩形 22">
            <a:extLst>
              <a:ext uri="{FF2B5EF4-FFF2-40B4-BE49-F238E27FC236}">
                <a16:creationId xmlns:a16="http://schemas.microsoft.com/office/drawing/2014/main" id="{9D322209-275E-4FF9-BFCD-62C23767AFF9}"/>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最高额抵押权</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E14261D5-768E-44FF-AC0A-D64204241B56}"/>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9F15E675-ECCB-4407-A947-1F2FC857675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3506792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1715960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第二节　抵押权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五、抵押权的实现</a:t>
            </a:r>
            <a:endParaRPr lang="zh-CN" altLang="en-US" dirty="0"/>
          </a:p>
        </p:txBody>
      </p:sp>
      <p:sp>
        <p:nvSpPr>
          <p:cNvPr id="4" name="椭圆 3">
            <a:extLst>
              <a:ext uri="{FF2B5EF4-FFF2-40B4-BE49-F238E27FC236}">
                <a16:creationId xmlns:a16="http://schemas.microsoft.com/office/drawing/2014/main" id="{7BC5F53B-863B-41CE-9BF3-80F8AB5D1556}"/>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964BC04A-14FD-48E2-B20D-2AD84912D472}"/>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CC7E84CE-D831-4D82-87FF-87867B94200B}"/>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4C69A1A9-CFB3-42DC-BFC0-DDE2B841DB35}"/>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5E0F4754-4C9B-44A0-B3D6-53D2172D4308}"/>
              </a:ext>
            </a:extLst>
          </p:cNvPr>
          <p:cNvGrpSpPr/>
          <p:nvPr/>
        </p:nvGrpSpPr>
        <p:grpSpPr>
          <a:xfrm>
            <a:off x="3966039" y="2138431"/>
            <a:ext cx="4506015" cy="358905"/>
            <a:chOff x="4539571" y="2329440"/>
            <a:chExt cx="5584595" cy="478539"/>
          </a:xfrm>
        </p:grpSpPr>
        <p:sp>
          <p:nvSpPr>
            <p:cNvPr id="9" name="Rectangle 88">
              <a:extLst>
                <a:ext uri="{FF2B5EF4-FFF2-40B4-BE49-F238E27FC236}">
                  <a16:creationId xmlns:a16="http://schemas.microsoft.com/office/drawing/2014/main" id="{392A29D1-F904-4E18-9C2D-EBF65EBD3A0C}"/>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12C48D83-B79F-4AF7-A375-459EAF2DF087}"/>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4196B52C-A67B-43DD-BD24-06D8B9A73C57}"/>
              </a:ext>
            </a:extLst>
          </p:cNvPr>
          <p:cNvSpPr>
            <a:spLocks noChangeArrowheads="1"/>
          </p:cNvSpPr>
          <p:nvPr/>
        </p:nvSpPr>
        <p:spPr bwMode="auto">
          <a:xfrm>
            <a:off x="4399448" y="2200571"/>
            <a:ext cx="39159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禁止流押</a:t>
            </a:r>
          </a:p>
        </p:txBody>
      </p:sp>
      <p:grpSp>
        <p:nvGrpSpPr>
          <p:cNvPr id="12" name="组合 11">
            <a:extLst>
              <a:ext uri="{FF2B5EF4-FFF2-40B4-BE49-F238E27FC236}">
                <a16:creationId xmlns:a16="http://schemas.microsoft.com/office/drawing/2014/main" id="{49D58EEB-8958-4D1C-A730-88339EF6D390}"/>
              </a:ext>
            </a:extLst>
          </p:cNvPr>
          <p:cNvGrpSpPr/>
          <p:nvPr/>
        </p:nvGrpSpPr>
        <p:grpSpPr>
          <a:xfrm>
            <a:off x="3966039" y="1563729"/>
            <a:ext cx="4506015" cy="412370"/>
            <a:chOff x="4539571" y="1345331"/>
            <a:chExt cx="5584595" cy="549827"/>
          </a:xfrm>
          <a:solidFill>
            <a:srgbClr val="1F4E79"/>
          </a:solidFill>
        </p:grpSpPr>
        <p:sp>
          <p:nvSpPr>
            <p:cNvPr id="13" name="Rectangle 77">
              <a:extLst>
                <a:ext uri="{FF2B5EF4-FFF2-40B4-BE49-F238E27FC236}">
                  <a16:creationId xmlns:a16="http://schemas.microsoft.com/office/drawing/2014/main" id="{02FC3F96-039D-43CE-940F-69A0E5A135D1}"/>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D4564E69-E6D4-4A57-BADF-CA6826FB0964}"/>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F6EE32E4-95CF-4E78-82EC-E0580589F864}"/>
              </a:ext>
            </a:extLst>
          </p:cNvPr>
          <p:cNvSpPr>
            <a:spLocks noChangeArrowheads="1"/>
          </p:cNvSpPr>
          <p:nvPr/>
        </p:nvSpPr>
        <p:spPr bwMode="auto">
          <a:xfrm>
            <a:off x="4405455" y="1621508"/>
            <a:ext cx="41030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抵押权实现的程序</a:t>
            </a:r>
          </a:p>
        </p:txBody>
      </p:sp>
      <p:grpSp>
        <p:nvGrpSpPr>
          <p:cNvPr id="16" name="组合 15">
            <a:extLst>
              <a:ext uri="{FF2B5EF4-FFF2-40B4-BE49-F238E27FC236}">
                <a16:creationId xmlns:a16="http://schemas.microsoft.com/office/drawing/2014/main" id="{62B74015-CBA4-4ED6-8745-F1EBFBFD60C0}"/>
              </a:ext>
            </a:extLst>
          </p:cNvPr>
          <p:cNvGrpSpPr/>
          <p:nvPr/>
        </p:nvGrpSpPr>
        <p:grpSpPr>
          <a:xfrm>
            <a:off x="3966039" y="2649723"/>
            <a:ext cx="4506015" cy="358646"/>
            <a:chOff x="4539571" y="3313550"/>
            <a:chExt cx="5584595" cy="478194"/>
          </a:xfrm>
        </p:grpSpPr>
        <p:sp>
          <p:nvSpPr>
            <p:cNvPr id="17" name="Rectangle 95">
              <a:extLst>
                <a:ext uri="{FF2B5EF4-FFF2-40B4-BE49-F238E27FC236}">
                  <a16:creationId xmlns:a16="http://schemas.microsoft.com/office/drawing/2014/main" id="{672E1BF9-4F78-4AD2-B935-B7348DFC9293}"/>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8723B595-6D56-4F6A-AFCE-18CD017F6712}"/>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E2F07849-AEB3-4E9C-A3E4-A7111623C1F3}"/>
              </a:ext>
            </a:extLst>
          </p:cNvPr>
          <p:cNvSpPr>
            <a:spLocks noChangeArrowheads="1"/>
          </p:cNvSpPr>
          <p:nvPr/>
        </p:nvSpPr>
        <p:spPr bwMode="auto">
          <a:xfrm>
            <a:off x="4399448" y="2714619"/>
            <a:ext cx="29157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抵押权实现的方法</a:t>
            </a:r>
          </a:p>
        </p:txBody>
      </p:sp>
      <p:grpSp>
        <p:nvGrpSpPr>
          <p:cNvPr id="22" name="组合 21">
            <a:extLst>
              <a:ext uri="{FF2B5EF4-FFF2-40B4-BE49-F238E27FC236}">
                <a16:creationId xmlns:a16="http://schemas.microsoft.com/office/drawing/2014/main" id="{18DF727A-C892-49FE-95E2-10AE07B64E74}"/>
              </a:ext>
            </a:extLst>
          </p:cNvPr>
          <p:cNvGrpSpPr/>
          <p:nvPr/>
        </p:nvGrpSpPr>
        <p:grpSpPr>
          <a:xfrm>
            <a:off x="3966039" y="3136631"/>
            <a:ext cx="4506015" cy="358646"/>
            <a:chOff x="4539571" y="4297660"/>
            <a:chExt cx="5584595" cy="478194"/>
          </a:xfrm>
        </p:grpSpPr>
        <p:sp>
          <p:nvSpPr>
            <p:cNvPr id="23" name="Rectangle 102">
              <a:extLst>
                <a:ext uri="{FF2B5EF4-FFF2-40B4-BE49-F238E27FC236}">
                  <a16:creationId xmlns:a16="http://schemas.microsoft.com/office/drawing/2014/main" id="{7DD809D6-1454-429B-A880-682D45EAD516}"/>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65954D1E-7149-416E-BA7E-DAD9C1C3FFDC}"/>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Rectangle 105">
            <a:extLst>
              <a:ext uri="{FF2B5EF4-FFF2-40B4-BE49-F238E27FC236}">
                <a16:creationId xmlns:a16="http://schemas.microsoft.com/office/drawing/2014/main" id="{A5C4F17C-4796-48C3-9A9D-9DC83B06057F}"/>
              </a:ext>
            </a:extLst>
          </p:cNvPr>
          <p:cNvSpPr>
            <a:spLocks noChangeArrowheads="1"/>
          </p:cNvSpPr>
          <p:nvPr/>
        </p:nvSpPr>
        <p:spPr bwMode="auto">
          <a:xfrm>
            <a:off x="4399448" y="3194767"/>
            <a:ext cx="45569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抵押财产折价或拍卖、变卖后价款的清偿顺序</a:t>
            </a:r>
          </a:p>
        </p:txBody>
      </p:sp>
      <p:sp>
        <p:nvSpPr>
          <p:cNvPr id="26" name="Freeform 5">
            <a:extLst>
              <a:ext uri="{FF2B5EF4-FFF2-40B4-BE49-F238E27FC236}">
                <a16:creationId xmlns:a16="http://schemas.microsoft.com/office/drawing/2014/main" id="{4408DE06-797B-42E7-941A-2A1895A5E65E}"/>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F8AB4C33-3893-410A-98C6-4381D8F44CA8}"/>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75462062-E871-4B99-B81C-9E451ECF81B6}"/>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Freeform 5">
            <a:extLst>
              <a:ext uri="{FF2B5EF4-FFF2-40B4-BE49-F238E27FC236}">
                <a16:creationId xmlns:a16="http://schemas.microsoft.com/office/drawing/2014/main" id="{C533F107-168D-40EC-8C63-FEBFDD997975}"/>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30" name="椭圆 29">
            <a:extLst>
              <a:ext uri="{FF2B5EF4-FFF2-40B4-BE49-F238E27FC236}">
                <a16:creationId xmlns:a16="http://schemas.microsoft.com/office/drawing/2014/main" id="{03F63B3F-A004-42C9-B781-9F447F377629}"/>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1" name="组合 30">
            <a:extLst>
              <a:ext uri="{FF2B5EF4-FFF2-40B4-BE49-F238E27FC236}">
                <a16:creationId xmlns:a16="http://schemas.microsoft.com/office/drawing/2014/main" id="{40F386BF-9ACA-46EF-8543-A9D7F1FBC4FF}"/>
              </a:ext>
            </a:extLst>
          </p:cNvPr>
          <p:cNvGrpSpPr/>
          <p:nvPr/>
        </p:nvGrpSpPr>
        <p:grpSpPr>
          <a:xfrm>
            <a:off x="3981756" y="3622900"/>
            <a:ext cx="4473538" cy="358646"/>
            <a:chOff x="4539571" y="4298319"/>
            <a:chExt cx="5559304" cy="478194"/>
          </a:xfrm>
        </p:grpSpPr>
        <p:sp>
          <p:nvSpPr>
            <p:cNvPr id="32" name="Rectangle 102">
              <a:extLst>
                <a:ext uri="{FF2B5EF4-FFF2-40B4-BE49-F238E27FC236}">
                  <a16:creationId xmlns:a16="http://schemas.microsoft.com/office/drawing/2014/main" id="{261FBD18-1959-4498-A2A1-5D81AB9B0E65}"/>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3" name="AutoShape 103">
              <a:extLst>
                <a:ext uri="{FF2B5EF4-FFF2-40B4-BE49-F238E27FC236}">
                  <a16:creationId xmlns:a16="http://schemas.microsoft.com/office/drawing/2014/main" id="{0FE09357-2A43-47BF-8FBF-DA796474327C}"/>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4" name="Rectangle 105">
            <a:extLst>
              <a:ext uri="{FF2B5EF4-FFF2-40B4-BE49-F238E27FC236}">
                <a16:creationId xmlns:a16="http://schemas.microsoft.com/office/drawing/2014/main" id="{2BD2BD5E-B272-4438-AF91-4918F805A046}"/>
              </a:ext>
            </a:extLst>
          </p:cNvPr>
          <p:cNvSpPr>
            <a:spLocks noChangeArrowheads="1"/>
          </p:cNvSpPr>
          <p:nvPr/>
        </p:nvSpPr>
        <p:spPr bwMode="auto">
          <a:xfrm>
            <a:off x="4435867" y="3659434"/>
            <a:ext cx="355711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物上保证人的代位追偿权</a:t>
            </a:r>
          </a:p>
        </p:txBody>
      </p:sp>
      <p:sp>
        <p:nvSpPr>
          <p:cNvPr id="35" name="Freeform 5">
            <a:extLst>
              <a:ext uri="{FF2B5EF4-FFF2-40B4-BE49-F238E27FC236}">
                <a16:creationId xmlns:a16="http://schemas.microsoft.com/office/drawing/2014/main" id="{ADF6F341-F39B-410A-8CD6-A4123DDF546E}"/>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6" name="组合 35">
            <a:extLst>
              <a:ext uri="{FF2B5EF4-FFF2-40B4-BE49-F238E27FC236}">
                <a16:creationId xmlns:a16="http://schemas.microsoft.com/office/drawing/2014/main" id="{0CECEC1E-1BA2-4975-AB0D-802492BAEC17}"/>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7" name="AutoShape 3">
              <a:extLst>
                <a:ext uri="{FF2B5EF4-FFF2-40B4-BE49-F238E27FC236}">
                  <a16:creationId xmlns:a16="http://schemas.microsoft.com/office/drawing/2014/main" id="{A1C116A6-4584-4745-9C98-4B84ACA67969}"/>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8" name="Freeform 7">
              <a:extLst>
                <a:ext uri="{FF2B5EF4-FFF2-40B4-BE49-F238E27FC236}">
                  <a16:creationId xmlns:a16="http://schemas.microsoft.com/office/drawing/2014/main" id="{EE8584B9-268F-43CE-A9F8-F889C09DF4AE}"/>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8">
              <a:extLst>
                <a:ext uri="{FF2B5EF4-FFF2-40B4-BE49-F238E27FC236}">
                  <a16:creationId xmlns:a16="http://schemas.microsoft.com/office/drawing/2014/main" id="{4D724952-93A7-4125-97AA-EA325A9A4C9D}"/>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40" name="Freeform 9">
              <a:extLst>
                <a:ext uri="{FF2B5EF4-FFF2-40B4-BE49-F238E27FC236}">
                  <a16:creationId xmlns:a16="http://schemas.microsoft.com/office/drawing/2014/main" id="{FF5AF1B3-5FB5-4D6B-AE3C-1EB7D2141611}"/>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Freeform 10">
              <a:extLst>
                <a:ext uri="{FF2B5EF4-FFF2-40B4-BE49-F238E27FC236}">
                  <a16:creationId xmlns:a16="http://schemas.microsoft.com/office/drawing/2014/main" id="{555D3469-7818-46DF-94FB-63A2544D3F13}"/>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2" name="Rectangle 11">
              <a:extLst>
                <a:ext uri="{FF2B5EF4-FFF2-40B4-BE49-F238E27FC236}">
                  <a16:creationId xmlns:a16="http://schemas.microsoft.com/office/drawing/2014/main" id="{98D18169-54DD-4AFA-BFDC-35549A1C1970}"/>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3" name="Rectangle 12">
              <a:extLst>
                <a:ext uri="{FF2B5EF4-FFF2-40B4-BE49-F238E27FC236}">
                  <a16:creationId xmlns:a16="http://schemas.microsoft.com/office/drawing/2014/main" id="{DE2D6957-26D1-44E3-ADFC-2BD25022FE8C}"/>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4" name="组合 43">
            <a:extLst>
              <a:ext uri="{FF2B5EF4-FFF2-40B4-BE49-F238E27FC236}">
                <a16:creationId xmlns:a16="http://schemas.microsoft.com/office/drawing/2014/main" id="{EE381528-976C-4573-9043-39E80B70E49D}"/>
              </a:ext>
            </a:extLst>
          </p:cNvPr>
          <p:cNvGrpSpPr/>
          <p:nvPr/>
        </p:nvGrpSpPr>
        <p:grpSpPr>
          <a:xfrm>
            <a:off x="3951828" y="1044135"/>
            <a:ext cx="4527224" cy="398957"/>
            <a:chOff x="4539571" y="1345332"/>
            <a:chExt cx="7210203" cy="554058"/>
          </a:xfrm>
          <a:solidFill>
            <a:srgbClr val="1F4E79"/>
          </a:solidFill>
        </p:grpSpPr>
        <p:sp>
          <p:nvSpPr>
            <p:cNvPr id="45" name="Rectangle 77">
              <a:extLst>
                <a:ext uri="{FF2B5EF4-FFF2-40B4-BE49-F238E27FC236}">
                  <a16:creationId xmlns:a16="http://schemas.microsoft.com/office/drawing/2014/main" id="{10D30A4B-9DFF-4381-B7E1-295999AAB59D}"/>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6" name="AutoShape 78">
              <a:extLst>
                <a:ext uri="{FF2B5EF4-FFF2-40B4-BE49-F238E27FC236}">
                  <a16:creationId xmlns:a16="http://schemas.microsoft.com/office/drawing/2014/main" id="{06105184-74D6-40F8-996E-819EB1766D6E}"/>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7" name="Rectangle 83">
            <a:extLst>
              <a:ext uri="{FF2B5EF4-FFF2-40B4-BE49-F238E27FC236}">
                <a16:creationId xmlns:a16="http://schemas.microsoft.com/office/drawing/2014/main" id="{0BE8AE63-2DE6-4086-A9EE-81CF21617BD3}"/>
              </a:ext>
            </a:extLst>
          </p:cNvPr>
          <p:cNvSpPr>
            <a:spLocks noChangeArrowheads="1"/>
          </p:cNvSpPr>
          <p:nvPr/>
        </p:nvSpPr>
        <p:spPr bwMode="auto">
          <a:xfrm>
            <a:off x="4399448" y="1069113"/>
            <a:ext cx="207672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抵押权实现的条件</a:t>
            </a:r>
          </a:p>
        </p:txBody>
      </p:sp>
      <p:sp>
        <p:nvSpPr>
          <p:cNvPr id="48" name="Freeform 5">
            <a:extLst>
              <a:ext uri="{FF2B5EF4-FFF2-40B4-BE49-F238E27FC236}">
                <a16:creationId xmlns:a16="http://schemas.microsoft.com/office/drawing/2014/main" id="{7427D6FC-8F02-4639-BEEF-ABC05B52EDE1}"/>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976444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300"/>
                                        <p:tgtEl>
                                          <p:spTgt spid="48"/>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400"/>
                                        <p:tgtEl>
                                          <p:spTgt spid="44"/>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300"/>
                                        <p:tgtEl>
                                          <p:spTgt spid="26"/>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500"/>
                                        <p:tgtEl>
                                          <p:spTgt spid="27"/>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fltVal val="0"/>
                                          </p:val>
                                        </p:tav>
                                        <p:tav tm="100000">
                                          <p:val>
                                            <p:strVal val="#ppt_h"/>
                                          </p:val>
                                        </p:tav>
                                      </p:tavLst>
                                    </p:anim>
                                    <p:animEffect transition="in" filter="fade">
                                      <p:cBhvr>
                                        <p:cTn id="107" dur="500"/>
                                        <p:tgtEl>
                                          <p:spTgt spid="25"/>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wipe(left)">
                                      <p:cBhvr>
                                        <p:cTn id="111" dur="500"/>
                                        <p:tgtEl>
                                          <p:spTgt spid="35"/>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wipe(left)">
                                      <p:cBhvr>
                                        <p:cTn id="115" dur="500"/>
                                        <p:tgtEl>
                                          <p:spTgt spid="31"/>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500" fill="hold"/>
                                        <p:tgtEl>
                                          <p:spTgt spid="34"/>
                                        </p:tgtEl>
                                        <p:attrNameLst>
                                          <p:attrName>ppt_w</p:attrName>
                                        </p:attrNameLst>
                                      </p:cBhvr>
                                      <p:tavLst>
                                        <p:tav tm="0">
                                          <p:val>
                                            <p:fltVal val="0"/>
                                          </p:val>
                                        </p:tav>
                                        <p:tav tm="100000">
                                          <p:val>
                                            <p:strVal val="#ppt_w"/>
                                          </p:val>
                                        </p:tav>
                                      </p:tavLst>
                                    </p:anim>
                                    <p:anim calcmode="lin" valueType="num">
                                      <p:cBhvr>
                                        <p:cTn id="120" dur="500" fill="hold"/>
                                        <p:tgtEl>
                                          <p:spTgt spid="34"/>
                                        </p:tgtEl>
                                        <p:attrNameLst>
                                          <p:attrName>ppt_h</p:attrName>
                                        </p:attrNameLst>
                                      </p:cBhvr>
                                      <p:tavLst>
                                        <p:tav tm="0">
                                          <p:val>
                                            <p:fltVal val="0"/>
                                          </p:val>
                                        </p:tav>
                                        <p:tav tm="100000">
                                          <p:val>
                                            <p:strVal val="#ppt_h"/>
                                          </p:val>
                                        </p:tav>
                                      </p:tavLst>
                                    </p:anim>
                                    <p:animEffect transition="in" filter="fade">
                                      <p:cBhvr>
                                        <p:cTn id="12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30" grpId="0" bldLvl="0" animBg="1"/>
      <p:bldP spid="30" grpId="1" bldLvl="0" animBg="1"/>
      <p:bldP spid="34" grpId="0" bldLvl="0" animBg="1"/>
      <p:bldP spid="35" grpId="0" bldLvl="0" animBg="1"/>
      <p:bldP spid="47" grpId="0" bldLvl="0" animBg="1"/>
      <p:bldP spid="48" grpId="0" bldLvl="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一、质权概述</a:t>
            </a:r>
            <a:endParaRPr lang="zh-CN" altLang="en-US" dirty="0"/>
          </a:p>
        </p:txBody>
      </p:sp>
      <p:sp>
        <p:nvSpPr>
          <p:cNvPr id="4" name="Freeform 35">
            <a:extLst>
              <a:ext uri="{FF2B5EF4-FFF2-40B4-BE49-F238E27FC236}">
                <a16:creationId xmlns:a16="http://schemas.microsoft.com/office/drawing/2014/main" id="{70788458-51E3-48C8-997E-15BA9F9F6D42}"/>
              </a:ext>
            </a:extLst>
          </p:cNvPr>
          <p:cNvSpPr/>
          <p:nvPr/>
        </p:nvSpPr>
        <p:spPr bwMode="auto">
          <a:xfrm>
            <a:off x="7311002" y="111170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sp>
        <p:nvSpPr>
          <p:cNvPr id="5" name="Freeform 35">
            <a:extLst>
              <a:ext uri="{FF2B5EF4-FFF2-40B4-BE49-F238E27FC236}">
                <a16:creationId xmlns:a16="http://schemas.microsoft.com/office/drawing/2014/main" id="{59223670-0DD1-4FEB-8628-CB0D72002E72}"/>
              </a:ext>
            </a:extLst>
          </p:cNvPr>
          <p:cNvSpPr/>
          <p:nvPr/>
        </p:nvSpPr>
        <p:spPr bwMode="auto">
          <a:xfrm>
            <a:off x="663823" y="1129789"/>
            <a:ext cx="742374" cy="837698"/>
          </a:xfrm>
          <a:custGeom>
            <a:avLst/>
            <a:gdLst>
              <a:gd name="T0" fmla="*/ 13 w 217"/>
              <a:gd name="T1" fmla="*/ 52 h 245"/>
              <a:gd name="T2" fmla="*/ 95 w 217"/>
              <a:gd name="T3" fmla="*/ 5 h 245"/>
              <a:gd name="T4" fmla="*/ 122 w 217"/>
              <a:gd name="T5" fmla="*/ 5 h 245"/>
              <a:gd name="T6" fmla="*/ 204 w 217"/>
              <a:gd name="T7" fmla="*/ 52 h 245"/>
              <a:gd name="T8" fmla="*/ 217 w 217"/>
              <a:gd name="T9" fmla="*/ 75 h 245"/>
              <a:gd name="T10" fmla="*/ 217 w 217"/>
              <a:gd name="T11" fmla="*/ 170 h 245"/>
              <a:gd name="T12" fmla="*/ 204 w 217"/>
              <a:gd name="T13" fmla="*/ 193 h 245"/>
              <a:gd name="T14" fmla="*/ 122 w 217"/>
              <a:gd name="T15" fmla="*/ 240 h 245"/>
              <a:gd name="T16" fmla="*/ 95 w 217"/>
              <a:gd name="T17" fmla="*/ 240 h 245"/>
              <a:gd name="T18" fmla="*/ 54 w 217"/>
              <a:gd name="T19" fmla="*/ 216 h 245"/>
              <a:gd name="T20" fmla="*/ 13 w 217"/>
              <a:gd name="T21" fmla="*/ 193 h 245"/>
              <a:gd name="T22" fmla="*/ 0 w 217"/>
              <a:gd name="T23" fmla="*/ 170 h 245"/>
              <a:gd name="T24" fmla="*/ 0 w 217"/>
              <a:gd name="T25" fmla="*/ 75 h 245"/>
              <a:gd name="T26" fmla="*/ 13 w 217"/>
              <a:gd name="T27" fmla="*/ 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245">
                <a:moveTo>
                  <a:pt x="13" y="52"/>
                </a:moveTo>
                <a:cubicBezTo>
                  <a:pt x="40" y="36"/>
                  <a:pt x="68" y="20"/>
                  <a:pt x="95" y="5"/>
                </a:cubicBezTo>
                <a:cubicBezTo>
                  <a:pt x="104" y="0"/>
                  <a:pt x="114" y="0"/>
                  <a:pt x="122" y="5"/>
                </a:cubicBezTo>
                <a:cubicBezTo>
                  <a:pt x="149" y="20"/>
                  <a:pt x="177" y="36"/>
                  <a:pt x="204" y="52"/>
                </a:cubicBezTo>
                <a:cubicBezTo>
                  <a:pt x="212" y="57"/>
                  <a:pt x="217" y="66"/>
                  <a:pt x="217" y="75"/>
                </a:cubicBezTo>
                <a:cubicBezTo>
                  <a:pt x="217" y="170"/>
                  <a:pt x="217" y="170"/>
                  <a:pt x="217" y="170"/>
                </a:cubicBezTo>
                <a:cubicBezTo>
                  <a:pt x="217" y="179"/>
                  <a:pt x="212" y="188"/>
                  <a:pt x="204" y="193"/>
                </a:cubicBezTo>
                <a:cubicBezTo>
                  <a:pt x="122" y="240"/>
                  <a:pt x="122" y="240"/>
                  <a:pt x="122" y="240"/>
                </a:cubicBezTo>
                <a:cubicBezTo>
                  <a:pt x="114" y="245"/>
                  <a:pt x="104" y="245"/>
                  <a:pt x="95" y="240"/>
                </a:cubicBezTo>
                <a:cubicBezTo>
                  <a:pt x="54" y="216"/>
                  <a:pt x="54" y="216"/>
                  <a:pt x="54" y="216"/>
                </a:cubicBezTo>
                <a:cubicBezTo>
                  <a:pt x="13" y="193"/>
                  <a:pt x="13" y="193"/>
                  <a:pt x="13" y="193"/>
                </a:cubicBezTo>
                <a:cubicBezTo>
                  <a:pt x="5" y="188"/>
                  <a:pt x="0" y="179"/>
                  <a:pt x="0" y="170"/>
                </a:cubicBezTo>
                <a:cubicBezTo>
                  <a:pt x="0" y="75"/>
                  <a:pt x="0" y="75"/>
                  <a:pt x="0" y="75"/>
                </a:cubicBezTo>
                <a:cubicBezTo>
                  <a:pt x="0" y="66"/>
                  <a:pt x="5" y="57"/>
                  <a:pt x="13" y="52"/>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zh-CN" altLang="en-US" kern="0">
              <a:solidFill>
                <a:prstClr val="white"/>
              </a:solidFill>
              <a:latin typeface="微软雅黑"/>
            </a:endParaRPr>
          </a:p>
        </p:txBody>
      </p:sp>
      <p:grpSp>
        <p:nvGrpSpPr>
          <p:cNvPr id="6" name="组合 5">
            <a:extLst>
              <a:ext uri="{FF2B5EF4-FFF2-40B4-BE49-F238E27FC236}">
                <a16:creationId xmlns:a16="http://schemas.microsoft.com/office/drawing/2014/main" id="{46D496F3-6E91-434B-A18A-354155B865F2}"/>
              </a:ext>
            </a:extLst>
          </p:cNvPr>
          <p:cNvGrpSpPr/>
          <p:nvPr/>
        </p:nvGrpSpPr>
        <p:grpSpPr>
          <a:xfrm>
            <a:off x="3120237" y="1346420"/>
            <a:ext cx="2429122" cy="3047165"/>
            <a:chOff x="4486882" y="1503658"/>
            <a:chExt cx="3238829" cy="4062887"/>
          </a:xfrm>
        </p:grpSpPr>
        <p:sp>
          <p:nvSpPr>
            <p:cNvPr id="7" name="Freeform 33">
              <a:extLst>
                <a:ext uri="{FF2B5EF4-FFF2-40B4-BE49-F238E27FC236}">
                  <a16:creationId xmlns:a16="http://schemas.microsoft.com/office/drawing/2014/main" id="{B49079D1-CC75-42E6-8567-81DC7A8BD162}"/>
                </a:ext>
              </a:extLst>
            </p:cNvPr>
            <p:cNvSpPr/>
            <p:nvPr/>
          </p:nvSpPr>
          <p:spPr bwMode="auto">
            <a:xfrm rot="20192702" flipH="1">
              <a:off x="6216012" y="1730400"/>
              <a:ext cx="619378" cy="514151"/>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8" name="Freeform 36">
              <a:extLst>
                <a:ext uri="{FF2B5EF4-FFF2-40B4-BE49-F238E27FC236}">
                  <a16:creationId xmlns:a16="http://schemas.microsoft.com/office/drawing/2014/main" id="{1D60BCFA-EBBF-4E22-80DE-526BBB040ECA}"/>
                </a:ext>
              </a:extLst>
            </p:cNvPr>
            <p:cNvSpPr/>
            <p:nvPr/>
          </p:nvSpPr>
          <p:spPr bwMode="auto">
            <a:xfrm rot="1695130">
              <a:off x="7281871" y="2299452"/>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9" name="Freeform 30">
              <a:extLst>
                <a:ext uri="{FF2B5EF4-FFF2-40B4-BE49-F238E27FC236}">
                  <a16:creationId xmlns:a16="http://schemas.microsoft.com/office/drawing/2014/main" id="{44BC7F61-A05A-48E7-9697-A95FF52BD6B1}"/>
                </a:ext>
              </a:extLst>
            </p:cNvPr>
            <p:cNvSpPr/>
            <p:nvPr/>
          </p:nvSpPr>
          <p:spPr bwMode="auto">
            <a:xfrm rot="19798984">
              <a:off x="6288797" y="1878381"/>
              <a:ext cx="1070694" cy="804855"/>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633718"/>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0" name="Freeform 36">
              <a:extLst>
                <a:ext uri="{FF2B5EF4-FFF2-40B4-BE49-F238E27FC236}">
                  <a16:creationId xmlns:a16="http://schemas.microsoft.com/office/drawing/2014/main" id="{1700059C-B357-4F61-B239-0AD362F1C0EF}"/>
                </a:ext>
              </a:extLst>
            </p:cNvPr>
            <p:cNvSpPr/>
            <p:nvPr/>
          </p:nvSpPr>
          <p:spPr bwMode="auto">
            <a:xfrm rot="20742510">
              <a:off x="6028918" y="2297249"/>
              <a:ext cx="292954" cy="375985"/>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9A4669"/>
            </a:solidFill>
            <a:ln w="19050" cap="flat" cmpd="sng" algn="ctr">
              <a:solidFill>
                <a:srgbClr val="4E2A13"/>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1" name="Freeform 30">
              <a:extLst>
                <a:ext uri="{FF2B5EF4-FFF2-40B4-BE49-F238E27FC236}">
                  <a16:creationId xmlns:a16="http://schemas.microsoft.com/office/drawing/2014/main" id="{EC6B8310-FA5B-4AEE-8667-9218853FE407}"/>
                </a:ext>
              </a:extLst>
            </p:cNvPr>
            <p:cNvSpPr/>
            <p:nvPr/>
          </p:nvSpPr>
          <p:spPr bwMode="auto">
            <a:xfrm rot="1666479" flipH="1">
              <a:off x="4824669" y="1503658"/>
              <a:ext cx="969116" cy="72849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adFill flip="none" rotWithShape="1">
              <a:gsLst>
                <a:gs pos="0">
                  <a:sysClr val="window" lastClr="FFFFFF"/>
                </a:gs>
                <a:gs pos="36000">
                  <a:sysClr val="window" lastClr="FFFFFF"/>
                </a:gs>
                <a:gs pos="100000">
                  <a:srgbClr val="C7C7C7"/>
                </a:gs>
              </a:gsLst>
              <a:path path="circle">
                <a:fillToRect t="100000" r="100000"/>
              </a:path>
              <a:tileRect l="-100000" b="-100000"/>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12" name="Freeform 29">
              <a:extLst>
                <a:ext uri="{FF2B5EF4-FFF2-40B4-BE49-F238E27FC236}">
                  <a16:creationId xmlns:a16="http://schemas.microsoft.com/office/drawing/2014/main" id="{EC5D05C1-88D9-48ED-B1D3-56CA22E86239}"/>
                </a:ext>
              </a:extLst>
            </p:cNvPr>
            <p:cNvSpPr/>
            <p:nvPr/>
          </p:nvSpPr>
          <p:spPr bwMode="auto">
            <a:xfrm>
              <a:off x="6379757" y="2929949"/>
              <a:ext cx="1098069" cy="747753"/>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3" name="Freeform 31">
              <a:extLst>
                <a:ext uri="{FF2B5EF4-FFF2-40B4-BE49-F238E27FC236}">
                  <a16:creationId xmlns:a16="http://schemas.microsoft.com/office/drawing/2014/main" id="{588BA3AA-FD2D-4E4A-8AA2-2CF078A518B9}"/>
                </a:ext>
              </a:extLst>
            </p:cNvPr>
            <p:cNvSpPr/>
            <p:nvPr/>
          </p:nvSpPr>
          <p:spPr bwMode="auto">
            <a:xfrm>
              <a:off x="5814333" y="2225217"/>
              <a:ext cx="102432" cy="67981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ysClr val="window" lastClr="FFFFFF">
                <a:lumMod val="65000"/>
              </a:sysClr>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4" name="Freeform 24">
              <a:extLst>
                <a:ext uri="{FF2B5EF4-FFF2-40B4-BE49-F238E27FC236}">
                  <a16:creationId xmlns:a16="http://schemas.microsoft.com/office/drawing/2014/main" id="{2F9BC8E5-DAC1-4F86-A789-019520483549}"/>
                </a:ext>
              </a:extLst>
            </p:cNvPr>
            <p:cNvSpPr/>
            <p:nvPr/>
          </p:nvSpPr>
          <p:spPr bwMode="auto">
            <a:xfrm>
              <a:off x="5502940" y="3478984"/>
              <a:ext cx="145453" cy="1442240"/>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5" name="Freeform 25">
              <a:extLst>
                <a:ext uri="{FF2B5EF4-FFF2-40B4-BE49-F238E27FC236}">
                  <a16:creationId xmlns:a16="http://schemas.microsoft.com/office/drawing/2014/main" id="{FA3A4ADB-9A18-4570-B992-C11CC79C0892}"/>
                </a:ext>
              </a:extLst>
            </p:cNvPr>
            <p:cNvSpPr/>
            <p:nvPr/>
          </p:nvSpPr>
          <p:spPr bwMode="auto">
            <a:xfrm>
              <a:off x="6588718" y="3755550"/>
              <a:ext cx="124966" cy="116567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6" name="Freeform 26">
              <a:extLst>
                <a:ext uri="{FF2B5EF4-FFF2-40B4-BE49-F238E27FC236}">
                  <a16:creationId xmlns:a16="http://schemas.microsoft.com/office/drawing/2014/main" id="{8597B746-9954-4EAD-A4CD-78A651058192}"/>
                </a:ext>
              </a:extLst>
            </p:cNvPr>
            <p:cNvSpPr/>
            <p:nvPr/>
          </p:nvSpPr>
          <p:spPr bwMode="auto">
            <a:xfrm>
              <a:off x="6349026" y="3429817"/>
              <a:ext cx="98334" cy="1276301"/>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7" name="Freeform 27">
              <a:extLst>
                <a:ext uri="{FF2B5EF4-FFF2-40B4-BE49-F238E27FC236}">
                  <a16:creationId xmlns:a16="http://schemas.microsoft.com/office/drawing/2014/main" id="{13070E87-5025-4D6C-82A8-3DAD94F38728}"/>
                </a:ext>
              </a:extLst>
            </p:cNvPr>
            <p:cNvSpPr>
              <a:spLocks noEditPoints="1"/>
            </p:cNvSpPr>
            <p:nvPr/>
          </p:nvSpPr>
          <p:spPr bwMode="auto">
            <a:xfrm>
              <a:off x="5566447" y="4620075"/>
              <a:ext cx="1100117" cy="946470"/>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18" name="Freeform 28">
              <a:extLst>
                <a:ext uri="{FF2B5EF4-FFF2-40B4-BE49-F238E27FC236}">
                  <a16:creationId xmlns:a16="http://schemas.microsoft.com/office/drawing/2014/main" id="{9B516D7B-7D65-4F02-8D30-31B617469B7E}"/>
                </a:ext>
              </a:extLst>
            </p:cNvPr>
            <p:cNvSpPr/>
            <p:nvPr/>
          </p:nvSpPr>
          <p:spPr bwMode="auto">
            <a:xfrm>
              <a:off x="4486882" y="2486798"/>
              <a:ext cx="1225019" cy="1127397"/>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660033"/>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1" name="Freeform 30">
              <a:extLst>
                <a:ext uri="{FF2B5EF4-FFF2-40B4-BE49-F238E27FC236}">
                  <a16:creationId xmlns:a16="http://schemas.microsoft.com/office/drawing/2014/main" id="{44D1504E-4AEF-443A-B94C-2E9E295CD95F}"/>
                </a:ext>
              </a:extLst>
            </p:cNvPr>
            <p:cNvSpPr/>
            <p:nvPr/>
          </p:nvSpPr>
          <p:spPr bwMode="auto">
            <a:xfrm>
              <a:off x="6529308" y="2516123"/>
              <a:ext cx="1196403" cy="89935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B552C"/>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2" name="Freeform 32">
              <a:extLst>
                <a:ext uri="{FF2B5EF4-FFF2-40B4-BE49-F238E27FC236}">
                  <a16:creationId xmlns:a16="http://schemas.microsoft.com/office/drawing/2014/main" id="{4191C804-A8B6-41CB-AFD4-47179801A373}"/>
                </a:ext>
              </a:extLst>
            </p:cNvPr>
            <p:cNvSpPr/>
            <p:nvPr/>
          </p:nvSpPr>
          <p:spPr bwMode="auto">
            <a:xfrm>
              <a:off x="5804089" y="3136651"/>
              <a:ext cx="73751" cy="1569467"/>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9A4669"/>
            </a:solidFill>
            <a:ln>
              <a:noFill/>
            </a:ln>
          </p:spPr>
          <p:txBody>
            <a:bodyPr vert="horz" wrap="square" lIns="68580" tIns="34290" rIns="68580" bIns="34290" numCol="1" anchor="t" anchorCtr="0" compatLnSpc="1"/>
            <a:lstStyle/>
            <a:p>
              <a:pPr>
                <a:defRPr/>
              </a:pPr>
              <a:endParaRPr lang="id-ID" kern="0">
                <a:solidFill>
                  <a:prstClr val="black"/>
                </a:solidFill>
                <a:latin typeface="微软雅黑" panose="020B0503020204020204" pitchFamily="34" charset="-122"/>
                <a:ea typeface="微软雅黑" panose="020B0503020204020204" pitchFamily="34" charset="-122"/>
              </a:endParaRPr>
            </a:p>
          </p:txBody>
        </p:sp>
        <p:sp>
          <p:nvSpPr>
            <p:cNvPr id="23" name="Freeform 33">
              <a:extLst>
                <a:ext uri="{FF2B5EF4-FFF2-40B4-BE49-F238E27FC236}">
                  <a16:creationId xmlns:a16="http://schemas.microsoft.com/office/drawing/2014/main" id="{F5282047-B1CB-4341-BC76-E025F542F584}"/>
                </a:ext>
              </a:extLst>
            </p:cNvPr>
            <p:cNvSpPr/>
            <p:nvPr/>
          </p:nvSpPr>
          <p:spPr bwMode="auto">
            <a:xfrm>
              <a:off x="5779147" y="2823106"/>
              <a:ext cx="735818" cy="6108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4" name="Freeform 34">
              <a:extLst>
                <a:ext uri="{FF2B5EF4-FFF2-40B4-BE49-F238E27FC236}">
                  <a16:creationId xmlns:a16="http://schemas.microsoft.com/office/drawing/2014/main" id="{8B53CAAE-6ED9-4787-9641-514A52C18E1D}"/>
                </a:ext>
              </a:extLst>
            </p:cNvPr>
            <p:cNvSpPr/>
            <p:nvPr/>
          </p:nvSpPr>
          <p:spPr bwMode="auto">
            <a:xfrm>
              <a:off x="5235835" y="2285029"/>
              <a:ext cx="378997" cy="50601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5" name="Freeform 35">
              <a:extLst>
                <a:ext uri="{FF2B5EF4-FFF2-40B4-BE49-F238E27FC236}">
                  <a16:creationId xmlns:a16="http://schemas.microsoft.com/office/drawing/2014/main" id="{EABD5FA7-4049-4093-B969-0D68EFBEA665}"/>
                </a:ext>
              </a:extLst>
            </p:cNvPr>
            <p:cNvSpPr/>
            <p:nvPr/>
          </p:nvSpPr>
          <p:spPr bwMode="auto">
            <a:xfrm>
              <a:off x="6603058" y="3599853"/>
              <a:ext cx="452748" cy="4322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6" name="Freeform 36">
              <a:extLst>
                <a:ext uri="{FF2B5EF4-FFF2-40B4-BE49-F238E27FC236}">
                  <a16:creationId xmlns:a16="http://schemas.microsoft.com/office/drawing/2014/main" id="{6AAC1FBD-6CDD-4614-BB53-11F22D8519E4}"/>
                </a:ext>
              </a:extLst>
            </p:cNvPr>
            <p:cNvSpPr/>
            <p:nvPr/>
          </p:nvSpPr>
          <p:spPr bwMode="auto">
            <a:xfrm>
              <a:off x="6355173" y="2331747"/>
              <a:ext cx="383095" cy="49167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adFill flip="none" rotWithShape="1">
              <a:gsLst>
                <a:gs pos="0">
                  <a:sysClr val="window" lastClr="FFFFFF"/>
                </a:gs>
                <a:gs pos="36000">
                  <a:sysClr val="window" lastClr="FFFFFF"/>
                </a:gs>
                <a:gs pos="100000">
                  <a:srgbClr val="C7C7C7"/>
                </a:gs>
              </a:gsLst>
              <a:lin ang="13500000" scaled="1"/>
              <a:tileRect/>
            </a:gradFill>
            <a:ln w="19050" cap="flat" cmpd="sng" algn="ctr">
              <a:solidFill>
                <a:srgbClr val="4E2A13"/>
              </a:solidFill>
              <a:prstDash val="solid"/>
              <a:miter lim="800000"/>
            </a:ln>
            <a:effectLst>
              <a:outerShdw blurRad="419100" dist="406400" dir="2700000" sx="90000" sy="90000" algn="tl" rotWithShape="0">
                <a:sysClr val="windowText" lastClr="000000">
                  <a:lumMod val="95000"/>
                  <a:lumOff val="5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7" name="Freeform 37">
              <a:extLst>
                <a:ext uri="{FF2B5EF4-FFF2-40B4-BE49-F238E27FC236}">
                  <a16:creationId xmlns:a16="http://schemas.microsoft.com/office/drawing/2014/main" id="{A1983D24-0063-44BD-B438-28CA6EBBA284}"/>
                </a:ext>
              </a:extLst>
            </p:cNvPr>
            <p:cNvSpPr/>
            <p:nvPr/>
          </p:nvSpPr>
          <p:spPr bwMode="auto">
            <a:xfrm>
              <a:off x="5576691" y="1782713"/>
              <a:ext cx="538790" cy="70473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8" name="Freeform 33">
              <a:extLst>
                <a:ext uri="{FF2B5EF4-FFF2-40B4-BE49-F238E27FC236}">
                  <a16:creationId xmlns:a16="http://schemas.microsoft.com/office/drawing/2014/main" id="{51EDB04F-2FD0-443F-9C7E-11E049E44B48}"/>
                </a:ext>
              </a:extLst>
            </p:cNvPr>
            <p:cNvSpPr/>
            <p:nvPr/>
          </p:nvSpPr>
          <p:spPr bwMode="auto">
            <a:xfrm>
              <a:off x="4661888" y="2184494"/>
              <a:ext cx="542342" cy="45020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sp>
          <p:nvSpPr>
            <p:cNvPr id="29" name="Freeform 30">
              <a:extLst>
                <a:ext uri="{FF2B5EF4-FFF2-40B4-BE49-F238E27FC236}">
                  <a16:creationId xmlns:a16="http://schemas.microsoft.com/office/drawing/2014/main" id="{A8B8DA1D-8767-43EE-BB6B-6DF4BDC4591B}"/>
                </a:ext>
              </a:extLst>
            </p:cNvPr>
            <p:cNvSpPr/>
            <p:nvPr/>
          </p:nvSpPr>
          <p:spPr bwMode="auto">
            <a:xfrm rot="1801016" flipH="1">
              <a:off x="5775324" y="3468425"/>
              <a:ext cx="696437" cy="52352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934D19"/>
            </a:solidFill>
            <a:ln w="19050" cap="flat" cmpd="sng" algn="ctr">
              <a:solidFill>
                <a:schemeClr val="bg1"/>
              </a:solidFill>
              <a:prstDash val="solid"/>
              <a:miter lim="800000"/>
            </a:ln>
            <a:effectLst>
              <a:outerShdw blurRad="419100" dist="406400" dir="2700000" sx="90000" sy="90000" algn="tl" rotWithShape="0">
                <a:sysClr val="windowText" lastClr="000000">
                  <a:alpha val="20000"/>
                </a:sysClr>
              </a:outerShdw>
            </a:effectLst>
          </p:spPr>
          <p:txBody>
            <a:bodyPr rot="0" spcFirstLastPara="0" vertOverflow="overflow" horzOverflow="overflow" vert="horz" wrap="square" lIns="68580" tIns="34290" rIns="68580" bIns="34290" numCol="1" spcCol="0" rtlCol="0" fromWordArt="0" anchor="ctr" anchorCtr="0" forceAA="0" compatLnSpc="1">
              <a:noAutofit/>
            </a:bodyPr>
            <a:lstStyle/>
            <a:p>
              <a:pPr algn="ctr">
                <a:defRPr/>
              </a:pPr>
              <a:endParaRPr lang="id-ID" kern="0">
                <a:solidFill>
                  <a:prstClr val="white"/>
                </a:solidFill>
                <a:latin typeface="微软雅黑"/>
              </a:endParaRPr>
            </a:p>
          </p:txBody>
        </p:sp>
      </p:grpSp>
      <p:grpSp>
        <p:nvGrpSpPr>
          <p:cNvPr id="30" name="Group 26">
            <a:extLst>
              <a:ext uri="{FF2B5EF4-FFF2-40B4-BE49-F238E27FC236}">
                <a16:creationId xmlns:a16="http://schemas.microsoft.com/office/drawing/2014/main" id="{EFEB0D1D-AEFC-400C-A907-F326D0C5132D}"/>
              </a:ext>
            </a:extLst>
          </p:cNvPr>
          <p:cNvGrpSpPr/>
          <p:nvPr/>
        </p:nvGrpSpPr>
        <p:grpSpPr>
          <a:xfrm>
            <a:off x="1429900" y="1430581"/>
            <a:ext cx="2050891" cy="529270"/>
            <a:chOff x="1741845" y="2481978"/>
            <a:chExt cx="2880221" cy="393197"/>
          </a:xfrm>
        </p:grpSpPr>
        <p:cxnSp>
          <p:nvCxnSpPr>
            <p:cNvPr id="31" name="Straight Connector 27">
              <a:extLst>
                <a:ext uri="{FF2B5EF4-FFF2-40B4-BE49-F238E27FC236}">
                  <a16:creationId xmlns:a16="http://schemas.microsoft.com/office/drawing/2014/main" id="{14C56D68-0D32-423E-B966-E6B472B255DE}"/>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2" name="Straight Connector 28">
              <a:extLst>
                <a:ext uri="{FF2B5EF4-FFF2-40B4-BE49-F238E27FC236}">
                  <a16:creationId xmlns:a16="http://schemas.microsoft.com/office/drawing/2014/main" id="{5A5AAF5C-36B8-4316-82D8-F78CBAFC996F}"/>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grpSp>
        <p:nvGrpSpPr>
          <p:cNvPr id="33" name="Group 32">
            <a:extLst>
              <a:ext uri="{FF2B5EF4-FFF2-40B4-BE49-F238E27FC236}">
                <a16:creationId xmlns:a16="http://schemas.microsoft.com/office/drawing/2014/main" id="{489562E5-646A-49E8-876B-90B4617F304F}"/>
              </a:ext>
            </a:extLst>
          </p:cNvPr>
          <p:cNvGrpSpPr/>
          <p:nvPr/>
        </p:nvGrpSpPr>
        <p:grpSpPr>
          <a:xfrm flipH="1">
            <a:off x="4991137" y="1506069"/>
            <a:ext cx="2201845" cy="687208"/>
            <a:chOff x="1741845" y="2481978"/>
            <a:chExt cx="2880221" cy="393197"/>
          </a:xfrm>
        </p:grpSpPr>
        <p:cxnSp>
          <p:nvCxnSpPr>
            <p:cNvPr id="34" name="Straight Connector 33">
              <a:extLst>
                <a:ext uri="{FF2B5EF4-FFF2-40B4-BE49-F238E27FC236}">
                  <a16:creationId xmlns:a16="http://schemas.microsoft.com/office/drawing/2014/main" id="{7BB887BF-896E-4359-81EE-247C6011FF90}"/>
                </a:ext>
              </a:extLst>
            </p:cNvPr>
            <p:cNvCxnSpPr/>
            <p:nvPr/>
          </p:nvCxnSpPr>
          <p:spPr>
            <a:xfrm flipH="1" flipV="1">
              <a:off x="3555062" y="2481978"/>
              <a:ext cx="1067004" cy="393197"/>
            </a:xfrm>
            <a:prstGeom prst="line">
              <a:avLst/>
            </a:prstGeom>
            <a:noFill/>
            <a:ln w="6350" cap="flat" cmpd="sng" algn="ctr">
              <a:solidFill>
                <a:sysClr val="window" lastClr="FFFFFF">
                  <a:lumMod val="75000"/>
                </a:sysClr>
              </a:solidFill>
              <a:prstDash val="solid"/>
              <a:miter lim="800000"/>
            </a:ln>
            <a:effectLst/>
          </p:spPr>
        </p:cxnSp>
        <p:cxnSp>
          <p:nvCxnSpPr>
            <p:cNvPr id="35" name="Straight Connector 34">
              <a:extLst>
                <a:ext uri="{FF2B5EF4-FFF2-40B4-BE49-F238E27FC236}">
                  <a16:creationId xmlns:a16="http://schemas.microsoft.com/office/drawing/2014/main" id="{681750AA-CD82-4451-819C-1F0992A36807}"/>
                </a:ext>
              </a:extLst>
            </p:cNvPr>
            <p:cNvCxnSpPr/>
            <p:nvPr/>
          </p:nvCxnSpPr>
          <p:spPr>
            <a:xfrm flipH="1">
              <a:off x="1741845" y="2481978"/>
              <a:ext cx="1813218" cy="0"/>
            </a:xfrm>
            <a:prstGeom prst="line">
              <a:avLst/>
            </a:prstGeom>
            <a:noFill/>
            <a:ln w="6350" cap="flat" cmpd="sng" algn="ctr">
              <a:solidFill>
                <a:sysClr val="window" lastClr="FFFFFF">
                  <a:lumMod val="75000"/>
                </a:sysClr>
              </a:solidFill>
              <a:prstDash val="solid"/>
              <a:miter lim="800000"/>
              <a:tailEnd type="oval"/>
            </a:ln>
            <a:effectLst/>
          </p:spPr>
        </p:cxnSp>
      </p:grpSp>
      <p:sp>
        <p:nvSpPr>
          <p:cNvPr id="36" name="AutoShape 123">
            <a:extLst>
              <a:ext uri="{FF2B5EF4-FFF2-40B4-BE49-F238E27FC236}">
                <a16:creationId xmlns:a16="http://schemas.microsoft.com/office/drawing/2014/main" id="{939299D6-BB01-4227-AA74-82BCC9E8948C}"/>
              </a:ext>
            </a:extLst>
          </p:cNvPr>
          <p:cNvSpPr>
            <a:spLocks noChangeAspect="1"/>
          </p:cNvSpPr>
          <p:nvPr/>
        </p:nvSpPr>
        <p:spPr bwMode="auto">
          <a:xfrm>
            <a:off x="864322" y="1363496"/>
            <a:ext cx="367199" cy="40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ysClr val="window" lastClr="FFFFFF"/>
          </a:solidFill>
          <a:ln>
            <a:noFill/>
          </a:ln>
          <a:effectLst/>
        </p:spPr>
        <p:txBody>
          <a:bodyPr lIns="38092" tIns="38092" rIns="38092" bIns="38092" anchor="ctr"/>
          <a:lstStyle/>
          <a:p>
            <a:pPr defTabSz="342424">
              <a:defRPr/>
            </a:pPr>
            <a:endParaRPr lang="es-ES" sz="2700" kern="0" dirty="0">
              <a:solidFill>
                <a:srgbClr val="44CEB9"/>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Gill Sans" charset="0"/>
              <a:sym typeface="Gill Sans" charset="0"/>
            </a:endParaRPr>
          </a:p>
        </p:txBody>
      </p:sp>
      <p:sp>
        <p:nvSpPr>
          <p:cNvPr id="37" name="任意多边形 42">
            <a:extLst>
              <a:ext uri="{FF2B5EF4-FFF2-40B4-BE49-F238E27FC236}">
                <a16:creationId xmlns:a16="http://schemas.microsoft.com/office/drawing/2014/main" id="{4858A1F2-456F-44FC-B300-74759378087F}"/>
              </a:ext>
            </a:extLst>
          </p:cNvPr>
          <p:cNvSpPr>
            <a:spLocks noChangeArrowheads="1"/>
          </p:cNvSpPr>
          <p:nvPr/>
        </p:nvSpPr>
        <p:spPr bwMode="auto">
          <a:xfrm>
            <a:off x="7501758" y="1293997"/>
            <a:ext cx="360862" cy="473123"/>
          </a:xfrm>
          <a:custGeom>
            <a:avLst/>
            <a:gdLst>
              <a:gd name="connsiteX0" fmla="*/ 564226 w 633490"/>
              <a:gd name="connsiteY0" fmla="*/ 554259 h 830564"/>
              <a:gd name="connsiteX1" fmla="*/ 633490 w 633490"/>
              <a:gd name="connsiteY1" fmla="*/ 754684 h 830564"/>
              <a:gd name="connsiteX2" fmla="*/ 502383 w 633490"/>
              <a:gd name="connsiteY2" fmla="*/ 713444 h 830564"/>
              <a:gd name="connsiteX3" fmla="*/ 433119 w 633490"/>
              <a:gd name="connsiteY3" fmla="*/ 830564 h 830564"/>
              <a:gd name="connsiteX4" fmla="*/ 357258 w 633490"/>
              <a:gd name="connsiteY4" fmla="*/ 623542 h 830564"/>
              <a:gd name="connsiteX5" fmla="*/ 426522 w 633490"/>
              <a:gd name="connsiteY5" fmla="*/ 561682 h 830564"/>
              <a:gd name="connsiteX6" fmla="*/ 75861 w 633490"/>
              <a:gd name="connsiteY6" fmla="*/ 554259 h 830564"/>
              <a:gd name="connsiteX7" fmla="*/ 206968 w 633490"/>
              <a:gd name="connsiteY7" fmla="*/ 561682 h 830564"/>
              <a:gd name="connsiteX8" fmla="*/ 276232 w 633490"/>
              <a:gd name="connsiteY8" fmla="*/ 623542 h 830564"/>
              <a:gd name="connsiteX9" fmla="*/ 206968 w 633490"/>
              <a:gd name="connsiteY9" fmla="*/ 830564 h 830564"/>
              <a:gd name="connsiteX10" fmla="*/ 131107 w 633490"/>
              <a:gd name="connsiteY10" fmla="*/ 713444 h 830564"/>
              <a:gd name="connsiteX11" fmla="*/ 0 w 633490"/>
              <a:gd name="connsiteY11" fmla="*/ 754684 h 830564"/>
              <a:gd name="connsiteX12" fmla="*/ 310974 w 633490"/>
              <a:gd name="connsiteY12" fmla="*/ 200553 h 830564"/>
              <a:gd name="connsiteX13" fmla="*/ 345498 w 633490"/>
              <a:gd name="connsiteY13" fmla="*/ 200553 h 830564"/>
              <a:gd name="connsiteX14" fmla="*/ 345498 w 633490"/>
              <a:gd name="connsiteY14" fmla="*/ 385704 h 830564"/>
              <a:gd name="connsiteX15" fmla="*/ 303575 w 633490"/>
              <a:gd name="connsiteY15" fmla="*/ 385704 h 830564"/>
              <a:gd name="connsiteX16" fmla="*/ 303575 w 633490"/>
              <a:gd name="connsiteY16" fmla="*/ 241515 h 830564"/>
              <a:gd name="connsiteX17" fmla="*/ 269873 w 633490"/>
              <a:gd name="connsiteY17" fmla="*/ 255443 h 830564"/>
              <a:gd name="connsiteX18" fmla="*/ 262475 w 633490"/>
              <a:gd name="connsiteY18" fmla="*/ 227588 h 830564"/>
              <a:gd name="connsiteX19" fmla="*/ 318494 w 633490"/>
              <a:gd name="connsiteY19" fmla="*/ 131256 h 830564"/>
              <a:gd name="connsiteX20" fmla="*/ 153245 w 633490"/>
              <a:gd name="connsiteY20" fmla="*/ 297184 h 830564"/>
              <a:gd name="connsiteX21" fmla="*/ 318494 w 633490"/>
              <a:gd name="connsiteY21" fmla="*/ 463112 h 830564"/>
              <a:gd name="connsiteX22" fmla="*/ 484568 w 633490"/>
              <a:gd name="connsiteY22" fmla="*/ 297184 h 830564"/>
              <a:gd name="connsiteX23" fmla="*/ 318494 w 633490"/>
              <a:gd name="connsiteY23" fmla="*/ 131256 h 830564"/>
              <a:gd name="connsiteX24" fmla="*/ 318494 w 633490"/>
              <a:gd name="connsiteY24" fmla="*/ 0 h 830564"/>
              <a:gd name="connsiteX25" fmla="*/ 408554 w 633490"/>
              <a:gd name="connsiteY25" fmla="*/ 75947 h 830564"/>
              <a:gd name="connsiteX26" fmla="*/ 532490 w 633490"/>
              <a:gd name="connsiteY26" fmla="*/ 83377 h 830564"/>
              <a:gd name="connsiteX27" fmla="*/ 539927 w 633490"/>
              <a:gd name="connsiteY27" fmla="*/ 207204 h 830564"/>
              <a:gd name="connsiteX28" fmla="*/ 622551 w 633490"/>
              <a:gd name="connsiteY28" fmla="*/ 297184 h 830564"/>
              <a:gd name="connsiteX29" fmla="*/ 539927 w 633490"/>
              <a:gd name="connsiteY29" fmla="*/ 387165 h 830564"/>
              <a:gd name="connsiteX30" fmla="*/ 532490 w 633490"/>
              <a:gd name="connsiteY30" fmla="*/ 510992 h 830564"/>
              <a:gd name="connsiteX31" fmla="*/ 408554 w 633490"/>
              <a:gd name="connsiteY31" fmla="*/ 518422 h 830564"/>
              <a:gd name="connsiteX32" fmla="*/ 318494 w 633490"/>
              <a:gd name="connsiteY32" fmla="*/ 593544 h 830564"/>
              <a:gd name="connsiteX33" fmla="*/ 228433 w 633490"/>
              <a:gd name="connsiteY33" fmla="*/ 518422 h 830564"/>
              <a:gd name="connsiteX34" fmla="*/ 104497 w 633490"/>
              <a:gd name="connsiteY34" fmla="*/ 510992 h 830564"/>
              <a:gd name="connsiteX35" fmla="*/ 97887 w 633490"/>
              <a:gd name="connsiteY35" fmla="*/ 387165 h 830564"/>
              <a:gd name="connsiteX36" fmla="*/ 21873 w 633490"/>
              <a:gd name="connsiteY36" fmla="*/ 297184 h 830564"/>
              <a:gd name="connsiteX37" fmla="*/ 97887 w 633490"/>
              <a:gd name="connsiteY37" fmla="*/ 207204 h 830564"/>
              <a:gd name="connsiteX38" fmla="*/ 104497 w 633490"/>
              <a:gd name="connsiteY38" fmla="*/ 83377 h 830564"/>
              <a:gd name="connsiteX39" fmla="*/ 228433 w 633490"/>
              <a:gd name="connsiteY39" fmla="*/ 75947 h 830564"/>
              <a:gd name="connsiteX40" fmla="*/ 318494 w 633490"/>
              <a:gd name="connsiteY40" fmla="*/ 0 h 8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3490" h="830564">
                <a:moveTo>
                  <a:pt x="564226" y="554259"/>
                </a:moveTo>
                <a:lnTo>
                  <a:pt x="633490" y="754684"/>
                </a:lnTo>
                <a:lnTo>
                  <a:pt x="502383" y="713444"/>
                </a:lnTo>
                <a:lnTo>
                  <a:pt x="433119" y="830564"/>
                </a:lnTo>
                <a:lnTo>
                  <a:pt x="357258" y="623542"/>
                </a:lnTo>
                <a:lnTo>
                  <a:pt x="426522" y="561682"/>
                </a:lnTo>
                <a:close/>
                <a:moveTo>
                  <a:pt x="75861" y="554259"/>
                </a:moveTo>
                <a:lnTo>
                  <a:pt x="206968" y="561682"/>
                </a:lnTo>
                <a:lnTo>
                  <a:pt x="276232" y="623542"/>
                </a:lnTo>
                <a:lnTo>
                  <a:pt x="206968" y="830564"/>
                </a:lnTo>
                <a:lnTo>
                  <a:pt x="131107" y="713444"/>
                </a:lnTo>
                <a:lnTo>
                  <a:pt x="0" y="754684"/>
                </a:lnTo>
                <a:close/>
                <a:moveTo>
                  <a:pt x="310974" y="200553"/>
                </a:moveTo>
                <a:lnTo>
                  <a:pt x="345498" y="200553"/>
                </a:lnTo>
                <a:lnTo>
                  <a:pt x="345498" y="385704"/>
                </a:lnTo>
                <a:lnTo>
                  <a:pt x="303575" y="385704"/>
                </a:lnTo>
                <a:lnTo>
                  <a:pt x="303575" y="241515"/>
                </a:lnTo>
                <a:lnTo>
                  <a:pt x="269873" y="255443"/>
                </a:lnTo>
                <a:lnTo>
                  <a:pt x="262475" y="227588"/>
                </a:lnTo>
                <a:close/>
                <a:moveTo>
                  <a:pt x="318494" y="131256"/>
                </a:moveTo>
                <a:cubicBezTo>
                  <a:pt x="228433" y="131256"/>
                  <a:pt x="153245" y="200599"/>
                  <a:pt x="153245" y="297184"/>
                </a:cubicBezTo>
                <a:cubicBezTo>
                  <a:pt x="153245" y="387165"/>
                  <a:pt x="228433" y="463112"/>
                  <a:pt x="318494" y="463112"/>
                </a:cubicBezTo>
                <a:cubicBezTo>
                  <a:pt x="408554" y="463112"/>
                  <a:pt x="484568" y="387165"/>
                  <a:pt x="484568" y="297184"/>
                </a:cubicBezTo>
                <a:cubicBezTo>
                  <a:pt x="484568" y="200599"/>
                  <a:pt x="408554" y="131256"/>
                  <a:pt x="318494" y="131256"/>
                </a:cubicBezTo>
                <a:close/>
                <a:moveTo>
                  <a:pt x="318494" y="0"/>
                </a:moveTo>
                <a:cubicBezTo>
                  <a:pt x="318494" y="0"/>
                  <a:pt x="318494" y="0"/>
                  <a:pt x="408554" y="75947"/>
                </a:cubicBezTo>
                <a:cubicBezTo>
                  <a:pt x="408554" y="75947"/>
                  <a:pt x="408554" y="75947"/>
                  <a:pt x="532490" y="83377"/>
                </a:cubicBezTo>
                <a:cubicBezTo>
                  <a:pt x="532490" y="83377"/>
                  <a:pt x="532490" y="83377"/>
                  <a:pt x="539927" y="207204"/>
                </a:cubicBezTo>
                <a:cubicBezTo>
                  <a:pt x="539927" y="207204"/>
                  <a:pt x="539927" y="207204"/>
                  <a:pt x="622551" y="297184"/>
                </a:cubicBezTo>
                <a:cubicBezTo>
                  <a:pt x="622551" y="297184"/>
                  <a:pt x="622551" y="297184"/>
                  <a:pt x="539927" y="387165"/>
                </a:cubicBezTo>
                <a:cubicBezTo>
                  <a:pt x="539927" y="387165"/>
                  <a:pt x="539927" y="387165"/>
                  <a:pt x="532490" y="510992"/>
                </a:cubicBezTo>
                <a:lnTo>
                  <a:pt x="408554" y="518422"/>
                </a:lnTo>
                <a:cubicBezTo>
                  <a:pt x="408554" y="518422"/>
                  <a:pt x="408554" y="518422"/>
                  <a:pt x="318494" y="593544"/>
                </a:cubicBezTo>
                <a:cubicBezTo>
                  <a:pt x="318494" y="593544"/>
                  <a:pt x="318494" y="593544"/>
                  <a:pt x="228433" y="518422"/>
                </a:cubicBezTo>
                <a:cubicBezTo>
                  <a:pt x="228433" y="518422"/>
                  <a:pt x="228433" y="518422"/>
                  <a:pt x="104497" y="510992"/>
                </a:cubicBezTo>
                <a:cubicBezTo>
                  <a:pt x="104497" y="510992"/>
                  <a:pt x="104497" y="510992"/>
                  <a:pt x="97887" y="387165"/>
                </a:cubicBezTo>
                <a:cubicBezTo>
                  <a:pt x="97887" y="387165"/>
                  <a:pt x="97887" y="387165"/>
                  <a:pt x="21873" y="297184"/>
                </a:cubicBezTo>
                <a:cubicBezTo>
                  <a:pt x="21873" y="297184"/>
                  <a:pt x="21873" y="297184"/>
                  <a:pt x="97887" y="207204"/>
                </a:cubicBezTo>
                <a:cubicBezTo>
                  <a:pt x="97887" y="207204"/>
                  <a:pt x="97887" y="207204"/>
                  <a:pt x="104497" y="83377"/>
                </a:cubicBezTo>
                <a:cubicBezTo>
                  <a:pt x="104497" y="83377"/>
                  <a:pt x="104497" y="83377"/>
                  <a:pt x="228433" y="75947"/>
                </a:cubicBezTo>
                <a:cubicBezTo>
                  <a:pt x="228433" y="75947"/>
                  <a:pt x="228433" y="75947"/>
                  <a:pt x="318494" y="0"/>
                </a:cubicBezTo>
                <a:close/>
              </a:path>
            </a:pathLst>
          </a:custGeom>
          <a:solidFill>
            <a:sysClr val="window" lastClr="FFFFFF"/>
          </a:solidFill>
          <a:ln>
            <a:noFill/>
          </a:ln>
          <a:effectLst/>
        </p:spPr>
        <p:txBody>
          <a:bodyPr wrap="square" anchor="ctr">
            <a:noAutofit/>
          </a:bodyPr>
          <a:lstStyle/>
          <a:p>
            <a:pPr>
              <a:defRPr/>
            </a:pPr>
            <a:endParaRPr lang="en-US" sz="1800" kern="0" dirty="0">
              <a:solidFill>
                <a:prstClr val="black"/>
              </a:solidFill>
              <a:latin typeface="微软雅黑" panose="020B0503020204020204" pitchFamily="34" charset="-122"/>
              <a:ea typeface="微软雅黑" panose="020B0503020204020204" pitchFamily="34" charset="-122"/>
            </a:endParaRPr>
          </a:p>
        </p:txBody>
      </p:sp>
      <p:sp>
        <p:nvSpPr>
          <p:cNvPr id="38" name="Title 20">
            <a:extLst>
              <a:ext uri="{FF2B5EF4-FFF2-40B4-BE49-F238E27FC236}">
                <a16:creationId xmlns:a16="http://schemas.microsoft.com/office/drawing/2014/main" id="{8DA5B45F-E15F-438B-91F9-660515742221}"/>
              </a:ext>
            </a:extLst>
          </p:cNvPr>
          <p:cNvSpPr txBox="1"/>
          <p:nvPr/>
        </p:nvSpPr>
        <p:spPr>
          <a:xfrm>
            <a:off x="574963" y="2122203"/>
            <a:ext cx="2458849" cy="3031664"/>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1.</a:t>
            </a:r>
            <a:r>
              <a:rPr lang="zh-CN" altLang="en-US" sz="1200" dirty="0">
                <a:solidFill>
                  <a:srgbClr val="660033"/>
                </a:solidFill>
                <a:latin typeface="微软雅黑" panose="020B0503020204020204" pitchFamily="34" charset="-122"/>
                <a:ea typeface="微软雅黑" panose="020B0503020204020204" pitchFamily="34" charset="-122"/>
                <a:cs typeface="Lato Regular"/>
              </a:rPr>
              <a:t>质权的概念。质权是指债务人或第三人将特定的财产交由债权人占有</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或者以财产权利为标的</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作为债权的担保</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在债务人不履行债务时</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或者发生当事人约定的实现质权的情形</a:t>
            </a:r>
            <a:r>
              <a:rPr lang="en-US" altLang="zh-CN" sz="1200" dirty="0">
                <a:solidFill>
                  <a:srgbClr val="660033"/>
                </a:solidFill>
                <a:latin typeface="微软雅黑" panose="020B0503020204020204" pitchFamily="34" charset="-122"/>
                <a:ea typeface="微软雅黑" panose="020B0503020204020204" pitchFamily="34" charset="-122"/>
                <a:cs typeface="Lato Regular"/>
              </a:rPr>
              <a:t>,</a:t>
            </a:r>
            <a:r>
              <a:rPr lang="zh-CN" altLang="en-US" sz="1200" dirty="0">
                <a:solidFill>
                  <a:srgbClr val="660033"/>
                </a:solidFill>
                <a:latin typeface="微软雅黑" panose="020B0503020204020204" pitchFamily="34" charset="-122"/>
                <a:ea typeface="微软雅黑" panose="020B0503020204020204" pitchFamily="34" charset="-122"/>
                <a:cs typeface="Lato Regular"/>
              </a:rPr>
              <a:t>债权人有权以该财产或者财产权利折价或以拍卖、变卖所得价款优先受偿的权利。</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cs typeface="Lato Regular"/>
              </a:rPr>
              <a:t>2.</a:t>
            </a:r>
            <a:r>
              <a:rPr lang="zh-CN" altLang="en-US" sz="1200" dirty="0">
                <a:solidFill>
                  <a:srgbClr val="660033"/>
                </a:solidFill>
                <a:latin typeface="微软雅黑" panose="020B0503020204020204" pitchFamily="34" charset="-122"/>
                <a:ea typeface="微软雅黑" panose="020B0503020204020204" pitchFamily="34" charset="-122"/>
                <a:cs typeface="Lato Regular"/>
              </a:rPr>
              <a:t>质权的特征</a:t>
            </a: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en-US" altLang="zh-CN" sz="1200" dirty="0">
              <a:solidFill>
                <a:srgbClr val="660033"/>
              </a:solidFill>
              <a:latin typeface="微软雅黑" panose="020B0503020204020204" pitchFamily="34" charset="-122"/>
              <a:ea typeface="微软雅黑" panose="020B0503020204020204" pitchFamily="34" charset="-122"/>
              <a:cs typeface="Lato Regular"/>
            </a:endParaRPr>
          </a:p>
          <a:p>
            <a:pPr algn="just">
              <a:lnSpc>
                <a:spcPct val="150000"/>
              </a:lnSpc>
            </a:pPr>
            <a:endParaRPr lang="zh-CN" altLang="en-US" sz="1200" dirty="0">
              <a:solidFill>
                <a:srgbClr val="660033"/>
              </a:solidFill>
              <a:latin typeface="微软雅黑" panose="020B0503020204020204" pitchFamily="34" charset="-122"/>
              <a:ea typeface="微软雅黑" panose="020B0503020204020204" pitchFamily="34" charset="-122"/>
              <a:cs typeface="Lato Regular"/>
            </a:endParaRPr>
          </a:p>
        </p:txBody>
      </p:sp>
      <p:sp>
        <p:nvSpPr>
          <p:cNvPr id="39" name="Title 20">
            <a:extLst>
              <a:ext uri="{FF2B5EF4-FFF2-40B4-BE49-F238E27FC236}">
                <a16:creationId xmlns:a16="http://schemas.microsoft.com/office/drawing/2014/main" id="{8E729039-8C84-46BC-9239-2C25D693B223}"/>
              </a:ext>
            </a:extLst>
          </p:cNvPr>
          <p:cNvSpPr txBox="1"/>
          <p:nvPr/>
        </p:nvSpPr>
        <p:spPr>
          <a:xfrm>
            <a:off x="5748268" y="2268420"/>
            <a:ext cx="3071304" cy="1646669"/>
          </a:xfrm>
          <a:prstGeom prst="rect">
            <a:avLst/>
          </a:prstGeom>
        </p:spPr>
        <p:txBody>
          <a:bodyPr vert="horz" wrap="square" lIns="34290" tIns="0" rIns="34290" bIns="17145"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171450" indent="-171450" algn="just">
              <a:lnSpc>
                <a:spcPct val="150000"/>
              </a:lnSpc>
              <a:buFont typeface="Wingdings" panose="05000000000000000000" pitchFamily="2" charset="2"/>
              <a:buChar char="u"/>
            </a:pPr>
            <a:r>
              <a:rPr lang="zh-CN" altLang="en-US" sz="1200" dirty="0">
                <a:solidFill>
                  <a:srgbClr val="9B552C"/>
                </a:solidFill>
                <a:latin typeface="微软雅黑" panose="020B0503020204020204" pitchFamily="34" charset="-122"/>
                <a:ea typeface="微软雅黑" panose="020B0503020204020204" pitchFamily="34" charset="-122"/>
                <a:cs typeface="Lato Regular"/>
              </a:rPr>
              <a:t>依照质权标的物的性质不同</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质权可分为动产质权与权利质权。动产质权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是指债务人或者第三人以动产为标的物设立的质权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权利质权</a:t>
            </a:r>
            <a:r>
              <a:rPr lang="en-US" altLang="zh-CN" sz="1200" dirty="0">
                <a:solidFill>
                  <a:srgbClr val="9B552C"/>
                </a:solidFill>
                <a:latin typeface="微软雅黑" panose="020B0503020204020204" pitchFamily="34" charset="-122"/>
                <a:ea typeface="微软雅黑" panose="020B0503020204020204" pitchFamily="34" charset="-122"/>
                <a:cs typeface="Lato Regular"/>
              </a:rPr>
              <a:t>,</a:t>
            </a:r>
            <a:r>
              <a:rPr lang="zh-CN" altLang="en-US" sz="1200" dirty="0">
                <a:solidFill>
                  <a:srgbClr val="9B552C"/>
                </a:solidFill>
                <a:latin typeface="微软雅黑" panose="020B0503020204020204" pitchFamily="34" charset="-122"/>
                <a:ea typeface="微软雅黑" panose="020B0503020204020204" pitchFamily="34" charset="-122"/>
                <a:cs typeface="Lato Regular"/>
              </a:rPr>
              <a:t>是指债务人或者第三人以可让与的债权或其他权利为标的所设定的质权。</a:t>
            </a:r>
            <a:endParaRPr lang="en-US" altLang="zh-CN" sz="1200" dirty="0">
              <a:solidFill>
                <a:srgbClr val="9B552C"/>
              </a:solidFill>
              <a:latin typeface="微软雅黑" panose="020B0503020204020204" pitchFamily="34" charset="-122"/>
              <a:ea typeface="微软雅黑" panose="020B0503020204020204" pitchFamily="34" charset="-122"/>
              <a:cs typeface="Lato Regular"/>
            </a:endParaRPr>
          </a:p>
          <a:p>
            <a:pPr marL="171450" indent="-171450" algn="just">
              <a:lnSpc>
                <a:spcPct val="150000"/>
              </a:lnSpc>
              <a:buFont typeface="Wingdings" panose="05000000000000000000" pitchFamily="2" charset="2"/>
              <a:buChar char="u"/>
            </a:pPr>
            <a:endParaRPr lang="zh-CN" altLang="en-US" sz="1200" dirty="0">
              <a:solidFill>
                <a:srgbClr val="9B552C"/>
              </a:solidFill>
              <a:latin typeface="微软雅黑" panose="020B0503020204020204" pitchFamily="34" charset="-122"/>
              <a:ea typeface="微软雅黑" panose="020B0503020204020204" pitchFamily="34" charset="-122"/>
              <a:cs typeface="Lato Regular"/>
            </a:endParaRPr>
          </a:p>
        </p:txBody>
      </p:sp>
      <p:sp>
        <p:nvSpPr>
          <p:cNvPr id="40" name="Title 20">
            <a:extLst>
              <a:ext uri="{FF2B5EF4-FFF2-40B4-BE49-F238E27FC236}">
                <a16:creationId xmlns:a16="http://schemas.microsoft.com/office/drawing/2014/main" id="{0721B51B-3E48-481B-B8D6-017C18F08F69}"/>
              </a:ext>
            </a:extLst>
          </p:cNvPr>
          <p:cNvSpPr txBox="1"/>
          <p:nvPr/>
        </p:nvSpPr>
        <p:spPr>
          <a:xfrm>
            <a:off x="1451692" y="1595352"/>
            <a:ext cx="1483740" cy="515526"/>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一</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质权的概念</a:t>
            </a:r>
            <a:endPar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endParaRPr>
          </a:p>
          <a:p>
            <a:pPr algn="l"/>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和特征</a:t>
            </a:r>
          </a:p>
        </p:txBody>
      </p:sp>
      <p:sp>
        <p:nvSpPr>
          <p:cNvPr id="41" name="Title 20">
            <a:extLst>
              <a:ext uri="{FF2B5EF4-FFF2-40B4-BE49-F238E27FC236}">
                <a16:creationId xmlns:a16="http://schemas.microsoft.com/office/drawing/2014/main" id="{7A84BB96-141C-486F-9C3A-963819F4069B}"/>
              </a:ext>
            </a:extLst>
          </p:cNvPr>
          <p:cNvSpPr txBox="1"/>
          <p:nvPr/>
        </p:nvSpPr>
        <p:spPr>
          <a:xfrm>
            <a:off x="5762634" y="1653280"/>
            <a:ext cx="1483740" cy="269304"/>
          </a:xfrm>
          <a:prstGeom prst="rect">
            <a:avLst/>
          </a:prstGeom>
        </p:spPr>
        <p:txBody>
          <a:bodyPr vert="horz" wrap="none" lIns="45720" tIns="0" rIns="45720" bIns="2286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二</a:t>
            </a:r>
            <a:r>
              <a:rPr lang="en-US" altLang="zh-CN"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a:t>
            </a:r>
            <a:r>
              <a:rPr lang="zh-CN" altLang="en-US" sz="1600" b="1" dirty="0">
                <a:solidFill>
                  <a:prstClr val="black">
                    <a:lumMod val="65000"/>
                    <a:lumOff val="35000"/>
                  </a:prstClr>
                </a:solidFill>
                <a:latin typeface="微软雅黑" panose="020B0503020204020204" pitchFamily="34" charset="-122"/>
                <a:ea typeface="微软雅黑" panose="020B0503020204020204" pitchFamily="34" charset="-122"/>
                <a:cs typeface="Lato Regular"/>
              </a:rPr>
              <a:t>质权的种类</a:t>
            </a:r>
          </a:p>
        </p:txBody>
      </p:sp>
    </p:spTree>
    <p:extLst>
      <p:ext uri="{BB962C8B-B14F-4D97-AF65-F5344CB8AC3E}">
        <p14:creationId xmlns:p14="http://schemas.microsoft.com/office/powerpoint/2010/main" val="38036900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35" presetClass="path" presetSubtype="0" decel="40000" fill="hold" grpId="1" nodeType="withEffect">
                                  <p:stCondLst>
                                    <p:cond delay="0"/>
                                  </p:stCondLst>
                                  <p:childTnLst>
                                    <p:animMotion origin="layout" path="M 0.03073 4.07407E-6 L -0.08906 4.07407E-6 " pathEditMode="relative" rAng="0" ptsTypes="AA">
                                      <p:cBhvr>
                                        <p:cTn id="17" dur="500" spd="-100000" fill="hold"/>
                                        <p:tgtEl>
                                          <p:spTgt spid="5"/>
                                        </p:tgtEl>
                                        <p:attrNameLst>
                                          <p:attrName>ppt_x</p:attrName>
                                          <p:attrName>ppt_y</p:attrName>
                                        </p:attrNameLst>
                                      </p:cBhvr>
                                      <p:rCtr x="-5990" y="0"/>
                                    </p:animMotion>
                                  </p:childTnLst>
                                </p:cTn>
                              </p:par>
                            </p:childTnLst>
                          </p:cTn>
                        </p:par>
                        <p:par>
                          <p:cTn id="18" fill="hold">
                            <p:stCondLst>
                              <p:cond delay="1500"/>
                            </p:stCondLst>
                            <p:childTnLst>
                              <p:par>
                                <p:cTn id="19" presetID="35" presetClass="path" presetSubtype="0" accel="40000" decel="40000" fill="hold" grpId="2" nodeType="afterEffect">
                                  <p:stCondLst>
                                    <p:cond delay="0"/>
                                  </p:stCondLst>
                                  <p:childTnLst>
                                    <p:animMotion origin="layout" path="M 0.03073 4.07407E-6 L -4.44444E-6 4.07407E-6 " pathEditMode="relative" rAng="0" ptsTypes="AA">
                                      <p:cBhvr>
                                        <p:cTn id="20" dur="350" fill="hold"/>
                                        <p:tgtEl>
                                          <p:spTgt spid="5"/>
                                        </p:tgtEl>
                                        <p:attrNameLst>
                                          <p:attrName>ppt_x</p:attrName>
                                          <p:attrName>ppt_y</p:attrName>
                                        </p:attrNameLst>
                                      </p:cBhvr>
                                      <p:rCtr x="-1545" y="0"/>
                                    </p:animMotion>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childTnLst>
                                </p:cTn>
                              </p:par>
                            </p:childTnLst>
                          </p:cTn>
                        </p:par>
                        <p:par>
                          <p:cTn id="28" fill="hold">
                            <p:stCondLst>
                              <p:cond delay="285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350"/>
                            </p:stCondLst>
                            <p:childTnLst>
                              <p:par>
                                <p:cTn id="33" presetID="22" presetClass="entr" presetSubtype="8"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left)">
                                      <p:cBhvr>
                                        <p:cTn id="35" dur="500"/>
                                        <p:tgtEl>
                                          <p:spTgt spid="33"/>
                                        </p:tgtEl>
                                      </p:cBhvr>
                                    </p:animEffect>
                                  </p:childTnLst>
                                </p:cTn>
                              </p:par>
                            </p:childTnLst>
                          </p:cTn>
                        </p:par>
                        <p:par>
                          <p:cTn id="36" fill="hold">
                            <p:stCondLst>
                              <p:cond delay="385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par>
                                <p:cTn id="40" presetID="35" presetClass="path" presetSubtype="0" decel="40000" fill="hold" grpId="1" nodeType="withEffect">
                                  <p:stCondLst>
                                    <p:cond delay="0"/>
                                  </p:stCondLst>
                                  <p:childTnLst>
                                    <p:animMotion origin="layout" path="M 0.08924 -8.64198E-7 L -0.03055 -8.64198E-7 " pathEditMode="relative" rAng="0" ptsTypes="AA">
                                      <p:cBhvr>
                                        <p:cTn id="41" dur="450" fill="hold"/>
                                        <p:tgtEl>
                                          <p:spTgt spid="4"/>
                                        </p:tgtEl>
                                        <p:attrNameLst>
                                          <p:attrName>ppt_x</p:attrName>
                                          <p:attrName>ppt_y</p:attrName>
                                        </p:attrNameLst>
                                      </p:cBhvr>
                                      <p:rCtr x="-5990" y="0"/>
                                    </p:animMotion>
                                  </p:childTnLst>
                                </p:cTn>
                              </p:par>
                            </p:childTnLst>
                          </p:cTn>
                        </p:par>
                        <p:par>
                          <p:cTn id="42" fill="hold">
                            <p:stCondLst>
                              <p:cond delay="4350"/>
                            </p:stCondLst>
                            <p:childTnLst>
                              <p:par>
                                <p:cTn id="43" presetID="35" presetClass="path" presetSubtype="0" accel="40000" decel="40000" fill="hold" grpId="2" nodeType="afterEffect">
                                  <p:stCondLst>
                                    <p:cond delay="0"/>
                                  </p:stCondLst>
                                  <p:childTnLst>
                                    <p:animMotion origin="layout" path="M -4.16667E-6 -8.64198E-7 L -0.03072 -8.64198E-7 " pathEditMode="relative" rAng="0" ptsTypes="AA">
                                      <p:cBhvr>
                                        <p:cTn id="44" dur="550" spd="-100000" fill="hold"/>
                                        <p:tgtEl>
                                          <p:spTgt spid="4"/>
                                        </p:tgtEl>
                                        <p:attrNameLst>
                                          <p:attrName>ppt_x</p:attrName>
                                          <p:attrName>ppt_y</p:attrName>
                                        </p:attrNameLst>
                                      </p:cBhvr>
                                      <p:rCtr x="-1545" y="0"/>
                                    </p:animMotion>
                                  </p:childTnLst>
                                </p:cTn>
                              </p:par>
                            </p:childTnLst>
                          </p:cTn>
                        </p:par>
                        <p:par>
                          <p:cTn id="45" fill="hold">
                            <p:stCondLst>
                              <p:cond delay="4900"/>
                            </p:stCondLst>
                            <p:childTnLst>
                              <p:par>
                                <p:cTn id="46" presetID="10" presetClass="entr" presetSubtype="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500"/>
                                        <p:tgtEl>
                                          <p:spTgt spid="4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childTnLst>
                          </p:cTn>
                        </p:par>
                        <p:par>
                          <p:cTn id="52" fill="hold">
                            <p:stCondLst>
                              <p:cond delay="59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4" grpId="2" animBg="1"/>
      <p:bldP spid="5" grpId="0" animBg="1"/>
      <p:bldP spid="5" grpId="1" animBg="1"/>
      <p:bldP spid="5" grpId="2" animBg="1"/>
      <p:bldP spid="36" grpId="0" animBg="1"/>
      <p:bldP spid="37" grpId="0" animBg="1"/>
      <p:bldP spid="38" grpId="0"/>
      <p:bldP spid="39" grpId="0"/>
      <p:bldP spid="40" grpId="0"/>
      <p:bldP spid="4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二、动产质权</a:t>
            </a:r>
            <a:endParaRPr lang="zh-CN" altLang="en-US" dirty="0"/>
          </a:p>
        </p:txBody>
      </p:sp>
      <p:pic>
        <p:nvPicPr>
          <p:cNvPr id="4" name="图片 3">
            <a:extLst>
              <a:ext uri="{FF2B5EF4-FFF2-40B4-BE49-F238E27FC236}">
                <a16:creationId xmlns:a16="http://schemas.microsoft.com/office/drawing/2014/main" id="{AD962E97-A784-46E3-9122-A8CF6F5F44D3}"/>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90E86D8-D5F6-4BDD-963C-C5C5E220766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2AF07F9-0D91-44DE-96BC-42A93320BD8D}"/>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0B2EA34-4D8A-487E-AEED-15F0B81AB64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A75AA10-DD27-4329-A7A9-6BF329D65A6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5149CD46-203F-4C61-9370-25E49F69930C}"/>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AD3CDBE-21AA-4751-B2C7-86012E0A9D81}"/>
              </a:ext>
            </a:extLst>
          </p:cNvPr>
          <p:cNvSpPr/>
          <p:nvPr/>
        </p:nvSpPr>
        <p:spPr>
          <a:xfrm>
            <a:off x="201603" y="1686314"/>
            <a:ext cx="294490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动产质权是以动产设立的质权。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425</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款规定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为担保债务的履行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债务人或者第三人将其动产出质给债权人占有的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债务人不履行到期债务或者发生当事人约定的实现质权的情形</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债权人有权就该动产优先受偿。”</a:t>
            </a:r>
          </a:p>
        </p:txBody>
      </p:sp>
      <p:sp>
        <p:nvSpPr>
          <p:cNvPr id="11" name="矩形 10">
            <a:extLst>
              <a:ext uri="{FF2B5EF4-FFF2-40B4-BE49-F238E27FC236}">
                <a16:creationId xmlns:a16="http://schemas.microsoft.com/office/drawing/2014/main" id="{4C51DFB1-358F-48C3-9AB9-CB28924677FC}"/>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动产质权的概念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BB0A89F9-D640-40E4-8F4E-2AB9B8BBC81F}"/>
              </a:ext>
            </a:extLst>
          </p:cNvPr>
          <p:cNvSpPr/>
          <p:nvPr/>
        </p:nvSpPr>
        <p:spPr>
          <a:xfrm>
            <a:off x="3302692" y="2193864"/>
            <a:ext cx="2595377" cy="1448217"/>
          </a:xfrm>
          <a:prstGeom prst="rect">
            <a:avLst/>
          </a:prstGeom>
        </p:spPr>
        <p:txBody>
          <a:bodyPr wrap="square">
            <a:spAutoFit/>
          </a:bodyPr>
          <a:lstStyle/>
          <a:p>
            <a:pPr>
              <a:lnSpc>
                <a:spcPct val="150000"/>
              </a:lnSpc>
            </a:pPr>
            <a:r>
              <a:rPr lang="zh-CN" altLang="en-US" sz="1200" b="1" dirty="0">
                <a:solidFill>
                  <a:prstClr val="white"/>
                </a:solidFill>
                <a:sym typeface="+mn-ea"/>
              </a:rPr>
              <a:t>动产质权</a:t>
            </a:r>
            <a:r>
              <a:rPr lang="en-US" altLang="zh-CN" sz="1200" b="1" dirty="0">
                <a:solidFill>
                  <a:prstClr val="white"/>
                </a:solidFill>
                <a:sym typeface="+mn-ea"/>
              </a:rPr>
              <a:t>,</a:t>
            </a:r>
            <a:r>
              <a:rPr lang="zh-CN" altLang="en-US" sz="1200" b="1" dirty="0">
                <a:solidFill>
                  <a:prstClr val="white"/>
                </a:solidFill>
                <a:sym typeface="+mn-ea"/>
              </a:rPr>
              <a:t>当事人应通过质权合同或者遗嘱而设立。在实践中最为常见的是通过质权合同设定动产质权。质权合同为要式合同。质权合同不得约定流质。</a:t>
            </a:r>
          </a:p>
        </p:txBody>
      </p:sp>
      <p:sp>
        <p:nvSpPr>
          <p:cNvPr id="13" name="矩形 12">
            <a:extLst>
              <a:ext uri="{FF2B5EF4-FFF2-40B4-BE49-F238E27FC236}">
                <a16:creationId xmlns:a16="http://schemas.microsoft.com/office/drawing/2014/main" id="{1F714CD8-00A6-41D9-99FC-9D84534B891E}"/>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动产质权的取得</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285E9015-2A8E-42ED-BFEF-F73738CE246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DE670343-9C3A-469D-ABF6-41CF077361C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8681E18-FD18-4C8E-A407-6D8AC1FB2B58}"/>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BD4D9B2-E520-48FF-BC29-5CFDFFA9653D}"/>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0D65338C-BEE8-451A-988A-1D2C94AEF3F7}"/>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AD162E73-56CC-429C-A40F-542DBA7221A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6DF1F8FF-6F78-46FD-86CE-F1BEB69CFD66}"/>
              </a:ext>
            </a:extLst>
          </p:cNvPr>
          <p:cNvSpPr/>
          <p:nvPr/>
        </p:nvSpPr>
        <p:spPr>
          <a:xfrm>
            <a:off x="6172845" y="2088447"/>
            <a:ext cx="2487061" cy="1444691"/>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动产质权对所担保的债权的效力</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动产质权对质权标的物的效力</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动产质权对出质人的效力</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动产质权对质权人的效力</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AC0E5644-0879-4EAA-9094-283D73F5F945}"/>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动产质权的效力</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2E029050-7ED1-4FB5-9418-3B12CEAED187}"/>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C7EE53C-91DC-4E2B-AEF1-61563353D0B3}"/>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9848783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二、动产质权</a:t>
            </a:r>
            <a:endParaRPr lang="zh-CN" altLang="en-US" dirty="0"/>
          </a:p>
        </p:txBody>
      </p:sp>
      <p:pic>
        <p:nvPicPr>
          <p:cNvPr id="4" name="图片 3">
            <a:extLst>
              <a:ext uri="{FF2B5EF4-FFF2-40B4-BE49-F238E27FC236}">
                <a16:creationId xmlns:a16="http://schemas.microsoft.com/office/drawing/2014/main" id="{AD962E97-A784-46E3-9122-A8CF6F5F44D3}"/>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90E86D8-D5F6-4BDD-963C-C5C5E220766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2AF07F9-0D91-44DE-96BC-42A93320BD8D}"/>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0B2EA34-4D8A-487E-AEED-15F0B81AB64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A75AA10-DD27-4329-A7A9-6BF329D65A6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5149CD46-203F-4C61-9370-25E49F69930C}"/>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AD3CDBE-21AA-4751-B2C7-86012E0A9D81}"/>
              </a:ext>
            </a:extLst>
          </p:cNvPr>
          <p:cNvSpPr/>
          <p:nvPr/>
        </p:nvSpPr>
        <p:spPr>
          <a:xfrm>
            <a:off x="201603" y="1686314"/>
            <a:ext cx="294490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动产质权的实现是指质权所担保的债权已届清偿期</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债务人未履行债务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质权人与出质人协议以质押财产折价</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或依法拍卖、变卖质押财产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并就所得的价款优先受偿的行为。</a:t>
            </a:r>
          </a:p>
        </p:txBody>
      </p:sp>
      <p:sp>
        <p:nvSpPr>
          <p:cNvPr id="11" name="矩形 10">
            <a:extLst>
              <a:ext uri="{FF2B5EF4-FFF2-40B4-BE49-F238E27FC236}">
                <a16:creationId xmlns:a16="http://schemas.microsoft.com/office/drawing/2014/main" id="{4C51DFB1-358F-48C3-9AB9-CB28924677FC}"/>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四</a:t>
            </a:r>
            <a:r>
              <a:rPr lang="en-US" altLang="zh-CN" sz="1400" b="1" dirty="0">
                <a:solidFill>
                  <a:prstClr val="white"/>
                </a:solidFill>
              </a:rPr>
              <a:t>)</a:t>
            </a:r>
            <a:r>
              <a:rPr lang="zh-CN" altLang="en-US" sz="1400" b="1" dirty="0">
                <a:solidFill>
                  <a:prstClr val="white"/>
                </a:solidFill>
              </a:rPr>
              <a:t>动产质权的实现</a:t>
            </a:r>
            <a:endParaRPr lang="en-US" altLang="zh-CN" sz="1400" b="1" dirty="0">
              <a:solidFill>
                <a:prstClr val="white"/>
              </a:solidFill>
            </a:endParaRPr>
          </a:p>
        </p:txBody>
      </p:sp>
      <p:sp>
        <p:nvSpPr>
          <p:cNvPr id="12" name="矩形 11">
            <a:extLst>
              <a:ext uri="{FF2B5EF4-FFF2-40B4-BE49-F238E27FC236}">
                <a16:creationId xmlns:a16="http://schemas.microsoft.com/office/drawing/2014/main" id="{BB0A89F9-D640-40E4-8F4E-2AB9B8BBC81F}"/>
              </a:ext>
            </a:extLst>
          </p:cNvPr>
          <p:cNvSpPr/>
          <p:nvPr/>
        </p:nvSpPr>
        <p:spPr>
          <a:xfrm>
            <a:off x="3302692" y="2193864"/>
            <a:ext cx="2595377" cy="1725216"/>
          </a:xfrm>
          <a:prstGeom prst="rect">
            <a:avLst/>
          </a:prstGeom>
        </p:spPr>
        <p:txBody>
          <a:bodyPr wrap="square">
            <a:spAutoFit/>
          </a:bodyPr>
          <a:lstStyle/>
          <a:p>
            <a:pPr>
              <a:lnSpc>
                <a:spcPct val="150000"/>
              </a:lnSpc>
            </a:pPr>
            <a:r>
              <a:rPr lang="zh-CN" altLang="en-US" sz="1200" b="1" dirty="0">
                <a:solidFill>
                  <a:prstClr val="white"/>
                </a:solidFill>
                <a:sym typeface="+mn-ea"/>
              </a:rPr>
              <a:t>除担保物权的共同消灭原因</a:t>
            </a:r>
            <a:r>
              <a:rPr lang="en-US" altLang="zh-CN" sz="1200" b="1" dirty="0">
                <a:solidFill>
                  <a:prstClr val="white"/>
                </a:solidFill>
                <a:sym typeface="+mn-ea"/>
              </a:rPr>
              <a:t>,</a:t>
            </a:r>
            <a:r>
              <a:rPr lang="zh-CN" altLang="en-US" sz="1200" b="1" dirty="0">
                <a:solidFill>
                  <a:prstClr val="white"/>
                </a:solidFill>
                <a:sym typeface="+mn-ea"/>
              </a:rPr>
              <a:t>如混同、抛弃、没收等</a:t>
            </a:r>
            <a:r>
              <a:rPr lang="en-US" altLang="zh-CN" sz="1200" b="1" dirty="0">
                <a:solidFill>
                  <a:prstClr val="white"/>
                </a:solidFill>
                <a:sym typeface="+mn-ea"/>
              </a:rPr>
              <a:t>,</a:t>
            </a:r>
            <a:r>
              <a:rPr lang="zh-CN" altLang="en-US" sz="1200" b="1" dirty="0">
                <a:solidFill>
                  <a:prstClr val="white"/>
                </a:solidFill>
                <a:sym typeface="+mn-ea"/>
              </a:rPr>
              <a:t>会导致动产质权消灭之外</a:t>
            </a:r>
            <a:r>
              <a:rPr lang="en-US" altLang="zh-CN" sz="1200" b="1" dirty="0">
                <a:solidFill>
                  <a:prstClr val="white"/>
                </a:solidFill>
                <a:sym typeface="+mn-ea"/>
              </a:rPr>
              <a:t>,</a:t>
            </a:r>
            <a:r>
              <a:rPr lang="zh-CN" altLang="en-US" sz="1200" b="1" dirty="0">
                <a:solidFill>
                  <a:prstClr val="white"/>
                </a:solidFill>
                <a:sym typeface="+mn-ea"/>
              </a:rPr>
              <a:t>以下几项原因也会导致动产质权的消灭</a:t>
            </a:r>
            <a:r>
              <a:rPr lang="en-US" altLang="zh-CN" sz="1200" b="1" dirty="0">
                <a:solidFill>
                  <a:prstClr val="white"/>
                </a:solidFill>
                <a:sym typeface="+mn-ea"/>
              </a:rPr>
              <a:t>:(1)</a:t>
            </a:r>
            <a:r>
              <a:rPr lang="zh-CN" altLang="en-US" sz="1200" b="1" dirty="0">
                <a:solidFill>
                  <a:prstClr val="white"/>
                </a:solidFill>
                <a:sym typeface="+mn-ea"/>
              </a:rPr>
              <a:t>质押财产返还</a:t>
            </a:r>
            <a:r>
              <a:rPr lang="en-US" altLang="zh-CN" sz="1200" b="1" dirty="0">
                <a:solidFill>
                  <a:prstClr val="white"/>
                </a:solidFill>
                <a:sym typeface="+mn-ea"/>
              </a:rPr>
              <a:t>;(2)</a:t>
            </a:r>
            <a:r>
              <a:rPr lang="zh-CN" altLang="en-US" sz="1200" b="1" dirty="0">
                <a:solidFill>
                  <a:prstClr val="white"/>
                </a:solidFill>
                <a:sym typeface="+mn-ea"/>
              </a:rPr>
              <a:t>质押财产灭失</a:t>
            </a:r>
            <a:r>
              <a:rPr lang="en-US" altLang="zh-CN" sz="1200" b="1" dirty="0">
                <a:solidFill>
                  <a:prstClr val="white"/>
                </a:solidFill>
                <a:sym typeface="+mn-ea"/>
              </a:rPr>
              <a:t>;(3)</a:t>
            </a:r>
            <a:r>
              <a:rPr lang="zh-CN" altLang="en-US" sz="1200" b="1" dirty="0">
                <a:solidFill>
                  <a:prstClr val="white"/>
                </a:solidFill>
                <a:sym typeface="+mn-ea"/>
              </a:rPr>
              <a:t>质权人丧失质押财产的占有</a:t>
            </a:r>
            <a:r>
              <a:rPr lang="en-US" altLang="zh-CN" sz="1200" b="1" dirty="0">
                <a:solidFill>
                  <a:prstClr val="white"/>
                </a:solidFill>
                <a:sym typeface="+mn-ea"/>
              </a:rPr>
              <a:t>,</a:t>
            </a:r>
            <a:r>
              <a:rPr lang="zh-CN" altLang="en-US" sz="1200" b="1" dirty="0">
                <a:solidFill>
                  <a:prstClr val="white"/>
                </a:solidFill>
                <a:sym typeface="+mn-ea"/>
              </a:rPr>
              <a:t>无法请求返还。</a:t>
            </a:r>
          </a:p>
        </p:txBody>
      </p:sp>
      <p:sp>
        <p:nvSpPr>
          <p:cNvPr id="13" name="矩形 12">
            <a:extLst>
              <a:ext uri="{FF2B5EF4-FFF2-40B4-BE49-F238E27FC236}">
                <a16:creationId xmlns:a16="http://schemas.microsoft.com/office/drawing/2014/main" id="{1F714CD8-00A6-41D9-99FC-9D84534B891E}"/>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五</a:t>
            </a:r>
            <a:r>
              <a:rPr lang="en-US" altLang="zh-CN" sz="1200" b="1" dirty="0">
                <a:solidFill>
                  <a:prstClr val="white"/>
                </a:solidFill>
              </a:rPr>
              <a:t>)</a:t>
            </a:r>
            <a:r>
              <a:rPr lang="zh-CN" altLang="en-US" sz="1200" b="1" dirty="0">
                <a:solidFill>
                  <a:prstClr val="white"/>
                </a:solidFill>
              </a:rPr>
              <a:t>动产质权的消灭</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285E9015-2A8E-42ED-BFEF-F73738CE246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DE670343-9C3A-469D-ABF6-41CF077361C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8681E18-FD18-4C8E-A407-6D8AC1FB2B58}"/>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BD4D9B2-E520-48FF-BC29-5CFDFFA9653D}"/>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0D65338C-BEE8-451A-988A-1D2C94AEF3F7}"/>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AD162E73-56CC-429C-A40F-542DBA7221A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6DF1F8FF-6F78-46FD-86CE-F1BEB69CFD66}"/>
              </a:ext>
            </a:extLst>
          </p:cNvPr>
          <p:cNvSpPr/>
          <p:nvPr/>
        </p:nvSpPr>
        <p:spPr>
          <a:xfrm>
            <a:off x="6172845" y="2088447"/>
            <a:ext cx="2487061" cy="2552686"/>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439</a:t>
            </a:r>
            <a:r>
              <a:rPr lang="zh-CN" altLang="en-US" sz="1200" b="1" dirty="0">
                <a:solidFill>
                  <a:prstClr val="white"/>
                </a:solidFill>
                <a:latin typeface="微软雅黑" panose="020B0503020204020204" charset="-122"/>
                <a:cs typeface="微软雅黑" panose="020B0503020204020204" charset="-122"/>
                <a:sym typeface="+mn-ea"/>
              </a:rPr>
              <a:t>条规定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出质人与质权人可以协议设立最高额质权。最高额质权除适用本节有关规定外</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参照适用本编第十七章第二节的有关规定。”设立最高额质权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可在质押财产的价值范围内</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对一定时期发生的连续性交易关系进行担保。具体的规则应当参照关于质权的规定和最高额抵押权的规定。</a:t>
            </a:r>
          </a:p>
        </p:txBody>
      </p:sp>
      <p:sp>
        <p:nvSpPr>
          <p:cNvPr id="23" name="矩形 22">
            <a:extLst>
              <a:ext uri="{FF2B5EF4-FFF2-40B4-BE49-F238E27FC236}">
                <a16:creationId xmlns:a16="http://schemas.microsoft.com/office/drawing/2014/main" id="{AC0E5644-0879-4EAA-9094-283D73F5F945}"/>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六</a:t>
            </a:r>
            <a:r>
              <a:rPr lang="en-US" altLang="zh-CN" sz="1600" b="1" dirty="0">
                <a:solidFill>
                  <a:prstClr val="white"/>
                </a:solidFill>
              </a:rPr>
              <a:t>)</a:t>
            </a:r>
            <a:r>
              <a:rPr lang="zh-CN" altLang="en-US" sz="1600" b="1" dirty="0">
                <a:solidFill>
                  <a:prstClr val="white"/>
                </a:solidFill>
              </a:rPr>
              <a:t>最高额质权</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2E029050-7ED1-4FB5-9418-3B12CEAED187}"/>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C7EE53C-91DC-4E2B-AEF1-61563353D0B3}"/>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6813212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质权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三、权利质权</a:t>
            </a:r>
            <a:endParaRPr lang="zh-CN" altLang="en-US" dirty="0"/>
          </a:p>
        </p:txBody>
      </p:sp>
      <p:sp>
        <p:nvSpPr>
          <p:cNvPr id="4" name="iṩḻîdè">
            <a:extLst>
              <a:ext uri="{FF2B5EF4-FFF2-40B4-BE49-F238E27FC236}">
                <a16:creationId xmlns:a16="http://schemas.microsoft.com/office/drawing/2014/main" id="{67796106-23DC-4592-A5FD-FD9A85D0F542}"/>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036CD4C-C73C-4B7A-94E7-124369FA6B6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9A71C3C6-D3C8-46DF-B0C4-51EB9ED4B6C2}"/>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9CC7393A-14B9-4154-93C4-54D35A83D99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17BA1624-E3F5-41F2-B5F3-14C0F68040EE}"/>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权利质权的概念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B809AE4B-3472-4F9B-812B-84BE7FC446A4}"/>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4C18EAD-C918-453A-9ECE-4231514CB31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B479DAC-8BA3-4080-9E1E-692C2C298476}"/>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0AE5B005-C229-4E71-92AB-57F6937BDAB7}"/>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0A343653-4855-40E2-9DE7-F223B6B5F794}"/>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29D18A49-E27B-4E1F-8161-F2D3816393BB}"/>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CC478F57-228A-4FC9-B6F8-AB33A4CC5EFE}"/>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8AEE7338-26FD-4E04-8A0E-F307078E908D}"/>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97C5C9EB-495D-40E1-A35A-4FE971B26219}"/>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权利质权的效力</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42823635-20CD-4DB9-B12B-BF67DF726506}"/>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3D2EED23-D99B-46E5-B686-F3DC77881A81}"/>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E958EA8E-9B3A-46F1-B46C-1386D6FF6AE7}"/>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3E0C54A1-80E2-40A7-9F27-34B798991774}"/>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E649AB17-20E8-4C57-B89C-5E3EBC7DC5C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FB566433-A69F-4F77-874C-46B439E51225}"/>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C21D028E-168F-4C55-9E4D-9E2D097E3AC0}"/>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137715D1-50F6-4AC4-AA85-2C3A1B5101E5}"/>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A6FB125C-D79C-4185-9278-8FA39FDA81C8}"/>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权利质权的设定</a:t>
            </a:r>
            <a:endParaRPr lang="en-GB" altLang="zh-CN" sz="1200" b="1" dirty="0">
              <a:solidFill>
                <a:srgbClr val="9B552C"/>
              </a:solidFill>
            </a:endParaRPr>
          </a:p>
        </p:txBody>
      </p:sp>
      <p:sp>
        <p:nvSpPr>
          <p:cNvPr id="29" name="išlidê">
            <a:extLst>
              <a:ext uri="{FF2B5EF4-FFF2-40B4-BE49-F238E27FC236}">
                <a16:creationId xmlns:a16="http://schemas.microsoft.com/office/drawing/2014/main" id="{26B4AB5E-9382-4C0E-9827-3DBEEE866C45}"/>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权利质权的实现</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68EC2BD5-0B4E-4345-964A-831BC871BB5B}"/>
              </a:ext>
            </a:extLst>
          </p:cNvPr>
          <p:cNvSpPr/>
          <p:nvPr/>
        </p:nvSpPr>
        <p:spPr>
          <a:xfrm>
            <a:off x="952405" y="1606646"/>
            <a:ext cx="3049153" cy="484556"/>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权利质权是指以依法可转让的债权或者其他财产权利为标的物而设定的质权。</a:t>
            </a:r>
          </a:p>
        </p:txBody>
      </p:sp>
      <p:sp>
        <p:nvSpPr>
          <p:cNvPr id="31" name="矩形 30">
            <a:extLst>
              <a:ext uri="{FF2B5EF4-FFF2-40B4-BE49-F238E27FC236}">
                <a16:creationId xmlns:a16="http://schemas.microsoft.com/office/drawing/2014/main" id="{3BA27A81-6420-464C-A89B-216EE3EBF5F6}"/>
              </a:ext>
            </a:extLst>
          </p:cNvPr>
          <p:cNvSpPr/>
          <p:nvPr/>
        </p:nvSpPr>
        <p:spPr>
          <a:xfrm>
            <a:off x="4919322" y="1708782"/>
            <a:ext cx="3319589" cy="890821"/>
          </a:xfrm>
          <a:prstGeom prst="rect">
            <a:avLst/>
          </a:prstGeom>
        </p:spPr>
        <p:txBody>
          <a:bodyPr wrap="square">
            <a:spAutoFit/>
          </a:bodyPr>
          <a:lstStyle/>
          <a:p>
            <a:pPr algn="just">
              <a:lnSpc>
                <a:spcPct val="120000"/>
              </a:lnSpc>
            </a:pPr>
            <a:r>
              <a:rPr lang="zh-CN" altLang="en-US" sz="1100" dirty="0"/>
              <a:t>由于权利质权准用动产质权的规定</a:t>
            </a:r>
            <a:r>
              <a:rPr lang="en-US" altLang="zh-CN" sz="1100" dirty="0"/>
              <a:t>,</a:t>
            </a:r>
            <a:r>
              <a:rPr lang="zh-CN" altLang="en-US" sz="1100" dirty="0"/>
              <a:t>因此其取得方式大体与动产质权相同</a:t>
            </a:r>
            <a:r>
              <a:rPr lang="en-US" altLang="zh-CN" sz="1100" dirty="0"/>
              <a:t>,</a:t>
            </a:r>
            <a:r>
              <a:rPr lang="zh-CN" altLang="en-US" sz="1100" dirty="0"/>
              <a:t>即包括基于法律行为</a:t>
            </a:r>
            <a:r>
              <a:rPr lang="en-US" altLang="zh-CN" sz="1100" dirty="0"/>
              <a:t>(</a:t>
            </a:r>
            <a:r>
              <a:rPr lang="zh-CN" altLang="en-US" sz="1100" dirty="0"/>
              <a:t>如质权合同或遗嘱</a:t>
            </a:r>
            <a:r>
              <a:rPr lang="en-US" altLang="zh-CN" sz="1100" dirty="0"/>
              <a:t>)</a:t>
            </a:r>
            <a:r>
              <a:rPr lang="zh-CN" altLang="en-US" sz="1100" dirty="0"/>
              <a:t>而取得、基于法律行为以外的事实而取得</a:t>
            </a:r>
            <a:r>
              <a:rPr lang="en-US" altLang="zh-CN" sz="1100" dirty="0"/>
              <a:t>(</a:t>
            </a:r>
            <a:r>
              <a:rPr lang="zh-CN" altLang="en-US" sz="1100" dirty="0"/>
              <a:t>如善意取得</a:t>
            </a:r>
            <a:r>
              <a:rPr lang="en-US" altLang="zh-CN" sz="1100" dirty="0"/>
              <a:t>)</a:t>
            </a:r>
            <a:r>
              <a:rPr lang="zh-CN" altLang="en-US" sz="1100" dirty="0"/>
              <a:t>等。</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B1174A67-44A3-4E25-AE2B-4DA68F7AEABA}"/>
              </a:ext>
            </a:extLst>
          </p:cNvPr>
          <p:cNvSpPr/>
          <p:nvPr/>
        </p:nvSpPr>
        <p:spPr>
          <a:xfrm>
            <a:off x="1207812" y="3512911"/>
            <a:ext cx="303416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权利质权对担保的债权和质押财产的效力</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权利质权对出质人的效力</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权利质权对质权人的效力</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en-US" altLang="zh-CN"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D76FAC33-76E6-49D0-B56E-4E74F5ECB549}"/>
              </a:ext>
            </a:extLst>
          </p:cNvPr>
          <p:cNvSpPr/>
          <p:nvPr/>
        </p:nvSpPr>
        <p:spPr>
          <a:xfrm>
            <a:off x="4958307" y="3531239"/>
            <a:ext cx="318257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权利质权的实现是指质权所担保的主债权已届清偿期而债务人不履行债务时</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或者发生当事人约定的实现质权的情形</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质权人依法以质押的权利变价</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并就其价款优先受偿的行为。</a:t>
            </a:r>
          </a:p>
        </p:txBody>
      </p:sp>
    </p:spTree>
    <p:extLst>
      <p:ext uri="{BB962C8B-B14F-4D97-AF65-F5344CB8AC3E}">
        <p14:creationId xmlns:p14="http://schemas.microsoft.com/office/powerpoint/2010/main" val="20359669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551322" y="53820"/>
            <a:ext cx="2492990"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民法基本原则</a:t>
            </a:r>
          </a:p>
        </p:txBody>
      </p:sp>
      <p:sp>
        <p:nvSpPr>
          <p:cNvPr id="2" name="矩形 1"/>
          <p:cNvSpPr/>
          <p:nvPr/>
        </p:nvSpPr>
        <p:spPr>
          <a:xfrm>
            <a:off x="85983" y="700494"/>
            <a:ext cx="2826415" cy="340093"/>
          </a:xfrm>
          <a:prstGeom prst="rect">
            <a:avLst/>
          </a:prstGeom>
        </p:spPr>
        <p:txBody>
          <a:bodyPr wrap="none">
            <a:spAutoFit/>
          </a:bodyPr>
          <a:lstStyle/>
          <a:p>
            <a:pPr indent="304800" algn="ctr">
              <a:lnSpc>
                <a:spcPct val="115000"/>
              </a:lnSpc>
              <a:spcAft>
                <a:spcPts val="0"/>
              </a:spcAft>
            </a:pPr>
            <a:r>
              <a:rPr lang="zh-CN" altLang="zh-CN" sz="1400" dirty="0">
                <a:solidFill>
                  <a:srgbClr val="000000"/>
                </a:solidFill>
                <a:latin typeface="NEU-BZ-S92"/>
                <a:ea typeface="方正小标宋_GBK" panose="020B0300000000000000" pitchFamily="34" charset="-122"/>
                <a:cs typeface="Times New Roman" panose="02020603050405020304" pitchFamily="18" charset="0"/>
              </a:rPr>
              <a:t>二、民法基本原则的具体内容</a:t>
            </a:r>
            <a:endParaRPr lang="zh-CN" altLang="zh-CN" sz="1100" dirty="0">
              <a:solidFill>
                <a:srgbClr val="000000"/>
              </a:solidFill>
              <a:effectLst/>
              <a:latin typeface="NEU-BZ-S92"/>
              <a:ea typeface="方正书宋_GBK"/>
              <a:cs typeface="Times New Roman" panose="02020603050405020304" pitchFamily="18" charset="0"/>
            </a:endParaRPr>
          </a:p>
        </p:txBody>
      </p:sp>
      <p:sp>
        <p:nvSpPr>
          <p:cNvPr id="4" name="椭圆 3"/>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p:cNvGrpSpPr/>
          <p:nvPr/>
        </p:nvGrpSpPr>
        <p:grpSpPr>
          <a:xfrm>
            <a:off x="3966040" y="2138431"/>
            <a:ext cx="3019551" cy="358905"/>
            <a:chOff x="4539571" y="2329440"/>
            <a:chExt cx="5584595" cy="478539"/>
          </a:xfrm>
        </p:grpSpPr>
        <p:sp>
          <p:nvSpPr>
            <p:cNvPr id="9" name="Rectangle 88"/>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p:cNvSpPr>
            <a:spLocks noChangeArrowheads="1"/>
          </p:cNvSpPr>
          <p:nvPr/>
        </p:nvSpPr>
        <p:spPr bwMode="auto">
          <a:xfrm>
            <a:off x="4278417" y="2200571"/>
            <a:ext cx="170524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自愿原则</a:t>
            </a:r>
          </a:p>
        </p:txBody>
      </p:sp>
      <p:grpSp>
        <p:nvGrpSpPr>
          <p:cNvPr id="12" name="组合 11"/>
          <p:cNvGrpSpPr/>
          <p:nvPr/>
        </p:nvGrpSpPr>
        <p:grpSpPr>
          <a:xfrm>
            <a:off x="3966040" y="1563729"/>
            <a:ext cx="3019551" cy="412370"/>
            <a:chOff x="4539571" y="1345331"/>
            <a:chExt cx="5584595" cy="549827"/>
          </a:xfrm>
          <a:solidFill>
            <a:srgbClr val="1F4E79"/>
          </a:solidFill>
        </p:grpSpPr>
        <p:sp>
          <p:nvSpPr>
            <p:cNvPr id="13" name="Rectangle 77"/>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p:cNvSpPr>
            <a:spLocks noChangeArrowheads="1"/>
          </p:cNvSpPr>
          <p:nvPr/>
        </p:nvSpPr>
        <p:spPr bwMode="auto">
          <a:xfrm>
            <a:off x="4252711" y="1621865"/>
            <a:ext cx="274951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民事主体地位平等原则</a:t>
            </a:r>
          </a:p>
        </p:txBody>
      </p:sp>
      <p:grpSp>
        <p:nvGrpSpPr>
          <p:cNvPr id="16" name="组合 15"/>
          <p:cNvGrpSpPr/>
          <p:nvPr/>
        </p:nvGrpSpPr>
        <p:grpSpPr>
          <a:xfrm>
            <a:off x="3966040" y="2649723"/>
            <a:ext cx="3019551" cy="358646"/>
            <a:chOff x="4539571" y="3313550"/>
            <a:chExt cx="5584595" cy="478194"/>
          </a:xfrm>
        </p:grpSpPr>
        <p:sp>
          <p:nvSpPr>
            <p:cNvPr id="17" name="Rectangle 95"/>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0" name="Rectangle 98"/>
          <p:cNvSpPr>
            <a:spLocks noChangeArrowheads="1"/>
          </p:cNvSpPr>
          <p:nvPr/>
        </p:nvSpPr>
        <p:spPr bwMode="auto">
          <a:xfrm>
            <a:off x="4278416" y="2714619"/>
            <a:ext cx="195386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公平原则</a:t>
            </a:r>
          </a:p>
        </p:txBody>
      </p:sp>
      <p:grpSp>
        <p:nvGrpSpPr>
          <p:cNvPr id="21" name="组合 20"/>
          <p:cNvGrpSpPr/>
          <p:nvPr/>
        </p:nvGrpSpPr>
        <p:grpSpPr>
          <a:xfrm>
            <a:off x="3966040" y="3136631"/>
            <a:ext cx="3019551" cy="358646"/>
            <a:chOff x="4539571" y="4297660"/>
            <a:chExt cx="5584595" cy="478194"/>
          </a:xfrm>
        </p:grpSpPr>
        <p:sp>
          <p:nvSpPr>
            <p:cNvPr id="22" name="Rectangle 102"/>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3" name="AutoShape 103"/>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4" name="Rectangle 105"/>
          <p:cNvSpPr>
            <a:spLocks noChangeArrowheads="1"/>
          </p:cNvSpPr>
          <p:nvPr/>
        </p:nvSpPr>
        <p:spPr bwMode="auto">
          <a:xfrm>
            <a:off x="4278416" y="3194767"/>
            <a:ext cx="22024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诚信原则</a:t>
            </a:r>
          </a:p>
        </p:txBody>
      </p:sp>
      <p:sp>
        <p:nvSpPr>
          <p:cNvPr id="25" name="Freeform 5"/>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6" name="Freeform 5"/>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椭圆 28"/>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0" name="组合 29"/>
          <p:cNvGrpSpPr/>
          <p:nvPr/>
        </p:nvGrpSpPr>
        <p:grpSpPr>
          <a:xfrm>
            <a:off x="3981756" y="3622900"/>
            <a:ext cx="2997788" cy="358646"/>
            <a:chOff x="4539571" y="4298319"/>
            <a:chExt cx="5559304" cy="478194"/>
          </a:xfrm>
        </p:grpSpPr>
        <p:sp>
          <p:nvSpPr>
            <p:cNvPr id="31" name="Rectangle 102"/>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2" name="AutoShape 103"/>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3" name="Rectangle 105"/>
          <p:cNvSpPr>
            <a:spLocks noChangeArrowheads="1"/>
          </p:cNvSpPr>
          <p:nvPr/>
        </p:nvSpPr>
        <p:spPr bwMode="auto">
          <a:xfrm>
            <a:off x="4314836" y="3659434"/>
            <a:ext cx="238367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守法与公序良俗原则</a:t>
            </a:r>
          </a:p>
        </p:txBody>
      </p:sp>
      <p:sp>
        <p:nvSpPr>
          <p:cNvPr id="34" name="Freeform 5"/>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5" name="组合 34"/>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6" name="AutoShape 3"/>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7" name="Freeform 7"/>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8" name="Freeform 8"/>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9"/>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0" name="Freeform 10"/>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Rectangle 11"/>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2" name="Rectangle 12"/>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3" name="组合 42"/>
          <p:cNvGrpSpPr/>
          <p:nvPr/>
        </p:nvGrpSpPr>
        <p:grpSpPr>
          <a:xfrm>
            <a:off x="3951828" y="1027549"/>
            <a:ext cx="3033763" cy="415544"/>
            <a:chOff x="4539571" y="1345332"/>
            <a:chExt cx="7210203" cy="554058"/>
          </a:xfrm>
          <a:solidFill>
            <a:srgbClr val="1F4E79"/>
          </a:solidFill>
        </p:grpSpPr>
        <p:sp>
          <p:nvSpPr>
            <p:cNvPr id="44" name="Rectangle 77"/>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5" name="AutoShape 78"/>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6" name="Rectangle 83"/>
          <p:cNvSpPr>
            <a:spLocks noChangeArrowheads="1"/>
          </p:cNvSpPr>
          <p:nvPr/>
        </p:nvSpPr>
        <p:spPr bwMode="auto">
          <a:xfrm>
            <a:off x="4238500" y="1085685"/>
            <a:ext cx="263726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保护民事主体合法权益原则</a:t>
            </a:r>
          </a:p>
        </p:txBody>
      </p:sp>
      <p:sp>
        <p:nvSpPr>
          <p:cNvPr id="47" name="Freeform 5"/>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48" name="组合 47"/>
          <p:cNvGrpSpPr/>
          <p:nvPr/>
        </p:nvGrpSpPr>
        <p:grpSpPr>
          <a:xfrm>
            <a:off x="3970618" y="4105291"/>
            <a:ext cx="3013212" cy="358646"/>
            <a:chOff x="4539571" y="4297660"/>
            <a:chExt cx="5587906" cy="478194"/>
          </a:xfrm>
        </p:grpSpPr>
        <p:sp>
          <p:nvSpPr>
            <p:cNvPr id="49" name="Rectangle 102"/>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50" name="AutoShape 103"/>
            <p:cNvSpPr>
              <a:spLocks noChangeArrowheads="1"/>
            </p:cNvSpPr>
            <p:nvPr/>
          </p:nvSpPr>
          <p:spPr bwMode="auto">
            <a:xfrm>
              <a:off x="5148062" y="4297660"/>
              <a:ext cx="4979415"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51" name="Rectangle 105"/>
          <p:cNvSpPr>
            <a:spLocks noChangeArrowheads="1"/>
          </p:cNvSpPr>
          <p:nvPr/>
        </p:nvSpPr>
        <p:spPr bwMode="auto">
          <a:xfrm>
            <a:off x="4303698" y="4142319"/>
            <a:ext cx="22024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七</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绿色原则</a:t>
            </a:r>
          </a:p>
        </p:txBody>
      </p:sp>
      <p:sp>
        <p:nvSpPr>
          <p:cNvPr id="52" name="Freeform 5"/>
          <p:cNvSpPr/>
          <p:nvPr/>
        </p:nvSpPr>
        <p:spPr bwMode="auto">
          <a:xfrm>
            <a:off x="2824839" y="3965356"/>
            <a:ext cx="1141199" cy="33917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1210137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29"/>
                                        </p:tgtEl>
                                      </p:cBhvr>
                                    </p:animEffect>
                                    <p:set>
                                      <p:cBhvr>
                                        <p:cTn id="22" dur="1" fill="hold">
                                          <p:stCondLst>
                                            <p:cond delay="249"/>
                                          </p:stCondLst>
                                        </p:cTn>
                                        <p:tgtEl>
                                          <p:spTgt spid="29"/>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left)">
                                      <p:cBhvr>
                                        <p:cTn id="41" dur="300"/>
                                        <p:tgtEl>
                                          <p:spTgt spid="47"/>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400"/>
                                        <p:tgtEl>
                                          <p:spTgt spid="43"/>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p:cTn id="49" dur="500" fill="hold"/>
                                        <p:tgtEl>
                                          <p:spTgt spid="46"/>
                                        </p:tgtEl>
                                        <p:attrNameLst>
                                          <p:attrName>ppt_w</p:attrName>
                                        </p:attrNameLst>
                                      </p:cBhvr>
                                      <p:tavLst>
                                        <p:tav tm="0">
                                          <p:val>
                                            <p:fltVal val="0"/>
                                          </p:val>
                                        </p:tav>
                                        <p:tav tm="100000">
                                          <p:val>
                                            <p:strVal val="#ppt_w"/>
                                          </p:val>
                                        </p:tav>
                                      </p:tavLst>
                                    </p:anim>
                                    <p:anim calcmode="lin" valueType="num">
                                      <p:cBhvr>
                                        <p:cTn id="50" dur="500" fill="hold"/>
                                        <p:tgtEl>
                                          <p:spTgt spid="46"/>
                                        </p:tgtEl>
                                        <p:attrNameLst>
                                          <p:attrName>ppt_h</p:attrName>
                                        </p:attrNameLst>
                                      </p:cBhvr>
                                      <p:tavLst>
                                        <p:tav tm="0">
                                          <p:val>
                                            <p:fltVal val="0"/>
                                          </p:val>
                                        </p:tav>
                                        <p:tav tm="100000">
                                          <p:val>
                                            <p:strVal val="#ppt_h"/>
                                          </p:val>
                                        </p:tav>
                                      </p:tavLst>
                                    </p:anim>
                                    <p:animEffect transition="in" filter="fade">
                                      <p:cBhvr>
                                        <p:cTn id="51" dur="500"/>
                                        <p:tgtEl>
                                          <p:spTgt spid="46"/>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300"/>
                                        <p:tgtEl>
                                          <p:spTgt spid="25"/>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Effect transition="in" filter="wipe(left)">
                                      <p:cBhvr>
                                        <p:cTn id="83" dur="500"/>
                                        <p:tgtEl>
                                          <p:spTgt spid="27"/>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p:cTn id="91" dur="500" fill="hold"/>
                                        <p:tgtEl>
                                          <p:spTgt spid="20"/>
                                        </p:tgtEl>
                                        <p:attrNameLst>
                                          <p:attrName>ppt_w</p:attrName>
                                        </p:attrNameLst>
                                      </p:cBhvr>
                                      <p:tavLst>
                                        <p:tav tm="0">
                                          <p:val>
                                            <p:fltVal val="0"/>
                                          </p:val>
                                        </p:tav>
                                        <p:tav tm="100000">
                                          <p:val>
                                            <p:strVal val="#ppt_w"/>
                                          </p:val>
                                        </p:tav>
                                      </p:tavLst>
                                    </p:anim>
                                    <p:anim calcmode="lin" valueType="num">
                                      <p:cBhvr>
                                        <p:cTn id="92" dur="500" fill="hold"/>
                                        <p:tgtEl>
                                          <p:spTgt spid="20"/>
                                        </p:tgtEl>
                                        <p:attrNameLst>
                                          <p:attrName>ppt_h</p:attrName>
                                        </p:attrNameLst>
                                      </p:cBhvr>
                                      <p:tavLst>
                                        <p:tav tm="0">
                                          <p:val>
                                            <p:fltVal val="0"/>
                                          </p:val>
                                        </p:tav>
                                        <p:tav tm="100000">
                                          <p:val>
                                            <p:strVal val="#ppt_h"/>
                                          </p:val>
                                        </p:tav>
                                      </p:tavLst>
                                    </p:anim>
                                    <p:animEffect transition="in" filter="fade">
                                      <p:cBhvr>
                                        <p:cTn id="93" dur="500"/>
                                        <p:tgtEl>
                                          <p:spTgt spid="20"/>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wipe(left)">
                                      <p:cBhvr>
                                        <p:cTn id="97" dur="500"/>
                                        <p:tgtEl>
                                          <p:spTgt spid="28"/>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left)">
                                      <p:cBhvr>
                                        <p:cTn id="101" dur="500"/>
                                        <p:tgtEl>
                                          <p:spTgt spid="21"/>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p:cTn id="105" dur="500" fill="hold"/>
                                        <p:tgtEl>
                                          <p:spTgt spid="24"/>
                                        </p:tgtEl>
                                        <p:attrNameLst>
                                          <p:attrName>ppt_w</p:attrName>
                                        </p:attrNameLst>
                                      </p:cBhvr>
                                      <p:tavLst>
                                        <p:tav tm="0">
                                          <p:val>
                                            <p:fltVal val="0"/>
                                          </p:val>
                                        </p:tav>
                                        <p:tav tm="100000">
                                          <p:val>
                                            <p:strVal val="#ppt_w"/>
                                          </p:val>
                                        </p:tav>
                                      </p:tavLst>
                                    </p:anim>
                                    <p:anim calcmode="lin" valueType="num">
                                      <p:cBhvr>
                                        <p:cTn id="106" dur="500" fill="hold"/>
                                        <p:tgtEl>
                                          <p:spTgt spid="24"/>
                                        </p:tgtEl>
                                        <p:attrNameLst>
                                          <p:attrName>ppt_h</p:attrName>
                                        </p:attrNameLst>
                                      </p:cBhvr>
                                      <p:tavLst>
                                        <p:tav tm="0">
                                          <p:val>
                                            <p:fltVal val="0"/>
                                          </p:val>
                                        </p:tav>
                                        <p:tav tm="100000">
                                          <p:val>
                                            <p:strVal val="#ppt_h"/>
                                          </p:val>
                                        </p:tav>
                                      </p:tavLst>
                                    </p:anim>
                                    <p:animEffect transition="in" filter="fade">
                                      <p:cBhvr>
                                        <p:cTn id="107" dur="500"/>
                                        <p:tgtEl>
                                          <p:spTgt spid="24"/>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4"/>
                                        </p:tgtEl>
                                        <p:attrNameLst>
                                          <p:attrName>style.visibility</p:attrName>
                                        </p:attrNameLst>
                                      </p:cBhvr>
                                      <p:to>
                                        <p:strVal val="visible"/>
                                      </p:to>
                                    </p:set>
                                    <p:animEffect transition="in" filter="wipe(left)">
                                      <p:cBhvr>
                                        <p:cTn id="111" dur="500"/>
                                        <p:tgtEl>
                                          <p:spTgt spid="34"/>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0"/>
                                        </p:tgtEl>
                                        <p:attrNameLst>
                                          <p:attrName>style.visibility</p:attrName>
                                        </p:attrNameLst>
                                      </p:cBhvr>
                                      <p:to>
                                        <p:strVal val="visible"/>
                                      </p:to>
                                    </p:set>
                                    <p:animEffect transition="in" filter="wipe(left)">
                                      <p:cBhvr>
                                        <p:cTn id="115" dur="500"/>
                                        <p:tgtEl>
                                          <p:spTgt spid="30"/>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3"/>
                                        </p:tgtEl>
                                        <p:attrNameLst>
                                          <p:attrName>style.visibility</p:attrName>
                                        </p:attrNameLst>
                                      </p:cBhvr>
                                      <p:to>
                                        <p:strVal val="visible"/>
                                      </p:to>
                                    </p:set>
                                    <p:anim calcmode="lin" valueType="num">
                                      <p:cBhvr>
                                        <p:cTn id="119" dur="500" fill="hold"/>
                                        <p:tgtEl>
                                          <p:spTgt spid="33"/>
                                        </p:tgtEl>
                                        <p:attrNameLst>
                                          <p:attrName>ppt_w</p:attrName>
                                        </p:attrNameLst>
                                      </p:cBhvr>
                                      <p:tavLst>
                                        <p:tav tm="0">
                                          <p:val>
                                            <p:fltVal val="0"/>
                                          </p:val>
                                        </p:tav>
                                        <p:tav tm="100000">
                                          <p:val>
                                            <p:strVal val="#ppt_w"/>
                                          </p:val>
                                        </p:tav>
                                      </p:tavLst>
                                    </p:anim>
                                    <p:anim calcmode="lin" valueType="num">
                                      <p:cBhvr>
                                        <p:cTn id="120" dur="500" fill="hold"/>
                                        <p:tgtEl>
                                          <p:spTgt spid="33"/>
                                        </p:tgtEl>
                                        <p:attrNameLst>
                                          <p:attrName>ppt_h</p:attrName>
                                        </p:attrNameLst>
                                      </p:cBhvr>
                                      <p:tavLst>
                                        <p:tav tm="0">
                                          <p:val>
                                            <p:fltVal val="0"/>
                                          </p:val>
                                        </p:tav>
                                        <p:tav tm="100000">
                                          <p:val>
                                            <p:strVal val="#ppt_h"/>
                                          </p:val>
                                        </p:tav>
                                      </p:tavLst>
                                    </p:anim>
                                    <p:animEffect transition="in" filter="fade">
                                      <p:cBhvr>
                                        <p:cTn id="121" dur="500"/>
                                        <p:tgtEl>
                                          <p:spTgt spid="33"/>
                                        </p:tgtEl>
                                      </p:cBhvr>
                                    </p:animEffect>
                                  </p:childTnLst>
                                </p:cTn>
                              </p:par>
                            </p:childTnLst>
                          </p:cTn>
                        </p:par>
                        <p:par>
                          <p:cTn id="122" fill="hold">
                            <p:stCondLst>
                              <p:cond delay="9500"/>
                            </p:stCondLst>
                            <p:childTnLst>
                              <p:par>
                                <p:cTn id="123" presetID="22" presetClass="entr" presetSubtype="8" fill="hold" grpId="0" nodeType="after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wipe(left)">
                                      <p:cBhvr>
                                        <p:cTn id="125" dur="500"/>
                                        <p:tgtEl>
                                          <p:spTgt spid="52"/>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wipe(left)">
                                      <p:cBhvr>
                                        <p:cTn id="129" dur="500"/>
                                        <p:tgtEl>
                                          <p:spTgt spid="48"/>
                                        </p:tgtEl>
                                      </p:cBhvr>
                                    </p:animEffect>
                                  </p:childTnLst>
                                </p:cTn>
                              </p:par>
                            </p:childTnLst>
                          </p:cTn>
                        </p:par>
                        <p:par>
                          <p:cTn id="130" fill="hold">
                            <p:stCondLst>
                              <p:cond delay="10500"/>
                            </p:stCondLst>
                            <p:childTnLst>
                              <p:par>
                                <p:cTn id="131" presetID="53" presetClass="entr" presetSubtype="16"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 calcmode="lin" valueType="num">
                                      <p:cBhvr>
                                        <p:cTn id="133" dur="500" fill="hold"/>
                                        <p:tgtEl>
                                          <p:spTgt spid="51"/>
                                        </p:tgtEl>
                                        <p:attrNameLst>
                                          <p:attrName>ppt_w</p:attrName>
                                        </p:attrNameLst>
                                      </p:cBhvr>
                                      <p:tavLst>
                                        <p:tav tm="0">
                                          <p:val>
                                            <p:fltVal val="0"/>
                                          </p:val>
                                        </p:tav>
                                        <p:tav tm="100000">
                                          <p:val>
                                            <p:strVal val="#ppt_w"/>
                                          </p:val>
                                        </p:tav>
                                      </p:tavLst>
                                    </p:anim>
                                    <p:anim calcmode="lin" valueType="num">
                                      <p:cBhvr>
                                        <p:cTn id="134" dur="500" fill="hold"/>
                                        <p:tgtEl>
                                          <p:spTgt spid="51"/>
                                        </p:tgtEl>
                                        <p:attrNameLst>
                                          <p:attrName>ppt_h</p:attrName>
                                        </p:attrNameLst>
                                      </p:cBhvr>
                                      <p:tavLst>
                                        <p:tav tm="0">
                                          <p:val>
                                            <p:fltVal val="0"/>
                                          </p:val>
                                        </p:tav>
                                        <p:tav tm="100000">
                                          <p:val>
                                            <p:strVal val="#ppt_h"/>
                                          </p:val>
                                        </p:tav>
                                      </p:tavLst>
                                    </p:anim>
                                    <p:animEffect transition="in" filter="fade">
                                      <p:cBhvr>
                                        <p:cTn id="13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0" grpId="0" bldLvl="0" animBg="1"/>
      <p:bldP spid="24" grpId="0" bldLvl="0" animBg="1"/>
      <p:bldP spid="25" grpId="0" bldLvl="0" animBg="1"/>
      <p:bldP spid="26" grpId="0" bldLvl="0" animBg="1"/>
      <p:bldP spid="27" grpId="0" bldLvl="0" animBg="1"/>
      <p:bldP spid="28" grpId="0" bldLvl="0" animBg="1"/>
      <p:bldP spid="29" grpId="0" bldLvl="0" animBg="1"/>
      <p:bldP spid="29" grpId="1" bldLvl="0" animBg="1"/>
      <p:bldP spid="33" grpId="0" bldLvl="0" animBg="1"/>
      <p:bldP spid="34" grpId="0" bldLvl="0" animBg="1"/>
      <p:bldP spid="46" grpId="0" bldLvl="0" animBg="1"/>
      <p:bldP spid="47" grpId="0" bldLvl="0" animBg="1"/>
      <p:bldP spid="51" grpId="0" bldLvl="0" animBg="1"/>
      <p:bldP spid="52" grpId="0" bldLvl="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第四节　留置权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一、留置权概述</a:t>
            </a:r>
            <a:endParaRPr lang="zh-CN" altLang="en-US" dirty="0"/>
          </a:p>
        </p:txBody>
      </p:sp>
      <p:pic>
        <p:nvPicPr>
          <p:cNvPr id="4" name="图片 3">
            <a:extLst>
              <a:ext uri="{FF2B5EF4-FFF2-40B4-BE49-F238E27FC236}">
                <a16:creationId xmlns:a16="http://schemas.microsoft.com/office/drawing/2014/main" id="{4964A80D-0311-4987-9CB6-1329C7E87896}"/>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DE40CEB5-F534-49C1-96C7-DEBBC2AF1DFF}"/>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0BCAF31-6DAE-49C0-81BD-1FCCA4895EC5}"/>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8FEA93EE-1F68-405E-9FC5-55AF962B00D1}"/>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F6B3901A-47AF-4341-9BE0-83F83A38AEE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BD9AA03C-ACF6-48D9-A3A5-483B83BCFFA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9BE732E-E0E8-46B7-908E-3CE3CE0A60FA}"/>
              </a:ext>
            </a:extLst>
          </p:cNvPr>
          <p:cNvSpPr/>
          <p:nvPr/>
        </p:nvSpPr>
        <p:spPr>
          <a:xfrm>
            <a:off x="201603" y="1686314"/>
            <a:ext cx="294490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留置权是指债权人依法律规定可以留置的债权占有属于债务人的动产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债务人不按照约定的期限履行债务时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债权人有权依法留置该财产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以该财产折价或者拍卖、变卖该财产的价款优先受偿的担保物权。</a:t>
            </a:r>
          </a:p>
        </p:txBody>
      </p:sp>
      <p:sp>
        <p:nvSpPr>
          <p:cNvPr id="11" name="矩形 10">
            <a:extLst>
              <a:ext uri="{FF2B5EF4-FFF2-40B4-BE49-F238E27FC236}">
                <a16:creationId xmlns:a16="http://schemas.microsoft.com/office/drawing/2014/main" id="{C12FCA25-3FBE-4BFA-B4D8-DB6D69E21278}"/>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留置权的概念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0C1F6953-84D1-4082-9E64-785048523645}"/>
              </a:ext>
            </a:extLst>
          </p:cNvPr>
          <p:cNvSpPr/>
          <p:nvPr/>
        </p:nvSpPr>
        <p:spPr>
          <a:xfrm>
            <a:off x="3302692" y="2193864"/>
            <a:ext cx="2595377" cy="2002215"/>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留置权的性质为他物权。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留置权是法定担保物权。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留置权是两次发生效力的物权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留置权是不可分性物权</a:t>
            </a:r>
            <a:r>
              <a:rPr lang="en-US" altLang="zh-CN" sz="1200" b="1" dirty="0">
                <a:solidFill>
                  <a:prstClr val="white"/>
                </a:solidFill>
                <a:sym typeface="+mn-ea"/>
              </a:rPr>
              <a:t>,</a:t>
            </a:r>
            <a:r>
              <a:rPr lang="zh-CN" altLang="en-US" sz="1200" b="1" dirty="0">
                <a:solidFill>
                  <a:prstClr val="white"/>
                </a:solidFill>
                <a:sym typeface="+mn-ea"/>
              </a:rPr>
              <a:t>其效力就债权的全部及于留置财产的全部。</a:t>
            </a:r>
          </a:p>
          <a:p>
            <a:pPr>
              <a:lnSpc>
                <a:spcPct val="150000"/>
              </a:lnSpc>
            </a:pPr>
            <a:r>
              <a:rPr lang="en-US" altLang="zh-CN" sz="1200" b="1" dirty="0">
                <a:solidFill>
                  <a:prstClr val="white"/>
                </a:solidFill>
                <a:sym typeface="+mn-ea"/>
              </a:rPr>
              <a:t>(5)</a:t>
            </a:r>
            <a:r>
              <a:rPr lang="zh-CN" altLang="en-US" sz="1200" b="1" dirty="0">
                <a:solidFill>
                  <a:prstClr val="white"/>
                </a:solidFill>
                <a:sym typeface="+mn-ea"/>
              </a:rPr>
              <a:t>留置权为从权利</a:t>
            </a:r>
            <a:r>
              <a:rPr lang="en-US" altLang="zh-CN" sz="1200" b="1" dirty="0">
                <a:solidFill>
                  <a:prstClr val="white"/>
                </a:solidFill>
                <a:sym typeface="+mn-ea"/>
              </a:rPr>
              <a:t>,</a:t>
            </a:r>
            <a:r>
              <a:rPr lang="zh-CN" altLang="en-US" sz="1200" b="1" dirty="0">
                <a:solidFill>
                  <a:prstClr val="white"/>
                </a:solidFill>
                <a:sym typeface="+mn-ea"/>
              </a:rPr>
              <a:t>依主权利的存在而存在</a:t>
            </a:r>
            <a:r>
              <a:rPr lang="en-US" altLang="zh-CN" sz="1200" b="1" dirty="0">
                <a:solidFill>
                  <a:prstClr val="white"/>
                </a:solidFill>
                <a:sym typeface="+mn-ea"/>
              </a:rPr>
              <a:t>,</a:t>
            </a:r>
            <a:r>
              <a:rPr lang="zh-CN" altLang="en-US" sz="1200" b="1" dirty="0">
                <a:solidFill>
                  <a:prstClr val="white"/>
                </a:solidFill>
                <a:sym typeface="+mn-ea"/>
              </a:rPr>
              <a:t>依主权利的消灭而消灭。</a:t>
            </a:r>
          </a:p>
        </p:txBody>
      </p:sp>
      <p:sp>
        <p:nvSpPr>
          <p:cNvPr id="13" name="矩形 12">
            <a:extLst>
              <a:ext uri="{FF2B5EF4-FFF2-40B4-BE49-F238E27FC236}">
                <a16:creationId xmlns:a16="http://schemas.microsoft.com/office/drawing/2014/main" id="{82FDFBB1-02E0-4E54-940D-96FC7F9261D8}"/>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留置权的特征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72B2F0BF-BBBA-46E2-A33E-47174EC587F3}"/>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3270E36B-556C-46F0-8463-198C7331D9E2}"/>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561CF69-BE17-4EC4-97D4-2EBABA5D12B3}"/>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E016FF41-1F2A-4DE4-8C5E-AB66E1557FB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DA48C4E3-B753-43BB-A159-59B8BC448379}"/>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1FDE385F-F055-4A39-80C2-2D87719BA3BB}"/>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C931D66-0204-434C-8669-C5A3511D51DB}"/>
              </a:ext>
            </a:extLst>
          </p:cNvPr>
          <p:cNvSpPr/>
          <p:nvPr/>
        </p:nvSpPr>
        <p:spPr>
          <a:xfrm>
            <a:off x="6172845" y="2088447"/>
            <a:ext cx="2487061" cy="1167692"/>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留置权的作用就是担保债权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具体表现在</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留置权是被动发生的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仅具有债权担保一项作用</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不能起到融通资金的作用。</a:t>
            </a:r>
          </a:p>
        </p:txBody>
      </p:sp>
      <p:sp>
        <p:nvSpPr>
          <p:cNvPr id="23" name="矩形 22">
            <a:extLst>
              <a:ext uri="{FF2B5EF4-FFF2-40B4-BE49-F238E27FC236}">
                <a16:creationId xmlns:a16="http://schemas.microsoft.com/office/drawing/2014/main" id="{8BA60EF1-D70C-420B-BBF7-C0324F752980}"/>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留置权的作用</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8605572B-9D1C-4D77-9F95-DFBBCAAB5D33}"/>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A1F27F4A-6C34-40AD-8BC3-2FC9897C8155}"/>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9680091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第四节　留置权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二、留置权的成立</a:t>
            </a:r>
            <a:endParaRPr lang="zh-CN" altLang="en-US" dirty="0"/>
          </a:p>
        </p:txBody>
      </p:sp>
      <p:sp>
        <p:nvSpPr>
          <p:cNvPr id="4" name="iṩḻîdè">
            <a:extLst>
              <a:ext uri="{FF2B5EF4-FFF2-40B4-BE49-F238E27FC236}">
                <a16:creationId xmlns:a16="http://schemas.microsoft.com/office/drawing/2014/main" id="{50C356D4-14F6-4860-B28D-9AF3372A4FA5}"/>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2A9476F1-47C3-43A8-B92B-5FC09E1299B7}"/>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54720620-3D68-470F-91F6-FFBAD97AD366}"/>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A8B9E6E7-9D51-4BC3-B407-5CD4821EFC6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BF94B85D-F195-44D9-9D1E-77E303391E53}"/>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留置权成立的积极要件</a:t>
            </a:r>
            <a:endParaRPr lang="en-GB" altLang="zh-CN" sz="1400" b="1" dirty="0">
              <a:solidFill>
                <a:srgbClr val="9B552C"/>
              </a:solidFill>
            </a:endParaRPr>
          </a:p>
        </p:txBody>
      </p:sp>
      <p:sp>
        <p:nvSpPr>
          <p:cNvPr id="9" name="ï$1iḑê">
            <a:extLst>
              <a:ext uri="{FF2B5EF4-FFF2-40B4-BE49-F238E27FC236}">
                <a16:creationId xmlns:a16="http://schemas.microsoft.com/office/drawing/2014/main" id="{865F6EA1-DC95-4E33-8557-F920E1834AF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204FE6AA-ECE7-402A-A313-B8CA84AE5EAF}"/>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8624758-6063-4C0E-8577-22D2004C246E}"/>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B66E253D-4FFD-42E1-B086-9FFB6143AFB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5E837806-6C2D-423C-8722-F090C2982D0D}"/>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9225B1E-8B87-4026-9875-19B4B367054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E0D5093C-9C36-4917-A721-8315ECABDB20}"/>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留置权成立的消极要件</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A8E024F-C024-4AF5-9A4F-9EE6BC0B5BFB}"/>
              </a:ext>
            </a:extLst>
          </p:cNvPr>
          <p:cNvSpPr/>
          <p:nvPr/>
        </p:nvSpPr>
        <p:spPr>
          <a:xfrm>
            <a:off x="952405" y="1606646"/>
            <a:ext cx="3049153" cy="1593450"/>
          </a:xfrm>
          <a:prstGeom prst="rect">
            <a:avLst/>
          </a:prstGeom>
        </p:spPr>
        <p:txBody>
          <a:bodyPr wrap="square">
            <a:spAutoFit/>
          </a:bodyPr>
          <a:lstStyle/>
          <a:p>
            <a:pPr>
              <a:lnSpc>
                <a:spcPct val="200000"/>
              </a:lnSpc>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债权人合法占有债务人的动产。</a:t>
            </a:r>
            <a:endParaRPr lang="en-US" altLang="zh-CN" sz="1200" dirty="0">
              <a:solidFill>
                <a:schemeClr val="tx1">
                  <a:lumMod val="95000"/>
                  <a:lumOff val="5000"/>
                </a:schemeClr>
              </a:solidFill>
            </a:endParaRPr>
          </a:p>
          <a:p>
            <a:pPr>
              <a:lnSpc>
                <a:spcPct val="200000"/>
              </a:lnSpc>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债权的发生与该动产有牵连关系。</a:t>
            </a:r>
            <a:endParaRPr lang="en-US" altLang="zh-CN" sz="1200" dirty="0">
              <a:solidFill>
                <a:schemeClr val="tx1">
                  <a:lumMod val="95000"/>
                  <a:lumOff val="5000"/>
                </a:schemeClr>
              </a:solidFill>
            </a:endParaRPr>
          </a:p>
          <a:p>
            <a:pPr>
              <a:lnSpc>
                <a:spcPct val="200000"/>
              </a:lnSpc>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债权已届清偿期且债务人未履行债务。</a:t>
            </a:r>
            <a:endParaRPr lang="en-US" altLang="zh-CN" sz="1200" dirty="0">
              <a:solidFill>
                <a:schemeClr val="tx1">
                  <a:lumMod val="95000"/>
                  <a:lumOff val="5000"/>
                </a:schemeClr>
              </a:solidFill>
            </a:endParaRPr>
          </a:p>
          <a:p>
            <a:pPr>
              <a:lnSpc>
                <a:spcPct val="120000"/>
              </a:lnSpc>
            </a:pPr>
            <a:endParaRPr lang="en-US" altLang="zh-CN" sz="1100" dirty="0">
              <a:solidFill>
                <a:schemeClr val="tx1">
                  <a:lumMod val="95000"/>
                  <a:lumOff val="5000"/>
                </a:schemeClr>
              </a:solidFill>
            </a:endParaRPr>
          </a:p>
          <a:p>
            <a:pPr>
              <a:lnSpc>
                <a:spcPct val="120000"/>
              </a:lnSpc>
            </a:pPr>
            <a:endParaRPr lang="zh-CN" altLang="en-US" sz="1100" dirty="0">
              <a:solidFill>
                <a:schemeClr val="tx1">
                  <a:lumMod val="95000"/>
                  <a:lumOff val="5000"/>
                </a:schemeClr>
              </a:solidFill>
            </a:endParaRPr>
          </a:p>
        </p:txBody>
      </p:sp>
      <p:sp>
        <p:nvSpPr>
          <p:cNvPr id="17" name="矩形 16">
            <a:extLst>
              <a:ext uri="{FF2B5EF4-FFF2-40B4-BE49-F238E27FC236}">
                <a16:creationId xmlns:a16="http://schemas.microsoft.com/office/drawing/2014/main" id="{1BFE1D87-1B18-41F2-B88D-6683D492596E}"/>
              </a:ext>
            </a:extLst>
          </p:cNvPr>
          <p:cNvSpPr/>
          <p:nvPr/>
        </p:nvSpPr>
        <p:spPr>
          <a:xfrm>
            <a:off x="4919322" y="1708782"/>
            <a:ext cx="3319589" cy="2256130"/>
          </a:xfrm>
          <a:prstGeom prst="rect">
            <a:avLst/>
          </a:prstGeom>
        </p:spPr>
        <p:txBody>
          <a:bodyPr wrap="square">
            <a:spAutoFit/>
          </a:bodyPr>
          <a:lstStyle/>
          <a:p>
            <a:pPr algn="just">
              <a:lnSpc>
                <a:spcPct val="200000"/>
              </a:lnSpc>
            </a:pPr>
            <a:r>
              <a:rPr lang="en-US" altLang="zh-CN" sz="1200" dirty="0"/>
              <a:t>(1)</a:t>
            </a:r>
            <a:r>
              <a:rPr lang="zh-CN" altLang="en-US" sz="1200" dirty="0"/>
              <a:t>当事人事先无不得留置的约定。</a:t>
            </a:r>
          </a:p>
          <a:p>
            <a:pPr algn="just">
              <a:lnSpc>
                <a:spcPct val="200000"/>
              </a:lnSpc>
            </a:pPr>
            <a:r>
              <a:rPr lang="en-US" altLang="zh-CN" sz="1200" dirty="0"/>
              <a:t>(2)</a:t>
            </a:r>
            <a:r>
              <a:rPr lang="zh-CN" altLang="en-US" sz="1200" dirty="0"/>
              <a:t>留置债务人的财产不违反公序良俗。</a:t>
            </a:r>
          </a:p>
          <a:p>
            <a:pPr algn="just">
              <a:lnSpc>
                <a:spcPct val="200000"/>
              </a:lnSpc>
            </a:pPr>
            <a:r>
              <a:rPr lang="en-US" altLang="zh-CN" sz="1200" dirty="0"/>
              <a:t>(3)</a:t>
            </a:r>
            <a:r>
              <a:rPr lang="zh-CN" altLang="en-US" sz="1200" dirty="0"/>
              <a:t>留置财产与债权人所承担的义务不相抵触。</a:t>
            </a:r>
          </a:p>
          <a:p>
            <a:pPr algn="just">
              <a:lnSpc>
                <a:spcPct val="200000"/>
              </a:lnSpc>
            </a:pPr>
            <a:r>
              <a:rPr lang="en-US" altLang="zh-CN" sz="1200" dirty="0"/>
              <a:t>(4)</a:t>
            </a:r>
            <a:r>
              <a:rPr lang="zh-CN" altLang="en-US" sz="1200" dirty="0"/>
              <a:t>留置财产与对方交付财产前或交付财产时所为的指示不相抵触。</a:t>
            </a:r>
          </a:p>
          <a:p>
            <a:pPr algn="just">
              <a:lnSpc>
                <a:spcPct val="200000"/>
              </a:lnSpc>
            </a:pPr>
            <a:r>
              <a:rPr lang="en-US" altLang="zh-CN" sz="1200" dirty="0"/>
              <a:t>(5)</a:t>
            </a:r>
            <a:r>
              <a:rPr lang="zh-CN" altLang="en-US" sz="1200" dirty="0"/>
              <a:t>对动产的占有非因侵权行为而取得。</a:t>
            </a:r>
          </a:p>
        </p:txBody>
      </p:sp>
    </p:spTree>
    <p:extLst>
      <p:ext uri="{BB962C8B-B14F-4D97-AF65-F5344CB8AC3E}">
        <p14:creationId xmlns:p14="http://schemas.microsoft.com/office/powerpoint/2010/main" val="15408570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第四节　留置权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三、留置权的效力</a:t>
            </a:r>
            <a:endParaRPr lang="zh-CN" altLang="en-US" dirty="0"/>
          </a:p>
        </p:txBody>
      </p:sp>
      <p:pic>
        <p:nvPicPr>
          <p:cNvPr id="4" name="图片 3">
            <a:extLst>
              <a:ext uri="{FF2B5EF4-FFF2-40B4-BE49-F238E27FC236}">
                <a16:creationId xmlns:a16="http://schemas.microsoft.com/office/drawing/2014/main" id="{E47C5D8F-EF23-4330-BAA1-A7E21D84B16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5C84EC8C-185B-4E6A-B869-A37459557279}"/>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F0FD87EA-BB09-4244-BCDC-4340589B047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206359A-46B3-4CD3-AD35-8E644E9E0A3E}"/>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66ED8ED-093D-4EE6-B280-E69C44A3A1A2}"/>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C4A6C00-954A-4535-AB7B-0497B58CDCC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2FE5134-B75D-4DEC-A56D-E1341742D839}"/>
              </a:ext>
            </a:extLst>
          </p:cNvPr>
          <p:cNvSpPr/>
          <p:nvPr/>
        </p:nvSpPr>
        <p:spPr>
          <a:xfrm>
            <a:off x="219011" y="2162677"/>
            <a:ext cx="294490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留置权所担保的债权范围。留置权所担保的债权范围</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原则上应与担保物权所担保的债权范围相同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是与留置财产有牵连的一切债权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包括原债权、债权的利息、迟延的利息、实现留置权的费用、留置财产保管费以及因留置财产瑕疵而产生的损害赔偿等。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留置权标的物的范围。留置权的标的物就是留置财产。</a:t>
            </a:r>
          </a:p>
        </p:txBody>
      </p:sp>
      <p:sp>
        <p:nvSpPr>
          <p:cNvPr id="11" name="矩形 10">
            <a:extLst>
              <a:ext uri="{FF2B5EF4-FFF2-40B4-BE49-F238E27FC236}">
                <a16:creationId xmlns:a16="http://schemas.microsoft.com/office/drawing/2014/main" id="{5F8E1F9C-FCDE-4C68-A80E-01CE4FC91440}"/>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留置权的一般效力范围</a:t>
            </a:r>
            <a:endParaRPr lang="en-US" altLang="zh-CN" sz="1400" b="1" dirty="0">
              <a:solidFill>
                <a:prstClr val="white"/>
              </a:solidFill>
            </a:endParaRPr>
          </a:p>
        </p:txBody>
      </p:sp>
      <p:sp>
        <p:nvSpPr>
          <p:cNvPr id="12" name="矩形 11">
            <a:extLst>
              <a:ext uri="{FF2B5EF4-FFF2-40B4-BE49-F238E27FC236}">
                <a16:creationId xmlns:a16="http://schemas.microsoft.com/office/drawing/2014/main" id="{8ED259D1-FE2F-4725-9215-A3A525D31A68}"/>
              </a:ext>
            </a:extLst>
          </p:cNvPr>
          <p:cNvSpPr/>
          <p:nvPr/>
        </p:nvSpPr>
        <p:spPr>
          <a:xfrm>
            <a:off x="3302692" y="2193864"/>
            <a:ext cx="2595377" cy="1172180"/>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留置权人的权利</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留置权人的义务</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A825FC65-A788-440F-BEBB-A7CA687A3427}"/>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留置权对留置权人的效力</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3C43B99D-3616-45DE-9A77-122F3A6BABFC}"/>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14E60273-FA76-482A-8A7D-15175D368A1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477B48A-1BAD-467E-9D2A-CB8C77B81FF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C752C55-CCFF-41B6-9290-4EE7293679CB}"/>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B272BA4E-953A-43BB-A0F1-FD8B7A1F31D9}"/>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59163293-9504-40A4-8D0E-959C811CB59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4F46FD4-DBA5-47C7-893D-0F9946E7F242}"/>
              </a:ext>
            </a:extLst>
          </p:cNvPr>
          <p:cNvSpPr/>
          <p:nvPr/>
        </p:nvSpPr>
        <p:spPr>
          <a:xfrm>
            <a:off x="6172845" y="2088447"/>
            <a:ext cx="2487061" cy="2552686"/>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债务人仍享有留置财产的原有权利</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债务人行使留置财产的权利受到限制</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不得干扰、阻碍留置权人行使留置权</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偿付因留置财产而支出的必要费用</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BBABAF40-FBEC-4E57-B136-BFE11DC22F31}"/>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留置权对债务人的效力</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81E139D9-6EF3-43E3-B59C-8E94959003CC}"/>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1E707E1-F3B3-4ADE-8B81-47D1CD28D26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67DAC9FA-EFE8-4D4F-9761-EDA6853D3E42}"/>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08250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第四节　留置权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四、留置权的实现</a:t>
            </a:r>
            <a:endParaRPr lang="zh-CN" altLang="en-US" dirty="0"/>
          </a:p>
        </p:txBody>
      </p:sp>
      <p:sp>
        <p:nvSpPr>
          <p:cNvPr id="4" name="iṩḻîdè">
            <a:extLst>
              <a:ext uri="{FF2B5EF4-FFF2-40B4-BE49-F238E27FC236}">
                <a16:creationId xmlns:a16="http://schemas.microsoft.com/office/drawing/2014/main" id="{50C356D4-14F6-4860-B28D-9AF3372A4FA5}"/>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2A9476F1-47C3-43A8-B92B-5FC09E1299B7}"/>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54720620-3D68-470F-91F6-FFBAD97AD366}"/>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A8B9E6E7-9D51-4BC3-B407-5CD4821EFC6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BF94B85D-F195-44D9-9D1E-77E303391E53}"/>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留置权实现的程序和条件</a:t>
            </a:r>
            <a:endParaRPr lang="en-GB" altLang="zh-CN" sz="1400" b="1" dirty="0">
              <a:solidFill>
                <a:srgbClr val="9B552C"/>
              </a:solidFill>
            </a:endParaRPr>
          </a:p>
        </p:txBody>
      </p:sp>
      <p:sp>
        <p:nvSpPr>
          <p:cNvPr id="9" name="ï$1iḑê">
            <a:extLst>
              <a:ext uri="{FF2B5EF4-FFF2-40B4-BE49-F238E27FC236}">
                <a16:creationId xmlns:a16="http://schemas.microsoft.com/office/drawing/2014/main" id="{865F6EA1-DC95-4E33-8557-F920E1834AF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204FE6AA-ECE7-402A-A313-B8CA84AE5EAF}"/>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8624758-6063-4C0E-8577-22D2004C246E}"/>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B66E253D-4FFD-42E1-B086-9FFB6143AFB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5E837806-6C2D-423C-8722-F090C2982D0D}"/>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9225B1E-8B87-4026-9875-19B4B367054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E0D5093C-9C36-4917-A721-8315ECABDB20}"/>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留置权实现的方式</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A8E024F-C024-4AF5-9A4F-9EE6BC0B5BFB}"/>
              </a:ext>
            </a:extLst>
          </p:cNvPr>
          <p:cNvSpPr/>
          <p:nvPr/>
        </p:nvSpPr>
        <p:spPr>
          <a:xfrm>
            <a:off x="952405" y="1606646"/>
            <a:ext cx="3049153" cy="1148135"/>
          </a:xfrm>
          <a:prstGeom prst="rect">
            <a:avLst/>
          </a:prstGeom>
        </p:spPr>
        <p:txBody>
          <a:bodyPr wrap="square">
            <a:spAutoFit/>
          </a:bodyPr>
          <a:lstStyle/>
          <a:p>
            <a:pPr>
              <a:lnSpc>
                <a:spcPct val="200000"/>
              </a:lnSpc>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确定留置财产后的履行债务宽限期</a:t>
            </a:r>
            <a:endParaRPr lang="en-US" altLang="zh-CN" sz="1200" dirty="0">
              <a:solidFill>
                <a:schemeClr val="tx1">
                  <a:lumMod val="95000"/>
                  <a:lumOff val="5000"/>
                </a:schemeClr>
              </a:solidFill>
            </a:endParaRPr>
          </a:p>
          <a:p>
            <a:pPr>
              <a:lnSpc>
                <a:spcPct val="200000"/>
              </a:lnSpc>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对债务人的通知义务</a:t>
            </a:r>
            <a:endParaRPr lang="en-US" altLang="zh-CN" sz="1200" dirty="0">
              <a:solidFill>
                <a:schemeClr val="tx1">
                  <a:lumMod val="95000"/>
                  <a:lumOff val="5000"/>
                </a:schemeClr>
              </a:solidFill>
            </a:endParaRPr>
          </a:p>
          <a:p>
            <a:pPr>
              <a:lnSpc>
                <a:spcPct val="200000"/>
              </a:lnSpc>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留置财产变价、取偿</a:t>
            </a:r>
          </a:p>
        </p:txBody>
      </p:sp>
      <p:sp>
        <p:nvSpPr>
          <p:cNvPr id="17" name="矩形 16">
            <a:extLst>
              <a:ext uri="{FF2B5EF4-FFF2-40B4-BE49-F238E27FC236}">
                <a16:creationId xmlns:a16="http://schemas.microsoft.com/office/drawing/2014/main" id="{1BFE1D87-1B18-41F2-B88D-6683D492596E}"/>
              </a:ext>
            </a:extLst>
          </p:cNvPr>
          <p:cNvSpPr/>
          <p:nvPr/>
        </p:nvSpPr>
        <p:spPr>
          <a:xfrm>
            <a:off x="4919322" y="1708782"/>
            <a:ext cx="3319589" cy="1517467"/>
          </a:xfrm>
          <a:prstGeom prst="rect">
            <a:avLst/>
          </a:prstGeom>
        </p:spPr>
        <p:txBody>
          <a:bodyPr wrap="square">
            <a:spAutoFit/>
          </a:bodyPr>
          <a:lstStyle/>
          <a:p>
            <a:pPr algn="just">
              <a:lnSpc>
                <a:spcPct val="200000"/>
              </a:lnSpc>
            </a:pPr>
            <a:r>
              <a:rPr lang="zh-CN" altLang="en-US" sz="1200" dirty="0"/>
              <a:t>依照我国</a:t>
            </a:r>
            <a:r>
              <a:rPr lang="en-US" altLang="zh-CN" sz="1200" dirty="0"/>
              <a:t>《</a:t>
            </a:r>
            <a:r>
              <a:rPr lang="zh-CN" altLang="en-US" sz="1200" dirty="0"/>
              <a:t>民法典</a:t>
            </a:r>
            <a:r>
              <a:rPr lang="en-US" altLang="zh-CN" sz="1200" dirty="0"/>
              <a:t>》</a:t>
            </a:r>
            <a:r>
              <a:rPr lang="zh-CN" altLang="en-US" sz="1200" dirty="0"/>
              <a:t>的规定</a:t>
            </a:r>
            <a:r>
              <a:rPr lang="en-US" altLang="zh-CN" sz="1200" dirty="0"/>
              <a:t>,</a:t>
            </a:r>
            <a:r>
              <a:rPr lang="zh-CN" altLang="en-US" sz="1200" dirty="0"/>
              <a:t>留置权的实现方式有两种</a:t>
            </a:r>
            <a:r>
              <a:rPr lang="en-US" altLang="zh-CN" sz="1200" dirty="0"/>
              <a:t>:</a:t>
            </a:r>
            <a:r>
              <a:rPr lang="zh-CN" altLang="en-US" sz="1200" dirty="0"/>
              <a:t>一是当事人协商一致折价的</a:t>
            </a:r>
            <a:r>
              <a:rPr lang="en-US" altLang="zh-CN" sz="1200" dirty="0"/>
              <a:t>,</a:t>
            </a:r>
            <a:r>
              <a:rPr lang="zh-CN" altLang="en-US" sz="1200" dirty="0"/>
              <a:t>可依约定办理</a:t>
            </a:r>
            <a:r>
              <a:rPr lang="en-US" altLang="zh-CN" sz="1200" dirty="0"/>
              <a:t>;</a:t>
            </a:r>
            <a:r>
              <a:rPr lang="zh-CN" altLang="en-US" sz="1200" dirty="0"/>
              <a:t>二是当事人约定折价不成</a:t>
            </a:r>
            <a:r>
              <a:rPr lang="en-US" altLang="zh-CN" sz="1200" dirty="0"/>
              <a:t>,</a:t>
            </a:r>
            <a:r>
              <a:rPr lang="zh-CN" altLang="en-US" sz="1200" dirty="0"/>
              <a:t>则须依变价方式。当事人约定变价的</a:t>
            </a:r>
            <a:r>
              <a:rPr lang="en-US" altLang="zh-CN" sz="1200" dirty="0"/>
              <a:t>,</a:t>
            </a:r>
            <a:r>
              <a:rPr lang="zh-CN" altLang="en-US" sz="1200" dirty="0"/>
              <a:t>也应准许。</a:t>
            </a:r>
          </a:p>
        </p:txBody>
      </p:sp>
    </p:spTree>
    <p:extLst>
      <p:ext uri="{BB962C8B-B14F-4D97-AF65-F5344CB8AC3E}">
        <p14:creationId xmlns:p14="http://schemas.microsoft.com/office/powerpoint/2010/main" val="34413384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800493" cy="369332"/>
          </a:xfrm>
          <a:prstGeom prst="rect">
            <a:avLst/>
          </a:prstGeom>
          <a:noFill/>
        </p:spPr>
        <p:txBody>
          <a:bodyPr wrap="none" rtlCol="0">
            <a:spAutoFit/>
          </a:bodyPr>
          <a:lstStyle/>
          <a:p>
            <a:r>
              <a:rPr lang="zh-CN" altLang="en-US" sz="1800" b="1" dirty="0">
                <a:solidFill>
                  <a:schemeClr val="bg1"/>
                </a:solidFill>
                <a:latin typeface="+mj-ea"/>
                <a:ea typeface="+mj-ea"/>
              </a:rPr>
              <a:t>第四节　留置权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五、留置权的消灭</a:t>
            </a:r>
            <a:endParaRPr lang="zh-CN" altLang="en-US" dirty="0"/>
          </a:p>
        </p:txBody>
      </p:sp>
      <p:pic>
        <p:nvPicPr>
          <p:cNvPr id="4" name="图片 3">
            <a:extLst>
              <a:ext uri="{FF2B5EF4-FFF2-40B4-BE49-F238E27FC236}">
                <a16:creationId xmlns:a16="http://schemas.microsoft.com/office/drawing/2014/main" id="{E47C5D8F-EF23-4330-BAA1-A7E21D84B16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5C84EC8C-185B-4E6A-B869-A37459557279}"/>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F0FD87EA-BB09-4244-BCDC-4340589B047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206359A-46B3-4CD3-AD35-8E644E9E0A3E}"/>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66ED8ED-093D-4EE6-B280-E69C44A3A1A2}"/>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C4A6C00-954A-4535-AB7B-0497B58CDCC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2FE5134-B75D-4DEC-A56D-E1341742D839}"/>
              </a:ext>
            </a:extLst>
          </p:cNvPr>
          <p:cNvSpPr/>
          <p:nvPr/>
        </p:nvSpPr>
        <p:spPr>
          <a:xfrm>
            <a:off x="219011" y="2162677"/>
            <a:ext cx="294490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留置权的消灭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是指留置权成立以后至留置权实现之前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留置权因一定原因的出现而不复存在。</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留置权的消灭分两种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一是永久消灭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即一经消灭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永不再产生</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二是相对消灭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即留置权消灭后还会依法再生。</a:t>
            </a:r>
          </a:p>
        </p:txBody>
      </p:sp>
      <p:sp>
        <p:nvSpPr>
          <p:cNvPr id="11" name="矩形 10">
            <a:extLst>
              <a:ext uri="{FF2B5EF4-FFF2-40B4-BE49-F238E27FC236}">
                <a16:creationId xmlns:a16="http://schemas.microsoft.com/office/drawing/2014/main" id="{5F8E1F9C-FCDE-4C68-A80E-01CE4FC91440}"/>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留置权消灭的概念和类型</a:t>
            </a:r>
            <a:endParaRPr lang="en-US" altLang="zh-CN" sz="1400" b="1" dirty="0">
              <a:solidFill>
                <a:prstClr val="white"/>
              </a:solidFill>
            </a:endParaRPr>
          </a:p>
        </p:txBody>
      </p:sp>
      <p:sp>
        <p:nvSpPr>
          <p:cNvPr id="12" name="矩形 11">
            <a:extLst>
              <a:ext uri="{FF2B5EF4-FFF2-40B4-BE49-F238E27FC236}">
                <a16:creationId xmlns:a16="http://schemas.microsoft.com/office/drawing/2014/main" id="{8ED259D1-FE2F-4725-9215-A3A525D31A68}"/>
              </a:ext>
            </a:extLst>
          </p:cNvPr>
          <p:cNvSpPr/>
          <p:nvPr/>
        </p:nvSpPr>
        <p:spPr>
          <a:xfrm>
            <a:off x="3302692" y="2193864"/>
            <a:ext cx="2595377" cy="2280176"/>
          </a:xfrm>
          <a:prstGeom prst="rect">
            <a:avLst/>
          </a:prstGeom>
        </p:spPr>
        <p:txBody>
          <a:bodyPr wrap="square">
            <a:spAutoFit/>
          </a:bodyPr>
          <a:lstStyle/>
          <a:p>
            <a:pPr>
              <a:lnSpc>
                <a:spcPct val="150000"/>
              </a:lnSpc>
            </a:pPr>
            <a:r>
              <a:rPr lang="zh-CN" altLang="en-US" sz="1200" b="1" dirty="0">
                <a:solidFill>
                  <a:prstClr val="white"/>
                </a:solidFill>
                <a:sym typeface="+mn-ea"/>
              </a:rPr>
              <a:t>留置权消灭的效力是消灭留置权法律关系</a:t>
            </a:r>
            <a:r>
              <a:rPr lang="en-US" altLang="zh-CN" sz="1200" b="1" dirty="0">
                <a:solidFill>
                  <a:prstClr val="white"/>
                </a:solidFill>
                <a:sym typeface="+mn-ea"/>
              </a:rPr>
              <a:t>,</a:t>
            </a:r>
            <a:r>
              <a:rPr lang="zh-CN" altLang="en-US" sz="1200" b="1" dirty="0">
                <a:solidFill>
                  <a:prstClr val="white"/>
                </a:solidFill>
                <a:sym typeface="+mn-ea"/>
              </a:rPr>
              <a:t>留置权人和债务人丧失这种法律身份</a:t>
            </a:r>
            <a:r>
              <a:rPr lang="en-US" altLang="zh-CN" sz="1200" b="1" dirty="0">
                <a:solidFill>
                  <a:prstClr val="white"/>
                </a:solidFill>
                <a:sym typeface="+mn-ea"/>
              </a:rPr>
              <a:t>,</a:t>
            </a:r>
            <a:r>
              <a:rPr lang="zh-CN" altLang="en-US" sz="1200" b="1" dirty="0">
                <a:solidFill>
                  <a:prstClr val="white"/>
                </a:solidFill>
                <a:sym typeface="+mn-ea"/>
              </a:rPr>
              <a:t>仍为债权人和债务人。留置权消灭不发生返还留置财产的后果</a:t>
            </a:r>
            <a:r>
              <a:rPr lang="en-US" altLang="zh-CN" sz="1200" b="1" dirty="0">
                <a:solidFill>
                  <a:prstClr val="white"/>
                </a:solidFill>
                <a:sym typeface="+mn-ea"/>
              </a:rPr>
              <a:t>,</a:t>
            </a:r>
            <a:r>
              <a:rPr lang="zh-CN" altLang="en-US" sz="1200" b="1" dirty="0">
                <a:solidFill>
                  <a:prstClr val="white"/>
                </a:solidFill>
                <a:sym typeface="+mn-ea"/>
              </a:rPr>
              <a:t>而是承担原债的给付标的物的后果。留置权消灭以后</a:t>
            </a:r>
            <a:r>
              <a:rPr lang="en-US" altLang="zh-CN" sz="1200" b="1" dirty="0">
                <a:solidFill>
                  <a:prstClr val="white"/>
                </a:solidFill>
                <a:sym typeface="+mn-ea"/>
              </a:rPr>
              <a:t>,</a:t>
            </a:r>
            <a:r>
              <a:rPr lang="zh-CN" altLang="en-US" sz="1200" b="1" dirty="0">
                <a:solidFill>
                  <a:prstClr val="white"/>
                </a:solidFill>
                <a:sym typeface="+mn-ea"/>
              </a:rPr>
              <a:t>还产生其他具体的法律后果。</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A825FC65-A788-440F-BEBB-A7CA687A3427}"/>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留置权消灭的效力</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3C43B99D-3616-45DE-9A77-122F3A6BABFC}"/>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14E60273-FA76-482A-8A7D-15175D368A1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477B48A-1BAD-467E-9D2A-CB8C77B81FF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C752C55-CCFF-41B6-9290-4EE7293679CB}"/>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B272BA4E-953A-43BB-A0F1-FD8B7A1F31D9}"/>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59163293-9504-40A4-8D0E-959C811CB59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4F46FD4-DBA5-47C7-893D-0F9946E7F242}"/>
              </a:ext>
            </a:extLst>
          </p:cNvPr>
          <p:cNvSpPr/>
          <p:nvPr/>
        </p:nvSpPr>
        <p:spPr>
          <a:xfrm>
            <a:off x="6172845" y="2088447"/>
            <a:ext cx="2487061" cy="1721690"/>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留置权因物权消灭的共同原因而消灭</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留置权因担保物权消灭的共同原因而消灭</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留置权消灭的特别原因</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BBABAF40-FBEC-4E57-B136-BFE11DC22F31}"/>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留置权消灭的原因</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81E139D9-6EF3-43E3-B59C-8E94959003CC}"/>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1E707E1-F3B3-4ADE-8B81-47D1CD28D26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67DAC9FA-EFE8-4D4F-9761-EDA6853D3E42}"/>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0622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第五节　非典型担保物权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一、优先权</a:t>
            </a:r>
            <a:endParaRPr lang="zh-CN" altLang="en-US" dirty="0"/>
          </a:p>
        </p:txBody>
      </p:sp>
      <p:sp>
        <p:nvSpPr>
          <p:cNvPr id="4" name="iṩḻîdè">
            <a:extLst>
              <a:ext uri="{FF2B5EF4-FFF2-40B4-BE49-F238E27FC236}">
                <a16:creationId xmlns:a16="http://schemas.microsoft.com/office/drawing/2014/main" id="{BB66D960-12E7-437F-B26E-5696A006D3D5}"/>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6521EF7-3920-4F8B-AF26-1507F126EB4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E4DEC56-97BE-4FA2-94F1-28ACE7971E7F}"/>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E72D00D1-AC33-44D5-8D48-C500EC09B270}"/>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B57C64AD-EF98-4BF7-8D76-594012B3FD01}"/>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优先权的概念和性质</a:t>
            </a:r>
            <a:endParaRPr lang="en-GB" altLang="zh-CN" sz="1400" b="1" dirty="0">
              <a:solidFill>
                <a:srgbClr val="9B552C"/>
              </a:solidFill>
            </a:endParaRPr>
          </a:p>
        </p:txBody>
      </p:sp>
      <p:sp>
        <p:nvSpPr>
          <p:cNvPr id="9" name="ï$1iḑê">
            <a:extLst>
              <a:ext uri="{FF2B5EF4-FFF2-40B4-BE49-F238E27FC236}">
                <a16:creationId xmlns:a16="http://schemas.microsoft.com/office/drawing/2014/main" id="{5E443861-9139-4196-8513-CEE95D6A9C9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FA4BEF89-6FB1-40E3-91A1-617829893CE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60B0978A-D11B-4864-B733-D9AE648C19B0}"/>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A2F18A31-01D2-4CB9-B241-C15B2BC5E39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B837DD88-9661-425F-9B8F-80BA448CA5F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E33429AE-39AF-4E92-B925-020892DECCD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6E85F794-DE10-474B-8A24-5C849AE4C873}"/>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优先权担保的债权范围</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48815CC7-CCD1-4A27-B887-305AA383EC86}"/>
              </a:ext>
            </a:extLst>
          </p:cNvPr>
          <p:cNvSpPr/>
          <p:nvPr/>
        </p:nvSpPr>
        <p:spPr>
          <a:xfrm>
            <a:off x="952405" y="1606646"/>
            <a:ext cx="3373989" cy="2256130"/>
          </a:xfrm>
          <a:prstGeom prst="rect">
            <a:avLst/>
          </a:prstGeom>
        </p:spPr>
        <p:txBody>
          <a:bodyPr wrap="square">
            <a:spAutoFit/>
          </a:bodyPr>
          <a:lstStyle/>
          <a:p>
            <a:pPr>
              <a:lnSpc>
                <a:spcPct val="200000"/>
              </a:lnSpc>
            </a:pPr>
            <a:r>
              <a:rPr lang="zh-CN" altLang="en-US" sz="1200" dirty="0">
                <a:solidFill>
                  <a:schemeClr val="tx1">
                    <a:lumMod val="95000"/>
                    <a:lumOff val="5000"/>
                  </a:schemeClr>
                </a:solidFill>
              </a:rPr>
              <a:t>优先权也称先取特权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是指特定的债权人依据法律规定而享有的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就债务人的总财产或特定财产优先于其他债权人而受清偿的权利。优先权是独立的法定担保物权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它既不是优先受偿效力或特殊债权的清偿顺序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也与抵押权等担保物权具有明显区别。</a:t>
            </a:r>
          </a:p>
        </p:txBody>
      </p:sp>
      <p:sp>
        <p:nvSpPr>
          <p:cNvPr id="17" name="矩形 16">
            <a:extLst>
              <a:ext uri="{FF2B5EF4-FFF2-40B4-BE49-F238E27FC236}">
                <a16:creationId xmlns:a16="http://schemas.microsoft.com/office/drawing/2014/main" id="{21309040-0354-4B60-8F67-023729FB3CE8}"/>
              </a:ext>
            </a:extLst>
          </p:cNvPr>
          <p:cNvSpPr/>
          <p:nvPr/>
        </p:nvSpPr>
        <p:spPr>
          <a:xfrm>
            <a:off x="4720844" y="1708782"/>
            <a:ext cx="3518068" cy="1886799"/>
          </a:xfrm>
          <a:prstGeom prst="rect">
            <a:avLst/>
          </a:prstGeom>
        </p:spPr>
        <p:txBody>
          <a:bodyPr wrap="square">
            <a:spAutoFit/>
          </a:bodyPr>
          <a:lstStyle/>
          <a:p>
            <a:pPr algn="just">
              <a:lnSpc>
                <a:spcPct val="200000"/>
              </a:lnSpc>
            </a:pPr>
            <a:r>
              <a:rPr lang="zh-CN" altLang="en-US" sz="1200" dirty="0"/>
              <a:t>优先权担保的债权范围主要包括</a:t>
            </a:r>
            <a:r>
              <a:rPr lang="en-US" altLang="zh-CN" sz="1200" dirty="0"/>
              <a:t>:</a:t>
            </a:r>
            <a:r>
              <a:rPr lang="zh-CN" altLang="en-US" sz="1200" dirty="0"/>
              <a:t>主债权及其利息、违约金、损害赔偿金以及优先权人因保全和实现优先权所支出的费用。对此</a:t>
            </a:r>
            <a:r>
              <a:rPr lang="en-US" altLang="zh-CN" sz="1200" dirty="0"/>
              <a:t>,</a:t>
            </a:r>
            <a:r>
              <a:rPr lang="zh-CN" altLang="en-US" sz="1200" dirty="0"/>
              <a:t>应当原则上适用</a:t>
            </a:r>
            <a:r>
              <a:rPr lang="en-US" altLang="zh-CN" sz="1200" dirty="0"/>
              <a:t>《</a:t>
            </a:r>
            <a:r>
              <a:rPr lang="zh-CN" altLang="en-US" sz="1200" dirty="0"/>
              <a:t>民法典</a:t>
            </a:r>
            <a:r>
              <a:rPr lang="en-US" altLang="zh-CN" sz="1200" dirty="0"/>
              <a:t>》</a:t>
            </a:r>
            <a:r>
              <a:rPr lang="zh-CN" altLang="en-US" sz="1200" dirty="0"/>
              <a:t>第</a:t>
            </a:r>
            <a:r>
              <a:rPr lang="en-US" altLang="zh-CN" sz="1200" dirty="0"/>
              <a:t>389</a:t>
            </a:r>
            <a:r>
              <a:rPr lang="zh-CN" altLang="en-US" sz="1200" dirty="0"/>
              <a:t>条规定的担保物权所担保的一般范围的规定。</a:t>
            </a:r>
          </a:p>
        </p:txBody>
      </p:sp>
    </p:spTree>
    <p:extLst>
      <p:ext uri="{BB962C8B-B14F-4D97-AF65-F5344CB8AC3E}">
        <p14:creationId xmlns:p14="http://schemas.microsoft.com/office/powerpoint/2010/main" val="41988317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第五节　非典型担保物权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二、所有权保留</a:t>
            </a:r>
            <a:endParaRPr lang="zh-CN" altLang="en-US" dirty="0"/>
          </a:p>
        </p:txBody>
      </p:sp>
      <p:pic>
        <p:nvPicPr>
          <p:cNvPr id="4" name="图片 3">
            <a:extLst>
              <a:ext uri="{FF2B5EF4-FFF2-40B4-BE49-F238E27FC236}">
                <a16:creationId xmlns:a16="http://schemas.microsoft.com/office/drawing/2014/main" id="{3395D016-E3D0-410B-B902-F3A2DE6649C9}"/>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2F7D5044-AA44-4D6B-8337-AA0E855E66D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93FB774-65CA-4246-8A7E-B328E31CA82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DE153CA0-5063-4DC8-B817-DD0D5AF957F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5D9AABD-15B0-4B77-BF96-8CA374A6348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5E979B5B-BC44-4F87-96A9-472D897E507D}"/>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2F66B2B2-D59E-4317-8B01-66196C2C9993}"/>
              </a:ext>
            </a:extLst>
          </p:cNvPr>
          <p:cNvSpPr/>
          <p:nvPr/>
        </p:nvSpPr>
        <p:spPr>
          <a:xfrm>
            <a:off x="219011" y="2162677"/>
            <a:ext cx="2944907"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所有权保留是指在转移财产所有权的商品交易中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根据法律规定或者当事人约定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财产所有权人转移财产占有于对方当事人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而保留其对该财产的所有权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待对方当事人交付价金或者完成特定条件时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所有权才发生转移的担保物权。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642</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643</a:t>
            </a:r>
            <a:r>
              <a:rPr lang="zh-CN" altLang="en-US" sz="1200" b="1" dirty="0">
                <a:solidFill>
                  <a:prstClr val="white"/>
                </a:solidFill>
                <a:latin typeface="微软雅黑" panose="020B0503020204020204" charset="-122"/>
                <a:sym typeface="+mn-ea"/>
              </a:rPr>
              <a:t>条规定的就是所有权保留规则。</a:t>
            </a:r>
          </a:p>
        </p:txBody>
      </p:sp>
      <p:sp>
        <p:nvSpPr>
          <p:cNvPr id="11" name="矩形 10">
            <a:extLst>
              <a:ext uri="{FF2B5EF4-FFF2-40B4-BE49-F238E27FC236}">
                <a16:creationId xmlns:a16="http://schemas.microsoft.com/office/drawing/2014/main" id="{5A5FAECB-5C03-45C5-81DA-61D8CF373374}"/>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所有权保留的概念和性质</a:t>
            </a:r>
            <a:endParaRPr lang="en-US" altLang="zh-CN" sz="1400" b="1" dirty="0">
              <a:solidFill>
                <a:prstClr val="white"/>
              </a:solidFill>
            </a:endParaRPr>
          </a:p>
        </p:txBody>
      </p:sp>
      <p:sp>
        <p:nvSpPr>
          <p:cNvPr id="12" name="矩形 11">
            <a:extLst>
              <a:ext uri="{FF2B5EF4-FFF2-40B4-BE49-F238E27FC236}">
                <a16:creationId xmlns:a16="http://schemas.microsoft.com/office/drawing/2014/main" id="{E54640CB-1C45-48DF-961B-C32ACA4487E9}"/>
              </a:ext>
            </a:extLst>
          </p:cNvPr>
          <p:cNvSpPr/>
          <p:nvPr/>
        </p:nvSpPr>
        <p:spPr>
          <a:xfrm>
            <a:off x="3302692" y="2193864"/>
            <a:ext cx="2595377" cy="2556213"/>
          </a:xfrm>
          <a:prstGeom prst="rect">
            <a:avLst/>
          </a:prstGeom>
        </p:spPr>
        <p:txBody>
          <a:bodyPr wrap="square">
            <a:spAutoFit/>
          </a:bodyPr>
          <a:lstStyle/>
          <a:p>
            <a:pPr>
              <a:lnSpc>
                <a:spcPct val="150000"/>
              </a:lnSpc>
            </a:pPr>
            <a:r>
              <a:rPr lang="zh-CN" altLang="en-US" sz="1200" b="1" dirty="0">
                <a:solidFill>
                  <a:prstClr val="white"/>
                </a:solidFill>
                <a:sym typeface="+mn-ea"/>
              </a:rPr>
              <a:t>所有权保留的成立</a:t>
            </a:r>
            <a:r>
              <a:rPr lang="en-US" altLang="zh-CN" sz="1200" b="1" dirty="0">
                <a:solidFill>
                  <a:prstClr val="white"/>
                </a:solidFill>
                <a:sym typeface="+mn-ea"/>
              </a:rPr>
              <a:t>,</a:t>
            </a:r>
            <a:r>
              <a:rPr lang="zh-CN" altLang="en-US" sz="1200" b="1" dirty="0">
                <a:solidFill>
                  <a:prstClr val="white"/>
                </a:solidFill>
                <a:sym typeface="+mn-ea"/>
              </a:rPr>
              <a:t>是通过当事人在合同中约定所有权保留条款进行的。当事人可以在买卖合同中约定或者另行订立所有权保留合同</a:t>
            </a:r>
            <a:r>
              <a:rPr lang="en-US" altLang="zh-CN" sz="1200" b="1" dirty="0">
                <a:solidFill>
                  <a:prstClr val="white"/>
                </a:solidFill>
                <a:sym typeface="+mn-ea"/>
              </a:rPr>
              <a:t>,</a:t>
            </a:r>
            <a:r>
              <a:rPr lang="zh-CN" altLang="en-US" sz="1200" b="1" dirty="0">
                <a:solidFill>
                  <a:prstClr val="white"/>
                </a:solidFill>
                <a:sym typeface="+mn-ea"/>
              </a:rPr>
              <a:t>约定交付标的物而不交付标的物的所有权。所有权保留担保形式的最大缺陷在于缺乏公示性</a:t>
            </a:r>
            <a:r>
              <a:rPr lang="en-US" altLang="zh-CN" sz="1200" b="1" dirty="0">
                <a:solidFill>
                  <a:prstClr val="white"/>
                </a:solidFill>
                <a:sym typeface="+mn-ea"/>
              </a:rPr>
              <a:t>,</a:t>
            </a:r>
            <a:r>
              <a:rPr lang="zh-CN" altLang="en-US" sz="1200" b="1" dirty="0">
                <a:solidFill>
                  <a:prstClr val="white"/>
                </a:solidFill>
                <a:sym typeface="+mn-ea"/>
              </a:rPr>
              <a:t>第三人难以知悉标的物的权属状态</a:t>
            </a:r>
            <a:r>
              <a:rPr lang="en-US" altLang="zh-CN" sz="1200" b="1" dirty="0">
                <a:solidFill>
                  <a:prstClr val="white"/>
                </a:solidFill>
                <a:sym typeface="+mn-ea"/>
              </a:rPr>
              <a:t>,</a:t>
            </a:r>
            <a:r>
              <a:rPr lang="zh-CN" altLang="en-US" sz="1200" b="1" dirty="0">
                <a:solidFill>
                  <a:prstClr val="white"/>
                </a:solidFill>
                <a:sym typeface="+mn-ea"/>
              </a:rPr>
              <a:t>因而所有权保留成立后应当进行登记。</a:t>
            </a:r>
          </a:p>
        </p:txBody>
      </p:sp>
      <p:sp>
        <p:nvSpPr>
          <p:cNvPr id="13" name="矩形 12">
            <a:extLst>
              <a:ext uri="{FF2B5EF4-FFF2-40B4-BE49-F238E27FC236}">
                <a16:creationId xmlns:a16="http://schemas.microsoft.com/office/drawing/2014/main" id="{70770D05-773A-4DF6-8B86-3EBD72AD345C}"/>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所有权保留的成立</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1076F00F-89C1-4A7C-ACEC-AF3EAA19CC0F}"/>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FB1E5A84-20FA-4247-A497-8FEBE11B7AAA}"/>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36002F77-F459-48F5-A869-BC599367D0AA}"/>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1A719FB-0310-4DF0-86B1-3055F28288F9}"/>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6115FF72-0EC5-4C6E-A570-A1174FCAC9A8}"/>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319F98B8-DE00-4914-8D84-3FB22A7D871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9264C55D-4F98-4B28-97F9-44D16D2A99F1}"/>
              </a:ext>
            </a:extLst>
          </p:cNvPr>
          <p:cNvSpPr/>
          <p:nvPr/>
        </p:nvSpPr>
        <p:spPr>
          <a:xfrm>
            <a:off x="6172845" y="2088447"/>
            <a:ext cx="2487061" cy="1444691"/>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出卖人的取回权</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买受人的期待权</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FC68B674-9237-4E80-9526-6717E7AA94E3}"/>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所有权保留的效力及实现</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30A51811-73D9-45C0-9D30-FD9804386D5E}"/>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7518B406-CA41-457F-A421-B30EBCC2FF7A}"/>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3DC63E3-9CB8-458A-8B76-B01F0ABA35AE}"/>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118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第五节　非典型担保物权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400174"/>
          </a:xfrm>
          <a:prstGeom prst="rect">
            <a:avLst/>
          </a:prstGeom>
          <a:noFill/>
        </p:spPr>
        <p:txBody>
          <a:bodyPr wrap="square">
            <a:spAutoFit/>
          </a:bodyPr>
          <a:lstStyle/>
          <a:p>
            <a:pPr indent="304800">
              <a:lnSpc>
                <a:spcPct val="115000"/>
              </a:lnSpc>
            </a:pP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三、让与担保</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E1100943-7E38-4895-A899-D7723B059606}"/>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C1EFF41-58EF-4C37-B2D5-6C76D695ADD6}"/>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71F7623-3C53-4A55-8F38-493F73B57995}"/>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BEEFCB10-A4B9-42FF-9E56-E198DF31ED0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C2F039F-DCD7-4B38-872C-07FEDDA03F0D}"/>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让与担保的概念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DB50B0B4-2BA6-4FFE-ABF4-E1B0105671D2}"/>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EB538013-FD3C-4EDD-87A0-C2A370F8C50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794E6021-DAD2-46AE-B8B5-8991210B75FC}"/>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B9F51BDA-3967-4618-AA30-02AC61C05C70}"/>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5618EDCB-F7B7-4EF5-BF7F-0164A349A8DD}"/>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0F2D22BB-B2B0-4463-A6E1-D6ACC4F515E0}"/>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9F7A3D6B-DA0D-408E-B63D-FB726D816C9C}"/>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066D06D4-F42D-45AD-882B-B248C91FEEF5}"/>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E8D9A050-8384-46DA-93C6-4564D76121E7}"/>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让与担保的效力</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894FCDB9-611D-4F69-9F91-2B51A740A9C4}"/>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6E332FCE-F6C6-49D5-89FC-A534FE6ACD88}"/>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4C290D2E-39AA-4B1C-9712-2FB93D31FE9A}"/>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FDB7559D-7B39-4507-A96E-BA922F374B3B}"/>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B81ECE16-9FA8-4EA2-9233-89147ACADC4B}"/>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15041460-C0EB-4B36-9855-AE27416CF687}"/>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45FC0B03-C9CB-4FA6-98D7-F1CE6AB10CA2}"/>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586EB16B-F835-4D20-8E27-2A3B37033EC3}"/>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146B41AC-A220-4B39-A5BB-AE203AAD2302}"/>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让与担保的设定</a:t>
            </a:r>
            <a:endParaRPr lang="en-GB" altLang="zh-CN" sz="1200" b="1" dirty="0">
              <a:solidFill>
                <a:srgbClr val="9B552C"/>
              </a:solidFill>
            </a:endParaRPr>
          </a:p>
        </p:txBody>
      </p:sp>
      <p:sp>
        <p:nvSpPr>
          <p:cNvPr id="29" name="išlidê">
            <a:extLst>
              <a:ext uri="{FF2B5EF4-FFF2-40B4-BE49-F238E27FC236}">
                <a16:creationId xmlns:a16="http://schemas.microsoft.com/office/drawing/2014/main" id="{47A7DBD6-36B9-4429-9591-6FA3A500F113}"/>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民间借贷中的后让与担保</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CA00E289-6881-4627-AEC2-8CAE1CD5610C}"/>
              </a:ext>
            </a:extLst>
          </p:cNvPr>
          <p:cNvSpPr/>
          <p:nvPr/>
        </p:nvSpPr>
        <p:spPr>
          <a:xfrm>
            <a:off x="952405" y="1606646"/>
            <a:ext cx="3049153" cy="1093954"/>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让与担保是指债务人或者第三人为担保债权人的债权</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将担保标的的所有权等权利转移于债权人</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于债务清偿后</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担保标的的物权应返还于债务人或者第三人</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于债务不履行时</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债权人得就该标的的物权优先受偿的担保物权。</a:t>
            </a:r>
          </a:p>
        </p:txBody>
      </p:sp>
      <p:sp>
        <p:nvSpPr>
          <p:cNvPr id="31" name="矩形 30">
            <a:extLst>
              <a:ext uri="{FF2B5EF4-FFF2-40B4-BE49-F238E27FC236}">
                <a16:creationId xmlns:a16="http://schemas.microsoft.com/office/drawing/2014/main" id="{3982A75E-B648-4887-8F02-194E45AFA6BB}"/>
              </a:ext>
            </a:extLst>
          </p:cNvPr>
          <p:cNvSpPr/>
          <p:nvPr/>
        </p:nvSpPr>
        <p:spPr>
          <a:xfrm>
            <a:off x="4919322" y="1708782"/>
            <a:ext cx="3319589" cy="484556"/>
          </a:xfrm>
          <a:prstGeom prst="rect">
            <a:avLst/>
          </a:prstGeom>
        </p:spPr>
        <p:txBody>
          <a:bodyPr wrap="square">
            <a:spAutoFit/>
          </a:bodyPr>
          <a:lstStyle/>
          <a:p>
            <a:pPr algn="just">
              <a:lnSpc>
                <a:spcPct val="120000"/>
              </a:lnSpc>
            </a:pPr>
            <a:r>
              <a:rPr lang="zh-CN" altLang="en-US" sz="1100" dirty="0"/>
              <a:t>设定让与担保应当采用法律行为的方式</a:t>
            </a:r>
            <a:r>
              <a:rPr lang="en-US" altLang="zh-CN" sz="1100" dirty="0"/>
              <a:t>,</a:t>
            </a:r>
            <a:r>
              <a:rPr lang="zh-CN" altLang="en-US" sz="1100" dirty="0"/>
              <a:t>即通过订立让与担保合同的方式</a:t>
            </a:r>
            <a:r>
              <a:rPr lang="en-US" altLang="zh-CN" sz="1100" dirty="0"/>
              <a:t>,</a:t>
            </a:r>
            <a:r>
              <a:rPr lang="zh-CN" altLang="en-US" sz="1100" dirty="0"/>
              <a:t>确定让与担保的法律关系。</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400B2F13-7C7F-4654-B7B9-69C8E24FB2CC}"/>
              </a:ext>
            </a:extLst>
          </p:cNvPr>
          <p:cNvSpPr/>
          <p:nvPr/>
        </p:nvSpPr>
        <p:spPr>
          <a:xfrm>
            <a:off x="1207812" y="3512911"/>
            <a:ext cx="3034168" cy="96346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200" dirty="0">
                <a:solidFill>
                  <a:schemeClr val="tx1">
                    <a:lumMod val="95000"/>
                    <a:lumOff val="5000"/>
                  </a:schemeClr>
                </a:solidFill>
                <a:cs typeface="+mn-ea"/>
                <a:sym typeface="+mn-lt"/>
              </a:rPr>
              <a:t>让与担保设定之后</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不论担保物是否由设定人占有</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其所有权等权利都应移转于担保权人</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发生让与担保的效力。其基本效力就是担保债务的清偿</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保证债权实现。</a:t>
            </a:r>
            <a:endParaRPr lang="en-US" altLang="zh-CN" sz="12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6D72009D-F680-45F2-89DF-58762AF1F267}"/>
              </a:ext>
            </a:extLst>
          </p:cNvPr>
          <p:cNvSpPr/>
          <p:nvPr/>
        </p:nvSpPr>
        <p:spPr>
          <a:xfrm>
            <a:off x="4958307" y="3531239"/>
            <a:ext cx="3182578" cy="68768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最高人民法院关于审理民间借贷案件适用法律若干问题的规定</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第</a:t>
            </a:r>
            <a:r>
              <a:rPr lang="en-US" altLang="zh-CN" sz="1100" dirty="0">
                <a:solidFill>
                  <a:schemeClr val="tx1">
                    <a:lumMod val="95000"/>
                    <a:lumOff val="5000"/>
                  </a:schemeClr>
                </a:solidFill>
                <a:cs typeface="+mn-ea"/>
                <a:sym typeface="+mn-lt"/>
              </a:rPr>
              <a:t>24</a:t>
            </a:r>
            <a:r>
              <a:rPr lang="zh-CN" altLang="en-US" sz="1100" dirty="0">
                <a:solidFill>
                  <a:schemeClr val="tx1">
                    <a:lumMod val="95000"/>
                    <a:lumOff val="5000"/>
                  </a:schemeClr>
                </a:solidFill>
                <a:cs typeface="+mn-ea"/>
                <a:sym typeface="+mn-lt"/>
              </a:rPr>
              <a:t>条规定了民间借贷合同与买卖合同混合的情形</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学理解释为后让与担保。</a:t>
            </a:r>
          </a:p>
        </p:txBody>
      </p:sp>
    </p:spTree>
    <p:extLst>
      <p:ext uri="{BB962C8B-B14F-4D97-AF65-F5344CB8AC3E}">
        <p14:creationId xmlns:p14="http://schemas.microsoft.com/office/powerpoint/2010/main" val="5433381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债权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债法</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第三节　债的发生和分类</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第四节　无因管理和不当得利</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第五节　单方允诺</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第十一章  债法总则</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债与合同</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42868554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第一节　债权</a:t>
            </a:r>
          </a:p>
        </p:txBody>
      </p:sp>
      <p:pic>
        <p:nvPicPr>
          <p:cNvPr id="4" name="图片 3">
            <a:extLst>
              <a:ext uri="{FF2B5EF4-FFF2-40B4-BE49-F238E27FC236}">
                <a16:creationId xmlns:a16="http://schemas.microsoft.com/office/drawing/2014/main" id="{27DB3723-F9B0-4E99-82D7-C7FA83FDBD14}"/>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B8330297-FD37-47B5-A4A2-E18ADC678E0C}"/>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9E557F05-601B-4DFC-8A52-D472D854A772}"/>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5A84637-19A4-41EF-9689-2FA370D5C712}"/>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81242B4-6FCE-4E97-B1F1-E4031F98EAA6}"/>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F2D06C1-280D-458A-B216-6FF66869D7EB}"/>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F99D7F83-D9E5-487B-9386-C6A92D90508E}"/>
              </a:ext>
            </a:extLst>
          </p:cNvPr>
          <p:cNvSpPr/>
          <p:nvPr/>
        </p:nvSpPr>
        <p:spPr>
          <a:xfrm>
            <a:off x="1097145" y="1951282"/>
            <a:ext cx="324903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债是按照合同约定或者依照法律的规定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在当事人之间产生的特定的权利和义务关系。在债的关系中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享有权利的人为债权人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负有义务的人为债务人。债权人享有的权利为债权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债务人承担的义务为债务。</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118</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款规定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债权是因合同、侵权行为、无因管理、不当得利以及法律的其他规定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权利人请求特定义务人为或者不为一定行为的权利。”</a:t>
            </a:r>
          </a:p>
        </p:txBody>
      </p:sp>
      <p:sp>
        <p:nvSpPr>
          <p:cNvPr id="11" name="矩形 10">
            <a:extLst>
              <a:ext uri="{FF2B5EF4-FFF2-40B4-BE49-F238E27FC236}">
                <a16:creationId xmlns:a16="http://schemas.microsoft.com/office/drawing/2014/main" id="{28B18325-9126-4828-8686-7A1DBD2E17E7}"/>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　一、债权的概念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3AA5D6D3-2D3D-43CC-A860-8905F0A2866B}"/>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153B03AD-8C2A-4094-92A4-E53B4CA9DB7D}"/>
              </a:ext>
            </a:extLst>
          </p:cNvPr>
          <p:cNvSpPr/>
          <p:nvPr/>
        </p:nvSpPr>
        <p:spPr>
          <a:xfrm>
            <a:off x="4855711" y="1951282"/>
            <a:ext cx="3353108"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债权是相对权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债权是请求权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债权具有期限性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四</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债权具有相容性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五</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债权具有平等性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债权的客体具有多样性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债权的设定多是任意的</a:t>
            </a:r>
          </a:p>
        </p:txBody>
      </p:sp>
      <p:sp>
        <p:nvSpPr>
          <p:cNvPr id="14" name="矩形 13">
            <a:extLst>
              <a:ext uri="{FF2B5EF4-FFF2-40B4-BE49-F238E27FC236}">
                <a16:creationId xmlns:a16="http://schemas.microsoft.com/office/drawing/2014/main" id="{38EAF363-D01B-48CB-B96D-E55E1232BF50}"/>
              </a:ext>
            </a:extLst>
          </p:cNvPr>
          <p:cNvSpPr/>
          <p:nvPr/>
        </p:nvSpPr>
        <p:spPr>
          <a:xfrm>
            <a:off x="4897461" y="1456296"/>
            <a:ext cx="3575634" cy="367473"/>
          </a:xfrm>
          <a:prstGeom prst="rect">
            <a:avLst/>
          </a:prstGeom>
        </p:spPr>
        <p:txBody>
          <a:bodyPr wrap="square">
            <a:spAutoFit/>
          </a:bodyPr>
          <a:lstStyle/>
          <a:p>
            <a:pPr algn="just">
              <a:lnSpc>
                <a:spcPct val="120000"/>
              </a:lnSpc>
            </a:pPr>
            <a:r>
              <a:rPr lang="zh-CN" altLang="en-US" sz="1600" b="1" dirty="0">
                <a:solidFill>
                  <a:prstClr val="white"/>
                </a:solidFill>
              </a:rPr>
              <a:t>二、债权的法律特征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6D228412-CCD9-4D9E-B7CF-46B2DB401106}"/>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5B88C14-C4E8-41C8-B95F-CFE09485CFDD}"/>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752EF657-F3BD-4B0E-8789-40AECEC26CC3}"/>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5892244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4104655" y="2360938"/>
            <a:ext cx="3805967"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2000" b="1" dirty="0">
                <a:solidFill>
                  <a:schemeClr val="bg1"/>
                </a:solidFill>
                <a:latin typeface="微软雅黑" pitchFamily="34" charset="-122"/>
                <a:ea typeface="微软雅黑" pitchFamily="34" charset="-122"/>
              </a:rPr>
              <a:t>第一节　民事法律关系概述</a:t>
            </a:r>
            <a:endParaRPr lang="en-US" altLang="zh-CN" sz="2000" b="1" dirty="0">
              <a:solidFill>
                <a:schemeClr val="bg1"/>
              </a:solidFill>
              <a:latin typeface="微软雅黑" pitchFamily="34" charset="-122"/>
              <a:ea typeface="微软雅黑" pitchFamily="34" charset="-122"/>
            </a:endParaRPr>
          </a:p>
          <a:p>
            <a:pPr algn="l">
              <a:lnSpc>
                <a:spcPct val="200000"/>
              </a:lnSpc>
              <a:defRPr/>
            </a:pPr>
            <a:r>
              <a:rPr lang="zh-CN" altLang="en-US" sz="2000" b="1" dirty="0">
                <a:solidFill>
                  <a:schemeClr val="bg1"/>
                </a:solidFill>
                <a:latin typeface="微软雅黑" pitchFamily="34" charset="-122"/>
                <a:ea typeface="微软雅黑" pitchFamily="34" charset="-122"/>
              </a:rPr>
              <a:t>第二节　民事法律关系的要素</a:t>
            </a:r>
            <a:endParaRPr lang="en-US" altLang="zh-CN" sz="2000" b="1" dirty="0">
              <a:solidFill>
                <a:schemeClr val="bg1"/>
              </a:solidFill>
              <a:latin typeface="微软雅黑" pitchFamily="34" charset="-122"/>
              <a:ea typeface="微软雅黑" pitchFamily="34" charset="-122"/>
            </a:endParaRPr>
          </a:p>
          <a:p>
            <a:pPr algn="l">
              <a:lnSpc>
                <a:spcPct val="200000"/>
              </a:lnSpc>
              <a:defRPr/>
            </a:pPr>
            <a:r>
              <a:rPr lang="zh-CN" altLang="en-US" sz="2000" b="1" dirty="0">
                <a:solidFill>
                  <a:schemeClr val="bg1"/>
                </a:solidFill>
                <a:latin typeface="微软雅黑" pitchFamily="34" charset="-122"/>
                <a:ea typeface="微软雅黑" pitchFamily="34" charset="-122"/>
              </a:rPr>
              <a:t>第三节　民事法律事实</a:t>
            </a:r>
            <a:endParaRPr lang="en-US" altLang="zh-CN" sz="2000" b="1" dirty="0">
              <a:solidFill>
                <a:schemeClr val="bg1"/>
              </a:solidFill>
              <a:latin typeface="微软雅黑" pitchFamily="34" charset="-122"/>
              <a:ea typeface="微软雅黑" pitchFamily="34" charset="-122"/>
            </a:endParaRPr>
          </a:p>
          <a:p>
            <a:pPr algn="l">
              <a:lnSpc>
                <a:spcPct val="200000"/>
              </a:lnSpc>
              <a:defRPr/>
            </a:pPr>
            <a:endParaRPr lang="zh-CN" altLang="en-US" sz="20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3179135" y="1113701"/>
            <a:ext cx="5156791"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第二章  民事法律关系</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8"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3285077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第二节　债法</a:t>
            </a:r>
          </a:p>
        </p:txBody>
      </p:sp>
      <p:pic>
        <p:nvPicPr>
          <p:cNvPr id="4" name="图片 3">
            <a:extLst>
              <a:ext uri="{FF2B5EF4-FFF2-40B4-BE49-F238E27FC236}">
                <a16:creationId xmlns:a16="http://schemas.microsoft.com/office/drawing/2014/main" id="{A83D281E-4ADE-4C6A-A761-57440F11E814}"/>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C7369786-4308-419E-9742-DD14A780C62C}"/>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C8A44D10-1727-4715-8F53-7152B9455AC6}"/>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C47207D1-D90C-42B1-B8E6-550FCA058E7F}"/>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839AAC4-0DD7-4AC3-8B10-94CD20766E9E}"/>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A4B1BB94-78B3-40B3-BBCC-64F734021916}"/>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7CAECD3-95D4-4D21-B315-426D955B7FFE}"/>
              </a:ext>
            </a:extLst>
          </p:cNvPr>
          <p:cNvSpPr/>
          <p:nvPr/>
        </p:nvSpPr>
        <p:spPr>
          <a:xfrm>
            <a:off x="1097145" y="1951282"/>
            <a:ext cx="324903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债法是调整特定当事人之间的民事法律关系即债权债务关系的法律规范的总称。债法有形式债法和实质债法之分。形式债法又称为狭义债法</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一般仅指民法债编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实质债法又称为广义债法</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其内容不仅包括民法债编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而且包括民法债编以外的有关债的其他规定。</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我国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未设立债编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债编的基本规则规定在合同编之中。</a:t>
            </a:r>
          </a:p>
        </p:txBody>
      </p:sp>
      <p:sp>
        <p:nvSpPr>
          <p:cNvPr id="11" name="矩形 10">
            <a:extLst>
              <a:ext uri="{FF2B5EF4-FFF2-40B4-BE49-F238E27FC236}">
                <a16:creationId xmlns:a16="http://schemas.microsoft.com/office/drawing/2014/main" id="{BE7123C5-2377-4FFD-9637-D2C18F65191E}"/>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dirty="0">
                <a:solidFill>
                  <a:prstClr val="white"/>
                </a:solidFill>
              </a:rPr>
              <a:t>　　一、债法的概念</a:t>
            </a:r>
            <a:endParaRPr lang="en-US" altLang="zh-CN" sz="1400" dirty="0">
              <a:solidFill>
                <a:prstClr val="white"/>
              </a:solidFill>
            </a:endParaRPr>
          </a:p>
        </p:txBody>
      </p:sp>
      <p:cxnSp>
        <p:nvCxnSpPr>
          <p:cNvPr id="12" name="直接连接符 11">
            <a:extLst>
              <a:ext uri="{FF2B5EF4-FFF2-40B4-BE49-F238E27FC236}">
                <a16:creationId xmlns:a16="http://schemas.microsoft.com/office/drawing/2014/main" id="{996ADA9A-42F1-4BDC-9DF8-9B56FACF8329}"/>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5DFD6686-A94E-40E2-BFE5-460FC618E74B}"/>
              </a:ext>
            </a:extLst>
          </p:cNvPr>
          <p:cNvSpPr/>
          <p:nvPr/>
        </p:nvSpPr>
        <p:spPr>
          <a:xfrm>
            <a:off x="4855711" y="1951282"/>
            <a:ext cx="3353108"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债法是调整财产关系的法律</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债法调整的是财产流转关系</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债法为任意法</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89EC40B1-6596-49DA-8B1C-35A1DAEA48A9}"/>
              </a:ext>
            </a:extLst>
          </p:cNvPr>
          <p:cNvSpPr/>
          <p:nvPr/>
        </p:nvSpPr>
        <p:spPr>
          <a:xfrm>
            <a:off x="4897461" y="1456296"/>
            <a:ext cx="3575634" cy="367473"/>
          </a:xfrm>
          <a:prstGeom prst="rect">
            <a:avLst/>
          </a:prstGeom>
        </p:spPr>
        <p:txBody>
          <a:bodyPr wrap="square">
            <a:spAutoFit/>
          </a:bodyPr>
          <a:lstStyle/>
          <a:p>
            <a:pPr algn="just">
              <a:lnSpc>
                <a:spcPct val="120000"/>
              </a:lnSpc>
            </a:pPr>
            <a:r>
              <a:rPr lang="zh-CN" altLang="en-US" sz="1600" b="1" dirty="0">
                <a:solidFill>
                  <a:prstClr val="white"/>
                </a:solidFill>
              </a:rPr>
              <a:t>二、债法的特征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299C94C-C045-4F90-82E9-97B5617A59FE}"/>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E631560C-2BD2-4EB8-8CBB-CB746B3F4169}"/>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66E07921-89A3-43F9-A210-B359C8C8F18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930253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第二节　债法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三、债法的地位和主要内容</a:t>
            </a:r>
            <a:endParaRPr lang="zh-CN" altLang="en-US" dirty="0"/>
          </a:p>
        </p:txBody>
      </p:sp>
      <p:pic>
        <p:nvPicPr>
          <p:cNvPr id="4" name="图片 3">
            <a:extLst>
              <a:ext uri="{FF2B5EF4-FFF2-40B4-BE49-F238E27FC236}">
                <a16:creationId xmlns:a16="http://schemas.microsoft.com/office/drawing/2014/main" id="{285BB79B-5557-4C04-A1E0-0CA270389D13}"/>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F55F04BC-633A-4A0D-846D-47A850278440}"/>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10CC923A-F2B6-4E4F-91EB-F4F69C95626A}"/>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A9C699A5-092B-4596-93E0-200067CE81E9}"/>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4C2D9D7-3932-4D7B-9295-91E9901C8B31}"/>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F46CF07-1460-4C02-97CF-AA33F2E0D531}"/>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1259685-8629-4554-ABD9-4D07CDEF6588}"/>
              </a:ext>
            </a:extLst>
          </p:cNvPr>
          <p:cNvSpPr/>
          <p:nvPr/>
        </p:nvSpPr>
        <p:spPr>
          <a:xfrm>
            <a:off x="1003953" y="1740651"/>
            <a:ext cx="3414423"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债法是民法的重要组成部分。例如</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近现代大陆法系国家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在内容上一般分为总则、物权法、债权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法、亲属法、继承法等。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其中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总则规定民事主体、民事法律行为、时效等通用性规范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物权法主要规定物的享有和支配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亲属法主要规定人在婚姻家庭关系中的地位及相互关系</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继承法规定人死亡后其财产的处理</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债法主要规定财产的交易与民事主体的财产和人身受到侵害时的救济。</a:t>
            </a:r>
          </a:p>
        </p:txBody>
      </p:sp>
      <p:sp>
        <p:nvSpPr>
          <p:cNvPr id="11" name="矩形 10">
            <a:extLst>
              <a:ext uri="{FF2B5EF4-FFF2-40B4-BE49-F238E27FC236}">
                <a16:creationId xmlns:a16="http://schemas.microsoft.com/office/drawing/2014/main" id="{D487B66E-6017-49D5-BBAB-ADA952F32CE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dirty="0">
                <a:solidFill>
                  <a:prstClr val="white"/>
                </a:solidFill>
              </a:rPr>
              <a:t>(</a:t>
            </a:r>
            <a:r>
              <a:rPr lang="zh-CN" altLang="en-US" sz="1400" dirty="0">
                <a:solidFill>
                  <a:prstClr val="white"/>
                </a:solidFill>
              </a:rPr>
              <a:t>一</a:t>
            </a:r>
            <a:r>
              <a:rPr lang="en-US" altLang="zh-CN" sz="1400" dirty="0">
                <a:solidFill>
                  <a:prstClr val="white"/>
                </a:solidFill>
              </a:rPr>
              <a:t>)</a:t>
            </a:r>
            <a:r>
              <a:rPr lang="zh-CN" altLang="en-US" sz="1400" dirty="0">
                <a:solidFill>
                  <a:prstClr val="white"/>
                </a:solidFill>
              </a:rPr>
              <a:t>债法在民法中的地位</a:t>
            </a:r>
            <a:endParaRPr lang="en-US" altLang="zh-CN" sz="1400" dirty="0">
              <a:solidFill>
                <a:prstClr val="white"/>
              </a:solidFill>
            </a:endParaRPr>
          </a:p>
        </p:txBody>
      </p:sp>
      <p:cxnSp>
        <p:nvCxnSpPr>
          <p:cNvPr id="12" name="直接连接符 11">
            <a:extLst>
              <a:ext uri="{FF2B5EF4-FFF2-40B4-BE49-F238E27FC236}">
                <a16:creationId xmlns:a16="http://schemas.microsoft.com/office/drawing/2014/main" id="{72CC6DE7-BC44-4C74-B4C9-4EA5B87E31D1}"/>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97DBF401-76D1-4728-9772-B393AA0F0F3F}"/>
              </a:ext>
            </a:extLst>
          </p:cNvPr>
          <p:cNvSpPr/>
          <p:nvPr/>
        </p:nvSpPr>
        <p:spPr>
          <a:xfrm>
            <a:off x="4855711" y="1951282"/>
            <a:ext cx="3353108"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债法的主要内容包括</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债法的原则、债的发生根据、债的种类、债的履行和不履行的责任、债的转移、债的担保和保全、债的终止等。通过规定这些内容</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债法督促债务人履行债务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保障债权人的债权实现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推动民事流转</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促进经济发展。</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CE1F0A94-5086-41CC-A4EC-2A9BF38666AC}"/>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债法的主要内容</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B320A0CD-7C3C-49A5-BE04-AF66870BD634}"/>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70B6B562-B286-44D3-9561-EA68B070745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BA9E4A3D-4C04-4B53-8168-78D71002A146}"/>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4835065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债的发生和分类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一、债的发生根据</a:t>
            </a:r>
            <a:endParaRPr lang="zh-CN" altLang="en-US" dirty="0"/>
          </a:p>
        </p:txBody>
      </p:sp>
      <p:sp>
        <p:nvSpPr>
          <p:cNvPr id="4" name="iṩḻîdè">
            <a:extLst>
              <a:ext uri="{FF2B5EF4-FFF2-40B4-BE49-F238E27FC236}">
                <a16:creationId xmlns:a16="http://schemas.microsoft.com/office/drawing/2014/main" id="{EA1758B1-E158-47AD-B4B8-FF9DBA4B85E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4BFB72C-0886-4E0C-A6CD-6889B2F46482}"/>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A95F6CC-8DDF-41B0-881A-8A23392C809F}"/>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F8ABAE6-AC33-4E82-8414-BD1A2954D137}"/>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07ADA931-92E0-4C1B-BE40-D2C0D73887FA}"/>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债的发生根据的概念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1726DB01-8BD5-4C86-B5F6-675BCBB25A09}"/>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2EBA4848-2DD6-4A0E-B6D7-8AC36CAAF26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E1E94E30-6579-4742-9E0B-9B0158A621B0}"/>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58AA4DBC-D1E7-4A5B-90E3-A9A7774B8ED2}"/>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C6380563-6048-4704-A522-ED157C6D280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E4F2819-5570-4137-B9C0-D47CEB202C21}"/>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683CC4DC-93BB-450F-B71E-BD9282A674D1}"/>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我国债的发生根据</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B9299040-F1C6-4B40-B62C-9C749BB7790F}"/>
              </a:ext>
            </a:extLst>
          </p:cNvPr>
          <p:cNvSpPr/>
          <p:nvPr/>
        </p:nvSpPr>
        <p:spPr>
          <a:xfrm>
            <a:off x="952405" y="1606646"/>
            <a:ext cx="3373989" cy="1148135"/>
          </a:xfrm>
          <a:prstGeom prst="rect">
            <a:avLst/>
          </a:prstGeom>
        </p:spPr>
        <p:txBody>
          <a:bodyPr wrap="square">
            <a:spAutoFit/>
          </a:bodyPr>
          <a:lstStyle/>
          <a:p>
            <a:pPr>
              <a:lnSpc>
                <a:spcPct val="200000"/>
              </a:lnSpc>
            </a:pPr>
            <a:r>
              <a:rPr lang="zh-CN" altLang="en-US" sz="1200" dirty="0">
                <a:solidFill>
                  <a:schemeClr val="tx1">
                    <a:lumMod val="95000"/>
                    <a:lumOff val="5000"/>
                  </a:schemeClr>
                </a:solidFill>
              </a:rPr>
              <a:t>债的发生根据是指产生债权债务关系的法律事实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或者说引起债发生的法律事实。</a:t>
            </a:r>
          </a:p>
          <a:p>
            <a:pPr>
              <a:lnSpc>
                <a:spcPct val="200000"/>
              </a:lnSpc>
            </a:pPr>
            <a:r>
              <a:rPr lang="zh-CN" altLang="en-US" sz="1200" dirty="0">
                <a:solidFill>
                  <a:schemeClr val="tx1">
                    <a:lumMod val="95000"/>
                    <a:lumOff val="5000"/>
                  </a:schemeClr>
                </a:solidFill>
              </a:rPr>
              <a:t>债的发生根据是多种多样的。</a:t>
            </a:r>
          </a:p>
        </p:txBody>
      </p:sp>
      <p:sp>
        <p:nvSpPr>
          <p:cNvPr id="17" name="矩形 16">
            <a:extLst>
              <a:ext uri="{FF2B5EF4-FFF2-40B4-BE49-F238E27FC236}">
                <a16:creationId xmlns:a16="http://schemas.microsoft.com/office/drawing/2014/main" id="{099A4511-23B0-4DC1-A2CA-A35DE0737F9D}"/>
              </a:ext>
            </a:extLst>
          </p:cNvPr>
          <p:cNvSpPr/>
          <p:nvPr/>
        </p:nvSpPr>
        <p:spPr>
          <a:xfrm>
            <a:off x="4720844" y="1708782"/>
            <a:ext cx="3518068" cy="1887761"/>
          </a:xfrm>
          <a:prstGeom prst="rect">
            <a:avLst/>
          </a:prstGeom>
        </p:spPr>
        <p:txBody>
          <a:bodyPr wrap="square">
            <a:spAutoFit/>
          </a:bodyPr>
          <a:lstStyle/>
          <a:p>
            <a:pPr algn="just">
              <a:lnSpc>
                <a:spcPct val="200000"/>
              </a:lnSpc>
            </a:pPr>
            <a:r>
              <a:rPr lang="en-US" altLang="zh-CN" sz="1200" dirty="0"/>
              <a:t>1.</a:t>
            </a:r>
            <a:r>
              <a:rPr lang="zh-CN" altLang="en-US" sz="1200" dirty="0"/>
              <a:t>合同</a:t>
            </a:r>
            <a:endParaRPr lang="en-US" altLang="zh-CN" sz="1200" dirty="0"/>
          </a:p>
          <a:p>
            <a:pPr algn="just">
              <a:lnSpc>
                <a:spcPct val="200000"/>
              </a:lnSpc>
            </a:pPr>
            <a:r>
              <a:rPr lang="en-US" altLang="zh-CN" sz="1200" dirty="0"/>
              <a:t>2.</a:t>
            </a:r>
            <a:r>
              <a:rPr lang="zh-CN" altLang="en-US" sz="1200" dirty="0"/>
              <a:t>侵权行为</a:t>
            </a:r>
            <a:endParaRPr lang="en-US" altLang="zh-CN" sz="1200" dirty="0"/>
          </a:p>
          <a:p>
            <a:pPr algn="just">
              <a:lnSpc>
                <a:spcPct val="200000"/>
              </a:lnSpc>
            </a:pPr>
            <a:r>
              <a:rPr lang="en-US" altLang="zh-CN" sz="1200" dirty="0"/>
              <a:t>3.</a:t>
            </a:r>
            <a:r>
              <a:rPr lang="zh-CN" altLang="en-US" sz="1200" dirty="0"/>
              <a:t>不当得利</a:t>
            </a:r>
            <a:endParaRPr lang="en-US" altLang="zh-CN" sz="1200" dirty="0"/>
          </a:p>
          <a:p>
            <a:pPr algn="just">
              <a:lnSpc>
                <a:spcPct val="200000"/>
              </a:lnSpc>
            </a:pPr>
            <a:r>
              <a:rPr lang="en-US" altLang="zh-CN" sz="1200" dirty="0"/>
              <a:t>4.</a:t>
            </a:r>
            <a:r>
              <a:rPr lang="zh-CN" altLang="en-US" sz="1200" dirty="0"/>
              <a:t>无因管理</a:t>
            </a:r>
            <a:endParaRPr lang="en-US" altLang="zh-CN" sz="1200" dirty="0"/>
          </a:p>
          <a:p>
            <a:pPr algn="just">
              <a:lnSpc>
                <a:spcPct val="200000"/>
              </a:lnSpc>
            </a:pPr>
            <a:r>
              <a:rPr lang="en-US" altLang="zh-CN" sz="1200" dirty="0"/>
              <a:t>5.</a:t>
            </a:r>
            <a:r>
              <a:rPr lang="zh-CN" altLang="en-US" sz="1200" dirty="0"/>
              <a:t>单方法律行为</a:t>
            </a:r>
          </a:p>
        </p:txBody>
      </p:sp>
    </p:spTree>
    <p:extLst>
      <p:ext uri="{BB962C8B-B14F-4D97-AF65-F5344CB8AC3E}">
        <p14:creationId xmlns:p14="http://schemas.microsoft.com/office/powerpoint/2010/main" val="40655146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第二节　债法</a:t>
            </a:r>
          </a:p>
        </p:txBody>
      </p:sp>
      <p:grpSp>
        <p:nvGrpSpPr>
          <p:cNvPr id="4" name="组合 3">
            <a:extLst>
              <a:ext uri="{FF2B5EF4-FFF2-40B4-BE49-F238E27FC236}">
                <a16:creationId xmlns:a16="http://schemas.microsoft.com/office/drawing/2014/main" id="{9F837BAD-D765-4B7B-875A-343C79367C93}"/>
              </a:ext>
            </a:extLst>
          </p:cNvPr>
          <p:cNvGrpSpPr/>
          <p:nvPr/>
        </p:nvGrpSpPr>
        <p:grpSpPr>
          <a:xfrm>
            <a:off x="352252" y="1768647"/>
            <a:ext cx="1513622" cy="2041479"/>
            <a:chOff x="1315546" y="2155923"/>
            <a:chExt cx="1224454" cy="2721972"/>
          </a:xfrm>
        </p:grpSpPr>
        <p:sp>
          <p:nvSpPr>
            <p:cNvPr id="5" name="矩形 4">
              <a:extLst>
                <a:ext uri="{FF2B5EF4-FFF2-40B4-BE49-F238E27FC236}">
                  <a16:creationId xmlns:a16="http://schemas.microsoft.com/office/drawing/2014/main" id="{58EEC3D2-D7A5-4708-96CE-6D0500BCBF28}"/>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C578602B-F98D-4239-B0F7-CCD4FB2BB2BF}"/>
                </a:ext>
              </a:extLst>
            </p:cNvPr>
            <p:cNvSpPr txBox="1"/>
            <p:nvPr/>
          </p:nvSpPr>
          <p:spPr>
            <a:xfrm>
              <a:off x="1385130" y="2920862"/>
              <a:ext cx="1075228" cy="448499"/>
            </a:xfrm>
            <a:prstGeom prst="rect">
              <a:avLst/>
            </a:prstGeom>
            <a:noFill/>
          </p:spPr>
          <p:txBody>
            <a:bodyPr vert="horz" wrap="square" rtlCol="0">
              <a:spAutoFit/>
            </a:bodyPr>
            <a:lstStyle/>
            <a:p>
              <a:pPr algn="ctr">
                <a:lnSpc>
                  <a:spcPct val="150000"/>
                </a:lnSpc>
              </a:pPr>
              <a:r>
                <a:rPr lang="zh-CN" altLang="en-US" sz="1200" b="1" dirty="0">
                  <a:solidFill>
                    <a:srgbClr val="FFFFFF"/>
                  </a:solidFill>
                  <a:latin typeface=""/>
                  <a:ea typeface="微软雅黑" panose="020B0503020204020204" pitchFamily="34" charset="-122"/>
                  <a:sym typeface=""/>
                </a:rPr>
                <a:t>二、债的分类</a:t>
              </a:r>
            </a:p>
          </p:txBody>
        </p:sp>
      </p:grpSp>
      <p:sp>
        <p:nvSpPr>
          <p:cNvPr id="7" name="圆角矩形 7">
            <a:extLst>
              <a:ext uri="{FF2B5EF4-FFF2-40B4-BE49-F238E27FC236}">
                <a16:creationId xmlns:a16="http://schemas.microsoft.com/office/drawing/2014/main" id="{0AF82F8B-A8E9-444A-8804-CE474A8521F6}"/>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2DBF70BC-6DC8-4044-BEF5-308E2A271C25}"/>
              </a:ext>
            </a:extLst>
          </p:cNvPr>
          <p:cNvGrpSpPr/>
          <p:nvPr/>
        </p:nvGrpSpPr>
        <p:grpSpPr>
          <a:xfrm>
            <a:off x="2450058" y="856875"/>
            <a:ext cx="1235191" cy="651241"/>
            <a:chOff x="3447049" y="1375590"/>
            <a:chExt cx="1646921" cy="868321"/>
          </a:xfrm>
        </p:grpSpPr>
        <p:sp>
          <p:nvSpPr>
            <p:cNvPr id="9" name="圆角矩形 9">
              <a:extLst>
                <a:ext uri="{FF2B5EF4-FFF2-40B4-BE49-F238E27FC236}">
                  <a16:creationId xmlns:a16="http://schemas.microsoft.com/office/drawing/2014/main" id="{46F71B3A-CDCB-4219-AA2B-9FA21F04EA7D}"/>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C8995E0E-4B3A-4B6C-9587-47D5952219D1}"/>
                </a:ext>
              </a:extLst>
            </p:cNvPr>
            <p:cNvSpPr txBox="1"/>
            <p:nvPr/>
          </p:nvSpPr>
          <p:spPr>
            <a:xfrm>
              <a:off x="3465210" y="1503673"/>
              <a:ext cx="1624249"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合同之债与非合同之债</a:t>
              </a:r>
            </a:p>
          </p:txBody>
        </p:sp>
      </p:grpSp>
      <p:sp>
        <p:nvSpPr>
          <p:cNvPr id="11" name="TextBox 9">
            <a:extLst>
              <a:ext uri="{FF2B5EF4-FFF2-40B4-BE49-F238E27FC236}">
                <a16:creationId xmlns:a16="http://schemas.microsoft.com/office/drawing/2014/main" id="{AF41909B-1E5E-4BB0-948E-754236E9EE3D}"/>
              </a:ext>
            </a:extLst>
          </p:cNvPr>
          <p:cNvSpPr txBox="1"/>
          <p:nvPr/>
        </p:nvSpPr>
        <p:spPr>
          <a:xfrm>
            <a:off x="3733258" y="857332"/>
            <a:ext cx="4267742"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这是根据债的发生依据的不同而进行的分类。合同之债是因订立合同而产生的债。非合同之债是指合同之债以外的由法律直接规定所产生的债</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因而又称为法定之债。</a:t>
            </a:r>
            <a:endParaRPr lang="zh-CN" altLang="en-US" sz="105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76DB0E46-026A-41FC-BD43-ED0C75465CFA}"/>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B8381799-601C-404B-9E69-DC961672F11D}"/>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1F3F34A7-BF63-4A28-8A8A-CB5C76F61873}"/>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69A4B568-1125-4DA4-97AA-F23A640D28A9}"/>
                </a:ext>
              </a:extLst>
            </p:cNvPr>
            <p:cNvSpPr txBox="1"/>
            <p:nvPr/>
          </p:nvSpPr>
          <p:spPr>
            <a:xfrm>
              <a:off x="3392098" y="2632273"/>
              <a:ext cx="1711983"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二</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特定物之债与种类物之债</a:t>
              </a:r>
            </a:p>
          </p:txBody>
        </p:sp>
      </p:grpSp>
      <p:sp>
        <p:nvSpPr>
          <p:cNvPr id="16" name="TextBox 9">
            <a:extLst>
              <a:ext uri="{FF2B5EF4-FFF2-40B4-BE49-F238E27FC236}">
                <a16:creationId xmlns:a16="http://schemas.microsoft.com/office/drawing/2014/main" id="{26893A9F-CBB0-4547-90D3-A7B473CD67FE}"/>
              </a:ext>
            </a:extLst>
          </p:cNvPr>
          <p:cNvSpPr txBox="1"/>
          <p:nvPr/>
        </p:nvSpPr>
        <p:spPr>
          <a:xfrm>
            <a:off x="3733258" y="1750799"/>
            <a:ext cx="4158560"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这是根据债的标的物属性的不同而进行的分类。以特定物为标的物的</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为特定物之债</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以种类物为标的物的</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为种类物之债。</a:t>
            </a:r>
            <a:endParaRPr lang="zh-CN" altLang="en-US" sz="1050" dirty="0">
              <a:solidFill>
                <a:srgbClr val="000000"/>
              </a:solidFill>
              <a:latin typeface=""/>
              <a:ea typeface="微软雅黑" panose="020B0503020204020204" pitchFamily="34" charset="-122"/>
              <a:sym typeface=""/>
            </a:endParaRPr>
          </a:p>
        </p:txBody>
      </p:sp>
      <p:sp>
        <p:nvSpPr>
          <p:cNvPr id="17" name="圆角矩形 17">
            <a:extLst>
              <a:ext uri="{FF2B5EF4-FFF2-40B4-BE49-F238E27FC236}">
                <a16:creationId xmlns:a16="http://schemas.microsoft.com/office/drawing/2014/main" id="{46F63CAA-91DB-4861-B6F1-9AA8E10AD8D5}"/>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2101F8E7-627A-4DAD-965A-BB80E35DAEE7}"/>
              </a:ext>
            </a:extLst>
          </p:cNvPr>
          <p:cNvGrpSpPr/>
          <p:nvPr/>
        </p:nvGrpSpPr>
        <p:grpSpPr>
          <a:xfrm>
            <a:off x="2450058" y="2552325"/>
            <a:ext cx="1235191" cy="651241"/>
            <a:chOff x="3447049" y="3636190"/>
            <a:chExt cx="1646921" cy="868321"/>
          </a:xfrm>
        </p:grpSpPr>
        <p:sp>
          <p:nvSpPr>
            <p:cNvPr id="21" name="圆角矩形 19">
              <a:extLst>
                <a:ext uri="{FF2B5EF4-FFF2-40B4-BE49-F238E27FC236}">
                  <a16:creationId xmlns:a16="http://schemas.microsoft.com/office/drawing/2014/main" id="{0D9585E6-C183-417F-BECA-BA90A88CCCBA}"/>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2B972263-3210-460F-B489-4CBE00B51AF3}"/>
                </a:ext>
              </a:extLst>
            </p:cNvPr>
            <p:cNvSpPr txBox="1"/>
            <p:nvPr/>
          </p:nvSpPr>
          <p:spPr>
            <a:xfrm>
              <a:off x="3504197" y="3781889"/>
              <a:ext cx="1532621"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三</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单一之债与多数人之债</a:t>
              </a:r>
            </a:p>
          </p:txBody>
        </p:sp>
      </p:grpSp>
      <p:sp>
        <p:nvSpPr>
          <p:cNvPr id="23" name="TextBox 9">
            <a:extLst>
              <a:ext uri="{FF2B5EF4-FFF2-40B4-BE49-F238E27FC236}">
                <a16:creationId xmlns:a16="http://schemas.microsoft.com/office/drawing/2014/main" id="{3D59A0F3-ADF0-4C4B-A10A-4EF9BD35A9D1}"/>
              </a:ext>
            </a:extLst>
          </p:cNvPr>
          <p:cNvSpPr txBox="1"/>
          <p:nvPr/>
        </p:nvSpPr>
        <p:spPr>
          <a:xfrm>
            <a:off x="3702786" y="2552012"/>
            <a:ext cx="4168469"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这是根据债的主体数量多少而进行的分类。</a:t>
            </a:r>
          </a:p>
          <a:p>
            <a:r>
              <a:rPr lang="zh-CN" altLang="en-US" sz="1050" dirty="0">
                <a:solidFill>
                  <a:srgbClr val="000000">
                    <a:lumMod val="75000"/>
                    <a:lumOff val="25000"/>
                  </a:srgbClr>
                </a:solidFill>
              </a:rPr>
              <a:t>单一之债是债权人和债务人各为一人的债。多数人之债是债的主体为多数人的债。</a:t>
            </a:r>
            <a:endParaRPr lang="zh-CN" altLang="en-US" sz="1050" dirty="0">
              <a:solidFill>
                <a:srgbClr val="000000"/>
              </a:solidFill>
              <a:latin typeface=""/>
              <a:ea typeface="微软雅黑" panose="020B0503020204020204" pitchFamily="34" charset="-122"/>
              <a:sym typeface=""/>
            </a:endParaRPr>
          </a:p>
        </p:txBody>
      </p:sp>
      <p:sp>
        <p:nvSpPr>
          <p:cNvPr id="24" name="圆角矩形 22">
            <a:extLst>
              <a:ext uri="{FF2B5EF4-FFF2-40B4-BE49-F238E27FC236}">
                <a16:creationId xmlns:a16="http://schemas.microsoft.com/office/drawing/2014/main" id="{C463358B-76CE-4694-B54E-F1AD1483F23D}"/>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7B6DD785-161D-4E38-8F87-907BE01B25EB}"/>
              </a:ext>
            </a:extLst>
          </p:cNvPr>
          <p:cNvGrpSpPr/>
          <p:nvPr/>
        </p:nvGrpSpPr>
        <p:grpSpPr>
          <a:xfrm>
            <a:off x="2419096" y="3400050"/>
            <a:ext cx="1286526" cy="651241"/>
            <a:chOff x="3405767" y="4766490"/>
            <a:chExt cx="1715368" cy="868321"/>
          </a:xfrm>
        </p:grpSpPr>
        <p:sp>
          <p:nvSpPr>
            <p:cNvPr id="26" name="圆角矩形 24">
              <a:extLst>
                <a:ext uri="{FF2B5EF4-FFF2-40B4-BE49-F238E27FC236}">
                  <a16:creationId xmlns:a16="http://schemas.microsoft.com/office/drawing/2014/main" id="{F829E799-AEAC-467C-96B2-2FD01624DAEC}"/>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B2528038-19F6-4305-BFCD-7BDCB806FFD8}"/>
                </a:ext>
              </a:extLst>
            </p:cNvPr>
            <p:cNvSpPr txBox="1"/>
            <p:nvPr/>
          </p:nvSpPr>
          <p:spPr>
            <a:xfrm>
              <a:off x="3405767" y="4924705"/>
              <a:ext cx="1715368" cy="615553"/>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四</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简单之债与选择之债</a:t>
              </a:r>
            </a:p>
          </p:txBody>
        </p:sp>
      </p:grpSp>
      <p:sp>
        <p:nvSpPr>
          <p:cNvPr id="28" name="左大括号 27">
            <a:extLst>
              <a:ext uri="{FF2B5EF4-FFF2-40B4-BE49-F238E27FC236}">
                <a16:creationId xmlns:a16="http://schemas.microsoft.com/office/drawing/2014/main" id="{431A36DD-A9E1-438B-AD6F-047C407E20D9}"/>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29" name="圆角矩形 29">
            <a:extLst>
              <a:ext uri="{FF2B5EF4-FFF2-40B4-BE49-F238E27FC236}">
                <a16:creationId xmlns:a16="http://schemas.microsoft.com/office/drawing/2014/main" id="{0D0EC4B9-3918-4281-AC7E-E22B6FAF30EC}"/>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0" name="组合 29">
            <a:extLst>
              <a:ext uri="{FF2B5EF4-FFF2-40B4-BE49-F238E27FC236}">
                <a16:creationId xmlns:a16="http://schemas.microsoft.com/office/drawing/2014/main" id="{D80ACA0C-75A4-425E-BDEB-4E7C0A3E2EC3}"/>
              </a:ext>
            </a:extLst>
          </p:cNvPr>
          <p:cNvGrpSpPr/>
          <p:nvPr/>
        </p:nvGrpSpPr>
        <p:grpSpPr>
          <a:xfrm>
            <a:off x="2408845" y="4181100"/>
            <a:ext cx="1276404" cy="651241"/>
            <a:chOff x="3392098" y="4766490"/>
            <a:chExt cx="1701872" cy="868321"/>
          </a:xfrm>
          <a:solidFill>
            <a:srgbClr val="C00000"/>
          </a:solidFill>
        </p:grpSpPr>
        <p:sp>
          <p:nvSpPr>
            <p:cNvPr id="31" name="圆角矩形 31">
              <a:extLst>
                <a:ext uri="{FF2B5EF4-FFF2-40B4-BE49-F238E27FC236}">
                  <a16:creationId xmlns:a16="http://schemas.microsoft.com/office/drawing/2014/main" id="{2D14ED73-1781-44ED-AD6D-6B5D7B5BE912}"/>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a:solidFill>
                  <a:srgbClr val="FFFFFF"/>
                </a:solidFill>
                <a:latin typeface=""/>
                <a:ea typeface="微软雅黑" panose="020B0503020204020204" pitchFamily="34" charset="-122"/>
                <a:sym typeface=""/>
              </a:endParaRPr>
            </a:p>
          </p:txBody>
        </p:sp>
        <p:sp>
          <p:nvSpPr>
            <p:cNvPr id="32" name="TextBox 9">
              <a:extLst>
                <a:ext uri="{FF2B5EF4-FFF2-40B4-BE49-F238E27FC236}">
                  <a16:creationId xmlns:a16="http://schemas.microsoft.com/office/drawing/2014/main" id="{A69DB798-3950-4BC8-BAB2-29F0A0951EB9}"/>
                </a:ext>
              </a:extLst>
            </p:cNvPr>
            <p:cNvSpPr txBox="1"/>
            <p:nvPr/>
          </p:nvSpPr>
          <p:spPr>
            <a:xfrm>
              <a:off x="3392098" y="4924257"/>
              <a:ext cx="1684567" cy="615553"/>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五</a:t>
              </a:r>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附条件之债和附期限之债</a:t>
              </a:r>
              <a:endParaRPr lang="zh-CN" altLang="zh-CN" sz="1200" dirty="0">
                <a:solidFill>
                  <a:srgbClr val="FFFFFF"/>
                </a:solidFill>
                <a:latin typeface=""/>
                <a:ea typeface="微软雅黑" panose="020B0503020204020204" pitchFamily="34" charset="-122"/>
              </a:endParaRPr>
            </a:p>
          </p:txBody>
        </p:sp>
      </p:grpSp>
      <p:sp>
        <p:nvSpPr>
          <p:cNvPr id="33" name="TextBox 9">
            <a:extLst>
              <a:ext uri="{FF2B5EF4-FFF2-40B4-BE49-F238E27FC236}">
                <a16:creationId xmlns:a16="http://schemas.microsoft.com/office/drawing/2014/main" id="{80F995CF-E207-4ABD-B10D-4100BDB6D6B0}"/>
              </a:ext>
            </a:extLst>
          </p:cNvPr>
          <p:cNvSpPr txBox="1"/>
          <p:nvPr/>
        </p:nvSpPr>
        <p:spPr>
          <a:xfrm>
            <a:off x="3685249" y="4200610"/>
            <a:ext cx="4158560"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050" dirty="0">
                <a:solidFill>
                  <a:srgbClr val="000000">
                    <a:lumMod val="75000"/>
                    <a:lumOff val="25000"/>
                  </a:srgbClr>
                </a:solidFill>
              </a:rPr>
              <a:t>1.</a:t>
            </a:r>
            <a:r>
              <a:rPr lang="zh-CN" altLang="en-US" sz="1050" dirty="0">
                <a:solidFill>
                  <a:srgbClr val="000000">
                    <a:lumMod val="75000"/>
                    <a:lumOff val="25000"/>
                  </a:srgbClr>
                </a:solidFill>
              </a:rPr>
              <a:t>附条件之债</a:t>
            </a:r>
            <a:endParaRPr lang="en-US" altLang="zh-CN" sz="1050" dirty="0">
              <a:solidFill>
                <a:srgbClr val="000000">
                  <a:lumMod val="75000"/>
                  <a:lumOff val="25000"/>
                </a:srgbClr>
              </a:solidFill>
            </a:endParaRPr>
          </a:p>
          <a:p>
            <a:r>
              <a:rPr lang="en-US" altLang="zh-CN" sz="1050" dirty="0">
                <a:solidFill>
                  <a:srgbClr val="000000"/>
                </a:solidFill>
                <a:latin typeface=""/>
                <a:ea typeface="微软雅黑" panose="020B0503020204020204" pitchFamily="34" charset="-122"/>
                <a:sym typeface=""/>
              </a:rPr>
              <a:t>2.</a:t>
            </a:r>
            <a:r>
              <a:rPr lang="zh-CN" altLang="en-US" sz="1050" dirty="0">
                <a:solidFill>
                  <a:srgbClr val="000000"/>
                </a:solidFill>
                <a:latin typeface=""/>
                <a:ea typeface="微软雅黑" panose="020B0503020204020204" pitchFamily="34" charset="-122"/>
                <a:sym typeface=""/>
              </a:rPr>
              <a:t>附期限之债</a:t>
            </a:r>
            <a:endParaRPr lang="en-US" altLang="zh-CN" sz="1050" dirty="0">
              <a:solidFill>
                <a:srgbClr val="000000"/>
              </a:solidFill>
              <a:latin typeface=""/>
              <a:ea typeface="微软雅黑" panose="020B0503020204020204" pitchFamily="34" charset="-122"/>
              <a:sym typeface=""/>
            </a:endParaRPr>
          </a:p>
        </p:txBody>
      </p:sp>
      <p:sp>
        <p:nvSpPr>
          <p:cNvPr id="35" name="TextBox 9">
            <a:extLst>
              <a:ext uri="{FF2B5EF4-FFF2-40B4-BE49-F238E27FC236}">
                <a16:creationId xmlns:a16="http://schemas.microsoft.com/office/drawing/2014/main" id="{DA65B972-73E8-4FB0-95B3-8786CFB7721A}"/>
              </a:ext>
            </a:extLst>
          </p:cNvPr>
          <p:cNvSpPr txBox="1"/>
          <p:nvPr/>
        </p:nvSpPr>
        <p:spPr>
          <a:xfrm>
            <a:off x="3722060" y="3420863"/>
            <a:ext cx="4397174"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这是根据债权人、债务人可以进行的选择性而进行的分类。简单之债是债权人对债务人的给付没有选择余地</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而债务人只为一种给付的债。选择之债是在债的内容中当事人可以在两种以上的选择中选择一种的债。</a:t>
            </a:r>
            <a:endParaRPr lang="zh-CN" altLang="en-US" sz="1050" dirty="0">
              <a:solidFill>
                <a:srgbClr val="000000"/>
              </a:solidFill>
              <a:latin typeface=""/>
              <a:ea typeface="微软雅黑" panose="020B0503020204020204" pitchFamily="34" charset="-122"/>
              <a:sym typeface=""/>
            </a:endParaRPr>
          </a:p>
        </p:txBody>
      </p:sp>
    </p:spTree>
    <p:extLst>
      <p:ext uri="{BB962C8B-B14F-4D97-AF65-F5344CB8AC3E}">
        <p14:creationId xmlns:p14="http://schemas.microsoft.com/office/powerpoint/2010/main" val="3791522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第四节　无因管理和不当得利</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一、无因管理</a:t>
            </a:r>
            <a:endParaRPr lang="zh-CN" altLang="en-US" dirty="0"/>
          </a:p>
        </p:txBody>
      </p:sp>
      <p:pic>
        <p:nvPicPr>
          <p:cNvPr id="4" name="图片 3">
            <a:extLst>
              <a:ext uri="{FF2B5EF4-FFF2-40B4-BE49-F238E27FC236}">
                <a16:creationId xmlns:a16="http://schemas.microsoft.com/office/drawing/2014/main" id="{FA4A929B-F96D-4859-B03E-F482D4DF33FC}"/>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803B585-E8F6-496B-A940-ED2CCC354BD0}"/>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F28D99D5-343A-497A-9F04-910B3DD80F7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FB539D2-91E3-4933-8CF6-3C8B3797F62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6972C29-341B-4099-A136-76B9DFF3A1E0}"/>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1CC398E-39BE-4367-85BC-6B0F54ECE6F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28D4597B-2A01-4905-907F-F1DFC25FBD68}"/>
              </a:ext>
            </a:extLst>
          </p:cNvPr>
          <p:cNvSpPr/>
          <p:nvPr/>
        </p:nvSpPr>
        <p:spPr>
          <a:xfrm>
            <a:off x="219011" y="2162677"/>
            <a:ext cx="294490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无因管理是指没有法定义务或者约定的义务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为避免他人利益受到损失而进行管理或者服务的行为。</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管理他人事务的人称为管理人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其事务被他人管理的人称为本人或者受益人。</a:t>
            </a:r>
          </a:p>
        </p:txBody>
      </p:sp>
      <p:sp>
        <p:nvSpPr>
          <p:cNvPr id="11" name="矩形 10">
            <a:extLst>
              <a:ext uri="{FF2B5EF4-FFF2-40B4-BE49-F238E27FC236}">
                <a16:creationId xmlns:a16="http://schemas.microsoft.com/office/drawing/2014/main" id="{FDF5A555-B77F-4057-A6C3-041C8445B6F7}"/>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无因管理的概念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D33A37C-77BE-415D-9E56-B6DAEA528C22}"/>
              </a:ext>
            </a:extLst>
          </p:cNvPr>
          <p:cNvSpPr/>
          <p:nvPr/>
        </p:nvSpPr>
        <p:spPr>
          <a:xfrm>
            <a:off x="3302692" y="2193864"/>
            <a:ext cx="2595377" cy="1726178"/>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必须是管理他人事务</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必须有为他人谋利益的意思</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必须没有法定的或者约定的义务</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89CA32CA-C949-4F36-B61B-0B77A1B7763F}"/>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无因管理的构成要件</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E7C4B9F-31D0-456F-BABE-07E55877DF7D}"/>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58F7BBBA-24A8-45D6-9D91-C9D2C8FF5E5D}"/>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47150B81-669A-44EB-9972-BE386D26806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B0E53BC-44E4-49BB-B3DE-013FCB5826B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DFEFBE81-24F8-4A42-8849-36F8332784A4}"/>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4A5665E5-38D4-4AFA-9317-B21027B09BF7}"/>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111FF3A5-CF39-4C91-849D-3EB499911FCD}"/>
              </a:ext>
            </a:extLst>
          </p:cNvPr>
          <p:cNvSpPr/>
          <p:nvPr/>
        </p:nvSpPr>
        <p:spPr>
          <a:xfrm>
            <a:off x="6172845" y="2088447"/>
            <a:ext cx="2487061" cy="1998689"/>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管理人的义务。管理人在实施无因管理行为时</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承担管理义务与通知和返还的义务。</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本人的义务。管理人为本人管理事务是出于义举</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不得要求本人支付报酬</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但有权要求本人偿付由此而支出的必要费用。</a:t>
            </a:r>
          </a:p>
        </p:txBody>
      </p:sp>
      <p:sp>
        <p:nvSpPr>
          <p:cNvPr id="23" name="矩形 22">
            <a:extLst>
              <a:ext uri="{FF2B5EF4-FFF2-40B4-BE49-F238E27FC236}">
                <a16:creationId xmlns:a16="http://schemas.microsoft.com/office/drawing/2014/main" id="{659D47BF-E1F8-43C8-AB70-E922513A2358}"/>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无因管理的权利义务</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0DC99A44-A107-433C-8A11-A08FD6D757FD}"/>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F637C0E-FE66-4DAC-9F5C-11F013A0B0E1}"/>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C8A86DBF-B89F-48FD-BE3F-D3A5F158948E}"/>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31956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第四节　无因管理和不当得利</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二、不当得利</a:t>
            </a:r>
            <a:endParaRPr lang="zh-CN" altLang="en-US" dirty="0"/>
          </a:p>
        </p:txBody>
      </p:sp>
      <p:pic>
        <p:nvPicPr>
          <p:cNvPr id="4" name="图片 3">
            <a:extLst>
              <a:ext uri="{FF2B5EF4-FFF2-40B4-BE49-F238E27FC236}">
                <a16:creationId xmlns:a16="http://schemas.microsoft.com/office/drawing/2014/main" id="{FA4A929B-F96D-4859-B03E-F482D4DF33FC}"/>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803B585-E8F6-496B-A940-ED2CCC354BD0}"/>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F28D99D5-343A-497A-9F04-910B3DD80F7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FB539D2-91E3-4933-8CF6-3C8B3797F62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6972C29-341B-4099-A136-76B9DFF3A1E0}"/>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1CC398E-39BE-4367-85BC-6B0F54ECE6F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28D4597B-2A01-4905-907F-F1DFC25FBD68}"/>
              </a:ext>
            </a:extLst>
          </p:cNvPr>
          <p:cNvSpPr/>
          <p:nvPr/>
        </p:nvSpPr>
        <p:spPr>
          <a:xfrm>
            <a:off x="219011" y="2162677"/>
            <a:ext cx="2944907"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不当得利是指没有合法根据而通过造成他人损失所取得的不当利益。当事人之间因不当得利所发生的债权债务关系</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称为不当得利之债。</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获得利益的一方为受益人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受到损失的一方为受损方。</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122</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因他人没有法律根据</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取得不当利益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受损失的人有权请求其返还不当利益。”</a:t>
            </a:r>
          </a:p>
        </p:txBody>
      </p:sp>
      <p:sp>
        <p:nvSpPr>
          <p:cNvPr id="11" name="矩形 10">
            <a:extLst>
              <a:ext uri="{FF2B5EF4-FFF2-40B4-BE49-F238E27FC236}">
                <a16:creationId xmlns:a16="http://schemas.microsoft.com/office/drawing/2014/main" id="{FDF5A555-B77F-4057-A6C3-041C8445B6F7}"/>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不当得利的概念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D33A37C-77BE-415D-9E56-B6DAEA528C22}"/>
              </a:ext>
            </a:extLst>
          </p:cNvPr>
          <p:cNvSpPr/>
          <p:nvPr/>
        </p:nvSpPr>
        <p:spPr>
          <a:xfrm>
            <a:off x="3302692" y="2193864"/>
            <a:ext cx="2595377" cy="1449179"/>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取得利益</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他人受到了损失</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一方受益与他方受损之间有因果关系</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受益没有合法根据</a:t>
            </a:r>
          </a:p>
        </p:txBody>
      </p:sp>
      <p:sp>
        <p:nvSpPr>
          <p:cNvPr id="13" name="矩形 12">
            <a:extLst>
              <a:ext uri="{FF2B5EF4-FFF2-40B4-BE49-F238E27FC236}">
                <a16:creationId xmlns:a16="http://schemas.microsoft.com/office/drawing/2014/main" id="{89CA32CA-C949-4F36-B61B-0B77A1B7763F}"/>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不当得利的构成要件</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E7C4B9F-31D0-456F-BABE-07E55877DF7D}"/>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58F7BBBA-24A8-45D6-9D91-C9D2C8FF5E5D}"/>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47150B81-669A-44EB-9972-BE386D26806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B0E53BC-44E4-49BB-B3DE-013FCB5826B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DFEFBE81-24F8-4A42-8849-36F8332784A4}"/>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4A5665E5-38D4-4AFA-9317-B21027B09BF7}"/>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111FF3A5-CF39-4C91-849D-3EB499911FCD}"/>
              </a:ext>
            </a:extLst>
          </p:cNvPr>
          <p:cNvSpPr/>
          <p:nvPr/>
        </p:nvSpPr>
        <p:spPr>
          <a:xfrm>
            <a:off x="6172845" y="2088447"/>
            <a:ext cx="2487061" cy="2275688"/>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依照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985</a:t>
            </a:r>
            <a:r>
              <a:rPr lang="zh-CN" altLang="en-US" sz="1200" b="1" dirty="0">
                <a:solidFill>
                  <a:prstClr val="white"/>
                </a:solidFill>
                <a:latin typeface="微软雅黑" panose="020B0503020204020204" charset="-122"/>
                <a:cs typeface="微软雅黑" panose="020B0503020204020204" charset="-122"/>
                <a:sym typeface="+mn-ea"/>
              </a:rPr>
              <a:t>条的规定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得利人没有法律根据取得不当利益的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受损失的人可以请求得利人返还取得的利益</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但是有下列情形之一的除外</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一是为履行道德义务进行的给付</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二是债务到期之前的清偿</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三是明知无给付义务而进行的债务清偿。</a:t>
            </a:r>
          </a:p>
        </p:txBody>
      </p:sp>
      <p:sp>
        <p:nvSpPr>
          <p:cNvPr id="23" name="矩形 22">
            <a:extLst>
              <a:ext uri="{FF2B5EF4-FFF2-40B4-BE49-F238E27FC236}">
                <a16:creationId xmlns:a16="http://schemas.microsoft.com/office/drawing/2014/main" id="{659D47BF-E1F8-43C8-AB70-E922513A2358}"/>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不当得利之债的履行</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0DC99A44-A107-433C-8A11-A08FD6D757FD}"/>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F637C0E-FE66-4DAC-9F5C-11F013A0B0E1}"/>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C8A86DBF-B89F-48FD-BE3F-D3A5F158948E}"/>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58459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第五节　单方允诺</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一、单方允诺的概念和构成</a:t>
            </a:r>
            <a:endParaRPr lang="zh-CN" altLang="en-US" dirty="0"/>
          </a:p>
        </p:txBody>
      </p:sp>
      <p:sp>
        <p:nvSpPr>
          <p:cNvPr id="4" name="iṩḻîdè">
            <a:extLst>
              <a:ext uri="{FF2B5EF4-FFF2-40B4-BE49-F238E27FC236}">
                <a16:creationId xmlns:a16="http://schemas.microsoft.com/office/drawing/2014/main" id="{78F2C5F7-00B2-456B-9AC3-9F6166730F0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F81339E-2655-4535-A924-3F505815D6B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DE6DF49-F16C-4446-9DAF-06CC21A3B7F1}"/>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E4A3280-6F3A-4957-977F-CA5A96BADA1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9C5D3BD4-8427-453B-BF08-36B330B154B8}"/>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单方允诺的概念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1517EEB0-78B9-4706-A637-0D0B4E8CD17B}"/>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4E75F6C1-1333-4437-9E1B-ADB32D5A2409}"/>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A24307E3-AF16-4727-ACA4-585748703EB0}"/>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A8FAD69-AAE4-4BF2-BD3C-269E386B71DC}"/>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333CC62C-355B-47F1-B284-A1CA7D0BDD3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02A985D-72E8-4F36-87E2-2250F38F0CD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72EBBDEA-0B3B-43BE-92A4-3DA30B5C9FBE}"/>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单方允诺的构成要件</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E8D4530-0920-4847-ADFA-72655E91054B}"/>
              </a:ext>
            </a:extLst>
          </p:cNvPr>
          <p:cNvSpPr/>
          <p:nvPr/>
        </p:nvSpPr>
        <p:spPr>
          <a:xfrm>
            <a:off x="990636" y="1830616"/>
            <a:ext cx="3373989" cy="2256130"/>
          </a:xfrm>
          <a:prstGeom prst="rect">
            <a:avLst/>
          </a:prstGeom>
        </p:spPr>
        <p:txBody>
          <a:bodyPr wrap="square">
            <a:spAutoFit/>
          </a:bodyPr>
          <a:lstStyle/>
          <a:p>
            <a:pPr marL="171450" indent="-171450">
              <a:lnSpc>
                <a:spcPct val="200000"/>
              </a:lnSpc>
              <a:buFont typeface="Wingdings" panose="05000000000000000000" pitchFamily="2" charset="2"/>
              <a:buChar char="u"/>
            </a:pPr>
            <a:r>
              <a:rPr lang="zh-CN" altLang="en-US" sz="1200" dirty="0">
                <a:solidFill>
                  <a:schemeClr val="tx1">
                    <a:lumMod val="95000"/>
                    <a:lumOff val="5000"/>
                  </a:schemeClr>
                </a:solidFill>
              </a:rPr>
              <a:t>单方允诺是指表意人向相对人作出的为自己设定某种义务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使相对人取得某种权利的意思表示。</a:t>
            </a: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r>
              <a:rPr lang="zh-CN" altLang="en-US" sz="1200" dirty="0">
                <a:solidFill>
                  <a:schemeClr val="tx1">
                    <a:lumMod val="95000"/>
                    <a:lumOff val="5000"/>
                  </a:schemeClr>
                </a:solidFill>
              </a:rPr>
              <a:t>单方允诺是债的发生原因之一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民事主体自愿通过单方允诺设定发生债的后果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法律予以认可。</a:t>
            </a:r>
          </a:p>
        </p:txBody>
      </p:sp>
      <p:sp>
        <p:nvSpPr>
          <p:cNvPr id="17" name="矩形 16">
            <a:extLst>
              <a:ext uri="{FF2B5EF4-FFF2-40B4-BE49-F238E27FC236}">
                <a16:creationId xmlns:a16="http://schemas.microsoft.com/office/drawing/2014/main" id="{1270441F-8ECF-40F1-A5F2-EE24F32DB9D4}"/>
              </a:ext>
            </a:extLst>
          </p:cNvPr>
          <p:cNvSpPr/>
          <p:nvPr/>
        </p:nvSpPr>
        <p:spPr>
          <a:xfrm>
            <a:off x="4720844" y="1708782"/>
            <a:ext cx="3518068" cy="1887761"/>
          </a:xfrm>
          <a:prstGeom prst="rect">
            <a:avLst/>
          </a:prstGeom>
        </p:spPr>
        <p:txBody>
          <a:bodyPr wrap="square">
            <a:spAutoFit/>
          </a:bodyPr>
          <a:lstStyle/>
          <a:p>
            <a:pPr algn="just">
              <a:lnSpc>
                <a:spcPct val="200000"/>
              </a:lnSpc>
            </a:pPr>
            <a:r>
              <a:rPr lang="en-US" altLang="zh-CN" sz="1200" dirty="0"/>
              <a:t>1.</a:t>
            </a:r>
            <a:r>
              <a:rPr lang="zh-CN" altLang="en-US" sz="1200" dirty="0"/>
              <a:t>表意人须作出单方意思表示</a:t>
            </a:r>
            <a:endParaRPr lang="en-US" altLang="zh-CN" sz="1200" dirty="0"/>
          </a:p>
          <a:p>
            <a:pPr algn="just">
              <a:lnSpc>
                <a:spcPct val="200000"/>
              </a:lnSpc>
            </a:pPr>
            <a:r>
              <a:rPr lang="en-US" altLang="zh-CN" sz="1200" dirty="0"/>
              <a:t>2.</a:t>
            </a:r>
            <a:r>
              <a:rPr lang="zh-CN" altLang="en-US" sz="1200" dirty="0"/>
              <a:t>表意人须承诺对方并不付出对价</a:t>
            </a:r>
            <a:endParaRPr lang="en-US" altLang="zh-CN" sz="1200" dirty="0"/>
          </a:p>
          <a:p>
            <a:pPr algn="just">
              <a:lnSpc>
                <a:spcPct val="200000"/>
              </a:lnSpc>
            </a:pPr>
            <a:r>
              <a:rPr lang="en-US" altLang="zh-CN" sz="1200" dirty="0"/>
              <a:t>3.</a:t>
            </a:r>
            <a:r>
              <a:rPr lang="zh-CN" altLang="en-US" sz="1200" dirty="0"/>
              <a:t>表意人的允诺须向社会上不特定的人发出</a:t>
            </a:r>
            <a:endParaRPr lang="en-US" altLang="zh-CN" sz="1200" dirty="0"/>
          </a:p>
          <a:p>
            <a:pPr algn="just">
              <a:lnSpc>
                <a:spcPct val="200000"/>
              </a:lnSpc>
            </a:pPr>
            <a:r>
              <a:rPr lang="en-US" altLang="zh-CN" sz="1200" dirty="0"/>
              <a:t>4.</a:t>
            </a:r>
            <a:r>
              <a:rPr lang="zh-CN" altLang="en-US" sz="1200" dirty="0"/>
              <a:t>表意人的相对人应当特定或者能够特定</a:t>
            </a:r>
            <a:endParaRPr lang="en-US" altLang="zh-CN" sz="1200" dirty="0"/>
          </a:p>
          <a:p>
            <a:pPr algn="just">
              <a:lnSpc>
                <a:spcPct val="200000"/>
              </a:lnSpc>
            </a:pPr>
            <a:endParaRPr lang="zh-CN" altLang="en-US" sz="1200" dirty="0"/>
          </a:p>
        </p:txBody>
      </p:sp>
    </p:spTree>
    <p:extLst>
      <p:ext uri="{BB962C8B-B14F-4D97-AF65-F5344CB8AC3E}">
        <p14:creationId xmlns:p14="http://schemas.microsoft.com/office/powerpoint/2010/main" val="2287473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第五节　单方允诺</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二、单方允诺的发生和类型</a:t>
            </a:r>
            <a:endParaRPr lang="zh-CN" altLang="en-US" dirty="0"/>
          </a:p>
        </p:txBody>
      </p:sp>
      <p:sp>
        <p:nvSpPr>
          <p:cNvPr id="4" name="iṩḻîdè">
            <a:extLst>
              <a:ext uri="{FF2B5EF4-FFF2-40B4-BE49-F238E27FC236}">
                <a16:creationId xmlns:a16="http://schemas.microsoft.com/office/drawing/2014/main" id="{78F2C5F7-00B2-456B-9AC3-9F6166730F0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F81339E-2655-4535-A924-3F505815D6B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DE6DF49-F16C-4446-9DAF-06CC21A3B7F1}"/>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E4A3280-6F3A-4957-977F-CA5A96BADA1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9C5D3BD4-8427-453B-BF08-36B330B154B8}"/>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单方允诺的发生</a:t>
            </a:r>
            <a:endParaRPr lang="en-GB" altLang="zh-CN" sz="1400" b="1" dirty="0">
              <a:solidFill>
                <a:srgbClr val="9B552C"/>
              </a:solidFill>
            </a:endParaRPr>
          </a:p>
        </p:txBody>
      </p:sp>
      <p:sp>
        <p:nvSpPr>
          <p:cNvPr id="9" name="ï$1iḑê">
            <a:extLst>
              <a:ext uri="{FF2B5EF4-FFF2-40B4-BE49-F238E27FC236}">
                <a16:creationId xmlns:a16="http://schemas.microsoft.com/office/drawing/2014/main" id="{1517EEB0-78B9-4706-A637-0D0B4E8CD17B}"/>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4E75F6C1-1333-4437-9E1B-ADB32D5A2409}"/>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A24307E3-AF16-4727-ACA4-585748703EB0}"/>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A8FAD69-AAE4-4BF2-BD3C-269E386B71DC}"/>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333CC62C-355B-47F1-B284-A1CA7D0BDD3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02A985D-72E8-4F36-87E2-2250F38F0CD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72EBBDEA-0B3B-43BE-92A4-3DA30B5C9FBE}"/>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单方允诺的类型</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E8D4530-0920-4847-ADFA-72655E91054B}"/>
              </a:ext>
            </a:extLst>
          </p:cNvPr>
          <p:cNvSpPr/>
          <p:nvPr/>
        </p:nvSpPr>
        <p:spPr>
          <a:xfrm>
            <a:off x="952405" y="1541157"/>
            <a:ext cx="3373989" cy="2994794"/>
          </a:xfrm>
          <a:prstGeom prst="rect">
            <a:avLst/>
          </a:prstGeom>
        </p:spPr>
        <p:txBody>
          <a:bodyPr wrap="square">
            <a:spAutoFit/>
          </a:bodyPr>
          <a:lstStyle/>
          <a:p>
            <a:pPr marL="171450" indent="-171450">
              <a:lnSpc>
                <a:spcPct val="200000"/>
              </a:lnSpc>
              <a:buFont typeface="Wingdings" panose="05000000000000000000" pitchFamily="2" charset="2"/>
              <a:buChar char="u"/>
            </a:pPr>
            <a:r>
              <a:rPr lang="zh-CN" altLang="en-US" sz="1200" dirty="0">
                <a:solidFill>
                  <a:schemeClr val="tx1">
                    <a:lumMod val="95000"/>
                    <a:lumOff val="5000"/>
                  </a:schemeClr>
                </a:solidFill>
              </a:rPr>
              <a:t>单方允诺发生债的效果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须单方允诺的相对人已经特定。相对人特定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往往通过完成一定的条件或者程序。这是因为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单方允诺的表意人往往在其意思表示中附有一定的条件或者程序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在这种情况下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只有当表意人提出的条件或者程序完成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相对人才能特定。只有在相对人特定之后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单方允诺之债才在表意人和特定的相对人之间发生。</a:t>
            </a:r>
          </a:p>
        </p:txBody>
      </p:sp>
      <p:sp>
        <p:nvSpPr>
          <p:cNvPr id="17" name="矩形 16">
            <a:extLst>
              <a:ext uri="{FF2B5EF4-FFF2-40B4-BE49-F238E27FC236}">
                <a16:creationId xmlns:a16="http://schemas.microsoft.com/office/drawing/2014/main" id="{1270441F-8ECF-40F1-A5F2-EE24F32DB9D4}"/>
              </a:ext>
            </a:extLst>
          </p:cNvPr>
          <p:cNvSpPr/>
          <p:nvPr/>
        </p:nvSpPr>
        <p:spPr>
          <a:xfrm>
            <a:off x="4720844" y="1708782"/>
            <a:ext cx="3518068" cy="2626425"/>
          </a:xfrm>
          <a:prstGeom prst="rect">
            <a:avLst/>
          </a:prstGeom>
        </p:spPr>
        <p:txBody>
          <a:bodyPr wrap="square">
            <a:spAutoFit/>
          </a:bodyPr>
          <a:lstStyle/>
          <a:p>
            <a:pPr algn="just">
              <a:lnSpc>
                <a:spcPct val="200000"/>
              </a:lnSpc>
            </a:pPr>
            <a:r>
              <a:rPr lang="en-US" altLang="zh-CN" sz="1200" dirty="0"/>
              <a:t>1.</a:t>
            </a:r>
            <a:r>
              <a:rPr lang="zh-CN" altLang="en-US" sz="1200" dirty="0"/>
              <a:t>设定幸运奖。设定幸运奖是单方允诺的一种类型。设定幸运奖是指民事主体出于某种目的</a:t>
            </a:r>
            <a:r>
              <a:rPr lang="en-US" altLang="zh-CN" sz="1200" dirty="0"/>
              <a:t>,</a:t>
            </a:r>
            <a:r>
              <a:rPr lang="zh-CN" altLang="en-US" sz="1200" dirty="0"/>
              <a:t>设定幸运奖项</a:t>
            </a:r>
            <a:r>
              <a:rPr lang="en-US" altLang="zh-CN" sz="1200" dirty="0"/>
              <a:t>,</a:t>
            </a:r>
            <a:r>
              <a:rPr lang="zh-CN" altLang="en-US" sz="1200" dirty="0"/>
              <a:t>向随机选取的人给付一定物质利益的允诺。</a:t>
            </a:r>
            <a:endParaRPr lang="en-US" altLang="zh-CN" sz="1200" dirty="0"/>
          </a:p>
          <a:p>
            <a:pPr algn="just">
              <a:lnSpc>
                <a:spcPct val="200000"/>
              </a:lnSpc>
            </a:pPr>
            <a:r>
              <a:rPr lang="en-US" altLang="zh-CN" sz="1200" dirty="0"/>
              <a:t>2.</a:t>
            </a:r>
            <a:r>
              <a:rPr lang="zh-CN" altLang="en-US" sz="1200" dirty="0"/>
              <a:t>其他允诺。其他符合单方允诺要件的行为</a:t>
            </a:r>
            <a:r>
              <a:rPr lang="en-US" altLang="zh-CN" sz="1200" dirty="0"/>
              <a:t>,</a:t>
            </a:r>
            <a:r>
              <a:rPr lang="zh-CN" altLang="en-US" sz="1200" dirty="0"/>
              <a:t>都产生债的法律关系。</a:t>
            </a:r>
            <a:endParaRPr lang="en-US" altLang="zh-CN" sz="1200" dirty="0"/>
          </a:p>
          <a:p>
            <a:pPr algn="just">
              <a:lnSpc>
                <a:spcPct val="200000"/>
              </a:lnSpc>
            </a:pPr>
            <a:endParaRPr lang="en-US" altLang="zh-CN" sz="1200" dirty="0"/>
          </a:p>
          <a:p>
            <a:pPr algn="just">
              <a:lnSpc>
                <a:spcPct val="200000"/>
              </a:lnSpc>
            </a:pPr>
            <a:endParaRPr lang="zh-CN" altLang="en-US" sz="1200" dirty="0"/>
          </a:p>
        </p:txBody>
      </p:sp>
    </p:spTree>
    <p:extLst>
      <p:ext uri="{BB962C8B-B14F-4D97-AF65-F5344CB8AC3E}">
        <p14:creationId xmlns:p14="http://schemas.microsoft.com/office/powerpoint/2010/main" val="1970783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99973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1600" b="1" dirty="0">
                <a:solidFill>
                  <a:schemeClr val="bg1"/>
                </a:solidFill>
                <a:latin typeface="微软雅黑" pitchFamily="34" charset="-122"/>
                <a:ea typeface="微软雅黑" pitchFamily="34" charset="-122"/>
              </a:rPr>
              <a:t>第一节　合同及其类型</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第二节　合同订立</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第三节　合同生效</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第四节　合同的履行</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第五节　合同的保全</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第六节　合同的变更和转移</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第七节　合同消灭</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第十二章  合同及其流转</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债与合同</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5273214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9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合同及其类型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一、合同的概念和特征</a:t>
            </a:r>
            <a:endParaRPr lang="zh-CN" altLang="en-US" dirty="0"/>
          </a:p>
        </p:txBody>
      </p:sp>
      <p:sp>
        <p:nvSpPr>
          <p:cNvPr id="4" name="iṩḻîdè">
            <a:extLst>
              <a:ext uri="{FF2B5EF4-FFF2-40B4-BE49-F238E27FC236}">
                <a16:creationId xmlns:a16="http://schemas.microsoft.com/office/drawing/2014/main" id="{2489C6EE-FC2F-4B04-99FE-27C73E900208}"/>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C261098-1023-4004-A614-CD460A5227B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ED17F8E3-E408-499A-9E33-2D1931AB455D}"/>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A895C7E-9677-4648-90C3-316A05167FC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3A598199-747A-4C16-B071-1F73CCCE62DE}"/>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A4F0411-0954-4D06-BEA1-FD25C3C401C8}"/>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0C9E5287-6F1E-4323-8184-D0870E7A1B79}"/>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366195FD-07F2-4269-A910-C621365053E7}"/>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8012AE32-6983-4BB7-B5EC-4CF22273EC5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DADE8DAD-4F46-47C8-8C36-D4D03A562E5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9938923-B06F-4F76-939B-472CB1E1C20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DF44289-A159-42E3-BAFB-7B0DD1F6CD7C}"/>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合同的特征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D2925981-4B7D-475B-9CF8-7958B76FA657}"/>
              </a:ext>
            </a:extLst>
          </p:cNvPr>
          <p:cNvSpPr/>
          <p:nvPr/>
        </p:nvSpPr>
        <p:spPr>
          <a:xfrm>
            <a:off x="952405" y="1541157"/>
            <a:ext cx="3373989" cy="1148135"/>
          </a:xfrm>
          <a:prstGeom prst="rect">
            <a:avLst/>
          </a:prstGeom>
        </p:spPr>
        <p:txBody>
          <a:bodyPr wrap="square">
            <a:spAutoFit/>
          </a:bodyPr>
          <a:lstStyle/>
          <a:p>
            <a:pPr marL="171450" indent="-171450">
              <a:lnSpc>
                <a:spcPct val="20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464</a:t>
            </a:r>
            <a:r>
              <a:rPr lang="zh-CN" altLang="en-US" sz="1200" dirty="0">
                <a:solidFill>
                  <a:schemeClr val="tx1">
                    <a:lumMod val="95000"/>
                    <a:lumOff val="5000"/>
                  </a:schemeClr>
                </a:solidFill>
              </a:rPr>
              <a:t>条第</a:t>
            </a:r>
            <a:r>
              <a:rPr lang="en-US" altLang="zh-CN" sz="1200" dirty="0">
                <a:solidFill>
                  <a:schemeClr val="tx1">
                    <a:lumMod val="95000"/>
                    <a:lumOff val="5000"/>
                  </a:schemeClr>
                </a:solidFill>
              </a:rPr>
              <a:t>1</a:t>
            </a:r>
            <a:r>
              <a:rPr lang="zh-CN" altLang="en-US" sz="1200" dirty="0">
                <a:solidFill>
                  <a:schemeClr val="tx1">
                    <a:lumMod val="95000"/>
                    <a:lumOff val="5000"/>
                  </a:schemeClr>
                </a:solidFill>
              </a:rPr>
              <a:t>款规定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合同是民事主体之间设立、变更、终止民事法律关系的协议。”</a:t>
            </a:r>
          </a:p>
        </p:txBody>
      </p:sp>
      <p:sp>
        <p:nvSpPr>
          <p:cNvPr id="17" name="矩形 16">
            <a:extLst>
              <a:ext uri="{FF2B5EF4-FFF2-40B4-BE49-F238E27FC236}">
                <a16:creationId xmlns:a16="http://schemas.microsoft.com/office/drawing/2014/main" id="{A2CA0D76-D155-41FC-BC4B-1FB58D2B2280}"/>
              </a:ext>
            </a:extLst>
          </p:cNvPr>
          <p:cNvSpPr/>
          <p:nvPr/>
        </p:nvSpPr>
        <p:spPr>
          <a:xfrm>
            <a:off x="4720844" y="1708782"/>
            <a:ext cx="3518068" cy="1887761"/>
          </a:xfrm>
          <a:prstGeom prst="rect">
            <a:avLst/>
          </a:prstGeom>
        </p:spPr>
        <p:txBody>
          <a:bodyPr wrap="square">
            <a:spAutoFit/>
          </a:bodyPr>
          <a:lstStyle/>
          <a:p>
            <a:pPr algn="just">
              <a:lnSpc>
                <a:spcPct val="200000"/>
              </a:lnSpc>
            </a:pPr>
            <a:r>
              <a:rPr lang="en-US" altLang="zh-CN" sz="1200" dirty="0"/>
              <a:t>1.</a:t>
            </a:r>
            <a:r>
              <a:rPr lang="zh-CN" altLang="en-US" sz="1200" dirty="0"/>
              <a:t>合同由双方当事人的法律行为而引起</a:t>
            </a:r>
            <a:endParaRPr lang="en-US" altLang="zh-CN" sz="1200" dirty="0"/>
          </a:p>
          <a:p>
            <a:pPr algn="just">
              <a:lnSpc>
                <a:spcPct val="200000"/>
              </a:lnSpc>
            </a:pPr>
            <a:r>
              <a:rPr lang="en-US" altLang="zh-CN" sz="1200" dirty="0"/>
              <a:t>2.</a:t>
            </a:r>
            <a:r>
              <a:rPr lang="zh-CN" altLang="en-US" sz="1200" dirty="0"/>
              <a:t>合同因双方当事人的意思表示一致而成立</a:t>
            </a:r>
            <a:endParaRPr lang="en-US" altLang="zh-CN" sz="1200" dirty="0"/>
          </a:p>
          <a:p>
            <a:pPr algn="just">
              <a:lnSpc>
                <a:spcPct val="200000"/>
              </a:lnSpc>
            </a:pPr>
            <a:r>
              <a:rPr lang="en-US" altLang="zh-CN" sz="1200" dirty="0"/>
              <a:t>3.</a:t>
            </a:r>
            <a:r>
              <a:rPr lang="zh-CN" altLang="en-US" sz="1200" dirty="0"/>
              <a:t>合同的债权债务必须相互对应</a:t>
            </a:r>
            <a:endParaRPr lang="en-US" altLang="zh-CN" sz="1200" dirty="0"/>
          </a:p>
          <a:p>
            <a:pPr algn="just">
              <a:lnSpc>
                <a:spcPct val="200000"/>
              </a:lnSpc>
            </a:pPr>
            <a:r>
              <a:rPr lang="en-US" altLang="zh-CN" sz="1200" dirty="0"/>
              <a:t>4.</a:t>
            </a:r>
            <a:r>
              <a:rPr lang="zh-CN" altLang="en-US" sz="1200" dirty="0"/>
              <a:t>合同的缔结由当事人的自由意志支配</a:t>
            </a:r>
            <a:endParaRPr lang="en-US" altLang="zh-CN" sz="1200" dirty="0"/>
          </a:p>
          <a:p>
            <a:pPr algn="just">
              <a:lnSpc>
                <a:spcPct val="200000"/>
              </a:lnSpc>
            </a:pPr>
            <a:endParaRPr lang="zh-CN" altLang="en-US" sz="1200" dirty="0"/>
          </a:p>
        </p:txBody>
      </p:sp>
    </p:spTree>
    <p:extLst>
      <p:ext uri="{BB962C8B-B14F-4D97-AF65-F5344CB8AC3E}">
        <p14:creationId xmlns:p14="http://schemas.microsoft.com/office/powerpoint/2010/main" val="6014690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民事法律关系概述</a:t>
            </a:r>
          </a:p>
        </p:txBody>
      </p:sp>
      <p:grpSp>
        <p:nvGrpSpPr>
          <p:cNvPr id="3" name="Group 3"/>
          <p:cNvGrpSpPr/>
          <p:nvPr/>
        </p:nvGrpSpPr>
        <p:grpSpPr>
          <a:xfrm>
            <a:off x="3274006" y="896375"/>
            <a:ext cx="2023278" cy="4019114"/>
            <a:chOff x="4665731" y="1530069"/>
            <a:chExt cx="2860538" cy="5166121"/>
          </a:xfrm>
        </p:grpSpPr>
        <p:sp>
          <p:nvSpPr>
            <p:cNvPr id="4" name="Freeform 5"/>
            <p:cNvSpPr>
              <a:spLocks/>
            </p:cNvSpPr>
            <p:nvPr/>
          </p:nvSpPr>
          <p:spPr bwMode="auto">
            <a:xfrm>
              <a:off x="4766273" y="3343781"/>
              <a:ext cx="1694440" cy="1760483"/>
            </a:xfrm>
            <a:custGeom>
              <a:avLst/>
              <a:gdLst>
                <a:gd name="T0" fmla="*/ 727 w 727"/>
                <a:gd name="T1" fmla="*/ 559 h 755"/>
                <a:gd name="T2" fmla="*/ 553 w 727"/>
                <a:gd name="T3" fmla="*/ 525 h 755"/>
                <a:gd name="T4" fmla="*/ 326 w 727"/>
                <a:gd name="T5" fmla="*/ 313 h 755"/>
                <a:gd name="T6" fmla="*/ 403 w 727"/>
                <a:gd name="T7" fmla="*/ 310 h 755"/>
                <a:gd name="T8" fmla="*/ 413 w 727"/>
                <a:gd name="T9" fmla="*/ 274 h 755"/>
                <a:gd name="T10" fmla="*/ 245 w 727"/>
                <a:gd name="T11" fmla="*/ 26 h 755"/>
                <a:gd name="T12" fmla="*/ 203 w 727"/>
                <a:gd name="T13" fmla="*/ 26 h 755"/>
                <a:gd name="T14" fmla="*/ 15 w 727"/>
                <a:gd name="T15" fmla="*/ 280 h 755"/>
                <a:gd name="T16" fmla="*/ 24 w 727"/>
                <a:gd name="T17" fmla="*/ 310 h 755"/>
                <a:gd name="T18" fmla="*/ 114 w 727"/>
                <a:gd name="T19" fmla="*/ 315 h 755"/>
                <a:gd name="T20" fmla="*/ 567 w 727"/>
                <a:gd name="T21" fmla="*/ 747 h 755"/>
                <a:gd name="T22" fmla="*/ 727 w 727"/>
                <a:gd name="T23" fmla="*/ 559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5">
                  <a:moveTo>
                    <a:pt x="727" y="559"/>
                  </a:moveTo>
                  <a:cubicBezTo>
                    <a:pt x="715" y="515"/>
                    <a:pt x="651" y="517"/>
                    <a:pt x="553" y="525"/>
                  </a:cubicBezTo>
                  <a:cubicBezTo>
                    <a:pt x="479" y="533"/>
                    <a:pt x="309" y="547"/>
                    <a:pt x="326" y="313"/>
                  </a:cubicBezTo>
                  <a:cubicBezTo>
                    <a:pt x="403" y="310"/>
                    <a:pt x="403" y="310"/>
                    <a:pt x="403" y="310"/>
                  </a:cubicBezTo>
                  <a:cubicBezTo>
                    <a:pt x="429" y="310"/>
                    <a:pt x="428" y="295"/>
                    <a:pt x="413" y="274"/>
                  </a:cubicBezTo>
                  <a:cubicBezTo>
                    <a:pt x="413" y="274"/>
                    <a:pt x="297" y="101"/>
                    <a:pt x="245" y="26"/>
                  </a:cubicBezTo>
                  <a:cubicBezTo>
                    <a:pt x="231" y="6"/>
                    <a:pt x="220" y="0"/>
                    <a:pt x="203" y="26"/>
                  </a:cubicBezTo>
                  <a:cubicBezTo>
                    <a:pt x="144" y="97"/>
                    <a:pt x="55" y="225"/>
                    <a:pt x="15" y="280"/>
                  </a:cubicBezTo>
                  <a:cubicBezTo>
                    <a:pt x="12" y="284"/>
                    <a:pt x="0" y="307"/>
                    <a:pt x="24" y="310"/>
                  </a:cubicBezTo>
                  <a:cubicBezTo>
                    <a:pt x="52" y="313"/>
                    <a:pt x="114" y="315"/>
                    <a:pt x="114" y="315"/>
                  </a:cubicBezTo>
                  <a:cubicBezTo>
                    <a:pt x="93" y="749"/>
                    <a:pt x="350" y="749"/>
                    <a:pt x="567" y="747"/>
                  </a:cubicBezTo>
                  <a:cubicBezTo>
                    <a:pt x="606" y="755"/>
                    <a:pt x="723" y="704"/>
                    <a:pt x="727" y="559"/>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5" name="Freeform 6"/>
            <p:cNvSpPr>
              <a:spLocks/>
            </p:cNvSpPr>
            <p:nvPr/>
          </p:nvSpPr>
          <p:spPr bwMode="auto">
            <a:xfrm>
              <a:off x="5831829" y="2495082"/>
              <a:ext cx="1694440" cy="1762454"/>
            </a:xfrm>
            <a:custGeom>
              <a:avLst/>
              <a:gdLst>
                <a:gd name="T0" fmla="*/ 0 w 727"/>
                <a:gd name="T1" fmla="*/ 559 h 756"/>
                <a:gd name="T2" fmla="*/ 173 w 727"/>
                <a:gd name="T3" fmla="*/ 526 h 756"/>
                <a:gd name="T4" fmla="*/ 401 w 727"/>
                <a:gd name="T5" fmla="*/ 314 h 756"/>
                <a:gd name="T6" fmla="*/ 324 w 727"/>
                <a:gd name="T7" fmla="*/ 311 h 756"/>
                <a:gd name="T8" fmla="*/ 314 w 727"/>
                <a:gd name="T9" fmla="*/ 275 h 756"/>
                <a:gd name="T10" fmla="*/ 482 w 727"/>
                <a:gd name="T11" fmla="*/ 27 h 756"/>
                <a:gd name="T12" fmla="*/ 524 w 727"/>
                <a:gd name="T13" fmla="*/ 27 h 756"/>
                <a:gd name="T14" fmla="*/ 712 w 727"/>
                <a:gd name="T15" fmla="*/ 280 h 756"/>
                <a:gd name="T16" fmla="*/ 703 w 727"/>
                <a:gd name="T17" fmla="*/ 311 h 756"/>
                <a:gd name="T18" fmla="*/ 613 w 727"/>
                <a:gd name="T19" fmla="*/ 316 h 756"/>
                <a:gd name="T20" fmla="*/ 160 w 727"/>
                <a:gd name="T21" fmla="*/ 748 h 756"/>
                <a:gd name="T22" fmla="*/ 0 w 727"/>
                <a:gd name="T23" fmla="*/ 559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6">
                  <a:moveTo>
                    <a:pt x="0" y="559"/>
                  </a:moveTo>
                  <a:cubicBezTo>
                    <a:pt x="11" y="516"/>
                    <a:pt x="76" y="518"/>
                    <a:pt x="173" y="526"/>
                  </a:cubicBezTo>
                  <a:cubicBezTo>
                    <a:pt x="248" y="534"/>
                    <a:pt x="418" y="548"/>
                    <a:pt x="401" y="314"/>
                  </a:cubicBezTo>
                  <a:cubicBezTo>
                    <a:pt x="324" y="311"/>
                    <a:pt x="324" y="311"/>
                    <a:pt x="324" y="311"/>
                  </a:cubicBezTo>
                  <a:cubicBezTo>
                    <a:pt x="297" y="311"/>
                    <a:pt x="298" y="296"/>
                    <a:pt x="314" y="275"/>
                  </a:cubicBezTo>
                  <a:cubicBezTo>
                    <a:pt x="314" y="275"/>
                    <a:pt x="429" y="102"/>
                    <a:pt x="482" y="27"/>
                  </a:cubicBezTo>
                  <a:cubicBezTo>
                    <a:pt x="496" y="7"/>
                    <a:pt x="507" y="0"/>
                    <a:pt x="524" y="27"/>
                  </a:cubicBezTo>
                  <a:cubicBezTo>
                    <a:pt x="583" y="98"/>
                    <a:pt x="672" y="225"/>
                    <a:pt x="712" y="280"/>
                  </a:cubicBezTo>
                  <a:cubicBezTo>
                    <a:pt x="714" y="285"/>
                    <a:pt x="727" y="308"/>
                    <a:pt x="703" y="311"/>
                  </a:cubicBezTo>
                  <a:cubicBezTo>
                    <a:pt x="675" y="314"/>
                    <a:pt x="613" y="316"/>
                    <a:pt x="613" y="316"/>
                  </a:cubicBezTo>
                  <a:cubicBezTo>
                    <a:pt x="634" y="750"/>
                    <a:pt x="376" y="750"/>
                    <a:pt x="160" y="748"/>
                  </a:cubicBezTo>
                  <a:cubicBezTo>
                    <a:pt x="121" y="756"/>
                    <a:pt x="4" y="705"/>
                    <a:pt x="0" y="559"/>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6" name="Freeform 7"/>
            <p:cNvSpPr>
              <a:spLocks/>
            </p:cNvSpPr>
            <p:nvPr/>
          </p:nvSpPr>
          <p:spPr bwMode="auto">
            <a:xfrm>
              <a:off x="4665731" y="1530069"/>
              <a:ext cx="1695426" cy="1762454"/>
            </a:xfrm>
            <a:custGeom>
              <a:avLst/>
              <a:gdLst>
                <a:gd name="T0" fmla="*/ 727 w 727"/>
                <a:gd name="T1" fmla="*/ 559 h 756"/>
                <a:gd name="T2" fmla="*/ 554 w 727"/>
                <a:gd name="T3" fmla="*/ 526 h 756"/>
                <a:gd name="T4" fmla="*/ 326 w 727"/>
                <a:gd name="T5" fmla="*/ 314 h 756"/>
                <a:gd name="T6" fmla="*/ 403 w 727"/>
                <a:gd name="T7" fmla="*/ 311 h 756"/>
                <a:gd name="T8" fmla="*/ 413 w 727"/>
                <a:gd name="T9" fmla="*/ 275 h 756"/>
                <a:gd name="T10" fmla="*/ 245 w 727"/>
                <a:gd name="T11" fmla="*/ 27 h 756"/>
                <a:gd name="T12" fmla="*/ 203 w 727"/>
                <a:gd name="T13" fmla="*/ 27 h 756"/>
                <a:gd name="T14" fmla="*/ 15 w 727"/>
                <a:gd name="T15" fmla="*/ 280 h 756"/>
                <a:gd name="T16" fmla="*/ 24 w 727"/>
                <a:gd name="T17" fmla="*/ 311 h 756"/>
                <a:gd name="T18" fmla="*/ 114 w 727"/>
                <a:gd name="T19" fmla="*/ 316 h 756"/>
                <a:gd name="T20" fmla="*/ 567 w 727"/>
                <a:gd name="T21" fmla="*/ 748 h 756"/>
                <a:gd name="T22" fmla="*/ 727 w 727"/>
                <a:gd name="T23" fmla="*/ 559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7" h="756">
                  <a:moveTo>
                    <a:pt x="727" y="559"/>
                  </a:moveTo>
                  <a:cubicBezTo>
                    <a:pt x="716" y="516"/>
                    <a:pt x="651" y="518"/>
                    <a:pt x="554" y="526"/>
                  </a:cubicBezTo>
                  <a:cubicBezTo>
                    <a:pt x="479" y="534"/>
                    <a:pt x="309" y="548"/>
                    <a:pt x="326" y="314"/>
                  </a:cubicBezTo>
                  <a:cubicBezTo>
                    <a:pt x="403" y="311"/>
                    <a:pt x="403" y="311"/>
                    <a:pt x="403" y="311"/>
                  </a:cubicBezTo>
                  <a:cubicBezTo>
                    <a:pt x="430" y="311"/>
                    <a:pt x="429" y="296"/>
                    <a:pt x="413" y="275"/>
                  </a:cubicBezTo>
                  <a:cubicBezTo>
                    <a:pt x="413" y="275"/>
                    <a:pt x="298" y="102"/>
                    <a:pt x="245" y="27"/>
                  </a:cubicBezTo>
                  <a:cubicBezTo>
                    <a:pt x="231" y="7"/>
                    <a:pt x="220" y="0"/>
                    <a:pt x="203" y="27"/>
                  </a:cubicBezTo>
                  <a:cubicBezTo>
                    <a:pt x="144" y="98"/>
                    <a:pt x="55" y="226"/>
                    <a:pt x="15" y="280"/>
                  </a:cubicBezTo>
                  <a:cubicBezTo>
                    <a:pt x="13" y="285"/>
                    <a:pt x="0" y="308"/>
                    <a:pt x="24" y="311"/>
                  </a:cubicBezTo>
                  <a:cubicBezTo>
                    <a:pt x="52" y="314"/>
                    <a:pt x="114" y="316"/>
                    <a:pt x="114" y="316"/>
                  </a:cubicBezTo>
                  <a:cubicBezTo>
                    <a:pt x="93" y="750"/>
                    <a:pt x="351" y="750"/>
                    <a:pt x="567" y="748"/>
                  </a:cubicBezTo>
                  <a:cubicBezTo>
                    <a:pt x="606" y="756"/>
                    <a:pt x="723" y="705"/>
                    <a:pt x="727" y="559"/>
                  </a:cubicBez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7" name="Freeform 8"/>
            <p:cNvSpPr>
              <a:spLocks/>
            </p:cNvSpPr>
            <p:nvPr/>
          </p:nvSpPr>
          <p:spPr bwMode="auto">
            <a:xfrm>
              <a:off x="5927443" y="1632584"/>
              <a:ext cx="104486" cy="4464293"/>
            </a:xfrm>
            <a:custGeom>
              <a:avLst/>
              <a:gdLst>
                <a:gd name="T0" fmla="*/ 94 w 106"/>
                <a:gd name="T1" fmla="*/ 4529 h 4529"/>
                <a:gd name="T2" fmla="*/ 0 w 106"/>
                <a:gd name="T3" fmla="*/ 4484 h 4529"/>
                <a:gd name="T4" fmla="*/ 12 w 106"/>
                <a:gd name="T5" fmla="*/ 0 h 4529"/>
                <a:gd name="T6" fmla="*/ 106 w 106"/>
                <a:gd name="T7" fmla="*/ 0 h 4529"/>
                <a:gd name="T8" fmla="*/ 94 w 106"/>
                <a:gd name="T9" fmla="*/ 4529 h 4529"/>
              </a:gdLst>
              <a:ahLst/>
              <a:cxnLst>
                <a:cxn ang="0">
                  <a:pos x="T0" y="T1"/>
                </a:cxn>
                <a:cxn ang="0">
                  <a:pos x="T2" y="T3"/>
                </a:cxn>
                <a:cxn ang="0">
                  <a:pos x="T4" y="T5"/>
                </a:cxn>
                <a:cxn ang="0">
                  <a:pos x="T6" y="T7"/>
                </a:cxn>
                <a:cxn ang="0">
                  <a:pos x="T8" y="T9"/>
                </a:cxn>
              </a:cxnLst>
              <a:rect l="0" t="0" r="r" b="b"/>
              <a:pathLst>
                <a:path w="106" h="4529">
                  <a:moveTo>
                    <a:pt x="94" y="4529"/>
                  </a:moveTo>
                  <a:lnTo>
                    <a:pt x="0" y="4484"/>
                  </a:lnTo>
                  <a:lnTo>
                    <a:pt x="12" y="0"/>
                  </a:lnTo>
                  <a:lnTo>
                    <a:pt x="106" y="0"/>
                  </a:lnTo>
                  <a:lnTo>
                    <a:pt x="94" y="4529"/>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8" name="Freeform 9"/>
            <p:cNvSpPr>
              <a:spLocks/>
            </p:cNvSpPr>
            <p:nvPr/>
          </p:nvSpPr>
          <p:spPr bwMode="auto">
            <a:xfrm>
              <a:off x="6181757" y="1632584"/>
              <a:ext cx="102514" cy="4467250"/>
            </a:xfrm>
            <a:custGeom>
              <a:avLst/>
              <a:gdLst>
                <a:gd name="T0" fmla="*/ 87 w 104"/>
                <a:gd name="T1" fmla="*/ 4498 h 4532"/>
                <a:gd name="T2" fmla="*/ 0 w 104"/>
                <a:gd name="T3" fmla="*/ 4532 h 4532"/>
                <a:gd name="T4" fmla="*/ 11 w 104"/>
                <a:gd name="T5" fmla="*/ 0 h 4532"/>
                <a:gd name="T6" fmla="*/ 104 w 104"/>
                <a:gd name="T7" fmla="*/ 3 h 4532"/>
                <a:gd name="T8" fmla="*/ 87 w 104"/>
                <a:gd name="T9" fmla="*/ 4498 h 4532"/>
              </a:gdLst>
              <a:ahLst/>
              <a:cxnLst>
                <a:cxn ang="0">
                  <a:pos x="T0" y="T1"/>
                </a:cxn>
                <a:cxn ang="0">
                  <a:pos x="T2" y="T3"/>
                </a:cxn>
                <a:cxn ang="0">
                  <a:pos x="T4" y="T5"/>
                </a:cxn>
                <a:cxn ang="0">
                  <a:pos x="T6" y="T7"/>
                </a:cxn>
                <a:cxn ang="0">
                  <a:pos x="T8" y="T9"/>
                </a:cxn>
              </a:cxnLst>
              <a:rect l="0" t="0" r="r" b="b"/>
              <a:pathLst>
                <a:path w="104" h="4532">
                  <a:moveTo>
                    <a:pt x="87" y="4498"/>
                  </a:moveTo>
                  <a:lnTo>
                    <a:pt x="0" y="4532"/>
                  </a:lnTo>
                  <a:lnTo>
                    <a:pt x="11" y="0"/>
                  </a:lnTo>
                  <a:lnTo>
                    <a:pt x="104" y="3"/>
                  </a:lnTo>
                  <a:lnTo>
                    <a:pt x="87" y="449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9" name="Freeform 10"/>
            <p:cNvSpPr>
              <a:spLocks/>
            </p:cNvSpPr>
            <p:nvPr/>
          </p:nvSpPr>
          <p:spPr bwMode="auto">
            <a:xfrm>
              <a:off x="6016157" y="1632584"/>
              <a:ext cx="181371" cy="4467250"/>
            </a:xfrm>
            <a:custGeom>
              <a:avLst/>
              <a:gdLst>
                <a:gd name="T0" fmla="*/ 172 w 184"/>
                <a:gd name="T1" fmla="*/ 4532 h 4532"/>
                <a:gd name="T2" fmla="*/ 0 w 184"/>
                <a:gd name="T3" fmla="*/ 4529 h 4532"/>
                <a:gd name="T4" fmla="*/ 11 w 184"/>
                <a:gd name="T5" fmla="*/ 0 h 4532"/>
                <a:gd name="T6" fmla="*/ 184 w 184"/>
                <a:gd name="T7" fmla="*/ 0 h 4532"/>
                <a:gd name="T8" fmla="*/ 172 w 184"/>
                <a:gd name="T9" fmla="*/ 4532 h 4532"/>
              </a:gdLst>
              <a:ahLst/>
              <a:cxnLst>
                <a:cxn ang="0">
                  <a:pos x="T0" y="T1"/>
                </a:cxn>
                <a:cxn ang="0">
                  <a:pos x="T2" y="T3"/>
                </a:cxn>
                <a:cxn ang="0">
                  <a:pos x="T4" y="T5"/>
                </a:cxn>
                <a:cxn ang="0">
                  <a:pos x="T6" y="T7"/>
                </a:cxn>
                <a:cxn ang="0">
                  <a:pos x="T8" y="T9"/>
                </a:cxn>
              </a:cxnLst>
              <a:rect l="0" t="0" r="r" b="b"/>
              <a:pathLst>
                <a:path w="184" h="4532">
                  <a:moveTo>
                    <a:pt x="172" y="4532"/>
                  </a:moveTo>
                  <a:lnTo>
                    <a:pt x="0" y="4529"/>
                  </a:lnTo>
                  <a:lnTo>
                    <a:pt x="11" y="0"/>
                  </a:lnTo>
                  <a:lnTo>
                    <a:pt x="184" y="0"/>
                  </a:lnTo>
                  <a:lnTo>
                    <a:pt x="172" y="453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0" name="Freeform 11"/>
            <p:cNvSpPr>
              <a:spLocks/>
            </p:cNvSpPr>
            <p:nvPr/>
          </p:nvSpPr>
          <p:spPr bwMode="auto">
            <a:xfrm>
              <a:off x="5927443" y="5975634"/>
              <a:ext cx="344999" cy="720556"/>
            </a:xfrm>
            <a:custGeom>
              <a:avLst/>
              <a:gdLst>
                <a:gd name="T0" fmla="*/ 38 w 148"/>
                <a:gd name="T1" fmla="*/ 52 h 309"/>
                <a:gd name="T2" fmla="*/ 70 w 148"/>
                <a:gd name="T3" fmla="*/ 17 h 309"/>
                <a:gd name="T4" fmla="*/ 107 w 148"/>
                <a:gd name="T5" fmla="*/ 45 h 309"/>
                <a:gd name="T6" fmla="*/ 134 w 148"/>
                <a:gd name="T7" fmla="*/ 18 h 309"/>
                <a:gd name="T8" fmla="*/ 148 w 148"/>
                <a:gd name="T9" fmla="*/ 34 h 309"/>
                <a:gd name="T10" fmla="*/ 78 w 148"/>
                <a:gd name="T11" fmla="*/ 309 h 309"/>
                <a:gd name="T12" fmla="*/ 0 w 148"/>
                <a:gd name="T13" fmla="*/ 33 h 309"/>
                <a:gd name="T14" fmla="*/ 38 w 148"/>
                <a:gd name="T15" fmla="*/ 52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309">
                  <a:moveTo>
                    <a:pt x="38" y="52"/>
                  </a:moveTo>
                  <a:cubicBezTo>
                    <a:pt x="38" y="52"/>
                    <a:pt x="57" y="13"/>
                    <a:pt x="70" y="17"/>
                  </a:cubicBezTo>
                  <a:cubicBezTo>
                    <a:pt x="84" y="21"/>
                    <a:pt x="103" y="15"/>
                    <a:pt x="107" y="45"/>
                  </a:cubicBezTo>
                  <a:cubicBezTo>
                    <a:pt x="111" y="42"/>
                    <a:pt x="122" y="19"/>
                    <a:pt x="134" y="18"/>
                  </a:cubicBezTo>
                  <a:cubicBezTo>
                    <a:pt x="145" y="18"/>
                    <a:pt x="148" y="34"/>
                    <a:pt x="148" y="34"/>
                  </a:cubicBezTo>
                  <a:cubicBezTo>
                    <a:pt x="78" y="309"/>
                    <a:pt x="78" y="309"/>
                    <a:pt x="78" y="309"/>
                  </a:cubicBezTo>
                  <a:cubicBezTo>
                    <a:pt x="0" y="33"/>
                    <a:pt x="0" y="33"/>
                    <a:pt x="0" y="33"/>
                  </a:cubicBezTo>
                  <a:cubicBezTo>
                    <a:pt x="0" y="33"/>
                    <a:pt x="24" y="0"/>
                    <a:pt x="38" y="52"/>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1" name="Freeform 12"/>
            <p:cNvSpPr>
              <a:spLocks/>
            </p:cNvSpPr>
            <p:nvPr/>
          </p:nvSpPr>
          <p:spPr bwMode="auto">
            <a:xfrm>
              <a:off x="6043757" y="6409348"/>
              <a:ext cx="126171" cy="286842"/>
            </a:xfrm>
            <a:custGeom>
              <a:avLst/>
              <a:gdLst>
                <a:gd name="T0" fmla="*/ 0 w 54"/>
                <a:gd name="T1" fmla="*/ 23 h 123"/>
                <a:gd name="T2" fmla="*/ 28 w 54"/>
                <a:gd name="T3" fmla="*/ 123 h 123"/>
                <a:gd name="T4" fmla="*/ 54 w 54"/>
                <a:gd name="T5" fmla="*/ 23 h 123"/>
                <a:gd name="T6" fmla="*/ 0 w 54"/>
                <a:gd name="T7" fmla="*/ 23 h 123"/>
              </a:gdLst>
              <a:ahLst/>
              <a:cxnLst>
                <a:cxn ang="0">
                  <a:pos x="T0" y="T1"/>
                </a:cxn>
                <a:cxn ang="0">
                  <a:pos x="T2" y="T3"/>
                </a:cxn>
                <a:cxn ang="0">
                  <a:pos x="T4" y="T5"/>
                </a:cxn>
                <a:cxn ang="0">
                  <a:pos x="T6" y="T7"/>
                </a:cxn>
              </a:cxnLst>
              <a:rect l="0" t="0" r="r" b="b"/>
              <a:pathLst>
                <a:path w="54" h="123">
                  <a:moveTo>
                    <a:pt x="0" y="23"/>
                  </a:moveTo>
                  <a:cubicBezTo>
                    <a:pt x="28" y="123"/>
                    <a:pt x="28" y="123"/>
                    <a:pt x="28" y="123"/>
                  </a:cubicBezTo>
                  <a:cubicBezTo>
                    <a:pt x="54" y="23"/>
                    <a:pt x="54" y="23"/>
                    <a:pt x="54" y="23"/>
                  </a:cubicBezTo>
                  <a:cubicBezTo>
                    <a:pt x="54" y="23"/>
                    <a:pt x="27" y="0"/>
                    <a:pt x="0" y="23"/>
                  </a:cubicBez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2" name="Rectangle 13"/>
            <p:cNvSpPr>
              <a:spLocks noChangeArrowheads="1"/>
            </p:cNvSpPr>
            <p:nvPr/>
          </p:nvSpPr>
          <p:spPr bwMode="auto">
            <a:xfrm>
              <a:off x="5939271" y="1632584"/>
              <a:ext cx="348942" cy="314442"/>
            </a:xfrm>
            <a:prstGeom prst="rect">
              <a:avLst/>
            </a:pr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3" name="Freeform 14"/>
            <p:cNvSpPr>
              <a:spLocks/>
            </p:cNvSpPr>
            <p:nvPr/>
          </p:nvSpPr>
          <p:spPr bwMode="auto">
            <a:xfrm>
              <a:off x="5927443" y="2833182"/>
              <a:ext cx="437656" cy="3266652"/>
            </a:xfrm>
            <a:custGeom>
              <a:avLst/>
              <a:gdLst>
                <a:gd name="T0" fmla="*/ 38 w 188"/>
                <a:gd name="T1" fmla="*/ 1401 h 1401"/>
                <a:gd name="T2" fmla="*/ 40 w 188"/>
                <a:gd name="T3" fmla="*/ 246 h 1401"/>
                <a:gd name="T4" fmla="*/ 188 w 188"/>
                <a:gd name="T5" fmla="*/ 187 h 1401"/>
                <a:gd name="T6" fmla="*/ 186 w 188"/>
                <a:gd name="T7" fmla="*/ 0 h 1401"/>
                <a:gd name="T8" fmla="*/ 3 w 188"/>
                <a:gd name="T9" fmla="*/ 226 h 1401"/>
                <a:gd name="T10" fmla="*/ 0 w 188"/>
                <a:gd name="T11" fmla="*/ 1381 h 1401"/>
                <a:gd name="T12" fmla="*/ 38 w 188"/>
                <a:gd name="T13" fmla="*/ 1401 h 1401"/>
              </a:gdLst>
              <a:ahLst/>
              <a:cxnLst>
                <a:cxn ang="0">
                  <a:pos x="T0" y="T1"/>
                </a:cxn>
                <a:cxn ang="0">
                  <a:pos x="T2" y="T3"/>
                </a:cxn>
                <a:cxn ang="0">
                  <a:pos x="T4" y="T5"/>
                </a:cxn>
                <a:cxn ang="0">
                  <a:pos x="T6" y="T7"/>
                </a:cxn>
                <a:cxn ang="0">
                  <a:pos x="T8" y="T9"/>
                </a:cxn>
                <a:cxn ang="0">
                  <a:pos x="T10" y="T11"/>
                </a:cxn>
                <a:cxn ang="0">
                  <a:pos x="T12" y="T13"/>
                </a:cxn>
              </a:cxnLst>
              <a:rect l="0" t="0" r="r" b="b"/>
              <a:pathLst>
                <a:path w="188" h="1401">
                  <a:moveTo>
                    <a:pt x="38" y="1401"/>
                  </a:moveTo>
                  <a:cubicBezTo>
                    <a:pt x="40" y="246"/>
                    <a:pt x="40" y="246"/>
                    <a:pt x="40" y="246"/>
                  </a:cubicBezTo>
                  <a:cubicBezTo>
                    <a:pt x="131" y="218"/>
                    <a:pt x="182" y="213"/>
                    <a:pt x="188" y="187"/>
                  </a:cubicBezTo>
                  <a:cubicBezTo>
                    <a:pt x="186" y="0"/>
                    <a:pt x="186" y="0"/>
                    <a:pt x="186" y="0"/>
                  </a:cubicBezTo>
                  <a:cubicBezTo>
                    <a:pt x="171" y="93"/>
                    <a:pt x="3" y="184"/>
                    <a:pt x="3" y="226"/>
                  </a:cubicBezTo>
                  <a:cubicBezTo>
                    <a:pt x="0" y="1381"/>
                    <a:pt x="0" y="1381"/>
                    <a:pt x="0" y="1381"/>
                  </a:cubicBezTo>
                  <a:cubicBezTo>
                    <a:pt x="14" y="1364"/>
                    <a:pt x="30" y="1368"/>
                    <a:pt x="38" y="1401"/>
                  </a:cubicBez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4" name="Freeform 15"/>
            <p:cNvSpPr>
              <a:spLocks/>
            </p:cNvSpPr>
            <p:nvPr/>
          </p:nvSpPr>
          <p:spPr bwMode="auto">
            <a:xfrm>
              <a:off x="5826900" y="3798195"/>
              <a:ext cx="447513" cy="2294739"/>
            </a:xfrm>
            <a:custGeom>
              <a:avLst/>
              <a:gdLst>
                <a:gd name="T0" fmla="*/ 151 w 192"/>
                <a:gd name="T1" fmla="*/ 984 h 984"/>
                <a:gd name="T2" fmla="*/ 154 w 192"/>
                <a:gd name="T3" fmla="*/ 256 h 984"/>
                <a:gd name="T4" fmla="*/ 0 w 192"/>
                <a:gd name="T5" fmla="*/ 195 h 984"/>
                <a:gd name="T6" fmla="*/ 2 w 192"/>
                <a:gd name="T7" fmla="*/ 0 h 984"/>
                <a:gd name="T8" fmla="*/ 192 w 192"/>
                <a:gd name="T9" fmla="*/ 235 h 984"/>
                <a:gd name="T10" fmla="*/ 191 w 192"/>
                <a:gd name="T11" fmla="*/ 968 h 984"/>
                <a:gd name="T12" fmla="*/ 151 w 192"/>
                <a:gd name="T13" fmla="*/ 984 h 984"/>
              </a:gdLst>
              <a:ahLst/>
              <a:cxnLst>
                <a:cxn ang="0">
                  <a:pos x="T0" y="T1"/>
                </a:cxn>
                <a:cxn ang="0">
                  <a:pos x="T2" y="T3"/>
                </a:cxn>
                <a:cxn ang="0">
                  <a:pos x="T4" y="T5"/>
                </a:cxn>
                <a:cxn ang="0">
                  <a:pos x="T6" y="T7"/>
                </a:cxn>
                <a:cxn ang="0">
                  <a:pos x="T8" y="T9"/>
                </a:cxn>
                <a:cxn ang="0">
                  <a:pos x="T10" y="T11"/>
                </a:cxn>
                <a:cxn ang="0">
                  <a:pos x="T12" y="T13"/>
                </a:cxn>
              </a:cxnLst>
              <a:rect l="0" t="0" r="r" b="b"/>
              <a:pathLst>
                <a:path w="192" h="984">
                  <a:moveTo>
                    <a:pt x="151" y="984"/>
                  </a:moveTo>
                  <a:cubicBezTo>
                    <a:pt x="154" y="256"/>
                    <a:pt x="154" y="256"/>
                    <a:pt x="154" y="256"/>
                  </a:cubicBezTo>
                  <a:cubicBezTo>
                    <a:pt x="59" y="227"/>
                    <a:pt x="6" y="221"/>
                    <a:pt x="0" y="195"/>
                  </a:cubicBezTo>
                  <a:cubicBezTo>
                    <a:pt x="2" y="0"/>
                    <a:pt x="2" y="0"/>
                    <a:pt x="2" y="0"/>
                  </a:cubicBezTo>
                  <a:cubicBezTo>
                    <a:pt x="18" y="97"/>
                    <a:pt x="192" y="192"/>
                    <a:pt x="192" y="235"/>
                  </a:cubicBezTo>
                  <a:cubicBezTo>
                    <a:pt x="191" y="968"/>
                    <a:pt x="191" y="968"/>
                    <a:pt x="191" y="968"/>
                  </a:cubicBezTo>
                  <a:cubicBezTo>
                    <a:pt x="186" y="945"/>
                    <a:pt x="164" y="947"/>
                    <a:pt x="151" y="984"/>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5" name="Freeform 16"/>
            <p:cNvSpPr>
              <a:spLocks/>
            </p:cNvSpPr>
            <p:nvPr/>
          </p:nvSpPr>
          <p:spPr bwMode="auto">
            <a:xfrm>
              <a:off x="6013200" y="4646893"/>
              <a:ext cx="452442" cy="1449983"/>
            </a:xfrm>
            <a:custGeom>
              <a:avLst/>
              <a:gdLst>
                <a:gd name="T0" fmla="*/ 71 w 194"/>
                <a:gd name="T1" fmla="*/ 620 h 622"/>
                <a:gd name="T2" fmla="*/ 74 w 194"/>
                <a:gd name="T3" fmla="*/ 246 h 622"/>
                <a:gd name="T4" fmla="*/ 194 w 194"/>
                <a:gd name="T5" fmla="*/ 194 h 622"/>
                <a:gd name="T6" fmla="*/ 192 w 194"/>
                <a:gd name="T7" fmla="*/ 0 h 622"/>
                <a:gd name="T8" fmla="*/ 0 w 194"/>
                <a:gd name="T9" fmla="*/ 234 h 622"/>
                <a:gd name="T10" fmla="*/ 1 w 194"/>
                <a:gd name="T11" fmla="*/ 622 h 622"/>
                <a:gd name="T12" fmla="*/ 71 w 194"/>
                <a:gd name="T13" fmla="*/ 620 h 622"/>
              </a:gdLst>
              <a:ahLst/>
              <a:cxnLst>
                <a:cxn ang="0">
                  <a:pos x="T0" y="T1"/>
                </a:cxn>
                <a:cxn ang="0">
                  <a:pos x="T2" y="T3"/>
                </a:cxn>
                <a:cxn ang="0">
                  <a:pos x="T4" y="T5"/>
                </a:cxn>
                <a:cxn ang="0">
                  <a:pos x="T6" y="T7"/>
                </a:cxn>
                <a:cxn ang="0">
                  <a:pos x="T8" y="T9"/>
                </a:cxn>
                <a:cxn ang="0">
                  <a:pos x="T10" y="T11"/>
                </a:cxn>
                <a:cxn ang="0">
                  <a:pos x="T12" y="T13"/>
                </a:cxn>
              </a:cxnLst>
              <a:rect l="0" t="0" r="r" b="b"/>
              <a:pathLst>
                <a:path w="194" h="622">
                  <a:moveTo>
                    <a:pt x="71" y="620"/>
                  </a:moveTo>
                  <a:cubicBezTo>
                    <a:pt x="74" y="246"/>
                    <a:pt x="74" y="246"/>
                    <a:pt x="74" y="246"/>
                  </a:cubicBezTo>
                  <a:cubicBezTo>
                    <a:pt x="169" y="217"/>
                    <a:pt x="188" y="221"/>
                    <a:pt x="194" y="194"/>
                  </a:cubicBezTo>
                  <a:cubicBezTo>
                    <a:pt x="192" y="0"/>
                    <a:pt x="192" y="0"/>
                    <a:pt x="192" y="0"/>
                  </a:cubicBezTo>
                  <a:cubicBezTo>
                    <a:pt x="176" y="96"/>
                    <a:pt x="0" y="191"/>
                    <a:pt x="0" y="234"/>
                  </a:cubicBezTo>
                  <a:cubicBezTo>
                    <a:pt x="1" y="622"/>
                    <a:pt x="1" y="622"/>
                    <a:pt x="1" y="622"/>
                  </a:cubicBezTo>
                  <a:cubicBezTo>
                    <a:pt x="21" y="582"/>
                    <a:pt x="59" y="583"/>
                    <a:pt x="71" y="620"/>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6" name="Freeform 56"/>
            <p:cNvSpPr>
              <a:spLocks/>
            </p:cNvSpPr>
            <p:nvPr/>
          </p:nvSpPr>
          <p:spPr bwMode="auto">
            <a:xfrm>
              <a:off x="6071357" y="2754325"/>
              <a:ext cx="91671" cy="60128"/>
            </a:xfrm>
            <a:custGeom>
              <a:avLst/>
              <a:gdLst>
                <a:gd name="T0" fmla="*/ 10 w 39"/>
                <a:gd name="T1" fmla="*/ 6 h 26"/>
                <a:gd name="T2" fmla="*/ 3 w 39"/>
                <a:gd name="T3" fmla="*/ 14 h 26"/>
                <a:gd name="T4" fmla="*/ 9 w 39"/>
                <a:gd name="T5" fmla="*/ 21 h 26"/>
                <a:gd name="T6" fmla="*/ 27 w 39"/>
                <a:gd name="T7" fmla="*/ 0 h 26"/>
                <a:gd name="T8" fmla="*/ 39 w 39"/>
                <a:gd name="T9" fmla="*/ 13 h 26"/>
                <a:gd name="T10" fmla="*/ 29 w 39"/>
                <a:gd name="T11" fmla="*/ 26 h 26"/>
                <a:gd name="T12" fmla="*/ 27 w 39"/>
                <a:gd name="T13" fmla="*/ 23 h 26"/>
                <a:gd name="T14" fmla="*/ 35 w 39"/>
                <a:gd name="T15" fmla="*/ 13 h 26"/>
                <a:gd name="T16" fmla="*/ 28 w 39"/>
                <a:gd name="T17" fmla="*/ 4 h 26"/>
                <a:gd name="T18" fmla="*/ 10 w 39"/>
                <a:gd name="T19" fmla="*/ 26 h 26"/>
                <a:gd name="T20" fmla="*/ 0 w 39"/>
                <a:gd name="T21" fmla="*/ 14 h 26"/>
                <a:gd name="T22" fmla="*/ 9 w 39"/>
                <a:gd name="T23" fmla="*/ 2 h 26"/>
                <a:gd name="T24" fmla="*/ 10 w 39"/>
                <a:gd name="T2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6">
                  <a:moveTo>
                    <a:pt x="10" y="6"/>
                  </a:moveTo>
                  <a:cubicBezTo>
                    <a:pt x="6" y="7"/>
                    <a:pt x="3" y="10"/>
                    <a:pt x="3" y="14"/>
                  </a:cubicBezTo>
                  <a:cubicBezTo>
                    <a:pt x="3" y="19"/>
                    <a:pt x="5" y="21"/>
                    <a:pt x="9" y="21"/>
                  </a:cubicBezTo>
                  <a:cubicBezTo>
                    <a:pt x="17" y="22"/>
                    <a:pt x="15" y="0"/>
                    <a:pt x="27" y="0"/>
                  </a:cubicBezTo>
                  <a:cubicBezTo>
                    <a:pt x="33" y="0"/>
                    <a:pt x="39" y="3"/>
                    <a:pt x="39" y="13"/>
                  </a:cubicBezTo>
                  <a:cubicBezTo>
                    <a:pt x="39" y="21"/>
                    <a:pt x="33" y="24"/>
                    <a:pt x="29" y="26"/>
                  </a:cubicBezTo>
                  <a:cubicBezTo>
                    <a:pt x="27" y="23"/>
                    <a:pt x="27" y="23"/>
                    <a:pt x="27" y="23"/>
                  </a:cubicBezTo>
                  <a:cubicBezTo>
                    <a:pt x="31" y="21"/>
                    <a:pt x="35" y="18"/>
                    <a:pt x="35" y="13"/>
                  </a:cubicBezTo>
                  <a:cubicBezTo>
                    <a:pt x="35" y="7"/>
                    <a:pt x="32" y="4"/>
                    <a:pt x="28" y="4"/>
                  </a:cubicBezTo>
                  <a:cubicBezTo>
                    <a:pt x="19" y="4"/>
                    <a:pt x="21" y="26"/>
                    <a:pt x="10" y="26"/>
                  </a:cubicBezTo>
                  <a:cubicBezTo>
                    <a:pt x="4" y="26"/>
                    <a:pt x="0" y="21"/>
                    <a:pt x="0" y="14"/>
                  </a:cubicBezTo>
                  <a:cubicBezTo>
                    <a:pt x="0" y="8"/>
                    <a:pt x="3" y="4"/>
                    <a:pt x="9" y="2"/>
                  </a:cubicBezTo>
                  <a:lnTo>
                    <a:pt x="10" y="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7" name="Freeform 57"/>
            <p:cNvSpPr>
              <a:spLocks noEditPoints="1"/>
            </p:cNvSpPr>
            <p:nvPr/>
          </p:nvSpPr>
          <p:spPr bwMode="auto">
            <a:xfrm>
              <a:off x="6071357" y="2674482"/>
              <a:ext cx="88714" cy="69986"/>
            </a:xfrm>
            <a:custGeom>
              <a:avLst/>
              <a:gdLst>
                <a:gd name="T0" fmla="*/ 90 w 90"/>
                <a:gd name="T1" fmla="*/ 71 h 71"/>
                <a:gd name="T2" fmla="*/ 0 w 90"/>
                <a:gd name="T3" fmla="*/ 43 h 71"/>
                <a:gd name="T4" fmla="*/ 0 w 90"/>
                <a:gd name="T5" fmla="*/ 29 h 71"/>
                <a:gd name="T6" fmla="*/ 90 w 90"/>
                <a:gd name="T7" fmla="*/ 0 h 71"/>
                <a:gd name="T8" fmla="*/ 90 w 90"/>
                <a:gd name="T9" fmla="*/ 12 h 71"/>
                <a:gd name="T10" fmla="*/ 62 w 90"/>
                <a:gd name="T11" fmla="*/ 19 h 71"/>
                <a:gd name="T12" fmla="*/ 62 w 90"/>
                <a:gd name="T13" fmla="*/ 52 h 71"/>
                <a:gd name="T14" fmla="*/ 90 w 90"/>
                <a:gd name="T15" fmla="*/ 59 h 71"/>
                <a:gd name="T16" fmla="*/ 90 w 90"/>
                <a:gd name="T17" fmla="*/ 71 h 71"/>
                <a:gd name="T18" fmla="*/ 55 w 90"/>
                <a:gd name="T19" fmla="*/ 50 h 71"/>
                <a:gd name="T20" fmla="*/ 55 w 90"/>
                <a:gd name="T21" fmla="*/ 22 h 71"/>
                <a:gd name="T22" fmla="*/ 7 w 90"/>
                <a:gd name="T23" fmla="*/ 36 h 71"/>
                <a:gd name="T24" fmla="*/ 7 w 90"/>
                <a:gd name="T25" fmla="*/ 36 h 71"/>
                <a:gd name="T26" fmla="*/ 55 w 90"/>
                <a:gd name="T2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1">
                  <a:moveTo>
                    <a:pt x="90" y="71"/>
                  </a:moveTo>
                  <a:lnTo>
                    <a:pt x="0" y="43"/>
                  </a:lnTo>
                  <a:lnTo>
                    <a:pt x="0" y="29"/>
                  </a:lnTo>
                  <a:lnTo>
                    <a:pt x="90" y="0"/>
                  </a:lnTo>
                  <a:lnTo>
                    <a:pt x="90" y="12"/>
                  </a:lnTo>
                  <a:lnTo>
                    <a:pt x="62" y="19"/>
                  </a:lnTo>
                  <a:lnTo>
                    <a:pt x="62" y="52"/>
                  </a:lnTo>
                  <a:lnTo>
                    <a:pt x="90" y="59"/>
                  </a:lnTo>
                  <a:lnTo>
                    <a:pt x="90" y="71"/>
                  </a:lnTo>
                  <a:close/>
                  <a:moveTo>
                    <a:pt x="55" y="50"/>
                  </a:moveTo>
                  <a:lnTo>
                    <a:pt x="55" y="22"/>
                  </a:lnTo>
                  <a:lnTo>
                    <a:pt x="7" y="36"/>
                  </a:lnTo>
                  <a:lnTo>
                    <a:pt x="7" y="36"/>
                  </a:lnTo>
                  <a:lnTo>
                    <a:pt x="55" y="5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8" name="Freeform 58"/>
            <p:cNvSpPr>
              <a:spLocks/>
            </p:cNvSpPr>
            <p:nvPr/>
          </p:nvSpPr>
          <p:spPr bwMode="auto">
            <a:xfrm>
              <a:off x="6071357" y="2583796"/>
              <a:ext cx="88714" cy="74914"/>
            </a:xfrm>
            <a:custGeom>
              <a:avLst/>
              <a:gdLst>
                <a:gd name="T0" fmla="*/ 90 w 90"/>
                <a:gd name="T1" fmla="*/ 10 h 76"/>
                <a:gd name="T2" fmla="*/ 10 w 90"/>
                <a:gd name="T3" fmla="*/ 10 h 76"/>
                <a:gd name="T4" fmla="*/ 10 w 90"/>
                <a:gd name="T5" fmla="*/ 10 h 76"/>
                <a:gd name="T6" fmla="*/ 90 w 90"/>
                <a:gd name="T7" fmla="*/ 36 h 76"/>
                <a:gd name="T8" fmla="*/ 90 w 90"/>
                <a:gd name="T9" fmla="*/ 43 h 76"/>
                <a:gd name="T10" fmla="*/ 10 w 90"/>
                <a:gd name="T11" fmla="*/ 69 h 76"/>
                <a:gd name="T12" fmla="*/ 10 w 90"/>
                <a:gd name="T13" fmla="*/ 69 h 76"/>
                <a:gd name="T14" fmla="*/ 90 w 90"/>
                <a:gd name="T15" fmla="*/ 69 h 76"/>
                <a:gd name="T16" fmla="*/ 90 w 90"/>
                <a:gd name="T17" fmla="*/ 76 h 76"/>
                <a:gd name="T18" fmla="*/ 0 w 90"/>
                <a:gd name="T19" fmla="*/ 76 h 76"/>
                <a:gd name="T20" fmla="*/ 0 w 90"/>
                <a:gd name="T21" fmla="*/ 62 h 76"/>
                <a:gd name="T22" fmla="*/ 74 w 90"/>
                <a:gd name="T23" fmla="*/ 38 h 76"/>
                <a:gd name="T24" fmla="*/ 74 w 90"/>
                <a:gd name="T25" fmla="*/ 38 h 76"/>
                <a:gd name="T26" fmla="*/ 0 w 90"/>
                <a:gd name="T27" fmla="*/ 17 h 76"/>
                <a:gd name="T28" fmla="*/ 0 w 90"/>
                <a:gd name="T29" fmla="*/ 0 h 76"/>
                <a:gd name="T30" fmla="*/ 90 w 90"/>
                <a:gd name="T31" fmla="*/ 0 h 76"/>
                <a:gd name="T32" fmla="*/ 90 w 90"/>
                <a:gd name="T33"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76">
                  <a:moveTo>
                    <a:pt x="90" y="10"/>
                  </a:moveTo>
                  <a:lnTo>
                    <a:pt x="10" y="10"/>
                  </a:lnTo>
                  <a:lnTo>
                    <a:pt x="10" y="10"/>
                  </a:lnTo>
                  <a:lnTo>
                    <a:pt x="90" y="36"/>
                  </a:lnTo>
                  <a:lnTo>
                    <a:pt x="90" y="43"/>
                  </a:lnTo>
                  <a:lnTo>
                    <a:pt x="10" y="69"/>
                  </a:lnTo>
                  <a:lnTo>
                    <a:pt x="10" y="69"/>
                  </a:lnTo>
                  <a:lnTo>
                    <a:pt x="90" y="69"/>
                  </a:lnTo>
                  <a:lnTo>
                    <a:pt x="90" y="76"/>
                  </a:lnTo>
                  <a:lnTo>
                    <a:pt x="0" y="76"/>
                  </a:lnTo>
                  <a:lnTo>
                    <a:pt x="0" y="62"/>
                  </a:lnTo>
                  <a:lnTo>
                    <a:pt x="74" y="38"/>
                  </a:lnTo>
                  <a:lnTo>
                    <a:pt x="74" y="38"/>
                  </a:lnTo>
                  <a:lnTo>
                    <a:pt x="0" y="17"/>
                  </a:lnTo>
                  <a:lnTo>
                    <a:pt x="0" y="0"/>
                  </a:lnTo>
                  <a:lnTo>
                    <a:pt x="90" y="0"/>
                  </a:lnTo>
                  <a:lnTo>
                    <a:pt x="90" y="1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0" name="Freeform 59"/>
            <p:cNvSpPr>
              <a:spLocks noEditPoints="1"/>
            </p:cNvSpPr>
            <p:nvPr/>
          </p:nvSpPr>
          <p:spPr bwMode="auto">
            <a:xfrm>
              <a:off x="6071357" y="2501982"/>
              <a:ext cx="88714" cy="56186"/>
            </a:xfrm>
            <a:custGeom>
              <a:avLst/>
              <a:gdLst>
                <a:gd name="T0" fmla="*/ 38 w 38"/>
                <a:gd name="T1" fmla="*/ 24 h 24"/>
                <a:gd name="T2" fmla="*/ 0 w 38"/>
                <a:gd name="T3" fmla="*/ 24 h 24"/>
                <a:gd name="T4" fmla="*/ 0 w 38"/>
                <a:gd name="T5" fmla="*/ 11 h 24"/>
                <a:gd name="T6" fmla="*/ 11 w 38"/>
                <a:gd name="T7" fmla="*/ 0 h 24"/>
                <a:gd name="T8" fmla="*/ 21 w 38"/>
                <a:gd name="T9" fmla="*/ 13 h 24"/>
                <a:gd name="T10" fmla="*/ 21 w 38"/>
                <a:gd name="T11" fmla="*/ 20 h 24"/>
                <a:gd name="T12" fmla="*/ 38 w 38"/>
                <a:gd name="T13" fmla="*/ 20 h 24"/>
                <a:gd name="T14" fmla="*/ 38 w 38"/>
                <a:gd name="T15" fmla="*/ 24 h 24"/>
                <a:gd name="T16" fmla="*/ 18 w 38"/>
                <a:gd name="T17" fmla="*/ 20 h 24"/>
                <a:gd name="T18" fmla="*/ 18 w 38"/>
                <a:gd name="T19" fmla="*/ 13 h 24"/>
                <a:gd name="T20" fmla="*/ 11 w 38"/>
                <a:gd name="T21" fmla="*/ 4 h 24"/>
                <a:gd name="T22" fmla="*/ 4 w 38"/>
                <a:gd name="T23" fmla="*/ 12 h 24"/>
                <a:gd name="T24" fmla="*/ 4 w 38"/>
                <a:gd name="T25" fmla="*/ 20 h 24"/>
                <a:gd name="T26" fmla="*/ 18 w 38"/>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38" y="24"/>
                  </a:moveTo>
                  <a:cubicBezTo>
                    <a:pt x="0" y="24"/>
                    <a:pt x="0" y="24"/>
                    <a:pt x="0" y="24"/>
                  </a:cubicBezTo>
                  <a:cubicBezTo>
                    <a:pt x="0" y="11"/>
                    <a:pt x="0" y="11"/>
                    <a:pt x="0" y="11"/>
                  </a:cubicBezTo>
                  <a:cubicBezTo>
                    <a:pt x="0" y="3"/>
                    <a:pt x="5" y="0"/>
                    <a:pt x="11" y="0"/>
                  </a:cubicBezTo>
                  <a:cubicBezTo>
                    <a:pt x="17" y="0"/>
                    <a:pt x="21" y="4"/>
                    <a:pt x="21" y="13"/>
                  </a:cubicBezTo>
                  <a:cubicBezTo>
                    <a:pt x="21" y="20"/>
                    <a:pt x="21" y="20"/>
                    <a:pt x="21" y="20"/>
                  </a:cubicBezTo>
                  <a:cubicBezTo>
                    <a:pt x="38" y="20"/>
                    <a:pt x="38" y="20"/>
                    <a:pt x="38" y="20"/>
                  </a:cubicBezTo>
                  <a:lnTo>
                    <a:pt x="38" y="24"/>
                  </a:lnTo>
                  <a:close/>
                  <a:moveTo>
                    <a:pt x="18" y="20"/>
                  </a:moveTo>
                  <a:cubicBezTo>
                    <a:pt x="18" y="13"/>
                    <a:pt x="18" y="13"/>
                    <a:pt x="18" y="13"/>
                  </a:cubicBezTo>
                  <a:cubicBezTo>
                    <a:pt x="18" y="6"/>
                    <a:pt x="15" y="4"/>
                    <a:pt x="11" y="4"/>
                  </a:cubicBezTo>
                  <a:cubicBezTo>
                    <a:pt x="6" y="4"/>
                    <a:pt x="4" y="6"/>
                    <a:pt x="4" y="12"/>
                  </a:cubicBezTo>
                  <a:cubicBezTo>
                    <a:pt x="4" y="20"/>
                    <a:pt x="4" y="20"/>
                    <a:pt x="4" y="20"/>
                  </a:cubicBezTo>
                  <a:lnTo>
                    <a:pt x="18" y="20"/>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1" name="Freeform 60"/>
            <p:cNvSpPr>
              <a:spLocks/>
            </p:cNvSpPr>
            <p:nvPr/>
          </p:nvSpPr>
          <p:spPr bwMode="auto">
            <a:xfrm>
              <a:off x="6071357" y="2431997"/>
              <a:ext cx="88714" cy="51257"/>
            </a:xfrm>
            <a:custGeom>
              <a:avLst/>
              <a:gdLst>
                <a:gd name="T0" fmla="*/ 90 w 90"/>
                <a:gd name="T1" fmla="*/ 52 h 52"/>
                <a:gd name="T2" fmla="*/ 0 w 90"/>
                <a:gd name="T3" fmla="*/ 52 h 52"/>
                <a:gd name="T4" fmla="*/ 0 w 90"/>
                <a:gd name="T5" fmla="*/ 43 h 52"/>
                <a:gd name="T6" fmla="*/ 81 w 90"/>
                <a:gd name="T7" fmla="*/ 43 h 52"/>
                <a:gd name="T8" fmla="*/ 81 w 90"/>
                <a:gd name="T9" fmla="*/ 0 h 52"/>
                <a:gd name="T10" fmla="*/ 90 w 90"/>
                <a:gd name="T11" fmla="*/ 0 h 52"/>
                <a:gd name="T12" fmla="*/ 90 w 90"/>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0" h="52">
                  <a:moveTo>
                    <a:pt x="90" y="52"/>
                  </a:moveTo>
                  <a:lnTo>
                    <a:pt x="0" y="52"/>
                  </a:lnTo>
                  <a:lnTo>
                    <a:pt x="0" y="43"/>
                  </a:lnTo>
                  <a:lnTo>
                    <a:pt x="81" y="43"/>
                  </a:lnTo>
                  <a:lnTo>
                    <a:pt x="81" y="0"/>
                  </a:lnTo>
                  <a:lnTo>
                    <a:pt x="90" y="0"/>
                  </a:lnTo>
                  <a:lnTo>
                    <a:pt x="90" y="5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2" name="Freeform 61"/>
            <p:cNvSpPr>
              <a:spLocks/>
            </p:cNvSpPr>
            <p:nvPr/>
          </p:nvSpPr>
          <p:spPr bwMode="auto">
            <a:xfrm>
              <a:off x="6071357" y="2360040"/>
              <a:ext cx="88714" cy="56186"/>
            </a:xfrm>
            <a:custGeom>
              <a:avLst/>
              <a:gdLst>
                <a:gd name="T0" fmla="*/ 0 w 90"/>
                <a:gd name="T1" fmla="*/ 2 h 57"/>
                <a:gd name="T2" fmla="*/ 10 w 90"/>
                <a:gd name="T3" fmla="*/ 2 h 57"/>
                <a:gd name="T4" fmla="*/ 10 w 90"/>
                <a:gd name="T5" fmla="*/ 47 h 57"/>
                <a:gd name="T6" fmla="*/ 41 w 90"/>
                <a:gd name="T7" fmla="*/ 47 h 57"/>
                <a:gd name="T8" fmla="*/ 41 w 90"/>
                <a:gd name="T9" fmla="*/ 17 h 57"/>
                <a:gd name="T10" fmla="*/ 48 w 90"/>
                <a:gd name="T11" fmla="*/ 17 h 57"/>
                <a:gd name="T12" fmla="*/ 48 w 90"/>
                <a:gd name="T13" fmla="*/ 47 h 57"/>
                <a:gd name="T14" fmla="*/ 81 w 90"/>
                <a:gd name="T15" fmla="*/ 47 h 57"/>
                <a:gd name="T16" fmla="*/ 81 w 90"/>
                <a:gd name="T17" fmla="*/ 0 h 57"/>
                <a:gd name="T18" fmla="*/ 90 w 90"/>
                <a:gd name="T19" fmla="*/ 0 h 57"/>
                <a:gd name="T20" fmla="*/ 90 w 90"/>
                <a:gd name="T21" fmla="*/ 57 h 57"/>
                <a:gd name="T22" fmla="*/ 0 w 90"/>
                <a:gd name="T23" fmla="*/ 57 h 57"/>
                <a:gd name="T24" fmla="*/ 0 w 90"/>
                <a:gd name="T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7">
                  <a:moveTo>
                    <a:pt x="0" y="2"/>
                  </a:moveTo>
                  <a:lnTo>
                    <a:pt x="10" y="2"/>
                  </a:lnTo>
                  <a:lnTo>
                    <a:pt x="10" y="47"/>
                  </a:lnTo>
                  <a:lnTo>
                    <a:pt x="41" y="47"/>
                  </a:lnTo>
                  <a:lnTo>
                    <a:pt x="41" y="17"/>
                  </a:lnTo>
                  <a:lnTo>
                    <a:pt x="48" y="17"/>
                  </a:lnTo>
                  <a:lnTo>
                    <a:pt x="48" y="47"/>
                  </a:lnTo>
                  <a:lnTo>
                    <a:pt x="81" y="47"/>
                  </a:lnTo>
                  <a:lnTo>
                    <a:pt x="81" y="0"/>
                  </a:lnTo>
                  <a:lnTo>
                    <a:pt x="90" y="0"/>
                  </a:lnTo>
                  <a:lnTo>
                    <a:pt x="90" y="57"/>
                  </a:lnTo>
                  <a:lnTo>
                    <a:pt x="0" y="57"/>
                  </a:lnTo>
                  <a:lnTo>
                    <a:pt x="0" y="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3" name="Freeform 62"/>
            <p:cNvSpPr>
              <a:spLocks/>
            </p:cNvSpPr>
            <p:nvPr/>
          </p:nvSpPr>
          <p:spPr bwMode="auto">
            <a:xfrm>
              <a:off x="6071357" y="2252597"/>
              <a:ext cx="88714" cy="61114"/>
            </a:xfrm>
            <a:custGeom>
              <a:avLst/>
              <a:gdLst>
                <a:gd name="T0" fmla="*/ 10 w 90"/>
                <a:gd name="T1" fmla="*/ 26 h 62"/>
                <a:gd name="T2" fmla="*/ 90 w 90"/>
                <a:gd name="T3" fmla="*/ 26 h 62"/>
                <a:gd name="T4" fmla="*/ 90 w 90"/>
                <a:gd name="T5" fmla="*/ 36 h 62"/>
                <a:gd name="T6" fmla="*/ 10 w 90"/>
                <a:gd name="T7" fmla="*/ 36 h 62"/>
                <a:gd name="T8" fmla="*/ 10 w 90"/>
                <a:gd name="T9" fmla="*/ 62 h 62"/>
                <a:gd name="T10" fmla="*/ 0 w 90"/>
                <a:gd name="T11" fmla="*/ 62 h 62"/>
                <a:gd name="T12" fmla="*/ 0 w 90"/>
                <a:gd name="T13" fmla="*/ 0 h 62"/>
                <a:gd name="T14" fmla="*/ 10 w 90"/>
                <a:gd name="T15" fmla="*/ 0 h 62"/>
                <a:gd name="T16" fmla="*/ 10 w 90"/>
                <a:gd name="T17"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2">
                  <a:moveTo>
                    <a:pt x="10" y="26"/>
                  </a:moveTo>
                  <a:lnTo>
                    <a:pt x="90" y="26"/>
                  </a:lnTo>
                  <a:lnTo>
                    <a:pt x="90" y="36"/>
                  </a:lnTo>
                  <a:lnTo>
                    <a:pt x="10" y="36"/>
                  </a:lnTo>
                  <a:lnTo>
                    <a:pt x="10" y="62"/>
                  </a:lnTo>
                  <a:lnTo>
                    <a:pt x="0" y="62"/>
                  </a:lnTo>
                  <a:lnTo>
                    <a:pt x="0" y="0"/>
                  </a:lnTo>
                  <a:lnTo>
                    <a:pt x="10" y="0"/>
                  </a:lnTo>
                  <a:lnTo>
                    <a:pt x="10" y="2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4" name="Freeform 63"/>
            <p:cNvSpPr>
              <a:spLocks/>
            </p:cNvSpPr>
            <p:nvPr/>
          </p:nvSpPr>
          <p:spPr bwMode="auto">
            <a:xfrm>
              <a:off x="6071357" y="2180640"/>
              <a:ext cx="88714" cy="56186"/>
            </a:xfrm>
            <a:custGeom>
              <a:avLst/>
              <a:gdLst>
                <a:gd name="T0" fmla="*/ 0 w 90"/>
                <a:gd name="T1" fmla="*/ 2 h 57"/>
                <a:gd name="T2" fmla="*/ 10 w 90"/>
                <a:gd name="T3" fmla="*/ 2 h 57"/>
                <a:gd name="T4" fmla="*/ 10 w 90"/>
                <a:gd name="T5" fmla="*/ 47 h 57"/>
                <a:gd name="T6" fmla="*/ 41 w 90"/>
                <a:gd name="T7" fmla="*/ 47 h 57"/>
                <a:gd name="T8" fmla="*/ 41 w 90"/>
                <a:gd name="T9" fmla="*/ 17 h 57"/>
                <a:gd name="T10" fmla="*/ 48 w 90"/>
                <a:gd name="T11" fmla="*/ 17 h 57"/>
                <a:gd name="T12" fmla="*/ 48 w 90"/>
                <a:gd name="T13" fmla="*/ 47 h 57"/>
                <a:gd name="T14" fmla="*/ 81 w 90"/>
                <a:gd name="T15" fmla="*/ 47 h 57"/>
                <a:gd name="T16" fmla="*/ 81 w 90"/>
                <a:gd name="T17" fmla="*/ 0 h 57"/>
                <a:gd name="T18" fmla="*/ 90 w 90"/>
                <a:gd name="T19" fmla="*/ 0 h 57"/>
                <a:gd name="T20" fmla="*/ 90 w 90"/>
                <a:gd name="T21" fmla="*/ 57 h 57"/>
                <a:gd name="T22" fmla="*/ 0 w 90"/>
                <a:gd name="T23" fmla="*/ 57 h 57"/>
                <a:gd name="T24" fmla="*/ 0 w 90"/>
                <a:gd name="T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7">
                  <a:moveTo>
                    <a:pt x="0" y="2"/>
                  </a:moveTo>
                  <a:lnTo>
                    <a:pt x="10" y="2"/>
                  </a:lnTo>
                  <a:lnTo>
                    <a:pt x="10" y="47"/>
                  </a:lnTo>
                  <a:lnTo>
                    <a:pt x="41" y="47"/>
                  </a:lnTo>
                  <a:lnTo>
                    <a:pt x="41" y="17"/>
                  </a:lnTo>
                  <a:lnTo>
                    <a:pt x="48" y="17"/>
                  </a:lnTo>
                  <a:lnTo>
                    <a:pt x="48" y="47"/>
                  </a:lnTo>
                  <a:lnTo>
                    <a:pt x="81" y="47"/>
                  </a:lnTo>
                  <a:lnTo>
                    <a:pt x="81" y="0"/>
                  </a:lnTo>
                  <a:lnTo>
                    <a:pt x="90" y="0"/>
                  </a:lnTo>
                  <a:lnTo>
                    <a:pt x="90" y="57"/>
                  </a:lnTo>
                  <a:lnTo>
                    <a:pt x="0" y="57"/>
                  </a:lnTo>
                  <a:lnTo>
                    <a:pt x="0" y="2"/>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5" name="Freeform 64"/>
            <p:cNvSpPr>
              <a:spLocks/>
            </p:cNvSpPr>
            <p:nvPr/>
          </p:nvSpPr>
          <p:spPr bwMode="auto">
            <a:xfrm>
              <a:off x="6071357" y="2108683"/>
              <a:ext cx="88714" cy="65057"/>
            </a:xfrm>
            <a:custGeom>
              <a:avLst/>
              <a:gdLst>
                <a:gd name="T0" fmla="*/ 90 w 90"/>
                <a:gd name="T1" fmla="*/ 54 h 66"/>
                <a:gd name="T2" fmla="*/ 90 w 90"/>
                <a:gd name="T3" fmla="*/ 66 h 66"/>
                <a:gd name="T4" fmla="*/ 43 w 90"/>
                <a:gd name="T5" fmla="*/ 40 h 66"/>
                <a:gd name="T6" fmla="*/ 0 w 90"/>
                <a:gd name="T7" fmla="*/ 64 h 66"/>
                <a:gd name="T8" fmla="*/ 0 w 90"/>
                <a:gd name="T9" fmla="*/ 52 h 66"/>
                <a:gd name="T10" fmla="*/ 33 w 90"/>
                <a:gd name="T11" fmla="*/ 33 h 66"/>
                <a:gd name="T12" fmla="*/ 0 w 90"/>
                <a:gd name="T13" fmla="*/ 14 h 66"/>
                <a:gd name="T14" fmla="*/ 0 w 90"/>
                <a:gd name="T15" fmla="*/ 4 h 66"/>
                <a:gd name="T16" fmla="*/ 43 w 90"/>
                <a:gd name="T17" fmla="*/ 28 h 66"/>
                <a:gd name="T18" fmla="*/ 90 w 90"/>
                <a:gd name="T19" fmla="*/ 0 h 66"/>
                <a:gd name="T20" fmla="*/ 90 w 90"/>
                <a:gd name="T21" fmla="*/ 11 h 66"/>
                <a:gd name="T22" fmla="*/ 52 w 90"/>
                <a:gd name="T23" fmla="*/ 33 h 66"/>
                <a:gd name="T24" fmla="*/ 90 w 90"/>
                <a:gd name="T2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66">
                  <a:moveTo>
                    <a:pt x="90" y="54"/>
                  </a:moveTo>
                  <a:lnTo>
                    <a:pt x="90" y="66"/>
                  </a:lnTo>
                  <a:lnTo>
                    <a:pt x="43" y="40"/>
                  </a:lnTo>
                  <a:lnTo>
                    <a:pt x="0" y="64"/>
                  </a:lnTo>
                  <a:lnTo>
                    <a:pt x="0" y="52"/>
                  </a:lnTo>
                  <a:lnTo>
                    <a:pt x="33" y="33"/>
                  </a:lnTo>
                  <a:lnTo>
                    <a:pt x="0" y="14"/>
                  </a:lnTo>
                  <a:lnTo>
                    <a:pt x="0" y="4"/>
                  </a:lnTo>
                  <a:lnTo>
                    <a:pt x="43" y="28"/>
                  </a:lnTo>
                  <a:lnTo>
                    <a:pt x="90" y="0"/>
                  </a:lnTo>
                  <a:lnTo>
                    <a:pt x="90" y="11"/>
                  </a:lnTo>
                  <a:lnTo>
                    <a:pt x="52" y="33"/>
                  </a:lnTo>
                  <a:lnTo>
                    <a:pt x="90" y="54"/>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6" name="Freeform 65"/>
            <p:cNvSpPr>
              <a:spLocks/>
            </p:cNvSpPr>
            <p:nvPr/>
          </p:nvSpPr>
          <p:spPr bwMode="auto">
            <a:xfrm>
              <a:off x="6071357" y="2042640"/>
              <a:ext cx="88714" cy="61114"/>
            </a:xfrm>
            <a:custGeom>
              <a:avLst/>
              <a:gdLst>
                <a:gd name="T0" fmla="*/ 10 w 90"/>
                <a:gd name="T1" fmla="*/ 26 h 62"/>
                <a:gd name="T2" fmla="*/ 90 w 90"/>
                <a:gd name="T3" fmla="*/ 26 h 62"/>
                <a:gd name="T4" fmla="*/ 90 w 90"/>
                <a:gd name="T5" fmla="*/ 36 h 62"/>
                <a:gd name="T6" fmla="*/ 10 w 90"/>
                <a:gd name="T7" fmla="*/ 36 h 62"/>
                <a:gd name="T8" fmla="*/ 10 w 90"/>
                <a:gd name="T9" fmla="*/ 62 h 62"/>
                <a:gd name="T10" fmla="*/ 0 w 90"/>
                <a:gd name="T11" fmla="*/ 62 h 62"/>
                <a:gd name="T12" fmla="*/ 0 w 90"/>
                <a:gd name="T13" fmla="*/ 0 h 62"/>
                <a:gd name="T14" fmla="*/ 10 w 90"/>
                <a:gd name="T15" fmla="*/ 0 h 62"/>
                <a:gd name="T16" fmla="*/ 10 w 90"/>
                <a:gd name="T17"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2">
                  <a:moveTo>
                    <a:pt x="10" y="26"/>
                  </a:moveTo>
                  <a:lnTo>
                    <a:pt x="90" y="26"/>
                  </a:lnTo>
                  <a:lnTo>
                    <a:pt x="90" y="36"/>
                  </a:lnTo>
                  <a:lnTo>
                    <a:pt x="10" y="36"/>
                  </a:lnTo>
                  <a:lnTo>
                    <a:pt x="10" y="62"/>
                  </a:lnTo>
                  <a:lnTo>
                    <a:pt x="0" y="62"/>
                  </a:lnTo>
                  <a:lnTo>
                    <a:pt x="0" y="0"/>
                  </a:lnTo>
                  <a:lnTo>
                    <a:pt x="10" y="0"/>
                  </a:lnTo>
                  <a:lnTo>
                    <a:pt x="10" y="26"/>
                  </a:lnTo>
                  <a:close/>
                </a:path>
              </a:pathLst>
            </a:custGeom>
            <a:solidFill>
              <a:srgbClr val="44546A"/>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7" name="Freeform 78"/>
            <p:cNvSpPr>
              <a:spLocks/>
            </p:cNvSpPr>
            <p:nvPr/>
          </p:nvSpPr>
          <p:spPr bwMode="auto">
            <a:xfrm>
              <a:off x="5188158" y="3751866"/>
              <a:ext cx="196157" cy="428785"/>
            </a:xfrm>
            <a:custGeom>
              <a:avLst/>
              <a:gdLst>
                <a:gd name="T0" fmla="*/ 4 w 84"/>
                <a:gd name="T1" fmla="*/ 184 h 184"/>
                <a:gd name="T2" fmla="*/ 4 w 84"/>
                <a:gd name="T3" fmla="*/ 168 h 184"/>
                <a:gd name="T4" fmla="*/ 35 w 84"/>
                <a:gd name="T5" fmla="*/ 168 h 184"/>
                <a:gd name="T6" fmla="*/ 35 w 84"/>
                <a:gd name="T7" fmla="*/ 21 h 184"/>
                <a:gd name="T8" fmla="*/ 0 w 84"/>
                <a:gd name="T9" fmla="*/ 25 h 184"/>
                <a:gd name="T10" fmla="*/ 0 w 84"/>
                <a:gd name="T11" fmla="*/ 13 h 184"/>
                <a:gd name="T12" fmla="*/ 35 w 84"/>
                <a:gd name="T13" fmla="*/ 0 h 184"/>
                <a:gd name="T14" fmla="*/ 53 w 84"/>
                <a:gd name="T15" fmla="*/ 0 h 184"/>
                <a:gd name="T16" fmla="*/ 53 w 84"/>
                <a:gd name="T17" fmla="*/ 168 h 184"/>
                <a:gd name="T18" fmla="*/ 84 w 84"/>
                <a:gd name="T19" fmla="*/ 168 h 184"/>
                <a:gd name="T20" fmla="*/ 84 w 84"/>
                <a:gd name="T21" fmla="*/ 184 h 184"/>
                <a:gd name="T22" fmla="*/ 4 w 84"/>
                <a:gd name="T2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84">
                  <a:moveTo>
                    <a:pt x="4" y="184"/>
                  </a:moveTo>
                  <a:cubicBezTo>
                    <a:pt x="4" y="168"/>
                    <a:pt x="4" y="168"/>
                    <a:pt x="4" y="168"/>
                  </a:cubicBezTo>
                  <a:cubicBezTo>
                    <a:pt x="35" y="168"/>
                    <a:pt x="35" y="168"/>
                    <a:pt x="35" y="168"/>
                  </a:cubicBezTo>
                  <a:cubicBezTo>
                    <a:pt x="35" y="21"/>
                    <a:pt x="35" y="21"/>
                    <a:pt x="35" y="21"/>
                  </a:cubicBezTo>
                  <a:cubicBezTo>
                    <a:pt x="0" y="25"/>
                    <a:pt x="0" y="25"/>
                    <a:pt x="0" y="25"/>
                  </a:cubicBezTo>
                  <a:cubicBezTo>
                    <a:pt x="0" y="13"/>
                    <a:pt x="0" y="13"/>
                    <a:pt x="0" y="13"/>
                  </a:cubicBezTo>
                  <a:cubicBezTo>
                    <a:pt x="13" y="9"/>
                    <a:pt x="27" y="5"/>
                    <a:pt x="35" y="0"/>
                  </a:cubicBezTo>
                  <a:cubicBezTo>
                    <a:pt x="53" y="0"/>
                    <a:pt x="53" y="0"/>
                    <a:pt x="53" y="0"/>
                  </a:cubicBezTo>
                  <a:cubicBezTo>
                    <a:pt x="53" y="168"/>
                    <a:pt x="53" y="168"/>
                    <a:pt x="53" y="168"/>
                  </a:cubicBezTo>
                  <a:cubicBezTo>
                    <a:pt x="84" y="168"/>
                    <a:pt x="84" y="168"/>
                    <a:pt x="84" y="168"/>
                  </a:cubicBezTo>
                  <a:cubicBezTo>
                    <a:pt x="84" y="184"/>
                    <a:pt x="84" y="184"/>
                    <a:pt x="84" y="184"/>
                  </a:cubicBezTo>
                  <a:lnTo>
                    <a:pt x="4" y="184"/>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8" name="Freeform 79"/>
            <p:cNvSpPr>
              <a:spLocks/>
            </p:cNvSpPr>
            <p:nvPr/>
          </p:nvSpPr>
          <p:spPr bwMode="auto">
            <a:xfrm>
              <a:off x="6878655" y="2903167"/>
              <a:ext cx="273042" cy="426814"/>
            </a:xfrm>
            <a:custGeom>
              <a:avLst/>
              <a:gdLst>
                <a:gd name="T0" fmla="*/ 117 w 117"/>
                <a:gd name="T1" fmla="*/ 183 h 183"/>
                <a:gd name="T2" fmla="*/ 0 w 117"/>
                <a:gd name="T3" fmla="*/ 183 h 183"/>
                <a:gd name="T4" fmla="*/ 0 w 117"/>
                <a:gd name="T5" fmla="*/ 164 h 183"/>
                <a:gd name="T6" fmla="*/ 98 w 117"/>
                <a:gd name="T7" fmla="*/ 48 h 183"/>
                <a:gd name="T8" fmla="*/ 62 w 117"/>
                <a:gd name="T9" fmla="*/ 15 h 183"/>
                <a:gd name="T10" fmla="*/ 19 w 117"/>
                <a:gd name="T11" fmla="*/ 54 h 183"/>
                <a:gd name="T12" fmla="*/ 1 w 117"/>
                <a:gd name="T13" fmla="*/ 50 h 183"/>
                <a:gd name="T14" fmla="*/ 62 w 117"/>
                <a:gd name="T15" fmla="*/ 0 h 183"/>
                <a:gd name="T16" fmla="*/ 117 w 117"/>
                <a:gd name="T17" fmla="*/ 48 h 183"/>
                <a:gd name="T18" fmla="*/ 19 w 117"/>
                <a:gd name="T19" fmla="*/ 167 h 183"/>
                <a:gd name="T20" fmla="*/ 117 w 117"/>
                <a:gd name="T21" fmla="*/ 167 h 183"/>
                <a:gd name="T22" fmla="*/ 117 w 117"/>
                <a:gd name="T2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83">
                  <a:moveTo>
                    <a:pt x="117" y="183"/>
                  </a:moveTo>
                  <a:cubicBezTo>
                    <a:pt x="0" y="183"/>
                    <a:pt x="0" y="183"/>
                    <a:pt x="0" y="183"/>
                  </a:cubicBezTo>
                  <a:cubicBezTo>
                    <a:pt x="0" y="164"/>
                    <a:pt x="0" y="164"/>
                    <a:pt x="0" y="164"/>
                  </a:cubicBezTo>
                  <a:cubicBezTo>
                    <a:pt x="31" y="100"/>
                    <a:pt x="98" y="97"/>
                    <a:pt x="98" y="48"/>
                  </a:cubicBezTo>
                  <a:cubicBezTo>
                    <a:pt x="98" y="27"/>
                    <a:pt x="85" y="15"/>
                    <a:pt x="62" y="15"/>
                  </a:cubicBezTo>
                  <a:cubicBezTo>
                    <a:pt x="36" y="15"/>
                    <a:pt x="22" y="36"/>
                    <a:pt x="19" y="54"/>
                  </a:cubicBezTo>
                  <a:cubicBezTo>
                    <a:pt x="1" y="50"/>
                    <a:pt x="1" y="50"/>
                    <a:pt x="1" y="50"/>
                  </a:cubicBezTo>
                  <a:cubicBezTo>
                    <a:pt x="7" y="25"/>
                    <a:pt x="22" y="0"/>
                    <a:pt x="62" y="0"/>
                  </a:cubicBezTo>
                  <a:cubicBezTo>
                    <a:pt x="92" y="0"/>
                    <a:pt x="117" y="17"/>
                    <a:pt x="117" y="48"/>
                  </a:cubicBezTo>
                  <a:cubicBezTo>
                    <a:pt x="117" y="103"/>
                    <a:pt x="38" y="118"/>
                    <a:pt x="19" y="167"/>
                  </a:cubicBezTo>
                  <a:cubicBezTo>
                    <a:pt x="117" y="167"/>
                    <a:pt x="117" y="167"/>
                    <a:pt x="117" y="167"/>
                  </a:cubicBezTo>
                  <a:lnTo>
                    <a:pt x="117" y="183"/>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9" name="Freeform 80"/>
            <p:cNvSpPr>
              <a:spLocks/>
            </p:cNvSpPr>
            <p:nvPr/>
          </p:nvSpPr>
          <p:spPr bwMode="auto">
            <a:xfrm>
              <a:off x="5029459" y="1938155"/>
              <a:ext cx="291771" cy="433714"/>
            </a:xfrm>
            <a:custGeom>
              <a:avLst/>
              <a:gdLst>
                <a:gd name="T0" fmla="*/ 14 w 125"/>
                <a:gd name="T1" fmla="*/ 140 h 186"/>
                <a:gd name="T2" fmla="*/ 64 w 125"/>
                <a:gd name="T3" fmla="*/ 170 h 186"/>
                <a:gd name="T4" fmla="*/ 106 w 125"/>
                <a:gd name="T5" fmla="*/ 135 h 186"/>
                <a:gd name="T6" fmla="*/ 55 w 125"/>
                <a:gd name="T7" fmla="*/ 94 h 186"/>
                <a:gd name="T8" fmla="*/ 38 w 125"/>
                <a:gd name="T9" fmla="*/ 94 h 186"/>
                <a:gd name="T10" fmla="*/ 38 w 125"/>
                <a:gd name="T11" fmla="*/ 79 h 186"/>
                <a:gd name="T12" fmla="*/ 48 w 125"/>
                <a:gd name="T13" fmla="*/ 79 h 186"/>
                <a:gd name="T14" fmla="*/ 100 w 125"/>
                <a:gd name="T15" fmla="*/ 45 h 186"/>
                <a:gd name="T16" fmla="*/ 67 w 125"/>
                <a:gd name="T17" fmla="*/ 15 h 186"/>
                <a:gd name="T18" fmla="*/ 23 w 125"/>
                <a:gd name="T19" fmla="*/ 40 h 186"/>
                <a:gd name="T20" fmla="*/ 9 w 125"/>
                <a:gd name="T21" fmla="*/ 30 h 186"/>
                <a:gd name="T22" fmla="*/ 67 w 125"/>
                <a:gd name="T23" fmla="*/ 0 h 186"/>
                <a:gd name="T24" fmla="*/ 119 w 125"/>
                <a:gd name="T25" fmla="*/ 45 h 186"/>
                <a:gd name="T26" fmla="*/ 91 w 125"/>
                <a:gd name="T27" fmla="*/ 85 h 186"/>
                <a:gd name="T28" fmla="*/ 125 w 125"/>
                <a:gd name="T29" fmla="*/ 133 h 186"/>
                <a:gd name="T30" fmla="*/ 64 w 125"/>
                <a:gd name="T31" fmla="*/ 186 h 186"/>
                <a:gd name="T32" fmla="*/ 0 w 125"/>
                <a:gd name="T33" fmla="*/ 150 h 186"/>
                <a:gd name="T34" fmla="*/ 14 w 125"/>
                <a:gd name="T35" fmla="*/ 14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86">
                  <a:moveTo>
                    <a:pt x="14" y="140"/>
                  </a:moveTo>
                  <a:cubicBezTo>
                    <a:pt x="28" y="159"/>
                    <a:pt x="45" y="170"/>
                    <a:pt x="64" y="170"/>
                  </a:cubicBezTo>
                  <a:cubicBezTo>
                    <a:pt x="90" y="170"/>
                    <a:pt x="106" y="157"/>
                    <a:pt x="106" y="135"/>
                  </a:cubicBezTo>
                  <a:cubicBezTo>
                    <a:pt x="106" y="110"/>
                    <a:pt x="91" y="94"/>
                    <a:pt x="55" y="94"/>
                  </a:cubicBezTo>
                  <a:cubicBezTo>
                    <a:pt x="38" y="94"/>
                    <a:pt x="38" y="94"/>
                    <a:pt x="38" y="94"/>
                  </a:cubicBezTo>
                  <a:cubicBezTo>
                    <a:pt x="38" y="79"/>
                    <a:pt x="38" y="79"/>
                    <a:pt x="38" y="79"/>
                  </a:cubicBezTo>
                  <a:cubicBezTo>
                    <a:pt x="48" y="79"/>
                    <a:pt x="48" y="79"/>
                    <a:pt x="48" y="79"/>
                  </a:cubicBezTo>
                  <a:cubicBezTo>
                    <a:pt x="84" y="79"/>
                    <a:pt x="100" y="67"/>
                    <a:pt x="100" y="45"/>
                  </a:cubicBezTo>
                  <a:cubicBezTo>
                    <a:pt x="100" y="27"/>
                    <a:pt x="84" y="15"/>
                    <a:pt x="67" y="15"/>
                  </a:cubicBezTo>
                  <a:cubicBezTo>
                    <a:pt x="45" y="15"/>
                    <a:pt x="35" y="25"/>
                    <a:pt x="23" y="40"/>
                  </a:cubicBezTo>
                  <a:cubicBezTo>
                    <a:pt x="9" y="30"/>
                    <a:pt x="9" y="30"/>
                    <a:pt x="9" y="30"/>
                  </a:cubicBezTo>
                  <a:cubicBezTo>
                    <a:pt x="21" y="13"/>
                    <a:pt x="38" y="0"/>
                    <a:pt x="67" y="0"/>
                  </a:cubicBezTo>
                  <a:cubicBezTo>
                    <a:pt x="99" y="0"/>
                    <a:pt x="119" y="16"/>
                    <a:pt x="119" y="45"/>
                  </a:cubicBezTo>
                  <a:cubicBezTo>
                    <a:pt x="119" y="67"/>
                    <a:pt x="105" y="79"/>
                    <a:pt x="91" y="85"/>
                  </a:cubicBezTo>
                  <a:cubicBezTo>
                    <a:pt x="119" y="96"/>
                    <a:pt x="125" y="116"/>
                    <a:pt x="125" y="133"/>
                  </a:cubicBezTo>
                  <a:cubicBezTo>
                    <a:pt x="125" y="164"/>
                    <a:pt x="102" y="186"/>
                    <a:pt x="64" y="186"/>
                  </a:cubicBezTo>
                  <a:cubicBezTo>
                    <a:pt x="29" y="186"/>
                    <a:pt x="8" y="164"/>
                    <a:pt x="0" y="150"/>
                  </a:cubicBezTo>
                  <a:lnTo>
                    <a:pt x="14" y="140"/>
                  </a:lnTo>
                  <a:close/>
                </a:path>
              </a:pathLst>
            </a:custGeom>
            <a:solidFill>
              <a:sysClr val="window" lastClr="FFFFFF"/>
            </a:solidFill>
            <a:ln>
              <a:noFill/>
            </a:ln>
          </p:spPr>
          <p:txBody>
            <a:bodyPr vert="horz" wrap="square" lIns="96430" tIns="48216" rIns="96430" bIns="48216" numCol="1" anchor="t" anchorCtr="0" compatLnSpc="1">
              <a:prstTxWarp prst="textNoShape">
                <a:avLst/>
              </a:prstTxWarp>
            </a:bodyPr>
            <a:lstStyle/>
            <a:p>
              <a:pPr marL="0" marR="0" lvl="0" indent="0" algn="just" defTabSz="914400" eaLnBrk="1" fontAlgn="base" latinLnBrk="0" hangingPunct="1">
                <a:lnSpc>
                  <a:spcPct val="12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grpSp>
      <p:sp>
        <p:nvSpPr>
          <p:cNvPr id="30" name="TextBox 84"/>
          <p:cNvSpPr txBox="1"/>
          <p:nvPr/>
        </p:nvSpPr>
        <p:spPr>
          <a:xfrm>
            <a:off x="5215847" y="1185438"/>
            <a:ext cx="3178442" cy="377411"/>
          </a:xfrm>
          <a:prstGeom prst="rect">
            <a:avLst/>
          </a:prstGeom>
          <a:noFill/>
        </p:spPr>
        <p:txBody>
          <a:bodyPr wrap="square" rtlCol="0">
            <a:spAutoFit/>
          </a:bodyPr>
          <a:lstStyle/>
          <a:p>
            <a:pPr algn="just" defTabSz="914400" fontAlgn="base">
              <a:lnSpc>
                <a:spcPct val="150000"/>
              </a:lnSpc>
              <a:spcBef>
                <a:spcPct val="0"/>
              </a:spcBef>
              <a:spcAft>
                <a:spcPct val="0"/>
              </a:spcAft>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二</a:t>
            </a: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民事法律关系的特征</a:t>
            </a:r>
          </a:p>
        </p:txBody>
      </p:sp>
      <p:sp>
        <p:nvSpPr>
          <p:cNvPr id="31" name="TextBox 86"/>
          <p:cNvSpPr txBox="1"/>
          <p:nvPr/>
        </p:nvSpPr>
        <p:spPr>
          <a:xfrm>
            <a:off x="5342602" y="1895837"/>
            <a:ext cx="3178443" cy="2954655"/>
          </a:xfrm>
          <a:prstGeom prst="rect">
            <a:avLst/>
          </a:prstGeom>
          <a:noFill/>
        </p:spPr>
        <p:txBody>
          <a:bodyPr wrap="square" rtlCol="0">
            <a:spAutoFit/>
          </a:bodyPr>
          <a:lstStyle/>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1.</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民事法律关系是人与人之间的社会关系</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2.</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民事法律关系是民法规范所调整的平等主体之间的社会关系</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3.</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民事法律关系是以权利和义务为内容的人身关系和财产关系</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4.</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民事法律关系是由国家强制力保障实现的社会关系</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gn="just" defTabSz="914400" fontAlgn="base">
              <a:lnSpc>
                <a:spcPct val="150000"/>
              </a:lnSpc>
              <a:spcBef>
                <a:spcPct val="0"/>
              </a:spcBef>
              <a:spcAft>
                <a:spcPct val="0"/>
              </a:spcAft>
              <a:buFont typeface="Wingdings" panose="05000000000000000000" pitchFamily="2" charset="2"/>
              <a:buChar char="u"/>
            </a:pPr>
            <a:endPar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2" name="Rectangle 89"/>
          <p:cNvSpPr/>
          <p:nvPr/>
        </p:nvSpPr>
        <p:spPr>
          <a:xfrm>
            <a:off x="629052" y="1592459"/>
            <a:ext cx="2538979" cy="1708160"/>
          </a:xfrm>
          <a:prstGeom prst="rect">
            <a:avLst/>
          </a:prstGeom>
        </p:spPr>
        <p:txBody>
          <a:bodyPr wrap="square">
            <a:spAutoFit/>
          </a:bodyPr>
          <a:lstStyle/>
          <a:p>
            <a:pPr lvl="0" algn="just" defTabSz="914400" fontAlgn="base">
              <a:lnSpc>
                <a:spcPct val="150000"/>
              </a:lnSpc>
              <a:spcBef>
                <a:spcPct val="0"/>
              </a:spcBef>
              <a:spcAft>
                <a:spcPct val="0"/>
              </a:spcAft>
            </a:pP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一</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民事法律关系的概念</a:t>
            </a:r>
            <a:endPar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lvl="0" indent="-171450" algn="just" defTabSz="914400" fontAlgn="base">
              <a:lnSpc>
                <a:spcPct val="150000"/>
              </a:lnSpc>
              <a:spcBef>
                <a:spcPct val="0"/>
              </a:spcBef>
              <a:spcAft>
                <a:spcPct val="0"/>
              </a:spcAft>
              <a:buFont typeface="Wingdings" panose="05000000000000000000" pitchFamily="2" charset="2"/>
              <a:buChar char="u"/>
            </a:pP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民事法律关系是民法规范调整的权利义务关系</a:t>
            </a:r>
            <a:r>
              <a:rPr lang="en-US" altLang="zh-CN"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是由民法所调整的平等主体之间的人身关系和财产关系。</a:t>
            </a:r>
            <a:endParaRPr lang="zh-CN" altLang="en-US" sz="1200" kern="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3" name="Freeform 92"/>
          <p:cNvSpPr>
            <a:spLocks noEditPoints="1"/>
          </p:cNvSpPr>
          <p:nvPr/>
        </p:nvSpPr>
        <p:spPr bwMode="auto">
          <a:xfrm>
            <a:off x="2910609" y="4261655"/>
            <a:ext cx="345527" cy="400245"/>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4" name="Freeform 93"/>
          <p:cNvSpPr>
            <a:spLocks noEditPoints="1"/>
          </p:cNvSpPr>
          <p:nvPr/>
        </p:nvSpPr>
        <p:spPr bwMode="auto">
          <a:xfrm>
            <a:off x="1000507" y="4261654"/>
            <a:ext cx="328834" cy="369034"/>
          </a:xfrm>
          <a:custGeom>
            <a:avLst/>
            <a:gdLst>
              <a:gd name="T0" fmla="*/ 87 w 91"/>
              <a:gd name="T1" fmla="*/ 39 h 93"/>
              <a:gd name="T2" fmla="*/ 91 w 91"/>
              <a:gd name="T3" fmla="*/ 46 h 93"/>
              <a:gd name="T4" fmla="*/ 91 w 91"/>
              <a:gd name="T5" fmla="*/ 83 h 93"/>
              <a:gd name="T6" fmla="*/ 81 w 91"/>
              <a:gd name="T7" fmla="*/ 93 h 93"/>
              <a:gd name="T8" fmla="*/ 10 w 91"/>
              <a:gd name="T9" fmla="*/ 93 h 93"/>
              <a:gd name="T10" fmla="*/ 0 w 91"/>
              <a:gd name="T11" fmla="*/ 83 h 93"/>
              <a:gd name="T12" fmla="*/ 0 w 91"/>
              <a:gd name="T13" fmla="*/ 46 h 93"/>
              <a:gd name="T14" fmla="*/ 3 w 91"/>
              <a:gd name="T15" fmla="*/ 40 h 93"/>
              <a:gd name="T16" fmla="*/ 3 w 91"/>
              <a:gd name="T17" fmla="*/ 40 h 93"/>
              <a:gd name="T18" fmla="*/ 3 w 91"/>
              <a:gd name="T19" fmla="*/ 40 h 93"/>
              <a:gd name="T20" fmla="*/ 3 w 91"/>
              <a:gd name="T21" fmla="*/ 39 h 93"/>
              <a:gd name="T22" fmla="*/ 40 w 91"/>
              <a:gd name="T23" fmla="*/ 3 h 93"/>
              <a:gd name="T24" fmla="*/ 51 w 91"/>
              <a:gd name="T25" fmla="*/ 3 h 93"/>
              <a:gd name="T26" fmla="*/ 87 w 91"/>
              <a:gd name="T27" fmla="*/ 39 h 93"/>
              <a:gd name="T28" fmla="*/ 16 w 91"/>
              <a:gd name="T29" fmla="*/ 30 h 93"/>
              <a:gd name="T30" fmla="*/ 16 w 91"/>
              <a:gd name="T31" fmla="*/ 52 h 93"/>
              <a:gd name="T32" fmla="*/ 46 w 91"/>
              <a:gd name="T33" fmla="*/ 75 h 93"/>
              <a:gd name="T34" fmla="*/ 73 w 91"/>
              <a:gd name="T35" fmla="*/ 54 h 93"/>
              <a:gd name="T36" fmla="*/ 73 w 91"/>
              <a:gd name="T37" fmla="*/ 30 h 93"/>
              <a:gd name="T38" fmla="*/ 16 w 91"/>
              <a:gd name="T39" fmla="*/ 30 h 93"/>
              <a:gd name="T40" fmla="*/ 26 w 91"/>
              <a:gd name="T41" fmla="*/ 35 h 93"/>
              <a:gd name="T42" fmla="*/ 26 w 91"/>
              <a:gd name="T43" fmla="*/ 39 h 93"/>
              <a:gd name="T44" fmla="*/ 64 w 91"/>
              <a:gd name="T45" fmla="*/ 39 h 93"/>
              <a:gd name="T46" fmla="*/ 64 w 91"/>
              <a:gd name="T47" fmla="*/ 35 h 93"/>
              <a:gd name="T48" fmla="*/ 26 w 91"/>
              <a:gd name="T49" fmla="*/ 35 h 93"/>
              <a:gd name="T50" fmla="*/ 26 w 91"/>
              <a:gd name="T51" fmla="*/ 51 h 93"/>
              <a:gd name="T52" fmla="*/ 26 w 91"/>
              <a:gd name="T53" fmla="*/ 55 h 93"/>
              <a:gd name="T54" fmla="*/ 64 w 91"/>
              <a:gd name="T55" fmla="*/ 55 h 93"/>
              <a:gd name="T56" fmla="*/ 64 w 91"/>
              <a:gd name="T57" fmla="*/ 51 h 93"/>
              <a:gd name="T58" fmla="*/ 26 w 91"/>
              <a:gd name="T59" fmla="*/ 51 h 93"/>
              <a:gd name="T60" fmla="*/ 26 w 91"/>
              <a:gd name="T61" fmla="*/ 43 h 93"/>
              <a:gd name="T62" fmla="*/ 26 w 91"/>
              <a:gd name="T63" fmla="*/ 47 h 93"/>
              <a:gd name="T64" fmla="*/ 64 w 91"/>
              <a:gd name="T65" fmla="*/ 47 h 93"/>
              <a:gd name="T66" fmla="*/ 64 w 91"/>
              <a:gd name="T67" fmla="*/ 43 h 93"/>
              <a:gd name="T68" fmla="*/ 26 w 91"/>
              <a:gd name="T69" fmla="*/ 43 h 93"/>
              <a:gd name="T70" fmla="*/ 10 w 91"/>
              <a:gd name="T71" fmla="*/ 87 h 93"/>
              <a:gd name="T72" fmla="*/ 28 w 91"/>
              <a:gd name="T73" fmla="*/ 70 h 93"/>
              <a:gd name="T74" fmla="*/ 28 w 91"/>
              <a:gd name="T75" fmla="*/ 67 h 93"/>
              <a:gd name="T76" fmla="*/ 26 w 91"/>
              <a:gd name="T77" fmla="*/ 67 h 93"/>
              <a:gd name="T78" fmla="*/ 8 w 91"/>
              <a:gd name="T79" fmla="*/ 84 h 93"/>
              <a:gd name="T80" fmla="*/ 8 w 91"/>
              <a:gd name="T81" fmla="*/ 87 h 93"/>
              <a:gd name="T82" fmla="*/ 10 w 91"/>
              <a:gd name="T83" fmla="*/ 87 h 93"/>
              <a:gd name="T84" fmla="*/ 85 w 91"/>
              <a:gd name="T85" fmla="*/ 84 h 93"/>
              <a:gd name="T86" fmla="*/ 67 w 91"/>
              <a:gd name="T87" fmla="*/ 67 h 93"/>
              <a:gd name="T88" fmla="*/ 64 w 91"/>
              <a:gd name="T89" fmla="*/ 67 h 93"/>
              <a:gd name="T90" fmla="*/ 64 w 91"/>
              <a:gd name="T91" fmla="*/ 70 h 93"/>
              <a:gd name="T92" fmla="*/ 82 w 91"/>
              <a:gd name="T93" fmla="*/ 87 h 93"/>
              <a:gd name="T94" fmla="*/ 85 w 91"/>
              <a:gd name="T95" fmla="*/ 87 h 93"/>
              <a:gd name="T96" fmla="*/ 85 w 91"/>
              <a:gd name="T97"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3">
                <a:moveTo>
                  <a:pt x="87" y="39"/>
                </a:moveTo>
                <a:cubicBezTo>
                  <a:pt x="89" y="40"/>
                  <a:pt x="91" y="43"/>
                  <a:pt x="91" y="46"/>
                </a:cubicBezTo>
                <a:cubicBezTo>
                  <a:pt x="91" y="83"/>
                  <a:pt x="91" y="83"/>
                  <a:pt x="91" y="83"/>
                </a:cubicBezTo>
                <a:cubicBezTo>
                  <a:pt x="91" y="89"/>
                  <a:pt x="86" y="93"/>
                  <a:pt x="81" y="93"/>
                </a:cubicBezTo>
                <a:cubicBezTo>
                  <a:pt x="10" y="93"/>
                  <a:pt x="10" y="93"/>
                  <a:pt x="10" y="93"/>
                </a:cubicBezTo>
                <a:cubicBezTo>
                  <a:pt x="5" y="93"/>
                  <a:pt x="0" y="89"/>
                  <a:pt x="0" y="83"/>
                </a:cubicBezTo>
                <a:cubicBezTo>
                  <a:pt x="0" y="46"/>
                  <a:pt x="0" y="46"/>
                  <a:pt x="0" y="46"/>
                </a:cubicBezTo>
                <a:cubicBezTo>
                  <a:pt x="0" y="44"/>
                  <a:pt x="1" y="41"/>
                  <a:pt x="3" y="40"/>
                </a:cubicBezTo>
                <a:cubicBezTo>
                  <a:pt x="3" y="40"/>
                  <a:pt x="3" y="40"/>
                  <a:pt x="3" y="40"/>
                </a:cubicBezTo>
                <a:cubicBezTo>
                  <a:pt x="3" y="40"/>
                  <a:pt x="3" y="40"/>
                  <a:pt x="3" y="40"/>
                </a:cubicBezTo>
                <a:cubicBezTo>
                  <a:pt x="3" y="40"/>
                  <a:pt x="3" y="40"/>
                  <a:pt x="3" y="39"/>
                </a:cubicBezTo>
                <a:cubicBezTo>
                  <a:pt x="40" y="3"/>
                  <a:pt x="40" y="3"/>
                  <a:pt x="40" y="3"/>
                </a:cubicBezTo>
                <a:cubicBezTo>
                  <a:pt x="43" y="0"/>
                  <a:pt x="47" y="0"/>
                  <a:pt x="51" y="3"/>
                </a:cubicBezTo>
                <a:cubicBezTo>
                  <a:pt x="87" y="39"/>
                  <a:pt x="87" y="39"/>
                  <a:pt x="87" y="39"/>
                </a:cubicBezTo>
                <a:close/>
                <a:moveTo>
                  <a:pt x="16" y="30"/>
                </a:moveTo>
                <a:cubicBezTo>
                  <a:pt x="16" y="52"/>
                  <a:pt x="16" y="52"/>
                  <a:pt x="16" y="52"/>
                </a:cubicBezTo>
                <a:cubicBezTo>
                  <a:pt x="46" y="75"/>
                  <a:pt x="46" y="75"/>
                  <a:pt x="46" y="75"/>
                </a:cubicBezTo>
                <a:cubicBezTo>
                  <a:pt x="73" y="54"/>
                  <a:pt x="73" y="54"/>
                  <a:pt x="73" y="54"/>
                </a:cubicBezTo>
                <a:cubicBezTo>
                  <a:pt x="73" y="30"/>
                  <a:pt x="73" y="30"/>
                  <a:pt x="73" y="30"/>
                </a:cubicBezTo>
                <a:cubicBezTo>
                  <a:pt x="16" y="30"/>
                  <a:pt x="16" y="30"/>
                  <a:pt x="16" y="30"/>
                </a:cubicBezTo>
                <a:close/>
                <a:moveTo>
                  <a:pt x="26" y="35"/>
                </a:moveTo>
                <a:cubicBezTo>
                  <a:pt x="26" y="39"/>
                  <a:pt x="26" y="39"/>
                  <a:pt x="26" y="39"/>
                </a:cubicBezTo>
                <a:cubicBezTo>
                  <a:pt x="64" y="39"/>
                  <a:pt x="64" y="39"/>
                  <a:pt x="64" y="39"/>
                </a:cubicBezTo>
                <a:cubicBezTo>
                  <a:pt x="64" y="35"/>
                  <a:pt x="64" y="35"/>
                  <a:pt x="64" y="35"/>
                </a:cubicBezTo>
                <a:cubicBezTo>
                  <a:pt x="26" y="35"/>
                  <a:pt x="26" y="35"/>
                  <a:pt x="26" y="35"/>
                </a:cubicBezTo>
                <a:close/>
                <a:moveTo>
                  <a:pt x="26" y="51"/>
                </a:moveTo>
                <a:cubicBezTo>
                  <a:pt x="26" y="55"/>
                  <a:pt x="26" y="55"/>
                  <a:pt x="26" y="55"/>
                </a:cubicBezTo>
                <a:cubicBezTo>
                  <a:pt x="64" y="55"/>
                  <a:pt x="64" y="55"/>
                  <a:pt x="64" y="55"/>
                </a:cubicBezTo>
                <a:cubicBezTo>
                  <a:pt x="64" y="51"/>
                  <a:pt x="64" y="51"/>
                  <a:pt x="64" y="51"/>
                </a:cubicBezTo>
                <a:cubicBezTo>
                  <a:pt x="26" y="51"/>
                  <a:pt x="26" y="51"/>
                  <a:pt x="26" y="51"/>
                </a:cubicBezTo>
                <a:close/>
                <a:moveTo>
                  <a:pt x="26" y="43"/>
                </a:moveTo>
                <a:cubicBezTo>
                  <a:pt x="26" y="47"/>
                  <a:pt x="26" y="47"/>
                  <a:pt x="26" y="47"/>
                </a:cubicBezTo>
                <a:cubicBezTo>
                  <a:pt x="64" y="47"/>
                  <a:pt x="64" y="47"/>
                  <a:pt x="64" y="47"/>
                </a:cubicBezTo>
                <a:cubicBezTo>
                  <a:pt x="64" y="43"/>
                  <a:pt x="64" y="43"/>
                  <a:pt x="64" y="43"/>
                </a:cubicBezTo>
                <a:cubicBezTo>
                  <a:pt x="26" y="43"/>
                  <a:pt x="26" y="43"/>
                  <a:pt x="26" y="43"/>
                </a:cubicBezTo>
                <a:close/>
                <a:moveTo>
                  <a:pt x="10" y="87"/>
                </a:moveTo>
                <a:cubicBezTo>
                  <a:pt x="28" y="70"/>
                  <a:pt x="28" y="70"/>
                  <a:pt x="28" y="70"/>
                </a:cubicBezTo>
                <a:cubicBezTo>
                  <a:pt x="29" y="69"/>
                  <a:pt x="29" y="68"/>
                  <a:pt x="28" y="67"/>
                </a:cubicBezTo>
                <a:cubicBezTo>
                  <a:pt x="28" y="66"/>
                  <a:pt x="27" y="66"/>
                  <a:pt x="26" y="67"/>
                </a:cubicBezTo>
                <a:cubicBezTo>
                  <a:pt x="8" y="84"/>
                  <a:pt x="8" y="84"/>
                  <a:pt x="8" y="84"/>
                </a:cubicBezTo>
                <a:cubicBezTo>
                  <a:pt x="7" y="85"/>
                  <a:pt x="7" y="86"/>
                  <a:pt x="8" y="87"/>
                </a:cubicBezTo>
                <a:cubicBezTo>
                  <a:pt x="8" y="88"/>
                  <a:pt x="10" y="88"/>
                  <a:pt x="10" y="87"/>
                </a:cubicBezTo>
                <a:close/>
                <a:moveTo>
                  <a:pt x="85" y="84"/>
                </a:moveTo>
                <a:cubicBezTo>
                  <a:pt x="67" y="67"/>
                  <a:pt x="67" y="67"/>
                  <a:pt x="67" y="67"/>
                </a:cubicBezTo>
                <a:cubicBezTo>
                  <a:pt x="66" y="66"/>
                  <a:pt x="65" y="66"/>
                  <a:pt x="64" y="67"/>
                </a:cubicBezTo>
                <a:cubicBezTo>
                  <a:pt x="63" y="68"/>
                  <a:pt x="63" y="69"/>
                  <a:pt x="64" y="70"/>
                </a:cubicBezTo>
                <a:cubicBezTo>
                  <a:pt x="82" y="87"/>
                  <a:pt x="82" y="87"/>
                  <a:pt x="82" y="87"/>
                </a:cubicBezTo>
                <a:cubicBezTo>
                  <a:pt x="83" y="88"/>
                  <a:pt x="84" y="88"/>
                  <a:pt x="85" y="87"/>
                </a:cubicBezTo>
                <a:cubicBezTo>
                  <a:pt x="85" y="86"/>
                  <a:pt x="85" y="85"/>
                  <a:pt x="85" y="84"/>
                </a:cubicBezTo>
                <a:close/>
              </a:path>
            </a:pathLst>
          </a:custGeom>
          <a:solidFill>
            <a:srgbClr val="4B342A"/>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5" name="Freeform 94"/>
          <p:cNvSpPr>
            <a:spLocks noEditPoints="1"/>
          </p:cNvSpPr>
          <p:nvPr/>
        </p:nvSpPr>
        <p:spPr bwMode="auto">
          <a:xfrm>
            <a:off x="1946594" y="4198872"/>
            <a:ext cx="332851" cy="426311"/>
          </a:xfrm>
          <a:custGeom>
            <a:avLst/>
            <a:gdLst>
              <a:gd name="T0" fmla="*/ 233 w 233"/>
              <a:gd name="T1" fmla="*/ 118 h 271"/>
              <a:gd name="T2" fmla="*/ 205 w 233"/>
              <a:gd name="T3" fmla="*/ 262 h 271"/>
              <a:gd name="T4" fmla="*/ 200 w 233"/>
              <a:gd name="T5" fmla="*/ 271 h 271"/>
              <a:gd name="T6" fmla="*/ 175 w 233"/>
              <a:gd name="T7" fmla="*/ 262 h 271"/>
              <a:gd name="T8" fmla="*/ 57 w 233"/>
              <a:gd name="T9" fmla="*/ 271 h 271"/>
              <a:gd name="T10" fmla="*/ 32 w 233"/>
              <a:gd name="T11" fmla="*/ 262 h 271"/>
              <a:gd name="T12" fmla="*/ 0 w 233"/>
              <a:gd name="T13" fmla="*/ 234 h 271"/>
              <a:gd name="T14" fmla="*/ 28 w 233"/>
              <a:gd name="T15" fmla="*/ 90 h 271"/>
              <a:gd name="T16" fmla="*/ 56 w 233"/>
              <a:gd name="T17" fmla="*/ 20 h 271"/>
              <a:gd name="T18" fmla="*/ 122 w 233"/>
              <a:gd name="T19" fmla="*/ 0 h 271"/>
              <a:gd name="T20" fmla="*/ 103 w 233"/>
              <a:gd name="T21" fmla="*/ 65 h 271"/>
              <a:gd name="T22" fmla="*/ 61 w 233"/>
              <a:gd name="T23" fmla="*/ 84 h 271"/>
              <a:gd name="T24" fmla="*/ 43 w 233"/>
              <a:gd name="T25" fmla="*/ 31 h 271"/>
              <a:gd name="T26" fmla="*/ 80 w 233"/>
              <a:gd name="T27" fmla="*/ 137 h 271"/>
              <a:gd name="T28" fmla="*/ 55 w 233"/>
              <a:gd name="T29" fmla="*/ 181 h 271"/>
              <a:gd name="T30" fmla="*/ 80 w 233"/>
              <a:gd name="T31" fmla="*/ 137 h 271"/>
              <a:gd name="T32" fmla="*/ 180 w 233"/>
              <a:gd name="T33" fmla="*/ 126 h 271"/>
              <a:gd name="T34" fmla="*/ 214 w 233"/>
              <a:gd name="T35" fmla="*/ 119 h 271"/>
              <a:gd name="T36" fmla="*/ 196 w 233"/>
              <a:gd name="T37" fmla="*/ 205 h 271"/>
              <a:gd name="T38" fmla="*/ 196 w 233"/>
              <a:gd name="T39" fmla="*/ 225 h 271"/>
              <a:gd name="T40" fmla="*/ 196 w 233"/>
              <a:gd name="T41" fmla="*/ 205 h 271"/>
              <a:gd name="T42" fmla="*/ 187 w 233"/>
              <a:gd name="T43" fmla="*/ 185 h 271"/>
              <a:gd name="T44" fmla="*/ 206 w 233"/>
              <a:gd name="T45" fmla="*/ 185 h 271"/>
              <a:gd name="T46" fmla="*/ 180 w 233"/>
              <a:gd name="T47" fmla="*/ 151 h 271"/>
              <a:gd name="T48" fmla="*/ 214 w 233"/>
              <a:gd name="T49" fmla="*/ 158 h 271"/>
              <a:gd name="T50" fmla="*/ 180 w 233"/>
              <a:gd name="T51" fmla="*/ 151 h 271"/>
              <a:gd name="T52" fmla="*/ 180 w 233"/>
              <a:gd name="T53" fmla="*/ 147 h 271"/>
              <a:gd name="T54" fmla="*/ 214 w 233"/>
              <a:gd name="T55" fmla="*/ 141 h 271"/>
              <a:gd name="T56" fmla="*/ 180 w 233"/>
              <a:gd name="T57" fmla="*/ 130 h 271"/>
              <a:gd name="T58" fmla="*/ 214 w 233"/>
              <a:gd name="T59" fmla="*/ 136 h 271"/>
              <a:gd name="T60" fmla="*/ 180 w 233"/>
              <a:gd name="T61" fmla="*/ 130 h 271"/>
              <a:gd name="T62" fmla="*/ 34 w 233"/>
              <a:gd name="T63" fmla="*/ 159 h 271"/>
              <a:gd name="T64" fmla="*/ 71 w 233"/>
              <a:gd name="T65" fmla="*/ 226 h 271"/>
              <a:gd name="T66" fmla="*/ 170 w 233"/>
              <a:gd name="T67" fmla="*/ 189 h 271"/>
              <a:gd name="T68" fmla="*/ 133 w 233"/>
              <a:gd name="T69" fmla="*/ 12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71">
                <a:moveTo>
                  <a:pt x="205" y="90"/>
                </a:moveTo>
                <a:cubicBezTo>
                  <a:pt x="221" y="90"/>
                  <a:pt x="233" y="103"/>
                  <a:pt x="233" y="118"/>
                </a:cubicBezTo>
                <a:cubicBezTo>
                  <a:pt x="233" y="234"/>
                  <a:pt x="233" y="234"/>
                  <a:pt x="233" y="234"/>
                </a:cubicBezTo>
                <a:cubicBezTo>
                  <a:pt x="233" y="250"/>
                  <a:pt x="221" y="262"/>
                  <a:pt x="205" y="262"/>
                </a:cubicBezTo>
                <a:cubicBezTo>
                  <a:pt x="200" y="262"/>
                  <a:pt x="200" y="262"/>
                  <a:pt x="200" y="262"/>
                </a:cubicBezTo>
                <a:cubicBezTo>
                  <a:pt x="200" y="271"/>
                  <a:pt x="200" y="271"/>
                  <a:pt x="200" y="271"/>
                </a:cubicBezTo>
                <a:cubicBezTo>
                  <a:pt x="175" y="271"/>
                  <a:pt x="175" y="271"/>
                  <a:pt x="175" y="271"/>
                </a:cubicBezTo>
                <a:cubicBezTo>
                  <a:pt x="175" y="262"/>
                  <a:pt x="175" y="262"/>
                  <a:pt x="175" y="262"/>
                </a:cubicBezTo>
                <a:cubicBezTo>
                  <a:pt x="57" y="262"/>
                  <a:pt x="57" y="262"/>
                  <a:pt x="57" y="262"/>
                </a:cubicBezTo>
                <a:cubicBezTo>
                  <a:pt x="57" y="271"/>
                  <a:pt x="57" y="271"/>
                  <a:pt x="57" y="271"/>
                </a:cubicBezTo>
                <a:cubicBezTo>
                  <a:pt x="32" y="271"/>
                  <a:pt x="32" y="271"/>
                  <a:pt x="32" y="271"/>
                </a:cubicBezTo>
                <a:cubicBezTo>
                  <a:pt x="32" y="262"/>
                  <a:pt x="32" y="262"/>
                  <a:pt x="32" y="262"/>
                </a:cubicBezTo>
                <a:cubicBezTo>
                  <a:pt x="28" y="262"/>
                  <a:pt x="28" y="262"/>
                  <a:pt x="28" y="262"/>
                </a:cubicBezTo>
                <a:cubicBezTo>
                  <a:pt x="13" y="262"/>
                  <a:pt x="0" y="250"/>
                  <a:pt x="0" y="234"/>
                </a:cubicBezTo>
                <a:cubicBezTo>
                  <a:pt x="0" y="118"/>
                  <a:pt x="0" y="118"/>
                  <a:pt x="0" y="118"/>
                </a:cubicBezTo>
                <a:cubicBezTo>
                  <a:pt x="0" y="103"/>
                  <a:pt x="13" y="90"/>
                  <a:pt x="28" y="90"/>
                </a:cubicBezTo>
                <a:cubicBezTo>
                  <a:pt x="91" y="90"/>
                  <a:pt x="155" y="90"/>
                  <a:pt x="205" y="90"/>
                </a:cubicBezTo>
                <a:close/>
                <a:moveTo>
                  <a:pt x="56" y="20"/>
                </a:moveTo>
                <a:cubicBezTo>
                  <a:pt x="87" y="57"/>
                  <a:pt x="87" y="57"/>
                  <a:pt x="87" y="57"/>
                </a:cubicBezTo>
                <a:cubicBezTo>
                  <a:pt x="122" y="0"/>
                  <a:pt x="122" y="0"/>
                  <a:pt x="122" y="0"/>
                </a:cubicBezTo>
                <a:cubicBezTo>
                  <a:pt x="137" y="9"/>
                  <a:pt x="137" y="9"/>
                  <a:pt x="137" y="9"/>
                </a:cubicBezTo>
                <a:cubicBezTo>
                  <a:pt x="103" y="65"/>
                  <a:pt x="103" y="65"/>
                  <a:pt x="103" y="65"/>
                </a:cubicBezTo>
                <a:cubicBezTo>
                  <a:pt x="110" y="69"/>
                  <a:pt x="114" y="76"/>
                  <a:pt x="116" y="84"/>
                </a:cubicBezTo>
                <a:cubicBezTo>
                  <a:pt x="61" y="84"/>
                  <a:pt x="61" y="84"/>
                  <a:pt x="61" y="84"/>
                </a:cubicBezTo>
                <a:cubicBezTo>
                  <a:pt x="62" y="77"/>
                  <a:pt x="66" y="70"/>
                  <a:pt x="72" y="66"/>
                </a:cubicBezTo>
                <a:cubicBezTo>
                  <a:pt x="43" y="31"/>
                  <a:pt x="43" y="31"/>
                  <a:pt x="43" y="31"/>
                </a:cubicBezTo>
                <a:cubicBezTo>
                  <a:pt x="56" y="20"/>
                  <a:pt x="56" y="20"/>
                  <a:pt x="56" y="20"/>
                </a:cubicBezTo>
                <a:close/>
                <a:moveTo>
                  <a:pt x="80" y="137"/>
                </a:moveTo>
                <a:cubicBezTo>
                  <a:pt x="71" y="132"/>
                  <a:pt x="58" y="137"/>
                  <a:pt x="51" y="149"/>
                </a:cubicBezTo>
                <a:cubicBezTo>
                  <a:pt x="44" y="161"/>
                  <a:pt x="46" y="175"/>
                  <a:pt x="55" y="181"/>
                </a:cubicBezTo>
                <a:cubicBezTo>
                  <a:pt x="64" y="186"/>
                  <a:pt x="69" y="175"/>
                  <a:pt x="76" y="163"/>
                </a:cubicBezTo>
                <a:cubicBezTo>
                  <a:pt x="83" y="151"/>
                  <a:pt x="89" y="142"/>
                  <a:pt x="80" y="137"/>
                </a:cubicBezTo>
                <a:close/>
                <a:moveTo>
                  <a:pt x="180" y="119"/>
                </a:moveTo>
                <a:cubicBezTo>
                  <a:pt x="180" y="126"/>
                  <a:pt x="180" y="126"/>
                  <a:pt x="180" y="126"/>
                </a:cubicBezTo>
                <a:cubicBezTo>
                  <a:pt x="214" y="126"/>
                  <a:pt x="214" y="126"/>
                  <a:pt x="214" y="126"/>
                </a:cubicBezTo>
                <a:cubicBezTo>
                  <a:pt x="214" y="119"/>
                  <a:pt x="214" y="119"/>
                  <a:pt x="214" y="119"/>
                </a:cubicBezTo>
                <a:cubicBezTo>
                  <a:pt x="180" y="119"/>
                  <a:pt x="180" y="119"/>
                  <a:pt x="180" y="119"/>
                </a:cubicBezTo>
                <a:close/>
                <a:moveTo>
                  <a:pt x="196" y="205"/>
                </a:moveTo>
                <a:cubicBezTo>
                  <a:pt x="191" y="205"/>
                  <a:pt x="187" y="210"/>
                  <a:pt x="187" y="215"/>
                </a:cubicBezTo>
                <a:cubicBezTo>
                  <a:pt x="187" y="220"/>
                  <a:pt x="191" y="225"/>
                  <a:pt x="196" y="225"/>
                </a:cubicBezTo>
                <a:cubicBezTo>
                  <a:pt x="202" y="225"/>
                  <a:pt x="206" y="220"/>
                  <a:pt x="206" y="215"/>
                </a:cubicBezTo>
                <a:cubicBezTo>
                  <a:pt x="206" y="210"/>
                  <a:pt x="202" y="205"/>
                  <a:pt x="196" y="205"/>
                </a:cubicBezTo>
                <a:close/>
                <a:moveTo>
                  <a:pt x="196" y="176"/>
                </a:moveTo>
                <a:cubicBezTo>
                  <a:pt x="191" y="176"/>
                  <a:pt x="187" y="180"/>
                  <a:pt x="187" y="185"/>
                </a:cubicBezTo>
                <a:cubicBezTo>
                  <a:pt x="187" y="191"/>
                  <a:pt x="191" y="195"/>
                  <a:pt x="196" y="195"/>
                </a:cubicBezTo>
                <a:cubicBezTo>
                  <a:pt x="202" y="195"/>
                  <a:pt x="206" y="191"/>
                  <a:pt x="206" y="185"/>
                </a:cubicBezTo>
                <a:cubicBezTo>
                  <a:pt x="206" y="180"/>
                  <a:pt x="202" y="176"/>
                  <a:pt x="196" y="176"/>
                </a:cubicBezTo>
                <a:close/>
                <a:moveTo>
                  <a:pt x="180" y="151"/>
                </a:moveTo>
                <a:cubicBezTo>
                  <a:pt x="180" y="158"/>
                  <a:pt x="180" y="158"/>
                  <a:pt x="180" y="158"/>
                </a:cubicBezTo>
                <a:cubicBezTo>
                  <a:pt x="214" y="158"/>
                  <a:pt x="214" y="158"/>
                  <a:pt x="214" y="158"/>
                </a:cubicBezTo>
                <a:cubicBezTo>
                  <a:pt x="214" y="151"/>
                  <a:pt x="214" y="151"/>
                  <a:pt x="214" y="151"/>
                </a:cubicBezTo>
                <a:cubicBezTo>
                  <a:pt x="180" y="151"/>
                  <a:pt x="180" y="151"/>
                  <a:pt x="180" y="151"/>
                </a:cubicBezTo>
                <a:close/>
                <a:moveTo>
                  <a:pt x="180" y="141"/>
                </a:moveTo>
                <a:cubicBezTo>
                  <a:pt x="180" y="147"/>
                  <a:pt x="180" y="147"/>
                  <a:pt x="180" y="147"/>
                </a:cubicBezTo>
                <a:cubicBezTo>
                  <a:pt x="214" y="147"/>
                  <a:pt x="214" y="147"/>
                  <a:pt x="214" y="147"/>
                </a:cubicBezTo>
                <a:cubicBezTo>
                  <a:pt x="214" y="141"/>
                  <a:pt x="214" y="141"/>
                  <a:pt x="214" y="141"/>
                </a:cubicBezTo>
                <a:cubicBezTo>
                  <a:pt x="180" y="141"/>
                  <a:pt x="180" y="141"/>
                  <a:pt x="180" y="141"/>
                </a:cubicBezTo>
                <a:close/>
                <a:moveTo>
                  <a:pt x="180" y="130"/>
                </a:moveTo>
                <a:cubicBezTo>
                  <a:pt x="180" y="136"/>
                  <a:pt x="180" y="136"/>
                  <a:pt x="180" y="136"/>
                </a:cubicBezTo>
                <a:cubicBezTo>
                  <a:pt x="214" y="136"/>
                  <a:pt x="214" y="136"/>
                  <a:pt x="214" y="136"/>
                </a:cubicBezTo>
                <a:cubicBezTo>
                  <a:pt x="214" y="130"/>
                  <a:pt x="214" y="130"/>
                  <a:pt x="214" y="130"/>
                </a:cubicBezTo>
                <a:cubicBezTo>
                  <a:pt x="180" y="130"/>
                  <a:pt x="180" y="130"/>
                  <a:pt x="180" y="130"/>
                </a:cubicBezTo>
                <a:close/>
                <a:moveTo>
                  <a:pt x="71" y="122"/>
                </a:moveTo>
                <a:cubicBezTo>
                  <a:pt x="51" y="122"/>
                  <a:pt x="34" y="139"/>
                  <a:pt x="34" y="159"/>
                </a:cubicBezTo>
                <a:cubicBezTo>
                  <a:pt x="34" y="189"/>
                  <a:pt x="34" y="189"/>
                  <a:pt x="34" y="189"/>
                </a:cubicBezTo>
                <a:cubicBezTo>
                  <a:pt x="34" y="210"/>
                  <a:pt x="51" y="226"/>
                  <a:pt x="71" y="226"/>
                </a:cubicBezTo>
                <a:cubicBezTo>
                  <a:pt x="133" y="226"/>
                  <a:pt x="133" y="226"/>
                  <a:pt x="133" y="226"/>
                </a:cubicBezTo>
                <a:cubicBezTo>
                  <a:pt x="153" y="226"/>
                  <a:pt x="170" y="210"/>
                  <a:pt x="170" y="189"/>
                </a:cubicBezTo>
                <a:cubicBezTo>
                  <a:pt x="170" y="159"/>
                  <a:pt x="170" y="159"/>
                  <a:pt x="170" y="159"/>
                </a:cubicBezTo>
                <a:cubicBezTo>
                  <a:pt x="170" y="139"/>
                  <a:pt x="153" y="122"/>
                  <a:pt x="133" y="122"/>
                </a:cubicBezTo>
                <a:lnTo>
                  <a:pt x="71" y="122"/>
                </a:lnTo>
                <a:close/>
              </a:path>
            </a:pathLst>
          </a:custGeom>
          <a:solidFill>
            <a:srgbClr val="CA8F45"/>
          </a:solidFill>
          <a:ln>
            <a:noFill/>
          </a:ln>
        </p:spPr>
        <p:txBody>
          <a:bodyPr vert="horz" wrap="square" lIns="96430" tIns="48216" rIns="96430" bIns="48216"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base" latinLnBrk="0" hangingPunct="1">
              <a:lnSpc>
                <a:spcPct val="120000"/>
              </a:lnSpc>
              <a:spcBef>
                <a:spcPct val="0"/>
              </a:spcBef>
              <a:spcAft>
                <a:spcPct val="0"/>
              </a:spcAft>
              <a:buClrTx/>
              <a:buSzTx/>
              <a:buFontTx/>
              <a:buNone/>
              <a:tabLst/>
              <a:defRPr/>
            </a:pPr>
            <a:endParaRPr kumimoji="0" lang="zh-CN" altLang="en-US" sz="1100" b="0" i="0" u="none" strike="noStrike" kern="1200" cap="none" spc="0" normalizeH="0" baseline="0" noProof="0">
              <a:ln>
                <a:noFill/>
              </a:ln>
              <a:solidFill>
                <a:srgbClr val="9B552C"/>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6" name="矩形 35"/>
          <p:cNvSpPr/>
          <p:nvPr/>
        </p:nvSpPr>
        <p:spPr>
          <a:xfrm>
            <a:off x="551322" y="707493"/>
            <a:ext cx="1980029" cy="307777"/>
          </a:xfrm>
          <a:prstGeom prst="rect">
            <a:avLst/>
          </a:prstGeom>
        </p:spPr>
        <p:txBody>
          <a:bodyPr wrap="none">
            <a:spAutoFit/>
          </a:bodyPr>
          <a:lstStyle/>
          <a:p>
            <a:r>
              <a:rPr lang="zh-CN" altLang="zh-CN" sz="1400" dirty="0">
                <a:solidFill>
                  <a:srgbClr val="000000"/>
                </a:solidFill>
                <a:latin typeface="NEU-BZ-S92"/>
                <a:ea typeface="方正小标宋_GBK" panose="020B0300000000000000" pitchFamily="34" charset="-122"/>
                <a:cs typeface="Times New Roman" panose="02020603050405020304" pitchFamily="18" charset="0"/>
              </a:rPr>
              <a:t>一、民法基本原则概述</a:t>
            </a:r>
            <a:endParaRPr lang="zh-CN" altLang="en-US" dirty="0"/>
          </a:p>
        </p:txBody>
      </p:sp>
    </p:spTree>
    <p:extLst>
      <p:ext uri="{BB962C8B-B14F-4D97-AF65-F5344CB8AC3E}">
        <p14:creationId xmlns:p14="http://schemas.microsoft.com/office/powerpoint/2010/main" val="9926040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500" fill="hold"/>
                                        <p:tgtEl>
                                          <p:spTgt spid="32"/>
                                        </p:tgtEl>
                                        <p:attrNameLst>
                                          <p:attrName>ppt_w</p:attrName>
                                        </p:attrNameLst>
                                      </p:cBhvr>
                                      <p:tavLst>
                                        <p:tav tm="0">
                                          <p:val>
                                            <p:fltVal val="0"/>
                                          </p:val>
                                        </p:tav>
                                        <p:tav tm="100000">
                                          <p:val>
                                            <p:strVal val="#ppt_w"/>
                                          </p:val>
                                        </p:tav>
                                      </p:tavLst>
                                    </p:anim>
                                    <p:anim calcmode="lin" valueType="num">
                                      <p:cBhvr>
                                        <p:cTn id="14" dur="500" fill="hold"/>
                                        <p:tgtEl>
                                          <p:spTgt spid="32"/>
                                        </p:tgtEl>
                                        <p:attrNameLst>
                                          <p:attrName>ppt_h</p:attrName>
                                        </p:attrNameLst>
                                      </p:cBhvr>
                                      <p:tavLst>
                                        <p:tav tm="0">
                                          <p:val>
                                            <p:fltVal val="0"/>
                                          </p:val>
                                        </p:tav>
                                        <p:tav tm="100000">
                                          <p:val>
                                            <p:strVal val="#ppt_h"/>
                                          </p:val>
                                        </p:tav>
                                      </p:tavLst>
                                    </p:anim>
                                    <p:animEffect transition="in" filter="fade">
                                      <p:cBhvr>
                                        <p:cTn id="15" dur="500"/>
                                        <p:tgtEl>
                                          <p:spTgt spid="3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Effect transition="in" filter="fade">
                                      <p:cBhvr>
                                        <p:cTn id="21" dur="500"/>
                                        <p:tgtEl>
                                          <p:spTgt spid="3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p:cTn id="31" dur="500" fill="hold"/>
                                        <p:tgtEl>
                                          <p:spTgt spid="34"/>
                                        </p:tgtEl>
                                        <p:attrNameLst>
                                          <p:attrName>ppt_w</p:attrName>
                                        </p:attrNameLst>
                                      </p:cBhvr>
                                      <p:tavLst>
                                        <p:tav tm="0">
                                          <p:val>
                                            <p:fltVal val="0"/>
                                          </p:val>
                                        </p:tav>
                                        <p:tav tm="100000">
                                          <p:val>
                                            <p:strVal val="#ppt_w"/>
                                          </p:val>
                                        </p:tav>
                                      </p:tavLst>
                                    </p:anim>
                                    <p:anim calcmode="lin" valueType="num">
                                      <p:cBhvr>
                                        <p:cTn id="32" dur="500" fill="hold"/>
                                        <p:tgtEl>
                                          <p:spTgt spid="34"/>
                                        </p:tgtEl>
                                        <p:attrNameLst>
                                          <p:attrName>ppt_h</p:attrName>
                                        </p:attrNameLst>
                                      </p:cBhvr>
                                      <p:tavLst>
                                        <p:tav tm="0">
                                          <p:val>
                                            <p:fltVal val="0"/>
                                          </p:val>
                                        </p:tav>
                                        <p:tav tm="100000">
                                          <p:val>
                                            <p:strVal val="#ppt_h"/>
                                          </p:val>
                                        </p:tav>
                                      </p:tavLst>
                                    </p:anim>
                                    <p:animEffect transition="in" filter="fade">
                                      <p:cBhvr>
                                        <p:cTn id="33" dur="500"/>
                                        <p:tgtEl>
                                          <p:spTgt spid="34"/>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animEffect transition="in" filter="fade">
                                      <p:cBhvr>
                                        <p:cTn id="4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animBg="1"/>
      <p:bldP spid="34" grpId="0" animBg="1"/>
      <p:bldP spid="35"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合同及其类型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二、合同的类型</a:t>
            </a:r>
            <a:endParaRPr lang="zh-CN" altLang="en-US" dirty="0"/>
          </a:p>
        </p:txBody>
      </p:sp>
      <p:sp>
        <p:nvSpPr>
          <p:cNvPr id="4" name="iṩḻîdè">
            <a:extLst>
              <a:ext uri="{FF2B5EF4-FFF2-40B4-BE49-F238E27FC236}">
                <a16:creationId xmlns:a16="http://schemas.microsoft.com/office/drawing/2014/main" id="{2489C6EE-FC2F-4B04-99FE-27C73E900208}"/>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C261098-1023-4004-A614-CD460A5227B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ED17F8E3-E408-499A-9E33-2D1931AB455D}"/>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A895C7E-9677-4648-90C3-316A05167FC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3A598199-747A-4C16-B071-1F73CCCE62DE}"/>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典型合同</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A4F0411-0954-4D06-BEA1-FD25C3C401C8}"/>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0C9E5287-6F1E-4323-8184-D0870E7A1B79}"/>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366195FD-07F2-4269-A910-C621365053E7}"/>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8012AE32-6983-4BB7-B5EC-4CF22273EC5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DADE8DAD-4F46-47C8-8C36-D4D03A562E5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9938923-B06F-4F76-939B-472CB1E1C20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DF44289-A159-42E3-BAFB-7B0DD1F6CD7C}"/>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无名合同</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D2925981-4B7D-475B-9CF8-7958B76FA657}"/>
              </a:ext>
            </a:extLst>
          </p:cNvPr>
          <p:cNvSpPr/>
          <p:nvPr/>
        </p:nvSpPr>
        <p:spPr>
          <a:xfrm>
            <a:off x="952405" y="1541157"/>
            <a:ext cx="3373989" cy="1887761"/>
          </a:xfrm>
          <a:prstGeom prst="rect">
            <a:avLst/>
          </a:prstGeom>
        </p:spPr>
        <p:txBody>
          <a:bodyPr wrap="square">
            <a:spAutoFit/>
          </a:bodyPr>
          <a:lstStyle/>
          <a:p>
            <a:pPr marL="171450" indent="-171450">
              <a:lnSpc>
                <a:spcPct val="20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典型合同的概念</a:t>
            </a: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典型合同的法律适用</a:t>
            </a: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典型合同的种类</a:t>
            </a: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A2CA0D76-D155-41FC-BC4B-1FB58D2B2280}"/>
              </a:ext>
            </a:extLst>
          </p:cNvPr>
          <p:cNvSpPr/>
          <p:nvPr/>
        </p:nvSpPr>
        <p:spPr>
          <a:xfrm>
            <a:off x="4720844" y="1708782"/>
            <a:ext cx="3518068" cy="2279214"/>
          </a:xfrm>
          <a:prstGeom prst="rect">
            <a:avLst/>
          </a:prstGeom>
        </p:spPr>
        <p:txBody>
          <a:bodyPr wrap="square">
            <a:spAutoFit/>
          </a:bodyPr>
          <a:lstStyle/>
          <a:p>
            <a:pPr algn="just">
              <a:lnSpc>
                <a:spcPct val="150000"/>
              </a:lnSpc>
            </a:pPr>
            <a:r>
              <a:rPr lang="zh-CN" altLang="en-US" sz="1200" dirty="0"/>
              <a:t>无名合同又叫做非典型合同</a:t>
            </a:r>
            <a:r>
              <a:rPr lang="en-US" altLang="zh-CN" sz="1200" dirty="0"/>
              <a:t>,</a:t>
            </a:r>
            <a:r>
              <a:rPr lang="zh-CN" altLang="en-US" sz="1200" dirty="0"/>
              <a:t>是指</a:t>
            </a:r>
            <a:r>
              <a:rPr lang="en-US" altLang="zh-CN" sz="1200" dirty="0"/>
              <a:t>《</a:t>
            </a:r>
            <a:r>
              <a:rPr lang="zh-CN" altLang="en-US" sz="1200" dirty="0"/>
              <a:t>民法典</a:t>
            </a:r>
            <a:r>
              <a:rPr lang="en-US" altLang="zh-CN" sz="1200" dirty="0"/>
              <a:t>》</a:t>
            </a:r>
            <a:r>
              <a:rPr lang="zh-CN" altLang="en-US" sz="1200" dirty="0"/>
              <a:t>合同编未明确规定</a:t>
            </a:r>
            <a:r>
              <a:rPr lang="en-US" altLang="zh-CN" sz="1200" dirty="0"/>
              <a:t>,</a:t>
            </a:r>
            <a:r>
              <a:rPr lang="zh-CN" altLang="en-US" sz="1200" dirty="0"/>
              <a:t>也未赋予其一定名称的合同。</a:t>
            </a:r>
          </a:p>
          <a:p>
            <a:pPr algn="just">
              <a:lnSpc>
                <a:spcPct val="150000"/>
              </a:lnSpc>
            </a:pPr>
            <a:r>
              <a:rPr lang="zh-CN" altLang="en-US" sz="1200" dirty="0"/>
              <a:t>现实社会的实际生活多姿多彩</a:t>
            </a:r>
            <a:r>
              <a:rPr lang="en-US" altLang="zh-CN" sz="1200" dirty="0"/>
              <a:t>,</a:t>
            </a:r>
            <a:r>
              <a:rPr lang="zh-CN" altLang="en-US" sz="1200" dirty="0"/>
              <a:t>合同法无法预见生活中出现的所有合同关系</a:t>
            </a:r>
            <a:r>
              <a:rPr lang="en-US" altLang="zh-CN" sz="1200" dirty="0"/>
              <a:t>,</a:t>
            </a:r>
            <a:r>
              <a:rPr lang="zh-CN" altLang="en-US" sz="1200" dirty="0"/>
              <a:t>无法对所有的合同都作出规范。因此</a:t>
            </a:r>
            <a:r>
              <a:rPr lang="en-US" altLang="zh-CN" sz="1200" dirty="0"/>
              <a:t>,</a:t>
            </a:r>
            <a:r>
              <a:rPr lang="zh-CN" altLang="en-US" sz="1200" dirty="0"/>
              <a:t>出现无名合同是客观必然的。即使是法律将现在社会生活中的所有合同关系都予以规范</a:t>
            </a:r>
            <a:r>
              <a:rPr lang="en-US" altLang="zh-CN" sz="1200" dirty="0"/>
              <a:t>,</a:t>
            </a:r>
            <a:r>
              <a:rPr lang="zh-CN" altLang="en-US" sz="1200" dirty="0"/>
              <a:t>也还会出现新的合同关系</a:t>
            </a:r>
            <a:r>
              <a:rPr lang="en-US" altLang="zh-CN" sz="1200" dirty="0"/>
              <a:t>,</a:t>
            </a:r>
            <a:r>
              <a:rPr lang="zh-CN" altLang="en-US" sz="1200" dirty="0"/>
              <a:t>超出现行法律规定的有名合同的范围</a:t>
            </a:r>
            <a:r>
              <a:rPr lang="en-US" altLang="zh-CN" sz="1200" dirty="0"/>
              <a:t>,</a:t>
            </a:r>
            <a:r>
              <a:rPr lang="zh-CN" altLang="en-US" sz="1200" dirty="0"/>
              <a:t>而为无名合同。</a:t>
            </a:r>
          </a:p>
        </p:txBody>
      </p:sp>
    </p:spTree>
    <p:extLst>
      <p:ext uri="{BB962C8B-B14F-4D97-AF65-F5344CB8AC3E}">
        <p14:creationId xmlns:p14="http://schemas.microsoft.com/office/powerpoint/2010/main" val="35878286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合同订立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一、合同订立概述</a:t>
            </a:r>
            <a:endParaRPr lang="zh-CN" altLang="en-US" dirty="0"/>
          </a:p>
        </p:txBody>
      </p:sp>
      <p:pic>
        <p:nvPicPr>
          <p:cNvPr id="4" name="图片 3">
            <a:extLst>
              <a:ext uri="{FF2B5EF4-FFF2-40B4-BE49-F238E27FC236}">
                <a16:creationId xmlns:a16="http://schemas.microsoft.com/office/drawing/2014/main" id="{851B5FE1-3E74-478A-A75F-D50342E36E1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90C8D35-333D-4C91-ACD6-7442FB21286D}"/>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E56BD494-F3C6-4109-9B81-174F143E2F3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134E859-E8CC-4551-892B-29969FF2B621}"/>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BDA0E413-D6B5-413B-BBB8-E9D2076C8F5E}"/>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A9452B9-41B9-431A-B615-E97C711D673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BE4D8F5-FC62-46BC-A9CF-0810242BEFCC}"/>
              </a:ext>
            </a:extLst>
          </p:cNvPr>
          <p:cNvSpPr/>
          <p:nvPr/>
        </p:nvSpPr>
        <p:spPr>
          <a:xfrm>
            <a:off x="219012" y="2162677"/>
            <a:ext cx="2847802"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合同的订立是指缔约人为意思表示并达成合意的状态。</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合同的订立是一个动态的过程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是当事人为实现预期目的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为意思表示并达成合意的过程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是动态行为和静态协议的统一体。</a:t>
            </a:r>
          </a:p>
        </p:txBody>
      </p:sp>
      <p:sp>
        <p:nvSpPr>
          <p:cNvPr id="11" name="矩形 10">
            <a:extLst>
              <a:ext uri="{FF2B5EF4-FFF2-40B4-BE49-F238E27FC236}">
                <a16:creationId xmlns:a16="http://schemas.microsoft.com/office/drawing/2014/main" id="{3F3A51E6-50DA-4241-AE1E-2F5C8C30B89E}"/>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合同订立的概念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07F19905-5DDE-487A-8019-0BED6B917AE9}"/>
              </a:ext>
            </a:extLst>
          </p:cNvPr>
          <p:cNvSpPr/>
          <p:nvPr/>
        </p:nvSpPr>
        <p:spPr>
          <a:xfrm>
            <a:off x="3302692" y="2193864"/>
            <a:ext cx="2595377" cy="2280176"/>
          </a:xfrm>
          <a:prstGeom prst="rect">
            <a:avLst/>
          </a:prstGeom>
        </p:spPr>
        <p:txBody>
          <a:bodyPr wrap="square">
            <a:spAutoFit/>
          </a:bodyPr>
          <a:lstStyle/>
          <a:p>
            <a:pPr>
              <a:lnSpc>
                <a:spcPct val="150000"/>
              </a:lnSpc>
            </a:pPr>
            <a:r>
              <a:rPr lang="zh-CN" altLang="en-US" sz="1200" b="1" dirty="0">
                <a:solidFill>
                  <a:prstClr val="white"/>
                </a:solidFill>
                <a:sym typeface="+mn-ea"/>
              </a:rPr>
              <a:t>合同成立是指当事人对合同的标的、数量等内容协商一致。合同成立是当事人对合同的主要条款达成一致</a:t>
            </a:r>
            <a:r>
              <a:rPr lang="en-US" altLang="zh-CN" sz="1200" b="1" dirty="0">
                <a:solidFill>
                  <a:prstClr val="white"/>
                </a:solidFill>
                <a:sym typeface="+mn-ea"/>
              </a:rPr>
              <a:t>,</a:t>
            </a:r>
            <a:r>
              <a:rPr lang="zh-CN" altLang="en-US" sz="1200" b="1" dirty="0">
                <a:solidFill>
                  <a:prstClr val="white"/>
                </a:solidFill>
                <a:sym typeface="+mn-ea"/>
              </a:rPr>
              <a:t>是当事人的意思表示一致。</a:t>
            </a:r>
          </a:p>
          <a:p>
            <a:pPr>
              <a:lnSpc>
                <a:spcPct val="150000"/>
              </a:lnSpc>
            </a:pPr>
            <a:r>
              <a:rPr lang="zh-CN" altLang="en-US" sz="1200" b="1" dirty="0">
                <a:solidFill>
                  <a:prstClr val="white"/>
                </a:solidFill>
                <a:sym typeface="+mn-ea"/>
              </a:rPr>
              <a:t>合同成立的方式</a:t>
            </a:r>
            <a:r>
              <a:rPr lang="en-US" altLang="zh-CN" sz="1200" b="1" dirty="0">
                <a:solidFill>
                  <a:prstClr val="white"/>
                </a:solidFill>
                <a:sym typeface="+mn-ea"/>
              </a:rPr>
              <a:t>,</a:t>
            </a:r>
            <a:r>
              <a:rPr lang="zh-CN" altLang="en-US" sz="1200" b="1" dirty="0">
                <a:solidFill>
                  <a:prstClr val="white"/>
                </a:solidFill>
                <a:sym typeface="+mn-ea"/>
              </a:rPr>
              <a:t>按照</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471</a:t>
            </a:r>
            <a:r>
              <a:rPr lang="zh-CN" altLang="en-US" sz="1200" b="1" dirty="0">
                <a:solidFill>
                  <a:prstClr val="white"/>
                </a:solidFill>
                <a:sym typeface="+mn-ea"/>
              </a:rPr>
              <a:t>条的规定</a:t>
            </a:r>
            <a:r>
              <a:rPr lang="en-US" altLang="zh-CN" sz="1200" b="1" dirty="0">
                <a:solidFill>
                  <a:prstClr val="white"/>
                </a:solidFill>
                <a:sym typeface="+mn-ea"/>
              </a:rPr>
              <a:t>,</a:t>
            </a:r>
            <a:r>
              <a:rPr lang="zh-CN" altLang="en-US" sz="1200" b="1" dirty="0">
                <a:solidFill>
                  <a:prstClr val="white"/>
                </a:solidFill>
                <a:sym typeface="+mn-ea"/>
              </a:rPr>
              <a:t>采取要约、承诺方式。</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4549B225-AF5D-465C-B9C3-C71DB37564AE}"/>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合同成立的方式</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5EBB06B8-B858-4A15-AFD2-9DCF75F9E2B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E350999-D7F2-47B5-A2B7-DCC3034E96A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BBBE840-CC88-4ED3-B966-3742A9DC07CE}"/>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90E713F-E5A4-4EDF-BDC8-EE09F5B3F6B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3832B070-ADA1-4389-890C-5588F51FEA77}"/>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20E43E4E-8A0E-4DA0-BB63-3A5EF643FA5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F694E303-9DB6-4C43-AD19-45DEA1206108}"/>
              </a:ext>
            </a:extLst>
          </p:cNvPr>
          <p:cNvSpPr/>
          <p:nvPr/>
        </p:nvSpPr>
        <p:spPr>
          <a:xfrm>
            <a:off x="6172845" y="2088447"/>
            <a:ext cx="2487061" cy="1721690"/>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在主体上须有双方或多方当事人</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当事人对合同的主要条款达成合意</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B8202053-2761-490E-B05A-A48094DCFB22}"/>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合同成立的条件</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6C8AAF90-44E6-474C-A0E5-66FA5AF0EF61}"/>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8A998B85-5008-410B-BECD-7735113A5E6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DDC0645-46E4-4053-B51E-6E4322435D9A}"/>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8310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合同订立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二、要约</a:t>
            </a:r>
            <a:endParaRPr lang="zh-CN" altLang="en-US" dirty="0"/>
          </a:p>
        </p:txBody>
      </p:sp>
      <p:sp>
        <p:nvSpPr>
          <p:cNvPr id="4" name="iṩḻîdè">
            <a:extLst>
              <a:ext uri="{FF2B5EF4-FFF2-40B4-BE49-F238E27FC236}">
                <a16:creationId xmlns:a16="http://schemas.microsoft.com/office/drawing/2014/main" id="{F8BF6FB8-C85A-4254-B837-5C9217AE8AE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1ACBFEF6-FCE3-42E4-AB97-13864549786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B53AC67B-8A7E-49C8-8A83-259C0DB1BF16}"/>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CF6C5F7A-086D-4B1E-A5E6-B4EB38CBAB4D}"/>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B9165BE1-92F8-433B-AF26-C90B427CE5A4}"/>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要约的概念和条件</a:t>
            </a:r>
            <a:endParaRPr lang="en-GB" altLang="zh-CN" sz="1400" b="1" dirty="0">
              <a:solidFill>
                <a:srgbClr val="9B552C"/>
              </a:solidFill>
            </a:endParaRPr>
          </a:p>
        </p:txBody>
      </p:sp>
      <p:sp>
        <p:nvSpPr>
          <p:cNvPr id="9" name="ï$1iḑê">
            <a:extLst>
              <a:ext uri="{FF2B5EF4-FFF2-40B4-BE49-F238E27FC236}">
                <a16:creationId xmlns:a16="http://schemas.microsoft.com/office/drawing/2014/main" id="{6A6D83C3-BA6C-42CD-A7C5-39F3AFE3403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039EA15F-0CE5-4F45-B84A-2BAEEEAFD31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7E684FB3-83DB-47FF-8B64-9E0081A2E458}"/>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AF0765BC-3D10-4531-9386-EF51008F0A09}"/>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AB3B9426-5DD6-473A-8B02-9CDB32701D03}"/>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60B93C20-5272-497A-BEE8-4201DA6BB94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B69DB066-B1AF-4B58-9377-A38801031031}"/>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要约的效力</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612BB069-C989-4D46-A407-6D240CAE5018}"/>
              </a:ext>
            </a:extLst>
          </p:cNvPr>
          <p:cNvSpPr/>
          <p:nvPr/>
        </p:nvSpPr>
        <p:spPr>
          <a:xfrm>
            <a:off x="952405" y="1541157"/>
            <a:ext cx="3373989" cy="354975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要约是指一方当事人以缔结合同为目的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向对方当事人提出合同条件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希望对方当事人接受的意思表示。在商业活动中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要约也叫做发价、发盘、出盘、报价。</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要约发生法律效力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应当符合下列构成要件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一是要约必须是特定人所为的意思表示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二是要约的内容须具体、确定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三是要约必须具有缔结合同的目的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四是要约必须发给要约人希望与其订立合同的受要约人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五是经受要约人承诺后要约人即受该意思表示约束。</a:t>
            </a:r>
          </a:p>
          <a:p>
            <a:pPr marL="171450" indent="-171450">
              <a:lnSpc>
                <a:spcPct val="20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CBC0C7A8-D34E-4403-A5D0-F9F6D037F792}"/>
              </a:ext>
            </a:extLst>
          </p:cNvPr>
          <p:cNvSpPr/>
          <p:nvPr/>
        </p:nvSpPr>
        <p:spPr>
          <a:xfrm>
            <a:off x="4720844" y="1708782"/>
            <a:ext cx="3518068" cy="2002215"/>
          </a:xfrm>
          <a:prstGeom prst="rect">
            <a:avLst/>
          </a:prstGeom>
        </p:spPr>
        <p:txBody>
          <a:bodyPr wrap="square">
            <a:spAutoFit/>
          </a:bodyPr>
          <a:lstStyle/>
          <a:p>
            <a:pPr algn="just">
              <a:lnSpc>
                <a:spcPct val="150000"/>
              </a:lnSpc>
            </a:pPr>
            <a:r>
              <a:rPr lang="zh-CN" altLang="en-US" sz="1200" dirty="0"/>
              <a:t>要约在被承诺后即产生合同的法律效力。只要当事人发出要约</a:t>
            </a:r>
            <a:r>
              <a:rPr lang="en-US" altLang="zh-CN" sz="1200" dirty="0"/>
              <a:t>,</a:t>
            </a:r>
            <a:r>
              <a:rPr lang="zh-CN" altLang="en-US" sz="1200" dirty="0"/>
              <a:t>就意味着自己愿意接受要约意思表示的约束。只要依据要约的条文能够合理分析出要约人在要约中含有已经承诺即受拘束的意思</a:t>
            </a:r>
            <a:r>
              <a:rPr lang="en-US" altLang="zh-CN" sz="1200" dirty="0"/>
              <a:t>,</a:t>
            </a:r>
            <a:r>
              <a:rPr lang="zh-CN" altLang="en-US" sz="1200" dirty="0"/>
              <a:t>或者通过要约人明确的订立合同的意图</a:t>
            </a:r>
            <a:r>
              <a:rPr lang="en-US" altLang="zh-CN" sz="1200" dirty="0"/>
              <a:t>,</a:t>
            </a:r>
            <a:r>
              <a:rPr lang="zh-CN" altLang="en-US" sz="1200" dirty="0"/>
              <a:t>可以合理推断该要约包含了要约人愿意接受承诺后果的意思表示</a:t>
            </a:r>
            <a:r>
              <a:rPr lang="en-US" altLang="zh-CN" sz="1200" dirty="0"/>
              <a:t>,</a:t>
            </a:r>
            <a:r>
              <a:rPr lang="zh-CN" altLang="en-US" sz="1200" dirty="0"/>
              <a:t>即可认为符合该要件。</a:t>
            </a:r>
          </a:p>
        </p:txBody>
      </p:sp>
    </p:spTree>
    <p:extLst>
      <p:ext uri="{BB962C8B-B14F-4D97-AF65-F5344CB8AC3E}">
        <p14:creationId xmlns:p14="http://schemas.microsoft.com/office/powerpoint/2010/main" val="26869980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合同订立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三、承诺</a:t>
            </a:r>
            <a:endParaRPr lang="zh-CN" altLang="en-US" dirty="0"/>
          </a:p>
        </p:txBody>
      </p:sp>
      <p:pic>
        <p:nvPicPr>
          <p:cNvPr id="4" name="图片 3">
            <a:extLst>
              <a:ext uri="{FF2B5EF4-FFF2-40B4-BE49-F238E27FC236}">
                <a16:creationId xmlns:a16="http://schemas.microsoft.com/office/drawing/2014/main" id="{851B5FE1-3E74-478A-A75F-D50342E36E1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90C8D35-333D-4C91-ACD6-7442FB21286D}"/>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E56BD494-F3C6-4109-9B81-174F143E2F3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134E859-E8CC-4551-892B-29969FF2B621}"/>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BDA0E413-D6B5-413B-BBB8-E9D2076C8F5E}"/>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A9452B9-41B9-431A-B615-E97C711D673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BE4D8F5-FC62-46BC-A9CF-0810242BEFCC}"/>
              </a:ext>
            </a:extLst>
          </p:cNvPr>
          <p:cNvSpPr/>
          <p:nvPr/>
        </p:nvSpPr>
        <p:spPr>
          <a:xfrm>
            <a:off x="219012" y="2162677"/>
            <a:ext cx="2847802"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承诺是指受要约人同意要约的意思表示。换言之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按照这一规定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承诺是指受要约人同意接受要约的条件以缔结合同的意思表示。因此</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承诺以接受要约的全部条件为内容</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其目的在于同意与要约人订立合同。</a:t>
            </a:r>
          </a:p>
        </p:txBody>
      </p:sp>
      <p:sp>
        <p:nvSpPr>
          <p:cNvPr id="11" name="矩形 10">
            <a:extLst>
              <a:ext uri="{FF2B5EF4-FFF2-40B4-BE49-F238E27FC236}">
                <a16:creationId xmlns:a16="http://schemas.microsoft.com/office/drawing/2014/main" id="{3F3A51E6-50DA-4241-AE1E-2F5C8C30B89E}"/>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承诺的概念及条件</a:t>
            </a:r>
            <a:endParaRPr lang="en-US" altLang="zh-CN" sz="1400" b="1" dirty="0">
              <a:solidFill>
                <a:prstClr val="white"/>
              </a:solidFill>
            </a:endParaRPr>
          </a:p>
        </p:txBody>
      </p:sp>
      <p:sp>
        <p:nvSpPr>
          <p:cNvPr id="12" name="矩形 11">
            <a:extLst>
              <a:ext uri="{FF2B5EF4-FFF2-40B4-BE49-F238E27FC236}">
                <a16:creationId xmlns:a16="http://schemas.microsoft.com/office/drawing/2014/main" id="{07F19905-5DDE-487A-8019-0BED6B917AE9}"/>
              </a:ext>
            </a:extLst>
          </p:cNvPr>
          <p:cNvSpPr/>
          <p:nvPr/>
        </p:nvSpPr>
        <p:spPr>
          <a:xfrm>
            <a:off x="3302692" y="2193864"/>
            <a:ext cx="2595377" cy="1726178"/>
          </a:xfrm>
          <a:prstGeom prst="rect">
            <a:avLst/>
          </a:prstGeom>
        </p:spPr>
        <p:txBody>
          <a:bodyPr wrap="square">
            <a:spAutoFit/>
          </a:bodyPr>
          <a:lstStyle/>
          <a:p>
            <a:pPr>
              <a:lnSpc>
                <a:spcPct val="150000"/>
              </a:lnSpc>
            </a:pPr>
            <a:r>
              <a:rPr lang="zh-CN" altLang="en-US" sz="1200" b="1" dirty="0">
                <a:solidFill>
                  <a:prstClr val="white"/>
                </a:solidFill>
                <a:sym typeface="+mn-ea"/>
              </a:rPr>
              <a:t>承诺生效时间是指承诺何时发生法律拘束力。承诺通知到达要约人时生效</a:t>
            </a:r>
            <a:r>
              <a:rPr lang="en-US" altLang="zh-CN" sz="1200" b="1" dirty="0">
                <a:solidFill>
                  <a:prstClr val="white"/>
                </a:solidFill>
                <a:sym typeface="+mn-ea"/>
              </a:rPr>
              <a:t>;</a:t>
            </a:r>
            <a:r>
              <a:rPr lang="zh-CN" altLang="en-US" sz="1200" b="1" dirty="0">
                <a:solidFill>
                  <a:prstClr val="white"/>
                </a:solidFill>
                <a:sym typeface="+mn-ea"/>
              </a:rPr>
              <a:t>承诺不需要通知的</a:t>
            </a:r>
            <a:r>
              <a:rPr lang="en-US" altLang="zh-CN" sz="1200" b="1" dirty="0">
                <a:solidFill>
                  <a:prstClr val="white"/>
                </a:solidFill>
                <a:sym typeface="+mn-ea"/>
              </a:rPr>
              <a:t>,</a:t>
            </a:r>
            <a:r>
              <a:rPr lang="zh-CN" altLang="en-US" sz="1200" b="1" dirty="0">
                <a:solidFill>
                  <a:prstClr val="white"/>
                </a:solidFill>
                <a:sym typeface="+mn-ea"/>
              </a:rPr>
              <a:t>根据交易习惯或者要约的要求作出承诺的行为时生效。</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4549B225-AF5D-465C-B9C3-C71DB37564AE}"/>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承诺生效的时间</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5EBB06B8-B858-4A15-AFD2-9DCF75F9E2B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E350999-D7F2-47B5-A2B7-DCC3034E96A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BBBE840-CC88-4ED3-B966-3742A9DC07CE}"/>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90E713F-E5A4-4EDF-BDC8-EE09F5B3F6B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3832B070-ADA1-4389-890C-5588F51FEA77}"/>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20E43E4E-8A0E-4DA0-BB63-3A5EF643FA5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F694E303-9DB6-4C43-AD19-45DEA1206108}"/>
              </a:ext>
            </a:extLst>
          </p:cNvPr>
          <p:cNvSpPr/>
          <p:nvPr/>
        </p:nvSpPr>
        <p:spPr>
          <a:xfrm>
            <a:off x="6172845" y="2088447"/>
            <a:ext cx="2487061" cy="2829685"/>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承诺生效</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就意味着受要约人完全接受要约的意思表示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订约过程结束</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要约、承诺的内容对要约人和受要约人产生法律拘束力。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483</a:t>
            </a:r>
            <a:r>
              <a:rPr lang="zh-CN" altLang="en-US" sz="1200" b="1" dirty="0">
                <a:solidFill>
                  <a:prstClr val="white"/>
                </a:solidFill>
                <a:latin typeface="微软雅黑" panose="020B0503020204020204" charset="-122"/>
                <a:cs typeface="微软雅黑" panose="020B0503020204020204" charset="-122"/>
                <a:sym typeface="+mn-ea"/>
              </a:rPr>
              <a:t>条规定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承诺生效时合同成立</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但是法律另有规定或者当事人另有约定的除外。”合同成立是承诺生效的直接结果。</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B8202053-2761-490E-B05A-A48094DCFB22}"/>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承诺的效力</a:t>
            </a:r>
            <a:endParaRPr lang="en-US" altLang="zh-CN" sz="1600" b="1" dirty="0">
              <a:solidFill>
                <a:prstClr val="white"/>
              </a:solidFill>
            </a:endParaRPr>
          </a:p>
        </p:txBody>
      </p:sp>
      <p:cxnSp>
        <p:nvCxnSpPr>
          <p:cNvPr id="24" name="直接连接符 23">
            <a:extLst>
              <a:ext uri="{FF2B5EF4-FFF2-40B4-BE49-F238E27FC236}">
                <a16:creationId xmlns:a16="http://schemas.microsoft.com/office/drawing/2014/main" id="{6C8AAF90-44E6-474C-A0E5-66FA5AF0EF61}"/>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8A998B85-5008-410B-BECD-7735113A5E6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DDC0645-46E4-4053-B51E-6E4322435D9A}"/>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04991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合同订立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四、合同条款</a:t>
            </a:r>
            <a:endParaRPr lang="zh-CN" altLang="en-US" dirty="0"/>
          </a:p>
        </p:txBody>
      </p:sp>
      <p:sp>
        <p:nvSpPr>
          <p:cNvPr id="4" name="iṩḻîdè">
            <a:extLst>
              <a:ext uri="{FF2B5EF4-FFF2-40B4-BE49-F238E27FC236}">
                <a16:creationId xmlns:a16="http://schemas.microsoft.com/office/drawing/2014/main" id="{F1E60ED1-0333-4E1E-9954-6F36F0F15D1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BF5D83E-A06B-46CD-9BE2-799519AC9E1C}"/>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1187C9D6-6E7B-4C7E-8C5F-7B733FF35DB9}"/>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630E20A-9828-48BE-A589-A90FD17A31E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5570C6C6-D55C-4103-A13F-ED9B045D6337}"/>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合同条款的概念和内容</a:t>
            </a:r>
            <a:endParaRPr lang="en-GB" altLang="zh-CN" sz="1400" b="1" dirty="0">
              <a:solidFill>
                <a:srgbClr val="9B552C"/>
              </a:solidFill>
            </a:endParaRPr>
          </a:p>
        </p:txBody>
      </p:sp>
      <p:sp>
        <p:nvSpPr>
          <p:cNvPr id="9" name="ï$1iḑê">
            <a:extLst>
              <a:ext uri="{FF2B5EF4-FFF2-40B4-BE49-F238E27FC236}">
                <a16:creationId xmlns:a16="http://schemas.microsoft.com/office/drawing/2014/main" id="{D5180311-1A12-4983-9F09-55914A9D936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C54D190-10D2-4D98-BB64-29E1DAF3B527}"/>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E4CECCC6-4528-4718-B15C-D9EE2809D565}"/>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D003DC3-C2AC-4CD2-8B95-74226365560A}"/>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917A374E-2B04-44E1-BCC0-708AB1E44FD0}"/>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E4EC4BA6-DB43-4DD2-A4C3-4D16433AD8B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786582AF-2EF4-451F-B09E-43B22FA37929}"/>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主要条款和非主要条款</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7FB7ED0E-8764-47F1-9244-E2E7F78B46B7}"/>
              </a:ext>
            </a:extLst>
          </p:cNvPr>
          <p:cNvSpPr/>
          <p:nvPr/>
        </p:nvSpPr>
        <p:spPr>
          <a:xfrm>
            <a:off x="905088" y="1788054"/>
            <a:ext cx="3373989" cy="244175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合同条款是指合同内容的表现形式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是合同内容的载体。</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合同的内容由当事人约定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一般包括以下条款</a:t>
            </a:r>
            <a:r>
              <a:rPr lang="en-US" altLang="zh-CN" sz="1200" dirty="0">
                <a:solidFill>
                  <a:schemeClr val="tx1">
                    <a:lumMod val="95000"/>
                    <a:lumOff val="5000"/>
                  </a:schemeClr>
                </a:solidFill>
              </a:rPr>
              <a:t>:(1)</a:t>
            </a:r>
            <a:r>
              <a:rPr lang="zh-CN" altLang="en-US" sz="1200" dirty="0">
                <a:solidFill>
                  <a:schemeClr val="tx1">
                    <a:lumMod val="95000"/>
                    <a:lumOff val="5000"/>
                  </a:schemeClr>
                </a:solidFill>
              </a:rPr>
              <a:t>当事人的姓名或者名称和住所</a:t>
            </a:r>
            <a:r>
              <a:rPr lang="en-US" altLang="zh-CN" sz="1200" dirty="0">
                <a:solidFill>
                  <a:schemeClr val="tx1">
                    <a:lumMod val="95000"/>
                    <a:lumOff val="5000"/>
                  </a:schemeClr>
                </a:solidFill>
              </a:rPr>
              <a:t>;(2)</a:t>
            </a:r>
            <a:r>
              <a:rPr lang="zh-CN" altLang="en-US" sz="1200" dirty="0">
                <a:solidFill>
                  <a:schemeClr val="tx1">
                    <a:lumMod val="95000"/>
                    <a:lumOff val="5000"/>
                  </a:schemeClr>
                </a:solidFill>
              </a:rPr>
              <a:t>标的</a:t>
            </a:r>
            <a:r>
              <a:rPr lang="en-US" altLang="zh-CN" sz="1200" dirty="0">
                <a:solidFill>
                  <a:schemeClr val="tx1">
                    <a:lumMod val="95000"/>
                    <a:lumOff val="5000"/>
                  </a:schemeClr>
                </a:solidFill>
              </a:rPr>
              <a:t>;(3)</a:t>
            </a:r>
            <a:r>
              <a:rPr lang="zh-CN" altLang="en-US" sz="1200" dirty="0">
                <a:solidFill>
                  <a:schemeClr val="tx1">
                    <a:lumMod val="95000"/>
                    <a:lumOff val="5000"/>
                  </a:schemeClr>
                </a:solidFill>
              </a:rPr>
              <a:t>数量</a:t>
            </a:r>
            <a:r>
              <a:rPr lang="en-US" altLang="zh-CN" sz="1200" dirty="0">
                <a:solidFill>
                  <a:schemeClr val="tx1">
                    <a:lumMod val="95000"/>
                    <a:lumOff val="5000"/>
                  </a:schemeClr>
                </a:solidFill>
              </a:rPr>
              <a:t>;(4)</a:t>
            </a:r>
            <a:r>
              <a:rPr lang="zh-CN" altLang="en-US" sz="1200" dirty="0">
                <a:solidFill>
                  <a:schemeClr val="tx1">
                    <a:lumMod val="95000"/>
                    <a:lumOff val="5000"/>
                  </a:schemeClr>
                </a:solidFill>
              </a:rPr>
              <a:t>质量</a:t>
            </a:r>
            <a:r>
              <a:rPr lang="en-US" altLang="zh-CN" sz="1200" dirty="0">
                <a:solidFill>
                  <a:schemeClr val="tx1">
                    <a:lumMod val="95000"/>
                    <a:lumOff val="5000"/>
                  </a:schemeClr>
                </a:solidFill>
              </a:rPr>
              <a:t>;(5)</a:t>
            </a:r>
            <a:r>
              <a:rPr lang="zh-CN" altLang="en-US" sz="1200" dirty="0">
                <a:solidFill>
                  <a:schemeClr val="tx1">
                    <a:lumMod val="95000"/>
                    <a:lumOff val="5000"/>
                  </a:schemeClr>
                </a:solidFill>
              </a:rPr>
              <a:t>价款或者报酬</a:t>
            </a:r>
            <a:r>
              <a:rPr lang="en-US" altLang="zh-CN" sz="1200" dirty="0">
                <a:solidFill>
                  <a:schemeClr val="tx1">
                    <a:lumMod val="95000"/>
                    <a:lumOff val="5000"/>
                  </a:schemeClr>
                </a:solidFill>
              </a:rPr>
              <a:t>;(6)</a:t>
            </a:r>
            <a:r>
              <a:rPr lang="zh-CN" altLang="en-US" sz="1200" dirty="0">
                <a:solidFill>
                  <a:schemeClr val="tx1">
                    <a:lumMod val="95000"/>
                    <a:lumOff val="5000"/>
                  </a:schemeClr>
                </a:solidFill>
              </a:rPr>
              <a:t>履行期限、地点和方式</a:t>
            </a:r>
            <a:r>
              <a:rPr lang="en-US" altLang="zh-CN" sz="1200" dirty="0">
                <a:solidFill>
                  <a:schemeClr val="tx1">
                    <a:lumMod val="95000"/>
                    <a:lumOff val="5000"/>
                  </a:schemeClr>
                </a:solidFill>
              </a:rPr>
              <a:t>;(7)</a:t>
            </a:r>
            <a:r>
              <a:rPr lang="zh-CN" altLang="en-US" sz="1200" dirty="0">
                <a:solidFill>
                  <a:schemeClr val="tx1">
                    <a:lumMod val="95000"/>
                    <a:lumOff val="5000"/>
                  </a:schemeClr>
                </a:solidFill>
              </a:rPr>
              <a:t>违约责任</a:t>
            </a:r>
            <a:r>
              <a:rPr lang="en-US" altLang="zh-CN" sz="1200" dirty="0">
                <a:solidFill>
                  <a:schemeClr val="tx1">
                    <a:lumMod val="95000"/>
                    <a:lumOff val="5000"/>
                  </a:schemeClr>
                </a:solidFill>
              </a:rPr>
              <a:t>;(8)</a:t>
            </a:r>
            <a:r>
              <a:rPr lang="zh-CN" altLang="en-US" sz="1200" dirty="0">
                <a:solidFill>
                  <a:schemeClr val="tx1">
                    <a:lumMod val="95000"/>
                    <a:lumOff val="5000"/>
                  </a:schemeClr>
                </a:solidFill>
              </a:rPr>
              <a:t>解决争议的办法。</a:t>
            </a:r>
          </a:p>
          <a:p>
            <a:pPr marL="171450" indent="-171450">
              <a:lnSpc>
                <a:spcPct val="20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20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BBF67681-4751-4397-A621-935C0A7E9F47}"/>
              </a:ext>
            </a:extLst>
          </p:cNvPr>
          <p:cNvSpPr/>
          <p:nvPr/>
        </p:nvSpPr>
        <p:spPr>
          <a:xfrm>
            <a:off x="4720844" y="1708782"/>
            <a:ext cx="3518068" cy="1448217"/>
          </a:xfrm>
          <a:prstGeom prst="rect">
            <a:avLst/>
          </a:prstGeom>
        </p:spPr>
        <p:txBody>
          <a:bodyPr wrap="square">
            <a:spAutoFit/>
          </a:bodyPr>
          <a:lstStyle/>
          <a:p>
            <a:pPr algn="just">
              <a:lnSpc>
                <a:spcPct val="150000"/>
              </a:lnSpc>
            </a:pPr>
            <a:r>
              <a:rPr lang="zh-CN" altLang="en-US" sz="1200" dirty="0"/>
              <a:t>合同的主要条款是指合同必须具备的最一般条款</a:t>
            </a:r>
            <a:r>
              <a:rPr lang="en-US" altLang="zh-CN" sz="1200" dirty="0"/>
              <a:t>,</a:t>
            </a:r>
            <a:r>
              <a:rPr lang="zh-CN" altLang="en-US" sz="1200" dirty="0"/>
              <a:t>欠缺主要条款合同就不成立。它决定着合同的类型</a:t>
            </a:r>
            <a:r>
              <a:rPr lang="en-US" altLang="zh-CN" sz="1200" dirty="0"/>
              <a:t>,</a:t>
            </a:r>
            <a:r>
              <a:rPr lang="zh-CN" altLang="en-US" sz="1200" dirty="0"/>
              <a:t>确定着当事人各方的权利义务的质和量。其意义在于</a:t>
            </a:r>
            <a:r>
              <a:rPr lang="en-US" altLang="zh-CN" sz="1200" dirty="0"/>
              <a:t>,</a:t>
            </a:r>
            <a:r>
              <a:rPr lang="zh-CN" altLang="en-US" sz="1200" dirty="0"/>
              <a:t>合同的主要条款具备了</a:t>
            </a:r>
            <a:r>
              <a:rPr lang="en-US" altLang="zh-CN" sz="1200" dirty="0"/>
              <a:t>,</a:t>
            </a:r>
            <a:r>
              <a:rPr lang="zh-CN" altLang="en-US" sz="1200" dirty="0"/>
              <a:t>就可以认定合同已经成立</a:t>
            </a:r>
            <a:r>
              <a:rPr lang="en-US" altLang="zh-CN" sz="1200" dirty="0"/>
              <a:t>,</a:t>
            </a:r>
            <a:r>
              <a:rPr lang="zh-CN" altLang="en-US" sz="1200" dirty="0"/>
              <a:t>其他的条款可以在合同的履行过程中完善。</a:t>
            </a:r>
          </a:p>
        </p:txBody>
      </p:sp>
    </p:spTree>
    <p:extLst>
      <p:ext uri="{BB962C8B-B14F-4D97-AF65-F5344CB8AC3E}">
        <p14:creationId xmlns:p14="http://schemas.microsoft.com/office/powerpoint/2010/main" val="2835629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合同订立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五、合同形式和格式条款</a:t>
            </a:r>
            <a:endParaRPr lang="zh-CN" altLang="en-US" dirty="0"/>
          </a:p>
        </p:txBody>
      </p:sp>
      <p:sp>
        <p:nvSpPr>
          <p:cNvPr id="4" name="iṩḻîdè">
            <a:extLst>
              <a:ext uri="{FF2B5EF4-FFF2-40B4-BE49-F238E27FC236}">
                <a16:creationId xmlns:a16="http://schemas.microsoft.com/office/drawing/2014/main" id="{F1E60ED1-0333-4E1E-9954-6F36F0F15D1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BF5D83E-A06B-46CD-9BE2-799519AC9E1C}"/>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1187C9D6-6E7B-4C7E-8C5F-7B733FF35DB9}"/>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630E20A-9828-48BE-A589-A90FD17A31E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5570C6C6-D55C-4103-A13F-ED9B045D6337}"/>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合同形式</a:t>
            </a:r>
            <a:endParaRPr lang="en-GB" altLang="zh-CN" sz="1400" b="1" dirty="0">
              <a:solidFill>
                <a:srgbClr val="9B552C"/>
              </a:solidFill>
            </a:endParaRPr>
          </a:p>
        </p:txBody>
      </p:sp>
      <p:sp>
        <p:nvSpPr>
          <p:cNvPr id="9" name="ï$1iḑê">
            <a:extLst>
              <a:ext uri="{FF2B5EF4-FFF2-40B4-BE49-F238E27FC236}">
                <a16:creationId xmlns:a16="http://schemas.microsoft.com/office/drawing/2014/main" id="{D5180311-1A12-4983-9F09-55914A9D936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C54D190-10D2-4D98-BB64-29E1DAF3B527}"/>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E4CECCC6-4528-4718-B15C-D9EE2809D565}"/>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D003DC3-C2AC-4CD2-8B95-74226365560A}"/>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917A374E-2B04-44E1-BCC0-708AB1E44FD0}"/>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E4EC4BA6-DB43-4DD2-A4C3-4D16433AD8B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786582AF-2EF4-451F-B09E-43B22FA37929}"/>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格式条款</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7FB7ED0E-8764-47F1-9244-E2E7F78B46B7}"/>
              </a:ext>
            </a:extLst>
          </p:cNvPr>
          <p:cNvSpPr/>
          <p:nvPr/>
        </p:nvSpPr>
        <p:spPr>
          <a:xfrm>
            <a:off x="891362" y="1682972"/>
            <a:ext cx="3373989"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合同形式又称为合同的方式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是当事人合意的表现形式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是合同内容的外在表现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是合同内容的载体。</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按照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469</a:t>
            </a:r>
            <a:r>
              <a:rPr lang="zh-CN" altLang="en-US" sz="1200" dirty="0">
                <a:solidFill>
                  <a:schemeClr val="tx1">
                    <a:lumMod val="95000"/>
                    <a:lumOff val="5000"/>
                  </a:schemeClr>
                </a:solidFill>
              </a:rPr>
              <a:t>条的规定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当事人订立合同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可以采用书面形式、口头形式或者其他形式。书面形式是合同书、信件、电报、电传、传真等可以有形地表现所载内容的形式。以电子数据交换、电子邮件等方式能够有形地表现所载内容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并可以随时调取查用的数据电文</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视为书面形式。</a:t>
            </a:r>
          </a:p>
        </p:txBody>
      </p:sp>
      <p:sp>
        <p:nvSpPr>
          <p:cNvPr id="17" name="矩形 16">
            <a:extLst>
              <a:ext uri="{FF2B5EF4-FFF2-40B4-BE49-F238E27FC236}">
                <a16:creationId xmlns:a16="http://schemas.microsoft.com/office/drawing/2014/main" id="{BBF67681-4751-4397-A621-935C0A7E9F47}"/>
              </a:ext>
            </a:extLst>
          </p:cNvPr>
          <p:cNvSpPr/>
          <p:nvPr/>
        </p:nvSpPr>
        <p:spPr>
          <a:xfrm>
            <a:off x="4656429" y="1900611"/>
            <a:ext cx="3518068" cy="1171218"/>
          </a:xfrm>
          <a:prstGeom prst="rect">
            <a:avLst/>
          </a:prstGeom>
        </p:spPr>
        <p:txBody>
          <a:bodyPr wrap="square">
            <a:spAutoFit/>
          </a:bodyPr>
          <a:lstStyle/>
          <a:p>
            <a:pPr algn="just">
              <a:lnSpc>
                <a:spcPct val="150000"/>
              </a:lnSpc>
            </a:pPr>
            <a:r>
              <a:rPr lang="zh-CN" altLang="en-US" sz="1200" dirty="0"/>
              <a:t>格式条款是指合同条款由当事人一方为了重复使用而预先拟订</a:t>
            </a:r>
            <a:r>
              <a:rPr lang="en-US" altLang="zh-CN" sz="1200" dirty="0"/>
              <a:t>,</a:t>
            </a:r>
            <a:r>
              <a:rPr lang="zh-CN" altLang="en-US" sz="1200" dirty="0"/>
              <a:t>相对方只能对该拟订好的合同条款概括地表示全部同意接受或者全部不予接受</a:t>
            </a:r>
            <a:r>
              <a:rPr lang="en-US" altLang="zh-CN" sz="1200" dirty="0"/>
              <a:t>,</a:t>
            </a:r>
            <a:r>
              <a:rPr lang="zh-CN" altLang="en-US" sz="1200" dirty="0"/>
              <a:t>而不能讨价还价的合同条款。</a:t>
            </a:r>
          </a:p>
        </p:txBody>
      </p:sp>
    </p:spTree>
    <p:extLst>
      <p:ext uri="{BB962C8B-B14F-4D97-AF65-F5344CB8AC3E}">
        <p14:creationId xmlns:p14="http://schemas.microsoft.com/office/powerpoint/2010/main" val="38944580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合同生效</a:t>
            </a:r>
          </a:p>
        </p:txBody>
      </p:sp>
      <p:sp>
        <p:nvSpPr>
          <p:cNvPr id="4" name="iṩḻîdè">
            <a:extLst>
              <a:ext uri="{FF2B5EF4-FFF2-40B4-BE49-F238E27FC236}">
                <a16:creationId xmlns:a16="http://schemas.microsoft.com/office/drawing/2014/main" id="{067F38F2-8744-4051-B833-0C6F8F8EEF7A}"/>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7FC3C77E-269D-40E9-958E-A1F6CB10DC0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78385AA5-CEE7-4249-B47D-6B64F1757EEF}"/>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CDBDC44C-1A5A-459E-A8D0-BEA28E6967E7}"/>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3FB54EB4-09A5-4E90-8C33-DD2E5F327C4C}"/>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　　一、合同效力的概念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41E151B6-EF74-47B0-8901-F12FA32E5430}"/>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E93E263A-D30C-4EC2-9FF3-1FB88598323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162560B4-A62E-4EB3-B009-2230B85CB60D}"/>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B822056D-F35A-476C-8EA6-941BBC007C4C}"/>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D7971F29-41D8-478A-8CFB-4BA751779A48}"/>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D8B111CB-B213-4F73-9CB7-39642A075AB9}"/>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DCE529A6-AEE1-4AC5-B731-0429E7A10B0F}"/>
              </a:ext>
            </a:extLst>
          </p:cNvPr>
          <p:cNvSpPr txBox="1"/>
          <p:nvPr/>
        </p:nvSpPr>
        <p:spPr>
          <a:xfrm>
            <a:off x="5018761" y="1288369"/>
            <a:ext cx="1955254" cy="312929"/>
          </a:xfrm>
          <a:prstGeom prst="rect">
            <a:avLst/>
          </a:prstGeom>
          <a:noFill/>
        </p:spPr>
        <p:txBody>
          <a:bodyPr wrap="none">
            <a:noAutofit/>
          </a:bodyPr>
          <a:lstStyle/>
          <a:p>
            <a:r>
              <a:rPr lang="zh-CN" altLang="en-US" sz="1200" b="1" dirty="0">
                <a:solidFill>
                  <a:srgbClr val="9B552C"/>
                </a:solidFill>
              </a:rPr>
              <a:t>二、合同生效时间</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52955F23-986B-485F-83FF-8ADBAE94CABF}"/>
              </a:ext>
            </a:extLst>
          </p:cNvPr>
          <p:cNvSpPr/>
          <p:nvPr/>
        </p:nvSpPr>
        <p:spPr>
          <a:xfrm>
            <a:off x="891362" y="1900611"/>
            <a:ext cx="3373989"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合同效力就是合同的法律约束力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是指合同由法律赋予的并受法律保护的法律效力。依法成立的合同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对当事人具有法律约束力。当事人应当按照约定履行自己的义务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不得擅自变更或者解除合同。依法成立的合同受法律保护。</a:t>
            </a:r>
          </a:p>
        </p:txBody>
      </p:sp>
      <p:sp>
        <p:nvSpPr>
          <p:cNvPr id="17" name="矩形 16">
            <a:extLst>
              <a:ext uri="{FF2B5EF4-FFF2-40B4-BE49-F238E27FC236}">
                <a16:creationId xmlns:a16="http://schemas.microsoft.com/office/drawing/2014/main" id="{F64AE776-1F8C-45C9-96DE-02A628727B49}"/>
              </a:ext>
            </a:extLst>
          </p:cNvPr>
          <p:cNvSpPr/>
          <p:nvPr/>
        </p:nvSpPr>
        <p:spPr>
          <a:xfrm>
            <a:off x="4656429" y="1900611"/>
            <a:ext cx="3518068" cy="1448217"/>
          </a:xfrm>
          <a:prstGeom prst="rect">
            <a:avLst/>
          </a:prstGeom>
        </p:spPr>
        <p:txBody>
          <a:bodyPr wrap="square">
            <a:spAutoFit/>
          </a:bodyPr>
          <a:lstStyle/>
          <a:p>
            <a:pPr algn="just">
              <a:lnSpc>
                <a:spcPct val="150000"/>
              </a:lnSpc>
            </a:pPr>
            <a:r>
              <a:rPr lang="zh-CN" altLang="en-US" sz="1200" dirty="0"/>
              <a:t>合同生效是指已经成立的合同在当事人之间产生了法律拘束力。合同生效的时间</a:t>
            </a:r>
            <a:r>
              <a:rPr lang="en-US" altLang="zh-CN" sz="1200" dirty="0"/>
              <a:t>,</a:t>
            </a:r>
            <a:r>
              <a:rPr lang="zh-CN" altLang="en-US" sz="1200" dirty="0"/>
              <a:t>就是合同在何种时间标志发生法律约束力。原则是</a:t>
            </a:r>
            <a:r>
              <a:rPr lang="en-US" altLang="zh-CN" sz="1200" dirty="0"/>
              <a:t>,</a:t>
            </a:r>
            <a:r>
              <a:rPr lang="zh-CN" altLang="en-US" sz="1200" dirty="0"/>
              <a:t>依法成立的合同</a:t>
            </a:r>
            <a:r>
              <a:rPr lang="en-US" altLang="zh-CN" sz="1200" dirty="0"/>
              <a:t>,</a:t>
            </a:r>
            <a:r>
              <a:rPr lang="zh-CN" altLang="en-US" sz="1200" dirty="0"/>
              <a:t>自成立时生效</a:t>
            </a:r>
            <a:r>
              <a:rPr lang="en-US" altLang="zh-CN" sz="1200" dirty="0"/>
              <a:t>;</a:t>
            </a:r>
            <a:r>
              <a:rPr lang="zh-CN" altLang="en-US" sz="1200" dirty="0"/>
              <a:t>法律、行政法规规定应当办理批准、登记等手续生效的</a:t>
            </a:r>
            <a:r>
              <a:rPr lang="en-US" altLang="zh-CN" sz="1200" dirty="0"/>
              <a:t>,</a:t>
            </a:r>
            <a:r>
              <a:rPr lang="zh-CN" altLang="en-US" sz="1200" dirty="0"/>
              <a:t>自批准、登记时生效。</a:t>
            </a:r>
          </a:p>
        </p:txBody>
      </p:sp>
    </p:spTree>
    <p:extLst>
      <p:ext uri="{BB962C8B-B14F-4D97-AF65-F5344CB8AC3E}">
        <p14:creationId xmlns:p14="http://schemas.microsoft.com/office/powerpoint/2010/main" val="9579102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合同生效</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三、合同生效条件</a:t>
            </a:r>
            <a:endParaRPr lang="zh-CN" altLang="en-US" dirty="0"/>
          </a:p>
        </p:txBody>
      </p:sp>
      <p:sp>
        <p:nvSpPr>
          <p:cNvPr id="4" name="iṩḻîdè">
            <a:extLst>
              <a:ext uri="{FF2B5EF4-FFF2-40B4-BE49-F238E27FC236}">
                <a16:creationId xmlns:a16="http://schemas.microsoft.com/office/drawing/2014/main" id="{637D5216-B003-4F88-8DAE-A1360BC1D1E6}"/>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F21ADAA-54C2-4CFE-9F49-7C5328D86A1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BE4A3F6B-5F90-4FA4-8C32-5510B1183ED1}"/>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793138C3-93DE-4CD4-A602-42A404B3B67A}"/>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C4A75D53-2CD1-49DE-96D4-1BD1FEBE9957}"/>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合同的内容确定</a:t>
            </a:r>
            <a:endParaRPr lang="en-GB" altLang="zh-CN" sz="1400" b="1" dirty="0">
              <a:solidFill>
                <a:srgbClr val="9B552C"/>
              </a:solidFill>
            </a:endParaRPr>
          </a:p>
        </p:txBody>
      </p:sp>
      <p:sp>
        <p:nvSpPr>
          <p:cNvPr id="9" name="ï$1iḑê">
            <a:extLst>
              <a:ext uri="{FF2B5EF4-FFF2-40B4-BE49-F238E27FC236}">
                <a16:creationId xmlns:a16="http://schemas.microsoft.com/office/drawing/2014/main" id="{6235B3C4-E0C9-4E41-B9EC-993ECDF7FBBB}"/>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C06AF3A3-95A5-46A1-A2F5-24208A3FA47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06E7EE7F-A844-4AD4-8DAD-2C2222DE4EEE}"/>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3F6F813-48F8-4CA3-ADF4-091CA14822F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B567813F-E142-42C6-8320-E4EB93786D06}"/>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C4FFB293-26F3-4F2F-B60D-A97C971925B7}"/>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33F2684D-44EF-4853-A26F-899F2F7436C3}"/>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DD68C488-5C91-4EEF-AF9A-6729573AF38B}"/>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E79BDE78-F860-43B0-B02D-A12F69924C58}"/>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合同内容的合法性</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20B4921B-76F3-4D62-90BE-EF6814D98B9B}"/>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C14CE57B-9F13-4426-A6FA-0179B0508028}"/>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D978F43F-4832-40C5-B396-0A3E4BD447C9}"/>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E1E788BE-4179-4AAB-9E74-052E99F37351}"/>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E3BA105B-18B4-4F5D-B66F-FF0EFB47275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35781036-11E7-42BB-9122-31A3D5414809}"/>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82A18F79-574F-4F2E-9DCC-F5FC267B9DBB}"/>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DB74E3A2-92FF-4AE1-8548-B8E562173454}"/>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E8FB16A8-E974-4A55-BD4E-BFBE67D9A19A}"/>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合同的内容为可能</a:t>
            </a:r>
            <a:endParaRPr lang="en-GB" altLang="zh-CN" sz="1200" b="1" dirty="0">
              <a:solidFill>
                <a:srgbClr val="9B552C"/>
              </a:solidFill>
            </a:endParaRPr>
          </a:p>
        </p:txBody>
      </p:sp>
      <p:sp>
        <p:nvSpPr>
          <p:cNvPr id="29" name="išlidê">
            <a:extLst>
              <a:ext uri="{FF2B5EF4-FFF2-40B4-BE49-F238E27FC236}">
                <a16:creationId xmlns:a16="http://schemas.microsoft.com/office/drawing/2014/main" id="{7D79A8CF-096B-4D7C-B26F-AA9B170CFF95}"/>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合同内容的社会妥当性</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9EF74902-2619-43A7-AFDA-5A4966D7D81A}"/>
              </a:ext>
            </a:extLst>
          </p:cNvPr>
          <p:cNvSpPr/>
          <p:nvPr/>
        </p:nvSpPr>
        <p:spPr>
          <a:xfrm>
            <a:off x="952405" y="1606646"/>
            <a:ext cx="3049153" cy="890821"/>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合同内容是当事人因合同所欲使其发生的事项</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也称为合同的标的。无确定意义的意思表示</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除依据法律</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或依当事人所定的确定方法</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或依习惯</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或依其他情势</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可以将其确定以外</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均为无效。</a:t>
            </a:r>
          </a:p>
        </p:txBody>
      </p:sp>
      <p:sp>
        <p:nvSpPr>
          <p:cNvPr id="31" name="矩形 30">
            <a:extLst>
              <a:ext uri="{FF2B5EF4-FFF2-40B4-BE49-F238E27FC236}">
                <a16:creationId xmlns:a16="http://schemas.microsoft.com/office/drawing/2014/main" id="{2B282123-CFA6-4967-B094-67BAE3296D76}"/>
              </a:ext>
            </a:extLst>
          </p:cNvPr>
          <p:cNvSpPr/>
          <p:nvPr/>
        </p:nvSpPr>
        <p:spPr>
          <a:xfrm>
            <a:off x="5116606" y="1708782"/>
            <a:ext cx="3122305" cy="1093954"/>
          </a:xfrm>
          <a:prstGeom prst="rect">
            <a:avLst/>
          </a:prstGeom>
        </p:spPr>
        <p:txBody>
          <a:bodyPr wrap="square">
            <a:spAutoFit/>
          </a:bodyPr>
          <a:lstStyle/>
          <a:p>
            <a:pPr algn="just">
              <a:lnSpc>
                <a:spcPct val="120000"/>
              </a:lnSpc>
            </a:pPr>
            <a:r>
              <a:rPr lang="zh-CN" altLang="en-US" sz="1100" dirty="0"/>
              <a:t>合同的内容应当是可能的</a:t>
            </a:r>
            <a:r>
              <a:rPr lang="en-US" altLang="zh-CN" sz="1100" dirty="0"/>
              <a:t>,</a:t>
            </a:r>
            <a:r>
              <a:rPr lang="zh-CN" altLang="en-US" sz="1100" dirty="0"/>
              <a:t>以实现不可能的事项为标的的合同</a:t>
            </a:r>
            <a:r>
              <a:rPr lang="en-US" altLang="zh-CN" sz="1100" dirty="0"/>
              <a:t>,</a:t>
            </a:r>
            <a:r>
              <a:rPr lang="zh-CN" altLang="en-US" sz="1100" dirty="0"/>
              <a:t>为无效合同。合同内容的不能</a:t>
            </a:r>
            <a:r>
              <a:rPr lang="en-US" altLang="zh-CN" sz="1100" dirty="0"/>
              <a:t>,</a:t>
            </a:r>
            <a:r>
              <a:rPr lang="zh-CN" altLang="en-US" sz="1100" dirty="0"/>
              <a:t>包括客观不能和主观不能</a:t>
            </a:r>
            <a:r>
              <a:rPr lang="en-US" altLang="zh-CN" sz="1100" dirty="0"/>
              <a:t>,</a:t>
            </a:r>
            <a:r>
              <a:rPr lang="zh-CN" altLang="en-US" sz="1100" dirty="0"/>
              <a:t>事实上的不能和法律上的不能。不能须是确定的不能</a:t>
            </a:r>
            <a:r>
              <a:rPr lang="en-US" altLang="zh-CN" sz="1100" dirty="0"/>
              <a:t>,</a:t>
            </a:r>
            <a:r>
              <a:rPr lang="zh-CN" altLang="en-US" sz="1100" dirty="0"/>
              <a:t>如果是一时不能</a:t>
            </a:r>
            <a:r>
              <a:rPr lang="en-US" altLang="zh-CN" sz="1100" dirty="0"/>
              <a:t>,</a:t>
            </a:r>
            <a:r>
              <a:rPr lang="zh-CN" altLang="en-US" sz="1100" dirty="0"/>
              <a:t>而有成为可能希望的</a:t>
            </a:r>
            <a:r>
              <a:rPr lang="en-US" altLang="zh-CN" sz="1100" dirty="0"/>
              <a:t>,</a:t>
            </a:r>
            <a:r>
              <a:rPr lang="zh-CN" altLang="en-US" sz="1100" dirty="0"/>
              <a:t>不能视为不能。</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A35E9FAA-E030-45EA-A968-89F76FCFDC05}"/>
              </a:ext>
            </a:extLst>
          </p:cNvPr>
          <p:cNvSpPr/>
          <p:nvPr/>
        </p:nvSpPr>
        <p:spPr>
          <a:xfrm>
            <a:off x="1207812" y="3512911"/>
            <a:ext cx="3034168" cy="96346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200" dirty="0">
                <a:solidFill>
                  <a:schemeClr val="tx1">
                    <a:lumMod val="95000"/>
                    <a:lumOff val="5000"/>
                  </a:schemeClr>
                </a:solidFill>
                <a:cs typeface="+mn-ea"/>
                <a:sym typeface="+mn-lt"/>
              </a:rPr>
              <a:t>合同违反强制或禁止性法律规定的无效</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不问当事人的意思如何</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必须适用法律规定。强行法必须遵照执行</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合同内容违反强行法为不合法</a:t>
            </a:r>
            <a:r>
              <a:rPr lang="en-US" altLang="zh-CN" sz="1200" dirty="0">
                <a:solidFill>
                  <a:schemeClr val="tx1">
                    <a:lumMod val="95000"/>
                    <a:lumOff val="5000"/>
                  </a:schemeClr>
                </a:solidFill>
                <a:cs typeface="+mn-ea"/>
                <a:sym typeface="+mn-lt"/>
              </a:rPr>
              <a:t>,</a:t>
            </a:r>
            <a:r>
              <a:rPr lang="zh-CN" altLang="en-US" sz="1200" dirty="0">
                <a:solidFill>
                  <a:schemeClr val="tx1">
                    <a:lumMod val="95000"/>
                    <a:lumOff val="5000"/>
                  </a:schemeClr>
                </a:solidFill>
                <a:cs typeface="+mn-ea"/>
                <a:sym typeface="+mn-lt"/>
              </a:rPr>
              <a:t>使合同无效。</a:t>
            </a:r>
            <a:endParaRPr lang="en-US" altLang="zh-CN" sz="12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EB463DFC-0C70-4C60-95D0-9543835F6327}"/>
              </a:ext>
            </a:extLst>
          </p:cNvPr>
          <p:cNvSpPr/>
          <p:nvPr/>
        </p:nvSpPr>
        <p:spPr>
          <a:xfrm>
            <a:off x="4958307" y="3531239"/>
            <a:ext cx="3182578" cy="48455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合同的内容必须具备社会的妥当性</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违反社会公共利益的合同不具有社会妥当性</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为无效合同。</a:t>
            </a:r>
          </a:p>
        </p:txBody>
      </p:sp>
    </p:spTree>
    <p:extLst>
      <p:ext uri="{BB962C8B-B14F-4D97-AF65-F5344CB8AC3E}">
        <p14:creationId xmlns:p14="http://schemas.microsoft.com/office/powerpoint/2010/main" val="1497750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合同生效</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四、合同效力的基本形态</a:t>
            </a:r>
            <a:endParaRPr lang="zh-CN" altLang="en-US" dirty="0"/>
          </a:p>
        </p:txBody>
      </p:sp>
      <p:sp>
        <p:nvSpPr>
          <p:cNvPr id="4" name="椭圆 3">
            <a:extLst>
              <a:ext uri="{FF2B5EF4-FFF2-40B4-BE49-F238E27FC236}">
                <a16:creationId xmlns:a16="http://schemas.microsoft.com/office/drawing/2014/main" id="{872E6A61-5B73-46F2-A113-58B158A3A82A}"/>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03BD416A-A75D-491C-8A24-E147B2DD0E59}"/>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FBB2445C-3B32-45F2-9228-4B32A12F505F}"/>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4A7F914C-8A25-4AD2-B47A-DA605975021B}"/>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6E35F478-DF38-4D7C-BBB8-53DAE8476F45}"/>
              </a:ext>
            </a:extLst>
          </p:cNvPr>
          <p:cNvGrpSpPr/>
          <p:nvPr/>
        </p:nvGrpSpPr>
        <p:grpSpPr>
          <a:xfrm>
            <a:off x="3966039" y="2138431"/>
            <a:ext cx="4775670" cy="358905"/>
            <a:chOff x="4539571" y="2329440"/>
            <a:chExt cx="5584595" cy="478539"/>
          </a:xfrm>
        </p:grpSpPr>
        <p:sp>
          <p:nvSpPr>
            <p:cNvPr id="9" name="Rectangle 88">
              <a:extLst>
                <a:ext uri="{FF2B5EF4-FFF2-40B4-BE49-F238E27FC236}">
                  <a16:creationId xmlns:a16="http://schemas.microsoft.com/office/drawing/2014/main" id="{DD5D5682-0271-42F9-86AB-74571ABCA55C}"/>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E460919B-59B6-4827-A839-545E15940DA9}"/>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9CE1536A-E6D2-48C8-A105-ACCECD730217}"/>
              </a:ext>
            </a:extLst>
          </p:cNvPr>
          <p:cNvSpPr>
            <a:spLocks noChangeArrowheads="1"/>
          </p:cNvSpPr>
          <p:nvPr/>
        </p:nvSpPr>
        <p:spPr bwMode="auto">
          <a:xfrm>
            <a:off x="4399448" y="2200571"/>
            <a:ext cx="466506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法定代表人或者负责人超越权限订立合同的效力。</a:t>
            </a:r>
          </a:p>
        </p:txBody>
      </p:sp>
      <p:grpSp>
        <p:nvGrpSpPr>
          <p:cNvPr id="12" name="组合 11">
            <a:extLst>
              <a:ext uri="{FF2B5EF4-FFF2-40B4-BE49-F238E27FC236}">
                <a16:creationId xmlns:a16="http://schemas.microsoft.com/office/drawing/2014/main" id="{65754C1C-4265-490C-816B-4955A9C9D021}"/>
              </a:ext>
            </a:extLst>
          </p:cNvPr>
          <p:cNvGrpSpPr/>
          <p:nvPr/>
        </p:nvGrpSpPr>
        <p:grpSpPr>
          <a:xfrm>
            <a:off x="3966039" y="1563729"/>
            <a:ext cx="4775670" cy="412370"/>
            <a:chOff x="4539571" y="1345331"/>
            <a:chExt cx="5584595" cy="549827"/>
          </a:xfrm>
          <a:solidFill>
            <a:srgbClr val="1F4E79"/>
          </a:solidFill>
        </p:grpSpPr>
        <p:sp>
          <p:nvSpPr>
            <p:cNvPr id="13" name="Rectangle 77">
              <a:extLst>
                <a:ext uri="{FF2B5EF4-FFF2-40B4-BE49-F238E27FC236}">
                  <a16:creationId xmlns:a16="http://schemas.microsoft.com/office/drawing/2014/main" id="{0D967514-546F-4EBD-9DA7-C1E47ED6D039}"/>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92C1B0F6-E922-44C1-96F6-7B743275BA7D}"/>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8F87AF11-BC31-4E2B-8524-7A06A7B049B3}"/>
              </a:ext>
            </a:extLst>
          </p:cNvPr>
          <p:cNvSpPr>
            <a:spLocks noChangeArrowheads="1"/>
          </p:cNvSpPr>
          <p:nvPr/>
        </p:nvSpPr>
        <p:spPr bwMode="auto">
          <a:xfrm>
            <a:off x="4405455" y="1621508"/>
            <a:ext cx="43485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无权代理人订立的合同效力。</a:t>
            </a:r>
          </a:p>
        </p:txBody>
      </p:sp>
      <p:grpSp>
        <p:nvGrpSpPr>
          <p:cNvPr id="16" name="组合 15">
            <a:extLst>
              <a:ext uri="{FF2B5EF4-FFF2-40B4-BE49-F238E27FC236}">
                <a16:creationId xmlns:a16="http://schemas.microsoft.com/office/drawing/2014/main" id="{52633E5D-F65E-456C-96D6-0F6F6BDEFCAB}"/>
              </a:ext>
            </a:extLst>
          </p:cNvPr>
          <p:cNvGrpSpPr/>
          <p:nvPr/>
        </p:nvGrpSpPr>
        <p:grpSpPr>
          <a:xfrm>
            <a:off x="3966039" y="2649723"/>
            <a:ext cx="4775670" cy="358646"/>
            <a:chOff x="4539571" y="3313550"/>
            <a:chExt cx="5584595" cy="478194"/>
          </a:xfrm>
        </p:grpSpPr>
        <p:sp>
          <p:nvSpPr>
            <p:cNvPr id="17" name="Rectangle 95">
              <a:extLst>
                <a:ext uri="{FF2B5EF4-FFF2-40B4-BE49-F238E27FC236}">
                  <a16:creationId xmlns:a16="http://schemas.microsoft.com/office/drawing/2014/main" id="{44D2C939-18E2-4417-8BB7-33C6C7F9D855}"/>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BFF918E1-FAAE-496A-BB5D-F86DBAEF69D0}"/>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55E12FAF-003C-47DE-8374-C207EEFA33E2}"/>
              </a:ext>
            </a:extLst>
          </p:cNvPr>
          <p:cNvSpPr>
            <a:spLocks noChangeArrowheads="1"/>
          </p:cNvSpPr>
          <p:nvPr/>
        </p:nvSpPr>
        <p:spPr bwMode="auto">
          <a:xfrm>
            <a:off x="4500709" y="2695172"/>
            <a:ext cx="309019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超越经营范围订立合同的效力。</a:t>
            </a:r>
          </a:p>
        </p:txBody>
      </p:sp>
      <p:grpSp>
        <p:nvGrpSpPr>
          <p:cNvPr id="22" name="组合 21">
            <a:extLst>
              <a:ext uri="{FF2B5EF4-FFF2-40B4-BE49-F238E27FC236}">
                <a16:creationId xmlns:a16="http://schemas.microsoft.com/office/drawing/2014/main" id="{76AFBB27-7639-40F7-ABF1-B8ABBAE9F70B}"/>
              </a:ext>
            </a:extLst>
          </p:cNvPr>
          <p:cNvGrpSpPr/>
          <p:nvPr/>
        </p:nvGrpSpPr>
        <p:grpSpPr>
          <a:xfrm>
            <a:off x="3966039" y="3136631"/>
            <a:ext cx="4775670" cy="358646"/>
            <a:chOff x="4539571" y="4297660"/>
            <a:chExt cx="5584595" cy="478194"/>
          </a:xfrm>
        </p:grpSpPr>
        <p:sp>
          <p:nvSpPr>
            <p:cNvPr id="23" name="Rectangle 102">
              <a:extLst>
                <a:ext uri="{FF2B5EF4-FFF2-40B4-BE49-F238E27FC236}">
                  <a16:creationId xmlns:a16="http://schemas.microsoft.com/office/drawing/2014/main" id="{AAF67D33-4237-4754-9EF5-0776D0C77FF5}"/>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5B2BFA8D-E9DC-42F7-A7D4-2769FADB8701}"/>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Freeform 5">
            <a:extLst>
              <a:ext uri="{FF2B5EF4-FFF2-40B4-BE49-F238E27FC236}">
                <a16:creationId xmlns:a16="http://schemas.microsoft.com/office/drawing/2014/main" id="{E5CA8CB8-658F-419C-9048-B04D15C55376}"/>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6" name="Freeform 5">
            <a:extLst>
              <a:ext uri="{FF2B5EF4-FFF2-40B4-BE49-F238E27FC236}">
                <a16:creationId xmlns:a16="http://schemas.microsoft.com/office/drawing/2014/main" id="{4767A155-BB65-4858-AB45-849A879B656E}"/>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0B030ADF-4A74-40E3-A302-0CDA4AF3FF24}"/>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299243FC-2E3D-4B1F-85AE-0320A7150CBF}"/>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椭圆 28">
            <a:extLst>
              <a:ext uri="{FF2B5EF4-FFF2-40B4-BE49-F238E27FC236}">
                <a16:creationId xmlns:a16="http://schemas.microsoft.com/office/drawing/2014/main" id="{342DDC02-FBB3-4671-8199-995029DEA309}"/>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0" name="组合 29">
            <a:extLst>
              <a:ext uri="{FF2B5EF4-FFF2-40B4-BE49-F238E27FC236}">
                <a16:creationId xmlns:a16="http://schemas.microsoft.com/office/drawing/2014/main" id="{B68D5FD9-1CD4-4C5E-8EA2-4D7B03EBC2A9}"/>
              </a:ext>
            </a:extLst>
          </p:cNvPr>
          <p:cNvGrpSpPr/>
          <p:nvPr/>
        </p:nvGrpSpPr>
        <p:grpSpPr>
          <a:xfrm>
            <a:off x="3981756" y="3622900"/>
            <a:ext cx="4741250" cy="358646"/>
            <a:chOff x="4539571" y="4298319"/>
            <a:chExt cx="5559304" cy="478194"/>
          </a:xfrm>
        </p:grpSpPr>
        <p:sp>
          <p:nvSpPr>
            <p:cNvPr id="31" name="Rectangle 102">
              <a:extLst>
                <a:ext uri="{FF2B5EF4-FFF2-40B4-BE49-F238E27FC236}">
                  <a16:creationId xmlns:a16="http://schemas.microsoft.com/office/drawing/2014/main" id="{CF124E65-3231-4EEE-A52A-919CD248FC3B}"/>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2" name="AutoShape 103">
              <a:extLst>
                <a:ext uri="{FF2B5EF4-FFF2-40B4-BE49-F238E27FC236}">
                  <a16:creationId xmlns:a16="http://schemas.microsoft.com/office/drawing/2014/main" id="{846B12D8-82FA-40C4-B588-64AA46A349BE}"/>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3" name="Rectangle 105">
            <a:extLst>
              <a:ext uri="{FF2B5EF4-FFF2-40B4-BE49-F238E27FC236}">
                <a16:creationId xmlns:a16="http://schemas.microsoft.com/office/drawing/2014/main" id="{7743DF00-6938-4B7D-89FD-C35ADF216209}"/>
              </a:ext>
            </a:extLst>
          </p:cNvPr>
          <p:cNvSpPr>
            <a:spLocks noChangeArrowheads="1"/>
          </p:cNvSpPr>
          <p:nvPr/>
        </p:nvSpPr>
        <p:spPr bwMode="auto">
          <a:xfrm>
            <a:off x="4435867" y="3659434"/>
            <a:ext cx="376998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合同解决争议条款的效力。</a:t>
            </a:r>
          </a:p>
        </p:txBody>
      </p:sp>
      <p:sp>
        <p:nvSpPr>
          <p:cNvPr id="34" name="Freeform 5">
            <a:extLst>
              <a:ext uri="{FF2B5EF4-FFF2-40B4-BE49-F238E27FC236}">
                <a16:creationId xmlns:a16="http://schemas.microsoft.com/office/drawing/2014/main" id="{6288B7B6-6859-4119-8094-790F00B7282E}"/>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5" name="组合 34">
            <a:extLst>
              <a:ext uri="{FF2B5EF4-FFF2-40B4-BE49-F238E27FC236}">
                <a16:creationId xmlns:a16="http://schemas.microsoft.com/office/drawing/2014/main" id="{5EAAC724-A572-44BC-B50E-57EFD788C4E9}"/>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6" name="AutoShape 3">
              <a:extLst>
                <a:ext uri="{FF2B5EF4-FFF2-40B4-BE49-F238E27FC236}">
                  <a16:creationId xmlns:a16="http://schemas.microsoft.com/office/drawing/2014/main" id="{AE30316C-EE27-461D-BFE3-C11A707BBD6E}"/>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7" name="Freeform 7">
              <a:extLst>
                <a:ext uri="{FF2B5EF4-FFF2-40B4-BE49-F238E27FC236}">
                  <a16:creationId xmlns:a16="http://schemas.microsoft.com/office/drawing/2014/main" id="{57F4A10D-8E3A-4A28-AA92-93C9679C11DA}"/>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8" name="Freeform 8">
              <a:extLst>
                <a:ext uri="{FF2B5EF4-FFF2-40B4-BE49-F238E27FC236}">
                  <a16:creationId xmlns:a16="http://schemas.microsoft.com/office/drawing/2014/main" id="{9419736B-5DCA-4372-A0B5-6755223C281F}"/>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9">
              <a:extLst>
                <a:ext uri="{FF2B5EF4-FFF2-40B4-BE49-F238E27FC236}">
                  <a16:creationId xmlns:a16="http://schemas.microsoft.com/office/drawing/2014/main" id="{8BDAF409-5B0E-4BBF-B13F-087706B4A492}"/>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0" name="Freeform 10">
              <a:extLst>
                <a:ext uri="{FF2B5EF4-FFF2-40B4-BE49-F238E27FC236}">
                  <a16:creationId xmlns:a16="http://schemas.microsoft.com/office/drawing/2014/main" id="{65E67290-F2A1-4B1F-B796-CD1A9EE60CB0}"/>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Rectangle 11">
              <a:extLst>
                <a:ext uri="{FF2B5EF4-FFF2-40B4-BE49-F238E27FC236}">
                  <a16:creationId xmlns:a16="http://schemas.microsoft.com/office/drawing/2014/main" id="{B1987008-EAA7-4A77-9277-063A6B9FA8A8}"/>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2" name="Rectangle 12">
              <a:extLst>
                <a:ext uri="{FF2B5EF4-FFF2-40B4-BE49-F238E27FC236}">
                  <a16:creationId xmlns:a16="http://schemas.microsoft.com/office/drawing/2014/main" id="{30789B55-787F-4F55-A87A-76937E598780}"/>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3" name="组合 42">
            <a:extLst>
              <a:ext uri="{FF2B5EF4-FFF2-40B4-BE49-F238E27FC236}">
                <a16:creationId xmlns:a16="http://schemas.microsoft.com/office/drawing/2014/main" id="{C6F34CC5-67D4-49BD-A1F9-947DB369CB37}"/>
              </a:ext>
            </a:extLst>
          </p:cNvPr>
          <p:cNvGrpSpPr/>
          <p:nvPr/>
        </p:nvGrpSpPr>
        <p:grpSpPr>
          <a:xfrm>
            <a:off x="3951827" y="1044135"/>
            <a:ext cx="4798149" cy="398957"/>
            <a:chOff x="4539571" y="1345332"/>
            <a:chExt cx="7210203" cy="554058"/>
          </a:xfrm>
          <a:solidFill>
            <a:srgbClr val="1F4E79"/>
          </a:solidFill>
        </p:grpSpPr>
        <p:sp>
          <p:nvSpPr>
            <p:cNvPr id="44" name="Rectangle 77">
              <a:extLst>
                <a:ext uri="{FF2B5EF4-FFF2-40B4-BE49-F238E27FC236}">
                  <a16:creationId xmlns:a16="http://schemas.microsoft.com/office/drawing/2014/main" id="{487B918C-CD36-4C0F-9134-4CC727D0C7C9}"/>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5" name="AutoShape 78">
              <a:extLst>
                <a:ext uri="{FF2B5EF4-FFF2-40B4-BE49-F238E27FC236}">
                  <a16:creationId xmlns:a16="http://schemas.microsoft.com/office/drawing/2014/main" id="{1EF49CE1-BE63-4D24-8583-A0BDA305F696}"/>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6" name="Rectangle 83">
            <a:extLst>
              <a:ext uri="{FF2B5EF4-FFF2-40B4-BE49-F238E27FC236}">
                <a16:creationId xmlns:a16="http://schemas.microsoft.com/office/drawing/2014/main" id="{8DFF1A9F-E9F3-46E1-99C8-EFED5495D17E}"/>
              </a:ext>
            </a:extLst>
          </p:cNvPr>
          <p:cNvSpPr>
            <a:spLocks noChangeArrowheads="1"/>
          </p:cNvSpPr>
          <p:nvPr/>
        </p:nvSpPr>
        <p:spPr bwMode="auto">
          <a:xfrm>
            <a:off x="4399448" y="1069113"/>
            <a:ext cx="22010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合同的生效时间。</a:t>
            </a:r>
          </a:p>
        </p:txBody>
      </p:sp>
      <p:sp>
        <p:nvSpPr>
          <p:cNvPr id="47" name="Freeform 5">
            <a:extLst>
              <a:ext uri="{FF2B5EF4-FFF2-40B4-BE49-F238E27FC236}">
                <a16:creationId xmlns:a16="http://schemas.microsoft.com/office/drawing/2014/main" id="{A41E72AB-BF02-418A-B643-9D9D53D2B5AE}"/>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48" name="Rectangle 98">
            <a:extLst>
              <a:ext uri="{FF2B5EF4-FFF2-40B4-BE49-F238E27FC236}">
                <a16:creationId xmlns:a16="http://schemas.microsoft.com/office/drawing/2014/main" id="{4D4A8BBA-14B6-4F43-AEBB-7CA943D298C4}"/>
              </a:ext>
            </a:extLst>
          </p:cNvPr>
          <p:cNvSpPr>
            <a:spLocks noChangeArrowheads="1"/>
          </p:cNvSpPr>
          <p:nvPr/>
        </p:nvSpPr>
        <p:spPr bwMode="auto">
          <a:xfrm>
            <a:off x="4518635" y="3156862"/>
            <a:ext cx="309019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合同事先免责条款无效原则。</a:t>
            </a:r>
          </a:p>
        </p:txBody>
      </p:sp>
    </p:spTree>
    <p:extLst>
      <p:ext uri="{BB962C8B-B14F-4D97-AF65-F5344CB8AC3E}">
        <p14:creationId xmlns:p14="http://schemas.microsoft.com/office/powerpoint/2010/main" val="28179388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29"/>
                                        </p:tgtEl>
                                      </p:cBhvr>
                                    </p:animEffect>
                                    <p:set>
                                      <p:cBhvr>
                                        <p:cTn id="22" dur="1" fill="hold">
                                          <p:stCondLst>
                                            <p:cond delay="249"/>
                                          </p:stCondLst>
                                        </p:cTn>
                                        <p:tgtEl>
                                          <p:spTgt spid="29"/>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left)">
                                      <p:cBhvr>
                                        <p:cTn id="41" dur="300"/>
                                        <p:tgtEl>
                                          <p:spTgt spid="47"/>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400"/>
                                        <p:tgtEl>
                                          <p:spTgt spid="43"/>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p:cTn id="49" dur="500" fill="hold"/>
                                        <p:tgtEl>
                                          <p:spTgt spid="46"/>
                                        </p:tgtEl>
                                        <p:attrNameLst>
                                          <p:attrName>ppt_w</p:attrName>
                                        </p:attrNameLst>
                                      </p:cBhvr>
                                      <p:tavLst>
                                        <p:tav tm="0">
                                          <p:val>
                                            <p:fltVal val="0"/>
                                          </p:val>
                                        </p:tav>
                                        <p:tav tm="100000">
                                          <p:val>
                                            <p:strVal val="#ppt_w"/>
                                          </p:val>
                                        </p:tav>
                                      </p:tavLst>
                                    </p:anim>
                                    <p:anim calcmode="lin" valueType="num">
                                      <p:cBhvr>
                                        <p:cTn id="50" dur="500" fill="hold"/>
                                        <p:tgtEl>
                                          <p:spTgt spid="46"/>
                                        </p:tgtEl>
                                        <p:attrNameLst>
                                          <p:attrName>ppt_h</p:attrName>
                                        </p:attrNameLst>
                                      </p:cBhvr>
                                      <p:tavLst>
                                        <p:tav tm="0">
                                          <p:val>
                                            <p:fltVal val="0"/>
                                          </p:val>
                                        </p:tav>
                                        <p:tav tm="100000">
                                          <p:val>
                                            <p:strVal val="#ppt_h"/>
                                          </p:val>
                                        </p:tav>
                                      </p:tavLst>
                                    </p:anim>
                                    <p:animEffect transition="in" filter="fade">
                                      <p:cBhvr>
                                        <p:cTn id="51" dur="500"/>
                                        <p:tgtEl>
                                          <p:spTgt spid="46"/>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300"/>
                                        <p:tgtEl>
                                          <p:spTgt spid="25"/>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Effect transition="in" filter="wipe(left)">
                                      <p:cBhvr>
                                        <p:cTn id="83" dur="500"/>
                                        <p:tgtEl>
                                          <p:spTgt spid="27"/>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wipe(left)">
                                      <p:cBhvr>
                                        <p:cTn id="97" dur="500"/>
                                        <p:tgtEl>
                                          <p:spTgt spid="28"/>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22" presetClass="entr" presetSubtype="8" fill="hold" grpId="0" nodeType="afterEffect">
                                  <p:stCondLst>
                                    <p:cond delay="0"/>
                                  </p:stCondLst>
                                  <p:childTnLst>
                                    <p:set>
                                      <p:cBhvr>
                                        <p:cTn id="104" dur="1" fill="hold">
                                          <p:stCondLst>
                                            <p:cond delay="0"/>
                                          </p:stCondLst>
                                        </p:cTn>
                                        <p:tgtEl>
                                          <p:spTgt spid="34"/>
                                        </p:tgtEl>
                                        <p:attrNameLst>
                                          <p:attrName>style.visibility</p:attrName>
                                        </p:attrNameLst>
                                      </p:cBhvr>
                                      <p:to>
                                        <p:strVal val="visible"/>
                                      </p:to>
                                    </p:set>
                                    <p:animEffect transition="in" filter="wipe(left)">
                                      <p:cBhvr>
                                        <p:cTn id="105" dur="500"/>
                                        <p:tgtEl>
                                          <p:spTgt spid="34"/>
                                        </p:tgtEl>
                                      </p:cBhvr>
                                    </p:animEffect>
                                  </p:childTnLst>
                                </p:cTn>
                              </p:par>
                            </p:childTnLst>
                          </p:cTn>
                        </p:par>
                        <p:par>
                          <p:cTn id="106" fill="hold">
                            <p:stCondLst>
                              <p:cond delay="8000"/>
                            </p:stCondLst>
                            <p:childTnLst>
                              <p:par>
                                <p:cTn id="107" presetID="22" presetClass="entr" presetSubtype="8" fill="hold" nodeType="afterEffect">
                                  <p:stCondLst>
                                    <p:cond delay="0"/>
                                  </p:stCondLst>
                                  <p:childTnLst>
                                    <p:set>
                                      <p:cBhvr>
                                        <p:cTn id="108" dur="1" fill="hold">
                                          <p:stCondLst>
                                            <p:cond delay="0"/>
                                          </p:stCondLst>
                                        </p:cTn>
                                        <p:tgtEl>
                                          <p:spTgt spid="30"/>
                                        </p:tgtEl>
                                        <p:attrNameLst>
                                          <p:attrName>style.visibility</p:attrName>
                                        </p:attrNameLst>
                                      </p:cBhvr>
                                      <p:to>
                                        <p:strVal val="visible"/>
                                      </p:to>
                                    </p:set>
                                    <p:animEffect transition="in" filter="wipe(left)">
                                      <p:cBhvr>
                                        <p:cTn id="109" dur="500"/>
                                        <p:tgtEl>
                                          <p:spTgt spid="30"/>
                                        </p:tgtEl>
                                      </p:cBhvr>
                                    </p:animEffect>
                                  </p:childTnLst>
                                </p:cTn>
                              </p:par>
                            </p:childTnLst>
                          </p:cTn>
                        </p:par>
                        <p:par>
                          <p:cTn id="110" fill="hold">
                            <p:stCondLst>
                              <p:cond delay="8500"/>
                            </p:stCondLst>
                            <p:childTnLst>
                              <p:par>
                                <p:cTn id="111" presetID="53" presetClass="entr" presetSubtype="16" fill="hold" grpId="0"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p:cTn id="119" dur="500" fill="hold"/>
                                        <p:tgtEl>
                                          <p:spTgt spid="48"/>
                                        </p:tgtEl>
                                        <p:attrNameLst>
                                          <p:attrName>ppt_w</p:attrName>
                                        </p:attrNameLst>
                                      </p:cBhvr>
                                      <p:tavLst>
                                        <p:tav tm="0">
                                          <p:val>
                                            <p:fltVal val="0"/>
                                          </p:val>
                                        </p:tav>
                                        <p:tav tm="100000">
                                          <p:val>
                                            <p:strVal val="#ppt_w"/>
                                          </p:val>
                                        </p:tav>
                                      </p:tavLst>
                                    </p:anim>
                                    <p:anim calcmode="lin" valueType="num">
                                      <p:cBhvr>
                                        <p:cTn id="120" dur="500" fill="hold"/>
                                        <p:tgtEl>
                                          <p:spTgt spid="48"/>
                                        </p:tgtEl>
                                        <p:attrNameLst>
                                          <p:attrName>ppt_h</p:attrName>
                                        </p:attrNameLst>
                                      </p:cBhvr>
                                      <p:tavLst>
                                        <p:tav tm="0">
                                          <p:val>
                                            <p:fltVal val="0"/>
                                          </p:val>
                                        </p:tav>
                                        <p:tav tm="100000">
                                          <p:val>
                                            <p:strVal val="#ppt_h"/>
                                          </p:val>
                                        </p:tav>
                                      </p:tavLst>
                                    </p:anim>
                                    <p:animEffect transition="in" filter="fade">
                                      <p:cBhvr>
                                        <p:cTn id="12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29" grpId="1" bldLvl="0" animBg="1"/>
      <p:bldP spid="33" grpId="0" bldLvl="0" animBg="1"/>
      <p:bldP spid="34" grpId="0" bldLvl="0" animBg="1"/>
      <p:bldP spid="46" grpId="0" bldLvl="0" animBg="1"/>
      <p:bldP spid="47" grpId="0" bldLvl="0" animBg="1"/>
      <p:bldP spid="48" grpId="0" bldLvl="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合同生效</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五、合同无效的后果</a:t>
            </a:r>
            <a:endParaRPr lang="zh-CN" altLang="en-US" dirty="0"/>
          </a:p>
        </p:txBody>
      </p:sp>
      <p:pic>
        <p:nvPicPr>
          <p:cNvPr id="4" name="图片 3">
            <a:extLst>
              <a:ext uri="{FF2B5EF4-FFF2-40B4-BE49-F238E27FC236}">
                <a16:creationId xmlns:a16="http://schemas.microsoft.com/office/drawing/2014/main" id="{B3200CC9-1C53-4A78-A4E0-717571397D71}"/>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632105AF-9C3D-49E6-8151-EAD005884929}"/>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13907585-25D7-4F64-B080-9EE8CBA5D4B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847C0DE-D8DB-493E-80D7-3B8A2E8DFF40}"/>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F7B9D7AF-836F-4FC7-926C-7F8BA63077D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FA9A5A0F-F2C6-4C20-9726-A08BD2B76FA9}"/>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FD8688D8-C612-4057-8F8F-0D4BE528EA10}"/>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合同被确认为无效或者被撤销以后</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其结果是该合同自始无效</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无效的效力溯及既往。无论是绝对无效的合同还是相对无效的合同都是如此。</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绝对无效的合同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由于合同内容违反法律或公序良俗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合同在订立之始就没有效力。这种无效是绝对的无效</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不仅自始无效</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而且不准当事人予以追认。</a:t>
            </a:r>
          </a:p>
        </p:txBody>
      </p:sp>
      <p:sp>
        <p:nvSpPr>
          <p:cNvPr id="11" name="矩形 10">
            <a:extLst>
              <a:ext uri="{FF2B5EF4-FFF2-40B4-BE49-F238E27FC236}">
                <a16:creationId xmlns:a16="http://schemas.microsoft.com/office/drawing/2014/main" id="{72485C12-809E-4B38-A596-08CF90C958D8}"/>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合同无效溯及既往</a:t>
            </a:r>
            <a:endParaRPr lang="en-US" altLang="zh-CN" sz="1400" b="1" dirty="0">
              <a:solidFill>
                <a:prstClr val="white"/>
              </a:solidFill>
            </a:endParaRPr>
          </a:p>
        </p:txBody>
      </p:sp>
      <p:sp>
        <p:nvSpPr>
          <p:cNvPr id="12" name="矩形 11">
            <a:extLst>
              <a:ext uri="{FF2B5EF4-FFF2-40B4-BE49-F238E27FC236}">
                <a16:creationId xmlns:a16="http://schemas.microsoft.com/office/drawing/2014/main" id="{63B1307E-15C4-4C5E-8ADC-531C81F534A5}"/>
              </a:ext>
            </a:extLst>
          </p:cNvPr>
          <p:cNvSpPr/>
          <p:nvPr/>
        </p:nvSpPr>
        <p:spPr>
          <a:xfrm>
            <a:off x="3302692" y="2193864"/>
            <a:ext cx="2595377" cy="2279214"/>
          </a:xfrm>
          <a:prstGeom prst="rect">
            <a:avLst/>
          </a:prstGeom>
        </p:spPr>
        <p:txBody>
          <a:bodyPr wrap="square">
            <a:spAutoFit/>
          </a:bodyPr>
          <a:lstStyle/>
          <a:p>
            <a:pPr>
              <a:lnSpc>
                <a:spcPct val="150000"/>
              </a:lnSpc>
            </a:pPr>
            <a:r>
              <a:rPr lang="zh-CN" altLang="en-US" sz="1200" b="1" dirty="0">
                <a:solidFill>
                  <a:prstClr val="white"/>
                </a:solidFill>
                <a:sym typeface="+mn-ea"/>
              </a:rPr>
              <a:t>在实践中</a:t>
            </a:r>
            <a:r>
              <a:rPr lang="en-US" altLang="zh-CN" sz="1200" b="1" dirty="0">
                <a:solidFill>
                  <a:prstClr val="white"/>
                </a:solidFill>
                <a:sym typeface="+mn-ea"/>
              </a:rPr>
              <a:t>,</a:t>
            </a:r>
            <a:r>
              <a:rPr lang="zh-CN" altLang="en-US" sz="1200" b="1" dirty="0">
                <a:solidFill>
                  <a:prstClr val="white"/>
                </a:solidFill>
                <a:sym typeface="+mn-ea"/>
              </a:rPr>
              <a:t>合同的效力并不是全部无效</a:t>
            </a:r>
            <a:r>
              <a:rPr lang="en-US" altLang="zh-CN" sz="1200" b="1" dirty="0">
                <a:solidFill>
                  <a:prstClr val="white"/>
                </a:solidFill>
                <a:sym typeface="+mn-ea"/>
              </a:rPr>
              <a:t>,</a:t>
            </a:r>
            <a:r>
              <a:rPr lang="zh-CN" altLang="en-US" sz="1200" b="1" dirty="0">
                <a:solidFill>
                  <a:prstClr val="white"/>
                </a:solidFill>
                <a:sym typeface="+mn-ea"/>
              </a:rPr>
              <a:t>而是合同的部分内容违反法律或公序良俗</a:t>
            </a:r>
            <a:r>
              <a:rPr lang="en-US" altLang="zh-CN" sz="1200" b="1" dirty="0">
                <a:solidFill>
                  <a:prstClr val="white"/>
                </a:solidFill>
                <a:sym typeface="+mn-ea"/>
              </a:rPr>
              <a:t>,</a:t>
            </a:r>
            <a:r>
              <a:rPr lang="zh-CN" altLang="en-US" sz="1200" b="1" dirty="0">
                <a:solidFill>
                  <a:prstClr val="white"/>
                </a:solidFill>
                <a:sym typeface="+mn-ea"/>
              </a:rPr>
              <a:t>其他部分并不存在这样的内容。对这种合同</a:t>
            </a:r>
            <a:r>
              <a:rPr lang="en-US" altLang="zh-CN" sz="1200" b="1" dirty="0">
                <a:solidFill>
                  <a:prstClr val="white"/>
                </a:solidFill>
                <a:sym typeface="+mn-ea"/>
              </a:rPr>
              <a:t>,</a:t>
            </a:r>
            <a:r>
              <a:rPr lang="zh-CN" altLang="en-US" sz="1200" b="1" dirty="0">
                <a:solidFill>
                  <a:prstClr val="white"/>
                </a:solidFill>
                <a:sym typeface="+mn-ea"/>
              </a:rPr>
              <a:t>无效条款并不影响其他条款的效力</a:t>
            </a:r>
            <a:r>
              <a:rPr lang="en-US" altLang="zh-CN" sz="1200" b="1" dirty="0">
                <a:solidFill>
                  <a:prstClr val="white"/>
                </a:solidFill>
                <a:sym typeface="+mn-ea"/>
              </a:rPr>
              <a:t>,</a:t>
            </a:r>
            <a:r>
              <a:rPr lang="zh-CN" altLang="en-US" sz="1200" b="1" dirty="0">
                <a:solidFill>
                  <a:prstClr val="white"/>
                </a:solidFill>
                <a:sym typeface="+mn-ea"/>
              </a:rPr>
              <a:t>有效的条款可继续履行。如果合同无效部分的内容影响到其他部分内容的效力</a:t>
            </a:r>
            <a:r>
              <a:rPr lang="en-US" altLang="zh-CN" sz="1200" b="1" dirty="0">
                <a:solidFill>
                  <a:prstClr val="white"/>
                </a:solidFill>
                <a:sym typeface="+mn-ea"/>
              </a:rPr>
              <a:t>,</a:t>
            </a:r>
            <a:r>
              <a:rPr lang="zh-CN" altLang="en-US" sz="1200" b="1" dirty="0">
                <a:solidFill>
                  <a:prstClr val="white"/>
                </a:solidFill>
                <a:sym typeface="+mn-ea"/>
              </a:rPr>
              <a:t>则合同全部无效。</a:t>
            </a:r>
          </a:p>
        </p:txBody>
      </p:sp>
      <p:sp>
        <p:nvSpPr>
          <p:cNvPr id="13" name="矩形 12">
            <a:extLst>
              <a:ext uri="{FF2B5EF4-FFF2-40B4-BE49-F238E27FC236}">
                <a16:creationId xmlns:a16="http://schemas.microsoft.com/office/drawing/2014/main" id="{58F0CA5E-7DB1-4738-97E9-EAD2419E0DC4}"/>
              </a:ext>
            </a:extLst>
          </p:cNvPr>
          <p:cNvSpPr/>
          <p:nvPr/>
        </p:nvSpPr>
        <p:spPr>
          <a:xfrm>
            <a:off x="3174904" y="1469030"/>
            <a:ext cx="2752380" cy="520271"/>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合同部分内容无效不影响其他部分内容的效力</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D6E219FF-EA6A-4376-9900-8FA03833F02E}"/>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28E48829-8924-49CD-BBE7-8AC46552895C}"/>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DAE79F3A-821A-4069-B911-A0AA02857D4D}"/>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9CC1B7B-6019-4B5B-ADD1-3DA3CB14EA4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AB411E4B-3025-4DFA-B884-65CBFC3327DC}"/>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7A5FA115-1A20-45ED-9713-9DE740F3F82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456C67FD-3984-4714-8A9B-DAB0AFCC78E2}"/>
              </a:ext>
            </a:extLst>
          </p:cNvPr>
          <p:cNvSpPr/>
          <p:nvPr/>
        </p:nvSpPr>
        <p:spPr>
          <a:xfrm>
            <a:off x="6172845" y="2088447"/>
            <a:ext cx="2487061" cy="1998689"/>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合同无效、被撤销、变更或者终止的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不影响合同中独立存在的有关解决争议方法的条款的效力。这是为了保持对无效、被撤销、变更或者终止的合同的争议有一个可行的解决办法。</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3402FD33-DC16-41CB-A418-4D606DAD6380}"/>
              </a:ext>
            </a:extLst>
          </p:cNvPr>
          <p:cNvSpPr/>
          <p:nvPr/>
        </p:nvSpPr>
        <p:spPr>
          <a:xfrm>
            <a:off x="5999912" y="1366126"/>
            <a:ext cx="2586035" cy="591572"/>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合同无效不影响解决争议方法条款的效力</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63DD5980-E2F7-4032-87E6-CDFA1AEBE759}"/>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89A3DA51-2A00-4DFD-A24C-4DC49F0DFD47}"/>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B22219E5-B0E9-4EE1-9371-C2E3868EA1FA}"/>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6913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民事法律关系概述</a:t>
            </a:r>
          </a:p>
        </p:txBody>
      </p:sp>
      <p:sp>
        <p:nvSpPr>
          <p:cNvPr id="3" name="i$ḷïḍê">
            <a:extLst>
              <a:ext uri="{FF2B5EF4-FFF2-40B4-BE49-F238E27FC236}">
                <a16:creationId xmlns:a16="http://schemas.microsoft.com/office/drawing/2014/main" id="{9117F430-EE02-461D-AF55-D801F4F5A538}"/>
              </a:ext>
            </a:extLst>
          </p:cNvPr>
          <p:cNvSpPr txBox="1"/>
          <p:nvPr/>
        </p:nvSpPr>
        <p:spPr>
          <a:xfrm flipH="1">
            <a:off x="4278319" y="1372565"/>
            <a:ext cx="2876915" cy="652227"/>
          </a:xfrm>
          <a:prstGeom prst="rect">
            <a:avLst/>
          </a:prstGeom>
          <a:noFill/>
        </p:spPr>
        <p:txBody>
          <a:bodyPr wrap="square" lIns="108000" tIns="0" rIns="0" bIns="0" anchor="ctr" anchorCtr="0">
            <a:normAutofit/>
          </a:bodyPr>
          <a:lstStyle/>
          <a:p>
            <a:pPr>
              <a:lnSpc>
                <a:spcPct val="120000"/>
              </a:lnSpc>
            </a:pP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一</a:t>
            </a: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人身关系和财产关系</a:t>
            </a:r>
          </a:p>
        </p:txBody>
      </p:sp>
      <p:sp>
        <p:nvSpPr>
          <p:cNvPr id="9" name="AutoShape 593">
            <a:extLst>
              <a:ext uri="{FF2B5EF4-FFF2-40B4-BE49-F238E27FC236}">
                <a16:creationId xmlns:a16="http://schemas.microsoft.com/office/drawing/2014/main" id="{344CC84D-E390-492E-92F0-09F8DE74832D}"/>
              </a:ext>
            </a:extLst>
          </p:cNvPr>
          <p:cNvSpPr>
            <a:spLocks noChangeArrowheads="1"/>
          </p:cNvSpPr>
          <p:nvPr/>
        </p:nvSpPr>
        <p:spPr bwMode="auto">
          <a:xfrm rot="9691403" flipH="1" flipV="1">
            <a:off x="3219796" y="1700780"/>
            <a:ext cx="738489" cy="587000"/>
          </a:xfrm>
          <a:prstGeom prst="rightArrow">
            <a:avLst>
              <a:gd name="adj1" fmla="val 60857"/>
              <a:gd name="adj2" fmla="val 56907"/>
            </a:avLst>
          </a:prstGeom>
          <a:solidFill>
            <a:srgbClr val="606163"/>
          </a:solidFill>
          <a:ln w="9525" cap="flat" cmpd="sng" algn="ctr">
            <a:noFill/>
            <a:prstDash val="solid"/>
            <a:round/>
            <a:headEnd type="none" w="med" len="med"/>
            <a:tailEnd type="none" w="med" len="med"/>
          </a:ln>
          <a:effectLst/>
        </p:spPr>
        <p:txBody>
          <a:bodyPr vert="horz" wrap="square" lIns="68553" tIns="34277" rIns="68553" bIns="34277" numCol="1" rtlCol="0" anchor="t" anchorCtr="0" compatLnSpc="1">
            <a:prstTxWarp prst="textNoShape">
              <a:avLst/>
            </a:prstTxWarp>
          </a:bodyPr>
          <a:lstStyle/>
          <a:p>
            <a:pPr defTabSz="685509" fontAlgn="base">
              <a:spcBef>
                <a:spcPct val="0"/>
              </a:spcBef>
              <a:spcAft>
                <a:spcPct val="0"/>
              </a:spcAft>
            </a:pPr>
            <a:endParaRPr lang="zh-CN" altLang="en-US" sz="1349" dirty="0">
              <a:solidFill>
                <a:srgbClr val="294A5A"/>
              </a:solidFill>
              <a:cs typeface="+mn-ea"/>
              <a:sym typeface="+mn-lt"/>
            </a:endParaRPr>
          </a:p>
        </p:txBody>
      </p:sp>
      <p:sp>
        <p:nvSpPr>
          <p:cNvPr id="10" name="AutoShape 593">
            <a:extLst>
              <a:ext uri="{FF2B5EF4-FFF2-40B4-BE49-F238E27FC236}">
                <a16:creationId xmlns:a16="http://schemas.microsoft.com/office/drawing/2014/main" id="{344CC84D-E390-492E-92F0-09F8DE74832D}"/>
              </a:ext>
            </a:extLst>
          </p:cNvPr>
          <p:cNvSpPr>
            <a:spLocks noChangeArrowheads="1"/>
          </p:cNvSpPr>
          <p:nvPr/>
        </p:nvSpPr>
        <p:spPr bwMode="auto">
          <a:xfrm rot="11908597" flipH="1">
            <a:off x="3290366" y="3707697"/>
            <a:ext cx="733751" cy="586998"/>
          </a:xfrm>
          <a:prstGeom prst="rightArrow">
            <a:avLst>
              <a:gd name="adj1" fmla="val 60857"/>
              <a:gd name="adj2" fmla="val 56907"/>
            </a:avLst>
          </a:prstGeom>
          <a:solidFill>
            <a:srgbClr val="606163"/>
          </a:solidFill>
          <a:ln w="9525" cap="flat" cmpd="sng" algn="ctr">
            <a:noFill/>
            <a:prstDash val="solid"/>
            <a:round/>
            <a:headEnd type="none" w="med" len="med"/>
            <a:tailEnd type="none" w="med" len="med"/>
          </a:ln>
          <a:effectLst/>
        </p:spPr>
        <p:txBody>
          <a:bodyPr vert="horz" wrap="square" lIns="68553" tIns="34277" rIns="68553" bIns="34277" numCol="1" rtlCol="0" anchor="t" anchorCtr="0" compatLnSpc="1">
            <a:prstTxWarp prst="textNoShape">
              <a:avLst/>
            </a:prstTxWarp>
          </a:bodyPr>
          <a:lstStyle/>
          <a:p>
            <a:pPr defTabSz="685509" fontAlgn="base">
              <a:spcBef>
                <a:spcPct val="0"/>
              </a:spcBef>
              <a:spcAft>
                <a:spcPct val="0"/>
              </a:spcAft>
            </a:pPr>
            <a:endParaRPr lang="zh-CN" altLang="en-US" sz="1349" dirty="0">
              <a:solidFill>
                <a:srgbClr val="294A5A"/>
              </a:solidFill>
              <a:cs typeface="+mn-ea"/>
              <a:sym typeface="+mn-lt"/>
            </a:endParaRPr>
          </a:p>
        </p:txBody>
      </p:sp>
      <p:sp>
        <p:nvSpPr>
          <p:cNvPr id="12" name="îṣľídè">
            <a:extLst>
              <a:ext uri="{FF2B5EF4-FFF2-40B4-BE49-F238E27FC236}">
                <a16:creationId xmlns:a16="http://schemas.microsoft.com/office/drawing/2014/main" id="{443C644D-22FE-45A1-89E1-76CB810222E5}"/>
              </a:ext>
            </a:extLst>
          </p:cNvPr>
          <p:cNvSpPr txBox="1"/>
          <p:nvPr/>
        </p:nvSpPr>
        <p:spPr>
          <a:xfrm flipH="1">
            <a:off x="4278320" y="3895727"/>
            <a:ext cx="2876913" cy="337275"/>
          </a:xfrm>
          <a:prstGeom prst="rect">
            <a:avLst/>
          </a:prstGeom>
          <a:noFill/>
        </p:spPr>
        <p:txBody>
          <a:bodyPr wrap="square" lIns="108000" tIns="0" rIns="0" bIns="0" anchor="ctr" anchorCtr="0">
            <a:noAutofit/>
          </a:bodyPr>
          <a:lstStyle>
            <a:defPPr>
              <a:defRPr lang="zh-CN"/>
            </a:defPPr>
            <a:lvl1pPr>
              <a:lnSpc>
                <a:spcPct val="120000"/>
              </a:lnSpc>
              <a:defRPr sz="1500" b="1">
                <a:solidFill>
                  <a:srgbClr val="1A3965"/>
                </a:solidFill>
                <a:latin typeface="微软雅黑" panose="020B0503020204020204" pitchFamily="34" charset="-122"/>
              </a:defRPr>
            </a:lvl1pPr>
          </a:lstStyle>
          <a:p>
            <a:r>
              <a:rPr lang="en-US" altLang="zh-CN" sz="1400" dirty="0"/>
              <a:t>(</a:t>
            </a:r>
            <a:r>
              <a:rPr lang="zh-CN" altLang="en-US" sz="1400" dirty="0"/>
              <a:t>四</a:t>
            </a:r>
            <a:r>
              <a:rPr lang="en-US" altLang="zh-CN" sz="1400" dirty="0"/>
              <a:t>)</a:t>
            </a:r>
            <a:r>
              <a:rPr lang="zh-CN" altLang="en-US" sz="1400" dirty="0"/>
              <a:t>主民事关系和从民事关系</a:t>
            </a:r>
          </a:p>
        </p:txBody>
      </p:sp>
      <p:sp>
        <p:nvSpPr>
          <p:cNvPr id="13" name="矩形 12"/>
          <p:cNvSpPr/>
          <p:nvPr/>
        </p:nvSpPr>
        <p:spPr>
          <a:xfrm>
            <a:off x="459916" y="1488767"/>
            <a:ext cx="2186439" cy="2796668"/>
          </a:xfrm>
          <a:prstGeom prst="rect">
            <a:avLst/>
          </a:prstGeom>
          <a:solidFill>
            <a:srgbClr val="6600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cs typeface="+mn-ea"/>
              <a:sym typeface="+mn-lt"/>
            </a:endParaRPr>
          </a:p>
        </p:txBody>
      </p:sp>
      <p:sp>
        <p:nvSpPr>
          <p:cNvPr id="14" name="矩形 13"/>
          <p:cNvSpPr/>
          <p:nvPr/>
        </p:nvSpPr>
        <p:spPr>
          <a:xfrm>
            <a:off x="321826" y="1381874"/>
            <a:ext cx="2458999" cy="3091819"/>
          </a:xfrm>
          <a:prstGeom prst="rect">
            <a:avLst/>
          </a:prstGeom>
          <a:noFill/>
          <a:ln w="28575">
            <a:solidFill>
              <a:srgbClr val="99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文本框 14"/>
          <p:cNvSpPr txBox="1"/>
          <p:nvPr/>
        </p:nvSpPr>
        <p:spPr>
          <a:xfrm>
            <a:off x="656270" y="2032026"/>
            <a:ext cx="1744425" cy="1998689"/>
          </a:xfrm>
          <a:prstGeom prst="rect">
            <a:avLst/>
          </a:prstGeom>
          <a:noFill/>
          <a:effectLst>
            <a:outerShdw blurRad="50800" dist="38100" dir="2700000" algn="tl" rotWithShape="0">
              <a:prstClr val="black">
                <a:alpha val="40000"/>
              </a:prstClr>
            </a:outerShdw>
          </a:effectLst>
        </p:spPr>
        <p:txBody>
          <a:bodyPr wrap="square" rtlCol="0">
            <a:spAutoFit/>
          </a:bodyPr>
          <a:lstStyle/>
          <a:p>
            <a:pPr algn="just">
              <a:lnSpc>
                <a:spcPct val="150000"/>
              </a:lnSpc>
            </a:pPr>
            <a:r>
              <a:rPr lang="zh-CN" altLang="en-US" sz="1200" dirty="0">
                <a:solidFill>
                  <a:schemeClr val="bg1"/>
                </a:solidFill>
                <a:latin typeface="微软雅黑" panose="020B0503020204020204" charset="-122"/>
                <a:ea typeface="微软雅黑" panose="020B0503020204020204" charset="-122"/>
                <a:cs typeface="微软雅黑" panose="020B0503020204020204" charset="-122"/>
                <a:sym typeface="+mn-ea"/>
              </a:rPr>
              <a:t>根据不同的标准或者说从不同的角度</a:t>
            </a:r>
            <a:r>
              <a:rPr lang="en-US" altLang="zh-CN" sz="1200"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200" dirty="0">
                <a:solidFill>
                  <a:schemeClr val="bg1"/>
                </a:solidFill>
                <a:latin typeface="微软雅黑" panose="020B0503020204020204" charset="-122"/>
                <a:ea typeface="微软雅黑" panose="020B0503020204020204" charset="-122"/>
                <a:cs typeface="微软雅黑" panose="020B0503020204020204" charset="-122"/>
                <a:sym typeface="+mn-ea"/>
              </a:rPr>
              <a:t>可以对民事法律关系作出不同的分类。就此</a:t>
            </a:r>
            <a:r>
              <a:rPr lang="en-US" altLang="zh-CN" sz="1200"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200" dirty="0">
                <a:solidFill>
                  <a:schemeClr val="bg1"/>
                </a:solidFill>
                <a:latin typeface="微软雅黑" panose="020B0503020204020204" charset="-122"/>
                <a:ea typeface="微软雅黑" panose="020B0503020204020204" charset="-122"/>
                <a:cs typeface="微软雅黑" panose="020B0503020204020204" charset="-122"/>
                <a:sym typeface="+mn-ea"/>
              </a:rPr>
              <a:t>可以把握民事法律关系的不同性质和特点</a:t>
            </a:r>
            <a:r>
              <a:rPr lang="en-US" altLang="zh-CN" sz="1200"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200" dirty="0">
                <a:solidFill>
                  <a:schemeClr val="bg1"/>
                </a:solidFill>
                <a:latin typeface="微软雅黑" panose="020B0503020204020204" charset="-122"/>
                <a:ea typeface="微软雅黑" panose="020B0503020204020204" charset="-122"/>
                <a:cs typeface="微软雅黑" panose="020B0503020204020204" charset="-122"/>
                <a:sym typeface="+mn-ea"/>
              </a:rPr>
              <a:t>便于对民事法律关系的理解和法律适用。</a:t>
            </a:r>
          </a:p>
        </p:txBody>
      </p:sp>
      <p:sp>
        <p:nvSpPr>
          <p:cNvPr id="2" name="矩形 1"/>
          <p:cNvSpPr/>
          <p:nvPr/>
        </p:nvSpPr>
        <p:spPr>
          <a:xfrm>
            <a:off x="179013" y="744292"/>
            <a:ext cx="2467342" cy="340093"/>
          </a:xfrm>
          <a:prstGeom prst="rect">
            <a:avLst/>
          </a:prstGeom>
        </p:spPr>
        <p:txBody>
          <a:bodyPr wrap="none">
            <a:spAutoFit/>
          </a:bodyPr>
          <a:lstStyle/>
          <a:p>
            <a:pPr indent="304800" algn="ctr">
              <a:lnSpc>
                <a:spcPct val="115000"/>
              </a:lnSpc>
              <a:spcAft>
                <a:spcPts val="0"/>
              </a:spcAft>
            </a:pPr>
            <a:r>
              <a:rPr lang="zh-CN" altLang="zh-CN" sz="1400" dirty="0">
                <a:solidFill>
                  <a:srgbClr val="000000"/>
                </a:solidFill>
                <a:latin typeface="NEU-BZ-S92"/>
                <a:ea typeface="方正小标宋_GBK" panose="020B0300000000000000" pitchFamily="34" charset="-122"/>
                <a:cs typeface="Times New Roman" panose="02020603050405020304" pitchFamily="18" charset="0"/>
              </a:rPr>
              <a:t>二、民事法律关系的分类</a:t>
            </a:r>
            <a:endParaRPr lang="zh-CN" altLang="zh-CN" sz="1100" dirty="0">
              <a:solidFill>
                <a:srgbClr val="000000"/>
              </a:solidFill>
              <a:effectLst/>
              <a:latin typeface="NEU-BZ-S92"/>
              <a:ea typeface="方正书宋_GBK"/>
              <a:cs typeface="Times New Roman" panose="02020603050405020304" pitchFamily="18" charset="0"/>
            </a:endParaRPr>
          </a:p>
        </p:txBody>
      </p:sp>
      <p:sp>
        <p:nvSpPr>
          <p:cNvPr id="17" name="AutoShape 593">
            <a:extLst>
              <a:ext uri="{FF2B5EF4-FFF2-40B4-BE49-F238E27FC236}">
                <a16:creationId xmlns:a16="http://schemas.microsoft.com/office/drawing/2014/main" id="{344CC84D-E390-492E-92F0-09F8DE74832D}"/>
              </a:ext>
            </a:extLst>
          </p:cNvPr>
          <p:cNvSpPr>
            <a:spLocks noChangeArrowheads="1"/>
          </p:cNvSpPr>
          <p:nvPr/>
        </p:nvSpPr>
        <p:spPr bwMode="auto">
          <a:xfrm rot="9691403" flipH="1" flipV="1">
            <a:off x="3349251" y="2343230"/>
            <a:ext cx="733749" cy="587000"/>
          </a:xfrm>
          <a:prstGeom prst="rightArrow">
            <a:avLst>
              <a:gd name="adj1" fmla="val 60857"/>
              <a:gd name="adj2" fmla="val 56907"/>
            </a:avLst>
          </a:prstGeom>
          <a:solidFill>
            <a:srgbClr val="606163"/>
          </a:solidFill>
          <a:ln w="9525" cap="flat" cmpd="sng" algn="ctr">
            <a:noFill/>
            <a:prstDash val="solid"/>
            <a:round/>
            <a:headEnd type="none" w="med" len="med"/>
            <a:tailEnd type="none" w="med" len="med"/>
          </a:ln>
          <a:effectLst/>
        </p:spPr>
        <p:txBody>
          <a:bodyPr vert="horz" wrap="square" lIns="68553" tIns="34277" rIns="68553" bIns="34277" numCol="1" rtlCol="0" anchor="t" anchorCtr="0" compatLnSpc="1">
            <a:prstTxWarp prst="textNoShape">
              <a:avLst/>
            </a:prstTxWarp>
          </a:bodyPr>
          <a:lstStyle/>
          <a:p>
            <a:pPr defTabSz="685509" fontAlgn="base">
              <a:spcBef>
                <a:spcPct val="0"/>
              </a:spcBef>
              <a:spcAft>
                <a:spcPct val="0"/>
              </a:spcAft>
            </a:pPr>
            <a:endParaRPr lang="zh-CN" altLang="en-US" sz="1349" dirty="0">
              <a:solidFill>
                <a:srgbClr val="294A5A"/>
              </a:solidFill>
              <a:cs typeface="+mn-ea"/>
              <a:sym typeface="+mn-lt"/>
            </a:endParaRPr>
          </a:p>
        </p:txBody>
      </p:sp>
      <p:sp>
        <p:nvSpPr>
          <p:cNvPr id="18" name="AutoShape 593">
            <a:extLst>
              <a:ext uri="{FF2B5EF4-FFF2-40B4-BE49-F238E27FC236}">
                <a16:creationId xmlns:a16="http://schemas.microsoft.com/office/drawing/2014/main" id="{344CC84D-E390-492E-92F0-09F8DE74832D}"/>
              </a:ext>
            </a:extLst>
          </p:cNvPr>
          <p:cNvSpPr>
            <a:spLocks noChangeArrowheads="1"/>
          </p:cNvSpPr>
          <p:nvPr/>
        </p:nvSpPr>
        <p:spPr bwMode="auto">
          <a:xfrm rot="11908597" flipH="1">
            <a:off x="3327535" y="3050161"/>
            <a:ext cx="733751" cy="586998"/>
          </a:xfrm>
          <a:prstGeom prst="rightArrow">
            <a:avLst>
              <a:gd name="adj1" fmla="val 60857"/>
              <a:gd name="adj2" fmla="val 56907"/>
            </a:avLst>
          </a:prstGeom>
          <a:solidFill>
            <a:srgbClr val="606163"/>
          </a:solidFill>
          <a:ln w="9525" cap="flat" cmpd="sng" algn="ctr">
            <a:noFill/>
            <a:prstDash val="solid"/>
            <a:round/>
            <a:headEnd type="none" w="med" len="med"/>
            <a:tailEnd type="none" w="med" len="med"/>
          </a:ln>
          <a:effectLst/>
        </p:spPr>
        <p:txBody>
          <a:bodyPr vert="horz" wrap="square" lIns="68553" tIns="34277" rIns="68553" bIns="34277" numCol="1" rtlCol="0" anchor="t" anchorCtr="0" compatLnSpc="1">
            <a:prstTxWarp prst="textNoShape">
              <a:avLst/>
            </a:prstTxWarp>
          </a:bodyPr>
          <a:lstStyle/>
          <a:p>
            <a:pPr defTabSz="685509" fontAlgn="base">
              <a:spcBef>
                <a:spcPct val="0"/>
              </a:spcBef>
              <a:spcAft>
                <a:spcPct val="0"/>
              </a:spcAft>
            </a:pPr>
            <a:endParaRPr lang="zh-CN" altLang="en-US" sz="1349" dirty="0">
              <a:solidFill>
                <a:srgbClr val="294A5A"/>
              </a:solidFill>
              <a:cs typeface="+mn-ea"/>
              <a:sym typeface="+mn-lt"/>
            </a:endParaRPr>
          </a:p>
        </p:txBody>
      </p:sp>
      <p:sp>
        <p:nvSpPr>
          <p:cNvPr id="20" name="i$ḷïḍê">
            <a:extLst>
              <a:ext uri="{FF2B5EF4-FFF2-40B4-BE49-F238E27FC236}">
                <a16:creationId xmlns:a16="http://schemas.microsoft.com/office/drawing/2014/main" id="{9117F430-EE02-461D-AF55-D801F4F5A538}"/>
              </a:ext>
            </a:extLst>
          </p:cNvPr>
          <p:cNvSpPr txBox="1"/>
          <p:nvPr/>
        </p:nvSpPr>
        <p:spPr>
          <a:xfrm flipH="1">
            <a:off x="4278318" y="2208263"/>
            <a:ext cx="2876915" cy="652227"/>
          </a:xfrm>
          <a:prstGeom prst="rect">
            <a:avLst/>
          </a:prstGeom>
          <a:noFill/>
        </p:spPr>
        <p:txBody>
          <a:bodyPr wrap="square" lIns="108000" tIns="0" rIns="0" bIns="0" anchor="ctr" anchorCtr="0">
            <a:normAutofit/>
          </a:bodyPr>
          <a:lstStyle/>
          <a:p>
            <a:pPr>
              <a:lnSpc>
                <a:spcPct val="120000"/>
              </a:lnSpc>
            </a:pP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二</a:t>
            </a: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绝对民事关系和相对民事关系</a:t>
            </a:r>
          </a:p>
        </p:txBody>
      </p:sp>
      <p:sp>
        <p:nvSpPr>
          <p:cNvPr id="21" name="i$ḷïḍê">
            <a:extLst>
              <a:ext uri="{FF2B5EF4-FFF2-40B4-BE49-F238E27FC236}">
                <a16:creationId xmlns:a16="http://schemas.microsoft.com/office/drawing/2014/main" id="{9117F430-EE02-461D-AF55-D801F4F5A538}"/>
              </a:ext>
            </a:extLst>
          </p:cNvPr>
          <p:cNvSpPr txBox="1"/>
          <p:nvPr/>
        </p:nvSpPr>
        <p:spPr>
          <a:xfrm flipH="1">
            <a:off x="4278318" y="3086073"/>
            <a:ext cx="3802425" cy="652227"/>
          </a:xfrm>
          <a:prstGeom prst="rect">
            <a:avLst/>
          </a:prstGeom>
          <a:noFill/>
        </p:spPr>
        <p:txBody>
          <a:bodyPr wrap="square" lIns="108000" tIns="0" rIns="0" bIns="0" anchor="ctr" anchorCtr="0">
            <a:normAutofit/>
          </a:bodyPr>
          <a:lstStyle/>
          <a:p>
            <a:pPr>
              <a:lnSpc>
                <a:spcPct val="120000"/>
              </a:lnSpc>
            </a:pP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三</a:t>
            </a:r>
            <a:r>
              <a:rPr lang="en-US" altLang="zh-CN" sz="1400" b="1" dirty="0">
                <a:solidFill>
                  <a:srgbClr val="1A3965"/>
                </a:solidFill>
                <a:latin typeface="微软雅黑" panose="020B0503020204020204" pitchFamily="34" charset="-122"/>
              </a:rPr>
              <a:t>)</a:t>
            </a:r>
            <a:r>
              <a:rPr lang="zh-CN" altLang="en-US" sz="1400" b="1" dirty="0">
                <a:solidFill>
                  <a:srgbClr val="1A3965"/>
                </a:solidFill>
                <a:latin typeface="微软雅黑" panose="020B0503020204020204" pitchFamily="34" charset="-122"/>
              </a:rPr>
              <a:t>调整性民事关系与保护性民事关系</a:t>
            </a:r>
          </a:p>
        </p:txBody>
      </p:sp>
    </p:spTree>
    <p:extLst>
      <p:ext uri="{BB962C8B-B14F-4D97-AF65-F5344CB8AC3E}">
        <p14:creationId xmlns:p14="http://schemas.microsoft.com/office/powerpoint/2010/main" val="16804323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ppt_x"/>
                                          </p:val>
                                        </p:tav>
                                        <p:tav tm="100000">
                                          <p:val>
                                            <p:strVal val="#ppt_x"/>
                                          </p:val>
                                        </p:tav>
                                      </p:tavLst>
                                    </p:anim>
                                    <p:anim calcmode="lin" valueType="num">
                                      <p:cBhvr additive="base">
                                        <p:cTn id="8" dur="75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ppt_x"/>
                                          </p:val>
                                        </p:tav>
                                        <p:tav tm="100000">
                                          <p:val>
                                            <p:strVal val="#ppt_x"/>
                                          </p:val>
                                        </p:tav>
                                      </p:tavLst>
                                    </p:anim>
                                    <p:anim calcmode="lin" valueType="num">
                                      <p:cBhvr additive="base">
                                        <p:cTn id="12" dur="750" fill="hold"/>
                                        <p:tgtEl>
                                          <p:spTgt spid="15"/>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1250"/>
                            </p:stCondLst>
                            <p:childTnLst>
                              <p:par>
                                <p:cTn id="19" presetID="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0-#ppt_w/2"/>
                                          </p:val>
                                        </p:tav>
                                        <p:tav tm="100000">
                                          <p:val>
                                            <p:strVal val="#ppt_x"/>
                                          </p:val>
                                        </p:tav>
                                      </p:tavLst>
                                    </p:anim>
                                    <p:anim calcmode="lin" valueType="num">
                                      <p:cBhvr additive="base">
                                        <p:cTn id="22" dur="500" fill="hold"/>
                                        <p:tgtEl>
                                          <p:spTgt spid="10"/>
                                        </p:tgtEl>
                                        <p:attrNameLst>
                                          <p:attrName>ppt_y</p:attrName>
                                        </p:attrNameLst>
                                      </p:cBhvr>
                                      <p:tavLst>
                                        <p:tav tm="0">
                                          <p:val>
                                            <p:strVal val="#ppt_y"/>
                                          </p:val>
                                        </p:tav>
                                        <p:tav tm="100000">
                                          <p:val>
                                            <p:strVal val="#ppt_y"/>
                                          </p:val>
                                        </p:tav>
                                      </p:tavLst>
                                    </p:anim>
                                  </p:childTnLst>
                                </p:cTn>
                              </p:par>
                              <p:par>
                                <p:cTn id="23" presetID="22" presetClass="entr" presetSubtype="1"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up)">
                                      <p:cBhvr>
                                        <p:cTn id="28" dur="500"/>
                                        <p:tgtEl>
                                          <p:spTgt spid="12"/>
                                        </p:tgtEl>
                                      </p:cBhvr>
                                    </p:animEffect>
                                  </p:childTnLst>
                                </p:cTn>
                              </p:par>
                            </p:childTnLst>
                          </p:cTn>
                        </p:par>
                        <p:par>
                          <p:cTn id="29" fill="hold">
                            <p:stCondLst>
                              <p:cond delay="1750"/>
                            </p:stCondLst>
                            <p:childTnLst>
                              <p:par>
                                <p:cTn id="30" presetID="2" presetClass="entr" presetSubtype="8"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0-#ppt_w/2"/>
                                          </p:val>
                                        </p:tav>
                                        <p:tav tm="100000">
                                          <p:val>
                                            <p:strVal val="#ppt_x"/>
                                          </p:val>
                                        </p:tav>
                                      </p:tavLst>
                                    </p:anim>
                                    <p:anim calcmode="lin" valueType="num">
                                      <p:cBhvr additive="base">
                                        <p:cTn id="33" dur="500" fill="hold"/>
                                        <p:tgtEl>
                                          <p:spTgt spid="17"/>
                                        </p:tgtEl>
                                        <p:attrNameLst>
                                          <p:attrName>ppt_y</p:attrName>
                                        </p:attrNameLst>
                                      </p:cBhvr>
                                      <p:tavLst>
                                        <p:tav tm="0">
                                          <p:val>
                                            <p:strVal val="#ppt_y"/>
                                          </p:val>
                                        </p:tav>
                                        <p:tav tm="100000">
                                          <p:val>
                                            <p:strVal val="#ppt_y"/>
                                          </p:val>
                                        </p:tav>
                                      </p:tavLst>
                                    </p:anim>
                                  </p:childTnLst>
                                </p:cTn>
                              </p:par>
                            </p:childTnLst>
                          </p:cTn>
                        </p:par>
                        <p:par>
                          <p:cTn id="34" fill="hold">
                            <p:stCondLst>
                              <p:cond delay="2250"/>
                            </p:stCondLst>
                            <p:childTnLst>
                              <p:par>
                                <p:cTn id="35" presetID="2" presetClass="entr" presetSubtype="8"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0-#ppt_w/2"/>
                                          </p:val>
                                        </p:tav>
                                        <p:tav tm="100000">
                                          <p:val>
                                            <p:strVal val="#ppt_x"/>
                                          </p:val>
                                        </p:tav>
                                      </p:tavLst>
                                    </p:anim>
                                    <p:anim calcmode="lin" valueType="num">
                                      <p:cBhvr additive="base">
                                        <p:cTn id="38" dur="500" fill="hold"/>
                                        <p:tgtEl>
                                          <p:spTgt spid="18"/>
                                        </p:tgtEl>
                                        <p:attrNameLst>
                                          <p:attrName>ppt_y</p:attrName>
                                        </p:attrNameLst>
                                      </p:cBhvr>
                                      <p:tavLst>
                                        <p:tav tm="0">
                                          <p:val>
                                            <p:strVal val="#ppt_y"/>
                                          </p:val>
                                        </p:tav>
                                        <p:tav tm="100000">
                                          <p:val>
                                            <p:strVal val="#ppt_y"/>
                                          </p:val>
                                        </p:tav>
                                      </p:tavLst>
                                    </p:anim>
                                  </p:childTnLst>
                                </p:cTn>
                              </p:par>
                              <p:par>
                                <p:cTn id="39" presetID="22" presetClass="entr" presetSubtype="1"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up)">
                                      <p:cBhvr>
                                        <p:cTn id="41" dur="500"/>
                                        <p:tgtEl>
                                          <p:spTgt spid="20"/>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wipe(up)">
                                      <p:cBhvr>
                                        <p:cTn id="4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10" grpId="0" animBg="1"/>
      <p:bldP spid="12" grpId="0"/>
      <p:bldP spid="13" grpId="0" bldLvl="0" animBg="1"/>
      <p:bldP spid="15" grpId="0"/>
      <p:bldP spid="17" grpId="0" animBg="1"/>
      <p:bldP spid="18" grpId="0" animBg="1"/>
      <p:bldP spid="20" grpId="0"/>
      <p:bldP spid="21"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第四节　合同的履行</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一、合同履行的概念和原则</a:t>
            </a:r>
            <a:endParaRPr lang="zh-CN" altLang="en-US" dirty="0"/>
          </a:p>
        </p:txBody>
      </p:sp>
      <p:sp>
        <p:nvSpPr>
          <p:cNvPr id="4" name="iṩḻîdè">
            <a:extLst>
              <a:ext uri="{FF2B5EF4-FFF2-40B4-BE49-F238E27FC236}">
                <a16:creationId xmlns:a16="http://schemas.microsoft.com/office/drawing/2014/main" id="{3C4E5044-3C92-4909-838A-92658A7C997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BEFC8D5-C53E-4E1F-A610-610E438E5E26}"/>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8E302239-07A9-476A-9F73-473EE851D8B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FB1BFDC6-1EE7-4A5D-AAF5-AFB4BF40B8D8}"/>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F3FF1640-2C08-4162-83CD-2E041764C7E0}"/>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合同履行的概念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DEAFB267-2A9A-4FB9-A63C-B768A4F38D4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3E7C6E7-EDC5-4ADC-855F-4AA906ED80D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2F1EA657-4F01-4C32-A0AB-4C50CB943278}"/>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B63C118-DCE9-4DD5-8BAC-A8BABF23FE79}"/>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7FA293A8-1D1D-41B0-9798-58126E07E8A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AA5FE2C7-A17E-4CE8-B281-83ABF3688B20}"/>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43A1E9E2-03D2-406C-A83B-854C764D688B}"/>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合同履行的原则</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22AD303-3F07-41FB-868E-EA5F19699C3C}"/>
              </a:ext>
            </a:extLst>
          </p:cNvPr>
          <p:cNvSpPr/>
          <p:nvPr/>
        </p:nvSpPr>
        <p:spPr>
          <a:xfrm>
            <a:off x="891362" y="1900611"/>
            <a:ext cx="3373989"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合同的履行是指合同债务人全面地、适当地完成其合同义务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债权人的合同债权得到完全实现。合同的履行是依法成立的合同必然发生的法律效果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并构成合同法律效力的主要内容。</a:t>
            </a:r>
          </a:p>
        </p:txBody>
      </p:sp>
      <p:sp>
        <p:nvSpPr>
          <p:cNvPr id="17" name="矩形 16">
            <a:extLst>
              <a:ext uri="{FF2B5EF4-FFF2-40B4-BE49-F238E27FC236}">
                <a16:creationId xmlns:a16="http://schemas.microsoft.com/office/drawing/2014/main" id="{C6378EA1-8EE2-4F6C-B941-5A9091E00502}"/>
              </a:ext>
            </a:extLst>
          </p:cNvPr>
          <p:cNvSpPr/>
          <p:nvPr/>
        </p:nvSpPr>
        <p:spPr>
          <a:xfrm>
            <a:off x="4656429" y="1900611"/>
            <a:ext cx="3518068" cy="1172180"/>
          </a:xfrm>
          <a:prstGeom prst="rect">
            <a:avLst/>
          </a:prstGeom>
        </p:spPr>
        <p:txBody>
          <a:bodyPr wrap="square">
            <a:spAutoFit/>
          </a:bodyPr>
          <a:lstStyle/>
          <a:p>
            <a:pPr algn="just">
              <a:lnSpc>
                <a:spcPct val="150000"/>
              </a:lnSpc>
            </a:pPr>
            <a:r>
              <a:rPr lang="en-US" altLang="zh-CN" sz="1200" dirty="0"/>
              <a:t>1.</a:t>
            </a:r>
            <a:r>
              <a:rPr lang="zh-CN" altLang="en-US" sz="1200" dirty="0"/>
              <a:t>遵守约定原则</a:t>
            </a:r>
            <a:endParaRPr lang="en-US" altLang="zh-CN" sz="1200" dirty="0"/>
          </a:p>
          <a:p>
            <a:pPr algn="just">
              <a:lnSpc>
                <a:spcPct val="150000"/>
              </a:lnSpc>
            </a:pPr>
            <a:r>
              <a:rPr lang="en-US" altLang="zh-CN" sz="1200" dirty="0"/>
              <a:t>2.</a:t>
            </a:r>
            <a:r>
              <a:rPr lang="zh-CN" altLang="en-US" sz="1200" dirty="0"/>
              <a:t>诚实信用原则</a:t>
            </a:r>
            <a:endParaRPr lang="en-US" altLang="zh-CN" sz="1200" dirty="0"/>
          </a:p>
          <a:p>
            <a:pPr algn="just">
              <a:lnSpc>
                <a:spcPct val="150000"/>
              </a:lnSpc>
            </a:pPr>
            <a:r>
              <a:rPr lang="en-US" altLang="zh-CN" sz="1200" dirty="0"/>
              <a:t>3.</a:t>
            </a:r>
            <a:r>
              <a:rPr lang="zh-CN" altLang="en-US" sz="1200" dirty="0"/>
              <a:t>避免浪费资源、污染环境、破坏生态原则</a:t>
            </a:r>
            <a:endParaRPr lang="en-US" altLang="zh-CN" sz="1200" dirty="0"/>
          </a:p>
          <a:p>
            <a:pPr algn="just">
              <a:lnSpc>
                <a:spcPct val="150000"/>
              </a:lnSpc>
            </a:pPr>
            <a:endParaRPr lang="zh-CN" altLang="en-US" sz="1200" dirty="0"/>
          </a:p>
        </p:txBody>
      </p:sp>
    </p:spTree>
    <p:extLst>
      <p:ext uri="{BB962C8B-B14F-4D97-AF65-F5344CB8AC3E}">
        <p14:creationId xmlns:p14="http://schemas.microsoft.com/office/powerpoint/2010/main" val="1811900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第四节　合同的履行</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二、合同内容的确定</a:t>
            </a:r>
            <a:endParaRPr lang="zh-CN" altLang="en-US" dirty="0"/>
          </a:p>
        </p:txBody>
      </p:sp>
      <p:sp>
        <p:nvSpPr>
          <p:cNvPr id="5" name="矩形 4">
            <a:extLst>
              <a:ext uri="{FF2B5EF4-FFF2-40B4-BE49-F238E27FC236}">
                <a16:creationId xmlns:a16="http://schemas.microsoft.com/office/drawing/2014/main" id="{DA51BAF3-F049-4890-876C-8FE741E793AA}"/>
              </a:ext>
            </a:extLst>
          </p:cNvPr>
          <p:cNvSpPr/>
          <p:nvPr/>
        </p:nvSpPr>
        <p:spPr>
          <a:xfrm>
            <a:off x="3671834" y="2088401"/>
            <a:ext cx="5243566" cy="2061013"/>
          </a:xfrm>
          <a:prstGeom prst="rect">
            <a:avLst/>
          </a:prstGeom>
        </p:spPr>
        <p:txBody>
          <a:bodyPr wrap="square">
            <a:spAutoFit/>
          </a:bodyPr>
          <a:lstStyle/>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合同内容的确定是指当事人订立的合同条款不明确</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或者没有约定的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通过法律规定的原则</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对这些不明确或者没有规定的内容赋予确定的内容</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以使合同能够适当、全面履行。合同内容的确定也叫做合同漏洞填补。合同条款不明确或者没有约定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叫做合同漏洞</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对这些合同漏洞的确定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就是对合同漏洞的填补。</a:t>
            </a:r>
          </a:p>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合同内容确定的规则是</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合同生效后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当事人就质量、价款或者报酬、履行地点等内容没有约定或者约定不明确的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可以协议补充</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不能达成补充协议的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按照合同有关条款、合同性质、合同目的或者交易习惯确定。</a:t>
            </a:r>
          </a:p>
        </p:txBody>
      </p:sp>
      <p:cxnSp>
        <p:nvCxnSpPr>
          <p:cNvPr id="6" name="直接连接符 5">
            <a:extLst>
              <a:ext uri="{FF2B5EF4-FFF2-40B4-BE49-F238E27FC236}">
                <a16:creationId xmlns:a16="http://schemas.microsoft.com/office/drawing/2014/main" id="{BFB1D4BE-818B-42BE-A10E-64C9DC2D402E}"/>
              </a:ext>
            </a:extLst>
          </p:cNvPr>
          <p:cNvCxnSpPr>
            <a:cxnSpLocks/>
          </p:cNvCxnSpPr>
          <p:nvPr/>
        </p:nvCxnSpPr>
        <p:spPr>
          <a:xfrm>
            <a:off x="3485408" y="1718886"/>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700C673F-EA95-4220-9662-47BEAF123023}"/>
              </a:ext>
            </a:extLst>
          </p:cNvPr>
          <p:cNvSpPr/>
          <p:nvPr/>
        </p:nvSpPr>
        <p:spPr>
          <a:xfrm>
            <a:off x="174247" y="1718886"/>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4491281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第四节　合同的履行</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三、双务合同履行的抗辩权</a:t>
            </a:r>
            <a:endParaRPr lang="zh-CN" altLang="en-US" dirty="0"/>
          </a:p>
        </p:txBody>
      </p:sp>
      <p:pic>
        <p:nvPicPr>
          <p:cNvPr id="4" name="图片 3">
            <a:extLst>
              <a:ext uri="{FF2B5EF4-FFF2-40B4-BE49-F238E27FC236}">
                <a16:creationId xmlns:a16="http://schemas.microsoft.com/office/drawing/2014/main" id="{D1F8F982-1A29-426E-A4CC-3B18DBC1FA2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F83DBE82-9F1B-49B8-8B19-BB63946C2948}"/>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A80BF28-ADEC-4DF2-950A-4A2445ADC02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59519006-A7F1-47AC-A548-B7E473956E6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1D9C790-24DD-4F01-AE5F-0086D934EB1C}"/>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9043A82-597C-4426-965A-1CC81DAC33E8}"/>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967A7EC-6AF0-4CFB-A030-DDC28CE82F03}"/>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双务合同的同时履行抗辩权是指互负债务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没有先后履行顺序的双务合同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一方当事人在对方未为对待给付以前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可以拒绝其履行请求的权利。同时履行抗辩权的行使结果</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并不使对方当事人的履行请求权归于消灭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而仅阻碍其效力的发生</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因此在性质上属于延期的抗辩权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不是消灭的抗辩权。</a:t>
            </a:r>
          </a:p>
        </p:txBody>
      </p:sp>
      <p:sp>
        <p:nvSpPr>
          <p:cNvPr id="11" name="矩形 10">
            <a:extLst>
              <a:ext uri="{FF2B5EF4-FFF2-40B4-BE49-F238E27FC236}">
                <a16:creationId xmlns:a16="http://schemas.microsoft.com/office/drawing/2014/main" id="{6D9C3346-4F6E-4899-B176-4F6BC3FAE5C1}"/>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同时履行抗辩权</a:t>
            </a:r>
            <a:endParaRPr lang="en-US" altLang="zh-CN" sz="1400" b="1" dirty="0">
              <a:solidFill>
                <a:prstClr val="white"/>
              </a:solidFill>
            </a:endParaRPr>
          </a:p>
        </p:txBody>
      </p:sp>
      <p:sp>
        <p:nvSpPr>
          <p:cNvPr id="12" name="矩形 11">
            <a:extLst>
              <a:ext uri="{FF2B5EF4-FFF2-40B4-BE49-F238E27FC236}">
                <a16:creationId xmlns:a16="http://schemas.microsoft.com/office/drawing/2014/main" id="{14385F0D-5359-4F6B-8396-82A7CC8CA542}"/>
              </a:ext>
            </a:extLst>
          </p:cNvPr>
          <p:cNvSpPr/>
          <p:nvPr/>
        </p:nvSpPr>
        <p:spPr>
          <a:xfrm>
            <a:off x="3302692" y="2193864"/>
            <a:ext cx="2595377" cy="1725216"/>
          </a:xfrm>
          <a:prstGeom prst="rect">
            <a:avLst/>
          </a:prstGeom>
        </p:spPr>
        <p:txBody>
          <a:bodyPr wrap="square">
            <a:spAutoFit/>
          </a:bodyPr>
          <a:lstStyle/>
          <a:p>
            <a:pPr>
              <a:lnSpc>
                <a:spcPct val="150000"/>
              </a:lnSpc>
            </a:pPr>
            <a:r>
              <a:rPr lang="zh-CN" altLang="en-US" sz="1200" b="1" dirty="0">
                <a:solidFill>
                  <a:prstClr val="white"/>
                </a:solidFill>
                <a:sym typeface="+mn-ea"/>
              </a:rPr>
              <a:t>后履行抗辩权是指在双务合同中</a:t>
            </a:r>
            <a:r>
              <a:rPr lang="en-US" altLang="zh-CN" sz="1200" b="1" dirty="0">
                <a:solidFill>
                  <a:prstClr val="white"/>
                </a:solidFill>
                <a:sym typeface="+mn-ea"/>
              </a:rPr>
              <a:t>,</a:t>
            </a:r>
            <a:r>
              <a:rPr lang="zh-CN" altLang="en-US" sz="1200" b="1" dirty="0">
                <a:solidFill>
                  <a:prstClr val="white"/>
                </a:solidFill>
                <a:sym typeface="+mn-ea"/>
              </a:rPr>
              <a:t>约定有先后履行顺序的</a:t>
            </a:r>
            <a:r>
              <a:rPr lang="en-US" altLang="zh-CN" sz="1200" b="1" dirty="0">
                <a:solidFill>
                  <a:prstClr val="white"/>
                </a:solidFill>
                <a:sym typeface="+mn-ea"/>
              </a:rPr>
              <a:t>,</a:t>
            </a:r>
            <a:r>
              <a:rPr lang="zh-CN" altLang="en-US" sz="1200" b="1" dirty="0">
                <a:solidFill>
                  <a:prstClr val="white"/>
                </a:solidFill>
                <a:sym typeface="+mn-ea"/>
              </a:rPr>
              <a:t>负有先履行义务的一方当事人未依照合同约定履行债务</a:t>
            </a:r>
            <a:r>
              <a:rPr lang="en-US" altLang="zh-CN" sz="1200" b="1" dirty="0">
                <a:solidFill>
                  <a:prstClr val="white"/>
                </a:solidFill>
                <a:sym typeface="+mn-ea"/>
              </a:rPr>
              <a:t>,</a:t>
            </a:r>
            <a:r>
              <a:rPr lang="zh-CN" altLang="en-US" sz="1200" b="1" dirty="0">
                <a:solidFill>
                  <a:prstClr val="white"/>
                </a:solidFill>
                <a:sym typeface="+mn-ea"/>
              </a:rPr>
              <a:t>后履行债务的一方当事人可以依据对方的不履行行为</a:t>
            </a:r>
            <a:r>
              <a:rPr lang="en-US" altLang="zh-CN" sz="1200" b="1" dirty="0">
                <a:solidFill>
                  <a:prstClr val="white"/>
                </a:solidFill>
                <a:sym typeface="+mn-ea"/>
              </a:rPr>
              <a:t>,</a:t>
            </a:r>
            <a:r>
              <a:rPr lang="zh-CN" altLang="en-US" sz="1200" b="1" dirty="0">
                <a:solidFill>
                  <a:prstClr val="white"/>
                </a:solidFill>
                <a:sym typeface="+mn-ea"/>
              </a:rPr>
              <a:t>拒绝对方当事人请求履行的抗辩权。</a:t>
            </a:r>
          </a:p>
        </p:txBody>
      </p:sp>
      <p:sp>
        <p:nvSpPr>
          <p:cNvPr id="13" name="矩形 12">
            <a:extLst>
              <a:ext uri="{FF2B5EF4-FFF2-40B4-BE49-F238E27FC236}">
                <a16:creationId xmlns:a16="http://schemas.microsoft.com/office/drawing/2014/main" id="{1578CCB5-9156-477A-8E16-011BB133E91C}"/>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后履行抗辩权</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796E2F5A-4E47-47A3-8057-49D6F9C6071E}"/>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EAFB44F6-E7CE-4326-83CD-E12A26BE8C4D}"/>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BC7C0BC8-6AFE-41A4-8877-BF520CA17C84}"/>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5796CA5-4080-4E66-A75C-3B4890FB1AA8}"/>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989FF404-B240-4A1C-8F78-0F8ECBB31E5E}"/>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81A552A-A1D0-4AE2-886F-84B15612C7C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7CDC3782-2107-4693-81FB-D234ACF65BFB}"/>
              </a:ext>
            </a:extLst>
          </p:cNvPr>
          <p:cNvSpPr/>
          <p:nvPr/>
        </p:nvSpPr>
        <p:spPr>
          <a:xfrm>
            <a:off x="6172845" y="2088447"/>
            <a:ext cx="2487061" cy="1721690"/>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不安抗辩权是指在双务合同中有先履行义务的一方当事人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在有确切证据证明对方当事人有丧失或者可能丧失履行能力因而不能履行合同义务时</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享有的暂时中止履行的抗辩权。</a:t>
            </a:r>
          </a:p>
        </p:txBody>
      </p:sp>
      <p:sp>
        <p:nvSpPr>
          <p:cNvPr id="23" name="矩形 22">
            <a:extLst>
              <a:ext uri="{FF2B5EF4-FFF2-40B4-BE49-F238E27FC236}">
                <a16:creationId xmlns:a16="http://schemas.microsoft.com/office/drawing/2014/main" id="{46F63597-7712-4DC5-A386-20E0EDF11774}"/>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不安抗辩权</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D4507ABC-5213-4BEE-BD55-8BD70EE1BAE2}"/>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4094C5DA-AD22-4A49-9F41-6A96563DC8D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1F4872C6-C843-4910-BCC1-6A765CDBE08F}"/>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687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第五节　合同的保全</a:t>
            </a:r>
          </a:p>
        </p:txBody>
      </p:sp>
      <p:pic>
        <p:nvPicPr>
          <p:cNvPr id="4" name="图片 3">
            <a:extLst>
              <a:ext uri="{FF2B5EF4-FFF2-40B4-BE49-F238E27FC236}">
                <a16:creationId xmlns:a16="http://schemas.microsoft.com/office/drawing/2014/main" id="{B67645A6-B45F-4306-B1CD-BB2F5534CA6E}"/>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2A9FEF7-DB46-4F44-A866-447109BE7F2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8A7684E-0DD7-47C6-8AAE-1B79D801268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84410AE4-1BE9-454E-88D3-DE6769D9BE6C}"/>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A532E391-1FE4-46CB-AB47-EF6B450D1FD7}"/>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6582493-3192-4262-92CE-631EDC1F862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7B79116-7CBC-4621-86BB-E9BBE7649A40}"/>
              </a:ext>
            </a:extLst>
          </p:cNvPr>
          <p:cNvSpPr/>
          <p:nvPr/>
        </p:nvSpPr>
        <p:spPr>
          <a:xfrm>
            <a:off x="219012" y="2162677"/>
            <a:ext cx="2847802"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合同的保全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也叫债的保全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是指为防止合同债务人的财产不当减少给债权人的债权带来损害而设置的债的保障制度。合同的保全包括债权人代位权和债权人撤销权。</a:t>
            </a:r>
          </a:p>
        </p:txBody>
      </p:sp>
      <p:sp>
        <p:nvSpPr>
          <p:cNvPr id="11" name="矩形 10">
            <a:extLst>
              <a:ext uri="{FF2B5EF4-FFF2-40B4-BE49-F238E27FC236}">
                <a16:creationId xmlns:a16="http://schemas.microsoft.com/office/drawing/2014/main" id="{9F036A9C-3D0F-4C3A-8CA4-858313CD8258}"/>
              </a:ext>
            </a:extLst>
          </p:cNvPr>
          <p:cNvSpPr/>
          <p:nvPr/>
        </p:nvSpPr>
        <p:spPr>
          <a:xfrm>
            <a:off x="265373" y="1415343"/>
            <a:ext cx="2680224" cy="333040"/>
          </a:xfrm>
          <a:prstGeom prst="rect">
            <a:avLst/>
          </a:prstGeom>
        </p:spPr>
        <p:txBody>
          <a:bodyPr wrap="square">
            <a:spAutoFit/>
          </a:bodyPr>
          <a:lstStyle/>
          <a:p>
            <a:pPr algn="just">
              <a:lnSpc>
                <a:spcPct val="120000"/>
              </a:lnSpc>
            </a:pPr>
            <a:r>
              <a:rPr lang="zh-CN" altLang="en-US" sz="1400" b="1" dirty="0">
                <a:solidFill>
                  <a:prstClr val="white"/>
                </a:solidFill>
              </a:rPr>
              <a:t>一、合同的保全概念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873E33BE-7F60-4231-931C-3E83D3C5A18A}"/>
              </a:ext>
            </a:extLst>
          </p:cNvPr>
          <p:cNvSpPr/>
          <p:nvPr/>
        </p:nvSpPr>
        <p:spPr>
          <a:xfrm>
            <a:off x="3274311" y="2075651"/>
            <a:ext cx="2595377" cy="2556213"/>
          </a:xfrm>
          <a:prstGeom prst="rect">
            <a:avLst/>
          </a:prstGeom>
        </p:spPr>
        <p:txBody>
          <a:bodyPr wrap="square">
            <a:spAutoFit/>
          </a:bodyPr>
          <a:lstStyle/>
          <a:p>
            <a:pPr>
              <a:lnSpc>
                <a:spcPct val="150000"/>
              </a:lnSpc>
            </a:pPr>
            <a:r>
              <a:rPr lang="zh-CN" altLang="en-US" sz="1200" b="1" dirty="0">
                <a:solidFill>
                  <a:prstClr val="white"/>
                </a:solidFill>
                <a:sym typeface="+mn-ea"/>
              </a:rPr>
              <a:t>债权人代位权</a:t>
            </a:r>
            <a:r>
              <a:rPr lang="en-US" altLang="zh-CN" sz="1200" b="1" dirty="0">
                <a:solidFill>
                  <a:prstClr val="white"/>
                </a:solidFill>
                <a:sym typeface="+mn-ea"/>
              </a:rPr>
              <a:t>,</a:t>
            </a:r>
            <a:r>
              <a:rPr lang="zh-CN" altLang="en-US" sz="1200" b="1" dirty="0">
                <a:solidFill>
                  <a:prstClr val="white"/>
                </a:solidFill>
                <a:sym typeface="+mn-ea"/>
              </a:rPr>
              <a:t>是指债权人依法享有的为保全其债权</a:t>
            </a:r>
            <a:r>
              <a:rPr lang="en-US" altLang="zh-CN" sz="1200" b="1" dirty="0">
                <a:solidFill>
                  <a:prstClr val="white"/>
                </a:solidFill>
                <a:sym typeface="+mn-ea"/>
              </a:rPr>
              <a:t>,</a:t>
            </a:r>
            <a:r>
              <a:rPr lang="zh-CN" altLang="en-US" sz="1200" b="1" dirty="0">
                <a:solidFill>
                  <a:prstClr val="white"/>
                </a:solidFill>
                <a:sym typeface="+mn-ea"/>
              </a:rPr>
              <a:t>以自己的名义行使属于债权人权利的实体权利。因债务人怠于行使其权利以及与该债权有关的从权利</a:t>
            </a:r>
            <a:r>
              <a:rPr lang="en-US" altLang="zh-CN" sz="1200" b="1" dirty="0">
                <a:solidFill>
                  <a:prstClr val="white"/>
                </a:solidFill>
                <a:sym typeface="+mn-ea"/>
              </a:rPr>
              <a:t>,</a:t>
            </a:r>
            <a:r>
              <a:rPr lang="zh-CN" altLang="en-US" sz="1200" b="1" dirty="0">
                <a:solidFill>
                  <a:prstClr val="white"/>
                </a:solidFill>
                <a:sym typeface="+mn-ea"/>
              </a:rPr>
              <a:t>影响债权人的到期债权实现的</a:t>
            </a:r>
            <a:r>
              <a:rPr lang="en-US" altLang="zh-CN" sz="1200" b="1" dirty="0">
                <a:solidFill>
                  <a:prstClr val="white"/>
                </a:solidFill>
                <a:sym typeface="+mn-ea"/>
              </a:rPr>
              <a:t>,</a:t>
            </a:r>
            <a:r>
              <a:rPr lang="zh-CN" altLang="en-US" sz="1200" b="1" dirty="0">
                <a:solidFill>
                  <a:prstClr val="white"/>
                </a:solidFill>
                <a:sym typeface="+mn-ea"/>
              </a:rPr>
              <a:t>债权人可以向人民法院请求以自己的名义代位行使债务人对相对人的权利</a:t>
            </a:r>
            <a:r>
              <a:rPr lang="en-US" altLang="zh-CN" sz="1200" b="1" dirty="0">
                <a:solidFill>
                  <a:prstClr val="white"/>
                </a:solidFill>
                <a:sym typeface="+mn-ea"/>
              </a:rPr>
              <a:t>,</a:t>
            </a:r>
            <a:r>
              <a:rPr lang="zh-CN" altLang="en-US" sz="1200" b="1" dirty="0">
                <a:solidFill>
                  <a:prstClr val="white"/>
                </a:solidFill>
                <a:sym typeface="+mn-ea"/>
              </a:rPr>
              <a:t>但是该权利专属于债务人自身的除外。</a:t>
            </a:r>
          </a:p>
        </p:txBody>
      </p:sp>
      <p:sp>
        <p:nvSpPr>
          <p:cNvPr id="13" name="矩形 12">
            <a:extLst>
              <a:ext uri="{FF2B5EF4-FFF2-40B4-BE49-F238E27FC236}">
                <a16:creationId xmlns:a16="http://schemas.microsoft.com/office/drawing/2014/main" id="{F913FD45-7CEE-4476-A297-9C738CCFC221}"/>
              </a:ext>
            </a:extLst>
          </p:cNvPr>
          <p:cNvSpPr/>
          <p:nvPr/>
        </p:nvSpPr>
        <p:spPr>
          <a:xfrm>
            <a:off x="3174904" y="1469030"/>
            <a:ext cx="2752380" cy="298672"/>
          </a:xfrm>
          <a:prstGeom prst="rect">
            <a:avLst/>
          </a:prstGeom>
        </p:spPr>
        <p:txBody>
          <a:bodyPr wrap="square">
            <a:spAutoFit/>
          </a:bodyPr>
          <a:lstStyle/>
          <a:p>
            <a:pPr algn="just">
              <a:lnSpc>
                <a:spcPct val="120000"/>
              </a:lnSpc>
            </a:pPr>
            <a:r>
              <a:rPr lang="zh-CN" altLang="en-US" sz="1200" b="1" dirty="0">
                <a:solidFill>
                  <a:prstClr val="white"/>
                </a:solidFill>
              </a:rPr>
              <a:t>二、债权人代位权</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C2EBD157-7B7D-4C86-BA19-7F204338379D}"/>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4618BC75-36F9-47DC-AF8D-3A2209D665FB}"/>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298C2AF-8E5D-413D-BD1E-11AE47CA26E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AFA1FF7-086F-44DC-87C8-74C7D69237CB}"/>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0DB1630B-EB55-4D74-8A80-AE1E6FBADE0A}"/>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A63D7A96-C674-4DDA-8303-2EF1C09FA1E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E541EDD2-2C45-45F8-8ACD-13FD3D19A581}"/>
              </a:ext>
            </a:extLst>
          </p:cNvPr>
          <p:cNvSpPr/>
          <p:nvPr/>
        </p:nvSpPr>
        <p:spPr>
          <a:xfrm>
            <a:off x="6098886" y="2017976"/>
            <a:ext cx="2668189" cy="2552686"/>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债权人撤销权是指债权人依法享有的为保全其债权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对债务人处分作为债务履行资力的现有财产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以及放弃到期债权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请求法院予以撤销的实体权利。债务人以放弃其债权、放弃债权担保、无偿转让财产等方式处分财产权益</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或者恶意延长其到期债权的履行期限</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影响债权人的债权实现的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债权人可以请求人民法院撤销债务人的行为。</a:t>
            </a:r>
          </a:p>
        </p:txBody>
      </p:sp>
      <p:sp>
        <p:nvSpPr>
          <p:cNvPr id="23" name="矩形 22">
            <a:extLst>
              <a:ext uri="{FF2B5EF4-FFF2-40B4-BE49-F238E27FC236}">
                <a16:creationId xmlns:a16="http://schemas.microsoft.com/office/drawing/2014/main" id="{5D56863F-9E03-49FC-A9F3-D725FD30D14A}"/>
              </a:ext>
            </a:extLst>
          </p:cNvPr>
          <p:cNvSpPr/>
          <p:nvPr/>
        </p:nvSpPr>
        <p:spPr>
          <a:xfrm>
            <a:off x="5999912" y="1366126"/>
            <a:ext cx="2586035" cy="333040"/>
          </a:xfrm>
          <a:prstGeom prst="rect">
            <a:avLst/>
          </a:prstGeom>
        </p:spPr>
        <p:txBody>
          <a:bodyPr wrap="square">
            <a:spAutoFit/>
          </a:bodyPr>
          <a:lstStyle/>
          <a:p>
            <a:pPr algn="just">
              <a:lnSpc>
                <a:spcPct val="120000"/>
              </a:lnSpc>
            </a:pPr>
            <a:r>
              <a:rPr lang="zh-CN" altLang="en-US" sz="1400" b="1" dirty="0">
                <a:solidFill>
                  <a:prstClr val="white"/>
                </a:solidFill>
              </a:rPr>
              <a:t>三、债权人撤销权</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BB1BFB64-4E7E-4AEB-926B-5F0E1DBE5B65}"/>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02DC2A1-2567-4BD2-9CE7-BB73118647E9}"/>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224447F-572A-49F2-855D-92ABA9A9F9D4}"/>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5706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第六节　合同的变更和转移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一、合同变更</a:t>
            </a:r>
            <a:endParaRPr lang="zh-CN" altLang="en-US" dirty="0"/>
          </a:p>
        </p:txBody>
      </p:sp>
      <p:pic>
        <p:nvPicPr>
          <p:cNvPr id="4" name="图片 3">
            <a:extLst>
              <a:ext uri="{FF2B5EF4-FFF2-40B4-BE49-F238E27FC236}">
                <a16:creationId xmlns:a16="http://schemas.microsoft.com/office/drawing/2014/main" id="{D1CDB39D-6E24-4550-8DDE-5D3DCFC900D3}"/>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F2DADDD5-0E3D-4DE0-B4E1-158D369021A7}"/>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0CD3E074-49DB-4449-88B4-F85913913818}"/>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ED6EA27-DC31-481B-927B-61BA8459597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FE67FA4-E2B5-46D8-A46C-C5584743034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28058F1-1521-4CD3-AF24-967CEE24344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6CA1B165-3699-4A02-8ECE-1124BF2D4B36}"/>
              </a:ext>
            </a:extLst>
          </p:cNvPr>
          <p:cNvSpPr/>
          <p:nvPr/>
        </p:nvSpPr>
        <p:spPr>
          <a:xfrm>
            <a:off x="219012" y="2162677"/>
            <a:ext cx="2847802"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合同变更分为广义的合同变更和狭义的合同变更。广义的合同变更是指合同的内容和主体的变化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而合同的主体变更实际上是合同的权利义务转让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与合同的内容变更有所不同。狭义的合同变更仅指合同内容的变化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不包括合同主体的变化。</a:t>
            </a:r>
          </a:p>
        </p:txBody>
      </p:sp>
      <p:sp>
        <p:nvSpPr>
          <p:cNvPr id="11" name="矩形 10">
            <a:extLst>
              <a:ext uri="{FF2B5EF4-FFF2-40B4-BE49-F238E27FC236}">
                <a16:creationId xmlns:a16="http://schemas.microsoft.com/office/drawing/2014/main" id="{D39FDA03-A53A-4C33-9025-08092A8238FB}"/>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合同变更的概念</a:t>
            </a:r>
            <a:endParaRPr lang="en-US" altLang="zh-CN" sz="1400" b="1" dirty="0">
              <a:solidFill>
                <a:prstClr val="white"/>
              </a:solidFill>
            </a:endParaRPr>
          </a:p>
        </p:txBody>
      </p:sp>
      <p:sp>
        <p:nvSpPr>
          <p:cNvPr id="12" name="矩形 11">
            <a:extLst>
              <a:ext uri="{FF2B5EF4-FFF2-40B4-BE49-F238E27FC236}">
                <a16:creationId xmlns:a16="http://schemas.microsoft.com/office/drawing/2014/main" id="{B6A9B8DD-526B-44F6-B7E4-213D12FBD4B7}"/>
              </a:ext>
            </a:extLst>
          </p:cNvPr>
          <p:cNvSpPr/>
          <p:nvPr/>
        </p:nvSpPr>
        <p:spPr>
          <a:xfrm>
            <a:off x="3274311" y="2075651"/>
            <a:ext cx="2595377" cy="1172180"/>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原合同关系的存在</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合同变更须有当事人的变更协议</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必须有合同内容的变化</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合同变更必须遵循法定的形式</a:t>
            </a:r>
          </a:p>
        </p:txBody>
      </p:sp>
      <p:sp>
        <p:nvSpPr>
          <p:cNvPr id="13" name="矩形 12">
            <a:extLst>
              <a:ext uri="{FF2B5EF4-FFF2-40B4-BE49-F238E27FC236}">
                <a16:creationId xmlns:a16="http://schemas.microsoft.com/office/drawing/2014/main" id="{BEEE25DB-626D-4232-8E70-D8633EF70CC8}"/>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合同变更的要件</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B9156601-130F-4520-AD34-7B3273438AFF}"/>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856E2D9A-7F9D-45E8-A2C3-1C55B06543C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BD029F0-85A4-4891-B214-0BDC4D0FE292}"/>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CD58F15-58CC-4E80-A502-D3B311C4B93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CB4FCEA4-24B6-4F87-98C2-5B4BE0EEFC1F}"/>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E32E19C7-8019-4F32-88D3-19BAA3D323B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E13BA16-6210-4093-AA75-C6AF19FB6FDC}"/>
              </a:ext>
            </a:extLst>
          </p:cNvPr>
          <p:cNvSpPr/>
          <p:nvPr/>
        </p:nvSpPr>
        <p:spPr>
          <a:xfrm>
            <a:off x="6098886" y="2017976"/>
            <a:ext cx="2668189" cy="2552686"/>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仅对变更部分发生效力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原有的这一部分内容失去效力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当事人应按照变更后的合同内容履行。</a:t>
            </a: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仅对未履行的部分合同内容发生效力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不得以合同发生了变更而要求已履行的部分归于无效。</a:t>
            </a: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合同的变更不影响当事人请求损害赔偿的权利</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合同的变更本身给一方当事人造成损害的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另一方当事人也应对此承担赔偿责任。</a:t>
            </a:r>
          </a:p>
        </p:txBody>
      </p:sp>
      <p:sp>
        <p:nvSpPr>
          <p:cNvPr id="23" name="矩形 22">
            <a:extLst>
              <a:ext uri="{FF2B5EF4-FFF2-40B4-BE49-F238E27FC236}">
                <a16:creationId xmlns:a16="http://schemas.microsoft.com/office/drawing/2014/main" id="{8E531B38-8FCA-47EE-9688-043A9B6C4D5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合同变更的效力</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340BF2F0-5B8C-45A4-BBCF-CF1B2FA0B9A9}"/>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E542C492-6342-44E0-A737-1F61CED3A496}"/>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5BA0AF0-A178-4030-BA2A-4C19803E27C3}"/>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52210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第六节　合同的变更和转移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二、合同转移</a:t>
            </a:r>
            <a:endParaRPr lang="zh-CN" altLang="en-US" dirty="0"/>
          </a:p>
        </p:txBody>
      </p:sp>
      <p:pic>
        <p:nvPicPr>
          <p:cNvPr id="4" name="图片 3">
            <a:extLst>
              <a:ext uri="{FF2B5EF4-FFF2-40B4-BE49-F238E27FC236}">
                <a16:creationId xmlns:a16="http://schemas.microsoft.com/office/drawing/2014/main" id="{D1CDB39D-6E24-4550-8DDE-5D3DCFC900D3}"/>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F2DADDD5-0E3D-4DE0-B4E1-158D369021A7}"/>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0CD3E074-49DB-4449-88B4-F85913913818}"/>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ED6EA27-DC31-481B-927B-61BA8459597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FE67FA4-E2B5-46D8-A46C-C5584743034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28058F1-1521-4CD3-AF24-967CEE24344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6CA1B165-3699-4A02-8ECE-1124BF2D4B36}"/>
              </a:ext>
            </a:extLst>
          </p:cNvPr>
          <p:cNvSpPr/>
          <p:nvPr/>
        </p:nvSpPr>
        <p:spPr>
          <a:xfrm>
            <a:off x="219012" y="2162677"/>
            <a:ext cx="2847802"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合同债权转让是指合同的债权人通过协议将其享有的债权全部或者部分转让给第三人的行为。</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合同债权转让是合同主体变更的一种形式</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它是在不改变合同内容的情况下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通过协议变更合同的债权人。</a:t>
            </a:r>
          </a:p>
        </p:txBody>
      </p:sp>
      <p:sp>
        <p:nvSpPr>
          <p:cNvPr id="11" name="矩形 10">
            <a:extLst>
              <a:ext uri="{FF2B5EF4-FFF2-40B4-BE49-F238E27FC236}">
                <a16:creationId xmlns:a16="http://schemas.microsoft.com/office/drawing/2014/main" id="{D39FDA03-A53A-4C33-9025-08092A8238FB}"/>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合同债权转让</a:t>
            </a:r>
            <a:endParaRPr lang="en-US" altLang="zh-CN" sz="1400" b="1" dirty="0">
              <a:solidFill>
                <a:prstClr val="white"/>
              </a:solidFill>
            </a:endParaRPr>
          </a:p>
        </p:txBody>
      </p:sp>
      <p:sp>
        <p:nvSpPr>
          <p:cNvPr id="12" name="矩形 11">
            <a:extLst>
              <a:ext uri="{FF2B5EF4-FFF2-40B4-BE49-F238E27FC236}">
                <a16:creationId xmlns:a16="http://schemas.microsoft.com/office/drawing/2014/main" id="{B6A9B8DD-526B-44F6-B7E4-213D12FBD4B7}"/>
              </a:ext>
            </a:extLst>
          </p:cNvPr>
          <p:cNvSpPr/>
          <p:nvPr/>
        </p:nvSpPr>
        <p:spPr>
          <a:xfrm>
            <a:off x="3274311" y="2075651"/>
            <a:ext cx="2595377" cy="2279214"/>
          </a:xfrm>
          <a:prstGeom prst="rect">
            <a:avLst/>
          </a:prstGeom>
        </p:spPr>
        <p:txBody>
          <a:bodyPr wrap="square">
            <a:spAutoFit/>
          </a:bodyPr>
          <a:lstStyle/>
          <a:p>
            <a:pPr>
              <a:lnSpc>
                <a:spcPct val="150000"/>
              </a:lnSpc>
            </a:pPr>
            <a:r>
              <a:rPr lang="zh-CN" altLang="en-US" sz="1200" b="1" dirty="0">
                <a:solidFill>
                  <a:prstClr val="white"/>
                </a:solidFill>
                <a:sym typeface="+mn-ea"/>
              </a:rPr>
              <a:t>合同债务转移是指债务人将其在合同中的义务转移给第三人</a:t>
            </a:r>
            <a:r>
              <a:rPr lang="en-US" altLang="zh-CN" sz="1200" b="1" dirty="0">
                <a:solidFill>
                  <a:prstClr val="white"/>
                </a:solidFill>
                <a:sym typeface="+mn-ea"/>
              </a:rPr>
              <a:t>,</a:t>
            </a:r>
            <a:r>
              <a:rPr lang="zh-CN" altLang="en-US" sz="1200" b="1" dirty="0">
                <a:solidFill>
                  <a:prstClr val="white"/>
                </a:solidFill>
                <a:sym typeface="+mn-ea"/>
              </a:rPr>
              <a:t>由第三人取代债务人的地位</a:t>
            </a:r>
            <a:r>
              <a:rPr lang="en-US" altLang="zh-CN" sz="1200" b="1" dirty="0">
                <a:solidFill>
                  <a:prstClr val="white"/>
                </a:solidFill>
                <a:sym typeface="+mn-ea"/>
              </a:rPr>
              <a:t>,</a:t>
            </a:r>
            <a:r>
              <a:rPr lang="zh-CN" altLang="en-US" sz="1200" b="1" dirty="0">
                <a:solidFill>
                  <a:prstClr val="white"/>
                </a:solidFill>
                <a:sym typeface="+mn-ea"/>
              </a:rPr>
              <a:t>对债权人负责履行债务。</a:t>
            </a:r>
          </a:p>
          <a:p>
            <a:pPr>
              <a:lnSpc>
                <a:spcPct val="150000"/>
              </a:lnSpc>
            </a:pPr>
            <a:r>
              <a:rPr lang="zh-CN" altLang="en-US" sz="1200" b="1" dirty="0">
                <a:solidFill>
                  <a:prstClr val="white"/>
                </a:solidFill>
                <a:sym typeface="+mn-ea"/>
              </a:rPr>
              <a:t>合同债务转移分为全部转移和部分转移。债务的全部转移</a:t>
            </a:r>
            <a:r>
              <a:rPr lang="en-US" altLang="zh-CN" sz="1200" b="1" dirty="0">
                <a:solidFill>
                  <a:prstClr val="white"/>
                </a:solidFill>
                <a:sym typeface="+mn-ea"/>
              </a:rPr>
              <a:t>,</a:t>
            </a:r>
            <a:r>
              <a:rPr lang="zh-CN" altLang="en-US" sz="1200" b="1" dirty="0">
                <a:solidFill>
                  <a:prstClr val="white"/>
                </a:solidFill>
                <a:sym typeface="+mn-ea"/>
              </a:rPr>
              <a:t>是指债务人与第三人达成协议</a:t>
            </a:r>
            <a:r>
              <a:rPr lang="en-US" altLang="zh-CN" sz="1200" b="1" dirty="0">
                <a:solidFill>
                  <a:prstClr val="white"/>
                </a:solidFill>
                <a:sym typeface="+mn-ea"/>
              </a:rPr>
              <a:t>,</a:t>
            </a:r>
            <a:r>
              <a:rPr lang="zh-CN" altLang="en-US" sz="1200" b="1" dirty="0">
                <a:solidFill>
                  <a:prstClr val="white"/>
                </a:solidFill>
                <a:sym typeface="+mn-ea"/>
              </a:rPr>
              <a:t>将其在合同中的全部义务一并转移给第三人。</a:t>
            </a:r>
          </a:p>
        </p:txBody>
      </p:sp>
      <p:sp>
        <p:nvSpPr>
          <p:cNvPr id="13" name="矩形 12">
            <a:extLst>
              <a:ext uri="{FF2B5EF4-FFF2-40B4-BE49-F238E27FC236}">
                <a16:creationId xmlns:a16="http://schemas.microsoft.com/office/drawing/2014/main" id="{BEEE25DB-626D-4232-8E70-D8633EF70CC8}"/>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合同债务转移</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B9156601-130F-4520-AD34-7B3273438AFF}"/>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856E2D9A-7F9D-45E8-A2C3-1C55B06543C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BD029F0-85A4-4891-B214-0BDC4D0FE292}"/>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CD58F15-58CC-4E80-A502-D3B311C4B93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CB4FCEA4-24B6-4F87-98C2-5B4BE0EEFC1F}"/>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E32E19C7-8019-4F32-88D3-19BAA3D323B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E13BA16-6210-4093-AA75-C6AF19FB6FDC}"/>
              </a:ext>
            </a:extLst>
          </p:cNvPr>
          <p:cNvSpPr/>
          <p:nvPr/>
        </p:nvSpPr>
        <p:spPr>
          <a:xfrm>
            <a:off x="6098886" y="2017976"/>
            <a:ext cx="2668189" cy="1998689"/>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合同债权债务概括转移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是指原合同的当事人一方将其债权与债务一并转移给第三人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由第三人概括地继受这些权利和义务的合同转让形态。可以进行合同债权债务概括转移的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只能是双务合同。单务合同不适用合同债权债务概括转移。</a:t>
            </a:r>
          </a:p>
        </p:txBody>
      </p:sp>
      <p:sp>
        <p:nvSpPr>
          <p:cNvPr id="23" name="矩形 22">
            <a:extLst>
              <a:ext uri="{FF2B5EF4-FFF2-40B4-BE49-F238E27FC236}">
                <a16:creationId xmlns:a16="http://schemas.microsoft.com/office/drawing/2014/main" id="{8E531B38-8FCA-47EE-9688-043A9B6C4D5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合同债权债务概括转移</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340BF2F0-5B8C-45A4-BBCF-CF1B2FA0B9A9}"/>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E542C492-6342-44E0-A737-1F61CED3A496}"/>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5BA0AF0-A178-4030-BA2A-4C19803E27C3}"/>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17983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第七节　合同消灭</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一、合同消灭的概念和效力</a:t>
            </a:r>
            <a:endParaRPr lang="zh-CN" altLang="en-US" dirty="0"/>
          </a:p>
        </p:txBody>
      </p:sp>
      <p:sp>
        <p:nvSpPr>
          <p:cNvPr id="4" name="iṩḻîdè">
            <a:extLst>
              <a:ext uri="{FF2B5EF4-FFF2-40B4-BE49-F238E27FC236}">
                <a16:creationId xmlns:a16="http://schemas.microsoft.com/office/drawing/2014/main" id="{971D4F64-ED75-43A2-969A-D611960ADC3B}"/>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1C717EF7-1B67-44C4-84EE-C1D657A563B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1E436374-873A-4893-940F-F28B01FED06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7DA516CA-7840-402B-85C1-DDF8E62CE621}"/>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FAFA1D1F-361F-4B09-AAA4-DC2AE7718BA7}"/>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合同消灭的概念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D23B5332-48C2-4A88-B889-4D6B30915E1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F5D3A103-EF3D-48C4-8597-70A6AAAC20E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A4E3CBA-558D-4592-8742-86F1087A6260}"/>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A9255BA7-C9B0-4E18-A136-AE09DC38554E}"/>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2E4143AC-54E1-4597-8CC1-86138A4A239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9782D18C-1F67-4A54-8C3E-98588C42CF2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31B978C8-4C8D-44D5-91B2-0122AA79FB79}"/>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合同消灭的效力</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4A0BC01F-C1A0-47EB-A5A7-AAE35245E050}"/>
              </a:ext>
            </a:extLst>
          </p:cNvPr>
          <p:cNvSpPr/>
          <p:nvPr/>
        </p:nvSpPr>
        <p:spPr>
          <a:xfrm>
            <a:off x="891362" y="1900611"/>
            <a:ext cx="3373989"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合同消灭也叫做合同终止</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或者合同的权利义务终止</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是指合同当事人之间的合同关系在客观上已经不复存在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合同的债权与债务归于消灭。</a:t>
            </a:r>
          </a:p>
        </p:txBody>
      </p:sp>
      <p:sp>
        <p:nvSpPr>
          <p:cNvPr id="17" name="矩形 16">
            <a:extLst>
              <a:ext uri="{FF2B5EF4-FFF2-40B4-BE49-F238E27FC236}">
                <a16:creationId xmlns:a16="http://schemas.microsoft.com/office/drawing/2014/main" id="{16F4FE5E-01C2-47FD-A061-1ABC4D24CD55}"/>
              </a:ext>
            </a:extLst>
          </p:cNvPr>
          <p:cNvSpPr/>
          <p:nvPr/>
        </p:nvSpPr>
        <p:spPr>
          <a:xfrm>
            <a:off x="4656429" y="1900611"/>
            <a:ext cx="3518068" cy="2003177"/>
          </a:xfrm>
          <a:prstGeom prst="rect">
            <a:avLst/>
          </a:prstGeom>
        </p:spPr>
        <p:txBody>
          <a:bodyPr wrap="square">
            <a:spAutoFit/>
          </a:bodyPr>
          <a:lstStyle/>
          <a:p>
            <a:pPr algn="just">
              <a:lnSpc>
                <a:spcPct val="150000"/>
              </a:lnSpc>
            </a:pPr>
            <a:r>
              <a:rPr lang="en-US" altLang="zh-CN" sz="1200" dirty="0"/>
              <a:t>(1)</a:t>
            </a:r>
            <a:r>
              <a:rPr lang="zh-CN" altLang="en-US" sz="1200" dirty="0"/>
              <a:t>合同当事人之间的权利义务消灭</a:t>
            </a:r>
            <a:r>
              <a:rPr lang="en-US" altLang="zh-CN" sz="1200" dirty="0"/>
              <a:t>,</a:t>
            </a:r>
            <a:r>
              <a:rPr lang="zh-CN" altLang="en-US" sz="1200" dirty="0"/>
              <a:t>债权人不再享有债权</a:t>
            </a:r>
            <a:r>
              <a:rPr lang="en-US" altLang="zh-CN" sz="1200" dirty="0"/>
              <a:t>,</a:t>
            </a:r>
            <a:r>
              <a:rPr lang="zh-CN" altLang="en-US" sz="1200" dirty="0"/>
              <a:t>债务人不再负担债务。</a:t>
            </a:r>
          </a:p>
          <a:p>
            <a:pPr algn="just">
              <a:lnSpc>
                <a:spcPct val="150000"/>
              </a:lnSpc>
            </a:pPr>
            <a:r>
              <a:rPr lang="en-US" altLang="zh-CN" sz="1200" dirty="0"/>
              <a:t>(2)</a:t>
            </a:r>
            <a:r>
              <a:rPr lang="zh-CN" altLang="en-US" sz="1200" dirty="0"/>
              <a:t>债权的担保及其他从属的权利义务消灭。</a:t>
            </a:r>
            <a:endParaRPr lang="en-US" altLang="zh-CN" sz="1200" dirty="0"/>
          </a:p>
          <a:p>
            <a:pPr algn="just">
              <a:lnSpc>
                <a:spcPct val="150000"/>
              </a:lnSpc>
            </a:pPr>
            <a:r>
              <a:rPr lang="en-US" altLang="zh-CN" sz="1200" dirty="0"/>
              <a:t>(3)</a:t>
            </a:r>
            <a:r>
              <a:rPr lang="zh-CN" altLang="en-US" sz="1200" dirty="0"/>
              <a:t>负债字据的返还。</a:t>
            </a:r>
            <a:endParaRPr lang="en-US" altLang="zh-CN" sz="1200" dirty="0"/>
          </a:p>
          <a:p>
            <a:pPr algn="just">
              <a:lnSpc>
                <a:spcPct val="150000"/>
              </a:lnSpc>
            </a:pPr>
            <a:r>
              <a:rPr lang="en-US" altLang="zh-CN" sz="1200" dirty="0"/>
              <a:t>(4)</a:t>
            </a:r>
            <a:r>
              <a:rPr lang="zh-CN" altLang="en-US" sz="1200" dirty="0"/>
              <a:t>合同消灭后的附随义务履行。</a:t>
            </a:r>
            <a:endParaRPr lang="en-US" altLang="zh-CN" sz="1200" dirty="0"/>
          </a:p>
          <a:p>
            <a:pPr algn="just">
              <a:lnSpc>
                <a:spcPct val="150000"/>
              </a:lnSpc>
            </a:pPr>
            <a:r>
              <a:rPr lang="en-US" altLang="zh-CN" sz="1200" dirty="0"/>
              <a:t>(5)</a:t>
            </a:r>
            <a:r>
              <a:rPr lang="zh-CN" altLang="en-US" sz="1200" dirty="0"/>
              <a:t>合同消灭不影响合同中结算和清理条款的效力。</a:t>
            </a:r>
          </a:p>
          <a:p>
            <a:pPr algn="just">
              <a:lnSpc>
                <a:spcPct val="150000"/>
              </a:lnSpc>
            </a:pPr>
            <a:endParaRPr lang="zh-CN" altLang="en-US" sz="1200" dirty="0"/>
          </a:p>
        </p:txBody>
      </p:sp>
    </p:spTree>
    <p:extLst>
      <p:ext uri="{BB962C8B-B14F-4D97-AF65-F5344CB8AC3E}">
        <p14:creationId xmlns:p14="http://schemas.microsoft.com/office/powerpoint/2010/main" val="21547028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第七节　合同消灭</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二、合同消灭的原因</a:t>
            </a:r>
            <a:endParaRPr lang="zh-CN" altLang="en-US" dirty="0"/>
          </a:p>
        </p:txBody>
      </p:sp>
      <p:pic>
        <p:nvPicPr>
          <p:cNvPr id="4" name="图片 3">
            <a:extLst>
              <a:ext uri="{FF2B5EF4-FFF2-40B4-BE49-F238E27FC236}">
                <a16:creationId xmlns:a16="http://schemas.microsoft.com/office/drawing/2014/main" id="{22D0135D-3A65-4CC2-AF5C-1ABE3A02589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82CF711-1343-4B46-84B0-85DDAA75784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0FBCEE0B-C501-40E9-8F14-27CFD31276BB}"/>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0F526A1-FF86-44C3-B079-1CFB40F65E3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7D4B106-986F-4CCF-BF30-A4C81D6006D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25FBC31-331C-424F-8F14-15B9CD688A2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BCC8928-542F-43BD-895D-022CD9712D59}"/>
              </a:ext>
            </a:extLst>
          </p:cNvPr>
          <p:cNvSpPr/>
          <p:nvPr/>
        </p:nvSpPr>
        <p:spPr>
          <a:xfrm>
            <a:off x="219012" y="2162677"/>
            <a:ext cx="2847802"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清偿又称为履行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是指债务人按照合同的约定向债权人履行义务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实现债权目的的行为。我国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557</a:t>
            </a:r>
            <a:r>
              <a:rPr lang="zh-CN" altLang="en-US" sz="1200" b="1" dirty="0">
                <a:solidFill>
                  <a:prstClr val="white"/>
                </a:solidFill>
                <a:latin typeface="微软雅黑" panose="020B0503020204020204" charset="-122"/>
                <a:sym typeface="+mn-ea"/>
              </a:rPr>
              <a:t>条使用的“债务已经履行”的概念</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就是清偿的概念。</a:t>
            </a:r>
          </a:p>
        </p:txBody>
      </p:sp>
      <p:sp>
        <p:nvSpPr>
          <p:cNvPr id="11" name="矩形 10">
            <a:extLst>
              <a:ext uri="{FF2B5EF4-FFF2-40B4-BE49-F238E27FC236}">
                <a16:creationId xmlns:a16="http://schemas.microsoft.com/office/drawing/2014/main" id="{B2F2933E-C9CF-4CA4-9FBC-9E67D4D8A48F}"/>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清偿</a:t>
            </a:r>
            <a:endParaRPr lang="en-US" altLang="zh-CN" sz="1400" b="1" dirty="0">
              <a:solidFill>
                <a:prstClr val="white"/>
              </a:solidFill>
            </a:endParaRPr>
          </a:p>
        </p:txBody>
      </p:sp>
      <p:sp>
        <p:nvSpPr>
          <p:cNvPr id="12" name="矩形 11">
            <a:extLst>
              <a:ext uri="{FF2B5EF4-FFF2-40B4-BE49-F238E27FC236}">
                <a16:creationId xmlns:a16="http://schemas.microsoft.com/office/drawing/2014/main" id="{2ADC5684-BA3C-4662-9F98-1263086921E8}"/>
              </a:ext>
            </a:extLst>
          </p:cNvPr>
          <p:cNvSpPr/>
          <p:nvPr/>
        </p:nvSpPr>
        <p:spPr>
          <a:xfrm>
            <a:off x="3302692" y="2193864"/>
            <a:ext cx="2595377" cy="2002215"/>
          </a:xfrm>
          <a:prstGeom prst="rect">
            <a:avLst/>
          </a:prstGeom>
        </p:spPr>
        <p:txBody>
          <a:bodyPr wrap="square">
            <a:spAutoFit/>
          </a:bodyPr>
          <a:lstStyle/>
          <a:p>
            <a:pPr>
              <a:lnSpc>
                <a:spcPct val="150000"/>
              </a:lnSpc>
            </a:pPr>
            <a:r>
              <a:rPr lang="zh-CN" altLang="en-US" sz="1200" b="1" dirty="0">
                <a:solidFill>
                  <a:prstClr val="white"/>
                </a:solidFill>
                <a:sym typeface="+mn-ea"/>
              </a:rPr>
              <a:t>合同解除有两种含义</a:t>
            </a:r>
            <a:r>
              <a:rPr lang="en-US" altLang="zh-CN" sz="1200" b="1" dirty="0">
                <a:solidFill>
                  <a:prstClr val="white"/>
                </a:solidFill>
                <a:sym typeface="+mn-ea"/>
              </a:rPr>
              <a:t>:</a:t>
            </a:r>
            <a:r>
              <a:rPr lang="zh-CN" altLang="en-US" sz="1200" b="1" dirty="0">
                <a:solidFill>
                  <a:prstClr val="white"/>
                </a:solidFill>
                <a:sym typeface="+mn-ea"/>
              </a:rPr>
              <a:t>狭义的合同解除是指合同有效成立以后</a:t>
            </a:r>
            <a:r>
              <a:rPr lang="en-US" altLang="zh-CN" sz="1200" b="1" dirty="0">
                <a:solidFill>
                  <a:prstClr val="white"/>
                </a:solidFill>
                <a:sym typeface="+mn-ea"/>
              </a:rPr>
              <a:t>,</a:t>
            </a:r>
            <a:r>
              <a:rPr lang="zh-CN" altLang="en-US" sz="1200" b="1" dirty="0">
                <a:solidFill>
                  <a:prstClr val="white"/>
                </a:solidFill>
                <a:sym typeface="+mn-ea"/>
              </a:rPr>
              <a:t>在具备解除条件时</a:t>
            </a:r>
            <a:r>
              <a:rPr lang="en-US" altLang="zh-CN" sz="1200" b="1" dirty="0">
                <a:solidFill>
                  <a:prstClr val="white"/>
                </a:solidFill>
                <a:sym typeface="+mn-ea"/>
              </a:rPr>
              <a:t>,</a:t>
            </a:r>
            <a:r>
              <a:rPr lang="zh-CN" altLang="en-US" sz="1200" b="1" dirty="0">
                <a:solidFill>
                  <a:prstClr val="white"/>
                </a:solidFill>
                <a:sym typeface="+mn-ea"/>
              </a:rPr>
              <a:t>因当事人一方基于法律规定或双方的意思表示而使合同关系归于消灭的一种法律行为</a:t>
            </a:r>
            <a:r>
              <a:rPr lang="en-US" altLang="zh-CN" sz="1200" b="1" dirty="0">
                <a:solidFill>
                  <a:prstClr val="white"/>
                </a:solidFill>
                <a:sym typeface="+mn-ea"/>
              </a:rPr>
              <a:t>;</a:t>
            </a:r>
            <a:r>
              <a:rPr lang="zh-CN" altLang="en-US" sz="1200" b="1" dirty="0">
                <a:solidFill>
                  <a:prstClr val="white"/>
                </a:solidFill>
                <a:sym typeface="+mn-ea"/>
              </a:rPr>
              <a:t>广义的合同解除</a:t>
            </a:r>
            <a:r>
              <a:rPr lang="en-US" altLang="zh-CN" sz="1200" b="1" dirty="0">
                <a:solidFill>
                  <a:prstClr val="white"/>
                </a:solidFill>
                <a:sym typeface="+mn-ea"/>
              </a:rPr>
              <a:t>,</a:t>
            </a:r>
            <a:r>
              <a:rPr lang="zh-CN" altLang="en-US" sz="1200" b="1" dirty="0">
                <a:solidFill>
                  <a:prstClr val="white"/>
                </a:solidFill>
                <a:sym typeface="+mn-ea"/>
              </a:rPr>
              <a:t>除了包括狭义的合同解除以外</a:t>
            </a:r>
            <a:r>
              <a:rPr lang="en-US" altLang="zh-CN" sz="1200" b="1" dirty="0">
                <a:solidFill>
                  <a:prstClr val="white"/>
                </a:solidFill>
                <a:sym typeface="+mn-ea"/>
              </a:rPr>
              <a:t>,</a:t>
            </a:r>
            <a:r>
              <a:rPr lang="zh-CN" altLang="en-US" sz="1200" b="1" dirty="0">
                <a:solidFill>
                  <a:prstClr val="white"/>
                </a:solidFill>
                <a:sym typeface="+mn-ea"/>
              </a:rPr>
              <a:t>还包括合同的协议解除。</a:t>
            </a:r>
          </a:p>
        </p:txBody>
      </p:sp>
      <p:sp>
        <p:nvSpPr>
          <p:cNvPr id="13" name="矩形 12">
            <a:extLst>
              <a:ext uri="{FF2B5EF4-FFF2-40B4-BE49-F238E27FC236}">
                <a16:creationId xmlns:a16="http://schemas.microsoft.com/office/drawing/2014/main" id="{F30ACBCE-7774-4FD5-BFC2-B6077E69BA5A}"/>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解除</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B45DE042-6563-4769-9732-1E179A4FA8A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FDA841AF-5D85-4DEA-BA12-FA270F7137EE}"/>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00ECBBE-E334-454E-BF95-6C1B28F2DFBA}"/>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99AEB89-9A31-434A-8DD5-90E035E4E271}"/>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B0F62533-AFD4-4FC1-9C80-76C555F74F8D}"/>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CD742E1-B5F7-4BA0-8070-90D51860F343}"/>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CDA6ABFF-8DE1-41EF-8540-F42B9979365A}"/>
              </a:ext>
            </a:extLst>
          </p:cNvPr>
          <p:cNvSpPr/>
          <p:nvPr/>
        </p:nvSpPr>
        <p:spPr>
          <a:xfrm>
            <a:off x="6172845" y="2088447"/>
            <a:ext cx="2487061" cy="2275688"/>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抵销是指当事人互负给付债务</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各以其债权充当债务的清偿</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而使其债务与对方的债务在对等额内相互消灭的合同消灭制度。为抵销的债权即债务人的债权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称为自动债权、抵销债权或反对债权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被抵销的债权即债权人的债权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称为被动债权、受动债权或主债权。</a:t>
            </a:r>
          </a:p>
        </p:txBody>
      </p:sp>
      <p:sp>
        <p:nvSpPr>
          <p:cNvPr id="23" name="矩形 22">
            <a:extLst>
              <a:ext uri="{FF2B5EF4-FFF2-40B4-BE49-F238E27FC236}">
                <a16:creationId xmlns:a16="http://schemas.microsoft.com/office/drawing/2014/main" id="{955FD596-FEE0-40DE-AB08-E307797E2238}"/>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抵销</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0A73624-0780-4B84-B990-02A30AB0EB68}"/>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C4F13F9-DEDE-4BA0-BC6D-F98C4EC86AC0}"/>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0CB638B6-A440-4B9E-A132-042B9B2FA9B9}"/>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21890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第七节　合同消灭</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二、合同消灭的原因</a:t>
            </a:r>
            <a:endParaRPr lang="zh-CN" altLang="en-US" dirty="0"/>
          </a:p>
        </p:txBody>
      </p:sp>
      <p:pic>
        <p:nvPicPr>
          <p:cNvPr id="4" name="图片 3">
            <a:extLst>
              <a:ext uri="{FF2B5EF4-FFF2-40B4-BE49-F238E27FC236}">
                <a16:creationId xmlns:a16="http://schemas.microsoft.com/office/drawing/2014/main" id="{22D0135D-3A65-4CC2-AF5C-1ABE3A02589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82CF711-1343-4B46-84B0-85DDAA75784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0FBCEE0B-C501-40E9-8F14-27CFD31276BB}"/>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0F526A1-FF86-44C3-B079-1CFB40F65E3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7D4B106-986F-4CCF-BF30-A4C81D6006D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25FBC31-331C-424F-8F14-15B9CD688A2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BCC8928-542F-43BD-895D-022CD9712D59}"/>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提存是指债务人于债务已届履行期时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将无法给付的标的物提交给提存机关</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以消灭合同债务的合同消灭方式。</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提存可使债务人将无法交付给债权人的标的物交付给提存机关</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消灭债权债务关系</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从而免除债务人为债务履行的困扰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为保护债务人的利益提供了一项行之有效的措施。</a:t>
            </a:r>
          </a:p>
        </p:txBody>
      </p:sp>
      <p:sp>
        <p:nvSpPr>
          <p:cNvPr id="11" name="矩形 10">
            <a:extLst>
              <a:ext uri="{FF2B5EF4-FFF2-40B4-BE49-F238E27FC236}">
                <a16:creationId xmlns:a16="http://schemas.microsoft.com/office/drawing/2014/main" id="{B2F2933E-C9CF-4CA4-9FBC-9E67D4D8A48F}"/>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四</a:t>
            </a:r>
            <a:r>
              <a:rPr lang="en-US" altLang="zh-CN" sz="1400" b="1" dirty="0">
                <a:solidFill>
                  <a:prstClr val="white"/>
                </a:solidFill>
              </a:rPr>
              <a:t>)</a:t>
            </a:r>
            <a:r>
              <a:rPr lang="zh-CN" altLang="en-US" sz="1400" b="1" dirty="0">
                <a:solidFill>
                  <a:prstClr val="white"/>
                </a:solidFill>
              </a:rPr>
              <a:t>提存</a:t>
            </a:r>
            <a:endParaRPr lang="en-US" altLang="zh-CN" sz="1400" b="1" dirty="0">
              <a:solidFill>
                <a:prstClr val="white"/>
              </a:solidFill>
            </a:endParaRPr>
          </a:p>
        </p:txBody>
      </p:sp>
      <p:sp>
        <p:nvSpPr>
          <p:cNvPr id="12" name="矩形 11">
            <a:extLst>
              <a:ext uri="{FF2B5EF4-FFF2-40B4-BE49-F238E27FC236}">
                <a16:creationId xmlns:a16="http://schemas.microsoft.com/office/drawing/2014/main" id="{2ADC5684-BA3C-4662-9F98-1263086921E8}"/>
              </a:ext>
            </a:extLst>
          </p:cNvPr>
          <p:cNvSpPr/>
          <p:nvPr/>
        </p:nvSpPr>
        <p:spPr>
          <a:xfrm>
            <a:off x="3237776" y="2118928"/>
            <a:ext cx="2689508"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免除是指债权人抛弃债权</a:t>
            </a:r>
            <a:r>
              <a:rPr lang="en-US" altLang="zh-CN" sz="1200" b="1" dirty="0">
                <a:solidFill>
                  <a:prstClr val="white"/>
                </a:solidFill>
                <a:sym typeface="+mn-ea"/>
              </a:rPr>
              <a:t>,</a:t>
            </a:r>
            <a:r>
              <a:rPr lang="zh-CN" altLang="en-US" sz="1200" b="1" dirty="0">
                <a:solidFill>
                  <a:prstClr val="white"/>
                </a:solidFill>
                <a:sym typeface="+mn-ea"/>
              </a:rPr>
              <a:t>从而全部或者部分消灭合同关系的单方法律行为。</a:t>
            </a:r>
          </a:p>
          <a:p>
            <a:pPr marL="171450" indent="-171450">
              <a:lnSpc>
                <a:spcPct val="150000"/>
              </a:lnSpc>
              <a:buFont typeface="Wingdings" panose="05000000000000000000" pitchFamily="2" charset="2"/>
              <a:buChar char="Ø"/>
            </a:pPr>
            <a:r>
              <a:rPr lang="zh-CN" altLang="en-US" sz="1200" b="1" dirty="0">
                <a:solidFill>
                  <a:prstClr val="white"/>
                </a:solidFill>
                <a:sym typeface="+mn-ea"/>
              </a:rPr>
              <a:t>免除是法律行为</a:t>
            </a:r>
            <a:r>
              <a:rPr lang="en-US" altLang="zh-CN" sz="1200" b="1" dirty="0">
                <a:solidFill>
                  <a:prstClr val="white"/>
                </a:solidFill>
                <a:sym typeface="+mn-ea"/>
              </a:rPr>
              <a:t>,</a:t>
            </a:r>
            <a:r>
              <a:rPr lang="zh-CN" altLang="en-US" sz="1200" b="1" dirty="0">
                <a:solidFill>
                  <a:prstClr val="white"/>
                </a:solidFill>
                <a:sym typeface="+mn-ea"/>
              </a:rPr>
              <a:t>应当具备法律行为成立的一般条件。免除的效力是使合同关系消灭。债务全部免除的</a:t>
            </a:r>
            <a:r>
              <a:rPr lang="en-US" altLang="zh-CN" sz="1200" b="1" dirty="0">
                <a:solidFill>
                  <a:prstClr val="white"/>
                </a:solidFill>
                <a:sym typeface="+mn-ea"/>
              </a:rPr>
              <a:t>,</a:t>
            </a:r>
            <a:r>
              <a:rPr lang="zh-CN" altLang="en-US" sz="1200" b="1" dirty="0">
                <a:solidFill>
                  <a:prstClr val="white"/>
                </a:solidFill>
                <a:sym typeface="+mn-ea"/>
              </a:rPr>
              <a:t>合同债务全部消灭</a:t>
            </a:r>
            <a:r>
              <a:rPr lang="en-US" altLang="zh-CN" sz="1200" b="1" dirty="0">
                <a:solidFill>
                  <a:prstClr val="white"/>
                </a:solidFill>
                <a:sym typeface="+mn-ea"/>
              </a:rPr>
              <a:t>;</a:t>
            </a:r>
            <a:r>
              <a:rPr lang="zh-CN" altLang="en-US" sz="1200" b="1" dirty="0">
                <a:solidFill>
                  <a:prstClr val="white"/>
                </a:solidFill>
                <a:sym typeface="+mn-ea"/>
              </a:rPr>
              <a:t>债务部分免除的</a:t>
            </a:r>
            <a:r>
              <a:rPr lang="en-US" altLang="zh-CN" sz="1200" b="1" dirty="0">
                <a:solidFill>
                  <a:prstClr val="white"/>
                </a:solidFill>
                <a:sym typeface="+mn-ea"/>
              </a:rPr>
              <a:t>,</a:t>
            </a:r>
            <a:r>
              <a:rPr lang="zh-CN" altLang="en-US" sz="1200" b="1" dirty="0">
                <a:solidFill>
                  <a:prstClr val="white"/>
                </a:solidFill>
                <a:sym typeface="+mn-ea"/>
              </a:rPr>
              <a:t>合同关系于免除的范围内部分消灭。</a:t>
            </a:r>
          </a:p>
        </p:txBody>
      </p:sp>
      <p:sp>
        <p:nvSpPr>
          <p:cNvPr id="13" name="矩形 12">
            <a:extLst>
              <a:ext uri="{FF2B5EF4-FFF2-40B4-BE49-F238E27FC236}">
                <a16:creationId xmlns:a16="http://schemas.microsoft.com/office/drawing/2014/main" id="{F30ACBCE-7774-4FD5-BFC2-B6077E69BA5A}"/>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五</a:t>
            </a:r>
            <a:r>
              <a:rPr lang="en-US" altLang="zh-CN" sz="1200" b="1" dirty="0">
                <a:solidFill>
                  <a:prstClr val="white"/>
                </a:solidFill>
              </a:rPr>
              <a:t>)</a:t>
            </a:r>
            <a:r>
              <a:rPr lang="zh-CN" altLang="en-US" sz="1200" b="1" dirty="0">
                <a:solidFill>
                  <a:prstClr val="white"/>
                </a:solidFill>
              </a:rPr>
              <a:t>免除</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B45DE042-6563-4769-9732-1E179A4FA8A2}"/>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FDA841AF-5D85-4DEA-BA12-FA270F7137EE}"/>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000ECBBE-E334-454E-BF95-6C1B28F2DFBA}"/>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99AEB89-9A31-434A-8DD5-90E035E4E271}"/>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B0F62533-AFD4-4FC1-9C80-76C555F74F8D}"/>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CD742E1-B5F7-4BA0-8070-90D51860F343}"/>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CDA6ABFF-8DE1-41EF-8540-F42B9979365A}"/>
              </a:ext>
            </a:extLst>
          </p:cNvPr>
          <p:cNvSpPr/>
          <p:nvPr/>
        </p:nvSpPr>
        <p:spPr>
          <a:xfrm>
            <a:off x="6158503" y="2019006"/>
            <a:ext cx="2487061"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混同是指债权和债务同归于一人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而使合同关系消灭的事实。混同以债权与债务归属于一人而成立</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与人的意志无关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因而属于事件。</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混同的效力是导致合同关系的绝对消灭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主债务消灭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从债务也随之消灭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如保证债务因主债务人与债权人混同而消灭。</a:t>
            </a:r>
          </a:p>
        </p:txBody>
      </p:sp>
      <p:sp>
        <p:nvSpPr>
          <p:cNvPr id="23" name="矩形 22">
            <a:extLst>
              <a:ext uri="{FF2B5EF4-FFF2-40B4-BE49-F238E27FC236}">
                <a16:creationId xmlns:a16="http://schemas.microsoft.com/office/drawing/2014/main" id="{955FD596-FEE0-40DE-AB08-E307797E2238}"/>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六</a:t>
            </a:r>
            <a:r>
              <a:rPr lang="en-US" altLang="zh-CN" sz="1400" b="1" dirty="0">
                <a:solidFill>
                  <a:prstClr val="white"/>
                </a:solidFill>
              </a:rPr>
              <a:t>)</a:t>
            </a:r>
            <a:r>
              <a:rPr lang="zh-CN" altLang="en-US" sz="1400" b="1" dirty="0">
                <a:solidFill>
                  <a:prstClr val="white"/>
                </a:solidFill>
              </a:rPr>
              <a:t>混同</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0A73624-0780-4B84-B990-02A30AB0EB68}"/>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C4F13F9-DEDE-4BA0-BC6D-F98C4EC86AC0}"/>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0CB638B6-A440-4B9E-A132-042B9B2FA9B9}"/>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9645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合同责任概述</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合同责任的归责原则</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合同责任构成和抗辩事由</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第四节　合同责任方式及其应用</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第十三章  合同责任</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债与合同</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5764591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05074" y="53820"/>
            <a:ext cx="3185488"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民事法律关系的要素</a:t>
            </a:r>
          </a:p>
        </p:txBody>
      </p:sp>
      <p:pic>
        <p:nvPicPr>
          <p:cNvPr id="20" name="图片 19"/>
          <p:cNvPicPr>
            <a:picLocks noChangeAspect="1"/>
          </p:cNvPicPr>
          <p:nvPr/>
        </p:nvPicPr>
        <p:blipFill>
          <a:blip r:embed="rId3"/>
          <a:srcRect l="9902" r="12391"/>
          <a:stretch>
            <a:fillRect/>
          </a:stretch>
        </p:blipFill>
        <p:spPr>
          <a:xfrm>
            <a:off x="5894909" y="1267742"/>
            <a:ext cx="2533226" cy="3284212"/>
          </a:xfrm>
          <a:prstGeom prst="rect">
            <a:avLst/>
          </a:prstGeom>
        </p:spPr>
      </p:pic>
      <p:pic>
        <p:nvPicPr>
          <p:cNvPr id="21" name="图片 20"/>
          <p:cNvPicPr>
            <a:picLocks noChangeAspect="1"/>
          </p:cNvPicPr>
          <p:nvPr/>
        </p:nvPicPr>
        <p:blipFill>
          <a:blip r:embed="rId4"/>
          <a:srcRect l="22280" r="20502"/>
          <a:stretch>
            <a:fillRect/>
          </a:stretch>
        </p:blipFill>
        <p:spPr>
          <a:xfrm>
            <a:off x="3252267" y="1274626"/>
            <a:ext cx="2552930" cy="3283561"/>
          </a:xfrm>
          <a:prstGeom prst="rect">
            <a:avLst/>
          </a:prstGeom>
        </p:spPr>
      </p:pic>
      <p:pic>
        <p:nvPicPr>
          <p:cNvPr id="22" name="图片 21"/>
          <p:cNvPicPr>
            <a:picLocks noChangeAspect="1"/>
          </p:cNvPicPr>
          <p:nvPr/>
        </p:nvPicPr>
        <p:blipFill>
          <a:blip r:embed="rId5"/>
          <a:srcRect l="24057" r="25218"/>
          <a:stretch>
            <a:fillRect/>
          </a:stretch>
        </p:blipFill>
        <p:spPr>
          <a:xfrm>
            <a:off x="612967" y="1267740"/>
            <a:ext cx="2552351" cy="3283561"/>
          </a:xfrm>
          <a:prstGeom prst="rect">
            <a:avLst/>
          </a:prstGeom>
        </p:spPr>
      </p:pic>
      <p:sp>
        <p:nvSpPr>
          <p:cNvPr id="24" name="矩形 23"/>
          <p:cNvSpPr/>
          <p:nvPr/>
        </p:nvSpPr>
        <p:spPr>
          <a:xfrm>
            <a:off x="612730" y="1267502"/>
            <a:ext cx="2552340"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5" name="矩形 24"/>
          <p:cNvSpPr/>
          <p:nvPr/>
        </p:nvSpPr>
        <p:spPr>
          <a:xfrm>
            <a:off x="3252191" y="1274388"/>
            <a:ext cx="2552340"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26" name="矩形 25"/>
          <p:cNvSpPr/>
          <p:nvPr/>
        </p:nvSpPr>
        <p:spPr>
          <a:xfrm>
            <a:off x="5879279" y="1267502"/>
            <a:ext cx="2552340"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9" name="矩形 28"/>
          <p:cNvSpPr/>
          <p:nvPr/>
        </p:nvSpPr>
        <p:spPr>
          <a:xfrm>
            <a:off x="612730" y="4589848"/>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0" name="矩形 29"/>
          <p:cNvSpPr/>
          <p:nvPr/>
        </p:nvSpPr>
        <p:spPr>
          <a:xfrm>
            <a:off x="3252191" y="4596734"/>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 name="矩形 30"/>
          <p:cNvSpPr/>
          <p:nvPr/>
        </p:nvSpPr>
        <p:spPr>
          <a:xfrm>
            <a:off x="5879279" y="4589848"/>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4" name="矩形 33"/>
          <p:cNvSpPr/>
          <p:nvPr/>
        </p:nvSpPr>
        <p:spPr>
          <a:xfrm>
            <a:off x="748732" y="2007763"/>
            <a:ext cx="2221335" cy="1721690"/>
          </a:xfrm>
          <a:prstGeom prst="rect">
            <a:avLst/>
          </a:prstGeom>
        </p:spPr>
        <p:txBody>
          <a:bodyPr wrap="square">
            <a:spAutoFit/>
          </a:bodyPr>
          <a:lstStyle/>
          <a:p>
            <a:pPr>
              <a:lnSpc>
                <a:spcPct val="150000"/>
              </a:lnSpc>
            </a:pPr>
            <a:r>
              <a:rPr lang="zh-CN" altLang="en-US" sz="1200" b="1" dirty="0">
                <a:solidFill>
                  <a:prstClr val="white"/>
                </a:solidFill>
                <a:latin typeface="微软雅黑" panose="020B0503020204020204" charset="-122"/>
                <a:sym typeface="+mn-ea"/>
              </a:rPr>
              <a:t>民事法律关系的主体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简称为民事主体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是指参与民事关系</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并在其中享有民事权利和承担民事义务的人。我国民事法律关系的主体包括自然人、法人和非法人组织。</a:t>
            </a:r>
          </a:p>
        </p:txBody>
      </p:sp>
      <p:sp>
        <p:nvSpPr>
          <p:cNvPr id="35" name="矩形 34"/>
          <p:cNvSpPr/>
          <p:nvPr/>
        </p:nvSpPr>
        <p:spPr>
          <a:xfrm>
            <a:off x="645043" y="1419117"/>
            <a:ext cx="2428711" cy="387798"/>
          </a:xfrm>
          <a:prstGeom prst="rect">
            <a:avLst/>
          </a:prstGeom>
        </p:spPr>
        <p:txBody>
          <a:bodyPr wrap="square">
            <a:spAutoFit/>
          </a:bodyPr>
          <a:lstStyle/>
          <a:p>
            <a:pPr algn="just">
              <a:lnSpc>
                <a:spcPct val="120000"/>
              </a:lnSpc>
            </a:pPr>
            <a:r>
              <a:rPr lang="zh-CN" altLang="en-US" sz="1600" b="1" dirty="0">
                <a:solidFill>
                  <a:prstClr val="white"/>
                </a:solidFill>
              </a:rPr>
              <a:t>一、民事法律关系的主体</a:t>
            </a:r>
            <a:endParaRPr lang="en-US" altLang="zh-CN" sz="1600" b="1" dirty="0">
              <a:solidFill>
                <a:prstClr val="white"/>
              </a:solidFill>
            </a:endParaRPr>
          </a:p>
        </p:txBody>
      </p:sp>
      <p:cxnSp>
        <p:nvCxnSpPr>
          <p:cNvPr id="36" name="直接连接符 35"/>
          <p:cNvCxnSpPr/>
          <p:nvPr/>
        </p:nvCxnSpPr>
        <p:spPr>
          <a:xfrm>
            <a:off x="844025" y="1939213"/>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8" name="矩形 37"/>
          <p:cNvSpPr/>
          <p:nvPr/>
        </p:nvSpPr>
        <p:spPr>
          <a:xfrm>
            <a:off x="3411383" y="2120068"/>
            <a:ext cx="2221335" cy="888705"/>
          </a:xfrm>
          <a:prstGeom prst="rect">
            <a:avLst/>
          </a:prstGeom>
        </p:spPr>
        <p:txBody>
          <a:bodyPr wrap="square">
            <a:spAutoFit/>
          </a:bodyPr>
          <a:lstStyle/>
          <a:p>
            <a:pPr>
              <a:lnSpc>
                <a:spcPct val="150000"/>
              </a:lnSpc>
            </a:pPr>
            <a:r>
              <a:rPr lang="zh-CN" altLang="en-US" sz="1200" b="1" dirty="0">
                <a:solidFill>
                  <a:prstClr val="white"/>
                </a:solidFill>
                <a:sym typeface="+mn-ea"/>
              </a:rPr>
              <a:t>民事法律关系的内容是指民事法律关系的主体所享有的民事权利和所承担的民事义务。</a:t>
            </a:r>
          </a:p>
        </p:txBody>
      </p:sp>
      <p:sp>
        <p:nvSpPr>
          <p:cNvPr id="39" name="矩形 38"/>
          <p:cNvSpPr/>
          <p:nvPr/>
        </p:nvSpPr>
        <p:spPr>
          <a:xfrm>
            <a:off x="3281313" y="1463182"/>
            <a:ext cx="2494096" cy="387798"/>
          </a:xfrm>
          <a:prstGeom prst="rect">
            <a:avLst/>
          </a:prstGeom>
        </p:spPr>
        <p:txBody>
          <a:bodyPr wrap="square">
            <a:spAutoFit/>
          </a:bodyPr>
          <a:lstStyle/>
          <a:p>
            <a:pPr algn="just">
              <a:lnSpc>
                <a:spcPct val="120000"/>
              </a:lnSpc>
            </a:pPr>
            <a:r>
              <a:rPr lang="zh-CN" altLang="en-US" sz="1600" b="1" dirty="0">
                <a:solidFill>
                  <a:prstClr val="white"/>
                </a:solidFill>
              </a:rPr>
              <a:t>二、民事法律关系的内容</a:t>
            </a:r>
            <a:endParaRPr lang="en-US" altLang="zh-CN" sz="1600" b="1" dirty="0">
              <a:solidFill>
                <a:prstClr val="white"/>
              </a:solidFill>
            </a:endParaRPr>
          </a:p>
        </p:txBody>
      </p:sp>
      <p:cxnSp>
        <p:nvCxnSpPr>
          <p:cNvPr id="40" name="直接连接符 39"/>
          <p:cNvCxnSpPr/>
          <p:nvPr/>
        </p:nvCxnSpPr>
        <p:spPr>
          <a:xfrm>
            <a:off x="3483486" y="1946100"/>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矩形 41"/>
          <p:cNvSpPr/>
          <p:nvPr/>
        </p:nvSpPr>
        <p:spPr>
          <a:xfrm>
            <a:off x="6015281" y="2007765"/>
            <a:ext cx="2221335" cy="1721690"/>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民事法律关系的客体</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又称为标的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是指民事法律关系主体之间的民事权利义务共同指向的对象。</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总则编第五章“民事权利”规定了部分民事法律关系客体。</a:t>
            </a:r>
          </a:p>
        </p:txBody>
      </p:sp>
      <p:sp>
        <p:nvSpPr>
          <p:cNvPr id="43" name="矩形 42"/>
          <p:cNvSpPr/>
          <p:nvPr/>
        </p:nvSpPr>
        <p:spPr>
          <a:xfrm>
            <a:off x="5899506" y="1463182"/>
            <a:ext cx="2428484" cy="387798"/>
          </a:xfrm>
          <a:prstGeom prst="rect">
            <a:avLst/>
          </a:prstGeom>
        </p:spPr>
        <p:txBody>
          <a:bodyPr wrap="square">
            <a:spAutoFit/>
          </a:bodyPr>
          <a:lstStyle/>
          <a:p>
            <a:pPr algn="just">
              <a:lnSpc>
                <a:spcPct val="120000"/>
              </a:lnSpc>
            </a:pPr>
            <a:r>
              <a:rPr lang="zh-CN" altLang="en-US" sz="1600" b="1" dirty="0">
                <a:solidFill>
                  <a:prstClr val="white"/>
                </a:solidFill>
              </a:rPr>
              <a:t>三、民事法律关系的客体</a:t>
            </a:r>
            <a:endParaRPr lang="en-US" altLang="zh-CN" sz="1600" b="1" dirty="0">
              <a:solidFill>
                <a:prstClr val="white"/>
              </a:solidFill>
            </a:endParaRPr>
          </a:p>
        </p:txBody>
      </p:sp>
      <p:cxnSp>
        <p:nvCxnSpPr>
          <p:cNvPr id="44" name="直接连接符 43"/>
          <p:cNvCxnSpPr/>
          <p:nvPr/>
        </p:nvCxnSpPr>
        <p:spPr>
          <a:xfrm>
            <a:off x="6110574" y="1939215"/>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矩形 49"/>
          <p:cNvSpPr/>
          <p:nvPr/>
        </p:nvSpPr>
        <p:spPr>
          <a:xfrm>
            <a:off x="615740" y="1094059"/>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51" name="矩形 50"/>
          <p:cNvSpPr/>
          <p:nvPr/>
        </p:nvSpPr>
        <p:spPr>
          <a:xfrm>
            <a:off x="3255201" y="1100945"/>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52" name="矩形 51"/>
          <p:cNvSpPr/>
          <p:nvPr/>
        </p:nvSpPr>
        <p:spPr>
          <a:xfrm>
            <a:off x="5882289" y="1094059"/>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62843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合同责任概述</a:t>
            </a:r>
          </a:p>
        </p:txBody>
      </p:sp>
      <p:sp>
        <p:nvSpPr>
          <p:cNvPr id="4" name="iṩḻîdè">
            <a:extLst>
              <a:ext uri="{FF2B5EF4-FFF2-40B4-BE49-F238E27FC236}">
                <a16:creationId xmlns:a16="http://schemas.microsoft.com/office/drawing/2014/main" id="{AF5C29E2-4E1D-4D3A-A503-D0F77727EDF8}"/>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D25A06F-0EE6-42C5-BEE6-64490930CB5D}"/>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260760F9-E76E-4389-A64C-54706059CB5A}"/>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CB066E5A-B8CC-4E41-B5B7-067E5BABCD72}"/>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A486C134-8C66-4FC2-9509-94EE6F275232}"/>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一、合同责任的概念和特征</a:t>
            </a:r>
            <a:endParaRPr lang="en-GB" altLang="zh-CN" sz="1400" b="1" dirty="0">
              <a:solidFill>
                <a:srgbClr val="9B552C"/>
              </a:solidFill>
            </a:endParaRPr>
          </a:p>
        </p:txBody>
      </p:sp>
      <p:sp>
        <p:nvSpPr>
          <p:cNvPr id="9" name="ï$1iḑê">
            <a:extLst>
              <a:ext uri="{FF2B5EF4-FFF2-40B4-BE49-F238E27FC236}">
                <a16:creationId xmlns:a16="http://schemas.microsoft.com/office/drawing/2014/main" id="{F166D94E-AACD-44BA-BE24-34EADA36BECB}"/>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4EB87509-5808-4630-849E-0AB3A965764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2BEF4FF2-E51D-4E45-8EB0-FF81B4E2ADCA}"/>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7166A2EA-3731-42AD-941A-FE0C64342676}"/>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83CE2A41-BD15-4D33-9CA3-52143F30A02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2DE0C9CF-CF89-4D5B-82D4-AB153C4A1D2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093627FA-7A92-43DE-B170-A4FB1AE38E37}"/>
              </a:ext>
            </a:extLst>
          </p:cNvPr>
          <p:cNvSpPr txBox="1"/>
          <p:nvPr/>
        </p:nvSpPr>
        <p:spPr>
          <a:xfrm>
            <a:off x="5018761" y="1288369"/>
            <a:ext cx="1955254" cy="312929"/>
          </a:xfrm>
          <a:prstGeom prst="rect">
            <a:avLst/>
          </a:prstGeom>
          <a:noFill/>
        </p:spPr>
        <p:txBody>
          <a:bodyPr wrap="none">
            <a:noAutofit/>
          </a:bodyPr>
          <a:lstStyle/>
          <a:p>
            <a:r>
              <a:rPr lang="zh-CN" altLang="en-US" sz="1200" b="1" dirty="0">
                <a:solidFill>
                  <a:srgbClr val="9B552C"/>
                </a:solidFill>
              </a:rPr>
              <a:t>二、我国合同责任的种类</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6A6A9CBF-81B0-4574-8B7C-BFA0D0985336}"/>
              </a:ext>
            </a:extLst>
          </p:cNvPr>
          <p:cNvSpPr/>
          <p:nvPr/>
        </p:nvSpPr>
        <p:spPr>
          <a:xfrm>
            <a:off x="891362" y="1900611"/>
            <a:ext cx="3373989"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合同责任是指在合同履行过程中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合同当事人或者缔约人违反合同义务以及先契约义务或者后契约义务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依照约定或者法定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所应当承担的法律后果。</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合同责任的概念有广义和狭义之分。上述界定的合同责任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是广义的合同责任概念。狭义的合同责任概念仅指合同的违约责任。</a:t>
            </a:r>
          </a:p>
        </p:txBody>
      </p:sp>
      <p:sp>
        <p:nvSpPr>
          <p:cNvPr id="17" name="矩形 16">
            <a:extLst>
              <a:ext uri="{FF2B5EF4-FFF2-40B4-BE49-F238E27FC236}">
                <a16:creationId xmlns:a16="http://schemas.microsoft.com/office/drawing/2014/main" id="{374B3644-716D-41A7-B84A-66A433DB1F07}"/>
              </a:ext>
            </a:extLst>
          </p:cNvPr>
          <p:cNvSpPr/>
          <p:nvPr/>
        </p:nvSpPr>
        <p:spPr>
          <a:xfrm>
            <a:off x="4656429" y="1900611"/>
            <a:ext cx="3518068" cy="1726178"/>
          </a:xfrm>
          <a:prstGeom prst="rect">
            <a:avLst/>
          </a:prstGeom>
        </p:spPr>
        <p:txBody>
          <a:bodyPr wrap="square">
            <a:spAutoFit/>
          </a:bodyPr>
          <a:lstStyle/>
          <a:p>
            <a:pPr algn="just">
              <a:lnSpc>
                <a:spcPct val="150000"/>
              </a:lnSpc>
            </a:pPr>
            <a:r>
              <a:rPr lang="en-US" altLang="zh-CN" sz="1200" dirty="0"/>
              <a:t>(</a:t>
            </a:r>
            <a:r>
              <a:rPr lang="zh-CN" altLang="en-US" sz="1200" dirty="0"/>
              <a:t>一</a:t>
            </a:r>
            <a:r>
              <a:rPr lang="en-US" altLang="zh-CN" sz="1200" dirty="0"/>
              <a:t>)</a:t>
            </a:r>
            <a:r>
              <a:rPr lang="zh-CN" altLang="en-US" sz="1200" dirty="0"/>
              <a:t>缔约过失责任</a:t>
            </a:r>
            <a:endParaRPr lang="en-US" altLang="zh-CN" sz="1200" dirty="0"/>
          </a:p>
          <a:p>
            <a:pPr algn="just">
              <a:lnSpc>
                <a:spcPct val="150000"/>
              </a:lnSpc>
            </a:pPr>
            <a:r>
              <a:rPr lang="en-US" altLang="zh-CN" sz="1200" dirty="0"/>
              <a:t>(</a:t>
            </a:r>
            <a:r>
              <a:rPr lang="zh-CN" altLang="en-US" sz="1200" dirty="0"/>
              <a:t>二</a:t>
            </a:r>
            <a:r>
              <a:rPr lang="en-US" altLang="zh-CN" sz="1200" dirty="0"/>
              <a:t>)</a:t>
            </a:r>
            <a:r>
              <a:rPr lang="zh-CN" altLang="en-US" sz="1200" dirty="0"/>
              <a:t>合同无效责任</a:t>
            </a:r>
            <a:endParaRPr lang="en-US" altLang="zh-CN" sz="1200" dirty="0"/>
          </a:p>
          <a:p>
            <a:pPr algn="just">
              <a:lnSpc>
                <a:spcPct val="150000"/>
              </a:lnSpc>
            </a:pPr>
            <a:r>
              <a:rPr lang="en-US" altLang="zh-CN" sz="1200" dirty="0"/>
              <a:t>(</a:t>
            </a:r>
            <a:r>
              <a:rPr lang="zh-CN" altLang="en-US" sz="1200" dirty="0"/>
              <a:t>三</a:t>
            </a:r>
            <a:r>
              <a:rPr lang="en-US" altLang="zh-CN" sz="1200" dirty="0"/>
              <a:t>)</a:t>
            </a:r>
            <a:r>
              <a:rPr lang="zh-CN" altLang="en-US" sz="1200" dirty="0"/>
              <a:t>预期违约责任</a:t>
            </a:r>
            <a:endParaRPr lang="en-US" altLang="zh-CN" sz="1200" dirty="0"/>
          </a:p>
          <a:p>
            <a:pPr algn="just">
              <a:lnSpc>
                <a:spcPct val="150000"/>
              </a:lnSpc>
            </a:pPr>
            <a:r>
              <a:rPr lang="en-US" altLang="zh-CN" sz="1200" dirty="0"/>
              <a:t>(</a:t>
            </a:r>
            <a:r>
              <a:rPr lang="zh-CN" altLang="en-US" sz="1200" dirty="0"/>
              <a:t>四</a:t>
            </a:r>
            <a:r>
              <a:rPr lang="en-US" altLang="zh-CN" sz="1200" dirty="0"/>
              <a:t>)</a:t>
            </a:r>
            <a:r>
              <a:rPr lang="zh-CN" altLang="en-US" sz="1200" dirty="0"/>
              <a:t>加害给付责任</a:t>
            </a:r>
          </a:p>
          <a:p>
            <a:pPr algn="just">
              <a:lnSpc>
                <a:spcPct val="150000"/>
              </a:lnSpc>
            </a:pPr>
            <a:r>
              <a:rPr lang="en-US" altLang="zh-CN" sz="1200" dirty="0"/>
              <a:t>(</a:t>
            </a:r>
            <a:r>
              <a:rPr lang="zh-CN" altLang="en-US" sz="1200" dirty="0"/>
              <a:t>五</a:t>
            </a:r>
            <a:r>
              <a:rPr lang="en-US" altLang="zh-CN" sz="1200" dirty="0"/>
              <a:t>)</a:t>
            </a:r>
            <a:r>
              <a:rPr lang="zh-CN" altLang="en-US" sz="1200" dirty="0"/>
              <a:t>实际违约责任</a:t>
            </a:r>
            <a:endParaRPr lang="en-US" altLang="zh-CN" sz="1200" dirty="0"/>
          </a:p>
          <a:p>
            <a:pPr algn="just">
              <a:lnSpc>
                <a:spcPct val="150000"/>
              </a:lnSpc>
            </a:pPr>
            <a:r>
              <a:rPr lang="en-US" altLang="zh-CN" sz="1200" dirty="0"/>
              <a:t>(</a:t>
            </a:r>
            <a:r>
              <a:rPr lang="zh-CN" altLang="en-US" sz="1200" dirty="0"/>
              <a:t>六</a:t>
            </a:r>
            <a:r>
              <a:rPr lang="en-US" altLang="zh-CN" sz="1200" dirty="0"/>
              <a:t>)</a:t>
            </a:r>
            <a:r>
              <a:rPr lang="zh-CN" altLang="en-US" sz="1200" dirty="0"/>
              <a:t>后契约责任</a:t>
            </a:r>
          </a:p>
        </p:txBody>
      </p:sp>
    </p:spTree>
    <p:extLst>
      <p:ext uri="{BB962C8B-B14F-4D97-AF65-F5344CB8AC3E}">
        <p14:creationId xmlns:p14="http://schemas.microsoft.com/office/powerpoint/2010/main" val="21741310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第二节　合同责任的归责原则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一、合同责任归责原则的概念和体系</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F8B8AB2D-635A-4B05-B715-37F7342C079C}"/>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9B1FB0E-1AF5-49C1-A820-0F86EB4700B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8382FC2-5E7F-4F0A-AF09-B10980503F8E}"/>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166863E7-C41C-4385-A02C-84BB404FF00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61B7FC5E-317C-448C-9097-61A5B049EA35}"/>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合同责任归责原则的概念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3F8C0FD0-C965-4EE4-9878-4F4B6D24E1DC}"/>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6743691-FA34-4C29-90B9-ADA332410C4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9C2E0C28-273A-4D86-B879-E4E79E19A7FB}"/>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EB660A78-1323-4B53-AA4C-9902C26150AD}"/>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8651ADD8-CA69-4704-AC46-D93560B32DF2}"/>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4019E490-2A59-4BC0-AEE6-4BA49DB952E3}"/>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2C3E090D-EE05-46CA-80C3-51E63B5CDE63}"/>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合同责任归责原则体系</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710ADF08-1C78-43EA-9392-01ADE16A450C}"/>
              </a:ext>
            </a:extLst>
          </p:cNvPr>
          <p:cNvSpPr/>
          <p:nvPr/>
        </p:nvSpPr>
        <p:spPr>
          <a:xfrm>
            <a:off x="891362" y="1900611"/>
            <a:ext cx="3373989"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合同责任归责原则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是指确定违反约定义务和法定义务的行为人合同责任的一般准则。它是在违反约定义务或者法定义务的事实已经发生的情况下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确定责任人对自己的行为所造成的后果是否需要承担合同责任的原则。</a:t>
            </a:r>
          </a:p>
        </p:txBody>
      </p:sp>
      <p:sp>
        <p:nvSpPr>
          <p:cNvPr id="17" name="矩形 16">
            <a:extLst>
              <a:ext uri="{FF2B5EF4-FFF2-40B4-BE49-F238E27FC236}">
                <a16:creationId xmlns:a16="http://schemas.microsoft.com/office/drawing/2014/main" id="{5824FEA5-172B-4EFA-8382-5227E80CBDD0}"/>
              </a:ext>
            </a:extLst>
          </p:cNvPr>
          <p:cNvSpPr/>
          <p:nvPr/>
        </p:nvSpPr>
        <p:spPr>
          <a:xfrm>
            <a:off x="4656429" y="1900611"/>
            <a:ext cx="3518068" cy="894219"/>
          </a:xfrm>
          <a:prstGeom prst="rect">
            <a:avLst/>
          </a:prstGeom>
        </p:spPr>
        <p:txBody>
          <a:bodyPr wrap="square">
            <a:spAutoFit/>
          </a:bodyPr>
          <a:lstStyle/>
          <a:p>
            <a:pPr algn="just">
              <a:lnSpc>
                <a:spcPct val="150000"/>
              </a:lnSpc>
            </a:pPr>
            <a:r>
              <a:rPr lang="zh-CN" altLang="en-US" sz="1200" dirty="0"/>
              <a:t>我国合同责任的归责原则体系是由三个归责原则构成的</a:t>
            </a:r>
            <a:r>
              <a:rPr lang="en-US" altLang="zh-CN" sz="1200" dirty="0"/>
              <a:t>,</a:t>
            </a:r>
            <a:r>
              <a:rPr lang="zh-CN" altLang="en-US" sz="1200" dirty="0"/>
              <a:t>即过错责任原则、过错推定原则和无过错责任原则。</a:t>
            </a:r>
          </a:p>
        </p:txBody>
      </p:sp>
    </p:spTree>
    <p:extLst>
      <p:ext uri="{BB962C8B-B14F-4D97-AF65-F5344CB8AC3E}">
        <p14:creationId xmlns:p14="http://schemas.microsoft.com/office/powerpoint/2010/main" val="3268200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第二节　合同责任的归责原则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400174"/>
          </a:xfrm>
          <a:prstGeom prst="rect">
            <a:avLst/>
          </a:prstGeom>
          <a:noFill/>
        </p:spPr>
        <p:txBody>
          <a:bodyPr wrap="square">
            <a:spAutoFit/>
          </a:bodyPr>
          <a:lstStyle/>
          <a:p>
            <a:pPr indent="304800">
              <a:lnSpc>
                <a:spcPct val="115000"/>
              </a:lnSpc>
            </a:pP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二、不同的归责原则的调整范围</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0839E368-9987-4DD1-BCA8-406CF552661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A55FD46E-F725-4DE6-9AFA-FBCC8CE312FE}"/>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2C510EF-A621-4D82-9E05-7F41E590584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051F97F3-A460-4226-9DE2-13DEEA889C7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F725AAA-4663-4E77-9F75-BDF7181BBB9C}"/>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83252861-519C-47DE-B673-019CE5918FEB}"/>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D4A41E93-DB08-4C64-9729-0CABA2BDBE10}"/>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缔约过失责任</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合同无效责任中的损害赔偿责任和收归国家或集体所有、返还个人责任</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预期违约责任</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加害给付责任</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(5)</a:t>
            </a:r>
            <a:r>
              <a:rPr lang="zh-CN" altLang="en-US" sz="1200" b="1" dirty="0">
                <a:solidFill>
                  <a:prstClr val="white"/>
                </a:solidFill>
                <a:latin typeface="微软雅黑" panose="020B0503020204020204" charset="-122"/>
                <a:sym typeface="+mn-ea"/>
              </a:rPr>
              <a:t>实际违约责任中的惩罚性赔偿责任。</a:t>
            </a:r>
          </a:p>
        </p:txBody>
      </p:sp>
      <p:sp>
        <p:nvSpPr>
          <p:cNvPr id="11" name="矩形 10">
            <a:extLst>
              <a:ext uri="{FF2B5EF4-FFF2-40B4-BE49-F238E27FC236}">
                <a16:creationId xmlns:a16="http://schemas.microsoft.com/office/drawing/2014/main" id="{E2DDCCB6-3DF8-4DC0-9FA9-72B95ACC1A59}"/>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过错责任原则</a:t>
            </a:r>
            <a:endParaRPr lang="en-US" altLang="zh-CN" sz="1400" b="1" dirty="0">
              <a:solidFill>
                <a:prstClr val="white"/>
              </a:solidFill>
            </a:endParaRPr>
          </a:p>
        </p:txBody>
      </p:sp>
      <p:sp>
        <p:nvSpPr>
          <p:cNvPr id="12" name="矩形 11">
            <a:extLst>
              <a:ext uri="{FF2B5EF4-FFF2-40B4-BE49-F238E27FC236}">
                <a16:creationId xmlns:a16="http://schemas.microsoft.com/office/drawing/2014/main" id="{C0658458-3764-41AB-9E4A-9EF97EF799ED}"/>
              </a:ext>
            </a:extLst>
          </p:cNvPr>
          <p:cNvSpPr/>
          <p:nvPr/>
        </p:nvSpPr>
        <p:spPr>
          <a:xfrm>
            <a:off x="3237776" y="2118928"/>
            <a:ext cx="2689508"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违约损害赔偿责任</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后契约责任。实行过错推定的合同责任</a:t>
            </a:r>
            <a:r>
              <a:rPr lang="en-US" altLang="zh-CN" sz="1200" b="1" dirty="0">
                <a:solidFill>
                  <a:prstClr val="white"/>
                </a:solidFill>
                <a:sym typeface="+mn-ea"/>
              </a:rPr>
              <a:t>,</a:t>
            </a:r>
            <a:r>
              <a:rPr lang="zh-CN" altLang="en-US" sz="1200" b="1" dirty="0">
                <a:solidFill>
                  <a:prstClr val="white"/>
                </a:solidFill>
                <a:sym typeface="+mn-ea"/>
              </a:rPr>
              <a:t>应当注意其范围限制</a:t>
            </a:r>
            <a:r>
              <a:rPr lang="en-US" altLang="zh-CN" sz="1200" b="1" dirty="0">
                <a:solidFill>
                  <a:prstClr val="white"/>
                </a:solidFill>
                <a:sym typeface="+mn-ea"/>
              </a:rPr>
              <a:t>,</a:t>
            </a:r>
            <a:r>
              <a:rPr lang="zh-CN" altLang="en-US" sz="1200" b="1" dirty="0">
                <a:solidFill>
                  <a:prstClr val="white"/>
                </a:solidFill>
                <a:sym typeface="+mn-ea"/>
              </a:rPr>
              <a:t>同时要注意举证责任的特殊情况。</a:t>
            </a:r>
          </a:p>
        </p:txBody>
      </p:sp>
      <p:sp>
        <p:nvSpPr>
          <p:cNvPr id="13" name="矩形 12">
            <a:extLst>
              <a:ext uri="{FF2B5EF4-FFF2-40B4-BE49-F238E27FC236}">
                <a16:creationId xmlns:a16="http://schemas.microsoft.com/office/drawing/2014/main" id="{B5E5221D-70F9-4B15-9E24-8A6397A5FC8C}"/>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过错推定原则</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DC107783-B7DE-49E1-A3CB-2FD85B3E4A5B}"/>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A4494F6F-5FBD-4425-8EE5-4F6F8D77EEB9}"/>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8D5C488-6B2F-4A25-93F9-9F0724ECA6FB}"/>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2C4CB7F-4A93-4C3C-A322-BEBD6135E300}"/>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EC8FDCEF-258B-489C-85CB-989C4FE4450D}"/>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86994811-7BB3-4895-97E5-2C047EA3720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54B8FB02-4E03-4376-86E8-606DD4503BC1}"/>
              </a:ext>
            </a:extLst>
          </p:cNvPr>
          <p:cNvSpPr/>
          <p:nvPr/>
        </p:nvSpPr>
        <p:spPr>
          <a:xfrm>
            <a:off x="6158503" y="2019006"/>
            <a:ext cx="2487061" cy="1998689"/>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违约责任中的继续履行责任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采取补救措施责任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以及违约金责任</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合同无效责任中的返还财产和适当补偿责任。对于其他种类的合同责任不能适用严格责任。</a:t>
            </a:r>
          </a:p>
        </p:txBody>
      </p:sp>
      <p:sp>
        <p:nvSpPr>
          <p:cNvPr id="23" name="矩形 22">
            <a:extLst>
              <a:ext uri="{FF2B5EF4-FFF2-40B4-BE49-F238E27FC236}">
                <a16:creationId xmlns:a16="http://schemas.microsoft.com/office/drawing/2014/main" id="{F088FABE-E254-40CC-8C17-B32A18F09F6F}"/>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无过错责任原则</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5B11A289-C607-42EC-B55B-421A80C23493}"/>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1A60615-7889-4879-A303-5D729564547E}"/>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67465A4-034E-4D04-B4AE-4E7E838E721A}"/>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42764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第三节　合同责任构成和抗辩事由</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一、合同责任构成要件</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25DB9735-9F10-4F5C-B703-8646B2D9FB6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B7513BB-6C2D-49F5-BB40-0CDB553322D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089D5F2D-4551-442F-B8B3-40E7A7680014}"/>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6EA6174-39D6-417B-B87F-D9C9398319A2}"/>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EAB4356-65AB-40C8-A73B-7E05F89F7B08}"/>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合同责任构成的共同要件</a:t>
            </a:r>
            <a:endParaRPr lang="en-GB" altLang="zh-CN" sz="1400" b="1" dirty="0">
              <a:solidFill>
                <a:srgbClr val="9B552C"/>
              </a:solidFill>
            </a:endParaRPr>
          </a:p>
        </p:txBody>
      </p:sp>
      <p:sp>
        <p:nvSpPr>
          <p:cNvPr id="9" name="ï$1iḑê">
            <a:extLst>
              <a:ext uri="{FF2B5EF4-FFF2-40B4-BE49-F238E27FC236}">
                <a16:creationId xmlns:a16="http://schemas.microsoft.com/office/drawing/2014/main" id="{282D480A-22C1-4787-93F5-AB3979360317}"/>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A1C2E03-0976-4445-9B64-BD9587E8EF6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FCCF7E9-0E89-4BEF-8654-69C70B570FF8}"/>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1701AB61-156C-43AF-838E-5233AECF8DD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C73B46ED-9EC1-4A22-9024-155506B6FBBE}"/>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1ED7A2B5-0245-4901-8457-201CF79461B0}"/>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5005C712-FECB-47DD-AB55-66BD3B5ED20D}"/>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合同责任构成的非共同要件</a:t>
            </a:r>
            <a:r>
              <a:rPr lang="en-US" altLang="zh-CN" sz="1200" b="1" dirty="0">
                <a:solidFill>
                  <a:srgbClr val="9B552C"/>
                </a:solidFill>
              </a:rPr>
              <a:t>:</a:t>
            </a:r>
            <a:r>
              <a:rPr lang="zh-CN" altLang="en-US" sz="1200" b="1" dirty="0">
                <a:solidFill>
                  <a:srgbClr val="9B552C"/>
                </a:solidFill>
              </a:rPr>
              <a:t>过错</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6ED0FD82-711A-4323-BB66-661DDC3C201A}"/>
              </a:ext>
            </a:extLst>
          </p:cNvPr>
          <p:cNvSpPr/>
          <p:nvPr/>
        </p:nvSpPr>
        <p:spPr>
          <a:xfrm>
            <a:off x="891362" y="1900611"/>
            <a:ext cx="3373989" cy="1726178"/>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违反约定或者法定义务的行为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合同债权不能实现或者不能完全实现以及损害事实等后果</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因果关系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41EFB45A-844E-4EED-B484-43C11DA5B520}"/>
              </a:ext>
            </a:extLst>
          </p:cNvPr>
          <p:cNvSpPr/>
          <p:nvPr/>
        </p:nvSpPr>
        <p:spPr>
          <a:xfrm>
            <a:off x="4656429" y="1900611"/>
            <a:ext cx="3518068" cy="1725216"/>
          </a:xfrm>
          <a:prstGeom prst="rect">
            <a:avLst/>
          </a:prstGeom>
        </p:spPr>
        <p:txBody>
          <a:bodyPr wrap="square">
            <a:spAutoFit/>
          </a:bodyPr>
          <a:lstStyle/>
          <a:p>
            <a:pPr algn="just">
              <a:lnSpc>
                <a:spcPct val="150000"/>
              </a:lnSpc>
            </a:pPr>
            <a:r>
              <a:rPr lang="zh-CN" altLang="en-US" sz="1200" dirty="0"/>
              <a:t>在适用无过错责任原则归责的合同责任中</a:t>
            </a:r>
            <a:r>
              <a:rPr lang="en-US" altLang="zh-CN" sz="1200" dirty="0"/>
              <a:t>,</a:t>
            </a:r>
            <a:r>
              <a:rPr lang="zh-CN" altLang="en-US" sz="1200" dirty="0"/>
              <a:t>具备上述三项要件即为构成</a:t>
            </a:r>
            <a:r>
              <a:rPr lang="en-US" altLang="zh-CN" sz="1200" dirty="0"/>
              <a:t>,</a:t>
            </a:r>
            <a:r>
              <a:rPr lang="zh-CN" altLang="en-US" sz="1200" dirty="0"/>
              <a:t>行为人应当承担合同责任。在适用过错责任原则或者过错推定原则归责的合同责任构成中</a:t>
            </a:r>
            <a:r>
              <a:rPr lang="en-US" altLang="zh-CN" sz="1200" dirty="0"/>
              <a:t>,</a:t>
            </a:r>
            <a:r>
              <a:rPr lang="zh-CN" altLang="en-US" sz="1200" dirty="0"/>
              <a:t>除了应当具备上述三项要件以外</a:t>
            </a:r>
            <a:r>
              <a:rPr lang="en-US" altLang="zh-CN" sz="1200" dirty="0"/>
              <a:t>,</a:t>
            </a:r>
            <a:r>
              <a:rPr lang="zh-CN" altLang="en-US" sz="1200" dirty="0"/>
              <a:t>还应当具备非共同要件</a:t>
            </a:r>
            <a:r>
              <a:rPr lang="en-US" altLang="zh-CN" sz="1200" dirty="0"/>
              <a:t>,</a:t>
            </a:r>
            <a:r>
              <a:rPr lang="zh-CN" altLang="en-US" sz="1200" dirty="0"/>
              <a:t>即过错要件。行为人在主观上必须具备故意或者过失的主观要件。</a:t>
            </a:r>
          </a:p>
        </p:txBody>
      </p:sp>
    </p:spTree>
    <p:extLst>
      <p:ext uri="{BB962C8B-B14F-4D97-AF65-F5344CB8AC3E}">
        <p14:creationId xmlns:p14="http://schemas.microsoft.com/office/powerpoint/2010/main" val="15794714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第三节　合同责任构成和抗辩事由</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二、合同责任的抗辩事由</a:t>
            </a:r>
            <a:endParaRPr lang="zh-CN" altLang="en-US" dirty="0"/>
          </a:p>
        </p:txBody>
      </p:sp>
      <p:sp>
        <p:nvSpPr>
          <p:cNvPr id="4" name="矩形 3">
            <a:extLst>
              <a:ext uri="{FF2B5EF4-FFF2-40B4-BE49-F238E27FC236}">
                <a16:creationId xmlns:a16="http://schemas.microsoft.com/office/drawing/2014/main" id="{0946DCEF-CE86-4D19-9061-779BE6DA050D}"/>
              </a:ext>
            </a:extLst>
          </p:cNvPr>
          <p:cNvSpPr/>
          <p:nvPr/>
        </p:nvSpPr>
        <p:spPr>
          <a:xfrm>
            <a:off x="3651663" y="1644649"/>
            <a:ext cx="5243566" cy="2061013"/>
          </a:xfrm>
          <a:prstGeom prst="rect">
            <a:avLst/>
          </a:prstGeom>
        </p:spPr>
        <p:txBody>
          <a:bodyPr wrap="square">
            <a:spAutoFit/>
          </a:bodyPr>
          <a:lstStyle/>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抗辩事由是指被告针对原告的诉讼请求而提出的证明原告的诉讼请求不成立或不完全成立的事实。在合同法中</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抗辩事由是被告针对原告提出的承担合同责任的请求而提出来的对抗其合同责任承担的法定事由</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又称为免责事由。</a:t>
            </a:r>
          </a:p>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在合同法中</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法律规定的唯一的抗辩事由是不可抗力。</a:t>
            </a:r>
          </a:p>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不可抗力是指人力所不可抗拒的力量</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包括自然原因如地震、台风、洪水、海啸等</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以及社会原因如战争等。不可抗力</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是独立于人的行为之外</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并且不受当事人的意志所支配的现象。</a:t>
            </a:r>
          </a:p>
        </p:txBody>
      </p:sp>
      <p:cxnSp>
        <p:nvCxnSpPr>
          <p:cNvPr id="5" name="直接连接符 4">
            <a:extLst>
              <a:ext uri="{FF2B5EF4-FFF2-40B4-BE49-F238E27FC236}">
                <a16:creationId xmlns:a16="http://schemas.microsoft.com/office/drawing/2014/main" id="{6940D4DB-EB2D-43C9-96FD-F5FD694AF1CA}"/>
              </a:ext>
            </a:extLst>
          </p:cNvPr>
          <p:cNvCxnSpPr>
            <a:cxnSpLocks/>
          </p:cNvCxnSpPr>
          <p:nvPr/>
        </p:nvCxnSpPr>
        <p:spPr>
          <a:xfrm>
            <a:off x="3465237" y="1275134"/>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6" name="泪滴形 5">
            <a:extLst>
              <a:ext uri="{FF2B5EF4-FFF2-40B4-BE49-F238E27FC236}">
                <a16:creationId xmlns:a16="http://schemas.microsoft.com/office/drawing/2014/main" id="{011E2366-20A9-4856-A86A-37B71BD7817B}"/>
              </a:ext>
            </a:extLst>
          </p:cNvPr>
          <p:cNvSpPr/>
          <p:nvPr/>
        </p:nvSpPr>
        <p:spPr>
          <a:xfrm>
            <a:off x="154076" y="1275134"/>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9638412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第四节　合同责任方式及其应用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一、合同责任方式</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83AFE28A-2607-43C2-8781-3F459FABF3F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0082BC0-5DC8-4A9C-8ACB-99171F53B49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6B0F5DB-D339-405E-9AB1-6AA3B10F4399}"/>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74EBA630-19A1-41DC-A6B3-8EE8F0C473C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0465543D-01B9-4D42-9D65-E91199A62335}"/>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合同责任方式的概念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270C8EC-B5F5-4DEF-BAFD-0EFF8C88F93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D9EDCE42-A3B0-4E0D-88C9-A0DF5EF46F9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26799F8B-36CD-4728-B97F-7BA7F1B56B0B}"/>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9C47808-550E-46A6-BF38-C8CF5AD238A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F373AF56-889B-4F37-82AB-43E34A4210E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12B1EC-C6BD-46BE-A4EB-3D050EDDC2E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30EB4D59-C88C-455E-955F-468887FECD9F}"/>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合同责任方式的种类</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B4315E55-E090-4603-96A0-455C8BD8D280}"/>
              </a:ext>
            </a:extLst>
          </p:cNvPr>
          <p:cNvSpPr/>
          <p:nvPr/>
        </p:nvSpPr>
        <p:spPr>
          <a:xfrm>
            <a:off x="891362" y="1900611"/>
            <a:ext cx="3373989" cy="895181"/>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合同责任方式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是指违反约定或者法定合同义务的行为人应当承担民事责任的具体方式。</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D4AD9471-6ACB-48BC-BDF2-0C651DB57E5A}"/>
              </a:ext>
            </a:extLst>
          </p:cNvPr>
          <p:cNvSpPr/>
          <p:nvPr/>
        </p:nvSpPr>
        <p:spPr>
          <a:xfrm>
            <a:off x="4656429" y="1900611"/>
            <a:ext cx="3518068" cy="1449179"/>
          </a:xfrm>
          <a:prstGeom prst="rect">
            <a:avLst/>
          </a:prstGeom>
        </p:spPr>
        <p:txBody>
          <a:bodyPr wrap="square">
            <a:spAutoFit/>
          </a:bodyPr>
          <a:lstStyle/>
          <a:p>
            <a:pPr algn="just">
              <a:lnSpc>
                <a:spcPct val="150000"/>
              </a:lnSpc>
            </a:pPr>
            <a:r>
              <a:rPr lang="en-US" altLang="zh-CN" sz="1200" dirty="0"/>
              <a:t>1.</a:t>
            </a:r>
            <a:r>
              <a:rPr lang="zh-CN" altLang="en-US" sz="1200" dirty="0"/>
              <a:t>继续履行</a:t>
            </a:r>
            <a:endParaRPr lang="en-US" altLang="zh-CN" sz="1200" dirty="0"/>
          </a:p>
          <a:p>
            <a:pPr algn="just">
              <a:lnSpc>
                <a:spcPct val="150000"/>
              </a:lnSpc>
            </a:pPr>
            <a:r>
              <a:rPr lang="en-US" altLang="zh-CN" sz="1200" dirty="0"/>
              <a:t>2.</a:t>
            </a:r>
            <a:r>
              <a:rPr lang="zh-CN" altLang="en-US" sz="1200" dirty="0"/>
              <a:t>采取补救措施</a:t>
            </a:r>
            <a:endParaRPr lang="en-US" altLang="zh-CN" sz="1200" dirty="0"/>
          </a:p>
          <a:p>
            <a:pPr algn="just">
              <a:lnSpc>
                <a:spcPct val="150000"/>
              </a:lnSpc>
            </a:pPr>
            <a:r>
              <a:rPr lang="en-US" altLang="zh-CN" sz="1200" dirty="0"/>
              <a:t>3.</a:t>
            </a:r>
            <a:r>
              <a:rPr lang="zh-CN" altLang="en-US" sz="1200" dirty="0"/>
              <a:t>返还财产或折价补偿</a:t>
            </a:r>
            <a:endParaRPr lang="en-US" altLang="zh-CN" sz="1200" dirty="0"/>
          </a:p>
          <a:p>
            <a:pPr algn="just">
              <a:lnSpc>
                <a:spcPct val="150000"/>
              </a:lnSpc>
            </a:pPr>
            <a:r>
              <a:rPr lang="en-US" altLang="zh-CN" sz="1200" dirty="0"/>
              <a:t>4.</a:t>
            </a:r>
            <a:r>
              <a:rPr lang="zh-CN" altLang="en-US" sz="1200" dirty="0"/>
              <a:t>支付违约金</a:t>
            </a:r>
            <a:endParaRPr lang="en-US" altLang="zh-CN" sz="1200" dirty="0"/>
          </a:p>
          <a:p>
            <a:pPr algn="just">
              <a:lnSpc>
                <a:spcPct val="150000"/>
              </a:lnSpc>
            </a:pPr>
            <a:r>
              <a:rPr lang="en-US" altLang="zh-CN" sz="1200" dirty="0"/>
              <a:t>5.</a:t>
            </a:r>
            <a:r>
              <a:rPr lang="zh-CN" altLang="en-US" sz="1200" dirty="0"/>
              <a:t>赔偿损失</a:t>
            </a:r>
          </a:p>
        </p:txBody>
      </p:sp>
    </p:spTree>
    <p:extLst>
      <p:ext uri="{BB962C8B-B14F-4D97-AF65-F5344CB8AC3E}">
        <p14:creationId xmlns:p14="http://schemas.microsoft.com/office/powerpoint/2010/main" val="2984059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第四节　合同责任方式及其应用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indent="304800" algn="ctr">
              <a:lnSpc>
                <a:spcPct val="115000"/>
              </a:lnSpc>
            </a:pP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二、合同责任方式的综合运用</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83AFE28A-2607-43C2-8781-3F459FABF3F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0082BC0-5DC8-4A9C-8ACB-99171F53B49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6B0F5DB-D339-405E-9AB1-6AA3B10F4399}"/>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74EBA630-19A1-41DC-A6B3-8EE8F0C473C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0465543D-01B9-4D42-9D65-E91199A62335}"/>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违约金与定金的竞合</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270C8EC-B5F5-4DEF-BAFD-0EFF8C88F93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D9EDCE42-A3B0-4E0D-88C9-A0DF5EF46F9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26799F8B-36CD-4728-B97F-7BA7F1B56B0B}"/>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9C47808-550E-46A6-BF38-C8CF5AD238A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F373AF56-889B-4F37-82AB-43E34A4210E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12B1EC-C6BD-46BE-A4EB-3D050EDDC2E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30EB4D59-C88C-455E-955F-468887FECD9F}"/>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违约金与损害赔偿的竞合</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B4315E55-E090-4603-96A0-455C8BD8D280}"/>
              </a:ext>
            </a:extLst>
          </p:cNvPr>
          <p:cNvSpPr/>
          <p:nvPr/>
        </p:nvSpPr>
        <p:spPr>
          <a:xfrm>
            <a:off x="891362" y="1900611"/>
            <a:ext cx="3373989"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588</a:t>
            </a:r>
            <a:r>
              <a:rPr lang="zh-CN" altLang="en-US" sz="1200" dirty="0">
                <a:solidFill>
                  <a:schemeClr val="tx1">
                    <a:lumMod val="95000"/>
                    <a:lumOff val="5000"/>
                  </a:schemeClr>
                </a:solidFill>
              </a:rPr>
              <a:t>条第</a:t>
            </a:r>
            <a:r>
              <a:rPr lang="en-US" altLang="zh-CN" sz="1200" dirty="0">
                <a:solidFill>
                  <a:schemeClr val="tx1">
                    <a:lumMod val="95000"/>
                    <a:lumOff val="5000"/>
                  </a:schemeClr>
                </a:solidFill>
              </a:rPr>
              <a:t>1</a:t>
            </a:r>
            <a:r>
              <a:rPr lang="zh-CN" altLang="en-US" sz="1200" dirty="0">
                <a:solidFill>
                  <a:schemeClr val="tx1">
                    <a:lumMod val="95000"/>
                    <a:lumOff val="5000"/>
                  </a:schemeClr>
                </a:solidFill>
              </a:rPr>
              <a:t>款规定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当事人既约定违约金</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又约定定金的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一方违约时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对方可以选择适用违约金或者定金条款。”按照这一规定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同时约定定金和违约金</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只能请求违约方承担这两种责任中的一种违约责任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或者是支付违约金</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或者是执行定金条款</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不能合并适用违约金和定金条款。选择权在未违约的一方。</a:t>
            </a:r>
          </a:p>
        </p:txBody>
      </p:sp>
      <p:sp>
        <p:nvSpPr>
          <p:cNvPr id="17" name="矩形 16">
            <a:extLst>
              <a:ext uri="{FF2B5EF4-FFF2-40B4-BE49-F238E27FC236}">
                <a16:creationId xmlns:a16="http://schemas.microsoft.com/office/drawing/2014/main" id="{D4AD9471-6ACB-48BC-BDF2-0C651DB57E5A}"/>
              </a:ext>
            </a:extLst>
          </p:cNvPr>
          <p:cNvSpPr/>
          <p:nvPr/>
        </p:nvSpPr>
        <p:spPr>
          <a:xfrm>
            <a:off x="4656429" y="1900611"/>
            <a:ext cx="3518068" cy="2002215"/>
          </a:xfrm>
          <a:prstGeom prst="rect">
            <a:avLst/>
          </a:prstGeom>
        </p:spPr>
        <p:txBody>
          <a:bodyPr wrap="square">
            <a:spAutoFit/>
          </a:bodyPr>
          <a:lstStyle/>
          <a:p>
            <a:pPr algn="just">
              <a:lnSpc>
                <a:spcPct val="150000"/>
              </a:lnSpc>
            </a:pPr>
            <a:r>
              <a:rPr lang="zh-CN" altLang="en-US" sz="1200" dirty="0"/>
              <a:t>违约金具有多种性质</a:t>
            </a:r>
            <a:r>
              <a:rPr lang="en-US" altLang="zh-CN" sz="1200" dirty="0"/>
              <a:t>,</a:t>
            </a:r>
            <a:r>
              <a:rPr lang="zh-CN" altLang="en-US" sz="1200" dirty="0"/>
              <a:t>但其最主要的性质是违约赔偿金的性质。这样</a:t>
            </a:r>
            <a:r>
              <a:rPr lang="en-US" altLang="zh-CN" sz="1200" dirty="0"/>
              <a:t>,</a:t>
            </a:r>
            <a:r>
              <a:rPr lang="zh-CN" altLang="en-US" sz="1200" dirty="0"/>
              <a:t>违约金的适用就可能与违约损害赔偿的适用发生冲突。按照原理</a:t>
            </a:r>
            <a:r>
              <a:rPr lang="en-US" altLang="zh-CN" sz="1200" dirty="0"/>
              <a:t>,</a:t>
            </a:r>
            <a:r>
              <a:rPr lang="zh-CN" altLang="en-US" sz="1200" dirty="0"/>
              <a:t>违约金与违约损害赔偿是一致的</a:t>
            </a:r>
            <a:r>
              <a:rPr lang="en-US" altLang="zh-CN" sz="1200" dirty="0"/>
              <a:t>,</a:t>
            </a:r>
            <a:r>
              <a:rPr lang="zh-CN" altLang="en-US" sz="1200" dirty="0"/>
              <a:t>适用违约金</a:t>
            </a:r>
            <a:r>
              <a:rPr lang="en-US" altLang="zh-CN" sz="1200" dirty="0"/>
              <a:t>,</a:t>
            </a:r>
            <a:r>
              <a:rPr lang="zh-CN" altLang="en-US" sz="1200" dirty="0"/>
              <a:t>在没有造成损害的时候</a:t>
            </a:r>
            <a:r>
              <a:rPr lang="en-US" altLang="zh-CN" sz="1200" dirty="0"/>
              <a:t>,</a:t>
            </a:r>
            <a:r>
              <a:rPr lang="zh-CN" altLang="en-US" sz="1200" dirty="0"/>
              <a:t>就是惩罚性违约金</a:t>
            </a:r>
            <a:r>
              <a:rPr lang="en-US" altLang="zh-CN" sz="1200" dirty="0"/>
              <a:t>,</a:t>
            </a:r>
            <a:r>
              <a:rPr lang="zh-CN" altLang="en-US" sz="1200" dirty="0"/>
              <a:t>造成损害</a:t>
            </a:r>
            <a:r>
              <a:rPr lang="en-US" altLang="zh-CN" sz="1200" dirty="0"/>
              <a:t>,</a:t>
            </a:r>
            <a:r>
              <a:rPr lang="zh-CN" altLang="en-US" sz="1200" dirty="0"/>
              <a:t>就是赔偿性违约金</a:t>
            </a:r>
            <a:r>
              <a:rPr lang="en-US" altLang="zh-CN" sz="1200" dirty="0"/>
              <a:t>;</a:t>
            </a:r>
            <a:r>
              <a:rPr lang="zh-CN" altLang="en-US" sz="1200" dirty="0"/>
              <a:t>既然是赔偿性违约金</a:t>
            </a:r>
            <a:r>
              <a:rPr lang="en-US" altLang="zh-CN" sz="1200" dirty="0"/>
              <a:t>,</a:t>
            </a:r>
            <a:r>
              <a:rPr lang="zh-CN" altLang="en-US" sz="1200" dirty="0"/>
              <a:t>就应当与违约的损失相结合。</a:t>
            </a:r>
          </a:p>
        </p:txBody>
      </p:sp>
    </p:spTree>
    <p:extLst>
      <p:ext uri="{BB962C8B-B14F-4D97-AF65-F5344CB8AC3E}">
        <p14:creationId xmlns:p14="http://schemas.microsoft.com/office/powerpoint/2010/main" val="19207333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698206"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人格权的概念和人格权法律关系</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人格权的权能</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有关人格权保护的其他问题</a:t>
            </a: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第十四章  人格权概述</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人格权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8128745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第一节　人格权的概念和人格权法律关系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一、人格权的概念和特征</a:t>
            </a:r>
            <a:endParaRPr lang="zh-CN" altLang="en-US" dirty="0"/>
          </a:p>
        </p:txBody>
      </p:sp>
      <p:sp>
        <p:nvSpPr>
          <p:cNvPr id="4" name="iṩḻîdè">
            <a:extLst>
              <a:ext uri="{FF2B5EF4-FFF2-40B4-BE49-F238E27FC236}">
                <a16:creationId xmlns:a16="http://schemas.microsoft.com/office/drawing/2014/main" id="{8065C845-9624-48E0-8944-E30814EA00B2}"/>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E18342F9-69FE-42F1-96FC-81C04FBE2E8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C40B8EFE-AC2D-4B48-B1B4-08D5D3DB5ED3}"/>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A7CE4FA-CEDB-4A1E-AFDC-B4521338AD51}"/>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562F4DA-9589-4705-AD5E-5C87464D5003}"/>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人格权的概念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56F2D54F-B556-42E5-A3E5-6C1C8C5F0218}"/>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15960C89-DF32-41ED-94D9-3F0F876944B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D27FF8A6-50A6-4FDA-AE4D-A0A77886219B}"/>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16534AFC-8483-470B-BD2A-D4F5A0312936}"/>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6C245A09-C86E-4CC3-983C-CFB3CAB157EC}"/>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1B21BC4C-6EC9-4600-B019-0781E077612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756FDD2A-91B8-4D58-846E-67BFD950F835}"/>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人格权的法律特征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9CB4F7AE-574B-4D33-9CB2-9127119239D7}"/>
              </a:ext>
            </a:extLst>
          </p:cNvPr>
          <p:cNvSpPr/>
          <p:nvPr/>
        </p:nvSpPr>
        <p:spPr>
          <a:xfrm>
            <a:off x="891362" y="1900611"/>
            <a:ext cx="3373989" cy="255717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人格权是指民事主体专属享有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以人格利益为客体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为维护其独立人格所必备的固有权利。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109</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自然人的人身自由、人格尊严受法律保护。”第</a:t>
            </a:r>
            <a:r>
              <a:rPr lang="en-US" altLang="zh-CN" sz="1200" dirty="0">
                <a:solidFill>
                  <a:schemeClr val="tx1">
                    <a:lumMod val="95000"/>
                    <a:lumOff val="5000"/>
                  </a:schemeClr>
                </a:solidFill>
              </a:rPr>
              <a:t>110</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自然人享有生命权、身体权、健康权、姓名权、肖像权、名誉权、荣誉权、隐私权、婚姻自主权等权利。法人、非法人组织享有名称权、名誉权和荣誉权。”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268BE1D4-0E0D-49E3-B9F3-8901237243AE}"/>
              </a:ext>
            </a:extLst>
          </p:cNvPr>
          <p:cNvSpPr/>
          <p:nvPr/>
        </p:nvSpPr>
        <p:spPr>
          <a:xfrm>
            <a:off x="4656429" y="1900611"/>
            <a:ext cx="3518068" cy="1172180"/>
          </a:xfrm>
          <a:prstGeom prst="rect">
            <a:avLst/>
          </a:prstGeom>
        </p:spPr>
        <p:txBody>
          <a:bodyPr wrap="square">
            <a:spAutoFit/>
          </a:bodyPr>
          <a:lstStyle/>
          <a:p>
            <a:pPr algn="just">
              <a:lnSpc>
                <a:spcPct val="150000"/>
              </a:lnSpc>
            </a:pPr>
            <a:r>
              <a:rPr lang="en-US" altLang="zh-CN" sz="1200" dirty="0"/>
              <a:t>1.</a:t>
            </a:r>
            <a:r>
              <a:rPr lang="zh-CN" altLang="en-US" sz="1200" dirty="0"/>
              <a:t>人格权是民事主体的固有权利</a:t>
            </a:r>
            <a:endParaRPr lang="en-US" altLang="zh-CN" sz="1200" dirty="0"/>
          </a:p>
          <a:p>
            <a:pPr algn="just">
              <a:lnSpc>
                <a:spcPct val="150000"/>
              </a:lnSpc>
            </a:pPr>
            <a:r>
              <a:rPr lang="en-US" altLang="zh-CN" sz="1200" dirty="0"/>
              <a:t>2.</a:t>
            </a:r>
            <a:r>
              <a:rPr lang="zh-CN" altLang="en-US" sz="1200" dirty="0"/>
              <a:t>人格权是民事主体的专属权</a:t>
            </a:r>
            <a:endParaRPr lang="en-US" altLang="zh-CN" sz="1200" dirty="0"/>
          </a:p>
          <a:p>
            <a:pPr algn="just">
              <a:lnSpc>
                <a:spcPct val="150000"/>
              </a:lnSpc>
            </a:pPr>
            <a:r>
              <a:rPr lang="en-US" altLang="zh-CN" sz="1200" dirty="0"/>
              <a:t>3.</a:t>
            </a:r>
            <a:r>
              <a:rPr lang="zh-CN" altLang="en-US" sz="1200" dirty="0"/>
              <a:t>人格权是维护民事主体独立人格的必备权利</a:t>
            </a:r>
            <a:endParaRPr lang="en-US" altLang="zh-CN" sz="1200" dirty="0"/>
          </a:p>
          <a:p>
            <a:pPr algn="just">
              <a:lnSpc>
                <a:spcPct val="150000"/>
              </a:lnSpc>
            </a:pPr>
            <a:r>
              <a:rPr lang="en-US" altLang="zh-CN" sz="1200" dirty="0"/>
              <a:t>4.</a:t>
            </a:r>
            <a:r>
              <a:rPr lang="zh-CN" altLang="en-US" sz="1200" dirty="0"/>
              <a:t>人格权是以人格利益为客体的民事权利</a:t>
            </a:r>
          </a:p>
        </p:txBody>
      </p:sp>
    </p:spTree>
    <p:extLst>
      <p:ext uri="{BB962C8B-B14F-4D97-AF65-F5344CB8AC3E}">
        <p14:creationId xmlns:p14="http://schemas.microsoft.com/office/powerpoint/2010/main" val="2508819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第一节　人格权的概念和人格权法律关系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二、人格权法律关系</a:t>
            </a:r>
            <a:endParaRPr lang="zh-CN" altLang="en-US" dirty="0"/>
          </a:p>
        </p:txBody>
      </p:sp>
      <p:pic>
        <p:nvPicPr>
          <p:cNvPr id="4" name="图片 3">
            <a:extLst>
              <a:ext uri="{FF2B5EF4-FFF2-40B4-BE49-F238E27FC236}">
                <a16:creationId xmlns:a16="http://schemas.microsoft.com/office/drawing/2014/main" id="{38238E7A-9742-4EE2-B3BC-D160CDC2660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8977923-209F-43AB-908E-4F7E0161D25F}"/>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9740CE0-9954-41BE-B38F-60D6008CA957}"/>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7DB490F-8F2A-4C70-A0DB-FFCEF0387EAB}"/>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7796B8EE-15FA-431C-A71F-4CD26883F68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091581A-556E-4DCF-A37E-9D737FE8E9EC}"/>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33BF1AD-0AF7-465B-A057-188CA24F6001}"/>
              </a:ext>
            </a:extLst>
          </p:cNvPr>
          <p:cNvSpPr/>
          <p:nvPr/>
        </p:nvSpPr>
        <p:spPr>
          <a:xfrm>
            <a:off x="219012" y="2162677"/>
            <a:ext cx="2847802"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人格权的主体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就是人格权法律关系的主体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是指在人格权民事法律关系中享有权利和承担义务的自然人、法人和非法人组织。</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在人格权法律关系中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一方为权利主体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即人格权的权利人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另一方为义务主体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即人格权的义务人。</a:t>
            </a:r>
          </a:p>
        </p:txBody>
      </p:sp>
      <p:sp>
        <p:nvSpPr>
          <p:cNvPr id="11" name="矩形 10">
            <a:extLst>
              <a:ext uri="{FF2B5EF4-FFF2-40B4-BE49-F238E27FC236}">
                <a16:creationId xmlns:a16="http://schemas.microsoft.com/office/drawing/2014/main" id="{FA16AF19-5F8E-4093-9ACB-175206FCC179}"/>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人格权的主体</a:t>
            </a:r>
            <a:endParaRPr lang="en-US" altLang="zh-CN" sz="1400" b="1" dirty="0">
              <a:solidFill>
                <a:prstClr val="white"/>
              </a:solidFill>
            </a:endParaRPr>
          </a:p>
        </p:txBody>
      </p:sp>
      <p:sp>
        <p:nvSpPr>
          <p:cNvPr id="12" name="矩形 11">
            <a:extLst>
              <a:ext uri="{FF2B5EF4-FFF2-40B4-BE49-F238E27FC236}">
                <a16:creationId xmlns:a16="http://schemas.microsoft.com/office/drawing/2014/main" id="{C0656C84-6B42-40E5-9F94-9B7CF9CD4AEF}"/>
              </a:ext>
            </a:extLst>
          </p:cNvPr>
          <p:cNvSpPr/>
          <p:nvPr/>
        </p:nvSpPr>
        <p:spPr>
          <a:xfrm>
            <a:off x="3237776" y="2118928"/>
            <a:ext cx="2689508"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人格权的内容就是人格权法律关系的内容</a:t>
            </a:r>
            <a:r>
              <a:rPr lang="en-US" altLang="zh-CN" sz="1200" b="1" dirty="0">
                <a:solidFill>
                  <a:prstClr val="white"/>
                </a:solidFill>
                <a:sym typeface="+mn-ea"/>
              </a:rPr>
              <a:t>,</a:t>
            </a:r>
            <a:r>
              <a:rPr lang="zh-CN" altLang="en-US" sz="1200" b="1" dirty="0">
                <a:solidFill>
                  <a:prstClr val="white"/>
                </a:solidFill>
                <a:sym typeface="+mn-ea"/>
              </a:rPr>
              <a:t>是指人格权法律关系主体享有的权利和负有的义务。</a:t>
            </a:r>
          </a:p>
          <a:p>
            <a:pPr marL="171450" indent="-171450">
              <a:lnSpc>
                <a:spcPct val="150000"/>
              </a:lnSpc>
              <a:buFont typeface="Wingdings" panose="05000000000000000000" pitchFamily="2" charset="2"/>
              <a:buChar char="Ø"/>
            </a:pPr>
            <a:r>
              <a:rPr lang="zh-CN" altLang="en-US" sz="1200" b="1" dirty="0">
                <a:solidFill>
                  <a:prstClr val="white"/>
                </a:solidFill>
                <a:sym typeface="+mn-ea"/>
              </a:rPr>
              <a:t>人格权的权利主体所享有的权利</a:t>
            </a:r>
            <a:r>
              <a:rPr lang="en-US" altLang="zh-CN" sz="1200" b="1" dirty="0">
                <a:solidFill>
                  <a:prstClr val="white"/>
                </a:solidFill>
                <a:sym typeface="+mn-ea"/>
              </a:rPr>
              <a:t>,</a:t>
            </a:r>
            <a:r>
              <a:rPr lang="zh-CN" altLang="en-US" sz="1200" b="1" dirty="0">
                <a:solidFill>
                  <a:prstClr val="white"/>
                </a:solidFill>
                <a:sym typeface="+mn-ea"/>
              </a:rPr>
              <a:t>是指人格权的权利主体</a:t>
            </a:r>
            <a:r>
              <a:rPr lang="en-US" altLang="zh-CN" sz="1200" b="1" dirty="0">
                <a:solidFill>
                  <a:prstClr val="white"/>
                </a:solidFill>
                <a:sym typeface="+mn-ea"/>
              </a:rPr>
              <a:t>,</a:t>
            </a:r>
            <a:r>
              <a:rPr lang="zh-CN" altLang="en-US" sz="1200" b="1" dirty="0">
                <a:solidFill>
                  <a:prstClr val="white"/>
                </a:solidFill>
                <a:sym typeface="+mn-ea"/>
              </a:rPr>
              <a:t>根据法律规定</a:t>
            </a:r>
            <a:r>
              <a:rPr lang="en-US" altLang="zh-CN" sz="1200" b="1" dirty="0">
                <a:solidFill>
                  <a:prstClr val="white"/>
                </a:solidFill>
                <a:sym typeface="+mn-ea"/>
              </a:rPr>
              <a:t>,</a:t>
            </a:r>
            <a:r>
              <a:rPr lang="zh-CN" altLang="en-US" sz="1200" b="1" dirty="0">
                <a:solidFill>
                  <a:prstClr val="white"/>
                </a:solidFill>
                <a:sym typeface="+mn-ea"/>
              </a:rPr>
              <a:t>依据自己的意愿</a:t>
            </a:r>
            <a:r>
              <a:rPr lang="en-US" altLang="zh-CN" sz="1200" b="1" dirty="0">
                <a:solidFill>
                  <a:prstClr val="white"/>
                </a:solidFill>
                <a:sym typeface="+mn-ea"/>
              </a:rPr>
              <a:t>,</a:t>
            </a:r>
            <a:r>
              <a:rPr lang="zh-CN" altLang="en-US" sz="1200" b="1" dirty="0">
                <a:solidFill>
                  <a:prstClr val="white"/>
                </a:solidFill>
                <a:sym typeface="+mn-ea"/>
              </a:rPr>
              <a:t>为实现自己的人格利益</a:t>
            </a:r>
            <a:r>
              <a:rPr lang="en-US" altLang="zh-CN" sz="1200" b="1" dirty="0">
                <a:solidFill>
                  <a:prstClr val="white"/>
                </a:solidFill>
                <a:sym typeface="+mn-ea"/>
              </a:rPr>
              <a:t>,</a:t>
            </a:r>
            <a:r>
              <a:rPr lang="zh-CN" altLang="en-US" sz="1200" b="1" dirty="0">
                <a:solidFill>
                  <a:prstClr val="white"/>
                </a:solidFill>
                <a:sym typeface="+mn-ea"/>
              </a:rPr>
              <a:t>为某种行为或不为某种行为的可能性。</a:t>
            </a:r>
          </a:p>
        </p:txBody>
      </p:sp>
      <p:sp>
        <p:nvSpPr>
          <p:cNvPr id="13" name="矩形 12">
            <a:extLst>
              <a:ext uri="{FF2B5EF4-FFF2-40B4-BE49-F238E27FC236}">
                <a16:creationId xmlns:a16="http://schemas.microsoft.com/office/drawing/2014/main" id="{5FABEC71-6E49-4502-8637-261D964C7B40}"/>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人格权的内容</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CB1C55B1-1053-49FB-B353-1B8AD218F719}"/>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B43BEEBC-41D8-4819-812F-3755C2783D8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AD7C9D00-BA4C-4078-B51B-A74831AF00C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163A5BE3-FC69-420F-8585-D614520536DB}"/>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567AC335-76E0-42F5-9B2F-D251FCA2FEC2}"/>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BF789E6C-083F-4808-97A2-47AECC0E59B9}"/>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CBAFFFB-DCC0-48C5-82ED-4A16EF4D7D77}"/>
              </a:ext>
            </a:extLst>
          </p:cNvPr>
          <p:cNvSpPr/>
          <p:nvPr/>
        </p:nvSpPr>
        <p:spPr>
          <a:xfrm>
            <a:off x="6158503" y="2019006"/>
            <a:ext cx="2487061" cy="1998689"/>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民事法律关系的客体</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是指民事法律关系中的权利、义务所共同指向的对象。因而</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人格权的客体</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也就是人格权民事法律关系中的权利、义务所共同指向的对象。</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人格权的客体就是人格利益。</a:t>
            </a:r>
          </a:p>
        </p:txBody>
      </p:sp>
      <p:sp>
        <p:nvSpPr>
          <p:cNvPr id="23" name="矩形 22">
            <a:extLst>
              <a:ext uri="{FF2B5EF4-FFF2-40B4-BE49-F238E27FC236}">
                <a16:creationId xmlns:a16="http://schemas.microsoft.com/office/drawing/2014/main" id="{E9F00C7D-E622-4B6C-A4CF-6E76A34D9691}"/>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人格权的客体</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D9A6700A-BA21-4E24-82EA-DCC48BBE2EBE}"/>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0C0E262-AABD-4D21-95F5-E7696AD2EAB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D5AA0A4-F91C-4431-8BEC-787E5B14A55C}"/>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44738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551323" y="53820"/>
            <a:ext cx="249299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民事法律事实</a:t>
            </a:r>
          </a:p>
        </p:txBody>
      </p:sp>
      <p:pic>
        <p:nvPicPr>
          <p:cNvPr id="3" name="图片 2"/>
          <p:cNvPicPr>
            <a:picLocks noChangeAspect="1"/>
          </p:cNvPicPr>
          <p:nvPr/>
        </p:nvPicPr>
        <p:blipFill>
          <a:blip r:embed="rId3"/>
          <a:srcRect l="9902" r="12391"/>
          <a:stretch>
            <a:fillRect/>
          </a:stretch>
        </p:blipFill>
        <p:spPr>
          <a:xfrm>
            <a:off x="5894909" y="1267742"/>
            <a:ext cx="2533226" cy="3284212"/>
          </a:xfrm>
          <a:prstGeom prst="rect">
            <a:avLst/>
          </a:prstGeom>
        </p:spPr>
      </p:pic>
      <p:pic>
        <p:nvPicPr>
          <p:cNvPr id="4" name="图片 3"/>
          <p:cNvPicPr>
            <a:picLocks noChangeAspect="1"/>
          </p:cNvPicPr>
          <p:nvPr/>
        </p:nvPicPr>
        <p:blipFill>
          <a:blip r:embed="rId4"/>
          <a:srcRect l="22280" r="20502"/>
          <a:stretch>
            <a:fillRect/>
          </a:stretch>
        </p:blipFill>
        <p:spPr>
          <a:xfrm>
            <a:off x="3252267" y="1274626"/>
            <a:ext cx="2552930" cy="3283561"/>
          </a:xfrm>
          <a:prstGeom prst="rect">
            <a:avLst/>
          </a:prstGeom>
        </p:spPr>
      </p:pic>
      <p:pic>
        <p:nvPicPr>
          <p:cNvPr id="5" name="图片 4"/>
          <p:cNvPicPr>
            <a:picLocks noChangeAspect="1"/>
          </p:cNvPicPr>
          <p:nvPr/>
        </p:nvPicPr>
        <p:blipFill>
          <a:blip r:embed="rId5"/>
          <a:srcRect l="24057" r="25218"/>
          <a:stretch>
            <a:fillRect/>
          </a:stretch>
        </p:blipFill>
        <p:spPr>
          <a:xfrm>
            <a:off x="612967" y="1267740"/>
            <a:ext cx="2552351" cy="3283561"/>
          </a:xfrm>
          <a:prstGeom prst="rect">
            <a:avLst/>
          </a:prstGeom>
        </p:spPr>
      </p:pic>
      <p:sp>
        <p:nvSpPr>
          <p:cNvPr id="6" name="矩形 5"/>
          <p:cNvSpPr/>
          <p:nvPr/>
        </p:nvSpPr>
        <p:spPr>
          <a:xfrm>
            <a:off x="612730" y="1267502"/>
            <a:ext cx="2552340"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p:cNvSpPr/>
          <p:nvPr/>
        </p:nvSpPr>
        <p:spPr>
          <a:xfrm>
            <a:off x="3252191" y="1274388"/>
            <a:ext cx="2552340"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p:cNvSpPr/>
          <p:nvPr/>
        </p:nvSpPr>
        <p:spPr>
          <a:xfrm>
            <a:off x="5879279" y="1267502"/>
            <a:ext cx="2552340"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9" name="矩形 8"/>
          <p:cNvSpPr/>
          <p:nvPr/>
        </p:nvSpPr>
        <p:spPr>
          <a:xfrm>
            <a:off x="612730" y="4589848"/>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p:cNvSpPr/>
          <p:nvPr/>
        </p:nvSpPr>
        <p:spPr>
          <a:xfrm>
            <a:off x="3252191" y="4596734"/>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1" name="矩形 10"/>
          <p:cNvSpPr/>
          <p:nvPr/>
        </p:nvSpPr>
        <p:spPr>
          <a:xfrm>
            <a:off x="5879279" y="4589848"/>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2" name="矩形 11"/>
          <p:cNvSpPr/>
          <p:nvPr/>
        </p:nvSpPr>
        <p:spPr>
          <a:xfrm>
            <a:off x="748732" y="2007763"/>
            <a:ext cx="2221335" cy="2862322"/>
          </a:xfrm>
          <a:prstGeom prst="rect">
            <a:avLst/>
          </a:prstGeom>
        </p:spPr>
        <p:txBody>
          <a:bodyPr wrap="square">
            <a:spAutoFit/>
          </a:bodyPr>
          <a:lstStyle/>
          <a:p>
            <a:pPr>
              <a:lnSpc>
                <a:spcPct val="150000"/>
              </a:lnSpc>
            </a:pPr>
            <a:r>
              <a:rPr lang="zh-CN" altLang="en-US" sz="1200" b="1" dirty="0">
                <a:solidFill>
                  <a:prstClr val="white"/>
                </a:solidFill>
                <a:latin typeface="微软雅黑" panose="020B0503020204020204" charset="-122"/>
                <a:sym typeface="+mn-ea"/>
              </a:rPr>
              <a:t>民事法律事实是指民事法律规范规定的能够引起民事法律关系产生、变更或者消灭的客观情况</a:t>
            </a:r>
            <a:endParaRPr lang="en-US" altLang="zh-CN" sz="1200" b="1" dirty="0">
              <a:solidFill>
                <a:prstClr val="white"/>
              </a:solidFill>
              <a:latin typeface="微软雅黑" panose="020B0503020204020204" charset="-122"/>
              <a:sym typeface="+mn-ea"/>
            </a:endParaRPr>
          </a:p>
          <a:p>
            <a:pPr>
              <a:lnSpc>
                <a:spcPct val="150000"/>
              </a:lnSpc>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民事法律事实是民事法律规范规定的客观情况。</a:t>
            </a:r>
            <a:endParaRPr lang="en-US" altLang="zh-CN" sz="1200" b="1" dirty="0">
              <a:solidFill>
                <a:prstClr val="white"/>
              </a:solidFill>
              <a:latin typeface="微软雅黑" panose="020B0503020204020204" charset="-122"/>
              <a:sym typeface="+mn-ea"/>
            </a:endParaRPr>
          </a:p>
          <a:p>
            <a:pPr>
              <a:lnSpc>
                <a:spcPct val="150000"/>
              </a:lnSpc>
            </a:pPr>
            <a:r>
              <a:rPr lang="zh-CN" altLang="en-US" sz="1200" b="1" dirty="0">
                <a:solidFill>
                  <a:prstClr val="white"/>
                </a:solidFill>
                <a:latin typeface="微软雅黑" panose="020B0503020204020204" charset="-122"/>
                <a:sym typeface="+mn-ea"/>
              </a:rPr>
              <a:t> </a:t>
            </a: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民事法律事实是导致民事法律关系产生、变更或者消灭的原因。</a:t>
            </a:r>
            <a:endParaRPr lang="en-US" altLang="zh-CN" sz="1200" b="1" dirty="0">
              <a:solidFill>
                <a:prstClr val="white"/>
              </a:solidFill>
              <a:latin typeface="微软雅黑" panose="020B0503020204020204" charset="-122"/>
              <a:sym typeface="+mn-ea"/>
            </a:endParaRPr>
          </a:p>
          <a:p>
            <a:pPr>
              <a:lnSpc>
                <a:spcPct val="150000"/>
              </a:lnSpc>
            </a:pPr>
            <a:endParaRPr lang="zh-CN" altLang="en-US" sz="1200" b="1" dirty="0">
              <a:solidFill>
                <a:prstClr val="white"/>
              </a:solidFill>
              <a:latin typeface="微软雅黑" panose="020B0503020204020204" charset="-122"/>
              <a:sym typeface="+mn-ea"/>
            </a:endParaRPr>
          </a:p>
        </p:txBody>
      </p:sp>
      <p:sp>
        <p:nvSpPr>
          <p:cNvPr id="13" name="矩形 12"/>
          <p:cNvSpPr/>
          <p:nvPr/>
        </p:nvSpPr>
        <p:spPr>
          <a:xfrm>
            <a:off x="645043" y="1334661"/>
            <a:ext cx="2428711" cy="585160"/>
          </a:xfrm>
          <a:prstGeom prst="rect">
            <a:avLst/>
          </a:prstGeom>
        </p:spPr>
        <p:txBody>
          <a:bodyPr wrap="square">
            <a:spAutoFit/>
          </a:bodyPr>
          <a:lstStyle/>
          <a:p>
            <a:pPr algn="just">
              <a:lnSpc>
                <a:spcPct val="120000"/>
              </a:lnSpc>
            </a:pPr>
            <a:r>
              <a:rPr lang="zh-CN" altLang="en-US" sz="1400" b="1" dirty="0">
                <a:solidFill>
                  <a:prstClr val="white"/>
                </a:solidFill>
              </a:rPr>
              <a:t>一、民事法律事实的概念和特征</a:t>
            </a:r>
            <a:endParaRPr lang="en-US" altLang="zh-CN" sz="1400" b="1" dirty="0">
              <a:solidFill>
                <a:prstClr val="white"/>
              </a:solidFill>
            </a:endParaRPr>
          </a:p>
        </p:txBody>
      </p:sp>
      <p:cxnSp>
        <p:nvCxnSpPr>
          <p:cNvPr id="14" name="直接连接符 13"/>
          <p:cNvCxnSpPr/>
          <p:nvPr/>
        </p:nvCxnSpPr>
        <p:spPr>
          <a:xfrm>
            <a:off x="844025" y="1939213"/>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p:cNvSpPr/>
          <p:nvPr/>
        </p:nvSpPr>
        <p:spPr>
          <a:xfrm>
            <a:off x="3411383" y="2120068"/>
            <a:ext cx="2221335" cy="2031325"/>
          </a:xfrm>
          <a:prstGeom prst="rect">
            <a:avLst/>
          </a:prstGeom>
        </p:spPr>
        <p:txBody>
          <a:bodyPr wrap="square">
            <a:spAutoFit/>
          </a:bodyPr>
          <a:lstStyle/>
          <a:p>
            <a:pPr>
              <a:lnSpc>
                <a:spcPct val="150000"/>
              </a:lnSpc>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事件。事件是指与人的意志无关</a:t>
            </a:r>
            <a:r>
              <a:rPr lang="en-US" altLang="zh-CN" sz="1200" b="1" dirty="0">
                <a:solidFill>
                  <a:prstClr val="white"/>
                </a:solidFill>
                <a:sym typeface="+mn-ea"/>
              </a:rPr>
              <a:t>,</a:t>
            </a:r>
            <a:r>
              <a:rPr lang="zh-CN" altLang="en-US" sz="1200" b="1" dirty="0">
                <a:solidFill>
                  <a:prstClr val="white"/>
                </a:solidFill>
                <a:sym typeface="+mn-ea"/>
              </a:rPr>
              <a:t>能够引起一定民事法律后果的客观情况。</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行为。行为是当事人的有意识的活动。</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6" name="矩形 15"/>
          <p:cNvSpPr/>
          <p:nvPr/>
        </p:nvSpPr>
        <p:spPr>
          <a:xfrm>
            <a:off x="3281313" y="1463182"/>
            <a:ext cx="2494096" cy="360099"/>
          </a:xfrm>
          <a:prstGeom prst="rect">
            <a:avLst/>
          </a:prstGeom>
        </p:spPr>
        <p:txBody>
          <a:bodyPr wrap="square">
            <a:spAutoFit/>
          </a:bodyPr>
          <a:lstStyle/>
          <a:p>
            <a:pPr algn="just">
              <a:lnSpc>
                <a:spcPct val="120000"/>
              </a:lnSpc>
            </a:pPr>
            <a:r>
              <a:rPr lang="zh-CN" altLang="en-US" sz="1600" b="1" dirty="0">
                <a:solidFill>
                  <a:prstClr val="white"/>
                </a:solidFill>
              </a:rPr>
              <a:t>二、民事法律事实的分类</a:t>
            </a:r>
            <a:endParaRPr lang="en-US" altLang="zh-CN" sz="1600" b="1" dirty="0">
              <a:solidFill>
                <a:prstClr val="white"/>
              </a:solidFill>
            </a:endParaRPr>
          </a:p>
        </p:txBody>
      </p:sp>
      <p:cxnSp>
        <p:nvCxnSpPr>
          <p:cNvPr id="17" name="直接连接符 16"/>
          <p:cNvCxnSpPr/>
          <p:nvPr/>
        </p:nvCxnSpPr>
        <p:spPr>
          <a:xfrm>
            <a:off x="3483486" y="1946100"/>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6015281" y="2007765"/>
            <a:ext cx="2221335" cy="1167692"/>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民事法律事实的构成</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是指能够引起民事法律关系产生、变更或者消灭的几个民事法律事实的总和。</a:t>
            </a:r>
          </a:p>
        </p:txBody>
      </p:sp>
      <p:sp>
        <p:nvSpPr>
          <p:cNvPr id="20" name="矩形 19"/>
          <p:cNvSpPr/>
          <p:nvPr/>
        </p:nvSpPr>
        <p:spPr>
          <a:xfrm>
            <a:off x="5899506" y="1463182"/>
            <a:ext cx="2428484" cy="360099"/>
          </a:xfrm>
          <a:prstGeom prst="rect">
            <a:avLst/>
          </a:prstGeom>
        </p:spPr>
        <p:txBody>
          <a:bodyPr wrap="square">
            <a:spAutoFit/>
          </a:bodyPr>
          <a:lstStyle/>
          <a:p>
            <a:pPr algn="just">
              <a:lnSpc>
                <a:spcPct val="120000"/>
              </a:lnSpc>
            </a:pPr>
            <a:r>
              <a:rPr lang="zh-CN" altLang="en-US" sz="1600" b="1" dirty="0">
                <a:solidFill>
                  <a:prstClr val="white"/>
                </a:solidFill>
              </a:rPr>
              <a:t>三、民事法律事实的构成</a:t>
            </a:r>
            <a:endParaRPr lang="en-US" altLang="zh-CN" sz="1600" b="1" dirty="0">
              <a:solidFill>
                <a:prstClr val="white"/>
              </a:solidFill>
            </a:endParaRPr>
          </a:p>
        </p:txBody>
      </p:sp>
      <p:cxnSp>
        <p:nvCxnSpPr>
          <p:cNvPr id="21" name="直接连接符 20"/>
          <p:cNvCxnSpPr/>
          <p:nvPr/>
        </p:nvCxnSpPr>
        <p:spPr>
          <a:xfrm>
            <a:off x="6110574" y="1939215"/>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615740" y="1094059"/>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p:cNvSpPr/>
          <p:nvPr/>
        </p:nvSpPr>
        <p:spPr>
          <a:xfrm>
            <a:off x="3255201" y="1100945"/>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4" name="矩形 23"/>
          <p:cNvSpPr/>
          <p:nvPr/>
        </p:nvSpPr>
        <p:spPr>
          <a:xfrm>
            <a:off x="5882289" y="1094059"/>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381103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第二节　人格权的权能</a:t>
            </a:r>
          </a:p>
        </p:txBody>
      </p:sp>
      <p:sp>
        <p:nvSpPr>
          <p:cNvPr id="18" name="iṩḻîdè">
            <a:extLst>
              <a:ext uri="{FF2B5EF4-FFF2-40B4-BE49-F238E27FC236}">
                <a16:creationId xmlns:a16="http://schemas.microsoft.com/office/drawing/2014/main" id="{461FAAF6-81DB-421C-B0FB-A5A63F94691B}"/>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íṩḻidè">
            <a:extLst>
              <a:ext uri="{FF2B5EF4-FFF2-40B4-BE49-F238E27FC236}">
                <a16:creationId xmlns:a16="http://schemas.microsoft.com/office/drawing/2014/main" id="{F990140F-5ACB-41DD-9EC5-E7DED328F7F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íṣľîḑé">
            <a:extLst>
              <a:ext uri="{FF2B5EF4-FFF2-40B4-BE49-F238E27FC236}">
                <a16:creationId xmlns:a16="http://schemas.microsoft.com/office/drawing/2014/main" id="{3C11056B-591B-43CF-84C2-778FB4401561}"/>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sľîḋe">
            <a:extLst>
              <a:ext uri="{FF2B5EF4-FFF2-40B4-BE49-F238E27FC236}">
                <a16:creationId xmlns:a16="http://schemas.microsoft.com/office/drawing/2014/main" id="{B6919C3C-8C6C-4BD7-B9D5-93D06C510F1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24" name="îśḷíḋê">
            <a:extLst>
              <a:ext uri="{FF2B5EF4-FFF2-40B4-BE49-F238E27FC236}">
                <a16:creationId xmlns:a16="http://schemas.microsoft.com/office/drawing/2014/main" id="{CFB06E03-45DF-4F1C-B9A2-48426AE90B06}"/>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　　一、控制权</a:t>
            </a:r>
            <a:endParaRPr lang="en-GB" altLang="zh-CN" sz="1400" b="1" dirty="0">
              <a:solidFill>
                <a:srgbClr val="9B552C"/>
              </a:solidFill>
            </a:endParaRPr>
          </a:p>
        </p:txBody>
      </p:sp>
      <p:sp>
        <p:nvSpPr>
          <p:cNvPr id="25" name="ï$1iḑê">
            <a:extLst>
              <a:ext uri="{FF2B5EF4-FFF2-40B4-BE49-F238E27FC236}">
                <a16:creationId xmlns:a16="http://schemas.microsoft.com/office/drawing/2014/main" id="{5CDF4506-BD13-4CE2-8759-6D05C67DC052}"/>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6" name="ïSļîḋe">
            <a:extLst>
              <a:ext uri="{FF2B5EF4-FFF2-40B4-BE49-F238E27FC236}">
                <a16:creationId xmlns:a16="http://schemas.microsoft.com/office/drawing/2014/main" id="{15061435-4187-420B-8E48-83BE30893C2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7" name="ï$1ïde">
            <a:extLst>
              <a:ext uri="{FF2B5EF4-FFF2-40B4-BE49-F238E27FC236}">
                <a16:creationId xmlns:a16="http://schemas.microsoft.com/office/drawing/2014/main" id="{CE2C6DCE-EFF9-4E53-99C8-D6BF6547907A}"/>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8" name="iṡlïḋê">
            <a:extLst>
              <a:ext uri="{FF2B5EF4-FFF2-40B4-BE49-F238E27FC236}">
                <a16:creationId xmlns:a16="http://schemas.microsoft.com/office/drawing/2014/main" id="{37510600-DB77-4E45-AEEA-AA65591779A0}"/>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29" name="îṣlïdê">
            <a:extLst>
              <a:ext uri="{FF2B5EF4-FFF2-40B4-BE49-F238E27FC236}">
                <a16:creationId xmlns:a16="http://schemas.microsoft.com/office/drawing/2014/main" id="{676236D1-D449-4567-8AED-9C5BF46FBAE9}"/>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30" name="ï$liḍê">
            <a:extLst>
              <a:ext uri="{FF2B5EF4-FFF2-40B4-BE49-F238E27FC236}">
                <a16:creationId xmlns:a16="http://schemas.microsoft.com/office/drawing/2014/main" id="{4B736F56-9F17-4BA4-B8DC-79B4CA0D3930}"/>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1" name="iṡ1îḓè">
            <a:extLst>
              <a:ext uri="{FF2B5EF4-FFF2-40B4-BE49-F238E27FC236}">
                <a16:creationId xmlns:a16="http://schemas.microsoft.com/office/drawing/2014/main" id="{4071EB00-A5AF-4EF1-8EAB-96FE66F80047}"/>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2" name="isḻiḑe">
            <a:extLst>
              <a:ext uri="{FF2B5EF4-FFF2-40B4-BE49-F238E27FC236}">
                <a16:creationId xmlns:a16="http://schemas.microsoft.com/office/drawing/2014/main" id="{891C5C38-214F-49D7-97D3-DEF58F0B3660}"/>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33" name="ïŝlîḋê">
            <a:extLst>
              <a:ext uri="{FF2B5EF4-FFF2-40B4-BE49-F238E27FC236}">
                <a16:creationId xmlns:a16="http://schemas.microsoft.com/office/drawing/2014/main" id="{3CF4996A-E7EB-4A70-8FD7-078B8470977C}"/>
              </a:ext>
            </a:extLst>
          </p:cNvPr>
          <p:cNvSpPr txBox="1"/>
          <p:nvPr/>
        </p:nvSpPr>
        <p:spPr>
          <a:xfrm>
            <a:off x="1397158" y="3230717"/>
            <a:ext cx="1333420" cy="312929"/>
          </a:xfrm>
          <a:prstGeom prst="rect">
            <a:avLst/>
          </a:prstGeom>
          <a:noFill/>
        </p:spPr>
        <p:txBody>
          <a:bodyPr wrap="none">
            <a:noAutofit/>
          </a:bodyPr>
          <a:lstStyle/>
          <a:p>
            <a:r>
              <a:rPr lang="zh-CN" altLang="en-US" sz="1200" b="1" dirty="0">
                <a:solidFill>
                  <a:srgbClr val="9B552C"/>
                </a:solidFill>
              </a:rPr>
              <a:t>三、有限转让权</a:t>
            </a:r>
            <a:endParaRPr lang="en-GB" altLang="zh-CN" sz="1200" b="1" dirty="0">
              <a:solidFill>
                <a:srgbClr val="9B552C"/>
              </a:solidFill>
            </a:endParaRPr>
          </a:p>
        </p:txBody>
      </p:sp>
      <p:sp>
        <p:nvSpPr>
          <p:cNvPr id="34" name="îS1iḍê">
            <a:extLst>
              <a:ext uri="{FF2B5EF4-FFF2-40B4-BE49-F238E27FC236}">
                <a16:creationId xmlns:a16="http://schemas.microsoft.com/office/drawing/2014/main" id="{23EF6B6D-F009-406C-AC3B-08086AAD8B6A}"/>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35" name="ïşḻïďe">
            <a:extLst>
              <a:ext uri="{FF2B5EF4-FFF2-40B4-BE49-F238E27FC236}">
                <a16:creationId xmlns:a16="http://schemas.microsoft.com/office/drawing/2014/main" id="{EE097859-19F3-4D90-9BAA-726457D115CA}"/>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6" name="ïṧḷiḑé">
            <a:extLst>
              <a:ext uri="{FF2B5EF4-FFF2-40B4-BE49-F238E27FC236}">
                <a16:creationId xmlns:a16="http://schemas.microsoft.com/office/drawing/2014/main" id="{B913DD2F-9169-4C8C-AB6C-D4AC7BB155FC}"/>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7" name="ïṥḷîḓe">
            <a:extLst>
              <a:ext uri="{FF2B5EF4-FFF2-40B4-BE49-F238E27FC236}">
                <a16:creationId xmlns:a16="http://schemas.microsoft.com/office/drawing/2014/main" id="{22771F92-2CFB-4EA7-AE10-F67DF2A689B6}"/>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38" name="ïṩ1idè">
            <a:extLst>
              <a:ext uri="{FF2B5EF4-FFF2-40B4-BE49-F238E27FC236}">
                <a16:creationId xmlns:a16="http://schemas.microsoft.com/office/drawing/2014/main" id="{1259295A-D60B-4D37-A72B-909D9C1FC8BF}"/>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39" name="îsḻíḑè">
            <a:extLst>
              <a:ext uri="{FF2B5EF4-FFF2-40B4-BE49-F238E27FC236}">
                <a16:creationId xmlns:a16="http://schemas.microsoft.com/office/drawing/2014/main" id="{980D57A9-73F6-4DB3-9F0A-D01E4E4B0F22}"/>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0" name="ïSḻíḓê">
            <a:extLst>
              <a:ext uri="{FF2B5EF4-FFF2-40B4-BE49-F238E27FC236}">
                <a16:creationId xmlns:a16="http://schemas.microsoft.com/office/drawing/2014/main" id="{67535DCA-DF0D-4B0B-BC79-1E4DF4D50783}"/>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1" name="îślïḋê">
            <a:extLst>
              <a:ext uri="{FF2B5EF4-FFF2-40B4-BE49-F238E27FC236}">
                <a16:creationId xmlns:a16="http://schemas.microsoft.com/office/drawing/2014/main" id="{2D1A857A-F281-4A17-A410-BE8F39BFC8AF}"/>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2" name="iŝlíḓé">
            <a:extLst>
              <a:ext uri="{FF2B5EF4-FFF2-40B4-BE49-F238E27FC236}">
                <a16:creationId xmlns:a16="http://schemas.microsoft.com/office/drawing/2014/main" id="{257F7DF4-5629-4723-BA6C-BCD51F3F718B}"/>
              </a:ext>
            </a:extLst>
          </p:cNvPr>
          <p:cNvSpPr txBox="1"/>
          <p:nvPr/>
        </p:nvSpPr>
        <p:spPr>
          <a:xfrm>
            <a:off x="5018761" y="1288369"/>
            <a:ext cx="1955254" cy="312929"/>
          </a:xfrm>
          <a:prstGeom prst="rect">
            <a:avLst/>
          </a:prstGeom>
          <a:noFill/>
        </p:spPr>
        <p:txBody>
          <a:bodyPr wrap="none">
            <a:noAutofit/>
          </a:bodyPr>
          <a:lstStyle/>
          <a:p>
            <a:r>
              <a:rPr lang="zh-CN" altLang="en-US" sz="1200" b="1" dirty="0">
                <a:solidFill>
                  <a:srgbClr val="9B552C"/>
                </a:solidFill>
              </a:rPr>
              <a:t>二、利用权</a:t>
            </a:r>
            <a:endParaRPr lang="en-GB" altLang="zh-CN" sz="1200" b="1" dirty="0">
              <a:solidFill>
                <a:srgbClr val="9B552C"/>
              </a:solidFill>
            </a:endParaRPr>
          </a:p>
        </p:txBody>
      </p:sp>
      <p:sp>
        <p:nvSpPr>
          <p:cNvPr id="43" name="išlidê">
            <a:extLst>
              <a:ext uri="{FF2B5EF4-FFF2-40B4-BE49-F238E27FC236}">
                <a16:creationId xmlns:a16="http://schemas.microsoft.com/office/drawing/2014/main" id="{8CE1D264-5610-40C6-AD6E-2E1139D212CE}"/>
              </a:ext>
            </a:extLst>
          </p:cNvPr>
          <p:cNvSpPr txBox="1"/>
          <p:nvPr/>
        </p:nvSpPr>
        <p:spPr>
          <a:xfrm>
            <a:off x="5216176" y="3135978"/>
            <a:ext cx="1333420" cy="312929"/>
          </a:xfrm>
          <a:prstGeom prst="rect">
            <a:avLst/>
          </a:prstGeom>
          <a:noFill/>
        </p:spPr>
        <p:txBody>
          <a:bodyPr wrap="none">
            <a:noAutofit/>
          </a:bodyPr>
          <a:lstStyle/>
          <a:p>
            <a:r>
              <a:rPr lang="zh-CN" altLang="en-US" sz="1200" b="1" dirty="0">
                <a:solidFill>
                  <a:srgbClr val="9B552C"/>
                </a:solidFill>
              </a:rPr>
              <a:t>四、适当处分权</a:t>
            </a:r>
            <a:endParaRPr lang="en-GB" altLang="zh-CN" sz="1200" b="1" dirty="0">
              <a:solidFill>
                <a:srgbClr val="9B552C"/>
              </a:solidFill>
            </a:endParaRPr>
          </a:p>
        </p:txBody>
      </p:sp>
      <p:sp>
        <p:nvSpPr>
          <p:cNvPr id="44" name="矩形 43">
            <a:extLst>
              <a:ext uri="{FF2B5EF4-FFF2-40B4-BE49-F238E27FC236}">
                <a16:creationId xmlns:a16="http://schemas.microsoft.com/office/drawing/2014/main" id="{F2E19942-44E3-49F7-BAF8-7686740D91FE}"/>
              </a:ext>
            </a:extLst>
          </p:cNvPr>
          <p:cNvSpPr/>
          <p:nvPr/>
        </p:nvSpPr>
        <p:spPr>
          <a:xfrm>
            <a:off x="952405" y="1606646"/>
            <a:ext cx="3049153" cy="1297086"/>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控制权</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是指人格权所含有的民事主体以自己的意思对自身的人格利益进行控制的权能。这种权能的行使</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以将自己的人格权由自己的意志支配为内容。控制权既是人格权的权利主体积极行使其权利的表现</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又是权利主体行使人格权其他权能的基础。</a:t>
            </a:r>
          </a:p>
        </p:txBody>
      </p:sp>
      <p:sp>
        <p:nvSpPr>
          <p:cNvPr id="45" name="矩形 44">
            <a:extLst>
              <a:ext uri="{FF2B5EF4-FFF2-40B4-BE49-F238E27FC236}">
                <a16:creationId xmlns:a16="http://schemas.microsoft.com/office/drawing/2014/main" id="{0584BB1E-8C3A-43EB-A34D-4B1A8D6B412D}"/>
              </a:ext>
            </a:extLst>
          </p:cNvPr>
          <p:cNvSpPr/>
          <p:nvPr/>
        </p:nvSpPr>
        <p:spPr>
          <a:xfrm>
            <a:off x="5116606" y="1551206"/>
            <a:ext cx="2979284" cy="1297086"/>
          </a:xfrm>
          <a:prstGeom prst="rect">
            <a:avLst/>
          </a:prstGeom>
        </p:spPr>
        <p:txBody>
          <a:bodyPr wrap="square">
            <a:spAutoFit/>
          </a:bodyPr>
          <a:lstStyle/>
          <a:p>
            <a:pPr algn="just">
              <a:lnSpc>
                <a:spcPct val="120000"/>
              </a:lnSpc>
            </a:pPr>
            <a:r>
              <a:rPr lang="zh-CN" altLang="en-US" sz="1100" dirty="0"/>
              <a:t>利用权</a:t>
            </a:r>
            <a:r>
              <a:rPr lang="en-US" altLang="zh-CN" sz="1100" dirty="0"/>
              <a:t>,</a:t>
            </a:r>
            <a:r>
              <a:rPr lang="zh-CN" altLang="en-US" sz="1100" dirty="0"/>
              <a:t>是指人格权所含有的权利主体以自己的意志去利用人格权的客体即人格利益</a:t>
            </a:r>
            <a:r>
              <a:rPr lang="en-US" altLang="zh-CN" sz="1100" dirty="0"/>
              <a:t>,</a:t>
            </a:r>
            <a:r>
              <a:rPr lang="zh-CN" altLang="en-US" sz="1100" dirty="0"/>
              <a:t>从事各种活动</a:t>
            </a:r>
            <a:r>
              <a:rPr lang="en-US" altLang="zh-CN" sz="1100" dirty="0"/>
              <a:t>,</a:t>
            </a:r>
            <a:r>
              <a:rPr lang="zh-CN" altLang="en-US" sz="1100" dirty="0"/>
              <a:t>以满足自身需要的权能。</a:t>
            </a:r>
          </a:p>
          <a:p>
            <a:pPr algn="just">
              <a:lnSpc>
                <a:spcPct val="120000"/>
              </a:lnSpc>
            </a:pPr>
            <a:r>
              <a:rPr lang="zh-CN" altLang="en-US" sz="1100" dirty="0"/>
              <a:t>利用权首先表现为利用自己人格权的客体</a:t>
            </a:r>
            <a:r>
              <a:rPr lang="en-US" altLang="zh-CN" sz="1100" dirty="0"/>
              <a:t>,</a:t>
            </a:r>
            <a:r>
              <a:rPr lang="zh-CN" altLang="en-US" sz="1100" dirty="0"/>
              <a:t>体现个体活动的特征、特点以区别于他人</a:t>
            </a:r>
            <a:r>
              <a:rPr lang="en-US" altLang="zh-CN" sz="1100" dirty="0"/>
              <a:t>,</a:t>
            </a:r>
            <a:r>
              <a:rPr lang="zh-CN" altLang="en-US" sz="1100" dirty="0"/>
              <a:t>体现个人存在的价值。</a:t>
            </a:r>
            <a:endParaRPr lang="zh-CN" altLang="en-US" sz="1100" dirty="0">
              <a:solidFill>
                <a:schemeClr val="dk1">
                  <a:lumMod val="100000"/>
                </a:schemeClr>
              </a:solidFill>
            </a:endParaRPr>
          </a:p>
        </p:txBody>
      </p:sp>
      <p:sp>
        <p:nvSpPr>
          <p:cNvPr id="46" name="矩形 45">
            <a:extLst>
              <a:ext uri="{FF2B5EF4-FFF2-40B4-BE49-F238E27FC236}">
                <a16:creationId xmlns:a16="http://schemas.microsoft.com/office/drawing/2014/main" id="{7108A8DA-B979-4B41-9AB9-B3ABBB8CA332}"/>
              </a:ext>
            </a:extLst>
          </p:cNvPr>
          <p:cNvSpPr/>
          <p:nvPr/>
        </p:nvSpPr>
        <p:spPr>
          <a:xfrm>
            <a:off x="1207812" y="3512911"/>
            <a:ext cx="303416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人格权的转让权是利用权部分的、有限制的延伸</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是权利主体对其部分权利客体的利用适当转让于他人。人格权的转让权并非普遍的权能</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而受权利客体性质的限制。</a:t>
            </a:r>
            <a:endParaRPr lang="en-US" altLang="zh-CN" sz="1100" dirty="0">
              <a:solidFill>
                <a:schemeClr val="tx1">
                  <a:lumMod val="95000"/>
                  <a:lumOff val="5000"/>
                </a:schemeClr>
              </a:solidFill>
              <a:cs typeface="+mn-ea"/>
              <a:sym typeface="+mn-lt"/>
            </a:endParaRPr>
          </a:p>
        </p:txBody>
      </p:sp>
      <p:sp>
        <p:nvSpPr>
          <p:cNvPr id="47" name="矩形 46">
            <a:extLst>
              <a:ext uri="{FF2B5EF4-FFF2-40B4-BE49-F238E27FC236}">
                <a16:creationId xmlns:a16="http://schemas.microsoft.com/office/drawing/2014/main" id="{604E262E-8C0A-4382-99CB-5BE717FB29AE}"/>
              </a:ext>
            </a:extLst>
          </p:cNvPr>
          <p:cNvSpPr/>
          <p:nvPr/>
        </p:nvSpPr>
        <p:spPr>
          <a:xfrm>
            <a:off x="4958307" y="3531239"/>
            <a:ext cx="3182578" cy="48455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适当处分权</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是人格权所包含的权利人对于自己享有的人身利益进行适当的、自主支配的权能。</a:t>
            </a:r>
          </a:p>
        </p:txBody>
      </p:sp>
    </p:spTree>
    <p:extLst>
      <p:ext uri="{BB962C8B-B14F-4D97-AF65-F5344CB8AC3E}">
        <p14:creationId xmlns:p14="http://schemas.microsoft.com/office/powerpoint/2010/main" val="40065354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barn(inVertical)">
                                      <p:cBhvr>
                                        <p:cTn id="13" dur="500"/>
                                        <p:tgtEl>
                                          <p:spTgt spid="3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barn(inVertical)">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up)">
                                      <p:cBhvr>
                                        <p:cTn id="24" dur="500"/>
                                        <p:tgtEl>
                                          <p:spTgt spid="26"/>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wipe(right)">
                                      <p:cBhvr>
                                        <p:cTn id="27" dur="500"/>
                                        <p:tgtEl>
                                          <p:spTgt spid="35"/>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right)">
                                      <p:cBhvr>
                                        <p:cTn id="30" dur="500"/>
                                        <p:tgtEl>
                                          <p:spTgt spid="3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down)">
                                      <p:cBhvr>
                                        <p:cTn id="35" dur="500"/>
                                        <p:tgtEl>
                                          <p:spTgt spid="2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down)">
                                      <p:cBhvr>
                                        <p:cTn id="38" dur="500"/>
                                        <p:tgtEl>
                                          <p:spTgt spid="27"/>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up)">
                                      <p:cBhvr>
                                        <p:cTn id="41" dur="500"/>
                                        <p:tgtEl>
                                          <p:spTgt spid="31"/>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wipe(up)">
                                      <p:cBhvr>
                                        <p:cTn id="44" dur="500"/>
                                        <p:tgtEl>
                                          <p:spTgt spid="36"/>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 calcmode="lin" valueType="num">
                                      <p:cBhvr>
                                        <p:cTn id="49" dur="500" fill="hold"/>
                                        <p:tgtEl>
                                          <p:spTgt spid="24"/>
                                        </p:tgtEl>
                                        <p:attrNameLst>
                                          <p:attrName>ppt_w</p:attrName>
                                        </p:attrNameLst>
                                      </p:cBhvr>
                                      <p:tavLst>
                                        <p:tav tm="0">
                                          <p:val>
                                            <p:fltVal val="0"/>
                                          </p:val>
                                        </p:tav>
                                        <p:tav tm="100000">
                                          <p:val>
                                            <p:strVal val="#ppt_w"/>
                                          </p:val>
                                        </p:tav>
                                      </p:tavLst>
                                    </p:anim>
                                    <p:anim calcmode="lin" valueType="num">
                                      <p:cBhvr>
                                        <p:cTn id="50" dur="500" fill="hold"/>
                                        <p:tgtEl>
                                          <p:spTgt spid="24"/>
                                        </p:tgtEl>
                                        <p:attrNameLst>
                                          <p:attrName>ppt_h</p:attrName>
                                        </p:attrNameLst>
                                      </p:cBhvr>
                                      <p:tavLst>
                                        <p:tav tm="0">
                                          <p:val>
                                            <p:fltVal val="0"/>
                                          </p:val>
                                        </p:tav>
                                        <p:tav tm="100000">
                                          <p:val>
                                            <p:strVal val="#ppt_h"/>
                                          </p:val>
                                        </p:tav>
                                      </p:tavLst>
                                    </p:anim>
                                    <p:animEffect transition="in" filter="fade">
                                      <p:cBhvr>
                                        <p:cTn id="51" dur="500"/>
                                        <p:tgtEl>
                                          <p:spTgt spid="2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42"/>
                                        </p:tgtEl>
                                        <p:attrNameLst>
                                          <p:attrName>style.visibility</p:attrName>
                                        </p:attrNameLst>
                                      </p:cBhvr>
                                      <p:to>
                                        <p:strVal val="visible"/>
                                      </p:to>
                                    </p:set>
                                    <p:anim calcmode="lin" valueType="num">
                                      <p:cBhvr>
                                        <p:cTn id="61" dur="500" fill="hold"/>
                                        <p:tgtEl>
                                          <p:spTgt spid="42"/>
                                        </p:tgtEl>
                                        <p:attrNameLst>
                                          <p:attrName>ppt_w</p:attrName>
                                        </p:attrNameLst>
                                      </p:cBhvr>
                                      <p:tavLst>
                                        <p:tav tm="0">
                                          <p:val>
                                            <p:fltVal val="0"/>
                                          </p:val>
                                        </p:tav>
                                        <p:tav tm="100000">
                                          <p:val>
                                            <p:strVal val="#ppt_w"/>
                                          </p:val>
                                        </p:tav>
                                      </p:tavLst>
                                    </p:anim>
                                    <p:anim calcmode="lin" valueType="num">
                                      <p:cBhvr>
                                        <p:cTn id="62" dur="500" fill="hold"/>
                                        <p:tgtEl>
                                          <p:spTgt spid="42"/>
                                        </p:tgtEl>
                                        <p:attrNameLst>
                                          <p:attrName>ppt_h</p:attrName>
                                        </p:attrNameLst>
                                      </p:cBhvr>
                                      <p:tavLst>
                                        <p:tav tm="0">
                                          <p:val>
                                            <p:fltVal val="0"/>
                                          </p:val>
                                        </p:tav>
                                        <p:tav tm="100000">
                                          <p:val>
                                            <p:strVal val="#ppt_h"/>
                                          </p:val>
                                        </p:tav>
                                      </p:tavLst>
                                    </p:anim>
                                    <p:animEffect transition="in" filter="fade">
                                      <p:cBhvr>
                                        <p:cTn id="63" dur="500"/>
                                        <p:tgtEl>
                                          <p:spTgt spid="42"/>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33"/>
                                        </p:tgtEl>
                                        <p:attrNameLst>
                                          <p:attrName>style.visibility</p:attrName>
                                        </p:attrNameLst>
                                      </p:cBhvr>
                                      <p:to>
                                        <p:strVal val="visible"/>
                                      </p:to>
                                    </p:set>
                                    <p:anim calcmode="lin" valueType="num">
                                      <p:cBhvr>
                                        <p:cTn id="73" dur="500" fill="hold"/>
                                        <p:tgtEl>
                                          <p:spTgt spid="33"/>
                                        </p:tgtEl>
                                        <p:attrNameLst>
                                          <p:attrName>ppt_w</p:attrName>
                                        </p:attrNameLst>
                                      </p:cBhvr>
                                      <p:tavLst>
                                        <p:tav tm="0">
                                          <p:val>
                                            <p:fltVal val="0"/>
                                          </p:val>
                                        </p:tav>
                                        <p:tav tm="100000">
                                          <p:val>
                                            <p:strVal val="#ppt_w"/>
                                          </p:val>
                                        </p:tav>
                                      </p:tavLst>
                                    </p:anim>
                                    <p:anim calcmode="lin" valueType="num">
                                      <p:cBhvr>
                                        <p:cTn id="74" dur="500" fill="hold"/>
                                        <p:tgtEl>
                                          <p:spTgt spid="33"/>
                                        </p:tgtEl>
                                        <p:attrNameLst>
                                          <p:attrName>ppt_h</p:attrName>
                                        </p:attrNameLst>
                                      </p:cBhvr>
                                      <p:tavLst>
                                        <p:tav tm="0">
                                          <p:val>
                                            <p:fltVal val="0"/>
                                          </p:val>
                                        </p:tav>
                                        <p:tav tm="100000">
                                          <p:val>
                                            <p:strVal val="#ppt_h"/>
                                          </p:val>
                                        </p:tav>
                                      </p:tavLst>
                                    </p:anim>
                                    <p:animEffect transition="in" filter="fade">
                                      <p:cBhvr>
                                        <p:cTn id="75" dur="500"/>
                                        <p:tgtEl>
                                          <p:spTgt spid="33"/>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46"/>
                                        </p:tgtEl>
                                        <p:attrNameLst>
                                          <p:attrName>style.visibility</p:attrName>
                                        </p:attrNameLst>
                                      </p:cBhvr>
                                      <p:to>
                                        <p:strVal val="visible"/>
                                      </p:to>
                                    </p:set>
                                    <p:animEffect transition="in" filter="fade">
                                      <p:cBhvr>
                                        <p:cTn id="80" dur="500"/>
                                        <p:tgtEl>
                                          <p:spTgt spid="46"/>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43"/>
                                        </p:tgtEl>
                                        <p:attrNameLst>
                                          <p:attrName>style.visibility</p:attrName>
                                        </p:attrNameLst>
                                      </p:cBhvr>
                                      <p:to>
                                        <p:strVal val="visible"/>
                                      </p:to>
                                    </p:set>
                                    <p:anim calcmode="lin" valueType="num">
                                      <p:cBhvr>
                                        <p:cTn id="85" dur="500" fill="hold"/>
                                        <p:tgtEl>
                                          <p:spTgt spid="43"/>
                                        </p:tgtEl>
                                        <p:attrNameLst>
                                          <p:attrName>ppt_w</p:attrName>
                                        </p:attrNameLst>
                                      </p:cBhvr>
                                      <p:tavLst>
                                        <p:tav tm="0">
                                          <p:val>
                                            <p:fltVal val="0"/>
                                          </p:val>
                                        </p:tav>
                                        <p:tav tm="100000">
                                          <p:val>
                                            <p:strVal val="#ppt_w"/>
                                          </p:val>
                                        </p:tav>
                                      </p:tavLst>
                                    </p:anim>
                                    <p:anim calcmode="lin" valueType="num">
                                      <p:cBhvr>
                                        <p:cTn id="86" dur="500" fill="hold"/>
                                        <p:tgtEl>
                                          <p:spTgt spid="43"/>
                                        </p:tgtEl>
                                        <p:attrNameLst>
                                          <p:attrName>ppt_h</p:attrName>
                                        </p:attrNameLst>
                                      </p:cBhvr>
                                      <p:tavLst>
                                        <p:tav tm="0">
                                          <p:val>
                                            <p:fltVal val="0"/>
                                          </p:val>
                                        </p:tav>
                                        <p:tav tm="100000">
                                          <p:val>
                                            <p:strVal val="#ppt_h"/>
                                          </p:val>
                                        </p:tav>
                                      </p:tavLst>
                                    </p:anim>
                                    <p:animEffect transition="in" filter="fade">
                                      <p:cBhvr>
                                        <p:cTn id="87" dur="500"/>
                                        <p:tgtEl>
                                          <p:spTgt spid="4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22" grpId="0" animBg="1"/>
      <p:bldP spid="24" grpId="0"/>
      <p:bldP spid="25" grpId="0" animBg="1"/>
      <p:bldP spid="26" grpId="0" animBg="1"/>
      <p:bldP spid="27" grpId="0" animBg="1"/>
      <p:bldP spid="29" grpId="0" animBg="1"/>
      <p:bldP spid="30" grpId="0" animBg="1"/>
      <p:bldP spid="31" grpId="0" animBg="1"/>
      <p:bldP spid="33" grpId="0"/>
      <p:bldP spid="34" grpId="0" animBg="1"/>
      <p:bldP spid="35" grpId="0" animBg="1"/>
      <p:bldP spid="36" grpId="0" animBg="1"/>
      <p:bldP spid="42" grpId="0"/>
      <p:bldP spid="43" grpId="0"/>
      <p:bldP spid="44" grpId="0"/>
      <p:bldP spid="45" grpId="0"/>
      <p:bldP spid="46" grpId="0"/>
      <p:bldP spid="4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877985" cy="369332"/>
          </a:xfrm>
          <a:prstGeom prst="rect">
            <a:avLst/>
          </a:prstGeom>
          <a:noFill/>
        </p:spPr>
        <p:txBody>
          <a:bodyPr wrap="none" rtlCol="0">
            <a:spAutoFit/>
          </a:bodyPr>
          <a:lstStyle/>
          <a:p>
            <a:r>
              <a:rPr lang="zh-CN" altLang="en-US" sz="1800" b="1" dirty="0">
                <a:solidFill>
                  <a:schemeClr val="bg1"/>
                </a:solidFill>
                <a:latin typeface="+mj-ea"/>
                <a:ea typeface="+mj-ea"/>
              </a:rPr>
              <a:t>第三节　有关人格权保护的其他问题</a:t>
            </a:r>
          </a:p>
        </p:txBody>
      </p:sp>
      <p:pic>
        <p:nvPicPr>
          <p:cNvPr id="4" name="图片 3">
            <a:extLst>
              <a:ext uri="{FF2B5EF4-FFF2-40B4-BE49-F238E27FC236}">
                <a16:creationId xmlns:a16="http://schemas.microsoft.com/office/drawing/2014/main" id="{311257B5-6688-4BC1-9F38-0CB460D1625B}"/>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7313D844-F306-43DA-A68C-FD40CD56288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45C7FA1B-B667-4C8E-9508-635B213989ED}"/>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1BC4F905-8DD9-4CA7-BBBB-C9C4749C8517}"/>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92A655A-27DA-4151-9B9B-9466DF830490}"/>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97F11755-F5BA-4DFC-89EE-DFE2C8C31572}"/>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22BF5D73-9D5F-412B-882D-AB8A95B71603}"/>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对于死者的人格利益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法律应当予以保护。死者的姓名、肖像、名誉、荣誉、隐私、遗体等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受到侵害的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其近亲属有权进行保护。</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首先是其配偶、子女、父母进行保护</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死者没有配偶、子女并且父母已经死亡的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其他近亲属有权依法请求行为人承担民事责任。</a:t>
            </a:r>
          </a:p>
        </p:txBody>
      </p:sp>
      <p:sp>
        <p:nvSpPr>
          <p:cNvPr id="11" name="矩形 10">
            <a:extLst>
              <a:ext uri="{FF2B5EF4-FFF2-40B4-BE49-F238E27FC236}">
                <a16:creationId xmlns:a16="http://schemas.microsoft.com/office/drawing/2014/main" id="{10C9C063-6636-4FF6-977E-C1CD83B830D8}"/>
              </a:ext>
            </a:extLst>
          </p:cNvPr>
          <p:cNvSpPr/>
          <p:nvPr/>
        </p:nvSpPr>
        <p:spPr>
          <a:xfrm>
            <a:off x="265373" y="1415343"/>
            <a:ext cx="2680224" cy="333040"/>
          </a:xfrm>
          <a:prstGeom prst="rect">
            <a:avLst/>
          </a:prstGeom>
        </p:spPr>
        <p:txBody>
          <a:bodyPr wrap="square">
            <a:spAutoFit/>
          </a:bodyPr>
          <a:lstStyle/>
          <a:p>
            <a:pPr algn="just">
              <a:lnSpc>
                <a:spcPct val="120000"/>
              </a:lnSpc>
            </a:pPr>
            <a:r>
              <a:rPr lang="zh-CN" altLang="en-US" sz="1400" b="1" dirty="0">
                <a:solidFill>
                  <a:prstClr val="white"/>
                </a:solidFill>
              </a:rPr>
              <a:t>　一、对死者人格利益的保护</a:t>
            </a:r>
            <a:endParaRPr lang="en-US" altLang="zh-CN" sz="1400" b="1" dirty="0">
              <a:solidFill>
                <a:prstClr val="white"/>
              </a:solidFill>
            </a:endParaRPr>
          </a:p>
        </p:txBody>
      </p:sp>
      <p:sp>
        <p:nvSpPr>
          <p:cNvPr id="12" name="矩形 11">
            <a:extLst>
              <a:ext uri="{FF2B5EF4-FFF2-40B4-BE49-F238E27FC236}">
                <a16:creationId xmlns:a16="http://schemas.microsoft.com/office/drawing/2014/main" id="{DE3F8EA9-772A-4E44-9443-45AD129599CB}"/>
              </a:ext>
            </a:extLst>
          </p:cNvPr>
          <p:cNvSpPr/>
          <p:nvPr/>
        </p:nvSpPr>
        <p:spPr>
          <a:xfrm>
            <a:off x="3237776" y="2118928"/>
            <a:ext cx="2689508"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人格权请求权</a:t>
            </a:r>
            <a:r>
              <a:rPr lang="en-US" altLang="zh-CN" sz="1200" b="1" dirty="0">
                <a:solidFill>
                  <a:prstClr val="white"/>
                </a:solidFill>
                <a:sym typeface="+mn-ea"/>
              </a:rPr>
              <a:t>,</a:t>
            </a:r>
            <a:r>
              <a:rPr lang="zh-CN" altLang="en-US" sz="1200" b="1" dirty="0">
                <a:solidFill>
                  <a:prstClr val="white"/>
                </a:solidFill>
                <a:sym typeface="+mn-ea"/>
              </a:rPr>
              <a:t>是人格权受到侵害后</a:t>
            </a:r>
            <a:r>
              <a:rPr lang="en-US" altLang="zh-CN" sz="1200" b="1" dirty="0">
                <a:solidFill>
                  <a:prstClr val="white"/>
                </a:solidFill>
                <a:sym typeface="+mn-ea"/>
              </a:rPr>
              <a:t>,</a:t>
            </a:r>
            <a:r>
              <a:rPr lang="zh-CN" altLang="en-US" sz="1200" b="1" dirty="0">
                <a:solidFill>
                  <a:prstClr val="white"/>
                </a:solidFill>
                <a:sym typeface="+mn-ea"/>
              </a:rPr>
              <a:t>受害人依法享有的请求侵害人承担民事责任</a:t>
            </a:r>
            <a:r>
              <a:rPr lang="en-US" altLang="zh-CN" sz="1200" b="1" dirty="0">
                <a:solidFill>
                  <a:prstClr val="white"/>
                </a:solidFill>
                <a:sym typeface="+mn-ea"/>
              </a:rPr>
              <a:t>,</a:t>
            </a:r>
            <a:r>
              <a:rPr lang="zh-CN" altLang="en-US" sz="1200" b="1" dirty="0">
                <a:solidFill>
                  <a:prstClr val="white"/>
                </a:solidFill>
                <a:sym typeface="+mn-ea"/>
              </a:rPr>
              <a:t>救济自己损害的固有请求权。</a:t>
            </a:r>
          </a:p>
        </p:txBody>
      </p:sp>
      <p:sp>
        <p:nvSpPr>
          <p:cNvPr id="13" name="矩形 12">
            <a:extLst>
              <a:ext uri="{FF2B5EF4-FFF2-40B4-BE49-F238E27FC236}">
                <a16:creationId xmlns:a16="http://schemas.microsoft.com/office/drawing/2014/main" id="{814AE7A0-D94C-49B4-B5F8-D1F522150D22}"/>
              </a:ext>
            </a:extLst>
          </p:cNvPr>
          <p:cNvSpPr/>
          <p:nvPr/>
        </p:nvSpPr>
        <p:spPr>
          <a:xfrm>
            <a:off x="3174904" y="1469030"/>
            <a:ext cx="2752380" cy="298672"/>
          </a:xfrm>
          <a:prstGeom prst="rect">
            <a:avLst/>
          </a:prstGeom>
        </p:spPr>
        <p:txBody>
          <a:bodyPr wrap="square">
            <a:spAutoFit/>
          </a:bodyPr>
          <a:lstStyle/>
          <a:p>
            <a:pPr algn="just">
              <a:lnSpc>
                <a:spcPct val="120000"/>
              </a:lnSpc>
            </a:pPr>
            <a:r>
              <a:rPr lang="zh-CN" altLang="en-US" sz="1200" b="1" dirty="0">
                <a:solidFill>
                  <a:prstClr val="white"/>
                </a:solidFill>
              </a:rPr>
              <a:t>二、人格权请求权</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11D3542-19B9-4114-A10F-E2AB383C0215}"/>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2E3F8B78-317E-4A83-BF70-8D2DCD4BD9DB}"/>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9452905D-06A3-4542-9409-EFC97B4DB5A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A1A9A145-E51B-401E-AEDD-CC4CC84A056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28220A54-33CD-48E3-901D-7FBAE20A5D51}"/>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5D619A9-D2B4-480A-88E8-C57DF1D40020}"/>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D0028324-0DBD-4ACB-9873-526C0C85C70F}"/>
              </a:ext>
            </a:extLst>
          </p:cNvPr>
          <p:cNvSpPr/>
          <p:nvPr/>
        </p:nvSpPr>
        <p:spPr>
          <a:xfrm>
            <a:off x="6158503" y="2019006"/>
            <a:ext cx="2487061"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为了更好地保护人格权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997</a:t>
            </a:r>
            <a:r>
              <a:rPr lang="zh-CN" altLang="en-US" sz="1200" b="1" dirty="0">
                <a:solidFill>
                  <a:prstClr val="white"/>
                </a:solidFill>
                <a:latin typeface="微软雅黑" panose="020B0503020204020204" charset="-122"/>
                <a:cs typeface="微软雅黑" panose="020B0503020204020204" charset="-122"/>
                <a:sym typeface="+mn-ea"/>
              </a:rPr>
              <a:t>条规定了保护人格权的禁令制度</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民事主体有证据证明行为人正在实施或者即将实施侵害其人格权的违法行为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不及时制止将使其合法权益受到难以弥补的损害的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有权依法向人民法院申请采取责令行为人停止有关行为的措施。”</a:t>
            </a:r>
          </a:p>
        </p:txBody>
      </p:sp>
      <p:sp>
        <p:nvSpPr>
          <p:cNvPr id="23" name="矩形 22">
            <a:extLst>
              <a:ext uri="{FF2B5EF4-FFF2-40B4-BE49-F238E27FC236}">
                <a16:creationId xmlns:a16="http://schemas.microsoft.com/office/drawing/2014/main" id="{F463EF4C-5538-4234-9F9B-129B02090655}"/>
              </a:ext>
            </a:extLst>
          </p:cNvPr>
          <p:cNvSpPr/>
          <p:nvPr/>
        </p:nvSpPr>
        <p:spPr>
          <a:xfrm>
            <a:off x="5999912" y="1366126"/>
            <a:ext cx="2586035" cy="333040"/>
          </a:xfrm>
          <a:prstGeom prst="rect">
            <a:avLst/>
          </a:prstGeom>
        </p:spPr>
        <p:txBody>
          <a:bodyPr wrap="square">
            <a:spAutoFit/>
          </a:bodyPr>
          <a:lstStyle/>
          <a:p>
            <a:pPr algn="just">
              <a:lnSpc>
                <a:spcPct val="120000"/>
              </a:lnSpc>
            </a:pPr>
            <a:r>
              <a:rPr lang="zh-CN" altLang="en-US" sz="1400" b="1" dirty="0">
                <a:solidFill>
                  <a:prstClr val="white"/>
                </a:solidFill>
              </a:rPr>
              <a:t>三、人格权保护的禁令</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AF40C6AD-0CE1-4BAE-8F6F-491A529D89A5}"/>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EC8C08C-3E88-44D2-B69E-D78DE92D222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3E99BDB9-9B90-4423-82F1-C6C6A25C427C}"/>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33441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50000"/>
              </a:lnSpc>
              <a:defRPr/>
            </a:pPr>
            <a:r>
              <a:rPr lang="zh-CN" altLang="en-US" sz="1800" b="1" dirty="0">
                <a:solidFill>
                  <a:schemeClr val="bg1"/>
                </a:solidFill>
                <a:latin typeface="微软雅黑" pitchFamily="34" charset="-122"/>
                <a:ea typeface="微软雅黑" pitchFamily="34" charset="-122"/>
              </a:rPr>
              <a:t>第一节　一般人格权概述</a:t>
            </a:r>
            <a:endParaRPr lang="en-US" altLang="zh-CN" sz="1800" b="1" dirty="0">
              <a:solidFill>
                <a:schemeClr val="bg1"/>
              </a:solidFill>
              <a:latin typeface="微软雅黑" pitchFamily="34" charset="-122"/>
              <a:ea typeface="微软雅黑" pitchFamily="34" charset="-122"/>
            </a:endParaRPr>
          </a:p>
          <a:p>
            <a:pPr algn="l">
              <a:lnSpc>
                <a:spcPct val="250000"/>
              </a:lnSpc>
              <a:defRPr/>
            </a:pPr>
            <a:r>
              <a:rPr lang="zh-CN" altLang="en-US" sz="1800" b="1" dirty="0">
                <a:solidFill>
                  <a:schemeClr val="bg1"/>
                </a:solidFill>
                <a:latin typeface="微软雅黑" pitchFamily="34" charset="-122"/>
                <a:ea typeface="微软雅黑" pitchFamily="34" charset="-122"/>
              </a:rPr>
              <a:t>第二节　一般人格权的内容和功能</a:t>
            </a:r>
            <a:endParaRPr lang="en-US" altLang="zh-CN" sz="18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第十五章  一般人格权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人格权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896757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第一节　一般人格权概述</a:t>
            </a:r>
          </a:p>
        </p:txBody>
      </p:sp>
      <p:sp>
        <p:nvSpPr>
          <p:cNvPr id="4" name="iṩḻîdè">
            <a:extLst>
              <a:ext uri="{FF2B5EF4-FFF2-40B4-BE49-F238E27FC236}">
                <a16:creationId xmlns:a16="http://schemas.microsoft.com/office/drawing/2014/main" id="{1D5D5CD0-B1B5-4B79-8346-98279BE1AB6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5C25A4A-E399-4DDC-923F-24B2AA5DDC99}"/>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7E80F1E9-1124-4DB7-B9A7-97521514CD6E}"/>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5B1B92DB-06BF-47B0-BD8D-E25F08EB8963}"/>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5B31D5C2-C336-48D6-B3E1-433563A099D0}"/>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一、一般人格权的性质</a:t>
            </a:r>
            <a:endParaRPr lang="en-GB" altLang="zh-CN" sz="1400" b="1" dirty="0">
              <a:solidFill>
                <a:srgbClr val="9B552C"/>
              </a:solidFill>
            </a:endParaRPr>
          </a:p>
        </p:txBody>
      </p:sp>
      <p:sp>
        <p:nvSpPr>
          <p:cNvPr id="9" name="ï$1iḑê">
            <a:extLst>
              <a:ext uri="{FF2B5EF4-FFF2-40B4-BE49-F238E27FC236}">
                <a16:creationId xmlns:a16="http://schemas.microsoft.com/office/drawing/2014/main" id="{2F7903FF-2787-471B-8289-5414766EA0A4}"/>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43EE2CF5-A9F2-4DDE-AC3C-AB555539DE8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D219535D-D631-4C51-906F-4BD0C7E74903}"/>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B9D6B4C-15AD-4ABA-8B6D-359A275ADD53}"/>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38E55CCC-3B85-4211-813E-F141443D3AB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E97262AC-32AE-4696-9102-2D1B000194C2}"/>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D460DC3-73E1-4B7F-A400-A1FB584AD5C0}"/>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二、一般人格权的概念和特征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4465016B-ABFD-4D02-9E56-1D2D4C643EEB}"/>
              </a:ext>
            </a:extLst>
          </p:cNvPr>
          <p:cNvSpPr/>
          <p:nvPr/>
        </p:nvSpPr>
        <p:spPr>
          <a:xfrm>
            <a:off x="865536" y="1634913"/>
            <a:ext cx="3474968" cy="3110210"/>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一般人格权是以民事主体全部人格利益为标的的基本权利。 一般人格权相对于具体人格权而言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是基本权利。一般人格权虽然对具体人格权有概括的作用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但它也是一个独立的民事权利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是人格权中的基本权利。一方面</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它决定和派生着各种具体人格权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另一方面</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它更为抽象和具有概括性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成为人身权中最具有抽象意义和典型性的基本人格权。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990</a:t>
            </a:r>
            <a:r>
              <a:rPr lang="zh-CN" altLang="en-US" sz="1200" dirty="0">
                <a:solidFill>
                  <a:schemeClr val="tx1">
                    <a:lumMod val="95000"/>
                    <a:lumOff val="5000"/>
                  </a:schemeClr>
                </a:solidFill>
              </a:rPr>
              <a:t>条第</a:t>
            </a:r>
            <a:r>
              <a:rPr lang="en-US" altLang="zh-CN" sz="1200" dirty="0">
                <a:solidFill>
                  <a:schemeClr val="tx1">
                    <a:lumMod val="95000"/>
                    <a:lumOff val="5000"/>
                  </a:schemeClr>
                </a:solidFill>
              </a:rPr>
              <a:t>2</a:t>
            </a:r>
            <a:r>
              <a:rPr lang="zh-CN" altLang="en-US" sz="1200" dirty="0">
                <a:solidFill>
                  <a:schemeClr val="tx1">
                    <a:lumMod val="95000"/>
                    <a:lumOff val="5000"/>
                  </a:schemeClr>
                </a:solidFill>
              </a:rPr>
              <a:t>款关于 “自然人享有基于人身自由、人格尊严产生的其他人格权益”的规定</a:t>
            </a:r>
            <a:r>
              <a:rPr lang="en-US" altLang="zh-CN" sz="1200" dirty="0">
                <a:solidFill>
                  <a:schemeClr val="tx1">
                    <a:lumMod val="95000"/>
                    <a:lumOff val="5000"/>
                  </a:schemeClr>
                </a:solidFill>
              </a:rPr>
              <a:t>, </a:t>
            </a:r>
            <a:r>
              <a:rPr lang="zh-CN" altLang="en-US" sz="1200" dirty="0">
                <a:solidFill>
                  <a:schemeClr val="tx1">
                    <a:lumMod val="95000"/>
                    <a:lumOff val="5000"/>
                  </a:schemeClr>
                </a:solidFill>
              </a:rPr>
              <a:t>就是规定了一般人格权。</a:t>
            </a:r>
          </a:p>
        </p:txBody>
      </p:sp>
      <p:sp>
        <p:nvSpPr>
          <p:cNvPr id="17" name="矩形 16">
            <a:extLst>
              <a:ext uri="{FF2B5EF4-FFF2-40B4-BE49-F238E27FC236}">
                <a16:creationId xmlns:a16="http://schemas.microsoft.com/office/drawing/2014/main" id="{C20F8578-CD43-4DE5-843B-84F558357CCB}"/>
              </a:ext>
            </a:extLst>
          </p:cNvPr>
          <p:cNvSpPr/>
          <p:nvPr/>
        </p:nvSpPr>
        <p:spPr>
          <a:xfrm>
            <a:off x="4630230" y="1585597"/>
            <a:ext cx="3518068" cy="2279214"/>
          </a:xfrm>
          <a:prstGeom prst="rect">
            <a:avLst/>
          </a:prstGeom>
        </p:spPr>
        <p:txBody>
          <a:bodyPr wrap="square">
            <a:spAutoFit/>
          </a:bodyPr>
          <a:lstStyle/>
          <a:p>
            <a:pPr algn="just">
              <a:lnSpc>
                <a:spcPct val="150000"/>
              </a:lnSpc>
            </a:pPr>
            <a:r>
              <a:rPr lang="en-US" altLang="zh-CN" sz="1200" dirty="0"/>
              <a:t>(</a:t>
            </a:r>
            <a:r>
              <a:rPr lang="zh-CN" altLang="en-US" sz="1200" dirty="0"/>
              <a:t>一</a:t>
            </a:r>
            <a:r>
              <a:rPr lang="en-US" altLang="zh-CN" sz="1200" dirty="0"/>
              <a:t>)</a:t>
            </a:r>
            <a:r>
              <a:rPr lang="zh-CN" altLang="en-US" sz="1200" dirty="0"/>
              <a:t>一般人格权的概念。一般人格权是自然人享有的</a:t>
            </a:r>
            <a:r>
              <a:rPr lang="en-US" altLang="zh-CN" sz="1200" dirty="0"/>
              <a:t>,</a:t>
            </a:r>
            <a:r>
              <a:rPr lang="zh-CN" altLang="en-US" sz="1200" dirty="0"/>
              <a:t>与具体人格权相对而言</a:t>
            </a:r>
            <a:r>
              <a:rPr lang="en-US" altLang="zh-CN" sz="1200" dirty="0"/>
              <a:t>,</a:t>
            </a:r>
            <a:r>
              <a:rPr lang="zh-CN" altLang="en-US" sz="1200" dirty="0"/>
              <a:t>概括人格独立、人格自由、人格尊严全部内容的一般人格利益</a:t>
            </a:r>
            <a:r>
              <a:rPr lang="en-US" altLang="zh-CN" sz="1200" dirty="0"/>
              <a:t>,</a:t>
            </a:r>
            <a:r>
              <a:rPr lang="zh-CN" altLang="en-US" sz="1200" dirty="0"/>
              <a:t>并由此产生和规定具体人格权的基本权利。</a:t>
            </a:r>
            <a:endParaRPr lang="en-US" altLang="zh-CN" sz="1200" dirty="0"/>
          </a:p>
          <a:p>
            <a:pPr algn="just">
              <a:lnSpc>
                <a:spcPct val="150000"/>
              </a:lnSpc>
            </a:pPr>
            <a:r>
              <a:rPr lang="en-US" altLang="zh-CN" sz="1200" dirty="0"/>
              <a:t>(</a:t>
            </a:r>
            <a:r>
              <a:rPr lang="zh-CN" altLang="en-US" sz="1200" dirty="0"/>
              <a:t>二</a:t>
            </a:r>
            <a:r>
              <a:rPr lang="en-US" altLang="zh-CN" sz="1200" dirty="0"/>
              <a:t>)</a:t>
            </a:r>
            <a:r>
              <a:rPr lang="zh-CN" altLang="en-US" sz="1200" dirty="0"/>
              <a:t>一般人格权的特征。</a:t>
            </a:r>
            <a:r>
              <a:rPr lang="en-US" altLang="zh-CN" sz="1200" dirty="0"/>
              <a:t>1.</a:t>
            </a:r>
            <a:r>
              <a:rPr lang="zh-CN" altLang="en-US" sz="1200" dirty="0"/>
              <a:t>一般人格权的主体具有普遍性的特征。</a:t>
            </a:r>
            <a:r>
              <a:rPr lang="en-US" altLang="zh-CN" sz="1200" dirty="0"/>
              <a:t>2.</a:t>
            </a:r>
            <a:r>
              <a:rPr lang="zh-CN" altLang="en-US" sz="1200" dirty="0"/>
              <a:t>一般人格权的客体具有高度概括性的特征。</a:t>
            </a:r>
            <a:r>
              <a:rPr lang="en-US" altLang="zh-CN" sz="1200" dirty="0"/>
              <a:t>3.</a:t>
            </a:r>
            <a:r>
              <a:rPr lang="zh-CN" altLang="en-US" sz="1200" dirty="0"/>
              <a:t>一般人格权的内容具有广泛性的特征。</a:t>
            </a:r>
            <a:r>
              <a:rPr lang="en-US" altLang="zh-CN" sz="1200" dirty="0"/>
              <a:t>4.</a:t>
            </a:r>
            <a:r>
              <a:rPr lang="zh-CN" altLang="en-US" sz="1200" dirty="0"/>
              <a:t>一般人格权具有明确的目的性特征</a:t>
            </a:r>
          </a:p>
        </p:txBody>
      </p:sp>
    </p:spTree>
    <p:extLst>
      <p:ext uri="{BB962C8B-B14F-4D97-AF65-F5344CB8AC3E}">
        <p14:creationId xmlns:p14="http://schemas.microsoft.com/office/powerpoint/2010/main" val="6594705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第二节　一般人格权的内容和功能</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一、一般人格权的内容</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D807130D-D854-4B31-B8B7-FEFBACEF4BDC}"/>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D3B2F2A-987C-42CE-B844-7B655B0474D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FD238A2-8C7C-49A7-9007-D43E10D8E1C6}"/>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EC46CE5-790F-483E-9574-8AA43C43D90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17C5A7F9-3CCE-4B9B-B15F-2D91271FB5B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96CE9BC1-AFC2-498E-B1B1-9B5D22939FD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86D30CA-18C7-4068-859E-C5F0B9F9D490}"/>
              </a:ext>
            </a:extLst>
          </p:cNvPr>
          <p:cNvSpPr/>
          <p:nvPr/>
        </p:nvSpPr>
        <p:spPr>
          <a:xfrm>
            <a:off x="219012" y="2162677"/>
            <a:ext cx="2847802"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人格独立的实质内容</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是民事主体对人格独立地享有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表现为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民事主体在人格上一律平等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在法律面前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任何民事主体都享有平等的主体资格</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享有独立人格</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不受他人的支配、干涉和控制。</a:t>
            </a:r>
          </a:p>
        </p:txBody>
      </p:sp>
      <p:sp>
        <p:nvSpPr>
          <p:cNvPr id="11" name="矩形 10">
            <a:extLst>
              <a:ext uri="{FF2B5EF4-FFF2-40B4-BE49-F238E27FC236}">
                <a16:creationId xmlns:a16="http://schemas.microsoft.com/office/drawing/2014/main" id="{923C48BB-A19F-4A50-85AD-F4463A830F7D}"/>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人格独立</a:t>
            </a:r>
            <a:endParaRPr lang="en-US" altLang="zh-CN" sz="1400" b="1" dirty="0">
              <a:solidFill>
                <a:prstClr val="white"/>
              </a:solidFill>
            </a:endParaRPr>
          </a:p>
        </p:txBody>
      </p:sp>
      <p:sp>
        <p:nvSpPr>
          <p:cNvPr id="12" name="矩形 11">
            <a:extLst>
              <a:ext uri="{FF2B5EF4-FFF2-40B4-BE49-F238E27FC236}">
                <a16:creationId xmlns:a16="http://schemas.microsoft.com/office/drawing/2014/main" id="{6614E99A-6909-420D-AF95-3ED7DCA79642}"/>
              </a:ext>
            </a:extLst>
          </p:cNvPr>
          <p:cNvSpPr/>
          <p:nvPr/>
        </p:nvSpPr>
        <p:spPr>
          <a:xfrm>
            <a:off x="3237776" y="2118928"/>
            <a:ext cx="2689508"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作为一般人格权的内容</a:t>
            </a:r>
            <a:r>
              <a:rPr lang="en-US" altLang="zh-CN" sz="1200" b="1" dirty="0">
                <a:solidFill>
                  <a:prstClr val="white"/>
                </a:solidFill>
                <a:sym typeface="+mn-ea"/>
              </a:rPr>
              <a:t>,</a:t>
            </a:r>
            <a:r>
              <a:rPr lang="zh-CN" altLang="en-US" sz="1200" b="1" dirty="0">
                <a:solidFill>
                  <a:prstClr val="white"/>
                </a:solidFill>
                <a:sym typeface="+mn-ea"/>
              </a:rPr>
              <a:t>人格自由是私法上抽象的自由</a:t>
            </a:r>
            <a:r>
              <a:rPr lang="en-US" altLang="zh-CN" sz="1200" b="1" dirty="0">
                <a:solidFill>
                  <a:prstClr val="white"/>
                </a:solidFill>
                <a:sym typeface="+mn-ea"/>
              </a:rPr>
              <a:t>,</a:t>
            </a:r>
            <a:r>
              <a:rPr lang="zh-CN" altLang="en-US" sz="1200" b="1" dirty="0">
                <a:solidFill>
                  <a:prstClr val="white"/>
                </a:solidFill>
                <a:sym typeface="+mn-ea"/>
              </a:rPr>
              <a:t>既不是人身自由</a:t>
            </a:r>
            <a:r>
              <a:rPr lang="en-US" altLang="zh-CN" sz="1200" b="1" dirty="0">
                <a:solidFill>
                  <a:prstClr val="white"/>
                </a:solidFill>
                <a:sym typeface="+mn-ea"/>
              </a:rPr>
              <a:t>,</a:t>
            </a:r>
            <a:r>
              <a:rPr lang="zh-CN" altLang="en-US" sz="1200" b="1" dirty="0">
                <a:solidFill>
                  <a:prstClr val="white"/>
                </a:solidFill>
                <a:sym typeface="+mn-ea"/>
              </a:rPr>
              <a:t>也不是政治自由。它是对所有的民事自由权利的抽象和概括</a:t>
            </a:r>
            <a:r>
              <a:rPr lang="en-US" altLang="zh-CN" sz="1200" b="1" dirty="0">
                <a:solidFill>
                  <a:prstClr val="white"/>
                </a:solidFill>
                <a:sym typeface="+mn-ea"/>
              </a:rPr>
              <a:t>,</a:t>
            </a:r>
            <a:r>
              <a:rPr lang="zh-CN" altLang="en-US" sz="1200" b="1" dirty="0">
                <a:solidFill>
                  <a:prstClr val="white"/>
                </a:solidFill>
                <a:sym typeface="+mn-ea"/>
              </a:rPr>
              <a:t>既是指人格的自由地位</a:t>
            </a:r>
            <a:r>
              <a:rPr lang="en-US" altLang="zh-CN" sz="1200" b="1" dirty="0">
                <a:solidFill>
                  <a:prstClr val="white"/>
                </a:solidFill>
                <a:sym typeface="+mn-ea"/>
              </a:rPr>
              <a:t>,</a:t>
            </a:r>
            <a:r>
              <a:rPr lang="zh-CN" altLang="en-US" sz="1200" b="1" dirty="0">
                <a:solidFill>
                  <a:prstClr val="white"/>
                </a:solidFill>
                <a:sym typeface="+mn-ea"/>
              </a:rPr>
              <a:t>也是指人格的自由权利</a:t>
            </a:r>
            <a:r>
              <a:rPr lang="en-US" altLang="zh-CN" sz="1200" b="1" dirty="0">
                <a:solidFill>
                  <a:prstClr val="white"/>
                </a:solidFill>
                <a:sym typeface="+mn-ea"/>
              </a:rPr>
              <a:t>,</a:t>
            </a:r>
            <a:r>
              <a:rPr lang="zh-CN" altLang="en-US" sz="1200" b="1" dirty="0">
                <a:solidFill>
                  <a:prstClr val="white"/>
                </a:solidFill>
                <a:sym typeface="+mn-ea"/>
              </a:rPr>
              <a:t>是权利主体自主参加社会活动、享有权利、行使权利的基础和前提。</a:t>
            </a:r>
          </a:p>
        </p:txBody>
      </p:sp>
      <p:sp>
        <p:nvSpPr>
          <p:cNvPr id="13" name="矩形 12">
            <a:extLst>
              <a:ext uri="{FF2B5EF4-FFF2-40B4-BE49-F238E27FC236}">
                <a16:creationId xmlns:a16="http://schemas.microsoft.com/office/drawing/2014/main" id="{599CE5ED-7B19-40B8-ACCB-70355A337A49}"/>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人格自由</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4ACD9396-56D9-4A06-8E39-390264E1A80C}"/>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A563CB6B-DF66-48E6-B117-0AE790A690A9}"/>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6CD9105-1BBB-44F6-A868-0B1FB7EC717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8E367277-B9AB-41AF-9E5C-013F50858947}"/>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596DE008-24B6-45E8-BE5D-DCCA0DE6DAD6}"/>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654BED4-0903-418C-ACF5-97910C9C749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0B86059F-11E3-450E-9BF0-83BC8C9D50EF}"/>
              </a:ext>
            </a:extLst>
          </p:cNvPr>
          <p:cNvSpPr/>
          <p:nvPr/>
        </p:nvSpPr>
        <p:spPr>
          <a:xfrm>
            <a:off x="6158503" y="2019006"/>
            <a:ext cx="2487061" cy="1998689"/>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人格尊严是一般人格权的基本内容</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是一般人格权的代名词</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是指民事主体作为一个人所应有的最起码的社会地位</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以及应受到社会和他人最起码尊重的资格。换言之</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人格尊严</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即把人真正当成人。</a:t>
            </a:r>
          </a:p>
        </p:txBody>
      </p:sp>
      <p:sp>
        <p:nvSpPr>
          <p:cNvPr id="23" name="矩形 22">
            <a:extLst>
              <a:ext uri="{FF2B5EF4-FFF2-40B4-BE49-F238E27FC236}">
                <a16:creationId xmlns:a16="http://schemas.microsoft.com/office/drawing/2014/main" id="{5C31416D-CAEE-4433-8FCE-85531D77B78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人格尊严</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6BF83EB-E811-4E2A-B07D-C4EA119597C6}"/>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DEDA981-A45A-4B04-9E6E-4031494F7473}"/>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D090BD5-8C00-457D-983F-67BA769A4666}"/>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3395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第二节　一般人格权的内容和功能</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71070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二、一般人格权的基本功能</a:t>
            </a:r>
            <a:endParaRPr lang="zh-CN" altLang="zh-CN" sz="1800" dirty="0">
              <a:solidFill>
                <a:srgbClr val="000000"/>
              </a:solidFill>
              <a:effectLst/>
              <a:latin typeface="NEU-BZ-S92"/>
              <a:ea typeface="方正书宋_GBK"/>
              <a:cs typeface="Times New Roman" panose="02020603050405020304" pitchFamily="18" charset="0"/>
            </a:endParaRPr>
          </a:p>
          <a:p>
            <a:pPr>
              <a:lnSpc>
                <a:spcPct val="115000"/>
              </a:lnSpc>
            </a:pP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D807130D-D854-4B31-B8B7-FEFBACEF4BDC}"/>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D3B2F2A-987C-42CE-B844-7B655B0474D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FD238A2-8C7C-49A7-9007-D43E10D8E1C6}"/>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EC46CE5-790F-483E-9574-8AA43C43D90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17C5A7F9-3CCE-4B9B-B15F-2D91271FB5B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96CE9BC1-AFC2-498E-B1B1-9B5D22939FD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86D30CA-18C7-4068-859E-C5F0B9F9D490}"/>
              </a:ext>
            </a:extLst>
          </p:cNvPr>
          <p:cNvSpPr/>
          <p:nvPr/>
        </p:nvSpPr>
        <p:spPr>
          <a:xfrm>
            <a:off x="219012" y="2162677"/>
            <a:ext cx="2847802"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一般人格权的高度概括性和抽象性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使它成为具体人格权的母权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成为对各项具体人格权具有指导意义的基本权利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并决定各项具体人格权的基本性质、具体内容以及与其他具体人格权的区分界限。一般人格权对于具体人格权而言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具有解释的功能。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923C48BB-A19F-4A50-85AD-F4463A830F7D}"/>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解释功能</a:t>
            </a:r>
            <a:endParaRPr lang="en-US" altLang="zh-CN" sz="1400" b="1" dirty="0">
              <a:solidFill>
                <a:prstClr val="white"/>
              </a:solidFill>
            </a:endParaRPr>
          </a:p>
        </p:txBody>
      </p:sp>
      <p:sp>
        <p:nvSpPr>
          <p:cNvPr id="12" name="矩形 11">
            <a:extLst>
              <a:ext uri="{FF2B5EF4-FFF2-40B4-BE49-F238E27FC236}">
                <a16:creationId xmlns:a16="http://schemas.microsoft.com/office/drawing/2014/main" id="{6614E99A-6909-420D-AF95-3ED7DCA79642}"/>
              </a:ext>
            </a:extLst>
          </p:cNvPr>
          <p:cNvSpPr/>
          <p:nvPr/>
        </p:nvSpPr>
        <p:spPr>
          <a:xfrm>
            <a:off x="3112640" y="1860757"/>
            <a:ext cx="2802691"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dirty="0">
                <a:solidFill>
                  <a:prstClr val="white"/>
                </a:solidFill>
                <a:sym typeface="+mn-ea"/>
              </a:rPr>
              <a:t>一般人格权是具体人格权的渊源权。其含义在于</a:t>
            </a:r>
            <a:r>
              <a:rPr lang="en-US" altLang="zh-CN" sz="1200" dirty="0">
                <a:solidFill>
                  <a:prstClr val="white"/>
                </a:solidFill>
                <a:sym typeface="+mn-ea"/>
              </a:rPr>
              <a:t>,</a:t>
            </a:r>
            <a:r>
              <a:rPr lang="zh-CN" altLang="en-US" sz="1200" dirty="0">
                <a:solidFill>
                  <a:prstClr val="white"/>
                </a:solidFill>
                <a:sym typeface="+mn-ea"/>
              </a:rPr>
              <a:t>基于一般人格权才创造出了众多的具体人格权</a:t>
            </a:r>
            <a:r>
              <a:rPr lang="en-US" altLang="zh-CN" sz="1200" dirty="0">
                <a:solidFill>
                  <a:prstClr val="white"/>
                </a:solidFill>
                <a:sym typeface="+mn-ea"/>
              </a:rPr>
              <a:t>,</a:t>
            </a:r>
            <a:r>
              <a:rPr lang="zh-CN" altLang="en-US" sz="1200" dirty="0">
                <a:solidFill>
                  <a:prstClr val="white"/>
                </a:solidFill>
                <a:sym typeface="+mn-ea"/>
              </a:rPr>
              <a:t>因而一般人格权具有创造功能。</a:t>
            </a:r>
          </a:p>
          <a:p>
            <a:pPr marL="171450" indent="-171450">
              <a:lnSpc>
                <a:spcPct val="150000"/>
              </a:lnSpc>
              <a:buFont typeface="Wingdings" panose="05000000000000000000" pitchFamily="2" charset="2"/>
              <a:buChar char="Ø"/>
            </a:pPr>
            <a:r>
              <a:rPr lang="zh-CN" altLang="en-US" sz="1200" dirty="0">
                <a:solidFill>
                  <a:prstClr val="white"/>
                </a:solidFill>
                <a:sym typeface="+mn-ea"/>
              </a:rPr>
              <a:t>人格权是一个不断发展的概念</a:t>
            </a:r>
            <a:r>
              <a:rPr lang="en-US" altLang="zh-CN" sz="1200" dirty="0">
                <a:solidFill>
                  <a:prstClr val="white"/>
                </a:solidFill>
                <a:sym typeface="+mn-ea"/>
              </a:rPr>
              <a:t>,</a:t>
            </a:r>
            <a:r>
              <a:rPr lang="zh-CN" altLang="en-US" sz="1200" dirty="0">
                <a:solidFill>
                  <a:prstClr val="white"/>
                </a:solidFill>
                <a:sym typeface="+mn-ea"/>
              </a:rPr>
              <a:t>是一个从弱到强、从少到多、逐渐壮大的权利组合。在近现代民事立法上</a:t>
            </a:r>
            <a:r>
              <a:rPr lang="en-US" altLang="zh-CN" sz="1200" dirty="0">
                <a:solidFill>
                  <a:prstClr val="white"/>
                </a:solidFill>
                <a:sym typeface="+mn-ea"/>
              </a:rPr>
              <a:t>,</a:t>
            </a:r>
            <a:r>
              <a:rPr lang="zh-CN" altLang="en-US" sz="1200" dirty="0">
                <a:solidFill>
                  <a:prstClr val="white"/>
                </a:solidFill>
                <a:sym typeface="+mn-ea"/>
              </a:rPr>
              <a:t>创造了大量的人格权</a:t>
            </a:r>
            <a:r>
              <a:rPr lang="en-US" altLang="zh-CN" sz="1200" dirty="0">
                <a:solidFill>
                  <a:prstClr val="white"/>
                </a:solidFill>
                <a:sym typeface="+mn-ea"/>
              </a:rPr>
              <a:t>,</a:t>
            </a:r>
            <a:r>
              <a:rPr lang="zh-CN" altLang="en-US" sz="1200" dirty="0">
                <a:solidFill>
                  <a:prstClr val="white"/>
                </a:solidFill>
                <a:sym typeface="+mn-ea"/>
              </a:rPr>
              <a:t>使具体人格权达到了十几种</a:t>
            </a:r>
            <a:r>
              <a:rPr lang="en-US" altLang="zh-CN" sz="1200" dirty="0">
                <a:solidFill>
                  <a:prstClr val="white"/>
                </a:solidFill>
                <a:sym typeface="+mn-ea"/>
              </a:rPr>
              <a:t>,</a:t>
            </a:r>
            <a:r>
              <a:rPr lang="zh-CN" altLang="en-US" sz="1200" dirty="0">
                <a:solidFill>
                  <a:prstClr val="white"/>
                </a:solidFill>
                <a:sym typeface="+mn-ea"/>
              </a:rPr>
              <a:t>其种类之多</a:t>
            </a:r>
            <a:r>
              <a:rPr lang="en-US" altLang="zh-CN" sz="1200" dirty="0">
                <a:solidFill>
                  <a:prstClr val="white"/>
                </a:solidFill>
                <a:sym typeface="+mn-ea"/>
              </a:rPr>
              <a:t>,</a:t>
            </a:r>
            <a:r>
              <a:rPr lang="zh-CN" altLang="en-US" sz="1200" dirty="0">
                <a:solidFill>
                  <a:prstClr val="white"/>
                </a:solidFill>
                <a:sym typeface="+mn-ea"/>
              </a:rPr>
              <a:t>其他权利无法相比。</a:t>
            </a:r>
          </a:p>
        </p:txBody>
      </p:sp>
      <p:sp>
        <p:nvSpPr>
          <p:cNvPr id="13" name="矩形 12">
            <a:extLst>
              <a:ext uri="{FF2B5EF4-FFF2-40B4-BE49-F238E27FC236}">
                <a16:creationId xmlns:a16="http://schemas.microsoft.com/office/drawing/2014/main" id="{599CE5ED-7B19-40B8-ACCB-70355A337A49}"/>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创造功能</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4ACD9396-56D9-4A06-8E39-390264E1A80C}"/>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A563CB6B-DF66-48E6-B117-0AE790A690A9}"/>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6CD9105-1BBB-44F6-A868-0B1FB7EC717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8E367277-B9AB-41AF-9E5C-013F50858947}"/>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596DE008-24B6-45E8-BE5D-DCCA0DE6DAD6}"/>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654BED4-0903-418C-ACF5-97910C9C749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0B86059F-11E3-450E-9BF0-83BC8C9D50EF}"/>
              </a:ext>
            </a:extLst>
          </p:cNvPr>
          <p:cNvSpPr/>
          <p:nvPr/>
        </p:nvSpPr>
        <p:spPr>
          <a:xfrm>
            <a:off x="6158503" y="2019006"/>
            <a:ext cx="2487061"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一般人格权也是一种弹性的权利</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具有高度的包容性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既可以概括现有的具体人格权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又可以创造新的人格权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还可以对尚未被具体人格权确认保护的其他人格利益发挥其补充的功能</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将这些人格利益概括在一般人格利益之中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以一般人格权进行法律保护。</a:t>
            </a:r>
          </a:p>
        </p:txBody>
      </p:sp>
      <p:sp>
        <p:nvSpPr>
          <p:cNvPr id="23" name="矩形 22">
            <a:extLst>
              <a:ext uri="{FF2B5EF4-FFF2-40B4-BE49-F238E27FC236}">
                <a16:creationId xmlns:a16="http://schemas.microsoft.com/office/drawing/2014/main" id="{5C31416D-CAEE-4433-8FCE-85531D77B78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补充功能</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6BF83EB-E811-4E2A-B07D-C4EA119597C6}"/>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DEDA981-A45A-4B04-9E6E-4031494F7473}"/>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5D090BD5-8C00-457D-983F-67BA769A4666}"/>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5236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第二节　一般人格权的内容和功能</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三、侵害一般人格利益的精神损害赔偿责任</a:t>
            </a:r>
            <a:endParaRPr lang="zh-CN" altLang="en-US" dirty="0"/>
          </a:p>
        </p:txBody>
      </p:sp>
      <p:sp>
        <p:nvSpPr>
          <p:cNvPr id="4" name="矩形 3">
            <a:extLst>
              <a:ext uri="{FF2B5EF4-FFF2-40B4-BE49-F238E27FC236}">
                <a16:creationId xmlns:a16="http://schemas.microsoft.com/office/drawing/2014/main" id="{78C01B5B-8DBB-45EC-ADF0-A29658CCFE8F}"/>
              </a:ext>
            </a:extLst>
          </p:cNvPr>
          <p:cNvSpPr/>
          <p:nvPr/>
        </p:nvSpPr>
        <p:spPr>
          <a:xfrm>
            <a:off x="3651663" y="1644649"/>
            <a:ext cx="5243566" cy="1063817"/>
          </a:xfrm>
          <a:prstGeom prst="rect">
            <a:avLst/>
          </a:prstGeom>
        </p:spPr>
        <p:txBody>
          <a:bodyPr wrap="square">
            <a:spAutoFit/>
          </a:bodyPr>
          <a:lstStyle/>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一般人格权的补充功能</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就是对其他具体人格权所未包含进去的一般人权利益进行法律保护的功能。对于侵害人格独立、人格自由、人格尊严的行为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不能以侵害其他具体人格权进行法律保护的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应当认定其为侵害一般人格权的侵权行为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用精神损害赔偿的方法进行法律救济。</a:t>
            </a:r>
          </a:p>
        </p:txBody>
      </p:sp>
      <p:cxnSp>
        <p:nvCxnSpPr>
          <p:cNvPr id="5" name="直接连接符 4">
            <a:extLst>
              <a:ext uri="{FF2B5EF4-FFF2-40B4-BE49-F238E27FC236}">
                <a16:creationId xmlns:a16="http://schemas.microsoft.com/office/drawing/2014/main" id="{1BC32E11-5166-46E4-90A2-78342B2AB55A}"/>
              </a:ext>
            </a:extLst>
          </p:cNvPr>
          <p:cNvCxnSpPr>
            <a:cxnSpLocks/>
          </p:cNvCxnSpPr>
          <p:nvPr/>
        </p:nvCxnSpPr>
        <p:spPr>
          <a:xfrm>
            <a:off x="3465237" y="1275134"/>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6" name="泪滴形 5">
            <a:extLst>
              <a:ext uri="{FF2B5EF4-FFF2-40B4-BE49-F238E27FC236}">
                <a16:creationId xmlns:a16="http://schemas.microsoft.com/office/drawing/2014/main" id="{7E971960-1629-4AD2-A260-379CCA09EEC6}"/>
              </a:ext>
            </a:extLst>
          </p:cNvPr>
          <p:cNvSpPr/>
          <p:nvPr/>
        </p:nvSpPr>
        <p:spPr>
          <a:xfrm>
            <a:off x="154076" y="1275134"/>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63033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56859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生命权、身体权和健康权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姓名权、名称权、肖像权和声音权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名誉权、信用权和荣誉权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第四节　人身自由权、隐私权和性自主权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第五节　个人信息权</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第十六章  具体人格权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人格权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0011247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生命权、身体权和健康权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一、生命权</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4E01C529-A0F1-4FA4-AF79-112F6728F19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C7389624-EDDD-4282-8D68-B9F4691D7AC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1E7537F8-83DC-4751-857F-9E9583B2216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02BD762-3D88-46BF-B496-8368E3D20C86}"/>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73E1F07-8B29-438E-8D7A-03E62F3D9C90}"/>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619FA4EC-A9B5-4DA5-9249-090F7A4365C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D714241-7479-4B6B-A13A-2D1EBDCE1159}"/>
              </a:ext>
            </a:extLst>
          </p:cNvPr>
          <p:cNvSpPr/>
          <p:nvPr/>
        </p:nvSpPr>
        <p:spPr>
          <a:xfrm>
            <a:off x="219011" y="1980275"/>
            <a:ext cx="2847802" cy="282968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生命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是人体维持其生存的基本的物质活动能力。人的生命是人的最高的人格利益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具有至高无上的人格价值</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是人的第一尊严。</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生命之于人的最高价值在于</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生命是人具有民事权利能力的基础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生命具有不可替代性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生命不仅对于人的本身具有价值</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而且对于整个社会具有价值。</a:t>
            </a: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68AB7E27-1875-4311-B67D-2346EE8F12E0}"/>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生命的意义</a:t>
            </a:r>
            <a:endParaRPr lang="en-US" altLang="zh-CN" sz="1400" b="1" dirty="0">
              <a:solidFill>
                <a:prstClr val="white"/>
              </a:solidFill>
            </a:endParaRPr>
          </a:p>
        </p:txBody>
      </p:sp>
      <p:sp>
        <p:nvSpPr>
          <p:cNvPr id="12" name="矩形 11">
            <a:extLst>
              <a:ext uri="{FF2B5EF4-FFF2-40B4-BE49-F238E27FC236}">
                <a16:creationId xmlns:a16="http://schemas.microsoft.com/office/drawing/2014/main" id="{C17200F3-5D6E-4FE2-9B78-92332AC3750E}"/>
              </a:ext>
            </a:extLst>
          </p:cNvPr>
          <p:cNvSpPr/>
          <p:nvPr/>
        </p:nvSpPr>
        <p:spPr>
          <a:xfrm>
            <a:off x="3112641" y="2005057"/>
            <a:ext cx="2802691"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生命权以民事主体的生命安全和生命尊严为客体。</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生命权以维护人的生命活动延续为其基本内容</a:t>
            </a:r>
            <a:r>
              <a:rPr lang="en-US" altLang="zh-CN" sz="1200" b="1" dirty="0">
                <a:solidFill>
                  <a:prstClr val="white"/>
                </a:solidFill>
                <a:sym typeface="+mn-ea"/>
              </a:rPr>
              <a:t>,</a:t>
            </a:r>
            <a:r>
              <a:rPr lang="zh-CN" altLang="en-US" sz="1200" b="1" dirty="0">
                <a:solidFill>
                  <a:prstClr val="white"/>
                </a:solidFill>
                <a:sym typeface="+mn-ea"/>
              </a:rPr>
              <a:t>防止人为地将其终止。</a:t>
            </a: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生命权的保护对象是人的生命活动能力。</a:t>
            </a:r>
          </a:p>
        </p:txBody>
      </p:sp>
      <p:sp>
        <p:nvSpPr>
          <p:cNvPr id="13" name="矩形 12">
            <a:extLst>
              <a:ext uri="{FF2B5EF4-FFF2-40B4-BE49-F238E27FC236}">
                <a16:creationId xmlns:a16="http://schemas.microsoft.com/office/drawing/2014/main" id="{480E1A04-568A-403A-9F79-AA5E3D282CC6}"/>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生命权的概念和特征 </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E46F514E-B90D-490E-95CF-8EFED0D9FFEA}"/>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5982FFDF-2DB1-4A76-88EC-E41035348D53}"/>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2921BEA1-4F0E-4D59-8391-3BD3C8949392}"/>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644CA4E6-D0F8-41E5-869E-E513E563E5D0}"/>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A98E4776-5E71-4C30-AA34-A5D623ED2CFB}"/>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7BC231CE-7D8F-4ED8-8730-5CBD2811E510}"/>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15970E2F-8120-433D-B014-DA787D5C9416}"/>
              </a:ext>
            </a:extLst>
          </p:cNvPr>
          <p:cNvSpPr/>
          <p:nvPr/>
        </p:nvSpPr>
        <p:spPr>
          <a:xfrm>
            <a:off x="6158503" y="2019006"/>
            <a:ext cx="2487061"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维护生命安全。维护生命安全是生命权的最主要内容</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一是维护生命延续。</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维护生命尊严。生命尊严是生命权的重要内容之一</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维护生命尊严</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是维护人格尊严的组成部分。人格尊严主要维护的是自然人在主体资格存续期间的尊严</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包括生的尊严和死的尊严。</a:t>
            </a:r>
          </a:p>
        </p:txBody>
      </p:sp>
      <p:sp>
        <p:nvSpPr>
          <p:cNvPr id="23" name="矩形 22">
            <a:extLst>
              <a:ext uri="{FF2B5EF4-FFF2-40B4-BE49-F238E27FC236}">
                <a16:creationId xmlns:a16="http://schemas.microsoft.com/office/drawing/2014/main" id="{C41D159B-38AA-49FB-93EA-3AA0593A874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生命权的内容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69D434D-F330-4601-8DBA-750705CF48F1}"/>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F5C05270-6B81-4B88-8B60-7B05DC669E09}"/>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9D98A66E-70F6-462B-8F2A-F6506E811E2F}"/>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5762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生命权、身体权和健康权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二、身体权</a:t>
            </a:r>
            <a:endParaRPr lang="zh-CN" altLang="en-US" dirty="0"/>
          </a:p>
        </p:txBody>
      </p:sp>
      <p:sp>
        <p:nvSpPr>
          <p:cNvPr id="4" name="iṩḻîdè">
            <a:extLst>
              <a:ext uri="{FF2B5EF4-FFF2-40B4-BE49-F238E27FC236}">
                <a16:creationId xmlns:a16="http://schemas.microsoft.com/office/drawing/2014/main" id="{6D9464FC-3788-4FF2-85BE-9BF41C50E5EC}"/>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EF4C22E4-9FCC-4A62-A599-289FBC1E194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8D8FB69B-913C-4AC1-890E-C9387A9E16FA}"/>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EA023ADB-987A-4B25-8C82-9AB0478B3954}"/>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AA5F0192-1020-422A-BBA5-D5C9757DFA56}"/>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身体</a:t>
            </a:r>
            <a:endParaRPr lang="en-GB" altLang="zh-CN" sz="1400" b="1" dirty="0">
              <a:solidFill>
                <a:srgbClr val="9B552C"/>
              </a:solidFill>
            </a:endParaRPr>
          </a:p>
        </p:txBody>
      </p:sp>
      <p:sp>
        <p:nvSpPr>
          <p:cNvPr id="9" name="ï$1iḑê">
            <a:extLst>
              <a:ext uri="{FF2B5EF4-FFF2-40B4-BE49-F238E27FC236}">
                <a16:creationId xmlns:a16="http://schemas.microsoft.com/office/drawing/2014/main" id="{75E5EC74-C009-4EA2-B780-55F7D60B2CE7}"/>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B8366AA0-9DF0-419F-BDA0-09217C02675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2598CC64-F55F-4599-9435-224FC26EE678}"/>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1FFF7E1A-8AE8-4D82-9E6C-7BBBE1E70AEA}"/>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4F74224E-99FA-4C01-AD2F-6868F30F235C}"/>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FB4721E-F91C-40C1-A626-1D55DE6F25C0}"/>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D120B2C1-AD04-4AF5-8BE0-820EF0A3DC62}"/>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身体权的概念和特征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0DD9F184-3871-4329-B36D-0615B46C5C27}"/>
              </a:ext>
            </a:extLst>
          </p:cNvPr>
          <p:cNvSpPr/>
          <p:nvPr/>
        </p:nvSpPr>
        <p:spPr>
          <a:xfrm>
            <a:off x="865536" y="1634913"/>
            <a:ext cx="3474968"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身体是指一个人或一个动物的生理组织的整体。法律意义上的身体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专指自然人的身体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是指自然人的生理组织的整体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即躯体。</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身体包括主体部分和附属部分。主体部分是人的头颅、躯干、肢体的总体构成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包括肢体、器官和其他组织。附属部分</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如毛发、指</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趾</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甲等附着于身体的其他人体组织。移植的器官和其他组织与受移植人成为一体的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即成功的移植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应为受移植人身体的组成部分</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他人不能再主张这些器官、组织的身体权。</a:t>
            </a:r>
          </a:p>
        </p:txBody>
      </p:sp>
      <p:sp>
        <p:nvSpPr>
          <p:cNvPr id="17" name="矩形 16">
            <a:extLst>
              <a:ext uri="{FF2B5EF4-FFF2-40B4-BE49-F238E27FC236}">
                <a16:creationId xmlns:a16="http://schemas.microsoft.com/office/drawing/2014/main" id="{21F3A94E-7735-45B1-B495-3DA360B44F24}"/>
              </a:ext>
            </a:extLst>
          </p:cNvPr>
          <p:cNvSpPr/>
          <p:nvPr/>
        </p:nvSpPr>
        <p:spPr>
          <a:xfrm>
            <a:off x="4630230" y="1585597"/>
            <a:ext cx="35180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身体权是自然人维护其身体完全并支配其肢体、器官和其他组织的具体人格权。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1003</a:t>
            </a:r>
            <a:r>
              <a:rPr lang="zh-CN" altLang="en-US" sz="1200" dirty="0">
                <a:solidFill>
                  <a:schemeClr val="tx1">
                    <a:lumMod val="95000"/>
                    <a:lumOff val="5000"/>
                  </a:schemeClr>
                </a:solidFill>
              </a:rPr>
              <a:t>条规定的是身体权。身体权的内容是维护身体组成部分的完整性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即身体完整的维护权。</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身体权的法律特征是</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身体权以自然人的身体及其利益为客体。</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身体权还表现为对自己身体组成部分的肢体、器官和其他组织的支配权。</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身体权是自然人的基本人格权。</a:t>
            </a:r>
          </a:p>
        </p:txBody>
      </p:sp>
    </p:spTree>
    <p:extLst>
      <p:ext uri="{BB962C8B-B14F-4D97-AF65-F5344CB8AC3E}">
        <p14:creationId xmlns:p14="http://schemas.microsoft.com/office/powerpoint/2010/main" val="20245806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4167963" y="2255298"/>
            <a:ext cx="3704892"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600" b="1" dirty="0">
                <a:solidFill>
                  <a:schemeClr val="bg1"/>
                </a:solidFill>
                <a:latin typeface="微软雅黑" pitchFamily="34" charset="-122"/>
                <a:ea typeface="微软雅黑" pitchFamily="34" charset="-122"/>
              </a:rPr>
              <a:t>第一节　民事主体概述</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第二节　自然人</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第三节　法人</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第四节　非法人组织</a:t>
            </a:r>
          </a:p>
        </p:txBody>
      </p:sp>
      <p:sp>
        <p:nvSpPr>
          <p:cNvPr id="25" name="TextBox 3"/>
          <p:cNvSpPr txBox="1">
            <a:spLocks noChangeArrowheads="1"/>
          </p:cNvSpPr>
          <p:nvPr>
            <p:custDataLst>
              <p:tags r:id="rId4"/>
            </p:custDataLst>
          </p:nvPr>
        </p:nvSpPr>
        <p:spPr bwMode="auto">
          <a:xfrm>
            <a:off x="3179135" y="1113701"/>
            <a:ext cx="5156791"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第三章  民事主体</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8"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4932165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生命权、身体权和健康权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三、健康权</a:t>
            </a:r>
            <a:endParaRPr lang="zh-CN" altLang="en-US" dirty="0"/>
          </a:p>
        </p:txBody>
      </p:sp>
      <p:pic>
        <p:nvPicPr>
          <p:cNvPr id="4" name="图片 3">
            <a:extLst>
              <a:ext uri="{FF2B5EF4-FFF2-40B4-BE49-F238E27FC236}">
                <a16:creationId xmlns:a16="http://schemas.microsoft.com/office/drawing/2014/main" id="{4C97F7F2-70C5-405A-B594-0497A93D124A}"/>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646BA395-CE3D-45CE-8962-5F6DDA83DC64}"/>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8E6643A-788E-4B7A-9E49-57202DF3E31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A32BFCE9-4959-47EB-A377-97F28BED7283}"/>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56B785B-FB52-49A5-85B8-3B76DEB0C1A1}"/>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5A7B10A6-7BAE-4B22-9E89-B8EBB85C067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3024B77-02B1-4FD7-8DF4-2E10EACFC22C}"/>
              </a:ext>
            </a:extLst>
          </p:cNvPr>
          <p:cNvSpPr/>
          <p:nvPr/>
        </p:nvSpPr>
        <p:spPr>
          <a:xfrm>
            <a:off x="219011" y="1980275"/>
            <a:ext cx="2847802"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健康作为健康权的客体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是指生理健康</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即维持人体生命活动的生理机能的正常运作和功能的完善发挥。健康有两个要素</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一是生理机能的正常运作</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二是生理功能的完善发挥。通过这两个要素的协调一致发挥作用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达到维持人体生命活动的最终目的。</a:t>
            </a:r>
          </a:p>
        </p:txBody>
      </p:sp>
      <p:sp>
        <p:nvSpPr>
          <p:cNvPr id="11" name="矩形 10">
            <a:extLst>
              <a:ext uri="{FF2B5EF4-FFF2-40B4-BE49-F238E27FC236}">
                <a16:creationId xmlns:a16="http://schemas.microsoft.com/office/drawing/2014/main" id="{6DD30576-EE6C-4BE3-9808-90CFAEED1D6D}"/>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健康</a:t>
            </a:r>
            <a:endParaRPr lang="en-US" altLang="zh-CN" sz="1400" b="1" dirty="0">
              <a:solidFill>
                <a:prstClr val="white"/>
              </a:solidFill>
            </a:endParaRPr>
          </a:p>
        </p:txBody>
      </p:sp>
      <p:sp>
        <p:nvSpPr>
          <p:cNvPr id="12" name="矩形 11">
            <a:extLst>
              <a:ext uri="{FF2B5EF4-FFF2-40B4-BE49-F238E27FC236}">
                <a16:creationId xmlns:a16="http://schemas.microsoft.com/office/drawing/2014/main" id="{4E94AFCB-9518-4E76-AF67-632741B428DF}"/>
              </a:ext>
            </a:extLst>
          </p:cNvPr>
          <p:cNvSpPr/>
          <p:nvPr/>
        </p:nvSpPr>
        <p:spPr>
          <a:xfrm>
            <a:off x="3112641" y="2005057"/>
            <a:ext cx="2802691"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健康权是指自然人以其机体的生理机能正常运作和功能完善发挥</a:t>
            </a:r>
            <a:r>
              <a:rPr lang="en-US" altLang="zh-CN" sz="1200" b="1" dirty="0">
                <a:solidFill>
                  <a:prstClr val="white"/>
                </a:solidFill>
                <a:sym typeface="+mn-ea"/>
              </a:rPr>
              <a:t>,</a:t>
            </a:r>
            <a:r>
              <a:rPr lang="zh-CN" altLang="en-US" sz="1200" b="1" dirty="0">
                <a:solidFill>
                  <a:prstClr val="white"/>
                </a:solidFill>
                <a:sym typeface="+mn-ea"/>
              </a:rPr>
              <a:t>因而维持人体生命活动的利益为内容的具体人格权。</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1004</a:t>
            </a:r>
            <a:r>
              <a:rPr lang="zh-CN" altLang="en-US" sz="1200" b="1" dirty="0">
                <a:solidFill>
                  <a:prstClr val="white"/>
                </a:solidFill>
                <a:sym typeface="+mn-ea"/>
              </a:rPr>
              <a:t>条规定的是健康权。</a:t>
            </a:r>
          </a:p>
        </p:txBody>
      </p:sp>
      <p:sp>
        <p:nvSpPr>
          <p:cNvPr id="13" name="矩形 12">
            <a:extLst>
              <a:ext uri="{FF2B5EF4-FFF2-40B4-BE49-F238E27FC236}">
                <a16:creationId xmlns:a16="http://schemas.microsoft.com/office/drawing/2014/main" id="{29177694-6669-463E-960D-2C56F43D5B6D}"/>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健康权的概念和特征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6FFF3EC3-7E63-4A31-B27D-DEC959218083}"/>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EA7772FA-565D-4DF1-AE25-DFC14524EAD1}"/>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C64E79A-7514-4F50-A84F-43CE5FEAB88D}"/>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03F8E1BC-6562-4C50-91DB-D6650CB7321E}"/>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CDD90A41-2B54-40EF-A454-5F84888CA21B}"/>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6C377C41-561D-4E4F-A651-94A3F5FF7857}"/>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F20DEF83-D74A-41AF-BEE7-4120BBDB431E}"/>
              </a:ext>
            </a:extLst>
          </p:cNvPr>
          <p:cNvSpPr/>
          <p:nvPr/>
        </p:nvSpPr>
        <p:spPr>
          <a:xfrm>
            <a:off x="6158503" y="2019006"/>
            <a:ext cx="2487061" cy="1998689"/>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健康维护权。健康维护权是健康权的基本内容之一。</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劳动能力。劳动能力是自然人从事创造物质财富和精神财富活动的脑力和体力的总和</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是自然人健康权的一项基本人格利益。</a:t>
            </a:r>
          </a:p>
        </p:txBody>
      </p:sp>
      <p:sp>
        <p:nvSpPr>
          <p:cNvPr id="23" name="矩形 22">
            <a:extLst>
              <a:ext uri="{FF2B5EF4-FFF2-40B4-BE49-F238E27FC236}">
                <a16:creationId xmlns:a16="http://schemas.microsoft.com/office/drawing/2014/main" id="{5193655A-A240-4B46-88E4-D51E0008BA5D}"/>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健康权的内容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93838FAD-B5BC-4CF9-A08F-7C7A2625414B}"/>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9E6AAEBD-50AE-49F1-8F0F-B3282100D7C0}"/>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D742F0E7-7DCE-44AC-A13C-521FF1669DD3}"/>
              </a:ext>
            </a:extLst>
          </p:cNvPr>
          <p:cNvCxnSpPr>
            <a:cxnSpLocks/>
          </p:cNvCxnSpPr>
          <p:nvPr/>
        </p:nvCxnSpPr>
        <p:spPr>
          <a:xfrm>
            <a:off x="479195" y="1950623"/>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83509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570482" cy="369332"/>
          </a:xfrm>
          <a:prstGeom prst="rect">
            <a:avLst/>
          </a:prstGeom>
          <a:noFill/>
        </p:spPr>
        <p:txBody>
          <a:bodyPr wrap="none" rtlCol="0">
            <a:spAutoFit/>
          </a:bodyPr>
          <a:lstStyle/>
          <a:p>
            <a:r>
              <a:rPr lang="zh-CN" altLang="en-US" sz="1800" b="1" dirty="0">
                <a:solidFill>
                  <a:schemeClr val="bg1"/>
                </a:solidFill>
                <a:latin typeface="+mj-ea"/>
                <a:ea typeface="+mj-ea"/>
              </a:rPr>
              <a:t>第二节　姓名权、名称权、肖像权和声音权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一、姓名权</a:t>
            </a:r>
            <a:endParaRPr lang="zh-CN" altLang="en-US" dirty="0"/>
          </a:p>
        </p:txBody>
      </p:sp>
      <p:sp>
        <p:nvSpPr>
          <p:cNvPr id="4" name="iṩḻîdè">
            <a:extLst>
              <a:ext uri="{FF2B5EF4-FFF2-40B4-BE49-F238E27FC236}">
                <a16:creationId xmlns:a16="http://schemas.microsoft.com/office/drawing/2014/main" id="{6FE23F8C-33B2-4833-8230-FD9C2C280B2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E798A63F-C1B4-4631-8BD8-0F83700E07F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C847B7D-1F5B-4ABE-8075-9BAD0D84A805}"/>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12D963E5-395B-4A8C-BA38-F885A1669FAD}"/>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C2E3373-7FCE-4A24-95C1-F56782AE4B1A}"/>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姓名和姓名权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3AAE74A4-F9B9-4ABC-BAD4-1C62DF6BC2D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D4D3EE9-6370-4996-963A-F94F4854850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F2B172B-373D-4B81-8DEA-9747B9212ECA}"/>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353C7C22-FF58-414F-B55D-706484B1A4D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0B7D133B-B0CD-4AD0-A17F-DCF096290B0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7AA2C8-F55F-4762-9F13-6F295FD543A4}"/>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97D6E2C-D657-467D-98B5-38BC58CDE94D}"/>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姓名权的内容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1FFCC424-67B2-459D-BC20-CB21F67DF259}"/>
              </a:ext>
            </a:extLst>
          </p:cNvPr>
          <p:cNvSpPr/>
          <p:nvPr/>
        </p:nvSpPr>
        <p:spPr>
          <a:xfrm>
            <a:off x="865536" y="1634913"/>
            <a:ext cx="3474968"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姓名是用以确定和代表个体自然人并与其他自然人相区别的文字符号和标记。其意义在于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姓名在法律上使某一个自然人与其他自然人区别开来</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便于其参加社会活动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行使法律赋予的各种权利和承担相应义务。</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姓名权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就是自然人享有的依法决定、使用、变更和许可他人使用自己的姓名的权利。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1012</a:t>
            </a:r>
            <a:r>
              <a:rPr lang="zh-CN" altLang="en-US" sz="1200" dirty="0">
                <a:solidFill>
                  <a:schemeClr val="tx1">
                    <a:lumMod val="95000"/>
                    <a:lumOff val="5000"/>
                  </a:schemeClr>
                </a:solidFill>
              </a:rPr>
              <a:t>条规定的是姓名权。</a:t>
            </a:r>
          </a:p>
        </p:txBody>
      </p:sp>
      <p:sp>
        <p:nvSpPr>
          <p:cNvPr id="17" name="矩形 16">
            <a:extLst>
              <a:ext uri="{FF2B5EF4-FFF2-40B4-BE49-F238E27FC236}">
                <a16:creationId xmlns:a16="http://schemas.microsoft.com/office/drawing/2014/main" id="{0D73382C-C8AD-48DE-A5D3-679838D9E5B1}"/>
              </a:ext>
            </a:extLst>
          </p:cNvPr>
          <p:cNvSpPr/>
          <p:nvPr/>
        </p:nvSpPr>
        <p:spPr>
          <a:xfrm>
            <a:off x="4630230" y="1585597"/>
            <a:ext cx="3518068" cy="2834174"/>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自我命名权。自然人有权决定自己的姓名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任何人无权干涉。</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姓名使用权。自然人在民事活动中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除法律另有规定之外</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可以使用本名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也可以使用自己的笔名、艺名或化名等。</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改名权。自然人可以按照自己的意愿、依照规定改变自己的姓名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不受其他限制。</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许可使用权。自然人有权许可他人使用自己的姓名。</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850320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570482" cy="369332"/>
          </a:xfrm>
          <a:prstGeom prst="rect">
            <a:avLst/>
          </a:prstGeom>
          <a:noFill/>
        </p:spPr>
        <p:txBody>
          <a:bodyPr wrap="none" rtlCol="0">
            <a:spAutoFit/>
          </a:bodyPr>
          <a:lstStyle/>
          <a:p>
            <a:r>
              <a:rPr lang="zh-CN" altLang="en-US" sz="1800" b="1" dirty="0">
                <a:solidFill>
                  <a:schemeClr val="bg1"/>
                </a:solidFill>
                <a:latin typeface="+mj-ea"/>
                <a:ea typeface="+mj-ea"/>
              </a:rPr>
              <a:t>第二节　姓名权、名称权、肖像权和声音权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577081"/>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二、名称权</a:t>
            </a:r>
            <a:endParaRPr lang="zh-CN" altLang="zh-CN" sz="1800" dirty="0">
              <a:solidFill>
                <a:srgbClr val="000000"/>
              </a:solidFill>
              <a:effectLst/>
              <a:latin typeface="NEU-BZ-S92"/>
              <a:ea typeface="方正书宋_GBK"/>
              <a:cs typeface="Times New Roman" panose="02020603050405020304" pitchFamily="18" charset="0"/>
            </a:endParaRPr>
          </a:p>
          <a:p>
            <a:endParaRPr lang="zh-CN" altLang="en-US" dirty="0"/>
          </a:p>
        </p:txBody>
      </p:sp>
      <p:sp>
        <p:nvSpPr>
          <p:cNvPr id="4" name="iṩḻîdè">
            <a:extLst>
              <a:ext uri="{FF2B5EF4-FFF2-40B4-BE49-F238E27FC236}">
                <a16:creationId xmlns:a16="http://schemas.microsoft.com/office/drawing/2014/main" id="{6FE23F8C-33B2-4833-8230-FD9C2C280B2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E798A63F-C1B4-4631-8BD8-0F83700E07F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C847B7D-1F5B-4ABE-8075-9BAD0D84A805}"/>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12D963E5-395B-4A8C-BA38-F885A1669FAD}"/>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C2E3373-7FCE-4A24-95C1-F56782AE4B1A}"/>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名称与名称权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3AAE74A4-F9B9-4ABC-BAD4-1C62DF6BC2D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D4D3EE9-6370-4996-963A-F94F4854850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F2B172B-373D-4B81-8DEA-9747B9212ECA}"/>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353C7C22-FF58-414F-B55D-706484B1A4D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0B7D133B-B0CD-4AD0-A17F-DCF096290B0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7AA2C8-F55F-4762-9F13-6F295FD543A4}"/>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97D6E2C-D657-467D-98B5-38BC58CDE94D}"/>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名称权的内容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1FFCC424-67B2-459D-BC20-CB21F67DF259}"/>
              </a:ext>
            </a:extLst>
          </p:cNvPr>
          <p:cNvSpPr/>
          <p:nvPr/>
        </p:nvSpPr>
        <p:spPr>
          <a:xfrm>
            <a:off x="865536" y="1634913"/>
            <a:ext cx="34749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名称是指法人及非法人组织在社会活动中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用以确定和代表自身</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并区别于他人的文字符号和标记。名称的基本作用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在于使主体在社会活动中确定自身的称呼</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以其代表自身</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并区别于其他法人和非法人组织。</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字号</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是指商店、个体工商户、个人合伙所使用的名称。商号</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是商业主体依法申请登记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用以表示自己营业的名称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亦即商业主体在营业上所使用的名称。</a:t>
            </a:r>
          </a:p>
        </p:txBody>
      </p:sp>
      <p:sp>
        <p:nvSpPr>
          <p:cNvPr id="17" name="矩形 16">
            <a:extLst>
              <a:ext uri="{FF2B5EF4-FFF2-40B4-BE49-F238E27FC236}">
                <a16:creationId xmlns:a16="http://schemas.microsoft.com/office/drawing/2014/main" id="{0D73382C-C8AD-48DE-A5D3-679838D9E5B1}"/>
              </a:ext>
            </a:extLst>
          </p:cNvPr>
          <p:cNvSpPr/>
          <p:nvPr/>
        </p:nvSpPr>
        <p:spPr>
          <a:xfrm>
            <a:off x="4630230" y="1585597"/>
            <a:ext cx="3518068"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名称设定权。法人及非法人组织享有名称权的最基本内容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是为自己设定名称的权利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他人不得强制干预。</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名称使用权。名称权主体对其名称享有独占使用的权利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排除他人非法干涉和非法使用。</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名称变更权。名称权主体在使用其名称的过程中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可以依法变更自己登记使用的名称。</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名称转让权。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1013</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法人、非法人组织享有名称权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有权依法决定、使用、变更、转让或者许可他人使用自己的名称。“</a:t>
            </a:r>
          </a:p>
        </p:txBody>
      </p:sp>
    </p:spTree>
    <p:extLst>
      <p:ext uri="{BB962C8B-B14F-4D97-AF65-F5344CB8AC3E}">
        <p14:creationId xmlns:p14="http://schemas.microsoft.com/office/powerpoint/2010/main" val="31524983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570482" cy="369332"/>
          </a:xfrm>
          <a:prstGeom prst="rect">
            <a:avLst/>
          </a:prstGeom>
          <a:noFill/>
        </p:spPr>
        <p:txBody>
          <a:bodyPr wrap="none" rtlCol="0">
            <a:spAutoFit/>
          </a:bodyPr>
          <a:lstStyle/>
          <a:p>
            <a:r>
              <a:rPr lang="zh-CN" altLang="en-US" sz="1800" b="1" dirty="0">
                <a:solidFill>
                  <a:schemeClr val="bg1"/>
                </a:solidFill>
                <a:latin typeface="+mj-ea"/>
                <a:ea typeface="+mj-ea"/>
              </a:rPr>
              <a:t>第二节　姓名权、名称权、肖像权和声音权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三、肖像权</a:t>
            </a:r>
            <a:endParaRPr lang="zh-CN" altLang="en-US" dirty="0"/>
          </a:p>
        </p:txBody>
      </p:sp>
      <p:pic>
        <p:nvPicPr>
          <p:cNvPr id="4" name="图片 3">
            <a:extLst>
              <a:ext uri="{FF2B5EF4-FFF2-40B4-BE49-F238E27FC236}">
                <a16:creationId xmlns:a16="http://schemas.microsoft.com/office/drawing/2014/main" id="{58C28862-97A5-4AE7-ABBB-04D69AF6000D}"/>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C56D5ADF-3B25-4926-9EE6-DC2312C7A50E}"/>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016DE4E2-A674-489C-879D-671AEB06CD8C}"/>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FB5F4C7-3870-4574-8583-5BBABC48A3D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D7920C1-B2CF-4B75-A867-849F6449B7D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9DA3557-11A3-4EA4-A630-BF0D571C342E}"/>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58733E0-5653-4BBF-ACA0-19312971E8AA}"/>
              </a:ext>
            </a:extLst>
          </p:cNvPr>
          <p:cNvSpPr/>
          <p:nvPr/>
        </p:nvSpPr>
        <p:spPr>
          <a:xfrm>
            <a:off x="194030" y="1879410"/>
            <a:ext cx="2872783" cy="2492990"/>
          </a:xfrm>
          <a:prstGeom prst="rect">
            <a:avLst/>
          </a:prstGeom>
        </p:spPr>
        <p:txBody>
          <a:bodyPr wrap="square">
            <a:spAutoFit/>
          </a:bodyPr>
          <a:lstStyle/>
          <a:p>
            <a:pPr marL="171450" indent="-171450">
              <a:buFont typeface="Wingdings" panose="05000000000000000000" pitchFamily="2" charset="2"/>
              <a:buChar char="Ø"/>
            </a:pPr>
            <a:r>
              <a:rPr lang="zh-CN" altLang="en-US" sz="1200" dirty="0">
                <a:solidFill>
                  <a:prstClr val="white"/>
                </a:solidFill>
                <a:latin typeface="微软雅黑" panose="020B0503020204020204" charset="-122"/>
                <a:sym typeface="+mn-ea"/>
              </a:rPr>
              <a:t>肖像</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是通过影像、雕塑、绘画等方式在一定载体上所反映的特定自然人可以被识别的外部形象。</a:t>
            </a:r>
            <a:endParaRPr lang="en-US" altLang="zh-CN" sz="1200" dirty="0">
              <a:solidFill>
                <a:prstClr val="white"/>
              </a:solidFill>
              <a:latin typeface="微软雅黑" panose="020B0503020204020204" charset="-122"/>
              <a:sym typeface="+mn-ea"/>
            </a:endParaRPr>
          </a:p>
          <a:p>
            <a:pPr marL="171450" indent="-171450">
              <a:buFont typeface="Wingdings" panose="05000000000000000000" pitchFamily="2" charset="2"/>
              <a:buChar char="Ø"/>
            </a:pPr>
            <a:r>
              <a:rPr lang="zh-CN" altLang="en-US" sz="1200" dirty="0">
                <a:solidFill>
                  <a:prstClr val="white"/>
                </a:solidFill>
                <a:latin typeface="微软雅黑" panose="020B0503020204020204" charset="-122"/>
                <a:sym typeface="+mn-ea"/>
              </a:rPr>
              <a:t>肖像的法律特征是</a:t>
            </a:r>
            <a:r>
              <a:rPr lang="en-US" altLang="zh-CN" sz="1200" dirty="0">
                <a:solidFill>
                  <a:prstClr val="white"/>
                </a:solidFill>
                <a:latin typeface="微软雅黑" panose="020B0503020204020204" charset="-122"/>
                <a:sym typeface="+mn-ea"/>
              </a:rPr>
              <a:t>:</a:t>
            </a:r>
          </a:p>
          <a:p>
            <a:pPr marL="171450" indent="-171450">
              <a:buFont typeface="Wingdings" panose="05000000000000000000" pitchFamily="2" charset="2"/>
              <a:buChar char="Ø"/>
            </a:pPr>
            <a:r>
              <a:rPr lang="en-US" altLang="zh-CN" sz="1200" dirty="0">
                <a:solidFill>
                  <a:prstClr val="white"/>
                </a:solidFill>
                <a:latin typeface="微软雅黑" panose="020B0503020204020204" charset="-122"/>
                <a:sym typeface="+mn-ea"/>
              </a:rPr>
              <a:t>(1)</a:t>
            </a:r>
            <a:r>
              <a:rPr lang="zh-CN" altLang="en-US" sz="1200" dirty="0">
                <a:solidFill>
                  <a:prstClr val="white"/>
                </a:solidFill>
                <a:latin typeface="微软雅黑" panose="020B0503020204020204" charset="-122"/>
                <a:sym typeface="+mn-ea"/>
              </a:rPr>
              <a:t>肖像是自然人的外部形象。</a:t>
            </a:r>
            <a:endParaRPr lang="en-US" altLang="zh-CN" sz="1200" dirty="0">
              <a:solidFill>
                <a:prstClr val="white"/>
              </a:solidFill>
              <a:latin typeface="微软雅黑" panose="020B0503020204020204" charset="-122"/>
              <a:sym typeface="+mn-ea"/>
            </a:endParaRPr>
          </a:p>
          <a:p>
            <a:pPr marL="171450" indent="-171450">
              <a:buFont typeface="Wingdings" panose="05000000000000000000" pitchFamily="2" charset="2"/>
              <a:buChar char="Ø"/>
            </a:pPr>
            <a:r>
              <a:rPr lang="en-US" altLang="zh-CN" sz="1200" dirty="0">
                <a:solidFill>
                  <a:prstClr val="white"/>
                </a:solidFill>
                <a:latin typeface="微软雅黑" panose="020B0503020204020204" charset="-122"/>
                <a:sym typeface="+mn-ea"/>
              </a:rPr>
              <a:t>(2)</a:t>
            </a:r>
            <a:r>
              <a:rPr lang="zh-CN" altLang="en-US" sz="1200" dirty="0">
                <a:solidFill>
                  <a:prstClr val="white"/>
                </a:solidFill>
                <a:latin typeface="微软雅黑" panose="020B0503020204020204" charset="-122"/>
                <a:sym typeface="+mn-ea"/>
              </a:rPr>
              <a:t>肖像是自然人外部形象所再现的视觉形象。</a:t>
            </a:r>
            <a:endParaRPr lang="en-US" altLang="zh-CN" sz="1200" dirty="0">
              <a:solidFill>
                <a:prstClr val="white"/>
              </a:solidFill>
              <a:latin typeface="微软雅黑" panose="020B0503020204020204" charset="-122"/>
              <a:sym typeface="+mn-ea"/>
            </a:endParaRPr>
          </a:p>
          <a:p>
            <a:pPr marL="171450" indent="-171450">
              <a:buFont typeface="Wingdings" panose="05000000000000000000" pitchFamily="2" charset="2"/>
              <a:buChar char="Ø"/>
            </a:pPr>
            <a:r>
              <a:rPr lang="en-US" altLang="zh-CN" sz="1200" dirty="0">
                <a:solidFill>
                  <a:prstClr val="white"/>
                </a:solidFill>
                <a:latin typeface="微软雅黑" panose="020B0503020204020204" charset="-122"/>
                <a:sym typeface="+mn-ea"/>
              </a:rPr>
              <a:t>(3)</a:t>
            </a:r>
            <a:r>
              <a:rPr lang="zh-CN" altLang="en-US" sz="1200" dirty="0">
                <a:solidFill>
                  <a:prstClr val="white"/>
                </a:solidFill>
                <a:latin typeface="微软雅黑" panose="020B0503020204020204" charset="-122"/>
                <a:sym typeface="+mn-ea"/>
              </a:rPr>
              <a:t>肖像须通过影像、雕塑、绘画等形式将自然人外部形象固定在物质载体上。</a:t>
            </a:r>
          </a:p>
          <a:p>
            <a:pPr marL="171450" indent="-171450">
              <a:buFont typeface="Wingdings" panose="05000000000000000000" pitchFamily="2" charset="2"/>
              <a:buChar char="Ø"/>
            </a:pPr>
            <a:r>
              <a:rPr lang="en-US" altLang="zh-CN" sz="1200" dirty="0">
                <a:solidFill>
                  <a:prstClr val="white"/>
                </a:solidFill>
                <a:latin typeface="微软雅黑" panose="020B0503020204020204" charset="-122"/>
                <a:sym typeface="+mn-ea"/>
              </a:rPr>
              <a:t>(4)</a:t>
            </a:r>
            <a:r>
              <a:rPr lang="zh-CN" altLang="en-US" sz="1200" dirty="0">
                <a:solidFill>
                  <a:prstClr val="white"/>
                </a:solidFill>
                <a:latin typeface="微软雅黑" panose="020B0503020204020204" charset="-122"/>
                <a:sym typeface="+mn-ea"/>
              </a:rPr>
              <a:t>肖像固定在物质载体之上</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与肖像人在客观上相脱离</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能够为人力所支配</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具有一定的财产价值。</a:t>
            </a: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DA78E331-9954-4EFB-9A41-EBBFD4C62AFF}"/>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肖像</a:t>
            </a:r>
            <a:endParaRPr lang="en-US" altLang="zh-CN" sz="1400" b="1" dirty="0">
              <a:solidFill>
                <a:prstClr val="white"/>
              </a:solidFill>
            </a:endParaRPr>
          </a:p>
        </p:txBody>
      </p:sp>
      <p:sp>
        <p:nvSpPr>
          <p:cNvPr id="12" name="矩形 11">
            <a:extLst>
              <a:ext uri="{FF2B5EF4-FFF2-40B4-BE49-F238E27FC236}">
                <a16:creationId xmlns:a16="http://schemas.microsoft.com/office/drawing/2014/main" id="{DE3551B1-B996-412C-85EE-2B222D2866B5}"/>
              </a:ext>
            </a:extLst>
          </p:cNvPr>
          <p:cNvSpPr/>
          <p:nvPr/>
        </p:nvSpPr>
        <p:spPr>
          <a:xfrm>
            <a:off x="3112641" y="2005057"/>
            <a:ext cx="2802691" cy="2556213"/>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肖像权所体现的基本利益是精神利益。</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肖像权所具有的物质利益</a:t>
            </a:r>
            <a:r>
              <a:rPr lang="en-US" altLang="zh-CN" sz="1200" b="1" dirty="0">
                <a:solidFill>
                  <a:prstClr val="white"/>
                </a:solidFill>
                <a:sym typeface="+mn-ea"/>
              </a:rPr>
              <a:t>,</a:t>
            </a:r>
            <a:r>
              <a:rPr lang="zh-CN" altLang="en-US" sz="1200" b="1" dirty="0">
                <a:solidFill>
                  <a:prstClr val="white"/>
                </a:solidFill>
                <a:sym typeface="+mn-ea"/>
              </a:rPr>
              <a:t>是肖像权所体现的一项重要内容。</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肖像权是自然人专有的民事权利</a:t>
            </a:r>
            <a:r>
              <a:rPr lang="en-US" altLang="zh-CN" sz="1200" b="1" dirty="0">
                <a:solidFill>
                  <a:prstClr val="white"/>
                </a:solidFill>
                <a:sym typeface="+mn-ea"/>
              </a:rPr>
              <a:t>,</a:t>
            </a:r>
            <a:r>
              <a:rPr lang="zh-CN" altLang="en-US" sz="1200" b="1" dirty="0">
                <a:solidFill>
                  <a:prstClr val="white"/>
                </a:solidFill>
                <a:sym typeface="+mn-ea"/>
              </a:rPr>
              <a:t>体现为形象再现的专有性</a:t>
            </a:r>
            <a:r>
              <a:rPr lang="en-US" altLang="zh-CN" sz="1200" b="1" dirty="0">
                <a:solidFill>
                  <a:prstClr val="white"/>
                </a:solidFill>
                <a:sym typeface="+mn-ea"/>
              </a:rPr>
              <a:t>,</a:t>
            </a:r>
            <a:r>
              <a:rPr lang="zh-CN" altLang="en-US" sz="1200" b="1" dirty="0">
                <a:solidFill>
                  <a:prstClr val="white"/>
                </a:solidFill>
                <a:sym typeface="+mn-ea"/>
              </a:rPr>
              <a:t>以及肖像使用的处分性。</a:t>
            </a:r>
          </a:p>
          <a:p>
            <a:pPr marL="171450" indent="-171450">
              <a:lnSpc>
                <a:spcPct val="150000"/>
              </a:lnSpc>
              <a:buFont typeface="Wingdings" panose="05000000000000000000" pitchFamily="2" charset="2"/>
              <a:buChar char="Ø"/>
            </a:pPr>
            <a:r>
              <a:rPr lang="en-US" altLang="zh-CN" sz="1200" b="1" dirty="0">
                <a:solidFill>
                  <a:prstClr val="white"/>
                </a:solidFill>
                <a:sym typeface="+mn-ea"/>
              </a:rPr>
              <a:t>(4)</a:t>
            </a:r>
            <a:r>
              <a:rPr lang="zh-CN" altLang="en-US" sz="1200" b="1" dirty="0">
                <a:solidFill>
                  <a:prstClr val="white"/>
                </a:solidFill>
                <a:sym typeface="+mn-ea"/>
              </a:rPr>
              <a:t>肖像权的主体只是特定的自然人</a:t>
            </a:r>
            <a:r>
              <a:rPr lang="en-US" altLang="zh-CN" sz="1200" b="1" dirty="0">
                <a:solidFill>
                  <a:prstClr val="white"/>
                </a:solidFill>
                <a:sym typeface="+mn-ea"/>
              </a:rPr>
              <a:t>,</a:t>
            </a:r>
            <a:r>
              <a:rPr lang="zh-CN" altLang="en-US" sz="1200" b="1" dirty="0">
                <a:solidFill>
                  <a:prstClr val="white"/>
                </a:solidFill>
                <a:sym typeface="+mn-ea"/>
              </a:rPr>
              <a:t>且须由特定的自然人所享有。</a:t>
            </a:r>
          </a:p>
        </p:txBody>
      </p:sp>
      <p:sp>
        <p:nvSpPr>
          <p:cNvPr id="13" name="矩形 12">
            <a:extLst>
              <a:ext uri="{FF2B5EF4-FFF2-40B4-BE49-F238E27FC236}">
                <a16:creationId xmlns:a16="http://schemas.microsoft.com/office/drawing/2014/main" id="{DE02F827-A950-4400-B92A-B6ECDFF4F295}"/>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肖像权的概念和特征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3620C526-1B19-460D-9BA3-77452F54BED1}"/>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098AD72D-348F-409D-8B92-0C3D5EE2559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D19B089E-AEB4-469D-BC28-BD7EFB592E69}"/>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78C78568-2CFB-4366-87B9-047BA8BA872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2BD41013-B708-4FB3-A53C-200313879E12}"/>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626EDAF7-1109-4D64-AF77-2F113545C74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6B1CA832-35C9-405E-B193-36320EF7AAD6}"/>
              </a:ext>
            </a:extLst>
          </p:cNvPr>
          <p:cNvSpPr/>
          <p:nvPr/>
        </p:nvSpPr>
        <p:spPr>
          <a:xfrm>
            <a:off x="6158503" y="2019006"/>
            <a:ext cx="2487061" cy="890693"/>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制作专有权。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使用专有权。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利益维护权。</a:t>
            </a:r>
          </a:p>
        </p:txBody>
      </p:sp>
      <p:sp>
        <p:nvSpPr>
          <p:cNvPr id="23" name="矩形 22">
            <a:extLst>
              <a:ext uri="{FF2B5EF4-FFF2-40B4-BE49-F238E27FC236}">
                <a16:creationId xmlns:a16="http://schemas.microsoft.com/office/drawing/2014/main" id="{7B29DA39-AF8B-412B-887A-7B024AA2BFEF}"/>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肖像权的内容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25251539-4889-4C48-A34C-3C77461F73E3}"/>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EA5172F-0E42-416C-BAAF-FBCC406B15C4}"/>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DD20A832-285A-4294-90B1-C932F0D73137}"/>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71213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570482" cy="369332"/>
          </a:xfrm>
          <a:prstGeom prst="rect">
            <a:avLst/>
          </a:prstGeom>
          <a:noFill/>
        </p:spPr>
        <p:txBody>
          <a:bodyPr wrap="none" rtlCol="0">
            <a:spAutoFit/>
          </a:bodyPr>
          <a:lstStyle/>
          <a:p>
            <a:r>
              <a:rPr lang="zh-CN" altLang="en-US" sz="1800" b="1" dirty="0">
                <a:solidFill>
                  <a:schemeClr val="bg1"/>
                </a:solidFill>
                <a:latin typeface="+mj-ea"/>
                <a:ea typeface="+mj-ea"/>
              </a:rPr>
              <a:t>第二节　姓名权、名称权、肖像权和声音权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a:t>
            </a:r>
            <a:r>
              <a:rPr lang="zh-CN" altLang="en-US" sz="1800" dirty="0">
                <a:solidFill>
                  <a:srgbClr val="000000"/>
                </a:solidFill>
                <a:effectLst/>
                <a:latin typeface="NEU-BZ-S92"/>
                <a:ea typeface="方正小标宋_GBK" panose="020B0300000000000000" pitchFamily="34" charset="-122"/>
                <a:cs typeface="Times New Roman" panose="02020603050405020304" pitchFamily="18" charset="0"/>
              </a:rPr>
              <a:t>四、声音权</a:t>
            </a:r>
            <a:endParaRPr lang="zh-CN" altLang="en-US" dirty="0"/>
          </a:p>
        </p:txBody>
      </p:sp>
      <p:sp>
        <p:nvSpPr>
          <p:cNvPr id="4" name="iṩḻîdè">
            <a:extLst>
              <a:ext uri="{FF2B5EF4-FFF2-40B4-BE49-F238E27FC236}">
                <a16:creationId xmlns:a16="http://schemas.microsoft.com/office/drawing/2014/main" id="{6FE23F8C-33B2-4833-8230-FD9C2C280B2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E798A63F-C1B4-4631-8BD8-0F83700E07F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C847B7D-1F5B-4ABE-8075-9BAD0D84A805}"/>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12D963E5-395B-4A8C-BA38-F885A1669FAD}"/>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EC2E3373-7FCE-4A24-95C1-F56782AE4B1A}"/>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声音权的概念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3AAE74A4-F9B9-4ABC-BAD4-1C62DF6BC2D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D4D3EE9-6370-4996-963A-F94F4854850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F2B172B-373D-4B81-8DEA-9747B9212ECA}"/>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353C7C22-FF58-414F-B55D-706484B1A4D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0B7D133B-B0CD-4AD0-A17F-DCF096290B0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7AA2C8-F55F-4762-9F13-6F295FD543A4}"/>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97D6E2C-D657-467D-98B5-38BC58CDE94D}"/>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声音权的主要内容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1FFCC424-67B2-459D-BC20-CB21F67DF259}"/>
              </a:ext>
            </a:extLst>
          </p:cNvPr>
          <p:cNvSpPr/>
          <p:nvPr/>
        </p:nvSpPr>
        <p:spPr>
          <a:xfrm>
            <a:off x="865536" y="1634913"/>
            <a:ext cx="3474968"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声音权是指自然人自主支配自己的声音利益</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决定对自己的声音进行使用和许可他人使用的具体人格权。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1023</a:t>
            </a:r>
            <a:r>
              <a:rPr lang="zh-CN" altLang="en-US" sz="1200" dirty="0">
                <a:solidFill>
                  <a:schemeClr val="tx1">
                    <a:lumMod val="95000"/>
                    <a:lumOff val="5000"/>
                  </a:schemeClr>
                </a:solidFill>
              </a:rPr>
              <a:t>条第</a:t>
            </a:r>
            <a:r>
              <a:rPr lang="en-US" altLang="zh-CN" sz="1200" dirty="0">
                <a:solidFill>
                  <a:schemeClr val="tx1">
                    <a:lumMod val="95000"/>
                    <a:lumOff val="5000"/>
                  </a:schemeClr>
                </a:solidFill>
              </a:rPr>
              <a:t>2</a:t>
            </a:r>
            <a:r>
              <a:rPr lang="zh-CN" altLang="en-US" sz="1200" dirty="0">
                <a:solidFill>
                  <a:schemeClr val="tx1">
                    <a:lumMod val="95000"/>
                    <a:lumOff val="5000"/>
                  </a:schemeClr>
                </a:solidFill>
              </a:rPr>
              <a:t>款规定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对自然人声音的保护</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参照适用肖像权保护的有关规定。”自然人的声音是声音权的客体。</a:t>
            </a:r>
          </a:p>
        </p:txBody>
      </p:sp>
      <p:sp>
        <p:nvSpPr>
          <p:cNvPr id="17" name="矩形 16">
            <a:extLst>
              <a:ext uri="{FF2B5EF4-FFF2-40B4-BE49-F238E27FC236}">
                <a16:creationId xmlns:a16="http://schemas.microsoft.com/office/drawing/2014/main" id="{0D73382C-C8AD-48DE-A5D3-679838D9E5B1}"/>
              </a:ext>
            </a:extLst>
          </p:cNvPr>
          <p:cNvSpPr/>
          <p:nvPr/>
        </p:nvSpPr>
        <p:spPr>
          <a:xfrm>
            <a:off x="4630230" y="1585597"/>
            <a:ext cx="35180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录制专有权。未获允许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不得滥行录制他人声音。</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自我使用权。声音权人对自己的声音可以进行使用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利用声音表达自己的意志</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也可以利用自己的声音创造财产利益</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由权利人本人自主决定。</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许可他人使用权。声音权人可以将自己的声音许可他人使用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并从中获得利益或者不获得利益。</a:t>
            </a:r>
          </a:p>
        </p:txBody>
      </p:sp>
    </p:spTree>
    <p:extLst>
      <p:ext uri="{BB962C8B-B14F-4D97-AF65-F5344CB8AC3E}">
        <p14:creationId xmlns:p14="http://schemas.microsoft.com/office/powerpoint/2010/main" val="34507467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第三节　名誉权、信用权和荣誉权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一、名誉权</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6F08EE42-B735-4917-BE70-0F421C4A087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51CBC9E6-DD3C-4F9B-B847-87699A68BD3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723713A-9FA2-488E-A9DA-C987154C1E5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5F152B51-773D-46B8-836E-E0E7BA4FBF48}"/>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4BEF2CBC-63F2-4F3F-8D40-0CDED2FDCA2C}"/>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55934CF-1CA9-4D6C-97AB-C1C979E2C441}"/>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ADE9A1E-351A-4C03-BD8C-6A767D8A48AD}"/>
              </a:ext>
            </a:extLst>
          </p:cNvPr>
          <p:cNvSpPr/>
          <p:nvPr/>
        </p:nvSpPr>
        <p:spPr>
          <a:xfrm>
            <a:off x="200829" y="1952888"/>
            <a:ext cx="2872783"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名誉是指对民事主体的品德、声望、才能、信用等的社会评价。</a:t>
            </a:r>
          </a:p>
          <a:p>
            <a:pPr marL="171450" indent="-171450">
              <a:lnSpc>
                <a:spcPct val="150000"/>
              </a:lnSpc>
              <a:buFont typeface="Wingdings" panose="05000000000000000000" pitchFamily="2" charset="2"/>
              <a:buChar char="Ø"/>
            </a:pPr>
            <a:r>
              <a:rPr lang="zh-CN" altLang="en-US" sz="1200" b="1" dirty="0">
                <a:solidFill>
                  <a:prstClr val="white"/>
                </a:solidFill>
                <a:sym typeface="+mn-ea"/>
              </a:rPr>
              <a:t>名誉包括两方面内容</a:t>
            </a:r>
            <a:r>
              <a:rPr lang="en-US" altLang="zh-CN" sz="1200" b="1" dirty="0">
                <a:solidFill>
                  <a:prstClr val="white"/>
                </a:solidFill>
                <a:sym typeface="+mn-ea"/>
              </a:rPr>
              <a:t>,</a:t>
            </a:r>
            <a:r>
              <a:rPr lang="zh-CN" altLang="en-US" sz="1200" b="1" dirty="0">
                <a:solidFill>
                  <a:prstClr val="white"/>
                </a:solidFill>
                <a:sym typeface="+mn-ea"/>
              </a:rPr>
              <a:t>即内部名誉和外部名誉。外部名誉是第三人对于特定的民事主体存在价值的评价</a:t>
            </a:r>
            <a:r>
              <a:rPr lang="en-US" altLang="zh-CN" sz="1200" b="1" dirty="0">
                <a:solidFill>
                  <a:prstClr val="white"/>
                </a:solidFill>
                <a:sym typeface="+mn-ea"/>
              </a:rPr>
              <a:t>,</a:t>
            </a:r>
            <a:r>
              <a:rPr lang="zh-CN" altLang="en-US" sz="1200" b="1" dirty="0">
                <a:solidFill>
                  <a:prstClr val="white"/>
                </a:solidFill>
                <a:sym typeface="+mn-ea"/>
              </a:rPr>
              <a:t>这种评价是由他人作出的</a:t>
            </a:r>
            <a:r>
              <a:rPr lang="en-US" altLang="zh-CN" sz="1200" b="1" dirty="0">
                <a:solidFill>
                  <a:prstClr val="white"/>
                </a:solidFill>
                <a:sym typeface="+mn-ea"/>
              </a:rPr>
              <a:t>,</a:t>
            </a:r>
            <a:r>
              <a:rPr lang="zh-CN" altLang="en-US" sz="1200" b="1" dirty="0">
                <a:solidFill>
                  <a:prstClr val="white"/>
                </a:solidFill>
                <a:sym typeface="+mn-ea"/>
              </a:rPr>
              <a:t>存在于客观社会之中</a:t>
            </a:r>
            <a:r>
              <a:rPr lang="en-US" altLang="zh-CN" sz="1200" b="1" dirty="0">
                <a:solidFill>
                  <a:prstClr val="white"/>
                </a:solidFill>
                <a:sym typeface="+mn-ea"/>
              </a:rPr>
              <a:t>,</a:t>
            </a:r>
            <a:r>
              <a:rPr lang="zh-CN" altLang="en-US" sz="1200" b="1" dirty="0">
                <a:solidFill>
                  <a:prstClr val="white"/>
                </a:solidFill>
                <a:sym typeface="+mn-ea"/>
              </a:rPr>
              <a:t>具有客观的属性</a:t>
            </a:r>
            <a:r>
              <a:rPr lang="en-US" altLang="zh-CN" sz="1200" b="1" dirty="0">
                <a:solidFill>
                  <a:prstClr val="white"/>
                </a:solidFill>
                <a:sym typeface="+mn-ea"/>
              </a:rPr>
              <a:t>,</a:t>
            </a:r>
            <a:r>
              <a:rPr lang="zh-CN" altLang="en-US" sz="1200" b="1" dirty="0">
                <a:solidFill>
                  <a:prstClr val="white"/>
                </a:solidFill>
                <a:sym typeface="+mn-ea"/>
              </a:rPr>
              <a:t>有判断其损益的尺度</a:t>
            </a:r>
            <a:r>
              <a:rPr lang="en-US" altLang="zh-CN" sz="1200" b="1" dirty="0">
                <a:solidFill>
                  <a:prstClr val="white"/>
                </a:solidFill>
                <a:sym typeface="+mn-ea"/>
              </a:rPr>
              <a:t>,</a:t>
            </a:r>
            <a:r>
              <a:rPr lang="zh-CN" altLang="en-US" sz="1200" b="1" dirty="0">
                <a:solidFill>
                  <a:prstClr val="white"/>
                </a:solidFill>
                <a:sym typeface="+mn-ea"/>
              </a:rPr>
              <a:t>因而能为他人所感知</a:t>
            </a:r>
            <a:r>
              <a:rPr lang="en-US" altLang="zh-CN" sz="1200" b="1" dirty="0">
                <a:solidFill>
                  <a:prstClr val="white"/>
                </a:solidFill>
                <a:sym typeface="+mn-ea"/>
              </a:rPr>
              <a:t>,</a:t>
            </a:r>
            <a:r>
              <a:rPr lang="zh-CN" altLang="en-US" sz="1200" b="1" dirty="0">
                <a:solidFill>
                  <a:prstClr val="white"/>
                </a:solidFill>
                <a:sym typeface="+mn-ea"/>
              </a:rPr>
              <a:t>故又称为客观名誉。</a:t>
            </a:r>
          </a:p>
        </p:txBody>
      </p:sp>
      <p:sp>
        <p:nvSpPr>
          <p:cNvPr id="11" name="矩形 10">
            <a:extLst>
              <a:ext uri="{FF2B5EF4-FFF2-40B4-BE49-F238E27FC236}">
                <a16:creationId xmlns:a16="http://schemas.microsoft.com/office/drawing/2014/main" id="{95C35DE0-16EF-426E-BA92-9E6F3FB1C30B}"/>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名誉</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4F1A6DF-F960-45C1-8E9E-6EA1206C78BE}"/>
              </a:ext>
            </a:extLst>
          </p:cNvPr>
          <p:cNvSpPr/>
          <p:nvPr/>
        </p:nvSpPr>
        <p:spPr>
          <a:xfrm>
            <a:off x="3112641" y="2005057"/>
            <a:ext cx="2802691" cy="283417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名誉权的主体包括自然人、法人和非法人组织。</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名誉权的客体是名誉及其利益。</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名誉权的基本内容是保有和维护自己的社会评价</a:t>
            </a:r>
            <a:r>
              <a:rPr lang="en-US" altLang="zh-CN" sz="1200" b="1" dirty="0">
                <a:solidFill>
                  <a:prstClr val="white"/>
                </a:solidFill>
                <a:sym typeface="+mn-ea"/>
              </a:rPr>
              <a:t>,</a:t>
            </a:r>
            <a:r>
              <a:rPr lang="zh-CN" altLang="en-US" sz="1200" b="1" dirty="0">
                <a:solidFill>
                  <a:prstClr val="white"/>
                </a:solidFill>
                <a:sym typeface="+mn-ea"/>
              </a:rPr>
              <a:t>重点在于保有自己的名声</a:t>
            </a:r>
            <a:r>
              <a:rPr lang="en-US" altLang="zh-CN" sz="1200" b="1" dirty="0">
                <a:solidFill>
                  <a:prstClr val="white"/>
                </a:solidFill>
                <a:sym typeface="+mn-ea"/>
              </a:rPr>
              <a:t>,</a:t>
            </a:r>
            <a:r>
              <a:rPr lang="zh-CN" altLang="en-US" sz="1200" b="1" dirty="0">
                <a:solidFill>
                  <a:prstClr val="white"/>
                </a:solidFill>
                <a:sym typeface="+mn-ea"/>
              </a:rPr>
              <a:t>维护其名声不受侵害。</a:t>
            </a:r>
          </a:p>
          <a:p>
            <a:pPr marL="171450" indent="-171450">
              <a:lnSpc>
                <a:spcPct val="150000"/>
              </a:lnSpc>
              <a:buFont typeface="Wingdings" panose="05000000000000000000" pitchFamily="2" charset="2"/>
              <a:buChar char="Ø"/>
            </a:pPr>
            <a:r>
              <a:rPr lang="en-US" altLang="zh-CN" sz="1200" b="1" dirty="0">
                <a:solidFill>
                  <a:prstClr val="white"/>
                </a:solidFill>
                <a:sym typeface="+mn-ea"/>
              </a:rPr>
              <a:t>(4)</a:t>
            </a:r>
            <a:r>
              <a:rPr lang="zh-CN" altLang="en-US" sz="1200" b="1" dirty="0">
                <a:solidFill>
                  <a:prstClr val="white"/>
                </a:solidFill>
                <a:sym typeface="+mn-ea"/>
              </a:rPr>
              <a:t>名誉不具有财产性</a:t>
            </a:r>
            <a:r>
              <a:rPr lang="en-US" altLang="zh-CN" sz="1200" b="1" dirty="0">
                <a:solidFill>
                  <a:prstClr val="white"/>
                </a:solidFill>
                <a:sym typeface="+mn-ea"/>
              </a:rPr>
              <a:t>,</a:t>
            </a:r>
            <a:r>
              <a:rPr lang="zh-CN" altLang="en-US" sz="1200" b="1" dirty="0">
                <a:solidFill>
                  <a:prstClr val="white"/>
                </a:solidFill>
                <a:sym typeface="+mn-ea"/>
              </a:rPr>
              <a:t>但与一定的财产利益相关联。</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BD95F466-AAE2-4603-A1BE-40EE627DADC2}"/>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名誉权的概念和特征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6EBE0EE4-4584-44D1-A90B-C289465311CC}"/>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2B1B2ABA-569B-4A14-8511-FF1649F4D09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22CF505-D7AD-4275-8C3B-8930A4FDEDA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9935E473-50FE-4C2B-9D3E-2113DD2804B0}"/>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17FF0093-1DD1-4C45-BF45-6D91DFC48F06}"/>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E4BF2B9A-C6CA-4D6D-8451-6EFE0C7E8C7B}"/>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3ED026A-9C90-44D1-8334-89537B43A832}"/>
              </a:ext>
            </a:extLst>
          </p:cNvPr>
          <p:cNvSpPr/>
          <p:nvPr/>
        </p:nvSpPr>
        <p:spPr>
          <a:xfrm>
            <a:off x="6160855" y="2032434"/>
            <a:ext cx="2487061" cy="890693"/>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名誉保有权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名誉维护权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名誉利益支配权</a:t>
            </a:r>
          </a:p>
        </p:txBody>
      </p:sp>
      <p:sp>
        <p:nvSpPr>
          <p:cNvPr id="23" name="矩形 22">
            <a:extLst>
              <a:ext uri="{FF2B5EF4-FFF2-40B4-BE49-F238E27FC236}">
                <a16:creationId xmlns:a16="http://schemas.microsoft.com/office/drawing/2014/main" id="{DA1AE93A-F628-471E-8029-5D81682B0C0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名誉权的内容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F14FAE3-495E-43A3-8448-567E0B98C41B}"/>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A8FB2E10-331E-4B4E-9361-BC5401144A94}"/>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004990D-1D7A-4042-AC46-9E036BF47721}"/>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75180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第三节　名誉权、信用权和荣誉权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en-US" sz="1800" dirty="0">
                <a:solidFill>
                  <a:srgbClr val="000000"/>
                </a:solidFill>
                <a:effectLst/>
                <a:latin typeface="NEU-BZ-S92"/>
                <a:ea typeface="方正小标宋_GBK" panose="020B0300000000000000" pitchFamily="34" charset="-122"/>
                <a:cs typeface="Times New Roman" panose="02020603050405020304" pitchFamily="18" charset="0"/>
              </a:rPr>
              <a:t>二、信用权</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6F08EE42-B735-4917-BE70-0F421C4A087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51CBC9E6-DD3C-4F9B-B847-87699A68BD3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723713A-9FA2-488E-A9DA-C987154C1E59}"/>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5F152B51-773D-46B8-836E-E0E7BA4FBF48}"/>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4BEF2CBC-63F2-4F3F-8D40-0CDED2FDCA2C}"/>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55934CF-1CA9-4D6C-97AB-C1C979E2C441}"/>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ADE9A1E-351A-4C03-BD8C-6A767D8A48AD}"/>
              </a:ext>
            </a:extLst>
          </p:cNvPr>
          <p:cNvSpPr/>
          <p:nvPr/>
        </p:nvSpPr>
        <p:spPr>
          <a:xfrm>
            <a:off x="200829" y="1952888"/>
            <a:ext cx="2872783" cy="283417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信用的主体是自然人、法人和非法人组织</a:t>
            </a:r>
            <a:r>
              <a:rPr lang="en-US" altLang="zh-CN" sz="1200" b="1" dirty="0">
                <a:solidFill>
                  <a:prstClr val="white"/>
                </a:solidFill>
                <a:sym typeface="+mn-ea"/>
              </a:rPr>
              <a:t>,</a:t>
            </a:r>
            <a:r>
              <a:rPr lang="zh-CN" altLang="en-US" sz="1200" b="1" dirty="0">
                <a:solidFill>
                  <a:prstClr val="white"/>
                </a:solidFill>
                <a:sym typeface="+mn-ea"/>
              </a:rPr>
              <a:t>包括个体自然人及个体工商户、承包户和合伙。</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信用的主观因素是民事主体的经济能力。</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信用的客观因素是社会的信赖和评价。</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(4)</a:t>
            </a:r>
            <a:r>
              <a:rPr lang="zh-CN" altLang="en-US" sz="1200" b="1" dirty="0">
                <a:solidFill>
                  <a:prstClr val="white"/>
                </a:solidFill>
                <a:sym typeface="+mn-ea"/>
              </a:rPr>
              <a:t>信用是民事主体主观能力与客观评价的结合。</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1" name="矩形 10">
            <a:extLst>
              <a:ext uri="{FF2B5EF4-FFF2-40B4-BE49-F238E27FC236}">
                <a16:creationId xmlns:a16="http://schemas.microsoft.com/office/drawing/2014/main" id="{95C35DE0-16EF-426E-BA92-9E6F3FB1C30B}"/>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信用</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4F1A6DF-F960-45C1-8E9E-6EA1206C78BE}"/>
              </a:ext>
            </a:extLst>
          </p:cNvPr>
          <p:cNvSpPr/>
          <p:nvPr/>
        </p:nvSpPr>
        <p:spPr>
          <a:xfrm>
            <a:off x="3112641" y="2005057"/>
            <a:ext cx="2802691" cy="200317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信用权是民事主体就其所具有的经济能力在社会上获得的相应信赖与评价所享有的保有和维护的人格权。虽然</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人格权编没有专门规定信用权</a:t>
            </a:r>
            <a:r>
              <a:rPr lang="en-US" altLang="zh-CN" sz="1200" b="1" dirty="0">
                <a:solidFill>
                  <a:prstClr val="white"/>
                </a:solidFill>
                <a:sym typeface="+mn-ea"/>
              </a:rPr>
              <a:t>,</a:t>
            </a:r>
            <a:r>
              <a:rPr lang="zh-CN" altLang="en-US" sz="1200" b="1" dirty="0">
                <a:solidFill>
                  <a:prstClr val="white"/>
                </a:solidFill>
                <a:sym typeface="+mn-ea"/>
              </a:rPr>
              <a:t>将其包含在名誉权的内容之中</a:t>
            </a:r>
            <a:r>
              <a:rPr lang="en-US" altLang="zh-CN" sz="1200" b="1" dirty="0">
                <a:solidFill>
                  <a:prstClr val="white"/>
                </a:solidFill>
                <a:sym typeface="+mn-ea"/>
              </a:rPr>
              <a:t>,</a:t>
            </a:r>
            <a:r>
              <a:rPr lang="zh-CN" altLang="en-US" sz="1200" b="1" dirty="0">
                <a:solidFill>
                  <a:prstClr val="white"/>
                </a:solidFill>
                <a:sym typeface="+mn-ea"/>
              </a:rPr>
              <a:t>但是</a:t>
            </a:r>
            <a:r>
              <a:rPr lang="en-US" altLang="zh-CN" sz="1200" b="1" dirty="0">
                <a:solidFill>
                  <a:prstClr val="white"/>
                </a:solidFill>
                <a:sym typeface="+mn-ea"/>
              </a:rPr>
              <a:t>,</a:t>
            </a:r>
            <a:r>
              <a:rPr lang="zh-CN" altLang="en-US" sz="1200" b="1" dirty="0">
                <a:solidFill>
                  <a:prstClr val="white"/>
                </a:solidFill>
                <a:sym typeface="+mn-ea"/>
              </a:rPr>
              <a:t>信用权是有独立保护的必要的。</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BD95F466-AAE2-4603-A1BE-40EE627DADC2}"/>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信用权的概念和特征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6EBE0EE4-4584-44D1-A90B-C289465311CC}"/>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2B1B2ABA-569B-4A14-8511-FF1649F4D09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22CF505-D7AD-4275-8C3B-8930A4FDEDA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9935E473-50FE-4C2B-9D3E-2113DD2804B0}"/>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17FF0093-1DD1-4C45-BF45-6D91DFC48F06}"/>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E4BF2B9A-C6CA-4D6D-8451-6EFE0C7E8C7B}"/>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3ED026A-9C90-44D1-8334-89537B43A832}"/>
              </a:ext>
            </a:extLst>
          </p:cNvPr>
          <p:cNvSpPr/>
          <p:nvPr/>
        </p:nvSpPr>
        <p:spPr>
          <a:xfrm>
            <a:off x="6160855" y="2032434"/>
            <a:ext cx="2487061" cy="1167692"/>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信用保有权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信用维护权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信用利益支配权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DA1AE93A-F628-471E-8029-5D81682B0C0E}"/>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信用权的内容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F14FAE3-495E-43A3-8448-567E0B98C41B}"/>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A8FB2E10-331E-4B4E-9361-BC5401144A94}"/>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004990D-1D7A-4042-AC46-9E036BF47721}"/>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4322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第三节　名誉权、信用权和荣誉权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400174"/>
          </a:xfrm>
          <a:prstGeom prst="rect">
            <a:avLst/>
          </a:prstGeom>
          <a:noFill/>
        </p:spPr>
        <p:txBody>
          <a:bodyPr wrap="square">
            <a:spAutoFit/>
          </a:bodyPr>
          <a:lstStyle/>
          <a:p>
            <a:pPr indent="304800">
              <a:lnSpc>
                <a:spcPct val="115000"/>
              </a:lnSpc>
            </a:pP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三、荣誉权</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68F57816-2789-400E-9976-96DB9427B46E}"/>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9FB90BD-9DFD-40FA-AF4A-AC6CE413582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E691EBA1-A415-4158-85B1-ECCCBB6D9977}"/>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7F888D96-DF9F-4399-8249-7778D5AD18A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54F8D208-C9A7-4E1D-A6CA-8A97E64B300C}"/>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荣誉和荣誉权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E00B4A3C-3C46-4338-B13D-29DC2B7BF77A}"/>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78CC7D12-DC95-4021-AC8D-7EF7FFC8FED5}"/>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61915A60-D804-4584-8A54-CE419D425474}"/>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323D1C4-5ECD-4B6C-B457-C4D6FAE04F46}"/>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F0C9F0D2-6DB4-4CD9-ABD9-8A0AC124FECE}"/>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0AF81D6E-9935-448A-859A-599451AFC8A8}"/>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BAD4E63-6F5F-4DC3-8955-3CA2105F6398}"/>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荣誉权的内容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DF7B2C81-2263-498C-A3EF-7B25B98BCC7F}"/>
              </a:ext>
            </a:extLst>
          </p:cNvPr>
          <p:cNvSpPr/>
          <p:nvPr/>
        </p:nvSpPr>
        <p:spPr>
          <a:xfrm>
            <a:off x="865536" y="1634913"/>
            <a:ext cx="3474968"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荣誉是因特定民事主体在社会生产、社会活动中有突出表现或突出贡献</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政府、单位、团体或其他组织所给予的积极的正式评价。</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荣誉权是指民事主体对其所获得的荣誉及其利益所享有的保持、支配的人格权。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1031</a:t>
            </a:r>
            <a:r>
              <a:rPr lang="zh-CN" altLang="en-US" sz="1200" dirty="0">
                <a:solidFill>
                  <a:schemeClr val="tx1">
                    <a:lumMod val="95000"/>
                    <a:lumOff val="5000"/>
                  </a:schemeClr>
                </a:solidFill>
              </a:rPr>
              <a:t>条规定了荣誉权及其保护方法。</a:t>
            </a:r>
          </a:p>
        </p:txBody>
      </p:sp>
      <p:sp>
        <p:nvSpPr>
          <p:cNvPr id="17" name="矩形 16">
            <a:extLst>
              <a:ext uri="{FF2B5EF4-FFF2-40B4-BE49-F238E27FC236}">
                <a16:creationId xmlns:a16="http://schemas.microsoft.com/office/drawing/2014/main" id="{955F86EE-1D7B-43CA-B926-4594E94788E8}"/>
              </a:ext>
            </a:extLst>
          </p:cNvPr>
          <p:cNvSpPr/>
          <p:nvPr/>
        </p:nvSpPr>
        <p:spPr>
          <a:xfrm>
            <a:off x="4630230" y="1585597"/>
            <a:ext cx="3518068"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荣誉保持权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精神利益支配权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物质利益获得权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物质利益支配权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0726406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第四节　人身自由权、隐私权和性自主权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一、人身自由权</a:t>
            </a:r>
            <a:endParaRPr lang="zh-CN" altLang="en-US" dirty="0"/>
          </a:p>
        </p:txBody>
      </p:sp>
      <p:sp>
        <p:nvSpPr>
          <p:cNvPr id="4" name="iṩḻîdè">
            <a:extLst>
              <a:ext uri="{FF2B5EF4-FFF2-40B4-BE49-F238E27FC236}">
                <a16:creationId xmlns:a16="http://schemas.microsoft.com/office/drawing/2014/main" id="{A5FC77AC-6AC1-429E-8232-EC4F3C4A4B5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71840DE5-7380-431F-9CFE-492F18307B6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2FE1D769-268F-4BCA-877F-A86DC54AFBBB}"/>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651B2070-A31A-4254-A741-8D4E274B9834}"/>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CD54B35B-3BEA-4AD2-9951-72792C3529E9}"/>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自由和自由权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A562B764-571C-4655-9824-091C57DC0CBC}"/>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6E723F28-AF02-47BE-AEDD-A5DE1A8C1FD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DAA0598B-946B-43E8-97DD-4CE6DC198044}"/>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BC2D924D-5BFC-4BA0-BC3B-C47381990DEA}"/>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E1C59778-3A62-4FB7-BC3A-00A4704D21F3}"/>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FC7E7AC2-1169-4EE5-B6E2-338BD193478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88A8577-1AAD-49D1-ACCB-8DDDDE84BA0C}"/>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人身自由权</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18D970F5-6F9B-412A-93A4-82EFC940E6CE}"/>
              </a:ext>
            </a:extLst>
          </p:cNvPr>
          <p:cNvSpPr/>
          <p:nvPr/>
        </p:nvSpPr>
        <p:spPr>
          <a:xfrm>
            <a:off x="865536" y="1634913"/>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自由的原意是从被束缚中解放出来</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其本义是不受限制、不受约束的一种状态。自由作为严格的法律概念</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是指在法律规定的范围内</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自然人按照自己的意志和利益进行行动和思维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不受约束、不受控制、不受妨碍的状态。自由体现国家的意志</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以法律为其保障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在现实生活中总是要受到一定的限制。</a:t>
            </a:r>
          </a:p>
        </p:txBody>
      </p:sp>
      <p:sp>
        <p:nvSpPr>
          <p:cNvPr id="17" name="矩形 16">
            <a:extLst>
              <a:ext uri="{FF2B5EF4-FFF2-40B4-BE49-F238E27FC236}">
                <a16:creationId xmlns:a16="http://schemas.microsoft.com/office/drawing/2014/main" id="{6CECDEE5-4832-4236-BE8D-B6B0D9AF9DF0}"/>
              </a:ext>
            </a:extLst>
          </p:cNvPr>
          <p:cNvSpPr/>
          <p:nvPr/>
        </p:nvSpPr>
        <p:spPr>
          <a:xfrm>
            <a:off x="4630230" y="1585597"/>
            <a:ext cx="3518068"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作为具体人格权的自由权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人身自由权包括身体自由权和精神自由权。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990</a:t>
            </a:r>
            <a:r>
              <a:rPr lang="zh-CN" altLang="en-US" sz="1200" dirty="0">
                <a:solidFill>
                  <a:schemeClr val="tx1">
                    <a:lumMod val="95000"/>
                    <a:lumOff val="5000"/>
                  </a:schemeClr>
                </a:solidFill>
              </a:rPr>
              <a:t>条将人身自由规定在一般人格权中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不够妥当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1011</a:t>
            </a:r>
            <a:r>
              <a:rPr lang="zh-CN" altLang="en-US" sz="1200" dirty="0">
                <a:solidFill>
                  <a:schemeClr val="tx1">
                    <a:lumMod val="95000"/>
                    <a:lumOff val="5000"/>
                  </a:schemeClr>
                </a:solidFill>
              </a:rPr>
              <a:t>条才是对人身自由权的规定。</a:t>
            </a:r>
          </a:p>
        </p:txBody>
      </p:sp>
    </p:spTree>
    <p:extLst>
      <p:ext uri="{BB962C8B-B14F-4D97-AF65-F5344CB8AC3E}">
        <p14:creationId xmlns:p14="http://schemas.microsoft.com/office/powerpoint/2010/main" val="18724832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第四节　人身自由权、隐私权和性自主权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二、隐私权</a:t>
            </a:r>
            <a:endParaRPr lang="zh-CN" altLang="en-US" dirty="0"/>
          </a:p>
        </p:txBody>
      </p:sp>
      <p:pic>
        <p:nvPicPr>
          <p:cNvPr id="4" name="图片 3">
            <a:extLst>
              <a:ext uri="{FF2B5EF4-FFF2-40B4-BE49-F238E27FC236}">
                <a16:creationId xmlns:a16="http://schemas.microsoft.com/office/drawing/2014/main" id="{32A26435-6C8C-4EAD-902B-DD4761F5E04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E95F2185-25F3-4AFC-A914-74CE7E656D3C}"/>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2F0D9A5-B0DF-4167-B77B-6C13B432D5B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D9499F70-ABF5-43B1-9DF7-606C765F028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74CAC335-FACF-4AC5-8440-A8098B0921AE}"/>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FBF41F0-B00E-4445-937A-35F5450C9AF2}"/>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714DF5C-3A66-49F9-9415-97176FA3C971}"/>
              </a:ext>
            </a:extLst>
          </p:cNvPr>
          <p:cNvSpPr/>
          <p:nvPr/>
        </p:nvSpPr>
        <p:spPr>
          <a:xfrm>
            <a:off x="200829" y="1952888"/>
            <a:ext cx="2872783" cy="89421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隐私</a:t>
            </a:r>
            <a:r>
              <a:rPr lang="en-US" altLang="zh-CN" sz="1200" b="1" dirty="0">
                <a:solidFill>
                  <a:prstClr val="white"/>
                </a:solidFill>
                <a:sym typeface="+mn-ea"/>
              </a:rPr>
              <a:t>,</a:t>
            </a:r>
            <a:r>
              <a:rPr lang="zh-CN" altLang="en-US" sz="1200" b="1" dirty="0">
                <a:solidFill>
                  <a:prstClr val="white"/>
                </a:solidFill>
                <a:sym typeface="+mn-ea"/>
              </a:rPr>
              <a:t>是自然人的私人生活安宁和不愿为他人知晓的私密空间、私密活动、私密信息。</a:t>
            </a:r>
          </a:p>
        </p:txBody>
      </p:sp>
      <p:sp>
        <p:nvSpPr>
          <p:cNvPr id="11" name="矩形 10">
            <a:extLst>
              <a:ext uri="{FF2B5EF4-FFF2-40B4-BE49-F238E27FC236}">
                <a16:creationId xmlns:a16="http://schemas.microsoft.com/office/drawing/2014/main" id="{F588A7BD-9FF3-4B1B-8813-89386AAA9EE4}"/>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隐私 </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A154DBE-8A53-440D-9D97-FB434D985D57}"/>
              </a:ext>
            </a:extLst>
          </p:cNvPr>
          <p:cNvSpPr/>
          <p:nvPr/>
        </p:nvSpPr>
        <p:spPr>
          <a:xfrm>
            <a:off x="3112641" y="2005057"/>
            <a:ext cx="2802691" cy="283417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 隐私权是自然人享有的对其个人隐私进行支配的具体人格权。</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1032</a:t>
            </a:r>
            <a:r>
              <a:rPr lang="zh-CN" altLang="en-US" sz="1200" b="1" dirty="0">
                <a:solidFill>
                  <a:prstClr val="white"/>
                </a:solidFill>
                <a:sym typeface="+mn-ea"/>
              </a:rPr>
              <a:t>条规定的是隐私权。其法律特征是</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隐私权的主体只能是自然人。</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隐私权的客体包括私人生活安宁和私密空间、私密活动、私密信息。</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隐私权的保护范围受公共利益的限制。</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04F9B97E-824C-4A4A-A9E2-B7F785DED059}"/>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隐私权的概念和特征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21F6FA02-F054-45DA-B436-29D6D05D9770}"/>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EB4FD70E-49C8-4577-8DB2-DBAB6CCD47FD}"/>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E3D7D90-0554-4D5D-A7BD-DAAE9CE3FF2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2C595BEE-BAC1-4DAA-B3A5-A4277482A6D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CD081515-08A1-48DA-91BF-A304DF2AB06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471817B9-7BC3-4182-8821-3BCFDA6D2599}"/>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1409CF0C-E64B-4959-A1D0-A92E86A4A69C}"/>
              </a:ext>
            </a:extLst>
          </p:cNvPr>
          <p:cNvSpPr/>
          <p:nvPr/>
        </p:nvSpPr>
        <p:spPr>
          <a:xfrm>
            <a:off x="6160855" y="2032434"/>
            <a:ext cx="2487061" cy="1444691"/>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隐私隐瞒权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隐私利用权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隐私维护权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隐私支配权</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5BC5846C-2432-44A7-BEED-EB0D31E822ED}"/>
              </a:ext>
            </a:extLst>
          </p:cNvPr>
          <p:cNvSpPr/>
          <p:nvPr/>
        </p:nvSpPr>
        <p:spPr>
          <a:xfrm>
            <a:off x="5999912" y="1366126"/>
            <a:ext cx="258603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隐私权的内容</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E5DB677-4D9A-417E-8CC9-A9ED3AFC065E}"/>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4BD2B68-C0A6-4AFF-9FBE-355A416988DA}"/>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9CF75AB4-75D5-4F7D-A1A2-8246C4370843}"/>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10074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551323" y="53820"/>
            <a:ext cx="249299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民事主体概述</a:t>
            </a:r>
          </a:p>
        </p:txBody>
      </p:sp>
      <p:sp>
        <p:nvSpPr>
          <p:cNvPr id="20" name="矩形 19"/>
          <p:cNvSpPr/>
          <p:nvPr/>
        </p:nvSpPr>
        <p:spPr>
          <a:xfrm>
            <a:off x="270300" y="1254851"/>
            <a:ext cx="2940347" cy="1200329"/>
          </a:xfrm>
          <a:prstGeom prst="rect">
            <a:avLst/>
          </a:prstGeom>
        </p:spPr>
        <p:txBody>
          <a:bodyPr wrap="square">
            <a:spAutoFit/>
          </a:bodyPr>
          <a:lstStyle/>
          <a:p>
            <a:pPr algn="just">
              <a:lnSpc>
                <a:spcPct val="150000"/>
              </a:lnSpc>
            </a:pPr>
            <a:r>
              <a:rPr lang="en-US" altLang="zh-CN" sz="1200" b="1" dirty="0">
                <a:solidFill>
                  <a:srgbClr val="660033"/>
                </a:solidFill>
                <a:latin typeface="微软雅黑" panose="020B0503020204020204" pitchFamily="34" charset="-122"/>
                <a:ea typeface="微软雅黑" panose="020B0503020204020204" pitchFamily="34" charset="-122"/>
              </a:rPr>
              <a:t>(</a:t>
            </a:r>
            <a:r>
              <a:rPr lang="zh-CN" altLang="en-US" sz="1200" b="1" dirty="0">
                <a:solidFill>
                  <a:srgbClr val="660033"/>
                </a:solidFill>
                <a:latin typeface="微软雅黑" panose="020B0503020204020204" pitchFamily="34" charset="-122"/>
                <a:ea typeface="微软雅黑" panose="020B0503020204020204" pitchFamily="34" charset="-122"/>
              </a:rPr>
              <a:t>一</a:t>
            </a:r>
            <a:r>
              <a:rPr lang="en-US" altLang="zh-CN" sz="1200" b="1" dirty="0">
                <a:solidFill>
                  <a:srgbClr val="660033"/>
                </a:solidFill>
                <a:latin typeface="微软雅黑" panose="020B0503020204020204" pitchFamily="34" charset="-122"/>
                <a:ea typeface="微软雅黑" panose="020B0503020204020204" pitchFamily="34" charset="-122"/>
              </a:rPr>
              <a:t>)</a:t>
            </a:r>
            <a:r>
              <a:rPr lang="zh-CN" altLang="en-US" sz="1200" b="1" dirty="0">
                <a:solidFill>
                  <a:srgbClr val="660033"/>
                </a:solidFill>
                <a:latin typeface="微软雅黑" panose="020B0503020204020204" pitchFamily="34" charset="-122"/>
                <a:ea typeface="微软雅黑" panose="020B0503020204020204" pitchFamily="34" charset="-122"/>
              </a:rPr>
              <a:t>民事主体的概念</a:t>
            </a:r>
            <a:endParaRPr lang="en-US" altLang="zh-CN" sz="1200" b="1" dirty="0">
              <a:solidFill>
                <a:srgbClr val="660033"/>
              </a:solidFill>
              <a:latin typeface="微软雅黑" panose="020B0503020204020204" pitchFamily="34" charset="-122"/>
              <a:ea typeface="微软雅黑" panose="020B0503020204020204" pitchFamily="34" charset="-122"/>
            </a:endParaRPr>
          </a:p>
          <a:p>
            <a:pPr algn="just">
              <a:lnSpc>
                <a:spcPct val="150000"/>
              </a:lnSpc>
            </a:pPr>
            <a:r>
              <a:rPr lang="zh-CN" altLang="en-US" sz="1200" dirty="0">
                <a:solidFill>
                  <a:srgbClr val="660033"/>
                </a:solidFill>
                <a:latin typeface="微软雅黑" panose="020B0503020204020204" pitchFamily="34" charset="-122"/>
                <a:ea typeface="微软雅黑" panose="020B0503020204020204" pitchFamily="34" charset="-122"/>
              </a:rPr>
              <a:t>民事主体是指依照民事法律规范具有参与民事法律关系的资格</a:t>
            </a:r>
            <a:r>
              <a:rPr lang="en-US" altLang="zh-CN" sz="1200" dirty="0">
                <a:solidFill>
                  <a:srgbClr val="660033"/>
                </a:solidFill>
                <a:latin typeface="微软雅黑" panose="020B0503020204020204" pitchFamily="34" charset="-122"/>
                <a:ea typeface="微软雅黑" panose="020B0503020204020204" pitchFamily="34" charset="-122"/>
              </a:rPr>
              <a:t>,</a:t>
            </a:r>
            <a:r>
              <a:rPr lang="zh-CN" altLang="en-US" sz="1200" dirty="0">
                <a:solidFill>
                  <a:srgbClr val="660033"/>
                </a:solidFill>
                <a:latin typeface="微软雅黑" panose="020B0503020204020204" pitchFamily="34" charset="-122"/>
                <a:ea typeface="微软雅黑" panose="020B0503020204020204" pitchFamily="34" charset="-122"/>
              </a:rPr>
              <a:t>并以自己的名义享有民事权利和承担民事义务的人。</a:t>
            </a:r>
          </a:p>
        </p:txBody>
      </p:sp>
      <p:sp>
        <p:nvSpPr>
          <p:cNvPr id="21" name="矩形 20"/>
          <p:cNvSpPr/>
          <p:nvPr/>
        </p:nvSpPr>
        <p:spPr>
          <a:xfrm>
            <a:off x="5533305" y="1458228"/>
            <a:ext cx="2837862" cy="1998689"/>
          </a:xfrm>
          <a:prstGeom prst="rect">
            <a:avLst/>
          </a:prstGeom>
        </p:spPr>
        <p:txBody>
          <a:bodyPr wrap="square">
            <a:spAutoFit/>
          </a:bodyPr>
          <a:lstStyle/>
          <a:p>
            <a:pPr algn="just">
              <a:lnSpc>
                <a:spcPct val="150000"/>
              </a:lnSpc>
            </a:pPr>
            <a:r>
              <a:rPr lang="zh-CN" altLang="en-US" sz="1200" dirty="0">
                <a:solidFill>
                  <a:srgbClr val="9B552C"/>
                </a:solidFill>
                <a:latin typeface="微软雅黑" panose="020B0503020204020204" pitchFamily="34" charset="-122"/>
                <a:ea typeface="微软雅黑" panose="020B0503020204020204" pitchFamily="34" charset="-122"/>
              </a:rPr>
              <a:t>一是自然人</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包括中华人民共和国的自然人和外国人、无国籍人</a:t>
            </a:r>
            <a:r>
              <a:rPr lang="en-US" altLang="zh-CN" sz="1200" dirty="0">
                <a:solidFill>
                  <a:srgbClr val="9B552C"/>
                </a:solidFill>
                <a:latin typeface="微软雅黑" panose="020B0503020204020204" pitchFamily="34" charset="-122"/>
                <a:ea typeface="微软雅黑" panose="020B0503020204020204" pitchFamily="34" charset="-122"/>
              </a:rPr>
              <a:t>;</a:t>
            </a:r>
          </a:p>
          <a:p>
            <a:pPr algn="just">
              <a:lnSpc>
                <a:spcPct val="150000"/>
              </a:lnSpc>
            </a:pPr>
            <a:r>
              <a:rPr lang="zh-CN" altLang="en-US" sz="1200" dirty="0">
                <a:solidFill>
                  <a:srgbClr val="9B552C"/>
                </a:solidFill>
                <a:latin typeface="微软雅黑" panose="020B0503020204020204" pitchFamily="34" charset="-122"/>
                <a:ea typeface="微软雅黑" panose="020B0503020204020204" pitchFamily="34" charset="-122"/>
              </a:rPr>
              <a:t>二是法人</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即具有法人资格的组织</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其又分为多种类型</a:t>
            </a:r>
            <a:r>
              <a:rPr lang="en-US" altLang="zh-CN" sz="1200" dirty="0">
                <a:solidFill>
                  <a:srgbClr val="9B552C"/>
                </a:solidFill>
                <a:latin typeface="微软雅黑" panose="020B0503020204020204" pitchFamily="34" charset="-122"/>
                <a:ea typeface="微软雅黑" panose="020B0503020204020204" pitchFamily="34" charset="-122"/>
              </a:rPr>
              <a:t>;</a:t>
            </a:r>
          </a:p>
          <a:p>
            <a:pPr algn="just">
              <a:lnSpc>
                <a:spcPct val="150000"/>
              </a:lnSpc>
            </a:pPr>
            <a:r>
              <a:rPr lang="zh-CN" altLang="en-US" sz="1200" dirty="0">
                <a:solidFill>
                  <a:srgbClr val="9B552C"/>
                </a:solidFill>
                <a:latin typeface="微软雅黑" panose="020B0503020204020204" pitchFamily="34" charset="-122"/>
                <a:ea typeface="微软雅黑" panose="020B0503020204020204" pitchFamily="34" charset="-122"/>
              </a:rPr>
              <a:t>三是非法人组织</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民法典</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总则编第四章专门规定了“非法人组织”</a:t>
            </a:r>
            <a:r>
              <a:rPr lang="en-US" altLang="zh-CN" sz="1200" dirty="0">
                <a:solidFill>
                  <a:srgbClr val="9B552C"/>
                </a:solidFill>
                <a:latin typeface="微软雅黑" panose="020B0503020204020204" pitchFamily="34" charset="-122"/>
                <a:ea typeface="微软雅黑" panose="020B0503020204020204" pitchFamily="34" charset="-122"/>
              </a:rPr>
              <a:t>,</a:t>
            </a:r>
            <a:r>
              <a:rPr lang="zh-CN" altLang="en-US" sz="1200" dirty="0">
                <a:solidFill>
                  <a:srgbClr val="9B552C"/>
                </a:solidFill>
                <a:latin typeface="微软雅黑" panose="020B0503020204020204" pitchFamily="34" charset="-122"/>
                <a:ea typeface="微软雅黑" panose="020B0503020204020204" pitchFamily="34" charset="-122"/>
              </a:rPr>
              <a:t>使其成为我国民事法律关系中的第三种民事主体。</a:t>
            </a:r>
          </a:p>
        </p:txBody>
      </p:sp>
      <p:sp>
        <p:nvSpPr>
          <p:cNvPr id="23" name="等腰三角形 22"/>
          <p:cNvSpPr>
            <a:spLocks noChangeAspect="1" noChangeArrowheads="1"/>
          </p:cNvSpPr>
          <p:nvPr/>
        </p:nvSpPr>
        <p:spPr bwMode="auto">
          <a:xfrm rot="5400000" flipV="1">
            <a:off x="5335582" y="1541894"/>
            <a:ext cx="179492" cy="154763"/>
          </a:xfrm>
          <a:prstGeom prst="triangle">
            <a:avLst>
              <a:gd name="adj" fmla="val 50000"/>
            </a:avLst>
          </a:prstGeom>
          <a:solidFill>
            <a:srgbClr val="462B27"/>
          </a:solidFill>
          <a:ln>
            <a:noFill/>
          </a:ln>
        </p:spPr>
        <p:txBody>
          <a:bodyPr lIns="68582" tIns="34292" rIns="68582" bIns="34292"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500">
              <a:solidFill>
                <a:schemeClr val="tx1">
                  <a:lumMod val="65000"/>
                  <a:lumOff val="35000"/>
                </a:schemeClr>
              </a:solidFill>
              <a:sym typeface="微软雅黑" pitchFamily="34" charset="-122"/>
            </a:endParaRPr>
          </a:p>
        </p:txBody>
      </p:sp>
      <p:sp>
        <p:nvSpPr>
          <p:cNvPr id="25" name="等腰三角形 18"/>
          <p:cNvSpPr>
            <a:spLocks noChangeAspect="1" noChangeArrowheads="1"/>
          </p:cNvSpPr>
          <p:nvPr/>
        </p:nvSpPr>
        <p:spPr bwMode="auto">
          <a:xfrm rot="16200000" flipH="1" flipV="1">
            <a:off x="3255772" y="1770252"/>
            <a:ext cx="179492" cy="154763"/>
          </a:xfrm>
          <a:prstGeom prst="triangle">
            <a:avLst>
              <a:gd name="adj" fmla="val 50000"/>
            </a:avLst>
          </a:prstGeom>
          <a:solidFill>
            <a:srgbClr val="462B27"/>
          </a:solidFill>
          <a:ln>
            <a:noFill/>
          </a:ln>
        </p:spPr>
        <p:txBody>
          <a:bodyPr lIns="68582" tIns="34292" rIns="68582" bIns="34292"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500">
              <a:solidFill>
                <a:schemeClr val="tx1">
                  <a:lumMod val="65000"/>
                  <a:lumOff val="35000"/>
                </a:schemeClr>
              </a:solidFill>
              <a:sym typeface="微软雅黑" pitchFamily="34" charset="-122"/>
            </a:endParaRPr>
          </a:p>
        </p:txBody>
      </p:sp>
      <p:sp>
        <p:nvSpPr>
          <p:cNvPr id="26" name="形状 25"/>
          <p:cNvSpPr/>
          <p:nvPr/>
        </p:nvSpPr>
        <p:spPr>
          <a:xfrm>
            <a:off x="3306941" y="1898726"/>
            <a:ext cx="1401232" cy="1401633"/>
          </a:xfrm>
          <a:prstGeom prst="leftCircularArrow">
            <a:avLst>
              <a:gd name="adj1" fmla="val 8909"/>
              <a:gd name="adj2" fmla="val 1142322"/>
              <a:gd name="adj3" fmla="val 6293598"/>
              <a:gd name="adj4" fmla="val 18900002"/>
              <a:gd name="adj5" fmla="val 12500"/>
            </a:avLst>
          </a:prstGeom>
          <a:solidFill>
            <a:srgbClr val="CA8F45"/>
          </a:solidFill>
          <a:ln>
            <a:noFill/>
          </a:ln>
          <a:effectLst>
            <a:outerShdw blurRad="50800" dist="38100" algn="l" rotWithShape="0">
              <a:prstClr val="black">
                <a:alpha val="40000"/>
              </a:prstClr>
            </a:outerShdw>
          </a:effectLst>
        </p:spPr>
        <p:style>
          <a:lnRef idx="0">
            <a:scrgbClr r="0" g="0" b="0"/>
          </a:lnRef>
          <a:fillRef idx="3">
            <a:scrgbClr r="0" g="0" b="0"/>
          </a:fillRef>
          <a:effectRef idx="2">
            <a:scrgbClr r="0" g="0" b="0"/>
          </a:effectRef>
          <a:fontRef idx="minor">
            <a:schemeClr val="lt1"/>
          </a:fontRef>
        </p:style>
      </p:sp>
      <p:sp>
        <p:nvSpPr>
          <p:cNvPr id="27" name="空心弧 26"/>
          <p:cNvSpPr/>
          <p:nvPr/>
        </p:nvSpPr>
        <p:spPr>
          <a:xfrm>
            <a:off x="3809717" y="2815917"/>
            <a:ext cx="1203874" cy="1204519"/>
          </a:xfrm>
          <a:prstGeom prst="blockArc">
            <a:avLst>
              <a:gd name="adj1" fmla="val 13624405"/>
              <a:gd name="adj2" fmla="val 17228224"/>
              <a:gd name="adj3" fmla="val 11481"/>
            </a:avLst>
          </a:prstGeom>
          <a:solidFill>
            <a:srgbClr val="CA8F45"/>
          </a:solidFill>
          <a:ln>
            <a:noFill/>
          </a:ln>
          <a:effectLst/>
        </p:spPr>
        <p:style>
          <a:lnRef idx="0">
            <a:scrgbClr r="0" g="0" b="0"/>
          </a:lnRef>
          <a:fillRef idx="3">
            <a:scrgbClr r="0" g="0" b="0"/>
          </a:fillRef>
          <a:effectRef idx="2">
            <a:scrgbClr r="0" g="0" b="0"/>
          </a:effectRef>
          <a:fontRef idx="minor">
            <a:schemeClr val="lt1"/>
          </a:fontRef>
        </p:style>
      </p:sp>
      <p:sp>
        <p:nvSpPr>
          <p:cNvPr id="28" name="空心弧 27"/>
          <p:cNvSpPr/>
          <p:nvPr/>
        </p:nvSpPr>
        <p:spPr>
          <a:xfrm>
            <a:off x="3809717" y="2815917"/>
            <a:ext cx="1203874" cy="1204519"/>
          </a:xfrm>
          <a:prstGeom prst="blockArc">
            <a:avLst>
              <a:gd name="adj1" fmla="val 17085111"/>
              <a:gd name="adj2" fmla="val 10799997"/>
              <a:gd name="adj3" fmla="val 11504"/>
            </a:avLst>
          </a:prstGeom>
          <a:solidFill>
            <a:srgbClr val="CA8F45"/>
          </a:solidFill>
          <a:ln>
            <a:noFill/>
          </a:ln>
          <a:effectLst>
            <a:outerShdw blurRad="50800" dist="38100" algn="l" rotWithShape="0">
              <a:prstClr val="black">
                <a:alpha val="40000"/>
              </a:prstClr>
            </a:outerShdw>
          </a:effectLst>
        </p:spPr>
        <p:style>
          <a:lnRef idx="0">
            <a:scrgbClr r="0" g="0" b="0"/>
          </a:lnRef>
          <a:fillRef idx="3">
            <a:scrgbClr r="0" g="0" b="0"/>
          </a:fillRef>
          <a:effectRef idx="2">
            <a:scrgbClr r="0" g="0" b="0"/>
          </a:effectRef>
          <a:fontRef idx="minor">
            <a:schemeClr val="lt1"/>
          </a:fontRef>
        </p:style>
      </p:sp>
      <p:sp>
        <p:nvSpPr>
          <p:cNvPr id="29" name="任意多边形 28"/>
          <p:cNvSpPr/>
          <p:nvPr/>
        </p:nvSpPr>
        <p:spPr>
          <a:xfrm rot="17307692">
            <a:off x="4077805" y="1510946"/>
            <a:ext cx="1214825" cy="654438"/>
          </a:xfrm>
          <a:custGeom>
            <a:avLst/>
            <a:gdLst>
              <a:gd name="connsiteX0" fmla="*/ 4833930 w 4843779"/>
              <a:gd name="connsiteY0" fmla="*/ 0 h 2609741"/>
              <a:gd name="connsiteX1" fmla="*/ 4843489 w 4843779"/>
              <a:gd name="connsiteY1" fmla="*/ 152635 h 2609741"/>
              <a:gd name="connsiteX2" fmla="*/ 3517115 w 4843779"/>
              <a:gd name="connsiteY2" fmla="*/ 2348626 h 2609741"/>
              <a:gd name="connsiteX3" fmla="*/ 351244 w 4843779"/>
              <a:gd name="connsiteY3" fmla="*/ 1435790 h 2609741"/>
              <a:gd name="connsiteX4" fmla="*/ 0 w 4843779"/>
              <a:gd name="connsiteY4" fmla="*/ 1526124 h 2609741"/>
              <a:gd name="connsiteX5" fmla="*/ 380009 w 4843779"/>
              <a:gd name="connsiteY5" fmla="*/ 717222 h 2609741"/>
              <a:gd name="connsiteX6" fmla="*/ 1326890 w 4843779"/>
              <a:gd name="connsiteY6" fmla="*/ 1184874 h 2609741"/>
              <a:gd name="connsiteX7" fmla="*/ 981253 w 4843779"/>
              <a:gd name="connsiteY7" fmla="*/ 1273766 h 2609741"/>
              <a:gd name="connsiteX8" fmla="*/ 3348138 w 4843779"/>
              <a:gd name="connsiteY8" fmla="*/ 1741216 h 2609741"/>
              <a:gd name="connsiteX9" fmla="*/ 4226462 w 4843779"/>
              <a:gd name="connsiteY9" fmla="*/ 84448 h 2609741"/>
              <a:gd name="connsiteX10" fmla="*/ 4217585 w 4843779"/>
              <a:gd name="connsiteY10" fmla="*/ 0 h 2609741"/>
              <a:gd name="connsiteX11" fmla="*/ 4833930 w 4843779"/>
              <a:gd name="connsiteY11" fmla="*/ 0 h 260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43779" h="2609741">
                <a:moveTo>
                  <a:pt x="4833930" y="0"/>
                </a:moveTo>
                <a:lnTo>
                  <a:pt x="4843489" y="152635"/>
                </a:lnTo>
                <a:cubicBezTo>
                  <a:pt x="4857473" y="1052464"/>
                  <a:pt x="4365817" y="1918999"/>
                  <a:pt x="3517115" y="2348626"/>
                </a:cubicBezTo>
                <a:cubicBezTo>
                  <a:pt x="2385597" y="2921419"/>
                  <a:pt x="1003828" y="2523005"/>
                  <a:pt x="351244" y="1435790"/>
                </a:cubicBezTo>
                <a:lnTo>
                  <a:pt x="0" y="1526124"/>
                </a:lnTo>
                <a:lnTo>
                  <a:pt x="380009" y="717222"/>
                </a:lnTo>
                <a:lnTo>
                  <a:pt x="1326890" y="1184874"/>
                </a:lnTo>
                <a:lnTo>
                  <a:pt x="981253" y="1273766"/>
                </a:lnTo>
                <a:cubicBezTo>
                  <a:pt x="1534634" y="2011589"/>
                  <a:pt x="2555569" y="2213219"/>
                  <a:pt x="3348138" y="1741216"/>
                </a:cubicBezTo>
                <a:cubicBezTo>
                  <a:pt x="3942651" y="1387163"/>
                  <a:pt x="4265044" y="739620"/>
                  <a:pt x="4226462" y="84448"/>
                </a:cubicBezTo>
                <a:lnTo>
                  <a:pt x="4217585" y="0"/>
                </a:lnTo>
                <a:lnTo>
                  <a:pt x="4833930" y="0"/>
                </a:lnTo>
                <a:close/>
              </a:path>
            </a:pathLst>
          </a:custGeom>
          <a:solidFill>
            <a:srgbClr val="CA8F4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sz="1900">
              <a:solidFill>
                <a:schemeClr val="tx1">
                  <a:lumMod val="65000"/>
                  <a:lumOff val="35000"/>
                </a:schemeClr>
              </a:solidFill>
            </a:endParaRPr>
          </a:p>
        </p:txBody>
      </p:sp>
      <p:sp>
        <p:nvSpPr>
          <p:cNvPr id="30" name="任意多边形 29"/>
          <p:cNvSpPr/>
          <p:nvPr/>
        </p:nvSpPr>
        <p:spPr>
          <a:xfrm rot="17307692">
            <a:off x="3768949" y="1171364"/>
            <a:ext cx="797793" cy="558523"/>
          </a:xfrm>
          <a:custGeom>
            <a:avLst/>
            <a:gdLst>
              <a:gd name="connsiteX0" fmla="*/ 3082922 w 3180980"/>
              <a:gd name="connsiteY0" fmla="*/ 1705085 h 2227258"/>
              <a:gd name="connsiteX1" fmla="*/ 3176423 w 3180980"/>
              <a:gd name="connsiteY1" fmla="*/ 2154476 h 2227258"/>
              <a:gd name="connsiteX2" fmla="*/ 3180980 w 3180980"/>
              <a:gd name="connsiteY2" fmla="*/ 2227258 h 2227258"/>
              <a:gd name="connsiteX3" fmla="*/ 2564635 w 3180980"/>
              <a:gd name="connsiteY3" fmla="*/ 2227258 h 2227258"/>
              <a:gd name="connsiteX4" fmla="*/ 2556295 w 3180980"/>
              <a:gd name="connsiteY4" fmla="*/ 2147919 h 2227258"/>
              <a:gd name="connsiteX5" fmla="*/ 2411315 w 3180980"/>
              <a:gd name="connsiteY5" fmla="*/ 1664578 h 2227258"/>
              <a:gd name="connsiteX6" fmla="*/ 196026 w 3180980"/>
              <a:gd name="connsiteY6" fmla="*/ 708959 h 2227258"/>
              <a:gd name="connsiteX7" fmla="*/ 0 w 3180980"/>
              <a:gd name="connsiteY7" fmla="*/ 127074 h 2227258"/>
              <a:gd name="connsiteX8" fmla="*/ 3002505 w 3180980"/>
              <a:gd name="connsiteY8" fmla="*/ 1483914 h 2227258"/>
              <a:gd name="connsiteX9" fmla="*/ 3082922 w 3180980"/>
              <a:gd name="connsiteY9" fmla="*/ 1705085 h 222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0980" h="2227258">
                <a:moveTo>
                  <a:pt x="3082922" y="1705085"/>
                </a:moveTo>
                <a:cubicBezTo>
                  <a:pt x="3128937" y="1853627"/>
                  <a:pt x="3159875" y="2004047"/>
                  <a:pt x="3176423" y="2154476"/>
                </a:cubicBezTo>
                <a:lnTo>
                  <a:pt x="3180980" y="2227258"/>
                </a:lnTo>
                <a:lnTo>
                  <a:pt x="2564635" y="2227258"/>
                </a:lnTo>
                <a:lnTo>
                  <a:pt x="2556295" y="2147919"/>
                </a:lnTo>
                <a:cubicBezTo>
                  <a:pt x="2531455" y="1984304"/>
                  <a:pt x="2483591" y="1821702"/>
                  <a:pt x="2411315" y="1664578"/>
                </a:cubicBezTo>
                <a:cubicBezTo>
                  <a:pt x="2025870" y="826647"/>
                  <a:pt x="1070294" y="414436"/>
                  <a:pt x="196026" y="708959"/>
                </a:cubicBezTo>
                <a:lnTo>
                  <a:pt x="0" y="127074"/>
                </a:lnTo>
                <a:cubicBezTo>
                  <a:pt x="1201918" y="-277827"/>
                  <a:pt x="2512407" y="314386"/>
                  <a:pt x="3002505" y="1483914"/>
                </a:cubicBezTo>
                <a:cubicBezTo>
                  <a:pt x="3033137" y="1557012"/>
                  <a:pt x="3059914" y="1630814"/>
                  <a:pt x="3082922" y="1705085"/>
                </a:cubicBezTo>
                <a:close/>
              </a:path>
            </a:pathLst>
          </a:custGeom>
          <a:solidFill>
            <a:srgbClr val="CA8F4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sz="1900">
              <a:solidFill>
                <a:schemeClr val="tx1">
                  <a:lumMod val="65000"/>
                  <a:lumOff val="35000"/>
                </a:schemeClr>
              </a:solidFill>
            </a:endParaRPr>
          </a:p>
        </p:txBody>
      </p:sp>
      <p:grpSp>
        <p:nvGrpSpPr>
          <p:cNvPr id="31" name="c7c86e78-ed6d-4875-9cd5-2ec3e7d095b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169180" y="1364668"/>
            <a:ext cx="527822" cy="640391"/>
            <a:chOff x="4086225" y="1025525"/>
            <a:chExt cx="4019550" cy="4876800"/>
          </a:xfrm>
        </p:grpSpPr>
        <p:sp>
          <p:nvSpPr>
            <p:cNvPr id="32" name="isľïḍê">
              <a:extLst>
                <a:ext uri="{FF2B5EF4-FFF2-40B4-BE49-F238E27FC236}">
                  <a16:creationId xmlns:a16="http://schemas.microsoft.com/office/drawing/2014/main" id="{CAA42EF4-D7EE-42D4-BEDF-3C22B9AF4EBB}"/>
                </a:ext>
              </a:extLst>
            </p:cNvPr>
            <p:cNvSpPr/>
            <p:nvPr/>
          </p:nvSpPr>
          <p:spPr bwMode="auto">
            <a:xfrm>
              <a:off x="4086225" y="3609975"/>
              <a:ext cx="3440113" cy="2292350"/>
            </a:xfrm>
            <a:custGeom>
              <a:avLst/>
              <a:gdLst>
                <a:gd name="T0" fmla="*/ 409 w 926"/>
                <a:gd name="T1" fmla="*/ 0 h 618"/>
                <a:gd name="T2" fmla="*/ 50 w 926"/>
                <a:gd name="T3" fmla="*/ 159 h 618"/>
                <a:gd name="T4" fmla="*/ 48 w 926"/>
                <a:gd name="T5" fmla="*/ 160 h 618"/>
                <a:gd name="T6" fmla="*/ 45 w 926"/>
                <a:gd name="T7" fmla="*/ 163 h 618"/>
                <a:gd name="T8" fmla="*/ 40 w 926"/>
                <a:gd name="T9" fmla="*/ 166 h 618"/>
                <a:gd name="T10" fmla="*/ 37 w 926"/>
                <a:gd name="T11" fmla="*/ 169 h 618"/>
                <a:gd name="T12" fmla="*/ 34 w 926"/>
                <a:gd name="T13" fmla="*/ 171 h 618"/>
                <a:gd name="T14" fmla="*/ 34 w 926"/>
                <a:gd name="T15" fmla="*/ 171 h 618"/>
                <a:gd name="T16" fmla="*/ 31 w 926"/>
                <a:gd name="T17" fmla="*/ 175 h 618"/>
                <a:gd name="T18" fmla="*/ 29 w 926"/>
                <a:gd name="T19" fmla="*/ 176 h 618"/>
                <a:gd name="T20" fmla="*/ 27 w 926"/>
                <a:gd name="T21" fmla="*/ 178 h 618"/>
                <a:gd name="T22" fmla="*/ 25 w 926"/>
                <a:gd name="T23" fmla="*/ 181 h 618"/>
                <a:gd name="T24" fmla="*/ 25 w 926"/>
                <a:gd name="T25" fmla="*/ 182 h 618"/>
                <a:gd name="T26" fmla="*/ 22 w 926"/>
                <a:gd name="T27" fmla="*/ 184 h 618"/>
                <a:gd name="T28" fmla="*/ 21 w 926"/>
                <a:gd name="T29" fmla="*/ 187 h 618"/>
                <a:gd name="T30" fmla="*/ 20 w 926"/>
                <a:gd name="T31" fmla="*/ 187 h 618"/>
                <a:gd name="T32" fmla="*/ 19 w 926"/>
                <a:gd name="T33" fmla="*/ 190 h 618"/>
                <a:gd name="T34" fmla="*/ 17 w 926"/>
                <a:gd name="T35" fmla="*/ 192 h 618"/>
                <a:gd name="T36" fmla="*/ 16 w 926"/>
                <a:gd name="T37" fmla="*/ 194 h 618"/>
                <a:gd name="T38" fmla="*/ 16 w 926"/>
                <a:gd name="T39" fmla="*/ 194 h 618"/>
                <a:gd name="T40" fmla="*/ 15 w 926"/>
                <a:gd name="T41" fmla="*/ 196 h 618"/>
                <a:gd name="T42" fmla="*/ 13 w 926"/>
                <a:gd name="T43" fmla="*/ 199 h 618"/>
                <a:gd name="T44" fmla="*/ 13 w 926"/>
                <a:gd name="T45" fmla="*/ 200 h 618"/>
                <a:gd name="T46" fmla="*/ 12 w 926"/>
                <a:gd name="T47" fmla="*/ 202 h 618"/>
                <a:gd name="T48" fmla="*/ 11 w 926"/>
                <a:gd name="T49" fmla="*/ 204 h 618"/>
                <a:gd name="T50" fmla="*/ 9 w 926"/>
                <a:gd name="T51" fmla="*/ 207 h 618"/>
                <a:gd name="T52" fmla="*/ 9 w 926"/>
                <a:gd name="T53" fmla="*/ 207 h 618"/>
                <a:gd name="T54" fmla="*/ 8 w 926"/>
                <a:gd name="T55" fmla="*/ 209 h 618"/>
                <a:gd name="T56" fmla="*/ 7 w 926"/>
                <a:gd name="T57" fmla="*/ 212 h 618"/>
                <a:gd name="T58" fmla="*/ 7 w 926"/>
                <a:gd name="T59" fmla="*/ 213 h 618"/>
                <a:gd name="T60" fmla="*/ 6 w 926"/>
                <a:gd name="T61" fmla="*/ 215 h 618"/>
                <a:gd name="T62" fmla="*/ 5 w 926"/>
                <a:gd name="T63" fmla="*/ 217 h 618"/>
                <a:gd name="T64" fmla="*/ 4 w 926"/>
                <a:gd name="T65" fmla="*/ 220 h 618"/>
                <a:gd name="T66" fmla="*/ 4 w 926"/>
                <a:gd name="T67" fmla="*/ 220 h 618"/>
                <a:gd name="T68" fmla="*/ 4 w 926"/>
                <a:gd name="T69" fmla="*/ 221 h 618"/>
                <a:gd name="T70" fmla="*/ 3 w 926"/>
                <a:gd name="T71" fmla="*/ 224 h 618"/>
                <a:gd name="T72" fmla="*/ 2 w 926"/>
                <a:gd name="T73" fmla="*/ 227 h 618"/>
                <a:gd name="T74" fmla="*/ 2 w 926"/>
                <a:gd name="T75" fmla="*/ 228 h 618"/>
                <a:gd name="T76" fmla="*/ 2 w 926"/>
                <a:gd name="T77" fmla="*/ 231 h 618"/>
                <a:gd name="T78" fmla="*/ 1 w 926"/>
                <a:gd name="T79" fmla="*/ 234 h 618"/>
                <a:gd name="T80" fmla="*/ 1 w 926"/>
                <a:gd name="T81" fmla="*/ 234 h 618"/>
                <a:gd name="T82" fmla="*/ 1 w 926"/>
                <a:gd name="T83" fmla="*/ 238 h 618"/>
                <a:gd name="T84" fmla="*/ 0 w 926"/>
                <a:gd name="T85" fmla="*/ 241 h 618"/>
                <a:gd name="T86" fmla="*/ 0 w 926"/>
                <a:gd name="T87" fmla="*/ 242 h 618"/>
                <a:gd name="T88" fmla="*/ 0 w 926"/>
                <a:gd name="T89" fmla="*/ 245 h 618"/>
                <a:gd name="T90" fmla="*/ 0 w 926"/>
                <a:gd name="T91" fmla="*/ 248 h 618"/>
                <a:gd name="T92" fmla="*/ 2 w 926"/>
                <a:gd name="T93" fmla="*/ 308 h 618"/>
                <a:gd name="T94" fmla="*/ 13 w 926"/>
                <a:gd name="T95" fmla="*/ 329 h 618"/>
                <a:gd name="T96" fmla="*/ 21 w 926"/>
                <a:gd name="T97" fmla="*/ 335 h 618"/>
                <a:gd name="T98" fmla="*/ 531 w 926"/>
                <a:gd name="T99" fmla="*/ 614 h 618"/>
                <a:gd name="T100" fmla="*/ 568 w 926"/>
                <a:gd name="T101" fmla="*/ 612 h 618"/>
                <a:gd name="T102" fmla="*/ 917 w 926"/>
                <a:gd name="T103" fmla="*/ 411 h 618"/>
                <a:gd name="T104" fmla="*/ 925 w 926"/>
                <a:gd name="T105" fmla="*/ 271 h 618"/>
                <a:gd name="T106" fmla="*/ 515 w 926"/>
                <a:gd name="T107" fmla="*/ 588 h 618"/>
                <a:gd name="T108" fmla="*/ 515 w 926"/>
                <a:gd name="T109" fmla="*/ 590 h 618"/>
                <a:gd name="T110" fmla="*/ 518 w 926"/>
                <a:gd name="T111" fmla="*/ 600 h 618"/>
                <a:gd name="T112" fmla="*/ 519 w 926"/>
                <a:gd name="T113" fmla="*/ 601 h 618"/>
                <a:gd name="T114" fmla="*/ 524 w 926"/>
                <a:gd name="T115" fmla="*/ 609 h 618"/>
                <a:gd name="T116" fmla="*/ 525 w 926"/>
                <a:gd name="T117" fmla="*/ 609 h 618"/>
                <a:gd name="T118" fmla="*/ 554 w 926"/>
                <a:gd name="T119" fmla="*/ 596 h 618"/>
                <a:gd name="T120" fmla="*/ 554 w 926"/>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6" h="618">
                  <a:moveTo>
                    <a:pt x="926" y="250"/>
                  </a:moveTo>
                  <a:cubicBezTo>
                    <a:pt x="409" y="0"/>
                    <a:pt x="409" y="0"/>
                    <a:pt x="409" y="0"/>
                  </a:cubicBezTo>
                  <a:cubicBezTo>
                    <a:pt x="56" y="156"/>
                    <a:pt x="56" y="156"/>
                    <a:pt x="56" y="156"/>
                  </a:cubicBezTo>
                  <a:cubicBezTo>
                    <a:pt x="54" y="157"/>
                    <a:pt x="52" y="158"/>
                    <a:pt x="50" y="159"/>
                  </a:cubicBezTo>
                  <a:cubicBezTo>
                    <a:pt x="50" y="159"/>
                    <a:pt x="50" y="159"/>
                    <a:pt x="50" y="159"/>
                  </a:cubicBezTo>
                  <a:cubicBezTo>
                    <a:pt x="50" y="159"/>
                    <a:pt x="49" y="160"/>
                    <a:pt x="48" y="160"/>
                  </a:cubicBezTo>
                  <a:cubicBezTo>
                    <a:pt x="47" y="161"/>
                    <a:pt x="46" y="162"/>
                    <a:pt x="45" y="162"/>
                  </a:cubicBezTo>
                  <a:cubicBezTo>
                    <a:pt x="45" y="162"/>
                    <a:pt x="45" y="163"/>
                    <a:pt x="45" y="163"/>
                  </a:cubicBezTo>
                  <a:cubicBezTo>
                    <a:pt x="44" y="163"/>
                    <a:pt x="43" y="164"/>
                    <a:pt x="43" y="164"/>
                  </a:cubicBezTo>
                  <a:cubicBezTo>
                    <a:pt x="42" y="165"/>
                    <a:pt x="41" y="166"/>
                    <a:pt x="40" y="166"/>
                  </a:cubicBezTo>
                  <a:cubicBezTo>
                    <a:pt x="40" y="167"/>
                    <a:pt x="39" y="167"/>
                    <a:pt x="39" y="167"/>
                  </a:cubicBezTo>
                  <a:cubicBezTo>
                    <a:pt x="39" y="167"/>
                    <a:pt x="38" y="168"/>
                    <a:pt x="37" y="169"/>
                  </a:cubicBezTo>
                  <a:cubicBezTo>
                    <a:pt x="36" y="169"/>
                    <a:pt x="35" y="170"/>
                    <a:pt x="34" y="171"/>
                  </a:cubicBezTo>
                  <a:cubicBezTo>
                    <a:pt x="34" y="171"/>
                    <a:pt x="34" y="171"/>
                    <a:pt x="34" y="171"/>
                  </a:cubicBezTo>
                  <a:cubicBezTo>
                    <a:pt x="34" y="171"/>
                    <a:pt x="34" y="171"/>
                    <a:pt x="34" y="171"/>
                  </a:cubicBezTo>
                  <a:cubicBezTo>
                    <a:pt x="34" y="171"/>
                    <a:pt x="34" y="171"/>
                    <a:pt x="34" y="171"/>
                  </a:cubicBezTo>
                  <a:cubicBezTo>
                    <a:pt x="34" y="172"/>
                    <a:pt x="33" y="172"/>
                    <a:pt x="33" y="173"/>
                  </a:cubicBezTo>
                  <a:cubicBezTo>
                    <a:pt x="32" y="173"/>
                    <a:pt x="31" y="174"/>
                    <a:pt x="31" y="175"/>
                  </a:cubicBezTo>
                  <a:cubicBezTo>
                    <a:pt x="30" y="175"/>
                    <a:pt x="30" y="176"/>
                    <a:pt x="29" y="176"/>
                  </a:cubicBezTo>
                  <a:cubicBezTo>
                    <a:pt x="29" y="176"/>
                    <a:pt x="29" y="176"/>
                    <a:pt x="29" y="176"/>
                  </a:cubicBezTo>
                  <a:cubicBezTo>
                    <a:pt x="29" y="176"/>
                    <a:pt x="29" y="176"/>
                    <a:pt x="29" y="176"/>
                  </a:cubicBezTo>
                  <a:cubicBezTo>
                    <a:pt x="28" y="177"/>
                    <a:pt x="28" y="178"/>
                    <a:pt x="27" y="178"/>
                  </a:cubicBezTo>
                  <a:cubicBezTo>
                    <a:pt x="27" y="179"/>
                    <a:pt x="27" y="179"/>
                    <a:pt x="26" y="180"/>
                  </a:cubicBezTo>
                  <a:cubicBezTo>
                    <a:pt x="26" y="180"/>
                    <a:pt x="25" y="181"/>
                    <a:pt x="25" y="181"/>
                  </a:cubicBezTo>
                  <a:cubicBezTo>
                    <a:pt x="25" y="181"/>
                    <a:pt x="25" y="181"/>
                    <a:pt x="25" y="182"/>
                  </a:cubicBezTo>
                  <a:cubicBezTo>
                    <a:pt x="25" y="182"/>
                    <a:pt x="25" y="182"/>
                    <a:pt x="25" y="182"/>
                  </a:cubicBezTo>
                  <a:cubicBezTo>
                    <a:pt x="24" y="182"/>
                    <a:pt x="24" y="182"/>
                    <a:pt x="24" y="183"/>
                  </a:cubicBezTo>
                  <a:cubicBezTo>
                    <a:pt x="23" y="183"/>
                    <a:pt x="23" y="184"/>
                    <a:pt x="22" y="184"/>
                  </a:cubicBezTo>
                  <a:cubicBezTo>
                    <a:pt x="22" y="185"/>
                    <a:pt x="22" y="185"/>
                    <a:pt x="21" y="186"/>
                  </a:cubicBezTo>
                  <a:cubicBezTo>
                    <a:pt x="21" y="186"/>
                    <a:pt x="21" y="187"/>
                    <a:pt x="21" y="187"/>
                  </a:cubicBezTo>
                  <a:cubicBezTo>
                    <a:pt x="20" y="187"/>
                    <a:pt x="20" y="187"/>
                    <a:pt x="20" y="187"/>
                  </a:cubicBezTo>
                  <a:cubicBezTo>
                    <a:pt x="20" y="187"/>
                    <a:pt x="20" y="187"/>
                    <a:pt x="20" y="187"/>
                  </a:cubicBezTo>
                  <a:cubicBezTo>
                    <a:pt x="20" y="188"/>
                    <a:pt x="20" y="188"/>
                    <a:pt x="20" y="188"/>
                  </a:cubicBezTo>
                  <a:cubicBezTo>
                    <a:pt x="19" y="189"/>
                    <a:pt x="19" y="189"/>
                    <a:pt x="19" y="190"/>
                  </a:cubicBezTo>
                  <a:cubicBezTo>
                    <a:pt x="18" y="190"/>
                    <a:pt x="18" y="191"/>
                    <a:pt x="18" y="191"/>
                  </a:cubicBezTo>
                  <a:cubicBezTo>
                    <a:pt x="18" y="192"/>
                    <a:pt x="17" y="192"/>
                    <a:pt x="17" y="192"/>
                  </a:cubicBezTo>
                  <a:cubicBezTo>
                    <a:pt x="17" y="193"/>
                    <a:pt x="17" y="193"/>
                    <a:pt x="16" y="193"/>
                  </a:cubicBezTo>
                  <a:cubicBezTo>
                    <a:pt x="16" y="194"/>
                    <a:pt x="16" y="194"/>
                    <a:pt x="16" y="194"/>
                  </a:cubicBezTo>
                  <a:cubicBezTo>
                    <a:pt x="16" y="194"/>
                    <a:pt x="16" y="194"/>
                    <a:pt x="16" y="194"/>
                  </a:cubicBezTo>
                  <a:cubicBezTo>
                    <a:pt x="16" y="194"/>
                    <a:pt x="16" y="194"/>
                    <a:pt x="16" y="194"/>
                  </a:cubicBezTo>
                  <a:cubicBezTo>
                    <a:pt x="16" y="194"/>
                    <a:pt x="16" y="195"/>
                    <a:pt x="15" y="195"/>
                  </a:cubicBezTo>
                  <a:cubicBezTo>
                    <a:pt x="15" y="196"/>
                    <a:pt x="15" y="196"/>
                    <a:pt x="15" y="196"/>
                  </a:cubicBezTo>
                  <a:cubicBezTo>
                    <a:pt x="14" y="197"/>
                    <a:pt x="14" y="197"/>
                    <a:pt x="14" y="198"/>
                  </a:cubicBezTo>
                  <a:cubicBezTo>
                    <a:pt x="14" y="198"/>
                    <a:pt x="13" y="199"/>
                    <a:pt x="13" y="199"/>
                  </a:cubicBezTo>
                  <a:cubicBezTo>
                    <a:pt x="13" y="199"/>
                    <a:pt x="13" y="200"/>
                    <a:pt x="13" y="200"/>
                  </a:cubicBezTo>
                  <a:cubicBezTo>
                    <a:pt x="13" y="200"/>
                    <a:pt x="13" y="200"/>
                    <a:pt x="13" y="200"/>
                  </a:cubicBezTo>
                  <a:cubicBezTo>
                    <a:pt x="13" y="200"/>
                    <a:pt x="13" y="200"/>
                    <a:pt x="12" y="200"/>
                  </a:cubicBezTo>
                  <a:cubicBezTo>
                    <a:pt x="12" y="201"/>
                    <a:pt x="12" y="201"/>
                    <a:pt x="12" y="202"/>
                  </a:cubicBezTo>
                  <a:cubicBezTo>
                    <a:pt x="12" y="202"/>
                    <a:pt x="11" y="202"/>
                    <a:pt x="11" y="203"/>
                  </a:cubicBezTo>
                  <a:cubicBezTo>
                    <a:pt x="11" y="203"/>
                    <a:pt x="11" y="204"/>
                    <a:pt x="11" y="204"/>
                  </a:cubicBezTo>
                  <a:cubicBezTo>
                    <a:pt x="10" y="205"/>
                    <a:pt x="10" y="205"/>
                    <a:pt x="10" y="205"/>
                  </a:cubicBezTo>
                  <a:cubicBezTo>
                    <a:pt x="10" y="206"/>
                    <a:pt x="10" y="206"/>
                    <a:pt x="9" y="207"/>
                  </a:cubicBezTo>
                  <a:cubicBezTo>
                    <a:pt x="9" y="207"/>
                    <a:pt x="9" y="207"/>
                    <a:pt x="9" y="207"/>
                  </a:cubicBezTo>
                  <a:cubicBezTo>
                    <a:pt x="9" y="207"/>
                    <a:pt x="9" y="207"/>
                    <a:pt x="9" y="207"/>
                  </a:cubicBezTo>
                  <a:cubicBezTo>
                    <a:pt x="9" y="207"/>
                    <a:pt x="9" y="208"/>
                    <a:pt x="9" y="208"/>
                  </a:cubicBezTo>
                  <a:cubicBezTo>
                    <a:pt x="9" y="208"/>
                    <a:pt x="8" y="209"/>
                    <a:pt x="8" y="209"/>
                  </a:cubicBezTo>
                  <a:cubicBezTo>
                    <a:pt x="8" y="210"/>
                    <a:pt x="8" y="210"/>
                    <a:pt x="8" y="211"/>
                  </a:cubicBezTo>
                  <a:cubicBezTo>
                    <a:pt x="8" y="211"/>
                    <a:pt x="7" y="211"/>
                    <a:pt x="7" y="212"/>
                  </a:cubicBezTo>
                  <a:cubicBezTo>
                    <a:pt x="7" y="212"/>
                    <a:pt x="7" y="213"/>
                    <a:pt x="7" y="213"/>
                  </a:cubicBezTo>
                  <a:cubicBezTo>
                    <a:pt x="7" y="213"/>
                    <a:pt x="7" y="213"/>
                    <a:pt x="7" y="213"/>
                  </a:cubicBezTo>
                  <a:cubicBezTo>
                    <a:pt x="7" y="213"/>
                    <a:pt x="7" y="213"/>
                    <a:pt x="7" y="213"/>
                  </a:cubicBezTo>
                  <a:cubicBezTo>
                    <a:pt x="6" y="214"/>
                    <a:pt x="6" y="214"/>
                    <a:pt x="6" y="215"/>
                  </a:cubicBezTo>
                  <a:cubicBezTo>
                    <a:pt x="6" y="215"/>
                    <a:pt x="6" y="215"/>
                    <a:pt x="6" y="216"/>
                  </a:cubicBezTo>
                  <a:cubicBezTo>
                    <a:pt x="6" y="216"/>
                    <a:pt x="5" y="217"/>
                    <a:pt x="5" y="217"/>
                  </a:cubicBezTo>
                  <a:cubicBezTo>
                    <a:pt x="5" y="218"/>
                    <a:pt x="5" y="218"/>
                    <a:pt x="5" y="219"/>
                  </a:cubicBezTo>
                  <a:cubicBezTo>
                    <a:pt x="5" y="219"/>
                    <a:pt x="5" y="220"/>
                    <a:pt x="4" y="220"/>
                  </a:cubicBezTo>
                  <a:cubicBezTo>
                    <a:pt x="4" y="220"/>
                    <a:pt x="4" y="220"/>
                    <a:pt x="4" y="220"/>
                  </a:cubicBezTo>
                  <a:cubicBezTo>
                    <a:pt x="4" y="220"/>
                    <a:pt x="4" y="220"/>
                    <a:pt x="4" y="220"/>
                  </a:cubicBezTo>
                  <a:cubicBezTo>
                    <a:pt x="4" y="220"/>
                    <a:pt x="4" y="220"/>
                    <a:pt x="4" y="220"/>
                  </a:cubicBezTo>
                  <a:cubicBezTo>
                    <a:pt x="4" y="221"/>
                    <a:pt x="4" y="221"/>
                    <a:pt x="4" y="221"/>
                  </a:cubicBezTo>
                  <a:cubicBezTo>
                    <a:pt x="4" y="222"/>
                    <a:pt x="4" y="222"/>
                    <a:pt x="4" y="223"/>
                  </a:cubicBezTo>
                  <a:cubicBezTo>
                    <a:pt x="3" y="223"/>
                    <a:pt x="3" y="224"/>
                    <a:pt x="3" y="224"/>
                  </a:cubicBezTo>
                  <a:cubicBezTo>
                    <a:pt x="3" y="225"/>
                    <a:pt x="3" y="226"/>
                    <a:pt x="3" y="226"/>
                  </a:cubicBezTo>
                  <a:cubicBezTo>
                    <a:pt x="3" y="226"/>
                    <a:pt x="3" y="227"/>
                    <a:pt x="2" y="227"/>
                  </a:cubicBezTo>
                  <a:cubicBezTo>
                    <a:pt x="2" y="227"/>
                    <a:pt x="2" y="227"/>
                    <a:pt x="2" y="227"/>
                  </a:cubicBezTo>
                  <a:cubicBezTo>
                    <a:pt x="2" y="227"/>
                    <a:pt x="2" y="227"/>
                    <a:pt x="2" y="228"/>
                  </a:cubicBezTo>
                  <a:cubicBezTo>
                    <a:pt x="2" y="228"/>
                    <a:pt x="2" y="229"/>
                    <a:pt x="2" y="229"/>
                  </a:cubicBezTo>
                  <a:cubicBezTo>
                    <a:pt x="2" y="230"/>
                    <a:pt x="2" y="230"/>
                    <a:pt x="2" y="231"/>
                  </a:cubicBezTo>
                  <a:cubicBezTo>
                    <a:pt x="2" y="231"/>
                    <a:pt x="2" y="232"/>
                    <a:pt x="1" y="233"/>
                  </a:cubicBezTo>
                  <a:cubicBezTo>
                    <a:pt x="1" y="233"/>
                    <a:pt x="1" y="234"/>
                    <a:pt x="1" y="234"/>
                  </a:cubicBezTo>
                  <a:cubicBezTo>
                    <a:pt x="1" y="234"/>
                    <a:pt x="1" y="234"/>
                    <a:pt x="1" y="234"/>
                  </a:cubicBezTo>
                  <a:cubicBezTo>
                    <a:pt x="1" y="234"/>
                    <a:pt x="1" y="234"/>
                    <a:pt x="1" y="234"/>
                  </a:cubicBezTo>
                  <a:cubicBezTo>
                    <a:pt x="1" y="235"/>
                    <a:pt x="1" y="236"/>
                    <a:pt x="1" y="236"/>
                  </a:cubicBezTo>
                  <a:cubicBezTo>
                    <a:pt x="1" y="237"/>
                    <a:pt x="1" y="238"/>
                    <a:pt x="1" y="238"/>
                  </a:cubicBezTo>
                  <a:cubicBezTo>
                    <a:pt x="1" y="239"/>
                    <a:pt x="0" y="240"/>
                    <a:pt x="0" y="240"/>
                  </a:cubicBezTo>
                  <a:cubicBezTo>
                    <a:pt x="0" y="241"/>
                    <a:pt x="0" y="241"/>
                    <a:pt x="0" y="241"/>
                  </a:cubicBezTo>
                  <a:cubicBezTo>
                    <a:pt x="0" y="241"/>
                    <a:pt x="0" y="241"/>
                    <a:pt x="0" y="241"/>
                  </a:cubicBezTo>
                  <a:cubicBezTo>
                    <a:pt x="0" y="242"/>
                    <a:pt x="0" y="242"/>
                    <a:pt x="0" y="242"/>
                  </a:cubicBezTo>
                  <a:cubicBezTo>
                    <a:pt x="0" y="243"/>
                    <a:pt x="0" y="243"/>
                    <a:pt x="0" y="244"/>
                  </a:cubicBezTo>
                  <a:cubicBezTo>
                    <a:pt x="0" y="244"/>
                    <a:pt x="0" y="245"/>
                    <a:pt x="0" y="245"/>
                  </a:cubicBezTo>
                  <a:cubicBezTo>
                    <a:pt x="0" y="246"/>
                    <a:pt x="0" y="246"/>
                    <a:pt x="0" y="247"/>
                  </a:cubicBezTo>
                  <a:cubicBezTo>
                    <a:pt x="0" y="247"/>
                    <a:pt x="0" y="248"/>
                    <a:pt x="0" y="248"/>
                  </a:cubicBezTo>
                  <a:cubicBezTo>
                    <a:pt x="1" y="295"/>
                    <a:pt x="1" y="295"/>
                    <a:pt x="1" y="295"/>
                  </a:cubicBezTo>
                  <a:cubicBezTo>
                    <a:pt x="1" y="299"/>
                    <a:pt x="1" y="304"/>
                    <a:pt x="2" y="308"/>
                  </a:cubicBezTo>
                  <a:cubicBezTo>
                    <a:pt x="3" y="313"/>
                    <a:pt x="5" y="316"/>
                    <a:pt x="6" y="320"/>
                  </a:cubicBezTo>
                  <a:cubicBezTo>
                    <a:pt x="8" y="323"/>
                    <a:pt x="10" y="326"/>
                    <a:pt x="13" y="329"/>
                  </a:cubicBezTo>
                  <a:cubicBezTo>
                    <a:pt x="14" y="330"/>
                    <a:pt x="15" y="331"/>
                    <a:pt x="16" y="332"/>
                  </a:cubicBezTo>
                  <a:cubicBezTo>
                    <a:pt x="18" y="333"/>
                    <a:pt x="19" y="334"/>
                    <a:pt x="21" y="335"/>
                  </a:cubicBezTo>
                  <a:cubicBezTo>
                    <a:pt x="191" y="428"/>
                    <a:pt x="361" y="522"/>
                    <a:pt x="532" y="615"/>
                  </a:cubicBezTo>
                  <a:cubicBezTo>
                    <a:pt x="531" y="615"/>
                    <a:pt x="531" y="614"/>
                    <a:pt x="531" y="614"/>
                  </a:cubicBezTo>
                  <a:cubicBezTo>
                    <a:pt x="535" y="617"/>
                    <a:pt x="541" y="618"/>
                    <a:pt x="547" y="618"/>
                  </a:cubicBezTo>
                  <a:cubicBezTo>
                    <a:pt x="553" y="618"/>
                    <a:pt x="560" y="616"/>
                    <a:pt x="568" y="612"/>
                  </a:cubicBezTo>
                  <a:cubicBezTo>
                    <a:pt x="916" y="430"/>
                    <a:pt x="916" y="430"/>
                    <a:pt x="916" y="430"/>
                  </a:cubicBezTo>
                  <a:cubicBezTo>
                    <a:pt x="917" y="411"/>
                    <a:pt x="917" y="411"/>
                    <a:pt x="917" y="411"/>
                  </a:cubicBezTo>
                  <a:cubicBezTo>
                    <a:pt x="782" y="343"/>
                    <a:pt x="782" y="343"/>
                    <a:pt x="782" y="343"/>
                  </a:cubicBezTo>
                  <a:cubicBezTo>
                    <a:pt x="925" y="271"/>
                    <a:pt x="925" y="271"/>
                    <a:pt x="925" y="271"/>
                  </a:cubicBezTo>
                  <a:lnTo>
                    <a:pt x="926" y="250"/>
                  </a:lnTo>
                  <a:close/>
                  <a:moveTo>
                    <a:pt x="515" y="588"/>
                  </a:moveTo>
                  <a:cubicBezTo>
                    <a:pt x="515" y="588"/>
                    <a:pt x="515" y="587"/>
                    <a:pt x="515" y="587"/>
                  </a:cubicBezTo>
                  <a:cubicBezTo>
                    <a:pt x="515" y="588"/>
                    <a:pt x="515" y="589"/>
                    <a:pt x="515" y="590"/>
                  </a:cubicBezTo>
                  <a:cubicBezTo>
                    <a:pt x="515" y="589"/>
                    <a:pt x="515" y="588"/>
                    <a:pt x="515" y="588"/>
                  </a:cubicBezTo>
                  <a:close/>
                  <a:moveTo>
                    <a:pt x="518" y="600"/>
                  </a:moveTo>
                  <a:cubicBezTo>
                    <a:pt x="518" y="599"/>
                    <a:pt x="518" y="599"/>
                    <a:pt x="518" y="599"/>
                  </a:cubicBezTo>
                  <a:cubicBezTo>
                    <a:pt x="518" y="599"/>
                    <a:pt x="519" y="600"/>
                    <a:pt x="519" y="601"/>
                  </a:cubicBezTo>
                  <a:cubicBezTo>
                    <a:pt x="519" y="600"/>
                    <a:pt x="519" y="600"/>
                    <a:pt x="518" y="600"/>
                  </a:cubicBezTo>
                  <a:close/>
                  <a:moveTo>
                    <a:pt x="524" y="609"/>
                  </a:moveTo>
                  <a:cubicBezTo>
                    <a:pt x="524" y="608"/>
                    <a:pt x="524" y="608"/>
                    <a:pt x="523" y="608"/>
                  </a:cubicBezTo>
                  <a:cubicBezTo>
                    <a:pt x="524" y="608"/>
                    <a:pt x="524" y="609"/>
                    <a:pt x="525" y="609"/>
                  </a:cubicBezTo>
                  <a:cubicBezTo>
                    <a:pt x="525" y="609"/>
                    <a:pt x="524" y="609"/>
                    <a:pt x="524" y="609"/>
                  </a:cubicBezTo>
                  <a:close/>
                  <a:moveTo>
                    <a:pt x="554" y="596"/>
                  </a:moveTo>
                  <a:cubicBezTo>
                    <a:pt x="554" y="596"/>
                    <a:pt x="554" y="596"/>
                    <a:pt x="554" y="596"/>
                  </a:cubicBezTo>
                  <a:cubicBezTo>
                    <a:pt x="554" y="596"/>
                    <a:pt x="554" y="596"/>
                    <a:pt x="554" y="596"/>
                  </a:cubicBezTo>
                  <a:cubicBezTo>
                    <a:pt x="554" y="596"/>
                    <a:pt x="554" y="596"/>
                    <a:pt x="554" y="596"/>
                  </a:cubicBezTo>
                  <a:close/>
                </a:path>
              </a:pathLst>
            </a:custGeom>
            <a:solidFill>
              <a:srgbClr val="465A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šļïḑé">
              <a:extLst>
                <a:ext uri="{FF2B5EF4-FFF2-40B4-BE49-F238E27FC236}">
                  <a16:creationId xmlns:a16="http://schemas.microsoft.com/office/drawing/2014/main" id="{41148222-0843-46F3-BEFD-F6E67F826092}"/>
                </a:ext>
              </a:extLst>
            </p:cNvPr>
            <p:cNvSpPr/>
            <p:nvPr/>
          </p:nvSpPr>
          <p:spPr bwMode="auto">
            <a:xfrm>
              <a:off x="4086225" y="4337050"/>
              <a:ext cx="2586038" cy="1565275"/>
            </a:xfrm>
            <a:custGeom>
              <a:avLst/>
              <a:gdLst>
                <a:gd name="T0" fmla="*/ 15 w 696"/>
                <a:gd name="T1" fmla="*/ 0 h 422"/>
                <a:gd name="T2" fmla="*/ 14 w 696"/>
                <a:gd name="T3" fmla="*/ 2 h 422"/>
                <a:gd name="T4" fmla="*/ 13 w 696"/>
                <a:gd name="T5" fmla="*/ 4 h 422"/>
                <a:gd name="T6" fmla="*/ 12 w 696"/>
                <a:gd name="T7" fmla="*/ 4 h 422"/>
                <a:gd name="T8" fmla="*/ 11 w 696"/>
                <a:gd name="T9" fmla="*/ 7 h 422"/>
                <a:gd name="T10" fmla="*/ 10 w 696"/>
                <a:gd name="T11" fmla="*/ 9 h 422"/>
                <a:gd name="T12" fmla="*/ 9 w 696"/>
                <a:gd name="T13" fmla="*/ 11 h 422"/>
                <a:gd name="T14" fmla="*/ 9 w 696"/>
                <a:gd name="T15" fmla="*/ 12 h 422"/>
                <a:gd name="T16" fmla="*/ 8 w 696"/>
                <a:gd name="T17" fmla="*/ 15 h 422"/>
                <a:gd name="T18" fmla="*/ 7 w 696"/>
                <a:gd name="T19" fmla="*/ 17 h 422"/>
                <a:gd name="T20" fmla="*/ 7 w 696"/>
                <a:gd name="T21" fmla="*/ 17 h 422"/>
                <a:gd name="T22" fmla="*/ 6 w 696"/>
                <a:gd name="T23" fmla="*/ 20 h 422"/>
                <a:gd name="T24" fmla="*/ 5 w 696"/>
                <a:gd name="T25" fmla="*/ 23 h 422"/>
                <a:gd name="T26" fmla="*/ 4 w 696"/>
                <a:gd name="T27" fmla="*/ 24 h 422"/>
                <a:gd name="T28" fmla="*/ 4 w 696"/>
                <a:gd name="T29" fmla="*/ 24 h 422"/>
                <a:gd name="T30" fmla="*/ 4 w 696"/>
                <a:gd name="T31" fmla="*/ 27 h 422"/>
                <a:gd name="T32" fmla="*/ 3 w 696"/>
                <a:gd name="T33" fmla="*/ 30 h 422"/>
                <a:gd name="T34" fmla="*/ 2 w 696"/>
                <a:gd name="T35" fmla="*/ 31 h 422"/>
                <a:gd name="T36" fmla="*/ 2 w 696"/>
                <a:gd name="T37" fmla="*/ 33 h 422"/>
                <a:gd name="T38" fmla="*/ 1 w 696"/>
                <a:gd name="T39" fmla="*/ 37 h 422"/>
                <a:gd name="T40" fmla="*/ 1 w 696"/>
                <a:gd name="T41" fmla="*/ 38 h 422"/>
                <a:gd name="T42" fmla="*/ 1 w 696"/>
                <a:gd name="T43" fmla="*/ 40 h 422"/>
                <a:gd name="T44" fmla="*/ 0 w 696"/>
                <a:gd name="T45" fmla="*/ 44 h 422"/>
                <a:gd name="T46" fmla="*/ 0 w 696"/>
                <a:gd name="T47" fmla="*/ 45 h 422"/>
                <a:gd name="T48" fmla="*/ 0 w 696"/>
                <a:gd name="T49" fmla="*/ 48 h 422"/>
                <a:gd name="T50" fmla="*/ 0 w 696"/>
                <a:gd name="T51" fmla="*/ 51 h 422"/>
                <a:gd name="T52" fmla="*/ 1 w 696"/>
                <a:gd name="T53" fmla="*/ 99 h 422"/>
                <a:gd name="T54" fmla="*/ 6 w 696"/>
                <a:gd name="T55" fmla="*/ 124 h 422"/>
                <a:gd name="T56" fmla="*/ 16 w 696"/>
                <a:gd name="T57" fmla="*/ 136 h 422"/>
                <a:gd name="T58" fmla="*/ 532 w 696"/>
                <a:gd name="T59" fmla="*/ 419 h 422"/>
                <a:gd name="T60" fmla="*/ 547 w 696"/>
                <a:gd name="T61" fmla="*/ 422 h 422"/>
                <a:gd name="T62" fmla="*/ 696 w 696"/>
                <a:gd name="T63" fmla="*/ 350 h 422"/>
                <a:gd name="T64" fmla="*/ 469 w 696"/>
                <a:gd name="T65" fmla="*/ 233 h 422"/>
                <a:gd name="T66" fmla="*/ 515 w 696"/>
                <a:gd name="T67" fmla="*/ 391 h 422"/>
                <a:gd name="T68" fmla="*/ 515 w 696"/>
                <a:gd name="T69" fmla="*/ 392 h 422"/>
                <a:gd name="T70" fmla="*/ 518 w 696"/>
                <a:gd name="T71" fmla="*/ 403 h 422"/>
                <a:gd name="T72" fmla="*/ 518 w 696"/>
                <a:gd name="T73" fmla="*/ 404 h 422"/>
                <a:gd name="T74" fmla="*/ 523 w 696"/>
                <a:gd name="T75" fmla="*/ 412 h 422"/>
                <a:gd name="T76" fmla="*/ 524 w 696"/>
                <a:gd name="T77" fmla="*/ 413 h 422"/>
                <a:gd name="T78" fmla="*/ 554 w 696"/>
                <a:gd name="T79" fmla="*/ 400 h 422"/>
                <a:gd name="T80" fmla="*/ 554 w 696"/>
                <a:gd name="T81" fmla="*/ 40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6" h="422">
                  <a:moveTo>
                    <a:pt x="469" y="233"/>
                  </a:moveTo>
                  <a:cubicBezTo>
                    <a:pt x="15" y="0"/>
                    <a:pt x="15" y="0"/>
                    <a:pt x="15" y="0"/>
                  </a:cubicBezTo>
                  <a:cubicBezTo>
                    <a:pt x="15" y="0"/>
                    <a:pt x="15" y="0"/>
                    <a:pt x="15" y="0"/>
                  </a:cubicBezTo>
                  <a:cubicBezTo>
                    <a:pt x="14" y="1"/>
                    <a:pt x="14" y="1"/>
                    <a:pt x="14" y="2"/>
                  </a:cubicBezTo>
                  <a:cubicBezTo>
                    <a:pt x="14" y="2"/>
                    <a:pt x="13" y="3"/>
                    <a:pt x="13" y="3"/>
                  </a:cubicBezTo>
                  <a:cubicBezTo>
                    <a:pt x="13" y="3"/>
                    <a:pt x="13" y="4"/>
                    <a:pt x="13" y="4"/>
                  </a:cubicBezTo>
                  <a:cubicBezTo>
                    <a:pt x="13" y="4"/>
                    <a:pt x="13" y="4"/>
                    <a:pt x="13" y="4"/>
                  </a:cubicBezTo>
                  <a:cubicBezTo>
                    <a:pt x="13" y="4"/>
                    <a:pt x="13" y="4"/>
                    <a:pt x="12" y="4"/>
                  </a:cubicBezTo>
                  <a:cubicBezTo>
                    <a:pt x="12" y="5"/>
                    <a:pt x="12" y="5"/>
                    <a:pt x="12" y="6"/>
                  </a:cubicBezTo>
                  <a:cubicBezTo>
                    <a:pt x="12" y="6"/>
                    <a:pt x="11" y="6"/>
                    <a:pt x="11" y="7"/>
                  </a:cubicBezTo>
                  <a:cubicBezTo>
                    <a:pt x="11" y="7"/>
                    <a:pt x="11" y="8"/>
                    <a:pt x="11" y="8"/>
                  </a:cubicBezTo>
                  <a:cubicBezTo>
                    <a:pt x="10" y="9"/>
                    <a:pt x="10" y="9"/>
                    <a:pt x="10" y="9"/>
                  </a:cubicBezTo>
                  <a:cubicBezTo>
                    <a:pt x="10" y="10"/>
                    <a:pt x="10" y="10"/>
                    <a:pt x="9" y="11"/>
                  </a:cubicBezTo>
                  <a:cubicBezTo>
                    <a:pt x="9" y="11"/>
                    <a:pt x="9" y="11"/>
                    <a:pt x="9" y="11"/>
                  </a:cubicBezTo>
                  <a:cubicBezTo>
                    <a:pt x="9" y="11"/>
                    <a:pt x="9" y="11"/>
                    <a:pt x="9" y="11"/>
                  </a:cubicBezTo>
                  <a:cubicBezTo>
                    <a:pt x="9" y="11"/>
                    <a:pt x="9" y="12"/>
                    <a:pt x="9" y="12"/>
                  </a:cubicBezTo>
                  <a:cubicBezTo>
                    <a:pt x="9" y="12"/>
                    <a:pt x="8" y="13"/>
                    <a:pt x="8" y="13"/>
                  </a:cubicBezTo>
                  <a:cubicBezTo>
                    <a:pt x="8" y="14"/>
                    <a:pt x="8" y="14"/>
                    <a:pt x="8" y="15"/>
                  </a:cubicBezTo>
                  <a:cubicBezTo>
                    <a:pt x="8" y="15"/>
                    <a:pt x="7" y="15"/>
                    <a:pt x="7" y="16"/>
                  </a:cubicBezTo>
                  <a:cubicBezTo>
                    <a:pt x="7" y="16"/>
                    <a:pt x="7" y="17"/>
                    <a:pt x="7" y="17"/>
                  </a:cubicBezTo>
                  <a:cubicBezTo>
                    <a:pt x="7" y="17"/>
                    <a:pt x="7" y="17"/>
                    <a:pt x="7" y="17"/>
                  </a:cubicBezTo>
                  <a:cubicBezTo>
                    <a:pt x="7" y="17"/>
                    <a:pt x="7" y="17"/>
                    <a:pt x="7" y="17"/>
                  </a:cubicBezTo>
                  <a:cubicBezTo>
                    <a:pt x="6" y="18"/>
                    <a:pt x="6" y="18"/>
                    <a:pt x="6" y="19"/>
                  </a:cubicBezTo>
                  <a:cubicBezTo>
                    <a:pt x="6" y="19"/>
                    <a:pt x="6" y="19"/>
                    <a:pt x="6" y="20"/>
                  </a:cubicBezTo>
                  <a:cubicBezTo>
                    <a:pt x="6" y="20"/>
                    <a:pt x="5" y="21"/>
                    <a:pt x="5" y="21"/>
                  </a:cubicBezTo>
                  <a:cubicBezTo>
                    <a:pt x="5" y="22"/>
                    <a:pt x="5" y="22"/>
                    <a:pt x="5" y="23"/>
                  </a:cubicBezTo>
                  <a:cubicBezTo>
                    <a:pt x="5" y="23"/>
                    <a:pt x="5" y="24"/>
                    <a:pt x="4" y="24"/>
                  </a:cubicBezTo>
                  <a:cubicBezTo>
                    <a:pt x="4" y="24"/>
                    <a:pt x="4" y="24"/>
                    <a:pt x="4" y="24"/>
                  </a:cubicBezTo>
                  <a:cubicBezTo>
                    <a:pt x="4" y="24"/>
                    <a:pt x="4" y="24"/>
                    <a:pt x="4" y="24"/>
                  </a:cubicBezTo>
                  <a:cubicBezTo>
                    <a:pt x="4" y="24"/>
                    <a:pt x="4" y="24"/>
                    <a:pt x="4" y="24"/>
                  </a:cubicBezTo>
                  <a:cubicBezTo>
                    <a:pt x="4" y="25"/>
                    <a:pt x="4" y="25"/>
                    <a:pt x="4" y="25"/>
                  </a:cubicBezTo>
                  <a:cubicBezTo>
                    <a:pt x="4" y="26"/>
                    <a:pt x="4" y="26"/>
                    <a:pt x="4" y="27"/>
                  </a:cubicBezTo>
                  <a:cubicBezTo>
                    <a:pt x="3" y="27"/>
                    <a:pt x="3" y="28"/>
                    <a:pt x="3" y="28"/>
                  </a:cubicBezTo>
                  <a:cubicBezTo>
                    <a:pt x="3" y="29"/>
                    <a:pt x="3" y="30"/>
                    <a:pt x="3" y="30"/>
                  </a:cubicBezTo>
                  <a:cubicBezTo>
                    <a:pt x="3" y="30"/>
                    <a:pt x="3" y="31"/>
                    <a:pt x="2" y="31"/>
                  </a:cubicBezTo>
                  <a:cubicBezTo>
                    <a:pt x="2" y="31"/>
                    <a:pt x="2" y="31"/>
                    <a:pt x="2" y="31"/>
                  </a:cubicBezTo>
                  <a:cubicBezTo>
                    <a:pt x="2" y="31"/>
                    <a:pt x="2" y="31"/>
                    <a:pt x="2" y="32"/>
                  </a:cubicBezTo>
                  <a:cubicBezTo>
                    <a:pt x="2" y="32"/>
                    <a:pt x="2" y="33"/>
                    <a:pt x="2" y="33"/>
                  </a:cubicBezTo>
                  <a:cubicBezTo>
                    <a:pt x="2" y="34"/>
                    <a:pt x="2" y="34"/>
                    <a:pt x="2" y="35"/>
                  </a:cubicBezTo>
                  <a:cubicBezTo>
                    <a:pt x="2" y="35"/>
                    <a:pt x="2" y="36"/>
                    <a:pt x="1" y="37"/>
                  </a:cubicBezTo>
                  <a:cubicBezTo>
                    <a:pt x="1" y="37"/>
                    <a:pt x="1" y="38"/>
                    <a:pt x="1" y="38"/>
                  </a:cubicBezTo>
                  <a:cubicBezTo>
                    <a:pt x="1" y="38"/>
                    <a:pt x="1" y="38"/>
                    <a:pt x="1" y="38"/>
                  </a:cubicBezTo>
                  <a:cubicBezTo>
                    <a:pt x="1" y="38"/>
                    <a:pt x="1" y="38"/>
                    <a:pt x="1" y="38"/>
                  </a:cubicBezTo>
                  <a:cubicBezTo>
                    <a:pt x="1" y="39"/>
                    <a:pt x="1" y="40"/>
                    <a:pt x="1" y="40"/>
                  </a:cubicBezTo>
                  <a:cubicBezTo>
                    <a:pt x="1" y="41"/>
                    <a:pt x="1" y="42"/>
                    <a:pt x="1" y="42"/>
                  </a:cubicBezTo>
                  <a:cubicBezTo>
                    <a:pt x="1" y="43"/>
                    <a:pt x="0" y="44"/>
                    <a:pt x="0" y="44"/>
                  </a:cubicBezTo>
                  <a:cubicBezTo>
                    <a:pt x="0" y="45"/>
                    <a:pt x="0" y="45"/>
                    <a:pt x="0" y="45"/>
                  </a:cubicBezTo>
                  <a:cubicBezTo>
                    <a:pt x="0" y="45"/>
                    <a:pt x="0" y="45"/>
                    <a:pt x="0" y="45"/>
                  </a:cubicBezTo>
                  <a:cubicBezTo>
                    <a:pt x="0" y="46"/>
                    <a:pt x="0" y="46"/>
                    <a:pt x="0" y="46"/>
                  </a:cubicBezTo>
                  <a:cubicBezTo>
                    <a:pt x="0" y="47"/>
                    <a:pt x="0" y="47"/>
                    <a:pt x="0" y="48"/>
                  </a:cubicBezTo>
                  <a:cubicBezTo>
                    <a:pt x="0" y="48"/>
                    <a:pt x="0" y="49"/>
                    <a:pt x="0" y="49"/>
                  </a:cubicBezTo>
                  <a:cubicBezTo>
                    <a:pt x="0" y="50"/>
                    <a:pt x="0" y="50"/>
                    <a:pt x="0" y="51"/>
                  </a:cubicBezTo>
                  <a:cubicBezTo>
                    <a:pt x="0" y="51"/>
                    <a:pt x="0" y="52"/>
                    <a:pt x="0" y="52"/>
                  </a:cubicBezTo>
                  <a:cubicBezTo>
                    <a:pt x="1" y="99"/>
                    <a:pt x="1" y="99"/>
                    <a:pt x="1" y="99"/>
                  </a:cubicBezTo>
                  <a:cubicBezTo>
                    <a:pt x="1" y="103"/>
                    <a:pt x="1" y="108"/>
                    <a:pt x="2" y="112"/>
                  </a:cubicBezTo>
                  <a:cubicBezTo>
                    <a:pt x="3" y="117"/>
                    <a:pt x="5" y="120"/>
                    <a:pt x="6" y="124"/>
                  </a:cubicBezTo>
                  <a:cubicBezTo>
                    <a:pt x="8" y="127"/>
                    <a:pt x="10" y="130"/>
                    <a:pt x="13" y="133"/>
                  </a:cubicBezTo>
                  <a:cubicBezTo>
                    <a:pt x="14" y="134"/>
                    <a:pt x="15" y="135"/>
                    <a:pt x="16" y="136"/>
                  </a:cubicBezTo>
                  <a:cubicBezTo>
                    <a:pt x="18" y="137"/>
                    <a:pt x="19" y="138"/>
                    <a:pt x="21" y="139"/>
                  </a:cubicBezTo>
                  <a:cubicBezTo>
                    <a:pt x="191" y="232"/>
                    <a:pt x="361" y="326"/>
                    <a:pt x="532" y="419"/>
                  </a:cubicBezTo>
                  <a:cubicBezTo>
                    <a:pt x="531" y="419"/>
                    <a:pt x="531" y="418"/>
                    <a:pt x="531" y="418"/>
                  </a:cubicBezTo>
                  <a:cubicBezTo>
                    <a:pt x="535" y="421"/>
                    <a:pt x="541" y="422"/>
                    <a:pt x="547" y="422"/>
                  </a:cubicBezTo>
                  <a:cubicBezTo>
                    <a:pt x="553" y="422"/>
                    <a:pt x="560" y="420"/>
                    <a:pt x="568" y="416"/>
                  </a:cubicBezTo>
                  <a:cubicBezTo>
                    <a:pt x="696" y="350"/>
                    <a:pt x="696" y="350"/>
                    <a:pt x="696" y="350"/>
                  </a:cubicBezTo>
                  <a:cubicBezTo>
                    <a:pt x="696" y="340"/>
                    <a:pt x="696" y="340"/>
                    <a:pt x="696" y="340"/>
                  </a:cubicBezTo>
                  <a:lnTo>
                    <a:pt x="469" y="233"/>
                  </a:lnTo>
                  <a:close/>
                  <a:moveTo>
                    <a:pt x="515" y="392"/>
                  </a:moveTo>
                  <a:cubicBezTo>
                    <a:pt x="515" y="392"/>
                    <a:pt x="515" y="391"/>
                    <a:pt x="515" y="391"/>
                  </a:cubicBezTo>
                  <a:cubicBezTo>
                    <a:pt x="515" y="392"/>
                    <a:pt x="515" y="393"/>
                    <a:pt x="515" y="394"/>
                  </a:cubicBezTo>
                  <a:cubicBezTo>
                    <a:pt x="515" y="393"/>
                    <a:pt x="515" y="392"/>
                    <a:pt x="515" y="392"/>
                  </a:cubicBezTo>
                  <a:close/>
                  <a:moveTo>
                    <a:pt x="518" y="404"/>
                  </a:moveTo>
                  <a:cubicBezTo>
                    <a:pt x="518" y="403"/>
                    <a:pt x="518" y="403"/>
                    <a:pt x="518" y="403"/>
                  </a:cubicBezTo>
                  <a:cubicBezTo>
                    <a:pt x="518" y="403"/>
                    <a:pt x="519" y="404"/>
                    <a:pt x="519" y="405"/>
                  </a:cubicBezTo>
                  <a:cubicBezTo>
                    <a:pt x="519" y="404"/>
                    <a:pt x="519" y="404"/>
                    <a:pt x="518" y="404"/>
                  </a:cubicBezTo>
                  <a:close/>
                  <a:moveTo>
                    <a:pt x="524" y="413"/>
                  </a:moveTo>
                  <a:cubicBezTo>
                    <a:pt x="524" y="412"/>
                    <a:pt x="524" y="412"/>
                    <a:pt x="523" y="412"/>
                  </a:cubicBezTo>
                  <a:cubicBezTo>
                    <a:pt x="524" y="412"/>
                    <a:pt x="524" y="413"/>
                    <a:pt x="525" y="413"/>
                  </a:cubicBezTo>
                  <a:cubicBezTo>
                    <a:pt x="525" y="413"/>
                    <a:pt x="524" y="413"/>
                    <a:pt x="524" y="413"/>
                  </a:cubicBezTo>
                  <a:close/>
                  <a:moveTo>
                    <a:pt x="554" y="400"/>
                  </a:moveTo>
                  <a:cubicBezTo>
                    <a:pt x="554" y="400"/>
                    <a:pt x="554" y="400"/>
                    <a:pt x="554" y="400"/>
                  </a:cubicBezTo>
                  <a:cubicBezTo>
                    <a:pt x="554" y="400"/>
                    <a:pt x="554" y="400"/>
                    <a:pt x="554" y="400"/>
                  </a:cubicBezTo>
                  <a:cubicBezTo>
                    <a:pt x="554" y="400"/>
                    <a:pt x="554" y="400"/>
                    <a:pt x="554" y="400"/>
                  </a:cubicBezTo>
                  <a:close/>
                </a:path>
              </a:pathLst>
            </a:custGeom>
            <a:solidFill>
              <a:srgbClr val="3A5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şḷïḋê">
              <a:extLst>
                <a:ext uri="{FF2B5EF4-FFF2-40B4-BE49-F238E27FC236}">
                  <a16:creationId xmlns:a16="http://schemas.microsoft.com/office/drawing/2014/main" id="{B05964EB-AC1F-49D5-9B7C-DB5CA922CEB2}"/>
                </a:ext>
              </a:extLst>
            </p:cNvPr>
            <p:cNvSpPr/>
            <p:nvPr/>
          </p:nvSpPr>
          <p:spPr bwMode="auto">
            <a:xfrm>
              <a:off x="4294188" y="3609975"/>
              <a:ext cx="3232150" cy="1584325"/>
            </a:xfrm>
            <a:custGeom>
              <a:avLst/>
              <a:gdLst>
                <a:gd name="T0" fmla="*/ 1212 w 2036"/>
                <a:gd name="T1" fmla="*/ 998 h 998"/>
                <a:gd name="T2" fmla="*/ 0 w 2036"/>
                <a:gd name="T3" fmla="*/ 365 h 998"/>
                <a:gd name="T4" fmla="*/ 826 w 2036"/>
                <a:gd name="T5" fmla="*/ 0 h 998"/>
                <a:gd name="T6" fmla="*/ 2036 w 2036"/>
                <a:gd name="T7" fmla="*/ 584 h 998"/>
                <a:gd name="T8" fmla="*/ 1212 w 2036"/>
                <a:gd name="T9" fmla="*/ 998 h 998"/>
              </a:gdLst>
              <a:ahLst/>
              <a:cxnLst>
                <a:cxn ang="0">
                  <a:pos x="T0" y="T1"/>
                </a:cxn>
                <a:cxn ang="0">
                  <a:pos x="T2" y="T3"/>
                </a:cxn>
                <a:cxn ang="0">
                  <a:pos x="T4" y="T5"/>
                </a:cxn>
                <a:cxn ang="0">
                  <a:pos x="T6" y="T7"/>
                </a:cxn>
                <a:cxn ang="0">
                  <a:pos x="T8" y="T9"/>
                </a:cxn>
              </a:cxnLst>
              <a:rect l="0" t="0" r="r" b="b"/>
              <a:pathLst>
                <a:path w="2036" h="998">
                  <a:moveTo>
                    <a:pt x="1212" y="998"/>
                  </a:moveTo>
                  <a:lnTo>
                    <a:pt x="0" y="365"/>
                  </a:lnTo>
                  <a:lnTo>
                    <a:pt x="826" y="0"/>
                  </a:lnTo>
                  <a:lnTo>
                    <a:pt x="2036" y="584"/>
                  </a:lnTo>
                  <a:lnTo>
                    <a:pt x="1212" y="998"/>
                  </a:lnTo>
                  <a:close/>
                </a:path>
              </a:pathLst>
            </a:custGeom>
            <a:solidFill>
              <a:srgbClr val="6C89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şľiḍê">
              <a:extLst>
                <a:ext uri="{FF2B5EF4-FFF2-40B4-BE49-F238E27FC236}">
                  <a16:creationId xmlns:a16="http://schemas.microsoft.com/office/drawing/2014/main" id="{FD174F2E-6ABB-4978-9BEA-45172C93663F}"/>
                </a:ext>
              </a:extLst>
            </p:cNvPr>
            <p:cNvSpPr/>
            <p:nvPr/>
          </p:nvSpPr>
          <p:spPr bwMode="auto">
            <a:xfrm>
              <a:off x="4086225" y="4429125"/>
              <a:ext cx="2466975" cy="1473200"/>
            </a:xfrm>
            <a:custGeom>
              <a:avLst/>
              <a:gdLst>
                <a:gd name="T0" fmla="*/ 4 w 664"/>
                <a:gd name="T1" fmla="*/ 0 h 397"/>
                <a:gd name="T2" fmla="*/ 4 w 664"/>
                <a:gd name="T3" fmla="*/ 0 h 397"/>
                <a:gd name="T4" fmla="*/ 4 w 664"/>
                <a:gd name="T5" fmla="*/ 2 h 397"/>
                <a:gd name="T6" fmla="*/ 3 w 664"/>
                <a:gd name="T7" fmla="*/ 3 h 397"/>
                <a:gd name="T8" fmla="*/ 3 w 664"/>
                <a:gd name="T9" fmla="*/ 5 h 397"/>
                <a:gd name="T10" fmla="*/ 2 w 664"/>
                <a:gd name="T11" fmla="*/ 6 h 397"/>
                <a:gd name="T12" fmla="*/ 2 w 664"/>
                <a:gd name="T13" fmla="*/ 6 h 397"/>
                <a:gd name="T14" fmla="*/ 2 w 664"/>
                <a:gd name="T15" fmla="*/ 7 h 397"/>
                <a:gd name="T16" fmla="*/ 2 w 664"/>
                <a:gd name="T17" fmla="*/ 8 h 397"/>
                <a:gd name="T18" fmla="*/ 2 w 664"/>
                <a:gd name="T19" fmla="*/ 10 h 397"/>
                <a:gd name="T20" fmla="*/ 1 w 664"/>
                <a:gd name="T21" fmla="*/ 12 h 397"/>
                <a:gd name="T22" fmla="*/ 1 w 664"/>
                <a:gd name="T23" fmla="*/ 13 h 397"/>
                <a:gd name="T24" fmla="*/ 1 w 664"/>
                <a:gd name="T25" fmla="*/ 13 h 397"/>
                <a:gd name="T26" fmla="*/ 1 w 664"/>
                <a:gd name="T27" fmla="*/ 13 h 397"/>
                <a:gd name="T28" fmla="*/ 1 w 664"/>
                <a:gd name="T29" fmla="*/ 15 h 397"/>
                <a:gd name="T30" fmla="*/ 1 w 664"/>
                <a:gd name="T31" fmla="*/ 17 h 397"/>
                <a:gd name="T32" fmla="*/ 0 w 664"/>
                <a:gd name="T33" fmla="*/ 19 h 397"/>
                <a:gd name="T34" fmla="*/ 0 w 664"/>
                <a:gd name="T35" fmla="*/ 20 h 397"/>
                <a:gd name="T36" fmla="*/ 0 w 664"/>
                <a:gd name="T37" fmla="*/ 20 h 397"/>
                <a:gd name="T38" fmla="*/ 0 w 664"/>
                <a:gd name="T39" fmla="*/ 21 h 397"/>
                <a:gd name="T40" fmla="*/ 0 w 664"/>
                <a:gd name="T41" fmla="*/ 23 h 397"/>
                <a:gd name="T42" fmla="*/ 0 w 664"/>
                <a:gd name="T43" fmla="*/ 24 h 397"/>
                <a:gd name="T44" fmla="*/ 0 w 664"/>
                <a:gd name="T45" fmla="*/ 26 h 397"/>
                <a:gd name="T46" fmla="*/ 0 w 664"/>
                <a:gd name="T47" fmla="*/ 27 h 397"/>
                <a:gd name="T48" fmla="*/ 1 w 664"/>
                <a:gd name="T49" fmla="*/ 74 h 397"/>
                <a:gd name="T50" fmla="*/ 2 w 664"/>
                <a:gd name="T51" fmla="*/ 87 h 397"/>
                <a:gd name="T52" fmla="*/ 6 w 664"/>
                <a:gd name="T53" fmla="*/ 99 h 397"/>
                <a:gd name="T54" fmla="*/ 13 w 664"/>
                <a:gd name="T55" fmla="*/ 108 h 397"/>
                <a:gd name="T56" fmla="*/ 16 w 664"/>
                <a:gd name="T57" fmla="*/ 111 h 397"/>
                <a:gd name="T58" fmla="*/ 21 w 664"/>
                <a:gd name="T59" fmla="*/ 114 h 397"/>
                <a:gd name="T60" fmla="*/ 532 w 664"/>
                <a:gd name="T61" fmla="*/ 394 h 397"/>
                <a:gd name="T62" fmla="*/ 531 w 664"/>
                <a:gd name="T63" fmla="*/ 393 h 397"/>
                <a:gd name="T64" fmla="*/ 547 w 664"/>
                <a:gd name="T65" fmla="*/ 397 h 397"/>
                <a:gd name="T66" fmla="*/ 568 w 664"/>
                <a:gd name="T67" fmla="*/ 391 h 397"/>
                <a:gd name="T68" fmla="*/ 664 w 664"/>
                <a:gd name="T69" fmla="*/ 341 h 397"/>
                <a:gd name="T70" fmla="*/ 4 w 664"/>
                <a:gd name="T71" fmla="*/ 0 h 397"/>
                <a:gd name="T72" fmla="*/ 515 w 664"/>
                <a:gd name="T73" fmla="*/ 367 h 397"/>
                <a:gd name="T74" fmla="*/ 515 w 664"/>
                <a:gd name="T75" fmla="*/ 366 h 397"/>
                <a:gd name="T76" fmla="*/ 515 w 664"/>
                <a:gd name="T77" fmla="*/ 369 h 397"/>
                <a:gd name="T78" fmla="*/ 515 w 664"/>
                <a:gd name="T79" fmla="*/ 367 h 397"/>
                <a:gd name="T80" fmla="*/ 518 w 664"/>
                <a:gd name="T81" fmla="*/ 379 h 397"/>
                <a:gd name="T82" fmla="*/ 518 w 664"/>
                <a:gd name="T83" fmla="*/ 378 h 397"/>
                <a:gd name="T84" fmla="*/ 519 w 664"/>
                <a:gd name="T85" fmla="*/ 380 h 397"/>
                <a:gd name="T86" fmla="*/ 518 w 664"/>
                <a:gd name="T87" fmla="*/ 379 h 397"/>
                <a:gd name="T88" fmla="*/ 524 w 664"/>
                <a:gd name="T89" fmla="*/ 388 h 397"/>
                <a:gd name="T90" fmla="*/ 523 w 664"/>
                <a:gd name="T91" fmla="*/ 387 h 397"/>
                <a:gd name="T92" fmla="*/ 525 w 664"/>
                <a:gd name="T93" fmla="*/ 388 h 397"/>
                <a:gd name="T94" fmla="*/ 524 w 664"/>
                <a:gd name="T95" fmla="*/ 388 h 397"/>
                <a:gd name="T96" fmla="*/ 554 w 664"/>
                <a:gd name="T97" fmla="*/ 375 h 397"/>
                <a:gd name="T98" fmla="*/ 554 w 664"/>
                <a:gd name="T99" fmla="*/ 375 h 397"/>
                <a:gd name="T100" fmla="*/ 554 w 664"/>
                <a:gd name="T101" fmla="*/ 375 h 397"/>
                <a:gd name="T102" fmla="*/ 554 w 664"/>
                <a:gd name="T103" fmla="*/ 37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4" h="397">
                  <a:moveTo>
                    <a:pt x="4" y="0"/>
                  </a:moveTo>
                  <a:cubicBezTo>
                    <a:pt x="4" y="0"/>
                    <a:pt x="4" y="0"/>
                    <a:pt x="4" y="0"/>
                  </a:cubicBezTo>
                  <a:cubicBezTo>
                    <a:pt x="4" y="1"/>
                    <a:pt x="4" y="1"/>
                    <a:pt x="4" y="2"/>
                  </a:cubicBezTo>
                  <a:cubicBezTo>
                    <a:pt x="3" y="2"/>
                    <a:pt x="3" y="3"/>
                    <a:pt x="3" y="3"/>
                  </a:cubicBezTo>
                  <a:cubicBezTo>
                    <a:pt x="3" y="4"/>
                    <a:pt x="3" y="5"/>
                    <a:pt x="3" y="5"/>
                  </a:cubicBezTo>
                  <a:cubicBezTo>
                    <a:pt x="3" y="5"/>
                    <a:pt x="3" y="6"/>
                    <a:pt x="2" y="6"/>
                  </a:cubicBezTo>
                  <a:cubicBezTo>
                    <a:pt x="2" y="6"/>
                    <a:pt x="2" y="6"/>
                    <a:pt x="2" y="6"/>
                  </a:cubicBezTo>
                  <a:cubicBezTo>
                    <a:pt x="2" y="6"/>
                    <a:pt x="2" y="6"/>
                    <a:pt x="2" y="7"/>
                  </a:cubicBezTo>
                  <a:cubicBezTo>
                    <a:pt x="2" y="7"/>
                    <a:pt x="2" y="8"/>
                    <a:pt x="2" y="8"/>
                  </a:cubicBezTo>
                  <a:cubicBezTo>
                    <a:pt x="2" y="9"/>
                    <a:pt x="2" y="9"/>
                    <a:pt x="2" y="10"/>
                  </a:cubicBezTo>
                  <a:cubicBezTo>
                    <a:pt x="2" y="10"/>
                    <a:pt x="2" y="11"/>
                    <a:pt x="1" y="12"/>
                  </a:cubicBezTo>
                  <a:cubicBezTo>
                    <a:pt x="1" y="12"/>
                    <a:pt x="1" y="13"/>
                    <a:pt x="1" y="13"/>
                  </a:cubicBezTo>
                  <a:cubicBezTo>
                    <a:pt x="1" y="13"/>
                    <a:pt x="1" y="13"/>
                    <a:pt x="1" y="13"/>
                  </a:cubicBezTo>
                  <a:cubicBezTo>
                    <a:pt x="1" y="13"/>
                    <a:pt x="1" y="13"/>
                    <a:pt x="1" y="13"/>
                  </a:cubicBezTo>
                  <a:cubicBezTo>
                    <a:pt x="1" y="14"/>
                    <a:pt x="1" y="15"/>
                    <a:pt x="1" y="15"/>
                  </a:cubicBezTo>
                  <a:cubicBezTo>
                    <a:pt x="1" y="16"/>
                    <a:pt x="1" y="17"/>
                    <a:pt x="1" y="17"/>
                  </a:cubicBezTo>
                  <a:cubicBezTo>
                    <a:pt x="1" y="18"/>
                    <a:pt x="0" y="19"/>
                    <a:pt x="0" y="19"/>
                  </a:cubicBezTo>
                  <a:cubicBezTo>
                    <a:pt x="0" y="20"/>
                    <a:pt x="0" y="20"/>
                    <a:pt x="0" y="20"/>
                  </a:cubicBezTo>
                  <a:cubicBezTo>
                    <a:pt x="0" y="20"/>
                    <a:pt x="0" y="20"/>
                    <a:pt x="0" y="20"/>
                  </a:cubicBezTo>
                  <a:cubicBezTo>
                    <a:pt x="0" y="21"/>
                    <a:pt x="0" y="21"/>
                    <a:pt x="0" y="21"/>
                  </a:cubicBezTo>
                  <a:cubicBezTo>
                    <a:pt x="0" y="22"/>
                    <a:pt x="0" y="22"/>
                    <a:pt x="0" y="23"/>
                  </a:cubicBezTo>
                  <a:cubicBezTo>
                    <a:pt x="0" y="23"/>
                    <a:pt x="0" y="24"/>
                    <a:pt x="0" y="24"/>
                  </a:cubicBezTo>
                  <a:cubicBezTo>
                    <a:pt x="0" y="25"/>
                    <a:pt x="0" y="25"/>
                    <a:pt x="0" y="26"/>
                  </a:cubicBezTo>
                  <a:cubicBezTo>
                    <a:pt x="0" y="26"/>
                    <a:pt x="0" y="27"/>
                    <a:pt x="0" y="27"/>
                  </a:cubicBezTo>
                  <a:cubicBezTo>
                    <a:pt x="1" y="74"/>
                    <a:pt x="1" y="74"/>
                    <a:pt x="1" y="74"/>
                  </a:cubicBezTo>
                  <a:cubicBezTo>
                    <a:pt x="1" y="78"/>
                    <a:pt x="1" y="83"/>
                    <a:pt x="2" y="87"/>
                  </a:cubicBezTo>
                  <a:cubicBezTo>
                    <a:pt x="3" y="92"/>
                    <a:pt x="5" y="95"/>
                    <a:pt x="6" y="99"/>
                  </a:cubicBezTo>
                  <a:cubicBezTo>
                    <a:pt x="8" y="102"/>
                    <a:pt x="10" y="105"/>
                    <a:pt x="13" y="108"/>
                  </a:cubicBezTo>
                  <a:cubicBezTo>
                    <a:pt x="14" y="109"/>
                    <a:pt x="15" y="110"/>
                    <a:pt x="16" y="111"/>
                  </a:cubicBezTo>
                  <a:cubicBezTo>
                    <a:pt x="18" y="112"/>
                    <a:pt x="19" y="113"/>
                    <a:pt x="21" y="114"/>
                  </a:cubicBezTo>
                  <a:cubicBezTo>
                    <a:pt x="191" y="207"/>
                    <a:pt x="361" y="301"/>
                    <a:pt x="532" y="394"/>
                  </a:cubicBezTo>
                  <a:cubicBezTo>
                    <a:pt x="531" y="394"/>
                    <a:pt x="531" y="393"/>
                    <a:pt x="531" y="393"/>
                  </a:cubicBezTo>
                  <a:cubicBezTo>
                    <a:pt x="535" y="396"/>
                    <a:pt x="541" y="397"/>
                    <a:pt x="547" y="397"/>
                  </a:cubicBezTo>
                  <a:cubicBezTo>
                    <a:pt x="553" y="397"/>
                    <a:pt x="560" y="395"/>
                    <a:pt x="568" y="391"/>
                  </a:cubicBezTo>
                  <a:cubicBezTo>
                    <a:pt x="664" y="341"/>
                    <a:pt x="664" y="341"/>
                    <a:pt x="664" y="341"/>
                  </a:cubicBezTo>
                  <a:lnTo>
                    <a:pt x="4" y="0"/>
                  </a:lnTo>
                  <a:close/>
                  <a:moveTo>
                    <a:pt x="515" y="367"/>
                  </a:moveTo>
                  <a:cubicBezTo>
                    <a:pt x="515" y="367"/>
                    <a:pt x="515" y="366"/>
                    <a:pt x="515" y="366"/>
                  </a:cubicBezTo>
                  <a:cubicBezTo>
                    <a:pt x="515" y="367"/>
                    <a:pt x="515" y="368"/>
                    <a:pt x="515" y="369"/>
                  </a:cubicBezTo>
                  <a:cubicBezTo>
                    <a:pt x="515" y="368"/>
                    <a:pt x="515" y="367"/>
                    <a:pt x="515" y="367"/>
                  </a:cubicBezTo>
                  <a:close/>
                  <a:moveTo>
                    <a:pt x="518" y="379"/>
                  </a:moveTo>
                  <a:cubicBezTo>
                    <a:pt x="518" y="378"/>
                    <a:pt x="518" y="378"/>
                    <a:pt x="518" y="378"/>
                  </a:cubicBezTo>
                  <a:cubicBezTo>
                    <a:pt x="518" y="378"/>
                    <a:pt x="519" y="379"/>
                    <a:pt x="519" y="380"/>
                  </a:cubicBezTo>
                  <a:cubicBezTo>
                    <a:pt x="519" y="379"/>
                    <a:pt x="519" y="379"/>
                    <a:pt x="518" y="379"/>
                  </a:cubicBezTo>
                  <a:close/>
                  <a:moveTo>
                    <a:pt x="524" y="388"/>
                  </a:moveTo>
                  <a:cubicBezTo>
                    <a:pt x="524" y="387"/>
                    <a:pt x="524" y="387"/>
                    <a:pt x="523" y="387"/>
                  </a:cubicBezTo>
                  <a:cubicBezTo>
                    <a:pt x="524" y="387"/>
                    <a:pt x="524" y="388"/>
                    <a:pt x="525" y="388"/>
                  </a:cubicBezTo>
                  <a:cubicBezTo>
                    <a:pt x="525" y="388"/>
                    <a:pt x="524" y="388"/>
                    <a:pt x="524" y="388"/>
                  </a:cubicBezTo>
                  <a:close/>
                  <a:moveTo>
                    <a:pt x="554" y="375"/>
                  </a:moveTo>
                  <a:cubicBezTo>
                    <a:pt x="554" y="375"/>
                    <a:pt x="554" y="375"/>
                    <a:pt x="554" y="375"/>
                  </a:cubicBezTo>
                  <a:cubicBezTo>
                    <a:pt x="554" y="375"/>
                    <a:pt x="554" y="375"/>
                    <a:pt x="554" y="375"/>
                  </a:cubicBezTo>
                  <a:cubicBezTo>
                    <a:pt x="554" y="375"/>
                    <a:pt x="554" y="375"/>
                    <a:pt x="554" y="375"/>
                  </a:cubicBezTo>
                  <a:close/>
                </a:path>
              </a:pathLst>
            </a:custGeom>
            <a:solidFill>
              <a:srgbClr val="3B51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ṧľïḍé">
              <a:extLst>
                <a:ext uri="{FF2B5EF4-FFF2-40B4-BE49-F238E27FC236}">
                  <a16:creationId xmlns:a16="http://schemas.microsoft.com/office/drawing/2014/main" id="{BCC08C7F-1D49-4F10-894D-8D35DFD5B7BC}"/>
                </a:ext>
              </a:extLst>
            </p:cNvPr>
            <p:cNvSpPr/>
            <p:nvPr/>
          </p:nvSpPr>
          <p:spPr bwMode="auto">
            <a:xfrm>
              <a:off x="5995988" y="4537075"/>
              <a:ext cx="1530350" cy="1365250"/>
            </a:xfrm>
            <a:custGeom>
              <a:avLst/>
              <a:gdLst>
                <a:gd name="T0" fmla="*/ 412 w 412"/>
                <a:gd name="T1" fmla="*/ 0 h 368"/>
                <a:gd name="T2" fmla="*/ 411 w 412"/>
                <a:gd name="T3" fmla="*/ 21 h 368"/>
                <a:gd name="T4" fmla="*/ 59 w 412"/>
                <a:gd name="T5" fmla="*/ 198 h 368"/>
                <a:gd name="T6" fmla="*/ 44 w 412"/>
                <a:gd name="T7" fmla="*/ 210 h 368"/>
                <a:gd name="T8" fmla="*/ 31 w 412"/>
                <a:gd name="T9" fmla="*/ 226 h 368"/>
                <a:gd name="T10" fmla="*/ 22 w 412"/>
                <a:gd name="T11" fmla="*/ 246 h 368"/>
                <a:gd name="T12" fmla="*/ 18 w 412"/>
                <a:gd name="T13" fmla="*/ 267 h 368"/>
                <a:gd name="T14" fmla="*/ 17 w 412"/>
                <a:gd name="T15" fmla="*/ 315 h 368"/>
                <a:gd name="T16" fmla="*/ 19 w 412"/>
                <a:gd name="T17" fmla="*/ 332 h 368"/>
                <a:gd name="T18" fmla="*/ 27 w 412"/>
                <a:gd name="T19" fmla="*/ 343 h 368"/>
                <a:gd name="T20" fmla="*/ 40 w 412"/>
                <a:gd name="T21" fmla="*/ 346 h 368"/>
                <a:gd name="T22" fmla="*/ 55 w 412"/>
                <a:gd name="T23" fmla="*/ 342 h 368"/>
                <a:gd name="T24" fmla="*/ 403 w 412"/>
                <a:gd name="T25" fmla="*/ 161 h 368"/>
                <a:gd name="T26" fmla="*/ 402 w 412"/>
                <a:gd name="T27" fmla="*/ 180 h 368"/>
                <a:gd name="T28" fmla="*/ 54 w 412"/>
                <a:gd name="T29" fmla="*/ 362 h 368"/>
                <a:gd name="T30" fmla="*/ 33 w 412"/>
                <a:gd name="T31" fmla="*/ 368 h 368"/>
                <a:gd name="T32" fmla="*/ 15 w 412"/>
                <a:gd name="T33" fmla="*/ 363 h 368"/>
                <a:gd name="T34" fmla="*/ 4 w 412"/>
                <a:gd name="T35" fmla="*/ 348 h 368"/>
                <a:gd name="T36" fmla="*/ 0 w 412"/>
                <a:gd name="T37" fmla="*/ 323 h 368"/>
                <a:gd name="T38" fmla="*/ 1 w 412"/>
                <a:gd name="T39" fmla="*/ 275 h 368"/>
                <a:gd name="T40" fmla="*/ 6 w 412"/>
                <a:gd name="T41" fmla="*/ 246 h 368"/>
                <a:gd name="T42" fmla="*/ 19 w 412"/>
                <a:gd name="T43" fmla="*/ 218 h 368"/>
                <a:gd name="T44" fmla="*/ 38 w 412"/>
                <a:gd name="T45" fmla="*/ 194 h 368"/>
                <a:gd name="T46" fmla="*/ 60 w 412"/>
                <a:gd name="T47" fmla="*/ 177 h 368"/>
                <a:gd name="T48" fmla="*/ 412 w 412"/>
                <a:gd name="T49"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2" h="368">
                  <a:moveTo>
                    <a:pt x="412" y="0"/>
                  </a:moveTo>
                  <a:cubicBezTo>
                    <a:pt x="411" y="21"/>
                    <a:pt x="411" y="21"/>
                    <a:pt x="411" y="21"/>
                  </a:cubicBezTo>
                  <a:cubicBezTo>
                    <a:pt x="59" y="198"/>
                    <a:pt x="59" y="198"/>
                    <a:pt x="59" y="198"/>
                  </a:cubicBezTo>
                  <a:cubicBezTo>
                    <a:pt x="54" y="201"/>
                    <a:pt x="49" y="205"/>
                    <a:pt x="44" y="210"/>
                  </a:cubicBezTo>
                  <a:cubicBezTo>
                    <a:pt x="39" y="214"/>
                    <a:pt x="35" y="220"/>
                    <a:pt x="31" y="226"/>
                  </a:cubicBezTo>
                  <a:cubicBezTo>
                    <a:pt x="27" y="233"/>
                    <a:pt x="24" y="239"/>
                    <a:pt x="22" y="246"/>
                  </a:cubicBezTo>
                  <a:cubicBezTo>
                    <a:pt x="20" y="253"/>
                    <a:pt x="18" y="260"/>
                    <a:pt x="18" y="267"/>
                  </a:cubicBezTo>
                  <a:cubicBezTo>
                    <a:pt x="17" y="315"/>
                    <a:pt x="17" y="315"/>
                    <a:pt x="17" y="315"/>
                  </a:cubicBezTo>
                  <a:cubicBezTo>
                    <a:pt x="17" y="321"/>
                    <a:pt x="17" y="327"/>
                    <a:pt x="19" y="332"/>
                  </a:cubicBezTo>
                  <a:cubicBezTo>
                    <a:pt x="21" y="337"/>
                    <a:pt x="24" y="340"/>
                    <a:pt x="27" y="343"/>
                  </a:cubicBezTo>
                  <a:cubicBezTo>
                    <a:pt x="31" y="345"/>
                    <a:pt x="35" y="346"/>
                    <a:pt x="40" y="346"/>
                  </a:cubicBezTo>
                  <a:cubicBezTo>
                    <a:pt x="44" y="346"/>
                    <a:pt x="49" y="345"/>
                    <a:pt x="55" y="342"/>
                  </a:cubicBezTo>
                  <a:cubicBezTo>
                    <a:pt x="403" y="161"/>
                    <a:pt x="403" y="161"/>
                    <a:pt x="403" y="161"/>
                  </a:cubicBezTo>
                  <a:cubicBezTo>
                    <a:pt x="402" y="180"/>
                    <a:pt x="402" y="180"/>
                    <a:pt x="402" y="180"/>
                  </a:cubicBezTo>
                  <a:cubicBezTo>
                    <a:pt x="54" y="362"/>
                    <a:pt x="54" y="362"/>
                    <a:pt x="54" y="362"/>
                  </a:cubicBezTo>
                  <a:cubicBezTo>
                    <a:pt x="46" y="366"/>
                    <a:pt x="39" y="368"/>
                    <a:pt x="33" y="368"/>
                  </a:cubicBezTo>
                  <a:cubicBezTo>
                    <a:pt x="26" y="368"/>
                    <a:pt x="20" y="367"/>
                    <a:pt x="15" y="363"/>
                  </a:cubicBezTo>
                  <a:cubicBezTo>
                    <a:pt x="10" y="360"/>
                    <a:pt x="6" y="354"/>
                    <a:pt x="4" y="348"/>
                  </a:cubicBezTo>
                  <a:cubicBezTo>
                    <a:pt x="1" y="341"/>
                    <a:pt x="0" y="333"/>
                    <a:pt x="0" y="323"/>
                  </a:cubicBezTo>
                  <a:cubicBezTo>
                    <a:pt x="1" y="275"/>
                    <a:pt x="1" y="275"/>
                    <a:pt x="1" y="275"/>
                  </a:cubicBezTo>
                  <a:cubicBezTo>
                    <a:pt x="1" y="266"/>
                    <a:pt x="3" y="256"/>
                    <a:pt x="6" y="246"/>
                  </a:cubicBezTo>
                  <a:cubicBezTo>
                    <a:pt x="10" y="236"/>
                    <a:pt x="14" y="227"/>
                    <a:pt x="19" y="218"/>
                  </a:cubicBezTo>
                  <a:cubicBezTo>
                    <a:pt x="25" y="209"/>
                    <a:pt x="31" y="201"/>
                    <a:pt x="38" y="194"/>
                  </a:cubicBezTo>
                  <a:cubicBezTo>
                    <a:pt x="45" y="187"/>
                    <a:pt x="52" y="181"/>
                    <a:pt x="60" y="177"/>
                  </a:cubicBezTo>
                  <a:lnTo>
                    <a:pt x="412" y="0"/>
                  </a:lnTo>
                  <a:close/>
                </a:path>
              </a:pathLst>
            </a:custGeom>
            <a:solidFill>
              <a:srgbClr val="465A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šḻíḑè">
              <a:extLst>
                <a:ext uri="{FF2B5EF4-FFF2-40B4-BE49-F238E27FC236}">
                  <a16:creationId xmlns:a16="http://schemas.microsoft.com/office/drawing/2014/main" id="{E9112D9D-7E0E-4CD9-9746-831027C8F5BE}"/>
                </a:ext>
              </a:extLst>
            </p:cNvPr>
            <p:cNvSpPr/>
            <p:nvPr/>
          </p:nvSpPr>
          <p:spPr bwMode="auto">
            <a:xfrm>
              <a:off x="6059488" y="4652963"/>
              <a:ext cx="1389063" cy="1241425"/>
            </a:xfrm>
            <a:custGeom>
              <a:avLst/>
              <a:gdLst>
                <a:gd name="T0" fmla="*/ 374 w 374"/>
                <a:gd name="T1" fmla="*/ 0 h 335"/>
                <a:gd name="T2" fmla="*/ 374 w 374"/>
                <a:gd name="T3" fmla="*/ 136 h 335"/>
                <a:gd name="T4" fmla="*/ 49 w 374"/>
                <a:gd name="T5" fmla="*/ 305 h 335"/>
                <a:gd name="T6" fmla="*/ 0 w 374"/>
                <a:gd name="T7" fmla="*/ 291 h 335"/>
                <a:gd name="T8" fmla="*/ 1 w 374"/>
                <a:gd name="T9" fmla="*/ 236 h 335"/>
                <a:gd name="T10" fmla="*/ 18 w 374"/>
                <a:gd name="T11" fmla="*/ 189 h 335"/>
                <a:gd name="T12" fmla="*/ 73 w 374"/>
                <a:gd name="T13" fmla="*/ 152 h 335"/>
                <a:gd name="T14" fmla="*/ 374 w 374"/>
                <a:gd name="T15" fmla="*/ 0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4" h="335">
                  <a:moveTo>
                    <a:pt x="374" y="0"/>
                  </a:moveTo>
                  <a:cubicBezTo>
                    <a:pt x="374" y="0"/>
                    <a:pt x="346" y="68"/>
                    <a:pt x="374" y="136"/>
                  </a:cubicBezTo>
                  <a:cubicBezTo>
                    <a:pt x="49" y="305"/>
                    <a:pt x="49" y="305"/>
                    <a:pt x="49" y="305"/>
                  </a:cubicBezTo>
                  <a:cubicBezTo>
                    <a:pt x="49" y="305"/>
                    <a:pt x="5" y="335"/>
                    <a:pt x="0" y="291"/>
                  </a:cubicBezTo>
                  <a:cubicBezTo>
                    <a:pt x="1" y="236"/>
                    <a:pt x="1" y="236"/>
                    <a:pt x="1" y="236"/>
                  </a:cubicBezTo>
                  <a:cubicBezTo>
                    <a:pt x="1" y="236"/>
                    <a:pt x="3" y="210"/>
                    <a:pt x="18" y="189"/>
                  </a:cubicBezTo>
                  <a:cubicBezTo>
                    <a:pt x="33" y="169"/>
                    <a:pt x="57" y="159"/>
                    <a:pt x="73" y="152"/>
                  </a:cubicBezTo>
                  <a:cubicBezTo>
                    <a:pt x="88" y="144"/>
                    <a:pt x="374" y="0"/>
                    <a:pt x="37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š1ïḋê">
              <a:extLst>
                <a:ext uri="{FF2B5EF4-FFF2-40B4-BE49-F238E27FC236}">
                  <a16:creationId xmlns:a16="http://schemas.microsoft.com/office/drawing/2014/main" id="{F3732BEF-B168-4AA0-8BA6-6048F415009A}"/>
                </a:ext>
              </a:extLst>
            </p:cNvPr>
            <p:cNvSpPr/>
            <p:nvPr/>
          </p:nvSpPr>
          <p:spPr bwMode="auto">
            <a:xfrm>
              <a:off x="6059488" y="4652963"/>
              <a:ext cx="1389063" cy="1171575"/>
            </a:xfrm>
            <a:custGeom>
              <a:avLst/>
              <a:gdLst>
                <a:gd name="T0" fmla="*/ 73 w 374"/>
                <a:gd name="T1" fmla="*/ 152 h 316"/>
                <a:gd name="T2" fmla="*/ 18 w 374"/>
                <a:gd name="T3" fmla="*/ 189 h 316"/>
                <a:gd name="T4" fmla="*/ 1 w 374"/>
                <a:gd name="T5" fmla="*/ 236 h 316"/>
                <a:gd name="T6" fmla="*/ 0 w 374"/>
                <a:gd name="T7" fmla="*/ 291 h 316"/>
                <a:gd name="T8" fmla="*/ 23 w 374"/>
                <a:gd name="T9" fmla="*/ 315 h 316"/>
                <a:gd name="T10" fmla="*/ 21 w 374"/>
                <a:gd name="T11" fmla="*/ 307 h 316"/>
                <a:gd name="T12" fmla="*/ 23 w 374"/>
                <a:gd name="T13" fmla="*/ 252 h 316"/>
                <a:gd name="T14" fmla="*/ 39 w 374"/>
                <a:gd name="T15" fmla="*/ 206 h 316"/>
                <a:gd name="T16" fmla="*/ 94 w 374"/>
                <a:gd name="T17" fmla="*/ 168 h 316"/>
                <a:gd name="T18" fmla="*/ 365 w 374"/>
                <a:gd name="T19" fmla="*/ 31 h 316"/>
                <a:gd name="T20" fmla="*/ 374 w 374"/>
                <a:gd name="T21" fmla="*/ 0 h 316"/>
                <a:gd name="T22" fmla="*/ 73 w 374"/>
                <a:gd name="T23" fmla="*/ 15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316">
                  <a:moveTo>
                    <a:pt x="73" y="152"/>
                  </a:moveTo>
                  <a:cubicBezTo>
                    <a:pt x="57" y="159"/>
                    <a:pt x="33" y="169"/>
                    <a:pt x="18" y="189"/>
                  </a:cubicBezTo>
                  <a:cubicBezTo>
                    <a:pt x="3" y="210"/>
                    <a:pt x="1" y="236"/>
                    <a:pt x="1" y="236"/>
                  </a:cubicBezTo>
                  <a:cubicBezTo>
                    <a:pt x="0" y="291"/>
                    <a:pt x="0" y="291"/>
                    <a:pt x="0" y="291"/>
                  </a:cubicBezTo>
                  <a:cubicBezTo>
                    <a:pt x="2" y="311"/>
                    <a:pt x="13" y="316"/>
                    <a:pt x="23" y="315"/>
                  </a:cubicBezTo>
                  <a:cubicBezTo>
                    <a:pt x="22" y="313"/>
                    <a:pt x="22" y="310"/>
                    <a:pt x="21" y="307"/>
                  </a:cubicBezTo>
                  <a:cubicBezTo>
                    <a:pt x="23" y="252"/>
                    <a:pt x="23" y="252"/>
                    <a:pt x="23" y="252"/>
                  </a:cubicBezTo>
                  <a:cubicBezTo>
                    <a:pt x="23" y="252"/>
                    <a:pt x="24" y="227"/>
                    <a:pt x="39" y="206"/>
                  </a:cubicBezTo>
                  <a:cubicBezTo>
                    <a:pt x="54" y="185"/>
                    <a:pt x="79" y="176"/>
                    <a:pt x="94" y="168"/>
                  </a:cubicBezTo>
                  <a:cubicBezTo>
                    <a:pt x="106" y="162"/>
                    <a:pt x="291" y="69"/>
                    <a:pt x="365" y="31"/>
                  </a:cubicBezTo>
                  <a:cubicBezTo>
                    <a:pt x="369" y="12"/>
                    <a:pt x="374" y="0"/>
                    <a:pt x="374" y="0"/>
                  </a:cubicBezTo>
                  <a:cubicBezTo>
                    <a:pt x="374" y="0"/>
                    <a:pt x="88" y="144"/>
                    <a:pt x="73" y="152"/>
                  </a:cubicBez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ľiḍé">
              <a:extLst>
                <a:ext uri="{FF2B5EF4-FFF2-40B4-BE49-F238E27FC236}">
                  <a16:creationId xmlns:a16="http://schemas.microsoft.com/office/drawing/2014/main" id="{7207FAA7-92F9-498C-802A-E2C747C95509}"/>
                </a:ext>
              </a:extLst>
            </p:cNvPr>
            <p:cNvSpPr/>
            <p:nvPr/>
          </p:nvSpPr>
          <p:spPr bwMode="auto">
            <a:xfrm>
              <a:off x="6356350" y="5468938"/>
              <a:ext cx="125413" cy="255588"/>
            </a:xfrm>
            <a:custGeom>
              <a:avLst/>
              <a:gdLst>
                <a:gd name="T0" fmla="*/ 79 w 79"/>
                <a:gd name="T1" fmla="*/ 121 h 161"/>
                <a:gd name="T2" fmla="*/ 77 w 79"/>
                <a:gd name="T3" fmla="*/ 0 h 161"/>
                <a:gd name="T4" fmla="*/ 0 w 79"/>
                <a:gd name="T5" fmla="*/ 42 h 161"/>
                <a:gd name="T6" fmla="*/ 0 w 79"/>
                <a:gd name="T7" fmla="*/ 161 h 161"/>
                <a:gd name="T8" fmla="*/ 79 w 79"/>
                <a:gd name="T9" fmla="*/ 121 h 161"/>
              </a:gdLst>
              <a:ahLst/>
              <a:cxnLst>
                <a:cxn ang="0">
                  <a:pos x="T0" y="T1"/>
                </a:cxn>
                <a:cxn ang="0">
                  <a:pos x="T2" y="T3"/>
                </a:cxn>
                <a:cxn ang="0">
                  <a:pos x="T4" y="T5"/>
                </a:cxn>
                <a:cxn ang="0">
                  <a:pos x="T6" y="T7"/>
                </a:cxn>
                <a:cxn ang="0">
                  <a:pos x="T8" y="T9"/>
                </a:cxn>
              </a:cxnLst>
              <a:rect l="0" t="0" r="r" b="b"/>
              <a:pathLst>
                <a:path w="79" h="161">
                  <a:moveTo>
                    <a:pt x="79" y="121"/>
                  </a:moveTo>
                  <a:lnTo>
                    <a:pt x="77" y="0"/>
                  </a:lnTo>
                  <a:lnTo>
                    <a:pt x="0" y="42"/>
                  </a:lnTo>
                  <a:lnTo>
                    <a:pt x="0" y="161"/>
                  </a:lnTo>
                  <a:lnTo>
                    <a:pt x="79" y="121"/>
                  </a:ln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íṩlîdê">
              <a:extLst>
                <a:ext uri="{FF2B5EF4-FFF2-40B4-BE49-F238E27FC236}">
                  <a16:creationId xmlns:a16="http://schemas.microsoft.com/office/drawing/2014/main" id="{FA401CB8-1EEB-40C8-B07C-D39B14356DB8}"/>
                </a:ext>
              </a:extLst>
            </p:cNvPr>
            <p:cNvSpPr/>
            <p:nvPr/>
          </p:nvSpPr>
          <p:spPr bwMode="auto">
            <a:xfrm>
              <a:off x="6353175" y="5468938"/>
              <a:ext cx="319088" cy="228600"/>
            </a:xfrm>
            <a:custGeom>
              <a:avLst/>
              <a:gdLst>
                <a:gd name="T0" fmla="*/ 1 w 86"/>
                <a:gd name="T1" fmla="*/ 18 h 62"/>
                <a:gd name="T2" fmla="*/ 34 w 86"/>
                <a:gd name="T3" fmla="*/ 0 h 62"/>
                <a:gd name="T4" fmla="*/ 86 w 86"/>
                <a:gd name="T5" fmla="*/ 46 h 62"/>
                <a:gd name="T6" fmla="*/ 62 w 86"/>
                <a:gd name="T7" fmla="*/ 43 h 62"/>
                <a:gd name="T8" fmla="*/ 56 w 86"/>
                <a:gd name="T9" fmla="*/ 62 h 62"/>
                <a:gd name="T10" fmla="*/ 1 w 86"/>
                <a:gd name="T11" fmla="*/ 18 h 62"/>
              </a:gdLst>
              <a:ahLst/>
              <a:cxnLst>
                <a:cxn ang="0">
                  <a:pos x="T0" y="T1"/>
                </a:cxn>
                <a:cxn ang="0">
                  <a:pos x="T2" y="T3"/>
                </a:cxn>
                <a:cxn ang="0">
                  <a:pos x="T4" y="T5"/>
                </a:cxn>
                <a:cxn ang="0">
                  <a:pos x="T6" y="T7"/>
                </a:cxn>
                <a:cxn ang="0">
                  <a:pos x="T8" y="T9"/>
                </a:cxn>
                <a:cxn ang="0">
                  <a:pos x="T10" y="T11"/>
                </a:cxn>
              </a:cxnLst>
              <a:rect l="0" t="0" r="r" b="b"/>
              <a:pathLst>
                <a:path w="86" h="62">
                  <a:moveTo>
                    <a:pt x="1" y="18"/>
                  </a:moveTo>
                  <a:cubicBezTo>
                    <a:pt x="0" y="17"/>
                    <a:pt x="34" y="0"/>
                    <a:pt x="34" y="0"/>
                  </a:cubicBezTo>
                  <a:cubicBezTo>
                    <a:pt x="34" y="0"/>
                    <a:pt x="79" y="19"/>
                    <a:pt x="86" y="46"/>
                  </a:cubicBezTo>
                  <a:cubicBezTo>
                    <a:pt x="86" y="46"/>
                    <a:pt x="70" y="45"/>
                    <a:pt x="62" y="43"/>
                  </a:cubicBezTo>
                  <a:cubicBezTo>
                    <a:pt x="62" y="43"/>
                    <a:pt x="61" y="53"/>
                    <a:pt x="56" y="62"/>
                  </a:cubicBezTo>
                  <a:cubicBezTo>
                    <a:pt x="56" y="62"/>
                    <a:pt x="36" y="33"/>
                    <a:pt x="1" y="18"/>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Sḷíḍé">
              <a:extLst>
                <a:ext uri="{FF2B5EF4-FFF2-40B4-BE49-F238E27FC236}">
                  <a16:creationId xmlns:a16="http://schemas.microsoft.com/office/drawing/2014/main" id="{37DAB50B-23F9-4D1E-8549-7988983CD4E3}"/>
                </a:ext>
              </a:extLst>
            </p:cNvPr>
            <p:cNvSpPr/>
            <p:nvPr/>
          </p:nvSpPr>
          <p:spPr bwMode="auto">
            <a:xfrm>
              <a:off x="4092575" y="3754438"/>
              <a:ext cx="2308225" cy="1362075"/>
            </a:xfrm>
            <a:custGeom>
              <a:avLst/>
              <a:gdLst>
                <a:gd name="T0" fmla="*/ 461 w 621"/>
                <a:gd name="T1" fmla="*/ 175 h 367"/>
                <a:gd name="T2" fmla="*/ 330 w 621"/>
                <a:gd name="T3" fmla="*/ 9 h 367"/>
                <a:gd name="T4" fmla="*/ 54 w 621"/>
                <a:gd name="T5" fmla="*/ 117 h 367"/>
                <a:gd name="T6" fmla="*/ 48 w 621"/>
                <a:gd name="T7" fmla="*/ 120 h 367"/>
                <a:gd name="T8" fmla="*/ 43 w 621"/>
                <a:gd name="T9" fmla="*/ 123 h 367"/>
                <a:gd name="T10" fmla="*/ 41 w 621"/>
                <a:gd name="T11" fmla="*/ 125 h 367"/>
                <a:gd name="T12" fmla="*/ 37 w 621"/>
                <a:gd name="T13" fmla="*/ 128 h 367"/>
                <a:gd name="T14" fmla="*/ 32 w 621"/>
                <a:gd name="T15" fmla="*/ 132 h 367"/>
                <a:gd name="T16" fmla="*/ 32 w 621"/>
                <a:gd name="T17" fmla="*/ 132 h 367"/>
                <a:gd name="T18" fmla="*/ 31 w 621"/>
                <a:gd name="T19" fmla="*/ 134 h 367"/>
                <a:gd name="T20" fmla="*/ 27 w 621"/>
                <a:gd name="T21" fmla="*/ 137 h 367"/>
                <a:gd name="T22" fmla="*/ 27 w 621"/>
                <a:gd name="T23" fmla="*/ 137 h 367"/>
                <a:gd name="T24" fmla="*/ 24 w 621"/>
                <a:gd name="T25" fmla="*/ 141 h 367"/>
                <a:gd name="T26" fmla="*/ 23 w 621"/>
                <a:gd name="T27" fmla="*/ 143 h 367"/>
                <a:gd name="T28" fmla="*/ 22 w 621"/>
                <a:gd name="T29" fmla="*/ 144 h 367"/>
                <a:gd name="T30" fmla="*/ 19 w 621"/>
                <a:gd name="T31" fmla="*/ 147 h 367"/>
                <a:gd name="T32" fmla="*/ 18 w 621"/>
                <a:gd name="T33" fmla="*/ 148 h 367"/>
                <a:gd name="T34" fmla="*/ 18 w 621"/>
                <a:gd name="T35" fmla="*/ 149 h 367"/>
                <a:gd name="T36" fmla="*/ 16 w 621"/>
                <a:gd name="T37" fmla="*/ 152 h 367"/>
                <a:gd name="T38" fmla="*/ 14 w 621"/>
                <a:gd name="T39" fmla="*/ 154 h 367"/>
                <a:gd name="T40" fmla="*/ 14 w 621"/>
                <a:gd name="T41" fmla="*/ 155 h 367"/>
                <a:gd name="T42" fmla="*/ 13 w 621"/>
                <a:gd name="T43" fmla="*/ 156 h 367"/>
                <a:gd name="T44" fmla="*/ 12 w 621"/>
                <a:gd name="T45" fmla="*/ 159 h 367"/>
                <a:gd name="T46" fmla="*/ 11 w 621"/>
                <a:gd name="T47" fmla="*/ 161 h 367"/>
                <a:gd name="T48" fmla="*/ 10 w 621"/>
                <a:gd name="T49" fmla="*/ 161 h 367"/>
                <a:gd name="T50" fmla="*/ 9 w 621"/>
                <a:gd name="T51" fmla="*/ 164 h 367"/>
                <a:gd name="T52" fmla="*/ 8 w 621"/>
                <a:gd name="T53" fmla="*/ 166 h 367"/>
                <a:gd name="T54" fmla="*/ 7 w 621"/>
                <a:gd name="T55" fmla="*/ 168 h 367"/>
                <a:gd name="T56" fmla="*/ 7 w 621"/>
                <a:gd name="T57" fmla="*/ 169 h 367"/>
                <a:gd name="T58" fmla="*/ 6 w 621"/>
                <a:gd name="T59" fmla="*/ 172 h 367"/>
                <a:gd name="T60" fmla="*/ 5 w 621"/>
                <a:gd name="T61" fmla="*/ 174 h 367"/>
                <a:gd name="T62" fmla="*/ 5 w 621"/>
                <a:gd name="T63" fmla="*/ 174 h 367"/>
                <a:gd name="T64" fmla="*/ 4 w 621"/>
                <a:gd name="T65" fmla="*/ 177 h 367"/>
                <a:gd name="T66" fmla="*/ 3 w 621"/>
                <a:gd name="T67" fmla="*/ 180 h 367"/>
                <a:gd name="T68" fmla="*/ 2 w 621"/>
                <a:gd name="T69" fmla="*/ 181 h 367"/>
                <a:gd name="T70" fmla="*/ 2 w 621"/>
                <a:gd name="T71" fmla="*/ 181 h 367"/>
                <a:gd name="T72" fmla="*/ 2 w 621"/>
                <a:gd name="T73" fmla="*/ 184 h 367"/>
                <a:gd name="T74" fmla="*/ 1 w 621"/>
                <a:gd name="T75" fmla="*/ 187 h 367"/>
                <a:gd name="T76" fmla="*/ 337 w 621"/>
                <a:gd name="T77" fmla="*/ 355 h 367"/>
                <a:gd name="T78" fmla="*/ 621 w 621"/>
                <a:gd name="T79" fmla="*/ 34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1" h="367">
                  <a:moveTo>
                    <a:pt x="529" y="226"/>
                  </a:moveTo>
                  <a:cubicBezTo>
                    <a:pt x="528" y="221"/>
                    <a:pt x="461" y="175"/>
                    <a:pt x="461" y="175"/>
                  </a:cubicBezTo>
                  <a:cubicBezTo>
                    <a:pt x="426" y="109"/>
                    <a:pt x="426" y="109"/>
                    <a:pt x="426" y="109"/>
                  </a:cubicBezTo>
                  <a:cubicBezTo>
                    <a:pt x="330" y="9"/>
                    <a:pt x="330" y="9"/>
                    <a:pt x="330" y="9"/>
                  </a:cubicBezTo>
                  <a:cubicBezTo>
                    <a:pt x="330" y="9"/>
                    <a:pt x="326" y="5"/>
                    <a:pt x="319" y="0"/>
                  </a:cubicBezTo>
                  <a:cubicBezTo>
                    <a:pt x="54" y="117"/>
                    <a:pt x="54" y="117"/>
                    <a:pt x="54" y="117"/>
                  </a:cubicBezTo>
                  <a:cubicBezTo>
                    <a:pt x="52" y="118"/>
                    <a:pt x="50" y="119"/>
                    <a:pt x="48" y="120"/>
                  </a:cubicBezTo>
                  <a:cubicBezTo>
                    <a:pt x="48" y="120"/>
                    <a:pt x="48" y="120"/>
                    <a:pt x="48" y="120"/>
                  </a:cubicBezTo>
                  <a:cubicBezTo>
                    <a:pt x="48" y="120"/>
                    <a:pt x="47" y="121"/>
                    <a:pt x="46" y="121"/>
                  </a:cubicBezTo>
                  <a:cubicBezTo>
                    <a:pt x="45" y="122"/>
                    <a:pt x="44" y="123"/>
                    <a:pt x="43" y="123"/>
                  </a:cubicBezTo>
                  <a:cubicBezTo>
                    <a:pt x="43" y="123"/>
                    <a:pt x="43" y="124"/>
                    <a:pt x="43" y="124"/>
                  </a:cubicBezTo>
                  <a:cubicBezTo>
                    <a:pt x="42" y="124"/>
                    <a:pt x="41" y="125"/>
                    <a:pt x="41" y="125"/>
                  </a:cubicBezTo>
                  <a:cubicBezTo>
                    <a:pt x="40" y="126"/>
                    <a:pt x="39" y="127"/>
                    <a:pt x="38" y="127"/>
                  </a:cubicBezTo>
                  <a:cubicBezTo>
                    <a:pt x="38" y="128"/>
                    <a:pt x="37" y="128"/>
                    <a:pt x="37" y="128"/>
                  </a:cubicBezTo>
                  <a:cubicBezTo>
                    <a:pt x="37" y="128"/>
                    <a:pt x="36" y="129"/>
                    <a:pt x="35" y="130"/>
                  </a:cubicBezTo>
                  <a:cubicBezTo>
                    <a:pt x="34" y="130"/>
                    <a:pt x="33" y="131"/>
                    <a:pt x="32" y="132"/>
                  </a:cubicBezTo>
                  <a:cubicBezTo>
                    <a:pt x="32" y="132"/>
                    <a:pt x="32" y="132"/>
                    <a:pt x="32" y="132"/>
                  </a:cubicBezTo>
                  <a:cubicBezTo>
                    <a:pt x="32" y="132"/>
                    <a:pt x="32" y="132"/>
                    <a:pt x="32" y="132"/>
                  </a:cubicBezTo>
                  <a:cubicBezTo>
                    <a:pt x="32" y="132"/>
                    <a:pt x="32" y="132"/>
                    <a:pt x="32" y="132"/>
                  </a:cubicBezTo>
                  <a:cubicBezTo>
                    <a:pt x="32" y="133"/>
                    <a:pt x="31" y="133"/>
                    <a:pt x="31" y="134"/>
                  </a:cubicBezTo>
                  <a:cubicBezTo>
                    <a:pt x="30" y="134"/>
                    <a:pt x="29" y="135"/>
                    <a:pt x="29" y="136"/>
                  </a:cubicBezTo>
                  <a:cubicBezTo>
                    <a:pt x="28" y="136"/>
                    <a:pt x="28" y="137"/>
                    <a:pt x="27" y="137"/>
                  </a:cubicBezTo>
                  <a:cubicBezTo>
                    <a:pt x="27" y="137"/>
                    <a:pt x="27" y="137"/>
                    <a:pt x="27" y="137"/>
                  </a:cubicBezTo>
                  <a:cubicBezTo>
                    <a:pt x="27" y="137"/>
                    <a:pt x="27" y="137"/>
                    <a:pt x="27" y="137"/>
                  </a:cubicBezTo>
                  <a:cubicBezTo>
                    <a:pt x="26" y="138"/>
                    <a:pt x="26" y="139"/>
                    <a:pt x="25" y="139"/>
                  </a:cubicBezTo>
                  <a:cubicBezTo>
                    <a:pt x="25" y="140"/>
                    <a:pt x="25" y="140"/>
                    <a:pt x="24" y="141"/>
                  </a:cubicBezTo>
                  <a:cubicBezTo>
                    <a:pt x="24" y="141"/>
                    <a:pt x="23" y="142"/>
                    <a:pt x="23" y="142"/>
                  </a:cubicBezTo>
                  <a:cubicBezTo>
                    <a:pt x="23" y="142"/>
                    <a:pt x="23" y="142"/>
                    <a:pt x="23" y="143"/>
                  </a:cubicBezTo>
                  <a:cubicBezTo>
                    <a:pt x="23" y="143"/>
                    <a:pt x="23" y="143"/>
                    <a:pt x="23" y="143"/>
                  </a:cubicBezTo>
                  <a:cubicBezTo>
                    <a:pt x="22" y="143"/>
                    <a:pt x="22" y="143"/>
                    <a:pt x="22" y="144"/>
                  </a:cubicBezTo>
                  <a:cubicBezTo>
                    <a:pt x="21" y="144"/>
                    <a:pt x="21" y="145"/>
                    <a:pt x="20" y="145"/>
                  </a:cubicBezTo>
                  <a:cubicBezTo>
                    <a:pt x="20" y="146"/>
                    <a:pt x="20" y="146"/>
                    <a:pt x="19" y="147"/>
                  </a:cubicBezTo>
                  <a:cubicBezTo>
                    <a:pt x="19" y="147"/>
                    <a:pt x="19" y="148"/>
                    <a:pt x="19" y="148"/>
                  </a:cubicBezTo>
                  <a:cubicBezTo>
                    <a:pt x="18" y="148"/>
                    <a:pt x="18" y="148"/>
                    <a:pt x="18" y="148"/>
                  </a:cubicBezTo>
                  <a:cubicBezTo>
                    <a:pt x="18" y="148"/>
                    <a:pt x="18" y="148"/>
                    <a:pt x="18" y="148"/>
                  </a:cubicBezTo>
                  <a:cubicBezTo>
                    <a:pt x="18" y="149"/>
                    <a:pt x="18" y="149"/>
                    <a:pt x="18" y="149"/>
                  </a:cubicBezTo>
                  <a:cubicBezTo>
                    <a:pt x="17" y="150"/>
                    <a:pt x="17" y="150"/>
                    <a:pt x="17" y="151"/>
                  </a:cubicBezTo>
                  <a:cubicBezTo>
                    <a:pt x="16" y="151"/>
                    <a:pt x="16" y="152"/>
                    <a:pt x="16" y="152"/>
                  </a:cubicBezTo>
                  <a:cubicBezTo>
                    <a:pt x="16" y="153"/>
                    <a:pt x="15" y="153"/>
                    <a:pt x="15" y="153"/>
                  </a:cubicBezTo>
                  <a:cubicBezTo>
                    <a:pt x="15" y="154"/>
                    <a:pt x="15" y="154"/>
                    <a:pt x="14" y="154"/>
                  </a:cubicBezTo>
                  <a:cubicBezTo>
                    <a:pt x="14" y="155"/>
                    <a:pt x="14" y="155"/>
                    <a:pt x="14" y="155"/>
                  </a:cubicBezTo>
                  <a:cubicBezTo>
                    <a:pt x="14" y="155"/>
                    <a:pt x="14" y="155"/>
                    <a:pt x="14" y="155"/>
                  </a:cubicBezTo>
                  <a:cubicBezTo>
                    <a:pt x="14" y="155"/>
                    <a:pt x="14" y="155"/>
                    <a:pt x="14" y="155"/>
                  </a:cubicBezTo>
                  <a:cubicBezTo>
                    <a:pt x="14" y="155"/>
                    <a:pt x="14" y="156"/>
                    <a:pt x="13" y="156"/>
                  </a:cubicBezTo>
                  <a:cubicBezTo>
                    <a:pt x="13" y="157"/>
                    <a:pt x="13" y="157"/>
                    <a:pt x="13" y="157"/>
                  </a:cubicBezTo>
                  <a:cubicBezTo>
                    <a:pt x="12" y="158"/>
                    <a:pt x="12" y="158"/>
                    <a:pt x="12" y="159"/>
                  </a:cubicBezTo>
                  <a:cubicBezTo>
                    <a:pt x="12" y="159"/>
                    <a:pt x="11" y="160"/>
                    <a:pt x="11" y="160"/>
                  </a:cubicBezTo>
                  <a:cubicBezTo>
                    <a:pt x="11" y="160"/>
                    <a:pt x="11" y="161"/>
                    <a:pt x="11" y="161"/>
                  </a:cubicBezTo>
                  <a:cubicBezTo>
                    <a:pt x="11" y="161"/>
                    <a:pt x="11" y="161"/>
                    <a:pt x="11" y="161"/>
                  </a:cubicBezTo>
                  <a:cubicBezTo>
                    <a:pt x="11" y="161"/>
                    <a:pt x="11" y="161"/>
                    <a:pt x="10" y="161"/>
                  </a:cubicBezTo>
                  <a:cubicBezTo>
                    <a:pt x="10" y="162"/>
                    <a:pt x="10" y="162"/>
                    <a:pt x="10" y="163"/>
                  </a:cubicBezTo>
                  <a:cubicBezTo>
                    <a:pt x="10" y="163"/>
                    <a:pt x="9" y="163"/>
                    <a:pt x="9" y="164"/>
                  </a:cubicBezTo>
                  <a:cubicBezTo>
                    <a:pt x="9" y="164"/>
                    <a:pt x="9" y="165"/>
                    <a:pt x="9" y="165"/>
                  </a:cubicBezTo>
                  <a:cubicBezTo>
                    <a:pt x="8" y="166"/>
                    <a:pt x="8" y="166"/>
                    <a:pt x="8" y="166"/>
                  </a:cubicBezTo>
                  <a:cubicBezTo>
                    <a:pt x="8" y="167"/>
                    <a:pt x="8" y="167"/>
                    <a:pt x="7" y="168"/>
                  </a:cubicBezTo>
                  <a:cubicBezTo>
                    <a:pt x="7" y="168"/>
                    <a:pt x="7" y="168"/>
                    <a:pt x="7" y="168"/>
                  </a:cubicBezTo>
                  <a:cubicBezTo>
                    <a:pt x="7" y="168"/>
                    <a:pt x="7" y="168"/>
                    <a:pt x="7" y="168"/>
                  </a:cubicBezTo>
                  <a:cubicBezTo>
                    <a:pt x="7" y="168"/>
                    <a:pt x="7" y="169"/>
                    <a:pt x="7" y="169"/>
                  </a:cubicBezTo>
                  <a:cubicBezTo>
                    <a:pt x="7" y="169"/>
                    <a:pt x="6" y="170"/>
                    <a:pt x="6" y="170"/>
                  </a:cubicBezTo>
                  <a:cubicBezTo>
                    <a:pt x="6" y="171"/>
                    <a:pt x="6" y="171"/>
                    <a:pt x="6" y="172"/>
                  </a:cubicBezTo>
                  <a:cubicBezTo>
                    <a:pt x="6" y="172"/>
                    <a:pt x="5" y="172"/>
                    <a:pt x="5" y="173"/>
                  </a:cubicBezTo>
                  <a:cubicBezTo>
                    <a:pt x="5" y="173"/>
                    <a:pt x="5" y="174"/>
                    <a:pt x="5" y="174"/>
                  </a:cubicBezTo>
                  <a:cubicBezTo>
                    <a:pt x="5" y="174"/>
                    <a:pt x="5" y="174"/>
                    <a:pt x="5" y="174"/>
                  </a:cubicBezTo>
                  <a:cubicBezTo>
                    <a:pt x="5" y="174"/>
                    <a:pt x="5" y="174"/>
                    <a:pt x="5" y="174"/>
                  </a:cubicBezTo>
                  <a:cubicBezTo>
                    <a:pt x="4" y="175"/>
                    <a:pt x="4" y="175"/>
                    <a:pt x="4" y="176"/>
                  </a:cubicBezTo>
                  <a:cubicBezTo>
                    <a:pt x="4" y="176"/>
                    <a:pt x="4" y="176"/>
                    <a:pt x="4" y="177"/>
                  </a:cubicBezTo>
                  <a:cubicBezTo>
                    <a:pt x="4" y="177"/>
                    <a:pt x="3" y="178"/>
                    <a:pt x="3" y="178"/>
                  </a:cubicBezTo>
                  <a:cubicBezTo>
                    <a:pt x="3" y="179"/>
                    <a:pt x="3" y="179"/>
                    <a:pt x="3" y="180"/>
                  </a:cubicBezTo>
                  <a:cubicBezTo>
                    <a:pt x="3" y="180"/>
                    <a:pt x="3" y="181"/>
                    <a:pt x="2" y="181"/>
                  </a:cubicBezTo>
                  <a:cubicBezTo>
                    <a:pt x="2" y="181"/>
                    <a:pt x="2" y="181"/>
                    <a:pt x="2" y="181"/>
                  </a:cubicBezTo>
                  <a:cubicBezTo>
                    <a:pt x="2" y="181"/>
                    <a:pt x="2" y="181"/>
                    <a:pt x="2" y="181"/>
                  </a:cubicBezTo>
                  <a:cubicBezTo>
                    <a:pt x="2" y="181"/>
                    <a:pt x="2" y="181"/>
                    <a:pt x="2" y="181"/>
                  </a:cubicBezTo>
                  <a:cubicBezTo>
                    <a:pt x="2" y="182"/>
                    <a:pt x="2" y="182"/>
                    <a:pt x="2" y="182"/>
                  </a:cubicBezTo>
                  <a:cubicBezTo>
                    <a:pt x="2" y="183"/>
                    <a:pt x="2" y="183"/>
                    <a:pt x="2" y="184"/>
                  </a:cubicBezTo>
                  <a:cubicBezTo>
                    <a:pt x="1" y="184"/>
                    <a:pt x="1" y="185"/>
                    <a:pt x="1" y="185"/>
                  </a:cubicBezTo>
                  <a:cubicBezTo>
                    <a:pt x="1" y="186"/>
                    <a:pt x="1" y="187"/>
                    <a:pt x="1" y="187"/>
                  </a:cubicBezTo>
                  <a:cubicBezTo>
                    <a:pt x="1" y="187"/>
                    <a:pt x="1" y="188"/>
                    <a:pt x="0" y="188"/>
                  </a:cubicBezTo>
                  <a:cubicBezTo>
                    <a:pt x="0" y="188"/>
                    <a:pt x="337" y="367"/>
                    <a:pt x="337" y="355"/>
                  </a:cubicBezTo>
                  <a:cubicBezTo>
                    <a:pt x="337" y="342"/>
                    <a:pt x="362" y="336"/>
                    <a:pt x="362" y="336"/>
                  </a:cubicBezTo>
                  <a:cubicBezTo>
                    <a:pt x="621" y="341"/>
                    <a:pt x="621" y="341"/>
                    <a:pt x="621" y="341"/>
                  </a:cubicBezTo>
                  <a:cubicBezTo>
                    <a:pt x="621" y="341"/>
                    <a:pt x="530" y="231"/>
                    <a:pt x="529" y="226"/>
                  </a:cubicBezTo>
                  <a:close/>
                </a:path>
              </a:pathLst>
            </a:custGeom>
            <a:solidFill>
              <a:srgbClr val="3B51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íṡľiḑé">
              <a:extLst>
                <a:ext uri="{FF2B5EF4-FFF2-40B4-BE49-F238E27FC236}">
                  <a16:creationId xmlns:a16="http://schemas.microsoft.com/office/drawing/2014/main" id="{BE431A6F-4673-49A0-A675-063FFCDE65DB}"/>
                </a:ext>
              </a:extLst>
            </p:cNvPr>
            <p:cNvSpPr/>
            <p:nvPr/>
          </p:nvSpPr>
          <p:spPr bwMode="auto">
            <a:xfrm>
              <a:off x="4402138" y="2760663"/>
              <a:ext cx="3387725" cy="2262188"/>
            </a:xfrm>
            <a:custGeom>
              <a:avLst/>
              <a:gdLst>
                <a:gd name="T0" fmla="*/ 403 w 912"/>
                <a:gd name="T1" fmla="*/ 0 h 610"/>
                <a:gd name="T2" fmla="*/ 50 w 912"/>
                <a:gd name="T3" fmla="*/ 157 h 610"/>
                <a:gd name="T4" fmla="*/ 48 w 912"/>
                <a:gd name="T5" fmla="*/ 158 h 610"/>
                <a:gd name="T6" fmla="*/ 44 w 912"/>
                <a:gd name="T7" fmla="*/ 160 h 610"/>
                <a:gd name="T8" fmla="*/ 39 w 912"/>
                <a:gd name="T9" fmla="*/ 164 h 610"/>
                <a:gd name="T10" fmla="*/ 37 w 912"/>
                <a:gd name="T11" fmla="*/ 166 h 610"/>
                <a:gd name="T12" fmla="*/ 34 w 912"/>
                <a:gd name="T13" fmla="*/ 169 h 610"/>
                <a:gd name="T14" fmla="*/ 34 w 912"/>
                <a:gd name="T15" fmla="*/ 169 h 610"/>
                <a:gd name="T16" fmla="*/ 31 w 912"/>
                <a:gd name="T17" fmla="*/ 172 h 610"/>
                <a:gd name="T18" fmla="*/ 29 w 912"/>
                <a:gd name="T19" fmla="*/ 174 h 610"/>
                <a:gd name="T20" fmla="*/ 27 w 912"/>
                <a:gd name="T21" fmla="*/ 176 h 610"/>
                <a:gd name="T22" fmla="*/ 25 w 912"/>
                <a:gd name="T23" fmla="*/ 179 h 610"/>
                <a:gd name="T24" fmla="*/ 24 w 912"/>
                <a:gd name="T25" fmla="*/ 179 h 610"/>
                <a:gd name="T26" fmla="*/ 22 w 912"/>
                <a:gd name="T27" fmla="*/ 182 h 610"/>
                <a:gd name="T28" fmla="*/ 20 w 912"/>
                <a:gd name="T29" fmla="*/ 185 h 610"/>
                <a:gd name="T30" fmla="*/ 20 w 912"/>
                <a:gd name="T31" fmla="*/ 185 h 610"/>
                <a:gd name="T32" fmla="*/ 19 w 912"/>
                <a:gd name="T33" fmla="*/ 187 h 610"/>
                <a:gd name="T34" fmla="*/ 17 w 912"/>
                <a:gd name="T35" fmla="*/ 190 h 610"/>
                <a:gd name="T36" fmla="*/ 16 w 912"/>
                <a:gd name="T37" fmla="*/ 191 h 610"/>
                <a:gd name="T38" fmla="*/ 16 w 912"/>
                <a:gd name="T39" fmla="*/ 191 h 610"/>
                <a:gd name="T40" fmla="*/ 15 w 912"/>
                <a:gd name="T41" fmla="*/ 194 h 610"/>
                <a:gd name="T42" fmla="*/ 13 w 912"/>
                <a:gd name="T43" fmla="*/ 196 h 610"/>
                <a:gd name="T44" fmla="*/ 13 w 912"/>
                <a:gd name="T45" fmla="*/ 197 h 610"/>
                <a:gd name="T46" fmla="*/ 12 w 912"/>
                <a:gd name="T47" fmla="*/ 199 h 610"/>
                <a:gd name="T48" fmla="*/ 11 w 912"/>
                <a:gd name="T49" fmla="*/ 201 h 610"/>
                <a:gd name="T50" fmla="*/ 10 w 912"/>
                <a:gd name="T51" fmla="*/ 204 h 610"/>
                <a:gd name="T52" fmla="*/ 9 w 912"/>
                <a:gd name="T53" fmla="*/ 204 h 610"/>
                <a:gd name="T54" fmla="*/ 8 w 912"/>
                <a:gd name="T55" fmla="*/ 207 h 610"/>
                <a:gd name="T56" fmla="*/ 7 w 912"/>
                <a:gd name="T57" fmla="*/ 209 h 610"/>
                <a:gd name="T58" fmla="*/ 7 w 912"/>
                <a:gd name="T59" fmla="*/ 211 h 610"/>
                <a:gd name="T60" fmla="*/ 6 w 912"/>
                <a:gd name="T61" fmla="*/ 212 h 610"/>
                <a:gd name="T62" fmla="*/ 5 w 912"/>
                <a:gd name="T63" fmla="*/ 214 h 610"/>
                <a:gd name="T64" fmla="*/ 5 w 912"/>
                <a:gd name="T65" fmla="*/ 217 h 610"/>
                <a:gd name="T66" fmla="*/ 4 w 912"/>
                <a:gd name="T67" fmla="*/ 217 h 610"/>
                <a:gd name="T68" fmla="*/ 4 w 912"/>
                <a:gd name="T69" fmla="*/ 219 h 610"/>
                <a:gd name="T70" fmla="*/ 3 w 912"/>
                <a:gd name="T71" fmla="*/ 222 h 610"/>
                <a:gd name="T72" fmla="*/ 3 w 912"/>
                <a:gd name="T73" fmla="*/ 224 h 610"/>
                <a:gd name="T74" fmla="*/ 3 w 912"/>
                <a:gd name="T75" fmla="*/ 224 h 610"/>
                <a:gd name="T76" fmla="*/ 2 w 912"/>
                <a:gd name="T77" fmla="*/ 228 h 610"/>
                <a:gd name="T78" fmla="*/ 1 w 912"/>
                <a:gd name="T79" fmla="*/ 231 h 610"/>
                <a:gd name="T80" fmla="*/ 1 w 912"/>
                <a:gd name="T81" fmla="*/ 231 h 610"/>
                <a:gd name="T82" fmla="*/ 1 w 912"/>
                <a:gd name="T83" fmla="*/ 235 h 610"/>
                <a:gd name="T84" fmla="*/ 1 w 912"/>
                <a:gd name="T85" fmla="*/ 238 h 610"/>
                <a:gd name="T86" fmla="*/ 0 w 912"/>
                <a:gd name="T87" fmla="*/ 239 h 610"/>
                <a:gd name="T88" fmla="*/ 0 w 912"/>
                <a:gd name="T89" fmla="*/ 242 h 610"/>
                <a:gd name="T90" fmla="*/ 0 w 912"/>
                <a:gd name="T91" fmla="*/ 245 h 610"/>
                <a:gd name="T92" fmla="*/ 2 w 912"/>
                <a:gd name="T93" fmla="*/ 304 h 610"/>
                <a:gd name="T94" fmla="*/ 13 w 912"/>
                <a:gd name="T95" fmla="*/ 324 h 610"/>
                <a:gd name="T96" fmla="*/ 21 w 912"/>
                <a:gd name="T97" fmla="*/ 331 h 610"/>
                <a:gd name="T98" fmla="*/ 523 w 912"/>
                <a:gd name="T99" fmla="*/ 605 h 610"/>
                <a:gd name="T100" fmla="*/ 560 w 912"/>
                <a:gd name="T101" fmla="*/ 604 h 610"/>
                <a:gd name="T102" fmla="*/ 903 w 912"/>
                <a:gd name="T103" fmla="*/ 405 h 610"/>
                <a:gd name="T104" fmla="*/ 911 w 912"/>
                <a:gd name="T105" fmla="*/ 267 h 610"/>
                <a:gd name="T106" fmla="*/ 507 w 912"/>
                <a:gd name="T107" fmla="*/ 579 h 610"/>
                <a:gd name="T108" fmla="*/ 508 w 912"/>
                <a:gd name="T109" fmla="*/ 581 h 610"/>
                <a:gd name="T110" fmla="*/ 511 w 912"/>
                <a:gd name="T111" fmla="*/ 591 h 610"/>
                <a:gd name="T112" fmla="*/ 511 w 912"/>
                <a:gd name="T113" fmla="*/ 592 h 610"/>
                <a:gd name="T114" fmla="*/ 516 w 912"/>
                <a:gd name="T115" fmla="*/ 600 h 610"/>
                <a:gd name="T116" fmla="*/ 517 w 912"/>
                <a:gd name="T117" fmla="*/ 601 h 610"/>
                <a:gd name="T118" fmla="*/ 545 w 912"/>
                <a:gd name="T119" fmla="*/ 588 h 610"/>
                <a:gd name="T120" fmla="*/ 545 w 912"/>
                <a:gd name="T121" fmla="*/ 588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2" h="610">
                  <a:moveTo>
                    <a:pt x="912" y="247"/>
                  </a:moveTo>
                  <a:cubicBezTo>
                    <a:pt x="403" y="0"/>
                    <a:pt x="403" y="0"/>
                    <a:pt x="403" y="0"/>
                  </a:cubicBezTo>
                  <a:cubicBezTo>
                    <a:pt x="56" y="154"/>
                    <a:pt x="56" y="154"/>
                    <a:pt x="56" y="154"/>
                  </a:cubicBezTo>
                  <a:cubicBezTo>
                    <a:pt x="54" y="155"/>
                    <a:pt x="52" y="156"/>
                    <a:pt x="50" y="157"/>
                  </a:cubicBezTo>
                  <a:cubicBezTo>
                    <a:pt x="50" y="157"/>
                    <a:pt x="50" y="157"/>
                    <a:pt x="50" y="157"/>
                  </a:cubicBezTo>
                  <a:cubicBezTo>
                    <a:pt x="49" y="157"/>
                    <a:pt x="49" y="158"/>
                    <a:pt x="48" y="158"/>
                  </a:cubicBezTo>
                  <a:cubicBezTo>
                    <a:pt x="47" y="159"/>
                    <a:pt x="46" y="160"/>
                    <a:pt x="44" y="160"/>
                  </a:cubicBezTo>
                  <a:cubicBezTo>
                    <a:pt x="44" y="160"/>
                    <a:pt x="44" y="160"/>
                    <a:pt x="44" y="160"/>
                  </a:cubicBezTo>
                  <a:cubicBezTo>
                    <a:pt x="44" y="161"/>
                    <a:pt x="43" y="162"/>
                    <a:pt x="42" y="162"/>
                  </a:cubicBezTo>
                  <a:cubicBezTo>
                    <a:pt x="41" y="163"/>
                    <a:pt x="40" y="164"/>
                    <a:pt x="39" y="164"/>
                  </a:cubicBezTo>
                  <a:cubicBezTo>
                    <a:pt x="39" y="164"/>
                    <a:pt x="39" y="164"/>
                    <a:pt x="39" y="164"/>
                  </a:cubicBezTo>
                  <a:cubicBezTo>
                    <a:pt x="38" y="165"/>
                    <a:pt x="38" y="166"/>
                    <a:pt x="37" y="166"/>
                  </a:cubicBezTo>
                  <a:cubicBezTo>
                    <a:pt x="36" y="167"/>
                    <a:pt x="35" y="168"/>
                    <a:pt x="34" y="169"/>
                  </a:cubicBezTo>
                  <a:cubicBezTo>
                    <a:pt x="34" y="169"/>
                    <a:pt x="34" y="169"/>
                    <a:pt x="34" y="169"/>
                  </a:cubicBezTo>
                  <a:cubicBezTo>
                    <a:pt x="34" y="169"/>
                    <a:pt x="34" y="169"/>
                    <a:pt x="34" y="169"/>
                  </a:cubicBezTo>
                  <a:cubicBezTo>
                    <a:pt x="34" y="169"/>
                    <a:pt x="34" y="169"/>
                    <a:pt x="34" y="169"/>
                  </a:cubicBezTo>
                  <a:cubicBezTo>
                    <a:pt x="33" y="170"/>
                    <a:pt x="33" y="170"/>
                    <a:pt x="32" y="171"/>
                  </a:cubicBezTo>
                  <a:cubicBezTo>
                    <a:pt x="32" y="171"/>
                    <a:pt x="31" y="172"/>
                    <a:pt x="31" y="172"/>
                  </a:cubicBezTo>
                  <a:cubicBezTo>
                    <a:pt x="30" y="173"/>
                    <a:pt x="30" y="173"/>
                    <a:pt x="29" y="174"/>
                  </a:cubicBezTo>
                  <a:cubicBezTo>
                    <a:pt x="29" y="174"/>
                    <a:pt x="29" y="174"/>
                    <a:pt x="29" y="174"/>
                  </a:cubicBezTo>
                  <a:cubicBezTo>
                    <a:pt x="29" y="174"/>
                    <a:pt x="29" y="174"/>
                    <a:pt x="29" y="174"/>
                  </a:cubicBezTo>
                  <a:cubicBezTo>
                    <a:pt x="28" y="175"/>
                    <a:pt x="28" y="175"/>
                    <a:pt x="27" y="176"/>
                  </a:cubicBezTo>
                  <a:cubicBezTo>
                    <a:pt x="27" y="177"/>
                    <a:pt x="26" y="177"/>
                    <a:pt x="26" y="178"/>
                  </a:cubicBezTo>
                  <a:cubicBezTo>
                    <a:pt x="26" y="178"/>
                    <a:pt x="25" y="178"/>
                    <a:pt x="25" y="179"/>
                  </a:cubicBezTo>
                  <a:cubicBezTo>
                    <a:pt x="25" y="179"/>
                    <a:pt x="25" y="179"/>
                    <a:pt x="25" y="179"/>
                  </a:cubicBezTo>
                  <a:cubicBezTo>
                    <a:pt x="24" y="179"/>
                    <a:pt x="24" y="179"/>
                    <a:pt x="24" y="179"/>
                  </a:cubicBezTo>
                  <a:cubicBezTo>
                    <a:pt x="24" y="180"/>
                    <a:pt x="24" y="180"/>
                    <a:pt x="24" y="181"/>
                  </a:cubicBezTo>
                  <a:cubicBezTo>
                    <a:pt x="23" y="181"/>
                    <a:pt x="23" y="182"/>
                    <a:pt x="22" y="182"/>
                  </a:cubicBezTo>
                  <a:cubicBezTo>
                    <a:pt x="22" y="182"/>
                    <a:pt x="22" y="183"/>
                    <a:pt x="21" y="183"/>
                  </a:cubicBezTo>
                  <a:cubicBezTo>
                    <a:pt x="21" y="184"/>
                    <a:pt x="21" y="184"/>
                    <a:pt x="20" y="185"/>
                  </a:cubicBezTo>
                  <a:cubicBezTo>
                    <a:pt x="20" y="185"/>
                    <a:pt x="20" y="185"/>
                    <a:pt x="20" y="185"/>
                  </a:cubicBezTo>
                  <a:cubicBezTo>
                    <a:pt x="20" y="185"/>
                    <a:pt x="20" y="185"/>
                    <a:pt x="20" y="185"/>
                  </a:cubicBezTo>
                  <a:cubicBezTo>
                    <a:pt x="20" y="185"/>
                    <a:pt x="20" y="186"/>
                    <a:pt x="19" y="186"/>
                  </a:cubicBezTo>
                  <a:cubicBezTo>
                    <a:pt x="19" y="187"/>
                    <a:pt x="19" y="187"/>
                    <a:pt x="19" y="187"/>
                  </a:cubicBezTo>
                  <a:cubicBezTo>
                    <a:pt x="18" y="188"/>
                    <a:pt x="18" y="188"/>
                    <a:pt x="18" y="189"/>
                  </a:cubicBezTo>
                  <a:cubicBezTo>
                    <a:pt x="17" y="189"/>
                    <a:pt x="17" y="190"/>
                    <a:pt x="17" y="190"/>
                  </a:cubicBezTo>
                  <a:cubicBezTo>
                    <a:pt x="17" y="190"/>
                    <a:pt x="16" y="191"/>
                    <a:pt x="16" y="191"/>
                  </a:cubicBezTo>
                  <a:cubicBezTo>
                    <a:pt x="16" y="191"/>
                    <a:pt x="16" y="191"/>
                    <a:pt x="16" y="191"/>
                  </a:cubicBezTo>
                  <a:cubicBezTo>
                    <a:pt x="16" y="191"/>
                    <a:pt x="16" y="191"/>
                    <a:pt x="16" y="191"/>
                  </a:cubicBezTo>
                  <a:cubicBezTo>
                    <a:pt x="16" y="191"/>
                    <a:pt x="16" y="191"/>
                    <a:pt x="16" y="191"/>
                  </a:cubicBezTo>
                  <a:cubicBezTo>
                    <a:pt x="16" y="192"/>
                    <a:pt x="16" y="192"/>
                    <a:pt x="15" y="193"/>
                  </a:cubicBezTo>
                  <a:cubicBezTo>
                    <a:pt x="15" y="193"/>
                    <a:pt x="15" y="193"/>
                    <a:pt x="15" y="194"/>
                  </a:cubicBezTo>
                  <a:cubicBezTo>
                    <a:pt x="14" y="194"/>
                    <a:pt x="14" y="195"/>
                    <a:pt x="14" y="195"/>
                  </a:cubicBezTo>
                  <a:cubicBezTo>
                    <a:pt x="14" y="196"/>
                    <a:pt x="13" y="196"/>
                    <a:pt x="13" y="196"/>
                  </a:cubicBezTo>
                  <a:cubicBezTo>
                    <a:pt x="13" y="197"/>
                    <a:pt x="13" y="197"/>
                    <a:pt x="13" y="197"/>
                  </a:cubicBezTo>
                  <a:cubicBezTo>
                    <a:pt x="13" y="197"/>
                    <a:pt x="13" y="197"/>
                    <a:pt x="13" y="197"/>
                  </a:cubicBezTo>
                  <a:cubicBezTo>
                    <a:pt x="13" y="197"/>
                    <a:pt x="13" y="198"/>
                    <a:pt x="13" y="198"/>
                  </a:cubicBezTo>
                  <a:cubicBezTo>
                    <a:pt x="12" y="198"/>
                    <a:pt x="12" y="199"/>
                    <a:pt x="12" y="199"/>
                  </a:cubicBezTo>
                  <a:cubicBezTo>
                    <a:pt x="12" y="199"/>
                    <a:pt x="11" y="200"/>
                    <a:pt x="11" y="200"/>
                  </a:cubicBezTo>
                  <a:cubicBezTo>
                    <a:pt x="11" y="201"/>
                    <a:pt x="11" y="201"/>
                    <a:pt x="11" y="201"/>
                  </a:cubicBezTo>
                  <a:cubicBezTo>
                    <a:pt x="10" y="202"/>
                    <a:pt x="10" y="202"/>
                    <a:pt x="10" y="203"/>
                  </a:cubicBezTo>
                  <a:cubicBezTo>
                    <a:pt x="10" y="203"/>
                    <a:pt x="10" y="203"/>
                    <a:pt x="10" y="204"/>
                  </a:cubicBezTo>
                  <a:cubicBezTo>
                    <a:pt x="10" y="204"/>
                    <a:pt x="10" y="204"/>
                    <a:pt x="10" y="204"/>
                  </a:cubicBezTo>
                  <a:cubicBezTo>
                    <a:pt x="9" y="204"/>
                    <a:pt x="9" y="204"/>
                    <a:pt x="9" y="204"/>
                  </a:cubicBezTo>
                  <a:cubicBezTo>
                    <a:pt x="9" y="204"/>
                    <a:pt x="9" y="205"/>
                    <a:pt x="9" y="205"/>
                  </a:cubicBezTo>
                  <a:cubicBezTo>
                    <a:pt x="9" y="206"/>
                    <a:pt x="9" y="206"/>
                    <a:pt x="8" y="207"/>
                  </a:cubicBezTo>
                  <a:cubicBezTo>
                    <a:pt x="8" y="207"/>
                    <a:pt x="8" y="207"/>
                    <a:pt x="8" y="208"/>
                  </a:cubicBezTo>
                  <a:cubicBezTo>
                    <a:pt x="8" y="208"/>
                    <a:pt x="7" y="209"/>
                    <a:pt x="7" y="209"/>
                  </a:cubicBezTo>
                  <a:cubicBezTo>
                    <a:pt x="7" y="210"/>
                    <a:pt x="7" y="210"/>
                    <a:pt x="7" y="210"/>
                  </a:cubicBezTo>
                  <a:cubicBezTo>
                    <a:pt x="7" y="210"/>
                    <a:pt x="7" y="210"/>
                    <a:pt x="7" y="211"/>
                  </a:cubicBezTo>
                  <a:cubicBezTo>
                    <a:pt x="7" y="211"/>
                    <a:pt x="7" y="211"/>
                    <a:pt x="7" y="211"/>
                  </a:cubicBezTo>
                  <a:cubicBezTo>
                    <a:pt x="7" y="211"/>
                    <a:pt x="6" y="211"/>
                    <a:pt x="6" y="212"/>
                  </a:cubicBezTo>
                  <a:cubicBezTo>
                    <a:pt x="6" y="212"/>
                    <a:pt x="6" y="213"/>
                    <a:pt x="6" y="213"/>
                  </a:cubicBezTo>
                  <a:cubicBezTo>
                    <a:pt x="6" y="214"/>
                    <a:pt x="6" y="214"/>
                    <a:pt x="5" y="214"/>
                  </a:cubicBezTo>
                  <a:cubicBezTo>
                    <a:pt x="5" y="215"/>
                    <a:pt x="5" y="215"/>
                    <a:pt x="5" y="216"/>
                  </a:cubicBezTo>
                  <a:cubicBezTo>
                    <a:pt x="5" y="216"/>
                    <a:pt x="5" y="217"/>
                    <a:pt x="5" y="217"/>
                  </a:cubicBezTo>
                  <a:cubicBezTo>
                    <a:pt x="4" y="217"/>
                    <a:pt x="4" y="217"/>
                    <a:pt x="4" y="217"/>
                  </a:cubicBezTo>
                  <a:cubicBezTo>
                    <a:pt x="4" y="217"/>
                    <a:pt x="4" y="217"/>
                    <a:pt x="4" y="217"/>
                  </a:cubicBezTo>
                  <a:cubicBezTo>
                    <a:pt x="4" y="217"/>
                    <a:pt x="4" y="217"/>
                    <a:pt x="4" y="217"/>
                  </a:cubicBezTo>
                  <a:cubicBezTo>
                    <a:pt x="4" y="218"/>
                    <a:pt x="4" y="218"/>
                    <a:pt x="4" y="219"/>
                  </a:cubicBezTo>
                  <a:cubicBezTo>
                    <a:pt x="4" y="219"/>
                    <a:pt x="4" y="220"/>
                    <a:pt x="4" y="220"/>
                  </a:cubicBezTo>
                  <a:cubicBezTo>
                    <a:pt x="4" y="221"/>
                    <a:pt x="3" y="221"/>
                    <a:pt x="3" y="222"/>
                  </a:cubicBezTo>
                  <a:cubicBezTo>
                    <a:pt x="3" y="222"/>
                    <a:pt x="3" y="223"/>
                    <a:pt x="3" y="223"/>
                  </a:cubicBezTo>
                  <a:cubicBezTo>
                    <a:pt x="3" y="223"/>
                    <a:pt x="3" y="224"/>
                    <a:pt x="3" y="224"/>
                  </a:cubicBezTo>
                  <a:cubicBezTo>
                    <a:pt x="3" y="224"/>
                    <a:pt x="3" y="224"/>
                    <a:pt x="3" y="224"/>
                  </a:cubicBezTo>
                  <a:cubicBezTo>
                    <a:pt x="3" y="224"/>
                    <a:pt x="3" y="224"/>
                    <a:pt x="3" y="224"/>
                  </a:cubicBezTo>
                  <a:cubicBezTo>
                    <a:pt x="2" y="225"/>
                    <a:pt x="2" y="226"/>
                    <a:pt x="2" y="226"/>
                  </a:cubicBezTo>
                  <a:cubicBezTo>
                    <a:pt x="2" y="227"/>
                    <a:pt x="2" y="227"/>
                    <a:pt x="2" y="228"/>
                  </a:cubicBezTo>
                  <a:cubicBezTo>
                    <a:pt x="2" y="228"/>
                    <a:pt x="2" y="229"/>
                    <a:pt x="2" y="229"/>
                  </a:cubicBezTo>
                  <a:cubicBezTo>
                    <a:pt x="2" y="230"/>
                    <a:pt x="1" y="231"/>
                    <a:pt x="1" y="231"/>
                  </a:cubicBezTo>
                  <a:cubicBezTo>
                    <a:pt x="1" y="231"/>
                    <a:pt x="1" y="231"/>
                    <a:pt x="1" y="231"/>
                  </a:cubicBezTo>
                  <a:cubicBezTo>
                    <a:pt x="1" y="231"/>
                    <a:pt x="1" y="231"/>
                    <a:pt x="1" y="231"/>
                  </a:cubicBezTo>
                  <a:cubicBezTo>
                    <a:pt x="1" y="232"/>
                    <a:pt x="1" y="233"/>
                    <a:pt x="1" y="233"/>
                  </a:cubicBezTo>
                  <a:cubicBezTo>
                    <a:pt x="1" y="234"/>
                    <a:pt x="1" y="235"/>
                    <a:pt x="1" y="235"/>
                  </a:cubicBezTo>
                  <a:cubicBezTo>
                    <a:pt x="1" y="236"/>
                    <a:pt x="1" y="237"/>
                    <a:pt x="1" y="237"/>
                  </a:cubicBezTo>
                  <a:cubicBezTo>
                    <a:pt x="1" y="237"/>
                    <a:pt x="1" y="238"/>
                    <a:pt x="1" y="238"/>
                  </a:cubicBezTo>
                  <a:cubicBezTo>
                    <a:pt x="1" y="238"/>
                    <a:pt x="1" y="238"/>
                    <a:pt x="1" y="238"/>
                  </a:cubicBezTo>
                  <a:cubicBezTo>
                    <a:pt x="1" y="239"/>
                    <a:pt x="1" y="239"/>
                    <a:pt x="0" y="239"/>
                  </a:cubicBezTo>
                  <a:cubicBezTo>
                    <a:pt x="0" y="240"/>
                    <a:pt x="0" y="240"/>
                    <a:pt x="0" y="241"/>
                  </a:cubicBezTo>
                  <a:cubicBezTo>
                    <a:pt x="0" y="241"/>
                    <a:pt x="0" y="242"/>
                    <a:pt x="0" y="242"/>
                  </a:cubicBezTo>
                  <a:cubicBezTo>
                    <a:pt x="0" y="243"/>
                    <a:pt x="0" y="243"/>
                    <a:pt x="0" y="243"/>
                  </a:cubicBezTo>
                  <a:cubicBezTo>
                    <a:pt x="0" y="244"/>
                    <a:pt x="0" y="244"/>
                    <a:pt x="0" y="245"/>
                  </a:cubicBezTo>
                  <a:cubicBezTo>
                    <a:pt x="1" y="291"/>
                    <a:pt x="1" y="291"/>
                    <a:pt x="1" y="291"/>
                  </a:cubicBezTo>
                  <a:cubicBezTo>
                    <a:pt x="1" y="295"/>
                    <a:pt x="1" y="300"/>
                    <a:pt x="2" y="304"/>
                  </a:cubicBezTo>
                  <a:cubicBezTo>
                    <a:pt x="3" y="308"/>
                    <a:pt x="5" y="312"/>
                    <a:pt x="6" y="315"/>
                  </a:cubicBezTo>
                  <a:cubicBezTo>
                    <a:pt x="8" y="319"/>
                    <a:pt x="10" y="322"/>
                    <a:pt x="13" y="324"/>
                  </a:cubicBezTo>
                  <a:cubicBezTo>
                    <a:pt x="14" y="326"/>
                    <a:pt x="15" y="327"/>
                    <a:pt x="16" y="328"/>
                  </a:cubicBezTo>
                  <a:cubicBezTo>
                    <a:pt x="18" y="329"/>
                    <a:pt x="19" y="330"/>
                    <a:pt x="21" y="331"/>
                  </a:cubicBezTo>
                  <a:cubicBezTo>
                    <a:pt x="188" y="422"/>
                    <a:pt x="356" y="514"/>
                    <a:pt x="524" y="606"/>
                  </a:cubicBezTo>
                  <a:cubicBezTo>
                    <a:pt x="524" y="606"/>
                    <a:pt x="523" y="606"/>
                    <a:pt x="523" y="605"/>
                  </a:cubicBezTo>
                  <a:cubicBezTo>
                    <a:pt x="527" y="608"/>
                    <a:pt x="533" y="610"/>
                    <a:pt x="538" y="609"/>
                  </a:cubicBezTo>
                  <a:cubicBezTo>
                    <a:pt x="545" y="609"/>
                    <a:pt x="552" y="607"/>
                    <a:pt x="560" y="604"/>
                  </a:cubicBezTo>
                  <a:cubicBezTo>
                    <a:pt x="902" y="424"/>
                    <a:pt x="902" y="424"/>
                    <a:pt x="902" y="424"/>
                  </a:cubicBezTo>
                  <a:cubicBezTo>
                    <a:pt x="903" y="405"/>
                    <a:pt x="903" y="405"/>
                    <a:pt x="903" y="405"/>
                  </a:cubicBezTo>
                  <a:cubicBezTo>
                    <a:pt x="770" y="338"/>
                    <a:pt x="770" y="338"/>
                    <a:pt x="770" y="338"/>
                  </a:cubicBezTo>
                  <a:cubicBezTo>
                    <a:pt x="911" y="267"/>
                    <a:pt x="911" y="267"/>
                    <a:pt x="911" y="267"/>
                  </a:cubicBezTo>
                  <a:lnTo>
                    <a:pt x="912" y="247"/>
                  </a:lnTo>
                  <a:close/>
                  <a:moveTo>
                    <a:pt x="507" y="579"/>
                  </a:moveTo>
                  <a:cubicBezTo>
                    <a:pt x="507" y="579"/>
                    <a:pt x="507" y="579"/>
                    <a:pt x="507" y="579"/>
                  </a:cubicBezTo>
                  <a:cubicBezTo>
                    <a:pt x="507" y="580"/>
                    <a:pt x="508" y="580"/>
                    <a:pt x="508" y="581"/>
                  </a:cubicBezTo>
                  <a:cubicBezTo>
                    <a:pt x="508" y="581"/>
                    <a:pt x="507" y="580"/>
                    <a:pt x="507" y="579"/>
                  </a:cubicBezTo>
                  <a:close/>
                  <a:moveTo>
                    <a:pt x="511" y="591"/>
                  </a:moveTo>
                  <a:cubicBezTo>
                    <a:pt x="511" y="591"/>
                    <a:pt x="511" y="590"/>
                    <a:pt x="510" y="590"/>
                  </a:cubicBezTo>
                  <a:cubicBezTo>
                    <a:pt x="511" y="591"/>
                    <a:pt x="511" y="592"/>
                    <a:pt x="511" y="592"/>
                  </a:cubicBezTo>
                  <a:cubicBezTo>
                    <a:pt x="511" y="592"/>
                    <a:pt x="511" y="591"/>
                    <a:pt x="511" y="591"/>
                  </a:cubicBezTo>
                  <a:close/>
                  <a:moveTo>
                    <a:pt x="516" y="600"/>
                  </a:moveTo>
                  <a:cubicBezTo>
                    <a:pt x="516" y="600"/>
                    <a:pt x="516" y="599"/>
                    <a:pt x="516" y="599"/>
                  </a:cubicBezTo>
                  <a:cubicBezTo>
                    <a:pt x="516" y="600"/>
                    <a:pt x="517" y="600"/>
                    <a:pt x="517" y="601"/>
                  </a:cubicBezTo>
                  <a:cubicBezTo>
                    <a:pt x="517" y="600"/>
                    <a:pt x="517" y="600"/>
                    <a:pt x="516" y="600"/>
                  </a:cubicBezTo>
                  <a:close/>
                  <a:moveTo>
                    <a:pt x="545" y="588"/>
                  </a:moveTo>
                  <a:cubicBezTo>
                    <a:pt x="545" y="588"/>
                    <a:pt x="545" y="588"/>
                    <a:pt x="545" y="588"/>
                  </a:cubicBezTo>
                  <a:cubicBezTo>
                    <a:pt x="545" y="588"/>
                    <a:pt x="545" y="588"/>
                    <a:pt x="545" y="588"/>
                  </a:cubicBezTo>
                  <a:cubicBezTo>
                    <a:pt x="545" y="588"/>
                    <a:pt x="545" y="588"/>
                    <a:pt x="545" y="588"/>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Slíḋè">
              <a:extLst>
                <a:ext uri="{FF2B5EF4-FFF2-40B4-BE49-F238E27FC236}">
                  <a16:creationId xmlns:a16="http://schemas.microsoft.com/office/drawing/2014/main" id="{D2973075-143E-457D-AD01-0A65D4247890}"/>
                </a:ext>
              </a:extLst>
            </p:cNvPr>
            <p:cNvSpPr/>
            <p:nvPr/>
          </p:nvSpPr>
          <p:spPr bwMode="auto">
            <a:xfrm>
              <a:off x="4402138" y="3479800"/>
              <a:ext cx="2547938" cy="1543050"/>
            </a:xfrm>
            <a:custGeom>
              <a:avLst/>
              <a:gdLst>
                <a:gd name="T0" fmla="*/ 15 w 686"/>
                <a:gd name="T1" fmla="*/ 0 h 416"/>
                <a:gd name="T2" fmla="*/ 14 w 686"/>
                <a:gd name="T3" fmla="*/ 1 h 416"/>
                <a:gd name="T4" fmla="*/ 13 w 686"/>
                <a:gd name="T5" fmla="*/ 3 h 416"/>
                <a:gd name="T6" fmla="*/ 13 w 686"/>
                <a:gd name="T7" fmla="*/ 4 h 416"/>
                <a:gd name="T8" fmla="*/ 11 w 686"/>
                <a:gd name="T9" fmla="*/ 6 h 416"/>
                <a:gd name="T10" fmla="*/ 10 w 686"/>
                <a:gd name="T11" fmla="*/ 9 h 416"/>
                <a:gd name="T12" fmla="*/ 10 w 686"/>
                <a:gd name="T13" fmla="*/ 10 h 416"/>
                <a:gd name="T14" fmla="*/ 9 w 686"/>
                <a:gd name="T15" fmla="*/ 11 h 416"/>
                <a:gd name="T16" fmla="*/ 8 w 686"/>
                <a:gd name="T17" fmla="*/ 14 h 416"/>
                <a:gd name="T18" fmla="*/ 7 w 686"/>
                <a:gd name="T19" fmla="*/ 16 h 416"/>
                <a:gd name="T20" fmla="*/ 7 w 686"/>
                <a:gd name="T21" fmla="*/ 17 h 416"/>
                <a:gd name="T22" fmla="*/ 6 w 686"/>
                <a:gd name="T23" fmla="*/ 19 h 416"/>
                <a:gd name="T24" fmla="*/ 5 w 686"/>
                <a:gd name="T25" fmla="*/ 22 h 416"/>
                <a:gd name="T26" fmla="*/ 4 w 686"/>
                <a:gd name="T27" fmla="*/ 23 h 416"/>
                <a:gd name="T28" fmla="*/ 4 w 686"/>
                <a:gd name="T29" fmla="*/ 23 h 416"/>
                <a:gd name="T30" fmla="*/ 4 w 686"/>
                <a:gd name="T31" fmla="*/ 26 h 416"/>
                <a:gd name="T32" fmla="*/ 3 w 686"/>
                <a:gd name="T33" fmla="*/ 29 h 416"/>
                <a:gd name="T34" fmla="*/ 3 w 686"/>
                <a:gd name="T35" fmla="*/ 30 h 416"/>
                <a:gd name="T36" fmla="*/ 2 w 686"/>
                <a:gd name="T37" fmla="*/ 32 h 416"/>
                <a:gd name="T38" fmla="*/ 2 w 686"/>
                <a:gd name="T39" fmla="*/ 35 h 416"/>
                <a:gd name="T40" fmla="*/ 1 w 686"/>
                <a:gd name="T41" fmla="*/ 37 h 416"/>
                <a:gd name="T42" fmla="*/ 1 w 686"/>
                <a:gd name="T43" fmla="*/ 39 h 416"/>
                <a:gd name="T44" fmla="*/ 1 w 686"/>
                <a:gd name="T45" fmla="*/ 43 h 416"/>
                <a:gd name="T46" fmla="*/ 1 w 686"/>
                <a:gd name="T47" fmla="*/ 44 h 416"/>
                <a:gd name="T48" fmla="*/ 0 w 686"/>
                <a:gd name="T49" fmla="*/ 47 h 416"/>
                <a:gd name="T50" fmla="*/ 0 w 686"/>
                <a:gd name="T51" fmla="*/ 49 h 416"/>
                <a:gd name="T52" fmla="*/ 1 w 686"/>
                <a:gd name="T53" fmla="*/ 97 h 416"/>
                <a:gd name="T54" fmla="*/ 6 w 686"/>
                <a:gd name="T55" fmla="*/ 121 h 416"/>
                <a:gd name="T56" fmla="*/ 16 w 686"/>
                <a:gd name="T57" fmla="*/ 134 h 416"/>
                <a:gd name="T58" fmla="*/ 524 w 686"/>
                <a:gd name="T59" fmla="*/ 412 h 416"/>
                <a:gd name="T60" fmla="*/ 538 w 686"/>
                <a:gd name="T61" fmla="*/ 415 h 416"/>
                <a:gd name="T62" fmla="*/ 685 w 686"/>
                <a:gd name="T63" fmla="*/ 344 h 416"/>
                <a:gd name="T64" fmla="*/ 462 w 686"/>
                <a:gd name="T65" fmla="*/ 229 h 416"/>
                <a:gd name="T66" fmla="*/ 507 w 686"/>
                <a:gd name="T67" fmla="*/ 385 h 416"/>
                <a:gd name="T68" fmla="*/ 507 w 686"/>
                <a:gd name="T69" fmla="*/ 385 h 416"/>
                <a:gd name="T70" fmla="*/ 510 w 686"/>
                <a:gd name="T71" fmla="*/ 396 h 416"/>
                <a:gd name="T72" fmla="*/ 511 w 686"/>
                <a:gd name="T73" fmla="*/ 397 h 416"/>
                <a:gd name="T74" fmla="*/ 516 w 686"/>
                <a:gd name="T75" fmla="*/ 405 h 416"/>
                <a:gd name="T76" fmla="*/ 516 w 686"/>
                <a:gd name="T77" fmla="*/ 406 h 416"/>
                <a:gd name="T78" fmla="*/ 545 w 686"/>
                <a:gd name="T79" fmla="*/ 394 h 416"/>
                <a:gd name="T80" fmla="*/ 545 w 686"/>
                <a:gd name="T81" fmla="*/ 394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6" h="416">
                  <a:moveTo>
                    <a:pt x="462" y="229"/>
                  </a:moveTo>
                  <a:cubicBezTo>
                    <a:pt x="15" y="0"/>
                    <a:pt x="15" y="0"/>
                    <a:pt x="15" y="0"/>
                  </a:cubicBezTo>
                  <a:cubicBezTo>
                    <a:pt x="15" y="0"/>
                    <a:pt x="15" y="0"/>
                    <a:pt x="15" y="0"/>
                  </a:cubicBezTo>
                  <a:cubicBezTo>
                    <a:pt x="14" y="0"/>
                    <a:pt x="14" y="1"/>
                    <a:pt x="14" y="1"/>
                  </a:cubicBezTo>
                  <a:cubicBezTo>
                    <a:pt x="14" y="2"/>
                    <a:pt x="13" y="2"/>
                    <a:pt x="13" y="2"/>
                  </a:cubicBezTo>
                  <a:cubicBezTo>
                    <a:pt x="13" y="3"/>
                    <a:pt x="13" y="3"/>
                    <a:pt x="13" y="3"/>
                  </a:cubicBezTo>
                  <a:cubicBezTo>
                    <a:pt x="13" y="3"/>
                    <a:pt x="13" y="3"/>
                    <a:pt x="13" y="3"/>
                  </a:cubicBezTo>
                  <a:cubicBezTo>
                    <a:pt x="13" y="3"/>
                    <a:pt x="13" y="4"/>
                    <a:pt x="13" y="4"/>
                  </a:cubicBezTo>
                  <a:cubicBezTo>
                    <a:pt x="12" y="4"/>
                    <a:pt x="12" y="5"/>
                    <a:pt x="12" y="5"/>
                  </a:cubicBezTo>
                  <a:cubicBezTo>
                    <a:pt x="12" y="5"/>
                    <a:pt x="11" y="6"/>
                    <a:pt x="11" y="6"/>
                  </a:cubicBezTo>
                  <a:cubicBezTo>
                    <a:pt x="11" y="7"/>
                    <a:pt x="11" y="7"/>
                    <a:pt x="11" y="7"/>
                  </a:cubicBezTo>
                  <a:cubicBezTo>
                    <a:pt x="10" y="8"/>
                    <a:pt x="10" y="8"/>
                    <a:pt x="10" y="9"/>
                  </a:cubicBezTo>
                  <a:cubicBezTo>
                    <a:pt x="10" y="9"/>
                    <a:pt x="10" y="9"/>
                    <a:pt x="10" y="10"/>
                  </a:cubicBezTo>
                  <a:cubicBezTo>
                    <a:pt x="10" y="10"/>
                    <a:pt x="10" y="10"/>
                    <a:pt x="10" y="10"/>
                  </a:cubicBezTo>
                  <a:cubicBezTo>
                    <a:pt x="9" y="10"/>
                    <a:pt x="9" y="10"/>
                    <a:pt x="9" y="10"/>
                  </a:cubicBezTo>
                  <a:cubicBezTo>
                    <a:pt x="9" y="10"/>
                    <a:pt x="9" y="11"/>
                    <a:pt x="9" y="11"/>
                  </a:cubicBezTo>
                  <a:cubicBezTo>
                    <a:pt x="9" y="12"/>
                    <a:pt x="9" y="12"/>
                    <a:pt x="8" y="13"/>
                  </a:cubicBezTo>
                  <a:cubicBezTo>
                    <a:pt x="8" y="13"/>
                    <a:pt x="8" y="13"/>
                    <a:pt x="8" y="14"/>
                  </a:cubicBezTo>
                  <a:cubicBezTo>
                    <a:pt x="8" y="14"/>
                    <a:pt x="7" y="15"/>
                    <a:pt x="7" y="15"/>
                  </a:cubicBezTo>
                  <a:cubicBezTo>
                    <a:pt x="7" y="16"/>
                    <a:pt x="7" y="16"/>
                    <a:pt x="7" y="16"/>
                  </a:cubicBezTo>
                  <a:cubicBezTo>
                    <a:pt x="7" y="16"/>
                    <a:pt x="7" y="16"/>
                    <a:pt x="7" y="17"/>
                  </a:cubicBezTo>
                  <a:cubicBezTo>
                    <a:pt x="7" y="17"/>
                    <a:pt x="7" y="17"/>
                    <a:pt x="7" y="17"/>
                  </a:cubicBezTo>
                  <a:cubicBezTo>
                    <a:pt x="7" y="17"/>
                    <a:pt x="6" y="17"/>
                    <a:pt x="6" y="18"/>
                  </a:cubicBezTo>
                  <a:cubicBezTo>
                    <a:pt x="6" y="18"/>
                    <a:pt x="6" y="19"/>
                    <a:pt x="6" y="19"/>
                  </a:cubicBezTo>
                  <a:cubicBezTo>
                    <a:pt x="6" y="20"/>
                    <a:pt x="6" y="20"/>
                    <a:pt x="5" y="20"/>
                  </a:cubicBezTo>
                  <a:cubicBezTo>
                    <a:pt x="5" y="21"/>
                    <a:pt x="5" y="21"/>
                    <a:pt x="5" y="22"/>
                  </a:cubicBezTo>
                  <a:cubicBezTo>
                    <a:pt x="5" y="22"/>
                    <a:pt x="5" y="23"/>
                    <a:pt x="5" y="23"/>
                  </a:cubicBezTo>
                  <a:cubicBezTo>
                    <a:pt x="4" y="23"/>
                    <a:pt x="4" y="23"/>
                    <a:pt x="4" y="23"/>
                  </a:cubicBezTo>
                  <a:cubicBezTo>
                    <a:pt x="4" y="23"/>
                    <a:pt x="4" y="23"/>
                    <a:pt x="4" y="23"/>
                  </a:cubicBezTo>
                  <a:cubicBezTo>
                    <a:pt x="4" y="23"/>
                    <a:pt x="4" y="23"/>
                    <a:pt x="4" y="23"/>
                  </a:cubicBezTo>
                  <a:cubicBezTo>
                    <a:pt x="4" y="24"/>
                    <a:pt x="4" y="24"/>
                    <a:pt x="4" y="25"/>
                  </a:cubicBezTo>
                  <a:cubicBezTo>
                    <a:pt x="4" y="25"/>
                    <a:pt x="4" y="26"/>
                    <a:pt x="4" y="26"/>
                  </a:cubicBezTo>
                  <a:cubicBezTo>
                    <a:pt x="4" y="27"/>
                    <a:pt x="3" y="27"/>
                    <a:pt x="3" y="28"/>
                  </a:cubicBezTo>
                  <a:cubicBezTo>
                    <a:pt x="3" y="28"/>
                    <a:pt x="3" y="29"/>
                    <a:pt x="3" y="29"/>
                  </a:cubicBezTo>
                  <a:cubicBezTo>
                    <a:pt x="3" y="29"/>
                    <a:pt x="3" y="30"/>
                    <a:pt x="3" y="30"/>
                  </a:cubicBezTo>
                  <a:cubicBezTo>
                    <a:pt x="3" y="30"/>
                    <a:pt x="3" y="30"/>
                    <a:pt x="3" y="30"/>
                  </a:cubicBezTo>
                  <a:cubicBezTo>
                    <a:pt x="3" y="30"/>
                    <a:pt x="3" y="30"/>
                    <a:pt x="3" y="30"/>
                  </a:cubicBezTo>
                  <a:cubicBezTo>
                    <a:pt x="2" y="31"/>
                    <a:pt x="2" y="32"/>
                    <a:pt x="2" y="32"/>
                  </a:cubicBezTo>
                  <a:cubicBezTo>
                    <a:pt x="2" y="33"/>
                    <a:pt x="2" y="33"/>
                    <a:pt x="2" y="34"/>
                  </a:cubicBezTo>
                  <a:cubicBezTo>
                    <a:pt x="2" y="34"/>
                    <a:pt x="2" y="35"/>
                    <a:pt x="2" y="35"/>
                  </a:cubicBezTo>
                  <a:cubicBezTo>
                    <a:pt x="2" y="36"/>
                    <a:pt x="1" y="37"/>
                    <a:pt x="1" y="37"/>
                  </a:cubicBezTo>
                  <a:cubicBezTo>
                    <a:pt x="1" y="37"/>
                    <a:pt x="1" y="37"/>
                    <a:pt x="1" y="37"/>
                  </a:cubicBezTo>
                  <a:cubicBezTo>
                    <a:pt x="1" y="37"/>
                    <a:pt x="1" y="37"/>
                    <a:pt x="1" y="37"/>
                  </a:cubicBezTo>
                  <a:cubicBezTo>
                    <a:pt x="1" y="38"/>
                    <a:pt x="1" y="39"/>
                    <a:pt x="1" y="39"/>
                  </a:cubicBezTo>
                  <a:cubicBezTo>
                    <a:pt x="1" y="40"/>
                    <a:pt x="1" y="41"/>
                    <a:pt x="1" y="41"/>
                  </a:cubicBezTo>
                  <a:cubicBezTo>
                    <a:pt x="1" y="42"/>
                    <a:pt x="1" y="43"/>
                    <a:pt x="1" y="43"/>
                  </a:cubicBezTo>
                  <a:cubicBezTo>
                    <a:pt x="1" y="43"/>
                    <a:pt x="1" y="44"/>
                    <a:pt x="1" y="44"/>
                  </a:cubicBezTo>
                  <a:cubicBezTo>
                    <a:pt x="1" y="44"/>
                    <a:pt x="1" y="44"/>
                    <a:pt x="1" y="44"/>
                  </a:cubicBezTo>
                  <a:cubicBezTo>
                    <a:pt x="1" y="45"/>
                    <a:pt x="1" y="45"/>
                    <a:pt x="0" y="45"/>
                  </a:cubicBezTo>
                  <a:cubicBezTo>
                    <a:pt x="0" y="46"/>
                    <a:pt x="0" y="46"/>
                    <a:pt x="0" y="47"/>
                  </a:cubicBezTo>
                  <a:cubicBezTo>
                    <a:pt x="0" y="47"/>
                    <a:pt x="0" y="48"/>
                    <a:pt x="0" y="48"/>
                  </a:cubicBezTo>
                  <a:cubicBezTo>
                    <a:pt x="0" y="49"/>
                    <a:pt x="0" y="49"/>
                    <a:pt x="0" y="49"/>
                  </a:cubicBezTo>
                  <a:cubicBezTo>
                    <a:pt x="0" y="50"/>
                    <a:pt x="0" y="50"/>
                    <a:pt x="0" y="51"/>
                  </a:cubicBezTo>
                  <a:cubicBezTo>
                    <a:pt x="1" y="97"/>
                    <a:pt x="1" y="97"/>
                    <a:pt x="1" y="97"/>
                  </a:cubicBezTo>
                  <a:cubicBezTo>
                    <a:pt x="1" y="101"/>
                    <a:pt x="1" y="106"/>
                    <a:pt x="2" y="110"/>
                  </a:cubicBezTo>
                  <a:cubicBezTo>
                    <a:pt x="3" y="114"/>
                    <a:pt x="5" y="118"/>
                    <a:pt x="6" y="121"/>
                  </a:cubicBezTo>
                  <a:cubicBezTo>
                    <a:pt x="8" y="125"/>
                    <a:pt x="10" y="128"/>
                    <a:pt x="13" y="130"/>
                  </a:cubicBezTo>
                  <a:cubicBezTo>
                    <a:pt x="14" y="132"/>
                    <a:pt x="15" y="133"/>
                    <a:pt x="16" y="134"/>
                  </a:cubicBezTo>
                  <a:cubicBezTo>
                    <a:pt x="18" y="135"/>
                    <a:pt x="19" y="136"/>
                    <a:pt x="21" y="137"/>
                  </a:cubicBezTo>
                  <a:cubicBezTo>
                    <a:pt x="188" y="228"/>
                    <a:pt x="356" y="320"/>
                    <a:pt x="524" y="412"/>
                  </a:cubicBezTo>
                  <a:cubicBezTo>
                    <a:pt x="524" y="412"/>
                    <a:pt x="523" y="412"/>
                    <a:pt x="523" y="411"/>
                  </a:cubicBezTo>
                  <a:cubicBezTo>
                    <a:pt x="527" y="414"/>
                    <a:pt x="533" y="416"/>
                    <a:pt x="538" y="415"/>
                  </a:cubicBezTo>
                  <a:cubicBezTo>
                    <a:pt x="545" y="415"/>
                    <a:pt x="552" y="413"/>
                    <a:pt x="560" y="410"/>
                  </a:cubicBezTo>
                  <a:cubicBezTo>
                    <a:pt x="685" y="344"/>
                    <a:pt x="685" y="344"/>
                    <a:pt x="685" y="344"/>
                  </a:cubicBezTo>
                  <a:cubicBezTo>
                    <a:pt x="686" y="334"/>
                    <a:pt x="686" y="334"/>
                    <a:pt x="686" y="334"/>
                  </a:cubicBezTo>
                  <a:lnTo>
                    <a:pt x="462" y="229"/>
                  </a:lnTo>
                  <a:close/>
                  <a:moveTo>
                    <a:pt x="507" y="385"/>
                  </a:moveTo>
                  <a:cubicBezTo>
                    <a:pt x="507" y="385"/>
                    <a:pt x="507" y="385"/>
                    <a:pt x="507" y="385"/>
                  </a:cubicBezTo>
                  <a:cubicBezTo>
                    <a:pt x="507" y="386"/>
                    <a:pt x="508" y="386"/>
                    <a:pt x="508" y="387"/>
                  </a:cubicBezTo>
                  <a:cubicBezTo>
                    <a:pt x="508" y="387"/>
                    <a:pt x="507" y="386"/>
                    <a:pt x="507" y="385"/>
                  </a:cubicBezTo>
                  <a:close/>
                  <a:moveTo>
                    <a:pt x="511" y="397"/>
                  </a:moveTo>
                  <a:cubicBezTo>
                    <a:pt x="511" y="397"/>
                    <a:pt x="511" y="396"/>
                    <a:pt x="510" y="396"/>
                  </a:cubicBezTo>
                  <a:cubicBezTo>
                    <a:pt x="511" y="397"/>
                    <a:pt x="511" y="398"/>
                    <a:pt x="511" y="398"/>
                  </a:cubicBezTo>
                  <a:cubicBezTo>
                    <a:pt x="511" y="398"/>
                    <a:pt x="511" y="397"/>
                    <a:pt x="511" y="397"/>
                  </a:cubicBezTo>
                  <a:close/>
                  <a:moveTo>
                    <a:pt x="516" y="406"/>
                  </a:moveTo>
                  <a:cubicBezTo>
                    <a:pt x="516" y="406"/>
                    <a:pt x="516" y="405"/>
                    <a:pt x="516" y="405"/>
                  </a:cubicBezTo>
                  <a:cubicBezTo>
                    <a:pt x="516" y="406"/>
                    <a:pt x="517" y="406"/>
                    <a:pt x="517" y="407"/>
                  </a:cubicBezTo>
                  <a:cubicBezTo>
                    <a:pt x="517" y="406"/>
                    <a:pt x="517" y="406"/>
                    <a:pt x="516" y="406"/>
                  </a:cubicBezTo>
                  <a:close/>
                  <a:moveTo>
                    <a:pt x="545" y="394"/>
                  </a:moveTo>
                  <a:cubicBezTo>
                    <a:pt x="545" y="394"/>
                    <a:pt x="545" y="394"/>
                    <a:pt x="545" y="394"/>
                  </a:cubicBezTo>
                  <a:cubicBezTo>
                    <a:pt x="545" y="394"/>
                    <a:pt x="545" y="394"/>
                    <a:pt x="545" y="394"/>
                  </a:cubicBezTo>
                  <a:cubicBezTo>
                    <a:pt x="545" y="394"/>
                    <a:pt x="545" y="394"/>
                    <a:pt x="545" y="394"/>
                  </a:cubicBezTo>
                  <a:close/>
                </a:path>
              </a:pathLst>
            </a:custGeom>
            <a:solidFill>
              <a:srgbClr val="A61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sḷîḋê">
              <a:extLst>
                <a:ext uri="{FF2B5EF4-FFF2-40B4-BE49-F238E27FC236}">
                  <a16:creationId xmlns:a16="http://schemas.microsoft.com/office/drawing/2014/main" id="{9B195EC7-FF51-4C0B-A90C-71CAF332F2EF}"/>
                </a:ext>
              </a:extLst>
            </p:cNvPr>
            <p:cNvSpPr/>
            <p:nvPr/>
          </p:nvSpPr>
          <p:spPr bwMode="auto">
            <a:xfrm>
              <a:off x="4610100" y="2760663"/>
              <a:ext cx="3179763" cy="1562100"/>
            </a:xfrm>
            <a:custGeom>
              <a:avLst/>
              <a:gdLst>
                <a:gd name="T0" fmla="*/ 1193 w 2003"/>
                <a:gd name="T1" fmla="*/ 984 h 984"/>
                <a:gd name="T2" fmla="*/ 0 w 2003"/>
                <a:gd name="T3" fmla="*/ 360 h 984"/>
                <a:gd name="T4" fmla="*/ 812 w 2003"/>
                <a:gd name="T5" fmla="*/ 0 h 984"/>
                <a:gd name="T6" fmla="*/ 2003 w 2003"/>
                <a:gd name="T7" fmla="*/ 577 h 984"/>
                <a:gd name="T8" fmla="*/ 1193 w 2003"/>
                <a:gd name="T9" fmla="*/ 984 h 984"/>
              </a:gdLst>
              <a:ahLst/>
              <a:cxnLst>
                <a:cxn ang="0">
                  <a:pos x="T0" y="T1"/>
                </a:cxn>
                <a:cxn ang="0">
                  <a:pos x="T2" y="T3"/>
                </a:cxn>
                <a:cxn ang="0">
                  <a:pos x="T4" y="T5"/>
                </a:cxn>
                <a:cxn ang="0">
                  <a:pos x="T6" y="T7"/>
                </a:cxn>
                <a:cxn ang="0">
                  <a:pos x="T8" y="T9"/>
                </a:cxn>
              </a:cxnLst>
              <a:rect l="0" t="0" r="r" b="b"/>
              <a:pathLst>
                <a:path w="2003" h="984">
                  <a:moveTo>
                    <a:pt x="1193" y="984"/>
                  </a:moveTo>
                  <a:lnTo>
                    <a:pt x="0" y="360"/>
                  </a:lnTo>
                  <a:lnTo>
                    <a:pt x="812" y="0"/>
                  </a:lnTo>
                  <a:lnTo>
                    <a:pt x="2003" y="577"/>
                  </a:lnTo>
                  <a:lnTo>
                    <a:pt x="1193" y="984"/>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śľïḑê">
              <a:extLst>
                <a:ext uri="{FF2B5EF4-FFF2-40B4-BE49-F238E27FC236}">
                  <a16:creationId xmlns:a16="http://schemas.microsoft.com/office/drawing/2014/main" id="{D45278EF-47F3-462B-8B33-536476B38C73}"/>
                </a:ext>
              </a:extLst>
            </p:cNvPr>
            <p:cNvSpPr/>
            <p:nvPr/>
          </p:nvSpPr>
          <p:spPr bwMode="auto">
            <a:xfrm>
              <a:off x="4402138" y="3568700"/>
              <a:ext cx="2433638" cy="1454150"/>
            </a:xfrm>
            <a:custGeom>
              <a:avLst/>
              <a:gdLst>
                <a:gd name="T0" fmla="*/ 4 w 655"/>
                <a:gd name="T1" fmla="*/ 0 h 392"/>
                <a:gd name="T2" fmla="*/ 4 w 655"/>
                <a:gd name="T3" fmla="*/ 1 h 392"/>
                <a:gd name="T4" fmla="*/ 4 w 655"/>
                <a:gd name="T5" fmla="*/ 2 h 392"/>
                <a:gd name="T6" fmla="*/ 3 w 655"/>
                <a:gd name="T7" fmla="*/ 4 h 392"/>
                <a:gd name="T8" fmla="*/ 3 w 655"/>
                <a:gd name="T9" fmla="*/ 5 h 392"/>
                <a:gd name="T10" fmla="*/ 3 w 655"/>
                <a:gd name="T11" fmla="*/ 6 h 392"/>
                <a:gd name="T12" fmla="*/ 3 w 655"/>
                <a:gd name="T13" fmla="*/ 6 h 392"/>
                <a:gd name="T14" fmla="*/ 3 w 655"/>
                <a:gd name="T15" fmla="*/ 6 h 392"/>
                <a:gd name="T16" fmla="*/ 2 w 655"/>
                <a:gd name="T17" fmla="*/ 8 h 392"/>
                <a:gd name="T18" fmla="*/ 2 w 655"/>
                <a:gd name="T19" fmla="*/ 10 h 392"/>
                <a:gd name="T20" fmla="*/ 2 w 655"/>
                <a:gd name="T21" fmla="*/ 11 h 392"/>
                <a:gd name="T22" fmla="*/ 1 w 655"/>
                <a:gd name="T23" fmla="*/ 13 h 392"/>
                <a:gd name="T24" fmla="*/ 1 w 655"/>
                <a:gd name="T25" fmla="*/ 13 h 392"/>
                <a:gd name="T26" fmla="*/ 1 w 655"/>
                <a:gd name="T27" fmla="*/ 13 h 392"/>
                <a:gd name="T28" fmla="*/ 1 w 655"/>
                <a:gd name="T29" fmla="*/ 15 h 392"/>
                <a:gd name="T30" fmla="*/ 1 w 655"/>
                <a:gd name="T31" fmla="*/ 17 h 392"/>
                <a:gd name="T32" fmla="*/ 1 w 655"/>
                <a:gd name="T33" fmla="*/ 19 h 392"/>
                <a:gd name="T34" fmla="*/ 1 w 655"/>
                <a:gd name="T35" fmla="*/ 20 h 392"/>
                <a:gd name="T36" fmla="*/ 1 w 655"/>
                <a:gd name="T37" fmla="*/ 20 h 392"/>
                <a:gd name="T38" fmla="*/ 0 w 655"/>
                <a:gd name="T39" fmla="*/ 21 h 392"/>
                <a:gd name="T40" fmla="*/ 0 w 655"/>
                <a:gd name="T41" fmla="*/ 23 h 392"/>
                <a:gd name="T42" fmla="*/ 0 w 655"/>
                <a:gd name="T43" fmla="*/ 24 h 392"/>
                <a:gd name="T44" fmla="*/ 0 w 655"/>
                <a:gd name="T45" fmla="*/ 25 h 392"/>
                <a:gd name="T46" fmla="*/ 0 w 655"/>
                <a:gd name="T47" fmla="*/ 27 h 392"/>
                <a:gd name="T48" fmla="*/ 1 w 655"/>
                <a:gd name="T49" fmla="*/ 73 h 392"/>
                <a:gd name="T50" fmla="*/ 2 w 655"/>
                <a:gd name="T51" fmla="*/ 86 h 392"/>
                <a:gd name="T52" fmla="*/ 6 w 655"/>
                <a:gd name="T53" fmla="*/ 97 h 392"/>
                <a:gd name="T54" fmla="*/ 13 w 655"/>
                <a:gd name="T55" fmla="*/ 106 h 392"/>
                <a:gd name="T56" fmla="*/ 16 w 655"/>
                <a:gd name="T57" fmla="*/ 110 h 392"/>
                <a:gd name="T58" fmla="*/ 21 w 655"/>
                <a:gd name="T59" fmla="*/ 113 h 392"/>
                <a:gd name="T60" fmla="*/ 524 w 655"/>
                <a:gd name="T61" fmla="*/ 388 h 392"/>
                <a:gd name="T62" fmla="*/ 523 w 655"/>
                <a:gd name="T63" fmla="*/ 387 h 392"/>
                <a:gd name="T64" fmla="*/ 538 w 655"/>
                <a:gd name="T65" fmla="*/ 391 h 392"/>
                <a:gd name="T66" fmla="*/ 560 w 655"/>
                <a:gd name="T67" fmla="*/ 386 h 392"/>
                <a:gd name="T68" fmla="*/ 655 w 655"/>
                <a:gd name="T69" fmla="*/ 336 h 392"/>
                <a:gd name="T70" fmla="*/ 4 w 655"/>
                <a:gd name="T71" fmla="*/ 0 h 392"/>
                <a:gd name="T72" fmla="*/ 507 w 655"/>
                <a:gd name="T73" fmla="*/ 361 h 392"/>
                <a:gd name="T74" fmla="*/ 507 w 655"/>
                <a:gd name="T75" fmla="*/ 361 h 392"/>
                <a:gd name="T76" fmla="*/ 508 w 655"/>
                <a:gd name="T77" fmla="*/ 363 h 392"/>
                <a:gd name="T78" fmla="*/ 507 w 655"/>
                <a:gd name="T79" fmla="*/ 361 h 392"/>
                <a:gd name="T80" fmla="*/ 511 w 655"/>
                <a:gd name="T81" fmla="*/ 373 h 392"/>
                <a:gd name="T82" fmla="*/ 510 w 655"/>
                <a:gd name="T83" fmla="*/ 372 h 392"/>
                <a:gd name="T84" fmla="*/ 511 w 655"/>
                <a:gd name="T85" fmla="*/ 374 h 392"/>
                <a:gd name="T86" fmla="*/ 511 w 655"/>
                <a:gd name="T87" fmla="*/ 373 h 392"/>
                <a:gd name="T88" fmla="*/ 516 w 655"/>
                <a:gd name="T89" fmla="*/ 382 h 392"/>
                <a:gd name="T90" fmla="*/ 516 w 655"/>
                <a:gd name="T91" fmla="*/ 381 h 392"/>
                <a:gd name="T92" fmla="*/ 517 w 655"/>
                <a:gd name="T93" fmla="*/ 383 h 392"/>
                <a:gd name="T94" fmla="*/ 516 w 655"/>
                <a:gd name="T95" fmla="*/ 382 h 392"/>
                <a:gd name="T96" fmla="*/ 545 w 655"/>
                <a:gd name="T97" fmla="*/ 370 h 392"/>
                <a:gd name="T98" fmla="*/ 545 w 655"/>
                <a:gd name="T99" fmla="*/ 370 h 392"/>
                <a:gd name="T100" fmla="*/ 545 w 655"/>
                <a:gd name="T101" fmla="*/ 370 h 392"/>
                <a:gd name="T102" fmla="*/ 545 w 655"/>
                <a:gd name="T103"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5" h="392">
                  <a:moveTo>
                    <a:pt x="4" y="0"/>
                  </a:moveTo>
                  <a:cubicBezTo>
                    <a:pt x="4" y="0"/>
                    <a:pt x="4" y="0"/>
                    <a:pt x="4" y="1"/>
                  </a:cubicBezTo>
                  <a:cubicBezTo>
                    <a:pt x="4" y="1"/>
                    <a:pt x="4" y="2"/>
                    <a:pt x="4" y="2"/>
                  </a:cubicBezTo>
                  <a:cubicBezTo>
                    <a:pt x="4" y="3"/>
                    <a:pt x="3" y="3"/>
                    <a:pt x="3" y="4"/>
                  </a:cubicBezTo>
                  <a:cubicBezTo>
                    <a:pt x="3" y="4"/>
                    <a:pt x="3" y="5"/>
                    <a:pt x="3" y="5"/>
                  </a:cubicBezTo>
                  <a:cubicBezTo>
                    <a:pt x="3" y="5"/>
                    <a:pt x="3" y="6"/>
                    <a:pt x="3" y="6"/>
                  </a:cubicBezTo>
                  <a:cubicBezTo>
                    <a:pt x="3" y="6"/>
                    <a:pt x="3" y="6"/>
                    <a:pt x="3" y="6"/>
                  </a:cubicBezTo>
                  <a:cubicBezTo>
                    <a:pt x="3" y="6"/>
                    <a:pt x="3" y="6"/>
                    <a:pt x="3" y="6"/>
                  </a:cubicBezTo>
                  <a:cubicBezTo>
                    <a:pt x="2" y="7"/>
                    <a:pt x="2" y="8"/>
                    <a:pt x="2" y="8"/>
                  </a:cubicBezTo>
                  <a:cubicBezTo>
                    <a:pt x="2" y="9"/>
                    <a:pt x="2" y="9"/>
                    <a:pt x="2" y="10"/>
                  </a:cubicBezTo>
                  <a:cubicBezTo>
                    <a:pt x="2" y="10"/>
                    <a:pt x="2" y="11"/>
                    <a:pt x="2" y="11"/>
                  </a:cubicBezTo>
                  <a:cubicBezTo>
                    <a:pt x="2" y="12"/>
                    <a:pt x="1" y="13"/>
                    <a:pt x="1" y="13"/>
                  </a:cubicBezTo>
                  <a:cubicBezTo>
                    <a:pt x="1" y="13"/>
                    <a:pt x="1" y="13"/>
                    <a:pt x="1" y="13"/>
                  </a:cubicBezTo>
                  <a:cubicBezTo>
                    <a:pt x="1" y="13"/>
                    <a:pt x="1" y="13"/>
                    <a:pt x="1" y="13"/>
                  </a:cubicBezTo>
                  <a:cubicBezTo>
                    <a:pt x="1" y="14"/>
                    <a:pt x="1" y="15"/>
                    <a:pt x="1" y="15"/>
                  </a:cubicBezTo>
                  <a:cubicBezTo>
                    <a:pt x="1" y="16"/>
                    <a:pt x="1" y="17"/>
                    <a:pt x="1" y="17"/>
                  </a:cubicBezTo>
                  <a:cubicBezTo>
                    <a:pt x="1" y="18"/>
                    <a:pt x="1" y="19"/>
                    <a:pt x="1" y="19"/>
                  </a:cubicBezTo>
                  <a:cubicBezTo>
                    <a:pt x="1" y="19"/>
                    <a:pt x="1" y="20"/>
                    <a:pt x="1" y="20"/>
                  </a:cubicBezTo>
                  <a:cubicBezTo>
                    <a:pt x="1" y="20"/>
                    <a:pt x="1" y="20"/>
                    <a:pt x="1" y="20"/>
                  </a:cubicBezTo>
                  <a:cubicBezTo>
                    <a:pt x="1" y="21"/>
                    <a:pt x="1" y="21"/>
                    <a:pt x="0" y="21"/>
                  </a:cubicBezTo>
                  <a:cubicBezTo>
                    <a:pt x="0" y="22"/>
                    <a:pt x="0" y="22"/>
                    <a:pt x="0" y="23"/>
                  </a:cubicBezTo>
                  <a:cubicBezTo>
                    <a:pt x="0" y="23"/>
                    <a:pt x="0" y="24"/>
                    <a:pt x="0" y="24"/>
                  </a:cubicBezTo>
                  <a:cubicBezTo>
                    <a:pt x="0" y="25"/>
                    <a:pt x="0" y="25"/>
                    <a:pt x="0" y="25"/>
                  </a:cubicBezTo>
                  <a:cubicBezTo>
                    <a:pt x="0" y="26"/>
                    <a:pt x="0" y="26"/>
                    <a:pt x="0" y="27"/>
                  </a:cubicBezTo>
                  <a:cubicBezTo>
                    <a:pt x="1" y="73"/>
                    <a:pt x="1" y="73"/>
                    <a:pt x="1" y="73"/>
                  </a:cubicBezTo>
                  <a:cubicBezTo>
                    <a:pt x="1" y="77"/>
                    <a:pt x="1" y="82"/>
                    <a:pt x="2" y="86"/>
                  </a:cubicBezTo>
                  <a:cubicBezTo>
                    <a:pt x="3" y="90"/>
                    <a:pt x="5" y="94"/>
                    <a:pt x="6" y="97"/>
                  </a:cubicBezTo>
                  <a:cubicBezTo>
                    <a:pt x="8" y="101"/>
                    <a:pt x="10" y="104"/>
                    <a:pt x="13" y="106"/>
                  </a:cubicBezTo>
                  <a:cubicBezTo>
                    <a:pt x="14" y="108"/>
                    <a:pt x="15" y="109"/>
                    <a:pt x="16" y="110"/>
                  </a:cubicBezTo>
                  <a:cubicBezTo>
                    <a:pt x="18" y="111"/>
                    <a:pt x="19" y="112"/>
                    <a:pt x="21" y="113"/>
                  </a:cubicBezTo>
                  <a:cubicBezTo>
                    <a:pt x="188" y="204"/>
                    <a:pt x="356" y="296"/>
                    <a:pt x="524" y="388"/>
                  </a:cubicBezTo>
                  <a:cubicBezTo>
                    <a:pt x="524" y="388"/>
                    <a:pt x="523" y="388"/>
                    <a:pt x="523" y="387"/>
                  </a:cubicBezTo>
                  <a:cubicBezTo>
                    <a:pt x="527" y="390"/>
                    <a:pt x="533" y="392"/>
                    <a:pt x="538" y="391"/>
                  </a:cubicBezTo>
                  <a:cubicBezTo>
                    <a:pt x="545" y="391"/>
                    <a:pt x="552" y="389"/>
                    <a:pt x="560" y="386"/>
                  </a:cubicBezTo>
                  <a:cubicBezTo>
                    <a:pt x="655" y="336"/>
                    <a:pt x="655" y="336"/>
                    <a:pt x="655" y="336"/>
                  </a:cubicBezTo>
                  <a:lnTo>
                    <a:pt x="4" y="0"/>
                  </a:lnTo>
                  <a:close/>
                  <a:moveTo>
                    <a:pt x="507" y="361"/>
                  </a:moveTo>
                  <a:cubicBezTo>
                    <a:pt x="507" y="361"/>
                    <a:pt x="507" y="361"/>
                    <a:pt x="507" y="361"/>
                  </a:cubicBezTo>
                  <a:cubicBezTo>
                    <a:pt x="507" y="362"/>
                    <a:pt x="508" y="362"/>
                    <a:pt x="508" y="363"/>
                  </a:cubicBezTo>
                  <a:cubicBezTo>
                    <a:pt x="508" y="363"/>
                    <a:pt x="507" y="362"/>
                    <a:pt x="507" y="361"/>
                  </a:cubicBezTo>
                  <a:close/>
                  <a:moveTo>
                    <a:pt x="511" y="373"/>
                  </a:moveTo>
                  <a:cubicBezTo>
                    <a:pt x="511" y="373"/>
                    <a:pt x="511" y="372"/>
                    <a:pt x="510" y="372"/>
                  </a:cubicBezTo>
                  <a:cubicBezTo>
                    <a:pt x="511" y="373"/>
                    <a:pt x="511" y="374"/>
                    <a:pt x="511" y="374"/>
                  </a:cubicBezTo>
                  <a:cubicBezTo>
                    <a:pt x="511" y="374"/>
                    <a:pt x="511" y="373"/>
                    <a:pt x="511" y="373"/>
                  </a:cubicBezTo>
                  <a:close/>
                  <a:moveTo>
                    <a:pt x="516" y="382"/>
                  </a:moveTo>
                  <a:cubicBezTo>
                    <a:pt x="516" y="382"/>
                    <a:pt x="516" y="381"/>
                    <a:pt x="516" y="381"/>
                  </a:cubicBezTo>
                  <a:cubicBezTo>
                    <a:pt x="516" y="382"/>
                    <a:pt x="517" y="382"/>
                    <a:pt x="517" y="383"/>
                  </a:cubicBezTo>
                  <a:cubicBezTo>
                    <a:pt x="517" y="382"/>
                    <a:pt x="517" y="382"/>
                    <a:pt x="516" y="382"/>
                  </a:cubicBezTo>
                  <a:close/>
                  <a:moveTo>
                    <a:pt x="545" y="370"/>
                  </a:moveTo>
                  <a:cubicBezTo>
                    <a:pt x="545" y="370"/>
                    <a:pt x="545" y="370"/>
                    <a:pt x="545" y="370"/>
                  </a:cubicBezTo>
                  <a:cubicBezTo>
                    <a:pt x="545" y="370"/>
                    <a:pt x="545" y="370"/>
                    <a:pt x="545" y="370"/>
                  </a:cubicBezTo>
                  <a:cubicBezTo>
                    <a:pt x="545" y="370"/>
                    <a:pt x="545" y="370"/>
                    <a:pt x="545" y="370"/>
                  </a:cubicBezTo>
                  <a:close/>
                </a:path>
              </a:pathLst>
            </a:custGeom>
            <a:solidFill>
              <a:srgbClr val="A61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ṣḷïdé">
              <a:extLst>
                <a:ext uri="{FF2B5EF4-FFF2-40B4-BE49-F238E27FC236}">
                  <a16:creationId xmlns:a16="http://schemas.microsoft.com/office/drawing/2014/main" id="{F07B8F57-BF52-47F3-9B9A-C6D91A14745D}"/>
                </a:ext>
              </a:extLst>
            </p:cNvPr>
            <p:cNvSpPr/>
            <p:nvPr/>
          </p:nvSpPr>
          <p:spPr bwMode="auto">
            <a:xfrm>
              <a:off x="6281738" y="3676650"/>
              <a:ext cx="1508125" cy="1346200"/>
            </a:xfrm>
            <a:custGeom>
              <a:avLst/>
              <a:gdLst>
                <a:gd name="T0" fmla="*/ 406 w 406"/>
                <a:gd name="T1" fmla="*/ 0 h 363"/>
                <a:gd name="T2" fmla="*/ 405 w 406"/>
                <a:gd name="T3" fmla="*/ 20 h 363"/>
                <a:gd name="T4" fmla="*/ 59 w 406"/>
                <a:gd name="T5" fmla="*/ 195 h 363"/>
                <a:gd name="T6" fmla="*/ 44 w 406"/>
                <a:gd name="T7" fmla="*/ 206 h 363"/>
                <a:gd name="T8" fmla="*/ 31 w 406"/>
                <a:gd name="T9" fmla="*/ 223 h 363"/>
                <a:gd name="T10" fmla="*/ 22 w 406"/>
                <a:gd name="T11" fmla="*/ 242 h 363"/>
                <a:gd name="T12" fmla="*/ 18 w 406"/>
                <a:gd name="T13" fmla="*/ 262 h 363"/>
                <a:gd name="T14" fmla="*/ 17 w 406"/>
                <a:gd name="T15" fmla="*/ 310 h 363"/>
                <a:gd name="T16" fmla="*/ 19 w 406"/>
                <a:gd name="T17" fmla="*/ 326 h 363"/>
                <a:gd name="T18" fmla="*/ 27 w 406"/>
                <a:gd name="T19" fmla="*/ 337 h 363"/>
                <a:gd name="T20" fmla="*/ 39 w 406"/>
                <a:gd name="T21" fmla="*/ 341 h 363"/>
                <a:gd name="T22" fmla="*/ 54 w 406"/>
                <a:gd name="T23" fmla="*/ 337 h 363"/>
                <a:gd name="T24" fmla="*/ 397 w 406"/>
                <a:gd name="T25" fmla="*/ 158 h 363"/>
                <a:gd name="T26" fmla="*/ 396 w 406"/>
                <a:gd name="T27" fmla="*/ 177 h 363"/>
                <a:gd name="T28" fmla="*/ 54 w 406"/>
                <a:gd name="T29" fmla="*/ 357 h 363"/>
                <a:gd name="T30" fmla="*/ 32 w 406"/>
                <a:gd name="T31" fmla="*/ 362 h 363"/>
                <a:gd name="T32" fmla="*/ 15 w 406"/>
                <a:gd name="T33" fmla="*/ 357 h 363"/>
                <a:gd name="T34" fmla="*/ 4 w 406"/>
                <a:gd name="T35" fmla="*/ 342 h 363"/>
                <a:gd name="T36" fmla="*/ 0 w 406"/>
                <a:gd name="T37" fmla="*/ 318 h 363"/>
                <a:gd name="T38" fmla="*/ 2 w 406"/>
                <a:gd name="T39" fmla="*/ 271 h 363"/>
                <a:gd name="T40" fmla="*/ 7 w 406"/>
                <a:gd name="T41" fmla="*/ 242 h 363"/>
                <a:gd name="T42" fmla="*/ 19 w 406"/>
                <a:gd name="T43" fmla="*/ 214 h 363"/>
                <a:gd name="T44" fmla="*/ 38 w 406"/>
                <a:gd name="T45" fmla="*/ 190 h 363"/>
                <a:gd name="T46" fmla="*/ 60 w 406"/>
                <a:gd name="T47" fmla="*/ 174 h 363"/>
                <a:gd name="T48" fmla="*/ 406 w 406"/>
                <a:gd name="T4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6" h="363">
                  <a:moveTo>
                    <a:pt x="406" y="0"/>
                  </a:moveTo>
                  <a:cubicBezTo>
                    <a:pt x="405" y="20"/>
                    <a:pt x="405" y="20"/>
                    <a:pt x="405" y="20"/>
                  </a:cubicBezTo>
                  <a:cubicBezTo>
                    <a:pt x="59" y="195"/>
                    <a:pt x="59" y="195"/>
                    <a:pt x="59" y="195"/>
                  </a:cubicBezTo>
                  <a:cubicBezTo>
                    <a:pt x="54" y="197"/>
                    <a:pt x="48" y="201"/>
                    <a:pt x="44" y="206"/>
                  </a:cubicBezTo>
                  <a:cubicBezTo>
                    <a:pt x="39" y="211"/>
                    <a:pt x="34" y="216"/>
                    <a:pt x="31" y="223"/>
                  </a:cubicBezTo>
                  <a:cubicBezTo>
                    <a:pt x="27" y="229"/>
                    <a:pt x="24" y="235"/>
                    <a:pt x="22" y="242"/>
                  </a:cubicBezTo>
                  <a:cubicBezTo>
                    <a:pt x="20" y="249"/>
                    <a:pt x="18" y="256"/>
                    <a:pt x="18" y="262"/>
                  </a:cubicBezTo>
                  <a:cubicBezTo>
                    <a:pt x="17" y="310"/>
                    <a:pt x="17" y="310"/>
                    <a:pt x="17" y="310"/>
                  </a:cubicBezTo>
                  <a:cubicBezTo>
                    <a:pt x="17" y="316"/>
                    <a:pt x="18" y="322"/>
                    <a:pt x="19" y="326"/>
                  </a:cubicBezTo>
                  <a:cubicBezTo>
                    <a:pt x="21" y="331"/>
                    <a:pt x="24" y="335"/>
                    <a:pt x="27" y="337"/>
                  </a:cubicBezTo>
                  <a:cubicBezTo>
                    <a:pt x="31" y="340"/>
                    <a:pt x="35" y="341"/>
                    <a:pt x="39" y="341"/>
                  </a:cubicBezTo>
                  <a:cubicBezTo>
                    <a:pt x="44" y="341"/>
                    <a:pt x="49" y="339"/>
                    <a:pt x="54" y="337"/>
                  </a:cubicBezTo>
                  <a:cubicBezTo>
                    <a:pt x="397" y="158"/>
                    <a:pt x="397" y="158"/>
                    <a:pt x="397" y="158"/>
                  </a:cubicBezTo>
                  <a:cubicBezTo>
                    <a:pt x="396" y="177"/>
                    <a:pt x="396" y="177"/>
                    <a:pt x="396" y="177"/>
                  </a:cubicBezTo>
                  <a:cubicBezTo>
                    <a:pt x="54" y="357"/>
                    <a:pt x="54" y="357"/>
                    <a:pt x="54" y="357"/>
                  </a:cubicBezTo>
                  <a:cubicBezTo>
                    <a:pt x="46" y="361"/>
                    <a:pt x="39" y="362"/>
                    <a:pt x="32" y="362"/>
                  </a:cubicBezTo>
                  <a:cubicBezTo>
                    <a:pt x="26" y="363"/>
                    <a:pt x="20" y="361"/>
                    <a:pt x="15" y="357"/>
                  </a:cubicBezTo>
                  <a:cubicBezTo>
                    <a:pt x="10" y="354"/>
                    <a:pt x="7" y="349"/>
                    <a:pt x="4" y="342"/>
                  </a:cubicBezTo>
                  <a:cubicBezTo>
                    <a:pt x="1" y="336"/>
                    <a:pt x="0" y="328"/>
                    <a:pt x="0" y="318"/>
                  </a:cubicBezTo>
                  <a:cubicBezTo>
                    <a:pt x="2" y="271"/>
                    <a:pt x="2" y="271"/>
                    <a:pt x="2" y="271"/>
                  </a:cubicBezTo>
                  <a:cubicBezTo>
                    <a:pt x="2" y="261"/>
                    <a:pt x="4" y="252"/>
                    <a:pt x="7" y="242"/>
                  </a:cubicBezTo>
                  <a:cubicBezTo>
                    <a:pt x="10" y="232"/>
                    <a:pt x="14" y="223"/>
                    <a:pt x="19" y="214"/>
                  </a:cubicBezTo>
                  <a:cubicBezTo>
                    <a:pt x="25" y="205"/>
                    <a:pt x="31" y="197"/>
                    <a:pt x="38" y="190"/>
                  </a:cubicBezTo>
                  <a:cubicBezTo>
                    <a:pt x="44" y="184"/>
                    <a:pt x="52" y="178"/>
                    <a:pt x="60" y="174"/>
                  </a:cubicBezTo>
                  <a:lnTo>
                    <a:pt x="40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Sļíḍê">
              <a:extLst>
                <a:ext uri="{FF2B5EF4-FFF2-40B4-BE49-F238E27FC236}">
                  <a16:creationId xmlns:a16="http://schemas.microsoft.com/office/drawing/2014/main" id="{555705D7-ED89-492C-8E96-902E5BB29A13}"/>
                </a:ext>
              </a:extLst>
            </p:cNvPr>
            <p:cNvSpPr/>
            <p:nvPr/>
          </p:nvSpPr>
          <p:spPr bwMode="auto">
            <a:xfrm>
              <a:off x="6345238" y="3787775"/>
              <a:ext cx="1366838" cy="1223963"/>
            </a:xfrm>
            <a:custGeom>
              <a:avLst/>
              <a:gdLst>
                <a:gd name="T0" fmla="*/ 368 w 368"/>
                <a:gd name="T1" fmla="*/ 0 h 330"/>
                <a:gd name="T2" fmla="*/ 368 w 368"/>
                <a:gd name="T3" fmla="*/ 134 h 330"/>
                <a:gd name="T4" fmla="*/ 48 w 368"/>
                <a:gd name="T5" fmla="*/ 301 h 330"/>
                <a:gd name="T6" fmla="*/ 0 w 368"/>
                <a:gd name="T7" fmla="*/ 286 h 330"/>
                <a:gd name="T8" fmla="*/ 1 w 368"/>
                <a:gd name="T9" fmla="*/ 232 h 330"/>
                <a:gd name="T10" fmla="*/ 18 w 368"/>
                <a:gd name="T11" fmla="*/ 187 h 330"/>
                <a:gd name="T12" fmla="*/ 72 w 368"/>
                <a:gd name="T13" fmla="*/ 150 h 330"/>
                <a:gd name="T14" fmla="*/ 368 w 368"/>
                <a:gd name="T15" fmla="*/ 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30">
                  <a:moveTo>
                    <a:pt x="368" y="0"/>
                  </a:moveTo>
                  <a:cubicBezTo>
                    <a:pt x="368" y="0"/>
                    <a:pt x="341" y="67"/>
                    <a:pt x="368" y="134"/>
                  </a:cubicBezTo>
                  <a:cubicBezTo>
                    <a:pt x="48" y="301"/>
                    <a:pt x="48" y="301"/>
                    <a:pt x="48" y="301"/>
                  </a:cubicBezTo>
                  <a:cubicBezTo>
                    <a:pt x="48" y="301"/>
                    <a:pt x="6" y="330"/>
                    <a:pt x="0" y="286"/>
                  </a:cubicBezTo>
                  <a:cubicBezTo>
                    <a:pt x="1" y="232"/>
                    <a:pt x="1" y="232"/>
                    <a:pt x="1" y="232"/>
                  </a:cubicBezTo>
                  <a:cubicBezTo>
                    <a:pt x="1" y="232"/>
                    <a:pt x="3" y="207"/>
                    <a:pt x="18" y="187"/>
                  </a:cubicBezTo>
                  <a:cubicBezTo>
                    <a:pt x="32" y="166"/>
                    <a:pt x="57" y="157"/>
                    <a:pt x="72" y="150"/>
                  </a:cubicBezTo>
                  <a:cubicBezTo>
                    <a:pt x="87" y="142"/>
                    <a:pt x="368" y="0"/>
                    <a:pt x="36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íṣ1îḍè">
              <a:extLst>
                <a:ext uri="{FF2B5EF4-FFF2-40B4-BE49-F238E27FC236}">
                  <a16:creationId xmlns:a16="http://schemas.microsoft.com/office/drawing/2014/main" id="{976656C9-642B-4C16-AB4B-37772F1B2F28}"/>
                </a:ext>
              </a:extLst>
            </p:cNvPr>
            <p:cNvSpPr/>
            <p:nvPr/>
          </p:nvSpPr>
          <p:spPr bwMode="auto">
            <a:xfrm>
              <a:off x="6345238" y="3787775"/>
              <a:ext cx="1366838" cy="1154113"/>
            </a:xfrm>
            <a:custGeom>
              <a:avLst/>
              <a:gdLst>
                <a:gd name="T0" fmla="*/ 72 w 368"/>
                <a:gd name="T1" fmla="*/ 150 h 311"/>
                <a:gd name="T2" fmla="*/ 18 w 368"/>
                <a:gd name="T3" fmla="*/ 187 h 311"/>
                <a:gd name="T4" fmla="*/ 1 w 368"/>
                <a:gd name="T5" fmla="*/ 232 h 311"/>
                <a:gd name="T6" fmla="*/ 0 w 368"/>
                <a:gd name="T7" fmla="*/ 286 h 311"/>
                <a:gd name="T8" fmla="*/ 23 w 368"/>
                <a:gd name="T9" fmla="*/ 311 h 311"/>
                <a:gd name="T10" fmla="*/ 21 w 368"/>
                <a:gd name="T11" fmla="*/ 303 h 311"/>
                <a:gd name="T12" fmla="*/ 22 w 368"/>
                <a:gd name="T13" fmla="*/ 248 h 311"/>
                <a:gd name="T14" fmla="*/ 39 w 368"/>
                <a:gd name="T15" fmla="*/ 203 h 311"/>
                <a:gd name="T16" fmla="*/ 93 w 368"/>
                <a:gd name="T17" fmla="*/ 166 h 311"/>
                <a:gd name="T18" fmla="*/ 360 w 368"/>
                <a:gd name="T19" fmla="*/ 31 h 311"/>
                <a:gd name="T20" fmla="*/ 368 w 368"/>
                <a:gd name="T21" fmla="*/ 0 h 311"/>
                <a:gd name="T22" fmla="*/ 72 w 368"/>
                <a:gd name="T23" fmla="*/ 15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8" h="311">
                  <a:moveTo>
                    <a:pt x="72" y="150"/>
                  </a:moveTo>
                  <a:cubicBezTo>
                    <a:pt x="57" y="157"/>
                    <a:pt x="32" y="166"/>
                    <a:pt x="18" y="187"/>
                  </a:cubicBezTo>
                  <a:cubicBezTo>
                    <a:pt x="3" y="207"/>
                    <a:pt x="1" y="232"/>
                    <a:pt x="1" y="232"/>
                  </a:cubicBezTo>
                  <a:cubicBezTo>
                    <a:pt x="0" y="286"/>
                    <a:pt x="0" y="286"/>
                    <a:pt x="0" y="286"/>
                  </a:cubicBezTo>
                  <a:cubicBezTo>
                    <a:pt x="3" y="306"/>
                    <a:pt x="13" y="311"/>
                    <a:pt x="23" y="311"/>
                  </a:cubicBezTo>
                  <a:cubicBezTo>
                    <a:pt x="22" y="308"/>
                    <a:pt x="22" y="306"/>
                    <a:pt x="21" y="303"/>
                  </a:cubicBezTo>
                  <a:cubicBezTo>
                    <a:pt x="22" y="248"/>
                    <a:pt x="22" y="248"/>
                    <a:pt x="22" y="248"/>
                  </a:cubicBezTo>
                  <a:cubicBezTo>
                    <a:pt x="22" y="248"/>
                    <a:pt x="24" y="223"/>
                    <a:pt x="39" y="203"/>
                  </a:cubicBezTo>
                  <a:cubicBezTo>
                    <a:pt x="53" y="182"/>
                    <a:pt x="78" y="173"/>
                    <a:pt x="93" y="166"/>
                  </a:cubicBezTo>
                  <a:cubicBezTo>
                    <a:pt x="105" y="160"/>
                    <a:pt x="287" y="68"/>
                    <a:pt x="360" y="31"/>
                  </a:cubicBezTo>
                  <a:cubicBezTo>
                    <a:pt x="363" y="12"/>
                    <a:pt x="368" y="0"/>
                    <a:pt x="368" y="0"/>
                  </a:cubicBezTo>
                  <a:cubicBezTo>
                    <a:pt x="368" y="0"/>
                    <a:pt x="87" y="142"/>
                    <a:pt x="72" y="150"/>
                  </a:cubicBez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slïďê">
              <a:extLst>
                <a:ext uri="{FF2B5EF4-FFF2-40B4-BE49-F238E27FC236}">
                  <a16:creationId xmlns:a16="http://schemas.microsoft.com/office/drawing/2014/main" id="{596010B6-E79D-4D92-8558-F81D134F004F}"/>
                </a:ext>
              </a:extLst>
            </p:cNvPr>
            <p:cNvSpPr/>
            <p:nvPr/>
          </p:nvSpPr>
          <p:spPr bwMode="auto">
            <a:xfrm>
              <a:off x="6638925" y="4592638"/>
              <a:ext cx="122238" cy="252413"/>
            </a:xfrm>
            <a:custGeom>
              <a:avLst/>
              <a:gdLst>
                <a:gd name="T0" fmla="*/ 77 w 77"/>
                <a:gd name="T1" fmla="*/ 119 h 159"/>
                <a:gd name="T2" fmla="*/ 77 w 77"/>
                <a:gd name="T3" fmla="*/ 0 h 159"/>
                <a:gd name="T4" fmla="*/ 0 w 77"/>
                <a:gd name="T5" fmla="*/ 40 h 159"/>
                <a:gd name="T6" fmla="*/ 0 w 77"/>
                <a:gd name="T7" fmla="*/ 159 h 159"/>
                <a:gd name="T8" fmla="*/ 77 w 77"/>
                <a:gd name="T9" fmla="*/ 119 h 159"/>
              </a:gdLst>
              <a:ahLst/>
              <a:cxnLst>
                <a:cxn ang="0">
                  <a:pos x="T0" y="T1"/>
                </a:cxn>
                <a:cxn ang="0">
                  <a:pos x="T2" y="T3"/>
                </a:cxn>
                <a:cxn ang="0">
                  <a:pos x="T4" y="T5"/>
                </a:cxn>
                <a:cxn ang="0">
                  <a:pos x="T6" y="T7"/>
                </a:cxn>
                <a:cxn ang="0">
                  <a:pos x="T8" y="T9"/>
                </a:cxn>
              </a:cxnLst>
              <a:rect l="0" t="0" r="r" b="b"/>
              <a:pathLst>
                <a:path w="77" h="159">
                  <a:moveTo>
                    <a:pt x="77" y="119"/>
                  </a:moveTo>
                  <a:lnTo>
                    <a:pt x="77" y="0"/>
                  </a:lnTo>
                  <a:lnTo>
                    <a:pt x="0" y="40"/>
                  </a:lnTo>
                  <a:lnTo>
                    <a:pt x="0" y="159"/>
                  </a:lnTo>
                  <a:lnTo>
                    <a:pt x="77" y="119"/>
                  </a:ln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ïďe">
              <a:extLst>
                <a:ext uri="{FF2B5EF4-FFF2-40B4-BE49-F238E27FC236}">
                  <a16:creationId xmlns:a16="http://schemas.microsoft.com/office/drawing/2014/main" id="{15243537-FF90-4AD4-A00A-847B3144FD0F}"/>
                </a:ext>
              </a:extLst>
            </p:cNvPr>
            <p:cNvSpPr/>
            <p:nvPr/>
          </p:nvSpPr>
          <p:spPr bwMode="auto">
            <a:xfrm>
              <a:off x="6634163" y="4592638"/>
              <a:ext cx="315913" cy="227013"/>
            </a:xfrm>
            <a:custGeom>
              <a:avLst/>
              <a:gdLst>
                <a:gd name="T0" fmla="*/ 1 w 85"/>
                <a:gd name="T1" fmla="*/ 17 h 61"/>
                <a:gd name="T2" fmla="*/ 34 w 85"/>
                <a:gd name="T3" fmla="*/ 0 h 61"/>
                <a:gd name="T4" fmla="*/ 85 w 85"/>
                <a:gd name="T5" fmla="*/ 45 h 61"/>
                <a:gd name="T6" fmla="*/ 61 w 85"/>
                <a:gd name="T7" fmla="*/ 42 h 61"/>
                <a:gd name="T8" fmla="*/ 55 w 85"/>
                <a:gd name="T9" fmla="*/ 61 h 61"/>
                <a:gd name="T10" fmla="*/ 1 w 85"/>
                <a:gd name="T11" fmla="*/ 17 h 61"/>
              </a:gdLst>
              <a:ahLst/>
              <a:cxnLst>
                <a:cxn ang="0">
                  <a:pos x="T0" y="T1"/>
                </a:cxn>
                <a:cxn ang="0">
                  <a:pos x="T2" y="T3"/>
                </a:cxn>
                <a:cxn ang="0">
                  <a:pos x="T4" y="T5"/>
                </a:cxn>
                <a:cxn ang="0">
                  <a:pos x="T6" y="T7"/>
                </a:cxn>
                <a:cxn ang="0">
                  <a:pos x="T8" y="T9"/>
                </a:cxn>
                <a:cxn ang="0">
                  <a:pos x="T10" y="T11"/>
                </a:cxn>
              </a:cxnLst>
              <a:rect l="0" t="0" r="r" b="b"/>
              <a:pathLst>
                <a:path w="85" h="61">
                  <a:moveTo>
                    <a:pt x="1" y="17"/>
                  </a:moveTo>
                  <a:cubicBezTo>
                    <a:pt x="0" y="17"/>
                    <a:pt x="34" y="0"/>
                    <a:pt x="34" y="0"/>
                  </a:cubicBezTo>
                  <a:cubicBezTo>
                    <a:pt x="34" y="0"/>
                    <a:pt x="78" y="18"/>
                    <a:pt x="85" y="45"/>
                  </a:cubicBezTo>
                  <a:cubicBezTo>
                    <a:pt x="85" y="45"/>
                    <a:pt x="69" y="44"/>
                    <a:pt x="61" y="42"/>
                  </a:cubicBezTo>
                  <a:cubicBezTo>
                    <a:pt x="61" y="42"/>
                    <a:pt x="60" y="52"/>
                    <a:pt x="55" y="61"/>
                  </a:cubicBezTo>
                  <a:cubicBezTo>
                    <a:pt x="55" y="61"/>
                    <a:pt x="35" y="32"/>
                    <a:pt x="1" y="1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ṥḷîḓe">
              <a:extLst>
                <a:ext uri="{FF2B5EF4-FFF2-40B4-BE49-F238E27FC236}">
                  <a16:creationId xmlns:a16="http://schemas.microsoft.com/office/drawing/2014/main" id="{3EA3A48F-6B71-420C-8A25-C971A9487BF3}"/>
                </a:ext>
              </a:extLst>
            </p:cNvPr>
            <p:cNvSpPr/>
            <p:nvPr/>
          </p:nvSpPr>
          <p:spPr bwMode="auto">
            <a:xfrm>
              <a:off x="4408488" y="2898775"/>
              <a:ext cx="2308225" cy="1360488"/>
            </a:xfrm>
            <a:custGeom>
              <a:avLst/>
              <a:gdLst>
                <a:gd name="T0" fmla="*/ 461 w 621"/>
                <a:gd name="T1" fmla="*/ 174 h 367"/>
                <a:gd name="T2" fmla="*/ 330 w 621"/>
                <a:gd name="T3" fmla="*/ 8 h 367"/>
                <a:gd name="T4" fmla="*/ 54 w 621"/>
                <a:gd name="T5" fmla="*/ 117 h 367"/>
                <a:gd name="T6" fmla="*/ 48 w 621"/>
                <a:gd name="T7" fmla="*/ 120 h 367"/>
                <a:gd name="T8" fmla="*/ 42 w 621"/>
                <a:gd name="T9" fmla="*/ 123 h 367"/>
                <a:gd name="T10" fmla="*/ 40 w 621"/>
                <a:gd name="T11" fmla="*/ 125 h 367"/>
                <a:gd name="T12" fmla="*/ 37 w 621"/>
                <a:gd name="T13" fmla="*/ 127 h 367"/>
                <a:gd name="T14" fmla="*/ 32 w 621"/>
                <a:gd name="T15" fmla="*/ 131 h 367"/>
                <a:gd name="T16" fmla="*/ 32 w 621"/>
                <a:gd name="T17" fmla="*/ 132 h 367"/>
                <a:gd name="T18" fmla="*/ 30 w 621"/>
                <a:gd name="T19" fmla="*/ 133 h 367"/>
                <a:gd name="T20" fmla="*/ 27 w 621"/>
                <a:gd name="T21" fmla="*/ 137 h 367"/>
                <a:gd name="T22" fmla="*/ 27 w 621"/>
                <a:gd name="T23" fmla="*/ 137 h 367"/>
                <a:gd name="T24" fmla="*/ 24 w 621"/>
                <a:gd name="T25" fmla="*/ 140 h 367"/>
                <a:gd name="T26" fmla="*/ 22 w 621"/>
                <a:gd name="T27" fmla="*/ 142 h 367"/>
                <a:gd name="T28" fmla="*/ 21 w 621"/>
                <a:gd name="T29" fmla="*/ 143 h 367"/>
                <a:gd name="T30" fmla="*/ 19 w 621"/>
                <a:gd name="T31" fmla="*/ 146 h 367"/>
                <a:gd name="T32" fmla="*/ 18 w 621"/>
                <a:gd name="T33" fmla="*/ 148 h 367"/>
                <a:gd name="T34" fmla="*/ 17 w 621"/>
                <a:gd name="T35" fmla="*/ 149 h 367"/>
                <a:gd name="T36" fmla="*/ 15 w 621"/>
                <a:gd name="T37" fmla="*/ 152 h 367"/>
                <a:gd name="T38" fmla="*/ 14 w 621"/>
                <a:gd name="T39" fmla="*/ 154 h 367"/>
                <a:gd name="T40" fmla="*/ 14 w 621"/>
                <a:gd name="T41" fmla="*/ 154 h 367"/>
                <a:gd name="T42" fmla="*/ 13 w 621"/>
                <a:gd name="T43" fmla="*/ 156 h 367"/>
                <a:gd name="T44" fmla="*/ 11 w 621"/>
                <a:gd name="T45" fmla="*/ 158 h 367"/>
                <a:gd name="T46" fmla="*/ 10 w 621"/>
                <a:gd name="T47" fmla="*/ 160 h 367"/>
                <a:gd name="T48" fmla="*/ 10 w 621"/>
                <a:gd name="T49" fmla="*/ 161 h 367"/>
                <a:gd name="T50" fmla="*/ 9 w 621"/>
                <a:gd name="T51" fmla="*/ 163 h 367"/>
                <a:gd name="T52" fmla="*/ 8 w 621"/>
                <a:gd name="T53" fmla="*/ 166 h 367"/>
                <a:gd name="T54" fmla="*/ 7 w 621"/>
                <a:gd name="T55" fmla="*/ 167 h 367"/>
                <a:gd name="T56" fmla="*/ 6 w 621"/>
                <a:gd name="T57" fmla="*/ 168 h 367"/>
                <a:gd name="T58" fmla="*/ 5 w 621"/>
                <a:gd name="T59" fmla="*/ 171 h 367"/>
                <a:gd name="T60" fmla="*/ 4 w 621"/>
                <a:gd name="T61" fmla="*/ 174 h 367"/>
                <a:gd name="T62" fmla="*/ 4 w 621"/>
                <a:gd name="T63" fmla="*/ 174 h 367"/>
                <a:gd name="T64" fmla="*/ 3 w 621"/>
                <a:gd name="T65" fmla="*/ 176 h 367"/>
                <a:gd name="T66" fmla="*/ 2 w 621"/>
                <a:gd name="T67" fmla="*/ 179 h 367"/>
                <a:gd name="T68" fmla="*/ 2 w 621"/>
                <a:gd name="T69" fmla="*/ 181 h 367"/>
                <a:gd name="T70" fmla="*/ 2 w 621"/>
                <a:gd name="T71" fmla="*/ 181 h 367"/>
                <a:gd name="T72" fmla="*/ 1 w 621"/>
                <a:gd name="T73" fmla="*/ 183 h 367"/>
                <a:gd name="T74" fmla="*/ 0 w 621"/>
                <a:gd name="T75" fmla="*/ 186 h 367"/>
                <a:gd name="T76" fmla="*/ 336 w 621"/>
                <a:gd name="T77" fmla="*/ 354 h 367"/>
                <a:gd name="T78" fmla="*/ 621 w 621"/>
                <a:gd name="T79" fmla="*/ 34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1" h="367">
                  <a:moveTo>
                    <a:pt x="529" y="226"/>
                  </a:moveTo>
                  <a:cubicBezTo>
                    <a:pt x="527" y="221"/>
                    <a:pt x="461" y="174"/>
                    <a:pt x="461" y="174"/>
                  </a:cubicBezTo>
                  <a:cubicBezTo>
                    <a:pt x="426" y="108"/>
                    <a:pt x="426" y="108"/>
                    <a:pt x="426" y="108"/>
                  </a:cubicBezTo>
                  <a:cubicBezTo>
                    <a:pt x="330" y="8"/>
                    <a:pt x="330" y="8"/>
                    <a:pt x="330" y="8"/>
                  </a:cubicBezTo>
                  <a:cubicBezTo>
                    <a:pt x="330" y="8"/>
                    <a:pt x="325" y="5"/>
                    <a:pt x="318" y="0"/>
                  </a:cubicBezTo>
                  <a:cubicBezTo>
                    <a:pt x="54" y="117"/>
                    <a:pt x="54" y="117"/>
                    <a:pt x="54" y="117"/>
                  </a:cubicBezTo>
                  <a:cubicBezTo>
                    <a:pt x="52" y="117"/>
                    <a:pt x="50" y="118"/>
                    <a:pt x="48" y="120"/>
                  </a:cubicBezTo>
                  <a:cubicBezTo>
                    <a:pt x="48" y="120"/>
                    <a:pt x="48" y="120"/>
                    <a:pt x="48" y="120"/>
                  </a:cubicBezTo>
                  <a:cubicBezTo>
                    <a:pt x="47" y="120"/>
                    <a:pt x="47" y="120"/>
                    <a:pt x="46" y="121"/>
                  </a:cubicBezTo>
                  <a:cubicBezTo>
                    <a:pt x="45" y="122"/>
                    <a:pt x="44" y="122"/>
                    <a:pt x="42" y="123"/>
                  </a:cubicBezTo>
                  <a:cubicBezTo>
                    <a:pt x="42" y="123"/>
                    <a:pt x="42" y="123"/>
                    <a:pt x="42" y="123"/>
                  </a:cubicBezTo>
                  <a:cubicBezTo>
                    <a:pt x="42" y="124"/>
                    <a:pt x="41" y="124"/>
                    <a:pt x="40" y="125"/>
                  </a:cubicBezTo>
                  <a:cubicBezTo>
                    <a:pt x="39" y="125"/>
                    <a:pt x="38" y="126"/>
                    <a:pt x="37" y="127"/>
                  </a:cubicBezTo>
                  <a:cubicBezTo>
                    <a:pt x="37" y="127"/>
                    <a:pt x="37" y="127"/>
                    <a:pt x="37" y="127"/>
                  </a:cubicBezTo>
                  <a:cubicBezTo>
                    <a:pt x="36" y="128"/>
                    <a:pt x="36" y="128"/>
                    <a:pt x="35" y="129"/>
                  </a:cubicBezTo>
                  <a:cubicBezTo>
                    <a:pt x="34" y="130"/>
                    <a:pt x="33" y="131"/>
                    <a:pt x="32" y="131"/>
                  </a:cubicBezTo>
                  <a:cubicBezTo>
                    <a:pt x="32" y="132"/>
                    <a:pt x="32" y="132"/>
                    <a:pt x="32" y="132"/>
                  </a:cubicBezTo>
                  <a:cubicBezTo>
                    <a:pt x="32" y="132"/>
                    <a:pt x="32" y="132"/>
                    <a:pt x="32" y="132"/>
                  </a:cubicBezTo>
                  <a:cubicBezTo>
                    <a:pt x="32" y="132"/>
                    <a:pt x="32" y="132"/>
                    <a:pt x="32" y="132"/>
                  </a:cubicBezTo>
                  <a:cubicBezTo>
                    <a:pt x="31" y="132"/>
                    <a:pt x="31" y="133"/>
                    <a:pt x="30" y="133"/>
                  </a:cubicBezTo>
                  <a:cubicBezTo>
                    <a:pt x="30" y="134"/>
                    <a:pt x="29" y="134"/>
                    <a:pt x="28" y="135"/>
                  </a:cubicBezTo>
                  <a:cubicBezTo>
                    <a:pt x="28" y="136"/>
                    <a:pt x="27" y="136"/>
                    <a:pt x="27" y="137"/>
                  </a:cubicBezTo>
                  <a:cubicBezTo>
                    <a:pt x="27" y="137"/>
                    <a:pt x="27" y="137"/>
                    <a:pt x="27" y="137"/>
                  </a:cubicBezTo>
                  <a:cubicBezTo>
                    <a:pt x="27" y="137"/>
                    <a:pt x="27" y="137"/>
                    <a:pt x="27" y="137"/>
                  </a:cubicBezTo>
                  <a:cubicBezTo>
                    <a:pt x="26" y="138"/>
                    <a:pt x="25" y="138"/>
                    <a:pt x="25" y="139"/>
                  </a:cubicBezTo>
                  <a:cubicBezTo>
                    <a:pt x="25" y="139"/>
                    <a:pt x="24" y="140"/>
                    <a:pt x="24" y="140"/>
                  </a:cubicBezTo>
                  <a:cubicBezTo>
                    <a:pt x="23" y="141"/>
                    <a:pt x="23" y="141"/>
                    <a:pt x="22" y="142"/>
                  </a:cubicBezTo>
                  <a:cubicBezTo>
                    <a:pt x="22" y="142"/>
                    <a:pt x="22" y="142"/>
                    <a:pt x="22" y="142"/>
                  </a:cubicBezTo>
                  <a:cubicBezTo>
                    <a:pt x="22" y="142"/>
                    <a:pt x="22" y="142"/>
                    <a:pt x="22" y="142"/>
                  </a:cubicBezTo>
                  <a:cubicBezTo>
                    <a:pt x="22" y="143"/>
                    <a:pt x="22" y="143"/>
                    <a:pt x="21" y="143"/>
                  </a:cubicBezTo>
                  <a:cubicBezTo>
                    <a:pt x="21" y="144"/>
                    <a:pt x="20" y="144"/>
                    <a:pt x="20" y="145"/>
                  </a:cubicBezTo>
                  <a:cubicBezTo>
                    <a:pt x="20" y="145"/>
                    <a:pt x="19" y="146"/>
                    <a:pt x="19" y="146"/>
                  </a:cubicBezTo>
                  <a:cubicBezTo>
                    <a:pt x="19" y="147"/>
                    <a:pt x="18" y="147"/>
                    <a:pt x="18" y="148"/>
                  </a:cubicBezTo>
                  <a:cubicBezTo>
                    <a:pt x="18" y="148"/>
                    <a:pt x="18" y="148"/>
                    <a:pt x="18" y="148"/>
                  </a:cubicBezTo>
                  <a:cubicBezTo>
                    <a:pt x="18" y="148"/>
                    <a:pt x="18" y="148"/>
                    <a:pt x="18" y="148"/>
                  </a:cubicBezTo>
                  <a:cubicBezTo>
                    <a:pt x="18" y="148"/>
                    <a:pt x="17" y="149"/>
                    <a:pt x="17" y="149"/>
                  </a:cubicBezTo>
                  <a:cubicBezTo>
                    <a:pt x="17" y="149"/>
                    <a:pt x="17" y="150"/>
                    <a:pt x="16" y="150"/>
                  </a:cubicBezTo>
                  <a:cubicBezTo>
                    <a:pt x="16" y="151"/>
                    <a:pt x="16" y="151"/>
                    <a:pt x="15" y="152"/>
                  </a:cubicBezTo>
                  <a:cubicBezTo>
                    <a:pt x="15" y="152"/>
                    <a:pt x="15" y="153"/>
                    <a:pt x="15" y="153"/>
                  </a:cubicBezTo>
                  <a:cubicBezTo>
                    <a:pt x="14" y="153"/>
                    <a:pt x="14" y="154"/>
                    <a:pt x="14" y="154"/>
                  </a:cubicBezTo>
                  <a:cubicBezTo>
                    <a:pt x="14" y="154"/>
                    <a:pt x="14" y="154"/>
                    <a:pt x="14" y="154"/>
                  </a:cubicBezTo>
                  <a:cubicBezTo>
                    <a:pt x="14" y="154"/>
                    <a:pt x="14" y="154"/>
                    <a:pt x="14" y="154"/>
                  </a:cubicBezTo>
                  <a:cubicBezTo>
                    <a:pt x="14" y="154"/>
                    <a:pt x="14" y="154"/>
                    <a:pt x="14" y="154"/>
                  </a:cubicBezTo>
                  <a:cubicBezTo>
                    <a:pt x="13" y="155"/>
                    <a:pt x="13" y="155"/>
                    <a:pt x="13" y="156"/>
                  </a:cubicBezTo>
                  <a:cubicBezTo>
                    <a:pt x="13" y="156"/>
                    <a:pt x="12" y="156"/>
                    <a:pt x="12" y="157"/>
                  </a:cubicBezTo>
                  <a:cubicBezTo>
                    <a:pt x="12" y="157"/>
                    <a:pt x="12" y="158"/>
                    <a:pt x="11" y="158"/>
                  </a:cubicBezTo>
                  <a:cubicBezTo>
                    <a:pt x="11" y="159"/>
                    <a:pt x="11" y="159"/>
                    <a:pt x="11" y="159"/>
                  </a:cubicBezTo>
                  <a:cubicBezTo>
                    <a:pt x="11" y="160"/>
                    <a:pt x="10" y="160"/>
                    <a:pt x="10" y="160"/>
                  </a:cubicBezTo>
                  <a:cubicBezTo>
                    <a:pt x="10" y="160"/>
                    <a:pt x="10" y="160"/>
                    <a:pt x="10" y="160"/>
                  </a:cubicBezTo>
                  <a:cubicBezTo>
                    <a:pt x="10" y="161"/>
                    <a:pt x="10" y="161"/>
                    <a:pt x="10" y="161"/>
                  </a:cubicBezTo>
                  <a:cubicBezTo>
                    <a:pt x="10" y="161"/>
                    <a:pt x="10" y="162"/>
                    <a:pt x="9" y="162"/>
                  </a:cubicBezTo>
                  <a:cubicBezTo>
                    <a:pt x="9" y="162"/>
                    <a:pt x="9" y="163"/>
                    <a:pt x="9" y="163"/>
                  </a:cubicBezTo>
                  <a:cubicBezTo>
                    <a:pt x="9" y="164"/>
                    <a:pt x="8" y="164"/>
                    <a:pt x="8" y="165"/>
                  </a:cubicBezTo>
                  <a:cubicBezTo>
                    <a:pt x="8" y="165"/>
                    <a:pt x="8" y="165"/>
                    <a:pt x="8" y="166"/>
                  </a:cubicBezTo>
                  <a:cubicBezTo>
                    <a:pt x="7" y="166"/>
                    <a:pt x="7" y="167"/>
                    <a:pt x="7" y="167"/>
                  </a:cubicBezTo>
                  <a:cubicBezTo>
                    <a:pt x="7" y="167"/>
                    <a:pt x="7" y="167"/>
                    <a:pt x="7" y="167"/>
                  </a:cubicBezTo>
                  <a:cubicBezTo>
                    <a:pt x="7" y="167"/>
                    <a:pt x="7" y="167"/>
                    <a:pt x="7" y="167"/>
                  </a:cubicBezTo>
                  <a:cubicBezTo>
                    <a:pt x="7" y="168"/>
                    <a:pt x="7" y="168"/>
                    <a:pt x="6" y="168"/>
                  </a:cubicBezTo>
                  <a:cubicBezTo>
                    <a:pt x="6" y="169"/>
                    <a:pt x="6" y="169"/>
                    <a:pt x="6" y="170"/>
                  </a:cubicBezTo>
                  <a:cubicBezTo>
                    <a:pt x="6" y="170"/>
                    <a:pt x="5" y="171"/>
                    <a:pt x="5" y="171"/>
                  </a:cubicBezTo>
                  <a:cubicBezTo>
                    <a:pt x="5" y="172"/>
                    <a:pt x="5" y="172"/>
                    <a:pt x="5" y="172"/>
                  </a:cubicBezTo>
                  <a:cubicBezTo>
                    <a:pt x="5" y="173"/>
                    <a:pt x="4" y="173"/>
                    <a:pt x="4" y="174"/>
                  </a:cubicBezTo>
                  <a:cubicBezTo>
                    <a:pt x="4" y="174"/>
                    <a:pt x="4" y="174"/>
                    <a:pt x="4" y="174"/>
                  </a:cubicBezTo>
                  <a:cubicBezTo>
                    <a:pt x="4" y="174"/>
                    <a:pt x="4" y="174"/>
                    <a:pt x="4" y="174"/>
                  </a:cubicBezTo>
                  <a:cubicBezTo>
                    <a:pt x="4" y="174"/>
                    <a:pt x="4" y="175"/>
                    <a:pt x="4" y="175"/>
                  </a:cubicBezTo>
                  <a:cubicBezTo>
                    <a:pt x="4" y="176"/>
                    <a:pt x="3" y="176"/>
                    <a:pt x="3" y="176"/>
                  </a:cubicBezTo>
                  <a:cubicBezTo>
                    <a:pt x="3" y="177"/>
                    <a:pt x="3" y="177"/>
                    <a:pt x="3" y="178"/>
                  </a:cubicBezTo>
                  <a:cubicBezTo>
                    <a:pt x="3" y="178"/>
                    <a:pt x="3" y="179"/>
                    <a:pt x="2" y="179"/>
                  </a:cubicBezTo>
                  <a:cubicBezTo>
                    <a:pt x="2" y="180"/>
                    <a:pt x="2" y="180"/>
                    <a:pt x="2" y="181"/>
                  </a:cubicBezTo>
                  <a:cubicBezTo>
                    <a:pt x="2" y="181"/>
                    <a:pt x="2" y="181"/>
                    <a:pt x="2" y="181"/>
                  </a:cubicBezTo>
                  <a:cubicBezTo>
                    <a:pt x="2" y="181"/>
                    <a:pt x="2" y="181"/>
                    <a:pt x="2" y="181"/>
                  </a:cubicBezTo>
                  <a:cubicBezTo>
                    <a:pt x="2" y="181"/>
                    <a:pt x="2" y="181"/>
                    <a:pt x="2" y="181"/>
                  </a:cubicBezTo>
                  <a:cubicBezTo>
                    <a:pt x="2" y="181"/>
                    <a:pt x="2" y="182"/>
                    <a:pt x="2" y="182"/>
                  </a:cubicBezTo>
                  <a:cubicBezTo>
                    <a:pt x="1" y="182"/>
                    <a:pt x="1" y="183"/>
                    <a:pt x="1" y="183"/>
                  </a:cubicBezTo>
                  <a:cubicBezTo>
                    <a:pt x="1" y="184"/>
                    <a:pt x="1" y="184"/>
                    <a:pt x="1" y="185"/>
                  </a:cubicBezTo>
                  <a:cubicBezTo>
                    <a:pt x="1" y="185"/>
                    <a:pt x="0" y="186"/>
                    <a:pt x="0" y="186"/>
                  </a:cubicBezTo>
                  <a:cubicBezTo>
                    <a:pt x="0" y="187"/>
                    <a:pt x="0" y="187"/>
                    <a:pt x="0" y="188"/>
                  </a:cubicBezTo>
                  <a:cubicBezTo>
                    <a:pt x="0" y="188"/>
                    <a:pt x="337" y="367"/>
                    <a:pt x="336" y="354"/>
                  </a:cubicBezTo>
                  <a:cubicBezTo>
                    <a:pt x="336" y="342"/>
                    <a:pt x="361" y="335"/>
                    <a:pt x="361" y="335"/>
                  </a:cubicBezTo>
                  <a:cubicBezTo>
                    <a:pt x="621" y="341"/>
                    <a:pt x="621" y="341"/>
                    <a:pt x="621" y="341"/>
                  </a:cubicBezTo>
                  <a:cubicBezTo>
                    <a:pt x="621" y="341"/>
                    <a:pt x="530" y="230"/>
                    <a:pt x="529" y="226"/>
                  </a:cubicBezTo>
                  <a:close/>
                </a:path>
              </a:pathLst>
            </a:custGeom>
            <a:solidFill>
              <a:srgbClr val="A615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ḻïḑe">
              <a:extLst>
                <a:ext uri="{FF2B5EF4-FFF2-40B4-BE49-F238E27FC236}">
                  <a16:creationId xmlns:a16="http://schemas.microsoft.com/office/drawing/2014/main" id="{7FD38864-B244-41D3-817C-4DD50934C1A4}"/>
                </a:ext>
              </a:extLst>
            </p:cNvPr>
            <p:cNvSpPr/>
            <p:nvPr/>
          </p:nvSpPr>
          <p:spPr bwMode="auto">
            <a:xfrm>
              <a:off x="4718050" y="1903413"/>
              <a:ext cx="3387725" cy="2259013"/>
            </a:xfrm>
            <a:custGeom>
              <a:avLst/>
              <a:gdLst>
                <a:gd name="T0" fmla="*/ 403 w 912"/>
                <a:gd name="T1" fmla="*/ 0 h 609"/>
                <a:gd name="T2" fmla="*/ 49 w 912"/>
                <a:gd name="T3" fmla="*/ 157 h 609"/>
                <a:gd name="T4" fmla="*/ 47 w 912"/>
                <a:gd name="T5" fmla="*/ 158 h 609"/>
                <a:gd name="T6" fmla="*/ 44 w 912"/>
                <a:gd name="T7" fmla="*/ 160 h 609"/>
                <a:gd name="T8" fmla="*/ 39 w 912"/>
                <a:gd name="T9" fmla="*/ 164 h 609"/>
                <a:gd name="T10" fmla="*/ 36 w 912"/>
                <a:gd name="T11" fmla="*/ 166 h 609"/>
                <a:gd name="T12" fmla="*/ 34 w 912"/>
                <a:gd name="T13" fmla="*/ 168 h 609"/>
                <a:gd name="T14" fmla="*/ 33 w 912"/>
                <a:gd name="T15" fmla="*/ 169 h 609"/>
                <a:gd name="T16" fmla="*/ 30 w 912"/>
                <a:gd name="T17" fmla="*/ 172 h 609"/>
                <a:gd name="T18" fmla="*/ 29 w 912"/>
                <a:gd name="T19" fmla="*/ 174 h 609"/>
                <a:gd name="T20" fmla="*/ 27 w 912"/>
                <a:gd name="T21" fmla="*/ 176 h 609"/>
                <a:gd name="T22" fmla="*/ 24 w 912"/>
                <a:gd name="T23" fmla="*/ 178 h 609"/>
                <a:gd name="T24" fmla="*/ 24 w 912"/>
                <a:gd name="T25" fmla="*/ 179 h 609"/>
                <a:gd name="T26" fmla="*/ 22 w 912"/>
                <a:gd name="T27" fmla="*/ 182 h 609"/>
                <a:gd name="T28" fmla="*/ 20 w 912"/>
                <a:gd name="T29" fmla="*/ 184 h 609"/>
                <a:gd name="T30" fmla="*/ 20 w 912"/>
                <a:gd name="T31" fmla="*/ 185 h 609"/>
                <a:gd name="T32" fmla="*/ 18 w 912"/>
                <a:gd name="T33" fmla="*/ 187 h 609"/>
                <a:gd name="T34" fmla="*/ 16 w 912"/>
                <a:gd name="T35" fmla="*/ 189 h 609"/>
                <a:gd name="T36" fmla="*/ 16 w 912"/>
                <a:gd name="T37" fmla="*/ 191 h 609"/>
                <a:gd name="T38" fmla="*/ 16 w 912"/>
                <a:gd name="T39" fmla="*/ 191 h 609"/>
                <a:gd name="T40" fmla="*/ 14 w 912"/>
                <a:gd name="T41" fmla="*/ 193 h 609"/>
                <a:gd name="T42" fmla="*/ 13 w 912"/>
                <a:gd name="T43" fmla="*/ 196 h 609"/>
                <a:gd name="T44" fmla="*/ 12 w 912"/>
                <a:gd name="T45" fmla="*/ 197 h 609"/>
                <a:gd name="T46" fmla="*/ 11 w 912"/>
                <a:gd name="T47" fmla="*/ 198 h 609"/>
                <a:gd name="T48" fmla="*/ 10 w 912"/>
                <a:gd name="T49" fmla="*/ 201 h 609"/>
                <a:gd name="T50" fmla="*/ 9 w 912"/>
                <a:gd name="T51" fmla="*/ 203 h 609"/>
                <a:gd name="T52" fmla="*/ 9 w 912"/>
                <a:gd name="T53" fmla="*/ 203 h 609"/>
                <a:gd name="T54" fmla="*/ 8 w 912"/>
                <a:gd name="T55" fmla="*/ 206 h 609"/>
                <a:gd name="T56" fmla="*/ 7 w 912"/>
                <a:gd name="T57" fmla="*/ 209 h 609"/>
                <a:gd name="T58" fmla="*/ 6 w 912"/>
                <a:gd name="T59" fmla="*/ 210 h 609"/>
                <a:gd name="T60" fmla="*/ 6 w 912"/>
                <a:gd name="T61" fmla="*/ 211 h 609"/>
                <a:gd name="T62" fmla="*/ 5 w 912"/>
                <a:gd name="T63" fmla="*/ 214 h 609"/>
                <a:gd name="T64" fmla="*/ 4 w 912"/>
                <a:gd name="T65" fmla="*/ 217 h 609"/>
                <a:gd name="T66" fmla="*/ 4 w 912"/>
                <a:gd name="T67" fmla="*/ 217 h 609"/>
                <a:gd name="T68" fmla="*/ 4 w 912"/>
                <a:gd name="T69" fmla="*/ 218 h 609"/>
                <a:gd name="T70" fmla="*/ 3 w 912"/>
                <a:gd name="T71" fmla="*/ 221 h 609"/>
                <a:gd name="T72" fmla="*/ 2 w 912"/>
                <a:gd name="T73" fmla="*/ 224 h 609"/>
                <a:gd name="T74" fmla="*/ 2 w 912"/>
                <a:gd name="T75" fmla="*/ 224 h 609"/>
                <a:gd name="T76" fmla="*/ 1 w 912"/>
                <a:gd name="T77" fmla="*/ 227 h 609"/>
                <a:gd name="T78" fmla="*/ 1 w 912"/>
                <a:gd name="T79" fmla="*/ 231 h 609"/>
                <a:gd name="T80" fmla="*/ 1 w 912"/>
                <a:gd name="T81" fmla="*/ 231 h 609"/>
                <a:gd name="T82" fmla="*/ 0 w 912"/>
                <a:gd name="T83" fmla="*/ 235 h 609"/>
                <a:gd name="T84" fmla="*/ 0 w 912"/>
                <a:gd name="T85" fmla="*/ 237 h 609"/>
                <a:gd name="T86" fmla="*/ 0 w 912"/>
                <a:gd name="T87" fmla="*/ 239 h 609"/>
                <a:gd name="T88" fmla="*/ 0 w 912"/>
                <a:gd name="T89" fmla="*/ 242 h 609"/>
                <a:gd name="T90" fmla="*/ 0 w 912"/>
                <a:gd name="T91" fmla="*/ 244 h 609"/>
                <a:gd name="T92" fmla="*/ 2 w 912"/>
                <a:gd name="T93" fmla="*/ 304 h 609"/>
                <a:gd name="T94" fmla="*/ 12 w 912"/>
                <a:gd name="T95" fmla="*/ 324 h 609"/>
                <a:gd name="T96" fmla="*/ 20 w 912"/>
                <a:gd name="T97" fmla="*/ 330 h 609"/>
                <a:gd name="T98" fmla="*/ 522 w 912"/>
                <a:gd name="T99" fmla="*/ 605 h 609"/>
                <a:gd name="T100" fmla="*/ 559 w 912"/>
                <a:gd name="T101" fmla="*/ 603 h 609"/>
                <a:gd name="T102" fmla="*/ 903 w 912"/>
                <a:gd name="T103" fmla="*/ 405 h 609"/>
                <a:gd name="T104" fmla="*/ 911 w 912"/>
                <a:gd name="T105" fmla="*/ 266 h 609"/>
                <a:gd name="T106" fmla="*/ 507 w 912"/>
                <a:gd name="T107" fmla="*/ 579 h 609"/>
                <a:gd name="T108" fmla="*/ 507 w 912"/>
                <a:gd name="T109" fmla="*/ 581 h 609"/>
                <a:gd name="T110" fmla="*/ 510 w 912"/>
                <a:gd name="T111" fmla="*/ 590 h 609"/>
                <a:gd name="T112" fmla="*/ 511 w 912"/>
                <a:gd name="T113" fmla="*/ 592 h 609"/>
                <a:gd name="T114" fmla="*/ 516 w 912"/>
                <a:gd name="T115" fmla="*/ 599 h 609"/>
                <a:gd name="T116" fmla="*/ 517 w 912"/>
                <a:gd name="T117" fmla="*/ 600 h 609"/>
                <a:gd name="T118" fmla="*/ 545 w 912"/>
                <a:gd name="T119" fmla="*/ 587 h 609"/>
                <a:gd name="T120" fmla="*/ 545 w 912"/>
                <a:gd name="T121" fmla="*/ 58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2" h="609">
                  <a:moveTo>
                    <a:pt x="912" y="247"/>
                  </a:moveTo>
                  <a:cubicBezTo>
                    <a:pt x="403" y="0"/>
                    <a:pt x="403" y="0"/>
                    <a:pt x="403" y="0"/>
                  </a:cubicBezTo>
                  <a:cubicBezTo>
                    <a:pt x="55" y="154"/>
                    <a:pt x="55" y="154"/>
                    <a:pt x="55" y="154"/>
                  </a:cubicBezTo>
                  <a:cubicBezTo>
                    <a:pt x="53" y="155"/>
                    <a:pt x="51" y="155"/>
                    <a:pt x="49" y="157"/>
                  </a:cubicBezTo>
                  <a:cubicBezTo>
                    <a:pt x="49" y="157"/>
                    <a:pt x="49" y="157"/>
                    <a:pt x="49" y="157"/>
                  </a:cubicBezTo>
                  <a:cubicBezTo>
                    <a:pt x="49" y="157"/>
                    <a:pt x="48" y="157"/>
                    <a:pt x="47" y="158"/>
                  </a:cubicBezTo>
                  <a:cubicBezTo>
                    <a:pt x="46" y="159"/>
                    <a:pt x="45" y="159"/>
                    <a:pt x="44" y="160"/>
                  </a:cubicBezTo>
                  <a:cubicBezTo>
                    <a:pt x="44" y="160"/>
                    <a:pt x="44" y="160"/>
                    <a:pt x="44" y="160"/>
                  </a:cubicBezTo>
                  <a:cubicBezTo>
                    <a:pt x="43" y="160"/>
                    <a:pt x="42" y="161"/>
                    <a:pt x="42" y="162"/>
                  </a:cubicBezTo>
                  <a:cubicBezTo>
                    <a:pt x="41" y="162"/>
                    <a:pt x="40" y="163"/>
                    <a:pt x="39" y="164"/>
                  </a:cubicBezTo>
                  <a:cubicBezTo>
                    <a:pt x="39" y="164"/>
                    <a:pt x="39" y="164"/>
                    <a:pt x="39" y="164"/>
                  </a:cubicBezTo>
                  <a:cubicBezTo>
                    <a:pt x="38" y="165"/>
                    <a:pt x="37" y="165"/>
                    <a:pt x="36" y="166"/>
                  </a:cubicBezTo>
                  <a:cubicBezTo>
                    <a:pt x="36" y="167"/>
                    <a:pt x="35" y="167"/>
                    <a:pt x="34" y="168"/>
                  </a:cubicBezTo>
                  <a:cubicBezTo>
                    <a:pt x="34" y="168"/>
                    <a:pt x="34" y="168"/>
                    <a:pt x="34" y="168"/>
                  </a:cubicBezTo>
                  <a:cubicBezTo>
                    <a:pt x="33" y="168"/>
                    <a:pt x="33" y="168"/>
                    <a:pt x="33" y="168"/>
                  </a:cubicBezTo>
                  <a:cubicBezTo>
                    <a:pt x="33" y="169"/>
                    <a:pt x="33" y="169"/>
                    <a:pt x="33" y="169"/>
                  </a:cubicBezTo>
                  <a:cubicBezTo>
                    <a:pt x="33" y="169"/>
                    <a:pt x="32" y="170"/>
                    <a:pt x="32" y="170"/>
                  </a:cubicBezTo>
                  <a:cubicBezTo>
                    <a:pt x="31" y="171"/>
                    <a:pt x="31" y="171"/>
                    <a:pt x="30" y="172"/>
                  </a:cubicBezTo>
                  <a:cubicBezTo>
                    <a:pt x="30" y="172"/>
                    <a:pt x="29" y="173"/>
                    <a:pt x="29" y="173"/>
                  </a:cubicBezTo>
                  <a:cubicBezTo>
                    <a:pt x="29" y="173"/>
                    <a:pt x="29" y="173"/>
                    <a:pt x="29" y="174"/>
                  </a:cubicBezTo>
                  <a:cubicBezTo>
                    <a:pt x="29" y="174"/>
                    <a:pt x="28" y="174"/>
                    <a:pt x="28" y="174"/>
                  </a:cubicBezTo>
                  <a:cubicBezTo>
                    <a:pt x="28" y="174"/>
                    <a:pt x="27" y="175"/>
                    <a:pt x="27" y="176"/>
                  </a:cubicBezTo>
                  <a:cubicBezTo>
                    <a:pt x="26" y="176"/>
                    <a:pt x="26" y="177"/>
                    <a:pt x="25" y="177"/>
                  </a:cubicBezTo>
                  <a:cubicBezTo>
                    <a:pt x="25" y="177"/>
                    <a:pt x="25" y="178"/>
                    <a:pt x="24" y="178"/>
                  </a:cubicBezTo>
                  <a:cubicBezTo>
                    <a:pt x="24" y="179"/>
                    <a:pt x="24" y="179"/>
                    <a:pt x="24" y="179"/>
                  </a:cubicBezTo>
                  <a:cubicBezTo>
                    <a:pt x="24" y="179"/>
                    <a:pt x="24" y="179"/>
                    <a:pt x="24" y="179"/>
                  </a:cubicBezTo>
                  <a:cubicBezTo>
                    <a:pt x="24" y="179"/>
                    <a:pt x="23" y="180"/>
                    <a:pt x="23" y="180"/>
                  </a:cubicBezTo>
                  <a:cubicBezTo>
                    <a:pt x="23" y="180"/>
                    <a:pt x="22" y="181"/>
                    <a:pt x="22" y="182"/>
                  </a:cubicBezTo>
                  <a:cubicBezTo>
                    <a:pt x="22" y="182"/>
                    <a:pt x="21" y="182"/>
                    <a:pt x="21" y="183"/>
                  </a:cubicBezTo>
                  <a:cubicBezTo>
                    <a:pt x="21" y="183"/>
                    <a:pt x="20" y="184"/>
                    <a:pt x="20" y="184"/>
                  </a:cubicBezTo>
                  <a:cubicBezTo>
                    <a:pt x="20" y="184"/>
                    <a:pt x="20" y="184"/>
                    <a:pt x="20" y="184"/>
                  </a:cubicBezTo>
                  <a:cubicBezTo>
                    <a:pt x="20" y="185"/>
                    <a:pt x="20" y="185"/>
                    <a:pt x="20" y="185"/>
                  </a:cubicBezTo>
                  <a:cubicBezTo>
                    <a:pt x="19" y="185"/>
                    <a:pt x="19" y="185"/>
                    <a:pt x="19" y="186"/>
                  </a:cubicBezTo>
                  <a:cubicBezTo>
                    <a:pt x="19" y="186"/>
                    <a:pt x="18" y="186"/>
                    <a:pt x="18" y="187"/>
                  </a:cubicBezTo>
                  <a:cubicBezTo>
                    <a:pt x="18" y="187"/>
                    <a:pt x="18" y="188"/>
                    <a:pt x="17" y="188"/>
                  </a:cubicBezTo>
                  <a:cubicBezTo>
                    <a:pt x="17" y="189"/>
                    <a:pt x="17" y="189"/>
                    <a:pt x="16" y="189"/>
                  </a:cubicBezTo>
                  <a:cubicBezTo>
                    <a:pt x="16" y="190"/>
                    <a:pt x="16" y="190"/>
                    <a:pt x="16" y="190"/>
                  </a:cubicBezTo>
                  <a:cubicBezTo>
                    <a:pt x="16" y="191"/>
                    <a:pt x="16" y="191"/>
                    <a:pt x="16" y="191"/>
                  </a:cubicBezTo>
                  <a:cubicBezTo>
                    <a:pt x="16" y="191"/>
                    <a:pt x="16" y="191"/>
                    <a:pt x="16" y="191"/>
                  </a:cubicBezTo>
                  <a:cubicBezTo>
                    <a:pt x="16" y="191"/>
                    <a:pt x="16" y="191"/>
                    <a:pt x="16" y="191"/>
                  </a:cubicBezTo>
                  <a:cubicBezTo>
                    <a:pt x="15" y="191"/>
                    <a:pt x="15" y="192"/>
                    <a:pt x="15" y="192"/>
                  </a:cubicBezTo>
                  <a:cubicBezTo>
                    <a:pt x="15" y="193"/>
                    <a:pt x="14" y="193"/>
                    <a:pt x="14" y="193"/>
                  </a:cubicBezTo>
                  <a:cubicBezTo>
                    <a:pt x="14" y="194"/>
                    <a:pt x="14" y="194"/>
                    <a:pt x="13" y="195"/>
                  </a:cubicBezTo>
                  <a:cubicBezTo>
                    <a:pt x="13" y="195"/>
                    <a:pt x="13" y="195"/>
                    <a:pt x="13" y="196"/>
                  </a:cubicBezTo>
                  <a:cubicBezTo>
                    <a:pt x="13" y="196"/>
                    <a:pt x="12" y="196"/>
                    <a:pt x="12" y="197"/>
                  </a:cubicBezTo>
                  <a:cubicBezTo>
                    <a:pt x="12" y="197"/>
                    <a:pt x="12" y="197"/>
                    <a:pt x="12" y="197"/>
                  </a:cubicBezTo>
                  <a:cubicBezTo>
                    <a:pt x="12" y="197"/>
                    <a:pt x="12" y="197"/>
                    <a:pt x="12" y="197"/>
                  </a:cubicBezTo>
                  <a:cubicBezTo>
                    <a:pt x="12" y="198"/>
                    <a:pt x="12" y="198"/>
                    <a:pt x="11" y="198"/>
                  </a:cubicBezTo>
                  <a:cubicBezTo>
                    <a:pt x="11" y="199"/>
                    <a:pt x="11" y="199"/>
                    <a:pt x="11" y="200"/>
                  </a:cubicBezTo>
                  <a:cubicBezTo>
                    <a:pt x="11" y="200"/>
                    <a:pt x="10" y="201"/>
                    <a:pt x="10" y="201"/>
                  </a:cubicBezTo>
                  <a:cubicBezTo>
                    <a:pt x="10" y="201"/>
                    <a:pt x="10" y="202"/>
                    <a:pt x="10" y="202"/>
                  </a:cubicBezTo>
                  <a:cubicBezTo>
                    <a:pt x="9" y="203"/>
                    <a:pt x="9" y="203"/>
                    <a:pt x="9" y="203"/>
                  </a:cubicBezTo>
                  <a:cubicBezTo>
                    <a:pt x="9" y="203"/>
                    <a:pt x="9" y="203"/>
                    <a:pt x="9" y="203"/>
                  </a:cubicBezTo>
                  <a:cubicBezTo>
                    <a:pt x="9" y="203"/>
                    <a:pt x="9" y="203"/>
                    <a:pt x="9" y="203"/>
                  </a:cubicBezTo>
                  <a:cubicBezTo>
                    <a:pt x="9" y="204"/>
                    <a:pt x="9" y="204"/>
                    <a:pt x="8" y="205"/>
                  </a:cubicBezTo>
                  <a:cubicBezTo>
                    <a:pt x="8" y="205"/>
                    <a:pt x="8" y="206"/>
                    <a:pt x="8" y="206"/>
                  </a:cubicBezTo>
                  <a:cubicBezTo>
                    <a:pt x="8" y="206"/>
                    <a:pt x="8" y="207"/>
                    <a:pt x="7" y="207"/>
                  </a:cubicBezTo>
                  <a:cubicBezTo>
                    <a:pt x="7" y="208"/>
                    <a:pt x="7" y="208"/>
                    <a:pt x="7" y="209"/>
                  </a:cubicBezTo>
                  <a:cubicBezTo>
                    <a:pt x="7" y="209"/>
                    <a:pt x="7" y="210"/>
                    <a:pt x="6" y="210"/>
                  </a:cubicBezTo>
                  <a:cubicBezTo>
                    <a:pt x="6" y="210"/>
                    <a:pt x="6" y="210"/>
                    <a:pt x="6" y="210"/>
                  </a:cubicBezTo>
                  <a:cubicBezTo>
                    <a:pt x="6" y="210"/>
                    <a:pt x="6" y="210"/>
                    <a:pt x="6" y="210"/>
                  </a:cubicBezTo>
                  <a:cubicBezTo>
                    <a:pt x="6" y="210"/>
                    <a:pt x="6" y="211"/>
                    <a:pt x="6" y="211"/>
                  </a:cubicBezTo>
                  <a:cubicBezTo>
                    <a:pt x="6" y="212"/>
                    <a:pt x="6" y="212"/>
                    <a:pt x="5" y="213"/>
                  </a:cubicBezTo>
                  <a:cubicBezTo>
                    <a:pt x="5" y="213"/>
                    <a:pt x="5" y="213"/>
                    <a:pt x="5" y="214"/>
                  </a:cubicBezTo>
                  <a:cubicBezTo>
                    <a:pt x="5" y="214"/>
                    <a:pt x="5" y="215"/>
                    <a:pt x="4" y="215"/>
                  </a:cubicBezTo>
                  <a:cubicBezTo>
                    <a:pt x="4" y="216"/>
                    <a:pt x="4" y="216"/>
                    <a:pt x="4" y="217"/>
                  </a:cubicBezTo>
                  <a:cubicBezTo>
                    <a:pt x="4" y="217"/>
                    <a:pt x="4" y="217"/>
                    <a:pt x="4" y="217"/>
                  </a:cubicBezTo>
                  <a:cubicBezTo>
                    <a:pt x="4" y="217"/>
                    <a:pt x="4" y="217"/>
                    <a:pt x="4" y="217"/>
                  </a:cubicBezTo>
                  <a:cubicBezTo>
                    <a:pt x="4" y="217"/>
                    <a:pt x="4" y="217"/>
                    <a:pt x="4" y="217"/>
                  </a:cubicBezTo>
                  <a:cubicBezTo>
                    <a:pt x="4" y="217"/>
                    <a:pt x="4" y="218"/>
                    <a:pt x="4" y="218"/>
                  </a:cubicBezTo>
                  <a:cubicBezTo>
                    <a:pt x="4" y="219"/>
                    <a:pt x="3" y="219"/>
                    <a:pt x="3" y="220"/>
                  </a:cubicBezTo>
                  <a:cubicBezTo>
                    <a:pt x="3" y="220"/>
                    <a:pt x="3" y="221"/>
                    <a:pt x="3" y="221"/>
                  </a:cubicBezTo>
                  <a:cubicBezTo>
                    <a:pt x="3" y="222"/>
                    <a:pt x="3" y="222"/>
                    <a:pt x="2" y="223"/>
                  </a:cubicBezTo>
                  <a:cubicBezTo>
                    <a:pt x="2" y="223"/>
                    <a:pt x="2" y="223"/>
                    <a:pt x="2" y="224"/>
                  </a:cubicBezTo>
                  <a:cubicBezTo>
                    <a:pt x="2" y="224"/>
                    <a:pt x="2" y="224"/>
                    <a:pt x="2" y="224"/>
                  </a:cubicBezTo>
                  <a:cubicBezTo>
                    <a:pt x="2" y="224"/>
                    <a:pt x="2" y="224"/>
                    <a:pt x="2" y="224"/>
                  </a:cubicBezTo>
                  <a:cubicBezTo>
                    <a:pt x="2" y="225"/>
                    <a:pt x="2" y="225"/>
                    <a:pt x="2" y="226"/>
                  </a:cubicBezTo>
                  <a:cubicBezTo>
                    <a:pt x="2" y="226"/>
                    <a:pt x="2" y="227"/>
                    <a:pt x="1" y="227"/>
                  </a:cubicBezTo>
                  <a:cubicBezTo>
                    <a:pt x="1" y="228"/>
                    <a:pt x="1" y="228"/>
                    <a:pt x="1" y="229"/>
                  </a:cubicBezTo>
                  <a:cubicBezTo>
                    <a:pt x="1" y="230"/>
                    <a:pt x="1" y="230"/>
                    <a:pt x="1" y="231"/>
                  </a:cubicBezTo>
                  <a:cubicBezTo>
                    <a:pt x="1" y="231"/>
                    <a:pt x="1" y="231"/>
                    <a:pt x="1" y="231"/>
                  </a:cubicBezTo>
                  <a:cubicBezTo>
                    <a:pt x="1" y="231"/>
                    <a:pt x="1" y="231"/>
                    <a:pt x="1" y="231"/>
                  </a:cubicBezTo>
                  <a:cubicBezTo>
                    <a:pt x="1" y="231"/>
                    <a:pt x="1" y="232"/>
                    <a:pt x="1" y="233"/>
                  </a:cubicBezTo>
                  <a:cubicBezTo>
                    <a:pt x="1" y="233"/>
                    <a:pt x="0" y="234"/>
                    <a:pt x="0" y="235"/>
                  </a:cubicBezTo>
                  <a:cubicBezTo>
                    <a:pt x="0" y="235"/>
                    <a:pt x="0" y="236"/>
                    <a:pt x="0" y="237"/>
                  </a:cubicBezTo>
                  <a:cubicBezTo>
                    <a:pt x="0" y="237"/>
                    <a:pt x="0" y="237"/>
                    <a:pt x="0" y="237"/>
                  </a:cubicBezTo>
                  <a:cubicBezTo>
                    <a:pt x="0" y="237"/>
                    <a:pt x="0" y="238"/>
                    <a:pt x="0" y="238"/>
                  </a:cubicBezTo>
                  <a:cubicBezTo>
                    <a:pt x="0" y="238"/>
                    <a:pt x="0" y="238"/>
                    <a:pt x="0" y="239"/>
                  </a:cubicBezTo>
                  <a:cubicBezTo>
                    <a:pt x="0" y="239"/>
                    <a:pt x="0" y="240"/>
                    <a:pt x="0" y="240"/>
                  </a:cubicBezTo>
                  <a:cubicBezTo>
                    <a:pt x="0" y="241"/>
                    <a:pt x="0" y="241"/>
                    <a:pt x="0" y="242"/>
                  </a:cubicBezTo>
                  <a:cubicBezTo>
                    <a:pt x="0" y="242"/>
                    <a:pt x="0" y="242"/>
                    <a:pt x="0" y="243"/>
                  </a:cubicBezTo>
                  <a:cubicBezTo>
                    <a:pt x="0" y="243"/>
                    <a:pt x="0" y="244"/>
                    <a:pt x="0" y="244"/>
                  </a:cubicBezTo>
                  <a:cubicBezTo>
                    <a:pt x="0" y="290"/>
                    <a:pt x="0" y="290"/>
                    <a:pt x="0" y="290"/>
                  </a:cubicBezTo>
                  <a:cubicBezTo>
                    <a:pt x="1" y="295"/>
                    <a:pt x="1" y="299"/>
                    <a:pt x="2" y="304"/>
                  </a:cubicBezTo>
                  <a:cubicBezTo>
                    <a:pt x="3" y="308"/>
                    <a:pt x="4" y="312"/>
                    <a:pt x="6" y="315"/>
                  </a:cubicBezTo>
                  <a:cubicBezTo>
                    <a:pt x="8" y="318"/>
                    <a:pt x="10" y="321"/>
                    <a:pt x="12" y="324"/>
                  </a:cubicBezTo>
                  <a:cubicBezTo>
                    <a:pt x="13" y="325"/>
                    <a:pt x="15" y="326"/>
                    <a:pt x="16" y="327"/>
                  </a:cubicBezTo>
                  <a:cubicBezTo>
                    <a:pt x="17" y="328"/>
                    <a:pt x="19" y="329"/>
                    <a:pt x="20" y="330"/>
                  </a:cubicBezTo>
                  <a:cubicBezTo>
                    <a:pt x="188" y="422"/>
                    <a:pt x="356" y="514"/>
                    <a:pt x="524" y="606"/>
                  </a:cubicBezTo>
                  <a:cubicBezTo>
                    <a:pt x="523" y="605"/>
                    <a:pt x="523" y="605"/>
                    <a:pt x="522" y="605"/>
                  </a:cubicBezTo>
                  <a:cubicBezTo>
                    <a:pt x="527" y="608"/>
                    <a:pt x="532" y="609"/>
                    <a:pt x="538" y="609"/>
                  </a:cubicBezTo>
                  <a:cubicBezTo>
                    <a:pt x="545" y="609"/>
                    <a:pt x="552" y="607"/>
                    <a:pt x="559" y="603"/>
                  </a:cubicBezTo>
                  <a:cubicBezTo>
                    <a:pt x="902" y="424"/>
                    <a:pt x="902" y="424"/>
                    <a:pt x="902" y="424"/>
                  </a:cubicBezTo>
                  <a:cubicBezTo>
                    <a:pt x="903" y="405"/>
                    <a:pt x="903" y="405"/>
                    <a:pt x="903" y="405"/>
                  </a:cubicBezTo>
                  <a:cubicBezTo>
                    <a:pt x="770" y="338"/>
                    <a:pt x="770" y="338"/>
                    <a:pt x="770" y="338"/>
                  </a:cubicBezTo>
                  <a:cubicBezTo>
                    <a:pt x="911" y="266"/>
                    <a:pt x="911" y="266"/>
                    <a:pt x="911" y="266"/>
                  </a:cubicBezTo>
                  <a:lnTo>
                    <a:pt x="912" y="247"/>
                  </a:lnTo>
                  <a:close/>
                  <a:moveTo>
                    <a:pt x="507" y="579"/>
                  </a:moveTo>
                  <a:cubicBezTo>
                    <a:pt x="507" y="579"/>
                    <a:pt x="507" y="578"/>
                    <a:pt x="507" y="578"/>
                  </a:cubicBezTo>
                  <a:cubicBezTo>
                    <a:pt x="507" y="579"/>
                    <a:pt x="507" y="580"/>
                    <a:pt x="507" y="581"/>
                  </a:cubicBezTo>
                  <a:cubicBezTo>
                    <a:pt x="507" y="580"/>
                    <a:pt x="507" y="579"/>
                    <a:pt x="507" y="579"/>
                  </a:cubicBezTo>
                  <a:close/>
                  <a:moveTo>
                    <a:pt x="510" y="590"/>
                  </a:moveTo>
                  <a:cubicBezTo>
                    <a:pt x="510" y="590"/>
                    <a:pt x="510" y="590"/>
                    <a:pt x="510" y="590"/>
                  </a:cubicBezTo>
                  <a:cubicBezTo>
                    <a:pt x="510" y="590"/>
                    <a:pt x="511" y="591"/>
                    <a:pt x="511" y="592"/>
                  </a:cubicBezTo>
                  <a:cubicBezTo>
                    <a:pt x="511" y="591"/>
                    <a:pt x="510" y="591"/>
                    <a:pt x="510" y="590"/>
                  </a:cubicBezTo>
                  <a:close/>
                  <a:moveTo>
                    <a:pt x="516" y="599"/>
                  </a:moveTo>
                  <a:cubicBezTo>
                    <a:pt x="516" y="599"/>
                    <a:pt x="516" y="599"/>
                    <a:pt x="515" y="598"/>
                  </a:cubicBezTo>
                  <a:cubicBezTo>
                    <a:pt x="516" y="599"/>
                    <a:pt x="516" y="600"/>
                    <a:pt x="517" y="600"/>
                  </a:cubicBezTo>
                  <a:cubicBezTo>
                    <a:pt x="516" y="600"/>
                    <a:pt x="516" y="600"/>
                    <a:pt x="516" y="599"/>
                  </a:cubicBezTo>
                  <a:close/>
                  <a:moveTo>
                    <a:pt x="545" y="587"/>
                  </a:moveTo>
                  <a:cubicBezTo>
                    <a:pt x="545" y="587"/>
                    <a:pt x="545" y="587"/>
                    <a:pt x="545" y="587"/>
                  </a:cubicBezTo>
                  <a:cubicBezTo>
                    <a:pt x="545" y="587"/>
                    <a:pt x="545" y="587"/>
                    <a:pt x="545" y="587"/>
                  </a:cubicBezTo>
                  <a:cubicBezTo>
                    <a:pt x="545" y="587"/>
                    <a:pt x="545" y="587"/>
                    <a:pt x="545" y="587"/>
                  </a:cubicBezTo>
                  <a:close/>
                </a:path>
              </a:pathLst>
            </a:custGeom>
            <a:solidFill>
              <a:srgbClr val="F0C7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ṡḷïḍé">
              <a:extLst>
                <a:ext uri="{FF2B5EF4-FFF2-40B4-BE49-F238E27FC236}">
                  <a16:creationId xmlns:a16="http://schemas.microsoft.com/office/drawing/2014/main" id="{287BB8D7-9D3C-4CA1-85F3-C8E5E1DE8071}"/>
                </a:ext>
              </a:extLst>
            </p:cNvPr>
            <p:cNvSpPr/>
            <p:nvPr/>
          </p:nvSpPr>
          <p:spPr bwMode="auto">
            <a:xfrm>
              <a:off x="4718050" y="2619375"/>
              <a:ext cx="2544763" cy="1543050"/>
            </a:xfrm>
            <a:custGeom>
              <a:avLst/>
              <a:gdLst>
                <a:gd name="T0" fmla="*/ 14 w 685"/>
                <a:gd name="T1" fmla="*/ 0 h 416"/>
                <a:gd name="T2" fmla="*/ 13 w 685"/>
                <a:gd name="T3" fmla="*/ 2 h 416"/>
                <a:gd name="T4" fmla="*/ 12 w 685"/>
                <a:gd name="T5" fmla="*/ 4 h 416"/>
                <a:gd name="T6" fmla="*/ 12 w 685"/>
                <a:gd name="T7" fmla="*/ 4 h 416"/>
                <a:gd name="T8" fmla="*/ 11 w 685"/>
                <a:gd name="T9" fmla="*/ 7 h 416"/>
                <a:gd name="T10" fmla="*/ 10 w 685"/>
                <a:gd name="T11" fmla="*/ 9 h 416"/>
                <a:gd name="T12" fmla="*/ 9 w 685"/>
                <a:gd name="T13" fmla="*/ 10 h 416"/>
                <a:gd name="T14" fmla="*/ 8 w 685"/>
                <a:gd name="T15" fmla="*/ 12 h 416"/>
                <a:gd name="T16" fmla="*/ 7 w 685"/>
                <a:gd name="T17" fmla="*/ 14 h 416"/>
                <a:gd name="T18" fmla="*/ 6 w 685"/>
                <a:gd name="T19" fmla="*/ 17 h 416"/>
                <a:gd name="T20" fmla="*/ 6 w 685"/>
                <a:gd name="T21" fmla="*/ 17 h 416"/>
                <a:gd name="T22" fmla="*/ 5 w 685"/>
                <a:gd name="T23" fmla="*/ 20 h 416"/>
                <a:gd name="T24" fmla="*/ 4 w 685"/>
                <a:gd name="T25" fmla="*/ 22 h 416"/>
                <a:gd name="T26" fmla="*/ 4 w 685"/>
                <a:gd name="T27" fmla="*/ 24 h 416"/>
                <a:gd name="T28" fmla="*/ 4 w 685"/>
                <a:gd name="T29" fmla="*/ 24 h 416"/>
                <a:gd name="T30" fmla="*/ 3 w 685"/>
                <a:gd name="T31" fmla="*/ 27 h 416"/>
                <a:gd name="T32" fmla="*/ 2 w 685"/>
                <a:gd name="T33" fmla="*/ 30 h 416"/>
                <a:gd name="T34" fmla="*/ 2 w 685"/>
                <a:gd name="T35" fmla="*/ 31 h 416"/>
                <a:gd name="T36" fmla="*/ 2 w 685"/>
                <a:gd name="T37" fmla="*/ 33 h 416"/>
                <a:gd name="T38" fmla="*/ 1 w 685"/>
                <a:gd name="T39" fmla="*/ 36 h 416"/>
                <a:gd name="T40" fmla="*/ 1 w 685"/>
                <a:gd name="T41" fmla="*/ 38 h 416"/>
                <a:gd name="T42" fmla="*/ 1 w 685"/>
                <a:gd name="T43" fmla="*/ 40 h 416"/>
                <a:gd name="T44" fmla="*/ 0 w 685"/>
                <a:gd name="T45" fmla="*/ 44 h 416"/>
                <a:gd name="T46" fmla="*/ 0 w 685"/>
                <a:gd name="T47" fmla="*/ 45 h 416"/>
                <a:gd name="T48" fmla="*/ 0 w 685"/>
                <a:gd name="T49" fmla="*/ 47 h 416"/>
                <a:gd name="T50" fmla="*/ 0 w 685"/>
                <a:gd name="T51" fmla="*/ 50 h 416"/>
                <a:gd name="T52" fmla="*/ 0 w 685"/>
                <a:gd name="T53" fmla="*/ 97 h 416"/>
                <a:gd name="T54" fmla="*/ 6 w 685"/>
                <a:gd name="T55" fmla="*/ 122 h 416"/>
                <a:gd name="T56" fmla="*/ 16 w 685"/>
                <a:gd name="T57" fmla="*/ 134 h 416"/>
                <a:gd name="T58" fmla="*/ 524 w 685"/>
                <a:gd name="T59" fmla="*/ 413 h 416"/>
                <a:gd name="T60" fmla="*/ 538 w 685"/>
                <a:gd name="T61" fmla="*/ 416 h 416"/>
                <a:gd name="T62" fmla="*/ 685 w 685"/>
                <a:gd name="T63" fmla="*/ 344 h 416"/>
                <a:gd name="T64" fmla="*/ 462 w 685"/>
                <a:gd name="T65" fmla="*/ 229 h 416"/>
                <a:gd name="T66" fmla="*/ 507 w 685"/>
                <a:gd name="T67" fmla="*/ 385 h 416"/>
                <a:gd name="T68" fmla="*/ 507 w 685"/>
                <a:gd name="T69" fmla="*/ 386 h 416"/>
                <a:gd name="T70" fmla="*/ 510 w 685"/>
                <a:gd name="T71" fmla="*/ 397 h 416"/>
                <a:gd name="T72" fmla="*/ 510 w 685"/>
                <a:gd name="T73" fmla="*/ 397 h 416"/>
                <a:gd name="T74" fmla="*/ 515 w 685"/>
                <a:gd name="T75" fmla="*/ 405 h 416"/>
                <a:gd name="T76" fmla="*/ 516 w 685"/>
                <a:gd name="T77" fmla="*/ 406 h 416"/>
                <a:gd name="T78" fmla="*/ 545 w 685"/>
                <a:gd name="T79" fmla="*/ 394 h 416"/>
                <a:gd name="T80" fmla="*/ 545 w 685"/>
                <a:gd name="T81" fmla="*/ 394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5" h="416">
                  <a:moveTo>
                    <a:pt x="462" y="229"/>
                  </a:moveTo>
                  <a:cubicBezTo>
                    <a:pt x="14" y="0"/>
                    <a:pt x="14" y="0"/>
                    <a:pt x="14" y="0"/>
                  </a:cubicBezTo>
                  <a:cubicBezTo>
                    <a:pt x="14" y="0"/>
                    <a:pt x="14" y="0"/>
                    <a:pt x="14" y="0"/>
                  </a:cubicBezTo>
                  <a:cubicBezTo>
                    <a:pt x="14" y="1"/>
                    <a:pt x="14" y="1"/>
                    <a:pt x="13" y="2"/>
                  </a:cubicBezTo>
                  <a:cubicBezTo>
                    <a:pt x="13" y="2"/>
                    <a:pt x="13" y="2"/>
                    <a:pt x="13" y="3"/>
                  </a:cubicBezTo>
                  <a:cubicBezTo>
                    <a:pt x="13" y="3"/>
                    <a:pt x="12" y="3"/>
                    <a:pt x="12" y="4"/>
                  </a:cubicBezTo>
                  <a:cubicBezTo>
                    <a:pt x="12" y="4"/>
                    <a:pt x="12" y="4"/>
                    <a:pt x="12" y="4"/>
                  </a:cubicBezTo>
                  <a:cubicBezTo>
                    <a:pt x="12" y="4"/>
                    <a:pt x="12" y="4"/>
                    <a:pt x="12" y="4"/>
                  </a:cubicBezTo>
                  <a:cubicBezTo>
                    <a:pt x="12" y="5"/>
                    <a:pt x="12" y="5"/>
                    <a:pt x="11" y="5"/>
                  </a:cubicBezTo>
                  <a:cubicBezTo>
                    <a:pt x="11" y="6"/>
                    <a:pt x="11" y="6"/>
                    <a:pt x="11" y="7"/>
                  </a:cubicBezTo>
                  <a:cubicBezTo>
                    <a:pt x="11" y="7"/>
                    <a:pt x="10" y="8"/>
                    <a:pt x="10" y="8"/>
                  </a:cubicBezTo>
                  <a:cubicBezTo>
                    <a:pt x="10" y="8"/>
                    <a:pt x="10" y="9"/>
                    <a:pt x="10" y="9"/>
                  </a:cubicBezTo>
                  <a:cubicBezTo>
                    <a:pt x="9" y="10"/>
                    <a:pt x="9" y="10"/>
                    <a:pt x="9" y="10"/>
                  </a:cubicBezTo>
                  <a:cubicBezTo>
                    <a:pt x="9" y="10"/>
                    <a:pt x="9" y="10"/>
                    <a:pt x="9" y="10"/>
                  </a:cubicBezTo>
                  <a:cubicBezTo>
                    <a:pt x="9" y="10"/>
                    <a:pt x="9" y="10"/>
                    <a:pt x="9" y="10"/>
                  </a:cubicBezTo>
                  <a:cubicBezTo>
                    <a:pt x="9" y="11"/>
                    <a:pt x="9" y="11"/>
                    <a:pt x="8" y="12"/>
                  </a:cubicBezTo>
                  <a:cubicBezTo>
                    <a:pt x="8" y="12"/>
                    <a:pt x="8" y="13"/>
                    <a:pt x="8" y="13"/>
                  </a:cubicBezTo>
                  <a:cubicBezTo>
                    <a:pt x="8" y="13"/>
                    <a:pt x="8" y="14"/>
                    <a:pt x="7" y="14"/>
                  </a:cubicBezTo>
                  <a:cubicBezTo>
                    <a:pt x="7" y="15"/>
                    <a:pt x="7" y="15"/>
                    <a:pt x="7" y="16"/>
                  </a:cubicBezTo>
                  <a:cubicBezTo>
                    <a:pt x="7" y="16"/>
                    <a:pt x="7" y="17"/>
                    <a:pt x="6" y="17"/>
                  </a:cubicBezTo>
                  <a:cubicBezTo>
                    <a:pt x="6" y="17"/>
                    <a:pt x="6" y="17"/>
                    <a:pt x="6" y="17"/>
                  </a:cubicBezTo>
                  <a:cubicBezTo>
                    <a:pt x="6" y="17"/>
                    <a:pt x="6" y="17"/>
                    <a:pt x="6" y="17"/>
                  </a:cubicBezTo>
                  <a:cubicBezTo>
                    <a:pt x="6" y="17"/>
                    <a:pt x="6" y="18"/>
                    <a:pt x="6" y="18"/>
                  </a:cubicBezTo>
                  <a:cubicBezTo>
                    <a:pt x="6" y="19"/>
                    <a:pt x="6" y="19"/>
                    <a:pt x="5" y="20"/>
                  </a:cubicBezTo>
                  <a:cubicBezTo>
                    <a:pt x="5" y="20"/>
                    <a:pt x="5" y="20"/>
                    <a:pt x="5" y="21"/>
                  </a:cubicBezTo>
                  <a:cubicBezTo>
                    <a:pt x="5" y="21"/>
                    <a:pt x="5" y="22"/>
                    <a:pt x="4" y="22"/>
                  </a:cubicBezTo>
                  <a:cubicBezTo>
                    <a:pt x="4" y="23"/>
                    <a:pt x="4" y="23"/>
                    <a:pt x="4" y="24"/>
                  </a:cubicBezTo>
                  <a:cubicBezTo>
                    <a:pt x="4" y="24"/>
                    <a:pt x="4" y="24"/>
                    <a:pt x="4" y="24"/>
                  </a:cubicBezTo>
                  <a:cubicBezTo>
                    <a:pt x="4" y="24"/>
                    <a:pt x="4" y="24"/>
                    <a:pt x="4" y="24"/>
                  </a:cubicBezTo>
                  <a:cubicBezTo>
                    <a:pt x="4" y="24"/>
                    <a:pt x="4" y="24"/>
                    <a:pt x="4" y="24"/>
                  </a:cubicBezTo>
                  <a:cubicBezTo>
                    <a:pt x="4" y="24"/>
                    <a:pt x="4" y="25"/>
                    <a:pt x="4" y="25"/>
                  </a:cubicBezTo>
                  <a:cubicBezTo>
                    <a:pt x="4" y="26"/>
                    <a:pt x="3" y="26"/>
                    <a:pt x="3" y="27"/>
                  </a:cubicBezTo>
                  <a:cubicBezTo>
                    <a:pt x="3" y="27"/>
                    <a:pt x="3" y="28"/>
                    <a:pt x="3" y="28"/>
                  </a:cubicBezTo>
                  <a:cubicBezTo>
                    <a:pt x="3" y="29"/>
                    <a:pt x="3" y="29"/>
                    <a:pt x="2" y="30"/>
                  </a:cubicBezTo>
                  <a:cubicBezTo>
                    <a:pt x="2" y="30"/>
                    <a:pt x="2" y="30"/>
                    <a:pt x="2" y="31"/>
                  </a:cubicBezTo>
                  <a:cubicBezTo>
                    <a:pt x="2" y="31"/>
                    <a:pt x="2" y="31"/>
                    <a:pt x="2" y="31"/>
                  </a:cubicBezTo>
                  <a:cubicBezTo>
                    <a:pt x="2" y="31"/>
                    <a:pt x="2" y="31"/>
                    <a:pt x="2" y="31"/>
                  </a:cubicBezTo>
                  <a:cubicBezTo>
                    <a:pt x="2" y="32"/>
                    <a:pt x="2" y="32"/>
                    <a:pt x="2" y="33"/>
                  </a:cubicBezTo>
                  <a:cubicBezTo>
                    <a:pt x="2" y="33"/>
                    <a:pt x="2" y="34"/>
                    <a:pt x="1" y="34"/>
                  </a:cubicBezTo>
                  <a:cubicBezTo>
                    <a:pt x="1" y="35"/>
                    <a:pt x="1" y="35"/>
                    <a:pt x="1" y="36"/>
                  </a:cubicBezTo>
                  <a:cubicBezTo>
                    <a:pt x="1" y="37"/>
                    <a:pt x="1" y="37"/>
                    <a:pt x="1" y="38"/>
                  </a:cubicBezTo>
                  <a:cubicBezTo>
                    <a:pt x="1" y="38"/>
                    <a:pt x="1" y="38"/>
                    <a:pt x="1" y="38"/>
                  </a:cubicBezTo>
                  <a:cubicBezTo>
                    <a:pt x="1" y="38"/>
                    <a:pt x="1" y="38"/>
                    <a:pt x="1" y="38"/>
                  </a:cubicBezTo>
                  <a:cubicBezTo>
                    <a:pt x="1" y="38"/>
                    <a:pt x="1" y="39"/>
                    <a:pt x="1" y="40"/>
                  </a:cubicBezTo>
                  <a:cubicBezTo>
                    <a:pt x="1" y="40"/>
                    <a:pt x="0" y="41"/>
                    <a:pt x="0" y="42"/>
                  </a:cubicBezTo>
                  <a:cubicBezTo>
                    <a:pt x="0" y="42"/>
                    <a:pt x="0" y="43"/>
                    <a:pt x="0" y="44"/>
                  </a:cubicBezTo>
                  <a:cubicBezTo>
                    <a:pt x="0" y="44"/>
                    <a:pt x="0" y="44"/>
                    <a:pt x="0" y="44"/>
                  </a:cubicBezTo>
                  <a:cubicBezTo>
                    <a:pt x="0" y="44"/>
                    <a:pt x="0" y="45"/>
                    <a:pt x="0" y="45"/>
                  </a:cubicBezTo>
                  <a:cubicBezTo>
                    <a:pt x="0" y="45"/>
                    <a:pt x="0" y="45"/>
                    <a:pt x="0" y="46"/>
                  </a:cubicBezTo>
                  <a:cubicBezTo>
                    <a:pt x="0" y="46"/>
                    <a:pt x="0" y="47"/>
                    <a:pt x="0" y="47"/>
                  </a:cubicBezTo>
                  <a:cubicBezTo>
                    <a:pt x="0" y="48"/>
                    <a:pt x="0" y="48"/>
                    <a:pt x="0" y="49"/>
                  </a:cubicBezTo>
                  <a:cubicBezTo>
                    <a:pt x="0" y="49"/>
                    <a:pt x="0" y="49"/>
                    <a:pt x="0" y="50"/>
                  </a:cubicBezTo>
                  <a:cubicBezTo>
                    <a:pt x="0" y="50"/>
                    <a:pt x="0" y="51"/>
                    <a:pt x="0" y="51"/>
                  </a:cubicBezTo>
                  <a:cubicBezTo>
                    <a:pt x="0" y="97"/>
                    <a:pt x="0" y="97"/>
                    <a:pt x="0" y="97"/>
                  </a:cubicBezTo>
                  <a:cubicBezTo>
                    <a:pt x="1" y="102"/>
                    <a:pt x="1" y="106"/>
                    <a:pt x="2" y="111"/>
                  </a:cubicBezTo>
                  <a:cubicBezTo>
                    <a:pt x="3" y="115"/>
                    <a:pt x="4" y="119"/>
                    <a:pt x="6" y="122"/>
                  </a:cubicBezTo>
                  <a:cubicBezTo>
                    <a:pt x="8" y="125"/>
                    <a:pt x="10" y="128"/>
                    <a:pt x="12" y="131"/>
                  </a:cubicBezTo>
                  <a:cubicBezTo>
                    <a:pt x="13" y="132"/>
                    <a:pt x="15" y="133"/>
                    <a:pt x="16" y="134"/>
                  </a:cubicBezTo>
                  <a:cubicBezTo>
                    <a:pt x="17" y="135"/>
                    <a:pt x="19" y="136"/>
                    <a:pt x="20" y="137"/>
                  </a:cubicBezTo>
                  <a:cubicBezTo>
                    <a:pt x="188" y="229"/>
                    <a:pt x="356" y="321"/>
                    <a:pt x="524" y="413"/>
                  </a:cubicBezTo>
                  <a:cubicBezTo>
                    <a:pt x="523" y="412"/>
                    <a:pt x="523" y="412"/>
                    <a:pt x="522" y="412"/>
                  </a:cubicBezTo>
                  <a:cubicBezTo>
                    <a:pt x="527" y="415"/>
                    <a:pt x="532" y="416"/>
                    <a:pt x="538" y="416"/>
                  </a:cubicBezTo>
                  <a:cubicBezTo>
                    <a:pt x="545" y="416"/>
                    <a:pt x="552" y="414"/>
                    <a:pt x="559" y="410"/>
                  </a:cubicBezTo>
                  <a:cubicBezTo>
                    <a:pt x="685" y="344"/>
                    <a:pt x="685" y="344"/>
                    <a:pt x="685" y="344"/>
                  </a:cubicBezTo>
                  <a:cubicBezTo>
                    <a:pt x="685" y="335"/>
                    <a:pt x="685" y="335"/>
                    <a:pt x="685" y="335"/>
                  </a:cubicBezTo>
                  <a:lnTo>
                    <a:pt x="462" y="229"/>
                  </a:lnTo>
                  <a:close/>
                  <a:moveTo>
                    <a:pt x="507" y="386"/>
                  </a:moveTo>
                  <a:cubicBezTo>
                    <a:pt x="507" y="386"/>
                    <a:pt x="507" y="385"/>
                    <a:pt x="507" y="385"/>
                  </a:cubicBezTo>
                  <a:cubicBezTo>
                    <a:pt x="507" y="386"/>
                    <a:pt x="507" y="387"/>
                    <a:pt x="507" y="388"/>
                  </a:cubicBezTo>
                  <a:cubicBezTo>
                    <a:pt x="507" y="387"/>
                    <a:pt x="507" y="386"/>
                    <a:pt x="507" y="386"/>
                  </a:cubicBezTo>
                  <a:close/>
                  <a:moveTo>
                    <a:pt x="510" y="397"/>
                  </a:moveTo>
                  <a:cubicBezTo>
                    <a:pt x="510" y="397"/>
                    <a:pt x="510" y="397"/>
                    <a:pt x="510" y="397"/>
                  </a:cubicBezTo>
                  <a:cubicBezTo>
                    <a:pt x="510" y="397"/>
                    <a:pt x="511" y="398"/>
                    <a:pt x="511" y="399"/>
                  </a:cubicBezTo>
                  <a:cubicBezTo>
                    <a:pt x="511" y="398"/>
                    <a:pt x="510" y="398"/>
                    <a:pt x="510" y="397"/>
                  </a:cubicBezTo>
                  <a:close/>
                  <a:moveTo>
                    <a:pt x="516" y="406"/>
                  </a:moveTo>
                  <a:cubicBezTo>
                    <a:pt x="516" y="406"/>
                    <a:pt x="516" y="406"/>
                    <a:pt x="515" y="405"/>
                  </a:cubicBezTo>
                  <a:cubicBezTo>
                    <a:pt x="516" y="406"/>
                    <a:pt x="516" y="407"/>
                    <a:pt x="517" y="407"/>
                  </a:cubicBezTo>
                  <a:cubicBezTo>
                    <a:pt x="516" y="407"/>
                    <a:pt x="516" y="407"/>
                    <a:pt x="516" y="406"/>
                  </a:cubicBezTo>
                  <a:close/>
                  <a:moveTo>
                    <a:pt x="545" y="394"/>
                  </a:moveTo>
                  <a:cubicBezTo>
                    <a:pt x="545" y="394"/>
                    <a:pt x="545" y="394"/>
                    <a:pt x="545" y="394"/>
                  </a:cubicBezTo>
                  <a:cubicBezTo>
                    <a:pt x="545" y="394"/>
                    <a:pt x="545" y="394"/>
                    <a:pt x="545" y="394"/>
                  </a:cubicBezTo>
                  <a:cubicBezTo>
                    <a:pt x="545" y="394"/>
                    <a:pt x="545" y="394"/>
                    <a:pt x="545" y="394"/>
                  </a:cubicBezTo>
                  <a:close/>
                </a:path>
              </a:pathLst>
            </a:custGeom>
            <a:solidFill>
              <a:srgbClr val="DC93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šḷiḑè">
              <a:extLst>
                <a:ext uri="{FF2B5EF4-FFF2-40B4-BE49-F238E27FC236}">
                  <a16:creationId xmlns:a16="http://schemas.microsoft.com/office/drawing/2014/main" id="{3360579B-83C3-4D20-95C2-B65E912FE29D}"/>
                </a:ext>
              </a:extLst>
            </p:cNvPr>
            <p:cNvSpPr/>
            <p:nvPr/>
          </p:nvSpPr>
          <p:spPr bwMode="auto">
            <a:xfrm>
              <a:off x="4921250" y="1903413"/>
              <a:ext cx="3184525" cy="1562100"/>
            </a:xfrm>
            <a:custGeom>
              <a:avLst/>
              <a:gdLst>
                <a:gd name="T0" fmla="*/ 1194 w 2006"/>
                <a:gd name="T1" fmla="*/ 984 h 984"/>
                <a:gd name="T2" fmla="*/ 0 w 2006"/>
                <a:gd name="T3" fmla="*/ 360 h 984"/>
                <a:gd name="T4" fmla="*/ 815 w 2006"/>
                <a:gd name="T5" fmla="*/ 0 h 984"/>
                <a:gd name="T6" fmla="*/ 2006 w 2006"/>
                <a:gd name="T7" fmla="*/ 577 h 984"/>
                <a:gd name="T8" fmla="*/ 1194 w 2006"/>
                <a:gd name="T9" fmla="*/ 984 h 984"/>
              </a:gdLst>
              <a:ahLst/>
              <a:cxnLst>
                <a:cxn ang="0">
                  <a:pos x="T0" y="T1"/>
                </a:cxn>
                <a:cxn ang="0">
                  <a:pos x="T2" y="T3"/>
                </a:cxn>
                <a:cxn ang="0">
                  <a:pos x="T4" y="T5"/>
                </a:cxn>
                <a:cxn ang="0">
                  <a:pos x="T6" y="T7"/>
                </a:cxn>
                <a:cxn ang="0">
                  <a:pos x="T8" y="T9"/>
                </a:cxn>
              </a:cxnLst>
              <a:rect l="0" t="0" r="r" b="b"/>
              <a:pathLst>
                <a:path w="2006" h="984">
                  <a:moveTo>
                    <a:pt x="1194" y="984"/>
                  </a:moveTo>
                  <a:lnTo>
                    <a:pt x="0" y="360"/>
                  </a:lnTo>
                  <a:lnTo>
                    <a:pt x="815" y="0"/>
                  </a:lnTo>
                  <a:lnTo>
                    <a:pt x="2006" y="577"/>
                  </a:lnTo>
                  <a:lnTo>
                    <a:pt x="1194" y="984"/>
                  </a:lnTo>
                  <a:close/>
                </a:path>
              </a:pathLst>
            </a:custGeom>
            <a:solidFill>
              <a:srgbClr val="F7D9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ṡḷïḓé">
              <a:extLst>
                <a:ext uri="{FF2B5EF4-FFF2-40B4-BE49-F238E27FC236}">
                  <a16:creationId xmlns:a16="http://schemas.microsoft.com/office/drawing/2014/main" id="{D747E4D2-0BD4-45DF-BE73-A33753D9380B}"/>
                </a:ext>
              </a:extLst>
            </p:cNvPr>
            <p:cNvSpPr/>
            <p:nvPr/>
          </p:nvSpPr>
          <p:spPr bwMode="auto">
            <a:xfrm>
              <a:off x="4718050" y="2713038"/>
              <a:ext cx="2428875" cy="1449388"/>
            </a:xfrm>
            <a:custGeom>
              <a:avLst/>
              <a:gdLst>
                <a:gd name="T0" fmla="*/ 4 w 654"/>
                <a:gd name="T1" fmla="*/ 0 h 391"/>
                <a:gd name="T2" fmla="*/ 4 w 654"/>
                <a:gd name="T3" fmla="*/ 0 h 391"/>
                <a:gd name="T4" fmla="*/ 3 w 654"/>
                <a:gd name="T5" fmla="*/ 2 h 391"/>
                <a:gd name="T6" fmla="*/ 3 w 654"/>
                <a:gd name="T7" fmla="*/ 3 h 391"/>
                <a:gd name="T8" fmla="*/ 2 w 654"/>
                <a:gd name="T9" fmla="*/ 5 h 391"/>
                <a:gd name="T10" fmla="*/ 2 w 654"/>
                <a:gd name="T11" fmla="*/ 6 h 391"/>
                <a:gd name="T12" fmla="*/ 2 w 654"/>
                <a:gd name="T13" fmla="*/ 6 h 391"/>
                <a:gd name="T14" fmla="*/ 2 w 654"/>
                <a:gd name="T15" fmla="*/ 6 h 391"/>
                <a:gd name="T16" fmla="*/ 2 w 654"/>
                <a:gd name="T17" fmla="*/ 8 h 391"/>
                <a:gd name="T18" fmla="*/ 1 w 654"/>
                <a:gd name="T19" fmla="*/ 9 h 391"/>
                <a:gd name="T20" fmla="*/ 1 w 654"/>
                <a:gd name="T21" fmla="*/ 11 h 391"/>
                <a:gd name="T22" fmla="*/ 1 w 654"/>
                <a:gd name="T23" fmla="*/ 13 h 391"/>
                <a:gd name="T24" fmla="*/ 1 w 654"/>
                <a:gd name="T25" fmla="*/ 13 h 391"/>
                <a:gd name="T26" fmla="*/ 1 w 654"/>
                <a:gd name="T27" fmla="*/ 13 h 391"/>
                <a:gd name="T28" fmla="*/ 1 w 654"/>
                <a:gd name="T29" fmla="*/ 15 h 391"/>
                <a:gd name="T30" fmla="*/ 0 w 654"/>
                <a:gd name="T31" fmla="*/ 17 h 391"/>
                <a:gd name="T32" fmla="*/ 0 w 654"/>
                <a:gd name="T33" fmla="*/ 19 h 391"/>
                <a:gd name="T34" fmla="*/ 0 w 654"/>
                <a:gd name="T35" fmla="*/ 19 h 391"/>
                <a:gd name="T36" fmla="*/ 0 w 654"/>
                <a:gd name="T37" fmla="*/ 20 h 391"/>
                <a:gd name="T38" fmla="*/ 0 w 654"/>
                <a:gd name="T39" fmla="*/ 21 h 391"/>
                <a:gd name="T40" fmla="*/ 0 w 654"/>
                <a:gd name="T41" fmla="*/ 22 h 391"/>
                <a:gd name="T42" fmla="*/ 0 w 654"/>
                <a:gd name="T43" fmla="*/ 24 h 391"/>
                <a:gd name="T44" fmla="*/ 0 w 654"/>
                <a:gd name="T45" fmla="*/ 25 h 391"/>
                <a:gd name="T46" fmla="*/ 0 w 654"/>
                <a:gd name="T47" fmla="*/ 26 h 391"/>
                <a:gd name="T48" fmla="*/ 0 w 654"/>
                <a:gd name="T49" fmla="*/ 72 h 391"/>
                <a:gd name="T50" fmla="*/ 2 w 654"/>
                <a:gd name="T51" fmla="*/ 86 h 391"/>
                <a:gd name="T52" fmla="*/ 6 w 654"/>
                <a:gd name="T53" fmla="*/ 97 h 391"/>
                <a:gd name="T54" fmla="*/ 12 w 654"/>
                <a:gd name="T55" fmla="*/ 106 h 391"/>
                <a:gd name="T56" fmla="*/ 16 w 654"/>
                <a:gd name="T57" fmla="*/ 109 h 391"/>
                <a:gd name="T58" fmla="*/ 20 w 654"/>
                <a:gd name="T59" fmla="*/ 112 h 391"/>
                <a:gd name="T60" fmla="*/ 524 w 654"/>
                <a:gd name="T61" fmla="*/ 388 h 391"/>
                <a:gd name="T62" fmla="*/ 522 w 654"/>
                <a:gd name="T63" fmla="*/ 387 h 391"/>
                <a:gd name="T64" fmla="*/ 538 w 654"/>
                <a:gd name="T65" fmla="*/ 391 h 391"/>
                <a:gd name="T66" fmla="*/ 559 w 654"/>
                <a:gd name="T67" fmla="*/ 385 h 391"/>
                <a:gd name="T68" fmla="*/ 654 w 654"/>
                <a:gd name="T69" fmla="*/ 335 h 391"/>
                <a:gd name="T70" fmla="*/ 4 w 654"/>
                <a:gd name="T71" fmla="*/ 0 h 391"/>
                <a:gd name="T72" fmla="*/ 507 w 654"/>
                <a:gd name="T73" fmla="*/ 361 h 391"/>
                <a:gd name="T74" fmla="*/ 507 w 654"/>
                <a:gd name="T75" fmla="*/ 360 h 391"/>
                <a:gd name="T76" fmla="*/ 507 w 654"/>
                <a:gd name="T77" fmla="*/ 363 h 391"/>
                <a:gd name="T78" fmla="*/ 507 w 654"/>
                <a:gd name="T79" fmla="*/ 361 h 391"/>
                <a:gd name="T80" fmla="*/ 510 w 654"/>
                <a:gd name="T81" fmla="*/ 372 h 391"/>
                <a:gd name="T82" fmla="*/ 510 w 654"/>
                <a:gd name="T83" fmla="*/ 372 h 391"/>
                <a:gd name="T84" fmla="*/ 511 w 654"/>
                <a:gd name="T85" fmla="*/ 374 h 391"/>
                <a:gd name="T86" fmla="*/ 510 w 654"/>
                <a:gd name="T87" fmla="*/ 372 h 391"/>
                <a:gd name="T88" fmla="*/ 516 w 654"/>
                <a:gd name="T89" fmla="*/ 381 h 391"/>
                <a:gd name="T90" fmla="*/ 515 w 654"/>
                <a:gd name="T91" fmla="*/ 380 h 391"/>
                <a:gd name="T92" fmla="*/ 517 w 654"/>
                <a:gd name="T93" fmla="*/ 382 h 391"/>
                <a:gd name="T94" fmla="*/ 516 w 654"/>
                <a:gd name="T95" fmla="*/ 381 h 391"/>
                <a:gd name="T96" fmla="*/ 545 w 654"/>
                <a:gd name="T97" fmla="*/ 369 h 391"/>
                <a:gd name="T98" fmla="*/ 545 w 654"/>
                <a:gd name="T99" fmla="*/ 369 h 391"/>
                <a:gd name="T100" fmla="*/ 545 w 654"/>
                <a:gd name="T101" fmla="*/ 369 h 391"/>
                <a:gd name="T102" fmla="*/ 545 w 654"/>
                <a:gd name="T103" fmla="*/ 3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4" h="391">
                  <a:moveTo>
                    <a:pt x="4" y="0"/>
                  </a:moveTo>
                  <a:cubicBezTo>
                    <a:pt x="4" y="0"/>
                    <a:pt x="4" y="0"/>
                    <a:pt x="4" y="0"/>
                  </a:cubicBezTo>
                  <a:cubicBezTo>
                    <a:pt x="4" y="1"/>
                    <a:pt x="3" y="1"/>
                    <a:pt x="3" y="2"/>
                  </a:cubicBezTo>
                  <a:cubicBezTo>
                    <a:pt x="3" y="2"/>
                    <a:pt x="3" y="3"/>
                    <a:pt x="3" y="3"/>
                  </a:cubicBezTo>
                  <a:cubicBezTo>
                    <a:pt x="3" y="4"/>
                    <a:pt x="3" y="4"/>
                    <a:pt x="2" y="5"/>
                  </a:cubicBezTo>
                  <a:cubicBezTo>
                    <a:pt x="2" y="5"/>
                    <a:pt x="2" y="5"/>
                    <a:pt x="2" y="6"/>
                  </a:cubicBezTo>
                  <a:cubicBezTo>
                    <a:pt x="2" y="6"/>
                    <a:pt x="2" y="6"/>
                    <a:pt x="2" y="6"/>
                  </a:cubicBezTo>
                  <a:cubicBezTo>
                    <a:pt x="2" y="6"/>
                    <a:pt x="2" y="6"/>
                    <a:pt x="2" y="6"/>
                  </a:cubicBezTo>
                  <a:cubicBezTo>
                    <a:pt x="2" y="7"/>
                    <a:pt x="2" y="7"/>
                    <a:pt x="2" y="8"/>
                  </a:cubicBezTo>
                  <a:cubicBezTo>
                    <a:pt x="2" y="8"/>
                    <a:pt x="2" y="9"/>
                    <a:pt x="1" y="9"/>
                  </a:cubicBezTo>
                  <a:cubicBezTo>
                    <a:pt x="1" y="10"/>
                    <a:pt x="1" y="10"/>
                    <a:pt x="1" y="11"/>
                  </a:cubicBezTo>
                  <a:cubicBezTo>
                    <a:pt x="1" y="12"/>
                    <a:pt x="1" y="12"/>
                    <a:pt x="1" y="13"/>
                  </a:cubicBezTo>
                  <a:cubicBezTo>
                    <a:pt x="1" y="13"/>
                    <a:pt x="1" y="13"/>
                    <a:pt x="1" y="13"/>
                  </a:cubicBezTo>
                  <a:cubicBezTo>
                    <a:pt x="1" y="13"/>
                    <a:pt x="1" y="13"/>
                    <a:pt x="1" y="13"/>
                  </a:cubicBezTo>
                  <a:cubicBezTo>
                    <a:pt x="1" y="13"/>
                    <a:pt x="1" y="14"/>
                    <a:pt x="1" y="15"/>
                  </a:cubicBezTo>
                  <a:cubicBezTo>
                    <a:pt x="1" y="15"/>
                    <a:pt x="0" y="16"/>
                    <a:pt x="0" y="17"/>
                  </a:cubicBezTo>
                  <a:cubicBezTo>
                    <a:pt x="0" y="17"/>
                    <a:pt x="0" y="18"/>
                    <a:pt x="0" y="19"/>
                  </a:cubicBezTo>
                  <a:cubicBezTo>
                    <a:pt x="0" y="19"/>
                    <a:pt x="0" y="19"/>
                    <a:pt x="0" y="19"/>
                  </a:cubicBezTo>
                  <a:cubicBezTo>
                    <a:pt x="0" y="19"/>
                    <a:pt x="0" y="20"/>
                    <a:pt x="0" y="20"/>
                  </a:cubicBezTo>
                  <a:cubicBezTo>
                    <a:pt x="0" y="20"/>
                    <a:pt x="0" y="20"/>
                    <a:pt x="0" y="21"/>
                  </a:cubicBezTo>
                  <a:cubicBezTo>
                    <a:pt x="0" y="21"/>
                    <a:pt x="0" y="22"/>
                    <a:pt x="0" y="22"/>
                  </a:cubicBezTo>
                  <a:cubicBezTo>
                    <a:pt x="0" y="23"/>
                    <a:pt x="0" y="23"/>
                    <a:pt x="0" y="24"/>
                  </a:cubicBezTo>
                  <a:cubicBezTo>
                    <a:pt x="0" y="24"/>
                    <a:pt x="0" y="24"/>
                    <a:pt x="0" y="25"/>
                  </a:cubicBezTo>
                  <a:cubicBezTo>
                    <a:pt x="0" y="25"/>
                    <a:pt x="0" y="26"/>
                    <a:pt x="0" y="26"/>
                  </a:cubicBezTo>
                  <a:cubicBezTo>
                    <a:pt x="0" y="72"/>
                    <a:pt x="0" y="72"/>
                    <a:pt x="0" y="72"/>
                  </a:cubicBezTo>
                  <a:cubicBezTo>
                    <a:pt x="1" y="77"/>
                    <a:pt x="1" y="81"/>
                    <a:pt x="2" y="86"/>
                  </a:cubicBezTo>
                  <a:cubicBezTo>
                    <a:pt x="3" y="90"/>
                    <a:pt x="4" y="94"/>
                    <a:pt x="6" y="97"/>
                  </a:cubicBezTo>
                  <a:cubicBezTo>
                    <a:pt x="8" y="100"/>
                    <a:pt x="10" y="103"/>
                    <a:pt x="12" y="106"/>
                  </a:cubicBezTo>
                  <a:cubicBezTo>
                    <a:pt x="13" y="107"/>
                    <a:pt x="15" y="108"/>
                    <a:pt x="16" y="109"/>
                  </a:cubicBezTo>
                  <a:cubicBezTo>
                    <a:pt x="17" y="110"/>
                    <a:pt x="19" y="111"/>
                    <a:pt x="20" y="112"/>
                  </a:cubicBezTo>
                  <a:cubicBezTo>
                    <a:pt x="188" y="204"/>
                    <a:pt x="356" y="296"/>
                    <a:pt x="524" y="388"/>
                  </a:cubicBezTo>
                  <a:cubicBezTo>
                    <a:pt x="523" y="387"/>
                    <a:pt x="523" y="387"/>
                    <a:pt x="522" y="387"/>
                  </a:cubicBezTo>
                  <a:cubicBezTo>
                    <a:pt x="527" y="390"/>
                    <a:pt x="532" y="391"/>
                    <a:pt x="538" y="391"/>
                  </a:cubicBezTo>
                  <a:cubicBezTo>
                    <a:pt x="545" y="391"/>
                    <a:pt x="552" y="389"/>
                    <a:pt x="559" y="385"/>
                  </a:cubicBezTo>
                  <a:cubicBezTo>
                    <a:pt x="654" y="335"/>
                    <a:pt x="654" y="335"/>
                    <a:pt x="654" y="335"/>
                  </a:cubicBezTo>
                  <a:lnTo>
                    <a:pt x="4" y="0"/>
                  </a:lnTo>
                  <a:close/>
                  <a:moveTo>
                    <a:pt x="507" y="361"/>
                  </a:moveTo>
                  <a:cubicBezTo>
                    <a:pt x="507" y="361"/>
                    <a:pt x="507" y="360"/>
                    <a:pt x="507" y="360"/>
                  </a:cubicBezTo>
                  <a:cubicBezTo>
                    <a:pt x="507" y="361"/>
                    <a:pt x="507" y="362"/>
                    <a:pt x="507" y="363"/>
                  </a:cubicBezTo>
                  <a:cubicBezTo>
                    <a:pt x="507" y="362"/>
                    <a:pt x="507" y="361"/>
                    <a:pt x="507" y="361"/>
                  </a:cubicBezTo>
                  <a:close/>
                  <a:moveTo>
                    <a:pt x="510" y="372"/>
                  </a:moveTo>
                  <a:cubicBezTo>
                    <a:pt x="510" y="372"/>
                    <a:pt x="510" y="372"/>
                    <a:pt x="510" y="372"/>
                  </a:cubicBezTo>
                  <a:cubicBezTo>
                    <a:pt x="510" y="372"/>
                    <a:pt x="511" y="373"/>
                    <a:pt x="511" y="374"/>
                  </a:cubicBezTo>
                  <a:cubicBezTo>
                    <a:pt x="511" y="373"/>
                    <a:pt x="510" y="373"/>
                    <a:pt x="510" y="372"/>
                  </a:cubicBezTo>
                  <a:close/>
                  <a:moveTo>
                    <a:pt x="516" y="381"/>
                  </a:moveTo>
                  <a:cubicBezTo>
                    <a:pt x="516" y="381"/>
                    <a:pt x="516" y="381"/>
                    <a:pt x="515" y="380"/>
                  </a:cubicBezTo>
                  <a:cubicBezTo>
                    <a:pt x="516" y="381"/>
                    <a:pt x="516" y="382"/>
                    <a:pt x="517" y="382"/>
                  </a:cubicBezTo>
                  <a:cubicBezTo>
                    <a:pt x="516" y="382"/>
                    <a:pt x="516" y="382"/>
                    <a:pt x="516" y="381"/>
                  </a:cubicBezTo>
                  <a:close/>
                  <a:moveTo>
                    <a:pt x="545" y="369"/>
                  </a:moveTo>
                  <a:cubicBezTo>
                    <a:pt x="545" y="369"/>
                    <a:pt x="545" y="369"/>
                    <a:pt x="545" y="369"/>
                  </a:cubicBezTo>
                  <a:cubicBezTo>
                    <a:pt x="545" y="369"/>
                    <a:pt x="545" y="369"/>
                    <a:pt x="545" y="369"/>
                  </a:cubicBezTo>
                  <a:cubicBezTo>
                    <a:pt x="545" y="369"/>
                    <a:pt x="545" y="369"/>
                    <a:pt x="545" y="369"/>
                  </a:cubicBezTo>
                  <a:close/>
                </a:path>
              </a:pathLst>
            </a:custGeom>
            <a:solidFill>
              <a:srgbClr val="DC93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ṧ1ídê">
              <a:extLst>
                <a:ext uri="{FF2B5EF4-FFF2-40B4-BE49-F238E27FC236}">
                  <a16:creationId xmlns:a16="http://schemas.microsoft.com/office/drawing/2014/main" id="{4E808FDC-7F47-40DA-A9C9-AD9AA41415CA}"/>
                </a:ext>
              </a:extLst>
            </p:cNvPr>
            <p:cNvSpPr/>
            <p:nvPr/>
          </p:nvSpPr>
          <p:spPr bwMode="auto">
            <a:xfrm>
              <a:off x="6597650" y="2819400"/>
              <a:ext cx="1508125" cy="1343025"/>
            </a:xfrm>
            <a:custGeom>
              <a:avLst/>
              <a:gdLst>
                <a:gd name="T0" fmla="*/ 406 w 406"/>
                <a:gd name="T1" fmla="*/ 0 h 362"/>
                <a:gd name="T2" fmla="*/ 405 w 406"/>
                <a:gd name="T3" fmla="*/ 19 h 362"/>
                <a:gd name="T4" fmla="*/ 58 w 406"/>
                <a:gd name="T5" fmla="*/ 194 h 362"/>
                <a:gd name="T6" fmla="*/ 43 w 406"/>
                <a:gd name="T7" fmla="*/ 206 h 362"/>
                <a:gd name="T8" fmla="*/ 30 w 406"/>
                <a:gd name="T9" fmla="*/ 222 h 362"/>
                <a:gd name="T10" fmla="*/ 21 w 406"/>
                <a:gd name="T11" fmla="*/ 242 h 362"/>
                <a:gd name="T12" fmla="*/ 18 w 406"/>
                <a:gd name="T13" fmla="*/ 262 h 362"/>
                <a:gd name="T14" fmla="*/ 16 w 406"/>
                <a:gd name="T15" fmla="*/ 309 h 362"/>
                <a:gd name="T16" fmla="*/ 19 w 406"/>
                <a:gd name="T17" fmla="*/ 326 h 362"/>
                <a:gd name="T18" fmla="*/ 27 w 406"/>
                <a:gd name="T19" fmla="*/ 337 h 362"/>
                <a:gd name="T20" fmla="*/ 39 w 406"/>
                <a:gd name="T21" fmla="*/ 340 h 362"/>
                <a:gd name="T22" fmla="*/ 54 w 406"/>
                <a:gd name="T23" fmla="*/ 336 h 362"/>
                <a:gd name="T24" fmla="*/ 397 w 406"/>
                <a:gd name="T25" fmla="*/ 158 h 362"/>
                <a:gd name="T26" fmla="*/ 396 w 406"/>
                <a:gd name="T27" fmla="*/ 177 h 362"/>
                <a:gd name="T28" fmla="*/ 53 w 406"/>
                <a:gd name="T29" fmla="*/ 356 h 362"/>
                <a:gd name="T30" fmla="*/ 32 w 406"/>
                <a:gd name="T31" fmla="*/ 362 h 362"/>
                <a:gd name="T32" fmla="*/ 15 w 406"/>
                <a:gd name="T33" fmla="*/ 357 h 362"/>
                <a:gd name="T34" fmla="*/ 4 w 406"/>
                <a:gd name="T35" fmla="*/ 342 h 362"/>
                <a:gd name="T36" fmla="*/ 0 w 406"/>
                <a:gd name="T37" fmla="*/ 318 h 362"/>
                <a:gd name="T38" fmla="*/ 1 w 406"/>
                <a:gd name="T39" fmla="*/ 270 h 362"/>
                <a:gd name="T40" fmla="*/ 6 w 406"/>
                <a:gd name="T41" fmla="*/ 241 h 362"/>
                <a:gd name="T42" fmla="*/ 19 w 406"/>
                <a:gd name="T43" fmla="*/ 214 h 362"/>
                <a:gd name="T44" fmla="*/ 37 w 406"/>
                <a:gd name="T45" fmla="*/ 190 h 362"/>
                <a:gd name="T46" fmla="*/ 59 w 406"/>
                <a:gd name="T47" fmla="*/ 174 h 362"/>
                <a:gd name="T48" fmla="*/ 406 w 406"/>
                <a:gd name="T49"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6" h="362">
                  <a:moveTo>
                    <a:pt x="406" y="0"/>
                  </a:moveTo>
                  <a:cubicBezTo>
                    <a:pt x="405" y="19"/>
                    <a:pt x="405" y="19"/>
                    <a:pt x="405" y="19"/>
                  </a:cubicBezTo>
                  <a:cubicBezTo>
                    <a:pt x="58" y="194"/>
                    <a:pt x="58" y="194"/>
                    <a:pt x="58" y="194"/>
                  </a:cubicBezTo>
                  <a:cubicBezTo>
                    <a:pt x="53" y="197"/>
                    <a:pt x="48" y="201"/>
                    <a:pt x="43" y="206"/>
                  </a:cubicBezTo>
                  <a:cubicBezTo>
                    <a:pt x="38" y="210"/>
                    <a:pt x="34" y="216"/>
                    <a:pt x="30" y="222"/>
                  </a:cubicBezTo>
                  <a:cubicBezTo>
                    <a:pt x="27" y="228"/>
                    <a:pt x="24" y="235"/>
                    <a:pt x="21" y="242"/>
                  </a:cubicBezTo>
                  <a:cubicBezTo>
                    <a:pt x="19" y="248"/>
                    <a:pt x="18" y="255"/>
                    <a:pt x="18" y="262"/>
                  </a:cubicBezTo>
                  <a:cubicBezTo>
                    <a:pt x="16" y="309"/>
                    <a:pt x="16" y="309"/>
                    <a:pt x="16" y="309"/>
                  </a:cubicBezTo>
                  <a:cubicBezTo>
                    <a:pt x="16" y="316"/>
                    <a:pt x="17" y="321"/>
                    <a:pt x="19" y="326"/>
                  </a:cubicBezTo>
                  <a:cubicBezTo>
                    <a:pt x="21" y="331"/>
                    <a:pt x="24" y="334"/>
                    <a:pt x="27" y="337"/>
                  </a:cubicBezTo>
                  <a:cubicBezTo>
                    <a:pt x="30" y="339"/>
                    <a:pt x="34" y="340"/>
                    <a:pt x="39" y="340"/>
                  </a:cubicBezTo>
                  <a:cubicBezTo>
                    <a:pt x="44" y="340"/>
                    <a:pt x="49" y="339"/>
                    <a:pt x="54" y="336"/>
                  </a:cubicBezTo>
                  <a:cubicBezTo>
                    <a:pt x="397" y="158"/>
                    <a:pt x="397" y="158"/>
                    <a:pt x="397" y="158"/>
                  </a:cubicBezTo>
                  <a:cubicBezTo>
                    <a:pt x="396" y="177"/>
                    <a:pt x="396" y="177"/>
                    <a:pt x="396" y="177"/>
                  </a:cubicBezTo>
                  <a:cubicBezTo>
                    <a:pt x="53" y="356"/>
                    <a:pt x="53" y="356"/>
                    <a:pt x="53" y="356"/>
                  </a:cubicBezTo>
                  <a:cubicBezTo>
                    <a:pt x="46" y="360"/>
                    <a:pt x="39" y="362"/>
                    <a:pt x="32" y="362"/>
                  </a:cubicBezTo>
                  <a:cubicBezTo>
                    <a:pt x="26" y="362"/>
                    <a:pt x="20" y="360"/>
                    <a:pt x="15" y="357"/>
                  </a:cubicBezTo>
                  <a:cubicBezTo>
                    <a:pt x="10" y="353"/>
                    <a:pt x="6" y="348"/>
                    <a:pt x="4" y="342"/>
                  </a:cubicBezTo>
                  <a:cubicBezTo>
                    <a:pt x="1" y="335"/>
                    <a:pt x="0" y="327"/>
                    <a:pt x="0" y="318"/>
                  </a:cubicBezTo>
                  <a:cubicBezTo>
                    <a:pt x="1" y="270"/>
                    <a:pt x="1" y="270"/>
                    <a:pt x="1" y="270"/>
                  </a:cubicBezTo>
                  <a:cubicBezTo>
                    <a:pt x="1" y="261"/>
                    <a:pt x="3" y="251"/>
                    <a:pt x="6" y="241"/>
                  </a:cubicBezTo>
                  <a:cubicBezTo>
                    <a:pt x="9" y="232"/>
                    <a:pt x="14" y="222"/>
                    <a:pt x="19" y="214"/>
                  </a:cubicBezTo>
                  <a:cubicBezTo>
                    <a:pt x="24" y="205"/>
                    <a:pt x="30" y="197"/>
                    <a:pt x="37" y="190"/>
                  </a:cubicBezTo>
                  <a:cubicBezTo>
                    <a:pt x="44" y="183"/>
                    <a:pt x="51" y="178"/>
                    <a:pt x="59" y="174"/>
                  </a:cubicBezTo>
                  <a:lnTo>
                    <a:pt x="406" y="0"/>
                  </a:lnTo>
                  <a:close/>
                </a:path>
              </a:pathLst>
            </a:custGeom>
            <a:solidFill>
              <a:srgbClr val="F0C7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iṧḻiḓé">
              <a:extLst>
                <a:ext uri="{FF2B5EF4-FFF2-40B4-BE49-F238E27FC236}">
                  <a16:creationId xmlns:a16="http://schemas.microsoft.com/office/drawing/2014/main" id="{EAA408E8-C46F-4E48-B8BC-6F2E20E0C48D}"/>
                </a:ext>
              </a:extLst>
            </p:cNvPr>
            <p:cNvSpPr/>
            <p:nvPr/>
          </p:nvSpPr>
          <p:spPr bwMode="auto">
            <a:xfrm>
              <a:off x="6661150" y="2927350"/>
              <a:ext cx="1366838" cy="1228725"/>
            </a:xfrm>
            <a:custGeom>
              <a:avLst/>
              <a:gdLst>
                <a:gd name="T0" fmla="*/ 368 w 368"/>
                <a:gd name="T1" fmla="*/ 0 h 331"/>
                <a:gd name="T2" fmla="*/ 368 w 368"/>
                <a:gd name="T3" fmla="*/ 135 h 331"/>
                <a:gd name="T4" fmla="*/ 48 w 368"/>
                <a:gd name="T5" fmla="*/ 302 h 331"/>
                <a:gd name="T6" fmla="*/ 0 w 368"/>
                <a:gd name="T7" fmla="*/ 287 h 331"/>
                <a:gd name="T8" fmla="*/ 1 w 368"/>
                <a:gd name="T9" fmla="*/ 233 h 331"/>
                <a:gd name="T10" fmla="*/ 17 w 368"/>
                <a:gd name="T11" fmla="*/ 187 h 331"/>
                <a:gd name="T12" fmla="*/ 71 w 368"/>
                <a:gd name="T13" fmla="*/ 150 h 331"/>
                <a:gd name="T14" fmla="*/ 368 w 368"/>
                <a:gd name="T15" fmla="*/ 0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31">
                  <a:moveTo>
                    <a:pt x="368" y="0"/>
                  </a:moveTo>
                  <a:cubicBezTo>
                    <a:pt x="368" y="0"/>
                    <a:pt x="340" y="68"/>
                    <a:pt x="368" y="135"/>
                  </a:cubicBezTo>
                  <a:cubicBezTo>
                    <a:pt x="48" y="302"/>
                    <a:pt x="48" y="302"/>
                    <a:pt x="48" y="302"/>
                  </a:cubicBezTo>
                  <a:cubicBezTo>
                    <a:pt x="48" y="302"/>
                    <a:pt x="5" y="331"/>
                    <a:pt x="0" y="287"/>
                  </a:cubicBezTo>
                  <a:cubicBezTo>
                    <a:pt x="1" y="233"/>
                    <a:pt x="1" y="233"/>
                    <a:pt x="1" y="233"/>
                  </a:cubicBezTo>
                  <a:cubicBezTo>
                    <a:pt x="1" y="233"/>
                    <a:pt x="3" y="208"/>
                    <a:pt x="17" y="187"/>
                  </a:cubicBezTo>
                  <a:cubicBezTo>
                    <a:pt x="32" y="167"/>
                    <a:pt x="56" y="158"/>
                    <a:pt x="71" y="150"/>
                  </a:cubicBezTo>
                  <a:cubicBezTo>
                    <a:pt x="86" y="142"/>
                    <a:pt x="368" y="0"/>
                    <a:pt x="36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ṩļïdé">
              <a:extLst>
                <a:ext uri="{FF2B5EF4-FFF2-40B4-BE49-F238E27FC236}">
                  <a16:creationId xmlns:a16="http://schemas.microsoft.com/office/drawing/2014/main" id="{0D5B9544-D9A5-4349-9319-49CF68CD49FC}"/>
                </a:ext>
              </a:extLst>
            </p:cNvPr>
            <p:cNvSpPr/>
            <p:nvPr/>
          </p:nvSpPr>
          <p:spPr bwMode="auto">
            <a:xfrm>
              <a:off x="6661150" y="2927350"/>
              <a:ext cx="1366838" cy="1157288"/>
            </a:xfrm>
            <a:custGeom>
              <a:avLst/>
              <a:gdLst>
                <a:gd name="T0" fmla="*/ 71 w 368"/>
                <a:gd name="T1" fmla="*/ 150 h 312"/>
                <a:gd name="T2" fmla="*/ 17 w 368"/>
                <a:gd name="T3" fmla="*/ 187 h 312"/>
                <a:gd name="T4" fmla="*/ 1 w 368"/>
                <a:gd name="T5" fmla="*/ 233 h 312"/>
                <a:gd name="T6" fmla="*/ 0 w 368"/>
                <a:gd name="T7" fmla="*/ 287 h 312"/>
                <a:gd name="T8" fmla="*/ 22 w 368"/>
                <a:gd name="T9" fmla="*/ 311 h 312"/>
                <a:gd name="T10" fmla="*/ 21 w 368"/>
                <a:gd name="T11" fmla="*/ 303 h 312"/>
                <a:gd name="T12" fmla="*/ 22 w 368"/>
                <a:gd name="T13" fmla="*/ 249 h 312"/>
                <a:gd name="T14" fmla="*/ 38 w 368"/>
                <a:gd name="T15" fmla="*/ 203 h 312"/>
                <a:gd name="T16" fmla="*/ 92 w 368"/>
                <a:gd name="T17" fmla="*/ 166 h 312"/>
                <a:gd name="T18" fmla="*/ 359 w 368"/>
                <a:gd name="T19" fmla="*/ 32 h 312"/>
                <a:gd name="T20" fmla="*/ 368 w 368"/>
                <a:gd name="T21" fmla="*/ 0 h 312"/>
                <a:gd name="T22" fmla="*/ 71 w 368"/>
                <a:gd name="T23" fmla="*/ 15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8" h="312">
                  <a:moveTo>
                    <a:pt x="71" y="150"/>
                  </a:moveTo>
                  <a:cubicBezTo>
                    <a:pt x="56" y="158"/>
                    <a:pt x="32" y="167"/>
                    <a:pt x="17" y="187"/>
                  </a:cubicBezTo>
                  <a:cubicBezTo>
                    <a:pt x="3" y="208"/>
                    <a:pt x="1" y="233"/>
                    <a:pt x="1" y="233"/>
                  </a:cubicBezTo>
                  <a:cubicBezTo>
                    <a:pt x="0" y="287"/>
                    <a:pt x="0" y="287"/>
                    <a:pt x="0" y="287"/>
                  </a:cubicBezTo>
                  <a:cubicBezTo>
                    <a:pt x="2" y="307"/>
                    <a:pt x="12" y="312"/>
                    <a:pt x="22" y="311"/>
                  </a:cubicBezTo>
                  <a:cubicBezTo>
                    <a:pt x="22" y="309"/>
                    <a:pt x="21" y="306"/>
                    <a:pt x="21" y="303"/>
                  </a:cubicBezTo>
                  <a:cubicBezTo>
                    <a:pt x="22" y="249"/>
                    <a:pt x="22" y="249"/>
                    <a:pt x="22" y="249"/>
                  </a:cubicBezTo>
                  <a:cubicBezTo>
                    <a:pt x="22" y="249"/>
                    <a:pt x="24" y="224"/>
                    <a:pt x="38" y="203"/>
                  </a:cubicBezTo>
                  <a:cubicBezTo>
                    <a:pt x="53" y="183"/>
                    <a:pt x="77" y="174"/>
                    <a:pt x="92" y="166"/>
                  </a:cubicBezTo>
                  <a:cubicBezTo>
                    <a:pt x="105" y="160"/>
                    <a:pt x="287" y="68"/>
                    <a:pt x="359" y="32"/>
                  </a:cubicBezTo>
                  <a:cubicBezTo>
                    <a:pt x="363" y="13"/>
                    <a:pt x="368" y="0"/>
                    <a:pt x="368" y="0"/>
                  </a:cubicBezTo>
                  <a:cubicBezTo>
                    <a:pt x="368" y="0"/>
                    <a:pt x="86" y="142"/>
                    <a:pt x="71" y="150"/>
                  </a:cubicBez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iṡ1iḋe">
              <a:extLst>
                <a:ext uri="{FF2B5EF4-FFF2-40B4-BE49-F238E27FC236}">
                  <a16:creationId xmlns:a16="http://schemas.microsoft.com/office/drawing/2014/main" id="{FB701C4A-B137-4458-9AD1-85FB8361BB30}"/>
                </a:ext>
              </a:extLst>
            </p:cNvPr>
            <p:cNvSpPr/>
            <p:nvPr/>
          </p:nvSpPr>
          <p:spPr bwMode="auto">
            <a:xfrm>
              <a:off x="6954838" y="3736975"/>
              <a:ext cx="122238" cy="247650"/>
            </a:xfrm>
            <a:custGeom>
              <a:avLst/>
              <a:gdLst>
                <a:gd name="T0" fmla="*/ 77 w 77"/>
                <a:gd name="T1" fmla="*/ 116 h 156"/>
                <a:gd name="T2" fmla="*/ 77 w 77"/>
                <a:gd name="T3" fmla="*/ 0 h 156"/>
                <a:gd name="T4" fmla="*/ 0 w 77"/>
                <a:gd name="T5" fmla="*/ 39 h 156"/>
                <a:gd name="T6" fmla="*/ 0 w 77"/>
                <a:gd name="T7" fmla="*/ 156 h 156"/>
                <a:gd name="T8" fmla="*/ 77 w 77"/>
                <a:gd name="T9" fmla="*/ 116 h 156"/>
              </a:gdLst>
              <a:ahLst/>
              <a:cxnLst>
                <a:cxn ang="0">
                  <a:pos x="T0" y="T1"/>
                </a:cxn>
                <a:cxn ang="0">
                  <a:pos x="T2" y="T3"/>
                </a:cxn>
                <a:cxn ang="0">
                  <a:pos x="T4" y="T5"/>
                </a:cxn>
                <a:cxn ang="0">
                  <a:pos x="T6" y="T7"/>
                </a:cxn>
                <a:cxn ang="0">
                  <a:pos x="T8" y="T9"/>
                </a:cxn>
              </a:cxnLst>
              <a:rect l="0" t="0" r="r" b="b"/>
              <a:pathLst>
                <a:path w="77" h="156">
                  <a:moveTo>
                    <a:pt x="77" y="116"/>
                  </a:moveTo>
                  <a:lnTo>
                    <a:pt x="77" y="0"/>
                  </a:lnTo>
                  <a:lnTo>
                    <a:pt x="0" y="39"/>
                  </a:lnTo>
                  <a:lnTo>
                    <a:pt x="0" y="156"/>
                  </a:lnTo>
                  <a:lnTo>
                    <a:pt x="77" y="116"/>
                  </a:lnTo>
                  <a:close/>
                </a:path>
              </a:pathLst>
            </a:custGeom>
            <a:solidFill>
              <a:srgbClr val="DACB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í$ḻíḓè">
              <a:extLst>
                <a:ext uri="{FF2B5EF4-FFF2-40B4-BE49-F238E27FC236}">
                  <a16:creationId xmlns:a16="http://schemas.microsoft.com/office/drawing/2014/main" id="{099688F7-A144-41BA-B9A8-A9F391596FE2}"/>
                </a:ext>
              </a:extLst>
            </p:cNvPr>
            <p:cNvSpPr/>
            <p:nvPr/>
          </p:nvSpPr>
          <p:spPr bwMode="auto">
            <a:xfrm>
              <a:off x="6950075" y="3736975"/>
              <a:ext cx="312738" cy="225425"/>
            </a:xfrm>
            <a:custGeom>
              <a:avLst/>
              <a:gdLst>
                <a:gd name="T0" fmla="*/ 1 w 84"/>
                <a:gd name="T1" fmla="*/ 17 h 61"/>
                <a:gd name="T2" fmla="*/ 34 w 84"/>
                <a:gd name="T3" fmla="*/ 0 h 61"/>
                <a:gd name="T4" fmla="*/ 84 w 84"/>
                <a:gd name="T5" fmla="*/ 44 h 61"/>
                <a:gd name="T6" fmla="*/ 60 w 84"/>
                <a:gd name="T7" fmla="*/ 41 h 61"/>
                <a:gd name="T8" fmla="*/ 55 w 84"/>
                <a:gd name="T9" fmla="*/ 61 h 61"/>
                <a:gd name="T10" fmla="*/ 1 w 84"/>
                <a:gd name="T11" fmla="*/ 17 h 61"/>
              </a:gdLst>
              <a:ahLst/>
              <a:cxnLst>
                <a:cxn ang="0">
                  <a:pos x="T0" y="T1"/>
                </a:cxn>
                <a:cxn ang="0">
                  <a:pos x="T2" y="T3"/>
                </a:cxn>
                <a:cxn ang="0">
                  <a:pos x="T4" y="T5"/>
                </a:cxn>
                <a:cxn ang="0">
                  <a:pos x="T6" y="T7"/>
                </a:cxn>
                <a:cxn ang="0">
                  <a:pos x="T8" y="T9"/>
                </a:cxn>
                <a:cxn ang="0">
                  <a:pos x="T10" y="T11"/>
                </a:cxn>
              </a:cxnLst>
              <a:rect l="0" t="0" r="r" b="b"/>
              <a:pathLst>
                <a:path w="84" h="61">
                  <a:moveTo>
                    <a:pt x="1" y="17"/>
                  </a:moveTo>
                  <a:cubicBezTo>
                    <a:pt x="0" y="16"/>
                    <a:pt x="34" y="0"/>
                    <a:pt x="34" y="0"/>
                  </a:cubicBezTo>
                  <a:cubicBezTo>
                    <a:pt x="34" y="0"/>
                    <a:pt x="77" y="18"/>
                    <a:pt x="84" y="44"/>
                  </a:cubicBezTo>
                  <a:cubicBezTo>
                    <a:pt x="84" y="44"/>
                    <a:pt x="69" y="44"/>
                    <a:pt x="60" y="41"/>
                  </a:cubicBezTo>
                  <a:cubicBezTo>
                    <a:pt x="60" y="41"/>
                    <a:pt x="59" y="52"/>
                    <a:pt x="55" y="61"/>
                  </a:cubicBezTo>
                  <a:cubicBezTo>
                    <a:pt x="55" y="61"/>
                    <a:pt x="35" y="32"/>
                    <a:pt x="1" y="1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íSḻíďê">
              <a:extLst>
                <a:ext uri="{FF2B5EF4-FFF2-40B4-BE49-F238E27FC236}">
                  <a16:creationId xmlns:a16="http://schemas.microsoft.com/office/drawing/2014/main" id="{058A1E6A-5CAC-4D72-8C78-6892E6493A76}"/>
                </a:ext>
              </a:extLst>
            </p:cNvPr>
            <p:cNvSpPr/>
            <p:nvPr/>
          </p:nvSpPr>
          <p:spPr bwMode="auto">
            <a:xfrm>
              <a:off x="4751388" y="2030413"/>
              <a:ext cx="1893888" cy="1116013"/>
            </a:xfrm>
            <a:custGeom>
              <a:avLst/>
              <a:gdLst>
                <a:gd name="T0" fmla="*/ 31 w 510"/>
                <a:gd name="T1" fmla="*/ 205 h 301"/>
                <a:gd name="T2" fmla="*/ 132 w 510"/>
                <a:gd name="T3" fmla="*/ 255 h 301"/>
                <a:gd name="T4" fmla="*/ 217 w 510"/>
                <a:gd name="T5" fmla="*/ 300 h 301"/>
                <a:gd name="T6" fmla="*/ 272 w 510"/>
                <a:gd name="T7" fmla="*/ 235 h 301"/>
                <a:gd name="T8" fmla="*/ 355 w 510"/>
                <a:gd name="T9" fmla="*/ 224 h 301"/>
                <a:gd name="T10" fmla="*/ 510 w 510"/>
                <a:gd name="T11" fmla="*/ 227 h 301"/>
                <a:gd name="T12" fmla="*/ 431 w 510"/>
                <a:gd name="T13" fmla="*/ 130 h 301"/>
                <a:gd name="T14" fmla="*/ 374 w 510"/>
                <a:gd name="T15" fmla="*/ 86 h 301"/>
                <a:gd name="T16" fmla="*/ 344 w 510"/>
                <a:gd name="T17" fmla="*/ 30 h 301"/>
                <a:gd name="T18" fmla="*/ 316 w 510"/>
                <a:gd name="T19" fmla="*/ 0 h 301"/>
                <a:gd name="T20" fmla="*/ 46 w 510"/>
                <a:gd name="T21" fmla="*/ 120 h 301"/>
                <a:gd name="T22" fmla="*/ 40 w 510"/>
                <a:gd name="T23" fmla="*/ 123 h 301"/>
                <a:gd name="T24" fmla="*/ 40 w 510"/>
                <a:gd name="T25" fmla="*/ 123 h 301"/>
                <a:gd name="T26" fmla="*/ 38 w 510"/>
                <a:gd name="T27" fmla="*/ 124 h 301"/>
                <a:gd name="T28" fmla="*/ 35 w 510"/>
                <a:gd name="T29" fmla="*/ 126 h 301"/>
                <a:gd name="T30" fmla="*/ 35 w 510"/>
                <a:gd name="T31" fmla="*/ 126 h 301"/>
                <a:gd name="T32" fmla="*/ 33 w 510"/>
                <a:gd name="T33" fmla="*/ 128 h 301"/>
                <a:gd name="T34" fmla="*/ 30 w 510"/>
                <a:gd name="T35" fmla="*/ 130 h 301"/>
                <a:gd name="T36" fmla="*/ 30 w 510"/>
                <a:gd name="T37" fmla="*/ 130 h 301"/>
                <a:gd name="T38" fmla="*/ 27 w 510"/>
                <a:gd name="T39" fmla="*/ 132 h 301"/>
                <a:gd name="T40" fmla="*/ 25 w 510"/>
                <a:gd name="T41" fmla="*/ 134 h 301"/>
                <a:gd name="T42" fmla="*/ 25 w 510"/>
                <a:gd name="T43" fmla="*/ 134 h 301"/>
                <a:gd name="T44" fmla="*/ 24 w 510"/>
                <a:gd name="T45" fmla="*/ 134 h 301"/>
                <a:gd name="T46" fmla="*/ 24 w 510"/>
                <a:gd name="T47" fmla="*/ 135 h 301"/>
                <a:gd name="T48" fmla="*/ 23 w 510"/>
                <a:gd name="T49" fmla="*/ 136 h 301"/>
                <a:gd name="T50" fmla="*/ 21 w 510"/>
                <a:gd name="T51" fmla="*/ 138 h 301"/>
                <a:gd name="T52" fmla="*/ 20 w 510"/>
                <a:gd name="T53" fmla="*/ 139 h 301"/>
                <a:gd name="T54" fmla="*/ 20 w 510"/>
                <a:gd name="T55" fmla="*/ 140 h 301"/>
                <a:gd name="T56" fmla="*/ 19 w 510"/>
                <a:gd name="T57" fmla="*/ 140 h 301"/>
                <a:gd name="T58" fmla="*/ 18 w 510"/>
                <a:gd name="T59" fmla="*/ 142 h 301"/>
                <a:gd name="T60" fmla="*/ 16 w 510"/>
                <a:gd name="T61" fmla="*/ 143 h 301"/>
                <a:gd name="T62" fmla="*/ 15 w 510"/>
                <a:gd name="T63" fmla="*/ 144 h 301"/>
                <a:gd name="T64" fmla="*/ 15 w 510"/>
                <a:gd name="T65" fmla="*/ 145 h 301"/>
                <a:gd name="T66" fmla="*/ 15 w 510"/>
                <a:gd name="T67" fmla="*/ 145 h 301"/>
                <a:gd name="T68" fmla="*/ 14 w 510"/>
                <a:gd name="T69" fmla="*/ 146 h 301"/>
                <a:gd name="T70" fmla="*/ 13 w 510"/>
                <a:gd name="T71" fmla="*/ 148 h 301"/>
                <a:gd name="T72" fmla="*/ 12 w 510"/>
                <a:gd name="T73" fmla="*/ 149 h 301"/>
                <a:gd name="T74" fmla="*/ 11 w 510"/>
                <a:gd name="T75" fmla="*/ 150 h 301"/>
                <a:gd name="T76" fmla="*/ 11 w 510"/>
                <a:gd name="T77" fmla="*/ 150 h 301"/>
                <a:gd name="T78" fmla="*/ 11 w 510"/>
                <a:gd name="T79" fmla="*/ 151 h 301"/>
                <a:gd name="T80" fmla="*/ 10 w 510"/>
                <a:gd name="T81" fmla="*/ 152 h 301"/>
                <a:gd name="T82" fmla="*/ 9 w 510"/>
                <a:gd name="T83" fmla="*/ 153 h 301"/>
                <a:gd name="T84" fmla="*/ 8 w 510"/>
                <a:gd name="T85" fmla="*/ 154 h 301"/>
                <a:gd name="T86" fmla="*/ 7 w 510"/>
                <a:gd name="T87" fmla="*/ 155 h 301"/>
                <a:gd name="T88" fmla="*/ 7 w 510"/>
                <a:gd name="T89" fmla="*/ 156 h 301"/>
                <a:gd name="T90" fmla="*/ 7 w 510"/>
                <a:gd name="T91" fmla="*/ 157 h 301"/>
                <a:gd name="T92" fmla="*/ 7 w 510"/>
                <a:gd name="T93" fmla="*/ 157 h 301"/>
                <a:gd name="T94" fmla="*/ 7 w 510"/>
                <a:gd name="T95" fmla="*/ 157 h 301"/>
                <a:gd name="T96" fmla="*/ 6 w 510"/>
                <a:gd name="T97" fmla="*/ 158 h 301"/>
                <a:gd name="T98" fmla="*/ 5 w 510"/>
                <a:gd name="T99" fmla="*/ 159 h 301"/>
                <a:gd name="T100" fmla="*/ 4 w 510"/>
                <a:gd name="T101" fmla="*/ 161 h 301"/>
                <a:gd name="T102" fmla="*/ 4 w 510"/>
                <a:gd name="T103" fmla="*/ 162 h 301"/>
                <a:gd name="T104" fmla="*/ 3 w 510"/>
                <a:gd name="T105" fmla="*/ 163 h 301"/>
                <a:gd name="T106" fmla="*/ 3 w 510"/>
                <a:gd name="T107" fmla="*/ 163 h 301"/>
                <a:gd name="T108" fmla="*/ 3 w 510"/>
                <a:gd name="T109" fmla="*/ 163 h 301"/>
                <a:gd name="T110" fmla="*/ 2 w 510"/>
                <a:gd name="T111" fmla="*/ 164 h 301"/>
                <a:gd name="T112" fmla="*/ 2 w 510"/>
                <a:gd name="T113" fmla="*/ 166 h 301"/>
                <a:gd name="T114" fmla="*/ 1 w 510"/>
                <a:gd name="T115" fmla="*/ 167 h 301"/>
                <a:gd name="T116" fmla="*/ 1 w 510"/>
                <a:gd name="T117" fmla="*/ 168 h 301"/>
                <a:gd name="T118" fmla="*/ 0 w 510"/>
                <a:gd name="T119" fmla="*/ 169 h 301"/>
                <a:gd name="T120" fmla="*/ 31 w 510"/>
                <a:gd name="T121" fmla="*/ 20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0" h="301">
                  <a:moveTo>
                    <a:pt x="31" y="205"/>
                  </a:moveTo>
                  <a:cubicBezTo>
                    <a:pt x="62" y="227"/>
                    <a:pt x="100" y="235"/>
                    <a:pt x="132" y="255"/>
                  </a:cubicBezTo>
                  <a:cubicBezTo>
                    <a:pt x="158" y="271"/>
                    <a:pt x="184" y="298"/>
                    <a:pt x="217" y="300"/>
                  </a:cubicBezTo>
                  <a:cubicBezTo>
                    <a:pt x="247" y="301"/>
                    <a:pt x="254" y="251"/>
                    <a:pt x="272" y="235"/>
                  </a:cubicBezTo>
                  <a:cubicBezTo>
                    <a:pt x="294" y="216"/>
                    <a:pt x="328" y="223"/>
                    <a:pt x="355" y="224"/>
                  </a:cubicBezTo>
                  <a:cubicBezTo>
                    <a:pt x="406" y="225"/>
                    <a:pt x="458" y="226"/>
                    <a:pt x="510" y="227"/>
                  </a:cubicBezTo>
                  <a:cubicBezTo>
                    <a:pt x="510" y="227"/>
                    <a:pt x="432" y="134"/>
                    <a:pt x="431" y="130"/>
                  </a:cubicBezTo>
                  <a:cubicBezTo>
                    <a:pt x="430" y="126"/>
                    <a:pt x="374" y="86"/>
                    <a:pt x="374" y="86"/>
                  </a:cubicBezTo>
                  <a:cubicBezTo>
                    <a:pt x="344" y="30"/>
                    <a:pt x="344" y="30"/>
                    <a:pt x="344" y="30"/>
                  </a:cubicBezTo>
                  <a:cubicBezTo>
                    <a:pt x="316" y="0"/>
                    <a:pt x="316" y="0"/>
                    <a:pt x="316" y="0"/>
                  </a:cubicBezTo>
                  <a:cubicBezTo>
                    <a:pt x="46" y="120"/>
                    <a:pt x="46" y="120"/>
                    <a:pt x="46" y="120"/>
                  </a:cubicBezTo>
                  <a:cubicBezTo>
                    <a:pt x="44" y="121"/>
                    <a:pt x="42" y="121"/>
                    <a:pt x="40" y="123"/>
                  </a:cubicBezTo>
                  <a:cubicBezTo>
                    <a:pt x="40" y="123"/>
                    <a:pt x="40" y="123"/>
                    <a:pt x="40" y="123"/>
                  </a:cubicBezTo>
                  <a:cubicBezTo>
                    <a:pt x="40" y="123"/>
                    <a:pt x="39" y="123"/>
                    <a:pt x="38" y="124"/>
                  </a:cubicBezTo>
                  <a:cubicBezTo>
                    <a:pt x="37" y="125"/>
                    <a:pt x="36" y="125"/>
                    <a:pt x="35" y="126"/>
                  </a:cubicBezTo>
                  <a:cubicBezTo>
                    <a:pt x="35" y="126"/>
                    <a:pt x="35" y="126"/>
                    <a:pt x="35" y="126"/>
                  </a:cubicBezTo>
                  <a:cubicBezTo>
                    <a:pt x="34" y="126"/>
                    <a:pt x="33" y="127"/>
                    <a:pt x="33" y="128"/>
                  </a:cubicBezTo>
                  <a:cubicBezTo>
                    <a:pt x="32" y="128"/>
                    <a:pt x="31" y="129"/>
                    <a:pt x="30" y="130"/>
                  </a:cubicBezTo>
                  <a:cubicBezTo>
                    <a:pt x="30" y="130"/>
                    <a:pt x="30" y="130"/>
                    <a:pt x="30" y="130"/>
                  </a:cubicBezTo>
                  <a:cubicBezTo>
                    <a:pt x="29" y="131"/>
                    <a:pt x="28" y="131"/>
                    <a:pt x="27" y="132"/>
                  </a:cubicBezTo>
                  <a:cubicBezTo>
                    <a:pt x="27" y="133"/>
                    <a:pt x="26" y="133"/>
                    <a:pt x="25" y="134"/>
                  </a:cubicBezTo>
                  <a:cubicBezTo>
                    <a:pt x="25" y="134"/>
                    <a:pt x="25" y="134"/>
                    <a:pt x="25" y="134"/>
                  </a:cubicBezTo>
                  <a:cubicBezTo>
                    <a:pt x="24" y="134"/>
                    <a:pt x="24" y="134"/>
                    <a:pt x="24" y="134"/>
                  </a:cubicBezTo>
                  <a:cubicBezTo>
                    <a:pt x="24" y="135"/>
                    <a:pt x="24" y="135"/>
                    <a:pt x="24" y="135"/>
                  </a:cubicBezTo>
                  <a:cubicBezTo>
                    <a:pt x="24" y="135"/>
                    <a:pt x="23" y="136"/>
                    <a:pt x="23" y="136"/>
                  </a:cubicBezTo>
                  <a:cubicBezTo>
                    <a:pt x="22" y="137"/>
                    <a:pt x="22" y="137"/>
                    <a:pt x="21" y="138"/>
                  </a:cubicBezTo>
                  <a:cubicBezTo>
                    <a:pt x="21" y="138"/>
                    <a:pt x="20" y="139"/>
                    <a:pt x="20" y="139"/>
                  </a:cubicBezTo>
                  <a:cubicBezTo>
                    <a:pt x="20" y="139"/>
                    <a:pt x="20" y="139"/>
                    <a:pt x="20" y="140"/>
                  </a:cubicBezTo>
                  <a:cubicBezTo>
                    <a:pt x="20" y="140"/>
                    <a:pt x="19" y="140"/>
                    <a:pt x="19" y="140"/>
                  </a:cubicBezTo>
                  <a:cubicBezTo>
                    <a:pt x="19" y="140"/>
                    <a:pt x="18" y="141"/>
                    <a:pt x="18" y="142"/>
                  </a:cubicBezTo>
                  <a:cubicBezTo>
                    <a:pt x="17" y="142"/>
                    <a:pt x="17" y="143"/>
                    <a:pt x="16" y="143"/>
                  </a:cubicBezTo>
                  <a:cubicBezTo>
                    <a:pt x="16" y="143"/>
                    <a:pt x="16" y="144"/>
                    <a:pt x="15" y="144"/>
                  </a:cubicBezTo>
                  <a:cubicBezTo>
                    <a:pt x="15" y="145"/>
                    <a:pt x="15" y="145"/>
                    <a:pt x="15" y="145"/>
                  </a:cubicBezTo>
                  <a:cubicBezTo>
                    <a:pt x="15" y="145"/>
                    <a:pt x="15" y="145"/>
                    <a:pt x="15" y="145"/>
                  </a:cubicBezTo>
                  <a:cubicBezTo>
                    <a:pt x="15" y="145"/>
                    <a:pt x="14" y="146"/>
                    <a:pt x="14" y="146"/>
                  </a:cubicBezTo>
                  <a:cubicBezTo>
                    <a:pt x="14" y="146"/>
                    <a:pt x="13" y="147"/>
                    <a:pt x="13" y="148"/>
                  </a:cubicBezTo>
                  <a:cubicBezTo>
                    <a:pt x="13" y="148"/>
                    <a:pt x="12" y="148"/>
                    <a:pt x="12" y="149"/>
                  </a:cubicBezTo>
                  <a:cubicBezTo>
                    <a:pt x="12" y="149"/>
                    <a:pt x="11" y="150"/>
                    <a:pt x="11" y="150"/>
                  </a:cubicBezTo>
                  <a:cubicBezTo>
                    <a:pt x="11" y="150"/>
                    <a:pt x="11" y="150"/>
                    <a:pt x="11" y="150"/>
                  </a:cubicBezTo>
                  <a:cubicBezTo>
                    <a:pt x="11" y="151"/>
                    <a:pt x="11" y="151"/>
                    <a:pt x="11" y="151"/>
                  </a:cubicBezTo>
                  <a:cubicBezTo>
                    <a:pt x="10" y="151"/>
                    <a:pt x="10" y="151"/>
                    <a:pt x="10" y="152"/>
                  </a:cubicBezTo>
                  <a:cubicBezTo>
                    <a:pt x="10" y="152"/>
                    <a:pt x="9" y="152"/>
                    <a:pt x="9" y="153"/>
                  </a:cubicBezTo>
                  <a:cubicBezTo>
                    <a:pt x="9" y="153"/>
                    <a:pt x="9" y="154"/>
                    <a:pt x="8" y="154"/>
                  </a:cubicBezTo>
                  <a:cubicBezTo>
                    <a:pt x="8" y="155"/>
                    <a:pt x="8" y="155"/>
                    <a:pt x="7" y="155"/>
                  </a:cubicBezTo>
                  <a:cubicBezTo>
                    <a:pt x="7" y="156"/>
                    <a:pt x="7" y="156"/>
                    <a:pt x="7" y="156"/>
                  </a:cubicBezTo>
                  <a:cubicBezTo>
                    <a:pt x="7" y="157"/>
                    <a:pt x="7" y="157"/>
                    <a:pt x="7" y="157"/>
                  </a:cubicBezTo>
                  <a:cubicBezTo>
                    <a:pt x="7" y="157"/>
                    <a:pt x="7" y="157"/>
                    <a:pt x="7" y="157"/>
                  </a:cubicBezTo>
                  <a:cubicBezTo>
                    <a:pt x="7" y="157"/>
                    <a:pt x="7" y="157"/>
                    <a:pt x="7" y="157"/>
                  </a:cubicBezTo>
                  <a:cubicBezTo>
                    <a:pt x="6" y="157"/>
                    <a:pt x="6" y="158"/>
                    <a:pt x="6" y="158"/>
                  </a:cubicBezTo>
                  <a:cubicBezTo>
                    <a:pt x="6" y="159"/>
                    <a:pt x="5" y="159"/>
                    <a:pt x="5" y="159"/>
                  </a:cubicBezTo>
                  <a:cubicBezTo>
                    <a:pt x="5" y="160"/>
                    <a:pt x="5" y="160"/>
                    <a:pt x="4" y="161"/>
                  </a:cubicBezTo>
                  <a:cubicBezTo>
                    <a:pt x="4" y="161"/>
                    <a:pt x="4" y="161"/>
                    <a:pt x="4" y="162"/>
                  </a:cubicBezTo>
                  <a:cubicBezTo>
                    <a:pt x="4" y="162"/>
                    <a:pt x="3" y="162"/>
                    <a:pt x="3" y="163"/>
                  </a:cubicBezTo>
                  <a:cubicBezTo>
                    <a:pt x="3" y="163"/>
                    <a:pt x="3" y="163"/>
                    <a:pt x="3" y="163"/>
                  </a:cubicBezTo>
                  <a:cubicBezTo>
                    <a:pt x="3" y="163"/>
                    <a:pt x="3" y="163"/>
                    <a:pt x="3" y="163"/>
                  </a:cubicBezTo>
                  <a:cubicBezTo>
                    <a:pt x="3" y="164"/>
                    <a:pt x="3" y="164"/>
                    <a:pt x="2" y="164"/>
                  </a:cubicBezTo>
                  <a:cubicBezTo>
                    <a:pt x="2" y="165"/>
                    <a:pt x="2" y="165"/>
                    <a:pt x="2" y="166"/>
                  </a:cubicBezTo>
                  <a:cubicBezTo>
                    <a:pt x="2" y="166"/>
                    <a:pt x="1" y="167"/>
                    <a:pt x="1" y="167"/>
                  </a:cubicBezTo>
                  <a:cubicBezTo>
                    <a:pt x="1" y="167"/>
                    <a:pt x="1" y="168"/>
                    <a:pt x="1" y="168"/>
                  </a:cubicBezTo>
                  <a:cubicBezTo>
                    <a:pt x="1" y="168"/>
                    <a:pt x="0" y="169"/>
                    <a:pt x="0" y="169"/>
                  </a:cubicBezTo>
                  <a:cubicBezTo>
                    <a:pt x="8" y="183"/>
                    <a:pt x="17" y="196"/>
                    <a:pt x="31" y="205"/>
                  </a:cubicBezTo>
                  <a:close/>
                </a:path>
              </a:pathLst>
            </a:custGeom>
            <a:solidFill>
              <a:srgbClr val="DC93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ṡlïḓé">
              <a:extLst>
                <a:ext uri="{FF2B5EF4-FFF2-40B4-BE49-F238E27FC236}">
                  <a16:creationId xmlns:a16="http://schemas.microsoft.com/office/drawing/2014/main" id="{2C736305-D8C1-4901-A72F-28C4418F94A1}"/>
                </a:ext>
              </a:extLst>
            </p:cNvPr>
            <p:cNvSpPr/>
            <p:nvPr/>
          </p:nvSpPr>
          <p:spPr bwMode="auto">
            <a:xfrm>
              <a:off x="5940425" y="2255838"/>
              <a:ext cx="1228725" cy="615950"/>
            </a:xfrm>
            <a:custGeom>
              <a:avLst/>
              <a:gdLst>
                <a:gd name="T0" fmla="*/ 444 w 774"/>
                <a:gd name="T1" fmla="*/ 388 h 388"/>
                <a:gd name="T2" fmla="*/ 0 w 774"/>
                <a:gd name="T3" fmla="*/ 176 h 388"/>
                <a:gd name="T4" fmla="*/ 330 w 774"/>
                <a:gd name="T5" fmla="*/ 0 h 388"/>
                <a:gd name="T6" fmla="*/ 774 w 774"/>
                <a:gd name="T7" fmla="*/ 215 h 388"/>
                <a:gd name="T8" fmla="*/ 444 w 774"/>
                <a:gd name="T9" fmla="*/ 388 h 388"/>
              </a:gdLst>
              <a:ahLst/>
              <a:cxnLst>
                <a:cxn ang="0">
                  <a:pos x="T0" y="T1"/>
                </a:cxn>
                <a:cxn ang="0">
                  <a:pos x="T2" y="T3"/>
                </a:cxn>
                <a:cxn ang="0">
                  <a:pos x="T4" y="T5"/>
                </a:cxn>
                <a:cxn ang="0">
                  <a:pos x="T6" y="T7"/>
                </a:cxn>
                <a:cxn ang="0">
                  <a:pos x="T8" y="T9"/>
                </a:cxn>
              </a:cxnLst>
              <a:rect l="0" t="0" r="r" b="b"/>
              <a:pathLst>
                <a:path w="774" h="388">
                  <a:moveTo>
                    <a:pt x="444" y="388"/>
                  </a:moveTo>
                  <a:lnTo>
                    <a:pt x="0" y="176"/>
                  </a:lnTo>
                  <a:lnTo>
                    <a:pt x="330" y="0"/>
                  </a:lnTo>
                  <a:lnTo>
                    <a:pt x="774" y="215"/>
                  </a:lnTo>
                  <a:lnTo>
                    <a:pt x="444" y="388"/>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liḑe">
              <a:extLst>
                <a:ext uri="{FF2B5EF4-FFF2-40B4-BE49-F238E27FC236}">
                  <a16:creationId xmlns:a16="http://schemas.microsoft.com/office/drawing/2014/main" id="{2716EB37-E2D5-4B94-B2E5-3FFF08A2BB53}"/>
                </a:ext>
              </a:extLst>
            </p:cNvPr>
            <p:cNvSpPr/>
            <p:nvPr/>
          </p:nvSpPr>
          <p:spPr bwMode="auto">
            <a:xfrm>
              <a:off x="5940425" y="1322388"/>
              <a:ext cx="1228725" cy="658813"/>
            </a:xfrm>
            <a:custGeom>
              <a:avLst/>
              <a:gdLst>
                <a:gd name="T0" fmla="*/ 444 w 774"/>
                <a:gd name="T1" fmla="*/ 415 h 415"/>
                <a:gd name="T2" fmla="*/ 0 w 774"/>
                <a:gd name="T3" fmla="*/ 231 h 415"/>
                <a:gd name="T4" fmla="*/ 330 w 774"/>
                <a:gd name="T5" fmla="*/ 0 h 415"/>
                <a:gd name="T6" fmla="*/ 774 w 774"/>
                <a:gd name="T7" fmla="*/ 163 h 415"/>
                <a:gd name="T8" fmla="*/ 444 w 774"/>
                <a:gd name="T9" fmla="*/ 415 h 415"/>
              </a:gdLst>
              <a:ahLst/>
              <a:cxnLst>
                <a:cxn ang="0">
                  <a:pos x="T0" y="T1"/>
                </a:cxn>
                <a:cxn ang="0">
                  <a:pos x="T2" y="T3"/>
                </a:cxn>
                <a:cxn ang="0">
                  <a:pos x="T4" y="T5"/>
                </a:cxn>
                <a:cxn ang="0">
                  <a:pos x="T6" y="T7"/>
                </a:cxn>
                <a:cxn ang="0">
                  <a:pos x="T8" y="T9"/>
                </a:cxn>
              </a:cxnLst>
              <a:rect l="0" t="0" r="r" b="b"/>
              <a:pathLst>
                <a:path w="774" h="415">
                  <a:moveTo>
                    <a:pt x="444" y="415"/>
                  </a:moveTo>
                  <a:lnTo>
                    <a:pt x="0" y="231"/>
                  </a:lnTo>
                  <a:lnTo>
                    <a:pt x="330" y="0"/>
                  </a:lnTo>
                  <a:lnTo>
                    <a:pt x="774" y="163"/>
                  </a:lnTo>
                  <a:lnTo>
                    <a:pt x="444" y="415"/>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liḑè">
              <a:extLst>
                <a:ext uri="{FF2B5EF4-FFF2-40B4-BE49-F238E27FC236}">
                  <a16:creationId xmlns:a16="http://schemas.microsoft.com/office/drawing/2014/main" id="{758BC853-CFE3-4DB7-A458-FBBFAE4CAB6A}"/>
                </a:ext>
              </a:extLst>
            </p:cNvPr>
            <p:cNvSpPr/>
            <p:nvPr/>
          </p:nvSpPr>
          <p:spPr bwMode="auto">
            <a:xfrm>
              <a:off x="6645275" y="1581150"/>
              <a:ext cx="523875" cy="1290638"/>
            </a:xfrm>
            <a:custGeom>
              <a:avLst/>
              <a:gdLst>
                <a:gd name="T0" fmla="*/ 0 w 330"/>
                <a:gd name="T1" fmla="*/ 252 h 813"/>
                <a:gd name="T2" fmla="*/ 0 w 330"/>
                <a:gd name="T3" fmla="*/ 813 h 813"/>
                <a:gd name="T4" fmla="*/ 330 w 330"/>
                <a:gd name="T5" fmla="*/ 640 h 813"/>
                <a:gd name="T6" fmla="*/ 330 w 330"/>
                <a:gd name="T7" fmla="*/ 0 h 813"/>
                <a:gd name="T8" fmla="*/ 0 w 330"/>
                <a:gd name="T9" fmla="*/ 252 h 813"/>
              </a:gdLst>
              <a:ahLst/>
              <a:cxnLst>
                <a:cxn ang="0">
                  <a:pos x="T0" y="T1"/>
                </a:cxn>
                <a:cxn ang="0">
                  <a:pos x="T2" y="T3"/>
                </a:cxn>
                <a:cxn ang="0">
                  <a:pos x="T4" y="T5"/>
                </a:cxn>
                <a:cxn ang="0">
                  <a:pos x="T6" y="T7"/>
                </a:cxn>
                <a:cxn ang="0">
                  <a:pos x="T8" y="T9"/>
                </a:cxn>
              </a:cxnLst>
              <a:rect l="0" t="0" r="r" b="b"/>
              <a:pathLst>
                <a:path w="330" h="813">
                  <a:moveTo>
                    <a:pt x="0" y="252"/>
                  </a:moveTo>
                  <a:lnTo>
                    <a:pt x="0" y="813"/>
                  </a:lnTo>
                  <a:lnTo>
                    <a:pt x="330" y="640"/>
                  </a:lnTo>
                  <a:lnTo>
                    <a:pt x="330" y="0"/>
                  </a:lnTo>
                  <a:lnTo>
                    <a:pt x="0" y="252"/>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ŝļiḋê">
              <a:extLst>
                <a:ext uri="{FF2B5EF4-FFF2-40B4-BE49-F238E27FC236}">
                  <a16:creationId xmlns:a16="http://schemas.microsoft.com/office/drawing/2014/main" id="{DCE6DA10-2789-4BCC-9307-DCB62935E49D}"/>
                </a:ext>
              </a:extLst>
            </p:cNvPr>
            <p:cNvSpPr/>
            <p:nvPr/>
          </p:nvSpPr>
          <p:spPr bwMode="auto">
            <a:xfrm>
              <a:off x="5940425" y="1689100"/>
              <a:ext cx="704850" cy="1182688"/>
            </a:xfrm>
            <a:custGeom>
              <a:avLst/>
              <a:gdLst>
                <a:gd name="T0" fmla="*/ 0 w 444"/>
                <a:gd name="T1" fmla="*/ 0 h 745"/>
                <a:gd name="T2" fmla="*/ 444 w 444"/>
                <a:gd name="T3" fmla="*/ 184 h 745"/>
                <a:gd name="T4" fmla="*/ 444 w 444"/>
                <a:gd name="T5" fmla="*/ 745 h 745"/>
                <a:gd name="T6" fmla="*/ 0 w 444"/>
                <a:gd name="T7" fmla="*/ 533 h 745"/>
                <a:gd name="T8" fmla="*/ 0 w 444"/>
                <a:gd name="T9" fmla="*/ 0 h 745"/>
              </a:gdLst>
              <a:ahLst/>
              <a:cxnLst>
                <a:cxn ang="0">
                  <a:pos x="T0" y="T1"/>
                </a:cxn>
                <a:cxn ang="0">
                  <a:pos x="T2" y="T3"/>
                </a:cxn>
                <a:cxn ang="0">
                  <a:pos x="T4" y="T5"/>
                </a:cxn>
                <a:cxn ang="0">
                  <a:pos x="T6" y="T7"/>
                </a:cxn>
                <a:cxn ang="0">
                  <a:pos x="T8" y="T9"/>
                </a:cxn>
              </a:cxnLst>
              <a:rect l="0" t="0" r="r" b="b"/>
              <a:pathLst>
                <a:path w="444" h="745">
                  <a:moveTo>
                    <a:pt x="0" y="0"/>
                  </a:moveTo>
                  <a:lnTo>
                    <a:pt x="444" y="184"/>
                  </a:lnTo>
                  <a:lnTo>
                    <a:pt x="444" y="745"/>
                  </a:lnTo>
                  <a:lnTo>
                    <a:pt x="0" y="533"/>
                  </a:lnTo>
                  <a:lnTo>
                    <a:pt x="0" y="0"/>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ṣ1íḓé">
              <a:extLst>
                <a:ext uri="{FF2B5EF4-FFF2-40B4-BE49-F238E27FC236}">
                  <a16:creationId xmlns:a16="http://schemas.microsoft.com/office/drawing/2014/main" id="{6BD68B3D-977C-4ECC-BB4D-4CDE3FDF2D94}"/>
                </a:ext>
              </a:extLst>
            </p:cNvPr>
            <p:cNvSpPr/>
            <p:nvPr/>
          </p:nvSpPr>
          <p:spPr bwMode="auto">
            <a:xfrm>
              <a:off x="6059488" y="2441575"/>
              <a:ext cx="277813" cy="430213"/>
            </a:xfrm>
            <a:custGeom>
              <a:avLst/>
              <a:gdLst>
                <a:gd name="T0" fmla="*/ 40 w 75"/>
                <a:gd name="T1" fmla="*/ 6 h 116"/>
                <a:gd name="T2" fmla="*/ 40 w 75"/>
                <a:gd name="T3" fmla="*/ 80 h 116"/>
                <a:gd name="T4" fmla="*/ 40 w 75"/>
                <a:gd name="T5" fmla="*/ 86 h 116"/>
                <a:gd name="T6" fmla="*/ 69 w 75"/>
                <a:gd name="T7" fmla="*/ 80 h 116"/>
                <a:gd name="T8" fmla="*/ 75 w 75"/>
                <a:gd name="T9" fmla="*/ 86 h 116"/>
                <a:gd name="T10" fmla="*/ 39 w 75"/>
                <a:gd name="T11" fmla="*/ 110 h 116"/>
                <a:gd name="T12" fmla="*/ 15 w 75"/>
                <a:gd name="T13" fmla="*/ 116 h 116"/>
                <a:gd name="T14" fmla="*/ 9 w 75"/>
                <a:gd name="T15" fmla="*/ 110 h 116"/>
                <a:gd name="T16" fmla="*/ 1 w 75"/>
                <a:gd name="T17" fmla="*/ 101 h 116"/>
                <a:gd name="T18" fmla="*/ 1 w 75"/>
                <a:gd name="T19" fmla="*/ 0 h 116"/>
                <a:gd name="T20" fmla="*/ 40 w 75"/>
                <a:gd name="T21" fmla="*/ 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16">
                  <a:moveTo>
                    <a:pt x="40" y="6"/>
                  </a:moveTo>
                  <a:cubicBezTo>
                    <a:pt x="40" y="80"/>
                    <a:pt x="40" y="80"/>
                    <a:pt x="40" y="80"/>
                  </a:cubicBezTo>
                  <a:cubicBezTo>
                    <a:pt x="40" y="86"/>
                    <a:pt x="40" y="86"/>
                    <a:pt x="40" y="86"/>
                  </a:cubicBezTo>
                  <a:cubicBezTo>
                    <a:pt x="69" y="80"/>
                    <a:pt x="69" y="80"/>
                    <a:pt x="69" y="80"/>
                  </a:cubicBezTo>
                  <a:cubicBezTo>
                    <a:pt x="75" y="86"/>
                    <a:pt x="75" y="86"/>
                    <a:pt x="75" y="86"/>
                  </a:cubicBezTo>
                  <a:cubicBezTo>
                    <a:pt x="39" y="110"/>
                    <a:pt x="39" y="110"/>
                    <a:pt x="39" y="110"/>
                  </a:cubicBezTo>
                  <a:cubicBezTo>
                    <a:pt x="15" y="116"/>
                    <a:pt x="15" y="116"/>
                    <a:pt x="15" y="116"/>
                  </a:cubicBezTo>
                  <a:cubicBezTo>
                    <a:pt x="9" y="110"/>
                    <a:pt x="9" y="110"/>
                    <a:pt x="9" y="110"/>
                  </a:cubicBezTo>
                  <a:cubicBezTo>
                    <a:pt x="9" y="110"/>
                    <a:pt x="0" y="106"/>
                    <a:pt x="1" y="101"/>
                  </a:cubicBezTo>
                  <a:cubicBezTo>
                    <a:pt x="3" y="96"/>
                    <a:pt x="1" y="0"/>
                    <a:pt x="1" y="0"/>
                  </a:cubicBez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ľîďê">
              <a:extLst>
                <a:ext uri="{FF2B5EF4-FFF2-40B4-BE49-F238E27FC236}">
                  <a16:creationId xmlns:a16="http://schemas.microsoft.com/office/drawing/2014/main" id="{4C6356CB-9E19-4310-9814-72E41262FA62}"/>
                </a:ext>
              </a:extLst>
            </p:cNvPr>
            <p:cNvSpPr/>
            <p:nvPr/>
          </p:nvSpPr>
          <p:spPr bwMode="auto">
            <a:xfrm>
              <a:off x="5876925" y="2349500"/>
              <a:ext cx="277813" cy="433388"/>
            </a:xfrm>
            <a:custGeom>
              <a:avLst/>
              <a:gdLst>
                <a:gd name="T0" fmla="*/ 40 w 75"/>
                <a:gd name="T1" fmla="*/ 6 h 117"/>
                <a:gd name="T2" fmla="*/ 40 w 75"/>
                <a:gd name="T3" fmla="*/ 80 h 117"/>
                <a:gd name="T4" fmla="*/ 40 w 75"/>
                <a:gd name="T5" fmla="*/ 86 h 117"/>
                <a:gd name="T6" fmla="*/ 69 w 75"/>
                <a:gd name="T7" fmla="*/ 80 h 117"/>
                <a:gd name="T8" fmla="*/ 75 w 75"/>
                <a:gd name="T9" fmla="*/ 86 h 117"/>
                <a:gd name="T10" fmla="*/ 39 w 75"/>
                <a:gd name="T11" fmla="*/ 110 h 117"/>
                <a:gd name="T12" fmla="*/ 15 w 75"/>
                <a:gd name="T13" fmla="*/ 117 h 117"/>
                <a:gd name="T14" fmla="*/ 9 w 75"/>
                <a:gd name="T15" fmla="*/ 110 h 117"/>
                <a:gd name="T16" fmla="*/ 1 w 75"/>
                <a:gd name="T17" fmla="*/ 101 h 117"/>
                <a:gd name="T18" fmla="*/ 1 w 75"/>
                <a:gd name="T19" fmla="*/ 0 h 117"/>
                <a:gd name="T20" fmla="*/ 40 w 75"/>
                <a:gd name="T21"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17">
                  <a:moveTo>
                    <a:pt x="40" y="6"/>
                  </a:moveTo>
                  <a:cubicBezTo>
                    <a:pt x="40" y="80"/>
                    <a:pt x="40" y="80"/>
                    <a:pt x="40" y="80"/>
                  </a:cubicBezTo>
                  <a:cubicBezTo>
                    <a:pt x="40" y="86"/>
                    <a:pt x="40" y="86"/>
                    <a:pt x="40" y="86"/>
                  </a:cubicBezTo>
                  <a:cubicBezTo>
                    <a:pt x="69" y="80"/>
                    <a:pt x="69" y="80"/>
                    <a:pt x="69" y="80"/>
                  </a:cubicBezTo>
                  <a:cubicBezTo>
                    <a:pt x="75" y="86"/>
                    <a:pt x="75" y="86"/>
                    <a:pt x="75" y="86"/>
                  </a:cubicBezTo>
                  <a:cubicBezTo>
                    <a:pt x="39" y="110"/>
                    <a:pt x="39" y="110"/>
                    <a:pt x="39" y="110"/>
                  </a:cubicBezTo>
                  <a:cubicBezTo>
                    <a:pt x="15" y="117"/>
                    <a:pt x="15" y="117"/>
                    <a:pt x="15" y="117"/>
                  </a:cubicBezTo>
                  <a:cubicBezTo>
                    <a:pt x="9" y="110"/>
                    <a:pt x="9" y="110"/>
                    <a:pt x="9" y="110"/>
                  </a:cubicBezTo>
                  <a:cubicBezTo>
                    <a:pt x="9" y="110"/>
                    <a:pt x="0" y="106"/>
                    <a:pt x="1" y="101"/>
                  </a:cubicBezTo>
                  <a:cubicBezTo>
                    <a:pt x="3" y="96"/>
                    <a:pt x="1" y="0"/>
                    <a:pt x="1" y="0"/>
                  </a:cubicBez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ṩļíḋé">
              <a:extLst>
                <a:ext uri="{FF2B5EF4-FFF2-40B4-BE49-F238E27FC236}">
                  <a16:creationId xmlns:a16="http://schemas.microsoft.com/office/drawing/2014/main" id="{90F34511-DB82-4268-AF27-7A3D21788C8D}"/>
                </a:ext>
              </a:extLst>
            </p:cNvPr>
            <p:cNvSpPr/>
            <p:nvPr/>
          </p:nvSpPr>
          <p:spPr bwMode="auto">
            <a:xfrm>
              <a:off x="5951538" y="1042988"/>
              <a:ext cx="249238" cy="357188"/>
            </a:xfrm>
            <a:custGeom>
              <a:avLst/>
              <a:gdLst>
                <a:gd name="T0" fmla="*/ 55 w 67"/>
                <a:gd name="T1" fmla="*/ 96 h 96"/>
                <a:gd name="T2" fmla="*/ 55 w 67"/>
                <a:gd name="T3" fmla="*/ 81 h 96"/>
                <a:gd name="T4" fmla="*/ 66 w 67"/>
                <a:gd name="T5" fmla="*/ 63 h 96"/>
                <a:gd name="T6" fmla="*/ 66 w 67"/>
                <a:gd name="T7" fmla="*/ 25 h 96"/>
                <a:gd name="T8" fmla="*/ 39 w 67"/>
                <a:gd name="T9" fmla="*/ 1 h 96"/>
                <a:gd name="T10" fmla="*/ 3 w 67"/>
                <a:gd name="T11" fmla="*/ 32 h 96"/>
                <a:gd name="T12" fmla="*/ 14 w 67"/>
                <a:gd name="T13" fmla="*/ 84 h 96"/>
                <a:gd name="T14" fmla="*/ 14 w 67"/>
                <a:gd name="T15" fmla="*/ 91 h 96"/>
                <a:gd name="T16" fmla="*/ 55 w 67"/>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6">
                  <a:moveTo>
                    <a:pt x="55" y="96"/>
                  </a:moveTo>
                  <a:cubicBezTo>
                    <a:pt x="51" y="88"/>
                    <a:pt x="45" y="81"/>
                    <a:pt x="55" y="81"/>
                  </a:cubicBezTo>
                  <a:cubicBezTo>
                    <a:pt x="65" y="81"/>
                    <a:pt x="65" y="81"/>
                    <a:pt x="66" y="63"/>
                  </a:cubicBezTo>
                  <a:cubicBezTo>
                    <a:pt x="67" y="46"/>
                    <a:pt x="67" y="32"/>
                    <a:pt x="66" y="25"/>
                  </a:cubicBezTo>
                  <a:cubicBezTo>
                    <a:pt x="66" y="17"/>
                    <a:pt x="59" y="0"/>
                    <a:pt x="39" y="1"/>
                  </a:cubicBezTo>
                  <a:cubicBezTo>
                    <a:pt x="19" y="2"/>
                    <a:pt x="0" y="19"/>
                    <a:pt x="3" y="32"/>
                  </a:cubicBezTo>
                  <a:cubicBezTo>
                    <a:pt x="5" y="44"/>
                    <a:pt x="14" y="76"/>
                    <a:pt x="14" y="84"/>
                  </a:cubicBezTo>
                  <a:cubicBezTo>
                    <a:pt x="14" y="91"/>
                    <a:pt x="14" y="91"/>
                    <a:pt x="14" y="91"/>
                  </a:cubicBezTo>
                  <a:lnTo>
                    <a:pt x="55" y="96"/>
                  </a:lnTo>
                  <a:close/>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sļïḑê">
              <a:extLst>
                <a:ext uri="{FF2B5EF4-FFF2-40B4-BE49-F238E27FC236}">
                  <a16:creationId xmlns:a16="http://schemas.microsoft.com/office/drawing/2014/main" id="{630C8A01-4EC9-4485-A9A6-E893633B030F}"/>
                </a:ext>
              </a:extLst>
            </p:cNvPr>
            <p:cNvSpPr/>
            <p:nvPr/>
          </p:nvSpPr>
          <p:spPr bwMode="auto">
            <a:xfrm>
              <a:off x="5765800" y="1370013"/>
              <a:ext cx="612775" cy="1293813"/>
            </a:xfrm>
            <a:custGeom>
              <a:avLst/>
              <a:gdLst>
                <a:gd name="T0" fmla="*/ 64 w 165"/>
                <a:gd name="T1" fmla="*/ 0 h 349"/>
                <a:gd name="T2" fmla="*/ 15 w 165"/>
                <a:gd name="T3" fmla="*/ 45 h 349"/>
                <a:gd name="T4" fmla="*/ 0 w 165"/>
                <a:gd name="T5" fmla="*/ 74 h 349"/>
                <a:gd name="T6" fmla="*/ 15 w 165"/>
                <a:gd name="T7" fmla="*/ 114 h 349"/>
                <a:gd name="T8" fmla="*/ 15 w 165"/>
                <a:gd name="T9" fmla="*/ 198 h 349"/>
                <a:gd name="T10" fmla="*/ 9 w 165"/>
                <a:gd name="T11" fmla="*/ 300 h 349"/>
                <a:gd name="T12" fmla="*/ 143 w 165"/>
                <a:gd name="T13" fmla="*/ 342 h 349"/>
                <a:gd name="T14" fmla="*/ 156 w 165"/>
                <a:gd name="T15" fmla="*/ 325 h 349"/>
                <a:gd name="T16" fmla="*/ 160 w 165"/>
                <a:gd name="T17" fmla="*/ 310 h 349"/>
                <a:gd name="T18" fmla="*/ 160 w 165"/>
                <a:gd name="T19" fmla="*/ 286 h 349"/>
                <a:gd name="T20" fmla="*/ 145 w 165"/>
                <a:gd name="T21" fmla="*/ 142 h 349"/>
                <a:gd name="T22" fmla="*/ 160 w 165"/>
                <a:gd name="T23" fmla="*/ 119 h 349"/>
                <a:gd name="T24" fmla="*/ 128 w 165"/>
                <a:gd name="T25" fmla="*/ 45 h 349"/>
                <a:gd name="T26" fmla="*/ 101 w 165"/>
                <a:gd name="T27" fmla="*/ 0 h 349"/>
                <a:gd name="T28" fmla="*/ 69 w 165"/>
                <a:gd name="T2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49">
                  <a:moveTo>
                    <a:pt x="64" y="0"/>
                  </a:moveTo>
                  <a:cubicBezTo>
                    <a:pt x="56" y="3"/>
                    <a:pt x="15" y="45"/>
                    <a:pt x="15" y="45"/>
                  </a:cubicBezTo>
                  <a:cubicBezTo>
                    <a:pt x="0" y="74"/>
                    <a:pt x="0" y="74"/>
                    <a:pt x="0" y="74"/>
                  </a:cubicBezTo>
                  <a:cubicBezTo>
                    <a:pt x="15" y="114"/>
                    <a:pt x="15" y="114"/>
                    <a:pt x="15" y="114"/>
                  </a:cubicBezTo>
                  <a:cubicBezTo>
                    <a:pt x="15" y="114"/>
                    <a:pt x="19" y="192"/>
                    <a:pt x="15" y="198"/>
                  </a:cubicBezTo>
                  <a:cubicBezTo>
                    <a:pt x="10" y="203"/>
                    <a:pt x="9" y="300"/>
                    <a:pt x="9" y="300"/>
                  </a:cubicBezTo>
                  <a:cubicBezTo>
                    <a:pt x="9" y="300"/>
                    <a:pt x="136" y="349"/>
                    <a:pt x="143" y="342"/>
                  </a:cubicBezTo>
                  <a:cubicBezTo>
                    <a:pt x="150" y="335"/>
                    <a:pt x="150" y="326"/>
                    <a:pt x="156" y="325"/>
                  </a:cubicBezTo>
                  <a:cubicBezTo>
                    <a:pt x="161" y="323"/>
                    <a:pt x="161" y="313"/>
                    <a:pt x="160" y="310"/>
                  </a:cubicBezTo>
                  <a:cubicBezTo>
                    <a:pt x="158" y="307"/>
                    <a:pt x="160" y="304"/>
                    <a:pt x="160" y="286"/>
                  </a:cubicBezTo>
                  <a:cubicBezTo>
                    <a:pt x="160" y="267"/>
                    <a:pt x="145" y="142"/>
                    <a:pt x="145" y="142"/>
                  </a:cubicBezTo>
                  <a:cubicBezTo>
                    <a:pt x="145" y="142"/>
                    <a:pt x="165" y="131"/>
                    <a:pt x="160" y="119"/>
                  </a:cubicBezTo>
                  <a:cubicBezTo>
                    <a:pt x="154" y="108"/>
                    <a:pt x="136" y="64"/>
                    <a:pt x="128" y="45"/>
                  </a:cubicBezTo>
                  <a:cubicBezTo>
                    <a:pt x="120" y="25"/>
                    <a:pt x="101" y="0"/>
                    <a:pt x="101" y="0"/>
                  </a:cubicBez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ľîḓè">
              <a:extLst>
                <a:ext uri="{FF2B5EF4-FFF2-40B4-BE49-F238E27FC236}">
                  <a16:creationId xmlns:a16="http://schemas.microsoft.com/office/drawing/2014/main" id="{5B049D03-283F-45A5-B4AD-DB8D8C5841CE}"/>
                </a:ext>
              </a:extLst>
            </p:cNvPr>
            <p:cNvSpPr/>
            <p:nvPr/>
          </p:nvSpPr>
          <p:spPr bwMode="auto">
            <a:xfrm>
              <a:off x="5910263" y="1025525"/>
              <a:ext cx="290513" cy="604838"/>
            </a:xfrm>
            <a:custGeom>
              <a:avLst/>
              <a:gdLst>
                <a:gd name="T0" fmla="*/ 78 w 78"/>
                <a:gd name="T1" fmla="*/ 26 h 163"/>
                <a:gd name="T2" fmla="*/ 66 w 78"/>
                <a:gd name="T3" fmla="*/ 6 h 163"/>
                <a:gd name="T4" fmla="*/ 33 w 78"/>
                <a:gd name="T5" fmla="*/ 3 h 163"/>
                <a:gd name="T6" fmla="*/ 8 w 78"/>
                <a:gd name="T7" fmla="*/ 21 h 163"/>
                <a:gd name="T8" fmla="*/ 3 w 78"/>
                <a:gd name="T9" fmla="*/ 48 h 163"/>
                <a:gd name="T10" fmla="*/ 3 w 78"/>
                <a:gd name="T11" fmla="*/ 57 h 163"/>
                <a:gd name="T12" fmla="*/ 3 w 78"/>
                <a:gd name="T13" fmla="*/ 64 h 163"/>
                <a:gd name="T14" fmla="*/ 8 w 78"/>
                <a:gd name="T15" fmla="*/ 69 h 163"/>
                <a:gd name="T16" fmla="*/ 13 w 78"/>
                <a:gd name="T17" fmla="*/ 72 h 163"/>
                <a:gd name="T18" fmla="*/ 17 w 78"/>
                <a:gd name="T19" fmla="*/ 84 h 163"/>
                <a:gd name="T20" fmla="*/ 19 w 78"/>
                <a:gd name="T21" fmla="*/ 84 h 163"/>
                <a:gd name="T22" fmla="*/ 15 w 78"/>
                <a:gd name="T23" fmla="*/ 93 h 163"/>
                <a:gd name="T24" fmla="*/ 11 w 78"/>
                <a:gd name="T25" fmla="*/ 104 h 163"/>
                <a:gd name="T26" fmla="*/ 8 w 78"/>
                <a:gd name="T27" fmla="*/ 131 h 163"/>
                <a:gd name="T28" fmla="*/ 10 w 78"/>
                <a:gd name="T29" fmla="*/ 160 h 163"/>
                <a:gd name="T30" fmla="*/ 18 w 78"/>
                <a:gd name="T31" fmla="*/ 150 h 163"/>
                <a:gd name="T32" fmla="*/ 24 w 78"/>
                <a:gd name="T33" fmla="*/ 129 h 163"/>
                <a:gd name="T34" fmla="*/ 25 w 78"/>
                <a:gd name="T35" fmla="*/ 111 h 163"/>
                <a:gd name="T36" fmla="*/ 23 w 78"/>
                <a:gd name="T37" fmla="*/ 101 h 163"/>
                <a:gd name="T38" fmla="*/ 23 w 78"/>
                <a:gd name="T39" fmla="*/ 100 h 163"/>
                <a:gd name="T40" fmla="*/ 27 w 78"/>
                <a:gd name="T41" fmla="*/ 96 h 163"/>
                <a:gd name="T42" fmla="*/ 27 w 78"/>
                <a:gd name="T43" fmla="*/ 89 h 163"/>
                <a:gd name="T44" fmla="*/ 31 w 78"/>
                <a:gd name="T45" fmla="*/ 86 h 163"/>
                <a:gd name="T46" fmla="*/ 35 w 78"/>
                <a:gd name="T47" fmla="*/ 88 h 163"/>
                <a:gd name="T48" fmla="*/ 46 w 78"/>
                <a:gd name="T49" fmla="*/ 84 h 163"/>
                <a:gd name="T50" fmla="*/ 53 w 78"/>
                <a:gd name="T51" fmla="*/ 80 h 163"/>
                <a:gd name="T52" fmla="*/ 55 w 78"/>
                <a:gd name="T53" fmla="*/ 74 h 163"/>
                <a:gd name="T54" fmla="*/ 58 w 78"/>
                <a:gd name="T55" fmla="*/ 68 h 163"/>
                <a:gd name="T56" fmla="*/ 61 w 78"/>
                <a:gd name="T57" fmla="*/ 63 h 163"/>
                <a:gd name="T58" fmla="*/ 63 w 78"/>
                <a:gd name="T59" fmla="*/ 51 h 163"/>
                <a:gd name="T60" fmla="*/ 64 w 78"/>
                <a:gd name="T61" fmla="*/ 42 h 163"/>
                <a:gd name="T62" fmla="*/ 64 w 78"/>
                <a:gd name="T63" fmla="*/ 40 h 163"/>
                <a:gd name="T64" fmla="*/ 70 w 78"/>
                <a:gd name="T65" fmla="*/ 34 h 163"/>
                <a:gd name="T66" fmla="*/ 78 w 78"/>
                <a:gd name="T67" fmla="*/ 2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163">
                  <a:moveTo>
                    <a:pt x="78" y="26"/>
                  </a:moveTo>
                  <a:cubicBezTo>
                    <a:pt x="76" y="25"/>
                    <a:pt x="76" y="11"/>
                    <a:pt x="66" y="6"/>
                  </a:cubicBezTo>
                  <a:cubicBezTo>
                    <a:pt x="56" y="2"/>
                    <a:pt x="38" y="0"/>
                    <a:pt x="33" y="3"/>
                  </a:cubicBezTo>
                  <a:cubicBezTo>
                    <a:pt x="28" y="6"/>
                    <a:pt x="10" y="11"/>
                    <a:pt x="8" y="21"/>
                  </a:cubicBezTo>
                  <a:cubicBezTo>
                    <a:pt x="5" y="31"/>
                    <a:pt x="2" y="41"/>
                    <a:pt x="3" y="48"/>
                  </a:cubicBezTo>
                  <a:cubicBezTo>
                    <a:pt x="4" y="54"/>
                    <a:pt x="3" y="53"/>
                    <a:pt x="3" y="57"/>
                  </a:cubicBezTo>
                  <a:cubicBezTo>
                    <a:pt x="3" y="62"/>
                    <a:pt x="0" y="61"/>
                    <a:pt x="3" y="64"/>
                  </a:cubicBezTo>
                  <a:cubicBezTo>
                    <a:pt x="5" y="67"/>
                    <a:pt x="6" y="67"/>
                    <a:pt x="8" y="69"/>
                  </a:cubicBezTo>
                  <a:cubicBezTo>
                    <a:pt x="9" y="72"/>
                    <a:pt x="12" y="71"/>
                    <a:pt x="13" y="72"/>
                  </a:cubicBezTo>
                  <a:cubicBezTo>
                    <a:pt x="14" y="73"/>
                    <a:pt x="16" y="83"/>
                    <a:pt x="17" y="84"/>
                  </a:cubicBezTo>
                  <a:cubicBezTo>
                    <a:pt x="19" y="84"/>
                    <a:pt x="19" y="81"/>
                    <a:pt x="19" y="84"/>
                  </a:cubicBezTo>
                  <a:cubicBezTo>
                    <a:pt x="18" y="88"/>
                    <a:pt x="14" y="88"/>
                    <a:pt x="15" y="93"/>
                  </a:cubicBezTo>
                  <a:cubicBezTo>
                    <a:pt x="17" y="99"/>
                    <a:pt x="15" y="96"/>
                    <a:pt x="11" y="104"/>
                  </a:cubicBezTo>
                  <a:cubicBezTo>
                    <a:pt x="8" y="112"/>
                    <a:pt x="5" y="125"/>
                    <a:pt x="8" y="131"/>
                  </a:cubicBezTo>
                  <a:cubicBezTo>
                    <a:pt x="10" y="137"/>
                    <a:pt x="7" y="163"/>
                    <a:pt x="10" y="160"/>
                  </a:cubicBezTo>
                  <a:cubicBezTo>
                    <a:pt x="13" y="157"/>
                    <a:pt x="13" y="160"/>
                    <a:pt x="18" y="150"/>
                  </a:cubicBezTo>
                  <a:cubicBezTo>
                    <a:pt x="23" y="140"/>
                    <a:pt x="23" y="139"/>
                    <a:pt x="24" y="129"/>
                  </a:cubicBezTo>
                  <a:cubicBezTo>
                    <a:pt x="25" y="120"/>
                    <a:pt x="26" y="115"/>
                    <a:pt x="25" y="111"/>
                  </a:cubicBezTo>
                  <a:cubicBezTo>
                    <a:pt x="24" y="107"/>
                    <a:pt x="23" y="102"/>
                    <a:pt x="23" y="101"/>
                  </a:cubicBezTo>
                  <a:cubicBezTo>
                    <a:pt x="23" y="100"/>
                    <a:pt x="23" y="99"/>
                    <a:pt x="23" y="100"/>
                  </a:cubicBezTo>
                  <a:cubicBezTo>
                    <a:pt x="23" y="101"/>
                    <a:pt x="27" y="100"/>
                    <a:pt x="27" y="96"/>
                  </a:cubicBezTo>
                  <a:cubicBezTo>
                    <a:pt x="27" y="92"/>
                    <a:pt x="27" y="89"/>
                    <a:pt x="27" y="89"/>
                  </a:cubicBezTo>
                  <a:cubicBezTo>
                    <a:pt x="31" y="86"/>
                    <a:pt x="31" y="86"/>
                    <a:pt x="31" y="86"/>
                  </a:cubicBezTo>
                  <a:cubicBezTo>
                    <a:pt x="31" y="86"/>
                    <a:pt x="29" y="89"/>
                    <a:pt x="35" y="88"/>
                  </a:cubicBezTo>
                  <a:cubicBezTo>
                    <a:pt x="41" y="87"/>
                    <a:pt x="41" y="86"/>
                    <a:pt x="46" y="84"/>
                  </a:cubicBezTo>
                  <a:cubicBezTo>
                    <a:pt x="50" y="81"/>
                    <a:pt x="52" y="83"/>
                    <a:pt x="53" y="80"/>
                  </a:cubicBezTo>
                  <a:cubicBezTo>
                    <a:pt x="53" y="77"/>
                    <a:pt x="55" y="74"/>
                    <a:pt x="55" y="74"/>
                  </a:cubicBezTo>
                  <a:cubicBezTo>
                    <a:pt x="55" y="74"/>
                    <a:pt x="56" y="69"/>
                    <a:pt x="58" y="68"/>
                  </a:cubicBezTo>
                  <a:cubicBezTo>
                    <a:pt x="59" y="66"/>
                    <a:pt x="61" y="65"/>
                    <a:pt x="61" y="63"/>
                  </a:cubicBezTo>
                  <a:cubicBezTo>
                    <a:pt x="62" y="61"/>
                    <a:pt x="63" y="56"/>
                    <a:pt x="63" y="51"/>
                  </a:cubicBezTo>
                  <a:cubicBezTo>
                    <a:pt x="63" y="47"/>
                    <a:pt x="64" y="43"/>
                    <a:pt x="64" y="42"/>
                  </a:cubicBezTo>
                  <a:cubicBezTo>
                    <a:pt x="64" y="40"/>
                    <a:pt x="61" y="44"/>
                    <a:pt x="64" y="40"/>
                  </a:cubicBezTo>
                  <a:cubicBezTo>
                    <a:pt x="68" y="37"/>
                    <a:pt x="70" y="34"/>
                    <a:pt x="70" y="34"/>
                  </a:cubicBezTo>
                  <a:lnTo>
                    <a:pt x="78"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S1íďe">
              <a:extLst>
                <a:ext uri="{FF2B5EF4-FFF2-40B4-BE49-F238E27FC236}">
                  <a16:creationId xmlns:a16="http://schemas.microsoft.com/office/drawing/2014/main" id="{5646074F-9A8F-4149-A9F3-8349C2900BF9}"/>
                </a:ext>
              </a:extLst>
            </p:cNvPr>
            <p:cNvSpPr/>
            <p:nvPr/>
          </p:nvSpPr>
          <p:spPr bwMode="auto">
            <a:xfrm>
              <a:off x="6389688" y="1481138"/>
              <a:ext cx="204788" cy="141288"/>
            </a:xfrm>
            <a:custGeom>
              <a:avLst/>
              <a:gdLst>
                <a:gd name="T0" fmla="*/ 54 w 55"/>
                <a:gd name="T1" fmla="*/ 11 h 38"/>
                <a:gd name="T2" fmla="*/ 53 w 55"/>
                <a:gd name="T3" fmla="*/ 8 h 38"/>
                <a:gd name="T4" fmla="*/ 52 w 55"/>
                <a:gd name="T5" fmla="*/ 6 h 38"/>
                <a:gd name="T6" fmla="*/ 51 w 55"/>
                <a:gd name="T7" fmla="*/ 5 h 38"/>
                <a:gd name="T8" fmla="*/ 50 w 55"/>
                <a:gd name="T9" fmla="*/ 4 h 38"/>
                <a:gd name="T10" fmla="*/ 50 w 55"/>
                <a:gd name="T11" fmla="*/ 4 h 38"/>
                <a:gd name="T12" fmla="*/ 49 w 55"/>
                <a:gd name="T13" fmla="*/ 3 h 38"/>
                <a:gd name="T14" fmla="*/ 49 w 55"/>
                <a:gd name="T15" fmla="*/ 2 h 38"/>
                <a:gd name="T16" fmla="*/ 48 w 55"/>
                <a:gd name="T17" fmla="*/ 2 h 38"/>
                <a:gd name="T18" fmla="*/ 48 w 55"/>
                <a:gd name="T19" fmla="*/ 2 h 38"/>
                <a:gd name="T20" fmla="*/ 47 w 55"/>
                <a:gd name="T21" fmla="*/ 1 h 38"/>
                <a:gd name="T22" fmla="*/ 46 w 55"/>
                <a:gd name="T23" fmla="*/ 1 h 38"/>
                <a:gd name="T24" fmla="*/ 46 w 55"/>
                <a:gd name="T25" fmla="*/ 1 h 38"/>
                <a:gd name="T26" fmla="*/ 46 w 55"/>
                <a:gd name="T27" fmla="*/ 1 h 38"/>
                <a:gd name="T28" fmla="*/ 45 w 55"/>
                <a:gd name="T29" fmla="*/ 0 h 38"/>
                <a:gd name="T30" fmla="*/ 44 w 55"/>
                <a:gd name="T31" fmla="*/ 0 h 38"/>
                <a:gd name="T32" fmla="*/ 44 w 55"/>
                <a:gd name="T33" fmla="*/ 0 h 38"/>
                <a:gd name="T34" fmla="*/ 43 w 55"/>
                <a:gd name="T35" fmla="*/ 0 h 38"/>
                <a:gd name="T36" fmla="*/ 43 w 55"/>
                <a:gd name="T37" fmla="*/ 0 h 38"/>
                <a:gd name="T38" fmla="*/ 42 w 55"/>
                <a:gd name="T39" fmla="*/ 0 h 38"/>
                <a:gd name="T40" fmla="*/ 41 w 55"/>
                <a:gd name="T41" fmla="*/ 0 h 38"/>
                <a:gd name="T42" fmla="*/ 41 w 55"/>
                <a:gd name="T43" fmla="*/ 0 h 38"/>
                <a:gd name="T44" fmla="*/ 6 w 55"/>
                <a:gd name="T45" fmla="*/ 4 h 38"/>
                <a:gd name="T46" fmla="*/ 3 w 55"/>
                <a:gd name="T47" fmla="*/ 29 h 38"/>
                <a:gd name="T48" fmla="*/ 15 w 55"/>
                <a:gd name="T49" fmla="*/ 37 h 38"/>
                <a:gd name="T50" fmla="*/ 44 w 55"/>
                <a:gd name="T51" fmla="*/ 35 h 38"/>
                <a:gd name="T52" fmla="*/ 47 w 55"/>
                <a:gd name="T53" fmla="*/ 35 h 38"/>
                <a:gd name="T54" fmla="*/ 50 w 55"/>
                <a:gd name="T55" fmla="*/ 33 h 38"/>
                <a:gd name="T56" fmla="*/ 51 w 55"/>
                <a:gd name="T57" fmla="*/ 31 h 38"/>
                <a:gd name="T58" fmla="*/ 52 w 55"/>
                <a:gd name="T59" fmla="*/ 31 h 38"/>
                <a:gd name="T60" fmla="*/ 52 w 55"/>
                <a:gd name="T61" fmla="*/ 30 h 38"/>
                <a:gd name="T62" fmla="*/ 53 w 55"/>
                <a:gd name="T63" fmla="*/ 29 h 38"/>
                <a:gd name="T64" fmla="*/ 53 w 55"/>
                <a:gd name="T65" fmla="*/ 28 h 38"/>
                <a:gd name="T66" fmla="*/ 53 w 55"/>
                <a:gd name="T67" fmla="*/ 28 h 38"/>
                <a:gd name="T68" fmla="*/ 54 w 55"/>
                <a:gd name="T69" fmla="*/ 27 h 38"/>
                <a:gd name="T70" fmla="*/ 54 w 55"/>
                <a:gd name="T71" fmla="*/ 26 h 38"/>
                <a:gd name="T72" fmla="*/ 54 w 55"/>
                <a:gd name="T73" fmla="*/ 25 h 38"/>
                <a:gd name="T74" fmla="*/ 55 w 55"/>
                <a:gd name="T75" fmla="*/ 25 h 38"/>
                <a:gd name="T76" fmla="*/ 55 w 55"/>
                <a:gd name="T77" fmla="*/ 24 h 38"/>
                <a:gd name="T78" fmla="*/ 55 w 55"/>
                <a:gd name="T79" fmla="*/ 23 h 38"/>
                <a:gd name="T80" fmla="*/ 55 w 55"/>
                <a:gd name="T81" fmla="*/ 22 h 38"/>
                <a:gd name="T82" fmla="*/ 55 w 55"/>
                <a:gd name="T83" fmla="*/ 22 h 38"/>
                <a:gd name="T84" fmla="*/ 55 w 55"/>
                <a:gd name="T85" fmla="*/ 21 h 38"/>
                <a:gd name="T86" fmla="*/ 55 w 55"/>
                <a:gd name="T87" fmla="*/ 20 h 38"/>
                <a:gd name="T88" fmla="*/ 55 w 55"/>
                <a:gd name="T89" fmla="*/ 19 h 38"/>
                <a:gd name="T90" fmla="*/ 55 w 55"/>
                <a:gd name="T91" fmla="*/ 18 h 38"/>
                <a:gd name="T92" fmla="*/ 55 w 55"/>
                <a:gd name="T93" fmla="*/ 18 h 38"/>
                <a:gd name="T94" fmla="*/ 55 w 55"/>
                <a:gd name="T95" fmla="*/ 17 h 38"/>
                <a:gd name="T96" fmla="*/ 55 w 55"/>
                <a:gd name="T97" fmla="*/ 16 h 38"/>
                <a:gd name="T98" fmla="*/ 55 w 55"/>
                <a:gd name="T99" fmla="*/ 15 h 38"/>
                <a:gd name="T100" fmla="*/ 55 w 55"/>
                <a:gd name="T101" fmla="*/ 14 h 38"/>
                <a:gd name="T102" fmla="*/ 16 w 55"/>
                <a:gd name="T103" fmla="*/ 37 h 38"/>
                <a:gd name="T104" fmla="*/ 16 w 55"/>
                <a:gd name="T105" fmla="*/ 37 h 38"/>
                <a:gd name="T106" fmla="*/ 15 w 55"/>
                <a:gd name="T107" fmla="*/ 2 h 38"/>
                <a:gd name="T108" fmla="*/ 17 w 55"/>
                <a:gd name="T109" fmla="*/ 2 h 38"/>
                <a:gd name="T110" fmla="*/ 19 w 55"/>
                <a:gd name="T111" fmla="*/ 3 h 38"/>
                <a:gd name="T112" fmla="*/ 19 w 55"/>
                <a:gd name="T113" fmla="*/ 3 h 38"/>
                <a:gd name="T114" fmla="*/ 22 w 55"/>
                <a:gd name="T115" fmla="*/ 6 h 38"/>
                <a:gd name="T116" fmla="*/ 23 w 55"/>
                <a:gd name="T117" fmla="*/ 8 h 38"/>
                <a:gd name="T118" fmla="*/ 25 w 55"/>
                <a:gd name="T119" fmla="*/ 10 h 38"/>
                <a:gd name="T120" fmla="*/ 26 w 55"/>
                <a:gd name="T121" fmla="*/ 13 h 38"/>
                <a:gd name="T122" fmla="*/ 26 w 55"/>
                <a:gd name="T12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38">
                  <a:moveTo>
                    <a:pt x="55" y="13"/>
                  </a:moveTo>
                  <a:cubicBezTo>
                    <a:pt x="55" y="13"/>
                    <a:pt x="55" y="12"/>
                    <a:pt x="55" y="12"/>
                  </a:cubicBezTo>
                  <a:cubicBezTo>
                    <a:pt x="54" y="12"/>
                    <a:pt x="54" y="12"/>
                    <a:pt x="54" y="11"/>
                  </a:cubicBezTo>
                  <a:cubicBezTo>
                    <a:pt x="54" y="11"/>
                    <a:pt x="54" y="11"/>
                    <a:pt x="54" y="11"/>
                  </a:cubicBezTo>
                  <a:cubicBezTo>
                    <a:pt x="54" y="11"/>
                    <a:pt x="54" y="10"/>
                    <a:pt x="54" y="9"/>
                  </a:cubicBezTo>
                  <a:cubicBezTo>
                    <a:pt x="54" y="9"/>
                    <a:pt x="54" y="9"/>
                    <a:pt x="53" y="9"/>
                  </a:cubicBezTo>
                  <a:cubicBezTo>
                    <a:pt x="53" y="9"/>
                    <a:pt x="53" y="9"/>
                    <a:pt x="53" y="9"/>
                  </a:cubicBezTo>
                  <a:cubicBezTo>
                    <a:pt x="53" y="8"/>
                    <a:pt x="53" y="8"/>
                    <a:pt x="53" y="8"/>
                  </a:cubicBezTo>
                  <a:cubicBezTo>
                    <a:pt x="53" y="8"/>
                    <a:pt x="53" y="8"/>
                    <a:pt x="53" y="8"/>
                  </a:cubicBezTo>
                  <a:cubicBezTo>
                    <a:pt x="53" y="7"/>
                    <a:pt x="52" y="7"/>
                    <a:pt x="52" y="6"/>
                  </a:cubicBezTo>
                  <a:cubicBezTo>
                    <a:pt x="52" y="6"/>
                    <a:pt x="52" y="6"/>
                    <a:pt x="52" y="6"/>
                  </a:cubicBezTo>
                  <a:cubicBezTo>
                    <a:pt x="52" y="6"/>
                    <a:pt x="52" y="6"/>
                    <a:pt x="52" y="6"/>
                  </a:cubicBezTo>
                  <a:cubicBezTo>
                    <a:pt x="52" y="6"/>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2"/>
                  </a:cubicBezTo>
                  <a:cubicBezTo>
                    <a:pt x="49" y="2"/>
                    <a:pt x="49" y="2"/>
                    <a:pt x="49" y="2"/>
                  </a:cubicBezTo>
                  <a:cubicBezTo>
                    <a:pt x="49"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7" y="2"/>
                  </a:cubicBezTo>
                  <a:cubicBezTo>
                    <a:pt x="47" y="2"/>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5" y="1"/>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32" y="0"/>
                    <a:pt x="22" y="1"/>
                    <a:pt x="13" y="1"/>
                  </a:cubicBezTo>
                  <a:cubicBezTo>
                    <a:pt x="13" y="1"/>
                    <a:pt x="13" y="1"/>
                    <a:pt x="13" y="1"/>
                  </a:cubicBezTo>
                  <a:cubicBezTo>
                    <a:pt x="12" y="1"/>
                    <a:pt x="12" y="2"/>
                    <a:pt x="11" y="2"/>
                  </a:cubicBezTo>
                  <a:cubicBezTo>
                    <a:pt x="9" y="2"/>
                    <a:pt x="7" y="3"/>
                    <a:pt x="6" y="4"/>
                  </a:cubicBezTo>
                  <a:cubicBezTo>
                    <a:pt x="5" y="5"/>
                    <a:pt x="3" y="7"/>
                    <a:pt x="2" y="9"/>
                  </a:cubicBezTo>
                  <a:cubicBezTo>
                    <a:pt x="2" y="11"/>
                    <a:pt x="1" y="13"/>
                    <a:pt x="1" y="15"/>
                  </a:cubicBezTo>
                  <a:cubicBezTo>
                    <a:pt x="0" y="18"/>
                    <a:pt x="0" y="20"/>
                    <a:pt x="1" y="22"/>
                  </a:cubicBezTo>
                  <a:cubicBezTo>
                    <a:pt x="1" y="25"/>
                    <a:pt x="2" y="27"/>
                    <a:pt x="3" y="29"/>
                  </a:cubicBezTo>
                  <a:cubicBezTo>
                    <a:pt x="4" y="31"/>
                    <a:pt x="5" y="33"/>
                    <a:pt x="6" y="34"/>
                  </a:cubicBezTo>
                  <a:cubicBezTo>
                    <a:pt x="8" y="35"/>
                    <a:pt x="9" y="36"/>
                    <a:pt x="11" y="37"/>
                  </a:cubicBezTo>
                  <a:cubicBezTo>
                    <a:pt x="12" y="37"/>
                    <a:pt x="14" y="38"/>
                    <a:pt x="15" y="37"/>
                  </a:cubicBezTo>
                  <a:cubicBezTo>
                    <a:pt x="15" y="37"/>
                    <a:pt x="15" y="37"/>
                    <a:pt x="15" y="37"/>
                  </a:cubicBezTo>
                  <a:cubicBezTo>
                    <a:pt x="43" y="36"/>
                    <a:pt x="43" y="36"/>
                    <a:pt x="43" y="36"/>
                  </a:cubicBezTo>
                  <a:cubicBezTo>
                    <a:pt x="43" y="36"/>
                    <a:pt x="43" y="36"/>
                    <a:pt x="44" y="36"/>
                  </a:cubicBezTo>
                  <a:cubicBezTo>
                    <a:pt x="44" y="36"/>
                    <a:pt x="44" y="36"/>
                    <a:pt x="44" y="36"/>
                  </a:cubicBezTo>
                  <a:cubicBezTo>
                    <a:pt x="44" y="36"/>
                    <a:pt x="44" y="36"/>
                    <a:pt x="44" y="35"/>
                  </a:cubicBezTo>
                  <a:cubicBezTo>
                    <a:pt x="44" y="35"/>
                    <a:pt x="45" y="35"/>
                    <a:pt x="45" y="35"/>
                  </a:cubicBezTo>
                  <a:cubicBezTo>
                    <a:pt x="45" y="35"/>
                    <a:pt x="46" y="35"/>
                    <a:pt x="46" y="35"/>
                  </a:cubicBezTo>
                  <a:cubicBezTo>
                    <a:pt x="46" y="35"/>
                    <a:pt x="46" y="35"/>
                    <a:pt x="46" y="35"/>
                  </a:cubicBezTo>
                  <a:cubicBezTo>
                    <a:pt x="47" y="35"/>
                    <a:pt x="47" y="35"/>
                    <a:pt x="47" y="35"/>
                  </a:cubicBezTo>
                  <a:cubicBezTo>
                    <a:pt x="47" y="35"/>
                    <a:pt x="47" y="34"/>
                    <a:pt x="48" y="34"/>
                  </a:cubicBezTo>
                  <a:cubicBezTo>
                    <a:pt x="48" y="34"/>
                    <a:pt x="48" y="34"/>
                    <a:pt x="48" y="34"/>
                  </a:cubicBezTo>
                  <a:cubicBezTo>
                    <a:pt x="48" y="34"/>
                    <a:pt x="48" y="34"/>
                    <a:pt x="48" y="34"/>
                  </a:cubicBezTo>
                  <a:cubicBezTo>
                    <a:pt x="49" y="34"/>
                    <a:pt x="49" y="33"/>
                    <a:pt x="50" y="33"/>
                  </a:cubicBezTo>
                  <a:cubicBezTo>
                    <a:pt x="50" y="33"/>
                    <a:pt x="50" y="33"/>
                    <a:pt x="50" y="33"/>
                  </a:cubicBezTo>
                  <a:cubicBezTo>
                    <a:pt x="50" y="33"/>
                    <a:pt x="50" y="33"/>
                    <a:pt x="50" y="33"/>
                  </a:cubicBezTo>
                  <a:cubicBezTo>
                    <a:pt x="50" y="32"/>
                    <a:pt x="51" y="32"/>
                    <a:pt x="51" y="32"/>
                  </a:cubicBezTo>
                  <a:cubicBezTo>
                    <a:pt x="51" y="31"/>
                    <a:pt x="51" y="31"/>
                    <a:pt x="51" y="31"/>
                  </a:cubicBezTo>
                  <a:cubicBezTo>
                    <a:pt x="51" y="31"/>
                    <a:pt x="51" y="31"/>
                    <a:pt x="51" y="31"/>
                  </a:cubicBezTo>
                  <a:cubicBezTo>
                    <a:pt x="52" y="31"/>
                    <a:pt x="52" y="31"/>
                    <a:pt x="52" y="31"/>
                  </a:cubicBezTo>
                  <a:cubicBezTo>
                    <a:pt x="52" y="31"/>
                    <a:pt x="52" y="31"/>
                    <a:pt x="52" y="31"/>
                  </a:cubicBezTo>
                  <a:cubicBezTo>
                    <a:pt x="52" y="31"/>
                    <a:pt x="52" y="31"/>
                    <a:pt x="52" y="31"/>
                  </a:cubicBezTo>
                  <a:cubicBezTo>
                    <a:pt x="52" y="31"/>
                    <a:pt x="52" y="30"/>
                    <a:pt x="52" y="30"/>
                  </a:cubicBezTo>
                  <a:cubicBezTo>
                    <a:pt x="52" y="30"/>
                    <a:pt x="52" y="30"/>
                    <a:pt x="52" y="30"/>
                  </a:cubicBezTo>
                  <a:cubicBezTo>
                    <a:pt x="52" y="30"/>
                    <a:pt x="52" y="30"/>
                    <a:pt x="52" y="30"/>
                  </a:cubicBezTo>
                  <a:cubicBezTo>
                    <a:pt x="52" y="30"/>
                    <a:pt x="52" y="30"/>
                    <a:pt x="52" y="30"/>
                  </a:cubicBezTo>
                  <a:cubicBezTo>
                    <a:pt x="52" y="30"/>
                    <a:pt x="53" y="29"/>
                    <a:pt x="53" y="29"/>
                  </a:cubicBezTo>
                  <a:cubicBezTo>
                    <a:pt x="53" y="29"/>
                    <a:pt x="53" y="29"/>
                    <a:pt x="53" y="29"/>
                  </a:cubicBezTo>
                  <a:cubicBezTo>
                    <a:pt x="53" y="29"/>
                    <a:pt x="53" y="29"/>
                    <a:pt x="53" y="29"/>
                  </a:cubicBezTo>
                  <a:cubicBezTo>
                    <a:pt x="53" y="29"/>
                    <a:pt x="53" y="29"/>
                    <a:pt x="53" y="29"/>
                  </a:cubicBezTo>
                  <a:cubicBezTo>
                    <a:pt x="53" y="29"/>
                    <a:pt x="53" y="29"/>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4" y="28"/>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5" y="25"/>
                  </a:cubicBezTo>
                  <a:cubicBezTo>
                    <a:pt x="55" y="25"/>
                    <a:pt x="55" y="25"/>
                    <a:pt x="55" y="25"/>
                  </a:cubicBezTo>
                  <a:cubicBezTo>
                    <a:pt x="55" y="25"/>
                    <a:pt x="55" y="25"/>
                    <a:pt x="55" y="25"/>
                  </a:cubicBezTo>
                  <a:cubicBezTo>
                    <a:pt x="55" y="24"/>
                    <a:pt x="55" y="24"/>
                    <a:pt x="55" y="24"/>
                  </a:cubicBezTo>
                  <a:cubicBezTo>
                    <a:pt x="55" y="24"/>
                    <a:pt x="55" y="24"/>
                    <a:pt x="55" y="24"/>
                  </a:cubicBezTo>
                  <a:cubicBezTo>
                    <a:pt x="55" y="24"/>
                    <a:pt x="55" y="24"/>
                    <a:pt x="55" y="24"/>
                  </a:cubicBezTo>
                  <a:cubicBezTo>
                    <a:pt x="55" y="24"/>
                    <a:pt x="55" y="24"/>
                    <a:pt x="55" y="24"/>
                  </a:cubicBezTo>
                  <a:cubicBezTo>
                    <a:pt x="55" y="24"/>
                    <a:pt x="55" y="24"/>
                    <a:pt x="55" y="24"/>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19"/>
                  </a:cubicBezTo>
                  <a:cubicBezTo>
                    <a:pt x="55" y="19"/>
                    <a:pt x="55" y="19"/>
                    <a:pt x="55" y="19"/>
                  </a:cubicBezTo>
                  <a:cubicBezTo>
                    <a:pt x="55" y="19"/>
                    <a:pt x="55" y="19"/>
                    <a:pt x="55" y="19"/>
                  </a:cubicBezTo>
                  <a:cubicBezTo>
                    <a:pt x="55" y="19"/>
                    <a:pt x="55" y="19"/>
                    <a:pt x="55" y="19"/>
                  </a:cubicBezTo>
                  <a:cubicBezTo>
                    <a:pt x="55" y="19"/>
                    <a:pt x="55" y="19"/>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7"/>
                  </a:cubicBezTo>
                  <a:cubicBezTo>
                    <a:pt x="55" y="17"/>
                    <a:pt x="55" y="17"/>
                    <a:pt x="55" y="17"/>
                  </a:cubicBezTo>
                  <a:cubicBezTo>
                    <a:pt x="55" y="17"/>
                    <a:pt x="55" y="17"/>
                    <a:pt x="55" y="17"/>
                  </a:cubicBezTo>
                  <a:cubicBezTo>
                    <a:pt x="55" y="17"/>
                    <a:pt x="55" y="17"/>
                    <a:pt x="55" y="17"/>
                  </a:cubicBezTo>
                  <a:cubicBezTo>
                    <a:pt x="55" y="17"/>
                    <a:pt x="55" y="16"/>
                    <a:pt x="55" y="16"/>
                  </a:cubicBezTo>
                  <a:cubicBezTo>
                    <a:pt x="55" y="16"/>
                    <a:pt x="55" y="16"/>
                    <a:pt x="55" y="16"/>
                  </a:cubicBezTo>
                  <a:cubicBezTo>
                    <a:pt x="55" y="16"/>
                    <a:pt x="55" y="16"/>
                    <a:pt x="55" y="16"/>
                  </a:cubicBezTo>
                  <a:cubicBezTo>
                    <a:pt x="55" y="16"/>
                    <a:pt x="55" y="16"/>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4"/>
                    <a:pt x="55" y="14"/>
                  </a:cubicBezTo>
                  <a:cubicBezTo>
                    <a:pt x="55" y="14"/>
                    <a:pt x="55" y="14"/>
                    <a:pt x="55" y="14"/>
                  </a:cubicBezTo>
                  <a:cubicBezTo>
                    <a:pt x="55" y="14"/>
                    <a:pt x="55" y="14"/>
                    <a:pt x="55" y="13"/>
                  </a:cubicBezTo>
                  <a:cubicBezTo>
                    <a:pt x="55" y="13"/>
                    <a:pt x="55" y="13"/>
                    <a:pt x="55" y="13"/>
                  </a:cubicBezTo>
                  <a:close/>
                  <a:moveTo>
                    <a:pt x="16" y="37"/>
                  </a:moveTo>
                  <a:cubicBezTo>
                    <a:pt x="16" y="37"/>
                    <a:pt x="16" y="37"/>
                    <a:pt x="16" y="37"/>
                  </a:cubicBezTo>
                  <a:cubicBezTo>
                    <a:pt x="15" y="37"/>
                    <a:pt x="15" y="37"/>
                    <a:pt x="15" y="37"/>
                  </a:cubicBezTo>
                  <a:cubicBezTo>
                    <a:pt x="15" y="37"/>
                    <a:pt x="15" y="37"/>
                    <a:pt x="15" y="37"/>
                  </a:cubicBezTo>
                  <a:cubicBezTo>
                    <a:pt x="15" y="37"/>
                    <a:pt x="16" y="37"/>
                    <a:pt x="16" y="37"/>
                  </a:cubicBezTo>
                  <a:cubicBezTo>
                    <a:pt x="16" y="37"/>
                    <a:pt x="16" y="37"/>
                    <a:pt x="16" y="3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7" y="2"/>
                  </a:moveTo>
                  <a:cubicBezTo>
                    <a:pt x="17" y="2"/>
                    <a:pt x="17" y="2"/>
                    <a:pt x="17" y="2"/>
                  </a:cubicBezTo>
                  <a:cubicBezTo>
                    <a:pt x="17" y="2"/>
                    <a:pt x="17" y="2"/>
                    <a:pt x="17" y="2"/>
                  </a:cubicBezTo>
                  <a:cubicBezTo>
                    <a:pt x="18" y="2"/>
                    <a:pt x="18" y="3"/>
                    <a:pt x="18" y="3"/>
                  </a:cubicBezTo>
                  <a:cubicBezTo>
                    <a:pt x="18" y="3"/>
                    <a:pt x="17" y="2"/>
                    <a:pt x="17" y="2"/>
                  </a:cubicBezTo>
                  <a:close/>
                  <a:moveTo>
                    <a:pt x="19" y="3"/>
                  </a:moveTo>
                  <a:cubicBezTo>
                    <a:pt x="19" y="3"/>
                    <a:pt x="19" y="4"/>
                    <a:pt x="20" y="4"/>
                  </a:cubicBezTo>
                  <a:cubicBezTo>
                    <a:pt x="20" y="4"/>
                    <a:pt x="20" y="4"/>
                    <a:pt x="20" y="4"/>
                  </a:cubicBezTo>
                  <a:cubicBezTo>
                    <a:pt x="20" y="4"/>
                    <a:pt x="20" y="4"/>
                    <a:pt x="20" y="4"/>
                  </a:cubicBezTo>
                  <a:cubicBezTo>
                    <a:pt x="20" y="4"/>
                    <a:pt x="20" y="4"/>
                    <a:pt x="19" y="3"/>
                  </a:cubicBezTo>
                  <a:close/>
                  <a:moveTo>
                    <a:pt x="21" y="5"/>
                  </a:moveTo>
                  <a:cubicBezTo>
                    <a:pt x="21" y="5"/>
                    <a:pt x="22" y="5"/>
                    <a:pt x="22" y="5"/>
                  </a:cubicBezTo>
                  <a:cubicBezTo>
                    <a:pt x="22" y="5"/>
                    <a:pt x="22" y="5"/>
                    <a:pt x="22" y="5"/>
                  </a:cubicBezTo>
                  <a:cubicBezTo>
                    <a:pt x="22" y="6"/>
                    <a:pt x="22" y="6"/>
                    <a:pt x="22" y="6"/>
                  </a:cubicBezTo>
                  <a:cubicBezTo>
                    <a:pt x="22" y="6"/>
                    <a:pt x="22" y="5"/>
                    <a:pt x="21" y="5"/>
                  </a:cubicBezTo>
                  <a:close/>
                  <a:moveTo>
                    <a:pt x="23" y="7"/>
                  </a:moveTo>
                  <a:cubicBezTo>
                    <a:pt x="23" y="7"/>
                    <a:pt x="23" y="8"/>
                    <a:pt x="23" y="8"/>
                  </a:cubicBezTo>
                  <a:cubicBezTo>
                    <a:pt x="23" y="8"/>
                    <a:pt x="23" y="8"/>
                    <a:pt x="23" y="8"/>
                  </a:cubicBezTo>
                  <a:cubicBezTo>
                    <a:pt x="24" y="8"/>
                    <a:pt x="24" y="9"/>
                    <a:pt x="24" y="9"/>
                  </a:cubicBezTo>
                  <a:cubicBezTo>
                    <a:pt x="24" y="8"/>
                    <a:pt x="24" y="8"/>
                    <a:pt x="23" y="7"/>
                  </a:cubicBezTo>
                  <a:close/>
                  <a:moveTo>
                    <a:pt x="25" y="10"/>
                  </a:moveTo>
                  <a:cubicBezTo>
                    <a:pt x="25" y="10"/>
                    <a:pt x="25" y="10"/>
                    <a:pt x="25" y="10"/>
                  </a:cubicBezTo>
                  <a:cubicBezTo>
                    <a:pt x="25" y="10"/>
                    <a:pt x="25" y="10"/>
                    <a:pt x="25" y="11"/>
                  </a:cubicBezTo>
                  <a:cubicBezTo>
                    <a:pt x="25" y="11"/>
                    <a:pt x="25" y="12"/>
                    <a:pt x="26" y="12"/>
                  </a:cubicBezTo>
                  <a:cubicBezTo>
                    <a:pt x="25" y="11"/>
                    <a:pt x="25" y="11"/>
                    <a:pt x="25" y="10"/>
                  </a:cubicBezTo>
                  <a:close/>
                  <a:moveTo>
                    <a:pt x="26" y="13"/>
                  </a:moveTo>
                  <a:cubicBezTo>
                    <a:pt x="26" y="13"/>
                    <a:pt x="26" y="13"/>
                    <a:pt x="26" y="13"/>
                  </a:cubicBezTo>
                  <a:cubicBezTo>
                    <a:pt x="26" y="13"/>
                    <a:pt x="26" y="13"/>
                    <a:pt x="26" y="14"/>
                  </a:cubicBezTo>
                  <a:cubicBezTo>
                    <a:pt x="26" y="14"/>
                    <a:pt x="27" y="15"/>
                    <a:pt x="27" y="17"/>
                  </a:cubicBezTo>
                  <a:cubicBezTo>
                    <a:pt x="27" y="15"/>
                    <a:pt x="26" y="14"/>
                    <a:pt x="26" y="13"/>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ṡ1îḍè">
              <a:extLst>
                <a:ext uri="{FF2B5EF4-FFF2-40B4-BE49-F238E27FC236}">
                  <a16:creationId xmlns:a16="http://schemas.microsoft.com/office/drawing/2014/main" id="{95458B96-3272-4109-B20E-EEEA855D12EB}"/>
                </a:ext>
              </a:extLst>
            </p:cNvPr>
            <p:cNvSpPr/>
            <p:nvPr/>
          </p:nvSpPr>
          <p:spPr bwMode="auto">
            <a:xfrm>
              <a:off x="6389688" y="1484313"/>
              <a:ext cx="100013" cy="138113"/>
            </a:xfrm>
            <a:custGeom>
              <a:avLst/>
              <a:gdLst>
                <a:gd name="T0" fmla="*/ 11 w 27"/>
                <a:gd name="T1" fmla="*/ 1 h 37"/>
                <a:gd name="T2" fmla="*/ 16 w 27"/>
                <a:gd name="T3" fmla="*/ 1 h 37"/>
                <a:gd name="T4" fmla="*/ 21 w 27"/>
                <a:gd name="T5" fmla="*/ 4 h 37"/>
                <a:gd name="T6" fmla="*/ 25 w 27"/>
                <a:gd name="T7" fmla="*/ 9 h 37"/>
                <a:gd name="T8" fmla="*/ 27 w 27"/>
                <a:gd name="T9" fmla="*/ 16 h 37"/>
                <a:gd name="T10" fmla="*/ 27 w 27"/>
                <a:gd name="T11" fmla="*/ 23 h 37"/>
                <a:gd name="T12" fmla="*/ 25 w 27"/>
                <a:gd name="T13" fmla="*/ 29 h 37"/>
                <a:gd name="T14" fmla="*/ 21 w 27"/>
                <a:gd name="T15" fmla="*/ 34 h 37"/>
                <a:gd name="T16" fmla="*/ 16 w 27"/>
                <a:gd name="T17" fmla="*/ 36 h 37"/>
                <a:gd name="T18" fmla="*/ 11 w 27"/>
                <a:gd name="T19" fmla="*/ 36 h 37"/>
                <a:gd name="T20" fmla="*/ 6 w 27"/>
                <a:gd name="T21" fmla="*/ 33 h 37"/>
                <a:gd name="T22" fmla="*/ 3 w 27"/>
                <a:gd name="T23" fmla="*/ 28 h 37"/>
                <a:gd name="T24" fmla="*/ 1 w 27"/>
                <a:gd name="T25" fmla="*/ 21 h 37"/>
                <a:gd name="T26" fmla="*/ 1 w 27"/>
                <a:gd name="T27" fmla="*/ 14 h 37"/>
                <a:gd name="T28" fmla="*/ 2 w 27"/>
                <a:gd name="T29" fmla="*/ 8 h 37"/>
                <a:gd name="T30" fmla="*/ 6 w 27"/>
                <a:gd name="T31" fmla="*/ 3 h 37"/>
                <a:gd name="T32" fmla="*/ 11 w 27"/>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1" y="1"/>
                  </a:moveTo>
                  <a:cubicBezTo>
                    <a:pt x="13" y="0"/>
                    <a:pt x="15" y="0"/>
                    <a:pt x="16" y="1"/>
                  </a:cubicBezTo>
                  <a:cubicBezTo>
                    <a:pt x="18" y="1"/>
                    <a:pt x="20" y="2"/>
                    <a:pt x="21" y="4"/>
                  </a:cubicBezTo>
                  <a:cubicBezTo>
                    <a:pt x="22" y="5"/>
                    <a:pt x="24" y="7"/>
                    <a:pt x="25" y="9"/>
                  </a:cubicBezTo>
                  <a:cubicBezTo>
                    <a:pt x="26" y="11"/>
                    <a:pt x="26" y="13"/>
                    <a:pt x="27" y="16"/>
                  </a:cubicBezTo>
                  <a:cubicBezTo>
                    <a:pt x="27" y="18"/>
                    <a:pt x="27" y="20"/>
                    <a:pt x="27" y="23"/>
                  </a:cubicBezTo>
                  <a:cubicBezTo>
                    <a:pt x="26" y="25"/>
                    <a:pt x="26" y="27"/>
                    <a:pt x="25" y="29"/>
                  </a:cubicBezTo>
                  <a:cubicBezTo>
                    <a:pt x="24" y="31"/>
                    <a:pt x="23" y="33"/>
                    <a:pt x="21" y="34"/>
                  </a:cubicBezTo>
                  <a:cubicBezTo>
                    <a:pt x="20" y="35"/>
                    <a:pt x="18" y="36"/>
                    <a:pt x="16" y="36"/>
                  </a:cubicBezTo>
                  <a:cubicBezTo>
                    <a:pt x="14" y="37"/>
                    <a:pt x="13" y="37"/>
                    <a:pt x="11" y="36"/>
                  </a:cubicBezTo>
                  <a:cubicBezTo>
                    <a:pt x="9" y="35"/>
                    <a:pt x="8" y="34"/>
                    <a:pt x="6" y="33"/>
                  </a:cubicBezTo>
                  <a:cubicBezTo>
                    <a:pt x="5" y="32"/>
                    <a:pt x="4" y="30"/>
                    <a:pt x="3" y="28"/>
                  </a:cubicBezTo>
                  <a:cubicBezTo>
                    <a:pt x="2" y="26"/>
                    <a:pt x="1" y="24"/>
                    <a:pt x="1" y="21"/>
                  </a:cubicBezTo>
                  <a:cubicBezTo>
                    <a:pt x="0" y="19"/>
                    <a:pt x="0" y="17"/>
                    <a:pt x="1" y="14"/>
                  </a:cubicBezTo>
                  <a:cubicBezTo>
                    <a:pt x="1" y="12"/>
                    <a:pt x="2" y="10"/>
                    <a:pt x="2" y="8"/>
                  </a:cubicBezTo>
                  <a:cubicBezTo>
                    <a:pt x="3" y="6"/>
                    <a:pt x="5" y="4"/>
                    <a:pt x="6" y="3"/>
                  </a:cubicBezTo>
                  <a:cubicBezTo>
                    <a:pt x="7" y="2"/>
                    <a:pt x="9" y="1"/>
                    <a:pt x="11" y="1"/>
                  </a:cubicBezTo>
                  <a:close/>
                </a:path>
              </a:pathLst>
            </a:custGeom>
            <a:solidFill>
              <a:srgbClr val="5436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ḻíḓe">
              <a:extLst>
                <a:ext uri="{FF2B5EF4-FFF2-40B4-BE49-F238E27FC236}">
                  <a16:creationId xmlns:a16="http://schemas.microsoft.com/office/drawing/2014/main" id="{A78A48A7-49B2-4F77-9A3D-609C72778A39}"/>
                </a:ext>
              </a:extLst>
            </p:cNvPr>
            <p:cNvSpPr/>
            <p:nvPr/>
          </p:nvSpPr>
          <p:spPr bwMode="auto">
            <a:xfrm>
              <a:off x="6492875" y="1603375"/>
              <a:ext cx="38100" cy="130175"/>
            </a:xfrm>
            <a:custGeom>
              <a:avLst/>
              <a:gdLst>
                <a:gd name="T0" fmla="*/ 10 w 10"/>
                <a:gd name="T1" fmla="*/ 31 h 35"/>
                <a:gd name="T2" fmla="*/ 7 w 10"/>
                <a:gd name="T3" fmla="*/ 35 h 35"/>
                <a:gd name="T4" fmla="*/ 7 w 10"/>
                <a:gd name="T5" fmla="*/ 35 h 35"/>
                <a:gd name="T6" fmla="*/ 3 w 10"/>
                <a:gd name="T7" fmla="*/ 32 h 35"/>
                <a:gd name="T8" fmla="*/ 0 w 10"/>
                <a:gd name="T9" fmla="*/ 4 h 35"/>
                <a:gd name="T10" fmla="*/ 3 w 10"/>
                <a:gd name="T11" fmla="*/ 0 h 35"/>
                <a:gd name="T12" fmla="*/ 3 w 10"/>
                <a:gd name="T13" fmla="*/ 0 h 35"/>
                <a:gd name="T14" fmla="*/ 7 w 10"/>
                <a:gd name="T15" fmla="*/ 3 h 35"/>
                <a:gd name="T16" fmla="*/ 10 w 10"/>
                <a:gd name="T17"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5">
                  <a:moveTo>
                    <a:pt x="10" y="31"/>
                  </a:moveTo>
                  <a:cubicBezTo>
                    <a:pt x="10" y="33"/>
                    <a:pt x="8" y="35"/>
                    <a:pt x="7" y="35"/>
                  </a:cubicBezTo>
                  <a:cubicBezTo>
                    <a:pt x="7" y="35"/>
                    <a:pt x="7" y="35"/>
                    <a:pt x="7" y="35"/>
                  </a:cubicBezTo>
                  <a:cubicBezTo>
                    <a:pt x="5" y="35"/>
                    <a:pt x="3" y="34"/>
                    <a:pt x="3" y="32"/>
                  </a:cubicBezTo>
                  <a:cubicBezTo>
                    <a:pt x="0" y="4"/>
                    <a:pt x="0" y="4"/>
                    <a:pt x="0" y="4"/>
                  </a:cubicBezTo>
                  <a:cubicBezTo>
                    <a:pt x="0" y="2"/>
                    <a:pt x="1" y="0"/>
                    <a:pt x="3" y="0"/>
                  </a:cubicBezTo>
                  <a:cubicBezTo>
                    <a:pt x="3" y="0"/>
                    <a:pt x="3" y="0"/>
                    <a:pt x="3" y="0"/>
                  </a:cubicBezTo>
                  <a:cubicBezTo>
                    <a:pt x="5" y="0"/>
                    <a:pt x="6" y="1"/>
                    <a:pt x="7" y="3"/>
                  </a:cubicBezTo>
                  <a:lnTo>
                    <a:pt x="10" y="31"/>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sľide">
              <a:extLst>
                <a:ext uri="{FF2B5EF4-FFF2-40B4-BE49-F238E27FC236}">
                  <a16:creationId xmlns:a16="http://schemas.microsoft.com/office/drawing/2014/main" id="{B72A7C51-B898-4B01-B448-474A68531B78}"/>
                </a:ext>
              </a:extLst>
            </p:cNvPr>
            <p:cNvSpPr/>
            <p:nvPr/>
          </p:nvSpPr>
          <p:spPr bwMode="auto">
            <a:xfrm>
              <a:off x="6411913" y="1647825"/>
              <a:ext cx="155575" cy="166688"/>
            </a:xfrm>
            <a:custGeom>
              <a:avLst/>
              <a:gdLst>
                <a:gd name="T0" fmla="*/ 7 w 42"/>
                <a:gd name="T1" fmla="*/ 24 h 45"/>
                <a:gd name="T2" fmla="*/ 21 w 42"/>
                <a:gd name="T3" fmla="*/ 4 h 45"/>
                <a:gd name="T4" fmla="*/ 36 w 42"/>
                <a:gd name="T5" fmla="*/ 0 h 45"/>
                <a:gd name="T6" fmla="*/ 41 w 42"/>
                <a:gd name="T7" fmla="*/ 15 h 45"/>
                <a:gd name="T8" fmla="*/ 23 w 42"/>
                <a:gd name="T9" fmla="*/ 40 h 45"/>
                <a:gd name="T10" fmla="*/ 6 w 42"/>
                <a:gd name="T11" fmla="*/ 27 h 45"/>
              </a:gdLst>
              <a:ahLst/>
              <a:cxnLst>
                <a:cxn ang="0">
                  <a:pos x="T0" y="T1"/>
                </a:cxn>
                <a:cxn ang="0">
                  <a:pos x="T2" y="T3"/>
                </a:cxn>
                <a:cxn ang="0">
                  <a:pos x="T4" y="T5"/>
                </a:cxn>
                <a:cxn ang="0">
                  <a:pos x="T6" y="T7"/>
                </a:cxn>
                <a:cxn ang="0">
                  <a:pos x="T8" y="T9"/>
                </a:cxn>
                <a:cxn ang="0">
                  <a:pos x="T10" y="T11"/>
                </a:cxn>
              </a:cxnLst>
              <a:rect l="0" t="0" r="r" b="b"/>
              <a:pathLst>
                <a:path w="42" h="45">
                  <a:moveTo>
                    <a:pt x="7" y="24"/>
                  </a:moveTo>
                  <a:cubicBezTo>
                    <a:pt x="14" y="20"/>
                    <a:pt x="14" y="8"/>
                    <a:pt x="21" y="4"/>
                  </a:cubicBezTo>
                  <a:cubicBezTo>
                    <a:pt x="22" y="3"/>
                    <a:pt x="35" y="0"/>
                    <a:pt x="36" y="0"/>
                  </a:cubicBezTo>
                  <a:cubicBezTo>
                    <a:pt x="42" y="2"/>
                    <a:pt x="41" y="10"/>
                    <a:pt x="41" y="15"/>
                  </a:cubicBezTo>
                  <a:cubicBezTo>
                    <a:pt x="42" y="29"/>
                    <a:pt x="35" y="34"/>
                    <a:pt x="23" y="40"/>
                  </a:cubicBezTo>
                  <a:cubicBezTo>
                    <a:pt x="13" y="45"/>
                    <a:pt x="0" y="41"/>
                    <a:pt x="6" y="27"/>
                  </a:cubicBezTo>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1iḋè">
              <a:extLst>
                <a:ext uri="{FF2B5EF4-FFF2-40B4-BE49-F238E27FC236}">
                  <a16:creationId xmlns:a16="http://schemas.microsoft.com/office/drawing/2014/main" id="{A798599D-505C-43C3-8173-51456DB1D657}"/>
                </a:ext>
              </a:extLst>
            </p:cNvPr>
            <p:cNvSpPr/>
            <p:nvPr/>
          </p:nvSpPr>
          <p:spPr bwMode="auto">
            <a:xfrm>
              <a:off x="6140450" y="1370013"/>
              <a:ext cx="349250" cy="560388"/>
            </a:xfrm>
            <a:custGeom>
              <a:avLst/>
              <a:gdLst>
                <a:gd name="T0" fmla="*/ 0 w 94"/>
                <a:gd name="T1" fmla="*/ 0 h 151"/>
                <a:gd name="T2" fmla="*/ 34 w 94"/>
                <a:gd name="T3" fmla="*/ 46 h 151"/>
                <a:gd name="T4" fmla="*/ 60 w 94"/>
                <a:gd name="T5" fmla="*/ 94 h 151"/>
                <a:gd name="T6" fmla="*/ 82 w 94"/>
                <a:gd name="T7" fmla="*/ 94 h 151"/>
                <a:gd name="T8" fmla="*/ 92 w 94"/>
                <a:gd name="T9" fmla="*/ 104 h 151"/>
                <a:gd name="T10" fmla="*/ 73 w 94"/>
                <a:gd name="T11" fmla="*/ 129 h 151"/>
                <a:gd name="T12" fmla="*/ 60 w 94"/>
                <a:gd name="T13" fmla="*/ 144 h 151"/>
                <a:gd name="T14" fmla="*/ 46 w 94"/>
                <a:gd name="T15" fmla="*/ 144 h 151"/>
                <a:gd name="T16" fmla="*/ 29 w 94"/>
                <a:gd name="T17" fmla="*/ 147 h 151"/>
                <a:gd name="T18" fmla="*/ 20 w 94"/>
                <a:gd name="T19" fmla="*/ 121 h 151"/>
                <a:gd name="T20" fmla="*/ 16 w 94"/>
                <a:gd name="T21" fmla="*/ 90 h 151"/>
                <a:gd name="T22" fmla="*/ 0 w 94"/>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51">
                  <a:moveTo>
                    <a:pt x="0" y="0"/>
                  </a:moveTo>
                  <a:cubicBezTo>
                    <a:pt x="0" y="0"/>
                    <a:pt x="28" y="34"/>
                    <a:pt x="34" y="46"/>
                  </a:cubicBezTo>
                  <a:cubicBezTo>
                    <a:pt x="40" y="58"/>
                    <a:pt x="54" y="89"/>
                    <a:pt x="60" y="94"/>
                  </a:cubicBezTo>
                  <a:cubicBezTo>
                    <a:pt x="65" y="99"/>
                    <a:pt x="77" y="95"/>
                    <a:pt x="82" y="94"/>
                  </a:cubicBezTo>
                  <a:cubicBezTo>
                    <a:pt x="87" y="93"/>
                    <a:pt x="90" y="95"/>
                    <a:pt x="92" y="104"/>
                  </a:cubicBezTo>
                  <a:cubicBezTo>
                    <a:pt x="94" y="113"/>
                    <a:pt x="75" y="125"/>
                    <a:pt x="73" y="129"/>
                  </a:cubicBezTo>
                  <a:cubicBezTo>
                    <a:pt x="71" y="133"/>
                    <a:pt x="65" y="142"/>
                    <a:pt x="60" y="144"/>
                  </a:cubicBezTo>
                  <a:cubicBezTo>
                    <a:pt x="54" y="146"/>
                    <a:pt x="52" y="140"/>
                    <a:pt x="46" y="144"/>
                  </a:cubicBezTo>
                  <a:cubicBezTo>
                    <a:pt x="40" y="148"/>
                    <a:pt x="32" y="151"/>
                    <a:pt x="29" y="147"/>
                  </a:cubicBezTo>
                  <a:cubicBezTo>
                    <a:pt x="26" y="143"/>
                    <a:pt x="22" y="126"/>
                    <a:pt x="20" y="121"/>
                  </a:cubicBezTo>
                  <a:cubicBezTo>
                    <a:pt x="18" y="116"/>
                    <a:pt x="20" y="99"/>
                    <a:pt x="16" y="90"/>
                  </a:cubicBezTo>
                  <a:cubicBezTo>
                    <a:pt x="12" y="8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ļiḍê">
              <a:extLst>
                <a:ext uri="{FF2B5EF4-FFF2-40B4-BE49-F238E27FC236}">
                  <a16:creationId xmlns:a16="http://schemas.microsoft.com/office/drawing/2014/main" id="{8A39A83E-49F6-4FBC-BF69-642EDB378F9C}"/>
                </a:ext>
              </a:extLst>
            </p:cNvPr>
            <p:cNvSpPr/>
            <p:nvPr/>
          </p:nvSpPr>
          <p:spPr bwMode="auto">
            <a:xfrm>
              <a:off x="6065838" y="1147763"/>
              <a:ext cx="146050" cy="74613"/>
            </a:xfrm>
            <a:custGeom>
              <a:avLst/>
              <a:gdLst>
                <a:gd name="T0" fmla="*/ 38 w 39"/>
                <a:gd name="T1" fmla="*/ 6 h 20"/>
                <a:gd name="T2" fmla="*/ 32 w 39"/>
                <a:gd name="T3" fmla="*/ 14 h 20"/>
                <a:gd name="T4" fmla="*/ 9 w 39"/>
                <a:gd name="T5" fmla="*/ 19 h 20"/>
                <a:gd name="T6" fmla="*/ 0 w 39"/>
                <a:gd name="T7" fmla="*/ 14 h 20"/>
                <a:gd name="T8" fmla="*/ 0 w 39"/>
                <a:gd name="T9" fmla="*/ 14 h 20"/>
                <a:gd name="T10" fmla="*/ 6 w 39"/>
                <a:gd name="T11" fmla="*/ 6 h 20"/>
                <a:gd name="T12" fmla="*/ 30 w 39"/>
                <a:gd name="T13" fmla="*/ 0 h 20"/>
                <a:gd name="T14" fmla="*/ 38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8" y="6"/>
                  </a:moveTo>
                  <a:cubicBezTo>
                    <a:pt x="39" y="10"/>
                    <a:pt x="36" y="13"/>
                    <a:pt x="32" y="14"/>
                  </a:cubicBezTo>
                  <a:cubicBezTo>
                    <a:pt x="9" y="19"/>
                    <a:pt x="9" y="19"/>
                    <a:pt x="9" y="19"/>
                  </a:cubicBezTo>
                  <a:cubicBezTo>
                    <a:pt x="5" y="20"/>
                    <a:pt x="1" y="18"/>
                    <a:pt x="0" y="14"/>
                  </a:cubicBezTo>
                  <a:cubicBezTo>
                    <a:pt x="0" y="14"/>
                    <a:pt x="0" y="14"/>
                    <a:pt x="0" y="14"/>
                  </a:cubicBezTo>
                  <a:cubicBezTo>
                    <a:pt x="0" y="10"/>
                    <a:pt x="2" y="6"/>
                    <a:pt x="6" y="6"/>
                  </a:cubicBezTo>
                  <a:cubicBezTo>
                    <a:pt x="30" y="0"/>
                    <a:pt x="30" y="0"/>
                    <a:pt x="30" y="0"/>
                  </a:cubicBezTo>
                  <a:cubicBezTo>
                    <a:pt x="33" y="0"/>
                    <a:pt x="37" y="2"/>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şļíďê">
              <a:extLst>
                <a:ext uri="{FF2B5EF4-FFF2-40B4-BE49-F238E27FC236}">
                  <a16:creationId xmlns:a16="http://schemas.microsoft.com/office/drawing/2014/main" id="{733FBAD1-BBC6-488D-8A94-DD1E616EF566}"/>
                </a:ext>
              </a:extLst>
            </p:cNvPr>
            <p:cNvSpPr/>
            <p:nvPr/>
          </p:nvSpPr>
          <p:spPr bwMode="auto">
            <a:xfrm>
              <a:off x="6062663" y="1106488"/>
              <a:ext cx="141288" cy="74613"/>
            </a:xfrm>
            <a:custGeom>
              <a:avLst/>
              <a:gdLst>
                <a:gd name="T0" fmla="*/ 38 w 38"/>
                <a:gd name="T1" fmla="*/ 6 h 20"/>
                <a:gd name="T2" fmla="*/ 32 w 38"/>
                <a:gd name="T3" fmla="*/ 14 h 20"/>
                <a:gd name="T4" fmla="*/ 9 w 38"/>
                <a:gd name="T5" fmla="*/ 19 h 20"/>
                <a:gd name="T6" fmla="*/ 0 w 38"/>
                <a:gd name="T7" fmla="*/ 14 h 20"/>
                <a:gd name="T8" fmla="*/ 0 w 38"/>
                <a:gd name="T9" fmla="*/ 14 h 20"/>
                <a:gd name="T10" fmla="*/ 6 w 38"/>
                <a:gd name="T11" fmla="*/ 6 h 20"/>
                <a:gd name="T12" fmla="*/ 29 w 38"/>
                <a:gd name="T13" fmla="*/ 1 h 20"/>
                <a:gd name="T14" fmla="*/ 38 w 38"/>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0">
                  <a:moveTo>
                    <a:pt x="38" y="6"/>
                  </a:moveTo>
                  <a:cubicBezTo>
                    <a:pt x="38" y="10"/>
                    <a:pt x="36" y="14"/>
                    <a:pt x="32" y="14"/>
                  </a:cubicBezTo>
                  <a:cubicBezTo>
                    <a:pt x="9" y="19"/>
                    <a:pt x="9" y="19"/>
                    <a:pt x="9" y="19"/>
                  </a:cubicBezTo>
                  <a:cubicBezTo>
                    <a:pt x="5" y="20"/>
                    <a:pt x="1" y="18"/>
                    <a:pt x="0" y="14"/>
                  </a:cubicBezTo>
                  <a:cubicBezTo>
                    <a:pt x="0" y="14"/>
                    <a:pt x="0" y="14"/>
                    <a:pt x="0" y="14"/>
                  </a:cubicBezTo>
                  <a:cubicBezTo>
                    <a:pt x="0" y="10"/>
                    <a:pt x="2" y="7"/>
                    <a:pt x="6" y="6"/>
                  </a:cubicBezTo>
                  <a:cubicBezTo>
                    <a:pt x="29" y="1"/>
                    <a:pt x="29" y="1"/>
                    <a:pt x="29" y="1"/>
                  </a:cubicBezTo>
                  <a:cubicBezTo>
                    <a:pt x="33" y="0"/>
                    <a:pt x="37" y="2"/>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ṡḷidè">
              <a:extLst>
                <a:ext uri="{FF2B5EF4-FFF2-40B4-BE49-F238E27FC236}">
                  <a16:creationId xmlns:a16="http://schemas.microsoft.com/office/drawing/2014/main" id="{D245C15D-E303-4763-8387-7902BA7C9C51}"/>
                </a:ext>
              </a:extLst>
            </p:cNvPr>
            <p:cNvSpPr/>
            <p:nvPr/>
          </p:nvSpPr>
          <p:spPr bwMode="auto">
            <a:xfrm>
              <a:off x="6065838" y="1187450"/>
              <a:ext cx="146050" cy="79375"/>
            </a:xfrm>
            <a:custGeom>
              <a:avLst/>
              <a:gdLst>
                <a:gd name="T0" fmla="*/ 38 w 39"/>
                <a:gd name="T1" fmla="*/ 6 h 21"/>
                <a:gd name="T2" fmla="*/ 32 w 39"/>
                <a:gd name="T3" fmla="*/ 15 h 21"/>
                <a:gd name="T4" fmla="*/ 9 w 39"/>
                <a:gd name="T5" fmla="*/ 20 h 21"/>
                <a:gd name="T6" fmla="*/ 0 w 39"/>
                <a:gd name="T7" fmla="*/ 14 h 21"/>
                <a:gd name="T8" fmla="*/ 0 w 39"/>
                <a:gd name="T9" fmla="*/ 14 h 21"/>
                <a:gd name="T10" fmla="*/ 6 w 39"/>
                <a:gd name="T11" fmla="*/ 6 h 21"/>
                <a:gd name="T12" fmla="*/ 30 w 39"/>
                <a:gd name="T13" fmla="*/ 1 h 21"/>
                <a:gd name="T14" fmla="*/ 38 w 39"/>
                <a:gd name="T15" fmla="*/ 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1">
                  <a:moveTo>
                    <a:pt x="38" y="6"/>
                  </a:moveTo>
                  <a:cubicBezTo>
                    <a:pt x="39" y="10"/>
                    <a:pt x="36" y="14"/>
                    <a:pt x="32" y="15"/>
                  </a:cubicBezTo>
                  <a:cubicBezTo>
                    <a:pt x="9" y="20"/>
                    <a:pt x="9" y="20"/>
                    <a:pt x="9" y="20"/>
                  </a:cubicBezTo>
                  <a:cubicBezTo>
                    <a:pt x="5" y="21"/>
                    <a:pt x="1" y="18"/>
                    <a:pt x="0" y="14"/>
                  </a:cubicBezTo>
                  <a:cubicBezTo>
                    <a:pt x="0" y="14"/>
                    <a:pt x="0" y="14"/>
                    <a:pt x="0" y="14"/>
                  </a:cubicBezTo>
                  <a:cubicBezTo>
                    <a:pt x="0" y="11"/>
                    <a:pt x="2" y="7"/>
                    <a:pt x="6" y="6"/>
                  </a:cubicBezTo>
                  <a:cubicBezTo>
                    <a:pt x="30" y="1"/>
                    <a:pt x="30" y="1"/>
                    <a:pt x="30" y="1"/>
                  </a:cubicBezTo>
                  <a:cubicBezTo>
                    <a:pt x="33" y="0"/>
                    <a:pt x="37" y="3"/>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ŝľiḓé">
              <a:extLst>
                <a:ext uri="{FF2B5EF4-FFF2-40B4-BE49-F238E27FC236}">
                  <a16:creationId xmlns:a16="http://schemas.microsoft.com/office/drawing/2014/main" id="{83205D26-9242-4867-9E62-B88D35ED4824}"/>
                </a:ext>
              </a:extLst>
            </p:cNvPr>
            <p:cNvSpPr/>
            <p:nvPr/>
          </p:nvSpPr>
          <p:spPr bwMode="auto">
            <a:xfrm>
              <a:off x="6051550" y="1236663"/>
              <a:ext cx="144463" cy="74613"/>
            </a:xfrm>
            <a:custGeom>
              <a:avLst/>
              <a:gdLst>
                <a:gd name="T0" fmla="*/ 38 w 39"/>
                <a:gd name="T1" fmla="*/ 6 h 20"/>
                <a:gd name="T2" fmla="*/ 33 w 39"/>
                <a:gd name="T3" fmla="*/ 14 h 20"/>
                <a:gd name="T4" fmla="*/ 9 w 39"/>
                <a:gd name="T5" fmla="*/ 20 h 20"/>
                <a:gd name="T6" fmla="*/ 1 w 39"/>
                <a:gd name="T7" fmla="*/ 14 h 20"/>
                <a:gd name="T8" fmla="*/ 1 w 39"/>
                <a:gd name="T9" fmla="*/ 14 h 20"/>
                <a:gd name="T10" fmla="*/ 6 w 39"/>
                <a:gd name="T11" fmla="*/ 6 h 20"/>
                <a:gd name="T12" fmla="*/ 30 w 39"/>
                <a:gd name="T13" fmla="*/ 1 h 20"/>
                <a:gd name="T14" fmla="*/ 38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8" y="6"/>
                  </a:moveTo>
                  <a:cubicBezTo>
                    <a:pt x="39" y="10"/>
                    <a:pt x="37" y="14"/>
                    <a:pt x="33" y="14"/>
                  </a:cubicBezTo>
                  <a:cubicBezTo>
                    <a:pt x="9" y="20"/>
                    <a:pt x="9" y="20"/>
                    <a:pt x="9" y="20"/>
                  </a:cubicBezTo>
                  <a:cubicBezTo>
                    <a:pt x="5" y="20"/>
                    <a:pt x="2" y="18"/>
                    <a:pt x="1" y="14"/>
                  </a:cubicBezTo>
                  <a:cubicBezTo>
                    <a:pt x="1" y="14"/>
                    <a:pt x="1" y="14"/>
                    <a:pt x="1" y="14"/>
                  </a:cubicBezTo>
                  <a:cubicBezTo>
                    <a:pt x="0" y="10"/>
                    <a:pt x="2" y="7"/>
                    <a:pt x="6" y="6"/>
                  </a:cubicBezTo>
                  <a:cubicBezTo>
                    <a:pt x="30" y="1"/>
                    <a:pt x="30" y="1"/>
                    <a:pt x="30" y="1"/>
                  </a:cubicBezTo>
                  <a:cubicBezTo>
                    <a:pt x="34" y="0"/>
                    <a:pt x="37" y="3"/>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śḻidé">
              <a:extLst>
                <a:ext uri="{FF2B5EF4-FFF2-40B4-BE49-F238E27FC236}">
                  <a16:creationId xmlns:a16="http://schemas.microsoft.com/office/drawing/2014/main" id="{2B35A2CA-69F0-4B77-8825-1FBA6E78BEE1}"/>
                </a:ext>
              </a:extLst>
            </p:cNvPr>
            <p:cNvSpPr/>
            <p:nvPr/>
          </p:nvSpPr>
          <p:spPr bwMode="auto">
            <a:xfrm>
              <a:off x="5895975" y="1131888"/>
              <a:ext cx="144463" cy="74613"/>
            </a:xfrm>
            <a:custGeom>
              <a:avLst/>
              <a:gdLst>
                <a:gd name="T0" fmla="*/ 38 w 39"/>
                <a:gd name="T1" fmla="*/ 6 h 20"/>
                <a:gd name="T2" fmla="*/ 33 w 39"/>
                <a:gd name="T3" fmla="*/ 14 h 20"/>
                <a:gd name="T4" fmla="*/ 9 w 39"/>
                <a:gd name="T5" fmla="*/ 19 h 20"/>
                <a:gd name="T6" fmla="*/ 1 w 39"/>
                <a:gd name="T7" fmla="*/ 14 h 20"/>
                <a:gd name="T8" fmla="*/ 1 w 39"/>
                <a:gd name="T9" fmla="*/ 14 h 20"/>
                <a:gd name="T10" fmla="*/ 6 w 39"/>
                <a:gd name="T11" fmla="*/ 6 h 20"/>
                <a:gd name="T12" fmla="*/ 30 w 39"/>
                <a:gd name="T13" fmla="*/ 1 h 20"/>
                <a:gd name="T14" fmla="*/ 38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8" y="6"/>
                  </a:moveTo>
                  <a:cubicBezTo>
                    <a:pt x="39" y="10"/>
                    <a:pt x="37" y="14"/>
                    <a:pt x="33" y="14"/>
                  </a:cubicBezTo>
                  <a:cubicBezTo>
                    <a:pt x="9" y="19"/>
                    <a:pt x="9" y="19"/>
                    <a:pt x="9" y="19"/>
                  </a:cubicBezTo>
                  <a:cubicBezTo>
                    <a:pt x="5" y="20"/>
                    <a:pt x="2" y="18"/>
                    <a:pt x="1" y="14"/>
                  </a:cubicBezTo>
                  <a:cubicBezTo>
                    <a:pt x="1" y="14"/>
                    <a:pt x="1" y="14"/>
                    <a:pt x="1" y="14"/>
                  </a:cubicBezTo>
                  <a:cubicBezTo>
                    <a:pt x="0" y="10"/>
                    <a:pt x="3" y="7"/>
                    <a:pt x="6" y="6"/>
                  </a:cubicBezTo>
                  <a:cubicBezTo>
                    <a:pt x="30" y="1"/>
                    <a:pt x="30" y="1"/>
                    <a:pt x="30" y="1"/>
                  </a:cubicBezTo>
                  <a:cubicBezTo>
                    <a:pt x="34" y="0"/>
                    <a:pt x="37" y="2"/>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ṩ1îḋe">
              <a:extLst>
                <a:ext uri="{FF2B5EF4-FFF2-40B4-BE49-F238E27FC236}">
                  <a16:creationId xmlns:a16="http://schemas.microsoft.com/office/drawing/2014/main" id="{D0FE8B7F-144F-4381-957B-BA625A1CD318}"/>
                </a:ext>
              </a:extLst>
            </p:cNvPr>
            <p:cNvSpPr/>
            <p:nvPr/>
          </p:nvSpPr>
          <p:spPr bwMode="auto">
            <a:xfrm>
              <a:off x="5913438" y="1106488"/>
              <a:ext cx="146050" cy="74613"/>
            </a:xfrm>
            <a:custGeom>
              <a:avLst/>
              <a:gdLst>
                <a:gd name="T0" fmla="*/ 38 w 39"/>
                <a:gd name="T1" fmla="*/ 6 h 20"/>
                <a:gd name="T2" fmla="*/ 32 w 39"/>
                <a:gd name="T3" fmla="*/ 14 h 20"/>
                <a:gd name="T4" fmla="*/ 9 w 39"/>
                <a:gd name="T5" fmla="*/ 19 h 20"/>
                <a:gd name="T6" fmla="*/ 0 w 39"/>
                <a:gd name="T7" fmla="*/ 14 h 20"/>
                <a:gd name="T8" fmla="*/ 0 w 39"/>
                <a:gd name="T9" fmla="*/ 14 h 20"/>
                <a:gd name="T10" fmla="*/ 6 w 39"/>
                <a:gd name="T11" fmla="*/ 6 h 20"/>
                <a:gd name="T12" fmla="*/ 30 w 39"/>
                <a:gd name="T13" fmla="*/ 1 h 20"/>
                <a:gd name="T14" fmla="*/ 38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8" y="6"/>
                  </a:moveTo>
                  <a:cubicBezTo>
                    <a:pt x="39" y="10"/>
                    <a:pt x="36" y="14"/>
                    <a:pt x="32" y="14"/>
                  </a:cubicBezTo>
                  <a:cubicBezTo>
                    <a:pt x="9" y="19"/>
                    <a:pt x="9" y="19"/>
                    <a:pt x="9" y="19"/>
                  </a:cubicBezTo>
                  <a:cubicBezTo>
                    <a:pt x="5" y="20"/>
                    <a:pt x="1" y="18"/>
                    <a:pt x="0" y="14"/>
                  </a:cubicBezTo>
                  <a:cubicBezTo>
                    <a:pt x="0" y="14"/>
                    <a:pt x="0" y="14"/>
                    <a:pt x="0" y="14"/>
                  </a:cubicBezTo>
                  <a:cubicBezTo>
                    <a:pt x="0" y="10"/>
                    <a:pt x="2" y="7"/>
                    <a:pt x="6" y="6"/>
                  </a:cubicBezTo>
                  <a:cubicBezTo>
                    <a:pt x="30" y="1"/>
                    <a:pt x="30" y="1"/>
                    <a:pt x="30" y="1"/>
                  </a:cubicBezTo>
                  <a:cubicBezTo>
                    <a:pt x="33" y="0"/>
                    <a:pt x="37" y="2"/>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ṥḷïḓê">
              <a:extLst>
                <a:ext uri="{FF2B5EF4-FFF2-40B4-BE49-F238E27FC236}">
                  <a16:creationId xmlns:a16="http://schemas.microsoft.com/office/drawing/2014/main" id="{2DF0E842-0A07-4E30-BA2F-5C7A07C68577}"/>
                </a:ext>
              </a:extLst>
            </p:cNvPr>
            <p:cNvSpPr/>
            <p:nvPr/>
          </p:nvSpPr>
          <p:spPr bwMode="auto">
            <a:xfrm>
              <a:off x="5899150" y="1173163"/>
              <a:ext cx="144463" cy="74613"/>
            </a:xfrm>
            <a:custGeom>
              <a:avLst/>
              <a:gdLst>
                <a:gd name="T0" fmla="*/ 39 w 39"/>
                <a:gd name="T1" fmla="*/ 6 h 20"/>
                <a:gd name="T2" fmla="*/ 33 w 39"/>
                <a:gd name="T3" fmla="*/ 14 h 20"/>
                <a:gd name="T4" fmla="*/ 10 w 39"/>
                <a:gd name="T5" fmla="*/ 20 h 20"/>
                <a:gd name="T6" fmla="*/ 1 w 39"/>
                <a:gd name="T7" fmla="*/ 14 h 20"/>
                <a:gd name="T8" fmla="*/ 1 w 39"/>
                <a:gd name="T9" fmla="*/ 14 h 20"/>
                <a:gd name="T10" fmla="*/ 7 w 39"/>
                <a:gd name="T11" fmla="*/ 6 h 20"/>
                <a:gd name="T12" fmla="*/ 30 w 39"/>
                <a:gd name="T13" fmla="*/ 1 h 20"/>
                <a:gd name="T14" fmla="*/ 39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9" y="6"/>
                  </a:moveTo>
                  <a:cubicBezTo>
                    <a:pt x="39" y="10"/>
                    <a:pt x="37" y="14"/>
                    <a:pt x="33" y="14"/>
                  </a:cubicBezTo>
                  <a:cubicBezTo>
                    <a:pt x="10" y="20"/>
                    <a:pt x="10" y="20"/>
                    <a:pt x="10" y="20"/>
                  </a:cubicBezTo>
                  <a:cubicBezTo>
                    <a:pt x="6" y="20"/>
                    <a:pt x="2" y="18"/>
                    <a:pt x="1" y="14"/>
                  </a:cubicBezTo>
                  <a:cubicBezTo>
                    <a:pt x="1" y="14"/>
                    <a:pt x="1" y="14"/>
                    <a:pt x="1" y="14"/>
                  </a:cubicBezTo>
                  <a:cubicBezTo>
                    <a:pt x="0" y="10"/>
                    <a:pt x="3" y="7"/>
                    <a:pt x="7" y="6"/>
                  </a:cubicBezTo>
                  <a:cubicBezTo>
                    <a:pt x="30" y="1"/>
                    <a:pt x="30" y="1"/>
                    <a:pt x="30" y="1"/>
                  </a:cubicBezTo>
                  <a:cubicBezTo>
                    <a:pt x="34" y="0"/>
                    <a:pt x="38" y="2"/>
                    <a:pt x="3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ślíḑé">
              <a:extLst>
                <a:ext uri="{FF2B5EF4-FFF2-40B4-BE49-F238E27FC236}">
                  <a16:creationId xmlns:a16="http://schemas.microsoft.com/office/drawing/2014/main" id="{A5E93EC2-781C-4028-980D-C74481F11CAD}"/>
                </a:ext>
              </a:extLst>
            </p:cNvPr>
            <p:cNvSpPr/>
            <p:nvPr/>
          </p:nvSpPr>
          <p:spPr bwMode="auto">
            <a:xfrm>
              <a:off x="5913438" y="1217613"/>
              <a:ext cx="146050" cy="74613"/>
            </a:xfrm>
            <a:custGeom>
              <a:avLst/>
              <a:gdLst>
                <a:gd name="T0" fmla="*/ 38 w 39"/>
                <a:gd name="T1" fmla="*/ 6 h 20"/>
                <a:gd name="T2" fmla="*/ 32 w 39"/>
                <a:gd name="T3" fmla="*/ 14 h 20"/>
                <a:gd name="T4" fmla="*/ 9 w 39"/>
                <a:gd name="T5" fmla="*/ 19 h 20"/>
                <a:gd name="T6" fmla="*/ 0 w 39"/>
                <a:gd name="T7" fmla="*/ 14 h 20"/>
                <a:gd name="T8" fmla="*/ 0 w 39"/>
                <a:gd name="T9" fmla="*/ 14 h 20"/>
                <a:gd name="T10" fmla="*/ 6 w 39"/>
                <a:gd name="T11" fmla="*/ 6 h 20"/>
                <a:gd name="T12" fmla="*/ 30 w 39"/>
                <a:gd name="T13" fmla="*/ 0 h 20"/>
                <a:gd name="T14" fmla="*/ 38 w 39"/>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0">
                  <a:moveTo>
                    <a:pt x="38" y="6"/>
                  </a:moveTo>
                  <a:cubicBezTo>
                    <a:pt x="39" y="10"/>
                    <a:pt x="36" y="13"/>
                    <a:pt x="32" y="14"/>
                  </a:cubicBezTo>
                  <a:cubicBezTo>
                    <a:pt x="9" y="19"/>
                    <a:pt x="9" y="19"/>
                    <a:pt x="9" y="19"/>
                  </a:cubicBezTo>
                  <a:cubicBezTo>
                    <a:pt x="5" y="20"/>
                    <a:pt x="1" y="18"/>
                    <a:pt x="0" y="14"/>
                  </a:cubicBezTo>
                  <a:cubicBezTo>
                    <a:pt x="0" y="14"/>
                    <a:pt x="0" y="14"/>
                    <a:pt x="0" y="14"/>
                  </a:cubicBezTo>
                  <a:cubicBezTo>
                    <a:pt x="0" y="10"/>
                    <a:pt x="2" y="6"/>
                    <a:pt x="6" y="6"/>
                  </a:cubicBezTo>
                  <a:cubicBezTo>
                    <a:pt x="30" y="0"/>
                    <a:pt x="30" y="0"/>
                    <a:pt x="30" y="0"/>
                  </a:cubicBezTo>
                  <a:cubicBezTo>
                    <a:pt x="33" y="0"/>
                    <a:pt x="37" y="2"/>
                    <a:pt x="38"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84" name="a7240ced-9bff-4b34-b07f-de04443bf2a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3718972" y="2321387"/>
            <a:ext cx="516613" cy="397990"/>
            <a:chOff x="3077327" y="1282701"/>
            <a:chExt cx="6037346" cy="4651068"/>
          </a:xfrm>
        </p:grpSpPr>
        <p:sp>
          <p:nvSpPr>
            <p:cNvPr id="85" name="ís1îďé">
              <a:extLst>
                <a:ext uri="{FF2B5EF4-FFF2-40B4-BE49-F238E27FC236}">
                  <a16:creationId xmlns:a16="http://schemas.microsoft.com/office/drawing/2014/main" id="{8DDB7378-B253-41DA-B630-2005481CE1A0}"/>
                </a:ext>
              </a:extLst>
            </p:cNvPr>
            <p:cNvSpPr/>
            <p:nvPr/>
          </p:nvSpPr>
          <p:spPr bwMode="auto">
            <a:xfrm>
              <a:off x="3077327" y="1363065"/>
              <a:ext cx="6037346" cy="4520473"/>
            </a:xfrm>
            <a:custGeom>
              <a:avLst/>
              <a:gdLst>
                <a:gd name="T0" fmla="*/ 288 w 289"/>
                <a:gd name="T1" fmla="*/ 24 h 217"/>
                <a:gd name="T2" fmla="*/ 216 w 289"/>
                <a:gd name="T3" fmla="*/ 0 h 217"/>
                <a:gd name="T4" fmla="*/ 146 w 289"/>
                <a:gd name="T5" fmla="*/ 24 h 217"/>
                <a:gd name="T6" fmla="*/ 145 w 289"/>
                <a:gd name="T7" fmla="*/ 25 h 217"/>
                <a:gd name="T8" fmla="*/ 143 w 289"/>
                <a:gd name="T9" fmla="*/ 24 h 217"/>
                <a:gd name="T10" fmla="*/ 74 w 289"/>
                <a:gd name="T11" fmla="*/ 0 h 217"/>
                <a:gd name="T12" fmla="*/ 1 w 289"/>
                <a:gd name="T13" fmla="*/ 24 h 217"/>
                <a:gd name="T14" fmla="*/ 0 w 289"/>
                <a:gd name="T15" fmla="*/ 25 h 217"/>
                <a:gd name="T16" fmla="*/ 0 w 289"/>
                <a:gd name="T17" fmla="*/ 217 h 217"/>
                <a:gd name="T18" fmla="*/ 5 w 289"/>
                <a:gd name="T19" fmla="*/ 214 h 217"/>
                <a:gd name="T20" fmla="*/ 58 w 289"/>
                <a:gd name="T21" fmla="*/ 197 h 217"/>
                <a:gd name="T22" fmla="*/ 127 w 289"/>
                <a:gd name="T23" fmla="*/ 215 h 217"/>
                <a:gd name="T24" fmla="*/ 162 w 289"/>
                <a:gd name="T25" fmla="*/ 215 h 217"/>
                <a:gd name="T26" fmla="*/ 232 w 289"/>
                <a:gd name="T27" fmla="*/ 197 h 217"/>
                <a:gd name="T28" fmla="*/ 284 w 289"/>
                <a:gd name="T29" fmla="*/ 214 h 217"/>
                <a:gd name="T30" fmla="*/ 289 w 289"/>
                <a:gd name="T31" fmla="*/ 217 h 217"/>
                <a:gd name="T32" fmla="*/ 289 w 289"/>
                <a:gd name="T33" fmla="*/ 25 h 217"/>
                <a:gd name="T34" fmla="*/ 288 w 289"/>
                <a:gd name="T35" fmla="*/ 2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217">
                  <a:moveTo>
                    <a:pt x="288" y="24"/>
                  </a:moveTo>
                  <a:cubicBezTo>
                    <a:pt x="287" y="23"/>
                    <a:pt x="257" y="0"/>
                    <a:pt x="216" y="0"/>
                  </a:cubicBezTo>
                  <a:cubicBezTo>
                    <a:pt x="191" y="0"/>
                    <a:pt x="168" y="8"/>
                    <a:pt x="146" y="24"/>
                  </a:cubicBezTo>
                  <a:cubicBezTo>
                    <a:pt x="145" y="25"/>
                    <a:pt x="145" y="25"/>
                    <a:pt x="145" y="25"/>
                  </a:cubicBezTo>
                  <a:cubicBezTo>
                    <a:pt x="143" y="24"/>
                    <a:pt x="143" y="24"/>
                    <a:pt x="143" y="24"/>
                  </a:cubicBezTo>
                  <a:cubicBezTo>
                    <a:pt x="121" y="8"/>
                    <a:pt x="98" y="0"/>
                    <a:pt x="74" y="0"/>
                  </a:cubicBezTo>
                  <a:cubicBezTo>
                    <a:pt x="32" y="0"/>
                    <a:pt x="3" y="23"/>
                    <a:pt x="1" y="24"/>
                  </a:cubicBezTo>
                  <a:cubicBezTo>
                    <a:pt x="0" y="25"/>
                    <a:pt x="0" y="25"/>
                    <a:pt x="0" y="25"/>
                  </a:cubicBezTo>
                  <a:cubicBezTo>
                    <a:pt x="0" y="217"/>
                    <a:pt x="0" y="217"/>
                    <a:pt x="0" y="217"/>
                  </a:cubicBezTo>
                  <a:cubicBezTo>
                    <a:pt x="5" y="214"/>
                    <a:pt x="5" y="214"/>
                    <a:pt x="5" y="214"/>
                  </a:cubicBezTo>
                  <a:cubicBezTo>
                    <a:pt x="22" y="206"/>
                    <a:pt x="39" y="197"/>
                    <a:pt x="58" y="197"/>
                  </a:cubicBezTo>
                  <a:cubicBezTo>
                    <a:pt x="87" y="197"/>
                    <a:pt x="113" y="208"/>
                    <a:pt x="127" y="215"/>
                  </a:cubicBezTo>
                  <a:cubicBezTo>
                    <a:pt x="162" y="215"/>
                    <a:pt x="162" y="215"/>
                    <a:pt x="162" y="215"/>
                  </a:cubicBezTo>
                  <a:cubicBezTo>
                    <a:pt x="176" y="208"/>
                    <a:pt x="202" y="197"/>
                    <a:pt x="232" y="197"/>
                  </a:cubicBezTo>
                  <a:cubicBezTo>
                    <a:pt x="250" y="197"/>
                    <a:pt x="268" y="206"/>
                    <a:pt x="284" y="214"/>
                  </a:cubicBezTo>
                  <a:cubicBezTo>
                    <a:pt x="289" y="217"/>
                    <a:pt x="289" y="217"/>
                    <a:pt x="289" y="217"/>
                  </a:cubicBezTo>
                  <a:cubicBezTo>
                    <a:pt x="289" y="25"/>
                    <a:pt x="289" y="25"/>
                    <a:pt x="289" y="25"/>
                  </a:cubicBezTo>
                  <a:cubicBezTo>
                    <a:pt x="288" y="24"/>
                    <a:pt x="288" y="24"/>
                    <a:pt x="288" y="24"/>
                  </a:cubicBezTo>
                </a:path>
              </a:pathLst>
            </a:custGeom>
            <a:solidFill>
              <a:srgbClr val="4DA1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sļïḋe">
              <a:extLst>
                <a:ext uri="{FF2B5EF4-FFF2-40B4-BE49-F238E27FC236}">
                  <a16:creationId xmlns:a16="http://schemas.microsoft.com/office/drawing/2014/main" id="{3D926764-B466-4B1A-94B8-F7829CD8C552}"/>
                </a:ext>
              </a:extLst>
            </p:cNvPr>
            <p:cNvSpPr/>
            <p:nvPr/>
          </p:nvSpPr>
          <p:spPr bwMode="auto">
            <a:xfrm>
              <a:off x="5689156" y="1674479"/>
              <a:ext cx="833779" cy="4259290"/>
            </a:xfrm>
            <a:custGeom>
              <a:avLst/>
              <a:gdLst>
                <a:gd name="T0" fmla="*/ 33 w 40"/>
                <a:gd name="T1" fmla="*/ 204 h 204"/>
                <a:gd name="T2" fmla="*/ 6 w 40"/>
                <a:gd name="T3" fmla="*/ 204 h 204"/>
                <a:gd name="T4" fmla="*/ 0 w 40"/>
                <a:gd name="T5" fmla="*/ 197 h 204"/>
                <a:gd name="T6" fmla="*/ 0 w 40"/>
                <a:gd name="T7" fmla="*/ 7 h 204"/>
                <a:gd name="T8" fmla="*/ 6 w 40"/>
                <a:gd name="T9" fmla="*/ 0 h 204"/>
                <a:gd name="T10" fmla="*/ 33 w 40"/>
                <a:gd name="T11" fmla="*/ 0 h 204"/>
                <a:gd name="T12" fmla="*/ 40 w 40"/>
                <a:gd name="T13" fmla="*/ 7 h 204"/>
                <a:gd name="T14" fmla="*/ 40 w 40"/>
                <a:gd name="T15" fmla="*/ 197 h 204"/>
                <a:gd name="T16" fmla="*/ 33 w 40"/>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04">
                  <a:moveTo>
                    <a:pt x="33" y="204"/>
                  </a:moveTo>
                  <a:cubicBezTo>
                    <a:pt x="6" y="204"/>
                    <a:pt x="6" y="204"/>
                    <a:pt x="6" y="204"/>
                  </a:cubicBezTo>
                  <a:cubicBezTo>
                    <a:pt x="2" y="204"/>
                    <a:pt x="0" y="201"/>
                    <a:pt x="0" y="197"/>
                  </a:cubicBezTo>
                  <a:cubicBezTo>
                    <a:pt x="0" y="7"/>
                    <a:pt x="0" y="7"/>
                    <a:pt x="0" y="7"/>
                  </a:cubicBezTo>
                  <a:cubicBezTo>
                    <a:pt x="0" y="3"/>
                    <a:pt x="2" y="0"/>
                    <a:pt x="6" y="0"/>
                  </a:cubicBezTo>
                  <a:cubicBezTo>
                    <a:pt x="33" y="0"/>
                    <a:pt x="33" y="0"/>
                    <a:pt x="33" y="0"/>
                  </a:cubicBezTo>
                  <a:cubicBezTo>
                    <a:pt x="37" y="0"/>
                    <a:pt x="40" y="3"/>
                    <a:pt x="40" y="7"/>
                  </a:cubicBezTo>
                  <a:cubicBezTo>
                    <a:pt x="40" y="197"/>
                    <a:pt x="40" y="197"/>
                    <a:pt x="40" y="197"/>
                  </a:cubicBezTo>
                  <a:cubicBezTo>
                    <a:pt x="40" y="201"/>
                    <a:pt x="37" y="204"/>
                    <a:pt x="33" y="204"/>
                  </a:cubicBezTo>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ïḍè">
              <a:extLst>
                <a:ext uri="{FF2B5EF4-FFF2-40B4-BE49-F238E27FC236}">
                  <a16:creationId xmlns:a16="http://schemas.microsoft.com/office/drawing/2014/main" id="{C474DA3A-B8A1-472A-B7F1-36A9458ABDFA}"/>
                </a:ext>
              </a:extLst>
            </p:cNvPr>
            <p:cNvSpPr/>
            <p:nvPr/>
          </p:nvSpPr>
          <p:spPr bwMode="auto">
            <a:xfrm>
              <a:off x="3157691" y="1533842"/>
              <a:ext cx="2903151" cy="4209066"/>
            </a:xfrm>
            <a:custGeom>
              <a:avLst/>
              <a:gdLst>
                <a:gd name="T0" fmla="*/ 139 w 139"/>
                <a:gd name="T1" fmla="*/ 22 h 202"/>
                <a:gd name="T2" fmla="*/ 73 w 139"/>
                <a:gd name="T3" fmla="*/ 0 h 202"/>
                <a:gd name="T4" fmla="*/ 0 w 139"/>
                <a:gd name="T5" fmla="*/ 24 h 202"/>
                <a:gd name="T6" fmla="*/ 0 w 139"/>
                <a:gd name="T7" fmla="*/ 198 h 202"/>
                <a:gd name="T8" fmla="*/ 8 w 139"/>
                <a:gd name="T9" fmla="*/ 195 h 202"/>
                <a:gd name="T10" fmla="*/ 58 w 139"/>
                <a:gd name="T11" fmla="*/ 183 h 202"/>
                <a:gd name="T12" fmla="*/ 135 w 139"/>
                <a:gd name="T13" fmla="*/ 201 h 202"/>
                <a:gd name="T14" fmla="*/ 139 w 139"/>
                <a:gd name="T15" fmla="*/ 202 h 202"/>
                <a:gd name="T16" fmla="*/ 139 w 139"/>
                <a:gd name="T17" fmla="*/ 2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202">
                  <a:moveTo>
                    <a:pt x="139" y="22"/>
                  </a:moveTo>
                  <a:cubicBezTo>
                    <a:pt x="118" y="7"/>
                    <a:pt x="96" y="0"/>
                    <a:pt x="73" y="0"/>
                  </a:cubicBezTo>
                  <a:cubicBezTo>
                    <a:pt x="34" y="0"/>
                    <a:pt x="0" y="24"/>
                    <a:pt x="0" y="24"/>
                  </a:cubicBezTo>
                  <a:cubicBezTo>
                    <a:pt x="0" y="198"/>
                    <a:pt x="0" y="198"/>
                    <a:pt x="0" y="198"/>
                  </a:cubicBezTo>
                  <a:cubicBezTo>
                    <a:pt x="8" y="195"/>
                    <a:pt x="8" y="195"/>
                    <a:pt x="8" y="195"/>
                  </a:cubicBezTo>
                  <a:cubicBezTo>
                    <a:pt x="24" y="187"/>
                    <a:pt x="40" y="183"/>
                    <a:pt x="58" y="183"/>
                  </a:cubicBezTo>
                  <a:cubicBezTo>
                    <a:pt x="100" y="183"/>
                    <a:pt x="135" y="201"/>
                    <a:pt x="135" y="201"/>
                  </a:cubicBezTo>
                  <a:cubicBezTo>
                    <a:pt x="139" y="202"/>
                    <a:pt x="139" y="202"/>
                    <a:pt x="139" y="202"/>
                  </a:cubicBezTo>
                  <a:lnTo>
                    <a:pt x="139" y="22"/>
                  </a:lnTo>
                  <a:close/>
                </a:path>
              </a:pathLst>
            </a:custGeom>
            <a:solidFill>
              <a:srgbClr val="D6D7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š1îḋé">
              <a:extLst>
                <a:ext uri="{FF2B5EF4-FFF2-40B4-BE49-F238E27FC236}">
                  <a16:creationId xmlns:a16="http://schemas.microsoft.com/office/drawing/2014/main" id="{AB5FA319-BC8B-4DCE-9D99-8A88915906F9}"/>
                </a:ext>
              </a:extLst>
            </p:cNvPr>
            <p:cNvSpPr/>
            <p:nvPr/>
          </p:nvSpPr>
          <p:spPr bwMode="auto">
            <a:xfrm>
              <a:off x="3228013" y="1423338"/>
              <a:ext cx="2852921" cy="4339654"/>
            </a:xfrm>
            <a:custGeom>
              <a:avLst/>
              <a:gdLst>
                <a:gd name="T0" fmla="*/ 137 w 137"/>
                <a:gd name="T1" fmla="*/ 22 h 208"/>
                <a:gd name="T2" fmla="*/ 70 w 137"/>
                <a:gd name="T3" fmla="*/ 0 h 208"/>
                <a:gd name="T4" fmla="*/ 2 w 137"/>
                <a:gd name="T5" fmla="*/ 23 h 208"/>
                <a:gd name="T6" fmla="*/ 0 w 137"/>
                <a:gd name="T7" fmla="*/ 24 h 208"/>
                <a:gd name="T8" fmla="*/ 0 w 137"/>
                <a:gd name="T9" fmla="*/ 197 h 208"/>
                <a:gd name="T10" fmla="*/ 5 w 137"/>
                <a:gd name="T11" fmla="*/ 195 h 208"/>
                <a:gd name="T12" fmla="*/ 55 w 137"/>
                <a:gd name="T13" fmla="*/ 183 h 208"/>
                <a:gd name="T14" fmla="*/ 132 w 137"/>
                <a:gd name="T15" fmla="*/ 206 h 208"/>
                <a:gd name="T16" fmla="*/ 137 w 137"/>
                <a:gd name="T17" fmla="*/ 208 h 208"/>
                <a:gd name="T18" fmla="*/ 137 w 137"/>
                <a:gd name="T19"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208">
                  <a:moveTo>
                    <a:pt x="137" y="22"/>
                  </a:moveTo>
                  <a:cubicBezTo>
                    <a:pt x="116" y="7"/>
                    <a:pt x="93" y="0"/>
                    <a:pt x="70" y="0"/>
                  </a:cubicBezTo>
                  <a:cubicBezTo>
                    <a:pt x="31" y="0"/>
                    <a:pt x="3" y="22"/>
                    <a:pt x="2" y="23"/>
                  </a:cubicBezTo>
                  <a:cubicBezTo>
                    <a:pt x="0" y="24"/>
                    <a:pt x="0" y="24"/>
                    <a:pt x="0" y="24"/>
                  </a:cubicBezTo>
                  <a:cubicBezTo>
                    <a:pt x="0" y="197"/>
                    <a:pt x="0" y="197"/>
                    <a:pt x="0" y="197"/>
                  </a:cubicBezTo>
                  <a:cubicBezTo>
                    <a:pt x="5" y="195"/>
                    <a:pt x="5" y="195"/>
                    <a:pt x="5" y="195"/>
                  </a:cubicBezTo>
                  <a:cubicBezTo>
                    <a:pt x="21" y="187"/>
                    <a:pt x="37" y="183"/>
                    <a:pt x="55" y="183"/>
                  </a:cubicBezTo>
                  <a:cubicBezTo>
                    <a:pt x="97" y="183"/>
                    <a:pt x="132" y="206"/>
                    <a:pt x="132" y="206"/>
                  </a:cubicBezTo>
                  <a:cubicBezTo>
                    <a:pt x="137" y="208"/>
                    <a:pt x="137" y="208"/>
                    <a:pt x="137" y="208"/>
                  </a:cubicBezTo>
                  <a:cubicBezTo>
                    <a:pt x="137" y="22"/>
                    <a:pt x="137" y="22"/>
                    <a:pt x="137" y="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î$ḻîḑè">
              <a:extLst>
                <a:ext uri="{FF2B5EF4-FFF2-40B4-BE49-F238E27FC236}">
                  <a16:creationId xmlns:a16="http://schemas.microsoft.com/office/drawing/2014/main" id="{9E3E1FE3-C138-4847-BD3A-A66D29E0666D}"/>
                </a:ext>
              </a:extLst>
            </p:cNvPr>
            <p:cNvSpPr/>
            <p:nvPr/>
          </p:nvSpPr>
          <p:spPr bwMode="auto">
            <a:xfrm>
              <a:off x="3700148" y="1985886"/>
              <a:ext cx="1717783" cy="401820"/>
            </a:xfrm>
            <a:custGeom>
              <a:avLst/>
              <a:gdLst>
                <a:gd name="T0" fmla="*/ 2 w 82"/>
                <a:gd name="T1" fmla="*/ 19 h 19"/>
                <a:gd name="T2" fmla="*/ 0 w 82"/>
                <a:gd name="T3" fmla="*/ 16 h 19"/>
                <a:gd name="T4" fmla="*/ 82 w 82"/>
                <a:gd name="T5" fmla="*/ 16 h 19"/>
                <a:gd name="T6" fmla="*/ 80 w 82"/>
                <a:gd name="T7" fmla="*/ 19 h 19"/>
                <a:gd name="T8" fmla="*/ 2 w 82"/>
                <a:gd name="T9" fmla="*/ 19 h 19"/>
              </a:gdLst>
              <a:ahLst/>
              <a:cxnLst>
                <a:cxn ang="0">
                  <a:pos x="T0" y="T1"/>
                </a:cxn>
                <a:cxn ang="0">
                  <a:pos x="T2" y="T3"/>
                </a:cxn>
                <a:cxn ang="0">
                  <a:pos x="T4" y="T5"/>
                </a:cxn>
                <a:cxn ang="0">
                  <a:pos x="T6" y="T7"/>
                </a:cxn>
                <a:cxn ang="0">
                  <a:pos x="T8" y="T9"/>
                </a:cxn>
              </a:cxnLst>
              <a:rect l="0" t="0" r="r" b="b"/>
              <a:pathLst>
                <a:path w="82" h="19">
                  <a:moveTo>
                    <a:pt x="2" y="19"/>
                  </a:moveTo>
                  <a:cubicBezTo>
                    <a:pt x="0" y="16"/>
                    <a:pt x="0" y="16"/>
                    <a:pt x="0" y="16"/>
                  </a:cubicBezTo>
                  <a:cubicBezTo>
                    <a:pt x="0" y="16"/>
                    <a:pt x="42" y="0"/>
                    <a:pt x="82" y="16"/>
                  </a:cubicBezTo>
                  <a:cubicBezTo>
                    <a:pt x="80" y="19"/>
                    <a:pt x="80" y="19"/>
                    <a:pt x="80" y="19"/>
                  </a:cubicBezTo>
                  <a:cubicBezTo>
                    <a:pt x="42" y="3"/>
                    <a:pt x="3" y="19"/>
                    <a:pt x="2" y="19"/>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ṡḷiďê">
              <a:extLst>
                <a:ext uri="{FF2B5EF4-FFF2-40B4-BE49-F238E27FC236}">
                  <a16:creationId xmlns:a16="http://schemas.microsoft.com/office/drawing/2014/main" id="{2F39E070-25A0-4428-9365-A55DB5880E21}"/>
                </a:ext>
              </a:extLst>
            </p:cNvPr>
            <p:cNvSpPr/>
            <p:nvPr/>
          </p:nvSpPr>
          <p:spPr bwMode="auto">
            <a:xfrm>
              <a:off x="3700148" y="2427888"/>
              <a:ext cx="1717783" cy="411869"/>
            </a:xfrm>
            <a:custGeom>
              <a:avLst/>
              <a:gdLst>
                <a:gd name="T0" fmla="*/ 2 w 82"/>
                <a:gd name="T1" fmla="*/ 20 h 20"/>
                <a:gd name="T2" fmla="*/ 0 w 82"/>
                <a:gd name="T3" fmla="*/ 17 h 20"/>
                <a:gd name="T4" fmla="*/ 82 w 82"/>
                <a:gd name="T5" fmla="*/ 17 h 20"/>
                <a:gd name="T6" fmla="*/ 80 w 82"/>
                <a:gd name="T7" fmla="*/ 20 h 20"/>
                <a:gd name="T8" fmla="*/ 2 w 82"/>
                <a:gd name="T9" fmla="*/ 20 h 20"/>
              </a:gdLst>
              <a:ahLst/>
              <a:cxnLst>
                <a:cxn ang="0">
                  <a:pos x="T0" y="T1"/>
                </a:cxn>
                <a:cxn ang="0">
                  <a:pos x="T2" y="T3"/>
                </a:cxn>
                <a:cxn ang="0">
                  <a:pos x="T4" y="T5"/>
                </a:cxn>
                <a:cxn ang="0">
                  <a:pos x="T6" y="T7"/>
                </a:cxn>
                <a:cxn ang="0">
                  <a:pos x="T8" y="T9"/>
                </a:cxn>
              </a:cxnLst>
              <a:rect l="0" t="0" r="r" b="b"/>
              <a:pathLst>
                <a:path w="82" h="20">
                  <a:moveTo>
                    <a:pt x="2" y="20"/>
                  </a:moveTo>
                  <a:cubicBezTo>
                    <a:pt x="0" y="17"/>
                    <a:pt x="0" y="17"/>
                    <a:pt x="0" y="17"/>
                  </a:cubicBezTo>
                  <a:cubicBezTo>
                    <a:pt x="0" y="17"/>
                    <a:pt x="42" y="0"/>
                    <a:pt x="82" y="17"/>
                  </a:cubicBezTo>
                  <a:cubicBezTo>
                    <a:pt x="80" y="20"/>
                    <a:pt x="80" y="20"/>
                    <a:pt x="80" y="20"/>
                  </a:cubicBezTo>
                  <a:cubicBezTo>
                    <a:pt x="42" y="4"/>
                    <a:pt x="3" y="20"/>
                    <a:pt x="2" y="20"/>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ṩľíḑe">
              <a:extLst>
                <a:ext uri="{FF2B5EF4-FFF2-40B4-BE49-F238E27FC236}">
                  <a16:creationId xmlns:a16="http://schemas.microsoft.com/office/drawing/2014/main" id="{4222AB07-1C2B-41A5-AF07-3D9A0C857606}"/>
                </a:ext>
              </a:extLst>
            </p:cNvPr>
            <p:cNvSpPr/>
            <p:nvPr/>
          </p:nvSpPr>
          <p:spPr bwMode="auto">
            <a:xfrm>
              <a:off x="3700148" y="2889980"/>
              <a:ext cx="1717783" cy="411869"/>
            </a:xfrm>
            <a:custGeom>
              <a:avLst/>
              <a:gdLst>
                <a:gd name="T0" fmla="*/ 2 w 82"/>
                <a:gd name="T1" fmla="*/ 20 h 20"/>
                <a:gd name="T2" fmla="*/ 0 w 82"/>
                <a:gd name="T3" fmla="*/ 17 h 20"/>
                <a:gd name="T4" fmla="*/ 82 w 82"/>
                <a:gd name="T5" fmla="*/ 17 h 20"/>
                <a:gd name="T6" fmla="*/ 80 w 82"/>
                <a:gd name="T7" fmla="*/ 20 h 20"/>
                <a:gd name="T8" fmla="*/ 2 w 82"/>
                <a:gd name="T9" fmla="*/ 20 h 20"/>
              </a:gdLst>
              <a:ahLst/>
              <a:cxnLst>
                <a:cxn ang="0">
                  <a:pos x="T0" y="T1"/>
                </a:cxn>
                <a:cxn ang="0">
                  <a:pos x="T2" y="T3"/>
                </a:cxn>
                <a:cxn ang="0">
                  <a:pos x="T4" y="T5"/>
                </a:cxn>
                <a:cxn ang="0">
                  <a:pos x="T6" y="T7"/>
                </a:cxn>
                <a:cxn ang="0">
                  <a:pos x="T8" y="T9"/>
                </a:cxn>
              </a:cxnLst>
              <a:rect l="0" t="0" r="r" b="b"/>
              <a:pathLst>
                <a:path w="82" h="20">
                  <a:moveTo>
                    <a:pt x="2" y="20"/>
                  </a:moveTo>
                  <a:cubicBezTo>
                    <a:pt x="0" y="17"/>
                    <a:pt x="0" y="17"/>
                    <a:pt x="0" y="17"/>
                  </a:cubicBezTo>
                  <a:cubicBezTo>
                    <a:pt x="0" y="17"/>
                    <a:pt x="42" y="0"/>
                    <a:pt x="82" y="17"/>
                  </a:cubicBezTo>
                  <a:cubicBezTo>
                    <a:pt x="80" y="20"/>
                    <a:pt x="80" y="20"/>
                    <a:pt x="80" y="20"/>
                  </a:cubicBezTo>
                  <a:cubicBezTo>
                    <a:pt x="42" y="4"/>
                    <a:pt x="3" y="19"/>
                    <a:pt x="2" y="20"/>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şlîďè">
              <a:extLst>
                <a:ext uri="{FF2B5EF4-FFF2-40B4-BE49-F238E27FC236}">
                  <a16:creationId xmlns:a16="http://schemas.microsoft.com/office/drawing/2014/main" id="{C5A977B5-036E-47AF-826F-31917B5598C6}"/>
                </a:ext>
              </a:extLst>
            </p:cNvPr>
            <p:cNvSpPr/>
            <p:nvPr/>
          </p:nvSpPr>
          <p:spPr bwMode="auto">
            <a:xfrm>
              <a:off x="3700148" y="3342031"/>
              <a:ext cx="1717783" cy="401820"/>
            </a:xfrm>
            <a:custGeom>
              <a:avLst/>
              <a:gdLst>
                <a:gd name="T0" fmla="*/ 2 w 82"/>
                <a:gd name="T1" fmla="*/ 19 h 19"/>
                <a:gd name="T2" fmla="*/ 0 w 82"/>
                <a:gd name="T3" fmla="*/ 17 h 19"/>
                <a:gd name="T4" fmla="*/ 82 w 82"/>
                <a:gd name="T5" fmla="*/ 17 h 19"/>
                <a:gd name="T6" fmla="*/ 80 w 82"/>
                <a:gd name="T7" fmla="*/ 19 h 19"/>
                <a:gd name="T8" fmla="*/ 2 w 82"/>
                <a:gd name="T9" fmla="*/ 19 h 19"/>
              </a:gdLst>
              <a:ahLst/>
              <a:cxnLst>
                <a:cxn ang="0">
                  <a:pos x="T0" y="T1"/>
                </a:cxn>
                <a:cxn ang="0">
                  <a:pos x="T2" y="T3"/>
                </a:cxn>
                <a:cxn ang="0">
                  <a:pos x="T4" y="T5"/>
                </a:cxn>
                <a:cxn ang="0">
                  <a:pos x="T6" y="T7"/>
                </a:cxn>
                <a:cxn ang="0">
                  <a:pos x="T8" y="T9"/>
                </a:cxn>
              </a:cxnLst>
              <a:rect l="0" t="0" r="r" b="b"/>
              <a:pathLst>
                <a:path w="82" h="19">
                  <a:moveTo>
                    <a:pt x="2" y="19"/>
                  </a:moveTo>
                  <a:cubicBezTo>
                    <a:pt x="0" y="17"/>
                    <a:pt x="0" y="17"/>
                    <a:pt x="0" y="17"/>
                  </a:cubicBezTo>
                  <a:cubicBezTo>
                    <a:pt x="0" y="16"/>
                    <a:pt x="42" y="0"/>
                    <a:pt x="82" y="17"/>
                  </a:cubicBezTo>
                  <a:cubicBezTo>
                    <a:pt x="80" y="19"/>
                    <a:pt x="80" y="19"/>
                    <a:pt x="80" y="19"/>
                  </a:cubicBezTo>
                  <a:cubicBezTo>
                    <a:pt x="42" y="4"/>
                    <a:pt x="3" y="19"/>
                    <a:pt x="2" y="19"/>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ŝḻîḑé">
              <a:extLst>
                <a:ext uri="{FF2B5EF4-FFF2-40B4-BE49-F238E27FC236}">
                  <a16:creationId xmlns:a16="http://schemas.microsoft.com/office/drawing/2014/main" id="{1C318F19-87F6-4DA6-BD05-76800CE6CF2E}"/>
                </a:ext>
              </a:extLst>
            </p:cNvPr>
            <p:cNvSpPr/>
            <p:nvPr/>
          </p:nvSpPr>
          <p:spPr bwMode="auto">
            <a:xfrm>
              <a:off x="3700148" y="3804124"/>
              <a:ext cx="1717783" cy="391778"/>
            </a:xfrm>
            <a:custGeom>
              <a:avLst/>
              <a:gdLst>
                <a:gd name="T0" fmla="*/ 2 w 82"/>
                <a:gd name="T1" fmla="*/ 19 h 19"/>
                <a:gd name="T2" fmla="*/ 0 w 82"/>
                <a:gd name="T3" fmla="*/ 17 h 19"/>
                <a:gd name="T4" fmla="*/ 82 w 82"/>
                <a:gd name="T5" fmla="*/ 17 h 19"/>
                <a:gd name="T6" fmla="*/ 80 w 82"/>
                <a:gd name="T7" fmla="*/ 19 h 19"/>
                <a:gd name="T8" fmla="*/ 2 w 82"/>
                <a:gd name="T9" fmla="*/ 19 h 19"/>
              </a:gdLst>
              <a:ahLst/>
              <a:cxnLst>
                <a:cxn ang="0">
                  <a:pos x="T0" y="T1"/>
                </a:cxn>
                <a:cxn ang="0">
                  <a:pos x="T2" y="T3"/>
                </a:cxn>
                <a:cxn ang="0">
                  <a:pos x="T4" y="T5"/>
                </a:cxn>
                <a:cxn ang="0">
                  <a:pos x="T6" y="T7"/>
                </a:cxn>
                <a:cxn ang="0">
                  <a:pos x="T8" y="T9"/>
                </a:cxn>
              </a:cxnLst>
              <a:rect l="0" t="0" r="r" b="b"/>
              <a:pathLst>
                <a:path w="82" h="19">
                  <a:moveTo>
                    <a:pt x="2" y="19"/>
                  </a:moveTo>
                  <a:cubicBezTo>
                    <a:pt x="0" y="17"/>
                    <a:pt x="0" y="17"/>
                    <a:pt x="0" y="17"/>
                  </a:cubicBezTo>
                  <a:cubicBezTo>
                    <a:pt x="0" y="16"/>
                    <a:pt x="42" y="0"/>
                    <a:pt x="82" y="17"/>
                  </a:cubicBezTo>
                  <a:cubicBezTo>
                    <a:pt x="80" y="19"/>
                    <a:pt x="80" y="19"/>
                    <a:pt x="80" y="19"/>
                  </a:cubicBezTo>
                  <a:cubicBezTo>
                    <a:pt x="42" y="4"/>
                    <a:pt x="3" y="19"/>
                    <a:pt x="2" y="19"/>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ṣḷîdê">
              <a:extLst>
                <a:ext uri="{FF2B5EF4-FFF2-40B4-BE49-F238E27FC236}">
                  <a16:creationId xmlns:a16="http://schemas.microsoft.com/office/drawing/2014/main" id="{C8D98382-AA01-40D6-88B6-67AD30A57508}"/>
                </a:ext>
              </a:extLst>
            </p:cNvPr>
            <p:cNvSpPr/>
            <p:nvPr/>
          </p:nvSpPr>
          <p:spPr bwMode="auto">
            <a:xfrm>
              <a:off x="3700148" y="4256168"/>
              <a:ext cx="1717783" cy="401820"/>
            </a:xfrm>
            <a:custGeom>
              <a:avLst/>
              <a:gdLst>
                <a:gd name="T0" fmla="*/ 2 w 82"/>
                <a:gd name="T1" fmla="*/ 19 h 19"/>
                <a:gd name="T2" fmla="*/ 0 w 82"/>
                <a:gd name="T3" fmla="*/ 16 h 19"/>
                <a:gd name="T4" fmla="*/ 82 w 82"/>
                <a:gd name="T5" fmla="*/ 16 h 19"/>
                <a:gd name="T6" fmla="*/ 80 w 82"/>
                <a:gd name="T7" fmla="*/ 19 h 19"/>
                <a:gd name="T8" fmla="*/ 2 w 82"/>
                <a:gd name="T9" fmla="*/ 19 h 19"/>
              </a:gdLst>
              <a:ahLst/>
              <a:cxnLst>
                <a:cxn ang="0">
                  <a:pos x="T0" y="T1"/>
                </a:cxn>
                <a:cxn ang="0">
                  <a:pos x="T2" y="T3"/>
                </a:cxn>
                <a:cxn ang="0">
                  <a:pos x="T4" y="T5"/>
                </a:cxn>
                <a:cxn ang="0">
                  <a:pos x="T6" y="T7"/>
                </a:cxn>
                <a:cxn ang="0">
                  <a:pos x="T8" y="T9"/>
                </a:cxn>
              </a:cxnLst>
              <a:rect l="0" t="0" r="r" b="b"/>
              <a:pathLst>
                <a:path w="82" h="19">
                  <a:moveTo>
                    <a:pt x="2" y="19"/>
                  </a:moveTo>
                  <a:cubicBezTo>
                    <a:pt x="0" y="16"/>
                    <a:pt x="0" y="16"/>
                    <a:pt x="0" y="16"/>
                  </a:cubicBezTo>
                  <a:cubicBezTo>
                    <a:pt x="0" y="16"/>
                    <a:pt x="42" y="0"/>
                    <a:pt x="82" y="16"/>
                  </a:cubicBezTo>
                  <a:cubicBezTo>
                    <a:pt x="80" y="19"/>
                    <a:pt x="80" y="19"/>
                    <a:pt x="80" y="19"/>
                  </a:cubicBezTo>
                  <a:cubicBezTo>
                    <a:pt x="42" y="3"/>
                    <a:pt x="3" y="19"/>
                    <a:pt x="2" y="19"/>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îṩļiḑê">
              <a:extLst>
                <a:ext uri="{FF2B5EF4-FFF2-40B4-BE49-F238E27FC236}">
                  <a16:creationId xmlns:a16="http://schemas.microsoft.com/office/drawing/2014/main" id="{A9B96009-2475-4138-9251-BF05C8DA276F}"/>
                </a:ext>
              </a:extLst>
            </p:cNvPr>
            <p:cNvSpPr/>
            <p:nvPr/>
          </p:nvSpPr>
          <p:spPr bwMode="auto">
            <a:xfrm>
              <a:off x="3700148" y="4718261"/>
              <a:ext cx="1717783" cy="401820"/>
            </a:xfrm>
            <a:custGeom>
              <a:avLst/>
              <a:gdLst>
                <a:gd name="T0" fmla="*/ 2 w 82"/>
                <a:gd name="T1" fmla="*/ 19 h 19"/>
                <a:gd name="T2" fmla="*/ 0 w 82"/>
                <a:gd name="T3" fmla="*/ 16 h 19"/>
                <a:gd name="T4" fmla="*/ 82 w 82"/>
                <a:gd name="T5" fmla="*/ 16 h 19"/>
                <a:gd name="T6" fmla="*/ 80 w 82"/>
                <a:gd name="T7" fmla="*/ 19 h 19"/>
                <a:gd name="T8" fmla="*/ 2 w 82"/>
                <a:gd name="T9" fmla="*/ 19 h 19"/>
              </a:gdLst>
              <a:ahLst/>
              <a:cxnLst>
                <a:cxn ang="0">
                  <a:pos x="T0" y="T1"/>
                </a:cxn>
                <a:cxn ang="0">
                  <a:pos x="T2" y="T3"/>
                </a:cxn>
                <a:cxn ang="0">
                  <a:pos x="T4" y="T5"/>
                </a:cxn>
                <a:cxn ang="0">
                  <a:pos x="T6" y="T7"/>
                </a:cxn>
                <a:cxn ang="0">
                  <a:pos x="T8" y="T9"/>
                </a:cxn>
              </a:cxnLst>
              <a:rect l="0" t="0" r="r" b="b"/>
              <a:pathLst>
                <a:path w="82" h="19">
                  <a:moveTo>
                    <a:pt x="2" y="19"/>
                  </a:moveTo>
                  <a:cubicBezTo>
                    <a:pt x="0" y="16"/>
                    <a:pt x="0" y="16"/>
                    <a:pt x="0" y="16"/>
                  </a:cubicBezTo>
                  <a:cubicBezTo>
                    <a:pt x="0" y="16"/>
                    <a:pt x="42" y="0"/>
                    <a:pt x="82" y="16"/>
                  </a:cubicBezTo>
                  <a:cubicBezTo>
                    <a:pt x="80" y="19"/>
                    <a:pt x="80" y="19"/>
                    <a:pt x="80" y="19"/>
                  </a:cubicBezTo>
                  <a:cubicBezTo>
                    <a:pt x="42" y="3"/>
                    <a:pt x="3" y="19"/>
                    <a:pt x="2" y="19"/>
                  </a:cubicBezTo>
                  <a:close/>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šļïḍê">
              <a:extLst>
                <a:ext uri="{FF2B5EF4-FFF2-40B4-BE49-F238E27FC236}">
                  <a16:creationId xmlns:a16="http://schemas.microsoft.com/office/drawing/2014/main" id="{F0C023E0-7319-4A76-85EB-A8DEDD8BA8DC}"/>
                </a:ext>
              </a:extLst>
            </p:cNvPr>
            <p:cNvSpPr/>
            <p:nvPr/>
          </p:nvSpPr>
          <p:spPr bwMode="auto">
            <a:xfrm>
              <a:off x="6131158" y="1533842"/>
              <a:ext cx="2923242" cy="4209066"/>
            </a:xfrm>
            <a:custGeom>
              <a:avLst/>
              <a:gdLst>
                <a:gd name="T0" fmla="*/ 66 w 140"/>
                <a:gd name="T1" fmla="*/ 0 h 202"/>
                <a:gd name="T2" fmla="*/ 0 w 140"/>
                <a:gd name="T3" fmla="*/ 22 h 202"/>
                <a:gd name="T4" fmla="*/ 0 w 140"/>
                <a:gd name="T5" fmla="*/ 202 h 202"/>
                <a:gd name="T6" fmla="*/ 4 w 140"/>
                <a:gd name="T7" fmla="*/ 201 h 202"/>
                <a:gd name="T8" fmla="*/ 81 w 140"/>
                <a:gd name="T9" fmla="*/ 183 h 202"/>
                <a:gd name="T10" fmla="*/ 131 w 140"/>
                <a:gd name="T11" fmla="*/ 195 h 202"/>
                <a:gd name="T12" fmla="*/ 138 w 140"/>
                <a:gd name="T13" fmla="*/ 199 h 202"/>
                <a:gd name="T14" fmla="*/ 140 w 140"/>
                <a:gd name="T15" fmla="*/ 26 h 202"/>
                <a:gd name="T16" fmla="*/ 66 w 140"/>
                <a:gd name="T1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02">
                  <a:moveTo>
                    <a:pt x="66" y="0"/>
                  </a:moveTo>
                  <a:cubicBezTo>
                    <a:pt x="43" y="0"/>
                    <a:pt x="21" y="7"/>
                    <a:pt x="0" y="22"/>
                  </a:cubicBezTo>
                  <a:cubicBezTo>
                    <a:pt x="0" y="202"/>
                    <a:pt x="0" y="202"/>
                    <a:pt x="0" y="202"/>
                  </a:cubicBezTo>
                  <a:cubicBezTo>
                    <a:pt x="4" y="201"/>
                    <a:pt x="4" y="201"/>
                    <a:pt x="4" y="201"/>
                  </a:cubicBezTo>
                  <a:cubicBezTo>
                    <a:pt x="5" y="201"/>
                    <a:pt x="39" y="183"/>
                    <a:pt x="81" y="183"/>
                  </a:cubicBezTo>
                  <a:cubicBezTo>
                    <a:pt x="99" y="183"/>
                    <a:pt x="115" y="187"/>
                    <a:pt x="131" y="195"/>
                  </a:cubicBezTo>
                  <a:cubicBezTo>
                    <a:pt x="138" y="199"/>
                    <a:pt x="138" y="199"/>
                    <a:pt x="138" y="199"/>
                  </a:cubicBezTo>
                  <a:cubicBezTo>
                    <a:pt x="140" y="26"/>
                    <a:pt x="140" y="26"/>
                    <a:pt x="140" y="26"/>
                  </a:cubicBezTo>
                  <a:cubicBezTo>
                    <a:pt x="140" y="26"/>
                    <a:pt x="106" y="0"/>
                    <a:pt x="66" y="0"/>
                  </a:cubicBezTo>
                </a:path>
              </a:pathLst>
            </a:custGeom>
            <a:solidFill>
              <a:srgbClr val="D6D7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ṡlïdè">
              <a:extLst>
                <a:ext uri="{FF2B5EF4-FFF2-40B4-BE49-F238E27FC236}">
                  <a16:creationId xmlns:a16="http://schemas.microsoft.com/office/drawing/2014/main" id="{B885775B-1D60-4E39-8261-DD65F68C0D09}"/>
                </a:ext>
              </a:extLst>
            </p:cNvPr>
            <p:cNvSpPr/>
            <p:nvPr/>
          </p:nvSpPr>
          <p:spPr bwMode="auto">
            <a:xfrm>
              <a:off x="6111067" y="1423338"/>
              <a:ext cx="2852921" cy="4339654"/>
            </a:xfrm>
            <a:custGeom>
              <a:avLst/>
              <a:gdLst>
                <a:gd name="T0" fmla="*/ 136 w 137"/>
                <a:gd name="T1" fmla="*/ 23 h 208"/>
                <a:gd name="T2" fmla="*/ 67 w 137"/>
                <a:gd name="T3" fmla="*/ 0 h 208"/>
                <a:gd name="T4" fmla="*/ 0 w 137"/>
                <a:gd name="T5" fmla="*/ 22 h 208"/>
                <a:gd name="T6" fmla="*/ 0 w 137"/>
                <a:gd name="T7" fmla="*/ 208 h 208"/>
                <a:gd name="T8" fmla="*/ 5 w 137"/>
                <a:gd name="T9" fmla="*/ 206 h 208"/>
                <a:gd name="T10" fmla="*/ 82 w 137"/>
                <a:gd name="T11" fmla="*/ 183 h 208"/>
                <a:gd name="T12" fmla="*/ 132 w 137"/>
                <a:gd name="T13" fmla="*/ 195 h 208"/>
                <a:gd name="T14" fmla="*/ 137 w 137"/>
                <a:gd name="T15" fmla="*/ 197 h 208"/>
                <a:gd name="T16" fmla="*/ 137 w 137"/>
                <a:gd name="T17" fmla="*/ 24 h 208"/>
                <a:gd name="T18" fmla="*/ 136 w 137"/>
                <a:gd name="T19" fmla="*/ 2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208">
                  <a:moveTo>
                    <a:pt x="136" y="23"/>
                  </a:moveTo>
                  <a:cubicBezTo>
                    <a:pt x="134" y="22"/>
                    <a:pt x="107" y="0"/>
                    <a:pt x="67" y="0"/>
                  </a:cubicBezTo>
                  <a:cubicBezTo>
                    <a:pt x="44" y="0"/>
                    <a:pt x="21" y="7"/>
                    <a:pt x="0" y="22"/>
                  </a:cubicBezTo>
                  <a:cubicBezTo>
                    <a:pt x="0" y="208"/>
                    <a:pt x="0" y="208"/>
                    <a:pt x="0" y="208"/>
                  </a:cubicBezTo>
                  <a:cubicBezTo>
                    <a:pt x="5" y="206"/>
                    <a:pt x="5" y="206"/>
                    <a:pt x="5" y="206"/>
                  </a:cubicBezTo>
                  <a:cubicBezTo>
                    <a:pt x="6" y="206"/>
                    <a:pt x="40" y="183"/>
                    <a:pt x="82" y="183"/>
                  </a:cubicBezTo>
                  <a:cubicBezTo>
                    <a:pt x="100" y="183"/>
                    <a:pt x="116" y="187"/>
                    <a:pt x="132" y="195"/>
                  </a:cubicBezTo>
                  <a:cubicBezTo>
                    <a:pt x="137" y="197"/>
                    <a:pt x="137" y="197"/>
                    <a:pt x="137" y="197"/>
                  </a:cubicBezTo>
                  <a:cubicBezTo>
                    <a:pt x="137" y="24"/>
                    <a:pt x="137" y="24"/>
                    <a:pt x="137" y="24"/>
                  </a:cubicBezTo>
                  <a:cubicBezTo>
                    <a:pt x="136" y="23"/>
                    <a:pt x="136" y="23"/>
                    <a:pt x="136" y="2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şlîḑê">
              <a:extLst>
                <a:ext uri="{FF2B5EF4-FFF2-40B4-BE49-F238E27FC236}">
                  <a16:creationId xmlns:a16="http://schemas.microsoft.com/office/drawing/2014/main" id="{FDC219F2-B270-44BD-B059-A5E921372ECE}"/>
                </a:ext>
              </a:extLst>
            </p:cNvPr>
            <p:cNvSpPr/>
            <p:nvPr/>
          </p:nvSpPr>
          <p:spPr bwMode="auto">
            <a:xfrm>
              <a:off x="6774069" y="1885431"/>
              <a:ext cx="1737874" cy="391778"/>
            </a:xfrm>
            <a:custGeom>
              <a:avLst/>
              <a:gdLst>
                <a:gd name="T0" fmla="*/ 80 w 83"/>
                <a:gd name="T1" fmla="*/ 19 h 19"/>
                <a:gd name="T2" fmla="*/ 83 w 83"/>
                <a:gd name="T3" fmla="*/ 16 h 19"/>
                <a:gd name="T4" fmla="*/ 0 w 83"/>
                <a:gd name="T5" fmla="*/ 16 h 19"/>
                <a:gd name="T6" fmla="*/ 2 w 83"/>
                <a:gd name="T7" fmla="*/ 19 h 19"/>
                <a:gd name="T8" fmla="*/ 80 w 83"/>
                <a:gd name="T9" fmla="*/ 19 h 19"/>
              </a:gdLst>
              <a:ahLst/>
              <a:cxnLst>
                <a:cxn ang="0">
                  <a:pos x="T0" y="T1"/>
                </a:cxn>
                <a:cxn ang="0">
                  <a:pos x="T2" y="T3"/>
                </a:cxn>
                <a:cxn ang="0">
                  <a:pos x="T4" y="T5"/>
                </a:cxn>
                <a:cxn ang="0">
                  <a:pos x="T6" y="T7"/>
                </a:cxn>
                <a:cxn ang="0">
                  <a:pos x="T8" y="T9"/>
                </a:cxn>
              </a:cxnLst>
              <a:rect l="0" t="0" r="r" b="b"/>
              <a:pathLst>
                <a:path w="83" h="19">
                  <a:moveTo>
                    <a:pt x="80" y="19"/>
                  </a:moveTo>
                  <a:cubicBezTo>
                    <a:pt x="83" y="16"/>
                    <a:pt x="83" y="16"/>
                    <a:pt x="83" y="16"/>
                  </a:cubicBezTo>
                  <a:cubicBezTo>
                    <a:pt x="82" y="16"/>
                    <a:pt x="40" y="0"/>
                    <a:pt x="0" y="16"/>
                  </a:cubicBezTo>
                  <a:cubicBezTo>
                    <a:pt x="2" y="19"/>
                    <a:pt x="2" y="19"/>
                    <a:pt x="2" y="19"/>
                  </a:cubicBezTo>
                  <a:cubicBezTo>
                    <a:pt x="40" y="3"/>
                    <a:pt x="80" y="19"/>
                    <a:pt x="80" y="19"/>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ṣḷiḑè">
              <a:extLst>
                <a:ext uri="{FF2B5EF4-FFF2-40B4-BE49-F238E27FC236}">
                  <a16:creationId xmlns:a16="http://schemas.microsoft.com/office/drawing/2014/main" id="{6619B442-9F51-4F0D-8DCF-22A23555881B}"/>
                </a:ext>
              </a:extLst>
            </p:cNvPr>
            <p:cNvSpPr/>
            <p:nvPr/>
          </p:nvSpPr>
          <p:spPr bwMode="auto">
            <a:xfrm>
              <a:off x="6774069" y="2317390"/>
              <a:ext cx="1737874" cy="421911"/>
            </a:xfrm>
            <a:custGeom>
              <a:avLst/>
              <a:gdLst>
                <a:gd name="T0" fmla="*/ 80 w 83"/>
                <a:gd name="T1" fmla="*/ 20 h 20"/>
                <a:gd name="T2" fmla="*/ 83 w 83"/>
                <a:gd name="T3" fmla="*/ 17 h 20"/>
                <a:gd name="T4" fmla="*/ 0 w 83"/>
                <a:gd name="T5" fmla="*/ 17 h 20"/>
                <a:gd name="T6" fmla="*/ 2 w 83"/>
                <a:gd name="T7" fmla="*/ 20 h 20"/>
                <a:gd name="T8" fmla="*/ 80 w 83"/>
                <a:gd name="T9" fmla="*/ 20 h 20"/>
              </a:gdLst>
              <a:ahLst/>
              <a:cxnLst>
                <a:cxn ang="0">
                  <a:pos x="T0" y="T1"/>
                </a:cxn>
                <a:cxn ang="0">
                  <a:pos x="T2" y="T3"/>
                </a:cxn>
                <a:cxn ang="0">
                  <a:pos x="T4" y="T5"/>
                </a:cxn>
                <a:cxn ang="0">
                  <a:pos x="T6" y="T7"/>
                </a:cxn>
                <a:cxn ang="0">
                  <a:pos x="T8" y="T9"/>
                </a:cxn>
              </a:cxnLst>
              <a:rect l="0" t="0" r="r" b="b"/>
              <a:pathLst>
                <a:path w="83" h="20">
                  <a:moveTo>
                    <a:pt x="80" y="20"/>
                  </a:moveTo>
                  <a:cubicBezTo>
                    <a:pt x="83" y="17"/>
                    <a:pt x="83" y="17"/>
                    <a:pt x="83" y="17"/>
                  </a:cubicBezTo>
                  <a:cubicBezTo>
                    <a:pt x="82" y="17"/>
                    <a:pt x="40" y="0"/>
                    <a:pt x="0" y="17"/>
                  </a:cubicBezTo>
                  <a:cubicBezTo>
                    <a:pt x="2" y="20"/>
                    <a:pt x="2" y="20"/>
                    <a:pt x="2" y="20"/>
                  </a:cubicBezTo>
                  <a:cubicBezTo>
                    <a:pt x="40" y="4"/>
                    <a:pt x="80" y="20"/>
                    <a:pt x="80" y="20"/>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šľîḓe">
              <a:extLst>
                <a:ext uri="{FF2B5EF4-FFF2-40B4-BE49-F238E27FC236}">
                  <a16:creationId xmlns:a16="http://schemas.microsoft.com/office/drawing/2014/main" id="{E9DB788A-63D3-4966-92A9-8A02E9805018}"/>
                </a:ext>
              </a:extLst>
            </p:cNvPr>
            <p:cNvSpPr/>
            <p:nvPr/>
          </p:nvSpPr>
          <p:spPr bwMode="auto">
            <a:xfrm>
              <a:off x="6774069" y="2779483"/>
              <a:ext cx="1737874" cy="421911"/>
            </a:xfrm>
            <a:custGeom>
              <a:avLst/>
              <a:gdLst>
                <a:gd name="T0" fmla="*/ 80 w 83"/>
                <a:gd name="T1" fmla="*/ 20 h 20"/>
                <a:gd name="T2" fmla="*/ 83 w 83"/>
                <a:gd name="T3" fmla="*/ 17 h 20"/>
                <a:gd name="T4" fmla="*/ 0 w 83"/>
                <a:gd name="T5" fmla="*/ 17 h 20"/>
                <a:gd name="T6" fmla="*/ 2 w 83"/>
                <a:gd name="T7" fmla="*/ 20 h 20"/>
                <a:gd name="T8" fmla="*/ 80 w 83"/>
                <a:gd name="T9" fmla="*/ 20 h 20"/>
              </a:gdLst>
              <a:ahLst/>
              <a:cxnLst>
                <a:cxn ang="0">
                  <a:pos x="T0" y="T1"/>
                </a:cxn>
                <a:cxn ang="0">
                  <a:pos x="T2" y="T3"/>
                </a:cxn>
                <a:cxn ang="0">
                  <a:pos x="T4" y="T5"/>
                </a:cxn>
                <a:cxn ang="0">
                  <a:pos x="T6" y="T7"/>
                </a:cxn>
                <a:cxn ang="0">
                  <a:pos x="T8" y="T9"/>
                </a:cxn>
              </a:cxnLst>
              <a:rect l="0" t="0" r="r" b="b"/>
              <a:pathLst>
                <a:path w="83" h="20">
                  <a:moveTo>
                    <a:pt x="80" y="20"/>
                  </a:moveTo>
                  <a:cubicBezTo>
                    <a:pt x="83" y="17"/>
                    <a:pt x="83" y="17"/>
                    <a:pt x="83" y="17"/>
                  </a:cubicBezTo>
                  <a:cubicBezTo>
                    <a:pt x="82" y="17"/>
                    <a:pt x="40" y="0"/>
                    <a:pt x="0" y="17"/>
                  </a:cubicBezTo>
                  <a:cubicBezTo>
                    <a:pt x="2" y="20"/>
                    <a:pt x="2" y="20"/>
                    <a:pt x="2" y="20"/>
                  </a:cubicBezTo>
                  <a:cubicBezTo>
                    <a:pt x="40" y="4"/>
                    <a:pt x="80" y="19"/>
                    <a:pt x="80" y="20"/>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ṩliḍê">
              <a:extLst>
                <a:ext uri="{FF2B5EF4-FFF2-40B4-BE49-F238E27FC236}">
                  <a16:creationId xmlns:a16="http://schemas.microsoft.com/office/drawing/2014/main" id="{5D69D0BB-96AB-412E-8CA4-867F9E7CECC2}"/>
                </a:ext>
              </a:extLst>
            </p:cNvPr>
            <p:cNvSpPr/>
            <p:nvPr/>
          </p:nvSpPr>
          <p:spPr bwMode="auto">
            <a:xfrm>
              <a:off x="6774069" y="3241576"/>
              <a:ext cx="1737874" cy="391778"/>
            </a:xfrm>
            <a:custGeom>
              <a:avLst/>
              <a:gdLst>
                <a:gd name="T0" fmla="*/ 80 w 83"/>
                <a:gd name="T1" fmla="*/ 19 h 19"/>
                <a:gd name="T2" fmla="*/ 83 w 83"/>
                <a:gd name="T3" fmla="*/ 17 h 19"/>
                <a:gd name="T4" fmla="*/ 0 w 83"/>
                <a:gd name="T5" fmla="*/ 17 h 19"/>
                <a:gd name="T6" fmla="*/ 2 w 83"/>
                <a:gd name="T7" fmla="*/ 19 h 19"/>
                <a:gd name="T8" fmla="*/ 80 w 83"/>
                <a:gd name="T9" fmla="*/ 19 h 19"/>
              </a:gdLst>
              <a:ahLst/>
              <a:cxnLst>
                <a:cxn ang="0">
                  <a:pos x="T0" y="T1"/>
                </a:cxn>
                <a:cxn ang="0">
                  <a:pos x="T2" y="T3"/>
                </a:cxn>
                <a:cxn ang="0">
                  <a:pos x="T4" y="T5"/>
                </a:cxn>
                <a:cxn ang="0">
                  <a:pos x="T6" y="T7"/>
                </a:cxn>
                <a:cxn ang="0">
                  <a:pos x="T8" y="T9"/>
                </a:cxn>
              </a:cxnLst>
              <a:rect l="0" t="0" r="r" b="b"/>
              <a:pathLst>
                <a:path w="83" h="19">
                  <a:moveTo>
                    <a:pt x="80" y="19"/>
                  </a:moveTo>
                  <a:cubicBezTo>
                    <a:pt x="83" y="17"/>
                    <a:pt x="83" y="17"/>
                    <a:pt x="83" y="17"/>
                  </a:cubicBezTo>
                  <a:cubicBezTo>
                    <a:pt x="82" y="17"/>
                    <a:pt x="40" y="0"/>
                    <a:pt x="0" y="17"/>
                  </a:cubicBezTo>
                  <a:cubicBezTo>
                    <a:pt x="2" y="19"/>
                    <a:pt x="2" y="19"/>
                    <a:pt x="2" y="19"/>
                  </a:cubicBezTo>
                  <a:cubicBezTo>
                    <a:pt x="40" y="4"/>
                    <a:pt x="80" y="19"/>
                    <a:pt x="80" y="19"/>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Slïḓè">
              <a:extLst>
                <a:ext uri="{FF2B5EF4-FFF2-40B4-BE49-F238E27FC236}">
                  <a16:creationId xmlns:a16="http://schemas.microsoft.com/office/drawing/2014/main" id="{14A1F32D-CC7A-43CD-A688-7FF48CC48047}"/>
                </a:ext>
              </a:extLst>
            </p:cNvPr>
            <p:cNvSpPr/>
            <p:nvPr/>
          </p:nvSpPr>
          <p:spPr bwMode="auto">
            <a:xfrm>
              <a:off x="6774069" y="3693620"/>
              <a:ext cx="1737874" cy="401820"/>
            </a:xfrm>
            <a:custGeom>
              <a:avLst/>
              <a:gdLst>
                <a:gd name="T0" fmla="*/ 80 w 83"/>
                <a:gd name="T1" fmla="*/ 19 h 19"/>
                <a:gd name="T2" fmla="*/ 83 w 83"/>
                <a:gd name="T3" fmla="*/ 17 h 19"/>
                <a:gd name="T4" fmla="*/ 0 w 83"/>
                <a:gd name="T5" fmla="*/ 17 h 19"/>
                <a:gd name="T6" fmla="*/ 2 w 83"/>
                <a:gd name="T7" fmla="*/ 19 h 19"/>
                <a:gd name="T8" fmla="*/ 80 w 83"/>
                <a:gd name="T9" fmla="*/ 19 h 19"/>
              </a:gdLst>
              <a:ahLst/>
              <a:cxnLst>
                <a:cxn ang="0">
                  <a:pos x="T0" y="T1"/>
                </a:cxn>
                <a:cxn ang="0">
                  <a:pos x="T2" y="T3"/>
                </a:cxn>
                <a:cxn ang="0">
                  <a:pos x="T4" y="T5"/>
                </a:cxn>
                <a:cxn ang="0">
                  <a:pos x="T6" y="T7"/>
                </a:cxn>
                <a:cxn ang="0">
                  <a:pos x="T8" y="T9"/>
                </a:cxn>
              </a:cxnLst>
              <a:rect l="0" t="0" r="r" b="b"/>
              <a:pathLst>
                <a:path w="83" h="19">
                  <a:moveTo>
                    <a:pt x="80" y="19"/>
                  </a:moveTo>
                  <a:cubicBezTo>
                    <a:pt x="83" y="17"/>
                    <a:pt x="83" y="17"/>
                    <a:pt x="83" y="17"/>
                  </a:cubicBezTo>
                  <a:cubicBezTo>
                    <a:pt x="82" y="16"/>
                    <a:pt x="40" y="0"/>
                    <a:pt x="0" y="17"/>
                  </a:cubicBezTo>
                  <a:cubicBezTo>
                    <a:pt x="2" y="19"/>
                    <a:pt x="2" y="19"/>
                    <a:pt x="2" y="19"/>
                  </a:cubicBezTo>
                  <a:cubicBezTo>
                    <a:pt x="40" y="4"/>
                    <a:pt x="80" y="19"/>
                    <a:pt x="80" y="19"/>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ļíḋe">
              <a:extLst>
                <a:ext uri="{FF2B5EF4-FFF2-40B4-BE49-F238E27FC236}">
                  <a16:creationId xmlns:a16="http://schemas.microsoft.com/office/drawing/2014/main" id="{7B7DB9ED-854D-42B6-85E0-0DCDD65D5073}"/>
                </a:ext>
              </a:extLst>
            </p:cNvPr>
            <p:cNvSpPr/>
            <p:nvPr/>
          </p:nvSpPr>
          <p:spPr bwMode="auto">
            <a:xfrm>
              <a:off x="6774069" y="4155713"/>
              <a:ext cx="1737874" cy="401820"/>
            </a:xfrm>
            <a:custGeom>
              <a:avLst/>
              <a:gdLst>
                <a:gd name="T0" fmla="*/ 80 w 83"/>
                <a:gd name="T1" fmla="*/ 19 h 19"/>
                <a:gd name="T2" fmla="*/ 83 w 83"/>
                <a:gd name="T3" fmla="*/ 16 h 19"/>
                <a:gd name="T4" fmla="*/ 0 w 83"/>
                <a:gd name="T5" fmla="*/ 16 h 19"/>
                <a:gd name="T6" fmla="*/ 2 w 83"/>
                <a:gd name="T7" fmla="*/ 19 h 19"/>
                <a:gd name="T8" fmla="*/ 80 w 83"/>
                <a:gd name="T9" fmla="*/ 19 h 19"/>
              </a:gdLst>
              <a:ahLst/>
              <a:cxnLst>
                <a:cxn ang="0">
                  <a:pos x="T0" y="T1"/>
                </a:cxn>
                <a:cxn ang="0">
                  <a:pos x="T2" y="T3"/>
                </a:cxn>
                <a:cxn ang="0">
                  <a:pos x="T4" y="T5"/>
                </a:cxn>
                <a:cxn ang="0">
                  <a:pos x="T6" y="T7"/>
                </a:cxn>
                <a:cxn ang="0">
                  <a:pos x="T8" y="T9"/>
                </a:cxn>
              </a:cxnLst>
              <a:rect l="0" t="0" r="r" b="b"/>
              <a:pathLst>
                <a:path w="83" h="19">
                  <a:moveTo>
                    <a:pt x="80" y="19"/>
                  </a:moveTo>
                  <a:cubicBezTo>
                    <a:pt x="83" y="16"/>
                    <a:pt x="83" y="16"/>
                    <a:pt x="83" y="16"/>
                  </a:cubicBezTo>
                  <a:cubicBezTo>
                    <a:pt x="82" y="16"/>
                    <a:pt x="40" y="0"/>
                    <a:pt x="0" y="16"/>
                  </a:cubicBezTo>
                  <a:cubicBezTo>
                    <a:pt x="2" y="19"/>
                    <a:pt x="2" y="19"/>
                    <a:pt x="2" y="19"/>
                  </a:cubicBezTo>
                  <a:cubicBezTo>
                    <a:pt x="40" y="4"/>
                    <a:pt x="80" y="19"/>
                    <a:pt x="80" y="19"/>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ḷïḑe">
              <a:extLst>
                <a:ext uri="{FF2B5EF4-FFF2-40B4-BE49-F238E27FC236}">
                  <a16:creationId xmlns:a16="http://schemas.microsoft.com/office/drawing/2014/main" id="{4AC9A2A3-BA61-42CE-911A-26E28B207D3C}"/>
                </a:ext>
              </a:extLst>
            </p:cNvPr>
            <p:cNvSpPr/>
            <p:nvPr/>
          </p:nvSpPr>
          <p:spPr bwMode="auto">
            <a:xfrm>
              <a:off x="6774069" y="4617806"/>
              <a:ext cx="1737874" cy="391778"/>
            </a:xfrm>
            <a:custGeom>
              <a:avLst/>
              <a:gdLst>
                <a:gd name="T0" fmla="*/ 80 w 83"/>
                <a:gd name="T1" fmla="*/ 19 h 19"/>
                <a:gd name="T2" fmla="*/ 83 w 83"/>
                <a:gd name="T3" fmla="*/ 16 h 19"/>
                <a:gd name="T4" fmla="*/ 0 w 83"/>
                <a:gd name="T5" fmla="*/ 16 h 19"/>
                <a:gd name="T6" fmla="*/ 2 w 83"/>
                <a:gd name="T7" fmla="*/ 19 h 19"/>
                <a:gd name="T8" fmla="*/ 80 w 83"/>
                <a:gd name="T9" fmla="*/ 19 h 19"/>
              </a:gdLst>
              <a:ahLst/>
              <a:cxnLst>
                <a:cxn ang="0">
                  <a:pos x="T0" y="T1"/>
                </a:cxn>
                <a:cxn ang="0">
                  <a:pos x="T2" y="T3"/>
                </a:cxn>
                <a:cxn ang="0">
                  <a:pos x="T4" y="T5"/>
                </a:cxn>
                <a:cxn ang="0">
                  <a:pos x="T6" y="T7"/>
                </a:cxn>
                <a:cxn ang="0">
                  <a:pos x="T8" y="T9"/>
                </a:cxn>
              </a:cxnLst>
              <a:rect l="0" t="0" r="r" b="b"/>
              <a:pathLst>
                <a:path w="83" h="19">
                  <a:moveTo>
                    <a:pt x="80" y="19"/>
                  </a:moveTo>
                  <a:cubicBezTo>
                    <a:pt x="83" y="16"/>
                    <a:pt x="83" y="16"/>
                    <a:pt x="83" y="16"/>
                  </a:cubicBezTo>
                  <a:cubicBezTo>
                    <a:pt x="82" y="16"/>
                    <a:pt x="40" y="0"/>
                    <a:pt x="0" y="16"/>
                  </a:cubicBezTo>
                  <a:cubicBezTo>
                    <a:pt x="2" y="19"/>
                    <a:pt x="2" y="19"/>
                    <a:pt x="2" y="19"/>
                  </a:cubicBezTo>
                  <a:cubicBezTo>
                    <a:pt x="40" y="3"/>
                    <a:pt x="80" y="19"/>
                    <a:pt x="80" y="19"/>
                  </a:cubicBezTo>
                </a:path>
              </a:pathLst>
            </a:custGeom>
            <a:solidFill>
              <a:srgbClr val="A2A7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ľíḓé">
              <a:extLst>
                <a:ext uri="{FF2B5EF4-FFF2-40B4-BE49-F238E27FC236}">
                  <a16:creationId xmlns:a16="http://schemas.microsoft.com/office/drawing/2014/main" id="{717D0D34-F6A5-425B-89C4-14878BFA206B}"/>
                </a:ext>
              </a:extLst>
            </p:cNvPr>
            <p:cNvSpPr/>
            <p:nvPr/>
          </p:nvSpPr>
          <p:spPr bwMode="auto">
            <a:xfrm>
              <a:off x="7336617" y="1282701"/>
              <a:ext cx="753415" cy="2039239"/>
            </a:xfrm>
            <a:custGeom>
              <a:avLst/>
              <a:gdLst>
                <a:gd name="T0" fmla="*/ 0 w 36"/>
                <a:gd name="T1" fmla="*/ 13 h 98"/>
                <a:gd name="T2" fmla="*/ 36 w 36"/>
                <a:gd name="T3" fmla="*/ 11 h 98"/>
                <a:gd name="T4" fmla="*/ 36 w 36"/>
                <a:gd name="T5" fmla="*/ 98 h 98"/>
                <a:gd name="T6" fmla="*/ 16 w 36"/>
                <a:gd name="T7" fmla="*/ 87 h 98"/>
                <a:gd name="T8" fmla="*/ 0 w 36"/>
                <a:gd name="T9" fmla="*/ 98 h 98"/>
                <a:gd name="T10" fmla="*/ 0 w 36"/>
                <a:gd name="T11" fmla="*/ 13 h 98"/>
              </a:gdLst>
              <a:ahLst/>
              <a:cxnLst>
                <a:cxn ang="0">
                  <a:pos x="T0" y="T1"/>
                </a:cxn>
                <a:cxn ang="0">
                  <a:pos x="T2" y="T3"/>
                </a:cxn>
                <a:cxn ang="0">
                  <a:pos x="T4" y="T5"/>
                </a:cxn>
                <a:cxn ang="0">
                  <a:pos x="T6" y="T7"/>
                </a:cxn>
                <a:cxn ang="0">
                  <a:pos x="T8" y="T9"/>
                </a:cxn>
                <a:cxn ang="0">
                  <a:pos x="T10" y="T11"/>
                </a:cxn>
              </a:cxnLst>
              <a:rect l="0" t="0" r="r" b="b"/>
              <a:pathLst>
                <a:path w="36" h="98">
                  <a:moveTo>
                    <a:pt x="0" y="13"/>
                  </a:moveTo>
                  <a:cubicBezTo>
                    <a:pt x="0" y="13"/>
                    <a:pt x="13" y="0"/>
                    <a:pt x="36" y="11"/>
                  </a:cubicBezTo>
                  <a:cubicBezTo>
                    <a:pt x="36" y="98"/>
                    <a:pt x="36" y="98"/>
                    <a:pt x="36" y="98"/>
                  </a:cubicBezTo>
                  <a:cubicBezTo>
                    <a:pt x="16" y="87"/>
                    <a:pt x="16" y="87"/>
                    <a:pt x="16" y="87"/>
                  </a:cubicBezTo>
                  <a:cubicBezTo>
                    <a:pt x="0" y="98"/>
                    <a:pt x="0" y="98"/>
                    <a:pt x="0" y="98"/>
                  </a:cubicBezTo>
                  <a:cubicBezTo>
                    <a:pt x="0" y="13"/>
                    <a:pt x="0" y="13"/>
                    <a:pt x="0" y="13"/>
                  </a:cubicBezTo>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ṩļiḍé">
              <a:extLst>
                <a:ext uri="{FF2B5EF4-FFF2-40B4-BE49-F238E27FC236}">
                  <a16:creationId xmlns:a16="http://schemas.microsoft.com/office/drawing/2014/main" id="{F71591D8-7DEB-4A43-95D2-C85AC4E34130}"/>
                </a:ext>
              </a:extLst>
            </p:cNvPr>
            <p:cNvSpPr/>
            <p:nvPr/>
          </p:nvSpPr>
          <p:spPr bwMode="auto">
            <a:xfrm>
              <a:off x="6502844" y="1363065"/>
              <a:ext cx="2611829" cy="4520473"/>
            </a:xfrm>
            <a:custGeom>
              <a:avLst/>
              <a:gdLst>
                <a:gd name="T0" fmla="*/ 0 w 125"/>
                <a:gd name="T1" fmla="*/ 214 h 217"/>
                <a:gd name="T2" fmla="*/ 30 w 125"/>
                <a:gd name="T3" fmla="*/ 203 h 217"/>
                <a:gd name="T4" fmla="*/ 30 w 125"/>
                <a:gd name="T5" fmla="*/ 203 h 217"/>
                <a:gd name="T6" fmla="*/ 30 w 125"/>
                <a:gd name="T7" fmla="*/ 203 h 217"/>
                <a:gd name="T8" fmla="*/ 30 w 125"/>
                <a:gd name="T9" fmla="*/ 203 h 217"/>
                <a:gd name="T10" fmla="*/ 65 w 125"/>
                <a:gd name="T11" fmla="*/ 197 h 217"/>
                <a:gd name="T12" fmla="*/ 65 w 125"/>
                <a:gd name="T13" fmla="*/ 197 h 217"/>
                <a:gd name="T14" fmla="*/ 65 w 125"/>
                <a:gd name="T15" fmla="*/ 197 h 217"/>
                <a:gd name="T16" fmla="*/ 65 w 125"/>
                <a:gd name="T17" fmla="*/ 197 h 217"/>
                <a:gd name="T18" fmla="*/ 66 w 125"/>
                <a:gd name="T19" fmla="*/ 197 h 217"/>
                <a:gd name="T20" fmla="*/ 66 w 125"/>
                <a:gd name="T21" fmla="*/ 197 h 217"/>
                <a:gd name="T22" fmla="*/ 66 w 125"/>
                <a:gd name="T23" fmla="*/ 197 h 217"/>
                <a:gd name="T24" fmla="*/ 66 w 125"/>
                <a:gd name="T25" fmla="*/ 197 h 217"/>
                <a:gd name="T26" fmla="*/ 66 w 125"/>
                <a:gd name="T27" fmla="*/ 197 h 217"/>
                <a:gd name="T28" fmla="*/ 66 w 125"/>
                <a:gd name="T29" fmla="*/ 197 h 217"/>
                <a:gd name="T30" fmla="*/ 66 w 125"/>
                <a:gd name="T31" fmla="*/ 197 h 217"/>
                <a:gd name="T32" fmla="*/ 66 w 125"/>
                <a:gd name="T33" fmla="*/ 197 h 217"/>
                <a:gd name="T34" fmla="*/ 66 w 125"/>
                <a:gd name="T35" fmla="*/ 197 h 217"/>
                <a:gd name="T36" fmla="*/ 67 w 125"/>
                <a:gd name="T37" fmla="*/ 197 h 217"/>
                <a:gd name="T38" fmla="*/ 67 w 125"/>
                <a:gd name="T39" fmla="*/ 197 h 217"/>
                <a:gd name="T40" fmla="*/ 67 w 125"/>
                <a:gd name="T41" fmla="*/ 197 h 217"/>
                <a:gd name="T42" fmla="*/ 67 w 125"/>
                <a:gd name="T43" fmla="*/ 197 h 217"/>
                <a:gd name="T44" fmla="*/ 67 w 125"/>
                <a:gd name="T45" fmla="*/ 197 h 217"/>
                <a:gd name="T46" fmla="*/ 67 w 125"/>
                <a:gd name="T47" fmla="*/ 197 h 217"/>
                <a:gd name="T48" fmla="*/ 67 w 125"/>
                <a:gd name="T49" fmla="*/ 197 h 217"/>
                <a:gd name="T50" fmla="*/ 67 w 125"/>
                <a:gd name="T51" fmla="*/ 197 h 217"/>
                <a:gd name="T52" fmla="*/ 67 w 125"/>
                <a:gd name="T53" fmla="*/ 197 h 217"/>
                <a:gd name="T54" fmla="*/ 51 w 125"/>
                <a:gd name="T55" fmla="*/ 0 h 217"/>
                <a:gd name="T56" fmla="*/ 51 w 125"/>
                <a:gd name="T57" fmla="*/ 0 h 217"/>
                <a:gd name="T58" fmla="*/ 51 w 125"/>
                <a:gd name="T59" fmla="*/ 0 h 217"/>
                <a:gd name="T60" fmla="*/ 52 w 125"/>
                <a:gd name="T61" fmla="*/ 0 h 217"/>
                <a:gd name="T62" fmla="*/ 52 w 125"/>
                <a:gd name="T63" fmla="*/ 0 h 217"/>
                <a:gd name="T64" fmla="*/ 125 w 125"/>
                <a:gd name="T65" fmla="*/ 25 h 217"/>
                <a:gd name="T66" fmla="*/ 125 w 125"/>
                <a:gd name="T67" fmla="*/ 25 h 217"/>
                <a:gd name="T68" fmla="*/ 52 w 12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217">
                  <a:moveTo>
                    <a:pt x="30" y="203"/>
                  </a:moveTo>
                  <a:cubicBezTo>
                    <a:pt x="18" y="206"/>
                    <a:pt x="8" y="210"/>
                    <a:pt x="0" y="214"/>
                  </a:cubicBezTo>
                  <a:cubicBezTo>
                    <a:pt x="0" y="214"/>
                    <a:pt x="0" y="214"/>
                    <a:pt x="0" y="214"/>
                  </a:cubicBezTo>
                  <a:cubicBezTo>
                    <a:pt x="8" y="210"/>
                    <a:pt x="18" y="206"/>
                    <a:pt x="30" y="203"/>
                  </a:cubicBezTo>
                  <a:moveTo>
                    <a:pt x="30" y="203"/>
                  </a:moveTo>
                  <a:cubicBezTo>
                    <a:pt x="30" y="203"/>
                    <a:pt x="30" y="203"/>
                    <a:pt x="30" y="203"/>
                  </a:cubicBezTo>
                  <a:cubicBezTo>
                    <a:pt x="30" y="203"/>
                    <a:pt x="30" y="203"/>
                    <a:pt x="30" y="203"/>
                  </a:cubicBezTo>
                  <a:moveTo>
                    <a:pt x="30" y="203"/>
                  </a:moveTo>
                  <a:cubicBezTo>
                    <a:pt x="30" y="203"/>
                    <a:pt x="30" y="203"/>
                    <a:pt x="30" y="203"/>
                  </a:cubicBezTo>
                  <a:cubicBezTo>
                    <a:pt x="30" y="203"/>
                    <a:pt x="30" y="203"/>
                    <a:pt x="30" y="203"/>
                  </a:cubicBezTo>
                  <a:moveTo>
                    <a:pt x="65" y="197"/>
                  </a:moveTo>
                  <a:cubicBezTo>
                    <a:pt x="65" y="197"/>
                    <a:pt x="65" y="197"/>
                    <a:pt x="65" y="197"/>
                  </a:cubicBezTo>
                  <a:cubicBezTo>
                    <a:pt x="65" y="197"/>
                    <a:pt x="65" y="197"/>
                    <a:pt x="65" y="197"/>
                  </a:cubicBezTo>
                  <a:moveTo>
                    <a:pt x="65" y="197"/>
                  </a:moveTo>
                  <a:cubicBezTo>
                    <a:pt x="65" y="197"/>
                    <a:pt x="65" y="197"/>
                    <a:pt x="65" y="197"/>
                  </a:cubicBezTo>
                  <a:cubicBezTo>
                    <a:pt x="65" y="197"/>
                    <a:pt x="65" y="197"/>
                    <a:pt x="65" y="197"/>
                  </a:cubicBezTo>
                  <a:moveTo>
                    <a:pt x="65" y="197"/>
                  </a:moveTo>
                  <a:cubicBezTo>
                    <a:pt x="65" y="197"/>
                    <a:pt x="65" y="197"/>
                    <a:pt x="65" y="197"/>
                  </a:cubicBezTo>
                  <a:cubicBezTo>
                    <a:pt x="65" y="197"/>
                    <a:pt x="65" y="197"/>
                    <a:pt x="65" y="197"/>
                  </a:cubicBezTo>
                  <a:moveTo>
                    <a:pt x="66" y="197"/>
                  </a:moveTo>
                  <a:cubicBezTo>
                    <a:pt x="66" y="197"/>
                    <a:pt x="66" y="197"/>
                    <a:pt x="66" y="197"/>
                  </a:cubicBezTo>
                  <a:cubicBezTo>
                    <a:pt x="66" y="197"/>
                    <a:pt x="66" y="197"/>
                    <a:pt x="66" y="197"/>
                  </a:cubicBezTo>
                  <a:moveTo>
                    <a:pt x="66" y="197"/>
                  </a:moveTo>
                  <a:cubicBezTo>
                    <a:pt x="66" y="197"/>
                    <a:pt x="66" y="197"/>
                    <a:pt x="66" y="197"/>
                  </a:cubicBezTo>
                  <a:cubicBezTo>
                    <a:pt x="66" y="197"/>
                    <a:pt x="66" y="197"/>
                    <a:pt x="66" y="197"/>
                  </a:cubicBezTo>
                  <a:moveTo>
                    <a:pt x="66" y="197"/>
                  </a:moveTo>
                  <a:cubicBezTo>
                    <a:pt x="66" y="197"/>
                    <a:pt x="66" y="197"/>
                    <a:pt x="66" y="197"/>
                  </a:cubicBezTo>
                  <a:cubicBezTo>
                    <a:pt x="66" y="197"/>
                    <a:pt x="66" y="197"/>
                    <a:pt x="66" y="197"/>
                  </a:cubicBezTo>
                  <a:moveTo>
                    <a:pt x="66" y="197"/>
                  </a:moveTo>
                  <a:cubicBezTo>
                    <a:pt x="66" y="197"/>
                    <a:pt x="66" y="197"/>
                    <a:pt x="66" y="197"/>
                  </a:cubicBezTo>
                  <a:cubicBezTo>
                    <a:pt x="66" y="197"/>
                    <a:pt x="66" y="197"/>
                    <a:pt x="66" y="197"/>
                  </a:cubicBezTo>
                  <a:moveTo>
                    <a:pt x="66" y="197"/>
                  </a:moveTo>
                  <a:cubicBezTo>
                    <a:pt x="66" y="197"/>
                    <a:pt x="66" y="197"/>
                    <a:pt x="66" y="197"/>
                  </a:cubicBezTo>
                  <a:cubicBezTo>
                    <a:pt x="66" y="197"/>
                    <a:pt x="66" y="197"/>
                    <a:pt x="66" y="197"/>
                  </a:cubicBezTo>
                  <a:moveTo>
                    <a:pt x="66" y="197"/>
                  </a:moveTo>
                  <a:cubicBezTo>
                    <a:pt x="66" y="197"/>
                    <a:pt x="66" y="197"/>
                    <a:pt x="66" y="197"/>
                  </a:cubicBezTo>
                  <a:cubicBezTo>
                    <a:pt x="66" y="197"/>
                    <a:pt x="66" y="197"/>
                    <a:pt x="66" y="197"/>
                  </a:cubicBezTo>
                  <a:moveTo>
                    <a:pt x="67" y="197"/>
                  </a:moveTo>
                  <a:cubicBezTo>
                    <a:pt x="67" y="197"/>
                    <a:pt x="67" y="197"/>
                    <a:pt x="67" y="197"/>
                  </a:cubicBezTo>
                  <a:cubicBezTo>
                    <a:pt x="67" y="197"/>
                    <a:pt x="67" y="197"/>
                    <a:pt x="67" y="197"/>
                  </a:cubicBezTo>
                  <a:moveTo>
                    <a:pt x="67" y="197"/>
                  </a:moveTo>
                  <a:cubicBezTo>
                    <a:pt x="67" y="197"/>
                    <a:pt x="67" y="197"/>
                    <a:pt x="67" y="197"/>
                  </a:cubicBezTo>
                  <a:cubicBezTo>
                    <a:pt x="67" y="197"/>
                    <a:pt x="67" y="197"/>
                    <a:pt x="67" y="197"/>
                  </a:cubicBezTo>
                  <a:moveTo>
                    <a:pt x="67" y="197"/>
                  </a:moveTo>
                  <a:cubicBezTo>
                    <a:pt x="67" y="197"/>
                    <a:pt x="67" y="197"/>
                    <a:pt x="67" y="197"/>
                  </a:cubicBezTo>
                  <a:cubicBezTo>
                    <a:pt x="67" y="197"/>
                    <a:pt x="67" y="197"/>
                    <a:pt x="67" y="197"/>
                  </a:cubicBezTo>
                  <a:moveTo>
                    <a:pt x="67" y="197"/>
                  </a:moveTo>
                  <a:cubicBezTo>
                    <a:pt x="67" y="197"/>
                    <a:pt x="67" y="197"/>
                    <a:pt x="67" y="197"/>
                  </a:cubicBezTo>
                  <a:cubicBezTo>
                    <a:pt x="67" y="197"/>
                    <a:pt x="67" y="197"/>
                    <a:pt x="67" y="197"/>
                  </a:cubicBezTo>
                  <a:moveTo>
                    <a:pt x="67" y="197"/>
                  </a:moveTo>
                  <a:cubicBezTo>
                    <a:pt x="67" y="197"/>
                    <a:pt x="67" y="197"/>
                    <a:pt x="67" y="197"/>
                  </a:cubicBezTo>
                  <a:cubicBezTo>
                    <a:pt x="67" y="197"/>
                    <a:pt x="67" y="197"/>
                    <a:pt x="67" y="197"/>
                  </a:cubicBezTo>
                  <a:moveTo>
                    <a:pt x="67" y="197"/>
                  </a:moveTo>
                  <a:cubicBezTo>
                    <a:pt x="67" y="197"/>
                    <a:pt x="67" y="197"/>
                    <a:pt x="67" y="197"/>
                  </a:cubicBezTo>
                  <a:cubicBezTo>
                    <a:pt x="67" y="197"/>
                    <a:pt x="67" y="197"/>
                    <a:pt x="67" y="197"/>
                  </a:cubicBezTo>
                  <a:moveTo>
                    <a:pt x="51" y="0"/>
                  </a:moveTo>
                  <a:cubicBezTo>
                    <a:pt x="51" y="0"/>
                    <a:pt x="51" y="0"/>
                    <a:pt x="51" y="0"/>
                  </a:cubicBezTo>
                  <a:cubicBezTo>
                    <a:pt x="51" y="0"/>
                    <a:pt x="51" y="0"/>
                    <a:pt x="51" y="0"/>
                  </a:cubicBezTo>
                  <a:moveTo>
                    <a:pt x="52" y="0"/>
                  </a:moveTo>
                  <a:cubicBezTo>
                    <a:pt x="51" y="0"/>
                    <a:pt x="51" y="0"/>
                    <a:pt x="51" y="0"/>
                  </a:cubicBezTo>
                  <a:cubicBezTo>
                    <a:pt x="51" y="0"/>
                    <a:pt x="51" y="0"/>
                    <a:pt x="52" y="0"/>
                  </a:cubicBezTo>
                  <a:moveTo>
                    <a:pt x="52" y="0"/>
                  </a:moveTo>
                  <a:cubicBezTo>
                    <a:pt x="52" y="0"/>
                    <a:pt x="52" y="0"/>
                    <a:pt x="52" y="0"/>
                  </a:cubicBezTo>
                  <a:cubicBezTo>
                    <a:pt x="52" y="0"/>
                    <a:pt x="52" y="0"/>
                    <a:pt x="52" y="0"/>
                  </a:cubicBezTo>
                  <a:cubicBezTo>
                    <a:pt x="93" y="0"/>
                    <a:pt x="123" y="23"/>
                    <a:pt x="124" y="24"/>
                  </a:cubicBezTo>
                  <a:cubicBezTo>
                    <a:pt x="125" y="25"/>
                    <a:pt x="125" y="25"/>
                    <a:pt x="125" y="25"/>
                  </a:cubicBezTo>
                  <a:cubicBezTo>
                    <a:pt x="125" y="217"/>
                    <a:pt x="125" y="217"/>
                    <a:pt x="125" y="217"/>
                  </a:cubicBezTo>
                  <a:cubicBezTo>
                    <a:pt x="125" y="25"/>
                    <a:pt x="125" y="25"/>
                    <a:pt x="125" y="25"/>
                  </a:cubicBezTo>
                  <a:cubicBezTo>
                    <a:pt x="124" y="24"/>
                    <a:pt x="124" y="24"/>
                    <a:pt x="124" y="24"/>
                  </a:cubicBezTo>
                  <a:cubicBezTo>
                    <a:pt x="123" y="23"/>
                    <a:pt x="93" y="0"/>
                    <a:pt x="52"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sļíďé">
              <a:extLst>
                <a:ext uri="{FF2B5EF4-FFF2-40B4-BE49-F238E27FC236}">
                  <a16:creationId xmlns:a16="http://schemas.microsoft.com/office/drawing/2014/main" id="{7CB09D64-CDB6-4E08-AE0C-07D9B834C3CB}"/>
                </a:ext>
              </a:extLst>
            </p:cNvPr>
            <p:cNvSpPr/>
            <p:nvPr/>
          </p:nvSpPr>
          <p:spPr bwMode="auto">
            <a:xfrm>
              <a:off x="6422480" y="1363065"/>
              <a:ext cx="2692193" cy="4520473"/>
            </a:xfrm>
            <a:custGeom>
              <a:avLst/>
              <a:gdLst>
                <a:gd name="T0" fmla="*/ 56 w 129"/>
                <a:gd name="T1" fmla="*/ 0 h 217"/>
                <a:gd name="T2" fmla="*/ 56 w 129"/>
                <a:gd name="T3" fmla="*/ 0 h 217"/>
                <a:gd name="T4" fmla="*/ 56 w 129"/>
                <a:gd name="T5" fmla="*/ 0 h 217"/>
                <a:gd name="T6" fmla="*/ 55 w 129"/>
                <a:gd name="T7" fmla="*/ 0 h 217"/>
                <a:gd name="T8" fmla="*/ 55 w 129"/>
                <a:gd name="T9" fmla="*/ 0 h 217"/>
                <a:gd name="T10" fmla="*/ 55 w 129"/>
                <a:gd name="T11" fmla="*/ 0 h 217"/>
                <a:gd name="T12" fmla="*/ 0 w 129"/>
                <a:gd name="T13" fmla="*/ 15 h 217"/>
                <a:gd name="T14" fmla="*/ 1 w 129"/>
                <a:gd name="T15" fmla="*/ 16 h 217"/>
                <a:gd name="T16" fmla="*/ 52 w 129"/>
                <a:gd name="T17" fmla="*/ 3 h 217"/>
                <a:gd name="T18" fmla="*/ 57 w 129"/>
                <a:gd name="T19" fmla="*/ 3 h 217"/>
                <a:gd name="T20" fmla="*/ 63 w 129"/>
                <a:gd name="T21" fmla="*/ 2 h 217"/>
                <a:gd name="T22" fmla="*/ 79 w 129"/>
                <a:gd name="T23" fmla="*/ 6 h 217"/>
                <a:gd name="T24" fmla="*/ 121 w 129"/>
                <a:gd name="T25" fmla="*/ 26 h 217"/>
                <a:gd name="T26" fmla="*/ 122 w 129"/>
                <a:gd name="T27" fmla="*/ 27 h 217"/>
                <a:gd name="T28" fmla="*/ 122 w 129"/>
                <a:gd name="T29" fmla="*/ 31 h 217"/>
                <a:gd name="T30" fmla="*/ 126 w 129"/>
                <a:gd name="T31" fmla="*/ 34 h 217"/>
                <a:gd name="T32" fmla="*/ 124 w 129"/>
                <a:gd name="T33" fmla="*/ 207 h 217"/>
                <a:gd name="T34" fmla="*/ 117 w 129"/>
                <a:gd name="T35" fmla="*/ 203 h 217"/>
                <a:gd name="T36" fmla="*/ 67 w 129"/>
                <a:gd name="T37" fmla="*/ 191 h 217"/>
                <a:gd name="T38" fmla="*/ 5 w 129"/>
                <a:gd name="T39" fmla="*/ 203 h 217"/>
                <a:gd name="T40" fmla="*/ 5 w 129"/>
                <a:gd name="T41" fmla="*/ 212 h 217"/>
                <a:gd name="T42" fmla="*/ 4 w 129"/>
                <a:gd name="T43" fmla="*/ 214 h 217"/>
                <a:gd name="T44" fmla="*/ 34 w 129"/>
                <a:gd name="T45" fmla="*/ 203 h 217"/>
                <a:gd name="T46" fmla="*/ 34 w 129"/>
                <a:gd name="T47" fmla="*/ 203 h 217"/>
                <a:gd name="T48" fmla="*/ 34 w 129"/>
                <a:gd name="T49" fmla="*/ 203 h 217"/>
                <a:gd name="T50" fmla="*/ 34 w 129"/>
                <a:gd name="T51" fmla="*/ 203 h 217"/>
                <a:gd name="T52" fmla="*/ 34 w 129"/>
                <a:gd name="T53" fmla="*/ 203 h 217"/>
                <a:gd name="T54" fmla="*/ 69 w 129"/>
                <a:gd name="T55" fmla="*/ 197 h 217"/>
                <a:gd name="T56" fmla="*/ 69 w 129"/>
                <a:gd name="T57" fmla="*/ 197 h 217"/>
                <a:gd name="T58" fmla="*/ 69 w 129"/>
                <a:gd name="T59" fmla="*/ 197 h 217"/>
                <a:gd name="T60" fmla="*/ 69 w 129"/>
                <a:gd name="T61" fmla="*/ 197 h 217"/>
                <a:gd name="T62" fmla="*/ 69 w 129"/>
                <a:gd name="T63" fmla="*/ 197 h 217"/>
                <a:gd name="T64" fmla="*/ 69 w 129"/>
                <a:gd name="T65" fmla="*/ 197 h 217"/>
                <a:gd name="T66" fmla="*/ 70 w 129"/>
                <a:gd name="T67" fmla="*/ 197 h 217"/>
                <a:gd name="T68" fmla="*/ 70 w 129"/>
                <a:gd name="T69" fmla="*/ 197 h 217"/>
                <a:gd name="T70" fmla="*/ 70 w 129"/>
                <a:gd name="T71" fmla="*/ 197 h 217"/>
                <a:gd name="T72" fmla="*/ 70 w 129"/>
                <a:gd name="T73" fmla="*/ 197 h 217"/>
                <a:gd name="T74" fmla="*/ 70 w 129"/>
                <a:gd name="T75" fmla="*/ 197 h 217"/>
                <a:gd name="T76" fmla="*/ 70 w 129"/>
                <a:gd name="T77" fmla="*/ 197 h 217"/>
                <a:gd name="T78" fmla="*/ 70 w 129"/>
                <a:gd name="T79" fmla="*/ 197 h 217"/>
                <a:gd name="T80" fmla="*/ 70 w 129"/>
                <a:gd name="T81" fmla="*/ 197 h 217"/>
                <a:gd name="T82" fmla="*/ 70 w 129"/>
                <a:gd name="T83" fmla="*/ 197 h 217"/>
                <a:gd name="T84" fmla="*/ 70 w 129"/>
                <a:gd name="T85" fmla="*/ 197 h 217"/>
                <a:gd name="T86" fmla="*/ 70 w 129"/>
                <a:gd name="T87" fmla="*/ 197 h 217"/>
                <a:gd name="T88" fmla="*/ 70 w 129"/>
                <a:gd name="T89" fmla="*/ 197 h 217"/>
                <a:gd name="T90" fmla="*/ 71 w 129"/>
                <a:gd name="T91" fmla="*/ 197 h 217"/>
                <a:gd name="T92" fmla="*/ 71 w 129"/>
                <a:gd name="T93" fmla="*/ 197 h 217"/>
                <a:gd name="T94" fmla="*/ 71 w 129"/>
                <a:gd name="T95" fmla="*/ 197 h 217"/>
                <a:gd name="T96" fmla="*/ 71 w 129"/>
                <a:gd name="T97" fmla="*/ 197 h 217"/>
                <a:gd name="T98" fmla="*/ 71 w 129"/>
                <a:gd name="T99" fmla="*/ 197 h 217"/>
                <a:gd name="T100" fmla="*/ 71 w 129"/>
                <a:gd name="T101" fmla="*/ 197 h 217"/>
                <a:gd name="T102" fmla="*/ 71 w 129"/>
                <a:gd name="T103" fmla="*/ 197 h 217"/>
                <a:gd name="T104" fmla="*/ 71 w 129"/>
                <a:gd name="T105" fmla="*/ 197 h 217"/>
                <a:gd name="T106" fmla="*/ 71 w 129"/>
                <a:gd name="T107" fmla="*/ 197 h 217"/>
                <a:gd name="T108" fmla="*/ 71 w 129"/>
                <a:gd name="T109" fmla="*/ 197 h 217"/>
                <a:gd name="T110" fmla="*/ 71 w 129"/>
                <a:gd name="T111" fmla="*/ 197 h 217"/>
                <a:gd name="T112" fmla="*/ 71 w 129"/>
                <a:gd name="T113" fmla="*/ 197 h 217"/>
                <a:gd name="T114" fmla="*/ 72 w 129"/>
                <a:gd name="T115" fmla="*/ 197 h 217"/>
                <a:gd name="T116" fmla="*/ 124 w 129"/>
                <a:gd name="T117" fmla="*/ 214 h 217"/>
                <a:gd name="T118" fmla="*/ 129 w 129"/>
                <a:gd name="T119" fmla="*/ 217 h 217"/>
                <a:gd name="T120" fmla="*/ 129 w 129"/>
                <a:gd name="T121" fmla="*/ 25 h 217"/>
                <a:gd name="T122" fmla="*/ 128 w 129"/>
                <a:gd name="T123" fmla="*/ 24 h 217"/>
                <a:gd name="T124" fmla="*/ 56 w 129"/>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217">
                  <a:moveTo>
                    <a:pt x="56" y="0"/>
                  </a:moveTo>
                  <a:cubicBezTo>
                    <a:pt x="56" y="0"/>
                    <a:pt x="56" y="0"/>
                    <a:pt x="56" y="0"/>
                  </a:cubicBezTo>
                  <a:cubicBezTo>
                    <a:pt x="56" y="0"/>
                    <a:pt x="56" y="0"/>
                    <a:pt x="56" y="0"/>
                  </a:cubicBezTo>
                  <a:cubicBezTo>
                    <a:pt x="55" y="0"/>
                    <a:pt x="55" y="0"/>
                    <a:pt x="55" y="0"/>
                  </a:cubicBezTo>
                  <a:cubicBezTo>
                    <a:pt x="55" y="0"/>
                    <a:pt x="55" y="0"/>
                    <a:pt x="55" y="0"/>
                  </a:cubicBezTo>
                  <a:cubicBezTo>
                    <a:pt x="55" y="0"/>
                    <a:pt x="55" y="0"/>
                    <a:pt x="55" y="0"/>
                  </a:cubicBezTo>
                  <a:cubicBezTo>
                    <a:pt x="36" y="0"/>
                    <a:pt x="17" y="5"/>
                    <a:pt x="0" y="15"/>
                  </a:cubicBezTo>
                  <a:cubicBezTo>
                    <a:pt x="0" y="15"/>
                    <a:pt x="0" y="16"/>
                    <a:pt x="1" y="16"/>
                  </a:cubicBezTo>
                  <a:cubicBezTo>
                    <a:pt x="17" y="7"/>
                    <a:pt x="35" y="3"/>
                    <a:pt x="52" y="3"/>
                  </a:cubicBezTo>
                  <a:cubicBezTo>
                    <a:pt x="54" y="3"/>
                    <a:pt x="55" y="3"/>
                    <a:pt x="57" y="3"/>
                  </a:cubicBezTo>
                  <a:cubicBezTo>
                    <a:pt x="58" y="2"/>
                    <a:pt x="61" y="2"/>
                    <a:pt x="63" y="2"/>
                  </a:cubicBezTo>
                  <a:cubicBezTo>
                    <a:pt x="67" y="2"/>
                    <a:pt x="73" y="3"/>
                    <a:pt x="79" y="6"/>
                  </a:cubicBezTo>
                  <a:cubicBezTo>
                    <a:pt x="104" y="12"/>
                    <a:pt x="120" y="25"/>
                    <a:pt x="121" y="26"/>
                  </a:cubicBezTo>
                  <a:cubicBezTo>
                    <a:pt x="122" y="27"/>
                    <a:pt x="122" y="27"/>
                    <a:pt x="122" y="27"/>
                  </a:cubicBezTo>
                  <a:cubicBezTo>
                    <a:pt x="122" y="31"/>
                    <a:pt x="122" y="31"/>
                    <a:pt x="122" y="31"/>
                  </a:cubicBezTo>
                  <a:cubicBezTo>
                    <a:pt x="125" y="33"/>
                    <a:pt x="126" y="34"/>
                    <a:pt x="126" y="34"/>
                  </a:cubicBezTo>
                  <a:cubicBezTo>
                    <a:pt x="124" y="207"/>
                    <a:pt x="124" y="207"/>
                    <a:pt x="124" y="207"/>
                  </a:cubicBezTo>
                  <a:cubicBezTo>
                    <a:pt x="117" y="203"/>
                    <a:pt x="117" y="203"/>
                    <a:pt x="117" y="203"/>
                  </a:cubicBezTo>
                  <a:cubicBezTo>
                    <a:pt x="101" y="195"/>
                    <a:pt x="85" y="191"/>
                    <a:pt x="67" y="191"/>
                  </a:cubicBezTo>
                  <a:cubicBezTo>
                    <a:pt x="41" y="191"/>
                    <a:pt x="19" y="198"/>
                    <a:pt x="5" y="203"/>
                  </a:cubicBezTo>
                  <a:cubicBezTo>
                    <a:pt x="5" y="212"/>
                    <a:pt x="5" y="212"/>
                    <a:pt x="5" y="212"/>
                  </a:cubicBezTo>
                  <a:cubicBezTo>
                    <a:pt x="5" y="213"/>
                    <a:pt x="5" y="213"/>
                    <a:pt x="4" y="214"/>
                  </a:cubicBezTo>
                  <a:cubicBezTo>
                    <a:pt x="12" y="210"/>
                    <a:pt x="22" y="206"/>
                    <a:pt x="34" y="203"/>
                  </a:cubicBezTo>
                  <a:cubicBezTo>
                    <a:pt x="34" y="203"/>
                    <a:pt x="34" y="203"/>
                    <a:pt x="34" y="203"/>
                  </a:cubicBezTo>
                  <a:cubicBezTo>
                    <a:pt x="34" y="203"/>
                    <a:pt x="34" y="203"/>
                    <a:pt x="34" y="203"/>
                  </a:cubicBezTo>
                  <a:cubicBezTo>
                    <a:pt x="34" y="203"/>
                    <a:pt x="34" y="203"/>
                    <a:pt x="34" y="203"/>
                  </a:cubicBezTo>
                  <a:cubicBezTo>
                    <a:pt x="34" y="203"/>
                    <a:pt x="34" y="203"/>
                    <a:pt x="34" y="203"/>
                  </a:cubicBezTo>
                  <a:cubicBezTo>
                    <a:pt x="45" y="200"/>
                    <a:pt x="56" y="198"/>
                    <a:pt x="69" y="197"/>
                  </a:cubicBezTo>
                  <a:cubicBezTo>
                    <a:pt x="69" y="197"/>
                    <a:pt x="69" y="197"/>
                    <a:pt x="69" y="197"/>
                  </a:cubicBezTo>
                  <a:cubicBezTo>
                    <a:pt x="69" y="197"/>
                    <a:pt x="69" y="197"/>
                    <a:pt x="69" y="197"/>
                  </a:cubicBezTo>
                  <a:cubicBezTo>
                    <a:pt x="69" y="197"/>
                    <a:pt x="69" y="197"/>
                    <a:pt x="69" y="197"/>
                  </a:cubicBezTo>
                  <a:cubicBezTo>
                    <a:pt x="69" y="197"/>
                    <a:pt x="69" y="197"/>
                    <a:pt x="69" y="197"/>
                  </a:cubicBezTo>
                  <a:cubicBezTo>
                    <a:pt x="69" y="197"/>
                    <a:pt x="69" y="197"/>
                    <a:pt x="69" y="197"/>
                  </a:cubicBezTo>
                  <a:cubicBezTo>
                    <a:pt x="69" y="197"/>
                    <a:pt x="69"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0" y="197"/>
                    <a:pt x="70" y="197"/>
                  </a:cubicBezTo>
                  <a:cubicBezTo>
                    <a:pt x="70"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90" y="197"/>
                    <a:pt x="108" y="206"/>
                    <a:pt x="124" y="214"/>
                  </a:cubicBezTo>
                  <a:cubicBezTo>
                    <a:pt x="129" y="217"/>
                    <a:pt x="129" y="217"/>
                    <a:pt x="129" y="217"/>
                  </a:cubicBezTo>
                  <a:cubicBezTo>
                    <a:pt x="129" y="25"/>
                    <a:pt x="129" y="25"/>
                    <a:pt x="129" y="25"/>
                  </a:cubicBezTo>
                  <a:cubicBezTo>
                    <a:pt x="128" y="24"/>
                    <a:pt x="128" y="24"/>
                    <a:pt x="128" y="24"/>
                  </a:cubicBezTo>
                  <a:cubicBezTo>
                    <a:pt x="127" y="23"/>
                    <a:pt x="97" y="0"/>
                    <a:pt x="56" y="0"/>
                  </a:cubicBezTo>
                </a:path>
              </a:pathLst>
            </a:custGeom>
            <a:solidFill>
              <a:srgbClr val="4999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ṥḻíḓê">
              <a:extLst>
                <a:ext uri="{FF2B5EF4-FFF2-40B4-BE49-F238E27FC236}">
                  <a16:creationId xmlns:a16="http://schemas.microsoft.com/office/drawing/2014/main" id="{3AE08270-CC75-4C06-9F43-1FEF6B10B2E7}"/>
                </a:ext>
              </a:extLst>
            </p:cNvPr>
            <p:cNvSpPr/>
            <p:nvPr/>
          </p:nvSpPr>
          <p:spPr bwMode="auto">
            <a:xfrm>
              <a:off x="6080933" y="1674479"/>
              <a:ext cx="301365" cy="4259290"/>
            </a:xfrm>
            <a:custGeom>
              <a:avLst/>
              <a:gdLst>
                <a:gd name="T0" fmla="*/ 14 w 14"/>
                <a:gd name="T1" fmla="*/ 204 h 204"/>
                <a:gd name="T2" fmla="*/ 14 w 14"/>
                <a:gd name="T3" fmla="*/ 204 h 204"/>
                <a:gd name="T4" fmla="*/ 14 w 14"/>
                <a:gd name="T5" fmla="*/ 204 h 204"/>
                <a:gd name="T6" fmla="*/ 14 w 14"/>
                <a:gd name="T7" fmla="*/ 204 h 204"/>
                <a:gd name="T8" fmla="*/ 14 w 14"/>
                <a:gd name="T9" fmla="*/ 204 h 204"/>
                <a:gd name="T10" fmla="*/ 14 w 14"/>
                <a:gd name="T11" fmla="*/ 204 h 204"/>
                <a:gd name="T12" fmla="*/ 14 w 14"/>
                <a:gd name="T13" fmla="*/ 204 h 204"/>
                <a:gd name="T14" fmla="*/ 14 w 14"/>
                <a:gd name="T15" fmla="*/ 204 h 204"/>
                <a:gd name="T16" fmla="*/ 14 w 14"/>
                <a:gd name="T17" fmla="*/ 204 h 204"/>
                <a:gd name="T18" fmla="*/ 14 w 14"/>
                <a:gd name="T19" fmla="*/ 204 h 204"/>
                <a:gd name="T20" fmla="*/ 14 w 14"/>
                <a:gd name="T21" fmla="*/ 204 h 204"/>
                <a:gd name="T22" fmla="*/ 14 w 14"/>
                <a:gd name="T23" fmla="*/ 204 h 204"/>
                <a:gd name="T24" fmla="*/ 14 w 14"/>
                <a:gd name="T25" fmla="*/ 0 h 204"/>
                <a:gd name="T26" fmla="*/ 0 w 14"/>
                <a:gd name="T27" fmla="*/ 0 h 204"/>
                <a:gd name="T28" fmla="*/ 14 w 14"/>
                <a:gd name="T29" fmla="*/ 0 h 204"/>
                <a:gd name="T30" fmla="*/ 14 w 14"/>
                <a:gd name="T31" fmla="*/ 0 h 204"/>
                <a:gd name="T32" fmla="*/ 14 w 14"/>
                <a:gd name="T3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4">
                  <a:moveTo>
                    <a:pt x="14" y="204"/>
                  </a:moveTo>
                  <a:cubicBezTo>
                    <a:pt x="14" y="204"/>
                    <a:pt x="14" y="204"/>
                    <a:pt x="14" y="204"/>
                  </a:cubicBezTo>
                  <a:cubicBezTo>
                    <a:pt x="14" y="204"/>
                    <a:pt x="14" y="204"/>
                    <a:pt x="14" y="204"/>
                  </a:cubicBezTo>
                  <a:moveTo>
                    <a:pt x="14" y="204"/>
                  </a:moveTo>
                  <a:cubicBezTo>
                    <a:pt x="14" y="204"/>
                    <a:pt x="14" y="204"/>
                    <a:pt x="14" y="204"/>
                  </a:cubicBezTo>
                  <a:cubicBezTo>
                    <a:pt x="14" y="204"/>
                    <a:pt x="14" y="204"/>
                    <a:pt x="14" y="204"/>
                  </a:cubicBezTo>
                  <a:moveTo>
                    <a:pt x="14" y="204"/>
                  </a:moveTo>
                  <a:cubicBezTo>
                    <a:pt x="14" y="204"/>
                    <a:pt x="14" y="204"/>
                    <a:pt x="14" y="204"/>
                  </a:cubicBezTo>
                  <a:cubicBezTo>
                    <a:pt x="14" y="204"/>
                    <a:pt x="14" y="204"/>
                    <a:pt x="14" y="204"/>
                  </a:cubicBezTo>
                  <a:moveTo>
                    <a:pt x="14" y="204"/>
                  </a:moveTo>
                  <a:cubicBezTo>
                    <a:pt x="14" y="204"/>
                    <a:pt x="14" y="204"/>
                    <a:pt x="14" y="204"/>
                  </a:cubicBezTo>
                  <a:cubicBezTo>
                    <a:pt x="14" y="204"/>
                    <a:pt x="14" y="204"/>
                    <a:pt x="14" y="204"/>
                  </a:cubicBezTo>
                  <a:moveTo>
                    <a:pt x="14" y="0"/>
                  </a:moveTo>
                  <a:cubicBezTo>
                    <a:pt x="0" y="0"/>
                    <a:pt x="0" y="0"/>
                    <a:pt x="0" y="0"/>
                  </a:cubicBezTo>
                  <a:cubicBezTo>
                    <a:pt x="14" y="0"/>
                    <a:pt x="14" y="0"/>
                    <a:pt x="14" y="0"/>
                  </a:cubicBezTo>
                  <a:cubicBezTo>
                    <a:pt x="14" y="0"/>
                    <a:pt x="14" y="0"/>
                    <a:pt x="14" y="0"/>
                  </a:cubicBezTo>
                  <a:cubicBezTo>
                    <a:pt x="14" y="0"/>
                    <a:pt x="14" y="0"/>
                    <a:pt x="14"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ŝļídé">
              <a:extLst>
                <a:ext uri="{FF2B5EF4-FFF2-40B4-BE49-F238E27FC236}">
                  <a16:creationId xmlns:a16="http://schemas.microsoft.com/office/drawing/2014/main" id="{AE7A4577-1A02-47C8-96F1-8468E380B52C}"/>
                </a:ext>
              </a:extLst>
            </p:cNvPr>
            <p:cNvSpPr/>
            <p:nvPr/>
          </p:nvSpPr>
          <p:spPr bwMode="auto">
            <a:xfrm>
              <a:off x="6080933" y="1674479"/>
              <a:ext cx="442002" cy="4259290"/>
            </a:xfrm>
            <a:custGeom>
              <a:avLst/>
              <a:gdLst>
                <a:gd name="T0" fmla="*/ 14 w 21"/>
                <a:gd name="T1" fmla="*/ 0 h 204"/>
                <a:gd name="T2" fmla="*/ 0 w 21"/>
                <a:gd name="T3" fmla="*/ 0 h 204"/>
                <a:gd name="T4" fmla="*/ 0 w 21"/>
                <a:gd name="T5" fmla="*/ 204 h 204"/>
                <a:gd name="T6" fmla="*/ 14 w 21"/>
                <a:gd name="T7" fmla="*/ 204 h 204"/>
                <a:gd name="T8" fmla="*/ 14 w 21"/>
                <a:gd name="T9" fmla="*/ 204 h 204"/>
                <a:gd name="T10" fmla="*/ 14 w 21"/>
                <a:gd name="T11" fmla="*/ 204 h 204"/>
                <a:gd name="T12" fmla="*/ 14 w 21"/>
                <a:gd name="T13" fmla="*/ 204 h 204"/>
                <a:gd name="T14" fmla="*/ 14 w 21"/>
                <a:gd name="T15" fmla="*/ 204 h 204"/>
                <a:gd name="T16" fmla="*/ 14 w 21"/>
                <a:gd name="T17" fmla="*/ 204 h 204"/>
                <a:gd name="T18" fmla="*/ 14 w 21"/>
                <a:gd name="T19" fmla="*/ 204 h 204"/>
                <a:gd name="T20" fmla="*/ 14 w 21"/>
                <a:gd name="T21" fmla="*/ 204 h 204"/>
                <a:gd name="T22" fmla="*/ 14 w 21"/>
                <a:gd name="T23" fmla="*/ 204 h 204"/>
                <a:gd name="T24" fmla="*/ 20 w 21"/>
                <a:gd name="T25" fmla="*/ 199 h 204"/>
                <a:gd name="T26" fmla="*/ 20 w 21"/>
                <a:gd name="T27" fmla="*/ 199 h 204"/>
                <a:gd name="T28" fmla="*/ 20 w 21"/>
                <a:gd name="T29" fmla="*/ 199 h 204"/>
                <a:gd name="T30" fmla="*/ 21 w 21"/>
                <a:gd name="T31" fmla="*/ 197 h 204"/>
                <a:gd name="T32" fmla="*/ 21 w 21"/>
                <a:gd name="T33" fmla="*/ 188 h 204"/>
                <a:gd name="T34" fmla="*/ 6 w 21"/>
                <a:gd name="T35" fmla="*/ 194 h 204"/>
                <a:gd name="T36" fmla="*/ 6 w 21"/>
                <a:gd name="T37" fmla="*/ 194 h 204"/>
                <a:gd name="T38" fmla="*/ 1 w 21"/>
                <a:gd name="T39" fmla="*/ 196 h 204"/>
                <a:gd name="T40" fmla="*/ 1 w 21"/>
                <a:gd name="T41" fmla="*/ 10 h 204"/>
                <a:gd name="T42" fmla="*/ 17 w 21"/>
                <a:gd name="T43" fmla="*/ 1 h 204"/>
                <a:gd name="T44" fmla="*/ 16 w 21"/>
                <a:gd name="T45" fmla="*/ 0 h 204"/>
                <a:gd name="T46" fmla="*/ 16 w 21"/>
                <a:gd name="T47" fmla="*/ 0 h 204"/>
                <a:gd name="T48" fmla="*/ 14 w 21"/>
                <a:gd name="T49" fmla="*/ 0 h 204"/>
                <a:gd name="T50" fmla="*/ 14 w 21"/>
                <a:gd name="T5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4">
                  <a:moveTo>
                    <a:pt x="14" y="0"/>
                  </a:moveTo>
                  <a:cubicBezTo>
                    <a:pt x="0" y="0"/>
                    <a:pt x="0" y="0"/>
                    <a:pt x="0" y="0"/>
                  </a:cubicBezTo>
                  <a:cubicBezTo>
                    <a:pt x="0" y="204"/>
                    <a:pt x="0" y="204"/>
                    <a:pt x="0"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4" y="204"/>
                    <a:pt x="14" y="204"/>
                    <a:pt x="14" y="204"/>
                  </a:cubicBezTo>
                  <a:cubicBezTo>
                    <a:pt x="17" y="204"/>
                    <a:pt x="20" y="202"/>
                    <a:pt x="20" y="199"/>
                  </a:cubicBezTo>
                  <a:cubicBezTo>
                    <a:pt x="20" y="199"/>
                    <a:pt x="20" y="199"/>
                    <a:pt x="20" y="199"/>
                  </a:cubicBezTo>
                  <a:cubicBezTo>
                    <a:pt x="20" y="199"/>
                    <a:pt x="20" y="199"/>
                    <a:pt x="20" y="199"/>
                  </a:cubicBezTo>
                  <a:cubicBezTo>
                    <a:pt x="21" y="198"/>
                    <a:pt x="21" y="198"/>
                    <a:pt x="21" y="197"/>
                  </a:cubicBezTo>
                  <a:cubicBezTo>
                    <a:pt x="21" y="188"/>
                    <a:pt x="21" y="188"/>
                    <a:pt x="21" y="188"/>
                  </a:cubicBezTo>
                  <a:cubicBezTo>
                    <a:pt x="12" y="191"/>
                    <a:pt x="6" y="194"/>
                    <a:pt x="6" y="194"/>
                  </a:cubicBezTo>
                  <a:cubicBezTo>
                    <a:pt x="6" y="194"/>
                    <a:pt x="6" y="194"/>
                    <a:pt x="6" y="194"/>
                  </a:cubicBezTo>
                  <a:cubicBezTo>
                    <a:pt x="1" y="196"/>
                    <a:pt x="1" y="196"/>
                    <a:pt x="1" y="196"/>
                  </a:cubicBezTo>
                  <a:cubicBezTo>
                    <a:pt x="1" y="10"/>
                    <a:pt x="1" y="10"/>
                    <a:pt x="1" y="10"/>
                  </a:cubicBezTo>
                  <a:cubicBezTo>
                    <a:pt x="6" y="7"/>
                    <a:pt x="11" y="3"/>
                    <a:pt x="17" y="1"/>
                  </a:cubicBezTo>
                  <a:cubicBezTo>
                    <a:pt x="16" y="1"/>
                    <a:pt x="16" y="0"/>
                    <a:pt x="16" y="0"/>
                  </a:cubicBezTo>
                  <a:cubicBezTo>
                    <a:pt x="16" y="0"/>
                    <a:pt x="16" y="0"/>
                    <a:pt x="16" y="0"/>
                  </a:cubicBezTo>
                  <a:cubicBezTo>
                    <a:pt x="15" y="0"/>
                    <a:pt x="15" y="0"/>
                    <a:pt x="14" y="0"/>
                  </a:cubicBezTo>
                  <a:cubicBezTo>
                    <a:pt x="14" y="0"/>
                    <a:pt x="14" y="0"/>
                    <a:pt x="14" y="0"/>
                  </a:cubicBezTo>
                </a:path>
              </a:pathLst>
            </a:custGeom>
            <a:solidFill>
              <a:srgbClr val="F3B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íṧḷíde">
              <a:extLst>
                <a:ext uri="{FF2B5EF4-FFF2-40B4-BE49-F238E27FC236}">
                  <a16:creationId xmlns:a16="http://schemas.microsoft.com/office/drawing/2014/main" id="{BD2AB514-DC70-42F9-B517-F462675CC8A8}"/>
                </a:ext>
              </a:extLst>
            </p:cNvPr>
            <p:cNvSpPr/>
            <p:nvPr/>
          </p:nvSpPr>
          <p:spPr bwMode="auto">
            <a:xfrm>
              <a:off x="6211522" y="2005977"/>
              <a:ext cx="2842878" cy="3716834"/>
            </a:xfrm>
            <a:custGeom>
              <a:avLst/>
              <a:gdLst>
                <a:gd name="T0" fmla="*/ 132 w 136"/>
                <a:gd name="T1" fmla="*/ 0 h 178"/>
                <a:gd name="T2" fmla="*/ 132 w 136"/>
                <a:gd name="T3" fmla="*/ 169 h 178"/>
                <a:gd name="T4" fmla="*/ 127 w 136"/>
                <a:gd name="T5" fmla="*/ 167 h 178"/>
                <a:gd name="T6" fmla="*/ 77 w 136"/>
                <a:gd name="T7" fmla="*/ 155 h 178"/>
                <a:gd name="T8" fmla="*/ 0 w 136"/>
                <a:gd name="T9" fmla="*/ 178 h 178"/>
                <a:gd name="T10" fmla="*/ 0 w 136"/>
                <a:gd name="T11" fmla="*/ 178 h 178"/>
                <a:gd name="T12" fmla="*/ 15 w 136"/>
                <a:gd name="T13" fmla="*/ 172 h 178"/>
                <a:gd name="T14" fmla="*/ 77 w 136"/>
                <a:gd name="T15" fmla="*/ 160 h 178"/>
                <a:gd name="T16" fmla="*/ 127 w 136"/>
                <a:gd name="T17" fmla="*/ 172 h 178"/>
                <a:gd name="T18" fmla="*/ 134 w 136"/>
                <a:gd name="T19" fmla="*/ 176 h 178"/>
                <a:gd name="T20" fmla="*/ 136 w 136"/>
                <a:gd name="T21" fmla="*/ 3 h 178"/>
                <a:gd name="T22" fmla="*/ 132 w 136"/>
                <a:gd name="T2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78">
                  <a:moveTo>
                    <a:pt x="132" y="0"/>
                  </a:moveTo>
                  <a:cubicBezTo>
                    <a:pt x="132" y="169"/>
                    <a:pt x="132" y="169"/>
                    <a:pt x="132" y="169"/>
                  </a:cubicBezTo>
                  <a:cubicBezTo>
                    <a:pt x="127" y="167"/>
                    <a:pt x="127" y="167"/>
                    <a:pt x="127" y="167"/>
                  </a:cubicBezTo>
                  <a:cubicBezTo>
                    <a:pt x="111" y="159"/>
                    <a:pt x="95" y="155"/>
                    <a:pt x="77" y="155"/>
                  </a:cubicBezTo>
                  <a:cubicBezTo>
                    <a:pt x="35" y="155"/>
                    <a:pt x="1" y="178"/>
                    <a:pt x="0" y="178"/>
                  </a:cubicBezTo>
                  <a:cubicBezTo>
                    <a:pt x="0" y="178"/>
                    <a:pt x="0" y="178"/>
                    <a:pt x="0" y="178"/>
                  </a:cubicBezTo>
                  <a:cubicBezTo>
                    <a:pt x="0" y="178"/>
                    <a:pt x="6" y="175"/>
                    <a:pt x="15" y="172"/>
                  </a:cubicBezTo>
                  <a:cubicBezTo>
                    <a:pt x="29" y="167"/>
                    <a:pt x="51" y="160"/>
                    <a:pt x="77" y="160"/>
                  </a:cubicBezTo>
                  <a:cubicBezTo>
                    <a:pt x="95" y="160"/>
                    <a:pt x="111" y="164"/>
                    <a:pt x="127" y="172"/>
                  </a:cubicBezTo>
                  <a:cubicBezTo>
                    <a:pt x="134" y="176"/>
                    <a:pt x="134" y="176"/>
                    <a:pt x="134" y="176"/>
                  </a:cubicBezTo>
                  <a:cubicBezTo>
                    <a:pt x="136" y="3"/>
                    <a:pt x="136" y="3"/>
                    <a:pt x="136" y="3"/>
                  </a:cubicBezTo>
                  <a:cubicBezTo>
                    <a:pt x="136" y="3"/>
                    <a:pt x="135" y="2"/>
                    <a:pt x="132" y="0"/>
                  </a:cubicBezTo>
                </a:path>
              </a:pathLst>
            </a:custGeom>
            <a:solidFill>
              <a:srgbClr val="CCCD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îśľîḍe">
              <a:extLst>
                <a:ext uri="{FF2B5EF4-FFF2-40B4-BE49-F238E27FC236}">
                  <a16:creationId xmlns:a16="http://schemas.microsoft.com/office/drawing/2014/main" id="{47CEEF7C-5DD8-4B54-8562-0D499CE8DC57}"/>
                </a:ext>
              </a:extLst>
            </p:cNvPr>
            <p:cNvSpPr/>
            <p:nvPr/>
          </p:nvSpPr>
          <p:spPr bwMode="auto">
            <a:xfrm>
              <a:off x="6111067" y="1423338"/>
              <a:ext cx="2852921" cy="4339654"/>
            </a:xfrm>
            <a:custGeom>
              <a:avLst/>
              <a:gdLst>
                <a:gd name="T0" fmla="*/ 32 w 137"/>
                <a:gd name="T1" fmla="*/ 169 h 208"/>
                <a:gd name="T2" fmla="*/ 115 w 137"/>
                <a:gd name="T3" fmla="*/ 169 h 208"/>
                <a:gd name="T4" fmla="*/ 71 w 137"/>
                <a:gd name="T5" fmla="*/ 165 h 208"/>
                <a:gd name="T6" fmla="*/ 34 w 137"/>
                <a:gd name="T7" fmla="*/ 150 h 208"/>
                <a:gd name="T8" fmla="*/ 71 w 137"/>
                <a:gd name="T9" fmla="*/ 140 h 208"/>
                <a:gd name="T10" fmla="*/ 112 w 137"/>
                <a:gd name="T11" fmla="*/ 150 h 208"/>
                <a:gd name="T12" fmla="*/ 34 w 137"/>
                <a:gd name="T13" fmla="*/ 150 h 208"/>
                <a:gd name="T14" fmla="*/ 32 w 137"/>
                <a:gd name="T15" fmla="*/ 126 h 208"/>
                <a:gd name="T16" fmla="*/ 115 w 137"/>
                <a:gd name="T17" fmla="*/ 126 h 208"/>
                <a:gd name="T18" fmla="*/ 71 w 137"/>
                <a:gd name="T19" fmla="*/ 121 h 208"/>
                <a:gd name="T20" fmla="*/ 34 w 137"/>
                <a:gd name="T21" fmla="*/ 106 h 208"/>
                <a:gd name="T22" fmla="*/ 71 w 137"/>
                <a:gd name="T23" fmla="*/ 96 h 208"/>
                <a:gd name="T24" fmla="*/ 112 w 137"/>
                <a:gd name="T25" fmla="*/ 106 h 208"/>
                <a:gd name="T26" fmla="*/ 34 w 137"/>
                <a:gd name="T27" fmla="*/ 106 h 208"/>
                <a:gd name="T28" fmla="*/ 16 w 137"/>
                <a:gd name="T29" fmla="*/ 13 h 208"/>
                <a:gd name="T30" fmla="*/ 0 w 137"/>
                <a:gd name="T31" fmla="*/ 208 h 208"/>
                <a:gd name="T32" fmla="*/ 82 w 137"/>
                <a:gd name="T33" fmla="*/ 183 h 208"/>
                <a:gd name="T34" fmla="*/ 137 w 137"/>
                <a:gd name="T35" fmla="*/ 197 h 208"/>
                <a:gd name="T36" fmla="*/ 137 w 137"/>
                <a:gd name="T37" fmla="*/ 24 h 208"/>
                <a:gd name="T38" fmla="*/ 94 w 137"/>
                <a:gd name="T39" fmla="*/ 3 h 208"/>
                <a:gd name="T40" fmla="*/ 95 w 137"/>
                <a:gd name="T41" fmla="*/ 33 h 208"/>
                <a:gd name="T42" fmla="*/ 112 w 137"/>
                <a:gd name="T43" fmla="*/ 41 h 208"/>
                <a:gd name="T44" fmla="*/ 95 w 137"/>
                <a:gd name="T45" fmla="*/ 55 h 208"/>
                <a:gd name="T46" fmla="*/ 112 w 137"/>
                <a:gd name="T47" fmla="*/ 63 h 208"/>
                <a:gd name="T48" fmla="*/ 95 w 137"/>
                <a:gd name="T49" fmla="*/ 77 h 208"/>
                <a:gd name="T50" fmla="*/ 112 w 137"/>
                <a:gd name="T51" fmla="*/ 85 h 208"/>
                <a:gd name="T52" fmla="*/ 95 w 137"/>
                <a:gd name="T53" fmla="*/ 91 h 208"/>
                <a:gd name="T54" fmla="*/ 59 w 137"/>
                <a:gd name="T55" fmla="*/ 91 h 208"/>
                <a:gd name="T56" fmla="*/ 34 w 137"/>
                <a:gd name="T57" fmla="*/ 85 h 208"/>
                <a:gd name="T58" fmla="*/ 59 w 137"/>
                <a:gd name="T59" fmla="*/ 75 h 208"/>
                <a:gd name="T60" fmla="*/ 34 w 137"/>
                <a:gd name="T61" fmla="*/ 63 h 208"/>
                <a:gd name="T62" fmla="*/ 59 w 137"/>
                <a:gd name="T63" fmla="*/ 53 h 208"/>
                <a:gd name="T64" fmla="*/ 34 w 137"/>
                <a:gd name="T65" fmla="*/ 41 h 208"/>
                <a:gd name="T66" fmla="*/ 59 w 137"/>
                <a:gd name="T67" fmla="*/ 31 h 208"/>
                <a:gd name="T68" fmla="*/ 72 w 137"/>
                <a:gd name="T6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08">
                  <a:moveTo>
                    <a:pt x="34" y="172"/>
                  </a:moveTo>
                  <a:cubicBezTo>
                    <a:pt x="32" y="169"/>
                    <a:pt x="32" y="169"/>
                    <a:pt x="32" y="169"/>
                  </a:cubicBezTo>
                  <a:cubicBezTo>
                    <a:pt x="45" y="164"/>
                    <a:pt x="59" y="162"/>
                    <a:pt x="71" y="162"/>
                  </a:cubicBezTo>
                  <a:cubicBezTo>
                    <a:pt x="96" y="162"/>
                    <a:pt x="114" y="169"/>
                    <a:pt x="115" y="169"/>
                  </a:cubicBezTo>
                  <a:cubicBezTo>
                    <a:pt x="112" y="172"/>
                    <a:pt x="112" y="172"/>
                    <a:pt x="112" y="172"/>
                  </a:cubicBezTo>
                  <a:cubicBezTo>
                    <a:pt x="112" y="172"/>
                    <a:pt x="94" y="165"/>
                    <a:pt x="71" y="165"/>
                  </a:cubicBezTo>
                  <a:cubicBezTo>
                    <a:pt x="60" y="165"/>
                    <a:pt x="47" y="167"/>
                    <a:pt x="34" y="172"/>
                  </a:cubicBezTo>
                  <a:moveTo>
                    <a:pt x="34" y="150"/>
                  </a:moveTo>
                  <a:cubicBezTo>
                    <a:pt x="32" y="147"/>
                    <a:pt x="32" y="147"/>
                    <a:pt x="32" y="147"/>
                  </a:cubicBezTo>
                  <a:cubicBezTo>
                    <a:pt x="45" y="142"/>
                    <a:pt x="59" y="140"/>
                    <a:pt x="71" y="140"/>
                  </a:cubicBezTo>
                  <a:cubicBezTo>
                    <a:pt x="96" y="140"/>
                    <a:pt x="114" y="147"/>
                    <a:pt x="115" y="147"/>
                  </a:cubicBezTo>
                  <a:cubicBezTo>
                    <a:pt x="112" y="150"/>
                    <a:pt x="112" y="150"/>
                    <a:pt x="112" y="150"/>
                  </a:cubicBezTo>
                  <a:cubicBezTo>
                    <a:pt x="112" y="150"/>
                    <a:pt x="94" y="143"/>
                    <a:pt x="71" y="143"/>
                  </a:cubicBezTo>
                  <a:cubicBezTo>
                    <a:pt x="60" y="143"/>
                    <a:pt x="47" y="145"/>
                    <a:pt x="34" y="150"/>
                  </a:cubicBezTo>
                  <a:moveTo>
                    <a:pt x="34" y="128"/>
                  </a:moveTo>
                  <a:cubicBezTo>
                    <a:pt x="32" y="126"/>
                    <a:pt x="32" y="126"/>
                    <a:pt x="32" y="126"/>
                  </a:cubicBezTo>
                  <a:cubicBezTo>
                    <a:pt x="45" y="120"/>
                    <a:pt x="59" y="118"/>
                    <a:pt x="71" y="118"/>
                  </a:cubicBezTo>
                  <a:cubicBezTo>
                    <a:pt x="96" y="118"/>
                    <a:pt x="114" y="126"/>
                    <a:pt x="115" y="126"/>
                  </a:cubicBezTo>
                  <a:cubicBezTo>
                    <a:pt x="112" y="128"/>
                    <a:pt x="112" y="128"/>
                    <a:pt x="112" y="128"/>
                  </a:cubicBezTo>
                  <a:cubicBezTo>
                    <a:pt x="112" y="128"/>
                    <a:pt x="94" y="121"/>
                    <a:pt x="71" y="121"/>
                  </a:cubicBezTo>
                  <a:cubicBezTo>
                    <a:pt x="60" y="121"/>
                    <a:pt x="47" y="123"/>
                    <a:pt x="34" y="128"/>
                  </a:cubicBezTo>
                  <a:moveTo>
                    <a:pt x="34" y="106"/>
                  </a:moveTo>
                  <a:cubicBezTo>
                    <a:pt x="32" y="104"/>
                    <a:pt x="32" y="104"/>
                    <a:pt x="32" y="104"/>
                  </a:cubicBezTo>
                  <a:cubicBezTo>
                    <a:pt x="45" y="98"/>
                    <a:pt x="59" y="96"/>
                    <a:pt x="71" y="96"/>
                  </a:cubicBezTo>
                  <a:cubicBezTo>
                    <a:pt x="96" y="96"/>
                    <a:pt x="114" y="104"/>
                    <a:pt x="115" y="104"/>
                  </a:cubicBezTo>
                  <a:cubicBezTo>
                    <a:pt x="112" y="106"/>
                    <a:pt x="112" y="106"/>
                    <a:pt x="112" y="106"/>
                  </a:cubicBezTo>
                  <a:cubicBezTo>
                    <a:pt x="112" y="106"/>
                    <a:pt x="94" y="100"/>
                    <a:pt x="71" y="100"/>
                  </a:cubicBezTo>
                  <a:cubicBezTo>
                    <a:pt x="60" y="100"/>
                    <a:pt x="47" y="101"/>
                    <a:pt x="34" y="106"/>
                  </a:cubicBezTo>
                  <a:moveTo>
                    <a:pt x="67" y="0"/>
                  </a:moveTo>
                  <a:cubicBezTo>
                    <a:pt x="50" y="0"/>
                    <a:pt x="32" y="4"/>
                    <a:pt x="16" y="13"/>
                  </a:cubicBezTo>
                  <a:cubicBezTo>
                    <a:pt x="10" y="15"/>
                    <a:pt x="5" y="19"/>
                    <a:pt x="0" y="22"/>
                  </a:cubicBezTo>
                  <a:cubicBezTo>
                    <a:pt x="0" y="208"/>
                    <a:pt x="0" y="208"/>
                    <a:pt x="0" y="208"/>
                  </a:cubicBezTo>
                  <a:cubicBezTo>
                    <a:pt x="5" y="206"/>
                    <a:pt x="5" y="206"/>
                    <a:pt x="5" y="206"/>
                  </a:cubicBezTo>
                  <a:cubicBezTo>
                    <a:pt x="6" y="206"/>
                    <a:pt x="40" y="183"/>
                    <a:pt x="82" y="183"/>
                  </a:cubicBezTo>
                  <a:cubicBezTo>
                    <a:pt x="100" y="183"/>
                    <a:pt x="116" y="187"/>
                    <a:pt x="132" y="195"/>
                  </a:cubicBezTo>
                  <a:cubicBezTo>
                    <a:pt x="137" y="197"/>
                    <a:pt x="137" y="197"/>
                    <a:pt x="137" y="197"/>
                  </a:cubicBezTo>
                  <a:cubicBezTo>
                    <a:pt x="137" y="28"/>
                    <a:pt x="137" y="28"/>
                    <a:pt x="137" y="28"/>
                  </a:cubicBezTo>
                  <a:cubicBezTo>
                    <a:pt x="137" y="24"/>
                    <a:pt x="137" y="24"/>
                    <a:pt x="137" y="24"/>
                  </a:cubicBezTo>
                  <a:cubicBezTo>
                    <a:pt x="136" y="23"/>
                    <a:pt x="136" y="23"/>
                    <a:pt x="136" y="23"/>
                  </a:cubicBezTo>
                  <a:cubicBezTo>
                    <a:pt x="135" y="22"/>
                    <a:pt x="119" y="9"/>
                    <a:pt x="94" y="3"/>
                  </a:cubicBezTo>
                  <a:cubicBezTo>
                    <a:pt x="94" y="3"/>
                    <a:pt x="95" y="3"/>
                    <a:pt x="95" y="4"/>
                  </a:cubicBezTo>
                  <a:cubicBezTo>
                    <a:pt x="95" y="33"/>
                    <a:pt x="95" y="33"/>
                    <a:pt x="95" y="33"/>
                  </a:cubicBezTo>
                  <a:cubicBezTo>
                    <a:pt x="107" y="35"/>
                    <a:pt x="114" y="38"/>
                    <a:pt x="115" y="38"/>
                  </a:cubicBezTo>
                  <a:cubicBezTo>
                    <a:pt x="112" y="41"/>
                    <a:pt x="112" y="41"/>
                    <a:pt x="112" y="41"/>
                  </a:cubicBezTo>
                  <a:cubicBezTo>
                    <a:pt x="112" y="41"/>
                    <a:pt x="105" y="38"/>
                    <a:pt x="95" y="36"/>
                  </a:cubicBezTo>
                  <a:cubicBezTo>
                    <a:pt x="95" y="55"/>
                    <a:pt x="95" y="55"/>
                    <a:pt x="95" y="55"/>
                  </a:cubicBezTo>
                  <a:cubicBezTo>
                    <a:pt x="107" y="57"/>
                    <a:pt x="114" y="60"/>
                    <a:pt x="115" y="60"/>
                  </a:cubicBezTo>
                  <a:cubicBezTo>
                    <a:pt x="112" y="63"/>
                    <a:pt x="112" y="63"/>
                    <a:pt x="112" y="63"/>
                  </a:cubicBezTo>
                  <a:cubicBezTo>
                    <a:pt x="112" y="63"/>
                    <a:pt x="105" y="60"/>
                    <a:pt x="95" y="58"/>
                  </a:cubicBezTo>
                  <a:cubicBezTo>
                    <a:pt x="95" y="77"/>
                    <a:pt x="95" y="77"/>
                    <a:pt x="95" y="77"/>
                  </a:cubicBezTo>
                  <a:cubicBezTo>
                    <a:pt x="107" y="79"/>
                    <a:pt x="114" y="82"/>
                    <a:pt x="115" y="82"/>
                  </a:cubicBezTo>
                  <a:cubicBezTo>
                    <a:pt x="112" y="85"/>
                    <a:pt x="112" y="85"/>
                    <a:pt x="112" y="85"/>
                  </a:cubicBezTo>
                  <a:cubicBezTo>
                    <a:pt x="112" y="85"/>
                    <a:pt x="105" y="82"/>
                    <a:pt x="95" y="80"/>
                  </a:cubicBezTo>
                  <a:cubicBezTo>
                    <a:pt x="95" y="91"/>
                    <a:pt x="95" y="91"/>
                    <a:pt x="95" y="91"/>
                  </a:cubicBezTo>
                  <a:cubicBezTo>
                    <a:pt x="75" y="80"/>
                    <a:pt x="75" y="80"/>
                    <a:pt x="75" y="80"/>
                  </a:cubicBezTo>
                  <a:cubicBezTo>
                    <a:pt x="59" y="91"/>
                    <a:pt x="59" y="91"/>
                    <a:pt x="59" y="91"/>
                  </a:cubicBezTo>
                  <a:cubicBezTo>
                    <a:pt x="59" y="78"/>
                    <a:pt x="59" y="78"/>
                    <a:pt x="59" y="78"/>
                  </a:cubicBezTo>
                  <a:cubicBezTo>
                    <a:pt x="51" y="79"/>
                    <a:pt x="43" y="81"/>
                    <a:pt x="34" y="85"/>
                  </a:cubicBezTo>
                  <a:cubicBezTo>
                    <a:pt x="32" y="82"/>
                    <a:pt x="32" y="82"/>
                    <a:pt x="32" y="82"/>
                  </a:cubicBezTo>
                  <a:cubicBezTo>
                    <a:pt x="41" y="78"/>
                    <a:pt x="51" y="76"/>
                    <a:pt x="59" y="75"/>
                  </a:cubicBezTo>
                  <a:cubicBezTo>
                    <a:pt x="59" y="56"/>
                    <a:pt x="59" y="56"/>
                    <a:pt x="59" y="56"/>
                  </a:cubicBezTo>
                  <a:cubicBezTo>
                    <a:pt x="51" y="57"/>
                    <a:pt x="43" y="59"/>
                    <a:pt x="34" y="63"/>
                  </a:cubicBezTo>
                  <a:cubicBezTo>
                    <a:pt x="32" y="60"/>
                    <a:pt x="32" y="60"/>
                    <a:pt x="32" y="60"/>
                  </a:cubicBezTo>
                  <a:cubicBezTo>
                    <a:pt x="41" y="56"/>
                    <a:pt x="51" y="54"/>
                    <a:pt x="59" y="53"/>
                  </a:cubicBezTo>
                  <a:cubicBezTo>
                    <a:pt x="59" y="35"/>
                    <a:pt x="59" y="35"/>
                    <a:pt x="59" y="35"/>
                  </a:cubicBezTo>
                  <a:cubicBezTo>
                    <a:pt x="51" y="36"/>
                    <a:pt x="43" y="37"/>
                    <a:pt x="34" y="41"/>
                  </a:cubicBezTo>
                  <a:cubicBezTo>
                    <a:pt x="32" y="38"/>
                    <a:pt x="32" y="38"/>
                    <a:pt x="32" y="38"/>
                  </a:cubicBezTo>
                  <a:cubicBezTo>
                    <a:pt x="41" y="34"/>
                    <a:pt x="51" y="32"/>
                    <a:pt x="59" y="31"/>
                  </a:cubicBezTo>
                  <a:cubicBezTo>
                    <a:pt x="59" y="6"/>
                    <a:pt x="59" y="6"/>
                    <a:pt x="59" y="6"/>
                  </a:cubicBezTo>
                  <a:cubicBezTo>
                    <a:pt x="59" y="6"/>
                    <a:pt x="64" y="2"/>
                    <a:pt x="72" y="0"/>
                  </a:cubicBezTo>
                  <a:cubicBezTo>
                    <a:pt x="70" y="0"/>
                    <a:pt x="69" y="0"/>
                    <a:pt x="67"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î$1ïḍe">
              <a:extLst>
                <a:ext uri="{FF2B5EF4-FFF2-40B4-BE49-F238E27FC236}">
                  <a16:creationId xmlns:a16="http://schemas.microsoft.com/office/drawing/2014/main" id="{C8CEFBE2-7382-49D8-ABC7-A8FBD1D4E96D}"/>
                </a:ext>
              </a:extLst>
            </p:cNvPr>
            <p:cNvSpPr/>
            <p:nvPr/>
          </p:nvSpPr>
          <p:spPr bwMode="auto">
            <a:xfrm>
              <a:off x="6774069" y="2076298"/>
              <a:ext cx="1737874" cy="200910"/>
            </a:xfrm>
            <a:custGeom>
              <a:avLst/>
              <a:gdLst>
                <a:gd name="T0" fmla="*/ 63 w 83"/>
                <a:gd name="T1" fmla="*/ 2 h 10"/>
                <a:gd name="T2" fmla="*/ 63 w 83"/>
                <a:gd name="T3" fmla="*/ 5 h 10"/>
                <a:gd name="T4" fmla="*/ 80 w 83"/>
                <a:gd name="T5" fmla="*/ 10 h 10"/>
                <a:gd name="T6" fmla="*/ 83 w 83"/>
                <a:gd name="T7" fmla="*/ 7 h 10"/>
                <a:gd name="T8" fmla="*/ 63 w 83"/>
                <a:gd name="T9" fmla="*/ 2 h 10"/>
                <a:gd name="T10" fmla="*/ 27 w 83"/>
                <a:gd name="T11" fmla="*/ 0 h 10"/>
                <a:gd name="T12" fmla="*/ 0 w 83"/>
                <a:gd name="T13" fmla="*/ 7 h 10"/>
                <a:gd name="T14" fmla="*/ 2 w 83"/>
                <a:gd name="T15" fmla="*/ 10 h 10"/>
                <a:gd name="T16" fmla="*/ 27 w 83"/>
                <a:gd name="T17" fmla="*/ 4 h 10"/>
                <a:gd name="T18" fmla="*/ 27 w 8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10">
                  <a:moveTo>
                    <a:pt x="63" y="2"/>
                  </a:moveTo>
                  <a:cubicBezTo>
                    <a:pt x="63" y="5"/>
                    <a:pt x="63" y="5"/>
                    <a:pt x="63" y="5"/>
                  </a:cubicBezTo>
                  <a:cubicBezTo>
                    <a:pt x="73" y="7"/>
                    <a:pt x="80" y="10"/>
                    <a:pt x="80" y="10"/>
                  </a:cubicBezTo>
                  <a:cubicBezTo>
                    <a:pt x="83" y="7"/>
                    <a:pt x="83" y="7"/>
                    <a:pt x="83" y="7"/>
                  </a:cubicBezTo>
                  <a:cubicBezTo>
                    <a:pt x="82" y="7"/>
                    <a:pt x="75" y="4"/>
                    <a:pt x="63" y="2"/>
                  </a:cubicBezTo>
                  <a:moveTo>
                    <a:pt x="27" y="0"/>
                  </a:moveTo>
                  <a:cubicBezTo>
                    <a:pt x="19" y="1"/>
                    <a:pt x="9" y="3"/>
                    <a:pt x="0" y="7"/>
                  </a:cubicBezTo>
                  <a:cubicBezTo>
                    <a:pt x="2" y="10"/>
                    <a:pt x="2" y="10"/>
                    <a:pt x="2" y="10"/>
                  </a:cubicBezTo>
                  <a:cubicBezTo>
                    <a:pt x="11" y="6"/>
                    <a:pt x="19" y="5"/>
                    <a:pt x="27" y="4"/>
                  </a:cubicBezTo>
                  <a:cubicBezTo>
                    <a:pt x="27" y="0"/>
                    <a:pt x="27" y="0"/>
                    <a:pt x="27"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íslíde">
              <a:extLst>
                <a:ext uri="{FF2B5EF4-FFF2-40B4-BE49-F238E27FC236}">
                  <a16:creationId xmlns:a16="http://schemas.microsoft.com/office/drawing/2014/main" id="{5F9A32E9-9BAF-4547-96DF-F00D897F8B51}"/>
                </a:ext>
              </a:extLst>
            </p:cNvPr>
            <p:cNvSpPr/>
            <p:nvPr/>
          </p:nvSpPr>
          <p:spPr bwMode="auto">
            <a:xfrm>
              <a:off x="6774069" y="2528343"/>
              <a:ext cx="1737874" cy="210959"/>
            </a:xfrm>
            <a:custGeom>
              <a:avLst/>
              <a:gdLst>
                <a:gd name="T0" fmla="*/ 63 w 83"/>
                <a:gd name="T1" fmla="*/ 2 h 10"/>
                <a:gd name="T2" fmla="*/ 63 w 83"/>
                <a:gd name="T3" fmla="*/ 5 h 10"/>
                <a:gd name="T4" fmla="*/ 80 w 83"/>
                <a:gd name="T5" fmla="*/ 10 h 10"/>
                <a:gd name="T6" fmla="*/ 83 w 83"/>
                <a:gd name="T7" fmla="*/ 7 h 10"/>
                <a:gd name="T8" fmla="*/ 63 w 83"/>
                <a:gd name="T9" fmla="*/ 2 h 10"/>
                <a:gd name="T10" fmla="*/ 27 w 83"/>
                <a:gd name="T11" fmla="*/ 0 h 10"/>
                <a:gd name="T12" fmla="*/ 0 w 83"/>
                <a:gd name="T13" fmla="*/ 7 h 10"/>
                <a:gd name="T14" fmla="*/ 2 w 83"/>
                <a:gd name="T15" fmla="*/ 10 h 10"/>
                <a:gd name="T16" fmla="*/ 27 w 83"/>
                <a:gd name="T17" fmla="*/ 3 h 10"/>
                <a:gd name="T18" fmla="*/ 27 w 8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10">
                  <a:moveTo>
                    <a:pt x="63" y="2"/>
                  </a:moveTo>
                  <a:cubicBezTo>
                    <a:pt x="63" y="5"/>
                    <a:pt x="63" y="5"/>
                    <a:pt x="63" y="5"/>
                  </a:cubicBezTo>
                  <a:cubicBezTo>
                    <a:pt x="73" y="7"/>
                    <a:pt x="80" y="10"/>
                    <a:pt x="80" y="10"/>
                  </a:cubicBezTo>
                  <a:cubicBezTo>
                    <a:pt x="83" y="7"/>
                    <a:pt x="83" y="7"/>
                    <a:pt x="83" y="7"/>
                  </a:cubicBezTo>
                  <a:cubicBezTo>
                    <a:pt x="82" y="7"/>
                    <a:pt x="75" y="4"/>
                    <a:pt x="63" y="2"/>
                  </a:cubicBezTo>
                  <a:moveTo>
                    <a:pt x="27" y="0"/>
                  </a:moveTo>
                  <a:cubicBezTo>
                    <a:pt x="19" y="1"/>
                    <a:pt x="9" y="3"/>
                    <a:pt x="0" y="7"/>
                  </a:cubicBezTo>
                  <a:cubicBezTo>
                    <a:pt x="2" y="10"/>
                    <a:pt x="2" y="10"/>
                    <a:pt x="2" y="10"/>
                  </a:cubicBezTo>
                  <a:cubicBezTo>
                    <a:pt x="11" y="6"/>
                    <a:pt x="19" y="4"/>
                    <a:pt x="27" y="3"/>
                  </a:cubicBezTo>
                  <a:cubicBezTo>
                    <a:pt x="27" y="0"/>
                    <a:pt x="27" y="0"/>
                    <a:pt x="27"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ṧļíḑe">
              <a:extLst>
                <a:ext uri="{FF2B5EF4-FFF2-40B4-BE49-F238E27FC236}">
                  <a16:creationId xmlns:a16="http://schemas.microsoft.com/office/drawing/2014/main" id="{CBBD86C3-9E90-476E-9059-4E6378F8A912}"/>
                </a:ext>
              </a:extLst>
            </p:cNvPr>
            <p:cNvSpPr/>
            <p:nvPr/>
          </p:nvSpPr>
          <p:spPr bwMode="auto">
            <a:xfrm>
              <a:off x="6774069" y="2990435"/>
              <a:ext cx="1737874" cy="210959"/>
            </a:xfrm>
            <a:custGeom>
              <a:avLst/>
              <a:gdLst>
                <a:gd name="T0" fmla="*/ 63 w 83"/>
                <a:gd name="T1" fmla="*/ 2 h 10"/>
                <a:gd name="T2" fmla="*/ 63 w 83"/>
                <a:gd name="T3" fmla="*/ 5 h 10"/>
                <a:gd name="T4" fmla="*/ 80 w 83"/>
                <a:gd name="T5" fmla="*/ 10 h 10"/>
                <a:gd name="T6" fmla="*/ 83 w 83"/>
                <a:gd name="T7" fmla="*/ 7 h 10"/>
                <a:gd name="T8" fmla="*/ 63 w 83"/>
                <a:gd name="T9" fmla="*/ 2 h 10"/>
                <a:gd name="T10" fmla="*/ 27 w 83"/>
                <a:gd name="T11" fmla="*/ 0 h 10"/>
                <a:gd name="T12" fmla="*/ 0 w 83"/>
                <a:gd name="T13" fmla="*/ 7 h 10"/>
                <a:gd name="T14" fmla="*/ 2 w 83"/>
                <a:gd name="T15" fmla="*/ 10 h 10"/>
                <a:gd name="T16" fmla="*/ 27 w 83"/>
                <a:gd name="T17" fmla="*/ 3 h 10"/>
                <a:gd name="T18" fmla="*/ 27 w 8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10">
                  <a:moveTo>
                    <a:pt x="63" y="2"/>
                  </a:moveTo>
                  <a:cubicBezTo>
                    <a:pt x="63" y="5"/>
                    <a:pt x="63" y="5"/>
                    <a:pt x="63" y="5"/>
                  </a:cubicBezTo>
                  <a:cubicBezTo>
                    <a:pt x="73" y="7"/>
                    <a:pt x="80" y="10"/>
                    <a:pt x="80" y="10"/>
                  </a:cubicBezTo>
                  <a:cubicBezTo>
                    <a:pt x="83" y="7"/>
                    <a:pt x="83" y="7"/>
                    <a:pt x="83" y="7"/>
                  </a:cubicBezTo>
                  <a:cubicBezTo>
                    <a:pt x="82" y="7"/>
                    <a:pt x="75" y="4"/>
                    <a:pt x="63" y="2"/>
                  </a:cubicBezTo>
                  <a:moveTo>
                    <a:pt x="27" y="0"/>
                  </a:moveTo>
                  <a:cubicBezTo>
                    <a:pt x="19" y="1"/>
                    <a:pt x="9" y="3"/>
                    <a:pt x="0" y="7"/>
                  </a:cubicBezTo>
                  <a:cubicBezTo>
                    <a:pt x="2" y="10"/>
                    <a:pt x="2" y="10"/>
                    <a:pt x="2" y="10"/>
                  </a:cubicBezTo>
                  <a:cubicBezTo>
                    <a:pt x="11" y="6"/>
                    <a:pt x="19" y="4"/>
                    <a:pt x="27" y="3"/>
                  </a:cubicBezTo>
                  <a:cubicBezTo>
                    <a:pt x="27" y="0"/>
                    <a:pt x="27" y="0"/>
                    <a:pt x="27"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slïďé">
              <a:extLst>
                <a:ext uri="{FF2B5EF4-FFF2-40B4-BE49-F238E27FC236}">
                  <a16:creationId xmlns:a16="http://schemas.microsoft.com/office/drawing/2014/main" id="{9056F069-7860-4520-BBB9-401F3F337BF6}"/>
                </a:ext>
              </a:extLst>
            </p:cNvPr>
            <p:cNvSpPr/>
            <p:nvPr/>
          </p:nvSpPr>
          <p:spPr bwMode="auto">
            <a:xfrm>
              <a:off x="6774069" y="3422395"/>
              <a:ext cx="1737874" cy="210959"/>
            </a:xfrm>
            <a:custGeom>
              <a:avLst/>
              <a:gdLst>
                <a:gd name="T0" fmla="*/ 39 w 83"/>
                <a:gd name="T1" fmla="*/ 0 h 10"/>
                <a:gd name="T2" fmla="*/ 0 w 83"/>
                <a:gd name="T3" fmla="*/ 8 h 10"/>
                <a:gd name="T4" fmla="*/ 2 w 83"/>
                <a:gd name="T5" fmla="*/ 10 h 10"/>
                <a:gd name="T6" fmla="*/ 39 w 83"/>
                <a:gd name="T7" fmla="*/ 4 h 10"/>
                <a:gd name="T8" fmla="*/ 80 w 83"/>
                <a:gd name="T9" fmla="*/ 10 h 10"/>
                <a:gd name="T10" fmla="*/ 83 w 83"/>
                <a:gd name="T11" fmla="*/ 8 h 10"/>
                <a:gd name="T12" fmla="*/ 39 w 8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3" h="10">
                  <a:moveTo>
                    <a:pt x="39" y="0"/>
                  </a:moveTo>
                  <a:cubicBezTo>
                    <a:pt x="27" y="0"/>
                    <a:pt x="13" y="2"/>
                    <a:pt x="0" y="8"/>
                  </a:cubicBezTo>
                  <a:cubicBezTo>
                    <a:pt x="2" y="10"/>
                    <a:pt x="2" y="10"/>
                    <a:pt x="2" y="10"/>
                  </a:cubicBezTo>
                  <a:cubicBezTo>
                    <a:pt x="15" y="5"/>
                    <a:pt x="28" y="4"/>
                    <a:pt x="39" y="4"/>
                  </a:cubicBezTo>
                  <a:cubicBezTo>
                    <a:pt x="62" y="4"/>
                    <a:pt x="80" y="10"/>
                    <a:pt x="80" y="10"/>
                  </a:cubicBezTo>
                  <a:cubicBezTo>
                    <a:pt x="83" y="8"/>
                    <a:pt x="83" y="8"/>
                    <a:pt x="83" y="8"/>
                  </a:cubicBezTo>
                  <a:cubicBezTo>
                    <a:pt x="82" y="8"/>
                    <a:pt x="64" y="0"/>
                    <a:pt x="39"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1îḓé">
              <a:extLst>
                <a:ext uri="{FF2B5EF4-FFF2-40B4-BE49-F238E27FC236}">
                  <a16:creationId xmlns:a16="http://schemas.microsoft.com/office/drawing/2014/main" id="{C33B62F2-FEC4-4D8D-A1C2-D4F71AA4B3EC}"/>
                </a:ext>
              </a:extLst>
            </p:cNvPr>
            <p:cNvSpPr/>
            <p:nvPr/>
          </p:nvSpPr>
          <p:spPr bwMode="auto">
            <a:xfrm>
              <a:off x="6774069" y="3884488"/>
              <a:ext cx="1737874" cy="210959"/>
            </a:xfrm>
            <a:custGeom>
              <a:avLst/>
              <a:gdLst>
                <a:gd name="T0" fmla="*/ 39 w 83"/>
                <a:gd name="T1" fmla="*/ 0 h 10"/>
                <a:gd name="T2" fmla="*/ 0 w 83"/>
                <a:gd name="T3" fmla="*/ 8 h 10"/>
                <a:gd name="T4" fmla="*/ 2 w 83"/>
                <a:gd name="T5" fmla="*/ 10 h 10"/>
                <a:gd name="T6" fmla="*/ 39 w 83"/>
                <a:gd name="T7" fmla="*/ 3 h 10"/>
                <a:gd name="T8" fmla="*/ 80 w 83"/>
                <a:gd name="T9" fmla="*/ 10 h 10"/>
                <a:gd name="T10" fmla="*/ 83 w 83"/>
                <a:gd name="T11" fmla="*/ 8 h 10"/>
                <a:gd name="T12" fmla="*/ 39 w 8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3" h="10">
                  <a:moveTo>
                    <a:pt x="39" y="0"/>
                  </a:moveTo>
                  <a:cubicBezTo>
                    <a:pt x="27" y="0"/>
                    <a:pt x="13" y="2"/>
                    <a:pt x="0" y="8"/>
                  </a:cubicBezTo>
                  <a:cubicBezTo>
                    <a:pt x="2" y="10"/>
                    <a:pt x="2" y="10"/>
                    <a:pt x="2" y="10"/>
                  </a:cubicBezTo>
                  <a:cubicBezTo>
                    <a:pt x="15" y="5"/>
                    <a:pt x="28" y="3"/>
                    <a:pt x="39" y="3"/>
                  </a:cubicBezTo>
                  <a:cubicBezTo>
                    <a:pt x="62" y="3"/>
                    <a:pt x="80" y="10"/>
                    <a:pt x="80" y="10"/>
                  </a:cubicBezTo>
                  <a:cubicBezTo>
                    <a:pt x="83" y="8"/>
                    <a:pt x="83" y="8"/>
                    <a:pt x="83" y="8"/>
                  </a:cubicBezTo>
                  <a:cubicBezTo>
                    <a:pt x="82" y="8"/>
                    <a:pt x="64" y="0"/>
                    <a:pt x="39"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iS1îḓé">
              <a:extLst>
                <a:ext uri="{FF2B5EF4-FFF2-40B4-BE49-F238E27FC236}">
                  <a16:creationId xmlns:a16="http://schemas.microsoft.com/office/drawing/2014/main" id="{59CECB24-D566-4843-9D77-9965F36E65FC}"/>
                </a:ext>
              </a:extLst>
            </p:cNvPr>
            <p:cNvSpPr/>
            <p:nvPr/>
          </p:nvSpPr>
          <p:spPr bwMode="auto">
            <a:xfrm>
              <a:off x="6774069" y="4346581"/>
              <a:ext cx="1737874" cy="210959"/>
            </a:xfrm>
            <a:custGeom>
              <a:avLst/>
              <a:gdLst>
                <a:gd name="T0" fmla="*/ 39 w 83"/>
                <a:gd name="T1" fmla="*/ 0 h 10"/>
                <a:gd name="T2" fmla="*/ 0 w 83"/>
                <a:gd name="T3" fmla="*/ 7 h 10"/>
                <a:gd name="T4" fmla="*/ 2 w 83"/>
                <a:gd name="T5" fmla="*/ 10 h 10"/>
                <a:gd name="T6" fmla="*/ 39 w 83"/>
                <a:gd name="T7" fmla="*/ 3 h 10"/>
                <a:gd name="T8" fmla="*/ 80 w 83"/>
                <a:gd name="T9" fmla="*/ 10 h 10"/>
                <a:gd name="T10" fmla="*/ 83 w 83"/>
                <a:gd name="T11" fmla="*/ 7 h 10"/>
                <a:gd name="T12" fmla="*/ 39 w 8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3" h="10">
                  <a:moveTo>
                    <a:pt x="39" y="0"/>
                  </a:moveTo>
                  <a:cubicBezTo>
                    <a:pt x="27" y="0"/>
                    <a:pt x="13" y="2"/>
                    <a:pt x="0" y="7"/>
                  </a:cubicBezTo>
                  <a:cubicBezTo>
                    <a:pt x="2" y="10"/>
                    <a:pt x="2" y="10"/>
                    <a:pt x="2" y="10"/>
                  </a:cubicBezTo>
                  <a:cubicBezTo>
                    <a:pt x="15" y="5"/>
                    <a:pt x="28" y="3"/>
                    <a:pt x="39" y="3"/>
                  </a:cubicBezTo>
                  <a:cubicBezTo>
                    <a:pt x="62" y="3"/>
                    <a:pt x="80" y="10"/>
                    <a:pt x="80" y="10"/>
                  </a:cubicBezTo>
                  <a:cubicBezTo>
                    <a:pt x="83" y="7"/>
                    <a:pt x="83" y="7"/>
                    <a:pt x="83" y="7"/>
                  </a:cubicBezTo>
                  <a:cubicBezTo>
                    <a:pt x="82" y="7"/>
                    <a:pt x="64" y="0"/>
                    <a:pt x="39"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ṧlíďê">
              <a:extLst>
                <a:ext uri="{FF2B5EF4-FFF2-40B4-BE49-F238E27FC236}">
                  <a16:creationId xmlns:a16="http://schemas.microsoft.com/office/drawing/2014/main" id="{0F30C0A3-C84C-41CB-8F79-5480AC59207F}"/>
                </a:ext>
              </a:extLst>
            </p:cNvPr>
            <p:cNvSpPr/>
            <p:nvPr/>
          </p:nvSpPr>
          <p:spPr bwMode="auto">
            <a:xfrm>
              <a:off x="6774069" y="4798625"/>
              <a:ext cx="1737874" cy="210959"/>
            </a:xfrm>
            <a:custGeom>
              <a:avLst/>
              <a:gdLst>
                <a:gd name="T0" fmla="*/ 39 w 83"/>
                <a:gd name="T1" fmla="*/ 0 h 10"/>
                <a:gd name="T2" fmla="*/ 0 w 83"/>
                <a:gd name="T3" fmla="*/ 7 h 10"/>
                <a:gd name="T4" fmla="*/ 2 w 83"/>
                <a:gd name="T5" fmla="*/ 10 h 10"/>
                <a:gd name="T6" fmla="*/ 39 w 83"/>
                <a:gd name="T7" fmla="*/ 3 h 10"/>
                <a:gd name="T8" fmla="*/ 80 w 83"/>
                <a:gd name="T9" fmla="*/ 10 h 10"/>
                <a:gd name="T10" fmla="*/ 83 w 83"/>
                <a:gd name="T11" fmla="*/ 7 h 10"/>
                <a:gd name="T12" fmla="*/ 39 w 8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3" h="10">
                  <a:moveTo>
                    <a:pt x="39" y="0"/>
                  </a:moveTo>
                  <a:cubicBezTo>
                    <a:pt x="27" y="0"/>
                    <a:pt x="13" y="2"/>
                    <a:pt x="0" y="7"/>
                  </a:cubicBezTo>
                  <a:cubicBezTo>
                    <a:pt x="2" y="10"/>
                    <a:pt x="2" y="10"/>
                    <a:pt x="2" y="10"/>
                  </a:cubicBezTo>
                  <a:cubicBezTo>
                    <a:pt x="15" y="5"/>
                    <a:pt x="28" y="3"/>
                    <a:pt x="39" y="3"/>
                  </a:cubicBezTo>
                  <a:cubicBezTo>
                    <a:pt x="62" y="3"/>
                    <a:pt x="80" y="10"/>
                    <a:pt x="80" y="10"/>
                  </a:cubicBezTo>
                  <a:cubicBezTo>
                    <a:pt x="83" y="7"/>
                    <a:pt x="83" y="7"/>
                    <a:pt x="83" y="7"/>
                  </a:cubicBezTo>
                  <a:cubicBezTo>
                    <a:pt x="82" y="7"/>
                    <a:pt x="64" y="0"/>
                    <a:pt x="39" y="0"/>
                  </a:cubicBezTo>
                </a:path>
              </a:pathLst>
            </a:custGeom>
            <a:solidFill>
              <a:srgbClr val="9A9F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Sḷîḋe">
              <a:extLst>
                <a:ext uri="{FF2B5EF4-FFF2-40B4-BE49-F238E27FC236}">
                  <a16:creationId xmlns:a16="http://schemas.microsoft.com/office/drawing/2014/main" id="{F811546A-686E-44E2-9C5D-01A8D5BCFCC1}"/>
                </a:ext>
              </a:extLst>
            </p:cNvPr>
            <p:cNvSpPr/>
            <p:nvPr/>
          </p:nvSpPr>
          <p:spPr bwMode="auto">
            <a:xfrm>
              <a:off x="7336617" y="1403247"/>
              <a:ext cx="753415" cy="1918693"/>
            </a:xfrm>
            <a:custGeom>
              <a:avLst/>
              <a:gdLst>
                <a:gd name="T0" fmla="*/ 19 w 36"/>
                <a:gd name="T1" fmla="*/ 0 h 92"/>
                <a:gd name="T2" fmla="*/ 13 w 36"/>
                <a:gd name="T3" fmla="*/ 1 h 92"/>
                <a:gd name="T4" fmla="*/ 0 w 36"/>
                <a:gd name="T5" fmla="*/ 7 h 92"/>
                <a:gd name="T6" fmla="*/ 0 w 36"/>
                <a:gd name="T7" fmla="*/ 32 h 92"/>
                <a:gd name="T8" fmla="*/ 0 w 36"/>
                <a:gd name="T9" fmla="*/ 36 h 92"/>
                <a:gd name="T10" fmla="*/ 0 w 36"/>
                <a:gd name="T11" fmla="*/ 54 h 92"/>
                <a:gd name="T12" fmla="*/ 0 w 36"/>
                <a:gd name="T13" fmla="*/ 57 h 92"/>
                <a:gd name="T14" fmla="*/ 0 w 36"/>
                <a:gd name="T15" fmla="*/ 76 h 92"/>
                <a:gd name="T16" fmla="*/ 0 w 36"/>
                <a:gd name="T17" fmla="*/ 79 h 92"/>
                <a:gd name="T18" fmla="*/ 0 w 36"/>
                <a:gd name="T19" fmla="*/ 92 h 92"/>
                <a:gd name="T20" fmla="*/ 16 w 36"/>
                <a:gd name="T21" fmla="*/ 81 h 92"/>
                <a:gd name="T22" fmla="*/ 36 w 36"/>
                <a:gd name="T23" fmla="*/ 92 h 92"/>
                <a:gd name="T24" fmla="*/ 36 w 36"/>
                <a:gd name="T25" fmla="*/ 81 h 92"/>
                <a:gd name="T26" fmla="*/ 36 w 36"/>
                <a:gd name="T27" fmla="*/ 78 h 92"/>
                <a:gd name="T28" fmla="*/ 36 w 36"/>
                <a:gd name="T29" fmla="*/ 59 h 92"/>
                <a:gd name="T30" fmla="*/ 36 w 36"/>
                <a:gd name="T31" fmla="*/ 56 h 92"/>
                <a:gd name="T32" fmla="*/ 36 w 36"/>
                <a:gd name="T33" fmla="*/ 37 h 92"/>
                <a:gd name="T34" fmla="*/ 36 w 36"/>
                <a:gd name="T35" fmla="*/ 34 h 92"/>
                <a:gd name="T36" fmla="*/ 36 w 36"/>
                <a:gd name="T37" fmla="*/ 5 h 92"/>
                <a:gd name="T38" fmla="*/ 35 w 36"/>
                <a:gd name="T39" fmla="*/ 4 h 92"/>
                <a:gd name="T40" fmla="*/ 19 w 36"/>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2">
                  <a:moveTo>
                    <a:pt x="19" y="0"/>
                  </a:moveTo>
                  <a:cubicBezTo>
                    <a:pt x="17" y="0"/>
                    <a:pt x="14" y="0"/>
                    <a:pt x="13" y="1"/>
                  </a:cubicBezTo>
                  <a:cubicBezTo>
                    <a:pt x="5" y="3"/>
                    <a:pt x="0" y="7"/>
                    <a:pt x="0" y="7"/>
                  </a:cubicBezTo>
                  <a:cubicBezTo>
                    <a:pt x="0" y="32"/>
                    <a:pt x="0" y="32"/>
                    <a:pt x="0" y="32"/>
                  </a:cubicBezTo>
                  <a:cubicBezTo>
                    <a:pt x="0" y="36"/>
                    <a:pt x="0" y="36"/>
                    <a:pt x="0" y="36"/>
                  </a:cubicBezTo>
                  <a:cubicBezTo>
                    <a:pt x="0" y="54"/>
                    <a:pt x="0" y="54"/>
                    <a:pt x="0" y="54"/>
                  </a:cubicBezTo>
                  <a:cubicBezTo>
                    <a:pt x="0" y="57"/>
                    <a:pt x="0" y="57"/>
                    <a:pt x="0" y="57"/>
                  </a:cubicBezTo>
                  <a:cubicBezTo>
                    <a:pt x="0" y="76"/>
                    <a:pt x="0" y="76"/>
                    <a:pt x="0" y="76"/>
                  </a:cubicBezTo>
                  <a:cubicBezTo>
                    <a:pt x="0" y="79"/>
                    <a:pt x="0" y="79"/>
                    <a:pt x="0" y="79"/>
                  </a:cubicBezTo>
                  <a:cubicBezTo>
                    <a:pt x="0" y="92"/>
                    <a:pt x="0" y="92"/>
                    <a:pt x="0" y="92"/>
                  </a:cubicBezTo>
                  <a:cubicBezTo>
                    <a:pt x="16" y="81"/>
                    <a:pt x="16" y="81"/>
                    <a:pt x="16" y="81"/>
                  </a:cubicBezTo>
                  <a:cubicBezTo>
                    <a:pt x="36" y="92"/>
                    <a:pt x="36" y="92"/>
                    <a:pt x="36" y="92"/>
                  </a:cubicBezTo>
                  <a:cubicBezTo>
                    <a:pt x="36" y="81"/>
                    <a:pt x="36" y="81"/>
                    <a:pt x="36" y="81"/>
                  </a:cubicBezTo>
                  <a:cubicBezTo>
                    <a:pt x="36" y="78"/>
                    <a:pt x="36" y="78"/>
                    <a:pt x="36" y="78"/>
                  </a:cubicBezTo>
                  <a:cubicBezTo>
                    <a:pt x="36" y="59"/>
                    <a:pt x="36" y="59"/>
                    <a:pt x="36" y="59"/>
                  </a:cubicBezTo>
                  <a:cubicBezTo>
                    <a:pt x="36" y="56"/>
                    <a:pt x="36" y="56"/>
                    <a:pt x="36" y="56"/>
                  </a:cubicBezTo>
                  <a:cubicBezTo>
                    <a:pt x="36" y="37"/>
                    <a:pt x="36" y="37"/>
                    <a:pt x="36" y="37"/>
                  </a:cubicBezTo>
                  <a:cubicBezTo>
                    <a:pt x="36" y="34"/>
                    <a:pt x="36" y="34"/>
                    <a:pt x="36" y="34"/>
                  </a:cubicBezTo>
                  <a:cubicBezTo>
                    <a:pt x="36" y="5"/>
                    <a:pt x="36" y="5"/>
                    <a:pt x="36" y="5"/>
                  </a:cubicBezTo>
                  <a:cubicBezTo>
                    <a:pt x="36" y="4"/>
                    <a:pt x="35" y="4"/>
                    <a:pt x="35" y="4"/>
                  </a:cubicBezTo>
                  <a:cubicBezTo>
                    <a:pt x="29" y="1"/>
                    <a:pt x="23" y="0"/>
                    <a:pt x="19" y="0"/>
                  </a:cubicBezTo>
                </a:path>
              </a:pathLst>
            </a:custGeom>
            <a:solidFill>
              <a:srgbClr val="F3B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20" name="837cf432-1175-4193-8d32-70335a44b3c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3"/>
            </p:custDataLst>
          </p:nvPr>
        </p:nvGrpSpPr>
        <p:grpSpPr>
          <a:xfrm>
            <a:off x="4059873" y="3161371"/>
            <a:ext cx="719270" cy="562443"/>
            <a:chOff x="3314700" y="1254125"/>
            <a:chExt cx="5562601" cy="4349751"/>
          </a:xfrm>
        </p:grpSpPr>
        <p:sp>
          <p:nvSpPr>
            <p:cNvPr id="121" name="î$ḷíḍè">
              <a:extLst>
                <a:ext uri="{FF2B5EF4-FFF2-40B4-BE49-F238E27FC236}">
                  <a16:creationId xmlns:a16="http://schemas.microsoft.com/office/drawing/2014/main" id="{6BDDB7FC-26B3-479B-B9A5-D96A8D3D176C}"/>
                </a:ext>
              </a:extLst>
            </p:cNvPr>
            <p:cNvSpPr/>
            <p:nvPr/>
          </p:nvSpPr>
          <p:spPr bwMode="auto">
            <a:xfrm>
              <a:off x="7732713" y="5581650"/>
              <a:ext cx="19050" cy="22225"/>
            </a:xfrm>
            <a:custGeom>
              <a:avLst/>
              <a:gdLst>
                <a:gd name="T0" fmla="*/ 1 w 6"/>
                <a:gd name="T1" fmla="*/ 7 h 7"/>
                <a:gd name="T2" fmla="*/ 0 w 6"/>
                <a:gd name="T3" fmla="*/ 6 h 7"/>
                <a:gd name="T4" fmla="*/ 5 w 6"/>
                <a:gd name="T5" fmla="*/ 0 h 7"/>
                <a:gd name="T6" fmla="*/ 6 w 6"/>
                <a:gd name="T7" fmla="*/ 1 h 7"/>
                <a:gd name="T8" fmla="*/ 1 w 6"/>
                <a:gd name="T9" fmla="*/ 7 h 7"/>
              </a:gdLst>
              <a:ahLst/>
              <a:cxnLst>
                <a:cxn ang="0">
                  <a:pos x="T0" y="T1"/>
                </a:cxn>
                <a:cxn ang="0">
                  <a:pos x="T2" y="T3"/>
                </a:cxn>
                <a:cxn ang="0">
                  <a:pos x="T4" y="T5"/>
                </a:cxn>
                <a:cxn ang="0">
                  <a:pos x="T6" y="T7"/>
                </a:cxn>
                <a:cxn ang="0">
                  <a:pos x="T8" y="T9"/>
                </a:cxn>
              </a:cxnLst>
              <a:rect l="0" t="0" r="r" b="b"/>
              <a:pathLst>
                <a:path w="6" h="7">
                  <a:moveTo>
                    <a:pt x="1" y="7"/>
                  </a:moveTo>
                  <a:cubicBezTo>
                    <a:pt x="0" y="6"/>
                    <a:pt x="0" y="6"/>
                    <a:pt x="0" y="6"/>
                  </a:cubicBezTo>
                  <a:cubicBezTo>
                    <a:pt x="1" y="4"/>
                    <a:pt x="3" y="2"/>
                    <a:pt x="5" y="0"/>
                  </a:cubicBezTo>
                  <a:cubicBezTo>
                    <a:pt x="6" y="1"/>
                    <a:pt x="6" y="1"/>
                    <a:pt x="6" y="1"/>
                  </a:cubicBezTo>
                  <a:cubicBezTo>
                    <a:pt x="4" y="3"/>
                    <a:pt x="3" y="5"/>
                    <a:pt x="1" y="7"/>
                  </a:cubicBezTo>
                  <a:close/>
                </a:path>
              </a:pathLst>
            </a:custGeom>
            <a:solidFill>
              <a:srgbClr val="AAB6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ṧlîḋé">
              <a:extLst>
                <a:ext uri="{FF2B5EF4-FFF2-40B4-BE49-F238E27FC236}">
                  <a16:creationId xmlns:a16="http://schemas.microsoft.com/office/drawing/2014/main" id="{36E01C30-2324-4410-AB5F-4594410B698B}"/>
                </a:ext>
              </a:extLst>
            </p:cNvPr>
            <p:cNvSpPr/>
            <p:nvPr/>
          </p:nvSpPr>
          <p:spPr bwMode="auto">
            <a:xfrm>
              <a:off x="3714750" y="1841500"/>
              <a:ext cx="4568825" cy="3703638"/>
            </a:xfrm>
            <a:custGeom>
              <a:avLst/>
              <a:gdLst>
                <a:gd name="T0" fmla="*/ 142 w 1385"/>
                <a:gd name="T1" fmla="*/ 1109 h 1124"/>
                <a:gd name="T2" fmla="*/ 131 w 1385"/>
                <a:gd name="T3" fmla="*/ 1098 h 1124"/>
                <a:gd name="T4" fmla="*/ 1281 w 1385"/>
                <a:gd name="T5" fmla="*/ 1058 h 1124"/>
                <a:gd name="T6" fmla="*/ 1287 w 1385"/>
                <a:gd name="T7" fmla="*/ 1043 h 1124"/>
                <a:gd name="T8" fmla="*/ 96 w 1385"/>
                <a:gd name="T9" fmla="*/ 1044 h 1124"/>
                <a:gd name="T10" fmla="*/ 74 w 1385"/>
                <a:gd name="T11" fmla="*/ 1000 h 1124"/>
                <a:gd name="T12" fmla="*/ 65 w 1385"/>
                <a:gd name="T13" fmla="*/ 987 h 1124"/>
                <a:gd name="T14" fmla="*/ 1338 w 1385"/>
                <a:gd name="T15" fmla="*/ 943 h 1124"/>
                <a:gd name="T16" fmla="*/ 1342 w 1385"/>
                <a:gd name="T17" fmla="*/ 927 h 1124"/>
                <a:gd name="T18" fmla="*/ 41 w 1385"/>
                <a:gd name="T19" fmla="*/ 927 h 1124"/>
                <a:gd name="T20" fmla="*/ 28 w 1385"/>
                <a:gd name="T21" fmla="*/ 881 h 1124"/>
                <a:gd name="T22" fmla="*/ 22 w 1385"/>
                <a:gd name="T23" fmla="*/ 866 h 1124"/>
                <a:gd name="T24" fmla="*/ 1373 w 1385"/>
                <a:gd name="T25" fmla="*/ 820 h 1124"/>
                <a:gd name="T26" fmla="*/ 1374 w 1385"/>
                <a:gd name="T27" fmla="*/ 803 h 1124"/>
                <a:gd name="T28" fmla="*/ 9 w 1385"/>
                <a:gd name="T29" fmla="*/ 802 h 1124"/>
                <a:gd name="T30" fmla="*/ 5 w 1385"/>
                <a:gd name="T31" fmla="*/ 754 h 1124"/>
                <a:gd name="T32" fmla="*/ 1 w 1385"/>
                <a:gd name="T33" fmla="*/ 738 h 1124"/>
                <a:gd name="T34" fmla="*/ 1383 w 1385"/>
                <a:gd name="T35" fmla="*/ 692 h 1124"/>
                <a:gd name="T36" fmla="*/ 2 w 1385"/>
                <a:gd name="T37" fmla="*/ 692 h 1124"/>
                <a:gd name="T38" fmla="*/ 2 w 1385"/>
                <a:gd name="T39" fmla="*/ 674 h 1124"/>
                <a:gd name="T40" fmla="*/ 1383 w 1385"/>
                <a:gd name="T41" fmla="*/ 643 h 1124"/>
                <a:gd name="T42" fmla="*/ 1376 w 1385"/>
                <a:gd name="T43" fmla="*/ 596 h 1124"/>
                <a:gd name="T44" fmla="*/ 7 w 1385"/>
                <a:gd name="T45" fmla="*/ 610 h 1124"/>
                <a:gd name="T46" fmla="*/ 12 w 1385"/>
                <a:gd name="T47" fmla="*/ 562 h 1124"/>
                <a:gd name="T48" fmla="*/ 17 w 1385"/>
                <a:gd name="T49" fmla="*/ 547 h 1124"/>
                <a:gd name="T50" fmla="*/ 1363 w 1385"/>
                <a:gd name="T51" fmla="*/ 517 h 1124"/>
                <a:gd name="T52" fmla="*/ 1347 w 1385"/>
                <a:gd name="T53" fmla="*/ 471 h 1124"/>
                <a:gd name="T54" fmla="*/ 34 w 1385"/>
                <a:gd name="T55" fmla="*/ 485 h 1124"/>
                <a:gd name="T56" fmla="*/ 48 w 1385"/>
                <a:gd name="T57" fmla="*/ 438 h 1124"/>
                <a:gd name="T58" fmla="*/ 56 w 1385"/>
                <a:gd name="T59" fmla="*/ 424 h 1124"/>
                <a:gd name="T60" fmla="*/ 1318 w 1385"/>
                <a:gd name="T61" fmla="*/ 395 h 1124"/>
                <a:gd name="T62" fmla="*/ 1294 w 1385"/>
                <a:gd name="T63" fmla="*/ 354 h 1124"/>
                <a:gd name="T64" fmla="*/ 83 w 1385"/>
                <a:gd name="T65" fmla="*/ 367 h 1124"/>
                <a:gd name="T66" fmla="*/ 106 w 1385"/>
                <a:gd name="T67" fmla="*/ 324 h 1124"/>
                <a:gd name="T68" fmla="*/ 116 w 1385"/>
                <a:gd name="T69" fmla="*/ 312 h 1124"/>
                <a:gd name="T70" fmla="*/ 1253 w 1385"/>
                <a:gd name="T71" fmla="*/ 285 h 1124"/>
                <a:gd name="T72" fmla="*/ 1221 w 1385"/>
                <a:gd name="T73" fmla="*/ 248 h 1124"/>
                <a:gd name="T74" fmla="*/ 154 w 1385"/>
                <a:gd name="T75" fmla="*/ 260 h 1124"/>
                <a:gd name="T76" fmla="*/ 184 w 1385"/>
                <a:gd name="T77" fmla="*/ 222 h 1124"/>
                <a:gd name="T78" fmla="*/ 197 w 1385"/>
                <a:gd name="T79" fmla="*/ 212 h 1124"/>
                <a:gd name="T80" fmla="*/ 1168 w 1385"/>
                <a:gd name="T81" fmla="*/ 188 h 1124"/>
                <a:gd name="T82" fmla="*/ 1130 w 1385"/>
                <a:gd name="T83" fmla="*/ 158 h 1124"/>
                <a:gd name="T84" fmla="*/ 243 w 1385"/>
                <a:gd name="T85" fmla="*/ 168 h 1124"/>
                <a:gd name="T86" fmla="*/ 280 w 1385"/>
                <a:gd name="T87" fmla="*/ 136 h 1124"/>
                <a:gd name="T88" fmla="*/ 294 w 1385"/>
                <a:gd name="T89" fmla="*/ 128 h 1124"/>
                <a:gd name="T90" fmla="*/ 1066 w 1385"/>
                <a:gd name="T91" fmla="*/ 109 h 1124"/>
                <a:gd name="T92" fmla="*/ 1024 w 1385"/>
                <a:gd name="T93" fmla="*/ 86 h 1124"/>
                <a:gd name="T94" fmla="*/ 348 w 1385"/>
                <a:gd name="T95" fmla="*/ 94 h 1124"/>
                <a:gd name="T96" fmla="*/ 390 w 1385"/>
                <a:gd name="T97" fmla="*/ 69 h 1124"/>
                <a:gd name="T98" fmla="*/ 405 w 1385"/>
                <a:gd name="T99" fmla="*/ 64 h 1124"/>
                <a:gd name="T100" fmla="*/ 952 w 1385"/>
                <a:gd name="T101" fmla="*/ 50 h 1124"/>
                <a:gd name="T102" fmla="*/ 906 w 1385"/>
                <a:gd name="T103" fmla="*/ 36 h 1124"/>
                <a:gd name="T104" fmla="*/ 465 w 1385"/>
                <a:gd name="T105" fmla="*/ 40 h 1124"/>
                <a:gd name="T106" fmla="*/ 510 w 1385"/>
                <a:gd name="T107" fmla="*/ 24 h 1124"/>
                <a:gd name="T108" fmla="*/ 526 w 1385"/>
                <a:gd name="T109" fmla="*/ 22 h 1124"/>
                <a:gd name="T110" fmla="*/ 829 w 1385"/>
                <a:gd name="T111" fmla="*/ 13 h 1124"/>
                <a:gd name="T112" fmla="*/ 781 w 1385"/>
                <a:gd name="T113" fmla="*/ 7 h 1124"/>
                <a:gd name="T114" fmla="*/ 589 w 1385"/>
                <a:gd name="T115" fmla="*/ 9 h 1124"/>
                <a:gd name="T116" fmla="*/ 637 w 1385"/>
                <a:gd name="T117" fmla="*/ 2 h 1124"/>
                <a:gd name="T118" fmla="*/ 653 w 1385"/>
                <a:gd name="T119" fmla="*/ 3 h 1124"/>
                <a:gd name="T120" fmla="*/ 685 w 1385"/>
                <a:gd name="T121" fmla="*/ 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5" h="1124">
                  <a:moveTo>
                    <a:pt x="1234" y="1124"/>
                  </a:moveTo>
                  <a:cubicBezTo>
                    <a:pt x="1233" y="1122"/>
                    <a:pt x="1233" y="1122"/>
                    <a:pt x="1233" y="1122"/>
                  </a:cubicBezTo>
                  <a:cubicBezTo>
                    <a:pt x="1236" y="1118"/>
                    <a:pt x="1239" y="1114"/>
                    <a:pt x="1243" y="1110"/>
                  </a:cubicBezTo>
                  <a:cubicBezTo>
                    <a:pt x="1244" y="1111"/>
                    <a:pt x="1244" y="1111"/>
                    <a:pt x="1244" y="1111"/>
                  </a:cubicBezTo>
                  <a:cubicBezTo>
                    <a:pt x="1241" y="1115"/>
                    <a:pt x="1238" y="1120"/>
                    <a:pt x="1234" y="1124"/>
                  </a:cubicBezTo>
                  <a:close/>
                  <a:moveTo>
                    <a:pt x="150" y="1123"/>
                  </a:moveTo>
                  <a:cubicBezTo>
                    <a:pt x="147" y="1119"/>
                    <a:pt x="144" y="1115"/>
                    <a:pt x="140" y="1110"/>
                  </a:cubicBezTo>
                  <a:cubicBezTo>
                    <a:pt x="142" y="1109"/>
                    <a:pt x="142" y="1109"/>
                    <a:pt x="142" y="1109"/>
                  </a:cubicBezTo>
                  <a:cubicBezTo>
                    <a:pt x="145" y="1113"/>
                    <a:pt x="148" y="1118"/>
                    <a:pt x="152" y="1122"/>
                  </a:cubicBezTo>
                  <a:lnTo>
                    <a:pt x="150" y="1123"/>
                  </a:lnTo>
                  <a:close/>
                  <a:moveTo>
                    <a:pt x="1254" y="1098"/>
                  </a:moveTo>
                  <a:cubicBezTo>
                    <a:pt x="1252" y="1097"/>
                    <a:pt x="1252" y="1097"/>
                    <a:pt x="1252" y="1097"/>
                  </a:cubicBezTo>
                  <a:cubicBezTo>
                    <a:pt x="1255" y="1093"/>
                    <a:pt x="1258" y="1088"/>
                    <a:pt x="1261" y="1084"/>
                  </a:cubicBezTo>
                  <a:cubicBezTo>
                    <a:pt x="1263" y="1085"/>
                    <a:pt x="1263" y="1085"/>
                    <a:pt x="1263" y="1085"/>
                  </a:cubicBezTo>
                  <a:cubicBezTo>
                    <a:pt x="1260" y="1089"/>
                    <a:pt x="1257" y="1094"/>
                    <a:pt x="1254" y="1098"/>
                  </a:cubicBezTo>
                  <a:close/>
                  <a:moveTo>
                    <a:pt x="131" y="1098"/>
                  </a:moveTo>
                  <a:cubicBezTo>
                    <a:pt x="128" y="1093"/>
                    <a:pt x="125" y="1089"/>
                    <a:pt x="122" y="1084"/>
                  </a:cubicBezTo>
                  <a:cubicBezTo>
                    <a:pt x="123" y="1083"/>
                    <a:pt x="123" y="1083"/>
                    <a:pt x="123" y="1083"/>
                  </a:cubicBezTo>
                  <a:cubicBezTo>
                    <a:pt x="126" y="1088"/>
                    <a:pt x="129" y="1092"/>
                    <a:pt x="132" y="1096"/>
                  </a:cubicBezTo>
                  <a:lnTo>
                    <a:pt x="131" y="1098"/>
                  </a:lnTo>
                  <a:close/>
                  <a:moveTo>
                    <a:pt x="1272" y="1072"/>
                  </a:moveTo>
                  <a:cubicBezTo>
                    <a:pt x="1270" y="1071"/>
                    <a:pt x="1270" y="1071"/>
                    <a:pt x="1270" y="1071"/>
                  </a:cubicBezTo>
                  <a:cubicBezTo>
                    <a:pt x="1273" y="1066"/>
                    <a:pt x="1276" y="1061"/>
                    <a:pt x="1279" y="1057"/>
                  </a:cubicBezTo>
                  <a:cubicBezTo>
                    <a:pt x="1281" y="1058"/>
                    <a:pt x="1281" y="1058"/>
                    <a:pt x="1281" y="1058"/>
                  </a:cubicBezTo>
                  <a:cubicBezTo>
                    <a:pt x="1278" y="1062"/>
                    <a:pt x="1275" y="1067"/>
                    <a:pt x="1272" y="1072"/>
                  </a:cubicBezTo>
                  <a:close/>
                  <a:moveTo>
                    <a:pt x="113" y="1071"/>
                  </a:moveTo>
                  <a:cubicBezTo>
                    <a:pt x="110" y="1066"/>
                    <a:pt x="107" y="1062"/>
                    <a:pt x="104" y="1057"/>
                  </a:cubicBezTo>
                  <a:cubicBezTo>
                    <a:pt x="106" y="1056"/>
                    <a:pt x="106" y="1056"/>
                    <a:pt x="106" y="1056"/>
                  </a:cubicBezTo>
                  <a:cubicBezTo>
                    <a:pt x="108" y="1061"/>
                    <a:pt x="111" y="1065"/>
                    <a:pt x="114" y="1070"/>
                  </a:cubicBezTo>
                  <a:lnTo>
                    <a:pt x="113" y="1071"/>
                  </a:lnTo>
                  <a:close/>
                  <a:moveTo>
                    <a:pt x="1289" y="1044"/>
                  </a:moveTo>
                  <a:cubicBezTo>
                    <a:pt x="1287" y="1043"/>
                    <a:pt x="1287" y="1043"/>
                    <a:pt x="1287" y="1043"/>
                  </a:cubicBezTo>
                  <a:cubicBezTo>
                    <a:pt x="1290" y="1039"/>
                    <a:pt x="1293" y="1034"/>
                    <a:pt x="1295" y="1029"/>
                  </a:cubicBezTo>
                  <a:cubicBezTo>
                    <a:pt x="1297" y="1030"/>
                    <a:pt x="1297" y="1030"/>
                    <a:pt x="1297" y="1030"/>
                  </a:cubicBezTo>
                  <a:cubicBezTo>
                    <a:pt x="1295" y="1035"/>
                    <a:pt x="1292" y="1040"/>
                    <a:pt x="1289" y="1044"/>
                  </a:cubicBezTo>
                  <a:close/>
                  <a:moveTo>
                    <a:pt x="96" y="1044"/>
                  </a:moveTo>
                  <a:cubicBezTo>
                    <a:pt x="93" y="1039"/>
                    <a:pt x="90" y="1034"/>
                    <a:pt x="88" y="1030"/>
                  </a:cubicBezTo>
                  <a:cubicBezTo>
                    <a:pt x="89" y="1029"/>
                    <a:pt x="89" y="1029"/>
                    <a:pt x="89" y="1029"/>
                  </a:cubicBezTo>
                  <a:cubicBezTo>
                    <a:pt x="92" y="1033"/>
                    <a:pt x="95" y="1038"/>
                    <a:pt x="97" y="1043"/>
                  </a:cubicBezTo>
                  <a:lnTo>
                    <a:pt x="96" y="1044"/>
                  </a:lnTo>
                  <a:close/>
                  <a:moveTo>
                    <a:pt x="1305" y="1016"/>
                  </a:moveTo>
                  <a:cubicBezTo>
                    <a:pt x="1303" y="1015"/>
                    <a:pt x="1303" y="1015"/>
                    <a:pt x="1303" y="1015"/>
                  </a:cubicBezTo>
                  <a:cubicBezTo>
                    <a:pt x="1306" y="1011"/>
                    <a:pt x="1308" y="1006"/>
                    <a:pt x="1310" y="1001"/>
                  </a:cubicBezTo>
                  <a:cubicBezTo>
                    <a:pt x="1312" y="1002"/>
                    <a:pt x="1312" y="1002"/>
                    <a:pt x="1312" y="1002"/>
                  </a:cubicBezTo>
                  <a:cubicBezTo>
                    <a:pt x="1310" y="1007"/>
                    <a:pt x="1307" y="1012"/>
                    <a:pt x="1305" y="1016"/>
                  </a:cubicBezTo>
                  <a:close/>
                  <a:moveTo>
                    <a:pt x="80" y="1016"/>
                  </a:moveTo>
                  <a:cubicBezTo>
                    <a:pt x="77" y="1011"/>
                    <a:pt x="75" y="1006"/>
                    <a:pt x="72" y="1001"/>
                  </a:cubicBezTo>
                  <a:cubicBezTo>
                    <a:pt x="74" y="1000"/>
                    <a:pt x="74" y="1000"/>
                    <a:pt x="74" y="1000"/>
                  </a:cubicBezTo>
                  <a:cubicBezTo>
                    <a:pt x="77" y="1005"/>
                    <a:pt x="79" y="1010"/>
                    <a:pt x="82" y="1015"/>
                  </a:cubicBezTo>
                  <a:lnTo>
                    <a:pt x="80" y="1016"/>
                  </a:lnTo>
                  <a:close/>
                  <a:moveTo>
                    <a:pt x="1319" y="987"/>
                  </a:moveTo>
                  <a:cubicBezTo>
                    <a:pt x="1317" y="987"/>
                    <a:pt x="1317" y="987"/>
                    <a:pt x="1317" y="987"/>
                  </a:cubicBezTo>
                  <a:cubicBezTo>
                    <a:pt x="1320" y="982"/>
                    <a:pt x="1322" y="977"/>
                    <a:pt x="1324" y="972"/>
                  </a:cubicBezTo>
                  <a:cubicBezTo>
                    <a:pt x="1326" y="973"/>
                    <a:pt x="1326" y="973"/>
                    <a:pt x="1326" y="973"/>
                  </a:cubicBezTo>
                  <a:cubicBezTo>
                    <a:pt x="1324" y="978"/>
                    <a:pt x="1322" y="983"/>
                    <a:pt x="1319" y="987"/>
                  </a:cubicBezTo>
                  <a:close/>
                  <a:moveTo>
                    <a:pt x="65" y="987"/>
                  </a:moveTo>
                  <a:cubicBezTo>
                    <a:pt x="63" y="982"/>
                    <a:pt x="61" y="977"/>
                    <a:pt x="59" y="972"/>
                  </a:cubicBezTo>
                  <a:cubicBezTo>
                    <a:pt x="61" y="971"/>
                    <a:pt x="61" y="971"/>
                    <a:pt x="61" y="971"/>
                  </a:cubicBezTo>
                  <a:cubicBezTo>
                    <a:pt x="63" y="976"/>
                    <a:pt x="65" y="981"/>
                    <a:pt x="67" y="986"/>
                  </a:cubicBezTo>
                  <a:lnTo>
                    <a:pt x="65" y="987"/>
                  </a:lnTo>
                  <a:close/>
                  <a:moveTo>
                    <a:pt x="1332" y="958"/>
                  </a:moveTo>
                  <a:cubicBezTo>
                    <a:pt x="1330" y="957"/>
                    <a:pt x="1330" y="957"/>
                    <a:pt x="1330" y="957"/>
                  </a:cubicBezTo>
                  <a:cubicBezTo>
                    <a:pt x="1333" y="952"/>
                    <a:pt x="1335" y="947"/>
                    <a:pt x="1336" y="942"/>
                  </a:cubicBezTo>
                  <a:cubicBezTo>
                    <a:pt x="1338" y="943"/>
                    <a:pt x="1338" y="943"/>
                    <a:pt x="1338" y="943"/>
                  </a:cubicBezTo>
                  <a:cubicBezTo>
                    <a:pt x="1336" y="948"/>
                    <a:pt x="1334" y="953"/>
                    <a:pt x="1332" y="958"/>
                  </a:cubicBezTo>
                  <a:close/>
                  <a:moveTo>
                    <a:pt x="52" y="957"/>
                  </a:moveTo>
                  <a:cubicBezTo>
                    <a:pt x="50" y="952"/>
                    <a:pt x="48" y="947"/>
                    <a:pt x="46" y="942"/>
                  </a:cubicBezTo>
                  <a:cubicBezTo>
                    <a:pt x="48" y="942"/>
                    <a:pt x="48" y="942"/>
                    <a:pt x="48" y="942"/>
                  </a:cubicBezTo>
                  <a:cubicBezTo>
                    <a:pt x="50" y="946"/>
                    <a:pt x="52" y="951"/>
                    <a:pt x="54" y="956"/>
                  </a:cubicBezTo>
                  <a:lnTo>
                    <a:pt x="52" y="957"/>
                  </a:lnTo>
                  <a:close/>
                  <a:moveTo>
                    <a:pt x="1344" y="928"/>
                  </a:moveTo>
                  <a:cubicBezTo>
                    <a:pt x="1342" y="927"/>
                    <a:pt x="1342" y="927"/>
                    <a:pt x="1342" y="927"/>
                  </a:cubicBezTo>
                  <a:cubicBezTo>
                    <a:pt x="1344" y="922"/>
                    <a:pt x="1346" y="917"/>
                    <a:pt x="1347" y="912"/>
                  </a:cubicBezTo>
                  <a:cubicBezTo>
                    <a:pt x="1349" y="913"/>
                    <a:pt x="1349" y="913"/>
                    <a:pt x="1349" y="913"/>
                  </a:cubicBezTo>
                  <a:cubicBezTo>
                    <a:pt x="1348" y="918"/>
                    <a:pt x="1346" y="923"/>
                    <a:pt x="1344" y="928"/>
                  </a:cubicBezTo>
                  <a:close/>
                  <a:moveTo>
                    <a:pt x="41" y="927"/>
                  </a:moveTo>
                  <a:cubicBezTo>
                    <a:pt x="39" y="922"/>
                    <a:pt x="37" y="917"/>
                    <a:pt x="35" y="912"/>
                  </a:cubicBezTo>
                  <a:cubicBezTo>
                    <a:pt x="37" y="911"/>
                    <a:pt x="37" y="911"/>
                    <a:pt x="37" y="911"/>
                  </a:cubicBezTo>
                  <a:cubicBezTo>
                    <a:pt x="39" y="916"/>
                    <a:pt x="41" y="921"/>
                    <a:pt x="43" y="926"/>
                  </a:cubicBezTo>
                  <a:lnTo>
                    <a:pt x="41" y="927"/>
                  </a:lnTo>
                  <a:close/>
                  <a:moveTo>
                    <a:pt x="1354" y="898"/>
                  </a:moveTo>
                  <a:cubicBezTo>
                    <a:pt x="1352" y="897"/>
                    <a:pt x="1352" y="897"/>
                    <a:pt x="1352" y="897"/>
                  </a:cubicBezTo>
                  <a:cubicBezTo>
                    <a:pt x="1354" y="892"/>
                    <a:pt x="1355" y="887"/>
                    <a:pt x="1357" y="882"/>
                  </a:cubicBezTo>
                  <a:cubicBezTo>
                    <a:pt x="1359" y="882"/>
                    <a:pt x="1359" y="882"/>
                    <a:pt x="1359" y="882"/>
                  </a:cubicBezTo>
                  <a:cubicBezTo>
                    <a:pt x="1357" y="887"/>
                    <a:pt x="1356" y="893"/>
                    <a:pt x="1354" y="898"/>
                  </a:cubicBezTo>
                  <a:close/>
                  <a:moveTo>
                    <a:pt x="31" y="897"/>
                  </a:moveTo>
                  <a:cubicBezTo>
                    <a:pt x="29" y="891"/>
                    <a:pt x="27" y="886"/>
                    <a:pt x="26" y="881"/>
                  </a:cubicBezTo>
                  <a:cubicBezTo>
                    <a:pt x="28" y="881"/>
                    <a:pt x="28" y="881"/>
                    <a:pt x="28" y="881"/>
                  </a:cubicBezTo>
                  <a:cubicBezTo>
                    <a:pt x="29" y="886"/>
                    <a:pt x="31" y="891"/>
                    <a:pt x="32" y="896"/>
                  </a:cubicBezTo>
                  <a:lnTo>
                    <a:pt x="31" y="897"/>
                  </a:lnTo>
                  <a:close/>
                  <a:moveTo>
                    <a:pt x="1363" y="867"/>
                  </a:moveTo>
                  <a:cubicBezTo>
                    <a:pt x="1361" y="866"/>
                    <a:pt x="1361" y="866"/>
                    <a:pt x="1361" y="866"/>
                  </a:cubicBezTo>
                  <a:cubicBezTo>
                    <a:pt x="1362" y="861"/>
                    <a:pt x="1364" y="856"/>
                    <a:pt x="1365" y="851"/>
                  </a:cubicBezTo>
                  <a:cubicBezTo>
                    <a:pt x="1367" y="851"/>
                    <a:pt x="1367" y="851"/>
                    <a:pt x="1367" y="851"/>
                  </a:cubicBezTo>
                  <a:cubicBezTo>
                    <a:pt x="1366" y="856"/>
                    <a:pt x="1364" y="862"/>
                    <a:pt x="1363" y="867"/>
                  </a:cubicBezTo>
                  <a:close/>
                  <a:moveTo>
                    <a:pt x="22" y="866"/>
                  </a:moveTo>
                  <a:cubicBezTo>
                    <a:pt x="20" y="860"/>
                    <a:pt x="19" y="855"/>
                    <a:pt x="18" y="850"/>
                  </a:cubicBezTo>
                  <a:cubicBezTo>
                    <a:pt x="20" y="849"/>
                    <a:pt x="20" y="849"/>
                    <a:pt x="20" y="849"/>
                  </a:cubicBezTo>
                  <a:cubicBezTo>
                    <a:pt x="21" y="855"/>
                    <a:pt x="22" y="860"/>
                    <a:pt x="24" y="865"/>
                  </a:cubicBezTo>
                  <a:lnTo>
                    <a:pt x="22" y="866"/>
                  </a:lnTo>
                  <a:close/>
                  <a:moveTo>
                    <a:pt x="1370" y="835"/>
                  </a:moveTo>
                  <a:cubicBezTo>
                    <a:pt x="1368" y="835"/>
                    <a:pt x="1368" y="835"/>
                    <a:pt x="1368" y="835"/>
                  </a:cubicBezTo>
                  <a:cubicBezTo>
                    <a:pt x="1369" y="830"/>
                    <a:pt x="1371" y="824"/>
                    <a:pt x="1372" y="819"/>
                  </a:cubicBezTo>
                  <a:cubicBezTo>
                    <a:pt x="1373" y="820"/>
                    <a:pt x="1373" y="820"/>
                    <a:pt x="1373" y="820"/>
                  </a:cubicBezTo>
                  <a:cubicBezTo>
                    <a:pt x="1372" y="825"/>
                    <a:pt x="1371" y="830"/>
                    <a:pt x="1370" y="835"/>
                  </a:cubicBezTo>
                  <a:close/>
                  <a:moveTo>
                    <a:pt x="14" y="834"/>
                  </a:moveTo>
                  <a:cubicBezTo>
                    <a:pt x="13" y="829"/>
                    <a:pt x="12" y="824"/>
                    <a:pt x="11" y="818"/>
                  </a:cubicBezTo>
                  <a:cubicBezTo>
                    <a:pt x="13" y="818"/>
                    <a:pt x="13" y="818"/>
                    <a:pt x="13" y="818"/>
                  </a:cubicBezTo>
                  <a:cubicBezTo>
                    <a:pt x="14" y="823"/>
                    <a:pt x="15" y="829"/>
                    <a:pt x="16" y="834"/>
                  </a:cubicBezTo>
                  <a:lnTo>
                    <a:pt x="14" y="834"/>
                  </a:lnTo>
                  <a:close/>
                  <a:moveTo>
                    <a:pt x="1376" y="804"/>
                  </a:moveTo>
                  <a:cubicBezTo>
                    <a:pt x="1374" y="803"/>
                    <a:pt x="1374" y="803"/>
                    <a:pt x="1374" y="803"/>
                  </a:cubicBezTo>
                  <a:cubicBezTo>
                    <a:pt x="1375" y="798"/>
                    <a:pt x="1376" y="793"/>
                    <a:pt x="1377" y="788"/>
                  </a:cubicBezTo>
                  <a:cubicBezTo>
                    <a:pt x="1379" y="788"/>
                    <a:pt x="1379" y="788"/>
                    <a:pt x="1379" y="788"/>
                  </a:cubicBezTo>
                  <a:cubicBezTo>
                    <a:pt x="1378" y="793"/>
                    <a:pt x="1377" y="798"/>
                    <a:pt x="1376" y="804"/>
                  </a:cubicBezTo>
                  <a:close/>
                  <a:moveTo>
                    <a:pt x="9" y="802"/>
                  </a:moveTo>
                  <a:cubicBezTo>
                    <a:pt x="8" y="797"/>
                    <a:pt x="7" y="792"/>
                    <a:pt x="6" y="787"/>
                  </a:cubicBezTo>
                  <a:cubicBezTo>
                    <a:pt x="8" y="786"/>
                    <a:pt x="8" y="786"/>
                    <a:pt x="8" y="786"/>
                  </a:cubicBezTo>
                  <a:cubicBezTo>
                    <a:pt x="9" y="792"/>
                    <a:pt x="10" y="797"/>
                    <a:pt x="11" y="802"/>
                  </a:cubicBezTo>
                  <a:lnTo>
                    <a:pt x="9" y="802"/>
                  </a:lnTo>
                  <a:close/>
                  <a:moveTo>
                    <a:pt x="1381" y="772"/>
                  </a:moveTo>
                  <a:cubicBezTo>
                    <a:pt x="1379" y="772"/>
                    <a:pt x="1379" y="772"/>
                    <a:pt x="1379" y="772"/>
                  </a:cubicBezTo>
                  <a:cubicBezTo>
                    <a:pt x="1379" y="766"/>
                    <a:pt x="1380" y="761"/>
                    <a:pt x="1380" y="756"/>
                  </a:cubicBezTo>
                  <a:cubicBezTo>
                    <a:pt x="1382" y="756"/>
                    <a:pt x="1382" y="756"/>
                    <a:pt x="1382" y="756"/>
                  </a:cubicBezTo>
                  <a:cubicBezTo>
                    <a:pt x="1382" y="761"/>
                    <a:pt x="1381" y="767"/>
                    <a:pt x="1381" y="772"/>
                  </a:cubicBezTo>
                  <a:close/>
                  <a:moveTo>
                    <a:pt x="4" y="771"/>
                  </a:moveTo>
                  <a:cubicBezTo>
                    <a:pt x="4" y="765"/>
                    <a:pt x="3" y="760"/>
                    <a:pt x="3" y="754"/>
                  </a:cubicBezTo>
                  <a:cubicBezTo>
                    <a:pt x="5" y="754"/>
                    <a:pt x="5" y="754"/>
                    <a:pt x="5" y="754"/>
                  </a:cubicBezTo>
                  <a:cubicBezTo>
                    <a:pt x="5" y="760"/>
                    <a:pt x="6" y="765"/>
                    <a:pt x="6" y="770"/>
                  </a:cubicBezTo>
                  <a:lnTo>
                    <a:pt x="4" y="771"/>
                  </a:lnTo>
                  <a:close/>
                  <a:moveTo>
                    <a:pt x="1384" y="740"/>
                  </a:moveTo>
                  <a:cubicBezTo>
                    <a:pt x="1382" y="740"/>
                    <a:pt x="1382" y="740"/>
                    <a:pt x="1382" y="740"/>
                  </a:cubicBezTo>
                  <a:cubicBezTo>
                    <a:pt x="1382" y="734"/>
                    <a:pt x="1382" y="729"/>
                    <a:pt x="1382" y="724"/>
                  </a:cubicBezTo>
                  <a:cubicBezTo>
                    <a:pt x="1384" y="724"/>
                    <a:pt x="1384" y="724"/>
                    <a:pt x="1384" y="724"/>
                  </a:cubicBezTo>
                  <a:cubicBezTo>
                    <a:pt x="1384" y="729"/>
                    <a:pt x="1384" y="735"/>
                    <a:pt x="1384" y="740"/>
                  </a:cubicBezTo>
                  <a:close/>
                  <a:moveTo>
                    <a:pt x="1" y="738"/>
                  </a:moveTo>
                  <a:cubicBezTo>
                    <a:pt x="1" y="733"/>
                    <a:pt x="1" y="728"/>
                    <a:pt x="1" y="722"/>
                  </a:cubicBezTo>
                  <a:cubicBezTo>
                    <a:pt x="3" y="722"/>
                    <a:pt x="3" y="722"/>
                    <a:pt x="3" y="722"/>
                  </a:cubicBezTo>
                  <a:cubicBezTo>
                    <a:pt x="3" y="727"/>
                    <a:pt x="3" y="733"/>
                    <a:pt x="3" y="738"/>
                  </a:cubicBezTo>
                  <a:lnTo>
                    <a:pt x="1" y="738"/>
                  </a:lnTo>
                  <a:close/>
                  <a:moveTo>
                    <a:pt x="1385" y="708"/>
                  </a:moveTo>
                  <a:cubicBezTo>
                    <a:pt x="1383" y="708"/>
                    <a:pt x="1383" y="708"/>
                    <a:pt x="1383" y="708"/>
                  </a:cubicBezTo>
                  <a:cubicBezTo>
                    <a:pt x="1383" y="703"/>
                    <a:pt x="1383" y="697"/>
                    <a:pt x="1383" y="692"/>
                  </a:cubicBezTo>
                  <a:cubicBezTo>
                    <a:pt x="1383" y="692"/>
                    <a:pt x="1383" y="692"/>
                    <a:pt x="1383" y="692"/>
                  </a:cubicBezTo>
                  <a:cubicBezTo>
                    <a:pt x="1385" y="692"/>
                    <a:pt x="1385" y="692"/>
                    <a:pt x="1385" y="692"/>
                  </a:cubicBezTo>
                  <a:cubicBezTo>
                    <a:pt x="1385" y="692"/>
                    <a:pt x="1385" y="692"/>
                    <a:pt x="1385" y="692"/>
                  </a:cubicBezTo>
                  <a:cubicBezTo>
                    <a:pt x="1385" y="698"/>
                    <a:pt x="1385" y="703"/>
                    <a:pt x="1385" y="708"/>
                  </a:cubicBezTo>
                  <a:close/>
                  <a:moveTo>
                    <a:pt x="0" y="706"/>
                  </a:moveTo>
                  <a:cubicBezTo>
                    <a:pt x="0" y="702"/>
                    <a:pt x="0" y="697"/>
                    <a:pt x="0" y="692"/>
                  </a:cubicBezTo>
                  <a:cubicBezTo>
                    <a:pt x="0" y="690"/>
                    <a:pt x="0" y="690"/>
                    <a:pt x="0" y="690"/>
                  </a:cubicBezTo>
                  <a:cubicBezTo>
                    <a:pt x="2" y="690"/>
                    <a:pt x="2" y="690"/>
                    <a:pt x="2" y="690"/>
                  </a:cubicBezTo>
                  <a:cubicBezTo>
                    <a:pt x="2" y="692"/>
                    <a:pt x="2" y="692"/>
                    <a:pt x="2" y="692"/>
                  </a:cubicBezTo>
                  <a:cubicBezTo>
                    <a:pt x="2" y="697"/>
                    <a:pt x="2" y="702"/>
                    <a:pt x="2" y="706"/>
                  </a:cubicBezTo>
                  <a:lnTo>
                    <a:pt x="0" y="706"/>
                  </a:lnTo>
                  <a:close/>
                  <a:moveTo>
                    <a:pt x="1383" y="676"/>
                  </a:moveTo>
                  <a:cubicBezTo>
                    <a:pt x="1383" y="670"/>
                    <a:pt x="1383" y="665"/>
                    <a:pt x="1382" y="660"/>
                  </a:cubicBezTo>
                  <a:cubicBezTo>
                    <a:pt x="1384" y="660"/>
                    <a:pt x="1384" y="660"/>
                    <a:pt x="1384" y="660"/>
                  </a:cubicBezTo>
                  <a:cubicBezTo>
                    <a:pt x="1385" y="665"/>
                    <a:pt x="1385" y="670"/>
                    <a:pt x="1385" y="676"/>
                  </a:cubicBezTo>
                  <a:lnTo>
                    <a:pt x="1383" y="676"/>
                  </a:lnTo>
                  <a:close/>
                  <a:moveTo>
                    <a:pt x="2" y="674"/>
                  </a:moveTo>
                  <a:cubicBezTo>
                    <a:pt x="0" y="674"/>
                    <a:pt x="0" y="674"/>
                    <a:pt x="0" y="674"/>
                  </a:cubicBezTo>
                  <a:cubicBezTo>
                    <a:pt x="0" y="669"/>
                    <a:pt x="1" y="663"/>
                    <a:pt x="1" y="658"/>
                  </a:cubicBezTo>
                  <a:cubicBezTo>
                    <a:pt x="3" y="658"/>
                    <a:pt x="3" y="658"/>
                    <a:pt x="3" y="658"/>
                  </a:cubicBezTo>
                  <a:cubicBezTo>
                    <a:pt x="3" y="663"/>
                    <a:pt x="2" y="669"/>
                    <a:pt x="2" y="674"/>
                  </a:cubicBezTo>
                  <a:close/>
                  <a:moveTo>
                    <a:pt x="1381" y="644"/>
                  </a:moveTo>
                  <a:cubicBezTo>
                    <a:pt x="1381" y="638"/>
                    <a:pt x="1381" y="633"/>
                    <a:pt x="1380" y="628"/>
                  </a:cubicBezTo>
                  <a:cubicBezTo>
                    <a:pt x="1382" y="627"/>
                    <a:pt x="1382" y="627"/>
                    <a:pt x="1382" y="627"/>
                  </a:cubicBezTo>
                  <a:cubicBezTo>
                    <a:pt x="1383" y="633"/>
                    <a:pt x="1383" y="638"/>
                    <a:pt x="1383" y="643"/>
                  </a:cubicBezTo>
                  <a:lnTo>
                    <a:pt x="1381" y="644"/>
                  </a:lnTo>
                  <a:close/>
                  <a:moveTo>
                    <a:pt x="4" y="642"/>
                  </a:moveTo>
                  <a:cubicBezTo>
                    <a:pt x="2" y="642"/>
                    <a:pt x="2" y="642"/>
                    <a:pt x="2" y="642"/>
                  </a:cubicBezTo>
                  <a:cubicBezTo>
                    <a:pt x="2" y="636"/>
                    <a:pt x="3" y="631"/>
                    <a:pt x="3" y="626"/>
                  </a:cubicBezTo>
                  <a:cubicBezTo>
                    <a:pt x="5" y="626"/>
                    <a:pt x="5" y="626"/>
                    <a:pt x="5" y="626"/>
                  </a:cubicBezTo>
                  <a:cubicBezTo>
                    <a:pt x="5" y="631"/>
                    <a:pt x="4" y="637"/>
                    <a:pt x="4" y="642"/>
                  </a:cubicBezTo>
                  <a:close/>
                  <a:moveTo>
                    <a:pt x="1378" y="612"/>
                  </a:moveTo>
                  <a:cubicBezTo>
                    <a:pt x="1378" y="606"/>
                    <a:pt x="1377" y="601"/>
                    <a:pt x="1376" y="596"/>
                  </a:cubicBezTo>
                  <a:cubicBezTo>
                    <a:pt x="1378" y="595"/>
                    <a:pt x="1378" y="595"/>
                    <a:pt x="1378" y="595"/>
                  </a:cubicBezTo>
                  <a:cubicBezTo>
                    <a:pt x="1379" y="601"/>
                    <a:pt x="1380" y="606"/>
                    <a:pt x="1380" y="611"/>
                  </a:cubicBezTo>
                  <a:lnTo>
                    <a:pt x="1378" y="612"/>
                  </a:lnTo>
                  <a:close/>
                  <a:moveTo>
                    <a:pt x="7" y="610"/>
                  </a:moveTo>
                  <a:cubicBezTo>
                    <a:pt x="5" y="610"/>
                    <a:pt x="5" y="610"/>
                    <a:pt x="5" y="610"/>
                  </a:cubicBezTo>
                  <a:cubicBezTo>
                    <a:pt x="5" y="604"/>
                    <a:pt x="6" y="599"/>
                    <a:pt x="7" y="594"/>
                  </a:cubicBezTo>
                  <a:cubicBezTo>
                    <a:pt x="9" y="594"/>
                    <a:pt x="9" y="594"/>
                    <a:pt x="9" y="594"/>
                  </a:cubicBezTo>
                  <a:cubicBezTo>
                    <a:pt x="8" y="599"/>
                    <a:pt x="7" y="605"/>
                    <a:pt x="7" y="610"/>
                  </a:cubicBezTo>
                  <a:close/>
                  <a:moveTo>
                    <a:pt x="1374" y="580"/>
                  </a:moveTo>
                  <a:cubicBezTo>
                    <a:pt x="1373" y="575"/>
                    <a:pt x="1372" y="569"/>
                    <a:pt x="1371" y="564"/>
                  </a:cubicBezTo>
                  <a:cubicBezTo>
                    <a:pt x="1373" y="564"/>
                    <a:pt x="1373" y="564"/>
                    <a:pt x="1373" y="564"/>
                  </a:cubicBezTo>
                  <a:cubicBezTo>
                    <a:pt x="1374" y="569"/>
                    <a:pt x="1375" y="574"/>
                    <a:pt x="1376" y="580"/>
                  </a:cubicBezTo>
                  <a:lnTo>
                    <a:pt x="1374" y="580"/>
                  </a:lnTo>
                  <a:close/>
                  <a:moveTo>
                    <a:pt x="11" y="578"/>
                  </a:moveTo>
                  <a:cubicBezTo>
                    <a:pt x="9" y="578"/>
                    <a:pt x="9" y="578"/>
                    <a:pt x="9" y="578"/>
                  </a:cubicBezTo>
                  <a:cubicBezTo>
                    <a:pt x="10" y="573"/>
                    <a:pt x="11" y="567"/>
                    <a:pt x="12" y="562"/>
                  </a:cubicBezTo>
                  <a:cubicBezTo>
                    <a:pt x="14" y="562"/>
                    <a:pt x="14" y="562"/>
                    <a:pt x="14" y="562"/>
                  </a:cubicBezTo>
                  <a:cubicBezTo>
                    <a:pt x="13" y="568"/>
                    <a:pt x="12" y="573"/>
                    <a:pt x="11" y="578"/>
                  </a:cubicBezTo>
                  <a:close/>
                  <a:moveTo>
                    <a:pt x="1368" y="548"/>
                  </a:moveTo>
                  <a:cubicBezTo>
                    <a:pt x="1367" y="543"/>
                    <a:pt x="1366" y="538"/>
                    <a:pt x="1365" y="533"/>
                  </a:cubicBezTo>
                  <a:cubicBezTo>
                    <a:pt x="1367" y="532"/>
                    <a:pt x="1367" y="532"/>
                    <a:pt x="1367" y="532"/>
                  </a:cubicBezTo>
                  <a:cubicBezTo>
                    <a:pt x="1368" y="537"/>
                    <a:pt x="1369" y="543"/>
                    <a:pt x="1370" y="548"/>
                  </a:cubicBezTo>
                  <a:lnTo>
                    <a:pt x="1368" y="548"/>
                  </a:lnTo>
                  <a:close/>
                  <a:moveTo>
                    <a:pt x="17" y="547"/>
                  </a:moveTo>
                  <a:cubicBezTo>
                    <a:pt x="15" y="546"/>
                    <a:pt x="15" y="546"/>
                    <a:pt x="15" y="546"/>
                  </a:cubicBezTo>
                  <a:cubicBezTo>
                    <a:pt x="16" y="541"/>
                    <a:pt x="18" y="536"/>
                    <a:pt x="19" y="531"/>
                  </a:cubicBezTo>
                  <a:cubicBezTo>
                    <a:pt x="21" y="531"/>
                    <a:pt x="21" y="531"/>
                    <a:pt x="21" y="531"/>
                  </a:cubicBezTo>
                  <a:cubicBezTo>
                    <a:pt x="20" y="536"/>
                    <a:pt x="18" y="541"/>
                    <a:pt x="17" y="547"/>
                  </a:cubicBezTo>
                  <a:close/>
                  <a:moveTo>
                    <a:pt x="1361" y="517"/>
                  </a:moveTo>
                  <a:cubicBezTo>
                    <a:pt x="1359" y="512"/>
                    <a:pt x="1358" y="507"/>
                    <a:pt x="1356" y="502"/>
                  </a:cubicBezTo>
                  <a:cubicBezTo>
                    <a:pt x="1358" y="501"/>
                    <a:pt x="1358" y="501"/>
                    <a:pt x="1358" y="501"/>
                  </a:cubicBezTo>
                  <a:cubicBezTo>
                    <a:pt x="1360" y="506"/>
                    <a:pt x="1361" y="511"/>
                    <a:pt x="1363" y="517"/>
                  </a:cubicBezTo>
                  <a:lnTo>
                    <a:pt x="1361" y="517"/>
                  </a:lnTo>
                  <a:close/>
                  <a:moveTo>
                    <a:pt x="25" y="515"/>
                  </a:moveTo>
                  <a:cubicBezTo>
                    <a:pt x="23" y="515"/>
                    <a:pt x="23" y="515"/>
                    <a:pt x="23" y="515"/>
                  </a:cubicBezTo>
                  <a:cubicBezTo>
                    <a:pt x="24" y="510"/>
                    <a:pt x="26" y="505"/>
                    <a:pt x="27" y="499"/>
                  </a:cubicBezTo>
                  <a:cubicBezTo>
                    <a:pt x="29" y="500"/>
                    <a:pt x="29" y="500"/>
                    <a:pt x="29" y="500"/>
                  </a:cubicBezTo>
                  <a:cubicBezTo>
                    <a:pt x="28" y="505"/>
                    <a:pt x="26" y="510"/>
                    <a:pt x="25" y="515"/>
                  </a:cubicBezTo>
                  <a:close/>
                  <a:moveTo>
                    <a:pt x="1352" y="486"/>
                  </a:moveTo>
                  <a:cubicBezTo>
                    <a:pt x="1350" y="481"/>
                    <a:pt x="1349" y="476"/>
                    <a:pt x="1347" y="471"/>
                  </a:cubicBezTo>
                  <a:cubicBezTo>
                    <a:pt x="1349" y="470"/>
                    <a:pt x="1349" y="470"/>
                    <a:pt x="1349" y="470"/>
                  </a:cubicBezTo>
                  <a:cubicBezTo>
                    <a:pt x="1350" y="475"/>
                    <a:pt x="1352" y="480"/>
                    <a:pt x="1354" y="486"/>
                  </a:cubicBezTo>
                  <a:lnTo>
                    <a:pt x="1352" y="486"/>
                  </a:lnTo>
                  <a:close/>
                  <a:moveTo>
                    <a:pt x="34" y="485"/>
                  </a:moveTo>
                  <a:cubicBezTo>
                    <a:pt x="32" y="484"/>
                    <a:pt x="32" y="484"/>
                    <a:pt x="32" y="484"/>
                  </a:cubicBezTo>
                  <a:cubicBezTo>
                    <a:pt x="33" y="479"/>
                    <a:pt x="35" y="474"/>
                    <a:pt x="37" y="469"/>
                  </a:cubicBezTo>
                  <a:cubicBezTo>
                    <a:pt x="39" y="469"/>
                    <a:pt x="39" y="469"/>
                    <a:pt x="39" y="469"/>
                  </a:cubicBezTo>
                  <a:cubicBezTo>
                    <a:pt x="37" y="474"/>
                    <a:pt x="35" y="479"/>
                    <a:pt x="34" y="485"/>
                  </a:cubicBezTo>
                  <a:close/>
                  <a:moveTo>
                    <a:pt x="1342" y="456"/>
                  </a:moveTo>
                  <a:cubicBezTo>
                    <a:pt x="1340" y="451"/>
                    <a:pt x="1338" y="446"/>
                    <a:pt x="1336" y="441"/>
                  </a:cubicBezTo>
                  <a:cubicBezTo>
                    <a:pt x="1338" y="440"/>
                    <a:pt x="1338" y="440"/>
                    <a:pt x="1338" y="440"/>
                  </a:cubicBezTo>
                  <a:cubicBezTo>
                    <a:pt x="1340" y="445"/>
                    <a:pt x="1342" y="450"/>
                    <a:pt x="1343" y="455"/>
                  </a:cubicBezTo>
                  <a:lnTo>
                    <a:pt x="1342" y="456"/>
                  </a:lnTo>
                  <a:close/>
                  <a:moveTo>
                    <a:pt x="44" y="454"/>
                  </a:moveTo>
                  <a:cubicBezTo>
                    <a:pt x="42" y="454"/>
                    <a:pt x="42" y="454"/>
                    <a:pt x="42" y="454"/>
                  </a:cubicBezTo>
                  <a:cubicBezTo>
                    <a:pt x="44" y="448"/>
                    <a:pt x="46" y="443"/>
                    <a:pt x="48" y="438"/>
                  </a:cubicBezTo>
                  <a:cubicBezTo>
                    <a:pt x="50" y="439"/>
                    <a:pt x="50" y="439"/>
                    <a:pt x="50" y="439"/>
                  </a:cubicBezTo>
                  <a:cubicBezTo>
                    <a:pt x="48" y="444"/>
                    <a:pt x="46" y="449"/>
                    <a:pt x="44" y="454"/>
                  </a:cubicBezTo>
                  <a:close/>
                  <a:moveTo>
                    <a:pt x="1330" y="426"/>
                  </a:moveTo>
                  <a:cubicBezTo>
                    <a:pt x="1328" y="421"/>
                    <a:pt x="1326" y="416"/>
                    <a:pt x="1323" y="411"/>
                  </a:cubicBezTo>
                  <a:cubicBezTo>
                    <a:pt x="1325" y="410"/>
                    <a:pt x="1325" y="410"/>
                    <a:pt x="1325" y="410"/>
                  </a:cubicBezTo>
                  <a:cubicBezTo>
                    <a:pt x="1327" y="415"/>
                    <a:pt x="1330" y="420"/>
                    <a:pt x="1332" y="425"/>
                  </a:cubicBezTo>
                  <a:lnTo>
                    <a:pt x="1330" y="426"/>
                  </a:lnTo>
                  <a:close/>
                  <a:moveTo>
                    <a:pt x="56" y="424"/>
                  </a:moveTo>
                  <a:cubicBezTo>
                    <a:pt x="54" y="424"/>
                    <a:pt x="54" y="424"/>
                    <a:pt x="54" y="424"/>
                  </a:cubicBezTo>
                  <a:cubicBezTo>
                    <a:pt x="56" y="419"/>
                    <a:pt x="58" y="414"/>
                    <a:pt x="60" y="409"/>
                  </a:cubicBezTo>
                  <a:cubicBezTo>
                    <a:pt x="62" y="410"/>
                    <a:pt x="62" y="410"/>
                    <a:pt x="62" y="410"/>
                  </a:cubicBezTo>
                  <a:cubicBezTo>
                    <a:pt x="60" y="415"/>
                    <a:pt x="58" y="419"/>
                    <a:pt x="56" y="424"/>
                  </a:cubicBezTo>
                  <a:close/>
                  <a:moveTo>
                    <a:pt x="1317" y="396"/>
                  </a:moveTo>
                  <a:cubicBezTo>
                    <a:pt x="1314" y="392"/>
                    <a:pt x="1312" y="387"/>
                    <a:pt x="1310" y="382"/>
                  </a:cubicBezTo>
                  <a:cubicBezTo>
                    <a:pt x="1311" y="381"/>
                    <a:pt x="1311" y="381"/>
                    <a:pt x="1311" y="381"/>
                  </a:cubicBezTo>
                  <a:cubicBezTo>
                    <a:pt x="1314" y="386"/>
                    <a:pt x="1316" y="391"/>
                    <a:pt x="1318" y="395"/>
                  </a:cubicBezTo>
                  <a:lnTo>
                    <a:pt x="1317" y="396"/>
                  </a:lnTo>
                  <a:close/>
                  <a:moveTo>
                    <a:pt x="69" y="395"/>
                  </a:moveTo>
                  <a:cubicBezTo>
                    <a:pt x="67" y="394"/>
                    <a:pt x="67" y="394"/>
                    <a:pt x="67" y="394"/>
                  </a:cubicBezTo>
                  <a:cubicBezTo>
                    <a:pt x="69" y="390"/>
                    <a:pt x="72" y="385"/>
                    <a:pt x="74" y="380"/>
                  </a:cubicBezTo>
                  <a:cubicBezTo>
                    <a:pt x="76" y="381"/>
                    <a:pt x="76" y="381"/>
                    <a:pt x="76" y="381"/>
                  </a:cubicBezTo>
                  <a:cubicBezTo>
                    <a:pt x="74" y="386"/>
                    <a:pt x="71" y="390"/>
                    <a:pt x="69" y="395"/>
                  </a:cubicBezTo>
                  <a:close/>
                  <a:moveTo>
                    <a:pt x="1302" y="368"/>
                  </a:moveTo>
                  <a:cubicBezTo>
                    <a:pt x="1300" y="363"/>
                    <a:pt x="1297" y="358"/>
                    <a:pt x="1294" y="354"/>
                  </a:cubicBezTo>
                  <a:cubicBezTo>
                    <a:pt x="1296" y="353"/>
                    <a:pt x="1296" y="353"/>
                    <a:pt x="1296" y="353"/>
                  </a:cubicBezTo>
                  <a:cubicBezTo>
                    <a:pt x="1299" y="357"/>
                    <a:pt x="1301" y="362"/>
                    <a:pt x="1304" y="367"/>
                  </a:cubicBezTo>
                  <a:lnTo>
                    <a:pt x="1302" y="368"/>
                  </a:lnTo>
                  <a:close/>
                  <a:moveTo>
                    <a:pt x="83" y="367"/>
                  </a:moveTo>
                  <a:cubicBezTo>
                    <a:pt x="82" y="366"/>
                    <a:pt x="82" y="366"/>
                    <a:pt x="82" y="366"/>
                  </a:cubicBezTo>
                  <a:cubicBezTo>
                    <a:pt x="84" y="361"/>
                    <a:pt x="87" y="356"/>
                    <a:pt x="89" y="352"/>
                  </a:cubicBezTo>
                  <a:cubicBezTo>
                    <a:pt x="91" y="353"/>
                    <a:pt x="91" y="353"/>
                    <a:pt x="91" y="353"/>
                  </a:cubicBezTo>
                  <a:cubicBezTo>
                    <a:pt x="88" y="357"/>
                    <a:pt x="86" y="362"/>
                    <a:pt x="83" y="367"/>
                  </a:cubicBezTo>
                  <a:close/>
                  <a:moveTo>
                    <a:pt x="1286" y="340"/>
                  </a:moveTo>
                  <a:cubicBezTo>
                    <a:pt x="1284" y="335"/>
                    <a:pt x="1281" y="330"/>
                    <a:pt x="1278" y="326"/>
                  </a:cubicBezTo>
                  <a:cubicBezTo>
                    <a:pt x="1280" y="325"/>
                    <a:pt x="1280" y="325"/>
                    <a:pt x="1280" y="325"/>
                  </a:cubicBezTo>
                  <a:cubicBezTo>
                    <a:pt x="1283" y="329"/>
                    <a:pt x="1285" y="334"/>
                    <a:pt x="1288" y="339"/>
                  </a:cubicBezTo>
                  <a:lnTo>
                    <a:pt x="1286" y="340"/>
                  </a:lnTo>
                  <a:close/>
                  <a:moveTo>
                    <a:pt x="99" y="339"/>
                  </a:moveTo>
                  <a:cubicBezTo>
                    <a:pt x="97" y="338"/>
                    <a:pt x="97" y="338"/>
                    <a:pt x="97" y="338"/>
                  </a:cubicBezTo>
                  <a:cubicBezTo>
                    <a:pt x="100" y="333"/>
                    <a:pt x="103" y="329"/>
                    <a:pt x="106" y="324"/>
                  </a:cubicBezTo>
                  <a:cubicBezTo>
                    <a:pt x="108" y="325"/>
                    <a:pt x="108" y="325"/>
                    <a:pt x="108" y="325"/>
                  </a:cubicBezTo>
                  <a:cubicBezTo>
                    <a:pt x="105" y="330"/>
                    <a:pt x="102" y="334"/>
                    <a:pt x="99" y="339"/>
                  </a:cubicBezTo>
                  <a:close/>
                  <a:moveTo>
                    <a:pt x="1269" y="312"/>
                  </a:moveTo>
                  <a:cubicBezTo>
                    <a:pt x="1266" y="308"/>
                    <a:pt x="1263" y="303"/>
                    <a:pt x="1260" y="299"/>
                  </a:cubicBezTo>
                  <a:cubicBezTo>
                    <a:pt x="1262" y="298"/>
                    <a:pt x="1262" y="298"/>
                    <a:pt x="1262" y="298"/>
                  </a:cubicBezTo>
                  <a:cubicBezTo>
                    <a:pt x="1265" y="302"/>
                    <a:pt x="1268" y="307"/>
                    <a:pt x="1271" y="311"/>
                  </a:cubicBezTo>
                  <a:lnTo>
                    <a:pt x="1269" y="312"/>
                  </a:lnTo>
                  <a:close/>
                  <a:moveTo>
                    <a:pt x="116" y="312"/>
                  </a:moveTo>
                  <a:cubicBezTo>
                    <a:pt x="115" y="311"/>
                    <a:pt x="115" y="311"/>
                    <a:pt x="115" y="311"/>
                  </a:cubicBezTo>
                  <a:cubicBezTo>
                    <a:pt x="118" y="306"/>
                    <a:pt x="121" y="302"/>
                    <a:pt x="124" y="297"/>
                  </a:cubicBezTo>
                  <a:cubicBezTo>
                    <a:pt x="125" y="298"/>
                    <a:pt x="125" y="298"/>
                    <a:pt x="125" y="298"/>
                  </a:cubicBezTo>
                  <a:cubicBezTo>
                    <a:pt x="122" y="303"/>
                    <a:pt x="119" y="307"/>
                    <a:pt x="116" y="312"/>
                  </a:cubicBezTo>
                  <a:close/>
                  <a:moveTo>
                    <a:pt x="1251" y="286"/>
                  </a:moveTo>
                  <a:cubicBezTo>
                    <a:pt x="1248" y="282"/>
                    <a:pt x="1245" y="277"/>
                    <a:pt x="1241" y="273"/>
                  </a:cubicBezTo>
                  <a:cubicBezTo>
                    <a:pt x="1243" y="272"/>
                    <a:pt x="1243" y="272"/>
                    <a:pt x="1243" y="272"/>
                  </a:cubicBezTo>
                  <a:cubicBezTo>
                    <a:pt x="1246" y="276"/>
                    <a:pt x="1249" y="280"/>
                    <a:pt x="1253" y="285"/>
                  </a:cubicBezTo>
                  <a:lnTo>
                    <a:pt x="1251" y="286"/>
                  </a:lnTo>
                  <a:close/>
                  <a:moveTo>
                    <a:pt x="135" y="285"/>
                  </a:moveTo>
                  <a:cubicBezTo>
                    <a:pt x="133" y="284"/>
                    <a:pt x="133" y="284"/>
                    <a:pt x="133" y="284"/>
                  </a:cubicBezTo>
                  <a:cubicBezTo>
                    <a:pt x="136" y="280"/>
                    <a:pt x="139" y="276"/>
                    <a:pt x="143" y="271"/>
                  </a:cubicBezTo>
                  <a:cubicBezTo>
                    <a:pt x="144" y="273"/>
                    <a:pt x="144" y="273"/>
                    <a:pt x="144" y="273"/>
                  </a:cubicBezTo>
                  <a:cubicBezTo>
                    <a:pt x="141" y="277"/>
                    <a:pt x="138" y="281"/>
                    <a:pt x="135" y="285"/>
                  </a:cubicBezTo>
                  <a:close/>
                  <a:moveTo>
                    <a:pt x="1231" y="260"/>
                  </a:moveTo>
                  <a:cubicBezTo>
                    <a:pt x="1228" y="256"/>
                    <a:pt x="1225" y="252"/>
                    <a:pt x="1221" y="248"/>
                  </a:cubicBezTo>
                  <a:cubicBezTo>
                    <a:pt x="1223" y="247"/>
                    <a:pt x="1223" y="247"/>
                    <a:pt x="1223" y="247"/>
                  </a:cubicBezTo>
                  <a:cubicBezTo>
                    <a:pt x="1226" y="251"/>
                    <a:pt x="1230" y="255"/>
                    <a:pt x="1233" y="259"/>
                  </a:cubicBezTo>
                  <a:lnTo>
                    <a:pt x="1231" y="260"/>
                  </a:lnTo>
                  <a:close/>
                  <a:moveTo>
                    <a:pt x="154" y="260"/>
                  </a:moveTo>
                  <a:cubicBezTo>
                    <a:pt x="152" y="259"/>
                    <a:pt x="152" y="259"/>
                    <a:pt x="152" y="259"/>
                  </a:cubicBezTo>
                  <a:cubicBezTo>
                    <a:pt x="156" y="254"/>
                    <a:pt x="159" y="250"/>
                    <a:pt x="163" y="246"/>
                  </a:cubicBezTo>
                  <a:cubicBezTo>
                    <a:pt x="164" y="248"/>
                    <a:pt x="164" y="248"/>
                    <a:pt x="164" y="248"/>
                  </a:cubicBezTo>
                  <a:cubicBezTo>
                    <a:pt x="161" y="252"/>
                    <a:pt x="157" y="256"/>
                    <a:pt x="154" y="260"/>
                  </a:cubicBezTo>
                  <a:close/>
                  <a:moveTo>
                    <a:pt x="1211" y="236"/>
                  </a:moveTo>
                  <a:cubicBezTo>
                    <a:pt x="1207" y="232"/>
                    <a:pt x="1204" y="228"/>
                    <a:pt x="1200" y="224"/>
                  </a:cubicBezTo>
                  <a:cubicBezTo>
                    <a:pt x="1201" y="223"/>
                    <a:pt x="1201" y="223"/>
                    <a:pt x="1201" y="223"/>
                  </a:cubicBezTo>
                  <a:cubicBezTo>
                    <a:pt x="1205" y="227"/>
                    <a:pt x="1209" y="231"/>
                    <a:pt x="1212" y="235"/>
                  </a:cubicBezTo>
                  <a:lnTo>
                    <a:pt x="1211" y="236"/>
                  </a:lnTo>
                  <a:close/>
                  <a:moveTo>
                    <a:pt x="175" y="235"/>
                  </a:moveTo>
                  <a:cubicBezTo>
                    <a:pt x="173" y="234"/>
                    <a:pt x="173" y="234"/>
                    <a:pt x="173" y="234"/>
                  </a:cubicBezTo>
                  <a:cubicBezTo>
                    <a:pt x="177" y="230"/>
                    <a:pt x="180" y="226"/>
                    <a:pt x="184" y="222"/>
                  </a:cubicBezTo>
                  <a:cubicBezTo>
                    <a:pt x="185" y="223"/>
                    <a:pt x="185" y="223"/>
                    <a:pt x="185" y="223"/>
                  </a:cubicBezTo>
                  <a:cubicBezTo>
                    <a:pt x="182" y="227"/>
                    <a:pt x="178" y="231"/>
                    <a:pt x="175" y="235"/>
                  </a:cubicBezTo>
                  <a:close/>
                  <a:moveTo>
                    <a:pt x="1189" y="212"/>
                  </a:moveTo>
                  <a:cubicBezTo>
                    <a:pt x="1185" y="208"/>
                    <a:pt x="1182" y="205"/>
                    <a:pt x="1178" y="201"/>
                  </a:cubicBezTo>
                  <a:cubicBezTo>
                    <a:pt x="1179" y="199"/>
                    <a:pt x="1179" y="199"/>
                    <a:pt x="1179" y="199"/>
                  </a:cubicBezTo>
                  <a:cubicBezTo>
                    <a:pt x="1183" y="203"/>
                    <a:pt x="1187" y="207"/>
                    <a:pt x="1190" y="211"/>
                  </a:cubicBezTo>
                  <a:lnTo>
                    <a:pt x="1189" y="212"/>
                  </a:lnTo>
                  <a:close/>
                  <a:moveTo>
                    <a:pt x="197" y="212"/>
                  </a:moveTo>
                  <a:cubicBezTo>
                    <a:pt x="195" y="210"/>
                    <a:pt x="195" y="210"/>
                    <a:pt x="195" y="210"/>
                  </a:cubicBezTo>
                  <a:cubicBezTo>
                    <a:pt x="199" y="207"/>
                    <a:pt x="203" y="203"/>
                    <a:pt x="206" y="199"/>
                  </a:cubicBezTo>
                  <a:cubicBezTo>
                    <a:pt x="208" y="200"/>
                    <a:pt x="208" y="200"/>
                    <a:pt x="208" y="200"/>
                  </a:cubicBezTo>
                  <a:cubicBezTo>
                    <a:pt x="204" y="204"/>
                    <a:pt x="200" y="208"/>
                    <a:pt x="197" y="212"/>
                  </a:cubicBezTo>
                  <a:close/>
                  <a:moveTo>
                    <a:pt x="1166" y="190"/>
                  </a:moveTo>
                  <a:cubicBezTo>
                    <a:pt x="1162" y="186"/>
                    <a:pt x="1158" y="182"/>
                    <a:pt x="1154" y="179"/>
                  </a:cubicBezTo>
                  <a:cubicBezTo>
                    <a:pt x="1156" y="177"/>
                    <a:pt x="1156" y="177"/>
                    <a:pt x="1156" y="177"/>
                  </a:cubicBezTo>
                  <a:cubicBezTo>
                    <a:pt x="1160" y="181"/>
                    <a:pt x="1164" y="185"/>
                    <a:pt x="1168" y="188"/>
                  </a:cubicBezTo>
                  <a:lnTo>
                    <a:pt x="1166" y="190"/>
                  </a:lnTo>
                  <a:close/>
                  <a:moveTo>
                    <a:pt x="219" y="189"/>
                  </a:moveTo>
                  <a:cubicBezTo>
                    <a:pt x="218" y="188"/>
                    <a:pt x="218" y="188"/>
                    <a:pt x="218" y="188"/>
                  </a:cubicBezTo>
                  <a:cubicBezTo>
                    <a:pt x="222" y="184"/>
                    <a:pt x="226" y="181"/>
                    <a:pt x="230" y="177"/>
                  </a:cubicBezTo>
                  <a:cubicBezTo>
                    <a:pt x="231" y="178"/>
                    <a:pt x="231" y="178"/>
                    <a:pt x="231" y="178"/>
                  </a:cubicBezTo>
                  <a:cubicBezTo>
                    <a:pt x="227" y="182"/>
                    <a:pt x="223" y="186"/>
                    <a:pt x="219" y="189"/>
                  </a:cubicBezTo>
                  <a:close/>
                  <a:moveTo>
                    <a:pt x="1142" y="168"/>
                  </a:moveTo>
                  <a:cubicBezTo>
                    <a:pt x="1138" y="165"/>
                    <a:pt x="1134" y="161"/>
                    <a:pt x="1130" y="158"/>
                  </a:cubicBezTo>
                  <a:cubicBezTo>
                    <a:pt x="1131" y="156"/>
                    <a:pt x="1131" y="156"/>
                    <a:pt x="1131" y="156"/>
                  </a:cubicBezTo>
                  <a:cubicBezTo>
                    <a:pt x="1135" y="160"/>
                    <a:pt x="1140" y="163"/>
                    <a:pt x="1144" y="167"/>
                  </a:cubicBezTo>
                  <a:lnTo>
                    <a:pt x="1142" y="168"/>
                  </a:lnTo>
                  <a:close/>
                  <a:moveTo>
                    <a:pt x="243" y="168"/>
                  </a:moveTo>
                  <a:cubicBezTo>
                    <a:pt x="242" y="166"/>
                    <a:pt x="242" y="166"/>
                    <a:pt x="242" y="166"/>
                  </a:cubicBezTo>
                  <a:cubicBezTo>
                    <a:pt x="246" y="163"/>
                    <a:pt x="250" y="159"/>
                    <a:pt x="254" y="156"/>
                  </a:cubicBezTo>
                  <a:cubicBezTo>
                    <a:pt x="256" y="158"/>
                    <a:pt x="256" y="158"/>
                    <a:pt x="256" y="158"/>
                  </a:cubicBezTo>
                  <a:cubicBezTo>
                    <a:pt x="251" y="161"/>
                    <a:pt x="247" y="164"/>
                    <a:pt x="243" y="168"/>
                  </a:cubicBezTo>
                  <a:close/>
                  <a:moveTo>
                    <a:pt x="1118" y="148"/>
                  </a:moveTo>
                  <a:cubicBezTo>
                    <a:pt x="1113" y="145"/>
                    <a:pt x="1109" y="141"/>
                    <a:pt x="1105" y="138"/>
                  </a:cubicBezTo>
                  <a:cubicBezTo>
                    <a:pt x="1106" y="137"/>
                    <a:pt x="1106" y="137"/>
                    <a:pt x="1106" y="137"/>
                  </a:cubicBezTo>
                  <a:cubicBezTo>
                    <a:pt x="1110" y="140"/>
                    <a:pt x="1115" y="143"/>
                    <a:pt x="1119" y="146"/>
                  </a:cubicBezTo>
                  <a:lnTo>
                    <a:pt x="1118" y="148"/>
                  </a:lnTo>
                  <a:close/>
                  <a:moveTo>
                    <a:pt x="268" y="148"/>
                  </a:moveTo>
                  <a:cubicBezTo>
                    <a:pt x="267" y="146"/>
                    <a:pt x="267" y="146"/>
                    <a:pt x="267" y="146"/>
                  </a:cubicBezTo>
                  <a:cubicBezTo>
                    <a:pt x="271" y="143"/>
                    <a:pt x="275" y="139"/>
                    <a:pt x="280" y="136"/>
                  </a:cubicBezTo>
                  <a:cubicBezTo>
                    <a:pt x="281" y="138"/>
                    <a:pt x="281" y="138"/>
                    <a:pt x="281" y="138"/>
                  </a:cubicBezTo>
                  <a:cubicBezTo>
                    <a:pt x="277" y="141"/>
                    <a:pt x="272" y="144"/>
                    <a:pt x="268" y="148"/>
                  </a:cubicBezTo>
                  <a:close/>
                  <a:moveTo>
                    <a:pt x="1092" y="129"/>
                  </a:moveTo>
                  <a:cubicBezTo>
                    <a:pt x="1087" y="126"/>
                    <a:pt x="1083" y="123"/>
                    <a:pt x="1079" y="120"/>
                  </a:cubicBezTo>
                  <a:cubicBezTo>
                    <a:pt x="1080" y="118"/>
                    <a:pt x="1080" y="118"/>
                    <a:pt x="1080" y="118"/>
                  </a:cubicBezTo>
                  <a:cubicBezTo>
                    <a:pt x="1084" y="121"/>
                    <a:pt x="1089" y="124"/>
                    <a:pt x="1093" y="127"/>
                  </a:cubicBezTo>
                  <a:lnTo>
                    <a:pt x="1092" y="129"/>
                  </a:lnTo>
                  <a:close/>
                  <a:moveTo>
                    <a:pt x="294" y="128"/>
                  </a:moveTo>
                  <a:cubicBezTo>
                    <a:pt x="293" y="127"/>
                    <a:pt x="293" y="127"/>
                    <a:pt x="293" y="127"/>
                  </a:cubicBezTo>
                  <a:cubicBezTo>
                    <a:pt x="297" y="124"/>
                    <a:pt x="302" y="121"/>
                    <a:pt x="306" y="118"/>
                  </a:cubicBezTo>
                  <a:cubicBezTo>
                    <a:pt x="307" y="119"/>
                    <a:pt x="307" y="119"/>
                    <a:pt x="307" y="119"/>
                  </a:cubicBezTo>
                  <a:cubicBezTo>
                    <a:pt x="303" y="122"/>
                    <a:pt x="298" y="125"/>
                    <a:pt x="294" y="128"/>
                  </a:cubicBezTo>
                  <a:close/>
                  <a:moveTo>
                    <a:pt x="1065" y="111"/>
                  </a:moveTo>
                  <a:cubicBezTo>
                    <a:pt x="1061" y="108"/>
                    <a:pt x="1056" y="105"/>
                    <a:pt x="1052" y="102"/>
                  </a:cubicBezTo>
                  <a:cubicBezTo>
                    <a:pt x="1053" y="101"/>
                    <a:pt x="1053" y="101"/>
                    <a:pt x="1053" y="101"/>
                  </a:cubicBezTo>
                  <a:cubicBezTo>
                    <a:pt x="1057" y="103"/>
                    <a:pt x="1062" y="106"/>
                    <a:pt x="1066" y="109"/>
                  </a:cubicBezTo>
                  <a:lnTo>
                    <a:pt x="1065" y="111"/>
                  </a:lnTo>
                  <a:close/>
                  <a:moveTo>
                    <a:pt x="321" y="110"/>
                  </a:moveTo>
                  <a:cubicBezTo>
                    <a:pt x="319" y="109"/>
                    <a:pt x="319" y="109"/>
                    <a:pt x="319" y="109"/>
                  </a:cubicBezTo>
                  <a:cubicBezTo>
                    <a:pt x="324" y="106"/>
                    <a:pt x="329" y="103"/>
                    <a:pt x="333" y="100"/>
                  </a:cubicBezTo>
                  <a:cubicBezTo>
                    <a:pt x="334" y="102"/>
                    <a:pt x="334" y="102"/>
                    <a:pt x="334" y="102"/>
                  </a:cubicBezTo>
                  <a:cubicBezTo>
                    <a:pt x="330" y="105"/>
                    <a:pt x="325" y="108"/>
                    <a:pt x="321" y="110"/>
                  </a:cubicBezTo>
                  <a:close/>
                  <a:moveTo>
                    <a:pt x="1038" y="94"/>
                  </a:moveTo>
                  <a:cubicBezTo>
                    <a:pt x="1033" y="92"/>
                    <a:pt x="1029" y="89"/>
                    <a:pt x="1024" y="86"/>
                  </a:cubicBezTo>
                  <a:cubicBezTo>
                    <a:pt x="1025" y="85"/>
                    <a:pt x="1025" y="85"/>
                    <a:pt x="1025" y="85"/>
                  </a:cubicBezTo>
                  <a:cubicBezTo>
                    <a:pt x="1030" y="87"/>
                    <a:pt x="1034" y="90"/>
                    <a:pt x="1039" y="92"/>
                  </a:cubicBezTo>
                  <a:lnTo>
                    <a:pt x="1038" y="94"/>
                  </a:lnTo>
                  <a:close/>
                  <a:moveTo>
                    <a:pt x="348" y="94"/>
                  </a:moveTo>
                  <a:cubicBezTo>
                    <a:pt x="347" y="92"/>
                    <a:pt x="347" y="92"/>
                    <a:pt x="347" y="92"/>
                  </a:cubicBezTo>
                  <a:cubicBezTo>
                    <a:pt x="352" y="89"/>
                    <a:pt x="356" y="87"/>
                    <a:pt x="361" y="84"/>
                  </a:cubicBezTo>
                  <a:cubicBezTo>
                    <a:pt x="362" y="86"/>
                    <a:pt x="362" y="86"/>
                    <a:pt x="362" y="86"/>
                  </a:cubicBezTo>
                  <a:cubicBezTo>
                    <a:pt x="357" y="88"/>
                    <a:pt x="353" y="91"/>
                    <a:pt x="348" y="94"/>
                  </a:cubicBezTo>
                  <a:close/>
                  <a:moveTo>
                    <a:pt x="1010" y="79"/>
                  </a:moveTo>
                  <a:cubicBezTo>
                    <a:pt x="1005" y="76"/>
                    <a:pt x="1000" y="74"/>
                    <a:pt x="996" y="72"/>
                  </a:cubicBezTo>
                  <a:cubicBezTo>
                    <a:pt x="996" y="70"/>
                    <a:pt x="996" y="70"/>
                    <a:pt x="996" y="70"/>
                  </a:cubicBezTo>
                  <a:cubicBezTo>
                    <a:pt x="1001" y="72"/>
                    <a:pt x="1006" y="75"/>
                    <a:pt x="1011" y="77"/>
                  </a:cubicBezTo>
                  <a:lnTo>
                    <a:pt x="1010" y="79"/>
                  </a:lnTo>
                  <a:close/>
                  <a:moveTo>
                    <a:pt x="376" y="78"/>
                  </a:moveTo>
                  <a:cubicBezTo>
                    <a:pt x="375" y="76"/>
                    <a:pt x="375" y="76"/>
                    <a:pt x="375" y="76"/>
                  </a:cubicBezTo>
                  <a:cubicBezTo>
                    <a:pt x="380" y="74"/>
                    <a:pt x="385" y="72"/>
                    <a:pt x="390" y="69"/>
                  </a:cubicBezTo>
                  <a:cubicBezTo>
                    <a:pt x="391" y="71"/>
                    <a:pt x="391" y="71"/>
                    <a:pt x="391" y="71"/>
                  </a:cubicBezTo>
                  <a:cubicBezTo>
                    <a:pt x="386" y="73"/>
                    <a:pt x="381" y="76"/>
                    <a:pt x="376" y="78"/>
                  </a:cubicBezTo>
                  <a:close/>
                  <a:moveTo>
                    <a:pt x="981" y="65"/>
                  </a:moveTo>
                  <a:cubicBezTo>
                    <a:pt x="976" y="62"/>
                    <a:pt x="971" y="60"/>
                    <a:pt x="966" y="58"/>
                  </a:cubicBezTo>
                  <a:cubicBezTo>
                    <a:pt x="967" y="56"/>
                    <a:pt x="967" y="56"/>
                    <a:pt x="967" y="56"/>
                  </a:cubicBezTo>
                  <a:cubicBezTo>
                    <a:pt x="972" y="58"/>
                    <a:pt x="977" y="61"/>
                    <a:pt x="982" y="63"/>
                  </a:cubicBezTo>
                  <a:lnTo>
                    <a:pt x="981" y="65"/>
                  </a:lnTo>
                  <a:close/>
                  <a:moveTo>
                    <a:pt x="405" y="64"/>
                  </a:moveTo>
                  <a:cubicBezTo>
                    <a:pt x="404" y="62"/>
                    <a:pt x="404" y="62"/>
                    <a:pt x="404" y="62"/>
                  </a:cubicBezTo>
                  <a:cubicBezTo>
                    <a:pt x="409" y="60"/>
                    <a:pt x="414" y="58"/>
                    <a:pt x="419" y="56"/>
                  </a:cubicBezTo>
                  <a:cubicBezTo>
                    <a:pt x="420" y="58"/>
                    <a:pt x="420" y="58"/>
                    <a:pt x="420" y="58"/>
                  </a:cubicBezTo>
                  <a:cubicBezTo>
                    <a:pt x="415" y="60"/>
                    <a:pt x="410" y="62"/>
                    <a:pt x="405" y="64"/>
                  </a:cubicBezTo>
                  <a:close/>
                  <a:moveTo>
                    <a:pt x="952" y="52"/>
                  </a:moveTo>
                  <a:cubicBezTo>
                    <a:pt x="947" y="50"/>
                    <a:pt x="942" y="48"/>
                    <a:pt x="937" y="46"/>
                  </a:cubicBezTo>
                  <a:cubicBezTo>
                    <a:pt x="937" y="44"/>
                    <a:pt x="937" y="44"/>
                    <a:pt x="937" y="44"/>
                  </a:cubicBezTo>
                  <a:cubicBezTo>
                    <a:pt x="943" y="46"/>
                    <a:pt x="948" y="48"/>
                    <a:pt x="952" y="50"/>
                  </a:cubicBezTo>
                  <a:lnTo>
                    <a:pt x="952" y="52"/>
                  </a:lnTo>
                  <a:close/>
                  <a:moveTo>
                    <a:pt x="435" y="51"/>
                  </a:moveTo>
                  <a:cubicBezTo>
                    <a:pt x="434" y="50"/>
                    <a:pt x="434" y="50"/>
                    <a:pt x="434" y="50"/>
                  </a:cubicBezTo>
                  <a:cubicBezTo>
                    <a:pt x="439" y="48"/>
                    <a:pt x="444" y="46"/>
                    <a:pt x="449" y="44"/>
                  </a:cubicBezTo>
                  <a:cubicBezTo>
                    <a:pt x="450" y="46"/>
                    <a:pt x="450" y="46"/>
                    <a:pt x="450" y="46"/>
                  </a:cubicBezTo>
                  <a:cubicBezTo>
                    <a:pt x="445" y="47"/>
                    <a:pt x="440" y="49"/>
                    <a:pt x="435" y="51"/>
                  </a:cubicBezTo>
                  <a:close/>
                  <a:moveTo>
                    <a:pt x="922" y="41"/>
                  </a:moveTo>
                  <a:cubicBezTo>
                    <a:pt x="917" y="39"/>
                    <a:pt x="912" y="37"/>
                    <a:pt x="906" y="36"/>
                  </a:cubicBezTo>
                  <a:cubicBezTo>
                    <a:pt x="907" y="34"/>
                    <a:pt x="907" y="34"/>
                    <a:pt x="907" y="34"/>
                  </a:cubicBezTo>
                  <a:cubicBezTo>
                    <a:pt x="912" y="35"/>
                    <a:pt x="917" y="37"/>
                    <a:pt x="922" y="39"/>
                  </a:cubicBezTo>
                  <a:lnTo>
                    <a:pt x="922" y="41"/>
                  </a:lnTo>
                  <a:close/>
                  <a:moveTo>
                    <a:pt x="465" y="40"/>
                  </a:moveTo>
                  <a:cubicBezTo>
                    <a:pt x="464" y="38"/>
                    <a:pt x="464" y="38"/>
                    <a:pt x="464" y="38"/>
                  </a:cubicBezTo>
                  <a:cubicBezTo>
                    <a:pt x="469" y="36"/>
                    <a:pt x="474" y="35"/>
                    <a:pt x="480" y="33"/>
                  </a:cubicBezTo>
                  <a:cubicBezTo>
                    <a:pt x="480" y="35"/>
                    <a:pt x="480" y="35"/>
                    <a:pt x="480" y="35"/>
                  </a:cubicBezTo>
                  <a:cubicBezTo>
                    <a:pt x="475" y="37"/>
                    <a:pt x="470" y="38"/>
                    <a:pt x="465" y="40"/>
                  </a:cubicBezTo>
                  <a:close/>
                  <a:moveTo>
                    <a:pt x="891" y="31"/>
                  </a:moveTo>
                  <a:cubicBezTo>
                    <a:pt x="886" y="29"/>
                    <a:pt x="881" y="28"/>
                    <a:pt x="876" y="26"/>
                  </a:cubicBezTo>
                  <a:cubicBezTo>
                    <a:pt x="876" y="24"/>
                    <a:pt x="876" y="24"/>
                    <a:pt x="876" y="24"/>
                  </a:cubicBezTo>
                  <a:cubicBezTo>
                    <a:pt x="881" y="26"/>
                    <a:pt x="887" y="27"/>
                    <a:pt x="892" y="29"/>
                  </a:cubicBezTo>
                  <a:lnTo>
                    <a:pt x="891" y="31"/>
                  </a:lnTo>
                  <a:close/>
                  <a:moveTo>
                    <a:pt x="495" y="30"/>
                  </a:moveTo>
                  <a:cubicBezTo>
                    <a:pt x="495" y="28"/>
                    <a:pt x="495" y="28"/>
                    <a:pt x="495" y="28"/>
                  </a:cubicBezTo>
                  <a:cubicBezTo>
                    <a:pt x="500" y="27"/>
                    <a:pt x="505" y="25"/>
                    <a:pt x="510" y="24"/>
                  </a:cubicBezTo>
                  <a:cubicBezTo>
                    <a:pt x="511" y="26"/>
                    <a:pt x="511" y="26"/>
                    <a:pt x="511" y="26"/>
                  </a:cubicBezTo>
                  <a:cubicBezTo>
                    <a:pt x="506" y="27"/>
                    <a:pt x="501" y="29"/>
                    <a:pt x="495" y="30"/>
                  </a:cubicBezTo>
                  <a:close/>
                  <a:moveTo>
                    <a:pt x="860" y="22"/>
                  </a:moveTo>
                  <a:cubicBezTo>
                    <a:pt x="855" y="21"/>
                    <a:pt x="850" y="20"/>
                    <a:pt x="845" y="19"/>
                  </a:cubicBezTo>
                  <a:cubicBezTo>
                    <a:pt x="845" y="17"/>
                    <a:pt x="845" y="17"/>
                    <a:pt x="845" y="17"/>
                  </a:cubicBezTo>
                  <a:cubicBezTo>
                    <a:pt x="850" y="18"/>
                    <a:pt x="855" y="19"/>
                    <a:pt x="861" y="20"/>
                  </a:cubicBezTo>
                  <a:lnTo>
                    <a:pt x="860" y="22"/>
                  </a:lnTo>
                  <a:close/>
                  <a:moveTo>
                    <a:pt x="526" y="22"/>
                  </a:moveTo>
                  <a:cubicBezTo>
                    <a:pt x="526" y="20"/>
                    <a:pt x="526" y="20"/>
                    <a:pt x="526" y="20"/>
                  </a:cubicBezTo>
                  <a:cubicBezTo>
                    <a:pt x="531" y="19"/>
                    <a:pt x="536" y="17"/>
                    <a:pt x="542" y="16"/>
                  </a:cubicBezTo>
                  <a:cubicBezTo>
                    <a:pt x="542" y="18"/>
                    <a:pt x="542" y="18"/>
                    <a:pt x="542" y="18"/>
                  </a:cubicBezTo>
                  <a:cubicBezTo>
                    <a:pt x="537" y="19"/>
                    <a:pt x="532" y="21"/>
                    <a:pt x="526" y="22"/>
                  </a:cubicBezTo>
                  <a:close/>
                  <a:moveTo>
                    <a:pt x="829" y="15"/>
                  </a:moveTo>
                  <a:cubicBezTo>
                    <a:pt x="824" y="14"/>
                    <a:pt x="818" y="13"/>
                    <a:pt x="813" y="12"/>
                  </a:cubicBezTo>
                  <a:cubicBezTo>
                    <a:pt x="813" y="10"/>
                    <a:pt x="813" y="10"/>
                    <a:pt x="813" y="10"/>
                  </a:cubicBezTo>
                  <a:cubicBezTo>
                    <a:pt x="819" y="11"/>
                    <a:pt x="824" y="12"/>
                    <a:pt x="829" y="13"/>
                  </a:cubicBezTo>
                  <a:lnTo>
                    <a:pt x="829" y="15"/>
                  </a:lnTo>
                  <a:close/>
                  <a:moveTo>
                    <a:pt x="558" y="15"/>
                  </a:moveTo>
                  <a:cubicBezTo>
                    <a:pt x="557" y="13"/>
                    <a:pt x="557" y="13"/>
                    <a:pt x="557" y="13"/>
                  </a:cubicBezTo>
                  <a:cubicBezTo>
                    <a:pt x="563" y="12"/>
                    <a:pt x="568" y="11"/>
                    <a:pt x="573" y="10"/>
                  </a:cubicBezTo>
                  <a:cubicBezTo>
                    <a:pt x="574" y="12"/>
                    <a:pt x="574" y="12"/>
                    <a:pt x="574" y="12"/>
                  </a:cubicBezTo>
                  <a:cubicBezTo>
                    <a:pt x="568" y="13"/>
                    <a:pt x="563" y="14"/>
                    <a:pt x="558" y="15"/>
                  </a:cubicBezTo>
                  <a:close/>
                  <a:moveTo>
                    <a:pt x="797" y="10"/>
                  </a:moveTo>
                  <a:cubicBezTo>
                    <a:pt x="792" y="9"/>
                    <a:pt x="787" y="8"/>
                    <a:pt x="781" y="7"/>
                  </a:cubicBezTo>
                  <a:cubicBezTo>
                    <a:pt x="782" y="5"/>
                    <a:pt x="782" y="5"/>
                    <a:pt x="782" y="5"/>
                  </a:cubicBezTo>
                  <a:cubicBezTo>
                    <a:pt x="787" y="6"/>
                    <a:pt x="792" y="7"/>
                    <a:pt x="798" y="8"/>
                  </a:cubicBezTo>
                  <a:lnTo>
                    <a:pt x="797" y="10"/>
                  </a:lnTo>
                  <a:close/>
                  <a:moveTo>
                    <a:pt x="589" y="9"/>
                  </a:moveTo>
                  <a:cubicBezTo>
                    <a:pt x="589" y="7"/>
                    <a:pt x="589" y="7"/>
                    <a:pt x="589" y="7"/>
                  </a:cubicBezTo>
                  <a:cubicBezTo>
                    <a:pt x="594" y="7"/>
                    <a:pt x="600" y="6"/>
                    <a:pt x="605" y="5"/>
                  </a:cubicBezTo>
                  <a:cubicBezTo>
                    <a:pt x="605" y="7"/>
                    <a:pt x="605" y="7"/>
                    <a:pt x="605" y="7"/>
                  </a:cubicBezTo>
                  <a:cubicBezTo>
                    <a:pt x="600" y="8"/>
                    <a:pt x="595" y="9"/>
                    <a:pt x="589" y="9"/>
                  </a:cubicBezTo>
                  <a:close/>
                  <a:moveTo>
                    <a:pt x="765" y="6"/>
                  </a:moveTo>
                  <a:cubicBezTo>
                    <a:pt x="760" y="5"/>
                    <a:pt x="755" y="4"/>
                    <a:pt x="749" y="4"/>
                  </a:cubicBezTo>
                  <a:cubicBezTo>
                    <a:pt x="750" y="2"/>
                    <a:pt x="750" y="2"/>
                    <a:pt x="750" y="2"/>
                  </a:cubicBezTo>
                  <a:cubicBezTo>
                    <a:pt x="755" y="2"/>
                    <a:pt x="760" y="3"/>
                    <a:pt x="766" y="4"/>
                  </a:cubicBezTo>
                  <a:lnTo>
                    <a:pt x="765" y="6"/>
                  </a:lnTo>
                  <a:close/>
                  <a:moveTo>
                    <a:pt x="621" y="5"/>
                  </a:moveTo>
                  <a:cubicBezTo>
                    <a:pt x="621" y="3"/>
                    <a:pt x="621" y="3"/>
                    <a:pt x="621" y="3"/>
                  </a:cubicBezTo>
                  <a:cubicBezTo>
                    <a:pt x="626" y="3"/>
                    <a:pt x="632" y="2"/>
                    <a:pt x="637" y="2"/>
                  </a:cubicBezTo>
                  <a:cubicBezTo>
                    <a:pt x="637" y="4"/>
                    <a:pt x="637" y="4"/>
                    <a:pt x="637" y="4"/>
                  </a:cubicBezTo>
                  <a:cubicBezTo>
                    <a:pt x="632" y="4"/>
                    <a:pt x="627" y="5"/>
                    <a:pt x="621" y="5"/>
                  </a:cubicBezTo>
                  <a:close/>
                  <a:moveTo>
                    <a:pt x="733" y="3"/>
                  </a:moveTo>
                  <a:cubicBezTo>
                    <a:pt x="728" y="3"/>
                    <a:pt x="723" y="2"/>
                    <a:pt x="717" y="2"/>
                  </a:cubicBezTo>
                  <a:cubicBezTo>
                    <a:pt x="717" y="0"/>
                    <a:pt x="717" y="0"/>
                    <a:pt x="717" y="0"/>
                  </a:cubicBezTo>
                  <a:cubicBezTo>
                    <a:pt x="723" y="0"/>
                    <a:pt x="728" y="1"/>
                    <a:pt x="734" y="1"/>
                  </a:cubicBezTo>
                  <a:lnTo>
                    <a:pt x="733" y="3"/>
                  </a:lnTo>
                  <a:close/>
                  <a:moveTo>
                    <a:pt x="653" y="3"/>
                  </a:moveTo>
                  <a:cubicBezTo>
                    <a:pt x="653" y="1"/>
                    <a:pt x="653" y="1"/>
                    <a:pt x="653" y="1"/>
                  </a:cubicBezTo>
                  <a:cubicBezTo>
                    <a:pt x="658" y="1"/>
                    <a:pt x="664" y="0"/>
                    <a:pt x="669" y="0"/>
                  </a:cubicBezTo>
                  <a:cubicBezTo>
                    <a:pt x="669" y="2"/>
                    <a:pt x="669" y="2"/>
                    <a:pt x="669" y="2"/>
                  </a:cubicBezTo>
                  <a:cubicBezTo>
                    <a:pt x="664" y="2"/>
                    <a:pt x="659" y="3"/>
                    <a:pt x="653" y="3"/>
                  </a:cubicBezTo>
                  <a:close/>
                  <a:moveTo>
                    <a:pt x="701" y="2"/>
                  </a:moveTo>
                  <a:cubicBezTo>
                    <a:pt x="698" y="2"/>
                    <a:pt x="696" y="2"/>
                    <a:pt x="693" y="2"/>
                  </a:cubicBezTo>
                  <a:cubicBezTo>
                    <a:pt x="690" y="2"/>
                    <a:pt x="688" y="2"/>
                    <a:pt x="685" y="2"/>
                  </a:cubicBezTo>
                  <a:cubicBezTo>
                    <a:pt x="685" y="0"/>
                    <a:pt x="685" y="0"/>
                    <a:pt x="685" y="0"/>
                  </a:cubicBezTo>
                  <a:cubicBezTo>
                    <a:pt x="688" y="0"/>
                    <a:pt x="690" y="0"/>
                    <a:pt x="693" y="0"/>
                  </a:cubicBezTo>
                  <a:cubicBezTo>
                    <a:pt x="696" y="0"/>
                    <a:pt x="699" y="0"/>
                    <a:pt x="701" y="0"/>
                  </a:cubicBezTo>
                  <a:lnTo>
                    <a:pt x="701" y="2"/>
                  </a:lnTo>
                  <a:close/>
                </a:path>
              </a:pathLst>
            </a:custGeom>
            <a:solidFill>
              <a:srgbClr val="AAB6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şľîde">
              <a:extLst>
                <a:ext uri="{FF2B5EF4-FFF2-40B4-BE49-F238E27FC236}">
                  <a16:creationId xmlns:a16="http://schemas.microsoft.com/office/drawing/2014/main" id="{F498F6CE-18ED-4E2C-83FA-7FB67FF837B5}"/>
                </a:ext>
              </a:extLst>
            </p:cNvPr>
            <p:cNvSpPr/>
            <p:nvPr/>
          </p:nvSpPr>
          <p:spPr bwMode="auto">
            <a:xfrm>
              <a:off x="4244975" y="5581650"/>
              <a:ext cx="23813" cy="22225"/>
            </a:xfrm>
            <a:custGeom>
              <a:avLst/>
              <a:gdLst>
                <a:gd name="T0" fmla="*/ 5 w 7"/>
                <a:gd name="T1" fmla="*/ 7 h 7"/>
                <a:gd name="T2" fmla="*/ 0 w 7"/>
                <a:gd name="T3" fmla="*/ 1 h 7"/>
                <a:gd name="T4" fmla="*/ 1 w 7"/>
                <a:gd name="T5" fmla="*/ 0 h 7"/>
                <a:gd name="T6" fmla="*/ 7 w 7"/>
                <a:gd name="T7" fmla="*/ 6 h 7"/>
                <a:gd name="T8" fmla="*/ 5 w 7"/>
                <a:gd name="T9" fmla="*/ 7 h 7"/>
              </a:gdLst>
              <a:ahLst/>
              <a:cxnLst>
                <a:cxn ang="0">
                  <a:pos x="T0" y="T1"/>
                </a:cxn>
                <a:cxn ang="0">
                  <a:pos x="T2" y="T3"/>
                </a:cxn>
                <a:cxn ang="0">
                  <a:pos x="T4" y="T5"/>
                </a:cxn>
                <a:cxn ang="0">
                  <a:pos x="T6" y="T7"/>
                </a:cxn>
                <a:cxn ang="0">
                  <a:pos x="T8" y="T9"/>
                </a:cxn>
              </a:cxnLst>
              <a:rect l="0" t="0" r="r" b="b"/>
              <a:pathLst>
                <a:path w="7" h="7">
                  <a:moveTo>
                    <a:pt x="5" y="7"/>
                  </a:moveTo>
                  <a:cubicBezTo>
                    <a:pt x="3" y="5"/>
                    <a:pt x="2" y="3"/>
                    <a:pt x="0" y="1"/>
                  </a:cubicBezTo>
                  <a:cubicBezTo>
                    <a:pt x="1" y="0"/>
                    <a:pt x="1" y="0"/>
                    <a:pt x="1" y="0"/>
                  </a:cubicBezTo>
                  <a:cubicBezTo>
                    <a:pt x="3" y="2"/>
                    <a:pt x="5" y="4"/>
                    <a:pt x="7" y="6"/>
                  </a:cubicBezTo>
                  <a:lnTo>
                    <a:pt x="5" y="7"/>
                  </a:lnTo>
                  <a:close/>
                </a:path>
              </a:pathLst>
            </a:custGeom>
            <a:solidFill>
              <a:srgbClr val="AAB6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ṡ1ïḑê">
              <a:extLst>
                <a:ext uri="{FF2B5EF4-FFF2-40B4-BE49-F238E27FC236}">
                  <a16:creationId xmlns:a16="http://schemas.microsoft.com/office/drawing/2014/main" id="{71752DD0-920A-4463-AB47-84668A26C7C1}"/>
                </a:ext>
              </a:extLst>
            </p:cNvPr>
            <p:cNvSpPr/>
            <p:nvPr/>
          </p:nvSpPr>
          <p:spPr bwMode="auto">
            <a:xfrm>
              <a:off x="3954463" y="2071688"/>
              <a:ext cx="4087813" cy="3532188"/>
            </a:xfrm>
            <a:custGeom>
              <a:avLst/>
              <a:gdLst>
                <a:gd name="T0" fmla="*/ 201 w 1239"/>
                <a:gd name="T1" fmla="*/ 1072 h 1072"/>
                <a:gd name="T2" fmla="*/ 1038 w 1239"/>
                <a:gd name="T3" fmla="*/ 1072 h 1072"/>
                <a:gd name="T4" fmla="*/ 1239 w 1239"/>
                <a:gd name="T5" fmla="*/ 617 h 1072"/>
                <a:gd name="T6" fmla="*/ 620 w 1239"/>
                <a:gd name="T7" fmla="*/ 0 h 1072"/>
                <a:gd name="T8" fmla="*/ 0 w 1239"/>
                <a:gd name="T9" fmla="*/ 617 h 1072"/>
                <a:gd name="T10" fmla="*/ 201 w 1239"/>
                <a:gd name="T11" fmla="*/ 1072 h 1072"/>
              </a:gdLst>
              <a:ahLst/>
              <a:cxnLst>
                <a:cxn ang="0">
                  <a:pos x="T0" y="T1"/>
                </a:cxn>
                <a:cxn ang="0">
                  <a:pos x="T2" y="T3"/>
                </a:cxn>
                <a:cxn ang="0">
                  <a:pos x="T4" y="T5"/>
                </a:cxn>
                <a:cxn ang="0">
                  <a:pos x="T6" y="T7"/>
                </a:cxn>
                <a:cxn ang="0">
                  <a:pos x="T8" y="T9"/>
                </a:cxn>
                <a:cxn ang="0">
                  <a:pos x="T10" y="T11"/>
                </a:cxn>
              </a:cxnLst>
              <a:rect l="0" t="0" r="r" b="b"/>
              <a:pathLst>
                <a:path w="1239" h="1072">
                  <a:moveTo>
                    <a:pt x="201" y="1072"/>
                  </a:moveTo>
                  <a:cubicBezTo>
                    <a:pt x="1038" y="1072"/>
                    <a:pt x="1038" y="1072"/>
                    <a:pt x="1038" y="1072"/>
                  </a:cubicBezTo>
                  <a:cubicBezTo>
                    <a:pt x="1161" y="959"/>
                    <a:pt x="1239" y="797"/>
                    <a:pt x="1239" y="617"/>
                  </a:cubicBezTo>
                  <a:cubicBezTo>
                    <a:pt x="1239" y="276"/>
                    <a:pt x="961" y="0"/>
                    <a:pt x="620" y="0"/>
                  </a:cubicBezTo>
                  <a:cubicBezTo>
                    <a:pt x="278" y="0"/>
                    <a:pt x="0" y="276"/>
                    <a:pt x="0" y="617"/>
                  </a:cubicBezTo>
                  <a:cubicBezTo>
                    <a:pt x="0" y="797"/>
                    <a:pt x="78" y="959"/>
                    <a:pt x="201" y="1072"/>
                  </a:cubicBezTo>
                  <a:close/>
                </a:path>
              </a:pathLst>
            </a:custGeom>
            <a:solidFill>
              <a:schemeClr val="bg1">
                <a:lumMod val="75000"/>
              </a:schemeClr>
            </a:solidFill>
            <a:ln>
              <a:noFill/>
            </a:ln>
          </p:spPr>
          <p:txBody>
            <a:bodyPr anchor="ctr"/>
            <a:lstStyle/>
            <a:p>
              <a:pPr algn="ctr"/>
              <a:endParaRPr/>
            </a:p>
          </p:txBody>
        </p:sp>
        <p:sp>
          <p:nvSpPr>
            <p:cNvPr id="125" name="ïŝlíḑê">
              <a:extLst>
                <a:ext uri="{FF2B5EF4-FFF2-40B4-BE49-F238E27FC236}">
                  <a16:creationId xmlns:a16="http://schemas.microsoft.com/office/drawing/2014/main" id="{D66F80CD-1CFF-417D-8534-B468C621F85D}"/>
                </a:ext>
              </a:extLst>
            </p:cNvPr>
            <p:cNvSpPr/>
            <p:nvPr/>
          </p:nvSpPr>
          <p:spPr bwMode="auto">
            <a:xfrm>
              <a:off x="6900863" y="1557338"/>
              <a:ext cx="1573213" cy="1571625"/>
            </a:xfrm>
            <a:prstGeom prst="ellipse">
              <a:avLst/>
            </a:prstGeom>
            <a:solidFill>
              <a:schemeClr val="bg1">
                <a:lumMod val="75000"/>
              </a:schemeClr>
            </a:solidFill>
            <a:ln>
              <a:noFill/>
            </a:ln>
          </p:spPr>
          <p:txBody>
            <a:bodyPr anchor="ctr"/>
            <a:lstStyle/>
            <a:p>
              <a:pPr algn="ctr"/>
              <a:endParaRPr/>
            </a:p>
          </p:txBody>
        </p:sp>
        <p:sp>
          <p:nvSpPr>
            <p:cNvPr id="126" name="ïSļïďé">
              <a:extLst>
                <a:ext uri="{FF2B5EF4-FFF2-40B4-BE49-F238E27FC236}">
                  <a16:creationId xmlns:a16="http://schemas.microsoft.com/office/drawing/2014/main" id="{FC7989BA-4E09-4BE2-92F8-AA2F22703541}"/>
                </a:ext>
              </a:extLst>
            </p:cNvPr>
            <p:cNvSpPr/>
            <p:nvPr/>
          </p:nvSpPr>
          <p:spPr bwMode="auto">
            <a:xfrm>
              <a:off x="3314700" y="3481388"/>
              <a:ext cx="1339850" cy="1338263"/>
            </a:xfrm>
            <a:prstGeom prst="ellipse">
              <a:avLst/>
            </a:prstGeom>
            <a:solidFill>
              <a:schemeClr val="bg1">
                <a:lumMod val="75000"/>
              </a:schemeClr>
            </a:solidFill>
            <a:ln>
              <a:noFill/>
            </a:ln>
          </p:spPr>
          <p:txBody>
            <a:bodyPr anchor="ctr"/>
            <a:lstStyle/>
            <a:p>
              <a:pPr algn="ctr"/>
              <a:endParaRPr/>
            </a:p>
          </p:txBody>
        </p:sp>
        <p:sp>
          <p:nvSpPr>
            <p:cNvPr id="127" name="ïšļïḓê">
              <a:extLst>
                <a:ext uri="{FF2B5EF4-FFF2-40B4-BE49-F238E27FC236}">
                  <a16:creationId xmlns:a16="http://schemas.microsoft.com/office/drawing/2014/main" id="{7A069C16-DFAC-4B02-A982-934A7CFDD95A}"/>
                </a:ext>
              </a:extLst>
            </p:cNvPr>
            <p:cNvSpPr/>
            <p:nvPr/>
          </p:nvSpPr>
          <p:spPr bwMode="auto">
            <a:xfrm>
              <a:off x="7246938" y="3317875"/>
              <a:ext cx="1630363" cy="1627188"/>
            </a:xfrm>
            <a:prstGeom prst="ellipse">
              <a:avLst/>
            </a:prstGeom>
            <a:solidFill>
              <a:schemeClr val="bg1">
                <a:lumMod val="75000"/>
              </a:schemeClr>
            </a:solidFill>
            <a:ln>
              <a:noFill/>
            </a:ln>
          </p:spPr>
          <p:txBody>
            <a:bodyPr anchor="ctr"/>
            <a:lstStyle/>
            <a:p>
              <a:pPr algn="ctr"/>
              <a:endParaRPr/>
            </a:p>
          </p:txBody>
        </p:sp>
        <p:sp>
          <p:nvSpPr>
            <p:cNvPr id="128" name="íśļîḋê">
              <a:extLst>
                <a:ext uri="{FF2B5EF4-FFF2-40B4-BE49-F238E27FC236}">
                  <a16:creationId xmlns:a16="http://schemas.microsoft.com/office/drawing/2014/main" id="{A7D67CFC-9C9B-4137-B236-77B6F89126FD}"/>
                </a:ext>
              </a:extLst>
            </p:cNvPr>
            <p:cNvSpPr/>
            <p:nvPr/>
          </p:nvSpPr>
          <p:spPr bwMode="auto">
            <a:xfrm>
              <a:off x="3417888" y="1692275"/>
              <a:ext cx="1509713" cy="1506538"/>
            </a:xfrm>
            <a:prstGeom prst="ellipse">
              <a:avLst/>
            </a:prstGeom>
            <a:solidFill>
              <a:schemeClr val="bg1">
                <a:lumMod val="75000"/>
              </a:schemeClr>
            </a:solidFill>
            <a:ln>
              <a:noFill/>
            </a:ln>
          </p:spPr>
          <p:txBody>
            <a:bodyPr anchor="ctr"/>
            <a:lstStyle/>
            <a:p>
              <a:pPr algn="ctr"/>
              <a:endParaRPr/>
            </a:p>
          </p:txBody>
        </p:sp>
        <p:sp>
          <p:nvSpPr>
            <p:cNvPr id="129" name="îṣḻîḓê">
              <a:extLst>
                <a:ext uri="{FF2B5EF4-FFF2-40B4-BE49-F238E27FC236}">
                  <a16:creationId xmlns:a16="http://schemas.microsoft.com/office/drawing/2014/main" id="{310F80D6-802B-4C2A-A9B9-E3C52FFB178C}"/>
                </a:ext>
              </a:extLst>
            </p:cNvPr>
            <p:cNvSpPr/>
            <p:nvPr/>
          </p:nvSpPr>
          <p:spPr bwMode="auto">
            <a:xfrm>
              <a:off x="5033963" y="2684463"/>
              <a:ext cx="1985963" cy="1571625"/>
            </a:xfrm>
            <a:custGeom>
              <a:avLst/>
              <a:gdLst>
                <a:gd name="T0" fmla="*/ 105 w 602"/>
                <a:gd name="T1" fmla="*/ 0 h 477"/>
                <a:gd name="T2" fmla="*/ 2 w 602"/>
                <a:gd name="T3" fmla="*/ 159 h 477"/>
                <a:gd name="T4" fmla="*/ 71 w 602"/>
                <a:gd name="T5" fmla="*/ 341 h 477"/>
                <a:gd name="T6" fmla="*/ 108 w 602"/>
                <a:gd name="T7" fmla="*/ 477 h 477"/>
                <a:gd name="T8" fmla="*/ 259 w 602"/>
                <a:gd name="T9" fmla="*/ 380 h 477"/>
                <a:gd name="T10" fmla="*/ 301 w 602"/>
                <a:gd name="T11" fmla="*/ 161 h 477"/>
                <a:gd name="T12" fmla="*/ 344 w 602"/>
                <a:gd name="T13" fmla="*/ 380 h 477"/>
                <a:gd name="T14" fmla="*/ 494 w 602"/>
                <a:gd name="T15" fmla="*/ 477 h 477"/>
                <a:gd name="T16" fmla="*/ 531 w 602"/>
                <a:gd name="T17" fmla="*/ 341 h 477"/>
                <a:gd name="T18" fmla="*/ 600 w 602"/>
                <a:gd name="T19" fmla="*/ 159 h 477"/>
                <a:gd name="T20" fmla="*/ 497 w 602"/>
                <a:gd name="T21" fmla="*/ 0 h 477"/>
                <a:gd name="T22" fmla="*/ 457 w 602"/>
                <a:gd name="T23" fmla="*/ 34 h 477"/>
                <a:gd name="T24" fmla="*/ 301 w 602"/>
                <a:gd name="T25" fmla="*/ 60 h 477"/>
                <a:gd name="T26" fmla="*/ 145 w 602"/>
                <a:gd name="T27" fmla="*/ 34 h 477"/>
                <a:gd name="T28" fmla="*/ 105 w 602"/>
                <a:gd name="T29"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2" h="477">
                  <a:moveTo>
                    <a:pt x="105" y="0"/>
                  </a:moveTo>
                  <a:cubicBezTo>
                    <a:pt x="105" y="0"/>
                    <a:pt x="4" y="86"/>
                    <a:pt x="2" y="159"/>
                  </a:cubicBezTo>
                  <a:cubicBezTo>
                    <a:pt x="0" y="232"/>
                    <a:pt x="41" y="287"/>
                    <a:pt x="71" y="341"/>
                  </a:cubicBezTo>
                  <a:cubicBezTo>
                    <a:pt x="102" y="394"/>
                    <a:pt x="108" y="477"/>
                    <a:pt x="108" y="477"/>
                  </a:cubicBezTo>
                  <a:cubicBezTo>
                    <a:pt x="259" y="380"/>
                    <a:pt x="259" y="380"/>
                    <a:pt x="259" y="380"/>
                  </a:cubicBezTo>
                  <a:cubicBezTo>
                    <a:pt x="259" y="380"/>
                    <a:pt x="284" y="254"/>
                    <a:pt x="301" y="161"/>
                  </a:cubicBezTo>
                  <a:cubicBezTo>
                    <a:pt x="318" y="254"/>
                    <a:pt x="344" y="380"/>
                    <a:pt x="344" y="380"/>
                  </a:cubicBezTo>
                  <a:cubicBezTo>
                    <a:pt x="494" y="477"/>
                    <a:pt x="494" y="477"/>
                    <a:pt x="494" y="477"/>
                  </a:cubicBezTo>
                  <a:cubicBezTo>
                    <a:pt x="494" y="477"/>
                    <a:pt x="500" y="394"/>
                    <a:pt x="531" y="341"/>
                  </a:cubicBezTo>
                  <a:cubicBezTo>
                    <a:pt x="561" y="287"/>
                    <a:pt x="602" y="232"/>
                    <a:pt x="600" y="159"/>
                  </a:cubicBezTo>
                  <a:cubicBezTo>
                    <a:pt x="598" y="86"/>
                    <a:pt x="497" y="0"/>
                    <a:pt x="497" y="0"/>
                  </a:cubicBezTo>
                  <a:cubicBezTo>
                    <a:pt x="497" y="0"/>
                    <a:pt x="477" y="23"/>
                    <a:pt x="457" y="34"/>
                  </a:cubicBezTo>
                  <a:cubicBezTo>
                    <a:pt x="440" y="44"/>
                    <a:pt x="338" y="57"/>
                    <a:pt x="301" y="60"/>
                  </a:cubicBezTo>
                  <a:cubicBezTo>
                    <a:pt x="264" y="57"/>
                    <a:pt x="162" y="44"/>
                    <a:pt x="145" y="34"/>
                  </a:cubicBezTo>
                  <a:cubicBezTo>
                    <a:pt x="125" y="23"/>
                    <a:pt x="105" y="0"/>
                    <a:pt x="105" y="0"/>
                  </a:cubicBezTo>
                  <a:close/>
                </a:path>
              </a:pathLst>
            </a:custGeom>
            <a:solidFill>
              <a:srgbClr val="75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iṣļïḍé">
              <a:extLst>
                <a:ext uri="{FF2B5EF4-FFF2-40B4-BE49-F238E27FC236}">
                  <a16:creationId xmlns:a16="http://schemas.microsoft.com/office/drawing/2014/main" id="{4F031CC5-1DF1-49F3-8FB5-0F1D38BC6A18}"/>
                </a:ext>
              </a:extLst>
            </p:cNvPr>
            <p:cNvSpPr/>
            <p:nvPr/>
          </p:nvSpPr>
          <p:spPr bwMode="auto">
            <a:xfrm>
              <a:off x="5037138" y="2720975"/>
              <a:ext cx="1662113" cy="1412875"/>
            </a:xfrm>
            <a:custGeom>
              <a:avLst/>
              <a:gdLst>
                <a:gd name="T0" fmla="*/ 92 w 504"/>
                <a:gd name="T1" fmla="*/ 0 h 429"/>
                <a:gd name="T2" fmla="*/ 1 w 504"/>
                <a:gd name="T3" fmla="*/ 148 h 429"/>
                <a:gd name="T4" fmla="*/ 9 w 504"/>
                <a:gd name="T5" fmla="*/ 208 h 429"/>
                <a:gd name="T6" fmla="*/ 267 w 504"/>
                <a:gd name="T7" fmla="*/ 324 h 429"/>
                <a:gd name="T8" fmla="*/ 292 w 504"/>
                <a:gd name="T9" fmla="*/ 195 h 429"/>
                <a:gd name="T10" fmla="*/ 92 w 504"/>
                <a:gd name="T11" fmla="*/ 0 h 429"/>
                <a:gd name="T12" fmla="*/ 312 w 504"/>
                <a:gd name="T13" fmla="*/ 214 h 429"/>
                <a:gd name="T14" fmla="*/ 340 w 504"/>
                <a:gd name="T15" fmla="*/ 358 h 429"/>
                <a:gd name="T16" fmla="*/ 498 w 504"/>
                <a:gd name="T17" fmla="*/ 429 h 429"/>
                <a:gd name="T18" fmla="*/ 504 w 504"/>
                <a:gd name="T19" fmla="*/ 401 h 429"/>
                <a:gd name="T20" fmla="*/ 312 w 504"/>
                <a:gd name="T21" fmla="*/ 21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4" h="429">
                  <a:moveTo>
                    <a:pt x="92" y="0"/>
                  </a:moveTo>
                  <a:cubicBezTo>
                    <a:pt x="65" y="25"/>
                    <a:pt x="2" y="90"/>
                    <a:pt x="1" y="148"/>
                  </a:cubicBezTo>
                  <a:cubicBezTo>
                    <a:pt x="0" y="169"/>
                    <a:pt x="4" y="189"/>
                    <a:pt x="9" y="208"/>
                  </a:cubicBezTo>
                  <a:cubicBezTo>
                    <a:pt x="267" y="324"/>
                    <a:pt x="267" y="324"/>
                    <a:pt x="267" y="324"/>
                  </a:cubicBezTo>
                  <a:cubicBezTo>
                    <a:pt x="273" y="291"/>
                    <a:pt x="283" y="242"/>
                    <a:pt x="292" y="195"/>
                  </a:cubicBezTo>
                  <a:cubicBezTo>
                    <a:pt x="92" y="0"/>
                    <a:pt x="92" y="0"/>
                    <a:pt x="92" y="0"/>
                  </a:cubicBezTo>
                  <a:close/>
                  <a:moveTo>
                    <a:pt x="312" y="214"/>
                  </a:moveTo>
                  <a:cubicBezTo>
                    <a:pt x="324" y="275"/>
                    <a:pt x="336" y="334"/>
                    <a:pt x="340" y="358"/>
                  </a:cubicBezTo>
                  <a:cubicBezTo>
                    <a:pt x="498" y="429"/>
                    <a:pt x="498" y="429"/>
                    <a:pt x="498" y="429"/>
                  </a:cubicBezTo>
                  <a:cubicBezTo>
                    <a:pt x="499" y="421"/>
                    <a:pt x="501" y="411"/>
                    <a:pt x="504" y="401"/>
                  </a:cubicBezTo>
                  <a:cubicBezTo>
                    <a:pt x="312" y="214"/>
                    <a:pt x="312" y="214"/>
                    <a:pt x="312" y="214"/>
                  </a:cubicBezTo>
                  <a:close/>
                </a:path>
              </a:pathLst>
            </a:custGeom>
            <a:solidFill>
              <a:srgbClr val="894F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iŝ1íḑe">
              <a:extLst>
                <a:ext uri="{FF2B5EF4-FFF2-40B4-BE49-F238E27FC236}">
                  <a16:creationId xmlns:a16="http://schemas.microsoft.com/office/drawing/2014/main" id="{FA3C3C3A-F4A8-40E6-992C-BE907652D920}"/>
                </a:ext>
              </a:extLst>
            </p:cNvPr>
            <p:cNvSpPr/>
            <p:nvPr/>
          </p:nvSpPr>
          <p:spPr bwMode="auto">
            <a:xfrm>
              <a:off x="5135563" y="2836863"/>
              <a:ext cx="862013" cy="1268413"/>
            </a:xfrm>
            <a:custGeom>
              <a:avLst/>
              <a:gdLst>
                <a:gd name="T0" fmla="*/ 85 w 261"/>
                <a:gd name="T1" fmla="*/ 0 h 385"/>
                <a:gd name="T2" fmla="*/ 1 w 261"/>
                <a:gd name="T3" fmla="*/ 128 h 385"/>
                <a:gd name="T4" fmla="*/ 57 w 261"/>
                <a:gd name="T5" fmla="*/ 275 h 385"/>
                <a:gd name="T6" fmla="*/ 87 w 261"/>
                <a:gd name="T7" fmla="*/ 385 h 385"/>
                <a:gd name="T8" fmla="*/ 208 w 261"/>
                <a:gd name="T9" fmla="*/ 306 h 385"/>
                <a:gd name="T10" fmla="*/ 253 w 261"/>
                <a:gd name="T11" fmla="*/ 49 h 385"/>
                <a:gd name="T12" fmla="*/ 117 w 261"/>
                <a:gd name="T13" fmla="*/ 28 h 385"/>
                <a:gd name="T14" fmla="*/ 85 w 261"/>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1" h="385">
                  <a:moveTo>
                    <a:pt x="85" y="0"/>
                  </a:moveTo>
                  <a:cubicBezTo>
                    <a:pt x="85" y="0"/>
                    <a:pt x="3" y="69"/>
                    <a:pt x="1" y="128"/>
                  </a:cubicBezTo>
                  <a:cubicBezTo>
                    <a:pt x="0" y="187"/>
                    <a:pt x="33" y="232"/>
                    <a:pt x="57" y="275"/>
                  </a:cubicBezTo>
                  <a:cubicBezTo>
                    <a:pt x="82" y="318"/>
                    <a:pt x="87" y="385"/>
                    <a:pt x="87" y="385"/>
                  </a:cubicBezTo>
                  <a:cubicBezTo>
                    <a:pt x="208" y="306"/>
                    <a:pt x="208" y="306"/>
                    <a:pt x="208" y="306"/>
                  </a:cubicBezTo>
                  <a:cubicBezTo>
                    <a:pt x="208" y="306"/>
                    <a:pt x="261" y="49"/>
                    <a:pt x="253" y="49"/>
                  </a:cubicBezTo>
                  <a:cubicBezTo>
                    <a:pt x="244" y="50"/>
                    <a:pt x="133" y="37"/>
                    <a:pt x="117" y="28"/>
                  </a:cubicBezTo>
                  <a:cubicBezTo>
                    <a:pt x="101" y="19"/>
                    <a:pt x="85" y="0"/>
                    <a:pt x="85" y="0"/>
                  </a:cubicBezTo>
                  <a:close/>
                </a:path>
              </a:pathLst>
            </a:custGeom>
            <a:solidFill>
              <a:srgbClr val="F134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iś1ïḓe">
              <a:extLst>
                <a:ext uri="{FF2B5EF4-FFF2-40B4-BE49-F238E27FC236}">
                  <a16:creationId xmlns:a16="http://schemas.microsoft.com/office/drawing/2014/main" id="{828CDFA6-A840-4559-AA46-01B7BFE5D692}"/>
                </a:ext>
              </a:extLst>
            </p:cNvPr>
            <p:cNvSpPr/>
            <p:nvPr/>
          </p:nvSpPr>
          <p:spPr bwMode="auto">
            <a:xfrm>
              <a:off x="6056313" y="2836863"/>
              <a:ext cx="860425" cy="1268413"/>
            </a:xfrm>
            <a:custGeom>
              <a:avLst/>
              <a:gdLst>
                <a:gd name="T0" fmla="*/ 177 w 261"/>
                <a:gd name="T1" fmla="*/ 0 h 385"/>
                <a:gd name="T2" fmla="*/ 260 w 261"/>
                <a:gd name="T3" fmla="*/ 128 h 385"/>
                <a:gd name="T4" fmla="*/ 204 w 261"/>
                <a:gd name="T5" fmla="*/ 275 h 385"/>
                <a:gd name="T6" fmla="*/ 174 w 261"/>
                <a:gd name="T7" fmla="*/ 385 h 385"/>
                <a:gd name="T8" fmla="*/ 53 w 261"/>
                <a:gd name="T9" fmla="*/ 306 h 385"/>
                <a:gd name="T10" fmla="*/ 8 w 261"/>
                <a:gd name="T11" fmla="*/ 49 h 385"/>
                <a:gd name="T12" fmla="*/ 144 w 261"/>
                <a:gd name="T13" fmla="*/ 28 h 385"/>
                <a:gd name="T14" fmla="*/ 177 w 261"/>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1" h="385">
                  <a:moveTo>
                    <a:pt x="177" y="0"/>
                  </a:moveTo>
                  <a:cubicBezTo>
                    <a:pt x="177" y="0"/>
                    <a:pt x="258" y="69"/>
                    <a:pt x="260" y="128"/>
                  </a:cubicBezTo>
                  <a:cubicBezTo>
                    <a:pt x="261" y="187"/>
                    <a:pt x="228" y="232"/>
                    <a:pt x="204" y="275"/>
                  </a:cubicBezTo>
                  <a:cubicBezTo>
                    <a:pt x="179" y="318"/>
                    <a:pt x="174" y="385"/>
                    <a:pt x="174" y="385"/>
                  </a:cubicBezTo>
                  <a:cubicBezTo>
                    <a:pt x="53" y="306"/>
                    <a:pt x="53" y="306"/>
                    <a:pt x="53" y="306"/>
                  </a:cubicBezTo>
                  <a:cubicBezTo>
                    <a:pt x="53" y="306"/>
                    <a:pt x="0" y="49"/>
                    <a:pt x="8" y="49"/>
                  </a:cubicBezTo>
                  <a:cubicBezTo>
                    <a:pt x="17" y="50"/>
                    <a:pt x="128" y="37"/>
                    <a:pt x="144" y="28"/>
                  </a:cubicBezTo>
                  <a:cubicBezTo>
                    <a:pt x="160" y="19"/>
                    <a:pt x="177" y="0"/>
                    <a:pt x="177" y="0"/>
                  </a:cubicBezTo>
                  <a:close/>
                </a:path>
              </a:pathLst>
            </a:custGeom>
            <a:solidFill>
              <a:srgbClr val="F134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sļiḓè">
              <a:extLst>
                <a:ext uri="{FF2B5EF4-FFF2-40B4-BE49-F238E27FC236}">
                  <a16:creationId xmlns:a16="http://schemas.microsoft.com/office/drawing/2014/main" id="{657D1961-F171-47A3-82DB-417395CAFDEE}"/>
                </a:ext>
              </a:extLst>
            </p:cNvPr>
            <p:cNvSpPr/>
            <p:nvPr/>
          </p:nvSpPr>
          <p:spPr bwMode="auto">
            <a:xfrm>
              <a:off x="5557838" y="2252663"/>
              <a:ext cx="911225" cy="1157288"/>
            </a:xfrm>
            <a:custGeom>
              <a:avLst/>
              <a:gdLst>
                <a:gd name="T0" fmla="*/ 262 w 276"/>
                <a:gd name="T1" fmla="*/ 302 h 351"/>
                <a:gd name="T2" fmla="*/ 272 w 276"/>
                <a:gd name="T3" fmla="*/ 284 h 351"/>
                <a:gd name="T4" fmla="*/ 259 w 276"/>
                <a:gd name="T5" fmla="*/ 260 h 351"/>
                <a:gd name="T6" fmla="*/ 267 w 276"/>
                <a:gd name="T7" fmla="*/ 240 h 351"/>
                <a:gd name="T8" fmla="*/ 254 w 276"/>
                <a:gd name="T9" fmla="*/ 219 h 351"/>
                <a:gd name="T10" fmla="*/ 259 w 276"/>
                <a:gd name="T11" fmla="*/ 200 h 351"/>
                <a:gd name="T12" fmla="*/ 247 w 276"/>
                <a:gd name="T13" fmla="*/ 180 h 351"/>
                <a:gd name="T14" fmla="*/ 256 w 276"/>
                <a:gd name="T15" fmla="*/ 162 h 351"/>
                <a:gd name="T16" fmla="*/ 240 w 276"/>
                <a:gd name="T17" fmla="*/ 143 h 351"/>
                <a:gd name="T18" fmla="*/ 249 w 276"/>
                <a:gd name="T19" fmla="*/ 124 h 351"/>
                <a:gd name="T20" fmla="*/ 230 w 276"/>
                <a:gd name="T21" fmla="*/ 104 h 351"/>
                <a:gd name="T22" fmla="*/ 236 w 276"/>
                <a:gd name="T23" fmla="*/ 84 h 351"/>
                <a:gd name="T24" fmla="*/ 219 w 276"/>
                <a:gd name="T25" fmla="*/ 61 h 351"/>
                <a:gd name="T26" fmla="*/ 220 w 276"/>
                <a:gd name="T27" fmla="*/ 38 h 351"/>
                <a:gd name="T28" fmla="*/ 189 w 276"/>
                <a:gd name="T29" fmla="*/ 25 h 351"/>
                <a:gd name="T30" fmla="*/ 173 w 276"/>
                <a:gd name="T31" fmla="*/ 6 h 351"/>
                <a:gd name="T32" fmla="*/ 144 w 276"/>
                <a:gd name="T33" fmla="*/ 13 h 351"/>
                <a:gd name="T34" fmla="*/ 138 w 276"/>
                <a:gd name="T35" fmla="*/ 15 h 351"/>
                <a:gd name="T36" fmla="*/ 139 w 276"/>
                <a:gd name="T37" fmla="*/ 27 h 351"/>
                <a:gd name="T38" fmla="*/ 138 w 276"/>
                <a:gd name="T39" fmla="*/ 27 h 351"/>
                <a:gd name="T40" fmla="*/ 138 w 276"/>
                <a:gd name="T41" fmla="*/ 15 h 351"/>
                <a:gd name="T42" fmla="*/ 133 w 276"/>
                <a:gd name="T43" fmla="*/ 13 h 351"/>
                <a:gd name="T44" fmla="*/ 104 w 276"/>
                <a:gd name="T45" fmla="*/ 6 h 351"/>
                <a:gd name="T46" fmla="*/ 88 w 276"/>
                <a:gd name="T47" fmla="*/ 25 h 351"/>
                <a:gd name="T48" fmla="*/ 57 w 276"/>
                <a:gd name="T49" fmla="*/ 38 h 351"/>
                <a:gd name="T50" fmla="*/ 58 w 276"/>
                <a:gd name="T51" fmla="*/ 61 h 351"/>
                <a:gd name="T52" fmla="*/ 41 w 276"/>
                <a:gd name="T53" fmla="*/ 84 h 351"/>
                <a:gd name="T54" fmla="*/ 47 w 276"/>
                <a:gd name="T55" fmla="*/ 104 h 351"/>
                <a:gd name="T56" fmla="*/ 27 w 276"/>
                <a:gd name="T57" fmla="*/ 124 h 351"/>
                <a:gd name="T58" fmla="*/ 37 w 276"/>
                <a:gd name="T59" fmla="*/ 143 h 351"/>
                <a:gd name="T60" fmla="*/ 21 w 276"/>
                <a:gd name="T61" fmla="*/ 162 h 351"/>
                <a:gd name="T62" fmla="*/ 29 w 276"/>
                <a:gd name="T63" fmla="*/ 180 h 351"/>
                <a:gd name="T64" fmla="*/ 18 w 276"/>
                <a:gd name="T65" fmla="*/ 200 h 351"/>
                <a:gd name="T66" fmla="*/ 23 w 276"/>
                <a:gd name="T67" fmla="*/ 219 h 351"/>
                <a:gd name="T68" fmla="*/ 10 w 276"/>
                <a:gd name="T69" fmla="*/ 240 h 351"/>
                <a:gd name="T70" fmla="*/ 18 w 276"/>
                <a:gd name="T71" fmla="*/ 260 h 351"/>
                <a:gd name="T72" fmla="*/ 5 w 276"/>
                <a:gd name="T73" fmla="*/ 284 h 351"/>
                <a:gd name="T74" fmla="*/ 15 w 276"/>
                <a:gd name="T75" fmla="*/ 302 h 351"/>
                <a:gd name="T76" fmla="*/ 1 w 276"/>
                <a:gd name="T77" fmla="*/ 323 h 351"/>
                <a:gd name="T78" fmla="*/ 14 w 276"/>
                <a:gd name="T79" fmla="*/ 344 h 351"/>
                <a:gd name="T80" fmla="*/ 83 w 276"/>
                <a:gd name="T81" fmla="*/ 351 h 351"/>
                <a:gd name="T82" fmla="*/ 128 w 276"/>
                <a:gd name="T83" fmla="*/ 348 h 351"/>
                <a:gd name="T84" fmla="*/ 130 w 276"/>
                <a:gd name="T85" fmla="*/ 276 h 351"/>
                <a:gd name="T86" fmla="*/ 147 w 276"/>
                <a:gd name="T87" fmla="*/ 276 h 351"/>
                <a:gd name="T88" fmla="*/ 149 w 276"/>
                <a:gd name="T89" fmla="*/ 348 h 351"/>
                <a:gd name="T90" fmla="*/ 193 w 276"/>
                <a:gd name="T91" fmla="*/ 351 h 351"/>
                <a:gd name="T92" fmla="*/ 263 w 276"/>
                <a:gd name="T93" fmla="*/ 344 h 351"/>
                <a:gd name="T94" fmla="*/ 275 w 276"/>
                <a:gd name="T95" fmla="*/ 323 h 351"/>
                <a:gd name="T96" fmla="*/ 262 w 276"/>
                <a:gd name="T97" fmla="*/ 30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6" h="351">
                  <a:moveTo>
                    <a:pt x="262" y="302"/>
                  </a:moveTo>
                  <a:cubicBezTo>
                    <a:pt x="262" y="302"/>
                    <a:pt x="269" y="299"/>
                    <a:pt x="272" y="284"/>
                  </a:cubicBezTo>
                  <a:cubicBezTo>
                    <a:pt x="274" y="270"/>
                    <a:pt x="259" y="260"/>
                    <a:pt x="259" y="260"/>
                  </a:cubicBezTo>
                  <a:cubicBezTo>
                    <a:pt x="259" y="260"/>
                    <a:pt x="267" y="251"/>
                    <a:pt x="267" y="240"/>
                  </a:cubicBezTo>
                  <a:cubicBezTo>
                    <a:pt x="267" y="228"/>
                    <a:pt x="254" y="219"/>
                    <a:pt x="254" y="219"/>
                  </a:cubicBezTo>
                  <a:cubicBezTo>
                    <a:pt x="254" y="219"/>
                    <a:pt x="259" y="212"/>
                    <a:pt x="259" y="200"/>
                  </a:cubicBezTo>
                  <a:cubicBezTo>
                    <a:pt x="259" y="187"/>
                    <a:pt x="247" y="180"/>
                    <a:pt x="247" y="180"/>
                  </a:cubicBezTo>
                  <a:cubicBezTo>
                    <a:pt x="247" y="180"/>
                    <a:pt x="257" y="171"/>
                    <a:pt x="256" y="162"/>
                  </a:cubicBezTo>
                  <a:cubicBezTo>
                    <a:pt x="255" y="154"/>
                    <a:pt x="240" y="143"/>
                    <a:pt x="240" y="143"/>
                  </a:cubicBezTo>
                  <a:cubicBezTo>
                    <a:pt x="240" y="143"/>
                    <a:pt x="247" y="141"/>
                    <a:pt x="249" y="124"/>
                  </a:cubicBezTo>
                  <a:cubicBezTo>
                    <a:pt x="251" y="108"/>
                    <a:pt x="230" y="104"/>
                    <a:pt x="230" y="104"/>
                  </a:cubicBezTo>
                  <a:cubicBezTo>
                    <a:pt x="230" y="104"/>
                    <a:pt x="236" y="103"/>
                    <a:pt x="236" y="84"/>
                  </a:cubicBezTo>
                  <a:cubicBezTo>
                    <a:pt x="235" y="66"/>
                    <a:pt x="219" y="61"/>
                    <a:pt x="219" y="61"/>
                  </a:cubicBezTo>
                  <a:cubicBezTo>
                    <a:pt x="219" y="61"/>
                    <a:pt x="228" y="55"/>
                    <a:pt x="220" y="38"/>
                  </a:cubicBezTo>
                  <a:cubicBezTo>
                    <a:pt x="212" y="20"/>
                    <a:pt x="189" y="25"/>
                    <a:pt x="189" y="25"/>
                  </a:cubicBezTo>
                  <a:cubicBezTo>
                    <a:pt x="189" y="25"/>
                    <a:pt x="189" y="12"/>
                    <a:pt x="173" y="6"/>
                  </a:cubicBezTo>
                  <a:cubicBezTo>
                    <a:pt x="157" y="0"/>
                    <a:pt x="144" y="13"/>
                    <a:pt x="144" y="13"/>
                  </a:cubicBezTo>
                  <a:cubicBezTo>
                    <a:pt x="138" y="15"/>
                    <a:pt x="138" y="15"/>
                    <a:pt x="138" y="15"/>
                  </a:cubicBezTo>
                  <a:cubicBezTo>
                    <a:pt x="139" y="27"/>
                    <a:pt x="139" y="27"/>
                    <a:pt x="139" y="27"/>
                  </a:cubicBezTo>
                  <a:cubicBezTo>
                    <a:pt x="138" y="27"/>
                    <a:pt x="138" y="27"/>
                    <a:pt x="138" y="27"/>
                  </a:cubicBezTo>
                  <a:cubicBezTo>
                    <a:pt x="138" y="15"/>
                    <a:pt x="138" y="15"/>
                    <a:pt x="138" y="15"/>
                  </a:cubicBezTo>
                  <a:cubicBezTo>
                    <a:pt x="133" y="13"/>
                    <a:pt x="133" y="13"/>
                    <a:pt x="133" y="13"/>
                  </a:cubicBezTo>
                  <a:cubicBezTo>
                    <a:pt x="133" y="13"/>
                    <a:pt x="120" y="0"/>
                    <a:pt x="104" y="6"/>
                  </a:cubicBezTo>
                  <a:cubicBezTo>
                    <a:pt x="88" y="12"/>
                    <a:pt x="88" y="25"/>
                    <a:pt x="88" y="25"/>
                  </a:cubicBezTo>
                  <a:cubicBezTo>
                    <a:pt x="88" y="25"/>
                    <a:pt x="65" y="20"/>
                    <a:pt x="57" y="38"/>
                  </a:cubicBezTo>
                  <a:cubicBezTo>
                    <a:pt x="49" y="55"/>
                    <a:pt x="58" y="61"/>
                    <a:pt x="58" y="61"/>
                  </a:cubicBezTo>
                  <a:cubicBezTo>
                    <a:pt x="58" y="61"/>
                    <a:pt x="42" y="66"/>
                    <a:pt x="41" y="84"/>
                  </a:cubicBezTo>
                  <a:cubicBezTo>
                    <a:pt x="41" y="103"/>
                    <a:pt x="47" y="104"/>
                    <a:pt x="47" y="104"/>
                  </a:cubicBezTo>
                  <a:cubicBezTo>
                    <a:pt x="47" y="104"/>
                    <a:pt x="25" y="108"/>
                    <a:pt x="27" y="124"/>
                  </a:cubicBezTo>
                  <a:cubicBezTo>
                    <a:pt x="29" y="141"/>
                    <a:pt x="37" y="143"/>
                    <a:pt x="37" y="143"/>
                  </a:cubicBezTo>
                  <a:cubicBezTo>
                    <a:pt x="37" y="143"/>
                    <a:pt x="22" y="154"/>
                    <a:pt x="21" y="162"/>
                  </a:cubicBezTo>
                  <a:cubicBezTo>
                    <a:pt x="20" y="171"/>
                    <a:pt x="29" y="180"/>
                    <a:pt x="29" y="180"/>
                  </a:cubicBezTo>
                  <a:cubicBezTo>
                    <a:pt x="29" y="180"/>
                    <a:pt x="18" y="187"/>
                    <a:pt x="18" y="200"/>
                  </a:cubicBezTo>
                  <a:cubicBezTo>
                    <a:pt x="18" y="212"/>
                    <a:pt x="23" y="219"/>
                    <a:pt x="23" y="219"/>
                  </a:cubicBezTo>
                  <a:cubicBezTo>
                    <a:pt x="23" y="219"/>
                    <a:pt x="10" y="228"/>
                    <a:pt x="10" y="240"/>
                  </a:cubicBezTo>
                  <a:cubicBezTo>
                    <a:pt x="10" y="251"/>
                    <a:pt x="18" y="260"/>
                    <a:pt x="18" y="260"/>
                  </a:cubicBezTo>
                  <a:cubicBezTo>
                    <a:pt x="18" y="260"/>
                    <a:pt x="2" y="270"/>
                    <a:pt x="5" y="284"/>
                  </a:cubicBezTo>
                  <a:cubicBezTo>
                    <a:pt x="8" y="299"/>
                    <a:pt x="15" y="302"/>
                    <a:pt x="15" y="302"/>
                  </a:cubicBezTo>
                  <a:cubicBezTo>
                    <a:pt x="15" y="302"/>
                    <a:pt x="0" y="311"/>
                    <a:pt x="1" y="323"/>
                  </a:cubicBezTo>
                  <a:cubicBezTo>
                    <a:pt x="2" y="335"/>
                    <a:pt x="4" y="342"/>
                    <a:pt x="14" y="344"/>
                  </a:cubicBezTo>
                  <a:cubicBezTo>
                    <a:pt x="23" y="345"/>
                    <a:pt x="62" y="351"/>
                    <a:pt x="83" y="351"/>
                  </a:cubicBezTo>
                  <a:cubicBezTo>
                    <a:pt x="105" y="351"/>
                    <a:pt x="128" y="348"/>
                    <a:pt x="128" y="348"/>
                  </a:cubicBezTo>
                  <a:cubicBezTo>
                    <a:pt x="130" y="276"/>
                    <a:pt x="130" y="276"/>
                    <a:pt x="130" y="276"/>
                  </a:cubicBezTo>
                  <a:cubicBezTo>
                    <a:pt x="147" y="276"/>
                    <a:pt x="147" y="276"/>
                    <a:pt x="147" y="276"/>
                  </a:cubicBezTo>
                  <a:cubicBezTo>
                    <a:pt x="149" y="348"/>
                    <a:pt x="149" y="348"/>
                    <a:pt x="149" y="348"/>
                  </a:cubicBezTo>
                  <a:cubicBezTo>
                    <a:pt x="149" y="348"/>
                    <a:pt x="172" y="351"/>
                    <a:pt x="193" y="351"/>
                  </a:cubicBezTo>
                  <a:cubicBezTo>
                    <a:pt x="215" y="351"/>
                    <a:pt x="254" y="345"/>
                    <a:pt x="263" y="344"/>
                  </a:cubicBezTo>
                  <a:cubicBezTo>
                    <a:pt x="273" y="342"/>
                    <a:pt x="274" y="335"/>
                    <a:pt x="275" y="323"/>
                  </a:cubicBezTo>
                  <a:cubicBezTo>
                    <a:pt x="276" y="311"/>
                    <a:pt x="262" y="302"/>
                    <a:pt x="262" y="302"/>
                  </a:cubicBezTo>
                  <a:close/>
                </a:path>
              </a:pathLst>
            </a:custGeom>
            <a:solidFill>
              <a:srgbClr val="808F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śļíḓe">
              <a:extLst>
                <a:ext uri="{FF2B5EF4-FFF2-40B4-BE49-F238E27FC236}">
                  <a16:creationId xmlns:a16="http://schemas.microsoft.com/office/drawing/2014/main" id="{C8E1071D-BA2D-49DA-B11C-DB1ADC10D65E}"/>
                </a:ext>
              </a:extLst>
            </p:cNvPr>
            <p:cNvSpPr/>
            <p:nvPr/>
          </p:nvSpPr>
          <p:spPr bwMode="auto">
            <a:xfrm>
              <a:off x="4545013" y="4862513"/>
              <a:ext cx="2927350" cy="165100"/>
            </a:xfrm>
            <a:custGeom>
              <a:avLst/>
              <a:gdLst>
                <a:gd name="T0" fmla="*/ 0 w 1844"/>
                <a:gd name="T1" fmla="*/ 0 h 104"/>
                <a:gd name="T2" fmla="*/ 1844 w 1844"/>
                <a:gd name="T3" fmla="*/ 0 h 104"/>
                <a:gd name="T4" fmla="*/ 1844 w 1844"/>
                <a:gd name="T5" fmla="*/ 104 h 104"/>
                <a:gd name="T6" fmla="*/ 0 w 1844"/>
                <a:gd name="T7" fmla="*/ 104 h 104"/>
                <a:gd name="T8" fmla="*/ 0 w 1844"/>
                <a:gd name="T9" fmla="*/ 0 h 104"/>
                <a:gd name="T10" fmla="*/ 0 w 1844"/>
                <a:gd name="T11" fmla="*/ 0 h 104"/>
              </a:gdLst>
              <a:ahLst/>
              <a:cxnLst>
                <a:cxn ang="0">
                  <a:pos x="T0" y="T1"/>
                </a:cxn>
                <a:cxn ang="0">
                  <a:pos x="T2" y="T3"/>
                </a:cxn>
                <a:cxn ang="0">
                  <a:pos x="T4" y="T5"/>
                </a:cxn>
                <a:cxn ang="0">
                  <a:pos x="T6" y="T7"/>
                </a:cxn>
                <a:cxn ang="0">
                  <a:pos x="T8" y="T9"/>
                </a:cxn>
                <a:cxn ang="0">
                  <a:pos x="T10" y="T11"/>
                </a:cxn>
              </a:cxnLst>
              <a:rect l="0" t="0" r="r" b="b"/>
              <a:pathLst>
                <a:path w="1844" h="104">
                  <a:moveTo>
                    <a:pt x="0" y="0"/>
                  </a:moveTo>
                  <a:lnTo>
                    <a:pt x="1844" y="0"/>
                  </a:lnTo>
                  <a:lnTo>
                    <a:pt x="1844" y="104"/>
                  </a:lnTo>
                  <a:lnTo>
                    <a:pt x="0" y="104"/>
                  </a:lnTo>
                  <a:lnTo>
                    <a:pt x="0" y="0"/>
                  </a:lnTo>
                  <a:lnTo>
                    <a:pt x="0" y="0"/>
                  </a:lnTo>
                  <a:close/>
                </a:path>
              </a:pathLst>
            </a:custGeom>
            <a:solidFill>
              <a:srgbClr val="894F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ïślîḓè">
              <a:extLst>
                <a:ext uri="{FF2B5EF4-FFF2-40B4-BE49-F238E27FC236}">
                  <a16:creationId xmlns:a16="http://schemas.microsoft.com/office/drawing/2014/main" id="{0C4A44B0-AA9B-4437-9135-A1C9AF1419C0}"/>
                </a:ext>
              </a:extLst>
            </p:cNvPr>
            <p:cNvSpPr/>
            <p:nvPr/>
          </p:nvSpPr>
          <p:spPr bwMode="auto">
            <a:xfrm>
              <a:off x="4611688" y="5027613"/>
              <a:ext cx="2774950" cy="576263"/>
            </a:xfrm>
            <a:custGeom>
              <a:avLst/>
              <a:gdLst>
                <a:gd name="T0" fmla="*/ 0 w 1748"/>
                <a:gd name="T1" fmla="*/ 363 h 363"/>
                <a:gd name="T2" fmla="*/ 1748 w 1748"/>
                <a:gd name="T3" fmla="*/ 363 h 363"/>
                <a:gd name="T4" fmla="*/ 1748 w 1748"/>
                <a:gd name="T5" fmla="*/ 0 h 363"/>
                <a:gd name="T6" fmla="*/ 0 w 1748"/>
                <a:gd name="T7" fmla="*/ 0 h 363"/>
                <a:gd name="T8" fmla="*/ 0 w 1748"/>
                <a:gd name="T9" fmla="*/ 363 h 363"/>
                <a:gd name="T10" fmla="*/ 0 w 1748"/>
                <a:gd name="T11" fmla="*/ 363 h 363"/>
              </a:gdLst>
              <a:ahLst/>
              <a:cxnLst>
                <a:cxn ang="0">
                  <a:pos x="T0" y="T1"/>
                </a:cxn>
                <a:cxn ang="0">
                  <a:pos x="T2" y="T3"/>
                </a:cxn>
                <a:cxn ang="0">
                  <a:pos x="T4" y="T5"/>
                </a:cxn>
                <a:cxn ang="0">
                  <a:pos x="T6" y="T7"/>
                </a:cxn>
                <a:cxn ang="0">
                  <a:pos x="T8" y="T9"/>
                </a:cxn>
                <a:cxn ang="0">
                  <a:pos x="T10" y="T11"/>
                </a:cxn>
              </a:cxnLst>
              <a:rect l="0" t="0" r="r" b="b"/>
              <a:pathLst>
                <a:path w="1748" h="363">
                  <a:moveTo>
                    <a:pt x="0" y="363"/>
                  </a:moveTo>
                  <a:lnTo>
                    <a:pt x="1748" y="363"/>
                  </a:lnTo>
                  <a:lnTo>
                    <a:pt x="1748" y="0"/>
                  </a:lnTo>
                  <a:lnTo>
                    <a:pt x="0" y="0"/>
                  </a:lnTo>
                  <a:lnTo>
                    <a:pt x="0" y="363"/>
                  </a:lnTo>
                  <a:lnTo>
                    <a:pt x="0" y="363"/>
                  </a:lnTo>
                  <a:close/>
                </a:path>
              </a:pathLst>
            </a:custGeom>
            <a:solidFill>
              <a:srgbClr val="5F33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sľïďe">
              <a:extLst>
                <a:ext uri="{FF2B5EF4-FFF2-40B4-BE49-F238E27FC236}">
                  <a16:creationId xmlns:a16="http://schemas.microsoft.com/office/drawing/2014/main" id="{8A09B865-27F8-454C-8D96-ACD8E1B543A1}"/>
                </a:ext>
              </a:extLst>
            </p:cNvPr>
            <p:cNvSpPr/>
            <p:nvPr/>
          </p:nvSpPr>
          <p:spPr bwMode="auto">
            <a:xfrm>
              <a:off x="4545013" y="4338638"/>
              <a:ext cx="2927350" cy="523875"/>
            </a:xfrm>
            <a:custGeom>
              <a:avLst/>
              <a:gdLst>
                <a:gd name="T0" fmla="*/ 300 w 1844"/>
                <a:gd name="T1" fmla="*/ 4 h 330"/>
                <a:gd name="T2" fmla="*/ 0 w 1844"/>
                <a:gd name="T3" fmla="*/ 330 h 330"/>
                <a:gd name="T4" fmla="*/ 1844 w 1844"/>
                <a:gd name="T5" fmla="*/ 330 h 330"/>
                <a:gd name="T6" fmla="*/ 1580 w 1844"/>
                <a:gd name="T7" fmla="*/ 0 h 330"/>
                <a:gd name="T8" fmla="*/ 300 w 1844"/>
                <a:gd name="T9" fmla="*/ 4 h 330"/>
                <a:gd name="T10" fmla="*/ 300 w 1844"/>
                <a:gd name="T11" fmla="*/ 4 h 330"/>
              </a:gdLst>
              <a:ahLst/>
              <a:cxnLst>
                <a:cxn ang="0">
                  <a:pos x="T0" y="T1"/>
                </a:cxn>
                <a:cxn ang="0">
                  <a:pos x="T2" y="T3"/>
                </a:cxn>
                <a:cxn ang="0">
                  <a:pos x="T4" y="T5"/>
                </a:cxn>
                <a:cxn ang="0">
                  <a:pos x="T6" y="T7"/>
                </a:cxn>
                <a:cxn ang="0">
                  <a:pos x="T8" y="T9"/>
                </a:cxn>
                <a:cxn ang="0">
                  <a:pos x="T10" y="T11"/>
                </a:cxn>
              </a:cxnLst>
              <a:rect l="0" t="0" r="r" b="b"/>
              <a:pathLst>
                <a:path w="1844" h="330">
                  <a:moveTo>
                    <a:pt x="300" y="4"/>
                  </a:moveTo>
                  <a:lnTo>
                    <a:pt x="0" y="330"/>
                  </a:lnTo>
                  <a:lnTo>
                    <a:pt x="1844" y="330"/>
                  </a:lnTo>
                  <a:lnTo>
                    <a:pt x="1580" y="0"/>
                  </a:lnTo>
                  <a:lnTo>
                    <a:pt x="300" y="4"/>
                  </a:lnTo>
                  <a:lnTo>
                    <a:pt x="300" y="4"/>
                  </a:lnTo>
                  <a:close/>
                </a:path>
              </a:pathLst>
            </a:custGeom>
            <a:solidFill>
              <a:srgbClr val="75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ṧļíḍê">
              <a:extLst>
                <a:ext uri="{FF2B5EF4-FFF2-40B4-BE49-F238E27FC236}">
                  <a16:creationId xmlns:a16="http://schemas.microsoft.com/office/drawing/2014/main" id="{4815C40A-CB92-4F9C-B3AB-0A07A8BCA170}"/>
                </a:ext>
              </a:extLst>
            </p:cNvPr>
            <p:cNvSpPr/>
            <p:nvPr/>
          </p:nvSpPr>
          <p:spPr bwMode="auto">
            <a:xfrm>
              <a:off x="5153025" y="3143250"/>
              <a:ext cx="1720850" cy="1360488"/>
            </a:xfrm>
            <a:custGeom>
              <a:avLst/>
              <a:gdLst>
                <a:gd name="T0" fmla="*/ 261 w 522"/>
                <a:gd name="T1" fmla="*/ 381 h 413"/>
                <a:gd name="T2" fmla="*/ 126 w 522"/>
                <a:gd name="T3" fmla="*/ 381 h 413"/>
                <a:gd name="T4" fmla="*/ 110 w 522"/>
                <a:gd name="T5" fmla="*/ 410 h 413"/>
                <a:gd name="T6" fmla="*/ 80 w 522"/>
                <a:gd name="T7" fmla="*/ 411 h 413"/>
                <a:gd name="T8" fmla="*/ 18 w 522"/>
                <a:gd name="T9" fmla="*/ 408 h 413"/>
                <a:gd name="T10" fmla="*/ 4 w 522"/>
                <a:gd name="T11" fmla="*/ 379 h 413"/>
                <a:gd name="T12" fmla="*/ 35 w 522"/>
                <a:gd name="T13" fmla="*/ 310 h 413"/>
                <a:gd name="T14" fmla="*/ 42 w 522"/>
                <a:gd name="T15" fmla="*/ 250 h 413"/>
                <a:gd name="T16" fmla="*/ 70 w 522"/>
                <a:gd name="T17" fmla="*/ 167 h 413"/>
                <a:gd name="T18" fmla="*/ 74 w 522"/>
                <a:gd name="T19" fmla="*/ 128 h 413"/>
                <a:gd name="T20" fmla="*/ 159 w 522"/>
                <a:gd name="T21" fmla="*/ 56 h 413"/>
                <a:gd name="T22" fmla="*/ 200 w 522"/>
                <a:gd name="T23" fmla="*/ 43 h 413"/>
                <a:gd name="T24" fmla="*/ 218 w 522"/>
                <a:gd name="T25" fmla="*/ 33 h 413"/>
                <a:gd name="T26" fmla="*/ 233 w 522"/>
                <a:gd name="T27" fmla="*/ 36 h 413"/>
                <a:gd name="T28" fmla="*/ 240 w 522"/>
                <a:gd name="T29" fmla="*/ 20 h 413"/>
                <a:gd name="T30" fmla="*/ 239 w 522"/>
                <a:gd name="T31" fmla="*/ 0 h 413"/>
                <a:gd name="T32" fmla="*/ 259 w 522"/>
                <a:gd name="T33" fmla="*/ 4 h 413"/>
                <a:gd name="T34" fmla="*/ 261 w 522"/>
                <a:gd name="T35" fmla="*/ 20 h 413"/>
                <a:gd name="T36" fmla="*/ 264 w 522"/>
                <a:gd name="T37" fmla="*/ 4 h 413"/>
                <a:gd name="T38" fmla="*/ 284 w 522"/>
                <a:gd name="T39" fmla="*/ 0 h 413"/>
                <a:gd name="T40" fmla="*/ 283 w 522"/>
                <a:gd name="T41" fmla="*/ 20 h 413"/>
                <a:gd name="T42" fmla="*/ 290 w 522"/>
                <a:gd name="T43" fmla="*/ 36 h 413"/>
                <a:gd name="T44" fmla="*/ 305 w 522"/>
                <a:gd name="T45" fmla="*/ 33 h 413"/>
                <a:gd name="T46" fmla="*/ 323 w 522"/>
                <a:gd name="T47" fmla="*/ 43 h 413"/>
                <a:gd name="T48" fmla="*/ 364 w 522"/>
                <a:gd name="T49" fmla="*/ 56 h 413"/>
                <a:gd name="T50" fmla="*/ 449 w 522"/>
                <a:gd name="T51" fmla="*/ 128 h 413"/>
                <a:gd name="T52" fmla="*/ 453 w 522"/>
                <a:gd name="T53" fmla="*/ 167 h 413"/>
                <a:gd name="T54" fmla="*/ 481 w 522"/>
                <a:gd name="T55" fmla="*/ 250 h 413"/>
                <a:gd name="T56" fmla="*/ 488 w 522"/>
                <a:gd name="T57" fmla="*/ 310 h 413"/>
                <a:gd name="T58" fmla="*/ 519 w 522"/>
                <a:gd name="T59" fmla="*/ 379 h 413"/>
                <a:gd name="T60" fmla="*/ 505 w 522"/>
                <a:gd name="T61" fmla="*/ 408 h 413"/>
                <a:gd name="T62" fmla="*/ 443 w 522"/>
                <a:gd name="T63" fmla="*/ 411 h 413"/>
                <a:gd name="T64" fmla="*/ 413 w 522"/>
                <a:gd name="T65" fmla="*/ 410 h 413"/>
                <a:gd name="T66" fmla="*/ 397 w 522"/>
                <a:gd name="T67" fmla="*/ 381 h 413"/>
                <a:gd name="T68" fmla="*/ 261 w 522"/>
                <a:gd name="T69"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2" h="413">
                  <a:moveTo>
                    <a:pt x="261" y="381"/>
                  </a:moveTo>
                  <a:cubicBezTo>
                    <a:pt x="126" y="381"/>
                    <a:pt x="126" y="381"/>
                    <a:pt x="126" y="381"/>
                  </a:cubicBezTo>
                  <a:cubicBezTo>
                    <a:pt x="110" y="410"/>
                    <a:pt x="110" y="410"/>
                    <a:pt x="110" y="410"/>
                  </a:cubicBezTo>
                  <a:cubicBezTo>
                    <a:pt x="110" y="410"/>
                    <a:pt x="100" y="408"/>
                    <a:pt x="80" y="411"/>
                  </a:cubicBezTo>
                  <a:cubicBezTo>
                    <a:pt x="59" y="413"/>
                    <a:pt x="33" y="411"/>
                    <a:pt x="18" y="408"/>
                  </a:cubicBezTo>
                  <a:cubicBezTo>
                    <a:pt x="4" y="405"/>
                    <a:pt x="0" y="393"/>
                    <a:pt x="4" y="379"/>
                  </a:cubicBezTo>
                  <a:cubicBezTo>
                    <a:pt x="8" y="366"/>
                    <a:pt x="29" y="322"/>
                    <a:pt x="35" y="310"/>
                  </a:cubicBezTo>
                  <a:cubicBezTo>
                    <a:pt x="41" y="297"/>
                    <a:pt x="36" y="272"/>
                    <a:pt x="42" y="250"/>
                  </a:cubicBezTo>
                  <a:cubicBezTo>
                    <a:pt x="49" y="228"/>
                    <a:pt x="68" y="177"/>
                    <a:pt x="70" y="167"/>
                  </a:cubicBezTo>
                  <a:cubicBezTo>
                    <a:pt x="72" y="157"/>
                    <a:pt x="71" y="135"/>
                    <a:pt x="74" y="128"/>
                  </a:cubicBezTo>
                  <a:cubicBezTo>
                    <a:pt x="78" y="121"/>
                    <a:pt x="150" y="60"/>
                    <a:pt x="159" y="56"/>
                  </a:cubicBezTo>
                  <a:cubicBezTo>
                    <a:pt x="167" y="51"/>
                    <a:pt x="200" y="43"/>
                    <a:pt x="200" y="43"/>
                  </a:cubicBezTo>
                  <a:cubicBezTo>
                    <a:pt x="200" y="43"/>
                    <a:pt x="211" y="33"/>
                    <a:pt x="218" y="33"/>
                  </a:cubicBezTo>
                  <a:cubicBezTo>
                    <a:pt x="224" y="33"/>
                    <a:pt x="233" y="36"/>
                    <a:pt x="233" y="36"/>
                  </a:cubicBezTo>
                  <a:cubicBezTo>
                    <a:pt x="233" y="36"/>
                    <a:pt x="240" y="27"/>
                    <a:pt x="240" y="20"/>
                  </a:cubicBezTo>
                  <a:cubicBezTo>
                    <a:pt x="240" y="14"/>
                    <a:pt x="239" y="0"/>
                    <a:pt x="239" y="0"/>
                  </a:cubicBezTo>
                  <a:cubicBezTo>
                    <a:pt x="259" y="4"/>
                    <a:pt x="259" y="4"/>
                    <a:pt x="259" y="4"/>
                  </a:cubicBezTo>
                  <a:cubicBezTo>
                    <a:pt x="261" y="20"/>
                    <a:pt x="261" y="20"/>
                    <a:pt x="261" y="20"/>
                  </a:cubicBezTo>
                  <a:cubicBezTo>
                    <a:pt x="264" y="4"/>
                    <a:pt x="264" y="4"/>
                    <a:pt x="264" y="4"/>
                  </a:cubicBezTo>
                  <a:cubicBezTo>
                    <a:pt x="284" y="0"/>
                    <a:pt x="284" y="0"/>
                    <a:pt x="284" y="0"/>
                  </a:cubicBezTo>
                  <a:cubicBezTo>
                    <a:pt x="284" y="0"/>
                    <a:pt x="283" y="14"/>
                    <a:pt x="283" y="20"/>
                  </a:cubicBezTo>
                  <a:cubicBezTo>
                    <a:pt x="283" y="27"/>
                    <a:pt x="290" y="36"/>
                    <a:pt x="290" y="36"/>
                  </a:cubicBezTo>
                  <a:cubicBezTo>
                    <a:pt x="290" y="36"/>
                    <a:pt x="298" y="33"/>
                    <a:pt x="305" y="33"/>
                  </a:cubicBezTo>
                  <a:cubicBezTo>
                    <a:pt x="312" y="33"/>
                    <a:pt x="323" y="43"/>
                    <a:pt x="323" y="43"/>
                  </a:cubicBezTo>
                  <a:cubicBezTo>
                    <a:pt x="323" y="43"/>
                    <a:pt x="356" y="51"/>
                    <a:pt x="364" y="56"/>
                  </a:cubicBezTo>
                  <a:cubicBezTo>
                    <a:pt x="373" y="60"/>
                    <a:pt x="445" y="121"/>
                    <a:pt x="449" y="128"/>
                  </a:cubicBezTo>
                  <a:cubicBezTo>
                    <a:pt x="452" y="135"/>
                    <a:pt x="451" y="157"/>
                    <a:pt x="453" y="167"/>
                  </a:cubicBezTo>
                  <a:cubicBezTo>
                    <a:pt x="455" y="177"/>
                    <a:pt x="474" y="228"/>
                    <a:pt x="481" y="250"/>
                  </a:cubicBezTo>
                  <a:cubicBezTo>
                    <a:pt x="487" y="272"/>
                    <a:pt x="481" y="297"/>
                    <a:pt x="488" y="310"/>
                  </a:cubicBezTo>
                  <a:cubicBezTo>
                    <a:pt x="494" y="322"/>
                    <a:pt x="515" y="366"/>
                    <a:pt x="519" y="379"/>
                  </a:cubicBezTo>
                  <a:cubicBezTo>
                    <a:pt x="522" y="393"/>
                    <a:pt x="519" y="405"/>
                    <a:pt x="505" y="408"/>
                  </a:cubicBezTo>
                  <a:cubicBezTo>
                    <a:pt x="490" y="411"/>
                    <a:pt x="464" y="413"/>
                    <a:pt x="443" y="411"/>
                  </a:cubicBezTo>
                  <a:cubicBezTo>
                    <a:pt x="423" y="408"/>
                    <a:pt x="413" y="410"/>
                    <a:pt x="413" y="410"/>
                  </a:cubicBezTo>
                  <a:cubicBezTo>
                    <a:pt x="397" y="381"/>
                    <a:pt x="397" y="381"/>
                    <a:pt x="397" y="381"/>
                  </a:cubicBezTo>
                  <a:cubicBezTo>
                    <a:pt x="261" y="381"/>
                    <a:pt x="261" y="381"/>
                    <a:pt x="261" y="38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ïŝḷîdé">
              <a:extLst>
                <a:ext uri="{FF2B5EF4-FFF2-40B4-BE49-F238E27FC236}">
                  <a16:creationId xmlns:a16="http://schemas.microsoft.com/office/drawing/2014/main" id="{8814E94D-FCB3-4EEB-9428-6CDB7B66B359}"/>
                </a:ext>
              </a:extLst>
            </p:cNvPr>
            <p:cNvSpPr/>
            <p:nvPr/>
          </p:nvSpPr>
          <p:spPr bwMode="auto">
            <a:xfrm>
              <a:off x="5649913" y="3143250"/>
              <a:ext cx="730250" cy="1017588"/>
            </a:xfrm>
            <a:custGeom>
              <a:avLst/>
              <a:gdLst>
                <a:gd name="T0" fmla="*/ 110 w 221"/>
                <a:gd name="T1" fmla="*/ 309 h 309"/>
                <a:gd name="T2" fmla="*/ 36 w 221"/>
                <a:gd name="T3" fmla="*/ 230 h 309"/>
                <a:gd name="T4" fmla="*/ 0 w 221"/>
                <a:gd name="T5" fmla="*/ 61 h 309"/>
                <a:gd name="T6" fmla="*/ 8 w 221"/>
                <a:gd name="T7" fmla="*/ 56 h 309"/>
                <a:gd name="T8" fmla="*/ 49 w 221"/>
                <a:gd name="T9" fmla="*/ 43 h 309"/>
                <a:gd name="T10" fmla="*/ 67 w 221"/>
                <a:gd name="T11" fmla="*/ 33 h 309"/>
                <a:gd name="T12" fmla="*/ 82 w 221"/>
                <a:gd name="T13" fmla="*/ 36 h 309"/>
                <a:gd name="T14" fmla="*/ 89 w 221"/>
                <a:gd name="T15" fmla="*/ 20 h 309"/>
                <a:gd name="T16" fmla="*/ 88 w 221"/>
                <a:gd name="T17" fmla="*/ 0 h 309"/>
                <a:gd name="T18" fmla="*/ 108 w 221"/>
                <a:gd name="T19" fmla="*/ 4 h 309"/>
                <a:gd name="T20" fmla="*/ 110 w 221"/>
                <a:gd name="T21" fmla="*/ 20 h 309"/>
                <a:gd name="T22" fmla="*/ 113 w 221"/>
                <a:gd name="T23" fmla="*/ 4 h 309"/>
                <a:gd name="T24" fmla="*/ 133 w 221"/>
                <a:gd name="T25" fmla="*/ 0 h 309"/>
                <a:gd name="T26" fmla="*/ 132 w 221"/>
                <a:gd name="T27" fmla="*/ 20 h 309"/>
                <a:gd name="T28" fmla="*/ 139 w 221"/>
                <a:gd name="T29" fmla="*/ 36 h 309"/>
                <a:gd name="T30" fmla="*/ 154 w 221"/>
                <a:gd name="T31" fmla="*/ 33 h 309"/>
                <a:gd name="T32" fmla="*/ 172 w 221"/>
                <a:gd name="T33" fmla="*/ 43 h 309"/>
                <a:gd name="T34" fmla="*/ 213 w 221"/>
                <a:gd name="T35" fmla="*/ 56 h 309"/>
                <a:gd name="T36" fmla="*/ 221 w 221"/>
                <a:gd name="T37" fmla="*/ 61 h 309"/>
                <a:gd name="T38" fmla="*/ 185 w 221"/>
                <a:gd name="T39" fmla="*/ 230 h 309"/>
                <a:gd name="T40" fmla="*/ 110 w 221"/>
                <a:gd name="T4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1" h="309">
                  <a:moveTo>
                    <a:pt x="110" y="309"/>
                  </a:moveTo>
                  <a:cubicBezTo>
                    <a:pt x="110" y="309"/>
                    <a:pt x="66" y="282"/>
                    <a:pt x="36" y="230"/>
                  </a:cubicBezTo>
                  <a:cubicBezTo>
                    <a:pt x="5" y="177"/>
                    <a:pt x="0" y="61"/>
                    <a:pt x="0" y="61"/>
                  </a:cubicBezTo>
                  <a:cubicBezTo>
                    <a:pt x="4" y="58"/>
                    <a:pt x="6" y="56"/>
                    <a:pt x="8" y="56"/>
                  </a:cubicBezTo>
                  <a:cubicBezTo>
                    <a:pt x="16" y="51"/>
                    <a:pt x="49" y="43"/>
                    <a:pt x="49" y="43"/>
                  </a:cubicBezTo>
                  <a:cubicBezTo>
                    <a:pt x="49" y="43"/>
                    <a:pt x="60" y="33"/>
                    <a:pt x="67" y="33"/>
                  </a:cubicBezTo>
                  <a:cubicBezTo>
                    <a:pt x="73" y="33"/>
                    <a:pt x="82" y="36"/>
                    <a:pt x="82" y="36"/>
                  </a:cubicBezTo>
                  <a:cubicBezTo>
                    <a:pt x="82" y="36"/>
                    <a:pt x="89" y="27"/>
                    <a:pt x="89" y="20"/>
                  </a:cubicBezTo>
                  <a:cubicBezTo>
                    <a:pt x="89" y="14"/>
                    <a:pt x="88" y="0"/>
                    <a:pt x="88" y="0"/>
                  </a:cubicBezTo>
                  <a:cubicBezTo>
                    <a:pt x="108" y="4"/>
                    <a:pt x="108" y="4"/>
                    <a:pt x="108" y="4"/>
                  </a:cubicBezTo>
                  <a:cubicBezTo>
                    <a:pt x="110" y="20"/>
                    <a:pt x="110" y="20"/>
                    <a:pt x="110" y="20"/>
                  </a:cubicBezTo>
                  <a:cubicBezTo>
                    <a:pt x="113" y="4"/>
                    <a:pt x="113" y="4"/>
                    <a:pt x="113" y="4"/>
                  </a:cubicBezTo>
                  <a:cubicBezTo>
                    <a:pt x="133" y="0"/>
                    <a:pt x="133" y="0"/>
                    <a:pt x="133" y="0"/>
                  </a:cubicBezTo>
                  <a:cubicBezTo>
                    <a:pt x="133" y="0"/>
                    <a:pt x="132" y="14"/>
                    <a:pt x="132" y="20"/>
                  </a:cubicBezTo>
                  <a:cubicBezTo>
                    <a:pt x="132" y="27"/>
                    <a:pt x="139" y="36"/>
                    <a:pt x="139" y="36"/>
                  </a:cubicBezTo>
                  <a:cubicBezTo>
                    <a:pt x="139" y="36"/>
                    <a:pt x="147" y="33"/>
                    <a:pt x="154" y="33"/>
                  </a:cubicBezTo>
                  <a:cubicBezTo>
                    <a:pt x="161" y="33"/>
                    <a:pt x="172" y="43"/>
                    <a:pt x="172" y="43"/>
                  </a:cubicBezTo>
                  <a:cubicBezTo>
                    <a:pt x="172" y="43"/>
                    <a:pt x="205" y="51"/>
                    <a:pt x="213" y="56"/>
                  </a:cubicBezTo>
                  <a:cubicBezTo>
                    <a:pt x="215" y="56"/>
                    <a:pt x="217" y="58"/>
                    <a:pt x="221" y="61"/>
                  </a:cubicBezTo>
                  <a:cubicBezTo>
                    <a:pt x="221" y="61"/>
                    <a:pt x="216" y="177"/>
                    <a:pt x="185" y="230"/>
                  </a:cubicBezTo>
                  <a:cubicBezTo>
                    <a:pt x="155" y="282"/>
                    <a:pt x="110" y="309"/>
                    <a:pt x="110" y="309"/>
                  </a:cubicBezTo>
                  <a:close/>
                </a:path>
              </a:pathLst>
            </a:custGeom>
            <a:solidFill>
              <a:srgbClr val="5355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šḻíḍe">
              <a:extLst>
                <a:ext uri="{FF2B5EF4-FFF2-40B4-BE49-F238E27FC236}">
                  <a16:creationId xmlns:a16="http://schemas.microsoft.com/office/drawing/2014/main" id="{64A002D9-0580-4857-B586-FBFE4807FE4F}"/>
                </a:ext>
              </a:extLst>
            </p:cNvPr>
            <p:cNvSpPr/>
            <p:nvPr/>
          </p:nvSpPr>
          <p:spPr bwMode="auto">
            <a:xfrm>
              <a:off x="5389563" y="3692525"/>
              <a:ext cx="274638" cy="563563"/>
            </a:xfrm>
            <a:custGeom>
              <a:avLst/>
              <a:gdLst>
                <a:gd name="T0" fmla="*/ 81 w 83"/>
                <a:gd name="T1" fmla="*/ 159 h 171"/>
                <a:gd name="T2" fmla="*/ 59 w 83"/>
                <a:gd name="T3" fmla="*/ 147 h 171"/>
                <a:gd name="T4" fmla="*/ 35 w 83"/>
                <a:gd name="T5" fmla="*/ 148 h 171"/>
                <a:gd name="T6" fmla="*/ 0 w 83"/>
                <a:gd name="T7" fmla="*/ 171 h 171"/>
                <a:gd name="T8" fmla="*/ 28 w 83"/>
                <a:gd name="T9" fmla="*/ 142 h 171"/>
                <a:gd name="T10" fmla="*/ 45 w 83"/>
                <a:gd name="T11" fmla="*/ 138 h 171"/>
                <a:gd name="T12" fmla="*/ 24 w 83"/>
                <a:gd name="T13" fmla="*/ 132 h 171"/>
                <a:gd name="T14" fmla="*/ 5 w 83"/>
                <a:gd name="T15" fmla="*/ 132 h 171"/>
                <a:gd name="T16" fmla="*/ 32 w 83"/>
                <a:gd name="T17" fmla="*/ 121 h 171"/>
                <a:gd name="T18" fmla="*/ 48 w 83"/>
                <a:gd name="T19" fmla="*/ 124 h 171"/>
                <a:gd name="T20" fmla="*/ 56 w 83"/>
                <a:gd name="T21" fmla="*/ 82 h 171"/>
                <a:gd name="T22" fmla="*/ 49 w 83"/>
                <a:gd name="T23" fmla="*/ 32 h 171"/>
                <a:gd name="T24" fmla="*/ 52 w 83"/>
                <a:gd name="T25" fmla="*/ 0 h 171"/>
                <a:gd name="T26" fmla="*/ 57 w 83"/>
                <a:gd name="T27" fmla="*/ 46 h 171"/>
                <a:gd name="T28" fmla="*/ 63 w 83"/>
                <a:gd name="T29" fmla="*/ 87 h 171"/>
                <a:gd name="T30" fmla="*/ 60 w 83"/>
                <a:gd name="T31" fmla="*/ 123 h 171"/>
                <a:gd name="T32" fmla="*/ 75 w 83"/>
                <a:gd name="T33" fmla="*/ 110 h 171"/>
                <a:gd name="T34" fmla="*/ 79 w 83"/>
                <a:gd name="T35" fmla="*/ 86 h 171"/>
                <a:gd name="T36" fmla="*/ 78 w 83"/>
                <a:gd name="T37" fmla="*/ 118 h 171"/>
                <a:gd name="T38" fmla="*/ 65 w 83"/>
                <a:gd name="T39" fmla="*/ 131 h 171"/>
                <a:gd name="T40" fmla="*/ 76 w 83"/>
                <a:gd name="T41" fmla="*/ 141 h 171"/>
                <a:gd name="T42" fmla="*/ 81 w 83"/>
                <a:gd name="T43" fmla="*/ 1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171">
                  <a:moveTo>
                    <a:pt x="81" y="159"/>
                  </a:moveTo>
                  <a:cubicBezTo>
                    <a:pt x="81" y="159"/>
                    <a:pt x="70" y="147"/>
                    <a:pt x="59" y="147"/>
                  </a:cubicBezTo>
                  <a:cubicBezTo>
                    <a:pt x="48" y="147"/>
                    <a:pt x="45" y="144"/>
                    <a:pt x="35" y="148"/>
                  </a:cubicBezTo>
                  <a:cubicBezTo>
                    <a:pt x="24" y="153"/>
                    <a:pt x="0" y="171"/>
                    <a:pt x="0" y="171"/>
                  </a:cubicBezTo>
                  <a:cubicBezTo>
                    <a:pt x="0" y="171"/>
                    <a:pt x="18" y="143"/>
                    <a:pt x="28" y="142"/>
                  </a:cubicBezTo>
                  <a:cubicBezTo>
                    <a:pt x="39" y="141"/>
                    <a:pt x="45" y="138"/>
                    <a:pt x="45" y="138"/>
                  </a:cubicBezTo>
                  <a:cubicBezTo>
                    <a:pt x="45" y="138"/>
                    <a:pt x="34" y="132"/>
                    <a:pt x="24" y="132"/>
                  </a:cubicBezTo>
                  <a:cubicBezTo>
                    <a:pt x="14" y="132"/>
                    <a:pt x="5" y="132"/>
                    <a:pt x="5" y="132"/>
                  </a:cubicBezTo>
                  <a:cubicBezTo>
                    <a:pt x="5" y="132"/>
                    <a:pt x="25" y="121"/>
                    <a:pt x="32" y="121"/>
                  </a:cubicBezTo>
                  <a:cubicBezTo>
                    <a:pt x="38" y="121"/>
                    <a:pt x="48" y="124"/>
                    <a:pt x="48" y="124"/>
                  </a:cubicBezTo>
                  <a:cubicBezTo>
                    <a:pt x="48" y="124"/>
                    <a:pt x="56" y="96"/>
                    <a:pt x="56" y="82"/>
                  </a:cubicBezTo>
                  <a:cubicBezTo>
                    <a:pt x="56" y="68"/>
                    <a:pt x="51" y="47"/>
                    <a:pt x="49" y="32"/>
                  </a:cubicBezTo>
                  <a:cubicBezTo>
                    <a:pt x="48" y="17"/>
                    <a:pt x="52" y="0"/>
                    <a:pt x="52" y="0"/>
                  </a:cubicBezTo>
                  <a:cubicBezTo>
                    <a:pt x="52" y="0"/>
                    <a:pt x="52" y="32"/>
                    <a:pt x="57" y="46"/>
                  </a:cubicBezTo>
                  <a:cubicBezTo>
                    <a:pt x="62" y="60"/>
                    <a:pt x="63" y="73"/>
                    <a:pt x="63" y="87"/>
                  </a:cubicBezTo>
                  <a:cubicBezTo>
                    <a:pt x="63" y="101"/>
                    <a:pt x="60" y="123"/>
                    <a:pt x="60" y="123"/>
                  </a:cubicBezTo>
                  <a:cubicBezTo>
                    <a:pt x="60" y="123"/>
                    <a:pt x="72" y="116"/>
                    <a:pt x="75" y="110"/>
                  </a:cubicBezTo>
                  <a:cubicBezTo>
                    <a:pt x="77" y="105"/>
                    <a:pt x="79" y="86"/>
                    <a:pt x="79" y="86"/>
                  </a:cubicBezTo>
                  <a:cubicBezTo>
                    <a:pt x="79" y="86"/>
                    <a:pt x="83" y="109"/>
                    <a:pt x="78" y="118"/>
                  </a:cubicBezTo>
                  <a:cubicBezTo>
                    <a:pt x="74" y="127"/>
                    <a:pt x="65" y="131"/>
                    <a:pt x="65" y="131"/>
                  </a:cubicBezTo>
                  <a:cubicBezTo>
                    <a:pt x="65" y="131"/>
                    <a:pt x="71" y="134"/>
                    <a:pt x="76" y="141"/>
                  </a:cubicBezTo>
                  <a:cubicBezTo>
                    <a:pt x="81" y="148"/>
                    <a:pt x="81" y="159"/>
                    <a:pt x="81" y="159"/>
                  </a:cubicBezTo>
                  <a:close/>
                </a:path>
              </a:pathLst>
            </a:custGeom>
            <a:solidFill>
              <a:srgbClr val="25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ŝḻiḑè">
              <a:extLst>
                <a:ext uri="{FF2B5EF4-FFF2-40B4-BE49-F238E27FC236}">
                  <a16:creationId xmlns:a16="http://schemas.microsoft.com/office/drawing/2014/main" id="{3AC65956-98D6-4780-96FC-E5E848B776F3}"/>
                </a:ext>
              </a:extLst>
            </p:cNvPr>
            <p:cNvSpPr/>
            <p:nvPr/>
          </p:nvSpPr>
          <p:spPr bwMode="auto">
            <a:xfrm>
              <a:off x="5986463" y="4256088"/>
              <a:ext cx="192088" cy="211138"/>
            </a:xfrm>
            <a:custGeom>
              <a:avLst/>
              <a:gdLst>
                <a:gd name="T0" fmla="*/ 18 w 58"/>
                <a:gd name="T1" fmla="*/ 0 h 64"/>
                <a:gd name="T2" fmla="*/ 49 w 58"/>
                <a:gd name="T3" fmla="*/ 24 h 64"/>
                <a:gd name="T4" fmla="*/ 55 w 58"/>
                <a:gd name="T5" fmla="*/ 43 h 64"/>
                <a:gd name="T6" fmla="*/ 50 w 58"/>
                <a:gd name="T7" fmla="*/ 57 h 64"/>
                <a:gd name="T8" fmla="*/ 22 w 58"/>
                <a:gd name="T9" fmla="*/ 56 h 64"/>
                <a:gd name="T10" fmla="*/ 1 w 58"/>
                <a:gd name="T11" fmla="*/ 27 h 64"/>
                <a:gd name="T12" fmla="*/ 18 w 58"/>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58" h="64">
                  <a:moveTo>
                    <a:pt x="18" y="0"/>
                  </a:moveTo>
                  <a:cubicBezTo>
                    <a:pt x="49" y="24"/>
                    <a:pt x="49" y="24"/>
                    <a:pt x="49" y="24"/>
                  </a:cubicBezTo>
                  <a:cubicBezTo>
                    <a:pt x="49" y="24"/>
                    <a:pt x="58" y="34"/>
                    <a:pt x="55" y="43"/>
                  </a:cubicBezTo>
                  <a:cubicBezTo>
                    <a:pt x="52" y="52"/>
                    <a:pt x="50" y="57"/>
                    <a:pt x="50" y="57"/>
                  </a:cubicBezTo>
                  <a:cubicBezTo>
                    <a:pt x="50" y="57"/>
                    <a:pt x="30" y="64"/>
                    <a:pt x="22" y="56"/>
                  </a:cubicBezTo>
                  <a:cubicBezTo>
                    <a:pt x="14" y="48"/>
                    <a:pt x="1" y="36"/>
                    <a:pt x="1" y="27"/>
                  </a:cubicBezTo>
                  <a:cubicBezTo>
                    <a:pt x="0" y="18"/>
                    <a:pt x="18" y="0"/>
                    <a:pt x="18" y="0"/>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ṡļïďé">
              <a:extLst>
                <a:ext uri="{FF2B5EF4-FFF2-40B4-BE49-F238E27FC236}">
                  <a16:creationId xmlns:a16="http://schemas.microsoft.com/office/drawing/2014/main" id="{81B6D5A6-8992-43AE-B2C8-F0EE702F8EBD}"/>
                </a:ext>
              </a:extLst>
            </p:cNvPr>
            <p:cNvSpPr/>
            <p:nvPr/>
          </p:nvSpPr>
          <p:spPr bwMode="auto">
            <a:xfrm>
              <a:off x="5857875" y="4179888"/>
              <a:ext cx="293688" cy="284163"/>
            </a:xfrm>
            <a:custGeom>
              <a:avLst/>
              <a:gdLst>
                <a:gd name="T0" fmla="*/ 1 w 89"/>
                <a:gd name="T1" fmla="*/ 51 h 86"/>
                <a:gd name="T2" fmla="*/ 6 w 89"/>
                <a:gd name="T3" fmla="*/ 44 h 86"/>
                <a:gd name="T4" fmla="*/ 23 w 89"/>
                <a:gd name="T5" fmla="*/ 29 h 86"/>
                <a:gd name="T6" fmla="*/ 49 w 89"/>
                <a:gd name="T7" fmla="*/ 1 h 86"/>
                <a:gd name="T8" fmla="*/ 63 w 89"/>
                <a:gd name="T9" fmla="*/ 3 h 86"/>
                <a:gd name="T10" fmla="*/ 85 w 89"/>
                <a:gd name="T11" fmla="*/ 18 h 86"/>
                <a:gd name="T12" fmla="*/ 87 w 89"/>
                <a:gd name="T13" fmla="*/ 32 h 86"/>
                <a:gd name="T14" fmla="*/ 72 w 89"/>
                <a:gd name="T15" fmla="*/ 33 h 86"/>
                <a:gd name="T16" fmla="*/ 65 w 89"/>
                <a:gd name="T17" fmla="*/ 41 h 86"/>
                <a:gd name="T18" fmla="*/ 29 w 89"/>
                <a:gd name="T19" fmla="*/ 83 h 86"/>
                <a:gd name="T20" fmla="*/ 1 w 89"/>
                <a:gd name="T21" fmla="*/ 83 h 86"/>
                <a:gd name="T22" fmla="*/ 1 w 89"/>
                <a:gd name="T23"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86">
                  <a:moveTo>
                    <a:pt x="1" y="51"/>
                  </a:moveTo>
                  <a:cubicBezTo>
                    <a:pt x="1" y="51"/>
                    <a:pt x="0" y="45"/>
                    <a:pt x="6" y="44"/>
                  </a:cubicBezTo>
                  <a:cubicBezTo>
                    <a:pt x="12" y="43"/>
                    <a:pt x="21" y="33"/>
                    <a:pt x="23" y="29"/>
                  </a:cubicBezTo>
                  <a:cubicBezTo>
                    <a:pt x="25" y="25"/>
                    <a:pt x="45" y="2"/>
                    <a:pt x="49" y="1"/>
                  </a:cubicBezTo>
                  <a:cubicBezTo>
                    <a:pt x="54" y="0"/>
                    <a:pt x="57" y="2"/>
                    <a:pt x="63" y="3"/>
                  </a:cubicBezTo>
                  <a:cubicBezTo>
                    <a:pt x="70" y="4"/>
                    <a:pt x="81" y="13"/>
                    <a:pt x="85" y="18"/>
                  </a:cubicBezTo>
                  <a:cubicBezTo>
                    <a:pt x="89" y="23"/>
                    <a:pt x="89" y="30"/>
                    <a:pt x="87" y="32"/>
                  </a:cubicBezTo>
                  <a:cubicBezTo>
                    <a:pt x="84" y="33"/>
                    <a:pt x="78" y="33"/>
                    <a:pt x="72" y="33"/>
                  </a:cubicBezTo>
                  <a:cubicBezTo>
                    <a:pt x="67" y="33"/>
                    <a:pt x="68" y="37"/>
                    <a:pt x="65" y="41"/>
                  </a:cubicBezTo>
                  <a:cubicBezTo>
                    <a:pt x="62" y="45"/>
                    <a:pt x="37" y="81"/>
                    <a:pt x="29" y="83"/>
                  </a:cubicBezTo>
                  <a:cubicBezTo>
                    <a:pt x="20" y="86"/>
                    <a:pt x="1" y="83"/>
                    <a:pt x="1" y="83"/>
                  </a:cubicBezTo>
                  <a:cubicBezTo>
                    <a:pt x="1" y="51"/>
                    <a:pt x="1" y="51"/>
                    <a:pt x="1" y="51"/>
                  </a:cubicBezTo>
                  <a:close/>
                </a:path>
              </a:pathLst>
            </a:custGeom>
            <a:solidFill>
              <a:srgbClr val="FDC9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lîḍê">
              <a:extLst>
                <a:ext uri="{FF2B5EF4-FFF2-40B4-BE49-F238E27FC236}">
                  <a16:creationId xmlns:a16="http://schemas.microsoft.com/office/drawing/2014/main" id="{B18F5FD4-F996-4669-9244-9996F96E34B9}"/>
                </a:ext>
              </a:extLst>
            </p:cNvPr>
            <p:cNvSpPr/>
            <p:nvPr/>
          </p:nvSpPr>
          <p:spPr bwMode="auto">
            <a:xfrm>
              <a:off x="5435600" y="4219575"/>
              <a:ext cx="461963" cy="263525"/>
            </a:xfrm>
            <a:custGeom>
              <a:avLst/>
              <a:gdLst>
                <a:gd name="T0" fmla="*/ 93 w 140"/>
                <a:gd name="T1" fmla="*/ 67 h 80"/>
                <a:gd name="T2" fmla="*/ 76 w 140"/>
                <a:gd name="T3" fmla="*/ 78 h 80"/>
                <a:gd name="T4" fmla="*/ 29 w 140"/>
                <a:gd name="T5" fmla="*/ 80 h 80"/>
                <a:gd name="T6" fmla="*/ 11 w 140"/>
                <a:gd name="T7" fmla="*/ 76 h 80"/>
                <a:gd name="T8" fmla="*/ 4 w 140"/>
                <a:gd name="T9" fmla="*/ 51 h 80"/>
                <a:gd name="T10" fmla="*/ 23 w 140"/>
                <a:gd name="T11" fmla="*/ 20 h 80"/>
                <a:gd name="T12" fmla="*/ 40 w 140"/>
                <a:gd name="T13" fmla="*/ 0 h 80"/>
                <a:gd name="T14" fmla="*/ 65 w 140"/>
                <a:gd name="T15" fmla="*/ 1 h 80"/>
                <a:gd name="T16" fmla="*/ 104 w 140"/>
                <a:gd name="T17" fmla="*/ 12 h 80"/>
                <a:gd name="T18" fmla="*/ 107 w 140"/>
                <a:gd name="T19" fmla="*/ 18 h 80"/>
                <a:gd name="T20" fmla="*/ 115 w 140"/>
                <a:gd name="T21" fmla="*/ 18 h 80"/>
                <a:gd name="T22" fmla="*/ 134 w 140"/>
                <a:gd name="T23" fmla="*/ 28 h 80"/>
                <a:gd name="T24" fmla="*/ 139 w 140"/>
                <a:gd name="T25" fmla="*/ 28 h 80"/>
                <a:gd name="T26" fmla="*/ 138 w 140"/>
                <a:gd name="T27" fmla="*/ 37 h 80"/>
                <a:gd name="T28" fmla="*/ 134 w 140"/>
                <a:gd name="T29" fmla="*/ 68 h 80"/>
                <a:gd name="T30" fmla="*/ 125 w 140"/>
                <a:gd name="T31" fmla="*/ 73 h 80"/>
                <a:gd name="T32" fmla="*/ 110 w 140"/>
                <a:gd name="T33" fmla="*/ 69 h 80"/>
                <a:gd name="T34" fmla="*/ 98 w 140"/>
                <a:gd name="T35" fmla="*/ 69 h 80"/>
                <a:gd name="T36" fmla="*/ 93 w 140"/>
                <a:gd name="T37"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80">
                  <a:moveTo>
                    <a:pt x="93" y="67"/>
                  </a:moveTo>
                  <a:cubicBezTo>
                    <a:pt x="93" y="67"/>
                    <a:pt x="85" y="77"/>
                    <a:pt x="76" y="78"/>
                  </a:cubicBezTo>
                  <a:cubicBezTo>
                    <a:pt x="67" y="79"/>
                    <a:pt x="36" y="80"/>
                    <a:pt x="29" y="80"/>
                  </a:cubicBezTo>
                  <a:cubicBezTo>
                    <a:pt x="22" y="80"/>
                    <a:pt x="16" y="80"/>
                    <a:pt x="11" y="76"/>
                  </a:cubicBezTo>
                  <a:cubicBezTo>
                    <a:pt x="6" y="71"/>
                    <a:pt x="0" y="64"/>
                    <a:pt x="4" y="51"/>
                  </a:cubicBezTo>
                  <a:cubicBezTo>
                    <a:pt x="9" y="37"/>
                    <a:pt x="21" y="27"/>
                    <a:pt x="23" y="20"/>
                  </a:cubicBezTo>
                  <a:cubicBezTo>
                    <a:pt x="25" y="13"/>
                    <a:pt x="34" y="1"/>
                    <a:pt x="40" y="0"/>
                  </a:cubicBezTo>
                  <a:cubicBezTo>
                    <a:pt x="46" y="0"/>
                    <a:pt x="61" y="0"/>
                    <a:pt x="65" y="1"/>
                  </a:cubicBezTo>
                  <a:cubicBezTo>
                    <a:pt x="68" y="2"/>
                    <a:pt x="101" y="9"/>
                    <a:pt x="104" y="12"/>
                  </a:cubicBezTo>
                  <a:cubicBezTo>
                    <a:pt x="106" y="15"/>
                    <a:pt x="107" y="18"/>
                    <a:pt x="107" y="18"/>
                  </a:cubicBezTo>
                  <a:cubicBezTo>
                    <a:pt x="107" y="18"/>
                    <a:pt x="111" y="16"/>
                    <a:pt x="115" y="18"/>
                  </a:cubicBezTo>
                  <a:cubicBezTo>
                    <a:pt x="118" y="19"/>
                    <a:pt x="129" y="27"/>
                    <a:pt x="134" y="28"/>
                  </a:cubicBezTo>
                  <a:cubicBezTo>
                    <a:pt x="139" y="28"/>
                    <a:pt x="139" y="28"/>
                    <a:pt x="139" y="28"/>
                  </a:cubicBezTo>
                  <a:cubicBezTo>
                    <a:pt x="139" y="28"/>
                    <a:pt x="140" y="33"/>
                    <a:pt x="138" y="37"/>
                  </a:cubicBezTo>
                  <a:cubicBezTo>
                    <a:pt x="135" y="41"/>
                    <a:pt x="134" y="65"/>
                    <a:pt x="134" y="68"/>
                  </a:cubicBezTo>
                  <a:cubicBezTo>
                    <a:pt x="134" y="72"/>
                    <a:pt x="131" y="73"/>
                    <a:pt x="125" y="73"/>
                  </a:cubicBezTo>
                  <a:cubicBezTo>
                    <a:pt x="119" y="73"/>
                    <a:pt x="116" y="69"/>
                    <a:pt x="110" y="69"/>
                  </a:cubicBezTo>
                  <a:cubicBezTo>
                    <a:pt x="104" y="69"/>
                    <a:pt x="102" y="72"/>
                    <a:pt x="98" y="69"/>
                  </a:cubicBezTo>
                  <a:cubicBezTo>
                    <a:pt x="93" y="67"/>
                    <a:pt x="93" y="67"/>
                    <a:pt x="93" y="67"/>
                  </a:cubicBez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îSḻîḍê">
              <a:extLst>
                <a:ext uri="{FF2B5EF4-FFF2-40B4-BE49-F238E27FC236}">
                  <a16:creationId xmlns:a16="http://schemas.microsoft.com/office/drawing/2014/main" id="{C428AEA6-4FDE-4194-B023-7D77C6F21BFF}"/>
                </a:ext>
              </a:extLst>
            </p:cNvPr>
            <p:cNvSpPr/>
            <p:nvPr/>
          </p:nvSpPr>
          <p:spPr bwMode="auto">
            <a:xfrm>
              <a:off x="5438775" y="4286250"/>
              <a:ext cx="442913" cy="196850"/>
            </a:xfrm>
            <a:custGeom>
              <a:avLst/>
              <a:gdLst>
                <a:gd name="T0" fmla="*/ 92 w 134"/>
                <a:gd name="T1" fmla="*/ 47 h 60"/>
                <a:gd name="T2" fmla="*/ 75 w 134"/>
                <a:gd name="T3" fmla="*/ 58 h 60"/>
                <a:gd name="T4" fmla="*/ 28 w 134"/>
                <a:gd name="T5" fmla="*/ 60 h 60"/>
                <a:gd name="T6" fmla="*/ 10 w 134"/>
                <a:gd name="T7" fmla="*/ 56 h 60"/>
                <a:gd name="T8" fmla="*/ 2 w 134"/>
                <a:gd name="T9" fmla="*/ 35 h 60"/>
                <a:gd name="T10" fmla="*/ 9 w 134"/>
                <a:gd name="T11" fmla="*/ 46 h 60"/>
                <a:gd name="T12" fmla="*/ 60 w 134"/>
                <a:gd name="T13" fmla="*/ 52 h 60"/>
                <a:gd name="T14" fmla="*/ 83 w 134"/>
                <a:gd name="T15" fmla="*/ 42 h 60"/>
                <a:gd name="T16" fmla="*/ 88 w 134"/>
                <a:gd name="T17" fmla="*/ 15 h 60"/>
                <a:gd name="T18" fmla="*/ 105 w 134"/>
                <a:gd name="T19" fmla="*/ 0 h 60"/>
                <a:gd name="T20" fmla="*/ 93 w 134"/>
                <a:gd name="T21" fmla="*/ 21 h 60"/>
                <a:gd name="T22" fmla="*/ 95 w 134"/>
                <a:gd name="T23" fmla="*/ 41 h 60"/>
                <a:gd name="T24" fmla="*/ 110 w 134"/>
                <a:gd name="T25" fmla="*/ 43 h 60"/>
                <a:gd name="T26" fmla="*/ 105 w 134"/>
                <a:gd name="T27" fmla="*/ 22 h 60"/>
                <a:gd name="T28" fmla="*/ 108 w 134"/>
                <a:gd name="T29" fmla="*/ 5 h 60"/>
                <a:gd name="T30" fmla="*/ 111 w 134"/>
                <a:gd name="T31" fmla="*/ 30 h 60"/>
                <a:gd name="T32" fmla="*/ 121 w 134"/>
                <a:gd name="T33" fmla="*/ 44 h 60"/>
                <a:gd name="T34" fmla="*/ 134 w 134"/>
                <a:gd name="T35" fmla="*/ 27 h 60"/>
                <a:gd name="T36" fmla="*/ 133 w 134"/>
                <a:gd name="T37" fmla="*/ 48 h 60"/>
                <a:gd name="T38" fmla="*/ 124 w 134"/>
                <a:gd name="T39" fmla="*/ 53 h 60"/>
                <a:gd name="T40" fmla="*/ 109 w 134"/>
                <a:gd name="T41" fmla="*/ 49 h 60"/>
                <a:gd name="T42" fmla="*/ 97 w 134"/>
                <a:gd name="T43" fmla="*/ 49 h 60"/>
                <a:gd name="T44" fmla="*/ 92 w 134"/>
                <a:gd name="T45"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60">
                  <a:moveTo>
                    <a:pt x="92" y="47"/>
                  </a:moveTo>
                  <a:cubicBezTo>
                    <a:pt x="92" y="47"/>
                    <a:pt x="84" y="57"/>
                    <a:pt x="75" y="58"/>
                  </a:cubicBezTo>
                  <a:cubicBezTo>
                    <a:pt x="66" y="59"/>
                    <a:pt x="35" y="60"/>
                    <a:pt x="28" y="60"/>
                  </a:cubicBezTo>
                  <a:cubicBezTo>
                    <a:pt x="21" y="60"/>
                    <a:pt x="15" y="60"/>
                    <a:pt x="10" y="56"/>
                  </a:cubicBezTo>
                  <a:cubicBezTo>
                    <a:pt x="6" y="51"/>
                    <a:pt x="0" y="45"/>
                    <a:pt x="2" y="35"/>
                  </a:cubicBezTo>
                  <a:cubicBezTo>
                    <a:pt x="4" y="40"/>
                    <a:pt x="7" y="44"/>
                    <a:pt x="9" y="46"/>
                  </a:cubicBezTo>
                  <a:cubicBezTo>
                    <a:pt x="15" y="50"/>
                    <a:pt x="48" y="53"/>
                    <a:pt x="60" y="52"/>
                  </a:cubicBezTo>
                  <a:cubicBezTo>
                    <a:pt x="71" y="51"/>
                    <a:pt x="82" y="46"/>
                    <a:pt x="83" y="42"/>
                  </a:cubicBezTo>
                  <a:cubicBezTo>
                    <a:pt x="84" y="38"/>
                    <a:pt x="85" y="20"/>
                    <a:pt x="88" y="15"/>
                  </a:cubicBezTo>
                  <a:cubicBezTo>
                    <a:pt x="90" y="10"/>
                    <a:pt x="105" y="0"/>
                    <a:pt x="105" y="0"/>
                  </a:cubicBezTo>
                  <a:cubicBezTo>
                    <a:pt x="105" y="0"/>
                    <a:pt x="94" y="14"/>
                    <a:pt x="93" y="21"/>
                  </a:cubicBezTo>
                  <a:cubicBezTo>
                    <a:pt x="93" y="27"/>
                    <a:pt x="94" y="39"/>
                    <a:pt x="95" y="41"/>
                  </a:cubicBezTo>
                  <a:cubicBezTo>
                    <a:pt x="96" y="43"/>
                    <a:pt x="109" y="45"/>
                    <a:pt x="110" y="43"/>
                  </a:cubicBezTo>
                  <a:cubicBezTo>
                    <a:pt x="112" y="41"/>
                    <a:pt x="105" y="28"/>
                    <a:pt x="105" y="22"/>
                  </a:cubicBezTo>
                  <a:cubicBezTo>
                    <a:pt x="105" y="17"/>
                    <a:pt x="108" y="5"/>
                    <a:pt x="108" y="5"/>
                  </a:cubicBezTo>
                  <a:cubicBezTo>
                    <a:pt x="108" y="5"/>
                    <a:pt x="107" y="21"/>
                    <a:pt x="111" y="30"/>
                  </a:cubicBezTo>
                  <a:cubicBezTo>
                    <a:pt x="115" y="39"/>
                    <a:pt x="117" y="44"/>
                    <a:pt x="121" y="44"/>
                  </a:cubicBezTo>
                  <a:cubicBezTo>
                    <a:pt x="125" y="44"/>
                    <a:pt x="134" y="27"/>
                    <a:pt x="134" y="27"/>
                  </a:cubicBezTo>
                  <a:cubicBezTo>
                    <a:pt x="133" y="36"/>
                    <a:pt x="133" y="46"/>
                    <a:pt x="133" y="48"/>
                  </a:cubicBezTo>
                  <a:cubicBezTo>
                    <a:pt x="133" y="52"/>
                    <a:pt x="130" y="53"/>
                    <a:pt x="124" y="53"/>
                  </a:cubicBezTo>
                  <a:cubicBezTo>
                    <a:pt x="118" y="53"/>
                    <a:pt x="115" y="49"/>
                    <a:pt x="109" y="49"/>
                  </a:cubicBezTo>
                  <a:cubicBezTo>
                    <a:pt x="103" y="49"/>
                    <a:pt x="101" y="52"/>
                    <a:pt x="97" y="49"/>
                  </a:cubicBezTo>
                  <a:cubicBezTo>
                    <a:pt x="92" y="47"/>
                    <a:pt x="92" y="47"/>
                    <a:pt x="92" y="47"/>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ślîḑê">
              <a:extLst>
                <a:ext uri="{FF2B5EF4-FFF2-40B4-BE49-F238E27FC236}">
                  <a16:creationId xmlns:a16="http://schemas.microsoft.com/office/drawing/2014/main" id="{598EE2EC-D147-4223-86FB-E615BFF6854F}"/>
                </a:ext>
              </a:extLst>
            </p:cNvPr>
            <p:cNvSpPr/>
            <p:nvPr/>
          </p:nvSpPr>
          <p:spPr bwMode="auto">
            <a:xfrm>
              <a:off x="5857875" y="3128963"/>
              <a:ext cx="376238" cy="260350"/>
            </a:xfrm>
            <a:custGeom>
              <a:avLst/>
              <a:gdLst>
                <a:gd name="T0" fmla="*/ 0 w 114"/>
                <a:gd name="T1" fmla="*/ 54 h 79"/>
                <a:gd name="T2" fmla="*/ 9 w 114"/>
                <a:gd name="T3" fmla="*/ 32 h 79"/>
                <a:gd name="T4" fmla="*/ 11 w 114"/>
                <a:gd name="T5" fmla="*/ 0 h 79"/>
                <a:gd name="T6" fmla="*/ 92 w 114"/>
                <a:gd name="T7" fmla="*/ 1 h 79"/>
                <a:gd name="T8" fmla="*/ 105 w 114"/>
                <a:gd name="T9" fmla="*/ 58 h 79"/>
                <a:gd name="T10" fmla="*/ 89 w 114"/>
                <a:gd name="T11" fmla="*/ 74 h 79"/>
                <a:gd name="T12" fmla="*/ 28 w 114"/>
                <a:gd name="T13" fmla="*/ 79 h 79"/>
                <a:gd name="T14" fmla="*/ 0 w 114"/>
                <a:gd name="T15" fmla="*/ 54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79">
                  <a:moveTo>
                    <a:pt x="0" y="54"/>
                  </a:moveTo>
                  <a:cubicBezTo>
                    <a:pt x="0" y="54"/>
                    <a:pt x="8" y="42"/>
                    <a:pt x="9" y="32"/>
                  </a:cubicBezTo>
                  <a:cubicBezTo>
                    <a:pt x="10" y="22"/>
                    <a:pt x="11" y="0"/>
                    <a:pt x="11" y="0"/>
                  </a:cubicBezTo>
                  <a:cubicBezTo>
                    <a:pt x="92" y="1"/>
                    <a:pt x="92" y="1"/>
                    <a:pt x="92" y="1"/>
                  </a:cubicBezTo>
                  <a:cubicBezTo>
                    <a:pt x="92" y="1"/>
                    <a:pt x="95" y="51"/>
                    <a:pt x="105" y="58"/>
                  </a:cubicBezTo>
                  <a:cubicBezTo>
                    <a:pt x="114" y="65"/>
                    <a:pt x="89" y="74"/>
                    <a:pt x="89" y="74"/>
                  </a:cubicBezTo>
                  <a:cubicBezTo>
                    <a:pt x="28" y="79"/>
                    <a:pt x="28" y="79"/>
                    <a:pt x="28" y="79"/>
                  </a:cubicBezTo>
                  <a:cubicBezTo>
                    <a:pt x="0" y="54"/>
                    <a:pt x="0" y="54"/>
                    <a:pt x="0" y="5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ṥļíḓe">
              <a:extLst>
                <a:ext uri="{FF2B5EF4-FFF2-40B4-BE49-F238E27FC236}">
                  <a16:creationId xmlns:a16="http://schemas.microsoft.com/office/drawing/2014/main" id="{173CC1D4-7B28-4CBB-862B-E870496C4779}"/>
                </a:ext>
              </a:extLst>
            </p:cNvPr>
            <p:cNvSpPr/>
            <p:nvPr/>
          </p:nvSpPr>
          <p:spPr bwMode="auto">
            <a:xfrm>
              <a:off x="5786438" y="3235325"/>
              <a:ext cx="514350" cy="598488"/>
            </a:xfrm>
            <a:custGeom>
              <a:avLst/>
              <a:gdLst>
                <a:gd name="T0" fmla="*/ 1 w 156"/>
                <a:gd name="T1" fmla="*/ 28 h 182"/>
                <a:gd name="T2" fmla="*/ 35 w 156"/>
                <a:gd name="T3" fmla="*/ 54 h 182"/>
                <a:gd name="T4" fmla="*/ 53 w 156"/>
                <a:gd name="T5" fmla="*/ 59 h 182"/>
                <a:gd name="T6" fmla="*/ 41 w 156"/>
                <a:gd name="T7" fmla="*/ 120 h 182"/>
                <a:gd name="T8" fmla="*/ 25 w 156"/>
                <a:gd name="T9" fmla="*/ 165 h 182"/>
                <a:gd name="T10" fmla="*/ 35 w 156"/>
                <a:gd name="T11" fmla="*/ 170 h 182"/>
                <a:gd name="T12" fmla="*/ 52 w 156"/>
                <a:gd name="T13" fmla="*/ 172 h 182"/>
                <a:gd name="T14" fmla="*/ 65 w 156"/>
                <a:gd name="T15" fmla="*/ 181 h 182"/>
                <a:gd name="T16" fmla="*/ 86 w 156"/>
                <a:gd name="T17" fmla="*/ 177 h 182"/>
                <a:gd name="T18" fmla="*/ 96 w 156"/>
                <a:gd name="T19" fmla="*/ 177 h 182"/>
                <a:gd name="T20" fmla="*/ 111 w 156"/>
                <a:gd name="T21" fmla="*/ 175 h 182"/>
                <a:gd name="T22" fmla="*/ 129 w 156"/>
                <a:gd name="T23" fmla="*/ 172 h 182"/>
                <a:gd name="T24" fmla="*/ 111 w 156"/>
                <a:gd name="T25" fmla="*/ 131 h 182"/>
                <a:gd name="T26" fmla="*/ 99 w 156"/>
                <a:gd name="T27" fmla="*/ 81 h 182"/>
                <a:gd name="T28" fmla="*/ 95 w 156"/>
                <a:gd name="T29" fmla="*/ 62 h 182"/>
                <a:gd name="T30" fmla="*/ 147 w 156"/>
                <a:gd name="T31" fmla="*/ 41 h 182"/>
                <a:gd name="T32" fmla="*/ 153 w 156"/>
                <a:gd name="T33" fmla="*/ 21 h 182"/>
                <a:gd name="T34" fmla="*/ 144 w 156"/>
                <a:gd name="T35" fmla="*/ 13 h 182"/>
                <a:gd name="T36" fmla="*/ 131 w 156"/>
                <a:gd name="T37" fmla="*/ 15 h 182"/>
                <a:gd name="T38" fmla="*/ 92 w 156"/>
                <a:gd name="T39" fmla="*/ 34 h 182"/>
                <a:gd name="T40" fmla="*/ 40 w 156"/>
                <a:gd name="T41" fmla="*/ 24 h 182"/>
                <a:gd name="T42" fmla="*/ 20 w 156"/>
                <a:gd name="T43" fmla="*/ 7 h 182"/>
                <a:gd name="T44" fmla="*/ 1 w 156"/>
                <a:gd name="T45" fmla="*/ 2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182">
                  <a:moveTo>
                    <a:pt x="1" y="28"/>
                  </a:moveTo>
                  <a:cubicBezTo>
                    <a:pt x="5" y="37"/>
                    <a:pt x="25" y="49"/>
                    <a:pt x="35" y="54"/>
                  </a:cubicBezTo>
                  <a:cubicBezTo>
                    <a:pt x="46" y="59"/>
                    <a:pt x="53" y="59"/>
                    <a:pt x="53" y="59"/>
                  </a:cubicBezTo>
                  <a:cubicBezTo>
                    <a:pt x="53" y="59"/>
                    <a:pt x="44" y="101"/>
                    <a:pt x="41" y="120"/>
                  </a:cubicBezTo>
                  <a:cubicBezTo>
                    <a:pt x="38" y="138"/>
                    <a:pt x="25" y="165"/>
                    <a:pt x="25" y="165"/>
                  </a:cubicBezTo>
                  <a:cubicBezTo>
                    <a:pt x="25" y="165"/>
                    <a:pt x="30" y="168"/>
                    <a:pt x="35" y="170"/>
                  </a:cubicBezTo>
                  <a:cubicBezTo>
                    <a:pt x="39" y="171"/>
                    <a:pt x="49" y="166"/>
                    <a:pt x="52" y="172"/>
                  </a:cubicBezTo>
                  <a:cubicBezTo>
                    <a:pt x="56" y="179"/>
                    <a:pt x="58" y="180"/>
                    <a:pt x="65" y="181"/>
                  </a:cubicBezTo>
                  <a:cubicBezTo>
                    <a:pt x="72" y="182"/>
                    <a:pt x="83" y="180"/>
                    <a:pt x="86" y="177"/>
                  </a:cubicBezTo>
                  <a:cubicBezTo>
                    <a:pt x="89" y="173"/>
                    <a:pt x="90" y="176"/>
                    <a:pt x="96" y="177"/>
                  </a:cubicBezTo>
                  <a:cubicBezTo>
                    <a:pt x="101" y="179"/>
                    <a:pt x="105" y="178"/>
                    <a:pt x="111" y="175"/>
                  </a:cubicBezTo>
                  <a:cubicBezTo>
                    <a:pt x="117" y="172"/>
                    <a:pt x="129" y="172"/>
                    <a:pt x="129" y="172"/>
                  </a:cubicBezTo>
                  <a:cubicBezTo>
                    <a:pt x="129" y="172"/>
                    <a:pt x="111" y="141"/>
                    <a:pt x="111" y="131"/>
                  </a:cubicBezTo>
                  <a:cubicBezTo>
                    <a:pt x="110" y="122"/>
                    <a:pt x="103" y="93"/>
                    <a:pt x="99" y="81"/>
                  </a:cubicBezTo>
                  <a:cubicBezTo>
                    <a:pt x="96" y="68"/>
                    <a:pt x="95" y="62"/>
                    <a:pt x="95" y="62"/>
                  </a:cubicBezTo>
                  <a:cubicBezTo>
                    <a:pt x="95" y="62"/>
                    <a:pt x="137" y="49"/>
                    <a:pt x="147" y="41"/>
                  </a:cubicBezTo>
                  <a:cubicBezTo>
                    <a:pt x="156" y="32"/>
                    <a:pt x="153" y="21"/>
                    <a:pt x="153" y="21"/>
                  </a:cubicBezTo>
                  <a:cubicBezTo>
                    <a:pt x="153" y="21"/>
                    <a:pt x="149" y="13"/>
                    <a:pt x="144" y="13"/>
                  </a:cubicBezTo>
                  <a:cubicBezTo>
                    <a:pt x="138" y="13"/>
                    <a:pt x="134" y="12"/>
                    <a:pt x="131" y="15"/>
                  </a:cubicBezTo>
                  <a:cubicBezTo>
                    <a:pt x="128" y="18"/>
                    <a:pt x="107" y="33"/>
                    <a:pt x="92" y="34"/>
                  </a:cubicBezTo>
                  <a:cubicBezTo>
                    <a:pt x="76" y="36"/>
                    <a:pt x="44" y="27"/>
                    <a:pt x="40" y="24"/>
                  </a:cubicBezTo>
                  <a:cubicBezTo>
                    <a:pt x="35" y="20"/>
                    <a:pt x="26" y="11"/>
                    <a:pt x="20" y="7"/>
                  </a:cubicBezTo>
                  <a:cubicBezTo>
                    <a:pt x="5" y="0"/>
                    <a:pt x="0" y="26"/>
                    <a:pt x="1" y="28"/>
                  </a:cubicBezTo>
                  <a:close/>
                </a:path>
              </a:pathLst>
            </a:custGeom>
            <a:solidFill>
              <a:srgbClr val="F1F1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iṣlíḍê">
              <a:extLst>
                <a:ext uri="{FF2B5EF4-FFF2-40B4-BE49-F238E27FC236}">
                  <a16:creationId xmlns:a16="http://schemas.microsoft.com/office/drawing/2014/main" id="{5772A6A5-4C6C-4B64-B3E7-AACF6B503324}"/>
                </a:ext>
              </a:extLst>
            </p:cNvPr>
            <p:cNvSpPr/>
            <p:nvPr/>
          </p:nvSpPr>
          <p:spPr bwMode="auto">
            <a:xfrm>
              <a:off x="5700713" y="2427288"/>
              <a:ext cx="630238" cy="801688"/>
            </a:xfrm>
            <a:custGeom>
              <a:avLst/>
              <a:gdLst>
                <a:gd name="T0" fmla="*/ 95 w 191"/>
                <a:gd name="T1" fmla="*/ 7 h 243"/>
                <a:gd name="T2" fmla="*/ 0 w 191"/>
                <a:gd name="T3" fmla="*/ 103 h 243"/>
                <a:gd name="T4" fmla="*/ 95 w 191"/>
                <a:gd name="T5" fmla="*/ 243 h 243"/>
                <a:gd name="T6" fmla="*/ 191 w 191"/>
                <a:gd name="T7" fmla="*/ 103 h 243"/>
                <a:gd name="T8" fmla="*/ 95 w 191"/>
                <a:gd name="T9" fmla="*/ 7 h 243"/>
              </a:gdLst>
              <a:ahLst/>
              <a:cxnLst>
                <a:cxn ang="0">
                  <a:pos x="T0" y="T1"/>
                </a:cxn>
                <a:cxn ang="0">
                  <a:pos x="T2" y="T3"/>
                </a:cxn>
                <a:cxn ang="0">
                  <a:pos x="T4" y="T5"/>
                </a:cxn>
                <a:cxn ang="0">
                  <a:pos x="T6" y="T7"/>
                </a:cxn>
                <a:cxn ang="0">
                  <a:pos x="T8" y="T9"/>
                </a:cxn>
              </a:cxnLst>
              <a:rect l="0" t="0" r="r" b="b"/>
              <a:pathLst>
                <a:path w="191" h="243">
                  <a:moveTo>
                    <a:pt x="95" y="7"/>
                  </a:moveTo>
                  <a:cubicBezTo>
                    <a:pt x="95" y="7"/>
                    <a:pt x="0" y="0"/>
                    <a:pt x="0" y="103"/>
                  </a:cubicBezTo>
                  <a:cubicBezTo>
                    <a:pt x="0" y="206"/>
                    <a:pt x="78" y="243"/>
                    <a:pt x="95" y="243"/>
                  </a:cubicBezTo>
                  <a:cubicBezTo>
                    <a:pt x="113" y="243"/>
                    <a:pt x="191" y="206"/>
                    <a:pt x="191" y="103"/>
                  </a:cubicBezTo>
                  <a:cubicBezTo>
                    <a:pt x="191" y="0"/>
                    <a:pt x="95" y="7"/>
                    <a:pt x="95" y="7"/>
                  </a:cubicBezTo>
                  <a:close/>
                </a:path>
              </a:pathLst>
            </a:custGeom>
            <a:solidFill>
              <a:srgbClr val="FCC8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ísḷiďè">
              <a:extLst>
                <a:ext uri="{FF2B5EF4-FFF2-40B4-BE49-F238E27FC236}">
                  <a16:creationId xmlns:a16="http://schemas.microsoft.com/office/drawing/2014/main" id="{DC98E3C7-CB39-47FE-9DFD-58E584067CD0}"/>
                </a:ext>
              </a:extLst>
            </p:cNvPr>
            <p:cNvSpPr/>
            <p:nvPr/>
          </p:nvSpPr>
          <p:spPr bwMode="auto">
            <a:xfrm>
              <a:off x="6016625" y="2439988"/>
              <a:ext cx="314325" cy="788988"/>
            </a:xfrm>
            <a:custGeom>
              <a:avLst/>
              <a:gdLst>
                <a:gd name="T0" fmla="*/ 0 w 95"/>
                <a:gd name="T1" fmla="*/ 3 h 239"/>
                <a:gd name="T2" fmla="*/ 0 w 95"/>
                <a:gd name="T3" fmla="*/ 239 h 239"/>
                <a:gd name="T4" fmla="*/ 95 w 95"/>
                <a:gd name="T5" fmla="*/ 99 h 239"/>
                <a:gd name="T6" fmla="*/ 0 w 95"/>
                <a:gd name="T7" fmla="*/ 3 h 239"/>
              </a:gdLst>
              <a:ahLst/>
              <a:cxnLst>
                <a:cxn ang="0">
                  <a:pos x="T0" y="T1"/>
                </a:cxn>
                <a:cxn ang="0">
                  <a:pos x="T2" y="T3"/>
                </a:cxn>
                <a:cxn ang="0">
                  <a:pos x="T4" y="T5"/>
                </a:cxn>
                <a:cxn ang="0">
                  <a:pos x="T6" y="T7"/>
                </a:cxn>
              </a:cxnLst>
              <a:rect l="0" t="0" r="r" b="b"/>
              <a:pathLst>
                <a:path w="95" h="239">
                  <a:moveTo>
                    <a:pt x="0" y="3"/>
                  </a:moveTo>
                  <a:cubicBezTo>
                    <a:pt x="0" y="239"/>
                    <a:pt x="0" y="239"/>
                    <a:pt x="0" y="239"/>
                  </a:cubicBezTo>
                  <a:cubicBezTo>
                    <a:pt x="18" y="238"/>
                    <a:pt x="95" y="201"/>
                    <a:pt x="95" y="99"/>
                  </a:cubicBezTo>
                  <a:cubicBezTo>
                    <a:pt x="95" y="0"/>
                    <a:pt x="7" y="3"/>
                    <a:pt x="0" y="3"/>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íṣľiḑè">
              <a:extLst>
                <a:ext uri="{FF2B5EF4-FFF2-40B4-BE49-F238E27FC236}">
                  <a16:creationId xmlns:a16="http://schemas.microsoft.com/office/drawing/2014/main" id="{60ECF2D0-103F-4476-8D58-7920A4026727}"/>
                </a:ext>
              </a:extLst>
            </p:cNvPr>
            <p:cNvSpPr/>
            <p:nvPr/>
          </p:nvSpPr>
          <p:spPr bwMode="auto">
            <a:xfrm>
              <a:off x="6365875" y="3692525"/>
              <a:ext cx="274638" cy="563563"/>
            </a:xfrm>
            <a:custGeom>
              <a:avLst/>
              <a:gdLst>
                <a:gd name="T0" fmla="*/ 1 w 83"/>
                <a:gd name="T1" fmla="*/ 159 h 171"/>
                <a:gd name="T2" fmla="*/ 24 w 83"/>
                <a:gd name="T3" fmla="*/ 147 h 171"/>
                <a:gd name="T4" fmla="*/ 48 w 83"/>
                <a:gd name="T5" fmla="*/ 148 h 171"/>
                <a:gd name="T6" fmla="*/ 83 w 83"/>
                <a:gd name="T7" fmla="*/ 171 h 171"/>
                <a:gd name="T8" fmla="*/ 54 w 83"/>
                <a:gd name="T9" fmla="*/ 142 h 171"/>
                <a:gd name="T10" fmla="*/ 38 w 83"/>
                <a:gd name="T11" fmla="*/ 138 h 171"/>
                <a:gd name="T12" fmla="*/ 59 w 83"/>
                <a:gd name="T13" fmla="*/ 132 h 171"/>
                <a:gd name="T14" fmla="*/ 78 w 83"/>
                <a:gd name="T15" fmla="*/ 132 h 171"/>
                <a:gd name="T16" fmla="*/ 51 w 83"/>
                <a:gd name="T17" fmla="*/ 121 h 171"/>
                <a:gd name="T18" fmla="*/ 35 w 83"/>
                <a:gd name="T19" fmla="*/ 124 h 171"/>
                <a:gd name="T20" fmla="*/ 27 w 83"/>
                <a:gd name="T21" fmla="*/ 82 h 171"/>
                <a:gd name="T22" fmla="*/ 34 w 83"/>
                <a:gd name="T23" fmla="*/ 32 h 171"/>
                <a:gd name="T24" fmla="*/ 31 w 83"/>
                <a:gd name="T25" fmla="*/ 0 h 171"/>
                <a:gd name="T26" fmla="*/ 26 w 83"/>
                <a:gd name="T27" fmla="*/ 46 h 171"/>
                <a:gd name="T28" fmla="*/ 20 w 83"/>
                <a:gd name="T29" fmla="*/ 87 h 171"/>
                <a:gd name="T30" fmla="*/ 23 w 83"/>
                <a:gd name="T31" fmla="*/ 123 h 171"/>
                <a:gd name="T32" fmla="*/ 8 w 83"/>
                <a:gd name="T33" fmla="*/ 110 h 171"/>
                <a:gd name="T34" fmla="*/ 4 w 83"/>
                <a:gd name="T35" fmla="*/ 86 h 171"/>
                <a:gd name="T36" fmla="*/ 5 w 83"/>
                <a:gd name="T37" fmla="*/ 118 h 171"/>
                <a:gd name="T38" fmla="*/ 17 w 83"/>
                <a:gd name="T39" fmla="*/ 131 h 171"/>
                <a:gd name="T40" fmla="*/ 7 w 83"/>
                <a:gd name="T41" fmla="*/ 141 h 171"/>
                <a:gd name="T42" fmla="*/ 1 w 83"/>
                <a:gd name="T43" fmla="*/ 1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171">
                  <a:moveTo>
                    <a:pt x="1" y="159"/>
                  </a:moveTo>
                  <a:cubicBezTo>
                    <a:pt x="1" y="159"/>
                    <a:pt x="13" y="147"/>
                    <a:pt x="24" y="147"/>
                  </a:cubicBezTo>
                  <a:cubicBezTo>
                    <a:pt x="34" y="147"/>
                    <a:pt x="38" y="144"/>
                    <a:pt x="48" y="148"/>
                  </a:cubicBezTo>
                  <a:cubicBezTo>
                    <a:pt x="59" y="153"/>
                    <a:pt x="83" y="171"/>
                    <a:pt x="83" y="171"/>
                  </a:cubicBezTo>
                  <a:cubicBezTo>
                    <a:pt x="83" y="171"/>
                    <a:pt x="65" y="143"/>
                    <a:pt x="54" y="142"/>
                  </a:cubicBezTo>
                  <a:cubicBezTo>
                    <a:pt x="44" y="141"/>
                    <a:pt x="38" y="138"/>
                    <a:pt x="38" y="138"/>
                  </a:cubicBezTo>
                  <a:cubicBezTo>
                    <a:pt x="38" y="138"/>
                    <a:pt x="49" y="132"/>
                    <a:pt x="59" y="132"/>
                  </a:cubicBezTo>
                  <a:cubicBezTo>
                    <a:pt x="69" y="132"/>
                    <a:pt x="78" y="132"/>
                    <a:pt x="78" y="132"/>
                  </a:cubicBezTo>
                  <a:cubicBezTo>
                    <a:pt x="78" y="132"/>
                    <a:pt x="58" y="121"/>
                    <a:pt x="51" y="121"/>
                  </a:cubicBezTo>
                  <a:cubicBezTo>
                    <a:pt x="45" y="121"/>
                    <a:pt x="35" y="124"/>
                    <a:pt x="35" y="124"/>
                  </a:cubicBezTo>
                  <a:cubicBezTo>
                    <a:pt x="35" y="124"/>
                    <a:pt x="27" y="96"/>
                    <a:pt x="27" y="82"/>
                  </a:cubicBezTo>
                  <a:cubicBezTo>
                    <a:pt x="27" y="68"/>
                    <a:pt x="32" y="47"/>
                    <a:pt x="34" y="32"/>
                  </a:cubicBezTo>
                  <a:cubicBezTo>
                    <a:pt x="35" y="17"/>
                    <a:pt x="31" y="0"/>
                    <a:pt x="31" y="0"/>
                  </a:cubicBezTo>
                  <a:cubicBezTo>
                    <a:pt x="31" y="0"/>
                    <a:pt x="31" y="32"/>
                    <a:pt x="26" y="46"/>
                  </a:cubicBezTo>
                  <a:cubicBezTo>
                    <a:pt x="21" y="60"/>
                    <a:pt x="20" y="73"/>
                    <a:pt x="20" y="87"/>
                  </a:cubicBezTo>
                  <a:cubicBezTo>
                    <a:pt x="20" y="101"/>
                    <a:pt x="23" y="123"/>
                    <a:pt x="23" y="123"/>
                  </a:cubicBezTo>
                  <a:cubicBezTo>
                    <a:pt x="23" y="123"/>
                    <a:pt x="11" y="116"/>
                    <a:pt x="8" y="110"/>
                  </a:cubicBezTo>
                  <a:cubicBezTo>
                    <a:pt x="5" y="105"/>
                    <a:pt x="4" y="86"/>
                    <a:pt x="4" y="86"/>
                  </a:cubicBezTo>
                  <a:cubicBezTo>
                    <a:pt x="4" y="86"/>
                    <a:pt x="0" y="109"/>
                    <a:pt x="5" y="118"/>
                  </a:cubicBezTo>
                  <a:cubicBezTo>
                    <a:pt x="9" y="127"/>
                    <a:pt x="17" y="131"/>
                    <a:pt x="17" y="131"/>
                  </a:cubicBezTo>
                  <a:cubicBezTo>
                    <a:pt x="17" y="131"/>
                    <a:pt x="12" y="134"/>
                    <a:pt x="7" y="141"/>
                  </a:cubicBezTo>
                  <a:cubicBezTo>
                    <a:pt x="2" y="148"/>
                    <a:pt x="1" y="159"/>
                    <a:pt x="1" y="159"/>
                  </a:cubicBezTo>
                  <a:close/>
                </a:path>
              </a:pathLst>
            </a:custGeom>
            <a:solidFill>
              <a:srgbClr val="25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iṥliďè">
              <a:extLst>
                <a:ext uri="{FF2B5EF4-FFF2-40B4-BE49-F238E27FC236}">
                  <a16:creationId xmlns:a16="http://schemas.microsoft.com/office/drawing/2014/main" id="{581BFCC7-1612-43C1-B8D4-60D09E3F2FF8}"/>
                </a:ext>
              </a:extLst>
            </p:cNvPr>
            <p:cNvSpPr/>
            <p:nvPr/>
          </p:nvSpPr>
          <p:spPr bwMode="auto">
            <a:xfrm>
              <a:off x="6132513" y="4219575"/>
              <a:ext cx="461963" cy="263525"/>
            </a:xfrm>
            <a:custGeom>
              <a:avLst/>
              <a:gdLst>
                <a:gd name="T0" fmla="*/ 47 w 140"/>
                <a:gd name="T1" fmla="*/ 67 h 80"/>
                <a:gd name="T2" fmla="*/ 64 w 140"/>
                <a:gd name="T3" fmla="*/ 78 h 80"/>
                <a:gd name="T4" fmla="*/ 111 w 140"/>
                <a:gd name="T5" fmla="*/ 80 h 80"/>
                <a:gd name="T6" fmla="*/ 129 w 140"/>
                <a:gd name="T7" fmla="*/ 76 h 80"/>
                <a:gd name="T8" fmla="*/ 135 w 140"/>
                <a:gd name="T9" fmla="*/ 51 h 80"/>
                <a:gd name="T10" fmla="*/ 117 w 140"/>
                <a:gd name="T11" fmla="*/ 20 h 80"/>
                <a:gd name="T12" fmla="*/ 100 w 140"/>
                <a:gd name="T13" fmla="*/ 0 h 80"/>
                <a:gd name="T14" fmla="*/ 75 w 140"/>
                <a:gd name="T15" fmla="*/ 1 h 80"/>
                <a:gd name="T16" fmla="*/ 36 w 140"/>
                <a:gd name="T17" fmla="*/ 12 h 80"/>
                <a:gd name="T18" fmla="*/ 33 w 140"/>
                <a:gd name="T19" fmla="*/ 18 h 80"/>
                <a:gd name="T20" fmla="*/ 25 w 140"/>
                <a:gd name="T21" fmla="*/ 18 h 80"/>
                <a:gd name="T22" fmla="*/ 6 w 140"/>
                <a:gd name="T23" fmla="*/ 28 h 80"/>
                <a:gd name="T24" fmla="*/ 1 w 140"/>
                <a:gd name="T25" fmla="*/ 28 h 80"/>
                <a:gd name="T26" fmla="*/ 2 w 140"/>
                <a:gd name="T27" fmla="*/ 37 h 80"/>
                <a:gd name="T28" fmla="*/ 6 w 140"/>
                <a:gd name="T29" fmla="*/ 68 h 80"/>
                <a:gd name="T30" fmla="*/ 15 w 140"/>
                <a:gd name="T31" fmla="*/ 73 h 80"/>
                <a:gd name="T32" fmla="*/ 30 w 140"/>
                <a:gd name="T33" fmla="*/ 69 h 80"/>
                <a:gd name="T34" fmla="*/ 42 w 140"/>
                <a:gd name="T35" fmla="*/ 69 h 80"/>
                <a:gd name="T36" fmla="*/ 47 w 140"/>
                <a:gd name="T37"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80">
                  <a:moveTo>
                    <a:pt x="47" y="67"/>
                  </a:moveTo>
                  <a:cubicBezTo>
                    <a:pt x="47" y="67"/>
                    <a:pt x="55" y="77"/>
                    <a:pt x="64" y="78"/>
                  </a:cubicBezTo>
                  <a:cubicBezTo>
                    <a:pt x="73" y="79"/>
                    <a:pt x="104" y="80"/>
                    <a:pt x="111" y="80"/>
                  </a:cubicBezTo>
                  <a:cubicBezTo>
                    <a:pt x="118" y="80"/>
                    <a:pt x="124" y="80"/>
                    <a:pt x="129" y="76"/>
                  </a:cubicBezTo>
                  <a:cubicBezTo>
                    <a:pt x="133" y="71"/>
                    <a:pt x="140" y="64"/>
                    <a:pt x="135" y="51"/>
                  </a:cubicBezTo>
                  <a:cubicBezTo>
                    <a:pt x="131" y="37"/>
                    <a:pt x="119" y="27"/>
                    <a:pt x="117" y="20"/>
                  </a:cubicBezTo>
                  <a:cubicBezTo>
                    <a:pt x="115" y="13"/>
                    <a:pt x="105" y="1"/>
                    <a:pt x="100" y="0"/>
                  </a:cubicBezTo>
                  <a:cubicBezTo>
                    <a:pt x="94" y="0"/>
                    <a:pt x="78" y="0"/>
                    <a:pt x="75" y="1"/>
                  </a:cubicBezTo>
                  <a:cubicBezTo>
                    <a:pt x="72" y="2"/>
                    <a:pt x="39" y="9"/>
                    <a:pt x="36" y="12"/>
                  </a:cubicBezTo>
                  <a:cubicBezTo>
                    <a:pt x="33" y="15"/>
                    <a:pt x="33" y="18"/>
                    <a:pt x="33" y="18"/>
                  </a:cubicBezTo>
                  <a:cubicBezTo>
                    <a:pt x="33" y="18"/>
                    <a:pt x="29" y="16"/>
                    <a:pt x="25" y="18"/>
                  </a:cubicBezTo>
                  <a:cubicBezTo>
                    <a:pt x="22" y="19"/>
                    <a:pt x="11" y="27"/>
                    <a:pt x="6" y="28"/>
                  </a:cubicBezTo>
                  <a:cubicBezTo>
                    <a:pt x="1" y="28"/>
                    <a:pt x="1" y="28"/>
                    <a:pt x="1" y="28"/>
                  </a:cubicBezTo>
                  <a:cubicBezTo>
                    <a:pt x="1" y="28"/>
                    <a:pt x="0" y="33"/>
                    <a:pt x="2" y="37"/>
                  </a:cubicBezTo>
                  <a:cubicBezTo>
                    <a:pt x="5" y="41"/>
                    <a:pt x="6" y="65"/>
                    <a:pt x="6" y="68"/>
                  </a:cubicBezTo>
                  <a:cubicBezTo>
                    <a:pt x="6" y="72"/>
                    <a:pt x="9" y="73"/>
                    <a:pt x="15" y="73"/>
                  </a:cubicBezTo>
                  <a:cubicBezTo>
                    <a:pt x="21" y="73"/>
                    <a:pt x="24" y="69"/>
                    <a:pt x="30" y="69"/>
                  </a:cubicBezTo>
                  <a:cubicBezTo>
                    <a:pt x="36" y="69"/>
                    <a:pt x="38" y="72"/>
                    <a:pt x="42" y="69"/>
                  </a:cubicBezTo>
                  <a:cubicBezTo>
                    <a:pt x="47" y="67"/>
                    <a:pt x="47" y="67"/>
                    <a:pt x="47" y="67"/>
                  </a:cubicBez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śḻîḑè">
              <a:extLst>
                <a:ext uri="{FF2B5EF4-FFF2-40B4-BE49-F238E27FC236}">
                  <a16:creationId xmlns:a16="http://schemas.microsoft.com/office/drawing/2014/main" id="{C65C0D9E-EA9D-42E3-B941-627CEA1498FC}"/>
                </a:ext>
              </a:extLst>
            </p:cNvPr>
            <p:cNvSpPr/>
            <p:nvPr/>
          </p:nvSpPr>
          <p:spPr bwMode="auto">
            <a:xfrm>
              <a:off x="6145213" y="4286250"/>
              <a:ext cx="446088" cy="196850"/>
            </a:xfrm>
            <a:custGeom>
              <a:avLst/>
              <a:gdLst>
                <a:gd name="T0" fmla="*/ 43 w 135"/>
                <a:gd name="T1" fmla="*/ 47 h 60"/>
                <a:gd name="T2" fmla="*/ 60 w 135"/>
                <a:gd name="T3" fmla="*/ 58 h 60"/>
                <a:gd name="T4" fmla="*/ 107 w 135"/>
                <a:gd name="T5" fmla="*/ 60 h 60"/>
                <a:gd name="T6" fmla="*/ 125 w 135"/>
                <a:gd name="T7" fmla="*/ 56 h 60"/>
                <a:gd name="T8" fmla="*/ 133 w 135"/>
                <a:gd name="T9" fmla="*/ 35 h 60"/>
                <a:gd name="T10" fmla="*/ 126 w 135"/>
                <a:gd name="T11" fmla="*/ 46 h 60"/>
                <a:gd name="T12" fmla="*/ 75 w 135"/>
                <a:gd name="T13" fmla="*/ 52 h 60"/>
                <a:gd name="T14" fmla="*/ 52 w 135"/>
                <a:gd name="T15" fmla="*/ 42 h 60"/>
                <a:gd name="T16" fmla="*/ 47 w 135"/>
                <a:gd name="T17" fmla="*/ 15 h 60"/>
                <a:gd name="T18" fmla="*/ 30 w 135"/>
                <a:gd name="T19" fmla="*/ 0 h 60"/>
                <a:gd name="T20" fmla="*/ 42 w 135"/>
                <a:gd name="T21" fmla="*/ 21 h 60"/>
                <a:gd name="T22" fmla="*/ 40 w 135"/>
                <a:gd name="T23" fmla="*/ 41 h 60"/>
                <a:gd name="T24" fmla="*/ 25 w 135"/>
                <a:gd name="T25" fmla="*/ 43 h 60"/>
                <a:gd name="T26" fmla="*/ 30 w 135"/>
                <a:gd name="T27" fmla="*/ 22 h 60"/>
                <a:gd name="T28" fmla="*/ 27 w 135"/>
                <a:gd name="T29" fmla="*/ 5 h 60"/>
                <a:gd name="T30" fmla="*/ 23 w 135"/>
                <a:gd name="T31" fmla="*/ 30 h 60"/>
                <a:gd name="T32" fmla="*/ 14 w 135"/>
                <a:gd name="T33" fmla="*/ 44 h 60"/>
                <a:gd name="T34" fmla="*/ 0 w 135"/>
                <a:gd name="T35" fmla="*/ 27 h 60"/>
                <a:gd name="T36" fmla="*/ 2 w 135"/>
                <a:gd name="T37" fmla="*/ 48 h 60"/>
                <a:gd name="T38" fmla="*/ 11 w 135"/>
                <a:gd name="T39" fmla="*/ 53 h 60"/>
                <a:gd name="T40" fmla="*/ 26 w 135"/>
                <a:gd name="T41" fmla="*/ 49 h 60"/>
                <a:gd name="T42" fmla="*/ 38 w 135"/>
                <a:gd name="T43" fmla="*/ 49 h 60"/>
                <a:gd name="T44" fmla="*/ 43 w 135"/>
                <a:gd name="T45"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60">
                  <a:moveTo>
                    <a:pt x="43" y="47"/>
                  </a:moveTo>
                  <a:cubicBezTo>
                    <a:pt x="43" y="47"/>
                    <a:pt x="51" y="57"/>
                    <a:pt x="60" y="58"/>
                  </a:cubicBezTo>
                  <a:cubicBezTo>
                    <a:pt x="69" y="59"/>
                    <a:pt x="100" y="60"/>
                    <a:pt x="107" y="60"/>
                  </a:cubicBezTo>
                  <a:cubicBezTo>
                    <a:pt x="114" y="60"/>
                    <a:pt x="120" y="60"/>
                    <a:pt x="125" y="56"/>
                  </a:cubicBezTo>
                  <a:cubicBezTo>
                    <a:pt x="129" y="51"/>
                    <a:pt x="135" y="45"/>
                    <a:pt x="133" y="35"/>
                  </a:cubicBezTo>
                  <a:cubicBezTo>
                    <a:pt x="131" y="40"/>
                    <a:pt x="128" y="44"/>
                    <a:pt x="126" y="46"/>
                  </a:cubicBezTo>
                  <a:cubicBezTo>
                    <a:pt x="119" y="50"/>
                    <a:pt x="87" y="53"/>
                    <a:pt x="75" y="52"/>
                  </a:cubicBezTo>
                  <a:cubicBezTo>
                    <a:pt x="64" y="51"/>
                    <a:pt x="53" y="46"/>
                    <a:pt x="52" y="42"/>
                  </a:cubicBezTo>
                  <a:cubicBezTo>
                    <a:pt x="51" y="38"/>
                    <a:pt x="50" y="20"/>
                    <a:pt x="47" y="15"/>
                  </a:cubicBezTo>
                  <a:cubicBezTo>
                    <a:pt x="44" y="10"/>
                    <a:pt x="30" y="0"/>
                    <a:pt x="30" y="0"/>
                  </a:cubicBezTo>
                  <a:cubicBezTo>
                    <a:pt x="30" y="0"/>
                    <a:pt x="41" y="14"/>
                    <a:pt x="42" y="21"/>
                  </a:cubicBezTo>
                  <a:cubicBezTo>
                    <a:pt x="42" y="27"/>
                    <a:pt x="41" y="39"/>
                    <a:pt x="40" y="41"/>
                  </a:cubicBezTo>
                  <a:cubicBezTo>
                    <a:pt x="39" y="43"/>
                    <a:pt x="26" y="45"/>
                    <a:pt x="25" y="43"/>
                  </a:cubicBezTo>
                  <a:cubicBezTo>
                    <a:pt x="23" y="41"/>
                    <a:pt x="29" y="28"/>
                    <a:pt x="30" y="22"/>
                  </a:cubicBezTo>
                  <a:cubicBezTo>
                    <a:pt x="30" y="17"/>
                    <a:pt x="27" y="5"/>
                    <a:pt x="27" y="5"/>
                  </a:cubicBezTo>
                  <a:cubicBezTo>
                    <a:pt x="27" y="5"/>
                    <a:pt x="27" y="21"/>
                    <a:pt x="23" y="30"/>
                  </a:cubicBezTo>
                  <a:cubicBezTo>
                    <a:pt x="19" y="39"/>
                    <a:pt x="18" y="44"/>
                    <a:pt x="14" y="44"/>
                  </a:cubicBezTo>
                  <a:cubicBezTo>
                    <a:pt x="10" y="44"/>
                    <a:pt x="0" y="27"/>
                    <a:pt x="0" y="27"/>
                  </a:cubicBezTo>
                  <a:cubicBezTo>
                    <a:pt x="2" y="36"/>
                    <a:pt x="2" y="46"/>
                    <a:pt x="2" y="48"/>
                  </a:cubicBezTo>
                  <a:cubicBezTo>
                    <a:pt x="2" y="52"/>
                    <a:pt x="5" y="53"/>
                    <a:pt x="11" y="53"/>
                  </a:cubicBezTo>
                  <a:cubicBezTo>
                    <a:pt x="17" y="53"/>
                    <a:pt x="20" y="49"/>
                    <a:pt x="26" y="49"/>
                  </a:cubicBezTo>
                  <a:cubicBezTo>
                    <a:pt x="32" y="49"/>
                    <a:pt x="34" y="52"/>
                    <a:pt x="38" y="49"/>
                  </a:cubicBezTo>
                  <a:cubicBezTo>
                    <a:pt x="43" y="47"/>
                    <a:pt x="43" y="47"/>
                    <a:pt x="43" y="47"/>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iṡḻiḍê">
              <a:extLst>
                <a:ext uri="{FF2B5EF4-FFF2-40B4-BE49-F238E27FC236}">
                  <a16:creationId xmlns:a16="http://schemas.microsoft.com/office/drawing/2014/main" id="{FE2D507B-1516-4EF4-814F-2AA0ADC227BF}"/>
                </a:ext>
              </a:extLst>
            </p:cNvPr>
            <p:cNvSpPr/>
            <p:nvPr/>
          </p:nvSpPr>
          <p:spPr bwMode="auto">
            <a:xfrm>
              <a:off x="5927725" y="3584575"/>
              <a:ext cx="168275" cy="242888"/>
            </a:xfrm>
            <a:custGeom>
              <a:avLst/>
              <a:gdLst>
                <a:gd name="T0" fmla="*/ 0 w 51"/>
                <a:gd name="T1" fmla="*/ 64 h 74"/>
                <a:gd name="T2" fmla="*/ 8 w 51"/>
                <a:gd name="T3" fmla="*/ 65 h 74"/>
                <a:gd name="T4" fmla="*/ 11 w 51"/>
                <a:gd name="T5" fmla="*/ 19 h 74"/>
                <a:gd name="T6" fmla="*/ 9 w 51"/>
                <a:gd name="T7" fmla="*/ 33 h 74"/>
                <a:gd name="T8" fmla="*/ 0 w 51"/>
                <a:gd name="T9" fmla="*/ 64 h 74"/>
                <a:gd name="T10" fmla="*/ 39 w 51"/>
                <a:gd name="T11" fmla="*/ 74 h 74"/>
                <a:gd name="T12" fmla="*/ 43 w 51"/>
                <a:gd name="T13" fmla="*/ 71 h 74"/>
                <a:gd name="T14" fmla="*/ 51 w 51"/>
                <a:gd name="T15" fmla="*/ 71 h 74"/>
                <a:gd name="T16" fmla="*/ 44 w 51"/>
                <a:gd name="T17" fmla="*/ 35 h 74"/>
                <a:gd name="T18" fmla="*/ 35 w 51"/>
                <a:gd name="T19" fmla="*/ 0 h 74"/>
                <a:gd name="T20" fmla="*/ 37 w 51"/>
                <a:gd name="T21" fmla="*/ 33 h 74"/>
                <a:gd name="T22" fmla="*/ 39 w 51"/>
                <a:gd name="T2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74">
                  <a:moveTo>
                    <a:pt x="0" y="64"/>
                  </a:moveTo>
                  <a:cubicBezTo>
                    <a:pt x="3" y="63"/>
                    <a:pt x="5" y="63"/>
                    <a:pt x="8" y="65"/>
                  </a:cubicBezTo>
                  <a:cubicBezTo>
                    <a:pt x="11" y="19"/>
                    <a:pt x="11" y="19"/>
                    <a:pt x="11" y="19"/>
                  </a:cubicBezTo>
                  <a:cubicBezTo>
                    <a:pt x="11" y="19"/>
                    <a:pt x="11" y="22"/>
                    <a:pt x="9" y="33"/>
                  </a:cubicBezTo>
                  <a:cubicBezTo>
                    <a:pt x="7" y="41"/>
                    <a:pt x="2" y="56"/>
                    <a:pt x="0" y="64"/>
                  </a:cubicBezTo>
                  <a:close/>
                  <a:moveTo>
                    <a:pt x="39" y="74"/>
                  </a:moveTo>
                  <a:cubicBezTo>
                    <a:pt x="41" y="73"/>
                    <a:pt x="42" y="72"/>
                    <a:pt x="43" y="71"/>
                  </a:cubicBezTo>
                  <a:cubicBezTo>
                    <a:pt x="46" y="67"/>
                    <a:pt x="47" y="69"/>
                    <a:pt x="51" y="71"/>
                  </a:cubicBezTo>
                  <a:cubicBezTo>
                    <a:pt x="48" y="61"/>
                    <a:pt x="44" y="42"/>
                    <a:pt x="44" y="35"/>
                  </a:cubicBezTo>
                  <a:cubicBezTo>
                    <a:pt x="43" y="27"/>
                    <a:pt x="35" y="0"/>
                    <a:pt x="35" y="0"/>
                  </a:cubicBezTo>
                  <a:cubicBezTo>
                    <a:pt x="35" y="0"/>
                    <a:pt x="35" y="17"/>
                    <a:pt x="37" y="33"/>
                  </a:cubicBezTo>
                  <a:cubicBezTo>
                    <a:pt x="37" y="44"/>
                    <a:pt x="38" y="63"/>
                    <a:pt x="39" y="74"/>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îṡļïḋè">
              <a:extLst>
                <a:ext uri="{FF2B5EF4-FFF2-40B4-BE49-F238E27FC236}">
                  <a16:creationId xmlns:a16="http://schemas.microsoft.com/office/drawing/2014/main" id="{7BA0577D-4875-4FA8-8A87-83A5F2A55DC4}"/>
                </a:ext>
              </a:extLst>
            </p:cNvPr>
            <p:cNvSpPr/>
            <p:nvPr/>
          </p:nvSpPr>
          <p:spPr bwMode="auto">
            <a:xfrm>
              <a:off x="4852988" y="5162550"/>
              <a:ext cx="593725" cy="441325"/>
            </a:xfrm>
            <a:custGeom>
              <a:avLst/>
              <a:gdLst>
                <a:gd name="T0" fmla="*/ 0 w 374"/>
                <a:gd name="T1" fmla="*/ 0 h 278"/>
                <a:gd name="T2" fmla="*/ 0 w 374"/>
                <a:gd name="T3" fmla="*/ 27 h 278"/>
                <a:gd name="T4" fmla="*/ 0 w 374"/>
                <a:gd name="T5" fmla="*/ 278 h 278"/>
                <a:gd name="T6" fmla="*/ 20 w 374"/>
                <a:gd name="T7" fmla="*/ 278 h 278"/>
                <a:gd name="T8" fmla="*/ 20 w 374"/>
                <a:gd name="T9" fmla="*/ 27 h 278"/>
                <a:gd name="T10" fmla="*/ 351 w 374"/>
                <a:gd name="T11" fmla="*/ 27 h 278"/>
                <a:gd name="T12" fmla="*/ 351 w 374"/>
                <a:gd name="T13" fmla="*/ 278 h 278"/>
                <a:gd name="T14" fmla="*/ 374 w 374"/>
                <a:gd name="T15" fmla="*/ 278 h 278"/>
                <a:gd name="T16" fmla="*/ 374 w 374"/>
                <a:gd name="T17" fmla="*/ 27 h 278"/>
                <a:gd name="T18" fmla="*/ 374 w 374"/>
                <a:gd name="T19" fmla="*/ 0 h 278"/>
                <a:gd name="T20" fmla="*/ 0 w 374"/>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78">
                  <a:moveTo>
                    <a:pt x="0" y="0"/>
                  </a:moveTo>
                  <a:lnTo>
                    <a:pt x="0" y="27"/>
                  </a:lnTo>
                  <a:lnTo>
                    <a:pt x="0" y="278"/>
                  </a:lnTo>
                  <a:lnTo>
                    <a:pt x="20" y="278"/>
                  </a:lnTo>
                  <a:lnTo>
                    <a:pt x="20" y="27"/>
                  </a:lnTo>
                  <a:lnTo>
                    <a:pt x="351" y="27"/>
                  </a:lnTo>
                  <a:lnTo>
                    <a:pt x="351" y="278"/>
                  </a:lnTo>
                  <a:lnTo>
                    <a:pt x="374" y="278"/>
                  </a:lnTo>
                  <a:lnTo>
                    <a:pt x="374" y="27"/>
                  </a:lnTo>
                  <a:lnTo>
                    <a:pt x="374" y="0"/>
                  </a:lnTo>
                  <a:lnTo>
                    <a:pt x="0" y="0"/>
                  </a:ln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islîdê">
              <a:extLst>
                <a:ext uri="{FF2B5EF4-FFF2-40B4-BE49-F238E27FC236}">
                  <a16:creationId xmlns:a16="http://schemas.microsoft.com/office/drawing/2014/main" id="{BE80AECA-DB34-49EC-B1B5-1D3E34F35BF6}"/>
                </a:ext>
              </a:extLst>
            </p:cNvPr>
            <p:cNvSpPr/>
            <p:nvPr/>
          </p:nvSpPr>
          <p:spPr bwMode="auto">
            <a:xfrm>
              <a:off x="5692775" y="5162550"/>
              <a:ext cx="595313" cy="441325"/>
            </a:xfrm>
            <a:custGeom>
              <a:avLst/>
              <a:gdLst>
                <a:gd name="T0" fmla="*/ 0 w 375"/>
                <a:gd name="T1" fmla="*/ 0 h 278"/>
                <a:gd name="T2" fmla="*/ 0 w 375"/>
                <a:gd name="T3" fmla="*/ 27 h 278"/>
                <a:gd name="T4" fmla="*/ 0 w 375"/>
                <a:gd name="T5" fmla="*/ 278 h 278"/>
                <a:gd name="T6" fmla="*/ 23 w 375"/>
                <a:gd name="T7" fmla="*/ 278 h 278"/>
                <a:gd name="T8" fmla="*/ 23 w 375"/>
                <a:gd name="T9" fmla="*/ 27 h 278"/>
                <a:gd name="T10" fmla="*/ 352 w 375"/>
                <a:gd name="T11" fmla="*/ 27 h 278"/>
                <a:gd name="T12" fmla="*/ 352 w 375"/>
                <a:gd name="T13" fmla="*/ 278 h 278"/>
                <a:gd name="T14" fmla="*/ 375 w 375"/>
                <a:gd name="T15" fmla="*/ 278 h 278"/>
                <a:gd name="T16" fmla="*/ 375 w 375"/>
                <a:gd name="T17" fmla="*/ 27 h 278"/>
                <a:gd name="T18" fmla="*/ 375 w 375"/>
                <a:gd name="T19" fmla="*/ 0 h 278"/>
                <a:gd name="T20" fmla="*/ 0 w 375"/>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5" h="278">
                  <a:moveTo>
                    <a:pt x="0" y="0"/>
                  </a:moveTo>
                  <a:lnTo>
                    <a:pt x="0" y="27"/>
                  </a:lnTo>
                  <a:lnTo>
                    <a:pt x="0" y="278"/>
                  </a:lnTo>
                  <a:lnTo>
                    <a:pt x="23" y="278"/>
                  </a:lnTo>
                  <a:lnTo>
                    <a:pt x="23" y="27"/>
                  </a:lnTo>
                  <a:lnTo>
                    <a:pt x="352" y="27"/>
                  </a:lnTo>
                  <a:lnTo>
                    <a:pt x="352" y="278"/>
                  </a:lnTo>
                  <a:lnTo>
                    <a:pt x="375" y="278"/>
                  </a:lnTo>
                  <a:lnTo>
                    <a:pt x="375" y="27"/>
                  </a:lnTo>
                  <a:lnTo>
                    <a:pt x="375" y="0"/>
                  </a:lnTo>
                  <a:lnTo>
                    <a:pt x="0" y="0"/>
                  </a:ln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î$ḻide">
              <a:extLst>
                <a:ext uri="{FF2B5EF4-FFF2-40B4-BE49-F238E27FC236}">
                  <a16:creationId xmlns:a16="http://schemas.microsoft.com/office/drawing/2014/main" id="{3AAE8AD1-1183-401D-A225-8E5BB1B187EC}"/>
                </a:ext>
              </a:extLst>
            </p:cNvPr>
            <p:cNvSpPr/>
            <p:nvPr/>
          </p:nvSpPr>
          <p:spPr bwMode="auto">
            <a:xfrm>
              <a:off x="6537325" y="5162550"/>
              <a:ext cx="590550" cy="441325"/>
            </a:xfrm>
            <a:custGeom>
              <a:avLst/>
              <a:gdLst>
                <a:gd name="T0" fmla="*/ 0 w 372"/>
                <a:gd name="T1" fmla="*/ 0 h 278"/>
                <a:gd name="T2" fmla="*/ 0 w 372"/>
                <a:gd name="T3" fmla="*/ 27 h 278"/>
                <a:gd name="T4" fmla="*/ 0 w 372"/>
                <a:gd name="T5" fmla="*/ 278 h 278"/>
                <a:gd name="T6" fmla="*/ 21 w 372"/>
                <a:gd name="T7" fmla="*/ 278 h 278"/>
                <a:gd name="T8" fmla="*/ 21 w 372"/>
                <a:gd name="T9" fmla="*/ 27 h 278"/>
                <a:gd name="T10" fmla="*/ 352 w 372"/>
                <a:gd name="T11" fmla="*/ 27 h 278"/>
                <a:gd name="T12" fmla="*/ 352 w 372"/>
                <a:gd name="T13" fmla="*/ 278 h 278"/>
                <a:gd name="T14" fmla="*/ 372 w 372"/>
                <a:gd name="T15" fmla="*/ 278 h 278"/>
                <a:gd name="T16" fmla="*/ 372 w 372"/>
                <a:gd name="T17" fmla="*/ 27 h 278"/>
                <a:gd name="T18" fmla="*/ 372 w 372"/>
                <a:gd name="T19" fmla="*/ 0 h 278"/>
                <a:gd name="T20" fmla="*/ 0 w 372"/>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2" h="278">
                  <a:moveTo>
                    <a:pt x="0" y="0"/>
                  </a:moveTo>
                  <a:lnTo>
                    <a:pt x="0" y="27"/>
                  </a:lnTo>
                  <a:lnTo>
                    <a:pt x="0" y="278"/>
                  </a:lnTo>
                  <a:lnTo>
                    <a:pt x="21" y="278"/>
                  </a:lnTo>
                  <a:lnTo>
                    <a:pt x="21" y="27"/>
                  </a:lnTo>
                  <a:lnTo>
                    <a:pt x="352" y="27"/>
                  </a:lnTo>
                  <a:lnTo>
                    <a:pt x="352" y="278"/>
                  </a:lnTo>
                  <a:lnTo>
                    <a:pt x="372" y="278"/>
                  </a:lnTo>
                  <a:lnTo>
                    <a:pt x="372" y="27"/>
                  </a:lnTo>
                  <a:lnTo>
                    <a:pt x="372" y="0"/>
                  </a:lnTo>
                  <a:lnTo>
                    <a:pt x="0" y="0"/>
                  </a:ln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ïSḷïḋe">
              <a:extLst>
                <a:ext uri="{FF2B5EF4-FFF2-40B4-BE49-F238E27FC236}">
                  <a16:creationId xmlns:a16="http://schemas.microsoft.com/office/drawing/2014/main" id="{98ABB0AC-55BE-4DCA-A7CE-5D9CC171B909}"/>
                </a:ext>
              </a:extLst>
            </p:cNvPr>
            <p:cNvSpPr/>
            <p:nvPr/>
          </p:nvSpPr>
          <p:spPr bwMode="auto">
            <a:xfrm>
              <a:off x="5726113" y="2740025"/>
              <a:ext cx="577850" cy="198438"/>
            </a:xfrm>
            <a:custGeom>
              <a:avLst/>
              <a:gdLst>
                <a:gd name="T0" fmla="*/ 135 w 175"/>
                <a:gd name="T1" fmla="*/ 0 h 60"/>
                <a:gd name="T2" fmla="*/ 101 w 175"/>
                <a:gd name="T3" fmla="*/ 8 h 60"/>
                <a:gd name="T4" fmla="*/ 96 w 175"/>
                <a:gd name="T5" fmla="*/ 12 h 60"/>
                <a:gd name="T6" fmla="*/ 88 w 175"/>
                <a:gd name="T7" fmla="*/ 13 h 60"/>
                <a:gd name="T8" fmla="*/ 87 w 175"/>
                <a:gd name="T9" fmla="*/ 13 h 60"/>
                <a:gd name="T10" fmla="*/ 79 w 175"/>
                <a:gd name="T11" fmla="*/ 12 h 60"/>
                <a:gd name="T12" fmla="*/ 74 w 175"/>
                <a:gd name="T13" fmla="*/ 8 h 60"/>
                <a:gd name="T14" fmla="*/ 39 w 175"/>
                <a:gd name="T15" fmla="*/ 0 h 60"/>
                <a:gd name="T16" fmla="*/ 0 w 175"/>
                <a:gd name="T17" fmla="*/ 5 h 60"/>
                <a:gd name="T18" fmla="*/ 6 w 175"/>
                <a:gd name="T19" fmla="*/ 17 h 60"/>
                <a:gd name="T20" fmla="*/ 24 w 175"/>
                <a:gd name="T21" fmla="*/ 58 h 60"/>
                <a:gd name="T22" fmla="*/ 69 w 175"/>
                <a:gd name="T23" fmla="*/ 52 h 60"/>
                <a:gd name="T24" fmla="*/ 80 w 175"/>
                <a:gd name="T25" fmla="*/ 23 h 60"/>
                <a:gd name="T26" fmla="*/ 95 w 175"/>
                <a:gd name="T27" fmla="*/ 23 h 60"/>
                <a:gd name="T28" fmla="*/ 106 w 175"/>
                <a:gd name="T29" fmla="*/ 52 h 60"/>
                <a:gd name="T30" fmla="*/ 151 w 175"/>
                <a:gd name="T31" fmla="*/ 58 h 60"/>
                <a:gd name="T32" fmla="*/ 169 w 175"/>
                <a:gd name="T33" fmla="*/ 17 h 60"/>
                <a:gd name="T34" fmla="*/ 175 w 175"/>
                <a:gd name="T35" fmla="*/ 5 h 60"/>
                <a:gd name="T36" fmla="*/ 71 w 175"/>
                <a:gd name="T37" fmla="*/ 23 h 60"/>
                <a:gd name="T38" fmla="*/ 62 w 175"/>
                <a:gd name="T39" fmla="*/ 51 h 60"/>
                <a:gd name="T40" fmla="*/ 42 w 175"/>
                <a:gd name="T41" fmla="*/ 56 h 60"/>
                <a:gd name="T42" fmla="*/ 23 w 175"/>
                <a:gd name="T43" fmla="*/ 51 h 60"/>
                <a:gd name="T44" fmla="*/ 15 w 175"/>
                <a:gd name="T45" fmla="*/ 37 h 60"/>
                <a:gd name="T46" fmla="*/ 12 w 175"/>
                <a:gd name="T47" fmla="*/ 18 h 60"/>
                <a:gd name="T48" fmla="*/ 64 w 175"/>
                <a:gd name="T49" fmla="*/ 9 h 60"/>
                <a:gd name="T50" fmla="*/ 71 w 175"/>
                <a:gd name="T51" fmla="*/ 23 h 60"/>
                <a:gd name="T52" fmla="*/ 159 w 175"/>
                <a:gd name="T53" fmla="*/ 37 h 60"/>
                <a:gd name="T54" fmla="*/ 152 w 175"/>
                <a:gd name="T55" fmla="*/ 51 h 60"/>
                <a:gd name="T56" fmla="*/ 133 w 175"/>
                <a:gd name="T57" fmla="*/ 56 h 60"/>
                <a:gd name="T58" fmla="*/ 113 w 175"/>
                <a:gd name="T59" fmla="*/ 51 h 60"/>
                <a:gd name="T60" fmla="*/ 103 w 175"/>
                <a:gd name="T61" fmla="*/ 23 h 60"/>
                <a:gd name="T62" fmla="*/ 111 w 175"/>
                <a:gd name="T63" fmla="*/ 9 h 60"/>
                <a:gd name="T64" fmla="*/ 163 w 175"/>
                <a:gd name="T65"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60">
                  <a:moveTo>
                    <a:pt x="162" y="5"/>
                  </a:moveTo>
                  <a:cubicBezTo>
                    <a:pt x="162" y="5"/>
                    <a:pt x="156" y="0"/>
                    <a:pt x="135" y="0"/>
                  </a:cubicBezTo>
                  <a:cubicBezTo>
                    <a:pt x="127" y="0"/>
                    <a:pt x="115" y="1"/>
                    <a:pt x="107" y="4"/>
                  </a:cubicBezTo>
                  <a:cubicBezTo>
                    <a:pt x="105" y="5"/>
                    <a:pt x="103" y="7"/>
                    <a:pt x="101" y="8"/>
                  </a:cubicBezTo>
                  <a:cubicBezTo>
                    <a:pt x="101" y="8"/>
                    <a:pt x="101" y="8"/>
                    <a:pt x="101" y="8"/>
                  </a:cubicBezTo>
                  <a:cubicBezTo>
                    <a:pt x="96" y="12"/>
                    <a:pt x="96" y="12"/>
                    <a:pt x="96" y="12"/>
                  </a:cubicBezTo>
                  <a:cubicBezTo>
                    <a:pt x="96" y="12"/>
                    <a:pt x="95"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0" y="13"/>
                    <a:pt x="79" y="12"/>
                    <a:pt x="79" y="12"/>
                  </a:cubicBezTo>
                  <a:cubicBezTo>
                    <a:pt x="74" y="8"/>
                    <a:pt x="74" y="8"/>
                    <a:pt x="74" y="8"/>
                  </a:cubicBezTo>
                  <a:cubicBezTo>
                    <a:pt x="74" y="8"/>
                    <a:pt x="74" y="8"/>
                    <a:pt x="74" y="8"/>
                  </a:cubicBezTo>
                  <a:cubicBezTo>
                    <a:pt x="72" y="7"/>
                    <a:pt x="70" y="5"/>
                    <a:pt x="68" y="4"/>
                  </a:cubicBezTo>
                  <a:cubicBezTo>
                    <a:pt x="60" y="1"/>
                    <a:pt x="48" y="0"/>
                    <a:pt x="39" y="0"/>
                  </a:cubicBezTo>
                  <a:cubicBezTo>
                    <a:pt x="19" y="0"/>
                    <a:pt x="13" y="5"/>
                    <a:pt x="13" y="5"/>
                  </a:cubicBezTo>
                  <a:cubicBezTo>
                    <a:pt x="0" y="5"/>
                    <a:pt x="0" y="5"/>
                    <a:pt x="0" y="5"/>
                  </a:cubicBezTo>
                  <a:cubicBezTo>
                    <a:pt x="0" y="12"/>
                    <a:pt x="0" y="12"/>
                    <a:pt x="0" y="12"/>
                  </a:cubicBezTo>
                  <a:cubicBezTo>
                    <a:pt x="6" y="17"/>
                    <a:pt x="6" y="17"/>
                    <a:pt x="6" y="17"/>
                  </a:cubicBezTo>
                  <a:cubicBezTo>
                    <a:pt x="6" y="23"/>
                    <a:pt x="8" y="29"/>
                    <a:pt x="9" y="35"/>
                  </a:cubicBezTo>
                  <a:cubicBezTo>
                    <a:pt x="11" y="43"/>
                    <a:pt x="14" y="55"/>
                    <a:pt x="24" y="58"/>
                  </a:cubicBezTo>
                  <a:cubicBezTo>
                    <a:pt x="30" y="60"/>
                    <a:pt x="36" y="60"/>
                    <a:pt x="42" y="60"/>
                  </a:cubicBezTo>
                  <a:cubicBezTo>
                    <a:pt x="51" y="60"/>
                    <a:pt x="63" y="60"/>
                    <a:pt x="69" y="52"/>
                  </a:cubicBezTo>
                  <a:cubicBezTo>
                    <a:pt x="74" y="45"/>
                    <a:pt x="76" y="35"/>
                    <a:pt x="77" y="26"/>
                  </a:cubicBezTo>
                  <a:cubicBezTo>
                    <a:pt x="78" y="24"/>
                    <a:pt x="80" y="23"/>
                    <a:pt x="80" y="23"/>
                  </a:cubicBezTo>
                  <a:cubicBezTo>
                    <a:pt x="87" y="23"/>
                    <a:pt x="87" y="23"/>
                    <a:pt x="87" y="23"/>
                  </a:cubicBezTo>
                  <a:cubicBezTo>
                    <a:pt x="95" y="23"/>
                    <a:pt x="95" y="23"/>
                    <a:pt x="95" y="23"/>
                  </a:cubicBezTo>
                  <a:cubicBezTo>
                    <a:pt x="95" y="23"/>
                    <a:pt x="97" y="24"/>
                    <a:pt x="97" y="26"/>
                  </a:cubicBezTo>
                  <a:cubicBezTo>
                    <a:pt x="99" y="35"/>
                    <a:pt x="101" y="45"/>
                    <a:pt x="106" y="52"/>
                  </a:cubicBezTo>
                  <a:cubicBezTo>
                    <a:pt x="112" y="60"/>
                    <a:pt x="124" y="60"/>
                    <a:pt x="133" y="60"/>
                  </a:cubicBezTo>
                  <a:cubicBezTo>
                    <a:pt x="139" y="60"/>
                    <a:pt x="145" y="60"/>
                    <a:pt x="151" y="58"/>
                  </a:cubicBezTo>
                  <a:cubicBezTo>
                    <a:pt x="161" y="55"/>
                    <a:pt x="164" y="43"/>
                    <a:pt x="166" y="35"/>
                  </a:cubicBezTo>
                  <a:cubicBezTo>
                    <a:pt x="167" y="29"/>
                    <a:pt x="168" y="23"/>
                    <a:pt x="169" y="17"/>
                  </a:cubicBezTo>
                  <a:cubicBezTo>
                    <a:pt x="175" y="12"/>
                    <a:pt x="175" y="12"/>
                    <a:pt x="175" y="12"/>
                  </a:cubicBezTo>
                  <a:cubicBezTo>
                    <a:pt x="175" y="5"/>
                    <a:pt x="175" y="5"/>
                    <a:pt x="175" y="5"/>
                  </a:cubicBezTo>
                  <a:lnTo>
                    <a:pt x="162" y="5"/>
                  </a:lnTo>
                  <a:close/>
                  <a:moveTo>
                    <a:pt x="71" y="23"/>
                  </a:moveTo>
                  <a:cubicBezTo>
                    <a:pt x="71" y="28"/>
                    <a:pt x="70" y="33"/>
                    <a:pt x="69" y="37"/>
                  </a:cubicBezTo>
                  <a:cubicBezTo>
                    <a:pt x="67" y="42"/>
                    <a:pt x="66" y="48"/>
                    <a:pt x="62" y="51"/>
                  </a:cubicBezTo>
                  <a:cubicBezTo>
                    <a:pt x="57" y="55"/>
                    <a:pt x="49" y="56"/>
                    <a:pt x="43" y="56"/>
                  </a:cubicBezTo>
                  <a:cubicBezTo>
                    <a:pt x="43" y="56"/>
                    <a:pt x="42" y="56"/>
                    <a:pt x="42" y="56"/>
                  </a:cubicBezTo>
                  <a:cubicBezTo>
                    <a:pt x="42" y="56"/>
                    <a:pt x="42" y="56"/>
                    <a:pt x="41" y="56"/>
                  </a:cubicBezTo>
                  <a:cubicBezTo>
                    <a:pt x="35" y="56"/>
                    <a:pt x="28" y="55"/>
                    <a:pt x="23" y="51"/>
                  </a:cubicBezTo>
                  <a:cubicBezTo>
                    <a:pt x="20" y="49"/>
                    <a:pt x="19" y="47"/>
                    <a:pt x="18" y="44"/>
                  </a:cubicBezTo>
                  <a:cubicBezTo>
                    <a:pt x="17" y="43"/>
                    <a:pt x="15" y="37"/>
                    <a:pt x="15" y="37"/>
                  </a:cubicBezTo>
                  <a:cubicBezTo>
                    <a:pt x="14" y="33"/>
                    <a:pt x="13" y="28"/>
                    <a:pt x="13" y="24"/>
                  </a:cubicBezTo>
                  <a:cubicBezTo>
                    <a:pt x="12" y="22"/>
                    <a:pt x="12" y="20"/>
                    <a:pt x="12" y="18"/>
                  </a:cubicBezTo>
                  <a:cubicBezTo>
                    <a:pt x="13" y="6"/>
                    <a:pt x="34" y="6"/>
                    <a:pt x="42" y="6"/>
                  </a:cubicBezTo>
                  <a:cubicBezTo>
                    <a:pt x="49" y="6"/>
                    <a:pt x="57" y="6"/>
                    <a:pt x="64" y="9"/>
                  </a:cubicBezTo>
                  <a:cubicBezTo>
                    <a:pt x="67" y="9"/>
                    <a:pt x="70" y="11"/>
                    <a:pt x="71" y="14"/>
                  </a:cubicBezTo>
                  <a:cubicBezTo>
                    <a:pt x="73" y="17"/>
                    <a:pt x="72" y="20"/>
                    <a:pt x="71" y="23"/>
                  </a:cubicBezTo>
                  <a:close/>
                  <a:moveTo>
                    <a:pt x="162" y="24"/>
                  </a:moveTo>
                  <a:cubicBezTo>
                    <a:pt x="162" y="28"/>
                    <a:pt x="161" y="33"/>
                    <a:pt x="159" y="37"/>
                  </a:cubicBezTo>
                  <a:cubicBezTo>
                    <a:pt x="160" y="37"/>
                    <a:pt x="157" y="43"/>
                    <a:pt x="157" y="44"/>
                  </a:cubicBezTo>
                  <a:cubicBezTo>
                    <a:pt x="156" y="47"/>
                    <a:pt x="155" y="49"/>
                    <a:pt x="152" y="51"/>
                  </a:cubicBezTo>
                  <a:cubicBezTo>
                    <a:pt x="147" y="55"/>
                    <a:pt x="140" y="56"/>
                    <a:pt x="134" y="56"/>
                  </a:cubicBezTo>
                  <a:cubicBezTo>
                    <a:pt x="133" y="56"/>
                    <a:pt x="133" y="56"/>
                    <a:pt x="133" y="56"/>
                  </a:cubicBezTo>
                  <a:cubicBezTo>
                    <a:pt x="133" y="56"/>
                    <a:pt x="132" y="56"/>
                    <a:pt x="132" y="56"/>
                  </a:cubicBezTo>
                  <a:cubicBezTo>
                    <a:pt x="126" y="56"/>
                    <a:pt x="118" y="55"/>
                    <a:pt x="113" y="51"/>
                  </a:cubicBezTo>
                  <a:cubicBezTo>
                    <a:pt x="109" y="48"/>
                    <a:pt x="108" y="42"/>
                    <a:pt x="106" y="37"/>
                  </a:cubicBezTo>
                  <a:cubicBezTo>
                    <a:pt x="105" y="33"/>
                    <a:pt x="104" y="28"/>
                    <a:pt x="103" y="23"/>
                  </a:cubicBezTo>
                  <a:cubicBezTo>
                    <a:pt x="103" y="20"/>
                    <a:pt x="102" y="17"/>
                    <a:pt x="104" y="14"/>
                  </a:cubicBezTo>
                  <a:cubicBezTo>
                    <a:pt x="105" y="11"/>
                    <a:pt x="108" y="9"/>
                    <a:pt x="111" y="9"/>
                  </a:cubicBezTo>
                  <a:cubicBezTo>
                    <a:pt x="118" y="6"/>
                    <a:pt x="126" y="6"/>
                    <a:pt x="133" y="6"/>
                  </a:cubicBezTo>
                  <a:cubicBezTo>
                    <a:pt x="141" y="6"/>
                    <a:pt x="162" y="6"/>
                    <a:pt x="163" y="18"/>
                  </a:cubicBezTo>
                  <a:cubicBezTo>
                    <a:pt x="163" y="20"/>
                    <a:pt x="162" y="22"/>
                    <a:pt x="162" y="2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iṧļídé">
              <a:extLst>
                <a:ext uri="{FF2B5EF4-FFF2-40B4-BE49-F238E27FC236}">
                  <a16:creationId xmlns:a16="http://schemas.microsoft.com/office/drawing/2014/main" id="{EFBF57B4-437C-49CF-9DE3-DC85378CFBD3}"/>
                </a:ext>
              </a:extLst>
            </p:cNvPr>
            <p:cNvSpPr/>
            <p:nvPr/>
          </p:nvSpPr>
          <p:spPr bwMode="auto">
            <a:xfrm>
              <a:off x="5591175" y="2381250"/>
              <a:ext cx="865188" cy="593725"/>
            </a:xfrm>
            <a:custGeom>
              <a:avLst/>
              <a:gdLst>
                <a:gd name="T0" fmla="*/ 249 w 262"/>
                <a:gd name="T1" fmla="*/ 132 h 180"/>
                <a:gd name="T2" fmla="*/ 256 w 262"/>
                <a:gd name="T3" fmla="*/ 116 h 180"/>
                <a:gd name="T4" fmla="*/ 242 w 262"/>
                <a:gd name="T5" fmla="*/ 94 h 180"/>
                <a:gd name="T6" fmla="*/ 246 w 262"/>
                <a:gd name="T7" fmla="*/ 82 h 180"/>
                <a:gd name="T8" fmla="*/ 227 w 262"/>
                <a:gd name="T9" fmla="*/ 60 h 180"/>
                <a:gd name="T10" fmla="*/ 230 w 262"/>
                <a:gd name="T11" fmla="*/ 48 h 180"/>
                <a:gd name="T12" fmla="*/ 202 w 262"/>
                <a:gd name="T13" fmla="*/ 21 h 180"/>
                <a:gd name="T14" fmla="*/ 190 w 262"/>
                <a:gd name="T15" fmla="*/ 24 h 180"/>
                <a:gd name="T16" fmla="*/ 173 w 262"/>
                <a:gd name="T17" fmla="*/ 18 h 180"/>
                <a:gd name="T18" fmla="*/ 168 w 262"/>
                <a:gd name="T19" fmla="*/ 18 h 180"/>
                <a:gd name="T20" fmla="*/ 142 w 262"/>
                <a:gd name="T21" fmla="*/ 0 h 180"/>
                <a:gd name="T22" fmla="*/ 115 w 262"/>
                <a:gd name="T23" fmla="*/ 18 h 180"/>
                <a:gd name="T24" fmla="*/ 98 w 262"/>
                <a:gd name="T25" fmla="*/ 13 h 180"/>
                <a:gd name="T26" fmla="*/ 72 w 262"/>
                <a:gd name="T27" fmla="*/ 35 h 180"/>
                <a:gd name="T28" fmla="*/ 66 w 262"/>
                <a:gd name="T29" fmla="*/ 35 h 180"/>
                <a:gd name="T30" fmla="*/ 40 w 262"/>
                <a:gd name="T31" fmla="*/ 60 h 180"/>
                <a:gd name="T32" fmla="*/ 40 w 262"/>
                <a:gd name="T33" fmla="*/ 60 h 180"/>
                <a:gd name="T34" fmla="*/ 38 w 262"/>
                <a:gd name="T35" fmla="*/ 60 h 180"/>
                <a:gd name="T36" fmla="*/ 16 w 262"/>
                <a:gd name="T37" fmla="*/ 82 h 180"/>
                <a:gd name="T38" fmla="*/ 20 w 262"/>
                <a:gd name="T39" fmla="*/ 94 h 180"/>
                <a:gd name="T40" fmla="*/ 6 w 262"/>
                <a:gd name="T41" fmla="*/ 116 h 180"/>
                <a:gd name="T42" fmla="*/ 12 w 262"/>
                <a:gd name="T43" fmla="*/ 132 h 180"/>
                <a:gd name="T44" fmla="*/ 0 w 262"/>
                <a:gd name="T45" fmla="*/ 154 h 180"/>
                <a:gd name="T46" fmla="*/ 26 w 262"/>
                <a:gd name="T47" fmla="*/ 180 h 180"/>
                <a:gd name="T48" fmla="*/ 53 w 262"/>
                <a:gd name="T49" fmla="*/ 154 h 180"/>
                <a:gd name="T50" fmla="*/ 44 w 262"/>
                <a:gd name="T51" fmla="*/ 134 h 180"/>
                <a:gd name="T52" fmla="*/ 53 w 262"/>
                <a:gd name="T53" fmla="*/ 116 h 180"/>
                <a:gd name="T54" fmla="*/ 48 w 262"/>
                <a:gd name="T55" fmla="*/ 101 h 180"/>
                <a:gd name="T56" fmla="*/ 59 w 262"/>
                <a:gd name="T57" fmla="*/ 85 h 180"/>
                <a:gd name="T58" fmla="*/ 66 w 262"/>
                <a:gd name="T59" fmla="*/ 86 h 180"/>
                <a:gd name="T60" fmla="*/ 91 w 262"/>
                <a:gd name="T61" fmla="*/ 65 h 180"/>
                <a:gd name="T62" fmla="*/ 98 w 262"/>
                <a:gd name="T63" fmla="*/ 66 h 180"/>
                <a:gd name="T64" fmla="*/ 122 w 262"/>
                <a:gd name="T65" fmla="*/ 50 h 180"/>
                <a:gd name="T66" fmla="*/ 142 w 262"/>
                <a:gd name="T67" fmla="*/ 58 h 180"/>
                <a:gd name="T68" fmla="*/ 149 w 262"/>
                <a:gd name="T69" fmla="*/ 57 h 180"/>
                <a:gd name="T70" fmla="*/ 173 w 262"/>
                <a:gd name="T71" fmla="*/ 71 h 180"/>
                <a:gd name="T72" fmla="*/ 184 w 262"/>
                <a:gd name="T73" fmla="*/ 69 h 180"/>
                <a:gd name="T74" fmla="*/ 202 w 262"/>
                <a:gd name="T75" fmla="*/ 76 h 180"/>
                <a:gd name="T76" fmla="*/ 203 w 262"/>
                <a:gd name="T77" fmla="*/ 76 h 180"/>
                <a:gd name="T78" fmla="*/ 202 w 262"/>
                <a:gd name="T79" fmla="*/ 82 h 180"/>
                <a:gd name="T80" fmla="*/ 214 w 262"/>
                <a:gd name="T81" fmla="*/ 101 h 180"/>
                <a:gd name="T82" fmla="*/ 209 w 262"/>
                <a:gd name="T83" fmla="*/ 116 h 180"/>
                <a:gd name="T84" fmla="*/ 218 w 262"/>
                <a:gd name="T85" fmla="*/ 134 h 180"/>
                <a:gd name="T86" fmla="*/ 209 w 262"/>
                <a:gd name="T87" fmla="*/ 154 h 180"/>
                <a:gd name="T88" fmla="*/ 235 w 262"/>
                <a:gd name="T89" fmla="*/ 180 h 180"/>
                <a:gd name="T90" fmla="*/ 262 w 262"/>
                <a:gd name="T91" fmla="*/ 154 h 180"/>
                <a:gd name="T92" fmla="*/ 249 w 262"/>
                <a:gd name="T93" fmla="*/ 13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2" h="180">
                  <a:moveTo>
                    <a:pt x="249" y="132"/>
                  </a:moveTo>
                  <a:cubicBezTo>
                    <a:pt x="253" y="127"/>
                    <a:pt x="256" y="122"/>
                    <a:pt x="256" y="116"/>
                  </a:cubicBezTo>
                  <a:cubicBezTo>
                    <a:pt x="256" y="106"/>
                    <a:pt x="250" y="98"/>
                    <a:pt x="242" y="94"/>
                  </a:cubicBezTo>
                  <a:cubicBezTo>
                    <a:pt x="244" y="91"/>
                    <a:pt x="246" y="87"/>
                    <a:pt x="246" y="82"/>
                  </a:cubicBezTo>
                  <a:cubicBezTo>
                    <a:pt x="246" y="71"/>
                    <a:pt x="237" y="62"/>
                    <a:pt x="227" y="60"/>
                  </a:cubicBezTo>
                  <a:cubicBezTo>
                    <a:pt x="228" y="57"/>
                    <a:pt x="230" y="53"/>
                    <a:pt x="230" y="48"/>
                  </a:cubicBezTo>
                  <a:cubicBezTo>
                    <a:pt x="230" y="33"/>
                    <a:pt x="217" y="21"/>
                    <a:pt x="202" y="21"/>
                  </a:cubicBezTo>
                  <a:cubicBezTo>
                    <a:pt x="198" y="21"/>
                    <a:pt x="194" y="22"/>
                    <a:pt x="190" y="24"/>
                  </a:cubicBezTo>
                  <a:cubicBezTo>
                    <a:pt x="185" y="20"/>
                    <a:pt x="179" y="18"/>
                    <a:pt x="173" y="18"/>
                  </a:cubicBezTo>
                  <a:cubicBezTo>
                    <a:pt x="171" y="18"/>
                    <a:pt x="170" y="18"/>
                    <a:pt x="168" y="18"/>
                  </a:cubicBezTo>
                  <a:cubicBezTo>
                    <a:pt x="164" y="8"/>
                    <a:pt x="154" y="0"/>
                    <a:pt x="142" y="0"/>
                  </a:cubicBezTo>
                  <a:cubicBezTo>
                    <a:pt x="129" y="0"/>
                    <a:pt x="119" y="8"/>
                    <a:pt x="115" y="18"/>
                  </a:cubicBezTo>
                  <a:cubicBezTo>
                    <a:pt x="110" y="15"/>
                    <a:pt x="105" y="13"/>
                    <a:pt x="98" y="13"/>
                  </a:cubicBezTo>
                  <a:cubicBezTo>
                    <a:pt x="85" y="13"/>
                    <a:pt x="74" y="22"/>
                    <a:pt x="72" y="35"/>
                  </a:cubicBezTo>
                  <a:cubicBezTo>
                    <a:pt x="70" y="35"/>
                    <a:pt x="68" y="35"/>
                    <a:pt x="66" y="35"/>
                  </a:cubicBezTo>
                  <a:cubicBezTo>
                    <a:pt x="52" y="35"/>
                    <a:pt x="40" y="46"/>
                    <a:pt x="40" y="60"/>
                  </a:cubicBezTo>
                  <a:cubicBezTo>
                    <a:pt x="40" y="60"/>
                    <a:pt x="40" y="60"/>
                    <a:pt x="40" y="60"/>
                  </a:cubicBezTo>
                  <a:cubicBezTo>
                    <a:pt x="39" y="60"/>
                    <a:pt x="39" y="60"/>
                    <a:pt x="38" y="60"/>
                  </a:cubicBezTo>
                  <a:cubicBezTo>
                    <a:pt x="26" y="60"/>
                    <a:pt x="16" y="70"/>
                    <a:pt x="16" y="82"/>
                  </a:cubicBezTo>
                  <a:cubicBezTo>
                    <a:pt x="16" y="87"/>
                    <a:pt x="18" y="91"/>
                    <a:pt x="20" y="94"/>
                  </a:cubicBezTo>
                  <a:cubicBezTo>
                    <a:pt x="12" y="98"/>
                    <a:pt x="6" y="106"/>
                    <a:pt x="6" y="116"/>
                  </a:cubicBezTo>
                  <a:cubicBezTo>
                    <a:pt x="6" y="122"/>
                    <a:pt x="8" y="127"/>
                    <a:pt x="12" y="132"/>
                  </a:cubicBezTo>
                  <a:cubicBezTo>
                    <a:pt x="5" y="136"/>
                    <a:pt x="0" y="144"/>
                    <a:pt x="0" y="154"/>
                  </a:cubicBezTo>
                  <a:cubicBezTo>
                    <a:pt x="0" y="168"/>
                    <a:pt x="12" y="180"/>
                    <a:pt x="26" y="180"/>
                  </a:cubicBezTo>
                  <a:cubicBezTo>
                    <a:pt x="41" y="180"/>
                    <a:pt x="53" y="168"/>
                    <a:pt x="53" y="154"/>
                  </a:cubicBezTo>
                  <a:cubicBezTo>
                    <a:pt x="53" y="146"/>
                    <a:pt x="49" y="139"/>
                    <a:pt x="44" y="134"/>
                  </a:cubicBezTo>
                  <a:cubicBezTo>
                    <a:pt x="49" y="130"/>
                    <a:pt x="53" y="123"/>
                    <a:pt x="53" y="116"/>
                  </a:cubicBezTo>
                  <a:cubicBezTo>
                    <a:pt x="53" y="110"/>
                    <a:pt x="51" y="105"/>
                    <a:pt x="48" y="101"/>
                  </a:cubicBezTo>
                  <a:cubicBezTo>
                    <a:pt x="54" y="98"/>
                    <a:pt x="58" y="92"/>
                    <a:pt x="59" y="85"/>
                  </a:cubicBezTo>
                  <a:cubicBezTo>
                    <a:pt x="61" y="86"/>
                    <a:pt x="64" y="86"/>
                    <a:pt x="66" y="86"/>
                  </a:cubicBezTo>
                  <a:cubicBezTo>
                    <a:pt x="78" y="86"/>
                    <a:pt x="89" y="77"/>
                    <a:pt x="91" y="65"/>
                  </a:cubicBezTo>
                  <a:cubicBezTo>
                    <a:pt x="93" y="65"/>
                    <a:pt x="96" y="66"/>
                    <a:pt x="98" y="66"/>
                  </a:cubicBezTo>
                  <a:cubicBezTo>
                    <a:pt x="109" y="66"/>
                    <a:pt x="118" y="59"/>
                    <a:pt x="122" y="50"/>
                  </a:cubicBezTo>
                  <a:cubicBezTo>
                    <a:pt x="127" y="55"/>
                    <a:pt x="134" y="58"/>
                    <a:pt x="142" y="58"/>
                  </a:cubicBezTo>
                  <a:cubicBezTo>
                    <a:pt x="144" y="58"/>
                    <a:pt x="147" y="57"/>
                    <a:pt x="149" y="57"/>
                  </a:cubicBezTo>
                  <a:cubicBezTo>
                    <a:pt x="154" y="65"/>
                    <a:pt x="163" y="71"/>
                    <a:pt x="173" y="71"/>
                  </a:cubicBezTo>
                  <a:cubicBezTo>
                    <a:pt x="177" y="71"/>
                    <a:pt x="181" y="70"/>
                    <a:pt x="184" y="69"/>
                  </a:cubicBezTo>
                  <a:cubicBezTo>
                    <a:pt x="189" y="73"/>
                    <a:pt x="195" y="76"/>
                    <a:pt x="202" y="76"/>
                  </a:cubicBezTo>
                  <a:cubicBezTo>
                    <a:pt x="203" y="76"/>
                    <a:pt x="203" y="76"/>
                    <a:pt x="203" y="76"/>
                  </a:cubicBezTo>
                  <a:cubicBezTo>
                    <a:pt x="203" y="78"/>
                    <a:pt x="202" y="80"/>
                    <a:pt x="202" y="82"/>
                  </a:cubicBezTo>
                  <a:cubicBezTo>
                    <a:pt x="202" y="90"/>
                    <a:pt x="207" y="98"/>
                    <a:pt x="214" y="101"/>
                  </a:cubicBezTo>
                  <a:cubicBezTo>
                    <a:pt x="211" y="105"/>
                    <a:pt x="209" y="110"/>
                    <a:pt x="209" y="116"/>
                  </a:cubicBezTo>
                  <a:cubicBezTo>
                    <a:pt x="209" y="123"/>
                    <a:pt x="212" y="130"/>
                    <a:pt x="218" y="134"/>
                  </a:cubicBezTo>
                  <a:cubicBezTo>
                    <a:pt x="212" y="139"/>
                    <a:pt x="209" y="146"/>
                    <a:pt x="209" y="154"/>
                  </a:cubicBezTo>
                  <a:cubicBezTo>
                    <a:pt x="209" y="168"/>
                    <a:pt x="221" y="180"/>
                    <a:pt x="235" y="180"/>
                  </a:cubicBezTo>
                  <a:cubicBezTo>
                    <a:pt x="250" y="180"/>
                    <a:pt x="262" y="168"/>
                    <a:pt x="262" y="154"/>
                  </a:cubicBezTo>
                  <a:cubicBezTo>
                    <a:pt x="262" y="144"/>
                    <a:pt x="257" y="136"/>
                    <a:pt x="249" y="132"/>
                  </a:cubicBezTo>
                  <a:close/>
                </a:path>
              </a:pathLst>
            </a:custGeom>
            <a:solidFill>
              <a:srgbClr val="808F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íṡlíḍè">
              <a:extLst>
                <a:ext uri="{FF2B5EF4-FFF2-40B4-BE49-F238E27FC236}">
                  <a16:creationId xmlns:a16="http://schemas.microsoft.com/office/drawing/2014/main" id="{9D64BC0A-006F-4574-94F0-8234634C4928}"/>
                </a:ext>
              </a:extLst>
            </p:cNvPr>
            <p:cNvSpPr/>
            <p:nvPr/>
          </p:nvSpPr>
          <p:spPr bwMode="auto">
            <a:xfrm>
              <a:off x="3509963" y="3830638"/>
              <a:ext cx="942975" cy="636588"/>
            </a:xfrm>
            <a:custGeom>
              <a:avLst/>
              <a:gdLst>
                <a:gd name="T0" fmla="*/ 0 w 286"/>
                <a:gd name="T1" fmla="*/ 0 h 193"/>
                <a:gd name="T2" fmla="*/ 0 w 286"/>
                <a:gd name="T3" fmla="*/ 177 h 193"/>
                <a:gd name="T4" fmla="*/ 17 w 286"/>
                <a:gd name="T5" fmla="*/ 193 h 193"/>
                <a:gd name="T6" fmla="*/ 270 w 286"/>
                <a:gd name="T7" fmla="*/ 193 h 193"/>
                <a:gd name="T8" fmla="*/ 286 w 286"/>
                <a:gd name="T9" fmla="*/ 177 h 193"/>
                <a:gd name="T10" fmla="*/ 286 w 286"/>
                <a:gd name="T11" fmla="*/ 0 h 193"/>
                <a:gd name="T12" fmla="*/ 0 w 28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286" h="193">
                  <a:moveTo>
                    <a:pt x="0" y="0"/>
                  </a:moveTo>
                  <a:cubicBezTo>
                    <a:pt x="0" y="177"/>
                    <a:pt x="0" y="177"/>
                    <a:pt x="0" y="177"/>
                  </a:cubicBezTo>
                  <a:cubicBezTo>
                    <a:pt x="0" y="186"/>
                    <a:pt x="8" y="193"/>
                    <a:pt x="17" y="193"/>
                  </a:cubicBezTo>
                  <a:cubicBezTo>
                    <a:pt x="270" y="193"/>
                    <a:pt x="270" y="193"/>
                    <a:pt x="270" y="193"/>
                  </a:cubicBezTo>
                  <a:cubicBezTo>
                    <a:pt x="279" y="193"/>
                    <a:pt x="286" y="186"/>
                    <a:pt x="286" y="177"/>
                  </a:cubicBezTo>
                  <a:cubicBezTo>
                    <a:pt x="286" y="0"/>
                    <a:pt x="286" y="0"/>
                    <a:pt x="286" y="0"/>
                  </a:cubicBezTo>
                  <a:lnTo>
                    <a:pt x="0" y="0"/>
                  </a:lnTo>
                  <a:close/>
                </a:path>
              </a:pathLst>
            </a:custGeom>
            <a:solidFill>
              <a:srgbClr val="5F33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ï$lïďê">
              <a:extLst>
                <a:ext uri="{FF2B5EF4-FFF2-40B4-BE49-F238E27FC236}">
                  <a16:creationId xmlns:a16="http://schemas.microsoft.com/office/drawing/2014/main" id="{A0571B4A-7FBB-497C-9A0D-B60AB960AC2F}"/>
                </a:ext>
              </a:extLst>
            </p:cNvPr>
            <p:cNvSpPr/>
            <p:nvPr/>
          </p:nvSpPr>
          <p:spPr bwMode="auto">
            <a:xfrm>
              <a:off x="3509963" y="3830638"/>
              <a:ext cx="942975" cy="369888"/>
            </a:xfrm>
            <a:custGeom>
              <a:avLst/>
              <a:gdLst>
                <a:gd name="T0" fmla="*/ 11 w 286"/>
                <a:gd name="T1" fmla="*/ 112 h 112"/>
                <a:gd name="T2" fmla="*/ 274 w 286"/>
                <a:gd name="T3" fmla="*/ 112 h 112"/>
                <a:gd name="T4" fmla="*/ 286 w 286"/>
                <a:gd name="T5" fmla="*/ 106 h 112"/>
                <a:gd name="T6" fmla="*/ 286 w 286"/>
                <a:gd name="T7" fmla="*/ 0 h 112"/>
                <a:gd name="T8" fmla="*/ 0 w 286"/>
                <a:gd name="T9" fmla="*/ 0 h 112"/>
                <a:gd name="T10" fmla="*/ 0 w 286"/>
                <a:gd name="T11" fmla="*/ 107 h 112"/>
                <a:gd name="T12" fmla="*/ 11 w 286"/>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286" h="112">
                  <a:moveTo>
                    <a:pt x="11" y="112"/>
                  </a:moveTo>
                  <a:cubicBezTo>
                    <a:pt x="274" y="112"/>
                    <a:pt x="274" y="112"/>
                    <a:pt x="274" y="112"/>
                  </a:cubicBezTo>
                  <a:cubicBezTo>
                    <a:pt x="279" y="112"/>
                    <a:pt x="283" y="109"/>
                    <a:pt x="286" y="106"/>
                  </a:cubicBezTo>
                  <a:cubicBezTo>
                    <a:pt x="286" y="0"/>
                    <a:pt x="286" y="0"/>
                    <a:pt x="286" y="0"/>
                  </a:cubicBezTo>
                  <a:cubicBezTo>
                    <a:pt x="0" y="0"/>
                    <a:pt x="0" y="0"/>
                    <a:pt x="0" y="0"/>
                  </a:cubicBezTo>
                  <a:cubicBezTo>
                    <a:pt x="0" y="107"/>
                    <a:pt x="0" y="107"/>
                    <a:pt x="0" y="107"/>
                  </a:cubicBezTo>
                  <a:cubicBezTo>
                    <a:pt x="3" y="110"/>
                    <a:pt x="7" y="112"/>
                    <a:pt x="11" y="112"/>
                  </a:cubicBez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ṡlidè">
              <a:extLst>
                <a:ext uri="{FF2B5EF4-FFF2-40B4-BE49-F238E27FC236}">
                  <a16:creationId xmlns:a16="http://schemas.microsoft.com/office/drawing/2014/main" id="{05AEFA48-C9DB-4DED-8370-199CB24C197C}"/>
                </a:ext>
              </a:extLst>
            </p:cNvPr>
            <p:cNvSpPr/>
            <p:nvPr/>
          </p:nvSpPr>
          <p:spPr bwMode="auto">
            <a:xfrm>
              <a:off x="3509963" y="4371975"/>
              <a:ext cx="942975" cy="95250"/>
            </a:xfrm>
            <a:custGeom>
              <a:avLst/>
              <a:gdLst>
                <a:gd name="T0" fmla="*/ 270 w 286"/>
                <a:gd name="T1" fmla="*/ 16 h 29"/>
                <a:gd name="T2" fmla="*/ 17 w 286"/>
                <a:gd name="T3" fmla="*/ 16 h 29"/>
                <a:gd name="T4" fmla="*/ 0 w 286"/>
                <a:gd name="T5" fmla="*/ 0 h 29"/>
                <a:gd name="T6" fmla="*/ 0 w 286"/>
                <a:gd name="T7" fmla="*/ 13 h 29"/>
                <a:gd name="T8" fmla="*/ 17 w 286"/>
                <a:gd name="T9" fmla="*/ 29 h 29"/>
                <a:gd name="T10" fmla="*/ 270 w 286"/>
                <a:gd name="T11" fmla="*/ 29 h 29"/>
                <a:gd name="T12" fmla="*/ 286 w 286"/>
                <a:gd name="T13" fmla="*/ 13 h 29"/>
                <a:gd name="T14" fmla="*/ 286 w 286"/>
                <a:gd name="T15" fmla="*/ 0 h 29"/>
                <a:gd name="T16" fmla="*/ 270 w 286"/>
                <a:gd name="T17"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29">
                  <a:moveTo>
                    <a:pt x="270" y="16"/>
                  </a:moveTo>
                  <a:cubicBezTo>
                    <a:pt x="17" y="16"/>
                    <a:pt x="17" y="16"/>
                    <a:pt x="17" y="16"/>
                  </a:cubicBezTo>
                  <a:cubicBezTo>
                    <a:pt x="8" y="16"/>
                    <a:pt x="0" y="9"/>
                    <a:pt x="0" y="0"/>
                  </a:cubicBezTo>
                  <a:cubicBezTo>
                    <a:pt x="0" y="13"/>
                    <a:pt x="0" y="13"/>
                    <a:pt x="0" y="13"/>
                  </a:cubicBezTo>
                  <a:cubicBezTo>
                    <a:pt x="0" y="22"/>
                    <a:pt x="8" y="29"/>
                    <a:pt x="17" y="29"/>
                  </a:cubicBezTo>
                  <a:cubicBezTo>
                    <a:pt x="270" y="29"/>
                    <a:pt x="270" y="29"/>
                    <a:pt x="270" y="29"/>
                  </a:cubicBezTo>
                  <a:cubicBezTo>
                    <a:pt x="279" y="29"/>
                    <a:pt x="286" y="22"/>
                    <a:pt x="286" y="13"/>
                  </a:cubicBezTo>
                  <a:cubicBezTo>
                    <a:pt x="286" y="0"/>
                    <a:pt x="286" y="0"/>
                    <a:pt x="286" y="0"/>
                  </a:cubicBezTo>
                  <a:cubicBezTo>
                    <a:pt x="286" y="9"/>
                    <a:pt x="279" y="16"/>
                    <a:pt x="270" y="16"/>
                  </a:cubicBez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îšlïdè">
              <a:extLst>
                <a:ext uri="{FF2B5EF4-FFF2-40B4-BE49-F238E27FC236}">
                  <a16:creationId xmlns:a16="http://schemas.microsoft.com/office/drawing/2014/main" id="{6DEA71CC-2289-4183-ABBA-1F322981FD0D}"/>
                </a:ext>
              </a:extLst>
            </p:cNvPr>
            <p:cNvSpPr/>
            <p:nvPr/>
          </p:nvSpPr>
          <p:spPr bwMode="auto">
            <a:xfrm>
              <a:off x="3797300" y="3738563"/>
              <a:ext cx="374650" cy="79375"/>
            </a:xfrm>
            <a:custGeom>
              <a:avLst/>
              <a:gdLst>
                <a:gd name="T0" fmla="*/ 57 w 114"/>
                <a:gd name="T1" fmla="*/ 0 h 24"/>
                <a:gd name="T2" fmla="*/ 0 w 114"/>
                <a:gd name="T3" fmla="*/ 16 h 24"/>
                <a:gd name="T4" fmla="*/ 4 w 114"/>
                <a:gd name="T5" fmla="*/ 24 h 24"/>
                <a:gd name="T6" fmla="*/ 58 w 114"/>
                <a:gd name="T7" fmla="*/ 11 h 24"/>
                <a:gd name="T8" fmla="*/ 110 w 114"/>
                <a:gd name="T9" fmla="*/ 24 h 24"/>
                <a:gd name="T10" fmla="*/ 114 w 114"/>
                <a:gd name="T11" fmla="*/ 16 h 24"/>
                <a:gd name="T12" fmla="*/ 57 w 11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14" h="24">
                  <a:moveTo>
                    <a:pt x="57" y="0"/>
                  </a:moveTo>
                  <a:cubicBezTo>
                    <a:pt x="10" y="0"/>
                    <a:pt x="0" y="16"/>
                    <a:pt x="0" y="16"/>
                  </a:cubicBezTo>
                  <a:cubicBezTo>
                    <a:pt x="4" y="24"/>
                    <a:pt x="4" y="24"/>
                    <a:pt x="4" y="24"/>
                  </a:cubicBezTo>
                  <a:cubicBezTo>
                    <a:pt x="20" y="13"/>
                    <a:pt x="39" y="11"/>
                    <a:pt x="58" y="11"/>
                  </a:cubicBezTo>
                  <a:cubicBezTo>
                    <a:pt x="76" y="11"/>
                    <a:pt x="94" y="13"/>
                    <a:pt x="110" y="24"/>
                  </a:cubicBezTo>
                  <a:cubicBezTo>
                    <a:pt x="114" y="16"/>
                    <a:pt x="114" y="16"/>
                    <a:pt x="114" y="16"/>
                  </a:cubicBezTo>
                  <a:cubicBezTo>
                    <a:pt x="114" y="16"/>
                    <a:pt x="103" y="0"/>
                    <a:pt x="57" y="0"/>
                  </a:cubicBezTo>
                  <a:close/>
                </a:path>
              </a:pathLst>
            </a:custGeom>
            <a:solidFill>
              <a:srgbClr val="5F33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ṣlîďè">
              <a:extLst>
                <a:ext uri="{FF2B5EF4-FFF2-40B4-BE49-F238E27FC236}">
                  <a16:creationId xmlns:a16="http://schemas.microsoft.com/office/drawing/2014/main" id="{182A45AD-BA56-4831-B5DC-2F7A37728059}"/>
                </a:ext>
              </a:extLst>
            </p:cNvPr>
            <p:cNvSpPr/>
            <p:nvPr/>
          </p:nvSpPr>
          <p:spPr bwMode="auto">
            <a:xfrm>
              <a:off x="3789363" y="3784600"/>
              <a:ext cx="39688" cy="66675"/>
            </a:xfrm>
            <a:custGeom>
              <a:avLst/>
              <a:gdLst>
                <a:gd name="T0" fmla="*/ 8 w 12"/>
                <a:gd name="T1" fmla="*/ 0 h 20"/>
                <a:gd name="T2" fmla="*/ 4 w 12"/>
                <a:gd name="T3" fmla="*/ 0 h 20"/>
                <a:gd name="T4" fmla="*/ 0 w 12"/>
                <a:gd name="T5" fmla="*/ 4 h 20"/>
                <a:gd name="T6" fmla="*/ 0 w 12"/>
                <a:gd name="T7" fmla="*/ 20 h 20"/>
                <a:gd name="T8" fmla="*/ 12 w 12"/>
                <a:gd name="T9" fmla="*/ 20 h 20"/>
                <a:gd name="T10" fmla="*/ 12 w 12"/>
                <a:gd name="T11" fmla="*/ 4 h 20"/>
                <a:gd name="T12" fmla="*/ 8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8" y="0"/>
                  </a:moveTo>
                  <a:cubicBezTo>
                    <a:pt x="4" y="0"/>
                    <a:pt x="4" y="0"/>
                    <a:pt x="4" y="0"/>
                  </a:cubicBezTo>
                  <a:cubicBezTo>
                    <a:pt x="2" y="0"/>
                    <a:pt x="0" y="2"/>
                    <a:pt x="0" y="4"/>
                  </a:cubicBezTo>
                  <a:cubicBezTo>
                    <a:pt x="0" y="20"/>
                    <a:pt x="0" y="20"/>
                    <a:pt x="0" y="20"/>
                  </a:cubicBezTo>
                  <a:cubicBezTo>
                    <a:pt x="12" y="20"/>
                    <a:pt x="12" y="20"/>
                    <a:pt x="12" y="20"/>
                  </a:cubicBezTo>
                  <a:cubicBezTo>
                    <a:pt x="12" y="4"/>
                    <a:pt x="12" y="4"/>
                    <a:pt x="12" y="4"/>
                  </a:cubicBezTo>
                  <a:cubicBezTo>
                    <a:pt x="12" y="2"/>
                    <a:pt x="11" y="0"/>
                    <a:pt x="8" y="0"/>
                  </a:cubicBezTo>
                  <a:close/>
                </a:path>
              </a:pathLst>
            </a:custGeom>
            <a:solidFill>
              <a:srgbClr val="F48A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îš1ïḋé">
              <a:extLst>
                <a:ext uri="{FF2B5EF4-FFF2-40B4-BE49-F238E27FC236}">
                  <a16:creationId xmlns:a16="http://schemas.microsoft.com/office/drawing/2014/main" id="{85DCFC0B-15C8-4156-A13E-9D800F9C5F8C}"/>
                </a:ext>
              </a:extLst>
            </p:cNvPr>
            <p:cNvSpPr/>
            <p:nvPr/>
          </p:nvSpPr>
          <p:spPr bwMode="auto">
            <a:xfrm>
              <a:off x="4140200" y="3784600"/>
              <a:ext cx="39688" cy="66675"/>
            </a:xfrm>
            <a:custGeom>
              <a:avLst/>
              <a:gdLst>
                <a:gd name="T0" fmla="*/ 8 w 12"/>
                <a:gd name="T1" fmla="*/ 0 h 20"/>
                <a:gd name="T2" fmla="*/ 4 w 12"/>
                <a:gd name="T3" fmla="*/ 0 h 20"/>
                <a:gd name="T4" fmla="*/ 0 w 12"/>
                <a:gd name="T5" fmla="*/ 4 h 20"/>
                <a:gd name="T6" fmla="*/ 0 w 12"/>
                <a:gd name="T7" fmla="*/ 20 h 20"/>
                <a:gd name="T8" fmla="*/ 12 w 12"/>
                <a:gd name="T9" fmla="*/ 20 h 20"/>
                <a:gd name="T10" fmla="*/ 12 w 12"/>
                <a:gd name="T11" fmla="*/ 4 h 20"/>
                <a:gd name="T12" fmla="*/ 8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8" y="0"/>
                  </a:moveTo>
                  <a:cubicBezTo>
                    <a:pt x="4" y="0"/>
                    <a:pt x="4" y="0"/>
                    <a:pt x="4" y="0"/>
                  </a:cubicBezTo>
                  <a:cubicBezTo>
                    <a:pt x="2" y="0"/>
                    <a:pt x="0" y="2"/>
                    <a:pt x="0" y="4"/>
                  </a:cubicBezTo>
                  <a:cubicBezTo>
                    <a:pt x="0" y="20"/>
                    <a:pt x="0" y="20"/>
                    <a:pt x="0" y="20"/>
                  </a:cubicBezTo>
                  <a:cubicBezTo>
                    <a:pt x="12" y="20"/>
                    <a:pt x="12" y="20"/>
                    <a:pt x="12" y="20"/>
                  </a:cubicBezTo>
                  <a:cubicBezTo>
                    <a:pt x="12" y="4"/>
                    <a:pt x="12" y="4"/>
                    <a:pt x="12" y="4"/>
                  </a:cubicBezTo>
                  <a:cubicBezTo>
                    <a:pt x="12" y="2"/>
                    <a:pt x="11" y="0"/>
                    <a:pt x="8" y="0"/>
                  </a:cubicBezTo>
                  <a:close/>
                </a:path>
              </a:pathLst>
            </a:custGeom>
            <a:solidFill>
              <a:srgbClr val="F48A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îSḷîḍê">
              <a:extLst>
                <a:ext uri="{FF2B5EF4-FFF2-40B4-BE49-F238E27FC236}">
                  <a16:creationId xmlns:a16="http://schemas.microsoft.com/office/drawing/2014/main" id="{5B1D360A-A9EA-4832-B0AB-75A2BBF0A68C}"/>
                </a:ext>
              </a:extLst>
            </p:cNvPr>
            <p:cNvSpPr/>
            <p:nvPr/>
          </p:nvSpPr>
          <p:spPr bwMode="auto">
            <a:xfrm>
              <a:off x="3509963" y="3830638"/>
              <a:ext cx="942975" cy="342900"/>
            </a:xfrm>
            <a:custGeom>
              <a:avLst/>
              <a:gdLst>
                <a:gd name="T0" fmla="*/ 0 w 286"/>
                <a:gd name="T1" fmla="*/ 0 h 104"/>
                <a:gd name="T2" fmla="*/ 6 w 286"/>
                <a:gd name="T3" fmla="*/ 91 h 104"/>
                <a:gd name="T4" fmla="*/ 20 w 286"/>
                <a:gd name="T5" fmla="*/ 104 h 104"/>
                <a:gd name="T6" fmla="*/ 266 w 286"/>
                <a:gd name="T7" fmla="*/ 104 h 104"/>
                <a:gd name="T8" fmla="*/ 279 w 286"/>
                <a:gd name="T9" fmla="*/ 92 h 104"/>
                <a:gd name="T10" fmla="*/ 286 w 286"/>
                <a:gd name="T11" fmla="*/ 0 h 104"/>
                <a:gd name="T12" fmla="*/ 0 w 286"/>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286" h="104">
                  <a:moveTo>
                    <a:pt x="0" y="0"/>
                  </a:moveTo>
                  <a:cubicBezTo>
                    <a:pt x="6" y="91"/>
                    <a:pt x="6" y="91"/>
                    <a:pt x="6" y="91"/>
                  </a:cubicBezTo>
                  <a:cubicBezTo>
                    <a:pt x="6" y="99"/>
                    <a:pt x="12" y="104"/>
                    <a:pt x="20" y="104"/>
                  </a:cubicBezTo>
                  <a:cubicBezTo>
                    <a:pt x="266" y="104"/>
                    <a:pt x="266" y="104"/>
                    <a:pt x="266" y="104"/>
                  </a:cubicBezTo>
                  <a:cubicBezTo>
                    <a:pt x="273" y="104"/>
                    <a:pt x="279" y="99"/>
                    <a:pt x="279" y="92"/>
                  </a:cubicBezTo>
                  <a:cubicBezTo>
                    <a:pt x="286" y="0"/>
                    <a:pt x="286" y="0"/>
                    <a:pt x="286" y="0"/>
                  </a:cubicBezTo>
                  <a:lnTo>
                    <a:pt x="0" y="0"/>
                  </a:lnTo>
                  <a:close/>
                </a:path>
              </a:pathLst>
            </a:custGeom>
            <a:solidFill>
              <a:srgbClr val="75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ïş1ïdê">
              <a:extLst>
                <a:ext uri="{FF2B5EF4-FFF2-40B4-BE49-F238E27FC236}">
                  <a16:creationId xmlns:a16="http://schemas.microsoft.com/office/drawing/2014/main" id="{09CB77A1-7D4C-4F38-BABC-D444E366466B}"/>
                </a:ext>
              </a:extLst>
            </p:cNvPr>
            <p:cNvSpPr/>
            <p:nvPr/>
          </p:nvSpPr>
          <p:spPr bwMode="auto">
            <a:xfrm>
              <a:off x="3944938" y="4114800"/>
              <a:ext cx="73025" cy="111125"/>
            </a:xfrm>
            <a:custGeom>
              <a:avLst/>
              <a:gdLst>
                <a:gd name="T0" fmla="*/ 17 w 22"/>
                <a:gd name="T1" fmla="*/ 0 h 34"/>
                <a:gd name="T2" fmla="*/ 6 w 22"/>
                <a:gd name="T3" fmla="*/ 0 h 34"/>
                <a:gd name="T4" fmla="*/ 0 w 22"/>
                <a:gd name="T5" fmla="*/ 8 h 34"/>
                <a:gd name="T6" fmla="*/ 0 w 22"/>
                <a:gd name="T7" fmla="*/ 26 h 34"/>
                <a:gd name="T8" fmla="*/ 6 w 22"/>
                <a:gd name="T9" fmla="*/ 34 h 34"/>
                <a:gd name="T10" fmla="*/ 17 w 22"/>
                <a:gd name="T11" fmla="*/ 34 h 34"/>
                <a:gd name="T12" fmla="*/ 22 w 22"/>
                <a:gd name="T13" fmla="*/ 26 h 34"/>
                <a:gd name="T14" fmla="*/ 22 w 22"/>
                <a:gd name="T15" fmla="*/ 8 h 34"/>
                <a:gd name="T16" fmla="*/ 17 w 22"/>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4">
                  <a:moveTo>
                    <a:pt x="17" y="0"/>
                  </a:moveTo>
                  <a:cubicBezTo>
                    <a:pt x="6" y="0"/>
                    <a:pt x="6" y="0"/>
                    <a:pt x="6" y="0"/>
                  </a:cubicBezTo>
                  <a:cubicBezTo>
                    <a:pt x="2" y="0"/>
                    <a:pt x="0" y="4"/>
                    <a:pt x="0" y="8"/>
                  </a:cubicBezTo>
                  <a:cubicBezTo>
                    <a:pt x="0" y="26"/>
                    <a:pt x="0" y="26"/>
                    <a:pt x="0" y="26"/>
                  </a:cubicBezTo>
                  <a:cubicBezTo>
                    <a:pt x="0" y="30"/>
                    <a:pt x="2" y="34"/>
                    <a:pt x="6" y="34"/>
                  </a:cubicBezTo>
                  <a:cubicBezTo>
                    <a:pt x="17" y="34"/>
                    <a:pt x="17" y="34"/>
                    <a:pt x="17" y="34"/>
                  </a:cubicBezTo>
                  <a:cubicBezTo>
                    <a:pt x="20" y="34"/>
                    <a:pt x="22" y="30"/>
                    <a:pt x="22" y="26"/>
                  </a:cubicBezTo>
                  <a:cubicBezTo>
                    <a:pt x="22" y="8"/>
                    <a:pt x="22" y="8"/>
                    <a:pt x="22" y="8"/>
                  </a:cubicBezTo>
                  <a:cubicBezTo>
                    <a:pt x="22" y="4"/>
                    <a:pt x="20" y="0"/>
                    <a:pt x="17" y="0"/>
                  </a:cubicBezTo>
                  <a:close/>
                </a:path>
              </a:pathLst>
            </a:custGeom>
            <a:solidFill>
              <a:srgbClr val="F48A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ïSḷíḓe">
              <a:extLst>
                <a:ext uri="{FF2B5EF4-FFF2-40B4-BE49-F238E27FC236}">
                  <a16:creationId xmlns:a16="http://schemas.microsoft.com/office/drawing/2014/main" id="{7205F68E-8D8B-45A0-B4CA-D64E933689FE}"/>
                </a:ext>
              </a:extLst>
            </p:cNvPr>
            <p:cNvSpPr/>
            <p:nvPr/>
          </p:nvSpPr>
          <p:spPr bwMode="auto">
            <a:xfrm>
              <a:off x="7632700" y="1854200"/>
              <a:ext cx="93663" cy="866775"/>
            </a:xfrm>
            <a:custGeom>
              <a:avLst/>
              <a:gdLst>
                <a:gd name="T0" fmla="*/ 59 w 59"/>
                <a:gd name="T1" fmla="*/ 544 h 546"/>
                <a:gd name="T2" fmla="*/ 19 w 59"/>
                <a:gd name="T3" fmla="*/ 546 h 546"/>
                <a:gd name="T4" fmla="*/ 0 w 59"/>
                <a:gd name="T5" fmla="*/ 0 h 546"/>
                <a:gd name="T6" fmla="*/ 40 w 59"/>
                <a:gd name="T7" fmla="*/ 0 h 546"/>
                <a:gd name="T8" fmla="*/ 59 w 59"/>
                <a:gd name="T9" fmla="*/ 544 h 546"/>
              </a:gdLst>
              <a:ahLst/>
              <a:cxnLst>
                <a:cxn ang="0">
                  <a:pos x="T0" y="T1"/>
                </a:cxn>
                <a:cxn ang="0">
                  <a:pos x="T2" y="T3"/>
                </a:cxn>
                <a:cxn ang="0">
                  <a:pos x="T4" y="T5"/>
                </a:cxn>
                <a:cxn ang="0">
                  <a:pos x="T6" y="T7"/>
                </a:cxn>
                <a:cxn ang="0">
                  <a:pos x="T8" y="T9"/>
                </a:cxn>
              </a:cxnLst>
              <a:rect l="0" t="0" r="r" b="b"/>
              <a:pathLst>
                <a:path w="59" h="546">
                  <a:moveTo>
                    <a:pt x="59" y="544"/>
                  </a:moveTo>
                  <a:lnTo>
                    <a:pt x="19" y="546"/>
                  </a:lnTo>
                  <a:lnTo>
                    <a:pt x="0" y="0"/>
                  </a:lnTo>
                  <a:lnTo>
                    <a:pt x="40" y="0"/>
                  </a:lnTo>
                  <a:lnTo>
                    <a:pt x="59" y="544"/>
                  </a:lnTo>
                  <a:close/>
                </a:path>
              </a:pathLst>
            </a:custGeom>
            <a:solidFill>
              <a:srgbClr val="75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íṣlïḋê">
              <a:extLst>
                <a:ext uri="{FF2B5EF4-FFF2-40B4-BE49-F238E27FC236}">
                  <a16:creationId xmlns:a16="http://schemas.microsoft.com/office/drawing/2014/main" id="{1460B9CB-CCE6-4159-8284-656109FAE779}"/>
                </a:ext>
              </a:extLst>
            </p:cNvPr>
            <p:cNvSpPr/>
            <p:nvPr/>
          </p:nvSpPr>
          <p:spPr bwMode="auto">
            <a:xfrm>
              <a:off x="7669213" y="1854200"/>
              <a:ext cx="57150" cy="863600"/>
            </a:xfrm>
            <a:custGeom>
              <a:avLst/>
              <a:gdLst>
                <a:gd name="T0" fmla="*/ 36 w 36"/>
                <a:gd name="T1" fmla="*/ 544 h 544"/>
                <a:gd name="T2" fmla="*/ 19 w 36"/>
                <a:gd name="T3" fmla="*/ 544 h 544"/>
                <a:gd name="T4" fmla="*/ 0 w 36"/>
                <a:gd name="T5" fmla="*/ 0 h 544"/>
                <a:gd name="T6" fmla="*/ 17 w 36"/>
                <a:gd name="T7" fmla="*/ 0 h 544"/>
                <a:gd name="T8" fmla="*/ 36 w 36"/>
                <a:gd name="T9" fmla="*/ 544 h 544"/>
              </a:gdLst>
              <a:ahLst/>
              <a:cxnLst>
                <a:cxn ang="0">
                  <a:pos x="T0" y="T1"/>
                </a:cxn>
                <a:cxn ang="0">
                  <a:pos x="T2" y="T3"/>
                </a:cxn>
                <a:cxn ang="0">
                  <a:pos x="T4" y="T5"/>
                </a:cxn>
                <a:cxn ang="0">
                  <a:pos x="T6" y="T7"/>
                </a:cxn>
                <a:cxn ang="0">
                  <a:pos x="T8" y="T9"/>
                </a:cxn>
              </a:cxnLst>
              <a:rect l="0" t="0" r="r" b="b"/>
              <a:pathLst>
                <a:path w="36" h="544">
                  <a:moveTo>
                    <a:pt x="36" y="544"/>
                  </a:moveTo>
                  <a:lnTo>
                    <a:pt x="19" y="544"/>
                  </a:lnTo>
                  <a:lnTo>
                    <a:pt x="0" y="0"/>
                  </a:lnTo>
                  <a:lnTo>
                    <a:pt x="17" y="0"/>
                  </a:lnTo>
                  <a:lnTo>
                    <a:pt x="36" y="544"/>
                  </a:lnTo>
                  <a:close/>
                </a:path>
              </a:pathLst>
            </a:custGeom>
            <a:solidFill>
              <a:srgbClr val="4225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iśľïḋe">
              <a:extLst>
                <a:ext uri="{FF2B5EF4-FFF2-40B4-BE49-F238E27FC236}">
                  <a16:creationId xmlns:a16="http://schemas.microsoft.com/office/drawing/2014/main" id="{218B021B-31A7-4F56-921D-10F74FC8D609}"/>
                </a:ext>
              </a:extLst>
            </p:cNvPr>
            <p:cNvSpPr/>
            <p:nvPr/>
          </p:nvSpPr>
          <p:spPr bwMode="auto">
            <a:xfrm>
              <a:off x="7604125" y="1847850"/>
              <a:ext cx="119063" cy="33338"/>
            </a:xfrm>
            <a:custGeom>
              <a:avLst/>
              <a:gdLst>
                <a:gd name="T0" fmla="*/ 32 w 36"/>
                <a:gd name="T1" fmla="*/ 0 h 10"/>
                <a:gd name="T2" fmla="*/ 4 w 36"/>
                <a:gd name="T3" fmla="*/ 1 h 10"/>
                <a:gd name="T4" fmla="*/ 0 w 36"/>
                <a:gd name="T5" fmla="*/ 5 h 10"/>
                <a:gd name="T6" fmla="*/ 0 w 36"/>
                <a:gd name="T7" fmla="*/ 6 h 10"/>
                <a:gd name="T8" fmla="*/ 4 w 36"/>
                <a:gd name="T9" fmla="*/ 9 h 10"/>
                <a:gd name="T10" fmla="*/ 32 w 36"/>
                <a:gd name="T11" fmla="*/ 9 h 10"/>
                <a:gd name="T12" fmla="*/ 36 w 36"/>
                <a:gd name="T13" fmla="*/ 4 h 10"/>
                <a:gd name="T14" fmla="*/ 36 w 36"/>
                <a:gd name="T15" fmla="*/ 4 h 10"/>
                <a:gd name="T16" fmla="*/ 32 w 3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
                  <a:moveTo>
                    <a:pt x="32" y="0"/>
                  </a:moveTo>
                  <a:cubicBezTo>
                    <a:pt x="4" y="1"/>
                    <a:pt x="4" y="1"/>
                    <a:pt x="4" y="1"/>
                  </a:cubicBezTo>
                  <a:cubicBezTo>
                    <a:pt x="2" y="1"/>
                    <a:pt x="0" y="3"/>
                    <a:pt x="0" y="5"/>
                  </a:cubicBezTo>
                  <a:cubicBezTo>
                    <a:pt x="0" y="6"/>
                    <a:pt x="0" y="6"/>
                    <a:pt x="0" y="6"/>
                  </a:cubicBezTo>
                  <a:cubicBezTo>
                    <a:pt x="0" y="8"/>
                    <a:pt x="2" y="10"/>
                    <a:pt x="4" y="9"/>
                  </a:cubicBezTo>
                  <a:cubicBezTo>
                    <a:pt x="32" y="9"/>
                    <a:pt x="32" y="9"/>
                    <a:pt x="32" y="9"/>
                  </a:cubicBezTo>
                  <a:cubicBezTo>
                    <a:pt x="35" y="8"/>
                    <a:pt x="36" y="7"/>
                    <a:pt x="36" y="4"/>
                  </a:cubicBezTo>
                  <a:cubicBezTo>
                    <a:pt x="36" y="4"/>
                    <a:pt x="36" y="4"/>
                    <a:pt x="36" y="4"/>
                  </a:cubicBezTo>
                  <a:cubicBezTo>
                    <a:pt x="36" y="2"/>
                    <a:pt x="34" y="0"/>
                    <a:pt x="32" y="0"/>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ïs1íḍê">
              <a:extLst>
                <a:ext uri="{FF2B5EF4-FFF2-40B4-BE49-F238E27FC236}">
                  <a16:creationId xmlns:a16="http://schemas.microsoft.com/office/drawing/2014/main" id="{BCA66AF9-1989-47F3-9A99-23091545A25E}"/>
                </a:ext>
              </a:extLst>
            </p:cNvPr>
            <p:cNvSpPr/>
            <p:nvPr/>
          </p:nvSpPr>
          <p:spPr bwMode="auto">
            <a:xfrm>
              <a:off x="7600950" y="2690813"/>
              <a:ext cx="190500" cy="55563"/>
            </a:xfrm>
            <a:custGeom>
              <a:avLst/>
              <a:gdLst>
                <a:gd name="T0" fmla="*/ 42 w 58"/>
                <a:gd name="T1" fmla="*/ 0 h 17"/>
                <a:gd name="T2" fmla="*/ 14 w 58"/>
                <a:gd name="T3" fmla="*/ 1 h 17"/>
                <a:gd name="T4" fmla="*/ 0 w 58"/>
                <a:gd name="T5" fmla="*/ 17 h 17"/>
                <a:gd name="T6" fmla="*/ 58 w 58"/>
                <a:gd name="T7" fmla="*/ 15 h 17"/>
                <a:gd name="T8" fmla="*/ 42 w 58"/>
                <a:gd name="T9" fmla="*/ 0 h 17"/>
              </a:gdLst>
              <a:ahLst/>
              <a:cxnLst>
                <a:cxn ang="0">
                  <a:pos x="T0" y="T1"/>
                </a:cxn>
                <a:cxn ang="0">
                  <a:pos x="T2" y="T3"/>
                </a:cxn>
                <a:cxn ang="0">
                  <a:pos x="T4" y="T5"/>
                </a:cxn>
                <a:cxn ang="0">
                  <a:pos x="T6" y="T7"/>
                </a:cxn>
                <a:cxn ang="0">
                  <a:pos x="T8" y="T9"/>
                </a:cxn>
              </a:cxnLst>
              <a:rect l="0" t="0" r="r" b="b"/>
              <a:pathLst>
                <a:path w="58" h="17">
                  <a:moveTo>
                    <a:pt x="42" y="0"/>
                  </a:moveTo>
                  <a:cubicBezTo>
                    <a:pt x="14" y="1"/>
                    <a:pt x="14" y="1"/>
                    <a:pt x="14" y="1"/>
                  </a:cubicBezTo>
                  <a:cubicBezTo>
                    <a:pt x="6" y="1"/>
                    <a:pt x="0" y="8"/>
                    <a:pt x="0" y="17"/>
                  </a:cubicBezTo>
                  <a:cubicBezTo>
                    <a:pt x="58" y="15"/>
                    <a:pt x="58" y="15"/>
                    <a:pt x="58" y="15"/>
                  </a:cubicBezTo>
                  <a:cubicBezTo>
                    <a:pt x="57" y="6"/>
                    <a:pt x="50" y="0"/>
                    <a:pt x="42" y="0"/>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îşľíde">
              <a:extLst>
                <a:ext uri="{FF2B5EF4-FFF2-40B4-BE49-F238E27FC236}">
                  <a16:creationId xmlns:a16="http://schemas.microsoft.com/office/drawing/2014/main" id="{2130472F-BD53-4353-B016-476ABFB5149B}"/>
                </a:ext>
              </a:extLst>
            </p:cNvPr>
            <p:cNvSpPr/>
            <p:nvPr/>
          </p:nvSpPr>
          <p:spPr bwMode="auto">
            <a:xfrm>
              <a:off x="7527925" y="2736850"/>
              <a:ext cx="336550" cy="79375"/>
            </a:xfrm>
            <a:custGeom>
              <a:avLst/>
              <a:gdLst>
                <a:gd name="T0" fmla="*/ 81 w 102"/>
                <a:gd name="T1" fmla="*/ 1 h 24"/>
                <a:gd name="T2" fmla="*/ 21 w 102"/>
                <a:gd name="T3" fmla="*/ 3 h 24"/>
                <a:gd name="T4" fmla="*/ 1 w 102"/>
                <a:gd name="T5" fmla="*/ 24 h 24"/>
                <a:gd name="T6" fmla="*/ 102 w 102"/>
                <a:gd name="T7" fmla="*/ 21 h 24"/>
                <a:gd name="T8" fmla="*/ 81 w 102"/>
                <a:gd name="T9" fmla="*/ 1 h 24"/>
              </a:gdLst>
              <a:ahLst/>
              <a:cxnLst>
                <a:cxn ang="0">
                  <a:pos x="T0" y="T1"/>
                </a:cxn>
                <a:cxn ang="0">
                  <a:pos x="T2" y="T3"/>
                </a:cxn>
                <a:cxn ang="0">
                  <a:pos x="T4" y="T5"/>
                </a:cxn>
                <a:cxn ang="0">
                  <a:pos x="T6" y="T7"/>
                </a:cxn>
                <a:cxn ang="0">
                  <a:pos x="T8" y="T9"/>
                </a:cxn>
              </a:cxnLst>
              <a:rect l="0" t="0" r="r" b="b"/>
              <a:pathLst>
                <a:path w="102" h="24">
                  <a:moveTo>
                    <a:pt x="81" y="1"/>
                  </a:moveTo>
                  <a:cubicBezTo>
                    <a:pt x="21" y="3"/>
                    <a:pt x="21" y="3"/>
                    <a:pt x="21" y="3"/>
                  </a:cubicBezTo>
                  <a:cubicBezTo>
                    <a:pt x="9" y="3"/>
                    <a:pt x="0" y="13"/>
                    <a:pt x="1" y="24"/>
                  </a:cubicBezTo>
                  <a:cubicBezTo>
                    <a:pt x="102" y="21"/>
                    <a:pt x="102" y="21"/>
                    <a:pt x="102" y="21"/>
                  </a:cubicBezTo>
                  <a:cubicBezTo>
                    <a:pt x="102" y="9"/>
                    <a:pt x="92" y="0"/>
                    <a:pt x="81" y="1"/>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íśļíḓê">
              <a:extLst>
                <a:ext uri="{FF2B5EF4-FFF2-40B4-BE49-F238E27FC236}">
                  <a16:creationId xmlns:a16="http://schemas.microsoft.com/office/drawing/2014/main" id="{9211EC8C-C634-42C0-85CE-A18BA7077FE8}"/>
                </a:ext>
              </a:extLst>
            </p:cNvPr>
            <p:cNvSpPr/>
            <p:nvPr/>
          </p:nvSpPr>
          <p:spPr bwMode="auto">
            <a:xfrm>
              <a:off x="7167563" y="1924050"/>
              <a:ext cx="1012825" cy="141288"/>
            </a:xfrm>
            <a:custGeom>
              <a:avLst/>
              <a:gdLst>
                <a:gd name="T0" fmla="*/ 58 w 307"/>
                <a:gd name="T1" fmla="*/ 42 h 43"/>
                <a:gd name="T2" fmla="*/ 4 w 307"/>
                <a:gd name="T3" fmla="*/ 28 h 43"/>
                <a:gd name="T4" fmla="*/ 1 w 307"/>
                <a:gd name="T5" fmla="*/ 19 h 43"/>
                <a:gd name="T6" fmla="*/ 10 w 307"/>
                <a:gd name="T7" fmla="*/ 16 h 43"/>
                <a:gd name="T8" fmla="*/ 71 w 307"/>
                <a:gd name="T9" fmla="*/ 26 h 43"/>
                <a:gd name="T10" fmla="*/ 104 w 307"/>
                <a:gd name="T11" fmla="*/ 14 h 43"/>
                <a:gd name="T12" fmla="*/ 153 w 307"/>
                <a:gd name="T13" fmla="*/ 1 h 43"/>
                <a:gd name="T14" fmla="*/ 202 w 307"/>
                <a:gd name="T15" fmla="*/ 10 h 43"/>
                <a:gd name="T16" fmla="*/ 236 w 307"/>
                <a:gd name="T17" fmla="*/ 20 h 43"/>
                <a:gd name="T18" fmla="*/ 296 w 307"/>
                <a:gd name="T19" fmla="*/ 6 h 43"/>
                <a:gd name="T20" fmla="*/ 305 w 307"/>
                <a:gd name="T21" fmla="*/ 8 h 43"/>
                <a:gd name="T22" fmla="*/ 303 w 307"/>
                <a:gd name="T23" fmla="*/ 18 h 43"/>
                <a:gd name="T24" fmla="*/ 235 w 307"/>
                <a:gd name="T25" fmla="*/ 34 h 43"/>
                <a:gd name="T26" fmla="*/ 198 w 307"/>
                <a:gd name="T27" fmla="*/ 24 h 43"/>
                <a:gd name="T28" fmla="*/ 153 w 307"/>
                <a:gd name="T29" fmla="*/ 15 h 43"/>
                <a:gd name="T30" fmla="*/ 109 w 307"/>
                <a:gd name="T31" fmla="*/ 27 h 43"/>
                <a:gd name="T32" fmla="*/ 73 w 307"/>
                <a:gd name="T33" fmla="*/ 40 h 43"/>
                <a:gd name="T34" fmla="*/ 58 w 307"/>
                <a:gd name="T3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43">
                  <a:moveTo>
                    <a:pt x="58" y="42"/>
                  </a:moveTo>
                  <a:cubicBezTo>
                    <a:pt x="29" y="43"/>
                    <a:pt x="5" y="29"/>
                    <a:pt x="4" y="28"/>
                  </a:cubicBezTo>
                  <a:cubicBezTo>
                    <a:pt x="1" y="26"/>
                    <a:pt x="0" y="22"/>
                    <a:pt x="1" y="19"/>
                  </a:cubicBezTo>
                  <a:cubicBezTo>
                    <a:pt x="3" y="15"/>
                    <a:pt x="7" y="14"/>
                    <a:pt x="10" y="16"/>
                  </a:cubicBezTo>
                  <a:cubicBezTo>
                    <a:pt x="10" y="16"/>
                    <a:pt x="39" y="33"/>
                    <a:pt x="71" y="26"/>
                  </a:cubicBezTo>
                  <a:cubicBezTo>
                    <a:pt x="84" y="23"/>
                    <a:pt x="94" y="18"/>
                    <a:pt x="104" y="14"/>
                  </a:cubicBezTo>
                  <a:cubicBezTo>
                    <a:pt x="118" y="7"/>
                    <a:pt x="131" y="1"/>
                    <a:pt x="153" y="1"/>
                  </a:cubicBezTo>
                  <a:cubicBezTo>
                    <a:pt x="174" y="0"/>
                    <a:pt x="188" y="5"/>
                    <a:pt x="202" y="10"/>
                  </a:cubicBezTo>
                  <a:cubicBezTo>
                    <a:pt x="212" y="14"/>
                    <a:pt x="223" y="18"/>
                    <a:pt x="236" y="20"/>
                  </a:cubicBezTo>
                  <a:cubicBezTo>
                    <a:pt x="268" y="25"/>
                    <a:pt x="296" y="6"/>
                    <a:pt x="296" y="6"/>
                  </a:cubicBezTo>
                  <a:cubicBezTo>
                    <a:pt x="299" y="4"/>
                    <a:pt x="303" y="5"/>
                    <a:pt x="305" y="8"/>
                  </a:cubicBezTo>
                  <a:cubicBezTo>
                    <a:pt x="307" y="12"/>
                    <a:pt x="306" y="16"/>
                    <a:pt x="303" y="18"/>
                  </a:cubicBezTo>
                  <a:cubicBezTo>
                    <a:pt x="302" y="19"/>
                    <a:pt x="271" y="40"/>
                    <a:pt x="235" y="34"/>
                  </a:cubicBezTo>
                  <a:cubicBezTo>
                    <a:pt x="220" y="32"/>
                    <a:pt x="208" y="28"/>
                    <a:pt x="198" y="24"/>
                  </a:cubicBezTo>
                  <a:cubicBezTo>
                    <a:pt x="184" y="19"/>
                    <a:pt x="173" y="15"/>
                    <a:pt x="153" y="15"/>
                  </a:cubicBezTo>
                  <a:cubicBezTo>
                    <a:pt x="134" y="16"/>
                    <a:pt x="122" y="21"/>
                    <a:pt x="109" y="27"/>
                  </a:cubicBezTo>
                  <a:cubicBezTo>
                    <a:pt x="99" y="32"/>
                    <a:pt x="88" y="37"/>
                    <a:pt x="73" y="40"/>
                  </a:cubicBezTo>
                  <a:cubicBezTo>
                    <a:pt x="68" y="41"/>
                    <a:pt x="63" y="42"/>
                    <a:pt x="58" y="42"/>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ïṩ1ïḑé">
              <a:extLst>
                <a:ext uri="{FF2B5EF4-FFF2-40B4-BE49-F238E27FC236}">
                  <a16:creationId xmlns:a16="http://schemas.microsoft.com/office/drawing/2014/main" id="{E212F9D7-5565-445E-962E-DF31822D4B4F}"/>
                </a:ext>
              </a:extLst>
            </p:cNvPr>
            <p:cNvSpPr/>
            <p:nvPr/>
          </p:nvSpPr>
          <p:spPr bwMode="auto">
            <a:xfrm>
              <a:off x="7246938" y="1992313"/>
              <a:ext cx="30163" cy="527050"/>
            </a:xfrm>
            <a:custGeom>
              <a:avLst/>
              <a:gdLst>
                <a:gd name="T0" fmla="*/ 19 w 19"/>
                <a:gd name="T1" fmla="*/ 332 h 332"/>
                <a:gd name="T2" fmla="*/ 11 w 19"/>
                <a:gd name="T3" fmla="*/ 332 h 332"/>
                <a:gd name="T4" fmla="*/ 0 w 19"/>
                <a:gd name="T5" fmla="*/ 0 h 332"/>
                <a:gd name="T6" fmla="*/ 9 w 19"/>
                <a:gd name="T7" fmla="*/ 0 h 332"/>
                <a:gd name="T8" fmla="*/ 19 w 19"/>
                <a:gd name="T9" fmla="*/ 332 h 332"/>
              </a:gdLst>
              <a:ahLst/>
              <a:cxnLst>
                <a:cxn ang="0">
                  <a:pos x="T0" y="T1"/>
                </a:cxn>
                <a:cxn ang="0">
                  <a:pos x="T2" y="T3"/>
                </a:cxn>
                <a:cxn ang="0">
                  <a:pos x="T4" y="T5"/>
                </a:cxn>
                <a:cxn ang="0">
                  <a:pos x="T6" y="T7"/>
                </a:cxn>
                <a:cxn ang="0">
                  <a:pos x="T8" y="T9"/>
                </a:cxn>
              </a:cxnLst>
              <a:rect l="0" t="0" r="r" b="b"/>
              <a:pathLst>
                <a:path w="19" h="332">
                  <a:moveTo>
                    <a:pt x="19" y="332"/>
                  </a:moveTo>
                  <a:lnTo>
                    <a:pt x="11" y="332"/>
                  </a:lnTo>
                  <a:lnTo>
                    <a:pt x="0" y="0"/>
                  </a:lnTo>
                  <a:lnTo>
                    <a:pt x="9" y="0"/>
                  </a:lnTo>
                  <a:lnTo>
                    <a:pt x="19" y="332"/>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íšḷïḑe">
              <a:extLst>
                <a:ext uri="{FF2B5EF4-FFF2-40B4-BE49-F238E27FC236}">
                  <a16:creationId xmlns:a16="http://schemas.microsoft.com/office/drawing/2014/main" id="{F900501A-7AEE-4D5D-BFE1-E691BFB8E5EE}"/>
                </a:ext>
              </a:extLst>
            </p:cNvPr>
            <p:cNvSpPr/>
            <p:nvPr/>
          </p:nvSpPr>
          <p:spPr bwMode="auto">
            <a:xfrm>
              <a:off x="7096125" y="2019300"/>
              <a:ext cx="165100" cy="477838"/>
            </a:xfrm>
            <a:custGeom>
              <a:avLst/>
              <a:gdLst>
                <a:gd name="T0" fmla="*/ 8 w 104"/>
                <a:gd name="T1" fmla="*/ 301 h 301"/>
                <a:gd name="T2" fmla="*/ 0 w 104"/>
                <a:gd name="T3" fmla="*/ 299 h 301"/>
                <a:gd name="T4" fmla="*/ 95 w 104"/>
                <a:gd name="T5" fmla="*/ 0 h 301"/>
                <a:gd name="T6" fmla="*/ 104 w 104"/>
                <a:gd name="T7" fmla="*/ 2 h 301"/>
                <a:gd name="T8" fmla="*/ 8 w 104"/>
                <a:gd name="T9" fmla="*/ 301 h 301"/>
              </a:gdLst>
              <a:ahLst/>
              <a:cxnLst>
                <a:cxn ang="0">
                  <a:pos x="T0" y="T1"/>
                </a:cxn>
                <a:cxn ang="0">
                  <a:pos x="T2" y="T3"/>
                </a:cxn>
                <a:cxn ang="0">
                  <a:pos x="T4" y="T5"/>
                </a:cxn>
                <a:cxn ang="0">
                  <a:pos x="T6" y="T7"/>
                </a:cxn>
                <a:cxn ang="0">
                  <a:pos x="T8" y="T9"/>
                </a:cxn>
              </a:cxnLst>
              <a:rect l="0" t="0" r="r" b="b"/>
              <a:pathLst>
                <a:path w="104" h="301">
                  <a:moveTo>
                    <a:pt x="8" y="301"/>
                  </a:moveTo>
                  <a:lnTo>
                    <a:pt x="0" y="299"/>
                  </a:lnTo>
                  <a:lnTo>
                    <a:pt x="95" y="0"/>
                  </a:lnTo>
                  <a:lnTo>
                    <a:pt x="104" y="2"/>
                  </a:lnTo>
                  <a:lnTo>
                    <a:pt x="8" y="301"/>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îşḷidê">
              <a:extLst>
                <a:ext uri="{FF2B5EF4-FFF2-40B4-BE49-F238E27FC236}">
                  <a16:creationId xmlns:a16="http://schemas.microsoft.com/office/drawing/2014/main" id="{D064A818-7310-47F9-92CA-0E9A15C0B6FC}"/>
                </a:ext>
              </a:extLst>
            </p:cNvPr>
            <p:cNvSpPr/>
            <p:nvPr/>
          </p:nvSpPr>
          <p:spPr bwMode="auto">
            <a:xfrm>
              <a:off x="7246938" y="2019300"/>
              <a:ext cx="195263" cy="463550"/>
            </a:xfrm>
            <a:custGeom>
              <a:avLst/>
              <a:gdLst>
                <a:gd name="T0" fmla="*/ 9 w 123"/>
                <a:gd name="T1" fmla="*/ 0 h 292"/>
                <a:gd name="T2" fmla="*/ 0 w 123"/>
                <a:gd name="T3" fmla="*/ 2 h 292"/>
                <a:gd name="T4" fmla="*/ 117 w 123"/>
                <a:gd name="T5" fmla="*/ 292 h 292"/>
                <a:gd name="T6" fmla="*/ 123 w 123"/>
                <a:gd name="T7" fmla="*/ 290 h 292"/>
                <a:gd name="T8" fmla="*/ 9 w 123"/>
                <a:gd name="T9" fmla="*/ 0 h 292"/>
              </a:gdLst>
              <a:ahLst/>
              <a:cxnLst>
                <a:cxn ang="0">
                  <a:pos x="T0" y="T1"/>
                </a:cxn>
                <a:cxn ang="0">
                  <a:pos x="T2" y="T3"/>
                </a:cxn>
                <a:cxn ang="0">
                  <a:pos x="T4" y="T5"/>
                </a:cxn>
                <a:cxn ang="0">
                  <a:pos x="T6" y="T7"/>
                </a:cxn>
                <a:cxn ang="0">
                  <a:pos x="T8" y="T9"/>
                </a:cxn>
              </a:cxnLst>
              <a:rect l="0" t="0" r="r" b="b"/>
              <a:pathLst>
                <a:path w="123" h="292">
                  <a:moveTo>
                    <a:pt x="9" y="0"/>
                  </a:moveTo>
                  <a:lnTo>
                    <a:pt x="0" y="2"/>
                  </a:lnTo>
                  <a:lnTo>
                    <a:pt x="117" y="292"/>
                  </a:lnTo>
                  <a:lnTo>
                    <a:pt x="123" y="290"/>
                  </a:lnTo>
                  <a:lnTo>
                    <a:pt x="9" y="0"/>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îṩḷîḓê">
              <a:extLst>
                <a:ext uri="{FF2B5EF4-FFF2-40B4-BE49-F238E27FC236}">
                  <a16:creationId xmlns:a16="http://schemas.microsoft.com/office/drawing/2014/main" id="{5B703AA1-3363-4637-B7CF-8C9199C99E38}"/>
                </a:ext>
              </a:extLst>
            </p:cNvPr>
            <p:cNvSpPr/>
            <p:nvPr/>
          </p:nvSpPr>
          <p:spPr bwMode="auto">
            <a:xfrm>
              <a:off x="7065963" y="2443163"/>
              <a:ext cx="412750" cy="225425"/>
            </a:xfrm>
            <a:custGeom>
              <a:avLst/>
              <a:gdLst>
                <a:gd name="T0" fmla="*/ 0 w 125"/>
                <a:gd name="T1" fmla="*/ 4 h 68"/>
                <a:gd name="T2" fmla="*/ 0 w 125"/>
                <a:gd name="T3" fmla="*/ 7 h 68"/>
                <a:gd name="T4" fmla="*/ 64 w 125"/>
                <a:gd name="T5" fmla="*/ 67 h 68"/>
                <a:gd name="T6" fmla="*/ 123 w 125"/>
                <a:gd name="T7" fmla="*/ 3 h 68"/>
                <a:gd name="T8" fmla="*/ 123 w 125"/>
                <a:gd name="T9" fmla="*/ 0 h 68"/>
                <a:gd name="T10" fmla="*/ 0 w 125"/>
                <a:gd name="T11" fmla="*/ 4 h 68"/>
              </a:gdLst>
              <a:ahLst/>
              <a:cxnLst>
                <a:cxn ang="0">
                  <a:pos x="T0" y="T1"/>
                </a:cxn>
                <a:cxn ang="0">
                  <a:pos x="T2" y="T3"/>
                </a:cxn>
                <a:cxn ang="0">
                  <a:pos x="T4" y="T5"/>
                </a:cxn>
                <a:cxn ang="0">
                  <a:pos x="T6" y="T7"/>
                </a:cxn>
                <a:cxn ang="0">
                  <a:pos x="T8" y="T9"/>
                </a:cxn>
                <a:cxn ang="0">
                  <a:pos x="T10" y="T11"/>
                </a:cxn>
              </a:cxnLst>
              <a:rect l="0" t="0" r="r" b="b"/>
              <a:pathLst>
                <a:path w="125" h="68">
                  <a:moveTo>
                    <a:pt x="0" y="4"/>
                  </a:moveTo>
                  <a:cubicBezTo>
                    <a:pt x="0" y="5"/>
                    <a:pt x="0" y="6"/>
                    <a:pt x="0" y="7"/>
                  </a:cubicBezTo>
                  <a:cubicBezTo>
                    <a:pt x="1" y="41"/>
                    <a:pt x="30" y="68"/>
                    <a:pt x="64" y="67"/>
                  </a:cubicBezTo>
                  <a:cubicBezTo>
                    <a:pt x="98" y="66"/>
                    <a:pt x="125" y="37"/>
                    <a:pt x="123" y="3"/>
                  </a:cubicBezTo>
                  <a:cubicBezTo>
                    <a:pt x="123" y="2"/>
                    <a:pt x="123" y="1"/>
                    <a:pt x="123" y="0"/>
                  </a:cubicBezTo>
                  <a:lnTo>
                    <a:pt x="0" y="4"/>
                  </a:ln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îšļiḑe">
              <a:extLst>
                <a:ext uri="{FF2B5EF4-FFF2-40B4-BE49-F238E27FC236}">
                  <a16:creationId xmlns:a16="http://schemas.microsoft.com/office/drawing/2014/main" id="{7DFF67B4-EBDC-45B1-9B14-57BE5E228B35}"/>
                </a:ext>
              </a:extLst>
            </p:cNvPr>
            <p:cNvSpPr/>
            <p:nvPr/>
          </p:nvSpPr>
          <p:spPr bwMode="auto">
            <a:xfrm>
              <a:off x="7089775" y="2443163"/>
              <a:ext cx="388938" cy="225425"/>
            </a:xfrm>
            <a:custGeom>
              <a:avLst/>
              <a:gdLst>
                <a:gd name="T0" fmla="*/ 116 w 118"/>
                <a:gd name="T1" fmla="*/ 0 h 68"/>
                <a:gd name="T2" fmla="*/ 101 w 118"/>
                <a:gd name="T3" fmla="*/ 0 h 68"/>
                <a:gd name="T4" fmla="*/ 43 w 118"/>
                <a:gd name="T5" fmla="*/ 49 h 68"/>
                <a:gd name="T6" fmla="*/ 0 w 118"/>
                <a:gd name="T7" fmla="*/ 33 h 68"/>
                <a:gd name="T8" fmla="*/ 57 w 118"/>
                <a:gd name="T9" fmla="*/ 67 h 68"/>
                <a:gd name="T10" fmla="*/ 116 w 118"/>
                <a:gd name="T11" fmla="*/ 3 h 68"/>
                <a:gd name="T12" fmla="*/ 116 w 1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18" h="68">
                  <a:moveTo>
                    <a:pt x="116" y="0"/>
                  </a:moveTo>
                  <a:cubicBezTo>
                    <a:pt x="101" y="0"/>
                    <a:pt x="101" y="0"/>
                    <a:pt x="101" y="0"/>
                  </a:cubicBezTo>
                  <a:cubicBezTo>
                    <a:pt x="95" y="27"/>
                    <a:pt x="72" y="48"/>
                    <a:pt x="43" y="49"/>
                  </a:cubicBezTo>
                  <a:cubicBezTo>
                    <a:pt x="26" y="49"/>
                    <a:pt x="11" y="43"/>
                    <a:pt x="0" y="33"/>
                  </a:cubicBezTo>
                  <a:cubicBezTo>
                    <a:pt x="10" y="54"/>
                    <a:pt x="32" y="68"/>
                    <a:pt x="57" y="67"/>
                  </a:cubicBezTo>
                  <a:cubicBezTo>
                    <a:pt x="91" y="66"/>
                    <a:pt x="118" y="37"/>
                    <a:pt x="116" y="3"/>
                  </a:cubicBezTo>
                  <a:cubicBezTo>
                    <a:pt x="116" y="2"/>
                    <a:pt x="116" y="1"/>
                    <a:pt x="116" y="0"/>
                  </a:cubicBez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iṧļîdê">
              <a:extLst>
                <a:ext uri="{FF2B5EF4-FFF2-40B4-BE49-F238E27FC236}">
                  <a16:creationId xmlns:a16="http://schemas.microsoft.com/office/drawing/2014/main" id="{13A70A7F-668E-4DD4-8AB2-393490AF24C5}"/>
                </a:ext>
              </a:extLst>
            </p:cNvPr>
            <p:cNvSpPr/>
            <p:nvPr/>
          </p:nvSpPr>
          <p:spPr bwMode="auto">
            <a:xfrm>
              <a:off x="7050088" y="2420938"/>
              <a:ext cx="438150" cy="52388"/>
            </a:xfrm>
            <a:custGeom>
              <a:avLst/>
              <a:gdLst>
                <a:gd name="T0" fmla="*/ 126 w 133"/>
                <a:gd name="T1" fmla="*/ 1 h 16"/>
                <a:gd name="T2" fmla="*/ 6 w 133"/>
                <a:gd name="T3" fmla="*/ 5 h 16"/>
                <a:gd name="T4" fmla="*/ 1 w 133"/>
                <a:gd name="T5" fmla="*/ 11 h 16"/>
                <a:gd name="T6" fmla="*/ 7 w 133"/>
                <a:gd name="T7" fmla="*/ 16 h 16"/>
                <a:gd name="T8" fmla="*/ 127 w 133"/>
                <a:gd name="T9" fmla="*/ 12 h 16"/>
                <a:gd name="T10" fmla="*/ 132 w 133"/>
                <a:gd name="T11" fmla="*/ 6 h 16"/>
                <a:gd name="T12" fmla="*/ 126 w 133"/>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33" h="16">
                  <a:moveTo>
                    <a:pt x="126" y="1"/>
                  </a:moveTo>
                  <a:cubicBezTo>
                    <a:pt x="6" y="5"/>
                    <a:pt x="6" y="5"/>
                    <a:pt x="6" y="5"/>
                  </a:cubicBezTo>
                  <a:cubicBezTo>
                    <a:pt x="3" y="5"/>
                    <a:pt x="0" y="7"/>
                    <a:pt x="1" y="11"/>
                  </a:cubicBezTo>
                  <a:cubicBezTo>
                    <a:pt x="1" y="14"/>
                    <a:pt x="3" y="16"/>
                    <a:pt x="7" y="16"/>
                  </a:cubicBezTo>
                  <a:cubicBezTo>
                    <a:pt x="127" y="12"/>
                    <a:pt x="127" y="12"/>
                    <a:pt x="127" y="12"/>
                  </a:cubicBezTo>
                  <a:cubicBezTo>
                    <a:pt x="130" y="12"/>
                    <a:pt x="133" y="9"/>
                    <a:pt x="132" y="6"/>
                  </a:cubicBezTo>
                  <a:cubicBezTo>
                    <a:pt x="132" y="3"/>
                    <a:pt x="130" y="0"/>
                    <a:pt x="126" y="1"/>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ïSļíďè">
              <a:extLst>
                <a:ext uri="{FF2B5EF4-FFF2-40B4-BE49-F238E27FC236}">
                  <a16:creationId xmlns:a16="http://schemas.microsoft.com/office/drawing/2014/main" id="{B88300ED-17B2-4895-B49D-4C7B1C926391}"/>
                </a:ext>
              </a:extLst>
            </p:cNvPr>
            <p:cNvSpPr/>
            <p:nvPr/>
          </p:nvSpPr>
          <p:spPr bwMode="auto">
            <a:xfrm>
              <a:off x="8091488" y="1962150"/>
              <a:ext cx="30163" cy="528638"/>
            </a:xfrm>
            <a:custGeom>
              <a:avLst/>
              <a:gdLst>
                <a:gd name="T0" fmla="*/ 19 w 19"/>
                <a:gd name="T1" fmla="*/ 333 h 333"/>
                <a:gd name="T2" fmla="*/ 11 w 19"/>
                <a:gd name="T3" fmla="*/ 333 h 333"/>
                <a:gd name="T4" fmla="*/ 0 w 19"/>
                <a:gd name="T5" fmla="*/ 3 h 333"/>
                <a:gd name="T6" fmla="*/ 7 w 19"/>
                <a:gd name="T7" fmla="*/ 0 h 333"/>
                <a:gd name="T8" fmla="*/ 19 w 19"/>
                <a:gd name="T9" fmla="*/ 333 h 333"/>
              </a:gdLst>
              <a:ahLst/>
              <a:cxnLst>
                <a:cxn ang="0">
                  <a:pos x="T0" y="T1"/>
                </a:cxn>
                <a:cxn ang="0">
                  <a:pos x="T2" y="T3"/>
                </a:cxn>
                <a:cxn ang="0">
                  <a:pos x="T4" y="T5"/>
                </a:cxn>
                <a:cxn ang="0">
                  <a:pos x="T6" y="T7"/>
                </a:cxn>
                <a:cxn ang="0">
                  <a:pos x="T8" y="T9"/>
                </a:cxn>
              </a:cxnLst>
              <a:rect l="0" t="0" r="r" b="b"/>
              <a:pathLst>
                <a:path w="19" h="333">
                  <a:moveTo>
                    <a:pt x="19" y="333"/>
                  </a:moveTo>
                  <a:lnTo>
                    <a:pt x="11" y="333"/>
                  </a:lnTo>
                  <a:lnTo>
                    <a:pt x="0" y="3"/>
                  </a:lnTo>
                  <a:lnTo>
                    <a:pt x="7" y="0"/>
                  </a:lnTo>
                  <a:lnTo>
                    <a:pt x="19" y="333"/>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iŝľíḓe">
              <a:extLst>
                <a:ext uri="{FF2B5EF4-FFF2-40B4-BE49-F238E27FC236}">
                  <a16:creationId xmlns:a16="http://schemas.microsoft.com/office/drawing/2014/main" id="{0975E98A-94DF-415A-8233-9AF09DEA7F90}"/>
                </a:ext>
              </a:extLst>
            </p:cNvPr>
            <p:cNvSpPr/>
            <p:nvPr/>
          </p:nvSpPr>
          <p:spPr bwMode="auto">
            <a:xfrm>
              <a:off x="7940675" y="1989138"/>
              <a:ext cx="165100" cy="477838"/>
            </a:xfrm>
            <a:custGeom>
              <a:avLst/>
              <a:gdLst>
                <a:gd name="T0" fmla="*/ 8 w 104"/>
                <a:gd name="T1" fmla="*/ 301 h 301"/>
                <a:gd name="T2" fmla="*/ 0 w 104"/>
                <a:gd name="T3" fmla="*/ 299 h 301"/>
                <a:gd name="T4" fmla="*/ 95 w 104"/>
                <a:gd name="T5" fmla="*/ 0 h 301"/>
                <a:gd name="T6" fmla="*/ 104 w 104"/>
                <a:gd name="T7" fmla="*/ 2 h 301"/>
                <a:gd name="T8" fmla="*/ 8 w 104"/>
                <a:gd name="T9" fmla="*/ 301 h 301"/>
              </a:gdLst>
              <a:ahLst/>
              <a:cxnLst>
                <a:cxn ang="0">
                  <a:pos x="T0" y="T1"/>
                </a:cxn>
                <a:cxn ang="0">
                  <a:pos x="T2" y="T3"/>
                </a:cxn>
                <a:cxn ang="0">
                  <a:pos x="T4" y="T5"/>
                </a:cxn>
                <a:cxn ang="0">
                  <a:pos x="T6" y="T7"/>
                </a:cxn>
                <a:cxn ang="0">
                  <a:pos x="T8" y="T9"/>
                </a:cxn>
              </a:cxnLst>
              <a:rect l="0" t="0" r="r" b="b"/>
              <a:pathLst>
                <a:path w="104" h="301">
                  <a:moveTo>
                    <a:pt x="8" y="301"/>
                  </a:moveTo>
                  <a:lnTo>
                    <a:pt x="0" y="299"/>
                  </a:lnTo>
                  <a:lnTo>
                    <a:pt x="95" y="0"/>
                  </a:lnTo>
                  <a:lnTo>
                    <a:pt x="104" y="2"/>
                  </a:lnTo>
                  <a:lnTo>
                    <a:pt x="8" y="301"/>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îslîḑe">
              <a:extLst>
                <a:ext uri="{FF2B5EF4-FFF2-40B4-BE49-F238E27FC236}">
                  <a16:creationId xmlns:a16="http://schemas.microsoft.com/office/drawing/2014/main" id="{BCE90F01-972B-451E-B2A9-E74D7EBA4560}"/>
                </a:ext>
              </a:extLst>
            </p:cNvPr>
            <p:cNvSpPr/>
            <p:nvPr/>
          </p:nvSpPr>
          <p:spPr bwMode="auto">
            <a:xfrm>
              <a:off x="8091488" y="1989138"/>
              <a:ext cx="195263" cy="465138"/>
            </a:xfrm>
            <a:custGeom>
              <a:avLst/>
              <a:gdLst>
                <a:gd name="T0" fmla="*/ 7 w 123"/>
                <a:gd name="T1" fmla="*/ 0 h 293"/>
                <a:gd name="T2" fmla="*/ 0 w 123"/>
                <a:gd name="T3" fmla="*/ 2 h 293"/>
                <a:gd name="T4" fmla="*/ 117 w 123"/>
                <a:gd name="T5" fmla="*/ 293 h 293"/>
                <a:gd name="T6" fmla="*/ 123 w 123"/>
                <a:gd name="T7" fmla="*/ 291 h 293"/>
                <a:gd name="T8" fmla="*/ 7 w 123"/>
                <a:gd name="T9" fmla="*/ 0 h 293"/>
              </a:gdLst>
              <a:ahLst/>
              <a:cxnLst>
                <a:cxn ang="0">
                  <a:pos x="T0" y="T1"/>
                </a:cxn>
                <a:cxn ang="0">
                  <a:pos x="T2" y="T3"/>
                </a:cxn>
                <a:cxn ang="0">
                  <a:pos x="T4" y="T5"/>
                </a:cxn>
                <a:cxn ang="0">
                  <a:pos x="T6" y="T7"/>
                </a:cxn>
                <a:cxn ang="0">
                  <a:pos x="T8" y="T9"/>
                </a:cxn>
              </a:cxnLst>
              <a:rect l="0" t="0" r="r" b="b"/>
              <a:pathLst>
                <a:path w="123" h="293">
                  <a:moveTo>
                    <a:pt x="7" y="0"/>
                  </a:moveTo>
                  <a:lnTo>
                    <a:pt x="0" y="2"/>
                  </a:lnTo>
                  <a:lnTo>
                    <a:pt x="117" y="293"/>
                  </a:lnTo>
                  <a:lnTo>
                    <a:pt x="123" y="291"/>
                  </a:lnTo>
                  <a:lnTo>
                    <a:pt x="7" y="0"/>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iSḷídé">
              <a:extLst>
                <a:ext uri="{FF2B5EF4-FFF2-40B4-BE49-F238E27FC236}">
                  <a16:creationId xmlns:a16="http://schemas.microsoft.com/office/drawing/2014/main" id="{BC8BC527-DC26-4467-A93D-DC08E659B51B}"/>
                </a:ext>
              </a:extLst>
            </p:cNvPr>
            <p:cNvSpPr/>
            <p:nvPr/>
          </p:nvSpPr>
          <p:spPr bwMode="auto">
            <a:xfrm>
              <a:off x="7910513" y="2414588"/>
              <a:ext cx="409575" cy="223838"/>
            </a:xfrm>
            <a:custGeom>
              <a:avLst/>
              <a:gdLst>
                <a:gd name="T0" fmla="*/ 0 w 124"/>
                <a:gd name="T1" fmla="*/ 4 h 68"/>
                <a:gd name="T2" fmla="*/ 0 w 124"/>
                <a:gd name="T3" fmla="*/ 8 h 68"/>
                <a:gd name="T4" fmla="*/ 64 w 124"/>
                <a:gd name="T5" fmla="*/ 67 h 68"/>
                <a:gd name="T6" fmla="*/ 123 w 124"/>
                <a:gd name="T7" fmla="*/ 3 h 68"/>
                <a:gd name="T8" fmla="*/ 123 w 124"/>
                <a:gd name="T9" fmla="*/ 0 h 68"/>
                <a:gd name="T10" fmla="*/ 0 w 124"/>
                <a:gd name="T11" fmla="*/ 4 h 68"/>
              </a:gdLst>
              <a:ahLst/>
              <a:cxnLst>
                <a:cxn ang="0">
                  <a:pos x="T0" y="T1"/>
                </a:cxn>
                <a:cxn ang="0">
                  <a:pos x="T2" y="T3"/>
                </a:cxn>
                <a:cxn ang="0">
                  <a:pos x="T4" y="T5"/>
                </a:cxn>
                <a:cxn ang="0">
                  <a:pos x="T6" y="T7"/>
                </a:cxn>
                <a:cxn ang="0">
                  <a:pos x="T8" y="T9"/>
                </a:cxn>
                <a:cxn ang="0">
                  <a:pos x="T10" y="T11"/>
                </a:cxn>
              </a:cxnLst>
              <a:rect l="0" t="0" r="r" b="b"/>
              <a:pathLst>
                <a:path w="124" h="68">
                  <a:moveTo>
                    <a:pt x="0" y="4"/>
                  </a:moveTo>
                  <a:cubicBezTo>
                    <a:pt x="0" y="5"/>
                    <a:pt x="0" y="6"/>
                    <a:pt x="0" y="8"/>
                  </a:cubicBezTo>
                  <a:cubicBezTo>
                    <a:pt x="1" y="42"/>
                    <a:pt x="30" y="68"/>
                    <a:pt x="64" y="67"/>
                  </a:cubicBezTo>
                  <a:cubicBezTo>
                    <a:pt x="98" y="66"/>
                    <a:pt x="124" y="37"/>
                    <a:pt x="123" y="3"/>
                  </a:cubicBezTo>
                  <a:cubicBezTo>
                    <a:pt x="123" y="2"/>
                    <a:pt x="123" y="1"/>
                    <a:pt x="123" y="0"/>
                  </a:cubicBezTo>
                  <a:lnTo>
                    <a:pt x="0" y="4"/>
                  </a:ln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iṩľïḓê">
              <a:extLst>
                <a:ext uri="{FF2B5EF4-FFF2-40B4-BE49-F238E27FC236}">
                  <a16:creationId xmlns:a16="http://schemas.microsoft.com/office/drawing/2014/main" id="{EA42A9B1-EDB2-42E9-A82E-AAC0DB734D14}"/>
                </a:ext>
              </a:extLst>
            </p:cNvPr>
            <p:cNvSpPr/>
            <p:nvPr/>
          </p:nvSpPr>
          <p:spPr bwMode="auto">
            <a:xfrm>
              <a:off x="7929563" y="2414588"/>
              <a:ext cx="390525" cy="223838"/>
            </a:xfrm>
            <a:custGeom>
              <a:avLst/>
              <a:gdLst>
                <a:gd name="T0" fmla="*/ 117 w 118"/>
                <a:gd name="T1" fmla="*/ 0 h 68"/>
                <a:gd name="T2" fmla="*/ 102 w 118"/>
                <a:gd name="T3" fmla="*/ 1 h 68"/>
                <a:gd name="T4" fmla="*/ 44 w 118"/>
                <a:gd name="T5" fmla="*/ 49 h 68"/>
                <a:gd name="T6" fmla="*/ 0 w 118"/>
                <a:gd name="T7" fmla="*/ 33 h 68"/>
                <a:gd name="T8" fmla="*/ 58 w 118"/>
                <a:gd name="T9" fmla="*/ 67 h 68"/>
                <a:gd name="T10" fmla="*/ 117 w 118"/>
                <a:gd name="T11" fmla="*/ 3 h 68"/>
                <a:gd name="T12" fmla="*/ 117 w 1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18" h="68">
                  <a:moveTo>
                    <a:pt x="117" y="0"/>
                  </a:moveTo>
                  <a:cubicBezTo>
                    <a:pt x="102" y="1"/>
                    <a:pt x="102" y="1"/>
                    <a:pt x="102" y="1"/>
                  </a:cubicBezTo>
                  <a:cubicBezTo>
                    <a:pt x="96" y="27"/>
                    <a:pt x="73" y="48"/>
                    <a:pt x="44" y="49"/>
                  </a:cubicBezTo>
                  <a:cubicBezTo>
                    <a:pt x="27" y="50"/>
                    <a:pt x="12" y="44"/>
                    <a:pt x="0" y="33"/>
                  </a:cubicBezTo>
                  <a:cubicBezTo>
                    <a:pt x="11" y="54"/>
                    <a:pt x="33" y="68"/>
                    <a:pt x="58" y="67"/>
                  </a:cubicBezTo>
                  <a:cubicBezTo>
                    <a:pt x="92" y="66"/>
                    <a:pt x="118" y="37"/>
                    <a:pt x="117" y="3"/>
                  </a:cubicBezTo>
                  <a:cubicBezTo>
                    <a:pt x="117" y="2"/>
                    <a:pt x="117" y="1"/>
                    <a:pt x="117" y="0"/>
                  </a:cubicBez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íSḻïḋe">
              <a:extLst>
                <a:ext uri="{FF2B5EF4-FFF2-40B4-BE49-F238E27FC236}">
                  <a16:creationId xmlns:a16="http://schemas.microsoft.com/office/drawing/2014/main" id="{F4D9E61E-F101-4CC0-A928-52DD5E5EA66F}"/>
                </a:ext>
              </a:extLst>
            </p:cNvPr>
            <p:cNvSpPr/>
            <p:nvPr/>
          </p:nvSpPr>
          <p:spPr bwMode="auto">
            <a:xfrm>
              <a:off x="7894638" y="2393950"/>
              <a:ext cx="434975" cy="53975"/>
            </a:xfrm>
            <a:custGeom>
              <a:avLst/>
              <a:gdLst>
                <a:gd name="T0" fmla="*/ 126 w 132"/>
                <a:gd name="T1" fmla="*/ 0 h 16"/>
                <a:gd name="T2" fmla="*/ 6 w 132"/>
                <a:gd name="T3" fmla="*/ 4 h 16"/>
                <a:gd name="T4" fmla="*/ 0 w 132"/>
                <a:gd name="T5" fmla="*/ 10 h 16"/>
                <a:gd name="T6" fmla="*/ 6 w 132"/>
                <a:gd name="T7" fmla="*/ 16 h 16"/>
                <a:gd name="T8" fmla="*/ 127 w 132"/>
                <a:gd name="T9" fmla="*/ 11 h 16"/>
                <a:gd name="T10" fmla="*/ 132 w 132"/>
                <a:gd name="T11" fmla="*/ 5 h 16"/>
                <a:gd name="T12" fmla="*/ 126 w 13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2" h="16">
                  <a:moveTo>
                    <a:pt x="126" y="0"/>
                  </a:moveTo>
                  <a:cubicBezTo>
                    <a:pt x="6" y="4"/>
                    <a:pt x="6" y="4"/>
                    <a:pt x="6" y="4"/>
                  </a:cubicBezTo>
                  <a:cubicBezTo>
                    <a:pt x="3" y="4"/>
                    <a:pt x="0" y="7"/>
                    <a:pt x="0" y="10"/>
                  </a:cubicBezTo>
                  <a:cubicBezTo>
                    <a:pt x="1" y="13"/>
                    <a:pt x="3" y="16"/>
                    <a:pt x="6" y="16"/>
                  </a:cubicBezTo>
                  <a:cubicBezTo>
                    <a:pt x="127" y="11"/>
                    <a:pt x="127" y="11"/>
                    <a:pt x="127" y="11"/>
                  </a:cubicBezTo>
                  <a:cubicBezTo>
                    <a:pt x="130" y="11"/>
                    <a:pt x="132" y="9"/>
                    <a:pt x="132" y="5"/>
                  </a:cubicBezTo>
                  <a:cubicBezTo>
                    <a:pt x="132" y="2"/>
                    <a:pt x="130" y="0"/>
                    <a:pt x="126" y="0"/>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íśľiḍe">
              <a:extLst>
                <a:ext uri="{FF2B5EF4-FFF2-40B4-BE49-F238E27FC236}">
                  <a16:creationId xmlns:a16="http://schemas.microsoft.com/office/drawing/2014/main" id="{0EC8ED16-E2D5-4E73-A98F-897CDC261773}"/>
                </a:ext>
              </a:extLst>
            </p:cNvPr>
            <p:cNvSpPr/>
            <p:nvPr/>
          </p:nvSpPr>
          <p:spPr bwMode="auto">
            <a:xfrm>
              <a:off x="7604125" y="1731963"/>
              <a:ext cx="119063" cy="119063"/>
            </a:xfrm>
            <a:custGeom>
              <a:avLst/>
              <a:gdLst>
                <a:gd name="T0" fmla="*/ 36 w 36"/>
                <a:gd name="T1" fmla="*/ 17 h 36"/>
                <a:gd name="T2" fmla="*/ 18 w 36"/>
                <a:gd name="T3" fmla="*/ 36 h 36"/>
                <a:gd name="T4" fmla="*/ 0 w 36"/>
                <a:gd name="T5" fmla="*/ 19 h 36"/>
                <a:gd name="T6" fmla="*/ 17 w 36"/>
                <a:gd name="T7" fmla="*/ 0 h 36"/>
                <a:gd name="T8" fmla="*/ 36 w 36"/>
                <a:gd name="T9" fmla="*/ 17 h 36"/>
              </a:gdLst>
              <a:ahLst/>
              <a:cxnLst>
                <a:cxn ang="0">
                  <a:pos x="T0" y="T1"/>
                </a:cxn>
                <a:cxn ang="0">
                  <a:pos x="T2" y="T3"/>
                </a:cxn>
                <a:cxn ang="0">
                  <a:pos x="T4" y="T5"/>
                </a:cxn>
                <a:cxn ang="0">
                  <a:pos x="T6" y="T7"/>
                </a:cxn>
                <a:cxn ang="0">
                  <a:pos x="T8" y="T9"/>
                </a:cxn>
              </a:cxnLst>
              <a:rect l="0" t="0" r="r" b="b"/>
              <a:pathLst>
                <a:path w="36" h="36">
                  <a:moveTo>
                    <a:pt x="36" y="17"/>
                  </a:moveTo>
                  <a:cubicBezTo>
                    <a:pt x="36" y="27"/>
                    <a:pt x="28" y="35"/>
                    <a:pt x="18" y="36"/>
                  </a:cubicBezTo>
                  <a:cubicBezTo>
                    <a:pt x="9" y="36"/>
                    <a:pt x="0" y="28"/>
                    <a:pt x="0" y="19"/>
                  </a:cubicBezTo>
                  <a:cubicBezTo>
                    <a:pt x="0" y="9"/>
                    <a:pt x="7" y="1"/>
                    <a:pt x="17" y="0"/>
                  </a:cubicBezTo>
                  <a:cubicBezTo>
                    <a:pt x="27" y="0"/>
                    <a:pt x="35" y="8"/>
                    <a:pt x="36" y="17"/>
                  </a:cubicBezTo>
                  <a:close/>
                </a:path>
              </a:pathLst>
            </a:custGeom>
            <a:solidFill>
              <a:srgbClr val="FED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íṡ1íḍè">
              <a:extLst>
                <a:ext uri="{FF2B5EF4-FFF2-40B4-BE49-F238E27FC236}">
                  <a16:creationId xmlns:a16="http://schemas.microsoft.com/office/drawing/2014/main" id="{528BC81B-D1AD-4C4E-A2B6-2360DEF38047}"/>
                </a:ext>
              </a:extLst>
            </p:cNvPr>
            <p:cNvSpPr/>
            <p:nvPr/>
          </p:nvSpPr>
          <p:spPr bwMode="auto">
            <a:xfrm>
              <a:off x="7607300" y="1744663"/>
              <a:ext cx="115888" cy="106363"/>
            </a:xfrm>
            <a:custGeom>
              <a:avLst/>
              <a:gdLst>
                <a:gd name="T0" fmla="*/ 27 w 35"/>
                <a:gd name="T1" fmla="*/ 0 h 32"/>
                <a:gd name="T2" fmla="*/ 28 w 35"/>
                <a:gd name="T3" fmla="*/ 5 h 32"/>
                <a:gd name="T4" fmla="*/ 11 w 35"/>
                <a:gd name="T5" fmla="*/ 24 h 32"/>
                <a:gd name="T6" fmla="*/ 0 w 35"/>
                <a:gd name="T7" fmla="*/ 20 h 32"/>
                <a:gd name="T8" fmla="*/ 17 w 35"/>
                <a:gd name="T9" fmla="*/ 32 h 32"/>
                <a:gd name="T10" fmla="*/ 35 w 35"/>
                <a:gd name="T11" fmla="*/ 13 h 32"/>
                <a:gd name="T12" fmla="*/ 27 w 35"/>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35" h="32">
                  <a:moveTo>
                    <a:pt x="27" y="0"/>
                  </a:moveTo>
                  <a:cubicBezTo>
                    <a:pt x="28" y="1"/>
                    <a:pt x="28" y="3"/>
                    <a:pt x="28" y="5"/>
                  </a:cubicBezTo>
                  <a:cubicBezTo>
                    <a:pt x="29" y="15"/>
                    <a:pt x="21" y="23"/>
                    <a:pt x="11" y="24"/>
                  </a:cubicBezTo>
                  <a:cubicBezTo>
                    <a:pt x="7" y="24"/>
                    <a:pt x="3" y="22"/>
                    <a:pt x="0" y="20"/>
                  </a:cubicBezTo>
                  <a:cubicBezTo>
                    <a:pt x="3" y="27"/>
                    <a:pt x="10" y="32"/>
                    <a:pt x="17" y="32"/>
                  </a:cubicBezTo>
                  <a:cubicBezTo>
                    <a:pt x="27" y="31"/>
                    <a:pt x="35" y="23"/>
                    <a:pt x="35" y="13"/>
                  </a:cubicBezTo>
                  <a:cubicBezTo>
                    <a:pt x="34" y="8"/>
                    <a:pt x="31" y="3"/>
                    <a:pt x="27" y="0"/>
                  </a:cubicBez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ïṥ1íḍe">
              <a:extLst>
                <a:ext uri="{FF2B5EF4-FFF2-40B4-BE49-F238E27FC236}">
                  <a16:creationId xmlns:a16="http://schemas.microsoft.com/office/drawing/2014/main" id="{37D5347E-8077-4B71-98E8-B48E63D2BBA0}"/>
                </a:ext>
              </a:extLst>
            </p:cNvPr>
            <p:cNvSpPr/>
            <p:nvPr/>
          </p:nvSpPr>
          <p:spPr bwMode="auto">
            <a:xfrm>
              <a:off x="7600950" y="2724150"/>
              <a:ext cx="190500" cy="22225"/>
            </a:xfrm>
            <a:custGeom>
              <a:avLst/>
              <a:gdLst>
                <a:gd name="T0" fmla="*/ 0 w 58"/>
                <a:gd name="T1" fmla="*/ 2 h 7"/>
                <a:gd name="T2" fmla="*/ 0 w 58"/>
                <a:gd name="T3" fmla="*/ 7 h 7"/>
                <a:gd name="T4" fmla="*/ 58 w 58"/>
                <a:gd name="T5" fmla="*/ 5 h 7"/>
                <a:gd name="T6" fmla="*/ 57 w 58"/>
                <a:gd name="T7" fmla="*/ 0 h 7"/>
                <a:gd name="T8" fmla="*/ 0 w 58"/>
                <a:gd name="T9" fmla="*/ 2 h 7"/>
              </a:gdLst>
              <a:ahLst/>
              <a:cxnLst>
                <a:cxn ang="0">
                  <a:pos x="T0" y="T1"/>
                </a:cxn>
                <a:cxn ang="0">
                  <a:pos x="T2" y="T3"/>
                </a:cxn>
                <a:cxn ang="0">
                  <a:pos x="T4" y="T5"/>
                </a:cxn>
                <a:cxn ang="0">
                  <a:pos x="T6" y="T7"/>
                </a:cxn>
                <a:cxn ang="0">
                  <a:pos x="T8" y="T9"/>
                </a:cxn>
              </a:cxnLst>
              <a:rect l="0" t="0" r="r" b="b"/>
              <a:pathLst>
                <a:path w="58" h="7">
                  <a:moveTo>
                    <a:pt x="0" y="2"/>
                  </a:moveTo>
                  <a:cubicBezTo>
                    <a:pt x="0" y="4"/>
                    <a:pt x="0" y="5"/>
                    <a:pt x="0" y="7"/>
                  </a:cubicBezTo>
                  <a:cubicBezTo>
                    <a:pt x="58" y="5"/>
                    <a:pt x="58" y="5"/>
                    <a:pt x="58" y="5"/>
                  </a:cubicBezTo>
                  <a:cubicBezTo>
                    <a:pt x="58" y="3"/>
                    <a:pt x="57" y="2"/>
                    <a:pt x="57" y="0"/>
                  </a:cubicBezTo>
                  <a:lnTo>
                    <a:pt x="0" y="2"/>
                  </a:lnTo>
                  <a:close/>
                </a:path>
              </a:pathLst>
            </a:custGeom>
            <a:solidFill>
              <a:srgbClr val="E0A5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iṣḻïḍè">
              <a:extLst>
                <a:ext uri="{FF2B5EF4-FFF2-40B4-BE49-F238E27FC236}">
                  <a16:creationId xmlns:a16="http://schemas.microsoft.com/office/drawing/2014/main" id="{3DC7D41C-ECD3-483B-8465-29E693412460}"/>
                </a:ext>
              </a:extLst>
            </p:cNvPr>
            <p:cNvSpPr/>
            <p:nvPr/>
          </p:nvSpPr>
          <p:spPr bwMode="auto">
            <a:xfrm>
              <a:off x="7712075" y="3514725"/>
              <a:ext cx="758825" cy="1169988"/>
            </a:xfrm>
            <a:custGeom>
              <a:avLst/>
              <a:gdLst>
                <a:gd name="T0" fmla="*/ 207 w 230"/>
                <a:gd name="T1" fmla="*/ 0 h 355"/>
                <a:gd name="T2" fmla="*/ 0 w 230"/>
                <a:gd name="T3" fmla="*/ 0 h 355"/>
                <a:gd name="T4" fmla="*/ 28 w 230"/>
                <a:gd name="T5" fmla="*/ 79 h 355"/>
                <a:gd name="T6" fmla="*/ 28 w 230"/>
                <a:gd name="T7" fmla="*/ 272 h 355"/>
                <a:gd name="T8" fmla="*/ 28 w 230"/>
                <a:gd name="T9" fmla="*/ 321 h 355"/>
                <a:gd name="T10" fmla="*/ 28 w 230"/>
                <a:gd name="T11" fmla="*/ 323 h 355"/>
                <a:gd name="T12" fmla="*/ 28 w 230"/>
                <a:gd name="T13" fmla="*/ 323 h 355"/>
                <a:gd name="T14" fmla="*/ 58 w 230"/>
                <a:gd name="T15" fmla="*/ 355 h 355"/>
                <a:gd name="T16" fmla="*/ 88 w 230"/>
                <a:gd name="T17" fmla="*/ 327 h 355"/>
                <a:gd name="T18" fmla="*/ 230 w 230"/>
                <a:gd name="T19" fmla="*/ 338 h 355"/>
                <a:gd name="T20" fmla="*/ 230 w 230"/>
                <a:gd name="T21" fmla="*/ 248 h 355"/>
                <a:gd name="T22" fmla="*/ 230 w 230"/>
                <a:gd name="T23" fmla="*/ 206 h 355"/>
                <a:gd name="T24" fmla="*/ 230 w 230"/>
                <a:gd name="T25" fmla="*/ 23 h 355"/>
                <a:gd name="T26" fmla="*/ 207 w 230"/>
                <a:gd name="T2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0" h="355">
                  <a:moveTo>
                    <a:pt x="207" y="0"/>
                  </a:moveTo>
                  <a:cubicBezTo>
                    <a:pt x="0" y="0"/>
                    <a:pt x="0" y="0"/>
                    <a:pt x="0" y="0"/>
                  </a:cubicBezTo>
                  <a:cubicBezTo>
                    <a:pt x="28" y="79"/>
                    <a:pt x="28" y="79"/>
                    <a:pt x="28" y="79"/>
                  </a:cubicBezTo>
                  <a:cubicBezTo>
                    <a:pt x="28" y="272"/>
                    <a:pt x="28" y="272"/>
                    <a:pt x="28" y="272"/>
                  </a:cubicBezTo>
                  <a:cubicBezTo>
                    <a:pt x="28" y="321"/>
                    <a:pt x="28" y="321"/>
                    <a:pt x="28" y="321"/>
                  </a:cubicBezTo>
                  <a:cubicBezTo>
                    <a:pt x="28" y="323"/>
                    <a:pt x="28" y="323"/>
                    <a:pt x="28" y="323"/>
                  </a:cubicBezTo>
                  <a:cubicBezTo>
                    <a:pt x="28" y="323"/>
                    <a:pt x="28" y="323"/>
                    <a:pt x="28" y="323"/>
                  </a:cubicBezTo>
                  <a:cubicBezTo>
                    <a:pt x="29" y="341"/>
                    <a:pt x="42" y="355"/>
                    <a:pt x="58" y="355"/>
                  </a:cubicBezTo>
                  <a:cubicBezTo>
                    <a:pt x="73" y="355"/>
                    <a:pt x="85" y="343"/>
                    <a:pt x="88" y="327"/>
                  </a:cubicBezTo>
                  <a:cubicBezTo>
                    <a:pt x="230" y="338"/>
                    <a:pt x="230" y="338"/>
                    <a:pt x="230" y="338"/>
                  </a:cubicBezTo>
                  <a:cubicBezTo>
                    <a:pt x="230" y="248"/>
                    <a:pt x="230" y="248"/>
                    <a:pt x="230" y="248"/>
                  </a:cubicBezTo>
                  <a:cubicBezTo>
                    <a:pt x="230" y="206"/>
                    <a:pt x="230" y="206"/>
                    <a:pt x="230" y="206"/>
                  </a:cubicBezTo>
                  <a:cubicBezTo>
                    <a:pt x="230" y="23"/>
                    <a:pt x="230" y="23"/>
                    <a:pt x="230" y="23"/>
                  </a:cubicBezTo>
                  <a:cubicBezTo>
                    <a:pt x="230" y="10"/>
                    <a:pt x="220" y="0"/>
                    <a:pt x="207"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iṩ1îďé">
              <a:extLst>
                <a:ext uri="{FF2B5EF4-FFF2-40B4-BE49-F238E27FC236}">
                  <a16:creationId xmlns:a16="http://schemas.microsoft.com/office/drawing/2014/main" id="{F1B4474D-4154-4549-ACD2-A12207BA95DA}"/>
                </a:ext>
              </a:extLst>
            </p:cNvPr>
            <p:cNvSpPr/>
            <p:nvPr/>
          </p:nvSpPr>
          <p:spPr bwMode="auto">
            <a:xfrm>
              <a:off x="7904163" y="4572000"/>
              <a:ext cx="639763" cy="112713"/>
            </a:xfrm>
            <a:custGeom>
              <a:avLst/>
              <a:gdLst>
                <a:gd name="T0" fmla="*/ 191 w 194"/>
                <a:gd name="T1" fmla="*/ 0 h 34"/>
                <a:gd name="T2" fmla="*/ 30 w 194"/>
                <a:gd name="T3" fmla="*/ 0 h 34"/>
                <a:gd name="T4" fmla="*/ 0 w 194"/>
                <a:gd name="T5" fmla="*/ 34 h 34"/>
                <a:gd name="T6" fmla="*/ 164 w 194"/>
                <a:gd name="T7" fmla="*/ 34 h 34"/>
                <a:gd name="T8" fmla="*/ 164 w 194"/>
                <a:gd name="T9" fmla="*/ 34 h 34"/>
                <a:gd name="T10" fmla="*/ 194 w 194"/>
                <a:gd name="T11" fmla="*/ 0 h 34"/>
                <a:gd name="T12" fmla="*/ 191 w 194"/>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94" h="34">
                  <a:moveTo>
                    <a:pt x="191" y="0"/>
                  </a:moveTo>
                  <a:cubicBezTo>
                    <a:pt x="30" y="0"/>
                    <a:pt x="30" y="0"/>
                    <a:pt x="30" y="0"/>
                  </a:cubicBezTo>
                  <a:cubicBezTo>
                    <a:pt x="30" y="19"/>
                    <a:pt x="17" y="34"/>
                    <a:pt x="0" y="34"/>
                  </a:cubicBezTo>
                  <a:cubicBezTo>
                    <a:pt x="164" y="34"/>
                    <a:pt x="164" y="34"/>
                    <a:pt x="164" y="34"/>
                  </a:cubicBezTo>
                  <a:cubicBezTo>
                    <a:pt x="164" y="34"/>
                    <a:pt x="164" y="34"/>
                    <a:pt x="164" y="34"/>
                  </a:cubicBezTo>
                  <a:cubicBezTo>
                    <a:pt x="181" y="34"/>
                    <a:pt x="194" y="19"/>
                    <a:pt x="194" y="0"/>
                  </a:cubicBezTo>
                  <a:lnTo>
                    <a:pt x="1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iŝḻiḋè">
              <a:extLst>
                <a:ext uri="{FF2B5EF4-FFF2-40B4-BE49-F238E27FC236}">
                  <a16:creationId xmlns:a16="http://schemas.microsoft.com/office/drawing/2014/main" id="{DF5E9C4A-C4D7-40E6-8B4C-D278D5438D8E}"/>
                </a:ext>
              </a:extLst>
            </p:cNvPr>
            <p:cNvSpPr/>
            <p:nvPr/>
          </p:nvSpPr>
          <p:spPr bwMode="auto">
            <a:xfrm>
              <a:off x="7874000" y="3670300"/>
              <a:ext cx="452438" cy="22225"/>
            </a:xfrm>
            <a:custGeom>
              <a:avLst/>
              <a:gdLst>
                <a:gd name="T0" fmla="*/ 4 w 137"/>
                <a:gd name="T1" fmla="*/ 7 h 7"/>
                <a:gd name="T2" fmla="*/ 134 w 137"/>
                <a:gd name="T3" fmla="*/ 7 h 7"/>
                <a:gd name="T4" fmla="*/ 137 w 137"/>
                <a:gd name="T5" fmla="*/ 4 h 7"/>
                <a:gd name="T6" fmla="*/ 134 w 137"/>
                <a:gd name="T7" fmla="*/ 0 h 7"/>
                <a:gd name="T8" fmla="*/ 4 w 137"/>
                <a:gd name="T9" fmla="*/ 0 h 7"/>
                <a:gd name="T10" fmla="*/ 0 w 137"/>
                <a:gd name="T11" fmla="*/ 4 h 7"/>
                <a:gd name="T12" fmla="*/ 4 w 13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4" y="7"/>
                  </a:moveTo>
                  <a:cubicBezTo>
                    <a:pt x="134" y="7"/>
                    <a:pt x="134" y="7"/>
                    <a:pt x="134" y="7"/>
                  </a:cubicBezTo>
                  <a:cubicBezTo>
                    <a:pt x="136" y="7"/>
                    <a:pt x="137" y="6"/>
                    <a:pt x="137" y="4"/>
                  </a:cubicBezTo>
                  <a:cubicBezTo>
                    <a:pt x="137" y="2"/>
                    <a:pt x="136" y="0"/>
                    <a:pt x="134" y="0"/>
                  </a:cubicBezTo>
                  <a:cubicBezTo>
                    <a:pt x="4" y="0"/>
                    <a:pt x="4" y="0"/>
                    <a:pt x="4" y="0"/>
                  </a:cubicBezTo>
                  <a:cubicBezTo>
                    <a:pt x="2" y="0"/>
                    <a:pt x="0" y="2"/>
                    <a:pt x="0" y="4"/>
                  </a:cubicBezTo>
                  <a:cubicBezTo>
                    <a:pt x="0" y="6"/>
                    <a:pt x="2" y="7"/>
                    <a:pt x="4" y="7"/>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îşļîďé">
              <a:extLst>
                <a:ext uri="{FF2B5EF4-FFF2-40B4-BE49-F238E27FC236}">
                  <a16:creationId xmlns:a16="http://schemas.microsoft.com/office/drawing/2014/main" id="{16459FA8-6FAF-44A7-9349-25C945CDEA89}"/>
                </a:ext>
              </a:extLst>
            </p:cNvPr>
            <p:cNvSpPr/>
            <p:nvPr/>
          </p:nvSpPr>
          <p:spPr bwMode="auto">
            <a:xfrm>
              <a:off x="7874000" y="3784600"/>
              <a:ext cx="452438" cy="23813"/>
            </a:xfrm>
            <a:custGeom>
              <a:avLst/>
              <a:gdLst>
                <a:gd name="T0" fmla="*/ 134 w 137"/>
                <a:gd name="T1" fmla="*/ 0 h 7"/>
                <a:gd name="T2" fmla="*/ 4 w 137"/>
                <a:gd name="T3" fmla="*/ 0 h 7"/>
                <a:gd name="T4" fmla="*/ 0 w 137"/>
                <a:gd name="T5" fmla="*/ 3 h 7"/>
                <a:gd name="T6" fmla="*/ 4 w 137"/>
                <a:gd name="T7" fmla="*/ 7 h 7"/>
                <a:gd name="T8" fmla="*/ 134 w 137"/>
                <a:gd name="T9" fmla="*/ 7 h 7"/>
                <a:gd name="T10" fmla="*/ 137 w 137"/>
                <a:gd name="T11" fmla="*/ 3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1"/>
                    <a:pt x="0" y="3"/>
                  </a:cubicBezTo>
                  <a:cubicBezTo>
                    <a:pt x="0" y="5"/>
                    <a:pt x="2" y="7"/>
                    <a:pt x="4" y="7"/>
                  </a:cubicBezTo>
                  <a:cubicBezTo>
                    <a:pt x="134" y="7"/>
                    <a:pt x="134" y="7"/>
                    <a:pt x="134" y="7"/>
                  </a:cubicBezTo>
                  <a:cubicBezTo>
                    <a:pt x="136" y="7"/>
                    <a:pt x="137" y="5"/>
                    <a:pt x="137" y="3"/>
                  </a:cubicBezTo>
                  <a:cubicBezTo>
                    <a:pt x="137" y="1"/>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íṣḻiďe">
              <a:extLst>
                <a:ext uri="{FF2B5EF4-FFF2-40B4-BE49-F238E27FC236}">
                  <a16:creationId xmlns:a16="http://schemas.microsoft.com/office/drawing/2014/main" id="{5D4D8FB0-E950-493C-BDCB-1C95289D8BAC}"/>
                </a:ext>
              </a:extLst>
            </p:cNvPr>
            <p:cNvSpPr/>
            <p:nvPr/>
          </p:nvSpPr>
          <p:spPr bwMode="auto">
            <a:xfrm>
              <a:off x="7874000" y="3897313"/>
              <a:ext cx="452438" cy="22225"/>
            </a:xfrm>
            <a:custGeom>
              <a:avLst/>
              <a:gdLst>
                <a:gd name="T0" fmla="*/ 134 w 137"/>
                <a:gd name="T1" fmla="*/ 0 h 7"/>
                <a:gd name="T2" fmla="*/ 4 w 137"/>
                <a:gd name="T3" fmla="*/ 0 h 7"/>
                <a:gd name="T4" fmla="*/ 0 w 137"/>
                <a:gd name="T5" fmla="*/ 4 h 7"/>
                <a:gd name="T6" fmla="*/ 4 w 137"/>
                <a:gd name="T7" fmla="*/ 7 h 7"/>
                <a:gd name="T8" fmla="*/ 134 w 137"/>
                <a:gd name="T9" fmla="*/ 7 h 7"/>
                <a:gd name="T10" fmla="*/ 137 w 137"/>
                <a:gd name="T11" fmla="*/ 4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2"/>
                    <a:pt x="0" y="4"/>
                  </a:cubicBezTo>
                  <a:cubicBezTo>
                    <a:pt x="0" y="6"/>
                    <a:pt x="2" y="7"/>
                    <a:pt x="4" y="7"/>
                  </a:cubicBezTo>
                  <a:cubicBezTo>
                    <a:pt x="134" y="7"/>
                    <a:pt x="134" y="7"/>
                    <a:pt x="134" y="7"/>
                  </a:cubicBezTo>
                  <a:cubicBezTo>
                    <a:pt x="136" y="7"/>
                    <a:pt x="137" y="6"/>
                    <a:pt x="137" y="4"/>
                  </a:cubicBezTo>
                  <a:cubicBezTo>
                    <a:pt x="137" y="2"/>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îsḷïḓé">
              <a:extLst>
                <a:ext uri="{FF2B5EF4-FFF2-40B4-BE49-F238E27FC236}">
                  <a16:creationId xmlns:a16="http://schemas.microsoft.com/office/drawing/2014/main" id="{A98BCB75-557E-4473-9235-46C3241EDFF1}"/>
                </a:ext>
              </a:extLst>
            </p:cNvPr>
            <p:cNvSpPr/>
            <p:nvPr/>
          </p:nvSpPr>
          <p:spPr bwMode="auto">
            <a:xfrm>
              <a:off x="7874000" y="4013200"/>
              <a:ext cx="452438" cy="22225"/>
            </a:xfrm>
            <a:custGeom>
              <a:avLst/>
              <a:gdLst>
                <a:gd name="T0" fmla="*/ 134 w 137"/>
                <a:gd name="T1" fmla="*/ 0 h 7"/>
                <a:gd name="T2" fmla="*/ 4 w 137"/>
                <a:gd name="T3" fmla="*/ 0 h 7"/>
                <a:gd name="T4" fmla="*/ 0 w 137"/>
                <a:gd name="T5" fmla="*/ 3 h 7"/>
                <a:gd name="T6" fmla="*/ 4 w 137"/>
                <a:gd name="T7" fmla="*/ 7 h 7"/>
                <a:gd name="T8" fmla="*/ 134 w 137"/>
                <a:gd name="T9" fmla="*/ 7 h 7"/>
                <a:gd name="T10" fmla="*/ 137 w 137"/>
                <a:gd name="T11" fmla="*/ 3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1"/>
                    <a:pt x="0" y="3"/>
                  </a:cubicBezTo>
                  <a:cubicBezTo>
                    <a:pt x="0" y="5"/>
                    <a:pt x="2" y="7"/>
                    <a:pt x="4" y="7"/>
                  </a:cubicBezTo>
                  <a:cubicBezTo>
                    <a:pt x="134" y="7"/>
                    <a:pt x="134" y="7"/>
                    <a:pt x="134" y="7"/>
                  </a:cubicBezTo>
                  <a:cubicBezTo>
                    <a:pt x="136" y="7"/>
                    <a:pt x="137" y="5"/>
                    <a:pt x="137" y="3"/>
                  </a:cubicBezTo>
                  <a:cubicBezTo>
                    <a:pt x="137" y="1"/>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iṡḻide">
              <a:extLst>
                <a:ext uri="{FF2B5EF4-FFF2-40B4-BE49-F238E27FC236}">
                  <a16:creationId xmlns:a16="http://schemas.microsoft.com/office/drawing/2014/main" id="{AFA886F2-6187-43F7-954A-87A76566905B}"/>
                </a:ext>
              </a:extLst>
            </p:cNvPr>
            <p:cNvSpPr/>
            <p:nvPr/>
          </p:nvSpPr>
          <p:spPr bwMode="auto">
            <a:xfrm>
              <a:off x="7874000" y="4124325"/>
              <a:ext cx="452438" cy="23813"/>
            </a:xfrm>
            <a:custGeom>
              <a:avLst/>
              <a:gdLst>
                <a:gd name="T0" fmla="*/ 134 w 137"/>
                <a:gd name="T1" fmla="*/ 0 h 7"/>
                <a:gd name="T2" fmla="*/ 4 w 137"/>
                <a:gd name="T3" fmla="*/ 0 h 7"/>
                <a:gd name="T4" fmla="*/ 0 w 137"/>
                <a:gd name="T5" fmla="*/ 4 h 7"/>
                <a:gd name="T6" fmla="*/ 4 w 137"/>
                <a:gd name="T7" fmla="*/ 7 h 7"/>
                <a:gd name="T8" fmla="*/ 134 w 137"/>
                <a:gd name="T9" fmla="*/ 7 h 7"/>
                <a:gd name="T10" fmla="*/ 137 w 137"/>
                <a:gd name="T11" fmla="*/ 4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2"/>
                    <a:pt x="0" y="4"/>
                  </a:cubicBezTo>
                  <a:cubicBezTo>
                    <a:pt x="0" y="6"/>
                    <a:pt x="2" y="7"/>
                    <a:pt x="4" y="7"/>
                  </a:cubicBezTo>
                  <a:cubicBezTo>
                    <a:pt x="134" y="7"/>
                    <a:pt x="134" y="7"/>
                    <a:pt x="134" y="7"/>
                  </a:cubicBezTo>
                  <a:cubicBezTo>
                    <a:pt x="136" y="7"/>
                    <a:pt x="137" y="6"/>
                    <a:pt x="137" y="4"/>
                  </a:cubicBezTo>
                  <a:cubicBezTo>
                    <a:pt x="137" y="2"/>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iŝľíḋê">
              <a:extLst>
                <a:ext uri="{FF2B5EF4-FFF2-40B4-BE49-F238E27FC236}">
                  <a16:creationId xmlns:a16="http://schemas.microsoft.com/office/drawing/2014/main" id="{64234A54-8D8F-4D92-B240-CBE126B2EFD3}"/>
                </a:ext>
              </a:extLst>
            </p:cNvPr>
            <p:cNvSpPr/>
            <p:nvPr/>
          </p:nvSpPr>
          <p:spPr bwMode="auto">
            <a:xfrm>
              <a:off x="7874000" y="4240213"/>
              <a:ext cx="452438" cy="22225"/>
            </a:xfrm>
            <a:custGeom>
              <a:avLst/>
              <a:gdLst>
                <a:gd name="T0" fmla="*/ 134 w 137"/>
                <a:gd name="T1" fmla="*/ 0 h 7"/>
                <a:gd name="T2" fmla="*/ 4 w 137"/>
                <a:gd name="T3" fmla="*/ 0 h 7"/>
                <a:gd name="T4" fmla="*/ 0 w 137"/>
                <a:gd name="T5" fmla="*/ 3 h 7"/>
                <a:gd name="T6" fmla="*/ 4 w 137"/>
                <a:gd name="T7" fmla="*/ 7 h 7"/>
                <a:gd name="T8" fmla="*/ 134 w 137"/>
                <a:gd name="T9" fmla="*/ 7 h 7"/>
                <a:gd name="T10" fmla="*/ 137 w 137"/>
                <a:gd name="T11" fmla="*/ 3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1"/>
                    <a:pt x="0" y="3"/>
                  </a:cubicBezTo>
                  <a:cubicBezTo>
                    <a:pt x="0" y="5"/>
                    <a:pt x="2" y="7"/>
                    <a:pt x="4" y="7"/>
                  </a:cubicBezTo>
                  <a:cubicBezTo>
                    <a:pt x="134" y="7"/>
                    <a:pt x="134" y="7"/>
                    <a:pt x="134" y="7"/>
                  </a:cubicBezTo>
                  <a:cubicBezTo>
                    <a:pt x="136" y="7"/>
                    <a:pt x="137" y="5"/>
                    <a:pt x="137" y="3"/>
                  </a:cubicBezTo>
                  <a:cubicBezTo>
                    <a:pt x="137" y="1"/>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îṧlïḑè">
              <a:extLst>
                <a:ext uri="{FF2B5EF4-FFF2-40B4-BE49-F238E27FC236}">
                  <a16:creationId xmlns:a16="http://schemas.microsoft.com/office/drawing/2014/main" id="{4DED7835-D8BC-42B1-B1EF-DC245AC61D19}"/>
                </a:ext>
              </a:extLst>
            </p:cNvPr>
            <p:cNvSpPr/>
            <p:nvPr/>
          </p:nvSpPr>
          <p:spPr bwMode="auto">
            <a:xfrm>
              <a:off x="7874000" y="4351338"/>
              <a:ext cx="452438" cy="23813"/>
            </a:xfrm>
            <a:custGeom>
              <a:avLst/>
              <a:gdLst>
                <a:gd name="T0" fmla="*/ 134 w 137"/>
                <a:gd name="T1" fmla="*/ 0 h 7"/>
                <a:gd name="T2" fmla="*/ 4 w 137"/>
                <a:gd name="T3" fmla="*/ 0 h 7"/>
                <a:gd name="T4" fmla="*/ 0 w 137"/>
                <a:gd name="T5" fmla="*/ 3 h 7"/>
                <a:gd name="T6" fmla="*/ 4 w 137"/>
                <a:gd name="T7" fmla="*/ 7 h 7"/>
                <a:gd name="T8" fmla="*/ 134 w 137"/>
                <a:gd name="T9" fmla="*/ 7 h 7"/>
                <a:gd name="T10" fmla="*/ 137 w 137"/>
                <a:gd name="T11" fmla="*/ 3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2"/>
                    <a:pt x="0" y="3"/>
                  </a:cubicBezTo>
                  <a:cubicBezTo>
                    <a:pt x="0" y="5"/>
                    <a:pt x="2" y="7"/>
                    <a:pt x="4" y="7"/>
                  </a:cubicBezTo>
                  <a:cubicBezTo>
                    <a:pt x="134" y="7"/>
                    <a:pt x="134" y="7"/>
                    <a:pt x="134" y="7"/>
                  </a:cubicBezTo>
                  <a:cubicBezTo>
                    <a:pt x="136" y="7"/>
                    <a:pt x="137" y="5"/>
                    <a:pt x="137" y="3"/>
                  </a:cubicBezTo>
                  <a:cubicBezTo>
                    <a:pt x="137" y="2"/>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íṡḷíḍê">
              <a:extLst>
                <a:ext uri="{FF2B5EF4-FFF2-40B4-BE49-F238E27FC236}">
                  <a16:creationId xmlns:a16="http://schemas.microsoft.com/office/drawing/2014/main" id="{0670AB9F-4FBE-4219-96B2-2236A1A73B4D}"/>
                </a:ext>
              </a:extLst>
            </p:cNvPr>
            <p:cNvSpPr/>
            <p:nvPr/>
          </p:nvSpPr>
          <p:spPr bwMode="auto">
            <a:xfrm>
              <a:off x="7874000" y="4464050"/>
              <a:ext cx="452438" cy="22225"/>
            </a:xfrm>
            <a:custGeom>
              <a:avLst/>
              <a:gdLst>
                <a:gd name="T0" fmla="*/ 134 w 137"/>
                <a:gd name="T1" fmla="*/ 0 h 7"/>
                <a:gd name="T2" fmla="*/ 4 w 137"/>
                <a:gd name="T3" fmla="*/ 0 h 7"/>
                <a:gd name="T4" fmla="*/ 0 w 137"/>
                <a:gd name="T5" fmla="*/ 4 h 7"/>
                <a:gd name="T6" fmla="*/ 4 w 137"/>
                <a:gd name="T7" fmla="*/ 7 h 7"/>
                <a:gd name="T8" fmla="*/ 134 w 137"/>
                <a:gd name="T9" fmla="*/ 7 h 7"/>
                <a:gd name="T10" fmla="*/ 137 w 137"/>
                <a:gd name="T11" fmla="*/ 4 h 7"/>
                <a:gd name="T12" fmla="*/ 134 w 13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7" h="7">
                  <a:moveTo>
                    <a:pt x="134" y="0"/>
                  </a:moveTo>
                  <a:cubicBezTo>
                    <a:pt x="4" y="0"/>
                    <a:pt x="4" y="0"/>
                    <a:pt x="4" y="0"/>
                  </a:cubicBezTo>
                  <a:cubicBezTo>
                    <a:pt x="2" y="0"/>
                    <a:pt x="0" y="2"/>
                    <a:pt x="0" y="4"/>
                  </a:cubicBezTo>
                  <a:cubicBezTo>
                    <a:pt x="0" y="6"/>
                    <a:pt x="2" y="7"/>
                    <a:pt x="4" y="7"/>
                  </a:cubicBezTo>
                  <a:cubicBezTo>
                    <a:pt x="134" y="7"/>
                    <a:pt x="134" y="7"/>
                    <a:pt x="134" y="7"/>
                  </a:cubicBezTo>
                  <a:cubicBezTo>
                    <a:pt x="136" y="7"/>
                    <a:pt x="137" y="6"/>
                    <a:pt x="137" y="4"/>
                  </a:cubicBezTo>
                  <a:cubicBezTo>
                    <a:pt x="137" y="2"/>
                    <a:pt x="136" y="0"/>
                    <a:pt x="134" y="0"/>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îsļïdê">
              <a:extLst>
                <a:ext uri="{FF2B5EF4-FFF2-40B4-BE49-F238E27FC236}">
                  <a16:creationId xmlns:a16="http://schemas.microsoft.com/office/drawing/2014/main" id="{3771F65B-52B6-4395-8779-051771F679E5}"/>
                </a:ext>
              </a:extLst>
            </p:cNvPr>
            <p:cNvSpPr/>
            <p:nvPr/>
          </p:nvSpPr>
          <p:spPr bwMode="auto">
            <a:xfrm>
              <a:off x="8428038" y="4008438"/>
              <a:ext cx="323850" cy="333375"/>
            </a:xfrm>
            <a:custGeom>
              <a:avLst/>
              <a:gdLst>
                <a:gd name="T0" fmla="*/ 90 w 204"/>
                <a:gd name="T1" fmla="*/ 86 h 210"/>
                <a:gd name="T2" fmla="*/ 83 w 204"/>
                <a:gd name="T3" fmla="*/ 57 h 210"/>
                <a:gd name="T4" fmla="*/ 135 w 204"/>
                <a:gd name="T5" fmla="*/ 0 h 210"/>
                <a:gd name="T6" fmla="*/ 200 w 204"/>
                <a:gd name="T7" fmla="*/ 0 h 210"/>
                <a:gd name="T8" fmla="*/ 204 w 204"/>
                <a:gd name="T9" fmla="*/ 63 h 210"/>
                <a:gd name="T10" fmla="*/ 69 w 204"/>
                <a:gd name="T11" fmla="*/ 210 h 210"/>
                <a:gd name="T12" fmla="*/ 13 w 204"/>
                <a:gd name="T13" fmla="*/ 202 h 210"/>
                <a:gd name="T14" fmla="*/ 0 w 204"/>
                <a:gd name="T15" fmla="*/ 148 h 210"/>
                <a:gd name="T16" fmla="*/ 65 w 204"/>
                <a:gd name="T17" fmla="*/ 77 h 210"/>
                <a:gd name="T18" fmla="*/ 90 w 204"/>
                <a:gd name="T19"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10">
                  <a:moveTo>
                    <a:pt x="90" y="86"/>
                  </a:moveTo>
                  <a:lnTo>
                    <a:pt x="83" y="57"/>
                  </a:lnTo>
                  <a:lnTo>
                    <a:pt x="135" y="0"/>
                  </a:lnTo>
                  <a:lnTo>
                    <a:pt x="200" y="0"/>
                  </a:lnTo>
                  <a:lnTo>
                    <a:pt x="204" y="63"/>
                  </a:lnTo>
                  <a:lnTo>
                    <a:pt x="69" y="210"/>
                  </a:lnTo>
                  <a:lnTo>
                    <a:pt x="13" y="202"/>
                  </a:lnTo>
                  <a:lnTo>
                    <a:pt x="0" y="148"/>
                  </a:lnTo>
                  <a:lnTo>
                    <a:pt x="65" y="77"/>
                  </a:lnTo>
                  <a:lnTo>
                    <a:pt x="90" y="86"/>
                  </a:lnTo>
                  <a:close/>
                </a:path>
              </a:pathLst>
            </a:custGeom>
            <a:solidFill>
              <a:srgbClr val="F9D5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ïṡḻiďê">
              <a:extLst>
                <a:ext uri="{FF2B5EF4-FFF2-40B4-BE49-F238E27FC236}">
                  <a16:creationId xmlns:a16="http://schemas.microsoft.com/office/drawing/2014/main" id="{4E4F12CC-11CE-4C87-88AC-B2E3311F2BC2}"/>
                </a:ext>
              </a:extLst>
            </p:cNvPr>
            <p:cNvSpPr/>
            <p:nvPr/>
          </p:nvSpPr>
          <p:spPr bwMode="auto">
            <a:xfrm>
              <a:off x="8359775" y="4075113"/>
              <a:ext cx="325438" cy="349250"/>
            </a:xfrm>
            <a:custGeom>
              <a:avLst/>
              <a:gdLst>
                <a:gd name="T0" fmla="*/ 2 w 99"/>
                <a:gd name="T1" fmla="*/ 106 h 106"/>
                <a:gd name="T2" fmla="*/ 1 w 99"/>
                <a:gd name="T3" fmla="*/ 105 h 106"/>
                <a:gd name="T4" fmla="*/ 0 w 99"/>
                <a:gd name="T5" fmla="*/ 103 h 106"/>
                <a:gd name="T6" fmla="*/ 96 w 99"/>
                <a:gd name="T7" fmla="*/ 0 h 106"/>
                <a:gd name="T8" fmla="*/ 98 w 99"/>
                <a:gd name="T9" fmla="*/ 0 h 106"/>
                <a:gd name="T10" fmla="*/ 98 w 99"/>
                <a:gd name="T11" fmla="*/ 2 h 106"/>
                <a:gd name="T12" fmla="*/ 3 w 99"/>
                <a:gd name="T13" fmla="*/ 105 h 106"/>
                <a:gd name="T14" fmla="*/ 2 w 99"/>
                <a:gd name="T15" fmla="*/ 106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6">
                  <a:moveTo>
                    <a:pt x="2" y="106"/>
                  </a:moveTo>
                  <a:cubicBezTo>
                    <a:pt x="1" y="106"/>
                    <a:pt x="1" y="106"/>
                    <a:pt x="1" y="105"/>
                  </a:cubicBezTo>
                  <a:cubicBezTo>
                    <a:pt x="0" y="105"/>
                    <a:pt x="0" y="104"/>
                    <a:pt x="0" y="103"/>
                  </a:cubicBezTo>
                  <a:cubicBezTo>
                    <a:pt x="96" y="0"/>
                    <a:pt x="96" y="0"/>
                    <a:pt x="96" y="0"/>
                  </a:cubicBezTo>
                  <a:cubicBezTo>
                    <a:pt x="96" y="0"/>
                    <a:pt x="97" y="0"/>
                    <a:pt x="98" y="0"/>
                  </a:cubicBezTo>
                  <a:cubicBezTo>
                    <a:pt x="99" y="1"/>
                    <a:pt x="99" y="2"/>
                    <a:pt x="98" y="2"/>
                  </a:cubicBezTo>
                  <a:cubicBezTo>
                    <a:pt x="3" y="105"/>
                    <a:pt x="3" y="105"/>
                    <a:pt x="3" y="105"/>
                  </a:cubicBezTo>
                  <a:cubicBezTo>
                    <a:pt x="2" y="106"/>
                    <a:pt x="2" y="106"/>
                    <a:pt x="2" y="106"/>
                  </a:cubicBezTo>
                  <a:close/>
                </a:path>
              </a:pathLst>
            </a:cu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îŝḻîḓe">
              <a:extLst>
                <a:ext uri="{FF2B5EF4-FFF2-40B4-BE49-F238E27FC236}">
                  <a16:creationId xmlns:a16="http://schemas.microsoft.com/office/drawing/2014/main" id="{3A509889-85A9-4762-9926-D4D8DA8D3822}"/>
                </a:ext>
              </a:extLst>
            </p:cNvPr>
            <p:cNvSpPr/>
            <p:nvPr/>
          </p:nvSpPr>
          <p:spPr bwMode="auto">
            <a:xfrm>
              <a:off x="7607300" y="3514725"/>
              <a:ext cx="198438" cy="287338"/>
            </a:xfrm>
            <a:custGeom>
              <a:avLst/>
              <a:gdLst>
                <a:gd name="T0" fmla="*/ 0 w 60"/>
                <a:gd name="T1" fmla="*/ 87 h 87"/>
                <a:gd name="T2" fmla="*/ 0 w 60"/>
                <a:gd name="T3" fmla="*/ 34 h 87"/>
                <a:gd name="T4" fmla="*/ 30 w 60"/>
                <a:gd name="T5" fmla="*/ 0 h 87"/>
                <a:gd name="T6" fmla="*/ 30 w 60"/>
                <a:gd name="T7" fmla="*/ 0 h 87"/>
                <a:gd name="T8" fmla="*/ 60 w 60"/>
                <a:gd name="T9" fmla="*/ 34 h 87"/>
                <a:gd name="T10" fmla="*/ 60 w 60"/>
                <a:gd name="T11" fmla="*/ 87 h 87"/>
                <a:gd name="T12" fmla="*/ 0 w 60"/>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0" y="87"/>
                  </a:moveTo>
                  <a:cubicBezTo>
                    <a:pt x="0" y="34"/>
                    <a:pt x="0" y="34"/>
                    <a:pt x="0" y="34"/>
                  </a:cubicBezTo>
                  <a:cubicBezTo>
                    <a:pt x="0" y="15"/>
                    <a:pt x="13" y="0"/>
                    <a:pt x="30" y="0"/>
                  </a:cubicBezTo>
                  <a:cubicBezTo>
                    <a:pt x="30" y="0"/>
                    <a:pt x="30" y="0"/>
                    <a:pt x="30" y="0"/>
                  </a:cubicBezTo>
                  <a:cubicBezTo>
                    <a:pt x="47" y="0"/>
                    <a:pt x="60" y="15"/>
                    <a:pt x="60" y="34"/>
                  </a:cubicBezTo>
                  <a:cubicBezTo>
                    <a:pt x="60" y="87"/>
                    <a:pt x="60" y="87"/>
                    <a:pt x="60" y="87"/>
                  </a:cubicBezTo>
                  <a:lnTo>
                    <a:pt x="0" y="8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íSľiḍe">
              <a:extLst>
                <a:ext uri="{FF2B5EF4-FFF2-40B4-BE49-F238E27FC236}">
                  <a16:creationId xmlns:a16="http://schemas.microsoft.com/office/drawing/2014/main" id="{9899C930-0D58-4C19-8412-4002189A20CB}"/>
                </a:ext>
              </a:extLst>
            </p:cNvPr>
            <p:cNvSpPr/>
            <p:nvPr/>
          </p:nvSpPr>
          <p:spPr bwMode="auto">
            <a:xfrm>
              <a:off x="3779838" y="2219325"/>
              <a:ext cx="158750" cy="492125"/>
            </a:xfrm>
            <a:custGeom>
              <a:avLst/>
              <a:gdLst>
                <a:gd name="T0" fmla="*/ 85 w 100"/>
                <a:gd name="T1" fmla="*/ 166 h 310"/>
                <a:gd name="T2" fmla="*/ 85 w 100"/>
                <a:gd name="T3" fmla="*/ 144 h 310"/>
                <a:gd name="T4" fmla="*/ 85 w 100"/>
                <a:gd name="T5" fmla="*/ 25 h 310"/>
                <a:gd name="T6" fmla="*/ 100 w 100"/>
                <a:gd name="T7" fmla="*/ 0 h 310"/>
                <a:gd name="T8" fmla="*/ 50 w 100"/>
                <a:gd name="T9" fmla="*/ 0 h 310"/>
                <a:gd name="T10" fmla="*/ 0 w 100"/>
                <a:gd name="T11" fmla="*/ 0 h 310"/>
                <a:gd name="T12" fmla="*/ 17 w 100"/>
                <a:gd name="T13" fmla="*/ 25 h 310"/>
                <a:gd name="T14" fmla="*/ 17 w 100"/>
                <a:gd name="T15" fmla="*/ 144 h 310"/>
                <a:gd name="T16" fmla="*/ 17 w 100"/>
                <a:gd name="T17" fmla="*/ 166 h 310"/>
                <a:gd name="T18" fmla="*/ 17 w 100"/>
                <a:gd name="T19" fmla="*/ 285 h 310"/>
                <a:gd name="T20" fmla="*/ 0 w 100"/>
                <a:gd name="T21" fmla="*/ 310 h 310"/>
                <a:gd name="T22" fmla="*/ 50 w 100"/>
                <a:gd name="T23" fmla="*/ 310 h 310"/>
                <a:gd name="T24" fmla="*/ 100 w 100"/>
                <a:gd name="T25" fmla="*/ 310 h 310"/>
                <a:gd name="T26" fmla="*/ 85 w 100"/>
                <a:gd name="T27" fmla="*/ 285 h 310"/>
                <a:gd name="T28" fmla="*/ 85 w 100"/>
                <a:gd name="T29" fmla="*/ 16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310">
                  <a:moveTo>
                    <a:pt x="85" y="166"/>
                  </a:moveTo>
                  <a:lnTo>
                    <a:pt x="85" y="144"/>
                  </a:lnTo>
                  <a:lnTo>
                    <a:pt x="85" y="25"/>
                  </a:lnTo>
                  <a:lnTo>
                    <a:pt x="100" y="0"/>
                  </a:lnTo>
                  <a:lnTo>
                    <a:pt x="50" y="0"/>
                  </a:lnTo>
                  <a:lnTo>
                    <a:pt x="0" y="0"/>
                  </a:lnTo>
                  <a:lnTo>
                    <a:pt x="17" y="25"/>
                  </a:lnTo>
                  <a:lnTo>
                    <a:pt x="17" y="144"/>
                  </a:lnTo>
                  <a:lnTo>
                    <a:pt x="17" y="166"/>
                  </a:lnTo>
                  <a:lnTo>
                    <a:pt x="17" y="285"/>
                  </a:lnTo>
                  <a:lnTo>
                    <a:pt x="0" y="310"/>
                  </a:lnTo>
                  <a:lnTo>
                    <a:pt x="50" y="310"/>
                  </a:lnTo>
                  <a:lnTo>
                    <a:pt x="100" y="310"/>
                  </a:lnTo>
                  <a:lnTo>
                    <a:pt x="85" y="285"/>
                  </a:lnTo>
                  <a:lnTo>
                    <a:pt x="85" y="166"/>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ïšļíḍè">
              <a:extLst>
                <a:ext uri="{FF2B5EF4-FFF2-40B4-BE49-F238E27FC236}">
                  <a16:creationId xmlns:a16="http://schemas.microsoft.com/office/drawing/2014/main" id="{089DB4F2-561B-463D-873D-9785987A8349}"/>
                </a:ext>
              </a:extLst>
            </p:cNvPr>
            <p:cNvSpPr/>
            <p:nvPr/>
          </p:nvSpPr>
          <p:spPr bwMode="auto">
            <a:xfrm>
              <a:off x="4103688" y="2219325"/>
              <a:ext cx="158750" cy="492125"/>
            </a:xfrm>
            <a:custGeom>
              <a:avLst/>
              <a:gdLst>
                <a:gd name="T0" fmla="*/ 85 w 100"/>
                <a:gd name="T1" fmla="*/ 166 h 310"/>
                <a:gd name="T2" fmla="*/ 85 w 100"/>
                <a:gd name="T3" fmla="*/ 144 h 310"/>
                <a:gd name="T4" fmla="*/ 85 w 100"/>
                <a:gd name="T5" fmla="*/ 25 h 310"/>
                <a:gd name="T6" fmla="*/ 100 w 100"/>
                <a:gd name="T7" fmla="*/ 0 h 310"/>
                <a:gd name="T8" fmla="*/ 50 w 100"/>
                <a:gd name="T9" fmla="*/ 0 h 310"/>
                <a:gd name="T10" fmla="*/ 0 w 100"/>
                <a:gd name="T11" fmla="*/ 0 h 310"/>
                <a:gd name="T12" fmla="*/ 14 w 100"/>
                <a:gd name="T13" fmla="*/ 25 h 310"/>
                <a:gd name="T14" fmla="*/ 14 w 100"/>
                <a:gd name="T15" fmla="*/ 144 h 310"/>
                <a:gd name="T16" fmla="*/ 14 w 100"/>
                <a:gd name="T17" fmla="*/ 166 h 310"/>
                <a:gd name="T18" fmla="*/ 14 w 100"/>
                <a:gd name="T19" fmla="*/ 285 h 310"/>
                <a:gd name="T20" fmla="*/ 0 w 100"/>
                <a:gd name="T21" fmla="*/ 310 h 310"/>
                <a:gd name="T22" fmla="*/ 50 w 100"/>
                <a:gd name="T23" fmla="*/ 310 h 310"/>
                <a:gd name="T24" fmla="*/ 100 w 100"/>
                <a:gd name="T25" fmla="*/ 310 h 310"/>
                <a:gd name="T26" fmla="*/ 85 w 100"/>
                <a:gd name="T27" fmla="*/ 285 h 310"/>
                <a:gd name="T28" fmla="*/ 85 w 100"/>
                <a:gd name="T29" fmla="*/ 16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310">
                  <a:moveTo>
                    <a:pt x="85" y="166"/>
                  </a:moveTo>
                  <a:lnTo>
                    <a:pt x="85" y="144"/>
                  </a:lnTo>
                  <a:lnTo>
                    <a:pt x="85" y="25"/>
                  </a:lnTo>
                  <a:lnTo>
                    <a:pt x="100" y="0"/>
                  </a:lnTo>
                  <a:lnTo>
                    <a:pt x="50" y="0"/>
                  </a:lnTo>
                  <a:lnTo>
                    <a:pt x="0" y="0"/>
                  </a:lnTo>
                  <a:lnTo>
                    <a:pt x="14" y="25"/>
                  </a:lnTo>
                  <a:lnTo>
                    <a:pt x="14" y="144"/>
                  </a:lnTo>
                  <a:lnTo>
                    <a:pt x="14" y="166"/>
                  </a:lnTo>
                  <a:lnTo>
                    <a:pt x="14" y="285"/>
                  </a:lnTo>
                  <a:lnTo>
                    <a:pt x="0" y="310"/>
                  </a:lnTo>
                  <a:lnTo>
                    <a:pt x="50" y="310"/>
                  </a:lnTo>
                  <a:lnTo>
                    <a:pt x="100" y="310"/>
                  </a:lnTo>
                  <a:lnTo>
                    <a:pt x="85" y="285"/>
                  </a:lnTo>
                  <a:lnTo>
                    <a:pt x="85" y="166"/>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ïšḻiḍe">
              <a:extLst>
                <a:ext uri="{FF2B5EF4-FFF2-40B4-BE49-F238E27FC236}">
                  <a16:creationId xmlns:a16="http://schemas.microsoft.com/office/drawing/2014/main" id="{37ACEF53-7624-4FE4-80C7-15F9109827E9}"/>
                </a:ext>
              </a:extLst>
            </p:cNvPr>
            <p:cNvSpPr/>
            <p:nvPr/>
          </p:nvSpPr>
          <p:spPr bwMode="auto">
            <a:xfrm>
              <a:off x="4419600" y="2219325"/>
              <a:ext cx="158750" cy="492125"/>
            </a:xfrm>
            <a:custGeom>
              <a:avLst/>
              <a:gdLst>
                <a:gd name="T0" fmla="*/ 83 w 100"/>
                <a:gd name="T1" fmla="*/ 166 h 310"/>
                <a:gd name="T2" fmla="*/ 83 w 100"/>
                <a:gd name="T3" fmla="*/ 144 h 310"/>
                <a:gd name="T4" fmla="*/ 83 w 100"/>
                <a:gd name="T5" fmla="*/ 25 h 310"/>
                <a:gd name="T6" fmla="*/ 100 w 100"/>
                <a:gd name="T7" fmla="*/ 0 h 310"/>
                <a:gd name="T8" fmla="*/ 50 w 100"/>
                <a:gd name="T9" fmla="*/ 0 h 310"/>
                <a:gd name="T10" fmla="*/ 0 w 100"/>
                <a:gd name="T11" fmla="*/ 0 h 310"/>
                <a:gd name="T12" fmla="*/ 15 w 100"/>
                <a:gd name="T13" fmla="*/ 25 h 310"/>
                <a:gd name="T14" fmla="*/ 15 w 100"/>
                <a:gd name="T15" fmla="*/ 144 h 310"/>
                <a:gd name="T16" fmla="*/ 15 w 100"/>
                <a:gd name="T17" fmla="*/ 166 h 310"/>
                <a:gd name="T18" fmla="*/ 15 w 100"/>
                <a:gd name="T19" fmla="*/ 285 h 310"/>
                <a:gd name="T20" fmla="*/ 0 w 100"/>
                <a:gd name="T21" fmla="*/ 310 h 310"/>
                <a:gd name="T22" fmla="*/ 50 w 100"/>
                <a:gd name="T23" fmla="*/ 310 h 310"/>
                <a:gd name="T24" fmla="*/ 100 w 100"/>
                <a:gd name="T25" fmla="*/ 310 h 310"/>
                <a:gd name="T26" fmla="*/ 83 w 100"/>
                <a:gd name="T27" fmla="*/ 285 h 310"/>
                <a:gd name="T28" fmla="*/ 83 w 100"/>
                <a:gd name="T29" fmla="*/ 16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310">
                  <a:moveTo>
                    <a:pt x="83" y="166"/>
                  </a:moveTo>
                  <a:lnTo>
                    <a:pt x="83" y="144"/>
                  </a:lnTo>
                  <a:lnTo>
                    <a:pt x="83" y="25"/>
                  </a:lnTo>
                  <a:lnTo>
                    <a:pt x="100" y="0"/>
                  </a:lnTo>
                  <a:lnTo>
                    <a:pt x="50" y="0"/>
                  </a:lnTo>
                  <a:lnTo>
                    <a:pt x="0" y="0"/>
                  </a:lnTo>
                  <a:lnTo>
                    <a:pt x="15" y="25"/>
                  </a:lnTo>
                  <a:lnTo>
                    <a:pt x="15" y="144"/>
                  </a:lnTo>
                  <a:lnTo>
                    <a:pt x="15" y="166"/>
                  </a:lnTo>
                  <a:lnTo>
                    <a:pt x="15" y="285"/>
                  </a:lnTo>
                  <a:lnTo>
                    <a:pt x="0" y="310"/>
                  </a:lnTo>
                  <a:lnTo>
                    <a:pt x="50" y="310"/>
                  </a:lnTo>
                  <a:lnTo>
                    <a:pt x="100" y="310"/>
                  </a:lnTo>
                  <a:lnTo>
                    <a:pt x="83" y="285"/>
                  </a:lnTo>
                  <a:lnTo>
                    <a:pt x="83" y="166"/>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ísḷîḍê">
              <a:extLst>
                <a:ext uri="{FF2B5EF4-FFF2-40B4-BE49-F238E27FC236}">
                  <a16:creationId xmlns:a16="http://schemas.microsoft.com/office/drawing/2014/main" id="{32AD7F9C-BA3A-4A46-8875-742D452DDA91}"/>
                </a:ext>
              </a:extLst>
            </p:cNvPr>
            <p:cNvSpPr/>
            <p:nvPr/>
          </p:nvSpPr>
          <p:spPr bwMode="auto">
            <a:xfrm>
              <a:off x="3721100" y="2166938"/>
              <a:ext cx="920750" cy="52388"/>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 name="ïśḻíḋê">
              <a:extLst>
                <a:ext uri="{FF2B5EF4-FFF2-40B4-BE49-F238E27FC236}">
                  <a16:creationId xmlns:a16="http://schemas.microsoft.com/office/drawing/2014/main" id="{C4F869C0-19B0-4590-A6DF-064768B6D5C3}"/>
                </a:ext>
              </a:extLst>
            </p:cNvPr>
            <p:cNvSpPr/>
            <p:nvPr/>
          </p:nvSpPr>
          <p:spPr bwMode="auto">
            <a:xfrm>
              <a:off x="3825875" y="2265363"/>
              <a:ext cx="23813" cy="388938"/>
            </a:xfrm>
            <a:custGeom>
              <a:avLst/>
              <a:gdLst>
                <a:gd name="T0" fmla="*/ 3 w 7"/>
                <a:gd name="T1" fmla="*/ 0 h 118"/>
                <a:gd name="T2" fmla="*/ 0 w 7"/>
                <a:gd name="T3" fmla="*/ 3 h 118"/>
                <a:gd name="T4" fmla="*/ 0 w 7"/>
                <a:gd name="T5" fmla="*/ 115 h 118"/>
                <a:gd name="T6" fmla="*/ 3 w 7"/>
                <a:gd name="T7" fmla="*/ 118 h 118"/>
                <a:gd name="T8" fmla="*/ 7 w 7"/>
                <a:gd name="T9" fmla="*/ 115 h 118"/>
                <a:gd name="T10" fmla="*/ 7 w 7"/>
                <a:gd name="T11" fmla="*/ 3 h 118"/>
                <a:gd name="T12" fmla="*/ 3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3" y="0"/>
                  </a:moveTo>
                  <a:cubicBezTo>
                    <a:pt x="1" y="0"/>
                    <a:pt x="0" y="1"/>
                    <a:pt x="0" y="3"/>
                  </a:cubicBezTo>
                  <a:cubicBezTo>
                    <a:pt x="0" y="115"/>
                    <a:pt x="0" y="115"/>
                    <a:pt x="0" y="115"/>
                  </a:cubicBezTo>
                  <a:cubicBezTo>
                    <a:pt x="0" y="117"/>
                    <a:pt x="1" y="118"/>
                    <a:pt x="3" y="118"/>
                  </a:cubicBezTo>
                  <a:cubicBezTo>
                    <a:pt x="5" y="118"/>
                    <a:pt x="7" y="117"/>
                    <a:pt x="7" y="115"/>
                  </a:cubicBezTo>
                  <a:cubicBezTo>
                    <a:pt x="7" y="3"/>
                    <a:pt x="7" y="3"/>
                    <a:pt x="7" y="3"/>
                  </a:cubicBezTo>
                  <a:cubicBezTo>
                    <a:pt x="7" y="1"/>
                    <a:pt x="5" y="0"/>
                    <a:pt x="3"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îšļíďè">
              <a:extLst>
                <a:ext uri="{FF2B5EF4-FFF2-40B4-BE49-F238E27FC236}">
                  <a16:creationId xmlns:a16="http://schemas.microsoft.com/office/drawing/2014/main" id="{06E37D5F-146E-405F-9421-6E3CD443CE95}"/>
                </a:ext>
              </a:extLst>
            </p:cNvPr>
            <p:cNvSpPr/>
            <p:nvPr/>
          </p:nvSpPr>
          <p:spPr bwMode="auto">
            <a:xfrm>
              <a:off x="3868738" y="2265363"/>
              <a:ext cx="23813" cy="388938"/>
            </a:xfrm>
            <a:custGeom>
              <a:avLst/>
              <a:gdLst>
                <a:gd name="T0" fmla="*/ 3 w 7"/>
                <a:gd name="T1" fmla="*/ 0 h 118"/>
                <a:gd name="T2" fmla="*/ 0 w 7"/>
                <a:gd name="T3" fmla="*/ 3 h 118"/>
                <a:gd name="T4" fmla="*/ 0 w 7"/>
                <a:gd name="T5" fmla="*/ 115 h 118"/>
                <a:gd name="T6" fmla="*/ 3 w 7"/>
                <a:gd name="T7" fmla="*/ 118 h 118"/>
                <a:gd name="T8" fmla="*/ 7 w 7"/>
                <a:gd name="T9" fmla="*/ 115 h 118"/>
                <a:gd name="T10" fmla="*/ 7 w 7"/>
                <a:gd name="T11" fmla="*/ 3 h 118"/>
                <a:gd name="T12" fmla="*/ 3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3" y="0"/>
                  </a:moveTo>
                  <a:cubicBezTo>
                    <a:pt x="1" y="0"/>
                    <a:pt x="0" y="1"/>
                    <a:pt x="0" y="3"/>
                  </a:cubicBezTo>
                  <a:cubicBezTo>
                    <a:pt x="0" y="115"/>
                    <a:pt x="0" y="115"/>
                    <a:pt x="0" y="115"/>
                  </a:cubicBezTo>
                  <a:cubicBezTo>
                    <a:pt x="0" y="117"/>
                    <a:pt x="1" y="118"/>
                    <a:pt x="3" y="118"/>
                  </a:cubicBezTo>
                  <a:cubicBezTo>
                    <a:pt x="5" y="118"/>
                    <a:pt x="7" y="117"/>
                    <a:pt x="7" y="115"/>
                  </a:cubicBezTo>
                  <a:cubicBezTo>
                    <a:pt x="7" y="3"/>
                    <a:pt x="7" y="3"/>
                    <a:pt x="7" y="3"/>
                  </a:cubicBezTo>
                  <a:cubicBezTo>
                    <a:pt x="7" y="1"/>
                    <a:pt x="5" y="0"/>
                    <a:pt x="3"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íṡļíde">
              <a:extLst>
                <a:ext uri="{FF2B5EF4-FFF2-40B4-BE49-F238E27FC236}">
                  <a16:creationId xmlns:a16="http://schemas.microsoft.com/office/drawing/2014/main" id="{C36263F2-DD1C-43E7-8419-5056F5320CA2}"/>
                </a:ext>
              </a:extLst>
            </p:cNvPr>
            <p:cNvSpPr/>
            <p:nvPr/>
          </p:nvSpPr>
          <p:spPr bwMode="auto">
            <a:xfrm>
              <a:off x="4149725" y="2265363"/>
              <a:ext cx="22225" cy="388938"/>
            </a:xfrm>
            <a:custGeom>
              <a:avLst/>
              <a:gdLst>
                <a:gd name="T0" fmla="*/ 4 w 7"/>
                <a:gd name="T1" fmla="*/ 0 h 118"/>
                <a:gd name="T2" fmla="*/ 0 w 7"/>
                <a:gd name="T3" fmla="*/ 3 h 118"/>
                <a:gd name="T4" fmla="*/ 0 w 7"/>
                <a:gd name="T5" fmla="*/ 115 h 118"/>
                <a:gd name="T6" fmla="*/ 4 w 7"/>
                <a:gd name="T7" fmla="*/ 118 h 118"/>
                <a:gd name="T8" fmla="*/ 7 w 7"/>
                <a:gd name="T9" fmla="*/ 115 h 118"/>
                <a:gd name="T10" fmla="*/ 7 w 7"/>
                <a:gd name="T11" fmla="*/ 3 h 118"/>
                <a:gd name="T12" fmla="*/ 4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4" y="0"/>
                  </a:moveTo>
                  <a:cubicBezTo>
                    <a:pt x="2" y="0"/>
                    <a:pt x="0" y="1"/>
                    <a:pt x="0" y="3"/>
                  </a:cubicBezTo>
                  <a:cubicBezTo>
                    <a:pt x="0" y="115"/>
                    <a:pt x="0" y="115"/>
                    <a:pt x="0" y="115"/>
                  </a:cubicBezTo>
                  <a:cubicBezTo>
                    <a:pt x="0" y="117"/>
                    <a:pt x="2" y="118"/>
                    <a:pt x="4" y="118"/>
                  </a:cubicBezTo>
                  <a:cubicBezTo>
                    <a:pt x="6" y="118"/>
                    <a:pt x="7" y="117"/>
                    <a:pt x="7" y="115"/>
                  </a:cubicBezTo>
                  <a:cubicBezTo>
                    <a:pt x="7" y="3"/>
                    <a:pt x="7" y="3"/>
                    <a:pt x="7" y="3"/>
                  </a:cubicBezTo>
                  <a:cubicBezTo>
                    <a:pt x="7" y="1"/>
                    <a:pt x="6" y="0"/>
                    <a:pt x="4"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íṣḻîḋe">
              <a:extLst>
                <a:ext uri="{FF2B5EF4-FFF2-40B4-BE49-F238E27FC236}">
                  <a16:creationId xmlns:a16="http://schemas.microsoft.com/office/drawing/2014/main" id="{892FF3E3-DC5C-4537-A1DE-23AF98C13111}"/>
                </a:ext>
              </a:extLst>
            </p:cNvPr>
            <p:cNvSpPr/>
            <p:nvPr/>
          </p:nvSpPr>
          <p:spPr bwMode="auto">
            <a:xfrm>
              <a:off x="4192588" y="2265363"/>
              <a:ext cx="22225" cy="388938"/>
            </a:xfrm>
            <a:custGeom>
              <a:avLst/>
              <a:gdLst>
                <a:gd name="T0" fmla="*/ 3 w 7"/>
                <a:gd name="T1" fmla="*/ 0 h 118"/>
                <a:gd name="T2" fmla="*/ 0 w 7"/>
                <a:gd name="T3" fmla="*/ 3 h 118"/>
                <a:gd name="T4" fmla="*/ 0 w 7"/>
                <a:gd name="T5" fmla="*/ 115 h 118"/>
                <a:gd name="T6" fmla="*/ 3 w 7"/>
                <a:gd name="T7" fmla="*/ 118 h 118"/>
                <a:gd name="T8" fmla="*/ 7 w 7"/>
                <a:gd name="T9" fmla="*/ 115 h 118"/>
                <a:gd name="T10" fmla="*/ 7 w 7"/>
                <a:gd name="T11" fmla="*/ 3 h 118"/>
                <a:gd name="T12" fmla="*/ 3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3" y="0"/>
                  </a:moveTo>
                  <a:cubicBezTo>
                    <a:pt x="1" y="0"/>
                    <a:pt x="0" y="1"/>
                    <a:pt x="0" y="3"/>
                  </a:cubicBezTo>
                  <a:cubicBezTo>
                    <a:pt x="0" y="115"/>
                    <a:pt x="0" y="115"/>
                    <a:pt x="0" y="115"/>
                  </a:cubicBezTo>
                  <a:cubicBezTo>
                    <a:pt x="0" y="117"/>
                    <a:pt x="1" y="118"/>
                    <a:pt x="3" y="118"/>
                  </a:cubicBezTo>
                  <a:cubicBezTo>
                    <a:pt x="5" y="118"/>
                    <a:pt x="7" y="117"/>
                    <a:pt x="7" y="115"/>
                  </a:cubicBezTo>
                  <a:cubicBezTo>
                    <a:pt x="7" y="3"/>
                    <a:pt x="7" y="3"/>
                    <a:pt x="7" y="3"/>
                  </a:cubicBezTo>
                  <a:cubicBezTo>
                    <a:pt x="7" y="1"/>
                    <a:pt x="5" y="0"/>
                    <a:pt x="3"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ïṩlïdé">
              <a:extLst>
                <a:ext uri="{FF2B5EF4-FFF2-40B4-BE49-F238E27FC236}">
                  <a16:creationId xmlns:a16="http://schemas.microsoft.com/office/drawing/2014/main" id="{8F6BC67E-FB7E-412B-B6A5-9D627FE95444}"/>
                </a:ext>
              </a:extLst>
            </p:cNvPr>
            <p:cNvSpPr/>
            <p:nvPr/>
          </p:nvSpPr>
          <p:spPr bwMode="auto">
            <a:xfrm>
              <a:off x="4465638" y="2265363"/>
              <a:ext cx="23813" cy="388938"/>
            </a:xfrm>
            <a:custGeom>
              <a:avLst/>
              <a:gdLst>
                <a:gd name="T0" fmla="*/ 3 w 7"/>
                <a:gd name="T1" fmla="*/ 0 h 118"/>
                <a:gd name="T2" fmla="*/ 0 w 7"/>
                <a:gd name="T3" fmla="*/ 3 h 118"/>
                <a:gd name="T4" fmla="*/ 0 w 7"/>
                <a:gd name="T5" fmla="*/ 115 h 118"/>
                <a:gd name="T6" fmla="*/ 3 w 7"/>
                <a:gd name="T7" fmla="*/ 118 h 118"/>
                <a:gd name="T8" fmla="*/ 7 w 7"/>
                <a:gd name="T9" fmla="*/ 115 h 118"/>
                <a:gd name="T10" fmla="*/ 7 w 7"/>
                <a:gd name="T11" fmla="*/ 3 h 118"/>
                <a:gd name="T12" fmla="*/ 3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3" y="0"/>
                  </a:moveTo>
                  <a:cubicBezTo>
                    <a:pt x="1" y="0"/>
                    <a:pt x="0" y="1"/>
                    <a:pt x="0" y="3"/>
                  </a:cubicBezTo>
                  <a:cubicBezTo>
                    <a:pt x="0" y="115"/>
                    <a:pt x="0" y="115"/>
                    <a:pt x="0" y="115"/>
                  </a:cubicBezTo>
                  <a:cubicBezTo>
                    <a:pt x="0" y="117"/>
                    <a:pt x="1" y="118"/>
                    <a:pt x="3" y="118"/>
                  </a:cubicBezTo>
                  <a:cubicBezTo>
                    <a:pt x="5" y="118"/>
                    <a:pt x="7" y="117"/>
                    <a:pt x="7" y="115"/>
                  </a:cubicBezTo>
                  <a:cubicBezTo>
                    <a:pt x="7" y="3"/>
                    <a:pt x="7" y="3"/>
                    <a:pt x="7" y="3"/>
                  </a:cubicBezTo>
                  <a:cubicBezTo>
                    <a:pt x="7" y="1"/>
                    <a:pt x="5" y="0"/>
                    <a:pt x="3"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íṣļíḋe">
              <a:extLst>
                <a:ext uri="{FF2B5EF4-FFF2-40B4-BE49-F238E27FC236}">
                  <a16:creationId xmlns:a16="http://schemas.microsoft.com/office/drawing/2014/main" id="{0016DE56-E739-41B3-A07F-F1A8E6BA9595}"/>
                </a:ext>
              </a:extLst>
            </p:cNvPr>
            <p:cNvSpPr/>
            <p:nvPr/>
          </p:nvSpPr>
          <p:spPr bwMode="auto">
            <a:xfrm>
              <a:off x="4508500" y="2265363"/>
              <a:ext cx="23813" cy="388938"/>
            </a:xfrm>
            <a:custGeom>
              <a:avLst/>
              <a:gdLst>
                <a:gd name="T0" fmla="*/ 3 w 7"/>
                <a:gd name="T1" fmla="*/ 0 h 118"/>
                <a:gd name="T2" fmla="*/ 0 w 7"/>
                <a:gd name="T3" fmla="*/ 3 h 118"/>
                <a:gd name="T4" fmla="*/ 0 w 7"/>
                <a:gd name="T5" fmla="*/ 115 h 118"/>
                <a:gd name="T6" fmla="*/ 3 w 7"/>
                <a:gd name="T7" fmla="*/ 118 h 118"/>
                <a:gd name="T8" fmla="*/ 7 w 7"/>
                <a:gd name="T9" fmla="*/ 115 h 118"/>
                <a:gd name="T10" fmla="*/ 7 w 7"/>
                <a:gd name="T11" fmla="*/ 3 h 118"/>
                <a:gd name="T12" fmla="*/ 3 w 7"/>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7" h="118">
                  <a:moveTo>
                    <a:pt x="3" y="0"/>
                  </a:moveTo>
                  <a:cubicBezTo>
                    <a:pt x="1" y="0"/>
                    <a:pt x="0" y="1"/>
                    <a:pt x="0" y="3"/>
                  </a:cubicBezTo>
                  <a:cubicBezTo>
                    <a:pt x="0" y="115"/>
                    <a:pt x="0" y="115"/>
                    <a:pt x="0" y="115"/>
                  </a:cubicBezTo>
                  <a:cubicBezTo>
                    <a:pt x="0" y="117"/>
                    <a:pt x="1" y="118"/>
                    <a:pt x="3" y="118"/>
                  </a:cubicBezTo>
                  <a:cubicBezTo>
                    <a:pt x="5" y="118"/>
                    <a:pt x="7" y="117"/>
                    <a:pt x="7" y="115"/>
                  </a:cubicBezTo>
                  <a:cubicBezTo>
                    <a:pt x="7" y="3"/>
                    <a:pt x="7" y="3"/>
                    <a:pt x="7" y="3"/>
                  </a:cubicBezTo>
                  <a:cubicBezTo>
                    <a:pt x="7" y="1"/>
                    <a:pt x="5" y="0"/>
                    <a:pt x="3" y="0"/>
                  </a:cubicBez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íṥļîďé">
              <a:extLst>
                <a:ext uri="{FF2B5EF4-FFF2-40B4-BE49-F238E27FC236}">
                  <a16:creationId xmlns:a16="http://schemas.microsoft.com/office/drawing/2014/main" id="{908B705A-266C-4C5E-8003-96F7FD623244}"/>
                </a:ext>
              </a:extLst>
            </p:cNvPr>
            <p:cNvSpPr/>
            <p:nvPr/>
          </p:nvSpPr>
          <p:spPr bwMode="auto">
            <a:xfrm>
              <a:off x="3709988" y="2711450"/>
              <a:ext cx="941388" cy="49213"/>
            </a:xfrm>
            <a:prstGeom prst="rect">
              <a:avLst/>
            </a:prstGeom>
            <a:solidFill>
              <a:srgbClr val="C9C9C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0" name="îṥḻîḑe">
              <a:extLst>
                <a:ext uri="{FF2B5EF4-FFF2-40B4-BE49-F238E27FC236}">
                  <a16:creationId xmlns:a16="http://schemas.microsoft.com/office/drawing/2014/main" id="{C4E035C9-63ED-48B8-BECB-8233EB571F28}"/>
                </a:ext>
              </a:extLst>
            </p:cNvPr>
            <p:cNvSpPr/>
            <p:nvPr/>
          </p:nvSpPr>
          <p:spPr bwMode="auto">
            <a:xfrm>
              <a:off x="3678238" y="2760663"/>
              <a:ext cx="1006475" cy="58738"/>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1" name="ís1îḍê">
              <a:extLst>
                <a:ext uri="{FF2B5EF4-FFF2-40B4-BE49-F238E27FC236}">
                  <a16:creationId xmlns:a16="http://schemas.microsoft.com/office/drawing/2014/main" id="{E7B9A31C-EC18-4231-9145-CBAF22A9431F}"/>
                </a:ext>
              </a:extLst>
            </p:cNvPr>
            <p:cNvSpPr/>
            <p:nvPr/>
          </p:nvSpPr>
          <p:spPr bwMode="auto">
            <a:xfrm>
              <a:off x="3690938" y="1863725"/>
              <a:ext cx="982663" cy="312738"/>
            </a:xfrm>
            <a:custGeom>
              <a:avLst/>
              <a:gdLst>
                <a:gd name="T0" fmla="*/ 619 w 619"/>
                <a:gd name="T1" fmla="*/ 197 h 197"/>
                <a:gd name="T2" fmla="*/ 310 w 619"/>
                <a:gd name="T3" fmla="*/ 0 h 197"/>
                <a:gd name="T4" fmla="*/ 0 w 619"/>
                <a:gd name="T5" fmla="*/ 197 h 197"/>
                <a:gd name="T6" fmla="*/ 310 w 619"/>
                <a:gd name="T7" fmla="*/ 197 h 197"/>
                <a:gd name="T8" fmla="*/ 619 w 619"/>
                <a:gd name="T9" fmla="*/ 197 h 197"/>
              </a:gdLst>
              <a:ahLst/>
              <a:cxnLst>
                <a:cxn ang="0">
                  <a:pos x="T0" y="T1"/>
                </a:cxn>
                <a:cxn ang="0">
                  <a:pos x="T2" y="T3"/>
                </a:cxn>
                <a:cxn ang="0">
                  <a:pos x="T4" y="T5"/>
                </a:cxn>
                <a:cxn ang="0">
                  <a:pos x="T6" y="T7"/>
                </a:cxn>
                <a:cxn ang="0">
                  <a:pos x="T8" y="T9"/>
                </a:cxn>
              </a:cxnLst>
              <a:rect l="0" t="0" r="r" b="b"/>
              <a:pathLst>
                <a:path w="619" h="197">
                  <a:moveTo>
                    <a:pt x="619" y="197"/>
                  </a:moveTo>
                  <a:lnTo>
                    <a:pt x="310" y="0"/>
                  </a:lnTo>
                  <a:lnTo>
                    <a:pt x="0" y="197"/>
                  </a:lnTo>
                  <a:lnTo>
                    <a:pt x="310" y="197"/>
                  </a:lnTo>
                  <a:lnTo>
                    <a:pt x="619" y="197"/>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ïṡ1ïḍé">
              <a:extLst>
                <a:ext uri="{FF2B5EF4-FFF2-40B4-BE49-F238E27FC236}">
                  <a16:creationId xmlns:a16="http://schemas.microsoft.com/office/drawing/2014/main" id="{614471EE-DC87-46A4-8353-3139572D1FC0}"/>
                </a:ext>
              </a:extLst>
            </p:cNvPr>
            <p:cNvSpPr/>
            <p:nvPr/>
          </p:nvSpPr>
          <p:spPr bwMode="auto">
            <a:xfrm>
              <a:off x="4119563" y="1989138"/>
              <a:ext cx="125413" cy="125413"/>
            </a:xfrm>
            <a:prstGeom prst="ellipse">
              <a:avLst/>
            </a:pr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îṣḷidè">
              <a:extLst>
                <a:ext uri="{FF2B5EF4-FFF2-40B4-BE49-F238E27FC236}">
                  <a16:creationId xmlns:a16="http://schemas.microsoft.com/office/drawing/2014/main" id="{CAB43CCE-260F-4243-8835-4CC9A9A67F37}"/>
                </a:ext>
              </a:extLst>
            </p:cNvPr>
            <p:cNvSpPr/>
            <p:nvPr/>
          </p:nvSpPr>
          <p:spPr bwMode="auto">
            <a:xfrm>
              <a:off x="3509963" y="1254125"/>
              <a:ext cx="336550" cy="336550"/>
            </a:xfrm>
            <a:prstGeom prst="ellipse">
              <a:avLst/>
            </a:prstGeom>
            <a:solidFill>
              <a:schemeClr val="bg1">
                <a:lumMod val="75000"/>
              </a:schemeClr>
            </a:solidFill>
            <a:ln>
              <a:noFill/>
            </a:ln>
          </p:spPr>
          <p:txBody>
            <a:bodyPr anchor="ctr"/>
            <a:lstStyle/>
            <a:p>
              <a:pPr algn="ctr"/>
              <a:endParaRPr/>
            </a:p>
          </p:txBody>
        </p:sp>
        <p:sp>
          <p:nvSpPr>
            <p:cNvPr id="214" name="ïS1ídé">
              <a:extLst>
                <a:ext uri="{FF2B5EF4-FFF2-40B4-BE49-F238E27FC236}">
                  <a16:creationId xmlns:a16="http://schemas.microsoft.com/office/drawing/2014/main" id="{46587EA4-FA09-4775-A2B3-E5701C7C2B80}"/>
                </a:ext>
              </a:extLst>
            </p:cNvPr>
            <p:cNvSpPr/>
            <p:nvPr/>
          </p:nvSpPr>
          <p:spPr bwMode="auto">
            <a:xfrm>
              <a:off x="8329613" y="5106988"/>
              <a:ext cx="277813" cy="276225"/>
            </a:xfrm>
            <a:prstGeom prst="ellipse">
              <a:avLst/>
            </a:prstGeom>
            <a:solidFill>
              <a:schemeClr val="bg1">
                <a:lumMod val="75000"/>
              </a:schemeClr>
            </a:solidFill>
            <a:ln>
              <a:noFill/>
            </a:ln>
          </p:spPr>
          <p:txBody>
            <a:bodyPr anchor="ctr"/>
            <a:lstStyle/>
            <a:p>
              <a:pPr algn="ctr"/>
              <a:endParaRPr/>
            </a:p>
          </p:txBody>
        </p:sp>
      </p:grpSp>
      <p:sp>
        <p:nvSpPr>
          <p:cNvPr id="216" name="矩形 215"/>
          <p:cNvSpPr/>
          <p:nvPr/>
        </p:nvSpPr>
        <p:spPr>
          <a:xfrm>
            <a:off x="229445" y="914758"/>
            <a:ext cx="2698175" cy="307777"/>
          </a:xfrm>
          <a:prstGeom prst="rect">
            <a:avLst/>
          </a:prstGeom>
        </p:spPr>
        <p:txBody>
          <a:bodyPr wrap="none">
            <a:spAutoFit/>
          </a:bodyPr>
          <a:lstStyle/>
          <a:p>
            <a:r>
              <a:rPr lang="zh-CN" altLang="zh-CN" sz="1400" dirty="0">
                <a:solidFill>
                  <a:srgbClr val="000000"/>
                </a:solidFill>
                <a:latin typeface="NEU-BZ-S92"/>
                <a:ea typeface="方正小标宋_GBK" panose="020B0300000000000000" pitchFamily="34" charset="-122"/>
                <a:cs typeface="Times New Roman" panose="02020603050405020304" pitchFamily="18" charset="0"/>
              </a:rPr>
              <a:t>一、民事主体的概念和法律特征</a:t>
            </a:r>
            <a:endParaRPr lang="zh-CN" altLang="en-US" dirty="0"/>
          </a:p>
        </p:txBody>
      </p:sp>
      <p:sp>
        <p:nvSpPr>
          <p:cNvPr id="217" name="矩形 216"/>
          <p:cNvSpPr/>
          <p:nvPr/>
        </p:nvSpPr>
        <p:spPr>
          <a:xfrm>
            <a:off x="316129" y="2686011"/>
            <a:ext cx="2868404" cy="2031325"/>
          </a:xfrm>
          <a:prstGeom prst="rect">
            <a:avLst/>
          </a:prstGeom>
        </p:spPr>
        <p:txBody>
          <a:bodyPr wrap="square">
            <a:spAutoFit/>
          </a:bodyPr>
          <a:lstStyle/>
          <a:p>
            <a:pPr algn="just">
              <a:lnSpc>
                <a:spcPct val="150000"/>
              </a:lnSpc>
            </a:pPr>
            <a:r>
              <a:rPr lang="en-US" altLang="zh-CN" sz="1200" b="1" dirty="0">
                <a:solidFill>
                  <a:srgbClr val="660033"/>
                </a:solidFill>
                <a:latin typeface="微软雅黑" panose="020B0503020204020204" pitchFamily="34" charset="-122"/>
                <a:ea typeface="微软雅黑" panose="020B0503020204020204" pitchFamily="34" charset="-122"/>
              </a:rPr>
              <a:t>(</a:t>
            </a:r>
            <a:r>
              <a:rPr lang="zh-CN" altLang="en-US" sz="1200" b="1" dirty="0">
                <a:solidFill>
                  <a:srgbClr val="660033"/>
                </a:solidFill>
                <a:latin typeface="微软雅黑" panose="020B0503020204020204" pitchFamily="34" charset="-122"/>
                <a:ea typeface="微软雅黑" panose="020B0503020204020204" pitchFamily="34" charset="-122"/>
              </a:rPr>
              <a:t>二</a:t>
            </a:r>
            <a:r>
              <a:rPr lang="en-US" altLang="zh-CN" sz="1200" b="1" dirty="0">
                <a:solidFill>
                  <a:srgbClr val="660033"/>
                </a:solidFill>
                <a:latin typeface="微软雅黑" panose="020B0503020204020204" pitchFamily="34" charset="-122"/>
                <a:ea typeface="微软雅黑" panose="020B0503020204020204" pitchFamily="34" charset="-122"/>
              </a:rPr>
              <a:t>)</a:t>
            </a:r>
            <a:r>
              <a:rPr lang="zh-CN" altLang="en-US" sz="1200" b="1" dirty="0">
                <a:solidFill>
                  <a:srgbClr val="660033"/>
                </a:solidFill>
                <a:latin typeface="微软雅黑" panose="020B0503020204020204" pitchFamily="34" charset="-122"/>
                <a:ea typeface="微软雅黑" panose="020B0503020204020204" pitchFamily="34" charset="-122"/>
              </a:rPr>
              <a:t>民事主体的法律特征</a:t>
            </a:r>
            <a:endParaRPr lang="en-US" altLang="zh-CN" sz="1200" b="1" dirty="0">
              <a:solidFill>
                <a:srgbClr val="660033"/>
              </a:solidFill>
              <a:latin typeface="微软雅黑" panose="020B0503020204020204" pitchFamily="34" charset="-122"/>
              <a:ea typeface="微软雅黑" panose="020B0503020204020204" pitchFamily="34" charset="-122"/>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rPr>
              <a:t>1.</a:t>
            </a:r>
            <a:r>
              <a:rPr lang="zh-CN" altLang="en-US" sz="1200" dirty="0">
                <a:solidFill>
                  <a:srgbClr val="660033"/>
                </a:solidFill>
                <a:latin typeface="微软雅黑" panose="020B0503020204020204" pitchFamily="34" charset="-122"/>
                <a:ea typeface="微软雅黑" panose="020B0503020204020204" pitchFamily="34" charset="-122"/>
              </a:rPr>
              <a:t>民事主体必须具有民法规定的主体资格</a:t>
            </a:r>
            <a:endParaRPr lang="en-US" altLang="zh-CN" sz="1200" dirty="0">
              <a:solidFill>
                <a:srgbClr val="660033"/>
              </a:solidFill>
              <a:latin typeface="微软雅黑" panose="020B0503020204020204" pitchFamily="34" charset="-122"/>
              <a:ea typeface="微软雅黑" panose="020B0503020204020204" pitchFamily="34" charset="-122"/>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rPr>
              <a:t>2.</a:t>
            </a:r>
            <a:r>
              <a:rPr lang="zh-CN" altLang="en-US" sz="1200" dirty="0">
                <a:solidFill>
                  <a:srgbClr val="660033"/>
                </a:solidFill>
                <a:latin typeface="微软雅黑" panose="020B0503020204020204" pitchFamily="34" charset="-122"/>
                <a:ea typeface="微软雅黑" panose="020B0503020204020204" pitchFamily="34" charset="-122"/>
              </a:rPr>
              <a:t>民事主体必须能够以自己的名义享有民事权利和承担民事义务</a:t>
            </a:r>
            <a:endParaRPr lang="en-US" altLang="zh-CN" sz="1200" dirty="0">
              <a:solidFill>
                <a:srgbClr val="660033"/>
              </a:solidFill>
              <a:latin typeface="微软雅黑" panose="020B0503020204020204" pitchFamily="34" charset="-122"/>
              <a:ea typeface="微软雅黑" panose="020B0503020204020204" pitchFamily="34" charset="-122"/>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rPr>
              <a:t>3.</a:t>
            </a:r>
            <a:r>
              <a:rPr lang="zh-CN" altLang="en-US" sz="1200" dirty="0">
                <a:solidFill>
                  <a:srgbClr val="660033"/>
                </a:solidFill>
                <a:latin typeface="微软雅黑" panose="020B0503020204020204" pitchFamily="34" charset="-122"/>
                <a:ea typeface="微软雅黑" panose="020B0503020204020204" pitchFamily="34" charset="-122"/>
              </a:rPr>
              <a:t>民事主体的法律地位具有平等性</a:t>
            </a:r>
            <a:endParaRPr lang="en-US" altLang="zh-CN" sz="1200" dirty="0">
              <a:solidFill>
                <a:srgbClr val="660033"/>
              </a:solidFill>
              <a:latin typeface="微软雅黑" panose="020B0503020204020204" pitchFamily="34" charset="-122"/>
              <a:ea typeface="微软雅黑" panose="020B0503020204020204" pitchFamily="34" charset="-122"/>
            </a:endParaRPr>
          </a:p>
          <a:p>
            <a:pPr algn="just">
              <a:lnSpc>
                <a:spcPct val="150000"/>
              </a:lnSpc>
            </a:pPr>
            <a:r>
              <a:rPr lang="en-US" altLang="zh-CN" sz="1200" dirty="0">
                <a:solidFill>
                  <a:srgbClr val="660033"/>
                </a:solidFill>
                <a:latin typeface="微软雅黑" panose="020B0503020204020204" pitchFamily="34" charset="-122"/>
                <a:ea typeface="微软雅黑" panose="020B0503020204020204" pitchFamily="34" charset="-122"/>
              </a:rPr>
              <a:t>4.</a:t>
            </a:r>
            <a:r>
              <a:rPr lang="zh-CN" altLang="en-US" sz="1200" dirty="0">
                <a:solidFill>
                  <a:srgbClr val="660033"/>
                </a:solidFill>
                <a:latin typeface="微软雅黑" panose="020B0503020204020204" pitchFamily="34" charset="-122"/>
                <a:ea typeface="微软雅黑" panose="020B0503020204020204" pitchFamily="34" charset="-122"/>
              </a:rPr>
              <a:t>民事主体具有广泛性</a:t>
            </a:r>
          </a:p>
        </p:txBody>
      </p:sp>
      <p:sp>
        <p:nvSpPr>
          <p:cNvPr id="218" name="等腰三角形 18"/>
          <p:cNvSpPr>
            <a:spLocks noChangeAspect="1" noChangeArrowheads="1"/>
          </p:cNvSpPr>
          <p:nvPr/>
        </p:nvSpPr>
        <p:spPr bwMode="auto">
          <a:xfrm rot="16200000" flipH="1" flipV="1">
            <a:off x="3173400" y="3348366"/>
            <a:ext cx="179492" cy="154763"/>
          </a:xfrm>
          <a:prstGeom prst="triangle">
            <a:avLst>
              <a:gd name="adj" fmla="val 50000"/>
            </a:avLst>
          </a:prstGeom>
          <a:solidFill>
            <a:srgbClr val="462B27"/>
          </a:solidFill>
          <a:ln>
            <a:noFill/>
          </a:ln>
        </p:spPr>
        <p:txBody>
          <a:bodyPr lIns="68582" tIns="34292" rIns="68582" bIns="34292"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500">
              <a:solidFill>
                <a:schemeClr val="tx1">
                  <a:lumMod val="65000"/>
                  <a:lumOff val="35000"/>
                </a:schemeClr>
              </a:solidFill>
              <a:sym typeface="微软雅黑" pitchFamily="34" charset="-122"/>
            </a:endParaRPr>
          </a:p>
        </p:txBody>
      </p:sp>
      <p:sp>
        <p:nvSpPr>
          <p:cNvPr id="219" name="矩形 218"/>
          <p:cNvSpPr/>
          <p:nvPr/>
        </p:nvSpPr>
        <p:spPr>
          <a:xfrm>
            <a:off x="5306636" y="914758"/>
            <a:ext cx="2108269" cy="340093"/>
          </a:xfrm>
          <a:prstGeom prst="rect">
            <a:avLst/>
          </a:prstGeom>
        </p:spPr>
        <p:txBody>
          <a:bodyPr wrap="none">
            <a:spAutoFit/>
          </a:bodyPr>
          <a:lstStyle/>
          <a:p>
            <a:pPr indent="304800" algn="ctr">
              <a:lnSpc>
                <a:spcPct val="115000"/>
              </a:lnSpc>
              <a:spcAft>
                <a:spcPts val="0"/>
              </a:spcAft>
            </a:pPr>
            <a:r>
              <a:rPr lang="zh-CN" altLang="zh-CN" sz="1400" dirty="0">
                <a:solidFill>
                  <a:srgbClr val="000000"/>
                </a:solidFill>
                <a:latin typeface="NEU-BZ-S92"/>
                <a:ea typeface="方正小标宋_GBK" panose="020B0300000000000000" pitchFamily="34" charset="-122"/>
                <a:cs typeface="Times New Roman" panose="02020603050405020304" pitchFamily="18" charset="0"/>
              </a:rPr>
              <a:t>二、民事主体的分类</a:t>
            </a:r>
            <a:endParaRPr lang="zh-CN" altLang="zh-CN" sz="1100" dirty="0">
              <a:solidFill>
                <a:srgbClr val="000000"/>
              </a:solidFill>
              <a:effectLst/>
              <a:latin typeface="NEU-BZ-S92"/>
              <a:ea typeface="方正书宋_GBK"/>
              <a:cs typeface="Times New Roman" panose="02020603050405020304" pitchFamily="18" charset="0"/>
            </a:endParaRPr>
          </a:p>
        </p:txBody>
      </p:sp>
    </p:spTree>
    <p:extLst>
      <p:ext uri="{BB962C8B-B14F-4D97-AF65-F5344CB8AC3E}">
        <p14:creationId xmlns:p14="http://schemas.microsoft.com/office/powerpoint/2010/main" val="10657391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第四节　人身自由权、隐私权和性自主权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三、性自主权</a:t>
            </a:r>
            <a:endParaRPr lang="zh-CN" altLang="en-US" dirty="0"/>
          </a:p>
        </p:txBody>
      </p:sp>
      <p:sp>
        <p:nvSpPr>
          <p:cNvPr id="4" name="iṩḻîdè">
            <a:extLst>
              <a:ext uri="{FF2B5EF4-FFF2-40B4-BE49-F238E27FC236}">
                <a16:creationId xmlns:a16="http://schemas.microsoft.com/office/drawing/2014/main" id="{32C9B28D-F807-479E-B4D5-5B4C50C302AB}"/>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26FE2369-B5AF-4827-B329-485D8FC39A6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B4824F16-B1E1-4997-B4BB-465A239F043E}"/>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DAB347EA-D28B-4085-92CE-4282F587A21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9969B984-3964-473C-9F9F-1BBBDC3EABBB}"/>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性利益和性自主权</a:t>
            </a:r>
            <a:endParaRPr lang="en-GB" altLang="zh-CN" sz="1400" b="1" dirty="0">
              <a:solidFill>
                <a:srgbClr val="9B552C"/>
              </a:solidFill>
            </a:endParaRPr>
          </a:p>
        </p:txBody>
      </p:sp>
      <p:sp>
        <p:nvSpPr>
          <p:cNvPr id="9" name="ï$1iḑê">
            <a:extLst>
              <a:ext uri="{FF2B5EF4-FFF2-40B4-BE49-F238E27FC236}">
                <a16:creationId xmlns:a16="http://schemas.microsoft.com/office/drawing/2014/main" id="{4FD0A391-792B-4D41-A886-7EDB3DCC141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D9C50C85-41F4-44F4-8C49-F836C7F6F833}"/>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545F9FCC-2FEE-4197-82E1-9AAD1BA90979}"/>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0A8B850E-0C37-4DD0-8D16-371D236AB492}"/>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A9425462-AA2C-4C17-93FC-05278C7AF86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AC7A099-5C97-4DB6-BBD4-46ED53767FB8}"/>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BF336C78-F3E8-4338-8DAA-CE04020C6D75}"/>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性自主权的内容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9CAD9E3B-9569-4A64-B381-101C3B104207}"/>
              </a:ext>
            </a:extLst>
          </p:cNvPr>
          <p:cNvSpPr/>
          <p:nvPr/>
        </p:nvSpPr>
        <p:spPr>
          <a:xfrm>
            <a:off x="865536" y="1634913"/>
            <a:ext cx="3474968"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 性利益是指自然人性纯洁的良好品行。人依照社会高尚道德的要求</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保持自己性的纯洁</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使其具有高尚的道德品行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是性利益的基本内涵。</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性自主权是指自然人保持其性纯洁的良好品行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享有所体现的性利益的人格权。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没有明确规定性自主权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在第</a:t>
            </a:r>
            <a:r>
              <a:rPr lang="en-US" altLang="zh-CN" sz="1200" dirty="0">
                <a:solidFill>
                  <a:schemeClr val="tx1">
                    <a:lumMod val="95000"/>
                    <a:lumOff val="5000"/>
                  </a:schemeClr>
                </a:solidFill>
              </a:rPr>
              <a:t>1010</a:t>
            </a:r>
            <a:r>
              <a:rPr lang="zh-CN" altLang="en-US" sz="1200" dirty="0">
                <a:solidFill>
                  <a:schemeClr val="tx1">
                    <a:lumMod val="95000"/>
                    <a:lumOff val="5000"/>
                  </a:schemeClr>
                </a:solidFill>
              </a:rPr>
              <a:t>条关于实施性骚扰行为应当承担民事责任的规定中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体现了性自主权及其保护。</a:t>
            </a:r>
          </a:p>
        </p:txBody>
      </p:sp>
      <p:sp>
        <p:nvSpPr>
          <p:cNvPr id="17" name="矩形 16">
            <a:extLst>
              <a:ext uri="{FF2B5EF4-FFF2-40B4-BE49-F238E27FC236}">
                <a16:creationId xmlns:a16="http://schemas.microsoft.com/office/drawing/2014/main" id="{21E8D887-3611-41F1-9643-A97658B8079F}"/>
              </a:ext>
            </a:extLst>
          </p:cNvPr>
          <p:cNvSpPr/>
          <p:nvPr/>
        </p:nvSpPr>
        <p:spPr>
          <a:xfrm>
            <a:off x="4630230" y="1585597"/>
            <a:ext cx="3518068" cy="1172180"/>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保持权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反抗权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承诺权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565822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第五节　个人信息权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一、个人信息权的概念和特征</a:t>
            </a:r>
            <a:endParaRPr lang="zh-CN" altLang="en-US" dirty="0"/>
          </a:p>
        </p:txBody>
      </p:sp>
      <p:sp>
        <p:nvSpPr>
          <p:cNvPr id="4" name="矩形 3">
            <a:extLst>
              <a:ext uri="{FF2B5EF4-FFF2-40B4-BE49-F238E27FC236}">
                <a16:creationId xmlns:a16="http://schemas.microsoft.com/office/drawing/2014/main" id="{0203E338-B4ED-40C3-B64F-216178C377FA}"/>
              </a:ext>
            </a:extLst>
          </p:cNvPr>
          <p:cNvSpPr/>
          <p:nvPr/>
        </p:nvSpPr>
        <p:spPr>
          <a:xfrm>
            <a:off x="4042393" y="2028417"/>
            <a:ext cx="4572371" cy="1811714"/>
          </a:xfrm>
          <a:prstGeom prst="rect">
            <a:avLst/>
          </a:prstGeom>
        </p:spPr>
        <p:txBody>
          <a:bodyPr wrap="square">
            <a:spAutoFit/>
          </a:bodyPr>
          <a:lstStyle/>
          <a:p>
            <a:pPr algn="just">
              <a:lnSpc>
                <a:spcPct val="135000"/>
              </a:lnSpc>
            </a:pPr>
            <a:r>
              <a:rPr lang="zh-CN" altLang="en-US" sz="1200" dirty="0">
                <a:solidFill>
                  <a:schemeClr val="tx1">
                    <a:lumMod val="75000"/>
                    <a:lumOff val="25000"/>
                  </a:schemeClr>
                </a:solidFill>
                <a:latin typeface="+mn-ea"/>
              </a:rPr>
              <a:t>个人信息权的特征是</a:t>
            </a:r>
            <a:r>
              <a:rPr lang="en-US" altLang="zh-CN" sz="1200" dirty="0">
                <a:solidFill>
                  <a:schemeClr val="tx1">
                    <a:lumMod val="75000"/>
                    <a:lumOff val="25000"/>
                  </a:schemeClr>
                </a:solidFill>
                <a:latin typeface="+mn-ea"/>
              </a:rPr>
              <a:t>:</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个人信息权是具体人格权</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是以个人的信息资料作为人格要素。</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个人信息权的客体是个人的资料信息等人格要素。</a:t>
            </a:r>
          </a:p>
          <a:p>
            <a:pPr marL="171450" indent="-171450" algn="just">
              <a:lnSpc>
                <a:spcPct val="135000"/>
              </a:lnSpc>
              <a:buFont typeface="Wingdings" panose="05000000000000000000" pitchFamily="2" charset="2"/>
              <a:buChar char="u"/>
            </a:pPr>
            <a:r>
              <a:rPr lang="zh-CN" altLang="en-US" sz="1200" dirty="0">
                <a:solidFill>
                  <a:schemeClr val="tx1">
                    <a:lumMod val="75000"/>
                    <a:lumOff val="25000"/>
                  </a:schemeClr>
                </a:solidFill>
                <a:latin typeface="+mn-ea"/>
              </a:rPr>
              <a:t> </a:t>
            </a: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个人信息权的主体是自然人个人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不包括法人和非法人组织。</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(4)</a:t>
            </a:r>
            <a:r>
              <a:rPr lang="zh-CN" altLang="en-US" sz="1200" dirty="0">
                <a:solidFill>
                  <a:schemeClr val="tx1">
                    <a:lumMod val="75000"/>
                    <a:lumOff val="25000"/>
                  </a:schemeClr>
                </a:solidFill>
                <a:latin typeface="+mn-ea"/>
              </a:rPr>
              <a:t>个人信息权的权利要求是</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以自我决定权作为其权利基础</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自然人对于自己的个人信息</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由自我掌握、自我支配</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他人不得非法干涉</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他人不得非法侵害。</a:t>
            </a:r>
          </a:p>
        </p:txBody>
      </p:sp>
      <p:cxnSp>
        <p:nvCxnSpPr>
          <p:cNvPr id="5" name="直接连接符 4">
            <a:extLst>
              <a:ext uri="{FF2B5EF4-FFF2-40B4-BE49-F238E27FC236}">
                <a16:creationId xmlns:a16="http://schemas.microsoft.com/office/drawing/2014/main" id="{B2A8649D-E783-4354-986A-9037AA1EACD7}"/>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6812AE0A-890F-4086-A637-0CBF3649B32F}"/>
              </a:ext>
            </a:extLst>
          </p:cNvPr>
          <p:cNvSpPr/>
          <p:nvPr/>
        </p:nvSpPr>
        <p:spPr>
          <a:xfrm>
            <a:off x="1745793" y="1210307"/>
            <a:ext cx="7224889" cy="336695"/>
          </a:xfrm>
          <a:prstGeom prst="rect">
            <a:avLst/>
          </a:prstGeom>
        </p:spPr>
        <p:txBody>
          <a:bodyPr wrap="square">
            <a:spAutoFit/>
          </a:bodyPr>
          <a:lstStyle/>
          <a:p>
            <a:pPr algn="just">
              <a:lnSpc>
                <a:spcPct val="150000"/>
              </a:lnSpc>
            </a:pPr>
            <a:r>
              <a:rPr lang="zh-CN" altLang="en-US" sz="1200" dirty="0">
                <a:solidFill>
                  <a:srgbClr val="46014E"/>
                </a:solidFill>
                <a:latin typeface="+mn-ea"/>
              </a:rPr>
              <a:t>个人信息权</a:t>
            </a:r>
            <a:r>
              <a:rPr lang="en-US" altLang="zh-CN" sz="1200" dirty="0">
                <a:solidFill>
                  <a:srgbClr val="46014E"/>
                </a:solidFill>
                <a:latin typeface="+mn-ea"/>
              </a:rPr>
              <a:t>,</a:t>
            </a:r>
            <a:r>
              <a:rPr lang="zh-CN" altLang="en-US" sz="1200" dirty="0">
                <a:solidFill>
                  <a:srgbClr val="46014E"/>
                </a:solidFill>
                <a:latin typeface="+mn-ea"/>
              </a:rPr>
              <a:t>是指自然人依法对其本人的个人资料信息所享有的支配并排除他人侵害的人格权。</a:t>
            </a:r>
          </a:p>
        </p:txBody>
      </p:sp>
      <p:sp>
        <p:nvSpPr>
          <p:cNvPr id="7" name="泪滴形 6">
            <a:extLst>
              <a:ext uri="{FF2B5EF4-FFF2-40B4-BE49-F238E27FC236}">
                <a16:creationId xmlns:a16="http://schemas.microsoft.com/office/drawing/2014/main" id="{D1982B58-B66D-40A9-914F-FDF61CDF241E}"/>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33961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第五节　个人信息权</a:t>
            </a:r>
          </a:p>
        </p:txBody>
      </p:sp>
      <p:sp>
        <p:nvSpPr>
          <p:cNvPr id="4" name="iṩḻîdè">
            <a:extLst>
              <a:ext uri="{FF2B5EF4-FFF2-40B4-BE49-F238E27FC236}">
                <a16:creationId xmlns:a16="http://schemas.microsoft.com/office/drawing/2014/main" id="{FDBD65A4-F251-4F98-9409-A5C46721EFE8}"/>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1DC4477D-4A54-411A-BC2F-3B9333F9F0D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5EE5DDF2-06DA-42E7-BC50-D74EEFC0135B}"/>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23DFFD6-15E5-466D-850A-CE5E04394AC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2FA8DC44-5F5F-42C3-B05A-D9DEB978AA05}"/>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二、个人信息权的内容</a:t>
            </a:r>
            <a:endParaRPr lang="en-GB" altLang="zh-CN" sz="1400" b="1" dirty="0">
              <a:solidFill>
                <a:srgbClr val="9B552C"/>
              </a:solidFill>
            </a:endParaRPr>
          </a:p>
        </p:txBody>
      </p:sp>
      <p:sp>
        <p:nvSpPr>
          <p:cNvPr id="9" name="ï$1iḑê">
            <a:extLst>
              <a:ext uri="{FF2B5EF4-FFF2-40B4-BE49-F238E27FC236}">
                <a16:creationId xmlns:a16="http://schemas.microsoft.com/office/drawing/2014/main" id="{69FFD6A2-3A70-4C08-8AA5-EB695936AAC4}"/>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04BFA707-8206-431F-849D-5F1EFA2214B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A8C68D7-6DF8-4B89-B9CB-C3697D6D5A2C}"/>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8EC00062-7246-41ED-A31A-ABE4BD8F0BF0}"/>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3D5B699B-F230-4A3C-8282-358A5F9A2983}"/>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07AF5ABE-07CF-44A4-B3DE-5314C29F0566}"/>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45C8E0C-4333-4CB9-8A9D-0CD5F20AD550}"/>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三、个人信息权的义务</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F4191421-3A66-4B53-9A8E-F4D22FFBEBDB}"/>
              </a:ext>
            </a:extLst>
          </p:cNvPr>
          <p:cNvSpPr/>
          <p:nvPr/>
        </p:nvSpPr>
        <p:spPr>
          <a:xfrm>
            <a:off x="1021052" y="1981487"/>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占有权。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决定权。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保护权。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知情权。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(5)</a:t>
            </a:r>
            <a:r>
              <a:rPr lang="zh-CN" altLang="en-US" sz="1200" dirty="0">
                <a:solidFill>
                  <a:schemeClr val="tx1">
                    <a:lumMod val="95000"/>
                    <a:lumOff val="5000"/>
                  </a:schemeClr>
                </a:solidFill>
              </a:rPr>
              <a:t>更正权。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(6)</a:t>
            </a:r>
            <a:r>
              <a:rPr lang="zh-CN" altLang="en-US" sz="1200" dirty="0">
                <a:solidFill>
                  <a:schemeClr val="tx1">
                    <a:lumMod val="95000"/>
                    <a:lumOff val="5000"/>
                  </a:schemeClr>
                </a:solidFill>
              </a:rPr>
              <a:t>锁定权。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(7)</a:t>
            </a:r>
            <a:r>
              <a:rPr lang="zh-CN" altLang="en-US" sz="1200" dirty="0">
                <a:solidFill>
                  <a:schemeClr val="tx1">
                    <a:lumMod val="95000"/>
                    <a:lumOff val="5000"/>
                  </a:schemeClr>
                </a:solidFill>
              </a:rPr>
              <a:t>被遗忘权。</a:t>
            </a:r>
          </a:p>
        </p:txBody>
      </p:sp>
      <p:sp>
        <p:nvSpPr>
          <p:cNvPr id="17" name="矩形 16">
            <a:extLst>
              <a:ext uri="{FF2B5EF4-FFF2-40B4-BE49-F238E27FC236}">
                <a16:creationId xmlns:a16="http://schemas.microsoft.com/office/drawing/2014/main" id="{A1FA5E40-43E8-4AD7-9BFD-D36B09872093}"/>
              </a:ext>
            </a:extLst>
          </p:cNvPr>
          <p:cNvSpPr/>
          <p:nvPr/>
        </p:nvSpPr>
        <p:spPr>
          <a:xfrm>
            <a:off x="4630230" y="1585597"/>
            <a:ext cx="3518068" cy="228017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一般义务人的一般义务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是个人信息权所有的义务主体都不得侵犯权利人的个人信息。</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特殊义务人的特别义务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是任何组织和个人需要获取他人个人信息的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应当依法取得并确保信息安全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不得非法收集、使用、加工、传输他人个人信息</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不得非法买卖、提供或者公开他人个人信息。</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18546656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婚姻家庭法的调整范围和亲属法实质</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婚姻家庭法的基本原则</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亲属</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第十七章  一般规定</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婚姻家庭</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550254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801314" cy="369332"/>
          </a:xfrm>
          <a:prstGeom prst="rect">
            <a:avLst/>
          </a:prstGeom>
          <a:noFill/>
        </p:spPr>
        <p:txBody>
          <a:bodyPr wrap="none" rtlCol="0">
            <a:spAutoFit/>
          </a:bodyPr>
          <a:lstStyle/>
          <a:p>
            <a:r>
              <a:rPr lang="zh-CN" altLang="en-US" sz="1800" b="1" dirty="0">
                <a:solidFill>
                  <a:schemeClr val="bg1"/>
                </a:solidFill>
                <a:latin typeface="+mj-ea"/>
                <a:ea typeface="+mj-ea"/>
              </a:rPr>
              <a:t>第一节　婚姻家庭法的调整范围和亲属法实质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一、婚姻家庭法的调整范围</a:t>
            </a:r>
            <a:endParaRPr lang="zh-CN" altLang="en-US" dirty="0"/>
          </a:p>
        </p:txBody>
      </p:sp>
      <p:sp>
        <p:nvSpPr>
          <p:cNvPr id="4" name="矩形 3">
            <a:extLst>
              <a:ext uri="{FF2B5EF4-FFF2-40B4-BE49-F238E27FC236}">
                <a16:creationId xmlns:a16="http://schemas.microsoft.com/office/drawing/2014/main" id="{F77854C6-55A9-4D9E-99BF-72C9D42D9876}"/>
              </a:ext>
            </a:extLst>
          </p:cNvPr>
          <p:cNvSpPr/>
          <p:nvPr/>
        </p:nvSpPr>
        <p:spPr>
          <a:xfrm>
            <a:off x="4042393" y="2028417"/>
            <a:ext cx="4572371" cy="2559611"/>
          </a:xfrm>
          <a:prstGeom prst="rect">
            <a:avLst/>
          </a:prstGeom>
        </p:spPr>
        <p:txBody>
          <a:bodyPr wrap="square">
            <a:spAutoFit/>
          </a:bodyPr>
          <a:lstStyle/>
          <a:p>
            <a:pPr algn="just">
              <a:lnSpc>
                <a:spcPct val="135000"/>
              </a:lnSpc>
            </a:pPr>
            <a:r>
              <a:rPr lang="zh-CN" altLang="en-US" sz="1200" dirty="0">
                <a:solidFill>
                  <a:schemeClr val="tx1">
                    <a:lumMod val="75000"/>
                    <a:lumOff val="25000"/>
                  </a:schemeClr>
                </a:solidFill>
                <a:latin typeface="+mn-ea"/>
              </a:rPr>
              <a:t>婚姻家庭法调整的民事法律关系的属性是</a:t>
            </a:r>
            <a:r>
              <a:rPr lang="en-US" altLang="zh-CN" sz="1200" dirty="0">
                <a:solidFill>
                  <a:schemeClr val="tx1">
                    <a:lumMod val="75000"/>
                    <a:lumOff val="25000"/>
                  </a:schemeClr>
                </a:solidFill>
                <a:latin typeface="+mn-ea"/>
              </a:rPr>
              <a:t>:</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婚姻家庭法调整的亲属法律关系是民事法律关系。亲属法律关系是作为亲属的民事主体之间的权利义务关系</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具有民事法律关系的一切特征。</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婚姻家庭法调整的亲属身份关系是人身法律关系。民法分为人法和财产法</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亲属身份关系属于人身关系</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因而亲属身份关系是人法的范畴。</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婚姻家庭法调整的亲属法律关系是身份法律关系</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而不是人格法律关系</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是不同的亲属之间形成的权利义务关系</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属于人法中的亲属身份法律关系。</a:t>
            </a:r>
          </a:p>
        </p:txBody>
      </p:sp>
      <p:cxnSp>
        <p:nvCxnSpPr>
          <p:cNvPr id="5" name="直接连接符 4">
            <a:extLst>
              <a:ext uri="{FF2B5EF4-FFF2-40B4-BE49-F238E27FC236}">
                <a16:creationId xmlns:a16="http://schemas.microsoft.com/office/drawing/2014/main" id="{361038A4-1544-4D19-84C3-3A7151DAE535}"/>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571B137E-CB7B-4E2B-98E9-5830EFF538B8}"/>
              </a:ext>
            </a:extLst>
          </p:cNvPr>
          <p:cNvSpPr/>
          <p:nvPr/>
        </p:nvSpPr>
        <p:spPr>
          <a:xfrm>
            <a:off x="1745793" y="1050714"/>
            <a:ext cx="7224889" cy="613694"/>
          </a:xfrm>
          <a:prstGeom prst="rect">
            <a:avLst/>
          </a:prstGeom>
        </p:spPr>
        <p:txBody>
          <a:bodyPr wrap="square">
            <a:spAutoFit/>
          </a:bodyPr>
          <a:lstStyle/>
          <a:p>
            <a:pPr algn="just">
              <a:lnSpc>
                <a:spcPct val="150000"/>
              </a:lnSpc>
            </a:pPr>
            <a:r>
              <a:rPr lang="en-US" altLang="zh-CN" sz="1200" dirty="0">
                <a:solidFill>
                  <a:srgbClr val="46014E"/>
                </a:solidFill>
                <a:latin typeface="+mn-ea"/>
              </a:rPr>
              <a:t>《</a:t>
            </a:r>
            <a:r>
              <a:rPr lang="zh-CN" altLang="en-US" sz="1200" dirty="0">
                <a:solidFill>
                  <a:srgbClr val="46014E"/>
                </a:solidFill>
                <a:latin typeface="+mn-ea"/>
              </a:rPr>
              <a:t>民法典</a:t>
            </a:r>
            <a:r>
              <a:rPr lang="en-US" altLang="zh-CN" sz="1200" dirty="0">
                <a:solidFill>
                  <a:srgbClr val="46014E"/>
                </a:solidFill>
                <a:latin typeface="+mn-ea"/>
              </a:rPr>
              <a:t>》</a:t>
            </a:r>
            <a:r>
              <a:rPr lang="zh-CN" altLang="en-US" sz="1200" dirty="0">
                <a:solidFill>
                  <a:srgbClr val="46014E"/>
                </a:solidFill>
                <a:latin typeface="+mn-ea"/>
              </a:rPr>
              <a:t>婚姻家庭编调整的范围</a:t>
            </a:r>
            <a:r>
              <a:rPr lang="en-US" altLang="zh-CN" sz="1200" dirty="0">
                <a:solidFill>
                  <a:srgbClr val="46014E"/>
                </a:solidFill>
                <a:latin typeface="+mn-ea"/>
              </a:rPr>
              <a:t>,</a:t>
            </a:r>
            <a:r>
              <a:rPr lang="zh-CN" altLang="en-US" sz="1200" dirty="0">
                <a:solidFill>
                  <a:srgbClr val="46014E"/>
                </a:solidFill>
                <a:latin typeface="+mn-ea"/>
              </a:rPr>
              <a:t>是因婚姻家庭产生的民事法律关系</a:t>
            </a:r>
            <a:r>
              <a:rPr lang="en-US" altLang="zh-CN" sz="1200" dirty="0">
                <a:solidFill>
                  <a:srgbClr val="46014E"/>
                </a:solidFill>
                <a:latin typeface="+mn-ea"/>
              </a:rPr>
              <a:t>,</a:t>
            </a:r>
            <a:r>
              <a:rPr lang="zh-CN" altLang="en-US" sz="1200" dirty="0">
                <a:solidFill>
                  <a:srgbClr val="46014E"/>
                </a:solidFill>
                <a:latin typeface="+mn-ea"/>
              </a:rPr>
              <a:t>规定的是亲属身份关系的发生、变更和消灭</a:t>
            </a:r>
            <a:r>
              <a:rPr lang="en-US" altLang="zh-CN" sz="1200" dirty="0">
                <a:solidFill>
                  <a:srgbClr val="46014E"/>
                </a:solidFill>
                <a:latin typeface="+mn-ea"/>
              </a:rPr>
              <a:t>,</a:t>
            </a:r>
            <a:r>
              <a:rPr lang="zh-CN" altLang="en-US" sz="1200" dirty="0">
                <a:solidFill>
                  <a:srgbClr val="46014E"/>
                </a:solidFill>
                <a:latin typeface="+mn-ea"/>
              </a:rPr>
              <a:t>以及配偶、父母子女和其他一定范围的亲属之间的身份地位和权利义务关系。</a:t>
            </a:r>
          </a:p>
        </p:txBody>
      </p:sp>
      <p:sp>
        <p:nvSpPr>
          <p:cNvPr id="7" name="泪滴形 6">
            <a:extLst>
              <a:ext uri="{FF2B5EF4-FFF2-40B4-BE49-F238E27FC236}">
                <a16:creationId xmlns:a16="http://schemas.microsoft.com/office/drawing/2014/main" id="{A91EF3D3-5B21-4710-97D0-B576AABB8605}"/>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805416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8559943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801314" cy="369332"/>
          </a:xfrm>
          <a:prstGeom prst="rect">
            <a:avLst/>
          </a:prstGeom>
          <a:noFill/>
        </p:spPr>
        <p:txBody>
          <a:bodyPr wrap="none" rtlCol="0">
            <a:spAutoFit/>
          </a:bodyPr>
          <a:lstStyle/>
          <a:p>
            <a:r>
              <a:rPr lang="zh-CN" altLang="en-US" sz="1800" b="1" dirty="0">
                <a:solidFill>
                  <a:schemeClr val="bg1"/>
                </a:solidFill>
                <a:latin typeface="+mj-ea"/>
                <a:ea typeface="+mj-ea"/>
              </a:rPr>
              <a:t>第一节　婚姻家庭法的调整范围和亲属法实质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二、婚姻家庭法就是亲属法</a:t>
            </a:r>
            <a:endParaRPr lang="zh-CN" altLang="en-US" dirty="0"/>
          </a:p>
        </p:txBody>
      </p:sp>
      <p:sp>
        <p:nvSpPr>
          <p:cNvPr id="4" name="矩形 3">
            <a:extLst>
              <a:ext uri="{FF2B5EF4-FFF2-40B4-BE49-F238E27FC236}">
                <a16:creationId xmlns:a16="http://schemas.microsoft.com/office/drawing/2014/main" id="{F77854C6-55A9-4D9E-99BF-72C9D42D9876}"/>
              </a:ext>
            </a:extLst>
          </p:cNvPr>
          <p:cNvSpPr/>
          <p:nvPr/>
        </p:nvSpPr>
        <p:spPr>
          <a:xfrm>
            <a:off x="4042393" y="2028417"/>
            <a:ext cx="4572371" cy="1313116"/>
          </a:xfrm>
          <a:prstGeom prst="rect">
            <a:avLst/>
          </a:prstGeom>
        </p:spPr>
        <p:txBody>
          <a:bodyPr wrap="square">
            <a:spAutoFit/>
          </a:bodyPr>
          <a:lstStyle/>
          <a:p>
            <a:pPr algn="just">
              <a:lnSpc>
                <a:spcPct val="135000"/>
              </a:lnSpc>
            </a:pPr>
            <a:r>
              <a:rPr lang="zh-CN" altLang="en-US" sz="1200" dirty="0">
                <a:solidFill>
                  <a:schemeClr val="tx1">
                    <a:lumMod val="75000"/>
                    <a:lumOff val="25000"/>
                  </a:schemeClr>
                </a:solidFill>
                <a:latin typeface="+mn-ea"/>
              </a:rPr>
              <a:t>婚姻家庭法作为亲属法的特征是</a:t>
            </a:r>
            <a:r>
              <a:rPr lang="en-US" altLang="zh-CN" sz="1200" dirty="0">
                <a:solidFill>
                  <a:schemeClr val="tx1">
                    <a:lumMod val="75000"/>
                    <a:lumOff val="25000"/>
                  </a:schemeClr>
                </a:solidFill>
                <a:latin typeface="+mn-ea"/>
              </a:rPr>
              <a:t>:</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亲属法是规范亲属之间身份关系的法律。</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亲属法是具有习俗性和伦理性的法律。</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亲属法是具有亲属团体性的法律。</a:t>
            </a:r>
          </a:p>
          <a:p>
            <a:pPr marL="171450" indent="-171450" algn="just">
              <a:lnSpc>
                <a:spcPct val="135000"/>
              </a:lnSpc>
              <a:buFont typeface="Wingdings" panose="05000000000000000000" pitchFamily="2" charset="2"/>
              <a:buChar char="u"/>
            </a:pPr>
            <a:r>
              <a:rPr lang="en-US" altLang="zh-CN" sz="1200" dirty="0">
                <a:solidFill>
                  <a:schemeClr val="tx1">
                    <a:lumMod val="75000"/>
                    <a:lumOff val="25000"/>
                  </a:schemeClr>
                </a:solidFill>
                <a:latin typeface="+mn-ea"/>
              </a:rPr>
              <a:t>(4)</a:t>
            </a:r>
            <a:r>
              <a:rPr lang="zh-CN" altLang="en-US" sz="1200" dirty="0">
                <a:solidFill>
                  <a:schemeClr val="tx1">
                    <a:lumMod val="75000"/>
                    <a:lumOff val="25000"/>
                  </a:schemeClr>
                </a:solidFill>
                <a:latin typeface="+mn-ea"/>
              </a:rPr>
              <a:t>亲属法是强行法、普通法。</a:t>
            </a:r>
          </a:p>
        </p:txBody>
      </p:sp>
      <p:cxnSp>
        <p:nvCxnSpPr>
          <p:cNvPr id="5" name="直接连接符 4">
            <a:extLst>
              <a:ext uri="{FF2B5EF4-FFF2-40B4-BE49-F238E27FC236}">
                <a16:creationId xmlns:a16="http://schemas.microsoft.com/office/drawing/2014/main" id="{361038A4-1544-4D19-84C3-3A7151DAE535}"/>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571B137E-CB7B-4E2B-98E9-5830EFF538B8}"/>
              </a:ext>
            </a:extLst>
          </p:cNvPr>
          <p:cNvSpPr/>
          <p:nvPr/>
        </p:nvSpPr>
        <p:spPr>
          <a:xfrm>
            <a:off x="1745793" y="1050714"/>
            <a:ext cx="7224889" cy="613694"/>
          </a:xfrm>
          <a:prstGeom prst="rect">
            <a:avLst/>
          </a:prstGeom>
        </p:spPr>
        <p:txBody>
          <a:bodyPr wrap="square">
            <a:spAutoFit/>
          </a:bodyPr>
          <a:lstStyle/>
          <a:p>
            <a:pPr algn="just">
              <a:lnSpc>
                <a:spcPct val="150000"/>
              </a:lnSpc>
            </a:pPr>
            <a:r>
              <a:rPr lang="zh-CN" altLang="en-US" sz="1200" dirty="0">
                <a:solidFill>
                  <a:srgbClr val="46014E"/>
                </a:solidFill>
                <a:latin typeface="+mn-ea"/>
              </a:rPr>
              <a:t>婚姻家庭法的实质是亲属法</a:t>
            </a:r>
            <a:r>
              <a:rPr lang="en-US" altLang="zh-CN" sz="1200" dirty="0">
                <a:solidFill>
                  <a:srgbClr val="46014E"/>
                </a:solidFill>
                <a:latin typeface="+mn-ea"/>
              </a:rPr>
              <a:t>,</a:t>
            </a:r>
            <a:r>
              <a:rPr lang="zh-CN" altLang="en-US" sz="1200" dirty="0">
                <a:solidFill>
                  <a:srgbClr val="46014E"/>
                </a:solidFill>
                <a:latin typeface="+mn-ea"/>
              </a:rPr>
              <a:t>是指规定亲属身份关系的发生、变更和消灭</a:t>
            </a:r>
            <a:r>
              <a:rPr lang="en-US" altLang="zh-CN" sz="1200" dirty="0">
                <a:solidFill>
                  <a:srgbClr val="46014E"/>
                </a:solidFill>
                <a:latin typeface="+mn-ea"/>
              </a:rPr>
              <a:t>,</a:t>
            </a:r>
            <a:r>
              <a:rPr lang="zh-CN" altLang="en-US" sz="1200" dirty="0">
                <a:solidFill>
                  <a:srgbClr val="46014E"/>
                </a:solidFill>
                <a:latin typeface="+mn-ea"/>
              </a:rPr>
              <a:t>规定配偶、父母、子女以及其他一定范围内的亲属之间的身份地位、权利义务的法律规范的总和。</a:t>
            </a:r>
          </a:p>
        </p:txBody>
      </p:sp>
      <p:sp>
        <p:nvSpPr>
          <p:cNvPr id="7" name="泪滴形 6">
            <a:extLst>
              <a:ext uri="{FF2B5EF4-FFF2-40B4-BE49-F238E27FC236}">
                <a16:creationId xmlns:a16="http://schemas.microsoft.com/office/drawing/2014/main" id="{A91EF3D3-5B21-4710-97D0-B576AABB8605}"/>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0835762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第二节　婚姻家庭法的基本原则</a:t>
            </a:r>
          </a:p>
        </p:txBody>
      </p:sp>
      <p:grpSp>
        <p:nvGrpSpPr>
          <p:cNvPr id="4" name="组合 3">
            <a:extLst>
              <a:ext uri="{FF2B5EF4-FFF2-40B4-BE49-F238E27FC236}">
                <a16:creationId xmlns:a16="http://schemas.microsoft.com/office/drawing/2014/main" id="{B27FD19F-6D77-426A-B6E3-473970601C8C}"/>
              </a:ext>
            </a:extLst>
          </p:cNvPr>
          <p:cNvGrpSpPr/>
          <p:nvPr/>
        </p:nvGrpSpPr>
        <p:grpSpPr>
          <a:xfrm>
            <a:off x="271938" y="1768647"/>
            <a:ext cx="1593937" cy="2041479"/>
            <a:chOff x="1250575" y="2155923"/>
            <a:chExt cx="1289425" cy="2721972"/>
          </a:xfrm>
        </p:grpSpPr>
        <p:sp>
          <p:nvSpPr>
            <p:cNvPr id="5" name="矩形 4">
              <a:extLst>
                <a:ext uri="{FF2B5EF4-FFF2-40B4-BE49-F238E27FC236}">
                  <a16:creationId xmlns:a16="http://schemas.microsoft.com/office/drawing/2014/main" id="{E28E0179-2AE4-427F-A25D-6C67D062C70F}"/>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B9495F48-F084-4B9A-9140-8CC0FB11FAAB}"/>
                </a:ext>
              </a:extLst>
            </p:cNvPr>
            <p:cNvSpPr txBox="1"/>
            <p:nvPr/>
          </p:nvSpPr>
          <p:spPr>
            <a:xfrm>
              <a:off x="1250575" y="3135691"/>
              <a:ext cx="1196026" cy="502701"/>
            </a:xfrm>
            <a:prstGeom prst="rect">
              <a:avLst/>
            </a:prstGeom>
            <a:noFill/>
          </p:spPr>
          <p:txBody>
            <a:bodyPr vert="horz" wrap="square" rtlCol="0">
              <a:spAutoFit/>
            </a:bodyPr>
            <a:lstStyle/>
            <a:p>
              <a:pPr algn="ctr">
                <a:lnSpc>
                  <a:spcPct val="150000"/>
                </a:lnSpc>
              </a:pPr>
              <a:r>
                <a:rPr lang="zh-CN" altLang="en-US" sz="1400" b="1" dirty="0">
                  <a:solidFill>
                    <a:srgbClr val="FFFFFF"/>
                  </a:solidFill>
                  <a:latin typeface=""/>
                  <a:ea typeface="微软雅黑" panose="020B0503020204020204" pitchFamily="34" charset="-122"/>
                  <a:sym typeface=""/>
                </a:rPr>
                <a:t>　一、基本原则</a:t>
              </a:r>
            </a:p>
          </p:txBody>
        </p:sp>
      </p:grpSp>
      <p:sp>
        <p:nvSpPr>
          <p:cNvPr id="7" name="圆角矩形 7">
            <a:extLst>
              <a:ext uri="{FF2B5EF4-FFF2-40B4-BE49-F238E27FC236}">
                <a16:creationId xmlns:a16="http://schemas.microsoft.com/office/drawing/2014/main" id="{979471DE-4D64-48A2-88C0-6C659E2FFDB8}"/>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71E31FE2-00A7-4EF4-B966-00B613876C58}"/>
              </a:ext>
            </a:extLst>
          </p:cNvPr>
          <p:cNvGrpSpPr/>
          <p:nvPr/>
        </p:nvGrpSpPr>
        <p:grpSpPr>
          <a:xfrm>
            <a:off x="2450058" y="856875"/>
            <a:ext cx="1235191" cy="651241"/>
            <a:chOff x="3447049" y="1375590"/>
            <a:chExt cx="1646921" cy="868321"/>
          </a:xfrm>
        </p:grpSpPr>
        <p:sp>
          <p:nvSpPr>
            <p:cNvPr id="9" name="圆角矩形 9">
              <a:extLst>
                <a:ext uri="{FF2B5EF4-FFF2-40B4-BE49-F238E27FC236}">
                  <a16:creationId xmlns:a16="http://schemas.microsoft.com/office/drawing/2014/main" id="{A8B8944B-E333-4D3E-8854-889D8B0884F4}"/>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388F2744-54FE-42AA-87B6-63591140E9AF}"/>
                </a:ext>
              </a:extLst>
            </p:cNvPr>
            <p:cNvSpPr txBox="1"/>
            <p:nvPr/>
          </p:nvSpPr>
          <p:spPr>
            <a:xfrm>
              <a:off x="3465210" y="1503673"/>
              <a:ext cx="1624249"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婚姻自由原则</a:t>
              </a:r>
            </a:p>
          </p:txBody>
        </p:sp>
      </p:grpSp>
      <p:sp>
        <p:nvSpPr>
          <p:cNvPr id="11" name="TextBox 9">
            <a:extLst>
              <a:ext uri="{FF2B5EF4-FFF2-40B4-BE49-F238E27FC236}">
                <a16:creationId xmlns:a16="http://schemas.microsoft.com/office/drawing/2014/main" id="{A9B15096-905D-4FA2-A20F-55D4104D7825}"/>
              </a:ext>
            </a:extLst>
          </p:cNvPr>
          <p:cNvSpPr txBox="1"/>
          <p:nvPr/>
        </p:nvSpPr>
        <p:spPr>
          <a:xfrm>
            <a:off x="3766403" y="755098"/>
            <a:ext cx="4267742" cy="8512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婚姻自由原则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是指自然人享有依照法律规定结婚或者离婚不受拘束、不受控制、不受非法干预的权利。婚姻自由是近现代婚姻家庭立法努力推进的一项基本原则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以人格的独立、平等、自由、尊严为基础</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是自然人的一项基本权利</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是亲属法的基本原则。</a:t>
            </a:r>
            <a:endParaRPr lang="zh-CN" altLang="en-US" sz="105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B4C2BBD1-0461-46EE-AEEF-FCFED3AE02B1}"/>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C58A01F4-9FF7-4A55-9AA1-9B4BC71F55C4}"/>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086686E0-B6DD-421E-9F7E-B2BA0B0DA623}"/>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3955F936-1FB3-4CBC-92E5-37B20715E034}"/>
                </a:ext>
              </a:extLst>
            </p:cNvPr>
            <p:cNvSpPr txBox="1"/>
            <p:nvPr/>
          </p:nvSpPr>
          <p:spPr>
            <a:xfrm>
              <a:off x="3392098" y="2632273"/>
              <a:ext cx="1711983"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二</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一夫一妻原则</a:t>
              </a:r>
            </a:p>
          </p:txBody>
        </p:sp>
      </p:grpSp>
      <p:sp>
        <p:nvSpPr>
          <p:cNvPr id="16" name="TextBox 9">
            <a:extLst>
              <a:ext uri="{FF2B5EF4-FFF2-40B4-BE49-F238E27FC236}">
                <a16:creationId xmlns:a16="http://schemas.microsoft.com/office/drawing/2014/main" id="{AB4AB8C3-C316-49A4-881C-52078B7CBEE9}"/>
              </a:ext>
            </a:extLst>
          </p:cNvPr>
          <p:cNvSpPr txBox="1"/>
          <p:nvPr/>
        </p:nvSpPr>
        <p:spPr>
          <a:xfrm>
            <a:off x="3733258" y="1750799"/>
            <a:ext cx="4158560"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一夫一妻原则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是一男一女结为夫妻的婚姻制度</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也是我国亲属法规定婚姻关系的基本原则。</a:t>
            </a:r>
            <a:endParaRPr lang="zh-CN" altLang="en-US" sz="1050" dirty="0">
              <a:solidFill>
                <a:srgbClr val="000000"/>
              </a:solidFill>
              <a:latin typeface=""/>
              <a:ea typeface="微软雅黑" panose="020B0503020204020204" pitchFamily="34" charset="-122"/>
              <a:sym typeface=""/>
            </a:endParaRPr>
          </a:p>
        </p:txBody>
      </p:sp>
      <p:sp>
        <p:nvSpPr>
          <p:cNvPr id="17" name="圆角矩形 17">
            <a:extLst>
              <a:ext uri="{FF2B5EF4-FFF2-40B4-BE49-F238E27FC236}">
                <a16:creationId xmlns:a16="http://schemas.microsoft.com/office/drawing/2014/main" id="{A73BE21C-CF7E-48F3-A7BE-2E0357AF4300}"/>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D507EF20-8F6C-4441-ACEA-C9F6A9E73F57}"/>
              </a:ext>
            </a:extLst>
          </p:cNvPr>
          <p:cNvGrpSpPr/>
          <p:nvPr/>
        </p:nvGrpSpPr>
        <p:grpSpPr>
          <a:xfrm>
            <a:off x="2450058" y="2552325"/>
            <a:ext cx="1235191" cy="651241"/>
            <a:chOff x="3447049" y="3636190"/>
            <a:chExt cx="1646921" cy="868321"/>
          </a:xfrm>
        </p:grpSpPr>
        <p:sp>
          <p:nvSpPr>
            <p:cNvPr id="21" name="圆角矩形 19">
              <a:extLst>
                <a:ext uri="{FF2B5EF4-FFF2-40B4-BE49-F238E27FC236}">
                  <a16:creationId xmlns:a16="http://schemas.microsoft.com/office/drawing/2014/main" id="{00E1ADC5-BB29-40FE-8F51-0677FA0E6845}"/>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1424B347-CFF0-4F13-AD25-4F3314F95BC0}"/>
                </a:ext>
              </a:extLst>
            </p:cNvPr>
            <p:cNvSpPr txBox="1"/>
            <p:nvPr/>
          </p:nvSpPr>
          <p:spPr>
            <a:xfrm>
              <a:off x="3504197" y="3781889"/>
              <a:ext cx="1532621"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三</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男女平等原则</a:t>
              </a:r>
            </a:p>
          </p:txBody>
        </p:sp>
      </p:grpSp>
      <p:sp>
        <p:nvSpPr>
          <p:cNvPr id="23" name="TextBox 9">
            <a:extLst>
              <a:ext uri="{FF2B5EF4-FFF2-40B4-BE49-F238E27FC236}">
                <a16:creationId xmlns:a16="http://schemas.microsoft.com/office/drawing/2014/main" id="{088EF681-5ED2-4115-A625-1CB78B6F6682}"/>
              </a:ext>
            </a:extLst>
          </p:cNvPr>
          <p:cNvSpPr txBox="1"/>
          <p:nvPr/>
        </p:nvSpPr>
        <p:spPr>
          <a:xfrm>
            <a:off x="3702786" y="2552012"/>
            <a:ext cx="4168469"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男女平等</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是现代社会的一项基本人权</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该原则表现为在亲属身份关系中</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无论男女</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都享有一样的权利、承担一样的义务</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要求在婚姻关系中的男女平等</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家庭成员的地位平等</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所有的近亲属之间的地位平等。</a:t>
            </a:r>
            <a:endParaRPr lang="zh-CN" altLang="en-US" sz="1050" dirty="0">
              <a:solidFill>
                <a:srgbClr val="000000"/>
              </a:solidFill>
              <a:latin typeface=""/>
              <a:ea typeface="微软雅黑" panose="020B0503020204020204" pitchFamily="34" charset="-122"/>
              <a:sym typeface=""/>
            </a:endParaRPr>
          </a:p>
        </p:txBody>
      </p:sp>
      <p:sp>
        <p:nvSpPr>
          <p:cNvPr id="24" name="圆角矩形 22">
            <a:extLst>
              <a:ext uri="{FF2B5EF4-FFF2-40B4-BE49-F238E27FC236}">
                <a16:creationId xmlns:a16="http://schemas.microsoft.com/office/drawing/2014/main" id="{C1376E0B-EE8C-44F3-866F-B6512AB5C5FF}"/>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177505E3-09C0-447B-9B88-C36D3EA46181}"/>
              </a:ext>
            </a:extLst>
          </p:cNvPr>
          <p:cNvGrpSpPr/>
          <p:nvPr/>
        </p:nvGrpSpPr>
        <p:grpSpPr>
          <a:xfrm>
            <a:off x="2417129" y="3363747"/>
            <a:ext cx="1286526" cy="769441"/>
            <a:chOff x="3403144" y="4718083"/>
            <a:chExt cx="1715368" cy="1025920"/>
          </a:xfrm>
        </p:grpSpPr>
        <p:sp>
          <p:nvSpPr>
            <p:cNvPr id="26" name="圆角矩形 24">
              <a:extLst>
                <a:ext uri="{FF2B5EF4-FFF2-40B4-BE49-F238E27FC236}">
                  <a16:creationId xmlns:a16="http://schemas.microsoft.com/office/drawing/2014/main" id="{B16EB5F4-1179-4B4C-BC59-2A5443C637D0}"/>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80A497BB-A3E9-48F7-B369-0C7456A7FD7F}"/>
                </a:ext>
              </a:extLst>
            </p:cNvPr>
            <p:cNvSpPr txBox="1"/>
            <p:nvPr/>
          </p:nvSpPr>
          <p:spPr>
            <a:xfrm>
              <a:off x="3403144" y="4718083"/>
              <a:ext cx="1715368" cy="1025920"/>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100" dirty="0">
                  <a:solidFill>
                    <a:srgbClr val="FFFFFF"/>
                  </a:solidFill>
                  <a:latin typeface=""/>
                  <a:ea typeface="微软雅黑" panose="020B0503020204020204" pitchFamily="34" charset="-122"/>
                  <a:sym typeface=""/>
                </a:rPr>
                <a:t>(</a:t>
              </a:r>
              <a:r>
                <a:rPr lang="zh-CN" altLang="en-US" sz="1100" dirty="0">
                  <a:solidFill>
                    <a:srgbClr val="FFFFFF"/>
                  </a:solidFill>
                  <a:latin typeface=""/>
                  <a:ea typeface="微软雅黑" panose="020B0503020204020204" pitchFamily="34" charset="-122"/>
                  <a:sym typeface=""/>
                </a:rPr>
                <a:t>四</a:t>
              </a:r>
              <a:r>
                <a:rPr lang="en-US" altLang="zh-CN" sz="1100" dirty="0">
                  <a:solidFill>
                    <a:srgbClr val="FFFFFF"/>
                  </a:solidFill>
                  <a:latin typeface=""/>
                  <a:ea typeface="微软雅黑" panose="020B0503020204020204" pitchFamily="34" charset="-122"/>
                  <a:sym typeface=""/>
                </a:rPr>
                <a:t>)</a:t>
              </a:r>
              <a:r>
                <a:rPr lang="zh-CN" altLang="en-US" sz="1100" dirty="0">
                  <a:solidFill>
                    <a:srgbClr val="FFFFFF"/>
                  </a:solidFill>
                  <a:latin typeface=""/>
                  <a:ea typeface="微软雅黑" panose="020B0503020204020204" pitchFamily="34" charset="-122"/>
                  <a:sym typeface=""/>
                </a:rPr>
                <a:t>保护妇女、未成年人、老年人和残疾人的合法权益原则</a:t>
              </a:r>
            </a:p>
          </p:txBody>
        </p:sp>
      </p:grpSp>
      <p:sp>
        <p:nvSpPr>
          <p:cNvPr id="28" name="左大括号 27">
            <a:extLst>
              <a:ext uri="{FF2B5EF4-FFF2-40B4-BE49-F238E27FC236}">
                <a16:creationId xmlns:a16="http://schemas.microsoft.com/office/drawing/2014/main" id="{7B6FB4AB-BE95-403E-ACBB-0416B156F107}"/>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29" name="圆角矩形 29">
            <a:extLst>
              <a:ext uri="{FF2B5EF4-FFF2-40B4-BE49-F238E27FC236}">
                <a16:creationId xmlns:a16="http://schemas.microsoft.com/office/drawing/2014/main" id="{1204091A-9CC9-4BD2-9365-FDB6D6734C9B}"/>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0" name="组合 29">
            <a:extLst>
              <a:ext uri="{FF2B5EF4-FFF2-40B4-BE49-F238E27FC236}">
                <a16:creationId xmlns:a16="http://schemas.microsoft.com/office/drawing/2014/main" id="{DCC1185C-7DE7-437F-A5CE-EF8DA76E3799}"/>
              </a:ext>
            </a:extLst>
          </p:cNvPr>
          <p:cNvGrpSpPr/>
          <p:nvPr/>
        </p:nvGrpSpPr>
        <p:grpSpPr>
          <a:xfrm>
            <a:off x="2408845" y="4181100"/>
            <a:ext cx="1276404" cy="651241"/>
            <a:chOff x="3392098" y="4766490"/>
            <a:chExt cx="1701872" cy="868321"/>
          </a:xfrm>
          <a:solidFill>
            <a:srgbClr val="C00000"/>
          </a:solidFill>
        </p:grpSpPr>
        <p:sp>
          <p:nvSpPr>
            <p:cNvPr id="31" name="圆角矩形 31">
              <a:extLst>
                <a:ext uri="{FF2B5EF4-FFF2-40B4-BE49-F238E27FC236}">
                  <a16:creationId xmlns:a16="http://schemas.microsoft.com/office/drawing/2014/main" id="{3DB91DB6-77C8-4F3D-8705-F92EBE12E813}"/>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a:solidFill>
                  <a:srgbClr val="FFFFFF"/>
                </a:solidFill>
                <a:latin typeface=""/>
                <a:ea typeface="微软雅黑" panose="020B0503020204020204" pitchFamily="34" charset="-122"/>
                <a:sym typeface=""/>
              </a:endParaRPr>
            </a:p>
          </p:txBody>
        </p:sp>
        <p:sp>
          <p:nvSpPr>
            <p:cNvPr id="32" name="TextBox 9">
              <a:extLst>
                <a:ext uri="{FF2B5EF4-FFF2-40B4-BE49-F238E27FC236}">
                  <a16:creationId xmlns:a16="http://schemas.microsoft.com/office/drawing/2014/main" id="{38454201-7800-49D4-B8C7-62569F7E37E9}"/>
                </a:ext>
              </a:extLst>
            </p:cNvPr>
            <p:cNvSpPr txBox="1"/>
            <p:nvPr/>
          </p:nvSpPr>
          <p:spPr>
            <a:xfrm>
              <a:off x="3392098" y="4924257"/>
              <a:ext cx="1684567" cy="369332"/>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五</a:t>
              </a:r>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收养原则</a:t>
              </a:r>
              <a:endParaRPr lang="zh-CN" altLang="zh-CN" sz="1200" dirty="0">
                <a:solidFill>
                  <a:srgbClr val="FFFFFF"/>
                </a:solidFill>
                <a:latin typeface=""/>
                <a:ea typeface="微软雅黑" panose="020B0503020204020204" pitchFamily="34" charset="-122"/>
              </a:endParaRPr>
            </a:p>
          </p:txBody>
        </p:sp>
      </p:grpSp>
      <p:sp>
        <p:nvSpPr>
          <p:cNvPr id="33" name="TextBox 9">
            <a:extLst>
              <a:ext uri="{FF2B5EF4-FFF2-40B4-BE49-F238E27FC236}">
                <a16:creationId xmlns:a16="http://schemas.microsoft.com/office/drawing/2014/main" id="{D4854A7C-0E1C-49AA-8274-2457613FBEDB}"/>
              </a:ext>
            </a:extLst>
          </p:cNvPr>
          <p:cNvSpPr txBox="1"/>
          <p:nvPr/>
        </p:nvSpPr>
        <p:spPr>
          <a:xfrm>
            <a:off x="3726462" y="4299425"/>
            <a:ext cx="4158560"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收养应当遵循最有利于被收养人的原则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保障被收养人和收养人的合法权益。禁止借收养名义买卖未成年人。</a:t>
            </a:r>
            <a:endParaRPr lang="en-US" altLang="zh-CN" sz="1050" dirty="0">
              <a:solidFill>
                <a:srgbClr val="000000"/>
              </a:solidFill>
              <a:latin typeface=""/>
              <a:ea typeface="微软雅黑" panose="020B0503020204020204" pitchFamily="34" charset="-122"/>
              <a:sym typeface=""/>
            </a:endParaRPr>
          </a:p>
        </p:txBody>
      </p:sp>
      <p:sp>
        <p:nvSpPr>
          <p:cNvPr id="34" name="TextBox 9">
            <a:extLst>
              <a:ext uri="{FF2B5EF4-FFF2-40B4-BE49-F238E27FC236}">
                <a16:creationId xmlns:a16="http://schemas.microsoft.com/office/drawing/2014/main" id="{E71A4783-A92D-47B8-8141-FA5137E116CA}"/>
              </a:ext>
            </a:extLst>
          </p:cNvPr>
          <p:cNvSpPr txBox="1"/>
          <p:nvPr/>
        </p:nvSpPr>
        <p:spPr>
          <a:xfrm>
            <a:off x="3672270" y="3327127"/>
            <a:ext cx="4397174" cy="8512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保护妇女、未成年人、老年人和残疾人的合法权益原则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是社会公德的要求</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婚姻家庭法特别强调对妇女、未成年人、老年人和残疾人合法权益的保护</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将其作为亲属法的基本原则</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以更好地保护亲属中的弱势群体</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防止他们的合法权益受到侵害。</a:t>
            </a:r>
            <a:endParaRPr lang="zh-CN" altLang="en-US" sz="1050" dirty="0">
              <a:solidFill>
                <a:srgbClr val="000000"/>
              </a:solidFill>
              <a:latin typeface=""/>
              <a:ea typeface="微软雅黑" panose="020B0503020204020204" pitchFamily="34" charset="-122"/>
              <a:sym typeface=""/>
            </a:endParaRPr>
          </a:p>
        </p:txBody>
      </p:sp>
    </p:spTree>
    <p:extLst>
      <p:ext uri="{BB962C8B-B14F-4D97-AF65-F5344CB8AC3E}">
        <p14:creationId xmlns:p14="http://schemas.microsoft.com/office/powerpoint/2010/main" val="3564100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第二节　婚姻家庭法的基本原则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二、禁止性规定</a:t>
            </a:r>
            <a:endParaRPr lang="zh-CN" altLang="en-US" dirty="0"/>
          </a:p>
        </p:txBody>
      </p:sp>
      <p:sp>
        <p:nvSpPr>
          <p:cNvPr id="4" name="矩形 3">
            <a:extLst>
              <a:ext uri="{FF2B5EF4-FFF2-40B4-BE49-F238E27FC236}">
                <a16:creationId xmlns:a16="http://schemas.microsoft.com/office/drawing/2014/main" id="{F97186C7-9DD5-4AC7-A264-4FD63AC7600E}"/>
              </a:ext>
            </a:extLst>
          </p:cNvPr>
          <p:cNvSpPr/>
          <p:nvPr/>
        </p:nvSpPr>
        <p:spPr>
          <a:xfrm>
            <a:off x="4042393" y="2028417"/>
            <a:ext cx="4572371" cy="1673215"/>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法律禁止包办、买卖婚姻和其他干涉婚姻自由的行为。</a:t>
            </a:r>
            <a:endParaRPr lang="en-US" altLang="zh-CN" sz="1200" dirty="0">
              <a:solidFill>
                <a:schemeClr val="tx1">
                  <a:lumMod val="75000"/>
                  <a:lumOff val="25000"/>
                </a:schemeClr>
              </a:solidFill>
              <a:latin typeface="+mn-ea"/>
            </a:endParaRPr>
          </a:p>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法律禁止重婚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禁止有配偶者与他人同居。</a:t>
            </a:r>
            <a:endParaRPr lang="en-US" altLang="zh-CN" sz="1200" dirty="0">
              <a:solidFill>
                <a:schemeClr val="tx1">
                  <a:lumMod val="75000"/>
                  <a:lumOff val="25000"/>
                </a:schemeClr>
              </a:solidFill>
              <a:latin typeface="+mn-ea"/>
            </a:endParaRPr>
          </a:p>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法律禁止家庭暴力</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禁止家庭成员间的虐待和遗弃。</a:t>
            </a:r>
            <a:endParaRPr lang="en-US" altLang="zh-CN" sz="1200" dirty="0">
              <a:solidFill>
                <a:schemeClr val="tx1">
                  <a:lumMod val="75000"/>
                  <a:lumOff val="25000"/>
                </a:schemeClr>
              </a:solidFill>
              <a:latin typeface="+mn-ea"/>
            </a:endParaRPr>
          </a:p>
          <a:p>
            <a:pPr marL="171450" indent="-171450" algn="just">
              <a:lnSpc>
                <a:spcPct val="135000"/>
              </a:lnSpc>
              <a:buFont typeface="Wingdings" panose="05000000000000000000" pitchFamily="2" charset="2"/>
              <a:buChar char="u"/>
            </a:pPr>
            <a:endParaRPr lang="en-US" altLang="zh-CN" sz="1200" dirty="0">
              <a:solidFill>
                <a:schemeClr val="tx1">
                  <a:lumMod val="75000"/>
                  <a:lumOff val="25000"/>
                </a:schemeClr>
              </a:solidFill>
              <a:latin typeface="+mn-ea"/>
            </a:endParaRPr>
          </a:p>
          <a:p>
            <a:pPr marL="171450" indent="-171450" algn="just">
              <a:lnSpc>
                <a:spcPct val="135000"/>
              </a:lnSpc>
              <a:buFont typeface="Wingdings" panose="05000000000000000000" pitchFamily="2" charset="2"/>
              <a:buChar char="u"/>
            </a:pPr>
            <a:endParaRPr lang="zh-CN" altLang="en-US" sz="1200" dirty="0">
              <a:solidFill>
                <a:schemeClr val="tx1">
                  <a:lumMod val="75000"/>
                  <a:lumOff val="25000"/>
                </a:schemeClr>
              </a:solidFill>
              <a:latin typeface="+mn-ea"/>
            </a:endParaRPr>
          </a:p>
        </p:txBody>
      </p:sp>
      <p:cxnSp>
        <p:nvCxnSpPr>
          <p:cNvPr id="5" name="直接连接符 4">
            <a:extLst>
              <a:ext uri="{FF2B5EF4-FFF2-40B4-BE49-F238E27FC236}">
                <a16:creationId xmlns:a16="http://schemas.microsoft.com/office/drawing/2014/main" id="{4C326482-05FB-4147-86DE-377DE327D9B5}"/>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761C5923-E56D-4A99-870C-133F94FD1708}"/>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9757618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第二节　婚姻家庭法的基本原则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三、家庭建设</a:t>
            </a:r>
            <a:endParaRPr lang="zh-CN" altLang="en-US" dirty="0"/>
          </a:p>
        </p:txBody>
      </p:sp>
      <p:sp>
        <p:nvSpPr>
          <p:cNvPr id="4" name="矩形 3">
            <a:extLst>
              <a:ext uri="{FF2B5EF4-FFF2-40B4-BE49-F238E27FC236}">
                <a16:creationId xmlns:a16="http://schemas.microsoft.com/office/drawing/2014/main" id="{F97186C7-9DD5-4AC7-A264-4FD63AC7600E}"/>
              </a:ext>
            </a:extLst>
          </p:cNvPr>
          <p:cNvSpPr/>
          <p:nvPr/>
        </p:nvSpPr>
        <p:spPr>
          <a:xfrm>
            <a:off x="3867581" y="1793093"/>
            <a:ext cx="4572371" cy="2991268"/>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民法典</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重视家庭建设</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作出倡导性规定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要求家庭树立优良家风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弘扬家庭美德</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重视家庭文明建设</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把家庭建设好</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使之成为社会和谐稳定的基础。</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夫妻应当互相忠实。忠实义务</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是指配偶的专一性生活义务</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也称不为婚外性生活的义务。</a:t>
            </a:r>
            <a:endParaRPr lang="en-US" altLang="zh-CN" sz="1200" dirty="0">
              <a:solidFill>
                <a:schemeClr val="tx1">
                  <a:lumMod val="75000"/>
                  <a:lumOff val="25000"/>
                </a:schemeClr>
              </a:solidFill>
              <a:latin typeface="+mn-ea"/>
            </a:endParaRP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同时</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夫妻还要互相尊重、互相关爱</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建立家庭和睦的基础。</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家庭成员应当敬老爱幼</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互相帮助</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维护平等、和睦、文明的婚姻家庭关系。</a:t>
            </a:r>
          </a:p>
        </p:txBody>
      </p:sp>
      <p:cxnSp>
        <p:nvCxnSpPr>
          <p:cNvPr id="5" name="直接连接符 4">
            <a:extLst>
              <a:ext uri="{FF2B5EF4-FFF2-40B4-BE49-F238E27FC236}">
                <a16:creationId xmlns:a16="http://schemas.microsoft.com/office/drawing/2014/main" id="{4C326482-05FB-4147-86DE-377DE327D9B5}"/>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761C5923-E56D-4A99-870C-133F94FD1708}"/>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0460839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897571" y="53820"/>
            <a:ext cx="1800493"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自然人</a:t>
            </a:r>
          </a:p>
        </p:txBody>
      </p:sp>
      <p:sp>
        <p:nvSpPr>
          <p:cNvPr id="3" name="任意多边形 2"/>
          <p:cNvSpPr/>
          <p:nvPr/>
        </p:nvSpPr>
        <p:spPr>
          <a:xfrm>
            <a:off x="861331" y="1346506"/>
            <a:ext cx="953741" cy="1514877"/>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rgbClr val="CA8F45"/>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rgbClr val="FFB850"/>
              </a:solidFill>
            </a:endParaRPr>
          </a:p>
        </p:txBody>
      </p:sp>
      <p:sp>
        <p:nvSpPr>
          <p:cNvPr id="4" name="任意多边形 3"/>
          <p:cNvSpPr/>
          <p:nvPr/>
        </p:nvSpPr>
        <p:spPr>
          <a:xfrm>
            <a:off x="4587648" y="1252270"/>
            <a:ext cx="1282572" cy="3218225"/>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rgbClr val="472D2D"/>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p>
        </p:txBody>
      </p:sp>
      <p:sp>
        <p:nvSpPr>
          <p:cNvPr id="5" name="矩形 4"/>
          <p:cNvSpPr/>
          <p:nvPr/>
        </p:nvSpPr>
        <p:spPr>
          <a:xfrm>
            <a:off x="2036017" y="1252270"/>
            <a:ext cx="2356278" cy="1384995"/>
          </a:xfrm>
          <a:prstGeom prst="rect">
            <a:avLst/>
          </a:prstGeom>
        </p:spPr>
        <p:txBody>
          <a:bodyPr wrap="square">
            <a:spAutoFit/>
          </a:bodyPr>
          <a:lstStyle/>
          <a:p>
            <a:pPr marL="285750" indent="-285750">
              <a:lnSpc>
                <a:spcPct val="200000"/>
              </a:lnSpc>
              <a:buFont typeface="Wingdings" panose="05000000000000000000" pitchFamily="2" charset="2"/>
              <a:buChar char="u"/>
            </a:pP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一</a:t>
            </a: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自然人的概念</a:t>
            </a:r>
            <a:endParaRPr lang="en-US" altLang="zh-CN" sz="1400" b="1" dirty="0">
              <a:solidFill>
                <a:srgbClr val="472D2D"/>
              </a:solidFill>
              <a:latin typeface="微软雅黑" panose="020B0503020204020204" pitchFamily="34" charset="-122"/>
              <a:ea typeface="微软雅黑" panose="020B0503020204020204" pitchFamily="34" charset="-122"/>
            </a:endParaRPr>
          </a:p>
          <a:p>
            <a:pPr marL="285750" indent="-285750">
              <a:lnSpc>
                <a:spcPct val="20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自然人是指按照生理规律出生的人。</a:t>
            </a:r>
            <a:endParaRPr lang="en-US" altLang="zh-CN" sz="1400" dirty="0">
              <a:solidFill>
                <a:srgbClr val="472D2D"/>
              </a:solidFill>
              <a:latin typeface="微软雅黑" panose="020B0503020204020204" pitchFamily="34" charset="-122"/>
              <a:ea typeface="微软雅黑" panose="020B0503020204020204" pitchFamily="34" charset="-122"/>
            </a:endParaRPr>
          </a:p>
        </p:txBody>
      </p:sp>
      <p:sp>
        <p:nvSpPr>
          <p:cNvPr id="6" name="矩形 5"/>
          <p:cNvSpPr/>
          <p:nvPr/>
        </p:nvSpPr>
        <p:spPr>
          <a:xfrm>
            <a:off x="6006522" y="1252270"/>
            <a:ext cx="2550456" cy="1815882"/>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二</a:t>
            </a: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自然人的民事权利能力</a:t>
            </a:r>
          </a:p>
          <a:p>
            <a:pPr algn="just">
              <a:lnSpc>
                <a:spcPct val="200000"/>
              </a:lnSpc>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自然人从出生时起到死亡时止</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具有民事权利能力</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依法享有民事权利和承担民事义务。</a:t>
            </a:r>
            <a:endParaRPr lang="zh-CN" altLang="en-US" sz="1400" dirty="0">
              <a:solidFill>
                <a:schemeClr val="tx1">
                  <a:lumMod val="75000"/>
                  <a:lumOff val="25000"/>
                </a:schemeClr>
              </a:solidFill>
            </a:endParaRPr>
          </a:p>
        </p:txBody>
      </p:sp>
      <p:grpSp>
        <p:nvGrpSpPr>
          <p:cNvPr id="7" name="6b4386ee-11c6-4677-877e-6aa1596c989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775197" y="1521231"/>
            <a:ext cx="941808" cy="636456"/>
            <a:chOff x="2641600" y="1094581"/>
            <a:chExt cx="6908800" cy="4668838"/>
          </a:xfrm>
        </p:grpSpPr>
        <p:sp>
          <p:nvSpPr>
            <p:cNvPr id="8" name="iŝļídê">
              <a:extLst>
                <a:ext uri="{FF2B5EF4-FFF2-40B4-BE49-F238E27FC236}">
                  <a16:creationId xmlns:a16="http://schemas.microsoft.com/office/drawing/2014/main" id="{1E0D9783-C6AF-4115-8632-B66BD8222E52}"/>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 name="íṧḻidê">
              <a:extLst>
                <a:ext uri="{FF2B5EF4-FFF2-40B4-BE49-F238E27FC236}">
                  <a16:creationId xmlns:a16="http://schemas.microsoft.com/office/drawing/2014/main" id="{7D530886-A9F1-4CF2-BF2D-704D884E2929}"/>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 name="iśľíde">
              <a:extLst>
                <a:ext uri="{FF2B5EF4-FFF2-40B4-BE49-F238E27FC236}">
                  <a16:creationId xmlns:a16="http://schemas.microsoft.com/office/drawing/2014/main" id="{986E74DC-4A93-41D0-9CBA-D53B200BEB29}"/>
                </a:ext>
              </a:extLst>
            </p:cNvPr>
            <p:cNvSpPr/>
            <p:nvPr/>
          </p:nvSpPr>
          <p:spPr bwMode="auto">
            <a:xfrm>
              <a:off x="7167563" y="3420269"/>
              <a:ext cx="12700" cy="4763"/>
            </a:xfrm>
            <a:custGeom>
              <a:avLst/>
              <a:gdLst>
                <a:gd name="T0" fmla="*/ 0 w 3"/>
                <a:gd name="T1" fmla="*/ 0 h 1"/>
                <a:gd name="T2" fmla="*/ 0 w 3"/>
                <a:gd name="T3" fmla="*/ 0 h 1"/>
                <a:gd name="T4" fmla="*/ 0 w 3"/>
                <a:gd name="T5" fmla="*/ 0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0" y="0"/>
                    <a:pt x="0" y="0"/>
                    <a:pt x="0" y="0"/>
                  </a:cubicBezTo>
                  <a:cubicBezTo>
                    <a:pt x="3" y="1"/>
                    <a:pt x="3" y="1"/>
                    <a:pt x="3" y="1"/>
                  </a:cubicBezTo>
                  <a:cubicBezTo>
                    <a:pt x="2" y="0"/>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 name="iṧļiḋè">
              <a:extLst>
                <a:ext uri="{FF2B5EF4-FFF2-40B4-BE49-F238E27FC236}">
                  <a16:creationId xmlns:a16="http://schemas.microsoft.com/office/drawing/2014/main" id="{10415ADB-B8D3-4DAE-96E8-58D5D56A24EB}"/>
                </a:ext>
              </a:extLst>
            </p:cNvPr>
            <p:cNvSpPr/>
            <p:nvPr/>
          </p:nvSpPr>
          <p:spPr bwMode="auto">
            <a:xfrm>
              <a:off x="7167563" y="3420269"/>
              <a:ext cx="204788" cy="479425"/>
            </a:xfrm>
            <a:custGeom>
              <a:avLst/>
              <a:gdLst>
                <a:gd name="T0" fmla="*/ 0 w 48"/>
                <a:gd name="T1" fmla="*/ 0 h 112"/>
                <a:gd name="T2" fmla="*/ 0 w 48"/>
                <a:gd name="T3" fmla="*/ 0 h 112"/>
                <a:gd name="T4" fmla="*/ 38 w 48"/>
                <a:gd name="T5" fmla="*/ 112 h 112"/>
                <a:gd name="T6" fmla="*/ 48 w 48"/>
                <a:gd name="T7" fmla="*/ 107 h 112"/>
                <a:gd name="T8" fmla="*/ 48 w 48"/>
                <a:gd name="T9" fmla="*/ 26 h 112"/>
                <a:gd name="T10" fmla="*/ 10 w 48"/>
                <a:gd name="T11" fmla="*/ 14 h 112"/>
                <a:gd name="T12" fmla="*/ 3 w 48"/>
                <a:gd name="T13" fmla="*/ 1 h 112"/>
                <a:gd name="T14" fmla="*/ 0 w 48"/>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12">
                  <a:moveTo>
                    <a:pt x="0" y="0"/>
                  </a:moveTo>
                  <a:cubicBezTo>
                    <a:pt x="0" y="0"/>
                    <a:pt x="0" y="0"/>
                    <a:pt x="0" y="0"/>
                  </a:cubicBezTo>
                  <a:cubicBezTo>
                    <a:pt x="38" y="112"/>
                    <a:pt x="38" y="112"/>
                    <a:pt x="38" y="112"/>
                  </a:cubicBezTo>
                  <a:cubicBezTo>
                    <a:pt x="48" y="107"/>
                    <a:pt x="48" y="107"/>
                    <a:pt x="48" y="107"/>
                  </a:cubicBezTo>
                  <a:cubicBezTo>
                    <a:pt x="48" y="26"/>
                    <a:pt x="48" y="26"/>
                    <a:pt x="48" y="26"/>
                  </a:cubicBezTo>
                  <a:cubicBezTo>
                    <a:pt x="27" y="19"/>
                    <a:pt x="10" y="14"/>
                    <a:pt x="10" y="14"/>
                  </a:cubicBezTo>
                  <a:cubicBezTo>
                    <a:pt x="8" y="13"/>
                    <a:pt x="6" y="5"/>
                    <a:pt x="3" y="1"/>
                  </a:cubicBezTo>
                  <a:cubicBezTo>
                    <a:pt x="0" y="0"/>
                    <a:pt x="0" y="0"/>
                    <a:pt x="0"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 name="î$ḷïḍe">
              <a:extLst>
                <a:ext uri="{FF2B5EF4-FFF2-40B4-BE49-F238E27FC236}">
                  <a16:creationId xmlns:a16="http://schemas.microsoft.com/office/drawing/2014/main" id="{FE4CE00A-1319-4FF4-A536-85C4C044B50B}"/>
                </a:ext>
              </a:extLst>
            </p:cNvPr>
            <p:cNvSpPr/>
            <p:nvPr/>
          </p:nvSpPr>
          <p:spPr bwMode="auto">
            <a:xfrm>
              <a:off x="7167563" y="3420269"/>
              <a:ext cx="608013" cy="431800"/>
            </a:xfrm>
            <a:custGeom>
              <a:avLst/>
              <a:gdLst>
                <a:gd name="T0" fmla="*/ 142 w 142"/>
                <a:gd name="T1" fmla="*/ 62 h 101"/>
                <a:gd name="T2" fmla="*/ 41 w 142"/>
                <a:gd name="T3" fmla="*/ 101 h 101"/>
                <a:gd name="T4" fmla="*/ 0 w 142"/>
                <a:gd name="T5" fmla="*/ 0 h 101"/>
                <a:gd name="T6" fmla="*/ 13 w 142"/>
                <a:gd name="T7" fmla="*/ 2 h 101"/>
                <a:gd name="T8" fmla="*/ 131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5" y="0"/>
                    <a:pt x="9" y="1"/>
                    <a:pt x="13" y="2"/>
                  </a:cubicBezTo>
                  <a:cubicBezTo>
                    <a:pt x="131" y="53"/>
                    <a:pt x="131" y="53"/>
                    <a:pt x="131" y="53"/>
                  </a:cubicBezTo>
                  <a:cubicBezTo>
                    <a:pt x="134" y="54"/>
                    <a:pt x="137" y="56"/>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 name="îsļîḓe">
              <a:extLst>
                <a:ext uri="{FF2B5EF4-FFF2-40B4-BE49-F238E27FC236}">
                  <a16:creationId xmlns:a16="http://schemas.microsoft.com/office/drawing/2014/main" id="{0231A83B-7CD3-44CA-A283-E0C408361625}"/>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 name="isḻïḓê">
              <a:extLst>
                <a:ext uri="{FF2B5EF4-FFF2-40B4-BE49-F238E27FC236}">
                  <a16:creationId xmlns:a16="http://schemas.microsoft.com/office/drawing/2014/main" id="{9BD53B8C-8A18-450A-B48A-4D5E7C859578}"/>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 name="íṡľîḓe">
              <a:extLst>
                <a:ext uri="{FF2B5EF4-FFF2-40B4-BE49-F238E27FC236}">
                  <a16:creationId xmlns:a16="http://schemas.microsoft.com/office/drawing/2014/main" id="{0640A5A8-AFAE-42EB-A97C-A7F98DDA229E}"/>
                </a:ext>
              </a:extLst>
            </p:cNvPr>
            <p:cNvSpPr/>
            <p:nvPr/>
          </p:nvSpPr>
          <p:spPr bwMode="auto">
            <a:xfrm>
              <a:off x="4502150" y="3301206"/>
              <a:ext cx="436563" cy="593725"/>
            </a:xfrm>
            <a:custGeom>
              <a:avLst/>
              <a:gdLst>
                <a:gd name="T0" fmla="*/ 102 w 102"/>
                <a:gd name="T1" fmla="*/ 139 h 139"/>
                <a:gd name="T2" fmla="*/ 0 w 102"/>
                <a:gd name="T3" fmla="*/ 102 h 139"/>
                <a:gd name="T4" fmla="*/ 35 w 102"/>
                <a:gd name="T5" fmla="*/ 0 h 139"/>
                <a:gd name="T6" fmla="*/ 43 w 102"/>
                <a:gd name="T7" fmla="*/ 9 h 139"/>
                <a:gd name="T8" fmla="*/ 100 w 102"/>
                <a:gd name="T9" fmla="*/ 126 h 139"/>
                <a:gd name="T10" fmla="*/ 102 w 102"/>
                <a:gd name="T11" fmla="*/ 139 h 139"/>
              </a:gdLst>
              <a:ahLst/>
              <a:cxnLst>
                <a:cxn ang="0">
                  <a:pos x="T0" y="T1"/>
                </a:cxn>
                <a:cxn ang="0">
                  <a:pos x="T2" y="T3"/>
                </a:cxn>
                <a:cxn ang="0">
                  <a:pos x="T4" y="T5"/>
                </a:cxn>
                <a:cxn ang="0">
                  <a:pos x="T6" y="T7"/>
                </a:cxn>
                <a:cxn ang="0">
                  <a:pos x="T8" y="T9"/>
                </a:cxn>
                <a:cxn ang="0">
                  <a:pos x="T10" y="T11"/>
                </a:cxn>
              </a:cxnLst>
              <a:rect l="0" t="0" r="r" b="b"/>
              <a:pathLst>
                <a:path w="102" h="139">
                  <a:moveTo>
                    <a:pt x="102" y="139"/>
                  </a:moveTo>
                  <a:cubicBezTo>
                    <a:pt x="0" y="102"/>
                    <a:pt x="0" y="102"/>
                    <a:pt x="0" y="102"/>
                  </a:cubicBezTo>
                  <a:cubicBezTo>
                    <a:pt x="35" y="0"/>
                    <a:pt x="35" y="0"/>
                    <a:pt x="35" y="0"/>
                  </a:cubicBezTo>
                  <a:cubicBezTo>
                    <a:pt x="39" y="3"/>
                    <a:pt x="42" y="6"/>
                    <a:pt x="43" y="9"/>
                  </a:cubicBezTo>
                  <a:cubicBezTo>
                    <a:pt x="100" y="126"/>
                    <a:pt x="100" y="126"/>
                    <a:pt x="100" y="126"/>
                  </a:cubicBezTo>
                  <a:cubicBezTo>
                    <a:pt x="101" y="129"/>
                    <a:pt x="102" y="132"/>
                    <a:pt x="102" y="139"/>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 name="íSḻíďè">
              <a:extLst>
                <a:ext uri="{FF2B5EF4-FFF2-40B4-BE49-F238E27FC236}">
                  <a16:creationId xmlns:a16="http://schemas.microsoft.com/office/drawing/2014/main" id="{6733E29A-56C1-4DEF-A07A-AF9D6C3AD44A}"/>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 name="iSľiḓê">
              <a:extLst>
                <a:ext uri="{FF2B5EF4-FFF2-40B4-BE49-F238E27FC236}">
                  <a16:creationId xmlns:a16="http://schemas.microsoft.com/office/drawing/2014/main" id="{3594D8E1-CE30-4C46-A214-516A54215E08}"/>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 name="ïṡľïḑê">
              <a:extLst>
                <a:ext uri="{FF2B5EF4-FFF2-40B4-BE49-F238E27FC236}">
                  <a16:creationId xmlns:a16="http://schemas.microsoft.com/office/drawing/2014/main" id="{2D13E930-61F7-405E-A4D4-8594AFCA1D26}"/>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 name="iṡľídê">
              <a:extLst>
                <a:ext uri="{FF2B5EF4-FFF2-40B4-BE49-F238E27FC236}">
                  <a16:creationId xmlns:a16="http://schemas.microsoft.com/office/drawing/2014/main" id="{F27E5270-50DB-44AF-ADF9-08548481E522}"/>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 name="íś1ïḓê">
              <a:extLst>
                <a:ext uri="{FF2B5EF4-FFF2-40B4-BE49-F238E27FC236}">
                  <a16:creationId xmlns:a16="http://schemas.microsoft.com/office/drawing/2014/main" id="{1FB0ADA8-7CDD-411C-AC0E-38D3143DCC90}"/>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 name="ïSľîḑè">
              <a:extLst>
                <a:ext uri="{FF2B5EF4-FFF2-40B4-BE49-F238E27FC236}">
                  <a16:creationId xmlns:a16="http://schemas.microsoft.com/office/drawing/2014/main" id="{8757EF4D-7954-4693-83E5-4C01C4AC8D58}"/>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 name="iSliḑé">
              <a:extLst>
                <a:ext uri="{FF2B5EF4-FFF2-40B4-BE49-F238E27FC236}">
                  <a16:creationId xmlns:a16="http://schemas.microsoft.com/office/drawing/2014/main" id="{38E0A892-5BD5-467E-8878-15946FDEC3E8}"/>
                </a:ext>
              </a:extLst>
            </p:cNvPr>
            <p:cNvSpPr/>
            <p:nvPr/>
          </p:nvSpPr>
          <p:spPr bwMode="auto">
            <a:xfrm>
              <a:off x="4373563" y="3301206"/>
              <a:ext cx="608013" cy="431800"/>
            </a:xfrm>
            <a:custGeom>
              <a:avLst/>
              <a:gdLst>
                <a:gd name="T0" fmla="*/ 142 w 142"/>
                <a:gd name="T1" fmla="*/ 62 h 101"/>
                <a:gd name="T2" fmla="*/ 41 w 142"/>
                <a:gd name="T3" fmla="*/ 101 h 101"/>
                <a:gd name="T4" fmla="*/ 0 w 142"/>
                <a:gd name="T5" fmla="*/ 0 h 101"/>
                <a:gd name="T6" fmla="*/ 13 w 142"/>
                <a:gd name="T7" fmla="*/ 2 h 101"/>
                <a:gd name="T8" fmla="*/ 132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6" y="0"/>
                    <a:pt x="10" y="1"/>
                    <a:pt x="13" y="2"/>
                  </a:cubicBezTo>
                  <a:cubicBezTo>
                    <a:pt x="132" y="53"/>
                    <a:pt x="132" y="53"/>
                    <a:pt x="132" y="53"/>
                  </a:cubicBezTo>
                  <a:cubicBezTo>
                    <a:pt x="135" y="54"/>
                    <a:pt x="138" y="57"/>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 name="îsľiďè">
              <a:extLst>
                <a:ext uri="{FF2B5EF4-FFF2-40B4-BE49-F238E27FC236}">
                  <a16:creationId xmlns:a16="http://schemas.microsoft.com/office/drawing/2014/main" id="{B35637F2-6D2D-42CB-8974-23442166BFE6}"/>
                </a:ext>
              </a:extLst>
            </p:cNvPr>
            <p:cNvSpPr/>
            <p:nvPr/>
          </p:nvSpPr>
          <p:spPr bwMode="auto">
            <a:xfrm>
              <a:off x="2790825" y="3813969"/>
              <a:ext cx="2203450" cy="1858963"/>
            </a:xfrm>
            <a:custGeom>
              <a:avLst/>
              <a:gdLst>
                <a:gd name="T0" fmla="*/ 515 w 515"/>
                <a:gd name="T1" fmla="*/ 148 h 435"/>
                <a:gd name="T2" fmla="*/ 515 w 515"/>
                <a:gd name="T3" fmla="*/ 366 h 435"/>
                <a:gd name="T4" fmla="*/ 494 w 515"/>
                <a:gd name="T5" fmla="*/ 415 h 435"/>
                <a:gd name="T6" fmla="*/ 445 w 515"/>
                <a:gd name="T7" fmla="*/ 435 h 435"/>
                <a:gd name="T8" fmla="*/ 70 w 515"/>
                <a:gd name="T9" fmla="*/ 435 h 435"/>
                <a:gd name="T10" fmla="*/ 21 w 515"/>
                <a:gd name="T11" fmla="*/ 415 h 435"/>
                <a:gd name="T12" fmla="*/ 0 w 515"/>
                <a:gd name="T13" fmla="*/ 366 h 435"/>
                <a:gd name="T14" fmla="*/ 0 w 515"/>
                <a:gd name="T15" fmla="*/ 69 h 435"/>
                <a:gd name="T16" fmla="*/ 21 w 515"/>
                <a:gd name="T17" fmla="*/ 20 h 435"/>
                <a:gd name="T18" fmla="*/ 70 w 515"/>
                <a:gd name="T19" fmla="*/ 0 h 435"/>
                <a:gd name="T20" fmla="*/ 169 w 515"/>
                <a:gd name="T21" fmla="*/ 0 h 435"/>
                <a:gd name="T22" fmla="*/ 217 w 515"/>
                <a:gd name="T23" fmla="*/ 20 h 435"/>
                <a:gd name="T24" fmla="*/ 238 w 515"/>
                <a:gd name="T25" fmla="*/ 69 h 435"/>
                <a:gd name="T26" fmla="*/ 238 w 515"/>
                <a:gd name="T27" fmla="*/ 79 h 435"/>
                <a:gd name="T28" fmla="*/ 445 w 515"/>
                <a:gd name="T29" fmla="*/ 79 h 435"/>
                <a:gd name="T30" fmla="*/ 494 w 515"/>
                <a:gd name="T31" fmla="*/ 100 h 435"/>
                <a:gd name="T32" fmla="*/ 515 w 515"/>
                <a:gd name="T33" fmla="*/ 1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435">
                  <a:moveTo>
                    <a:pt x="515" y="148"/>
                  </a:moveTo>
                  <a:cubicBezTo>
                    <a:pt x="515" y="366"/>
                    <a:pt x="515" y="366"/>
                    <a:pt x="515" y="366"/>
                  </a:cubicBezTo>
                  <a:cubicBezTo>
                    <a:pt x="515" y="385"/>
                    <a:pt x="508" y="401"/>
                    <a:pt x="494" y="415"/>
                  </a:cubicBezTo>
                  <a:cubicBezTo>
                    <a:pt x="481" y="428"/>
                    <a:pt x="464" y="435"/>
                    <a:pt x="445" y="435"/>
                  </a:cubicBezTo>
                  <a:cubicBezTo>
                    <a:pt x="70" y="435"/>
                    <a:pt x="70" y="435"/>
                    <a:pt x="70" y="435"/>
                  </a:cubicBezTo>
                  <a:cubicBezTo>
                    <a:pt x="51" y="435"/>
                    <a:pt x="34" y="428"/>
                    <a:pt x="21" y="415"/>
                  </a:cubicBezTo>
                  <a:cubicBezTo>
                    <a:pt x="7" y="401"/>
                    <a:pt x="0" y="385"/>
                    <a:pt x="0" y="366"/>
                  </a:cubicBezTo>
                  <a:cubicBezTo>
                    <a:pt x="0" y="69"/>
                    <a:pt x="0" y="69"/>
                    <a:pt x="0" y="69"/>
                  </a:cubicBezTo>
                  <a:cubicBezTo>
                    <a:pt x="0" y="50"/>
                    <a:pt x="7" y="34"/>
                    <a:pt x="21" y="20"/>
                  </a:cubicBezTo>
                  <a:cubicBezTo>
                    <a:pt x="34" y="7"/>
                    <a:pt x="51" y="0"/>
                    <a:pt x="70" y="0"/>
                  </a:cubicBezTo>
                  <a:cubicBezTo>
                    <a:pt x="169" y="0"/>
                    <a:pt x="169" y="0"/>
                    <a:pt x="169" y="0"/>
                  </a:cubicBezTo>
                  <a:cubicBezTo>
                    <a:pt x="187" y="0"/>
                    <a:pt x="204" y="7"/>
                    <a:pt x="217" y="20"/>
                  </a:cubicBezTo>
                  <a:cubicBezTo>
                    <a:pt x="231" y="34"/>
                    <a:pt x="238" y="50"/>
                    <a:pt x="238" y="69"/>
                  </a:cubicBezTo>
                  <a:cubicBezTo>
                    <a:pt x="238" y="79"/>
                    <a:pt x="238" y="79"/>
                    <a:pt x="238" y="79"/>
                  </a:cubicBezTo>
                  <a:cubicBezTo>
                    <a:pt x="445" y="79"/>
                    <a:pt x="445" y="79"/>
                    <a:pt x="445" y="79"/>
                  </a:cubicBezTo>
                  <a:cubicBezTo>
                    <a:pt x="464" y="79"/>
                    <a:pt x="481" y="86"/>
                    <a:pt x="494" y="100"/>
                  </a:cubicBezTo>
                  <a:cubicBezTo>
                    <a:pt x="508" y="113"/>
                    <a:pt x="515" y="129"/>
                    <a:pt x="515" y="148"/>
                  </a:cubicBezTo>
                </a:path>
              </a:pathLst>
            </a:custGeom>
            <a:solidFill>
              <a:srgbClr val="F2C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 name="íṣḷîḑè">
              <a:extLst>
                <a:ext uri="{FF2B5EF4-FFF2-40B4-BE49-F238E27FC236}">
                  <a16:creationId xmlns:a16="http://schemas.microsoft.com/office/drawing/2014/main" id="{C3BCCB95-1CF8-4E16-9E1F-7434F29B48B7}"/>
                </a:ext>
              </a:extLst>
            </p:cNvPr>
            <p:cNvSpPr/>
            <p:nvPr/>
          </p:nvSpPr>
          <p:spPr bwMode="auto">
            <a:xfrm>
              <a:off x="2790825" y="3917156"/>
              <a:ext cx="2084388" cy="1755775"/>
            </a:xfrm>
            <a:custGeom>
              <a:avLst/>
              <a:gdLst>
                <a:gd name="T0" fmla="*/ 487 w 487"/>
                <a:gd name="T1" fmla="*/ 140 h 411"/>
                <a:gd name="T2" fmla="*/ 487 w 487"/>
                <a:gd name="T3" fmla="*/ 346 h 411"/>
                <a:gd name="T4" fmla="*/ 468 w 487"/>
                <a:gd name="T5" fmla="*/ 392 h 411"/>
                <a:gd name="T6" fmla="*/ 421 w 487"/>
                <a:gd name="T7" fmla="*/ 411 h 411"/>
                <a:gd name="T8" fmla="*/ 66 w 487"/>
                <a:gd name="T9" fmla="*/ 411 h 411"/>
                <a:gd name="T10" fmla="*/ 20 w 487"/>
                <a:gd name="T11" fmla="*/ 392 h 411"/>
                <a:gd name="T12" fmla="*/ 0 w 487"/>
                <a:gd name="T13" fmla="*/ 346 h 411"/>
                <a:gd name="T14" fmla="*/ 0 w 487"/>
                <a:gd name="T15" fmla="*/ 65 h 411"/>
                <a:gd name="T16" fmla="*/ 20 w 487"/>
                <a:gd name="T17" fmla="*/ 19 h 411"/>
                <a:gd name="T18" fmla="*/ 66 w 487"/>
                <a:gd name="T19" fmla="*/ 0 h 411"/>
                <a:gd name="T20" fmla="*/ 159 w 487"/>
                <a:gd name="T21" fmla="*/ 0 h 411"/>
                <a:gd name="T22" fmla="*/ 206 w 487"/>
                <a:gd name="T23" fmla="*/ 19 h 411"/>
                <a:gd name="T24" fmla="*/ 225 w 487"/>
                <a:gd name="T25" fmla="*/ 65 h 411"/>
                <a:gd name="T26" fmla="*/ 225 w 487"/>
                <a:gd name="T27" fmla="*/ 74 h 411"/>
                <a:gd name="T28" fmla="*/ 421 w 487"/>
                <a:gd name="T29" fmla="*/ 74 h 411"/>
                <a:gd name="T30" fmla="*/ 468 w 487"/>
                <a:gd name="T31" fmla="*/ 94 h 411"/>
                <a:gd name="T32" fmla="*/ 487 w 487"/>
                <a:gd name="T33" fmla="*/ 14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7" h="411">
                  <a:moveTo>
                    <a:pt x="487" y="140"/>
                  </a:moveTo>
                  <a:cubicBezTo>
                    <a:pt x="487" y="346"/>
                    <a:pt x="487" y="346"/>
                    <a:pt x="487" y="346"/>
                  </a:cubicBezTo>
                  <a:cubicBezTo>
                    <a:pt x="487" y="364"/>
                    <a:pt x="480" y="379"/>
                    <a:pt x="468" y="392"/>
                  </a:cubicBezTo>
                  <a:cubicBezTo>
                    <a:pt x="455" y="405"/>
                    <a:pt x="439" y="411"/>
                    <a:pt x="421" y="411"/>
                  </a:cubicBezTo>
                  <a:cubicBezTo>
                    <a:pt x="66" y="411"/>
                    <a:pt x="66" y="411"/>
                    <a:pt x="66" y="411"/>
                  </a:cubicBezTo>
                  <a:cubicBezTo>
                    <a:pt x="48" y="411"/>
                    <a:pt x="33" y="405"/>
                    <a:pt x="20" y="392"/>
                  </a:cubicBezTo>
                  <a:cubicBezTo>
                    <a:pt x="7" y="379"/>
                    <a:pt x="0" y="364"/>
                    <a:pt x="0" y="346"/>
                  </a:cubicBezTo>
                  <a:cubicBezTo>
                    <a:pt x="0" y="65"/>
                    <a:pt x="0" y="65"/>
                    <a:pt x="0" y="65"/>
                  </a:cubicBezTo>
                  <a:cubicBezTo>
                    <a:pt x="0" y="47"/>
                    <a:pt x="7" y="32"/>
                    <a:pt x="20" y="19"/>
                  </a:cubicBezTo>
                  <a:cubicBezTo>
                    <a:pt x="33" y="6"/>
                    <a:pt x="48" y="0"/>
                    <a:pt x="66" y="0"/>
                  </a:cubicBezTo>
                  <a:cubicBezTo>
                    <a:pt x="159" y="0"/>
                    <a:pt x="159" y="0"/>
                    <a:pt x="159" y="0"/>
                  </a:cubicBezTo>
                  <a:cubicBezTo>
                    <a:pt x="177" y="0"/>
                    <a:pt x="193" y="6"/>
                    <a:pt x="206" y="19"/>
                  </a:cubicBezTo>
                  <a:cubicBezTo>
                    <a:pt x="218" y="32"/>
                    <a:pt x="225" y="47"/>
                    <a:pt x="225" y="65"/>
                  </a:cubicBezTo>
                  <a:cubicBezTo>
                    <a:pt x="225" y="74"/>
                    <a:pt x="225" y="74"/>
                    <a:pt x="225" y="74"/>
                  </a:cubicBezTo>
                  <a:cubicBezTo>
                    <a:pt x="421" y="74"/>
                    <a:pt x="421" y="74"/>
                    <a:pt x="421" y="74"/>
                  </a:cubicBezTo>
                  <a:cubicBezTo>
                    <a:pt x="439" y="74"/>
                    <a:pt x="455" y="81"/>
                    <a:pt x="468" y="94"/>
                  </a:cubicBezTo>
                  <a:cubicBezTo>
                    <a:pt x="480" y="107"/>
                    <a:pt x="487" y="122"/>
                    <a:pt x="487" y="140"/>
                  </a:cubicBezTo>
                </a:path>
              </a:pathLst>
            </a:custGeom>
            <a:solidFill>
              <a:srgbClr val="FFCE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 name="îşḻiḋé">
              <a:extLst>
                <a:ext uri="{FF2B5EF4-FFF2-40B4-BE49-F238E27FC236}">
                  <a16:creationId xmlns:a16="http://schemas.microsoft.com/office/drawing/2014/main" id="{AEAA794E-47EB-4AD8-B2FD-518661441603}"/>
                </a:ext>
              </a:extLst>
            </p:cNvPr>
            <p:cNvSpPr/>
            <p:nvPr/>
          </p:nvSpPr>
          <p:spPr bwMode="auto">
            <a:xfrm>
              <a:off x="4506913" y="3283744"/>
              <a:ext cx="603250" cy="2373313"/>
            </a:xfrm>
            <a:custGeom>
              <a:avLst/>
              <a:gdLst>
                <a:gd name="T0" fmla="*/ 9 w 141"/>
                <a:gd name="T1" fmla="*/ 0 h 555"/>
                <a:gd name="T2" fmla="*/ 132 w 141"/>
                <a:gd name="T3" fmla="*/ 0 h 555"/>
                <a:gd name="T4" fmla="*/ 141 w 141"/>
                <a:gd name="T5" fmla="*/ 9 h 555"/>
                <a:gd name="T6" fmla="*/ 141 w 141"/>
                <a:gd name="T7" fmla="*/ 546 h 555"/>
                <a:gd name="T8" fmla="*/ 132 w 141"/>
                <a:gd name="T9" fmla="*/ 555 h 555"/>
                <a:gd name="T10" fmla="*/ 9 w 141"/>
                <a:gd name="T11" fmla="*/ 555 h 555"/>
                <a:gd name="T12" fmla="*/ 0 w 141"/>
                <a:gd name="T13" fmla="*/ 546 h 555"/>
                <a:gd name="T14" fmla="*/ 0 w 141"/>
                <a:gd name="T15" fmla="*/ 9 h 555"/>
                <a:gd name="T16" fmla="*/ 9 w 141"/>
                <a:gd name="T1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55">
                  <a:moveTo>
                    <a:pt x="9" y="0"/>
                  </a:moveTo>
                  <a:cubicBezTo>
                    <a:pt x="132" y="0"/>
                    <a:pt x="132" y="0"/>
                    <a:pt x="132" y="0"/>
                  </a:cubicBezTo>
                  <a:cubicBezTo>
                    <a:pt x="137" y="0"/>
                    <a:pt x="141" y="4"/>
                    <a:pt x="141" y="9"/>
                  </a:cubicBezTo>
                  <a:cubicBezTo>
                    <a:pt x="141" y="546"/>
                    <a:pt x="141" y="546"/>
                    <a:pt x="141" y="546"/>
                  </a:cubicBezTo>
                  <a:cubicBezTo>
                    <a:pt x="141" y="551"/>
                    <a:pt x="137" y="555"/>
                    <a:pt x="132" y="555"/>
                  </a:cubicBezTo>
                  <a:cubicBezTo>
                    <a:pt x="9" y="555"/>
                    <a:pt x="9" y="555"/>
                    <a:pt x="9" y="555"/>
                  </a:cubicBezTo>
                  <a:cubicBezTo>
                    <a:pt x="4" y="555"/>
                    <a:pt x="0" y="551"/>
                    <a:pt x="0" y="546"/>
                  </a:cubicBezTo>
                  <a:cubicBezTo>
                    <a:pt x="0" y="9"/>
                    <a:pt x="0" y="9"/>
                    <a:pt x="0" y="9"/>
                  </a:cubicBezTo>
                  <a:cubicBezTo>
                    <a:pt x="0" y="4"/>
                    <a:pt x="4" y="0"/>
                    <a:pt x="9" y="0"/>
                  </a:cubicBezTo>
                </a:path>
              </a:pathLst>
            </a:custGeom>
            <a:solidFill>
              <a:srgbClr val="64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 name="í$ľîdé">
              <a:extLst>
                <a:ext uri="{FF2B5EF4-FFF2-40B4-BE49-F238E27FC236}">
                  <a16:creationId xmlns:a16="http://schemas.microsoft.com/office/drawing/2014/main" id="{A392ABF7-7B62-42F3-8208-DFAE794EA754}"/>
                </a:ext>
              </a:extLst>
            </p:cNvPr>
            <p:cNvSpPr/>
            <p:nvPr/>
          </p:nvSpPr>
          <p:spPr bwMode="auto">
            <a:xfrm>
              <a:off x="4656138" y="4887119"/>
              <a:ext cx="295275" cy="295275"/>
            </a:xfrm>
            <a:prstGeom prst="ellipse">
              <a:avLst/>
            </a:prstGeom>
            <a:solidFill>
              <a:srgbClr val="550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 name="íṡḷïḑé">
              <a:extLst>
                <a:ext uri="{FF2B5EF4-FFF2-40B4-BE49-F238E27FC236}">
                  <a16:creationId xmlns:a16="http://schemas.microsoft.com/office/drawing/2014/main" id="{30F0F625-71B7-4D93-9EA9-A1D57A04EA6C}"/>
                </a:ext>
              </a:extLst>
            </p:cNvPr>
            <p:cNvSpPr/>
            <p:nvPr/>
          </p:nvSpPr>
          <p:spPr bwMode="auto">
            <a:xfrm>
              <a:off x="4506913" y="3839369"/>
              <a:ext cx="603250" cy="133350"/>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 name="îşḻîďe">
              <a:extLst>
                <a:ext uri="{FF2B5EF4-FFF2-40B4-BE49-F238E27FC236}">
                  <a16:creationId xmlns:a16="http://schemas.microsoft.com/office/drawing/2014/main" id="{62921A04-5BF8-4D20-A0C4-4B1C5301D2A1}"/>
                </a:ext>
              </a:extLst>
            </p:cNvPr>
            <p:cNvSpPr/>
            <p:nvPr/>
          </p:nvSpPr>
          <p:spPr bwMode="auto">
            <a:xfrm>
              <a:off x="4506913" y="5364956"/>
              <a:ext cx="603250" cy="133350"/>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 name="í$ľîḍe">
              <a:extLst>
                <a:ext uri="{FF2B5EF4-FFF2-40B4-BE49-F238E27FC236}">
                  <a16:creationId xmlns:a16="http://schemas.microsoft.com/office/drawing/2014/main" id="{7D987A24-A537-46B8-B71F-7A75D4369EA3}"/>
                </a:ext>
              </a:extLst>
            </p:cNvPr>
            <p:cNvSpPr/>
            <p:nvPr/>
          </p:nvSpPr>
          <p:spPr bwMode="auto">
            <a:xfrm>
              <a:off x="4506913" y="5364956"/>
              <a:ext cx="60325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1" name="iṡľiďé">
              <a:extLst>
                <a:ext uri="{FF2B5EF4-FFF2-40B4-BE49-F238E27FC236}">
                  <a16:creationId xmlns:a16="http://schemas.microsoft.com/office/drawing/2014/main" id="{C8CC55A7-7DF2-46F5-A8EE-5E07E67DA3B8}"/>
                </a:ext>
              </a:extLst>
            </p:cNvPr>
            <p:cNvSpPr/>
            <p:nvPr/>
          </p:nvSpPr>
          <p:spPr bwMode="auto">
            <a:xfrm>
              <a:off x="4506913" y="3415506"/>
              <a:ext cx="603250" cy="201613"/>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2" name="íSḻîḓè">
              <a:extLst>
                <a:ext uri="{FF2B5EF4-FFF2-40B4-BE49-F238E27FC236}">
                  <a16:creationId xmlns:a16="http://schemas.microsoft.com/office/drawing/2014/main" id="{1BF49ACE-FC5E-43F9-884E-DCE30BAE710E}"/>
                </a:ext>
              </a:extLst>
            </p:cNvPr>
            <p:cNvSpPr/>
            <p:nvPr/>
          </p:nvSpPr>
          <p:spPr bwMode="auto">
            <a:xfrm>
              <a:off x="4062413" y="2937669"/>
              <a:ext cx="444500" cy="2719388"/>
            </a:xfrm>
            <a:custGeom>
              <a:avLst/>
              <a:gdLst>
                <a:gd name="T0" fmla="*/ 94 w 104"/>
                <a:gd name="T1" fmla="*/ 636 h 636"/>
                <a:gd name="T2" fmla="*/ 9 w 104"/>
                <a:gd name="T3" fmla="*/ 636 h 636"/>
                <a:gd name="T4" fmla="*/ 0 w 104"/>
                <a:gd name="T5" fmla="*/ 627 h 636"/>
                <a:gd name="T6" fmla="*/ 0 w 104"/>
                <a:gd name="T7" fmla="*/ 9 h 636"/>
                <a:gd name="T8" fmla="*/ 9 w 104"/>
                <a:gd name="T9" fmla="*/ 0 h 636"/>
                <a:gd name="T10" fmla="*/ 94 w 104"/>
                <a:gd name="T11" fmla="*/ 0 h 636"/>
                <a:gd name="T12" fmla="*/ 104 w 104"/>
                <a:gd name="T13" fmla="*/ 9 h 636"/>
                <a:gd name="T14" fmla="*/ 104 w 104"/>
                <a:gd name="T15" fmla="*/ 627 h 636"/>
                <a:gd name="T16" fmla="*/ 94 w 104"/>
                <a:gd name="T17" fmla="*/ 63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36">
                  <a:moveTo>
                    <a:pt x="94" y="636"/>
                  </a:moveTo>
                  <a:cubicBezTo>
                    <a:pt x="9" y="636"/>
                    <a:pt x="9" y="636"/>
                    <a:pt x="9" y="636"/>
                  </a:cubicBezTo>
                  <a:cubicBezTo>
                    <a:pt x="4" y="636"/>
                    <a:pt x="0" y="632"/>
                    <a:pt x="0" y="627"/>
                  </a:cubicBezTo>
                  <a:cubicBezTo>
                    <a:pt x="0" y="9"/>
                    <a:pt x="0" y="9"/>
                    <a:pt x="0" y="9"/>
                  </a:cubicBezTo>
                  <a:cubicBezTo>
                    <a:pt x="0" y="4"/>
                    <a:pt x="4" y="0"/>
                    <a:pt x="9" y="0"/>
                  </a:cubicBezTo>
                  <a:cubicBezTo>
                    <a:pt x="94" y="0"/>
                    <a:pt x="94" y="0"/>
                    <a:pt x="94" y="0"/>
                  </a:cubicBezTo>
                  <a:cubicBezTo>
                    <a:pt x="100" y="0"/>
                    <a:pt x="104" y="4"/>
                    <a:pt x="104" y="9"/>
                  </a:cubicBezTo>
                  <a:cubicBezTo>
                    <a:pt x="104" y="627"/>
                    <a:pt x="104" y="627"/>
                    <a:pt x="104" y="627"/>
                  </a:cubicBezTo>
                  <a:cubicBezTo>
                    <a:pt x="104" y="632"/>
                    <a:pt x="100" y="636"/>
                    <a:pt x="94" y="636"/>
                  </a:cubicBezTo>
                </a:path>
              </a:pathLst>
            </a:custGeom>
            <a:solidFill>
              <a:srgbClr val="3E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3" name="íSḻïḑé">
              <a:extLst>
                <a:ext uri="{FF2B5EF4-FFF2-40B4-BE49-F238E27FC236}">
                  <a16:creationId xmlns:a16="http://schemas.microsoft.com/office/drawing/2014/main" id="{BEB65C00-2366-4248-80FB-0AAB590815FF}"/>
                </a:ext>
              </a:extLst>
            </p:cNvPr>
            <p:cNvSpPr/>
            <p:nvPr/>
          </p:nvSpPr>
          <p:spPr bwMode="auto">
            <a:xfrm>
              <a:off x="4062413" y="3082131"/>
              <a:ext cx="444500" cy="13811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4" name="îṩḻiďé">
              <a:extLst>
                <a:ext uri="{FF2B5EF4-FFF2-40B4-BE49-F238E27FC236}">
                  <a16:creationId xmlns:a16="http://schemas.microsoft.com/office/drawing/2014/main" id="{89CA57EA-7DD1-4951-AEE4-35961B5BCE38}"/>
                </a:ext>
              </a:extLst>
            </p:cNvPr>
            <p:cNvSpPr/>
            <p:nvPr/>
          </p:nvSpPr>
          <p:spPr bwMode="auto">
            <a:xfrm>
              <a:off x="4062413" y="5339556"/>
              <a:ext cx="444500" cy="133350"/>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5" name="îş1ïḓe">
              <a:extLst>
                <a:ext uri="{FF2B5EF4-FFF2-40B4-BE49-F238E27FC236}">
                  <a16:creationId xmlns:a16="http://schemas.microsoft.com/office/drawing/2014/main" id="{900D6E42-83B5-44BB-9A3F-7D1CFC5B3746}"/>
                </a:ext>
              </a:extLst>
            </p:cNvPr>
            <p:cNvSpPr/>
            <p:nvPr/>
          </p:nvSpPr>
          <p:spPr bwMode="auto">
            <a:xfrm>
              <a:off x="4062413" y="5339556"/>
              <a:ext cx="44450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6" name="íŝḷíḋê">
              <a:extLst>
                <a:ext uri="{FF2B5EF4-FFF2-40B4-BE49-F238E27FC236}">
                  <a16:creationId xmlns:a16="http://schemas.microsoft.com/office/drawing/2014/main" id="{7A4829F5-E518-4998-B656-605941638766}"/>
                </a:ext>
              </a:extLst>
            </p:cNvPr>
            <p:cNvSpPr/>
            <p:nvPr/>
          </p:nvSpPr>
          <p:spPr bwMode="auto">
            <a:xfrm>
              <a:off x="4062413" y="3844131"/>
              <a:ext cx="444500" cy="99536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7" name="iṡľíḑé">
              <a:extLst>
                <a:ext uri="{FF2B5EF4-FFF2-40B4-BE49-F238E27FC236}">
                  <a16:creationId xmlns:a16="http://schemas.microsoft.com/office/drawing/2014/main" id="{D58F7F82-A613-47E8-9B8F-76EF59A2B5C1}"/>
                </a:ext>
              </a:extLst>
            </p:cNvPr>
            <p:cNvSpPr/>
            <p:nvPr/>
          </p:nvSpPr>
          <p:spPr bwMode="auto">
            <a:xfrm>
              <a:off x="4062413" y="3844131"/>
              <a:ext cx="4445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8" name="îslîḍê">
              <a:extLst>
                <a:ext uri="{FF2B5EF4-FFF2-40B4-BE49-F238E27FC236}">
                  <a16:creationId xmlns:a16="http://schemas.microsoft.com/office/drawing/2014/main" id="{0C467CA3-88BF-412D-A416-6CD8557531BA}"/>
                </a:ext>
              </a:extLst>
            </p:cNvPr>
            <p:cNvSpPr/>
            <p:nvPr/>
          </p:nvSpPr>
          <p:spPr bwMode="auto">
            <a:xfrm>
              <a:off x="4246563" y="4968081"/>
              <a:ext cx="93663" cy="2952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9" name="iṣļïḋe">
              <a:extLst>
                <a:ext uri="{FF2B5EF4-FFF2-40B4-BE49-F238E27FC236}">
                  <a16:creationId xmlns:a16="http://schemas.microsoft.com/office/drawing/2014/main" id="{26083BDD-6F4C-49A7-A60A-978D29F0C887}"/>
                </a:ext>
              </a:extLst>
            </p:cNvPr>
            <p:cNvSpPr/>
            <p:nvPr/>
          </p:nvSpPr>
          <p:spPr bwMode="auto">
            <a:xfrm>
              <a:off x="7372350" y="2864644"/>
              <a:ext cx="625475" cy="2808288"/>
            </a:xfrm>
            <a:custGeom>
              <a:avLst/>
              <a:gdLst>
                <a:gd name="T0" fmla="*/ 137 w 146"/>
                <a:gd name="T1" fmla="*/ 657 h 657"/>
                <a:gd name="T2" fmla="*/ 10 w 146"/>
                <a:gd name="T3" fmla="*/ 657 h 657"/>
                <a:gd name="T4" fmla="*/ 0 w 146"/>
                <a:gd name="T5" fmla="*/ 647 h 657"/>
                <a:gd name="T6" fmla="*/ 0 w 146"/>
                <a:gd name="T7" fmla="*/ 10 h 657"/>
                <a:gd name="T8" fmla="*/ 10 w 146"/>
                <a:gd name="T9" fmla="*/ 0 h 657"/>
                <a:gd name="T10" fmla="*/ 137 w 146"/>
                <a:gd name="T11" fmla="*/ 0 h 657"/>
                <a:gd name="T12" fmla="*/ 146 w 146"/>
                <a:gd name="T13" fmla="*/ 10 h 657"/>
                <a:gd name="T14" fmla="*/ 146 w 146"/>
                <a:gd name="T15" fmla="*/ 647 h 657"/>
                <a:gd name="T16" fmla="*/ 137 w 146"/>
                <a:gd name="T17"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657">
                  <a:moveTo>
                    <a:pt x="137" y="657"/>
                  </a:moveTo>
                  <a:cubicBezTo>
                    <a:pt x="10" y="657"/>
                    <a:pt x="10" y="657"/>
                    <a:pt x="10" y="657"/>
                  </a:cubicBezTo>
                  <a:cubicBezTo>
                    <a:pt x="4" y="657"/>
                    <a:pt x="0" y="652"/>
                    <a:pt x="0" y="647"/>
                  </a:cubicBezTo>
                  <a:cubicBezTo>
                    <a:pt x="0" y="10"/>
                    <a:pt x="0" y="10"/>
                    <a:pt x="0" y="10"/>
                  </a:cubicBezTo>
                  <a:cubicBezTo>
                    <a:pt x="0" y="5"/>
                    <a:pt x="4" y="0"/>
                    <a:pt x="10" y="0"/>
                  </a:cubicBezTo>
                  <a:cubicBezTo>
                    <a:pt x="137" y="0"/>
                    <a:pt x="137" y="0"/>
                    <a:pt x="137" y="0"/>
                  </a:cubicBezTo>
                  <a:cubicBezTo>
                    <a:pt x="142" y="0"/>
                    <a:pt x="146" y="5"/>
                    <a:pt x="146" y="10"/>
                  </a:cubicBezTo>
                  <a:cubicBezTo>
                    <a:pt x="146" y="647"/>
                    <a:pt x="146" y="647"/>
                    <a:pt x="146" y="647"/>
                  </a:cubicBezTo>
                  <a:cubicBezTo>
                    <a:pt x="146" y="652"/>
                    <a:pt x="142" y="657"/>
                    <a:pt x="137" y="657"/>
                  </a:cubicBezTo>
                </a:path>
              </a:pathLst>
            </a:custGeom>
            <a:solidFill>
              <a:srgbClr val="8030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0" name="isļïḑê">
              <a:extLst>
                <a:ext uri="{FF2B5EF4-FFF2-40B4-BE49-F238E27FC236}">
                  <a16:creationId xmlns:a16="http://schemas.microsoft.com/office/drawing/2014/main" id="{92EAB4FF-42DD-4B0E-800B-F1A8BA313C77}"/>
                </a:ext>
              </a:extLst>
            </p:cNvPr>
            <p:cNvSpPr/>
            <p:nvPr/>
          </p:nvSpPr>
          <p:spPr bwMode="auto">
            <a:xfrm>
              <a:off x="7539038" y="3359944"/>
              <a:ext cx="304800" cy="300038"/>
            </a:xfrm>
            <a:prstGeom prst="ellipse">
              <a:avLst/>
            </a:prstGeom>
            <a:solidFill>
              <a:srgbClr val="9E6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1" name="íṥlïḋe">
              <a:extLst>
                <a:ext uri="{FF2B5EF4-FFF2-40B4-BE49-F238E27FC236}">
                  <a16:creationId xmlns:a16="http://schemas.microsoft.com/office/drawing/2014/main" id="{F8D2C7C4-9C19-4183-B2D7-52452B83F7AD}"/>
                </a:ext>
              </a:extLst>
            </p:cNvPr>
            <p:cNvSpPr/>
            <p:nvPr/>
          </p:nvSpPr>
          <p:spPr bwMode="auto">
            <a:xfrm>
              <a:off x="7372350" y="4275931"/>
              <a:ext cx="625475" cy="1412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2" name="îsḷiḑè">
              <a:extLst>
                <a:ext uri="{FF2B5EF4-FFF2-40B4-BE49-F238E27FC236}">
                  <a16:creationId xmlns:a16="http://schemas.microsoft.com/office/drawing/2014/main" id="{C0657BBB-5AFA-417F-8B99-3B7F5DF65652}"/>
                </a:ext>
              </a:extLst>
            </p:cNvPr>
            <p:cNvSpPr/>
            <p:nvPr/>
          </p:nvSpPr>
          <p:spPr bwMode="auto">
            <a:xfrm>
              <a:off x="7372350" y="3031331"/>
              <a:ext cx="625475" cy="136525"/>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3" name="iśḻíḍê">
              <a:extLst>
                <a:ext uri="{FF2B5EF4-FFF2-40B4-BE49-F238E27FC236}">
                  <a16:creationId xmlns:a16="http://schemas.microsoft.com/office/drawing/2014/main" id="{DF91F4CB-B140-4FC5-857E-1B9E7E52AEB3}"/>
                </a:ext>
              </a:extLst>
            </p:cNvPr>
            <p:cNvSpPr/>
            <p:nvPr/>
          </p:nvSpPr>
          <p:spPr bwMode="auto">
            <a:xfrm>
              <a:off x="7372350" y="4510881"/>
              <a:ext cx="625475" cy="6238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4" name="íşļíďe">
              <a:extLst>
                <a:ext uri="{FF2B5EF4-FFF2-40B4-BE49-F238E27FC236}">
                  <a16:creationId xmlns:a16="http://schemas.microsoft.com/office/drawing/2014/main" id="{416A2BED-A7D8-41CD-AF2F-FA114BDC47D1}"/>
                </a:ext>
              </a:extLst>
            </p:cNvPr>
            <p:cNvSpPr/>
            <p:nvPr/>
          </p:nvSpPr>
          <p:spPr bwMode="auto">
            <a:xfrm>
              <a:off x="7997825" y="2483644"/>
              <a:ext cx="623888" cy="3189288"/>
            </a:xfrm>
            <a:custGeom>
              <a:avLst/>
              <a:gdLst>
                <a:gd name="T0" fmla="*/ 137 w 146"/>
                <a:gd name="T1" fmla="*/ 746 h 746"/>
                <a:gd name="T2" fmla="*/ 10 w 146"/>
                <a:gd name="T3" fmla="*/ 746 h 746"/>
                <a:gd name="T4" fmla="*/ 0 w 146"/>
                <a:gd name="T5" fmla="*/ 736 h 746"/>
                <a:gd name="T6" fmla="*/ 0 w 146"/>
                <a:gd name="T7" fmla="*/ 10 h 746"/>
                <a:gd name="T8" fmla="*/ 10 w 146"/>
                <a:gd name="T9" fmla="*/ 0 h 746"/>
                <a:gd name="T10" fmla="*/ 137 w 146"/>
                <a:gd name="T11" fmla="*/ 0 h 746"/>
                <a:gd name="T12" fmla="*/ 146 w 146"/>
                <a:gd name="T13" fmla="*/ 10 h 746"/>
                <a:gd name="T14" fmla="*/ 146 w 146"/>
                <a:gd name="T15" fmla="*/ 736 h 746"/>
                <a:gd name="T16" fmla="*/ 137 w 146"/>
                <a:gd name="T17"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746">
                  <a:moveTo>
                    <a:pt x="137" y="746"/>
                  </a:moveTo>
                  <a:cubicBezTo>
                    <a:pt x="10" y="746"/>
                    <a:pt x="10" y="746"/>
                    <a:pt x="10" y="746"/>
                  </a:cubicBezTo>
                  <a:cubicBezTo>
                    <a:pt x="5" y="746"/>
                    <a:pt x="0" y="741"/>
                    <a:pt x="0" y="736"/>
                  </a:cubicBezTo>
                  <a:cubicBezTo>
                    <a:pt x="0" y="10"/>
                    <a:pt x="0" y="10"/>
                    <a:pt x="0" y="10"/>
                  </a:cubicBezTo>
                  <a:cubicBezTo>
                    <a:pt x="0" y="5"/>
                    <a:pt x="5" y="0"/>
                    <a:pt x="10" y="0"/>
                  </a:cubicBezTo>
                  <a:cubicBezTo>
                    <a:pt x="137" y="0"/>
                    <a:pt x="137" y="0"/>
                    <a:pt x="137" y="0"/>
                  </a:cubicBezTo>
                  <a:cubicBezTo>
                    <a:pt x="142" y="0"/>
                    <a:pt x="146" y="5"/>
                    <a:pt x="146" y="10"/>
                  </a:cubicBezTo>
                  <a:cubicBezTo>
                    <a:pt x="146" y="736"/>
                    <a:pt x="146" y="736"/>
                    <a:pt x="146" y="736"/>
                  </a:cubicBezTo>
                  <a:cubicBezTo>
                    <a:pt x="146" y="741"/>
                    <a:pt x="142" y="746"/>
                    <a:pt x="137" y="746"/>
                  </a:cubicBezTo>
                  <a:close/>
                </a:path>
              </a:pathLst>
            </a:custGeom>
            <a:solidFill>
              <a:srgbClr val="580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5" name="íṡļïde">
              <a:extLst>
                <a:ext uri="{FF2B5EF4-FFF2-40B4-BE49-F238E27FC236}">
                  <a16:creationId xmlns:a16="http://schemas.microsoft.com/office/drawing/2014/main" id="{867F543D-5EAC-48C2-A375-549D5193AE2E}"/>
                </a:ext>
              </a:extLst>
            </p:cNvPr>
            <p:cNvSpPr/>
            <p:nvPr/>
          </p:nvSpPr>
          <p:spPr bwMode="auto">
            <a:xfrm>
              <a:off x="7997825" y="2912269"/>
              <a:ext cx="623888" cy="13652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6" name="íśḷíḓê">
              <a:extLst>
                <a:ext uri="{FF2B5EF4-FFF2-40B4-BE49-F238E27FC236}">
                  <a16:creationId xmlns:a16="http://schemas.microsoft.com/office/drawing/2014/main" id="{39D37BCB-90D3-4BAC-9608-584FE8B48F94}"/>
                </a:ext>
              </a:extLst>
            </p:cNvPr>
            <p:cNvSpPr/>
            <p:nvPr/>
          </p:nvSpPr>
          <p:spPr bwMode="auto">
            <a:xfrm>
              <a:off x="7997825" y="5066506"/>
              <a:ext cx="623888" cy="3460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7" name="íṧḷide">
              <a:extLst>
                <a:ext uri="{FF2B5EF4-FFF2-40B4-BE49-F238E27FC236}">
                  <a16:creationId xmlns:a16="http://schemas.microsoft.com/office/drawing/2014/main" id="{4AB3A2FF-62F4-4134-BB51-0E1C85433049}"/>
                </a:ext>
              </a:extLst>
            </p:cNvPr>
            <p:cNvSpPr/>
            <p:nvPr/>
          </p:nvSpPr>
          <p:spPr bwMode="auto">
            <a:xfrm>
              <a:off x="8194675" y="3223419"/>
              <a:ext cx="225425" cy="15779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8" name="iṧ1iḓê">
              <a:extLst>
                <a:ext uri="{FF2B5EF4-FFF2-40B4-BE49-F238E27FC236}">
                  <a16:creationId xmlns:a16="http://schemas.microsoft.com/office/drawing/2014/main" id="{33C0AA74-4FCA-4441-8A22-72722F6A87F5}"/>
                </a:ext>
              </a:extLst>
            </p:cNvPr>
            <p:cNvSpPr/>
            <p:nvPr/>
          </p:nvSpPr>
          <p:spPr bwMode="auto">
            <a:xfrm>
              <a:off x="3540125" y="1369219"/>
              <a:ext cx="1603375" cy="568325"/>
            </a:xfrm>
            <a:custGeom>
              <a:avLst/>
              <a:gdLst>
                <a:gd name="T0" fmla="*/ 295 w 375"/>
                <a:gd name="T1" fmla="*/ 61 h 133"/>
                <a:gd name="T2" fmla="*/ 260 w 375"/>
                <a:gd name="T3" fmla="*/ 40 h 133"/>
                <a:gd name="T4" fmla="*/ 225 w 375"/>
                <a:gd name="T5" fmla="*/ 14 h 133"/>
                <a:gd name="T6" fmla="*/ 211 w 375"/>
                <a:gd name="T7" fmla="*/ 38 h 133"/>
                <a:gd name="T8" fmla="*/ 191 w 375"/>
                <a:gd name="T9" fmla="*/ 4 h 133"/>
                <a:gd name="T10" fmla="*/ 162 w 375"/>
                <a:gd name="T11" fmla="*/ 21 h 133"/>
                <a:gd name="T12" fmla="*/ 160 w 375"/>
                <a:gd name="T13" fmla="*/ 39 h 133"/>
                <a:gd name="T14" fmla="*/ 84 w 375"/>
                <a:gd name="T15" fmla="*/ 9 h 133"/>
                <a:gd name="T16" fmla="*/ 4 w 375"/>
                <a:gd name="T17" fmla="*/ 40 h 133"/>
                <a:gd name="T18" fmla="*/ 36 w 375"/>
                <a:gd name="T19" fmla="*/ 77 h 133"/>
                <a:gd name="T20" fmla="*/ 128 w 375"/>
                <a:gd name="T21" fmla="*/ 60 h 133"/>
                <a:gd name="T22" fmla="*/ 308 w 375"/>
                <a:gd name="T23" fmla="*/ 103 h 133"/>
                <a:gd name="T24" fmla="*/ 295 w 375"/>
                <a:gd name="T25"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 h="133">
                  <a:moveTo>
                    <a:pt x="295" y="61"/>
                  </a:moveTo>
                  <a:cubicBezTo>
                    <a:pt x="294" y="61"/>
                    <a:pt x="274" y="61"/>
                    <a:pt x="260" y="40"/>
                  </a:cubicBezTo>
                  <a:cubicBezTo>
                    <a:pt x="247" y="19"/>
                    <a:pt x="239" y="9"/>
                    <a:pt x="225" y="14"/>
                  </a:cubicBezTo>
                  <a:cubicBezTo>
                    <a:pt x="211" y="19"/>
                    <a:pt x="211" y="38"/>
                    <a:pt x="211" y="38"/>
                  </a:cubicBezTo>
                  <a:cubicBezTo>
                    <a:pt x="211" y="38"/>
                    <a:pt x="208" y="8"/>
                    <a:pt x="191" y="4"/>
                  </a:cubicBezTo>
                  <a:cubicBezTo>
                    <a:pt x="173" y="0"/>
                    <a:pt x="162" y="13"/>
                    <a:pt x="162" y="21"/>
                  </a:cubicBezTo>
                  <a:cubicBezTo>
                    <a:pt x="161" y="30"/>
                    <a:pt x="160" y="39"/>
                    <a:pt x="160" y="39"/>
                  </a:cubicBezTo>
                  <a:cubicBezTo>
                    <a:pt x="160" y="39"/>
                    <a:pt x="133" y="18"/>
                    <a:pt x="84" y="9"/>
                  </a:cubicBezTo>
                  <a:cubicBezTo>
                    <a:pt x="34" y="0"/>
                    <a:pt x="7" y="21"/>
                    <a:pt x="4" y="40"/>
                  </a:cubicBezTo>
                  <a:cubicBezTo>
                    <a:pt x="0" y="60"/>
                    <a:pt x="14" y="81"/>
                    <a:pt x="36" y="77"/>
                  </a:cubicBezTo>
                  <a:cubicBezTo>
                    <a:pt x="58" y="74"/>
                    <a:pt x="93" y="44"/>
                    <a:pt x="128" y="60"/>
                  </a:cubicBezTo>
                  <a:cubicBezTo>
                    <a:pt x="163" y="77"/>
                    <a:pt x="241" y="133"/>
                    <a:pt x="308" y="103"/>
                  </a:cubicBezTo>
                  <a:cubicBezTo>
                    <a:pt x="375" y="72"/>
                    <a:pt x="310" y="59"/>
                    <a:pt x="295"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9" name="iŝḷîḑé">
              <a:extLst>
                <a:ext uri="{FF2B5EF4-FFF2-40B4-BE49-F238E27FC236}">
                  <a16:creationId xmlns:a16="http://schemas.microsoft.com/office/drawing/2014/main" id="{F396DCB2-DC90-44EC-862A-5DC9790984BF}"/>
                </a:ext>
              </a:extLst>
            </p:cNvPr>
            <p:cNvSpPr/>
            <p:nvPr/>
          </p:nvSpPr>
          <p:spPr bwMode="auto">
            <a:xfrm>
              <a:off x="4857750" y="18089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0" name="ísḷiḍê">
              <a:extLst>
                <a:ext uri="{FF2B5EF4-FFF2-40B4-BE49-F238E27FC236}">
                  <a16:creationId xmlns:a16="http://schemas.microsoft.com/office/drawing/2014/main" id="{8CF2720D-29DA-43AA-8B3B-9087DB224400}"/>
                </a:ext>
              </a:extLst>
            </p:cNvPr>
            <p:cNvSpPr/>
            <p:nvPr/>
          </p:nvSpPr>
          <p:spPr bwMode="auto">
            <a:xfrm>
              <a:off x="4721225" y="1654969"/>
              <a:ext cx="149225" cy="187325"/>
            </a:xfrm>
            <a:custGeom>
              <a:avLst/>
              <a:gdLst>
                <a:gd name="T0" fmla="*/ 9 w 35"/>
                <a:gd name="T1" fmla="*/ 0 h 44"/>
                <a:gd name="T2" fmla="*/ 0 w 35"/>
                <a:gd name="T3" fmla="*/ 44 h 44"/>
                <a:gd name="T4" fmla="*/ 32 w 35"/>
                <a:gd name="T5" fmla="*/ 36 h 44"/>
                <a:gd name="T6" fmla="*/ 32 w 35"/>
                <a:gd name="T7" fmla="*/ 36 h 44"/>
                <a:gd name="T8" fmla="*/ 32 w 35"/>
                <a:gd name="T9" fmla="*/ 36 h 44"/>
                <a:gd name="T10" fmla="*/ 35 w 35"/>
                <a:gd name="T11" fmla="*/ 34 h 44"/>
                <a:gd name="T12" fmla="*/ 9 w 3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5" h="44">
                  <a:moveTo>
                    <a:pt x="9" y="0"/>
                  </a:moveTo>
                  <a:cubicBezTo>
                    <a:pt x="11" y="15"/>
                    <a:pt x="8" y="31"/>
                    <a:pt x="0" y="44"/>
                  </a:cubicBezTo>
                  <a:cubicBezTo>
                    <a:pt x="11" y="43"/>
                    <a:pt x="22" y="41"/>
                    <a:pt x="32" y="36"/>
                  </a:cubicBezTo>
                  <a:cubicBezTo>
                    <a:pt x="32" y="36"/>
                    <a:pt x="32" y="36"/>
                    <a:pt x="32" y="36"/>
                  </a:cubicBezTo>
                  <a:cubicBezTo>
                    <a:pt x="32" y="36"/>
                    <a:pt x="32" y="36"/>
                    <a:pt x="32" y="36"/>
                  </a:cubicBezTo>
                  <a:cubicBezTo>
                    <a:pt x="33" y="35"/>
                    <a:pt x="34" y="35"/>
                    <a:pt x="35" y="34"/>
                  </a:cubicBezTo>
                  <a:cubicBezTo>
                    <a:pt x="30" y="24"/>
                    <a:pt x="19" y="11"/>
                    <a:pt x="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1" name="îŝḻîďe">
              <a:extLst>
                <a:ext uri="{FF2B5EF4-FFF2-40B4-BE49-F238E27FC236}">
                  <a16:creationId xmlns:a16="http://schemas.microsoft.com/office/drawing/2014/main" id="{079F0F00-AAB3-433F-9D76-1380369A53B8}"/>
                </a:ext>
              </a:extLst>
            </p:cNvPr>
            <p:cNvSpPr/>
            <p:nvPr/>
          </p:nvSpPr>
          <p:spPr bwMode="auto">
            <a:xfrm>
              <a:off x="5461000" y="4788694"/>
              <a:ext cx="2052638" cy="333375"/>
            </a:xfrm>
            <a:custGeom>
              <a:avLst/>
              <a:gdLst>
                <a:gd name="T0" fmla="*/ 87 w 480"/>
                <a:gd name="T1" fmla="*/ 61 h 78"/>
                <a:gd name="T2" fmla="*/ 235 w 480"/>
                <a:gd name="T3" fmla="*/ 78 h 78"/>
                <a:gd name="T4" fmla="*/ 385 w 480"/>
                <a:gd name="T5" fmla="*/ 55 h 78"/>
                <a:gd name="T6" fmla="*/ 437 w 480"/>
                <a:gd name="T7" fmla="*/ 0 h 78"/>
                <a:gd name="T8" fmla="*/ 33 w 480"/>
                <a:gd name="T9" fmla="*/ 0 h 78"/>
                <a:gd name="T10" fmla="*/ 87 w 480"/>
                <a:gd name="T11" fmla="*/ 61 h 78"/>
              </a:gdLst>
              <a:ahLst/>
              <a:cxnLst>
                <a:cxn ang="0">
                  <a:pos x="T0" y="T1"/>
                </a:cxn>
                <a:cxn ang="0">
                  <a:pos x="T2" y="T3"/>
                </a:cxn>
                <a:cxn ang="0">
                  <a:pos x="T4" y="T5"/>
                </a:cxn>
                <a:cxn ang="0">
                  <a:pos x="T6" y="T7"/>
                </a:cxn>
                <a:cxn ang="0">
                  <a:pos x="T8" y="T9"/>
                </a:cxn>
                <a:cxn ang="0">
                  <a:pos x="T10" y="T11"/>
                </a:cxn>
              </a:cxnLst>
              <a:rect l="0" t="0" r="r" b="b"/>
              <a:pathLst>
                <a:path w="480" h="78">
                  <a:moveTo>
                    <a:pt x="87" y="61"/>
                  </a:moveTo>
                  <a:cubicBezTo>
                    <a:pt x="87" y="61"/>
                    <a:pt x="143" y="78"/>
                    <a:pt x="235" y="78"/>
                  </a:cubicBezTo>
                  <a:cubicBezTo>
                    <a:pt x="328" y="78"/>
                    <a:pt x="385" y="55"/>
                    <a:pt x="385" y="55"/>
                  </a:cubicBezTo>
                  <a:cubicBezTo>
                    <a:pt x="385" y="55"/>
                    <a:pt x="395" y="0"/>
                    <a:pt x="437" y="0"/>
                  </a:cubicBezTo>
                  <a:cubicBezTo>
                    <a:pt x="480" y="0"/>
                    <a:pt x="0" y="0"/>
                    <a:pt x="33" y="0"/>
                  </a:cubicBezTo>
                  <a:cubicBezTo>
                    <a:pt x="67" y="0"/>
                    <a:pt x="87" y="61"/>
                    <a:pt x="87"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2" name="íṧľïdé">
              <a:extLst>
                <a:ext uri="{FF2B5EF4-FFF2-40B4-BE49-F238E27FC236}">
                  <a16:creationId xmlns:a16="http://schemas.microsoft.com/office/drawing/2014/main" id="{28E90884-71BE-49AD-AA1B-005325017E61}"/>
                </a:ext>
              </a:extLst>
            </p:cNvPr>
            <p:cNvSpPr/>
            <p:nvPr/>
          </p:nvSpPr>
          <p:spPr bwMode="auto">
            <a:xfrm>
              <a:off x="5738813" y="4869656"/>
              <a:ext cx="1433513" cy="201613"/>
            </a:xfrm>
            <a:custGeom>
              <a:avLst/>
              <a:gdLst>
                <a:gd name="T0" fmla="*/ 0 w 335"/>
                <a:gd name="T1" fmla="*/ 0 h 47"/>
                <a:gd name="T2" fmla="*/ 19 w 335"/>
                <a:gd name="T3" fmla="*/ 34 h 47"/>
                <a:gd name="T4" fmla="*/ 119 w 335"/>
                <a:gd name="T5" fmla="*/ 47 h 47"/>
                <a:gd name="T6" fmla="*/ 328 w 335"/>
                <a:gd name="T7" fmla="*/ 13 h 47"/>
                <a:gd name="T8" fmla="*/ 335 w 335"/>
                <a:gd name="T9" fmla="*/ 1 h 47"/>
                <a:gd name="T10" fmla="*/ 169 w 335"/>
                <a:gd name="T11" fmla="*/ 17 h 47"/>
                <a:gd name="T12" fmla="*/ 0 w 3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35" h="47">
                  <a:moveTo>
                    <a:pt x="0" y="0"/>
                  </a:moveTo>
                  <a:cubicBezTo>
                    <a:pt x="9" y="11"/>
                    <a:pt x="16" y="25"/>
                    <a:pt x="19" y="34"/>
                  </a:cubicBezTo>
                  <a:cubicBezTo>
                    <a:pt x="52" y="43"/>
                    <a:pt x="85" y="47"/>
                    <a:pt x="119" y="47"/>
                  </a:cubicBezTo>
                  <a:cubicBezTo>
                    <a:pt x="189" y="47"/>
                    <a:pt x="261" y="31"/>
                    <a:pt x="328" y="13"/>
                  </a:cubicBezTo>
                  <a:cubicBezTo>
                    <a:pt x="330" y="9"/>
                    <a:pt x="332" y="5"/>
                    <a:pt x="335" y="1"/>
                  </a:cubicBezTo>
                  <a:cubicBezTo>
                    <a:pt x="295" y="10"/>
                    <a:pt x="236" y="17"/>
                    <a:pt x="169" y="17"/>
                  </a:cubicBezTo>
                  <a:cubicBezTo>
                    <a:pt x="101" y="17"/>
                    <a:pt x="40" y="1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3" name="isḻíḋe">
              <a:extLst>
                <a:ext uri="{FF2B5EF4-FFF2-40B4-BE49-F238E27FC236}">
                  <a16:creationId xmlns:a16="http://schemas.microsoft.com/office/drawing/2014/main" id="{B3D89A47-47D7-4D46-8DC8-52D2FF4BC33E}"/>
                </a:ext>
              </a:extLst>
            </p:cNvPr>
            <p:cNvSpPr/>
            <p:nvPr/>
          </p:nvSpPr>
          <p:spPr bwMode="auto">
            <a:xfrm>
              <a:off x="5105400" y="1564481"/>
              <a:ext cx="1506538" cy="723900"/>
            </a:xfrm>
            <a:custGeom>
              <a:avLst/>
              <a:gdLst>
                <a:gd name="T0" fmla="*/ 77 w 352"/>
                <a:gd name="T1" fmla="*/ 25 h 169"/>
                <a:gd name="T2" fmla="*/ 117 w 352"/>
                <a:gd name="T3" fmla="*/ 22 h 169"/>
                <a:gd name="T4" fmla="*/ 161 w 352"/>
                <a:gd name="T5" fmla="*/ 15 h 169"/>
                <a:gd name="T6" fmla="*/ 163 w 352"/>
                <a:gd name="T7" fmla="*/ 42 h 169"/>
                <a:gd name="T8" fmla="*/ 196 w 352"/>
                <a:gd name="T9" fmla="*/ 21 h 169"/>
                <a:gd name="T10" fmla="*/ 214 w 352"/>
                <a:gd name="T11" fmla="*/ 50 h 169"/>
                <a:gd name="T12" fmla="*/ 207 w 352"/>
                <a:gd name="T13" fmla="*/ 66 h 169"/>
                <a:gd name="T14" fmla="*/ 289 w 352"/>
                <a:gd name="T15" fmla="*/ 74 h 169"/>
                <a:gd name="T16" fmla="*/ 347 w 352"/>
                <a:gd name="T17" fmla="*/ 137 h 169"/>
                <a:gd name="T18" fmla="*/ 301 w 352"/>
                <a:gd name="T19" fmla="*/ 156 h 169"/>
                <a:gd name="T20" fmla="*/ 227 w 352"/>
                <a:gd name="T21" fmla="*/ 100 h 169"/>
                <a:gd name="T22" fmla="*/ 200 w 352"/>
                <a:gd name="T23" fmla="*/ 100 h 169"/>
                <a:gd name="T24" fmla="*/ 46 w 352"/>
                <a:gd name="T25" fmla="*/ 57 h 169"/>
                <a:gd name="T26" fmla="*/ 77 w 352"/>
                <a:gd name="T27" fmla="*/ 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169">
                  <a:moveTo>
                    <a:pt x="77" y="25"/>
                  </a:moveTo>
                  <a:cubicBezTo>
                    <a:pt x="78" y="26"/>
                    <a:pt x="96" y="35"/>
                    <a:pt x="117" y="22"/>
                  </a:cubicBezTo>
                  <a:cubicBezTo>
                    <a:pt x="139" y="10"/>
                    <a:pt x="150" y="4"/>
                    <a:pt x="161" y="15"/>
                  </a:cubicBezTo>
                  <a:cubicBezTo>
                    <a:pt x="171" y="25"/>
                    <a:pt x="163" y="42"/>
                    <a:pt x="163" y="42"/>
                  </a:cubicBezTo>
                  <a:cubicBezTo>
                    <a:pt x="163" y="42"/>
                    <a:pt x="178" y="17"/>
                    <a:pt x="196" y="21"/>
                  </a:cubicBezTo>
                  <a:cubicBezTo>
                    <a:pt x="213" y="26"/>
                    <a:pt x="217" y="42"/>
                    <a:pt x="214" y="50"/>
                  </a:cubicBezTo>
                  <a:cubicBezTo>
                    <a:pt x="211" y="58"/>
                    <a:pt x="207" y="66"/>
                    <a:pt x="207" y="66"/>
                  </a:cubicBezTo>
                  <a:cubicBezTo>
                    <a:pt x="207" y="66"/>
                    <a:pt x="241" y="60"/>
                    <a:pt x="289" y="74"/>
                  </a:cubicBezTo>
                  <a:cubicBezTo>
                    <a:pt x="338" y="88"/>
                    <a:pt x="352" y="118"/>
                    <a:pt x="347" y="137"/>
                  </a:cubicBezTo>
                  <a:cubicBezTo>
                    <a:pt x="341" y="156"/>
                    <a:pt x="320" y="169"/>
                    <a:pt x="301" y="156"/>
                  </a:cubicBezTo>
                  <a:cubicBezTo>
                    <a:pt x="283" y="143"/>
                    <a:pt x="266" y="101"/>
                    <a:pt x="227" y="100"/>
                  </a:cubicBezTo>
                  <a:cubicBezTo>
                    <a:pt x="220" y="100"/>
                    <a:pt x="211" y="100"/>
                    <a:pt x="200" y="100"/>
                  </a:cubicBezTo>
                  <a:cubicBezTo>
                    <a:pt x="154" y="102"/>
                    <a:pt x="84" y="104"/>
                    <a:pt x="46" y="57"/>
                  </a:cubicBezTo>
                  <a:cubicBezTo>
                    <a:pt x="0" y="0"/>
                    <a:pt x="64" y="18"/>
                    <a:pt x="77" y="25"/>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4" name="iśḷîḓè">
              <a:extLst>
                <a:ext uri="{FF2B5EF4-FFF2-40B4-BE49-F238E27FC236}">
                  <a16:creationId xmlns:a16="http://schemas.microsoft.com/office/drawing/2014/main" id="{DA903383-ED79-43AE-BE60-12F6AB4AC40F}"/>
                </a:ext>
              </a:extLst>
            </p:cNvPr>
            <p:cNvSpPr/>
            <p:nvPr/>
          </p:nvSpPr>
          <p:spPr bwMode="auto">
            <a:xfrm>
              <a:off x="5464175" y="1685131"/>
              <a:ext cx="17463" cy="4763"/>
            </a:xfrm>
            <a:custGeom>
              <a:avLst/>
              <a:gdLst>
                <a:gd name="T0" fmla="*/ 0 w 4"/>
                <a:gd name="T1" fmla="*/ 0 h 1"/>
                <a:gd name="T2" fmla="*/ 0 w 4"/>
                <a:gd name="T3" fmla="*/ 0 h 1"/>
                <a:gd name="T4" fmla="*/ 4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0" y="0"/>
                    <a:pt x="0" y="0"/>
                  </a:cubicBezTo>
                  <a:cubicBezTo>
                    <a:pt x="2" y="0"/>
                    <a:pt x="3" y="1"/>
                    <a:pt x="4" y="1"/>
                  </a:cubicBezTo>
                  <a:cubicBezTo>
                    <a:pt x="4" y="1"/>
                    <a:pt x="4" y="1"/>
                    <a:pt x="4" y="1"/>
                  </a:cubicBezTo>
                  <a:cubicBezTo>
                    <a:pt x="3" y="1"/>
                    <a:pt x="2"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5" name="îṥḷidé">
              <a:extLst>
                <a:ext uri="{FF2B5EF4-FFF2-40B4-BE49-F238E27FC236}">
                  <a16:creationId xmlns:a16="http://schemas.microsoft.com/office/drawing/2014/main" id="{03B8D496-8C2C-4E8C-AA4E-C7E1E4B3349A}"/>
                </a:ext>
              </a:extLst>
            </p:cNvPr>
            <p:cNvSpPr/>
            <p:nvPr/>
          </p:nvSpPr>
          <p:spPr bwMode="auto">
            <a:xfrm>
              <a:off x="5367338" y="1685131"/>
              <a:ext cx="114300" cy="217488"/>
            </a:xfrm>
            <a:custGeom>
              <a:avLst/>
              <a:gdLst>
                <a:gd name="T0" fmla="*/ 23 w 27"/>
                <a:gd name="T1" fmla="*/ 0 h 51"/>
                <a:gd name="T2" fmla="*/ 1 w 27"/>
                <a:gd name="T3" fmla="*/ 37 h 51"/>
                <a:gd name="T4" fmla="*/ 1 w 27"/>
                <a:gd name="T5" fmla="*/ 45 h 51"/>
                <a:gd name="T6" fmla="*/ 10 w 27"/>
                <a:gd name="T7" fmla="*/ 51 h 51"/>
                <a:gd name="T8" fmla="*/ 27 w 27"/>
                <a:gd name="T9" fmla="*/ 1 h 51"/>
                <a:gd name="T10" fmla="*/ 23 w 27"/>
                <a:gd name="T11" fmla="*/ 0 h 51"/>
              </a:gdLst>
              <a:ahLst/>
              <a:cxnLst>
                <a:cxn ang="0">
                  <a:pos x="T0" y="T1"/>
                </a:cxn>
                <a:cxn ang="0">
                  <a:pos x="T2" y="T3"/>
                </a:cxn>
                <a:cxn ang="0">
                  <a:pos x="T4" y="T5"/>
                </a:cxn>
                <a:cxn ang="0">
                  <a:pos x="T6" y="T7"/>
                </a:cxn>
                <a:cxn ang="0">
                  <a:pos x="T8" y="T9"/>
                </a:cxn>
                <a:cxn ang="0">
                  <a:pos x="T10" y="T11"/>
                </a:cxn>
              </a:cxnLst>
              <a:rect l="0" t="0" r="r" b="b"/>
              <a:pathLst>
                <a:path w="27" h="51">
                  <a:moveTo>
                    <a:pt x="23" y="0"/>
                  </a:moveTo>
                  <a:cubicBezTo>
                    <a:pt x="12" y="13"/>
                    <a:pt x="0" y="29"/>
                    <a:pt x="1" y="37"/>
                  </a:cubicBezTo>
                  <a:cubicBezTo>
                    <a:pt x="1" y="39"/>
                    <a:pt x="1" y="42"/>
                    <a:pt x="1" y="45"/>
                  </a:cubicBezTo>
                  <a:cubicBezTo>
                    <a:pt x="4" y="47"/>
                    <a:pt x="7" y="49"/>
                    <a:pt x="10" y="51"/>
                  </a:cubicBezTo>
                  <a:cubicBezTo>
                    <a:pt x="10" y="33"/>
                    <a:pt x="16" y="14"/>
                    <a:pt x="27" y="1"/>
                  </a:cubicBezTo>
                  <a:cubicBezTo>
                    <a:pt x="26" y="1"/>
                    <a:pt x="25" y="0"/>
                    <a:pt x="2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6" name="í$ľïḑè">
              <a:extLst>
                <a:ext uri="{FF2B5EF4-FFF2-40B4-BE49-F238E27FC236}">
                  <a16:creationId xmlns:a16="http://schemas.microsoft.com/office/drawing/2014/main" id="{8DB3C542-8911-46BF-B50E-92948361D505}"/>
                </a:ext>
              </a:extLst>
            </p:cNvPr>
            <p:cNvSpPr/>
            <p:nvPr/>
          </p:nvSpPr>
          <p:spPr bwMode="auto">
            <a:xfrm>
              <a:off x="4668838" y="1094581"/>
              <a:ext cx="915988" cy="1095375"/>
            </a:xfrm>
            <a:custGeom>
              <a:avLst/>
              <a:gdLst>
                <a:gd name="T0" fmla="*/ 41 w 214"/>
                <a:gd name="T1" fmla="*/ 79 h 256"/>
                <a:gd name="T2" fmla="*/ 77 w 214"/>
                <a:gd name="T3" fmla="*/ 49 h 256"/>
                <a:gd name="T4" fmla="*/ 104 w 214"/>
                <a:gd name="T5" fmla="*/ 0 h 256"/>
                <a:gd name="T6" fmla="*/ 104 w 214"/>
                <a:gd name="T7" fmla="*/ 0 h 256"/>
                <a:gd name="T8" fmla="*/ 106 w 214"/>
                <a:gd name="T9" fmla="*/ 0 h 256"/>
                <a:gd name="T10" fmla="*/ 108 w 214"/>
                <a:gd name="T11" fmla="*/ 0 h 256"/>
                <a:gd name="T12" fmla="*/ 108 w 214"/>
                <a:gd name="T13" fmla="*/ 0 h 256"/>
                <a:gd name="T14" fmla="*/ 136 w 214"/>
                <a:gd name="T15" fmla="*/ 49 h 256"/>
                <a:gd name="T16" fmla="*/ 173 w 214"/>
                <a:gd name="T17" fmla="*/ 79 h 256"/>
                <a:gd name="T18" fmla="*/ 203 w 214"/>
                <a:gd name="T19" fmla="*/ 119 h 256"/>
                <a:gd name="T20" fmla="*/ 164 w 214"/>
                <a:gd name="T21" fmla="*/ 175 h 256"/>
                <a:gd name="T22" fmla="*/ 161 w 214"/>
                <a:gd name="T23" fmla="*/ 218 h 256"/>
                <a:gd name="T24" fmla="*/ 151 w 214"/>
                <a:gd name="T25" fmla="*/ 230 h 256"/>
                <a:gd name="T26" fmla="*/ 149 w 214"/>
                <a:gd name="T27" fmla="*/ 246 h 256"/>
                <a:gd name="T28" fmla="*/ 139 w 214"/>
                <a:gd name="T29" fmla="*/ 256 h 256"/>
                <a:gd name="T30" fmla="*/ 108 w 214"/>
                <a:gd name="T31" fmla="*/ 256 h 256"/>
                <a:gd name="T32" fmla="*/ 106 w 214"/>
                <a:gd name="T33" fmla="*/ 256 h 256"/>
                <a:gd name="T34" fmla="*/ 74 w 214"/>
                <a:gd name="T35" fmla="*/ 256 h 256"/>
                <a:gd name="T36" fmla="*/ 65 w 214"/>
                <a:gd name="T37" fmla="*/ 246 h 256"/>
                <a:gd name="T38" fmla="*/ 63 w 214"/>
                <a:gd name="T39" fmla="*/ 231 h 256"/>
                <a:gd name="T40" fmla="*/ 53 w 214"/>
                <a:gd name="T41" fmla="*/ 218 h 256"/>
                <a:gd name="T42" fmla="*/ 50 w 214"/>
                <a:gd name="T43" fmla="*/ 175 h 256"/>
                <a:gd name="T44" fmla="*/ 10 w 214"/>
                <a:gd name="T45" fmla="*/ 119 h 256"/>
                <a:gd name="T46" fmla="*/ 41 w 214"/>
                <a:gd name="T47" fmla="*/ 7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56">
                  <a:moveTo>
                    <a:pt x="41" y="79"/>
                  </a:moveTo>
                  <a:cubicBezTo>
                    <a:pt x="65" y="69"/>
                    <a:pt x="77" y="49"/>
                    <a:pt x="77" y="49"/>
                  </a:cubicBezTo>
                  <a:cubicBezTo>
                    <a:pt x="65" y="12"/>
                    <a:pt x="100" y="2"/>
                    <a:pt x="104" y="0"/>
                  </a:cubicBezTo>
                  <a:cubicBezTo>
                    <a:pt x="104" y="0"/>
                    <a:pt x="104" y="0"/>
                    <a:pt x="104" y="0"/>
                  </a:cubicBezTo>
                  <a:cubicBezTo>
                    <a:pt x="104" y="0"/>
                    <a:pt x="106" y="0"/>
                    <a:pt x="106" y="0"/>
                  </a:cubicBezTo>
                  <a:cubicBezTo>
                    <a:pt x="106" y="0"/>
                    <a:pt x="108" y="0"/>
                    <a:pt x="108" y="0"/>
                  </a:cubicBezTo>
                  <a:cubicBezTo>
                    <a:pt x="108" y="0"/>
                    <a:pt x="108" y="0"/>
                    <a:pt x="108" y="0"/>
                  </a:cubicBezTo>
                  <a:cubicBezTo>
                    <a:pt x="116" y="2"/>
                    <a:pt x="147" y="12"/>
                    <a:pt x="136" y="49"/>
                  </a:cubicBezTo>
                  <a:cubicBezTo>
                    <a:pt x="136" y="49"/>
                    <a:pt x="148" y="69"/>
                    <a:pt x="173" y="79"/>
                  </a:cubicBezTo>
                  <a:cubicBezTo>
                    <a:pt x="198" y="89"/>
                    <a:pt x="214" y="107"/>
                    <a:pt x="203" y="119"/>
                  </a:cubicBezTo>
                  <a:cubicBezTo>
                    <a:pt x="193" y="131"/>
                    <a:pt x="162" y="162"/>
                    <a:pt x="164" y="175"/>
                  </a:cubicBezTo>
                  <a:cubicBezTo>
                    <a:pt x="165" y="188"/>
                    <a:pt x="163" y="212"/>
                    <a:pt x="161" y="218"/>
                  </a:cubicBezTo>
                  <a:cubicBezTo>
                    <a:pt x="159" y="223"/>
                    <a:pt x="151" y="230"/>
                    <a:pt x="151" y="230"/>
                  </a:cubicBezTo>
                  <a:cubicBezTo>
                    <a:pt x="151" y="230"/>
                    <a:pt x="153" y="241"/>
                    <a:pt x="149" y="246"/>
                  </a:cubicBezTo>
                  <a:cubicBezTo>
                    <a:pt x="144" y="250"/>
                    <a:pt x="139" y="256"/>
                    <a:pt x="139" y="256"/>
                  </a:cubicBezTo>
                  <a:cubicBezTo>
                    <a:pt x="108" y="256"/>
                    <a:pt x="108" y="256"/>
                    <a:pt x="108" y="256"/>
                  </a:cubicBezTo>
                  <a:cubicBezTo>
                    <a:pt x="106" y="256"/>
                    <a:pt x="106" y="256"/>
                    <a:pt x="106" y="256"/>
                  </a:cubicBezTo>
                  <a:cubicBezTo>
                    <a:pt x="74" y="256"/>
                    <a:pt x="74" y="256"/>
                    <a:pt x="74" y="256"/>
                  </a:cubicBezTo>
                  <a:cubicBezTo>
                    <a:pt x="74" y="256"/>
                    <a:pt x="69" y="250"/>
                    <a:pt x="65" y="246"/>
                  </a:cubicBezTo>
                  <a:cubicBezTo>
                    <a:pt x="61" y="241"/>
                    <a:pt x="63" y="231"/>
                    <a:pt x="63" y="231"/>
                  </a:cubicBezTo>
                  <a:cubicBezTo>
                    <a:pt x="63" y="231"/>
                    <a:pt x="55" y="224"/>
                    <a:pt x="53" y="218"/>
                  </a:cubicBezTo>
                  <a:cubicBezTo>
                    <a:pt x="51" y="213"/>
                    <a:pt x="49" y="188"/>
                    <a:pt x="50" y="175"/>
                  </a:cubicBezTo>
                  <a:cubicBezTo>
                    <a:pt x="51" y="163"/>
                    <a:pt x="21" y="131"/>
                    <a:pt x="10" y="119"/>
                  </a:cubicBezTo>
                  <a:cubicBezTo>
                    <a:pt x="0" y="107"/>
                    <a:pt x="16" y="89"/>
                    <a:pt x="41" y="7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7" name="iṥḻïḓê">
              <a:extLst>
                <a:ext uri="{FF2B5EF4-FFF2-40B4-BE49-F238E27FC236}">
                  <a16:creationId xmlns:a16="http://schemas.microsoft.com/office/drawing/2014/main" id="{5757853B-AC74-4D36-8F0A-825A7E53B70A}"/>
                </a:ext>
              </a:extLst>
            </p:cNvPr>
            <p:cNvSpPr/>
            <p:nvPr/>
          </p:nvSpPr>
          <p:spPr bwMode="auto">
            <a:xfrm>
              <a:off x="5045075" y="2172494"/>
              <a:ext cx="153988" cy="31972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8" name="í$ḷiḓè">
              <a:extLst>
                <a:ext uri="{FF2B5EF4-FFF2-40B4-BE49-F238E27FC236}">
                  <a16:creationId xmlns:a16="http://schemas.microsoft.com/office/drawing/2014/main" id="{F812327F-EF35-4A71-9C1A-1C5CF19BF07F}"/>
                </a:ext>
              </a:extLst>
            </p:cNvPr>
            <p:cNvSpPr/>
            <p:nvPr/>
          </p:nvSpPr>
          <p:spPr bwMode="auto">
            <a:xfrm>
              <a:off x="5045075" y="2172494"/>
              <a:ext cx="153988"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9" name="îşḻîde">
              <a:extLst>
                <a:ext uri="{FF2B5EF4-FFF2-40B4-BE49-F238E27FC236}">
                  <a16:creationId xmlns:a16="http://schemas.microsoft.com/office/drawing/2014/main" id="{D6289062-AC47-4E8F-9707-EA57A36C0D99}"/>
                </a:ext>
              </a:extLst>
            </p:cNvPr>
            <p:cNvSpPr/>
            <p:nvPr/>
          </p:nvSpPr>
          <p:spPr bwMode="auto">
            <a:xfrm>
              <a:off x="4994275" y="2377281"/>
              <a:ext cx="290513" cy="103188"/>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0" name="iş1îďè">
              <a:extLst>
                <a:ext uri="{FF2B5EF4-FFF2-40B4-BE49-F238E27FC236}">
                  <a16:creationId xmlns:a16="http://schemas.microsoft.com/office/drawing/2014/main" id="{7B493B90-EF1B-410B-9338-CF341605678C}"/>
                </a:ext>
              </a:extLst>
            </p:cNvPr>
            <p:cNvSpPr/>
            <p:nvPr/>
          </p:nvSpPr>
          <p:spPr bwMode="auto">
            <a:xfrm>
              <a:off x="4994275" y="2770981"/>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1" name="îśḷïḓê">
              <a:extLst>
                <a:ext uri="{FF2B5EF4-FFF2-40B4-BE49-F238E27FC236}">
                  <a16:creationId xmlns:a16="http://schemas.microsoft.com/office/drawing/2014/main" id="{A05D43BD-2AD0-49DF-8AD5-A827A771359A}"/>
                </a:ext>
              </a:extLst>
            </p:cNvPr>
            <p:cNvSpPr/>
            <p:nvPr/>
          </p:nvSpPr>
          <p:spPr bwMode="auto">
            <a:xfrm>
              <a:off x="4994275" y="2172494"/>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2" name="i$ľîḋé">
              <a:extLst>
                <a:ext uri="{FF2B5EF4-FFF2-40B4-BE49-F238E27FC236}">
                  <a16:creationId xmlns:a16="http://schemas.microsoft.com/office/drawing/2014/main" id="{F0EEA603-837D-4D5B-9A3E-87E2B08A06AD}"/>
                </a:ext>
              </a:extLst>
            </p:cNvPr>
            <p:cNvSpPr/>
            <p:nvPr/>
          </p:nvSpPr>
          <p:spPr bwMode="auto">
            <a:xfrm>
              <a:off x="4960938" y="2274094"/>
              <a:ext cx="376238" cy="138113"/>
            </a:xfrm>
            <a:custGeom>
              <a:avLst/>
              <a:gdLst>
                <a:gd name="T0" fmla="*/ 88 w 88"/>
                <a:gd name="T1" fmla="*/ 14 h 32"/>
                <a:gd name="T2" fmla="*/ 74 w 88"/>
                <a:gd name="T3" fmla="*/ 0 h 32"/>
                <a:gd name="T4" fmla="*/ 14 w 88"/>
                <a:gd name="T5" fmla="*/ 0 h 32"/>
                <a:gd name="T6" fmla="*/ 0 w 88"/>
                <a:gd name="T7" fmla="*/ 14 h 32"/>
                <a:gd name="T8" fmla="*/ 0 w 88"/>
                <a:gd name="T9" fmla="*/ 18 h 32"/>
                <a:gd name="T10" fmla="*/ 14 w 88"/>
                <a:gd name="T11" fmla="*/ 32 h 32"/>
                <a:gd name="T12" fmla="*/ 74 w 88"/>
                <a:gd name="T13" fmla="*/ 32 h 32"/>
                <a:gd name="T14" fmla="*/ 88 w 88"/>
                <a:gd name="T15" fmla="*/ 18 h 32"/>
                <a:gd name="T16" fmla="*/ 88 w 88"/>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32">
                  <a:moveTo>
                    <a:pt x="88" y="14"/>
                  </a:moveTo>
                  <a:cubicBezTo>
                    <a:pt x="88" y="6"/>
                    <a:pt x="82" y="0"/>
                    <a:pt x="74" y="0"/>
                  </a:cubicBezTo>
                  <a:cubicBezTo>
                    <a:pt x="14" y="0"/>
                    <a:pt x="14" y="0"/>
                    <a:pt x="14" y="0"/>
                  </a:cubicBezTo>
                  <a:cubicBezTo>
                    <a:pt x="6" y="0"/>
                    <a:pt x="0" y="6"/>
                    <a:pt x="0" y="14"/>
                  </a:cubicBezTo>
                  <a:cubicBezTo>
                    <a:pt x="0" y="18"/>
                    <a:pt x="0" y="18"/>
                    <a:pt x="0" y="18"/>
                  </a:cubicBezTo>
                  <a:cubicBezTo>
                    <a:pt x="0" y="26"/>
                    <a:pt x="6" y="32"/>
                    <a:pt x="14" y="32"/>
                  </a:cubicBezTo>
                  <a:cubicBezTo>
                    <a:pt x="74" y="32"/>
                    <a:pt x="74" y="32"/>
                    <a:pt x="74" y="32"/>
                  </a:cubicBezTo>
                  <a:cubicBezTo>
                    <a:pt x="82" y="32"/>
                    <a:pt x="88" y="26"/>
                    <a:pt x="88" y="18"/>
                  </a:cubicBezTo>
                  <a:cubicBezTo>
                    <a:pt x="88" y="14"/>
                    <a:pt x="88" y="14"/>
                    <a:pt x="88" y="14"/>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3" name="i$ļïdé">
              <a:extLst>
                <a:ext uri="{FF2B5EF4-FFF2-40B4-BE49-F238E27FC236}">
                  <a16:creationId xmlns:a16="http://schemas.microsoft.com/office/drawing/2014/main" id="{76293A37-28DA-4842-BD18-98818E8E960C}"/>
                </a:ext>
              </a:extLst>
            </p:cNvPr>
            <p:cNvSpPr/>
            <p:nvPr/>
          </p:nvSpPr>
          <p:spPr bwMode="auto">
            <a:xfrm>
              <a:off x="4994275" y="4685506"/>
              <a:ext cx="290513" cy="85725"/>
            </a:xfrm>
            <a:custGeom>
              <a:avLst/>
              <a:gdLst>
                <a:gd name="T0" fmla="*/ 0 w 68"/>
                <a:gd name="T1" fmla="*/ 9 h 20"/>
                <a:gd name="T2" fmla="*/ 7 w 68"/>
                <a:gd name="T3" fmla="*/ 20 h 20"/>
                <a:gd name="T4" fmla="*/ 57 w 68"/>
                <a:gd name="T5" fmla="*/ 20 h 20"/>
                <a:gd name="T6" fmla="*/ 68 w 68"/>
                <a:gd name="T7" fmla="*/ 9 h 20"/>
                <a:gd name="T8" fmla="*/ 68 w 68"/>
                <a:gd name="T9" fmla="*/ 5 h 20"/>
                <a:gd name="T10" fmla="*/ 57 w 68"/>
                <a:gd name="T11" fmla="*/ 0 h 20"/>
                <a:gd name="T12" fmla="*/ 7 w 68"/>
                <a:gd name="T13" fmla="*/ 0 h 20"/>
                <a:gd name="T14" fmla="*/ 0 w 68"/>
                <a:gd name="T15" fmla="*/ 5 h 20"/>
                <a:gd name="T16" fmla="*/ 0 w 68"/>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0">
                  <a:moveTo>
                    <a:pt x="0" y="9"/>
                  </a:moveTo>
                  <a:cubicBezTo>
                    <a:pt x="0" y="14"/>
                    <a:pt x="1" y="20"/>
                    <a:pt x="7" y="20"/>
                  </a:cubicBezTo>
                  <a:cubicBezTo>
                    <a:pt x="57" y="20"/>
                    <a:pt x="57" y="20"/>
                    <a:pt x="57" y="20"/>
                  </a:cubicBezTo>
                  <a:cubicBezTo>
                    <a:pt x="63" y="20"/>
                    <a:pt x="68" y="14"/>
                    <a:pt x="68" y="9"/>
                  </a:cubicBezTo>
                  <a:cubicBezTo>
                    <a:pt x="68" y="5"/>
                    <a:pt x="68" y="5"/>
                    <a:pt x="68" y="5"/>
                  </a:cubicBezTo>
                  <a:cubicBezTo>
                    <a:pt x="68" y="0"/>
                    <a:pt x="63" y="0"/>
                    <a:pt x="57" y="0"/>
                  </a:cubicBezTo>
                  <a:cubicBezTo>
                    <a:pt x="7" y="0"/>
                    <a:pt x="7" y="0"/>
                    <a:pt x="7" y="0"/>
                  </a:cubicBezTo>
                  <a:cubicBezTo>
                    <a:pt x="1" y="0"/>
                    <a:pt x="0" y="0"/>
                    <a:pt x="0" y="5"/>
                  </a:cubicBezTo>
                  <a:cubicBezTo>
                    <a:pt x="0" y="9"/>
                    <a:pt x="0" y="9"/>
                    <a:pt x="0"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4" name="îṡḻíḑe">
              <a:extLst>
                <a:ext uri="{FF2B5EF4-FFF2-40B4-BE49-F238E27FC236}">
                  <a16:creationId xmlns:a16="http://schemas.microsoft.com/office/drawing/2014/main" id="{56DAFE27-5316-4218-97F0-11DE9C7D0607}"/>
                </a:ext>
              </a:extLst>
            </p:cNvPr>
            <p:cNvSpPr/>
            <p:nvPr/>
          </p:nvSpPr>
          <p:spPr bwMode="auto">
            <a:xfrm>
              <a:off x="5011738" y="4053681"/>
              <a:ext cx="273050" cy="85725"/>
            </a:xfrm>
            <a:custGeom>
              <a:avLst/>
              <a:gdLst>
                <a:gd name="T0" fmla="*/ 0 w 64"/>
                <a:gd name="T1" fmla="*/ 10 h 20"/>
                <a:gd name="T2" fmla="*/ 9 w 64"/>
                <a:gd name="T3" fmla="*/ 20 h 20"/>
                <a:gd name="T4" fmla="*/ 57 w 64"/>
                <a:gd name="T5" fmla="*/ 20 h 20"/>
                <a:gd name="T6" fmla="*/ 64 w 64"/>
                <a:gd name="T7" fmla="*/ 10 h 20"/>
                <a:gd name="T8" fmla="*/ 64 w 64"/>
                <a:gd name="T9" fmla="*/ 9 h 20"/>
                <a:gd name="T10" fmla="*/ 57 w 64"/>
                <a:gd name="T11" fmla="*/ 0 h 20"/>
                <a:gd name="T12" fmla="*/ 9 w 64"/>
                <a:gd name="T13" fmla="*/ 0 h 20"/>
                <a:gd name="T14" fmla="*/ 0 w 64"/>
                <a:gd name="T15" fmla="*/ 9 h 20"/>
                <a:gd name="T16" fmla="*/ 0 w 64"/>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0">
                  <a:moveTo>
                    <a:pt x="0" y="10"/>
                  </a:moveTo>
                  <a:cubicBezTo>
                    <a:pt x="0" y="15"/>
                    <a:pt x="4" y="20"/>
                    <a:pt x="9" y="20"/>
                  </a:cubicBezTo>
                  <a:cubicBezTo>
                    <a:pt x="57" y="20"/>
                    <a:pt x="57" y="20"/>
                    <a:pt x="57" y="20"/>
                  </a:cubicBezTo>
                  <a:cubicBezTo>
                    <a:pt x="62" y="20"/>
                    <a:pt x="64" y="15"/>
                    <a:pt x="64" y="10"/>
                  </a:cubicBezTo>
                  <a:cubicBezTo>
                    <a:pt x="64" y="9"/>
                    <a:pt x="64" y="9"/>
                    <a:pt x="64" y="9"/>
                  </a:cubicBezTo>
                  <a:cubicBezTo>
                    <a:pt x="64" y="3"/>
                    <a:pt x="62" y="0"/>
                    <a:pt x="57" y="0"/>
                  </a:cubicBezTo>
                  <a:cubicBezTo>
                    <a:pt x="9" y="0"/>
                    <a:pt x="9" y="0"/>
                    <a:pt x="9" y="0"/>
                  </a:cubicBezTo>
                  <a:cubicBezTo>
                    <a:pt x="4" y="0"/>
                    <a:pt x="0" y="3"/>
                    <a:pt x="0" y="9"/>
                  </a:cubicBezTo>
                  <a:cubicBezTo>
                    <a:pt x="0" y="10"/>
                    <a:pt x="0" y="10"/>
                    <a:pt x="0" y="1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5" name="ïṥ1íḑé">
              <a:extLst>
                <a:ext uri="{FF2B5EF4-FFF2-40B4-BE49-F238E27FC236}">
                  <a16:creationId xmlns:a16="http://schemas.microsoft.com/office/drawing/2014/main" id="{F0D96872-9DAE-4CF6-9A81-A84DCE0BD85F}"/>
                </a:ext>
              </a:extLst>
            </p:cNvPr>
            <p:cNvSpPr/>
            <p:nvPr/>
          </p:nvSpPr>
          <p:spPr bwMode="auto">
            <a:xfrm>
              <a:off x="4905375" y="4083844"/>
              <a:ext cx="439738" cy="5842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6" name="íṣļíḋè">
              <a:extLst>
                <a:ext uri="{FF2B5EF4-FFF2-40B4-BE49-F238E27FC236}">
                  <a16:creationId xmlns:a16="http://schemas.microsoft.com/office/drawing/2014/main" id="{8AD4443D-6DE3-4041-88FB-00F683B568E2}"/>
                </a:ext>
              </a:extLst>
            </p:cNvPr>
            <p:cNvSpPr/>
            <p:nvPr/>
          </p:nvSpPr>
          <p:spPr bwMode="auto">
            <a:xfrm>
              <a:off x="4352925" y="4548981"/>
              <a:ext cx="1531938" cy="855663"/>
            </a:xfrm>
            <a:custGeom>
              <a:avLst/>
              <a:gdLst>
                <a:gd name="T0" fmla="*/ 0 w 358"/>
                <a:gd name="T1" fmla="*/ 200 h 200"/>
                <a:gd name="T2" fmla="*/ 358 w 358"/>
                <a:gd name="T3" fmla="*/ 200 h 200"/>
                <a:gd name="T4" fmla="*/ 204 w 358"/>
                <a:gd name="T5" fmla="*/ 52 h 200"/>
                <a:gd name="T6" fmla="*/ 158 w 358"/>
                <a:gd name="T7" fmla="*/ 52 h 200"/>
                <a:gd name="T8" fmla="*/ 0 w 358"/>
                <a:gd name="T9" fmla="*/ 200 h 200"/>
              </a:gdLst>
              <a:ahLst/>
              <a:cxnLst>
                <a:cxn ang="0">
                  <a:pos x="T0" y="T1"/>
                </a:cxn>
                <a:cxn ang="0">
                  <a:pos x="T2" y="T3"/>
                </a:cxn>
                <a:cxn ang="0">
                  <a:pos x="T4" y="T5"/>
                </a:cxn>
                <a:cxn ang="0">
                  <a:pos x="T6" y="T7"/>
                </a:cxn>
                <a:cxn ang="0">
                  <a:pos x="T8" y="T9"/>
                </a:cxn>
              </a:cxnLst>
              <a:rect l="0" t="0" r="r" b="b"/>
              <a:pathLst>
                <a:path w="358" h="200">
                  <a:moveTo>
                    <a:pt x="0" y="200"/>
                  </a:moveTo>
                  <a:cubicBezTo>
                    <a:pt x="358" y="200"/>
                    <a:pt x="358" y="200"/>
                    <a:pt x="358" y="200"/>
                  </a:cubicBezTo>
                  <a:cubicBezTo>
                    <a:pt x="358" y="200"/>
                    <a:pt x="204" y="84"/>
                    <a:pt x="204" y="52"/>
                  </a:cubicBezTo>
                  <a:cubicBezTo>
                    <a:pt x="204" y="0"/>
                    <a:pt x="158" y="0"/>
                    <a:pt x="158" y="52"/>
                  </a:cubicBezTo>
                  <a:cubicBezTo>
                    <a:pt x="158" y="88"/>
                    <a:pt x="0" y="200"/>
                    <a:pt x="0" y="20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7" name="iŝľïdè">
              <a:extLst>
                <a:ext uri="{FF2B5EF4-FFF2-40B4-BE49-F238E27FC236}">
                  <a16:creationId xmlns:a16="http://schemas.microsoft.com/office/drawing/2014/main" id="{82F76C20-632B-4401-982B-AD6B3676B398}"/>
                </a:ext>
              </a:extLst>
            </p:cNvPr>
            <p:cNvSpPr/>
            <p:nvPr/>
          </p:nvSpPr>
          <p:spPr bwMode="auto">
            <a:xfrm>
              <a:off x="4206875" y="5404644"/>
              <a:ext cx="1814513" cy="273050"/>
            </a:xfrm>
            <a:custGeom>
              <a:avLst/>
              <a:gdLst>
                <a:gd name="T0" fmla="*/ 0 w 424"/>
                <a:gd name="T1" fmla="*/ 28 h 64"/>
                <a:gd name="T2" fmla="*/ 26 w 424"/>
                <a:gd name="T3" fmla="*/ 64 h 64"/>
                <a:gd name="T4" fmla="*/ 397 w 424"/>
                <a:gd name="T5" fmla="*/ 64 h 64"/>
                <a:gd name="T6" fmla="*/ 424 w 424"/>
                <a:gd name="T7" fmla="*/ 28 h 64"/>
                <a:gd name="T8" fmla="*/ 424 w 424"/>
                <a:gd name="T9" fmla="*/ 26 h 64"/>
                <a:gd name="T10" fmla="*/ 397 w 424"/>
                <a:gd name="T11" fmla="*/ 0 h 64"/>
                <a:gd name="T12" fmla="*/ 26 w 424"/>
                <a:gd name="T13" fmla="*/ 0 h 64"/>
                <a:gd name="T14" fmla="*/ 0 w 424"/>
                <a:gd name="T15" fmla="*/ 26 h 64"/>
                <a:gd name="T16" fmla="*/ 0 w 424"/>
                <a:gd name="T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64">
                  <a:moveTo>
                    <a:pt x="0" y="28"/>
                  </a:moveTo>
                  <a:cubicBezTo>
                    <a:pt x="0" y="44"/>
                    <a:pt x="10" y="64"/>
                    <a:pt x="26" y="64"/>
                  </a:cubicBezTo>
                  <a:cubicBezTo>
                    <a:pt x="397" y="64"/>
                    <a:pt x="397" y="64"/>
                    <a:pt x="397" y="64"/>
                  </a:cubicBezTo>
                  <a:cubicBezTo>
                    <a:pt x="413" y="64"/>
                    <a:pt x="424" y="44"/>
                    <a:pt x="424" y="28"/>
                  </a:cubicBezTo>
                  <a:cubicBezTo>
                    <a:pt x="424" y="26"/>
                    <a:pt x="424" y="26"/>
                    <a:pt x="424" y="26"/>
                  </a:cubicBezTo>
                  <a:cubicBezTo>
                    <a:pt x="424" y="10"/>
                    <a:pt x="413" y="0"/>
                    <a:pt x="397" y="0"/>
                  </a:cubicBezTo>
                  <a:cubicBezTo>
                    <a:pt x="26" y="0"/>
                    <a:pt x="26" y="0"/>
                    <a:pt x="26" y="0"/>
                  </a:cubicBezTo>
                  <a:cubicBezTo>
                    <a:pt x="10" y="0"/>
                    <a:pt x="0" y="10"/>
                    <a:pt x="0" y="26"/>
                  </a:cubicBezTo>
                  <a:cubicBezTo>
                    <a:pt x="0" y="28"/>
                    <a:pt x="0" y="28"/>
                    <a:pt x="0" y="28"/>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8" name="ïsḷiḑê">
              <a:extLst>
                <a:ext uri="{FF2B5EF4-FFF2-40B4-BE49-F238E27FC236}">
                  <a16:creationId xmlns:a16="http://schemas.microsoft.com/office/drawing/2014/main" id="{C735A961-3451-4559-944B-56FB869EE9C3}"/>
                </a:ext>
              </a:extLst>
            </p:cNvPr>
            <p:cNvSpPr/>
            <p:nvPr/>
          </p:nvSpPr>
          <p:spPr bwMode="auto">
            <a:xfrm>
              <a:off x="5546725" y="4556919"/>
              <a:ext cx="1830388" cy="338138"/>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9" name="îṡḻîďé">
              <a:extLst>
                <a:ext uri="{FF2B5EF4-FFF2-40B4-BE49-F238E27FC236}">
                  <a16:creationId xmlns:a16="http://schemas.microsoft.com/office/drawing/2014/main" id="{975DE862-76E5-4ED5-B6E5-223B4D132CC9}"/>
                </a:ext>
              </a:extLst>
            </p:cNvPr>
            <p:cNvSpPr/>
            <p:nvPr/>
          </p:nvSpPr>
          <p:spPr bwMode="auto">
            <a:xfrm>
              <a:off x="5524500" y="4548981"/>
              <a:ext cx="1873250" cy="3937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0" name="îśḷîďe">
              <a:extLst>
                <a:ext uri="{FF2B5EF4-FFF2-40B4-BE49-F238E27FC236}">
                  <a16:creationId xmlns:a16="http://schemas.microsoft.com/office/drawing/2014/main" id="{0FDB9E48-BF61-40BA-875D-25B2F20DFD43}"/>
                </a:ext>
              </a:extLst>
            </p:cNvPr>
            <p:cNvSpPr/>
            <p:nvPr/>
          </p:nvSpPr>
          <p:spPr bwMode="auto">
            <a:xfrm>
              <a:off x="5683250" y="4707731"/>
              <a:ext cx="1557338" cy="187325"/>
            </a:xfrm>
            <a:custGeom>
              <a:avLst/>
              <a:gdLst>
                <a:gd name="T0" fmla="*/ 301 w 364"/>
                <a:gd name="T1" fmla="*/ 5 h 44"/>
                <a:gd name="T2" fmla="*/ 293 w 364"/>
                <a:gd name="T3" fmla="*/ 19 h 44"/>
                <a:gd name="T4" fmla="*/ 293 w 364"/>
                <a:gd name="T5" fmla="*/ 19 h 44"/>
                <a:gd name="T6" fmla="*/ 290 w 364"/>
                <a:gd name="T7" fmla="*/ 23 h 44"/>
                <a:gd name="T8" fmla="*/ 270 w 364"/>
                <a:gd name="T9" fmla="*/ 11 h 44"/>
                <a:gd name="T10" fmla="*/ 274 w 364"/>
                <a:gd name="T11" fmla="*/ 41 h 44"/>
                <a:gd name="T12" fmla="*/ 364 w 364"/>
                <a:gd name="T13" fmla="*/ 22 h 44"/>
                <a:gd name="T14" fmla="*/ 301 w 364"/>
                <a:gd name="T15" fmla="*/ 5 h 44"/>
                <a:gd name="T16" fmla="*/ 182 w 364"/>
                <a:gd name="T17" fmla="*/ 0 h 44"/>
                <a:gd name="T18" fmla="*/ 0 w 364"/>
                <a:gd name="T19" fmla="*/ 22 h 44"/>
                <a:gd name="T20" fmla="*/ 182 w 364"/>
                <a:gd name="T21" fmla="*/ 44 h 44"/>
                <a:gd name="T22" fmla="*/ 266 w 364"/>
                <a:gd name="T23" fmla="*/ 41 h 44"/>
                <a:gd name="T24" fmla="*/ 260 w 364"/>
                <a:gd name="T25" fmla="*/ 6 h 44"/>
                <a:gd name="T26" fmla="*/ 252 w 364"/>
                <a:gd name="T27" fmla="*/ 1 h 44"/>
                <a:gd name="T28" fmla="*/ 182 w 364"/>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4" h="44">
                  <a:moveTo>
                    <a:pt x="301" y="5"/>
                  </a:moveTo>
                  <a:cubicBezTo>
                    <a:pt x="293" y="19"/>
                    <a:pt x="293" y="19"/>
                    <a:pt x="293" y="19"/>
                  </a:cubicBezTo>
                  <a:cubicBezTo>
                    <a:pt x="293" y="19"/>
                    <a:pt x="293" y="19"/>
                    <a:pt x="293" y="19"/>
                  </a:cubicBezTo>
                  <a:cubicBezTo>
                    <a:pt x="290" y="23"/>
                    <a:pt x="290" y="23"/>
                    <a:pt x="290" y="23"/>
                  </a:cubicBezTo>
                  <a:cubicBezTo>
                    <a:pt x="270" y="11"/>
                    <a:pt x="270" y="11"/>
                    <a:pt x="270" y="11"/>
                  </a:cubicBezTo>
                  <a:cubicBezTo>
                    <a:pt x="274" y="41"/>
                    <a:pt x="274" y="41"/>
                    <a:pt x="274" y="41"/>
                  </a:cubicBezTo>
                  <a:cubicBezTo>
                    <a:pt x="328" y="37"/>
                    <a:pt x="364" y="30"/>
                    <a:pt x="364" y="22"/>
                  </a:cubicBezTo>
                  <a:cubicBezTo>
                    <a:pt x="364" y="15"/>
                    <a:pt x="340" y="9"/>
                    <a:pt x="301" y="5"/>
                  </a:cubicBezTo>
                  <a:moveTo>
                    <a:pt x="182" y="0"/>
                  </a:moveTo>
                  <a:cubicBezTo>
                    <a:pt x="81" y="0"/>
                    <a:pt x="0" y="9"/>
                    <a:pt x="0" y="22"/>
                  </a:cubicBezTo>
                  <a:cubicBezTo>
                    <a:pt x="0" y="34"/>
                    <a:pt x="81" y="44"/>
                    <a:pt x="182" y="44"/>
                  </a:cubicBezTo>
                  <a:cubicBezTo>
                    <a:pt x="212" y="44"/>
                    <a:pt x="241" y="43"/>
                    <a:pt x="266" y="41"/>
                  </a:cubicBezTo>
                  <a:cubicBezTo>
                    <a:pt x="260" y="6"/>
                    <a:pt x="260" y="6"/>
                    <a:pt x="260" y="6"/>
                  </a:cubicBezTo>
                  <a:cubicBezTo>
                    <a:pt x="252" y="1"/>
                    <a:pt x="252" y="1"/>
                    <a:pt x="252" y="1"/>
                  </a:cubicBezTo>
                  <a:cubicBezTo>
                    <a:pt x="230" y="0"/>
                    <a:pt x="207" y="0"/>
                    <a:pt x="182"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1" name="ïṧļïḋé">
              <a:extLst>
                <a:ext uri="{FF2B5EF4-FFF2-40B4-BE49-F238E27FC236}">
                  <a16:creationId xmlns:a16="http://schemas.microsoft.com/office/drawing/2014/main" id="{E3D1C2AA-BF1F-415D-9917-C93B0DD4422A}"/>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2" name="iṧḻiḑè">
              <a:extLst>
                <a:ext uri="{FF2B5EF4-FFF2-40B4-BE49-F238E27FC236}">
                  <a16:creationId xmlns:a16="http://schemas.microsoft.com/office/drawing/2014/main" id="{7CB00CAD-1016-4498-AECE-C3E12F417960}"/>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3" name="išľíḋè">
              <a:extLst>
                <a:ext uri="{FF2B5EF4-FFF2-40B4-BE49-F238E27FC236}">
                  <a16:creationId xmlns:a16="http://schemas.microsoft.com/office/drawing/2014/main" id="{C4B0095C-6295-4E38-94C9-63D50DE7CB98}"/>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4" name="íṣ1iďè">
              <a:extLst>
                <a:ext uri="{FF2B5EF4-FFF2-40B4-BE49-F238E27FC236}">
                  <a16:creationId xmlns:a16="http://schemas.microsoft.com/office/drawing/2014/main" id="{4F847316-6482-40F6-ABDC-0B073196B86C}"/>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5" name="ïŝḷïďe">
              <a:extLst>
                <a:ext uri="{FF2B5EF4-FFF2-40B4-BE49-F238E27FC236}">
                  <a16:creationId xmlns:a16="http://schemas.microsoft.com/office/drawing/2014/main" id="{791B4FFA-3C9B-4D1A-BB04-BC9862B0FFC6}"/>
                </a:ext>
              </a:extLst>
            </p:cNvPr>
            <p:cNvSpPr/>
            <p:nvPr/>
          </p:nvSpPr>
          <p:spPr bwMode="auto">
            <a:xfrm>
              <a:off x="5554663" y="2621756"/>
              <a:ext cx="936625" cy="2089150"/>
            </a:xfrm>
            <a:custGeom>
              <a:avLst/>
              <a:gdLst>
                <a:gd name="T0" fmla="*/ 22 w 590"/>
                <a:gd name="T1" fmla="*/ 1316 h 1316"/>
                <a:gd name="T2" fmla="*/ 590 w 590"/>
                <a:gd name="T3" fmla="*/ 10 h 1316"/>
                <a:gd name="T4" fmla="*/ 569 w 590"/>
                <a:gd name="T5" fmla="*/ 0 h 1316"/>
                <a:gd name="T6" fmla="*/ 0 w 590"/>
                <a:gd name="T7" fmla="*/ 1306 h 1316"/>
                <a:gd name="T8" fmla="*/ 22 w 590"/>
                <a:gd name="T9" fmla="*/ 1316 h 1316"/>
              </a:gdLst>
              <a:ahLst/>
              <a:cxnLst>
                <a:cxn ang="0">
                  <a:pos x="T0" y="T1"/>
                </a:cxn>
                <a:cxn ang="0">
                  <a:pos x="T2" y="T3"/>
                </a:cxn>
                <a:cxn ang="0">
                  <a:pos x="T4" y="T5"/>
                </a:cxn>
                <a:cxn ang="0">
                  <a:pos x="T6" y="T7"/>
                </a:cxn>
                <a:cxn ang="0">
                  <a:pos x="T8" y="T9"/>
                </a:cxn>
              </a:cxnLst>
              <a:rect l="0" t="0" r="r" b="b"/>
              <a:pathLst>
                <a:path w="590" h="1316">
                  <a:moveTo>
                    <a:pt x="22" y="1316"/>
                  </a:moveTo>
                  <a:lnTo>
                    <a:pt x="590" y="10"/>
                  </a:lnTo>
                  <a:lnTo>
                    <a:pt x="569" y="0"/>
                  </a:lnTo>
                  <a:lnTo>
                    <a:pt x="0" y="1306"/>
                  </a:lnTo>
                  <a:lnTo>
                    <a:pt x="22" y="1316"/>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6" name="ïṣḷíde">
              <a:extLst>
                <a:ext uri="{FF2B5EF4-FFF2-40B4-BE49-F238E27FC236}">
                  <a16:creationId xmlns:a16="http://schemas.microsoft.com/office/drawing/2014/main" id="{2E733D5D-4D9D-4EDD-B200-5041DF3844DA}"/>
                </a:ext>
              </a:extLst>
            </p:cNvPr>
            <p:cNvSpPr/>
            <p:nvPr/>
          </p:nvSpPr>
          <p:spPr bwMode="auto">
            <a:xfrm>
              <a:off x="4699000" y="1154906"/>
              <a:ext cx="373063" cy="1035050"/>
            </a:xfrm>
            <a:custGeom>
              <a:avLst/>
              <a:gdLst>
                <a:gd name="T0" fmla="*/ 76 w 87"/>
                <a:gd name="T1" fmla="*/ 214 h 242"/>
                <a:gd name="T2" fmla="*/ 77 w 87"/>
                <a:gd name="T3" fmla="*/ 214 h 242"/>
                <a:gd name="T4" fmla="*/ 76 w 87"/>
                <a:gd name="T5" fmla="*/ 214 h 242"/>
                <a:gd name="T6" fmla="*/ 76 w 87"/>
                <a:gd name="T7" fmla="*/ 0 h 242"/>
                <a:gd name="T8" fmla="*/ 71 w 87"/>
                <a:gd name="T9" fmla="*/ 35 h 242"/>
                <a:gd name="T10" fmla="*/ 34 w 87"/>
                <a:gd name="T11" fmla="*/ 65 h 242"/>
                <a:gd name="T12" fmla="*/ 34 w 87"/>
                <a:gd name="T13" fmla="*/ 65 h 242"/>
                <a:gd name="T14" fmla="*/ 0 w 87"/>
                <a:gd name="T15" fmla="*/ 97 h 242"/>
                <a:gd name="T16" fmla="*/ 3 w 87"/>
                <a:gd name="T17" fmla="*/ 105 h 242"/>
                <a:gd name="T18" fmla="*/ 43 w 87"/>
                <a:gd name="T19" fmla="*/ 161 h 242"/>
                <a:gd name="T20" fmla="*/ 43 w 87"/>
                <a:gd name="T21" fmla="*/ 161 h 242"/>
                <a:gd name="T22" fmla="*/ 43 w 87"/>
                <a:gd name="T23" fmla="*/ 171 h 242"/>
                <a:gd name="T24" fmla="*/ 46 w 87"/>
                <a:gd name="T25" fmla="*/ 204 h 242"/>
                <a:gd name="T26" fmla="*/ 56 w 87"/>
                <a:gd name="T27" fmla="*/ 217 h 242"/>
                <a:gd name="T28" fmla="*/ 56 w 87"/>
                <a:gd name="T29" fmla="*/ 217 h 242"/>
                <a:gd name="T30" fmla="*/ 56 w 87"/>
                <a:gd name="T31" fmla="*/ 217 h 242"/>
                <a:gd name="T32" fmla="*/ 55 w 87"/>
                <a:gd name="T33" fmla="*/ 223 h 242"/>
                <a:gd name="T34" fmla="*/ 58 w 87"/>
                <a:gd name="T35" fmla="*/ 232 h 242"/>
                <a:gd name="T36" fmla="*/ 67 w 87"/>
                <a:gd name="T37" fmla="*/ 242 h 242"/>
                <a:gd name="T38" fmla="*/ 70 w 87"/>
                <a:gd name="T39" fmla="*/ 237 h 242"/>
                <a:gd name="T40" fmla="*/ 65 w 87"/>
                <a:gd name="T41" fmla="*/ 232 h 242"/>
                <a:gd name="T42" fmla="*/ 74 w 87"/>
                <a:gd name="T43" fmla="*/ 214 h 242"/>
                <a:gd name="T44" fmla="*/ 76 w 87"/>
                <a:gd name="T45" fmla="*/ 214 h 242"/>
                <a:gd name="T46" fmla="*/ 58 w 87"/>
                <a:gd name="T47" fmla="*/ 204 h 242"/>
                <a:gd name="T48" fmla="*/ 64 w 87"/>
                <a:gd name="T49" fmla="*/ 166 h 242"/>
                <a:gd name="T50" fmla="*/ 33 w 87"/>
                <a:gd name="T51" fmla="*/ 124 h 242"/>
                <a:gd name="T52" fmla="*/ 30 w 87"/>
                <a:gd name="T53" fmla="*/ 80 h 242"/>
                <a:gd name="T54" fmla="*/ 87 w 87"/>
                <a:gd name="T55" fmla="*/ 44 h 242"/>
                <a:gd name="T56" fmla="*/ 76 w 87"/>
                <a:gd name="T5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242">
                  <a:moveTo>
                    <a:pt x="76" y="214"/>
                  </a:moveTo>
                  <a:cubicBezTo>
                    <a:pt x="76" y="214"/>
                    <a:pt x="77" y="214"/>
                    <a:pt x="77" y="214"/>
                  </a:cubicBezTo>
                  <a:cubicBezTo>
                    <a:pt x="77" y="214"/>
                    <a:pt x="76" y="214"/>
                    <a:pt x="76" y="214"/>
                  </a:cubicBezTo>
                  <a:moveTo>
                    <a:pt x="76" y="0"/>
                  </a:moveTo>
                  <a:cubicBezTo>
                    <a:pt x="70" y="7"/>
                    <a:pt x="66" y="18"/>
                    <a:pt x="71" y="35"/>
                  </a:cubicBezTo>
                  <a:cubicBezTo>
                    <a:pt x="71" y="35"/>
                    <a:pt x="58" y="55"/>
                    <a:pt x="34" y="65"/>
                  </a:cubicBezTo>
                  <a:cubicBezTo>
                    <a:pt x="34" y="65"/>
                    <a:pt x="34" y="65"/>
                    <a:pt x="34" y="65"/>
                  </a:cubicBezTo>
                  <a:cubicBezTo>
                    <a:pt x="14" y="73"/>
                    <a:pt x="0" y="86"/>
                    <a:pt x="0" y="97"/>
                  </a:cubicBezTo>
                  <a:cubicBezTo>
                    <a:pt x="0" y="100"/>
                    <a:pt x="1" y="103"/>
                    <a:pt x="3" y="105"/>
                  </a:cubicBezTo>
                  <a:cubicBezTo>
                    <a:pt x="14" y="117"/>
                    <a:pt x="43" y="147"/>
                    <a:pt x="43" y="161"/>
                  </a:cubicBezTo>
                  <a:cubicBezTo>
                    <a:pt x="43" y="161"/>
                    <a:pt x="43" y="161"/>
                    <a:pt x="43" y="161"/>
                  </a:cubicBezTo>
                  <a:cubicBezTo>
                    <a:pt x="43" y="164"/>
                    <a:pt x="43" y="168"/>
                    <a:pt x="43" y="171"/>
                  </a:cubicBezTo>
                  <a:cubicBezTo>
                    <a:pt x="43" y="184"/>
                    <a:pt x="44" y="200"/>
                    <a:pt x="46" y="204"/>
                  </a:cubicBezTo>
                  <a:cubicBezTo>
                    <a:pt x="48" y="210"/>
                    <a:pt x="56" y="217"/>
                    <a:pt x="56" y="217"/>
                  </a:cubicBezTo>
                  <a:cubicBezTo>
                    <a:pt x="56" y="217"/>
                    <a:pt x="56" y="217"/>
                    <a:pt x="56" y="217"/>
                  </a:cubicBezTo>
                  <a:cubicBezTo>
                    <a:pt x="56" y="217"/>
                    <a:pt x="56" y="217"/>
                    <a:pt x="56" y="217"/>
                  </a:cubicBezTo>
                  <a:cubicBezTo>
                    <a:pt x="56" y="217"/>
                    <a:pt x="55" y="220"/>
                    <a:pt x="55" y="223"/>
                  </a:cubicBezTo>
                  <a:cubicBezTo>
                    <a:pt x="55" y="226"/>
                    <a:pt x="56" y="230"/>
                    <a:pt x="58" y="232"/>
                  </a:cubicBezTo>
                  <a:cubicBezTo>
                    <a:pt x="61" y="235"/>
                    <a:pt x="65" y="240"/>
                    <a:pt x="67" y="242"/>
                  </a:cubicBezTo>
                  <a:cubicBezTo>
                    <a:pt x="68" y="240"/>
                    <a:pt x="69" y="238"/>
                    <a:pt x="70" y="237"/>
                  </a:cubicBezTo>
                  <a:cubicBezTo>
                    <a:pt x="69" y="235"/>
                    <a:pt x="67" y="234"/>
                    <a:pt x="65" y="232"/>
                  </a:cubicBezTo>
                  <a:cubicBezTo>
                    <a:pt x="60" y="227"/>
                    <a:pt x="65" y="214"/>
                    <a:pt x="74" y="214"/>
                  </a:cubicBezTo>
                  <a:cubicBezTo>
                    <a:pt x="75" y="214"/>
                    <a:pt x="75" y="214"/>
                    <a:pt x="76" y="214"/>
                  </a:cubicBezTo>
                  <a:cubicBezTo>
                    <a:pt x="69" y="213"/>
                    <a:pt x="64" y="210"/>
                    <a:pt x="58" y="204"/>
                  </a:cubicBezTo>
                  <a:cubicBezTo>
                    <a:pt x="47" y="190"/>
                    <a:pt x="61" y="176"/>
                    <a:pt x="64" y="166"/>
                  </a:cubicBezTo>
                  <a:cubicBezTo>
                    <a:pt x="70" y="150"/>
                    <a:pt x="39" y="143"/>
                    <a:pt x="33" y="124"/>
                  </a:cubicBezTo>
                  <a:cubicBezTo>
                    <a:pt x="29" y="108"/>
                    <a:pt x="20" y="94"/>
                    <a:pt x="30" y="80"/>
                  </a:cubicBezTo>
                  <a:cubicBezTo>
                    <a:pt x="43" y="60"/>
                    <a:pt x="65" y="51"/>
                    <a:pt x="87" y="44"/>
                  </a:cubicBezTo>
                  <a:cubicBezTo>
                    <a:pt x="77" y="32"/>
                    <a:pt x="72" y="15"/>
                    <a:pt x="7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7" name="ïsḷidé">
              <a:extLst>
                <a:ext uri="{FF2B5EF4-FFF2-40B4-BE49-F238E27FC236}">
                  <a16:creationId xmlns:a16="http://schemas.microsoft.com/office/drawing/2014/main" id="{F03EC69E-85EC-4AD9-B951-FF93FAADA55B}"/>
                </a:ext>
              </a:extLst>
            </p:cNvPr>
            <p:cNvSpPr/>
            <p:nvPr/>
          </p:nvSpPr>
          <p:spPr bwMode="auto">
            <a:xfrm>
              <a:off x="4994275" y="2445544"/>
              <a:ext cx="22225" cy="30163"/>
            </a:xfrm>
            <a:custGeom>
              <a:avLst/>
              <a:gdLst>
                <a:gd name="T0" fmla="*/ 0 w 5"/>
                <a:gd name="T1" fmla="*/ 0 h 7"/>
                <a:gd name="T2" fmla="*/ 5 w 5"/>
                <a:gd name="T3" fmla="*/ 7 h 7"/>
                <a:gd name="T4" fmla="*/ 4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1" y="3"/>
                    <a:pt x="2" y="6"/>
                    <a:pt x="5" y="7"/>
                  </a:cubicBezTo>
                  <a:cubicBezTo>
                    <a:pt x="5" y="7"/>
                    <a:pt x="5" y="7"/>
                    <a:pt x="4" y="7"/>
                  </a:cubicBezTo>
                  <a:cubicBezTo>
                    <a:pt x="2" y="5"/>
                    <a:pt x="1" y="3"/>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8" name="ïṡḷîḑê">
              <a:extLst>
                <a:ext uri="{FF2B5EF4-FFF2-40B4-BE49-F238E27FC236}">
                  <a16:creationId xmlns:a16="http://schemas.microsoft.com/office/drawing/2014/main" id="{6AE56681-2981-4E03-AF19-B8AA16399167}"/>
                </a:ext>
              </a:extLst>
            </p:cNvPr>
            <p:cNvSpPr/>
            <p:nvPr/>
          </p:nvSpPr>
          <p:spPr bwMode="auto">
            <a:xfrm>
              <a:off x="4994275" y="2407444"/>
              <a:ext cx="30163" cy="68263"/>
            </a:xfrm>
            <a:custGeom>
              <a:avLst/>
              <a:gdLst>
                <a:gd name="T0" fmla="*/ 1 w 7"/>
                <a:gd name="T1" fmla="*/ 0 h 16"/>
                <a:gd name="T2" fmla="*/ 0 w 7"/>
                <a:gd name="T3" fmla="*/ 6 h 16"/>
                <a:gd name="T4" fmla="*/ 0 w 7"/>
                <a:gd name="T5" fmla="*/ 7 h 16"/>
                <a:gd name="T6" fmla="*/ 0 w 7"/>
                <a:gd name="T7" fmla="*/ 9 h 16"/>
                <a:gd name="T8" fmla="*/ 4 w 7"/>
                <a:gd name="T9" fmla="*/ 16 h 16"/>
                <a:gd name="T10" fmla="*/ 7 w 7"/>
                <a:gd name="T11" fmla="*/ 1 h 16"/>
                <a:gd name="T12" fmla="*/ 6 w 7"/>
                <a:gd name="T13" fmla="*/ 1 h 16"/>
                <a:gd name="T14" fmla="*/ 1 w 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1" y="0"/>
                  </a:moveTo>
                  <a:cubicBezTo>
                    <a:pt x="0" y="2"/>
                    <a:pt x="0" y="4"/>
                    <a:pt x="0" y="6"/>
                  </a:cubicBezTo>
                  <a:cubicBezTo>
                    <a:pt x="0" y="7"/>
                    <a:pt x="0" y="7"/>
                    <a:pt x="0" y="7"/>
                  </a:cubicBezTo>
                  <a:cubicBezTo>
                    <a:pt x="0" y="8"/>
                    <a:pt x="0" y="9"/>
                    <a:pt x="0" y="9"/>
                  </a:cubicBezTo>
                  <a:cubicBezTo>
                    <a:pt x="1" y="12"/>
                    <a:pt x="2" y="14"/>
                    <a:pt x="4" y="16"/>
                  </a:cubicBezTo>
                  <a:cubicBezTo>
                    <a:pt x="4" y="11"/>
                    <a:pt x="4" y="5"/>
                    <a:pt x="7" y="1"/>
                  </a:cubicBezTo>
                  <a:cubicBezTo>
                    <a:pt x="6" y="1"/>
                    <a:pt x="6" y="1"/>
                    <a:pt x="6" y="1"/>
                  </a:cubicBezTo>
                  <a:cubicBezTo>
                    <a:pt x="4" y="1"/>
                    <a:pt x="2" y="1"/>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9" name="i$ḻiḋè">
              <a:extLst>
                <a:ext uri="{FF2B5EF4-FFF2-40B4-BE49-F238E27FC236}">
                  <a16:creationId xmlns:a16="http://schemas.microsoft.com/office/drawing/2014/main" id="{7AC35DE4-BF3A-4873-860E-DC8FE1A29EA5}"/>
                </a:ext>
              </a:extLst>
            </p:cNvPr>
            <p:cNvSpPr/>
            <p:nvPr/>
          </p:nvSpPr>
          <p:spPr bwMode="auto">
            <a:xfrm>
              <a:off x="4999038" y="2377281"/>
              <a:ext cx="85725" cy="34925"/>
            </a:xfrm>
            <a:custGeom>
              <a:avLst/>
              <a:gdLst>
                <a:gd name="T0" fmla="*/ 20 w 20"/>
                <a:gd name="T1" fmla="*/ 0 h 8"/>
                <a:gd name="T2" fmla="*/ 6 w 20"/>
                <a:gd name="T3" fmla="*/ 0 h 8"/>
                <a:gd name="T4" fmla="*/ 0 w 20"/>
                <a:gd name="T5" fmla="*/ 7 h 8"/>
                <a:gd name="T6" fmla="*/ 5 w 20"/>
                <a:gd name="T7" fmla="*/ 8 h 8"/>
                <a:gd name="T8" fmla="*/ 6 w 20"/>
                <a:gd name="T9" fmla="*/ 8 h 8"/>
                <a:gd name="T10" fmla="*/ 8 w 20"/>
                <a:gd name="T11" fmla="*/ 5 h 8"/>
                <a:gd name="T12" fmla="*/ 20 w 2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0"/>
                  </a:moveTo>
                  <a:cubicBezTo>
                    <a:pt x="6" y="0"/>
                    <a:pt x="6" y="0"/>
                    <a:pt x="6" y="0"/>
                  </a:cubicBezTo>
                  <a:cubicBezTo>
                    <a:pt x="2" y="0"/>
                    <a:pt x="0" y="3"/>
                    <a:pt x="0" y="7"/>
                  </a:cubicBezTo>
                  <a:cubicBezTo>
                    <a:pt x="1" y="8"/>
                    <a:pt x="3" y="8"/>
                    <a:pt x="5" y="8"/>
                  </a:cubicBezTo>
                  <a:cubicBezTo>
                    <a:pt x="6" y="8"/>
                    <a:pt x="6" y="8"/>
                    <a:pt x="6" y="8"/>
                  </a:cubicBezTo>
                  <a:cubicBezTo>
                    <a:pt x="6" y="7"/>
                    <a:pt x="7" y="6"/>
                    <a:pt x="8" y="5"/>
                  </a:cubicBezTo>
                  <a:cubicBezTo>
                    <a:pt x="12" y="2"/>
                    <a:pt x="16" y="0"/>
                    <a:pt x="2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0" name="iṥḻiďé">
              <a:extLst>
                <a:ext uri="{FF2B5EF4-FFF2-40B4-BE49-F238E27FC236}">
                  <a16:creationId xmlns:a16="http://schemas.microsoft.com/office/drawing/2014/main" id="{7A72F1C0-643D-45ED-8521-64D0A5A8D65C}"/>
                </a:ext>
              </a:extLst>
            </p:cNvPr>
            <p:cNvSpPr/>
            <p:nvPr/>
          </p:nvSpPr>
          <p:spPr bwMode="auto">
            <a:xfrm>
              <a:off x="4994275" y="2770981"/>
              <a:ext cx="50800" cy="38100"/>
            </a:xfrm>
            <a:custGeom>
              <a:avLst/>
              <a:gdLst>
                <a:gd name="T0" fmla="*/ 12 w 12"/>
                <a:gd name="T1" fmla="*/ 0 h 9"/>
                <a:gd name="T2" fmla="*/ 7 w 12"/>
                <a:gd name="T3" fmla="*/ 0 h 9"/>
                <a:gd name="T4" fmla="*/ 0 w 12"/>
                <a:gd name="T5" fmla="*/ 9 h 9"/>
                <a:gd name="T6" fmla="*/ 0 w 12"/>
                <a:gd name="T7" fmla="*/ 9 h 9"/>
                <a:gd name="T8" fmla="*/ 9 w 12"/>
                <a:gd name="T9" fmla="*/ 0 h 9"/>
                <a:gd name="T10" fmla="*/ 1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12" y="0"/>
                  </a:moveTo>
                  <a:cubicBezTo>
                    <a:pt x="7" y="0"/>
                    <a:pt x="7" y="0"/>
                    <a:pt x="7" y="0"/>
                  </a:cubicBezTo>
                  <a:cubicBezTo>
                    <a:pt x="1" y="0"/>
                    <a:pt x="0" y="3"/>
                    <a:pt x="0" y="9"/>
                  </a:cubicBezTo>
                  <a:cubicBezTo>
                    <a:pt x="0" y="9"/>
                    <a:pt x="0" y="9"/>
                    <a:pt x="0" y="9"/>
                  </a:cubicBezTo>
                  <a:cubicBezTo>
                    <a:pt x="0" y="4"/>
                    <a:pt x="4" y="0"/>
                    <a:pt x="9" y="0"/>
                  </a:cubicBezTo>
                  <a:cubicBezTo>
                    <a:pt x="12" y="0"/>
                    <a:pt x="12" y="0"/>
                    <a:pt x="12"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1" name="îsḻïḍê">
              <a:extLst>
                <a:ext uri="{FF2B5EF4-FFF2-40B4-BE49-F238E27FC236}">
                  <a16:creationId xmlns:a16="http://schemas.microsoft.com/office/drawing/2014/main" id="{3827FC4B-6E75-4685-8902-7B72F8EA5871}"/>
                </a:ext>
              </a:extLst>
            </p:cNvPr>
            <p:cNvSpPr/>
            <p:nvPr/>
          </p:nvSpPr>
          <p:spPr bwMode="auto">
            <a:xfrm>
              <a:off x="4994275" y="2770981"/>
              <a:ext cx="55563" cy="88900"/>
            </a:xfrm>
            <a:custGeom>
              <a:avLst/>
              <a:gdLst>
                <a:gd name="T0" fmla="*/ 13 w 13"/>
                <a:gd name="T1" fmla="*/ 0 h 21"/>
                <a:gd name="T2" fmla="*/ 12 w 13"/>
                <a:gd name="T3" fmla="*/ 0 h 21"/>
                <a:gd name="T4" fmla="*/ 9 w 13"/>
                <a:gd name="T5" fmla="*/ 0 h 21"/>
                <a:gd name="T6" fmla="*/ 0 w 13"/>
                <a:gd name="T7" fmla="*/ 9 h 21"/>
                <a:gd name="T8" fmla="*/ 0 w 13"/>
                <a:gd name="T9" fmla="*/ 9 h 21"/>
                <a:gd name="T10" fmla="*/ 8 w 13"/>
                <a:gd name="T11" fmla="*/ 21 h 21"/>
                <a:gd name="T12" fmla="*/ 8 w 13"/>
                <a:gd name="T13" fmla="*/ 5 h 21"/>
                <a:gd name="T14" fmla="*/ 13 w 1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13" y="0"/>
                  </a:moveTo>
                  <a:cubicBezTo>
                    <a:pt x="12" y="0"/>
                    <a:pt x="12" y="0"/>
                    <a:pt x="12" y="0"/>
                  </a:cubicBezTo>
                  <a:cubicBezTo>
                    <a:pt x="9" y="0"/>
                    <a:pt x="9" y="0"/>
                    <a:pt x="9" y="0"/>
                  </a:cubicBezTo>
                  <a:cubicBezTo>
                    <a:pt x="4" y="0"/>
                    <a:pt x="0" y="4"/>
                    <a:pt x="0" y="9"/>
                  </a:cubicBezTo>
                  <a:cubicBezTo>
                    <a:pt x="0" y="9"/>
                    <a:pt x="0" y="9"/>
                    <a:pt x="0" y="9"/>
                  </a:cubicBezTo>
                  <a:cubicBezTo>
                    <a:pt x="0" y="15"/>
                    <a:pt x="2" y="20"/>
                    <a:pt x="8" y="21"/>
                  </a:cubicBezTo>
                  <a:cubicBezTo>
                    <a:pt x="6" y="16"/>
                    <a:pt x="5" y="11"/>
                    <a:pt x="8" y="5"/>
                  </a:cubicBezTo>
                  <a:cubicBezTo>
                    <a:pt x="9" y="2"/>
                    <a:pt x="11" y="0"/>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2" name="îṣḷiḍe">
              <a:extLst>
                <a:ext uri="{FF2B5EF4-FFF2-40B4-BE49-F238E27FC236}">
                  <a16:creationId xmlns:a16="http://schemas.microsoft.com/office/drawing/2014/main" id="{339FFD48-91F9-459F-9592-71C3689989B6}"/>
                </a:ext>
              </a:extLst>
            </p:cNvPr>
            <p:cNvSpPr/>
            <p:nvPr/>
          </p:nvSpPr>
          <p:spPr bwMode="auto">
            <a:xfrm>
              <a:off x="4981575" y="2189956"/>
              <a:ext cx="20638" cy="12700"/>
            </a:xfrm>
            <a:custGeom>
              <a:avLst/>
              <a:gdLst>
                <a:gd name="T0" fmla="*/ 1 w 5"/>
                <a:gd name="T1" fmla="*/ 0 h 3"/>
                <a:gd name="T2" fmla="*/ 0 w 5"/>
                <a:gd name="T3" fmla="*/ 3 h 3"/>
                <a:gd name="T4" fmla="*/ 4 w 5"/>
                <a:gd name="T5" fmla="*/ 1 h 3"/>
                <a:gd name="T6" fmla="*/ 5 w 5"/>
                <a:gd name="T7" fmla="*/ 0 h 3"/>
                <a:gd name="T8" fmla="*/ 1 w 5"/>
                <a:gd name="T9" fmla="*/ 0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2"/>
                    <a:pt x="0" y="3"/>
                  </a:cubicBezTo>
                  <a:cubicBezTo>
                    <a:pt x="1" y="3"/>
                    <a:pt x="2" y="2"/>
                    <a:pt x="4" y="1"/>
                  </a:cubicBezTo>
                  <a:cubicBezTo>
                    <a:pt x="4" y="1"/>
                    <a:pt x="4" y="0"/>
                    <a:pt x="5" y="0"/>
                  </a:cubicBezTo>
                  <a:cubicBezTo>
                    <a:pt x="1" y="0"/>
                    <a:pt x="1" y="0"/>
                    <a:pt x="1" y="0"/>
                  </a:cubicBezTo>
                  <a:cubicBezTo>
                    <a:pt x="1" y="0"/>
                    <a:pt x="1" y="0"/>
                    <a:pt x="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3" name="îsļíḋè">
              <a:extLst>
                <a:ext uri="{FF2B5EF4-FFF2-40B4-BE49-F238E27FC236}">
                  <a16:creationId xmlns:a16="http://schemas.microsoft.com/office/drawing/2014/main" id="{93A18DA5-1EF4-4001-9DB1-6BFCC62F90A9}"/>
                </a:ext>
              </a:extLst>
            </p:cNvPr>
            <p:cNvSpPr/>
            <p:nvPr/>
          </p:nvSpPr>
          <p:spPr bwMode="auto">
            <a:xfrm>
              <a:off x="4999038" y="2162969"/>
              <a:ext cx="20638" cy="17463"/>
            </a:xfrm>
            <a:custGeom>
              <a:avLst/>
              <a:gdLst>
                <a:gd name="T0" fmla="*/ 3 w 5"/>
                <a:gd name="T1" fmla="*/ 0 h 4"/>
                <a:gd name="T2" fmla="*/ 0 w 5"/>
                <a:gd name="T3" fmla="*/ 1 h 4"/>
                <a:gd name="T4" fmla="*/ 2 w 5"/>
                <a:gd name="T5" fmla="*/ 4 h 4"/>
                <a:gd name="T6" fmla="*/ 5 w 5"/>
                <a:gd name="T7" fmla="*/ 3 h 4"/>
                <a:gd name="T8" fmla="*/ 3 w 5"/>
                <a:gd name="T9" fmla="*/ 1 h 4"/>
                <a:gd name="T10" fmla="*/ 3 w 5"/>
                <a:gd name="T11" fmla="*/ 1 h 4"/>
                <a:gd name="T12" fmla="*/ 5 w 5"/>
                <a:gd name="T13" fmla="*/ 2 h 4"/>
                <a:gd name="T14" fmla="*/ 3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2" y="0"/>
                    <a:pt x="1" y="1"/>
                    <a:pt x="0" y="1"/>
                  </a:cubicBezTo>
                  <a:cubicBezTo>
                    <a:pt x="1" y="2"/>
                    <a:pt x="2" y="3"/>
                    <a:pt x="2" y="4"/>
                  </a:cubicBezTo>
                  <a:cubicBezTo>
                    <a:pt x="3" y="4"/>
                    <a:pt x="4" y="3"/>
                    <a:pt x="5" y="3"/>
                  </a:cubicBezTo>
                  <a:cubicBezTo>
                    <a:pt x="4" y="2"/>
                    <a:pt x="3" y="2"/>
                    <a:pt x="3" y="1"/>
                  </a:cubicBezTo>
                  <a:cubicBezTo>
                    <a:pt x="3" y="1"/>
                    <a:pt x="3" y="1"/>
                    <a:pt x="3" y="1"/>
                  </a:cubicBezTo>
                  <a:cubicBezTo>
                    <a:pt x="4" y="1"/>
                    <a:pt x="4" y="1"/>
                    <a:pt x="5" y="2"/>
                  </a:cubicBezTo>
                  <a:cubicBezTo>
                    <a:pt x="4" y="1"/>
                    <a:pt x="3" y="1"/>
                    <a:pt x="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4" name="îślïḓé">
              <a:extLst>
                <a:ext uri="{FF2B5EF4-FFF2-40B4-BE49-F238E27FC236}">
                  <a16:creationId xmlns:a16="http://schemas.microsoft.com/office/drawing/2014/main" id="{F05A38A2-0CCF-41C3-B042-CEFE1CD23735}"/>
                </a:ext>
              </a:extLst>
            </p:cNvPr>
            <p:cNvSpPr/>
            <p:nvPr/>
          </p:nvSpPr>
          <p:spPr bwMode="auto">
            <a:xfrm>
              <a:off x="4999038" y="2177256"/>
              <a:ext cx="38100" cy="15875"/>
            </a:xfrm>
            <a:custGeom>
              <a:avLst/>
              <a:gdLst>
                <a:gd name="T0" fmla="*/ 5 w 9"/>
                <a:gd name="T1" fmla="*/ 0 h 4"/>
                <a:gd name="T2" fmla="*/ 2 w 9"/>
                <a:gd name="T3" fmla="*/ 1 h 4"/>
                <a:gd name="T4" fmla="*/ 4 w 9"/>
                <a:gd name="T5" fmla="*/ 3 h 4"/>
                <a:gd name="T6" fmla="*/ 1 w 9"/>
                <a:gd name="T7" fmla="*/ 3 h 4"/>
                <a:gd name="T8" fmla="*/ 1 w 9"/>
                <a:gd name="T9" fmla="*/ 3 h 4"/>
                <a:gd name="T10" fmla="*/ 0 w 9"/>
                <a:gd name="T11" fmla="*/ 4 h 4"/>
                <a:gd name="T12" fmla="*/ 9 w 9"/>
                <a:gd name="T13" fmla="*/ 2 h 4"/>
                <a:gd name="T14" fmla="*/ 9 w 9"/>
                <a:gd name="T15" fmla="*/ 2 h 4"/>
                <a:gd name="T16" fmla="*/ 5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5" y="0"/>
                  </a:moveTo>
                  <a:cubicBezTo>
                    <a:pt x="4" y="0"/>
                    <a:pt x="3" y="1"/>
                    <a:pt x="2" y="1"/>
                  </a:cubicBezTo>
                  <a:cubicBezTo>
                    <a:pt x="3" y="2"/>
                    <a:pt x="3" y="2"/>
                    <a:pt x="4" y="3"/>
                  </a:cubicBezTo>
                  <a:cubicBezTo>
                    <a:pt x="1" y="3"/>
                    <a:pt x="1" y="3"/>
                    <a:pt x="1" y="3"/>
                  </a:cubicBezTo>
                  <a:cubicBezTo>
                    <a:pt x="1" y="3"/>
                    <a:pt x="1" y="3"/>
                    <a:pt x="1" y="3"/>
                  </a:cubicBezTo>
                  <a:cubicBezTo>
                    <a:pt x="0" y="3"/>
                    <a:pt x="0" y="4"/>
                    <a:pt x="0" y="4"/>
                  </a:cubicBezTo>
                  <a:cubicBezTo>
                    <a:pt x="3" y="3"/>
                    <a:pt x="6" y="2"/>
                    <a:pt x="9" y="2"/>
                  </a:cubicBezTo>
                  <a:cubicBezTo>
                    <a:pt x="9" y="2"/>
                    <a:pt x="9" y="2"/>
                    <a:pt x="9" y="2"/>
                  </a:cubicBezTo>
                  <a:cubicBezTo>
                    <a:pt x="7" y="1"/>
                    <a:pt x="6" y="0"/>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5" name="iṥľíḋé">
              <a:extLst>
                <a:ext uri="{FF2B5EF4-FFF2-40B4-BE49-F238E27FC236}">
                  <a16:creationId xmlns:a16="http://schemas.microsoft.com/office/drawing/2014/main" id="{3278ACA7-3609-42C6-96E6-98846CC302FD}"/>
                </a:ext>
              </a:extLst>
            </p:cNvPr>
            <p:cNvSpPr/>
            <p:nvPr/>
          </p:nvSpPr>
          <p:spPr bwMode="auto">
            <a:xfrm>
              <a:off x="4986338" y="2167731"/>
              <a:ext cx="20638" cy="22225"/>
            </a:xfrm>
            <a:custGeom>
              <a:avLst/>
              <a:gdLst>
                <a:gd name="T0" fmla="*/ 3 w 5"/>
                <a:gd name="T1" fmla="*/ 0 h 5"/>
                <a:gd name="T2" fmla="*/ 0 w 5"/>
                <a:gd name="T3" fmla="*/ 5 h 5"/>
                <a:gd name="T4" fmla="*/ 0 w 5"/>
                <a:gd name="T5" fmla="*/ 5 h 5"/>
                <a:gd name="T6" fmla="*/ 4 w 5"/>
                <a:gd name="T7" fmla="*/ 5 h 5"/>
                <a:gd name="T8" fmla="*/ 5 w 5"/>
                <a:gd name="T9" fmla="*/ 3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1"/>
                    <a:pt x="1" y="3"/>
                    <a:pt x="0" y="5"/>
                  </a:cubicBezTo>
                  <a:cubicBezTo>
                    <a:pt x="0" y="5"/>
                    <a:pt x="0" y="5"/>
                    <a:pt x="0" y="5"/>
                  </a:cubicBezTo>
                  <a:cubicBezTo>
                    <a:pt x="4" y="5"/>
                    <a:pt x="4" y="5"/>
                    <a:pt x="4" y="5"/>
                  </a:cubicBezTo>
                  <a:cubicBezTo>
                    <a:pt x="4" y="4"/>
                    <a:pt x="5" y="4"/>
                    <a:pt x="5" y="3"/>
                  </a:cubicBezTo>
                  <a:cubicBezTo>
                    <a:pt x="5" y="2"/>
                    <a:pt x="4" y="1"/>
                    <a:pt x="3"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6" name="íŝliḑê">
              <a:extLst>
                <a:ext uri="{FF2B5EF4-FFF2-40B4-BE49-F238E27FC236}">
                  <a16:creationId xmlns:a16="http://schemas.microsoft.com/office/drawing/2014/main" id="{D898A35D-C2EB-4B9D-A0F9-07FD7A60E7CD}"/>
                </a:ext>
              </a:extLst>
            </p:cNvPr>
            <p:cNvSpPr/>
            <p:nvPr/>
          </p:nvSpPr>
          <p:spPr bwMode="auto">
            <a:xfrm>
              <a:off x="5002213" y="2180431"/>
              <a:ext cx="14288" cy="9525"/>
            </a:xfrm>
            <a:custGeom>
              <a:avLst/>
              <a:gdLst>
                <a:gd name="T0" fmla="*/ 1 w 3"/>
                <a:gd name="T1" fmla="*/ 0 h 2"/>
                <a:gd name="T2" fmla="*/ 0 w 3"/>
                <a:gd name="T3" fmla="*/ 2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1" y="1"/>
                    <a:pt x="0" y="1"/>
                    <a:pt x="0" y="2"/>
                  </a:cubicBezTo>
                  <a:cubicBezTo>
                    <a:pt x="3" y="2"/>
                    <a:pt x="3" y="2"/>
                    <a:pt x="3" y="2"/>
                  </a:cubicBezTo>
                  <a:cubicBezTo>
                    <a:pt x="2" y="1"/>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7" name="ïS1ïďê">
              <a:extLst>
                <a:ext uri="{FF2B5EF4-FFF2-40B4-BE49-F238E27FC236}">
                  <a16:creationId xmlns:a16="http://schemas.microsoft.com/office/drawing/2014/main" id="{07EC64B9-1611-4E4E-96FC-7753DC8EB0D0}"/>
                </a:ext>
              </a:extLst>
            </p:cNvPr>
            <p:cNvSpPr/>
            <p:nvPr/>
          </p:nvSpPr>
          <p:spPr bwMode="auto">
            <a:xfrm>
              <a:off x="5019675" y="2172494"/>
              <a:ext cx="85725" cy="0"/>
            </a:xfrm>
            <a:custGeom>
              <a:avLst/>
              <a:gdLst>
                <a:gd name="T0" fmla="*/ 0 w 20"/>
                <a:gd name="T1" fmla="*/ 1 w 20"/>
                <a:gd name="T2" fmla="*/ 3 w 20"/>
                <a:gd name="T3" fmla="*/ 20 w 20"/>
                <a:gd name="T4" fmla="*/ 20 w 20"/>
                <a:gd name="T5" fmla="*/ 1 w 20"/>
                <a:gd name="T6" fmla="*/ 0 w 20"/>
              </a:gdLst>
              <a:ahLst/>
              <a:cxnLst>
                <a:cxn ang="0">
                  <a:pos x="T0" y="0"/>
                </a:cxn>
                <a:cxn ang="0">
                  <a:pos x="T1" y="0"/>
                </a:cxn>
                <a:cxn ang="0">
                  <a:pos x="T2" y="0"/>
                </a:cxn>
                <a:cxn ang="0">
                  <a:pos x="T3" y="0"/>
                </a:cxn>
                <a:cxn ang="0">
                  <a:pos x="T4" y="0"/>
                </a:cxn>
                <a:cxn ang="0">
                  <a:pos x="T5" y="0"/>
                </a:cxn>
                <a:cxn ang="0">
                  <a:pos x="T6" y="0"/>
                </a:cxn>
              </a:cxnLst>
              <a:rect l="0" t="0" r="r" b="b"/>
              <a:pathLst>
                <a:path w="20">
                  <a:moveTo>
                    <a:pt x="0" y="0"/>
                  </a:moveTo>
                  <a:cubicBezTo>
                    <a:pt x="0" y="0"/>
                    <a:pt x="0" y="0"/>
                    <a:pt x="1" y="0"/>
                  </a:cubicBezTo>
                  <a:cubicBezTo>
                    <a:pt x="1" y="0"/>
                    <a:pt x="2" y="0"/>
                    <a:pt x="3" y="0"/>
                  </a:cubicBezTo>
                  <a:cubicBezTo>
                    <a:pt x="20" y="0"/>
                    <a:pt x="20" y="0"/>
                    <a:pt x="20" y="0"/>
                  </a:cubicBezTo>
                  <a:cubicBezTo>
                    <a:pt x="20" y="0"/>
                    <a:pt x="20" y="0"/>
                    <a:pt x="20" y="0"/>
                  </a:cubicBezTo>
                  <a:cubicBezTo>
                    <a:pt x="1" y="0"/>
                    <a:pt x="1" y="0"/>
                    <a:pt x="1" y="0"/>
                  </a:cubicBezTo>
                  <a:cubicBezTo>
                    <a:pt x="1" y="0"/>
                    <a:pt x="0" y="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8" name="iSḷïḑe">
              <a:extLst>
                <a:ext uri="{FF2B5EF4-FFF2-40B4-BE49-F238E27FC236}">
                  <a16:creationId xmlns:a16="http://schemas.microsoft.com/office/drawing/2014/main" id="{D5E70FBF-B40E-48F8-8771-3DE0B47AD016}"/>
                </a:ext>
              </a:extLst>
            </p:cNvPr>
            <p:cNvSpPr/>
            <p:nvPr/>
          </p:nvSpPr>
          <p:spPr bwMode="auto">
            <a:xfrm>
              <a:off x="5024438" y="2172494"/>
              <a:ext cx="80963" cy="12700"/>
            </a:xfrm>
            <a:custGeom>
              <a:avLst/>
              <a:gdLst>
                <a:gd name="T0" fmla="*/ 19 w 19"/>
                <a:gd name="T1" fmla="*/ 0 h 3"/>
                <a:gd name="T2" fmla="*/ 2 w 19"/>
                <a:gd name="T3" fmla="*/ 0 h 3"/>
                <a:gd name="T4" fmla="*/ 0 w 19"/>
                <a:gd name="T5" fmla="*/ 0 h 3"/>
                <a:gd name="T6" fmla="*/ 3 w 19"/>
                <a:gd name="T7" fmla="*/ 3 h 3"/>
                <a:gd name="T8" fmla="*/ 3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2" y="0"/>
                    <a:pt x="2" y="0"/>
                    <a:pt x="2" y="0"/>
                  </a:cubicBezTo>
                  <a:cubicBezTo>
                    <a:pt x="1" y="0"/>
                    <a:pt x="0" y="0"/>
                    <a:pt x="0" y="0"/>
                  </a:cubicBezTo>
                  <a:cubicBezTo>
                    <a:pt x="1" y="1"/>
                    <a:pt x="2" y="2"/>
                    <a:pt x="3" y="3"/>
                  </a:cubicBezTo>
                  <a:cubicBezTo>
                    <a:pt x="3" y="3"/>
                    <a:pt x="3" y="3"/>
                    <a:pt x="3" y="3"/>
                  </a:cubicBezTo>
                  <a:cubicBezTo>
                    <a:pt x="8" y="1"/>
                    <a:pt x="13" y="0"/>
                    <a:pt x="1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9" name="ïṧlíḓé">
              <a:extLst>
                <a:ext uri="{FF2B5EF4-FFF2-40B4-BE49-F238E27FC236}">
                  <a16:creationId xmlns:a16="http://schemas.microsoft.com/office/drawing/2014/main" id="{83B9410E-27A5-43AE-A699-567528D534AF}"/>
                </a:ext>
              </a:extLst>
            </p:cNvPr>
            <p:cNvSpPr/>
            <p:nvPr/>
          </p:nvSpPr>
          <p:spPr bwMode="auto">
            <a:xfrm>
              <a:off x="5011738" y="2167731"/>
              <a:ext cx="12700" cy="9525"/>
            </a:xfrm>
            <a:custGeom>
              <a:avLst/>
              <a:gdLst>
                <a:gd name="T0" fmla="*/ 0 w 3"/>
                <a:gd name="T1" fmla="*/ 0 h 2"/>
                <a:gd name="T2" fmla="*/ 0 w 3"/>
                <a:gd name="T3" fmla="*/ 0 h 2"/>
                <a:gd name="T4" fmla="*/ 2 w 3"/>
                <a:gd name="T5" fmla="*/ 2 h 2"/>
                <a:gd name="T6" fmla="*/ 3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1"/>
                    <a:pt x="1" y="1"/>
                    <a:pt x="2" y="2"/>
                  </a:cubicBezTo>
                  <a:cubicBezTo>
                    <a:pt x="2" y="2"/>
                    <a:pt x="2" y="1"/>
                    <a:pt x="3" y="1"/>
                  </a:cubicBezTo>
                  <a:cubicBezTo>
                    <a:pt x="2" y="1"/>
                    <a:pt x="2" y="1"/>
                    <a:pt x="2" y="1"/>
                  </a:cubicBezTo>
                  <a:cubicBezTo>
                    <a:pt x="1" y="0"/>
                    <a:pt x="1" y="0"/>
                    <a:pt x="0"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0" name="íšľíḓê">
              <a:extLst>
                <a:ext uri="{FF2B5EF4-FFF2-40B4-BE49-F238E27FC236}">
                  <a16:creationId xmlns:a16="http://schemas.microsoft.com/office/drawing/2014/main" id="{AD03F653-BA9D-4935-85CC-B41EA74D78E0}"/>
                </a:ext>
              </a:extLst>
            </p:cNvPr>
            <p:cNvSpPr/>
            <p:nvPr/>
          </p:nvSpPr>
          <p:spPr bwMode="auto">
            <a:xfrm>
              <a:off x="5019675" y="2172494"/>
              <a:ext cx="17463" cy="12700"/>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0"/>
                    <a:pt x="0" y="1"/>
                    <a:pt x="0" y="1"/>
                  </a:cubicBezTo>
                  <a:cubicBezTo>
                    <a:pt x="1" y="1"/>
                    <a:pt x="2" y="2"/>
                    <a:pt x="4" y="3"/>
                  </a:cubicBezTo>
                  <a:cubicBezTo>
                    <a:pt x="3" y="2"/>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1" name="í$ľíďé">
              <a:extLst>
                <a:ext uri="{FF2B5EF4-FFF2-40B4-BE49-F238E27FC236}">
                  <a16:creationId xmlns:a16="http://schemas.microsoft.com/office/drawing/2014/main" id="{204751BA-0FBA-4935-B2D5-87F6BAC04EB1}"/>
                </a:ext>
              </a:extLst>
            </p:cNvPr>
            <p:cNvSpPr/>
            <p:nvPr/>
          </p:nvSpPr>
          <p:spPr bwMode="auto">
            <a:xfrm>
              <a:off x="5105400" y="2172494"/>
              <a:ext cx="141288" cy="0"/>
            </a:xfrm>
            <a:custGeom>
              <a:avLst/>
              <a:gdLst>
                <a:gd name="T0" fmla="*/ 32 w 33"/>
                <a:gd name="T1" fmla="*/ 29 w 33"/>
                <a:gd name="T2" fmla="*/ 17 w 33"/>
                <a:gd name="T3" fmla="*/ 17 w 33"/>
                <a:gd name="T4" fmla="*/ 33 w 33"/>
                <a:gd name="T5" fmla="*/ 33 w 33"/>
                <a:gd name="T6" fmla="*/ 32 w 33"/>
                <a:gd name="T7" fmla="*/ 8 w 33"/>
                <a:gd name="T8" fmla="*/ 0 w 33"/>
                <a:gd name="T9" fmla="*/ 17 w 33"/>
                <a:gd name="T10" fmla="*/ 8 w 3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3">
                  <a:moveTo>
                    <a:pt x="32" y="0"/>
                  </a:moveTo>
                  <a:cubicBezTo>
                    <a:pt x="31" y="0"/>
                    <a:pt x="30" y="0"/>
                    <a:pt x="29" y="0"/>
                  </a:cubicBezTo>
                  <a:cubicBezTo>
                    <a:pt x="17" y="0"/>
                    <a:pt x="17" y="0"/>
                    <a:pt x="17" y="0"/>
                  </a:cubicBezTo>
                  <a:cubicBezTo>
                    <a:pt x="17" y="0"/>
                    <a:pt x="17" y="0"/>
                    <a:pt x="17" y="0"/>
                  </a:cubicBezTo>
                  <a:cubicBezTo>
                    <a:pt x="33" y="0"/>
                    <a:pt x="33" y="0"/>
                    <a:pt x="33" y="0"/>
                  </a:cubicBezTo>
                  <a:cubicBezTo>
                    <a:pt x="33" y="0"/>
                    <a:pt x="33" y="0"/>
                    <a:pt x="33" y="0"/>
                  </a:cubicBezTo>
                  <a:cubicBezTo>
                    <a:pt x="32" y="0"/>
                    <a:pt x="32" y="0"/>
                    <a:pt x="32" y="0"/>
                  </a:cubicBezTo>
                  <a:moveTo>
                    <a:pt x="8" y="0"/>
                  </a:moveTo>
                  <a:cubicBezTo>
                    <a:pt x="5" y="0"/>
                    <a:pt x="3" y="0"/>
                    <a:pt x="0" y="0"/>
                  </a:cubicBezTo>
                  <a:cubicBezTo>
                    <a:pt x="17" y="0"/>
                    <a:pt x="17" y="0"/>
                    <a:pt x="17" y="0"/>
                  </a:cubicBezTo>
                  <a:cubicBezTo>
                    <a:pt x="14" y="0"/>
                    <a:pt x="11" y="0"/>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2" name="ïṩļîḍe">
              <a:extLst>
                <a:ext uri="{FF2B5EF4-FFF2-40B4-BE49-F238E27FC236}">
                  <a16:creationId xmlns:a16="http://schemas.microsoft.com/office/drawing/2014/main" id="{7734D8EC-679E-48C0-BED0-B208D194AF30}"/>
                </a:ext>
              </a:extLst>
            </p:cNvPr>
            <p:cNvSpPr/>
            <p:nvPr/>
          </p:nvSpPr>
          <p:spPr bwMode="auto">
            <a:xfrm>
              <a:off x="5178425" y="2172494"/>
              <a:ext cx="80963" cy="4763"/>
            </a:xfrm>
            <a:custGeom>
              <a:avLst/>
              <a:gdLst>
                <a:gd name="T0" fmla="*/ 16 w 19"/>
                <a:gd name="T1" fmla="*/ 0 h 1"/>
                <a:gd name="T2" fmla="*/ 0 w 19"/>
                <a:gd name="T3" fmla="*/ 0 h 1"/>
                <a:gd name="T4" fmla="*/ 19 w 19"/>
                <a:gd name="T5" fmla="*/ 1 h 1"/>
                <a:gd name="T6" fmla="*/ 16 w 19"/>
                <a:gd name="T7" fmla="*/ 0 h 1"/>
                <a:gd name="T8" fmla="*/ 16 w 19"/>
                <a:gd name="T9" fmla="*/ 0 h 1"/>
              </a:gdLst>
              <a:ahLst/>
              <a:cxnLst>
                <a:cxn ang="0">
                  <a:pos x="T0" y="T1"/>
                </a:cxn>
                <a:cxn ang="0">
                  <a:pos x="T2" y="T3"/>
                </a:cxn>
                <a:cxn ang="0">
                  <a:pos x="T4" y="T5"/>
                </a:cxn>
                <a:cxn ang="0">
                  <a:pos x="T6" y="T7"/>
                </a:cxn>
                <a:cxn ang="0">
                  <a:pos x="T8" y="T9"/>
                </a:cxn>
              </a:cxnLst>
              <a:rect l="0" t="0" r="r" b="b"/>
              <a:pathLst>
                <a:path w="19" h="1">
                  <a:moveTo>
                    <a:pt x="16" y="0"/>
                  </a:moveTo>
                  <a:cubicBezTo>
                    <a:pt x="0" y="0"/>
                    <a:pt x="0" y="0"/>
                    <a:pt x="0" y="0"/>
                  </a:cubicBezTo>
                  <a:cubicBezTo>
                    <a:pt x="6" y="0"/>
                    <a:pt x="12" y="1"/>
                    <a:pt x="19" y="1"/>
                  </a:cubicBezTo>
                  <a:cubicBezTo>
                    <a:pt x="18" y="0"/>
                    <a:pt x="17" y="0"/>
                    <a:pt x="16" y="0"/>
                  </a:cubicBezTo>
                  <a:cubicBezTo>
                    <a:pt x="16" y="0"/>
                    <a:pt x="16" y="0"/>
                    <a:pt x="1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3" name="íṧľíḓê">
              <a:extLst>
                <a:ext uri="{FF2B5EF4-FFF2-40B4-BE49-F238E27FC236}">
                  <a16:creationId xmlns:a16="http://schemas.microsoft.com/office/drawing/2014/main" id="{58CE37A4-C01B-46B8-8E74-F85E228E9890}"/>
                </a:ext>
              </a:extLst>
            </p:cNvPr>
            <p:cNvSpPr/>
            <p:nvPr/>
          </p:nvSpPr>
          <p:spPr bwMode="auto">
            <a:xfrm>
              <a:off x="5084763" y="2377281"/>
              <a:ext cx="58738" cy="0"/>
            </a:xfrm>
            <a:custGeom>
              <a:avLst/>
              <a:gdLst>
                <a:gd name="T0" fmla="*/ 14 w 14"/>
                <a:gd name="T1" fmla="*/ 0 w 14"/>
                <a:gd name="T2" fmla="*/ 14 w 14"/>
              </a:gdLst>
              <a:ahLst/>
              <a:cxnLst>
                <a:cxn ang="0">
                  <a:pos x="T0" y="0"/>
                </a:cxn>
                <a:cxn ang="0">
                  <a:pos x="T1" y="0"/>
                </a:cxn>
                <a:cxn ang="0">
                  <a:pos x="T2" y="0"/>
                </a:cxn>
              </a:cxnLst>
              <a:rect l="0" t="0" r="r" b="b"/>
              <a:pathLst>
                <a:path w="14">
                  <a:moveTo>
                    <a:pt x="14" y="0"/>
                  </a:moveTo>
                  <a:cubicBezTo>
                    <a:pt x="9" y="0"/>
                    <a:pt x="5" y="0"/>
                    <a:pt x="0" y="0"/>
                  </a:cubicBezTo>
                  <a:cubicBezTo>
                    <a:pt x="14" y="0"/>
                    <a:pt x="14" y="0"/>
                    <a:pt x="14"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4" name="ïś1íḑé">
              <a:extLst>
                <a:ext uri="{FF2B5EF4-FFF2-40B4-BE49-F238E27FC236}">
                  <a16:creationId xmlns:a16="http://schemas.microsoft.com/office/drawing/2014/main" id="{DB20FD50-243A-401F-8F66-6AC689A7EAB5}"/>
                </a:ext>
              </a:extLst>
            </p:cNvPr>
            <p:cNvSpPr/>
            <p:nvPr/>
          </p:nvSpPr>
          <p:spPr bwMode="auto">
            <a:xfrm>
              <a:off x="4943475" y="2274094"/>
              <a:ext cx="88900" cy="111125"/>
            </a:xfrm>
            <a:custGeom>
              <a:avLst/>
              <a:gdLst>
                <a:gd name="T0" fmla="*/ 21 w 21"/>
                <a:gd name="T1" fmla="*/ 0 h 26"/>
                <a:gd name="T2" fmla="*/ 11 w 21"/>
                <a:gd name="T3" fmla="*/ 0 h 26"/>
                <a:gd name="T4" fmla="*/ 0 w 21"/>
                <a:gd name="T5" fmla="*/ 10 h 26"/>
                <a:gd name="T6" fmla="*/ 0 w 21"/>
                <a:gd name="T7" fmla="*/ 12 h 26"/>
                <a:gd name="T8" fmla="*/ 6 w 21"/>
                <a:gd name="T9" fmla="*/ 26 h 26"/>
                <a:gd name="T10" fmla="*/ 4 w 21"/>
                <a:gd name="T11" fmla="*/ 18 h 26"/>
                <a:gd name="T12" fmla="*/ 4 w 21"/>
                <a:gd name="T13" fmla="*/ 14 h 26"/>
                <a:gd name="T14" fmla="*/ 18 w 21"/>
                <a:gd name="T15" fmla="*/ 0 h 26"/>
                <a:gd name="T16" fmla="*/ 21 w 21"/>
                <a:gd name="T17" fmla="*/ 0 h 26"/>
                <a:gd name="T18" fmla="*/ 21 w 21"/>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6">
                  <a:moveTo>
                    <a:pt x="21" y="0"/>
                  </a:moveTo>
                  <a:cubicBezTo>
                    <a:pt x="11" y="0"/>
                    <a:pt x="11" y="0"/>
                    <a:pt x="11" y="0"/>
                  </a:cubicBezTo>
                  <a:cubicBezTo>
                    <a:pt x="4" y="0"/>
                    <a:pt x="0" y="3"/>
                    <a:pt x="0" y="10"/>
                  </a:cubicBezTo>
                  <a:cubicBezTo>
                    <a:pt x="0" y="12"/>
                    <a:pt x="0" y="12"/>
                    <a:pt x="0" y="12"/>
                  </a:cubicBezTo>
                  <a:cubicBezTo>
                    <a:pt x="0" y="17"/>
                    <a:pt x="2" y="23"/>
                    <a:pt x="6" y="26"/>
                  </a:cubicBezTo>
                  <a:cubicBezTo>
                    <a:pt x="5" y="24"/>
                    <a:pt x="4" y="21"/>
                    <a:pt x="4" y="18"/>
                  </a:cubicBezTo>
                  <a:cubicBezTo>
                    <a:pt x="4" y="14"/>
                    <a:pt x="4" y="14"/>
                    <a:pt x="4" y="14"/>
                  </a:cubicBezTo>
                  <a:cubicBezTo>
                    <a:pt x="4" y="6"/>
                    <a:pt x="10" y="0"/>
                    <a:pt x="18" y="0"/>
                  </a:cubicBezTo>
                  <a:cubicBezTo>
                    <a:pt x="21" y="0"/>
                    <a:pt x="21" y="0"/>
                    <a:pt x="21" y="0"/>
                  </a:cubicBezTo>
                  <a:cubicBezTo>
                    <a:pt x="21" y="0"/>
                    <a:pt x="21" y="0"/>
                    <a:pt x="2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5" name="íš1íďé">
              <a:extLst>
                <a:ext uri="{FF2B5EF4-FFF2-40B4-BE49-F238E27FC236}">
                  <a16:creationId xmlns:a16="http://schemas.microsoft.com/office/drawing/2014/main" id="{DB7DAD63-C309-4F6D-A15B-A78D3573F761}"/>
                </a:ext>
              </a:extLst>
            </p:cNvPr>
            <p:cNvSpPr/>
            <p:nvPr/>
          </p:nvSpPr>
          <p:spPr bwMode="auto">
            <a:xfrm>
              <a:off x="4960938" y="2274094"/>
              <a:ext cx="88900" cy="120650"/>
            </a:xfrm>
            <a:custGeom>
              <a:avLst/>
              <a:gdLst>
                <a:gd name="T0" fmla="*/ 21 w 21"/>
                <a:gd name="T1" fmla="*/ 0 h 28"/>
                <a:gd name="T2" fmla="*/ 17 w 21"/>
                <a:gd name="T3" fmla="*/ 0 h 28"/>
                <a:gd name="T4" fmla="*/ 14 w 21"/>
                <a:gd name="T5" fmla="*/ 0 h 28"/>
                <a:gd name="T6" fmla="*/ 0 w 21"/>
                <a:gd name="T7" fmla="*/ 14 h 28"/>
                <a:gd name="T8" fmla="*/ 0 w 21"/>
                <a:gd name="T9" fmla="*/ 18 h 28"/>
                <a:gd name="T10" fmla="*/ 2 w 21"/>
                <a:gd name="T11" fmla="*/ 26 h 28"/>
                <a:gd name="T12" fmla="*/ 7 w 21"/>
                <a:gd name="T13" fmla="*/ 28 h 28"/>
                <a:gd name="T14" fmla="*/ 21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21" y="0"/>
                  </a:moveTo>
                  <a:cubicBezTo>
                    <a:pt x="17" y="0"/>
                    <a:pt x="17" y="0"/>
                    <a:pt x="17" y="0"/>
                  </a:cubicBezTo>
                  <a:cubicBezTo>
                    <a:pt x="14" y="0"/>
                    <a:pt x="14" y="0"/>
                    <a:pt x="14" y="0"/>
                  </a:cubicBezTo>
                  <a:cubicBezTo>
                    <a:pt x="6" y="0"/>
                    <a:pt x="0" y="6"/>
                    <a:pt x="0" y="14"/>
                  </a:cubicBezTo>
                  <a:cubicBezTo>
                    <a:pt x="0" y="18"/>
                    <a:pt x="0" y="18"/>
                    <a:pt x="0" y="18"/>
                  </a:cubicBezTo>
                  <a:cubicBezTo>
                    <a:pt x="0" y="21"/>
                    <a:pt x="1" y="24"/>
                    <a:pt x="2" y="26"/>
                  </a:cubicBezTo>
                  <a:cubicBezTo>
                    <a:pt x="4" y="27"/>
                    <a:pt x="5" y="28"/>
                    <a:pt x="7" y="28"/>
                  </a:cubicBezTo>
                  <a:cubicBezTo>
                    <a:pt x="1" y="12"/>
                    <a:pt x="9" y="4"/>
                    <a:pt x="2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6" name="îṣliḋé">
              <a:extLst>
                <a:ext uri="{FF2B5EF4-FFF2-40B4-BE49-F238E27FC236}">
                  <a16:creationId xmlns:a16="http://schemas.microsoft.com/office/drawing/2014/main" id="{E99072D3-BD45-4EB3-B64F-DB0A85B59E1F}"/>
                </a:ext>
              </a:extLst>
            </p:cNvPr>
            <p:cNvSpPr/>
            <p:nvPr/>
          </p:nvSpPr>
          <p:spPr bwMode="auto">
            <a:xfrm>
              <a:off x="4994275" y="4664869"/>
              <a:ext cx="22225" cy="33338"/>
            </a:xfrm>
            <a:custGeom>
              <a:avLst/>
              <a:gdLst>
                <a:gd name="T0" fmla="*/ 5 w 5"/>
                <a:gd name="T1" fmla="*/ 0 h 8"/>
                <a:gd name="T2" fmla="*/ 0 w 5"/>
                <a:gd name="T3" fmla="*/ 8 h 8"/>
                <a:gd name="T4" fmla="*/ 5 w 5"/>
                <a:gd name="T5" fmla="*/ 5 h 8"/>
                <a:gd name="T6" fmla="*/ 5 w 5"/>
                <a:gd name="T7" fmla="*/ 0 h 8"/>
              </a:gdLst>
              <a:ahLst/>
              <a:cxnLst>
                <a:cxn ang="0">
                  <a:pos x="T0" y="T1"/>
                </a:cxn>
                <a:cxn ang="0">
                  <a:pos x="T2" y="T3"/>
                </a:cxn>
                <a:cxn ang="0">
                  <a:pos x="T4" y="T5"/>
                </a:cxn>
                <a:cxn ang="0">
                  <a:pos x="T6" y="T7"/>
                </a:cxn>
              </a:cxnLst>
              <a:rect l="0" t="0" r="r" b="b"/>
              <a:pathLst>
                <a:path w="5" h="8">
                  <a:moveTo>
                    <a:pt x="5" y="0"/>
                  </a:moveTo>
                  <a:cubicBezTo>
                    <a:pt x="2" y="2"/>
                    <a:pt x="0" y="5"/>
                    <a:pt x="0" y="8"/>
                  </a:cubicBezTo>
                  <a:cubicBezTo>
                    <a:pt x="0" y="5"/>
                    <a:pt x="2" y="5"/>
                    <a:pt x="5" y="5"/>
                  </a:cubicBezTo>
                  <a:cubicBezTo>
                    <a:pt x="5" y="3"/>
                    <a:pt x="5" y="2"/>
                    <a:pt x="5"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7" name="îšliḓe">
              <a:extLst>
                <a:ext uri="{FF2B5EF4-FFF2-40B4-BE49-F238E27FC236}">
                  <a16:creationId xmlns:a16="http://schemas.microsoft.com/office/drawing/2014/main" id="{3618A728-C4DE-447C-B513-7E877D4ECA16}"/>
                </a:ext>
              </a:extLst>
            </p:cNvPr>
            <p:cNvSpPr/>
            <p:nvPr/>
          </p:nvSpPr>
          <p:spPr bwMode="auto">
            <a:xfrm>
              <a:off x="4994275" y="4685506"/>
              <a:ext cx="38100" cy="85725"/>
            </a:xfrm>
            <a:custGeom>
              <a:avLst/>
              <a:gdLst>
                <a:gd name="T0" fmla="*/ 5 w 9"/>
                <a:gd name="T1" fmla="*/ 0 h 20"/>
                <a:gd name="T2" fmla="*/ 0 w 9"/>
                <a:gd name="T3" fmla="*/ 3 h 20"/>
                <a:gd name="T4" fmla="*/ 0 w 9"/>
                <a:gd name="T5" fmla="*/ 5 h 20"/>
                <a:gd name="T6" fmla="*/ 0 w 9"/>
                <a:gd name="T7" fmla="*/ 6 h 20"/>
                <a:gd name="T8" fmla="*/ 7 w 9"/>
                <a:gd name="T9" fmla="*/ 20 h 20"/>
                <a:gd name="T10" fmla="*/ 8 w 9"/>
                <a:gd name="T11" fmla="*/ 20 h 20"/>
                <a:gd name="T12" fmla="*/ 9 w 9"/>
                <a:gd name="T13" fmla="*/ 7 h 20"/>
                <a:gd name="T14" fmla="*/ 5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5" y="0"/>
                  </a:moveTo>
                  <a:cubicBezTo>
                    <a:pt x="2" y="0"/>
                    <a:pt x="0" y="0"/>
                    <a:pt x="0" y="3"/>
                  </a:cubicBezTo>
                  <a:cubicBezTo>
                    <a:pt x="0" y="4"/>
                    <a:pt x="0" y="5"/>
                    <a:pt x="0" y="5"/>
                  </a:cubicBezTo>
                  <a:cubicBezTo>
                    <a:pt x="0" y="6"/>
                    <a:pt x="0" y="6"/>
                    <a:pt x="0" y="6"/>
                  </a:cubicBezTo>
                  <a:cubicBezTo>
                    <a:pt x="0" y="12"/>
                    <a:pt x="1" y="20"/>
                    <a:pt x="7" y="20"/>
                  </a:cubicBezTo>
                  <a:cubicBezTo>
                    <a:pt x="8" y="20"/>
                    <a:pt x="8" y="20"/>
                    <a:pt x="8" y="20"/>
                  </a:cubicBezTo>
                  <a:cubicBezTo>
                    <a:pt x="8" y="15"/>
                    <a:pt x="9" y="11"/>
                    <a:pt x="9" y="7"/>
                  </a:cubicBezTo>
                  <a:cubicBezTo>
                    <a:pt x="8" y="5"/>
                    <a:pt x="6"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8" name="í$lidê">
              <a:extLst>
                <a:ext uri="{FF2B5EF4-FFF2-40B4-BE49-F238E27FC236}">
                  <a16:creationId xmlns:a16="http://schemas.microsoft.com/office/drawing/2014/main" id="{93640D15-75B1-4306-9DE1-ED55E18F2815}"/>
                </a:ext>
              </a:extLst>
            </p:cNvPr>
            <p:cNvSpPr/>
            <p:nvPr/>
          </p:nvSpPr>
          <p:spPr bwMode="auto">
            <a:xfrm>
              <a:off x="5029200" y="4715669"/>
              <a:ext cx="192088" cy="55563"/>
            </a:xfrm>
            <a:custGeom>
              <a:avLst/>
              <a:gdLst>
                <a:gd name="T0" fmla="*/ 1 w 45"/>
                <a:gd name="T1" fmla="*/ 0 h 13"/>
                <a:gd name="T2" fmla="*/ 0 w 45"/>
                <a:gd name="T3" fmla="*/ 13 h 13"/>
                <a:gd name="T4" fmla="*/ 45 w 45"/>
                <a:gd name="T5" fmla="*/ 13 h 13"/>
                <a:gd name="T6" fmla="*/ 9 w 45"/>
                <a:gd name="T7" fmla="*/ 4 h 13"/>
                <a:gd name="T8" fmla="*/ 1 w 45"/>
                <a:gd name="T9" fmla="*/ 0 h 13"/>
              </a:gdLst>
              <a:ahLst/>
              <a:cxnLst>
                <a:cxn ang="0">
                  <a:pos x="T0" y="T1"/>
                </a:cxn>
                <a:cxn ang="0">
                  <a:pos x="T2" y="T3"/>
                </a:cxn>
                <a:cxn ang="0">
                  <a:pos x="T4" y="T5"/>
                </a:cxn>
                <a:cxn ang="0">
                  <a:pos x="T6" y="T7"/>
                </a:cxn>
                <a:cxn ang="0">
                  <a:pos x="T8" y="T9"/>
                </a:cxn>
              </a:cxnLst>
              <a:rect l="0" t="0" r="r" b="b"/>
              <a:pathLst>
                <a:path w="45" h="13">
                  <a:moveTo>
                    <a:pt x="1" y="0"/>
                  </a:moveTo>
                  <a:cubicBezTo>
                    <a:pt x="1" y="4"/>
                    <a:pt x="0" y="8"/>
                    <a:pt x="0" y="13"/>
                  </a:cubicBezTo>
                  <a:cubicBezTo>
                    <a:pt x="45" y="13"/>
                    <a:pt x="45" y="13"/>
                    <a:pt x="45" y="13"/>
                  </a:cubicBezTo>
                  <a:cubicBezTo>
                    <a:pt x="32" y="13"/>
                    <a:pt x="21" y="8"/>
                    <a:pt x="9" y="4"/>
                  </a:cubicBezTo>
                  <a:cubicBezTo>
                    <a:pt x="6" y="4"/>
                    <a:pt x="4" y="2"/>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9" name="íSlîḍé">
              <a:extLst>
                <a:ext uri="{FF2B5EF4-FFF2-40B4-BE49-F238E27FC236}">
                  <a16:creationId xmlns:a16="http://schemas.microsoft.com/office/drawing/2014/main" id="{A5055F26-00A6-49CE-B71F-47ADC3B27AA5}"/>
                </a:ext>
              </a:extLst>
            </p:cNvPr>
            <p:cNvSpPr/>
            <p:nvPr/>
          </p:nvSpPr>
          <p:spPr bwMode="auto">
            <a:xfrm>
              <a:off x="4994275" y="4053681"/>
              <a:ext cx="38100" cy="85725"/>
            </a:xfrm>
            <a:custGeom>
              <a:avLst/>
              <a:gdLst>
                <a:gd name="T0" fmla="*/ 8 w 9"/>
                <a:gd name="T1" fmla="*/ 0 h 20"/>
                <a:gd name="T2" fmla="*/ 7 w 9"/>
                <a:gd name="T3" fmla="*/ 0 h 20"/>
                <a:gd name="T4" fmla="*/ 0 w 9"/>
                <a:gd name="T5" fmla="*/ 9 h 20"/>
                <a:gd name="T6" fmla="*/ 0 w 9"/>
                <a:gd name="T7" fmla="*/ 10 h 20"/>
                <a:gd name="T8" fmla="*/ 7 w 9"/>
                <a:gd name="T9" fmla="*/ 20 h 20"/>
                <a:gd name="T10" fmla="*/ 8 w 9"/>
                <a:gd name="T11" fmla="*/ 20 h 20"/>
                <a:gd name="T12" fmla="*/ 9 w 9"/>
                <a:gd name="T13" fmla="*/ 19 h 20"/>
                <a:gd name="T14" fmla="*/ 4 w 9"/>
                <a:gd name="T15" fmla="*/ 10 h 20"/>
                <a:gd name="T16" fmla="*/ 4 w 9"/>
                <a:gd name="T17" fmla="*/ 9 h 20"/>
                <a:gd name="T18" fmla="*/ 9 w 9"/>
                <a:gd name="T19" fmla="*/ 1 h 20"/>
                <a:gd name="T20" fmla="*/ 8 w 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8" y="0"/>
                  </a:moveTo>
                  <a:cubicBezTo>
                    <a:pt x="7" y="0"/>
                    <a:pt x="7" y="0"/>
                    <a:pt x="7" y="0"/>
                  </a:cubicBezTo>
                  <a:cubicBezTo>
                    <a:pt x="1" y="0"/>
                    <a:pt x="0" y="3"/>
                    <a:pt x="0" y="9"/>
                  </a:cubicBezTo>
                  <a:cubicBezTo>
                    <a:pt x="0" y="10"/>
                    <a:pt x="0" y="10"/>
                    <a:pt x="0" y="10"/>
                  </a:cubicBezTo>
                  <a:cubicBezTo>
                    <a:pt x="0" y="16"/>
                    <a:pt x="1" y="20"/>
                    <a:pt x="7" y="20"/>
                  </a:cubicBezTo>
                  <a:cubicBezTo>
                    <a:pt x="8" y="20"/>
                    <a:pt x="8" y="20"/>
                    <a:pt x="8" y="20"/>
                  </a:cubicBezTo>
                  <a:cubicBezTo>
                    <a:pt x="8" y="20"/>
                    <a:pt x="9" y="19"/>
                    <a:pt x="9" y="19"/>
                  </a:cubicBezTo>
                  <a:cubicBezTo>
                    <a:pt x="6" y="17"/>
                    <a:pt x="4" y="14"/>
                    <a:pt x="4" y="10"/>
                  </a:cubicBezTo>
                  <a:cubicBezTo>
                    <a:pt x="4" y="9"/>
                    <a:pt x="4" y="9"/>
                    <a:pt x="4" y="9"/>
                  </a:cubicBezTo>
                  <a:cubicBezTo>
                    <a:pt x="4" y="5"/>
                    <a:pt x="6" y="2"/>
                    <a:pt x="9" y="1"/>
                  </a:cubicBezTo>
                  <a:cubicBezTo>
                    <a:pt x="9" y="1"/>
                    <a:pt x="8" y="0"/>
                    <a:pt x="8"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0" name="îSļïde">
              <a:extLst>
                <a:ext uri="{FF2B5EF4-FFF2-40B4-BE49-F238E27FC236}">
                  <a16:creationId xmlns:a16="http://schemas.microsoft.com/office/drawing/2014/main" id="{68A7E8F3-AA93-4F2C-907C-D8B2F527DA05}"/>
                </a:ext>
              </a:extLst>
            </p:cNvPr>
            <p:cNvSpPr/>
            <p:nvPr/>
          </p:nvSpPr>
          <p:spPr bwMode="auto">
            <a:xfrm>
              <a:off x="5011738" y="4056856"/>
              <a:ext cx="73025" cy="77788"/>
            </a:xfrm>
            <a:custGeom>
              <a:avLst/>
              <a:gdLst>
                <a:gd name="T0" fmla="*/ 5 w 17"/>
                <a:gd name="T1" fmla="*/ 0 h 18"/>
                <a:gd name="T2" fmla="*/ 0 w 17"/>
                <a:gd name="T3" fmla="*/ 8 h 18"/>
                <a:gd name="T4" fmla="*/ 0 w 17"/>
                <a:gd name="T5" fmla="*/ 9 h 18"/>
                <a:gd name="T6" fmla="*/ 5 w 17"/>
                <a:gd name="T7" fmla="*/ 18 h 18"/>
                <a:gd name="T8" fmla="*/ 17 w 17"/>
                <a:gd name="T9" fmla="*/ 9 h 18"/>
                <a:gd name="T10" fmla="*/ 5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5" y="0"/>
                  </a:moveTo>
                  <a:cubicBezTo>
                    <a:pt x="2" y="1"/>
                    <a:pt x="0" y="4"/>
                    <a:pt x="0" y="8"/>
                  </a:cubicBezTo>
                  <a:cubicBezTo>
                    <a:pt x="0" y="9"/>
                    <a:pt x="0" y="9"/>
                    <a:pt x="0" y="9"/>
                  </a:cubicBezTo>
                  <a:cubicBezTo>
                    <a:pt x="0" y="13"/>
                    <a:pt x="2" y="16"/>
                    <a:pt x="5" y="18"/>
                  </a:cubicBezTo>
                  <a:cubicBezTo>
                    <a:pt x="9" y="14"/>
                    <a:pt x="13" y="11"/>
                    <a:pt x="17" y="9"/>
                  </a:cubicBezTo>
                  <a:cubicBezTo>
                    <a:pt x="12" y="5"/>
                    <a:pt x="8"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1" name="îṩļidê">
              <a:extLst>
                <a:ext uri="{FF2B5EF4-FFF2-40B4-BE49-F238E27FC236}">
                  <a16:creationId xmlns:a16="http://schemas.microsoft.com/office/drawing/2014/main" id="{07C80322-58A9-47AE-BFBA-3131341085E8}"/>
                </a:ext>
              </a:extLst>
            </p:cNvPr>
            <p:cNvSpPr/>
            <p:nvPr/>
          </p:nvSpPr>
          <p:spPr bwMode="auto">
            <a:xfrm>
              <a:off x="5029200" y="4096544"/>
              <a:ext cx="174625" cy="42863"/>
            </a:xfrm>
            <a:custGeom>
              <a:avLst/>
              <a:gdLst>
                <a:gd name="T0" fmla="*/ 13 w 41"/>
                <a:gd name="T1" fmla="*/ 0 h 10"/>
                <a:gd name="T2" fmla="*/ 1 w 41"/>
                <a:gd name="T3" fmla="*/ 9 h 10"/>
                <a:gd name="T4" fmla="*/ 0 w 41"/>
                <a:gd name="T5" fmla="*/ 10 h 10"/>
                <a:gd name="T6" fmla="*/ 41 w 41"/>
                <a:gd name="T7" fmla="*/ 10 h 10"/>
                <a:gd name="T8" fmla="*/ 13 w 41"/>
                <a:gd name="T9" fmla="*/ 0 h 10"/>
              </a:gdLst>
              <a:ahLst/>
              <a:cxnLst>
                <a:cxn ang="0">
                  <a:pos x="T0" y="T1"/>
                </a:cxn>
                <a:cxn ang="0">
                  <a:pos x="T2" y="T3"/>
                </a:cxn>
                <a:cxn ang="0">
                  <a:pos x="T4" y="T5"/>
                </a:cxn>
                <a:cxn ang="0">
                  <a:pos x="T6" y="T7"/>
                </a:cxn>
                <a:cxn ang="0">
                  <a:pos x="T8" y="T9"/>
                </a:cxn>
              </a:cxnLst>
              <a:rect l="0" t="0" r="r" b="b"/>
              <a:pathLst>
                <a:path w="41" h="10">
                  <a:moveTo>
                    <a:pt x="13" y="0"/>
                  </a:moveTo>
                  <a:cubicBezTo>
                    <a:pt x="9" y="2"/>
                    <a:pt x="5" y="5"/>
                    <a:pt x="1" y="9"/>
                  </a:cubicBezTo>
                  <a:cubicBezTo>
                    <a:pt x="1" y="9"/>
                    <a:pt x="0" y="10"/>
                    <a:pt x="0" y="10"/>
                  </a:cubicBezTo>
                  <a:cubicBezTo>
                    <a:pt x="41" y="10"/>
                    <a:pt x="41" y="10"/>
                    <a:pt x="41" y="10"/>
                  </a:cubicBezTo>
                  <a:cubicBezTo>
                    <a:pt x="31" y="10"/>
                    <a:pt x="21" y="5"/>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2" name="i$ľîḓê">
              <a:extLst>
                <a:ext uri="{FF2B5EF4-FFF2-40B4-BE49-F238E27FC236}">
                  <a16:creationId xmlns:a16="http://schemas.microsoft.com/office/drawing/2014/main" id="{BE4A13C0-BFE4-4B12-B311-F10F78E690B9}"/>
                </a:ext>
              </a:extLst>
            </p:cNvPr>
            <p:cNvSpPr/>
            <p:nvPr/>
          </p:nvSpPr>
          <p:spPr bwMode="auto">
            <a:xfrm>
              <a:off x="4905375" y="4344194"/>
              <a:ext cx="25400" cy="157163"/>
            </a:xfrm>
            <a:custGeom>
              <a:avLst/>
              <a:gdLst>
                <a:gd name="T0" fmla="*/ 0 w 6"/>
                <a:gd name="T1" fmla="*/ 37 h 37"/>
                <a:gd name="T2" fmla="*/ 0 w 6"/>
                <a:gd name="T3" fmla="*/ 37 h 37"/>
                <a:gd name="T4" fmla="*/ 0 w 6"/>
                <a:gd name="T5" fmla="*/ 37 h 37"/>
                <a:gd name="T6" fmla="*/ 0 w 6"/>
                <a:gd name="T7" fmla="*/ 36 h 37"/>
                <a:gd name="T8" fmla="*/ 0 w 6"/>
                <a:gd name="T9" fmla="*/ 36 h 37"/>
                <a:gd name="T10" fmla="*/ 0 w 6"/>
                <a:gd name="T11" fmla="*/ 36 h 37"/>
                <a:gd name="T12" fmla="*/ 0 w 6"/>
                <a:gd name="T13" fmla="*/ 36 h 37"/>
                <a:gd name="T14" fmla="*/ 0 w 6"/>
                <a:gd name="T15" fmla="*/ 36 h 37"/>
                <a:gd name="T16" fmla="*/ 0 w 6"/>
                <a:gd name="T17" fmla="*/ 36 h 37"/>
                <a:gd name="T18" fmla="*/ 0 w 6"/>
                <a:gd name="T19" fmla="*/ 36 h 37"/>
                <a:gd name="T20" fmla="*/ 0 w 6"/>
                <a:gd name="T21" fmla="*/ 36 h 37"/>
                <a:gd name="T22" fmla="*/ 0 w 6"/>
                <a:gd name="T23" fmla="*/ 36 h 37"/>
                <a:gd name="T24" fmla="*/ 0 w 6"/>
                <a:gd name="T25" fmla="*/ 36 h 37"/>
                <a:gd name="T26" fmla="*/ 0 w 6"/>
                <a:gd name="T27" fmla="*/ 36 h 37"/>
                <a:gd name="T28" fmla="*/ 0 w 6"/>
                <a:gd name="T29" fmla="*/ 36 h 37"/>
                <a:gd name="T30" fmla="*/ 6 w 6"/>
                <a:gd name="T31" fmla="*/ 0 h 37"/>
                <a:gd name="T32" fmla="*/ 5 w 6"/>
                <a:gd name="T33" fmla="*/ 3 h 37"/>
                <a:gd name="T34" fmla="*/ 6 w 6"/>
                <a:gd name="T35" fmla="*/ 0 h 37"/>
                <a:gd name="T36" fmla="*/ 6 w 6"/>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7">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6" y="0"/>
                  </a:moveTo>
                  <a:cubicBezTo>
                    <a:pt x="6" y="1"/>
                    <a:pt x="5" y="2"/>
                    <a:pt x="5" y="3"/>
                  </a:cubicBezTo>
                  <a:cubicBezTo>
                    <a:pt x="5" y="2"/>
                    <a:pt x="6" y="1"/>
                    <a:pt x="6" y="0"/>
                  </a:cubicBezTo>
                  <a:cubicBezTo>
                    <a:pt x="6" y="0"/>
                    <a:pt x="6" y="0"/>
                    <a:pt x="6"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3" name="îŝļidè">
              <a:extLst>
                <a:ext uri="{FF2B5EF4-FFF2-40B4-BE49-F238E27FC236}">
                  <a16:creationId xmlns:a16="http://schemas.microsoft.com/office/drawing/2014/main" id="{1003DF0C-7AFF-4099-928E-48E4061206E4}"/>
                </a:ext>
              </a:extLst>
            </p:cNvPr>
            <p:cNvSpPr/>
            <p:nvPr/>
          </p:nvSpPr>
          <p:spPr bwMode="auto">
            <a:xfrm>
              <a:off x="4905375" y="4344194"/>
              <a:ext cx="179388" cy="323850"/>
            </a:xfrm>
            <a:custGeom>
              <a:avLst/>
              <a:gdLst>
                <a:gd name="T0" fmla="*/ 6 w 42"/>
                <a:gd name="T1" fmla="*/ 0 h 76"/>
                <a:gd name="T2" fmla="*/ 5 w 42"/>
                <a:gd name="T3" fmla="*/ 3 h 76"/>
                <a:gd name="T4" fmla="*/ 0 w 42"/>
                <a:gd name="T5" fmla="*/ 36 h 76"/>
                <a:gd name="T6" fmla="*/ 0 w 42"/>
                <a:gd name="T7" fmla="*/ 36 h 76"/>
                <a:gd name="T8" fmla="*/ 0 w 42"/>
                <a:gd name="T9" fmla="*/ 36 h 76"/>
                <a:gd name="T10" fmla="*/ 0 w 42"/>
                <a:gd name="T11" fmla="*/ 36 h 76"/>
                <a:gd name="T12" fmla="*/ 0 w 42"/>
                <a:gd name="T13" fmla="*/ 36 h 76"/>
                <a:gd name="T14" fmla="*/ 0 w 42"/>
                <a:gd name="T15" fmla="*/ 36 h 76"/>
                <a:gd name="T16" fmla="*/ 0 w 42"/>
                <a:gd name="T17" fmla="*/ 36 h 76"/>
                <a:gd name="T18" fmla="*/ 0 w 42"/>
                <a:gd name="T19" fmla="*/ 36 h 76"/>
                <a:gd name="T20" fmla="*/ 0 w 42"/>
                <a:gd name="T21" fmla="*/ 37 h 76"/>
                <a:gd name="T22" fmla="*/ 0 w 42"/>
                <a:gd name="T23" fmla="*/ 37 h 76"/>
                <a:gd name="T24" fmla="*/ 0 w 42"/>
                <a:gd name="T25" fmla="*/ 37 h 76"/>
                <a:gd name="T26" fmla="*/ 0 w 42"/>
                <a:gd name="T27" fmla="*/ 37 h 76"/>
                <a:gd name="T28" fmla="*/ 34 w 42"/>
                <a:gd name="T29" fmla="*/ 76 h 76"/>
                <a:gd name="T30" fmla="*/ 42 w 42"/>
                <a:gd name="T31" fmla="*/ 65 h 76"/>
                <a:gd name="T32" fmla="*/ 19 w 42"/>
                <a:gd name="T33" fmla="*/ 42 h 76"/>
                <a:gd name="T34" fmla="*/ 6 w 42"/>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6">
                  <a:moveTo>
                    <a:pt x="6" y="0"/>
                  </a:moveTo>
                  <a:cubicBezTo>
                    <a:pt x="6" y="1"/>
                    <a:pt x="5" y="2"/>
                    <a:pt x="5" y="3"/>
                  </a:cubicBezTo>
                  <a:cubicBezTo>
                    <a:pt x="2" y="14"/>
                    <a:pt x="0" y="2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7"/>
                    <a:pt x="0" y="37"/>
                    <a:pt x="0" y="37"/>
                  </a:cubicBezTo>
                  <a:cubicBezTo>
                    <a:pt x="0" y="37"/>
                    <a:pt x="0" y="37"/>
                    <a:pt x="0" y="37"/>
                  </a:cubicBezTo>
                  <a:cubicBezTo>
                    <a:pt x="0" y="37"/>
                    <a:pt x="0" y="37"/>
                    <a:pt x="0" y="37"/>
                  </a:cubicBezTo>
                  <a:cubicBezTo>
                    <a:pt x="0" y="37"/>
                    <a:pt x="0" y="37"/>
                    <a:pt x="0" y="37"/>
                  </a:cubicBezTo>
                  <a:cubicBezTo>
                    <a:pt x="0" y="66"/>
                    <a:pt x="14" y="74"/>
                    <a:pt x="34" y="76"/>
                  </a:cubicBezTo>
                  <a:cubicBezTo>
                    <a:pt x="36" y="71"/>
                    <a:pt x="39" y="67"/>
                    <a:pt x="42" y="65"/>
                  </a:cubicBezTo>
                  <a:cubicBezTo>
                    <a:pt x="33" y="58"/>
                    <a:pt x="26" y="51"/>
                    <a:pt x="19" y="42"/>
                  </a:cubicBezTo>
                  <a:cubicBezTo>
                    <a:pt x="11" y="30"/>
                    <a:pt x="6" y="15"/>
                    <a:pt x="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4" name="i$ḷiḋê">
              <a:extLst>
                <a:ext uri="{FF2B5EF4-FFF2-40B4-BE49-F238E27FC236}">
                  <a16:creationId xmlns:a16="http://schemas.microsoft.com/office/drawing/2014/main" id="{A6A06FE4-C3B5-47D1-947D-A23630B13870}"/>
                </a:ext>
              </a:extLst>
            </p:cNvPr>
            <p:cNvSpPr/>
            <p:nvPr/>
          </p:nvSpPr>
          <p:spPr bwMode="auto">
            <a:xfrm>
              <a:off x="5049838" y="4622006"/>
              <a:ext cx="111125" cy="46038"/>
            </a:xfrm>
            <a:custGeom>
              <a:avLst/>
              <a:gdLst>
                <a:gd name="T0" fmla="*/ 8 w 26"/>
                <a:gd name="T1" fmla="*/ 0 h 11"/>
                <a:gd name="T2" fmla="*/ 0 w 26"/>
                <a:gd name="T3" fmla="*/ 11 h 11"/>
                <a:gd name="T4" fmla="*/ 18 w 26"/>
                <a:gd name="T5" fmla="*/ 11 h 11"/>
                <a:gd name="T6" fmla="*/ 26 w 26"/>
                <a:gd name="T7" fmla="*/ 11 h 11"/>
                <a:gd name="T8" fmla="*/ 8 w 26"/>
                <a:gd name="T9" fmla="*/ 0 h 11"/>
              </a:gdLst>
              <a:ahLst/>
              <a:cxnLst>
                <a:cxn ang="0">
                  <a:pos x="T0" y="T1"/>
                </a:cxn>
                <a:cxn ang="0">
                  <a:pos x="T2" y="T3"/>
                </a:cxn>
                <a:cxn ang="0">
                  <a:pos x="T4" y="T5"/>
                </a:cxn>
                <a:cxn ang="0">
                  <a:pos x="T6" y="T7"/>
                </a:cxn>
                <a:cxn ang="0">
                  <a:pos x="T8" y="T9"/>
                </a:cxn>
              </a:cxnLst>
              <a:rect l="0" t="0" r="r" b="b"/>
              <a:pathLst>
                <a:path w="26" h="11">
                  <a:moveTo>
                    <a:pt x="8" y="0"/>
                  </a:moveTo>
                  <a:cubicBezTo>
                    <a:pt x="5" y="2"/>
                    <a:pt x="2" y="6"/>
                    <a:pt x="0" y="11"/>
                  </a:cubicBezTo>
                  <a:cubicBezTo>
                    <a:pt x="5" y="11"/>
                    <a:pt x="11" y="11"/>
                    <a:pt x="18" y="11"/>
                  </a:cubicBezTo>
                  <a:cubicBezTo>
                    <a:pt x="20" y="11"/>
                    <a:pt x="23" y="11"/>
                    <a:pt x="26" y="11"/>
                  </a:cubicBezTo>
                  <a:cubicBezTo>
                    <a:pt x="19" y="8"/>
                    <a:pt x="13" y="4"/>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5" name="íSlîḑè">
              <a:extLst>
                <a:ext uri="{FF2B5EF4-FFF2-40B4-BE49-F238E27FC236}">
                  <a16:creationId xmlns:a16="http://schemas.microsoft.com/office/drawing/2014/main" id="{31B32EAE-B6D2-4CFF-8C25-6639D0687763}"/>
                </a:ext>
              </a:extLst>
            </p:cNvPr>
            <p:cNvSpPr/>
            <p:nvPr/>
          </p:nvSpPr>
          <p:spPr bwMode="auto">
            <a:xfrm>
              <a:off x="4352925" y="5099844"/>
              <a:ext cx="538163" cy="304800"/>
            </a:xfrm>
            <a:custGeom>
              <a:avLst/>
              <a:gdLst>
                <a:gd name="T0" fmla="*/ 91 w 126"/>
                <a:gd name="T1" fmla="*/ 0 h 71"/>
                <a:gd name="T2" fmla="*/ 0 w 126"/>
                <a:gd name="T3" fmla="*/ 71 h 71"/>
                <a:gd name="T4" fmla="*/ 126 w 126"/>
                <a:gd name="T5" fmla="*/ 71 h 71"/>
                <a:gd name="T6" fmla="*/ 107 w 126"/>
                <a:gd name="T7" fmla="*/ 57 h 71"/>
                <a:gd name="T8" fmla="*/ 91 w 126"/>
                <a:gd name="T9" fmla="*/ 0 h 71"/>
              </a:gdLst>
              <a:ahLst/>
              <a:cxnLst>
                <a:cxn ang="0">
                  <a:pos x="T0" y="T1"/>
                </a:cxn>
                <a:cxn ang="0">
                  <a:pos x="T2" y="T3"/>
                </a:cxn>
                <a:cxn ang="0">
                  <a:pos x="T4" y="T5"/>
                </a:cxn>
                <a:cxn ang="0">
                  <a:pos x="T6" y="T7"/>
                </a:cxn>
                <a:cxn ang="0">
                  <a:pos x="T8" y="T9"/>
                </a:cxn>
              </a:cxnLst>
              <a:rect l="0" t="0" r="r" b="b"/>
              <a:pathLst>
                <a:path w="126" h="71">
                  <a:moveTo>
                    <a:pt x="91" y="0"/>
                  </a:moveTo>
                  <a:cubicBezTo>
                    <a:pt x="48" y="37"/>
                    <a:pt x="0" y="71"/>
                    <a:pt x="0" y="71"/>
                  </a:cubicBezTo>
                  <a:cubicBezTo>
                    <a:pt x="126" y="71"/>
                    <a:pt x="126" y="71"/>
                    <a:pt x="126" y="71"/>
                  </a:cubicBezTo>
                  <a:cubicBezTo>
                    <a:pt x="119" y="71"/>
                    <a:pt x="113" y="62"/>
                    <a:pt x="107" y="57"/>
                  </a:cubicBezTo>
                  <a:cubicBezTo>
                    <a:pt x="92" y="42"/>
                    <a:pt x="86" y="21"/>
                    <a:pt x="9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6" name="iŝḷiḑè">
              <a:extLst>
                <a:ext uri="{FF2B5EF4-FFF2-40B4-BE49-F238E27FC236}">
                  <a16:creationId xmlns:a16="http://schemas.microsoft.com/office/drawing/2014/main" id="{A2E8FF3E-C9E5-4539-B195-9FA49FA35589}"/>
                </a:ext>
              </a:extLst>
            </p:cNvPr>
            <p:cNvSpPr/>
            <p:nvPr/>
          </p:nvSpPr>
          <p:spPr bwMode="auto">
            <a:xfrm>
              <a:off x="4198938" y="5472906"/>
              <a:ext cx="25400" cy="131763"/>
            </a:xfrm>
            <a:custGeom>
              <a:avLst/>
              <a:gdLst>
                <a:gd name="T0" fmla="*/ 4 w 6"/>
                <a:gd name="T1" fmla="*/ 0 h 31"/>
                <a:gd name="T2" fmla="*/ 2 w 6"/>
                <a:gd name="T3" fmla="*/ 0 h 31"/>
                <a:gd name="T4" fmla="*/ 0 w 6"/>
                <a:gd name="T5" fmla="*/ 13 h 31"/>
                <a:gd name="T6" fmla="*/ 6 w 6"/>
                <a:gd name="T7" fmla="*/ 31 h 31"/>
                <a:gd name="T8" fmla="*/ 2 w 6"/>
                <a:gd name="T9" fmla="*/ 12 h 31"/>
                <a:gd name="T10" fmla="*/ 2 w 6"/>
                <a:gd name="T11" fmla="*/ 10 h 31"/>
                <a:gd name="T12" fmla="*/ 4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4" y="0"/>
                  </a:moveTo>
                  <a:cubicBezTo>
                    <a:pt x="2" y="0"/>
                    <a:pt x="2" y="0"/>
                    <a:pt x="2" y="0"/>
                  </a:cubicBezTo>
                  <a:cubicBezTo>
                    <a:pt x="1" y="4"/>
                    <a:pt x="0" y="8"/>
                    <a:pt x="0" y="13"/>
                  </a:cubicBezTo>
                  <a:cubicBezTo>
                    <a:pt x="0" y="20"/>
                    <a:pt x="2" y="26"/>
                    <a:pt x="6" y="31"/>
                  </a:cubicBezTo>
                  <a:cubicBezTo>
                    <a:pt x="3" y="25"/>
                    <a:pt x="2" y="18"/>
                    <a:pt x="2" y="12"/>
                  </a:cubicBezTo>
                  <a:cubicBezTo>
                    <a:pt x="2" y="10"/>
                    <a:pt x="2" y="10"/>
                    <a:pt x="2" y="10"/>
                  </a:cubicBezTo>
                  <a:cubicBezTo>
                    <a:pt x="2" y="7"/>
                    <a:pt x="3" y="3"/>
                    <a:pt x="4" y="0"/>
                  </a:cubicBezTo>
                </a:path>
              </a:pathLst>
            </a:custGeom>
            <a:solidFill>
              <a:srgbClr val="3A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7" name="íṡlídê">
              <a:extLst>
                <a:ext uri="{FF2B5EF4-FFF2-40B4-BE49-F238E27FC236}">
                  <a16:creationId xmlns:a16="http://schemas.microsoft.com/office/drawing/2014/main" id="{27B1DFF4-C349-4B0A-B59F-96A0339C86BC}"/>
                </a:ext>
              </a:extLst>
            </p:cNvPr>
            <p:cNvSpPr/>
            <p:nvPr/>
          </p:nvSpPr>
          <p:spPr bwMode="auto">
            <a:xfrm>
              <a:off x="4206875" y="5442744"/>
              <a:ext cx="22225" cy="30163"/>
            </a:xfrm>
            <a:custGeom>
              <a:avLst/>
              <a:gdLst>
                <a:gd name="T0" fmla="*/ 5 w 5"/>
                <a:gd name="T1" fmla="*/ 0 h 7"/>
                <a:gd name="T2" fmla="*/ 0 w 5"/>
                <a:gd name="T3" fmla="*/ 7 h 7"/>
                <a:gd name="T4" fmla="*/ 2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5"/>
                    <a:pt x="0" y="7"/>
                  </a:cubicBezTo>
                  <a:cubicBezTo>
                    <a:pt x="2" y="7"/>
                    <a:pt x="2" y="7"/>
                    <a:pt x="2" y="7"/>
                  </a:cubicBezTo>
                  <a:cubicBezTo>
                    <a:pt x="2" y="5"/>
                    <a:pt x="4" y="2"/>
                    <a:pt x="5"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8" name="íṣlídé">
              <a:extLst>
                <a:ext uri="{FF2B5EF4-FFF2-40B4-BE49-F238E27FC236}">
                  <a16:creationId xmlns:a16="http://schemas.microsoft.com/office/drawing/2014/main" id="{122C4889-51A4-4850-B609-8DFC1BB0629B}"/>
                </a:ext>
              </a:extLst>
            </p:cNvPr>
            <p:cNvSpPr/>
            <p:nvPr/>
          </p:nvSpPr>
          <p:spPr bwMode="auto">
            <a:xfrm>
              <a:off x="4206875" y="5377656"/>
              <a:ext cx="1006475" cy="274638"/>
            </a:xfrm>
            <a:custGeom>
              <a:avLst/>
              <a:gdLst>
                <a:gd name="T0" fmla="*/ 235 w 235"/>
                <a:gd name="T1" fmla="*/ 6 h 64"/>
                <a:gd name="T2" fmla="*/ 27 w 235"/>
                <a:gd name="T3" fmla="*/ 6 h 64"/>
                <a:gd name="T4" fmla="*/ 5 w 235"/>
                <a:gd name="T5" fmla="*/ 15 h 64"/>
                <a:gd name="T6" fmla="*/ 2 w 235"/>
                <a:gd name="T7" fmla="*/ 22 h 64"/>
                <a:gd name="T8" fmla="*/ 0 w 235"/>
                <a:gd name="T9" fmla="*/ 32 h 64"/>
                <a:gd name="T10" fmla="*/ 0 w 235"/>
                <a:gd name="T11" fmla="*/ 34 h 64"/>
                <a:gd name="T12" fmla="*/ 4 w 235"/>
                <a:gd name="T13" fmla="*/ 53 h 64"/>
                <a:gd name="T14" fmla="*/ 26 w 235"/>
                <a:gd name="T15" fmla="*/ 64 h 64"/>
                <a:gd name="T16" fmla="*/ 26 w 235"/>
                <a:gd name="T17" fmla="*/ 62 h 64"/>
                <a:gd name="T18" fmla="*/ 43 w 235"/>
                <a:gd name="T19" fmla="*/ 27 h 64"/>
                <a:gd name="T20" fmla="*/ 235 w 235"/>
                <a:gd name="T21"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64">
                  <a:moveTo>
                    <a:pt x="235" y="6"/>
                  </a:moveTo>
                  <a:cubicBezTo>
                    <a:pt x="27" y="6"/>
                    <a:pt x="27" y="6"/>
                    <a:pt x="27" y="6"/>
                  </a:cubicBezTo>
                  <a:cubicBezTo>
                    <a:pt x="18" y="6"/>
                    <a:pt x="11" y="9"/>
                    <a:pt x="5" y="15"/>
                  </a:cubicBezTo>
                  <a:cubicBezTo>
                    <a:pt x="4" y="17"/>
                    <a:pt x="2" y="20"/>
                    <a:pt x="2" y="22"/>
                  </a:cubicBezTo>
                  <a:cubicBezTo>
                    <a:pt x="1" y="25"/>
                    <a:pt x="0" y="29"/>
                    <a:pt x="0" y="32"/>
                  </a:cubicBezTo>
                  <a:cubicBezTo>
                    <a:pt x="0" y="34"/>
                    <a:pt x="0" y="34"/>
                    <a:pt x="0" y="34"/>
                  </a:cubicBezTo>
                  <a:cubicBezTo>
                    <a:pt x="0" y="40"/>
                    <a:pt x="1" y="47"/>
                    <a:pt x="4" y="53"/>
                  </a:cubicBezTo>
                  <a:cubicBezTo>
                    <a:pt x="9" y="59"/>
                    <a:pt x="17" y="63"/>
                    <a:pt x="26" y="64"/>
                  </a:cubicBezTo>
                  <a:cubicBezTo>
                    <a:pt x="26" y="63"/>
                    <a:pt x="26" y="63"/>
                    <a:pt x="26" y="62"/>
                  </a:cubicBezTo>
                  <a:cubicBezTo>
                    <a:pt x="22" y="48"/>
                    <a:pt x="32" y="33"/>
                    <a:pt x="43" y="27"/>
                  </a:cubicBezTo>
                  <a:cubicBezTo>
                    <a:pt x="104" y="0"/>
                    <a:pt x="170" y="14"/>
                    <a:pt x="235" y="6"/>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9" name="ïŝḻiḑê">
              <a:extLst>
                <a:ext uri="{FF2B5EF4-FFF2-40B4-BE49-F238E27FC236}">
                  <a16:creationId xmlns:a16="http://schemas.microsoft.com/office/drawing/2014/main" id="{4F67D4AC-F78F-4B02-8700-9A3823B4F9AC}"/>
                </a:ext>
              </a:extLst>
            </p:cNvPr>
            <p:cNvSpPr/>
            <p:nvPr/>
          </p:nvSpPr>
          <p:spPr bwMode="auto">
            <a:xfrm>
              <a:off x="6415088" y="2091531"/>
              <a:ext cx="101600" cy="10636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0" name="iṥlïḑe">
              <a:extLst>
                <a:ext uri="{FF2B5EF4-FFF2-40B4-BE49-F238E27FC236}">
                  <a16:creationId xmlns:a16="http://schemas.microsoft.com/office/drawing/2014/main" id="{CFAFC04B-DA22-4815-8BEB-36DB6788AD81}"/>
                </a:ext>
              </a:extLst>
            </p:cNvPr>
            <p:cNvSpPr/>
            <p:nvPr/>
          </p:nvSpPr>
          <p:spPr bwMode="auto">
            <a:xfrm>
              <a:off x="6465888" y="2137569"/>
              <a:ext cx="50800" cy="496888"/>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11" name="îśļiḍe">
              <a:extLst>
                <a:ext uri="{FF2B5EF4-FFF2-40B4-BE49-F238E27FC236}">
                  <a16:creationId xmlns:a16="http://schemas.microsoft.com/office/drawing/2014/main" id="{2A42C8B7-FDC3-49E7-929B-BFCE92EB53E0}"/>
                </a:ext>
              </a:extLst>
            </p:cNvPr>
            <p:cNvSpPr/>
            <p:nvPr/>
          </p:nvSpPr>
          <p:spPr bwMode="auto">
            <a:xfrm>
              <a:off x="2641600" y="4207669"/>
              <a:ext cx="2052638" cy="346075"/>
            </a:xfrm>
            <a:custGeom>
              <a:avLst/>
              <a:gdLst>
                <a:gd name="T0" fmla="*/ 393 w 480"/>
                <a:gd name="T1" fmla="*/ 63 h 81"/>
                <a:gd name="T2" fmla="*/ 244 w 480"/>
                <a:gd name="T3" fmla="*/ 81 h 81"/>
                <a:gd name="T4" fmla="*/ 94 w 480"/>
                <a:gd name="T5" fmla="*/ 57 h 81"/>
                <a:gd name="T6" fmla="*/ 43 w 480"/>
                <a:gd name="T7" fmla="*/ 0 h 81"/>
                <a:gd name="T8" fmla="*/ 446 w 480"/>
                <a:gd name="T9" fmla="*/ 0 h 81"/>
                <a:gd name="T10" fmla="*/ 393 w 480"/>
                <a:gd name="T11" fmla="*/ 63 h 81"/>
              </a:gdLst>
              <a:ahLst/>
              <a:cxnLst>
                <a:cxn ang="0">
                  <a:pos x="T0" y="T1"/>
                </a:cxn>
                <a:cxn ang="0">
                  <a:pos x="T2" y="T3"/>
                </a:cxn>
                <a:cxn ang="0">
                  <a:pos x="T4" y="T5"/>
                </a:cxn>
                <a:cxn ang="0">
                  <a:pos x="T6" y="T7"/>
                </a:cxn>
                <a:cxn ang="0">
                  <a:pos x="T8" y="T9"/>
                </a:cxn>
                <a:cxn ang="0">
                  <a:pos x="T10" y="T11"/>
                </a:cxn>
              </a:cxnLst>
              <a:rect l="0" t="0" r="r" b="b"/>
              <a:pathLst>
                <a:path w="480" h="81">
                  <a:moveTo>
                    <a:pt x="393" y="63"/>
                  </a:moveTo>
                  <a:cubicBezTo>
                    <a:pt x="393" y="63"/>
                    <a:pt x="337" y="81"/>
                    <a:pt x="244" y="81"/>
                  </a:cubicBezTo>
                  <a:cubicBezTo>
                    <a:pt x="152" y="81"/>
                    <a:pt x="94" y="57"/>
                    <a:pt x="94" y="57"/>
                  </a:cubicBezTo>
                  <a:cubicBezTo>
                    <a:pt x="94" y="57"/>
                    <a:pt x="85" y="0"/>
                    <a:pt x="43" y="0"/>
                  </a:cubicBezTo>
                  <a:cubicBezTo>
                    <a:pt x="0" y="0"/>
                    <a:pt x="480" y="0"/>
                    <a:pt x="446" y="0"/>
                  </a:cubicBezTo>
                  <a:cubicBezTo>
                    <a:pt x="413" y="0"/>
                    <a:pt x="393" y="63"/>
                    <a:pt x="393" y="63"/>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2" name="iṡliḑê">
              <a:extLst>
                <a:ext uri="{FF2B5EF4-FFF2-40B4-BE49-F238E27FC236}">
                  <a16:creationId xmlns:a16="http://schemas.microsoft.com/office/drawing/2014/main" id="{5BFD4FD8-29CB-4646-B639-911D8AB09DB0}"/>
                </a:ext>
              </a:extLst>
            </p:cNvPr>
            <p:cNvSpPr/>
            <p:nvPr/>
          </p:nvSpPr>
          <p:spPr bwMode="auto">
            <a:xfrm>
              <a:off x="4330700" y="4309269"/>
              <a:ext cx="73025" cy="133350"/>
            </a:xfrm>
            <a:custGeom>
              <a:avLst/>
              <a:gdLst>
                <a:gd name="T0" fmla="*/ 17 w 17"/>
                <a:gd name="T1" fmla="*/ 0 h 31"/>
                <a:gd name="T2" fmla="*/ 17 w 17"/>
                <a:gd name="T3" fmla="*/ 0 h 31"/>
                <a:gd name="T4" fmla="*/ 0 w 17"/>
                <a:gd name="T5" fmla="*/ 31 h 31"/>
                <a:gd name="T6" fmla="*/ 1 w 17"/>
                <a:gd name="T7" fmla="*/ 31 h 31"/>
                <a:gd name="T8" fmla="*/ 17 w 17"/>
                <a:gd name="T9" fmla="*/ 0 h 31"/>
              </a:gdLst>
              <a:ahLst/>
              <a:cxnLst>
                <a:cxn ang="0">
                  <a:pos x="T0" y="T1"/>
                </a:cxn>
                <a:cxn ang="0">
                  <a:pos x="T2" y="T3"/>
                </a:cxn>
                <a:cxn ang="0">
                  <a:pos x="T4" y="T5"/>
                </a:cxn>
                <a:cxn ang="0">
                  <a:pos x="T6" y="T7"/>
                </a:cxn>
                <a:cxn ang="0">
                  <a:pos x="T8" y="T9"/>
                </a:cxn>
              </a:cxnLst>
              <a:rect l="0" t="0" r="r" b="b"/>
              <a:pathLst>
                <a:path w="17" h="31">
                  <a:moveTo>
                    <a:pt x="17" y="0"/>
                  </a:moveTo>
                  <a:cubicBezTo>
                    <a:pt x="17" y="0"/>
                    <a:pt x="17" y="0"/>
                    <a:pt x="17" y="0"/>
                  </a:cubicBezTo>
                  <a:cubicBezTo>
                    <a:pt x="9" y="11"/>
                    <a:pt x="4" y="23"/>
                    <a:pt x="0" y="31"/>
                  </a:cubicBezTo>
                  <a:cubicBezTo>
                    <a:pt x="1" y="31"/>
                    <a:pt x="1" y="31"/>
                    <a:pt x="1" y="31"/>
                  </a:cubicBezTo>
                  <a:cubicBezTo>
                    <a:pt x="4" y="23"/>
                    <a:pt x="9" y="11"/>
                    <a:pt x="17"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3" name="išlïḑé">
              <a:extLst>
                <a:ext uri="{FF2B5EF4-FFF2-40B4-BE49-F238E27FC236}">
                  <a16:creationId xmlns:a16="http://schemas.microsoft.com/office/drawing/2014/main" id="{54A09679-AE9C-4044-8723-2389B605EF3C}"/>
                </a:ext>
              </a:extLst>
            </p:cNvPr>
            <p:cNvSpPr/>
            <p:nvPr/>
          </p:nvSpPr>
          <p:spPr bwMode="auto">
            <a:xfrm>
              <a:off x="2992438" y="4309269"/>
              <a:ext cx="22225" cy="39688"/>
            </a:xfrm>
            <a:custGeom>
              <a:avLst/>
              <a:gdLst>
                <a:gd name="T0" fmla="*/ 0 w 5"/>
                <a:gd name="T1" fmla="*/ 0 h 9"/>
                <a:gd name="T2" fmla="*/ 5 w 5"/>
                <a:gd name="T3" fmla="*/ 9 h 9"/>
                <a:gd name="T4" fmla="*/ 5 w 5"/>
                <a:gd name="T5" fmla="*/ 9 h 9"/>
                <a:gd name="T6" fmla="*/ 0 w 5"/>
                <a:gd name="T7" fmla="*/ 1 h 9"/>
                <a:gd name="T8" fmla="*/ 0 w 5"/>
                <a:gd name="T9" fmla="*/ 0 h 9"/>
              </a:gdLst>
              <a:ahLst/>
              <a:cxnLst>
                <a:cxn ang="0">
                  <a:pos x="T0" y="T1"/>
                </a:cxn>
                <a:cxn ang="0">
                  <a:pos x="T2" y="T3"/>
                </a:cxn>
                <a:cxn ang="0">
                  <a:pos x="T4" y="T5"/>
                </a:cxn>
                <a:cxn ang="0">
                  <a:pos x="T6" y="T7"/>
                </a:cxn>
                <a:cxn ang="0">
                  <a:pos x="T8" y="T9"/>
                </a:cxn>
              </a:cxnLst>
              <a:rect l="0" t="0" r="r" b="b"/>
              <a:pathLst>
                <a:path w="5" h="9">
                  <a:moveTo>
                    <a:pt x="0" y="0"/>
                  </a:moveTo>
                  <a:cubicBezTo>
                    <a:pt x="2" y="3"/>
                    <a:pt x="3" y="6"/>
                    <a:pt x="5" y="9"/>
                  </a:cubicBezTo>
                  <a:cubicBezTo>
                    <a:pt x="5" y="9"/>
                    <a:pt x="5" y="9"/>
                    <a:pt x="5" y="9"/>
                  </a:cubicBezTo>
                  <a:cubicBezTo>
                    <a:pt x="3" y="6"/>
                    <a:pt x="2" y="3"/>
                    <a:pt x="0" y="1"/>
                  </a:cubicBezTo>
                  <a:cubicBezTo>
                    <a:pt x="0" y="0"/>
                    <a:pt x="0" y="0"/>
                    <a:pt x="0" y="0"/>
                  </a:cubicBezTo>
                </a:path>
              </a:pathLst>
            </a:custGeom>
            <a:solidFill>
              <a:srgbClr val="EDB9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4" name="îSḻîḓê">
              <a:extLst>
                <a:ext uri="{FF2B5EF4-FFF2-40B4-BE49-F238E27FC236}">
                  <a16:creationId xmlns:a16="http://schemas.microsoft.com/office/drawing/2014/main" id="{6ECD6EC0-D907-4F2C-B30B-A7EB4D00FA71}"/>
                </a:ext>
              </a:extLst>
            </p:cNvPr>
            <p:cNvSpPr/>
            <p:nvPr/>
          </p:nvSpPr>
          <p:spPr bwMode="auto">
            <a:xfrm>
              <a:off x="2992438" y="4309269"/>
              <a:ext cx="1411288" cy="184150"/>
            </a:xfrm>
            <a:custGeom>
              <a:avLst/>
              <a:gdLst>
                <a:gd name="T0" fmla="*/ 330 w 330"/>
                <a:gd name="T1" fmla="*/ 0 h 43"/>
                <a:gd name="T2" fmla="*/ 164 w 330"/>
                <a:gd name="T3" fmla="*/ 16 h 43"/>
                <a:gd name="T4" fmla="*/ 0 w 330"/>
                <a:gd name="T5" fmla="*/ 1 h 43"/>
                <a:gd name="T6" fmla="*/ 5 w 330"/>
                <a:gd name="T7" fmla="*/ 9 h 43"/>
                <a:gd name="T8" fmla="*/ 216 w 330"/>
                <a:gd name="T9" fmla="*/ 43 h 43"/>
                <a:gd name="T10" fmla="*/ 313 w 330"/>
                <a:gd name="T11" fmla="*/ 31 h 43"/>
                <a:gd name="T12" fmla="*/ 330 w 33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0" h="43">
                  <a:moveTo>
                    <a:pt x="330" y="0"/>
                  </a:moveTo>
                  <a:cubicBezTo>
                    <a:pt x="290" y="10"/>
                    <a:pt x="230" y="16"/>
                    <a:pt x="164" y="16"/>
                  </a:cubicBezTo>
                  <a:cubicBezTo>
                    <a:pt x="99" y="16"/>
                    <a:pt x="40" y="10"/>
                    <a:pt x="0" y="1"/>
                  </a:cubicBezTo>
                  <a:cubicBezTo>
                    <a:pt x="2" y="3"/>
                    <a:pt x="3" y="6"/>
                    <a:pt x="5" y="9"/>
                  </a:cubicBezTo>
                  <a:cubicBezTo>
                    <a:pt x="73" y="27"/>
                    <a:pt x="145" y="43"/>
                    <a:pt x="216" y="43"/>
                  </a:cubicBezTo>
                  <a:cubicBezTo>
                    <a:pt x="249" y="43"/>
                    <a:pt x="282" y="40"/>
                    <a:pt x="313" y="31"/>
                  </a:cubicBezTo>
                  <a:cubicBezTo>
                    <a:pt x="317" y="23"/>
                    <a:pt x="322" y="11"/>
                    <a:pt x="33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5" name="íS1iďe">
              <a:extLst>
                <a:ext uri="{FF2B5EF4-FFF2-40B4-BE49-F238E27FC236}">
                  <a16:creationId xmlns:a16="http://schemas.microsoft.com/office/drawing/2014/main" id="{4F4B3CCD-426C-4975-BAA2-5F2FD0BD01CA}"/>
                </a:ext>
              </a:extLst>
            </p:cNvPr>
            <p:cNvSpPr/>
            <p:nvPr/>
          </p:nvSpPr>
          <p:spPr bwMode="auto">
            <a:xfrm>
              <a:off x="2778125" y="3998119"/>
              <a:ext cx="1831975" cy="333375"/>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6" name="iṣḷiḓê">
              <a:extLst>
                <a:ext uri="{FF2B5EF4-FFF2-40B4-BE49-F238E27FC236}">
                  <a16:creationId xmlns:a16="http://schemas.microsoft.com/office/drawing/2014/main" id="{58C62A10-4A4C-4DAF-8C6F-A251DF3A4ACD}"/>
                </a:ext>
              </a:extLst>
            </p:cNvPr>
            <p:cNvSpPr/>
            <p:nvPr/>
          </p:nvSpPr>
          <p:spPr bwMode="auto">
            <a:xfrm>
              <a:off x="2757488" y="3985419"/>
              <a:ext cx="1873250" cy="392113"/>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7" name="i$1iḍé">
              <a:extLst>
                <a:ext uri="{FF2B5EF4-FFF2-40B4-BE49-F238E27FC236}">
                  <a16:creationId xmlns:a16="http://schemas.microsoft.com/office/drawing/2014/main" id="{B1E4B739-C493-44BE-B649-0231B74D31AE}"/>
                </a:ext>
              </a:extLst>
            </p:cNvPr>
            <p:cNvSpPr/>
            <p:nvPr/>
          </p:nvSpPr>
          <p:spPr bwMode="auto">
            <a:xfrm>
              <a:off x="2916238" y="4142581"/>
              <a:ext cx="1555750" cy="18891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8" name="íṧ1iďé">
              <a:extLst>
                <a:ext uri="{FF2B5EF4-FFF2-40B4-BE49-F238E27FC236}">
                  <a16:creationId xmlns:a16="http://schemas.microsoft.com/office/drawing/2014/main" id="{2811BB8C-EEF3-4E1D-868C-8802DB939250}"/>
                </a:ext>
              </a:extLst>
            </p:cNvPr>
            <p:cNvSpPr/>
            <p:nvPr/>
          </p:nvSpPr>
          <p:spPr bwMode="auto">
            <a:xfrm>
              <a:off x="3295650" y="2069306"/>
              <a:ext cx="406400" cy="2257425"/>
            </a:xfrm>
            <a:custGeom>
              <a:avLst/>
              <a:gdLst>
                <a:gd name="T0" fmla="*/ 25 w 256"/>
                <a:gd name="T1" fmla="*/ 1422 h 1422"/>
                <a:gd name="T2" fmla="*/ 0 w 256"/>
                <a:gd name="T3" fmla="*/ 1417 h 1422"/>
                <a:gd name="T4" fmla="*/ 232 w 256"/>
                <a:gd name="T5" fmla="*/ 0 h 1422"/>
                <a:gd name="T6" fmla="*/ 256 w 256"/>
                <a:gd name="T7" fmla="*/ 3 h 1422"/>
                <a:gd name="T8" fmla="*/ 25 w 256"/>
                <a:gd name="T9" fmla="*/ 1422 h 1422"/>
              </a:gdLst>
              <a:ahLst/>
              <a:cxnLst>
                <a:cxn ang="0">
                  <a:pos x="T0" y="T1"/>
                </a:cxn>
                <a:cxn ang="0">
                  <a:pos x="T2" y="T3"/>
                </a:cxn>
                <a:cxn ang="0">
                  <a:pos x="T4" y="T5"/>
                </a:cxn>
                <a:cxn ang="0">
                  <a:pos x="T6" y="T7"/>
                </a:cxn>
                <a:cxn ang="0">
                  <a:pos x="T8" y="T9"/>
                </a:cxn>
              </a:cxnLst>
              <a:rect l="0" t="0" r="r" b="b"/>
              <a:pathLst>
                <a:path w="256" h="1422">
                  <a:moveTo>
                    <a:pt x="25" y="1422"/>
                  </a:moveTo>
                  <a:lnTo>
                    <a:pt x="0" y="1417"/>
                  </a:lnTo>
                  <a:lnTo>
                    <a:pt x="232" y="0"/>
                  </a:lnTo>
                  <a:lnTo>
                    <a:pt x="256" y="3"/>
                  </a:lnTo>
                  <a:lnTo>
                    <a:pt x="25"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9" name="îṡḻîdé">
              <a:extLst>
                <a:ext uri="{FF2B5EF4-FFF2-40B4-BE49-F238E27FC236}">
                  <a16:creationId xmlns:a16="http://schemas.microsoft.com/office/drawing/2014/main" id="{3DC21D49-9B2F-4184-A1DA-B48EEBFED9C7}"/>
                </a:ext>
              </a:extLst>
            </p:cNvPr>
            <p:cNvSpPr/>
            <p:nvPr/>
          </p:nvSpPr>
          <p:spPr bwMode="auto">
            <a:xfrm>
              <a:off x="3073400" y="2061369"/>
              <a:ext cx="625475" cy="2000250"/>
            </a:xfrm>
            <a:custGeom>
              <a:avLst/>
              <a:gdLst>
                <a:gd name="T0" fmla="*/ 25 w 394"/>
                <a:gd name="T1" fmla="*/ 1260 h 1260"/>
                <a:gd name="T2" fmla="*/ 0 w 394"/>
                <a:gd name="T3" fmla="*/ 1255 h 1260"/>
                <a:gd name="T4" fmla="*/ 372 w 394"/>
                <a:gd name="T5" fmla="*/ 0 h 1260"/>
                <a:gd name="T6" fmla="*/ 394 w 394"/>
                <a:gd name="T7" fmla="*/ 5 h 1260"/>
                <a:gd name="T8" fmla="*/ 25 w 394"/>
                <a:gd name="T9" fmla="*/ 1260 h 1260"/>
              </a:gdLst>
              <a:ahLst/>
              <a:cxnLst>
                <a:cxn ang="0">
                  <a:pos x="T0" y="T1"/>
                </a:cxn>
                <a:cxn ang="0">
                  <a:pos x="T2" y="T3"/>
                </a:cxn>
                <a:cxn ang="0">
                  <a:pos x="T4" y="T5"/>
                </a:cxn>
                <a:cxn ang="0">
                  <a:pos x="T6" y="T7"/>
                </a:cxn>
                <a:cxn ang="0">
                  <a:pos x="T8" y="T9"/>
                </a:cxn>
              </a:cxnLst>
              <a:rect l="0" t="0" r="r" b="b"/>
              <a:pathLst>
                <a:path w="394" h="1260">
                  <a:moveTo>
                    <a:pt x="25" y="1260"/>
                  </a:moveTo>
                  <a:lnTo>
                    <a:pt x="0" y="1255"/>
                  </a:lnTo>
                  <a:lnTo>
                    <a:pt x="372" y="0"/>
                  </a:lnTo>
                  <a:lnTo>
                    <a:pt x="394" y="5"/>
                  </a:lnTo>
                  <a:lnTo>
                    <a:pt x="25" y="1260"/>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0" name="i$ļïďè">
              <a:extLst>
                <a:ext uri="{FF2B5EF4-FFF2-40B4-BE49-F238E27FC236}">
                  <a16:creationId xmlns:a16="http://schemas.microsoft.com/office/drawing/2014/main" id="{78A28F88-6604-4774-9815-ECD2D64D8E49}"/>
                </a:ext>
              </a:extLst>
            </p:cNvPr>
            <p:cNvSpPr/>
            <p:nvPr/>
          </p:nvSpPr>
          <p:spPr bwMode="auto">
            <a:xfrm>
              <a:off x="3663950" y="2061369"/>
              <a:ext cx="936625" cy="2085975"/>
            </a:xfrm>
            <a:custGeom>
              <a:avLst/>
              <a:gdLst>
                <a:gd name="T0" fmla="*/ 569 w 590"/>
                <a:gd name="T1" fmla="*/ 1314 h 1314"/>
                <a:gd name="T2" fmla="*/ 0 w 590"/>
                <a:gd name="T3" fmla="*/ 8 h 1314"/>
                <a:gd name="T4" fmla="*/ 19 w 590"/>
                <a:gd name="T5" fmla="*/ 0 h 1314"/>
                <a:gd name="T6" fmla="*/ 590 w 590"/>
                <a:gd name="T7" fmla="*/ 1306 h 1314"/>
                <a:gd name="T8" fmla="*/ 569 w 590"/>
                <a:gd name="T9" fmla="*/ 1314 h 1314"/>
              </a:gdLst>
              <a:ahLst/>
              <a:cxnLst>
                <a:cxn ang="0">
                  <a:pos x="T0" y="T1"/>
                </a:cxn>
                <a:cxn ang="0">
                  <a:pos x="T2" y="T3"/>
                </a:cxn>
                <a:cxn ang="0">
                  <a:pos x="T4" y="T5"/>
                </a:cxn>
                <a:cxn ang="0">
                  <a:pos x="T6" y="T7"/>
                </a:cxn>
                <a:cxn ang="0">
                  <a:pos x="T8" y="T9"/>
                </a:cxn>
              </a:cxnLst>
              <a:rect l="0" t="0" r="r" b="b"/>
              <a:pathLst>
                <a:path w="590" h="1314">
                  <a:moveTo>
                    <a:pt x="569" y="1314"/>
                  </a:moveTo>
                  <a:lnTo>
                    <a:pt x="0" y="8"/>
                  </a:lnTo>
                  <a:lnTo>
                    <a:pt x="19" y="0"/>
                  </a:lnTo>
                  <a:lnTo>
                    <a:pt x="590" y="1306"/>
                  </a:lnTo>
                  <a:lnTo>
                    <a:pt x="569" y="1314"/>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1" name="ïşľiḋe">
              <a:extLst>
                <a:ext uri="{FF2B5EF4-FFF2-40B4-BE49-F238E27FC236}">
                  <a16:creationId xmlns:a16="http://schemas.microsoft.com/office/drawing/2014/main" id="{F20DEA99-AAF3-46D1-96A5-1FEC5D6D45A0}"/>
                </a:ext>
              </a:extLst>
            </p:cNvPr>
            <p:cNvSpPr/>
            <p:nvPr/>
          </p:nvSpPr>
          <p:spPr bwMode="auto">
            <a:xfrm>
              <a:off x="3633788" y="1531144"/>
              <a:ext cx="107950" cy="103188"/>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2" name="ïS1íḑè">
              <a:extLst>
                <a:ext uri="{FF2B5EF4-FFF2-40B4-BE49-F238E27FC236}">
                  <a16:creationId xmlns:a16="http://schemas.microsoft.com/office/drawing/2014/main" id="{C436152A-C73E-431F-9033-7728FFA69369}"/>
                </a:ext>
              </a:extLst>
            </p:cNvPr>
            <p:cNvSpPr/>
            <p:nvPr/>
          </p:nvSpPr>
          <p:spPr bwMode="auto">
            <a:xfrm>
              <a:off x="3659188" y="1607344"/>
              <a:ext cx="34925" cy="4794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3" name="íṥḷídê">
              <a:extLst>
                <a:ext uri="{FF2B5EF4-FFF2-40B4-BE49-F238E27FC236}">
                  <a16:creationId xmlns:a16="http://schemas.microsoft.com/office/drawing/2014/main" id="{73D782C9-07D8-439F-B466-D8ED56548984}"/>
                </a:ext>
              </a:extLst>
            </p:cNvPr>
            <p:cNvSpPr/>
            <p:nvPr/>
          </p:nvSpPr>
          <p:spPr bwMode="auto">
            <a:xfrm>
              <a:off x="7480300" y="2189956"/>
              <a:ext cx="396875" cy="139700"/>
            </a:xfrm>
            <a:prstGeom prst="rect">
              <a:avLst/>
            </a:prstGeom>
            <a:solidFill>
              <a:srgbClr val="007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4" name="ï$1íḍé">
              <a:extLst>
                <a:ext uri="{FF2B5EF4-FFF2-40B4-BE49-F238E27FC236}">
                  <a16:creationId xmlns:a16="http://schemas.microsoft.com/office/drawing/2014/main" id="{1284E3ED-720E-4E97-B61B-089F09291067}"/>
                </a:ext>
              </a:extLst>
            </p:cNvPr>
            <p:cNvSpPr/>
            <p:nvPr/>
          </p:nvSpPr>
          <p:spPr bwMode="auto">
            <a:xfrm>
              <a:off x="7480300" y="2301081"/>
              <a:ext cx="161925" cy="290513"/>
            </a:xfrm>
            <a:custGeom>
              <a:avLst/>
              <a:gdLst>
                <a:gd name="T0" fmla="*/ 80 w 102"/>
                <a:gd name="T1" fmla="*/ 175 h 183"/>
                <a:gd name="T2" fmla="*/ 27 w 102"/>
                <a:gd name="T3" fmla="*/ 183 h 183"/>
                <a:gd name="T4" fmla="*/ 0 w 102"/>
                <a:gd name="T5" fmla="*/ 16 h 183"/>
                <a:gd name="T6" fmla="*/ 102 w 102"/>
                <a:gd name="T7" fmla="*/ 0 h 183"/>
                <a:gd name="T8" fmla="*/ 80 w 102"/>
                <a:gd name="T9" fmla="*/ 175 h 183"/>
              </a:gdLst>
              <a:ahLst/>
              <a:cxnLst>
                <a:cxn ang="0">
                  <a:pos x="T0" y="T1"/>
                </a:cxn>
                <a:cxn ang="0">
                  <a:pos x="T2" y="T3"/>
                </a:cxn>
                <a:cxn ang="0">
                  <a:pos x="T4" y="T5"/>
                </a:cxn>
                <a:cxn ang="0">
                  <a:pos x="T6" y="T7"/>
                </a:cxn>
                <a:cxn ang="0">
                  <a:pos x="T8" y="T9"/>
                </a:cxn>
              </a:cxnLst>
              <a:rect l="0" t="0" r="r" b="b"/>
              <a:pathLst>
                <a:path w="102" h="183">
                  <a:moveTo>
                    <a:pt x="80" y="175"/>
                  </a:moveTo>
                  <a:lnTo>
                    <a:pt x="27" y="183"/>
                  </a:lnTo>
                  <a:lnTo>
                    <a:pt x="0" y="16"/>
                  </a:lnTo>
                  <a:lnTo>
                    <a:pt x="102" y="0"/>
                  </a:lnTo>
                  <a:lnTo>
                    <a:pt x="80"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5" name="iṡļíḋé">
              <a:extLst>
                <a:ext uri="{FF2B5EF4-FFF2-40B4-BE49-F238E27FC236}">
                  <a16:creationId xmlns:a16="http://schemas.microsoft.com/office/drawing/2014/main" id="{DE5FB241-6FD1-4E50-9D3B-A33385D7618A}"/>
                </a:ext>
              </a:extLst>
            </p:cNvPr>
            <p:cNvSpPr/>
            <p:nvPr/>
          </p:nvSpPr>
          <p:spPr bwMode="auto">
            <a:xfrm>
              <a:off x="7513638" y="2523331"/>
              <a:ext cx="98425" cy="260350"/>
            </a:xfrm>
            <a:custGeom>
              <a:avLst/>
              <a:gdLst>
                <a:gd name="T0" fmla="*/ 57 w 62"/>
                <a:gd name="T1" fmla="*/ 164 h 164"/>
                <a:gd name="T2" fmla="*/ 0 w 62"/>
                <a:gd name="T3" fmla="*/ 161 h 164"/>
                <a:gd name="T4" fmla="*/ 3 w 62"/>
                <a:gd name="T5" fmla="*/ 0 h 164"/>
                <a:gd name="T6" fmla="*/ 62 w 62"/>
                <a:gd name="T7" fmla="*/ 24 h 164"/>
                <a:gd name="T8" fmla="*/ 57 w 62"/>
                <a:gd name="T9" fmla="*/ 164 h 164"/>
              </a:gdLst>
              <a:ahLst/>
              <a:cxnLst>
                <a:cxn ang="0">
                  <a:pos x="T0" y="T1"/>
                </a:cxn>
                <a:cxn ang="0">
                  <a:pos x="T2" y="T3"/>
                </a:cxn>
                <a:cxn ang="0">
                  <a:pos x="T4" y="T5"/>
                </a:cxn>
                <a:cxn ang="0">
                  <a:pos x="T6" y="T7"/>
                </a:cxn>
                <a:cxn ang="0">
                  <a:pos x="T8" y="T9"/>
                </a:cxn>
              </a:cxnLst>
              <a:rect l="0" t="0" r="r" b="b"/>
              <a:pathLst>
                <a:path w="62" h="164">
                  <a:moveTo>
                    <a:pt x="57" y="164"/>
                  </a:moveTo>
                  <a:lnTo>
                    <a:pt x="0" y="161"/>
                  </a:lnTo>
                  <a:lnTo>
                    <a:pt x="3" y="0"/>
                  </a:lnTo>
                  <a:lnTo>
                    <a:pt x="62" y="24"/>
                  </a:lnTo>
                  <a:lnTo>
                    <a:pt x="57"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6" name="iṩľîdè">
              <a:extLst>
                <a:ext uri="{FF2B5EF4-FFF2-40B4-BE49-F238E27FC236}">
                  <a16:creationId xmlns:a16="http://schemas.microsoft.com/office/drawing/2014/main" id="{D6837DC3-B8FE-498E-B824-B3575DEF6AE5}"/>
                </a:ext>
              </a:extLst>
            </p:cNvPr>
            <p:cNvSpPr/>
            <p:nvPr/>
          </p:nvSpPr>
          <p:spPr bwMode="auto">
            <a:xfrm>
              <a:off x="7483475" y="1791494"/>
              <a:ext cx="403225" cy="454025"/>
            </a:xfrm>
            <a:custGeom>
              <a:avLst/>
              <a:gdLst>
                <a:gd name="T0" fmla="*/ 0 w 94"/>
                <a:gd name="T1" fmla="*/ 90 h 106"/>
                <a:gd name="T2" fmla="*/ 16 w 94"/>
                <a:gd name="T3" fmla="*/ 106 h 106"/>
                <a:gd name="T4" fmla="*/ 77 w 94"/>
                <a:gd name="T5" fmla="*/ 106 h 106"/>
                <a:gd name="T6" fmla="*/ 94 w 94"/>
                <a:gd name="T7" fmla="*/ 90 h 106"/>
                <a:gd name="T8" fmla="*/ 94 w 94"/>
                <a:gd name="T9" fmla="*/ 17 h 106"/>
                <a:gd name="T10" fmla="*/ 78 w 94"/>
                <a:gd name="T11" fmla="*/ 0 h 106"/>
                <a:gd name="T12" fmla="*/ 17 w 94"/>
                <a:gd name="T13" fmla="*/ 0 h 106"/>
                <a:gd name="T14" fmla="*/ 0 w 94"/>
                <a:gd name="T15" fmla="*/ 16 h 106"/>
                <a:gd name="T16" fmla="*/ 0 w 94"/>
                <a:gd name="T1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6">
                  <a:moveTo>
                    <a:pt x="0" y="90"/>
                  </a:moveTo>
                  <a:cubicBezTo>
                    <a:pt x="0" y="99"/>
                    <a:pt x="7" y="106"/>
                    <a:pt x="16" y="106"/>
                  </a:cubicBezTo>
                  <a:cubicBezTo>
                    <a:pt x="77" y="106"/>
                    <a:pt x="77" y="106"/>
                    <a:pt x="77" y="106"/>
                  </a:cubicBezTo>
                  <a:cubicBezTo>
                    <a:pt x="86" y="106"/>
                    <a:pt x="94" y="99"/>
                    <a:pt x="94" y="90"/>
                  </a:cubicBezTo>
                  <a:cubicBezTo>
                    <a:pt x="94" y="17"/>
                    <a:pt x="94" y="17"/>
                    <a:pt x="94" y="17"/>
                  </a:cubicBezTo>
                  <a:cubicBezTo>
                    <a:pt x="94" y="8"/>
                    <a:pt x="87" y="0"/>
                    <a:pt x="78" y="0"/>
                  </a:cubicBezTo>
                  <a:cubicBezTo>
                    <a:pt x="17" y="0"/>
                    <a:pt x="17" y="0"/>
                    <a:pt x="17" y="0"/>
                  </a:cubicBezTo>
                  <a:cubicBezTo>
                    <a:pt x="8" y="0"/>
                    <a:pt x="0" y="7"/>
                    <a:pt x="0" y="16"/>
                  </a:cubicBezTo>
                  <a:cubicBezTo>
                    <a:pt x="0" y="90"/>
                    <a:pt x="0" y="90"/>
                    <a:pt x="0" y="9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7" name="iśļïḋê">
              <a:extLst>
                <a:ext uri="{FF2B5EF4-FFF2-40B4-BE49-F238E27FC236}">
                  <a16:creationId xmlns:a16="http://schemas.microsoft.com/office/drawing/2014/main" id="{876D7C0B-A403-48B0-8716-160B1638FD4B}"/>
                </a:ext>
              </a:extLst>
            </p:cNvPr>
            <p:cNvSpPr/>
            <p:nvPr/>
          </p:nvSpPr>
          <p:spPr bwMode="auto">
            <a:xfrm>
              <a:off x="7407275" y="2778919"/>
              <a:ext cx="196850" cy="98425"/>
            </a:xfrm>
            <a:custGeom>
              <a:avLst/>
              <a:gdLst>
                <a:gd name="T0" fmla="*/ 0 w 124"/>
                <a:gd name="T1" fmla="*/ 59 h 62"/>
                <a:gd name="T2" fmla="*/ 124 w 124"/>
                <a:gd name="T3" fmla="*/ 62 h 62"/>
                <a:gd name="T4" fmla="*/ 124 w 124"/>
                <a:gd name="T5" fmla="*/ 3 h 62"/>
                <a:gd name="T6" fmla="*/ 70 w 124"/>
                <a:gd name="T7" fmla="*/ 0 h 62"/>
                <a:gd name="T8" fmla="*/ 0 w 124"/>
                <a:gd name="T9" fmla="*/ 59 h 62"/>
              </a:gdLst>
              <a:ahLst/>
              <a:cxnLst>
                <a:cxn ang="0">
                  <a:pos x="T0" y="T1"/>
                </a:cxn>
                <a:cxn ang="0">
                  <a:pos x="T2" y="T3"/>
                </a:cxn>
                <a:cxn ang="0">
                  <a:pos x="T4" y="T5"/>
                </a:cxn>
                <a:cxn ang="0">
                  <a:pos x="T6" y="T7"/>
                </a:cxn>
                <a:cxn ang="0">
                  <a:pos x="T8" y="T9"/>
                </a:cxn>
              </a:cxnLst>
              <a:rect l="0" t="0" r="r" b="b"/>
              <a:pathLst>
                <a:path w="124" h="62">
                  <a:moveTo>
                    <a:pt x="0" y="59"/>
                  </a:moveTo>
                  <a:lnTo>
                    <a:pt x="124" y="62"/>
                  </a:lnTo>
                  <a:lnTo>
                    <a:pt x="124" y="3"/>
                  </a:lnTo>
                  <a:lnTo>
                    <a:pt x="70" y="0"/>
                  </a:lnTo>
                  <a:lnTo>
                    <a:pt x="0"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8" name="î$ḷíḋé">
              <a:extLst>
                <a:ext uri="{FF2B5EF4-FFF2-40B4-BE49-F238E27FC236}">
                  <a16:creationId xmlns:a16="http://schemas.microsoft.com/office/drawing/2014/main" id="{3EE5752D-88C6-4AB1-95C8-497AE951D2FD}"/>
                </a:ext>
              </a:extLst>
            </p:cNvPr>
            <p:cNvSpPr/>
            <p:nvPr/>
          </p:nvSpPr>
          <p:spPr bwMode="auto">
            <a:xfrm>
              <a:off x="7715250" y="2301081"/>
              <a:ext cx="166688" cy="290513"/>
            </a:xfrm>
            <a:custGeom>
              <a:avLst/>
              <a:gdLst>
                <a:gd name="T0" fmla="*/ 21 w 105"/>
                <a:gd name="T1" fmla="*/ 175 h 183"/>
                <a:gd name="T2" fmla="*/ 78 w 105"/>
                <a:gd name="T3" fmla="*/ 183 h 183"/>
                <a:gd name="T4" fmla="*/ 105 w 105"/>
                <a:gd name="T5" fmla="*/ 16 h 183"/>
                <a:gd name="T6" fmla="*/ 0 w 105"/>
                <a:gd name="T7" fmla="*/ 0 h 183"/>
                <a:gd name="T8" fmla="*/ 21 w 105"/>
                <a:gd name="T9" fmla="*/ 175 h 183"/>
              </a:gdLst>
              <a:ahLst/>
              <a:cxnLst>
                <a:cxn ang="0">
                  <a:pos x="T0" y="T1"/>
                </a:cxn>
                <a:cxn ang="0">
                  <a:pos x="T2" y="T3"/>
                </a:cxn>
                <a:cxn ang="0">
                  <a:pos x="T4" y="T5"/>
                </a:cxn>
                <a:cxn ang="0">
                  <a:pos x="T6" y="T7"/>
                </a:cxn>
                <a:cxn ang="0">
                  <a:pos x="T8" y="T9"/>
                </a:cxn>
              </a:cxnLst>
              <a:rect l="0" t="0" r="r" b="b"/>
              <a:pathLst>
                <a:path w="105" h="183">
                  <a:moveTo>
                    <a:pt x="21" y="175"/>
                  </a:moveTo>
                  <a:lnTo>
                    <a:pt x="78" y="183"/>
                  </a:lnTo>
                  <a:lnTo>
                    <a:pt x="105" y="16"/>
                  </a:lnTo>
                  <a:lnTo>
                    <a:pt x="0" y="0"/>
                  </a:lnTo>
                  <a:lnTo>
                    <a:pt x="21"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9" name="ïṣ1îďé">
              <a:extLst>
                <a:ext uri="{FF2B5EF4-FFF2-40B4-BE49-F238E27FC236}">
                  <a16:creationId xmlns:a16="http://schemas.microsoft.com/office/drawing/2014/main" id="{3764A8B4-9470-46C6-8F11-F24D6BCDA6EE}"/>
                </a:ext>
              </a:extLst>
            </p:cNvPr>
            <p:cNvSpPr/>
            <p:nvPr/>
          </p:nvSpPr>
          <p:spPr bwMode="auto">
            <a:xfrm>
              <a:off x="7748588" y="2523331"/>
              <a:ext cx="95250" cy="260350"/>
            </a:xfrm>
            <a:custGeom>
              <a:avLst/>
              <a:gdLst>
                <a:gd name="T0" fmla="*/ 3 w 60"/>
                <a:gd name="T1" fmla="*/ 164 h 164"/>
                <a:gd name="T2" fmla="*/ 60 w 60"/>
                <a:gd name="T3" fmla="*/ 161 h 164"/>
                <a:gd name="T4" fmla="*/ 57 w 60"/>
                <a:gd name="T5" fmla="*/ 0 h 164"/>
                <a:gd name="T6" fmla="*/ 0 w 60"/>
                <a:gd name="T7" fmla="*/ 24 h 164"/>
                <a:gd name="T8" fmla="*/ 3 w 60"/>
                <a:gd name="T9" fmla="*/ 164 h 164"/>
              </a:gdLst>
              <a:ahLst/>
              <a:cxnLst>
                <a:cxn ang="0">
                  <a:pos x="T0" y="T1"/>
                </a:cxn>
                <a:cxn ang="0">
                  <a:pos x="T2" y="T3"/>
                </a:cxn>
                <a:cxn ang="0">
                  <a:pos x="T4" y="T5"/>
                </a:cxn>
                <a:cxn ang="0">
                  <a:pos x="T6" y="T7"/>
                </a:cxn>
                <a:cxn ang="0">
                  <a:pos x="T8" y="T9"/>
                </a:cxn>
              </a:cxnLst>
              <a:rect l="0" t="0" r="r" b="b"/>
              <a:pathLst>
                <a:path w="60" h="164">
                  <a:moveTo>
                    <a:pt x="3" y="164"/>
                  </a:moveTo>
                  <a:lnTo>
                    <a:pt x="60" y="161"/>
                  </a:lnTo>
                  <a:lnTo>
                    <a:pt x="57" y="0"/>
                  </a:lnTo>
                  <a:lnTo>
                    <a:pt x="0" y="24"/>
                  </a:lnTo>
                  <a:lnTo>
                    <a:pt x="3"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0" name="íṥļïdê">
              <a:extLst>
                <a:ext uri="{FF2B5EF4-FFF2-40B4-BE49-F238E27FC236}">
                  <a16:creationId xmlns:a16="http://schemas.microsoft.com/office/drawing/2014/main" id="{92842825-E849-458B-A00E-F6B34F1FFFB7}"/>
                </a:ext>
              </a:extLst>
            </p:cNvPr>
            <p:cNvSpPr/>
            <p:nvPr/>
          </p:nvSpPr>
          <p:spPr bwMode="auto">
            <a:xfrm>
              <a:off x="7753350" y="2778919"/>
              <a:ext cx="201613" cy="98425"/>
            </a:xfrm>
            <a:custGeom>
              <a:avLst/>
              <a:gdLst>
                <a:gd name="T0" fmla="*/ 127 w 127"/>
                <a:gd name="T1" fmla="*/ 59 h 62"/>
                <a:gd name="T2" fmla="*/ 3 w 127"/>
                <a:gd name="T3" fmla="*/ 62 h 62"/>
                <a:gd name="T4" fmla="*/ 0 w 127"/>
                <a:gd name="T5" fmla="*/ 3 h 62"/>
                <a:gd name="T6" fmla="*/ 57 w 127"/>
                <a:gd name="T7" fmla="*/ 0 h 62"/>
                <a:gd name="T8" fmla="*/ 127 w 127"/>
                <a:gd name="T9" fmla="*/ 59 h 62"/>
              </a:gdLst>
              <a:ahLst/>
              <a:cxnLst>
                <a:cxn ang="0">
                  <a:pos x="T0" y="T1"/>
                </a:cxn>
                <a:cxn ang="0">
                  <a:pos x="T2" y="T3"/>
                </a:cxn>
                <a:cxn ang="0">
                  <a:pos x="T4" y="T5"/>
                </a:cxn>
                <a:cxn ang="0">
                  <a:pos x="T6" y="T7"/>
                </a:cxn>
                <a:cxn ang="0">
                  <a:pos x="T8" y="T9"/>
                </a:cxn>
              </a:cxnLst>
              <a:rect l="0" t="0" r="r" b="b"/>
              <a:pathLst>
                <a:path w="127" h="62">
                  <a:moveTo>
                    <a:pt x="127" y="59"/>
                  </a:moveTo>
                  <a:lnTo>
                    <a:pt x="3" y="62"/>
                  </a:lnTo>
                  <a:lnTo>
                    <a:pt x="0" y="3"/>
                  </a:lnTo>
                  <a:lnTo>
                    <a:pt x="57" y="0"/>
                  </a:lnTo>
                  <a:lnTo>
                    <a:pt x="127"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1" name="îŝḻîḋe">
              <a:extLst>
                <a:ext uri="{FF2B5EF4-FFF2-40B4-BE49-F238E27FC236}">
                  <a16:creationId xmlns:a16="http://schemas.microsoft.com/office/drawing/2014/main" id="{D76CBCAA-272C-4C1F-9F2C-E9CECC29F188}"/>
                </a:ext>
              </a:extLst>
            </p:cNvPr>
            <p:cNvSpPr/>
            <p:nvPr/>
          </p:nvSpPr>
          <p:spPr bwMode="auto">
            <a:xfrm>
              <a:off x="7243763" y="1786731"/>
              <a:ext cx="330200" cy="269875"/>
            </a:xfrm>
            <a:custGeom>
              <a:avLst/>
              <a:gdLst>
                <a:gd name="T0" fmla="*/ 3 w 77"/>
                <a:gd name="T1" fmla="*/ 58 h 63"/>
                <a:gd name="T2" fmla="*/ 17 w 77"/>
                <a:gd name="T3" fmla="*/ 60 h 63"/>
                <a:gd name="T4" fmla="*/ 71 w 77"/>
                <a:gd name="T5" fmla="*/ 20 h 63"/>
                <a:gd name="T6" fmla="*/ 73 w 77"/>
                <a:gd name="T7" fmla="*/ 6 h 63"/>
                <a:gd name="T8" fmla="*/ 59 w 77"/>
                <a:gd name="T9" fmla="*/ 4 h 63"/>
                <a:gd name="T10" fmla="*/ 5 w 77"/>
                <a:gd name="T11" fmla="*/ 43 h 63"/>
                <a:gd name="T12" fmla="*/ 3 w 77"/>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77" h="63">
                  <a:moveTo>
                    <a:pt x="3" y="58"/>
                  </a:moveTo>
                  <a:cubicBezTo>
                    <a:pt x="7" y="62"/>
                    <a:pt x="13" y="63"/>
                    <a:pt x="17" y="60"/>
                  </a:cubicBezTo>
                  <a:cubicBezTo>
                    <a:pt x="71" y="20"/>
                    <a:pt x="71" y="20"/>
                    <a:pt x="71" y="20"/>
                  </a:cubicBezTo>
                  <a:cubicBezTo>
                    <a:pt x="76" y="17"/>
                    <a:pt x="77" y="10"/>
                    <a:pt x="73" y="6"/>
                  </a:cubicBezTo>
                  <a:cubicBezTo>
                    <a:pt x="70" y="1"/>
                    <a:pt x="64" y="0"/>
                    <a:pt x="59" y="4"/>
                  </a:cubicBezTo>
                  <a:cubicBezTo>
                    <a:pt x="5" y="43"/>
                    <a:pt x="5" y="43"/>
                    <a:pt x="5" y="43"/>
                  </a:cubicBezTo>
                  <a:cubicBezTo>
                    <a:pt x="1" y="47"/>
                    <a:pt x="0" y="53"/>
                    <a:pt x="3" y="5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2" name="iŝľíḋê">
              <a:extLst>
                <a:ext uri="{FF2B5EF4-FFF2-40B4-BE49-F238E27FC236}">
                  <a16:creationId xmlns:a16="http://schemas.microsoft.com/office/drawing/2014/main" id="{AC2B4747-DB23-470F-915F-812F888EBB79}"/>
                </a:ext>
              </a:extLst>
            </p:cNvPr>
            <p:cNvSpPr/>
            <p:nvPr/>
          </p:nvSpPr>
          <p:spPr bwMode="auto">
            <a:xfrm>
              <a:off x="7107238" y="1928019"/>
              <a:ext cx="206375" cy="123825"/>
            </a:xfrm>
            <a:custGeom>
              <a:avLst/>
              <a:gdLst>
                <a:gd name="T0" fmla="*/ 0 w 130"/>
                <a:gd name="T1" fmla="*/ 19 h 78"/>
                <a:gd name="T2" fmla="*/ 8 w 130"/>
                <a:gd name="T3" fmla="*/ 0 h 78"/>
                <a:gd name="T4" fmla="*/ 130 w 130"/>
                <a:gd name="T5" fmla="*/ 27 h 78"/>
                <a:gd name="T6" fmla="*/ 111 w 130"/>
                <a:gd name="T7" fmla="*/ 78 h 78"/>
                <a:gd name="T8" fmla="*/ 0 w 130"/>
                <a:gd name="T9" fmla="*/ 19 h 78"/>
              </a:gdLst>
              <a:ahLst/>
              <a:cxnLst>
                <a:cxn ang="0">
                  <a:pos x="T0" y="T1"/>
                </a:cxn>
                <a:cxn ang="0">
                  <a:pos x="T2" y="T3"/>
                </a:cxn>
                <a:cxn ang="0">
                  <a:pos x="T4" y="T5"/>
                </a:cxn>
                <a:cxn ang="0">
                  <a:pos x="T6" y="T7"/>
                </a:cxn>
                <a:cxn ang="0">
                  <a:pos x="T8" y="T9"/>
                </a:cxn>
              </a:cxnLst>
              <a:rect l="0" t="0" r="r" b="b"/>
              <a:pathLst>
                <a:path w="130" h="78">
                  <a:moveTo>
                    <a:pt x="0" y="19"/>
                  </a:moveTo>
                  <a:lnTo>
                    <a:pt x="8" y="0"/>
                  </a:lnTo>
                  <a:lnTo>
                    <a:pt x="130" y="27"/>
                  </a:lnTo>
                  <a:lnTo>
                    <a:pt x="111" y="78"/>
                  </a:lnTo>
                  <a:lnTo>
                    <a:pt x="0" y="1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3" name="íš1iḓe">
              <a:extLst>
                <a:ext uri="{FF2B5EF4-FFF2-40B4-BE49-F238E27FC236}">
                  <a16:creationId xmlns:a16="http://schemas.microsoft.com/office/drawing/2014/main" id="{0AB2B692-3838-4D78-8E41-46129E49D62F}"/>
                </a:ext>
              </a:extLst>
            </p:cNvPr>
            <p:cNvSpPr/>
            <p:nvPr/>
          </p:nvSpPr>
          <p:spPr bwMode="auto">
            <a:xfrm>
              <a:off x="7021513" y="1869281"/>
              <a:ext cx="111125" cy="123825"/>
            </a:xfrm>
            <a:custGeom>
              <a:avLst/>
              <a:gdLst>
                <a:gd name="T0" fmla="*/ 15 w 26"/>
                <a:gd name="T1" fmla="*/ 0 h 29"/>
                <a:gd name="T2" fmla="*/ 26 w 26"/>
                <a:gd name="T3" fmla="*/ 12 h 29"/>
                <a:gd name="T4" fmla="*/ 26 w 26"/>
                <a:gd name="T5" fmla="*/ 13 h 29"/>
                <a:gd name="T6" fmla="*/ 21 w 26"/>
                <a:gd name="T7" fmla="*/ 26 h 29"/>
                <a:gd name="T8" fmla="*/ 17 w 26"/>
                <a:gd name="T9" fmla="*/ 28 h 29"/>
                <a:gd name="T10" fmla="*/ 3 w 26"/>
                <a:gd name="T11" fmla="*/ 23 h 29"/>
                <a:gd name="T12" fmla="*/ 1 w 26"/>
                <a:gd name="T13" fmla="*/ 20 h 29"/>
                <a:gd name="T14" fmla="*/ 5 w 26"/>
                <a:gd name="T15" fmla="*/ 6 h 29"/>
                <a:gd name="T16" fmla="*/ 10 w 26"/>
                <a:gd name="T17" fmla="*/ 4 h 29"/>
                <a:gd name="T18" fmla="*/ 15 w 2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5" y="0"/>
                  </a:moveTo>
                  <a:cubicBezTo>
                    <a:pt x="15" y="0"/>
                    <a:pt x="26" y="10"/>
                    <a:pt x="26" y="12"/>
                  </a:cubicBezTo>
                  <a:cubicBezTo>
                    <a:pt x="26" y="13"/>
                    <a:pt x="26" y="13"/>
                    <a:pt x="26" y="13"/>
                  </a:cubicBezTo>
                  <a:cubicBezTo>
                    <a:pt x="21" y="26"/>
                    <a:pt x="21" y="26"/>
                    <a:pt x="21" y="26"/>
                  </a:cubicBezTo>
                  <a:cubicBezTo>
                    <a:pt x="21" y="28"/>
                    <a:pt x="19" y="29"/>
                    <a:pt x="17" y="28"/>
                  </a:cubicBezTo>
                  <a:cubicBezTo>
                    <a:pt x="3" y="23"/>
                    <a:pt x="3" y="23"/>
                    <a:pt x="3" y="23"/>
                  </a:cubicBezTo>
                  <a:cubicBezTo>
                    <a:pt x="1" y="23"/>
                    <a:pt x="0" y="21"/>
                    <a:pt x="1" y="20"/>
                  </a:cubicBezTo>
                  <a:cubicBezTo>
                    <a:pt x="5" y="6"/>
                    <a:pt x="5" y="6"/>
                    <a:pt x="5" y="6"/>
                  </a:cubicBezTo>
                  <a:cubicBezTo>
                    <a:pt x="6" y="5"/>
                    <a:pt x="9" y="4"/>
                    <a:pt x="10" y="4"/>
                  </a:cubicBezTo>
                  <a:cubicBezTo>
                    <a:pt x="12" y="0"/>
                    <a:pt x="15" y="0"/>
                    <a:pt x="15" y="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4" name="ïŝ1ïḍé">
              <a:extLst>
                <a:ext uri="{FF2B5EF4-FFF2-40B4-BE49-F238E27FC236}">
                  <a16:creationId xmlns:a16="http://schemas.microsoft.com/office/drawing/2014/main" id="{3079CAF3-8C0E-4AB4-BAE9-6D1B799F950F}"/>
                </a:ext>
              </a:extLst>
            </p:cNvPr>
            <p:cNvSpPr/>
            <p:nvPr/>
          </p:nvSpPr>
          <p:spPr bwMode="auto">
            <a:xfrm>
              <a:off x="7581900" y="1808956"/>
              <a:ext cx="107950" cy="401638"/>
            </a:xfrm>
            <a:custGeom>
              <a:avLst/>
              <a:gdLst>
                <a:gd name="T0" fmla="*/ 68 w 68"/>
                <a:gd name="T1" fmla="*/ 35 h 253"/>
                <a:gd name="T2" fmla="*/ 35 w 68"/>
                <a:gd name="T3" fmla="*/ 0 h 253"/>
                <a:gd name="T4" fmla="*/ 0 w 68"/>
                <a:gd name="T5" fmla="*/ 35 h 253"/>
                <a:gd name="T6" fmla="*/ 33 w 68"/>
                <a:gd name="T7" fmla="*/ 67 h 253"/>
                <a:gd name="T8" fmla="*/ 0 w 68"/>
                <a:gd name="T9" fmla="*/ 221 h 253"/>
                <a:gd name="T10" fmla="*/ 33 w 68"/>
                <a:gd name="T11" fmla="*/ 253 h 253"/>
                <a:gd name="T12" fmla="*/ 68 w 68"/>
                <a:gd name="T13" fmla="*/ 221 h 253"/>
                <a:gd name="T14" fmla="*/ 35 w 68"/>
                <a:gd name="T15" fmla="*/ 67 h 253"/>
                <a:gd name="T16" fmla="*/ 68 w 68"/>
                <a:gd name="T17" fmla="*/ 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53">
                  <a:moveTo>
                    <a:pt x="68" y="35"/>
                  </a:moveTo>
                  <a:lnTo>
                    <a:pt x="35" y="0"/>
                  </a:lnTo>
                  <a:lnTo>
                    <a:pt x="0" y="35"/>
                  </a:lnTo>
                  <a:lnTo>
                    <a:pt x="33" y="67"/>
                  </a:lnTo>
                  <a:lnTo>
                    <a:pt x="0" y="221"/>
                  </a:lnTo>
                  <a:lnTo>
                    <a:pt x="33" y="253"/>
                  </a:lnTo>
                  <a:lnTo>
                    <a:pt x="68" y="221"/>
                  </a:lnTo>
                  <a:lnTo>
                    <a:pt x="35" y="67"/>
                  </a:lnTo>
                  <a:lnTo>
                    <a:pt x="68" y="35"/>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5" name="íṣļîḍé">
              <a:extLst>
                <a:ext uri="{FF2B5EF4-FFF2-40B4-BE49-F238E27FC236}">
                  <a16:creationId xmlns:a16="http://schemas.microsoft.com/office/drawing/2014/main" id="{B23FC00E-BEF8-4389-B99E-9CA9DAC3BA09}"/>
                </a:ext>
              </a:extLst>
            </p:cNvPr>
            <p:cNvSpPr/>
            <p:nvPr/>
          </p:nvSpPr>
          <p:spPr bwMode="auto">
            <a:xfrm>
              <a:off x="7432675" y="1412081"/>
              <a:ext cx="371475" cy="427038"/>
            </a:xfrm>
            <a:custGeom>
              <a:avLst/>
              <a:gdLst>
                <a:gd name="T0" fmla="*/ 0 w 87"/>
                <a:gd name="T1" fmla="*/ 50 h 100"/>
                <a:gd name="T2" fmla="*/ 43 w 87"/>
                <a:gd name="T3" fmla="*/ 100 h 100"/>
                <a:gd name="T4" fmla="*/ 87 w 87"/>
                <a:gd name="T5" fmla="*/ 50 h 100"/>
                <a:gd name="T6" fmla="*/ 44 w 87"/>
                <a:gd name="T7" fmla="*/ 0 h 100"/>
                <a:gd name="T8" fmla="*/ 0 w 87"/>
                <a:gd name="T9" fmla="*/ 50 h 100"/>
              </a:gdLst>
              <a:ahLst/>
              <a:cxnLst>
                <a:cxn ang="0">
                  <a:pos x="T0" y="T1"/>
                </a:cxn>
                <a:cxn ang="0">
                  <a:pos x="T2" y="T3"/>
                </a:cxn>
                <a:cxn ang="0">
                  <a:pos x="T4" y="T5"/>
                </a:cxn>
                <a:cxn ang="0">
                  <a:pos x="T6" y="T7"/>
                </a:cxn>
                <a:cxn ang="0">
                  <a:pos x="T8" y="T9"/>
                </a:cxn>
              </a:cxnLst>
              <a:rect l="0" t="0" r="r" b="b"/>
              <a:pathLst>
                <a:path w="87" h="100">
                  <a:moveTo>
                    <a:pt x="0" y="50"/>
                  </a:moveTo>
                  <a:cubicBezTo>
                    <a:pt x="0" y="77"/>
                    <a:pt x="19" y="100"/>
                    <a:pt x="43" y="100"/>
                  </a:cubicBezTo>
                  <a:cubicBezTo>
                    <a:pt x="67" y="100"/>
                    <a:pt x="87" y="78"/>
                    <a:pt x="87" y="50"/>
                  </a:cubicBezTo>
                  <a:cubicBezTo>
                    <a:pt x="87" y="23"/>
                    <a:pt x="68" y="0"/>
                    <a:pt x="44" y="0"/>
                  </a:cubicBezTo>
                  <a:cubicBezTo>
                    <a:pt x="20" y="0"/>
                    <a:pt x="0" y="22"/>
                    <a:pt x="0" y="5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6" name="ïślïḍè">
              <a:extLst>
                <a:ext uri="{FF2B5EF4-FFF2-40B4-BE49-F238E27FC236}">
                  <a16:creationId xmlns:a16="http://schemas.microsoft.com/office/drawing/2014/main" id="{93971DD2-636A-4433-8F86-1766290773D8}"/>
                </a:ext>
              </a:extLst>
            </p:cNvPr>
            <p:cNvSpPr/>
            <p:nvPr/>
          </p:nvSpPr>
          <p:spPr bwMode="auto">
            <a:xfrm>
              <a:off x="7561263" y="1569244"/>
              <a:ext cx="30163" cy="42863"/>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7" name="işḻîḍè">
              <a:extLst>
                <a:ext uri="{FF2B5EF4-FFF2-40B4-BE49-F238E27FC236}">
                  <a16:creationId xmlns:a16="http://schemas.microsoft.com/office/drawing/2014/main" id="{A5C21DA9-06EA-4C56-B3E8-F590AF3853CA}"/>
                </a:ext>
              </a:extLst>
            </p:cNvPr>
            <p:cNvSpPr/>
            <p:nvPr/>
          </p:nvSpPr>
          <p:spPr bwMode="auto">
            <a:xfrm>
              <a:off x="7437438" y="1334294"/>
              <a:ext cx="431800" cy="307975"/>
            </a:xfrm>
            <a:custGeom>
              <a:avLst/>
              <a:gdLst>
                <a:gd name="T0" fmla="*/ 0 w 101"/>
                <a:gd name="T1" fmla="*/ 10 h 72"/>
                <a:gd name="T2" fmla="*/ 2 w 101"/>
                <a:gd name="T3" fmla="*/ 0 h 72"/>
                <a:gd name="T4" fmla="*/ 23 w 101"/>
                <a:gd name="T5" fmla="*/ 5 h 72"/>
                <a:gd name="T6" fmla="*/ 37 w 101"/>
                <a:gd name="T7" fmla="*/ 3 h 72"/>
                <a:gd name="T8" fmla="*/ 41 w 101"/>
                <a:gd name="T9" fmla="*/ 2 h 72"/>
                <a:gd name="T10" fmla="*/ 54 w 101"/>
                <a:gd name="T11" fmla="*/ 0 h 72"/>
                <a:gd name="T12" fmla="*/ 60 w 101"/>
                <a:gd name="T13" fmla="*/ 1 h 72"/>
                <a:gd name="T14" fmla="*/ 84 w 101"/>
                <a:gd name="T15" fmla="*/ 11 h 72"/>
                <a:gd name="T16" fmla="*/ 101 w 101"/>
                <a:gd name="T17" fmla="*/ 46 h 72"/>
                <a:gd name="T18" fmla="*/ 92 w 101"/>
                <a:gd name="T19" fmla="*/ 72 h 72"/>
                <a:gd name="T20" fmla="*/ 92 w 101"/>
                <a:gd name="T21" fmla="*/ 67 h 72"/>
                <a:gd name="T22" fmla="*/ 82 w 101"/>
                <a:gd name="T23" fmla="*/ 36 h 72"/>
                <a:gd name="T24" fmla="*/ 39 w 101"/>
                <a:gd name="T25" fmla="*/ 42 h 72"/>
                <a:gd name="T26" fmla="*/ 19 w 101"/>
                <a:gd name="T27" fmla="*/ 38 h 72"/>
                <a:gd name="T28" fmla="*/ 13 w 101"/>
                <a:gd name="T29" fmla="*/ 34 h 72"/>
                <a:gd name="T30" fmla="*/ 12 w 101"/>
                <a:gd name="T31" fmla="*/ 34 h 72"/>
                <a:gd name="T32" fmla="*/ 9 w 101"/>
                <a:gd name="T33" fmla="*/ 32 h 72"/>
                <a:gd name="T34" fmla="*/ 9 w 101"/>
                <a:gd name="T35" fmla="*/ 31 h 72"/>
                <a:gd name="T36" fmla="*/ 0 w 101"/>
                <a:gd name="T3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72">
                  <a:moveTo>
                    <a:pt x="0" y="10"/>
                  </a:moveTo>
                  <a:cubicBezTo>
                    <a:pt x="1" y="7"/>
                    <a:pt x="1" y="3"/>
                    <a:pt x="2" y="0"/>
                  </a:cubicBezTo>
                  <a:cubicBezTo>
                    <a:pt x="9" y="3"/>
                    <a:pt x="16" y="5"/>
                    <a:pt x="23" y="5"/>
                  </a:cubicBezTo>
                  <a:cubicBezTo>
                    <a:pt x="28" y="5"/>
                    <a:pt x="33" y="4"/>
                    <a:pt x="37" y="3"/>
                  </a:cubicBezTo>
                  <a:cubicBezTo>
                    <a:pt x="38" y="3"/>
                    <a:pt x="39" y="2"/>
                    <a:pt x="41" y="2"/>
                  </a:cubicBezTo>
                  <a:cubicBezTo>
                    <a:pt x="45" y="1"/>
                    <a:pt x="49" y="0"/>
                    <a:pt x="54" y="0"/>
                  </a:cubicBezTo>
                  <a:cubicBezTo>
                    <a:pt x="56" y="0"/>
                    <a:pt x="58" y="0"/>
                    <a:pt x="60" y="1"/>
                  </a:cubicBezTo>
                  <a:cubicBezTo>
                    <a:pt x="69" y="2"/>
                    <a:pt x="78" y="6"/>
                    <a:pt x="84" y="11"/>
                  </a:cubicBezTo>
                  <a:cubicBezTo>
                    <a:pt x="95" y="19"/>
                    <a:pt x="101" y="32"/>
                    <a:pt x="101" y="46"/>
                  </a:cubicBezTo>
                  <a:cubicBezTo>
                    <a:pt x="101" y="56"/>
                    <a:pt x="98" y="65"/>
                    <a:pt x="92" y="72"/>
                  </a:cubicBezTo>
                  <a:cubicBezTo>
                    <a:pt x="92" y="71"/>
                    <a:pt x="92" y="69"/>
                    <a:pt x="92" y="67"/>
                  </a:cubicBezTo>
                  <a:cubicBezTo>
                    <a:pt x="92" y="52"/>
                    <a:pt x="89" y="42"/>
                    <a:pt x="82" y="36"/>
                  </a:cubicBezTo>
                  <a:cubicBezTo>
                    <a:pt x="74" y="44"/>
                    <a:pt x="52" y="42"/>
                    <a:pt x="39" y="42"/>
                  </a:cubicBezTo>
                  <a:cubicBezTo>
                    <a:pt x="32" y="42"/>
                    <a:pt x="25" y="41"/>
                    <a:pt x="19" y="38"/>
                  </a:cubicBezTo>
                  <a:cubicBezTo>
                    <a:pt x="17" y="37"/>
                    <a:pt x="15" y="36"/>
                    <a:pt x="13" y="34"/>
                  </a:cubicBezTo>
                  <a:cubicBezTo>
                    <a:pt x="12" y="34"/>
                    <a:pt x="12" y="34"/>
                    <a:pt x="12" y="34"/>
                  </a:cubicBezTo>
                  <a:cubicBezTo>
                    <a:pt x="11" y="33"/>
                    <a:pt x="10" y="32"/>
                    <a:pt x="9" y="32"/>
                  </a:cubicBezTo>
                  <a:cubicBezTo>
                    <a:pt x="9" y="31"/>
                    <a:pt x="9" y="31"/>
                    <a:pt x="9" y="31"/>
                  </a:cubicBezTo>
                  <a:cubicBezTo>
                    <a:pt x="4" y="26"/>
                    <a:pt x="0" y="19"/>
                    <a:pt x="0" y="10"/>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8" name="iṥľíḋe">
              <a:extLst>
                <a:ext uri="{FF2B5EF4-FFF2-40B4-BE49-F238E27FC236}">
                  <a16:creationId xmlns:a16="http://schemas.microsoft.com/office/drawing/2014/main" id="{CB48F3C2-18AA-44E3-B655-F82821BD6E63}"/>
                </a:ext>
              </a:extLst>
            </p:cNvPr>
            <p:cNvSpPr/>
            <p:nvPr/>
          </p:nvSpPr>
          <p:spPr bwMode="auto">
            <a:xfrm>
              <a:off x="7564438" y="1372394"/>
              <a:ext cx="377825" cy="423863"/>
            </a:xfrm>
            <a:custGeom>
              <a:avLst/>
              <a:gdLst>
                <a:gd name="T0" fmla="*/ 31 w 88"/>
                <a:gd name="T1" fmla="*/ 75 h 99"/>
                <a:gd name="T2" fmla="*/ 46 w 88"/>
                <a:gd name="T3" fmla="*/ 61 h 99"/>
                <a:gd name="T4" fmla="*/ 32 w 88"/>
                <a:gd name="T5" fmla="*/ 47 h 99"/>
                <a:gd name="T6" fmla="*/ 17 w 88"/>
                <a:gd name="T7" fmla="*/ 58 h 99"/>
                <a:gd name="T8" fmla="*/ 0 w 88"/>
                <a:gd name="T9" fmla="*/ 23 h 99"/>
                <a:gd name="T10" fmla="*/ 66 w 88"/>
                <a:gd name="T11" fmla="*/ 36 h 99"/>
                <a:gd name="T12" fmla="*/ 38 w 88"/>
                <a:gd name="T13" fmla="*/ 99 h 99"/>
                <a:gd name="T14" fmla="*/ 31 w 88"/>
                <a:gd name="T15" fmla="*/ 75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99">
                  <a:moveTo>
                    <a:pt x="31" y="75"/>
                  </a:moveTo>
                  <a:cubicBezTo>
                    <a:pt x="39" y="75"/>
                    <a:pt x="46" y="69"/>
                    <a:pt x="46" y="61"/>
                  </a:cubicBezTo>
                  <a:cubicBezTo>
                    <a:pt x="46" y="53"/>
                    <a:pt x="39" y="47"/>
                    <a:pt x="32" y="47"/>
                  </a:cubicBezTo>
                  <a:cubicBezTo>
                    <a:pt x="25" y="47"/>
                    <a:pt x="19" y="52"/>
                    <a:pt x="17" y="58"/>
                  </a:cubicBezTo>
                  <a:cubicBezTo>
                    <a:pt x="15" y="42"/>
                    <a:pt x="0" y="23"/>
                    <a:pt x="0" y="23"/>
                  </a:cubicBezTo>
                  <a:cubicBezTo>
                    <a:pt x="25" y="12"/>
                    <a:pt x="43" y="0"/>
                    <a:pt x="66" y="36"/>
                  </a:cubicBezTo>
                  <a:cubicBezTo>
                    <a:pt x="88" y="73"/>
                    <a:pt x="38" y="99"/>
                    <a:pt x="38" y="99"/>
                  </a:cubicBezTo>
                  <a:cubicBezTo>
                    <a:pt x="38" y="99"/>
                    <a:pt x="25" y="75"/>
                    <a:pt x="31" y="75"/>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9" name="î$ḷídè">
              <a:extLst>
                <a:ext uri="{FF2B5EF4-FFF2-40B4-BE49-F238E27FC236}">
                  <a16:creationId xmlns:a16="http://schemas.microsoft.com/office/drawing/2014/main" id="{4623A4D0-DC5A-4B52-90A9-D91CF6DB5243}"/>
                </a:ext>
              </a:extLst>
            </p:cNvPr>
            <p:cNvSpPr/>
            <p:nvPr/>
          </p:nvSpPr>
          <p:spPr bwMode="auto">
            <a:xfrm>
              <a:off x="7791450" y="1877219"/>
              <a:ext cx="85725" cy="146050"/>
            </a:xfrm>
            <a:custGeom>
              <a:avLst/>
              <a:gdLst>
                <a:gd name="T0" fmla="*/ 0 w 20"/>
                <a:gd name="T1" fmla="*/ 0 h 34"/>
                <a:gd name="T2" fmla="*/ 19 w 20"/>
                <a:gd name="T3" fmla="*/ 34 h 34"/>
                <a:gd name="T4" fmla="*/ 19 w 20"/>
                <a:gd name="T5" fmla="*/ 3 h 34"/>
                <a:gd name="T6" fmla="*/ 19 w 20"/>
                <a:gd name="T7" fmla="*/ 3 h 34"/>
                <a:gd name="T8" fmla="*/ 0 w 20"/>
                <a:gd name="T9" fmla="*/ 0 h 34"/>
              </a:gdLst>
              <a:ahLst/>
              <a:cxnLst>
                <a:cxn ang="0">
                  <a:pos x="T0" y="T1"/>
                </a:cxn>
                <a:cxn ang="0">
                  <a:pos x="T2" y="T3"/>
                </a:cxn>
                <a:cxn ang="0">
                  <a:pos x="T4" y="T5"/>
                </a:cxn>
                <a:cxn ang="0">
                  <a:pos x="T6" y="T7"/>
                </a:cxn>
                <a:cxn ang="0">
                  <a:pos x="T8" y="T9"/>
                </a:cxn>
              </a:cxnLst>
              <a:rect l="0" t="0" r="r" b="b"/>
              <a:pathLst>
                <a:path w="20" h="34">
                  <a:moveTo>
                    <a:pt x="0" y="0"/>
                  </a:moveTo>
                  <a:cubicBezTo>
                    <a:pt x="19" y="34"/>
                    <a:pt x="19" y="34"/>
                    <a:pt x="19" y="34"/>
                  </a:cubicBezTo>
                  <a:cubicBezTo>
                    <a:pt x="19" y="34"/>
                    <a:pt x="20" y="3"/>
                    <a:pt x="19" y="3"/>
                  </a:cubicBezTo>
                  <a:cubicBezTo>
                    <a:pt x="19" y="3"/>
                    <a:pt x="19" y="3"/>
                    <a:pt x="19" y="3"/>
                  </a:cubicBezTo>
                  <a:cubicBezTo>
                    <a:pt x="0" y="0"/>
                    <a:pt x="0" y="0"/>
                    <a:pt x="0" y="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0" name="îṥlíḋé">
              <a:extLst>
                <a:ext uri="{FF2B5EF4-FFF2-40B4-BE49-F238E27FC236}">
                  <a16:creationId xmlns:a16="http://schemas.microsoft.com/office/drawing/2014/main" id="{8ACBDFFD-A63C-4BD4-88CE-04C301FCF325}"/>
                </a:ext>
              </a:extLst>
            </p:cNvPr>
            <p:cNvSpPr/>
            <p:nvPr/>
          </p:nvSpPr>
          <p:spPr bwMode="auto">
            <a:xfrm>
              <a:off x="7778750" y="1791494"/>
              <a:ext cx="363538" cy="209550"/>
            </a:xfrm>
            <a:custGeom>
              <a:avLst/>
              <a:gdLst>
                <a:gd name="T0" fmla="*/ 83 w 85"/>
                <a:gd name="T1" fmla="*/ 42 h 49"/>
                <a:gd name="T2" fmla="*/ 70 w 85"/>
                <a:gd name="T3" fmla="*/ 47 h 49"/>
                <a:gd name="T4" fmla="*/ 8 w 85"/>
                <a:gd name="T5" fmla="*/ 21 h 49"/>
                <a:gd name="T6" fmla="*/ 3 w 85"/>
                <a:gd name="T7" fmla="*/ 7 h 49"/>
                <a:gd name="T8" fmla="*/ 16 w 85"/>
                <a:gd name="T9" fmla="*/ 2 h 49"/>
                <a:gd name="T10" fmla="*/ 78 w 85"/>
                <a:gd name="T11" fmla="*/ 28 h 49"/>
                <a:gd name="T12" fmla="*/ 83 w 85"/>
                <a:gd name="T13" fmla="*/ 42 h 49"/>
              </a:gdLst>
              <a:ahLst/>
              <a:cxnLst>
                <a:cxn ang="0">
                  <a:pos x="T0" y="T1"/>
                </a:cxn>
                <a:cxn ang="0">
                  <a:pos x="T2" y="T3"/>
                </a:cxn>
                <a:cxn ang="0">
                  <a:pos x="T4" y="T5"/>
                </a:cxn>
                <a:cxn ang="0">
                  <a:pos x="T6" y="T7"/>
                </a:cxn>
                <a:cxn ang="0">
                  <a:pos x="T8" y="T9"/>
                </a:cxn>
                <a:cxn ang="0">
                  <a:pos x="T10" y="T11"/>
                </a:cxn>
                <a:cxn ang="0">
                  <a:pos x="T12" y="T13"/>
                </a:cxn>
              </a:cxnLst>
              <a:rect l="0" t="0" r="r" b="b"/>
              <a:pathLst>
                <a:path w="85" h="49">
                  <a:moveTo>
                    <a:pt x="83" y="42"/>
                  </a:moveTo>
                  <a:cubicBezTo>
                    <a:pt x="81" y="47"/>
                    <a:pt x="75" y="49"/>
                    <a:pt x="70" y="47"/>
                  </a:cubicBezTo>
                  <a:cubicBezTo>
                    <a:pt x="8" y="21"/>
                    <a:pt x="8" y="21"/>
                    <a:pt x="8" y="21"/>
                  </a:cubicBezTo>
                  <a:cubicBezTo>
                    <a:pt x="3" y="18"/>
                    <a:pt x="0" y="12"/>
                    <a:pt x="3" y="7"/>
                  </a:cubicBezTo>
                  <a:cubicBezTo>
                    <a:pt x="5" y="2"/>
                    <a:pt x="11" y="0"/>
                    <a:pt x="16" y="2"/>
                  </a:cubicBezTo>
                  <a:cubicBezTo>
                    <a:pt x="78" y="28"/>
                    <a:pt x="78" y="28"/>
                    <a:pt x="78" y="28"/>
                  </a:cubicBezTo>
                  <a:cubicBezTo>
                    <a:pt x="83" y="31"/>
                    <a:pt x="85" y="36"/>
                    <a:pt x="83" y="4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1" name="îṩľïḑê">
              <a:extLst>
                <a:ext uri="{FF2B5EF4-FFF2-40B4-BE49-F238E27FC236}">
                  <a16:creationId xmlns:a16="http://schemas.microsoft.com/office/drawing/2014/main" id="{3077FE8C-A3C6-4D76-854D-2EFE9C813A84}"/>
                </a:ext>
              </a:extLst>
            </p:cNvPr>
            <p:cNvSpPr/>
            <p:nvPr/>
          </p:nvSpPr>
          <p:spPr bwMode="auto">
            <a:xfrm>
              <a:off x="7954963" y="1915319"/>
              <a:ext cx="179388" cy="234950"/>
            </a:xfrm>
            <a:custGeom>
              <a:avLst/>
              <a:gdLst>
                <a:gd name="T0" fmla="*/ 0 w 42"/>
                <a:gd name="T1" fmla="*/ 50 h 55"/>
                <a:gd name="T2" fmla="*/ 7 w 42"/>
                <a:gd name="T3" fmla="*/ 55 h 55"/>
                <a:gd name="T4" fmla="*/ 42 w 42"/>
                <a:gd name="T5" fmla="*/ 13 h 55"/>
                <a:gd name="T6" fmla="*/ 25 w 42"/>
                <a:gd name="T7" fmla="*/ 2 h 55"/>
                <a:gd name="T8" fmla="*/ 0 w 42"/>
                <a:gd name="T9" fmla="*/ 50 h 55"/>
              </a:gdLst>
              <a:ahLst/>
              <a:cxnLst>
                <a:cxn ang="0">
                  <a:pos x="T0" y="T1"/>
                </a:cxn>
                <a:cxn ang="0">
                  <a:pos x="T2" y="T3"/>
                </a:cxn>
                <a:cxn ang="0">
                  <a:pos x="T4" y="T5"/>
                </a:cxn>
                <a:cxn ang="0">
                  <a:pos x="T6" y="T7"/>
                </a:cxn>
                <a:cxn ang="0">
                  <a:pos x="T8" y="T9"/>
                </a:cxn>
              </a:cxnLst>
              <a:rect l="0" t="0" r="r" b="b"/>
              <a:pathLst>
                <a:path w="42" h="55">
                  <a:moveTo>
                    <a:pt x="0" y="50"/>
                  </a:moveTo>
                  <a:cubicBezTo>
                    <a:pt x="7" y="55"/>
                    <a:pt x="7" y="55"/>
                    <a:pt x="7" y="55"/>
                  </a:cubicBezTo>
                  <a:cubicBezTo>
                    <a:pt x="42" y="13"/>
                    <a:pt x="42" y="13"/>
                    <a:pt x="42" y="13"/>
                  </a:cubicBezTo>
                  <a:cubicBezTo>
                    <a:pt x="42" y="13"/>
                    <a:pt x="39" y="0"/>
                    <a:pt x="25" y="2"/>
                  </a:cubicBezTo>
                  <a:lnTo>
                    <a:pt x="0" y="5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2" name="îṥľîdê">
              <a:extLst>
                <a:ext uri="{FF2B5EF4-FFF2-40B4-BE49-F238E27FC236}">
                  <a16:creationId xmlns:a16="http://schemas.microsoft.com/office/drawing/2014/main" id="{F2EEAA13-5944-4E23-A3F6-18EB3287D8F8}"/>
                </a:ext>
              </a:extLst>
            </p:cNvPr>
            <p:cNvSpPr/>
            <p:nvPr/>
          </p:nvSpPr>
          <p:spPr bwMode="auto">
            <a:xfrm>
              <a:off x="7899400" y="2094706"/>
              <a:ext cx="119063" cy="111125"/>
            </a:xfrm>
            <a:custGeom>
              <a:avLst/>
              <a:gdLst>
                <a:gd name="T0" fmla="*/ 1 w 28"/>
                <a:gd name="T1" fmla="*/ 8 h 26"/>
                <a:gd name="T2" fmla="*/ 13 w 28"/>
                <a:gd name="T3" fmla="*/ 0 h 26"/>
                <a:gd name="T4" fmla="*/ 14 w 28"/>
                <a:gd name="T5" fmla="*/ 1 h 26"/>
                <a:gd name="T6" fmla="*/ 26 w 28"/>
                <a:gd name="T7" fmla="*/ 7 h 26"/>
                <a:gd name="T8" fmla="*/ 27 w 28"/>
                <a:gd name="T9" fmla="*/ 11 h 26"/>
                <a:gd name="T10" fmla="*/ 21 w 28"/>
                <a:gd name="T11" fmla="*/ 24 h 26"/>
                <a:gd name="T12" fmla="*/ 17 w 28"/>
                <a:gd name="T13" fmla="*/ 25 h 26"/>
                <a:gd name="T14" fmla="*/ 5 w 28"/>
                <a:gd name="T15" fmla="*/ 19 h 26"/>
                <a:gd name="T16" fmla="*/ 4 w 28"/>
                <a:gd name="T17" fmla="*/ 14 h 26"/>
                <a:gd name="T18" fmla="*/ 1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 y="8"/>
                  </a:moveTo>
                  <a:cubicBezTo>
                    <a:pt x="1" y="8"/>
                    <a:pt x="12" y="0"/>
                    <a:pt x="13" y="0"/>
                  </a:cubicBezTo>
                  <a:cubicBezTo>
                    <a:pt x="14" y="1"/>
                    <a:pt x="14" y="1"/>
                    <a:pt x="14" y="1"/>
                  </a:cubicBezTo>
                  <a:cubicBezTo>
                    <a:pt x="26" y="7"/>
                    <a:pt x="26" y="7"/>
                    <a:pt x="26" y="7"/>
                  </a:cubicBezTo>
                  <a:cubicBezTo>
                    <a:pt x="27" y="8"/>
                    <a:pt x="28" y="9"/>
                    <a:pt x="27" y="11"/>
                  </a:cubicBezTo>
                  <a:cubicBezTo>
                    <a:pt x="21" y="24"/>
                    <a:pt x="21" y="24"/>
                    <a:pt x="21" y="24"/>
                  </a:cubicBezTo>
                  <a:cubicBezTo>
                    <a:pt x="20" y="25"/>
                    <a:pt x="18" y="26"/>
                    <a:pt x="17" y="25"/>
                  </a:cubicBezTo>
                  <a:cubicBezTo>
                    <a:pt x="5" y="19"/>
                    <a:pt x="5" y="19"/>
                    <a:pt x="5" y="19"/>
                  </a:cubicBezTo>
                  <a:cubicBezTo>
                    <a:pt x="4" y="18"/>
                    <a:pt x="4" y="15"/>
                    <a:pt x="4"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3" name="íślîďê">
              <a:extLst>
                <a:ext uri="{FF2B5EF4-FFF2-40B4-BE49-F238E27FC236}">
                  <a16:creationId xmlns:a16="http://schemas.microsoft.com/office/drawing/2014/main" id="{F1358742-27D5-484A-A90F-FF456DE71297}"/>
                </a:ext>
              </a:extLst>
            </p:cNvPr>
            <p:cNvSpPr/>
            <p:nvPr/>
          </p:nvSpPr>
          <p:spPr bwMode="auto">
            <a:xfrm>
              <a:off x="3805238" y="3518694"/>
              <a:ext cx="423863" cy="149225"/>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44" name="işľíďe">
              <a:extLst>
                <a:ext uri="{FF2B5EF4-FFF2-40B4-BE49-F238E27FC236}">
                  <a16:creationId xmlns:a16="http://schemas.microsoft.com/office/drawing/2014/main" id="{9035E518-8056-43AE-8A61-A472480BFB39}"/>
                </a:ext>
              </a:extLst>
            </p:cNvPr>
            <p:cNvSpPr/>
            <p:nvPr/>
          </p:nvSpPr>
          <p:spPr bwMode="auto">
            <a:xfrm>
              <a:off x="3805238" y="3667919"/>
              <a:ext cx="176213" cy="287338"/>
            </a:xfrm>
            <a:custGeom>
              <a:avLst/>
              <a:gdLst>
                <a:gd name="T0" fmla="*/ 51 w 111"/>
                <a:gd name="T1" fmla="*/ 181 h 181"/>
                <a:gd name="T2" fmla="*/ 111 w 111"/>
                <a:gd name="T3" fmla="*/ 181 h 181"/>
                <a:gd name="T4" fmla="*/ 111 w 111"/>
                <a:gd name="T5" fmla="*/ 0 h 181"/>
                <a:gd name="T6" fmla="*/ 0 w 111"/>
                <a:gd name="T7" fmla="*/ 0 h 181"/>
                <a:gd name="T8" fmla="*/ 51 w 111"/>
                <a:gd name="T9" fmla="*/ 181 h 181"/>
              </a:gdLst>
              <a:ahLst/>
              <a:cxnLst>
                <a:cxn ang="0">
                  <a:pos x="T0" y="T1"/>
                </a:cxn>
                <a:cxn ang="0">
                  <a:pos x="T2" y="T3"/>
                </a:cxn>
                <a:cxn ang="0">
                  <a:pos x="T4" y="T5"/>
                </a:cxn>
                <a:cxn ang="0">
                  <a:pos x="T6" y="T7"/>
                </a:cxn>
                <a:cxn ang="0">
                  <a:pos x="T8" y="T9"/>
                </a:cxn>
              </a:cxnLst>
              <a:rect l="0" t="0" r="r" b="b"/>
              <a:pathLst>
                <a:path w="111" h="181">
                  <a:moveTo>
                    <a:pt x="51" y="181"/>
                  </a:moveTo>
                  <a:lnTo>
                    <a:pt x="111" y="181"/>
                  </a:lnTo>
                  <a:lnTo>
                    <a:pt x="111" y="0"/>
                  </a:lnTo>
                  <a:lnTo>
                    <a:pt x="0" y="0"/>
                  </a:lnTo>
                  <a:lnTo>
                    <a:pt x="51"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5" name="îṡlïdê">
              <a:extLst>
                <a:ext uri="{FF2B5EF4-FFF2-40B4-BE49-F238E27FC236}">
                  <a16:creationId xmlns:a16="http://schemas.microsoft.com/office/drawing/2014/main" id="{58339A94-CF8B-463C-B77A-567D6AD18679}"/>
                </a:ext>
              </a:extLst>
            </p:cNvPr>
            <p:cNvSpPr/>
            <p:nvPr/>
          </p:nvSpPr>
          <p:spPr bwMode="auto">
            <a:xfrm>
              <a:off x="3878263" y="3920331"/>
              <a:ext cx="103188" cy="234950"/>
            </a:xfrm>
            <a:custGeom>
              <a:avLst/>
              <a:gdLst>
                <a:gd name="T0" fmla="*/ 0 w 65"/>
                <a:gd name="T1" fmla="*/ 146 h 148"/>
                <a:gd name="T2" fmla="*/ 59 w 65"/>
                <a:gd name="T3" fmla="*/ 148 h 148"/>
                <a:gd name="T4" fmla="*/ 65 w 65"/>
                <a:gd name="T5" fmla="*/ 3 h 148"/>
                <a:gd name="T6" fmla="*/ 5 w 65"/>
                <a:gd name="T7" fmla="*/ 0 h 148"/>
                <a:gd name="T8" fmla="*/ 0 w 65"/>
                <a:gd name="T9" fmla="*/ 146 h 148"/>
              </a:gdLst>
              <a:ahLst/>
              <a:cxnLst>
                <a:cxn ang="0">
                  <a:pos x="T0" y="T1"/>
                </a:cxn>
                <a:cxn ang="0">
                  <a:pos x="T2" y="T3"/>
                </a:cxn>
                <a:cxn ang="0">
                  <a:pos x="T4" y="T5"/>
                </a:cxn>
                <a:cxn ang="0">
                  <a:pos x="T6" y="T7"/>
                </a:cxn>
                <a:cxn ang="0">
                  <a:pos x="T8" y="T9"/>
                </a:cxn>
              </a:cxnLst>
              <a:rect l="0" t="0" r="r" b="b"/>
              <a:pathLst>
                <a:path w="65" h="148">
                  <a:moveTo>
                    <a:pt x="0" y="146"/>
                  </a:moveTo>
                  <a:lnTo>
                    <a:pt x="59" y="148"/>
                  </a:lnTo>
                  <a:lnTo>
                    <a:pt x="65" y="3"/>
                  </a:lnTo>
                  <a:lnTo>
                    <a:pt x="5"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6" name="iṧḷíďê">
              <a:extLst>
                <a:ext uri="{FF2B5EF4-FFF2-40B4-BE49-F238E27FC236}">
                  <a16:creationId xmlns:a16="http://schemas.microsoft.com/office/drawing/2014/main" id="{82927AFC-76D9-4448-A11D-C4569A5D3CFE}"/>
                </a:ext>
              </a:extLst>
            </p:cNvPr>
            <p:cNvSpPr/>
            <p:nvPr/>
          </p:nvSpPr>
          <p:spPr bwMode="auto">
            <a:xfrm>
              <a:off x="3805238" y="3104356"/>
              <a:ext cx="423863" cy="477838"/>
            </a:xfrm>
            <a:custGeom>
              <a:avLst/>
              <a:gdLst>
                <a:gd name="T0" fmla="*/ 99 w 99"/>
                <a:gd name="T1" fmla="*/ 95 h 112"/>
                <a:gd name="T2" fmla="*/ 82 w 99"/>
                <a:gd name="T3" fmla="*/ 112 h 112"/>
                <a:gd name="T4" fmla="*/ 17 w 99"/>
                <a:gd name="T5" fmla="*/ 112 h 112"/>
                <a:gd name="T6" fmla="*/ 0 w 99"/>
                <a:gd name="T7" fmla="*/ 95 h 112"/>
                <a:gd name="T8" fmla="*/ 0 w 99"/>
                <a:gd name="T9" fmla="*/ 17 h 112"/>
                <a:gd name="T10" fmla="*/ 17 w 99"/>
                <a:gd name="T11" fmla="*/ 0 h 112"/>
                <a:gd name="T12" fmla="*/ 82 w 99"/>
                <a:gd name="T13" fmla="*/ 0 h 112"/>
                <a:gd name="T14" fmla="*/ 99 w 99"/>
                <a:gd name="T15" fmla="*/ 17 h 112"/>
                <a:gd name="T16" fmla="*/ 99 w 99"/>
                <a:gd name="T17"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9" y="95"/>
                  </a:moveTo>
                  <a:cubicBezTo>
                    <a:pt x="99" y="104"/>
                    <a:pt x="91" y="112"/>
                    <a:pt x="82" y="112"/>
                  </a:cubicBezTo>
                  <a:cubicBezTo>
                    <a:pt x="17" y="112"/>
                    <a:pt x="17" y="112"/>
                    <a:pt x="17" y="112"/>
                  </a:cubicBezTo>
                  <a:cubicBezTo>
                    <a:pt x="8" y="112"/>
                    <a:pt x="0" y="104"/>
                    <a:pt x="0" y="95"/>
                  </a:cubicBezTo>
                  <a:cubicBezTo>
                    <a:pt x="0" y="17"/>
                    <a:pt x="0" y="17"/>
                    <a:pt x="0" y="17"/>
                  </a:cubicBezTo>
                  <a:cubicBezTo>
                    <a:pt x="0" y="8"/>
                    <a:pt x="8" y="0"/>
                    <a:pt x="17" y="0"/>
                  </a:cubicBezTo>
                  <a:cubicBezTo>
                    <a:pt x="82" y="0"/>
                    <a:pt x="82" y="0"/>
                    <a:pt x="82" y="0"/>
                  </a:cubicBezTo>
                  <a:cubicBezTo>
                    <a:pt x="91" y="0"/>
                    <a:pt x="99" y="8"/>
                    <a:pt x="99" y="17"/>
                  </a:cubicBezTo>
                  <a:lnTo>
                    <a:pt x="99" y="95"/>
                  </a:ln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7" name="iSḻíďé">
              <a:extLst>
                <a:ext uri="{FF2B5EF4-FFF2-40B4-BE49-F238E27FC236}">
                  <a16:creationId xmlns:a16="http://schemas.microsoft.com/office/drawing/2014/main" id="{06D08731-0AE0-4A30-BCC3-7083D8920036}"/>
                </a:ext>
              </a:extLst>
            </p:cNvPr>
            <p:cNvSpPr/>
            <p:nvPr/>
          </p:nvSpPr>
          <p:spPr bwMode="auto">
            <a:xfrm>
              <a:off x="3878263" y="4152106"/>
              <a:ext cx="204788" cy="111125"/>
            </a:xfrm>
            <a:custGeom>
              <a:avLst/>
              <a:gdLst>
                <a:gd name="T0" fmla="*/ 129 w 129"/>
                <a:gd name="T1" fmla="*/ 70 h 70"/>
                <a:gd name="T2" fmla="*/ 0 w 129"/>
                <a:gd name="T3" fmla="*/ 64 h 70"/>
                <a:gd name="T4" fmla="*/ 0 w 129"/>
                <a:gd name="T5" fmla="*/ 0 h 70"/>
                <a:gd name="T6" fmla="*/ 59 w 129"/>
                <a:gd name="T7" fmla="*/ 2 h 70"/>
                <a:gd name="T8" fmla="*/ 129 w 129"/>
                <a:gd name="T9" fmla="*/ 70 h 70"/>
              </a:gdLst>
              <a:ahLst/>
              <a:cxnLst>
                <a:cxn ang="0">
                  <a:pos x="T0" y="T1"/>
                </a:cxn>
                <a:cxn ang="0">
                  <a:pos x="T2" y="T3"/>
                </a:cxn>
                <a:cxn ang="0">
                  <a:pos x="T4" y="T5"/>
                </a:cxn>
                <a:cxn ang="0">
                  <a:pos x="T6" y="T7"/>
                </a:cxn>
                <a:cxn ang="0">
                  <a:pos x="T8" y="T9"/>
                </a:cxn>
              </a:cxnLst>
              <a:rect l="0" t="0" r="r" b="b"/>
              <a:pathLst>
                <a:path w="129" h="70">
                  <a:moveTo>
                    <a:pt x="129" y="70"/>
                  </a:moveTo>
                  <a:lnTo>
                    <a:pt x="0" y="64"/>
                  </a:lnTo>
                  <a:lnTo>
                    <a:pt x="0" y="0"/>
                  </a:lnTo>
                  <a:lnTo>
                    <a:pt x="59" y="2"/>
                  </a:lnTo>
                  <a:lnTo>
                    <a:pt x="129"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8" name="îs1ïdé">
              <a:extLst>
                <a:ext uri="{FF2B5EF4-FFF2-40B4-BE49-F238E27FC236}">
                  <a16:creationId xmlns:a16="http://schemas.microsoft.com/office/drawing/2014/main" id="{CE6A61E0-7D90-4D85-BEF8-4D0321F481AB}"/>
                </a:ext>
              </a:extLst>
            </p:cNvPr>
            <p:cNvSpPr/>
            <p:nvPr/>
          </p:nvSpPr>
          <p:spPr bwMode="auto">
            <a:xfrm>
              <a:off x="4052888" y="3667919"/>
              <a:ext cx="176213" cy="287338"/>
            </a:xfrm>
            <a:custGeom>
              <a:avLst/>
              <a:gdLst>
                <a:gd name="T0" fmla="*/ 49 w 111"/>
                <a:gd name="T1" fmla="*/ 181 h 181"/>
                <a:gd name="T2" fmla="*/ 111 w 111"/>
                <a:gd name="T3" fmla="*/ 181 h 181"/>
                <a:gd name="T4" fmla="*/ 111 w 111"/>
                <a:gd name="T5" fmla="*/ 0 h 181"/>
                <a:gd name="T6" fmla="*/ 0 w 111"/>
                <a:gd name="T7" fmla="*/ 0 h 181"/>
                <a:gd name="T8" fmla="*/ 49 w 111"/>
                <a:gd name="T9" fmla="*/ 181 h 181"/>
              </a:gdLst>
              <a:ahLst/>
              <a:cxnLst>
                <a:cxn ang="0">
                  <a:pos x="T0" y="T1"/>
                </a:cxn>
                <a:cxn ang="0">
                  <a:pos x="T2" y="T3"/>
                </a:cxn>
                <a:cxn ang="0">
                  <a:pos x="T4" y="T5"/>
                </a:cxn>
                <a:cxn ang="0">
                  <a:pos x="T6" y="T7"/>
                </a:cxn>
                <a:cxn ang="0">
                  <a:pos x="T8" y="T9"/>
                </a:cxn>
              </a:cxnLst>
              <a:rect l="0" t="0" r="r" b="b"/>
              <a:pathLst>
                <a:path w="111" h="181">
                  <a:moveTo>
                    <a:pt x="49" y="181"/>
                  </a:moveTo>
                  <a:lnTo>
                    <a:pt x="111" y="181"/>
                  </a:lnTo>
                  <a:lnTo>
                    <a:pt x="111" y="0"/>
                  </a:lnTo>
                  <a:lnTo>
                    <a:pt x="0" y="0"/>
                  </a:lnTo>
                  <a:lnTo>
                    <a:pt x="49"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9" name="iSļíḋe">
              <a:extLst>
                <a:ext uri="{FF2B5EF4-FFF2-40B4-BE49-F238E27FC236}">
                  <a16:creationId xmlns:a16="http://schemas.microsoft.com/office/drawing/2014/main" id="{ACF2B580-3128-47FF-BB0D-F3155F9F8A2F}"/>
                </a:ext>
              </a:extLst>
            </p:cNvPr>
            <p:cNvSpPr/>
            <p:nvPr/>
          </p:nvSpPr>
          <p:spPr bwMode="auto">
            <a:xfrm>
              <a:off x="4125913" y="3920331"/>
              <a:ext cx="98425" cy="234950"/>
            </a:xfrm>
            <a:custGeom>
              <a:avLst/>
              <a:gdLst>
                <a:gd name="T0" fmla="*/ 0 w 62"/>
                <a:gd name="T1" fmla="*/ 146 h 148"/>
                <a:gd name="T2" fmla="*/ 59 w 62"/>
                <a:gd name="T3" fmla="*/ 148 h 148"/>
                <a:gd name="T4" fmla="*/ 62 w 62"/>
                <a:gd name="T5" fmla="*/ 3 h 148"/>
                <a:gd name="T6" fmla="*/ 3 w 62"/>
                <a:gd name="T7" fmla="*/ 0 h 148"/>
                <a:gd name="T8" fmla="*/ 0 w 62"/>
                <a:gd name="T9" fmla="*/ 146 h 148"/>
              </a:gdLst>
              <a:ahLst/>
              <a:cxnLst>
                <a:cxn ang="0">
                  <a:pos x="T0" y="T1"/>
                </a:cxn>
                <a:cxn ang="0">
                  <a:pos x="T2" y="T3"/>
                </a:cxn>
                <a:cxn ang="0">
                  <a:pos x="T4" y="T5"/>
                </a:cxn>
                <a:cxn ang="0">
                  <a:pos x="T6" y="T7"/>
                </a:cxn>
                <a:cxn ang="0">
                  <a:pos x="T8" y="T9"/>
                </a:cxn>
              </a:cxnLst>
              <a:rect l="0" t="0" r="r" b="b"/>
              <a:pathLst>
                <a:path w="62" h="148">
                  <a:moveTo>
                    <a:pt x="0" y="146"/>
                  </a:moveTo>
                  <a:lnTo>
                    <a:pt x="59" y="148"/>
                  </a:lnTo>
                  <a:lnTo>
                    <a:pt x="62" y="3"/>
                  </a:lnTo>
                  <a:lnTo>
                    <a:pt x="3"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0" name="íśľiḋe">
              <a:extLst>
                <a:ext uri="{FF2B5EF4-FFF2-40B4-BE49-F238E27FC236}">
                  <a16:creationId xmlns:a16="http://schemas.microsoft.com/office/drawing/2014/main" id="{AE3AFBC9-95D6-457E-8262-BA40273CE146}"/>
                </a:ext>
              </a:extLst>
            </p:cNvPr>
            <p:cNvSpPr/>
            <p:nvPr/>
          </p:nvSpPr>
          <p:spPr bwMode="auto">
            <a:xfrm>
              <a:off x="4121150" y="4152106"/>
              <a:ext cx="209550" cy="111125"/>
            </a:xfrm>
            <a:custGeom>
              <a:avLst/>
              <a:gdLst>
                <a:gd name="T0" fmla="*/ 132 w 132"/>
                <a:gd name="T1" fmla="*/ 70 h 70"/>
                <a:gd name="T2" fmla="*/ 0 w 132"/>
                <a:gd name="T3" fmla="*/ 64 h 70"/>
                <a:gd name="T4" fmla="*/ 3 w 132"/>
                <a:gd name="T5" fmla="*/ 0 h 70"/>
                <a:gd name="T6" fmla="*/ 62 w 132"/>
                <a:gd name="T7" fmla="*/ 2 h 70"/>
                <a:gd name="T8" fmla="*/ 132 w 132"/>
                <a:gd name="T9" fmla="*/ 70 h 70"/>
              </a:gdLst>
              <a:ahLst/>
              <a:cxnLst>
                <a:cxn ang="0">
                  <a:pos x="T0" y="T1"/>
                </a:cxn>
                <a:cxn ang="0">
                  <a:pos x="T2" y="T3"/>
                </a:cxn>
                <a:cxn ang="0">
                  <a:pos x="T4" y="T5"/>
                </a:cxn>
                <a:cxn ang="0">
                  <a:pos x="T6" y="T7"/>
                </a:cxn>
                <a:cxn ang="0">
                  <a:pos x="T8" y="T9"/>
                </a:cxn>
              </a:cxnLst>
              <a:rect l="0" t="0" r="r" b="b"/>
              <a:pathLst>
                <a:path w="132" h="70">
                  <a:moveTo>
                    <a:pt x="132" y="70"/>
                  </a:moveTo>
                  <a:lnTo>
                    <a:pt x="0" y="64"/>
                  </a:lnTo>
                  <a:lnTo>
                    <a:pt x="3" y="0"/>
                  </a:lnTo>
                  <a:lnTo>
                    <a:pt x="62" y="2"/>
                  </a:lnTo>
                  <a:lnTo>
                    <a:pt x="132"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1" name="îŝļíḍè">
              <a:extLst>
                <a:ext uri="{FF2B5EF4-FFF2-40B4-BE49-F238E27FC236}">
                  <a16:creationId xmlns:a16="http://schemas.microsoft.com/office/drawing/2014/main" id="{C15D418D-5EA3-4974-9F7F-98A370C2CE18}"/>
                </a:ext>
              </a:extLst>
            </p:cNvPr>
            <p:cNvSpPr/>
            <p:nvPr/>
          </p:nvSpPr>
          <p:spPr bwMode="auto">
            <a:xfrm>
              <a:off x="4148138" y="3137694"/>
              <a:ext cx="225425" cy="385763"/>
            </a:xfrm>
            <a:custGeom>
              <a:avLst/>
              <a:gdLst>
                <a:gd name="T0" fmla="*/ 45 w 53"/>
                <a:gd name="T1" fmla="*/ 87 h 90"/>
                <a:gd name="T2" fmla="*/ 31 w 53"/>
                <a:gd name="T3" fmla="*/ 82 h 90"/>
                <a:gd name="T4" fmla="*/ 2 w 53"/>
                <a:gd name="T5" fmla="*/ 17 h 90"/>
                <a:gd name="T6" fmla="*/ 8 w 53"/>
                <a:gd name="T7" fmla="*/ 3 h 90"/>
                <a:gd name="T8" fmla="*/ 22 w 53"/>
                <a:gd name="T9" fmla="*/ 8 h 90"/>
                <a:gd name="T10" fmla="*/ 50 w 53"/>
                <a:gd name="T11" fmla="*/ 73 h 90"/>
                <a:gd name="T12" fmla="*/ 45 w 53"/>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53" h="90">
                  <a:moveTo>
                    <a:pt x="45" y="87"/>
                  </a:moveTo>
                  <a:cubicBezTo>
                    <a:pt x="39" y="90"/>
                    <a:pt x="33" y="87"/>
                    <a:pt x="31" y="82"/>
                  </a:cubicBezTo>
                  <a:cubicBezTo>
                    <a:pt x="2" y="17"/>
                    <a:pt x="2" y="17"/>
                    <a:pt x="2" y="17"/>
                  </a:cubicBezTo>
                  <a:cubicBezTo>
                    <a:pt x="0" y="11"/>
                    <a:pt x="2" y="5"/>
                    <a:pt x="8" y="3"/>
                  </a:cubicBezTo>
                  <a:cubicBezTo>
                    <a:pt x="13" y="0"/>
                    <a:pt x="19" y="3"/>
                    <a:pt x="22" y="8"/>
                  </a:cubicBezTo>
                  <a:cubicBezTo>
                    <a:pt x="50" y="73"/>
                    <a:pt x="50" y="73"/>
                    <a:pt x="50" y="73"/>
                  </a:cubicBezTo>
                  <a:cubicBezTo>
                    <a:pt x="53" y="79"/>
                    <a:pt x="50" y="85"/>
                    <a:pt x="45" y="87"/>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2" name="işľíḑê">
              <a:extLst>
                <a:ext uri="{FF2B5EF4-FFF2-40B4-BE49-F238E27FC236}">
                  <a16:creationId xmlns:a16="http://schemas.microsoft.com/office/drawing/2014/main" id="{FAFAE828-C365-4FEB-81F3-5F0F1D4F394A}"/>
                </a:ext>
              </a:extLst>
            </p:cNvPr>
            <p:cNvSpPr/>
            <p:nvPr/>
          </p:nvSpPr>
          <p:spPr bwMode="auto">
            <a:xfrm>
              <a:off x="4194175" y="3420269"/>
              <a:ext cx="166688" cy="204788"/>
            </a:xfrm>
            <a:custGeom>
              <a:avLst/>
              <a:gdLst>
                <a:gd name="T0" fmla="*/ 19 w 105"/>
                <a:gd name="T1" fmla="*/ 129 h 129"/>
                <a:gd name="T2" fmla="*/ 0 w 105"/>
                <a:gd name="T3" fmla="*/ 119 h 129"/>
                <a:gd name="T4" fmla="*/ 57 w 105"/>
                <a:gd name="T5" fmla="*/ 0 h 129"/>
                <a:gd name="T6" fmla="*/ 105 w 105"/>
                <a:gd name="T7" fmla="*/ 30 h 129"/>
                <a:gd name="T8" fmla="*/ 19 w 105"/>
                <a:gd name="T9" fmla="*/ 129 h 129"/>
              </a:gdLst>
              <a:ahLst/>
              <a:cxnLst>
                <a:cxn ang="0">
                  <a:pos x="T0" y="T1"/>
                </a:cxn>
                <a:cxn ang="0">
                  <a:pos x="T2" y="T3"/>
                </a:cxn>
                <a:cxn ang="0">
                  <a:pos x="T4" y="T5"/>
                </a:cxn>
                <a:cxn ang="0">
                  <a:pos x="T6" y="T7"/>
                </a:cxn>
                <a:cxn ang="0">
                  <a:pos x="T8" y="T9"/>
                </a:cxn>
              </a:cxnLst>
              <a:rect l="0" t="0" r="r" b="b"/>
              <a:pathLst>
                <a:path w="105" h="129">
                  <a:moveTo>
                    <a:pt x="19" y="129"/>
                  </a:moveTo>
                  <a:lnTo>
                    <a:pt x="0" y="119"/>
                  </a:lnTo>
                  <a:lnTo>
                    <a:pt x="57" y="0"/>
                  </a:lnTo>
                  <a:lnTo>
                    <a:pt x="105" y="30"/>
                  </a:lnTo>
                  <a:lnTo>
                    <a:pt x="19" y="12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3" name="ïṣ1îḓê">
              <a:extLst>
                <a:ext uri="{FF2B5EF4-FFF2-40B4-BE49-F238E27FC236}">
                  <a16:creationId xmlns:a16="http://schemas.microsoft.com/office/drawing/2014/main" id="{C8083318-236B-4FD2-8DEF-2DE6E0DFF983}"/>
                </a:ext>
              </a:extLst>
            </p:cNvPr>
            <p:cNvSpPr/>
            <p:nvPr/>
          </p:nvSpPr>
          <p:spPr bwMode="auto">
            <a:xfrm>
              <a:off x="4121150" y="3596481"/>
              <a:ext cx="133350" cy="119063"/>
            </a:xfrm>
            <a:custGeom>
              <a:avLst/>
              <a:gdLst>
                <a:gd name="T0" fmla="*/ 1 w 31"/>
                <a:gd name="T1" fmla="*/ 8 h 28"/>
                <a:gd name="T2" fmla="*/ 16 w 31"/>
                <a:gd name="T3" fmla="*/ 0 h 28"/>
                <a:gd name="T4" fmla="*/ 17 w 31"/>
                <a:gd name="T5" fmla="*/ 0 h 28"/>
                <a:gd name="T6" fmla="*/ 30 w 31"/>
                <a:gd name="T7" fmla="*/ 8 h 28"/>
                <a:gd name="T8" fmla="*/ 31 w 31"/>
                <a:gd name="T9" fmla="*/ 12 h 28"/>
                <a:gd name="T10" fmla="*/ 22 w 31"/>
                <a:gd name="T11" fmla="*/ 26 h 28"/>
                <a:gd name="T12" fmla="*/ 18 w 31"/>
                <a:gd name="T13" fmla="*/ 27 h 28"/>
                <a:gd name="T14" fmla="*/ 5 w 31"/>
                <a:gd name="T15" fmla="*/ 20 h 28"/>
                <a:gd name="T16" fmla="*/ 5 w 31"/>
                <a:gd name="T17" fmla="*/ 14 h 28"/>
                <a:gd name="T18" fmla="*/ 1 w 31"/>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1" y="8"/>
                  </a:moveTo>
                  <a:cubicBezTo>
                    <a:pt x="1" y="8"/>
                    <a:pt x="14" y="0"/>
                    <a:pt x="16" y="0"/>
                  </a:cubicBezTo>
                  <a:cubicBezTo>
                    <a:pt x="17" y="0"/>
                    <a:pt x="17" y="0"/>
                    <a:pt x="17" y="0"/>
                  </a:cubicBezTo>
                  <a:cubicBezTo>
                    <a:pt x="30" y="8"/>
                    <a:pt x="30" y="8"/>
                    <a:pt x="30" y="8"/>
                  </a:cubicBezTo>
                  <a:cubicBezTo>
                    <a:pt x="31" y="9"/>
                    <a:pt x="31" y="11"/>
                    <a:pt x="31" y="12"/>
                  </a:cubicBezTo>
                  <a:cubicBezTo>
                    <a:pt x="22" y="26"/>
                    <a:pt x="22" y="26"/>
                    <a:pt x="22" y="26"/>
                  </a:cubicBezTo>
                  <a:cubicBezTo>
                    <a:pt x="21" y="28"/>
                    <a:pt x="19" y="28"/>
                    <a:pt x="18" y="27"/>
                  </a:cubicBezTo>
                  <a:cubicBezTo>
                    <a:pt x="5" y="20"/>
                    <a:pt x="5" y="20"/>
                    <a:pt x="5" y="20"/>
                  </a:cubicBezTo>
                  <a:cubicBezTo>
                    <a:pt x="4" y="19"/>
                    <a:pt x="4" y="16"/>
                    <a:pt x="5"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4" name="išlîḓê">
              <a:extLst>
                <a:ext uri="{FF2B5EF4-FFF2-40B4-BE49-F238E27FC236}">
                  <a16:creationId xmlns:a16="http://schemas.microsoft.com/office/drawing/2014/main" id="{5F4047F9-FAB6-497A-8EE1-4FEDA496F661}"/>
                </a:ext>
              </a:extLst>
            </p:cNvPr>
            <p:cNvSpPr/>
            <p:nvPr/>
          </p:nvSpPr>
          <p:spPr bwMode="auto">
            <a:xfrm>
              <a:off x="3989388" y="3134519"/>
              <a:ext cx="98425" cy="363538"/>
            </a:xfrm>
            <a:custGeom>
              <a:avLst/>
              <a:gdLst>
                <a:gd name="T0" fmla="*/ 62 w 62"/>
                <a:gd name="T1" fmla="*/ 32 h 229"/>
                <a:gd name="T2" fmla="*/ 32 w 62"/>
                <a:gd name="T3" fmla="*/ 0 h 229"/>
                <a:gd name="T4" fmla="*/ 0 w 62"/>
                <a:gd name="T5" fmla="*/ 32 h 229"/>
                <a:gd name="T6" fmla="*/ 30 w 62"/>
                <a:gd name="T7" fmla="*/ 59 h 229"/>
                <a:gd name="T8" fmla="*/ 0 w 62"/>
                <a:gd name="T9" fmla="*/ 196 h 229"/>
                <a:gd name="T10" fmla="*/ 32 w 62"/>
                <a:gd name="T11" fmla="*/ 229 h 229"/>
                <a:gd name="T12" fmla="*/ 62 w 62"/>
                <a:gd name="T13" fmla="*/ 196 h 229"/>
                <a:gd name="T14" fmla="*/ 32 w 62"/>
                <a:gd name="T15" fmla="*/ 59 h 229"/>
                <a:gd name="T16" fmla="*/ 62 w 62"/>
                <a:gd name="T17" fmla="*/ 3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29">
                  <a:moveTo>
                    <a:pt x="62" y="32"/>
                  </a:moveTo>
                  <a:lnTo>
                    <a:pt x="32" y="0"/>
                  </a:lnTo>
                  <a:lnTo>
                    <a:pt x="0" y="32"/>
                  </a:lnTo>
                  <a:lnTo>
                    <a:pt x="30" y="59"/>
                  </a:lnTo>
                  <a:lnTo>
                    <a:pt x="0" y="196"/>
                  </a:lnTo>
                  <a:lnTo>
                    <a:pt x="32" y="229"/>
                  </a:lnTo>
                  <a:lnTo>
                    <a:pt x="62" y="196"/>
                  </a:lnTo>
                  <a:lnTo>
                    <a:pt x="32" y="59"/>
                  </a:lnTo>
                  <a:lnTo>
                    <a:pt x="62" y="32"/>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5" name="íṧļîdé">
              <a:extLst>
                <a:ext uri="{FF2B5EF4-FFF2-40B4-BE49-F238E27FC236}">
                  <a16:creationId xmlns:a16="http://schemas.microsoft.com/office/drawing/2014/main" id="{AD7DA91B-3958-4A2C-A6BF-78B23A0B45EA}"/>
                </a:ext>
              </a:extLst>
            </p:cNvPr>
            <p:cNvSpPr/>
            <p:nvPr/>
          </p:nvSpPr>
          <p:spPr bwMode="auto">
            <a:xfrm>
              <a:off x="3903663" y="2720181"/>
              <a:ext cx="454025" cy="495300"/>
            </a:xfrm>
            <a:custGeom>
              <a:avLst/>
              <a:gdLst>
                <a:gd name="T0" fmla="*/ 97 w 106"/>
                <a:gd name="T1" fmla="*/ 73 h 116"/>
                <a:gd name="T2" fmla="*/ 35 w 106"/>
                <a:gd name="T3" fmla="*/ 107 h 116"/>
                <a:gd name="T4" fmla="*/ 10 w 106"/>
                <a:gd name="T5" fmla="*/ 42 h 116"/>
                <a:gd name="T6" fmla="*/ 71 w 106"/>
                <a:gd name="T7" fmla="*/ 8 h 116"/>
                <a:gd name="T8" fmla="*/ 97 w 106"/>
                <a:gd name="T9" fmla="*/ 73 h 116"/>
              </a:gdLst>
              <a:ahLst/>
              <a:cxnLst>
                <a:cxn ang="0">
                  <a:pos x="T0" y="T1"/>
                </a:cxn>
                <a:cxn ang="0">
                  <a:pos x="T2" y="T3"/>
                </a:cxn>
                <a:cxn ang="0">
                  <a:pos x="T4" y="T5"/>
                </a:cxn>
                <a:cxn ang="0">
                  <a:pos x="T6" y="T7"/>
                </a:cxn>
                <a:cxn ang="0">
                  <a:pos x="T8" y="T9"/>
                </a:cxn>
              </a:cxnLst>
              <a:rect l="0" t="0" r="r" b="b"/>
              <a:pathLst>
                <a:path w="106" h="116">
                  <a:moveTo>
                    <a:pt x="97" y="73"/>
                  </a:moveTo>
                  <a:cubicBezTo>
                    <a:pt x="87" y="101"/>
                    <a:pt x="59" y="116"/>
                    <a:pt x="35" y="107"/>
                  </a:cubicBezTo>
                  <a:cubicBezTo>
                    <a:pt x="11" y="99"/>
                    <a:pt x="0" y="69"/>
                    <a:pt x="10" y="42"/>
                  </a:cubicBezTo>
                  <a:cubicBezTo>
                    <a:pt x="20" y="15"/>
                    <a:pt x="47" y="0"/>
                    <a:pt x="71" y="8"/>
                  </a:cubicBezTo>
                  <a:cubicBezTo>
                    <a:pt x="95" y="17"/>
                    <a:pt x="106" y="46"/>
                    <a:pt x="97" y="7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6" name="íšḷïḓe">
              <a:extLst>
                <a:ext uri="{FF2B5EF4-FFF2-40B4-BE49-F238E27FC236}">
                  <a16:creationId xmlns:a16="http://schemas.microsoft.com/office/drawing/2014/main" id="{DD9DB4BD-7F19-4505-BC50-4B39D480EAD7}"/>
                </a:ext>
              </a:extLst>
            </p:cNvPr>
            <p:cNvSpPr/>
            <p:nvPr/>
          </p:nvSpPr>
          <p:spPr bwMode="auto">
            <a:xfrm>
              <a:off x="4229100" y="2955131"/>
              <a:ext cx="38100" cy="46038"/>
            </a:xfrm>
            <a:custGeom>
              <a:avLst/>
              <a:gdLst>
                <a:gd name="T0" fmla="*/ 8 w 9"/>
                <a:gd name="T1" fmla="*/ 7 h 11"/>
                <a:gd name="T2" fmla="*/ 3 w 9"/>
                <a:gd name="T3" fmla="*/ 10 h 11"/>
                <a:gd name="T4" fmla="*/ 1 w 9"/>
                <a:gd name="T5" fmla="*/ 4 h 11"/>
                <a:gd name="T6" fmla="*/ 7 w 9"/>
                <a:gd name="T7" fmla="*/ 0 h 11"/>
                <a:gd name="T8" fmla="*/ 8 w 9"/>
                <a:gd name="T9" fmla="*/ 7 h 11"/>
              </a:gdLst>
              <a:ahLst/>
              <a:cxnLst>
                <a:cxn ang="0">
                  <a:pos x="T0" y="T1"/>
                </a:cxn>
                <a:cxn ang="0">
                  <a:pos x="T2" y="T3"/>
                </a:cxn>
                <a:cxn ang="0">
                  <a:pos x="T4" y="T5"/>
                </a:cxn>
                <a:cxn ang="0">
                  <a:pos x="T6" y="T7"/>
                </a:cxn>
                <a:cxn ang="0">
                  <a:pos x="T8" y="T9"/>
                </a:cxn>
              </a:cxnLst>
              <a:rect l="0" t="0" r="r" b="b"/>
              <a:pathLst>
                <a:path w="9" h="11">
                  <a:moveTo>
                    <a:pt x="8" y="7"/>
                  </a:moveTo>
                  <a:cubicBezTo>
                    <a:pt x="7" y="9"/>
                    <a:pt x="5" y="11"/>
                    <a:pt x="3" y="10"/>
                  </a:cubicBezTo>
                  <a:cubicBezTo>
                    <a:pt x="1" y="10"/>
                    <a:pt x="0" y="7"/>
                    <a:pt x="1" y="4"/>
                  </a:cubicBezTo>
                  <a:cubicBezTo>
                    <a:pt x="2" y="1"/>
                    <a:pt x="5" y="0"/>
                    <a:pt x="7" y="0"/>
                  </a:cubicBezTo>
                  <a:cubicBezTo>
                    <a:pt x="9" y="1"/>
                    <a:pt x="9" y="4"/>
                    <a:pt x="8"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7" name="iśḷïḓe">
              <a:extLst>
                <a:ext uri="{FF2B5EF4-FFF2-40B4-BE49-F238E27FC236}">
                  <a16:creationId xmlns:a16="http://schemas.microsoft.com/office/drawing/2014/main" id="{0DAC8F6E-D3FB-4C7B-9760-4D75828EE7F3}"/>
                </a:ext>
              </a:extLst>
            </p:cNvPr>
            <p:cNvSpPr/>
            <p:nvPr/>
          </p:nvSpPr>
          <p:spPr bwMode="auto">
            <a:xfrm>
              <a:off x="3967163" y="2672556"/>
              <a:ext cx="509588" cy="260350"/>
            </a:xfrm>
            <a:custGeom>
              <a:avLst/>
              <a:gdLst>
                <a:gd name="T0" fmla="*/ 117 w 119"/>
                <a:gd name="T1" fmla="*/ 36 h 61"/>
                <a:gd name="T2" fmla="*/ 119 w 119"/>
                <a:gd name="T3" fmla="*/ 25 h 61"/>
                <a:gd name="T4" fmla="*/ 96 w 119"/>
                <a:gd name="T5" fmla="*/ 21 h 61"/>
                <a:gd name="T6" fmla="*/ 83 w 119"/>
                <a:gd name="T7" fmla="*/ 14 h 61"/>
                <a:gd name="T8" fmla="*/ 80 w 119"/>
                <a:gd name="T9" fmla="*/ 12 h 61"/>
                <a:gd name="T10" fmla="*/ 68 w 119"/>
                <a:gd name="T11" fmla="*/ 5 h 61"/>
                <a:gd name="T12" fmla="*/ 62 w 119"/>
                <a:gd name="T13" fmla="*/ 3 h 61"/>
                <a:gd name="T14" fmla="*/ 34 w 119"/>
                <a:gd name="T15" fmla="*/ 3 h 61"/>
                <a:gd name="T16" fmla="*/ 4 w 119"/>
                <a:gd name="T17" fmla="*/ 31 h 61"/>
                <a:gd name="T18" fmla="*/ 2 w 119"/>
                <a:gd name="T19" fmla="*/ 61 h 61"/>
                <a:gd name="T20" fmla="*/ 4 w 119"/>
                <a:gd name="T21" fmla="*/ 55 h 61"/>
                <a:gd name="T22" fmla="*/ 26 w 119"/>
                <a:gd name="T23" fmla="*/ 29 h 61"/>
                <a:gd name="T24" fmla="*/ 66 w 119"/>
                <a:gd name="T25" fmla="*/ 52 h 61"/>
                <a:gd name="T26" fmla="*/ 88 w 119"/>
                <a:gd name="T27" fmla="*/ 55 h 61"/>
                <a:gd name="T28" fmla="*/ 95 w 119"/>
                <a:gd name="T29" fmla="*/ 54 h 61"/>
                <a:gd name="T30" fmla="*/ 96 w 119"/>
                <a:gd name="T31" fmla="*/ 54 h 61"/>
                <a:gd name="T32" fmla="*/ 100 w 119"/>
                <a:gd name="T33" fmla="*/ 53 h 61"/>
                <a:gd name="T34" fmla="*/ 100 w 119"/>
                <a:gd name="T35" fmla="*/ 53 h 61"/>
                <a:gd name="T36" fmla="*/ 117 w 119"/>
                <a:gd name="T37"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61">
                  <a:moveTo>
                    <a:pt x="117" y="36"/>
                  </a:moveTo>
                  <a:cubicBezTo>
                    <a:pt x="118" y="32"/>
                    <a:pt x="119" y="28"/>
                    <a:pt x="119" y="25"/>
                  </a:cubicBezTo>
                  <a:cubicBezTo>
                    <a:pt x="111" y="25"/>
                    <a:pt x="104" y="24"/>
                    <a:pt x="96" y="21"/>
                  </a:cubicBezTo>
                  <a:cubicBezTo>
                    <a:pt x="91" y="20"/>
                    <a:pt x="87" y="17"/>
                    <a:pt x="83" y="14"/>
                  </a:cubicBezTo>
                  <a:cubicBezTo>
                    <a:pt x="82" y="13"/>
                    <a:pt x="82" y="13"/>
                    <a:pt x="80" y="12"/>
                  </a:cubicBezTo>
                  <a:cubicBezTo>
                    <a:pt x="77" y="9"/>
                    <a:pt x="73" y="6"/>
                    <a:pt x="68" y="5"/>
                  </a:cubicBezTo>
                  <a:cubicBezTo>
                    <a:pt x="66" y="4"/>
                    <a:pt x="64" y="3"/>
                    <a:pt x="62" y="3"/>
                  </a:cubicBezTo>
                  <a:cubicBezTo>
                    <a:pt x="52" y="0"/>
                    <a:pt x="43" y="1"/>
                    <a:pt x="34" y="3"/>
                  </a:cubicBezTo>
                  <a:cubicBezTo>
                    <a:pt x="21" y="8"/>
                    <a:pt x="9" y="17"/>
                    <a:pt x="4" y="31"/>
                  </a:cubicBezTo>
                  <a:cubicBezTo>
                    <a:pt x="0" y="41"/>
                    <a:pt x="0" y="51"/>
                    <a:pt x="2" y="61"/>
                  </a:cubicBezTo>
                  <a:cubicBezTo>
                    <a:pt x="3" y="59"/>
                    <a:pt x="4" y="57"/>
                    <a:pt x="4" y="55"/>
                  </a:cubicBezTo>
                  <a:cubicBezTo>
                    <a:pt x="10" y="40"/>
                    <a:pt x="17" y="32"/>
                    <a:pt x="26" y="29"/>
                  </a:cubicBezTo>
                  <a:cubicBezTo>
                    <a:pt x="31" y="40"/>
                    <a:pt x="53" y="47"/>
                    <a:pt x="66" y="52"/>
                  </a:cubicBezTo>
                  <a:cubicBezTo>
                    <a:pt x="73" y="55"/>
                    <a:pt x="81" y="56"/>
                    <a:pt x="88" y="55"/>
                  </a:cubicBezTo>
                  <a:cubicBezTo>
                    <a:pt x="90" y="55"/>
                    <a:pt x="93" y="55"/>
                    <a:pt x="95" y="54"/>
                  </a:cubicBezTo>
                  <a:cubicBezTo>
                    <a:pt x="96" y="54"/>
                    <a:pt x="96" y="54"/>
                    <a:pt x="96" y="54"/>
                  </a:cubicBezTo>
                  <a:cubicBezTo>
                    <a:pt x="97" y="54"/>
                    <a:pt x="99" y="53"/>
                    <a:pt x="100" y="53"/>
                  </a:cubicBezTo>
                  <a:cubicBezTo>
                    <a:pt x="100" y="53"/>
                    <a:pt x="100" y="53"/>
                    <a:pt x="100" y="53"/>
                  </a:cubicBezTo>
                  <a:cubicBezTo>
                    <a:pt x="107" y="50"/>
                    <a:pt x="113" y="44"/>
                    <a:pt x="117" y="3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8" name="iŝļîḍé">
              <a:extLst>
                <a:ext uri="{FF2B5EF4-FFF2-40B4-BE49-F238E27FC236}">
                  <a16:creationId xmlns:a16="http://schemas.microsoft.com/office/drawing/2014/main" id="{ECCE043E-6065-4480-BCBE-0079FB2FE529}"/>
                </a:ext>
              </a:extLst>
            </p:cNvPr>
            <p:cNvSpPr/>
            <p:nvPr/>
          </p:nvSpPr>
          <p:spPr bwMode="auto">
            <a:xfrm>
              <a:off x="3787775" y="2667794"/>
              <a:ext cx="454025" cy="431800"/>
            </a:xfrm>
            <a:custGeom>
              <a:avLst/>
              <a:gdLst>
                <a:gd name="T0" fmla="*/ 56 w 106"/>
                <a:gd name="T1" fmla="*/ 79 h 101"/>
                <a:gd name="T2" fmla="*/ 47 w 106"/>
                <a:gd name="T3" fmla="*/ 60 h 101"/>
                <a:gd name="T4" fmla="*/ 66 w 106"/>
                <a:gd name="T5" fmla="*/ 51 h 101"/>
                <a:gd name="T6" fmla="*/ 76 w 106"/>
                <a:gd name="T7" fmla="*/ 67 h 101"/>
                <a:gd name="T8" fmla="*/ 106 w 106"/>
                <a:gd name="T9" fmla="*/ 39 h 101"/>
                <a:gd name="T10" fmla="*/ 36 w 106"/>
                <a:gd name="T11" fmla="*/ 28 h 101"/>
                <a:gd name="T12" fmla="*/ 40 w 106"/>
                <a:gd name="T13" fmla="*/ 101 h 101"/>
                <a:gd name="T14" fmla="*/ 56 w 106"/>
                <a:gd name="T15" fmla="*/ 7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01">
                  <a:moveTo>
                    <a:pt x="56" y="79"/>
                  </a:moveTo>
                  <a:cubicBezTo>
                    <a:pt x="48" y="76"/>
                    <a:pt x="44" y="67"/>
                    <a:pt x="47" y="60"/>
                  </a:cubicBezTo>
                  <a:cubicBezTo>
                    <a:pt x="49" y="52"/>
                    <a:pt x="58" y="48"/>
                    <a:pt x="66" y="51"/>
                  </a:cubicBezTo>
                  <a:cubicBezTo>
                    <a:pt x="73" y="53"/>
                    <a:pt x="77" y="60"/>
                    <a:pt x="76" y="67"/>
                  </a:cubicBezTo>
                  <a:cubicBezTo>
                    <a:pt x="84" y="52"/>
                    <a:pt x="106" y="39"/>
                    <a:pt x="106" y="39"/>
                  </a:cubicBezTo>
                  <a:cubicBezTo>
                    <a:pt x="85" y="19"/>
                    <a:pt x="71" y="0"/>
                    <a:pt x="36" y="28"/>
                  </a:cubicBezTo>
                  <a:cubicBezTo>
                    <a:pt x="0" y="56"/>
                    <a:pt x="40" y="101"/>
                    <a:pt x="40" y="101"/>
                  </a:cubicBezTo>
                  <a:cubicBezTo>
                    <a:pt x="40" y="101"/>
                    <a:pt x="62" y="81"/>
                    <a:pt x="56" y="79"/>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9" name="iṣļîdè">
              <a:extLst>
                <a:ext uri="{FF2B5EF4-FFF2-40B4-BE49-F238E27FC236}">
                  <a16:creationId xmlns:a16="http://schemas.microsoft.com/office/drawing/2014/main" id="{60AE442C-723C-434C-A31C-FAC93F8C8137}"/>
                </a:ext>
              </a:extLst>
            </p:cNvPr>
            <p:cNvSpPr/>
            <p:nvPr/>
          </p:nvSpPr>
          <p:spPr bwMode="auto">
            <a:xfrm>
              <a:off x="3613150" y="3117056"/>
              <a:ext cx="277813" cy="354013"/>
            </a:xfrm>
            <a:custGeom>
              <a:avLst/>
              <a:gdLst>
                <a:gd name="T0" fmla="*/ 6 w 65"/>
                <a:gd name="T1" fmla="*/ 79 h 83"/>
                <a:gd name="T2" fmla="*/ 21 w 65"/>
                <a:gd name="T3" fmla="*/ 77 h 83"/>
                <a:gd name="T4" fmla="*/ 62 w 65"/>
                <a:gd name="T5" fmla="*/ 18 h 83"/>
                <a:gd name="T6" fmla="*/ 59 w 65"/>
                <a:gd name="T7" fmla="*/ 4 h 83"/>
                <a:gd name="T8" fmla="*/ 44 w 65"/>
                <a:gd name="T9" fmla="*/ 6 h 83"/>
                <a:gd name="T10" fmla="*/ 3 w 65"/>
                <a:gd name="T11" fmla="*/ 64 h 83"/>
                <a:gd name="T12" fmla="*/ 6 w 65"/>
                <a:gd name="T13" fmla="*/ 79 h 83"/>
              </a:gdLst>
              <a:ahLst/>
              <a:cxnLst>
                <a:cxn ang="0">
                  <a:pos x="T0" y="T1"/>
                </a:cxn>
                <a:cxn ang="0">
                  <a:pos x="T2" y="T3"/>
                </a:cxn>
                <a:cxn ang="0">
                  <a:pos x="T4" y="T5"/>
                </a:cxn>
                <a:cxn ang="0">
                  <a:pos x="T6" y="T7"/>
                </a:cxn>
                <a:cxn ang="0">
                  <a:pos x="T8" y="T9"/>
                </a:cxn>
                <a:cxn ang="0">
                  <a:pos x="T10" y="T11"/>
                </a:cxn>
                <a:cxn ang="0">
                  <a:pos x="T12" y="T13"/>
                </a:cxn>
              </a:cxnLst>
              <a:rect l="0" t="0" r="r" b="b"/>
              <a:pathLst>
                <a:path w="65" h="83">
                  <a:moveTo>
                    <a:pt x="6" y="79"/>
                  </a:moveTo>
                  <a:cubicBezTo>
                    <a:pt x="11" y="83"/>
                    <a:pt x="18" y="81"/>
                    <a:pt x="21" y="77"/>
                  </a:cubicBezTo>
                  <a:cubicBezTo>
                    <a:pt x="62" y="18"/>
                    <a:pt x="62" y="18"/>
                    <a:pt x="62" y="18"/>
                  </a:cubicBezTo>
                  <a:cubicBezTo>
                    <a:pt x="65" y="14"/>
                    <a:pt x="64" y="7"/>
                    <a:pt x="59" y="4"/>
                  </a:cubicBezTo>
                  <a:cubicBezTo>
                    <a:pt x="54" y="0"/>
                    <a:pt x="48" y="1"/>
                    <a:pt x="44" y="6"/>
                  </a:cubicBezTo>
                  <a:cubicBezTo>
                    <a:pt x="3" y="64"/>
                    <a:pt x="3" y="64"/>
                    <a:pt x="3" y="64"/>
                  </a:cubicBezTo>
                  <a:cubicBezTo>
                    <a:pt x="0" y="69"/>
                    <a:pt x="1" y="76"/>
                    <a:pt x="6" y="79"/>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0" name="ï$ḻîdé">
              <a:extLst>
                <a:ext uri="{FF2B5EF4-FFF2-40B4-BE49-F238E27FC236}">
                  <a16:creationId xmlns:a16="http://schemas.microsoft.com/office/drawing/2014/main" id="{0934CC84-9FB3-4F50-9FCA-2FC65523FCCF}"/>
                </a:ext>
              </a:extLst>
            </p:cNvPr>
            <p:cNvSpPr/>
            <p:nvPr/>
          </p:nvSpPr>
          <p:spPr bwMode="auto">
            <a:xfrm>
              <a:off x="3630613" y="3394869"/>
              <a:ext cx="182563" cy="196850"/>
            </a:xfrm>
            <a:custGeom>
              <a:avLst/>
              <a:gdLst>
                <a:gd name="T0" fmla="*/ 115 w 115"/>
                <a:gd name="T1" fmla="*/ 110 h 124"/>
                <a:gd name="T2" fmla="*/ 97 w 115"/>
                <a:gd name="T3" fmla="*/ 124 h 124"/>
                <a:gd name="T4" fmla="*/ 0 w 115"/>
                <a:gd name="T5" fmla="*/ 35 h 124"/>
                <a:gd name="T6" fmla="*/ 45 w 115"/>
                <a:gd name="T7" fmla="*/ 0 h 124"/>
                <a:gd name="T8" fmla="*/ 115 w 115"/>
                <a:gd name="T9" fmla="*/ 110 h 124"/>
              </a:gdLst>
              <a:ahLst/>
              <a:cxnLst>
                <a:cxn ang="0">
                  <a:pos x="T0" y="T1"/>
                </a:cxn>
                <a:cxn ang="0">
                  <a:pos x="T2" y="T3"/>
                </a:cxn>
                <a:cxn ang="0">
                  <a:pos x="T4" y="T5"/>
                </a:cxn>
                <a:cxn ang="0">
                  <a:pos x="T6" y="T7"/>
                </a:cxn>
                <a:cxn ang="0">
                  <a:pos x="T8" y="T9"/>
                </a:cxn>
              </a:cxnLst>
              <a:rect l="0" t="0" r="r" b="b"/>
              <a:pathLst>
                <a:path w="115" h="124">
                  <a:moveTo>
                    <a:pt x="115" y="110"/>
                  </a:moveTo>
                  <a:lnTo>
                    <a:pt x="97" y="124"/>
                  </a:lnTo>
                  <a:lnTo>
                    <a:pt x="0" y="35"/>
                  </a:lnTo>
                  <a:lnTo>
                    <a:pt x="45" y="0"/>
                  </a:lnTo>
                  <a:lnTo>
                    <a:pt x="115" y="11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1" name="ïṣḻïďé">
              <a:extLst>
                <a:ext uri="{FF2B5EF4-FFF2-40B4-BE49-F238E27FC236}">
                  <a16:creationId xmlns:a16="http://schemas.microsoft.com/office/drawing/2014/main" id="{28B7FDC5-02BC-4B56-8810-65280AF6CF05}"/>
                </a:ext>
              </a:extLst>
            </p:cNvPr>
            <p:cNvSpPr/>
            <p:nvPr/>
          </p:nvSpPr>
          <p:spPr bwMode="auto">
            <a:xfrm>
              <a:off x="3767138" y="3556794"/>
              <a:ext cx="131763" cy="123825"/>
            </a:xfrm>
            <a:custGeom>
              <a:avLst/>
              <a:gdLst>
                <a:gd name="T0" fmla="*/ 29 w 31"/>
                <a:gd name="T1" fmla="*/ 6 h 29"/>
                <a:gd name="T2" fmla="*/ 14 w 31"/>
                <a:gd name="T3" fmla="*/ 0 h 29"/>
                <a:gd name="T4" fmla="*/ 13 w 31"/>
                <a:gd name="T5" fmla="*/ 1 h 29"/>
                <a:gd name="T6" fmla="*/ 1 w 31"/>
                <a:gd name="T7" fmla="*/ 10 h 29"/>
                <a:gd name="T8" fmla="*/ 1 w 31"/>
                <a:gd name="T9" fmla="*/ 15 h 29"/>
                <a:gd name="T10" fmla="*/ 11 w 31"/>
                <a:gd name="T11" fmla="*/ 27 h 29"/>
                <a:gd name="T12" fmla="*/ 16 w 31"/>
                <a:gd name="T13" fmla="*/ 28 h 29"/>
                <a:gd name="T14" fmla="*/ 27 w 31"/>
                <a:gd name="T15" fmla="*/ 18 h 29"/>
                <a:gd name="T16" fmla="*/ 27 w 31"/>
                <a:gd name="T17" fmla="*/ 13 h 29"/>
                <a:gd name="T18" fmla="*/ 29 w 31"/>
                <a:gd name="T1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9">
                  <a:moveTo>
                    <a:pt x="29" y="6"/>
                  </a:moveTo>
                  <a:cubicBezTo>
                    <a:pt x="29" y="6"/>
                    <a:pt x="15" y="0"/>
                    <a:pt x="14" y="0"/>
                  </a:cubicBezTo>
                  <a:cubicBezTo>
                    <a:pt x="13" y="1"/>
                    <a:pt x="13" y="1"/>
                    <a:pt x="13" y="1"/>
                  </a:cubicBezTo>
                  <a:cubicBezTo>
                    <a:pt x="1" y="10"/>
                    <a:pt x="1" y="10"/>
                    <a:pt x="1" y="10"/>
                  </a:cubicBezTo>
                  <a:cubicBezTo>
                    <a:pt x="0" y="12"/>
                    <a:pt x="0" y="14"/>
                    <a:pt x="1" y="15"/>
                  </a:cubicBezTo>
                  <a:cubicBezTo>
                    <a:pt x="11" y="27"/>
                    <a:pt x="11" y="27"/>
                    <a:pt x="11" y="27"/>
                  </a:cubicBezTo>
                  <a:cubicBezTo>
                    <a:pt x="12" y="29"/>
                    <a:pt x="14" y="29"/>
                    <a:pt x="16" y="28"/>
                  </a:cubicBezTo>
                  <a:cubicBezTo>
                    <a:pt x="27" y="18"/>
                    <a:pt x="27" y="18"/>
                    <a:pt x="27" y="18"/>
                  </a:cubicBezTo>
                  <a:cubicBezTo>
                    <a:pt x="29" y="17"/>
                    <a:pt x="28" y="14"/>
                    <a:pt x="27" y="13"/>
                  </a:cubicBezTo>
                  <a:cubicBezTo>
                    <a:pt x="31" y="10"/>
                    <a:pt x="29" y="6"/>
                    <a:pt x="29" y="6"/>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2" name="i$ḻïḑè">
              <a:extLst>
                <a:ext uri="{FF2B5EF4-FFF2-40B4-BE49-F238E27FC236}">
                  <a16:creationId xmlns:a16="http://schemas.microsoft.com/office/drawing/2014/main" id="{5C416F33-D33C-4D96-91E2-AA7A10E2F257}"/>
                </a:ext>
              </a:extLst>
            </p:cNvPr>
            <p:cNvSpPr/>
            <p:nvPr/>
          </p:nvSpPr>
          <p:spPr bwMode="auto">
            <a:xfrm>
              <a:off x="8780463" y="4642644"/>
              <a:ext cx="268288" cy="320675"/>
            </a:xfrm>
            <a:custGeom>
              <a:avLst/>
              <a:gdLst>
                <a:gd name="T0" fmla="*/ 6 w 63"/>
                <a:gd name="T1" fmla="*/ 72 h 75"/>
                <a:gd name="T2" fmla="*/ 19 w 63"/>
                <a:gd name="T3" fmla="*/ 70 h 75"/>
                <a:gd name="T4" fmla="*/ 60 w 63"/>
                <a:gd name="T5" fmla="*/ 17 h 75"/>
                <a:gd name="T6" fmla="*/ 58 w 63"/>
                <a:gd name="T7" fmla="*/ 3 h 75"/>
                <a:gd name="T8" fmla="*/ 44 w 63"/>
                <a:gd name="T9" fmla="*/ 5 h 75"/>
                <a:gd name="T10" fmla="*/ 4 w 63"/>
                <a:gd name="T11" fmla="*/ 58 h 75"/>
                <a:gd name="T12" fmla="*/ 6 w 63"/>
                <a:gd name="T13" fmla="*/ 72 h 75"/>
              </a:gdLst>
              <a:ahLst/>
              <a:cxnLst>
                <a:cxn ang="0">
                  <a:pos x="T0" y="T1"/>
                </a:cxn>
                <a:cxn ang="0">
                  <a:pos x="T2" y="T3"/>
                </a:cxn>
                <a:cxn ang="0">
                  <a:pos x="T4" y="T5"/>
                </a:cxn>
                <a:cxn ang="0">
                  <a:pos x="T6" y="T7"/>
                </a:cxn>
                <a:cxn ang="0">
                  <a:pos x="T8" y="T9"/>
                </a:cxn>
                <a:cxn ang="0">
                  <a:pos x="T10" y="T11"/>
                </a:cxn>
                <a:cxn ang="0">
                  <a:pos x="T12" y="T13"/>
                </a:cxn>
              </a:cxnLst>
              <a:rect l="0" t="0" r="r" b="b"/>
              <a:pathLst>
                <a:path w="63" h="75">
                  <a:moveTo>
                    <a:pt x="6" y="72"/>
                  </a:moveTo>
                  <a:cubicBezTo>
                    <a:pt x="10" y="75"/>
                    <a:pt x="16" y="74"/>
                    <a:pt x="19" y="70"/>
                  </a:cubicBezTo>
                  <a:cubicBezTo>
                    <a:pt x="60" y="17"/>
                    <a:pt x="60" y="17"/>
                    <a:pt x="60" y="17"/>
                  </a:cubicBezTo>
                  <a:cubicBezTo>
                    <a:pt x="63" y="13"/>
                    <a:pt x="62" y="6"/>
                    <a:pt x="58" y="3"/>
                  </a:cubicBezTo>
                  <a:cubicBezTo>
                    <a:pt x="53" y="0"/>
                    <a:pt x="47" y="0"/>
                    <a:pt x="44" y="5"/>
                  </a:cubicBezTo>
                  <a:cubicBezTo>
                    <a:pt x="4" y="58"/>
                    <a:pt x="4" y="58"/>
                    <a:pt x="4" y="58"/>
                  </a:cubicBezTo>
                  <a:cubicBezTo>
                    <a:pt x="0" y="62"/>
                    <a:pt x="1" y="68"/>
                    <a:pt x="6" y="7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3" name="iś1iḋe">
              <a:extLst>
                <a:ext uri="{FF2B5EF4-FFF2-40B4-BE49-F238E27FC236}">
                  <a16:creationId xmlns:a16="http://schemas.microsoft.com/office/drawing/2014/main" id="{AA25657C-A9EF-4099-9EB9-4299994636BA}"/>
                </a:ext>
              </a:extLst>
            </p:cNvPr>
            <p:cNvSpPr/>
            <p:nvPr/>
          </p:nvSpPr>
          <p:spPr bwMode="auto">
            <a:xfrm>
              <a:off x="8659813" y="4869656"/>
              <a:ext cx="214313" cy="179388"/>
            </a:xfrm>
            <a:custGeom>
              <a:avLst/>
              <a:gdLst>
                <a:gd name="T0" fmla="*/ 0 w 50"/>
                <a:gd name="T1" fmla="*/ 36 h 42"/>
                <a:gd name="T2" fmla="*/ 5 w 50"/>
                <a:gd name="T3" fmla="*/ 42 h 42"/>
                <a:gd name="T4" fmla="*/ 45 w 50"/>
                <a:gd name="T5" fmla="*/ 19 h 42"/>
                <a:gd name="T6" fmla="*/ 46 w 50"/>
                <a:gd name="T7" fmla="*/ 6 h 42"/>
                <a:gd name="T8" fmla="*/ 35 w 50"/>
                <a:gd name="T9" fmla="*/ 0 h 42"/>
                <a:gd name="T10" fmla="*/ 0 w 50"/>
                <a:gd name="T11" fmla="*/ 36 h 42"/>
              </a:gdLst>
              <a:ahLst/>
              <a:cxnLst>
                <a:cxn ang="0">
                  <a:pos x="T0" y="T1"/>
                </a:cxn>
                <a:cxn ang="0">
                  <a:pos x="T2" y="T3"/>
                </a:cxn>
                <a:cxn ang="0">
                  <a:pos x="T4" y="T5"/>
                </a:cxn>
                <a:cxn ang="0">
                  <a:pos x="T6" y="T7"/>
                </a:cxn>
                <a:cxn ang="0">
                  <a:pos x="T8" y="T9"/>
                </a:cxn>
                <a:cxn ang="0">
                  <a:pos x="T10" y="T11"/>
                </a:cxn>
              </a:cxnLst>
              <a:rect l="0" t="0" r="r" b="b"/>
              <a:pathLst>
                <a:path w="50" h="42">
                  <a:moveTo>
                    <a:pt x="0" y="36"/>
                  </a:moveTo>
                  <a:cubicBezTo>
                    <a:pt x="5" y="42"/>
                    <a:pt x="5" y="42"/>
                    <a:pt x="5" y="42"/>
                  </a:cubicBezTo>
                  <a:cubicBezTo>
                    <a:pt x="5" y="42"/>
                    <a:pt x="36" y="24"/>
                    <a:pt x="45" y="19"/>
                  </a:cubicBezTo>
                  <a:cubicBezTo>
                    <a:pt x="49" y="16"/>
                    <a:pt x="50" y="10"/>
                    <a:pt x="46" y="6"/>
                  </a:cubicBezTo>
                  <a:cubicBezTo>
                    <a:pt x="44" y="1"/>
                    <a:pt x="35" y="0"/>
                    <a:pt x="35" y="0"/>
                  </a:cubicBezTo>
                  <a:lnTo>
                    <a:pt x="0" y="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4" name="íṥľiḍè">
              <a:extLst>
                <a:ext uri="{FF2B5EF4-FFF2-40B4-BE49-F238E27FC236}">
                  <a16:creationId xmlns:a16="http://schemas.microsoft.com/office/drawing/2014/main" id="{8C6006F5-0E34-4E2B-AB2E-C1A3E44093FC}"/>
                </a:ext>
              </a:extLst>
            </p:cNvPr>
            <p:cNvSpPr/>
            <p:nvPr/>
          </p:nvSpPr>
          <p:spPr bwMode="auto">
            <a:xfrm>
              <a:off x="8574088" y="5006181"/>
              <a:ext cx="120650" cy="115888"/>
            </a:xfrm>
            <a:custGeom>
              <a:avLst/>
              <a:gdLst>
                <a:gd name="T0" fmla="*/ 3 w 28"/>
                <a:gd name="T1" fmla="*/ 3 h 27"/>
                <a:gd name="T2" fmla="*/ 18 w 28"/>
                <a:gd name="T3" fmla="*/ 1 h 27"/>
                <a:gd name="T4" fmla="*/ 19 w 28"/>
                <a:gd name="T5" fmla="*/ 2 h 27"/>
                <a:gd name="T6" fmla="*/ 27 w 28"/>
                <a:gd name="T7" fmla="*/ 13 h 27"/>
                <a:gd name="T8" fmla="*/ 27 w 28"/>
                <a:gd name="T9" fmla="*/ 17 h 27"/>
                <a:gd name="T10" fmla="*/ 15 w 28"/>
                <a:gd name="T11" fmla="*/ 26 h 27"/>
                <a:gd name="T12" fmla="*/ 11 w 28"/>
                <a:gd name="T13" fmla="*/ 26 h 27"/>
                <a:gd name="T14" fmla="*/ 2 w 28"/>
                <a:gd name="T15" fmla="*/ 15 h 27"/>
                <a:gd name="T16" fmla="*/ 3 w 28"/>
                <a:gd name="T17" fmla="*/ 10 h 27"/>
                <a:gd name="T18" fmla="*/ 3 w 28"/>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3" y="3"/>
                  </a:moveTo>
                  <a:cubicBezTo>
                    <a:pt x="3" y="3"/>
                    <a:pt x="17" y="0"/>
                    <a:pt x="18" y="1"/>
                  </a:cubicBezTo>
                  <a:cubicBezTo>
                    <a:pt x="19" y="2"/>
                    <a:pt x="19" y="2"/>
                    <a:pt x="19" y="2"/>
                  </a:cubicBezTo>
                  <a:cubicBezTo>
                    <a:pt x="27" y="13"/>
                    <a:pt x="27" y="13"/>
                    <a:pt x="27" y="13"/>
                  </a:cubicBezTo>
                  <a:cubicBezTo>
                    <a:pt x="28" y="14"/>
                    <a:pt x="28" y="16"/>
                    <a:pt x="27" y="17"/>
                  </a:cubicBezTo>
                  <a:cubicBezTo>
                    <a:pt x="15" y="26"/>
                    <a:pt x="15" y="26"/>
                    <a:pt x="15" y="26"/>
                  </a:cubicBezTo>
                  <a:cubicBezTo>
                    <a:pt x="14" y="27"/>
                    <a:pt x="12" y="27"/>
                    <a:pt x="11" y="26"/>
                  </a:cubicBezTo>
                  <a:cubicBezTo>
                    <a:pt x="2" y="15"/>
                    <a:pt x="2" y="15"/>
                    <a:pt x="2" y="15"/>
                  </a:cubicBezTo>
                  <a:cubicBezTo>
                    <a:pt x="1" y="14"/>
                    <a:pt x="2" y="11"/>
                    <a:pt x="3" y="10"/>
                  </a:cubicBezTo>
                  <a:cubicBezTo>
                    <a:pt x="0" y="6"/>
                    <a:pt x="3" y="3"/>
                    <a:pt x="3" y="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5" name="iŝḷíďé">
              <a:extLst>
                <a:ext uri="{FF2B5EF4-FFF2-40B4-BE49-F238E27FC236}">
                  <a16:creationId xmlns:a16="http://schemas.microsoft.com/office/drawing/2014/main" id="{3A149EAA-0789-4B1D-AAD4-890C276E5009}"/>
                </a:ext>
              </a:extLst>
            </p:cNvPr>
            <p:cNvSpPr/>
            <p:nvPr/>
          </p:nvSpPr>
          <p:spPr bwMode="auto">
            <a:xfrm>
              <a:off x="6897688" y="4228306"/>
              <a:ext cx="958850" cy="719138"/>
            </a:xfrm>
            <a:custGeom>
              <a:avLst/>
              <a:gdLst>
                <a:gd name="T0" fmla="*/ 218 w 224"/>
                <a:gd name="T1" fmla="*/ 92 h 168"/>
                <a:gd name="T2" fmla="*/ 50 w 224"/>
                <a:gd name="T3" fmla="*/ 7 h 168"/>
                <a:gd name="T4" fmla="*/ 9 w 224"/>
                <a:gd name="T5" fmla="*/ 24 h 168"/>
                <a:gd name="T6" fmla="*/ 16 w 224"/>
                <a:gd name="T7" fmla="*/ 68 h 168"/>
                <a:gd name="T8" fmla="*/ 175 w 224"/>
                <a:gd name="T9" fmla="*/ 168 h 168"/>
                <a:gd name="T10" fmla="*/ 214 w 224"/>
                <a:gd name="T11" fmla="*/ 140 h 168"/>
                <a:gd name="T12" fmla="*/ 218 w 224"/>
                <a:gd name="T13" fmla="*/ 92 h 168"/>
              </a:gdLst>
              <a:ahLst/>
              <a:cxnLst>
                <a:cxn ang="0">
                  <a:pos x="T0" y="T1"/>
                </a:cxn>
                <a:cxn ang="0">
                  <a:pos x="T2" y="T3"/>
                </a:cxn>
                <a:cxn ang="0">
                  <a:pos x="T4" y="T5"/>
                </a:cxn>
                <a:cxn ang="0">
                  <a:pos x="T6" y="T7"/>
                </a:cxn>
                <a:cxn ang="0">
                  <a:pos x="T8" y="T9"/>
                </a:cxn>
                <a:cxn ang="0">
                  <a:pos x="T10" y="T11"/>
                </a:cxn>
                <a:cxn ang="0">
                  <a:pos x="T12" y="T13"/>
                </a:cxn>
              </a:cxnLst>
              <a:rect l="0" t="0" r="r" b="b"/>
              <a:pathLst>
                <a:path w="224" h="168">
                  <a:moveTo>
                    <a:pt x="218" y="92"/>
                  </a:moveTo>
                  <a:cubicBezTo>
                    <a:pt x="171" y="112"/>
                    <a:pt x="50" y="7"/>
                    <a:pt x="50" y="7"/>
                  </a:cubicBezTo>
                  <a:cubicBezTo>
                    <a:pt x="37" y="0"/>
                    <a:pt x="19" y="8"/>
                    <a:pt x="9" y="24"/>
                  </a:cubicBezTo>
                  <a:cubicBezTo>
                    <a:pt x="0" y="41"/>
                    <a:pt x="3" y="61"/>
                    <a:pt x="16" y="68"/>
                  </a:cubicBezTo>
                  <a:cubicBezTo>
                    <a:pt x="16" y="68"/>
                    <a:pt x="168" y="117"/>
                    <a:pt x="175" y="168"/>
                  </a:cubicBezTo>
                  <a:cubicBezTo>
                    <a:pt x="175" y="168"/>
                    <a:pt x="205" y="157"/>
                    <a:pt x="214" y="140"/>
                  </a:cubicBezTo>
                  <a:cubicBezTo>
                    <a:pt x="224" y="123"/>
                    <a:pt x="218" y="92"/>
                    <a:pt x="218" y="92"/>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6" name="íṣ1ide">
              <a:extLst>
                <a:ext uri="{FF2B5EF4-FFF2-40B4-BE49-F238E27FC236}">
                  <a16:creationId xmlns:a16="http://schemas.microsoft.com/office/drawing/2014/main" id="{7D810073-2DB1-4FD1-8660-0D5465E912B3}"/>
                </a:ext>
              </a:extLst>
            </p:cNvPr>
            <p:cNvSpPr/>
            <p:nvPr/>
          </p:nvSpPr>
          <p:spPr bwMode="auto">
            <a:xfrm>
              <a:off x="7518400" y="4591844"/>
              <a:ext cx="338138" cy="355600"/>
            </a:xfrm>
            <a:custGeom>
              <a:avLst/>
              <a:gdLst>
                <a:gd name="T0" fmla="*/ 0 w 79"/>
                <a:gd name="T1" fmla="*/ 44 h 83"/>
                <a:gd name="T2" fmla="*/ 30 w 79"/>
                <a:gd name="T3" fmla="*/ 83 h 83"/>
                <a:gd name="T4" fmla="*/ 69 w 79"/>
                <a:gd name="T5" fmla="*/ 55 h 83"/>
                <a:gd name="T6" fmla="*/ 73 w 79"/>
                <a:gd name="T7" fmla="*/ 7 h 83"/>
                <a:gd name="T8" fmla="*/ 23 w 79"/>
                <a:gd name="T9" fmla="*/ 0 h 83"/>
                <a:gd name="T10" fmla="*/ 0 w 79"/>
                <a:gd name="T11" fmla="*/ 44 h 83"/>
              </a:gdLst>
              <a:ahLst/>
              <a:cxnLst>
                <a:cxn ang="0">
                  <a:pos x="T0" y="T1"/>
                </a:cxn>
                <a:cxn ang="0">
                  <a:pos x="T2" y="T3"/>
                </a:cxn>
                <a:cxn ang="0">
                  <a:pos x="T4" y="T5"/>
                </a:cxn>
                <a:cxn ang="0">
                  <a:pos x="T6" y="T7"/>
                </a:cxn>
                <a:cxn ang="0">
                  <a:pos x="T8" y="T9"/>
                </a:cxn>
                <a:cxn ang="0">
                  <a:pos x="T10" y="T11"/>
                </a:cxn>
              </a:cxnLst>
              <a:rect l="0" t="0" r="r" b="b"/>
              <a:pathLst>
                <a:path w="79" h="83">
                  <a:moveTo>
                    <a:pt x="0" y="44"/>
                  </a:moveTo>
                  <a:cubicBezTo>
                    <a:pt x="16" y="56"/>
                    <a:pt x="28" y="69"/>
                    <a:pt x="30" y="83"/>
                  </a:cubicBezTo>
                  <a:cubicBezTo>
                    <a:pt x="30" y="83"/>
                    <a:pt x="60" y="72"/>
                    <a:pt x="69" y="55"/>
                  </a:cubicBezTo>
                  <a:cubicBezTo>
                    <a:pt x="79" y="38"/>
                    <a:pt x="73" y="7"/>
                    <a:pt x="73" y="7"/>
                  </a:cubicBezTo>
                  <a:cubicBezTo>
                    <a:pt x="60" y="12"/>
                    <a:pt x="42" y="9"/>
                    <a:pt x="23" y="0"/>
                  </a:cubicBezTo>
                  <a:cubicBezTo>
                    <a:pt x="10" y="12"/>
                    <a:pt x="2" y="27"/>
                    <a:pt x="0" y="44"/>
                  </a:cubicBez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7" name="iṡḷïḓe">
              <a:extLst>
                <a:ext uri="{FF2B5EF4-FFF2-40B4-BE49-F238E27FC236}">
                  <a16:creationId xmlns:a16="http://schemas.microsoft.com/office/drawing/2014/main" id="{B176F125-C6F0-40EE-A866-BA71B4552309}"/>
                </a:ext>
              </a:extLst>
            </p:cNvPr>
            <p:cNvSpPr/>
            <p:nvPr/>
          </p:nvSpPr>
          <p:spPr bwMode="auto">
            <a:xfrm>
              <a:off x="7561263" y="4566444"/>
              <a:ext cx="1641475" cy="1196975"/>
            </a:xfrm>
            <a:custGeom>
              <a:avLst/>
              <a:gdLst>
                <a:gd name="T0" fmla="*/ 63 w 384"/>
                <a:gd name="T1" fmla="*/ 7 h 280"/>
                <a:gd name="T2" fmla="*/ 22 w 384"/>
                <a:gd name="T3" fmla="*/ 23 h 280"/>
                <a:gd name="T4" fmla="*/ 16 w 384"/>
                <a:gd name="T5" fmla="*/ 35 h 280"/>
                <a:gd name="T6" fmla="*/ 9 w 384"/>
                <a:gd name="T7" fmla="*/ 47 h 280"/>
                <a:gd name="T8" fmla="*/ 16 w 384"/>
                <a:gd name="T9" fmla="*/ 90 h 280"/>
                <a:gd name="T10" fmla="*/ 181 w 384"/>
                <a:gd name="T11" fmla="*/ 169 h 280"/>
                <a:gd name="T12" fmla="*/ 352 w 384"/>
                <a:gd name="T13" fmla="*/ 224 h 280"/>
                <a:gd name="T14" fmla="*/ 223 w 384"/>
                <a:gd name="T15" fmla="*/ 108 h 280"/>
                <a:gd name="T16" fmla="*/ 63 w 384"/>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280">
                  <a:moveTo>
                    <a:pt x="63" y="7"/>
                  </a:moveTo>
                  <a:cubicBezTo>
                    <a:pt x="50" y="0"/>
                    <a:pt x="31" y="7"/>
                    <a:pt x="22" y="23"/>
                  </a:cubicBezTo>
                  <a:cubicBezTo>
                    <a:pt x="16" y="35"/>
                    <a:pt x="16" y="35"/>
                    <a:pt x="16" y="35"/>
                  </a:cubicBezTo>
                  <a:cubicBezTo>
                    <a:pt x="9" y="47"/>
                    <a:pt x="9" y="47"/>
                    <a:pt x="9" y="47"/>
                  </a:cubicBezTo>
                  <a:cubicBezTo>
                    <a:pt x="0" y="63"/>
                    <a:pt x="3" y="83"/>
                    <a:pt x="16" y="90"/>
                  </a:cubicBezTo>
                  <a:cubicBezTo>
                    <a:pt x="16" y="90"/>
                    <a:pt x="113" y="110"/>
                    <a:pt x="181" y="169"/>
                  </a:cubicBezTo>
                  <a:cubicBezTo>
                    <a:pt x="267" y="244"/>
                    <a:pt x="320" y="280"/>
                    <a:pt x="352" y="224"/>
                  </a:cubicBezTo>
                  <a:cubicBezTo>
                    <a:pt x="384" y="167"/>
                    <a:pt x="344" y="140"/>
                    <a:pt x="223" y="108"/>
                  </a:cubicBezTo>
                  <a:cubicBezTo>
                    <a:pt x="137" y="86"/>
                    <a:pt x="63" y="7"/>
                    <a:pt x="63" y="7"/>
                  </a:cubicBez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8" name="îs1iḓê">
              <a:extLst>
                <a:ext uri="{FF2B5EF4-FFF2-40B4-BE49-F238E27FC236}">
                  <a16:creationId xmlns:a16="http://schemas.microsoft.com/office/drawing/2014/main" id="{A3768A67-85E5-415C-848B-C7B0EE968706}"/>
                </a:ext>
              </a:extLst>
            </p:cNvPr>
            <p:cNvSpPr/>
            <p:nvPr/>
          </p:nvSpPr>
          <p:spPr bwMode="auto">
            <a:xfrm>
              <a:off x="6978650" y="4245769"/>
              <a:ext cx="133350" cy="33338"/>
            </a:xfrm>
            <a:custGeom>
              <a:avLst/>
              <a:gdLst>
                <a:gd name="T0" fmla="*/ 20 w 31"/>
                <a:gd name="T1" fmla="*/ 0 h 8"/>
                <a:gd name="T2" fmla="*/ 0 w 31"/>
                <a:gd name="T3" fmla="*/ 8 h 8"/>
                <a:gd name="T4" fmla="*/ 0 w 31"/>
                <a:gd name="T5" fmla="*/ 8 h 8"/>
                <a:gd name="T6" fmla="*/ 20 w 31"/>
                <a:gd name="T7" fmla="*/ 0 h 8"/>
                <a:gd name="T8" fmla="*/ 31 w 31"/>
                <a:gd name="T9" fmla="*/ 3 h 8"/>
                <a:gd name="T10" fmla="*/ 31 w 31"/>
                <a:gd name="T11" fmla="*/ 3 h 8"/>
                <a:gd name="T12" fmla="*/ 31 w 31"/>
                <a:gd name="T13" fmla="*/ 3 h 8"/>
                <a:gd name="T14" fmla="*/ 20 w 3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20" y="0"/>
                  </a:moveTo>
                  <a:cubicBezTo>
                    <a:pt x="14" y="0"/>
                    <a:pt x="6" y="3"/>
                    <a:pt x="0" y="8"/>
                  </a:cubicBezTo>
                  <a:cubicBezTo>
                    <a:pt x="0" y="8"/>
                    <a:pt x="0" y="8"/>
                    <a:pt x="0" y="8"/>
                  </a:cubicBezTo>
                  <a:cubicBezTo>
                    <a:pt x="6" y="3"/>
                    <a:pt x="14" y="0"/>
                    <a:pt x="20" y="0"/>
                  </a:cubicBezTo>
                  <a:cubicBezTo>
                    <a:pt x="24" y="0"/>
                    <a:pt x="28" y="1"/>
                    <a:pt x="31" y="3"/>
                  </a:cubicBezTo>
                  <a:cubicBezTo>
                    <a:pt x="31" y="3"/>
                    <a:pt x="31" y="3"/>
                    <a:pt x="31" y="3"/>
                  </a:cubicBezTo>
                  <a:cubicBezTo>
                    <a:pt x="31" y="3"/>
                    <a:pt x="31" y="3"/>
                    <a:pt x="31" y="3"/>
                  </a:cubicBezTo>
                  <a:cubicBezTo>
                    <a:pt x="28" y="1"/>
                    <a:pt x="24" y="0"/>
                    <a:pt x="2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9" name="íṧḻïdé">
              <a:extLst>
                <a:ext uri="{FF2B5EF4-FFF2-40B4-BE49-F238E27FC236}">
                  <a16:creationId xmlns:a16="http://schemas.microsoft.com/office/drawing/2014/main" id="{92CCB213-8520-4B36-8269-070DB5364CBA}"/>
                </a:ext>
              </a:extLst>
            </p:cNvPr>
            <p:cNvSpPr/>
            <p:nvPr/>
          </p:nvSpPr>
          <p:spPr bwMode="auto">
            <a:xfrm>
              <a:off x="7112000" y="4258469"/>
              <a:ext cx="260350" cy="201613"/>
            </a:xfrm>
            <a:custGeom>
              <a:avLst/>
              <a:gdLst>
                <a:gd name="T0" fmla="*/ 0 w 61"/>
                <a:gd name="T1" fmla="*/ 0 h 47"/>
                <a:gd name="T2" fmla="*/ 61 w 61"/>
                <a:gd name="T3" fmla="*/ 47 h 47"/>
                <a:gd name="T4" fmla="*/ 61 w 61"/>
                <a:gd name="T5" fmla="*/ 47 h 47"/>
                <a:gd name="T6" fmla="*/ 0 w 61"/>
                <a:gd name="T7" fmla="*/ 0 h 47"/>
                <a:gd name="T8" fmla="*/ 0 w 61"/>
                <a:gd name="T9" fmla="*/ 0 h 47"/>
                <a:gd name="T10" fmla="*/ 0 w 61"/>
                <a:gd name="T11" fmla="*/ 0 h 47"/>
                <a:gd name="T12" fmla="*/ 0 w 6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61" h="47">
                  <a:moveTo>
                    <a:pt x="0" y="0"/>
                  </a:moveTo>
                  <a:cubicBezTo>
                    <a:pt x="0" y="0"/>
                    <a:pt x="28" y="24"/>
                    <a:pt x="61" y="47"/>
                  </a:cubicBezTo>
                  <a:cubicBezTo>
                    <a:pt x="61" y="47"/>
                    <a:pt x="61" y="47"/>
                    <a:pt x="61" y="47"/>
                  </a:cubicBezTo>
                  <a:cubicBezTo>
                    <a:pt x="28" y="24"/>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0" name="iṧlîďe">
              <a:extLst>
                <a:ext uri="{FF2B5EF4-FFF2-40B4-BE49-F238E27FC236}">
                  <a16:creationId xmlns:a16="http://schemas.microsoft.com/office/drawing/2014/main" id="{6B19BB37-C185-4AF9-ACF7-7D8457F6797A}"/>
                </a:ext>
              </a:extLst>
            </p:cNvPr>
            <p:cNvSpPr/>
            <p:nvPr/>
          </p:nvSpPr>
          <p:spPr bwMode="auto">
            <a:xfrm>
              <a:off x="7372350" y="446008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A28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1" name="ïṣlíḑê">
              <a:extLst>
                <a:ext uri="{FF2B5EF4-FFF2-40B4-BE49-F238E27FC236}">
                  <a16:creationId xmlns:a16="http://schemas.microsoft.com/office/drawing/2014/main" id="{E2C6DCA2-945A-47F1-829D-9DC05BEA2256}"/>
                </a:ext>
              </a:extLst>
            </p:cNvPr>
            <p:cNvSpPr/>
            <p:nvPr/>
          </p:nvSpPr>
          <p:spPr bwMode="auto">
            <a:xfrm>
              <a:off x="6965950" y="4518819"/>
              <a:ext cx="257175" cy="98425"/>
            </a:xfrm>
            <a:custGeom>
              <a:avLst/>
              <a:gdLst>
                <a:gd name="T0" fmla="*/ 22 w 60"/>
                <a:gd name="T1" fmla="*/ 8 h 23"/>
                <a:gd name="T2" fmla="*/ 22 w 60"/>
                <a:gd name="T3" fmla="*/ 8 h 23"/>
                <a:gd name="T4" fmla="*/ 60 w 60"/>
                <a:gd name="T5" fmla="*/ 23 h 23"/>
                <a:gd name="T6" fmla="*/ 60 w 60"/>
                <a:gd name="T7" fmla="*/ 23 h 23"/>
                <a:gd name="T8" fmla="*/ 22 w 60"/>
                <a:gd name="T9" fmla="*/ 8 h 23"/>
                <a:gd name="T10" fmla="*/ 0 w 60"/>
                <a:gd name="T11" fmla="*/ 0 h 23"/>
                <a:gd name="T12" fmla="*/ 12 w 60"/>
                <a:gd name="T13" fmla="*/ 5 h 23"/>
                <a:gd name="T14" fmla="*/ 12 w 60"/>
                <a:gd name="T15" fmla="*/ 5 h 23"/>
                <a:gd name="T16" fmla="*/ 0 w 60"/>
                <a:gd name="T17" fmla="*/ 0 h 23"/>
                <a:gd name="T18" fmla="*/ 0 w 60"/>
                <a:gd name="T19" fmla="*/ 0 h 23"/>
                <a:gd name="T20" fmla="*/ 0 w 60"/>
                <a:gd name="T21" fmla="*/ 0 h 23"/>
                <a:gd name="T22" fmla="*/ 0 w 60"/>
                <a:gd name="T23" fmla="*/ 0 h 23"/>
                <a:gd name="T24" fmla="*/ 0 w 60"/>
                <a:gd name="T25" fmla="*/ 0 h 23"/>
                <a:gd name="T26" fmla="*/ 0 w 60"/>
                <a:gd name="T27" fmla="*/ 0 h 23"/>
                <a:gd name="T28" fmla="*/ 0 w 60"/>
                <a:gd name="T29" fmla="*/ 0 h 23"/>
                <a:gd name="T30" fmla="*/ 0 w 60"/>
                <a:gd name="T31" fmla="*/ 0 h 23"/>
                <a:gd name="T32" fmla="*/ 0 w 60"/>
                <a:gd name="T33" fmla="*/ 0 h 23"/>
                <a:gd name="T34" fmla="*/ 0 w 60"/>
                <a:gd name="T35" fmla="*/ 0 h 23"/>
                <a:gd name="T36" fmla="*/ 0 w 60"/>
                <a:gd name="T37" fmla="*/ 0 h 23"/>
                <a:gd name="T38" fmla="*/ 0 w 60"/>
                <a:gd name="T39" fmla="*/ 0 h 23"/>
                <a:gd name="T40" fmla="*/ 0 w 60"/>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23">
                  <a:moveTo>
                    <a:pt x="22" y="8"/>
                  </a:moveTo>
                  <a:cubicBezTo>
                    <a:pt x="22" y="8"/>
                    <a:pt x="22" y="8"/>
                    <a:pt x="22" y="8"/>
                  </a:cubicBezTo>
                  <a:cubicBezTo>
                    <a:pt x="33" y="12"/>
                    <a:pt x="46" y="17"/>
                    <a:pt x="60" y="23"/>
                  </a:cubicBezTo>
                  <a:cubicBezTo>
                    <a:pt x="60" y="23"/>
                    <a:pt x="60" y="23"/>
                    <a:pt x="60" y="23"/>
                  </a:cubicBezTo>
                  <a:cubicBezTo>
                    <a:pt x="46" y="17"/>
                    <a:pt x="33" y="12"/>
                    <a:pt x="22" y="8"/>
                  </a:cubicBezTo>
                  <a:moveTo>
                    <a:pt x="0" y="0"/>
                  </a:moveTo>
                  <a:cubicBezTo>
                    <a:pt x="0" y="0"/>
                    <a:pt x="5" y="2"/>
                    <a:pt x="12" y="5"/>
                  </a:cubicBezTo>
                  <a:cubicBezTo>
                    <a:pt x="12" y="5"/>
                    <a:pt x="12" y="5"/>
                    <a:pt x="12" y="5"/>
                  </a:cubicBezTo>
                  <a:cubicBezTo>
                    <a:pt x="5" y="2"/>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2" name="íšlïďê">
              <a:extLst>
                <a:ext uri="{FF2B5EF4-FFF2-40B4-BE49-F238E27FC236}">
                  <a16:creationId xmlns:a16="http://schemas.microsoft.com/office/drawing/2014/main" id="{C81C7E16-B578-4737-882E-539A24F04C64}"/>
                </a:ext>
              </a:extLst>
            </p:cNvPr>
            <p:cNvSpPr/>
            <p:nvPr/>
          </p:nvSpPr>
          <p:spPr bwMode="auto">
            <a:xfrm>
              <a:off x="7018338" y="4541044"/>
              <a:ext cx="42863" cy="12700"/>
            </a:xfrm>
            <a:custGeom>
              <a:avLst/>
              <a:gdLst>
                <a:gd name="T0" fmla="*/ 0 w 10"/>
                <a:gd name="T1" fmla="*/ 0 h 3"/>
                <a:gd name="T2" fmla="*/ 0 w 10"/>
                <a:gd name="T3" fmla="*/ 0 h 3"/>
                <a:gd name="T4" fmla="*/ 10 w 10"/>
                <a:gd name="T5" fmla="*/ 3 h 3"/>
                <a:gd name="T6" fmla="*/ 10 w 10"/>
                <a:gd name="T7" fmla="*/ 3 h 3"/>
                <a:gd name="T8" fmla="*/ 0 w 10"/>
                <a:gd name="T9" fmla="*/ 0 h 3"/>
              </a:gdLst>
              <a:ahLst/>
              <a:cxnLst>
                <a:cxn ang="0">
                  <a:pos x="T0" y="T1"/>
                </a:cxn>
                <a:cxn ang="0">
                  <a:pos x="T2" y="T3"/>
                </a:cxn>
                <a:cxn ang="0">
                  <a:pos x="T4" y="T5"/>
                </a:cxn>
                <a:cxn ang="0">
                  <a:pos x="T6" y="T7"/>
                </a:cxn>
                <a:cxn ang="0">
                  <a:pos x="T8" y="T9"/>
                </a:cxn>
              </a:cxnLst>
              <a:rect l="0" t="0" r="r" b="b"/>
              <a:pathLst>
                <a:path w="10" h="3">
                  <a:moveTo>
                    <a:pt x="0" y="0"/>
                  </a:moveTo>
                  <a:cubicBezTo>
                    <a:pt x="0" y="0"/>
                    <a:pt x="0" y="0"/>
                    <a:pt x="0" y="0"/>
                  </a:cubicBezTo>
                  <a:cubicBezTo>
                    <a:pt x="3" y="1"/>
                    <a:pt x="6" y="2"/>
                    <a:pt x="10" y="3"/>
                  </a:cubicBezTo>
                  <a:cubicBezTo>
                    <a:pt x="10" y="3"/>
                    <a:pt x="10" y="3"/>
                    <a:pt x="10" y="3"/>
                  </a:cubicBezTo>
                  <a:cubicBezTo>
                    <a:pt x="6" y="2"/>
                    <a:pt x="3" y="1"/>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3" name="íṩḻiḍè">
              <a:extLst>
                <a:ext uri="{FF2B5EF4-FFF2-40B4-BE49-F238E27FC236}">
                  <a16:creationId xmlns:a16="http://schemas.microsoft.com/office/drawing/2014/main" id="{549DBA57-17C8-4254-820C-931DF3D04A45}"/>
                </a:ext>
              </a:extLst>
            </p:cNvPr>
            <p:cNvSpPr/>
            <p:nvPr/>
          </p:nvSpPr>
          <p:spPr bwMode="auto">
            <a:xfrm>
              <a:off x="6915150" y="4245769"/>
              <a:ext cx="461963" cy="371475"/>
            </a:xfrm>
            <a:custGeom>
              <a:avLst/>
              <a:gdLst>
                <a:gd name="T0" fmla="*/ 35 w 108"/>
                <a:gd name="T1" fmla="*/ 0 h 87"/>
                <a:gd name="T2" fmla="*/ 15 w 108"/>
                <a:gd name="T3" fmla="*/ 8 h 87"/>
                <a:gd name="T4" fmla="*/ 9 w 108"/>
                <a:gd name="T5" fmla="*/ 16 h 87"/>
                <a:gd name="T6" fmla="*/ 5 w 108"/>
                <a:gd name="T7" fmla="*/ 20 h 87"/>
                <a:gd name="T8" fmla="*/ 0 w 108"/>
                <a:gd name="T9" fmla="*/ 41 h 87"/>
                <a:gd name="T10" fmla="*/ 12 w 108"/>
                <a:gd name="T11" fmla="*/ 64 h 87"/>
                <a:gd name="T12" fmla="*/ 12 w 108"/>
                <a:gd name="T13" fmla="*/ 64 h 87"/>
                <a:gd name="T14" fmla="*/ 12 w 108"/>
                <a:gd name="T15" fmla="*/ 64 h 87"/>
                <a:gd name="T16" fmla="*/ 12 w 108"/>
                <a:gd name="T17" fmla="*/ 64 h 87"/>
                <a:gd name="T18" fmla="*/ 12 w 108"/>
                <a:gd name="T19" fmla="*/ 64 h 87"/>
                <a:gd name="T20" fmla="*/ 12 w 108"/>
                <a:gd name="T21" fmla="*/ 64 h 87"/>
                <a:gd name="T22" fmla="*/ 12 w 108"/>
                <a:gd name="T23" fmla="*/ 64 h 87"/>
                <a:gd name="T24" fmla="*/ 12 w 108"/>
                <a:gd name="T25" fmla="*/ 64 h 87"/>
                <a:gd name="T26" fmla="*/ 12 w 108"/>
                <a:gd name="T27" fmla="*/ 64 h 87"/>
                <a:gd name="T28" fmla="*/ 12 w 108"/>
                <a:gd name="T29" fmla="*/ 64 h 87"/>
                <a:gd name="T30" fmla="*/ 24 w 108"/>
                <a:gd name="T31" fmla="*/ 69 h 87"/>
                <a:gd name="T32" fmla="*/ 34 w 108"/>
                <a:gd name="T33" fmla="*/ 72 h 87"/>
                <a:gd name="T34" fmla="*/ 72 w 108"/>
                <a:gd name="T35" fmla="*/ 87 h 87"/>
                <a:gd name="T36" fmla="*/ 102 w 108"/>
                <a:gd name="T37" fmla="*/ 55 h 87"/>
                <a:gd name="T38" fmla="*/ 108 w 108"/>
                <a:gd name="T39" fmla="*/ 50 h 87"/>
                <a:gd name="T40" fmla="*/ 107 w 108"/>
                <a:gd name="T41" fmla="*/ 50 h 87"/>
                <a:gd name="T42" fmla="*/ 46 w 108"/>
                <a:gd name="T43" fmla="*/ 3 h 87"/>
                <a:gd name="T44" fmla="*/ 46 w 108"/>
                <a:gd name="T45" fmla="*/ 3 h 87"/>
                <a:gd name="T46" fmla="*/ 46 w 108"/>
                <a:gd name="T47" fmla="*/ 3 h 87"/>
                <a:gd name="T48" fmla="*/ 46 w 108"/>
                <a:gd name="T49" fmla="*/ 3 h 87"/>
                <a:gd name="T50" fmla="*/ 46 w 108"/>
                <a:gd name="T51" fmla="*/ 3 h 87"/>
                <a:gd name="T52" fmla="*/ 35 w 108"/>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87">
                  <a:moveTo>
                    <a:pt x="35" y="0"/>
                  </a:moveTo>
                  <a:cubicBezTo>
                    <a:pt x="29" y="0"/>
                    <a:pt x="21" y="3"/>
                    <a:pt x="15" y="8"/>
                  </a:cubicBezTo>
                  <a:cubicBezTo>
                    <a:pt x="13" y="11"/>
                    <a:pt x="11" y="13"/>
                    <a:pt x="9" y="16"/>
                  </a:cubicBezTo>
                  <a:cubicBezTo>
                    <a:pt x="7" y="17"/>
                    <a:pt x="6" y="19"/>
                    <a:pt x="5" y="20"/>
                  </a:cubicBezTo>
                  <a:cubicBezTo>
                    <a:pt x="2" y="27"/>
                    <a:pt x="0" y="34"/>
                    <a:pt x="0" y="41"/>
                  </a:cubicBezTo>
                  <a:cubicBezTo>
                    <a:pt x="0" y="51"/>
                    <a:pt x="4" y="60"/>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7" y="66"/>
                    <a:pt x="24" y="69"/>
                  </a:cubicBezTo>
                  <a:cubicBezTo>
                    <a:pt x="27" y="70"/>
                    <a:pt x="30" y="71"/>
                    <a:pt x="34" y="72"/>
                  </a:cubicBezTo>
                  <a:cubicBezTo>
                    <a:pt x="45" y="76"/>
                    <a:pt x="58" y="81"/>
                    <a:pt x="72" y="87"/>
                  </a:cubicBezTo>
                  <a:cubicBezTo>
                    <a:pt x="80" y="75"/>
                    <a:pt x="90" y="64"/>
                    <a:pt x="102" y="55"/>
                  </a:cubicBezTo>
                  <a:cubicBezTo>
                    <a:pt x="104" y="53"/>
                    <a:pt x="106" y="52"/>
                    <a:pt x="108" y="50"/>
                  </a:cubicBezTo>
                  <a:cubicBezTo>
                    <a:pt x="108" y="50"/>
                    <a:pt x="107" y="50"/>
                    <a:pt x="107" y="50"/>
                  </a:cubicBezTo>
                  <a:cubicBezTo>
                    <a:pt x="74" y="27"/>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3" y="1"/>
                    <a:pt x="39" y="0"/>
                    <a:pt x="35"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4" name="íš1ïde">
              <a:extLst>
                <a:ext uri="{FF2B5EF4-FFF2-40B4-BE49-F238E27FC236}">
                  <a16:creationId xmlns:a16="http://schemas.microsoft.com/office/drawing/2014/main" id="{E9294F09-A3FC-47D4-8600-7206D7888207}"/>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5" name="îṥļîďè">
              <a:extLst>
                <a:ext uri="{FF2B5EF4-FFF2-40B4-BE49-F238E27FC236}">
                  <a16:creationId xmlns:a16="http://schemas.microsoft.com/office/drawing/2014/main" id="{A62452F6-2F81-464A-B136-F1841366EF92}"/>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6" name="ïṣļîde">
              <a:extLst>
                <a:ext uri="{FF2B5EF4-FFF2-40B4-BE49-F238E27FC236}">
                  <a16:creationId xmlns:a16="http://schemas.microsoft.com/office/drawing/2014/main" id="{9C6152D4-7B2F-4627-AD59-D0F50E638497}"/>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7" name="ï$ľíďê">
              <a:extLst>
                <a:ext uri="{FF2B5EF4-FFF2-40B4-BE49-F238E27FC236}">
                  <a16:creationId xmlns:a16="http://schemas.microsoft.com/office/drawing/2014/main" id="{ACF6E7ED-7163-401A-A197-ED27164AF90F}"/>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8" name="îṩḻiḍé">
              <a:extLst>
                <a:ext uri="{FF2B5EF4-FFF2-40B4-BE49-F238E27FC236}">
                  <a16:creationId xmlns:a16="http://schemas.microsoft.com/office/drawing/2014/main" id="{A5D3BC08-4E36-4366-BE61-87CCAE909E17}"/>
                </a:ext>
              </a:extLst>
            </p:cNvPr>
            <p:cNvSpPr/>
            <p:nvPr/>
          </p:nvSpPr>
          <p:spPr bwMode="auto">
            <a:xfrm>
              <a:off x="6804025" y="3480594"/>
              <a:ext cx="739775" cy="606425"/>
            </a:xfrm>
            <a:custGeom>
              <a:avLst/>
              <a:gdLst>
                <a:gd name="T0" fmla="*/ 131 w 173"/>
                <a:gd name="T1" fmla="*/ 140 h 142"/>
                <a:gd name="T2" fmla="*/ 140 w 173"/>
                <a:gd name="T3" fmla="*/ 137 h 142"/>
                <a:gd name="T4" fmla="*/ 171 w 173"/>
                <a:gd name="T5" fmla="*/ 83 h 142"/>
                <a:gd name="T6" fmla="*/ 168 w 173"/>
                <a:gd name="T7" fmla="*/ 74 h 142"/>
                <a:gd name="T8" fmla="*/ 41 w 173"/>
                <a:gd name="T9" fmla="*/ 2 h 142"/>
                <a:gd name="T10" fmla="*/ 32 w 173"/>
                <a:gd name="T11" fmla="*/ 5 h 142"/>
                <a:gd name="T12" fmla="*/ 2 w 173"/>
                <a:gd name="T13" fmla="*/ 59 h 142"/>
                <a:gd name="T14" fmla="*/ 4 w 173"/>
                <a:gd name="T15" fmla="*/ 68 h 142"/>
                <a:gd name="T16" fmla="*/ 131 w 173"/>
                <a:gd name="T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2">
                  <a:moveTo>
                    <a:pt x="131" y="140"/>
                  </a:moveTo>
                  <a:cubicBezTo>
                    <a:pt x="134" y="142"/>
                    <a:pt x="139" y="141"/>
                    <a:pt x="140" y="137"/>
                  </a:cubicBezTo>
                  <a:cubicBezTo>
                    <a:pt x="171" y="83"/>
                    <a:pt x="171" y="83"/>
                    <a:pt x="171" y="83"/>
                  </a:cubicBezTo>
                  <a:cubicBezTo>
                    <a:pt x="173" y="80"/>
                    <a:pt x="172" y="76"/>
                    <a:pt x="168" y="74"/>
                  </a:cubicBezTo>
                  <a:cubicBezTo>
                    <a:pt x="41" y="2"/>
                    <a:pt x="41" y="2"/>
                    <a:pt x="41" y="2"/>
                  </a:cubicBezTo>
                  <a:cubicBezTo>
                    <a:pt x="38" y="0"/>
                    <a:pt x="34" y="2"/>
                    <a:pt x="32" y="5"/>
                  </a:cubicBezTo>
                  <a:cubicBezTo>
                    <a:pt x="2" y="59"/>
                    <a:pt x="2" y="59"/>
                    <a:pt x="2" y="59"/>
                  </a:cubicBezTo>
                  <a:cubicBezTo>
                    <a:pt x="0" y="62"/>
                    <a:pt x="1" y="67"/>
                    <a:pt x="4" y="68"/>
                  </a:cubicBezTo>
                  <a:lnTo>
                    <a:pt x="131" y="14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9" name="îşľïḋe">
              <a:extLst>
                <a:ext uri="{FF2B5EF4-FFF2-40B4-BE49-F238E27FC236}">
                  <a16:creationId xmlns:a16="http://schemas.microsoft.com/office/drawing/2014/main" id="{94255610-730F-45FE-941D-69FCFB682E7A}"/>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0" name="išļíďe">
              <a:extLst>
                <a:ext uri="{FF2B5EF4-FFF2-40B4-BE49-F238E27FC236}">
                  <a16:creationId xmlns:a16="http://schemas.microsoft.com/office/drawing/2014/main" id="{09FDFF7D-20CA-4B45-84CB-DF1FDB92312E}"/>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1" name="íṧḻiďe">
              <a:extLst>
                <a:ext uri="{FF2B5EF4-FFF2-40B4-BE49-F238E27FC236}">
                  <a16:creationId xmlns:a16="http://schemas.microsoft.com/office/drawing/2014/main" id="{D130D2F7-A4A2-41F6-951A-EB305532A7B0}"/>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close/>
                </a:path>
              </a:pathLst>
            </a:custGeom>
            <a:solidFill>
              <a:srgbClr val="C47D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2" name="íṧľïḍe">
              <a:extLst>
                <a:ext uri="{FF2B5EF4-FFF2-40B4-BE49-F238E27FC236}">
                  <a16:creationId xmlns:a16="http://schemas.microsoft.com/office/drawing/2014/main" id="{99865876-D255-4A61-AC6F-DBC522683D8D}"/>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3" name="ïSḻíḍé">
              <a:extLst>
                <a:ext uri="{FF2B5EF4-FFF2-40B4-BE49-F238E27FC236}">
                  <a16:creationId xmlns:a16="http://schemas.microsoft.com/office/drawing/2014/main" id="{320C3467-7854-4668-B4DD-05A5999D8075}"/>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4" name="iṥlïḓê">
              <a:extLst>
                <a:ext uri="{FF2B5EF4-FFF2-40B4-BE49-F238E27FC236}">
                  <a16:creationId xmlns:a16="http://schemas.microsoft.com/office/drawing/2014/main" id="{1AD2AF97-0B74-441E-8E7A-6C8AFA19B786}"/>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5" name="ïSľíḍe">
              <a:extLst>
                <a:ext uri="{FF2B5EF4-FFF2-40B4-BE49-F238E27FC236}">
                  <a16:creationId xmlns:a16="http://schemas.microsoft.com/office/drawing/2014/main" id="{84CB72A7-5C41-46FA-863A-03EB2695BD11}"/>
                </a:ext>
              </a:extLst>
            </p:cNvPr>
            <p:cNvSpPr/>
            <p:nvPr/>
          </p:nvSpPr>
          <p:spPr bwMode="auto">
            <a:xfrm>
              <a:off x="6226175" y="4506119"/>
              <a:ext cx="739775" cy="603250"/>
            </a:xfrm>
            <a:custGeom>
              <a:avLst/>
              <a:gdLst>
                <a:gd name="T0" fmla="*/ 169 w 173"/>
                <a:gd name="T1" fmla="*/ 73 h 141"/>
                <a:gd name="T2" fmla="*/ 171 w 173"/>
                <a:gd name="T3" fmla="*/ 82 h 141"/>
                <a:gd name="T4" fmla="*/ 141 w 173"/>
                <a:gd name="T5" fmla="*/ 137 h 141"/>
                <a:gd name="T6" fmla="*/ 131 w 173"/>
                <a:gd name="T7" fmla="*/ 139 h 141"/>
                <a:gd name="T8" fmla="*/ 4 w 173"/>
                <a:gd name="T9" fmla="*/ 68 h 141"/>
                <a:gd name="T10" fmla="*/ 2 w 173"/>
                <a:gd name="T11" fmla="*/ 58 h 141"/>
                <a:gd name="T12" fmla="*/ 32 w 173"/>
                <a:gd name="T13" fmla="*/ 4 h 141"/>
                <a:gd name="T14" fmla="*/ 42 w 173"/>
                <a:gd name="T15" fmla="*/ 1 h 141"/>
                <a:gd name="T16" fmla="*/ 169 w 173"/>
                <a:gd name="T17" fmla="*/ 7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1">
                  <a:moveTo>
                    <a:pt x="169" y="73"/>
                  </a:moveTo>
                  <a:cubicBezTo>
                    <a:pt x="172" y="75"/>
                    <a:pt x="173" y="79"/>
                    <a:pt x="171" y="82"/>
                  </a:cubicBezTo>
                  <a:cubicBezTo>
                    <a:pt x="141" y="137"/>
                    <a:pt x="141" y="137"/>
                    <a:pt x="141" y="137"/>
                  </a:cubicBezTo>
                  <a:cubicBezTo>
                    <a:pt x="139" y="140"/>
                    <a:pt x="135" y="141"/>
                    <a:pt x="131" y="139"/>
                  </a:cubicBezTo>
                  <a:cubicBezTo>
                    <a:pt x="4" y="68"/>
                    <a:pt x="4" y="68"/>
                    <a:pt x="4" y="68"/>
                  </a:cubicBezTo>
                  <a:cubicBezTo>
                    <a:pt x="1" y="66"/>
                    <a:pt x="0" y="62"/>
                    <a:pt x="2" y="58"/>
                  </a:cubicBezTo>
                  <a:cubicBezTo>
                    <a:pt x="32" y="4"/>
                    <a:pt x="32" y="4"/>
                    <a:pt x="32" y="4"/>
                  </a:cubicBezTo>
                  <a:cubicBezTo>
                    <a:pt x="34" y="1"/>
                    <a:pt x="38" y="0"/>
                    <a:pt x="42" y="1"/>
                  </a:cubicBezTo>
                  <a:lnTo>
                    <a:pt x="169" y="73"/>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6" name="îṣľíďe">
              <a:extLst>
                <a:ext uri="{FF2B5EF4-FFF2-40B4-BE49-F238E27FC236}">
                  <a16:creationId xmlns:a16="http://schemas.microsoft.com/office/drawing/2014/main" id="{D3CD16EF-8895-462A-907B-680A2C7E3787}"/>
                </a:ext>
              </a:extLst>
            </p:cNvPr>
            <p:cNvSpPr/>
            <p:nvPr/>
          </p:nvSpPr>
          <p:spPr bwMode="auto">
            <a:xfrm>
              <a:off x="6430963" y="3852069"/>
              <a:ext cx="954088" cy="911225"/>
            </a:xfrm>
            <a:custGeom>
              <a:avLst/>
              <a:gdLst>
                <a:gd name="T0" fmla="*/ 206 w 223"/>
                <a:gd name="T1" fmla="*/ 70 h 213"/>
                <a:gd name="T2" fmla="*/ 216 w 223"/>
                <a:gd name="T3" fmla="*/ 108 h 213"/>
                <a:gd name="T4" fmla="*/ 167 w 223"/>
                <a:gd name="T5" fmla="*/ 195 h 213"/>
                <a:gd name="T6" fmla="*/ 129 w 223"/>
                <a:gd name="T7" fmla="*/ 206 h 213"/>
                <a:gd name="T8" fmla="*/ 18 w 223"/>
                <a:gd name="T9" fmla="*/ 143 h 213"/>
                <a:gd name="T10" fmla="*/ 8 w 223"/>
                <a:gd name="T11" fmla="*/ 105 h 213"/>
                <a:gd name="T12" fmla="*/ 57 w 223"/>
                <a:gd name="T13" fmla="*/ 19 h 213"/>
                <a:gd name="T14" fmla="*/ 95 w 223"/>
                <a:gd name="T15" fmla="*/ 7 h 213"/>
                <a:gd name="T16" fmla="*/ 206 w 223"/>
                <a:gd name="T17" fmla="*/ 7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13">
                  <a:moveTo>
                    <a:pt x="206" y="70"/>
                  </a:moveTo>
                  <a:cubicBezTo>
                    <a:pt x="219" y="77"/>
                    <a:pt x="223" y="94"/>
                    <a:pt x="216" y="108"/>
                  </a:cubicBezTo>
                  <a:cubicBezTo>
                    <a:pt x="167" y="195"/>
                    <a:pt x="167" y="195"/>
                    <a:pt x="167" y="195"/>
                  </a:cubicBezTo>
                  <a:cubicBezTo>
                    <a:pt x="159" y="208"/>
                    <a:pt x="142" y="213"/>
                    <a:pt x="129" y="206"/>
                  </a:cubicBezTo>
                  <a:cubicBezTo>
                    <a:pt x="18" y="143"/>
                    <a:pt x="18" y="143"/>
                    <a:pt x="18" y="143"/>
                  </a:cubicBezTo>
                  <a:cubicBezTo>
                    <a:pt x="5" y="136"/>
                    <a:pt x="0" y="119"/>
                    <a:pt x="8" y="105"/>
                  </a:cubicBezTo>
                  <a:cubicBezTo>
                    <a:pt x="57" y="19"/>
                    <a:pt x="57" y="19"/>
                    <a:pt x="57" y="19"/>
                  </a:cubicBezTo>
                  <a:cubicBezTo>
                    <a:pt x="64" y="5"/>
                    <a:pt x="81" y="0"/>
                    <a:pt x="95" y="7"/>
                  </a:cubicBezTo>
                  <a:lnTo>
                    <a:pt x="206" y="7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7" name="ïṥļîḑé">
              <a:extLst>
                <a:ext uri="{FF2B5EF4-FFF2-40B4-BE49-F238E27FC236}">
                  <a16:creationId xmlns:a16="http://schemas.microsoft.com/office/drawing/2014/main" id="{A28CD852-D17B-4C60-8612-615994EFACF9}"/>
                </a:ext>
              </a:extLst>
            </p:cNvPr>
            <p:cNvSpPr/>
            <p:nvPr/>
          </p:nvSpPr>
          <p:spPr bwMode="auto">
            <a:xfrm>
              <a:off x="5627688" y="5139531"/>
              <a:ext cx="1547813" cy="388938"/>
            </a:xfrm>
            <a:custGeom>
              <a:avLst/>
              <a:gdLst>
                <a:gd name="T0" fmla="*/ 362 w 362"/>
                <a:gd name="T1" fmla="*/ 20 h 91"/>
                <a:gd name="T2" fmla="*/ 342 w 362"/>
                <a:gd name="T3" fmla="*/ 0 h 91"/>
                <a:gd name="T4" fmla="*/ 19 w 362"/>
                <a:gd name="T5" fmla="*/ 0 h 91"/>
                <a:gd name="T6" fmla="*/ 0 w 362"/>
                <a:gd name="T7" fmla="*/ 20 h 91"/>
                <a:gd name="T8" fmla="*/ 0 w 362"/>
                <a:gd name="T9" fmla="*/ 72 h 91"/>
                <a:gd name="T10" fmla="*/ 19 w 362"/>
                <a:gd name="T11" fmla="*/ 91 h 91"/>
                <a:gd name="T12" fmla="*/ 342 w 362"/>
                <a:gd name="T13" fmla="*/ 91 h 91"/>
                <a:gd name="T14" fmla="*/ 362 w 362"/>
                <a:gd name="T15" fmla="*/ 72 h 91"/>
                <a:gd name="T16" fmla="*/ 362 w 362"/>
                <a:gd name="T17"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1">
                  <a:moveTo>
                    <a:pt x="362" y="20"/>
                  </a:moveTo>
                  <a:cubicBezTo>
                    <a:pt x="362" y="9"/>
                    <a:pt x="353" y="0"/>
                    <a:pt x="342" y="0"/>
                  </a:cubicBezTo>
                  <a:cubicBezTo>
                    <a:pt x="19" y="0"/>
                    <a:pt x="19" y="0"/>
                    <a:pt x="19" y="0"/>
                  </a:cubicBezTo>
                  <a:cubicBezTo>
                    <a:pt x="8" y="0"/>
                    <a:pt x="0" y="9"/>
                    <a:pt x="0" y="20"/>
                  </a:cubicBezTo>
                  <a:cubicBezTo>
                    <a:pt x="0" y="72"/>
                    <a:pt x="0" y="72"/>
                    <a:pt x="0" y="72"/>
                  </a:cubicBezTo>
                  <a:cubicBezTo>
                    <a:pt x="0" y="83"/>
                    <a:pt x="8" y="91"/>
                    <a:pt x="19" y="91"/>
                  </a:cubicBezTo>
                  <a:cubicBezTo>
                    <a:pt x="342" y="91"/>
                    <a:pt x="342" y="91"/>
                    <a:pt x="342" y="91"/>
                  </a:cubicBezTo>
                  <a:cubicBezTo>
                    <a:pt x="353" y="91"/>
                    <a:pt x="362" y="83"/>
                    <a:pt x="362" y="72"/>
                  </a:cubicBezTo>
                  <a:cubicBezTo>
                    <a:pt x="362" y="20"/>
                    <a:pt x="362" y="20"/>
                    <a:pt x="362" y="20"/>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8" name="íşļide">
              <a:extLst>
                <a:ext uri="{FF2B5EF4-FFF2-40B4-BE49-F238E27FC236}">
                  <a16:creationId xmlns:a16="http://schemas.microsoft.com/office/drawing/2014/main" id="{3049344C-9561-4E65-904A-71C6AA0CCFCF}"/>
                </a:ext>
              </a:extLst>
            </p:cNvPr>
            <p:cNvSpPr/>
            <p:nvPr/>
          </p:nvSpPr>
          <p:spPr bwMode="auto">
            <a:xfrm>
              <a:off x="7145338" y="5463381"/>
              <a:ext cx="30163" cy="42863"/>
            </a:xfrm>
            <a:custGeom>
              <a:avLst/>
              <a:gdLst>
                <a:gd name="T0" fmla="*/ 7 w 7"/>
                <a:gd name="T1" fmla="*/ 0 h 10"/>
                <a:gd name="T2" fmla="*/ 6 w 7"/>
                <a:gd name="T3" fmla="*/ 0 h 10"/>
                <a:gd name="T4" fmla="*/ 0 w 7"/>
                <a:gd name="T5" fmla="*/ 10 h 10"/>
                <a:gd name="T6" fmla="*/ 7 w 7"/>
                <a:gd name="T7" fmla="*/ 10 h 10"/>
                <a:gd name="T8" fmla="*/ 7 w 7"/>
                <a:gd name="T9" fmla="*/ 0 h 10"/>
              </a:gdLst>
              <a:ahLst/>
              <a:cxnLst>
                <a:cxn ang="0">
                  <a:pos x="T0" y="T1"/>
                </a:cxn>
                <a:cxn ang="0">
                  <a:pos x="T2" y="T3"/>
                </a:cxn>
                <a:cxn ang="0">
                  <a:pos x="T4" y="T5"/>
                </a:cxn>
                <a:cxn ang="0">
                  <a:pos x="T6" y="T7"/>
                </a:cxn>
                <a:cxn ang="0">
                  <a:pos x="T8" y="T9"/>
                </a:cxn>
              </a:cxnLst>
              <a:rect l="0" t="0" r="r" b="b"/>
              <a:pathLst>
                <a:path w="7" h="10">
                  <a:moveTo>
                    <a:pt x="7" y="0"/>
                  </a:moveTo>
                  <a:cubicBezTo>
                    <a:pt x="6" y="0"/>
                    <a:pt x="6" y="0"/>
                    <a:pt x="6" y="0"/>
                  </a:cubicBezTo>
                  <a:cubicBezTo>
                    <a:pt x="5" y="4"/>
                    <a:pt x="3" y="7"/>
                    <a:pt x="0" y="10"/>
                  </a:cubicBezTo>
                  <a:cubicBezTo>
                    <a:pt x="7" y="10"/>
                    <a:pt x="7" y="10"/>
                    <a:pt x="7" y="10"/>
                  </a:cubicBezTo>
                  <a:cubicBezTo>
                    <a:pt x="7" y="0"/>
                    <a:pt x="7" y="0"/>
                    <a:pt x="7"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9" name="išľïdè">
              <a:extLst>
                <a:ext uri="{FF2B5EF4-FFF2-40B4-BE49-F238E27FC236}">
                  <a16:creationId xmlns:a16="http://schemas.microsoft.com/office/drawing/2014/main" id="{936FC075-8FF8-47D1-8139-6D450E9D422E}"/>
                </a:ext>
              </a:extLst>
            </p:cNvPr>
            <p:cNvSpPr/>
            <p:nvPr/>
          </p:nvSpPr>
          <p:spPr bwMode="auto">
            <a:xfrm>
              <a:off x="7172325" y="5293519"/>
              <a:ext cx="3175" cy="169863"/>
            </a:xfrm>
            <a:custGeom>
              <a:avLst/>
              <a:gdLst>
                <a:gd name="T0" fmla="*/ 1 w 1"/>
                <a:gd name="T1" fmla="*/ 0 h 40"/>
                <a:gd name="T2" fmla="*/ 1 w 1"/>
                <a:gd name="T3" fmla="*/ 0 h 40"/>
                <a:gd name="T4" fmla="*/ 1 w 1"/>
                <a:gd name="T5" fmla="*/ 36 h 40"/>
                <a:gd name="T6" fmla="*/ 0 w 1"/>
                <a:gd name="T7" fmla="*/ 40 h 40"/>
                <a:gd name="T8" fmla="*/ 1 w 1"/>
                <a:gd name="T9" fmla="*/ 40 h 40"/>
                <a:gd name="T10" fmla="*/ 1 w 1"/>
                <a:gd name="T11" fmla="*/ 0 h 40"/>
              </a:gdLst>
              <a:ahLst/>
              <a:cxnLst>
                <a:cxn ang="0">
                  <a:pos x="T0" y="T1"/>
                </a:cxn>
                <a:cxn ang="0">
                  <a:pos x="T2" y="T3"/>
                </a:cxn>
                <a:cxn ang="0">
                  <a:pos x="T4" y="T5"/>
                </a:cxn>
                <a:cxn ang="0">
                  <a:pos x="T6" y="T7"/>
                </a:cxn>
                <a:cxn ang="0">
                  <a:pos x="T8" y="T9"/>
                </a:cxn>
                <a:cxn ang="0">
                  <a:pos x="T10" y="T11"/>
                </a:cxn>
              </a:cxnLst>
              <a:rect l="0" t="0" r="r" b="b"/>
              <a:pathLst>
                <a:path w="1" h="40">
                  <a:moveTo>
                    <a:pt x="1" y="0"/>
                  </a:moveTo>
                  <a:cubicBezTo>
                    <a:pt x="1" y="0"/>
                    <a:pt x="1" y="0"/>
                    <a:pt x="1" y="0"/>
                  </a:cubicBezTo>
                  <a:cubicBezTo>
                    <a:pt x="1" y="36"/>
                    <a:pt x="1" y="36"/>
                    <a:pt x="1" y="36"/>
                  </a:cubicBezTo>
                  <a:cubicBezTo>
                    <a:pt x="1" y="37"/>
                    <a:pt x="0" y="39"/>
                    <a:pt x="0" y="40"/>
                  </a:cubicBezTo>
                  <a:cubicBezTo>
                    <a:pt x="1" y="40"/>
                    <a:pt x="1" y="40"/>
                    <a:pt x="1" y="40"/>
                  </a:cubicBezTo>
                  <a:cubicBezTo>
                    <a:pt x="1" y="0"/>
                    <a:pt x="1" y="0"/>
                    <a:pt x="1"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0" name="ïṡḻïdê">
              <a:extLst>
                <a:ext uri="{FF2B5EF4-FFF2-40B4-BE49-F238E27FC236}">
                  <a16:creationId xmlns:a16="http://schemas.microsoft.com/office/drawing/2014/main" id="{C122861E-5875-471D-B500-48171C129A83}"/>
                </a:ext>
              </a:extLst>
            </p:cNvPr>
            <p:cNvSpPr/>
            <p:nvPr/>
          </p:nvSpPr>
          <p:spPr bwMode="auto">
            <a:xfrm>
              <a:off x="5627688" y="5447506"/>
              <a:ext cx="25400" cy="58738"/>
            </a:xfrm>
            <a:custGeom>
              <a:avLst/>
              <a:gdLst>
                <a:gd name="T0" fmla="*/ 0 w 6"/>
                <a:gd name="T1" fmla="*/ 0 h 14"/>
                <a:gd name="T2" fmla="*/ 0 w 6"/>
                <a:gd name="T3" fmla="*/ 14 h 14"/>
                <a:gd name="T4" fmla="*/ 6 w 6"/>
                <a:gd name="T5" fmla="*/ 14 h 14"/>
                <a:gd name="T6" fmla="*/ 0 w 6"/>
                <a:gd name="T7" fmla="*/ 0 h 14"/>
              </a:gdLst>
              <a:ahLst/>
              <a:cxnLst>
                <a:cxn ang="0">
                  <a:pos x="T0" y="T1"/>
                </a:cxn>
                <a:cxn ang="0">
                  <a:pos x="T2" y="T3"/>
                </a:cxn>
                <a:cxn ang="0">
                  <a:pos x="T4" y="T5"/>
                </a:cxn>
                <a:cxn ang="0">
                  <a:pos x="T6" y="T7"/>
                </a:cxn>
              </a:cxnLst>
              <a:rect l="0" t="0" r="r" b="b"/>
              <a:pathLst>
                <a:path w="6" h="14">
                  <a:moveTo>
                    <a:pt x="0" y="0"/>
                  </a:moveTo>
                  <a:cubicBezTo>
                    <a:pt x="0" y="14"/>
                    <a:pt x="0" y="14"/>
                    <a:pt x="0" y="14"/>
                  </a:cubicBezTo>
                  <a:cubicBezTo>
                    <a:pt x="6" y="14"/>
                    <a:pt x="6" y="14"/>
                    <a:pt x="6" y="14"/>
                  </a:cubicBezTo>
                  <a:cubicBezTo>
                    <a:pt x="2" y="10"/>
                    <a:pt x="0" y="5"/>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1" name="ïşľiḋê">
              <a:extLst>
                <a:ext uri="{FF2B5EF4-FFF2-40B4-BE49-F238E27FC236}">
                  <a16:creationId xmlns:a16="http://schemas.microsoft.com/office/drawing/2014/main" id="{A62D7E2C-B4F2-473F-B07D-3BDDB6C6B6CA}"/>
                </a:ext>
              </a:extLst>
            </p:cNvPr>
            <p:cNvSpPr/>
            <p:nvPr/>
          </p:nvSpPr>
          <p:spPr bwMode="auto">
            <a:xfrm>
              <a:off x="5627688" y="5293519"/>
              <a:ext cx="1547813" cy="212725"/>
            </a:xfrm>
            <a:custGeom>
              <a:avLst/>
              <a:gdLst>
                <a:gd name="T0" fmla="*/ 362 w 362"/>
                <a:gd name="T1" fmla="*/ 0 h 50"/>
                <a:gd name="T2" fmla="*/ 0 w 362"/>
                <a:gd name="T3" fmla="*/ 0 h 50"/>
                <a:gd name="T4" fmla="*/ 0 w 362"/>
                <a:gd name="T5" fmla="*/ 36 h 50"/>
                <a:gd name="T6" fmla="*/ 6 w 362"/>
                <a:gd name="T7" fmla="*/ 50 h 50"/>
                <a:gd name="T8" fmla="*/ 355 w 362"/>
                <a:gd name="T9" fmla="*/ 50 h 50"/>
                <a:gd name="T10" fmla="*/ 361 w 362"/>
                <a:gd name="T11" fmla="*/ 40 h 50"/>
                <a:gd name="T12" fmla="*/ 362 w 362"/>
                <a:gd name="T13" fmla="*/ 36 h 50"/>
                <a:gd name="T14" fmla="*/ 362 w 36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50">
                  <a:moveTo>
                    <a:pt x="362" y="0"/>
                  </a:moveTo>
                  <a:cubicBezTo>
                    <a:pt x="0" y="0"/>
                    <a:pt x="0" y="0"/>
                    <a:pt x="0" y="0"/>
                  </a:cubicBezTo>
                  <a:cubicBezTo>
                    <a:pt x="0" y="36"/>
                    <a:pt x="0" y="36"/>
                    <a:pt x="0" y="36"/>
                  </a:cubicBezTo>
                  <a:cubicBezTo>
                    <a:pt x="0" y="41"/>
                    <a:pt x="2" y="46"/>
                    <a:pt x="6" y="50"/>
                  </a:cubicBezTo>
                  <a:cubicBezTo>
                    <a:pt x="355" y="50"/>
                    <a:pt x="355" y="50"/>
                    <a:pt x="355" y="50"/>
                  </a:cubicBezTo>
                  <a:cubicBezTo>
                    <a:pt x="358" y="47"/>
                    <a:pt x="360" y="44"/>
                    <a:pt x="361" y="40"/>
                  </a:cubicBezTo>
                  <a:cubicBezTo>
                    <a:pt x="361" y="39"/>
                    <a:pt x="362" y="37"/>
                    <a:pt x="362" y="36"/>
                  </a:cubicBezTo>
                  <a:cubicBezTo>
                    <a:pt x="362" y="0"/>
                    <a:pt x="362" y="0"/>
                    <a:pt x="362"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2" name="ïṡ1ïḍê">
              <a:extLst>
                <a:ext uri="{FF2B5EF4-FFF2-40B4-BE49-F238E27FC236}">
                  <a16:creationId xmlns:a16="http://schemas.microsoft.com/office/drawing/2014/main" id="{A14B8CC0-5269-4C9F-A302-8F9C39382394}"/>
                </a:ext>
              </a:extLst>
            </p:cNvPr>
            <p:cNvSpPr/>
            <p:nvPr/>
          </p:nvSpPr>
          <p:spPr bwMode="auto">
            <a:xfrm>
              <a:off x="5395913" y="5344319"/>
              <a:ext cx="2006600" cy="328613"/>
            </a:xfrm>
            <a:custGeom>
              <a:avLst/>
              <a:gdLst>
                <a:gd name="T0" fmla="*/ 469 w 469"/>
                <a:gd name="T1" fmla="*/ 15 h 77"/>
                <a:gd name="T2" fmla="*/ 454 w 469"/>
                <a:gd name="T3" fmla="*/ 0 h 77"/>
                <a:gd name="T4" fmla="*/ 15 w 469"/>
                <a:gd name="T5" fmla="*/ 0 h 77"/>
                <a:gd name="T6" fmla="*/ 0 w 469"/>
                <a:gd name="T7" fmla="*/ 15 h 77"/>
                <a:gd name="T8" fmla="*/ 0 w 469"/>
                <a:gd name="T9" fmla="*/ 61 h 77"/>
                <a:gd name="T10" fmla="*/ 15 w 469"/>
                <a:gd name="T11" fmla="*/ 77 h 77"/>
                <a:gd name="T12" fmla="*/ 454 w 469"/>
                <a:gd name="T13" fmla="*/ 77 h 77"/>
                <a:gd name="T14" fmla="*/ 469 w 469"/>
                <a:gd name="T15" fmla="*/ 61 h 77"/>
                <a:gd name="T16" fmla="*/ 469 w 469"/>
                <a:gd name="T1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77">
                  <a:moveTo>
                    <a:pt x="469" y="15"/>
                  </a:moveTo>
                  <a:cubicBezTo>
                    <a:pt x="469" y="7"/>
                    <a:pt x="462" y="0"/>
                    <a:pt x="454" y="0"/>
                  </a:cubicBezTo>
                  <a:cubicBezTo>
                    <a:pt x="15" y="0"/>
                    <a:pt x="15" y="0"/>
                    <a:pt x="15" y="0"/>
                  </a:cubicBezTo>
                  <a:cubicBezTo>
                    <a:pt x="7" y="0"/>
                    <a:pt x="0" y="7"/>
                    <a:pt x="0" y="15"/>
                  </a:cubicBezTo>
                  <a:cubicBezTo>
                    <a:pt x="0" y="61"/>
                    <a:pt x="0" y="61"/>
                    <a:pt x="0" y="61"/>
                  </a:cubicBezTo>
                  <a:cubicBezTo>
                    <a:pt x="0" y="70"/>
                    <a:pt x="7" y="77"/>
                    <a:pt x="15" y="77"/>
                  </a:cubicBezTo>
                  <a:cubicBezTo>
                    <a:pt x="454" y="77"/>
                    <a:pt x="454" y="77"/>
                    <a:pt x="454" y="77"/>
                  </a:cubicBezTo>
                  <a:cubicBezTo>
                    <a:pt x="462" y="77"/>
                    <a:pt x="469" y="70"/>
                    <a:pt x="469" y="61"/>
                  </a:cubicBezTo>
                  <a:lnTo>
                    <a:pt x="469" y="15"/>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3" name="ïṥḻîḑê">
              <a:extLst>
                <a:ext uri="{FF2B5EF4-FFF2-40B4-BE49-F238E27FC236}">
                  <a16:creationId xmlns:a16="http://schemas.microsoft.com/office/drawing/2014/main" id="{DBA30C64-6070-40D6-927B-AC3D6F02D8FD}"/>
                </a:ext>
              </a:extLst>
            </p:cNvPr>
            <p:cNvSpPr/>
            <p:nvPr/>
          </p:nvSpPr>
          <p:spPr bwMode="auto">
            <a:xfrm>
              <a:off x="8672513" y="4642644"/>
              <a:ext cx="330200" cy="411163"/>
            </a:xfrm>
            <a:custGeom>
              <a:avLst/>
              <a:gdLst>
                <a:gd name="T0" fmla="*/ 64 w 77"/>
                <a:gd name="T1" fmla="*/ 4 h 96"/>
                <a:gd name="T2" fmla="*/ 31 w 77"/>
                <a:gd name="T3" fmla="*/ 52 h 96"/>
                <a:gd name="T4" fmla="*/ 0 w 77"/>
                <a:gd name="T5" fmla="*/ 85 h 96"/>
                <a:gd name="T6" fmla="*/ 16 w 77"/>
                <a:gd name="T7" fmla="*/ 96 h 96"/>
                <a:gd name="T8" fmla="*/ 47 w 77"/>
                <a:gd name="T9" fmla="*/ 70 h 96"/>
                <a:gd name="T10" fmla="*/ 75 w 77"/>
                <a:gd name="T11" fmla="*/ 29 h 96"/>
                <a:gd name="T12" fmla="*/ 64 w 77"/>
                <a:gd name="T13" fmla="*/ 4 h 96"/>
              </a:gdLst>
              <a:ahLst/>
              <a:cxnLst>
                <a:cxn ang="0">
                  <a:pos x="T0" y="T1"/>
                </a:cxn>
                <a:cxn ang="0">
                  <a:pos x="T2" y="T3"/>
                </a:cxn>
                <a:cxn ang="0">
                  <a:pos x="T4" y="T5"/>
                </a:cxn>
                <a:cxn ang="0">
                  <a:pos x="T6" y="T7"/>
                </a:cxn>
                <a:cxn ang="0">
                  <a:pos x="T8" y="T9"/>
                </a:cxn>
                <a:cxn ang="0">
                  <a:pos x="T10" y="T11"/>
                </a:cxn>
                <a:cxn ang="0">
                  <a:pos x="T12" y="T13"/>
                </a:cxn>
              </a:cxnLst>
              <a:rect l="0" t="0" r="r" b="b"/>
              <a:pathLst>
                <a:path w="77" h="96">
                  <a:moveTo>
                    <a:pt x="64" y="4"/>
                  </a:moveTo>
                  <a:cubicBezTo>
                    <a:pt x="31" y="52"/>
                    <a:pt x="31" y="52"/>
                    <a:pt x="31" y="52"/>
                  </a:cubicBezTo>
                  <a:cubicBezTo>
                    <a:pt x="0" y="85"/>
                    <a:pt x="0" y="85"/>
                    <a:pt x="0" y="85"/>
                  </a:cubicBezTo>
                  <a:cubicBezTo>
                    <a:pt x="16" y="96"/>
                    <a:pt x="16" y="96"/>
                    <a:pt x="16" y="96"/>
                  </a:cubicBezTo>
                  <a:cubicBezTo>
                    <a:pt x="47" y="70"/>
                    <a:pt x="47" y="70"/>
                    <a:pt x="47" y="70"/>
                  </a:cubicBezTo>
                  <a:cubicBezTo>
                    <a:pt x="75" y="29"/>
                    <a:pt x="75" y="29"/>
                    <a:pt x="75" y="29"/>
                  </a:cubicBezTo>
                  <a:cubicBezTo>
                    <a:pt x="75" y="29"/>
                    <a:pt x="77" y="0"/>
                    <a:pt x="64"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4" name="íṣḻiḍé">
              <a:extLst>
                <a:ext uri="{FF2B5EF4-FFF2-40B4-BE49-F238E27FC236}">
                  <a16:creationId xmlns:a16="http://schemas.microsoft.com/office/drawing/2014/main" id="{9A949860-21AC-4924-9768-E17B6D192F66}"/>
                </a:ext>
              </a:extLst>
            </p:cNvPr>
            <p:cNvSpPr/>
            <p:nvPr/>
          </p:nvSpPr>
          <p:spPr bwMode="auto">
            <a:xfrm>
              <a:off x="8689975" y="4275931"/>
              <a:ext cx="184150" cy="136525"/>
            </a:xfrm>
            <a:custGeom>
              <a:avLst/>
              <a:gdLst>
                <a:gd name="T0" fmla="*/ 43 w 43"/>
                <a:gd name="T1" fmla="*/ 0 h 32"/>
                <a:gd name="T2" fmla="*/ 23 w 43"/>
                <a:gd name="T3" fmla="*/ 32 h 32"/>
                <a:gd name="T4" fmla="*/ 43 w 43"/>
                <a:gd name="T5" fmla="*/ 0 h 32"/>
              </a:gdLst>
              <a:ahLst/>
              <a:cxnLst>
                <a:cxn ang="0">
                  <a:pos x="T0" y="T1"/>
                </a:cxn>
                <a:cxn ang="0">
                  <a:pos x="T2" y="T3"/>
                </a:cxn>
                <a:cxn ang="0">
                  <a:pos x="T4" y="T5"/>
                </a:cxn>
              </a:cxnLst>
              <a:rect l="0" t="0" r="r" b="b"/>
              <a:pathLst>
                <a:path w="43" h="32">
                  <a:moveTo>
                    <a:pt x="43" y="0"/>
                  </a:moveTo>
                  <a:cubicBezTo>
                    <a:pt x="23" y="32"/>
                    <a:pt x="23" y="32"/>
                    <a:pt x="23" y="32"/>
                  </a:cubicBezTo>
                  <a:cubicBezTo>
                    <a:pt x="23" y="32"/>
                    <a:pt x="0" y="0"/>
                    <a:pt x="43"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5" name="ïṥľiḑé">
              <a:extLst>
                <a:ext uri="{FF2B5EF4-FFF2-40B4-BE49-F238E27FC236}">
                  <a16:creationId xmlns:a16="http://schemas.microsoft.com/office/drawing/2014/main" id="{2B7F9ADB-D55C-48C0-A245-F11A7C628E00}"/>
                </a:ext>
              </a:extLst>
            </p:cNvPr>
            <p:cNvSpPr/>
            <p:nvPr/>
          </p:nvSpPr>
          <p:spPr bwMode="auto">
            <a:xfrm>
              <a:off x="8894763" y="4326731"/>
              <a:ext cx="77788" cy="98425"/>
            </a:xfrm>
            <a:custGeom>
              <a:avLst/>
              <a:gdLst>
                <a:gd name="T0" fmla="*/ 16 w 18"/>
                <a:gd name="T1" fmla="*/ 9 h 23"/>
                <a:gd name="T2" fmla="*/ 13 w 18"/>
                <a:gd name="T3" fmla="*/ 22 h 23"/>
                <a:gd name="T4" fmla="*/ 2 w 18"/>
                <a:gd name="T5" fmla="*/ 14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4"/>
                    <a:pt x="17" y="20"/>
                    <a:pt x="13" y="22"/>
                  </a:cubicBezTo>
                  <a:cubicBezTo>
                    <a:pt x="9" y="23"/>
                    <a:pt x="4" y="20"/>
                    <a:pt x="2" y="14"/>
                  </a:cubicBezTo>
                  <a:cubicBezTo>
                    <a:pt x="0" y="9"/>
                    <a:pt x="1" y="3"/>
                    <a:pt x="5" y="2"/>
                  </a:cubicBezTo>
                  <a:cubicBezTo>
                    <a:pt x="9" y="0"/>
                    <a:pt x="14" y="4"/>
                    <a:pt x="16" y="9"/>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6" name="išľïďé">
              <a:extLst>
                <a:ext uri="{FF2B5EF4-FFF2-40B4-BE49-F238E27FC236}">
                  <a16:creationId xmlns:a16="http://schemas.microsoft.com/office/drawing/2014/main" id="{060F04A0-641C-432A-958E-5B3289FECB3C}"/>
                </a:ext>
              </a:extLst>
            </p:cNvPr>
            <p:cNvSpPr/>
            <p:nvPr/>
          </p:nvSpPr>
          <p:spPr bwMode="auto">
            <a:xfrm>
              <a:off x="8707438" y="4334669"/>
              <a:ext cx="242888" cy="163513"/>
            </a:xfrm>
            <a:custGeom>
              <a:avLst/>
              <a:gdLst>
                <a:gd name="T0" fmla="*/ 153 w 153"/>
                <a:gd name="T1" fmla="*/ 54 h 103"/>
                <a:gd name="T2" fmla="*/ 21 w 153"/>
                <a:gd name="T3" fmla="*/ 103 h 103"/>
                <a:gd name="T4" fmla="*/ 0 w 153"/>
                <a:gd name="T5" fmla="*/ 49 h 103"/>
                <a:gd name="T6" fmla="*/ 132 w 153"/>
                <a:gd name="T7" fmla="*/ 0 h 103"/>
                <a:gd name="T8" fmla="*/ 153 w 153"/>
                <a:gd name="T9" fmla="*/ 54 h 103"/>
              </a:gdLst>
              <a:ahLst/>
              <a:cxnLst>
                <a:cxn ang="0">
                  <a:pos x="T0" y="T1"/>
                </a:cxn>
                <a:cxn ang="0">
                  <a:pos x="T2" y="T3"/>
                </a:cxn>
                <a:cxn ang="0">
                  <a:pos x="T4" y="T5"/>
                </a:cxn>
                <a:cxn ang="0">
                  <a:pos x="T6" y="T7"/>
                </a:cxn>
                <a:cxn ang="0">
                  <a:pos x="T8" y="T9"/>
                </a:cxn>
              </a:cxnLst>
              <a:rect l="0" t="0" r="r" b="b"/>
              <a:pathLst>
                <a:path w="153" h="103">
                  <a:moveTo>
                    <a:pt x="153" y="54"/>
                  </a:moveTo>
                  <a:lnTo>
                    <a:pt x="21" y="103"/>
                  </a:lnTo>
                  <a:lnTo>
                    <a:pt x="0" y="49"/>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7" name="i$ḷïḍê">
              <a:extLst>
                <a:ext uri="{FF2B5EF4-FFF2-40B4-BE49-F238E27FC236}">
                  <a16:creationId xmlns:a16="http://schemas.microsoft.com/office/drawing/2014/main" id="{5AA89105-41C0-4316-8F55-A2959CAE9652}"/>
                </a:ext>
              </a:extLst>
            </p:cNvPr>
            <p:cNvSpPr/>
            <p:nvPr/>
          </p:nvSpPr>
          <p:spPr bwMode="auto">
            <a:xfrm>
              <a:off x="868997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8" name="isľîdé">
              <a:extLst>
                <a:ext uri="{FF2B5EF4-FFF2-40B4-BE49-F238E27FC236}">
                  <a16:creationId xmlns:a16="http://schemas.microsoft.com/office/drawing/2014/main" id="{A3D5568F-573D-49F6-B035-D67B6E04B7EA}"/>
                </a:ext>
              </a:extLst>
            </p:cNvPr>
            <p:cNvSpPr/>
            <p:nvPr/>
          </p:nvSpPr>
          <p:spPr bwMode="auto">
            <a:xfrm>
              <a:off x="893762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9" name="íśḷiḓè">
              <a:extLst>
                <a:ext uri="{FF2B5EF4-FFF2-40B4-BE49-F238E27FC236}">
                  <a16:creationId xmlns:a16="http://schemas.microsoft.com/office/drawing/2014/main" id="{08F17068-4627-491F-AB46-63DF047EF6C1}"/>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0" name="ïṣľïḋé">
              <a:extLst>
                <a:ext uri="{FF2B5EF4-FFF2-40B4-BE49-F238E27FC236}">
                  <a16:creationId xmlns:a16="http://schemas.microsoft.com/office/drawing/2014/main" id="{7A0CA4BA-527D-4FC9-BCBF-2AD679D31BA6}"/>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1" name="íŝḻíḓé">
              <a:extLst>
                <a:ext uri="{FF2B5EF4-FFF2-40B4-BE49-F238E27FC236}">
                  <a16:creationId xmlns:a16="http://schemas.microsoft.com/office/drawing/2014/main" id="{B3CDE5A9-F080-4BF0-BC8C-ECED0FB70336}"/>
                </a:ext>
              </a:extLst>
            </p:cNvPr>
            <p:cNvSpPr/>
            <p:nvPr/>
          </p:nvSpPr>
          <p:spPr bwMode="auto">
            <a:xfrm>
              <a:off x="8732838" y="4485481"/>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2" name="îsļiḍè">
              <a:extLst>
                <a:ext uri="{FF2B5EF4-FFF2-40B4-BE49-F238E27FC236}">
                  <a16:creationId xmlns:a16="http://schemas.microsoft.com/office/drawing/2014/main" id="{70D3EAFC-49F4-4ACD-BC52-58BE86AD974F}"/>
                </a:ext>
              </a:extLst>
            </p:cNvPr>
            <p:cNvSpPr/>
            <p:nvPr/>
          </p:nvSpPr>
          <p:spPr bwMode="auto">
            <a:xfrm>
              <a:off x="8980488" y="4485481"/>
              <a:ext cx="82550"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3" name="iṩlidè">
              <a:extLst>
                <a:ext uri="{FF2B5EF4-FFF2-40B4-BE49-F238E27FC236}">
                  <a16:creationId xmlns:a16="http://schemas.microsoft.com/office/drawing/2014/main" id="{FD9AA59E-98A5-46CF-ABBC-49748CA30767}"/>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4" name="i$ļïḓe">
              <a:extLst>
                <a:ext uri="{FF2B5EF4-FFF2-40B4-BE49-F238E27FC236}">
                  <a16:creationId xmlns:a16="http://schemas.microsoft.com/office/drawing/2014/main" id="{29BA8723-E869-406E-A6E1-7B3526678A70}"/>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5" name="ïS1ïďè">
              <a:extLst>
                <a:ext uri="{FF2B5EF4-FFF2-40B4-BE49-F238E27FC236}">
                  <a16:creationId xmlns:a16="http://schemas.microsoft.com/office/drawing/2014/main" id="{21B796C3-DBED-496D-84EE-9C04CCFCCC16}"/>
                </a:ext>
              </a:extLst>
            </p:cNvPr>
            <p:cNvSpPr/>
            <p:nvPr/>
          </p:nvSpPr>
          <p:spPr bwMode="auto">
            <a:xfrm>
              <a:off x="8775700" y="4561681"/>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4" y="3"/>
                    <a:pt x="17"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6" name="iṩḻïḑé">
              <a:extLst>
                <a:ext uri="{FF2B5EF4-FFF2-40B4-BE49-F238E27FC236}">
                  <a16:creationId xmlns:a16="http://schemas.microsoft.com/office/drawing/2014/main" id="{A5B94CFD-9F4C-4DFD-B5DA-107938470DED}"/>
                </a:ext>
              </a:extLst>
            </p:cNvPr>
            <p:cNvSpPr/>
            <p:nvPr/>
          </p:nvSpPr>
          <p:spPr bwMode="auto">
            <a:xfrm>
              <a:off x="8801100" y="4553744"/>
              <a:ext cx="12700" cy="12700"/>
            </a:xfrm>
            <a:custGeom>
              <a:avLst/>
              <a:gdLst>
                <a:gd name="T0" fmla="*/ 2 w 3"/>
                <a:gd name="T1" fmla="*/ 0 h 3"/>
                <a:gd name="T2" fmla="*/ 0 w 3"/>
                <a:gd name="T3" fmla="*/ 1 h 3"/>
                <a:gd name="T4" fmla="*/ 0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1" y="1"/>
                    <a:pt x="0" y="1"/>
                  </a:cubicBezTo>
                  <a:cubicBezTo>
                    <a:pt x="0" y="2"/>
                    <a:pt x="0" y="2"/>
                    <a:pt x="0" y="3"/>
                  </a:cubicBezTo>
                  <a:cubicBezTo>
                    <a:pt x="1" y="2"/>
                    <a:pt x="2" y="2"/>
                    <a:pt x="3" y="1"/>
                  </a:cubicBezTo>
                  <a:cubicBezTo>
                    <a:pt x="3" y="1"/>
                    <a:pt x="2" y="1"/>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7" name="ïŝlïdê">
              <a:extLst>
                <a:ext uri="{FF2B5EF4-FFF2-40B4-BE49-F238E27FC236}">
                  <a16:creationId xmlns:a16="http://schemas.microsoft.com/office/drawing/2014/main" id="{B0547A14-9CDB-40B7-8AB6-B89CF8CC2634}"/>
                </a:ext>
              </a:extLst>
            </p:cNvPr>
            <p:cNvSpPr/>
            <p:nvPr/>
          </p:nvSpPr>
          <p:spPr bwMode="auto">
            <a:xfrm>
              <a:off x="8770938" y="4556919"/>
              <a:ext cx="30163"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1"/>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8" name="ïsḻíďè">
              <a:extLst>
                <a:ext uri="{FF2B5EF4-FFF2-40B4-BE49-F238E27FC236}">
                  <a16:creationId xmlns:a16="http://schemas.microsoft.com/office/drawing/2014/main" id="{93B6FD73-F7F2-4F3A-B377-B7E00DCA5252}"/>
                </a:ext>
              </a:extLst>
            </p:cNvPr>
            <p:cNvSpPr/>
            <p:nvPr/>
          </p:nvSpPr>
          <p:spPr bwMode="auto">
            <a:xfrm>
              <a:off x="9101138"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9" name="iṧľiḑe">
              <a:extLst>
                <a:ext uri="{FF2B5EF4-FFF2-40B4-BE49-F238E27FC236}">
                  <a16:creationId xmlns:a16="http://schemas.microsoft.com/office/drawing/2014/main" id="{FFB8B1C5-84E9-426D-9AA9-9502212388B0}"/>
                </a:ext>
              </a:extLst>
            </p:cNvPr>
            <p:cNvSpPr/>
            <p:nvPr/>
          </p:nvSpPr>
          <p:spPr bwMode="auto">
            <a:xfrm>
              <a:off x="9101137"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0" name="iṩḻîḑé">
              <a:extLst>
                <a:ext uri="{FF2B5EF4-FFF2-40B4-BE49-F238E27FC236}">
                  <a16:creationId xmlns:a16="http://schemas.microsoft.com/office/drawing/2014/main" id="{48870C5D-0498-4DCA-B479-4D1D21679386}"/>
                </a:ext>
              </a:extLst>
            </p:cNvPr>
            <p:cNvSpPr/>
            <p:nvPr/>
          </p:nvSpPr>
          <p:spPr bwMode="auto">
            <a:xfrm>
              <a:off x="9091612" y="5091906"/>
              <a:ext cx="176213" cy="269875"/>
            </a:xfrm>
            <a:custGeom>
              <a:avLst/>
              <a:gdLst>
                <a:gd name="T0" fmla="*/ 54 w 111"/>
                <a:gd name="T1" fmla="*/ 170 h 170"/>
                <a:gd name="T2" fmla="*/ 0 w 111"/>
                <a:gd name="T3" fmla="*/ 167 h 170"/>
                <a:gd name="T4" fmla="*/ 8 w 111"/>
                <a:gd name="T5" fmla="*/ 0 h 170"/>
                <a:gd name="T6" fmla="*/ 111 w 111"/>
                <a:gd name="T7" fmla="*/ 3 h 170"/>
                <a:gd name="T8" fmla="*/ 54 w 111"/>
                <a:gd name="T9" fmla="*/ 170 h 170"/>
              </a:gdLst>
              <a:ahLst/>
              <a:cxnLst>
                <a:cxn ang="0">
                  <a:pos x="T0" y="T1"/>
                </a:cxn>
                <a:cxn ang="0">
                  <a:pos x="T2" y="T3"/>
                </a:cxn>
                <a:cxn ang="0">
                  <a:pos x="T4" y="T5"/>
                </a:cxn>
                <a:cxn ang="0">
                  <a:pos x="T6" y="T7"/>
                </a:cxn>
                <a:cxn ang="0">
                  <a:pos x="T8" y="T9"/>
                </a:cxn>
              </a:cxnLst>
              <a:rect l="0" t="0" r="r" b="b"/>
              <a:pathLst>
                <a:path w="111" h="170">
                  <a:moveTo>
                    <a:pt x="54" y="170"/>
                  </a:moveTo>
                  <a:lnTo>
                    <a:pt x="0" y="167"/>
                  </a:lnTo>
                  <a:lnTo>
                    <a:pt x="8" y="0"/>
                  </a:lnTo>
                  <a:lnTo>
                    <a:pt x="111" y="3"/>
                  </a:lnTo>
                  <a:lnTo>
                    <a:pt x="54"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1" name="íṣlíďê">
              <a:extLst>
                <a:ext uri="{FF2B5EF4-FFF2-40B4-BE49-F238E27FC236}">
                  <a16:creationId xmlns:a16="http://schemas.microsoft.com/office/drawing/2014/main" id="{F3E5A0E7-9F86-4BAC-804E-7D6626D9EDD5}"/>
                </a:ext>
              </a:extLst>
            </p:cNvPr>
            <p:cNvSpPr/>
            <p:nvPr/>
          </p:nvSpPr>
          <p:spPr bwMode="auto">
            <a:xfrm>
              <a:off x="9078912" y="5357018"/>
              <a:ext cx="98425" cy="222250"/>
            </a:xfrm>
            <a:custGeom>
              <a:avLst/>
              <a:gdLst>
                <a:gd name="T0" fmla="*/ 57 w 62"/>
                <a:gd name="T1" fmla="*/ 140 h 140"/>
                <a:gd name="T2" fmla="*/ 0 w 62"/>
                <a:gd name="T3" fmla="*/ 137 h 140"/>
                <a:gd name="T4" fmla="*/ 8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8"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2" name="îśḷîḋè">
              <a:extLst>
                <a:ext uri="{FF2B5EF4-FFF2-40B4-BE49-F238E27FC236}">
                  <a16:creationId xmlns:a16="http://schemas.microsoft.com/office/drawing/2014/main" id="{30672B51-A360-4658-A684-D4CDE7D2F06D}"/>
                </a:ext>
              </a:extLst>
            </p:cNvPr>
            <p:cNvSpPr/>
            <p:nvPr/>
          </p:nvSpPr>
          <p:spPr bwMode="auto">
            <a:xfrm>
              <a:off x="8912225" y="4506118"/>
              <a:ext cx="557213" cy="568325"/>
            </a:xfrm>
            <a:custGeom>
              <a:avLst/>
              <a:gdLst>
                <a:gd name="T0" fmla="*/ 46 w 130"/>
                <a:gd name="T1" fmla="*/ 123 h 133"/>
                <a:gd name="T2" fmla="*/ 68 w 130"/>
                <a:gd name="T3" fmla="*/ 128 h 133"/>
                <a:gd name="T4" fmla="*/ 120 w 130"/>
                <a:gd name="T5" fmla="*/ 93 h 133"/>
                <a:gd name="T6" fmla="*/ 125 w 130"/>
                <a:gd name="T7" fmla="*/ 71 h 133"/>
                <a:gd name="T8" fmla="*/ 84 w 130"/>
                <a:gd name="T9" fmla="*/ 9 h 133"/>
                <a:gd name="T10" fmla="*/ 62 w 130"/>
                <a:gd name="T11" fmla="*/ 5 h 133"/>
                <a:gd name="T12" fmla="*/ 10 w 130"/>
                <a:gd name="T13" fmla="*/ 39 h 133"/>
                <a:gd name="T14" fmla="*/ 5 w 130"/>
                <a:gd name="T15" fmla="*/ 61 h 133"/>
                <a:gd name="T16" fmla="*/ 46 w 130"/>
                <a:gd name="T17"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33">
                  <a:moveTo>
                    <a:pt x="46" y="123"/>
                  </a:moveTo>
                  <a:cubicBezTo>
                    <a:pt x="51" y="130"/>
                    <a:pt x="61" y="133"/>
                    <a:pt x="68" y="128"/>
                  </a:cubicBezTo>
                  <a:cubicBezTo>
                    <a:pt x="120" y="93"/>
                    <a:pt x="120" y="93"/>
                    <a:pt x="120" y="93"/>
                  </a:cubicBezTo>
                  <a:cubicBezTo>
                    <a:pt x="128" y="88"/>
                    <a:pt x="130" y="78"/>
                    <a:pt x="125" y="71"/>
                  </a:cubicBezTo>
                  <a:cubicBezTo>
                    <a:pt x="84" y="9"/>
                    <a:pt x="84" y="9"/>
                    <a:pt x="84" y="9"/>
                  </a:cubicBezTo>
                  <a:cubicBezTo>
                    <a:pt x="79" y="2"/>
                    <a:pt x="69" y="0"/>
                    <a:pt x="62" y="5"/>
                  </a:cubicBezTo>
                  <a:cubicBezTo>
                    <a:pt x="10" y="39"/>
                    <a:pt x="10" y="39"/>
                    <a:pt x="10" y="39"/>
                  </a:cubicBezTo>
                  <a:cubicBezTo>
                    <a:pt x="2" y="44"/>
                    <a:pt x="0" y="54"/>
                    <a:pt x="5" y="61"/>
                  </a:cubicBezTo>
                  <a:cubicBezTo>
                    <a:pt x="46" y="123"/>
                    <a:pt x="46" y="123"/>
                    <a:pt x="46" y="123"/>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3" name="iś1îďé">
              <a:extLst>
                <a:ext uri="{FF2B5EF4-FFF2-40B4-BE49-F238E27FC236}">
                  <a16:creationId xmlns:a16="http://schemas.microsoft.com/office/drawing/2014/main" id="{3917B3A6-2871-4672-8507-141138AA1E1C}"/>
                </a:ext>
              </a:extLst>
            </p:cNvPr>
            <p:cNvSpPr/>
            <p:nvPr/>
          </p:nvSpPr>
          <p:spPr bwMode="auto">
            <a:xfrm>
              <a:off x="8967787"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4" name="iṥlïḑe">
              <a:extLst>
                <a:ext uri="{FF2B5EF4-FFF2-40B4-BE49-F238E27FC236}">
                  <a16:creationId xmlns:a16="http://schemas.microsoft.com/office/drawing/2014/main" id="{74AD57D0-7A43-43A1-B6A1-6EECD5EFB132}"/>
                </a:ext>
              </a:extLst>
            </p:cNvPr>
            <p:cNvSpPr/>
            <p:nvPr/>
          </p:nvSpPr>
          <p:spPr bwMode="auto">
            <a:xfrm>
              <a:off x="9328150" y="5091906"/>
              <a:ext cx="179388" cy="269875"/>
            </a:xfrm>
            <a:custGeom>
              <a:avLst/>
              <a:gdLst>
                <a:gd name="T0" fmla="*/ 56 w 113"/>
                <a:gd name="T1" fmla="*/ 170 h 170"/>
                <a:gd name="T2" fmla="*/ 0 w 113"/>
                <a:gd name="T3" fmla="*/ 167 h 170"/>
                <a:gd name="T4" fmla="*/ 8 w 113"/>
                <a:gd name="T5" fmla="*/ 0 h 170"/>
                <a:gd name="T6" fmla="*/ 113 w 113"/>
                <a:gd name="T7" fmla="*/ 3 h 170"/>
                <a:gd name="T8" fmla="*/ 56 w 113"/>
                <a:gd name="T9" fmla="*/ 170 h 170"/>
              </a:gdLst>
              <a:ahLst/>
              <a:cxnLst>
                <a:cxn ang="0">
                  <a:pos x="T0" y="T1"/>
                </a:cxn>
                <a:cxn ang="0">
                  <a:pos x="T2" y="T3"/>
                </a:cxn>
                <a:cxn ang="0">
                  <a:pos x="T4" y="T5"/>
                </a:cxn>
                <a:cxn ang="0">
                  <a:pos x="T6" y="T7"/>
                </a:cxn>
                <a:cxn ang="0">
                  <a:pos x="T8" y="T9"/>
                </a:cxn>
              </a:cxnLst>
              <a:rect l="0" t="0" r="r" b="b"/>
              <a:pathLst>
                <a:path w="113" h="170">
                  <a:moveTo>
                    <a:pt x="56" y="170"/>
                  </a:moveTo>
                  <a:lnTo>
                    <a:pt x="0" y="167"/>
                  </a:lnTo>
                  <a:lnTo>
                    <a:pt x="8" y="0"/>
                  </a:lnTo>
                  <a:lnTo>
                    <a:pt x="113" y="3"/>
                  </a:lnTo>
                  <a:lnTo>
                    <a:pt x="56"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5" name="ïsḻîḓe">
              <a:extLst>
                <a:ext uri="{FF2B5EF4-FFF2-40B4-BE49-F238E27FC236}">
                  <a16:creationId xmlns:a16="http://schemas.microsoft.com/office/drawing/2014/main" id="{E0DB5704-4E2F-4575-AF86-F3090473C49F}"/>
                </a:ext>
              </a:extLst>
            </p:cNvPr>
            <p:cNvSpPr/>
            <p:nvPr/>
          </p:nvSpPr>
          <p:spPr bwMode="auto">
            <a:xfrm>
              <a:off x="9318625" y="5357018"/>
              <a:ext cx="98425" cy="222250"/>
            </a:xfrm>
            <a:custGeom>
              <a:avLst/>
              <a:gdLst>
                <a:gd name="T0" fmla="*/ 57 w 62"/>
                <a:gd name="T1" fmla="*/ 140 h 140"/>
                <a:gd name="T2" fmla="*/ 0 w 62"/>
                <a:gd name="T3" fmla="*/ 137 h 140"/>
                <a:gd name="T4" fmla="*/ 6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6"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6" name="î$1îḍè">
              <a:extLst>
                <a:ext uri="{FF2B5EF4-FFF2-40B4-BE49-F238E27FC236}">
                  <a16:creationId xmlns:a16="http://schemas.microsoft.com/office/drawing/2014/main" id="{F5E83C4A-34B9-46AC-9B3C-C7BE7D10535E}"/>
                </a:ext>
              </a:extLst>
            </p:cNvPr>
            <p:cNvSpPr/>
            <p:nvPr/>
          </p:nvSpPr>
          <p:spPr bwMode="auto">
            <a:xfrm>
              <a:off x="9207500"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7" name="îṥ1iḓé">
              <a:extLst>
                <a:ext uri="{FF2B5EF4-FFF2-40B4-BE49-F238E27FC236}">
                  <a16:creationId xmlns:a16="http://schemas.microsoft.com/office/drawing/2014/main" id="{CAC10497-3898-479E-9B74-B15DB680F36A}"/>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8" name="íŝļidè">
              <a:extLst>
                <a:ext uri="{FF2B5EF4-FFF2-40B4-BE49-F238E27FC236}">
                  <a16:creationId xmlns:a16="http://schemas.microsoft.com/office/drawing/2014/main" id="{DB6CCD82-C0E6-409C-B063-9824311D88DB}"/>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9" name="iṣļíḍe">
              <a:extLst>
                <a:ext uri="{FF2B5EF4-FFF2-40B4-BE49-F238E27FC236}">
                  <a16:creationId xmlns:a16="http://schemas.microsoft.com/office/drawing/2014/main" id="{F4C08A66-D0C7-463E-BD94-8215DD8115FC}"/>
                </a:ext>
              </a:extLst>
            </p:cNvPr>
            <p:cNvSpPr/>
            <p:nvPr/>
          </p:nvSpPr>
          <p:spPr bwMode="auto">
            <a:xfrm>
              <a:off x="8891587" y="4664868"/>
              <a:ext cx="560388" cy="409575"/>
            </a:xfrm>
            <a:custGeom>
              <a:avLst/>
              <a:gdLst>
                <a:gd name="T0" fmla="*/ 17 w 131"/>
                <a:gd name="T1" fmla="*/ 0 h 96"/>
                <a:gd name="T2" fmla="*/ 10 w 131"/>
                <a:gd name="T3" fmla="*/ 24 h 96"/>
                <a:gd name="T4" fmla="*/ 51 w 131"/>
                <a:gd name="T5" fmla="*/ 86 h 96"/>
                <a:gd name="T6" fmla="*/ 73 w 131"/>
                <a:gd name="T7" fmla="*/ 91 h 96"/>
                <a:gd name="T8" fmla="*/ 125 w 131"/>
                <a:gd name="T9" fmla="*/ 56 h 96"/>
                <a:gd name="T10" fmla="*/ 131 w 131"/>
                <a:gd name="T11" fmla="*/ 50 h 96"/>
                <a:gd name="T12" fmla="*/ 17 w 13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1" h="96">
                  <a:moveTo>
                    <a:pt x="17" y="0"/>
                  </a:moveTo>
                  <a:cubicBezTo>
                    <a:pt x="0" y="7"/>
                    <a:pt x="7" y="19"/>
                    <a:pt x="10" y="24"/>
                  </a:cubicBezTo>
                  <a:cubicBezTo>
                    <a:pt x="51" y="86"/>
                    <a:pt x="51" y="86"/>
                    <a:pt x="51" y="86"/>
                  </a:cubicBezTo>
                  <a:cubicBezTo>
                    <a:pt x="56" y="93"/>
                    <a:pt x="66" y="96"/>
                    <a:pt x="73" y="91"/>
                  </a:cubicBezTo>
                  <a:cubicBezTo>
                    <a:pt x="125" y="56"/>
                    <a:pt x="125" y="56"/>
                    <a:pt x="125" y="56"/>
                  </a:cubicBezTo>
                  <a:cubicBezTo>
                    <a:pt x="128" y="54"/>
                    <a:pt x="130" y="52"/>
                    <a:pt x="131" y="50"/>
                  </a:cubicBezTo>
                  <a:cubicBezTo>
                    <a:pt x="90" y="36"/>
                    <a:pt x="52" y="23"/>
                    <a:pt x="17"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0" name="îṥḻiḑê">
              <a:extLst>
                <a:ext uri="{FF2B5EF4-FFF2-40B4-BE49-F238E27FC236}">
                  <a16:creationId xmlns:a16="http://schemas.microsoft.com/office/drawing/2014/main" id="{4923B5DF-D754-44C2-912D-4E3024B5BA48}"/>
                </a:ext>
              </a:extLst>
            </p:cNvPr>
            <p:cNvSpPr/>
            <p:nvPr/>
          </p:nvSpPr>
          <p:spPr bwMode="auto">
            <a:xfrm>
              <a:off x="8767762" y="4233068"/>
              <a:ext cx="401638" cy="449263"/>
            </a:xfrm>
            <a:custGeom>
              <a:avLst/>
              <a:gdLst>
                <a:gd name="T0" fmla="*/ 5 w 94"/>
                <a:gd name="T1" fmla="*/ 60 h 105"/>
                <a:gd name="T2" fmla="*/ 56 w 94"/>
                <a:gd name="T3" fmla="*/ 101 h 105"/>
                <a:gd name="T4" fmla="*/ 90 w 94"/>
                <a:gd name="T5" fmla="*/ 45 h 105"/>
                <a:gd name="T6" fmla="*/ 39 w 94"/>
                <a:gd name="T7" fmla="*/ 4 h 105"/>
                <a:gd name="T8" fmla="*/ 5 w 94"/>
                <a:gd name="T9" fmla="*/ 60 h 105"/>
              </a:gdLst>
              <a:ahLst/>
              <a:cxnLst>
                <a:cxn ang="0">
                  <a:pos x="T0" y="T1"/>
                </a:cxn>
                <a:cxn ang="0">
                  <a:pos x="T2" y="T3"/>
                </a:cxn>
                <a:cxn ang="0">
                  <a:pos x="T4" y="T5"/>
                </a:cxn>
                <a:cxn ang="0">
                  <a:pos x="T6" y="T7"/>
                </a:cxn>
                <a:cxn ang="0">
                  <a:pos x="T8" y="T9"/>
                </a:cxn>
              </a:cxnLst>
              <a:rect l="0" t="0" r="r" b="b"/>
              <a:pathLst>
                <a:path w="94" h="105">
                  <a:moveTo>
                    <a:pt x="5" y="60"/>
                  </a:moveTo>
                  <a:cubicBezTo>
                    <a:pt x="10" y="86"/>
                    <a:pt x="32" y="105"/>
                    <a:pt x="56" y="101"/>
                  </a:cubicBezTo>
                  <a:cubicBezTo>
                    <a:pt x="79" y="97"/>
                    <a:pt x="94" y="72"/>
                    <a:pt x="90" y="45"/>
                  </a:cubicBezTo>
                  <a:cubicBezTo>
                    <a:pt x="85" y="18"/>
                    <a:pt x="63" y="0"/>
                    <a:pt x="39" y="4"/>
                  </a:cubicBezTo>
                  <a:cubicBezTo>
                    <a:pt x="16" y="8"/>
                    <a:pt x="0" y="33"/>
                    <a:pt x="5" y="60"/>
                  </a:cubicBezTo>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1" name="ïṧļîḓê">
              <a:extLst>
                <a:ext uri="{FF2B5EF4-FFF2-40B4-BE49-F238E27FC236}">
                  <a16:creationId xmlns:a16="http://schemas.microsoft.com/office/drawing/2014/main" id="{77C9A873-5850-45E7-A7D9-8F32D22ABFD0}"/>
                </a:ext>
              </a:extLst>
            </p:cNvPr>
            <p:cNvSpPr/>
            <p:nvPr/>
          </p:nvSpPr>
          <p:spPr bwMode="auto">
            <a:xfrm>
              <a:off x="8861425" y="4417218"/>
              <a:ext cx="30163" cy="46038"/>
            </a:xfrm>
            <a:custGeom>
              <a:avLst/>
              <a:gdLst>
                <a:gd name="T0" fmla="*/ 0 w 7"/>
                <a:gd name="T1" fmla="*/ 6 h 11"/>
                <a:gd name="T2" fmla="*/ 4 w 7"/>
                <a:gd name="T3" fmla="*/ 10 h 11"/>
                <a:gd name="T4" fmla="*/ 7 w 7"/>
                <a:gd name="T5" fmla="*/ 5 h 11"/>
                <a:gd name="T6" fmla="*/ 3 w 7"/>
                <a:gd name="T7" fmla="*/ 1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1" y="9"/>
                    <a:pt x="2" y="11"/>
                    <a:pt x="4" y="10"/>
                  </a:cubicBezTo>
                  <a:cubicBezTo>
                    <a:pt x="6" y="10"/>
                    <a:pt x="7" y="8"/>
                    <a:pt x="7" y="5"/>
                  </a:cubicBezTo>
                  <a:cubicBezTo>
                    <a:pt x="6" y="2"/>
                    <a:pt x="4" y="0"/>
                    <a:pt x="3" y="1"/>
                  </a:cubicBezTo>
                  <a:cubicBezTo>
                    <a:pt x="1" y="1"/>
                    <a:pt x="0" y="3"/>
                    <a:pt x="0" y="6"/>
                  </a:cubicBez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2" name="íṩḻîďè">
              <a:extLst>
                <a:ext uri="{FF2B5EF4-FFF2-40B4-BE49-F238E27FC236}">
                  <a16:creationId xmlns:a16="http://schemas.microsoft.com/office/drawing/2014/main" id="{C76A5A89-E14B-43E3-90D6-8ADBD1836E75}"/>
                </a:ext>
              </a:extLst>
            </p:cNvPr>
            <p:cNvSpPr/>
            <p:nvPr/>
          </p:nvSpPr>
          <p:spPr bwMode="auto">
            <a:xfrm>
              <a:off x="8755062" y="4167981"/>
              <a:ext cx="401638" cy="277813"/>
            </a:xfrm>
            <a:custGeom>
              <a:avLst/>
              <a:gdLst>
                <a:gd name="T0" fmla="*/ 10 w 94"/>
                <a:gd name="T1" fmla="*/ 11 h 65"/>
                <a:gd name="T2" fmla="*/ 23 w 94"/>
                <a:gd name="T3" fmla="*/ 7 h 65"/>
                <a:gd name="T4" fmla="*/ 26 w 94"/>
                <a:gd name="T5" fmla="*/ 5 h 65"/>
                <a:gd name="T6" fmla="*/ 39 w 94"/>
                <a:gd name="T7" fmla="*/ 1 h 65"/>
                <a:gd name="T8" fmla="*/ 45 w 94"/>
                <a:gd name="T9" fmla="*/ 1 h 65"/>
                <a:gd name="T10" fmla="*/ 71 w 94"/>
                <a:gd name="T11" fmla="*/ 7 h 65"/>
                <a:gd name="T12" fmla="*/ 93 w 94"/>
                <a:gd name="T13" fmla="*/ 38 h 65"/>
                <a:gd name="T14" fmla="*/ 89 w 94"/>
                <a:gd name="T15" fmla="*/ 65 h 65"/>
                <a:gd name="T16" fmla="*/ 88 w 94"/>
                <a:gd name="T17" fmla="*/ 60 h 65"/>
                <a:gd name="T18" fmla="*/ 73 w 94"/>
                <a:gd name="T19" fmla="*/ 31 h 65"/>
                <a:gd name="T20" fmla="*/ 32 w 94"/>
                <a:gd name="T21" fmla="*/ 45 h 65"/>
                <a:gd name="T22" fmla="*/ 11 w 94"/>
                <a:gd name="T23" fmla="*/ 44 h 65"/>
                <a:gd name="T24" fmla="*/ 10 w 9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65">
                  <a:moveTo>
                    <a:pt x="10" y="11"/>
                  </a:moveTo>
                  <a:cubicBezTo>
                    <a:pt x="14" y="8"/>
                    <a:pt x="19" y="9"/>
                    <a:pt x="23" y="7"/>
                  </a:cubicBezTo>
                  <a:cubicBezTo>
                    <a:pt x="24" y="6"/>
                    <a:pt x="25" y="6"/>
                    <a:pt x="26" y="5"/>
                  </a:cubicBezTo>
                  <a:cubicBezTo>
                    <a:pt x="30" y="3"/>
                    <a:pt x="35" y="2"/>
                    <a:pt x="39" y="1"/>
                  </a:cubicBezTo>
                  <a:cubicBezTo>
                    <a:pt x="41" y="1"/>
                    <a:pt x="43" y="1"/>
                    <a:pt x="45" y="1"/>
                  </a:cubicBezTo>
                  <a:cubicBezTo>
                    <a:pt x="54" y="0"/>
                    <a:pt x="63" y="2"/>
                    <a:pt x="71" y="7"/>
                  </a:cubicBezTo>
                  <a:cubicBezTo>
                    <a:pt x="82" y="13"/>
                    <a:pt x="90" y="24"/>
                    <a:pt x="93" y="38"/>
                  </a:cubicBezTo>
                  <a:cubicBezTo>
                    <a:pt x="94" y="47"/>
                    <a:pt x="93" y="57"/>
                    <a:pt x="89" y="65"/>
                  </a:cubicBezTo>
                  <a:cubicBezTo>
                    <a:pt x="89" y="63"/>
                    <a:pt x="88" y="61"/>
                    <a:pt x="88" y="60"/>
                  </a:cubicBezTo>
                  <a:cubicBezTo>
                    <a:pt x="85" y="45"/>
                    <a:pt x="81" y="36"/>
                    <a:pt x="73" y="31"/>
                  </a:cubicBezTo>
                  <a:cubicBezTo>
                    <a:pt x="66" y="41"/>
                    <a:pt x="45" y="43"/>
                    <a:pt x="32" y="45"/>
                  </a:cubicBezTo>
                  <a:cubicBezTo>
                    <a:pt x="25" y="46"/>
                    <a:pt x="18" y="45"/>
                    <a:pt x="11" y="44"/>
                  </a:cubicBezTo>
                  <a:cubicBezTo>
                    <a:pt x="2" y="41"/>
                    <a:pt x="0" y="19"/>
                    <a:pt x="10" y="11"/>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3" name="ísḷîḍê">
              <a:extLst>
                <a:ext uri="{FF2B5EF4-FFF2-40B4-BE49-F238E27FC236}">
                  <a16:creationId xmlns:a16="http://schemas.microsoft.com/office/drawing/2014/main" id="{5F312E04-0E32-4E11-8FF6-B34368C03B14}"/>
                </a:ext>
              </a:extLst>
            </p:cNvPr>
            <p:cNvSpPr/>
            <p:nvPr/>
          </p:nvSpPr>
          <p:spPr bwMode="auto">
            <a:xfrm>
              <a:off x="9045575" y="4506118"/>
              <a:ext cx="504825" cy="735013"/>
            </a:xfrm>
            <a:custGeom>
              <a:avLst/>
              <a:gdLst>
                <a:gd name="T0" fmla="*/ 94 w 118"/>
                <a:gd name="T1" fmla="*/ 71 h 172"/>
                <a:gd name="T2" fmla="*/ 53 w 118"/>
                <a:gd name="T3" fmla="*/ 9 h 172"/>
                <a:gd name="T4" fmla="*/ 31 w 118"/>
                <a:gd name="T5" fmla="*/ 5 h 172"/>
                <a:gd name="T6" fmla="*/ 11 w 118"/>
                <a:gd name="T7" fmla="*/ 18 h 172"/>
                <a:gd name="T8" fmla="*/ 0 w 118"/>
                <a:gd name="T9" fmla="*/ 100 h 172"/>
                <a:gd name="T10" fmla="*/ 15 w 118"/>
                <a:gd name="T11" fmla="*/ 123 h 172"/>
                <a:gd name="T12" fmla="*/ 56 w 118"/>
                <a:gd name="T13" fmla="*/ 167 h 172"/>
                <a:gd name="T14" fmla="*/ 111 w 118"/>
                <a:gd name="T15" fmla="*/ 111 h 172"/>
                <a:gd name="T16" fmla="*/ 94 w 118"/>
                <a:gd name="T17"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72">
                  <a:moveTo>
                    <a:pt x="94" y="71"/>
                  </a:moveTo>
                  <a:cubicBezTo>
                    <a:pt x="53" y="9"/>
                    <a:pt x="53" y="9"/>
                    <a:pt x="53" y="9"/>
                  </a:cubicBezTo>
                  <a:cubicBezTo>
                    <a:pt x="48" y="2"/>
                    <a:pt x="38" y="0"/>
                    <a:pt x="31" y="5"/>
                  </a:cubicBezTo>
                  <a:cubicBezTo>
                    <a:pt x="11" y="18"/>
                    <a:pt x="11" y="18"/>
                    <a:pt x="11" y="18"/>
                  </a:cubicBezTo>
                  <a:cubicBezTo>
                    <a:pt x="8" y="44"/>
                    <a:pt x="3" y="72"/>
                    <a:pt x="0" y="100"/>
                  </a:cubicBezTo>
                  <a:cubicBezTo>
                    <a:pt x="15" y="123"/>
                    <a:pt x="15" y="123"/>
                    <a:pt x="15" y="123"/>
                  </a:cubicBezTo>
                  <a:cubicBezTo>
                    <a:pt x="20" y="130"/>
                    <a:pt x="48" y="172"/>
                    <a:pt x="56" y="167"/>
                  </a:cubicBezTo>
                  <a:cubicBezTo>
                    <a:pt x="111" y="111"/>
                    <a:pt x="111" y="111"/>
                    <a:pt x="111" y="111"/>
                  </a:cubicBezTo>
                  <a:cubicBezTo>
                    <a:pt x="118" y="106"/>
                    <a:pt x="99" y="78"/>
                    <a:pt x="94" y="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4" name="íŝḻîḓe">
              <a:extLst>
                <a:ext uri="{FF2B5EF4-FFF2-40B4-BE49-F238E27FC236}">
                  <a16:creationId xmlns:a16="http://schemas.microsoft.com/office/drawing/2014/main" id="{8D6B4D19-4032-4DF5-916B-84D71E8ABD09}"/>
                </a:ext>
              </a:extLst>
            </p:cNvPr>
            <p:cNvSpPr/>
            <p:nvPr/>
          </p:nvSpPr>
          <p:spPr bwMode="auto">
            <a:xfrm>
              <a:off x="8891587" y="4185443"/>
              <a:ext cx="406400" cy="419100"/>
            </a:xfrm>
            <a:custGeom>
              <a:avLst/>
              <a:gdLst>
                <a:gd name="T0" fmla="*/ 40 w 95"/>
                <a:gd name="T1" fmla="*/ 76 h 98"/>
                <a:gd name="T2" fmla="*/ 51 w 95"/>
                <a:gd name="T3" fmla="*/ 59 h 98"/>
                <a:gd name="T4" fmla="*/ 35 w 95"/>
                <a:gd name="T5" fmla="*/ 48 h 98"/>
                <a:gd name="T6" fmla="*/ 23 w 95"/>
                <a:gd name="T7" fmla="*/ 62 h 98"/>
                <a:gd name="T8" fmla="*/ 0 w 95"/>
                <a:gd name="T9" fmla="*/ 30 h 98"/>
                <a:gd name="T10" fmla="*/ 66 w 95"/>
                <a:gd name="T11" fmla="*/ 32 h 98"/>
                <a:gd name="T12" fmla="*/ 50 w 95"/>
                <a:gd name="T13" fmla="*/ 98 h 98"/>
                <a:gd name="T14" fmla="*/ 40 w 95"/>
                <a:gd name="T15" fmla="*/ 7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98">
                  <a:moveTo>
                    <a:pt x="40" y="76"/>
                  </a:moveTo>
                  <a:cubicBezTo>
                    <a:pt x="47" y="74"/>
                    <a:pt x="52" y="67"/>
                    <a:pt x="51" y="59"/>
                  </a:cubicBezTo>
                  <a:cubicBezTo>
                    <a:pt x="50" y="52"/>
                    <a:pt x="43" y="47"/>
                    <a:pt x="35" y="48"/>
                  </a:cubicBezTo>
                  <a:cubicBezTo>
                    <a:pt x="28" y="49"/>
                    <a:pt x="23" y="55"/>
                    <a:pt x="23" y="62"/>
                  </a:cubicBezTo>
                  <a:cubicBezTo>
                    <a:pt x="18" y="46"/>
                    <a:pt x="0" y="30"/>
                    <a:pt x="0" y="30"/>
                  </a:cubicBezTo>
                  <a:cubicBezTo>
                    <a:pt x="22" y="16"/>
                    <a:pt x="38" y="0"/>
                    <a:pt x="66" y="32"/>
                  </a:cubicBezTo>
                  <a:cubicBezTo>
                    <a:pt x="95" y="64"/>
                    <a:pt x="50" y="98"/>
                    <a:pt x="50" y="98"/>
                  </a:cubicBezTo>
                  <a:cubicBezTo>
                    <a:pt x="50" y="98"/>
                    <a:pt x="33" y="77"/>
                    <a:pt x="40" y="76"/>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5" name="îṡḷïdê">
              <a:extLst>
                <a:ext uri="{FF2B5EF4-FFF2-40B4-BE49-F238E27FC236}">
                  <a16:creationId xmlns:a16="http://schemas.microsoft.com/office/drawing/2014/main" id="{DB55550A-17BF-4962-A409-D147AE59150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6" name="îṩḻíde">
              <a:extLst>
                <a:ext uri="{FF2B5EF4-FFF2-40B4-BE49-F238E27FC236}">
                  <a16:creationId xmlns:a16="http://schemas.microsoft.com/office/drawing/2014/main" id="{F32FC278-5F3C-4DF7-809E-A826AA8941C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7" name="iṧḻîḓé">
              <a:extLst>
                <a:ext uri="{FF2B5EF4-FFF2-40B4-BE49-F238E27FC236}">
                  <a16:creationId xmlns:a16="http://schemas.microsoft.com/office/drawing/2014/main" id="{B073A576-C481-4E73-B7BA-C611ED133DE6}"/>
                </a:ext>
              </a:extLst>
            </p:cNvPr>
            <p:cNvSpPr/>
            <p:nvPr/>
          </p:nvSpPr>
          <p:spPr bwMode="auto">
            <a:xfrm>
              <a:off x="8977312" y="4655343"/>
              <a:ext cx="225425" cy="350838"/>
            </a:xfrm>
            <a:custGeom>
              <a:avLst/>
              <a:gdLst>
                <a:gd name="T0" fmla="*/ 7 w 53"/>
                <a:gd name="T1" fmla="*/ 79 h 82"/>
                <a:gd name="T2" fmla="*/ 20 w 53"/>
                <a:gd name="T3" fmla="*/ 75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18" y="80"/>
                    <a:pt x="20" y="75"/>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8" name="íṡļiďè">
              <a:extLst>
                <a:ext uri="{FF2B5EF4-FFF2-40B4-BE49-F238E27FC236}">
                  <a16:creationId xmlns:a16="http://schemas.microsoft.com/office/drawing/2014/main" id="{86D25B07-AFD2-4189-A2CA-06D7F80B8DC1}"/>
                </a:ext>
              </a:extLst>
            </p:cNvPr>
            <p:cNvSpPr/>
            <p:nvPr/>
          </p:nvSpPr>
          <p:spPr bwMode="auto">
            <a:xfrm>
              <a:off x="8878887" y="4912518"/>
              <a:ext cx="192088" cy="204788"/>
            </a:xfrm>
            <a:custGeom>
              <a:avLst/>
              <a:gdLst>
                <a:gd name="T0" fmla="*/ 0 w 45"/>
                <a:gd name="T1" fmla="*/ 42 h 48"/>
                <a:gd name="T2" fmla="*/ 6 w 45"/>
                <a:gd name="T3" fmla="*/ 48 h 48"/>
                <a:gd name="T4" fmla="*/ 41 w 45"/>
                <a:gd name="T5" fmla="*/ 18 h 48"/>
                <a:gd name="T6" fmla="*/ 40 w 45"/>
                <a:gd name="T7" fmla="*/ 4 h 48"/>
                <a:gd name="T8" fmla="*/ 28 w 45"/>
                <a:gd name="T9" fmla="*/ 1 h 48"/>
                <a:gd name="T10" fmla="*/ 0 w 45"/>
                <a:gd name="T11" fmla="*/ 42 h 48"/>
              </a:gdLst>
              <a:ahLst/>
              <a:cxnLst>
                <a:cxn ang="0">
                  <a:pos x="T0" y="T1"/>
                </a:cxn>
                <a:cxn ang="0">
                  <a:pos x="T2" y="T3"/>
                </a:cxn>
                <a:cxn ang="0">
                  <a:pos x="T4" y="T5"/>
                </a:cxn>
                <a:cxn ang="0">
                  <a:pos x="T6" y="T7"/>
                </a:cxn>
                <a:cxn ang="0">
                  <a:pos x="T8" y="T9"/>
                </a:cxn>
                <a:cxn ang="0">
                  <a:pos x="T10" y="T11"/>
                </a:cxn>
              </a:cxnLst>
              <a:rect l="0" t="0" r="r" b="b"/>
              <a:pathLst>
                <a:path w="45" h="48">
                  <a:moveTo>
                    <a:pt x="0" y="42"/>
                  </a:moveTo>
                  <a:cubicBezTo>
                    <a:pt x="6" y="48"/>
                    <a:pt x="6" y="48"/>
                    <a:pt x="6" y="48"/>
                  </a:cubicBezTo>
                  <a:cubicBezTo>
                    <a:pt x="6" y="48"/>
                    <a:pt x="33" y="24"/>
                    <a:pt x="41" y="18"/>
                  </a:cubicBezTo>
                  <a:cubicBezTo>
                    <a:pt x="45" y="14"/>
                    <a:pt x="44" y="8"/>
                    <a:pt x="40" y="4"/>
                  </a:cubicBezTo>
                  <a:cubicBezTo>
                    <a:pt x="37" y="0"/>
                    <a:pt x="28" y="1"/>
                    <a:pt x="28" y="1"/>
                  </a:cubicBezTo>
                  <a:lnTo>
                    <a:pt x="0" y="4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9" name="íš1ïḓê">
              <a:extLst>
                <a:ext uri="{FF2B5EF4-FFF2-40B4-BE49-F238E27FC236}">
                  <a16:creationId xmlns:a16="http://schemas.microsoft.com/office/drawing/2014/main" id="{4FDB09CE-8B5B-4FCC-9A41-4BA039A04F48}"/>
                </a:ext>
              </a:extLst>
            </p:cNvPr>
            <p:cNvSpPr/>
            <p:nvPr/>
          </p:nvSpPr>
          <p:spPr bwMode="auto">
            <a:xfrm>
              <a:off x="8796337" y="5079206"/>
              <a:ext cx="125413" cy="119063"/>
            </a:xfrm>
            <a:custGeom>
              <a:avLst/>
              <a:gdLst>
                <a:gd name="T0" fmla="*/ 1 w 29"/>
                <a:gd name="T1" fmla="*/ 5 h 28"/>
                <a:gd name="T2" fmla="*/ 16 w 29"/>
                <a:gd name="T3" fmla="*/ 1 h 28"/>
                <a:gd name="T4" fmla="*/ 17 w 29"/>
                <a:gd name="T5" fmla="*/ 1 h 28"/>
                <a:gd name="T6" fmla="*/ 27 w 29"/>
                <a:gd name="T7" fmla="*/ 11 h 28"/>
                <a:gd name="T8" fmla="*/ 28 w 29"/>
                <a:gd name="T9" fmla="*/ 15 h 28"/>
                <a:gd name="T10" fmla="*/ 18 w 29"/>
                <a:gd name="T11" fmla="*/ 26 h 28"/>
                <a:gd name="T12" fmla="*/ 13 w 29"/>
                <a:gd name="T13" fmla="*/ 26 h 28"/>
                <a:gd name="T14" fmla="*/ 3 w 29"/>
                <a:gd name="T15" fmla="*/ 17 h 28"/>
                <a:gd name="T16" fmla="*/ 3 w 29"/>
                <a:gd name="T17" fmla="*/ 12 h 28"/>
                <a:gd name="T18" fmla="*/ 1 w 29"/>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 y="5"/>
                  </a:moveTo>
                  <a:cubicBezTo>
                    <a:pt x="1" y="5"/>
                    <a:pt x="15" y="0"/>
                    <a:pt x="16" y="1"/>
                  </a:cubicBezTo>
                  <a:cubicBezTo>
                    <a:pt x="17" y="1"/>
                    <a:pt x="17" y="1"/>
                    <a:pt x="17" y="1"/>
                  </a:cubicBezTo>
                  <a:cubicBezTo>
                    <a:pt x="27" y="11"/>
                    <a:pt x="27" y="11"/>
                    <a:pt x="27" y="11"/>
                  </a:cubicBezTo>
                  <a:cubicBezTo>
                    <a:pt x="29" y="12"/>
                    <a:pt x="29" y="14"/>
                    <a:pt x="28" y="15"/>
                  </a:cubicBezTo>
                  <a:cubicBezTo>
                    <a:pt x="18" y="26"/>
                    <a:pt x="18" y="26"/>
                    <a:pt x="18" y="26"/>
                  </a:cubicBezTo>
                  <a:cubicBezTo>
                    <a:pt x="17" y="27"/>
                    <a:pt x="15" y="28"/>
                    <a:pt x="13" y="26"/>
                  </a:cubicBezTo>
                  <a:cubicBezTo>
                    <a:pt x="3" y="17"/>
                    <a:pt x="3" y="17"/>
                    <a:pt x="3" y="17"/>
                  </a:cubicBezTo>
                  <a:cubicBezTo>
                    <a:pt x="2" y="16"/>
                    <a:pt x="3" y="13"/>
                    <a:pt x="3" y="12"/>
                  </a:cubicBezTo>
                  <a:cubicBezTo>
                    <a:pt x="0" y="9"/>
                    <a:pt x="1" y="5"/>
                    <a:pt x="1" y="5"/>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0" name="ïṡ1íďè">
              <a:extLst>
                <a:ext uri="{FF2B5EF4-FFF2-40B4-BE49-F238E27FC236}">
                  <a16:creationId xmlns:a16="http://schemas.microsoft.com/office/drawing/2014/main" id="{FD183C95-E631-4440-B564-D4F8292B9895}"/>
                </a:ext>
              </a:extLst>
            </p:cNvPr>
            <p:cNvSpPr/>
            <p:nvPr/>
          </p:nvSpPr>
          <p:spPr bwMode="auto">
            <a:xfrm>
              <a:off x="8977312" y="4655343"/>
              <a:ext cx="225425" cy="350838"/>
            </a:xfrm>
            <a:custGeom>
              <a:avLst/>
              <a:gdLst>
                <a:gd name="T0" fmla="*/ 7 w 53"/>
                <a:gd name="T1" fmla="*/ 79 h 82"/>
                <a:gd name="T2" fmla="*/ 23 w 53"/>
                <a:gd name="T3" fmla="*/ 77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20" y="82"/>
                    <a:pt x="23" y="77"/>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1" name="iṡľidé">
              <a:extLst>
                <a:ext uri="{FF2B5EF4-FFF2-40B4-BE49-F238E27FC236}">
                  <a16:creationId xmlns:a16="http://schemas.microsoft.com/office/drawing/2014/main" id="{4ABE3B27-1FEA-4959-BED3-B785135AEB21}"/>
                </a:ext>
              </a:extLst>
            </p:cNvPr>
            <p:cNvSpPr/>
            <p:nvPr/>
          </p:nvSpPr>
          <p:spPr bwMode="auto">
            <a:xfrm>
              <a:off x="8882062" y="4912518"/>
              <a:ext cx="201613" cy="239713"/>
            </a:xfrm>
            <a:custGeom>
              <a:avLst/>
              <a:gdLst>
                <a:gd name="T0" fmla="*/ 0 w 47"/>
                <a:gd name="T1" fmla="*/ 38 h 56"/>
                <a:gd name="T2" fmla="*/ 22 w 47"/>
                <a:gd name="T3" fmla="*/ 56 h 56"/>
                <a:gd name="T4" fmla="*/ 43 w 47"/>
                <a:gd name="T5" fmla="*/ 19 h 56"/>
                <a:gd name="T6" fmla="*/ 39 w 47"/>
                <a:gd name="T7" fmla="*/ 4 h 56"/>
                <a:gd name="T8" fmla="*/ 27 w 47"/>
                <a:gd name="T9" fmla="*/ 1 h 56"/>
                <a:gd name="T10" fmla="*/ 0 w 47"/>
                <a:gd name="T11" fmla="*/ 38 h 56"/>
              </a:gdLst>
              <a:ahLst/>
              <a:cxnLst>
                <a:cxn ang="0">
                  <a:pos x="T0" y="T1"/>
                </a:cxn>
                <a:cxn ang="0">
                  <a:pos x="T2" y="T3"/>
                </a:cxn>
                <a:cxn ang="0">
                  <a:pos x="T4" y="T5"/>
                </a:cxn>
                <a:cxn ang="0">
                  <a:pos x="T6" y="T7"/>
                </a:cxn>
                <a:cxn ang="0">
                  <a:pos x="T8" y="T9"/>
                </a:cxn>
                <a:cxn ang="0">
                  <a:pos x="T10" y="T11"/>
                </a:cxn>
              </a:cxnLst>
              <a:rect l="0" t="0" r="r" b="b"/>
              <a:pathLst>
                <a:path w="47" h="56">
                  <a:moveTo>
                    <a:pt x="0" y="38"/>
                  </a:moveTo>
                  <a:cubicBezTo>
                    <a:pt x="22" y="56"/>
                    <a:pt x="22" y="56"/>
                    <a:pt x="22" y="56"/>
                  </a:cubicBezTo>
                  <a:cubicBezTo>
                    <a:pt x="22" y="56"/>
                    <a:pt x="36" y="25"/>
                    <a:pt x="43" y="19"/>
                  </a:cubicBezTo>
                  <a:cubicBezTo>
                    <a:pt x="47" y="15"/>
                    <a:pt x="43" y="8"/>
                    <a:pt x="39" y="4"/>
                  </a:cubicBezTo>
                  <a:cubicBezTo>
                    <a:pt x="36" y="0"/>
                    <a:pt x="27" y="1"/>
                    <a:pt x="27" y="1"/>
                  </a:cubicBezTo>
                  <a:lnTo>
                    <a:pt x="0"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2" name="í$1îḑé">
              <a:extLst>
                <a:ext uri="{FF2B5EF4-FFF2-40B4-BE49-F238E27FC236}">
                  <a16:creationId xmlns:a16="http://schemas.microsoft.com/office/drawing/2014/main" id="{EBCE04FC-639F-4A92-9DC9-B445A147AE84}"/>
                </a:ext>
              </a:extLst>
            </p:cNvPr>
            <p:cNvSpPr/>
            <p:nvPr/>
          </p:nvSpPr>
          <p:spPr bwMode="auto">
            <a:xfrm>
              <a:off x="9131300" y="4293393"/>
              <a:ext cx="76200"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3" name="išḻíḋè">
              <a:extLst>
                <a:ext uri="{FF2B5EF4-FFF2-40B4-BE49-F238E27FC236}">
                  <a16:creationId xmlns:a16="http://schemas.microsoft.com/office/drawing/2014/main" id="{9D89C936-528F-4FAC-93A3-04B2E47C59F7}"/>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4" name="îṥľíḑe">
              <a:extLst>
                <a:ext uri="{FF2B5EF4-FFF2-40B4-BE49-F238E27FC236}">
                  <a16:creationId xmlns:a16="http://schemas.microsoft.com/office/drawing/2014/main" id="{6B1CF4B8-C6F9-4821-94B9-52473FB59D55}"/>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5" name="îṥḷïḍé">
              <a:extLst>
                <a:ext uri="{FF2B5EF4-FFF2-40B4-BE49-F238E27FC236}">
                  <a16:creationId xmlns:a16="http://schemas.microsoft.com/office/drawing/2014/main" id="{A8B67116-5D57-4FF1-A6B8-683D75B11823}"/>
                </a:ext>
              </a:extLst>
            </p:cNvPr>
            <p:cNvSpPr/>
            <p:nvPr/>
          </p:nvSpPr>
          <p:spPr bwMode="auto">
            <a:xfrm>
              <a:off x="8924925" y="43743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6" name="ïŝḷíḍè">
              <a:extLst>
                <a:ext uri="{FF2B5EF4-FFF2-40B4-BE49-F238E27FC236}">
                  <a16:creationId xmlns:a16="http://schemas.microsoft.com/office/drawing/2014/main" id="{9A818207-7E9E-4708-A36E-3D2DF49E2384}"/>
                </a:ext>
              </a:extLst>
            </p:cNvPr>
            <p:cNvSpPr/>
            <p:nvPr/>
          </p:nvSpPr>
          <p:spPr bwMode="auto">
            <a:xfrm>
              <a:off x="9174162" y="4374356"/>
              <a:ext cx="76200"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7" name="íśliḑê">
              <a:extLst>
                <a:ext uri="{FF2B5EF4-FFF2-40B4-BE49-F238E27FC236}">
                  <a16:creationId xmlns:a16="http://schemas.microsoft.com/office/drawing/2014/main" id="{5BF97F0A-3963-4140-A47B-85A6897A61F2}"/>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8" name="íŝlîďê">
              <a:extLst>
                <a:ext uri="{FF2B5EF4-FFF2-40B4-BE49-F238E27FC236}">
                  <a16:creationId xmlns:a16="http://schemas.microsoft.com/office/drawing/2014/main" id="{78BFA912-6973-4DF8-B1A2-5ECDB078AB3C}"/>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9" name="iṣ1îḓè">
              <a:extLst>
                <a:ext uri="{FF2B5EF4-FFF2-40B4-BE49-F238E27FC236}">
                  <a16:creationId xmlns:a16="http://schemas.microsoft.com/office/drawing/2014/main" id="{3B905F93-5ACF-45C9-85E1-47F20D1684DE}"/>
                </a:ext>
              </a:extLst>
            </p:cNvPr>
            <p:cNvSpPr/>
            <p:nvPr/>
          </p:nvSpPr>
          <p:spPr bwMode="auto">
            <a:xfrm>
              <a:off x="8967787" y="44505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0" name="ïŝḷiḍé">
              <a:extLst>
                <a:ext uri="{FF2B5EF4-FFF2-40B4-BE49-F238E27FC236}">
                  <a16:creationId xmlns:a16="http://schemas.microsoft.com/office/drawing/2014/main" id="{2E9E1658-5265-4CC8-A7DA-0DC266E85E80}"/>
                </a:ext>
              </a:extLst>
            </p:cNvPr>
            <p:cNvSpPr/>
            <p:nvPr/>
          </p:nvSpPr>
          <p:spPr bwMode="auto">
            <a:xfrm>
              <a:off x="9217025" y="4450556"/>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1" name="ïṣḷíḓê">
              <a:extLst>
                <a:ext uri="{FF2B5EF4-FFF2-40B4-BE49-F238E27FC236}">
                  <a16:creationId xmlns:a16="http://schemas.microsoft.com/office/drawing/2014/main" id="{2FDFCD44-6353-4109-A7E9-2A65061AC97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2" name="ïṥľîdê">
              <a:extLst>
                <a:ext uri="{FF2B5EF4-FFF2-40B4-BE49-F238E27FC236}">
                  <a16:creationId xmlns:a16="http://schemas.microsoft.com/office/drawing/2014/main" id="{08B18454-AE6D-4607-B438-0A640DA72AE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3" name="iṩḻîdê">
              <a:extLst>
                <a:ext uri="{FF2B5EF4-FFF2-40B4-BE49-F238E27FC236}">
                  <a16:creationId xmlns:a16="http://schemas.microsoft.com/office/drawing/2014/main" id="{B3FF8FE9-D1A8-435D-A4CC-E1826401E5B9}"/>
                </a:ext>
              </a:extLst>
            </p:cNvPr>
            <p:cNvSpPr/>
            <p:nvPr/>
          </p:nvSpPr>
          <p:spPr bwMode="auto">
            <a:xfrm>
              <a:off x="9010650" y="4528343"/>
              <a:ext cx="80963" cy="98425"/>
            </a:xfrm>
            <a:custGeom>
              <a:avLst/>
              <a:gdLst>
                <a:gd name="T0" fmla="*/ 16 w 19"/>
                <a:gd name="T1" fmla="*/ 8 h 23"/>
                <a:gd name="T2" fmla="*/ 13 w 19"/>
                <a:gd name="T3" fmla="*/ 21 h 23"/>
                <a:gd name="T4" fmla="*/ 2 w 19"/>
                <a:gd name="T5" fmla="*/ 14 h 23"/>
                <a:gd name="T6" fmla="*/ 6 w 19"/>
                <a:gd name="T7" fmla="*/ 1 h 23"/>
                <a:gd name="T8" fmla="*/ 16 w 19"/>
                <a:gd name="T9" fmla="*/ 8 h 23"/>
              </a:gdLst>
              <a:ahLst/>
              <a:cxnLst>
                <a:cxn ang="0">
                  <a:pos x="T0" y="T1"/>
                </a:cxn>
                <a:cxn ang="0">
                  <a:pos x="T2" y="T3"/>
                </a:cxn>
                <a:cxn ang="0">
                  <a:pos x="T4" y="T5"/>
                </a:cxn>
                <a:cxn ang="0">
                  <a:pos x="T6" y="T7"/>
                </a:cxn>
                <a:cxn ang="0">
                  <a:pos x="T8" y="T9"/>
                </a:cxn>
              </a:cxnLst>
              <a:rect l="0" t="0" r="r" b="b"/>
              <a:pathLst>
                <a:path w="19" h="23">
                  <a:moveTo>
                    <a:pt x="16" y="8"/>
                  </a:moveTo>
                  <a:cubicBezTo>
                    <a:pt x="19" y="14"/>
                    <a:pt x="17" y="20"/>
                    <a:pt x="13" y="21"/>
                  </a:cubicBezTo>
                  <a:cubicBezTo>
                    <a:pt x="9" y="23"/>
                    <a:pt x="4" y="19"/>
                    <a:pt x="2" y="14"/>
                  </a:cubicBezTo>
                  <a:cubicBezTo>
                    <a:pt x="0" y="8"/>
                    <a:pt x="2" y="3"/>
                    <a:pt x="6" y="1"/>
                  </a:cubicBezTo>
                  <a:cubicBezTo>
                    <a:pt x="10"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4" name="ïsļïďê">
              <a:extLst>
                <a:ext uri="{FF2B5EF4-FFF2-40B4-BE49-F238E27FC236}">
                  <a16:creationId xmlns:a16="http://schemas.microsoft.com/office/drawing/2014/main" id="{FCA51591-0630-47EF-BF8A-C5706B30CA4A}"/>
                </a:ext>
              </a:extLst>
            </p:cNvPr>
            <p:cNvSpPr/>
            <p:nvPr/>
          </p:nvSpPr>
          <p:spPr bwMode="auto">
            <a:xfrm>
              <a:off x="8977312" y="4463256"/>
              <a:ext cx="1588" cy="1588"/>
            </a:xfrm>
            <a:prstGeom prst="rect">
              <a:avLst/>
            </a:prstGeom>
            <a:solidFill>
              <a:srgbClr val="EFDE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45" name="îśḻíḑé">
              <a:extLst>
                <a:ext uri="{FF2B5EF4-FFF2-40B4-BE49-F238E27FC236}">
                  <a16:creationId xmlns:a16="http://schemas.microsoft.com/office/drawing/2014/main" id="{D55175AA-FE2B-48AC-AF2F-E626EEC4EEDA}"/>
                </a:ext>
              </a:extLst>
            </p:cNvPr>
            <p:cNvSpPr/>
            <p:nvPr/>
          </p:nvSpPr>
          <p:spPr bwMode="auto">
            <a:xfrm>
              <a:off x="8977312" y="446325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6" name="îSḻîḋe">
              <a:extLst>
                <a:ext uri="{FF2B5EF4-FFF2-40B4-BE49-F238E27FC236}">
                  <a16:creationId xmlns:a16="http://schemas.microsoft.com/office/drawing/2014/main" id="{AB6B6417-BE3E-413D-AA95-D4C007162EB7}"/>
                </a:ext>
              </a:extLst>
            </p:cNvPr>
            <p:cNvSpPr/>
            <p:nvPr/>
          </p:nvSpPr>
          <p:spPr bwMode="auto">
            <a:xfrm>
              <a:off x="9182100" y="4361656"/>
              <a:ext cx="20638" cy="20638"/>
            </a:xfrm>
            <a:custGeom>
              <a:avLst/>
              <a:gdLst>
                <a:gd name="T0" fmla="*/ 5 w 5"/>
                <a:gd name="T1" fmla="*/ 0 h 5"/>
                <a:gd name="T2" fmla="*/ 0 w 5"/>
                <a:gd name="T3" fmla="*/ 3 h 5"/>
                <a:gd name="T4" fmla="*/ 0 w 5"/>
                <a:gd name="T5" fmla="*/ 5 h 5"/>
                <a:gd name="T6" fmla="*/ 3 w 5"/>
                <a:gd name="T7" fmla="*/ 4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2"/>
                    <a:pt x="0" y="3"/>
                  </a:cubicBezTo>
                  <a:cubicBezTo>
                    <a:pt x="0" y="5"/>
                    <a:pt x="0" y="5"/>
                    <a:pt x="0" y="5"/>
                  </a:cubicBezTo>
                  <a:cubicBezTo>
                    <a:pt x="3" y="4"/>
                    <a:pt x="3" y="4"/>
                    <a:pt x="3" y="4"/>
                  </a:cubicBezTo>
                  <a:cubicBezTo>
                    <a:pt x="4" y="3"/>
                    <a:pt x="4" y="2"/>
                    <a:pt x="5"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7" name="ïş1íḓè">
              <a:extLst>
                <a:ext uri="{FF2B5EF4-FFF2-40B4-BE49-F238E27FC236}">
                  <a16:creationId xmlns:a16="http://schemas.microsoft.com/office/drawing/2014/main" id="{EC13733A-BE4C-497F-8EC3-A93296254A4D}"/>
                </a:ext>
              </a:extLst>
            </p:cNvPr>
            <p:cNvSpPr/>
            <p:nvPr/>
          </p:nvSpPr>
          <p:spPr bwMode="auto">
            <a:xfrm>
              <a:off x="8977312" y="4374356"/>
              <a:ext cx="204788" cy="88900"/>
            </a:xfrm>
            <a:custGeom>
              <a:avLst/>
              <a:gdLst>
                <a:gd name="T0" fmla="*/ 0 w 48"/>
                <a:gd name="T1" fmla="*/ 21 h 21"/>
                <a:gd name="T2" fmla="*/ 0 w 48"/>
                <a:gd name="T3" fmla="*/ 21 h 21"/>
                <a:gd name="T4" fmla="*/ 0 w 48"/>
                <a:gd name="T5" fmla="*/ 21 h 21"/>
                <a:gd name="T6" fmla="*/ 0 w 48"/>
                <a:gd name="T7" fmla="*/ 21 h 21"/>
                <a:gd name="T8" fmla="*/ 48 w 48"/>
                <a:gd name="T9" fmla="*/ 0 h 21"/>
                <a:gd name="T10" fmla="*/ 4 w 48"/>
                <a:gd name="T11" fmla="*/ 18 h 21"/>
                <a:gd name="T12" fmla="*/ 3 w 48"/>
                <a:gd name="T13" fmla="*/ 19 h 21"/>
                <a:gd name="T14" fmla="*/ 3 w 48"/>
                <a:gd name="T15" fmla="*/ 19 h 21"/>
                <a:gd name="T16" fmla="*/ 3 w 48"/>
                <a:gd name="T17" fmla="*/ 19 h 21"/>
                <a:gd name="T18" fmla="*/ 3 w 48"/>
                <a:gd name="T19" fmla="*/ 19 h 21"/>
                <a:gd name="T20" fmla="*/ 48 w 48"/>
                <a:gd name="T21" fmla="*/ 2 h 21"/>
                <a:gd name="T22" fmla="*/ 48 w 4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1">
                  <a:moveTo>
                    <a:pt x="0" y="21"/>
                  </a:moveTo>
                  <a:cubicBezTo>
                    <a:pt x="0" y="21"/>
                    <a:pt x="0" y="21"/>
                    <a:pt x="0" y="21"/>
                  </a:cubicBezTo>
                  <a:cubicBezTo>
                    <a:pt x="0" y="21"/>
                    <a:pt x="0" y="21"/>
                    <a:pt x="0" y="21"/>
                  </a:cubicBezTo>
                  <a:cubicBezTo>
                    <a:pt x="0" y="21"/>
                    <a:pt x="0" y="21"/>
                    <a:pt x="0" y="21"/>
                  </a:cubicBezTo>
                  <a:moveTo>
                    <a:pt x="48" y="0"/>
                  </a:moveTo>
                  <a:cubicBezTo>
                    <a:pt x="35" y="8"/>
                    <a:pt x="19" y="12"/>
                    <a:pt x="4" y="18"/>
                  </a:cubicBezTo>
                  <a:cubicBezTo>
                    <a:pt x="3" y="19"/>
                    <a:pt x="3" y="19"/>
                    <a:pt x="3" y="19"/>
                  </a:cubicBezTo>
                  <a:cubicBezTo>
                    <a:pt x="3" y="19"/>
                    <a:pt x="3" y="19"/>
                    <a:pt x="3" y="19"/>
                  </a:cubicBezTo>
                  <a:cubicBezTo>
                    <a:pt x="3" y="19"/>
                    <a:pt x="3" y="19"/>
                    <a:pt x="3" y="19"/>
                  </a:cubicBezTo>
                  <a:cubicBezTo>
                    <a:pt x="3" y="19"/>
                    <a:pt x="3" y="19"/>
                    <a:pt x="3" y="19"/>
                  </a:cubicBezTo>
                  <a:cubicBezTo>
                    <a:pt x="48" y="2"/>
                    <a:pt x="48" y="2"/>
                    <a:pt x="48" y="2"/>
                  </a:cubicBezTo>
                  <a:cubicBezTo>
                    <a:pt x="48" y="0"/>
                    <a:pt x="48" y="0"/>
                    <a:pt x="48"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8" name="íṩļiḑè">
              <a:extLst>
                <a:ext uri="{FF2B5EF4-FFF2-40B4-BE49-F238E27FC236}">
                  <a16:creationId xmlns:a16="http://schemas.microsoft.com/office/drawing/2014/main" id="{94C5F24D-891B-48F3-8DFF-0A32D8BCCEFE}"/>
                </a:ext>
              </a:extLst>
            </p:cNvPr>
            <p:cNvSpPr/>
            <p:nvPr/>
          </p:nvSpPr>
          <p:spPr bwMode="auto">
            <a:xfrm>
              <a:off x="8964612" y="4450556"/>
              <a:ext cx="28575" cy="12700"/>
            </a:xfrm>
            <a:custGeom>
              <a:avLst/>
              <a:gdLst>
                <a:gd name="T0" fmla="*/ 7 w 7"/>
                <a:gd name="T1" fmla="*/ 0 h 3"/>
                <a:gd name="T2" fmla="*/ 0 w 7"/>
                <a:gd name="T3" fmla="*/ 3 h 3"/>
                <a:gd name="T4" fmla="*/ 1 w 7"/>
                <a:gd name="T5" fmla="*/ 3 h 3"/>
                <a:gd name="T6" fmla="*/ 3 w 7"/>
                <a:gd name="T7" fmla="*/ 3 h 3"/>
                <a:gd name="T8" fmla="*/ 3 w 7"/>
                <a:gd name="T9" fmla="*/ 3 h 3"/>
                <a:gd name="T10" fmla="*/ 3 w 7"/>
                <a:gd name="T11" fmla="*/ 3 h 3"/>
                <a:gd name="T12" fmla="*/ 3 w 7"/>
                <a:gd name="T13" fmla="*/ 3 h 3"/>
                <a:gd name="T14" fmla="*/ 3 w 7"/>
                <a:gd name="T15" fmla="*/ 3 h 3"/>
                <a:gd name="T16" fmla="*/ 4 w 7"/>
                <a:gd name="T17" fmla="*/ 3 h 3"/>
                <a:gd name="T18" fmla="*/ 4 w 7"/>
                <a:gd name="T19" fmla="*/ 3 h 3"/>
                <a:gd name="T20" fmla="*/ 4 w 7"/>
                <a:gd name="T21" fmla="*/ 3 h 3"/>
                <a:gd name="T22" fmla="*/ 5 w 7"/>
                <a:gd name="T23" fmla="*/ 2 h 3"/>
                <a:gd name="T24" fmla="*/ 5 w 7"/>
                <a:gd name="T25" fmla="*/ 2 h 3"/>
                <a:gd name="T26" fmla="*/ 6 w 7"/>
                <a:gd name="T27" fmla="*/ 1 h 3"/>
                <a:gd name="T28" fmla="*/ 7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7" y="0"/>
                  </a:moveTo>
                  <a:cubicBezTo>
                    <a:pt x="4" y="1"/>
                    <a:pt x="2" y="2"/>
                    <a:pt x="0" y="3"/>
                  </a:cubicBezTo>
                  <a:cubicBezTo>
                    <a:pt x="0" y="3"/>
                    <a:pt x="1" y="3"/>
                    <a:pt x="1" y="3"/>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5" y="2"/>
                    <a:pt x="5" y="2"/>
                    <a:pt x="5" y="2"/>
                  </a:cubicBezTo>
                  <a:cubicBezTo>
                    <a:pt x="5" y="2"/>
                    <a:pt x="5" y="2"/>
                    <a:pt x="5" y="2"/>
                  </a:cubicBezTo>
                  <a:cubicBezTo>
                    <a:pt x="6" y="1"/>
                    <a:pt x="6" y="1"/>
                    <a:pt x="6" y="1"/>
                  </a:cubicBezTo>
                  <a:cubicBezTo>
                    <a:pt x="6" y="1"/>
                    <a:pt x="6"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9" name="îśļïḋe">
              <a:extLst>
                <a:ext uri="{FF2B5EF4-FFF2-40B4-BE49-F238E27FC236}">
                  <a16:creationId xmlns:a16="http://schemas.microsoft.com/office/drawing/2014/main" id="{D610E5E4-4518-46AD-9EE7-D1A77A2865B1}"/>
                </a:ext>
              </a:extLst>
            </p:cNvPr>
            <p:cNvSpPr/>
            <p:nvPr/>
          </p:nvSpPr>
          <p:spPr bwMode="auto">
            <a:xfrm>
              <a:off x="8985250" y="4377531"/>
              <a:ext cx="209550" cy="82550"/>
            </a:xfrm>
            <a:custGeom>
              <a:avLst/>
              <a:gdLst>
                <a:gd name="T0" fmla="*/ 1 w 49"/>
                <a:gd name="T1" fmla="*/ 18 h 19"/>
                <a:gd name="T2" fmla="*/ 1 w 49"/>
                <a:gd name="T3" fmla="*/ 18 h 19"/>
                <a:gd name="T4" fmla="*/ 0 w 49"/>
                <a:gd name="T5" fmla="*/ 19 h 19"/>
                <a:gd name="T6" fmla="*/ 0 w 49"/>
                <a:gd name="T7" fmla="*/ 19 h 19"/>
                <a:gd name="T8" fmla="*/ 1 w 49"/>
                <a:gd name="T9" fmla="*/ 18 h 19"/>
                <a:gd name="T10" fmla="*/ 49 w 49"/>
                <a:gd name="T11" fmla="*/ 0 h 19"/>
                <a:gd name="T12" fmla="*/ 46 w 49"/>
                <a:gd name="T13" fmla="*/ 1 h 19"/>
                <a:gd name="T14" fmla="*/ 1 w 49"/>
                <a:gd name="T15" fmla="*/ 18 h 19"/>
                <a:gd name="T16" fmla="*/ 3 w 49"/>
                <a:gd name="T17" fmla="*/ 18 h 19"/>
                <a:gd name="T18" fmla="*/ 4 w 49"/>
                <a:gd name="T19" fmla="*/ 18 h 19"/>
                <a:gd name="T20" fmla="*/ 46 w 49"/>
                <a:gd name="T21" fmla="*/ 2 h 19"/>
                <a:gd name="T22" fmla="*/ 47 w 49"/>
                <a:gd name="T23" fmla="*/ 2 h 19"/>
                <a:gd name="T24" fmla="*/ 49 w 4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9">
                  <a:moveTo>
                    <a:pt x="1" y="18"/>
                  </a:moveTo>
                  <a:cubicBezTo>
                    <a:pt x="1" y="18"/>
                    <a:pt x="1" y="18"/>
                    <a:pt x="1" y="18"/>
                  </a:cubicBezTo>
                  <a:cubicBezTo>
                    <a:pt x="0" y="19"/>
                    <a:pt x="0" y="19"/>
                    <a:pt x="0" y="19"/>
                  </a:cubicBezTo>
                  <a:cubicBezTo>
                    <a:pt x="0" y="19"/>
                    <a:pt x="0" y="19"/>
                    <a:pt x="0" y="19"/>
                  </a:cubicBezTo>
                  <a:cubicBezTo>
                    <a:pt x="1" y="18"/>
                    <a:pt x="1" y="18"/>
                    <a:pt x="1" y="18"/>
                  </a:cubicBezTo>
                  <a:moveTo>
                    <a:pt x="49" y="0"/>
                  </a:moveTo>
                  <a:cubicBezTo>
                    <a:pt x="46" y="1"/>
                    <a:pt x="46" y="1"/>
                    <a:pt x="46" y="1"/>
                  </a:cubicBezTo>
                  <a:cubicBezTo>
                    <a:pt x="1" y="18"/>
                    <a:pt x="1" y="18"/>
                    <a:pt x="1" y="18"/>
                  </a:cubicBezTo>
                  <a:cubicBezTo>
                    <a:pt x="2" y="18"/>
                    <a:pt x="3" y="18"/>
                    <a:pt x="3" y="18"/>
                  </a:cubicBezTo>
                  <a:cubicBezTo>
                    <a:pt x="3" y="18"/>
                    <a:pt x="4" y="18"/>
                    <a:pt x="4" y="18"/>
                  </a:cubicBezTo>
                  <a:cubicBezTo>
                    <a:pt x="46" y="2"/>
                    <a:pt x="46" y="2"/>
                    <a:pt x="46" y="2"/>
                  </a:cubicBezTo>
                  <a:cubicBezTo>
                    <a:pt x="47" y="2"/>
                    <a:pt x="47" y="2"/>
                    <a:pt x="47" y="2"/>
                  </a:cubicBezTo>
                  <a:cubicBezTo>
                    <a:pt x="48" y="1"/>
                    <a:pt x="48" y="1"/>
                    <a:pt x="49"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0" name="ïṧḷiḓè">
              <a:extLst>
                <a:ext uri="{FF2B5EF4-FFF2-40B4-BE49-F238E27FC236}">
                  <a16:creationId xmlns:a16="http://schemas.microsoft.com/office/drawing/2014/main" id="{F96F2CF5-0009-4ADE-8BDC-BA8AF6DAB2E1}"/>
                </a:ext>
              </a:extLst>
            </p:cNvPr>
            <p:cNvSpPr/>
            <p:nvPr/>
          </p:nvSpPr>
          <p:spPr bwMode="auto">
            <a:xfrm>
              <a:off x="8980487" y="4455318"/>
              <a:ext cx="22225" cy="7938"/>
            </a:xfrm>
            <a:custGeom>
              <a:avLst/>
              <a:gdLst>
                <a:gd name="T0" fmla="*/ 4 w 5"/>
                <a:gd name="T1" fmla="*/ 0 h 2"/>
                <a:gd name="T2" fmla="*/ 2 w 5"/>
                <a:gd name="T3" fmla="*/ 0 h 2"/>
                <a:gd name="T4" fmla="*/ 2 w 5"/>
                <a:gd name="T5" fmla="*/ 0 h 2"/>
                <a:gd name="T6" fmla="*/ 2 w 5"/>
                <a:gd name="T7" fmla="*/ 0 h 2"/>
                <a:gd name="T8" fmla="*/ 1 w 5"/>
                <a:gd name="T9" fmla="*/ 1 h 2"/>
                <a:gd name="T10" fmla="*/ 0 w 5"/>
                <a:gd name="T11" fmla="*/ 2 h 2"/>
                <a:gd name="T12" fmla="*/ 5 w 5"/>
                <a:gd name="T13" fmla="*/ 0 h 2"/>
                <a:gd name="T14" fmla="*/ 4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4" y="0"/>
                  </a:moveTo>
                  <a:cubicBezTo>
                    <a:pt x="4" y="0"/>
                    <a:pt x="3" y="0"/>
                    <a:pt x="2" y="0"/>
                  </a:cubicBezTo>
                  <a:cubicBezTo>
                    <a:pt x="2" y="0"/>
                    <a:pt x="2" y="0"/>
                    <a:pt x="2" y="0"/>
                  </a:cubicBezTo>
                  <a:cubicBezTo>
                    <a:pt x="2" y="0"/>
                    <a:pt x="2" y="0"/>
                    <a:pt x="2" y="0"/>
                  </a:cubicBezTo>
                  <a:cubicBezTo>
                    <a:pt x="2" y="0"/>
                    <a:pt x="2" y="0"/>
                    <a:pt x="1" y="1"/>
                  </a:cubicBezTo>
                  <a:cubicBezTo>
                    <a:pt x="1" y="1"/>
                    <a:pt x="1" y="1"/>
                    <a:pt x="0" y="2"/>
                  </a:cubicBezTo>
                  <a:cubicBezTo>
                    <a:pt x="5" y="0"/>
                    <a:pt x="5" y="0"/>
                    <a:pt x="5" y="0"/>
                  </a:cubicBezTo>
                  <a:cubicBezTo>
                    <a:pt x="5" y="0"/>
                    <a:pt x="4" y="0"/>
                    <a:pt x="4"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1" name="iṡ1îďê">
              <a:extLst>
                <a:ext uri="{FF2B5EF4-FFF2-40B4-BE49-F238E27FC236}">
                  <a16:creationId xmlns:a16="http://schemas.microsoft.com/office/drawing/2014/main" id="{9B847220-E1A1-4208-8D4D-C2F91A53738C}"/>
                </a:ext>
              </a:extLst>
            </p:cNvPr>
            <p:cNvSpPr/>
            <p:nvPr/>
          </p:nvSpPr>
          <p:spPr bwMode="auto">
            <a:xfrm>
              <a:off x="9232900" y="4394993"/>
              <a:ext cx="9525" cy="12700"/>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0 h 3"/>
                <a:gd name="T16" fmla="*/ 2 w 2"/>
                <a:gd name="T17" fmla="*/ 3 h 3"/>
                <a:gd name="T18" fmla="*/ 2 w 2"/>
                <a:gd name="T19" fmla="*/ 3 h 3"/>
                <a:gd name="T20" fmla="*/ 2 w 2"/>
                <a:gd name="T21" fmla="*/ 3 h 3"/>
                <a:gd name="T22" fmla="*/ 0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0" y="0"/>
                  </a:moveTo>
                  <a:cubicBezTo>
                    <a:pt x="0" y="0"/>
                    <a:pt x="0" y="0"/>
                    <a:pt x="0" y="0"/>
                  </a:cubicBezTo>
                  <a:cubicBezTo>
                    <a:pt x="1" y="1"/>
                    <a:pt x="2" y="2"/>
                    <a:pt x="2" y="3"/>
                  </a:cubicBezTo>
                  <a:cubicBezTo>
                    <a:pt x="2" y="3"/>
                    <a:pt x="2" y="3"/>
                    <a:pt x="2" y="3"/>
                  </a:cubicBezTo>
                  <a:cubicBezTo>
                    <a:pt x="2" y="3"/>
                    <a:pt x="2" y="3"/>
                    <a:pt x="2" y="3"/>
                  </a:cubicBezTo>
                  <a:cubicBezTo>
                    <a:pt x="2" y="2"/>
                    <a:pt x="1" y="1"/>
                    <a:pt x="0"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2" name="ïṥlïḓe">
              <a:extLst>
                <a:ext uri="{FF2B5EF4-FFF2-40B4-BE49-F238E27FC236}">
                  <a16:creationId xmlns:a16="http://schemas.microsoft.com/office/drawing/2014/main" id="{F362806D-07D5-4537-A8C7-D068F38FDE84}"/>
                </a:ext>
              </a:extLst>
            </p:cNvPr>
            <p:cNvSpPr/>
            <p:nvPr/>
          </p:nvSpPr>
          <p:spPr bwMode="auto">
            <a:xfrm>
              <a:off x="9217025" y="4394993"/>
              <a:ext cx="33338" cy="65088"/>
            </a:xfrm>
            <a:custGeom>
              <a:avLst/>
              <a:gdLst>
                <a:gd name="T0" fmla="*/ 4 w 8"/>
                <a:gd name="T1" fmla="*/ 0 h 15"/>
                <a:gd name="T2" fmla="*/ 0 w 8"/>
                <a:gd name="T3" fmla="*/ 9 h 15"/>
                <a:gd name="T4" fmla="*/ 3 w 8"/>
                <a:gd name="T5" fmla="*/ 15 h 15"/>
                <a:gd name="T6" fmla="*/ 5 w 8"/>
                <a:gd name="T7" fmla="*/ 14 h 15"/>
                <a:gd name="T8" fmla="*/ 6 w 8"/>
                <a:gd name="T9" fmla="*/ 3 h 15"/>
                <a:gd name="T10" fmla="*/ 6 w 8"/>
                <a:gd name="T11" fmla="*/ 3 h 15"/>
                <a:gd name="T12" fmla="*/ 6 w 8"/>
                <a:gd name="T13" fmla="*/ 3 h 15"/>
                <a:gd name="T14" fmla="*/ 6 w 8"/>
                <a:gd name="T15" fmla="*/ 3 h 15"/>
                <a:gd name="T16" fmla="*/ 6 w 8"/>
                <a:gd name="T17" fmla="*/ 3 h 15"/>
                <a:gd name="T18" fmla="*/ 6 w 8"/>
                <a:gd name="T19" fmla="*/ 3 h 15"/>
                <a:gd name="T20" fmla="*/ 4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0"/>
                  </a:moveTo>
                  <a:cubicBezTo>
                    <a:pt x="4" y="3"/>
                    <a:pt x="3" y="6"/>
                    <a:pt x="0" y="9"/>
                  </a:cubicBezTo>
                  <a:cubicBezTo>
                    <a:pt x="3" y="15"/>
                    <a:pt x="3" y="15"/>
                    <a:pt x="3" y="15"/>
                  </a:cubicBezTo>
                  <a:cubicBezTo>
                    <a:pt x="5" y="14"/>
                    <a:pt x="5" y="14"/>
                    <a:pt x="5" y="14"/>
                  </a:cubicBezTo>
                  <a:cubicBezTo>
                    <a:pt x="7" y="12"/>
                    <a:pt x="8" y="8"/>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5" y="1"/>
                    <a:pt x="4"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3" name="ïṣliḑè">
              <a:extLst>
                <a:ext uri="{FF2B5EF4-FFF2-40B4-BE49-F238E27FC236}">
                  <a16:creationId xmlns:a16="http://schemas.microsoft.com/office/drawing/2014/main" id="{9B8E2991-752D-4094-B45F-0A7EA4EBA133}"/>
                </a:ext>
              </a:extLst>
            </p:cNvPr>
            <p:cNvSpPr/>
            <p:nvPr/>
          </p:nvSpPr>
          <p:spPr bwMode="auto">
            <a:xfrm>
              <a:off x="9036050" y="4433093"/>
              <a:ext cx="193675" cy="98425"/>
            </a:xfrm>
            <a:custGeom>
              <a:avLst/>
              <a:gdLst>
                <a:gd name="T0" fmla="*/ 42 w 45"/>
                <a:gd name="T1" fmla="*/ 0 h 23"/>
                <a:gd name="T2" fmla="*/ 0 w 45"/>
                <a:gd name="T3" fmla="*/ 21 h 23"/>
                <a:gd name="T4" fmla="*/ 0 w 45"/>
                <a:gd name="T5" fmla="*/ 23 h 23"/>
                <a:gd name="T6" fmla="*/ 17 w 45"/>
                <a:gd name="T7" fmla="*/ 17 h 23"/>
                <a:gd name="T8" fmla="*/ 45 w 45"/>
                <a:gd name="T9" fmla="*/ 6 h 23"/>
                <a:gd name="T10" fmla="*/ 42 w 45"/>
                <a:gd name="T11" fmla="*/ 0 h 23"/>
              </a:gdLst>
              <a:ahLst/>
              <a:cxnLst>
                <a:cxn ang="0">
                  <a:pos x="T0" y="T1"/>
                </a:cxn>
                <a:cxn ang="0">
                  <a:pos x="T2" y="T3"/>
                </a:cxn>
                <a:cxn ang="0">
                  <a:pos x="T4" y="T5"/>
                </a:cxn>
                <a:cxn ang="0">
                  <a:pos x="T6" y="T7"/>
                </a:cxn>
                <a:cxn ang="0">
                  <a:pos x="T8" y="T9"/>
                </a:cxn>
                <a:cxn ang="0">
                  <a:pos x="T10" y="T11"/>
                </a:cxn>
              </a:cxnLst>
              <a:rect l="0" t="0" r="r" b="b"/>
              <a:pathLst>
                <a:path w="45" h="23">
                  <a:moveTo>
                    <a:pt x="42" y="0"/>
                  </a:moveTo>
                  <a:cubicBezTo>
                    <a:pt x="34" y="10"/>
                    <a:pt x="14" y="16"/>
                    <a:pt x="0" y="21"/>
                  </a:cubicBezTo>
                  <a:cubicBezTo>
                    <a:pt x="0" y="22"/>
                    <a:pt x="0" y="22"/>
                    <a:pt x="0" y="23"/>
                  </a:cubicBezTo>
                  <a:cubicBezTo>
                    <a:pt x="5" y="20"/>
                    <a:pt x="11" y="18"/>
                    <a:pt x="17" y="17"/>
                  </a:cubicBezTo>
                  <a:cubicBezTo>
                    <a:pt x="45" y="6"/>
                    <a:pt x="45" y="6"/>
                    <a:pt x="45" y="6"/>
                  </a:cubicBezTo>
                  <a:cubicBezTo>
                    <a:pt x="42" y="0"/>
                    <a:pt x="42" y="0"/>
                    <a:pt x="4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4" name="iṡḷîḓe">
              <a:extLst>
                <a:ext uri="{FF2B5EF4-FFF2-40B4-BE49-F238E27FC236}">
                  <a16:creationId xmlns:a16="http://schemas.microsoft.com/office/drawing/2014/main" id="{CCEC8FF3-DEA3-4572-9299-95924177DE60}"/>
                </a:ext>
              </a:extLst>
            </p:cNvPr>
            <p:cNvSpPr/>
            <p:nvPr/>
          </p:nvSpPr>
          <p:spPr bwMode="auto">
            <a:xfrm>
              <a:off x="9007475" y="4523581"/>
              <a:ext cx="28575"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2"/>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5" name="iŝḻîḑé">
              <a:extLst>
                <a:ext uri="{FF2B5EF4-FFF2-40B4-BE49-F238E27FC236}">
                  <a16:creationId xmlns:a16="http://schemas.microsoft.com/office/drawing/2014/main" id="{C47A709A-757B-444D-876A-595F555B7201}"/>
                </a:ext>
              </a:extLst>
            </p:cNvPr>
            <p:cNvSpPr/>
            <p:nvPr/>
          </p:nvSpPr>
          <p:spPr bwMode="auto">
            <a:xfrm>
              <a:off x="9242425" y="4455318"/>
              <a:ext cx="20638" cy="7938"/>
            </a:xfrm>
            <a:custGeom>
              <a:avLst/>
              <a:gdLst>
                <a:gd name="T0" fmla="*/ 2 w 5"/>
                <a:gd name="T1" fmla="*/ 0 h 2"/>
                <a:gd name="T2" fmla="*/ 0 w 5"/>
                <a:gd name="T3" fmla="*/ 0 h 2"/>
                <a:gd name="T4" fmla="*/ 0 w 5"/>
                <a:gd name="T5" fmla="*/ 0 h 2"/>
                <a:gd name="T6" fmla="*/ 0 w 5"/>
                <a:gd name="T7" fmla="*/ 2 h 2"/>
                <a:gd name="T8" fmla="*/ 5 w 5"/>
                <a:gd name="T9" fmla="*/ 1 h 2"/>
                <a:gd name="T10" fmla="*/ 2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2" y="0"/>
                  </a:moveTo>
                  <a:cubicBezTo>
                    <a:pt x="1" y="0"/>
                    <a:pt x="0" y="0"/>
                    <a:pt x="0" y="0"/>
                  </a:cubicBezTo>
                  <a:cubicBezTo>
                    <a:pt x="0" y="0"/>
                    <a:pt x="0" y="0"/>
                    <a:pt x="0" y="0"/>
                  </a:cubicBezTo>
                  <a:cubicBezTo>
                    <a:pt x="0" y="2"/>
                    <a:pt x="0" y="2"/>
                    <a:pt x="0" y="2"/>
                  </a:cubicBezTo>
                  <a:cubicBezTo>
                    <a:pt x="2" y="2"/>
                    <a:pt x="4" y="1"/>
                    <a:pt x="5" y="1"/>
                  </a:cubicBezTo>
                  <a:cubicBezTo>
                    <a:pt x="4" y="0"/>
                    <a:pt x="3" y="0"/>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6" name="íšlîḋè">
              <a:extLst>
                <a:ext uri="{FF2B5EF4-FFF2-40B4-BE49-F238E27FC236}">
                  <a16:creationId xmlns:a16="http://schemas.microsoft.com/office/drawing/2014/main" id="{A3A552A2-D882-463D-A1F5-D51B259F8BC5}"/>
                </a:ext>
              </a:extLst>
            </p:cNvPr>
            <p:cNvSpPr/>
            <p:nvPr/>
          </p:nvSpPr>
          <p:spPr bwMode="auto">
            <a:xfrm>
              <a:off x="9109075" y="4455318"/>
              <a:ext cx="133350" cy="50800"/>
            </a:xfrm>
            <a:custGeom>
              <a:avLst/>
              <a:gdLst>
                <a:gd name="T0" fmla="*/ 31 w 31"/>
                <a:gd name="T1" fmla="*/ 0 h 12"/>
                <a:gd name="T2" fmla="*/ 31 w 31"/>
                <a:gd name="T3" fmla="*/ 0 h 12"/>
                <a:gd name="T4" fmla="*/ 30 w 31"/>
                <a:gd name="T5" fmla="*/ 0 h 12"/>
                <a:gd name="T6" fmla="*/ 30 w 31"/>
                <a:gd name="T7" fmla="*/ 0 h 12"/>
                <a:gd name="T8" fmla="*/ 28 w 31"/>
                <a:gd name="T9" fmla="*/ 1 h 12"/>
                <a:gd name="T10" fmla="*/ 0 w 31"/>
                <a:gd name="T11" fmla="*/ 12 h 12"/>
                <a:gd name="T12" fmla="*/ 31 w 31"/>
                <a:gd name="T13" fmla="*/ 2 h 12"/>
                <a:gd name="T14" fmla="*/ 31 w 3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
                  <a:moveTo>
                    <a:pt x="31" y="0"/>
                  </a:moveTo>
                  <a:cubicBezTo>
                    <a:pt x="31" y="0"/>
                    <a:pt x="31" y="0"/>
                    <a:pt x="31" y="0"/>
                  </a:cubicBezTo>
                  <a:cubicBezTo>
                    <a:pt x="30" y="0"/>
                    <a:pt x="30" y="0"/>
                    <a:pt x="30" y="0"/>
                  </a:cubicBezTo>
                  <a:cubicBezTo>
                    <a:pt x="30" y="0"/>
                    <a:pt x="30" y="0"/>
                    <a:pt x="30" y="0"/>
                  </a:cubicBezTo>
                  <a:cubicBezTo>
                    <a:pt x="28" y="1"/>
                    <a:pt x="28" y="1"/>
                    <a:pt x="28" y="1"/>
                  </a:cubicBezTo>
                  <a:cubicBezTo>
                    <a:pt x="0" y="12"/>
                    <a:pt x="0" y="12"/>
                    <a:pt x="0" y="12"/>
                  </a:cubicBezTo>
                  <a:cubicBezTo>
                    <a:pt x="11" y="8"/>
                    <a:pt x="21" y="6"/>
                    <a:pt x="31" y="2"/>
                  </a:cubicBezTo>
                  <a:cubicBezTo>
                    <a:pt x="31" y="0"/>
                    <a:pt x="31" y="0"/>
                    <a:pt x="31"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grpSp>
      <p:grpSp>
        <p:nvGrpSpPr>
          <p:cNvPr id="257" name="5c2778cb-5c31-44b9-8b27-cdcc7275cbf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1133095" y="1476375"/>
            <a:ext cx="410211" cy="540876"/>
            <a:chOff x="4237038" y="1361788"/>
            <a:chExt cx="3717925" cy="4902201"/>
          </a:xfrm>
        </p:grpSpPr>
        <p:sp>
          <p:nvSpPr>
            <p:cNvPr id="258" name="íṧļîḋe"/>
            <p:cNvSpPr/>
            <p:nvPr/>
          </p:nvSpPr>
          <p:spPr bwMode="auto">
            <a:xfrm>
              <a:off x="6065838" y="1361788"/>
              <a:ext cx="60325" cy="176847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59" name="iŝļídé"/>
            <p:cNvSpPr/>
            <p:nvPr/>
          </p:nvSpPr>
          <p:spPr bwMode="auto">
            <a:xfrm>
              <a:off x="4799013" y="3571588"/>
              <a:ext cx="2587625" cy="23431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0" name="ïŝlíďè"/>
            <p:cNvSpPr/>
            <p:nvPr/>
          </p:nvSpPr>
          <p:spPr bwMode="auto">
            <a:xfrm>
              <a:off x="4548188" y="2246026"/>
              <a:ext cx="3095625" cy="884238"/>
            </a:xfrm>
            <a:custGeom>
              <a:avLst/>
              <a:gdLst>
                <a:gd name="T0" fmla="*/ 1950 w 1950"/>
                <a:gd name="T1" fmla="*/ 557 h 557"/>
                <a:gd name="T2" fmla="*/ 0 w 1950"/>
                <a:gd name="T3" fmla="*/ 557 h 557"/>
                <a:gd name="T4" fmla="*/ 0 w 1950"/>
                <a:gd name="T5" fmla="*/ 378 h 557"/>
                <a:gd name="T6" fmla="*/ 973 w 1950"/>
                <a:gd name="T7" fmla="*/ 0 h 557"/>
                <a:gd name="T8" fmla="*/ 1950 w 1950"/>
                <a:gd name="T9" fmla="*/ 378 h 557"/>
                <a:gd name="T10" fmla="*/ 1950 w 1950"/>
                <a:gd name="T11" fmla="*/ 557 h 557"/>
              </a:gdLst>
              <a:ahLst/>
              <a:cxnLst>
                <a:cxn ang="0">
                  <a:pos x="T0" y="T1"/>
                </a:cxn>
                <a:cxn ang="0">
                  <a:pos x="T2" y="T3"/>
                </a:cxn>
                <a:cxn ang="0">
                  <a:pos x="T4" y="T5"/>
                </a:cxn>
                <a:cxn ang="0">
                  <a:pos x="T6" y="T7"/>
                </a:cxn>
                <a:cxn ang="0">
                  <a:pos x="T8" y="T9"/>
                </a:cxn>
                <a:cxn ang="0">
                  <a:pos x="T10" y="T11"/>
                </a:cxn>
              </a:cxnLst>
              <a:rect l="0" t="0" r="r" b="b"/>
              <a:pathLst>
                <a:path w="1950" h="557">
                  <a:moveTo>
                    <a:pt x="1950" y="557"/>
                  </a:moveTo>
                  <a:lnTo>
                    <a:pt x="0" y="557"/>
                  </a:lnTo>
                  <a:lnTo>
                    <a:pt x="0" y="378"/>
                  </a:lnTo>
                  <a:lnTo>
                    <a:pt x="973" y="0"/>
                  </a:lnTo>
                  <a:lnTo>
                    <a:pt x="1950" y="378"/>
                  </a:lnTo>
                  <a:lnTo>
                    <a:pt x="1950" y="55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1" name="îṩļïḍe"/>
            <p:cNvSpPr/>
            <p:nvPr/>
          </p:nvSpPr>
          <p:spPr bwMode="auto">
            <a:xfrm>
              <a:off x="4548188" y="2199988"/>
              <a:ext cx="3095625" cy="692150"/>
            </a:xfrm>
            <a:custGeom>
              <a:avLst/>
              <a:gdLst>
                <a:gd name="T0" fmla="*/ 1950 w 1950"/>
                <a:gd name="T1" fmla="*/ 436 h 436"/>
                <a:gd name="T2" fmla="*/ 973 w 1950"/>
                <a:gd name="T3" fmla="*/ 54 h 436"/>
                <a:gd name="T4" fmla="*/ 0 w 1950"/>
                <a:gd name="T5" fmla="*/ 436 h 436"/>
                <a:gd name="T6" fmla="*/ 0 w 1950"/>
                <a:gd name="T7" fmla="*/ 382 h 436"/>
                <a:gd name="T8" fmla="*/ 973 w 1950"/>
                <a:gd name="T9" fmla="*/ 0 h 436"/>
                <a:gd name="T10" fmla="*/ 1950 w 1950"/>
                <a:gd name="T11" fmla="*/ 382 h 436"/>
                <a:gd name="T12" fmla="*/ 1950 w 1950"/>
                <a:gd name="T13" fmla="*/ 436 h 436"/>
              </a:gdLst>
              <a:ahLst/>
              <a:cxnLst>
                <a:cxn ang="0">
                  <a:pos x="T0" y="T1"/>
                </a:cxn>
                <a:cxn ang="0">
                  <a:pos x="T2" y="T3"/>
                </a:cxn>
                <a:cxn ang="0">
                  <a:pos x="T4" y="T5"/>
                </a:cxn>
                <a:cxn ang="0">
                  <a:pos x="T6" y="T7"/>
                </a:cxn>
                <a:cxn ang="0">
                  <a:pos x="T8" y="T9"/>
                </a:cxn>
                <a:cxn ang="0">
                  <a:pos x="T10" y="T11"/>
                </a:cxn>
                <a:cxn ang="0">
                  <a:pos x="T12" y="T13"/>
                </a:cxn>
              </a:cxnLst>
              <a:rect l="0" t="0" r="r" b="b"/>
              <a:pathLst>
                <a:path w="1950" h="436">
                  <a:moveTo>
                    <a:pt x="1950" y="436"/>
                  </a:moveTo>
                  <a:lnTo>
                    <a:pt x="973" y="54"/>
                  </a:lnTo>
                  <a:lnTo>
                    <a:pt x="0" y="436"/>
                  </a:lnTo>
                  <a:lnTo>
                    <a:pt x="0" y="382"/>
                  </a:lnTo>
                  <a:lnTo>
                    <a:pt x="973" y="0"/>
                  </a:lnTo>
                  <a:lnTo>
                    <a:pt x="1950" y="382"/>
                  </a:lnTo>
                  <a:lnTo>
                    <a:pt x="1950" y="4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2" name="i$ḻîḑê"/>
            <p:cNvSpPr/>
            <p:nvPr/>
          </p:nvSpPr>
          <p:spPr bwMode="auto">
            <a:xfrm>
              <a:off x="4460876" y="2906426"/>
              <a:ext cx="54927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3" name="ïslïďé"/>
            <p:cNvSpPr/>
            <p:nvPr/>
          </p:nvSpPr>
          <p:spPr bwMode="auto">
            <a:xfrm>
              <a:off x="4460876" y="3011201"/>
              <a:ext cx="549275" cy="100013"/>
            </a:xfrm>
            <a:custGeom>
              <a:avLst/>
              <a:gdLst>
                <a:gd name="T0" fmla="*/ 292 w 346"/>
                <a:gd name="T1" fmla="*/ 63 h 63"/>
                <a:gd name="T2" fmla="*/ 59 w 346"/>
                <a:gd name="T3" fmla="*/ 63 h 63"/>
                <a:gd name="T4" fmla="*/ 0 w 346"/>
                <a:gd name="T5" fmla="*/ 0 h 63"/>
                <a:gd name="T6" fmla="*/ 346 w 346"/>
                <a:gd name="T7" fmla="*/ 0 h 63"/>
                <a:gd name="T8" fmla="*/ 292 w 346"/>
                <a:gd name="T9" fmla="*/ 63 h 63"/>
              </a:gdLst>
              <a:ahLst/>
              <a:cxnLst>
                <a:cxn ang="0">
                  <a:pos x="T0" y="T1"/>
                </a:cxn>
                <a:cxn ang="0">
                  <a:pos x="T2" y="T3"/>
                </a:cxn>
                <a:cxn ang="0">
                  <a:pos x="T4" y="T5"/>
                </a:cxn>
                <a:cxn ang="0">
                  <a:pos x="T6" y="T7"/>
                </a:cxn>
                <a:cxn ang="0">
                  <a:pos x="T8" y="T9"/>
                </a:cxn>
              </a:cxnLst>
              <a:rect l="0" t="0" r="r" b="b"/>
              <a:pathLst>
                <a:path w="346" h="63">
                  <a:moveTo>
                    <a:pt x="292" y="63"/>
                  </a:moveTo>
                  <a:lnTo>
                    <a:pt x="59" y="63"/>
                  </a:lnTo>
                  <a:lnTo>
                    <a:pt x="0" y="0"/>
                  </a:lnTo>
                  <a:lnTo>
                    <a:pt x="346" y="0"/>
                  </a:lnTo>
                  <a:lnTo>
                    <a:pt x="292"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4" name="ïŝ1îḍe"/>
            <p:cNvSpPr/>
            <p:nvPr/>
          </p:nvSpPr>
          <p:spPr bwMode="auto">
            <a:xfrm>
              <a:off x="7175501" y="2906426"/>
              <a:ext cx="5476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5" name="îṧļíḓê"/>
            <p:cNvSpPr/>
            <p:nvPr/>
          </p:nvSpPr>
          <p:spPr bwMode="auto">
            <a:xfrm>
              <a:off x="7175501" y="3011201"/>
              <a:ext cx="547688" cy="100013"/>
            </a:xfrm>
            <a:custGeom>
              <a:avLst/>
              <a:gdLst>
                <a:gd name="T0" fmla="*/ 291 w 345"/>
                <a:gd name="T1" fmla="*/ 63 h 63"/>
                <a:gd name="T2" fmla="*/ 58 w 345"/>
                <a:gd name="T3" fmla="*/ 63 h 63"/>
                <a:gd name="T4" fmla="*/ 0 w 345"/>
                <a:gd name="T5" fmla="*/ 0 h 63"/>
                <a:gd name="T6" fmla="*/ 345 w 345"/>
                <a:gd name="T7" fmla="*/ 0 h 63"/>
                <a:gd name="T8" fmla="*/ 291 w 345"/>
                <a:gd name="T9" fmla="*/ 63 h 63"/>
              </a:gdLst>
              <a:ahLst/>
              <a:cxnLst>
                <a:cxn ang="0">
                  <a:pos x="T0" y="T1"/>
                </a:cxn>
                <a:cxn ang="0">
                  <a:pos x="T2" y="T3"/>
                </a:cxn>
                <a:cxn ang="0">
                  <a:pos x="T4" y="T5"/>
                </a:cxn>
                <a:cxn ang="0">
                  <a:pos x="T6" y="T7"/>
                </a:cxn>
                <a:cxn ang="0">
                  <a:pos x="T8" y="T9"/>
                </a:cxn>
              </a:cxnLst>
              <a:rect l="0" t="0" r="r" b="b"/>
              <a:pathLst>
                <a:path w="345" h="63">
                  <a:moveTo>
                    <a:pt x="291" y="63"/>
                  </a:moveTo>
                  <a:lnTo>
                    <a:pt x="58" y="63"/>
                  </a:lnTo>
                  <a:lnTo>
                    <a:pt x="0" y="0"/>
                  </a:lnTo>
                  <a:lnTo>
                    <a:pt x="345" y="0"/>
                  </a:lnTo>
                  <a:lnTo>
                    <a:pt x="291"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6" name="iş1ïdê"/>
            <p:cNvSpPr/>
            <p:nvPr/>
          </p:nvSpPr>
          <p:spPr bwMode="auto">
            <a:xfrm>
              <a:off x="4673601" y="3625563"/>
              <a:ext cx="88423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7" name="ïṩlíḍe"/>
            <p:cNvSpPr/>
            <p:nvPr/>
          </p:nvSpPr>
          <p:spPr bwMode="auto">
            <a:xfrm>
              <a:off x="4673601" y="3730338"/>
              <a:ext cx="884238" cy="100013"/>
            </a:xfrm>
            <a:custGeom>
              <a:avLst/>
              <a:gdLst>
                <a:gd name="T0" fmla="*/ 499 w 557"/>
                <a:gd name="T1" fmla="*/ 63 h 63"/>
                <a:gd name="T2" fmla="*/ 54 w 557"/>
                <a:gd name="T3" fmla="*/ 63 h 63"/>
                <a:gd name="T4" fmla="*/ 0 w 557"/>
                <a:gd name="T5" fmla="*/ 0 h 63"/>
                <a:gd name="T6" fmla="*/ 557 w 557"/>
                <a:gd name="T7" fmla="*/ 0 h 63"/>
                <a:gd name="T8" fmla="*/ 499 w 557"/>
                <a:gd name="T9" fmla="*/ 63 h 63"/>
              </a:gdLst>
              <a:ahLst/>
              <a:cxnLst>
                <a:cxn ang="0">
                  <a:pos x="T0" y="T1"/>
                </a:cxn>
                <a:cxn ang="0">
                  <a:pos x="T2" y="T3"/>
                </a:cxn>
                <a:cxn ang="0">
                  <a:pos x="T4" y="T5"/>
                </a:cxn>
                <a:cxn ang="0">
                  <a:pos x="T6" y="T7"/>
                </a:cxn>
                <a:cxn ang="0">
                  <a:pos x="T8" y="T9"/>
                </a:cxn>
              </a:cxnLst>
              <a:rect l="0" t="0" r="r" b="b"/>
              <a:pathLst>
                <a:path w="557" h="63">
                  <a:moveTo>
                    <a:pt x="499" y="63"/>
                  </a:moveTo>
                  <a:lnTo>
                    <a:pt x="54" y="63"/>
                  </a:lnTo>
                  <a:lnTo>
                    <a:pt x="0" y="0"/>
                  </a:lnTo>
                  <a:lnTo>
                    <a:pt x="557"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8" name="iṩlîḍe"/>
            <p:cNvSpPr/>
            <p:nvPr/>
          </p:nvSpPr>
          <p:spPr bwMode="auto">
            <a:xfrm>
              <a:off x="4673601" y="5743288"/>
              <a:ext cx="88423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9" name="íSḷîḑe"/>
            <p:cNvSpPr/>
            <p:nvPr/>
          </p:nvSpPr>
          <p:spPr bwMode="auto">
            <a:xfrm>
              <a:off x="4673601" y="5636926"/>
              <a:ext cx="884238" cy="106363"/>
            </a:xfrm>
            <a:custGeom>
              <a:avLst/>
              <a:gdLst>
                <a:gd name="T0" fmla="*/ 54 w 557"/>
                <a:gd name="T1" fmla="*/ 0 h 67"/>
                <a:gd name="T2" fmla="*/ 499 w 557"/>
                <a:gd name="T3" fmla="*/ 0 h 67"/>
                <a:gd name="T4" fmla="*/ 557 w 557"/>
                <a:gd name="T5" fmla="*/ 67 h 67"/>
                <a:gd name="T6" fmla="*/ 0 w 557"/>
                <a:gd name="T7" fmla="*/ 67 h 67"/>
                <a:gd name="T8" fmla="*/ 54 w 557"/>
                <a:gd name="T9" fmla="*/ 0 h 67"/>
              </a:gdLst>
              <a:ahLst/>
              <a:cxnLst>
                <a:cxn ang="0">
                  <a:pos x="T0" y="T1"/>
                </a:cxn>
                <a:cxn ang="0">
                  <a:pos x="T2" y="T3"/>
                </a:cxn>
                <a:cxn ang="0">
                  <a:pos x="T4" y="T5"/>
                </a:cxn>
                <a:cxn ang="0">
                  <a:pos x="T6" y="T7"/>
                </a:cxn>
                <a:cxn ang="0">
                  <a:pos x="T8" y="T9"/>
                </a:cxn>
              </a:cxnLst>
              <a:rect l="0" t="0" r="r" b="b"/>
              <a:pathLst>
                <a:path w="557" h="67">
                  <a:moveTo>
                    <a:pt x="54" y="0"/>
                  </a:moveTo>
                  <a:lnTo>
                    <a:pt x="499" y="0"/>
                  </a:lnTo>
                  <a:lnTo>
                    <a:pt x="557"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0" name="íş1íḋé"/>
            <p:cNvSpPr/>
            <p:nvPr/>
          </p:nvSpPr>
          <p:spPr bwMode="auto">
            <a:xfrm>
              <a:off x="4759326" y="3830351"/>
              <a:ext cx="71278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1" name="îṧľiḍé"/>
            <p:cNvSpPr/>
            <p:nvPr/>
          </p:nvSpPr>
          <p:spPr bwMode="auto">
            <a:xfrm>
              <a:off x="475932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2" name="ïs1ídè"/>
            <p:cNvSpPr/>
            <p:nvPr/>
          </p:nvSpPr>
          <p:spPr bwMode="auto">
            <a:xfrm>
              <a:off x="488473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3" name="íṡliḑê"/>
            <p:cNvSpPr/>
            <p:nvPr/>
          </p:nvSpPr>
          <p:spPr bwMode="auto">
            <a:xfrm>
              <a:off x="501015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4" name="ïSlîdê"/>
            <p:cNvSpPr/>
            <p:nvPr/>
          </p:nvSpPr>
          <p:spPr bwMode="auto">
            <a:xfrm>
              <a:off x="513556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5" name="iŝlïḍe"/>
            <p:cNvSpPr/>
            <p:nvPr/>
          </p:nvSpPr>
          <p:spPr bwMode="auto">
            <a:xfrm>
              <a:off x="5267326"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6" name="ïṡlîḓé"/>
            <p:cNvSpPr/>
            <p:nvPr/>
          </p:nvSpPr>
          <p:spPr bwMode="auto">
            <a:xfrm>
              <a:off x="5392738"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7" name="îs1îḓè"/>
            <p:cNvSpPr/>
            <p:nvPr/>
          </p:nvSpPr>
          <p:spPr bwMode="auto">
            <a:xfrm>
              <a:off x="5656263" y="3625563"/>
              <a:ext cx="88582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8" name="ïšḻíde"/>
            <p:cNvSpPr/>
            <p:nvPr/>
          </p:nvSpPr>
          <p:spPr bwMode="auto">
            <a:xfrm>
              <a:off x="5656263" y="3730338"/>
              <a:ext cx="885825" cy="100013"/>
            </a:xfrm>
            <a:custGeom>
              <a:avLst/>
              <a:gdLst>
                <a:gd name="T0" fmla="*/ 499 w 558"/>
                <a:gd name="T1" fmla="*/ 63 h 63"/>
                <a:gd name="T2" fmla="*/ 54 w 558"/>
                <a:gd name="T3" fmla="*/ 63 h 63"/>
                <a:gd name="T4" fmla="*/ 0 w 558"/>
                <a:gd name="T5" fmla="*/ 0 h 63"/>
                <a:gd name="T6" fmla="*/ 558 w 558"/>
                <a:gd name="T7" fmla="*/ 0 h 63"/>
                <a:gd name="T8" fmla="*/ 499 w 558"/>
                <a:gd name="T9" fmla="*/ 63 h 63"/>
              </a:gdLst>
              <a:ahLst/>
              <a:cxnLst>
                <a:cxn ang="0">
                  <a:pos x="T0" y="T1"/>
                </a:cxn>
                <a:cxn ang="0">
                  <a:pos x="T2" y="T3"/>
                </a:cxn>
                <a:cxn ang="0">
                  <a:pos x="T4" y="T5"/>
                </a:cxn>
                <a:cxn ang="0">
                  <a:pos x="T6" y="T7"/>
                </a:cxn>
                <a:cxn ang="0">
                  <a:pos x="T8" y="T9"/>
                </a:cxn>
              </a:cxnLst>
              <a:rect l="0" t="0" r="r" b="b"/>
              <a:pathLst>
                <a:path w="558" h="63">
                  <a:moveTo>
                    <a:pt x="499" y="63"/>
                  </a:moveTo>
                  <a:lnTo>
                    <a:pt x="54" y="63"/>
                  </a:lnTo>
                  <a:lnTo>
                    <a:pt x="0" y="0"/>
                  </a:lnTo>
                  <a:lnTo>
                    <a:pt x="558"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9" name="ïṡľiḑe"/>
            <p:cNvSpPr/>
            <p:nvPr/>
          </p:nvSpPr>
          <p:spPr bwMode="auto">
            <a:xfrm>
              <a:off x="5656263" y="5743288"/>
              <a:ext cx="885825"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0" name="íşḷîďê"/>
            <p:cNvSpPr/>
            <p:nvPr/>
          </p:nvSpPr>
          <p:spPr bwMode="auto">
            <a:xfrm>
              <a:off x="5656263" y="5636926"/>
              <a:ext cx="885825" cy="106363"/>
            </a:xfrm>
            <a:custGeom>
              <a:avLst/>
              <a:gdLst>
                <a:gd name="T0" fmla="*/ 54 w 558"/>
                <a:gd name="T1" fmla="*/ 0 h 67"/>
                <a:gd name="T2" fmla="*/ 499 w 558"/>
                <a:gd name="T3" fmla="*/ 0 h 67"/>
                <a:gd name="T4" fmla="*/ 558 w 558"/>
                <a:gd name="T5" fmla="*/ 67 h 67"/>
                <a:gd name="T6" fmla="*/ 0 w 558"/>
                <a:gd name="T7" fmla="*/ 67 h 67"/>
                <a:gd name="T8" fmla="*/ 54 w 558"/>
                <a:gd name="T9" fmla="*/ 0 h 67"/>
              </a:gdLst>
              <a:ahLst/>
              <a:cxnLst>
                <a:cxn ang="0">
                  <a:pos x="T0" y="T1"/>
                </a:cxn>
                <a:cxn ang="0">
                  <a:pos x="T2" y="T3"/>
                </a:cxn>
                <a:cxn ang="0">
                  <a:pos x="T4" y="T5"/>
                </a:cxn>
                <a:cxn ang="0">
                  <a:pos x="T6" y="T7"/>
                </a:cxn>
                <a:cxn ang="0">
                  <a:pos x="T8" y="T9"/>
                </a:cxn>
              </a:cxnLst>
              <a:rect l="0" t="0" r="r" b="b"/>
              <a:pathLst>
                <a:path w="558" h="67">
                  <a:moveTo>
                    <a:pt x="54" y="0"/>
                  </a:moveTo>
                  <a:lnTo>
                    <a:pt x="499" y="0"/>
                  </a:lnTo>
                  <a:lnTo>
                    <a:pt x="558"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1" name="íSļïḑé"/>
            <p:cNvSpPr/>
            <p:nvPr/>
          </p:nvSpPr>
          <p:spPr bwMode="auto">
            <a:xfrm>
              <a:off x="5741988" y="3830351"/>
              <a:ext cx="714375"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2" name="išļîḍè"/>
            <p:cNvSpPr/>
            <p:nvPr/>
          </p:nvSpPr>
          <p:spPr bwMode="auto">
            <a:xfrm>
              <a:off x="5741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3" name="ïṡliḑe"/>
            <p:cNvSpPr/>
            <p:nvPr/>
          </p:nvSpPr>
          <p:spPr bwMode="auto">
            <a:xfrm>
              <a:off x="586740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4" name="ïṧļiďe"/>
            <p:cNvSpPr/>
            <p:nvPr/>
          </p:nvSpPr>
          <p:spPr bwMode="auto">
            <a:xfrm>
              <a:off x="599281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5" name="ïṣḷidê"/>
            <p:cNvSpPr/>
            <p:nvPr/>
          </p:nvSpPr>
          <p:spPr bwMode="auto">
            <a:xfrm>
              <a:off x="6126163" y="3830351"/>
              <a:ext cx="71438"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6" name="ïšlíḋé"/>
            <p:cNvSpPr/>
            <p:nvPr/>
          </p:nvSpPr>
          <p:spPr bwMode="auto">
            <a:xfrm>
              <a:off x="625157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7" name="îslíde"/>
            <p:cNvSpPr/>
            <p:nvPr/>
          </p:nvSpPr>
          <p:spPr bwMode="auto">
            <a:xfrm>
              <a:off x="6376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8" name="îṡḻïḋe"/>
            <p:cNvSpPr/>
            <p:nvPr/>
          </p:nvSpPr>
          <p:spPr bwMode="auto">
            <a:xfrm>
              <a:off x="6627813" y="3625563"/>
              <a:ext cx="8905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9" name="ïṡľîďe"/>
            <p:cNvSpPr/>
            <p:nvPr/>
          </p:nvSpPr>
          <p:spPr bwMode="auto">
            <a:xfrm>
              <a:off x="6627813" y="3730338"/>
              <a:ext cx="890588" cy="100013"/>
            </a:xfrm>
            <a:custGeom>
              <a:avLst/>
              <a:gdLst>
                <a:gd name="T0" fmla="*/ 503 w 561"/>
                <a:gd name="T1" fmla="*/ 63 h 63"/>
                <a:gd name="T2" fmla="*/ 58 w 561"/>
                <a:gd name="T3" fmla="*/ 63 h 63"/>
                <a:gd name="T4" fmla="*/ 0 w 561"/>
                <a:gd name="T5" fmla="*/ 0 h 63"/>
                <a:gd name="T6" fmla="*/ 561 w 561"/>
                <a:gd name="T7" fmla="*/ 0 h 63"/>
                <a:gd name="T8" fmla="*/ 503 w 561"/>
                <a:gd name="T9" fmla="*/ 63 h 63"/>
              </a:gdLst>
              <a:ahLst/>
              <a:cxnLst>
                <a:cxn ang="0">
                  <a:pos x="T0" y="T1"/>
                </a:cxn>
                <a:cxn ang="0">
                  <a:pos x="T2" y="T3"/>
                </a:cxn>
                <a:cxn ang="0">
                  <a:pos x="T4" y="T5"/>
                </a:cxn>
                <a:cxn ang="0">
                  <a:pos x="T6" y="T7"/>
                </a:cxn>
                <a:cxn ang="0">
                  <a:pos x="T8" y="T9"/>
                </a:cxn>
              </a:cxnLst>
              <a:rect l="0" t="0" r="r" b="b"/>
              <a:pathLst>
                <a:path w="561" h="63">
                  <a:moveTo>
                    <a:pt x="503" y="63"/>
                  </a:moveTo>
                  <a:lnTo>
                    <a:pt x="58" y="63"/>
                  </a:lnTo>
                  <a:lnTo>
                    <a:pt x="0" y="0"/>
                  </a:lnTo>
                  <a:lnTo>
                    <a:pt x="561" y="0"/>
                  </a:lnTo>
                  <a:lnTo>
                    <a:pt x="503"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0" name="is1îde"/>
            <p:cNvSpPr/>
            <p:nvPr/>
          </p:nvSpPr>
          <p:spPr bwMode="auto">
            <a:xfrm>
              <a:off x="6627813" y="5743288"/>
              <a:ext cx="89058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1" name="ïSḷïḓé"/>
            <p:cNvSpPr/>
            <p:nvPr/>
          </p:nvSpPr>
          <p:spPr bwMode="auto">
            <a:xfrm>
              <a:off x="6627813" y="5636926"/>
              <a:ext cx="890588" cy="106363"/>
            </a:xfrm>
            <a:custGeom>
              <a:avLst/>
              <a:gdLst>
                <a:gd name="T0" fmla="*/ 58 w 561"/>
                <a:gd name="T1" fmla="*/ 0 h 67"/>
                <a:gd name="T2" fmla="*/ 503 w 561"/>
                <a:gd name="T3" fmla="*/ 0 h 67"/>
                <a:gd name="T4" fmla="*/ 561 w 561"/>
                <a:gd name="T5" fmla="*/ 67 h 67"/>
                <a:gd name="T6" fmla="*/ 0 w 561"/>
                <a:gd name="T7" fmla="*/ 67 h 67"/>
                <a:gd name="T8" fmla="*/ 58 w 561"/>
                <a:gd name="T9" fmla="*/ 0 h 67"/>
              </a:gdLst>
              <a:ahLst/>
              <a:cxnLst>
                <a:cxn ang="0">
                  <a:pos x="T0" y="T1"/>
                </a:cxn>
                <a:cxn ang="0">
                  <a:pos x="T2" y="T3"/>
                </a:cxn>
                <a:cxn ang="0">
                  <a:pos x="T4" y="T5"/>
                </a:cxn>
                <a:cxn ang="0">
                  <a:pos x="T6" y="T7"/>
                </a:cxn>
                <a:cxn ang="0">
                  <a:pos x="T8" y="T9"/>
                </a:cxn>
              </a:cxnLst>
              <a:rect l="0" t="0" r="r" b="b"/>
              <a:pathLst>
                <a:path w="561" h="67">
                  <a:moveTo>
                    <a:pt x="58" y="0"/>
                  </a:moveTo>
                  <a:lnTo>
                    <a:pt x="503" y="0"/>
                  </a:lnTo>
                  <a:lnTo>
                    <a:pt x="561" y="67"/>
                  </a:lnTo>
                  <a:lnTo>
                    <a:pt x="0" y="67"/>
                  </a:lnTo>
                  <a:lnTo>
                    <a:pt x="58"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2" name="iṣ1îḍè"/>
            <p:cNvSpPr/>
            <p:nvPr/>
          </p:nvSpPr>
          <p:spPr bwMode="auto">
            <a:xfrm>
              <a:off x="6719888" y="3830351"/>
              <a:ext cx="70643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3" name="iṥḷíḑé"/>
            <p:cNvSpPr/>
            <p:nvPr/>
          </p:nvSpPr>
          <p:spPr bwMode="auto">
            <a:xfrm>
              <a:off x="6719888"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4" name="iṧľîḋê"/>
            <p:cNvSpPr/>
            <p:nvPr/>
          </p:nvSpPr>
          <p:spPr bwMode="auto">
            <a:xfrm>
              <a:off x="6845301"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5" name="í$ḻide"/>
            <p:cNvSpPr/>
            <p:nvPr/>
          </p:nvSpPr>
          <p:spPr bwMode="auto">
            <a:xfrm>
              <a:off x="6970713"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6" name="îs1iḍe"/>
            <p:cNvSpPr/>
            <p:nvPr/>
          </p:nvSpPr>
          <p:spPr bwMode="auto">
            <a:xfrm>
              <a:off x="7096126"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7" name="íṧļíḓé"/>
            <p:cNvSpPr/>
            <p:nvPr/>
          </p:nvSpPr>
          <p:spPr bwMode="auto">
            <a:xfrm>
              <a:off x="7221538"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8" name="iś1ïḑè"/>
            <p:cNvSpPr/>
            <p:nvPr/>
          </p:nvSpPr>
          <p:spPr bwMode="auto">
            <a:xfrm>
              <a:off x="7353301"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9" name="íŝļîḍè"/>
            <p:cNvSpPr/>
            <p:nvPr/>
          </p:nvSpPr>
          <p:spPr bwMode="auto">
            <a:xfrm>
              <a:off x="4633913" y="3519201"/>
              <a:ext cx="2924175" cy="1063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0" name="îśḷïḍé"/>
            <p:cNvSpPr/>
            <p:nvPr/>
          </p:nvSpPr>
          <p:spPr bwMode="auto">
            <a:xfrm>
              <a:off x="4554538" y="3393788"/>
              <a:ext cx="3082925" cy="125413"/>
            </a:xfrm>
            <a:custGeom>
              <a:avLst/>
              <a:gdLst>
                <a:gd name="T0" fmla="*/ 1942 w 1942"/>
                <a:gd name="T1" fmla="*/ 0 h 79"/>
                <a:gd name="T2" fmla="*/ 0 w 1942"/>
                <a:gd name="T3" fmla="*/ 0 h 79"/>
                <a:gd name="T4" fmla="*/ 50 w 1942"/>
                <a:gd name="T5" fmla="*/ 79 h 79"/>
                <a:gd name="T6" fmla="*/ 1892 w 1942"/>
                <a:gd name="T7" fmla="*/ 79 h 79"/>
                <a:gd name="T8" fmla="*/ 1942 w 1942"/>
                <a:gd name="T9" fmla="*/ 0 h 79"/>
              </a:gdLst>
              <a:ahLst/>
              <a:cxnLst>
                <a:cxn ang="0">
                  <a:pos x="T0" y="T1"/>
                </a:cxn>
                <a:cxn ang="0">
                  <a:pos x="T2" y="T3"/>
                </a:cxn>
                <a:cxn ang="0">
                  <a:pos x="T4" y="T5"/>
                </a:cxn>
                <a:cxn ang="0">
                  <a:pos x="T6" y="T7"/>
                </a:cxn>
                <a:cxn ang="0">
                  <a:pos x="T8" y="T9"/>
                </a:cxn>
              </a:cxnLst>
              <a:rect l="0" t="0" r="r" b="b"/>
              <a:pathLst>
                <a:path w="1942" h="79">
                  <a:moveTo>
                    <a:pt x="1942" y="0"/>
                  </a:moveTo>
                  <a:lnTo>
                    <a:pt x="0" y="0"/>
                  </a:lnTo>
                  <a:lnTo>
                    <a:pt x="50" y="79"/>
                  </a:lnTo>
                  <a:lnTo>
                    <a:pt x="1892" y="79"/>
                  </a:lnTo>
                  <a:lnTo>
                    <a:pt x="19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1" name="îsļïďe"/>
            <p:cNvSpPr/>
            <p:nvPr/>
          </p:nvSpPr>
          <p:spPr bwMode="auto">
            <a:xfrm>
              <a:off x="4554538" y="3111213"/>
              <a:ext cx="3082925" cy="2825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2" name="íš1îdé"/>
            <p:cNvSpPr/>
            <p:nvPr/>
          </p:nvSpPr>
          <p:spPr bwMode="auto">
            <a:xfrm>
              <a:off x="4554538" y="5841713"/>
              <a:ext cx="3082925" cy="1460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3" name="ïṧḻîḑê"/>
            <p:cNvSpPr/>
            <p:nvPr/>
          </p:nvSpPr>
          <p:spPr bwMode="auto">
            <a:xfrm>
              <a:off x="4408488" y="5987763"/>
              <a:ext cx="3375025" cy="13811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4" name="îṥļîḑè"/>
            <p:cNvSpPr/>
            <p:nvPr/>
          </p:nvSpPr>
          <p:spPr bwMode="auto">
            <a:xfrm>
              <a:off x="4237038" y="6125876"/>
              <a:ext cx="3717925" cy="138113"/>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5" name="îSḷîḍe"/>
            <p:cNvSpPr/>
            <p:nvPr/>
          </p:nvSpPr>
          <p:spPr bwMode="auto">
            <a:xfrm>
              <a:off x="5842001" y="2417476"/>
              <a:ext cx="514350" cy="620713"/>
            </a:xfrm>
            <a:custGeom>
              <a:avLst/>
              <a:gdLst>
                <a:gd name="T0" fmla="*/ 77 w 78"/>
                <a:gd name="T1" fmla="*/ 50 h 94"/>
                <a:gd name="T2" fmla="*/ 69 w 78"/>
                <a:gd name="T3" fmla="*/ 33 h 94"/>
                <a:gd name="T4" fmla="*/ 77 w 78"/>
                <a:gd name="T5" fmla="*/ 33 h 94"/>
                <a:gd name="T6" fmla="*/ 77 w 78"/>
                <a:gd name="T7" fmla="*/ 27 h 94"/>
                <a:gd name="T8" fmla="*/ 43 w 78"/>
                <a:gd name="T9" fmla="*/ 27 h 94"/>
                <a:gd name="T10" fmla="*/ 43 w 78"/>
                <a:gd name="T11" fmla="*/ 0 h 94"/>
                <a:gd name="T12" fmla="*/ 35 w 78"/>
                <a:gd name="T13" fmla="*/ 0 h 94"/>
                <a:gd name="T14" fmla="*/ 35 w 78"/>
                <a:gd name="T15" fmla="*/ 27 h 94"/>
                <a:gd name="T16" fmla="*/ 1 w 78"/>
                <a:gd name="T17" fmla="*/ 27 h 94"/>
                <a:gd name="T18" fmla="*/ 1 w 78"/>
                <a:gd name="T19" fmla="*/ 33 h 94"/>
                <a:gd name="T20" fmla="*/ 9 w 78"/>
                <a:gd name="T21" fmla="*/ 33 h 94"/>
                <a:gd name="T22" fmla="*/ 1 w 78"/>
                <a:gd name="T23" fmla="*/ 50 h 94"/>
                <a:gd name="T24" fmla="*/ 1 w 78"/>
                <a:gd name="T25" fmla="*/ 50 h 94"/>
                <a:gd name="T26" fmla="*/ 1 w 78"/>
                <a:gd name="T27" fmla="*/ 50 h 94"/>
                <a:gd name="T28" fmla="*/ 10 w 78"/>
                <a:gd name="T29" fmla="*/ 60 h 94"/>
                <a:gd name="T30" fmla="*/ 20 w 78"/>
                <a:gd name="T31" fmla="*/ 50 h 94"/>
                <a:gd name="T32" fmla="*/ 20 w 78"/>
                <a:gd name="T33" fmla="*/ 50 h 94"/>
                <a:gd name="T34" fmla="*/ 20 w 78"/>
                <a:gd name="T35" fmla="*/ 50 h 94"/>
                <a:gd name="T36" fmla="*/ 12 w 78"/>
                <a:gd name="T37" fmla="*/ 33 h 94"/>
                <a:gd name="T38" fmla="*/ 35 w 78"/>
                <a:gd name="T39" fmla="*/ 33 h 94"/>
                <a:gd name="T40" fmla="*/ 35 w 78"/>
                <a:gd name="T41" fmla="*/ 94 h 94"/>
                <a:gd name="T42" fmla="*/ 43 w 78"/>
                <a:gd name="T43" fmla="*/ 94 h 94"/>
                <a:gd name="T44" fmla="*/ 43 w 78"/>
                <a:gd name="T45" fmla="*/ 33 h 94"/>
                <a:gd name="T46" fmla="*/ 66 w 78"/>
                <a:gd name="T47" fmla="*/ 33 h 94"/>
                <a:gd name="T48" fmla="*/ 58 w 78"/>
                <a:gd name="T49" fmla="*/ 50 h 94"/>
                <a:gd name="T50" fmla="*/ 58 w 78"/>
                <a:gd name="T51" fmla="*/ 50 h 94"/>
                <a:gd name="T52" fmla="*/ 58 w 78"/>
                <a:gd name="T53" fmla="*/ 50 h 94"/>
                <a:gd name="T54" fmla="*/ 68 w 78"/>
                <a:gd name="T55" fmla="*/ 60 h 94"/>
                <a:gd name="T56" fmla="*/ 77 w 78"/>
                <a:gd name="T57" fmla="*/ 50 h 94"/>
                <a:gd name="T58" fmla="*/ 77 w 78"/>
                <a:gd name="T59" fmla="*/ 50 h 94"/>
                <a:gd name="T60" fmla="*/ 77 w 78"/>
                <a:gd name="T61" fmla="*/ 50 h 94"/>
                <a:gd name="T62" fmla="*/ 19 w 78"/>
                <a:gd name="T63" fmla="*/ 50 h 94"/>
                <a:gd name="T64" fmla="*/ 2 w 78"/>
                <a:gd name="T65" fmla="*/ 50 h 94"/>
                <a:gd name="T66" fmla="*/ 10 w 78"/>
                <a:gd name="T67" fmla="*/ 33 h 94"/>
                <a:gd name="T68" fmla="*/ 11 w 78"/>
                <a:gd name="T69" fmla="*/ 33 h 94"/>
                <a:gd name="T70" fmla="*/ 19 w 78"/>
                <a:gd name="T71" fmla="*/ 50 h 94"/>
                <a:gd name="T72" fmla="*/ 59 w 78"/>
                <a:gd name="T73" fmla="*/ 50 h 94"/>
                <a:gd name="T74" fmla="*/ 67 w 78"/>
                <a:gd name="T75" fmla="*/ 33 h 94"/>
                <a:gd name="T76" fmla="*/ 68 w 78"/>
                <a:gd name="T77" fmla="*/ 33 h 94"/>
                <a:gd name="T78" fmla="*/ 76 w 78"/>
                <a:gd name="T79" fmla="*/ 50 h 94"/>
                <a:gd name="T80" fmla="*/ 59 w 78"/>
                <a:gd name="T81" fmla="*/ 5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4">
                  <a:moveTo>
                    <a:pt x="77" y="50"/>
                  </a:moveTo>
                  <a:cubicBezTo>
                    <a:pt x="69" y="33"/>
                    <a:pt x="69" y="33"/>
                    <a:pt x="69" y="33"/>
                  </a:cubicBezTo>
                  <a:cubicBezTo>
                    <a:pt x="77" y="33"/>
                    <a:pt x="77" y="33"/>
                    <a:pt x="77" y="33"/>
                  </a:cubicBezTo>
                  <a:cubicBezTo>
                    <a:pt x="77" y="27"/>
                    <a:pt x="77" y="27"/>
                    <a:pt x="77" y="27"/>
                  </a:cubicBezTo>
                  <a:cubicBezTo>
                    <a:pt x="43" y="27"/>
                    <a:pt x="43" y="27"/>
                    <a:pt x="43" y="27"/>
                  </a:cubicBezTo>
                  <a:cubicBezTo>
                    <a:pt x="43" y="0"/>
                    <a:pt x="43" y="0"/>
                    <a:pt x="43" y="0"/>
                  </a:cubicBezTo>
                  <a:cubicBezTo>
                    <a:pt x="35" y="0"/>
                    <a:pt x="35" y="0"/>
                    <a:pt x="35" y="0"/>
                  </a:cubicBezTo>
                  <a:cubicBezTo>
                    <a:pt x="35" y="27"/>
                    <a:pt x="35" y="27"/>
                    <a:pt x="35" y="27"/>
                  </a:cubicBezTo>
                  <a:cubicBezTo>
                    <a:pt x="1" y="27"/>
                    <a:pt x="1" y="27"/>
                    <a:pt x="1" y="27"/>
                  </a:cubicBezTo>
                  <a:cubicBezTo>
                    <a:pt x="1" y="33"/>
                    <a:pt x="1" y="33"/>
                    <a:pt x="1" y="33"/>
                  </a:cubicBezTo>
                  <a:cubicBezTo>
                    <a:pt x="9" y="33"/>
                    <a:pt x="9" y="33"/>
                    <a:pt x="9" y="33"/>
                  </a:cubicBezTo>
                  <a:cubicBezTo>
                    <a:pt x="1" y="50"/>
                    <a:pt x="1" y="50"/>
                    <a:pt x="1" y="50"/>
                  </a:cubicBezTo>
                  <a:cubicBezTo>
                    <a:pt x="0" y="50"/>
                    <a:pt x="1" y="50"/>
                    <a:pt x="1" y="50"/>
                  </a:cubicBezTo>
                  <a:cubicBezTo>
                    <a:pt x="1" y="50"/>
                    <a:pt x="1" y="50"/>
                    <a:pt x="1" y="50"/>
                  </a:cubicBezTo>
                  <a:cubicBezTo>
                    <a:pt x="1" y="56"/>
                    <a:pt x="5" y="60"/>
                    <a:pt x="10" y="60"/>
                  </a:cubicBezTo>
                  <a:cubicBezTo>
                    <a:pt x="15" y="60"/>
                    <a:pt x="20" y="56"/>
                    <a:pt x="20" y="50"/>
                  </a:cubicBezTo>
                  <a:cubicBezTo>
                    <a:pt x="20" y="50"/>
                    <a:pt x="20" y="50"/>
                    <a:pt x="20" y="50"/>
                  </a:cubicBezTo>
                  <a:cubicBezTo>
                    <a:pt x="20" y="50"/>
                    <a:pt x="20" y="50"/>
                    <a:pt x="20" y="50"/>
                  </a:cubicBezTo>
                  <a:cubicBezTo>
                    <a:pt x="12" y="33"/>
                    <a:pt x="12" y="33"/>
                    <a:pt x="12" y="33"/>
                  </a:cubicBezTo>
                  <a:cubicBezTo>
                    <a:pt x="35" y="33"/>
                    <a:pt x="35" y="33"/>
                    <a:pt x="35" y="33"/>
                  </a:cubicBezTo>
                  <a:cubicBezTo>
                    <a:pt x="35" y="94"/>
                    <a:pt x="35" y="94"/>
                    <a:pt x="35" y="94"/>
                  </a:cubicBezTo>
                  <a:cubicBezTo>
                    <a:pt x="43" y="94"/>
                    <a:pt x="43" y="94"/>
                    <a:pt x="43" y="94"/>
                  </a:cubicBezTo>
                  <a:cubicBezTo>
                    <a:pt x="43" y="33"/>
                    <a:pt x="43" y="33"/>
                    <a:pt x="43" y="33"/>
                  </a:cubicBezTo>
                  <a:cubicBezTo>
                    <a:pt x="66" y="33"/>
                    <a:pt x="66" y="33"/>
                    <a:pt x="66" y="33"/>
                  </a:cubicBezTo>
                  <a:cubicBezTo>
                    <a:pt x="58" y="50"/>
                    <a:pt x="58" y="50"/>
                    <a:pt x="58" y="50"/>
                  </a:cubicBezTo>
                  <a:cubicBezTo>
                    <a:pt x="58" y="50"/>
                    <a:pt x="58" y="50"/>
                    <a:pt x="58" y="50"/>
                  </a:cubicBezTo>
                  <a:cubicBezTo>
                    <a:pt x="58" y="50"/>
                    <a:pt x="58" y="50"/>
                    <a:pt x="58" y="50"/>
                  </a:cubicBezTo>
                  <a:cubicBezTo>
                    <a:pt x="58" y="56"/>
                    <a:pt x="63" y="60"/>
                    <a:pt x="68" y="60"/>
                  </a:cubicBezTo>
                  <a:cubicBezTo>
                    <a:pt x="73" y="60"/>
                    <a:pt x="77" y="56"/>
                    <a:pt x="77" y="50"/>
                  </a:cubicBezTo>
                  <a:cubicBezTo>
                    <a:pt x="77" y="50"/>
                    <a:pt x="77" y="50"/>
                    <a:pt x="77" y="50"/>
                  </a:cubicBezTo>
                  <a:cubicBezTo>
                    <a:pt x="77" y="50"/>
                    <a:pt x="78" y="50"/>
                    <a:pt x="77" y="50"/>
                  </a:cubicBezTo>
                  <a:close/>
                  <a:moveTo>
                    <a:pt x="19" y="50"/>
                  </a:moveTo>
                  <a:cubicBezTo>
                    <a:pt x="2" y="50"/>
                    <a:pt x="2" y="50"/>
                    <a:pt x="2" y="50"/>
                  </a:cubicBezTo>
                  <a:cubicBezTo>
                    <a:pt x="10" y="33"/>
                    <a:pt x="10" y="33"/>
                    <a:pt x="10" y="33"/>
                  </a:cubicBezTo>
                  <a:cubicBezTo>
                    <a:pt x="11" y="33"/>
                    <a:pt x="11" y="33"/>
                    <a:pt x="11" y="33"/>
                  </a:cubicBezTo>
                  <a:lnTo>
                    <a:pt x="19" y="50"/>
                  </a:lnTo>
                  <a:close/>
                  <a:moveTo>
                    <a:pt x="59" y="50"/>
                  </a:moveTo>
                  <a:cubicBezTo>
                    <a:pt x="67" y="33"/>
                    <a:pt x="67" y="33"/>
                    <a:pt x="67" y="33"/>
                  </a:cubicBezTo>
                  <a:cubicBezTo>
                    <a:pt x="68" y="33"/>
                    <a:pt x="68" y="33"/>
                    <a:pt x="68" y="33"/>
                  </a:cubicBezTo>
                  <a:cubicBezTo>
                    <a:pt x="76" y="50"/>
                    <a:pt x="76" y="50"/>
                    <a:pt x="76" y="50"/>
                  </a:cubicBezTo>
                  <a:lnTo>
                    <a:pt x="59" y="5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6" name="íṩľiďé"/>
            <p:cNvSpPr/>
            <p:nvPr/>
          </p:nvSpPr>
          <p:spPr bwMode="auto">
            <a:xfrm>
              <a:off x="6126163" y="1388776"/>
              <a:ext cx="692150" cy="401638"/>
            </a:xfrm>
            <a:prstGeom prst="rect">
              <a:avLst/>
            </a:prstGeom>
            <a:solidFill>
              <a:srgbClr val="C127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grpSp>
      <p:sp>
        <p:nvSpPr>
          <p:cNvPr id="2" name="矩形 1"/>
          <p:cNvSpPr/>
          <p:nvPr/>
        </p:nvSpPr>
        <p:spPr>
          <a:xfrm>
            <a:off x="420625" y="718532"/>
            <a:ext cx="2518638" cy="307777"/>
          </a:xfrm>
          <a:prstGeom prst="rect">
            <a:avLst/>
          </a:prstGeom>
        </p:spPr>
        <p:txBody>
          <a:bodyPr wrap="none">
            <a:spAutoFit/>
          </a:bodyPr>
          <a:lstStyle/>
          <a:p>
            <a:r>
              <a:rPr lang="zh-CN" altLang="zh-CN" sz="1400" dirty="0">
                <a:solidFill>
                  <a:srgbClr val="000000"/>
                </a:solidFill>
                <a:latin typeface="NEU-BZ-S92"/>
                <a:ea typeface="方正小标宋_GBK" panose="020B0300000000000000" pitchFamily="34" charset="-122"/>
                <a:cs typeface="Times New Roman" panose="02020603050405020304" pitchFamily="18" charset="0"/>
              </a:rPr>
              <a:t>一、自然人及其民事权利能力</a:t>
            </a:r>
            <a:endParaRPr lang="zh-CN" altLang="en-US" dirty="0"/>
          </a:p>
        </p:txBody>
      </p:sp>
    </p:spTree>
    <p:extLst>
      <p:ext uri="{BB962C8B-B14F-4D97-AF65-F5344CB8AC3E}">
        <p14:creationId xmlns:p14="http://schemas.microsoft.com/office/powerpoint/2010/main" val="23083540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57"/>
                                        </p:tgtEl>
                                        <p:attrNameLst>
                                          <p:attrName>style.visibility</p:attrName>
                                        </p:attrNameLst>
                                      </p:cBhvr>
                                      <p:to>
                                        <p:strVal val="visible"/>
                                      </p:to>
                                    </p:set>
                                    <p:anim calcmode="lin" valueType="num">
                                      <p:cBhvr additive="base">
                                        <p:cTn id="16" dur="500" fill="hold"/>
                                        <p:tgtEl>
                                          <p:spTgt spid="257"/>
                                        </p:tgtEl>
                                        <p:attrNameLst>
                                          <p:attrName>ppt_x</p:attrName>
                                        </p:attrNameLst>
                                      </p:cBhvr>
                                      <p:tavLst>
                                        <p:tav tm="0">
                                          <p:val>
                                            <p:strVal val="#ppt_x"/>
                                          </p:val>
                                        </p:tav>
                                        <p:tav tm="100000">
                                          <p:val>
                                            <p:strVal val="#ppt_x"/>
                                          </p:val>
                                        </p:tav>
                                      </p:tavLst>
                                    </p:anim>
                                    <p:anim calcmode="lin" valueType="num">
                                      <p:cBhvr additive="base">
                                        <p:cTn id="17" dur="500" fill="hold"/>
                                        <p:tgtEl>
                                          <p:spTgt spid="257"/>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600"/>
                                        <p:tgtEl>
                                          <p:spTgt spid="5"/>
                                        </p:tgtEl>
                                      </p:cBhvr>
                                    </p:animEffect>
                                    <p:anim calcmode="lin" valueType="num">
                                      <p:cBhvr>
                                        <p:cTn id="27" dur="600" fill="hold"/>
                                        <p:tgtEl>
                                          <p:spTgt spid="5"/>
                                        </p:tgtEl>
                                        <p:attrNameLst>
                                          <p:attrName>ppt_x</p:attrName>
                                        </p:attrNameLst>
                                      </p:cBhvr>
                                      <p:tavLst>
                                        <p:tav tm="0">
                                          <p:val>
                                            <p:strVal val="#ppt_x"/>
                                          </p:val>
                                        </p:tav>
                                        <p:tav tm="100000">
                                          <p:val>
                                            <p:strVal val="#ppt_x"/>
                                          </p:val>
                                        </p:tav>
                                      </p:tavLst>
                                    </p:anim>
                                    <p:anim calcmode="lin" valueType="num">
                                      <p:cBhvr>
                                        <p:cTn id="28" dur="60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21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700"/>
                                        <p:tgtEl>
                                          <p:spTgt spid="6"/>
                                        </p:tgtEl>
                                      </p:cBhvr>
                                    </p:animEffect>
                                    <p:anim calcmode="lin" valueType="num">
                                      <p:cBhvr>
                                        <p:cTn id="33" dur="700" fill="hold"/>
                                        <p:tgtEl>
                                          <p:spTgt spid="6"/>
                                        </p:tgtEl>
                                        <p:attrNameLst>
                                          <p:attrName>ppt_x</p:attrName>
                                        </p:attrNameLst>
                                      </p:cBhvr>
                                      <p:tavLst>
                                        <p:tav tm="0">
                                          <p:val>
                                            <p:strVal val="#ppt_x"/>
                                          </p:val>
                                        </p:tav>
                                        <p:tav tm="100000">
                                          <p:val>
                                            <p:strVal val="#ppt_x"/>
                                          </p:val>
                                        </p:tav>
                                      </p:tavLst>
                                    </p:anim>
                                    <p:anim calcmode="lin" valueType="num">
                                      <p:cBhvr>
                                        <p:cTn id="34" dur="7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亲属</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一、亲属的概念和种类</a:t>
            </a:r>
            <a:endParaRPr lang="zh-CN" altLang="en-US" dirty="0"/>
          </a:p>
        </p:txBody>
      </p:sp>
      <p:sp>
        <p:nvSpPr>
          <p:cNvPr id="4" name="iṩḻîdè">
            <a:extLst>
              <a:ext uri="{FF2B5EF4-FFF2-40B4-BE49-F238E27FC236}">
                <a16:creationId xmlns:a16="http://schemas.microsoft.com/office/drawing/2014/main" id="{E021DBA2-E332-40E8-AE7C-AB009B9FE6E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4686C124-F61A-40C3-B161-5B0F9B58BD2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F1C840E0-E021-466A-A0BC-64A28C05C4E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D2B3E568-18A5-4769-95D8-708C0D2EDC67}"/>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4322D41F-D7B9-4841-A182-192B853A04D1}"/>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亲属的概念和特征</a:t>
            </a:r>
            <a:endParaRPr lang="en-GB" altLang="zh-CN" sz="1400" b="1" dirty="0">
              <a:solidFill>
                <a:srgbClr val="9B552C"/>
              </a:solidFill>
            </a:endParaRPr>
          </a:p>
        </p:txBody>
      </p:sp>
      <p:sp>
        <p:nvSpPr>
          <p:cNvPr id="9" name="ï$1iḑê">
            <a:extLst>
              <a:ext uri="{FF2B5EF4-FFF2-40B4-BE49-F238E27FC236}">
                <a16:creationId xmlns:a16="http://schemas.microsoft.com/office/drawing/2014/main" id="{418C75BD-ABD8-42DD-A0F3-CC4C5F48CBD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230F5AF1-7E5E-46A6-B086-3B627B84D7D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9F9FB4F1-0911-4ECE-9B99-F4F21564F21D}"/>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769701E4-F688-4A22-920B-82E44FFFFD29}"/>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2160451D-D197-4F6E-89A9-5A8BA37B760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D5773031-CD2B-4DDD-B331-6BCFA6A910F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8CDDA309-912C-40CC-AD0F-9B160D14969B}"/>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亲属的种类</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ACE32D1D-D36C-40D4-BC32-53B9FEE82509}"/>
              </a:ext>
            </a:extLst>
          </p:cNvPr>
          <p:cNvSpPr/>
          <p:nvPr/>
        </p:nvSpPr>
        <p:spPr>
          <a:xfrm>
            <a:off x="1021052" y="1981487"/>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亲属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是指因婚姻、血缘和法律拟制而产生的人与人之间的特定身份关系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以及具有这种特定身份关系的人相互之间的称谓。</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亲属的法律特征是</a:t>
            </a:r>
            <a:r>
              <a:rPr lang="en-US" altLang="zh-CN" sz="1200" dirty="0">
                <a:solidFill>
                  <a:schemeClr val="tx1">
                    <a:lumMod val="95000"/>
                    <a:lumOff val="5000"/>
                  </a:schemeClr>
                </a:solidFill>
              </a:rPr>
              <a:t>:(1)</a:t>
            </a:r>
            <a:r>
              <a:rPr lang="zh-CN" altLang="en-US" sz="1200" dirty="0">
                <a:solidFill>
                  <a:schemeClr val="tx1">
                    <a:lumMod val="95000"/>
                    <a:lumOff val="5000"/>
                  </a:schemeClr>
                </a:solidFill>
              </a:rPr>
              <a:t>亲属是以婚姻和血缘、法律拟制为基础产生的社会关系</a:t>
            </a:r>
            <a:r>
              <a:rPr lang="en-US" altLang="zh-CN" sz="1200" dirty="0">
                <a:solidFill>
                  <a:schemeClr val="tx1">
                    <a:lumMod val="95000"/>
                    <a:lumOff val="5000"/>
                  </a:schemeClr>
                </a:solidFill>
              </a:rPr>
              <a:t>;(2)</a:t>
            </a:r>
            <a:r>
              <a:rPr lang="zh-CN" altLang="en-US" sz="1200" dirty="0">
                <a:solidFill>
                  <a:schemeClr val="tx1">
                    <a:lumMod val="95000"/>
                    <a:lumOff val="5000"/>
                  </a:schemeClr>
                </a:solidFill>
              </a:rPr>
              <a:t>亲属是有固定身份和称谓的社会关系</a:t>
            </a:r>
            <a:r>
              <a:rPr lang="en-US" altLang="zh-CN" sz="1200" dirty="0">
                <a:solidFill>
                  <a:schemeClr val="tx1">
                    <a:lumMod val="95000"/>
                    <a:lumOff val="5000"/>
                  </a:schemeClr>
                </a:solidFill>
              </a:rPr>
              <a:t>;(3)</a:t>
            </a:r>
            <a:r>
              <a:rPr lang="zh-CN" altLang="en-US" sz="1200" dirty="0">
                <a:solidFill>
                  <a:schemeClr val="tx1">
                    <a:lumMod val="95000"/>
                    <a:lumOff val="5000"/>
                  </a:schemeClr>
                </a:solidFill>
              </a:rPr>
              <a:t>一定范围内的亲属有法律上的权利义务关系。</a:t>
            </a:r>
          </a:p>
        </p:txBody>
      </p:sp>
      <p:sp>
        <p:nvSpPr>
          <p:cNvPr id="17" name="矩形 16">
            <a:extLst>
              <a:ext uri="{FF2B5EF4-FFF2-40B4-BE49-F238E27FC236}">
                <a16:creationId xmlns:a16="http://schemas.microsoft.com/office/drawing/2014/main" id="{F7B4B44A-BD97-4021-8EE8-EC36BF802A5F}"/>
              </a:ext>
            </a:extLst>
          </p:cNvPr>
          <p:cNvSpPr/>
          <p:nvPr/>
        </p:nvSpPr>
        <p:spPr>
          <a:xfrm>
            <a:off x="4630230" y="1585597"/>
            <a:ext cx="3518068"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配偶</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血亲</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姻亲</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6478320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亲属</a:t>
            </a:r>
          </a:p>
        </p:txBody>
      </p:sp>
      <p:sp>
        <p:nvSpPr>
          <p:cNvPr id="4" name="iṩḻîdè">
            <a:extLst>
              <a:ext uri="{FF2B5EF4-FFF2-40B4-BE49-F238E27FC236}">
                <a16:creationId xmlns:a16="http://schemas.microsoft.com/office/drawing/2014/main" id="{6D44C57A-C825-49EE-84AC-65EAD516829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97ECDC9-48AC-40FD-BC10-5342F18E2F5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4A984402-0110-4447-922B-DEA0B8EE45B2}"/>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A1F9DC8-B17C-4098-96A4-C7466A23E353}"/>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B68FF749-5EFF-4915-BF3E-E0E4214AB17F}"/>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二、近亲属</a:t>
            </a:r>
            <a:endParaRPr lang="en-GB" altLang="zh-CN" sz="1400" b="1" dirty="0">
              <a:solidFill>
                <a:srgbClr val="9B552C"/>
              </a:solidFill>
            </a:endParaRPr>
          </a:p>
        </p:txBody>
      </p:sp>
      <p:sp>
        <p:nvSpPr>
          <p:cNvPr id="9" name="ï$1iḑê">
            <a:extLst>
              <a:ext uri="{FF2B5EF4-FFF2-40B4-BE49-F238E27FC236}">
                <a16:creationId xmlns:a16="http://schemas.microsoft.com/office/drawing/2014/main" id="{3BE2038F-5079-471F-A5A8-FCE3AF8AA1F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C47FC99-F728-498D-9820-0C50BFE2C683}"/>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390E166-7214-4D2E-A9CF-8801DB1E0682}"/>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BA03877-9798-4BAE-8018-93475A68E23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06BF415A-EAA2-47FC-A156-92F24C430D6C}"/>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BFD7ACB8-45E6-4CE9-BE52-234F0B644986}"/>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EE82A95A-3881-4089-88D1-305A290F143E}"/>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三、家庭成员</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66E5E2B0-4D5E-417D-8C58-3C30A5A581D0}"/>
              </a:ext>
            </a:extLst>
          </p:cNvPr>
          <p:cNvSpPr/>
          <p:nvPr/>
        </p:nvSpPr>
        <p:spPr>
          <a:xfrm>
            <a:off x="1021052" y="1981487"/>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亲属之间存在亲疏远近的区别</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国外通常用亲等表示。我国不使用这样的概念</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而是使用近亲属的概念</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确认配偶、父母、子女、兄弟姐妹、祖父母、外祖父母、孙子女、外孙子女为近亲属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在他们之间发生权利义务关系。超出这个范围的亲属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不发生权利义务关系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不受婚姻家庭法的调整。</a:t>
            </a:r>
          </a:p>
        </p:txBody>
      </p:sp>
      <p:sp>
        <p:nvSpPr>
          <p:cNvPr id="17" name="矩形 16">
            <a:extLst>
              <a:ext uri="{FF2B5EF4-FFF2-40B4-BE49-F238E27FC236}">
                <a16:creationId xmlns:a16="http://schemas.microsoft.com/office/drawing/2014/main" id="{E486AF65-D222-41E3-8D99-A48372FB8AEB}"/>
              </a:ext>
            </a:extLst>
          </p:cNvPr>
          <p:cNvSpPr/>
          <p:nvPr/>
        </p:nvSpPr>
        <p:spPr>
          <a:xfrm>
            <a:off x="4721972" y="1967752"/>
            <a:ext cx="3518068"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没有规定家制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有家庭的概念</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但没有作出界定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仅规定了家庭成员的概念。配偶、父母、子女和其他共同生活的近亲属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是家庭成员</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是家庭的组成部分。</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1093206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结婚的条件与程序</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婚姻关系无效和可撤销</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第十八章  　结　 婚</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婚姻家庭</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7822072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6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第一节　结婚的条件与程序</a:t>
            </a:r>
          </a:p>
        </p:txBody>
      </p:sp>
      <p:sp>
        <p:nvSpPr>
          <p:cNvPr id="4" name="iṩḻîdè">
            <a:extLst>
              <a:ext uri="{FF2B5EF4-FFF2-40B4-BE49-F238E27FC236}">
                <a16:creationId xmlns:a16="http://schemas.microsoft.com/office/drawing/2014/main" id="{41D749FD-F5BF-45BD-BDCF-7E6A2031949E}"/>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84EC148B-EBD9-4B59-B093-581BBBA11A4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8D01A37-C2D2-4B4F-ABA5-00604A8E28D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69CEFE1-1954-471E-9684-2BB04A9D33D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2062FFDA-1898-4076-B771-31E0D857A39C}"/>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　　一、婚姻</a:t>
            </a:r>
            <a:endParaRPr lang="en-GB" altLang="zh-CN" sz="1400" b="1" dirty="0">
              <a:solidFill>
                <a:srgbClr val="9B552C"/>
              </a:solidFill>
            </a:endParaRPr>
          </a:p>
        </p:txBody>
      </p:sp>
      <p:sp>
        <p:nvSpPr>
          <p:cNvPr id="9" name="ï$1iḑê">
            <a:extLst>
              <a:ext uri="{FF2B5EF4-FFF2-40B4-BE49-F238E27FC236}">
                <a16:creationId xmlns:a16="http://schemas.microsoft.com/office/drawing/2014/main" id="{06F720EA-A4A7-44A5-855A-182379D8A4F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A1B021C7-C415-4289-87EF-DA32C88EC98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F105BC71-6FC2-42AD-A9AD-03D705C005F3}"/>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FE0EC4CA-8225-459B-9668-49BF4DC012C7}"/>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ïSḻíḓê">
            <a:extLst>
              <a:ext uri="{FF2B5EF4-FFF2-40B4-BE49-F238E27FC236}">
                <a16:creationId xmlns:a16="http://schemas.microsoft.com/office/drawing/2014/main" id="{208DB44A-12B0-4F74-8E5C-65D49832C3FE}"/>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4EC6B6F0-AA4A-4A07-9593-39B36FEDE7FB}"/>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33D3A9B1-AF75-43F9-89A5-9B1E7752D70C}"/>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二、结婚的条件</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E7890EF3-5E3A-4CD5-9FB8-45DD26C4423F}"/>
              </a:ext>
            </a:extLst>
          </p:cNvPr>
          <p:cNvSpPr/>
          <p:nvPr/>
        </p:nvSpPr>
        <p:spPr>
          <a:xfrm>
            <a:off x="901760" y="1698321"/>
            <a:ext cx="34749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婚姻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是指男女双方以共同生活为目的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以产生配偶之间的权利义务为内容的两性结合。婚姻是最重要的身份关系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创设婚姻的行为是结婚的身份行为。</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结婚是男女双方依照法律规定的条件和程序缔结配偶关系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并由此产生相应的民事权利、义务和责任的身份法律行为。按照我国法律规定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结婚须得到法律的确认</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即结婚行为再加上婚姻登记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就构成婚姻关系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双方产生配偶权。</a:t>
            </a:r>
          </a:p>
        </p:txBody>
      </p:sp>
      <p:sp>
        <p:nvSpPr>
          <p:cNvPr id="17" name="矩形 16">
            <a:extLst>
              <a:ext uri="{FF2B5EF4-FFF2-40B4-BE49-F238E27FC236}">
                <a16:creationId xmlns:a16="http://schemas.microsoft.com/office/drawing/2014/main" id="{20B0548D-E9FE-47F1-B0D1-3B4AE7F7E1FC}"/>
              </a:ext>
            </a:extLst>
          </p:cNvPr>
          <p:cNvSpPr/>
          <p:nvPr/>
        </p:nvSpPr>
        <p:spPr>
          <a:xfrm>
            <a:off x="4721972" y="1967752"/>
            <a:ext cx="3518068" cy="2003177"/>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结婚的必备要件。结婚的必备要件也称结婚的积极要件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是当事人结婚时必须具备的法定条件。结婚须具备结婚合意、符合法定婚龄和不违反一夫一妻制这三个必备要件。</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结婚的禁止条件。禁婚亲是禁止结婚的血亲</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是指法律规定的禁止结婚的亲属范围。</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0326376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第一节　结婚的条件与程序</a:t>
            </a:r>
          </a:p>
        </p:txBody>
      </p:sp>
      <p:sp>
        <p:nvSpPr>
          <p:cNvPr id="4" name="iṩḻîdè">
            <a:extLst>
              <a:ext uri="{FF2B5EF4-FFF2-40B4-BE49-F238E27FC236}">
                <a16:creationId xmlns:a16="http://schemas.microsoft.com/office/drawing/2014/main" id="{41D749FD-F5BF-45BD-BDCF-7E6A2031949E}"/>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84EC148B-EBD9-4B59-B093-581BBBA11A4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8D01A37-C2D2-4B4F-ABA5-00604A8E28D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69CEFE1-1954-471E-9684-2BB04A9D33D5}"/>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03</a:t>
            </a:r>
          </a:p>
        </p:txBody>
      </p:sp>
      <p:sp>
        <p:nvSpPr>
          <p:cNvPr id="8" name="îśḷíḋê">
            <a:extLst>
              <a:ext uri="{FF2B5EF4-FFF2-40B4-BE49-F238E27FC236}">
                <a16:creationId xmlns:a16="http://schemas.microsoft.com/office/drawing/2014/main" id="{2062FFDA-1898-4076-B771-31E0D857A39C}"/>
              </a:ext>
            </a:extLst>
          </p:cNvPr>
          <p:cNvSpPr txBox="1"/>
          <p:nvPr/>
        </p:nvSpPr>
        <p:spPr>
          <a:xfrm>
            <a:off x="1397158" y="1303961"/>
            <a:ext cx="2129272" cy="312929"/>
          </a:xfrm>
          <a:prstGeom prst="rect">
            <a:avLst/>
          </a:prstGeom>
          <a:noFill/>
        </p:spPr>
        <p:txBody>
          <a:bodyPr wrap="none">
            <a:normAutofit/>
          </a:bodyPr>
          <a:lstStyle/>
          <a:p>
            <a:r>
              <a:rPr lang="zh-CN" altLang="en-US" sz="1400" b="1" dirty="0">
                <a:solidFill>
                  <a:srgbClr val="9B552C"/>
                </a:solidFill>
              </a:rPr>
              <a:t>三、结婚的程序</a:t>
            </a:r>
            <a:endParaRPr lang="en-GB" altLang="zh-CN" sz="1400" b="1" dirty="0">
              <a:solidFill>
                <a:srgbClr val="9B552C"/>
              </a:solidFill>
            </a:endParaRPr>
          </a:p>
        </p:txBody>
      </p:sp>
      <p:sp>
        <p:nvSpPr>
          <p:cNvPr id="9" name="ï$1iḑê">
            <a:extLst>
              <a:ext uri="{FF2B5EF4-FFF2-40B4-BE49-F238E27FC236}">
                <a16:creationId xmlns:a16="http://schemas.microsoft.com/office/drawing/2014/main" id="{06F720EA-A4A7-44A5-855A-182379D8A4F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A1B021C7-C415-4289-87EF-DA32C88EC98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F105BC71-6FC2-42AD-A9AD-03D705C005F3}"/>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FE0EC4CA-8225-459B-9668-49BF4DC012C7}"/>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04</a:t>
            </a:r>
          </a:p>
        </p:txBody>
      </p:sp>
      <p:sp>
        <p:nvSpPr>
          <p:cNvPr id="13" name="ïSḻíḓê">
            <a:extLst>
              <a:ext uri="{FF2B5EF4-FFF2-40B4-BE49-F238E27FC236}">
                <a16:creationId xmlns:a16="http://schemas.microsoft.com/office/drawing/2014/main" id="{208DB44A-12B0-4F74-8E5C-65D49832C3FE}"/>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4EC6B6F0-AA4A-4A07-9593-39B36FEDE7FB}"/>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33D3A9B1-AF75-43F9-89A5-9B1E7752D70C}"/>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四、结婚的后果</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E7890EF3-5E3A-4CD5-9FB8-45DD26C4423F}"/>
              </a:ext>
            </a:extLst>
          </p:cNvPr>
          <p:cNvSpPr/>
          <p:nvPr/>
        </p:nvSpPr>
        <p:spPr>
          <a:xfrm>
            <a:off x="901760" y="1698321"/>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要求结婚的男女双方应当亲自到婚姻登记机关申请结婚登记。符合</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规定的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予以登记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发给结婚证。完成结婚登记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即确立婚姻关系。未办理结婚登记的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应当补办登记。</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未办理结婚登记的男女如果想得到法律的保护</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即使在一起同居甚至形成事实婚姻关系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也应当补办结婚登记。</a:t>
            </a:r>
          </a:p>
        </p:txBody>
      </p:sp>
      <p:sp>
        <p:nvSpPr>
          <p:cNvPr id="17" name="矩形 16">
            <a:extLst>
              <a:ext uri="{FF2B5EF4-FFF2-40B4-BE49-F238E27FC236}">
                <a16:creationId xmlns:a16="http://schemas.microsoft.com/office/drawing/2014/main" id="{20B0548D-E9FE-47F1-B0D1-3B4AE7F7E1FC}"/>
              </a:ext>
            </a:extLst>
          </p:cNvPr>
          <p:cNvSpPr/>
          <p:nvPr/>
        </p:nvSpPr>
        <p:spPr>
          <a:xfrm>
            <a:off x="4721972" y="1967752"/>
            <a:ext cx="3518068" cy="2003177"/>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结婚的必备要件。结婚的必备要件也称结婚的积极要件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是当事人结婚时必须具备的法定条件。结婚须具备结婚合意、符合法定婚龄和不违反一夫一妻制这三个必备要件。</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结婚的禁止条件。禁婚亲是禁止结婚的血亲</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是指法律规定的禁止结婚的亲属范围。</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728660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第二节　婚姻关系无效和可撤销</a:t>
            </a:r>
          </a:p>
        </p:txBody>
      </p:sp>
      <p:pic>
        <p:nvPicPr>
          <p:cNvPr id="4" name="图片 3">
            <a:extLst>
              <a:ext uri="{FF2B5EF4-FFF2-40B4-BE49-F238E27FC236}">
                <a16:creationId xmlns:a16="http://schemas.microsoft.com/office/drawing/2014/main" id="{1FCA315B-D098-4EC3-B8DB-154A865F203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382D39B-0EFB-4053-A262-99580428DE38}"/>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A27351E3-9797-4079-982E-B913DE5267FB}"/>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FA12AA4-7DC2-4D2E-BAAE-59A6D25BD52C}"/>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4790CC0-C03C-4979-B16B-E0CBE4073E3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BAB25F0A-230B-4BAA-969C-6CBEFC6937F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3255697-5A8E-435B-AC08-AC691DDB53CA}"/>
              </a:ext>
            </a:extLst>
          </p:cNvPr>
          <p:cNvSpPr/>
          <p:nvPr/>
        </p:nvSpPr>
        <p:spPr>
          <a:xfrm>
            <a:off x="200829" y="1952888"/>
            <a:ext cx="2872783"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无效婚姻</a:t>
            </a:r>
            <a:r>
              <a:rPr lang="en-US" altLang="zh-CN" sz="1200" b="1" dirty="0">
                <a:solidFill>
                  <a:prstClr val="white"/>
                </a:solidFill>
                <a:sym typeface="+mn-ea"/>
              </a:rPr>
              <a:t>,</a:t>
            </a:r>
            <a:r>
              <a:rPr lang="zh-CN" altLang="en-US" sz="1200" b="1" dirty="0">
                <a:solidFill>
                  <a:prstClr val="white"/>
                </a:solidFill>
                <a:sym typeface="+mn-ea"/>
              </a:rPr>
              <a:t>是指男女因违反法律规定的结婚要件而不具有法律效力的两性违法结合。无效婚姻是违反婚姻成立要件的违法婚姻</a:t>
            </a:r>
            <a:r>
              <a:rPr lang="en-US" altLang="zh-CN" sz="1200" b="1" dirty="0">
                <a:solidFill>
                  <a:prstClr val="white"/>
                </a:solidFill>
                <a:sym typeface="+mn-ea"/>
              </a:rPr>
              <a:t>,</a:t>
            </a:r>
            <a:r>
              <a:rPr lang="zh-CN" altLang="en-US" sz="1200" b="1" dirty="0">
                <a:solidFill>
                  <a:prstClr val="white"/>
                </a:solidFill>
                <a:sym typeface="+mn-ea"/>
              </a:rPr>
              <a:t>不具有婚姻的法律效力。</a:t>
            </a:r>
          </a:p>
        </p:txBody>
      </p:sp>
      <p:sp>
        <p:nvSpPr>
          <p:cNvPr id="11" name="矩形 10">
            <a:extLst>
              <a:ext uri="{FF2B5EF4-FFF2-40B4-BE49-F238E27FC236}">
                <a16:creationId xmlns:a16="http://schemas.microsoft.com/office/drawing/2014/main" id="{478D3688-B0C6-470B-8595-2B9B1932C964}"/>
              </a:ext>
            </a:extLst>
          </p:cNvPr>
          <p:cNvSpPr/>
          <p:nvPr/>
        </p:nvSpPr>
        <p:spPr>
          <a:xfrm>
            <a:off x="265373" y="1415343"/>
            <a:ext cx="2680224" cy="333040"/>
          </a:xfrm>
          <a:prstGeom prst="rect">
            <a:avLst/>
          </a:prstGeom>
        </p:spPr>
        <p:txBody>
          <a:bodyPr wrap="square">
            <a:spAutoFit/>
          </a:bodyPr>
          <a:lstStyle/>
          <a:p>
            <a:pPr algn="just">
              <a:lnSpc>
                <a:spcPct val="120000"/>
              </a:lnSpc>
            </a:pPr>
            <a:r>
              <a:rPr lang="zh-CN" altLang="en-US" sz="1400" b="1" dirty="0">
                <a:solidFill>
                  <a:prstClr val="white"/>
                </a:solidFill>
              </a:rPr>
              <a:t>　一、婚姻无效</a:t>
            </a:r>
            <a:endParaRPr lang="en-US" altLang="zh-CN" sz="1400" b="1" dirty="0">
              <a:solidFill>
                <a:prstClr val="white"/>
              </a:solidFill>
            </a:endParaRPr>
          </a:p>
        </p:txBody>
      </p:sp>
      <p:sp>
        <p:nvSpPr>
          <p:cNvPr id="12" name="矩形 11">
            <a:extLst>
              <a:ext uri="{FF2B5EF4-FFF2-40B4-BE49-F238E27FC236}">
                <a16:creationId xmlns:a16="http://schemas.microsoft.com/office/drawing/2014/main" id="{A6128019-411B-418B-B302-FBA31DF2FE3B}"/>
              </a:ext>
            </a:extLst>
          </p:cNvPr>
          <p:cNvSpPr/>
          <p:nvPr/>
        </p:nvSpPr>
        <p:spPr>
          <a:xfrm>
            <a:off x="3112641" y="2005057"/>
            <a:ext cx="2802691"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可撤销婚姻的概念。可撤销婚姻亦称可撤销婚</a:t>
            </a:r>
            <a:r>
              <a:rPr lang="en-US" altLang="zh-CN" sz="1200" b="1" dirty="0">
                <a:solidFill>
                  <a:prstClr val="white"/>
                </a:solidFill>
                <a:sym typeface="+mn-ea"/>
              </a:rPr>
              <a:t>,</a:t>
            </a:r>
            <a:r>
              <a:rPr lang="zh-CN" altLang="en-US" sz="1200" b="1" dirty="0">
                <a:solidFill>
                  <a:prstClr val="white"/>
                </a:solidFill>
                <a:sym typeface="+mn-ea"/>
              </a:rPr>
              <a:t>是指已经成立的婚姻关系因欠缺婚姻合意</a:t>
            </a:r>
            <a:r>
              <a:rPr lang="en-US" altLang="zh-CN" sz="1200" b="1" dirty="0">
                <a:solidFill>
                  <a:prstClr val="white"/>
                </a:solidFill>
                <a:sym typeface="+mn-ea"/>
              </a:rPr>
              <a:t>,</a:t>
            </a:r>
            <a:r>
              <a:rPr lang="zh-CN" altLang="en-US" sz="1200" b="1" dirty="0">
                <a:solidFill>
                  <a:prstClr val="white"/>
                </a:solidFill>
                <a:sym typeface="+mn-ea"/>
              </a:rPr>
              <a:t>一方当事人可向婚姻登记机关或者人民法院申请撤销的违法两性结合。</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可撤销婚姻的事由。</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胁迫。</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一方婚前隐瞒重大疾病</a:t>
            </a:r>
          </a:p>
        </p:txBody>
      </p:sp>
      <p:sp>
        <p:nvSpPr>
          <p:cNvPr id="13" name="矩形 12">
            <a:extLst>
              <a:ext uri="{FF2B5EF4-FFF2-40B4-BE49-F238E27FC236}">
                <a16:creationId xmlns:a16="http://schemas.microsoft.com/office/drawing/2014/main" id="{AABA7D35-E91B-4D02-A25B-3D3B3FF3E2BC}"/>
              </a:ext>
            </a:extLst>
          </p:cNvPr>
          <p:cNvSpPr/>
          <p:nvPr/>
        </p:nvSpPr>
        <p:spPr>
          <a:xfrm>
            <a:off x="3174904" y="1469030"/>
            <a:ext cx="2752380" cy="298672"/>
          </a:xfrm>
          <a:prstGeom prst="rect">
            <a:avLst/>
          </a:prstGeom>
        </p:spPr>
        <p:txBody>
          <a:bodyPr wrap="square">
            <a:spAutoFit/>
          </a:bodyPr>
          <a:lstStyle/>
          <a:p>
            <a:pPr algn="just">
              <a:lnSpc>
                <a:spcPct val="120000"/>
              </a:lnSpc>
            </a:pPr>
            <a:r>
              <a:rPr lang="zh-CN" altLang="en-US" sz="1200" b="1" dirty="0">
                <a:solidFill>
                  <a:prstClr val="white"/>
                </a:solidFill>
              </a:rPr>
              <a:t>二、婚姻的可撤销</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D1BD2ED3-C280-4DA6-B8C2-9BEFF94B27B4}"/>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AA585875-3977-43A9-A638-5194270D513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49C008C-4416-49E4-82A3-E3D250811E3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AABCA001-F868-4D9E-A79B-B637E0383F2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156C8091-AEF6-4948-A971-C31CF14ACC34}"/>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6A01DE1C-AD2C-4DD1-B7EF-72582962BC8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64A03526-DC87-4BC9-9BA6-D443BA0B4C29}"/>
              </a:ext>
            </a:extLst>
          </p:cNvPr>
          <p:cNvSpPr/>
          <p:nvPr/>
        </p:nvSpPr>
        <p:spPr>
          <a:xfrm>
            <a:off x="6013443" y="1892149"/>
            <a:ext cx="2774115"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无效的或者被撤销的婚姻自始没有法律约束力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当事人不具有夫妻的权利和义务。同居期间所得的财产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由当事人协议处理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协议不成的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由人民法院根据照顾无过错方的原则判决。对重婚导致的无效婚姻的财产处理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不得侵害合法婚姻当事人的财产权益。当事人所生的子女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适用</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关于父母子女的规定。</a:t>
            </a:r>
          </a:p>
        </p:txBody>
      </p:sp>
      <p:sp>
        <p:nvSpPr>
          <p:cNvPr id="23" name="矩形 22">
            <a:extLst>
              <a:ext uri="{FF2B5EF4-FFF2-40B4-BE49-F238E27FC236}">
                <a16:creationId xmlns:a16="http://schemas.microsoft.com/office/drawing/2014/main" id="{58B783E3-E7BF-44F9-ABED-677ADCB540E6}"/>
              </a:ext>
            </a:extLst>
          </p:cNvPr>
          <p:cNvSpPr/>
          <p:nvPr/>
        </p:nvSpPr>
        <p:spPr>
          <a:xfrm>
            <a:off x="5999912" y="1366126"/>
            <a:ext cx="2878715" cy="591572"/>
          </a:xfrm>
          <a:prstGeom prst="rect">
            <a:avLst/>
          </a:prstGeom>
        </p:spPr>
        <p:txBody>
          <a:bodyPr wrap="square">
            <a:spAutoFit/>
          </a:bodyPr>
          <a:lstStyle/>
          <a:p>
            <a:pPr algn="just">
              <a:lnSpc>
                <a:spcPct val="120000"/>
              </a:lnSpc>
            </a:pPr>
            <a:r>
              <a:rPr lang="zh-CN" altLang="en-US" sz="1400" b="1" dirty="0">
                <a:solidFill>
                  <a:prstClr val="white"/>
                </a:solidFill>
              </a:rPr>
              <a:t>三、婚姻无效或者被撤销的法律后果</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D32ABAF2-719C-4513-9A23-0C4CB2939119}"/>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6F62B49D-02A0-433D-8B62-D9091714783E}"/>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7DA877E7-EF90-4728-BFF0-1AE3D3B01779}"/>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13484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夫妻关系</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父母子女关系和其他近亲属关系</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第十九章  家庭关系</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婚姻家庭</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144058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夫妻关系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一、夫妻人身关系</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椭圆 3">
            <a:extLst>
              <a:ext uri="{FF2B5EF4-FFF2-40B4-BE49-F238E27FC236}">
                <a16:creationId xmlns:a16="http://schemas.microsoft.com/office/drawing/2014/main" id="{260D16F0-266E-4FE4-92A1-FCA8826598BD}"/>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4BDDA954-CD44-49DC-AFA0-5A7FB986AD5B}"/>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A3607C28-8C57-410D-9C71-E920254AB7EB}"/>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4CF810D9-C397-4248-B009-55E28F4B03F7}"/>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971A6025-AA31-405D-AD3C-116B9473D361}"/>
              </a:ext>
            </a:extLst>
          </p:cNvPr>
          <p:cNvGrpSpPr/>
          <p:nvPr/>
        </p:nvGrpSpPr>
        <p:grpSpPr>
          <a:xfrm>
            <a:off x="3966040" y="2138431"/>
            <a:ext cx="4164044" cy="358905"/>
            <a:chOff x="4539571" y="2329440"/>
            <a:chExt cx="5584595" cy="478539"/>
          </a:xfrm>
        </p:grpSpPr>
        <p:sp>
          <p:nvSpPr>
            <p:cNvPr id="9" name="Rectangle 88">
              <a:extLst>
                <a:ext uri="{FF2B5EF4-FFF2-40B4-BE49-F238E27FC236}">
                  <a16:creationId xmlns:a16="http://schemas.microsoft.com/office/drawing/2014/main" id="{321B21F6-66DB-4E26-A766-940A80129DAC}"/>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8A7ABE79-6836-4098-AD21-58EC95A80547}"/>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AD6C5809-1F1C-467A-97CF-90715AD4891B}"/>
              </a:ext>
            </a:extLst>
          </p:cNvPr>
          <p:cNvSpPr>
            <a:spLocks noChangeArrowheads="1"/>
          </p:cNvSpPr>
          <p:nvPr/>
        </p:nvSpPr>
        <p:spPr bwMode="auto">
          <a:xfrm>
            <a:off x="4399448" y="2200571"/>
            <a:ext cx="361872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职业、学习和社会活动自由权</a:t>
            </a:r>
          </a:p>
        </p:txBody>
      </p:sp>
      <p:grpSp>
        <p:nvGrpSpPr>
          <p:cNvPr id="12" name="组合 11">
            <a:extLst>
              <a:ext uri="{FF2B5EF4-FFF2-40B4-BE49-F238E27FC236}">
                <a16:creationId xmlns:a16="http://schemas.microsoft.com/office/drawing/2014/main" id="{60BA5A40-7C88-4B93-A290-1BED6A19D083}"/>
              </a:ext>
            </a:extLst>
          </p:cNvPr>
          <p:cNvGrpSpPr/>
          <p:nvPr/>
        </p:nvGrpSpPr>
        <p:grpSpPr>
          <a:xfrm>
            <a:off x="3966040" y="1563729"/>
            <a:ext cx="4164044" cy="412370"/>
            <a:chOff x="4539571" y="1345331"/>
            <a:chExt cx="5584595" cy="549827"/>
          </a:xfrm>
          <a:solidFill>
            <a:srgbClr val="1F4E79"/>
          </a:solidFill>
        </p:grpSpPr>
        <p:sp>
          <p:nvSpPr>
            <p:cNvPr id="13" name="Rectangle 77">
              <a:extLst>
                <a:ext uri="{FF2B5EF4-FFF2-40B4-BE49-F238E27FC236}">
                  <a16:creationId xmlns:a16="http://schemas.microsoft.com/office/drawing/2014/main" id="{3D911EE2-2D52-4984-A5D9-2326685D2A31}"/>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FD402FCD-4C56-4E47-9A0B-722820F8263B}"/>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4AB2A025-AB39-489B-8535-819E010B86F6}"/>
              </a:ext>
            </a:extLst>
          </p:cNvPr>
          <p:cNvSpPr>
            <a:spLocks noChangeArrowheads="1"/>
          </p:cNvSpPr>
          <p:nvPr/>
        </p:nvSpPr>
        <p:spPr bwMode="auto">
          <a:xfrm>
            <a:off x="4405455" y="1621508"/>
            <a:ext cx="379165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夫妻姓氏权</a:t>
            </a:r>
          </a:p>
        </p:txBody>
      </p:sp>
      <p:grpSp>
        <p:nvGrpSpPr>
          <p:cNvPr id="16" name="组合 15">
            <a:extLst>
              <a:ext uri="{FF2B5EF4-FFF2-40B4-BE49-F238E27FC236}">
                <a16:creationId xmlns:a16="http://schemas.microsoft.com/office/drawing/2014/main" id="{1CF50CE2-3C83-4E06-B4B9-62F3C5578644}"/>
              </a:ext>
            </a:extLst>
          </p:cNvPr>
          <p:cNvGrpSpPr/>
          <p:nvPr/>
        </p:nvGrpSpPr>
        <p:grpSpPr>
          <a:xfrm>
            <a:off x="3966040" y="2649723"/>
            <a:ext cx="4164044" cy="358646"/>
            <a:chOff x="4539571" y="3313550"/>
            <a:chExt cx="5584595" cy="478194"/>
          </a:xfrm>
        </p:grpSpPr>
        <p:sp>
          <p:nvSpPr>
            <p:cNvPr id="17" name="Rectangle 95">
              <a:extLst>
                <a:ext uri="{FF2B5EF4-FFF2-40B4-BE49-F238E27FC236}">
                  <a16:creationId xmlns:a16="http://schemas.microsoft.com/office/drawing/2014/main" id="{C40715DB-2353-4ED7-8822-36624B1B9460}"/>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86E97CD9-E7F6-4E33-8922-A8116D6EF7C1}"/>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F17A75A5-2CAA-4D63-9073-1D99D459028C}"/>
              </a:ext>
            </a:extLst>
          </p:cNvPr>
          <p:cNvSpPr>
            <a:spLocks noChangeArrowheads="1"/>
          </p:cNvSpPr>
          <p:nvPr/>
        </p:nvSpPr>
        <p:spPr bwMode="auto">
          <a:xfrm>
            <a:off x="4399448" y="2714619"/>
            <a:ext cx="26944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共同亲权原则</a:t>
            </a:r>
          </a:p>
        </p:txBody>
      </p:sp>
      <p:grpSp>
        <p:nvGrpSpPr>
          <p:cNvPr id="22" name="组合 21">
            <a:extLst>
              <a:ext uri="{FF2B5EF4-FFF2-40B4-BE49-F238E27FC236}">
                <a16:creationId xmlns:a16="http://schemas.microsoft.com/office/drawing/2014/main" id="{1B6B2F59-8808-445C-81B5-843EE1D07DBD}"/>
              </a:ext>
            </a:extLst>
          </p:cNvPr>
          <p:cNvGrpSpPr/>
          <p:nvPr/>
        </p:nvGrpSpPr>
        <p:grpSpPr>
          <a:xfrm>
            <a:off x="3966040" y="3136631"/>
            <a:ext cx="4164044" cy="358646"/>
            <a:chOff x="4539571" y="4297660"/>
            <a:chExt cx="5584595" cy="478194"/>
          </a:xfrm>
        </p:grpSpPr>
        <p:sp>
          <p:nvSpPr>
            <p:cNvPr id="23" name="Rectangle 102">
              <a:extLst>
                <a:ext uri="{FF2B5EF4-FFF2-40B4-BE49-F238E27FC236}">
                  <a16:creationId xmlns:a16="http://schemas.microsoft.com/office/drawing/2014/main" id="{954FCF94-9F65-4840-A15C-C160B250AFF3}"/>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95A1BF7D-0AFE-4137-A207-A63DC115D3A3}"/>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Rectangle 105">
            <a:extLst>
              <a:ext uri="{FF2B5EF4-FFF2-40B4-BE49-F238E27FC236}">
                <a16:creationId xmlns:a16="http://schemas.microsoft.com/office/drawing/2014/main" id="{5C558695-7009-46BE-9C12-6DCA792FE7CD}"/>
              </a:ext>
            </a:extLst>
          </p:cNvPr>
          <p:cNvSpPr>
            <a:spLocks noChangeArrowheads="1"/>
          </p:cNvSpPr>
          <p:nvPr/>
        </p:nvSpPr>
        <p:spPr bwMode="auto">
          <a:xfrm>
            <a:off x="4399448" y="3194767"/>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相互扶养权</a:t>
            </a:r>
          </a:p>
        </p:txBody>
      </p:sp>
      <p:sp>
        <p:nvSpPr>
          <p:cNvPr id="26" name="Freeform 5">
            <a:extLst>
              <a:ext uri="{FF2B5EF4-FFF2-40B4-BE49-F238E27FC236}">
                <a16:creationId xmlns:a16="http://schemas.microsoft.com/office/drawing/2014/main" id="{6C77EA10-B18A-447A-81D5-8AC40F1DA138}"/>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82C43989-EAF7-4B49-9CA6-070A9E6C0B91}"/>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831BFDCA-4090-42CB-9B2C-67371D5786F0}"/>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Freeform 5">
            <a:extLst>
              <a:ext uri="{FF2B5EF4-FFF2-40B4-BE49-F238E27FC236}">
                <a16:creationId xmlns:a16="http://schemas.microsoft.com/office/drawing/2014/main" id="{778BE73D-8387-4922-BC85-FFC245B47C8B}"/>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30" name="椭圆 29">
            <a:extLst>
              <a:ext uri="{FF2B5EF4-FFF2-40B4-BE49-F238E27FC236}">
                <a16:creationId xmlns:a16="http://schemas.microsoft.com/office/drawing/2014/main" id="{438AF85D-CA4A-4682-A282-7201CAC0C2E6}"/>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1" name="组合 30">
            <a:extLst>
              <a:ext uri="{FF2B5EF4-FFF2-40B4-BE49-F238E27FC236}">
                <a16:creationId xmlns:a16="http://schemas.microsoft.com/office/drawing/2014/main" id="{F1176602-A79B-43EA-BFE8-7DE648195F5F}"/>
              </a:ext>
            </a:extLst>
          </p:cNvPr>
          <p:cNvGrpSpPr/>
          <p:nvPr/>
        </p:nvGrpSpPr>
        <p:grpSpPr>
          <a:xfrm>
            <a:off x="3981756" y="3622900"/>
            <a:ext cx="4134032" cy="358646"/>
            <a:chOff x="4539571" y="4298319"/>
            <a:chExt cx="5559304" cy="478194"/>
          </a:xfrm>
        </p:grpSpPr>
        <p:sp>
          <p:nvSpPr>
            <p:cNvPr id="32" name="Rectangle 102">
              <a:extLst>
                <a:ext uri="{FF2B5EF4-FFF2-40B4-BE49-F238E27FC236}">
                  <a16:creationId xmlns:a16="http://schemas.microsoft.com/office/drawing/2014/main" id="{4742EEB5-A320-4490-AB0F-3AD4B05176CF}"/>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3" name="AutoShape 103">
              <a:extLst>
                <a:ext uri="{FF2B5EF4-FFF2-40B4-BE49-F238E27FC236}">
                  <a16:creationId xmlns:a16="http://schemas.microsoft.com/office/drawing/2014/main" id="{19912CE7-8AEC-47F8-8490-7022CA4C42D2}"/>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4" name="Rectangle 105">
            <a:extLst>
              <a:ext uri="{FF2B5EF4-FFF2-40B4-BE49-F238E27FC236}">
                <a16:creationId xmlns:a16="http://schemas.microsoft.com/office/drawing/2014/main" id="{32BA633D-0483-439A-8966-B49270BA1C7A}"/>
              </a:ext>
            </a:extLst>
          </p:cNvPr>
          <p:cNvSpPr>
            <a:spLocks noChangeArrowheads="1"/>
          </p:cNvSpPr>
          <p:nvPr/>
        </p:nvSpPr>
        <p:spPr bwMode="auto">
          <a:xfrm>
            <a:off x="4435867" y="3659434"/>
            <a:ext cx="3287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日常事务代理权</a:t>
            </a:r>
          </a:p>
        </p:txBody>
      </p:sp>
      <p:sp>
        <p:nvSpPr>
          <p:cNvPr id="35" name="Freeform 5">
            <a:extLst>
              <a:ext uri="{FF2B5EF4-FFF2-40B4-BE49-F238E27FC236}">
                <a16:creationId xmlns:a16="http://schemas.microsoft.com/office/drawing/2014/main" id="{B352B93E-FE36-4DFA-B6B9-E99540E34512}"/>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6" name="组合 35">
            <a:extLst>
              <a:ext uri="{FF2B5EF4-FFF2-40B4-BE49-F238E27FC236}">
                <a16:creationId xmlns:a16="http://schemas.microsoft.com/office/drawing/2014/main" id="{18EF00F1-9AF0-4FE5-BF94-7B019103109A}"/>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7" name="AutoShape 3">
              <a:extLst>
                <a:ext uri="{FF2B5EF4-FFF2-40B4-BE49-F238E27FC236}">
                  <a16:creationId xmlns:a16="http://schemas.microsoft.com/office/drawing/2014/main" id="{6033F03D-F9EF-45C4-83AB-776C7AF8EF39}"/>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8" name="Freeform 7">
              <a:extLst>
                <a:ext uri="{FF2B5EF4-FFF2-40B4-BE49-F238E27FC236}">
                  <a16:creationId xmlns:a16="http://schemas.microsoft.com/office/drawing/2014/main" id="{8DF60AB8-720A-4881-8D95-7F5173F3DADF}"/>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8">
              <a:extLst>
                <a:ext uri="{FF2B5EF4-FFF2-40B4-BE49-F238E27FC236}">
                  <a16:creationId xmlns:a16="http://schemas.microsoft.com/office/drawing/2014/main" id="{973014BF-B349-48F0-8603-1024FD3AEC74}"/>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40" name="Freeform 9">
              <a:extLst>
                <a:ext uri="{FF2B5EF4-FFF2-40B4-BE49-F238E27FC236}">
                  <a16:creationId xmlns:a16="http://schemas.microsoft.com/office/drawing/2014/main" id="{610F8040-F2B9-442F-8523-B8A2C13735B9}"/>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Freeform 10">
              <a:extLst>
                <a:ext uri="{FF2B5EF4-FFF2-40B4-BE49-F238E27FC236}">
                  <a16:creationId xmlns:a16="http://schemas.microsoft.com/office/drawing/2014/main" id="{1424B0E7-DBE3-40A8-A31E-4C3B2DC0C158}"/>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2" name="Rectangle 11">
              <a:extLst>
                <a:ext uri="{FF2B5EF4-FFF2-40B4-BE49-F238E27FC236}">
                  <a16:creationId xmlns:a16="http://schemas.microsoft.com/office/drawing/2014/main" id="{3157E612-EA56-4D2E-BF70-587CB2B64980}"/>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3" name="Rectangle 12">
              <a:extLst>
                <a:ext uri="{FF2B5EF4-FFF2-40B4-BE49-F238E27FC236}">
                  <a16:creationId xmlns:a16="http://schemas.microsoft.com/office/drawing/2014/main" id="{EF53D44B-DBDA-446B-9632-D33E4E0C5DD0}"/>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4" name="组合 43">
            <a:extLst>
              <a:ext uri="{FF2B5EF4-FFF2-40B4-BE49-F238E27FC236}">
                <a16:creationId xmlns:a16="http://schemas.microsoft.com/office/drawing/2014/main" id="{3940426C-1A79-4D62-B39D-715493102436}"/>
              </a:ext>
            </a:extLst>
          </p:cNvPr>
          <p:cNvGrpSpPr/>
          <p:nvPr/>
        </p:nvGrpSpPr>
        <p:grpSpPr>
          <a:xfrm>
            <a:off x="3951828" y="1044135"/>
            <a:ext cx="4183643" cy="398957"/>
            <a:chOff x="4539571" y="1345332"/>
            <a:chExt cx="7210203" cy="554058"/>
          </a:xfrm>
          <a:solidFill>
            <a:srgbClr val="1F4E79"/>
          </a:solidFill>
        </p:grpSpPr>
        <p:sp>
          <p:nvSpPr>
            <p:cNvPr id="45" name="Rectangle 77">
              <a:extLst>
                <a:ext uri="{FF2B5EF4-FFF2-40B4-BE49-F238E27FC236}">
                  <a16:creationId xmlns:a16="http://schemas.microsoft.com/office/drawing/2014/main" id="{3EBC0D52-B05F-4C61-AD7A-BF03C555F2E7}"/>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6" name="AutoShape 78">
              <a:extLst>
                <a:ext uri="{FF2B5EF4-FFF2-40B4-BE49-F238E27FC236}">
                  <a16:creationId xmlns:a16="http://schemas.microsoft.com/office/drawing/2014/main" id="{9C63F33D-F611-41B0-BB56-B11FFAD411D6}"/>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7" name="Rectangle 83">
            <a:extLst>
              <a:ext uri="{FF2B5EF4-FFF2-40B4-BE49-F238E27FC236}">
                <a16:creationId xmlns:a16="http://schemas.microsoft.com/office/drawing/2014/main" id="{1C92EE64-4099-4102-8852-EFF2CE69D2C6}"/>
              </a:ext>
            </a:extLst>
          </p:cNvPr>
          <p:cNvSpPr>
            <a:spLocks noChangeArrowheads="1"/>
          </p:cNvSpPr>
          <p:nvPr/>
        </p:nvSpPr>
        <p:spPr bwMode="auto">
          <a:xfrm>
            <a:off x="4399448" y="1069113"/>
            <a:ext cx="15600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夫妻地位平等</a:t>
            </a:r>
          </a:p>
        </p:txBody>
      </p:sp>
      <p:sp>
        <p:nvSpPr>
          <p:cNvPr id="48" name="Freeform 5">
            <a:extLst>
              <a:ext uri="{FF2B5EF4-FFF2-40B4-BE49-F238E27FC236}">
                <a16:creationId xmlns:a16="http://schemas.microsoft.com/office/drawing/2014/main" id="{33986FBE-5E9D-4858-8FC2-C5FB0474E546}"/>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49" name="组合 48">
            <a:extLst>
              <a:ext uri="{FF2B5EF4-FFF2-40B4-BE49-F238E27FC236}">
                <a16:creationId xmlns:a16="http://schemas.microsoft.com/office/drawing/2014/main" id="{2D12B3DA-E143-4C87-A26D-46005A9E8179}"/>
              </a:ext>
            </a:extLst>
          </p:cNvPr>
          <p:cNvGrpSpPr/>
          <p:nvPr/>
        </p:nvGrpSpPr>
        <p:grpSpPr>
          <a:xfrm>
            <a:off x="3970617" y="4105291"/>
            <a:ext cx="4155303" cy="358646"/>
            <a:chOff x="4539571" y="4297660"/>
            <a:chExt cx="5587906" cy="478194"/>
          </a:xfrm>
        </p:grpSpPr>
        <p:sp>
          <p:nvSpPr>
            <p:cNvPr id="50" name="Rectangle 102">
              <a:extLst>
                <a:ext uri="{FF2B5EF4-FFF2-40B4-BE49-F238E27FC236}">
                  <a16:creationId xmlns:a16="http://schemas.microsoft.com/office/drawing/2014/main" id="{BB9AC6D0-A258-4E4A-ADD0-58A75C149EFD}"/>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51" name="AutoShape 103">
              <a:extLst>
                <a:ext uri="{FF2B5EF4-FFF2-40B4-BE49-F238E27FC236}">
                  <a16:creationId xmlns:a16="http://schemas.microsoft.com/office/drawing/2014/main" id="{CC7C4C8F-984C-4777-B503-8FD1A87734F4}"/>
                </a:ext>
              </a:extLst>
            </p:cNvPr>
            <p:cNvSpPr>
              <a:spLocks noChangeArrowheads="1"/>
            </p:cNvSpPr>
            <p:nvPr/>
          </p:nvSpPr>
          <p:spPr bwMode="auto">
            <a:xfrm>
              <a:off x="5148062" y="4297660"/>
              <a:ext cx="4979415"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52" name="Rectangle 105">
            <a:extLst>
              <a:ext uri="{FF2B5EF4-FFF2-40B4-BE49-F238E27FC236}">
                <a16:creationId xmlns:a16="http://schemas.microsoft.com/office/drawing/2014/main" id="{9A4F4384-4112-417F-9F9F-BA857EDC9223}"/>
              </a:ext>
            </a:extLst>
          </p:cNvPr>
          <p:cNvSpPr>
            <a:spLocks noChangeArrowheads="1"/>
          </p:cNvSpPr>
          <p:nvPr/>
        </p:nvSpPr>
        <p:spPr bwMode="auto">
          <a:xfrm>
            <a:off x="4424730" y="4142319"/>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七</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相互享有继承权</a:t>
            </a:r>
          </a:p>
        </p:txBody>
      </p:sp>
      <p:sp>
        <p:nvSpPr>
          <p:cNvPr id="53" name="Freeform 5">
            <a:extLst>
              <a:ext uri="{FF2B5EF4-FFF2-40B4-BE49-F238E27FC236}">
                <a16:creationId xmlns:a16="http://schemas.microsoft.com/office/drawing/2014/main" id="{D4B5FBA9-C7EE-4767-8E63-B3FB49A67216}"/>
              </a:ext>
            </a:extLst>
          </p:cNvPr>
          <p:cNvSpPr/>
          <p:nvPr/>
        </p:nvSpPr>
        <p:spPr bwMode="auto">
          <a:xfrm>
            <a:off x="2824839" y="3965356"/>
            <a:ext cx="1141199" cy="33917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3419005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300"/>
                                        <p:tgtEl>
                                          <p:spTgt spid="48"/>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400"/>
                                        <p:tgtEl>
                                          <p:spTgt spid="44"/>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300"/>
                                        <p:tgtEl>
                                          <p:spTgt spid="26"/>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500"/>
                                        <p:tgtEl>
                                          <p:spTgt spid="27"/>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fltVal val="0"/>
                                          </p:val>
                                        </p:tav>
                                        <p:tav tm="100000">
                                          <p:val>
                                            <p:strVal val="#ppt_h"/>
                                          </p:val>
                                        </p:tav>
                                      </p:tavLst>
                                    </p:anim>
                                    <p:animEffect transition="in" filter="fade">
                                      <p:cBhvr>
                                        <p:cTn id="107" dur="500"/>
                                        <p:tgtEl>
                                          <p:spTgt spid="25"/>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wipe(left)">
                                      <p:cBhvr>
                                        <p:cTn id="111" dur="500"/>
                                        <p:tgtEl>
                                          <p:spTgt spid="35"/>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wipe(left)">
                                      <p:cBhvr>
                                        <p:cTn id="115" dur="500"/>
                                        <p:tgtEl>
                                          <p:spTgt spid="31"/>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500" fill="hold"/>
                                        <p:tgtEl>
                                          <p:spTgt spid="34"/>
                                        </p:tgtEl>
                                        <p:attrNameLst>
                                          <p:attrName>ppt_w</p:attrName>
                                        </p:attrNameLst>
                                      </p:cBhvr>
                                      <p:tavLst>
                                        <p:tav tm="0">
                                          <p:val>
                                            <p:fltVal val="0"/>
                                          </p:val>
                                        </p:tav>
                                        <p:tav tm="100000">
                                          <p:val>
                                            <p:strVal val="#ppt_w"/>
                                          </p:val>
                                        </p:tav>
                                      </p:tavLst>
                                    </p:anim>
                                    <p:anim calcmode="lin" valueType="num">
                                      <p:cBhvr>
                                        <p:cTn id="120" dur="500" fill="hold"/>
                                        <p:tgtEl>
                                          <p:spTgt spid="34"/>
                                        </p:tgtEl>
                                        <p:attrNameLst>
                                          <p:attrName>ppt_h</p:attrName>
                                        </p:attrNameLst>
                                      </p:cBhvr>
                                      <p:tavLst>
                                        <p:tav tm="0">
                                          <p:val>
                                            <p:fltVal val="0"/>
                                          </p:val>
                                        </p:tav>
                                        <p:tav tm="100000">
                                          <p:val>
                                            <p:strVal val="#ppt_h"/>
                                          </p:val>
                                        </p:tav>
                                      </p:tavLst>
                                    </p:anim>
                                    <p:animEffect transition="in" filter="fade">
                                      <p:cBhvr>
                                        <p:cTn id="121" dur="500"/>
                                        <p:tgtEl>
                                          <p:spTgt spid="34"/>
                                        </p:tgtEl>
                                      </p:cBhvr>
                                    </p:animEffect>
                                  </p:childTnLst>
                                </p:cTn>
                              </p:par>
                            </p:childTnLst>
                          </p:cTn>
                        </p:par>
                        <p:par>
                          <p:cTn id="122" fill="hold">
                            <p:stCondLst>
                              <p:cond delay="9500"/>
                            </p:stCondLst>
                            <p:childTnLst>
                              <p:par>
                                <p:cTn id="123" presetID="22" presetClass="entr" presetSubtype="8" fill="hold" grpId="0" nodeType="afterEffect">
                                  <p:stCondLst>
                                    <p:cond delay="0"/>
                                  </p:stCondLst>
                                  <p:childTnLst>
                                    <p:set>
                                      <p:cBhvr>
                                        <p:cTn id="124" dur="1" fill="hold">
                                          <p:stCondLst>
                                            <p:cond delay="0"/>
                                          </p:stCondLst>
                                        </p:cTn>
                                        <p:tgtEl>
                                          <p:spTgt spid="53"/>
                                        </p:tgtEl>
                                        <p:attrNameLst>
                                          <p:attrName>style.visibility</p:attrName>
                                        </p:attrNameLst>
                                      </p:cBhvr>
                                      <p:to>
                                        <p:strVal val="visible"/>
                                      </p:to>
                                    </p:set>
                                    <p:animEffect transition="in" filter="wipe(left)">
                                      <p:cBhvr>
                                        <p:cTn id="125" dur="500"/>
                                        <p:tgtEl>
                                          <p:spTgt spid="53"/>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49"/>
                                        </p:tgtEl>
                                        <p:attrNameLst>
                                          <p:attrName>style.visibility</p:attrName>
                                        </p:attrNameLst>
                                      </p:cBhvr>
                                      <p:to>
                                        <p:strVal val="visible"/>
                                      </p:to>
                                    </p:set>
                                    <p:animEffect transition="in" filter="wipe(left)">
                                      <p:cBhvr>
                                        <p:cTn id="129" dur="500"/>
                                        <p:tgtEl>
                                          <p:spTgt spid="49"/>
                                        </p:tgtEl>
                                      </p:cBhvr>
                                    </p:animEffect>
                                  </p:childTnLst>
                                </p:cTn>
                              </p:par>
                            </p:childTnLst>
                          </p:cTn>
                        </p:par>
                        <p:par>
                          <p:cTn id="130" fill="hold">
                            <p:stCondLst>
                              <p:cond delay="10500"/>
                            </p:stCondLst>
                            <p:childTnLst>
                              <p:par>
                                <p:cTn id="131" presetID="53" presetClass="entr" presetSubtype="16" fill="hold" grpId="0" nodeType="afterEffect">
                                  <p:stCondLst>
                                    <p:cond delay="0"/>
                                  </p:stCondLst>
                                  <p:childTnLst>
                                    <p:set>
                                      <p:cBhvr>
                                        <p:cTn id="132" dur="1" fill="hold">
                                          <p:stCondLst>
                                            <p:cond delay="0"/>
                                          </p:stCondLst>
                                        </p:cTn>
                                        <p:tgtEl>
                                          <p:spTgt spid="52"/>
                                        </p:tgtEl>
                                        <p:attrNameLst>
                                          <p:attrName>style.visibility</p:attrName>
                                        </p:attrNameLst>
                                      </p:cBhvr>
                                      <p:to>
                                        <p:strVal val="visible"/>
                                      </p:to>
                                    </p:set>
                                    <p:anim calcmode="lin" valueType="num">
                                      <p:cBhvr>
                                        <p:cTn id="133" dur="500" fill="hold"/>
                                        <p:tgtEl>
                                          <p:spTgt spid="52"/>
                                        </p:tgtEl>
                                        <p:attrNameLst>
                                          <p:attrName>ppt_w</p:attrName>
                                        </p:attrNameLst>
                                      </p:cBhvr>
                                      <p:tavLst>
                                        <p:tav tm="0">
                                          <p:val>
                                            <p:fltVal val="0"/>
                                          </p:val>
                                        </p:tav>
                                        <p:tav tm="100000">
                                          <p:val>
                                            <p:strVal val="#ppt_w"/>
                                          </p:val>
                                        </p:tav>
                                      </p:tavLst>
                                    </p:anim>
                                    <p:anim calcmode="lin" valueType="num">
                                      <p:cBhvr>
                                        <p:cTn id="134" dur="500" fill="hold"/>
                                        <p:tgtEl>
                                          <p:spTgt spid="52"/>
                                        </p:tgtEl>
                                        <p:attrNameLst>
                                          <p:attrName>ppt_h</p:attrName>
                                        </p:attrNameLst>
                                      </p:cBhvr>
                                      <p:tavLst>
                                        <p:tav tm="0">
                                          <p:val>
                                            <p:fltVal val="0"/>
                                          </p:val>
                                        </p:tav>
                                        <p:tav tm="100000">
                                          <p:val>
                                            <p:strVal val="#ppt_h"/>
                                          </p:val>
                                        </p:tav>
                                      </p:tavLst>
                                    </p:anim>
                                    <p:animEffect transition="in" filter="fade">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30" grpId="0" bldLvl="0" animBg="1"/>
      <p:bldP spid="30" grpId="1" bldLvl="0" animBg="1"/>
      <p:bldP spid="34" grpId="0" bldLvl="0" animBg="1"/>
      <p:bldP spid="35" grpId="0" bldLvl="0" animBg="1"/>
      <p:bldP spid="47" grpId="0" bldLvl="0" animBg="1"/>
      <p:bldP spid="48" grpId="0" bldLvl="0" animBg="1"/>
      <p:bldP spid="52" grpId="0" bldLvl="0" animBg="1"/>
      <p:bldP spid="53" grpId="0" bldLvl="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夫妻关系</a:t>
            </a:r>
          </a:p>
        </p:txBody>
      </p:sp>
      <p:grpSp>
        <p:nvGrpSpPr>
          <p:cNvPr id="4" name="组合 3">
            <a:extLst>
              <a:ext uri="{FF2B5EF4-FFF2-40B4-BE49-F238E27FC236}">
                <a16:creationId xmlns:a16="http://schemas.microsoft.com/office/drawing/2014/main" id="{D17362A7-2CBF-4549-85B6-5CB56D373CD0}"/>
              </a:ext>
            </a:extLst>
          </p:cNvPr>
          <p:cNvGrpSpPr/>
          <p:nvPr/>
        </p:nvGrpSpPr>
        <p:grpSpPr>
          <a:xfrm>
            <a:off x="271938" y="1768647"/>
            <a:ext cx="1593937" cy="2041479"/>
            <a:chOff x="1250575" y="2155923"/>
            <a:chExt cx="1289425" cy="2721972"/>
          </a:xfrm>
        </p:grpSpPr>
        <p:sp>
          <p:nvSpPr>
            <p:cNvPr id="5" name="矩形 4">
              <a:extLst>
                <a:ext uri="{FF2B5EF4-FFF2-40B4-BE49-F238E27FC236}">
                  <a16:creationId xmlns:a16="http://schemas.microsoft.com/office/drawing/2014/main" id="{4A937170-20C7-456B-AF41-7AA5D9CCE97D}"/>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40DFAC11-0BB8-4B25-8DAA-71782D13A979}"/>
                </a:ext>
              </a:extLst>
            </p:cNvPr>
            <p:cNvSpPr txBox="1"/>
            <p:nvPr/>
          </p:nvSpPr>
          <p:spPr>
            <a:xfrm>
              <a:off x="1250575" y="3135691"/>
              <a:ext cx="1196026" cy="933589"/>
            </a:xfrm>
            <a:prstGeom prst="rect">
              <a:avLst/>
            </a:prstGeom>
            <a:noFill/>
          </p:spPr>
          <p:txBody>
            <a:bodyPr vert="horz" wrap="square" rtlCol="0">
              <a:spAutoFit/>
            </a:bodyPr>
            <a:lstStyle/>
            <a:p>
              <a:pPr algn="ctr">
                <a:lnSpc>
                  <a:spcPct val="150000"/>
                </a:lnSpc>
              </a:pPr>
              <a:r>
                <a:rPr lang="zh-CN" altLang="en-US" sz="1400" b="1" dirty="0">
                  <a:solidFill>
                    <a:srgbClr val="FFFFFF"/>
                  </a:solidFill>
                  <a:latin typeface=""/>
                  <a:ea typeface="微软雅黑" panose="020B0503020204020204" pitchFamily="34" charset="-122"/>
                  <a:sym typeface=""/>
                </a:rPr>
                <a:t>　　二、夫妻财产关系</a:t>
              </a:r>
            </a:p>
          </p:txBody>
        </p:sp>
      </p:grpSp>
      <p:sp>
        <p:nvSpPr>
          <p:cNvPr id="7" name="圆角矩形 7">
            <a:extLst>
              <a:ext uri="{FF2B5EF4-FFF2-40B4-BE49-F238E27FC236}">
                <a16:creationId xmlns:a16="http://schemas.microsoft.com/office/drawing/2014/main" id="{C628B60D-13D1-41C7-9A87-1BA30D519F44}"/>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B2DF7BAE-64BB-4FA7-A179-8C7571A688B4}"/>
              </a:ext>
            </a:extLst>
          </p:cNvPr>
          <p:cNvGrpSpPr/>
          <p:nvPr/>
        </p:nvGrpSpPr>
        <p:grpSpPr>
          <a:xfrm>
            <a:off x="2450058" y="856875"/>
            <a:ext cx="1235191" cy="651241"/>
            <a:chOff x="3447049" y="1375590"/>
            <a:chExt cx="1646921" cy="868321"/>
          </a:xfrm>
        </p:grpSpPr>
        <p:sp>
          <p:nvSpPr>
            <p:cNvPr id="9" name="圆角矩形 9">
              <a:extLst>
                <a:ext uri="{FF2B5EF4-FFF2-40B4-BE49-F238E27FC236}">
                  <a16:creationId xmlns:a16="http://schemas.microsoft.com/office/drawing/2014/main" id="{9AE1D8BC-71A9-4371-A361-7B0960A41E95}"/>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34F43F22-B199-4391-9F72-0D69B2485D36}"/>
                </a:ext>
              </a:extLst>
            </p:cNvPr>
            <p:cNvSpPr txBox="1"/>
            <p:nvPr/>
          </p:nvSpPr>
          <p:spPr>
            <a:xfrm>
              <a:off x="3465210" y="1503673"/>
              <a:ext cx="1624249"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夫妻共同财产</a:t>
              </a:r>
            </a:p>
          </p:txBody>
        </p:sp>
      </p:grpSp>
      <p:sp>
        <p:nvSpPr>
          <p:cNvPr id="11" name="TextBox 9">
            <a:extLst>
              <a:ext uri="{FF2B5EF4-FFF2-40B4-BE49-F238E27FC236}">
                <a16:creationId xmlns:a16="http://schemas.microsoft.com/office/drawing/2014/main" id="{C09D1F4A-840A-4BF3-9F09-5013E031B845}"/>
              </a:ext>
            </a:extLst>
          </p:cNvPr>
          <p:cNvSpPr txBox="1"/>
          <p:nvPr/>
        </p:nvSpPr>
        <p:spPr>
          <a:xfrm>
            <a:off x="3766403" y="755098"/>
            <a:ext cx="4267742"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夫妻共同财产</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是指夫妻在婚姻关系存续期间</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一方或双方取得</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依法由夫妻双方共同享有所有权的共有关系。</a:t>
            </a:r>
            <a:endParaRPr lang="zh-CN" altLang="en-US" sz="105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A960DF19-746A-4CF1-AC96-BAB1E2011BFD}"/>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E793C245-C0C6-475C-A0EE-40EB765F220E}"/>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90D31D1F-8948-479B-9664-1AC1B1F989B8}"/>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91D152ED-0BA4-423C-BBF9-36A387B781CC}"/>
                </a:ext>
              </a:extLst>
            </p:cNvPr>
            <p:cNvSpPr txBox="1"/>
            <p:nvPr/>
          </p:nvSpPr>
          <p:spPr>
            <a:xfrm>
              <a:off x="3392098" y="2632273"/>
              <a:ext cx="1711983"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二</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夫妻个人财产</a:t>
              </a:r>
            </a:p>
          </p:txBody>
        </p:sp>
      </p:grpSp>
      <p:sp>
        <p:nvSpPr>
          <p:cNvPr id="16" name="TextBox 9">
            <a:extLst>
              <a:ext uri="{FF2B5EF4-FFF2-40B4-BE49-F238E27FC236}">
                <a16:creationId xmlns:a16="http://schemas.microsoft.com/office/drawing/2014/main" id="{7DD64668-16CC-4D5E-ACD0-0B221D7DBAA4}"/>
              </a:ext>
            </a:extLst>
          </p:cNvPr>
          <p:cNvSpPr txBox="1"/>
          <p:nvPr/>
        </p:nvSpPr>
        <p:spPr>
          <a:xfrm>
            <a:off x="3733258" y="1750799"/>
            <a:ext cx="4158560"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法律保护的夫妻个人财产</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是配偶一方自己的财产</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属于个人财产</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不认为是夫妻共同财产。</a:t>
            </a:r>
            <a:endParaRPr lang="zh-CN" altLang="en-US" sz="1050" dirty="0">
              <a:solidFill>
                <a:srgbClr val="000000"/>
              </a:solidFill>
              <a:latin typeface=""/>
              <a:ea typeface="微软雅黑" panose="020B0503020204020204" pitchFamily="34" charset="-122"/>
              <a:sym typeface=""/>
            </a:endParaRPr>
          </a:p>
        </p:txBody>
      </p:sp>
      <p:sp>
        <p:nvSpPr>
          <p:cNvPr id="17" name="圆角矩形 17">
            <a:extLst>
              <a:ext uri="{FF2B5EF4-FFF2-40B4-BE49-F238E27FC236}">
                <a16:creationId xmlns:a16="http://schemas.microsoft.com/office/drawing/2014/main" id="{0D045431-E54E-424B-A6CB-41C38953C809}"/>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16FFC1E3-BAD3-4AA7-82F7-B78EF952DE7F}"/>
              </a:ext>
            </a:extLst>
          </p:cNvPr>
          <p:cNvGrpSpPr/>
          <p:nvPr/>
        </p:nvGrpSpPr>
        <p:grpSpPr>
          <a:xfrm>
            <a:off x="2450058" y="2552325"/>
            <a:ext cx="1235191" cy="651241"/>
            <a:chOff x="3447049" y="3636190"/>
            <a:chExt cx="1646921" cy="868321"/>
          </a:xfrm>
        </p:grpSpPr>
        <p:sp>
          <p:nvSpPr>
            <p:cNvPr id="21" name="圆角矩形 19">
              <a:extLst>
                <a:ext uri="{FF2B5EF4-FFF2-40B4-BE49-F238E27FC236}">
                  <a16:creationId xmlns:a16="http://schemas.microsoft.com/office/drawing/2014/main" id="{3CEEA3F4-8E07-4648-B2A5-399CFFF17E3E}"/>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0EA1163A-9D81-4365-A94F-85186B5474BD}"/>
                </a:ext>
              </a:extLst>
            </p:cNvPr>
            <p:cNvSpPr txBox="1"/>
            <p:nvPr/>
          </p:nvSpPr>
          <p:spPr>
            <a:xfrm>
              <a:off x="3504197" y="3781889"/>
              <a:ext cx="1532621"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三</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夫妻共同债务</a:t>
              </a:r>
            </a:p>
          </p:txBody>
        </p:sp>
      </p:grpSp>
      <p:sp>
        <p:nvSpPr>
          <p:cNvPr id="23" name="TextBox 9">
            <a:extLst>
              <a:ext uri="{FF2B5EF4-FFF2-40B4-BE49-F238E27FC236}">
                <a16:creationId xmlns:a16="http://schemas.microsoft.com/office/drawing/2014/main" id="{7D06BFBE-51C2-4F60-B262-0FF74D3C63E3}"/>
              </a:ext>
            </a:extLst>
          </p:cNvPr>
          <p:cNvSpPr txBox="1"/>
          <p:nvPr/>
        </p:nvSpPr>
        <p:spPr>
          <a:xfrm>
            <a:off x="3702786" y="2552012"/>
            <a:ext cx="4168469"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夫妻共同债务</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是以夫妻共同财产作为一般财产担保</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在夫妻共同财产的基础上设定的债务。</a:t>
            </a:r>
            <a:endParaRPr lang="zh-CN" altLang="en-US" sz="1050" dirty="0">
              <a:solidFill>
                <a:srgbClr val="000000"/>
              </a:solidFill>
              <a:latin typeface=""/>
              <a:ea typeface="微软雅黑" panose="020B0503020204020204" pitchFamily="34" charset="-122"/>
              <a:sym typeface=""/>
            </a:endParaRPr>
          </a:p>
        </p:txBody>
      </p:sp>
      <p:sp>
        <p:nvSpPr>
          <p:cNvPr id="24" name="圆角矩形 22">
            <a:extLst>
              <a:ext uri="{FF2B5EF4-FFF2-40B4-BE49-F238E27FC236}">
                <a16:creationId xmlns:a16="http://schemas.microsoft.com/office/drawing/2014/main" id="{92093117-A748-407E-8B87-5956FF3F62ED}"/>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5D27D110-B75C-4922-80FF-3B268E8C7FB2}"/>
              </a:ext>
            </a:extLst>
          </p:cNvPr>
          <p:cNvGrpSpPr/>
          <p:nvPr/>
        </p:nvGrpSpPr>
        <p:grpSpPr>
          <a:xfrm>
            <a:off x="2406305" y="3400055"/>
            <a:ext cx="1286526" cy="651242"/>
            <a:chOff x="3388712" y="4766490"/>
            <a:chExt cx="1715368" cy="868321"/>
          </a:xfrm>
        </p:grpSpPr>
        <p:sp>
          <p:nvSpPr>
            <p:cNvPr id="26" name="圆角矩形 24">
              <a:extLst>
                <a:ext uri="{FF2B5EF4-FFF2-40B4-BE49-F238E27FC236}">
                  <a16:creationId xmlns:a16="http://schemas.microsoft.com/office/drawing/2014/main" id="{FB9E4E9B-0FBF-4F4E-8587-620D048ECE1C}"/>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629ED4F9-2839-43E6-9DEB-0F74D698E73D}"/>
                </a:ext>
              </a:extLst>
            </p:cNvPr>
            <p:cNvSpPr txBox="1"/>
            <p:nvPr/>
          </p:nvSpPr>
          <p:spPr>
            <a:xfrm>
              <a:off x="3388712" y="4970335"/>
              <a:ext cx="1715368" cy="615552"/>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四</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夫妻约定财产</a:t>
              </a:r>
            </a:p>
          </p:txBody>
        </p:sp>
      </p:grpSp>
      <p:sp>
        <p:nvSpPr>
          <p:cNvPr id="28" name="左大括号 27">
            <a:extLst>
              <a:ext uri="{FF2B5EF4-FFF2-40B4-BE49-F238E27FC236}">
                <a16:creationId xmlns:a16="http://schemas.microsoft.com/office/drawing/2014/main" id="{C6B094F2-697A-4DA8-AFBD-A762CC4C719F}"/>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29" name="圆角矩形 29">
            <a:extLst>
              <a:ext uri="{FF2B5EF4-FFF2-40B4-BE49-F238E27FC236}">
                <a16:creationId xmlns:a16="http://schemas.microsoft.com/office/drawing/2014/main" id="{B4DA4595-5BBF-4EF6-8B60-F389849F862D}"/>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0" name="组合 29">
            <a:extLst>
              <a:ext uri="{FF2B5EF4-FFF2-40B4-BE49-F238E27FC236}">
                <a16:creationId xmlns:a16="http://schemas.microsoft.com/office/drawing/2014/main" id="{B1CB05D1-A372-44DB-8AA2-1985A3BC8333}"/>
              </a:ext>
            </a:extLst>
          </p:cNvPr>
          <p:cNvGrpSpPr/>
          <p:nvPr/>
        </p:nvGrpSpPr>
        <p:grpSpPr>
          <a:xfrm>
            <a:off x="2425338" y="4181097"/>
            <a:ext cx="1263425" cy="655793"/>
            <a:chOff x="3414089" y="4766490"/>
            <a:chExt cx="1684567" cy="874391"/>
          </a:xfrm>
          <a:solidFill>
            <a:srgbClr val="C00000"/>
          </a:solidFill>
        </p:grpSpPr>
        <p:sp>
          <p:nvSpPr>
            <p:cNvPr id="31" name="圆角矩形 31">
              <a:extLst>
                <a:ext uri="{FF2B5EF4-FFF2-40B4-BE49-F238E27FC236}">
                  <a16:creationId xmlns:a16="http://schemas.microsoft.com/office/drawing/2014/main" id="{E545C769-5ED9-4B96-AB2A-8C0D04A5C771}"/>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a:solidFill>
                  <a:srgbClr val="FFFFFF"/>
                </a:solidFill>
                <a:latin typeface=""/>
                <a:ea typeface="微软雅黑" panose="020B0503020204020204" pitchFamily="34" charset="-122"/>
                <a:sym typeface=""/>
              </a:endParaRPr>
            </a:p>
          </p:txBody>
        </p:sp>
        <p:sp>
          <p:nvSpPr>
            <p:cNvPr id="32" name="TextBox 9">
              <a:extLst>
                <a:ext uri="{FF2B5EF4-FFF2-40B4-BE49-F238E27FC236}">
                  <a16:creationId xmlns:a16="http://schemas.microsoft.com/office/drawing/2014/main" id="{6F2E72BF-4FA4-455D-85F1-E8108BE59120}"/>
                </a:ext>
              </a:extLst>
            </p:cNvPr>
            <p:cNvSpPr txBox="1"/>
            <p:nvPr/>
          </p:nvSpPr>
          <p:spPr>
            <a:xfrm>
              <a:off x="3414089" y="4779107"/>
              <a:ext cx="1684567" cy="861774"/>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五</a:t>
              </a:r>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婚姻关系存续期间分割共同财产请求权</a:t>
              </a:r>
              <a:endParaRPr lang="zh-CN" altLang="zh-CN" sz="1200" dirty="0">
                <a:solidFill>
                  <a:srgbClr val="FFFFFF"/>
                </a:solidFill>
                <a:latin typeface=""/>
                <a:ea typeface="微软雅黑" panose="020B0503020204020204" pitchFamily="34" charset="-122"/>
              </a:endParaRPr>
            </a:p>
          </p:txBody>
        </p:sp>
      </p:grpSp>
      <p:sp>
        <p:nvSpPr>
          <p:cNvPr id="33" name="TextBox 9">
            <a:extLst>
              <a:ext uri="{FF2B5EF4-FFF2-40B4-BE49-F238E27FC236}">
                <a16:creationId xmlns:a16="http://schemas.microsoft.com/office/drawing/2014/main" id="{45B9A874-EF54-4976-BA6D-6D28FC9F3346}"/>
              </a:ext>
            </a:extLst>
          </p:cNvPr>
          <p:cNvSpPr txBox="1"/>
          <p:nvPr/>
        </p:nvSpPr>
        <p:spPr>
          <a:xfrm>
            <a:off x="3726462" y="4299425"/>
            <a:ext cx="4158560"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夫妻共同财产是夫妻共同共有的财产。在共同共有关系发生的原因没有消灭前</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共同共有财产不能分割</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以保持共有关系的稳定性和基础</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保护共有人的合法权益。</a:t>
            </a:r>
            <a:endParaRPr lang="en-US" altLang="zh-CN" sz="1050" dirty="0">
              <a:solidFill>
                <a:srgbClr val="000000"/>
              </a:solidFill>
              <a:latin typeface=""/>
              <a:ea typeface="微软雅黑" panose="020B0503020204020204" pitchFamily="34" charset="-122"/>
              <a:sym typeface=""/>
            </a:endParaRPr>
          </a:p>
        </p:txBody>
      </p:sp>
      <p:sp>
        <p:nvSpPr>
          <p:cNvPr id="34" name="TextBox 9">
            <a:extLst>
              <a:ext uri="{FF2B5EF4-FFF2-40B4-BE49-F238E27FC236}">
                <a16:creationId xmlns:a16="http://schemas.microsoft.com/office/drawing/2014/main" id="{2C6587ED-6258-41BE-BE48-3EB1F259F27C}"/>
              </a:ext>
            </a:extLst>
          </p:cNvPr>
          <p:cNvSpPr txBox="1"/>
          <p:nvPr/>
        </p:nvSpPr>
        <p:spPr>
          <a:xfrm>
            <a:off x="3672270" y="3327127"/>
            <a:ext cx="4397174"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夫妻约定财产</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是指夫妻以协议形式决定婚姻关系存续期间所得财产以及婚前财产所有关系的夫妻财产制度</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是夫妻法定财产的对称。</a:t>
            </a:r>
            <a:endParaRPr lang="zh-CN" altLang="en-US" sz="1050" dirty="0">
              <a:solidFill>
                <a:srgbClr val="000000"/>
              </a:solidFill>
              <a:latin typeface=""/>
              <a:ea typeface="微软雅黑" panose="020B0503020204020204" pitchFamily="34" charset="-122"/>
              <a:sym typeface=""/>
            </a:endParaRPr>
          </a:p>
        </p:txBody>
      </p:sp>
    </p:spTree>
    <p:extLst>
      <p:ext uri="{BB962C8B-B14F-4D97-AF65-F5344CB8AC3E}">
        <p14:creationId xmlns:p14="http://schemas.microsoft.com/office/powerpoint/2010/main" val="29757676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第二节　父母子女关系和其他近亲属关系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一、父母子女之间的关系</a:t>
            </a:r>
            <a:endParaRPr lang="zh-CN" altLang="en-US" dirty="0"/>
          </a:p>
        </p:txBody>
      </p:sp>
      <p:sp>
        <p:nvSpPr>
          <p:cNvPr id="4" name="椭圆 3">
            <a:extLst>
              <a:ext uri="{FF2B5EF4-FFF2-40B4-BE49-F238E27FC236}">
                <a16:creationId xmlns:a16="http://schemas.microsoft.com/office/drawing/2014/main" id="{F92BA2E8-A195-43EE-9D45-130F5FCA9AF3}"/>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9E4F8CBD-97EE-4622-BE1E-E787EA7C8923}"/>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E5E8425E-0CE7-42CB-8466-6564E897C23F}"/>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BF40FFEB-B17F-48E1-A248-72D02D92429F}"/>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08231D9F-0268-48A5-B88E-75CEB2D14E63}"/>
              </a:ext>
            </a:extLst>
          </p:cNvPr>
          <p:cNvGrpSpPr/>
          <p:nvPr/>
        </p:nvGrpSpPr>
        <p:grpSpPr>
          <a:xfrm>
            <a:off x="3966040" y="2138431"/>
            <a:ext cx="4164044" cy="358905"/>
            <a:chOff x="4539571" y="2329440"/>
            <a:chExt cx="5584595" cy="478539"/>
          </a:xfrm>
        </p:grpSpPr>
        <p:sp>
          <p:nvSpPr>
            <p:cNvPr id="9" name="Rectangle 88">
              <a:extLst>
                <a:ext uri="{FF2B5EF4-FFF2-40B4-BE49-F238E27FC236}">
                  <a16:creationId xmlns:a16="http://schemas.microsoft.com/office/drawing/2014/main" id="{AEE3CBB9-E5A7-4024-A6FA-15779AF5F68F}"/>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C35D2FC8-7DD7-4237-9F0B-C22A7A038276}"/>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BCFBAFC8-D9C3-47E8-9543-9F42766A2AA5}"/>
              </a:ext>
            </a:extLst>
          </p:cNvPr>
          <p:cNvSpPr>
            <a:spLocks noChangeArrowheads="1"/>
          </p:cNvSpPr>
          <p:nvPr/>
        </p:nvSpPr>
        <p:spPr bwMode="auto">
          <a:xfrm>
            <a:off x="4399448" y="2200571"/>
            <a:ext cx="361872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子女尊重父母婚姻权利的义务</a:t>
            </a:r>
          </a:p>
        </p:txBody>
      </p:sp>
      <p:grpSp>
        <p:nvGrpSpPr>
          <p:cNvPr id="12" name="组合 11">
            <a:extLst>
              <a:ext uri="{FF2B5EF4-FFF2-40B4-BE49-F238E27FC236}">
                <a16:creationId xmlns:a16="http://schemas.microsoft.com/office/drawing/2014/main" id="{FB15160B-E617-421D-8C61-480D067F3B7A}"/>
              </a:ext>
            </a:extLst>
          </p:cNvPr>
          <p:cNvGrpSpPr/>
          <p:nvPr/>
        </p:nvGrpSpPr>
        <p:grpSpPr>
          <a:xfrm>
            <a:off x="3966040" y="1563729"/>
            <a:ext cx="4164044" cy="412370"/>
            <a:chOff x="4539571" y="1345331"/>
            <a:chExt cx="5584595" cy="549827"/>
          </a:xfrm>
          <a:solidFill>
            <a:srgbClr val="1F4E79"/>
          </a:solidFill>
        </p:grpSpPr>
        <p:sp>
          <p:nvSpPr>
            <p:cNvPr id="13" name="Rectangle 77">
              <a:extLst>
                <a:ext uri="{FF2B5EF4-FFF2-40B4-BE49-F238E27FC236}">
                  <a16:creationId xmlns:a16="http://schemas.microsoft.com/office/drawing/2014/main" id="{28F27FBB-CBFF-4D04-B00C-7A05321C0527}"/>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9C67E63F-432C-4ED6-87D8-2D9B74FF79A2}"/>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812F6F0B-A36E-4FFC-B072-AD0E259AC147}"/>
              </a:ext>
            </a:extLst>
          </p:cNvPr>
          <p:cNvSpPr>
            <a:spLocks noChangeArrowheads="1"/>
          </p:cNvSpPr>
          <p:nvPr/>
        </p:nvSpPr>
        <p:spPr bwMode="auto">
          <a:xfrm>
            <a:off x="4405455" y="1621508"/>
            <a:ext cx="379165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父母对子女的保护和教育义务</a:t>
            </a:r>
          </a:p>
        </p:txBody>
      </p:sp>
      <p:grpSp>
        <p:nvGrpSpPr>
          <p:cNvPr id="16" name="组合 15">
            <a:extLst>
              <a:ext uri="{FF2B5EF4-FFF2-40B4-BE49-F238E27FC236}">
                <a16:creationId xmlns:a16="http://schemas.microsoft.com/office/drawing/2014/main" id="{85D48F31-5D12-49C4-8141-10704893832C}"/>
              </a:ext>
            </a:extLst>
          </p:cNvPr>
          <p:cNvGrpSpPr/>
          <p:nvPr/>
        </p:nvGrpSpPr>
        <p:grpSpPr>
          <a:xfrm>
            <a:off x="3966040" y="2649723"/>
            <a:ext cx="4164044" cy="358646"/>
            <a:chOff x="4539571" y="3313550"/>
            <a:chExt cx="5584595" cy="478194"/>
          </a:xfrm>
        </p:grpSpPr>
        <p:sp>
          <p:nvSpPr>
            <p:cNvPr id="17" name="Rectangle 95">
              <a:extLst>
                <a:ext uri="{FF2B5EF4-FFF2-40B4-BE49-F238E27FC236}">
                  <a16:creationId xmlns:a16="http://schemas.microsoft.com/office/drawing/2014/main" id="{B3F430D6-3FBB-4995-A7A2-57DD4F50FAB9}"/>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0235CBA2-7192-4CAA-8656-1760382D0585}"/>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8FAF56C6-7E2E-4935-9F4C-18B548B5AD58}"/>
              </a:ext>
            </a:extLst>
          </p:cNvPr>
          <p:cNvSpPr>
            <a:spLocks noChangeArrowheads="1"/>
          </p:cNvSpPr>
          <p:nvPr/>
        </p:nvSpPr>
        <p:spPr bwMode="auto">
          <a:xfrm>
            <a:off x="4399448" y="2714619"/>
            <a:ext cx="26944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相互享有继承权</a:t>
            </a:r>
          </a:p>
        </p:txBody>
      </p:sp>
      <p:grpSp>
        <p:nvGrpSpPr>
          <p:cNvPr id="22" name="组合 21">
            <a:extLst>
              <a:ext uri="{FF2B5EF4-FFF2-40B4-BE49-F238E27FC236}">
                <a16:creationId xmlns:a16="http://schemas.microsoft.com/office/drawing/2014/main" id="{7C235C4E-773B-4625-BFD7-F2324784C7CD}"/>
              </a:ext>
            </a:extLst>
          </p:cNvPr>
          <p:cNvGrpSpPr/>
          <p:nvPr/>
        </p:nvGrpSpPr>
        <p:grpSpPr>
          <a:xfrm>
            <a:off x="3966040" y="3136631"/>
            <a:ext cx="4164044" cy="358646"/>
            <a:chOff x="4539571" y="4297660"/>
            <a:chExt cx="5584595" cy="478194"/>
          </a:xfrm>
        </p:grpSpPr>
        <p:sp>
          <p:nvSpPr>
            <p:cNvPr id="23" name="Rectangle 102">
              <a:extLst>
                <a:ext uri="{FF2B5EF4-FFF2-40B4-BE49-F238E27FC236}">
                  <a16:creationId xmlns:a16="http://schemas.microsoft.com/office/drawing/2014/main" id="{E2051F25-E070-4612-AA52-29706A9B6002}"/>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008341B5-BA1A-4109-BBAA-3F939F3BFFA8}"/>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Rectangle 105">
            <a:extLst>
              <a:ext uri="{FF2B5EF4-FFF2-40B4-BE49-F238E27FC236}">
                <a16:creationId xmlns:a16="http://schemas.microsoft.com/office/drawing/2014/main" id="{83C1284D-F57E-4F42-B8DE-2D59A4A535DD}"/>
              </a:ext>
            </a:extLst>
          </p:cNvPr>
          <p:cNvSpPr>
            <a:spLocks noChangeArrowheads="1"/>
          </p:cNvSpPr>
          <p:nvPr/>
        </p:nvSpPr>
        <p:spPr bwMode="auto">
          <a:xfrm>
            <a:off x="4399448" y="3194767"/>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非婚生子女的权利和地位</a:t>
            </a:r>
          </a:p>
        </p:txBody>
      </p:sp>
      <p:sp>
        <p:nvSpPr>
          <p:cNvPr id="26" name="Freeform 5">
            <a:extLst>
              <a:ext uri="{FF2B5EF4-FFF2-40B4-BE49-F238E27FC236}">
                <a16:creationId xmlns:a16="http://schemas.microsoft.com/office/drawing/2014/main" id="{3C59673F-A5C4-416B-B542-6F1BFF341A2E}"/>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41363163-DD29-4B7C-A97D-E34F145D6426}"/>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DE0A097C-4062-4CBD-B85D-5C8F08603033}"/>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Freeform 5">
            <a:extLst>
              <a:ext uri="{FF2B5EF4-FFF2-40B4-BE49-F238E27FC236}">
                <a16:creationId xmlns:a16="http://schemas.microsoft.com/office/drawing/2014/main" id="{4DEE0BE8-48B7-46D6-A316-76A26BCE5D6C}"/>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30" name="椭圆 29">
            <a:extLst>
              <a:ext uri="{FF2B5EF4-FFF2-40B4-BE49-F238E27FC236}">
                <a16:creationId xmlns:a16="http://schemas.microsoft.com/office/drawing/2014/main" id="{7DAE3793-43EA-4E77-82ED-B78811E646EC}"/>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1" name="组合 30">
            <a:extLst>
              <a:ext uri="{FF2B5EF4-FFF2-40B4-BE49-F238E27FC236}">
                <a16:creationId xmlns:a16="http://schemas.microsoft.com/office/drawing/2014/main" id="{EDBF2222-48E4-4D6D-BCA7-4218D6C4E99E}"/>
              </a:ext>
            </a:extLst>
          </p:cNvPr>
          <p:cNvGrpSpPr/>
          <p:nvPr/>
        </p:nvGrpSpPr>
        <p:grpSpPr>
          <a:xfrm>
            <a:off x="3981756" y="3622900"/>
            <a:ext cx="4134032" cy="358646"/>
            <a:chOff x="4539571" y="4298319"/>
            <a:chExt cx="5559304" cy="478194"/>
          </a:xfrm>
        </p:grpSpPr>
        <p:sp>
          <p:nvSpPr>
            <p:cNvPr id="32" name="Rectangle 102">
              <a:extLst>
                <a:ext uri="{FF2B5EF4-FFF2-40B4-BE49-F238E27FC236}">
                  <a16:creationId xmlns:a16="http://schemas.microsoft.com/office/drawing/2014/main" id="{67D1D2DF-E2D9-48A4-BB1B-CCBB3C3C30E0}"/>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3" name="AutoShape 103">
              <a:extLst>
                <a:ext uri="{FF2B5EF4-FFF2-40B4-BE49-F238E27FC236}">
                  <a16:creationId xmlns:a16="http://schemas.microsoft.com/office/drawing/2014/main" id="{9E8AC46D-1969-4152-A94A-CE5E29BFD9C2}"/>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4" name="Rectangle 105">
            <a:extLst>
              <a:ext uri="{FF2B5EF4-FFF2-40B4-BE49-F238E27FC236}">
                <a16:creationId xmlns:a16="http://schemas.microsoft.com/office/drawing/2014/main" id="{743E6938-1ED4-42A8-9C5A-B3E6E947CB87}"/>
              </a:ext>
            </a:extLst>
          </p:cNvPr>
          <p:cNvSpPr>
            <a:spLocks noChangeArrowheads="1"/>
          </p:cNvSpPr>
          <p:nvPr/>
        </p:nvSpPr>
        <p:spPr bwMode="auto">
          <a:xfrm>
            <a:off x="4435867" y="3659434"/>
            <a:ext cx="3287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继父母子女关系</a:t>
            </a:r>
          </a:p>
        </p:txBody>
      </p:sp>
      <p:sp>
        <p:nvSpPr>
          <p:cNvPr id="35" name="Freeform 5">
            <a:extLst>
              <a:ext uri="{FF2B5EF4-FFF2-40B4-BE49-F238E27FC236}">
                <a16:creationId xmlns:a16="http://schemas.microsoft.com/office/drawing/2014/main" id="{F763ABBE-A162-47C8-8EB9-DFA4F0D5E20B}"/>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6" name="组合 35">
            <a:extLst>
              <a:ext uri="{FF2B5EF4-FFF2-40B4-BE49-F238E27FC236}">
                <a16:creationId xmlns:a16="http://schemas.microsoft.com/office/drawing/2014/main" id="{F668BF8C-9EDA-4850-B536-4F992E4DF7C6}"/>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7" name="AutoShape 3">
              <a:extLst>
                <a:ext uri="{FF2B5EF4-FFF2-40B4-BE49-F238E27FC236}">
                  <a16:creationId xmlns:a16="http://schemas.microsoft.com/office/drawing/2014/main" id="{283A84B4-AE99-4153-8F07-1D3F71A0FCC1}"/>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8" name="Freeform 7">
              <a:extLst>
                <a:ext uri="{FF2B5EF4-FFF2-40B4-BE49-F238E27FC236}">
                  <a16:creationId xmlns:a16="http://schemas.microsoft.com/office/drawing/2014/main" id="{0BD6C6D6-130C-4168-9F0F-F5B53B652851}"/>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8">
              <a:extLst>
                <a:ext uri="{FF2B5EF4-FFF2-40B4-BE49-F238E27FC236}">
                  <a16:creationId xmlns:a16="http://schemas.microsoft.com/office/drawing/2014/main" id="{595FA651-62AE-47C8-8EAB-CABEF2971F39}"/>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40" name="Freeform 9">
              <a:extLst>
                <a:ext uri="{FF2B5EF4-FFF2-40B4-BE49-F238E27FC236}">
                  <a16:creationId xmlns:a16="http://schemas.microsoft.com/office/drawing/2014/main" id="{E6F52727-7B0E-48CA-94C7-77A491E8401A}"/>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Freeform 10">
              <a:extLst>
                <a:ext uri="{FF2B5EF4-FFF2-40B4-BE49-F238E27FC236}">
                  <a16:creationId xmlns:a16="http://schemas.microsoft.com/office/drawing/2014/main" id="{FD88511B-930F-422C-BC80-5BDAB8BF3790}"/>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2" name="Rectangle 11">
              <a:extLst>
                <a:ext uri="{FF2B5EF4-FFF2-40B4-BE49-F238E27FC236}">
                  <a16:creationId xmlns:a16="http://schemas.microsoft.com/office/drawing/2014/main" id="{509936B3-FFE4-4402-9BEA-E208CCB269F0}"/>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3" name="Rectangle 12">
              <a:extLst>
                <a:ext uri="{FF2B5EF4-FFF2-40B4-BE49-F238E27FC236}">
                  <a16:creationId xmlns:a16="http://schemas.microsoft.com/office/drawing/2014/main" id="{9D4BFC88-E3D1-47FF-A498-734382C7BF96}"/>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4" name="组合 43">
            <a:extLst>
              <a:ext uri="{FF2B5EF4-FFF2-40B4-BE49-F238E27FC236}">
                <a16:creationId xmlns:a16="http://schemas.microsoft.com/office/drawing/2014/main" id="{DA05B956-BFD3-4D51-BCE7-AADBF760C1FD}"/>
              </a:ext>
            </a:extLst>
          </p:cNvPr>
          <p:cNvGrpSpPr/>
          <p:nvPr/>
        </p:nvGrpSpPr>
        <p:grpSpPr>
          <a:xfrm>
            <a:off x="3951828" y="1044135"/>
            <a:ext cx="4183643" cy="398957"/>
            <a:chOff x="4539571" y="1345332"/>
            <a:chExt cx="7210203" cy="554058"/>
          </a:xfrm>
          <a:solidFill>
            <a:srgbClr val="1F4E79"/>
          </a:solidFill>
        </p:grpSpPr>
        <p:sp>
          <p:nvSpPr>
            <p:cNvPr id="45" name="Rectangle 77">
              <a:extLst>
                <a:ext uri="{FF2B5EF4-FFF2-40B4-BE49-F238E27FC236}">
                  <a16:creationId xmlns:a16="http://schemas.microsoft.com/office/drawing/2014/main" id="{8C76AB15-71D8-4C60-BD42-D8C91346C8FF}"/>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6" name="AutoShape 78">
              <a:extLst>
                <a:ext uri="{FF2B5EF4-FFF2-40B4-BE49-F238E27FC236}">
                  <a16:creationId xmlns:a16="http://schemas.microsoft.com/office/drawing/2014/main" id="{225C70C8-71B3-41E4-AA63-6E5B297503E7}"/>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7" name="Rectangle 83">
            <a:extLst>
              <a:ext uri="{FF2B5EF4-FFF2-40B4-BE49-F238E27FC236}">
                <a16:creationId xmlns:a16="http://schemas.microsoft.com/office/drawing/2014/main" id="{DC176AE0-FF1D-4E78-9B44-079359A630AD}"/>
              </a:ext>
            </a:extLst>
          </p:cNvPr>
          <p:cNvSpPr>
            <a:spLocks noChangeArrowheads="1"/>
          </p:cNvSpPr>
          <p:nvPr/>
        </p:nvSpPr>
        <p:spPr bwMode="auto">
          <a:xfrm>
            <a:off x="4399448" y="1069113"/>
            <a:ext cx="17395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抚养和赡养义务</a:t>
            </a:r>
          </a:p>
        </p:txBody>
      </p:sp>
      <p:sp>
        <p:nvSpPr>
          <p:cNvPr id="48" name="Freeform 5">
            <a:extLst>
              <a:ext uri="{FF2B5EF4-FFF2-40B4-BE49-F238E27FC236}">
                <a16:creationId xmlns:a16="http://schemas.microsoft.com/office/drawing/2014/main" id="{03B3BB81-22D6-40FB-ADB6-217CF4A9262B}"/>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49" name="组合 48">
            <a:extLst>
              <a:ext uri="{FF2B5EF4-FFF2-40B4-BE49-F238E27FC236}">
                <a16:creationId xmlns:a16="http://schemas.microsoft.com/office/drawing/2014/main" id="{673F7E80-2155-4A1B-91FD-32771C660E9A}"/>
              </a:ext>
            </a:extLst>
          </p:cNvPr>
          <p:cNvGrpSpPr/>
          <p:nvPr/>
        </p:nvGrpSpPr>
        <p:grpSpPr>
          <a:xfrm>
            <a:off x="3970617" y="4105291"/>
            <a:ext cx="4155303" cy="358646"/>
            <a:chOff x="4539571" y="4297660"/>
            <a:chExt cx="5587906" cy="478194"/>
          </a:xfrm>
        </p:grpSpPr>
        <p:sp>
          <p:nvSpPr>
            <p:cNvPr id="50" name="Rectangle 102">
              <a:extLst>
                <a:ext uri="{FF2B5EF4-FFF2-40B4-BE49-F238E27FC236}">
                  <a16:creationId xmlns:a16="http://schemas.microsoft.com/office/drawing/2014/main" id="{AE585382-E38F-420C-8351-8B79D3DB4536}"/>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51" name="AutoShape 103">
              <a:extLst>
                <a:ext uri="{FF2B5EF4-FFF2-40B4-BE49-F238E27FC236}">
                  <a16:creationId xmlns:a16="http://schemas.microsoft.com/office/drawing/2014/main" id="{E02F177A-A49A-4B77-AF0E-2075DBB4C8F1}"/>
                </a:ext>
              </a:extLst>
            </p:cNvPr>
            <p:cNvSpPr>
              <a:spLocks noChangeArrowheads="1"/>
            </p:cNvSpPr>
            <p:nvPr/>
          </p:nvSpPr>
          <p:spPr bwMode="auto">
            <a:xfrm>
              <a:off x="5148062" y="4297660"/>
              <a:ext cx="4979415"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52" name="Rectangle 105">
            <a:extLst>
              <a:ext uri="{FF2B5EF4-FFF2-40B4-BE49-F238E27FC236}">
                <a16:creationId xmlns:a16="http://schemas.microsoft.com/office/drawing/2014/main" id="{0F0E3B7B-82B5-48B4-8CB6-22177AD0603C}"/>
              </a:ext>
            </a:extLst>
          </p:cNvPr>
          <p:cNvSpPr>
            <a:spLocks noChangeArrowheads="1"/>
          </p:cNvSpPr>
          <p:nvPr/>
        </p:nvSpPr>
        <p:spPr bwMode="auto">
          <a:xfrm>
            <a:off x="4424730" y="4142319"/>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七</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亲子关系确认和否认</a:t>
            </a:r>
          </a:p>
        </p:txBody>
      </p:sp>
      <p:sp>
        <p:nvSpPr>
          <p:cNvPr id="53" name="Freeform 5">
            <a:extLst>
              <a:ext uri="{FF2B5EF4-FFF2-40B4-BE49-F238E27FC236}">
                <a16:creationId xmlns:a16="http://schemas.microsoft.com/office/drawing/2014/main" id="{6976F46C-9419-49DE-A4CE-4D959A756C66}"/>
              </a:ext>
            </a:extLst>
          </p:cNvPr>
          <p:cNvSpPr/>
          <p:nvPr/>
        </p:nvSpPr>
        <p:spPr bwMode="auto">
          <a:xfrm>
            <a:off x="2824839" y="3965356"/>
            <a:ext cx="1141199" cy="33917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664571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300"/>
                                        <p:tgtEl>
                                          <p:spTgt spid="48"/>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400"/>
                                        <p:tgtEl>
                                          <p:spTgt spid="44"/>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300"/>
                                        <p:tgtEl>
                                          <p:spTgt spid="26"/>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500"/>
                                        <p:tgtEl>
                                          <p:spTgt spid="27"/>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fltVal val="0"/>
                                          </p:val>
                                        </p:tav>
                                        <p:tav tm="100000">
                                          <p:val>
                                            <p:strVal val="#ppt_h"/>
                                          </p:val>
                                        </p:tav>
                                      </p:tavLst>
                                    </p:anim>
                                    <p:animEffect transition="in" filter="fade">
                                      <p:cBhvr>
                                        <p:cTn id="107" dur="500"/>
                                        <p:tgtEl>
                                          <p:spTgt spid="25"/>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wipe(left)">
                                      <p:cBhvr>
                                        <p:cTn id="111" dur="500"/>
                                        <p:tgtEl>
                                          <p:spTgt spid="35"/>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wipe(left)">
                                      <p:cBhvr>
                                        <p:cTn id="115" dur="500"/>
                                        <p:tgtEl>
                                          <p:spTgt spid="31"/>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500" fill="hold"/>
                                        <p:tgtEl>
                                          <p:spTgt spid="34"/>
                                        </p:tgtEl>
                                        <p:attrNameLst>
                                          <p:attrName>ppt_w</p:attrName>
                                        </p:attrNameLst>
                                      </p:cBhvr>
                                      <p:tavLst>
                                        <p:tav tm="0">
                                          <p:val>
                                            <p:fltVal val="0"/>
                                          </p:val>
                                        </p:tav>
                                        <p:tav tm="100000">
                                          <p:val>
                                            <p:strVal val="#ppt_w"/>
                                          </p:val>
                                        </p:tav>
                                      </p:tavLst>
                                    </p:anim>
                                    <p:anim calcmode="lin" valueType="num">
                                      <p:cBhvr>
                                        <p:cTn id="120" dur="500" fill="hold"/>
                                        <p:tgtEl>
                                          <p:spTgt spid="34"/>
                                        </p:tgtEl>
                                        <p:attrNameLst>
                                          <p:attrName>ppt_h</p:attrName>
                                        </p:attrNameLst>
                                      </p:cBhvr>
                                      <p:tavLst>
                                        <p:tav tm="0">
                                          <p:val>
                                            <p:fltVal val="0"/>
                                          </p:val>
                                        </p:tav>
                                        <p:tav tm="100000">
                                          <p:val>
                                            <p:strVal val="#ppt_h"/>
                                          </p:val>
                                        </p:tav>
                                      </p:tavLst>
                                    </p:anim>
                                    <p:animEffect transition="in" filter="fade">
                                      <p:cBhvr>
                                        <p:cTn id="121" dur="500"/>
                                        <p:tgtEl>
                                          <p:spTgt spid="34"/>
                                        </p:tgtEl>
                                      </p:cBhvr>
                                    </p:animEffect>
                                  </p:childTnLst>
                                </p:cTn>
                              </p:par>
                            </p:childTnLst>
                          </p:cTn>
                        </p:par>
                        <p:par>
                          <p:cTn id="122" fill="hold">
                            <p:stCondLst>
                              <p:cond delay="9500"/>
                            </p:stCondLst>
                            <p:childTnLst>
                              <p:par>
                                <p:cTn id="123" presetID="22" presetClass="entr" presetSubtype="8" fill="hold" grpId="0" nodeType="afterEffect">
                                  <p:stCondLst>
                                    <p:cond delay="0"/>
                                  </p:stCondLst>
                                  <p:childTnLst>
                                    <p:set>
                                      <p:cBhvr>
                                        <p:cTn id="124" dur="1" fill="hold">
                                          <p:stCondLst>
                                            <p:cond delay="0"/>
                                          </p:stCondLst>
                                        </p:cTn>
                                        <p:tgtEl>
                                          <p:spTgt spid="53"/>
                                        </p:tgtEl>
                                        <p:attrNameLst>
                                          <p:attrName>style.visibility</p:attrName>
                                        </p:attrNameLst>
                                      </p:cBhvr>
                                      <p:to>
                                        <p:strVal val="visible"/>
                                      </p:to>
                                    </p:set>
                                    <p:animEffect transition="in" filter="wipe(left)">
                                      <p:cBhvr>
                                        <p:cTn id="125" dur="500"/>
                                        <p:tgtEl>
                                          <p:spTgt spid="53"/>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49"/>
                                        </p:tgtEl>
                                        <p:attrNameLst>
                                          <p:attrName>style.visibility</p:attrName>
                                        </p:attrNameLst>
                                      </p:cBhvr>
                                      <p:to>
                                        <p:strVal val="visible"/>
                                      </p:to>
                                    </p:set>
                                    <p:animEffect transition="in" filter="wipe(left)">
                                      <p:cBhvr>
                                        <p:cTn id="129" dur="500"/>
                                        <p:tgtEl>
                                          <p:spTgt spid="49"/>
                                        </p:tgtEl>
                                      </p:cBhvr>
                                    </p:animEffect>
                                  </p:childTnLst>
                                </p:cTn>
                              </p:par>
                            </p:childTnLst>
                          </p:cTn>
                        </p:par>
                        <p:par>
                          <p:cTn id="130" fill="hold">
                            <p:stCondLst>
                              <p:cond delay="10500"/>
                            </p:stCondLst>
                            <p:childTnLst>
                              <p:par>
                                <p:cTn id="131" presetID="53" presetClass="entr" presetSubtype="16" fill="hold" grpId="0" nodeType="afterEffect">
                                  <p:stCondLst>
                                    <p:cond delay="0"/>
                                  </p:stCondLst>
                                  <p:childTnLst>
                                    <p:set>
                                      <p:cBhvr>
                                        <p:cTn id="132" dur="1" fill="hold">
                                          <p:stCondLst>
                                            <p:cond delay="0"/>
                                          </p:stCondLst>
                                        </p:cTn>
                                        <p:tgtEl>
                                          <p:spTgt spid="52"/>
                                        </p:tgtEl>
                                        <p:attrNameLst>
                                          <p:attrName>style.visibility</p:attrName>
                                        </p:attrNameLst>
                                      </p:cBhvr>
                                      <p:to>
                                        <p:strVal val="visible"/>
                                      </p:to>
                                    </p:set>
                                    <p:anim calcmode="lin" valueType="num">
                                      <p:cBhvr>
                                        <p:cTn id="133" dur="500" fill="hold"/>
                                        <p:tgtEl>
                                          <p:spTgt spid="52"/>
                                        </p:tgtEl>
                                        <p:attrNameLst>
                                          <p:attrName>ppt_w</p:attrName>
                                        </p:attrNameLst>
                                      </p:cBhvr>
                                      <p:tavLst>
                                        <p:tav tm="0">
                                          <p:val>
                                            <p:fltVal val="0"/>
                                          </p:val>
                                        </p:tav>
                                        <p:tav tm="100000">
                                          <p:val>
                                            <p:strVal val="#ppt_w"/>
                                          </p:val>
                                        </p:tav>
                                      </p:tavLst>
                                    </p:anim>
                                    <p:anim calcmode="lin" valueType="num">
                                      <p:cBhvr>
                                        <p:cTn id="134" dur="500" fill="hold"/>
                                        <p:tgtEl>
                                          <p:spTgt spid="52"/>
                                        </p:tgtEl>
                                        <p:attrNameLst>
                                          <p:attrName>ppt_h</p:attrName>
                                        </p:attrNameLst>
                                      </p:cBhvr>
                                      <p:tavLst>
                                        <p:tav tm="0">
                                          <p:val>
                                            <p:fltVal val="0"/>
                                          </p:val>
                                        </p:tav>
                                        <p:tav tm="100000">
                                          <p:val>
                                            <p:strVal val="#ppt_h"/>
                                          </p:val>
                                        </p:tav>
                                      </p:tavLst>
                                    </p:anim>
                                    <p:animEffect transition="in" filter="fade">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30" grpId="0" bldLvl="0" animBg="1"/>
      <p:bldP spid="30" grpId="1" bldLvl="0" animBg="1"/>
      <p:bldP spid="34" grpId="0" bldLvl="0" animBg="1"/>
      <p:bldP spid="35" grpId="0" bldLvl="0" animBg="1"/>
      <p:bldP spid="47" grpId="0" bldLvl="0" animBg="1"/>
      <p:bldP spid="48" grpId="0" bldLvl="0" animBg="1"/>
      <p:bldP spid="52" grpId="0" bldLvl="0" animBg="1"/>
      <p:bldP spid="53" grpId="0" bldLvl="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897571" y="53820"/>
            <a:ext cx="1800493"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自然人</a:t>
            </a:r>
          </a:p>
        </p:txBody>
      </p:sp>
      <p:sp>
        <p:nvSpPr>
          <p:cNvPr id="3" name="任意多边形 2"/>
          <p:cNvSpPr/>
          <p:nvPr/>
        </p:nvSpPr>
        <p:spPr>
          <a:xfrm>
            <a:off x="861331" y="1346506"/>
            <a:ext cx="953741" cy="1514877"/>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rgbClr val="CA8F45"/>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rgbClr val="FFB850"/>
              </a:solidFill>
            </a:endParaRPr>
          </a:p>
        </p:txBody>
      </p:sp>
      <p:sp>
        <p:nvSpPr>
          <p:cNvPr id="4" name="任意多边形 3"/>
          <p:cNvSpPr/>
          <p:nvPr/>
        </p:nvSpPr>
        <p:spPr>
          <a:xfrm>
            <a:off x="4587648" y="1252270"/>
            <a:ext cx="1282572" cy="3218225"/>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rgbClr val="472D2D"/>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p>
        </p:txBody>
      </p:sp>
      <p:sp>
        <p:nvSpPr>
          <p:cNvPr id="5" name="矩形 4"/>
          <p:cNvSpPr/>
          <p:nvPr/>
        </p:nvSpPr>
        <p:spPr>
          <a:xfrm>
            <a:off x="2036017" y="1252270"/>
            <a:ext cx="2356278" cy="2031325"/>
          </a:xfrm>
          <a:prstGeom prst="rect">
            <a:avLst/>
          </a:prstGeom>
        </p:spPr>
        <p:txBody>
          <a:bodyPr wrap="square">
            <a:spAutoFit/>
          </a:bodyPr>
          <a:lstStyle/>
          <a:p>
            <a:pPr marL="285750" indent="-285750">
              <a:lnSpc>
                <a:spcPct val="150000"/>
              </a:lnSpc>
              <a:buFont typeface="Wingdings" panose="05000000000000000000" pitchFamily="2" charset="2"/>
              <a:buChar char="u"/>
            </a:pP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一</a:t>
            </a: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自然人的民事行为能力的概念</a:t>
            </a:r>
            <a:endParaRPr lang="en-US" altLang="zh-CN" sz="1400" b="1" dirty="0">
              <a:solidFill>
                <a:srgbClr val="472D2D"/>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自然人的民事行为能力</a:t>
            </a:r>
            <a:r>
              <a:rPr lang="en-US" altLang="zh-CN" sz="1400" dirty="0">
                <a:solidFill>
                  <a:srgbClr val="472D2D"/>
                </a:solidFill>
                <a:latin typeface="微软雅黑" panose="020B0503020204020204" pitchFamily="34" charset="-122"/>
                <a:ea typeface="微软雅黑" panose="020B0503020204020204" pitchFamily="34" charset="-122"/>
              </a:rPr>
              <a:t>,</a:t>
            </a:r>
            <a:r>
              <a:rPr lang="zh-CN" altLang="en-US" sz="1400" dirty="0">
                <a:solidFill>
                  <a:srgbClr val="472D2D"/>
                </a:solidFill>
                <a:latin typeface="微软雅黑" panose="020B0503020204020204" pitchFamily="34" charset="-122"/>
                <a:ea typeface="微软雅黑" panose="020B0503020204020204" pitchFamily="34" charset="-122"/>
              </a:rPr>
              <a:t>是指自然人可以独立进行民事活动的能力或者资格。</a:t>
            </a:r>
            <a:endParaRPr lang="en-US" altLang="zh-CN" sz="1400" dirty="0">
              <a:solidFill>
                <a:srgbClr val="472D2D"/>
              </a:solidFill>
              <a:latin typeface="微软雅黑" panose="020B0503020204020204" pitchFamily="34" charset="-122"/>
              <a:ea typeface="微软雅黑" panose="020B0503020204020204" pitchFamily="34" charset="-122"/>
            </a:endParaRPr>
          </a:p>
        </p:txBody>
      </p:sp>
      <p:sp>
        <p:nvSpPr>
          <p:cNvPr id="6" name="矩形 5"/>
          <p:cNvSpPr/>
          <p:nvPr/>
        </p:nvSpPr>
        <p:spPr>
          <a:xfrm>
            <a:off x="6006522" y="1252270"/>
            <a:ext cx="2550456" cy="2031325"/>
          </a:xfrm>
          <a:prstGeom prst="rect">
            <a:avLst/>
          </a:prstGeom>
        </p:spPr>
        <p:txBody>
          <a:bodyPr wrap="square">
            <a:spAutoFit/>
          </a:bodyPr>
          <a:lstStyle/>
          <a:p>
            <a:pPr marL="171450" indent="-171450" algn="just">
              <a:lnSpc>
                <a:spcPct val="150000"/>
              </a:lnSpc>
              <a:buFont typeface="Wingdings" panose="05000000000000000000" pitchFamily="2" charset="2"/>
              <a:buChar char="u"/>
            </a:pP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二</a:t>
            </a: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自然人的民事行为能力的划分</a:t>
            </a:r>
          </a:p>
          <a:p>
            <a:pPr algn="just">
              <a:lnSpc>
                <a:spcPct val="15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完全民事行为能力</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限制民事行为能力</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3.</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无民事行为能力</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just">
              <a:lnSpc>
                <a:spcPct val="150000"/>
              </a:lnSpc>
            </a:pPr>
            <a:endParaRPr lang="zh-CN" altLang="en-US" sz="1400" dirty="0">
              <a:solidFill>
                <a:schemeClr val="tx1">
                  <a:lumMod val="75000"/>
                  <a:lumOff val="25000"/>
                </a:schemeClr>
              </a:solidFill>
            </a:endParaRPr>
          </a:p>
        </p:txBody>
      </p:sp>
      <p:grpSp>
        <p:nvGrpSpPr>
          <p:cNvPr id="7" name="6b4386ee-11c6-4677-877e-6aa1596c989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775197" y="1521231"/>
            <a:ext cx="941808" cy="636456"/>
            <a:chOff x="2641600" y="1094581"/>
            <a:chExt cx="6908800" cy="4668838"/>
          </a:xfrm>
        </p:grpSpPr>
        <p:sp>
          <p:nvSpPr>
            <p:cNvPr id="8" name="iŝļídê">
              <a:extLst>
                <a:ext uri="{FF2B5EF4-FFF2-40B4-BE49-F238E27FC236}">
                  <a16:creationId xmlns:a16="http://schemas.microsoft.com/office/drawing/2014/main" id="{1E0D9783-C6AF-4115-8632-B66BD8222E52}"/>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 name="íṧḻidê">
              <a:extLst>
                <a:ext uri="{FF2B5EF4-FFF2-40B4-BE49-F238E27FC236}">
                  <a16:creationId xmlns:a16="http://schemas.microsoft.com/office/drawing/2014/main" id="{7D530886-A9F1-4CF2-BF2D-704D884E2929}"/>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 name="iśľíde">
              <a:extLst>
                <a:ext uri="{FF2B5EF4-FFF2-40B4-BE49-F238E27FC236}">
                  <a16:creationId xmlns:a16="http://schemas.microsoft.com/office/drawing/2014/main" id="{986E74DC-4A93-41D0-9CBA-D53B200BEB29}"/>
                </a:ext>
              </a:extLst>
            </p:cNvPr>
            <p:cNvSpPr/>
            <p:nvPr/>
          </p:nvSpPr>
          <p:spPr bwMode="auto">
            <a:xfrm>
              <a:off x="7167563" y="3420269"/>
              <a:ext cx="12700" cy="4763"/>
            </a:xfrm>
            <a:custGeom>
              <a:avLst/>
              <a:gdLst>
                <a:gd name="T0" fmla="*/ 0 w 3"/>
                <a:gd name="T1" fmla="*/ 0 h 1"/>
                <a:gd name="T2" fmla="*/ 0 w 3"/>
                <a:gd name="T3" fmla="*/ 0 h 1"/>
                <a:gd name="T4" fmla="*/ 0 w 3"/>
                <a:gd name="T5" fmla="*/ 0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0" y="0"/>
                    <a:pt x="0" y="0"/>
                    <a:pt x="0" y="0"/>
                  </a:cubicBezTo>
                  <a:cubicBezTo>
                    <a:pt x="3" y="1"/>
                    <a:pt x="3" y="1"/>
                    <a:pt x="3" y="1"/>
                  </a:cubicBezTo>
                  <a:cubicBezTo>
                    <a:pt x="2" y="0"/>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 name="iṧļiḋè">
              <a:extLst>
                <a:ext uri="{FF2B5EF4-FFF2-40B4-BE49-F238E27FC236}">
                  <a16:creationId xmlns:a16="http://schemas.microsoft.com/office/drawing/2014/main" id="{10415ADB-B8D3-4DAE-96E8-58D5D56A24EB}"/>
                </a:ext>
              </a:extLst>
            </p:cNvPr>
            <p:cNvSpPr/>
            <p:nvPr/>
          </p:nvSpPr>
          <p:spPr bwMode="auto">
            <a:xfrm>
              <a:off x="7167563" y="3420269"/>
              <a:ext cx="204788" cy="479425"/>
            </a:xfrm>
            <a:custGeom>
              <a:avLst/>
              <a:gdLst>
                <a:gd name="T0" fmla="*/ 0 w 48"/>
                <a:gd name="T1" fmla="*/ 0 h 112"/>
                <a:gd name="T2" fmla="*/ 0 w 48"/>
                <a:gd name="T3" fmla="*/ 0 h 112"/>
                <a:gd name="T4" fmla="*/ 38 w 48"/>
                <a:gd name="T5" fmla="*/ 112 h 112"/>
                <a:gd name="T6" fmla="*/ 48 w 48"/>
                <a:gd name="T7" fmla="*/ 107 h 112"/>
                <a:gd name="T8" fmla="*/ 48 w 48"/>
                <a:gd name="T9" fmla="*/ 26 h 112"/>
                <a:gd name="T10" fmla="*/ 10 w 48"/>
                <a:gd name="T11" fmla="*/ 14 h 112"/>
                <a:gd name="T12" fmla="*/ 3 w 48"/>
                <a:gd name="T13" fmla="*/ 1 h 112"/>
                <a:gd name="T14" fmla="*/ 0 w 48"/>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12">
                  <a:moveTo>
                    <a:pt x="0" y="0"/>
                  </a:moveTo>
                  <a:cubicBezTo>
                    <a:pt x="0" y="0"/>
                    <a:pt x="0" y="0"/>
                    <a:pt x="0" y="0"/>
                  </a:cubicBezTo>
                  <a:cubicBezTo>
                    <a:pt x="38" y="112"/>
                    <a:pt x="38" y="112"/>
                    <a:pt x="38" y="112"/>
                  </a:cubicBezTo>
                  <a:cubicBezTo>
                    <a:pt x="48" y="107"/>
                    <a:pt x="48" y="107"/>
                    <a:pt x="48" y="107"/>
                  </a:cubicBezTo>
                  <a:cubicBezTo>
                    <a:pt x="48" y="26"/>
                    <a:pt x="48" y="26"/>
                    <a:pt x="48" y="26"/>
                  </a:cubicBezTo>
                  <a:cubicBezTo>
                    <a:pt x="27" y="19"/>
                    <a:pt x="10" y="14"/>
                    <a:pt x="10" y="14"/>
                  </a:cubicBezTo>
                  <a:cubicBezTo>
                    <a:pt x="8" y="13"/>
                    <a:pt x="6" y="5"/>
                    <a:pt x="3" y="1"/>
                  </a:cubicBezTo>
                  <a:cubicBezTo>
                    <a:pt x="0" y="0"/>
                    <a:pt x="0" y="0"/>
                    <a:pt x="0"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 name="î$ḷïḍe">
              <a:extLst>
                <a:ext uri="{FF2B5EF4-FFF2-40B4-BE49-F238E27FC236}">
                  <a16:creationId xmlns:a16="http://schemas.microsoft.com/office/drawing/2014/main" id="{FE4CE00A-1319-4FF4-A536-85C4C044B50B}"/>
                </a:ext>
              </a:extLst>
            </p:cNvPr>
            <p:cNvSpPr/>
            <p:nvPr/>
          </p:nvSpPr>
          <p:spPr bwMode="auto">
            <a:xfrm>
              <a:off x="7167563" y="3420269"/>
              <a:ext cx="608013" cy="431800"/>
            </a:xfrm>
            <a:custGeom>
              <a:avLst/>
              <a:gdLst>
                <a:gd name="T0" fmla="*/ 142 w 142"/>
                <a:gd name="T1" fmla="*/ 62 h 101"/>
                <a:gd name="T2" fmla="*/ 41 w 142"/>
                <a:gd name="T3" fmla="*/ 101 h 101"/>
                <a:gd name="T4" fmla="*/ 0 w 142"/>
                <a:gd name="T5" fmla="*/ 0 h 101"/>
                <a:gd name="T6" fmla="*/ 13 w 142"/>
                <a:gd name="T7" fmla="*/ 2 h 101"/>
                <a:gd name="T8" fmla="*/ 131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5" y="0"/>
                    <a:pt x="9" y="1"/>
                    <a:pt x="13" y="2"/>
                  </a:cubicBezTo>
                  <a:cubicBezTo>
                    <a:pt x="131" y="53"/>
                    <a:pt x="131" y="53"/>
                    <a:pt x="131" y="53"/>
                  </a:cubicBezTo>
                  <a:cubicBezTo>
                    <a:pt x="134" y="54"/>
                    <a:pt x="137" y="56"/>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 name="îsļîḓe">
              <a:extLst>
                <a:ext uri="{FF2B5EF4-FFF2-40B4-BE49-F238E27FC236}">
                  <a16:creationId xmlns:a16="http://schemas.microsoft.com/office/drawing/2014/main" id="{0231A83B-7CD3-44CA-A283-E0C408361625}"/>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 name="isḻïḓê">
              <a:extLst>
                <a:ext uri="{FF2B5EF4-FFF2-40B4-BE49-F238E27FC236}">
                  <a16:creationId xmlns:a16="http://schemas.microsoft.com/office/drawing/2014/main" id="{9BD53B8C-8A18-450A-B48A-4D5E7C859578}"/>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 name="íṡľîḓe">
              <a:extLst>
                <a:ext uri="{FF2B5EF4-FFF2-40B4-BE49-F238E27FC236}">
                  <a16:creationId xmlns:a16="http://schemas.microsoft.com/office/drawing/2014/main" id="{0640A5A8-AFAE-42EB-A97C-A7F98DDA229E}"/>
                </a:ext>
              </a:extLst>
            </p:cNvPr>
            <p:cNvSpPr/>
            <p:nvPr/>
          </p:nvSpPr>
          <p:spPr bwMode="auto">
            <a:xfrm>
              <a:off x="4502150" y="3301206"/>
              <a:ext cx="436563" cy="593725"/>
            </a:xfrm>
            <a:custGeom>
              <a:avLst/>
              <a:gdLst>
                <a:gd name="T0" fmla="*/ 102 w 102"/>
                <a:gd name="T1" fmla="*/ 139 h 139"/>
                <a:gd name="T2" fmla="*/ 0 w 102"/>
                <a:gd name="T3" fmla="*/ 102 h 139"/>
                <a:gd name="T4" fmla="*/ 35 w 102"/>
                <a:gd name="T5" fmla="*/ 0 h 139"/>
                <a:gd name="T6" fmla="*/ 43 w 102"/>
                <a:gd name="T7" fmla="*/ 9 h 139"/>
                <a:gd name="T8" fmla="*/ 100 w 102"/>
                <a:gd name="T9" fmla="*/ 126 h 139"/>
                <a:gd name="T10" fmla="*/ 102 w 102"/>
                <a:gd name="T11" fmla="*/ 139 h 139"/>
              </a:gdLst>
              <a:ahLst/>
              <a:cxnLst>
                <a:cxn ang="0">
                  <a:pos x="T0" y="T1"/>
                </a:cxn>
                <a:cxn ang="0">
                  <a:pos x="T2" y="T3"/>
                </a:cxn>
                <a:cxn ang="0">
                  <a:pos x="T4" y="T5"/>
                </a:cxn>
                <a:cxn ang="0">
                  <a:pos x="T6" y="T7"/>
                </a:cxn>
                <a:cxn ang="0">
                  <a:pos x="T8" y="T9"/>
                </a:cxn>
                <a:cxn ang="0">
                  <a:pos x="T10" y="T11"/>
                </a:cxn>
              </a:cxnLst>
              <a:rect l="0" t="0" r="r" b="b"/>
              <a:pathLst>
                <a:path w="102" h="139">
                  <a:moveTo>
                    <a:pt x="102" y="139"/>
                  </a:moveTo>
                  <a:cubicBezTo>
                    <a:pt x="0" y="102"/>
                    <a:pt x="0" y="102"/>
                    <a:pt x="0" y="102"/>
                  </a:cubicBezTo>
                  <a:cubicBezTo>
                    <a:pt x="35" y="0"/>
                    <a:pt x="35" y="0"/>
                    <a:pt x="35" y="0"/>
                  </a:cubicBezTo>
                  <a:cubicBezTo>
                    <a:pt x="39" y="3"/>
                    <a:pt x="42" y="6"/>
                    <a:pt x="43" y="9"/>
                  </a:cubicBezTo>
                  <a:cubicBezTo>
                    <a:pt x="100" y="126"/>
                    <a:pt x="100" y="126"/>
                    <a:pt x="100" y="126"/>
                  </a:cubicBezTo>
                  <a:cubicBezTo>
                    <a:pt x="101" y="129"/>
                    <a:pt x="102" y="132"/>
                    <a:pt x="102" y="139"/>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 name="íSḻíďè">
              <a:extLst>
                <a:ext uri="{FF2B5EF4-FFF2-40B4-BE49-F238E27FC236}">
                  <a16:creationId xmlns:a16="http://schemas.microsoft.com/office/drawing/2014/main" id="{6733E29A-56C1-4DEF-A07A-AF9D6C3AD44A}"/>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 name="iSľiḓê">
              <a:extLst>
                <a:ext uri="{FF2B5EF4-FFF2-40B4-BE49-F238E27FC236}">
                  <a16:creationId xmlns:a16="http://schemas.microsoft.com/office/drawing/2014/main" id="{3594D8E1-CE30-4C46-A214-516A54215E08}"/>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 name="ïṡľïḑê">
              <a:extLst>
                <a:ext uri="{FF2B5EF4-FFF2-40B4-BE49-F238E27FC236}">
                  <a16:creationId xmlns:a16="http://schemas.microsoft.com/office/drawing/2014/main" id="{2D13E930-61F7-405E-A4D4-8594AFCA1D26}"/>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 name="iṡľídê">
              <a:extLst>
                <a:ext uri="{FF2B5EF4-FFF2-40B4-BE49-F238E27FC236}">
                  <a16:creationId xmlns:a16="http://schemas.microsoft.com/office/drawing/2014/main" id="{F27E5270-50DB-44AF-ADF9-08548481E522}"/>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 name="íś1ïḓê">
              <a:extLst>
                <a:ext uri="{FF2B5EF4-FFF2-40B4-BE49-F238E27FC236}">
                  <a16:creationId xmlns:a16="http://schemas.microsoft.com/office/drawing/2014/main" id="{1FB0ADA8-7CDD-411C-AC0E-38D3143DCC90}"/>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 name="ïSľîḑè">
              <a:extLst>
                <a:ext uri="{FF2B5EF4-FFF2-40B4-BE49-F238E27FC236}">
                  <a16:creationId xmlns:a16="http://schemas.microsoft.com/office/drawing/2014/main" id="{8757EF4D-7954-4693-83E5-4C01C4AC8D58}"/>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 name="iSliḑé">
              <a:extLst>
                <a:ext uri="{FF2B5EF4-FFF2-40B4-BE49-F238E27FC236}">
                  <a16:creationId xmlns:a16="http://schemas.microsoft.com/office/drawing/2014/main" id="{38E0A892-5BD5-467E-8878-15946FDEC3E8}"/>
                </a:ext>
              </a:extLst>
            </p:cNvPr>
            <p:cNvSpPr/>
            <p:nvPr/>
          </p:nvSpPr>
          <p:spPr bwMode="auto">
            <a:xfrm>
              <a:off x="4373563" y="3301206"/>
              <a:ext cx="608013" cy="431800"/>
            </a:xfrm>
            <a:custGeom>
              <a:avLst/>
              <a:gdLst>
                <a:gd name="T0" fmla="*/ 142 w 142"/>
                <a:gd name="T1" fmla="*/ 62 h 101"/>
                <a:gd name="T2" fmla="*/ 41 w 142"/>
                <a:gd name="T3" fmla="*/ 101 h 101"/>
                <a:gd name="T4" fmla="*/ 0 w 142"/>
                <a:gd name="T5" fmla="*/ 0 h 101"/>
                <a:gd name="T6" fmla="*/ 13 w 142"/>
                <a:gd name="T7" fmla="*/ 2 h 101"/>
                <a:gd name="T8" fmla="*/ 132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6" y="0"/>
                    <a:pt x="10" y="1"/>
                    <a:pt x="13" y="2"/>
                  </a:cubicBezTo>
                  <a:cubicBezTo>
                    <a:pt x="132" y="53"/>
                    <a:pt x="132" y="53"/>
                    <a:pt x="132" y="53"/>
                  </a:cubicBezTo>
                  <a:cubicBezTo>
                    <a:pt x="135" y="54"/>
                    <a:pt x="138" y="57"/>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 name="îsľiďè">
              <a:extLst>
                <a:ext uri="{FF2B5EF4-FFF2-40B4-BE49-F238E27FC236}">
                  <a16:creationId xmlns:a16="http://schemas.microsoft.com/office/drawing/2014/main" id="{B35637F2-6D2D-42CB-8974-23442166BFE6}"/>
                </a:ext>
              </a:extLst>
            </p:cNvPr>
            <p:cNvSpPr/>
            <p:nvPr/>
          </p:nvSpPr>
          <p:spPr bwMode="auto">
            <a:xfrm>
              <a:off x="2790825" y="3813969"/>
              <a:ext cx="2203450" cy="1858963"/>
            </a:xfrm>
            <a:custGeom>
              <a:avLst/>
              <a:gdLst>
                <a:gd name="T0" fmla="*/ 515 w 515"/>
                <a:gd name="T1" fmla="*/ 148 h 435"/>
                <a:gd name="T2" fmla="*/ 515 w 515"/>
                <a:gd name="T3" fmla="*/ 366 h 435"/>
                <a:gd name="T4" fmla="*/ 494 w 515"/>
                <a:gd name="T5" fmla="*/ 415 h 435"/>
                <a:gd name="T6" fmla="*/ 445 w 515"/>
                <a:gd name="T7" fmla="*/ 435 h 435"/>
                <a:gd name="T8" fmla="*/ 70 w 515"/>
                <a:gd name="T9" fmla="*/ 435 h 435"/>
                <a:gd name="T10" fmla="*/ 21 w 515"/>
                <a:gd name="T11" fmla="*/ 415 h 435"/>
                <a:gd name="T12" fmla="*/ 0 w 515"/>
                <a:gd name="T13" fmla="*/ 366 h 435"/>
                <a:gd name="T14" fmla="*/ 0 w 515"/>
                <a:gd name="T15" fmla="*/ 69 h 435"/>
                <a:gd name="T16" fmla="*/ 21 w 515"/>
                <a:gd name="T17" fmla="*/ 20 h 435"/>
                <a:gd name="T18" fmla="*/ 70 w 515"/>
                <a:gd name="T19" fmla="*/ 0 h 435"/>
                <a:gd name="T20" fmla="*/ 169 w 515"/>
                <a:gd name="T21" fmla="*/ 0 h 435"/>
                <a:gd name="T22" fmla="*/ 217 w 515"/>
                <a:gd name="T23" fmla="*/ 20 h 435"/>
                <a:gd name="T24" fmla="*/ 238 w 515"/>
                <a:gd name="T25" fmla="*/ 69 h 435"/>
                <a:gd name="T26" fmla="*/ 238 w 515"/>
                <a:gd name="T27" fmla="*/ 79 h 435"/>
                <a:gd name="T28" fmla="*/ 445 w 515"/>
                <a:gd name="T29" fmla="*/ 79 h 435"/>
                <a:gd name="T30" fmla="*/ 494 w 515"/>
                <a:gd name="T31" fmla="*/ 100 h 435"/>
                <a:gd name="T32" fmla="*/ 515 w 515"/>
                <a:gd name="T33" fmla="*/ 1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435">
                  <a:moveTo>
                    <a:pt x="515" y="148"/>
                  </a:moveTo>
                  <a:cubicBezTo>
                    <a:pt x="515" y="366"/>
                    <a:pt x="515" y="366"/>
                    <a:pt x="515" y="366"/>
                  </a:cubicBezTo>
                  <a:cubicBezTo>
                    <a:pt x="515" y="385"/>
                    <a:pt x="508" y="401"/>
                    <a:pt x="494" y="415"/>
                  </a:cubicBezTo>
                  <a:cubicBezTo>
                    <a:pt x="481" y="428"/>
                    <a:pt x="464" y="435"/>
                    <a:pt x="445" y="435"/>
                  </a:cubicBezTo>
                  <a:cubicBezTo>
                    <a:pt x="70" y="435"/>
                    <a:pt x="70" y="435"/>
                    <a:pt x="70" y="435"/>
                  </a:cubicBezTo>
                  <a:cubicBezTo>
                    <a:pt x="51" y="435"/>
                    <a:pt x="34" y="428"/>
                    <a:pt x="21" y="415"/>
                  </a:cubicBezTo>
                  <a:cubicBezTo>
                    <a:pt x="7" y="401"/>
                    <a:pt x="0" y="385"/>
                    <a:pt x="0" y="366"/>
                  </a:cubicBezTo>
                  <a:cubicBezTo>
                    <a:pt x="0" y="69"/>
                    <a:pt x="0" y="69"/>
                    <a:pt x="0" y="69"/>
                  </a:cubicBezTo>
                  <a:cubicBezTo>
                    <a:pt x="0" y="50"/>
                    <a:pt x="7" y="34"/>
                    <a:pt x="21" y="20"/>
                  </a:cubicBezTo>
                  <a:cubicBezTo>
                    <a:pt x="34" y="7"/>
                    <a:pt x="51" y="0"/>
                    <a:pt x="70" y="0"/>
                  </a:cubicBezTo>
                  <a:cubicBezTo>
                    <a:pt x="169" y="0"/>
                    <a:pt x="169" y="0"/>
                    <a:pt x="169" y="0"/>
                  </a:cubicBezTo>
                  <a:cubicBezTo>
                    <a:pt x="187" y="0"/>
                    <a:pt x="204" y="7"/>
                    <a:pt x="217" y="20"/>
                  </a:cubicBezTo>
                  <a:cubicBezTo>
                    <a:pt x="231" y="34"/>
                    <a:pt x="238" y="50"/>
                    <a:pt x="238" y="69"/>
                  </a:cubicBezTo>
                  <a:cubicBezTo>
                    <a:pt x="238" y="79"/>
                    <a:pt x="238" y="79"/>
                    <a:pt x="238" y="79"/>
                  </a:cubicBezTo>
                  <a:cubicBezTo>
                    <a:pt x="445" y="79"/>
                    <a:pt x="445" y="79"/>
                    <a:pt x="445" y="79"/>
                  </a:cubicBezTo>
                  <a:cubicBezTo>
                    <a:pt x="464" y="79"/>
                    <a:pt x="481" y="86"/>
                    <a:pt x="494" y="100"/>
                  </a:cubicBezTo>
                  <a:cubicBezTo>
                    <a:pt x="508" y="113"/>
                    <a:pt x="515" y="129"/>
                    <a:pt x="515" y="148"/>
                  </a:cubicBezTo>
                </a:path>
              </a:pathLst>
            </a:custGeom>
            <a:solidFill>
              <a:srgbClr val="F2C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 name="íṣḷîḑè">
              <a:extLst>
                <a:ext uri="{FF2B5EF4-FFF2-40B4-BE49-F238E27FC236}">
                  <a16:creationId xmlns:a16="http://schemas.microsoft.com/office/drawing/2014/main" id="{C3BCCB95-1CF8-4E16-9E1F-7434F29B48B7}"/>
                </a:ext>
              </a:extLst>
            </p:cNvPr>
            <p:cNvSpPr/>
            <p:nvPr/>
          </p:nvSpPr>
          <p:spPr bwMode="auto">
            <a:xfrm>
              <a:off x="2790825" y="3917156"/>
              <a:ext cx="2084388" cy="1755775"/>
            </a:xfrm>
            <a:custGeom>
              <a:avLst/>
              <a:gdLst>
                <a:gd name="T0" fmla="*/ 487 w 487"/>
                <a:gd name="T1" fmla="*/ 140 h 411"/>
                <a:gd name="T2" fmla="*/ 487 w 487"/>
                <a:gd name="T3" fmla="*/ 346 h 411"/>
                <a:gd name="T4" fmla="*/ 468 w 487"/>
                <a:gd name="T5" fmla="*/ 392 h 411"/>
                <a:gd name="T6" fmla="*/ 421 w 487"/>
                <a:gd name="T7" fmla="*/ 411 h 411"/>
                <a:gd name="T8" fmla="*/ 66 w 487"/>
                <a:gd name="T9" fmla="*/ 411 h 411"/>
                <a:gd name="T10" fmla="*/ 20 w 487"/>
                <a:gd name="T11" fmla="*/ 392 h 411"/>
                <a:gd name="T12" fmla="*/ 0 w 487"/>
                <a:gd name="T13" fmla="*/ 346 h 411"/>
                <a:gd name="T14" fmla="*/ 0 w 487"/>
                <a:gd name="T15" fmla="*/ 65 h 411"/>
                <a:gd name="T16" fmla="*/ 20 w 487"/>
                <a:gd name="T17" fmla="*/ 19 h 411"/>
                <a:gd name="T18" fmla="*/ 66 w 487"/>
                <a:gd name="T19" fmla="*/ 0 h 411"/>
                <a:gd name="T20" fmla="*/ 159 w 487"/>
                <a:gd name="T21" fmla="*/ 0 h 411"/>
                <a:gd name="T22" fmla="*/ 206 w 487"/>
                <a:gd name="T23" fmla="*/ 19 h 411"/>
                <a:gd name="T24" fmla="*/ 225 w 487"/>
                <a:gd name="T25" fmla="*/ 65 h 411"/>
                <a:gd name="T26" fmla="*/ 225 w 487"/>
                <a:gd name="T27" fmla="*/ 74 h 411"/>
                <a:gd name="T28" fmla="*/ 421 w 487"/>
                <a:gd name="T29" fmla="*/ 74 h 411"/>
                <a:gd name="T30" fmla="*/ 468 w 487"/>
                <a:gd name="T31" fmla="*/ 94 h 411"/>
                <a:gd name="T32" fmla="*/ 487 w 487"/>
                <a:gd name="T33" fmla="*/ 14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7" h="411">
                  <a:moveTo>
                    <a:pt x="487" y="140"/>
                  </a:moveTo>
                  <a:cubicBezTo>
                    <a:pt x="487" y="346"/>
                    <a:pt x="487" y="346"/>
                    <a:pt x="487" y="346"/>
                  </a:cubicBezTo>
                  <a:cubicBezTo>
                    <a:pt x="487" y="364"/>
                    <a:pt x="480" y="379"/>
                    <a:pt x="468" y="392"/>
                  </a:cubicBezTo>
                  <a:cubicBezTo>
                    <a:pt x="455" y="405"/>
                    <a:pt x="439" y="411"/>
                    <a:pt x="421" y="411"/>
                  </a:cubicBezTo>
                  <a:cubicBezTo>
                    <a:pt x="66" y="411"/>
                    <a:pt x="66" y="411"/>
                    <a:pt x="66" y="411"/>
                  </a:cubicBezTo>
                  <a:cubicBezTo>
                    <a:pt x="48" y="411"/>
                    <a:pt x="33" y="405"/>
                    <a:pt x="20" y="392"/>
                  </a:cubicBezTo>
                  <a:cubicBezTo>
                    <a:pt x="7" y="379"/>
                    <a:pt x="0" y="364"/>
                    <a:pt x="0" y="346"/>
                  </a:cubicBezTo>
                  <a:cubicBezTo>
                    <a:pt x="0" y="65"/>
                    <a:pt x="0" y="65"/>
                    <a:pt x="0" y="65"/>
                  </a:cubicBezTo>
                  <a:cubicBezTo>
                    <a:pt x="0" y="47"/>
                    <a:pt x="7" y="32"/>
                    <a:pt x="20" y="19"/>
                  </a:cubicBezTo>
                  <a:cubicBezTo>
                    <a:pt x="33" y="6"/>
                    <a:pt x="48" y="0"/>
                    <a:pt x="66" y="0"/>
                  </a:cubicBezTo>
                  <a:cubicBezTo>
                    <a:pt x="159" y="0"/>
                    <a:pt x="159" y="0"/>
                    <a:pt x="159" y="0"/>
                  </a:cubicBezTo>
                  <a:cubicBezTo>
                    <a:pt x="177" y="0"/>
                    <a:pt x="193" y="6"/>
                    <a:pt x="206" y="19"/>
                  </a:cubicBezTo>
                  <a:cubicBezTo>
                    <a:pt x="218" y="32"/>
                    <a:pt x="225" y="47"/>
                    <a:pt x="225" y="65"/>
                  </a:cubicBezTo>
                  <a:cubicBezTo>
                    <a:pt x="225" y="74"/>
                    <a:pt x="225" y="74"/>
                    <a:pt x="225" y="74"/>
                  </a:cubicBezTo>
                  <a:cubicBezTo>
                    <a:pt x="421" y="74"/>
                    <a:pt x="421" y="74"/>
                    <a:pt x="421" y="74"/>
                  </a:cubicBezTo>
                  <a:cubicBezTo>
                    <a:pt x="439" y="74"/>
                    <a:pt x="455" y="81"/>
                    <a:pt x="468" y="94"/>
                  </a:cubicBezTo>
                  <a:cubicBezTo>
                    <a:pt x="480" y="107"/>
                    <a:pt x="487" y="122"/>
                    <a:pt x="487" y="140"/>
                  </a:cubicBezTo>
                </a:path>
              </a:pathLst>
            </a:custGeom>
            <a:solidFill>
              <a:srgbClr val="FFCE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 name="îşḻiḋé">
              <a:extLst>
                <a:ext uri="{FF2B5EF4-FFF2-40B4-BE49-F238E27FC236}">
                  <a16:creationId xmlns:a16="http://schemas.microsoft.com/office/drawing/2014/main" id="{AEAA794E-47EB-4AD8-B2FD-518661441603}"/>
                </a:ext>
              </a:extLst>
            </p:cNvPr>
            <p:cNvSpPr/>
            <p:nvPr/>
          </p:nvSpPr>
          <p:spPr bwMode="auto">
            <a:xfrm>
              <a:off x="4506913" y="3283744"/>
              <a:ext cx="603250" cy="2373313"/>
            </a:xfrm>
            <a:custGeom>
              <a:avLst/>
              <a:gdLst>
                <a:gd name="T0" fmla="*/ 9 w 141"/>
                <a:gd name="T1" fmla="*/ 0 h 555"/>
                <a:gd name="T2" fmla="*/ 132 w 141"/>
                <a:gd name="T3" fmla="*/ 0 h 555"/>
                <a:gd name="T4" fmla="*/ 141 w 141"/>
                <a:gd name="T5" fmla="*/ 9 h 555"/>
                <a:gd name="T6" fmla="*/ 141 w 141"/>
                <a:gd name="T7" fmla="*/ 546 h 555"/>
                <a:gd name="T8" fmla="*/ 132 w 141"/>
                <a:gd name="T9" fmla="*/ 555 h 555"/>
                <a:gd name="T10" fmla="*/ 9 w 141"/>
                <a:gd name="T11" fmla="*/ 555 h 555"/>
                <a:gd name="T12" fmla="*/ 0 w 141"/>
                <a:gd name="T13" fmla="*/ 546 h 555"/>
                <a:gd name="T14" fmla="*/ 0 w 141"/>
                <a:gd name="T15" fmla="*/ 9 h 555"/>
                <a:gd name="T16" fmla="*/ 9 w 141"/>
                <a:gd name="T1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55">
                  <a:moveTo>
                    <a:pt x="9" y="0"/>
                  </a:moveTo>
                  <a:cubicBezTo>
                    <a:pt x="132" y="0"/>
                    <a:pt x="132" y="0"/>
                    <a:pt x="132" y="0"/>
                  </a:cubicBezTo>
                  <a:cubicBezTo>
                    <a:pt x="137" y="0"/>
                    <a:pt x="141" y="4"/>
                    <a:pt x="141" y="9"/>
                  </a:cubicBezTo>
                  <a:cubicBezTo>
                    <a:pt x="141" y="546"/>
                    <a:pt x="141" y="546"/>
                    <a:pt x="141" y="546"/>
                  </a:cubicBezTo>
                  <a:cubicBezTo>
                    <a:pt x="141" y="551"/>
                    <a:pt x="137" y="555"/>
                    <a:pt x="132" y="555"/>
                  </a:cubicBezTo>
                  <a:cubicBezTo>
                    <a:pt x="9" y="555"/>
                    <a:pt x="9" y="555"/>
                    <a:pt x="9" y="555"/>
                  </a:cubicBezTo>
                  <a:cubicBezTo>
                    <a:pt x="4" y="555"/>
                    <a:pt x="0" y="551"/>
                    <a:pt x="0" y="546"/>
                  </a:cubicBezTo>
                  <a:cubicBezTo>
                    <a:pt x="0" y="9"/>
                    <a:pt x="0" y="9"/>
                    <a:pt x="0" y="9"/>
                  </a:cubicBezTo>
                  <a:cubicBezTo>
                    <a:pt x="0" y="4"/>
                    <a:pt x="4" y="0"/>
                    <a:pt x="9" y="0"/>
                  </a:cubicBezTo>
                </a:path>
              </a:pathLst>
            </a:custGeom>
            <a:solidFill>
              <a:srgbClr val="64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 name="í$ľîdé">
              <a:extLst>
                <a:ext uri="{FF2B5EF4-FFF2-40B4-BE49-F238E27FC236}">
                  <a16:creationId xmlns:a16="http://schemas.microsoft.com/office/drawing/2014/main" id="{A392ABF7-7B62-42F3-8208-DFAE794EA754}"/>
                </a:ext>
              </a:extLst>
            </p:cNvPr>
            <p:cNvSpPr/>
            <p:nvPr/>
          </p:nvSpPr>
          <p:spPr bwMode="auto">
            <a:xfrm>
              <a:off x="4656138" y="4887119"/>
              <a:ext cx="295275" cy="295275"/>
            </a:xfrm>
            <a:prstGeom prst="ellipse">
              <a:avLst/>
            </a:prstGeom>
            <a:solidFill>
              <a:srgbClr val="550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 name="íṡḷïḑé">
              <a:extLst>
                <a:ext uri="{FF2B5EF4-FFF2-40B4-BE49-F238E27FC236}">
                  <a16:creationId xmlns:a16="http://schemas.microsoft.com/office/drawing/2014/main" id="{30F0F625-71B7-4D93-9EA9-A1D57A04EA6C}"/>
                </a:ext>
              </a:extLst>
            </p:cNvPr>
            <p:cNvSpPr/>
            <p:nvPr/>
          </p:nvSpPr>
          <p:spPr bwMode="auto">
            <a:xfrm>
              <a:off x="4506913" y="3839369"/>
              <a:ext cx="603250" cy="133350"/>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 name="îşḻîďe">
              <a:extLst>
                <a:ext uri="{FF2B5EF4-FFF2-40B4-BE49-F238E27FC236}">
                  <a16:creationId xmlns:a16="http://schemas.microsoft.com/office/drawing/2014/main" id="{62921A04-5BF8-4D20-A0C4-4B1C5301D2A1}"/>
                </a:ext>
              </a:extLst>
            </p:cNvPr>
            <p:cNvSpPr/>
            <p:nvPr/>
          </p:nvSpPr>
          <p:spPr bwMode="auto">
            <a:xfrm>
              <a:off x="4506913" y="5364956"/>
              <a:ext cx="603250" cy="133350"/>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 name="í$ľîḍe">
              <a:extLst>
                <a:ext uri="{FF2B5EF4-FFF2-40B4-BE49-F238E27FC236}">
                  <a16:creationId xmlns:a16="http://schemas.microsoft.com/office/drawing/2014/main" id="{7D987A24-A537-46B8-B71F-7A75D4369EA3}"/>
                </a:ext>
              </a:extLst>
            </p:cNvPr>
            <p:cNvSpPr/>
            <p:nvPr/>
          </p:nvSpPr>
          <p:spPr bwMode="auto">
            <a:xfrm>
              <a:off x="4506913" y="5364956"/>
              <a:ext cx="60325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1" name="iṡľiďé">
              <a:extLst>
                <a:ext uri="{FF2B5EF4-FFF2-40B4-BE49-F238E27FC236}">
                  <a16:creationId xmlns:a16="http://schemas.microsoft.com/office/drawing/2014/main" id="{C8CC55A7-7DF2-46F5-A8EE-5E07E67DA3B8}"/>
                </a:ext>
              </a:extLst>
            </p:cNvPr>
            <p:cNvSpPr/>
            <p:nvPr/>
          </p:nvSpPr>
          <p:spPr bwMode="auto">
            <a:xfrm>
              <a:off x="4506913" y="3415506"/>
              <a:ext cx="603250" cy="201613"/>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2" name="íSḻîḓè">
              <a:extLst>
                <a:ext uri="{FF2B5EF4-FFF2-40B4-BE49-F238E27FC236}">
                  <a16:creationId xmlns:a16="http://schemas.microsoft.com/office/drawing/2014/main" id="{1BF49ACE-FC5E-43F9-884E-DCE30BAE710E}"/>
                </a:ext>
              </a:extLst>
            </p:cNvPr>
            <p:cNvSpPr/>
            <p:nvPr/>
          </p:nvSpPr>
          <p:spPr bwMode="auto">
            <a:xfrm>
              <a:off x="4062413" y="2937669"/>
              <a:ext cx="444500" cy="2719388"/>
            </a:xfrm>
            <a:custGeom>
              <a:avLst/>
              <a:gdLst>
                <a:gd name="T0" fmla="*/ 94 w 104"/>
                <a:gd name="T1" fmla="*/ 636 h 636"/>
                <a:gd name="T2" fmla="*/ 9 w 104"/>
                <a:gd name="T3" fmla="*/ 636 h 636"/>
                <a:gd name="T4" fmla="*/ 0 w 104"/>
                <a:gd name="T5" fmla="*/ 627 h 636"/>
                <a:gd name="T6" fmla="*/ 0 w 104"/>
                <a:gd name="T7" fmla="*/ 9 h 636"/>
                <a:gd name="T8" fmla="*/ 9 w 104"/>
                <a:gd name="T9" fmla="*/ 0 h 636"/>
                <a:gd name="T10" fmla="*/ 94 w 104"/>
                <a:gd name="T11" fmla="*/ 0 h 636"/>
                <a:gd name="T12" fmla="*/ 104 w 104"/>
                <a:gd name="T13" fmla="*/ 9 h 636"/>
                <a:gd name="T14" fmla="*/ 104 w 104"/>
                <a:gd name="T15" fmla="*/ 627 h 636"/>
                <a:gd name="T16" fmla="*/ 94 w 104"/>
                <a:gd name="T17" fmla="*/ 63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36">
                  <a:moveTo>
                    <a:pt x="94" y="636"/>
                  </a:moveTo>
                  <a:cubicBezTo>
                    <a:pt x="9" y="636"/>
                    <a:pt x="9" y="636"/>
                    <a:pt x="9" y="636"/>
                  </a:cubicBezTo>
                  <a:cubicBezTo>
                    <a:pt x="4" y="636"/>
                    <a:pt x="0" y="632"/>
                    <a:pt x="0" y="627"/>
                  </a:cubicBezTo>
                  <a:cubicBezTo>
                    <a:pt x="0" y="9"/>
                    <a:pt x="0" y="9"/>
                    <a:pt x="0" y="9"/>
                  </a:cubicBezTo>
                  <a:cubicBezTo>
                    <a:pt x="0" y="4"/>
                    <a:pt x="4" y="0"/>
                    <a:pt x="9" y="0"/>
                  </a:cubicBezTo>
                  <a:cubicBezTo>
                    <a:pt x="94" y="0"/>
                    <a:pt x="94" y="0"/>
                    <a:pt x="94" y="0"/>
                  </a:cubicBezTo>
                  <a:cubicBezTo>
                    <a:pt x="100" y="0"/>
                    <a:pt x="104" y="4"/>
                    <a:pt x="104" y="9"/>
                  </a:cubicBezTo>
                  <a:cubicBezTo>
                    <a:pt x="104" y="627"/>
                    <a:pt x="104" y="627"/>
                    <a:pt x="104" y="627"/>
                  </a:cubicBezTo>
                  <a:cubicBezTo>
                    <a:pt x="104" y="632"/>
                    <a:pt x="100" y="636"/>
                    <a:pt x="94" y="636"/>
                  </a:cubicBezTo>
                </a:path>
              </a:pathLst>
            </a:custGeom>
            <a:solidFill>
              <a:srgbClr val="3E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3" name="íSḻïḑé">
              <a:extLst>
                <a:ext uri="{FF2B5EF4-FFF2-40B4-BE49-F238E27FC236}">
                  <a16:creationId xmlns:a16="http://schemas.microsoft.com/office/drawing/2014/main" id="{BEB65C00-2366-4248-80FB-0AAB590815FF}"/>
                </a:ext>
              </a:extLst>
            </p:cNvPr>
            <p:cNvSpPr/>
            <p:nvPr/>
          </p:nvSpPr>
          <p:spPr bwMode="auto">
            <a:xfrm>
              <a:off x="4062413" y="3082131"/>
              <a:ext cx="444500" cy="13811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4" name="îṩḻiďé">
              <a:extLst>
                <a:ext uri="{FF2B5EF4-FFF2-40B4-BE49-F238E27FC236}">
                  <a16:creationId xmlns:a16="http://schemas.microsoft.com/office/drawing/2014/main" id="{89CA57EA-7DD1-4951-AEE4-35961B5BCE38}"/>
                </a:ext>
              </a:extLst>
            </p:cNvPr>
            <p:cNvSpPr/>
            <p:nvPr/>
          </p:nvSpPr>
          <p:spPr bwMode="auto">
            <a:xfrm>
              <a:off x="4062413" y="5339556"/>
              <a:ext cx="444500" cy="133350"/>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5" name="îş1ïḓe">
              <a:extLst>
                <a:ext uri="{FF2B5EF4-FFF2-40B4-BE49-F238E27FC236}">
                  <a16:creationId xmlns:a16="http://schemas.microsoft.com/office/drawing/2014/main" id="{900D6E42-83B5-44BB-9A3F-7D1CFC5B3746}"/>
                </a:ext>
              </a:extLst>
            </p:cNvPr>
            <p:cNvSpPr/>
            <p:nvPr/>
          </p:nvSpPr>
          <p:spPr bwMode="auto">
            <a:xfrm>
              <a:off x="4062413" y="5339556"/>
              <a:ext cx="44450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6" name="íŝḷíḋê">
              <a:extLst>
                <a:ext uri="{FF2B5EF4-FFF2-40B4-BE49-F238E27FC236}">
                  <a16:creationId xmlns:a16="http://schemas.microsoft.com/office/drawing/2014/main" id="{7A4829F5-E518-4998-B656-605941638766}"/>
                </a:ext>
              </a:extLst>
            </p:cNvPr>
            <p:cNvSpPr/>
            <p:nvPr/>
          </p:nvSpPr>
          <p:spPr bwMode="auto">
            <a:xfrm>
              <a:off x="4062413" y="3844131"/>
              <a:ext cx="444500" cy="99536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7" name="iṡľíḑé">
              <a:extLst>
                <a:ext uri="{FF2B5EF4-FFF2-40B4-BE49-F238E27FC236}">
                  <a16:creationId xmlns:a16="http://schemas.microsoft.com/office/drawing/2014/main" id="{D58F7F82-A613-47E8-9B8F-76EF59A2B5C1}"/>
                </a:ext>
              </a:extLst>
            </p:cNvPr>
            <p:cNvSpPr/>
            <p:nvPr/>
          </p:nvSpPr>
          <p:spPr bwMode="auto">
            <a:xfrm>
              <a:off x="4062413" y="3844131"/>
              <a:ext cx="4445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8" name="îslîḍê">
              <a:extLst>
                <a:ext uri="{FF2B5EF4-FFF2-40B4-BE49-F238E27FC236}">
                  <a16:creationId xmlns:a16="http://schemas.microsoft.com/office/drawing/2014/main" id="{0C467CA3-88BF-412D-A416-6CD8557531BA}"/>
                </a:ext>
              </a:extLst>
            </p:cNvPr>
            <p:cNvSpPr/>
            <p:nvPr/>
          </p:nvSpPr>
          <p:spPr bwMode="auto">
            <a:xfrm>
              <a:off x="4246563" y="4968081"/>
              <a:ext cx="93663" cy="2952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9" name="iṣļïḋe">
              <a:extLst>
                <a:ext uri="{FF2B5EF4-FFF2-40B4-BE49-F238E27FC236}">
                  <a16:creationId xmlns:a16="http://schemas.microsoft.com/office/drawing/2014/main" id="{26083BDD-6F4C-49A7-A60A-978D29F0C887}"/>
                </a:ext>
              </a:extLst>
            </p:cNvPr>
            <p:cNvSpPr/>
            <p:nvPr/>
          </p:nvSpPr>
          <p:spPr bwMode="auto">
            <a:xfrm>
              <a:off x="7372350" y="2864644"/>
              <a:ext cx="625475" cy="2808288"/>
            </a:xfrm>
            <a:custGeom>
              <a:avLst/>
              <a:gdLst>
                <a:gd name="T0" fmla="*/ 137 w 146"/>
                <a:gd name="T1" fmla="*/ 657 h 657"/>
                <a:gd name="T2" fmla="*/ 10 w 146"/>
                <a:gd name="T3" fmla="*/ 657 h 657"/>
                <a:gd name="T4" fmla="*/ 0 w 146"/>
                <a:gd name="T5" fmla="*/ 647 h 657"/>
                <a:gd name="T6" fmla="*/ 0 w 146"/>
                <a:gd name="T7" fmla="*/ 10 h 657"/>
                <a:gd name="T8" fmla="*/ 10 w 146"/>
                <a:gd name="T9" fmla="*/ 0 h 657"/>
                <a:gd name="T10" fmla="*/ 137 w 146"/>
                <a:gd name="T11" fmla="*/ 0 h 657"/>
                <a:gd name="T12" fmla="*/ 146 w 146"/>
                <a:gd name="T13" fmla="*/ 10 h 657"/>
                <a:gd name="T14" fmla="*/ 146 w 146"/>
                <a:gd name="T15" fmla="*/ 647 h 657"/>
                <a:gd name="T16" fmla="*/ 137 w 146"/>
                <a:gd name="T17"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657">
                  <a:moveTo>
                    <a:pt x="137" y="657"/>
                  </a:moveTo>
                  <a:cubicBezTo>
                    <a:pt x="10" y="657"/>
                    <a:pt x="10" y="657"/>
                    <a:pt x="10" y="657"/>
                  </a:cubicBezTo>
                  <a:cubicBezTo>
                    <a:pt x="4" y="657"/>
                    <a:pt x="0" y="652"/>
                    <a:pt x="0" y="647"/>
                  </a:cubicBezTo>
                  <a:cubicBezTo>
                    <a:pt x="0" y="10"/>
                    <a:pt x="0" y="10"/>
                    <a:pt x="0" y="10"/>
                  </a:cubicBezTo>
                  <a:cubicBezTo>
                    <a:pt x="0" y="5"/>
                    <a:pt x="4" y="0"/>
                    <a:pt x="10" y="0"/>
                  </a:cubicBezTo>
                  <a:cubicBezTo>
                    <a:pt x="137" y="0"/>
                    <a:pt x="137" y="0"/>
                    <a:pt x="137" y="0"/>
                  </a:cubicBezTo>
                  <a:cubicBezTo>
                    <a:pt x="142" y="0"/>
                    <a:pt x="146" y="5"/>
                    <a:pt x="146" y="10"/>
                  </a:cubicBezTo>
                  <a:cubicBezTo>
                    <a:pt x="146" y="647"/>
                    <a:pt x="146" y="647"/>
                    <a:pt x="146" y="647"/>
                  </a:cubicBezTo>
                  <a:cubicBezTo>
                    <a:pt x="146" y="652"/>
                    <a:pt x="142" y="657"/>
                    <a:pt x="137" y="657"/>
                  </a:cubicBezTo>
                </a:path>
              </a:pathLst>
            </a:custGeom>
            <a:solidFill>
              <a:srgbClr val="8030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0" name="isļïḑê">
              <a:extLst>
                <a:ext uri="{FF2B5EF4-FFF2-40B4-BE49-F238E27FC236}">
                  <a16:creationId xmlns:a16="http://schemas.microsoft.com/office/drawing/2014/main" id="{92EAB4FF-42DD-4B0E-800B-F1A8BA313C77}"/>
                </a:ext>
              </a:extLst>
            </p:cNvPr>
            <p:cNvSpPr/>
            <p:nvPr/>
          </p:nvSpPr>
          <p:spPr bwMode="auto">
            <a:xfrm>
              <a:off x="7539038" y="3359944"/>
              <a:ext cx="304800" cy="300038"/>
            </a:xfrm>
            <a:prstGeom prst="ellipse">
              <a:avLst/>
            </a:prstGeom>
            <a:solidFill>
              <a:srgbClr val="9E6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1" name="íṥlïḋe">
              <a:extLst>
                <a:ext uri="{FF2B5EF4-FFF2-40B4-BE49-F238E27FC236}">
                  <a16:creationId xmlns:a16="http://schemas.microsoft.com/office/drawing/2014/main" id="{F8D2C7C4-9C19-4183-B2D7-52452B83F7AD}"/>
                </a:ext>
              </a:extLst>
            </p:cNvPr>
            <p:cNvSpPr/>
            <p:nvPr/>
          </p:nvSpPr>
          <p:spPr bwMode="auto">
            <a:xfrm>
              <a:off x="7372350" y="4275931"/>
              <a:ext cx="625475" cy="1412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2" name="îsḷiḑè">
              <a:extLst>
                <a:ext uri="{FF2B5EF4-FFF2-40B4-BE49-F238E27FC236}">
                  <a16:creationId xmlns:a16="http://schemas.microsoft.com/office/drawing/2014/main" id="{C0657BBB-5AFA-417F-8B99-3B7F5DF65652}"/>
                </a:ext>
              </a:extLst>
            </p:cNvPr>
            <p:cNvSpPr/>
            <p:nvPr/>
          </p:nvSpPr>
          <p:spPr bwMode="auto">
            <a:xfrm>
              <a:off x="7372350" y="3031331"/>
              <a:ext cx="625475" cy="136525"/>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3" name="iśḻíḍê">
              <a:extLst>
                <a:ext uri="{FF2B5EF4-FFF2-40B4-BE49-F238E27FC236}">
                  <a16:creationId xmlns:a16="http://schemas.microsoft.com/office/drawing/2014/main" id="{DF91F4CB-B140-4FC5-857E-1B9E7E52AEB3}"/>
                </a:ext>
              </a:extLst>
            </p:cNvPr>
            <p:cNvSpPr/>
            <p:nvPr/>
          </p:nvSpPr>
          <p:spPr bwMode="auto">
            <a:xfrm>
              <a:off x="7372350" y="4510881"/>
              <a:ext cx="625475" cy="6238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4" name="íşļíďe">
              <a:extLst>
                <a:ext uri="{FF2B5EF4-FFF2-40B4-BE49-F238E27FC236}">
                  <a16:creationId xmlns:a16="http://schemas.microsoft.com/office/drawing/2014/main" id="{416A2BED-A7D8-41CD-AF2F-FA114BDC47D1}"/>
                </a:ext>
              </a:extLst>
            </p:cNvPr>
            <p:cNvSpPr/>
            <p:nvPr/>
          </p:nvSpPr>
          <p:spPr bwMode="auto">
            <a:xfrm>
              <a:off x="7997825" y="2483644"/>
              <a:ext cx="623888" cy="3189288"/>
            </a:xfrm>
            <a:custGeom>
              <a:avLst/>
              <a:gdLst>
                <a:gd name="T0" fmla="*/ 137 w 146"/>
                <a:gd name="T1" fmla="*/ 746 h 746"/>
                <a:gd name="T2" fmla="*/ 10 w 146"/>
                <a:gd name="T3" fmla="*/ 746 h 746"/>
                <a:gd name="T4" fmla="*/ 0 w 146"/>
                <a:gd name="T5" fmla="*/ 736 h 746"/>
                <a:gd name="T6" fmla="*/ 0 w 146"/>
                <a:gd name="T7" fmla="*/ 10 h 746"/>
                <a:gd name="T8" fmla="*/ 10 w 146"/>
                <a:gd name="T9" fmla="*/ 0 h 746"/>
                <a:gd name="T10" fmla="*/ 137 w 146"/>
                <a:gd name="T11" fmla="*/ 0 h 746"/>
                <a:gd name="T12" fmla="*/ 146 w 146"/>
                <a:gd name="T13" fmla="*/ 10 h 746"/>
                <a:gd name="T14" fmla="*/ 146 w 146"/>
                <a:gd name="T15" fmla="*/ 736 h 746"/>
                <a:gd name="T16" fmla="*/ 137 w 146"/>
                <a:gd name="T17"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746">
                  <a:moveTo>
                    <a:pt x="137" y="746"/>
                  </a:moveTo>
                  <a:cubicBezTo>
                    <a:pt x="10" y="746"/>
                    <a:pt x="10" y="746"/>
                    <a:pt x="10" y="746"/>
                  </a:cubicBezTo>
                  <a:cubicBezTo>
                    <a:pt x="5" y="746"/>
                    <a:pt x="0" y="741"/>
                    <a:pt x="0" y="736"/>
                  </a:cubicBezTo>
                  <a:cubicBezTo>
                    <a:pt x="0" y="10"/>
                    <a:pt x="0" y="10"/>
                    <a:pt x="0" y="10"/>
                  </a:cubicBezTo>
                  <a:cubicBezTo>
                    <a:pt x="0" y="5"/>
                    <a:pt x="5" y="0"/>
                    <a:pt x="10" y="0"/>
                  </a:cubicBezTo>
                  <a:cubicBezTo>
                    <a:pt x="137" y="0"/>
                    <a:pt x="137" y="0"/>
                    <a:pt x="137" y="0"/>
                  </a:cubicBezTo>
                  <a:cubicBezTo>
                    <a:pt x="142" y="0"/>
                    <a:pt x="146" y="5"/>
                    <a:pt x="146" y="10"/>
                  </a:cubicBezTo>
                  <a:cubicBezTo>
                    <a:pt x="146" y="736"/>
                    <a:pt x="146" y="736"/>
                    <a:pt x="146" y="736"/>
                  </a:cubicBezTo>
                  <a:cubicBezTo>
                    <a:pt x="146" y="741"/>
                    <a:pt x="142" y="746"/>
                    <a:pt x="137" y="746"/>
                  </a:cubicBezTo>
                  <a:close/>
                </a:path>
              </a:pathLst>
            </a:custGeom>
            <a:solidFill>
              <a:srgbClr val="580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5" name="íṡļïde">
              <a:extLst>
                <a:ext uri="{FF2B5EF4-FFF2-40B4-BE49-F238E27FC236}">
                  <a16:creationId xmlns:a16="http://schemas.microsoft.com/office/drawing/2014/main" id="{867F543D-5EAC-48C2-A375-549D5193AE2E}"/>
                </a:ext>
              </a:extLst>
            </p:cNvPr>
            <p:cNvSpPr/>
            <p:nvPr/>
          </p:nvSpPr>
          <p:spPr bwMode="auto">
            <a:xfrm>
              <a:off x="7997825" y="2912269"/>
              <a:ext cx="623888" cy="13652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6" name="íśḷíḓê">
              <a:extLst>
                <a:ext uri="{FF2B5EF4-FFF2-40B4-BE49-F238E27FC236}">
                  <a16:creationId xmlns:a16="http://schemas.microsoft.com/office/drawing/2014/main" id="{39D37BCB-90D3-4BAC-9608-584FE8B48F94}"/>
                </a:ext>
              </a:extLst>
            </p:cNvPr>
            <p:cNvSpPr/>
            <p:nvPr/>
          </p:nvSpPr>
          <p:spPr bwMode="auto">
            <a:xfrm>
              <a:off x="7997825" y="5066506"/>
              <a:ext cx="623888" cy="3460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7" name="íṧḷide">
              <a:extLst>
                <a:ext uri="{FF2B5EF4-FFF2-40B4-BE49-F238E27FC236}">
                  <a16:creationId xmlns:a16="http://schemas.microsoft.com/office/drawing/2014/main" id="{4AB3A2FF-62F4-4134-BB51-0E1C85433049}"/>
                </a:ext>
              </a:extLst>
            </p:cNvPr>
            <p:cNvSpPr/>
            <p:nvPr/>
          </p:nvSpPr>
          <p:spPr bwMode="auto">
            <a:xfrm>
              <a:off x="8194675" y="3223419"/>
              <a:ext cx="225425" cy="15779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8" name="iṧ1iḓê">
              <a:extLst>
                <a:ext uri="{FF2B5EF4-FFF2-40B4-BE49-F238E27FC236}">
                  <a16:creationId xmlns:a16="http://schemas.microsoft.com/office/drawing/2014/main" id="{33C0AA74-4FCA-4441-8A22-72722F6A87F5}"/>
                </a:ext>
              </a:extLst>
            </p:cNvPr>
            <p:cNvSpPr/>
            <p:nvPr/>
          </p:nvSpPr>
          <p:spPr bwMode="auto">
            <a:xfrm>
              <a:off x="3540125" y="1369219"/>
              <a:ext cx="1603375" cy="568325"/>
            </a:xfrm>
            <a:custGeom>
              <a:avLst/>
              <a:gdLst>
                <a:gd name="T0" fmla="*/ 295 w 375"/>
                <a:gd name="T1" fmla="*/ 61 h 133"/>
                <a:gd name="T2" fmla="*/ 260 w 375"/>
                <a:gd name="T3" fmla="*/ 40 h 133"/>
                <a:gd name="T4" fmla="*/ 225 w 375"/>
                <a:gd name="T5" fmla="*/ 14 h 133"/>
                <a:gd name="T6" fmla="*/ 211 w 375"/>
                <a:gd name="T7" fmla="*/ 38 h 133"/>
                <a:gd name="T8" fmla="*/ 191 w 375"/>
                <a:gd name="T9" fmla="*/ 4 h 133"/>
                <a:gd name="T10" fmla="*/ 162 w 375"/>
                <a:gd name="T11" fmla="*/ 21 h 133"/>
                <a:gd name="T12" fmla="*/ 160 w 375"/>
                <a:gd name="T13" fmla="*/ 39 h 133"/>
                <a:gd name="T14" fmla="*/ 84 w 375"/>
                <a:gd name="T15" fmla="*/ 9 h 133"/>
                <a:gd name="T16" fmla="*/ 4 w 375"/>
                <a:gd name="T17" fmla="*/ 40 h 133"/>
                <a:gd name="T18" fmla="*/ 36 w 375"/>
                <a:gd name="T19" fmla="*/ 77 h 133"/>
                <a:gd name="T20" fmla="*/ 128 w 375"/>
                <a:gd name="T21" fmla="*/ 60 h 133"/>
                <a:gd name="T22" fmla="*/ 308 w 375"/>
                <a:gd name="T23" fmla="*/ 103 h 133"/>
                <a:gd name="T24" fmla="*/ 295 w 375"/>
                <a:gd name="T25"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 h="133">
                  <a:moveTo>
                    <a:pt x="295" y="61"/>
                  </a:moveTo>
                  <a:cubicBezTo>
                    <a:pt x="294" y="61"/>
                    <a:pt x="274" y="61"/>
                    <a:pt x="260" y="40"/>
                  </a:cubicBezTo>
                  <a:cubicBezTo>
                    <a:pt x="247" y="19"/>
                    <a:pt x="239" y="9"/>
                    <a:pt x="225" y="14"/>
                  </a:cubicBezTo>
                  <a:cubicBezTo>
                    <a:pt x="211" y="19"/>
                    <a:pt x="211" y="38"/>
                    <a:pt x="211" y="38"/>
                  </a:cubicBezTo>
                  <a:cubicBezTo>
                    <a:pt x="211" y="38"/>
                    <a:pt x="208" y="8"/>
                    <a:pt x="191" y="4"/>
                  </a:cubicBezTo>
                  <a:cubicBezTo>
                    <a:pt x="173" y="0"/>
                    <a:pt x="162" y="13"/>
                    <a:pt x="162" y="21"/>
                  </a:cubicBezTo>
                  <a:cubicBezTo>
                    <a:pt x="161" y="30"/>
                    <a:pt x="160" y="39"/>
                    <a:pt x="160" y="39"/>
                  </a:cubicBezTo>
                  <a:cubicBezTo>
                    <a:pt x="160" y="39"/>
                    <a:pt x="133" y="18"/>
                    <a:pt x="84" y="9"/>
                  </a:cubicBezTo>
                  <a:cubicBezTo>
                    <a:pt x="34" y="0"/>
                    <a:pt x="7" y="21"/>
                    <a:pt x="4" y="40"/>
                  </a:cubicBezTo>
                  <a:cubicBezTo>
                    <a:pt x="0" y="60"/>
                    <a:pt x="14" y="81"/>
                    <a:pt x="36" y="77"/>
                  </a:cubicBezTo>
                  <a:cubicBezTo>
                    <a:pt x="58" y="74"/>
                    <a:pt x="93" y="44"/>
                    <a:pt x="128" y="60"/>
                  </a:cubicBezTo>
                  <a:cubicBezTo>
                    <a:pt x="163" y="77"/>
                    <a:pt x="241" y="133"/>
                    <a:pt x="308" y="103"/>
                  </a:cubicBezTo>
                  <a:cubicBezTo>
                    <a:pt x="375" y="72"/>
                    <a:pt x="310" y="59"/>
                    <a:pt x="295"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9" name="iŝḷîḑé">
              <a:extLst>
                <a:ext uri="{FF2B5EF4-FFF2-40B4-BE49-F238E27FC236}">
                  <a16:creationId xmlns:a16="http://schemas.microsoft.com/office/drawing/2014/main" id="{F396DCB2-DC90-44EC-862A-5DC9790984BF}"/>
                </a:ext>
              </a:extLst>
            </p:cNvPr>
            <p:cNvSpPr/>
            <p:nvPr/>
          </p:nvSpPr>
          <p:spPr bwMode="auto">
            <a:xfrm>
              <a:off x="4857750" y="18089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0" name="ísḷiḍê">
              <a:extLst>
                <a:ext uri="{FF2B5EF4-FFF2-40B4-BE49-F238E27FC236}">
                  <a16:creationId xmlns:a16="http://schemas.microsoft.com/office/drawing/2014/main" id="{8CF2720D-29DA-43AA-8B3B-9087DB224400}"/>
                </a:ext>
              </a:extLst>
            </p:cNvPr>
            <p:cNvSpPr/>
            <p:nvPr/>
          </p:nvSpPr>
          <p:spPr bwMode="auto">
            <a:xfrm>
              <a:off x="4721225" y="1654969"/>
              <a:ext cx="149225" cy="187325"/>
            </a:xfrm>
            <a:custGeom>
              <a:avLst/>
              <a:gdLst>
                <a:gd name="T0" fmla="*/ 9 w 35"/>
                <a:gd name="T1" fmla="*/ 0 h 44"/>
                <a:gd name="T2" fmla="*/ 0 w 35"/>
                <a:gd name="T3" fmla="*/ 44 h 44"/>
                <a:gd name="T4" fmla="*/ 32 w 35"/>
                <a:gd name="T5" fmla="*/ 36 h 44"/>
                <a:gd name="T6" fmla="*/ 32 w 35"/>
                <a:gd name="T7" fmla="*/ 36 h 44"/>
                <a:gd name="T8" fmla="*/ 32 w 35"/>
                <a:gd name="T9" fmla="*/ 36 h 44"/>
                <a:gd name="T10" fmla="*/ 35 w 35"/>
                <a:gd name="T11" fmla="*/ 34 h 44"/>
                <a:gd name="T12" fmla="*/ 9 w 3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5" h="44">
                  <a:moveTo>
                    <a:pt x="9" y="0"/>
                  </a:moveTo>
                  <a:cubicBezTo>
                    <a:pt x="11" y="15"/>
                    <a:pt x="8" y="31"/>
                    <a:pt x="0" y="44"/>
                  </a:cubicBezTo>
                  <a:cubicBezTo>
                    <a:pt x="11" y="43"/>
                    <a:pt x="22" y="41"/>
                    <a:pt x="32" y="36"/>
                  </a:cubicBezTo>
                  <a:cubicBezTo>
                    <a:pt x="32" y="36"/>
                    <a:pt x="32" y="36"/>
                    <a:pt x="32" y="36"/>
                  </a:cubicBezTo>
                  <a:cubicBezTo>
                    <a:pt x="32" y="36"/>
                    <a:pt x="32" y="36"/>
                    <a:pt x="32" y="36"/>
                  </a:cubicBezTo>
                  <a:cubicBezTo>
                    <a:pt x="33" y="35"/>
                    <a:pt x="34" y="35"/>
                    <a:pt x="35" y="34"/>
                  </a:cubicBezTo>
                  <a:cubicBezTo>
                    <a:pt x="30" y="24"/>
                    <a:pt x="19" y="11"/>
                    <a:pt x="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1" name="îŝḻîďe">
              <a:extLst>
                <a:ext uri="{FF2B5EF4-FFF2-40B4-BE49-F238E27FC236}">
                  <a16:creationId xmlns:a16="http://schemas.microsoft.com/office/drawing/2014/main" id="{079F0F00-AAB3-433F-9D76-1380369A53B8}"/>
                </a:ext>
              </a:extLst>
            </p:cNvPr>
            <p:cNvSpPr/>
            <p:nvPr/>
          </p:nvSpPr>
          <p:spPr bwMode="auto">
            <a:xfrm>
              <a:off x="5461000" y="4788694"/>
              <a:ext cx="2052638" cy="333375"/>
            </a:xfrm>
            <a:custGeom>
              <a:avLst/>
              <a:gdLst>
                <a:gd name="T0" fmla="*/ 87 w 480"/>
                <a:gd name="T1" fmla="*/ 61 h 78"/>
                <a:gd name="T2" fmla="*/ 235 w 480"/>
                <a:gd name="T3" fmla="*/ 78 h 78"/>
                <a:gd name="T4" fmla="*/ 385 w 480"/>
                <a:gd name="T5" fmla="*/ 55 h 78"/>
                <a:gd name="T6" fmla="*/ 437 w 480"/>
                <a:gd name="T7" fmla="*/ 0 h 78"/>
                <a:gd name="T8" fmla="*/ 33 w 480"/>
                <a:gd name="T9" fmla="*/ 0 h 78"/>
                <a:gd name="T10" fmla="*/ 87 w 480"/>
                <a:gd name="T11" fmla="*/ 61 h 78"/>
              </a:gdLst>
              <a:ahLst/>
              <a:cxnLst>
                <a:cxn ang="0">
                  <a:pos x="T0" y="T1"/>
                </a:cxn>
                <a:cxn ang="0">
                  <a:pos x="T2" y="T3"/>
                </a:cxn>
                <a:cxn ang="0">
                  <a:pos x="T4" y="T5"/>
                </a:cxn>
                <a:cxn ang="0">
                  <a:pos x="T6" y="T7"/>
                </a:cxn>
                <a:cxn ang="0">
                  <a:pos x="T8" y="T9"/>
                </a:cxn>
                <a:cxn ang="0">
                  <a:pos x="T10" y="T11"/>
                </a:cxn>
              </a:cxnLst>
              <a:rect l="0" t="0" r="r" b="b"/>
              <a:pathLst>
                <a:path w="480" h="78">
                  <a:moveTo>
                    <a:pt x="87" y="61"/>
                  </a:moveTo>
                  <a:cubicBezTo>
                    <a:pt x="87" y="61"/>
                    <a:pt x="143" y="78"/>
                    <a:pt x="235" y="78"/>
                  </a:cubicBezTo>
                  <a:cubicBezTo>
                    <a:pt x="328" y="78"/>
                    <a:pt x="385" y="55"/>
                    <a:pt x="385" y="55"/>
                  </a:cubicBezTo>
                  <a:cubicBezTo>
                    <a:pt x="385" y="55"/>
                    <a:pt x="395" y="0"/>
                    <a:pt x="437" y="0"/>
                  </a:cubicBezTo>
                  <a:cubicBezTo>
                    <a:pt x="480" y="0"/>
                    <a:pt x="0" y="0"/>
                    <a:pt x="33" y="0"/>
                  </a:cubicBezTo>
                  <a:cubicBezTo>
                    <a:pt x="67" y="0"/>
                    <a:pt x="87" y="61"/>
                    <a:pt x="87"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2" name="íṧľïdé">
              <a:extLst>
                <a:ext uri="{FF2B5EF4-FFF2-40B4-BE49-F238E27FC236}">
                  <a16:creationId xmlns:a16="http://schemas.microsoft.com/office/drawing/2014/main" id="{28E90884-71BE-49AD-AA1B-005325017E61}"/>
                </a:ext>
              </a:extLst>
            </p:cNvPr>
            <p:cNvSpPr/>
            <p:nvPr/>
          </p:nvSpPr>
          <p:spPr bwMode="auto">
            <a:xfrm>
              <a:off x="5738813" y="4869656"/>
              <a:ext cx="1433513" cy="201613"/>
            </a:xfrm>
            <a:custGeom>
              <a:avLst/>
              <a:gdLst>
                <a:gd name="T0" fmla="*/ 0 w 335"/>
                <a:gd name="T1" fmla="*/ 0 h 47"/>
                <a:gd name="T2" fmla="*/ 19 w 335"/>
                <a:gd name="T3" fmla="*/ 34 h 47"/>
                <a:gd name="T4" fmla="*/ 119 w 335"/>
                <a:gd name="T5" fmla="*/ 47 h 47"/>
                <a:gd name="T6" fmla="*/ 328 w 335"/>
                <a:gd name="T7" fmla="*/ 13 h 47"/>
                <a:gd name="T8" fmla="*/ 335 w 335"/>
                <a:gd name="T9" fmla="*/ 1 h 47"/>
                <a:gd name="T10" fmla="*/ 169 w 335"/>
                <a:gd name="T11" fmla="*/ 17 h 47"/>
                <a:gd name="T12" fmla="*/ 0 w 3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35" h="47">
                  <a:moveTo>
                    <a:pt x="0" y="0"/>
                  </a:moveTo>
                  <a:cubicBezTo>
                    <a:pt x="9" y="11"/>
                    <a:pt x="16" y="25"/>
                    <a:pt x="19" y="34"/>
                  </a:cubicBezTo>
                  <a:cubicBezTo>
                    <a:pt x="52" y="43"/>
                    <a:pt x="85" y="47"/>
                    <a:pt x="119" y="47"/>
                  </a:cubicBezTo>
                  <a:cubicBezTo>
                    <a:pt x="189" y="47"/>
                    <a:pt x="261" y="31"/>
                    <a:pt x="328" y="13"/>
                  </a:cubicBezTo>
                  <a:cubicBezTo>
                    <a:pt x="330" y="9"/>
                    <a:pt x="332" y="5"/>
                    <a:pt x="335" y="1"/>
                  </a:cubicBezTo>
                  <a:cubicBezTo>
                    <a:pt x="295" y="10"/>
                    <a:pt x="236" y="17"/>
                    <a:pt x="169" y="17"/>
                  </a:cubicBezTo>
                  <a:cubicBezTo>
                    <a:pt x="101" y="17"/>
                    <a:pt x="40" y="1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3" name="isḻíḋe">
              <a:extLst>
                <a:ext uri="{FF2B5EF4-FFF2-40B4-BE49-F238E27FC236}">
                  <a16:creationId xmlns:a16="http://schemas.microsoft.com/office/drawing/2014/main" id="{B3D89A47-47D7-4D46-8DC8-52D2FF4BC33E}"/>
                </a:ext>
              </a:extLst>
            </p:cNvPr>
            <p:cNvSpPr/>
            <p:nvPr/>
          </p:nvSpPr>
          <p:spPr bwMode="auto">
            <a:xfrm>
              <a:off x="5105400" y="1564481"/>
              <a:ext cx="1506538" cy="723900"/>
            </a:xfrm>
            <a:custGeom>
              <a:avLst/>
              <a:gdLst>
                <a:gd name="T0" fmla="*/ 77 w 352"/>
                <a:gd name="T1" fmla="*/ 25 h 169"/>
                <a:gd name="T2" fmla="*/ 117 w 352"/>
                <a:gd name="T3" fmla="*/ 22 h 169"/>
                <a:gd name="T4" fmla="*/ 161 w 352"/>
                <a:gd name="T5" fmla="*/ 15 h 169"/>
                <a:gd name="T6" fmla="*/ 163 w 352"/>
                <a:gd name="T7" fmla="*/ 42 h 169"/>
                <a:gd name="T8" fmla="*/ 196 w 352"/>
                <a:gd name="T9" fmla="*/ 21 h 169"/>
                <a:gd name="T10" fmla="*/ 214 w 352"/>
                <a:gd name="T11" fmla="*/ 50 h 169"/>
                <a:gd name="T12" fmla="*/ 207 w 352"/>
                <a:gd name="T13" fmla="*/ 66 h 169"/>
                <a:gd name="T14" fmla="*/ 289 w 352"/>
                <a:gd name="T15" fmla="*/ 74 h 169"/>
                <a:gd name="T16" fmla="*/ 347 w 352"/>
                <a:gd name="T17" fmla="*/ 137 h 169"/>
                <a:gd name="T18" fmla="*/ 301 w 352"/>
                <a:gd name="T19" fmla="*/ 156 h 169"/>
                <a:gd name="T20" fmla="*/ 227 w 352"/>
                <a:gd name="T21" fmla="*/ 100 h 169"/>
                <a:gd name="T22" fmla="*/ 200 w 352"/>
                <a:gd name="T23" fmla="*/ 100 h 169"/>
                <a:gd name="T24" fmla="*/ 46 w 352"/>
                <a:gd name="T25" fmla="*/ 57 h 169"/>
                <a:gd name="T26" fmla="*/ 77 w 352"/>
                <a:gd name="T27" fmla="*/ 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169">
                  <a:moveTo>
                    <a:pt x="77" y="25"/>
                  </a:moveTo>
                  <a:cubicBezTo>
                    <a:pt x="78" y="26"/>
                    <a:pt x="96" y="35"/>
                    <a:pt x="117" y="22"/>
                  </a:cubicBezTo>
                  <a:cubicBezTo>
                    <a:pt x="139" y="10"/>
                    <a:pt x="150" y="4"/>
                    <a:pt x="161" y="15"/>
                  </a:cubicBezTo>
                  <a:cubicBezTo>
                    <a:pt x="171" y="25"/>
                    <a:pt x="163" y="42"/>
                    <a:pt x="163" y="42"/>
                  </a:cubicBezTo>
                  <a:cubicBezTo>
                    <a:pt x="163" y="42"/>
                    <a:pt x="178" y="17"/>
                    <a:pt x="196" y="21"/>
                  </a:cubicBezTo>
                  <a:cubicBezTo>
                    <a:pt x="213" y="26"/>
                    <a:pt x="217" y="42"/>
                    <a:pt x="214" y="50"/>
                  </a:cubicBezTo>
                  <a:cubicBezTo>
                    <a:pt x="211" y="58"/>
                    <a:pt x="207" y="66"/>
                    <a:pt x="207" y="66"/>
                  </a:cubicBezTo>
                  <a:cubicBezTo>
                    <a:pt x="207" y="66"/>
                    <a:pt x="241" y="60"/>
                    <a:pt x="289" y="74"/>
                  </a:cubicBezTo>
                  <a:cubicBezTo>
                    <a:pt x="338" y="88"/>
                    <a:pt x="352" y="118"/>
                    <a:pt x="347" y="137"/>
                  </a:cubicBezTo>
                  <a:cubicBezTo>
                    <a:pt x="341" y="156"/>
                    <a:pt x="320" y="169"/>
                    <a:pt x="301" y="156"/>
                  </a:cubicBezTo>
                  <a:cubicBezTo>
                    <a:pt x="283" y="143"/>
                    <a:pt x="266" y="101"/>
                    <a:pt x="227" y="100"/>
                  </a:cubicBezTo>
                  <a:cubicBezTo>
                    <a:pt x="220" y="100"/>
                    <a:pt x="211" y="100"/>
                    <a:pt x="200" y="100"/>
                  </a:cubicBezTo>
                  <a:cubicBezTo>
                    <a:pt x="154" y="102"/>
                    <a:pt x="84" y="104"/>
                    <a:pt x="46" y="57"/>
                  </a:cubicBezTo>
                  <a:cubicBezTo>
                    <a:pt x="0" y="0"/>
                    <a:pt x="64" y="18"/>
                    <a:pt x="77" y="25"/>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4" name="iśḷîḓè">
              <a:extLst>
                <a:ext uri="{FF2B5EF4-FFF2-40B4-BE49-F238E27FC236}">
                  <a16:creationId xmlns:a16="http://schemas.microsoft.com/office/drawing/2014/main" id="{DA903383-ED79-43AE-BE60-12F6AB4AC40F}"/>
                </a:ext>
              </a:extLst>
            </p:cNvPr>
            <p:cNvSpPr/>
            <p:nvPr/>
          </p:nvSpPr>
          <p:spPr bwMode="auto">
            <a:xfrm>
              <a:off x="5464175" y="1685131"/>
              <a:ext cx="17463" cy="4763"/>
            </a:xfrm>
            <a:custGeom>
              <a:avLst/>
              <a:gdLst>
                <a:gd name="T0" fmla="*/ 0 w 4"/>
                <a:gd name="T1" fmla="*/ 0 h 1"/>
                <a:gd name="T2" fmla="*/ 0 w 4"/>
                <a:gd name="T3" fmla="*/ 0 h 1"/>
                <a:gd name="T4" fmla="*/ 4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0" y="0"/>
                    <a:pt x="0" y="0"/>
                  </a:cubicBezTo>
                  <a:cubicBezTo>
                    <a:pt x="2" y="0"/>
                    <a:pt x="3" y="1"/>
                    <a:pt x="4" y="1"/>
                  </a:cubicBezTo>
                  <a:cubicBezTo>
                    <a:pt x="4" y="1"/>
                    <a:pt x="4" y="1"/>
                    <a:pt x="4" y="1"/>
                  </a:cubicBezTo>
                  <a:cubicBezTo>
                    <a:pt x="3" y="1"/>
                    <a:pt x="2"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5" name="îṥḷidé">
              <a:extLst>
                <a:ext uri="{FF2B5EF4-FFF2-40B4-BE49-F238E27FC236}">
                  <a16:creationId xmlns:a16="http://schemas.microsoft.com/office/drawing/2014/main" id="{03B8D496-8C2C-4E8C-AA4E-C7E1E4B3349A}"/>
                </a:ext>
              </a:extLst>
            </p:cNvPr>
            <p:cNvSpPr/>
            <p:nvPr/>
          </p:nvSpPr>
          <p:spPr bwMode="auto">
            <a:xfrm>
              <a:off x="5367338" y="1685131"/>
              <a:ext cx="114300" cy="217488"/>
            </a:xfrm>
            <a:custGeom>
              <a:avLst/>
              <a:gdLst>
                <a:gd name="T0" fmla="*/ 23 w 27"/>
                <a:gd name="T1" fmla="*/ 0 h 51"/>
                <a:gd name="T2" fmla="*/ 1 w 27"/>
                <a:gd name="T3" fmla="*/ 37 h 51"/>
                <a:gd name="T4" fmla="*/ 1 w 27"/>
                <a:gd name="T5" fmla="*/ 45 h 51"/>
                <a:gd name="T6" fmla="*/ 10 w 27"/>
                <a:gd name="T7" fmla="*/ 51 h 51"/>
                <a:gd name="T8" fmla="*/ 27 w 27"/>
                <a:gd name="T9" fmla="*/ 1 h 51"/>
                <a:gd name="T10" fmla="*/ 23 w 27"/>
                <a:gd name="T11" fmla="*/ 0 h 51"/>
              </a:gdLst>
              <a:ahLst/>
              <a:cxnLst>
                <a:cxn ang="0">
                  <a:pos x="T0" y="T1"/>
                </a:cxn>
                <a:cxn ang="0">
                  <a:pos x="T2" y="T3"/>
                </a:cxn>
                <a:cxn ang="0">
                  <a:pos x="T4" y="T5"/>
                </a:cxn>
                <a:cxn ang="0">
                  <a:pos x="T6" y="T7"/>
                </a:cxn>
                <a:cxn ang="0">
                  <a:pos x="T8" y="T9"/>
                </a:cxn>
                <a:cxn ang="0">
                  <a:pos x="T10" y="T11"/>
                </a:cxn>
              </a:cxnLst>
              <a:rect l="0" t="0" r="r" b="b"/>
              <a:pathLst>
                <a:path w="27" h="51">
                  <a:moveTo>
                    <a:pt x="23" y="0"/>
                  </a:moveTo>
                  <a:cubicBezTo>
                    <a:pt x="12" y="13"/>
                    <a:pt x="0" y="29"/>
                    <a:pt x="1" y="37"/>
                  </a:cubicBezTo>
                  <a:cubicBezTo>
                    <a:pt x="1" y="39"/>
                    <a:pt x="1" y="42"/>
                    <a:pt x="1" y="45"/>
                  </a:cubicBezTo>
                  <a:cubicBezTo>
                    <a:pt x="4" y="47"/>
                    <a:pt x="7" y="49"/>
                    <a:pt x="10" y="51"/>
                  </a:cubicBezTo>
                  <a:cubicBezTo>
                    <a:pt x="10" y="33"/>
                    <a:pt x="16" y="14"/>
                    <a:pt x="27" y="1"/>
                  </a:cubicBezTo>
                  <a:cubicBezTo>
                    <a:pt x="26" y="1"/>
                    <a:pt x="25" y="0"/>
                    <a:pt x="2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6" name="í$ľïḑè">
              <a:extLst>
                <a:ext uri="{FF2B5EF4-FFF2-40B4-BE49-F238E27FC236}">
                  <a16:creationId xmlns:a16="http://schemas.microsoft.com/office/drawing/2014/main" id="{8DB3C542-8911-46BF-B50E-92948361D505}"/>
                </a:ext>
              </a:extLst>
            </p:cNvPr>
            <p:cNvSpPr/>
            <p:nvPr/>
          </p:nvSpPr>
          <p:spPr bwMode="auto">
            <a:xfrm>
              <a:off x="4668838" y="1094581"/>
              <a:ext cx="915988" cy="1095375"/>
            </a:xfrm>
            <a:custGeom>
              <a:avLst/>
              <a:gdLst>
                <a:gd name="T0" fmla="*/ 41 w 214"/>
                <a:gd name="T1" fmla="*/ 79 h 256"/>
                <a:gd name="T2" fmla="*/ 77 w 214"/>
                <a:gd name="T3" fmla="*/ 49 h 256"/>
                <a:gd name="T4" fmla="*/ 104 w 214"/>
                <a:gd name="T5" fmla="*/ 0 h 256"/>
                <a:gd name="T6" fmla="*/ 104 w 214"/>
                <a:gd name="T7" fmla="*/ 0 h 256"/>
                <a:gd name="T8" fmla="*/ 106 w 214"/>
                <a:gd name="T9" fmla="*/ 0 h 256"/>
                <a:gd name="T10" fmla="*/ 108 w 214"/>
                <a:gd name="T11" fmla="*/ 0 h 256"/>
                <a:gd name="T12" fmla="*/ 108 w 214"/>
                <a:gd name="T13" fmla="*/ 0 h 256"/>
                <a:gd name="T14" fmla="*/ 136 w 214"/>
                <a:gd name="T15" fmla="*/ 49 h 256"/>
                <a:gd name="T16" fmla="*/ 173 w 214"/>
                <a:gd name="T17" fmla="*/ 79 h 256"/>
                <a:gd name="T18" fmla="*/ 203 w 214"/>
                <a:gd name="T19" fmla="*/ 119 h 256"/>
                <a:gd name="T20" fmla="*/ 164 w 214"/>
                <a:gd name="T21" fmla="*/ 175 h 256"/>
                <a:gd name="T22" fmla="*/ 161 w 214"/>
                <a:gd name="T23" fmla="*/ 218 h 256"/>
                <a:gd name="T24" fmla="*/ 151 w 214"/>
                <a:gd name="T25" fmla="*/ 230 h 256"/>
                <a:gd name="T26" fmla="*/ 149 w 214"/>
                <a:gd name="T27" fmla="*/ 246 h 256"/>
                <a:gd name="T28" fmla="*/ 139 w 214"/>
                <a:gd name="T29" fmla="*/ 256 h 256"/>
                <a:gd name="T30" fmla="*/ 108 w 214"/>
                <a:gd name="T31" fmla="*/ 256 h 256"/>
                <a:gd name="T32" fmla="*/ 106 w 214"/>
                <a:gd name="T33" fmla="*/ 256 h 256"/>
                <a:gd name="T34" fmla="*/ 74 w 214"/>
                <a:gd name="T35" fmla="*/ 256 h 256"/>
                <a:gd name="T36" fmla="*/ 65 w 214"/>
                <a:gd name="T37" fmla="*/ 246 h 256"/>
                <a:gd name="T38" fmla="*/ 63 w 214"/>
                <a:gd name="T39" fmla="*/ 231 h 256"/>
                <a:gd name="T40" fmla="*/ 53 w 214"/>
                <a:gd name="T41" fmla="*/ 218 h 256"/>
                <a:gd name="T42" fmla="*/ 50 w 214"/>
                <a:gd name="T43" fmla="*/ 175 h 256"/>
                <a:gd name="T44" fmla="*/ 10 w 214"/>
                <a:gd name="T45" fmla="*/ 119 h 256"/>
                <a:gd name="T46" fmla="*/ 41 w 214"/>
                <a:gd name="T47" fmla="*/ 7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56">
                  <a:moveTo>
                    <a:pt x="41" y="79"/>
                  </a:moveTo>
                  <a:cubicBezTo>
                    <a:pt x="65" y="69"/>
                    <a:pt x="77" y="49"/>
                    <a:pt x="77" y="49"/>
                  </a:cubicBezTo>
                  <a:cubicBezTo>
                    <a:pt x="65" y="12"/>
                    <a:pt x="100" y="2"/>
                    <a:pt x="104" y="0"/>
                  </a:cubicBezTo>
                  <a:cubicBezTo>
                    <a:pt x="104" y="0"/>
                    <a:pt x="104" y="0"/>
                    <a:pt x="104" y="0"/>
                  </a:cubicBezTo>
                  <a:cubicBezTo>
                    <a:pt x="104" y="0"/>
                    <a:pt x="106" y="0"/>
                    <a:pt x="106" y="0"/>
                  </a:cubicBezTo>
                  <a:cubicBezTo>
                    <a:pt x="106" y="0"/>
                    <a:pt x="108" y="0"/>
                    <a:pt x="108" y="0"/>
                  </a:cubicBezTo>
                  <a:cubicBezTo>
                    <a:pt x="108" y="0"/>
                    <a:pt x="108" y="0"/>
                    <a:pt x="108" y="0"/>
                  </a:cubicBezTo>
                  <a:cubicBezTo>
                    <a:pt x="116" y="2"/>
                    <a:pt x="147" y="12"/>
                    <a:pt x="136" y="49"/>
                  </a:cubicBezTo>
                  <a:cubicBezTo>
                    <a:pt x="136" y="49"/>
                    <a:pt x="148" y="69"/>
                    <a:pt x="173" y="79"/>
                  </a:cubicBezTo>
                  <a:cubicBezTo>
                    <a:pt x="198" y="89"/>
                    <a:pt x="214" y="107"/>
                    <a:pt x="203" y="119"/>
                  </a:cubicBezTo>
                  <a:cubicBezTo>
                    <a:pt x="193" y="131"/>
                    <a:pt x="162" y="162"/>
                    <a:pt x="164" y="175"/>
                  </a:cubicBezTo>
                  <a:cubicBezTo>
                    <a:pt x="165" y="188"/>
                    <a:pt x="163" y="212"/>
                    <a:pt x="161" y="218"/>
                  </a:cubicBezTo>
                  <a:cubicBezTo>
                    <a:pt x="159" y="223"/>
                    <a:pt x="151" y="230"/>
                    <a:pt x="151" y="230"/>
                  </a:cubicBezTo>
                  <a:cubicBezTo>
                    <a:pt x="151" y="230"/>
                    <a:pt x="153" y="241"/>
                    <a:pt x="149" y="246"/>
                  </a:cubicBezTo>
                  <a:cubicBezTo>
                    <a:pt x="144" y="250"/>
                    <a:pt x="139" y="256"/>
                    <a:pt x="139" y="256"/>
                  </a:cubicBezTo>
                  <a:cubicBezTo>
                    <a:pt x="108" y="256"/>
                    <a:pt x="108" y="256"/>
                    <a:pt x="108" y="256"/>
                  </a:cubicBezTo>
                  <a:cubicBezTo>
                    <a:pt x="106" y="256"/>
                    <a:pt x="106" y="256"/>
                    <a:pt x="106" y="256"/>
                  </a:cubicBezTo>
                  <a:cubicBezTo>
                    <a:pt x="74" y="256"/>
                    <a:pt x="74" y="256"/>
                    <a:pt x="74" y="256"/>
                  </a:cubicBezTo>
                  <a:cubicBezTo>
                    <a:pt x="74" y="256"/>
                    <a:pt x="69" y="250"/>
                    <a:pt x="65" y="246"/>
                  </a:cubicBezTo>
                  <a:cubicBezTo>
                    <a:pt x="61" y="241"/>
                    <a:pt x="63" y="231"/>
                    <a:pt x="63" y="231"/>
                  </a:cubicBezTo>
                  <a:cubicBezTo>
                    <a:pt x="63" y="231"/>
                    <a:pt x="55" y="224"/>
                    <a:pt x="53" y="218"/>
                  </a:cubicBezTo>
                  <a:cubicBezTo>
                    <a:pt x="51" y="213"/>
                    <a:pt x="49" y="188"/>
                    <a:pt x="50" y="175"/>
                  </a:cubicBezTo>
                  <a:cubicBezTo>
                    <a:pt x="51" y="163"/>
                    <a:pt x="21" y="131"/>
                    <a:pt x="10" y="119"/>
                  </a:cubicBezTo>
                  <a:cubicBezTo>
                    <a:pt x="0" y="107"/>
                    <a:pt x="16" y="89"/>
                    <a:pt x="41" y="7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7" name="iṥḻïḓê">
              <a:extLst>
                <a:ext uri="{FF2B5EF4-FFF2-40B4-BE49-F238E27FC236}">
                  <a16:creationId xmlns:a16="http://schemas.microsoft.com/office/drawing/2014/main" id="{5757853B-AC74-4D36-8F0A-825A7E53B70A}"/>
                </a:ext>
              </a:extLst>
            </p:cNvPr>
            <p:cNvSpPr/>
            <p:nvPr/>
          </p:nvSpPr>
          <p:spPr bwMode="auto">
            <a:xfrm>
              <a:off x="5045075" y="2172494"/>
              <a:ext cx="153988" cy="31972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8" name="í$ḷiḓè">
              <a:extLst>
                <a:ext uri="{FF2B5EF4-FFF2-40B4-BE49-F238E27FC236}">
                  <a16:creationId xmlns:a16="http://schemas.microsoft.com/office/drawing/2014/main" id="{F812327F-EF35-4A71-9C1A-1C5CF19BF07F}"/>
                </a:ext>
              </a:extLst>
            </p:cNvPr>
            <p:cNvSpPr/>
            <p:nvPr/>
          </p:nvSpPr>
          <p:spPr bwMode="auto">
            <a:xfrm>
              <a:off x="5045075" y="2172494"/>
              <a:ext cx="153988"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9" name="îşḻîde">
              <a:extLst>
                <a:ext uri="{FF2B5EF4-FFF2-40B4-BE49-F238E27FC236}">
                  <a16:creationId xmlns:a16="http://schemas.microsoft.com/office/drawing/2014/main" id="{D6289062-AC47-4E8F-9707-EA57A36C0D99}"/>
                </a:ext>
              </a:extLst>
            </p:cNvPr>
            <p:cNvSpPr/>
            <p:nvPr/>
          </p:nvSpPr>
          <p:spPr bwMode="auto">
            <a:xfrm>
              <a:off x="4994275" y="2377281"/>
              <a:ext cx="290513" cy="103188"/>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0" name="iş1îďè">
              <a:extLst>
                <a:ext uri="{FF2B5EF4-FFF2-40B4-BE49-F238E27FC236}">
                  <a16:creationId xmlns:a16="http://schemas.microsoft.com/office/drawing/2014/main" id="{7B493B90-EF1B-410B-9338-CF341605678C}"/>
                </a:ext>
              </a:extLst>
            </p:cNvPr>
            <p:cNvSpPr/>
            <p:nvPr/>
          </p:nvSpPr>
          <p:spPr bwMode="auto">
            <a:xfrm>
              <a:off x="4994275" y="2770981"/>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1" name="îśḷïḓê">
              <a:extLst>
                <a:ext uri="{FF2B5EF4-FFF2-40B4-BE49-F238E27FC236}">
                  <a16:creationId xmlns:a16="http://schemas.microsoft.com/office/drawing/2014/main" id="{A05D43BD-2AD0-49DF-8AD5-A827A771359A}"/>
                </a:ext>
              </a:extLst>
            </p:cNvPr>
            <p:cNvSpPr/>
            <p:nvPr/>
          </p:nvSpPr>
          <p:spPr bwMode="auto">
            <a:xfrm>
              <a:off x="4994275" y="2172494"/>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2" name="i$ľîḋé">
              <a:extLst>
                <a:ext uri="{FF2B5EF4-FFF2-40B4-BE49-F238E27FC236}">
                  <a16:creationId xmlns:a16="http://schemas.microsoft.com/office/drawing/2014/main" id="{F0EEA603-837D-4D5B-9A3E-87E2B08A06AD}"/>
                </a:ext>
              </a:extLst>
            </p:cNvPr>
            <p:cNvSpPr/>
            <p:nvPr/>
          </p:nvSpPr>
          <p:spPr bwMode="auto">
            <a:xfrm>
              <a:off x="4960938" y="2274094"/>
              <a:ext cx="376238" cy="138113"/>
            </a:xfrm>
            <a:custGeom>
              <a:avLst/>
              <a:gdLst>
                <a:gd name="T0" fmla="*/ 88 w 88"/>
                <a:gd name="T1" fmla="*/ 14 h 32"/>
                <a:gd name="T2" fmla="*/ 74 w 88"/>
                <a:gd name="T3" fmla="*/ 0 h 32"/>
                <a:gd name="T4" fmla="*/ 14 w 88"/>
                <a:gd name="T5" fmla="*/ 0 h 32"/>
                <a:gd name="T6" fmla="*/ 0 w 88"/>
                <a:gd name="T7" fmla="*/ 14 h 32"/>
                <a:gd name="T8" fmla="*/ 0 w 88"/>
                <a:gd name="T9" fmla="*/ 18 h 32"/>
                <a:gd name="T10" fmla="*/ 14 w 88"/>
                <a:gd name="T11" fmla="*/ 32 h 32"/>
                <a:gd name="T12" fmla="*/ 74 w 88"/>
                <a:gd name="T13" fmla="*/ 32 h 32"/>
                <a:gd name="T14" fmla="*/ 88 w 88"/>
                <a:gd name="T15" fmla="*/ 18 h 32"/>
                <a:gd name="T16" fmla="*/ 88 w 88"/>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32">
                  <a:moveTo>
                    <a:pt x="88" y="14"/>
                  </a:moveTo>
                  <a:cubicBezTo>
                    <a:pt x="88" y="6"/>
                    <a:pt x="82" y="0"/>
                    <a:pt x="74" y="0"/>
                  </a:cubicBezTo>
                  <a:cubicBezTo>
                    <a:pt x="14" y="0"/>
                    <a:pt x="14" y="0"/>
                    <a:pt x="14" y="0"/>
                  </a:cubicBezTo>
                  <a:cubicBezTo>
                    <a:pt x="6" y="0"/>
                    <a:pt x="0" y="6"/>
                    <a:pt x="0" y="14"/>
                  </a:cubicBezTo>
                  <a:cubicBezTo>
                    <a:pt x="0" y="18"/>
                    <a:pt x="0" y="18"/>
                    <a:pt x="0" y="18"/>
                  </a:cubicBezTo>
                  <a:cubicBezTo>
                    <a:pt x="0" y="26"/>
                    <a:pt x="6" y="32"/>
                    <a:pt x="14" y="32"/>
                  </a:cubicBezTo>
                  <a:cubicBezTo>
                    <a:pt x="74" y="32"/>
                    <a:pt x="74" y="32"/>
                    <a:pt x="74" y="32"/>
                  </a:cubicBezTo>
                  <a:cubicBezTo>
                    <a:pt x="82" y="32"/>
                    <a:pt x="88" y="26"/>
                    <a:pt x="88" y="18"/>
                  </a:cubicBezTo>
                  <a:cubicBezTo>
                    <a:pt x="88" y="14"/>
                    <a:pt x="88" y="14"/>
                    <a:pt x="88" y="14"/>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3" name="i$ļïdé">
              <a:extLst>
                <a:ext uri="{FF2B5EF4-FFF2-40B4-BE49-F238E27FC236}">
                  <a16:creationId xmlns:a16="http://schemas.microsoft.com/office/drawing/2014/main" id="{76293A37-28DA-4842-BD18-98818E8E960C}"/>
                </a:ext>
              </a:extLst>
            </p:cNvPr>
            <p:cNvSpPr/>
            <p:nvPr/>
          </p:nvSpPr>
          <p:spPr bwMode="auto">
            <a:xfrm>
              <a:off x="4994275" y="4685506"/>
              <a:ext cx="290513" cy="85725"/>
            </a:xfrm>
            <a:custGeom>
              <a:avLst/>
              <a:gdLst>
                <a:gd name="T0" fmla="*/ 0 w 68"/>
                <a:gd name="T1" fmla="*/ 9 h 20"/>
                <a:gd name="T2" fmla="*/ 7 w 68"/>
                <a:gd name="T3" fmla="*/ 20 h 20"/>
                <a:gd name="T4" fmla="*/ 57 w 68"/>
                <a:gd name="T5" fmla="*/ 20 h 20"/>
                <a:gd name="T6" fmla="*/ 68 w 68"/>
                <a:gd name="T7" fmla="*/ 9 h 20"/>
                <a:gd name="T8" fmla="*/ 68 w 68"/>
                <a:gd name="T9" fmla="*/ 5 h 20"/>
                <a:gd name="T10" fmla="*/ 57 w 68"/>
                <a:gd name="T11" fmla="*/ 0 h 20"/>
                <a:gd name="T12" fmla="*/ 7 w 68"/>
                <a:gd name="T13" fmla="*/ 0 h 20"/>
                <a:gd name="T14" fmla="*/ 0 w 68"/>
                <a:gd name="T15" fmla="*/ 5 h 20"/>
                <a:gd name="T16" fmla="*/ 0 w 68"/>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0">
                  <a:moveTo>
                    <a:pt x="0" y="9"/>
                  </a:moveTo>
                  <a:cubicBezTo>
                    <a:pt x="0" y="14"/>
                    <a:pt x="1" y="20"/>
                    <a:pt x="7" y="20"/>
                  </a:cubicBezTo>
                  <a:cubicBezTo>
                    <a:pt x="57" y="20"/>
                    <a:pt x="57" y="20"/>
                    <a:pt x="57" y="20"/>
                  </a:cubicBezTo>
                  <a:cubicBezTo>
                    <a:pt x="63" y="20"/>
                    <a:pt x="68" y="14"/>
                    <a:pt x="68" y="9"/>
                  </a:cubicBezTo>
                  <a:cubicBezTo>
                    <a:pt x="68" y="5"/>
                    <a:pt x="68" y="5"/>
                    <a:pt x="68" y="5"/>
                  </a:cubicBezTo>
                  <a:cubicBezTo>
                    <a:pt x="68" y="0"/>
                    <a:pt x="63" y="0"/>
                    <a:pt x="57" y="0"/>
                  </a:cubicBezTo>
                  <a:cubicBezTo>
                    <a:pt x="7" y="0"/>
                    <a:pt x="7" y="0"/>
                    <a:pt x="7" y="0"/>
                  </a:cubicBezTo>
                  <a:cubicBezTo>
                    <a:pt x="1" y="0"/>
                    <a:pt x="0" y="0"/>
                    <a:pt x="0" y="5"/>
                  </a:cubicBezTo>
                  <a:cubicBezTo>
                    <a:pt x="0" y="9"/>
                    <a:pt x="0" y="9"/>
                    <a:pt x="0"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4" name="îṡḻíḑe">
              <a:extLst>
                <a:ext uri="{FF2B5EF4-FFF2-40B4-BE49-F238E27FC236}">
                  <a16:creationId xmlns:a16="http://schemas.microsoft.com/office/drawing/2014/main" id="{56DAFE27-5316-4218-97F0-11DE9C7D0607}"/>
                </a:ext>
              </a:extLst>
            </p:cNvPr>
            <p:cNvSpPr/>
            <p:nvPr/>
          </p:nvSpPr>
          <p:spPr bwMode="auto">
            <a:xfrm>
              <a:off x="5011738" y="4053681"/>
              <a:ext cx="273050" cy="85725"/>
            </a:xfrm>
            <a:custGeom>
              <a:avLst/>
              <a:gdLst>
                <a:gd name="T0" fmla="*/ 0 w 64"/>
                <a:gd name="T1" fmla="*/ 10 h 20"/>
                <a:gd name="T2" fmla="*/ 9 w 64"/>
                <a:gd name="T3" fmla="*/ 20 h 20"/>
                <a:gd name="T4" fmla="*/ 57 w 64"/>
                <a:gd name="T5" fmla="*/ 20 h 20"/>
                <a:gd name="T6" fmla="*/ 64 w 64"/>
                <a:gd name="T7" fmla="*/ 10 h 20"/>
                <a:gd name="T8" fmla="*/ 64 w 64"/>
                <a:gd name="T9" fmla="*/ 9 h 20"/>
                <a:gd name="T10" fmla="*/ 57 w 64"/>
                <a:gd name="T11" fmla="*/ 0 h 20"/>
                <a:gd name="T12" fmla="*/ 9 w 64"/>
                <a:gd name="T13" fmla="*/ 0 h 20"/>
                <a:gd name="T14" fmla="*/ 0 w 64"/>
                <a:gd name="T15" fmla="*/ 9 h 20"/>
                <a:gd name="T16" fmla="*/ 0 w 64"/>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0">
                  <a:moveTo>
                    <a:pt x="0" y="10"/>
                  </a:moveTo>
                  <a:cubicBezTo>
                    <a:pt x="0" y="15"/>
                    <a:pt x="4" y="20"/>
                    <a:pt x="9" y="20"/>
                  </a:cubicBezTo>
                  <a:cubicBezTo>
                    <a:pt x="57" y="20"/>
                    <a:pt x="57" y="20"/>
                    <a:pt x="57" y="20"/>
                  </a:cubicBezTo>
                  <a:cubicBezTo>
                    <a:pt x="62" y="20"/>
                    <a:pt x="64" y="15"/>
                    <a:pt x="64" y="10"/>
                  </a:cubicBezTo>
                  <a:cubicBezTo>
                    <a:pt x="64" y="9"/>
                    <a:pt x="64" y="9"/>
                    <a:pt x="64" y="9"/>
                  </a:cubicBezTo>
                  <a:cubicBezTo>
                    <a:pt x="64" y="3"/>
                    <a:pt x="62" y="0"/>
                    <a:pt x="57" y="0"/>
                  </a:cubicBezTo>
                  <a:cubicBezTo>
                    <a:pt x="9" y="0"/>
                    <a:pt x="9" y="0"/>
                    <a:pt x="9" y="0"/>
                  </a:cubicBezTo>
                  <a:cubicBezTo>
                    <a:pt x="4" y="0"/>
                    <a:pt x="0" y="3"/>
                    <a:pt x="0" y="9"/>
                  </a:cubicBezTo>
                  <a:cubicBezTo>
                    <a:pt x="0" y="10"/>
                    <a:pt x="0" y="10"/>
                    <a:pt x="0" y="1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5" name="ïṥ1íḑé">
              <a:extLst>
                <a:ext uri="{FF2B5EF4-FFF2-40B4-BE49-F238E27FC236}">
                  <a16:creationId xmlns:a16="http://schemas.microsoft.com/office/drawing/2014/main" id="{F0D96872-9DAE-4CF6-9A81-A84DCE0BD85F}"/>
                </a:ext>
              </a:extLst>
            </p:cNvPr>
            <p:cNvSpPr/>
            <p:nvPr/>
          </p:nvSpPr>
          <p:spPr bwMode="auto">
            <a:xfrm>
              <a:off x="4905375" y="4083844"/>
              <a:ext cx="439738" cy="5842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6" name="íṣļíḋè">
              <a:extLst>
                <a:ext uri="{FF2B5EF4-FFF2-40B4-BE49-F238E27FC236}">
                  <a16:creationId xmlns:a16="http://schemas.microsoft.com/office/drawing/2014/main" id="{8AD4443D-6DE3-4041-88FB-00F683B568E2}"/>
                </a:ext>
              </a:extLst>
            </p:cNvPr>
            <p:cNvSpPr/>
            <p:nvPr/>
          </p:nvSpPr>
          <p:spPr bwMode="auto">
            <a:xfrm>
              <a:off x="4352925" y="4548981"/>
              <a:ext cx="1531938" cy="855663"/>
            </a:xfrm>
            <a:custGeom>
              <a:avLst/>
              <a:gdLst>
                <a:gd name="T0" fmla="*/ 0 w 358"/>
                <a:gd name="T1" fmla="*/ 200 h 200"/>
                <a:gd name="T2" fmla="*/ 358 w 358"/>
                <a:gd name="T3" fmla="*/ 200 h 200"/>
                <a:gd name="T4" fmla="*/ 204 w 358"/>
                <a:gd name="T5" fmla="*/ 52 h 200"/>
                <a:gd name="T6" fmla="*/ 158 w 358"/>
                <a:gd name="T7" fmla="*/ 52 h 200"/>
                <a:gd name="T8" fmla="*/ 0 w 358"/>
                <a:gd name="T9" fmla="*/ 200 h 200"/>
              </a:gdLst>
              <a:ahLst/>
              <a:cxnLst>
                <a:cxn ang="0">
                  <a:pos x="T0" y="T1"/>
                </a:cxn>
                <a:cxn ang="0">
                  <a:pos x="T2" y="T3"/>
                </a:cxn>
                <a:cxn ang="0">
                  <a:pos x="T4" y="T5"/>
                </a:cxn>
                <a:cxn ang="0">
                  <a:pos x="T6" y="T7"/>
                </a:cxn>
                <a:cxn ang="0">
                  <a:pos x="T8" y="T9"/>
                </a:cxn>
              </a:cxnLst>
              <a:rect l="0" t="0" r="r" b="b"/>
              <a:pathLst>
                <a:path w="358" h="200">
                  <a:moveTo>
                    <a:pt x="0" y="200"/>
                  </a:moveTo>
                  <a:cubicBezTo>
                    <a:pt x="358" y="200"/>
                    <a:pt x="358" y="200"/>
                    <a:pt x="358" y="200"/>
                  </a:cubicBezTo>
                  <a:cubicBezTo>
                    <a:pt x="358" y="200"/>
                    <a:pt x="204" y="84"/>
                    <a:pt x="204" y="52"/>
                  </a:cubicBezTo>
                  <a:cubicBezTo>
                    <a:pt x="204" y="0"/>
                    <a:pt x="158" y="0"/>
                    <a:pt x="158" y="52"/>
                  </a:cubicBezTo>
                  <a:cubicBezTo>
                    <a:pt x="158" y="88"/>
                    <a:pt x="0" y="200"/>
                    <a:pt x="0" y="20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7" name="iŝľïdè">
              <a:extLst>
                <a:ext uri="{FF2B5EF4-FFF2-40B4-BE49-F238E27FC236}">
                  <a16:creationId xmlns:a16="http://schemas.microsoft.com/office/drawing/2014/main" id="{82F76C20-632B-4401-982B-AD6B3676B398}"/>
                </a:ext>
              </a:extLst>
            </p:cNvPr>
            <p:cNvSpPr/>
            <p:nvPr/>
          </p:nvSpPr>
          <p:spPr bwMode="auto">
            <a:xfrm>
              <a:off x="4206875" y="5404644"/>
              <a:ext cx="1814513" cy="273050"/>
            </a:xfrm>
            <a:custGeom>
              <a:avLst/>
              <a:gdLst>
                <a:gd name="T0" fmla="*/ 0 w 424"/>
                <a:gd name="T1" fmla="*/ 28 h 64"/>
                <a:gd name="T2" fmla="*/ 26 w 424"/>
                <a:gd name="T3" fmla="*/ 64 h 64"/>
                <a:gd name="T4" fmla="*/ 397 w 424"/>
                <a:gd name="T5" fmla="*/ 64 h 64"/>
                <a:gd name="T6" fmla="*/ 424 w 424"/>
                <a:gd name="T7" fmla="*/ 28 h 64"/>
                <a:gd name="T8" fmla="*/ 424 w 424"/>
                <a:gd name="T9" fmla="*/ 26 h 64"/>
                <a:gd name="T10" fmla="*/ 397 w 424"/>
                <a:gd name="T11" fmla="*/ 0 h 64"/>
                <a:gd name="T12" fmla="*/ 26 w 424"/>
                <a:gd name="T13" fmla="*/ 0 h 64"/>
                <a:gd name="T14" fmla="*/ 0 w 424"/>
                <a:gd name="T15" fmla="*/ 26 h 64"/>
                <a:gd name="T16" fmla="*/ 0 w 424"/>
                <a:gd name="T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64">
                  <a:moveTo>
                    <a:pt x="0" y="28"/>
                  </a:moveTo>
                  <a:cubicBezTo>
                    <a:pt x="0" y="44"/>
                    <a:pt x="10" y="64"/>
                    <a:pt x="26" y="64"/>
                  </a:cubicBezTo>
                  <a:cubicBezTo>
                    <a:pt x="397" y="64"/>
                    <a:pt x="397" y="64"/>
                    <a:pt x="397" y="64"/>
                  </a:cubicBezTo>
                  <a:cubicBezTo>
                    <a:pt x="413" y="64"/>
                    <a:pt x="424" y="44"/>
                    <a:pt x="424" y="28"/>
                  </a:cubicBezTo>
                  <a:cubicBezTo>
                    <a:pt x="424" y="26"/>
                    <a:pt x="424" y="26"/>
                    <a:pt x="424" y="26"/>
                  </a:cubicBezTo>
                  <a:cubicBezTo>
                    <a:pt x="424" y="10"/>
                    <a:pt x="413" y="0"/>
                    <a:pt x="397" y="0"/>
                  </a:cubicBezTo>
                  <a:cubicBezTo>
                    <a:pt x="26" y="0"/>
                    <a:pt x="26" y="0"/>
                    <a:pt x="26" y="0"/>
                  </a:cubicBezTo>
                  <a:cubicBezTo>
                    <a:pt x="10" y="0"/>
                    <a:pt x="0" y="10"/>
                    <a:pt x="0" y="26"/>
                  </a:cubicBezTo>
                  <a:cubicBezTo>
                    <a:pt x="0" y="28"/>
                    <a:pt x="0" y="28"/>
                    <a:pt x="0" y="28"/>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8" name="ïsḷiḑê">
              <a:extLst>
                <a:ext uri="{FF2B5EF4-FFF2-40B4-BE49-F238E27FC236}">
                  <a16:creationId xmlns:a16="http://schemas.microsoft.com/office/drawing/2014/main" id="{C735A961-3451-4559-944B-56FB869EE9C3}"/>
                </a:ext>
              </a:extLst>
            </p:cNvPr>
            <p:cNvSpPr/>
            <p:nvPr/>
          </p:nvSpPr>
          <p:spPr bwMode="auto">
            <a:xfrm>
              <a:off x="5546725" y="4556919"/>
              <a:ext cx="1830388" cy="338138"/>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9" name="îṡḻîďé">
              <a:extLst>
                <a:ext uri="{FF2B5EF4-FFF2-40B4-BE49-F238E27FC236}">
                  <a16:creationId xmlns:a16="http://schemas.microsoft.com/office/drawing/2014/main" id="{975DE862-76E5-4ED5-B6E5-223B4D132CC9}"/>
                </a:ext>
              </a:extLst>
            </p:cNvPr>
            <p:cNvSpPr/>
            <p:nvPr/>
          </p:nvSpPr>
          <p:spPr bwMode="auto">
            <a:xfrm>
              <a:off x="5524500" y="4548981"/>
              <a:ext cx="1873250" cy="3937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0" name="îśḷîďe">
              <a:extLst>
                <a:ext uri="{FF2B5EF4-FFF2-40B4-BE49-F238E27FC236}">
                  <a16:creationId xmlns:a16="http://schemas.microsoft.com/office/drawing/2014/main" id="{0FDB9E48-BF61-40BA-875D-25B2F20DFD43}"/>
                </a:ext>
              </a:extLst>
            </p:cNvPr>
            <p:cNvSpPr/>
            <p:nvPr/>
          </p:nvSpPr>
          <p:spPr bwMode="auto">
            <a:xfrm>
              <a:off x="5683250" y="4707731"/>
              <a:ext cx="1557338" cy="187325"/>
            </a:xfrm>
            <a:custGeom>
              <a:avLst/>
              <a:gdLst>
                <a:gd name="T0" fmla="*/ 301 w 364"/>
                <a:gd name="T1" fmla="*/ 5 h 44"/>
                <a:gd name="T2" fmla="*/ 293 w 364"/>
                <a:gd name="T3" fmla="*/ 19 h 44"/>
                <a:gd name="T4" fmla="*/ 293 w 364"/>
                <a:gd name="T5" fmla="*/ 19 h 44"/>
                <a:gd name="T6" fmla="*/ 290 w 364"/>
                <a:gd name="T7" fmla="*/ 23 h 44"/>
                <a:gd name="T8" fmla="*/ 270 w 364"/>
                <a:gd name="T9" fmla="*/ 11 h 44"/>
                <a:gd name="T10" fmla="*/ 274 w 364"/>
                <a:gd name="T11" fmla="*/ 41 h 44"/>
                <a:gd name="T12" fmla="*/ 364 w 364"/>
                <a:gd name="T13" fmla="*/ 22 h 44"/>
                <a:gd name="T14" fmla="*/ 301 w 364"/>
                <a:gd name="T15" fmla="*/ 5 h 44"/>
                <a:gd name="T16" fmla="*/ 182 w 364"/>
                <a:gd name="T17" fmla="*/ 0 h 44"/>
                <a:gd name="T18" fmla="*/ 0 w 364"/>
                <a:gd name="T19" fmla="*/ 22 h 44"/>
                <a:gd name="T20" fmla="*/ 182 w 364"/>
                <a:gd name="T21" fmla="*/ 44 h 44"/>
                <a:gd name="T22" fmla="*/ 266 w 364"/>
                <a:gd name="T23" fmla="*/ 41 h 44"/>
                <a:gd name="T24" fmla="*/ 260 w 364"/>
                <a:gd name="T25" fmla="*/ 6 h 44"/>
                <a:gd name="T26" fmla="*/ 252 w 364"/>
                <a:gd name="T27" fmla="*/ 1 h 44"/>
                <a:gd name="T28" fmla="*/ 182 w 364"/>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4" h="44">
                  <a:moveTo>
                    <a:pt x="301" y="5"/>
                  </a:moveTo>
                  <a:cubicBezTo>
                    <a:pt x="293" y="19"/>
                    <a:pt x="293" y="19"/>
                    <a:pt x="293" y="19"/>
                  </a:cubicBezTo>
                  <a:cubicBezTo>
                    <a:pt x="293" y="19"/>
                    <a:pt x="293" y="19"/>
                    <a:pt x="293" y="19"/>
                  </a:cubicBezTo>
                  <a:cubicBezTo>
                    <a:pt x="290" y="23"/>
                    <a:pt x="290" y="23"/>
                    <a:pt x="290" y="23"/>
                  </a:cubicBezTo>
                  <a:cubicBezTo>
                    <a:pt x="270" y="11"/>
                    <a:pt x="270" y="11"/>
                    <a:pt x="270" y="11"/>
                  </a:cubicBezTo>
                  <a:cubicBezTo>
                    <a:pt x="274" y="41"/>
                    <a:pt x="274" y="41"/>
                    <a:pt x="274" y="41"/>
                  </a:cubicBezTo>
                  <a:cubicBezTo>
                    <a:pt x="328" y="37"/>
                    <a:pt x="364" y="30"/>
                    <a:pt x="364" y="22"/>
                  </a:cubicBezTo>
                  <a:cubicBezTo>
                    <a:pt x="364" y="15"/>
                    <a:pt x="340" y="9"/>
                    <a:pt x="301" y="5"/>
                  </a:cubicBezTo>
                  <a:moveTo>
                    <a:pt x="182" y="0"/>
                  </a:moveTo>
                  <a:cubicBezTo>
                    <a:pt x="81" y="0"/>
                    <a:pt x="0" y="9"/>
                    <a:pt x="0" y="22"/>
                  </a:cubicBezTo>
                  <a:cubicBezTo>
                    <a:pt x="0" y="34"/>
                    <a:pt x="81" y="44"/>
                    <a:pt x="182" y="44"/>
                  </a:cubicBezTo>
                  <a:cubicBezTo>
                    <a:pt x="212" y="44"/>
                    <a:pt x="241" y="43"/>
                    <a:pt x="266" y="41"/>
                  </a:cubicBezTo>
                  <a:cubicBezTo>
                    <a:pt x="260" y="6"/>
                    <a:pt x="260" y="6"/>
                    <a:pt x="260" y="6"/>
                  </a:cubicBezTo>
                  <a:cubicBezTo>
                    <a:pt x="252" y="1"/>
                    <a:pt x="252" y="1"/>
                    <a:pt x="252" y="1"/>
                  </a:cubicBezTo>
                  <a:cubicBezTo>
                    <a:pt x="230" y="0"/>
                    <a:pt x="207" y="0"/>
                    <a:pt x="182"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1" name="ïṧļïḋé">
              <a:extLst>
                <a:ext uri="{FF2B5EF4-FFF2-40B4-BE49-F238E27FC236}">
                  <a16:creationId xmlns:a16="http://schemas.microsoft.com/office/drawing/2014/main" id="{E3D1C2AA-BF1F-415D-9917-C93B0DD4422A}"/>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2" name="iṧḻiḑè">
              <a:extLst>
                <a:ext uri="{FF2B5EF4-FFF2-40B4-BE49-F238E27FC236}">
                  <a16:creationId xmlns:a16="http://schemas.microsoft.com/office/drawing/2014/main" id="{7CB00CAD-1016-4498-AECE-C3E12F417960}"/>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3" name="išľíḋè">
              <a:extLst>
                <a:ext uri="{FF2B5EF4-FFF2-40B4-BE49-F238E27FC236}">
                  <a16:creationId xmlns:a16="http://schemas.microsoft.com/office/drawing/2014/main" id="{C4B0095C-6295-4E38-94C9-63D50DE7CB98}"/>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4" name="íṣ1iďè">
              <a:extLst>
                <a:ext uri="{FF2B5EF4-FFF2-40B4-BE49-F238E27FC236}">
                  <a16:creationId xmlns:a16="http://schemas.microsoft.com/office/drawing/2014/main" id="{4F847316-6482-40F6-ABDC-0B073196B86C}"/>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5" name="ïŝḷïďe">
              <a:extLst>
                <a:ext uri="{FF2B5EF4-FFF2-40B4-BE49-F238E27FC236}">
                  <a16:creationId xmlns:a16="http://schemas.microsoft.com/office/drawing/2014/main" id="{791B4FFA-3C9B-4D1A-BB04-BC9862B0FFC6}"/>
                </a:ext>
              </a:extLst>
            </p:cNvPr>
            <p:cNvSpPr/>
            <p:nvPr/>
          </p:nvSpPr>
          <p:spPr bwMode="auto">
            <a:xfrm>
              <a:off x="5554663" y="2621756"/>
              <a:ext cx="936625" cy="2089150"/>
            </a:xfrm>
            <a:custGeom>
              <a:avLst/>
              <a:gdLst>
                <a:gd name="T0" fmla="*/ 22 w 590"/>
                <a:gd name="T1" fmla="*/ 1316 h 1316"/>
                <a:gd name="T2" fmla="*/ 590 w 590"/>
                <a:gd name="T3" fmla="*/ 10 h 1316"/>
                <a:gd name="T4" fmla="*/ 569 w 590"/>
                <a:gd name="T5" fmla="*/ 0 h 1316"/>
                <a:gd name="T6" fmla="*/ 0 w 590"/>
                <a:gd name="T7" fmla="*/ 1306 h 1316"/>
                <a:gd name="T8" fmla="*/ 22 w 590"/>
                <a:gd name="T9" fmla="*/ 1316 h 1316"/>
              </a:gdLst>
              <a:ahLst/>
              <a:cxnLst>
                <a:cxn ang="0">
                  <a:pos x="T0" y="T1"/>
                </a:cxn>
                <a:cxn ang="0">
                  <a:pos x="T2" y="T3"/>
                </a:cxn>
                <a:cxn ang="0">
                  <a:pos x="T4" y="T5"/>
                </a:cxn>
                <a:cxn ang="0">
                  <a:pos x="T6" y="T7"/>
                </a:cxn>
                <a:cxn ang="0">
                  <a:pos x="T8" y="T9"/>
                </a:cxn>
              </a:cxnLst>
              <a:rect l="0" t="0" r="r" b="b"/>
              <a:pathLst>
                <a:path w="590" h="1316">
                  <a:moveTo>
                    <a:pt x="22" y="1316"/>
                  </a:moveTo>
                  <a:lnTo>
                    <a:pt x="590" y="10"/>
                  </a:lnTo>
                  <a:lnTo>
                    <a:pt x="569" y="0"/>
                  </a:lnTo>
                  <a:lnTo>
                    <a:pt x="0" y="1306"/>
                  </a:lnTo>
                  <a:lnTo>
                    <a:pt x="22" y="1316"/>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6" name="ïṣḷíde">
              <a:extLst>
                <a:ext uri="{FF2B5EF4-FFF2-40B4-BE49-F238E27FC236}">
                  <a16:creationId xmlns:a16="http://schemas.microsoft.com/office/drawing/2014/main" id="{2E733D5D-4D9D-4EDD-B200-5041DF3844DA}"/>
                </a:ext>
              </a:extLst>
            </p:cNvPr>
            <p:cNvSpPr/>
            <p:nvPr/>
          </p:nvSpPr>
          <p:spPr bwMode="auto">
            <a:xfrm>
              <a:off x="4699000" y="1154906"/>
              <a:ext cx="373063" cy="1035050"/>
            </a:xfrm>
            <a:custGeom>
              <a:avLst/>
              <a:gdLst>
                <a:gd name="T0" fmla="*/ 76 w 87"/>
                <a:gd name="T1" fmla="*/ 214 h 242"/>
                <a:gd name="T2" fmla="*/ 77 w 87"/>
                <a:gd name="T3" fmla="*/ 214 h 242"/>
                <a:gd name="T4" fmla="*/ 76 w 87"/>
                <a:gd name="T5" fmla="*/ 214 h 242"/>
                <a:gd name="T6" fmla="*/ 76 w 87"/>
                <a:gd name="T7" fmla="*/ 0 h 242"/>
                <a:gd name="T8" fmla="*/ 71 w 87"/>
                <a:gd name="T9" fmla="*/ 35 h 242"/>
                <a:gd name="T10" fmla="*/ 34 w 87"/>
                <a:gd name="T11" fmla="*/ 65 h 242"/>
                <a:gd name="T12" fmla="*/ 34 w 87"/>
                <a:gd name="T13" fmla="*/ 65 h 242"/>
                <a:gd name="T14" fmla="*/ 0 w 87"/>
                <a:gd name="T15" fmla="*/ 97 h 242"/>
                <a:gd name="T16" fmla="*/ 3 w 87"/>
                <a:gd name="T17" fmla="*/ 105 h 242"/>
                <a:gd name="T18" fmla="*/ 43 w 87"/>
                <a:gd name="T19" fmla="*/ 161 h 242"/>
                <a:gd name="T20" fmla="*/ 43 w 87"/>
                <a:gd name="T21" fmla="*/ 161 h 242"/>
                <a:gd name="T22" fmla="*/ 43 w 87"/>
                <a:gd name="T23" fmla="*/ 171 h 242"/>
                <a:gd name="T24" fmla="*/ 46 w 87"/>
                <a:gd name="T25" fmla="*/ 204 h 242"/>
                <a:gd name="T26" fmla="*/ 56 w 87"/>
                <a:gd name="T27" fmla="*/ 217 h 242"/>
                <a:gd name="T28" fmla="*/ 56 w 87"/>
                <a:gd name="T29" fmla="*/ 217 h 242"/>
                <a:gd name="T30" fmla="*/ 56 w 87"/>
                <a:gd name="T31" fmla="*/ 217 h 242"/>
                <a:gd name="T32" fmla="*/ 55 w 87"/>
                <a:gd name="T33" fmla="*/ 223 h 242"/>
                <a:gd name="T34" fmla="*/ 58 w 87"/>
                <a:gd name="T35" fmla="*/ 232 h 242"/>
                <a:gd name="T36" fmla="*/ 67 w 87"/>
                <a:gd name="T37" fmla="*/ 242 h 242"/>
                <a:gd name="T38" fmla="*/ 70 w 87"/>
                <a:gd name="T39" fmla="*/ 237 h 242"/>
                <a:gd name="T40" fmla="*/ 65 w 87"/>
                <a:gd name="T41" fmla="*/ 232 h 242"/>
                <a:gd name="T42" fmla="*/ 74 w 87"/>
                <a:gd name="T43" fmla="*/ 214 h 242"/>
                <a:gd name="T44" fmla="*/ 76 w 87"/>
                <a:gd name="T45" fmla="*/ 214 h 242"/>
                <a:gd name="T46" fmla="*/ 58 w 87"/>
                <a:gd name="T47" fmla="*/ 204 h 242"/>
                <a:gd name="T48" fmla="*/ 64 w 87"/>
                <a:gd name="T49" fmla="*/ 166 h 242"/>
                <a:gd name="T50" fmla="*/ 33 w 87"/>
                <a:gd name="T51" fmla="*/ 124 h 242"/>
                <a:gd name="T52" fmla="*/ 30 w 87"/>
                <a:gd name="T53" fmla="*/ 80 h 242"/>
                <a:gd name="T54" fmla="*/ 87 w 87"/>
                <a:gd name="T55" fmla="*/ 44 h 242"/>
                <a:gd name="T56" fmla="*/ 76 w 87"/>
                <a:gd name="T5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242">
                  <a:moveTo>
                    <a:pt x="76" y="214"/>
                  </a:moveTo>
                  <a:cubicBezTo>
                    <a:pt x="76" y="214"/>
                    <a:pt x="77" y="214"/>
                    <a:pt x="77" y="214"/>
                  </a:cubicBezTo>
                  <a:cubicBezTo>
                    <a:pt x="77" y="214"/>
                    <a:pt x="76" y="214"/>
                    <a:pt x="76" y="214"/>
                  </a:cubicBezTo>
                  <a:moveTo>
                    <a:pt x="76" y="0"/>
                  </a:moveTo>
                  <a:cubicBezTo>
                    <a:pt x="70" y="7"/>
                    <a:pt x="66" y="18"/>
                    <a:pt x="71" y="35"/>
                  </a:cubicBezTo>
                  <a:cubicBezTo>
                    <a:pt x="71" y="35"/>
                    <a:pt x="58" y="55"/>
                    <a:pt x="34" y="65"/>
                  </a:cubicBezTo>
                  <a:cubicBezTo>
                    <a:pt x="34" y="65"/>
                    <a:pt x="34" y="65"/>
                    <a:pt x="34" y="65"/>
                  </a:cubicBezTo>
                  <a:cubicBezTo>
                    <a:pt x="14" y="73"/>
                    <a:pt x="0" y="86"/>
                    <a:pt x="0" y="97"/>
                  </a:cubicBezTo>
                  <a:cubicBezTo>
                    <a:pt x="0" y="100"/>
                    <a:pt x="1" y="103"/>
                    <a:pt x="3" y="105"/>
                  </a:cubicBezTo>
                  <a:cubicBezTo>
                    <a:pt x="14" y="117"/>
                    <a:pt x="43" y="147"/>
                    <a:pt x="43" y="161"/>
                  </a:cubicBezTo>
                  <a:cubicBezTo>
                    <a:pt x="43" y="161"/>
                    <a:pt x="43" y="161"/>
                    <a:pt x="43" y="161"/>
                  </a:cubicBezTo>
                  <a:cubicBezTo>
                    <a:pt x="43" y="164"/>
                    <a:pt x="43" y="168"/>
                    <a:pt x="43" y="171"/>
                  </a:cubicBezTo>
                  <a:cubicBezTo>
                    <a:pt x="43" y="184"/>
                    <a:pt x="44" y="200"/>
                    <a:pt x="46" y="204"/>
                  </a:cubicBezTo>
                  <a:cubicBezTo>
                    <a:pt x="48" y="210"/>
                    <a:pt x="56" y="217"/>
                    <a:pt x="56" y="217"/>
                  </a:cubicBezTo>
                  <a:cubicBezTo>
                    <a:pt x="56" y="217"/>
                    <a:pt x="56" y="217"/>
                    <a:pt x="56" y="217"/>
                  </a:cubicBezTo>
                  <a:cubicBezTo>
                    <a:pt x="56" y="217"/>
                    <a:pt x="56" y="217"/>
                    <a:pt x="56" y="217"/>
                  </a:cubicBezTo>
                  <a:cubicBezTo>
                    <a:pt x="56" y="217"/>
                    <a:pt x="55" y="220"/>
                    <a:pt x="55" y="223"/>
                  </a:cubicBezTo>
                  <a:cubicBezTo>
                    <a:pt x="55" y="226"/>
                    <a:pt x="56" y="230"/>
                    <a:pt x="58" y="232"/>
                  </a:cubicBezTo>
                  <a:cubicBezTo>
                    <a:pt x="61" y="235"/>
                    <a:pt x="65" y="240"/>
                    <a:pt x="67" y="242"/>
                  </a:cubicBezTo>
                  <a:cubicBezTo>
                    <a:pt x="68" y="240"/>
                    <a:pt x="69" y="238"/>
                    <a:pt x="70" y="237"/>
                  </a:cubicBezTo>
                  <a:cubicBezTo>
                    <a:pt x="69" y="235"/>
                    <a:pt x="67" y="234"/>
                    <a:pt x="65" y="232"/>
                  </a:cubicBezTo>
                  <a:cubicBezTo>
                    <a:pt x="60" y="227"/>
                    <a:pt x="65" y="214"/>
                    <a:pt x="74" y="214"/>
                  </a:cubicBezTo>
                  <a:cubicBezTo>
                    <a:pt x="75" y="214"/>
                    <a:pt x="75" y="214"/>
                    <a:pt x="76" y="214"/>
                  </a:cubicBezTo>
                  <a:cubicBezTo>
                    <a:pt x="69" y="213"/>
                    <a:pt x="64" y="210"/>
                    <a:pt x="58" y="204"/>
                  </a:cubicBezTo>
                  <a:cubicBezTo>
                    <a:pt x="47" y="190"/>
                    <a:pt x="61" y="176"/>
                    <a:pt x="64" y="166"/>
                  </a:cubicBezTo>
                  <a:cubicBezTo>
                    <a:pt x="70" y="150"/>
                    <a:pt x="39" y="143"/>
                    <a:pt x="33" y="124"/>
                  </a:cubicBezTo>
                  <a:cubicBezTo>
                    <a:pt x="29" y="108"/>
                    <a:pt x="20" y="94"/>
                    <a:pt x="30" y="80"/>
                  </a:cubicBezTo>
                  <a:cubicBezTo>
                    <a:pt x="43" y="60"/>
                    <a:pt x="65" y="51"/>
                    <a:pt x="87" y="44"/>
                  </a:cubicBezTo>
                  <a:cubicBezTo>
                    <a:pt x="77" y="32"/>
                    <a:pt x="72" y="15"/>
                    <a:pt x="7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7" name="ïsḷidé">
              <a:extLst>
                <a:ext uri="{FF2B5EF4-FFF2-40B4-BE49-F238E27FC236}">
                  <a16:creationId xmlns:a16="http://schemas.microsoft.com/office/drawing/2014/main" id="{F03EC69E-85EC-4AD9-B951-FF93FAADA55B}"/>
                </a:ext>
              </a:extLst>
            </p:cNvPr>
            <p:cNvSpPr/>
            <p:nvPr/>
          </p:nvSpPr>
          <p:spPr bwMode="auto">
            <a:xfrm>
              <a:off x="4994275" y="2445544"/>
              <a:ext cx="22225" cy="30163"/>
            </a:xfrm>
            <a:custGeom>
              <a:avLst/>
              <a:gdLst>
                <a:gd name="T0" fmla="*/ 0 w 5"/>
                <a:gd name="T1" fmla="*/ 0 h 7"/>
                <a:gd name="T2" fmla="*/ 5 w 5"/>
                <a:gd name="T3" fmla="*/ 7 h 7"/>
                <a:gd name="T4" fmla="*/ 4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1" y="3"/>
                    <a:pt x="2" y="6"/>
                    <a:pt x="5" y="7"/>
                  </a:cubicBezTo>
                  <a:cubicBezTo>
                    <a:pt x="5" y="7"/>
                    <a:pt x="5" y="7"/>
                    <a:pt x="4" y="7"/>
                  </a:cubicBezTo>
                  <a:cubicBezTo>
                    <a:pt x="2" y="5"/>
                    <a:pt x="1" y="3"/>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8" name="ïṡḷîḑê">
              <a:extLst>
                <a:ext uri="{FF2B5EF4-FFF2-40B4-BE49-F238E27FC236}">
                  <a16:creationId xmlns:a16="http://schemas.microsoft.com/office/drawing/2014/main" id="{6AE56681-2981-4E03-AF19-B8AA16399167}"/>
                </a:ext>
              </a:extLst>
            </p:cNvPr>
            <p:cNvSpPr/>
            <p:nvPr/>
          </p:nvSpPr>
          <p:spPr bwMode="auto">
            <a:xfrm>
              <a:off x="4994275" y="2407444"/>
              <a:ext cx="30163" cy="68263"/>
            </a:xfrm>
            <a:custGeom>
              <a:avLst/>
              <a:gdLst>
                <a:gd name="T0" fmla="*/ 1 w 7"/>
                <a:gd name="T1" fmla="*/ 0 h 16"/>
                <a:gd name="T2" fmla="*/ 0 w 7"/>
                <a:gd name="T3" fmla="*/ 6 h 16"/>
                <a:gd name="T4" fmla="*/ 0 w 7"/>
                <a:gd name="T5" fmla="*/ 7 h 16"/>
                <a:gd name="T6" fmla="*/ 0 w 7"/>
                <a:gd name="T7" fmla="*/ 9 h 16"/>
                <a:gd name="T8" fmla="*/ 4 w 7"/>
                <a:gd name="T9" fmla="*/ 16 h 16"/>
                <a:gd name="T10" fmla="*/ 7 w 7"/>
                <a:gd name="T11" fmla="*/ 1 h 16"/>
                <a:gd name="T12" fmla="*/ 6 w 7"/>
                <a:gd name="T13" fmla="*/ 1 h 16"/>
                <a:gd name="T14" fmla="*/ 1 w 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1" y="0"/>
                  </a:moveTo>
                  <a:cubicBezTo>
                    <a:pt x="0" y="2"/>
                    <a:pt x="0" y="4"/>
                    <a:pt x="0" y="6"/>
                  </a:cubicBezTo>
                  <a:cubicBezTo>
                    <a:pt x="0" y="7"/>
                    <a:pt x="0" y="7"/>
                    <a:pt x="0" y="7"/>
                  </a:cubicBezTo>
                  <a:cubicBezTo>
                    <a:pt x="0" y="8"/>
                    <a:pt x="0" y="9"/>
                    <a:pt x="0" y="9"/>
                  </a:cubicBezTo>
                  <a:cubicBezTo>
                    <a:pt x="1" y="12"/>
                    <a:pt x="2" y="14"/>
                    <a:pt x="4" y="16"/>
                  </a:cubicBezTo>
                  <a:cubicBezTo>
                    <a:pt x="4" y="11"/>
                    <a:pt x="4" y="5"/>
                    <a:pt x="7" y="1"/>
                  </a:cubicBezTo>
                  <a:cubicBezTo>
                    <a:pt x="6" y="1"/>
                    <a:pt x="6" y="1"/>
                    <a:pt x="6" y="1"/>
                  </a:cubicBezTo>
                  <a:cubicBezTo>
                    <a:pt x="4" y="1"/>
                    <a:pt x="2" y="1"/>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9" name="i$ḻiḋè">
              <a:extLst>
                <a:ext uri="{FF2B5EF4-FFF2-40B4-BE49-F238E27FC236}">
                  <a16:creationId xmlns:a16="http://schemas.microsoft.com/office/drawing/2014/main" id="{7AC35DE4-BF3A-4873-860E-DC8FE1A29EA5}"/>
                </a:ext>
              </a:extLst>
            </p:cNvPr>
            <p:cNvSpPr/>
            <p:nvPr/>
          </p:nvSpPr>
          <p:spPr bwMode="auto">
            <a:xfrm>
              <a:off x="4999038" y="2377281"/>
              <a:ext cx="85725" cy="34925"/>
            </a:xfrm>
            <a:custGeom>
              <a:avLst/>
              <a:gdLst>
                <a:gd name="T0" fmla="*/ 20 w 20"/>
                <a:gd name="T1" fmla="*/ 0 h 8"/>
                <a:gd name="T2" fmla="*/ 6 w 20"/>
                <a:gd name="T3" fmla="*/ 0 h 8"/>
                <a:gd name="T4" fmla="*/ 0 w 20"/>
                <a:gd name="T5" fmla="*/ 7 h 8"/>
                <a:gd name="T6" fmla="*/ 5 w 20"/>
                <a:gd name="T7" fmla="*/ 8 h 8"/>
                <a:gd name="T8" fmla="*/ 6 w 20"/>
                <a:gd name="T9" fmla="*/ 8 h 8"/>
                <a:gd name="T10" fmla="*/ 8 w 20"/>
                <a:gd name="T11" fmla="*/ 5 h 8"/>
                <a:gd name="T12" fmla="*/ 20 w 2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0"/>
                  </a:moveTo>
                  <a:cubicBezTo>
                    <a:pt x="6" y="0"/>
                    <a:pt x="6" y="0"/>
                    <a:pt x="6" y="0"/>
                  </a:cubicBezTo>
                  <a:cubicBezTo>
                    <a:pt x="2" y="0"/>
                    <a:pt x="0" y="3"/>
                    <a:pt x="0" y="7"/>
                  </a:cubicBezTo>
                  <a:cubicBezTo>
                    <a:pt x="1" y="8"/>
                    <a:pt x="3" y="8"/>
                    <a:pt x="5" y="8"/>
                  </a:cubicBezTo>
                  <a:cubicBezTo>
                    <a:pt x="6" y="8"/>
                    <a:pt x="6" y="8"/>
                    <a:pt x="6" y="8"/>
                  </a:cubicBezTo>
                  <a:cubicBezTo>
                    <a:pt x="6" y="7"/>
                    <a:pt x="7" y="6"/>
                    <a:pt x="8" y="5"/>
                  </a:cubicBezTo>
                  <a:cubicBezTo>
                    <a:pt x="12" y="2"/>
                    <a:pt x="16" y="0"/>
                    <a:pt x="2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0" name="iṥḻiďé">
              <a:extLst>
                <a:ext uri="{FF2B5EF4-FFF2-40B4-BE49-F238E27FC236}">
                  <a16:creationId xmlns:a16="http://schemas.microsoft.com/office/drawing/2014/main" id="{7A72F1C0-643D-45ED-8521-64D0A5A8D65C}"/>
                </a:ext>
              </a:extLst>
            </p:cNvPr>
            <p:cNvSpPr/>
            <p:nvPr/>
          </p:nvSpPr>
          <p:spPr bwMode="auto">
            <a:xfrm>
              <a:off x="4994275" y="2770981"/>
              <a:ext cx="50800" cy="38100"/>
            </a:xfrm>
            <a:custGeom>
              <a:avLst/>
              <a:gdLst>
                <a:gd name="T0" fmla="*/ 12 w 12"/>
                <a:gd name="T1" fmla="*/ 0 h 9"/>
                <a:gd name="T2" fmla="*/ 7 w 12"/>
                <a:gd name="T3" fmla="*/ 0 h 9"/>
                <a:gd name="T4" fmla="*/ 0 w 12"/>
                <a:gd name="T5" fmla="*/ 9 h 9"/>
                <a:gd name="T6" fmla="*/ 0 w 12"/>
                <a:gd name="T7" fmla="*/ 9 h 9"/>
                <a:gd name="T8" fmla="*/ 9 w 12"/>
                <a:gd name="T9" fmla="*/ 0 h 9"/>
                <a:gd name="T10" fmla="*/ 1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12" y="0"/>
                  </a:moveTo>
                  <a:cubicBezTo>
                    <a:pt x="7" y="0"/>
                    <a:pt x="7" y="0"/>
                    <a:pt x="7" y="0"/>
                  </a:cubicBezTo>
                  <a:cubicBezTo>
                    <a:pt x="1" y="0"/>
                    <a:pt x="0" y="3"/>
                    <a:pt x="0" y="9"/>
                  </a:cubicBezTo>
                  <a:cubicBezTo>
                    <a:pt x="0" y="9"/>
                    <a:pt x="0" y="9"/>
                    <a:pt x="0" y="9"/>
                  </a:cubicBezTo>
                  <a:cubicBezTo>
                    <a:pt x="0" y="4"/>
                    <a:pt x="4" y="0"/>
                    <a:pt x="9" y="0"/>
                  </a:cubicBezTo>
                  <a:cubicBezTo>
                    <a:pt x="12" y="0"/>
                    <a:pt x="12" y="0"/>
                    <a:pt x="12"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1" name="îsḻïḍê">
              <a:extLst>
                <a:ext uri="{FF2B5EF4-FFF2-40B4-BE49-F238E27FC236}">
                  <a16:creationId xmlns:a16="http://schemas.microsoft.com/office/drawing/2014/main" id="{3827FC4B-6E75-4685-8902-7B72F8EA5871}"/>
                </a:ext>
              </a:extLst>
            </p:cNvPr>
            <p:cNvSpPr/>
            <p:nvPr/>
          </p:nvSpPr>
          <p:spPr bwMode="auto">
            <a:xfrm>
              <a:off x="4994275" y="2770981"/>
              <a:ext cx="55563" cy="88900"/>
            </a:xfrm>
            <a:custGeom>
              <a:avLst/>
              <a:gdLst>
                <a:gd name="T0" fmla="*/ 13 w 13"/>
                <a:gd name="T1" fmla="*/ 0 h 21"/>
                <a:gd name="T2" fmla="*/ 12 w 13"/>
                <a:gd name="T3" fmla="*/ 0 h 21"/>
                <a:gd name="T4" fmla="*/ 9 w 13"/>
                <a:gd name="T5" fmla="*/ 0 h 21"/>
                <a:gd name="T6" fmla="*/ 0 w 13"/>
                <a:gd name="T7" fmla="*/ 9 h 21"/>
                <a:gd name="T8" fmla="*/ 0 w 13"/>
                <a:gd name="T9" fmla="*/ 9 h 21"/>
                <a:gd name="T10" fmla="*/ 8 w 13"/>
                <a:gd name="T11" fmla="*/ 21 h 21"/>
                <a:gd name="T12" fmla="*/ 8 w 13"/>
                <a:gd name="T13" fmla="*/ 5 h 21"/>
                <a:gd name="T14" fmla="*/ 13 w 1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13" y="0"/>
                  </a:moveTo>
                  <a:cubicBezTo>
                    <a:pt x="12" y="0"/>
                    <a:pt x="12" y="0"/>
                    <a:pt x="12" y="0"/>
                  </a:cubicBezTo>
                  <a:cubicBezTo>
                    <a:pt x="9" y="0"/>
                    <a:pt x="9" y="0"/>
                    <a:pt x="9" y="0"/>
                  </a:cubicBezTo>
                  <a:cubicBezTo>
                    <a:pt x="4" y="0"/>
                    <a:pt x="0" y="4"/>
                    <a:pt x="0" y="9"/>
                  </a:cubicBezTo>
                  <a:cubicBezTo>
                    <a:pt x="0" y="9"/>
                    <a:pt x="0" y="9"/>
                    <a:pt x="0" y="9"/>
                  </a:cubicBezTo>
                  <a:cubicBezTo>
                    <a:pt x="0" y="15"/>
                    <a:pt x="2" y="20"/>
                    <a:pt x="8" y="21"/>
                  </a:cubicBezTo>
                  <a:cubicBezTo>
                    <a:pt x="6" y="16"/>
                    <a:pt x="5" y="11"/>
                    <a:pt x="8" y="5"/>
                  </a:cubicBezTo>
                  <a:cubicBezTo>
                    <a:pt x="9" y="2"/>
                    <a:pt x="11" y="0"/>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2" name="îṣḷiḍe">
              <a:extLst>
                <a:ext uri="{FF2B5EF4-FFF2-40B4-BE49-F238E27FC236}">
                  <a16:creationId xmlns:a16="http://schemas.microsoft.com/office/drawing/2014/main" id="{339FFD48-91F9-459F-9592-71C3689989B6}"/>
                </a:ext>
              </a:extLst>
            </p:cNvPr>
            <p:cNvSpPr/>
            <p:nvPr/>
          </p:nvSpPr>
          <p:spPr bwMode="auto">
            <a:xfrm>
              <a:off x="4981575" y="2189956"/>
              <a:ext cx="20638" cy="12700"/>
            </a:xfrm>
            <a:custGeom>
              <a:avLst/>
              <a:gdLst>
                <a:gd name="T0" fmla="*/ 1 w 5"/>
                <a:gd name="T1" fmla="*/ 0 h 3"/>
                <a:gd name="T2" fmla="*/ 0 w 5"/>
                <a:gd name="T3" fmla="*/ 3 h 3"/>
                <a:gd name="T4" fmla="*/ 4 w 5"/>
                <a:gd name="T5" fmla="*/ 1 h 3"/>
                <a:gd name="T6" fmla="*/ 5 w 5"/>
                <a:gd name="T7" fmla="*/ 0 h 3"/>
                <a:gd name="T8" fmla="*/ 1 w 5"/>
                <a:gd name="T9" fmla="*/ 0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2"/>
                    <a:pt x="0" y="3"/>
                  </a:cubicBezTo>
                  <a:cubicBezTo>
                    <a:pt x="1" y="3"/>
                    <a:pt x="2" y="2"/>
                    <a:pt x="4" y="1"/>
                  </a:cubicBezTo>
                  <a:cubicBezTo>
                    <a:pt x="4" y="1"/>
                    <a:pt x="4" y="0"/>
                    <a:pt x="5" y="0"/>
                  </a:cubicBezTo>
                  <a:cubicBezTo>
                    <a:pt x="1" y="0"/>
                    <a:pt x="1" y="0"/>
                    <a:pt x="1" y="0"/>
                  </a:cubicBezTo>
                  <a:cubicBezTo>
                    <a:pt x="1" y="0"/>
                    <a:pt x="1" y="0"/>
                    <a:pt x="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3" name="îsļíḋè">
              <a:extLst>
                <a:ext uri="{FF2B5EF4-FFF2-40B4-BE49-F238E27FC236}">
                  <a16:creationId xmlns:a16="http://schemas.microsoft.com/office/drawing/2014/main" id="{93A18DA5-1EF4-4001-9DB1-6BFCC62F90A9}"/>
                </a:ext>
              </a:extLst>
            </p:cNvPr>
            <p:cNvSpPr/>
            <p:nvPr/>
          </p:nvSpPr>
          <p:spPr bwMode="auto">
            <a:xfrm>
              <a:off x="4999038" y="2162969"/>
              <a:ext cx="20638" cy="17463"/>
            </a:xfrm>
            <a:custGeom>
              <a:avLst/>
              <a:gdLst>
                <a:gd name="T0" fmla="*/ 3 w 5"/>
                <a:gd name="T1" fmla="*/ 0 h 4"/>
                <a:gd name="T2" fmla="*/ 0 w 5"/>
                <a:gd name="T3" fmla="*/ 1 h 4"/>
                <a:gd name="T4" fmla="*/ 2 w 5"/>
                <a:gd name="T5" fmla="*/ 4 h 4"/>
                <a:gd name="T6" fmla="*/ 5 w 5"/>
                <a:gd name="T7" fmla="*/ 3 h 4"/>
                <a:gd name="T8" fmla="*/ 3 w 5"/>
                <a:gd name="T9" fmla="*/ 1 h 4"/>
                <a:gd name="T10" fmla="*/ 3 w 5"/>
                <a:gd name="T11" fmla="*/ 1 h 4"/>
                <a:gd name="T12" fmla="*/ 5 w 5"/>
                <a:gd name="T13" fmla="*/ 2 h 4"/>
                <a:gd name="T14" fmla="*/ 3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2" y="0"/>
                    <a:pt x="1" y="1"/>
                    <a:pt x="0" y="1"/>
                  </a:cubicBezTo>
                  <a:cubicBezTo>
                    <a:pt x="1" y="2"/>
                    <a:pt x="2" y="3"/>
                    <a:pt x="2" y="4"/>
                  </a:cubicBezTo>
                  <a:cubicBezTo>
                    <a:pt x="3" y="4"/>
                    <a:pt x="4" y="3"/>
                    <a:pt x="5" y="3"/>
                  </a:cubicBezTo>
                  <a:cubicBezTo>
                    <a:pt x="4" y="2"/>
                    <a:pt x="3" y="2"/>
                    <a:pt x="3" y="1"/>
                  </a:cubicBezTo>
                  <a:cubicBezTo>
                    <a:pt x="3" y="1"/>
                    <a:pt x="3" y="1"/>
                    <a:pt x="3" y="1"/>
                  </a:cubicBezTo>
                  <a:cubicBezTo>
                    <a:pt x="4" y="1"/>
                    <a:pt x="4" y="1"/>
                    <a:pt x="5" y="2"/>
                  </a:cubicBezTo>
                  <a:cubicBezTo>
                    <a:pt x="4" y="1"/>
                    <a:pt x="3" y="1"/>
                    <a:pt x="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4" name="îślïḓé">
              <a:extLst>
                <a:ext uri="{FF2B5EF4-FFF2-40B4-BE49-F238E27FC236}">
                  <a16:creationId xmlns:a16="http://schemas.microsoft.com/office/drawing/2014/main" id="{F05A38A2-0CCF-41C3-B042-CEFE1CD23735}"/>
                </a:ext>
              </a:extLst>
            </p:cNvPr>
            <p:cNvSpPr/>
            <p:nvPr/>
          </p:nvSpPr>
          <p:spPr bwMode="auto">
            <a:xfrm>
              <a:off x="4999038" y="2177256"/>
              <a:ext cx="38100" cy="15875"/>
            </a:xfrm>
            <a:custGeom>
              <a:avLst/>
              <a:gdLst>
                <a:gd name="T0" fmla="*/ 5 w 9"/>
                <a:gd name="T1" fmla="*/ 0 h 4"/>
                <a:gd name="T2" fmla="*/ 2 w 9"/>
                <a:gd name="T3" fmla="*/ 1 h 4"/>
                <a:gd name="T4" fmla="*/ 4 w 9"/>
                <a:gd name="T5" fmla="*/ 3 h 4"/>
                <a:gd name="T6" fmla="*/ 1 w 9"/>
                <a:gd name="T7" fmla="*/ 3 h 4"/>
                <a:gd name="T8" fmla="*/ 1 w 9"/>
                <a:gd name="T9" fmla="*/ 3 h 4"/>
                <a:gd name="T10" fmla="*/ 0 w 9"/>
                <a:gd name="T11" fmla="*/ 4 h 4"/>
                <a:gd name="T12" fmla="*/ 9 w 9"/>
                <a:gd name="T13" fmla="*/ 2 h 4"/>
                <a:gd name="T14" fmla="*/ 9 w 9"/>
                <a:gd name="T15" fmla="*/ 2 h 4"/>
                <a:gd name="T16" fmla="*/ 5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5" y="0"/>
                  </a:moveTo>
                  <a:cubicBezTo>
                    <a:pt x="4" y="0"/>
                    <a:pt x="3" y="1"/>
                    <a:pt x="2" y="1"/>
                  </a:cubicBezTo>
                  <a:cubicBezTo>
                    <a:pt x="3" y="2"/>
                    <a:pt x="3" y="2"/>
                    <a:pt x="4" y="3"/>
                  </a:cubicBezTo>
                  <a:cubicBezTo>
                    <a:pt x="1" y="3"/>
                    <a:pt x="1" y="3"/>
                    <a:pt x="1" y="3"/>
                  </a:cubicBezTo>
                  <a:cubicBezTo>
                    <a:pt x="1" y="3"/>
                    <a:pt x="1" y="3"/>
                    <a:pt x="1" y="3"/>
                  </a:cubicBezTo>
                  <a:cubicBezTo>
                    <a:pt x="0" y="3"/>
                    <a:pt x="0" y="4"/>
                    <a:pt x="0" y="4"/>
                  </a:cubicBezTo>
                  <a:cubicBezTo>
                    <a:pt x="3" y="3"/>
                    <a:pt x="6" y="2"/>
                    <a:pt x="9" y="2"/>
                  </a:cubicBezTo>
                  <a:cubicBezTo>
                    <a:pt x="9" y="2"/>
                    <a:pt x="9" y="2"/>
                    <a:pt x="9" y="2"/>
                  </a:cubicBezTo>
                  <a:cubicBezTo>
                    <a:pt x="7" y="1"/>
                    <a:pt x="6" y="0"/>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5" name="iṥľíḋé">
              <a:extLst>
                <a:ext uri="{FF2B5EF4-FFF2-40B4-BE49-F238E27FC236}">
                  <a16:creationId xmlns:a16="http://schemas.microsoft.com/office/drawing/2014/main" id="{3278ACA7-3609-42C6-96E6-98846CC302FD}"/>
                </a:ext>
              </a:extLst>
            </p:cNvPr>
            <p:cNvSpPr/>
            <p:nvPr/>
          </p:nvSpPr>
          <p:spPr bwMode="auto">
            <a:xfrm>
              <a:off x="4986338" y="2167731"/>
              <a:ext cx="20638" cy="22225"/>
            </a:xfrm>
            <a:custGeom>
              <a:avLst/>
              <a:gdLst>
                <a:gd name="T0" fmla="*/ 3 w 5"/>
                <a:gd name="T1" fmla="*/ 0 h 5"/>
                <a:gd name="T2" fmla="*/ 0 w 5"/>
                <a:gd name="T3" fmla="*/ 5 h 5"/>
                <a:gd name="T4" fmla="*/ 0 w 5"/>
                <a:gd name="T5" fmla="*/ 5 h 5"/>
                <a:gd name="T6" fmla="*/ 4 w 5"/>
                <a:gd name="T7" fmla="*/ 5 h 5"/>
                <a:gd name="T8" fmla="*/ 5 w 5"/>
                <a:gd name="T9" fmla="*/ 3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1"/>
                    <a:pt x="1" y="3"/>
                    <a:pt x="0" y="5"/>
                  </a:cubicBezTo>
                  <a:cubicBezTo>
                    <a:pt x="0" y="5"/>
                    <a:pt x="0" y="5"/>
                    <a:pt x="0" y="5"/>
                  </a:cubicBezTo>
                  <a:cubicBezTo>
                    <a:pt x="4" y="5"/>
                    <a:pt x="4" y="5"/>
                    <a:pt x="4" y="5"/>
                  </a:cubicBezTo>
                  <a:cubicBezTo>
                    <a:pt x="4" y="4"/>
                    <a:pt x="5" y="4"/>
                    <a:pt x="5" y="3"/>
                  </a:cubicBezTo>
                  <a:cubicBezTo>
                    <a:pt x="5" y="2"/>
                    <a:pt x="4" y="1"/>
                    <a:pt x="3"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6" name="íŝliḑê">
              <a:extLst>
                <a:ext uri="{FF2B5EF4-FFF2-40B4-BE49-F238E27FC236}">
                  <a16:creationId xmlns:a16="http://schemas.microsoft.com/office/drawing/2014/main" id="{D898A35D-C2EB-4B9D-A0F9-07FD7A60E7CD}"/>
                </a:ext>
              </a:extLst>
            </p:cNvPr>
            <p:cNvSpPr/>
            <p:nvPr/>
          </p:nvSpPr>
          <p:spPr bwMode="auto">
            <a:xfrm>
              <a:off x="5002213" y="2180431"/>
              <a:ext cx="14288" cy="9525"/>
            </a:xfrm>
            <a:custGeom>
              <a:avLst/>
              <a:gdLst>
                <a:gd name="T0" fmla="*/ 1 w 3"/>
                <a:gd name="T1" fmla="*/ 0 h 2"/>
                <a:gd name="T2" fmla="*/ 0 w 3"/>
                <a:gd name="T3" fmla="*/ 2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1" y="1"/>
                    <a:pt x="0" y="1"/>
                    <a:pt x="0" y="2"/>
                  </a:cubicBezTo>
                  <a:cubicBezTo>
                    <a:pt x="3" y="2"/>
                    <a:pt x="3" y="2"/>
                    <a:pt x="3" y="2"/>
                  </a:cubicBezTo>
                  <a:cubicBezTo>
                    <a:pt x="2" y="1"/>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7" name="ïS1ïďê">
              <a:extLst>
                <a:ext uri="{FF2B5EF4-FFF2-40B4-BE49-F238E27FC236}">
                  <a16:creationId xmlns:a16="http://schemas.microsoft.com/office/drawing/2014/main" id="{07EC64B9-1611-4E4E-96FC-7753DC8EB0D0}"/>
                </a:ext>
              </a:extLst>
            </p:cNvPr>
            <p:cNvSpPr/>
            <p:nvPr/>
          </p:nvSpPr>
          <p:spPr bwMode="auto">
            <a:xfrm>
              <a:off x="5019675" y="2172494"/>
              <a:ext cx="85725" cy="0"/>
            </a:xfrm>
            <a:custGeom>
              <a:avLst/>
              <a:gdLst>
                <a:gd name="T0" fmla="*/ 0 w 20"/>
                <a:gd name="T1" fmla="*/ 1 w 20"/>
                <a:gd name="T2" fmla="*/ 3 w 20"/>
                <a:gd name="T3" fmla="*/ 20 w 20"/>
                <a:gd name="T4" fmla="*/ 20 w 20"/>
                <a:gd name="T5" fmla="*/ 1 w 20"/>
                <a:gd name="T6" fmla="*/ 0 w 20"/>
              </a:gdLst>
              <a:ahLst/>
              <a:cxnLst>
                <a:cxn ang="0">
                  <a:pos x="T0" y="0"/>
                </a:cxn>
                <a:cxn ang="0">
                  <a:pos x="T1" y="0"/>
                </a:cxn>
                <a:cxn ang="0">
                  <a:pos x="T2" y="0"/>
                </a:cxn>
                <a:cxn ang="0">
                  <a:pos x="T3" y="0"/>
                </a:cxn>
                <a:cxn ang="0">
                  <a:pos x="T4" y="0"/>
                </a:cxn>
                <a:cxn ang="0">
                  <a:pos x="T5" y="0"/>
                </a:cxn>
                <a:cxn ang="0">
                  <a:pos x="T6" y="0"/>
                </a:cxn>
              </a:cxnLst>
              <a:rect l="0" t="0" r="r" b="b"/>
              <a:pathLst>
                <a:path w="20">
                  <a:moveTo>
                    <a:pt x="0" y="0"/>
                  </a:moveTo>
                  <a:cubicBezTo>
                    <a:pt x="0" y="0"/>
                    <a:pt x="0" y="0"/>
                    <a:pt x="1" y="0"/>
                  </a:cubicBezTo>
                  <a:cubicBezTo>
                    <a:pt x="1" y="0"/>
                    <a:pt x="2" y="0"/>
                    <a:pt x="3" y="0"/>
                  </a:cubicBezTo>
                  <a:cubicBezTo>
                    <a:pt x="20" y="0"/>
                    <a:pt x="20" y="0"/>
                    <a:pt x="20" y="0"/>
                  </a:cubicBezTo>
                  <a:cubicBezTo>
                    <a:pt x="20" y="0"/>
                    <a:pt x="20" y="0"/>
                    <a:pt x="20" y="0"/>
                  </a:cubicBezTo>
                  <a:cubicBezTo>
                    <a:pt x="1" y="0"/>
                    <a:pt x="1" y="0"/>
                    <a:pt x="1" y="0"/>
                  </a:cubicBezTo>
                  <a:cubicBezTo>
                    <a:pt x="1" y="0"/>
                    <a:pt x="0" y="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8" name="iSḷïḑe">
              <a:extLst>
                <a:ext uri="{FF2B5EF4-FFF2-40B4-BE49-F238E27FC236}">
                  <a16:creationId xmlns:a16="http://schemas.microsoft.com/office/drawing/2014/main" id="{D5E70FBF-B40E-48F8-8771-3DE0B47AD016}"/>
                </a:ext>
              </a:extLst>
            </p:cNvPr>
            <p:cNvSpPr/>
            <p:nvPr/>
          </p:nvSpPr>
          <p:spPr bwMode="auto">
            <a:xfrm>
              <a:off x="5024438" y="2172494"/>
              <a:ext cx="80963" cy="12700"/>
            </a:xfrm>
            <a:custGeom>
              <a:avLst/>
              <a:gdLst>
                <a:gd name="T0" fmla="*/ 19 w 19"/>
                <a:gd name="T1" fmla="*/ 0 h 3"/>
                <a:gd name="T2" fmla="*/ 2 w 19"/>
                <a:gd name="T3" fmla="*/ 0 h 3"/>
                <a:gd name="T4" fmla="*/ 0 w 19"/>
                <a:gd name="T5" fmla="*/ 0 h 3"/>
                <a:gd name="T6" fmla="*/ 3 w 19"/>
                <a:gd name="T7" fmla="*/ 3 h 3"/>
                <a:gd name="T8" fmla="*/ 3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2" y="0"/>
                    <a:pt x="2" y="0"/>
                    <a:pt x="2" y="0"/>
                  </a:cubicBezTo>
                  <a:cubicBezTo>
                    <a:pt x="1" y="0"/>
                    <a:pt x="0" y="0"/>
                    <a:pt x="0" y="0"/>
                  </a:cubicBezTo>
                  <a:cubicBezTo>
                    <a:pt x="1" y="1"/>
                    <a:pt x="2" y="2"/>
                    <a:pt x="3" y="3"/>
                  </a:cubicBezTo>
                  <a:cubicBezTo>
                    <a:pt x="3" y="3"/>
                    <a:pt x="3" y="3"/>
                    <a:pt x="3" y="3"/>
                  </a:cubicBezTo>
                  <a:cubicBezTo>
                    <a:pt x="8" y="1"/>
                    <a:pt x="13" y="0"/>
                    <a:pt x="1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9" name="ïṧlíḓé">
              <a:extLst>
                <a:ext uri="{FF2B5EF4-FFF2-40B4-BE49-F238E27FC236}">
                  <a16:creationId xmlns:a16="http://schemas.microsoft.com/office/drawing/2014/main" id="{83B9410E-27A5-43AE-A699-567528D534AF}"/>
                </a:ext>
              </a:extLst>
            </p:cNvPr>
            <p:cNvSpPr/>
            <p:nvPr/>
          </p:nvSpPr>
          <p:spPr bwMode="auto">
            <a:xfrm>
              <a:off x="5011738" y="2167731"/>
              <a:ext cx="12700" cy="9525"/>
            </a:xfrm>
            <a:custGeom>
              <a:avLst/>
              <a:gdLst>
                <a:gd name="T0" fmla="*/ 0 w 3"/>
                <a:gd name="T1" fmla="*/ 0 h 2"/>
                <a:gd name="T2" fmla="*/ 0 w 3"/>
                <a:gd name="T3" fmla="*/ 0 h 2"/>
                <a:gd name="T4" fmla="*/ 2 w 3"/>
                <a:gd name="T5" fmla="*/ 2 h 2"/>
                <a:gd name="T6" fmla="*/ 3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1"/>
                    <a:pt x="1" y="1"/>
                    <a:pt x="2" y="2"/>
                  </a:cubicBezTo>
                  <a:cubicBezTo>
                    <a:pt x="2" y="2"/>
                    <a:pt x="2" y="1"/>
                    <a:pt x="3" y="1"/>
                  </a:cubicBezTo>
                  <a:cubicBezTo>
                    <a:pt x="2" y="1"/>
                    <a:pt x="2" y="1"/>
                    <a:pt x="2" y="1"/>
                  </a:cubicBezTo>
                  <a:cubicBezTo>
                    <a:pt x="1" y="0"/>
                    <a:pt x="1" y="0"/>
                    <a:pt x="0"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0" name="íšľíḓê">
              <a:extLst>
                <a:ext uri="{FF2B5EF4-FFF2-40B4-BE49-F238E27FC236}">
                  <a16:creationId xmlns:a16="http://schemas.microsoft.com/office/drawing/2014/main" id="{AD03F653-BA9D-4935-85CC-B41EA74D78E0}"/>
                </a:ext>
              </a:extLst>
            </p:cNvPr>
            <p:cNvSpPr/>
            <p:nvPr/>
          </p:nvSpPr>
          <p:spPr bwMode="auto">
            <a:xfrm>
              <a:off x="5019675" y="2172494"/>
              <a:ext cx="17463" cy="12700"/>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0"/>
                    <a:pt x="0" y="1"/>
                    <a:pt x="0" y="1"/>
                  </a:cubicBezTo>
                  <a:cubicBezTo>
                    <a:pt x="1" y="1"/>
                    <a:pt x="2" y="2"/>
                    <a:pt x="4" y="3"/>
                  </a:cubicBezTo>
                  <a:cubicBezTo>
                    <a:pt x="3" y="2"/>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1" name="í$ľíďé">
              <a:extLst>
                <a:ext uri="{FF2B5EF4-FFF2-40B4-BE49-F238E27FC236}">
                  <a16:creationId xmlns:a16="http://schemas.microsoft.com/office/drawing/2014/main" id="{204751BA-0FBA-4935-B2D5-87F6BAC04EB1}"/>
                </a:ext>
              </a:extLst>
            </p:cNvPr>
            <p:cNvSpPr/>
            <p:nvPr/>
          </p:nvSpPr>
          <p:spPr bwMode="auto">
            <a:xfrm>
              <a:off x="5105400" y="2172494"/>
              <a:ext cx="141288" cy="0"/>
            </a:xfrm>
            <a:custGeom>
              <a:avLst/>
              <a:gdLst>
                <a:gd name="T0" fmla="*/ 32 w 33"/>
                <a:gd name="T1" fmla="*/ 29 w 33"/>
                <a:gd name="T2" fmla="*/ 17 w 33"/>
                <a:gd name="T3" fmla="*/ 17 w 33"/>
                <a:gd name="T4" fmla="*/ 33 w 33"/>
                <a:gd name="T5" fmla="*/ 33 w 33"/>
                <a:gd name="T6" fmla="*/ 32 w 33"/>
                <a:gd name="T7" fmla="*/ 8 w 33"/>
                <a:gd name="T8" fmla="*/ 0 w 33"/>
                <a:gd name="T9" fmla="*/ 17 w 33"/>
                <a:gd name="T10" fmla="*/ 8 w 3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3">
                  <a:moveTo>
                    <a:pt x="32" y="0"/>
                  </a:moveTo>
                  <a:cubicBezTo>
                    <a:pt x="31" y="0"/>
                    <a:pt x="30" y="0"/>
                    <a:pt x="29" y="0"/>
                  </a:cubicBezTo>
                  <a:cubicBezTo>
                    <a:pt x="17" y="0"/>
                    <a:pt x="17" y="0"/>
                    <a:pt x="17" y="0"/>
                  </a:cubicBezTo>
                  <a:cubicBezTo>
                    <a:pt x="17" y="0"/>
                    <a:pt x="17" y="0"/>
                    <a:pt x="17" y="0"/>
                  </a:cubicBezTo>
                  <a:cubicBezTo>
                    <a:pt x="33" y="0"/>
                    <a:pt x="33" y="0"/>
                    <a:pt x="33" y="0"/>
                  </a:cubicBezTo>
                  <a:cubicBezTo>
                    <a:pt x="33" y="0"/>
                    <a:pt x="33" y="0"/>
                    <a:pt x="33" y="0"/>
                  </a:cubicBezTo>
                  <a:cubicBezTo>
                    <a:pt x="32" y="0"/>
                    <a:pt x="32" y="0"/>
                    <a:pt x="32" y="0"/>
                  </a:cubicBezTo>
                  <a:moveTo>
                    <a:pt x="8" y="0"/>
                  </a:moveTo>
                  <a:cubicBezTo>
                    <a:pt x="5" y="0"/>
                    <a:pt x="3" y="0"/>
                    <a:pt x="0" y="0"/>
                  </a:cubicBezTo>
                  <a:cubicBezTo>
                    <a:pt x="17" y="0"/>
                    <a:pt x="17" y="0"/>
                    <a:pt x="17" y="0"/>
                  </a:cubicBezTo>
                  <a:cubicBezTo>
                    <a:pt x="14" y="0"/>
                    <a:pt x="11" y="0"/>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2" name="ïṩļîḍe">
              <a:extLst>
                <a:ext uri="{FF2B5EF4-FFF2-40B4-BE49-F238E27FC236}">
                  <a16:creationId xmlns:a16="http://schemas.microsoft.com/office/drawing/2014/main" id="{7734D8EC-679E-48C0-BED0-B208D194AF30}"/>
                </a:ext>
              </a:extLst>
            </p:cNvPr>
            <p:cNvSpPr/>
            <p:nvPr/>
          </p:nvSpPr>
          <p:spPr bwMode="auto">
            <a:xfrm>
              <a:off x="5178425" y="2172494"/>
              <a:ext cx="80963" cy="4763"/>
            </a:xfrm>
            <a:custGeom>
              <a:avLst/>
              <a:gdLst>
                <a:gd name="T0" fmla="*/ 16 w 19"/>
                <a:gd name="T1" fmla="*/ 0 h 1"/>
                <a:gd name="T2" fmla="*/ 0 w 19"/>
                <a:gd name="T3" fmla="*/ 0 h 1"/>
                <a:gd name="T4" fmla="*/ 19 w 19"/>
                <a:gd name="T5" fmla="*/ 1 h 1"/>
                <a:gd name="T6" fmla="*/ 16 w 19"/>
                <a:gd name="T7" fmla="*/ 0 h 1"/>
                <a:gd name="T8" fmla="*/ 16 w 19"/>
                <a:gd name="T9" fmla="*/ 0 h 1"/>
              </a:gdLst>
              <a:ahLst/>
              <a:cxnLst>
                <a:cxn ang="0">
                  <a:pos x="T0" y="T1"/>
                </a:cxn>
                <a:cxn ang="0">
                  <a:pos x="T2" y="T3"/>
                </a:cxn>
                <a:cxn ang="0">
                  <a:pos x="T4" y="T5"/>
                </a:cxn>
                <a:cxn ang="0">
                  <a:pos x="T6" y="T7"/>
                </a:cxn>
                <a:cxn ang="0">
                  <a:pos x="T8" y="T9"/>
                </a:cxn>
              </a:cxnLst>
              <a:rect l="0" t="0" r="r" b="b"/>
              <a:pathLst>
                <a:path w="19" h="1">
                  <a:moveTo>
                    <a:pt x="16" y="0"/>
                  </a:moveTo>
                  <a:cubicBezTo>
                    <a:pt x="0" y="0"/>
                    <a:pt x="0" y="0"/>
                    <a:pt x="0" y="0"/>
                  </a:cubicBezTo>
                  <a:cubicBezTo>
                    <a:pt x="6" y="0"/>
                    <a:pt x="12" y="1"/>
                    <a:pt x="19" y="1"/>
                  </a:cubicBezTo>
                  <a:cubicBezTo>
                    <a:pt x="18" y="0"/>
                    <a:pt x="17" y="0"/>
                    <a:pt x="16" y="0"/>
                  </a:cubicBezTo>
                  <a:cubicBezTo>
                    <a:pt x="16" y="0"/>
                    <a:pt x="16" y="0"/>
                    <a:pt x="1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3" name="íṧľíḓê">
              <a:extLst>
                <a:ext uri="{FF2B5EF4-FFF2-40B4-BE49-F238E27FC236}">
                  <a16:creationId xmlns:a16="http://schemas.microsoft.com/office/drawing/2014/main" id="{58CE37A4-C01B-46B8-8E74-F85E228E9890}"/>
                </a:ext>
              </a:extLst>
            </p:cNvPr>
            <p:cNvSpPr/>
            <p:nvPr/>
          </p:nvSpPr>
          <p:spPr bwMode="auto">
            <a:xfrm>
              <a:off x="5084763" y="2377281"/>
              <a:ext cx="58738" cy="0"/>
            </a:xfrm>
            <a:custGeom>
              <a:avLst/>
              <a:gdLst>
                <a:gd name="T0" fmla="*/ 14 w 14"/>
                <a:gd name="T1" fmla="*/ 0 w 14"/>
                <a:gd name="T2" fmla="*/ 14 w 14"/>
              </a:gdLst>
              <a:ahLst/>
              <a:cxnLst>
                <a:cxn ang="0">
                  <a:pos x="T0" y="0"/>
                </a:cxn>
                <a:cxn ang="0">
                  <a:pos x="T1" y="0"/>
                </a:cxn>
                <a:cxn ang="0">
                  <a:pos x="T2" y="0"/>
                </a:cxn>
              </a:cxnLst>
              <a:rect l="0" t="0" r="r" b="b"/>
              <a:pathLst>
                <a:path w="14">
                  <a:moveTo>
                    <a:pt x="14" y="0"/>
                  </a:moveTo>
                  <a:cubicBezTo>
                    <a:pt x="9" y="0"/>
                    <a:pt x="5" y="0"/>
                    <a:pt x="0" y="0"/>
                  </a:cubicBezTo>
                  <a:cubicBezTo>
                    <a:pt x="14" y="0"/>
                    <a:pt x="14" y="0"/>
                    <a:pt x="14"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4" name="ïś1íḑé">
              <a:extLst>
                <a:ext uri="{FF2B5EF4-FFF2-40B4-BE49-F238E27FC236}">
                  <a16:creationId xmlns:a16="http://schemas.microsoft.com/office/drawing/2014/main" id="{DB20FD50-243A-401F-8F66-6AC689A7EAB5}"/>
                </a:ext>
              </a:extLst>
            </p:cNvPr>
            <p:cNvSpPr/>
            <p:nvPr/>
          </p:nvSpPr>
          <p:spPr bwMode="auto">
            <a:xfrm>
              <a:off x="4943475" y="2274094"/>
              <a:ext cx="88900" cy="111125"/>
            </a:xfrm>
            <a:custGeom>
              <a:avLst/>
              <a:gdLst>
                <a:gd name="T0" fmla="*/ 21 w 21"/>
                <a:gd name="T1" fmla="*/ 0 h 26"/>
                <a:gd name="T2" fmla="*/ 11 w 21"/>
                <a:gd name="T3" fmla="*/ 0 h 26"/>
                <a:gd name="T4" fmla="*/ 0 w 21"/>
                <a:gd name="T5" fmla="*/ 10 h 26"/>
                <a:gd name="T6" fmla="*/ 0 w 21"/>
                <a:gd name="T7" fmla="*/ 12 h 26"/>
                <a:gd name="T8" fmla="*/ 6 w 21"/>
                <a:gd name="T9" fmla="*/ 26 h 26"/>
                <a:gd name="T10" fmla="*/ 4 w 21"/>
                <a:gd name="T11" fmla="*/ 18 h 26"/>
                <a:gd name="T12" fmla="*/ 4 w 21"/>
                <a:gd name="T13" fmla="*/ 14 h 26"/>
                <a:gd name="T14" fmla="*/ 18 w 21"/>
                <a:gd name="T15" fmla="*/ 0 h 26"/>
                <a:gd name="T16" fmla="*/ 21 w 21"/>
                <a:gd name="T17" fmla="*/ 0 h 26"/>
                <a:gd name="T18" fmla="*/ 21 w 21"/>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6">
                  <a:moveTo>
                    <a:pt x="21" y="0"/>
                  </a:moveTo>
                  <a:cubicBezTo>
                    <a:pt x="11" y="0"/>
                    <a:pt x="11" y="0"/>
                    <a:pt x="11" y="0"/>
                  </a:cubicBezTo>
                  <a:cubicBezTo>
                    <a:pt x="4" y="0"/>
                    <a:pt x="0" y="3"/>
                    <a:pt x="0" y="10"/>
                  </a:cubicBezTo>
                  <a:cubicBezTo>
                    <a:pt x="0" y="12"/>
                    <a:pt x="0" y="12"/>
                    <a:pt x="0" y="12"/>
                  </a:cubicBezTo>
                  <a:cubicBezTo>
                    <a:pt x="0" y="17"/>
                    <a:pt x="2" y="23"/>
                    <a:pt x="6" y="26"/>
                  </a:cubicBezTo>
                  <a:cubicBezTo>
                    <a:pt x="5" y="24"/>
                    <a:pt x="4" y="21"/>
                    <a:pt x="4" y="18"/>
                  </a:cubicBezTo>
                  <a:cubicBezTo>
                    <a:pt x="4" y="14"/>
                    <a:pt x="4" y="14"/>
                    <a:pt x="4" y="14"/>
                  </a:cubicBezTo>
                  <a:cubicBezTo>
                    <a:pt x="4" y="6"/>
                    <a:pt x="10" y="0"/>
                    <a:pt x="18" y="0"/>
                  </a:cubicBezTo>
                  <a:cubicBezTo>
                    <a:pt x="21" y="0"/>
                    <a:pt x="21" y="0"/>
                    <a:pt x="21" y="0"/>
                  </a:cubicBezTo>
                  <a:cubicBezTo>
                    <a:pt x="21" y="0"/>
                    <a:pt x="21" y="0"/>
                    <a:pt x="2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5" name="íš1íďé">
              <a:extLst>
                <a:ext uri="{FF2B5EF4-FFF2-40B4-BE49-F238E27FC236}">
                  <a16:creationId xmlns:a16="http://schemas.microsoft.com/office/drawing/2014/main" id="{DB7DAD63-C309-4F6D-A15B-A78D3573F761}"/>
                </a:ext>
              </a:extLst>
            </p:cNvPr>
            <p:cNvSpPr/>
            <p:nvPr/>
          </p:nvSpPr>
          <p:spPr bwMode="auto">
            <a:xfrm>
              <a:off x="4960938" y="2274094"/>
              <a:ext cx="88900" cy="120650"/>
            </a:xfrm>
            <a:custGeom>
              <a:avLst/>
              <a:gdLst>
                <a:gd name="T0" fmla="*/ 21 w 21"/>
                <a:gd name="T1" fmla="*/ 0 h 28"/>
                <a:gd name="T2" fmla="*/ 17 w 21"/>
                <a:gd name="T3" fmla="*/ 0 h 28"/>
                <a:gd name="T4" fmla="*/ 14 w 21"/>
                <a:gd name="T5" fmla="*/ 0 h 28"/>
                <a:gd name="T6" fmla="*/ 0 w 21"/>
                <a:gd name="T7" fmla="*/ 14 h 28"/>
                <a:gd name="T8" fmla="*/ 0 w 21"/>
                <a:gd name="T9" fmla="*/ 18 h 28"/>
                <a:gd name="T10" fmla="*/ 2 w 21"/>
                <a:gd name="T11" fmla="*/ 26 h 28"/>
                <a:gd name="T12" fmla="*/ 7 w 21"/>
                <a:gd name="T13" fmla="*/ 28 h 28"/>
                <a:gd name="T14" fmla="*/ 21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21" y="0"/>
                  </a:moveTo>
                  <a:cubicBezTo>
                    <a:pt x="17" y="0"/>
                    <a:pt x="17" y="0"/>
                    <a:pt x="17" y="0"/>
                  </a:cubicBezTo>
                  <a:cubicBezTo>
                    <a:pt x="14" y="0"/>
                    <a:pt x="14" y="0"/>
                    <a:pt x="14" y="0"/>
                  </a:cubicBezTo>
                  <a:cubicBezTo>
                    <a:pt x="6" y="0"/>
                    <a:pt x="0" y="6"/>
                    <a:pt x="0" y="14"/>
                  </a:cubicBezTo>
                  <a:cubicBezTo>
                    <a:pt x="0" y="18"/>
                    <a:pt x="0" y="18"/>
                    <a:pt x="0" y="18"/>
                  </a:cubicBezTo>
                  <a:cubicBezTo>
                    <a:pt x="0" y="21"/>
                    <a:pt x="1" y="24"/>
                    <a:pt x="2" y="26"/>
                  </a:cubicBezTo>
                  <a:cubicBezTo>
                    <a:pt x="4" y="27"/>
                    <a:pt x="5" y="28"/>
                    <a:pt x="7" y="28"/>
                  </a:cubicBezTo>
                  <a:cubicBezTo>
                    <a:pt x="1" y="12"/>
                    <a:pt x="9" y="4"/>
                    <a:pt x="2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6" name="îṣliḋé">
              <a:extLst>
                <a:ext uri="{FF2B5EF4-FFF2-40B4-BE49-F238E27FC236}">
                  <a16:creationId xmlns:a16="http://schemas.microsoft.com/office/drawing/2014/main" id="{E99072D3-BD45-4EB3-B64F-DB0A85B59E1F}"/>
                </a:ext>
              </a:extLst>
            </p:cNvPr>
            <p:cNvSpPr/>
            <p:nvPr/>
          </p:nvSpPr>
          <p:spPr bwMode="auto">
            <a:xfrm>
              <a:off x="4994275" y="4664869"/>
              <a:ext cx="22225" cy="33338"/>
            </a:xfrm>
            <a:custGeom>
              <a:avLst/>
              <a:gdLst>
                <a:gd name="T0" fmla="*/ 5 w 5"/>
                <a:gd name="T1" fmla="*/ 0 h 8"/>
                <a:gd name="T2" fmla="*/ 0 w 5"/>
                <a:gd name="T3" fmla="*/ 8 h 8"/>
                <a:gd name="T4" fmla="*/ 5 w 5"/>
                <a:gd name="T5" fmla="*/ 5 h 8"/>
                <a:gd name="T6" fmla="*/ 5 w 5"/>
                <a:gd name="T7" fmla="*/ 0 h 8"/>
              </a:gdLst>
              <a:ahLst/>
              <a:cxnLst>
                <a:cxn ang="0">
                  <a:pos x="T0" y="T1"/>
                </a:cxn>
                <a:cxn ang="0">
                  <a:pos x="T2" y="T3"/>
                </a:cxn>
                <a:cxn ang="0">
                  <a:pos x="T4" y="T5"/>
                </a:cxn>
                <a:cxn ang="0">
                  <a:pos x="T6" y="T7"/>
                </a:cxn>
              </a:cxnLst>
              <a:rect l="0" t="0" r="r" b="b"/>
              <a:pathLst>
                <a:path w="5" h="8">
                  <a:moveTo>
                    <a:pt x="5" y="0"/>
                  </a:moveTo>
                  <a:cubicBezTo>
                    <a:pt x="2" y="2"/>
                    <a:pt x="0" y="5"/>
                    <a:pt x="0" y="8"/>
                  </a:cubicBezTo>
                  <a:cubicBezTo>
                    <a:pt x="0" y="5"/>
                    <a:pt x="2" y="5"/>
                    <a:pt x="5" y="5"/>
                  </a:cubicBezTo>
                  <a:cubicBezTo>
                    <a:pt x="5" y="3"/>
                    <a:pt x="5" y="2"/>
                    <a:pt x="5"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7" name="îšliḓe">
              <a:extLst>
                <a:ext uri="{FF2B5EF4-FFF2-40B4-BE49-F238E27FC236}">
                  <a16:creationId xmlns:a16="http://schemas.microsoft.com/office/drawing/2014/main" id="{3618A728-C4DE-447C-B513-7E877D4ECA16}"/>
                </a:ext>
              </a:extLst>
            </p:cNvPr>
            <p:cNvSpPr/>
            <p:nvPr/>
          </p:nvSpPr>
          <p:spPr bwMode="auto">
            <a:xfrm>
              <a:off x="4994275" y="4685506"/>
              <a:ext cx="38100" cy="85725"/>
            </a:xfrm>
            <a:custGeom>
              <a:avLst/>
              <a:gdLst>
                <a:gd name="T0" fmla="*/ 5 w 9"/>
                <a:gd name="T1" fmla="*/ 0 h 20"/>
                <a:gd name="T2" fmla="*/ 0 w 9"/>
                <a:gd name="T3" fmla="*/ 3 h 20"/>
                <a:gd name="T4" fmla="*/ 0 w 9"/>
                <a:gd name="T5" fmla="*/ 5 h 20"/>
                <a:gd name="T6" fmla="*/ 0 w 9"/>
                <a:gd name="T7" fmla="*/ 6 h 20"/>
                <a:gd name="T8" fmla="*/ 7 w 9"/>
                <a:gd name="T9" fmla="*/ 20 h 20"/>
                <a:gd name="T10" fmla="*/ 8 w 9"/>
                <a:gd name="T11" fmla="*/ 20 h 20"/>
                <a:gd name="T12" fmla="*/ 9 w 9"/>
                <a:gd name="T13" fmla="*/ 7 h 20"/>
                <a:gd name="T14" fmla="*/ 5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5" y="0"/>
                  </a:moveTo>
                  <a:cubicBezTo>
                    <a:pt x="2" y="0"/>
                    <a:pt x="0" y="0"/>
                    <a:pt x="0" y="3"/>
                  </a:cubicBezTo>
                  <a:cubicBezTo>
                    <a:pt x="0" y="4"/>
                    <a:pt x="0" y="5"/>
                    <a:pt x="0" y="5"/>
                  </a:cubicBezTo>
                  <a:cubicBezTo>
                    <a:pt x="0" y="6"/>
                    <a:pt x="0" y="6"/>
                    <a:pt x="0" y="6"/>
                  </a:cubicBezTo>
                  <a:cubicBezTo>
                    <a:pt x="0" y="12"/>
                    <a:pt x="1" y="20"/>
                    <a:pt x="7" y="20"/>
                  </a:cubicBezTo>
                  <a:cubicBezTo>
                    <a:pt x="8" y="20"/>
                    <a:pt x="8" y="20"/>
                    <a:pt x="8" y="20"/>
                  </a:cubicBezTo>
                  <a:cubicBezTo>
                    <a:pt x="8" y="15"/>
                    <a:pt x="9" y="11"/>
                    <a:pt x="9" y="7"/>
                  </a:cubicBezTo>
                  <a:cubicBezTo>
                    <a:pt x="8" y="5"/>
                    <a:pt x="6"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8" name="í$lidê">
              <a:extLst>
                <a:ext uri="{FF2B5EF4-FFF2-40B4-BE49-F238E27FC236}">
                  <a16:creationId xmlns:a16="http://schemas.microsoft.com/office/drawing/2014/main" id="{93640D15-75B1-4306-9DE1-ED55E18F2815}"/>
                </a:ext>
              </a:extLst>
            </p:cNvPr>
            <p:cNvSpPr/>
            <p:nvPr/>
          </p:nvSpPr>
          <p:spPr bwMode="auto">
            <a:xfrm>
              <a:off x="5029200" y="4715669"/>
              <a:ext cx="192088" cy="55563"/>
            </a:xfrm>
            <a:custGeom>
              <a:avLst/>
              <a:gdLst>
                <a:gd name="T0" fmla="*/ 1 w 45"/>
                <a:gd name="T1" fmla="*/ 0 h 13"/>
                <a:gd name="T2" fmla="*/ 0 w 45"/>
                <a:gd name="T3" fmla="*/ 13 h 13"/>
                <a:gd name="T4" fmla="*/ 45 w 45"/>
                <a:gd name="T5" fmla="*/ 13 h 13"/>
                <a:gd name="T6" fmla="*/ 9 w 45"/>
                <a:gd name="T7" fmla="*/ 4 h 13"/>
                <a:gd name="T8" fmla="*/ 1 w 45"/>
                <a:gd name="T9" fmla="*/ 0 h 13"/>
              </a:gdLst>
              <a:ahLst/>
              <a:cxnLst>
                <a:cxn ang="0">
                  <a:pos x="T0" y="T1"/>
                </a:cxn>
                <a:cxn ang="0">
                  <a:pos x="T2" y="T3"/>
                </a:cxn>
                <a:cxn ang="0">
                  <a:pos x="T4" y="T5"/>
                </a:cxn>
                <a:cxn ang="0">
                  <a:pos x="T6" y="T7"/>
                </a:cxn>
                <a:cxn ang="0">
                  <a:pos x="T8" y="T9"/>
                </a:cxn>
              </a:cxnLst>
              <a:rect l="0" t="0" r="r" b="b"/>
              <a:pathLst>
                <a:path w="45" h="13">
                  <a:moveTo>
                    <a:pt x="1" y="0"/>
                  </a:moveTo>
                  <a:cubicBezTo>
                    <a:pt x="1" y="4"/>
                    <a:pt x="0" y="8"/>
                    <a:pt x="0" y="13"/>
                  </a:cubicBezTo>
                  <a:cubicBezTo>
                    <a:pt x="45" y="13"/>
                    <a:pt x="45" y="13"/>
                    <a:pt x="45" y="13"/>
                  </a:cubicBezTo>
                  <a:cubicBezTo>
                    <a:pt x="32" y="13"/>
                    <a:pt x="21" y="8"/>
                    <a:pt x="9" y="4"/>
                  </a:cubicBezTo>
                  <a:cubicBezTo>
                    <a:pt x="6" y="4"/>
                    <a:pt x="4" y="2"/>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9" name="íSlîḍé">
              <a:extLst>
                <a:ext uri="{FF2B5EF4-FFF2-40B4-BE49-F238E27FC236}">
                  <a16:creationId xmlns:a16="http://schemas.microsoft.com/office/drawing/2014/main" id="{A5055F26-00A6-49CE-B71F-47ADC3B27AA5}"/>
                </a:ext>
              </a:extLst>
            </p:cNvPr>
            <p:cNvSpPr/>
            <p:nvPr/>
          </p:nvSpPr>
          <p:spPr bwMode="auto">
            <a:xfrm>
              <a:off x="4994275" y="4053681"/>
              <a:ext cx="38100" cy="85725"/>
            </a:xfrm>
            <a:custGeom>
              <a:avLst/>
              <a:gdLst>
                <a:gd name="T0" fmla="*/ 8 w 9"/>
                <a:gd name="T1" fmla="*/ 0 h 20"/>
                <a:gd name="T2" fmla="*/ 7 w 9"/>
                <a:gd name="T3" fmla="*/ 0 h 20"/>
                <a:gd name="T4" fmla="*/ 0 w 9"/>
                <a:gd name="T5" fmla="*/ 9 h 20"/>
                <a:gd name="T6" fmla="*/ 0 w 9"/>
                <a:gd name="T7" fmla="*/ 10 h 20"/>
                <a:gd name="T8" fmla="*/ 7 w 9"/>
                <a:gd name="T9" fmla="*/ 20 h 20"/>
                <a:gd name="T10" fmla="*/ 8 w 9"/>
                <a:gd name="T11" fmla="*/ 20 h 20"/>
                <a:gd name="T12" fmla="*/ 9 w 9"/>
                <a:gd name="T13" fmla="*/ 19 h 20"/>
                <a:gd name="T14" fmla="*/ 4 w 9"/>
                <a:gd name="T15" fmla="*/ 10 h 20"/>
                <a:gd name="T16" fmla="*/ 4 w 9"/>
                <a:gd name="T17" fmla="*/ 9 h 20"/>
                <a:gd name="T18" fmla="*/ 9 w 9"/>
                <a:gd name="T19" fmla="*/ 1 h 20"/>
                <a:gd name="T20" fmla="*/ 8 w 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8" y="0"/>
                  </a:moveTo>
                  <a:cubicBezTo>
                    <a:pt x="7" y="0"/>
                    <a:pt x="7" y="0"/>
                    <a:pt x="7" y="0"/>
                  </a:cubicBezTo>
                  <a:cubicBezTo>
                    <a:pt x="1" y="0"/>
                    <a:pt x="0" y="3"/>
                    <a:pt x="0" y="9"/>
                  </a:cubicBezTo>
                  <a:cubicBezTo>
                    <a:pt x="0" y="10"/>
                    <a:pt x="0" y="10"/>
                    <a:pt x="0" y="10"/>
                  </a:cubicBezTo>
                  <a:cubicBezTo>
                    <a:pt x="0" y="16"/>
                    <a:pt x="1" y="20"/>
                    <a:pt x="7" y="20"/>
                  </a:cubicBezTo>
                  <a:cubicBezTo>
                    <a:pt x="8" y="20"/>
                    <a:pt x="8" y="20"/>
                    <a:pt x="8" y="20"/>
                  </a:cubicBezTo>
                  <a:cubicBezTo>
                    <a:pt x="8" y="20"/>
                    <a:pt x="9" y="19"/>
                    <a:pt x="9" y="19"/>
                  </a:cubicBezTo>
                  <a:cubicBezTo>
                    <a:pt x="6" y="17"/>
                    <a:pt x="4" y="14"/>
                    <a:pt x="4" y="10"/>
                  </a:cubicBezTo>
                  <a:cubicBezTo>
                    <a:pt x="4" y="9"/>
                    <a:pt x="4" y="9"/>
                    <a:pt x="4" y="9"/>
                  </a:cubicBezTo>
                  <a:cubicBezTo>
                    <a:pt x="4" y="5"/>
                    <a:pt x="6" y="2"/>
                    <a:pt x="9" y="1"/>
                  </a:cubicBezTo>
                  <a:cubicBezTo>
                    <a:pt x="9" y="1"/>
                    <a:pt x="8" y="0"/>
                    <a:pt x="8"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0" name="îSļïde">
              <a:extLst>
                <a:ext uri="{FF2B5EF4-FFF2-40B4-BE49-F238E27FC236}">
                  <a16:creationId xmlns:a16="http://schemas.microsoft.com/office/drawing/2014/main" id="{68A7E8F3-AA93-4F2C-907C-D8B2F527DA05}"/>
                </a:ext>
              </a:extLst>
            </p:cNvPr>
            <p:cNvSpPr/>
            <p:nvPr/>
          </p:nvSpPr>
          <p:spPr bwMode="auto">
            <a:xfrm>
              <a:off x="5011738" y="4056856"/>
              <a:ext cx="73025" cy="77788"/>
            </a:xfrm>
            <a:custGeom>
              <a:avLst/>
              <a:gdLst>
                <a:gd name="T0" fmla="*/ 5 w 17"/>
                <a:gd name="T1" fmla="*/ 0 h 18"/>
                <a:gd name="T2" fmla="*/ 0 w 17"/>
                <a:gd name="T3" fmla="*/ 8 h 18"/>
                <a:gd name="T4" fmla="*/ 0 w 17"/>
                <a:gd name="T5" fmla="*/ 9 h 18"/>
                <a:gd name="T6" fmla="*/ 5 w 17"/>
                <a:gd name="T7" fmla="*/ 18 h 18"/>
                <a:gd name="T8" fmla="*/ 17 w 17"/>
                <a:gd name="T9" fmla="*/ 9 h 18"/>
                <a:gd name="T10" fmla="*/ 5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5" y="0"/>
                  </a:moveTo>
                  <a:cubicBezTo>
                    <a:pt x="2" y="1"/>
                    <a:pt x="0" y="4"/>
                    <a:pt x="0" y="8"/>
                  </a:cubicBezTo>
                  <a:cubicBezTo>
                    <a:pt x="0" y="9"/>
                    <a:pt x="0" y="9"/>
                    <a:pt x="0" y="9"/>
                  </a:cubicBezTo>
                  <a:cubicBezTo>
                    <a:pt x="0" y="13"/>
                    <a:pt x="2" y="16"/>
                    <a:pt x="5" y="18"/>
                  </a:cubicBezTo>
                  <a:cubicBezTo>
                    <a:pt x="9" y="14"/>
                    <a:pt x="13" y="11"/>
                    <a:pt x="17" y="9"/>
                  </a:cubicBezTo>
                  <a:cubicBezTo>
                    <a:pt x="12" y="5"/>
                    <a:pt x="8"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1" name="îṩļidê">
              <a:extLst>
                <a:ext uri="{FF2B5EF4-FFF2-40B4-BE49-F238E27FC236}">
                  <a16:creationId xmlns:a16="http://schemas.microsoft.com/office/drawing/2014/main" id="{07C80322-58A9-47AE-BFBA-3131341085E8}"/>
                </a:ext>
              </a:extLst>
            </p:cNvPr>
            <p:cNvSpPr/>
            <p:nvPr/>
          </p:nvSpPr>
          <p:spPr bwMode="auto">
            <a:xfrm>
              <a:off x="5029200" y="4096544"/>
              <a:ext cx="174625" cy="42863"/>
            </a:xfrm>
            <a:custGeom>
              <a:avLst/>
              <a:gdLst>
                <a:gd name="T0" fmla="*/ 13 w 41"/>
                <a:gd name="T1" fmla="*/ 0 h 10"/>
                <a:gd name="T2" fmla="*/ 1 w 41"/>
                <a:gd name="T3" fmla="*/ 9 h 10"/>
                <a:gd name="T4" fmla="*/ 0 w 41"/>
                <a:gd name="T5" fmla="*/ 10 h 10"/>
                <a:gd name="T6" fmla="*/ 41 w 41"/>
                <a:gd name="T7" fmla="*/ 10 h 10"/>
                <a:gd name="T8" fmla="*/ 13 w 41"/>
                <a:gd name="T9" fmla="*/ 0 h 10"/>
              </a:gdLst>
              <a:ahLst/>
              <a:cxnLst>
                <a:cxn ang="0">
                  <a:pos x="T0" y="T1"/>
                </a:cxn>
                <a:cxn ang="0">
                  <a:pos x="T2" y="T3"/>
                </a:cxn>
                <a:cxn ang="0">
                  <a:pos x="T4" y="T5"/>
                </a:cxn>
                <a:cxn ang="0">
                  <a:pos x="T6" y="T7"/>
                </a:cxn>
                <a:cxn ang="0">
                  <a:pos x="T8" y="T9"/>
                </a:cxn>
              </a:cxnLst>
              <a:rect l="0" t="0" r="r" b="b"/>
              <a:pathLst>
                <a:path w="41" h="10">
                  <a:moveTo>
                    <a:pt x="13" y="0"/>
                  </a:moveTo>
                  <a:cubicBezTo>
                    <a:pt x="9" y="2"/>
                    <a:pt x="5" y="5"/>
                    <a:pt x="1" y="9"/>
                  </a:cubicBezTo>
                  <a:cubicBezTo>
                    <a:pt x="1" y="9"/>
                    <a:pt x="0" y="10"/>
                    <a:pt x="0" y="10"/>
                  </a:cubicBezTo>
                  <a:cubicBezTo>
                    <a:pt x="41" y="10"/>
                    <a:pt x="41" y="10"/>
                    <a:pt x="41" y="10"/>
                  </a:cubicBezTo>
                  <a:cubicBezTo>
                    <a:pt x="31" y="10"/>
                    <a:pt x="21" y="5"/>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2" name="i$ľîḓê">
              <a:extLst>
                <a:ext uri="{FF2B5EF4-FFF2-40B4-BE49-F238E27FC236}">
                  <a16:creationId xmlns:a16="http://schemas.microsoft.com/office/drawing/2014/main" id="{BE4A13C0-BFE4-4B12-B311-F10F78E690B9}"/>
                </a:ext>
              </a:extLst>
            </p:cNvPr>
            <p:cNvSpPr/>
            <p:nvPr/>
          </p:nvSpPr>
          <p:spPr bwMode="auto">
            <a:xfrm>
              <a:off x="4905375" y="4344194"/>
              <a:ext cx="25400" cy="157163"/>
            </a:xfrm>
            <a:custGeom>
              <a:avLst/>
              <a:gdLst>
                <a:gd name="T0" fmla="*/ 0 w 6"/>
                <a:gd name="T1" fmla="*/ 37 h 37"/>
                <a:gd name="T2" fmla="*/ 0 w 6"/>
                <a:gd name="T3" fmla="*/ 37 h 37"/>
                <a:gd name="T4" fmla="*/ 0 w 6"/>
                <a:gd name="T5" fmla="*/ 37 h 37"/>
                <a:gd name="T6" fmla="*/ 0 w 6"/>
                <a:gd name="T7" fmla="*/ 36 h 37"/>
                <a:gd name="T8" fmla="*/ 0 w 6"/>
                <a:gd name="T9" fmla="*/ 36 h 37"/>
                <a:gd name="T10" fmla="*/ 0 w 6"/>
                <a:gd name="T11" fmla="*/ 36 h 37"/>
                <a:gd name="T12" fmla="*/ 0 w 6"/>
                <a:gd name="T13" fmla="*/ 36 h 37"/>
                <a:gd name="T14" fmla="*/ 0 w 6"/>
                <a:gd name="T15" fmla="*/ 36 h 37"/>
                <a:gd name="T16" fmla="*/ 0 w 6"/>
                <a:gd name="T17" fmla="*/ 36 h 37"/>
                <a:gd name="T18" fmla="*/ 0 w 6"/>
                <a:gd name="T19" fmla="*/ 36 h 37"/>
                <a:gd name="T20" fmla="*/ 0 w 6"/>
                <a:gd name="T21" fmla="*/ 36 h 37"/>
                <a:gd name="T22" fmla="*/ 0 w 6"/>
                <a:gd name="T23" fmla="*/ 36 h 37"/>
                <a:gd name="T24" fmla="*/ 0 w 6"/>
                <a:gd name="T25" fmla="*/ 36 h 37"/>
                <a:gd name="T26" fmla="*/ 0 w 6"/>
                <a:gd name="T27" fmla="*/ 36 h 37"/>
                <a:gd name="T28" fmla="*/ 0 w 6"/>
                <a:gd name="T29" fmla="*/ 36 h 37"/>
                <a:gd name="T30" fmla="*/ 6 w 6"/>
                <a:gd name="T31" fmla="*/ 0 h 37"/>
                <a:gd name="T32" fmla="*/ 5 w 6"/>
                <a:gd name="T33" fmla="*/ 3 h 37"/>
                <a:gd name="T34" fmla="*/ 6 w 6"/>
                <a:gd name="T35" fmla="*/ 0 h 37"/>
                <a:gd name="T36" fmla="*/ 6 w 6"/>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7">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6" y="0"/>
                  </a:moveTo>
                  <a:cubicBezTo>
                    <a:pt x="6" y="1"/>
                    <a:pt x="5" y="2"/>
                    <a:pt x="5" y="3"/>
                  </a:cubicBezTo>
                  <a:cubicBezTo>
                    <a:pt x="5" y="2"/>
                    <a:pt x="6" y="1"/>
                    <a:pt x="6" y="0"/>
                  </a:cubicBezTo>
                  <a:cubicBezTo>
                    <a:pt x="6" y="0"/>
                    <a:pt x="6" y="0"/>
                    <a:pt x="6"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3" name="îŝļidè">
              <a:extLst>
                <a:ext uri="{FF2B5EF4-FFF2-40B4-BE49-F238E27FC236}">
                  <a16:creationId xmlns:a16="http://schemas.microsoft.com/office/drawing/2014/main" id="{1003DF0C-7AFF-4099-928E-48E4061206E4}"/>
                </a:ext>
              </a:extLst>
            </p:cNvPr>
            <p:cNvSpPr/>
            <p:nvPr/>
          </p:nvSpPr>
          <p:spPr bwMode="auto">
            <a:xfrm>
              <a:off x="4905375" y="4344194"/>
              <a:ext cx="179388" cy="323850"/>
            </a:xfrm>
            <a:custGeom>
              <a:avLst/>
              <a:gdLst>
                <a:gd name="T0" fmla="*/ 6 w 42"/>
                <a:gd name="T1" fmla="*/ 0 h 76"/>
                <a:gd name="T2" fmla="*/ 5 w 42"/>
                <a:gd name="T3" fmla="*/ 3 h 76"/>
                <a:gd name="T4" fmla="*/ 0 w 42"/>
                <a:gd name="T5" fmla="*/ 36 h 76"/>
                <a:gd name="T6" fmla="*/ 0 w 42"/>
                <a:gd name="T7" fmla="*/ 36 h 76"/>
                <a:gd name="T8" fmla="*/ 0 w 42"/>
                <a:gd name="T9" fmla="*/ 36 h 76"/>
                <a:gd name="T10" fmla="*/ 0 w 42"/>
                <a:gd name="T11" fmla="*/ 36 h 76"/>
                <a:gd name="T12" fmla="*/ 0 w 42"/>
                <a:gd name="T13" fmla="*/ 36 h 76"/>
                <a:gd name="T14" fmla="*/ 0 w 42"/>
                <a:gd name="T15" fmla="*/ 36 h 76"/>
                <a:gd name="T16" fmla="*/ 0 w 42"/>
                <a:gd name="T17" fmla="*/ 36 h 76"/>
                <a:gd name="T18" fmla="*/ 0 w 42"/>
                <a:gd name="T19" fmla="*/ 36 h 76"/>
                <a:gd name="T20" fmla="*/ 0 w 42"/>
                <a:gd name="T21" fmla="*/ 37 h 76"/>
                <a:gd name="T22" fmla="*/ 0 w 42"/>
                <a:gd name="T23" fmla="*/ 37 h 76"/>
                <a:gd name="T24" fmla="*/ 0 w 42"/>
                <a:gd name="T25" fmla="*/ 37 h 76"/>
                <a:gd name="T26" fmla="*/ 0 w 42"/>
                <a:gd name="T27" fmla="*/ 37 h 76"/>
                <a:gd name="T28" fmla="*/ 34 w 42"/>
                <a:gd name="T29" fmla="*/ 76 h 76"/>
                <a:gd name="T30" fmla="*/ 42 w 42"/>
                <a:gd name="T31" fmla="*/ 65 h 76"/>
                <a:gd name="T32" fmla="*/ 19 w 42"/>
                <a:gd name="T33" fmla="*/ 42 h 76"/>
                <a:gd name="T34" fmla="*/ 6 w 42"/>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6">
                  <a:moveTo>
                    <a:pt x="6" y="0"/>
                  </a:moveTo>
                  <a:cubicBezTo>
                    <a:pt x="6" y="1"/>
                    <a:pt x="5" y="2"/>
                    <a:pt x="5" y="3"/>
                  </a:cubicBezTo>
                  <a:cubicBezTo>
                    <a:pt x="2" y="14"/>
                    <a:pt x="0" y="2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7"/>
                    <a:pt x="0" y="37"/>
                    <a:pt x="0" y="37"/>
                  </a:cubicBezTo>
                  <a:cubicBezTo>
                    <a:pt x="0" y="37"/>
                    <a:pt x="0" y="37"/>
                    <a:pt x="0" y="37"/>
                  </a:cubicBezTo>
                  <a:cubicBezTo>
                    <a:pt x="0" y="37"/>
                    <a:pt x="0" y="37"/>
                    <a:pt x="0" y="37"/>
                  </a:cubicBezTo>
                  <a:cubicBezTo>
                    <a:pt x="0" y="37"/>
                    <a:pt x="0" y="37"/>
                    <a:pt x="0" y="37"/>
                  </a:cubicBezTo>
                  <a:cubicBezTo>
                    <a:pt x="0" y="66"/>
                    <a:pt x="14" y="74"/>
                    <a:pt x="34" y="76"/>
                  </a:cubicBezTo>
                  <a:cubicBezTo>
                    <a:pt x="36" y="71"/>
                    <a:pt x="39" y="67"/>
                    <a:pt x="42" y="65"/>
                  </a:cubicBezTo>
                  <a:cubicBezTo>
                    <a:pt x="33" y="58"/>
                    <a:pt x="26" y="51"/>
                    <a:pt x="19" y="42"/>
                  </a:cubicBezTo>
                  <a:cubicBezTo>
                    <a:pt x="11" y="30"/>
                    <a:pt x="6" y="15"/>
                    <a:pt x="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4" name="i$ḷiḋê">
              <a:extLst>
                <a:ext uri="{FF2B5EF4-FFF2-40B4-BE49-F238E27FC236}">
                  <a16:creationId xmlns:a16="http://schemas.microsoft.com/office/drawing/2014/main" id="{A6A06FE4-C3B5-47D1-947D-A23630B13870}"/>
                </a:ext>
              </a:extLst>
            </p:cNvPr>
            <p:cNvSpPr/>
            <p:nvPr/>
          </p:nvSpPr>
          <p:spPr bwMode="auto">
            <a:xfrm>
              <a:off x="5049838" y="4622006"/>
              <a:ext cx="111125" cy="46038"/>
            </a:xfrm>
            <a:custGeom>
              <a:avLst/>
              <a:gdLst>
                <a:gd name="T0" fmla="*/ 8 w 26"/>
                <a:gd name="T1" fmla="*/ 0 h 11"/>
                <a:gd name="T2" fmla="*/ 0 w 26"/>
                <a:gd name="T3" fmla="*/ 11 h 11"/>
                <a:gd name="T4" fmla="*/ 18 w 26"/>
                <a:gd name="T5" fmla="*/ 11 h 11"/>
                <a:gd name="T6" fmla="*/ 26 w 26"/>
                <a:gd name="T7" fmla="*/ 11 h 11"/>
                <a:gd name="T8" fmla="*/ 8 w 26"/>
                <a:gd name="T9" fmla="*/ 0 h 11"/>
              </a:gdLst>
              <a:ahLst/>
              <a:cxnLst>
                <a:cxn ang="0">
                  <a:pos x="T0" y="T1"/>
                </a:cxn>
                <a:cxn ang="0">
                  <a:pos x="T2" y="T3"/>
                </a:cxn>
                <a:cxn ang="0">
                  <a:pos x="T4" y="T5"/>
                </a:cxn>
                <a:cxn ang="0">
                  <a:pos x="T6" y="T7"/>
                </a:cxn>
                <a:cxn ang="0">
                  <a:pos x="T8" y="T9"/>
                </a:cxn>
              </a:cxnLst>
              <a:rect l="0" t="0" r="r" b="b"/>
              <a:pathLst>
                <a:path w="26" h="11">
                  <a:moveTo>
                    <a:pt x="8" y="0"/>
                  </a:moveTo>
                  <a:cubicBezTo>
                    <a:pt x="5" y="2"/>
                    <a:pt x="2" y="6"/>
                    <a:pt x="0" y="11"/>
                  </a:cubicBezTo>
                  <a:cubicBezTo>
                    <a:pt x="5" y="11"/>
                    <a:pt x="11" y="11"/>
                    <a:pt x="18" y="11"/>
                  </a:cubicBezTo>
                  <a:cubicBezTo>
                    <a:pt x="20" y="11"/>
                    <a:pt x="23" y="11"/>
                    <a:pt x="26" y="11"/>
                  </a:cubicBezTo>
                  <a:cubicBezTo>
                    <a:pt x="19" y="8"/>
                    <a:pt x="13" y="4"/>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5" name="íSlîḑè">
              <a:extLst>
                <a:ext uri="{FF2B5EF4-FFF2-40B4-BE49-F238E27FC236}">
                  <a16:creationId xmlns:a16="http://schemas.microsoft.com/office/drawing/2014/main" id="{31B32EAE-B6D2-4CFF-8C25-6639D0687763}"/>
                </a:ext>
              </a:extLst>
            </p:cNvPr>
            <p:cNvSpPr/>
            <p:nvPr/>
          </p:nvSpPr>
          <p:spPr bwMode="auto">
            <a:xfrm>
              <a:off x="4352925" y="5099844"/>
              <a:ext cx="538163" cy="304800"/>
            </a:xfrm>
            <a:custGeom>
              <a:avLst/>
              <a:gdLst>
                <a:gd name="T0" fmla="*/ 91 w 126"/>
                <a:gd name="T1" fmla="*/ 0 h 71"/>
                <a:gd name="T2" fmla="*/ 0 w 126"/>
                <a:gd name="T3" fmla="*/ 71 h 71"/>
                <a:gd name="T4" fmla="*/ 126 w 126"/>
                <a:gd name="T5" fmla="*/ 71 h 71"/>
                <a:gd name="T6" fmla="*/ 107 w 126"/>
                <a:gd name="T7" fmla="*/ 57 h 71"/>
                <a:gd name="T8" fmla="*/ 91 w 126"/>
                <a:gd name="T9" fmla="*/ 0 h 71"/>
              </a:gdLst>
              <a:ahLst/>
              <a:cxnLst>
                <a:cxn ang="0">
                  <a:pos x="T0" y="T1"/>
                </a:cxn>
                <a:cxn ang="0">
                  <a:pos x="T2" y="T3"/>
                </a:cxn>
                <a:cxn ang="0">
                  <a:pos x="T4" y="T5"/>
                </a:cxn>
                <a:cxn ang="0">
                  <a:pos x="T6" y="T7"/>
                </a:cxn>
                <a:cxn ang="0">
                  <a:pos x="T8" y="T9"/>
                </a:cxn>
              </a:cxnLst>
              <a:rect l="0" t="0" r="r" b="b"/>
              <a:pathLst>
                <a:path w="126" h="71">
                  <a:moveTo>
                    <a:pt x="91" y="0"/>
                  </a:moveTo>
                  <a:cubicBezTo>
                    <a:pt x="48" y="37"/>
                    <a:pt x="0" y="71"/>
                    <a:pt x="0" y="71"/>
                  </a:cubicBezTo>
                  <a:cubicBezTo>
                    <a:pt x="126" y="71"/>
                    <a:pt x="126" y="71"/>
                    <a:pt x="126" y="71"/>
                  </a:cubicBezTo>
                  <a:cubicBezTo>
                    <a:pt x="119" y="71"/>
                    <a:pt x="113" y="62"/>
                    <a:pt x="107" y="57"/>
                  </a:cubicBezTo>
                  <a:cubicBezTo>
                    <a:pt x="92" y="42"/>
                    <a:pt x="86" y="21"/>
                    <a:pt x="9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6" name="iŝḷiḑè">
              <a:extLst>
                <a:ext uri="{FF2B5EF4-FFF2-40B4-BE49-F238E27FC236}">
                  <a16:creationId xmlns:a16="http://schemas.microsoft.com/office/drawing/2014/main" id="{A2E8FF3E-C9E5-4539-B195-9FA49FA35589}"/>
                </a:ext>
              </a:extLst>
            </p:cNvPr>
            <p:cNvSpPr/>
            <p:nvPr/>
          </p:nvSpPr>
          <p:spPr bwMode="auto">
            <a:xfrm>
              <a:off x="4198938" y="5472906"/>
              <a:ext cx="25400" cy="131763"/>
            </a:xfrm>
            <a:custGeom>
              <a:avLst/>
              <a:gdLst>
                <a:gd name="T0" fmla="*/ 4 w 6"/>
                <a:gd name="T1" fmla="*/ 0 h 31"/>
                <a:gd name="T2" fmla="*/ 2 w 6"/>
                <a:gd name="T3" fmla="*/ 0 h 31"/>
                <a:gd name="T4" fmla="*/ 0 w 6"/>
                <a:gd name="T5" fmla="*/ 13 h 31"/>
                <a:gd name="T6" fmla="*/ 6 w 6"/>
                <a:gd name="T7" fmla="*/ 31 h 31"/>
                <a:gd name="T8" fmla="*/ 2 w 6"/>
                <a:gd name="T9" fmla="*/ 12 h 31"/>
                <a:gd name="T10" fmla="*/ 2 w 6"/>
                <a:gd name="T11" fmla="*/ 10 h 31"/>
                <a:gd name="T12" fmla="*/ 4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4" y="0"/>
                  </a:moveTo>
                  <a:cubicBezTo>
                    <a:pt x="2" y="0"/>
                    <a:pt x="2" y="0"/>
                    <a:pt x="2" y="0"/>
                  </a:cubicBezTo>
                  <a:cubicBezTo>
                    <a:pt x="1" y="4"/>
                    <a:pt x="0" y="8"/>
                    <a:pt x="0" y="13"/>
                  </a:cubicBezTo>
                  <a:cubicBezTo>
                    <a:pt x="0" y="20"/>
                    <a:pt x="2" y="26"/>
                    <a:pt x="6" y="31"/>
                  </a:cubicBezTo>
                  <a:cubicBezTo>
                    <a:pt x="3" y="25"/>
                    <a:pt x="2" y="18"/>
                    <a:pt x="2" y="12"/>
                  </a:cubicBezTo>
                  <a:cubicBezTo>
                    <a:pt x="2" y="10"/>
                    <a:pt x="2" y="10"/>
                    <a:pt x="2" y="10"/>
                  </a:cubicBezTo>
                  <a:cubicBezTo>
                    <a:pt x="2" y="7"/>
                    <a:pt x="3" y="3"/>
                    <a:pt x="4" y="0"/>
                  </a:cubicBezTo>
                </a:path>
              </a:pathLst>
            </a:custGeom>
            <a:solidFill>
              <a:srgbClr val="3A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7" name="íṡlídê">
              <a:extLst>
                <a:ext uri="{FF2B5EF4-FFF2-40B4-BE49-F238E27FC236}">
                  <a16:creationId xmlns:a16="http://schemas.microsoft.com/office/drawing/2014/main" id="{27B1DFF4-C349-4B0A-B59F-96A0339C86BC}"/>
                </a:ext>
              </a:extLst>
            </p:cNvPr>
            <p:cNvSpPr/>
            <p:nvPr/>
          </p:nvSpPr>
          <p:spPr bwMode="auto">
            <a:xfrm>
              <a:off x="4206875" y="5442744"/>
              <a:ext cx="22225" cy="30163"/>
            </a:xfrm>
            <a:custGeom>
              <a:avLst/>
              <a:gdLst>
                <a:gd name="T0" fmla="*/ 5 w 5"/>
                <a:gd name="T1" fmla="*/ 0 h 7"/>
                <a:gd name="T2" fmla="*/ 0 w 5"/>
                <a:gd name="T3" fmla="*/ 7 h 7"/>
                <a:gd name="T4" fmla="*/ 2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5"/>
                    <a:pt x="0" y="7"/>
                  </a:cubicBezTo>
                  <a:cubicBezTo>
                    <a:pt x="2" y="7"/>
                    <a:pt x="2" y="7"/>
                    <a:pt x="2" y="7"/>
                  </a:cubicBezTo>
                  <a:cubicBezTo>
                    <a:pt x="2" y="5"/>
                    <a:pt x="4" y="2"/>
                    <a:pt x="5"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8" name="íṣlídé">
              <a:extLst>
                <a:ext uri="{FF2B5EF4-FFF2-40B4-BE49-F238E27FC236}">
                  <a16:creationId xmlns:a16="http://schemas.microsoft.com/office/drawing/2014/main" id="{122C4889-51A4-4850-B609-8DFC1BB0629B}"/>
                </a:ext>
              </a:extLst>
            </p:cNvPr>
            <p:cNvSpPr/>
            <p:nvPr/>
          </p:nvSpPr>
          <p:spPr bwMode="auto">
            <a:xfrm>
              <a:off x="4206875" y="5377656"/>
              <a:ext cx="1006475" cy="274638"/>
            </a:xfrm>
            <a:custGeom>
              <a:avLst/>
              <a:gdLst>
                <a:gd name="T0" fmla="*/ 235 w 235"/>
                <a:gd name="T1" fmla="*/ 6 h 64"/>
                <a:gd name="T2" fmla="*/ 27 w 235"/>
                <a:gd name="T3" fmla="*/ 6 h 64"/>
                <a:gd name="T4" fmla="*/ 5 w 235"/>
                <a:gd name="T5" fmla="*/ 15 h 64"/>
                <a:gd name="T6" fmla="*/ 2 w 235"/>
                <a:gd name="T7" fmla="*/ 22 h 64"/>
                <a:gd name="T8" fmla="*/ 0 w 235"/>
                <a:gd name="T9" fmla="*/ 32 h 64"/>
                <a:gd name="T10" fmla="*/ 0 w 235"/>
                <a:gd name="T11" fmla="*/ 34 h 64"/>
                <a:gd name="T12" fmla="*/ 4 w 235"/>
                <a:gd name="T13" fmla="*/ 53 h 64"/>
                <a:gd name="T14" fmla="*/ 26 w 235"/>
                <a:gd name="T15" fmla="*/ 64 h 64"/>
                <a:gd name="T16" fmla="*/ 26 w 235"/>
                <a:gd name="T17" fmla="*/ 62 h 64"/>
                <a:gd name="T18" fmla="*/ 43 w 235"/>
                <a:gd name="T19" fmla="*/ 27 h 64"/>
                <a:gd name="T20" fmla="*/ 235 w 235"/>
                <a:gd name="T21"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64">
                  <a:moveTo>
                    <a:pt x="235" y="6"/>
                  </a:moveTo>
                  <a:cubicBezTo>
                    <a:pt x="27" y="6"/>
                    <a:pt x="27" y="6"/>
                    <a:pt x="27" y="6"/>
                  </a:cubicBezTo>
                  <a:cubicBezTo>
                    <a:pt x="18" y="6"/>
                    <a:pt x="11" y="9"/>
                    <a:pt x="5" y="15"/>
                  </a:cubicBezTo>
                  <a:cubicBezTo>
                    <a:pt x="4" y="17"/>
                    <a:pt x="2" y="20"/>
                    <a:pt x="2" y="22"/>
                  </a:cubicBezTo>
                  <a:cubicBezTo>
                    <a:pt x="1" y="25"/>
                    <a:pt x="0" y="29"/>
                    <a:pt x="0" y="32"/>
                  </a:cubicBezTo>
                  <a:cubicBezTo>
                    <a:pt x="0" y="34"/>
                    <a:pt x="0" y="34"/>
                    <a:pt x="0" y="34"/>
                  </a:cubicBezTo>
                  <a:cubicBezTo>
                    <a:pt x="0" y="40"/>
                    <a:pt x="1" y="47"/>
                    <a:pt x="4" y="53"/>
                  </a:cubicBezTo>
                  <a:cubicBezTo>
                    <a:pt x="9" y="59"/>
                    <a:pt x="17" y="63"/>
                    <a:pt x="26" y="64"/>
                  </a:cubicBezTo>
                  <a:cubicBezTo>
                    <a:pt x="26" y="63"/>
                    <a:pt x="26" y="63"/>
                    <a:pt x="26" y="62"/>
                  </a:cubicBezTo>
                  <a:cubicBezTo>
                    <a:pt x="22" y="48"/>
                    <a:pt x="32" y="33"/>
                    <a:pt x="43" y="27"/>
                  </a:cubicBezTo>
                  <a:cubicBezTo>
                    <a:pt x="104" y="0"/>
                    <a:pt x="170" y="14"/>
                    <a:pt x="235" y="6"/>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9" name="ïŝḻiḑê">
              <a:extLst>
                <a:ext uri="{FF2B5EF4-FFF2-40B4-BE49-F238E27FC236}">
                  <a16:creationId xmlns:a16="http://schemas.microsoft.com/office/drawing/2014/main" id="{4F67D4AC-F78F-4B02-8700-9A3823B4F9AC}"/>
                </a:ext>
              </a:extLst>
            </p:cNvPr>
            <p:cNvSpPr/>
            <p:nvPr/>
          </p:nvSpPr>
          <p:spPr bwMode="auto">
            <a:xfrm>
              <a:off x="6415088" y="2091531"/>
              <a:ext cx="101600" cy="10636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0" name="iṥlïḑe">
              <a:extLst>
                <a:ext uri="{FF2B5EF4-FFF2-40B4-BE49-F238E27FC236}">
                  <a16:creationId xmlns:a16="http://schemas.microsoft.com/office/drawing/2014/main" id="{CFAFC04B-DA22-4815-8BEB-36DB6788AD81}"/>
                </a:ext>
              </a:extLst>
            </p:cNvPr>
            <p:cNvSpPr/>
            <p:nvPr/>
          </p:nvSpPr>
          <p:spPr bwMode="auto">
            <a:xfrm>
              <a:off x="6465888" y="2137569"/>
              <a:ext cx="50800" cy="496888"/>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11" name="îśļiḍe">
              <a:extLst>
                <a:ext uri="{FF2B5EF4-FFF2-40B4-BE49-F238E27FC236}">
                  <a16:creationId xmlns:a16="http://schemas.microsoft.com/office/drawing/2014/main" id="{2A42C8B7-FDC3-49E7-929B-BFCE92EB53E0}"/>
                </a:ext>
              </a:extLst>
            </p:cNvPr>
            <p:cNvSpPr/>
            <p:nvPr/>
          </p:nvSpPr>
          <p:spPr bwMode="auto">
            <a:xfrm>
              <a:off x="2641600" y="4207669"/>
              <a:ext cx="2052638" cy="346075"/>
            </a:xfrm>
            <a:custGeom>
              <a:avLst/>
              <a:gdLst>
                <a:gd name="T0" fmla="*/ 393 w 480"/>
                <a:gd name="T1" fmla="*/ 63 h 81"/>
                <a:gd name="T2" fmla="*/ 244 w 480"/>
                <a:gd name="T3" fmla="*/ 81 h 81"/>
                <a:gd name="T4" fmla="*/ 94 w 480"/>
                <a:gd name="T5" fmla="*/ 57 h 81"/>
                <a:gd name="T6" fmla="*/ 43 w 480"/>
                <a:gd name="T7" fmla="*/ 0 h 81"/>
                <a:gd name="T8" fmla="*/ 446 w 480"/>
                <a:gd name="T9" fmla="*/ 0 h 81"/>
                <a:gd name="T10" fmla="*/ 393 w 480"/>
                <a:gd name="T11" fmla="*/ 63 h 81"/>
              </a:gdLst>
              <a:ahLst/>
              <a:cxnLst>
                <a:cxn ang="0">
                  <a:pos x="T0" y="T1"/>
                </a:cxn>
                <a:cxn ang="0">
                  <a:pos x="T2" y="T3"/>
                </a:cxn>
                <a:cxn ang="0">
                  <a:pos x="T4" y="T5"/>
                </a:cxn>
                <a:cxn ang="0">
                  <a:pos x="T6" y="T7"/>
                </a:cxn>
                <a:cxn ang="0">
                  <a:pos x="T8" y="T9"/>
                </a:cxn>
                <a:cxn ang="0">
                  <a:pos x="T10" y="T11"/>
                </a:cxn>
              </a:cxnLst>
              <a:rect l="0" t="0" r="r" b="b"/>
              <a:pathLst>
                <a:path w="480" h="81">
                  <a:moveTo>
                    <a:pt x="393" y="63"/>
                  </a:moveTo>
                  <a:cubicBezTo>
                    <a:pt x="393" y="63"/>
                    <a:pt x="337" y="81"/>
                    <a:pt x="244" y="81"/>
                  </a:cubicBezTo>
                  <a:cubicBezTo>
                    <a:pt x="152" y="81"/>
                    <a:pt x="94" y="57"/>
                    <a:pt x="94" y="57"/>
                  </a:cubicBezTo>
                  <a:cubicBezTo>
                    <a:pt x="94" y="57"/>
                    <a:pt x="85" y="0"/>
                    <a:pt x="43" y="0"/>
                  </a:cubicBezTo>
                  <a:cubicBezTo>
                    <a:pt x="0" y="0"/>
                    <a:pt x="480" y="0"/>
                    <a:pt x="446" y="0"/>
                  </a:cubicBezTo>
                  <a:cubicBezTo>
                    <a:pt x="413" y="0"/>
                    <a:pt x="393" y="63"/>
                    <a:pt x="393" y="63"/>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2" name="iṡliḑê">
              <a:extLst>
                <a:ext uri="{FF2B5EF4-FFF2-40B4-BE49-F238E27FC236}">
                  <a16:creationId xmlns:a16="http://schemas.microsoft.com/office/drawing/2014/main" id="{5BFD4FD8-29CB-4646-B639-911D8AB09DB0}"/>
                </a:ext>
              </a:extLst>
            </p:cNvPr>
            <p:cNvSpPr/>
            <p:nvPr/>
          </p:nvSpPr>
          <p:spPr bwMode="auto">
            <a:xfrm>
              <a:off x="4330700" y="4309269"/>
              <a:ext cx="73025" cy="133350"/>
            </a:xfrm>
            <a:custGeom>
              <a:avLst/>
              <a:gdLst>
                <a:gd name="T0" fmla="*/ 17 w 17"/>
                <a:gd name="T1" fmla="*/ 0 h 31"/>
                <a:gd name="T2" fmla="*/ 17 w 17"/>
                <a:gd name="T3" fmla="*/ 0 h 31"/>
                <a:gd name="T4" fmla="*/ 0 w 17"/>
                <a:gd name="T5" fmla="*/ 31 h 31"/>
                <a:gd name="T6" fmla="*/ 1 w 17"/>
                <a:gd name="T7" fmla="*/ 31 h 31"/>
                <a:gd name="T8" fmla="*/ 17 w 17"/>
                <a:gd name="T9" fmla="*/ 0 h 31"/>
              </a:gdLst>
              <a:ahLst/>
              <a:cxnLst>
                <a:cxn ang="0">
                  <a:pos x="T0" y="T1"/>
                </a:cxn>
                <a:cxn ang="0">
                  <a:pos x="T2" y="T3"/>
                </a:cxn>
                <a:cxn ang="0">
                  <a:pos x="T4" y="T5"/>
                </a:cxn>
                <a:cxn ang="0">
                  <a:pos x="T6" y="T7"/>
                </a:cxn>
                <a:cxn ang="0">
                  <a:pos x="T8" y="T9"/>
                </a:cxn>
              </a:cxnLst>
              <a:rect l="0" t="0" r="r" b="b"/>
              <a:pathLst>
                <a:path w="17" h="31">
                  <a:moveTo>
                    <a:pt x="17" y="0"/>
                  </a:moveTo>
                  <a:cubicBezTo>
                    <a:pt x="17" y="0"/>
                    <a:pt x="17" y="0"/>
                    <a:pt x="17" y="0"/>
                  </a:cubicBezTo>
                  <a:cubicBezTo>
                    <a:pt x="9" y="11"/>
                    <a:pt x="4" y="23"/>
                    <a:pt x="0" y="31"/>
                  </a:cubicBezTo>
                  <a:cubicBezTo>
                    <a:pt x="1" y="31"/>
                    <a:pt x="1" y="31"/>
                    <a:pt x="1" y="31"/>
                  </a:cubicBezTo>
                  <a:cubicBezTo>
                    <a:pt x="4" y="23"/>
                    <a:pt x="9" y="11"/>
                    <a:pt x="17"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3" name="išlïḑé">
              <a:extLst>
                <a:ext uri="{FF2B5EF4-FFF2-40B4-BE49-F238E27FC236}">
                  <a16:creationId xmlns:a16="http://schemas.microsoft.com/office/drawing/2014/main" id="{54A09679-AE9C-4044-8723-2389B605EF3C}"/>
                </a:ext>
              </a:extLst>
            </p:cNvPr>
            <p:cNvSpPr/>
            <p:nvPr/>
          </p:nvSpPr>
          <p:spPr bwMode="auto">
            <a:xfrm>
              <a:off x="2992438" y="4309269"/>
              <a:ext cx="22225" cy="39688"/>
            </a:xfrm>
            <a:custGeom>
              <a:avLst/>
              <a:gdLst>
                <a:gd name="T0" fmla="*/ 0 w 5"/>
                <a:gd name="T1" fmla="*/ 0 h 9"/>
                <a:gd name="T2" fmla="*/ 5 w 5"/>
                <a:gd name="T3" fmla="*/ 9 h 9"/>
                <a:gd name="T4" fmla="*/ 5 w 5"/>
                <a:gd name="T5" fmla="*/ 9 h 9"/>
                <a:gd name="T6" fmla="*/ 0 w 5"/>
                <a:gd name="T7" fmla="*/ 1 h 9"/>
                <a:gd name="T8" fmla="*/ 0 w 5"/>
                <a:gd name="T9" fmla="*/ 0 h 9"/>
              </a:gdLst>
              <a:ahLst/>
              <a:cxnLst>
                <a:cxn ang="0">
                  <a:pos x="T0" y="T1"/>
                </a:cxn>
                <a:cxn ang="0">
                  <a:pos x="T2" y="T3"/>
                </a:cxn>
                <a:cxn ang="0">
                  <a:pos x="T4" y="T5"/>
                </a:cxn>
                <a:cxn ang="0">
                  <a:pos x="T6" y="T7"/>
                </a:cxn>
                <a:cxn ang="0">
                  <a:pos x="T8" y="T9"/>
                </a:cxn>
              </a:cxnLst>
              <a:rect l="0" t="0" r="r" b="b"/>
              <a:pathLst>
                <a:path w="5" h="9">
                  <a:moveTo>
                    <a:pt x="0" y="0"/>
                  </a:moveTo>
                  <a:cubicBezTo>
                    <a:pt x="2" y="3"/>
                    <a:pt x="3" y="6"/>
                    <a:pt x="5" y="9"/>
                  </a:cubicBezTo>
                  <a:cubicBezTo>
                    <a:pt x="5" y="9"/>
                    <a:pt x="5" y="9"/>
                    <a:pt x="5" y="9"/>
                  </a:cubicBezTo>
                  <a:cubicBezTo>
                    <a:pt x="3" y="6"/>
                    <a:pt x="2" y="3"/>
                    <a:pt x="0" y="1"/>
                  </a:cubicBezTo>
                  <a:cubicBezTo>
                    <a:pt x="0" y="0"/>
                    <a:pt x="0" y="0"/>
                    <a:pt x="0" y="0"/>
                  </a:cubicBezTo>
                </a:path>
              </a:pathLst>
            </a:custGeom>
            <a:solidFill>
              <a:srgbClr val="EDB9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4" name="îSḻîḓê">
              <a:extLst>
                <a:ext uri="{FF2B5EF4-FFF2-40B4-BE49-F238E27FC236}">
                  <a16:creationId xmlns:a16="http://schemas.microsoft.com/office/drawing/2014/main" id="{6ECD6EC0-D907-4F2C-B30B-A7EB4D00FA71}"/>
                </a:ext>
              </a:extLst>
            </p:cNvPr>
            <p:cNvSpPr/>
            <p:nvPr/>
          </p:nvSpPr>
          <p:spPr bwMode="auto">
            <a:xfrm>
              <a:off x="2992438" y="4309269"/>
              <a:ext cx="1411288" cy="184150"/>
            </a:xfrm>
            <a:custGeom>
              <a:avLst/>
              <a:gdLst>
                <a:gd name="T0" fmla="*/ 330 w 330"/>
                <a:gd name="T1" fmla="*/ 0 h 43"/>
                <a:gd name="T2" fmla="*/ 164 w 330"/>
                <a:gd name="T3" fmla="*/ 16 h 43"/>
                <a:gd name="T4" fmla="*/ 0 w 330"/>
                <a:gd name="T5" fmla="*/ 1 h 43"/>
                <a:gd name="T6" fmla="*/ 5 w 330"/>
                <a:gd name="T7" fmla="*/ 9 h 43"/>
                <a:gd name="T8" fmla="*/ 216 w 330"/>
                <a:gd name="T9" fmla="*/ 43 h 43"/>
                <a:gd name="T10" fmla="*/ 313 w 330"/>
                <a:gd name="T11" fmla="*/ 31 h 43"/>
                <a:gd name="T12" fmla="*/ 330 w 33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0" h="43">
                  <a:moveTo>
                    <a:pt x="330" y="0"/>
                  </a:moveTo>
                  <a:cubicBezTo>
                    <a:pt x="290" y="10"/>
                    <a:pt x="230" y="16"/>
                    <a:pt x="164" y="16"/>
                  </a:cubicBezTo>
                  <a:cubicBezTo>
                    <a:pt x="99" y="16"/>
                    <a:pt x="40" y="10"/>
                    <a:pt x="0" y="1"/>
                  </a:cubicBezTo>
                  <a:cubicBezTo>
                    <a:pt x="2" y="3"/>
                    <a:pt x="3" y="6"/>
                    <a:pt x="5" y="9"/>
                  </a:cubicBezTo>
                  <a:cubicBezTo>
                    <a:pt x="73" y="27"/>
                    <a:pt x="145" y="43"/>
                    <a:pt x="216" y="43"/>
                  </a:cubicBezTo>
                  <a:cubicBezTo>
                    <a:pt x="249" y="43"/>
                    <a:pt x="282" y="40"/>
                    <a:pt x="313" y="31"/>
                  </a:cubicBezTo>
                  <a:cubicBezTo>
                    <a:pt x="317" y="23"/>
                    <a:pt x="322" y="11"/>
                    <a:pt x="33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5" name="íS1iďe">
              <a:extLst>
                <a:ext uri="{FF2B5EF4-FFF2-40B4-BE49-F238E27FC236}">
                  <a16:creationId xmlns:a16="http://schemas.microsoft.com/office/drawing/2014/main" id="{4F4B3CCD-426C-4975-BAA2-5F2FD0BD01CA}"/>
                </a:ext>
              </a:extLst>
            </p:cNvPr>
            <p:cNvSpPr/>
            <p:nvPr/>
          </p:nvSpPr>
          <p:spPr bwMode="auto">
            <a:xfrm>
              <a:off x="2778125" y="3998119"/>
              <a:ext cx="1831975" cy="333375"/>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6" name="iṣḷiḓê">
              <a:extLst>
                <a:ext uri="{FF2B5EF4-FFF2-40B4-BE49-F238E27FC236}">
                  <a16:creationId xmlns:a16="http://schemas.microsoft.com/office/drawing/2014/main" id="{58C62A10-4A4C-4DAF-8C6F-A251DF3A4ACD}"/>
                </a:ext>
              </a:extLst>
            </p:cNvPr>
            <p:cNvSpPr/>
            <p:nvPr/>
          </p:nvSpPr>
          <p:spPr bwMode="auto">
            <a:xfrm>
              <a:off x="2757488" y="3985419"/>
              <a:ext cx="1873250" cy="392113"/>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7" name="i$1iḍé">
              <a:extLst>
                <a:ext uri="{FF2B5EF4-FFF2-40B4-BE49-F238E27FC236}">
                  <a16:creationId xmlns:a16="http://schemas.microsoft.com/office/drawing/2014/main" id="{B1E4B739-C493-44BE-B649-0231B74D31AE}"/>
                </a:ext>
              </a:extLst>
            </p:cNvPr>
            <p:cNvSpPr/>
            <p:nvPr/>
          </p:nvSpPr>
          <p:spPr bwMode="auto">
            <a:xfrm>
              <a:off x="2916238" y="4142581"/>
              <a:ext cx="1555750" cy="18891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8" name="íṧ1iďé">
              <a:extLst>
                <a:ext uri="{FF2B5EF4-FFF2-40B4-BE49-F238E27FC236}">
                  <a16:creationId xmlns:a16="http://schemas.microsoft.com/office/drawing/2014/main" id="{2811BB8C-EEF3-4E1D-868C-8802DB939250}"/>
                </a:ext>
              </a:extLst>
            </p:cNvPr>
            <p:cNvSpPr/>
            <p:nvPr/>
          </p:nvSpPr>
          <p:spPr bwMode="auto">
            <a:xfrm>
              <a:off x="3295650" y="2069306"/>
              <a:ext cx="406400" cy="2257425"/>
            </a:xfrm>
            <a:custGeom>
              <a:avLst/>
              <a:gdLst>
                <a:gd name="T0" fmla="*/ 25 w 256"/>
                <a:gd name="T1" fmla="*/ 1422 h 1422"/>
                <a:gd name="T2" fmla="*/ 0 w 256"/>
                <a:gd name="T3" fmla="*/ 1417 h 1422"/>
                <a:gd name="T4" fmla="*/ 232 w 256"/>
                <a:gd name="T5" fmla="*/ 0 h 1422"/>
                <a:gd name="T6" fmla="*/ 256 w 256"/>
                <a:gd name="T7" fmla="*/ 3 h 1422"/>
                <a:gd name="T8" fmla="*/ 25 w 256"/>
                <a:gd name="T9" fmla="*/ 1422 h 1422"/>
              </a:gdLst>
              <a:ahLst/>
              <a:cxnLst>
                <a:cxn ang="0">
                  <a:pos x="T0" y="T1"/>
                </a:cxn>
                <a:cxn ang="0">
                  <a:pos x="T2" y="T3"/>
                </a:cxn>
                <a:cxn ang="0">
                  <a:pos x="T4" y="T5"/>
                </a:cxn>
                <a:cxn ang="0">
                  <a:pos x="T6" y="T7"/>
                </a:cxn>
                <a:cxn ang="0">
                  <a:pos x="T8" y="T9"/>
                </a:cxn>
              </a:cxnLst>
              <a:rect l="0" t="0" r="r" b="b"/>
              <a:pathLst>
                <a:path w="256" h="1422">
                  <a:moveTo>
                    <a:pt x="25" y="1422"/>
                  </a:moveTo>
                  <a:lnTo>
                    <a:pt x="0" y="1417"/>
                  </a:lnTo>
                  <a:lnTo>
                    <a:pt x="232" y="0"/>
                  </a:lnTo>
                  <a:lnTo>
                    <a:pt x="256" y="3"/>
                  </a:lnTo>
                  <a:lnTo>
                    <a:pt x="25"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9" name="îṡḻîdé">
              <a:extLst>
                <a:ext uri="{FF2B5EF4-FFF2-40B4-BE49-F238E27FC236}">
                  <a16:creationId xmlns:a16="http://schemas.microsoft.com/office/drawing/2014/main" id="{3DC21D49-9B2F-4184-A1DA-B48EEBFED9C7}"/>
                </a:ext>
              </a:extLst>
            </p:cNvPr>
            <p:cNvSpPr/>
            <p:nvPr/>
          </p:nvSpPr>
          <p:spPr bwMode="auto">
            <a:xfrm>
              <a:off x="3073400" y="2061369"/>
              <a:ext cx="625475" cy="2000250"/>
            </a:xfrm>
            <a:custGeom>
              <a:avLst/>
              <a:gdLst>
                <a:gd name="T0" fmla="*/ 25 w 394"/>
                <a:gd name="T1" fmla="*/ 1260 h 1260"/>
                <a:gd name="T2" fmla="*/ 0 w 394"/>
                <a:gd name="T3" fmla="*/ 1255 h 1260"/>
                <a:gd name="T4" fmla="*/ 372 w 394"/>
                <a:gd name="T5" fmla="*/ 0 h 1260"/>
                <a:gd name="T6" fmla="*/ 394 w 394"/>
                <a:gd name="T7" fmla="*/ 5 h 1260"/>
                <a:gd name="T8" fmla="*/ 25 w 394"/>
                <a:gd name="T9" fmla="*/ 1260 h 1260"/>
              </a:gdLst>
              <a:ahLst/>
              <a:cxnLst>
                <a:cxn ang="0">
                  <a:pos x="T0" y="T1"/>
                </a:cxn>
                <a:cxn ang="0">
                  <a:pos x="T2" y="T3"/>
                </a:cxn>
                <a:cxn ang="0">
                  <a:pos x="T4" y="T5"/>
                </a:cxn>
                <a:cxn ang="0">
                  <a:pos x="T6" y="T7"/>
                </a:cxn>
                <a:cxn ang="0">
                  <a:pos x="T8" y="T9"/>
                </a:cxn>
              </a:cxnLst>
              <a:rect l="0" t="0" r="r" b="b"/>
              <a:pathLst>
                <a:path w="394" h="1260">
                  <a:moveTo>
                    <a:pt x="25" y="1260"/>
                  </a:moveTo>
                  <a:lnTo>
                    <a:pt x="0" y="1255"/>
                  </a:lnTo>
                  <a:lnTo>
                    <a:pt x="372" y="0"/>
                  </a:lnTo>
                  <a:lnTo>
                    <a:pt x="394" y="5"/>
                  </a:lnTo>
                  <a:lnTo>
                    <a:pt x="25" y="1260"/>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0" name="i$ļïďè">
              <a:extLst>
                <a:ext uri="{FF2B5EF4-FFF2-40B4-BE49-F238E27FC236}">
                  <a16:creationId xmlns:a16="http://schemas.microsoft.com/office/drawing/2014/main" id="{78A28F88-6604-4774-9815-ECD2D64D8E49}"/>
                </a:ext>
              </a:extLst>
            </p:cNvPr>
            <p:cNvSpPr/>
            <p:nvPr/>
          </p:nvSpPr>
          <p:spPr bwMode="auto">
            <a:xfrm>
              <a:off x="3663950" y="2061369"/>
              <a:ext cx="936625" cy="2085975"/>
            </a:xfrm>
            <a:custGeom>
              <a:avLst/>
              <a:gdLst>
                <a:gd name="T0" fmla="*/ 569 w 590"/>
                <a:gd name="T1" fmla="*/ 1314 h 1314"/>
                <a:gd name="T2" fmla="*/ 0 w 590"/>
                <a:gd name="T3" fmla="*/ 8 h 1314"/>
                <a:gd name="T4" fmla="*/ 19 w 590"/>
                <a:gd name="T5" fmla="*/ 0 h 1314"/>
                <a:gd name="T6" fmla="*/ 590 w 590"/>
                <a:gd name="T7" fmla="*/ 1306 h 1314"/>
                <a:gd name="T8" fmla="*/ 569 w 590"/>
                <a:gd name="T9" fmla="*/ 1314 h 1314"/>
              </a:gdLst>
              <a:ahLst/>
              <a:cxnLst>
                <a:cxn ang="0">
                  <a:pos x="T0" y="T1"/>
                </a:cxn>
                <a:cxn ang="0">
                  <a:pos x="T2" y="T3"/>
                </a:cxn>
                <a:cxn ang="0">
                  <a:pos x="T4" y="T5"/>
                </a:cxn>
                <a:cxn ang="0">
                  <a:pos x="T6" y="T7"/>
                </a:cxn>
                <a:cxn ang="0">
                  <a:pos x="T8" y="T9"/>
                </a:cxn>
              </a:cxnLst>
              <a:rect l="0" t="0" r="r" b="b"/>
              <a:pathLst>
                <a:path w="590" h="1314">
                  <a:moveTo>
                    <a:pt x="569" y="1314"/>
                  </a:moveTo>
                  <a:lnTo>
                    <a:pt x="0" y="8"/>
                  </a:lnTo>
                  <a:lnTo>
                    <a:pt x="19" y="0"/>
                  </a:lnTo>
                  <a:lnTo>
                    <a:pt x="590" y="1306"/>
                  </a:lnTo>
                  <a:lnTo>
                    <a:pt x="569" y="1314"/>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1" name="ïşľiḋe">
              <a:extLst>
                <a:ext uri="{FF2B5EF4-FFF2-40B4-BE49-F238E27FC236}">
                  <a16:creationId xmlns:a16="http://schemas.microsoft.com/office/drawing/2014/main" id="{F20DEA99-AAF3-46D1-96A5-1FEC5D6D45A0}"/>
                </a:ext>
              </a:extLst>
            </p:cNvPr>
            <p:cNvSpPr/>
            <p:nvPr/>
          </p:nvSpPr>
          <p:spPr bwMode="auto">
            <a:xfrm>
              <a:off x="3633788" y="1531144"/>
              <a:ext cx="107950" cy="103188"/>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2" name="ïS1íḑè">
              <a:extLst>
                <a:ext uri="{FF2B5EF4-FFF2-40B4-BE49-F238E27FC236}">
                  <a16:creationId xmlns:a16="http://schemas.microsoft.com/office/drawing/2014/main" id="{C436152A-C73E-431F-9033-7728FFA69369}"/>
                </a:ext>
              </a:extLst>
            </p:cNvPr>
            <p:cNvSpPr/>
            <p:nvPr/>
          </p:nvSpPr>
          <p:spPr bwMode="auto">
            <a:xfrm>
              <a:off x="3659188" y="1607344"/>
              <a:ext cx="34925" cy="4794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3" name="íṥḷídê">
              <a:extLst>
                <a:ext uri="{FF2B5EF4-FFF2-40B4-BE49-F238E27FC236}">
                  <a16:creationId xmlns:a16="http://schemas.microsoft.com/office/drawing/2014/main" id="{73D782C9-07D8-439F-B466-D8ED56548984}"/>
                </a:ext>
              </a:extLst>
            </p:cNvPr>
            <p:cNvSpPr/>
            <p:nvPr/>
          </p:nvSpPr>
          <p:spPr bwMode="auto">
            <a:xfrm>
              <a:off x="7480300" y="2189956"/>
              <a:ext cx="396875" cy="139700"/>
            </a:xfrm>
            <a:prstGeom prst="rect">
              <a:avLst/>
            </a:prstGeom>
            <a:solidFill>
              <a:srgbClr val="007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4" name="ï$1íḍé">
              <a:extLst>
                <a:ext uri="{FF2B5EF4-FFF2-40B4-BE49-F238E27FC236}">
                  <a16:creationId xmlns:a16="http://schemas.microsoft.com/office/drawing/2014/main" id="{1284E3ED-720E-4E97-B61B-089F09291067}"/>
                </a:ext>
              </a:extLst>
            </p:cNvPr>
            <p:cNvSpPr/>
            <p:nvPr/>
          </p:nvSpPr>
          <p:spPr bwMode="auto">
            <a:xfrm>
              <a:off x="7480300" y="2301081"/>
              <a:ext cx="161925" cy="290513"/>
            </a:xfrm>
            <a:custGeom>
              <a:avLst/>
              <a:gdLst>
                <a:gd name="T0" fmla="*/ 80 w 102"/>
                <a:gd name="T1" fmla="*/ 175 h 183"/>
                <a:gd name="T2" fmla="*/ 27 w 102"/>
                <a:gd name="T3" fmla="*/ 183 h 183"/>
                <a:gd name="T4" fmla="*/ 0 w 102"/>
                <a:gd name="T5" fmla="*/ 16 h 183"/>
                <a:gd name="T6" fmla="*/ 102 w 102"/>
                <a:gd name="T7" fmla="*/ 0 h 183"/>
                <a:gd name="T8" fmla="*/ 80 w 102"/>
                <a:gd name="T9" fmla="*/ 175 h 183"/>
              </a:gdLst>
              <a:ahLst/>
              <a:cxnLst>
                <a:cxn ang="0">
                  <a:pos x="T0" y="T1"/>
                </a:cxn>
                <a:cxn ang="0">
                  <a:pos x="T2" y="T3"/>
                </a:cxn>
                <a:cxn ang="0">
                  <a:pos x="T4" y="T5"/>
                </a:cxn>
                <a:cxn ang="0">
                  <a:pos x="T6" y="T7"/>
                </a:cxn>
                <a:cxn ang="0">
                  <a:pos x="T8" y="T9"/>
                </a:cxn>
              </a:cxnLst>
              <a:rect l="0" t="0" r="r" b="b"/>
              <a:pathLst>
                <a:path w="102" h="183">
                  <a:moveTo>
                    <a:pt x="80" y="175"/>
                  </a:moveTo>
                  <a:lnTo>
                    <a:pt x="27" y="183"/>
                  </a:lnTo>
                  <a:lnTo>
                    <a:pt x="0" y="16"/>
                  </a:lnTo>
                  <a:lnTo>
                    <a:pt x="102" y="0"/>
                  </a:lnTo>
                  <a:lnTo>
                    <a:pt x="80"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5" name="iṡļíḋé">
              <a:extLst>
                <a:ext uri="{FF2B5EF4-FFF2-40B4-BE49-F238E27FC236}">
                  <a16:creationId xmlns:a16="http://schemas.microsoft.com/office/drawing/2014/main" id="{DE5FB241-6FD1-4E50-9D3B-A33385D7618A}"/>
                </a:ext>
              </a:extLst>
            </p:cNvPr>
            <p:cNvSpPr/>
            <p:nvPr/>
          </p:nvSpPr>
          <p:spPr bwMode="auto">
            <a:xfrm>
              <a:off x="7513638" y="2523331"/>
              <a:ext cx="98425" cy="260350"/>
            </a:xfrm>
            <a:custGeom>
              <a:avLst/>
              <a:gdLst>
                <a:gd name="T0" fmla="*/ 57 w 62"/>
                <a:gd name="T1" fmla="*/ 164 h 164"/>
                <a:gd name="T2" fmla="*/ 0 w 62"/>
                <a:gd name="T3" fmla="*/ 161 h 164"/>
                <a:gd name="T4" fmla="*/ 3 w 62"/>
                <a:gd name="T5" fmla="*/ 0 h 164"/>
                <a:gd name="T6" fmla="*/ 62 w 62"/>
                <a:gd name="T7" fmla="*/ 24 h 164"/>
                <a:gd name="T8" fmla="*/ 57 w 62"/>
                <a:gd name="T9" fmla="*/ 164 h 164"/>
              </a:gdLst>
              <a:ahLst/>
              <a:cxnLst>
                <a:cxn ang="0">
                  <a:pos x="T0" y="T1"/>
                </a:cxn>
                <a:cxn ang="0">
                  <a:pos x="T2" y="T3"/>
                </a:cxn>
                <a:cxn ang="0">
                  <a:pos x="T4" y="T5"/>
                </a:cxn>
                <a:cxn ang="0">
                  <a:pos x="T6" y="T7"/>
                </a:cxn>
                <a:cxn ang="0">
                  <a:pos x="T8" y="T9"/>
                </a:cxn>
              </a:cxnLst>
              <a:rect l="0" t="0" r="r" b="b"/>
              <a:pathLst>
                <a:path w="62" h="164">
                  <a:moveTo>
                    <a:pt x="57" y="164"/>
                  </a:moveTo>
                  <a:lnTo>
                    <a:pt x="0" y="161"/>
                  </a:lnTo>
                  <a:lnTo>
                    <a:pt x="3" y="0"/>
                  </a:lnTo>
                  <a:lnTo>
                    <a:pt x="62" y="24"/>
                  </a:lnTo>
                  <a:lnTo>
                    <a:pt x="57"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6" name="iṩľîdè">
              <a:extLst>
                <a:ext uri="{FF2B5EF4-FFF2-40B4-BE49-F238E27FC236}">
                  <a16:creationId xmlns:a16="http://schemas.microsoft.com/office/drawing/2014/main" id="{D6837DC3-B8FE-498E-B824-B3575DEF6AE5}"/>
                </a:ext>
              </a:extLst>
            </p:cNvPr>
            <p:cNvSpPr/>
            <p:nvPr/>
          </p:nvSpPr>
          <p:spPr bwMode="auto">
            <a:xfrm>
              <a:off x="7483475" y="1791494"/>
              <a:ext cx="403225" cy="454025"/>
            </a:xfrm>
            <a:custGeom>
              <a:avLst/>
              <a:gdLst>
                <a:gd name="T0" fmla="*/ 0 w 94"/>
                <a:gd name="T1" fmla="*/ 90 h 106"/>
                <a:gd name="T2" fmla="*/ 16 w 94"/>
                <a:gd name="T3" fmla="*/ 106 h 106"/>
                <a:gd name="T4" fmla="*/ 77 w 94"/>
                <a:gd name="T5" fmla="*/ 106 h 106"/>
                <a:gd name="T6" fmla="*/ 94 w 94"/>
                <a:gd name="T7" fmla="*/ 90 h 106"/>
                <a:gd name="T8" fmla="*/ 94 w 94"/>
                <a:gd name="T9" fmla="*/ 17 h 106"/>
                <a:gd name="T10" fmla="*/ 78 w 94"/>
                <a:gd name="T11" fmla="*/ 0 h 106"/>
                <a:gd name="T12" fmla="*/ 17 w 94"/>
                <a:gd name="T13" fmla="*/ 0 h 106"/>
                <a:gd name="T14" fmla="*/ 0 w 94"/>
                <a:gd name="T15" fmla="*/ 16 h 106"/>
                <a:gd name="T16" fmla="*/ 0 w 94"/>
                <a:gd name="T1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6">
                  <a:moveTo>
                    <a:pt x="0" y="90"/>
                  </a:moveTo>
                  <a:cubicBezTo>
                    <a:pt x="0" y="99"/>
                    <a:pt x="7" y="106"/>
                    <a:pt x="16" y="106"/>
                  </a:cubicBezTo>
                  <a:cubicBezTo>
                    <a:pt x="77" y="106"/>
                    <a:pt x="77" y="106"/>
                    <a:pt x="77" y="106"/>
                  </a:cubicBezTo>
                  <a:cubicBezTo>
                    <a:pt x="86" y="106"/>
                    <a:pt x="94" y="99"/>
                    <a:pt x="94" y="90"/>
                  </a:cubicBezTo>
                  <a:cubicBezTo>
                    <a:pt x="94" y="17"/>
                    <a:pt x="94" y="17"/>
                    <a:pt x="94" y="17"/>
                  </a:cubicBezTo>
                  <a:cubicBezTo>
                    <a:pt x="94" y="8"/>
                    <a:pt x="87" y="0"/>
                    <a:pt x="78" y="0"/>
                  </a:cubicBezTo>
                  <a:cubicBezTo>
                    <a:pt x="17" y="0"/>
                    <a:pt x="17" y="0"/>
                    <a:pt x="17" y="0"/>
                  </a:cubicBezTo>
                  <a:cubicBezTo>
                    <a:pt x="8" y="0"/>
                    <a:pt x="0" y="7"/>
                    <a:pt x="0" y="16"/>
                  </a:cubicBezTo>
                  <a:cubicBezTo>
                    <a:pt x="0" y="90"/>
                    <a:pt x="0" y="90"/>
                    <a:pt x="0" y="9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7" name="iśļïḋê">
              <a:extLst>
                <a:ext uri="{FF2B5EF4-FFF2-40B4-BE49-F238E27FC236}">
                  <a16:creationId xmlns:a16="http://schemas.microsoft.com/office/drawing/2014/main" id="{876D7C0B-A403-48B0-8716-160B1638FD4B}"/>
                </a:ext>
              </a:extLst>
            </p:cNvPr>
            <p:cNvSpPr/>
            <p:nvPr/>
          </p:nvSpPr>
          <p:spPr bwMode="auto">
            <a:xfrm>
              <a:off x="7407275" y="2778919"/>
              <a:ext cx="196850" cy="98425"/>
            </a:xfrm>
            <a:custGeom>
              <a:avLst/>
              <a:gdLst>
                <a:gd name="T0" fmla="*/ 0 w 124"/>
                <a:gd name="T1" fmla="*/ 59 h 62"/>
                <a:gd name="T2" fmla="*/ 124 w 124"/>
                <a:gd name="T3" fmla="*/ 62 h 62"/>
                <a:gd name="T4" fmla="*/ 124 w 124"/>
                <a:gd name="T5" fmla="*/ 3 h 62"/>
                <a:gd name="T6" fmla="*/ 70 w 124"/>
                <a:gd name="T7" fmla="*/ 0 h 62"/>
                <a:gd name="T8" fmla="*/ 0 w 124"/>
                <a:gd name="T9" fmla="*/ 59 h 62"/>
              </a:gdLst>
              <a:ahLst/>
              <a:cxnLst>
                <a:cxn ang="0">
                  <a:pos x="T0" y="T1"/>
                </a:cxn>
                <a:cxn ang="0">
                  <a:pos x="T2" y="T3"/>
                </a:cxn>
                <a:cxn ang="0">
                  <a:pos x="T4" y="T5"/>
                </a:cxn>
                <a:cxn ang="0">
                  <a:pos x="T6" y="T7"/>
                </a:cxn>
                <a:cxn ang="0">
                  <a:pos x="T8" y="T9"/>
                </a:cxn>
              </a:cxnLst>
              <a:rect l="0" t="0" r="r" b="b"/>
              <a:pathLst>
                <a:path w="124" h="62">
                  <a:moveTo>
                    <a:pt x="0" y="59"/>
                  </a:moveTo>
                  <a:lnTo>
                    <a:pt x="124" y="62"/>
                  </a:lnTo>
                  <a:lnTo>
                    <a:pt x="124" y="3"/>
                  </a:lnTo>
                  <a:lnTo>
                    <a:pt x="70" y="0"/>
                  </a:lnTo>
                  <a:lnTo>
                    <a:pt x="0"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8" name="î$ḷíḋé">
              <a:extLst>
                <a:ext uri="{FF2B5EF4-FFF2-40B4-BE49-F238E27FC236}">
                  <a16:creationId xmlns:a16="http://schemas.microsoft.com/office/drawing/2014/main" id="{3EE5752D-88C6-4AB1-95C8-497AE951D2FD}"/>
                </a:ext>
              </a:extLst>
            </p:cNvPr>
            <p:cNvSpPr/>
            <p:nvPr/>
          </p:nvSpPr>
          <p:spPr bwMode="auto">
            <a:xfrm>
              <a:off x="7715250" y="2301081"/>
              <a:ext cx="166688" cy="290513"/>
            </a:xfrm>
            <a:custGeom>
              <a:avLst/>
              <a:gdLst>
                <a:gd name="T0" fmla="*/ 21 w 105"/>
                <a:gd name="T1" fmla="*/ 175 h 183"/>
                <a:gd name="T2" fmla="*/ 78 w 105"/>
                <a:gd name="T3" fmla="*/ 183 h 183"/>
                <a:gd name="T4" fmla="*/ 105 w 105"/>
                <a:gd name="T5" fmla="*/ 16 h 183"/>
                <a:gd name="T6" fmla="*/ 0 w 105"/>
                <a:gd name="T7" fmla="*/ 0 h 183"/>
                <a:gd name="T8" fmla="*/ 21 w 105"/>
                <a:gd name="T9" fmla="*/ 175 h 183"/>
              </a:gdLst>
              <a:ahLst/>
              <a:cxnLst>
                <a:cxn ang="0">
                  <a:pos x="T0" y="T1"/>
                </a:cxn>
                <a:cxn ang="0">
                  <a:pos x="T2" y="T3"/>
                </a:cxn>
                <a:cxn ang="0">
                  <a:pos x="T4" y="T5"/>
                </a:cxn>
                <a:cxn ang="0">
                  <a:pos x="T6" y="T7"/>
                </a:cxn>
                <a:cxn ang="0">
                  <a:pos x="T8" y="T9"/>
                </a:cxn>
              </a:cxnLst>
              <a:rect l="0" t="0" r="r" b="b"/>
              <a:pathLst>
                <a:path w="105" h="183">
                  <a:moveTo>
                    <a:pt x="21" y="175"/>
                  </a:moveTo>
                  <a:lnTo>
                    <a:pt x="78" y="183"/>
                  </a:lnTo>
                  <a:lnTo>
                    <a:pt x="105" y="16"/>
                  </a:lnTo>
                  <a:lnTo>
                    <a:pt x="0" y="0"/>
                  </a:lnTo>
                  <a:lnTo>
                    <a:pt x="21"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9" name="ïṣ1îďé">
              <a:extLst>
                <a:ext uri="{FF2B5EF4-FFF2-40B4-BE49-F238E27FC236}">
                  <a16:creationId xmlns:a16="http://schemas.microsoft.com/office/drawing/2014/main" id="{3764A8B4-9470-46C6-8F11-F24D6BCDA6EE}"/>
                </a:ext>
              </a:extLst>
            </p:cNvPr>
            <p:cNvSpPr/>
            <p:nvPr/>
          </p:nvSpPr>
          <p:spPr bwMode="auto">
            <a:xfrm>
              <a:off x="7748588" y="2523331"/>
              <a:ext cx="95250" cy="260350"/>
            </a:xfrm>
            <a:custGeom>
              <a:avLst/>
              <a:gdLst>
                <a:gd name="T0" fmla="*/ 3 w 60"/>
                <a:gd name="T1" fmla="*/ 164 h 164"/>
                <a:gd name="T2" fmla="*/ 60 w 60"/>
                <a:gd name="T3" fmla="*/ 161 h 164"/>
                <a:gd name="T4" fmla="*/ 57 w 60"/>
                <a:gd name="T5" fmla="*/ 0 h 164"/>
                <a:gd name="T6" fmla="*/ 0 w 60"/>
                <a:gd name="T7" fmla="*/ 24 h 164"/>
                <a:gd name="T8" fmla="*/ 3 w 60"/>
                <a:gd name="T9" fmla="*/ 164 h 164"/>
              </a:gdLst>
              <a:ahLst/>
              <a:cxnLst>
                <a:cxn ang="0">
                  <a:pos x="T0" y="T1"/>
                </a:cxn>
                <a:cxn ang="0">
                  <a:pos x="T2" y="T3"/>
                </a:cxn>
                <a:cxn ang="0">
                  <a:pos x="T4" y="T5"/>
                </a:cxn>
                <a:cxn ang="0">
                  <a:pos x="T6" y="T7"/>
                </a:cxn>
                <a:cxn ang="0">
                  <a:pos x="T8" y="T9"/>
                </a:cxn>
              </a:cxnLst>
              <a:rect l="0" t="0" r="r" b="b"/>
              <a:pathLst>
                <a:path w="60" h="164">
                  <a:moveTo>
                    <a:pt x="3" y="164"/>
                  </a:moveTo>
                  <a:lnTo>
                    <a:pt x="60" y="161"/>
                  </a:lnTo>
                  <a:lnTo>
                    <a:pt x="57" y="0"/>
                  </a:lnTo>
                  <a:lnTo>
                    <a:pt x="0" y="24"/>
                  </a:lnTo>
                  <a:lnTo>
                    <a:pt x="3"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0" name="íṥļïdê">
              <a:extLst>
                <a:ext uri="{FF2B5EF4-FFF2-40B4-BE49-F238E27FC236}">
                  <a16:creationId xmlns:a16="http://schemas.microsoft.com/office/drawing/2014/main" id="{92842825-E849-458B-A00E-F6B34F1FFFB7}"/>
                </a:ext>
              </a:extLst>
            </p:cNvPr>
            <p:cNvSpPr/>
            <p:nvPr/>
          </p:nvSpPr>
          <p:spPr bwMode="auto">
            <a:xfrm>
              <a:off x="7753350" y="2778919"/>
              <a:ext cx="201613" cy="98425"/>
            </a:xfrm>
            <a:custGeom>
              <a:avLst/>
              <a:gdLst>
                <a:gd name="T0" fmla="*/ 127 w 127"/>
                <a:gd name="T1" fmla="*/ 59 h 62"/>
                <a:gd name="T2" fmla="*/ 3 w 127"/>
                <a:gd name="T3" fmla="*/ 62 h 62"/>
                <a:gd name="T4" fmla="*/ 0 w 127"/>
                <a:gd name="T5" fmla="*/ 3 h 62"/>
                <a:gd name="T6" fmla="*/ 57 w 127"/>
                <a:gd name="T7" fmla="*/ 0 h 62"/>
                <a:gd name="T8" fmla="*/ 127 w 127"/>
                <a:gd name="T9" fmla="*/ 59 h 62"/>
              </a:gdLst>
              <a:ahLst/>
              <a:cxnLst>
                <a:cxn ang="0">
                  <a:pos x="T0" y="T1"/>
                </a:cxn>
                <a:cxn ang="0">
                  <a:pos x="T2" y="T3"/>
                </a:cxn>
                <a:cxn ang="0">
                  <a:pos x="T4" y="T5"/>
                </a:cxn>
                <a:cxn ang="0">
                  <a:pos x="T6" y="T7"/>
                </a:cxn>
                <a:cxn ang="0">
                  <a:pos x="T8" y="T9"/>
                </a:cxn>
              </a:cxnLst>
              <a:rect l="0" t="0" r="r" b="b"/>
              <a:pathLst>
                <a:path w="127" h="62">
                  <a:moveTo>
                    <a:pt x="127" y="59"/>
                  </a:moveTo>
                  <a:lnTo>
                    <a:pt x="3" y="62"/>
                  </a:lnTo>
                  <a:lnTo>
                    <a:pt x="0" y="3"/>
                  </a:lnTo>
                  <a:lnTo>
                    <a:pt x="57" y="0"/>
                  </a:lnTo>
                  <a:lnTo>
                    <a:pt x="127"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1" name="îŝḻîḋe">
              <a:extLst>
                <a:ext uri="{FF2B5EF4-FFF2-40B4-BE49-F238E27FC236}">
                  <a16:creationId xmlns:a16="http://schemas.microsoft.com/office/drawing/2014/main" id="{D76CBCAA-272C-4C1F-9F2C-E9CECC29F188}"/>
                </a:ext>
              </a:extLst>
            </p:cNvPr>
            <p:cNvSpPr/>
            <p:nvPr/>
          </p:nvSpPr>
          <p:spPr bwMode="auto">
            <a:xfrm>
              <a:off x="7243763" y="1786731"/>
              <a:ext cx="330200" cy="269875"/>
            </a:xfrm>
            <a:custGeom>
              <a:avLst/>
              <a:gdLst>
                <a:gd name="T0" fmla="*/ 3 w 77"/>
                <a:gd name="T1" fmla="*/ 58 h 63"/>
                <a:gd name="T2" fmla="*/ 17 w 77"/>
                <a:gd name="T3" fmla="*/ 60 h 63"/>
                <a:gd name="T4" fmla="*/ 71 w 77"/>
                <a:gd name="T5" fmla="*/ 20 h 63"/>
                <a:gd name="T6" fmla="*/ 73 w 77"/>
                <a:gd name="T7" fmla="*/ 6 h 63"/>
                <a:gd name="T8" fmla="*/ 59 w 77"/>
                <a:gd name="T9" fmla="*/ 4 h 63"/>
                <a:gd name="T10" fmla="*/ 5 w 77"/>
                <a:gd name="T11" fmla="*/ 43 h 63"/>
                <a:gd name="T12" fmla="*/ 3 w 77"/>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77" h="63">
                  <a:moveTo>
                    <a:pt x="3" y="58"/>
                  </a:moveTo>
                  <a:cubicBezTo>
                    <a:pt x="7" y="62"/>
                    <a:pt x="13" y="63"/>
                    <a:pt x="17" y="60"/>
                  </a:cubicBezTo>
                  <a:cubicBezTo>
                    <a:pt x="71" y="20"/>
                    <a:pt x="71" y="20"/>
                    <a:pt x="71" y="20"/>
                  </a:cubicBezTo>
                  <a:cubicBezTo>
                    <a:pt x="76" y="17"/>
                    <a:pt x="77" y="10"/>
                    <a:pt x="73" y="6"/>
                  </a:cubicBezTo>
                  <a:cubicBezTo>
                    <a:pt x="70" y="1"/>
                    <a:pt x="64" y="0"/>
                    <a:pt x="59" y="4"/>
                  </a:cubicBezTo>
                  <a:cubicBezTo>
                    <a:pt x="5" y="43"/>
                    <a:pt x="5" y="43"/>
                    <a:pt x="5" y="43"/>
                  </a:cubicBezTo>
                  <a:cubicBezTo>
                    <a:pt x="1" y="47"/>
                    <a:pt x="0" y="53"/>
                    <a:pt x="3" y="5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2" name="iŝľíḋê">
              <a:extLst>
                <a:ext uri="{FF2B5EF4-FFF2-40B4-BE49-F238E27FC236}">
                  <a16:creationId xmlns:a16="http://schemas.microsoft.com/office/drawing/2014/main" id="{AC2B4747-DB23-470F-915F-812F888EBB79}"/>
                </a:ext>
              </a:extLst>
            </p:cNvPr>
            <p:cNvSpPr/>
            <p:nvPr/>
          </p:nvSpPr>
          <p:spPr bwMode="auto">
            <a:xfrm>
              <a:off x="7107238" y="1928019"/>
              <a:ext cx="206375" cy="123825"/>
            </a:xfrm>
            <a:custGeom>
              <a:avLst/>
              <a:gdLst>
                <a:gd name="T0" fmla="*/ 0 w 130"/>
                <a:gd name="T1" fmla="*/ 19 h 78"/>
                <a:gd name="T2" fmla="*/ 8 w 130"/>
                <a:gd name="T3" fmla="*/ 0 h 78"/>
                <a:gd name="T4" fmla="*/ 130 w 130"/>
                <a:gd name="T5" fmla="*/ 27 h 78"/>
                <a:gd name="T6" fmla="*/ 111 w 130"/>
                <a:gd name="T7" fmla="*/ 78 h 78"/>
                <a:gd name="T8" fmla="*/ 0 w 130"/>
                <a:gd name="T9" fmla="*/ 19 h 78"/>
              </a:gdLst>
              <a:ahLst/>
              <a:cxnLst>
                <a:cxn ang="0">
                  <a:pos x="T0" y="T1"/>
                </a:cxn>
                <a:cxn ang="0">
                  <a:pos x="T2" y="T3"/>
                </a:cxn>
                <a:cxn ang="0">
                  <a:pos x="T4" y="T5"/>
                </a:cxn>
                <a:cxn ang="0">
                  <a:pos x="T6" y="T7"/>
                </a:cxn>
                <a:cxn ang="0">
                  <a:pos x="T8" y="T9"/>
                </a:cxn>
              </a:cxnLst>
              <a:rect l="0" t="0" r="r" b="b"/>
              <a:pathLst>
                <a:path w="130" h="78">
                  <a:moveTo>
                    <a:pt x="0" y="19"/>
                  </a:moveTo>
                  <a:lnTo>
                    <a:pt x="8" y="0"/>
                  </a:lnTo>
                  <a:lnTo>
                    <a:pt x="130" y="27"/>
                  </a:lnTo>
                  <a:lnTo>
                    <a:pt x="111" y="78"/>
                  </a:lnTo>
                  <a:lnTo>
                    <a:pt x="0" y="1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3" name="íš1iḓe">
              <a:extLst>
                <a:ext uri="{FF2B5EF4-FFF2-40B4-BE49-F238E27FC236}">
                  <a16:creationId xmlns:a16="http://schemas.microsoft.com/office/drawing/2014/main" id="{0AB2B692-3838-4D78-8E41-46129E49D62F}"/>
                </a:ext>
              </a:extLst>
            </p:cNvPr>
            <p:cNvSpPr/>
            <p:nvPr/>
          </p:nvSpPr>
          <p:spPr bwMode="auto">
            <a:xfrm>
              <a:off x="7021513" y="1869281"/>
              <a:ext cx="111125" cy="123825"/>
            </a:xfrm>
            <a:custGeom>
              <a:avLst/>
              <a:gdLst>
                <a:gd name="T0" fmla="*/ 15 w 26"/>
                <a:gd name="T1" fmla="*/ 0 h 29"/>
                <a:gd name="T2" fmla="*/ 26 w 26"/>
                <a:gd name="T3" fmla="*/ 12 h 29"/>
                <a:gd name="T4" fmla="*/ 26 w 26"/>
                <a:gd name="T5" fmla="*/ 13 h 29"/>
                <a:gd name="T6" fmla="*/ 21 w 26"/>
                <a:gd name="T7" fmla="*/ 26 h 29"/>
                <a:gd name="T8" fmla="*/ 17 w 26"/>
                <a:gd name="T9" fmla="*/ 28 h 29"/>
                <a:gd name="T10" fmla="*/ 3 w 26"/>
                <a:gd name="T11" fmla="*/ 23 h 29"/>
                <a:gd name="T12" fmla="*/ 1 w 26"/>
                <a:gd name="T13" fmla="*/ 20 h 29"/>
                <a:gd name="T14" fmla="*/ 5 w 26"/>
                <a:gd name="T15" fmla="*/ 6 h 29"/>
                <a:gd name="T16" fmla="*/ 10 w 26"/>
                <a:gd name="T17" fmla="*/ 4 h 29"/>
                <a:gd name="T18" fmla="*/ 15 w 2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5" y="0"/>
                  </a:moveTo>
                  <a:cubicBezTo>
                    <a:pt x="15" y="0"/>
                    <a:pt x="26" y="10"/>
                    <a:pt x="26" y="12"/>
                  </a:cubicBezTo>
                  <a:cubicBezTo>
                    <a:pt x="26" y="13"/>
                    <a:pt x="26" y="13"/>
                    <a:pt x="26" y="13"/>
                  </a:cubicBezTo>
                  <a:cubicBezTo>
                    <a:pt x="21" y="26"/>
                    <a:pt x="21" y="26"/>
                    <a:pt x="21" y="26"/>
                  </a:cubicBezTo>
                  <a:cubicBezTo>
                    <a:pt x="21" y="28"/>
                    <a:pt x="19" y="29"/>
                    <a:pt x="17" y="28"/>
                  </a:cubicBezTo>
                  <a:cubicBezTo>
                    <a:pt x="3" y="23"/>
                    <a:pt x="3" y="23"/>
                    <a:pt x="3" y="23"/>
                  </a:cubicBezTo>
                  <a:cubicBezTo>
                    <a:pt x="1" y="23"/>
                    <a:pt x="0" y="21"/>
                    <a:pt x="1" y="20"/>
                  </a:cubicBezTo>
                  <a:cubicBezTo>
                    <a:pt x="5" y="6"/>
                    <a:pt x="5" y="6"/>
                    <a:pt x="5" y="6"/>
                  </a:cubicBezTo>
                  <a:cubicBezTo>
                    <a:pt x="6" y="5"/>
                    <a:pt x="9" y="4"/>
                    <a:pt x="10" y="4"/>
                  </a:cubicBezTo>
                  <a:cubicBezTo>
                    <a:pt x="12" y="0"/>
                    <a:pt x="15" y="0"/>
                    <a:pt x="15" y="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4" name="ïŝ1ïḍé">
              <a:extLst>
                <a:ext uri="{FF2B5EF4-FFF2-40B4-BE49-F238E27FC236}">
                  <a16:creationId xmlns:a16="http://schemas.microsoft.com/office/drawing/2014/main" id="{3079CAF3-8C0E-4AB4-BAE9-6D1B799F950F}"/>
                </a:ext>
              </a:extLst>
            </p:cNvPr>
            <p:cNvSpPr/>
            <p:nvPr/>
          </p:nvSpPr>
          <p:spPr bwMode="auto">
            <a:xfrm>
              <a:off x="7581900" y="1808956"/>
              <a:ext cx="107950" cy="401638"/>
            </a:xfrm>
            <a:custGeom>
              <a:avLst/>
              <a:gdLst>
                <a:gd name="T0" fmla="*/ 68 w 68"/>
                <a:gd name="T1" fmla="*/ 35 h 253"/>
                <a:gd name="T2" fmla="*/ 35 w 68"/>
                <a:gd name="T3" fmla="*/ 0 h 253"/>
                <a:gd name="T4" fmla="*/ 0 w 68"/>
                <a:gd name="T5" fmla="*/ 35 h 253"/>
                <a:gd name="T6" fmla="*/ 33 w 68"/>
                <a:gd name="T7" fmla="*/ 67 h 253"/>
                <a:gd name="T8" fmla="*/ 0 w 68"/>
                <a:gd name="T9" fmla="*/ 221 h 253"/>
                <a:gd name="T10" fmla="*/ 33 w 68"/>
                <a:gd name="T11" fmla="*/ 253 h 253"/>
                <a:gd name="T12" fmla="*/ 68 w 68"/>
                <a:gd name="T13" fmla="*/ 221 h 253"/>
                <a:gd name="T14" fmla="*/ 35 w 68"/>
                <a:gd name="T15" fmla="*/ 67 h 253"/>
                <a:gd name="T16" fmla="*/ 68 w 68"/>
                <a:gd name="T17" fmla="*/ 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53">
                  <a:moveTo>
                    <a:pt x="68" y="35"/>
                  </a:moveTo>
                  <a:lnTo>
                    <a:pt x="35" y="0"/>
                  </a:lnTo>
                  <a:lnTo>
                    <a:pt x="0" y="35"/>
                  </a:lnTo>
                  <a:lnTo>
                    <a:pt x="33" y="67"/>
                  </a:lnTo>
                  <a:lnTo>
                    <a:pt x="0" y="221"/>
                  </a:lnTo>
                  <a:lnTo>
                    <a:pt x="33" y="253"/>
                  </a:lnTo>
                  <a:lnTo>
                    <a:pt x="68" y="221"/>
                  </a:lnTo>
                  <a:lnTo>
                    <a:pt x="35" y="67"/>
                  </a:lnTo>
                  <a:lnTo>
                    <a:pt x="68" y="35"/>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5" name="íṣļîḍé">
              <a:extLst>
                <a:ext uri="{FF2B5EF4-FFF2-40B4-BE49-F238E27FC236}">
                  <a16:creationId xmlns:a16="http://schemas.microsoft.com/office/drawing/2014/main" id="{B23FC00E-BEF8-4389-B99E-9CA9DAC3BA09}"/>
                </a:ext>
              </a:extLst>
            </p:cNvPr>
            <p:cNvSpPr/>
            <p:nvPr/>
          </p:nvSpPr>
          <p:spPr bwMode="auto">
            <a:xfrm>
              <a:off x="7432675" y="1412081"/>
              <a:ext cx="371475" cy="427038"/>
            </a:xfrm>
            <a:custGeom>
              <a:avLst/>
              <a:gdLst>
                <a:gd name="T0" fmla="*/ 0 w 87"/>
                <a:gd name="T1" fmla="*/ 50 h 100"/>
                <a:gd name="T2" fmla="*/ 43 w 87"/>
                <a:gd name="T3" fmla="*/ 100 h 100"/>
                <a:gd name="T4" fmla="*/ 87 w 87"/>
                <a:gd name="T5" fmla="*/ 50 h 100"/>
                <a:gd name="T6" fmla="*/ 44 w 87"/>
                <a:gd name="T7" fmla="*/ 0 h 100"/>
                <a:gd name="T8" fmla="*/ 0 w 87"/>
                <a:gd name="T9" fmla="*/ 50 h 100"/>
              </a:gdLst>
              <a:ahLst/>
              <a:cxnLst>
                <a:cxn ang="0">
                  <a:pos x="T0" y="T1"/>
                </a:cxn>
                <a:cxn ang="0">
                  <a:pos x="T2" y="T3"/>
                </a:cxn>
                <a:cxn ang="0">
                  <a:pos x="T4" y="T5"/>
                </a:cxn>
                <a:cxn ang="0">
                  <a:pos x="T6" y="T7"/>
                </a:cxn>
                <a:cxn ang="0">
                  <a:pos x="T8" y="T9"/>
                </a:cxn>
              </a:cxnLst>
              <a:rect l="0" t="0" r="r" b="b"/>
              <a:pathLst>
                <a:path w="87" h="100">
                  <a:moveTo>
                    <a:pt x="0" y="50"/>
                  </a:moveTo>
                  <a:cubicBezTo>
                    <a:pt x="0" y="77"/>
                    <a:pt x="19" y="100"/>
                    <a:pt x="43" y="100"/>
                  </a:cubicBezTo>
                  <a:cubicBezTo>
                    <a:pt x="67" y="100"/>
                    <a:pt x="87" y="78"/>
                    <a:pt x="87" y="50"/>
                  </a:cubicBezTo>
                  <a:cubicBezTo>
                    <a:pt x="87" y="23"/>
                    <a:pt x="68" y="0"/>
                    <a:pt x="44" y="0"/>
                  </a:cubicBezTo>
                  <a:cubicBezTo>
                    <a:pt x="20" y="0"/>
                    <a:pt x="0" y="22"/>
                    <a:pt x="0" y="5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6" name="ïślïḍè">
              <a:extLst>
                <a:ext uri="{FF2B5EF4-FFF2-40B4-BE49-F238E27FC236}">
                  <a16:creationId xmlns:a16="http://schemas.microsoft.com/office/drawing/2014/main" id="{93971DD2-636A-4433-8F86-1766290773D8}"/>
                </a:ext>
              </a:extLst>
            </p:cNvPr>
            <p:cNvSpPr/>
            <p:nvPr/>
          </p:nvSpPr>
          <p:spPr bwMode="auto">
            <a:xfrm>
              <a:off x="7561263" y="1569244"/>
              <a:ext cx="30163" cy="42863"/>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7" name="işḻîḍè">
              <a:extLst>
                <a:ext uri="{FF2B5EF4-FFF2-40B4-BE49-F238E27FC236}">
                  <a16:creationId xmlns:a16="http://schemas.microsoft.com/office/drawing/2014/main" id="{A5C21DA9-06EA-4C56-B3E8-F590AF3853CA}"/>
                </a:ext>
              </a:extLst>
            </p:cNvPr>
            <p:cNvSpPr/>
            <p:nvPr/>
          </p:nvSpPr>
          <p:spPr bwMode="auto">
            <a:xfrm>
              <a:off x="7437438" y="1334294"/>
              <a:ext cx="431800" cy="307975"/>
            </a:xfrm>
            <a:custGeom>
              <a:avLst/>
              <a:gdLst>
                <a:gd name="T0" fmla="*/ 0 w 101"/>
                <a:gd name="T1" fmla="*/ 10 h 72"/>
                <a:gd name="T2" fmla="*/ 2 w 101"/>
                <a:gd name="T3" fmla="*/ 0 h 72"/>
                <a:gd name="T4" fmla="*/ 23 w 101"/>
                <a:gd name="T5" fmla="*/ 5 h 72"/>
                <a:gd name="T6" fmla="*/ 37 w 101"/>
                <a:gd name="T7" fmla="*/ 3 h 72"/>
                <a:gd name="T8" fmla="*/ 41 w 101"/>
                <a:gd name="T9" fmla="*/ 2 h 72"/>
                <a:gd name="T10" fmla="*/ 54 w 101"/>
                <a:gd name="T11" fmla="*/ 0 h 72"/>
                <a:gd name="T12" fmla="*/ 60 w 101"/>
                <a:gd name="T13" fmla="*/ 1 h 72"/>
                <a:gd name="T14" fmla="*/ 84 w 101"/>
                <a:gd name="T15" fmla="*/ 11 h 72"/>
                <a:gd name="T16" fmla="*/ 101 w 101"/>
                <a:gd name="T17" fmla="*/ 46 h 72"/>
                <a:gd name="T18" fmla="*/ 92 w 101"/>
                <a:gd name="T19" fmla="*/ 72 h 72"/>
                <a:gd name="T20" fmla="*/ 92 w 101"/>
                <a:gd name="T21" fmla="*/ 67 h 72"/>
                <a:gd name="T22" fmla="*/ 82 w 101"/>
                <a:gd name="T23" fmla="*/ 36 h 72"/>
                <a:gd name="T24" fmla="*/ 39 w 101"/>
                <a:gd name="T25" fmla="*/ 42 h 72"/>
                <a:gd name="T26" fmla="*/ 19 w 101"/>
                <a:gd name="T27" fmla="*/ 38 h 72"/>
                <a:gd name="T28" fmla="*/ 13 w 101"/>
                <a:gd name="T29" fmla="*/ 34 h 72"/>
                <a:gd name="T30" fmla="*/ 12 w 101"/>
                <a:gd name="T31" fmla="*/ 34 h 72"/>
                <a:gd name="T32" fmla="*/ 9 w 101"/>
                <a:gd name="T33" fmla="*/ 32 h 72"/>
                <a:gd name="T34" fmla="*/ 9 w 101"/>
                <a:gd name="T35" fmla="*/ 31 h 72"/>
                <a:gd name="T36" fmla="*/ 0 w 101"/>
                <a:gd name="T3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72">
                  <a:moveTo>
                    <a:pt x="0" y="10"/>
                  </a:moveTo>
                  <a:cubicBezTo>
                    <a:pt x="1" y="7"/>
                    <a:pt x="1" y="3"/>
                    <a:pt x="2" y="0"/>
                  </a:cubicBezTo>
                  <a:cubicBezTo>
                    <a:pt x="9" y="3"/>
                    <a:pt x="16" y="5"/>
                    <a:pt x="23" y="5"/>
                  </a:cubicBezTo>
                  <a:cubicBezTo>
                    <a:pt x="28" y="5"/>
                    <a:pt x="33" y="4"/>
                    <a:pt x="37" y="3"/>
                  </a:cubicBezTo>
                  <a:cubicBezTo>
                    <a:pt x="38" y="3"/>
                    <a:pt x="39" y="2"/>
                    <a:pt x="41" y="2"/>
                  </a:cubicBezTo>
                  <a:cubicBezTo>
                    <a:pt x="45" y="1"/>
                    <a:pt x="49" y="0"/>
                    <a:pt x="54" y="0"/>
                  </a:cubicBezTo>
                  <a:cubicBezTo>
                    <a:pt x="56" y="0"/>
                    <a:pt x="58" y="0"/>
                    <a:pt x="60" y="1"/>
                  </a:cubicBezTo>
                  <a:cubicBezTo>
                    <a:pt x="69" y="2"/>
                    <a:pt x="78" y="6"/>
                    <a:pt x="84" y="11"/>
                  </a:cubicBezTo>
                  <a:cubicBezTo>
                    <a:pt x="95" y="19"/>
                    <a:pt x="101" y="32"/>
                    <a:pt x="101" y="46"/>
                  </a:cubicBezTo>
                  <a:cubicBezTo>
                    <a:pt x="101" y="56"/>
                    <a:pt x="98" y="65"/>
                    <a:pt x="92" y="72"/>
                  </a:cubicBezTo>
                  <a:cubicBezTo>
                    <a:pt x="92" y="71"/>
                    <a:pt x="92" y="69"/>
                    <a:pt x="92" y="67"/>
                  </a:cubicBezTo>
                  <a:cubicBezTo>
                    <a:pt x="92" y="52"/>
                    <a:pt x="89" y="42"/>
                    <a:pt x="82" y="36"/>
                  </a:cubicBezTo>
                  <a:cubicBezTo>
                    <a:pt x="74" y="44"/>
                    <a:pt x="52" y="42"/>
                    <a:pt x="39" y="42"/>
                  </a:cubicBezTo>
                  <a:cubicBezTo>
                    <a:pt x="32" y="42"/>
                    <a:pt x="25" y="41"/>
                    <a:pt x="19" y="38"/>
                  </a:cubicBezTo>
                  <a:cubicBezTo>
                    <a:pt x="17" y="37"/>
                    <a:pt x="15" y="36"/>
                    <a:pt x="13" y="34"/>
                  </a:cubicBezTo>
                  <a:cubicBezTo>
                    <a:pt x="12" y="34"/>
                    <a:pt x="12" y="34"/>
                    <a:pt x="12" y="34"/>
                  </a:cubicBezTo>
                  <a:cubicBezTo>
                    <a:pt x="11" y="33"/>
                    <a:pt x="10" y="32"/>
                    <a:pt x="9" y="32"/>
                  </a:cubicBezTo>
                  <a:cubicBezTo>
                    <a:pt x="9" y="31"/>
                    <a:pt x="9" y="31"/>
                    <a:pt x="9" y="31"/>
                  </a:cubicBezTo>
                  <a:cubicBezTo>
                    <a:pt x="4" y="26"/>
                    <a:pt x="0" y="19"/>
                    <a:pt x="0" y="10"/>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8" name="iṥľíḋe">
              <a:extLst>
                <a:ext uri="{FF2B5EF4-FFF2-40B4-BE49-F238E27FC236}">
                  <a16:creationId xmlns:a16="http://schemas.microsoft.com/office/drawing/2014/main" id="{CB48F3C2-18AA-44E3-B655-F82821BD6E63}"/>
                </a:ext>
              </a:extLst>
            </p:cNvPr>
            <p:cNvSpPr/>
            <p:nvPr/>
          </p:nvSpPr>
          <p:spPr bwMode="auto">
            <a:xfrm>
              <a:off x="7564438" y="1372394"/>
              <a:ext cx="377825" cy="423863"/>
            </a:xfrm>
            <a:custGeom>
              <a:avLst/>
              <a:gdLst>
                <a:gd name="T0" fmla="*/ 31 w 88"/>
                <a:gd name="T1" fmla="*/ 75 h 99"/>
                <a:gd name="T2" fmla="*/ 46 w 88"/>
                <a:gd name="T3" fmla="*/ 61 h 99"/>
                <a:gd name="T4" fmla="*/ 32 w 88"/>
                <a:gd name="T5" fmla="*/ 47 h 99"/>
                <a:gd name="T6" fmla="*/ 17 w 88"/>
                <a:gd name="T7" fmla="*/ 58 h 99"/>
                <a:gd name="T8" fmla="*/ 0 w 88"/>
                <a:gd name="T9" fmla="*/ 23 h 99"/>
                <a:gd name="T10" fmla="*/ 66 w 88"/>
                <a:gd name="T11" fmla="*/ 36 h 99"/>
                <a:gd name="T12" fmla="*/ 38 w 88"/>
                <a:gd name="T13" fmla="*/ 99 h 99"/>
                <a:gd name="T14" fmla="*/ 31 w 88"/>
                <a:gd name="T15" fmla="*/ 75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99">
                  <a:moveTo>
                    <a:pt x="31" y="75"/>
                  </a:moveTo>
                  <a:cubicBezTo>
                    <a:pt x="39" y="75"/>
                    <a:pt x="46" y="69"/>
                    <a:pt x="46" y="61"/>
                  </a:cubicBezTo>
                  <a:cubicBezTo>
                    <a:pt x="46" y="53"/>
                    <a:pt x="39" y="47"/>
                    <a:pt x="32" y="47"/>
                  </a:cubicBezTo>
                  <a:cubicBezTo>
                    <a:pt x="25" y="47"/>
                    <a:pt x="19" y="52"/>
                    <a:pt x="17" y="58"/>
                  </a:cubicBezTo>
                  <a:cubicBezTo>
                    <a:pt x="15" y="42"/>
                    <a:pt x="0" y="23"/>
                    <a:pt x="0" y="23"/>
                  </a:cubicBezTo>
                  <a:cubicBezTo>
                    <a:pt x="25" y="12"/>
                    <a:pt x="43" y="0"/>
                    <a:pt x="66" y="36"/>
                  </a:cubicBezTo>
                  <a:cubicBezTo>
                    <a:pt x="88" y="73"/>
                    <a:pt x="38" y="99"/>
                    <a:pt x="38" y="99"/>
                  </a:cubicBezTo>
                  <a:cubicBezTo>
                    <a:pt x="38" y="99"/>
                    <a:pt x="25" y="75"/>
                    <a:pt x="31" y="75"/>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9" name="î$ḷídè">
              <a:extLst>
                <a:ext uri="{FF2B5EF4-FFF2-40B4-BE49-F238E27FC236}">
                  <a16:creationId xmlns:a16="http://schemas.microsoft.com/office/drawing/2014/main" id="{4623A4D0-DC5A-4B52-90A9-D91CF6DB5243}"/>
                </a:ext>
              </a:extLst>
            </p:cNvPr>
            <p:cNvSpPr/>
            <p:nvPr/>
          </p:nvSpPr>
          <p:spPr bwMode="auto">
            <a:xfrm>
              <a:off x="7791450" y="1877219"/>
              <a:ext cx="85725" cy="146050"/>
            </a:xfrm>
            <a:custGeom>
              <a:avLst/>
              <a:gdLst>
                <a:gd name="T0" fmla="*/ 0 w 20"/>
                <a:gd name="T1" fmla="*/ 0 h 34"/>
                <a:gd name="T2" fmla="*/ 19 w 20"/>
                <a:gd name="T3" fmla="*/ 34 h 34"/>
                <a:gd name="T4" fmla="*/ 19 w 20"/>
                <a:gd name="T5" fmla="*/ 3 h 34"/>
                <a:gd name="T6" fmla="*/ 19 w 20"/>
                <a:gd name="T7" fmla="*/ 3 h 34"/>
                <a:gd name="T8" fmla="*/ 0 w 20"/>
                <a:gd name="T9" fmla="*/ 0 h 34"/>
              </a:gdLst>
              <a:ahLst/>
              <a:cxnLst>
                <a:cxn ang="0">
                  <a:pos x="T0" y="T1"/>
                </a:cxn>
                <a:cxn ang="0">
                  <a:pos x="T2" y="T3"/>
                </a:cxn>
                <a:cxn ang="0">
                  <a:pos x="T4" y="T5"/>
                </a:cxn>
                <a:cxn ang="0">
                  <a:pos x="T6" y="T7"/>
                </a:cxn>
                <a:cxn ang="0">
                  <a:pos x="T8" y="T9"/>
                </a:cxn>
              </a:cxnLst>
              <a:rect l="0" t="0" r="r" b="b"/>
              <a:pathLst>
                <a:path w="20" h="34">
                  <a:moveTo>
                    <a:pt x="0" y="0"/>
                  </a:moveTo>
                  <a:cubicBezTo>
                    <a:pt x="19" y="34"/>
                    <a:pt x="19" y="34"/>
                    <a:pt x="19" y="34"/>
                  </a:cubicBezTo>
                  <a:cubicBezTo>
                    <a:pt x="19" y="34"/>
                    <a:pt x="20" y="3"/>
                    <a:pt x="19" y="3"/>
                  </a:cubicBezTo>
                  <a:cubicBezTo>
                    <a:pt x="19" y="3"/>
                    <a:pt x="19" y="3"/>
                    <a:pt x="19" y="3"/>
                  </a:cubicBezTo>
                  <a:cubicBezTo>
                    <a:pt x="0" y="0"/>
                    <a:pt x="0" y="0"/>
                    <a:pt x="0" y="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0" name="îṥlíḋé">
              <a:extLst>
                <a:ext uri="{FF2B5EF4-FFF2-40B4-BE49-F238E27FC236}">
                  <a16:creationId xmlns:a16="http://schemas.microsoft.com/office/drawing/2014/main" id="{8ACBDFFD-A63C-4BD4-88CE-04C301FCF325}"/>
                </a:ext>
              </a:extLst>
            </p:cNvPr>
            <p:cNvSpPr/>
            <p:nvPr/>
          </p:nvSpPr>
          <p:spPr bwMode="auto">
            <a:xfrm>
              <a:off x="7778750" y="1791494"/>
              <a:ext cx="363538" cy="209550"/>
            </a:xfrm>
            <a:custGeom>
              <a:avLst/>
              <a:gdLst>
                <a:gd name="T0" fmla="*/ 83 w 85"/>
                <a:gd name="T1" fmla="*/ 42 h 49"/>
                <a:gd name="T2" fmla="*/ 70 w 85"/>
                <a:gd name="T3" fmla="*/ 47 h 49"/>
                <a:gd name="T4" fmla="*/ 8 w 85"/>
                <a:gd name="T5" fmla="*/ 21 h 49"/>
                <a:gd name="T6" fmla="*/ 3 w 85"/>
                <a:gd name="T7" fmla="*/ 7 h 49"/>
                <a:gd name="T8" fmla="*/ 16 w 85"/>
                <a:gd name="T9" fmla="*/ 2 h 49"/>
                <a:gd name="T10" fmla="*/ 78 w 85"/>
                <a:gd name="T11" fmla="*/ 28 h 49"/>
                <a:gd name="T12" fmla="*/ 83 w 85"/>
                <a:gd name="T13" fmla="*/ 42 h 49"/>
              </a:gdLst>
              <a:ahLst/>
              <a:cxnLst>
                <a:cxn ang="0">
                  <a:pos x="T0" y="T1"/>
                </a:cxn>
                <a:cxn ang="0">
                  <a:pos x="T2" y="T3"/>
                </a:cxn>
                <a:cxn ang="0">
                  <a:pos x="T4" y="T5"/>
                </a:cxn>
                <a:cxn ang="0">
                  <a:pos x="T6" y="T7"/>
                </a:cxn>
                <a:cxn ang="0">
                  <a:pos x="T8" y="T9"/>
                </a:cxn>
                <a:cxn ang="0">
                  <a:pos x="T10" y="T11"/>
                </a:cxn>
                <a:cxn ang="0">
                  <a:pos x="T12" y="T13"/>
                </a:cxn>
              </a:cxnLst>
              <a:rect l="0" t="0" r="r" b="b"/>
              <a:pathLst>
                <a:path w="85" h="49">
                  <a:moveTo>
                    <a:pt x="83" y="42"/>
                  </a:moveTo>
                  <a:cubicBezTo>
                    <a:pt x="81" y="47"/>
                    <a:pt x="75" y="49"/>
                    <a:pt x="70" y="47"/>
                  </a:cubicBezTo>
                  <a:cubicBezTo>
                    <a:pt x="8" y="21"/>
                    <a:pt x="8" y="21"/>
                    <a:pt x="8" y="21"/>
                  </a:cubicBezTo>
                  <a:cubicBezTo>
                    <a:pt x="3" y="18"/>
                    <a:pt x="0" y="12"/>
                    <a:pt x="3" y="7"/>
                  </a:cubicBezTo>
                  <a:cubicBezTo>
                    <a:pt x="5" y="2"/>
                    <a:pt x="11" y="0"/>
                    <a:pt x="16" y="2"/>
                  </a:cubicBezTo>
                  <a:cubicBezTo>
                    <a:pt x="78" y="28"/>
                    <a:pt x="78" y="28"/>
                    <a:pt x="78" y="28"/>
                  </a:cubicBezTo>
                  <a:cubicBezTo>
                    <a:pt x="83" y="31"/>
                    <a:pt x="85" y="36"/>
                    <a:pt x="83" y="4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1" name="îṩľïḑê">
              <a:extLst>
                <a:ext uri="{FF2B5EF4-FFF2-40B4-BE49-F238E27FC236}">
                  <a16:creationId xmlns:a16="http://schemas.microsoft.com/office/drawing/2014/main" id="{3077FE8C-A3C6-4D76-854D-2EFE9C813A84}"/>
                </a:ext>
              </a:extLst>
            </p:cNvPr>
            <p:cNvSpPr/>
            <p:nvPr/>
          </p:nvSpPr>
          <p:spPr bwMode="auto">
            <a:xfrm>
              <a:off x="7954963" y="1915319"/>
              <a:ext cx="179388" cy="234950"/>
            </a:xfrm>
            <a:custGeom>
              <a:avLst/>
              <a:gdLst>
                <a:gd name="T0" fmla="*/ 0 w 42"/>
                <a:gd name="T1" fmla="*/ 50 h 55"/>
                <a:gd name="T2" fmla="*/ 7 w 42"/>
                <a:gd name="T3" fmla="*/ 55 h 55"/>
                <a:gd name="T4" fmla="*/ 42 w 42"/>
                <a:gd name="T5" fmla="*/ 13 h 55"/>
                <a:gd name="T6" fmla="*/ 25 w 42"/>
                <a:gd name="T7" fmla="*/ 2 h 55"/>
                <a:gd name="T8" fmla="*/ 0 w 42"/>
                <a:gd name="T9" fmla="*/ 50 h 55"/>
              </a:gdLst>
              <a:ahLst/>
              <a:cxnLst>
                <a:cxn ang="0">
                  <a:pos x="T0" y="T1"/>
                </a:cxn>
                <a:cxn ang="0">
                  <a:pos x="T2" y="T3"/>
                </a:cxn>
                <a:cxn ang="0">
                  <a:pos x="T4" y="T5"/>
                </a:cxn>
                <a:cxn ang="0">
                  <a:pos x="T6" y="T7"/>
                </a:cxn>
                <a:cxn ang="0">
                  <a:pos x="T8" y="T9"/>
                </a:cxn>
              </a:cxnLst>
              <a:rect l="0" t="0" r="r" b="b"/>
              <a:pathLst>
                <a:path w="42" h="55">
                  <a:moveTo>
                    <a:pt x="0" y="50"/>
                  </a:moveTo>
                  <a:cubicBezTo>
                    <a:pt x="7" y="55"/>
                    <a:pt x="7" y="55"/>
                    <a:pt x="7" y="55"/>
                  </a:cubicBezTo>
                  <a:cubicBezTo>
                    <a:pt x="42" y="13"/>
                    <a:pt x="42" y="13"/>
                    <a:pt x="42" y="13"/>
                  </a:cubicBezTo>
                  <a:cubicBezTo>
                    <a:pt x="42" y="13"/>
                    <a:pt x="39" y="0"/>
                    <a:pt x="25" y="2"/>
                  </a:cubicBezTo>
                  <a:lnTo>
                    <a:pt x="0" y="5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2" name="îṥľîdê">
              <a:extLst>
                <a:ext uri="{FF2B5EF4-FFF2-40B4-BE49-F238E27FC236}">
                  <a16:creationId xmlns:a16="http://schemas.microsoft.com/office/drawing/2014/main" id="{F2EEAA13-5944-4E23-A3F6-18EB3287D8F8}"/>
                </a:ext>
              </a:extLst>
            </p:cNvPr>
            <p:cNvSpPr/>
            <p:nvPr/>
          </p:nvSpPr>
          <p:spPr bwMode="auto">
            <a:xfrm>
              <a:off x="7899400" y="2094706"/>
              <a:ext cx="119063" cy="111125"/>
            </a:xfrm>
            <a:custGeom>
              <a:avLst/>
              <a:gdLst>
                <a:gd name="T0" fmla="*/ 1 w 28"/>
                <a:gd name="T1" fmla="*/ 8 h 26"/>
                <a:gd name="T2" fmla="*/ 13 w 28"/>
                <a:gd name="T3" fmla="*/ 0 h 26"/>
                <a:gd name="T4" fmla="*/ 14 w 28"/>
                <a:gd name="T5" fmla="*/ 1 h 26"/>
                <a:gd name="T6" fmla="*/ 26 w 28"/>
                <a:gd name="T7" fmla="*/ 7 h 26"/>
                <a:gd name="T8" fmla="*/ 27 w 28"/>
                <a:gd name="T9" fmla="*/ 11 h 26"/>
                <a:gd name="T10" fmla="*/ 21 w 28"/>
                <a:gd name="T11" fmla="*/ 24 h 26"/>
                <a:gd name="T12" fmla="*/ 17 w 28"/>
                <a:gd name="T13" fmla="*/ 25 h 26"/>
                <a:gd name="T14" fmla="*/ 5 w 28"/>
                <a:gd name="T15" fmla="*/ 19 h 26"/>
                <a:gd name="T16" fmla="*/ 4 w 28"/>
                <a:gd name="T17" fmla="*/ 14 h 26"/>
                <a:gd name="T18" fmla="*/ 1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 y="8"/>
                  </a:moveTo>
                  <a:cubicBezTo>
                    <a:pt x="1" y="8"/>
                    <a:pt x="12" y="0"/>
                    <a:pt x="13" y="0"/>
                  </a:cubicBezTo>
                  <a:cubicBezTo>
                    <a:pt x="14" y="1"/>
                    <a:pt x="14" y="1"/>
                    <a:pt x="14" y="1"/>
                  </a:cubicBezTo>
                  <a:cubicBezTo>
                    <a:pt x="26" y="7"/>
                    <a:pt x="26" y="7"/>
                    <a:pt x="26" y="7"/>
                  </a:cubicBezTo>
                  <a:cubicBezTo>
                    <a:pt x="27" y="8"/>
                    <a:pt x="28" y="9"/>
                    <a:pt x="27" y="11"/>
                  </a:cubicBezTo>
                  <a:cubicBezTo>
                    <a:pt x="21" y="24"/>
                    <a:pt x="21" y="24"/>
                    <a:pt x="21" y="24"/>
                  </a:cubicBezTo>
                  <a:cubicBezTo>
                    <a:pt x="20" y="25"/>
                    <a:pt x="18" y="26"/>
                    <a:pt x="17" y="25"/>
                  </a:cubicBezTo>
                  <a:cubicBezTo>
                    <a:pt x="5" y="19"/>
                    <a:pt x="5" y="19"/>
                    <a:pt x="5" y="19"/>
                  </a:cubicBezTo>
                  <a:cubicBezTo>
                    <a:pt x="4" y="18"/>
                    <a:pt x="4" y="15"/>
                    <a:pt x="4"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3" name="íślîďê">
              <a:extLst>
                <a:ext uri="{FF2B5EF4-FFF2-40B4-BE49-F238E27FC236}">
                  <a16:creationId xmlns:a16="http://schemas.microsoft.com/office/drawing/2014/main" id="{F1358742-27D5-484A-A90F-FF456DE71297}"/>
                </a:ext>
              </a:extLst>
            </p:cNvPr>
            <p:cNvSpPr/>
            <p:nvPr/>
          </p:nvSpPr>
          <p:spPr bwMode="auto">
            <a:xfrm>
              <a:off x="3805238" y="3518694"/>
              <a:ext cx="423863" cy="149225"/>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44" name="işľíďe">
              <a:extLst>
                <a:ext uri="{FF2B5EF4-FFF2-40B4-BE49-F238E27FC236}">
                  <a16:creationId xmlns:a16="http://schemas.microsoft.com/office/drawing/2014/main" id="{9035E518-8056-43AE-8A61-A472480BFB39}"/>
                </a:ext>
              </a:extLst>
            </p:cNvPr>
            <p:cNvSpPr/>
            <p:nvPr/>
          </p:nvSpPr>
          <p:spPr bwMode="auto">
            <a:xfrm>
              <a:off x="3805238" y="3667919"/>
              <a:ext cx="176213" cy="287338"/>
            </a:xfrm>
            <a:custGeom>
              <a:avLst/>
              <a:gdLst>
                <a:gd name="T0" fmla="*/ 51 w 111"/>
                <a:gd name="T1" fmla="*/ 181 h 181"/>
                <a:gd name="T2" fmla="*/ 111 w 111"/>
                <a:gd name="T3" fmla="*/ 181 h 181"/>
                <a:gd name="T4" fmla="*/ 111 w 111"/>
                <a:gd name="T5" fmla="*/ 0 h 181"/>
                <a:gd name="T6" fmla="*/ 0 w 111"/>
                <a:gd name="T7" fmla="*/ 0 h 181"/>
                <a:gd name="T8" fmla="*/ 51 w 111"/>
                <a:gd name="T9" fmla="*/ 181 h 181"/>
              </a:gdLst>
              <a:ahLst/>
              <a:cxnLst>
                <a:cxn ang="0">
                  <a:pos x="T0" y="T1"/>
                </a:cxn>
                <a:cxn ang="0">
                  <a:pos x="T2" y="T3"/>
                </a:cxn>
                <a:cxn ang="0">
                  <a:pos x="T4" y="T5"/>
                </a:cxn>
                <a:cxn ang="0">
                  <a:pos x="T6" y="T7"/>
                </a:cxn>
                <a:cxn ang="0">
                  <a:pos x="T8" y="T9"/>
                </a:cxn>
              </a:cxnLst>
              <a:rect l="0" t="0" r="r" b="b"/>
              <a:pathLst>
                <a:path w="111" h="181">
                  <a:moveTo>
                    <a:pt x="51" y="181"/>
                  </a:moveTo>
                  <a:lnTo>
                    <a:pt x="111" y="181"/>
                  </a:lnTo>
                  <a:lnTo>
                    <a:pt x="111" y="0"/>
                  </a:lnTo>
                  <a:lnTo>
                    <a:pt x="0" y="0"/>
                  </a:lnTo>
                  <a:lnTo>
                    <a:pt x="51"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5" name="îṡlïdê">
              <a:extLst>
                <a:ext uri="{FF2B5EF4-FFF2-40B4-BE49-F238E27FC236}">
                  <a16:creationId xmlns:a16="http://schemas.microsoft.com/office/drawing/2014/main" id="{58339A94-CF8B-463C-B77A-567D6AD18679}"/>
                </a:ext>
              </a:extLst>
            </p:cNvPr>
            <p:cNvSpPr/>
            <p:nvPr/>
          </p:nvSpPr>
          <p:spPr bwMode="auto">
            <a:xfrm>
              <a:off x="3878263" y="3920331"/>
              <a:ext cx="103188" cy="234950"/>
            </a:xfrm>
            <a:custGeom>
              <a:avLst/>
              <a:gdLst>
                <a:gd name="T0" fmla="*/ 0 w 65"/>
                <a:gd name="T1" fmla="*/ 146 h 148"/>
                <a:gd name="T2" fmla="*/ 59 w 65"/>
                <a:gd name="T3" fmla="*/ 148 h 148"/>
                <a:gd name="T4" fmla="*/ 65 w 65"/>
                <a:gd name="T5" fmla="*/ 3 h 148"/>
                <a:gd name="T6" fmla="*/ 5 w 65"/>
                <a:gd name="T7" fmla="*/ 0 h 148"/>
                <a:gd name="T8" fmla="*/ 0 w 65"/>
                <a:gd name="T9" fmla="*/ 146 h 148"/>
              </a:gdLst>
              <a:ahLst/>
              <a:cxnLst>
                <a:cxn ang="0">
                  <a:pos x="T0" y="T1"/>
                </a:cxn>
                <a:cxn ang="0">
                  <a:pos x="T2" y="T3"/>
                </a:cxn>
                <a:cxn ang="0">
                  <a:pos x="T4" y="T5"/>
                </a:cxn>
                <a:cxn ang="0">
                  <a:pos x="T6" y="T7"/>
                </a:cxn>
                <a:cxn ang="0">
                  <a:pos x="T8" y="T9"/>
                </a:cxn>
              </a:cxnLst>
              <a:rect l="0" t="0" r="r" b="b"/>
              <a:pathLst>
                <a:path w="65" h="148">
                  <a:moveTo>
                    <a:pt x="0" y="146"/>
                  </a:moveTo>
                  <a:lnTo>
                    <a:pt x="59" y="148"/>
                  </a:lnTo>
                  <a:lnTo>
                    <a:pt x="65" y="3"/>
                  </a:lnTo>
                  <a:lnTo>
                    <a:pt x="5"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6" name="iṧḷíďê">
              <a:extLst>
                <a:ext uri="{FF2B5EF4-FFF2-40B4-BE49-F238E27FC236}">
                  <a16:creationId xmlns:a16="http://schemas.microsoft.com/office/drawing/2014/main" id="{82927AFC-76D9-4448-A11D-C4569A5D3CFE}"/>
                </a:ext>
              </a:extLst>
            </p:cNvPr>
            <p:cNvSpPr/>
            <p:nvPr/>
          </p:nvSpPr>
          <p:spPr bwMode="auto">
            <a:xfrm>
              <a:off x="3805238" y="3104356"/>
              <a:ext cx="423863" cy="477838"/>
            </a:xfrm>
            <a:custGeom>
              <a:avLst/>
              <a:gdLst>
                <a:gd name="T0" fmla="*/ 99 w 99"/>
                <a:gd name="T1" fmla="*/ 95 h 112"/>
                <a:gd name="T2" fmla="*/ 82 w 99"/>
                <a:gd name="T3" fmla="*/ 112 h 112"/>
                <a:gd name="T4" fmla="*/ 17 w 99"/>
                <a:gd name="T5" fmla="*/ 112 h 112"/>
                <a:gd name="T6" fmla="*/ 0 w 99"/>
                <a:gd name="T7" fmla="*/ 95 h 112"/>
                <a:gd name="T8" fmla="*/ 0 w 99"/>
                <a:gd name="T9" fmla="*/ 17 h 112"/>
                <a:gd name="T10" fmla="*/ 17 w 99"/>
                <a:gd name="T11" fmla="*/ 0 h 112"/>
                <a:gd name="T12" fmla="*/ 82 w 99"/>
                <a:gd name="T13" fmla="*/ 0 h 112"/>
                <a:gd name="T14" fmla="*/ 99 w 99"/>
                <a:gd name="T15" fmla="*/ 17 h 112"/>
                <a:gd name="T16" fmla="*/ 99 w 99"/>
                <a:gd name="T17"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9" y="95"/>
                  </a:moveTo>
                  <a:cubicBezTo>
                    <a:pt x="99" y="104"/>
                    <a:pt x="91" y="112"/>
                    <a:pt x="82" y="112"/>
                  </a:cubicBezTo>
                  <a:cubicBezTo>
                    <a:pt x="17" y="112"/>
                    <a:pt x="17" y="112"/>
                    <a:pt x="17" y="112"/>
                  </a:cubicBezTo>
                  <a:cubicBezTo>
                    <a:pt x="8" y="112"/>
                    <a:pt x="0" y="104"/>
                    <a:pt x="0" y="95"/>
                  </a:cubicBezTo>
                  <a:cubicBezTo>
                    <a:pt x="0" y="17"/>
                    <a:pt x="0" y="17"/>
                    <a:pt x="0" y="17"/>
                  </a:cubicBezTo>
                  <a:cubicBezTo>
                    <a:pt x="0" y="8"/>
                    <a:pt x="8" y="0"/>
                    <a:pt x="17" y="0"/>
                  </a:cubicBezTo>
                  <a:cubicBezTo>
                    <a:pt x="82" y="0"/>
                    <a:pt x="82" y="0"/>
                    <a:pt x="82" y="0"/>
                  </a:cubicBezTo>
                  <a:cubicBezTo>
                    <a:pt x="91" y="0"/>
                    <a:pt x="99" y="8"/>
                    <a:pt x="99" y="17"/>
                  </a:cubicBezTo>
                  <a:lnTo>
                    <a:pt x="99" y="95"/>
                  </a:ln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7" name="iSḻíďé">
              <a:extLst>
                <a:ext uri="{FF2B5EF4-FFF2-40B4-BE49-F238E27FC236}">
                  <a16:creationId xmlns:a16="http://schemas.microsoft.com/office/drawing/2014/main" id="{06D08731-0AE0-4A30-BCC3-7083D8920036}"/>
                </a:ext>
              </a:extLst>
            </p:cNvPr>
            <p:cNvSpPr/>
            <p:nvPr/>
          </p:nvSpPr>
          <p:spPr bwMode="auto">
            <a:xfrm>
              <a:off x="3878263" y="4152106"/>
              <a:ext cx="204788" cy="111125"/>
            </a:xfrm>
            <a:custGeom>
              <a:avLst/>
              <a:gdLst>
                <a:gd name="T0" fmla="*/ 129 w 129"/>
                <a:gd name="T1" fmla="*/ 70 h 70"/>
                <a:gd name="T2" fmla="*/ 0 w 129"/>
                <a:gd name="T3" fmla="*/ 64 h 70"/>
                <a:gd name="T4" fmla="*/ 0 w 129"/>
                <a:gd name="T5" fmla="*/ 0 h 70"/>
                <a:gd name="T6" fmla="*/ 59 w 129"/>
                <a:gd name="T7" fmla="*/ 2 h 70"/>
                <a:gd name="T8" fmla="*/ 129 w 129"/>
                <a:gd name="T9" fmla="*/ 70 h 70"/>
              </a:gdLst>
              <a:ahLst/>
              <a:cxnLst>
                <a:cxn ang="0">
                  <a:pos x="T0" y="T1"/>
                </a:cxn>
                <a:cxn ang="0">
                  <a:pos x="T2" y="T3"/>
                </a:cxn>
                <a:cxn ang="0">
                  <a:pos x="T4" y="T5"/>
                </a:cxn>
                <a:cxn ang="0">
                  <a:pos x="T6" y="T7"/>
                </a:cxn>
                <a:cxn ang="0">
                  <a:pos x="T8" y="T9"/>
                </a:cxn>
              </a:cxnLst>
              <a:rect l="0" t="0" r="r" b="b"/>
              <a:pathLst>
                <a:path w="129" h="70">
                  <a:moveTo>
                    <a:pt x="129" y="70"/>
                  </a:moveTo>
                  <a:lnTo>
                    <a:pt x="0" y="64"/>
                  </a:lnTo>
                  <a:lnTo>
                    <a:pt x="0" y="0"/>
                  </a:lnTo>
                  <a:lnTo>
                    <a:pt x="59" y="2"/>
                  </a:lnTo>
                  <a:lnTo>
                    <a:pt x="129"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8" name="îs1ïdé">
              <a:extLst>
                <a:ext uri="{FF2B5EF4-FFF2-40B4-BE49-F238E27FC236}">
                  <a16:creationId xmlns:a16="http://schemas.microsoft.com/office/drawing/2014/main" id="{CE6A61E0-7D90-4D85-BEF8-4D0321F481AB}"/>
                </a:ext>
              </a:extLst>
            </p:cNvPr>
            <p:cNvSpPr/>
            <p:nvPr/>
          </p:nvSpPr>
          <p:spPr bwMode="auto">
            <a:xfrm>
              <a:off x="4052888" y="3667919"/>
              <a:ext cx="176213" cy="287338"/>
            </a:xfrm>
            <a:custGeom>
              <a:avLst/>
              <a:gdLst>
                <a:gd name="T0" fmla="*/ 49 w 111"/>
                <a:gd name="T1" fmla="*/ 181 h 181"/>
                <a:gd name="T2" fmla="*/ 111 w 111"/>
                <a:gd name="T3" fmla="*/ 181 h 181"/>
                <a:gd name="T4" fmla="*/ 111 w 111"/>
                <a:gd name="T5" fmla="*/ 0 h 181"/>
                <a:gd name="T6" fmla="*/ 0 w 111"/>
                <a:gd name="T7" fmla="*/ 0 h 181"/>
                <a:gd name="T8" fmla="*/ 49 w 111"/>
                <a:gd name="T9" fmla="*/ 181 h 181"/>
              </a:gdLst>
              <a:ahLst/>
              <a:cxnLst>
                <a:cxn ang="0">
                  <a:pos x="T0" y="T1"/>
                </a:cxn>
                <a:cxn ang="0">
                  <a:pos x="T2" y="T3"/>
                </a:cxn>
                <a:cxn ang="0">
                  <a:pos x="T4" y="T5"/>
                </a:cxn>
                <a:cxn ang="0">
                  <a:pos x="T6" y="T7"/>
                </a:cxn>
                <a:cxn ang="0">
                  <a:pos x="T8" y="T9"/>
                </a:cxn>
              </a:cxnLst>
              <a:rect l="0" t="0" r="r" b="b"/>
              <a:pathLst>
                <a:path w="111" h="181">
                  <a:moveTo>
                    <a:pt x="49" y="181"/>
                  </a:moveTo>
                  <a:lnTo>
                    <a:pt x="111" y="181"/>
                  </a:lnTo>
                  <a:lnTo>
                    <a:pt x="111" y="0"/>
                  </a:lnTo>
                  <a:lnTo>
                    <a:pt x="0" y="0"/>
                  </a:lnTo>
                  <a:lnTo>
                    <a:pt x="49"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9" name="iSļíḋe">
              <a:extLst>
                <a:ext uri="{FF2B5EF4-FFF2-40B4-BE49-F238E27FC236}">
                  <a16:creationId xmlns:a16="http://schemas.microsoft.com/office/drawing/2014/main" id="{ACF2B580-3128-47FF-BB0D-F3155F9F8A2F}"/>
                </a:ext>
              </a:extLst>
            </p:cNvPr>
            <p:cNvSpPr/>
            <p:nvPr/>
          </p:nvSpPr>
          <p:spPr bwMode="auto">
            <a:xfrm>
              <a:off x="4125913" y="3920331"/>
              <a:ext cx="98425" cy="234950"/>
            </a:xfrm>
            <a:custGeom>
              <a:avLst/>
              <a:gdLst>
                <a:gd name="T0" fmla="*/ 0 w 62"/>
                <a:gd name="T1" fmla="*/ 146 h 148"/>
                <a:gd name="T2" fmla="*/ 59 w 62"/>
                <a:gd name="T3" fmla="*/ 148 h 148"/>
                <a:gd name="T4" fmla="*/ 62 w 62"/>
                <a:gd name="T5" fmla="*/ 3 h 148"/>
                <a:gd name="T6" fmla="*/ 3 w 62"/>
                <a:gd name="T7" fmla="*/ 0 h 148"/>
                <a:gd name="T8" fmla="*/ 0 w 62"/>
                <a:gd name="T9" fmla="*/ 146 h 148"/>
              </a:gdLst>
              <a:ahLst/>
              <a:cxnLst>
                <a:cxn ang="0">
                  <a:pos x="T0" y="T1"/>
                </a:cxn>
                <a:cxn ang="0">
                  <a:pos x="T2" y="T3"/>
                </a:cxn>
                <a:cxn ang="0">
                  <a:pos x="T4" y="T5"/>
                </a:cxn>
                <a:cxn ang="0">
                  <a:pos x="T6" y="T7"/>
                </a:cxn>
                <a:cxn ang="0">
                  <a:pos x="T8" y="T9"/>
                </a:cxn>
              </a:cxnLst>
              <a:rect l="0" t="0" r="r" b="b"/>
              <a:pathLst>
                <a:path w="62" h="148">
                  <a:moveTo>
                    <a:pt x="0" y="146"/>
                  </a:moveTo>
                  <a:lnTo>
                    <a:pt x="59" y="148"/>
                  </a:lnTo>
                  <a:lnTo>
                    <a:pt x="62" y="3"/>
                  </a:lnTo>
                  <a:lnTo>
                    <a:pt x="3"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0" name="íśľiḋe">
              <a:extLst>
                <a:ext uri="{FF2B5EF4-FFF2-40B4-BE49-F238E27FC236}">
                  <a16:creationId xmlns:a16="http://schemas.microsoft.com/office/drawing/2014/main" id="{AE3AFBC9-95D6-457E-8262-BA40273CE146}"/>
                </a:ext>
              </a:extLst>
            </p:cNvPr>
            <p:cNvSpPr/>
            <p:nvPr/>
          </p:nvSpPr>
          <p:spPr bwMode="auto">
            <a:xfrm>
              <a:off x="4121150" y="4152106"/>
              <a:ext cx="209550" cy="111125"/>
            </a:xfrm>
            <a:custGeom>
              <a:avLst/>
              <a:gdLst>
                <a:gd name="T0" fmla="*/ 132 w 132"/>
                <a:gd name="T1" fmla="*/ 70 h 70"/>
                <a:gd name="T2" fmla="*/ 0 w 132"/>
                <a:gd name="T3" fmla="*/ 64 h 70"/>
                <a:gd name="T4" fmla="*/ 3 w 132"/>
                <a:gd name="T5" fmla="*/ 0 h 70"/>
                <a:gd name="T6" fmla="*/ 62 w 132"/>
                <a:gd name="T7" fmla="*/ 2 h 70"/>
                <a:gd name="T8" fmla="*/ 132 w 132"/>
                <a:gd name="T9" fmla="*/ 70 h 70"/>
              </a:gdLst>
              <a:ahLst/>
              <a:cxnLst>
                <a:cxn ang="0">
                  <a:pos x="T0" y="T1"/>
                </a:cxn>
                <a:cxn ang="0">
                  <a:pos x="T2" y="T3"/>
                </a:cxn>
                <a:cxn ang="0">
                  <a:pos x="T4" y="T5"/>
                </a:cxn>
                <a:cxn ang="0">
                  <a:pos x="T6" y="T7"/>
                </a:cxn>
                <a:cxn ang="0">
                  <a:pos x="T8" y="T9"/>
                </a:cxn>
              </a:cxnLst>
              <a:rect l="0" t="0" r="r" b="b"/>
              <a:pathLst>
                <a:path w="132" h="70">
                  <a:moveTo>
                    <a:pt x="132" y="70"/>
                  </a:moveTo>
                  <a:lnTo>
                    <a:pt x="0" y="64"/>
                  </a:lnTo>
                  <a:lnTo>
                    <a:pt x="3" y="0"/>
                  </a:lnTo>
                  <a:lnTo>
                    <a:pt x="62" y="2"/>
                  </a:lnTo>
                  <a:lnTo>
                    <a:pt x="132"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1" name="îŝļíḍè">
              <a:extLst>
                <a:ext uri="{FF2B5EF4-FFF2-40B4-BE49-F238E27FC236}">
                  <a16:creationId xmlns:a16="http://schemas.microsoft.com/office/drawing/2014/main" id="{C15D418D-5EA3-4974-9F7F-98A370C2CE18}"/>
                </a:ext>
              </a:extLst>
            </p:cNvPr>
            <p:cNvSpPr/>
            <p:nvPr/>
          </p:nvSpPr>
          <p:spPr bwMode="auto">
            <a:xfrm>
              <a:off x="4148138" y="3137694"/>
              <a:ext cx="225425" cy="385763"/>
            </a:xfrm>
            <a:custGeom>
              <a:avLst/>
              <a:gdLst>
                <a:gd name="T0" fmla="*/ 45 w 53"/>
                <a:gd name="T1" fmla="*/ 87 h 90"/>
                <a:gd name="T2" fmla="*/ 31 w 53"/>
                <a:gd name="T3" fmla="*/ 82 h 90"/>
                <a:gd name="T4" fmla="*/ 2 w 53"/>
                <a:gd name="T5" fmla="*/ 17 h 90"/>
                <a:gd name="T6" fmla="*/ 8 w 53"/>
                <a:gd name="T7" fmla="*/ 3 h 90"/>
                <a:gd name="T8" fmla="*/ 22 w 53"/>
                <a:gd name="T9" fmla="*/ 8 h 90"/>
                <a:gd name="T10" fmla="*/ 50 w 53"/>
                <a:gd name="T11" fmla="*/ 73 h 90"/>
                <a:gd name="T12" fmla="*/ 45 w 53"/>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53" h="90">
                  <a:moveTo>
                    <a:pt x="45" y="87"/>
                  </a:moveTo>
                  <a:cubicBezTo>
                    <a:pt x="39" y="90"/>
                    <a:pt x="33" y="87"/>
                    <a:pt x="31" y="82"/>
                  </a:cubicBezTo>
                  <a:cubicBezTo>
                    <a:pt x="2" y="17"/>
                    <a:pt x="2" y="17"/>
                    <a:pt x="2" y="17"/>
                  </a:cubicBezTo>
                  <a:cubicBezTo>
                    <a:pt x="0" y="11"/>
                    <a:pt x="2" y="5"/>
                    <a:pt x="8" y="3"/>
                  </a:cubicBezTo>
                  <a:cubicBezTo>
                    <a:pt x="13" y="0"/>
                    <a:pt x="19" y="3"/>
                    <a:pt x="22" y="8"/>
                  </a:cubicBezTo>
                  <a:cubicBezTo>
                    <a:pt x="50" y="73"/>
                    <a:pt x="50" y="73"/>
                    <a:pt x="50" y="73"/>
                  </a:cubicBezTo>
                  <a:cubicBezTo>
                    <a:pt x="53" y="79"/>
                    <a:pt x="50" y="85"/>
                    <a:pt x="45" y="87"/>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2" name="işľíḑê">
              <a:extLst>
                <a:ext uri="{FF2B5EF4-FFF2-40B4-BE49-F238E27FC236}">
                  <a16:creationId xmlns:a16="http://schemas.microsoft.com/office/drawing/2014/main" id="{FAFAE828-C365-4FEB-81F3-5F0F1D4F394A}"/>
                </a:ext>
              </a:extLst>
            </p:cNvPr>
            <p:cNvSpPr/>
            <p:nvPr/>
          </p:nvSpPr>
          <p:spPr bwMode="auto">
            <a:xfrm>
              <a:off x="4194175" y="3420269"/>
              <a:ext cx="166688" cy="204788"/>
            </a:xfrm>
            <a:custGeom>
              <a:avLst/>
              <a:gdLst>
                <a:gd name="T0" fmla="*/ 19 w 105"/>
                <a:gd name="T1" fmla="*/ 129 h 129"/>
                <a:gd name="T2" fmla="*/ 0 w 105"/>
                <a:gd name="T3" fmla="*/ 119 h 129"/>
                <a:gd name="T4" fmla="*/ 57 w 105"/>
                <a:gd name="T5" fmla="*/ 0 h 129"/>
                <a:gd name="T6" fmla="*/ 105 w 105"/>
                <a:gd name="T7" fmla="*/ 30 h 129"/>
                <a:gd name="T8" fmla="*/ 19 w 105"/>
                <a:gd name="T9" fmla="*/ 129 h 129"/>
              </a:gdLst>
              <a:ahLst/>
              <a:cxnLst>
                <a:cxn ang="0">
                  <a:pos x="T0" y="T1"/>
                </a:cxn>
                <a:cxn ang="0">
                  <a:pos x="T2" y="T3"/>
                </a:cxn>
                <a:cxn ang="0">
                  <a:pos x="T4" y="T5"/>
                </a:cxn>
                <a:cxn ang="0">
                  <a:pos x="T6" y="T7"/>
                </a:cxn>
                <a:cxn ang="0">
                  <a:pos x="T8" y="T9"/>
                </a:cxn>
              </a:cxnLst>
              <a:rect l="0" t="0" r="r" b="b"/>
              <a:pathLst>
                <a:path w="105" h="129">
                  <a:moveTo>
                    <a:pt x="19" y="129"/>
                  </a:moveTo>
                  <a:lnTo>
                    <a:pt x="0" y="119"/>
                  </a:lnTo>
                  <a:lnTo>
                    <a:pt x="57" y="0"/>
                  </a:lnTo>
                  <a:lnTo>
                    <a:pt x="105" y="30"/>
                  </a:lnTo>
                  <a:lnTo>
                    <a:pt x="19" y="12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3" name="ïṣ1îḓê">
              <a:extLst>
                <a:ext uri="{FF2B5EF4-FFF2-40B4-BE49-F238E27FC236}">
                  <a16:creationId xmlns:a16="http://schemas.microsoft.com/office/drawing/2014/main" id="{C8083318-236B-4FD2-8DEF-2DE6E0DFF983}"/>
                </a:ext>
              </a:extLst>
            </p:cNvPr>
            <p:cNvSpPr/>
            <p:nvPr/>
          </p:nvSpPr>
          <p:spPr bwMode="auto">
            <a:xfrm>
              <a:off x="4121150" y="3596481"/>
              <a:ext cx="133350" cy="119063"/>
            </a:xfrm>
            <a:custGeom>
              <a:avLst/>
              <a:gdLst>
                <a:gd name="T0" fmla="*/ 1 w 31"/>
                <a:gd name="T1" fmla="*/ 8 h 28"/>
                <a:gd name="T2" fmla="*/ 16 w 31"/>
                <a:gd name="T3" fmla="*/ 0 h 28"/>
                <a:gd name="T4" fmla="*/ 17 w 31"/>
                <a:gd name="T5" fmla="*/ 0 h 28"/>
                <a:gd name="T6" fmla="*/ 30 w 31"/>
                <a:gd name="T7" fmla="*/ 8 h 28"/>
                <a:gd name="T8" fmla="*/ 31 w 31"/>
                <a:gd name="T9" fmla="*/ 12 h 28"/>
                <a:gd name="T10" fmla="*/ 22 w 31"/>
                <a:gd name="T11" fmla="*/ 26 h 28"/>
                <a:gd name="T12" fmla="*/ 18 w 31"/>
                <a:gd name="T13" fmla="*/ 27 h 28"/>
                <a:gd name="T14" fmla="*/ 5 w 31"/>
                <a:gd name="T15" fmla="*/ 20 h 28"/>
                <a:gd name="T16" fmla="*/ 5 w 31"/>
                <a:gd name="T17" fmla="*/ 14 h 28"/>
                <a:gd name="T18" fmla="*/ 1 w 31"/>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1" y="8"/>
                  </a:moveTo>
                  <a:cubicBezTo>
                    <a:pt x="1" y="8"/>
                    <a:pt x="14" y="0"/>
                    <a:pt x="16" y="0"/>
                  </a:cubicBezTo>
                  <a:cubicBezTo>
                    <a:pt x="17" y="0"/>
                    <a:pt x="17" y="0"/>
                    <a:pt x="17" y="0"/>
                  </a:cubicBezTo>
                  <a:cubicBezTo>
                    <a:pt x="30" y="8"/>
                    <a:pt x="30" y="8"/>
                    <a:pt x="30" y="8"/>
                  </a:cubicBezTo>
                  <a:cubicBezTo>
                    <a:pt x="31" y="9"/>
                    <a:pt x="31" y="11"/>
                    <a:pt x="31" y="12"/>
                  </a:cubicBezTo>
                  <a:cubicBezTo>
                    <a:pt x="22" y="26"/>
                    <a:pt x="22" y="26"/>
                    <a:pt x="22" y="26"/>
                  </a:cubicBezTo>
                  <a:cubicBezTo>
                    <a:pt x="21" y="28"/>
                    <a:pt x="19" y="28"/>
                    <a:pt x="18" y="27"/>
                  </a:cubicBezTo>
                  <a:cubicBezTo>
                    <a:pt x="5" y="20"/>
                    <a:pt x="5" y="20"/>
                    <a:pt x="5" y="20"/>
                  </a:cubicBezTo>
                  <a:cubicBezTo>
                    <a:pt x="4" y="19"/>
                    <a:pt x="4" y="16"/>
                    <a:pt x="5"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4" name="išlîḓê">
              <a:extLst>
                <a:ext uri="{FF2B5EF4-FFF2-40B4-BE49-F238E27FC236}">
                  <a16:creationId xmlns:a16="http://schemas.microsoft.com/office/drawing/2014/main" id="{5F4047F9-FAB6-497A-8EE1-4FEDA496F661}"/>
                </a:ext>
              </a:extLst>
            </p:cNvPr>
            <p:cNvSpPr/>
            <p:nvPr/>
          </p:nvSpPr>
          <p:spPr bwMode="auto">
            <a:xfrm>
              <a:off x="3989388" y="3134519"/>
              <a:ext cx="98425" cy="363538"/>
            </a:xfrm>
            <a:custGeom>
              <a:avLst/>
              <a:gdLst>
                <a:gd name="T0" fmla="*/ 62 w 62"/>
                <a:gd name="T1" fmla="*/ 32 h 229"/>
                <a:gd name="T2" fmla="*/ 32 w 62"/>
                <a:gd name="T3" fmla="*/ 0 h 229"/>
                <a:gd name="T4" fmla="*/ 0 w 62"/>
                <a:gd name="T5" fmla="*/ 32 h 229"/>
                <a:gd name="T6" fmla="*/ 30 w 62"/>
                <a:gd name="T7" fmla="*/ 59 h 229"/>
                <a:gd name="T8" fmla="*/ 0 w 62"/>
                <a:gd name="T9" fmla="*/ 196 h 229"/>
                <a:gd name="T10" fmla="*/ 32 w 62"/>
                <a:gd name="T11" fmla="*/ 229 h 229"/>
                <a:gd name="T12" fmla="*/ 62 w 62"/>
                <a:gd name="T13" fmla="*/ 196 h 229"/>
                <a:gd name="T14" fmla="*/ 32 w 62"/>
                <a:gd name="T15" fmla="*/ 59 h 229"/>
                <a:gd name="T16" fmla="*/ 62 w 62"/>
                <a:gd name="T17" fmla="*/ 3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29">
                  <a:moveTo>
                    <a:pt x="62" y="32"/>
                  </a:moveTo>
                  <a:lnTo>
                    <a:pt x="32" y="0"/>
                  </a:lnTo>
                  <a:lnTo>
                    <a:pt x="0" y="32"/>
                  </a:lnTo>
                  <a:lnTo>
                    <a:pt x="30" y="59"/>
                  </a:lnTo>
                  <a:lnTo>
                    <a:pt x="0" y="196"/>
                  </a:lnTo>
                  <a:lnTo>
                    <a:pt x="32" y="229"/>
                  </a:lnTo>
                  <a:lnTo>
                    <a:pt x="62" y="196"/>
                  </a:lnTo>
                  <a:lnTo>
                    <a:pt x="32" y="59"/>
                  </a:lnTo>
                  <a:lnTo>
                    <a:pt x="62" y="32"/>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5" name="íṧļîdé">
              <a:extLst>
                <a:ext uri="{FF2B5EF4-FFF2-40B4-BE49-F238E27FC236}">
                  <a16:creationId xmlns:a16="http://schemas.microsoft.com/office/drawing/2014/main" id="{AD7DA91B-3958-4A2C-A6BF-78B23A0B45EA}"/>
                </a:ext>
              </a:extLst>
            </p:cNvPr>
            <p:cNvSpPr/>
            <p:nvPr/>
          </p:nvSpPr>
          <p:spPr bwMode="auto">
            <a:xfrm>
              <a:off x="3903663" y="2720181"/>
              <a:ext cx="454025" cy="495300"/>
            </a:xfrm>
            <a:custGeom>
              <a:avLst/>
              <a:gdLst>
                <a:gd name="T0" fmla="*/ 97 w 106"/>
                <a:gd name="T1" fmla="*/ 73 h 116"/>
                <a:gd name="T2" fmla="*/ 35 w 106"/>
                <a:gd name="T3" fmla="*/ 107 h 116"/>
                <a:gd name="T4" fmla="*/ 10 w 106"/>
                <a:gd name="T5" fmla="*/ 42 h 116"/>
                <a:gd name="T6" fmla="*/ 71 w 106"/>
                <a:gd name="T7" fmla="*/ 8 h 116"/>
                <a:gd name="T8" fmla="*/ 97 w 106"/>
                <a:gd name="T9" fmla="*/ 73 h 116"/>
              </a:gdLst>
              <a:ahLst/>
              <a:cxnLst>
                <a:cxn ang="0">
                  <a:pos x="T0" y="T1"/>
                </a:cxn>
                <a:cxn ang="0">
                  <a:pos x="T2" y="T3"/>
                </a:cxn>
                <a:cxn ang="0">
                  <a:pos x="T4" y="T5"/>
                </a:cxn>
                <a:cxn ang="0">
                  <a:pos x="T6" y="T7"/>
                </a:cxn>
                <a:cxn ang="0">
                  <a:pos x="T8" y="T9"/>
                </a:cxn>
              </a:cxnLst>
              <a:rect l="0" t="0" r="r" b="b"/>
              <a:pathLst>
                <a:path w="106" h="116">
                  <a:moveTo>
                    <a:pt x="97" y="73"/>
                  </a:moveTo>
                  <a:cubicBezTo>
                    <a:pt x="87" y="101"/>
                    <a:pt x="59" y="116"/>
                    <a:pt x="35" y="107"/>
                  </a:cubicBezTo>
                  <a:cubicBezTo>
                    <a:pt x="11" y="99"/>
                    <a:pt x="0" y="69"/>
                    <a:pt x="10" y="42"/>
                  </a:cubicBezTo>
                  <a:cubicBezTo>
                    <a:pt x="20" y="15"/>
                    <a:pt x="47" y="0"/>
                    <a:pt x="71" y="8"/>
                  </a:cubicBezTo>
                  <a:cubicBezTo>
                    <a:pt x="95" y="17"/>
                    <a:pt x="106" y="46"/>
                    <a:pt x="97" y="7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6" name="íšḷïḓe">
              <a:extLst>
                <a:ext uri="{FF2B5EF4-FFF2-40B4-BE49-F238E27FC236}">
                  <a16:creationId xmlns:a16="http://schemas.microsoft.com/office/drawing/2014/main" id="{DD9DB4BD-7F19-4505-BC50-4B39D480EAD7}"/>
                </a:ext>
              </a:extLst>
            </p:cNvPr>
            <p:cNvSpPr/>
            <p:nvPr/>
          </p:nvSpPr>
          <p:spPr bwMode="auto">
            <a:xfrm>
              <a:off x="4229100" y="2955131"/>
              <a:ext cx="38100" cy="46038"/>
            </a:xfrm>
            <a:custGeom>
              <a:avLst/>
              <a:gdLst>
                <a:gd name="T0" fmla="*/ 8 w 9"/>
                <a:gd name="T1" fmla="*/ 7 h 11"/>
                <a:gd name="T2" fmla="*/ 3 w 9"/>
                <a:gd name="T3" fmla="*/ 10 h 11"/>
                <a:gd name="T4" fmla="*/ 1 w 9"/>
                <a:gd name="T5" fmla="*/ 4 h 11"/>
                <a:gd name="T6" fmla="*/ 7 w 9"/>
                <a:gd name="T7" fmla="*/ 0 h 11"/>
                <a:gd name="T8" fmla="*/ 8 w 9"/>
                <a:gd name="T9" fmla="*/ 7 h 11"/>
              </a:gdLst>
              <a:ahLst/>
              <a:cxnLst>
                <a:cxn ang="0">
                  <a:pos x="T0" y="T1"/>
                </a:cxn>
                <a:cxn ang="0">
                  <a:pos x="T2" y="T3"/>
                </a:cxn>
                <a:cxn ang="0">
                  <a:pos x="T4" y="T5"/>
                </a:cxn>
                <a:cxn ang="0">
                  <a:pos x="T6" y="T7"/>
                </a:cxn>
                <a:cxn ang="0">
                  <a:pos x="T8" y="T9"/>
                </a:cxn>
              </a:cxnLst>
              <a:rect l="0" t="0" r="r" b="b"/>
              <a:pathLst>
                <a:path w="9" h="11">
                  <a:moveTo>
                    <a:pt x="8" y="7"/>
                  </a:moveTo>
                  <a:cubicBezTo>
                    <a:pt x="7" y="9"/>
                    <a:pt x="5" y="11"/>
                    <a:pt x="3" y="10"/>
                  </a:cubicBezTo>
                  <a:cubicBezTo>
                    <a:pt x="1" y="10"/>
                    <a:pt x="0" y="7"/>
                    <a:pt x="1" y="4"/>
                  </a:cubicBezTo>
                  <a:cubicBezTo>
                    <a:pt x="2" y="1"/>
                    <a:pt x="5" y="0"/>
                    <a:pt x="7" y="0"/>
                  </a:cubicBezTo>
                  <a:cubicBezTo>
                    <a:pt x="9" y="1"/>
                    <a:pt x="9" y="4"/>
                    <a:pt x="8"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7" name="iśḷïḓe">
              <a:extLst>
                <a:ext uri="{FF2B5EF4-FFF2-40B4-BE49-F238E27FC236}">
                  <a16:creationId xmlns:a16="http://schemas.microsoft.com/office/drawing/2014/main" id="{0DAC8F6E-D3FB-4C7B-9760-4D75828EE7F3}"/>
                </a:ext>
              </a:extLst>
            </p:cNvPr>
            <p:cNvSpPr/>
            <p:nvPr/>
          </p:nvSpPr>
          <p:spPr bwMode="auto">
            <a:xfrm>
              <a:off x="3967163" y="2672556"/>
              <a:ext cx="509588" cy="260350"/>
            </a:xfrm>
            <a:custGeom>
              <a:avLst/>
              <a:gdLst>
                <a:gd name="T0" fmla="*/ 117 w 119"/>
                <a:gd name="T1" fmla="*/ 36 h 61"/>
                <a:gd name="T2" fmla="*/ 119 w 119"/>
                <a:gd name="T3" fmla="*/ 25 h 61"/>
                <a:gd name="T4" fmla="*/ 96 w 119"/>
                <a:gd name="T5" fmla="*/ 21 h 61"/>
                <a:gd name="T6" fmla="*/ 83 w 119"/>
                <a:gd name="T7" fmla="*/ 14 h 61"/>
                <a:gd name="T8" fmla="*/ 80 w 119"/>
                <a:gd name="T9" fmla="*/ 12 h 61"/>
                <a:gd name="T10" fmla="*/ 68 w 119"/>
                <a:gd name="T11" fmla="*/ 5 h 61"/>
                <a:gd name="T12" fmla="*/ 62 w 119"/>
                <a:gd name="T13" fmla="*/ 3 h 61"/>
                <a:gd name="T14" fmla="*/ 34 w 119"/>
                <a:gd name="T15" fmla="*/ 3 h 61"/>
                <a:gd name="T16" fmla="*/ 4 w 119"/>
                <a:gd name="T17" fmla="*/ 31 h 61"/>
                <a:gd name="T18" fmla="*/ 2 w 119"/>
                <a:gd name="T19" fmla="*/ 61 h 61"/>
                <a:gd name="T20" fmla="*/ 4 w 119"/>
                <a:gd name="T21" fmla="*/ 55 h 61"/>
                <a:gd name="T22" fmla="*/ 26 w 119"/>
                <a:gd name="T23" fmla="*/ 29 h 61"/>
                <a:gd name="T24" fmla="*/ 66 w 119"/>
                <a:gd name="T25" fmla="*/ 52 h 61"/>
                <a:gd name="T26" fmla="*/ 88 w 119"/>
                <a:gd name="T27" fmla="*/ 55 h 61"/>
                <a:gd name="T28" fmla="*/ 95 w 119"/>
                <a:gd name="T29" fmla="*/ 54 h 61"/>
                <a:gd name="T30" fmla="*/ 96 w 119"/>
                <a:gd name="T31" fmla="*/ 54 h 61"/>
                <a:gd name="T32" fmla="*/ 100 w 119"/>
                <a:gd name="T33" fmla="*/ 53 h 61"/>
                <a:gd name="T34" fmla="*/ 100 w 119"/>
                <a:gd name="T35" fmla="*/ 53 h 61"/>
                <a:gd name="T36" fmla="*/ 117 w 119"/>
                <a:gd name="T37"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61">
                  <a:moveTo>
                    <a:pt x="117" y="36"/>
                  </a:moveTo>
                  <a:cubicBezTo>
                    <a:pt x="118" y="32"/>
                    <a:pt x="119" y="28"/>
                    <a:pt x="119" y="25"/>
                  </a:cubicBezTo>
                  <a:cubicBezTo>
                    <a:pt x="111" y="25"/>
                    <a:pt x="104" y="24"/>
                    <a:pt x="96" y="21"/>
                  </a:cubicBezTo>
                  <a:cubicBezTo>
                    <a:pt x="91" y="20"/>
                    <a:pt x="87" y="17"/>
                    <a:pt x="83" y="14"/>
                  </a:cubicBezTo>
                  <a:cubicBezTo>
                    <a:pt x="82" y="13"/>
                    <a:pt x="82" y="13"/>
                    <a:pt x="80" y="12"/>
                  </a:cubicBezTo>
                  <a:cubicBezTo>
                    <a:pt x="77" y="9"/>
                    <a:pt x="73" y="6"/>
                    <a:pt x="68" y="5"/>
                  </a:cubicBezTo>
                  <a:cubicBezTo>
                    <a:pt x="66" y="4"/>
                    <a:pt x="64" y="3"/>
                    <a:pt x="62" y="3"/>
                  </a:cubicBezTo>
                  <a:cubicBezTo>
                    <a:pt x="52" y="0"/>
                    <a:pt x="43" y="1"/>
                    <a:pt x="34" y="3"/>
                  </a:cubicBezTo>
                  <a:cubicBezTo>
                    <a:pt x="21" y="8"/>
                    <a:pt x="9" y="17"/>
                    <a:pt x="4" y="31"/>
                  </a:cubicBezTo>
                  <a:cubicBezTo>
                    <a:pt x="0" y="41"/>
                    <a:pt x="0" y="51"/>
                    <a:pt x="2" y="61"/>
                  </a:cubicBezTo>
                  <a:cubicBezTo>
                    <a:pt x="3" y="59"/>
                    <a:pt x="4" y="57"/>
                    <a:pt x="4" y="55"/>
                  </a:cubicBezTo>
                  <a:cubicBezTo>
                    <a:pt x="10" y="40"/>
                    <a:pt x="17" y="32"/>
                    <a:pt x="26" y="29"/>
                  </a:cubicBezTo>
                  <a:cubicBezTo>
                    <a:pt x="31" y="40"/>
                    <a:pt x="53" y="47"/>
                    <a:pt x="66" y="52"/>
                  </a:cubicBezTo>
                  <a:cubicBezTo>
                    <a:pt x="73" y="55"/>
                    <a:pt x="81" y="56"/>
                    <a:pt x="88" y="55"/>
                  </a:cubicBezTo>
                  <a:cubicBezTo>
                    <a:pt x="90" y="55"/>
                    <a:pt x="93" y="55"/>
                    <a:pt x="95" y="54"/>
                  </a:cubicBezTo>
                  <a:cubicBezTo>
                    <a:pt x="96" y="54"/>
                    <a:pt x="96" y="54"/>
                    <a:pt x="96" y="54"/>
                  </a:cubicBezTo>
                  <a:cubicBezTo>
                    <a:pt x="97" y="54"/>
                    <a:pt x="99" y="53"/>
                    <a:pt x="100" y="53"/>
                  </a:cubicBezTo>
                  <a:cubicBezTo>
                    <a:pt x="100" y="53"/>
                    <a:pt x="100" y="53"/>
                    <a:pt x="100" y="53"/>
                  </a:cubicBezTo>
                  <a:cubicBezTo>
                    <a:pt x="107" y="50"/>
                    <a:pt x="113" y="44"/>
                    <a:pt x="117" y="3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8" name="iŝļîḍé">
              <a:extLst>
                <a:ext uri="{FF2B5EF4-FFF2-40B4-BE49-F238E27FC236}">
                  <a16:creationId xmlns:a16="http://schemas.microsoft.com/office/drawing/2014/main" id="{ECCE043E-6065-4480-BCBE-0079FB2FE529}"/>
                </a:ext>
              </a:extLst>
            </p:cNvPr>
            <p:cNvSpPr/>
            <p:nvPr/>
          </p:nvSpPr>
          <p:spPr bwMode="auto">
            <a:xfrm>
              <a:off x="3787775" y="2667794"/>
              <a:ext cx="454025" cy="431800"/>
            </a:xfrm>
            <a:custGeom>
              <a:avLst/>
              <a:gdLst>
                <a:gd name="T0" fmla="*/ 56 w 106"/>
                <a:gd name="T1" fmla="*/ 79 h 101"/>
                <a:gd name="T2" fmla="*/ 47 w 106"/>
                <a:gd name="T3" fmla="*/ 60 h 101"/>
                <a:gd name="T4" fmla="*/ 66 w 106"/>
                <a:gd name="T5" fmla="*/ 51 h 101"/>
                <a:gd name="T6" fmla="*/ 76 w 106"/>
                <a:gd name="T7" fmla="*/ 67 h 101"/>
                <a:gd name="T8" fmla="*/ 106 w 106"/>
                <a:gd name="T9" fmla="*/ 39 h 101"/>
                <a:gd name="T10" fmla="*/ 36 w 106"/>
                <a:gd name="T11" fmla="*/ 28 h 101"/>
                <a:gd name="T12" fmla="*/ 40 w 106"/>
                <a:gd name="T13" fmla="*/ 101 h 101"/>
                <a:gd name="T14" fmla="*/ 56 w 106"/>
                <a:gd name="T15" fmla="*/ 7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01">
                  <a:moveTo>
                    <a:pt x="56" y="79"/>
                  </a:moveTo>
                  <a:cubicBezTo>
                    <a:pt x="48" y="76"/>
                    <a:pt x="44" y="67"/>
                    <a:pt x="47" y="60"/>
                  </a:cubicBezTo>
                  <a:cubicBezTo>
                    <a:pt x="49" y="52"/>
                    <a:pt x="58" y="48"/>
                    <a:pt x="66" y="51"/>
                  </a:cubicBezTo>
                  <a:cubicBezTo>
                    <a:pt x="73" y="53"/>
                    <a:pt x="77" y="60"/>
                    <a:pt x="76" y="67"/>
                  </a:cubicBezTo>
                  <a:cubicBezTo>
                    <a:pt x="84" y="52"/>
                    <a:pt x="106" y="39"/>
                    <a:pt x="106" y="39"/>
                  </a:cubicBezTo>
                  <a:cubicBezTo>
                    <a:pt x="85" y="19"/>
                    <a:pt x="71" y="0"/>
                    <a:pt x="36" y="28"/>
                  </a:cubicBezTo>
                  <a:cubicBezTo>
                    <a:pt x="0" y="56"/>
                    <a:pt x="40" y="101"/>
                    <a:pt x="40" y="101"/>
                  </a:cubicBezTo>
                  <a:cubicBezTo>
                    <a:pt x="40" y="101"/>
                    <a:pt x="62" y="81"/>
                    <a:pt x="56" y="79"/>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9" name="iṣļîdè">
              <a:extLst>
                <a:ext uri="{FF2B5EF4-FFF2-40B4-BE49-F238E27FC236}">
                  <a16:creationId xmlns:a16="http://schemas.microsoft.com/office/drawing/2014/main" id="{60AE442C-723C-434C-A31C-FAC93F8C8137}"/>
                </a:ext>
              </a:extLst>
            </p:cNvPr>
            <p:cNvSpPr/>
            <p:nvPr/>
          </p:nvSpPr>
          <p:spPr bwMode="auto">
            <a:xfrm>
              <a:off x="3613150" y="3117056"/>
              <a:ext cx="277813" cy="354013"/>
            </a:xfrm>
            <a:custGeom>
              <a:avLst/>
              <a:gdLst>
                <a:gd name="T0" fmla="*/ 6 w 65"/>
                <a:gd name="T1" fmla="*/ 79 h 83"/>
                <a:gd name="T2" fmla="*/ 21 w 65"/>
                <a:gd name="T3" fmla="*/ 77 h 83"/>
                <a:gd name="T4" fmla="*/ 62 w 65"/>
                <a:gd name="T5" fmla="*/ 18 h 83"/>
                <a:gd name="T6" fmla="*/ 59 w 65"/>
                <a:gd name="T7" fmla="*/ 4 h 83"/>
                <a:gd name="T8" fmla="*/ 44 w 65"/>
                <a:gd name="T9" fmla="*/ 6 h 83"/>
                <a:gd name="T10" fmla="*/ 3 w 65"/>
                <a:gd name="T11" fmla="*/ 64 h 83"/>
                <a:gd name="T12" fmla="*/ 6 w 65"/>
                <a:gd name="T13" fmla="*/ 79 h 83"/>
              </a:gdLst>
              <a:ahLst/>
              <a:cxnLst>
                <a:cxn ang="0">
                  <a:pos x="T0" y="T1"/>
                </a:cxn>
                <a:cxn ang="0">
                  <a:pos x="T2" y="T3"/>
                </a:cxn>
                <a:cxn ang="0">
                  <a:pos x="T4" y="T5"/>
                </a:cxn>
                <a:cxn ang="0">
                  <a:pos x="T6" y="T7"/>
                </a:cxn>
                <a:cxn ang="0">
                  <a:pos x="T8" y="T9"/>
                </a:cxn>
                <a:cxn ang="0">
                  <a:pos x="T10" y="T11"/>
                </a:cxn>
                <a:cxn ang="0">
                  <a:pos x="T12" y="T13"/>
                </a:cxn>
              </a:cxnLst>
              <a:rect l="0" t="0" r="r" b="b"/>
              <a:pathLst>
                <a:path w="65" h="83">
                  <a:moveTo>
                    <a:pt x="6" y="79"/>
                  </a:moveTo>
                  <a:cubicBezTo>
                    <a:pt x="11" y="83"/>
                    <a:pt x="18" y="81"/>
                    <a:pt x="21" y="77"/>
                  </a:cubicBezTo>
                  <a:cubicBezTo>
                    <a:pt x="62" y="18"/>
                    <a:pt x="62" y="18"/>
                    <a:pt x="62" y="18"/>
                  </a:cubicBezTo>
                  <a:cubicBezTo>
                    <a:pt x="65" y="14"/>
                    <a:pt x="64" y="7"/>
                    <a:pt x="59" y="4"/>
                  </a:cubicBezTo>
                  <a:cubicBezTo>
                    <a:pt x="54" y="0"/>
                    <a:pt x="48" y="1"/>
                    <a:pt x="44" y="6"/>
                  </a:cubicBezTo>
                  <a:cubicBezTo>
                    <a:pt x="3" y="64"/>
                    <a:pt x="3" y="64"/>
                    <a:pt x="3" y="64"/>
                  </a:cubicBezTo>
                  <a:cubicBezTo>
                    <a:pt x="0" y="69"/>
                    <a:pt x="1" y="76"/>
                    <a:pt x="6" y="79"/>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0" name="ï$ḻîdé">
              <a:extLst>
                <a:ext uri="{FF2B5EF4-FFF2-40B4-BE49-F238E27FC236}">
                  <a16:creationId xmlns:a16="http://schemas.microsoft.com/office/drawing/2014/main" id="{0934CC84-9FB3-4F50-9FCA-2FC65523FCCF}"/>
                </a:ext>
              </a:extLst>
            </p:cNvPr>
            <p:cNvSpPr/>
            <p:nvPr/>
          </p:nvSpPr>
          <p:spPr bwMode="auto">
            <a:xfrm>
              <a:off x="3630613" y="3394869"/>
              <a:ext cx="182563" cy="196850"/>
            </a:xfrm>
            <a:custGeom>
              <a:avLst/>
              <a:gdLst>
                <a:gd name="T0" fmla="*/ 115 w 115"/>
                <a:gd name="T1" fmla="*/ 110 h 124"/>
                <a:gd name="T2" fmla="*/ 97 w 115"/>
                <a:gd name="T3" fmla="*/ 124 h 124"/>
                <a:gd name="T4" fmla="*/ 0 w 115"/>
                <a:gd name="T5" fmla="*/ 35 h 124"/>
                <a:gd name="T6" fmla="*/ 45 w 115"/>
                <a:gd name="T7" fmla="*/ 0 h 124"/>
                <a:gd name="T8" fmla="*/ 115 w 115"/>
                <a:gd name="T9" fmla="*/ 110 h 124"/>
              </a:gdLst>
              <a:ahLst/>
              <a:cxnLst>
                <a:cxn ang="0">
                  <a:pos x="T0" y="T1"/>
                </a:cxn>
                <a:cxn ang="0">
                  <a:pos x="T2" y="T3"/>
                </a:cxn>
                <a:cxn ang="0">
                  <a:pos x="T4" y="T5"/>
                </a:cxn>
                <a:cxn ang="0">
                  <a:pos x="T6" y="T7"/>
                </a:cxn>
                <a:cxn ang="0">
                  <a:pos x="T8" y="T9"/>
                </a:cxn>
              </a:cxnLst>
              <a:rect l="0" t="0" r="r" b="b"/>
              <a:pathLst>
                <a:path w="115" h="124">
                  <a:moveTo>
                    <a:pt x="115" y="110"/>
                  </a:moveTo>
                  <a:lnTo>
                    <a:pt x="97" y="124"/>
                  </a:lnTo>
                  <a:lnTo>
                    <a:pt x="0" y="35"/>
                  </a:lnTo>
                  <a:lnTo>
                    <a:pt x="45" y="0"/>
                  </a:lnTo>
                  <a:lnTo>
                    <a:pt x="115" y="11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1" name="ïṣḻïďé">
              <a:extLst>
                <a:ext uri="{FF2B5EF4-FFF2-40B4-BE49-F238E27FC236}">
                  <a16:creationId xmlns:a16="http://schemas.microsoft.com/office/drawing/2014/main" id="{28B7FDC5-02BC-4B56-8810-65280AF6CF05}"/>
                </a:ext>
              </a:extLst>
            </p:cNvPr>
            <p:cNvSpPr/>
            <p:nvPr/>
          </p:nvSpPr>
          <p:spPr bwMode="auto">
            <a:xfrm>
              <a:off x="3767138" y="3556794"/>
              <a:ext cx="131763" cy="123825"/>
            </a:xfrm>
            <a:custGeom>
              <a:avLst/>
              <a:gdLst>
                <a:gd name="T0" fmla="*/ 29 w 31"/>
                <a:gd name="T1" fmla="*/ 6 h 29"/>
                <a:gd name="T2" fmla="*/ 14 w 31"/>
                <a:gd name="T3" fmla="*/ 0 h 29"/>
                <a:gd name="T4" fmla="*/ 13 w 31"/>
                <a:gd name="T5" fmla="*/ 1 h 29"/>
                <a:gd name="T6" fmla="*/ 1 w 31"/>
                <a:gd name="T7" fmla="*/ 10 h 29"/>
                <a:gd name="T8" fmla="*/ 1 w 31"/>
                <a:gd name="T9" fmla="*/ 15 h 29"/>
                <a:gd name="T10" fmla="*/ 11 w 31"/>
                <a:gd name="T11" fmla="*/ 27 h 29"/>
                <a:gd name="T12" fmla="*/ 16 w 31"/>
                <a:gd name="T13" fmla="*/ 28 h 29"/>
                <a:gd name="T14" fmla="*/ 27 w 31"/>
                <a:gd name="T15" fmla="*/ 18 h 29"/>
                <a:gd name="T16" fmla="*/ 27 w 31"/>
                <a:gd name="T17" fmla="*/ 13 h 29"/>
                <a:gd name="T18" fmla="*/ 29 w 31"/>
                <a:gd name="T1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9">
                  <a:moveTo>
                    <a:pt x="29" y="6"/>
                  </a:moveTo>
                  <a:cubicBezTo>
                    <a:pt x="29" y="6"/>
                    <a:pt x="15" y="0"/>
                    <a:pt x="14" y="0"/>
                  </a:cubicBezTo>
                  <a:cubicBezTo>
                    <a:pt x="13" y="1"/>
                    <a:pt x="13" y="1"/>
                    <a:pt x="13" y="1"/>
                  </a:cubicBezTo>
                  <a:cubicBezTo>
                    <a:pt x="1" y="10"/>
                    <a:pt x="1" y="10"/>
                    <a:pt x="1" y="10"/>
                  </a:cubicBezTo>
                  <a:cubicBezTo>
                    <a:pt x="0" y="12"/>
                    <a:pt x="0" y="14"/>
                    <a:pt x="1" y="15"/>
                  </a:cubicBezTo>
                  <a:cubicBezTo>
                    <a:pt x="11" y="27"/>
                    <a:pt x="11" y="27"/>
                    <a:pt x="11" y="27"/>
                  </a:cubicBezTo>
                  <a:cubicBezTo>
                    <a:pt x="12" y="29"/>
                    <a:pt x="14" y="29"/>
                    <a:pt x="16" y="28"/>
                  </a:cubicBezTo>
                  <a:cubicBezTo>
                    <a:pt x="27" y="18"/>
                    <a:pt x="27" y="18"/>
                    <a:pt x="27" y="18"/>
                  </a:cubicBezTo>
                  <a:cubicBezTo>
                    <a:pt x="29" y="17"/>
                    <a:pt x="28" y="14"/>
                    <a:pt x="27" y="13"/>
                  </a:cubicBezTo>
                  <a:cubicBezTo>
                    <a:pt x="31" y="10"/>
                    <a:pt x="29" y="6"/>
                    <a:pt x="29" y="6"/>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2" name="i$ḻïḑè">
              <a:extLst>
                <a:ext uri="{FF2B5EF4-FFF2-40B4-BE49-F238E27FC236}">
                  <a16:creationId xmlns:a16="http://schemas.microsoft.com/office/drawing/2014/main" id="{5C416F33-D33C-4D96-91E2-AA7A10E2F257}"/>
                </a:ext>
              </a:extLst>
            </p:cNvPr>
            <p:cNvSpPr/>
            <p:nvPr/>
          </p:nvSpPr>
          <p:spPr bwMode="auto">
            <a:xfrm>
              <a:off x="8780463" y="4642644"/>
              <a:ext cx="268288" cy="320675"/>
            </a:xfrm>
            <a:custGeom>
              <a:avLst/>
              <a:gdLst>
                <a:gd name="T0" fmla="*/ 6 w 63"/>
                <a:gd name="T1" fmla="*/ 72 h 75"/>
                <a:gd name="T2" fmla="*/ 19 w 63"/>
                <a:gd name="T3" fmla="*/ 70 h 75"/>
                <a:gd name="T4" fmla="*/ 60 w 63"/>
                <a:gd name="T5" fmla="*/ 17 h 75"/>
                <a:gd name="T6" fmla="*/ 58 w 63"/>
                <a:gd name="T7" fmla="*/ 3 h 75"/>
                <a:gd name="T8" fmla="*/ 44 w 63"/>
                <a:gd name="T9" fmla="*/ 5 h 75"/>
                <a:gd name="T10" fmla="*/ 4 w 63"/>
                <a:gd name="T11" fmla="*/ 58 h 75"/>
                <a:gd name="T12" fmla="*/ 6 w 63"/>
                <a:gd name="T13" fmla="*/ 72 h 75"/>
              </a:gdLst>
              <a:ahLst/>
              <a:cxnLst>
                <a:cxn ang="0">
                  <a:pos x="T0" y="T1"/>
                </a:cxn>
                <a:cxn ang="0">
                  <a:pos x="T2" y="T3"/>
                </a:cxn>
                <a:cxn ang="0">
                  <a:pos x="T4" y="T5"/>
                </a:cxn>
                <a:cxn ang="0">
                  <a:pos x="T6" y="T7"/>
                </a:cxn>
                <a:cxn ang="0">
                  <a:pos x="T8" y="T9"/>
                </a:cxn>
                <a:cxn ang="0">
                  <a:pos x="T10" y="T11"/>
                </a:cxn>
                <a:cxn ang="0">
                  <a:pos x="T12" y="T13"/>
                </a:cxn>
              </a:cxnLst>
              <a:rect l="0" t="0" r="r" b="b"/>
              <a:pathLst>
                <a:path w="63" h="75">
                  <a:moveTo>
                    <a:pt x="6" y="72"/>
                  </a:moveTo>
                  <a:cubicBezTo>
                    <a:pt x="10" y="75"/>
                    <a:pt x="16" y="74"/>
                    <a:pt x="19" y="70"/>
                  </a:cubicBezTo>
                  <a:cubicBezTo>
                    <a:pt x="60" y="17"/>
                    <a:pt x="60" y="17"/>
                    <a:pt x="60" y="17"/>
                  </a:cubicBezTo>
                  <a:cubicBezTo>
                    <a:pt x="63" y="13"/>
                    <a:pt x="62" y="6"/>
                    <a:pt x="58" y="3"/>
                  </a:cubicBezTo>
                  <a:cubicBezTo>
                    <a:pt x="53" y="0"/>
                    <a:pt x="47" y="0"/>
                    <a:pt x="44" y="5"/>
                  </a:cubicBezTo>
                  <a:cubicBezTo>
                    <a:pt x="4" y="58"/>
                    <a:pt x="4" y="58"/>
                    <a:pt x="4" y="58"/>
                  </a:cubicBezTo>
                  <a:cubicBezTo>
                    <a:pt x="0" y="62"/>
                    <a:pt x="1" y="68"/>
                    <a:pt x="6" y="7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3" name="iś1iḋe">
              <a:extLst>
                <a:ext uri="{FF2B5EF4-FFF2-40B4-BE49-F238E27FC236}">
                  <a16:creationId xmlns:a16="http://schemas.microsoft.com/office/drawing/2014/main" id="{AA25657C-A9EF-4099-9EB9-4299994636BA}"/>
                </a:ext>
              </a:extLst>
            </p:cNvPr>
            <p:cNvSpPr/>
            <p:nvPr/>
          </p:nvSpPr>
          <p:spPr bwMode="auto">
            <a:xfrm>
              <a:off x="8659813" y="4869656"/>
              <a:ext cx="214313" cy="179388"/>
            </a:xfrm>
            <a:custGeom>
              <a:avLst/>
              <a:gdLst>
                <a:gd name="T0" fmla="*/ 0 w 50"/>
                <a:gd name="T1" fmla="*/ 36 h 42"/>
                <a:gd name="T2" fmla="*/ 5 w 50"/>
                <a:gd name="T3" fmla="*/ 42 h 42"/>
                <a:gd name="T4" fmla="*/ 45 w 50"/>
                <a:gd name="T5" fmla="*/ 19 h 42"/>
                <a:gd name="T6" fmla="*/ 46 w 50"/>
                <a:gd name="T7" fmla="*/ 6 h 42"/>
                <a:gd name="T8" fmla="*/ 35 w 50"/>
                <a:gd name="T9" fmla="*/ 0 h 42"/>
                <a:gd name="T10" fmla="*/ 0 w 50"/>
                <a:gd name="T11" fmla="*/ 36 h 42"/>
              </a:gdLst>
              <a:ahLst/>
              <a:cxnLst>
                <a:cxn ang="0">
                  <a:pos x="T0" y="T1"/>
                </a:cxn>
                <a:cxn ang="0">
                  <a:pos x="T2" y="T3"/>
                </a:cxn>
                <a:cxn ang="0">
                  <a:pos x="T4" y="T5"/>
                </a:cxn>
                <a:cxn ang="0">
                  <a:pos x="T6" y="T7"/>
                </a:cxn>
                <a:cxn ang="0">
                  <a:pos x="T8" y="T9"/>
                </a:cxn>
                <a:cxn ang="0">
                  <a:pos x="T10" y="T11"/>
                </a:cxn>
              </a:cxnLst>
              <a:rect l="0" t="0" r="r" b="b"/>
              <a:pathLst>
                <a:path w="50" h="42">
                  <a:moveTo>
                    <a:pt x="0" y="36"/>
                  </a:moveTo>
                  <a:cubicBezTo>
                    <a:pt x="5" y="42"/>
                    <a:pt x="5" y="42"/>
                    <a:pt x="5" y="42"/>
                  </a:cubicBezTo>
                  <a:cubicBezTo>
                    <a:pt x="5" y="42"/>
                    <a:pt x="36" y="24"/>
                    <a:pt x="45" y="19"/>
                  </a:cubicBezTo>
                  <a:cubicBezTo>
                    <a:pt x="49" y="16"/>
                    <a:pt x="50" y="10"/>
                    <a:pt x="46" y="6"/>
                  </a:cubicBezTo>
                  <a:cubicBezTo>
                    <a:pt x="44" y="1"/>
                    <a:pt x="35" y="0"/>
                    <a:pt x="35" y="0"/>
                  </a:cubicBezTo>
                  <a:lnTo>
                    <a:pt x="0" y="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4" name="íṥľiḍè">
              <a:extLst>
                <a:ext uri="{FF2B5EF4-FFF2-40B4-BE49-F238E27FC236}">
                  <a16:creationId xmlns:a16="http://schemas.microsoft.com/office/drawing/2014/main" id="{8C6006F5-0E34-4E2B-AB2E-C1A3E44093FC}"/>
                </a:ext>
              </a:extLst>
            </p:cNvPr>
            <p:cNvSpPr/>
            <p:nvPr/>
          </p:nvSpPr>
          <p:spPr bwMode="auto">
            <a:xfrm>
              <a:off x="8574088" y="5006181"/>
              <a:ext cx="120650" cy="115888"/>
            </a:xfrm>
            <a:custGeom>
              <a:avLst/>
              <a:gdLst>
                <a:gd name="T0" fmla="*/ 3 w 28"/>
                <a:gd name="T1" fmla="*/ 3 h 27"/>
                <a:gd name="T2" fmla="*/ 18 w 28"/>
                <a:gd name="T3" fmla="*/ 1 h 27"/>
                <a:gd name="T4" fmla="*/ 19 w 28"/>
                <a:gd name="T5" fmla="*/ 2 h 27"/>
                <a:gd name="T6" fmla="*/ 27 w 28"/>
                <a:gd name="T7" fmla="*/ 13 h 27"/>
                <a:gd name="T8" fmla="*/ 27 w 28"/>
                <a:gd name="T9" fmla="*/ 17 h 27"/>
                <a:gd name="T10" fmla="*/ 15 w 28"/>
                <a:gd name="T11" fmla="*/ 26 h 27"/>
                <a:gd name="T12" fmla="*/ 11 w 28"/>
                <a:gd name="T13" fmla="*/ 26 h 27"/>
                <a:gd name="T14" fmla="*/ 2 w 28"/>
                <a:gd name="T15" fmla="*/ 15 h 27"/>
                <a:gd name="T16" fmla="*/ 3 w 28"/>
                <a:gd name="T17" fmla="*/ 10 h 27"/>
                <a:gd name="T18" fmla="*/ 3 w 28"/>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3" y="3"/>
                  </a:moveTo>
                  <a:cubicBezTo>
                    <a:pt x="3" y="3"/>
                    <a:pt x="17" y="0"/>
                    <a:pt x="18" y="1"/>
                  </a:cubicBezTo>
                  <a:cubicBezTo>
                    <a:pt x="19" y="2"/>
                    <a:pt x="19" y="2"/>
                    <a:pt x="19" y="2"/>
                  </a:cubicBezTo>
                  <a:cubicBezTo>
                    <a:pt x="27" y="13"/>
                    <a:pt x="27" y="13"/>
                    <a:pt x="27" y="13"/>
                  </a:cubicBezTo>
                  <a:cubicBezTo>
                    <a:pt x="28" y="14"/>
                    <a:pt x="28" y="16"/>
                    <a:pt x="27" y="17"/>
                  </a:cubicBezTo>
                  <a:cubicBezTo>
                    <a:pt x="15" y="26"/>
                    <a:pt x="15" y="26"/>
                    <a:pt x="15" y="26"/>
                  </a:cubicBezTo>
                  <a:cubicBezTo>
                    <a:pt x="14" y="27"/>
                    <a:pt x="12" y="27"/>
                    <a:pt x="11" y="26"/>
                  </a:cubicBezTo>
                  <a:cubicBezTo>
                    <a:pt x="2" y="15"/>
                    <a:pt x="2" y="15"/>
                    <a:pt x="2" y="15"/>
                  </a:cubicBezTo>
                  <a:cubicBezTo>
                    <a:pt x="1" y="14"/>
                    <a:pt x="2" y="11"/>
                    <a:pt x="3" y="10"/>
                  </a:cubicBezTo>
                  <a:cubicBezTo>
                    <a:pt x="0" y="6"/>
                    <a:pt x="3" y="3"/>
                    <a:pt x="3" y="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5" name="iŝḷíďé">
              <a:extLst>
                <a:ext uri="{FF2B5EF4-FFF2-40B4-BE49-F238E27FC236}">
                  <a16:creationId xmlns:a16="http://schemas.microsoft.com/office/drawing/2014/main" id="{3A149EAA-0789-4B1D-AAD4-890C276E5009}"/>
                </a:ext>
              </a:extLst>
            </p:cNvPr>
            <p:cNvSpPr/>
            <p:nvPr/>
          </p:nvSpPr>
          <p:spPr bwMode="auto">
            <a:xfrm>
              <a:off x="6897688" y="4228306"/>
              <a:ext cx="958850" cy="719138"/>
            </a:xfrm>
            <a:custGeom>
              <a:avLst/>
              <a:gdLst>
                <a:gd name="T0" fmla="*/ 218 w 224"/>
                <a:gd name="T1" fmla="*/ 92 h 168"/>
                <a:gd name="T2" fmla="*/ 50 w 224"/>
                <a:gd name="T3" fmla="*/ 7 h 168"/>
                <a:gd name="T4" fmla="*/ 9 w 224"/>
                <a:gd name="T5" fmla="*/ 24 h 168"/>
                <a:gd name="T6" fmla="*/ 16 w 224"/>
                <a:gd name="T7" fmla="*/ 68 h 168"/>
                <a:gd name="T8" fmla="*/ 175 w 224"/>
                <a:gd name="T9" fmla="*/ 168 h 168"/>
                <a:gd name="T10" fmla="*/ 214 w 224"/>
                <a:gd name="T11" fmla="*/ 140 h 168"/>
                <a:gd name="T12" fmla="*/ 218 w 224"/>
                <a:gd name="T13" fmla="*/ 92 h 168"/>
              </a:gdLst>
              <a:ahLst/>
              <a:cxnLst>
                <a:cxn ang="0">
                  <a:pos x="T0" y="T1"/>
                </a:cxn>
                <a:cxn ang="0">
                  <a:pos x="T2" y="T3"/>
                </a:cxn>
                <a:cxn ang="0">
                  <a:pos x="T4" y="T5"/>
                </a:cxn>
                <a:cxn ang="0">
                  <a:pos x="T6" y="T7"/>
                </a:cxn>
                <a:cxn ang="0">
                  <a:pos x="T8" y="T9"/>
                </a:cxn>
                <a:cxn ang="0">
                  <a:pos x="T10" y="T11"/>
                </a:cxn>
                <a:cxn ang="0">
                  <a:pos x="T12" y="T13"/>
                </a:cxn>
              </a:cxnLst>
              <a:rect l="0" t="0" r="r" b="b"/>
              <a:pathLst>
                <a:path w="224" h="168">
                  <a:moveTo>
                    <a:pt x="218" y="92"/>
                  </a:moveTo>
                  <a:cubicBezTo>
                    <a:pt x="171" y="112"/>
                    <a:pt x="50" y="7"/>
                    <a:pt x="50" y="7"/>
                  </a:cubicBezTo>
                  <a:cubicBezTo>
                    <a:pt x="37" y="0"/>
                    <a:pt x="19" y="8"/>
                    <a:pt x="9" y="24"/>
                  </a:cubicBezTo>
                  <a:cubicBezTo>
                    <a:pt x="0" y="41"/>
                    <a:pt x="3" y="61"/>
                    <a:pt x="16" y="68"/>
                  </a:cubicBezTo>
                  <a:cubicBezTo>
                    <a:pt x="16" y="68"/>
                    <a:pt x="168" y="117"/>
                    <a:pt x="175" y="168"/>
                  </a:cubicBezTo>
                  <a:cubicBezTo>
                    <a:pt x="175" y="168"/>
                    <a:pt x="205" y="157"/>
                    <a:pt x="214" y="140"/>
                  </a:cubicBezTo>
                  <a:cubicBezTo>
                    <a:pt x="224" y="123"/>
                    <a:pt x="218" y="92"/>
                    <a:pt x="218" y="92"/>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6" name="íṣ1ide">
              <a:extLst>
                <a:ext uri="{FF2B5EF4-FFF2-40B4-BE49-F238E27FC236}">
                  <a16:creationId xmlns:a16="http://schemas.microsoft.com/office/drawing/2014/main" id="{7D810073-2DB1-4FD1-8660-0D5465E912B3}"/>
                </a:ext>
              </a:extLst>
            </p:cNvPr>
            <p:cNvSpPr/>
            <p:nvPr/>
          </p:nvSpPr>
          <p:spPr bwMode="auto">
            <a:xfrm>
              <a:off x="7518400" y="4591844"/>
              <a:ext cx="338138" cy="355600"/>
            </a:xfrm>
            <a:custGeom>
              <a:avLst/>
              <a:gdLst>
                <a:gd name="T0" fmla="*/ 0 w 79"/>
                <a:gd name="T1" fmla="*/ 44 h 83"/>
                <a:gd name="T2" fmla="*/ 30 w 79"/>
                <a:gd name="T3" fmla="*/ 83 h 83"/>
                <a:gd name="T4" fmla="*/ 69 w 79"/>
                <a:gd name="T5" fmla="*/ 55 h 83"/>
                <a:gd name="T6" fmla="*/ 73 w 79"/>
                <a:gd name="T7" fmla="*/ 7 h 83"/>
                <a:gd name="T8" fmla="*/ 23 w 79"/>
                <a:gd name="T9" fmla="*/ 0 h 83"/>
                <a:gd name="T10" fmla="*/ 0 w 79"/>
                <a:gd name="T11" fmla="*/ 44 h 83"/>
              </a:gdLst>
              <a:ahLst/>
              <a:cxnLst>
                <a:cxn ang="0">
                  <a:pos x="T0" y="T1"/>
                </a:cxn>
                <a:cxn ang="0">
                  <a:pos x="T2" y="T3"/>
                </a:cxn>
                <a:cxn ang="0">
                  <a:pos x="T4" y="T5"/>
                </a:cxn>
                <a:cxn ang="0">
                  <a:pos x="T6" y="T7"/>
                </a:cxn>
                <a:cxn ang="0">
                  <a:pos x="T8" y="T9"/>
                </a:cxn>
                <a:cxn ang="0">
                  <a:pos x="T10" y="T11"/>
                </a:cxn>
              </a:cxnLst>
              <a:rect l="0" t="0" r="r" b="b"/>
              <a:pathLst>
                <a:path w="79" h="83">
                  <a:moveTo>
                    <a:pt x="0" y="44"/>
                  </a:moveTo>
                  <a:cubicBezTo>
                    <a:pt x="16" y="56"/>
                    <a:pt x="28" y="69"/>
                    <a:pt x="30" y="83"/>
                  </a:cubicBezTo>
                  <a:cubicBezTo>
                    <a:pt x="30" y="83"/>
                    <a:pt x="60" y="72"/>
                    <a:pt x="69" y="55"/>
                  </a:cubicBezTo>
                  <a:cubicBezTo>
                    <a:pt x="79" y="38"/>
                    <a:pt x="73" y="7"/>
                    <a:pt x="73" y="7"/>
                  </a:cubicBezTo>
                  <a:cubicBezTo>
                    <a:pt x="60" y="12"/>
                    <a:pt x="42" y="9"/>
                    <a:pt x="23" y="0"/>
                  </a:cubicBezTo>
                  <a:cubicBezTo>
                    <a:pt x="10" y="12"/>
                    <a:pt x="2" y="27"/>
                    <a:pt x="0" y="44"/>
                  </a:cubicBez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7" name="iṡḷïḓe">
              <a:extLst>
                <a:ext uri="{FF2B5EF4-FFF2-40B4-BE49-F238E27FC236}">
                  <a16:creationId xmlns:a16="http://schemas.microsoft.com/office/drawing/2014/main" id="{B176F125-C6F0-40EE-A866-BA71B4552309}"/>
                </a:ext>
              </a:extLst>
            </p:cNvPr>
            <p:cNvSpPr/>
            <p:nvPr/>
          </p:nvSpPr>
          <p:spPr bwMode="auto">
            <a:xfrm>
              <a:off x="7561263" y="4566444"/>
              <a:ext cx="1641475" cy="1196975"/>
            </a:xfrm>
            <a:custGeom>
              <a:avLst/>
              <a:gdLst>
                <a:gd name="T0" fmla="*/ 63 w 384"/>
                <a:gd name="T1" fmla="*/ 7 h 280"/>
                <a:gd name="T2" fmla="*/ 22 w 384"/>
                <a:gd name="T3" fmla="*/ 23 h 280"/>
                <a:gd name="T4" fmla="*/ 16 w 384"/>
                <a:gd name="T5" fmla="*/ 35 h 280"/>
                <a:gd name="T6" fmla="*/ 9 w 384"/>
                <a:gd name="T7" fmla="*/ 47 h 280"/>
                <a:gd name="T8" fmla="*/ 16 w 384"/>
                <a:gd name="T9" fmla="*/ 90 h 280"/>
                <a:gd name="T10" fmla="*/ 181 w 384"/>
                <a:gd name="T11" fmla="*/ 169 h 280"/>
                <a:gd name="T12" fmla="*/ 352 w 384"/>
                <a:gd name="T13" fmla="*/ 224 h 280"/>
                <a:gd name="T14" fmla="*/ 223 w 384"/>
                <a:gd name="T15" fmla="*/ 108 h 280"/>
                <a:gd name="T16" fmla="*/ 63 w 384"/>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280">
                  <a:moveTo>
                    <a:pt x="63" y="7"/>
                  </a:moveTo>
                  <a:cubicBezTo>
                    <a:pt x="50" y="0"/>
                    <a:pt x="31" y="7"/>
                    <a:pt x="22" y="23"/>
                  </a:cubicBezTo>
                  <a:cubicBezTo>
                    <a:pt x="16" y="35"/>
                    <a:pt x="16" y="35"/>
                    <a:pt x="16" y="35"/>
                  </a:cubicBezTo>
                  <a:cubicBezTo>
                    <a:pt x="9" y="47"/>
                    <a:pt x="9" y="47"/>
                    <a:pt x="9" y="47"/>
                  </a:cubicBezTo>
                  <a:cubicBezTo>
                    <a:pt x="0" y="63"/>
                    <a:pt x="3" y="83"/>
                    <a:pt x="16" y="90"/>
                  </a:cubicBezTo>
                  <a:cubicBezTo>
                    <a:pt x="16" y="90"/>
                    <a:pt x="113" y="110"/>
                    <a:pt x="181" y="169"/>
                  </a:cubicBezTo>
                  <a:cubicBezTo>
                    <a:pt x="267" y="244"/>
                    <a:pt x="320" y="280"/>
                    <a:pt x="352" y="224"/>
                  </a:cubicBezTo>
                  <a:cubicBezTo>
                    <a:pt x="384" y="167"/>
                    <a:pt x="344" y="140"/>
                    <a:pt x="223" y="108"/>
                  </a:cubicBezTo>
                  <a:cubicBezTo>
                    <a:pt x="137" y="86"/>
                    <a:pt x="63" y="7"/>
                    <a:pt x="63" y="7"/>
                  </a:cubicBez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8" name="îs1iḓê">
              <a:extLst>
                <a:ext uri="{FF2B5EF4-FFF2-40B4-BE49-F238E27FC236}">
                  <a16:creationId xmlns:a16="http://schemas.microsoft.com/office/drawing/2014/main" id="{A3768A67-85E5-415C-848B-C7B0EE968706}"/>
                </a:ext>
              </a:extLst>
            </p:cNvPr>
            <p:cNvSpPr/>
            <p:nvPr/>
          </p:nvSpPr>
          <p:spPr bwMode="auto">
            <a:xfrm>
              <a:off x="6978650" y="4245769"/>
              <a:ext cx="133350" cy="33338"/>
            </a:xfrm>
            <a:custGeom>
              <a:avLst/>
              <a:gdLst>
                <a:gd name="T0" fmla="*/ 20 w 31"/>
                <a:gd name="T1" fmla="*/ 0 h 8"/>
                <a:gd name="T2" fmla="*/ 0 w 31"/>
                <a:gd name="T3" fmla="*/ 8 h 8"/>
                <a:gd name="T4" fmla="*/ 0 w 31"/>
                <a:gd name="T5" fmla="*/ 8 h 8"/>
                <a:gd name="T6" fmla="*/ 20 w 31"/>
                <a:gd name="T7" fmla="*/ 0 h 8"/>
                <a:gd name="T8" fmla="*/ 31 w 31"/>
                <a:gd name="T9" fmla="*/ 3 h 8"/>
                <a:gd name="T10" fmla="*/ 31 w 31"/>
                <a:gd name="T11" fmla="*/ 3 h 8"/>
                <a:gd name="T12" fmla="*/ 31 w 31"/>
                <a:gd name="T13" fmla="*/ 3 h 8"/>
                <a:gd name="T14" fmla="*/ 20 w 3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20" y="0"/>
                  </a:moveTo>
                  <a:cubicBezTo>
                    <a:pt x="14" y="0"/>
                    <a:pt x="6" y="3"/>
                    <a:pt x="0" y="8"/>
                  </a:cubicBezTo>
                  <a:cubicBezTo>
                    <a:pt x="0" y="8"/>
                    <a:pt x="0" y="8"/>
                    <a:pt x="0" y="8"/>
                  </a:cubicBezTo>
                  <a:cubicBezTo>
                    <a:pt x="6" y="3"/>
                    <a:pt x="14" y="0"/>
                    <a:pt x="20" y="0"/>
                  </a:cubicBezTo>
                  <a:cubicBezTo>
                    <a:pt x="24" y="0"/>
                    <a:pt x="28" y="1"/>
                    <a:pt x="31" y="3"/>
                  </a:cubicBezTo>
                  <a:cubicBezTo>
                    <a:pt x="31" y="3"/>
                    <a:pt x="31" y="3"/>
                    <a:pt x="31" y="3"/>
                  </a:cubicBezTo>
                  <a:cubicBezTo>
                    <a:pt x="31" y="3"/>
                    <a:pt x="31" y="3"/>
                    <a:pt x="31" y="3"/>
                  </a:cubicBezTo>
                  <a:cubicBezTo>
                    <a:pt x="28" y="1"/>
                    <a:pt x="24" y="0"/>
                    <a:pt x="2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9" name="íṧḻïdé">
              <a:extLst>
                <a:ext uri="{FF2B5EF4-FFF2-40B4-BE49-F238E27FC236}">
                  <a16:creationId xmlns:a16="http://schemas.microsoft.com/office/drawing/2014/main" id="{92CCB213-8520-4B36-8269-070DB5364CBA}"/>
                </a:ext>
              </a:extLst>
            </p:cNvPr>
            <p:cNvSpPr/>
            <p:nvPr/>
          </p:nvSpPr>
          <p:spPr bwMode="auto">
            <a:xfrm>
              <a:off x="7112000" y="4258469"/>
              <a:ext cx="260350" cy="201613"/>
            </a:xfrm>
            <a:custGeom>
              <a:avLst/>
              <a:gdLst>
                <a:gd name="T0" fmla="*/ 0 w 61"/>
                <a:gd name="T1" fmla="*/ 0 h 47"/>
                <a:gd name="T2" fmla="*/ 61 w 61"/>
                <a:gd name="T3" fmla="*/ 47 h 47"/>
                <a:gd name="T4" fmla="*/ 61 w 61"/>
                <a:gd name="T5" fmla="*/ 47 h 47"/>
                <a:gd name="T6" fmla="*/ 0 w 61"/>
                <a:gd name="T7" fmla="*/ 0 h 47"/>
                <a:gd name="T8" fmla="*/ 0 w 61"/>
                <a:gd name="T9" fmla="*/ 0 h 47"/>
                <a:gd name="T10" fmla="*/ 0 w 61"/>
                <a:gd name="T11" fmla="*/ 0 h 47"/>
                <a:gd name="T12" fmla="*/ 0 w 6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61" h="47">
                  <a:moveTo>
                    <a:pt x="0" y="0"/>
                  </a:moveTo>
                  <a:cubicBezTo>
                    <a:pt x="0" y="0"/>
                    <a:pt x="28" y="24"/>
                    <a:pt x="61" y="47"/>
                  </a:cubicBezTo>
                  <a:cubicBezTo>
                    <a:pt x="61" y="47"/>
                    <a:pt x="61" y="47"/>
                    <a:pt x="61" y="47"/>
                  </a:cubicBezTo>
                  <a:cubicBezTo>
                    <a:pt x="28" y="24"/>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0" name="iṧlîďe">
              <a:extLst>
                <a:ext uri="{FF2B5EF4-FFF2-40B4-BE49-F238E27FC236}">
                  <a16:creationId xmlns:a16="http://schemas.microsoft.com/office/drawing/2014/main" id="{6B19BB37-C185-4AF9-ACF7-7D8457F6797A}"/>
                </a:ext>
              </a:extLst>
            </p:cNvPr>
            <p:cNvSpPr/>
            <p:nvPr/>
          </p:nvSpPr>
          <p:spPr bwMode="auto">
            <a:xfrm>
              <a:off x="7372350" y="446008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A28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1" name="ïṣlíḑê">
              <a:extLst>
                <a:ext uri="{FF2B5EF4-FFF2-40B4-BE49-F238E27FC236}">
                  <a16:creationId xmlns:a16="http://schemas.microsoft.com/office/drawing/2014/main" id="{E2C6DCA2-945A-47F1-829D-9DC05BEA2256}"/>
                </a:ext>
              </a:extLst>
            </p:cNvPr>
            <p:cNvSpPr/>
            <p:nvPr/>
          </p:nvSpPr>
          <p:spPr bwMode="auto">
            <a:xfrm>
              <a:off x="6965950" y="4518819"/>
              <a:ext cx="257175" cy="98425"/>
            </a:xfrm>
            <a:custGeom>
              <a:avLst/>
              <a:gdLst>
                <a:gd name="T0" fmla="*/ 22 w 60"/>
                <a:gd name="T1" fmla="*/ 8 h 23"/>
                <a:gd name="T2" fmla="*/ 22 w 60"/>
                <a:gd name="T3" fmla="*/ 8 h 23"/>
                <a:gd name="T4" fmla="*/ 60 w 60"/>
                <a:gd name="T5" fmla="*/ 23 h 23"/>
                <a:gd name="T6" fmla="*/ 60 w 60"/>
                <a:gd name="T7" fmla="*/ 23 h 23"/>
                <a:gd name="T8" fmla="*/ 22 w 60"/>
                <a:gd name="T9" fmla="*/ 8 h 23"/>
                <a:gd name="T10" fmla="*/ 0 w 60"/>
                <a:gd name="T11" fmla="*/ 0 h 23"/>
                <a:gd name="T12" fmla="*/ 12 w 60"/>
                <a:gd name="T13" fmla="*/ 5 h 23"/>
                <a:gd name="T14" fmla="*/ 12 w 60"/>
                <a:gd name="T15" fmla="*/ 5 h 23"/>
                <a:gd name="T16" fmla="*/ 0 w 60"/>
                <a:gd name="T17" fmla="*/ 0 h 23"/>
                <a:gd name="T18" fmla="*/ 0 w 60"/>
                <a:gd name="T19" fmla="*/ 0 h 23"/>
                <a:gd name="T20" fmla="*/ 0 w 60"/>
                <a:gd name="T21" fmla="*/ 0 h 23"/>
                <a:gd name="T22" fmla="*/ 0 w 60"/>
                <a:gd name="T23" fmla="*/ 0 h 23"/>
                <a:gd name="T24" fmla="*/ 0 w 60"/>
                <a:gd name="T25" fmla="*/ 0 h 23"/>
                <a:gd name="T26" fmla="*/ 0 w 60"/>
                <a:gd name="T27" fmla="*/ 0 h 23"/>
                <a:gd name="T28" fmla="*/ 0 w 60"/>
                <a:gd name="T29" fmla="*/ 0 h 23"/>
                <a:gd name="T30" fmla="*/ 0 w 60"/>
                <a:gd name="T31" fmla="*/ 0 h 23"/>
                <a:gd name="T32" fmla="*/ 0 w 60"/>
                <a:gd name="T33" fmla="*/ 0 h 23"/>
                <a:gd name="T34" fmla="*/ 0 w 60"/>
                <a:gd name="T35" fmla="*/ 0 h 23"/>
                <a:gd name="T36" fmla="*/ 0 w 60"/>
                <a:gd name="T37" fmla="*/ 0 h 23"/>
                <a:gd name="T38" fmla="*/ 0 w 60"/>
                <a:gd name="T39" fmla="*/ 0 h 23"/>
                <a:gd name="T40" fmla="*/ 0 w 60"/>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23">
                  <a:moveTo>
                    <a:pt x="22" y="8"/>
                  </a:moveTo>
                  <a:cubicBezTo>
                    <a:pt x="22" y="8"/>
                    <a:pt x="22" y="8"/>
                    <a:pt x="22" y="8"/>
                  </a:cubicBezTo>
                  <a:cubicBezTo>
                    <a:pt x="33" y="12"/>
                    <a:pt x="46" y="17"/>
                    <a:pt x="60" y="23"/>
                  </a:cubicBezTo>
                  <a:cubicBezTo>
                    <a:pt x="60" y="23"/>
                    <a:pt x="60" y="23"/>
                    <a:pt x="60" y="23"/>
                  </a:cubicBezTo>
                  <a:cubicBezTo>
                    <a:pt x="46" y="17"/>
                    <a:pt x="33" y="12"/>
                    <a:pt x="22" y="8"/>
                  </a:cubicBezTo>
                  <a:moveTo>
                    <a:pt x="0" y="0"/>
                  </a:moveTo>
                  <a:cubicBezTo>
                    <a:pt x="0" y="0"/>
                    <a:pt x="5" y="2"/>
                    <a:pt x="12" y="5"/>
                  </a:cubicBezTo>
                  <a:cubicBezTo>
                    <a:pt x="12" y="5"/>
                    <a:pt x="12" y="5"/>
                    <a:pt x="12" y="5"/>
                  </a:cubicBezTo>
                  <a:cubicBezTo>
                    <a:pt x="5" y="2"/>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2" name="íšlïďê">
              <a:extLst>
                <a:ext uri="{FF2B5EF4-FFF2-40B4-BE49-F238E27FC236}">
                  <a16:creationId xmlns:a16="http://schemas.microsoft.com/office/drawing/2014/main" id="{C81C7E16-B578-4737-882E-539A24F04C64}"/>
                </a:ext>
              </a:extLst>
            </p:cNvPr>
            <p:cNvSpPr/>
            <p:nvPr/>
          </p:nvSpPr>
          <p:spPr bwMode="auto">
            <a:xfrm>
              <a:off x="7018338" y="4541044"/>
              <a:ext cx="42863" cy="12700"/>
            </a:xfrm>
            <a:custGeom>
              <a:avLst/>
              <a:gdLst>
                <a:gd name="T0" fmla="*/ 0 w 10"/>
                <a:gd name="T1" fmla="*/ 0 h 3"/>
                <a:gd name="T2" fmla="*/ 0 w 10"/>
                <a:gd name="T3" fmla="*/ 0 h 3"/>
                <a:gd name="T4" fmla="*/ 10 w 10"/>
                <a:gd name="T5" fmla="*/ 3 h 3"/>
                <a:gd name="T6" fmla="*/ 10 w 10"/>
                <a:gd name="T7" fmla="*/ 3 h 3"/>
                <a:gd name="T8" fmla="*/ 0 w 10"/>
                <a:gd name="T9" fmla="*/ 0 h 3"/>
              </a:gdLst>
              <a:ahLst/>
              <a:cxnLst>
                <a:cxn ang="0">
                  <a:pos x="T0" y="T1"/>
                </a:cxn>
                <a:cxn ang="0">
                  <a:pos x="T2" y="T3"/>
                </a:cxn>
                <a:cxn ang="0">
                  <a:pos x="T4" y="T5"/>
                </a:cxn>
                <a:cxn ang="0">
                  <a:pos x="T6" y="T7"/>
                </a:cxn>
                <a:cxn ang="0">
                  <a:pos x="T8" y="T9"/>
                </a:cxn>
              </a:cxnLst>
              <a:rect l="0" t="0" r="r" b="b"/>
              <a:pathLst>
                <a:path w="10" h="3">
                  <a:moveTo>
                    <a:pt x="0" y="0"/>
                  </a:moveTo>
                  <a:cubicBezTo>
                    <a:pt x="0" y="0"/>
                    <a:pt x="0" y="0"/>
                    <a:pt x="0" y="0"/>
                  </a:cubicBezTo>
                  <a:cubicBezTo>
                    <a:pt x="3" y="1"/>
                    <a:pt x="6" y="2"/>
                    <a:pt x="10" y="3"/>
                  </a:cubicBezTo>
                  <a:cubicBezTo>
                    <a:pt x="10" y="3"/>
                    <a:pt x="10" y="3"/>
                    <a:pt x="10" y="3"/>
                  </a:cubicBezTo>
                  <a:cubicBezTo>
                    <a:pt x="6" y="2"/>
                    <a:pt x="3" y="1"/>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3" name="íṩḻiḍè">
              <a:extLst>
                <a:ext uri="{FF2B5EF4-FFF2-40B4-BE49-F238E27FC236}">
                  <a16:creationId xmlns:a16="http://schemas.microsoft.com/office/drawing/2014/main" id="{549DBA57-17C8-4254-820C-931DF3D04A45}"/>
                </a:ext>
              </a:extLst>
            </p:cNvPr>
            <p:cNvSpPr/>
            <p:nvPr/>
          </p:nvSpPr>
          <p:spPr bwMode="auto">
            <a:xfrm>
              <a:off x="6915150" y="4245769"/>
              <a:ext cx="461963" cy="371475"/>
            </a:xfrm>
            <a:custGeom>
              <a:avLst/>
              <a:gdLst>
                <a:gd name="T0" fmla="*/ 35 w 108"/>
                <a:gd name="T1" fmla="*/ 0 h 87"/>
                <a:gd name="T2" fmla="*/ 15 w 108"/>
                <a:gd name="T3" fmla="*/ 8 h 87"/>
                <a:gd name="T4" fmla="*/ 9 w 108"/>
                <a:gd name="T5" fmla="*/ 16 h 87"/>
                <a:gd name="T6" fmla="*/ 5 w 108"/>
                <a:gd name="T7" fmla="*/ 20 h 87"/>
                <a:gd name="T8" fmla="*/ 0 w 108"/>
                <a:gd name="T9" fmla="*/ 41 h 87"/>
                <a:gd name="T10" fmla="*/ 12 w 108"/>
                <a:gd name="T11" fmla="*/ 64 h 87"/>
                <a:gd name="T12" fmla="*/ 12 w 108"/>
                <a:gd name="T13" fmla="*/ 64 h 87"/>
                <a:gd name="T14" fmla="*/ 12 w 108"/>
                <a:gd name="T15" fmla="*/ 64 h 87"/>
                <a:gd name="T16" fmla="*/ 12 w 108"/>
                <a:gd name="T17" fmla="*/ 64 h 87"/>
                <a:gd name="T18" fmla="*/ 12 w 108"/>
                <a:gd name="T19" fmla="*/ 64 h 87"/>
                <a:gd name="T20" fmla="*/ 12 w 108"/>
                <a:gd name="T21" fmla="*/ 64 h 87"/>
                <a:gd name="T22" fmla="*/ 12 w 108"/>
                <a:gd name="T23" fmla="*/ 64 h 87"/>
                <a:gd name="T24" fmla="*/ 12 w 108"/>
                <a:gd name="T25" fmla="*/ 64 h 87"/>
                <a:gd name="T26" fmla="*/ 12 w 108"/>
                <a:gd name="T27" fmla="*/ 64 h 87"/>
                <a:gd name="T28" fmla="*/ 12 w 108"/>
                <a:gd name="T29" fmla="*/ 64 h 87"/>
                <a:gd name="T30" fmla="*/ 24 w 108"/>
                <a:gd name="T31" fmla="*/ 69 h 87"/>
                <a:gd name="T32" fmla="*/ 34 w 108"/>
                <a:gd name="T33" fmla="*/ 72 h 87"/>
                <a:gd name="T34" fmla="*/ 72 w 108"/>
                <a:gd name="T35" fmla="*/ 87 h 87"/>
                <a:gd name="T36" fmla="*/ 102 w 108"/>
                <a:gd name="T37" fmla="*/ 55 h 87"/>
                <a:gd name="T38" fmla="*/ 108 w 108"/>
                <a:gd name="T39" fmla="*/ 50 h 87"/>
                <a:gd name="T40" fmla="*/ 107 w 108"/>
                <a:gd name="T41" fmla="*/ 50 h 87"/>
                <a:gd name="T42" fmla="*/ 46 w 108"/>
                <a:gd name="T43" fmla="*/ 3 h 87"/>
                <a:gd name="T44" fmla="*/ 46 w 108"/>
                <a:gd name="T45" fmla="*/ 3 h 87"/>
                <a:gd name="T46" fmla="*/ 46 w 108"/>
                <a:gd name="T47" fmla="*/ 3 h 87"/>
                <a:gd name="T48" fmla="*/ 46 w 108"/>
                <a:gd name="T49" fmla="*/ 3 h 87"/>
                <a:gd name="T50" fmla="*/ 46 w 108"/>
                <a:gd name="T51" fmla="*/ 3 h 87"/>
                <a:gd name="T52" fmla="*/ 35 w 108"/>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87">
                  <a:moveTo>
                    <a:pt x="35" y="0"/>
                  </a:moveTo>
                  <a:cubicBezTo>
                    <a:pt x="29" y="0"/>
                    <a:pt x="21" y="3"/>
                    <a:pt x="15" y="8"/>
                  </a:cubicBezTo>
                  <a:cubicBezTo>
                    <a:pt x="13" y="11"/>
                    <a:pt x="11" y="13"/>
                    <a:pt x="9" y="16"/>
                  </a:cubicBezTo>
                  <a:cubicBezTo>
                    <a:pt x="7" y="17"/>
                    <a:pt x="6" y="19"/>
                    <a:pt x="5" y="20"/>
                  </a:cubicBezTo>
                  <a:cubicBezTo>
                    <a:pt x="2" y="27"/>
                    <a:pt x="0" y="34"/>
                    <a:pt x="0" y="41"/>
                  </a:cubicBezTo>
                  <a:cubicBezTo>
                    <a:pt x="0" y="51"/>
                    <a:pt x="4" y="60"/>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7" y="66"/>
                    <a:pt x="24" y="69"/>
                  </a:cubicBezTo>
                  <a:cubicBezTo>
                    <a:pt x="27" y="70"/>
                    <a:pt x="30" y="71"/>
                    <a:pt x="34" y="72"/>
                  </a:cubicBezTo>
                  <a:cubicBezTo>
                    <a:pt x="45" y="76"/>
                    <a:pt x="58" y="81"/>
                    <a:pt x="72" y="87"/>
                  </a:cubicBezTo>
                  <a:cubicBezTo>
                    <a:pt x="80" y="75"/>
                    <a:pt x="90" y="64"/>
                    <a:pt x="102" y="55"/>
                  </a:cubicBezTo>
                  <a:cubicBezTo>
                    <a:pt x="104" y="53"/>
                    <a:pt x="106" y="52"/>
                    <a:pt x="108" y="50"/>
                  </a:cubicBezTo>
                  <a:cubicBezTo>
                    <a:pt x="108" y="50"/>
                    <a:pt x="107" y="50"/>
                    <a:pt x="107" y="50"/>
                  </a:cubicBezTo>
                  <a:cubicBezTo>
                    <a:pt x="74" y="27"/>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3" y="1"/>
                    <a:pt x="39" y="0"/>
                    <a:pt x="35"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4" name="íš1ïde">
              <a:extLst>
                <a:ext uri="{FF2B5EF4-FFF2-40B4-BE49-F238E27FC236}">
                  <a16:creationId xmlns:a16="http://schemas.microsoft.com/office/drawing/2014/main" id="{E9294F09-A3FC-47D4-8600-7206D7888207}"/>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5" name="îṥļîďè">
              <a:extLst>
                <a:ext uri="{FF2B5EF4-FFF2-40B4-BE49-F238E27FC236}">
                  <a16:creationId xmlns:a16="http://schemas.microsoft.com/office/drawing/2014/main" id="{A62452F6-2F81-464A-B136-F1841366EF92}"/>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6" name="ïṣļîde">
              <a:extLst>
                <a:ext uri="{FF2B5EF4-FFF2-40B4-BE49-F238E27FC236}">
                  <a16:creationId xmlns:a16="http://schemas.microsoft.com/office/drawing/2014/main" id="{9C6152D4-7B2F-4627-AD59-D0F50E638497}"/>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7" name="ï$ľíďê">
              <a:extLst>
                <a:ext uri="{FF2B5EF4-FFF2-40B4-BE49-F238E27FC236}">
                  <a16:creationId xmlns:a16="http://schemas.microsoft.com/office/drawing/2014/main" id="{ACF6E7ED-7163-401A-A197-ED27164AF90F}"/>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8" name="îṩḻiḍé">
              <a:extLst>
                <a:ext uri="{FF2B5EF4-FFF2-40B4-BE49-F238E27FC236}">
                  <a16:creationId xmlns:a16="http://schemas.microsoft.com/office/drawing/2014/main" id="{A5D3BC08-4E36-4366-BE61-87CCAE909E17}"/>
                </a:ext>
              </a:extLst>
            </p:cNvPr>
            <p:cNvSpPr/>
            <p:nvPr/>
          </p:nvSpPr>
          <p:spPr bwMode="auto">
            <a:xfrm>
              <a:off x="6804025" y="3480594"/>
              <a:ext cx="739775" cy="606425"/>
            </a:xfrm>
            <a:custGeom>
              <a:avLst/>
              <a:gdLst>
                <a:gd name="T0" fmla="*/ 131 w 173"/>
                <a:gd name="T1" fmla="*/ 140 h 142"/>
                <a:gd name="T2" fmla="*/ 140 w 173"/>
                <a:gd name="T3" fmla="*/ 137 h 142"/>
                <a:gd name="T4" fmla="*/ 171 w 173"/>
                <a:gd name="T5" fmla="*/ 83 h 142"/>
                <a:gd name="T6" fmla="*/ 168 w 173"/>
                <a:gd name="T7" fmla="*/ 74 h 142"/>
                <a:gd name="T8" fmla="*/ 41 w 173"/>
                <a:gd name="T9" fmla="*/ 2 h 142"/>
                <a:gd name="T10" fmla="*/ 32 w 173"/>
                <a:gd name="T11" fmla="*/ 5 h 142"/>
                <a:gd name="T12" fmla="*/ 2 w 173"/>
                <a:gd name="T13" fmla="*/ 59 h 142"/>
                <a:gd name="T14" fmla="*/ 4 w 173"/>
                <a:gd name="T15" fmla="*/ 68 h 142"/>
                <a:gd name="T16" fmla="*/ 131 w 173"/>
                <a:gd name="T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2">
                  <a:moveTo>
                    <a:pt x="131" y="140"/>
                  </a:moveTo>
                  <a:cubicBezTo>
                    <a:pt x="134" y="142"/>
                    <a:pt x="139" y="141"/>
                    <a:pt x="140" y="137"/>
                  </a:cubicBezTo>
                  <a:cubicBezTo>
                    <a:pt x="171" y="83"/>
                    <a:pt x="171" y="83"/>
                    <a:pt x="171" y="83"/>
                  </a:cubicBezTo>
                  <a:cubicBezTo>
                    <a:pt x="173" y="80"/>
                    <a:pt x="172" y="76"/>
                    <a:pt x="168" y="74"/>
                  </a:cubicBezTo>
                  <a:cubicBezTo>
                    <a:pt x="41" y="2"/>
                    <a:pt x="41" y="2"/>
                    <a:pt x="41" y="2"/>
                  </a:cubicBezTo>
                  <a:cubicBezTo>
                    <a:pt x="38" y="0"/>
                    <a:pt x="34" y="2"/>
                    <a:pt x="32" y="5"/>
                  </a:cubicBezTo>
                  <a:cubicBezTo>
                    <a:pt x="2" y="59"/>
                    <a:pt x="2" y="59"/>
                    <a:pt x="2" y="59"/>
                  </a:cubicBezTo>
                  <a:cubicBezTo>
                    <a:pt x="0" y="62"/>
                    <a:pt x="1" y="67"/>
                    <a:pt x="4" y="68"/>
                  </a:cubicBezTo>
                  <a:lnTo>
                    <a:pt x="131" y="14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9" name="îşľïḋe">
              <a:extLst>
                <a:ext uri="{FF2B5EF4-FFF2-40B4-BE49-F238E27FC236}">
                  <a16:creationId xmlns:a16="http://schemas.microsoft.com/office/drawing/2014/main" id="{94255610-730F-45FE-941D-69FCFB682E7A}"/>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0" name="išļíďe">
              <a:extLst>
                <a:ext uri="{FF2B5EF4-FFF2-40B4-BE49-F238E27FC236}">
                  <a16:creationId xmlns:a16="http://schemas.microsoft.com/office/drawing/2014/main" id="{09FDFF7D-20CA-4B45-84CB-DF1FDB92312E}"/>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1" name="íṧḻiďe">
              <a:extLst>
                <a:ext uri="{FF2B5EF4-FFF2-40B4-BE49-F238E27FC236}">
                  <a16:creationId xmlns:a16="http://schemas.microsoft.com/office/drawing/2014/main" id="{D130D2F7-A4A2-41F6-951A-EB305532A7B0}"/>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close/>
                </a:path>
              </a:pathLst>
            </a:custGeom>
            <a:solidFill>
              <a:srgbClr val="C47D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2" name="íṧľïḍe">
              <a:extLst>
                <a:ext uri="{FF2B5EF4-FFF2-40B4-BE49-F238E27FC236}">
                  <a16:creationId xmlns:a16="http://schemas.microsoft.com/office/drawing/2014/main" id="{99865876-D255-4A61-AC6F-DBC522683D8D}"/>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3" name="ïSḻíḍé">
              <a:extLst>
                <a:ext uri="{FF2B5EF4-FFF2-40B4-BE49-F238E27FC236}">
                  <a16:creationId xmlns:a16="http://schemas.microsoft.com/office/drawing/2014/main" id="{320C3467-7854-4668-B4DD-05A5999D8075}"/>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4" name="iṥlïḓê">
              <a:extLst>
                <a:ext uri="{FF2B5EF4-FFF2-40B4-BE49-F238E27FC236}">
                  <a16:creationId xmlns:a16="http://schemas.microsoft.com/office/drawing/2014/main" id="{1AD2AF97-0B74-441E-8E7A-6C8AFA19B786}"/>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5" name="ïSľíḍe">
              <a:extLst>
                <a:ext uri="{FF2B5EF4-FFF2-40B4-BE49-F238E27FC236}">
                  <a16:creationId xmlns:a16="http://schemas.microsoft.com/office/drawing/2014/main" id="{84CB72A7-5C41-46FA-863A-03EB2695BD11}"/>
                </a:ext>
              </a:extLst>
            </p:cNvPr>
            <p:cNvSpPr/>
            <p:nvPr/>
          </p:nvSpPr>
          <p:spPr bwMode="auto">
            <a:xfrm>
              <a:off x="6226175" y="4506119"/>
              <a:ext cx="739775" cy="603250"/>
            </a:xfrm>
            <a:custGeom>
              <a:avLst/>
              <a:gdLst>
                <a:gd name="T0" fmla="*/ 169 w 173"/>
                <a:gd name="T1" fmla="*/ 73 h 141"/>
                <a:gd name="T2" fmla="*/ 171 w 173"/>
                <a:gd name="T3" fmla="*/ 82 h 141"/>
                <a:gd name="T4" fmla="*/ 141 w 173"/>
                <a:gd name="T5" fmla="*/ 137 h 141"/>
                <a:gd name="T6" fmla="*/ 131 w 173"/>
                <a:gd name="T7" fmla="*/ 139 h 141"/>
                <a:gd name="T8" fmla="*/ 4 w 173"/>
                <a:gd name="T9" fmla="*/ 68 h 141"/>
                <a:gd name="T10" fmla="*/ 2 w 173"/>
                <a:gd name="T11" fmla="*/ 58 h 141"/>
                <a:gd name="T12" fmla="*/ 32 w 173"/>
                <a:gd name="T13" fmla="*/ 4 h 141"/>
                <a:gd name="T14" fmla="*/ 42 w 173"/>
                <a:gd name="T15" fmla="*/ 1 h 141"/>
                <a:gd name="T16" fmla="*/ 169 w 173"/>
                <a:gd name="T17" fmla="*/ 7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1">
                  <a:moveTo>
                    <a:pt x="169" y="73"/>
                  </a:moveTo>
                  <a:cubicBezTo>
                    <a:pt x="172" y="75"/>
                    <a:pt x="173" y="79"/>
                    <a:pt x="171" y="82"/>
                  </a:cubicBezTo>
                  <a:cubicBezTo>
                    <a:pt x="141" y="137"/>
                    <a:pt x="141" y="137"/>
                    <a:pt x="141" y="137"/>
                  </a:cubicBezTo>
                  <a:cubicBezTo>
                    <a:pt x="139" y="140"/>
                    <a:pt x="135" y="141"/>
                    <a:pt x="131" y="139"/>
                  </a:cubicBezTo>
                  <a:cubicBezTo>
                    <a:pt x="4" y="68"/>
                    <a:pt x="4" y="68"/>
                    <a:pt x="4" y="68"/>
                  </a:cubicBezTo>
                  <a:cubicBezTo>
                    <a:pt x="1" y="66"/>
                    <a:pt x="0" y="62"/>
                    <a:pt x="2" y="58"/>
                  </a:cubicBezTo>
                  <a:cubicBezTo>
                    <a:pt x="32" y="4"/>
                    <a:pt x="32" y="4"/>
                    <a:pt x="32" y="4"/>
                  </a:cubicBezTo>
                  <a:cubicBezTo>
                    <a:pt x="34" y="1"/>
                    <a:pt x="38" y="0"/>
                    <a:pt x="42" y="1"/>
                  </a:cubicBezTo>
                  <a:lnTo>
                    <a:pt x="169" y="73"/>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6" name="îṣľíďe">
              <a:extLst>
                <a:ext uri="{FF2B5EF4-FFF2-40B4-BE49-F238E27FC236}">
                  <a16:creationId xmlns:a16="http://schemas.microsoft.com/office/drawing/2014/main" id="{D3CD16EF-8895-462A-907B-680A2C7E3787}"/>
                </a:ext>
              </a:extLst>
            </p:cNvPr>
            <p:cNvSpPr/>
            <p:nvPr/>
          </p:nvSpPr>
          <p:spPr bwMode="auto">
            <a:xfrm>
              <a:off x="6430963" y="3852069"/>
              <a:ext cx="954088" cy="911225"/>
            </a:xfrm>
            <a:custGeom>
              <a:avLst/>
              <a:gdLst>
                <a:gd name="T0" fmla="*/ 206 w 223"/>
                <a:gd name="T1" fmla="*/ 70 h 213"/>
                <a:gd name="T2" fmla="*/ 216 w 223"/>
                <a:gd name="T3" fmla="*/ 108 h 213"/>
                <a:gd name="T4" fmla="*/ 167 w 223"/>
                <a:gd name="T5" fmla="*/ 195 h 213"/>
                <a:gd name="T6" fmla="*/ 129 w 223"/>
                <a:gd name="T7" fmla="*/ 206 h 213"/>
                <a:gd name="T8" fmla="*/ 18 w 223"/>
                <a:gd name="T9" fmla="*/ 143 h 213"/>
                <a:gd name="T10" fmla="*/ 8 w 223"/>
                <a:gd name="T11" fmla="*/ 105 h 213"/>
                <a:gd name="T12" fmla="*/ 57 w 223"/>
                <a:gd name="T13" fmla="*/ 19 h 213"/>
                <a:gd name="T14" fmla="*/ 95 w 223"/>
                <a:gd name="T15" fmla="*/ 7 h 213"/>
                <a:gd name="T16" fmla="*/ 206 w 223"/>
                <a:gd name="T17" fmla="*/ 7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13">
                  <a:moveTo>
                    <a:pt x="206" y="70"/>
                  </a:moveTo>
                  <a:cubicBezTo>
                    <a:pt x="219" y="77"/>
                    <a:pt x="223" y="94"/>
                    <a:pt x="216" y="108"/>
                  </a:cubicBezTo>
                  <a:cubicBezTo>
                    <a:pt x="167" y="195"/>
                    <a:pt x="167" y="195"/>
                    <a:pt x="167" y="195"/>
                  </a:cubicBezTo>
                  <a:cubicBezTo>
                    <a:pt x="159" y="208"/>
                    <a:pt x="142" y="213"/>
                    <a:pt x="129" y="206"/>
                  </a:cubicBezTo>
                  <a:cubicBezTo>
                    <a:pt x="18" y="143"/>
                    <a:pt x="18" y="143"/>
                    <a:pt x="18" y="143"/>
                  </a:cubicBezTo>
                  <a:cubicBezTo>
                    <a:pt x="5" y="136"/>
                    <a:pt x="0" y="119"/>
                    <a:pt x="8" y="105"/>
                  </a:cubicBezTo>
                  <a:cubicBezTo>
                    <a:pt x="57" y="19"/>
                    <a:pt x="57" y="19"/>
                    <a:pt x="57" y="19"/>
                  </a:cubicBezTo>
                  <a:cubicBezTo>
                    <a:pt x="64" y="5"/>
                    <a:pt x="81" y="0"/>
                    <a:pt x="95" y="7"/>
                  </a:cubicBezTo>
                  <a:lnTo>
                    <a:pt x="206" y="7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7" name="ïṥļîḑé">
              <a:extLst>
                <a:ext uri="{FF2B5EF4-FFF2-40B4-BE49-F238E27FC236}">
                  <a16:creationId xmlns:a16="http://schemas.microsoft.com/office/drawing/2014/main" id="{A28CD852-D17B-4C60-8612-615994EFACF9}"/>
                </a:ext>
              </a:extLst>
            </p:cNvPr>
            <p:cNvSpPr/>
            <p:nvPr/>
          </p:nvSpPr>
          <p:spPr bwMode="auto">
            <a:xfrm>
              <a:off x="5627688" y="5139531"/>
              <a:ext cx="1547813" cy="388938"/>
            </a:xfrm>
            <a:custGeom>
              <a:avLst/>
              <a:gdLst>
                <a:gd name="T0" fmla="*/ 362 w 362"/>
                <a:gd name="T1" fmla="*/ 20 h 91"/>
                <a:gd name="T2" fmla="*/ 342 w 362"/>
                <a:gd name="T3" fmla="*/ 0 h 91"/>
                <a:gd name="T4" fmla="*/ 19 w 362"/>
                <a:gd name="T5" fmla="*/ 0 h 91"/>
                <a:gd name="T6" fmla="*/ 0 w 362"/>
                <a:gd name="T7" fmla="*/ 20 h 91"/>
                <a:gd name="T8" fmla="*/ 0 w 362"/>
                <a:gd name="T9" fmla="*/ 72 h 91"/>
                <a:gd name="T10" fmla="*/ 19 w 362"/>
                <a:gd name="T11" fmla="*/ 91 h 91"/>
                <a:gd name="T12" fmla="*/ 342 w 362"/>
                <a:gd name="T13" fmla="*/ 91 h 91"/>
                <a:gd name="T14" fmla="*/ 362 w 362"/>
                <a:gd name="T15" fmla="*/ 72 h 91"/>
                <a:gd name="T16" fmla="*/ 362 w 362"/>
                <a:gd name="T17"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1">
                  <a:moveTo>
                    <a:pt x="362" y="20"/>
                  </a:moveTo>
                  <a:cubicBezTo>
                    <a:pt x="362" y="9"/>
                    <a:pt x="353" y="0"/>
                    <a:pt x="342" y="0"/>
                  </a:cubicBezTo>
                  <a:cubicBezTo>
                    <a:pt x="19" y="0"/>
                    <a:pt x="19" y="0"/>
                    <a:pt x="19" y="0"/>
                  </a:cubicBezTo>
                  <a:cubicBezTo>
                    <a:pt x="8" y="0"/>
                    <a:pt x="0" y="9"/>
                    <a:pt x="0" y="20"/>
                  </a:cubicBezTo>
                  <a:cubicBezTo>
                    <a:pt x="0" y="72"/>
                    <a:pt x="0" y="72"/>
                    <a:pt x="0" y="72"/>
                  </a:cubicBezTo>
                  <a:cubicBezTo>
                    <a:pt x="0" y="83"/>
                    <a:pt x="8" y="91"/>
                    <a:pt x="19" y="91"/>
                  </a:cubicBezTo>
                  <a:cubicBezTo>
                    <a:pt x="342" y="91"/>
                    <a:pt x="342" y="91"/>
                    <a:pt x="342" y="91"/>
                  </a:cubicBezTo>
                  <a:cubicBezTo>
                    <a:pt x="353" y="91"/>
                    <a:pt x="362" y="83"/>
                    <a:pt x="362" y="72"/>
                  </a:cubicBezTo>
                  <a:cubicBezTo>
                    <a:pt x="362" y="20"/>
                    <a:pt x="362" y="20"/>
                    <a:pt x="362" y="20"/>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8" name="íşļide">
              <a:extLst>
                <a:ext uri="{FF2B5EF4-FFF2-40B4-BE49-F238E27FC236}">
                  <a16:creationId xmlns:a16="http://schemas.microsoft.com/office/drawing/2014/main" id="{3049344C-9561-4E65-904A-71C6AA0CCFCF}"/>
                </a:ext>
              </a:extLst>
            </p:cNvPr>
            <p:cNvSpPr/>
            <p:nvPr/>
          </p:nvSpPr>
          <p:spPr bwMode="auto">
            <a:xfrm>
              <a:off x="7145338" y="5463381"/>
              <a:ext cx="30163" cy="42863"/>
            </a:xfrm>
            <a:custGeom>
              <a:avLst/>
              <a:gdLst>
                <a:gd name="T0" fmla="*/ 7 w 7"/>
                <a:gd name="T1" fmla="*/ 0 h 10"/>
                <a:gd name="T2" fmla="*/ 6 w 7"/>
                <a:gd name="T3" fmla="*/ 0 h 10"/>
                <a:gd name="T4" fmla="*/ 0 w 7"/>
                <a:gd name="T5" fmla="*/ 10 h 10"/>
                <a:gd name="T6" fmla="*/ 7 w 7"/>
                <a:gd name="T7" fmla="*/ 10 h 10"/>
                <a:gd name="T8" fmla="*/ 7 w 7"/>
                <a:gd name="T9" fmla="*/ 0 h 10"/>
              </a:gdLst>
              <a:ahLst/>
              <a:cxnLst>
                <a:cxn ang="0">
                  <a:pos x="T0" y="T1"/>
                </a:cxn>
                <a:cxn ang="0">
                  <a:pos x="T2" y="T3"/>
                </a:cxn>
                <a:cxn ang="0">
                  <a:pos x="T4" y="T5"/>
                </a:cxn>
                <a:cxn ang="0">
                  <a:pos x="T6" y="T7"/>
                </a:cxn>
                <a:cxn ang="0">
                  <a:pos x="T8" y="T9"/>
                </a:cxn>
              </a:cxnLst>
              <a:rect l="0" t="0" r="r" b="b"/>
              <a:pathLst>
                <a:path w="7" h="10">
                  <a:moveTo>
                    <a:pt x="7" y="0"/>
                  </a:moveTo>
                  <a:cubicBezTo>
                    <a:pt x="6" y="0"/>
                    <a:pt x="6" y="0"/>
                    <a:pt x="6" y="0"/>
                  </a:cubicBezTo>
                  <a:cubicBezTo>
                    <a:pt x="5" y="4"/>
                    <a:pt x="3" y="7"/>
                    <a:pt x="0" y="10"/>
                  </a:cubicBezTo>
                  <a:cubicBezTo>
                    <a:pt x="7" y="10"/>
                    <a:pt x="7" y="10"/>
                    <a:pt x="7" y="10"/>
                  </a:cubicBezTo>
                  <a:cubicBezTo>
                    <a:pt x="7" y="0"/>
                    <a:pt x="7" y="0"/>
                    <a:pt x="7"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9" name="išľïdè">
              <a:extLst>
                <a:ext uri="{FF2B5EF4-FFF2-40B4-BE49-F238E27FC236}">
                  <a16:creationId xmlns:a16="http://schemas.microsoft.com/office/drawing/2014/main" id="{936FC075-8FF8-47D1-8139-6D450E9D422E}"/>
                </a:ext>
              </a:extLst>
            </p:cNvPr>
            <p:cNvSpPr/>
            <p:nvPr/>
          </p:nvSpPr>
          <p:spPr bwMode="auto">
            <a:xfrm>
              <a:off x="7172325" y="5293519"/>
              <a:ext cx="3175" cy="169863"/>
            </a:xfrm>
            <a:custGeom>
              <a:avLst/>
              <a:gdLst>
                <a:gd name="T0" fmla="*/ 1 w 1"/>
                <a:gd name="T1" fmla="*/ 0 h 40"/>
                <a:gd name="T2" fmla="*/ 1 w 1"/>
                <a:gd name="T3" fmla="*/ 0 h 40"/>
                <a:gd name="T4" fmla="*/ 1 w 1"/>
                <a:gd name="T5" fmla="*/ 36 h 40"/>
                <a:gd name="T6" fmla="*/ 0 w 1"/>
                <a:gd name="T7" fmla="*/ 40 h 40"/>
                <a:gd name="T8" fmla="*/ 1 w 1"/>
                <a:gd name="T9" fmla="*/ 40 h 40"/>
                <a:gd name="T10" fmla="*/ 1 w 1"/>
                <a:gd name="T11" fmla="*/ 0 h 40"/>
              </a:gdLst>
              <a:ahLst/>
              <a:cxnLst>
                <a:cxn ang="0">
                  <a:pos x="T0" y="T1"/>
                </a:cxn>
                <a:cxn ang="0">
                  <a:pos x="T2" y="T3"/>
                </a:cxn>
                <a:cxn ang="0">
                  <a:pos x="T4" y="T5"/>
                </a:cxn>
                <a:cxn ang="0">
                  <a:pos x="T6" y="T7"/>
                </a:cxn>
                <a:cxn ang="0">
                  <a:pos x="T8" y="T9"/>
                </a:cxn>
                <a:cxn ang="0">
                  <a:pos x="T10" y="T11"/>
                </a:cxn>
              </a:cxnLst>
              <a:rect l="0" t="0" r="r" b="b"/>
              <a:pathLst>
                <a:path w="1" h="40">
                  <a:moveTo>
                    <a:pt x="1" y="0"/>
                  </a:moveTo>
                  <a:cubicBezTo>
                    <a:pt x="1" y="0"/>
                    <a:pt x="1" y="0"/>
                    <a:pt x="1" y="0"/>
                  </a:cubicBezTo>
                  <a:cubicBezTo>
                    <a:pt x="1" y="36"/>
                    <a:pt x="1" y="36"/>
                    <a:pt x="1" y="36"/>
                  </a:cubicBezTo>
                  <a:cubicBezTo>
                    <a:pt x="1" y="37"/>
                    <a:pt x="0" y="39"/>
                    <a:pt x="0" y="40"/>
                  </a:cubicBezTo>
                  <a:cubicBezTo>
                    <a:pt x="1" y="40"/>
                    <a:pt x="1" y="40"/>
                    <a:pt x="1" y="40"/>
                  </a:cubicBezTo>
                  <a:cubicBezTo>
                    <a:pt x="1" y="0"/>
                    <a:pt x="1" y="0"/>
                    <a:pt x="1"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0" name="ïṡḻïdê">
              <a:extLst>
                <a:ext uri="{FF2B5EF4-FFF2-40B4-BE49-F238E27FC236}">
                  <a16:creationId xmlns:a16="http://schemas.microsoft.com/office/drawing/2014/main" id="{C122861E-5875-471D-B500-48171C129A83}"/>
                </a:ext>
              </a:extLst>
            </p:cNvPr>
            <p:cNvSpPr/>
            <p:nvPr/>
          </p:nvSpPr>
          <p:spPr bwMode="auto">
            <a:xfrm>
              <a:off x="5627688" y="5447506"/>
              <a:ext cx="25400" cy="58738"/>
            </a:xfrm>
            <a:custGeom>
              <a:avLst/>
              <a:gdLst>
                <a:gd name="T0" fmla="*/ 0 w 6"/>
                <a:gd name="T1" fmla="*/ 0 h 14"/>
                <a:gd name="T2" fmla="*/ 0 w 6"/>
                <a:gd name="T3" fmla="*/ 14 h 14"/>
                <a:gd name="T4" fmla="*/ 6 w 6"/>
                <a:gd name="T5" fmla="*/ 14 h 14"/>
                <a:gd name="T6" fmla="*/ 0 w 6"/>
                <a:gd name="T7" fmla="*/ 0 h 14"/>
              </a:gdLst>
              <a:ahLst/>
              <a:cxnLst>
                <a:cxn ang="0">
                  <a:pos x="T0" y="T1"/>
                </a:cxn>
                <a:cxn ang="0">
                  <a:pos x="T2" y="T3"/>
                </a:cxn>
                <a:cxn ang="0">
                  <a:pos x="T4" y="T5"/>
                </a:cxn>
                <a:cxn ang="0">
                  <a:pos x="T6" y="T7"/>
                </a:cxn>
              </a:cxnLst>
              <a:rect l="0" t="0" r="r" b="b"/>
              <a:pathLst>
                <a:path w="6" h="14">
                  <a:moveTo>
                    <a:pt x="0" y="0"/>
                  </a:moveTo>
                  <a:cubicBezTo>
                    <a:pt x="0" y="14"/>
                    <a:pt x="0" y="14"/>
                    <a:pt x="0" y="14"/>
                  </a:cubicBezTo>
                  <a:cubicBezTo>
                    <a:pt x="6" y="14"/>
                    <a:pt x="6" y="14"/>
                    <a:pt x="6" y="14"/>
                  </a:cubicBezTo>
                  <a:cubicBezTo>
                    <a:pt x="2" y="10"/>
                    <a:pt x="0" y="5"/>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1" name="ïşľiḋê">
              <a:extLst>
                <a:ext uri="{FF2B5EF4-FFF2-40B4-BE49-F238E27FC236}">
                  <a16:creationId xmlns:a16="http://schemas.microsoft.com/office/drawing/2014/main" id="{A62D7E2C-B4F2-473F-B07D-3BDDB6C6B6CA}"/>
                </a:ext>
              </a:extLst>
            </p:cNvPr>
            <p:cNvSpPr/>
            <p:nvPr/>
          </p:nvSpPr>
          <p:spPr bwMode="auto">
            <a:xfrm>
              <a:off x="5627688" y="5293519"/>
              <a:ext cx="1547813" cy="212725"/>
            </a:xfrm>
            <a:custGeom>
              <a:avLst/>
              <a:gdLst>
                <a:gd name="T0" fmla="*/ 362 w 362"/>
                <a:gd name="T1" fmla="*/ 0 h 50"/>
                <a:gd name="T2" fmla="*/ 0 w 362"/>
                <a:gd name="T3" fmla="*/ 0 h 50"/>
                <a:gd name="T4" fmla="*/ 0 w 362"/>
                <a:gd name="T5" fmla="*/ 36 h 50"/>
                <a:gd name="T6" fmla="*/ 6 w 362"/>
                <a:gd name="T7" fmla="*/ 50 h 50"/>
                <a:gd name="T8" fmla="*/ 355 w 362"/>
                <a:gd name="T9" fmla="*/ 50 h 50"/>
                <a:gd name="T10" fmla="*/ 361 w 362"/>
                <a:gd name="T11" fmla="*/ 40 h 50"/>
                <a:gd name="T12" fmla="*/ 362 w 362"/>
                <a:gd name="T13" fmla="*/ 36 h 50"/>
                <a:gd name="T14" fmla="*/ 362 w 36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50">
                  <a:moveTo>
                    <a:pt x="362" y="0"/>
                  </a:moveTo>
                  <a:cubicBezTo>
                    <a:pt x="0" y="0"/>
                    <a:pt x="0" y="0"/>
                    <a:pt x="0" y="0"/>
                  </a:cubicBezTo>
                  <a:cubicBezTo>
                    <a:pt x="0" y="36"/>
                    <a:pt x="0" y="36"/>
                    <a:pt x="0" y="36"/>
                  </a:cubicBezTo>
                  <a:cubicBezTo>
                    <a:pt x="0" y="41"/>
                    <a:pt x="2" y="46"/>
                    <a:pt x="6" y="50"/>
                  </a:cubicBezTo>
                  <a:cubicBezTo>
                    <a:pt x="355" y="50"/>
                    <a:pt x="355" y="50"/>
                    <a:pt x="355" y="50"/>
                  </a:cubicBezTo>
                  <a:cubicBezTo>
                    <a:pt x="358" y="47"/>
                    <a:pt x="360" y="44"/>
                    <a:pt x="361" y="40"/>
                  </a:cubicBezTo>
                  <a:cubicBezTo>
                    <a:pt x="361" y="39"/>
                    <a:pt x="362" y="37"/>
                    <a:pt x="362" y="36"/>
                  </a:cubicBezTo>
                  <a:cubicBezTo>
                    <a:pt x="362" y="0"/>
                    <a:pt x="362" y="0"/>
                    <a:pt x="362"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2" name="ïṡ1ïḍê">
              <a:extLst>
                <a:ext uri="{FF2B5EF4-FFF2-40B4-BE49-F238E27FC236}">
                  <a16:creationId xmlns:a16="http://schemas.microsoft.com/office/drawing/2014/main" id="{A14B8CC0-5269-4C9F-A302-8F9C39382394}"/>
                </a:ext>
              </a:extLst>
            </p:cNvPr>
            <p:cNvSpPr/>
            <p:nvPr/>
          </p:nvSpPr>
          <p:spPr bwMode="auto">
            <a:xfrm>
              <a:off x="5395913" y="5344319"/>
              <a:ext cx="2006600" cy="328613"/>
            </a:xfrm>
            <a:custGeom>
              <a:avLst/>
              <a:gdLst>
                <a:gd name="T0" fmla="*/ 469 w 469"/>
                <a:gd name="T1" fmla="*/ 15 h 77"/>
                <a:gd name="T2" fmla="*/ 454 w 469"/>
                <a:gd name="T3" fmla="*/ 0 h 77"/>
                <a:gd name="T4" fmla="*/ 15 w 469"/>
                <a:gd name="T5" fmla="*/ 0 h 77"/>
                <a:gd name="T6" fmla="*/ 0 w 469"/>
                <a:gd name="T7" fmla="*/ 15 h 77"/>
                <a:gd name="T8" fmla="*/ 0 w 469"/>
                <a:gd name="T9" fmla="*/ 61 h 77"/>
                <a:gd name="T10" fmla="*/ 15 w 469"/>
                <a:gd name="T11" fmla="*/ 77 h 77"/>
                <a:gd name="T12" fmla="*/ 454 w 469"/>
                <a:gd name="T13" fmla="*/ 77 h 77"/>
                <a:gd name="T14" fmla="*/ 469 w 469"/>
                <a:gd name="T15" fmla="*/ 61 h 77"/>
                <a:gd name="T16" fmla="*/ 469 w 469"/>
                <a:gd name="T1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77">
                  <a:moveTo>
                    <a:pt x="469" y="15"/>
                  </a:moveTo>
                  <a:cubicBezTo>
                    <a:pt x="469" y="7"/>
                    <a:pt x="462" y="0"/>
                    <a:pt x="454" y="0"/>
                  </a:cubicBezTo>
                  <a:cubicBezTo>
                    <a:pt x="15" y="0"/>
                    <a:pt x="15" y="0"/>
                    <a:pt x="15" y="0"/>
                  </a:cubicBezTo>
                  <a:cubicBezTo>
                    <a:pt x="7" y="0"/>
                    <a:pt x="0" y="7"/>
                    <a:pt x="0" y="15"/>
                  </a:cubicBezTo>
                  <a:cubicBezTo>
                    <a:pt x="0" y="61"/>
                    <a:pt x="0" y="61"/>
                    <a:pt x="0" y="61"/>
                  </a:cubicBezTo>
                  <a:cubicBezTo>
                    <a:pt x="0" y="70"/>
                    <a:pt x="7" y="77"/>
                    <a:pt x="15" y="77"/>
                  </a:cubicBezTo>
                  <a:cubicBezTo>
                    <a:pt x="454" y="77"/>
                    <a:pt x="454" y="77"/>
                    <a:pt x="454" y="77"/>
                  </a:cubicBezTo>
                  <a:cubicBezTo>
                    <a:pt x="462" y="77"/>
                    <a:pt x="469" y="70"/>
                    <a:pt x="469" y="61"/>
                  </a:cubicBezTo>
                  <a:lnTo>
                    <a:pt x="469" y="15"/>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3" name="ïṥḻîḑê">
              <a:extLst>
                <a:ext uri="{FF2B5EF4-FFF2-40B4-BE49-F238E27FC236}">
                  <a16:creationId xmlns:a16="http://schemas.microsoft.com/office/drawing/2014/main" id="{DBA30C64-6070-40D6-927B-AC3D6F02D8FD}"/>
                </a:ext>
              </a:extLst>
            </p:cNvPr>
            <p:cNvSpPr/>
            <p:nvPr/>
          </p:nvSpPr>
          <p:spPr bwMode="auto">
            <a:xfrm>
              <a:off x="8672513" y="4642644"/>
              <a:ext cx="330200" cy="411163"/>
            </a:xfrm>
            <a:custGeom>
              <a:avLst/>
              <a:gdLst>
                <a:gd name="T0" fmla="*/ 64 w 77"/>
                <a:gd name="T1" fmla="*/ 4 h 96"/>
                <a:gd name="T2" fmla="*/ 31 w 77"/>
                <a:gd name="T3" fmla="*/ 52 h 96"/>
                <a:gd name="T4" fmla="*/ 0 w 77"/>
                <a:gd name="T5" fmla="*/ 85 h 96"/>
                <a:gd name="T6" fmla="*/ 16 w 77"/>
                <a:gd name="T7" fmla="*/ 96 h 96"/>
                <a:gd name="T8" fmla="*/ 47 w 77"/>
                <a:gd name="T9" fmla="*/ 70 h 96"/>
                <a:gd name="T10" fmla="*/ 75 w 77"/>
                <a:gd name="T11" fmla="*/ 29 h 96"/>
                <a:gd name="T12" fmla="*/ 64 w 77"/>
                <a:gd name="T13" fmla="*/ 4 h 96"/>
              </a:gdLst>
              <a:ahLst/>
              <a:cxnLst>
                <a:cxn ang="0">
                  <a:pos x="T0" y="T1"/>
                </a:cxn>
                <a:cxn ang="0">
                  <a:pos x="T2" y="T3"/>
                </a:cxn>
                <a:cxn ang="0">
                  <a:pos x="T4" y="T5"/>
                </a:cxn>
                <a:cxn ang="0">
                  <a:pos x="T6" y="T7"/>
                </a:cxn>
                <a:cxn ang="0">
                  <a:pos x="T8" y="T9"/>
                </a:cxn>
                <a:cxn ang="0">
                  <a:pos x="T10" y="T11"/>
                </a:cxn>
                <a:cxn ang="0">
                  <a:pos x="T12" y="T13"/>
                </a:cxn>
              </a:cxnLst>
              <a:rect l="0" t="0" r="r" b="b"/>
              <a:pathLst>
                <a:path w="77" h="96">
                  <a:moveTo>
                    <a:pt x="64" y="4"/>
                  </a:moveTo>
                  <a:cubicBezTo>
                    <a:pt x="31" y="52"/>
                    <a:pt x="31" y="52"/>
                    <a:pt x="31" y="52"/>
                  </a:cubicBezTo>
                  <a:cubicBezTo>
                    <a:pt x="0" y="85"/>
                    <a:pt x="0" y="85"/>
                    <a:pt x="0" y="85"/>
                  </a:cubicBezTo>
                  <a:cubicBezTo>
                    <a:pt x="16" y="96"/>
                    <a:pt x="16" y="96"/>
                    <a:pt x="16" y="96"/>
                  </a:cubicBezTo>
                  <a:cubicBezTo>
                    <a:pt x="47" y="70"/>
                    <a:pt x="47" y="70"/>
                    <a:pt x="47" y="70"/>
                  </a:cubicBezTo>
                  <a:cubicBezTo>
                    <a:pt x="75" y="29"/>
                    <a:pt x="75" y="29"/>
                    <a:pt x="75" y="29"/>
                  </a:cubicBezTo>
                  <a:cubicBezTo>
                    <a:pt x="75" y="29"/>
                    <a:pt x="77" y="0"/>
                    <a:pt x="64"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4" name="íṣḻiḍé">
              <a:extLst>
                <a:ext uri="{FF2B5EF4-FFF2-40B4-BE49-F238E27FC236}">
                  <a16:creationId xmlns:a16="http://schemas.microsoft.com/office/drawing/2014/main" id="{9A949860-21AC-4924-9768-E17B6D192F66}"/>
                </a:ext>
              </a:extLst>
            </p:cNvPr>
            <p:cNvSpPr/>
            <p:nvPr/>
          </p:nvSpPr>
          <p:spPr bwMode="auto">
            <a:xfrm>
              <a:off x="8689975" y="4275931"/>
              <a:ext cx="184150" cy="136525"/>
            </a:xfrm>
            <a:custGeom>
              <a:avLst/>
              <a:gdLst>
                <a:gd name="T0" fmla="*/ 43 w 43"/>
                <a:gd name="T1" fmla="*/ 0 h 32"/>
                <a:gd name="T2" fmla="*/ 23 w 43"/>
                <a:gd name="T3" fmla="*/ 32 h 32"/>
                <a:gd name="T4" fmla="*/ 43 w 43"/>
                <a:gd name="T5" fmla="*/ 0 h 32"/>
              </a:gdLst>
              <a:ahLst/>
              <a:cxnLst>
                <a:cxn ang="0">
                  <a:pos x="T0" y="T1"/>
                </a:cxn>
                <a:cxn ang="0">
                  <a:pos x="T2" y="T3"/>
                </a:cxn>
                <a:cxn ang="0">
                  <a:pos x="T4" y="T5"/>
                </a:cxn>
              </a:cxnLst>
              <a:rect l="0" t="0" r="r" b="b"/>
              <a:pathLst>
                <a:path w="43" h="32">
                  <a:moveTo>
                    <a:pt x="43" y="0"/>
                  </a:moveTo>
                  <a:cubicBezTo>
                    <a:pt x="23" y="32"/>
                    <a:pt x="23" y="32"/>
                    <a:pt x="23" y="32"/>
                  </a:cubicBezTo>
                  <a:cubicBezTo>
                    <a:pt x="23" y="32"/>
                    <a:pt x="0" y="0"/>
                    <a:pt x="43"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5" name="ïṥľiḑé">
              <a:extLst>
                <a:ext uri="{FF2B5EF4-FFF2-40B4-BE49-F238E27FC236}">
                  <a16:creationId xmlns:a16="http://schemas.microsoft.com/office/drawing/2014/main" id="{2B7F9ADB-D55C-48C0-A245-F11A7C628E00}"/>
                </a:ext>
              </a:extLst>
            </p:cNvPr>
            <p:cNvSpPr/>
            <p:nvPr/>
          </p:nvSpPr>
          <p:spPr bwMode="auto">
            <a:xfrm>
              <a:off x="8894763" y="4326731"/>
              <a:ext cx="77788" cy="98425"/>
            </a:xfrm>
            <a:custGeom>
              <a:avLst/>
              <a:gdLst>
                <a:gd name="T0" fmla="*/ 16 w 18"/>
                <a:gd name="T1" fmla="*/ 9 h 23"/>
                <a:gd name="T2" fmla="*/ 13 w 18"/>
                <a:gd name="T3" fmla="*/ 22 h 23"/>
                <a:gd name="T4" fmla="*/ 2 w 18"/>
                <a:gd name="T5" fmla="*/ 14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4"/>
                    <a:pt x="17" y="20"/>
                    <a:pt x="13" y="22"/>
                  </a:cubicBezTo>
                  <a:cubicBezTo>
                    <a:pt x="9" y="23"/>
                    <a:pt x="4" y="20"/>
                    <a:pt x="2" y="14"/>
                  </a:cubicBezTo>
                  <a:cubicBezTo>
                    <a:pt x="0" y="9"/>
                    <a:pt x="1" y="3"/>
                    <a:pt x="5" y="2"/>
                  </a:cubicBezTo>
                  <a:cubicBezTo>
                    <a:pt x="9" y="0"/>
                    <a:pt x="14" y="4"/>
                    <a:pt x="16" y="9"/>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6" name="išľïďé">
              <a:extLst>
                <a:ext uri="{FF2B5EF4-FFF2-40B4-BE49-F238E27FC236}">
                  <a16:creationId xmlns:a16="http://schemas.microsoft.com/office/drawing/2014/main" id="{060F04A0-641C-432A-958E-5B3289FECB3C}"/>
                </a:ext>
              </a:extLst>
            </p:cNvPr>
            <p:cNvSpPr/>
            <p:nvPr/>
          </p:nvSpPr>
          <p:spPr bwMode="auto">
            <a:xfrm>
              <a:off x="8707438" y="4334669"/>
              <a:ext cx="242888" cy="163513"/>
            </a:xfrm>
            <a:custGeom>
              <a:avLst/>
              <a:gdLst>
                <a:gd name="T0" fmla="*/ 153 w 153"/>
                <a:gd name="T1" fmla="*/ 54 h 103"/>
                <a:gd name="T2" fmla="*/ 21 w 153"/>
                <a:gd name="T3" fmla="*/ 103 h 103"/>
                <a:gd name="T4" fmla="*/ 0 w 153"/>
                <a:gd name="T5" fmla="*/ 49 h 103"/>
                <a:gd name="T6" fmla="*/ 132 w 153"/>
                <a:gd name="T7" fmla="*/ 0 h 103"/>
                <a:gd name="T8" fmla="*/ 153 w 153"/>
                <a:gd name="T9" fmla="*/ 54 h 103"/>
              </a:gdLst>
              <a:ahLst/>
              <a:cxnLst>
                <a:cxn ang="0">
                  <a:pos x="T0" y="T1"/>
                </a:cxn>
                <a:cxn ang="0">
                  <a:pos x="T2" y="T3"/>
                </a:cxn>
                <a:cxn ang="0">
                  <a:pos x="T4" y="T5"/>
                </a:cxn>
                <a:cxn ang="0">
                  <a:pos x="T6" y="T7"/>
                </a:cxn>
                <a:cxn ang="0">
                  <a:pos x="T8" y="T9"/>
                </a:cxn>
              </a:cxnLst>
              <a:rect l="0" t="0" r="r" b="b"/>
              <a:pathLst>
                <a:path w="153" h="103">
                  <a:moveTo>
                    <a:pt x="153" y="54"/>
                  </a:moveTo>
                  <a:lnTo>
                    <a:pt x="21" y="103"/>
                  </a:lnTo>
                  <a:lnTo>
                    <a:pt x="0" y="49"/>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7" name="i$ḷïḍê">
              <a:extLst>
                <a:ext uri="{FF2B5EF4-FFF2-40B4-BE49-F238E27FC236}">
                  <a16:creationId xmlns:a16="http://schemas.microsoft.com/office/drawing/2014/main" id="{5AA89105-41C0-4316-8F55-A2959CAE9652}"/>
                </a:ext>
              </a:extLst>
            </p:cNvPr>
            <p:cNvSpPr/>
            <p:nvPr/>
          </p:nvSpPr>
          <p:spPr bwMode="auto">
            <a:xfrm>
              <a:off x="868997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8" name="isľîdé">
              <a:extLst>
                <a:ext uri="{FF2B5EF4-FFF2-40B4-BE49-F238E27FC236}">
                  <a16:creationId xmlns:a16="http://schemas.microsoft.com/office/drawing/2014/main" id="{A3D5568F-573D-49F6-B035-D67B6E04B7EA}"/>
                </a:ext>
              </a:extLst>
            </p:cNvPr>
            <p:cNvSpPr/>
            <p:nvPr/>
          </p:nvSpPr>
          <p:spPr bwMode="auto">
            <a:xfrm>
              <a:off x="893762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9" name="íśḷiḓè">
              <a:extLst>
                <a:ext uri="{FF2B5EF4-FFF2-40B4-BE49-F238E27FC236}">
                  <a16:creationId xmlns:a16="http://schemas.microsoft.com/office/drawing/2014/main" id="{08F17068-4627-491F-AB46-63DF047EF6C1}"/>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0" name="ïṣľïḋé">
              <a:extLst>
                <a:ext uri="{FF2B5EF4-FFF2-40B4-BE49-F238E27FC236}">
                  <a16:creationId xmlns:a16="http://schemas.microsoft.com/office/drawing/2014/main" id="{7A0CA4BA-527D-4FC9-BCBF-2AD679D31BA6}"/>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1" name="íŝḻíḓé">
              <a:extLst>
                <a:ext uri="{FF2B5EF4-FFF2-40B4-BE49-F238E27FC236}">
                  <a16:creationId xmlns:a16="http://schemas.microsoft.com/office/drawing/2014/main" id="{B3CDE5A9-F080-4BF0-BC8C-ECED0FB70336}"/>
                </a:ext>
              </a:extLst>
            </p:cNvPr>
            <p:cNvSpPr/>
            <p:nvPr/>
          </p:nvSpPr>
          <p:spPr bwMode="auto">
            <a:xfrm>
              <a:off x="8732838" y="4485481"/>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2" name="îsļiḍè">
              <a:extLst>
                <a:ext uri="{FF2B5EF4-FFF2-40B4-BE49-F238E27FC236}">
                  <a16:creationId xmlns:a16="http://schemas.microsoft.com/office/drawing/2014/main" id="{70D3EAFC-49F4-4ACD-BC52-58BE86AD974F}"/>
                </a:ext>
              </a:extLst>
            </p:cNvPr>
            <p:cNvSpPr/>
            <p:nvPr/>
          </p:nvSpPr>
          <p:spPr bwMode="auto">
            <a:xfrm>
              <a:off x="8980488" y="4485481"/>
              <a:ext cx="82550"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3" name="iṩlidè">
              <a:extLst>
                <a:ext uri="{FF2B5EF4-FFF2-40B4-BE49-F238E27FC236}">
                  <a16:creationId xmlns:a16="http://schemas.microsoft.com/office/drawing/2014/main" id="{FD9AA59E-98A5-46CF-ABBC-49748CA30767}"/>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4" name="i$ļïḓe">
              <a:extLst>
                <a:ext uri="{FF2B5EF4-FFF2-40B4-BE49-F238E27FC236}">
                  <a16:creationId xmlns:a16="http://schemas.microsoft.com/office/drawing/2014/main" id="{29BA8723-E869-406E-A6E1-7B3526678A70}"/>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5" name="ïS1ïďè">
              <a:extLst>
                <a:ext uri="{FF2B5EF4-FFF2-40B4-BE49-F238E27FC236}">
                  <a16:creationId xmlns:a16="http://schemas.microsoft.com/office/drawing/2014/main" id="{21B796C3-DBED-496D-84EE-9C04CCFCCC16}"/>
                </a:ext>
              </a:extLst>
            </p:cNvPr>
            <p:cNvSpPr/>
            <p:nvPr/>
          </p:nvSpPr>
          <p:spPr bwMode="auto">
            <a:xfrm>
              <a:off x="8775700" y="4561681"/>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4" y="3"/>
                    <a:pt x="17"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6" name="iṩḻïḑé">
              <a:extLst>
                <a:ext uri="{FF2B5EF4-FFF2-40B4-BE49-F238E27FC236}">
                  <a16:creationId xmlns:a16="http://schemas.microsoft.com/office/drawing/2014/main" id="{A5B94CFD-9F4C-4DFD-B5DA-107938470DED}"/>
                </a:ext>
              </a:extLst>
            </p:cNvPr>
            <p:cNvSpPr/>
            <p:nvPr/>
          </p:nvSpPr>
          <p:spPr bwMode="auto">
            <a:xfrm>
              <a:off x="8801100" y="4553744"/>
              <a:ext cx="12700" cy="12700"/>
            </a:xfrm>
            <a:custGeom>
              <a:avLst/>
              <a:gdLst>
                <a:gd name="T0" fmla="*/ 2 w 3"/>
                <a:gd name="T1" fmla="*/ 0 h 3"/>
                <a:gd name="T2" fmla="*/ 0 w 3"/>
                <a:gd name="T3" fmla="*/ 1 h 3"/>
                <a:gd name="T4" fmla="*/ 0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1" y="1"/>
                    <a:pt x="0" y="1"/>
                  </a:cubicBezTo>
                  <a:cubicBezTo>
                    <a:pt x="0" y="2"/>
                    <a:pt x="0" y="2"/>
                    <a:pt x="0" y="3"/>
                  </a:cubicBezTo>
                  <a:cubicBezTo>
                    <a:pt x="1" y="2"/>
                    <a:pt x="2" y="2"/>
                    <a:pt x="3" y="1"/>
                  </a:cubicBezTo>
                  <a:cubicBezTo>
                    <a:pt x="3" y="1"/>
                    <a:pt x="2" y="1"/>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7" name="ïŝlïdê">
              <a:extLst>
                <a:ext uri="{FF2B5EF4-FFF2-40B4-BE49-F238E27FC236}">
                  <a16:creationId xmlns:a16="http://schemas.microsoft.com/office/drawing/2014/main" id="{B0547A14-9CDB-40B7-8AB6-B89CF8CC2634}"/>
                </a:ext>
              </a:extLst>
            </p:cNvPr>
            <p:cNvSpPr/>
            <p:nvPr/>
          </p:nvSpPr>
          <p:spPr bwMode="auto">
            <a:xfrm>
              <a:off x="8770938" y="4556919"/>
              <a:ext cx="30163"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1"/>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8" name="ïsḻíďè">
              <a:extLst>
                <a:ext uri="{FF2B5EF4-FFF2-40B4-BE49-F238E27FC236}">
                  <a16:creationId xmlns:a16="http://schemas.microsoft.com/office/drawing/2014/main" id="{93B6FD73-F7F2-4F3A-B377-B7E00DCA5252}"/>
                </a:ext>
              </a:extLst>
            </p:cNvPr>
            <p:cNvSpPr/>
            <p:nvPr/>
          </p:nvSpPr>
          <p:spPr bwMode="auto">
            <a:xfrm>
              <a:off x="9101138"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9" name="iṧľiḑe">
              <a:extLst>
                <a:ext uri="{FF2B5EF4-FFF2-40B4-BE49-F238E27FC236}">
                  <a16:creationId xmlns:a16="http://schemas.microsoft.com/office/drawing/2014/main" id="{FFB8B1C5-84E9-426D-9AA9-9502212388B0}"/>
                </a:ext>
              </a:extLst>
            </p:cNvPr>
            <p:cNvSpPr/>
            <p:nvPr/>
          </p:nvSpPr>
          <p:spPr bwMode="auto">
            <a:xfrm>
              <a:off x="9101137"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0" name="iṩḻîḑé">
              <a:extLst>
                <a:ext uri="{FF2B5EF4-FFF2-40B4-BE49-F238E27FC236}">
                  <a16:creationId xmlns:a16="http://schemas.microsoft.com/office/drawing/2014/main" id="{48870C5D-0498-4DCA-B479-4D1D21679386}"/>
                </a:ext>
              </a:extLst>
            </p:cNvPr>
            <p:cNvSpPr/>
            <p:nvPr/>
          </p:nvSpPr>
          <p:spPr bwMode="auto">
            <a:xfrm>
              <a:off x="9091612" y="5091906"/>
              <a:ext cx="176213" cy="269875"/>
            </a:xfrm>
            <a:custGeom>
              <a:avLst/>
              <a:gdLst>
                <a:gd name="T0" fmla="*/ 54 w 111"/>
                <a:gd name="T1" fmla="*/ 170 h 170"/>
                <a:gd name="T2" fmla="*/ 0 w 111"/>
                <a:gd name="T3" fmla="*/ 167 h 170"/>
                <a:gd name="T4" fmla="*/ 8 w 111"/>
                <a:gd name="T5" fmla="*/ 0 h 170"/>
                <a:gd name="T6" fmla="*/ 111 w 111"/>
                <a:gd name="T7" fmla="*/ 3 h 170"/>
                <a:gd name="T8" fmla="*/ 54 w 111"/>
                <a:gd name="T9" fmla="*/ 170 h 170"/>
              </a:gdLst>
              <a:ahLst/>
              <a:cxnLst>
                <a:cxn ang="0">
                  <a:pos x="T0" y="T1"/>
                </a:cxn>
                <a:cxn ang="0">
                  <a:pos x="T2" y="T3"/>
                </a:cxn>
                <a:cxn ang="0">
                  <a:pos x="T4" y="T5"/>
                </a:cxn>
                <a:cxn ang="0">
                  <a:pos x="T6" y="T7"/>
                </a:cxn>
                <a:cxn ang="0">
                  <a:pos x="T8" y="T9"/>
                </a:cxn>
              </a:cxnLst>
              <a:rect l="0" t="0" r="r" b="b"/>
              <a:pathLst>
                <a:path w="111" h="170">
                  <a:moveTo>
                    <a:pt x="54" y="170"/>
                  </a:moveTo>
                  <a:lnTo>
                    <a:pt x="0" y="167"/>
                  </a:lnTo>
                  <a:lnTo>
                    <a:pt x="8" y="0"/>
                  </a:lnTo>
                  <a:lnTo>
                    <a:pt x="111" y="3"/>
                  </a:lnTo>
                  <a:lnTo>
                    <a:pt x="54"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1" name="íṣlíďê">
              <a:extLst>
                <a:ext uri="{FF2B5EF4-FFF2-40B4-BE49-F238E27FC236}">
                  <a16:creationId xmlns:a16="http://schemas.microsoft.com/office/drawing/2014/main" id="{F3E5A0E7-9F86-4BAC-804E-7D6626D9EDD5}"/>
                </a:ext>
              </a:extLst>
            </p:cNvPr>
            <p:cNvSpPr/>
            <p:nvPr/>
          </p:nvSpPr>
          <p:spPr bwMode="auto">
            <a:xfrm>
              <a:off x="9078912" y="5357018"/>
              <a:ext cx="98425" cy="222250"/>
            </a:xfrm>
            <a:custGeom>
              <a:avLst/>
              <a:gdLst>
                <a:gd name="T0" fmla="*/ 57 w 62"/>
                <a:gd name="T1" fmla="*/ 140 h 140"/>
                <a:gd name="T2" fmla="*/ 0 w 62"/>
                <a:gd name="T3" fmla="*/ 137 h 140"/>
                <a:gd name="T4" fmla="*/ 8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8"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2" name="îśḷîḋè">
              <a:extLst>
                <a:ext uri="{FF2B5EF4-FFF2-40B4-BE49-F238E27FC236}">
                  <a16:creationId xmlns:a16="http://schemas.microsoft.com/office/drawing/2014/main" id="{30672B51-A360-4658-A684-D4CDE7D2F06D}"/>
                </a:ext>
              </a:extLst>
            </p:cNvPr>
            <p:cNvSpPr/>
            <p:nvPr/>
          </p:nvSpPr>
          <p:spPr bwMode="auto">
            <a:xfrm>
              <a:off x="8912225" y="4506118"/>
              <a:ext cx="557213" cy="568325"/>
            </a:xfrm>
            <a:custGeom>
              <a:avLst/>
              <a:gdLst>
                <a:gd name="T0" fmla="*/ 46 w 130"/>
                <a:gd name="T1" fmla="*/ 123 h 133"/>
                <a:gd name="T2" fmla="*/ 68 w 130"/>
                <a:gd name="T3" fmla="*/ 128 h 133"/>
                <a:gd name="T4" fmla="*/ 120 w 130"/>
                <a:gd name="T5" fmla="*/ 93 h 133"/>
                <a:gd name="T6" fmla="*/ 125 w 130"/>
                <a:gd name="T7" fmla="*/ 71 h 133"/>
                <a:gd name="T8" fmla="*/ 84 w 130"/>
                <a:gd name="T9" fmla="*/ 9 h 133"/>
                <a:gd name="T10" fmla="*/ 62 w 130"/>
                <a:gd name="T11" fmla="*/ 5 h 133"/>
                <a:gd name="T12" fmla="*/ 10 w 130"/>
                <a:gd name="T13" fmla="*/ 39 h 133"/>
                <a:gd name="T14" fmla="*/ 5 w 130"/>
                <a:gd name="T15" fmla="*/ 61 h 133"/>
                <a:gd name="T16" fmla="*/ 46 w 130"/>
                <a:gd name="T17"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33">
                  <a:moveTo>
                    <a:pt x="46" y="123"/>
                  </a:moveTo>
                  <a:cubicBezTo>
                    <a:pt x="51" y="130"/>
                    <a:pt x="61" y="133"/>
                    <a:pt x="68" y="128"/>
                  </a:cubicBezTo>
                  <a:cubicBezTo>
                    <a:pt x="120" y="93"/>
                    <a:pt x="120" y="93"/>
                    <a:pt x="120" y="93"/>
                  </a:cubicBezTo>
                  <a:cubicBezTo>
                    <a:pt x="128" y="88"/>
                    <a:pt x="130" y="78"/>
                    <a:pt x="125" y="71"/>
                  </a:cubicBezTo>
                  <a:cubicBezTo>
                    <a:pt x="84" y="9"/>
                    <a:pt x="84" y="9"/>
                    <a:pt x="84" y="9"/>
                  </a:cubicBezTo>
                  <a:cubicBezTo>
                    <a:pt x="79" y="2"/>
                    <a:pt x="69" y="0"/>
                    <a:pt x="62" y="5"/>
                  </a:cubicBezTo>
                  <a:cubicBezTo>
                    <a:pt x="10" y="39"/>
                    <a:pt x="10" y="39"/>
                    <a:pt x="10" y="39"/>
                  </a:cubicBezTo>
                  <a:cubicBezTo>
                    <a:pt x="2" y="44"/>
                    <a:pt x="0" y="54"/>
                    <a:pt x="5" y="61"/>
                  </a:cubicBezTo>
                  <a:cubicBezTo>
                    <a:pt x="46" y="123"/>
                    <a:pt x="46" y="123"/>
                    <a:pt x="46" y="123"/>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3" name="iś1îďé">
              <a:extLst>
                <a:ext uri="{FF2B5EF4-FFF2-40B4-BE49-F238E27FC236}">
                  <a16:creationId xmlns:a16="http://schemas.microsoft.com/office/drawing/2014/main" id="{3917B3A6-2871-4672-8507-141138AA1E1C}"/>
                </a:ext>
              </a:extLst>
            </p:cNvPr>
            <p:cNvSpPr/>
            <p:nvPr/>
          </p:nvSpPr>
          <p:spPr bwMode="auto">
            <a:xfrm>
              <a:off x="8967787"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4" name="iṥlïḑe">
              <a:extLst>
                <a:ext uri="{FF2B5EF4-FFF2-40B4-BE49-F238E27FC236}">
                  <a16:creationId xmlns:a16="http://schemas.microsoft.com/office/drawing/2014/main" id="{74AD57D0-7A43-43A1-B6A1-6EECD5EFB132}"/>
                </a:ext>
              </a:extLst>
            </p:cNvPr>
            <p:cNvSpPr/>
            <p:nvPr/>
          </p:nvSpPr>
          <p:spPr bwMode="auto">
            <a:xfrm>
              <a:off x="9328150" y="5091906"/>
              <a:ext cx="179388" cy="269875"/>
            </a:xfrm>
            <a:custGeom>
              <a:avLst/>
              <a:gdLst>
                <a:gd name="T0" fmla="*/ 56 w 113"/>
                <a:gd name="T1" fmla="*/ 170 h 170"/>
                <a:gd name="T2" fmla="*/ 0 w 113"/>
                <a:gd name="T3" fmla="*/ 167 h 170"/>
                <a:gd name="T4" fmla="*/ 8 w 113"/>
                <a:gd name="T5" fmla="*/ 0 h 170"/>
                <a:gd name="T6" fmla="*/ 113 w 113"/>
                <a:gd name="T7" fmla="*/ 3 h 170"/>
                <a:gd name="T8" fmla="*/ 56 w 113"/>
                <a:gd name="T9" fmla="*/ 170 h 170"/>
              </a:gdLst>
              <a:ahLst/>
              <a:cxnLst>
                <a:cxn ang="0">
                  <a:pos x="T0" y="T1"/>
                </a:cxn>
                <a:cxn ang="0">
                  <a:pos x="T2" y="T3"/>
                </a:cxn>
                <a:cxn ang="0">
                  <a:pos x="T4" y="T5"/>
                </a:cxn>
                <a:cxn ang="0">
                  <a:pos x="T6" y="T7"/>
                </a:cxn>
                <a:cxn ang="0">
                  <a:pos x="T8" y="T9"/>
                </a:cxn>
              </a:cxnLst>
              <a:rect l="0" t="0" r="r" b="b"/>
              <a:pathLst>
                <a:path w="113" h="170">
                  <a:moveTo>
                    <a:pt x="56" y="170"/>
                  </a:moveTo>
                  <a:lnTo>
                    <a:pt x="0" y="167"/>
                  </a:lnTo>
                  <a:lnTo>
                    <a:pt x="8" y="0"/>
                  </a:lnTo>
                  <a:lnTo>
                    <a:pt x="113" y="3"/>
                  </a:lnTo>
                  <a:lnTo>
                    <a:pt x="56"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5" name="ïsḻîḓe">
              <a:extLst>
                <a:ext uri="{FF2B5EF4-FFF2-40B4-BE49-F238E27FC236}">
                  <a16:creationId xmlns:a16="http://schemas.microsoft.com/office/drawing/2014/main" id="{E0DB5704-4E2F-4575-AF86-F3090473C49F}"/>
                </a:ext>
              </a:extLst>
            </p:cNvPr>
            <p:cNvSpPr/>
            <p:nvPr/>
          </p:nvSpPr>
          <p:spPr bwMode="auto">
            <a:xfrm>
              <a:off x="9318625" y="5357018"/>
              <a:ext cx="98425" cy="222250"/>
            </a:xfrm>
            <a:custGeom>
              <a:avLst/>
              <a:gdLst>
                <a:gd name="T0" fmla="*/ 57 w 62"/>
                <a:gd name="T1" fmla="*/ 140 h 140"/>
                <a:gd name="T2" fmla="*/ 0 w 62"/>
                <a:gd name="T3" fmla="*/ 137 h 140"/>
                <a:gd name="T4" fmla="*/ 6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6"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6" name="î$1îḍè">
              <a:extLst>
                <a:ext uri="{FF2B5EF4-FFF2-40B4-BE49-F238E27FC236}">
                  <a16:creationId xmlns:a16="http://schemas.microsoft.com/office/drawing/2014/main" id="{F5E83C4A-34B9-46AC-9B3C-C7BE7D10535E}"/>
                </a:ext>
              </a:extLst>
            </p:cNvPr>
            <p:cNvSpPr/>
            <p:nvPr/>
          </p:nvSpPr>
          <p:spPr bwMode="auto">
            <a:xfrm>
              <a:off x="9207500"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7" name="îṥ1iḓé">
              <a:extLst>
                <a:ext uri="{FF2B5EF4-FFF2-40B4-BE49-F238E27FC236}">
                  <a16:creationId xmlns:a16="http://schemas.microsoft.com/office/drawing/2014/main" id="{CAC10497-3898-479E-9B74-B15DB680F36A}"/>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8" name="íŝļidè">
              <a:extLst>
                <a:ext uri="{FF2B5EF4-FFF2-40B4-BE49-F238E27FC236}">
                  <a16:creationId xmlns:a16="http://schemas.microsoft.com/office/drawing/2014/main" id="{DB6CCD82-C0E6-409C-B063-9824311D88DB}"/>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9" name="iṣļíḍe">
              <a:extLst>
                <a:ext uri="{FF2B5EF4-FFF2-40B4-BE49-F238E27FC236}">
                  <a16:creationId xmlns:a16="http://schemas.microsoft.com/office/drawing/2014/main" id="{F4C08A66-D0C7-463E-BD94-8215DD8115FC}"/>
                </a:ext>
              </a:extLst>
            </p:cNvPr>
            <p:cNvSpPr/>
            <p:nvPr/>
          </p:nvSpPr>
          <p:spPr bwMode="auto">
            <a:xfrm>
              <a:off x="8891587" y="4664868"/>
              <a:ext cx="560388" cy="409575"/>
            </a:xfrm>
            <a:custGeom>
              <a:avLst/>
              <a:gdLst>
                <a:gd name="T0" fmla="*/ 17 w 131"/>
                <a:gd name="T1" fmla="*/ 0 h 96"/>
                <a:gd name="T2" fmla="*/ 10 w 131"/>
                <a:gd name="T3" fmla="*/ 24 h 96"/>
                <a:gd name="T4" fmla="*/ 51 w 131"/>
                <a:gd name="T5" fmla="*/ 86 h 96"/>
                <a:gd name="T6" fmla="*/ 73 w 131"/>
                <a:gd name="T7" fmla="*/ 91 h 96"/>
                <a:gd name="T8" fmla="*/ 125 w 131"/>
                <a:gd name="T9" fmla="*/ 56 h 96"/>
                <a:gd name="T10" fmla="*/ 131 w 131"/>
                <a:gd name="T11" fmla="*/ 50 h 96"/>
                <a:gd name="T12" fmla="*/ 17 w 13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1" h="96">
                  <a:moveTo>
                    <a:pt x="17" y="0"/>
                  </a:moveTo>
                  <a:cubicBezTo>
                    <a:pt x="0" y="7"/>
                    <a:pt x="7" y="19"/>
                    <a:pt x="10" y="24"/>
                  </a:cubicBezTo>
                  <a:cubicBezTo>
                    <a:pt x="51" y="86"/>
                    <a:pt x="51" y="86"/>
                    <a:pt x="51" y="86"/>
                  </a:cubicBezTo>
                  <a:cubicBezTo>
                    <a:pt x="56" y="93"/>
                    <a:pt x="66" y="96"/>
                    <a:pt x="73" y="91"/>
                  </a:cubicBezTo>
                  <a:cubicBezTo>
                    <a:pt x="125" y="56"/>
                    <a:pt x="125" y="56"/>
                    <a:pt x="125" y="56"/>
                  </a:cubicBezTo>
                  <a:cubicBezTo>
                    <a:pt x="128" y="54"/>
                    <a:pt x="130" y="52"/>
                    <a:pt x="131" y="50"/>
                  </a:cubicBezTo>
                  <a:cubicBezTo>
                    <a:pt x="90" y="36"/>
                    <a:pt x="52" y="23"/>
                    <a:pt x="17"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0" name="îṥḻiḑê">
              <a:extLst>
                <a:ext uri="{FF2B5EF4-FFF2-40B4-BE49-F238E27FC236}">
                  <a16:creationId xmlns:a16="http://schemas.microsoft.com/office/drawing/2014/main" id="{4923B5DF-D754-44C2-912D-4E3024B5BA48}"/>
                </a:ext>
              </a:extLst>
            </p:cNvPr>
            <p:cNvSpPr/>
            <p:nvPr/>
          </p:nvSpPr>
          <p:spPr bwMode="auto">
            <a:xfrm>
              <a:off x="8767762" y="4233068"/>
              <a:ext cx="401638" cy="449263"/>
            </a:xfrm>
            <a:custGeom>
              <a:avLst/>
              <a:gdLst>
                <a:gd name="T0" fmla="*/ 5 w 94"/>
                <a:gd name="T1" fmla="*/ 60 h 105"/>
                <a:gd name="T2" fmla="*/ 56 w 94"/>
                <a:gd name="T3" fmla="*/ 101 h 105"/>
                <a:gd name="T4" fmla="*/ 90 w 94"/>
                <a:gd name="T5" fmla="*/ 45 h 105"/>
                <a:gd name="T6" fmla="*/ 39 w 94"/>
                <a:gd name="T7" fmla="*/ 4 h 105"/>
                <a:gd name="T8" fmla="*/ 5 w 94"/>
                <a:gd name="T9" fmla="*/ 60 h 105"/>
              </a:gdLst>
              <a:ahLst/>
              <a:cxnLst>
                <a:cxn ang="0">
                  <a:pos x="T0" y="T1"/>
                </a:cxn>
                <a:cxn ang="0">
                  <a:pos x="T2" y="T3"/>
                </a:cxn>
                <a:cxn ang="0">
                  <a:pos x="T4" y="T5"/>
                </a:cxn>
                <a:cxn ang="0">
                  <a:pos x="T6" y="T7"/>
                </a:cxn>
                <a:cxn ang="0">
                  <a:pos x="T8" y="T9"/>
                </a:cxn>
              </a:cxnLst>
              <a:rect l="0" t="0" r="r" b="b"/>
              <a:pathLst>
                <a:path w="94" h="105">
                  <a:moveTo>
                    <a:pt x="5" y="60"/>
                  </a:moveTo>
                  <a:cubicBezTo>
                    <a:pt x="10" y="86"/>
                    <a:pt x="32" y="105"/>
                    <a:pt x="56" y="101"/>
                  </a:cubicBezTo>
                  <a:cubicBezTo>
                    <a:pt x="79" y="97"/>
                    <a:pt x="94" y="72"/>
                    <a:pt x="90" y="45"/>
                  </a:cubicBezTo>
                  <a:cubicBezTo>
                    <a:pt x="85" y="18"/>
                    <a:pt x="63" y="0"/>
                    <a:pt x="39" y="4"/>
                  </a:cubicBezTo>
                  <a:cubicBezTo>
                    <a:pt x="16" y="8"/>
                    <a:pt x="0" y="33"/>
                    <a:pt x="5" y="60"/>
                  </a:cubicBezTo>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1" name="ïṧļîḓê">
              <a:extLst>
                <a:ext uri="{FF2B5EF4-FFF2-40B4-BE49-F238E27FC236}">
                  <a16:creationId xmlns:a16="http://schemas.microsoft.com/office/drawing/2014/main" id="{77C9A873-5850-45E7-A7D9-8F32D22ABFD0}"/>
                </a:ext>
              </a:extLst>
            </p:cNvPr>
            <p:cNvSpPr/>
            <p:nvPr/>
          </p:nvSpPr>
          <p:spPr bwMode="auto">
            <a:xfrm>
              <a:off x="8861425" y="4417218"/>
              <a:ext cx="30163" cy="46038"/>
            </a:xfrm>
            <a:custGeom>
              <a:avLst/>
              <a:gdLst>
                <a:gd name="T0" fmla="*/ 0 w 7"/>
                <a:gd name="T1" fmla="*/ 6 h 11"/>
                <a:gd name="T2" fmla="*/ 4 w 7"/>
                <a:gd name="T3" fmla="*/ 10 h 11"/>
                <a:gd name="T4" fmla="*/ 7 w 7"/>
                <a:gd name="T5" fmla="*/ 5 h 11"/>
                <a:gd name="T6" fmla="*/ 3 w 7"/>
                <a:gd name="T7" fmla="*/ 1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1" y="9"/>
                    <a:pt x="2" y="11"/>
                    <a:pt x="4" y="10"/>
                  </a:cubicBezTo>
                  <a:cubicBezTo>
                    <a:pt x="6" y="10"/>
                    <a:pt x="7" y="8"/>
                    <a:pt x="7" y="5"/>
                  </a:cubicBezTo>
                  <a:cubicBezTo>
                    <a:pt x="6" y="2"/>
                    <a:pt x="4" y="0"/>
                    <a:pt x="3" y="1"/>
                  </a:cubicBezTo>
                  <a:cubicBezTo>
                    <a:pt x="1" y="1"/>
                    <a:pt x="0" y="3"/>
                    <a:pt x="0" y="6"/>
                  </a:cubicBez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2" name="íṩḻîďè">
              <a:extLst>
                <a:ext uri="{FF2B5EF4-FFF2-40B4-BE49-F238E27FC236}">
                  <a16:creationId xmlns:a16="http://schemas.microsoft.com/office/drawing/2014/main" id="{C76A5A89-E14B-43E3-90D6-8ADBD1836E75}"/>
                </a:ext>
              </a:extLst>
            </p:cNvPr>
            <p:cNvSpPr/>
            <p:nvPr/>
          </p:nvSpPr>
          <p:spPr bwMode="auto">
            <a:xfrm>
              <a:off x="8755062" y="4167981"/>
              <a:ext cx="401638" cy="277813"/>
            </a:xfrm>
            <a:custGeom>
              <a:avLst/>
              <a:gdLst>
                <a:gd name="T0" fmla="*/ 10 w 94"/>
                <a:gd name="T1" fmla="*/ 11 h 65"/>
                <a:gd name="T2" fmla="*/ 23 w 94"/>
                <a:gd name="T3" fmla="*/ 7 h 65"/>
                <a:gd name="T4" fmla="*/ 26 w 94"/>
                <a:gd name="T5" fmla="*/ 5 h 65"/>
                <a:gd name="T6" fmla="*/ 39 w 94"/>
                <a:gd name="T7" fmla="*/ 1 h 65"/>
                <a:gd name="T8" fmla="*/ 45 w 94"/>
                <a:gd name="T9" fmla="*/ 1 h 65"/>
                <a:gd name="T10" fmla="*/ 71 w 94"/>
                <a:gd name="T11" fmla="*/ 7 h 65"/>
                <a:gd name="T12" fmla="*/ 93 w 94"/>
                <a:gd name="T13" fmla="*/ 38 h 65"/>
                <a:gd name="T14" fmla="*/ 89 w 94"/>
                <a:gd name="T15" fmla="*/ 65 h 65"/>
                <a:gd name="T16" fmla="*/ 88 w 94"/>
                <a:gd name="T17" fmla="*/ 60 h 65"/>
                <a:gd name="T18" fmla="*/ 73 w 94"/>
                <a:gd name="T19" fmla="*/ 31 h 65"/>
                <a:gd name="T20" fmla="*/ 32 w 94"/>
                <a:gd name="T21" fmla="*/ 45 h 65"/>
                <a:gd name="T22" fmla="*/ 11 w 94"/>
                <a:gd name="T23" fmla="*/ 44 h 65"/>
                <a:gd name="T24" fmla="*/ 10 w 9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65">
                  <a:moveTo>
                    <a:pt x="10" y="11"/>
                  </a:moveTo>
                  <a:cubicBezTo>
                    <a:pt x="14" y="8"/>
                    <a:pt x="19" y="9"/>
                    <a:pt x="23" y="7"/>
                  </a:cubicBezTo>
                  <a:cubicBezTo>
                    <a:pt x="24" y="6"/>
                    <a:pt x="25" y="6"/>
                    <a:pt x="26" y="5"/>
                  </a:cubicBezTo>
                  <a:cubicBezTo>
                    <a:pt x="30" y="3"/>
                    <a:pt x="35" y="2"/>
                    <a:pt x="39" y="1"/>
                  </a:cubicBezTo>
                  <a:cubicBezTo>
                    <a:pt x="41" y="1"/>
                    <a:pt x="43" y="1"/>
                    <a:pt x="45" y="1"/>
                  </a:cubicBezTo>
                  <a:cubicBezTo>
                    <a:pt x="54" y="0"/>
                    <a:pt x="63" y="2"/>
                    <a:pt x="71" y="7"/>
                  </a:cubicBezTo>
                  <a:cubicBezTo>
                    <a:pt x="82" y="13"/>
                    <a:pt x="90" y="24"/>
                    <a:pt x="93" y="38"/>
                  </a:cubicBezTo>
                  <a:cubicBezTo>
                    <a:pt x="94" y="47"/>
                    <a:pt x="93" y="57"/>
                    <a:pt x="89" y="65"/>
                  </a:cubicBezTo>
                  <a:cubicBezTo>
                    <a:pt x="89" y="63"/>
                    <a:pt x="88" y="61"/>
                    <a:pt x="88" y="60"/>
                  </a:cubicBezTo>
                  <a:cubicBezTo>
                    <a:pt x="85" y="45"/>
                    <a:pt x="81" y="36"/>
                    <a:pt x="73" y="31"/>
                  </a:cubicBezTo>
                  <a:cubicBezTo>
                    <a:pt x="66" y="41"/>
                    <a:pt x="45" y="43"/>
                    <a:pt x="32" y="45"/>
                  </a:cubicBezTo>
                  <a:cubicBezTo>
                    <a:pt x="25" y="46"/>
                    <a:pt x="18" y="45"/>
                    <a:pt x="11" y="44"/>
                  </a:cubicBezTo>
                  <a:cubicBezTo>
                    <a:pt x="2" y="41"/>
                    <a:pt x="0" y="19"/>
                    <a:pt x="10" y="11"/>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3" name="ísḷîḍê">
              <a:extLst>
                <a:ext uri="{FF2B5EF4-FFF2-40B4-BE49-F238E27FC236}">
                  <a16:creationId xmlns:a16="http://schemas.microsoft.com/office/drawing/2014/main" id="{5F312E04-0E32-4E11-8FF6-B34368C03B14}"/>
                </a:ext>
              </a:extLst>
            </p:cNvPr>
            <p:cNvSpPr/>
            <p:nvPr/>
          </p:nvSpPr>
          <p:spPr bwMode="auto">
            <a:xfrm>
              <a:off x="9045575" y="4506118"/>
              <a:ext cx="504825" cy="735013"/>
            </a:xfrm>
            <a:custGeom>
              <a:avLst/>
              <a:gdLst>
                <a:gd name="T0" fmla="*/ 94 w 118"/>
                <a:gd name="T1" fmla="*/ 71 h 172"/>
                <a:gd name="T2" fmla="*/ 53 w 118"/>
                <a:gd name="T3" fmla="*/ 9 h 172"/>
                <a:gd name="T4" fmla="*/ 31 w 118"/>
                <a:gd name="T5" fmla="*/ 5 h 172"/>
                <a:gd name="T6" fmla="*/ 11 w 118"/>
                <a:gd name="T7" fmla="*/ 18 h 172"/>
                <a:gd name="T8" fmla="*/ 0 w 118"/>
                <a:gd name="T9" fmla="*/ 100 h 172"/>
                <a:gd name="T10" fmla="*/ 15 w 118"/>
                <a:gd name="T11" fmla="*/ 123 h 172"/>
                <a:gd name="T12" fmla="*/ 56 w 118"/>
                <a:gd name="T13" fmla="*/ 167 h 172"/>
                <a:gd name="T14" fmla="*/ 111 w 118"/>
                <a:gd name="T15" fmla="*/ 111 h 172"/>
                <a:gd name="T16" fmla="*/ 94 w 118"/>
                <a:gd name="T17"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72">
                  <a:moveTo>
                    <a:pt x="94" y="71"/>
                  </a:moveTo>
                  <a:cubicBezTo>
                    <a:pt x="53" y="9"/>
                    <a:pt x="53" y="9"/>
                    <a:pt x="53" y="9"/>
                  </a:cubicBezTo>
                  <a:cubicBezTo>
                    <a:pt x="48" y="2"/>
                    <a:pt x="38" y="0"/>
                    <a:pt x="31" y="5"/>
                  </a:cubicBezTo>
                  <a:cubicBezTo>
                    <a:pt x="11" y="18"/>
                    <a:pt x="11" y="18"/>
                    <a:pt x="11" y="18"/>
                  </a:cubicBezTo>
                  <a:cubicBezTo>
                    <a:pt x="8" y="44"/>
                    <a:pt x="3" y="72"/>
                    <a:pt x="0" y="100"/>
                  </a:cubicBezTo>
                  <a:cubicBezTo>
                    <a:pt x="15" y="123"/>
                    <a:pt x="15" y="123"/>
                    <a:pt x="15" y="123"/>
                  </a:cubicBezTo>
                  <a:cubicBezTo>
                    <a:pt x="20" y="130"/>
                    <a:pt x="48" y="172"/>
                    <a:pt x="56" y="167"/>
                  </a:cubicBezTo>
                  <a:cubicBezTo>
                    <a:pt x="111" y="111"/>
                    <a:pt x="111" y="111"/>
                    <a:pt x="111" y="111"/>
                  </a:cubicBezTo>
                  <a:cubicBezTo>
                    <a:pt x="118" y="106"/>
                    <a:pt x="99" y="78"/>
                    <a:pt x="94" y="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4" name="íŝḻîḓe">
              <a:extLst>
                <a:ext uri="{FF2B5EF4-FFF2-40B4-BE49-F238E27FC236}">
                  <a16:creationId xmlns:a16="http://schemas.microsoft.com/office/drawing/2014/main" id="{8D6B4D19-4032-4DF5-916B-84D71E8ABD09}"/>
                </a:ext>
              </a:extLst>
            </p:cNvPr>
            <p:cNvSpPr/>
            <p:nvPr/>
          </p:nvSpPr>
          <p:spPr bwMode="auto">
            <a:xfrm>
              <a:off x="8891587" y="4185443"/>
              <a:ext cx="406400" cy="419100"/>
            </a:xfrm>
            <a:custGeom>
              <a:avLst/>
              <a:gdLst>
                <a:gd name="T0" fmla="*/ 40 w 95"/>
                <a:gd name="T1" fmla="*/ 76 h 98"/>
                <a:gd name="T2" fmla="*/ 51 w 95"/>
                <a:gd name="T3" fmla="*/ 59 h 98"/>
                <a:gd name="T4" fmla="*/ 35 w 95"/>
                <a:gd name="T5" fmla="*/ 48 h 98"/>
                <a:gd name="T6" fmla="*/ 23 w 95"/>
                <a:gd name="T7" fmla="*/ 62 h 98"/>
                <a:gd name="T8" fmla="*/ 0 w 95"/>
                <a:gd name="T9" fmla="*/ 30 h 98"/>
                <a:gd name="T10" fmla="*/ 66 w 95"/>
                <a:gd name="T11" fmla="*/ 32 h 98"/>
                <a:gd name="T12" fmla="*/ 50 w 95"/>
                <a:gd name="T13" fmla="*/ 98 h 98"/>
                <a:gd name="T14" fmla="*/ 40 w 95"/>
                <a:gd name="T15" fmla="*/ 7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98">
                  <a:moveTo>
                    <a:pt x="40" y="76"/>
                  </a:moveTo>
                  <a:cubicBezTo>
                    <a:pt x="47" y="74"/>
                    <a:pt x="52" y="67"/>
                    <a:pt x="51" y="59"/>
                  </a:cubicBezTo>
                  <a:cubicBezTo>
                    <a:pt x="50" y="52"/>
                    <a:pt x="43" y="47"/>
                    <a:pt x="35" y="48"/>
                  </a:cubicBezTo>
                  <a:cubicBezTo>
                    <a:pt x="28" y="49"/>
                    <a:pt x="23" y="55"/>
                    <a:pt x="23" y="62"/>
                  </a:cubicBezTo>
                  <a:cubicBezTo>
                    <a:pt x="18" y="46"/>
                    <a:pt x="0" y="30"/>
                    <a:pt x="0" y="30"/>
                  </a:cubicBezTo>
                  <a:cubicBezTo>
                    <a:pt x="22" y="16"/>
                    <a:pt x="38" y="0"/>
                    <a:pt x="66" y="32"/>
                  </a:cubicBezTo>
                  <a:cubicBezTo>
                    <a:pt x="95" y="64"/>
                    <a:pt x="50" y="98"/>
                    <a:pt x="50" y="98"/>
                  </a:cubicBezTo>
                  <a:cubicBezTo>
                    <a:pt x="50" y="98"/>
                    <a:pt x="33" y="77"/>
                    <a:pt x="40" y="76"/>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5" name="îṡḷïdê">
              <a:extLst>
                <a:ext uri="{FF2B5EF4-FFF2-40B4-BE49-F238E27FC236}">
                  <a16:creationId xmlns:a16="http://schemas.microsoft.com/office/drawing/2014/main" id="{DB55550A-17BF-4962-A409-D147AE59150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6" name="îṩḻíde">
              <a:extLst>
                <a:ext uri="{FF2B5EF4-FFF2-40B4-BE49-F238E27FC236}">
                  <a16:creationId xmlns:a16="http://schemas.microsoft.com/office/drawing/2014/main" id="{F32FC278-5F3C-4DF7-809E-A826AA8941C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7" name="iṧḻîḓé">
              <a:extLst>
                <a:ext uri="{FF2B5EF4-FFF2-40B4-BE49-F238E27FC236}">
                  <a16:creationId xmlns:a16="http://schemas.microsoft.com/office/drawing/2014/main" id="{B073A576-C481-4E73-B7BA-C611ED133DE6}"/>
                </a:ext>
              </a:extLst>
            </p:cNvPr>
            <p:cNvSpPr/>
            <p:nvPr/>
          </p:nvSpPr>
          <p:spPr bwMode="auto">
            <a:xfrm>
              <a:off x="8977312" y="4655343"/>
              <a:ext cx="225425" cy="350838"/>
            </a:xfrm>
            <a:custGeom>
              <a:avLst/>
              <a:gdLst>
                <a:gd name="T0" fmla="*/ 7 w 53"/>
                <a:gd name="T1" fmla="*/ 79 h 82"/>
                <a:gd name="T2" fmla="*/ 20 w 53"/>
                <a:gd name="T3" fmla="*/ 75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18" y="80"/>
                    <a:pt x="20" y="75"/>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8" name="íṡļiďè">
              <a:extLst>
                <a:ext uri="{FF2B5EF4-FFF2-40B4-BE49-F238E27FC236}">
                  <a16:creationId xmlns:a16="http://schemas.microsoft.com/office/drawing/2014/main" id="{86D25B07-AFD2-4189-A2CA-06D7F80B8DC1}"/>
                </a:ext>
              </a:extLst>
            </p:cNvPr>
            <p:cNvSpPr/>
            <p:nvPr/>
          </p:nvSpPr>
          <p:spPr bwMode="auto">
            <a:xfrm>
              <a:off x="8878887" y="4912518"/>
              <a:ext cx="192088" cy="204788"/>
            </a:xfrm>
            <a:custGeom>
              <a:avLst/>
              <a:gdLst>
                <a:gd name="T0" fmla="*/ 0 w 45"/>
                <a:gd name="T1" fmla="*/ 42 h 48"/>
                <a:gd name="T2" fmla="*/ 6 w 45"/>
                <a:gd name="T3" fmla="*/ 48 h 48"/>
                <a:gd name="T4" fmla="*/ 41 w 45"/>
                <a:gd name="T5" fmla="*/ 18 h 48"/>
                <a:gd name="T6" fmla="*/ 40 w 45"/>
                <a:gd name="T7" fmla="*/ 4 h 48"/>
                <a:gd name="T8" fmla="*/ 28 w 45"/>
                <a:gd name="T9" fmla="*/ 1 h 48"/>
                <a:gd name="T10" fmla="*/ 0 w 45"/>
                <a:gd name="T11" fmla="*/ 42 h 48"/>
              </a:gdLst>
              <a:ahLst/>
              <a:cxnLst>
                <a:cxn ang="0">
                  <a:pos x="T0" y="T1"/>
                </a:cxn>
                <a:cxn ang="0">
                  <a:pos x="T2" y="T3"/>
                </a:cxn>
                <a:cxn ang="0">
                  <a:pos x="T4" y="T5"/>
                </a:cxn>
                <a:cxn ang="0">
                  <a:pos x="T6" y="T7"/>
                </a:cxn>
                <a:cxn ang="0">
                  <a:pos x="T8" y="T9"/>
                </a:cxn>
                <a:cxn ang="0">
                  <a:pos x="T10" y="T11"/>
                </a:cxn>
              </a:cxnLst>
              <a:rect l="0" t="0" r="r" b="b"/>
              <a:pathLst>
                <a:path w="45" h="48">
                  <a:moveTo>
                    <a:pt x="0" y="42"/>
                  </a:moveTo>
                  <a:cubicBezTo>
                    <a:pt x="6" y="48"/>
                    <a:pt x="6" y="48"/>
                    <a:pt x="6" y="48"/>
                  </a:cubicBezTo>
                  <a:cubicBezTo>
                    <a:pt x="6" y="48"/>
                    <a:pt x="33" y="24"/>
                    <a:pt x="41" y="18"/>
                  </a:cubicBezTo>
                  <a:cubicBezTo>
                    <a:pt x="45" y="14"/>
                    <a:pt x="44" y="8"/>
                    <a:pt x="40" y="4"/>
                  </a:cubicBezTo>
                  <a:cubicBezTo>
                    <a:pt x="37" y="0"/>
                    <a:pt x="28" y="1"/>
                    <a:pt x="28" y="1"/>
                  </a:cubicBezTo>
                  <a:lnTo>
                    <a:pt x="0" y="4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9" name="íš1ïḓê">
              <a:extLst>
                <a:ext uri="{FF2B5EF4-FFF2-40B4-BE49-F238E27FC236}">
                  <a16:creationId xmlns:a16="http://schemas.microsoft.com/office/drawing/2014/main" id="{4FDB09CE-8B5B-4FCC-9A41-4BA039A04F48}"/>
                </a:ext>
              </a:extLst>
            </p:cNvPr>
            <p:cNvSpPr/>
            <p:nvPr/>
          </p:nvSpPr>
          <p:spPr bwMode="auto">
            <a:xfrm>
              <a:off x="8796337" y="5079206"/>
              <a:ext cx="125413" cy="119063"/>
            </a:xfrm>
            <a:custGeom>
              <a:avLst/>
              <a:gdLst>
                <a:gd name="T0" fmla="*/ 1 w 29"/>
                <a:gd name="T1" fmla="*/ 5 h 28"/>
                <a:gd name="T2" fmla="*/ 16 w 29"/>
                <a:gd name="T3" fmla="*/ 1 h 28"/>
                <a:gd name="T4" fmla="*/ 17 w 29"/>
                <a:gd name="T5" fmla="*/ 1 h 28"/>
                <a:gd name="T6" fmla="*/ 27 w 29"/>
                <a:gd name="T7" fmla="*/ 11 h 28"/>
                <a:gd name="T8" fmla="*/ 28 w 29"/>
                <a:gd name="T9" fmla="*/ 15 h 28"/>
                <a:gd name="T10" fmla="*/ 18 w 29"/>
                <a:gd name="T11" fmla="*/ 26 h 28"/>
                <a:gd name="T12" fmla="*/ 13 w 29"/>
                <a:gd name="T13" fmla="*/ 26 h 28"/>
                <a:gd name="T14" fmla="*/ 3 w 29"/>
                <a:gd name="T15" fmla="*/ 17 h 28"/>
                <a:gd name="T16" fmla="*/ 3 w 29"/>
                <a:gd name="T17" fmla="*/ 12 h 28"/>
                <a:gd name="T18" fmla="*/ 1 w 29"/>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 y="5"/>
                  </a:moveTo>
                  <a:cubicBezTo>
                    <a:pt x="1" y="5"/>
                    <a:pt x="15" y="0"/>
                    <a:pt x="16" y="1"/>
                  </a:cubicBezTo>
                  <a:cubicBezTo>
                    <a:pt x="17" y="1"/>
                    <a:pt x="17" y="1"/>
                    <a:pt x="17" y="1"/>
                  </a:cubicBezTo>
                  <a:cubicBezTo>
                    <a:pt x="27" y="11"/>
                    <a:pt x="27" y="11"/>
                    <a:pt x="27" y="11"/>
                  </a:cubicBezTo>
                  <a:cubicBezTo>
                    <a:pt x="29" y="12"/>
                    <a:pt x="29" y="14"/>
                    <a:pt x="28" y="15"/>
                  </a:cubicBezTo>
                  <a:cubicBezTo>
                    <a:pt x="18" y="26"/>
                    <a:pt x="18" y="26"/>
                    <a:pt x="18" y="26"/>
                  </a:cubicBezTo>
                  <a:cubicBezTo>
                    <a:pt x="17" y="27"/>
                    <a:pt x="15" y="28"/>
                    <a:pt x="13" y="26"/>
                  </a:cubicBezTo>
                  <a:cubicBezTo>
                    <a:pt x="3" y="17"/>
                    <a:pt x="3" y="17"/>
                    <a:pt x="3" y="17"/>
                  </a:cubicBezTo>
                  <a:cubicBezTo>
                    <a:pt x="2" y="16"/>
                    <a:pt x="3" y="13"/>
                    <a:pt x="3" y="12"/>
                  </a:cubicBezTo>
                  <a:cubicBezTo>
                    <a:pt x="0" y="9"/>
                    <a:pt x="1" y="5"/>
                    <a:pt x="1" y="5"/>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0" name="ïṡ1íďè">
              <a:extLst>
                <a:ext uri="{FF2B5EF4-FFF2-40B4-BE49-F238E27FC236}">
                  <a16:creationId xmlns:a16="http://schemas.microsoft.com/office/drawing/2014/main" id="{FD183C95-E631-4440-B564-D4F8292B9895}"/>
                </a:ext>
              </a:extLst>
            </p:cNvPr>
            <p:cNvSpPr/>
            <p:nvPr/>
          </p:nvSpPr>
          <p:spPr bwMode="auto">
            <a:xfrm>
              <a:off x="8977312" y="4655343"/>
              <a:ext cx="225425" cy="350838"/>
            </a:xfrm>
            <a:custGeom>
              <a:avLst/>
              <a:gdLst>
                <a:gd name="T0" fmla="*/ 7 w 53"/>
                <a:gd name="T1" fmla="*/ 79 h 82"/>
                <a:gd name="T2" fmla="*/ 23 w 53"/>
                <a:gd name="T3" fmla="*/ 77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20" y="82"/>
                    <a:pt x="23" y="77"/>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1" name="iṡľidé">
              <a:extLst>
                <a:ext uri="{FF2B5EF4-FFF2-40B4-BE49-F238E27FC236}">
                  <a16:creationId xmlns:a16="http://schemas.microsoft.com/office/drawing/2014/main" id="{4ABE3B27-1FEA-4959-BED3-B785135AEB21}"/>
                </a:ext>
              </a:extLst>
            </p:cNvPr>
            <p:cNvSpPr/>
            <p:nvPr/>
          </p:nvSpPr>
          <p:spPr bwMode="auto">
            <a:xfrm>
              <a:off x="8882062" y="4912518"/>
              <a:ext cx="201613" cy="239713"/>
            </a:xfrm>
            <a:custGeom>
              <a:avLst/>
              <a:gdLst>
                <a:gd name="T0" fmla="*/ 0 w 47"/>
                <a:gd name="T1" fmla="*/ 38 h 56"/>
                <a:gd name="T2" fmla="*/ 22 w 47"/>
                <a:gd name="T3" fmla="*/ 56 h 56"/>
                <a:gd name="T4" fmla="*/ 43 w 47"/>
                <a:gd name="T5" fmla="*/ 19 h 56"/>
                <a:gd name="T6" fmla="*/ 39 w 47"/>
                <a:gd name="T7" fmla="*/ 4 h 56"/>
                <a:gd name="T8" fmla="*/ 27 w 47"/>
                <a:gd name="T9" fmla="*/ 1 h 56"/>
                <a:gd name="T10" fmla="*/ 0 w 47"/>
                <a:gd name="T11" fmla="*/ 38 h 56"/>
              </a:gdLst>
              <a:ahLst/>
              <a:cxnLst>
                <a:cxn ang="0">
                  <a:pos x="T0" y="T1"/>
                </a:cxn>
                <a:cxn ang="0">
                  <a:pos x="T2" y="T3"/>
                </a:cxn>
                <a:cxn ang="0">
                  <a:pos x="T4" y="T5"/>
                </a:cxn>
                <a:cxn ang="0">
                  <a:pos x="T6" y="T7"/>
                </a:cxn>
                <a:cxn ang="0">
                  <a:pos x="T8" y="T9"/>
                </a:cxn>
                <a:cxn ang="0">
                  <a:pos x="T10" y="T11"/>
                </a:cxn>
              </a:cxnLst>
              <a:rect l="0" t="0" r="r" b="b"/>
              <a:pathLst>
                <a:path w="47" h="56">
                  <a:moveTo>
                    <a:pt x="0" y="38"/>
                  </a:moveTo>
                  <a:cubicBezTo>
                    <a:pt x="22" y="56"/>
                    <a:pt x="22" y="56"/>
                    <a:pt x="22" y="56"/>
                  </a:cubicBezTo>
                  <a:cubicBezTo>
                    <a:pt x="22" y="56"/>
                    <a:pt x="36" y="25"/>
                    <a:pt x="43" y="19"/>
                  </a:cubicBezTo>
                  <a:cubicBezTo>
                    <a:pt x="47" y="15"/>
                    <a:pt x="43" y="8"/>
                    <a:pt x="39" y="4"/>
                  </a:cubicBezTo>
                  <a:cubicBezTo>
                    <a:pt x="36" y="0"/>
                    <a:pt x="27" y="1"/>
                    <a:pt x="27" y="1"/>
                  </a:cubicBezTo>
                  <a:lnTo>
                    <a:pt x="0"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2" name="í$1îḑé">
              <a:extLst>
                <a:ext uri="{FF2B5EF4-FFF2-40B4-BE49-F238E27FC236}">
                  <a16:creationId xmlns:a16="http://schemas.microsoft.com/office/drawing/2014/main" id="{EBCE04FC-639F-4A92-9DC9-B445A147AE84}"/>
                </a:ext>
              </a:extLst>
            </p:cNvPr>
            <p:cNvSpPr/>
            <p:nvPr/>
          </p:nvSpPr>
          <p:spPr bwMode="auto">
            <a:xfrm>
              <a:off x="9131300" y="4293393"/>
              <a:ext cx="76200"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3" name="išḻíḋè">
              <a:extLst>
                <a:ext uri="{FF2B5EF4-FFF2-40B4-BE49-F238E27FC236}">
                  <a16:creationId xmlns:a16="http://schemas.microsoft.com/office/drawing/2014/main" id="{9D89C936-528F-4FAC-93A3-04B2E47C59F7}"/>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4" name="îṥľíḑe">
              <a:extLst>
                <a:ext uri="{FF2B5EF4-FFF2-40B4-BE49-F238E27FC236}">
                  <a16:creationId xmlns:a16="http://schemas.microsoft.com/office/drawing/2014/main" id="{6B1CF4B8-C6F9-4821-94B9-52473FB59D55}"/>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5" name="îṥḷïḍé">
              <a:extLst>
                <a:ext uri="{FF2B5EF4-FFF2-40B4-BE49-F238E27FC236}">
                  <a16:creationId xmlns:a16="http://schemas.microsoft.com/office/drawing/2014/main" id="{A8B67116-5D57-4FF1-A6B8-683D75B11823}"/>
                </a:ext>
              </a:extLst>
            </p:cNvPr>
            <p:cNvSpPr/>
            <p:nvPr/>
          </p:nvSpPr>
          <p:spPr bwMode="auto">
            <a:xfrm>
              <a:off x="8924925" y="43743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6" name="ïŝḷíḍè">
              <a:extLst>
                <a:ext uri="{FF2B5EF4-FFF2-40B4-BE49-F238E27FC236}">
                  <a16:creationId xmlns:a16="http://schemas.microsoft.com/office/drawing/2014/main" id="{9A818207-7E9E-4708-A36E-3D2DF49E2384}"/>
                </a:ext>
              </a:extLst>
            </p:cNvPr>
            <p:cNvSpPr/>
            <p:nvPr/>
          </p:nvSpPr>
          <p:spPr bwMode="auto">
            <a:xfrm>
              <a:off x="9174162" y="4374356"/>
              <a:ext cx="76200"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7" name="íśliḑê">
              <a:extLst>
                <a:ext uri="{FF2B5EF4-FFF2-40B4-BE49-F238E27FC236}">
                  <a16:creationId xmlns:a16="http://schemas.microsoft.com/office/drawing/2014/main" id="{5BF97F0A-3963-4140-A47B-85A6897A61F2}"/>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8" name="íŝlîďê">
              <a:extLst>
                <a:ext uri="{FF2B5EF4-FFF2-40B4-BE49-F238E27FC236}">
                  <a16:creationId xmlns:a16="http://schemas.microsoft.com/office/drawing/2014/main" id="{78BFA912-6973-4DF8-B1A2-5ECDB078AB3C}"/>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9" name="iṣ1îḓè">
              <a:extLst>
                <a:ext uri="{FF2B5EF4-FFF2-40B4-BE49-F238E27FC236}">
                  <a16:creationId xmlns:a16="http://schemas.microsoft.com/office/drawing/2014/main" id="{3B905F93-5ACF-45C9-85E1-47F20D1684DE}"/>
                </a:ext>
              </a:extLst>
            </p:cNvPr>
            <p:cNvSpPr/>
            <p:nvPr/>
          </p:nvSpPr>
          <p:spPr bwMode="auto">
            <a:xfrm>
              <a:off x="8967787" y="44505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0" name="ïŝḷiḍé">
              <a:extLst>
                <a:ext uri="{FF2B5EF4-FFF2-40B4-BE49-F238E27FC236}">
                  <a16:creationId xmlns:a16="http://schemas.microsoft.com/office/drawing/2014/main" id="{2E9E1658-5265-4CC8-A7DA-0DC266E85E80}"/>
                </a:ext>
              </a:extLst>
            </p:cNvPr>
            <p:cNvSpPr/>
            <p:nvPr/>
          </p:nvSpPr>
          <p:spPr bwMode="auto">
            <a:xfrm>
              <a:off x="9217025" y="4450556"/>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1" name="ïṣḷíḓê">
              <a:extLst>
                <a:ext uri="{FF2B5EF4-FFF2-40B4-BE49-F238E27FC236}">
                  <a16:creationId xmlns:a16="http://schemas.microsoft.com/office/drawing/2014/main" id="{2FDFCD44-6353-4109-A7E9-2A65061AC97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2" name="ïṥľîdê">
              <a:extLst>
                <a:ext uri="{FF2B5EF4-FFF2-40B4-BE49-F238E27FC236}">
                  <a16:creationId xmlns:a16="http://schemas.microsoft.com/office/drawing/2014/main" id="{08B18454-AE6D-4607-B438-0A640DA72AE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3" name="iṩḻîdê">
              <a:extLst>
                <a:ext uri="{FF2B5EF4-FFF2-40B4-BE49-F238E27FC236}">
                  <a16:creationId xmlns:a16="http://schemas.microsoft.com/office/drawing/2014/main" id="{B3FF8FE9-D1A8-435D-A4CC-E1826401E5B9}"/>
                </a:ext>
              </a:extLst>
            </p:cNvPr>
            <p:cNvSpPr/>
            <p:nvPr/>
          </p:nvSpPr>
          <p:spPr bwMode="auto">
            <a:xfrm>
              <a:off x="9010650" y="4528343"/>
              <a:ext cx="80963" cy="98425"/>
            </a:xfrm>
            <a:custGeom>
              <a:avLst/>
              <a:gdLst>
                <a:gd name="T0" fmla="*/ 16 w 19"/>
                <a:gd name="T1" fmla="*/ 8 h 23"/>
                <a:gd name="T2" fmla="*/ 13 w 19"/>
                <a:gd name="T3" fmla="*/ 21 h 23"/>
                <a:gd name="T4" fmla="*/ 2 w 19"/>
                <a:gd name="T5" fmla="*/ 14 h 23"/>
                <a:gd name="T6" fmla="*/ 6 w 19"/>
                <a:gd name="T7" fmla="*/ 1 h 23"/>
                <a:gd name="T8" fmla="*/ 16 w 19"/>
                <a:gd name="T9" fmla="*/ 8 h 23"/>
              </a:gdLst>
              <a:ahLst/>
              <a:cxnLst>
                <a:cxn ang="0">
                  <a:pos x="T0" y="T1"/>
                </a:cxn>
                <a:cxn ang="0">
                  <a:pos x="T2" y="T3"/>
                </a:cxn>
                <a:cxn ang="0">
                  <a:pos x="T4" y="T5"/>
                </a:cxn>
                <a:cxn ang="0">
                  <a:pos x="T6" y="T7"/>
                </a:cxn>
                <a:cxn ang="0">
                  <a:pos x="T8" y="T9"/>
                </a:cxn>
              </a:cxnLst>
              <a:rect l="0" t="0" r="r" b="b"/>
              <a:pathLst>
                <a:path w="19" h="23">
                  <a:moveTo>
                    <a:pt x="16" y="8"/>
                  </a:moveTo>
                  <a:cubicBezTo>
                    <a:pt x="19" y="14"/>
                    <a:pt x="17" y="20"/>
                    <a:pt x="13" y="21"/>
                  </a:cubicBezTo>
                  <a:cubicBezTo>
                    <a:pt x="9" y="23"/>
                    <a:pt x="4" y="19"/>
                    <a:pt x="2" y="14"/>
                  </a:cubicBezTo>
                  <a:cubicBezTo>
                    <a:pt x="0" y="8"/>
                    <a:pt x="2" y="3"/>
                    <a:pt x="6" y="1"/>
                  </a:cubicBezTo>
                  <a:cubicBezTo>
                    <a:pt x="10"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4" name="ïsļïďê">
              <a:extLst>
                <a:ext uri="{FF2B5EF4-FFF2-40B4-BE49-F238E27FC236}">
                  <a16:creationId xmlns:a16="http://schemas.microsoft.com/office/drawing/2014/main" id="{FCA51591-0630-47EF-BF8A-C5706B30CA4A}"/>
                </a:ext>
              </a:extLst>
            </p:cNvPr>
            <p:cNvSpPr/>
            <p:nvPr/>
          </p:nvSpPr>
          <p:spPr bwMode="auto">
            <a:xfrm>
              <a:off x="8977312" y="4463256"/>
              <a:ext cx="1588" cy="1588"/>
            </a:xfrm>
            <a:prstGeom prst="rect">
              <a:avLst/>
            </a:prstGeom>
            <a:solidFill>
              <a:srgbClr val="EFDE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45" name="îśḻíḑé">
              <a:extLst>
                <a:ext uri="{FF2B5EF4-FFF2-40B4-BE49-F238E27FC236}">
                  <a16:creationId xmlns:a16="http://schemas.microsoft.com/office/drawing/2014/main" id="{D55175AA-FE2B-48AC-AF2F-E626EEC4EEDA}"/>
                </a:ext>
              </a:extLst>
            </p:cNvPr>
            <p:cNvSpPr/>
            <p:nvPr/>
          </p:nvSpPr>
          <p:spPr bwMode="auto">
            <a:xfrm>
              <a:off x="8977312" y="446325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6" name="îSḻîḋe">
              <a:extLst>
                <a:ext uri="{FF2B5EF4-FFF2-40B4-BE49-F238E27FC236}">
                  <a16:creationId xmlns:a16="http://schemas.microsoft.com/office/drawing/2014/main" id="{AB6B6417-BE3E-413D-AA95-D4C007162EB7}"/>
                </a:ext>
              </a:extLst>
            </p:cNvPr>
            <p:cNvSpPr/>
            <p:nvPr/>
          </p:nvSpPr>
          <p:spPr bwMode="auto">
            <a:xfrm>
              <a:off x="9182100" y="4361656"/>
              <a:ext cx="20638" cy="20638"/>
            </a:xfrm>
            <a:custGeom>
              <a:avLst/>
              <a:gdLst>
                <a:gd name="T0" fmla="*/ 5 w 5"/>
                <a:gd name="T1" fmla="*/ 0 h 5"/>
                <a:gd name="T2" fmla="*/ 0 w 5"/>
                <a:gd name="T3" fmla="*/ 3 h 5"/>
                <a:gd name="T4" fmla="*/ 0 w 5"/>
                <a:gd name="T5" fmla="*/ 5 h 5"/>
                <a:gd name="T6" fmla="*/ 3 w 5"/>
                <a:gd name="T7" fmla="*/ 4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2"/>
                    <a:pt x="0" y="3"/>
                  </a:cubicBezTo>
                  <a:cubicBezTo>
                    <a:pt x="0" y="5"/>
                    <a:pt x="0" y="5"/>
                    <a:pt x="0" y="5"/>
                  </a:cubicBezTo>
                  <a:cubicBezTo>
                    <a:pt x="3" y="4"/>
                    <a:pt x="3" y="4"/>
                    <a:pt x="3" y="4"/>
                  </a:cubicBezTo>
                  <a:cubicBezTo>
                    <a:pt x="4" y="3"/>
                    <a:pt x="4" y="2"/>
                    <a:pt x="5"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7" name="ïş1íḓè">
              <a:extLst>
                <a:ext uri="{FF2B5EF4-FFF2-40B4-BE49-F238E27FC236}">
                  <a16:creationId xmlns:a16="http://schemas.microsoft.com/office/drawing/2014/main" id="{EC13733A-BE4C-497F-8EC3-A93296254A4D}"/>
                </a:ext>
              </a:extLst>
            </p:cNvPr>
            <p:cNvSpPr/>
            <p:nvPr/>
          </p:nvSpPr>
          <p:spPr bwMode="auto">
            <a:xfrm>
              <a:off x="8977312" y="4374356"/>
              <a:ext cx="204788" cy="88900"/>
            </a:xfrm>
            <a:custGeom>
              <a:avLst/>
              <a:gdLst>
                <a:gd name="T0" fmla="*/ 0 w 48"/>
                <a:gd name="T1" fmla="*/ 21 h 21"/>
                <a:gd name="T2" fmla="*/ 0 w 48"/>
                <a:gd name="T3" fmla="*/ 21 h 21"/>
                <a:gd name="T4" fmla="*/ 0 w 48"/>
                <a:gd name="T5" fmla="*/ 21 h 21"/>
                <a:gd name="T6" fmla="*/ 0 w 48"/>
                <a:gd name="T7" fmla="*/ 21 h 21"/>
                <a:gd name="T8" fmla="*/ 48 w 48"/>
                <a:gd name="T9" fmla="*/ 0 h 21"/>
                <a:gd name="T10" fmla="*/ 4 w 48"/>
                <a:gd name="T11" fmla="*/ 18 h 21"/>
                <a:gd name="T12" fmla="*/ 3 w 48"/>
                <a:gd name="T13" fmla="*/ 19 h 21"/>
                <a:gd name="T14" fmla="*/ 3 w 48"/>
                <a:gd name="T15" fmla="*/ 19 h 21"/>
                <a:gd name="T16" fmla="*/ 3 w 48"/>
                <a:gd name="T17" fmla="*/ 19 h 21"/>
                <a:gd name="T18" fmla="*/ 3 w 48"/>
                <a:gd name="T19" fmla="*/ 19 h 21"/>
                <a:gd name="T20" fmla="*/ 48 w 48"/>
                <a:gd name="T21" fmla="*/ 2 h 21"/>
                <a:gd name="T22" fmla="*/ 48 w 4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1">
                  <a:moveTo>
                    <a:pt x="0" y="21"/>
                  </a:moveTo>
                  <a:cubicBezTo>
                    <a:pt x="0" y="21"/>
                    <a:pt x="0" y="21"/>
                    <a:pt x="0" y="21"/>
                  </a:cubicBezTo>
                  <a:cubicBezTo>
                    <a:pt x="0" y="21"/>
                    <a:pt x="0" y="21"/>
                    <a:pt x="0" y="21"/>
                  </a:cubicBezTo>
                  <a:cubicBezTo>
                    <a:pt x="0" y="21"/>
                    <a:pt x="0" y="21"/>
                    <a:pt x="0" y="21"/>
                  </a:cubicBezTo>
                  <a:moveTo>
                    <a:pt x="48" y="0"/>
                  </a:moveTo>
                  <a:cubicBezTo>
                    <a:pt x="35" y="8"/>
                    <a:pt x="19" y="12"/>
                    <a:pt x="4" y="18"/>
                  </a:cubicBezTo>
                  <a:cubicBezTo>
                    <a:pt x="3" y="19"/>
                    <a:pt x="3" y="19"/>
                    <a:pt x="3" y="19"/>
                  </a:cubicBezTo>
                  <a:cubicBezTo>
                    <a:pt x="3" y="19"/>
                    <a:pt x="3" y="19"/>
                    <a:pt x="3" y="19"/>
                  </a:cubicBezTo>
                  <a:cubicBezTo>
                    <a:pt x="3" y="19"/>
                    <a:pt x="3" y="19"/>
                    <a:pt x="3" y="19"/>
                  </a:cubicBezTo>
                  <a:cubicBezTo>
                    <a:pt x="3" y="19"/>
                    <a:pt x="3" y="19"/>
                    <a:pt x="3" y="19"/>
                  </a:cubicBezTo>
                  <a:cubicBezTo>
                    <a:pt x="48" y="2"/>
                    <a:pt x="48" y="2"/>
                    <a:pt x="48" y="2"/>
                  </a:cubicBezTo>
                  <a:cubicBezTo>
                    <a:pt x="48" y="0"/>
                    <a:pt x="48" y="0"/>
                    <a:pt x="48"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8" name="íṩļiḑè">
              <a:extLst>
                <a:ext uri="{FF2B5EF4-FFF2-40B4-BE49-F238E27FC236}">
                  <a16:creationId xmlns:a16="http://schemas.microsoft.com/office/drawing/2014/main" id="{94C5F24D-891B-48F3-8DFF-0A32D8BCCEFE}"/>
                </a:ext>
              </a:extLst>
            </p:cNvPr>
            <p:cNvSpPr/>
            <p:nvPr/>
          </p:nvSpPr>
          <p:spPr bwMode="auto">
            <a:xfrm>
              <a:off x="8964612" y="4450556"/>
              <a:ext cx="28575" cy="12700"/>
            </a:xfrm>
            <a:custGeom>
              <a:avLst/>
              <a:gdLst>
                <a:gd name="T0" fmla="*/ 7 w 7"/>
                <a:gd name="T1" fmla="*/ 0 h 3"/>
                <a:gd name="T2" fmla="*/ 0 w 7"/>
                <a:gd name="T3" fmla="*/ 3 h 3"/>
                <a:gd name="T4" fmla="*/ 1 w 7"/>
                <a:gd name="T5" fmla="*/ 3 h 3"/>
                <a:gd name="T6" fmla="*/ 3 w 7"/>
                <a:gd name="T7" fmla="*/ 3 h 3"/>
                <a:gd name="T8" fmla="*/ 3 w 7"/>
                <a:gd name="T9" fmla="*/ 3 h 3"/>
                <a:gd name="T10" fmla="*/ 3 w 7"/>
                <a:gd name="T11" fmla="*/ 3 h 3"/>
                <a:gd name="T12" fmla="*/ 3 w 7"/>
                <a:gd name="T13" fmla="*/ 3 h 3"/>
                <a:gd name="T14" fmla="*/ 3 w 7"/>
                <a:gd name="T15" fmla="*/ 3 h 3"/>
                <a:gd name="T16" fmla="*/ 4 w 7"/>
                <a:gd name="T17" fmla="*/ 3 h 3"/>
                <a:gd name="T18" fmla="*/ 4 w 7"/>
                <a:gd name="T19" fmla="*/ 3 h 3"/>
                <a:gd name="T20" fmla="*/ 4 w 7"/>
                <a:gd name="T21" fmla="*/ 3 h 3"/>
                <a:gd name="T22" fmla="*/ 5 w 7"/>
                <a:gd name="T23" fmla="*/ 2 h 3"/>
                <a:gd name="T24" fmla="*/ 5 w 7"/>
                <a:gd name="T25" fmla="*/ 2 h 3"/>
                <a:gd name="T26" fmla="*/ 6 w 7"/>
                <a:gd name="T27" fmla="*/ 1 h 3"/>
                <a:gd name="T28" fmla="*/ 7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7" y="0"/>
                  </a:moveTo>
                  <a:cubicBezTo>
                    <a:pt x="4" y="1"/>
                    <a:pt x="2" y="2"/>
                    <a:pt x="0" y="3"/>
                  </a:cubicBezTo>
                  <a:cubicBezTo>
                    <a:pt x="0" y="3"/>
                    <a:pt x="1" y="3"/>
                    <a:pt x="1" y="3"/>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5" y="2"/>
                    <a:pt x="5" y="2"/>
                    <a:pt x="5" y="2"/>
                  </a:cubicBezTo>
                  <a:cubicBezTo>
                    <a:pt x="5" y="2"/>
                    <a:pt x="5" y="2"/>
                    <a:pt x="5" y="2"/>
                  </a:cubicBezTo>
                  <a:cubicBezTo>
                    <a:pt x="6" y="1"/>
                    <a:pt x="6" y="1"/>
                    <a:pt x="6" y="1"/>
                  </a:cubicBezTo>
                  <a:cubicBezTo>
                    <a:pt x="6" y="1"/>
                    <a:pt x="6"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9" name="îśļïḋe">
              <a:extLst>
                <a:ext uri="{FF2B5EF4-FFF2-40B4-BE49-F238E27FC236}">
                  <a16:creationId xmlns:a16="http://schemas.microsoft.com/office/drawing/2014/main" id="{D610E5E4-4518-46AD-9EE7-D1A77A2865B1}"/>
                </a:ext>
              </a:extLst>
            </p:cNvPr>
            <p:cNvSpPr/>
            <p:nvPr/>
          </p:nvSpPr>
          <p:spPr bwMode="auto">
            <a:xfrm>
              <a:off x="8985250" y="4377531"/>
              <a:ext cx="209550" cy="82550"/>
            </a:xfrm>
            <a:custGeom>
              <a:avLst/>
              <a:gdLst>
                <a:gd name="T0" fmla="*/ 1 w 49"/>
                <a:gd name="T1" fmla="*/ 18 h 19"/>
                <a:gd name="T2" fmla="*/ 1 w 49"/>
                <a:gd name="T3" fmla="*/ 18 h 19"/>
                <a:gd name="T4" fmla="*/ 0 w 49"/>
                <a:gd name="T5" fmla="*/ 19 h 19"/>
                <a:gd name="T6" fmla="*/ 0 w 49"/>
                <a:gd name="T7" fmla="*/ 19 h 19"/>
                <a:gd name="T8" fmla="*/ 1 w 49"/>
                <a:gd name="T9" fmla="*/ 18 h 19"/>
                <a:gd name="T10" fmla="*/ 49 w 49"/>
                <a:gd name="T11" fmla="*/ 0 h 19"/>
                <a:gd name="T12" fmla="*/ 46 w 49"/>
                <a:gd name="T13" fmla="*/ 1 h 19"/>
                <a:gd name="T14" fmla="*/ 1 w 49"/>
                <a:gd name="T15" fmla="*/ 18 h 19"/>
                <a:gd name="T16" fmla="*/ 3 w 49"/>
                <a:gd name="T17" fmla="*/ 18 h 19"/>
                <a:gd name="T18" fmla="*/ 4 w 49"/>
                <a:gd name="T19" fmla="*/ 18 h 19"/>
                <a:gd name="T20" fmla="*/ 46 w 49"/>
                <a:gd name="T21" fmla="*/ 2 h 19"/>
                <a:gd name="T22" fmla="*/ 47 w 49"/>
                <a:gd name="T23" fmla="*/ 2 h 19"/>
                <a:gd name="T24" fmla="*/ 49 w 4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9">
                  <a:moveTo>
                    <a:pt x="1" y="18"/>
                  </a:moveTo>
                  <a:cubicBezTo>
                    <a:pt x="1" y="18"/>
                    <a:pt x="1" y="18"/>
                    <a:pt x="1" y="18"/>
                  </a:cubicBezTo>
                  <a:cubicBezTo>
                    <a:pt x="0" y="19"/>
                    <a:pt x="0" y="19"/>
                    <a:pt x="0" y="19"/>
                  </a:cubicBezTo>
                  <a:cubicBezTo>
                    <a:pt x="0" y="19"/>
                    <a:pt x="0" y="19"/>
                    <a:pt x="0" y="19"/>
                  </a:cubicBezTo>
                  <a:cubicBezTo>
                    <a:pt x="1" y="18"/>
                    <a:pt x="1" y="18"/>
                    <a:pt x="1" y="18"/>
                  </a:cubicBezTo>
                  <a:moveTo>
                    <a:pt x="49" y="0"/>
                  </a:moveTo>
                  <a:cubicBezTo>
                    <a:pt x="46" y="1"/>
                    <a:pt x="46" y="1"/>
                    <a:pt x="46" y="1"/>
                  </a:cubicBezTo>
                  <a:cubicBezTo>
                    <a:pt x="1" y="18"/>
                    <a:pt x="1" y="18"/>
                    <a:pt x="1" y="18"/>
                  </a:cubicBezTo>
                  <a:cubicBezTo>
                    <a:pt x="2" y="18"/>
                    <a:pt x="3" y="18"/>
                    <a:pt x="3" y="18"/>
                  </a:cubicBezTo>
                  <a:cubicBezTo>
                    <a:pt x="3" y="18"/>
                    <a:pt x="4" y="18"/>
                    <a:pt x="4" y="18"/>
                  </a:cubicBezTo>
                  <a:cubicBezTo>
                    <a:pt x="46" y="2"/>
                    <a:pt x="46" y="2"/>
                    <a:pt x="46" y="2"/>
                  </a:cubicBezTo>
                  <a:cubicBezTo>
                    <a:pt x="47" y="2"/>
                    <a:pt x="47" y="2"/>
                    <a:pt x="47" y="2"/>
                  </a:cubicBezTo>
                  <a:cubicBezTo>
                    <a:pt x="48" y="1"/>
                    <a:pt x="48" y="1"/>
                    <a:pt x="49"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0" name="ïṧḷiḓè">
              <a:extLst>
                <a:ext uri="{FF2B5EF4-FFF2-40B4-BE49-F238E27FC236}">
                  <a16:creationId xmlns:a16="http://schemas.microsoft.com/office/drawing/2014/main" id="{F96F2CF5-0009-4ADE-8BDC-BA8AF6DAB2E1}"/>
                </a:ext>
              </a:extLst>
            </p:cNvPr>
            <p:cNvSpPr/>
            <p:nvPr/>
          </p:nvSpPr>
          <p:spPr bwMode="auto">
            <a:xfrm>
              <a:off x="8980487" y="4455318"/>
              <a:ext cx="22225" cy="7938"/>
            </a:xfrm>
            <a:custGeom>
              <a:avLst/>
              <a:gdLst>
                <a:gd name="T0" fmla="*/ 4 w 5"/>
                <a:gd name="T1" fmla="*/ 0 h 2"/>
                <a:gd name="T2" fmla="*/ 2 w 5"/>
                <a:gd name="T3" fmla="*/ 0 h 2"/>
                <a:gd name="T4" fmla="*/ 2 w 5"/>
                <a:gd name="T5" fmla="*/ 0 h 2"/>
                <a:gd name="T6" fmla="*/ 2 w 5"/>
                <a:gd name="T7" fmla="*/ 0 h 2"/>
                <a:gd name="T8" fmla="*/ 1 w 5"/>
                <a:gd name="T9" fmla="*/ 1 h 2"/>
                <a:gd name="T10" fmla="*/ 0 w 5"/>
                <a:gd name="T11" fmla="*/ 2 h 2"/>
                <a:gd name="T12" fmla="*/ 5 w 5"/>
                <a:gd name="T13" fmla="*/ 0 h 2"/>
                <a:gd name="T14" fmla="*/ 4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4" y="0"/>
                  </a:moveTo>
                  <a:cubicBezTo>
                    <a:pt x="4" y="0"/>
                    <a:pt x="3" y="0"/>
                    <a:pt x="2" y="0"/>
                  </a:cubicBezTo>
                  <a:cubicBezTo>
                    <a:pt x="2" y="0"/>
                    <a:pt x="2" y="0"/>
                    <a:pt x="2" y="0"/>
                  </a:cubicBezTo>
                  <a:cubicBezTo>
                    <a:pt x="2" y="0"/>
                    <a:pt x="2" y="0"/>
                    <a:pt x="2" y="0"/>
                  </a:cubicBezTo>
                  <a:cubicBezTo>
                    <a:pt x="2" y="0"/>
                    <a:pt x="2" y="0"/>
                    <a:pt x="1" y="1"/>
                  </a:cubicBezTo>
                  <a:cubicBezTo>
                    <a:pt x="1" y="1"/>
                    <a:pt x="1" y="1"/>
                    <a:pt x="0" y="2"/>
                  </a:cubicBezTo>
                  <a:cubicBezTo>
                    <a:pt x="5" y="0"/>
                    <a:pt x="5" y="0"/>
                    <a:pt x="5" y="0"/>
                  </a:cubicBezTo>
                  <a:cubicBezTo>
                    <a:pt x="5" y="0"/>
                    <a:pt x="4" y="0"/>
                    <a:pt x="4"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1" name="iṡ1îďê">
              <a:extLst>
                <a:ext uri="{FF2B5EF4-FFF2-40B4-BE49-F238E27FC236}">
                  <a16:creationId xmlns:a16="http://schemas.microsoft.com/office/drawing/2014/main" id="{9B847220-E1A1-4208-8D4D-C2F91A53738C}"/>
                </a:ext>
              </a:extLst>
            </p:cNvPr>
            <p:cNvSpPr/>
            <p:nvPr/>
          </p:nvSpPr>
          <p:spPr bwMode="auto">
            <a:xfrm>
              <a:off x="9232900" y="4394993"/>
              <a:ext cx="9525" cy="12700"/>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0 h 3"/>
                <a:gd name="T16" fmla="*/ 2 w 2"/>
                <a:gd name="T17" fmla="*/ 3 h 3"/>
                <a:gd name="T18" fmla="*/ 2 w 2"/>
                <a:gd name="T19" fmla="*/ 3 h 3"/>
                <a:gd name="T20" fmla="*/ 2 w 2"/>
                <a:gd name="T21" fmla="*/ 3 h 3"/>
                <a:gd name="T22" fmla="*/ 0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0" y="0"/>
                  </a:moveTo>
                  <a:cubicBezTo>
                    <a:pt x="0" y="0"/>
                    <a:pt x="0" y="0"/>
                    <a:pt x="0" y="0"/>
                  </a:cubicBezTo>
                  <a:cubicBezTo>
                    <a:pt x="1" y="1"/>
                    <a:pt x="2" y="2"/>
                    <a:pt x="2" y="3"/>
                  </a:cubicBezTo>
                  <a:cubicBezTo>
                    <a:pt x="2" y="3"/>
                    <a:pt x="2" y="3"/>
                    <a:pt x="2" y="3"/>
                  </a:cubicBezTo>
                  <a:cubicBezTo>
                    <a:pt x="2" y="3"/>
                    <a:pt x="2" y="3"/>
                    <a:pt x="2" y="3"/>
                  </a:cubicBezTo>
                  <a:cubicBezTo>
                    <a:pt x="2" y="2"/>
                    <a:pt x="1" y="1"/>
                    <a:pt x="0"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2" name="ïṥlïḓe">
              <a:extLst>
                <a:ext uri="{FF2B5EF4-FFF2-40B4-BE49-F238E27FC236}">
                  <a16:creationId xmlns:a16="http://schemas.microsoft.com/office/drawing/2014/main" id="{F362806D-07D5-4537-A8C7-D068F38FDE84}"/>
                </a:ext>
              </a:extLst>
            </p:cNvPr>
            <p:cNvSpPr/>
            <p:nvPr/>
          </p:nvSpPr>
          <p:spPr bwMode="auto">
            <a:xfrm>
              <a:off x="9217025" y="4394993"/>
              <a:ext cx="33338" cy="65088"/>
            </a:xfrm>
            <a:custGeom>
              <a:avLst/>
              <a:gdLst>
                <a:gd name="T0" fmla="*/ 4 w 8"/>
                <a:gd name="T1" fmla="*/ 0 h 15"/>
                <a:gd name="T2" fmla="*/ 0 w 8"/>
                <a:gd name="T3" fmla="*/ 9 h 15"/>
                <a:gd name="T4" fmla="*/ 3 w 8"/>
                <a:gd name="T5" fmla="*/ 15 h 15"/>
                <a:gd name="T6" fmla="*/ 5 w 8"/>
                <a:gd name="T7" fmla="*/ 14 h 15"/>
                <a:gd name="T8" fmla="*/ 6 w 8"/>
                <a:gd name="T9" fmla="*/ 3 h 15"/>
                <a:gd name="T10" fmla="*/ 6 w 8"/>
                <a:gd name="T11" fmla="*/ 3 h 15"/>
                <a:gd name="T12" fmla="*/ 6 w 8"/>
                <a:gd name="T13" fmla="*/ 3 h 15"/>
                <a:gd name="T14" fmla="*/ 6 w 8"/>
                <a:gd name="T15" fmla="*/ 3 h 15"/>
                <a:gd name="T16" fmla="*/ 6 w 8"/>
                <a:gd name="T17" fmla="*/ 3 h 15"/>
                <a:gd name="T18" fmla="*/ 6 w 8"/>
                <a:gd name="T19" fmla="*/ 3 h 15"/>
                <a:gd name="T20" fmla="*/ 4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0"/>
                  </a:moveTo>
                  <a:cubicBezTo>
                    <a:pt x="4" y="3"/>
                    <a:pt x="3" y="6"/>
                    <a:pt x="0" y="9"/>
                  </a:cubicBezTo>
                  <a:cubicBezTo>
                    <a:pt x="3" y="15"/>
                    <a:pt x="3" y="15"/>
                    <a:pt x="3" y="15"/>
                  </a:cubicBezTo>
                  <a:cubicBezTo>
                    <a:pt x="5" y="14"/>
                    <a:pt x="5" y="14"/>
                    <a:pt x="5" y="14"/>
                  </a:cubicBezTo>
                  <a:cubicBezTo>
                    <a:pt x="7" y="12"/>
                    <a:pt x="8" y="8"/>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5" y="1"/>
                    <a:pt x="4"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3" name="ïṣliḑè">
              <a:extLst>
                <a:ext uri="{FF2B5EF4-FFF2-40B4-BE49-F238E27FC236}">
                  <a16:creationId xmlns:a16="http://schemas.microsoft.com/office/drawing/2014/main" id="{9B8E2991-752D-4094-B45F-0A7EA4EBA133}"/>
                </a:ext>
              </a:extLst>
            </p:cNvPr>
            <p:cNvSpPr/>
            <p:nvPr/>
          </p:nvSpPr>
          <p:spPr bwMode="auto">
            <a:xfrm>
              <a:off x="9036050" y="4433093"/>
              <a:ext cx="193675" cy="98425"/>
            </a:xfrm>
            <a:custGeom>
              <a:avLst/>
              <a:gdLst>
                <a:gd name="T0" fmla="*/ 42 w 45"/>
                <a:gd name="T1" fmla="*/ 0 h 23"/>
                <a:gd name="T2" fmla="*/ 0 w 45"/>
                <a:gd name="T3" fmla="*/ 21 h 23"/>
                <a:gd name="T4" fmla="*/ 0 w 45"/>
                <a:gd name="T5" fmla="*/ 23 h 23"/>
                <a:gd name="T6" fmla="*/ 17 w 45"/>
                <a:gd name="T7" fmla="*/ 17 h 23"/>
                <a:gd name="T8" fmla="*/ 45 w 45"/>
                <a:gd name="T9" fmla="*/ 6 h 23"/>
                <a:gd name="T10" fmla="*/ 42 w 45"/>
                <a:gd name="T11" fmla="*/ 0 h 23"/>
              </a:gdLst>
              <a:ahLst/>
              <a:cxnLst>
                <a:cxn ang="0">
                  <a:pos x="T0" y="T1"/>
                </a:cxn>
                <a:cxn ang="0">
                  <a:pos x="T2" y="T3"/>
                </a:cxn>
                <a:cxn ang="0">
                  <a:pos x="T4" y="T5"/>
                </a:cxn>
                <a:cxn ang="0">
                  <a:pos x="T6" y="T7"/>
                </a:cxn>
                <a:cxn ang="0">
                  <a:pos x="T8" y="T9"/>
                </a:cxn>
                <a:cxn ang="0">
                  <a:pos x="T10" y="T11"/>
                </a:cxn>
              </a:cxnLst>
              <a:rect l="0" t="0" r="r" b="b"/>
              <a:pathLst>
                <a:path w="45" h="23">
                  <a:moveTo>
                    <a:pt x="42" y="0"/>
                  </a:moveTo>
                  <a:cubicBezTo>
                    <a:pt x="34" y="10"/>
                    <a:pt x="14" y="16"/>
                    <a:pt x="0" y="21"/>
                  </a:cubicBezTo>
                  <a:cubicBezTo>
                    <a:pt x="0" y="22"/>
                    <a:pt x="0" y="22"/>
                    <a:pt x="0" y="23"/>
                  </a:cubicBezTo>
                  <a:cubicBezTo>
                    <a:pt x="5" y="20"/>
                    <a:pt x="11" y="18"/>
                    <a:pt x="17" y="17"/>
                  </a:cubicBezTo>
                  <a:cubicBezTo>
                    <a:pt x="45" y="6"/>
                    <a:pt x="45" y="6"/>
                    <a:pt x="45" y="6"/>
                  </a:cubicBezTo>
                  <a:cubicBezTo>
                    <a:pt x="42" y="0"/>
                    <a:pt x="42" y="0"/>
                    <a:pt x="4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4" name="iṡḷîḓe">
              <a:extLst>
                <a:ext uri="{FF2B5EF4-FFF2-40B4-BE49-F238E27FC236}">
                  <a16:creationId xmlns:a16="http://schemas.microsoft.com/office/drawing/2014/main" id="{CCEC8FF3-DEA3-4572-9299-95924177DE60}"/>
                </a:ext>
              </a:extLst>
            </p:cNvPr>
            <p:cNvSpPr/>
            <p:nvPr/>
          </p:nvSpPr>
          <p:spPr bwMode="auto">
            <a:xfrm>
              <a:off x="9007475" y="4523581"/>
              <a:ext cx="28575"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2"/>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5" name="iŝḻîḑé">
              <a:extLst>
                <a:ext uri="{FF2B5EF4-FFF2-40B4-BE49-F238E27FC236}">
                  <a16:creationId xmlns:a16="http://schemas.microsoft.com/office/drawing/2014/main" id="{C47A709A-757B-444D-876A-595F555B7201}"/>
                </a:ext>
              </a:extLst>
            </p:cNvPr>
            <p:cNvSpPr/>
            <p:nvPr/>
          </p:nvSpPr>
          <p:spPr bwMode="auto">
            <a:xfrm>
              <a:off x="9242425" y="4455318"/>
              <a:ext cx="20638" cy="7938"/>
            </a:xfrm>
            <a:custGeom>
              <a:avLst/>
              <a:gdLst>
                <a:gd name="T0" fmla="*/ 2 w 5"/>
                <a:gd name="T1" fmla="*/ 0 h 2"/>
                <a:gd name="T2" fmla="*/ 0 w 5"/>
                <a:gd name="T3" fmla="*/ 0 h 2"/>
                <a:gd name="T4" fmla="*/ 0 w 5"/>
                <a:gd name="T5" fmla="*/ 0 h 2"/>
                <a:gd name="T6" fmla="*/ 0 w 5"/>
                <a:gd name="T7" fmla="*/ 2 h 2"/>
                <a:gd name="T8" fmla="*/ 5 w 5"/>
                <a:gd name="T9" fmla="*/ 1 h 2"/>
                <a:gd name="T10" fmla="*/ 2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2" y="0"/>
                  </a:moveTo>
                  <a:cubicBezTo>
                    <a:pt x="1" y="0"/>
                    <a:pt x="0" y="0"/>
                    <a:pt x="0" y="0"/>
                  </a:cubicBezTo>
                  <a:cubicBezTo>
                    <a:pt x="0" y="0"/>
                    <a:pt x="0" y="0"/>
                    <a:pt x="0" y="0"/>
                  </a:cubicBezTo>
                  <a:cubicBezTo>
                    <a:pt x="0" y="2"/>
                    <a:pt x="0" y="2"/>
                    <a:pt x="0" y="2"/>
                  </a:cubicBezTo>
                  <a:cubicBezTo>
                    <a:pt x="2" y="2"/>
                    <a:pt x="4" y="1"/>
                    <a:pt x="5" y="1"/>
                  </a:cubicBezTo>
                  <a:cubicBezTo>
                    <a:pt x="4" y="0"/>
                    <a:pt x="3" y="0"/>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6" name="íšlîḋè">
              <a:extLst>
                <a:ext uri="{FF2B5EF4-FFF2-40B4-BE49-F238E27FC236}">
                  <a16:creationId xmlns:a16="http://schemas.microsoft.com/office/drawing/2014/main" id="{A3A552A2-D882-463D-A1F5-D51B259F8BC5}"/>
                </a:ext>
              </a:extLst>
            </p:cNvPr>
            <p:cNvSpPr/>
            <p:nvPr/>
          </p:nvSpPr>
          <p:spPr bwMode="auto">
            <a:xfrm>
              <a:off x="9109075" y="4455318"/>
              <a:ext cx="133350" cy="50800"/>
            </a:xfrm>
            <a:custGeom>
              <a:avLst/>
              <a:gdLst>
                <a:gd name="T0" fmla="*/ 31 w 31"/>
                <a:gd name="T1" fmla="*/ 0 h 12"/>
                <a:gd name="T2" fmla="*/ 31 w 31"/>
                <a:gd name="T3" fmla="*/ 0 h 12"/>
                <a:gd name="T4" fmla="*/ 30 w 31"/>
                <a:gd name="T5" fmla="*/ 0 h 12"/>
                <a:gd name="T6" fmla="*/ 30 w 31"/>
                <a:gd name="T7" fmla="*/ 0 h 12"/>
                <a:gd name="T8" fmla="*/ 28 w 31"/>
                <a:gd name="T9" fmla="*/ 1 h 12"/>
                <a:gd name="T10" fmla="*/ 0 w 31"/>
                <a:gd name="T11" fmla="*/ 12 h 12"/>
                <a:gd name="T12" fmla="*/ 31 w 31"/>
                <a:gd name="T13" fmla="*/ 2 h 12"/>
                <a:gd name="T14" fmla="*/ 31 w 3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
                  <a:moveTo>
                    <a:pt x="31" y="0"/>
                  </a:moveTo>
                  <a:cubicBezTo>
                    <a:pt x="31" y="0"/>
                    <a:pt x="31" y="0"/>
                    <a:pt x="31" y="0"/>
                  </a:cubicBezTo>
                  <a:cubicBezTo>
                    <a:pt x="30" y="0"/>
                    <a:pt x="30" y="0"/>
                    <a:pt x="30" y="0"/>
                  </a:cubicBezTo>
                  <a:cubicBezTo>
                    <a:pt x="30" y="0"/>
                    <a:pt x="30" y="0"/>
                    <a:pt x="30" y="0"/>
                  </a:cubicBezTo>
                  <a:cubicBezTo>
                    <a:pt x="28" y="1"/>
                    <a:pt x="28" y="1"/>
                    <a:pt x="28" y="1"/>
                  </a:cubicBezTo>
                  <a:cubicBezTo>
                    <a:pt x="0" y="12"/>
                    <a:pt x="0" y="12"/>
                    <a:pt x="0" y="12"/>
                  </a:cubicBezTo>
                  <a:cubicBezTo>
                    <a:pt x="11" y="8"/>
                    <a:pt x="21" y="6"/>
                    <a:pt x="31" y="2"/>
                  </a:cubicBezTo>
                  <a:cubicBezTo>
                    <a:pt x="31" y="0"/>
                    <a:pt x="31" y="0"/>
                    <a:pt x="31"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grpSp>
      <p:grpSp>
        <p:nvGrpSpPr>
          <p:cNvPr id="257" name="5c2778cb-5c31-44b9-8b27-cdcc7275cbf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1133095" y="1476375"/>
            <a:ext cx="410211" cy="540876"/>
            <a:chOff x="4237038" y="1361788"/>
            <a:chExt cx="3717925" cy="4902201"/>
          </a:xfrm>
        </p:grpSpPr>
        <p:sp>
          <p:nvSpPr>
            <p:cNvPr id="258" name="íṧļîḋe"/>
            <p:cNvSpPr/>
            <p:nvPr/>
          </p:nvSpPr>
          <p:spPr bwMode="auto">
            <a:xfrm>
              <a:off x="6065838" y="1361788"/>
              <a:ext cx="60325" cy="176847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59" name="iŝļídé"/>
            <p:cNvSpPr/>
            <p:nvPr/>
          </p:nvSpPr>
          <p:spPr bwMode="auto">
            <a:xfrm>
              <a:off x="4799013" y="3571588"/>
              <a:ext cx="2587625" cy="23431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0" name="ïŝlíďè"/>
            <p:cNvSpPr/>
            <p:nvPr/>
          </p:nvSpPr>
          <p:spPr bwMode="auto">
            <a:xfrm>
              <a:off x="4548188" y="2246026"/>
              <a:ext cx="3095625" cy="884238"/>
            </a:xfrm>
            <a:custGeom>
              <a:avLst/>
              <a:gdLst>
                <a:gd name="T0" fmla="*/ 1950 w 1950"/>
                <a:gd name="T1" fmla="*/ 557 h 557"/>
                <a:gd name="T2" fmla="*/ 0 w 1950"/>
                <a:gd name="T3" fmla="*/ 557 h 557"/>
                <a:gd name="T4" fmla="*/ 0 w 1950"/>
                <a:gd name="T5" fmla="*/ 378 h 557"/>
                <a:gd name="T6" fmla="*/ 973 w 1950"/>
                <a:gd name="T7" fmla="*/ 0 h 557"/>
                <a:gd name="T8" fmla="*/ 1950 w 1950"/>
                <a:gd name="T9" fmla="*/ 378 h 557"/>
                <a:gd name="T10" fmla="*/ 1950 w 1950"/>
                <a:gd name="T11" fmla="*/ 557 h 557"/>
              </a:gdLst>
              <a:ahLst/>
              <a:cxnLst>
                <a:cxn ang="0">
                  <a:pos x="T0" y="T1"/>
                </a:cxn>
                <a:cxn ang="0">
                  <a:pos x="T2" y="T3"/>
                </a:cxn>
                <a:cxn ang="0">
                  <a:pos x="T4" y="T5"/>
                </a:cxn>
                <a:cxn ang="0">
                  <a:pos x="T6" y="T7"/>
                </a:cxn>
                <a:cxn ang="0">
                  <a:pos x="T8" y="T9"/>
                </a:cxn>
                <a:cxn ang="0">
                  <a:pos x="T10" y="T11"/>
                </a:cxn>
              </a:cxnLst>
              <a:rect l="0" t="0" r="r" b="b"/>
              <a:pathLst>
                <a:path w="1950" h="557">
                  <a:moveTo>
                    <a:pt x="1950" y="557"/>
                  </a:moveTo>
                  <a:lnTo>
                    <a:pt x="0" y="557"/>
                  </a:lnTo>
                  <a:lnTo>
                    <a:pt x="0" y="378"/>
                  </a:lnTo>
                  <a:lnTo>
                    <a:pt x="973" y="0"/>
                  </a:lnTo>
                  <a:lnTo>
                    <a:pt x="1950" y="378"/>
                  </a:lnTo>
                  <a:lnTo>
                    <a:pt x="1950" y="55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1" name="îṩļïḍe"/>
            <p:cNvSpPr/>
            <p:nvPr/>
          </p:nvSpPr>
          <p:spPr bwMode="auto">
            <a:xfrm>
              <a:off x="4548188" y="2199988"/>
              <a:ext cx="3095625" cy="692150"/>
            </a:xfrm>
            <a:custGeom>
              <a:avLst/>
              <a:gdLst>
                <a:gd name="T0" fmla="*/ 1950 w 1950"/>
                <a:gd name="T1" fmla="*/ 436 h 436"/>
                <a:gd name="T2" fmla="*/ 973 w 1950"/>
                <a:gd name="T3" fmla="*/ 54 h 436"/>
                <a:gd name="T4" fmla="*/ 0 w 1950"/>
                <a:gd name="T5" fmla="*/ 436 h 436"/>
                <a:gd name="T6" fmla="*/ 0 w 1950"/>
                <a:gd name="T7" fmla="*/ 382 h 436"/>
                <a:gd name="T8" fmla="*/ 973 w 1950"/>
                <a:gd name="T9" fmla="*/ 0 h 436"/>
                <a:gd name="T10" fmla="*/ 1950 w 1950"/>
                <a:gd name="T11" fmla="*/ 382 h 436"/>
                <a:gd name="T12" fmla="*/ 1950 w 1950"/>
                <a:gd name="T13" fmla="*/ 436 h 436"/>
              </a:gdLst>
              <a:ahLst/>
              <a:cxnLst>
                <a:cxn ang="0">
                  <a:pos x="T0" y="T1"/>
                </a:cxn>
                <a:cxn ang="0">
                  <a:pos x="T2" y="T3"/>
                </a:cxn>
                <a:cxn ang="0">
                  <a:pos x="T4" y="T5"/>
                </a:cxn>
                <a:cxn ang="0">
                  <a:pos x="T6" y="T7"/>
                </a:cxn>
                <a:cxn ang="0">
                  <a:pos x="T8" y="T9"/>
                </a:cxn>
                <a:cxn ang="0">
                  <a:pos x="T10" y="T11"/>
                </a:cxn>
                <a:cxn ang="0">
                  <a:pos x="T12" y="T13"/>
                </a:cxn>
              </a:cxnLst>
              <a:rect l="0" t="0" r="r" b="b"/>
              <a:pathLst>
                <a:path w="1950" h="436">
                  <a:moveTo>
                    <a:pt x="1950" y="436"/>
                  </a:moveTo>
                  <a:lnTo>
                    <a:pt x="973" y="54"/>
                  </a:lnTo>
                  <a:lnTo>
                    <a:pt x="0" y="436"/>
                  </a:lnTo>
                  <a:lnTo>
                    <a:pt x="0" y="382"/>
                  </a:lnTo>
                  <a:lnTo>
                    <a:pt x="973" y="0"/>
                  </a:lnTo>
                  <a:lnTo>
                    <a:pt x="1950" y="382"/>
                  </a:lnTo>
                  <a:lnTo>
                    <a:pt x="1950" y="4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2" name="i$ḻîḑê"/>
            <p:cNvSpPr/>
            <p:nvPr/>
          </p:nvSpPr>
          <p:spPr bwMode="auto">
            <a:xfrm>
              <a:off x="4460876" y="2906426"/>
              <a:ext cx="54927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3" name="ïslïďé"/>
            <p:cNvSpPr/>
            <p:nvPr/>
          </p:nvSpPr>
          <p:spPr bwMode="auto">
            <a:xfrm>
              <a:off x="4460876" y="3011201"/>
              <a:ext cx="549275" cy="100013"/>
            </a:xfrm>
            <a:custGeom>
              <a:avLst/>
              <a:gdLst>
                <a:gd name="T0" fmla="*/ 292 w 346"/>
                <a:gd name="T1" fmla="*/ 63 h 63"/>
                <a:gd name="T2" fmla="*/ 59 w 346"/>
                <a:gd name="T3" fmla="*/ 63 h 63"/>
                <a:gd name="T4" fmla="*/ 0 w 346"/>
                <a:gd name="T5" fmla="*/ 0 h 63"/>
                <a:gd name="T6" fmla="*/ 346 w 346"/>
                <a:gd name="T7" fmla="*/ 0 h 63"/>
                <a:gd name="T8" fmla="*/ 292 w 346"/>
                <a:gd name="T9" fmla="*/ 63 h 63"/>
              </a:gdLst>
              <a:ahLst/>
              <a:cxnLst>
                <a:cxn ang="0">
                  <a:pos x="T0" y="T1"/>
                </a:cxn>
                <a:cxn ang="0">
                  <a:pos x="T2" y="T3"/>
                </a:cxn>
                <a:cxn ang="0">
                  <a:pos x="T4" y="T5"/>
                </a:cxn>
                <a:cxn ang="0">
                  <a:pos x="T6" y="T7"/>
                </a:cxn>
                <a:cxn ang="0">
                  <a:pos x="T8" y="T9"/>
                </a:cxn>
              </a:cxnLst>
              <a:rect l="0" t="0" r="r" b="b"/>
              <a:pathLst>
                <a:path w="346" h="63">
                  <a:moveTo>
                    <a:pt x="292" y="63"/>
                  </a:moveTo>
                  <a:lnTo>
                    <a:pt x="59" y="63"/>
                  </a:lnTo>
                  <a:lnTo>
                    <a:pt x="0" y="0"/>
                  </a:lnTo>
                  <a:lnTo>
                    <a:pt x="346" y="0"/>
                  </a:lnTo>
                  <a:lnTo>
                    <a:pt x="292"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4" name="ïŝ1îḍe"/>
            <p:cNvSpPr/>
            <p:nvPr/>
          </p:nvSpPr>
          <p:spPr bwMode="auto">
            <a:xfrm>
              <a:off x="7175501" y="2906426"/>
              <a:ext cx="5476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5" name="îṧļíḓê"/>
            <p:cNvSpPr/>
            <p:nvPr/>
          </p:nvSpPr>
          <p:spPr bwMode="auto">
            <a:xfrm>
              <a:off x="7175501" y="3011201"/>
              <a:ext cx="547688" cy="100013"/>
            </a:xfrm>
            <a:custGeom>
              <a:avLst/>
              <a:gdLst>
                <a:gd name="T0" fmla="*/ 291 w 345"/>
                <a:gd name="T1" fmla="*/ 63 h 63"/>
                <a:gd name="T2" fmla="*/ 58 w 345"/>
                <a:gd name="T3" fmla="*/ 63 h 63"/>
                <a:gd name="T4" fmla="*/ 0 w 345"/>
                <a:gd name="T5" fmla="*/ 0 h 63"/>
                <a:gd name="T6" fmla="*/ 345 w 345"/>
                <a:gd name="T7" fmla="*/ 0 h 63"/>
                <a:gd name="T8" fmla="*/ 291 w 345"/>
                <a:gd name="T9" fmla="*/ 63 h 63"/>
              </a:gdLst>
              <a:ahLst/>
              <a:cxnLst>
                <a:cxn ang="0">
                  <a:pos x="T0" y="T1"/>
                </a:cxn>
                <a:cxn ang="0">
                  <a:pos x="T2" y="T3"/>
                </a:cxn>
                <a:cxn ang="0">
                  <a:pos x="T4" y="T5"/>
                </a:cxn>
                <a:cxn ang="0">
                  <a:pos x="T6" y="T7"/>
                </a:cxn>
                <a:cxn ang="0">
                  <a:pos x="T8" y="T9"/>
                </a:cxn>
              </a:cxnLst>
              <a:rect l="0" t="0" r="r" b="b"/>
              <a:pathLst>
                <a:path w="345" h="63">
                  <a:moveTo>
                    <a:pt x="291" y="63"/>
                  </a:moveTo>
                  <a:lnTo>
                    <a:pt x="58" y="63"/>
                  </a:lnTo>
                  <a:lnTo>
                    <a:pt x="0" y="0"/>
                  </a:lnTo>
                  <a:lnTo>
                    <a:pt x="345" y="0"/>
                  </a:lnTo>
                  <a:lnTo>
                    <a:pt x="291"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6" name="iş1ïdê"/>
            <p:cNvSpPr/>
            <p:nvPr/>
          </p:nvSpPr>
          <p:spPr bwMode="auto">
            <a:xfrm>
              <a:off x="4673601" y="3625563"/>
              <a:ext cx="88423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7" name="ïṩlíḍe"/>
            <p:cNvSpPr/>
            <p:nvPr/>
          </p:nvSpPr>
          <p:spPr bwMode="auto">
            <a:xfrm>
              <a:off x="4673601" y="3730338"/>
              <a:ext cx="884238" cy="100013"/>
            </a:xfrm>
            <a:custGeom>
              <a:avLst/>
              <a:gdLst>
                <a:gd name="T0" fmla="*/ 499 w 557"/>
                <a:gd name="T1" fmla="*/ 63 h 63"/>
                <a:gd name="T2" fmla="*/ 54 w 557"/>
                <a:gd name="T3" fmla="*/ 63 h 63"/>
                <a:gd name="T4" fmla="*/ 0 w 557"/>
                <a:gd name="T5" fmla="*/ 0 h 63"/>
                <a:gd name="T6" fmla="*/ 557 w 557"/>
                <a:gd name="T7" fmla="*/ 0 h 63"/>
                <a:gd name="T8" fmla="*/ 499 w 557"/>
                <a:gd name="T9" fmla="*/ 63 h 63"/>
              </a:gdLst>
              <a:ahLst/>
              <a:cxnLst>
                <a:cxn ang="0">
                  <a:pos x="T0" y="T1"/>
                </a:cxn>
                <a:cxn ang="0">
                  <a:pos x="T2" y="T3"/>
                </a:cxn>
                <a:cxn ang="0">
                  <a:pos x="T4" y="T5"/>
                </a:cxn>
                <a:cxn ang="0">
                  <a:pos x="T6" y="T7"/>
                </a:cxn>
                <a:cxn ang="0">
                  <a:pos x="T8" y="T9"/>
                </a:cxn>
              </a:cxnLst>
              <a:rect l="0" t="0" r="r" b="b"/>
              <a:pathLst>
                <a:path w="557" h="63">
                  <a:moveTo>
                    <a:pt x="499" y="63"/>
                  </a:moveTo>
                  <a:lnTo>
                    <a:pt x="54" y="63"/>
                  </a:lnTo>
                  <a:lnTo>
                    <a:pt x="0" y="0"/>
                  </a:lnTo>
                  <a:lnTo>
                    <a:pt x="557"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8" name="iṩlîḍe"/>
            <p:cNvSpPr/>
            <p:nvPr/>
          </p:nvSpPr>
          <p:spPr bwMode="auto">
            <a:xfrm>
              <a:off x="4673601" y="5743288"/>
              <a:ext cx="88423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9" name="íSḷîḑe"/>
            <p:cNvSpPr/>
            <p:nvPr/>
          </p:nvSpPr>
          <p:spPr bwMode="auto">
            <a:xfrm>
              <a:off x="4673601" y="5636926"/>
              <a:ext cx="884238" cy="106363"/>
            </a:xfrm>
            <a:custGeom>
              <a:avLst/>
              <a:gdLst>
                <a:gd name="T0" fmla="*/ 54 w 557"/>
                <a:gd name="T1" fmla="*/ 0 h 67"/>
                <a:gd name="T2" fmla="*/ 499 w 557"/>
                <a:gd name="T3" fmla="*/ 0 h 67"/>
                <a:gd name="T4" fmla="*/ 557 w 557"/>
                <a:gd name="T5" fmla="*/ 67 h 67"/>
                <a:gd name="T6" fmla="*/ 0 w 557"/>
                <a:gd name="T7" fmla="*/ 67 h 67"/>
                <a:gd name="T8" fmla="*/ 54 w 557"/>
                <a:gd name="T9" fmla="*/ 0 h 67"/>
              </a:gdLst>
              <a:ahLst/>
              <a:cxnLst>
                <a:cxn ang="0">
                  <a:pos x="T0" y="T1"/>
                </a:cxn>
                <a:cxn ang="0">
                  <a:pos x="T2" y="T3"/>
                </a:cxn>
                <a:cxn ang="0">
                  <a:pos x="T4" y="T5"/>
                </a:cxn>
                <a:cxn ang="0">
                  <a:pos x="T6" y="T7"/>
                </a:cxn>
                <a:cxn ang="0">
                  <a:pos x="T8" y="T9"/>
                </a:cxn>
              </a:cxnLst>
              <a:rect l="0" t="0" r="r" b="b"/>
              <a:pathLst>
                <a:path w="557" h="67">
                  <a:moveTo>
                    <a:pt x="54" y="0"/>
                  </a:moveTo>
                  <a:lnTo>
                    <a:pt x="499" y="0"/>
                  </a:lnTo>
                  <a:lnTo>
                    <a:pt x="557"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0" name="íş1íḋé"/>
            <p:cNvSpPr/>
            <p:nvPr/>
          </p:nvSpPr>
          <p:spPr bwMode="auto">
            <a:xfrm>
              <a:off x="4759326" y="3830351"/>
              <a:ext cx="71278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1" name="îṧľiḍé"/>
            <p:cNvSpPr/>
            <p:nvPr/>
          </p:nvSpPr>
          <p:spPr bwMode="auto">
            <a:xfrm>
              <a:off x="475932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2" name="ïs1ídè"/>
            <p:cNvSpPr/>
            <p:nvPr/>
          </p:nvSpPr>
          <p:spPr bwMode="auto">
            <a:xfrm>
              <a:off x="488473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3" name="íṡliḑê"/>
            <p:cNvSpPr/>
            <p:nvPr/>
          </p:nvSpPr>
          <p:spPr bwMode="auto">
            <a:xfrm>
              <a:off x="501015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4" name="ïSlîdê"/>
            <p:cNvSpPr/>
            <p:nvPr/>
          </p:nvSpPr>
          <p:spPr bwMode="auto">
            <a:xfrm>
              <a:off x="513556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5" name="iŝlïḍe"/>
            <p:cNvSpPr/>
            <p:nvPr/>
          </p:nvSpPr>
          <p:spPr bwMode="auto">
            <a:xfrm>
              <a:off x="5267326"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6" name="ïṡlîḓé"/>
            <p:cNvSpPr/>
            <p:nvPr/>
          </p:nvSpPr>
          <p:spPr bwMode="auto">
            <a:xfrm>
              <a:off x="5392738"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7" name="îs1îḓè"/>
            <p:cNvSpPr/>
            <p:nvPr/>
          </p:nvSpPr>
          <p:spPr bwMode="auto">
            <a:xfrm>
              <a:off x="5656263" y="3625563"/>
              <a:ext cx="88582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8" name="ïšḻíde"/>
            <p:cNvSpPr/>
            <p:nvPr/>
          </p:nvSpPr>
          <p:spPr bwMode="auto">
            <a:xfrm>
              <a:off x="5656263" y="3730338"/>
              <a:ext cx="885825" cy="100013"/>
            </a:xfrm>
            <a:custGeom>
              <a:avLst/>
              <a:gdLst>
                <a:gd name="T0" fmla="*/ 499 w 558"/>
                <a:gd name="T1" fmla="*/ 63 h 63"/>
                <a:gd name="T2" fmla="*/ 54 w 558"/>
                <a:gd name="T3" fmla="*/ 63 h 63"/>
                <a:gd name="T4" fmla="*/ 0 w 558"/>
                <a:gd name="T5" fmla="*/ 0 h 63"/>
                <a:gd name="T6" fmla="*/ 558 w 558"/>
                <a:gd name="T7" fmla="*/ 0 h 63"/>
                <a:gd name="T8" fmla="*/ 499 w 558"/>
                <a:gd name="T9" fmla="*/ 63 h 63"/>
              </a:gdLst>
              <a:ahLst/>
              <a:cxnLst>
                <a:cxn ang="0">
                  <a:pos x="T0" y="T1"/>
                </a:cxn>
                <a:cxn ang="0">
                  <a:pos x="T2" y="T3"/>
                </a:cxn>
                <a:cxn ang="0">
                  <a:pos x="T4" y="T5"/>
                </a:cxn>
                <a:cxn ang="0">
                  <a:pos x="T6" y="T7"/>
                </a:cxn>
                <a:cxn ang="0">
                  <a:pos x="T8" y="T9"/>
                </a:cxn>
              </a:cxnLst>
              <a:rect l="0" t="0" r="r" b="b"/>
              <a:pathLst>
                <a:path w="558" h="63">
                  <a:moveTo>
                    <a:pt x="499" y="63"/>
                  </a:moveTo>
                  <a:lnTo>
                    <a:pt x="54" y="63"/>
                  </a:lnTo>
                  <a:lnTo>
                    <a:pt x="0" y="0"/>
                  </a:lnTo>
                  <a:lnTo>
                    <a:pt x="558"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9" name="ïṡľiḑe"/>
            <p:cNvSpPr/>
            <p:nvPr/>
          </p:nvSpPr>
          <p:spPr bwMode="auto">
            <a:xfrm>
              <a:off x="5656263" y="5743288"/>
              <a:ext cx="885825"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0" name="íşḷîďê"/>
            <p:cNvSpPr/>
            <p:nvPr/>
          </p:nvSpPr>
          <p:spPr bwMode="auto">
            <a:xfrm>
              <a:off x="5656263" y="5636926"/>
              <a:ext cx="885825" cy="106363"/>
            </a:xfrm>
            <a:custGeom>
              <a:avLst/>
              <a:gdLst>
                <a:gd name="T0" fmla="*/ 54 w 558"/>
                <a:gd name="T1" fmla="*/ 0 h 67"/>
                <a:gd name="T2" fmla="*/ 499 w 558"/>
                <a:gd name="T3" fmla="*/ 0 h 67"/>
                <a:gd name="T4" fmla="*/ 558 w 558"/>
                <a:gd name="T5" fmla="*/ 67 h 67"/>
                <a:gd name="T6" fmla="*/ 0 w 558"/>
                <a:gd name="T7" fmla="*/ 67 h 67"/>
                <a:gd name="T8" fmla="*/ 54 w 558"/>
                <a:gd name="T9" fmla="*/ 0 h 67"/>
              </a:gdLst>
              <a:ahLst/>
              <a:cxnLst>
                <a:cxn ang="0">
                  <a:pos x="T0" y="T1"/>
                </a:cxn>
                <a:cxn ang="0">
                  <a:pos x="T2" y="T3"/>
                </a:cxn>
                <a:cxn ang="0">
                  <a:pos x="T4" y="T5"/>
                </a:cxn>
                <a:cxn ang="0">
                  <a:pos x="T6" y="T7"/>
                </a:cxn>
                <a:cxn ang="0">
                  <a:pos x="T8" y="T9"/>
                </a:cxn>
              </a:cxnLst>
              <a:rect l="0" t="0" r="r" b="b"/>
              <a:pathLst>
                <a:path w="558" h="67">
                  <a:moveTo>
                    <a:pt x="54" y="0"/>
                  </a:moveTo>
                  <a:lnTo>
                    <a:pt x="499" y="0"/>
                  </a:lnTo>
                  <a:lnTo>
                    <a:pt x="558"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1" name="íSļïḑé"/>
            <p:cNvSpPr/>
            <p:nvPr/>
          </p:nvSpPr>
          <p:spPr bwMode="auto">
            <a:xfrm>
              <a:off x="5741988" y="3830351"/>
              <a:ext cx="714375"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2" name="išļîḍè"/>
            <p:cNvSpPr/>
            <p:nvPr/>
          </p:nvSpPr>
          <p:spPr bwMode="auto">
            <a:xfrm>
              <a:off x="5741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3" name="ïṡliḑe"/>
            <p:cNvSpPr/>
            <p:nvPr/>
          </p:nvSpPr>
          <p:spPr bwMode="auto">
            <a:xfrm>
              <a:off x="586740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4" name="ïṧļiďe"/>
            <p:cNvSpPr/>
            <p:nvPr/>
          </p:nvSpPr>
          <p:spPr bwMode="auto">
            <a:xfrm>
              <a:off x="599281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5" name="ïṣḷidê"/>
            <p:cNvSpPr/>
            <p:nvPr/>
          </p:nvSpPr>
          <p:spPr bwMode="auto">
            <a:xfrm>
              <a:off x="6126163" y="3830351"/>
              <a:ext cx="71438"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6" name="ïšlíḋé"/>
            <p:cNvSpPr/>
            <p:nvPr/>
          </p:nvSpPr>
          <p:spPr bwMode="auto">
            <a:xfrm>
              <a:off x="625157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7" name="îslíde"/>
            <p:cNvSpPr/>
            <p:nvPr/>
          </p:nvSpPr>
          <p:spPr bwMode="auto">
            <a:xfrm>
              <a:off x="6376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8" name="îṡḻïḋe"/>
            <p:cNvSpPr/>
            <p:nvPr/>
          </p:nvSpPr>
          <p:spPr bwMode="auto">
            <a:xfrm>
              <a:off x="6627813" y="3625563"/>
              <a:ext cx="8905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9" name="ïṡľîďe"/>
            <p:cNvSpPr/>
            <p:nvPr/>
          </p:nvSpPr>
          <p:spPr bwMode="auto">
            <a:xfrm>
              <a:off x="6627813" y="3730338"/>
              <a:ext cx="890588" cy="100013"/>
            </a:xfrm>
            <a:custGeom>
              <a:avLst/>
              <a:gdLst>
                <a:gd name="T0" fmla="*/ 503 w 561"/>
                <a:gd name="T1" fmla="*/ 63 h 63"/>
                <a:gd name="T2" fmla="*/ 58 w 561"/>
                <a:gd name="T3" fmla="*/ 63 h 63"/>
                <a:gd name="T4" fmla="*/ 0 w 561"/>
                <a:gd name="T5" fmla="*/ 0 h 63"/>
                <a:gd name="T6" fmla="*/ 561 w 561"/>
                <a:gd name="T7" fmla="*/ 0 h 63"/>
                <a:gd name="T8" fmla="*/ 503 w 561"/>
                <a:gd name="T9" fmla="*/ 63 h 63"/>
              </a:gdLst>
              <a:ahLst/>
              <a:cxnLst>
                <a:cxn ang="0">
                  <a:pos x="T0" y="T1"/>
                </a:cxn>
                <a:cxn ang="0">
                  <a:pos x="T2" y="T3"/>
                </a:cxn>
                <a:cxn ang="0">
                  <a:pos x="T4" y="T5"/>
                </a:cxn>
                <a:cxn ang="0">
                  <a:pos x="T6" y="T7"/>
                </a:cxn>
                <a:cxn ang="0">
                  <a:pos x="T8" y="T9"/>
                </a:cxn>
              </a:cxnLst>
              <a:rect l="0" t="0" r="r" b="b"/>
              <a:pathLst>
                <a:path w="561" h="63">
                  <a:moveTo>
                    <a:pt x="503" y="63"/>
                  </a:moveTo>
                  <a:lnTo>
                    <a:pt x="58" y="63"/>
                  </a:lnTo>
                  <a:lnTo>
                    <a:pt x="0" y="0"/>
                  </a:lnTo>
                  <a:lnTo>
                    <a:pt x="561" y="0"/>
                  </a:lnTo>
                  <a:lnTo>
                    <a:pt x="503"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0" name="is1îde"/>
            <p:cNvSpPr/>
            <p:nvPr/>
          </p:nvSpPr>
          <p:spPr bwMode="auto">
            <a:xfrm>
              <a:off x="6627813" y="5743288"/>
              <a:ext cx="89058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1" name="ïSḷïḓé"/>
            <p:cNvSpPr/>
            <p:nvPr/>
          </p:nvSpPr>
          <p:spPr bwMode="auto">
            <a:xfrm>
              <a:off x="6627813" y="5636926"/>
              <a:ext cx="890588" cy="106363"/>
            </a:xfrm>
            <a:custGeom>
              <a:avLst/>
              <a:gdLst>
                <a:gd name="T0" fmla="*/ 58 w 561"/>
                <a:gd name="T1" fmla="*/ 0 h 67"/>
                <a:gd name="T2" fmla="*/ 503 w 561"/>
                <a:gd name="T3" fmla="*/ 0 h 67"/>
                <a:gd name="T4" fmla="*/ 561 w 561"/>
                <a:gd name="T5" fmla="*/ 67 h 67"/>
                <a:gd name="T6" fmla="*/ 0 w 561"/>
                <a:gd name="T7" fmla="*/ 67 h 67"/>
                <a:gd name="T8" fmla="*/ 58 w 561"/>
                <a:gd name="T9" fmla="*/ 0 h 67"/>
              </a:gdLst>
              <a:ahLst/>
              <a:cxnLst>
                <a:cxn ang="0">
                  <a:pos x="T0" y="T1"/>
                </a:cxn>
                <a:cxn ang="0">
                  <a:pos x="T2" y="T3"/>
                </a:cxn>
                <a:cxn ang="0">
                  <a:pos x="T4" y="T5"/>
                </a:cxn>
                <a:cxn ang="0">
                  <a:pos x="T6" y="T7"/>
                </a:cxn>
                <a:cxn ang="0">
                  <a:pos x="T8" y="T9"/>
                </a:cxn>
              </a:cxnLst>
              <a:rect l="0" t="0" r="r" b="b"/>
              <a:pathLst>
                <a:path w="561" h="67">
                  <a:moveTo>
                    <a:pt x="58" y="0"/>
                  </a:moveTo>
                  <a:lnTo>
                    <a:pt x="503" y="0"/>
                  </a:lnTo>
                  <a:lnTo>
                    <a:pt x="561" y="67"/>
                  </a:lnTo>
                  <a:lnTo>
                    <a:pt x="0" y="67"/>
                  </a:lnTo>
                  <a:lnTo>
                    <a:pt x="58"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2" name="iṣ1îḍè"/>
            <p:cNvSpPr/>
            <p:nvPr/>
          </p:nvSpPr>
          <p:spPr bwMode="auto">
            <a:xfrm>
              <a:off x="6719888" y="3830351"/>
              <a:ext cx="70643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3" name="iṥḷíḑé"/>
            <p:cNvSpPr/>
            <p:nvPr/>
          </p:nvSpPr>
          <p:spPr bwMode="auto">
            <a:xfrm>
              <a:off x="6719888"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4" name="iṧľîḋê"/>
            <p:cNvSpPr/>
            <p:nvPr/>
          </p:nvSpPr>
          <p:spPr bwMode="auto">
            <a:xfrm>
              <a:off x="6845301"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5" name="í$ḻide"/>
            <p:cNvSpPr/>
            <p:nvPr/>
          </p:nvSpPr>
          <p:spPr bwMode="auto">
            <a:xfrm>
              <a:off x="6970713"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6" name="îs1iḍe"/>
            <p:cNvSpPr/>
            <p:nvPr/>
          </p:nvSpPr>
          <p:spPr bwMode="auto">
            <a:xfrm>
              <a:off x="7096126"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7" name="íṧļíḓé"/>
            <p:cNvSpPr/>
            <p:nvPr/>
          </p:nvSpPr>
          <p:spPr bwMode="auto">
            <a:xfrm>
              <a:off x="7221538"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8" name="iś1ïḑè"/>
            <p:cNvSpPr/>
            <p:nvPr/>
          </p:nvSpPr>
          <p:spPr bwMode="auto">
            <a:xfrm>
              <a:off x="7353301"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9" name="íŝļîḍè"/>
            <p:cNvSpPr/>
            <p:nvPr/>
          </p:nvSpPr>
          <p:spPr bwMode="auto">
            <a:xfrm>
              <a:off x="4633913" y="3519201"/>
              <a:ext cx="2924175" cy="1063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0" name="îśḷïḍé"/>
            <p:cNvSpPr/>
            <p:nvPr/>
          </p:nvSpPr>
          <p:spPr bwMode="auto">
            <a:xfrm>
              <a:off x="4554538" y="3393788"/>
              <a:ext cx="3082925" cy="125413"/>
            </a:xfrm>
            <a:custGeom>
              <a:avLst/>
              <a:gdLst>
                <a:gd name="T0" fmla="*/ 1942 w 1942"/>
                <a:gd name="T1" fmla="*/ 0 h 79"/>
                <a:gd name="T2" fmla="*/ 0 w 1942"/>
                <a:gd name="T3" fmla="*/ 0 h 79"/>
                <a:gd name="T4" fmla="*/ 50 w 1942"/>
                <a:gd name="T5" fmla="*/ 79 h 79"/>
                <a:gd name="T6" fmla="*/ 1892 w 1942"/>
                <a:gd name="T7" fmla="*/ 79 h 79"/>
                <a:gd name="T8" fmla="*/ 1942 w 1942"/>
                <a:gd name="T9" fmla="*/ 0 h 79"/>
              </a:gdLst>
              <a:ahLst/>
              <a:cxnLst>
                <a:cxn ang="0">
                  <a:pos x="T0" y="T1"/>
                </a:cxn>
                <a:cxn ang="0">
                  <a:pos x="T2" y="T3"/>
                </a:cxn>
                <a:cxn ang="0">
                  <a:pos x="T4" y="T5"/>
                </a:cxn>
                <a:cxn ang="0">
                  <a:pos x="T6" y="T7"/>
                </a:cxn>
                <a:cxn ang="0">
                  <a:pos x="T8" y="T9"/>
                </a:cxn>
              </a:cxnLst>
              <a:rect l="0" t="0" r="r" b="b"/>
              <a:pathLst>
                <a:path w="1942" h="79">
                  <a:moveTo>
                    <a:pt x="1942" y="0"/>
                  </a:moveTo>
                  <a:lnTo>
                    <a:pt x="0" y="0"/>
                  </a:lnTo>
                  <a:lnTo>
                    <a:pt x="50" y="79"/>
                  </a:lnTo>
                  <a:lnTo>
                    <a:pt x="1892" y="79"/>
                  </a:lnTo>
                  <a:lnTo>
                    <a:pt x="19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1" name="îsļïďe"/>
            <p:cNvSpPr/>
            <p:nvPr/>
          </p:nvSpPr>
          <p:spPr bwMode="auto">
            <a:xfrm>
              <a:off x="4554538" y="3111213"/>
              <a:ext cx="3082925" cy="2825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2" name="íš1îdé"/>
            <p:cNvSpPr/>
            <p:nvPr/>
          </p:nvSpPr>
          <p:spPr bwMode="auto">
            <a:xfrm>
              <a:off x="4554538" y="5841713"/>
              <a:ext cx="3082925" cy="1460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3" name="ïṧḻîḑê"/>
            <p:cNvSpPr/>
            <p:nvPr/>
          </p:nvSpPr>
          <p:spPr bwMode="auto">
            <a:xfrm>
              <a:off x="4408488" y="5987763"/>
              <a:ext cx="3375025" cy="13811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4" name="îṥļîḑè"/>
            <p:cNvSpPr/>
            <p:nvPr/>
          </p:nvSpPr>
          <p:spPr bwMode="auto">
            <a:xfrm>
              <a:off x="4237038" y="6125876"/>
              <a:ext cx="3717925" cy="138113"/>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5" name="îSḷîḍe"/>
            <p:cNvSpPr/>
            <p:nvPr/>
          </p:nvSpPr>
          <p:spPr bwMode="auto">
            <a:xfrm>
              <a:off x="5842001" y="2417476"/>
              <a:ext cx="514350" cy="620713"/>
            </a:xfrm>
            <a:custGeom>
              <a:avLst/>
              <a:gdLst>
                <a:gd name="T0" fmla="*/ 77 w 78"/>
                <a:gd name="T1" fmla="*/ 50 h 94"/>
                <a:gd name="T2" fmla="*/ 69 w 78"/>
                <a:gd name="T3" fmla="*/ 33 h 94"/>
                <a:gd name="T4" fmla="*/ 77 w 78"/>
                <a:gd name="T5" fmla="*/ 33 h 94"/>
                <a:gd name="T6" fmla="*/ 77 w 78"/>
                <a:gd name="T7" fmla="*/ 27 h 94"/>
                <a:gd name="T8" fmla="*/ 43 w 78"/>
                <a:gd name="T9" fmla="*/ 27 h 94"/>
                <a:gd name="T10" fmla="*/ 43 w 78"/>
                <a:gd name="T11" fmla="*/ 0 h 94"/>
                <a:gd name="T12" fmla="*/ 35 w 78"/>
                <a:gd name="T13" fmla="*/ 0 h 94"/>
                <a:gd name="T14" fmla="*/ 35 w 78"/>
                <a:gd name="T15" fmla="*/ 27 h 94"/>
                <a:gd name="T16" fmla="*/ 1 w 78"/>
                <a:gd name="T17" fmla="*/ 27 h 94"/>
                <a:gd name="T18" fmla="*/ 1 w 78"/>
                <a:gd name="T19" fmla="*/ 33 h 94"/>
                <a:gd name="T20" fmla="*/ 9 w 78"/>
                <a:gd name="T21" fmla="*/ 33 h 94"/>
                <a:gd name="T22" fmla="*/ 1 w 78"/>
                <a:gd name="T23" fmla="*/ 50 h 94"/>
                <a:gd name="T24" fmla="*/ 1 w 78"/>
                <a:gd name="T25" fmla="*/ 50 h 94"/>
                <a:gd name="T26" fmla="*/ 1 w 78"/>
                <a:gd name="T27" fmla="*/ 50 h 94"/>
                <a:gd name="T28" fmla="*/ 10 w 78"/>
                <a:gd name="T29" fmla="*/ 60 h 94"/>
                <a:gd name="T30" fmla="*/ 20 w 78"/>
                <a:gd name="T31" fmla="*/ 50 h 94"/>
                <a:gd name="T32" fmla="*/ 20 w 78"/>
                <a:gd name="T33" fmla="*/ 50 h 94"/>
                <a:gd name="T34" fmla="*/ 20 w 78"/>
                <a:gd name="T35" fmla="*/ 50 h 94"/>
                <a:gd name="T36" fmla="*/ 12 w 78"/>
                <a:gd name="T37" fmla="*/ 33 h 94"/>
                <a:gd name="T38" fmla="*/ 35 w 78"/>
                <a:gd name="T39" fmla="*/ 33 h 94"/>
                <a:gd name="T40" fmla="*/ 35 w 78"/>
                <a:gd name="T41" fmla="*/ 94 h 94"/>
                <a:gd name="T42" fmla="*/ 43 w 78"/>
                <a:gd name="T43" fmla="*/ 94 h 94"/>
                <a:gd name="T44" fmla="*/ 43 w 78"/>
                <a:gd name="T45" fmla="*/ 33 h 94"/>
                <a:gd name="T46" fmla="*/ 66 w 78"/>
                <a:gd name="T47" fmla="*/ 33 h 94"/>
                <a:gd name="T48" fmla="*/ 58 w 78"/>
                <a:gd name="T49" fmla="*/ 50 h 94"/>
                <a:gd name="T50" fmla="*/ 58 w 78"/>
                <a:gd name="T51" fmla="*/ 50 h 94"/>
                <a:gd name="T52" fmla="*/ 58 w 78"/>
                <a:gd name="T53" fmla="*/ 50 h 94"/>
                <a:gd name="T54" fmla="*/ 68 w 78"/>
                <a:gd name="T55" fmla="*/ 60 h 94"/>
                <a:gd name="T56" fmla="*/ 77 w 78"/>
                <a:gd name="T57" fmla="*/ 50 h 94"/>
                <a:gd name="T58" fmla="*/ 77 w 78"/>
                <a:gd name="T59" fmla="*/ 50 h 94"/>
                <a:gd name="T60" fmla="*/ 77 w 78"/>
                <a:gd name="T61" fmla="*/ 50 h 94"/>
                <a:gd name="T62" fmla="*/ 19 w 78"/>
                <a:gd name="T63" fmla="*/ 50 h 94"/>
                <a:gd name="T64" fmla="*/ 2 w 78"/>
                <a:gd name="T65" fmla="*/ 50 h 94"/>
                <a:gd name="T66" fmla="*/ 10 w 78"/>
                <a:gd name="T67" fmla="*/ 33 h 94"/>
                <a:gd name="T68" fmla="*/ 11 w 78"/>
                <a:gd name="T69" fmla="*/ 33 h 94"/>
                <a:gd name="T70" fmla="*/ 19 w 78"/>
                <a:gd name="T71" fmla="*/ 50 h 94"/>
                <a:gd name="T72" fmla="*/ 59 w 78"/>
                <a:gd name="T73" fmla="*/ 50 h 94"/>
                <a:gd name="T74" fmla="*/ 67 w 78"/>
                <a:gd name="T75" fmla="*/ 33 h 94"/>
                <a:gd name="T76" fmla="*/ 68 w 78"/>
                <a:gd name="T77" fmla="*/ 33 h 94"/>
                <a:gd name="T78" fmla="*/ 76 w 78"/>
                <a:gd name="T79" fmla="*/ 50 h 94"/>
                <a:gd name="T80" fmla="*/ 59 w 78"/>
                <a:gd name="T81" fmla="*/ 5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4">
                  <a:moveTo>
                    <a:pt x="77" y="50"/>
                  </a:moveTo>
                  <a:cubicBezTo>
                    <a:pt x="69" y="33"/>
                    <a:pt x="69" y="33"/>
                    <a:pt x="69" y="33"/>
                  </a:cubicBezTo>
                  <a:cubicBezTo>
                    <a:pt x="77" y="33"/>
                    <a:pt x="77" y="33"/>
                    <a:pt x="77" y="33"/>
                  </a:cubicBezTo>
                  <a:cubicBezTo>
                    <a:pt x="77" y="27"/>
                    <a:pt x="77" y="27"/>
                    <a:pt x="77" y="27"/>
                  </a:cubicBezTo>
                  <a:cubicBezTo>
                    <a:pt x="43" y="27"/>
                    <a:pt x="43" y="27"/>
                    <a:pt x="43" y="27"/>
                  </a:cubicBezTo>
                  <a:cubicBezTo>
                    <a:pt x="43" y="0"/>
                    <a:pt x="43" y="0"/>
                    <a:pt x="43" y="0"/>
                  </a:cubicBezTo>
                  <a:cubicBezTo>
                    <a:pt x="35" y="0"/>
                    <a:pt x="35" y="0"/>
                    <a:pt x="35" y="0"/>
                  </a:cubicBezTo>
                  <a:cubicBezTo>
                    <a:pt x="35" y="27"/>
                    <a:pt x="35" y="27"/>
                    <a:pt x="35" y="27"/>
                  </a:cubicBezTo>
                  <a:cubicBezTo>
                    <a:pt x="1" y="27"/>
                    <a:pt x="1" y="27"/>
                    <a:pt x="1" y="27"/>
                  </a:cubicBezTo>
                  <a:cubicBezTo>
                    <a:pt x="1" y="33"/>
                    <a:pt x="1" y="33"/>
                    <a:pt x="1" y="33"/>
                  </a:cubicBezTo>
                  <a:cubicBezTo>
                    <a:pt x="9" y="33"/>
                    <a:pt x="9" y="33"/>
                    <a:pt x="9" y="33"/>
                  </a:cubicBezTo>
                  <a:cubicBezTo>
                    <a:pt x="1" y="50"/>
                    <a:pt x="1" y="50"/>
                    <a:pt x="1" y="50"/>
                  </a:cubicBezTo>
                  <a:cubicBezTo>
                    <a:pt x="0" y="50"/>
                    <a:pt x="1" y="50"/>
                    <a:pt x="1" y="50"/>
                  </a:cubicBezTo>
                  <a:cubicBezTo>
                    <a:pt x="1" y="50"/>
                    <a:pt x="1" y="50"/>
                    <a:pt x="1" y="50"/>
                  </a:cubicBezTo>
                  <a:cubicBezTo>
                    <a:pt x="1" y="56"/>
                    <a:pt x="5" y="60"/>
                    <a:pt x="10" y="60"/>
                  </a:cubicBezTo>
                  <a:cubicBezTo>
                    <a:pt x="15" y="60"/>
                    <a:pt x="20" y="56"/>
                    <a:pt x="20" y="50"/>
                  </a:cubicBezTo>
                  <a:cubicBezTo>
                    <a:pt x="20" y="50"/>
                    <a:pt x="20" y="50"/>
                    <a:pt x="20" y="50"/>
                  </a:cubicBezTo>
                  <a:cubicBezTo>
                    <a:pt x="20" y="50"/>
                    <a:pt x="20" y="50"/>
                    <a:pt x="20" y="50"/>
                  </a:cubicBezTo>
                  <a:cubicBezTo>
                    <a:pt x="12" y="33"/>
                    <a:pt x="12" y="33"/>
                    <a:pt x="12" y="33"/>
                  </a:cubicBezTo>
                  <a:cubicBezTo>
                    <a:pt x="35" y="33"/>
                    <a:pt x="35" y="33"/>
                    <a:pt x="35" y="33"/>
                  </a:cubicBezTo>
                  <a:cubicBezTo>
                    <a:pt x="35" y="94"/>
                    <a:pt x="35" y="94"/>
                    <a:pt x="35" y="94"/>
                  </a:cubicBezTo>
                  <a:cubicBezTo>
                    <a:pt x="43" y="94"/>
                    <a:pt x="43" y="94"/>
                    <a:pt x="43" y="94"/>
                  </a:cubicBezTo>
                  <a:cubicBezTo>
                    <a:pt x="43" y="33"/>
                    <a:pt x="43" y="33"/>
                    <a:pt x="43" y="33"/>
                  </a:cubicBezTo>
                  <a:cubicBezTo>
                    <a:pt x="66" y="33"/>
                    <a:pt x="66" y="33"/>
                    <a:pt x="66" y="33"/>
                  </a:cubicBezTo>
                  <a:cubicBezTo>
                    <a:pt x="58" y="50"/>
                    <a:pt x="58" y="50"/>
                    <a:pt x="58" y="50"/>
                  </a:cubicBezTo>
                  <a:cubicBezTo>
                    <a:pt x="58" y="50"/>
                    <a:pt x="58" y="50"/>
                    <a:pt x="58" y="50"/>
                  </a:cubicBezTo>
                  <a:cubicBezTo>
                    <a:pt x="58" y="50"/>
                    <a:pt x="58" y="50"/>
                    <a:pt x="58" y="50"/>
                  </a:cubicBezTo>
                  <a:cubicBezTo>
                    <a:pt x="58" y="56"/>
                    <a:pt x="63" y="60"/>
                    <a:pt x="68" y="60"/>
                  </a:cubicBezTo>
                  <a:cubicBezTo>
                    <a:pt x="73" y="60"/>
                    <a:pt x="77" y="56"/>
                    <a:pt x="77" y="50"/>
                  </a:cubicBezTo>
                  <a:cubicBezTo>
                    <a:pt x="77" y="50"/>
                    <a:pt x="77" y="50"/>
                    <a:pt x="77" y="50"/>
                  </a:cubicBezTo>
                  <a:cubicBezTo>
                    <a:pt x="77" y="50"/>
                    <a:pt x="78" y="50"/>
                    <a:pt x="77" y="50"/>
                  </a:cubicBezTo>
                  <a:close/>
                  <a:moveTo>
                    <a:pt x="19" y="50"/>
                  </a:moveTo>
                  <a:cubicBezTo>
                    <a:pt x="2" y="50"/>
                    <a:pt x="2" y="50"/>
                    <a:pt x="2" y="50"/>
                  </a:cubicBezTo>
                  <a:cubicBezTo>
                    <a:pt x="10" y="33"/>
                    <a:pt x="10" y="33"/>
                    <a:pt x="10" y="33"/>
                  </a:cubicBezTo>
                  <a:cubicBezTo>
                    <a:pt x="11" y="33"/>
                    <a:pt x="11" y="33"/>
                    <a:pt x="11" y="33"/>
                  </a:cubicBezTo>
                  <a:lnTo>
                    <a:pt x="19" y="50"/>
                  </a:lnTo>
                  <a:close/>
                  <a:moveTo>
                    <a:pt x="59" y="50"/>
                  </a:moveTo>
                  <a:cubicBezTo>
                    <a:pt x="67" y="33"/>
                    <a:pt x="67" y="33"/>
                    <a:pt x="67" y="33"/>
                  </a:cubicBezTo>
                  <a:cubicBezTo>
                    <a:pt x="68" y="33"/>
                    <a:pt x="68" y="33"/>
                    <a:pt x="68" y="33"/>
                  </a:cubicBezTo>
                  <a:cubicBezTo>
                    <a:pt x="76" y="50"/>
                    <a:pt x="76" y="50"/>
                    <a:pt x="76" y="50"/>
                  </a:cubicBezTo>
                  <a:lnTo>
                    <a:pt x="59" y="5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6" name="íṩľiďé"/>
            <p:cNvSpPr/>
            <p:nvPr/>
          </p:nvSpPr>
          <p:spPr bwMode="auto">
            <a:xfrm>
              <a:off x="6126163" y="1388776"/>
              <a:ext cx="692150" cy="401638"/>
            </a:xfrm>
            <a:prstGeom prst="rect">
              <a:avLst/>
            </a:prstGeom>
            <a:solidFill>
              <a:srgbClr val="C127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grpSp>
      <p:sp>
        <p:nvSpPr>
          <p:cNvPr id="2" name="矩形 1"/>
          <p:cNvSpPr/>
          <p:nvPr/>
        </p:nvSpPr>
        <p:spPr>
          <a:xfrm>
            <a:off x="420625" y="718532"/>
            <a:ext cx="2339102"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二、自然人的民事行为能力</a:t>
            </a:r>
            <a:endParaRPr lang="zh-CN" altLang="en-US" dirty="0"/>
          </a:p>
        </p:txBody>
      </p:sp>
    </p:spTree>
    <p:extLst>
      <p:ext uri="{BB962C8B-B14F-4D97-AF65-F5344CB8AC3E}">
        <p14:creationId xmlns:p14="http://schemas.microsoft.com/office/powerpoint/2010/main" val="20276876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57"/>
                                        </p:tgtEl>
                                        <p:attrNameLst>
                                          <p:attrName>style.visibility</p:attrName>
                                        </p:attrNameLst>
                                      </p:cBhvr>
                                      <p:to>
                                        <p:strVal val="visible"/>
                                      </p:to>
                                    </p:set>
                                    <p:anim calcmode="lin" valueType="num">
                                      <p:cBhvr additive="base">
                                        <p:cTn id="16" dur="500" fill="hold"/>
                                        <p:tgtEl>
                                          <p:spTgt spid="257"/>
                                        </p:tgtEl>
                                        <p:attrNameLst>
                                          <p:attrName>ppt_x</p:attrName>
                                        </p:attrNameLst>
                                      </p:cBhvr>
                                      <p:tavLst>
                                        <p:tav tm="0">
                                          <p:val>
                                            <p:strVal val="#ppt_x"/>
                                          </p:val>
                                        </p:tav>
                                        <p:tav tm="100000">
                                          <p:val>
                                            <p:strVal val="#ppt_x"/>
                                          </p:val>
                                        </p:tav>
                                      </p:tavLst>
                                    </p:anim>
                                    <p:anim calcmode="lin" valueType="num">
                                      <p:cBhvr additive="base">
                                        <p:cTn id="17" dur="500" fill="hold"/>
                                        <p:tgtEl>
                                          <p:spTgt spid="257"/>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600"/>
                                        <p:tgtEl>
                                          <p:spTgt spid="5"/>
                                        </p:tgtEl>
                                      </p:cBhvr>
                                    </p:animEffect>
                                    <p:anim calcmode="lin" valueType="num">
                                      <p:cBhvr>
                                        <p:cTn id="27" dur="600" fill="hold"/>
                                        <p:tgtEl>
                                          <p:spTgt spid="5"/>
                                        </p:tgtEl>
                                        <p:attrNameLst>
                                          <p:attrName>ppt_x</p:attrName>
                                        </p:attrNameLst>
                                      </p:cBhvr>
                                      <p:tavLst>
                                        <p:tav tm="0">
                                          <p:val>
                                            <p:strVal val="#ppt_x"/>
                                          </p:val>
                                        </p:tav>
                                        <p:tav tm="100000">
                                          <p:val>
                                            <p:strVal val="#ppt_x"/>
                                          </p:val>
                                        </p:tav>
                                      </p:tavLst>
                                    </p:anim>
                                    <p:anim calcmode="lin" valueType="num">
                                      <p:cBhvr>
                                        <p:cTn id="28" dur="60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21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700"/>
                                        <p:tgtEl>
                                          <p:spTgt spid="6"/>
                                        </p:tgtEl>
                                      </p:cBhvr>
                                    </p:animEffect>
                                    <p:anim calcmode="lin" valueType="num">
                                      <p:cBhvr>
                                        <p:cTn id="33" dur="700" fill="hold"/>
                                        <p:tgtEl>
                                          <p:spTgt spid="6"/>
                                        </p:tgtEl>
                                        <p:attrNameLst>
                                          <p:attrName>ppt_x</p:attrName>
                                        </p:attrNameLst>
                                      </p:cBhvr>
                                      <p:tavLst>
                                        <p:tav tm="0">
                                          <p:val>
                                            <p:strVal val="#ppt_x"/>
                                          </p:val>
                                        </p:tav>
                                        <p:tav tm="100000">
                                          <p:val>
                                            <p:strVal val="#ppt_x"/>
                                          </p:val>
                                        </p:tav>
                                      </p:tavLst>
                                    </p:anim>
                                    <p:anim calcmode="lin" valueType="num">
                                      <p:cBhvr>
                                        <p:cTn id="34" dur="7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第二节　父母子女关系和其他近亲属关系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二、其他近亲属关系</a:t>
            </a:r>
            <a:endParaRPr lang="zh-CN" altLang="en-US" dirty="0"/>
          </a:p>
        </p:txBody>
      </p:sp>
      <p:sp>
        <p:nvSpPr>
          <p:cNvPr id="4" name="iṩḻîdè">
            <a:extLst>
              <a:ext uri="{FF2B5EF4-FFF2-40B4-BE49-F238E27FC236}">
                <a16:creationId xmlns:a16="http://schemas.microsoft.com/office/drawing/2014/main" id="{5D729A72-BAC4-4300-AC3C-0C5AEC45B65D}"/>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F1A3F9B-157A-423A-A9DC-75238ACD709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13C0CD17-3CA8-4F2C-87F9-2D8AC24D4D44}"/>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E0555537-8F62-4D15-8501-718035AA5ED6}"/>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D6032D40-BA48-43E4-905C-B93457E610CE}"/>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祖父母、外祖父母与孙子女、</a:t>
            </a:r>
            <a:endParaRPr lang="en-US" altLang="zh-CN" sz="1200" b="1" dirty="0">
              <a:solidFill>
                <a:srgbClr val="9B552C"/>
              </a:solidFill>
            </a:endParaRPr>
          </a:p>
          <a:p>
            <a:pPr>
              <a:lnSpc>
                <a:spcPct val="160000"/>
              </a:lnSpc>
            </a:pPr>
            <a:r>
              <a:rPr lang="zh-CN" altLang="en-US" sz="1200" b="1" dirty="0">
                <a:solidFill>
                  <a:srgbClr val="9B552C"/>
                </a:solidFill>
              </a:rPr>
              <a:t>外孙子女</a:t>
            </a:r>
            <a:endParaRPr lang="en-GB" altLang="zh-CN" sz="1200" b="1" dirty="0">
              <a:solidFill>
                <a:srgbClr val="9B552C"/>
              </a:solidFill>
            </a:endParaRPr>
          </a:p>
        </p:txBody>
      </p:sp>
      <p:sp>
        <p:nvSpPr>
          <p:cNvPr id="9" name="ï$1iḑê">
            <a:extLst>
              <a:ext uri="{FF2B5EF4-FFF2-40B4-BE49-F238E27FC236}">
                <a16:creationId xmlns:a16="http://schemas.microsoft.com/office/drawing/2014/main" id="{ADC31FB0-77E2-444E-B665-A45BD4859AE7}"/>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92A94059-7EC3-482A-8611-F554939644D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3FEF772F-D2B6-4AE3-BF80-51591FA6101F}"/>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74AD4F17-801C-4EFA-846D-FB869C387301}"/>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FC85DEDE-09D7-4C98-B91A-E0927FD5DFF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01D79FB9-18BE-4626-8D54-42B874AFF46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B6C81D1D-07C4-4A14-BFE3-5504FBDB798E}"/>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兄弟姐妹</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73CCC5E8-5EB1-4089-BB7E-EF2AF32B8FAF}"/>
              </a:ext>
            </a:extLst>
          </p:cNvPr>
          <p:cNvSpPr/>
          <p:nvPr/>
        </p:nvSpPr>
        <p:spPr>
          <a:xfrm>
            <a:off x="862211" y="1940676"/>
            <a:ext cx="3474968"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有负担能力的祖父母、外祖父母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对于父母已经死亡或者父母无力抚养的未成年孙子女、外孙子女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有抚养的义务。</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有负担能力的孙子女、外孙子女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对于子女已经死亡或者子女无力赡养的祖父母、外祖父母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有赡养的义务。</a:t>
            </a:r>
          </a:p>
        </p:txBody>
      </p:sp>
      <p:sp>
        <p:nvSpPr>
          <p:cNvPr id="17" name="矩形 16">
            <a:extLst>
              <a:ext uri="{FF2B5EF4-FFF2-40B4-BE49-F238E27FC236}">
                <a16:creationId xmlns:a16="http://schemas.microsoft.com/office/drawing/2014/main" id="{27D2092A-57FB-4213-8C83-E6D37F0E73BD}"/>
              </a:ext>
            </a:extLst>
          </p:cNvPr>
          <p:cNvSpPr/>
          <p:nvPr/>
        </p:nvSpPr>
        <p:spPr>
          <a:xfrm>
            <a:off x="4721972" y="1967752"/>
            <a:ext cx="3518068" cy="172617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有负担能力的兄、姐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对于父母已经死亡或者父母无力抚养的未成年弟、妹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有扶养的义务。</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由兄、姐扶养长大的有负担能力的弟、妹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对于缺乏劳动能力又缺乏生活来源的兄、姐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有扶养的义务。</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6553026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离婚的条件和程序</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离婚的法律后果</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第二十章  离　 婚</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婚姻家庭</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225700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6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第一节　离婚的条件和程序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一、登记离婚</a:t>
            </a:r>
            <a:endParaRPr lang="zh-CN" altLang="en-US" dirty="0"/>
          </a:p>
        </p:txBody>
      </p:sp>
      <p:pic>
        <p:nvPicPr>
          <p:cNvPr id="4" name="图片 3">
            <a:extLst>
              <a:ext uri="{FF2B5EF4-FFF2-40B4-BE49-F238E27FC236}">
                <a16:creationId xmlns:a16="http://schemas.microsoft.com/office/drawing/2014/main" id="{1C309606-9C2F-4CF6-87E5-4CF4AF764E8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7B3A68D9-CB4F-47FE-91A4-BA75A13FD3E1}"/>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AF82D3BA-E412-4FB3-82FE-FB733D96AF1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4F390B69-229B-460E-A6F2-04059999A176}"/>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EB82BC23-0EB8-469E-846F-5596374A9A7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F8CF25AE-B63A-4A1B-8686-2CCBFEE84928}"/>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FB8D7002-9C37-4E93-B09E-E3C8F0DFA595}"/>
              </a:ext>
            </a:extLst>
          </p:cNvPr>
          <p:cNvSpPr/>
          <p:nvPr/>
        </p:nvSpPr>
        <p:spPr>
          <a:xfrm>
            <a:off x="200829" y="1952888"/>
            <a:ext cx="2872783"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离婚</a:t>
            </a:r>
            <a:r>
              <a:rPr lang="en-US" altLang="zh-CN" sz="1200" b="1" dirty="0">
                <a:solidFill>
                  <a:prstClr val="white"/>
                </a:solidFill>
                <a:sym typeface="+mn-ea"/>
              </a:rPr>
              <a:t>,</a:t>
            </a:r>
            <a:r>
              <a:rPr lang="zh-CN" altLang="en-US" sz="1200" b="1" dirty="0">
                <a:solidFill>
                  <a:prstClr val="white"/>
                </a:solidFill>
                <a:sym typeface="+mn-ea"/>
              </a:rPr>
              <a:t>也称为婚姻解除</a:t>
            </a:r>
            <a:r>
              <a:rPr lang="en-US" altLang="zh-CN" sz="1200" b="1" dirty="0">
                <a:solidFill>
                  <a:prstClr val="white"/>
                </a:solidFill>
                <a:sym typeface="+mn-ea"/>
              </a:rPr>
              <a:t>,</a:t>
            </a:r>
            <a:r>
              <a:rPr lang="zh-CN" altLang="en-US" sz="1200" b="1" dirty="0">
                <a:solidFill>
                  <a:prstClr val="white"/>
                </a:solidFill>
                <a:sym typeface="+mn-ea"/>
              </a:rPr>
              <a:t>是指夫妻双方生存期间依照法律规定解除婚姻关系的身份法律行为。离婚的意义</a:t>
            </a:r>
            <a:r>
              <a:rPr lang="en-US" altLang="zh-CN" sz="1200" b="1" dirty="0">
                <a:solidFill>
                  <a:prstClr val="white"/>
                </a:solidFill>
                <a:sym typeface="+mn-ea"/>
              </a:rPr>
              <a:t>,</a:t>
            </a:r>
            <a:r>
              <a:rPr lang="zh-CN" altLang="en-US" sz="1200" b="1" dirty="0">
                <a:solidFill>
                  <a:prstClr val="white"/>
                </a:solidFill>
                <a:sym typeface="+mn-ea"/>
              </a:rPr>
              <a:t>在于夫妻双方在其生存期间通过法律行为消灭既存的婚姻关系。</a:t>
            </a:r>
          </a:p>
          <a:p>
            <a:pPr marL="171450" indent="-171450">
              <a:lnSpc>
                <a:spcPct val="150000"/>
              </a:lnSpc>
              <a:buFont typeface="Wingdings" panose="05000000000000000000" pitchFamily="2" charset="2"/>
              <a:buChar char="Ø"/>
            </a:pPr>
            <a:r>
              <a:rPr lang="zh-CN" altLang="en-US" sz="1200" b="1" dirty="0">
                <a:solidFill>
                  <a:prstClr val="white"/>
                </a:solidFill>
                <a:sym typeface="+mn-ea"/>
              </a:rPr>
              <a:t>登记离婚</a:t>
            </a:r>
            <a:r>
              <a:rPr lang="en-US" altLang="zh-CN" sz="1200" b="1" dirty="0">
                <a:solidFill>
                  <a:prstClr val="white"/>
                </a:solidFill>
                <a:sym typeface="+mn-ea"/>
              </a:rPr>
              <a:t>,</a:t>
            </a:r>
            <a:r>
              <a:rPr lang="zh-CN" altLang="en-US" sz="1200" b="1" dirty="0">
                <a:solidFill>
                  <a:prstClr val="white"/>
                </a:solidFill>
                <a:sym typeface="+mn-ea"/>
              </a:rPr>
              <a:t>也叫两愿离婚、协议离婚、自愿离婚</a:t>
            </a:r>
            <a:r>
              <a:rPr lang="en-US" altLang="zh-CN" sz="1200" b="1" dirty="0">
                <a:solidFill>
                  <a:prstClr val="white"/>
                </a:solidFill>
                <a:sym typeface="+mn-ea"/>
              </a:rPr>
              <a:t>,</a:t>
            </a:r>
            <a:r>
              <a:rPr lang="zh-CN" altLang="en-US" sz="1200" b="1" dirty="0">
                <a:solidFill>
                  <a:prstClr val="white"/>
                </a:solidFill>
                <a:sym typeface="+mn-ea"/>
              </a:rPr>
              <a:t>是指婚姻关系因双方当事人的合意</a:t>
            </a:r>
            <a:r>
              <a:rPr lang="en-US" altLang="zh-CN" sz="1200" b="1" dirty="0">
                <a:solidFill>
                  <a:prstClr val="white"/>
                </a:solidFill>
                <a:sym typeface="+mn-ea"/>
              </a:rPr>
              <a:t>,</a:t>
            </a:r>
            <a:r>
              <a:rPr lang="zh-CN" altLang="en-US" sz="1200" b="1" dirty="0">
                <a:solidFill>
                  <a:prstClr val="white"/>
                </a:solidFill>
                <a:sym typeface="+mn-ea"/>
              </a:rPr>
              <a:t>并经过登记程序而解除。</a:t>
            </a:r>
          </a:p>
        </p:txBody>
      </p:sp>
      <p:sp>
        <p:nvSpPr>
          <p:cNvPr id="11" name="矩形 10">
            <a:extLst>
              <a:ext uri="{FF2B5EF4-FFF2-40B4-BE49-F238E27FC236}">
                <a16:creationId xmlns:a16="http://schemas.microsoft.com/office/drawing/2014/main" id="{C1D851D9-8990-407D-96E0-D3AD94624449}"/>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登记离婚及其条件</a:t>
            </a:r>
            <a:endParaRPr lang="en-US" altLang="zh-CN" sz="1400" b="1" dirty="0">
              <a:solidFill>
                <a:prstClr val="white"/>
              </a:solidFill>
            </a:endParaRPr>
          </a:p>
        </p:txBody>
      </p:sp>
      <p:sp>
        <p:nvSpPr>
          <p:cNvPr id="12" name="矩形 11">
            <a:extLst>
              <a:ext uri="{FF2B5EF4-FFF2-40B4-BE49-F238E27FC236}">
                <a16:creationId xmlns:a16="http://schemas.microsoft.com/office/drawing/2014/main" id="{10AE4A08-47DD-4AB6-9C60-CFF7597B79AC}"/>
              </a:ext>
            </a:extLst>
          </p:cNvPr>
          <p:cNvSpPr/>
          <p:nvPr/>
        </p:nvSpPr>
        <p:spPr>
          <a:xfrm>
            <a:off x="3112641" y="2005057"/>
            <a:ext cx="2802691"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离婚冷静期是指登记离婚时</a:t>
            </a:r>
            <a:r>
              <a:rPr lang="en-US" altLang="zh-CN" sz="1200" b="1" dirty="0">
                <a:solidFill>
                  <a:prstClr val="white"/>
                </a:solidFill>
                <a:sym typeface="+mn-ea"/>
              </a:rPr>
              <a:t>,</a:t>
            </a:r>
            <a:r>
              <a:rPr lang="zh-CN" altLang="en-US" sz="1200" b="1" dirty="0">
                <a:solidFill>
                  <a:prstClr val="white"/>
                </a:solidFill>
                <a:sym typeface="+mn-ea"/>
              </a:rPr>
              <a:t>尽管符合离婚的条件要求</a:t>
            </a:r>
            <a:r>
              <a:rPr lang="en-US" altLang="zh-CN" sz="1200" b="1" dirty="0">
                <a:solidFill>
                  <a:prstClr val="white"/>
                </a:solidFill>
                <a:sym typeface="+mn-ea"/>
              </a:rPr>
              <a:t>,</a:t>
            </a:r>
            <a:r>
              <a:rPr lang="zh-CN" altLang="en-US" sz="1200" b="1" dirty="0">
                <a:solidFill>
                  <a:prstClr val="white"/>
                </a:solidFill>
                <a:sym typeface="+mn-ea"/>
              </a:rPr>
              <a:t>但是仍然留出一段时间供当事人冷静考虑是否离婚的制度。</a:t>
            </a:r>
          </a:p>
        </p:txBody>
      </p:sp>
      <p:sp>
        <p:nvSpPr>
          <p:cNvPr id="13" name="矩形 12">
            <a:extLst>
              <a:ext uri="{FF2B5EF4-FFF2-40B4-BE49-F238E27FC236}">
                <a16:creationId xmlns:a16="http://schemas.microsoft.com/office/drawing/2014/main" id="{2F237F93-6075-4689-B4E8-62ACA652FCFD}"/>
              </a:ext>
            </a:extLst>
          </p:cNvPr>
          <p:cNvSpPr/>
          <p:nvPr/>
        </p:nvSpPr>
        <p:spPr>
          <a:xfrm>
            <a:off x="3174904" y="1469030"/>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登记离婚的冷静期</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DD08159-279A-44A5-ADDC-8CE3A427B608}"/>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0045756D-A9D2-4C11-8AED-77867E71E1F3}"/>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24A8B83-19E6-428C-9D5E-1AF8C6386BE4}"/>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24614A75-A623-4DE5-B1F9-0FA42D5C3A51}"/>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14728DFD-55C7-4E1B-80B8-DB9D35BB1340}"/>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7554DD6-D102-4507-B416-EB1D2AAB68B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4921CC4B-E273-478D-BA2B-6BA738FF1E63}"/>
              </a:ext>
            </a:extLst>
          </p:cNvPr>
          <p:cNvSpPr/>
          <p:nvPr/>
        </p:nvSpPr>
        <p:spPr>
          <a:xfrm>
            <a:off x="6013443" y="1892149"/>
            <a:ext cx="2774115" cy="890693"/>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申请</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审查</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登记</a:t>
            </a:r>
          </a:p>
        </p:txBody>
      </p:sp>
      <p:sp>
        <p:nvSpPr>
          <p:cNvPr id="23" name="矩形 22">
            <a:extLst>
              <a:ext uri="{FF2B5EF4-FFF2-40B4-BE49-F238E27FC236}">
                <a16:creationId xmlns:a16="http://schemas.microsoft.com/office/drawing/2014/main" id="{6F014884-13E2-4F65-BEA4-BD4D9E88F4ED}"/>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登记离婚的具体程序</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12AE9E71-89A6-47DF-9B1B-4C5B04B12253}"/>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B954C4CC-2EE2-4707-AAEB-8BC998E20745}"/>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4CA67571-192F-4FE7-AA68-393DEAF77A78}"/>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79743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第一节　离婚的条件和程序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二、诉讼离婚</a:t>
            </a:r>
            <a:endParaRPr lang="zh-CN" altLang="en-US" dirty="0"/>
          </a:p>
        </p:txBody>
      </p:sp>
      <p:sp>
        <p:nvSpPr>
          <p:cNvPr id="4" name="iṩḻîdè">
            <a:extLst>
              <a:ext uri="{FF2B5EF4-FFF2-40B4-BE49-F238E27FC236}">
                <a16:creationId xmlns:a16="http://schemas.microsoft.com/office/drawing/2014/main" id="{143FE80D-2634-441E-A70E-E96B916405CA}"/>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FB7813B5-FE82-4826-9F9A-BCC194BEBD8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35EFECE-BE6A-474D-A11F-BEA49DDEC6D6}"/>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84AF267-9249-4057-B8E3-C1ACAFE2A388}"/>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70CFD399-395A-42D0-8ADB-7249EC9C0705}"/>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诉讼离婚的调解和裁判</a:t>
            </a:r>
            <a:endParaRPr lang="en-GB" altLang="zh-CN" sz="1200" b="1" dirty="0">
              <a:solidFill>
                <a:srgbClr val="9B552C"/>
              </a:solidFill>
            </a:endParaRPr>
          </a:p>
        </p:txBody>
      </p:sp>
      <p:sp>
        <p:nvSpPr>
          <p:cNvPr id="9" name="ï$1iḑê">
            <a:extLst>
              <a:ext uri="{FF2B5EF4-FFF2-40B4-BE49-F238E27FC236}">
                <a16:creationId xmlns:a16="http://schemas.microsoft.com/office/drawing/2014/main" id="{D2033363-DF76-495D-95D7-4E063AA086EB}"/>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2EA79A45-1CE6-4B75-B92B-06C4EB3A0296}"/>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B794AC52-A324-45B3-A6A5-24D383FA6157}"/>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D3AD1AF5-E998-4FAB-AC04-F4323F96E935}"/>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CD819B53-D973-46AA-AABF-74AD1F0209EC}"/>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6B9A69B4-15F9-4C3B-809F-FC105CC8318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6103363B-304E-499D-9AA9-54EE8FCC6C82}"/>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对诉讼离婚的特别规定</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C90AD69D-DB07-40D7-9C10-A8BD408ECECC}"/>
              </a:ext>
            </a:extLst>
          </p:cNvPr>
          <p:cNvSpPr/>
          <p:nvPr/>
        </p:nvSpPr>
        <p:spPr>
          <a:xfrm>
            <a:off x="862211" y="1940676"/>
            <a:ext cx="3474968"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有关组织的调解权</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诉讼离婚的概念和特点</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离婚诉讼的适用范围</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离婚法定事由的基本事由和具体事由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
        <p:nvSpPr>
          <p:cNvPr id="17" name="矩形 16">
            <a:extLst>
              <a:ext uri="{FF2B5EF4-FFF2-40B4-BE49-F238E27FC236}">
                <a16:creationId xmlns:a16="http://schemas.microsoft.com/office/drawing/2014/main" id="{54B0FB64-6D11-4C2B-9B35-D788BC74D06C}"/>
              </a:ext>
            </a:extLst>
          </p:cNvPr>
          <p:cNvSpPr/>
          <p:nvPr/>
        </p:nvSpPr>
        <p:spPr>
          <a:xfrm>
            <a:off x="4721972" y="1967752"/>
            <a:ext cx="3518068" cy="618183"/>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军婚离婚</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女方怀孕期间</a:t>
            </a:r>
          </a:p>
        </p:txBody>
      </p:sp>
    </p:spTree>
    <p:extLst>
      <p:ext uri="{BB962C8B-B14F-4D97-AF65-F5344CB8AC3E}">
        <p14:creationId xmlns:p14="http://schemas.microsoft.com/office/powerpoint/2010/main" val="12888742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离婚的法律后果</a:t>
            </a:r>
          </a:p>
        </p:txBody>
      </p:sp>
      <p:sp>
        <p:nvSpPr>
          <p:cNvPr id="4" name="iṩḻîdè">
            <a:extLst>
              <a:ext uri="{FF2B5EF4-FFF2-40B4-BE49-F238E27FC236}">
                <a16:creationId xmlns:a16="http://schemas.microsoft.com/office/drawing/2014/main" id="{166ACA7C-DBD6-4988-B9FA-FB303004744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FAB955C-A9C9-4542-A795-BC584B25C1F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BDF4453B-62F7-41B6-8CD5-474A7D0339B9}"/>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207DD78-95AF-4C30-965C-8A2876D083D1}"/>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D82F10BA-A849-4997-8220-9A629D833A4E}"/>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一、离婚生效的时间</a:t>
            </a:r>
            <a:endParaRPr lang="en-GB" altLang="zh-CN" sz="1200" b="1" dirty="0">
              <a:solidFill>
                <a:srgbClr val="9B552C"/>
              </a:solidFill>
            </a:endParaRPr>
          </a:p>
        </p:txBody>
      </p:sp>
      <p:sp>
        <p:nvSpPr>
          <p:cNvPr id="9" name="ï$1iḑê">
            <a:extLst>
              <a:ext uri="{FF2B5EF4-FFF2-40B4-BE49-F238E27FC236}">
                <a16:creationId xmlns:a16="http://schemas.microsoft.com/office/drawing/2014/main" id="{CB032528-C74D-4F82-A62C-82CDD2CD3191}"/>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8FC27CDE-2A9E-441F-9F8F-A161F18833D7}"/>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3CA66B6B-D9A1-4D0D-9701-94107BEF758F}"/>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BB9CFD6-6DC2-4570-9082-6CDE44063D2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B1494B0E-14A2-48CF-943C-AB1352A2B51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E8EA11CC-E933-439C-9B23-75C44D257B3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225DD03D-C9C4-4858-BA1A-7479FD9D2585}"/>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二、离婚后的复婚登记</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C45F5DBC-C72A-4094-96A3-DB7CE4E1E308}"/>
              </a:ext>
            </a:extLst>
          </p:cNvPr>
          <p:cNvSpPr/>
          <p:nvPr/>
        </p:nvSpPr>
        <p:spPr>
          <a:xfrm>
            <a:off x="862211" y="1940676"/>
            <a:ext cx="3474968"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登记离婚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是完成离婚登记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即离婚的请求登记在婚姻登记机关的登记簿上</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发生解除婚姻关系的效果。</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诉讼离婚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是在法院作出判决书或者调解书</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且在判决书或者调解书发生法律效力时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婚姻关系正式解除</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双方不再存在配偶关系。</a:t>
            </a:r>
          </a:p>
        </p:txBody>
      </p:sp>
      <p:sp>
        <p:nvSpPr>
          <p:cNvPr id="17" name="矩形 16">
            <a:extLst>
              <a:ext uri="{FF2B5EF4-FFF2-40B4-BE49-F238E27FC236}">
                <a16:creationId xmlns:a16="http://schemas.microsoft.com/office/drawing/2014/main" id="{41FEA77E-44FC-41B6-99A3-745BB0764D00}"/>
              </a:ext>
            </a:extLst>
          </p:cNvPr>
          <p:cNvSpPr/>
          <p:nvPr/>
        </p:nvSpPr>
        <p:spPr>
          <a:xfrm>
            <a:off x="4721972" y="1967752"/>
            <a:ext cx="3518068"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婚姻关系当事人在离婚后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自愿恢复婚姻关系的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应当向婚姻登记机关提出申请。结婚登记机关依照有关结婚登记的程序进行登记</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重新进行结婚登记后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发给结婚证。</a:t>
            </a:r>
          </a:p>
        </p:txBody>
      </p:sp>
    </p:spTree>
    <p:extLst>
      <p:ext uri="{BB962C8B-B14F-4D97-AF65-F5344CB8AC3E}">
        <p14:creationId xmlns:p14="http://schemas.microsoft.com/office/powerpoint/2010/main" val="37256151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离婚的法律后果</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三、离婚后的父母子女关系</a:t>
            </a:r>
            <a:endParaRPr lang="zh-CN" altLang="en-US" dirty="0"/>
          </a:p>
        </p:txBody>
      </p:sp>
      <p:pic>
        <p:nvPicPr>
          <p:cNvPr id="4" name="图片 3">
            <a:extLst>
              <a:ext uri="{FF2B5EF4-FFF2-40B4-BE49-F238E27FC236}">
                <a16:creationId xmlns:a16="http://schemas.microsoft.com/office/drawing/2014/main" id="{9567D063-E57C-4CD0-9001-53D7F61E9724}"/>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C88F4FA-8E9A-4839-8097-A462352286B6}"/>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C58919D5-D95D-4007-9C38-0DD56CA0EDD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312CF48-E69E-4D10-9305-9EDCE7C8CF56}"/>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BD964CC-DB91-4867-8BB3-79E383A8C22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10CAB84-BD61-41B0-AA05-83840DBC053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E27BFD40-241F-4392-B0CD-6D394B77027D}"/>
              </a:ext>
            </a:extLst>
          </p:cNvPr>
          <p:cNvSpPr/>
          <p:nvPr/>
        </p:nvSpPr>
        <p:spPr>
          <a:xfrm>
            <a:off x="187298" y="1884778"/>
            <a:ext cx="2872783"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父母与子女间的关系</a:t>
            </a:r>
            <a:r>
              <a:rPr lang="en-US" altLang="zh-CN" sz="1200" b="1" dirty="0">
                <a:solidFill>
                  <a:prstClr val="white"/>
                </a:solidFill>
                <a:sym typeface="+mn-ea"/>
              </a:rPr>
              <a:t>,</a:t>
            </a:r>
            <a:r>
              <a:rPr lang="zh-CN" altLang="en-US" sz="1200" b="1" dirty="0">
                <a:solidFill>
                  <a:prstClr val="white"/>
                </a:solidFill>
                <a:sym typeface="+mn-ea"/>
              </a:rPr>
              <a:t>不因父母离婚而消除。离婚后</a:t>
            </a:r>
            <a:r>
              <a:rPr lang="en-US" altLang="zh-CN" sz="1200" b="1" dirty="0">
                <a:solidFill>
                  <a:prstClr val="white"/>
                </a:solidFill>
                <a:sym typeface="+mn-ea"/>
              </a:rPr>
              <a:t>,</a:t>
            </a:r>
            <a:r>
              <a:rPr lang="zh-CN" altLang="en-US" sz="1200" b="1" dirty="0">
                <a:solidFill>
                  <a:prstClr val="white"/>
                </a:solidFill>
                <a:sym typeface="+mn-ea"/>
              </a:rPr>
              <a:t>子女无论由父或者母直接抚养</a:t>
            </a:r>
            <a:r>
              <a:rPr lang="en-US" altLang="zh-CN" sz="1200" b="1" dirty="0">
                <a:solidFill>
                  <a:prstClr val="white"/>
                </a:solidFill>
                <a:sym typeface="+mn-ea"/>
              </a:rPr>
              <a:t>,</a:t>
            </a:r>
            <a:r>
              <a:rPr lang="zh-CN" altLang="en-US" sz="1200" b="1" dirty="0">
                <a:solidFill>
                  <a:prstClr val="white"/>
                </a:solidFill>
                <a:sym typeface="+mn-ea"/>
              </a:rPr>
              <a:t>仍是父母双方的子女。</a:t>
            </a:r>
          </a:p>
          <a:p>
            <a:pPr marL="171450" indent="-171450">
              <a:lnSpc>
                <a:spcPct val="150000"/>
              </a:lnSpc>
              <a:buFont typeface="Wingdings" panose="05000000000000000000" pitchFamily="2" charset="2"/>
              <a:buChar char="Ø"/>
            </a:pPr>
            <a:r>
              <a:rPr lang="zh-CN" altLang="en-US" sz="1200" b="1" dirty="0">
                <a:solidFill>
                  <a:prstClr val="white"/>
                </a:solidFill>
                <a:sym typeface="+mn-ea"/>
              </a:rPr>
              <a:t>在抚养义务上</a:t>
            </a:r>
            <a:r>
              <a:rPr lang="en-US" altLang="zh-CN" sz="1200" b="1" dirty="0">
                <a:solidFill>
                  <a:prstClr val="white"/>
                </a:solidFill>
                <a:sym typeface="+mn-ea"/>
              </a:rPr>
              <a:t>,</a:t>
            </a:r>
            <a:r>
              <a:rPr lang="zh-CN" altLang="en-US" sz="1200" b="1" dirty="0">
                <a:solidFill>
                  <a:prstClr val="white"/>
                </a:solidFill>
                <a:sym typeface="+mn-ea"/>
              </a:rPr>
              <a:t>离婚后</a:t>
            </a:r>
            <a:r>
              <a:rPr lang="en-US" altLang="zh-CN" sz="1200" b="1" dirty="0">
                <a:solidFill>
                  <a:prstClr val="white"/>
                </a:solidFill>
                <a:sym typeface="+mn-ea"/>
              </a:rPr>
              <a:t>,</a:t>
            </a:r>
            <a:r>
              <a:rPr lang="zh-CN" altLang="en-US" sz="1200" b="1" dirty="0">
                <a:solidFill>
                  <a:prstClr val="white"/>
                </a:solidFill>
                <a:sym typeface="+mn-ea"/>
              </a:rPr>
              <a:t>父母对子女的权利和义务也没有改变</a:t>
            </a:r>
            <a:r>
              <a:rPr lang="en-US" altLang="zh-CN" sz="1200" b="1" dirty="0">
                <a:solidFill>
                  <a:prstClr val="white"/>
                </a:solidFill>
                <a:sym typeface="+mn-ea"/>
              </a:rPr>
              <a:t>,</a:t>
            </a:r>
            <a:r>
              <a:rPr lang="zh-CN" altLang="en-US" sz="1200" b="1" dirty="0">
                <a:solidFill>
                  <a:prstClr val="white"/>
                </a:solidFill>
                <a:sym typeface="+mn-ea"/>
              </a:rPr>
              <a:t>对于子女仍有抚养、教育和保护的权利和义务。</a:t>
            </a:r>
          </a:p>
          <a:p>
            <a:pPr marL="171450" indent="-171450">
              <a:lnSpc>
                <a:spcPct val="150000"/>
              </a:lnSpc>
              <a:buFont typeface="Wingdings" panose="05000000000000000000" pitchFamily="2" charset="2"/>
              <a:buChar char="Ø"/>
            </a:pPr>
            <a:r>
              <a:rPr lang="zh-CN" altLang="en-US" sz="1200" b="1" dirty="0">
                <a:solidFill>
                  <a:prstClr val="white"/>
                </a:solidFill>
                <a:sym typeface="+mn-ea"/>
              </a:rPr>
              <a:t>离婚后</a:t>
            </a:r>
            <a:r>
              <a:rPr lang="en-US" altLang="zh-CN" sz="1200" b="1" dirty="0">
                <a:solidFill>
                  <a:prstClr val="white"/>
                </a:solidFill>
                <a:sym typeface="+mn-ea"/>
              </a:rPr>
              <a:t>,</a:t>
            </a:r>
            <a:r>
              <a:rPr lang="zh-CN" altLang="en-US" sz="1200" b="1" dirty="0">
                <a:solidFill>
                  <a:prstClr val="white"/>
                </a:solidFill>
                <a:sym typeface="+mn-ea"/>
              </a:rPr>
              <a:t>对不满两周岁的子女</a:t>
            </a:r>
            <a:r>
              <a:rPr lang="en-US" altLang="zh-CN" sz="1200" b="1" dirty="0">
                <a:solidFill>
                  <a:prstClr val="white"/>
                </a:solidFill>
                <a:sym typeface="+mn-ea"/>
              </a:rPr>
              <a:t>,</a:t>
            </a:r>
            <a:r>
              <a:rPr lang="zh-CN" altLang="en-US" sz="1200" b="1" dirty="0">
                <a:solidFill>
                  <a:prstClr val="white"/>
                </a:solidFill>
                <a:sym typeface="+mn-ea"/>
              </a:rPr>
              <a:t>仍在哺乳期内</a:t>
            </a:r>
            <a:r>
              <a:rPr lang="en-US" altLang="zh-CN" sz="1200" b="1" dirty="0">
                <a:solidFill>
                  <a:prstClr val="white"/>
                </a:solidFill>
                <a:sym typeface="+mn-ea"/>
              </a:rPr>
              <a:t>,</a:t>
            </a:r>
            <a:r>
              <a:rPr lang="zh-CN" altLang="en-US" sz="1200" b="1" dirty="0">
                <a:solidFill>
                  <a:prstClr val="white"/>
                </a:solidFill>
                <a:sym typeface="+mn-ea"/>
              </a:rPr>
              <a:t>以由母亲直接抚养为原则。已满两周岁的子女</a:t>
            </a:r>
            <a:r>
              <a:rPr lang="en-US" altLang="zh-CN" sz="1200" b="1" dirty="0">
                <a:solidFill>
                  <a:prstClr val="white"/>
                </a:solidFill>
                <a:sym typeface="+mn-ea"/>
              </a:rPr>
              <a:t>,</a:t>
            </a:r>
            <a:r>
              <a:rPr lang="zh-CN" altLang="en-US" sz="1200" b="1" dirty="0">
                <a:solidFill>
                  <a:prstClr val="white"/>
                </a:solidFill>
                <a:sym typeface="+mn-ea"/>
              </a:rPr>
              <a:t>不再受上述原则的限制</a:t>
            </a:r>
            <a:r>
              <a:rPr lang="en-US" altLang="zh-CN" sz="1200" b="1" dirty="0">
                <a:solidFill>
                  <a:prstClr val="white"/>
                </a:solidFill>
                <a:sym typeface="+mn-ea"/>
              </a:rPr>
              <a:t>,</a:t>
            </a:r>
            <a:r>
              <a:rPr lang="zh-CN" altLang="en-US" sz="1200" b="1" dirty="0">
                <a:solidFill>
                  <a:prstClr val="white"/>
                </a:solidFill>
                <a:sym typeface="+mn-ea"/>
              </a:rPr>
              <a:t>父或者母都可以直接抚养。</a:t>
            </a:r>
          </a:p>
        </p:txBody>
      </p:sp>
      <p:sp>
        <p:nvSpPr>
          <p:cNvPr id="11" name="矩形 10">
            <a:extLst>
              <a:ext uri="{FF2B5EF4-FFF2-40B4-BE49-F238E27FC236}">
                <a16:creationId xmlns:a16="http://schemas.microsoft.com/office/drawing/2014/main" id="{C3102784-4161-4C3C-B50F-E8EF7A6543B5}"/>
              </a:ext>
            </a:extLst>
          </p:cNvPr>
          <p:cNvSpPr/>
          <p:nvPr/>
        </p:nvSpPr>
        <p:spPr>
          <a:xfrm>
            <a:off x="200829" y="1441473"/>
            <a:ext cx="305787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父母对子女的抚养、教育、保护</a:t>
            </a:r>
            <a:endParaRPr lang="en-US" altLang="zh-CN" sz="1400" b="1" dirty="0">
              <a:solidFill>
                <a:prstClr val="white"/>
              </a:solidFill>
            </a:endParaRPr>
          </a:p>
        </p:txBody>
      </p:sp>
      <p:sp>
        <p:nvSpPr>
          <p:cNvPr id="12" name="矩形 11">
            <a:extLst>
              <a:ext uri="{FF2B5EF4-FFF2-40B4-BE49-F238E27FC236}">
                <a16:creationId xmlns:a16="http://schemas.microsoft.com/office/drawing/2014/main" id="{7EA5CD46-EAE3-48E8-8538-7707E15CF659}"/>
              </a:ext>
            </a:extLst>
          </p:cNvPr>
          <p:cNvSpPr/>
          <p:nvPr/>
        </p:nvSpPr>
        <p:spPr>
          <a:xfrm>
            <a:off x="3112641" y="2005057"/>
            <a:ext cx="2802691" cy="2556213"/>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离婚后</a:t>
            </a:r>
            <a:r>
              <a:rPr lang="en-US" altLang="zh-CN" sz="1200" b="1" dirty="0">
                <a:solidFill>
                  <a:prstClr val="white"/>
                </a:solidFill>
                <a:sym typeface="+mn-ea"/>
              </a:rPr>
              <a:t>,</a:t>
            </a:r>
            <a:r>
              <a:rPr lang="zh-CN" altLang="en-US" sz="1200" b="1" dirty="0">
                <a:solidFill>
                  <a:prstClr val="white"/>
                </a:solidFill>
                <a:sym typeface="+mn-ea"/>
              </a:rPr>
              <a:t>子女由一方直接抚养的</a:t>
            </a:r>
            <a:r>
              <a:rPr lang="en-US" altLang="zh-CN" sz="1200" b="1" dirty="0">
                <a:solidFill>
                  <a:prstClr val="white"/>
                </a:solidFill>
                <a:sym typeface="+mn-ea"/>
              </a:rPr>
              <a:t>,</a:t>
            </a:r>
            <a:r>
              <a:rPr lang="zh-CN" altLang="en-US" sz="1200" b="1" dirty="0">
                <a:solidFill>
                  <a:prstClr val="white"/>
                </a:solidFill>
                <a:sym typeface="+mn-ea"/>
              </a:rPr>
              <a:t>另一方应当负担部分或者全部抚养费。负担费用的多少和期限的长短</a:t>
            </a:r>
            <a:r>
              <a:rPr lang="en-US" altLang="zh-CN" sz="1200" b="1" dirty="0">
                <a:solidFill>
                  <a:prstClr val="white"/>
                </a:solidFill>
                <a:sym typeface="+mn-ea"/>
              </a:rPr>
              <a:t>,</a:t>
            </a:r>
            <a:r>
              <a:rPr lang="zh-CN" altLang="en-US" sz="1200" b="1" dirty="0">
                <a:solidFill>
                  <a:prstClr val="white"/>
                </a:solidFill>
                <a:sym typeface="+mn-ea"/>
              </a:rPr>
              <a:t>由双方协议</a:t>
            </a:r>
            <a:r>
              <a:rPr lang="en-US" altLang="zh-CN" sz="1200" b="1" dirty="0">
                <a:solidFill>
                  <a:prstClr val="white"/>
                </a:solidFill>
                <a:sym typeface="+mn-ea"/>
              </a:rPr>
              <a:t>;</a:t>
            </a:r>
            <a:r>
              <a:rPr lang="zh-CN" altLang="en-US" sz="1200" b="1" dirty="0">
                <a:solidFill>
                  <a:prstClr val="white"/>
                </a:solidFill>
                <a:sym typeface="+mn-ea"/>
              </a:rPr>
              <a:t>协议不成的</a:t>
            </a:r>
            <a:r>
              <a:rPr lang="en-US" altLang="zh-CN" sz="1200" b="1" dirty="0">
                <a:solidFill>
                  <a:prstClr val="white"/>
                </a:solidFill>
                <a:sym typeface="+mn-ea"/>
              </a:rPr>
              <a:t>,</a:t>
            </a:r>
            <a:r>
              <a:rPr lang="zh-CN" altLang="en-US" sz="1200" b="1" dirty="0">
                <a:solidFill>
                  <a:prstClr val="white"/>
                </a:solidFill>
                <a:sym typeface="+mn-ea"/>
              </a:rPr>
              <a:t>由人民法院判决。</a:t>
            </a:r>
          </a:p>
          <a:p>
            <a:pPr marL="171450" indent="-171450">
              <a:lnSpc>
                <a:spcPct val="150000"/>
              </a:lnSpc>
              <a:buFont typeface="Wingdings" panose="05000000000000000000" pitchFamily="2" charset="2"/>
              <a:buChar char="Ø"/>
            </a:pPr>
            <a:r>
              <a:rPr lang="zh-CN" altLang="en-US" sz="1200" b="1" dirty="0">
                <a:solidFill>
                  <a:prstClr val="white"/>
                </a:solidFill>
                <a:sym typeface="+mn-ea"/>
              </a:rPr>
              <a:t>通过协议或者判决确定了抚养费数额</a:t>
            </a:r>
            <a:r>
              <a:rPr lang="en-US" altLang="zh-CN" sz="1200" b="1" dirty="0">
                <a:solidFill>
                  <a:prstClr val="white"/>
                </a:solidFill>
                <a:sym typeface="+mn-ea"/>
              </a:rPr>
              <a:t>,</a:t>
            </a:r>
            <a:r>
              <a:rPr lang="zh-CN" altLang="en-US" sz="1200" b="1" dirty="0">
                <a:solidFill>
                  <a:prstClr val="white"/>
                </a:solidFill>
                <a:sym typeface="+mn-ea"/>
              </a:rPr>
              <a:t>并不妨碍子女在必要时向父母任何一方提出超过协议或者判决原定数额的合理要求。只要是合理的要求</a:t>
            </a:r>
            <a:r>
              <a:rPr lang="en-US" altLang="zh-CN" sz="1200" b="1" dirty="0">
                <a:solidFill>
                  <a:prstClr val="white"/>
                </a:solidFill>
                <a:sym typeface="+mn-ea"/>
              </a:rPr>
              <a:t>,</a:t>
            </a:r>
            <a:r>
              <a:rPr lang="zh-CN" altLang="en-US" sz="1200" b="1" dirty="0">
                <a:solidFill>
                  <a:prstClr val="white"/>
                </a:solidFill>
                <a:sym typeface="+mn-ea"/>
              </a:rPr>
              <a:t>都应当予以支持。</a:t>
            </a:r>
          </a:p>
        </p:txBody>
      </p:sp>
      <p:sp>
        <p:nvSpPr>
          <p:cNvPr id="13" name="矩形 12">
            <a:extLst>
              <a:ext uri="{FF2B5EF4-FFF2-40B4-BE49-F238E27FC236}">
                <a16:creationId xmlns:a16="http://schemas.microsoft.com/office/drawing/2014/main" id="{769CD638-38E4-437E-8B75-DFE1707D64EE}"/>
              </a:ext>
            </a:extLst>
          </p:cNvPr>
          <p:cNvSpPr/>
          <p:nvPr/>
        </p:nvSpPr>
        <p:spPr>
          <a:xfrm>
            <a:off x="3135216" y="1371878"/>
            <a:ext cx="2752380" cy="520271"/>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不直接抚养未成年子女一方的抚养费义务</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89BFEC9-F941-48E3-A18C-0F26B42D8F87}"/>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A84B0D2B-B9C3-4AEA-8FE2-D30E05135F8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9838FF4-B02E-4E45-BD5E-C713BA4BFAE3}"/>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90146271-45AC-445B-AAC0-A4B4269696E2}"/>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5B6B8893-CB1C-4AB3-9137-B0D7C8479128}"/>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B9F7D30-9680-4BC8-B3C4-D2C26651770B}"/>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F8A28EB-860C-4EBA-81C2-4D31213032E1}"/>
              </a:ext>
            </a:extLst>
          </p:cNvPr>
          <p:cNvSpPr/>
          <p:nvPr/>
        </p:nvSpPr>
        <p:spPr>
          <a:xfrm>
            <a:off x="6013443" y="1892149"/>
            <a:ext cx="2774115"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探望权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是指夫妻离婚后</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不直接抚养子女的父或母对子女进行探望的权利。直接抚养子女的一方有协助非直接抚养的一方行使探望权的义务。</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行使探望权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涉及直接抚养一方和子女的利益</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确定探望的时间、方式</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由当事人协议</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协议不成的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由人民法院判决。</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D39F40D6-87A1-4D4D-9B27-9B1C1A0CC5AD}"/>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探望权</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C8A6330B-561E-4912-AE52-B869210429D4}"/>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9F7FA837-07BF-4D0F-93AC-39C3E5D15D3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8DC5D230-7F3D-4A20-9A79-D7D264C3D826}"/>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63110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离婚的法律后果</a:t>
            </a:r>
          </a:p>
        </p:txBody>
      </p:sp>
      <p:grpSp>
        <p:nvGrpSpPr>
          <p:cNvPr id="4" name="组合 3">
            <a:extLst>
              <a:ext uri="{FF2B5EF4-FFF2-40B4-BE49-F238E27FC236}">
                <a16:creationId xmlns:a16="http://schemas.microsoft.com/office/drawing/2014/main" id="{303BA320-B393-45DD-88E0-D36C24170F54}"/>
              </a:ext>
            </a:extLst>
          </p:cNvPr>
          <p:cNvGrpSpPr/>
          <p:nvPr/>
        </p:nvGrpSpPr>
        <p:grpSpPr>
          <a:xfrm>
            <a:off x="271938" y="1768647"/>
            <a:ext cx="1593937" cy="2041479"/>
            <a:chOff x="1250575" y="2155923"/>
            <a:chExt cx="1289425" cy="2721972"/>
          </a:xfrm>
        </p:grpSpPr>
        <p:sp>
          <p:nvSpPr>
            <p:cNvPr id="5" name="矩形 4">
              <a:extLst>
                <a:ext uri="{FF2B5EF4-FFF2-40B4-BE49-F238E27FC236}">
                  <a16:creationId xmlns:a16="http://schemas.microsoft.com/office/drawing/2014/main" id="{0A037D4F-2464-4E6E-93F2-CA2C7B6EB350}"/>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C367A8BF-088F-4807-B2D3-9FB1E17385D1}"/>
                </a:ext>
              </a:extLst>
            </p:cNvPr>
            <p:cNvSpPr txBox="1"/>
            <p:nvPr/>
          </p:nvSpPr>
          <p:spPr>
            <a:xfrm>
              <a:off x="1250575" y="3135691"/>
              <a:ext cx="1196026" cy="933589"/>
            </a:xfrm>
            <a:prstGeom prst="rect">
              <a:avLst/>
            </a:prstGeom>
            <a:noFill/>
          </p:spPr>
          <p:txBody>
            <a:bodyPr vert="horz" wrap="square" rtlCol="0">
              <a:spAutoFit/>
            </a:bodyPr>
            <a:lstStyle/>
            <a:p>
              <a:pPr algn="ctr">
                <a:lnSpc>
                  <a:spcPct val="150000"/>
                </a:lnSpc>
              </a:pPr>
              <a:r>
                <a:rPr lang="zh-CN" altLang="en-US" sz="1400" b="1" dirty="0">
                  <a:solidFill>
                    <a:srgbClr val="FFFFFF"/>
                  </a:solidFill>
                  <a:latin typeface=""/>
                  <a:ea typeface="微软雅黑" panose="020B0503020204020204" pitchFamily="34" charset="-122"/>
                  <a:sym typeface=""/>
                </a:rPr>
                <a:t>四、离婚时的财产关系</a:t>
              </a:r>
            </a:p>
          </p:txBody>
        </p:sp>
      </p:grpSp>
      <p:grpSp>
        <p:nvGrpSpPr>
          <p:cNvPr id="7" name="组合 6">
            <a:extLst>
              <a:ext uri="{FF2B5EF4-FFF2-40B4-BE49-F238E27FC236}">
                <a16:creationId xmlns:a16="http://schemas.microsoft.com/office/drawing/2014/main" id="{512BE9DB-A237-4548-A27D-07866797D5CF}"/>
              </a:ext>
            </a:extLst>
          </p:cNvPr>
          <p:cNvGrpSpPr/>
          <p:nvPr/>
        </p:nvGrpSpPr>
        <p:grpSpPr>
          <a:xfrm>
            <a:off x="2450058" y="856875"/>
            <a:ext cx="4723948" cy="651241"/>
            <a:chOff x="3447049" y="1375590"/>
            <a:chExt cx="1646921" cy="868321"/>
          </a:xfrm>
        </p:grpSpPr>
        <p:sp>
          <p:nvSpPr>
            <p:cNvPr id="8" name="圆角矩形 9">
              <a:extLst>
                <a:ext uri="{FF2B5EF4-FFF2-40B4-BE49-F238E27FC236}">
                  <a16:creationId xmlns:a16="http://schemas.microsoft.com/office/drawing/2014/main" id="{D2C430F3-3326-403A-9AF5-1180E14AFE57}"/>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9" name="TextBox 9">
              <a:extLst>
                <a:ext uri="{FF2B5EF4-FFF2-40B4-BE49-F238E27FC236}">
                  <a16:creationId xmlns:a16="http://schemas.microsoft.com/office/drawing/2014/main" id="{A1927706-77A2-4263-9022-3074F0FE584F}"/>
                </a:ext>
              </a:extLst>
            </p:cNvPr>
            <p:cNvSpPr txBox="1"/>
            <p:nvPr/>
          </p:nvSpPr>
          <p:spPr>
            <a:xfrm>
              <a:off x="3465210" y="1503673"/>
              <a:ext cx="1624249" cy="369332"/>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夫妻共同财产分割</a:t>
              </a:r>
            </a:p>
          </p:txBody>
        </p:sp>
      </p:grpSp>
      <p:grpSp>
        <p:nvGrpSpPr>
          <p:cNvPr id="10" name="组合 9">
            <a:extLst>
              <a:ext uri="{FF2B5EF4-FFF2-40B4-BE49-F238E27FC236}">
                <a16:creationId xmlns:a16="http://schemas.microsoft.com/office/drawing/2014/main" id="{23429334-4769-4841-B882-02210FAC84E2}"/>
              </a:ext>
            </a:extLst>
          </p:cNvPr>
          <p:cNvGrpSpPr/>
          <p:nvPr/>
        </p:nvGrpSpPr>
        <p:grpSpPr>
          <a:xfrm>
            <a:off x="2289211" y="1696041"/>
            <a:ext cx="4910567" cy="651241"/>
            <a:chOff x="3392098" y="2505890"/>
            <a:chExt cx="1711983" cy="868321"/>
          </a:xfrm>
        </p:grpSpPr>
        <p:sp>
          <p:nvSpPr>
            <p:cNvPr id="11" name="圆角矩形 14">
              <a:extLst>
                <a:ext uri="{FF2B5EF4-FFF2-40B4-BE49-F238E27FC236}">
                  <a16:creationId xmlns:a16="http://schemas.microsoft.com/office/drawing/2014/main" id="{25567AD2-2362-4FC4-9F26-F9262627F377}"/>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2" name="TextBox 9">
              <a:extLst>
                <a:ext uri="{FF2B5EF4-FFF2-40B4-BE49-F238E27FC236}">
                  <a16:creationId xmlns:a16="http://schemas.microsoft.com/office/drawing/2014/main" id="{8DD0B9A3-4711-43FC-9066-0FED0191738A}"/>
                </a:ext>
              </a:extLst>
            </p:cNvPr>
            <p:cNvSpPr txBox="1"/>
            <p:nvPr/>
          </p:nvSpPr>
          <p:spPr>
            <a:xfrm>
              <a:off x="3392098" y="2632273"/>
              <a:ext cx="1711983" cy="369332"/>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二</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夫妻共同债务清偿</a:t>
              </a:r>
            </a:p>
          </p:txBody>
        </p:sp>
      </p:grpSp>
      <p:grpSp>
        <p:nvGrpSpPr>
          <p:cNvPr id="13" name="组合 12">
            <a:extLst>
              <a:ext uri="{FF2B5EF4-FFF2-40B4-BE49-F238E27FC236}">
                <a16:creationId xmlns:a16="http://schemas.microsoft.com/office/drawing/2014/main" id="{E0329054-58B1-47FA-8BFA-66D3ABC88B18}"/>
              </a:ext>
            </a:extLst>
          </p:cNvPr>
          <p:cNvGrpSpPr/>
          <p:nvPr/>
        </p:nvGrpSpPr>
        <p:grpSpPr>
          <a:xfrm>
            <a:off x="2450058" y="2552325"/>
            <a:ext cx="4723948" cy="651241"/>
            <a:chOff x="3447049" y="3636190"/>
            <a:chExt cx="1646921" cy="868321"/>
          </a:xfrm>
        </p:grpSpPr>
        <p:sp>
          <p:nvSpPr>
            <p:cNvPr id="14" name="圆角矩形 19">
              <a:extLst>
                <a:ext uri="{FF2B5EF4-FFF2-40B4-BE49-F238E27FC236}">
                  <a16:creationId xmlns:a16="http://schemas.microsoft.com/office/drawing/2014/main" id="{5595916A-D9FB-48CD-ACE2-2213925CEEE0}"/>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F84C3CE4-642F-4854-AC69-28C48366F158}"/>
                </a:ext>
              </a:extLst>
            </p:cNvPr>
            <p:cNvSpPr txBox="1"/>
            <p:nvPr/>
          </p:nvSpPr>
          <p:spPr>
            <a:xfrm>
              <a:off x="3504197" y="3781889"/>
              <a:ext cx="1532621" cy="369332"/>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三</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适当帮助义务</a:t>
              </a:r>
            </a:p>
          </p:txBody>
        </p:sp>
      </p:grpSp>
      <p:grpSp>
        <p:nvGrpSpPr>
          <p:cNvPr id="16" name="组合 15">
            <a:extLst>
              <a:ext uri="{FF2B5EF4-FFF2-40B4-BE49-F238E27FC236}">
                <a16:creationId xmlns:a16="http://schemas.microsoft.com/office/drawing/2014/main" id="{1279910E-65FD-4F5A-860D-104E5B3D100F}"/>
              </a:ext>
            </a:extLst>
          </p:cNvPr>
          <p:cNvGrpSpPr/>
          <p:nvPr/>
        </p:nvGrpSpPr>
        <p:grpSpPr>
          <a:xfrm>
            <a:off x="2289819" y="3400055"/>
            <a:ext cx="4920277" cy="651242"/>
            <a:chOff x="3388712" y="4766490"/>
            <a:chExt cx="1715368" cy="868321"/>
          </a:xfrm>
        </p:grpSpPr>
        <p:sp>
          <p:nvSpPr>
            <p:cNvPr id="17" name="圆角矩形 24">
              <a:extLst>
                <a:ext uri="{FF2B5EF4-FFF2-40B4-BE49-F238E27FC236}">
                  <a16:creationId xmlns:a16="http://schemas.microsoft.com/office/drawing/2014/main" id="{D4D184DB-3037-47B2-BBA5-5CE6772FC6CC}"/>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18" name="TextBox 9">
              <a:extLst>
                <a:ext uri="{FF2B5EF4-FFF2-40B4-BE49-F238E27FC236}">
                  <a16:creationId xmlns:a16="http://schemas.microsoft.com/office/drawing/2014/main" id="{4E4829C4-5E53-4A10-AD5A-DD4B4A6B6EFD}"/>
                </a:ext>
              </a:extLst>
            </p:cNvPr>
            <p:cNvSpPr txBox="1"/>
            <p:nvPr/>
          </p:nvSpPr>
          <p:spPr>
            <a:xfrm>
              <a:off x="3388712" y="4970335"/>
              <a:ext cx="1715368" cy="369331"/>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四</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离婚过错损害赔偿</a:t>
              </a:r>
            </a:p>
          </p:txBody>
        </p:sp>
      </p:grpSp>
      <p:sp>
        <p:nvSpPr>
          <p:cNvPr id="21" name="左大括号 20">
            <a:extLst>
              <a:ext uri="{FF2B5EF4-FFF2-40B4-BE49-F238E27FC236}">
                <a16:creationId xmlns:a16="http://schemas.microsoft.com/office/drawing/2014/main" id="{BE35D826-D82B-4E7D-AEE6-036AB2189FB3}"/>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grpSp>
        <p:nvGrpSpPr>
          <p:cNvPr id="22" name="组合 21">
            <a:extLst>
              <a:ext uri="{FF2B5EF4-FFF2-40B4-BE49-F238E27FC236}">
                <a16:creationId xmlns:a16="http://schemas.microsoft.com/office/drawing/2014/main" id="{2635F8C3-F959-435E-8984-4C515714B4EA}"/>
              </a:ext>
            </a:extLst>
          </p:cNvPr>
          <p:cNvGrpSpPr/>
          <p:nvPr/>
        </p:nvGrpSpPr>
        <p:grpSpPr>
          <a:xfrm>
            <a:off x="2349167" y="4193069"/>
            <a:ext cx="4837168" cy="651241"/>
            <a:chOff x="3407576" y="4766490"/>
            <a:chExt cx="1686394" cy="868321"/>
          </a:xfrm>
          <a:solidFill>
            <a:srgbClr val="C00000"/>
          </a:solidFill>
        </p:grpSpPr>
        <p:sp>
          <p:nvSpPr>
            <p:cNvPr id="23" name="圆角矩形 31">
              <a:extLst>
                <a:ext uri="{FF2B5EF4-FFF2-40B4-BE49-F238E27FC236}">
                  <a16:creationId xmlns:a16="http://schemas.microsoft.com/office/drawing/2014/main" id="{2E04033C-6F8A-403E-BFA3-1D88DFA90E49}"/>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a:solidFill>
                  <a:srgbClr val="FFFFFF"/>
                </a:solidFill>
                <a:latin typeface=""/>
                <a:ea typeface="微软雅黑" panose="020B0503020204020204" pitchFamily="34" charset="-122"/>
                <a:sym typeface=""/>
              </a:endParaRPr>
            </a:p>
          </p:txBody>
        </p:sp>
        <p:sp>
          <p:nvSpPr>
            <p:cNvPr id="24" name="TextBox 9">
              <a:extLst>
                <a:ext uri="{FF2B5EF4-FFF2-40B4-BE49-F238E27FC236}">
                  <a16:creationId xmlns:a16="http://schemas.microsoft.com/office/drawing/2014/main" id="{20730F86-CFFF-4C32-A711-B0105C29B111}"/>
                </a:ext>
              </a:extLst>
            </p:cNvPr>
            <p:cNvSpPr txBox="1"/>
            <p:nvPr/>
          </p:nvSpPr>
          <p:spPr>
            <a:xfrm>
              <a:off x="3407576" y="5038790"/>
              <a:ext cx="1684567" cy="369332"/>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五</a:t>
              </a:r>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对非法处置夫妻共同财产的制裁</a:t>
              </a:r>
              <a:endParaRPr lang="zh-CN" altLang="zh-CN" sz="1200" dirty="0">
                <a:solidFill>
                  <a:srgbClr val="FFFFFF"/>
                </a:solidFill>
                <a:latin typeface=""/>
                <a:ea typeface="微软雅黑" panose="020B0503020204020204" pitchFamily="34" charset="-122"/>
              </a:endParaRPr>
            </a:p>
          </p:txBody>
        </p:sp>
      </p:grpSp>
    </p:spTree>
    <p:extLst>
      <p:ext uri="{BB962C8B-B14F-4D97-AF65-F5344CB8AC3E}">
        <p14:creationId xmlns:p14="http://schemas.microsoft.com/office/powerpoint/2010/main" val="41644747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收养关系的成立</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收养的效力</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收养关系的解除</a:t>
            </a: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zh-CN" altLang="en-US" sz="18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第二十一章  收　 养</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婚姻家庭</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8591947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第一节　收养关系的成立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一、收养行为及收养原则</a:t>
            </a:r>
            <a:endParaRPr lang="zh-CN" altLang="en-US" dirty="0"/>
          </a:p>
        </p:txBody>
      </p:sp>
      <p:pic>
        <p:nvPicPr>
          <p:cNvPr id="4" name="图片 3">
            <a:extLst>
              <a:ext uri="{FF2B5EF4-FFF2-40B4-BE49-F238E27FC236}">
                <a16:creationId xmlns:a16="http://schemas.microsoft.com/office/drawing/2014/main" id="{4F3AFE18-91DB-4F35-8271-2AD542A16418}"/>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B7456C11-EA39-4F7A-82FE-DBB30F29A8FA}"/>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DF2D123-96B7-4CD1-86EC-60B04922DCC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FE53988-358D-45F5-A550-1E263F2750DC}"/>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9FB436F8-D609-474C-8134-F2EAA404930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35BE839-9799-4972-8342-EB8D1095A04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25D94DE-B91D-4987-8259-F24C32E48DAD}"/>
              </a:ext>
            </a:extLst>
          </p:cNvPr>
          <p:cNvSpPr/>
          <p:nvPr/>
        </p:nvSpPr>
        <p:spPr>
          <a:xfrm>
            <a:off x="187298" y="2073083"/>
            <a:ext cx="2872783"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收养</a:t>
            </a:r>
            <a:r>
              <a:rPr lang="en-US" altLang="zh-CN" sz="1200" b="1" dirty="0">
                <a:solidFill>
                  <a:prstClr val="white"/>
                </a:solidFill>
                <a:sym typeface="+mn-ea"/>
              </a:rPr>
              <a:t>,</a:t>
            </a:r>
            <a:r>
              <a:rPr lang="zh-CN" altLang="en-US" sz="1200" b="1" dirty="0">
                <a:solidFill>
                  <a:prstClr val="white"/>
                </a:solidFill>
                <a:sym typeface="+mn-ea"/>
              </a:rPr>
              <a:t>是指自然人领养他人的子女为自己的子女</a:t>
            </a:r>
            <a:r>
              <a:rPr lang="en-US" altLang="zh-CN" sz="1200" b="1" dirty="0">
                <a:solidFill>
                  <a:prstClr val="white"/>
                </a:solidFill>
                <a:sym typeface="+mn-ea"/>
              </a:rPr>
              <a:t>,</a:t>
            </a:r>
            <a:r>
              <a:rPr lang="zh-CN" altLang="en-US" sz="1200" b="1" dirty="0">
                <a:solidFill>
                  <a:prstClr val="white"/>
                </a:solidFill>
                <a:sym typeface="+mn-ea"/>
              </a:rPr>
              <a:t>依法创设拟制血亲亲子关系的身份法律行为。依收养身份法律行为创设的收养关系</a:t>
            </a:r>
            <a:r>
              <a:rPr lang="en-US" altLang="zh-CN" sz="1200" b="1" dirty="0">
                <a:solidFill>
                  <a:prstClr val="white"/>
                </a:solidFill>
                <a:sym typeface="+mn-ea"/>
              </a:rPr>
              <a:t>,</a:t>
            </a:r>
            <a:r>
              <a:rPr lang="zh-CN" altLang="en-US" sz="1200" b="1" dirty="0">
                <a:solidFill>
                  <a:prstClr val="white"/>
                </a:solidFill>
                <a:sym typeface="+mn-ea"/>
              </a:rPr>
              <a:t>就是拟制血亲的亲子关系</a:t>
            </a:r>
            <a:r>
              <a:rPr lang="en-US" altLang="zh-CN" sz="1200" b="1" dirty="0">
                <a:solidFill>
                  <a:prstClr val="white"/>
                </a:solidFill>
                <a:sym typeface="+mn-ea"/>
              </a:rPr>
              <a:t>,</a:t>
            </a:r>
            <a:r>
              <a:rPr lang="zh-CN" altLang="en-US" sz="1200" b="1" dirty="0">
                <a:solidFill>
                  <a:prstClr val="white"/>
                </a:solidFill>
                <a:sym typeface="+mn-ea"/>
              </a:rPr>
              <a:t>是基于收养行为的法律效力而发生的身份法律关系。这种拟制血亲的亲子关系</a:t>
            </a:r>
            <a:r>
              <a:rPr lang="en-US" altLang="zh-CN" sz="1200" b="1" dirty="0">
                <a:solidFill>
                  <a:prstClr val="white"/>
                </a:solidFill>
                <a:sym typeface="+mn-ea"/>
              </a:rPr>
              <a:t>,</a:t>
            </a:r>
            <a:r>
              <a:rPr lang="zh-CN" altLang="en-US" sz="1200" b="1" dirty="0">
                <a:solidFill>
                  <a:prstClr val="white"/>
                </a:solidFill>
                <a:sym typeface="+mn-ea"/>
              </a:rPr>
              <a:t>具有与自然血亲同样内容的权利义务关系。</a:t>
            </a:r>
          </a:p>
        </p:txBody>
      </p:sp>
      <p:sp>
        <p:nvSpPr>
          <p:cNvPr id="11" name="矩形 10">
            <a:extLst>
              <a:ext uri="{FF2B5EF4-FFF2-40B4-BE49-F238E27FC236}">
                <a16:creationId xmlns:a16="http://schemas.microsoft.com/office/drawing/2014/main" id="{67EEB113-62DD-44E5-A449-053FE2771968}"/>
              </a:ext>
            </a:extLst>
          </p:cNvPr>
          <p:cNvSpPr/>
          <p:nvPr/>
        </p:nvSpPr>
        <p:spPr>
          <a:xfrm>
            <a:off x="200829" y="1441473"/>
            <a:ext cx="305787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收养行为</a:t>
            </a:r>
            <a:endParaRPr lang="en-US" altLang="zh-CN" sz="1400" b="1" dirty="0">
              <a:solidFill>
                <a:prstClr val="white"/>
              </a:solidFill>
            </a:endParaRPr>
          </a:p>
        </p:txBody>
      </p:sp>
      <p:sp>
        <p:nvSpPr>
          <p:cNvPr id="12" name="矩形 11">
            <a:extLst>
              <a:ext uri="{FF2B5EF4-FFF2-40B4-BE49-F238E27FC236}">
                <a16:creationId xmlns:a16="http://schemas.microsoft.com/office/drawing/2014/main" id="{D43BE629-BF18-412C-87B3-12CE4393144A}"/>
              </a:ext>
            </a:extLst>
          </p:cNvPr>
          <p:cNvSpPr/>
          <p:nvPr/>
        </p:nvSpPr>
        <p:spPr>
          <a:xfrm>
            <a:off x="3112641" y="2005057"/>
            <a:ext cx="2802691"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收养是身份法律行为</a:t>
            </a:r>
            <a:r>
              <a:rPr lang="en-US" altLang="zh-CN" sz="1200" b="1" dirty="0">
                <a:solidFill>
                  <a:prstClr val="white"/>
                </a:solidFill>
                <a:sym typeface="+mn-ea"/>
              </a:rPr>
              <a:t>,</a:t>
            </a:r>
            <a:r>
              <a:rPr lang="zh-CN" altLang="en-US" sz="1200" b="1" dirty="0">
                <a:solidFill>
                  <a:prstClr val="white"/>
                </a:solidFill>
                <a:sym typeface="+mn-ea"/>
              </a:rPr>
              <a:t>是要式行为</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收养行为人应是具有特定法律身份的人</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收养行为是产生法律拟制血亲关系的行为</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(4)</a:t>
            </a:r>
            <a:r>
              <a:rPr lang="zh-CN" altLang="en-US" sz="1200" b="1" dirty="0">
                <a:solidFill>
                  <a:prstClr val="white"/>
                </a:solidFill>
                <a:sym typeface="+mn-ea"/>
              </a:rPr>
              <a:t>收养行为消灭养子女的自然血亲关系</a:t>
            </a:r>
            <a:r>
              <a:rPr lang="en-US" altLang="zh-CN" sz="1200" b="1" dirty="0">
                <a:solidFill>
                  <a:prstClr val="white"/>
                </a:solidFill>
                <a:sym typeface="+mn-ea"/>
              </a:rPr>
              <a:t>,</a:t>
            </a:r>
            <a:r>
              <a:rPr lang="zh-CN" altLang="en-US" sz="1200" b="1" dirty="0">
                <a:solidFill>
                  <a:prstClr val="white"/>
                </a:solidFill>
                <a:sym typeface="+mn-ea"/>
              </a:rPr>
              <a:t>但自然血缘关系仍然存在。</a:t>
            </a:r>
          </a:p>
        </p:txBody>
      </p:sp>
      <p:sp>
        <p:nvSpPr>
          <p:cNvPr id="13" name="矩形 12">
            <a:extLst>
              <a:ext uri="{FF2B5EF4-FFF2-40B4-BE49-F238E27FC236}">
                <a16:creationId xmlns:a16="http://schemas.microsoft.com/office/drawing/2014/main" id="{A58D1D59-DFA4-4F1E-8BFF-32C731A93097}"/>
              </a:ext>
            </a:extLst>
          </p:cNvPr>
          <p:cNvSpPr/>
          <p:nvPr/>
        </p:nvSpPr>
        <p:spPr>
          <a:xfrm>
            <a:off x="3135216" y="13718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收养行为的特征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ECFD2EFE-5461-4F84-AED2-C34A0973179D}"/>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7F5FD33-5C90-42F8-AB92-C7771064FFD3}"/>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933A34A-24CB-4E96-AAFD-C8C333291B99}"/>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785497DE-8480-4615-8C59-C5C090C4B72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9B11086E-C7F1-441A-A3A0-A67DEFB2C88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CB31FD13-791A-4DB3-B773-5FE58B22F4E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E8DA3FB-E348-4E68-9063-3A49E61FF7F5}"/>
              </a:ext>
            </a:extLst>
          </p:cNvPr>
          <p:cNvSpPr/>
          <p:nvPr/>
        </p:nvSpPr>
        <p:spPr>
          <a:xfrm>
            <a:off x="6013443" y="1892149"/>
            <a:ext cx="2774115" cy="1998689"/>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最有利于被收养的未成年人的抚养、成长原则</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保证被收养人和收养人的合法权益原则</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收养关系主体平等自愿原则</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收养不得违背公序良俗原则。</a:t>
            </a: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6DDAC4A8-5896-4DA0-90BD-1A325331EB48}"/>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收养的原则</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43FAEBD-B806-40B7-9757-7CBAD055A170}"/>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B4F62CDF-0FC7-4257-9D31-3F7A3C9B215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316D71F4-056E-428A-973F-2598B09FD9CB}"/>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53581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第一节　收养关系的成立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二、收养关系的主体</a:t>
            </a:r>
            <a:endParaRPr lang="zh-CN" altLang="en-US" dirty="0"/>
          </a:p>
        </p:txBody>
      </p:sp>
      <p:pic>
        <p:nvPicPr>
          <p:cNvPr id="4" name="图片 3">
            <a:extLst>
              <a:ext uri="{FF2B5EF4-FFF2-40B4-BE49-F238E27FC236}">
                <a16:creationId xmlns:a16="http://schemas.microsoft.com/office/drawing/2014/main" id="{4F3AFE18-91DB-4F35-8271-2AD542A16418}"/>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B7456C11-EA39-4F7A-82FE-DBB30F29A8FA}"/>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DF2D123-96B7-4CD1-86EC-60B04922DCC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FE53988-358D-45F5-A550-1E263F2750DC}"/>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9FB436F8-D609-474C-8134-F2EAA404930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35BE839-9799-4972-8342-EB8D1095A04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25D94DE-B91D-4987-8259-F24C32E48DAD}"/>
              </a:ext>
            </a:extLst>
          </p:cNvPr>
          <p:cNvSpPr/>
          <p:nvPr/>
        </p:nvSpPr>
        <p:spPr>
          <a:xfrm>
            <a:off x="187298" y="2073083"/>
            <a:ext cx="2872783"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丧失父母的孤儿。孤儿</a:t>
            </a:r>
            <a:r>
              <a:rPr lang="en-US" altLang="zh-CN" sz="1200" b="1" dirty="0">
                <a:solidFill>
                  <a:prstClr val="white"/>
                </a:solidFill>
                <a:sym typeface="+mn-ea"/>
              </a:rPr>
              <a:t>,</a:t>
            </a:r>
            <a:r>
              <a:rPr lang="zh-CN" altLang="en-US" sz="1200" b="1" dirty="0">
                <a:solidFill>
                  <a:prstClr val="white"/>
                </a:solidFill>
                <a:sym typeface="+mn-ea"/>
              </a:rPr>
              <a:t>是指其父母死亡或者人民法院宣告其父母死亡的未成年人。</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查找不到生父母的未成年人。</a:t>
            </a: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生父母有特殊困难无力抚养的未成年子女。具体判断生父母是否有特殊困难</a:t>
            </a:r>
            <a:r>
              <a:rPr lang="en-US" altLang="zh-CN" sz="1200" b="1" dirty="0">
                <a:solidFill>
                  <a:prstClr val="white"/>
                </a:solidFill>
                <a:sym typeface="+mn-ea"/>
              </a:rPr>
              <a:t>,</a:t>
            </a:r>
            <a:r>
              <a:rPr lang="zh-CN" altLang="en-US" sz="1200" b="1" dirty="0">
                <a:solidFill>
                  <a:prstClr val="white"/>
                </a:solidFill>
                <a:sym typeface="+mn-ea"/>
              </a:rPr>
              <a:t>应当依据当事人的具体情况。</a:t>
            </a:r>
          </a:p>
        </p:txBody>
      </p:sp>
      <p:sp>
        <p:nvSpPr>
          <p:cNvPr id="11" name="矩形 10">
            <a:extLst>
              <a:ext uri="{FF2B5EF4-FFF2-40B4-BE49-F238E27FC236}">
                <a16:creationId xmlns:a16="http://schemas.microsoft.com/office/drawing/2014/main" id="{67EEB113-62DD-44E5-A449-053FE2771968}"/>
              </a:ext>
            </a:extLst>
          </p:cNvPr>
          <p:cNvSpPr/>
          <p:nvPr/>
        </p:nvSpPr>
        <p:spPr>
          <a:xfrm>
            <a:off x="200829" y="1441473"/>
            <a:ext cx="305787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被收养人</a:t>
            </a:r>
            <a:endParaRPr lang="en-US" altLang="zh-CN" sz="1400" b="1" dirty="0">
              <a:solidFill>
                <a:prstClr val="white"/>
              </a:solidFill>
            </a:endParaRPr>
          </a:p>
        </p:txBody>
      </p:sp>
      <p:sp>
        <p:nvSpPr>
          <p:cNvPr id="12" name="矩形 11">
            <a:extLst>
              <a:ext uri="{FF2B5EF4-FFF2-40B4-BE49-F238E27FC236}">
                <a16:creationId xmlns:a16="http://schemas.microsoft.com/office/drawing/2014/main" id="{D43BE629-BF18-412C-87B3-12CE4393144A}"/>
              </a:ext>
            </a:extLst>
          </p:cNvPr>
          <p:cNvSpPr/>
          <p:nvPr/>
        </p:nvSpPr>
        <p:spPr>
          <a:xfrm>
            <a:off x="3112641" y="2005057"/>
            <a:ext cx="2802691"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孤儿的监护人。孤儿是未成年人</a:t>
            </a:r>
            <a:r>
              <a:rPr lang="en-US" altLang="zh-CN" sz="1200" b="1" dirty="0">
                <a:solidFill>
                  <a:prstClr val="white"/>
                </a:solidFill>
                <a:sym typeface="+mn-ea"/>
              </a:rPr>
              <a:t>,</a:t>
            </a:r>
            <a:r>
              <a:rPr lang="zh-CN" altLang="en-US" sz="1200" b="1" dirty="0">
                <a:solidFill>
                  <a:prstClr val="white"/>
                </a:solidFill>
                <a:sym typeface="+mn-ea"/>
              </a:rPr>
              <a:t>其监护人可以送养</a:t>
            </a:r>
            <a:r>
              <a:rPr lang="en-US" altLang="zh-CN" sz="1200" b="1" dirty="0">
                <a:solidFill>
                  <a:prstClr val="white"/>
                </a:solidFill>
                <a:sym typeface="+mn-ea"/>
              </a:rPr>
              <a:t>,</a:t>
            </a:r>
            <a:r>
              <a:rPr lang="zh-CN" altLang="en-US" sz="1200" b="1" dirty="0">
                <a:solidFill>
                  <a:prstClr val="white"/>
                </a:solidFill>
                <a:sym typeface="+mn-ea"/>
              </a:rPr>
              <a:t>但须符合法律规定的条件。</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儿童福利机构。</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有特殊困难无力抚养子女的生父母。</a:t>
            </a:r>
          </a:p>
        </p:txBody>
      </p:sp>
      <p:sp>
        <p:nvSpPr>
          <p:cNvPr id="13" name="矩形 12">
            <a:extLst>
              <a:ext uri="{FF2B5EF4-FFF2-40B4-BE49-F238E27FC236}">
                <a16:creationId xmlns:a16="http://schemas.microsoft.com/office/drawing/2014/main" id="{A58D1D59-DFA4-4F1E-8BFF-32C731A93097}"/>
              </a:ext>
            </a:extLst>
          </p:cNvPr>
          <p:cNvSpPr/>
          <p:nvPr/>
        </p:nvSpPr>
        <p:spPr>
          <a:xfrm>
            <a:off x="3135216" y="13718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送养人</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ECFD2EFE-5461-4F84-AED2-C34A0973179D}"/>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7F5FD33-5C90-42F8-AB92-C7771064FFD3}"/>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933A34A-24CB-4E96-AAFD-C8C333291B99}"/>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785497DE-8480-4615-8C59-C5C090C4B72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9B11086E-C7F1-441A-A3A0-A67DEFB2C88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CB31FD13-791A-4DB3-B773-5FE58B22F4E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E8DA3FB-E348-4E68-9063-3A49E61FF7F5}"/>
              </a:ext>
            </a:extLst>
          </p:cNvPr>
          <p:cNvSpPr/>
          <p:nvPr/>
        </p:nvSpPr>
        <p:spPr>
          <a:xfrm>
            <a:off x="6013443" y="1892149"/>
            <a:ext cx="2774115"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无子女或者只有一名子女</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有抚养、教育和保护被收养人的能力</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未患有在医学上认为不应当收养子女的疾病</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无不利于被收养人健康成长的违法犯罪记录</a:t>
            </a:r>
            <a:r>
              <a:rPr lang="en-US" altLang="zh-CN" sz="1200" b="1" dirty="0">
                <a:solidFill>
                  <a:prstClr val="white"/>
                </a:solidFill>
                <a:latin typeface="微软雅黑" panose="020B0503020204020204" charset="-122"/>
                <a:cs typeface="微软雅黑" panose="020B0503020204020204" charset="-122"/>
                <a:sym typeface="+mn-ea"/>
              </a:rPr>
              <a:t>;</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(5)</a:t>
            </a:r>
            <a:r>
              <a:rPr lang="zh-CN" altLang="en-US" sz="1200" b="1" dirty="0">
                <a:solidFill>
                  <a:prstClr val="white"/>
                </a:solidFill>
                <a:latin typeface="微软雅黑" panose="020B0503020204020204" charset="-122"/>
                <a:cs typeface="微软雅黑" panose="020B0503020204020204" charset="-122"/>
                <a:sym typeface="+mn-ea"/>
              </a:rPr>
              <a:t>年满三十周岁。</a:t>
            </a: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6DDAC4A8-5896-4DA0-90BD-1A325331EB48}"/>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收养人</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43FAEBD-B806-40B7-9757-7CBAD055A170}"/>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B4F62CDF-0FC7-4257-9D31-3F7A3C9B215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316D71F4-056E-428A-973F-2598B09FD9CB}"/>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8015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897571" y="53820"/>
            <a:ext cx="1800493"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自然人</a:t>
            </a:r>
          </a:p>
        </p:txBody>
      </p:sp>
      <p:sp>
        <p:nvSpPr>
          <p:cNvPr id="3" name="任意多边形 2"/>
          <p:cNvSpPr/>
          <p:nvPr/>
        </p:nvSpPr>
        <p:spPr>
          <a:xfrm>
            <a:off x="861331" y="1346506"/>
            <a:ext cx="953741" cy="1514877"/>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rgbClr val="CA8F45"/>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rgbClr val="FFB850"/>
              </a:solidFill>
            </a:endParaRPr>
          </a:p>
        </p:txBody>
      </p:sp>
      <p:sp>
        <p:nvSpPr>
          <p:cNvPr id="4" name="任意多边形 3"/>
          <p:cNvSpPr/>
          <p:nvPr/>
        </p:nvSpPr>
        <p:spPr>
          <a:xfrm>
            <a:off x="4587648" y="1252270"/>
            <a:ext cx="1282572" cy="3218225"/>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rgbClr val="472D2D"/>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p>
        </p:txBody>
      </p:sp>
      <p:sp>
        <p:nvSpPr>
          <p:cNvPr id="5" name="矩形 4"/>
          <p:cNvSpPr/>
          <p:nvPr/>
        </p:nvSpPr>
        <p:spPr>
          <a:xfrm>
            <a:off x="2036017" y="1252270"/>
            <a:ext cx="2356278" cy="3647152"/>
          </a:xfrm>
          <a:prstGeom prst="rect">
            <a:avLst/>
          </a:prstGeom>
        </p:spPr>
        <p:txBody>
          <a:bodyPr wrap="square">
            <a:spAutoFit/>
          </a:bodyPr>
          <a:lstStyle/>
          <a:p>
            <a:pPr marL="285750" indent="-285750">
              <a:lnSpc>
                <a:spcPct val="150000"/>
              </a:lnSpc>
              <a:buFont typeface="Wingdings" panose="05000000000000000000" pitchFamily="2" charset="2"/>
              <a:buChar char="u"/>
            </a:pP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一</a:t>
            </a: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监护</a:t>
            </a:r>
            <a:endParaRPr lang="en-US" altLang="zh-CN" sz="1400" b="1" dirty="0">
              <a:solidFill>
                <a:srgbClr val="472D2D"/>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监护是指监护人对未成年人和丧失或者部分丧失民事行为能力的成年人的人身、财产和其他合法权益依法实行的监督和保护。</a:t>
            </a:r>
            <a:endParaRPr lang="en-US" altLang="zh-CN" sz="1400" dirty="0">
              <a:solidFill>
                <a:srgbClr val="472D2D"/>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监护是一种义务性制度。承担监护义务的人称为监护人</a:t>
            </a:r>
            <a:r>
              <a:rPr lang="en-US" altLang="zh-CN" sz="1400" dirty="0">
                <a:solidFill>
                  <a:srgbClr val="472D2D"/>
                </a:solidFill>
                <a:latin typeface="微软雅黑" panose="020B0503020204020204" pitchFamily="34" charset="-122"/>
                <a:ea typeface="微软雅黑" panose="020B0503020204020204" pitchFamily="34" charset="-122"/>
              </a:rPr>
              <a:t>;</a:t>
            </a:r>
            <a:r>
              <a:rPr lang="zh-CN" altLang="en-US" sz="1400" dirty="0">
                <a:solidFill>
                  <a:srgbClr val="472D2D"/>
                </a:solidFill>
                <a:latin typeface="微软雅黑" panose="020B0503020204020204" pitchFamily="34" charset="-122"/>
                <a:ea typeface="微软雅黑" panose="020B0503020204020204" pitchFamily="34" charset="-122"/>
              </a:rPr>
              <a:t>受监护人监督和保护的人称为被监护人。</a:t>
            </a:r>
            <a:endParaRPr lang="en-US" altLang="zh-CN" sz="1400" dirty="0">
              <a:solidFill>
                <a:srgbClr val="472D2D"/>
              </a:solidFill>
              <a:latin typeface="微软雅黑" panose="020B0503020204020204" pitchFamily="34" charset="-122"/>
              <a:ea typeface="微软雅黑" panose="020B0503020204020204" pitchFamily="34" charset="-122"/>
            </a:endParaRPr>
          </a:p>
        </p:txBody>
      </p:sp>
      <p:sp>
        <p:nvSpPr>
          <p:cNvPr id="6" name="矩形 5"/>
          <p:cNvSpPr/>
          <p:nvPr/>
        </p:nvSpPr>
        <p:spPr>
          <a:xfrm>
            <a:off x="6006522" y="1252270"/>
            <a:ext cx="2550456" cy="2031325"/>
          </a:xfrm>
          <a:prstGeom prst="rect">
            <a:avLst/>
          </a:prstGeom>
        </p:spPr>
        <p:txBody>
          <a:bodyPr wrap="square">
            <a:spAutoFit/>
          </a:bodyPr>
          <a:lstStyle/>
          <a:p>
            <a:pPr marL="171450" indent="-171450" algn="just">
              <a:lnSpc>
                <a:spcPct val="150000"/>
              </a:lnSpc>
              <a:buFont typeface="Wingdings" panose="05000000000000000000" pitchFamily="2" charset="2"/>
              <a:buChar char="u"/>
            </a:pP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二</a:t>
            </a: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住所</a:t>
            </a:r>
          </a:p>
          <a:p>
            <a:pPr algn="just">
              <a:lnSpc>
                <a:spcPct val="150000"/>
              </a:lnSpc>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住所是指民事主体以久住的意思经常居住的处所。</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just">
              <a:lnSpc>
                <a:spcPct val="150000"/>
              </a:lnSpc>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住所有两个构成要素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一是心素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即久住的意思</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二是体素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即经常居住的事实。</a:t>
            </a:r>
            <a:endParaRPr lang="zh-CN" altLang="en-US" sz="1400" dirty="0">
              <a:solidFill>
                <a:schemeClr val="tx1">
                  <a:lumMod val="75000"/>
                  <a:lumOff val="25000"/>
                </a:schemeClr>
              </a:solidFill>
            </a:endParaRPr>
          </a:p>
        </p:txBody>
      </p:sp>
      <p:grpSp>
        <p:nvGrpSpPr>
          <p:cNvPr id="7" name="6b4386ee-11c6-4677-877e-6aa1596c989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775197" y="1521231"/>
            <a:ext cx="941808" cy="636456"/>
            <a:chOff x="2641600" y="1094581"/>
            <a:chExt cx="6908800" cy="4668838"/>
          </a:xfrm>
        </p:grpSpPr>
        <p:sp>
          <p:nvSpPr>
            <p:cNvPr id="8" name="iŝļídê">
              <a:extLst>
                <a:ext uri="{FF2B5EF4-FFF2-40B4-BE49-F238E27FC236}">
                  <a16:creationId xmlns:a16="http://schemas.microsoft.com/office/drawing/2014/main" id="{1E0D9783-C6AF-4115-8632-B66BD8222E52}"/>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 name="íṧḻidê">
              <a:extLst>
                <a:ext uri="{FF2B5EF4-FFF2-40B4-BE49-F238E27FC236}">
                  <a16:creationId xmlns:a16="http://schemas.microsoft.com/office/drawing/2014/main" id="{7D530886-A9F1-4CF2-BF2D-704D884E2929}"/>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 name="iśľíde">
              <a:extLst>
                <a:ext uri="{FF2B5EF4-FFF2-40B4-BE49-F238E27FC236}">
                  <a16:creationId xmlns:a16="http://schemas.microsoft.com/office/drawing/2014/main" id="{986E74DC-4A93-41D0-9CBA-D53B200BEB29}"/>
                </a:ext>
              </a:extLst>
            </p:cNvPr>
            <p:cNvSpPr/>
            <p:nvPr/>
          </p:nvSpPr>
          <p:spPr bwMode="auto">
            <a:xfrm>
              <a:off x="7167563" y="3420269"/>
              <a:ext cx="12700" cy="4763"/>
            </a:xfrm>
            <a:custGeom>
              <a:avLst/>
              <a:gdLst>
                <a:gd name="T0" fmla="*/ 0 w 3"/>
                <a:gd name="T1" fmla="*/ 0 h 1"/>
                <a:gd name="T2" fmla="*/ 0 w 3"/>
                <a:gd name="T3" fmla="*/ 0 h 1"/>
                <a:gd name="T4" fmla="*/ 0 w 3"/>
                <a:gd name="T5" fmla="*/ 0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0" y="0"/>
                    <a:pt x="0" y="0"/>
                    <a:pt x="0" y="0"/>
                  </a:cubicBezTo>
                  <a:cubicBezTo>
                    <a:pt x="3" y="1"/>
                    <a:pt x="3" y="1"/>
                    <a:pt x="3" y="1"/>
                  </a:cubicBezTo>
                  <a:cubicBezTo>
                    <a:pt x="2" y="0"/>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 name="iṧļiḋè">
              <a:extLst>
                <a:ext uri="{FF2B5EF4-FFF2-40B4-BE49-F238E27FC236}">
                  <a16:creationId xmlns:a16="http://schemas.microsoft.com/office/drawing/2014/main" id="{10415ADB-B8D3-4DAE-96E8-58D5D56A24EB}"/>
                </a:ext>
              </a:extLst>
            </p:cNvPr>
            <p:cNvSpPr/>
            <p:nvPr/>
          </p:nvSpPr>
          <p:spPr bwMode="auto">
            <a:xfrm>
              <a:off x="7167563" y="3420269"/>
              <a:ext cx="204788" cy="479425"/>
            </a:xfrm>
            <a:custGeom>
              <a:avLst/>
              <a:gdLst>
                <a:gd name="T0" fmla="*/ 0 w 48"/>
                <a:gd name="T1" fmla="*/ 0 h 112"/>
                <a:gd name="T2" fmla="*/ 0 w 48"/>
                <a:gd name="T3" fmla="*/ 0 h 112"/>
                <a:gd name="T4" fmla="*/ 38 w 48"/>
                <a:gd name="T5" fmla="*/ 112 h 112"/>
                <a:gd name="T6" fmla="*/ 48 w 48"/>
                <a:gd name="T7" fmla="*/ 107 h 112"/>
                <a:gd name="T8" fmla="*/ 48 w 48"/>
                <a:gd name="T9" fmla="*/ 26 h 112"/>
                <a:gd name="T10" fmla="*/ 10 w 48"/>
                <a:gd name="T11" fmla="*/ 14 h 112"/>
                <a:gd name="T12" fmla="*/ 3 w 48"/>
                <a:gd name="T13" fmla="*/ 1 h 112"/>
                <a:gd name="T14" fmla="*/ 0 w 48"/>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12">
                  <a:moveTo>
                    <a:pt x="0" y="0"/>
                  </a:moveTo>
                  <a:cubicBezTo>
                    <a:pt x="0" y="0"/>
                    <a:pt x="0" y="0"/>
                    <a:pt x="0" y="0"/>
                  </a:cubicBezTo>
                  <a:cubicBezTo>
                    <a:pt x="38" y="112"/>
                    <a:pt x="38" y="112"/>
                    <a:pt x="38" y="112"/>
                  </a:cubicBezTo>
                  <a:cubicBezTo>
                    <a:pt x="48" y="107"/>
                    <a:pt x="48" y="107"/>
                    <a:pt x="48" y="107"/>
                  </a:cubicBezTo>
                  <a:cubicBezTo>
                    <a:pt x="48" y="26"/>
                    <a:pt x="48" y="26"/>
                    <a:pt x="48" y="26"/>
                  </a:cubicBezTo>
                  <a:cubicBezTo>
                    <a:pt x="27" y="19"/>
                    <a:pt x="10" y="14"/>
                    <a:pt x="10" y="14"/>
                  </a:cubicBezTo>
                  <a:cubicBezTo>
                    <a:pt x="8" y="13"/>
                    <a:pt x="6" y="5"/>
                    <a:pt x="3" y="1"/>
                  </a:cubicBezTo>
                  <a:cubicBezTo>
                    <a:pt x="0" y="0"/>
                    <a:pt x="0" y="0"/>
                    <a:pt x="0"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 name="î$ḷïḍe">
              <a:extLst>
                <a:ext uri="{FF2B5EF4-FFF2-40B4-BE49-F238E27FC236}">
                  <a16:creationId xmlns:a16="http://schemas.microsoft.com/office/drawing/2014/main" id="{FE4CE00A-1319-4FF4-A536-85C4C044B50B}"/>
                </a:ext>
              </a:extLst>
            </p:cNvPr>
            <p:cNvSpPr/>
            <p:nvPr/>
          </p:nvSpPr>
          <p:spPr bwMode="auto">
            <a:xfrm>
              <a:off x="7167563" y="3420269"/>
              <a:ext cx="608013" cy="431800"/>
            </a:xfrm>
            <a:custGeom>
              <a:avLst/>
              <a:gdLst>
                <a:gd name="T0" fmla="*/ 142 w 142"/>
                <a:gd name="T1" fmla="*/ 62 h 101"/>
                <a:gd name="T2" fmla="*/ 41 w 142"/>
                <a:gd name="T3" fmla="*/ 101 h 101"/>
                <a:gd name="T4" fmla="*/ 0 w 142"/>
                <a:gd name="T5" fmla="*/ 0 h 101"/>
                <a:gd name="T6" fmla="*/ 13 w 142"/>
                <a:gd name="T7" fmla="*/ 2 h 101"/>
                <a:gd name="T8" fmla="*/ 131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5" y="0"/>
                    <a:pt x="9" y="1"/>
                    <a:pt x="13" y="2"/>
                  </a:cubicBezTo>
                  <a:cubicBezTo>
                    <a:pt x="131" y="53"/>
                    <a:pt x="131" y="53"/>
                    <a:pt x="131" y="53"/>
                  </a:cubicBezTo>
                  <a:cubicBezTo>
                    <a:pt x="134" y="54"/>
                    <a:pt x="137" y="56"/>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 name="îsļîḓe">
              <a:extLst>
                <a:ext uri="{FF2B5EF4-FFF2-40B4-BE49-F238E27FC236}">
                  <a16:creationId xmlns:a16="http://schemas.microsoft.com/office/drawing/2014/main" id="{0231A83B-7CD3-44CA-A283-E0C408361625}"/>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 name="isḻïḓê">
              <a:extLst>
                <a:ext uri="{FF2B5EF4-FFF2-40B4-BE49-F238E27FC236}">
                  <a16:creationId xmlns:a16="http://schemas.microsoft.com/office/drawing/2014/main" id="{9BD53B8C-8A18-450A-B48A-4D5E7C859578}"/>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 name="íṡľîḓe">
              <a:extLst>
                <a:ext uri="{FF2B5EF4-FFF2-40B4-BE49-F238E27FC236}">
                  <a16:creationId xmlns:a16="http://schemas.microsoft.com/office/drawing/2014/main" id="{0640A5A8-AFAE-42EB-A97C-A7F98DDA229E}"/>
                </a:ext>
              </a:extLst>
            </p:cNvPr>
            <p:cNvSpPr/>
            <p:nvPr/>
          </p:nvSpPr>
          <p:spPr bwMode="auto">
            <a:xfrm>
              <a:off x="4502150" y="3301206"/>
              <a:ext cx="436563" cy="593725"/>
            </a:xfrm>
            <a:custGeom>
              <a:avLst/>
              <a:gdLst>
                <a:gd name="T0" fmla="*/ 102 w 102"/>
                <a:gd name="T1" fmla="*/ 139 h 139"/>
                <a:gd name="T2" fmla="*/ 0 w 102"/>
                <a:gd name="T3" fmla="*/ 102 h 139"/>
                <a:gd name="T4" fmla="*/ 35 w 102"/>
                <a:gd name="T5" fmla="*/ 0 h 139"/>
                <a:gd name="T6" fmla="*/ 43 w 102"/>
                <a:gd name="T7" fmla="*/ 9 h 139"/>
                <a:gd name="T8" fmla="*/ 100 w 102"/>
                <a:gd name="T9" fmla="*/ 126 h 139"/>
                <a:gd name="T10" fmla="*/ 102 w 102"/>
                <a:gd name="T11" fmla="*/ 139 h 139"/>
              </a:gdLst>
              <a:ahLst/>
              <a:cxnLst>
                <a:cxn ang="0">
                  <a:pos x="T0" y="T1"/>
                </a:cxn>
                <a:cxn ang="0">
                  <a:pos x="T2" y="T3"/>
                </a:cxn>
                <a:cxn ang="0">
                  <a:pos x="T4" y="T5"/>
                </a:cxn>
                <a:cxn ang="0">
                  <a:pos x="T6" y="T7"/>
                </a:cxn>
                <a:cxn ang="0">
                  <a:pos x="T8" y="T9"/>
                </a:cxn>
                <a:cxn ang="0">
                  <a:pos x="T10" y="T11"/>
                </a:cxn>
              </a:cxnLst>
              <a:rect l="0" t="0" r="r" b="b"/>
              <a:pathLst>
                <a:path w="102" h="139">
                  <a:moveTo>
                    <a:pt x="102" y="139"/>
                  </a:moveTo>
                  <a:cubicBezTo>
                    <a:pt x="0" y="102"/>
                    <a:pt x="0" y="102"/>
                    <a:pt x="0" y="102"/>
                  </a:cubicBezTo>
                  <a:cubicBezTo>
                    <a:pt x="35" y="0"/>
                    <a:pt x="35" y="0"/>
                    <a:pt x="35" y="0"/>
                  </a:cubicBezTo>
                  <a:cubicBezTo>
                    <a:pt x="39" y="3"/>
                    <a:pt x="42" y="6"/>
                    <a:pt x="43" y="9"/>
                  </a:cubicBezTo>
                  <a:cubicBezTo>
                    <a:pt x="100" y="126"/>
                    <a:pt x="100" y="126"/>
                    <a:pt x="100" y="126"/>
                  </a:cubicBezTo>
                  <a:cubicBezTo>
                    <a:pt x="101" y="129"/>
                    <a:pt x="102" y="132"/>
                    <a:pt x="102" y="139"/>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 name="íSḻíďè">
              <a:extLst>
                <a:ext uri="{FF2B5EF4-FFF2-40B4-BE49-F238E27FC236}">
                  <a16:creationId xmlns:a16="http://schemas.microsoft.com/office/drawing/2014/main" id="{6733E29A-56C1-4DEF-A07A-AF9D6C3AD44A}"/>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 name="iSľiḓê">
              <a:extLst>
                <a:ext uri="{FF2B5EF4-FFF2-40B4-BE49-F238E27FC236}">
                  <a16:creationId xmlns:a16="http://schemas.microsoft.com/office/drawing/2014/main" id="{3594D8E1-CE30-4C46-A214-516A54215E08}"/>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 name="ïṡľïḑê">
              <a:extLst>
                <a:ext uri="{FF2B5EF4-FFF2-40B4-BE49-F238E27FC236}">
                  <a16:creationId xmlns:a16="http://schemas.microsoft.com/office/drawing/2014/main" id="{2D13E930-61F7-405E-A4D4-8594AFCA1D26}"/>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 name="iṡľídê">
              <a:extLst>
                <a:ext uri="{FF2B5EF4-FFF2-40B4-BE49-F238E27FC236}">
                  <a16:creationId xmlns:a16="http://schemas.microsoft.com/office/drawing/2014/main" id="{F27E5270-50DB-44AF-ADF9-08548481E522}"/>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 name="íś1ïḓê">
              <a:extLst>
                <a:ext uri="{FF2B5EF4-FFF2-40B4-BE49-F238E27FC236}">
                  <a16:creationId xmlns:a16="http://schemas.microsoft.com/office/drawing/2014/main" id="{1FB0ADA8-7CDD-411C-AC0E-38D3143DCC90}"/>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 name="ïSľîḑè">
              <a:extLst>
                <a:ext uri="{FF2B5EF4-FFF2-40B4-BE49-F238E27FC236}">
                  <a16:creationId xmlns:a16="http://schemas.microsoft.com/office/drawing/2014/main" id="{8757EF4D-7954-4693-83E5-4C01C4AC8D58}"/>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 name="iSliḑé">
              <a:extLst>
                <a:ext uri="{FF2B5EF4-FFF2-40B4-BE49-F238E27FC236}">
                  <a16:creationId xmlns:a16="http://schemas.microsoft.com/office/drawing/2014/main" id="{38E0A892-5BD5-467E-8878-15946FDEC3E8}"/>
                </a:ext>
              </a:extLst>
            </p:cNvPr>
            <p:cNvSpPr/>
            <p:nvPr/>
          </p:nvSpPr>
          <p:spPr bwMode="auto">
            <a:xfrm>
              <a:off x="4373563" y="3301206"/>
              <a:ext cx="608013" cy="431800"/>
            </a:xfrm>
            <a:custGeom>
              <a:avLst/>
              <a:gdLst>
                <a:gd name="T0" fmla="*/ 142 w 142"/>
                <a:gd name="T1" fmla="*/ 62 h 101"/>
                <a:gd name="T2" fmla="*/ 41 w 142"/>
                <a:gd name="T3" fmla="*/ 101 h 101"/>
                <a:gd name="T4" fmla="*/ 0 w 142"/>
                <a:gd name="T5" fmla="*/ 0 h 101"/>
                <a:gd name="T6" fmla="*/ 13 w 142"/>
                <a:gd name="T7" fmla="*/ 2 h 101"/>
                <a:gd name="T8" fmla="*/ 132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6" y="0"/>
                    <a:pt x="10" y="1"/>
                    <a:pt x="13" y="2"/>
                  </a:cubicBezTo>
                  <a:cubicBezTo>
                    <a:pt x="132" y="53"/>
                    <a:pt x="132" y="53"/>
                    <a:pt x="132" y="53"/>
                  </a:cubicBezTo>
                  <a:cubicBezTo>
                    <a:pt x="135" y="54"/>
                    <a:pt x="138" y="57"/>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 name="îsľiďè">
              <a:extLst>
                <a:ext uri="{FF2B5EF4-FFF2-40B4-BE49-F238E27FC236}">
                  <a16:creationId xmlns:a16="http://schemas.microsoft.com/office/drawing/2014/main" id="{B35637F2-6D2D-42CB-8974-23442166BFE6}"/>
                </a:ext>
              </a:extLst>
            </p:cNvPr>
            <p:cNvSpPr/>
            <p:nvPr/>
          </p:nvSpPr>
          <p:spPr bwMode="auto">
            <a:xfrm>
              <a:off x="2790825" y="3813969"/>
              <a:ext cx="2203450" cy="1858963"/>
            </a:xfrm>
            <a:custGeom>
              <a:avLst/>
              <a:gdLst>
                <a:gd name="T0" fmla="*/ 515 w 515"/>
                <a:gd name="T1" fmla="*/ 148 h 435"/>
                <a:gd name="T2" fmla="*/ 515 w 515"/>
                <a:gd name="T3" fmla="*/ 366 h 435"/>
                <a:gd name="T4" fmla="*/ 494 w 515"/>
                <a:gd name="T5" fmla="*/ 415 h 435"/>
                <a:gd name="T6" fmla="*/ 445 w 515"/>
                <a:gd name="T7" fmla="*/ 435 h 435"/>
                <a:gd name="T8" fmla="*/ 70 w 515"/>
                <a:gd name="T9" fmla="*/ 435 h 435"/>
                <a:gd name="T10" fmla="*/ 21 w 515"/>
                <a:gd name="T11" fmla="*/ 415 h 435"/>
                <a:gd name="T12" fmla="*/ 0 w 515"/>
                <a:gd name="T13" fmla="*/ 366 h 435"/>
                <a:gd name="T14" fmla="*/ 0 w 515"/>
                <a:gd name="T15" fmla="*/ 69 h 435"/>
                <a:gd name="T16" fmla="*/ 21 w 515"/>
                <a:gd name="T17" fmla="*/ 20 h 435"/>
                <a:gd name="T18" fmla="*/ 70 w 515"/>
                <a:gd name="T19" fmla="*/ 0 h 435"/>
                <a:gd name="T20" fmla="*/ 169 w 515"/>
                <a:gd name="T21" fmla="*/ 0 h 435"/>
                <a:gd name="T22" fmla="*/ 217 w 515"/>
                <a:gd name="T23" fmla="*/ 20 h 435"/>
                <a:gd name="T24" fmla="*/ 238 w 515"/>
                <a:gd name="T25" fmla="*/ 69 h 435"/>
                <a:gd name="T26" fmla="*/ 238 w 515"/>
                <a:gd name="T27" fmla="*/ 79 h 435"/>
                <a:gd name="T28" fmla="*/ 445 w 515"/>
                <a:gd name="T29" fmla="*/ 79 h 435"/>
                <a:gd name="T30" fmla="*/ 494 w 515"/>
                <a:gd name="T31" fmla="*/ 100 h 435"/>
                <a:gd name="T32" fmla="*/ 515 w 515"/>
                <a:gd name="T33" fmla="*/ 1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435">
                  <a:moveTo>
                    <a:pt x="515" y="148"/>
                  </a:moveTo>
                  <a:cubicBezTo>
                    <a:pt x="515" y="366"/>
                    <a:pt x="515" y="366"/>
                    <a:pt x="515" y="366"/>
                  </a:cubicBezTo>
                  <a:cubicBezTo>
                    <a:pt x="515" y="385"/>
                    <a:pt x="508" y="401"/>
                    <a:pt x="494" y="415"/>
                  </a:cubicBezTo>
                  <a:cubicBezTo>
                    <a:pt x="481" y="428"/>
                    <a:pt x="464" y="435"/>
                    <a:pt x="445" y="435"/>
                  </a:cubicBezTo>
                  <a:cubicBezTo>
                    <a:pt x="70" y="435"/>
                    <a:pt x="70" y="435"/>
                    <a:pt x="70" y="435"/>
                  </a:cubicBezTo>
                  <a:cubicBezTo>
                    <a:pt x="51" y="435"/>
                    <a:pt x="34" y="428"/>
                    <a:pt x="21" y="415"/>
                  </a:cubicBezTo>
                  <a:cubicBezTo>
                    <a:pt x="7" y="401"/>
                    <a:pt x="0" y="385"/>
                    <a:pt x="0" y="366"/>
                  </a:cubicBezTo>
                  <a:cubicBezTo>
                    <a:pt x="0" y="69"/>
                    <a:pt x="0" y="69"/>
                    <a:pt x="0" y="69"/>
                  </a:cubicBezTo>
                  <a:cubicBezTo>
                    <a:pt x="0" y="50"/>
                    <a:pt x="7" y="34"/>
                    <a:pt x="21" y="20"/>
                  </a:cubicBezTo>
                  <a:cubicBezTo>
                    <a:pt x="34" y="7"/>
                    <a:pt x="51" y="0"/>
                    <a:pt x="70" y="0"/>
                  </a:cubicBezTo>
                  <a:cubicBezTo>
                    <a:pt x="169" y="0"/>
                    <a:pt x="169" y="0"/>
                    <a:pt x="169" y="0"/>
                  </a:cubicBezTo>
                  <a:cubicBezTo>
                    <a:pt x="187" y="0"/>
                    <a:pt x="204" y="7"/>
                    <a:pt x="217" y="20"/>
                  </a:cubicBezTo>
                  <a:cubicBezTo>
                    <a:pt x="231" y="34"/>
                    <a:pt x="238" y="50"/>
                    <a:pt x="238" y="69"/>
                  </a:cubicBezTo>
                  <a:cubicBezTo>
                    <a:pt x="238" y="79"/>
                    <a:pt x="238" y="79"/>
                    <a:pt x="238" y="79"/>
                  </a:cubicBezTo>
                  <a:cubicBezTo>
                    <a:pt x="445" y="79"/>
                    <a:pt x="445" y="79"/>
                    <a:pt x="445" y="79"/>
                  </a:cubicBezTo>
                  <a:cubicBezTo>
                    <a:pt x="464" y="79"/>
                    <a:pt x="481" y="86"/>
                    <a:pt x="494" y="100"/>
                  </a:cubicBezTo>
                  <a:cubicBezTo>
                    <a:pt x="508" y="113"/>
                    <a:pt x="515" y="129"/>
                    <a:pt x="515" y="148"/>
                  </a:cubicBezTo>
                </a:path>
              </a:pathLst>
            </a:custGeom>
            <a:solidFill>
              <a:srgbClr val="F2C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 name="íṣḷîḑè">
              <a:extLst>
                <a:ext uri="{FF2B5EF4-FFF2-40B4-BE49-F238E27FC236}">
                  <a16:creationId xmlns:a16="http://schemas.microsoft.com/office/drawing/2014/main" id="{C3BCCB95-1CF8-4E16-9E1F-7434F29B48B7}"/>
                </a:ext>
              </a:extLst>
            </p:cNvPr>
            <p:cNvSpPr/>
            <p:nvPr/>
          </p:nvSpPr>
          <p:spPr bwMode="auto">
            <a:xfrm>
              <a:off x="2790825" y="3917156"/>
              <a:ext cx="2084388" cy="1755775"/>
            </a:xfrm>
            <a:custGeom>
              <a:avLst/>
              <a:gdLst>
                <a:gd name="T0" fmla="*/ 487 w 487"/>
                <a:gd name="T1" fmla="*/ 140 h 411"/>
                <a:gd name="T2" fmla="*/ 487 w 487"/>
                <a:gd name="T3" fmla="*/ 346 h 411"/>
                <a:gd name="T4" fmla="*/ 468 w 487"/>
                <a:gd name="T5" fmla="*/ 392 h 411"/>
                <a:gd name="T6" fmla="*/ 421 w 487"/>
                <a:gd name="T7" fmla="*/ 411 h 411"/>
                <a:gd name="T8" fmla="*/ 66 w 487"/>
                <a:gd name="T9" fmla="*/ 411 h 411"/>
                <a:gd name="T10" fmla="*/ 20 w 487"/>
                <a:gd name="T11" fmla="*/ 392 h 411"/>
                <a:gd name="T12" fmla="*/ 0 w 487"/>
                <a:gd name="T13" fmla="*/ 346 h 411"/>
                <a:gd name="T14" fmla="*/ 0 w 487"/>
                <a:gd name="T15" fmla="*/ 65 h 411"/>
                <a:gd name="T16" fmla="*/ 20 w 487"/>
                <a:gd name="T17" fmla="*/ 19 h 411"/>
                <a:gd name="T18" fmla="*/ 66 w 487"/>
                <a:gd name="T19" fmla="*/ 0 h 411"/>
                <a:gd name="T20" fmla="*/ 159 w 487"/>
                <a:gd name="T21" fmla="*/ 0 h 411"/>
                <a:gd name="T22" fmla="*/ 206 w 487"/>
                <a:gd name="T23" fmla="*/ 19 h 411"/>
                <a:gd name="T24" fmla="*/ 225 w 487"/>
                <a:gd name="T25" fmla="*/ 65 h 411"/>
                <a:gd name="T26" fmla="*/ 225 w 487"/>
                <a:gd name="T27" fmla="*/ 74 h 411"/>
                <a:gd name="T28" fmla="*/ 421 w 487"/>
                <a:gd name="T29" fmla="*/ 74 h 411"/>
                <a:gd name="T30" fmla="*/ 468 w 487"/>
                <a:gd name="T31" fmla="*/ 94 h 411"/>
                <a:gd name="T32" fmla="*/ 487 w 487"/>
                <a:gd name="T33" fmla="*/ 14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7" h="411">
                  <a:moveTo>
                    <a:pt x="487" y="140"/>
                  </a:moveTo>
                  <a:cubicBezTo>
                    <a:pt x="487" y="346"/>
                    <a:pt x="487" y="346"/>
                    <a:pt x="487" y="346"/>
                  </a:cubicBezTo>
                  <a:cubicBezTo>
                    <a:pt x="487" y="364"/>
                    <a:pt x="480" y="379"/>
                    <a:pt x="468" y="392"/>
                  </a:cubicBezTo>
                  <a:cubicBezTo>
                    <a:pt x="455" y="405"/>
                    <a:pt x="439" y="411"/>
                    <a:pt x="421" y="411"/>
                  </a:cubicBezTo>
                  <a:cubicBezTo>
                    <a:pt x="66" y="411"/>
                    <a:pt x="66" y="411"/>
                    <a:pt x="66" y="411"/>
                  </a:cubicBezTo>
                  <a:cubicBezTo>
                    <a:pt x="48" y="411"/>
                    <a:pt x="33" y="405"/>
                    <a:pt x="20" y="392"/>
                  </a:cubicBezTo>
                  <a:cubicBezTo>
                    <a:pt x="7" y="379"/>
                    <a:pt x="0" y="364"/>
                    <a:pt x="0" y="346"/>
                  </a:cubicBezTo>
                  <a:cubicBezTo>
                    <a:pt x="0" y="65"/>
                    <a:pt x="0" y="65"/>
                    <a:pt x="0" y="65"/>
                  </a:cubicBezTo>
                  <a:cubicBezTo>
                    <a:pt x="0" y="47"/>
                    <a:pt x="7" y="32"/>
                    <a:pt x="20" y="19"/>
                  </a:cubicBezTo>
                  <a:cubicBezTo>
                    <a:pt x="33" y="6"/>
                    <a:pt x="48" y="0"/>
                    <a:pt x="66" y="0"/>
                  </a:cubicBezTo>
                  <a:cubicBezTo>
                    <a:pt x="159" y="0"/>
                    <a:pt x="159" y="0"/>
                    <a:pt x="159" y="0"/>
                  </a:cubicBezTo>
                  <a:cubicBezTo>
                    <a:pt x="177" y="0"/>
                    <a:pt x="193" y="6"/>
                    <a:pt x="206" y="19"/>
                  </a:cubicBezTo>
                  <a:cubicBezTo>
                    <a:pt x="218" y="32"/>
                    <a:pt x="225" y="47"/>
                    <a:pt x="225" y="65"/>
                  </a:cubicBezTo>
                  <a:cubicBezTo>
                    <a:pt x="225" y="74"/>
                    <a:pt x="225" y="74"/>
                    <a:pt x="225" y="74"/>
                  </a:cubicBezTo>
                  <a:cubicBezTo>
                    <a:pt x="421" y="74"/>
                    <a:pt x="421" y="74"/>
                    <a:pt x="421" y="74"/>
                  </a:cubicBezTo>
                  <a:cubicBezTo>
                    <a:pt x="439" y="74"/>
                    <a:pt x="455" y="81"/>
                    <a:pt x="468" y="94"/>
                  </a:cubicBezTo>
                  <a:cubicBezTo>
                    <a:pt x="480" y="107"/>
                    <a:pt x="487" y="122"/>
                    <a:pt x="487" y="140"/>
                  </a:cubicBezTo>
                </a:path>
              </a:pathLst>
            </a:custGeom>
            <a:solidFill>
              <a:srgbClr val="FFCE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 name="îşḻiḋé">
              <a:extLst>
                <a:ext uri="{FF2B5EF4-FFF2-40B4-BE49-F238E27FC236}">
                  <a16:creationId xmlns:a16="http://schemas.microsoft.com/office/drawing/2014/main" id="{AEAA794E-47EB-4AD8-B2FD-518661441603}"/>
                </a:ext>
              </a:extLst>
            </p:cNvPr>
            <p:cNvSpPr/>
            <p:nvPr/>
          </p:nvSpPr>
          <p:spPr bwMode="auto">
            <a:xfrm>
              <a:off x="4506913" y="3283744"/>
              <a:ext cx="603250" cy="2373313"/>
            </a:xfrm>
            <a:custGeom>
              <a:avLst/>
              <a:gdLst>
                <a:gd name="T0" fmla="*/ 9 w 141"/>
                <a:gd name="T1" fmla="*/ 0 h 555"/>
                <a:gd name="T2" fmla="*/ 132 w 141"/>
                <a:gd name="T3" fmla="*/ 0 h 555"/>
                <a:gd name="T4" fmla="*/ 141 w 141"/>
                <a:gd name="T5" fmla="*/ 9 h 555"/>
                <a:gd name="T6" fmla="*/ 141 w 141"/>
                <a:gd name="T7" fmla="*/ 546 h 555"/>
                <a:gd name="T8" fmla="*/ 132 w 141"/>
                <a:gd name="T9" fmla="*/ 555 h 555"/>
                <a:gd name="T10" fmla="*/ 9 w 141"/>
                <a:gd name="T11" fmla="*/ 555 h 555"/>
                <a:gd name="T12" fmla="*/ 0 w 141"/>
                <a:gd name="T13" fmla="*/ 546 h 555"/>
                <a:gd name="T14" fmla="*/ 0 w 141"/>
                <a:gd name="T15" fmla="*/ 9 h 555"/>
                <a:gd name="T16" fmla="*/ 9 w 141"/>
                <a:gd name="T1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55">
                  <a:moveTo>
                    <a:pt x="9" y="0"/>
                  </a:moveTo>
                  <a:cubicBezTo>
                    <a:pt x="132" y="0"/>
                    <a:pt x="132" y="0"/>
                    <a:pt x="132" y="0"/>
                  </a:cubicBezTo>
                  <a:cubicBezTo>
                    <a:pt x="137" y="0"/>
                    <a:pt x="141" y="4"/>
                    <a:pt x="141" y="9"/>
                  </a:cubicBezTo>
                  <a:cubicBezTo>
                    <a:pt x="141" y="546"/>
                    <a:pt x="141" y="546"/>
                    <a:pt x="141" y="546"/>
                  </a:cubicBezTo>
                  <a:cubicBezTo>
                    <a:pt x="141" y="551"/>
                    <a:pt x="137" y="555"/>
                    <a:pt x="132" y="555"/>
                  </a:cubicBezTo>
                  <a:cubicBezTo>
                    <a:pt x="9" y="555"/>
                    <a:pt x="9" y="555"/>
                    <a:pt x="9" y="555"/>
                  </a:cubicBezTo>
                  <a:cubicBezTo>
                    <a:pt x="4" y="555"/>
                    <a:pt x="0" y="551"/>
                    <a:pt x="0" y="546"/>
                  </a:cubicBezTo>
                  <a:cubicBezTo>
                    <a:pt x="0" y="9"/>
                    <a:pt x="0" y="9"/>
                    <a:pt x="0" y="9"/>
                  </a:cubicBezTo>
                  <a:cubicBezTo>
                    <a:pt x="0" y="4"/>
                    <a:pt x="4" y="0"/>
                    <a:pt x="9" y="0"/>
                  </a:cubicBezTo>
                </a:path>
              </a:pathLst>
            </a:custGeom>
            <a:solidFill>
              <a:srgbClr val="64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 name="í$ľîdé">
              <a:extLst>
                <a:ext uri="{FF2B5EF4-FFF2-40B4-BE49-F238E27FC236}">
                  <a16:creationId xmlns:a16="http://schemas.microsoft.com/office/drawing/2014/main" id="{A392ABF7-7B62-42F3-8208-DFAE794EA754}"/>
                </a:ext>
              </a:extLst>
            </p:cNvPr>
            <p:cNvSpPr/>
            <p:nvPr/>
          </p:nvSpPr>
          <p:spPr bwMode="auto">
            <a:xfrm>
              <a:off x="4656138" y="4887119"/>
              <a:ext cx="295275" cy="295275"/>
            </a:xfrm>
            <a:prstGeom prst="ellipse">
              <a:avLst/>
            </a:prstGeom>
            <a:solidFill>
              <a:srgbClr val="550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 name="íṡḷïḑé">
              <a:extLst>
                <a:ext uri="{FF2B5EF4-FFF2-40B4-BE49-F238E27FC236}">
                  <a16:creationId xmlns:a16="http://schemas.microsoft.com/office/drawing/2014/main" id="{30F0F625-71B7-4D93-9EA9-A1D57A04EA6C}"/>
                </a:ext>
              </a:extLst>
            </p:cNvPr>
            <p:cNvSpPr/>
            <p:nvPr/>
          </p:nvSpPr>
          <p:spPr bwMode="auto">
            <a:xfrm>
              <a:off x="4506913" y="3839369"/>
              <a:ext cx="603250" cy="133350"/>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 name="îşḻîďe">
              <a:extLst>
                <a:ext uri="{FF2B5EF4-FFF2-40B4-BE49-F238E27FC236}">
                  <a16:creationId xmlns:a16="http://schemas.microsoft.com/office/drawing/2014/main" id="{62921A04-5BF8-4D20-A0C4-4B1C5301D2A1}"/>
                </a:ext>
              </a:extLst>
            </p:cNvPr>
            <p:cNvSpPr/>
            <p:nvPr/>
          </p:nvSpPr>
          <p:spPr bwMode="auto">
            <a:xfrm>
              <a:off x="4506913" y="5364956"/>
              <a:ext cx="603250" cy="133350"/>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 name="í$ľîḍe">
              <a:extLst>
                <a:ext uri="{FF2B5EF4-FFF2-40B4-BE49-F238E27FC236}">
                  <a16:creationId xmlns:a16="http://schemas.microsoft.com/office/drawing/2014/main" id="{7D987A24-A537-46B8-B71F-7A75D4369EA3}"/>
                </a:ext>
              </a:extLst>
            </p:cNvPr>
            <p:cNvSpPr/>
            <p:nvPr/>
          </p:nvSpPr>
          <p:spPr bwMode="auto">
            <a:xfrm>
              <a:off x="4506913" y="5364956"/>
              <a:ext cx="60325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1" name="iṡľiďé">
              <a:extLst>
                <a:ext uri="{FF2B5EF4-FFF2-40B4-BE49-F238E27FC236}">
                  <a16:creationId xmlns:a16="http://schemas.microsoft.com/office/drawing/2014/main" id="{C8CC55A7-7DF2-46F5-A8EE-5E07E67DA3B8}"/>
                </a:ext>
              </a:extLst>
            </p:cNvPr>
            <p:cNvSpPr/>
            <p:nvPr/>
          </p:nvSpPr>
          <p:spPr bwMode="auto">
            <a:xfrm>
              <a:off x="4506913" y="3415506"/>
              <a:ext cx="603250" cy="201613"/>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2" name="íSḻîḓè">
              <a:extLst>
                <a:ext uri="{FF2B5EF4-FFF2-40B4-BE49-F238E27FC236}">
                  <a16:creationId xmlns:a16="http://schemas.microsoft.com/office/drawing/2014/main" id="{1BF49ACE-FC5E-43F9-884E-DCE30BAE710E}"/>
                </a:ext>
              </a:extLst>
            </p:cNvPr>
            <p:cNvSpPr/>
            <p:nvPr/>
          </p:nvSpPr>
          <p:spPr bwMode="auto">
            <a:xfrm>
              <a:off x="4062413" y="2937669"/>
              <a:ext cx="444500" cy="2719388"/>
            </a:xfrm>
            <a:custGeom>
              <a:avLst/>
              <a:gdLst>
                <a:gd name="T0" fmla="*/ 94 w 104"/>
                <a:gd name="T1" fmla="*/ 636 h 636"/>
                <a:gd name="T2" fmla="*/ 9 w 104"/>
                <a:gd name="T3" fmla="*/ 636 h 636"/>
                <a:gd name="T4" fmla="*/ 0 w 104"/>
                <a:gd name="T5" fmla="*/ 627 h 636"/>
                <a:gd name="T6" fmla="*/ 0 w 104"/>
                <a:gd name="T7" fmla="*/ 9 h 636"/>
                <a:gd name="T8" fmla="*/ 9 w 104"/>
                <a:gd name="T9" fmla="*/ 0 h 636"/>
                <a:gd name="T10" fmla="*/ 94 w 104"/>
                <a:gd name="T11" fmla="*/ 0 h 636"/>
                <a:gd name="T12" fmla="*/ 104 w 104"/>
                <a:gd name="T13" fmla="*/ 9 h 636"/>
                <a:gd name="T14" fmla="*/ 104 w 104"/>
                <a:gd name="T15" fmla="*/ 627 h 636"/>
                <a:gd name="T16" fmla="*/ 94 w 104"/>
                <a:gd name="T17" fmla="*/ 63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36">
                  <a:moveTo>
                    <a:pt x="94" y="636"/>
                  </a:moveTo>
                  <a:cubicBezTo>
                    <a:pt x="9" y="636"/>
                    <a:pt x="9" y="636"/>
                    <a:pt x="9" y="636"/>
                  </a:cubicBezTo>
                  <a:cubicBezTo>
                    <a:pt x="4" y="636"/>
                    <a:pt x="0" y="632"/>
                    <a:pt x="0" y="627"/>
                  </a:cubicBezTo>
                  <a:cubicBezTo>
                    <a:pt x="0" y="9"/>
                    <a:pt x="0" y="9"/>
                    <a:pt x="0" y="9"/>
                  </a:cubicBezTo>
                  <a:cubicBezTo>
                    <a:pt x="0" y="4"/>
                    <a:pt x="4" y="0"/>
                    <a:pt x="9" y="0"/>
                  </a:cubicBezTo>
                  <a:cubicBezTo>
                    <a:pt x="94" y="0"/>
                    <a:pt x="94" y="0"/>
                    <a:pt x="94" y="0"/>
                  </a:cubicBezTo>
                  <a:cubicBezTo>
                    <a:pt x="100" y="0"/>
                    <a:pt x="104" y="4"/>
                    <a:pt x="104" y="9"/>
                  </a:cubicBezTo>
                  <a:cubicBezTo>
                    <a:pt x="104" y="627"/>
                    <a:pt x="104" y="627"/>
                    <a:pt x="104" y="627"/>
                  </a:cubicBezTo>
                  <a:cubicBezTo>
                    <a:pt x="104" y="632"/>
                    <a:pt x="100" y="636"/>
                    <a:pt x="94" y="636"/>
                  </a:cubicBezTo>
                </a:path>
              </a:pathLst>
            </a:custGeom>
            <a:solidFill>
              <a:srgbClr val="3E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3" name="íSḻïḑé">
              <a:extLst>
                <a:ext uri="{FF2B5EF4-FFF2-40B4-BE49-F238E27FC236}">
                  <a16:creationId xmlns:a16="http://schemas.microsoft.com/office/drawing/2014/main" id="{BEB65C00-2366-4248-80FB-0AAB590815FF}"/>
                </a:ext>
              </a:extLst>
            </p:cNvPr>
            <p:cNvSpPr/>
            <p:nvPr/>
          </p:nvSpPr>
          <p:spPr bwMode="auto">
            <a:xfrm>
              <a:off x="4062413" y="3082131"/>
              <a:ext cx="444500" cy="13811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4" name="îṩḻiďé">
              <a:extLst>
                <a:ext uri="{FF2B5EF4-FFF2-40B4-BE49-F238E27FC236}">
                  <a16:creationId xmlns:a16="http://schemas.microsoft.com/office/drawing/2014/main" id="{89CA57EA-7DD1-4951-AEE4-35961B5BCE38}"/>
                </a:ext>
              </a:extLst>
            </p:cNvPr>
            <p:cNvSpPr/>
            <p:nvPr/>
          </p:nvSpPr>
          <p:spPr bwMode="auto">
            <a:xfrm>
              <a:off x="4062413" y="5339556"/>
              <a:ext cx="444500" cy="133350"/>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5" name="îş1ïḓe">
              <a:extLst>
                <a:ext uri="{FF2B5EF4-FFF2-40B4-BE49-F238E27FC236}">
                  <a16:creationId xmlns:a16="http://schemas.microsoft.com/office/drawing/2014/main" id="{900D6E42-83B5-44BB-9A3F-7D1CFC5B3746}"/>
                </a:ext>
              </a:extLst>
            </p:cNvPr>
            <p:cNvSpPr/>
            <p:nvPr/>
          </p:nvSpPr>
          <p:spPr bwMode="auto">
            <a:xfrm>
              <a:off x="4062413" y="5339556"/>
              <a:ext cx="44450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6" name="íŝḷíḋê">
              <a:extLst>
                <a:ext uri="{FF2B5EF4-FFF2-40B4-BE49-F238E27FC236}">
                  <a16:creationId xmlns:a16="http://schemas.microsoft.com/office/drawing/2014/main" id="{7A4829F5-E518-4998-B656-605941638766}"/>
                </a:ext>
              </a:extLst>
            </p:cNvPr>
            <p:cNvSpPr/>
            <p:nvPr/>
          </p:nvSpPr>
          <p:spPr bwMode="auto">
            <a:xfrm>
              <a:off x="4062413" y="3844131"/>
              <a:ext cx="444500" cy="99536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7" name="iṡľíḑé">
              <a:extLst>
                <a:ext uri="{FF2B5EF4-FFF2-40B4-BE49-F238E27FC236}">
                  <a16:creationId xmlns:a16="http://schemas.microsoft.com/office/drawing/2014/main" id="{D58F7F82-A613-47E8-9B8F-76EF59A2B5C1}"/>
                </a:ext>
              </a:extLst>
            </p:cNvPr>
            <p:cNvSpPr/>
            <p:nvPr/>
          </p:nvSpPr>
          <p:spPr bwMode="auto">
            <a:xfrm>
              <a:off x="4062413" y="3844131"/>
              <a:ext cx="4445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8" name="îslîḍê">
              <a:extLst>
                <a:ext uri="{FF2B5EF4-FFF2-40B4-BE49-F238E27FC236}">
                  <a16:creationId xmlns:a16="http://schemas.microsoft.com/office/drawing/2014/main" id="{0C467CA3-88BF-412D-A416-6CD8557531BA}"/>
                </a:ext>
              </a:extLst>
            </p:cNvPr>
            <p:cNvSpPr/>
            <p:nvPr/>
          </p:nvSpPr>
          <p:spPr bwMode="auto">
            <a:xfrm>
              <a:off x="4246563" y="4968081"/>
              <a:ext cx="93663" cy="2952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9" name="iṣļïḋe">
              <a:extLst>
                <a:ext uri="{FF2B5EF4-FFF2-40B4-BE49-F238E27FC236}">
                  <a16:creationId xmlns:a16="http://schemas.microsoft.com/office/drawing/2014/main" id="{26083BDD-6F4C-49A7-A60A-978D29F0C887}"/>
                </a:ext>
              </a:extLst>
            </p:cNvPr>
            <p:cNvSpPr/>
            <p:nvPr/>
          </p:nvSpPr>
          <p:spPr bwMode="auto">
            <a:xfrm>
              <a:off x="7372350" y="2864644"/>
              <a:ext cx="625475" cy="2808288"/>
            </a:xfrm>
            <a:custGeom>
              <a:avLst/>
              <a:gdLst>
                <a:gd name="T0" fmla="*/ 137 w 146"/>
                <a:gd name="T1" fmla="*/ 657 h 657"/>
                <a:gd name="T2" fmla="*/ 10 w 146"/>
                <a:gd name="T3" fmla="*/ 657 h 657"/>
                <a:gd name="T4" fmla="*/ 0 w 146"/>
                <a:gd name="T5" fmla="*/ 647 h 657"/>
                <a:gd name="T6" fmla="*/ 0 w 146"/>
                <a:gd name="T7" fmla="*/ 10 h 657"/>
                <a:gd name="T8" fmla="*/ 10 w 146"/>
                <a:gd name="T9" fmla="*/ 0 h 657"/>
                <a:gd name="T10" fmla="*/ 137 w 146"/>
                <a:gd name="T11" fmla="*/ 0 h 657"/>
                <a:gd name="T12" fmla="*/ 146 w 146"/>
                <a:gd name="T13" fmla="*/ 10 h 657"/>
                <a:gd name="T14" fmla="*/ 146 w 146"/>
                <a:gd name="T15" fmla="*/ 647 h 657"/>
                <a:gd name="T16" fmla="*/ 137 w 146"/>
                <a:gd name="T17"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657">
                  <a:moveTo>
                    <a:pt x="137" y="657"/>
                  </a:moveTo>
                  <a:cubicBezTo>
                    <a:pt x="10" y="657"/>
                    <a:pt x="10" y="657"/>
                    <a:pt x="10" y="657"/>
                  </a:cubicBezTo>
                  <a:cubicBezTo>
                    <a:pt x="4" y="657"/>
                    <a:pt x="0" y="652"/>
                    <a:pt x="0" y="647"/>
                  </a:cubicBezTo>
                  <a:cubicBezTo>
                    <a:pt x="0" y="10"/>
                    <a:pt x="0" y="10"/>
                    <a:pt x="0" y="10"/>
                  </a:cubicBezTo>
                  <a:cubicBezTo>
                    <a:pt x="0" y="5"/>
                    <a:pt x="4" y="0"/>
                    <a:pt x="10" y="0"/>
                  </a:cubicBezTo>
                  <a:cubicBezTo>
                    <a:pt x="137" y="0"/>
                    <a:pt x="137" y="0"/>
                    <a:pt x="137" y="0"/>
                  </a:cubicBezTo>
                  <a:cubicBezTo>
                    <a:pt x="142" y="0"/>
                    <a:pt x="146" y="5"/>
                    <a:pt x="146" y="10"/>
                  </a:cubicBezTo>
                  <a:cubicBezTo>
                    <a:pt x="146" y="647"/>
                    <a:pt x="146" y="647"/>
                    <a:pt x="146" y="647"/>
                  </a:cubicBezTo>
                  <a:cubicBezTo>
                    <a:pt x="146" y="652"/>
                    <a:pt x="142" y="657"/>
                    <a:pt x="137" y="657"/>
                  </a:cubicBezTo>
                </a:path>
              </a:pathLst>
            </a:custGeom>
            <a:solidFill>
              <a:srgbClr val="8030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0" name="isļïḑê">
              <a:extLst>
                <a:ext uri="{FF2B5EF4-FFF2-40B4-BE49-F238E27FC236}">
                  <a16:creationId xmlns:a16="http://schemas.microsoft.com/office/drawing/2014/main" id="{92EAB4FF-42DD-4B0E-800B-F1A8BA313C77}"/>
                </a:ext>
              </a:extLst>
            </p:cNvPr>
            <p:cNvSpPr/>
            <p:nvPr/>
          </p:nvSpPr>
          <p:spPr bwMode="auto">
            <a:xfrm>
              <a:off x="7539038" y="3359944"/>
              <a:ext cx="304800" cy="300038"/>
            </a:xfrm>
            <a:prstGeom prst="ellipse">
              <a:avLst/>
            </a:prstGeom>
            <a:solidFill>
              <a:srgbClr val="9E6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1" name="íṥlïḋe">
              <a:extLst>
                <a:ext uri="{FF2B5EF4-FFF2-40B4-BE49-F238E27FC236}">
                  <a16:creationId xmlns:a16="http://schemas.microsoft.com/office/drawing/2014/main" id="{F8D2C7C4-9C19-4183-B2D7-52452B83F7AD}"/>
                </a:ext>
              </a:extLst>
            </p:cNvPr>
            <p:cNvSpPr/>
            <p:nvPr/>
          </p:nvSpPr>
          <p:spPr bwMode="auto">
            <a:xfrm>
              <a:off x="7372350" y="4275931"/>
              <a:ext cx="625475" cy="1412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2" name="îsḷiḑè">
              <a:extLst>
                <a:ext uri="{FF2B5EF4-FFF2-40B4-BE49-F238E27FC236}">
                  <a16:creationId xmlns:a16="http://schemas.microsoft.com/office/drawing/2014/main" id="{C0657BBB-5AFA-417F-8B99-3B7F5DF65652}"/>
                </a:ext>
              </a:extLst>
            </p:cNvPr>
            <p:cNvSpPr/>
            <p:nvPr/>
          </p:nvSpPr>
          <p:spPr bwMode="auto">
            <a:xfrm>
              <a:off x="7372350" y="3031331"/>
              <a:ext cx="625475" cy="136525"/>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3" name="iśḻíḍê">
              <a:extLst>
                <a:ext uri="{FF2B5EF4-FFF2-40B4-BE49-F238E27FC236}">
                  <a16:creationId xmlns:a16="http://schemas.microsoft.com/office/drawing/2014/main" id="{DF91F4CB-B140-4FC5-857E-1B9E7E52AEB3}"/>
                </a:ext>
              </a:extLst>
            </p:cNvPr>
            <p:cNvSpPr/>
            <p:nvPr/>
          </p:nvSpPr>
          <p:spPr bwMode="auto">
            <a:xfrm>
              <a:off x="7372350" y="4510881"/>
              <a:ext cx="625475" cy="6238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4" name="íşļíďe">
              <a:extLst>
                <a:ext uri="{FF2B5EF4-FFF2-40B4-BE49-F238E27FC236}">
                  <a16:creationId xmlns:a16="http://schemas.microsoft.com/office/drawing/2014/main" id="{416A2BED-A7D8-41CD-AF2F-FA114BDC47D1}"/>
                </a:ext>
              </a:extLst>
            </p:cNvPr>
            <p:cNvSpPr/>
            <p:nvPr/>
          </p:nvSpPr>
          <p:spPr bwMode="auto">
            <a:xfrm>
              <a:off x="7997825" y="2483644"/>
              <a:ext cx="623888" cy="3189288"/>
            </a:xfrm>
            <a:custGeom>
              <a:avLst/>
              <a:gdLst>
                <a:gd name="T0" fmla="*/ 137 w 146"/>
                <a:gd name="T1" fmla="*/ 746 h 746"/>
                <a:gd name="T2" fmla="*/ 10 w 146"/>
                <a:gd name="T3" fmla="*/ 746 h 746"/>
                <a:gd name="T4" fmla="*/ 0 w 146"/>
                <a:gd name="T5" fmla="*/ 736 h 746"/>
                <a:gd name="T6" fmla="*/ 0 w 146"/>
                <a:gd name="T7" fmla="*/ 10 h 746"/>
                <a:gd name="T8" fmla="*/ 10 w 146"/>
                <a:gd name="T9" fmla="*/ 0 h 746"/>
                <a:gd name="T10" fmla="*/ 137 w 146"/>
                <a:gd name="T11" fmla="*/ 0 h 746"/>
                <a:gd name="T12" fmla="*/ 146 w 146"/>
                <a:gd name="T13" fmla="*/ 10 h 746"/>
                <a:gd name="T14" fmla="*/ 146 w 146"/>
                <a:gd name="T15" fmla="*/ 736 h 746"/>
                <a:gd name="T16" fmla="*/ 137 w 146"/>
                <a:gd name="T17"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746">
                  <a:moveTo>
                    <a:pt x="137" y="746"/>
                  </a:moveTo>
                  <a:cubicBezTo>
                    <a:pt x="10" y="746"/>
                    <a:pt x="10" y="746"/>
                    <a:pt x="10" y="746"/>
                  </a:cubicBezTo>
                  <a:cubicBezTo>
                    <a:pt x="5" y="746"/>
                    <a:pt x="0" y="741"/>
                    <a:pt x="0" y="736"/>
                  </a:cubicBezTo>
                  <a:cubicBezTo>
                    <a:pt x="0" y="10"/>
                    <a:pt x="0" y="10"/>
                    <a:pt x="0" y="10"/>
                  </a:cubicBezTo>
                  <a:cubicBezTo>
                    <a:pt x="0" y="5"/>
                    <a:pt x="5" y="0"/>
                    <a:pt x="10" y="0"/>
                  </a:cubicBezTo>
                  <a:cubicBezTo>
                    <a:pt x="137" y="0"/>
                    <a:pt x="137" y="0"/>
                    <a:pt x="137" y="0"/>
                  </a:cubicBezTo>
                  <a:cubicBezTo>
                    <a:pt x="142" y="0"/>
                    <a:pt x="146" y="5"/>
                    <a:pt x="146" y="10"/>
                  </a:cubicBezTo>
                  <a:cubicBezTo>
                    <a:pt x="146" y="736"/>
                    <a:pt x="146" y="736"/>
                    <a:pt x="146" y="736"/>
                  </a:cubicBezTo>
                  <a:cubicBezTo>
                    <a:pt x="146" y="741"/>
                    <a:pt x="142" y="746"/>
                    <a:pt x="137" y="746"/>
                  </a:cubicBezTo>
                  <a:close/>
                </a:path>
              </a:pathLst>
            </a:custGeom>
            <a:solidFill>
              <a:srgbClr val="580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5" name="íṡļïde">
              <a:extLst>
                <a:ext uri="{FF2B5EF4-FFF2-40B4-BE49-F238E27FC236}">
                  <a16:creationId xmlns:a16="http://schemas.microsoft.com/office/drawing/2014/main" id="{867F543D-5EAC-48C2-A375-549D5193AE2E}"/>
                </a:ext>
              </a:extLst>
            </p:cNvPr>
            <p:cNvSpPr/>
            <p:nvPr/>
          </p:nvSpPr>
          <p:spPr bwMode="auto">
            <a:xfrm>
              <a:off x="7997825" y="2912269"/>
              <a:ext cx="623888" cy="13652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6" name="íśḷíḓê">
              <a:extLst>
                <a:ext uri="{FF2B5EF4-FFF2-40B4-BE49-F238E27FC236}">
                  <a16:creationId xmlns:a16="http://schemas.microsoft.com/office/drawing/2014/main" id="{39D37BCB-90D3-4BAC-9608-584FE8B48F94}"/>
                </a:ext>
              </a:extLst>
            </p:cNvPr>
            <p:cNvSpPr/>
            <p:nvPr/>
          </p:nvSpPr>
          <p:spPr bwMode="auto">
            <a:xfrm>
              <a:off x="7997825" y="5066506"/>
              <a:ext cx="623888" cy="3460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7" name="íṧḷide">
              <a:extLst>
                <a:ext uri="{FF2B5EF4-FFF2-40B4-BE49-F238E27FC236}">
                  <a16:creationId xmlns:a16="http://schemas.microsoft.com/office/drawing/2014/main" id="{4AB3A2FF-62F4-4134-BB51-0E1C85433049}"/>
                </a:ext>
              </a:extLst>
            </p:cNvPr>
            <p:cNvSpPr/>
            <p:nvPr/>
          </p:nvSpPr>
          <p:spPr bwMode="auto">
            <a:xfrm>
              <a:off x="8194675" y="3223419"/>
              <a:ext cx="225425" cy="15779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8" name="iṧ1iḓê">
              <a:extLst>
                <a:ext uri="{FF2B5EF4-FFF2-40B4-BE49-F238E27FC236}">
                  <a16:creationId xmlns:a16="http://schemas.microsoft.com/office/drawing/2014/main" id="{33C0AA74-4FCA-4441-8A22-72722F6A87F5}"/>
                </a:ext>
              </a:extLst>
            </p:cNvPr>
            <p:cNvSpPr/>
            <p:nvPr/>
          </p:nvSpPr>
          <p:spPr bwMode="auto">
            <a:xfrm>
              <a:off x="3540125" y="1369219"/>
              <a:ext cx="1603375" cy="568325"/>
            </a:xfrm>
            <a:custGeom>
              <a:avLst/>
              <a:gdLst>
                <a:gd name="T0" fmla="*/ 295 w 375"/>
                <a:gd name="T1" fmla="*/ 61 h 133"/>
                <a:gd name="T2" fmla="*/ 260 w 375"/>
                <a:gd name="T3" fmla="*/ 40 h 133"/>
                <a:gd name="T4" fmla="*/ 225 w 375"/>
                <a:gd name="T5" fmla="*/ 14 h 133"/>
                <a:gd name="T6" fmla="*/ 211 w 375"/>
                <a:gd name="T7" fmla="*/ 38 h 133"/>
                <a:gd name="T8" fmla="*/ 191 w 375"/>
                <a:gd name="T9" fmla="*/ 4 h 133"/>
                <a:gd name="T10" fmla="*/ 162 w 375"/>
                <a:gd name="T11" fmla="*/ 21 h 133"/>
                <a:gd name="T12" fmla="*/ 160 w 375"/>
                <a:gd name="T13" fmla="*/ 39 h 133"/>
                <a:gd name="T14" fmla="*/ 84 w 375"/>
                <a:gd name="T15" fmla="*/ 9 h 133"/>
                <a:gd name="T16" fmla="*/ 4 w 375"/>
                <a:gd name="T17" fmla="*/ 40 h 133"/>
                <a:gd name="T18" fmla="*/ 36 w 375"/>
                <a:gd name="T19" fmla="*/ 77 h 133"/>
                <a:gd name="T20" fmla="*/ 128 w 375"/>
                <a:gd name="T21" fmla="*/ 60 h 133"/>
                <a:gd name="T22" fmla="*/ 308 w 375"/>
                <a:gd name="T23" fmla="*/ 103 h 133"/>
                <a:gd name="T24" fmla="*/ 295 w 375"/>
                <a:gd name="T25"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 h="133">
                  <a:moveTo>
                    <a:pt x="295" y="61"/>
                  </a:moveTo>
                  <a:cubicBezTo>
                    <a:pt x="294" y="61"/>
                    <a:pt x="274" y="61"/>
                    <a:pt x="260" y="40"/>
                  </a:cubicBezTo>
                  <a:cubicBezTo>
                    <a:pt x="247" y="19"/>
                    <a:pt x="239" y="9"/>
                    <a:pt x="225" y="14"/>
                  </a:cubicBezTo>
                  <a:cubicBezTo>
                    <a:pt x="211" y="19"/>
                    <a:pt x="211" y="38"/>
                    <a:pt x="211" y="38"/>
                  </a:cubicBezTo>
                  <a:cubicBezTo>
                    <a:pt x="211" y="38"/>
                    <a:pt x="208" y="8"/>
                    <a:pt x="191" y="4"/>
                  </a:cubicBezTo>
                  <a:cubicBezTo>
                    <a:pt x="173" y="0"/>
                    <a:pt x="162" y="13"/>
                    <a:pt x="162" y="21"/>
                  </a:cubicBezTo>
                  <a:cubicBezTo>
                    <a:pt x="161" y="30"/>
                    <a:pt x="160" y="39"/>
                    <a:pt x="160" y="39"/>
                  </a:cubicBezTo>
                  <a:cubicBezTo>
                    <a:pt x="160" y="39"/>
                    <a:pt x="133" y="18"/>
                    <a:pt x="84" y="9"/>
                  </a:cubicBezTo>
                  <a:cubicBezTo>
                    <a:pt x="34" y="0"/>
                    <a:pt x="7" y="21"/>
                    <a:pt x="4" y="40"/>
                  </a:cubicBezTo>
                  <a:cubicBezTo>
                    <a:pt x="0" y="60"/>
                    <a:pt x="14" y="81"/>
                    <a:pt x="36" y="77"/>
                  </a:cubicBezTo>
                  <a:cubicBezTo>
                    <a:pt x="58" y="74"/>
                    <a:pt x="93" y="44"/>
                    <a:pt x="128" y="60"/>
                  </a:cubicBezTo>
                  <a:cubicBezTo>
                    <a:pt x="163" y="77"/>
                    <a:pt x="241" y="133"/>
                    <a:pt x="308" y="103"/>
                  </a:cubicBezTo>
                  <a:cubicBezTo>
                    <a:pt x="375" y="72"/>
                    <a:pt x="310" y="59"/>
                    <a:pt x="295"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9" name="iŝḷîḑé">
              <a:extLst>
                <a:ext uri="{FF2B5EF4-FFF2-40B4-BE49-F238E27FC236}">
                  <a16:creationId xmlns:a16="http://schemas.microsoft.com/office/drawing/2014/main" id="{F396DCB2-DC90-44EC-862A-5DC9790984BF}"/>
                </a:ext>
              </a:extLst>
            </p:cNvPr>
            <p:cNvSpPr/>
            <p:nvPr/>
          </p:nvSpPr>
          <p:spPr bwMode="auto">
            <a:xfrm>
              <a:off x="4857750" y="18089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0" name="ísḷiḍê">
              <a:extLst>
                <a:ext uri="{FF2B5EF4-FFF2-40B4-BE49-F238E27FC236}">
                  <a16:creationId xmlns:a16="http://schemas.microsoft.com/office/drawing/2014/main" id="{8CF2720D-29DA-43AA-8B3B-9087DB224400}"/>
                </a:ext>
              </a:extLst>
            </p:cNvPr>
            <p:cNvSpPr/>
            <p:nvPr/>
          </p:nvSpPr>
          <p:spPr bwMode="auto">
            <a:xfrm>
              <a:off x="4721225" y="1654969"/>
              <a:ext cx="149225" cy="187325"/>
            </a:xfrm>
            <a:custGeom>
              <a:avLst/>
              <a:gdLst>
                <a:gd name="T0" fmla="*/ 9 w 35"/>
                <a:gd name="T1" fmla="*/ 0 h 44"/>
                <a:gd name="T2" fmla="*/ 0 w 35"/>
                <a:gd name="T3" fmla="*/ 44 h 44"/>
                <a:gd name="T4" fmla="*/ 32 w 35"/>
                <a:gd name="T5" fmla="*/ 36 h 44"/>
                <a:gd name="T6" fmla="*/ 32 w 35"/>
                <a:gd name="T7" fmla="*/ 36 h 44"/>
                <a:gd name="T8" fmla="*/ 32 w 35"/>
                <a:gd name="T9" fmla="*/ 36 h 44"/>
                <a:gd name="T10" fmla="*/ 35 w 35"/>
                <a:gd name="T11" fmla="*/ 34 h 44"/>
                <a:gd name="T12" fmla="*/ 9 w 3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5" h="44">
                  <a:moveTo>
                    <a:pt x="9" y="0"/>
                  </a:moveTo>
                  <a:cubicBezTo>
                    <a:pt x="11" y="15"/>
                    <a:pt x="8" y="31"/>
                    <a:pt x="0" y="44"/>
                  </a:cubicBezTo>
                  <a:cubicBezTo>
                    <a:pt x="11" y="43"/>
                    <a:pt x="22" y="41"/>
                    <a:pt x="32" y="36"/>
                  </a:cubicBezTo>
                  <a:cubicBezTo>
                    <a:pt x="32" y="36"/>
                    <a:pt x="32" y="36"/>
                    <a:pt x="32" y="36"/>
                  </a:cubicBezTo>
                  <a:cubicBezTo>
                    <a:pt x="32" y="36"/>
                    <a:pt x="32" y="36"/>
                    <a:pt x="32" y="36"/>
                  </a:cubicBezTo>
                  <a:cubicBezTo>
                    <a:pt x="33" y="35"/>
                    <a:pt x="34" y="35"/>
                    <a:pt x="35" y="34"/>
                  </a:cubicBezTo>
                  <a:cubicBezTo>
                    <a:pt x="30" y="24"/>
                    <a:pt x="19" y="11"/>
                    <a:pt x="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1" name="îŝḻîďe">
              <a:extLst>
                <a:ext uri="{FF2B5EF4-FFF2-40B4-BE49-F238E27FC236}">
                  <a16:creationId xmlns:a16="http://schemas.microsoft.com/office/drawing/2014/main" id="{079F0F00-AAB3-433F-9D76-1380369A53B8}"/>
                </a:ext>
              </a:extLst>
            </p:cNvPr>
            <p:cNvSpPr/>
            <p:nvPr/>
          </p:nvSpPr>
          <p:spPr bwMode="auto">
            <a:xfrm>
              <a:off x="5461000" y="4788694"/>
              <a:ext cx="2052638" cy="333375"/>
            </a:xfrm>
            <a:custGeom>
              <a:avLst/>
              <a:gdLst>
                <a:gd name="T0" fmla="*/ 87 w 480"/>
                <a:gd name="T1" fmla="*/ 61 h 78"/>
                <a:gd name="T2" fmla="*/ 235 w 480"/>
                <a:gd name="T3" fmla="*/ 78 h 78"/>
                <a:gd name="T4" fmla="*/ 385 w 480"/>
                <a:gd name="T5" fmla="*/ 55 h 78"/>
                <a:gd name="T6" fmla="*/ 437 w 480"/>
                <a:gd name="T7" fmla="*/ 0 h 78"/>
                <a:gd name="T8" fmla="*/ 33 w 480"/>
                <a:gd name="T9" fmla="*/ 0 h 78"/>
                <a:gd name="T10" fmla="*/ 87 w 480"/>
                <a:gd name="T11" fmla="*/ 61 h 78"/>
              </a:gdLst>
              <a:ahLst/>
              <a:cxnLst>
                <a:cxn ang="0">
                  <a:pos x="T0" y="T1"/>
                </a:cxn>
                <a:cxn ang="0">
                  <a:pos x="T2" y="T3"/>
                </a:cxn>
                <a:cxn ang="0">
                  <a:pos x="T4" y="T5"/>
                </a:cxn>
                <a:cxn ang="0">
                  <a:pos x="T6" y="T7"/>
                </a:cxn>
                <a:cxn ang="0">
                  <a:pos x="T8" y="T9"/>
                </a:cxn>
                <a:cxn ang="0">
                  <a:pos x="T10" y="T11"/>
                </a:cxn>
              </a:cxnLst>
              <a:rect l="0" t="0" r="r" b="b"/>
              <a:pathLst>
                <a:path w="480" h="78">
                  <a:moveTo>
                    <a:pt x="87" y="61"/>
                  </a:moveTo>
                  <a:cubicBezTo>
                    <a:pt x="87" y="61"/>
                    <a:pt x="143" y="78"/>
                    <a:pt x="235" y="78"/>
                  </a:cubicBezTo>
                  <a:cubicBezTo>
                    <a:pt x="328" y="78"/>
                    <a:pt x="385" y="55"/>
                    <a:pt x="385" y="55"/>
                  </a:cubicBezTo>
                  <a:cubicBezTo>
                    <a:pt x="385" y="55"/>
                    <a:pt x="395" y="0"/>
                    <a:pt x="437" y="0"/>
                  </a:cubicBezTo>
                  <a:cubicBezTo>
                    <a:pt x="480" y="0"/>
                    <a:pt x="0" y="0"/>
                    <a:pt x="33" y="0"/>
                  </a:cubicBezTo>
                  <a:cubicBezTo>
                    <a:pt x="67" y="0"/>
                    <a:pt x="87" y="61"/>
                    <a:pt x="87"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2" name="íṧľïdé">
              <a:extLst>
                <a:ext uri="{FF2B5EF4-FFF2-40B4-BE49-F238E27FC236}">
                  <a16:creationId xmlns:a16="http://schemas.microsoft.com/office/drawing/2014/main" id="{28E90884-71BE-49AD-AA1B-005325017E61}"/>
                </a:ext>
              </a:extLst>
            </p:cNvPr>
            <p:cNvSpPr/>
            <p:nvPr/>
          </p:nvSpPr>
          <p:spPr bwMode="auto">
            <a:xfrm>
              <a:off x="5738813" y="4869656"/>
              <a:ext cx="1433513" cy="201613"/>
            </a:xfrm>
            <a:custGeom>
              <a:avLst/>
              <a:gdLst>
                <a:gd name="T0" fmla="*/ 0 w 335"/>
                <a:gd name="T1" fmla="*/ 0 h 47"/>
                <a:gd name="T2" fmla="*/ 19 w 335"/>
                <a:gd name="T3" fmla="*/ 34 h 47"/>
                <a:gd name="T4" fmla="*/ 119 w 335"/>
                <a:gd name="T5" fmla="*/ 47 h 47"/>
                <a:gd name="T6" fmla="*/ 328 w 335"/>
                <a:gd name="T7" fmla="*/ 13 h 47"/>
                <a:gd name="T8" fmla="*/ 335 w 335"/>
                <a:gd name="T9" fmla="*/ 1 h 47"/>
                <a:gd name="T10" fmla="*/ 169 w 335"/>
                <a:gd name="T11" fmla="*/ 17 h 47"/>
                <a:gd name="T12" fmla="*/ 0 w 3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35" h="47">
                  <a:moveTo>
                    <a:pt x="0" y="0"/>
                  </a:moveTo>
                  <a:cubicBezTo>
                    <a:pt x="9" y="11"/>
                    <a:pt x="16" y="25"/>
                    <a:pt x="19" y="34"/>
                  </a:cubicBezTo>
                  <a:cubicBezTo>
                    <a:pt x="52" y="43"/>
                    <a:pt x="85" y="47"/>
                    <a:pt x="119" y="47"/>
                  </a:cubicBezTo>
                  <a:cubicBezTo>
                    <a:pt x="189" y="47"/>
                    <a:pt x="261" y="31"/>
                    <a:pt x="328" y="13"/>
                  </a:cubicBezTo>
                  <a:cubicBezTo>
                    <a:pt x="330" y="9"/>
                    <a:pt x="332" y="5"/>
                    <a:pt x="335" y="1"/>
                  </a:cubicBezTo>
                  <a:cubicBezTo>
                    <a:pt x="295" y="10"/>
                    <a:pt x="236" y="17"/>
                    <a:pt x="169" y="17"/>
                  </a:cubicBezTo>
                  <a:cubicBezTo>
                    <a:pt x="101" y="17"/>
                    <a:pt x="40" y="1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3" name="isḻíḋe">
              <a:extLst>
                <a:ext uri="{FF2B5EF4-FFF2-40B4-BE49-F238E27FC236}">
                  <a16:creationId xmlns:a16="http://schemas.microsoft.com/office/drawing/2014/main" id="{B3D89A47-47D7-4D46-8DC8-52D2FF4BC33E}"/>
                </a:ext>
              </a:extLst>
            </p:cNvPr>
            <p:cNvSpPr/>
            <p:nvPr/>
          </p:nvSpPr>
          <p:spPr bwMode="auto">
            <a:xfrm>
              <a:off x="5105400" y="1564481"/>
              <a:ext cx="1506538" cy="723900"/>
            </a:xfrm>
            <a:custGeom>
              <a:avLst/>
              <a:gdLst>
                <a:gd name="T0" fmla="*/ 77 w 352"/>
                <a:gd name="T1" fmla="*/ 25 h 169"/>
                <a:gd name="T2" fmla="*/ 117 w 352"/>
                <a:gd name="T3" fmla="*/ 22 h 169"/>
                <a:gd name="T4" fmla="*/ 161 w 352"/>
                <a:gd name="T5" fmla="*/ 15 h 169"/>
                <a:gd name="T6" fmla="*/ 163 w 352"/>
                <a:gd name="T7" fmla="*/ 42 h 169"/>
                <a:gd name="T8" fmla="*/ 196 w 352"/>
                <a:gd name="T9" fmla="*/ 21 h 169"/>
                <a:gd name="T10" fmla="*/ 214 w 352"/>
                <a:gd name="T11" fmla="*/ 50 h 169"/>
                <a:gd name="T12" fmla="*/ 207 w 352"/>
                <a:gd name="T13" fmla="*/ 66 h 169"/>
                <a:gd name="T14" fmla="*/ 289 w 352"/>
                <a:gd name="T15" fmla="*/ 74 h 169"/>
                <a:gd name="T16" fmla="*/ 347 w 352"/>
                <a:gd name="T17" fmla="*/ 137 h 169"/>
                <a:gd name="T18" fmla="*/ 301 w 352"/>
                <a:gd name="T19" fmla="*/ 156 h 169"/>
                <a:gd name="T20" fmla="*/ 227 w 352"/>
                <a:gd name="T21" fmla="*/ 100 h 169"/>
                <a:gd name="T22" fmla="*/ 200 w 352"/>
                <a:gd name="T23" fmla="*/ 100 h 169"/>
                <a:gd name="T24" fmla="*/ 46 w 352"/>
                <a:gd name="T25" fmla="*/ 57 h 169"/>
                <a:gd name="T26" fmla="*/ 77 w 352"/>
                <a:gd name="T27" fmla="*/ 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169">
                  <a:moveTo>
                    <a:pt x="77" y="25"/>
                  </a:moveTo>
                  <a:cubicBezTo>
                    <a:pt x="78" y="26"/>
                    <a:pt x="96" y="35"/>
                    <a:pt x="117" y="22"/>
                  </a:cubicBezTo>
                  <a:cubicBezTo>
                    <a:pt x="139" y="10"/>
                    <a:pt x="150" y="4"/>
                    <a:pt x="161" y="15"/>
                  </a:cubicBezTo>
                  <a:cubicBezTo>
                    <a:pt x="171" y="25"/>
                    <a:pt x="163" y="42"/>
                    <a:pt x="163" y="42"/>
                  </a:cubicBezTo>
                  <a:cubicBezTo>
                    <a:pt x="163" y="42"/>
                    <a:pt x="178" y="17"/>
                    <a:pt x="196" y="21"/>
                  </a:cubicBezTo>
                  <a:cubicBezTo>
                    <a:pt x="213" y="26"/>
                    <a:pt x="217" y="42"/>
                    <a:pt x="214" y="50"/>
                  </a:cubicBezTo>
                  <a:cubicBezTo>
                    <a:pt x="211" y="58"/>
                    <a:pt x="207" y="66"/>
                    <a:pt x="207" y="66"/>
                  </a:cubicBezTo>
                  <a:cubicBezTo>
                    <a:pt x="207" y="66"/>
                    <a:pt x="241" y="60"/>
                    <a:pt x="289" y="74"/>
                  </a:cubicBezTo>
                  <a:cubicBezTo>
                    <a:pt x="338" y="88"/>
                    <a:pt x="352" y="118"/>
                    <a:pt x="347" y="137"/>
                  </a:cubicBezTo>
                  <a:cubicBezTo>
                    <a:pt x="341" y="156"/>
                    <a:pt x="320" y="169"/>
                    <a:pt x="301" y="156"/>
                  </a:cubicBezTo>
                  <a:cubicBezTo>
                    <a:pt x="283" y="143"/>
                    <a:pt x="266" y="101"/>
                    <a:pt x="227" y="100"/>
                  </a:cubicBezTo>
                  <a:cubicBezTo>
                    <a:pt x="220" y="100"/>
                    <a:pt x="211" y="100"/>
                    <a:pt x="200" y="100"/>
                  </a:cubicBezTo>
                  <a:cubicBezTo>
                    <a:pt x="154" y="102"/>
                    <a:pt x="84" y="104"/>
                    <a:pt x="46" y="57"/>
                  </a:cubicBezTo>
                  <a:cubicBezTo>
                    <a:pt x="0" y="0"/>
                    <a:pt x="64" y="18"/>
                    <a:pt x="77" y="25"/>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4" name="iśḷîḓè">
              <a:extLst>
                <a:ext uri="{FF2B5EF4-FFF2-40B4-BE49-F238E27FC236}">
                  <a16:creationId xmlns:a16="http://schemas.microsoft.com/office/drawing/2014/main" id="{DA903383-ED79-43AE-BE60-12F6AB4AC40F}"/>
                </a:ext>
              </a:extLst>
            </p:cNvPr>
            <p:cNvSpPr/>
            <p:nvPr/>
          </p:nvSpPr>
          <p:spPr bwMode="auto">
            <a:xfrm>
              <a:off x="5464175" y="1685131"/>
              <a:ext cx="17463" cy="4763"/>
            </a:xfrm>
            <a:custGeom>
              <a:avLst/>
              <a:gdLst>
                <a:gd name="T0" fmla="*/ 0 w 4"/>
                <a:gd name="T1" fmla="*/ 0 h 1"/>
                <a:gd name="T2" fmla="*/ 0 w 4"/>
                <a:gd name="T3" fmla="*/ 0 h 1"/>
                <a:gd name="T4" fmla="*/ 4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0" y="0"/>
                    <a:pt x="0" y="0"/>
                  </a:cubicBezTo>
                  <a:cubicBezTo>
                    <a:pt x="2" y="0"/>
                    <a:pt x="3" y="1"/>
                    <a:pt x="4" y="1"/>
                  </a:cubicBezTo>
                  <a:cubicBezTo>
                    <a:pt x="4" y="1"/>
                    <a:pt x="4" y="1"/>
                    <a:pt x="4" y="1"/>
                  </a:cubicBezTo>
                  <a:cubicBezTo>
                    <a:pt x="3" y="1"/>
                    <a:pt x="2"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5" name="îṥḷidé">
              <a:extLst>
                <a:ext uri="{FF2B5EF4-FFF2-40B4-BE49-F238E27FC236}">
                  <a16:creationId xmlns:a16="http://schemas.microsoft.com/office/drawing/2014/main" id="{03B8D496-8C2C-4E8C-AA4E-C7E1E4B3349A}"/>
                </a:ext>
              </a:extLst>
            </p:cNvPr>
            <p:cNvSpPr/>
            <p:nvPr/>
          </p:nvSpPr>
          <p:spPr bwMode="auto">
            <a:xfrm>
              <a:off x="5367338" y="1685131"/>
              <a:ext cx="114300" cy="217488"/>
            </a:xfrm>
            <a:custGeom>
              <a:avLst/>
              <a:gdLst>
                <a:gd name="T0" fmla="*/ 23 w 27"/>
                <a:gd name="T1" fmla="*/ 0 h 51"/>
                <a:gd name="T2" fmla="*/ 1 w 27"/>
                <a:gd name="T3" fmla="*/ 37 h 51"/>
                <a:gd name="T4" fmla="*/ 1 w 27"/>
                <a:gd name="T5" fmla="*/ 45 h 51"/>
                <a:gd name="T6" fmla="*/ 10 w 27"/>
                <a:gd name="T7" fmla="*/ 51 h 51"/>
                <a:gd name="T8" fmla="*/ 27 w 27"/>
                <a:gd name="T9" fmla="*/ 1 h 51"/>
                <a:gd name="T10" fmla="*/ 23 w 27"/>
                <a:gd name="T11" fmla="*/ 0 h 51"/>
              </a:gdLst>
              <a:ahLst/>
              <a:cxnLst>
                <a:cxn ang="0">
                  <a:pos x="T0" y="T1"/>
                </a:cxn>
                <a:cxn ang="0">
                  <a:pos x="T2" y="T3"/>
                </a:cxn>
                <a:cxn ang="0">
                  <a:pos x="T4" y="T5"/>
                </a:cxn>
                <a:cxn ang="0">
                  <a:pos x="T6" y="T7"/>
                </a:cxn>
                <a:cxn ang="0">
                  <a:pos x="T8" y="T9"/>
                </a:cxn>
                <a:cxn ang="0">
                  <a:pos x="T10" y="T11"/>
                </a:cxn>
              </a:cxnLst>
              <a:rect l="0" t="0" r="r" b="b"/>
              <a:pathLst>
                <a:path w="27" h="51">
                  <a:moveTo>
                    <a:pt x="23" y="0"/>
                  </a:moveTo>
                  <a:cubicBezTo>
                    <a:pt x="12" y="13"/>
                    <a:pt x="0" y="29"/>
                    <a:pt x="1" y="37"/>
                  </a:cubicBezTo>
                  <a:cubicBezTo>
                    <a:pt x="1" y="39"/>
                    <a:pt x="1" y="42"/>
                    <a:pt x="1" y="45"/>
                  </a:cubicBezTo>
                  <a:cubicBezTo>
                    <a:pt x="4" y="47"/>
                    <a:pt x="7" y="49"/>
                    <a:pt x="10" y="51"/>
                  </a:cubicBezTo>
                  <a:cubicBezTo>
                    <a:pt x="10" y="33"/>
                    <a:pt x="16" y="14"/>
                    <a:pt x="27" y="1"/>
                  </a:cubicBezTo>
                  <a:cubicBezTo>
                    <a:pt x="26" y="1"/>
                    <a:pt x="25" y="0"/>
                    <a:pt x="2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6" name="í$ľïḑè">
              <a:extLst>
                <a:ext uri="{FF2B5EF4-FFF2-40B4-BE49-F238E27FC236}">
                  <a16:creationId xmlns:a16="http://schemas.microsoft.com/office/drawing/2014/main" id="{8DB3C542-8911-46BF-B50E-92948361D505}"/>
                </a:ext>
              </a:extLst>
            </p:cNvPr>
            <p:cNvSpPr/>
            <p:nvPr/>
          </p:nvSpPr>
          <p:spPr bwMode="auto">
            <a:xfrm>
              <a:off x="4668838" y="1094581"/>
              <a:ext cx="915988" cy="1095375"/>
            </a:xfrm>
            <a:custGeom>
              <a:avLst/>
              <a:gdLst>
                <a:gd name="T0" fmla="*/ 41 w 214"/>
                <a:gd name="T1" fmla="*/ 79 h 256"/>
                <a:gd name="T2" fmla="*/ 77 w 214"/>
                <a:gd name="T3" fmla="*/ 49 h 256"/>
                <a:gd name="T4" fmla="*/ 104 w 214"/>
                <a:gd name="T5" fmla="*/ 0 h 256"/>
                <a:gd name="T6" fmla="*/ 104 w 214"/>
                <a:gd name="T7" fmla="*/ 0 h 256"/>
                <a:gd name="T8" fmla="*/ 106 w 214"/>
                <a:gd name="T9" fmla="*/ 0 h 256"/>
                <a:gd name="T10" fmla="*/ 108 w 214"/>
                <a:gd name="T11" fmla="*/ 0 h 256"/>
                <a:gd name="T12" fmla="*/ 108 w 214"/>
                <a:gd name="T13" fmla="*/ 0 h 256"/>
                <a:gd name="T14" fmla="*/ 136 w 214"/>
                <a:gd name="T15" fmla="*/ 49 h 256"/>
                <a:gd name="T16" fmla="*/ 173 w 214"/>
                <a:gd name="T17" fmla="*/ 79 h 256"/>
                <a:gd name="T18" fmla="*/ 203 w 214"/>
                <a:gd name="T19" fmla="*/ 119 h 256"/>
                <a:gd name="T20" fmla="*/ 164 w 214"/>
                <a:gd name="T21" fmla="*/ 175 h 256"/>
                <a:gd name="T22" fmla="*/ 161 w 214"/>
                <a:gd name="T23" fmla="*/ 218 h 256"/>
                <a:gd name="T24" fmla="*/ 151 w 214"/>
                <a:gd name="T25" fmla="*/ 230 h 256"/>
                <a:gd name="T26" fmla="*/ 149 w 214"/>
                <a:gd name="T27" fmla="*/ 246 h 256"/>
                <a:gd name="T28" fmla="*/ 139 w 214"/>
                <a:gd name="T29" fmla="*/ 256 h 256"/>
                <a:gd name="T30" fmla="*/ 108 w 214"/>
                <a:gd name="T31" fmla="*/ 256 h 256"/>
                <a:gd name="T32" fmla="*/ 106 w 214"/>
                <a:gd name="T33" fmla="*/ 256 h 256"/>
                <a:gd name="T34" fmla="*/ 74 w 214"/>
                <a:gd name="T35" fmla="*/ 256 h 256"/>
                <a:gd name="T36" fmla="*/ 65 w 214"/>
                <a:gd name="T37" fmla="*/ 246 h 256"/>
                <a:gd name="T38" fmla="*/ 63 w 214"/>
                <a:gd name="T39" fmla="*/ 231 h 256"/>
                <a:gd name="T40" fmla="*/ 53 w 214"/>
                <a:gd name="T41" fmla="*/ 218 h 256"/>
                <a:gd name="T42" fmla="*/ 50 w 214"/>
                <a:gd name="T43" fmla="*/ 175 h 256"/>
                <a:gd name="T44" fmla="*/ 10 w 214"/>
                <a:gd name="T45" fmla="*/ 119 h 256"/>
                <a:gd name="T46" fmla="*/ 41 w 214"/>
                <a:gd name="T47" fmla="*/ 7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56">
                  <a:moveTo>
                    <a:pt x="41" y="79"/>
                  </a:moveTo>
                  <a:cubicBezTo>
                    <a:pt x="65" y="69"/>
                    <a:pt x="77" y="49"/>
                    <a:pt x="77" y="49"/>
                  </a:cubicBezTo>
                  <a:cubicBezTo>
                    <a:pt x="65" y="12"/>
                    <a:pt x="100" y="2"/>
                    <a:pt x="104" y="0"/>
                  </a:cubicBezTo>
                  <a:cubicBezTo>
                    <a:pt x="104" y="0"/>
                    <a:pt x="104" y="0"/>
                    <a:pt x="104" y="0"/>
                  </a:cubicBezTo>
                  <a:cubicBezTo>
                    <a:pt x="104" y="0"/>
                    <a:pt x="106" y="0"/>
                    <a:pt x="106" y="0"/>
                  </a:cubicBezTo>
                  <a:cubicBezTo>
                    <a:pt x="106" y="0"/>
                    <a:pt x="108" y="0"/>
                    <a:pt x="108" y="0"/>
                  </a:cubicBezTo>
                  <a:cubicBezTo>
                    <a:pt x="108" y="0"/>
                    <a:pt x="108" y="0"/>
                    <a:pt x="108" y="0"/>
                  </a:cubicBezTo>
                  <a:cubicBezTo>
                    <a:pt x="116" y="2"/>
                    <a:pt x="147" y="12"/>
                    <a:pt x="136" y="49"/>
                  </a:cubicBezTo>
                  <a:cubicBezTo>
                    <a:pt x="136" y="49"/>
                    <a:pt x="148" y="69"/>
                    <a:pt x="173" y="79"/>
                  </a:cubicBezTo>
                  <a:cubicBezTo>
                    <a:pt x="198" y="89"/>
                    <a:pt x="214" y="107"/>
                    <a:pt x="203" y="119"/>
                  </a:cubicBezTo>
                  <a:cubicBezTo>
                    <a:pt x="193" y="131"/>
                    <a:pt x="162" y="162"/>
                    <a:pt x="164" y="175"/>
                  </a:cubicBezTo>
                  <a:cubicBezTo>
                    <a:pt x="165" y="188"/>
                    <a:pt x="163" y="212"/>
                    <a:pt x="161" y="218"/>
                  </a:cubicBezTo>
                  <a:cubicBezTo>
                    <a:pt x="159" y="223"/>
                    <a:pt x="151" y="230"/>
                    <a:pt x="151" y="230"/>
                  </a:cubicBezTo>
                  <a:cubicBezTo>
                    <a:pt x="151" y="230"/>
                    <a:pt x="153" y="241"/>
                    <a:pt x="149" y="246"/>
                  </a:cubicBezTo>
                  <a:cubicBezTo>
                    <a:pt x="144" y="250"/>
                    <a:pt x="139" y="256"/>
                    <a:pt x="139" y="256"/>
                  </a:cubicBezTo>
                  <a:cubicBezTo>
                    <a:pt x="108" y="256"/>
                    <a:pt x="108" y="256"/>
                    <a:pt x="108" y="256"/>
                  </a:cubicBezTo>
                  <a:cubicBezTo>
                    <a:pt x="106" y="256"/>
                    <a:pt x="106" y="256"/>
                    <a:pt x="106" y="256"/>
                  </a:cubicBezTo>
                  <a:cubicBezTo>
                    <a:pt x="74" y="256"/>
                    <a:pt x="74" y="256"/>
                    <a:pt x="74" y="256"/>
                  </a:cubicBezTo>
                  <a:cubicBezTo>
                    <a:pt x="74" y="256"/>
                    <a:pt x="69" y="250"/>
                    <a:pt x="65" y="246"/>
                  </a:cubicBezTo>
                  <a:cubicBezTo>
                    <a:pt x="61" y="241"/>
                    <a:pt x="63" y="231"/>
                    <a:pt x="63" y="231"/>
                  </a:cubicBezTo>
                  <a:cubicBezTo>
                    <a:pt x="63" y="231"/>
                    <a:pt x="55" y="224"/>
                    <a:pt x="53" y="218"/>
                  </a:cubicBezTo>
                  <a:cubicBezTo>
                    <a:pt x="51" y="213"/>
                    <a:pt x="49" y="188"/>
                    <a:pt x="50" y="175"/>
                  </a:cubicBezTo>
                  <a:cubicBezTo>
                    <a:pt x="51" y="163"/>
                    <a:pt x="21" y="131"/>
                    <a:pt x="10" y="119"/>
                  </a:cubicBezTo>
                  <a:cubicBezTo>
                    <a:pt x="0" y="107"/>
                    <a:pt x="16" y="89"/>
                    <a:pt x="41" y="7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7" name="iṥḻïḓê">
              <a:extLst>
                <a:ext uri="{FF2B5EF4-FFF2-40B4-BE49-F238E27FC236}">
                  <a16:creationId xmlns:a16="http://schemas.microsoft.com/office/drawing/2014/main" id="{5757853B-AC74-4D36-8F0A-825A7E53B70A}"/>
                </a:ext>
              </a:extLst>
            </p:cNvPr>
            <p:cNvSpPr/>
            <p:nvPr/>
          </p:nvSpPr>
          <p:spPr bwMode="auto">
            <a:xfrm>
              <a:off x="5045075" y="2172494"/>
              <a:ext cx="153988" cy="31972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8" name="í$ḷiḓè">
              <a:extLst>
                <a:ext uri="{FF2B5EF4-FFF2-40B4-BE49-F238E27FC236}">
                  <a16:creationId xmlns:a16="http://schemas.microsoft.com/office/drawing/2014/main" id="{F812327F-EF35-4A71-9C1A-1C5CF19BF07F}"/>
                </a:ext>
              </a:extLst>
            </p:cNvPr>
            <p:cNvSpPr/>
            <p:nvPr/>
          </p:nvSpPr>
          <p:spPr bwMode="auto">
            <a:xfrm>
              <a:off x="5045075" y="2172494"/>
              <a:ext cx="153988"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9" name="îşḻîde">
              <a:extLst>
                <a:ext uri="{FF2B5EF4-FFF2-40B4-BE49-F238E27FC236}">
                  <a16:creationId xmlns:a16="http://schemas.microsoft.com/office/drawing/2014/main" id="{D6289062-AC47-4E8F-9707-EA57A36C0D99}"/>
                </a:ext>
              </a:extLst>
            </p:cNvPr>
            <p:cNvSpPr/>
            <p:nvPr/>
          </p:nvSpPr>
          <p:spPr bwMode="auto">
            <a:xfrm>
              <a:off x="4994275" y="2377281"/>
              <a:ext cx="290513" cy="103188"/>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0" name="iş1îďè">
              <a:extLst>
                <a:ext uri="{FF2B5EF4-FFF2-40B4-BE49-F238E27FC236}">
                  <a16:creationId xmlns:a16="http://schemas.microsoft.com/office/drawing/2014/main" id="{7B493B90-EF1B-410B-9338-CF341605678C}"/>
                </a:ext>
              </a:extLst>
            </p:cNvPr>
            <p:cNvSpPr/>
            <p:nvPr/>
          </p:nvSpPr>
          <p:spPr bwMode="auto">
            <a:xfrm>
              <a:off x="4994275" y="2770981"/>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1" name="îśḷïḓê">
              <a:extLst>
                <a:ext uri="{FF2B5EF4-FFF2-40B4-BE49-F238E27FC236}">
                  <a16:creationId xmlns:a16="http://schemas.microsoft.com/office/drawing/2014/main" id="{A05D43BD-2AD0-49DF-8AD5-A827A771359A}"/>
                </a:ext>
              </a:extLst>
            </p:cNvPr>
            <p:cNvSpPr/>
            <p:nvPr/>
          </p:nvSpPr>
          <p:spPr bwMode="auto">
            <a:xfrm>
              <a:off x="4994275" y="2172494"/>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2" name="i$ľîḋé">
              <a:extLst>
                <a:ext uri="{FF2B5EF4-FFF2-40B4-BE49-F238E27FC236}">
                  <a16:creationId xmlns:a16="http://schemas.microsoft.com/office/drawing/2014/main" id="{F0EEA603-837D-4D5B-9A3E-87E2B08A06AD}"/>
                </a:ext>
              </a:extLst>
            </p:cNvPr>
            <p:cNvSpPr/>
            <p:nvPr/>
          </p:nvSpPr>
          <p:spPr bwMode="auto">
            <a:xfrm>
              <a:off x="4960938" y="2274094"/>
              <a:ext cx="376238" cy="138113"/>
            </a:xfrm>
            <a:custGeom>
              <a:avLst/>
              <a:gdLst>
                <a:gd name="T0" fmla="*/ 88 w 88"/>
                <a:gd name="T1" fmla="*/ 14 h 32"/>
                <a:gd name="T2" fmla="*/ 74 w 88"/>
                <a:gd name="T3" fmla="*/ 0 h 32"/>
                <a:gd name="T4" fmla="*/ 14 w 88"/>
                <a:gd name="T5" fmla="*/ 0 h 32"/>
                <a:gd name="T6" fmla="*/ 0 w 88"/>
                <a:gd name="T7" fmla="*/ 14 h 32"/>
                <a:gd name="T8" fmla="*/ 0 w 88"/>
                <a:gd name="T9" fmla="*/ 18 h 32"/>
                <a:gd name="T10" fmla="*/ 14 w 88"/>
                <a:gd name="T11" fmla="*/ 32 h 32"/>
                <a:gd name="T12" fmla="*/ 74 w 88"/>
                <a:gd name="T13" fmla="*/ 32 h 32"/>
                <a:gd name="T14" fmla="*/ 88 w 88"/>
                <a:gd name="T15" fmla="*/ 18 h 32"/>
                <a:gd name="T16" fmla="*/ 88 w 88"/>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32">
                  <a:moveTo>
                    <a:pt x="88" y="14"/>
                  </a:moveTo>
                  <a:cubicBezTo>
                    <a:pt x="88" y="6"/>
                    <a:pt x="82" y="0"/>
                    <a:pt x="74" y="0"/>
                  </a:cubicBezTo>
                  <a:cubicBezTo>
                    <a:pt x="14" y="0"/>
                    <a:pt x="14" y="0"/>
                    <a:pt x="14" y="0"/>
                  </a:cubicBezTo>
                  <a:cubicBezTo>
                    <a:pt x="6" y="0"/>
                    <a:pt x="0" y="6"/>
                    <a:pt x="0" y="14"/>
                  </a:cubicBezTo>
                  <a:cubicBezTo>
                    <a:pt x="0" y="18"/>
                    <a:pt x="0" y="18"/>
                    <a:pt x="0" y="18"/>
                  </a:cubicBezTo>
                  <a:cubicBezTo>
                    <a:pt x="0" y="26"/>
                    <a:pt x="6" y="32"/>
                    <a:pt x="14" y="32"/>
                  </a:cubicBezTo>
                  <a:cubicBezTo>
                    <a:pt x="74" y="32"/>
                    <a:pt x="74" y="32"/>
                    <a:pt x="74" y="32"/>
                  </a:cubicBezTo>
                  <a:cubicBezTo>
                    <a:pt x="82" y="32"/>
                    <a:pt x="88" y="26"/>
                    <a:pt x="88" y="18"/>
                  </a:cubicBezTo>
                  <a:cubicBezTo>
                    <a:pt x="88" y="14"/>
                    <a:pt x="88" y="14"/>
                    <a:pt x="88" y="14"/>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3" name="i$ļïdé">
              <a:extLst>
                <a:ext uri="{FF2B5EF4-FFF2-40B4-BE49-F238E27FC236}">
                  <a16:creationId xmlns:a16="http://schemas.microsoft.com/office/drawing/2014/main" id="{76293A37-28DA-4842-BD18-98818E8E960C}"/>
                </a:ext>
              </a:extLst>
            </p:cNvPr>
            <p:cNvSpPr/>
            <p:nvPr/>
          </p:nvSpPr>
          <p:spPr bwMode="auto">
            <a:xfrm>
              <a:off x="4994275" y="4685506"/>
              <a:ext cx="290513" cy="85725"/>
            </a:xfrm>
            <a:custGeom>
              <a:avLst/>
              <a:gdLst>
                <a:gd name="T0" fmla="*/ 0 w 68"/>
                <a:gd name="T1" fmla="*/ 9 h 20"/>
                <a:gd name="T2" fmla="*/ 7 w 68"/>
                <a:gd name="T3" fmla="*/ 20 h 20"/>
                <a:gd name="T4" fmla="*/ 57 w 68"/>
                <a:gd name="T5" fmla="*/ 20 h 20"/>
                <a:gd name="T6" fmla="*/ 68 w 68"/>
                <a:gd name="T7" fmla="*/ 9 h 20"/>
                <a:gd name="T8" fmla="*/ 68 w 68"/>
                <a:gd name="T9" fmla="*/ 5 h 20"/>
                <a:gd name="T10" fmla="*/ 57 w 68"/>
                <a:gd name="T11" fmla="*/ 0 h 20"/>
                <a:gd name="T12" fmla="*/ 7 w 68"/>
                <a:gd name="T13" fmla="*/ 0 h 20"/>
                <a:gd name="T14" fmla="*/ 0 w 68"/>
                <a:gd name="T15" fmla="*/ 5 h 20"/>
                <a:gd name="T16" fmla="*/ 0 w 68"/>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0">
                  <a:moveTo>
                    <a:pt x="0" y="9"/>
                  </a:moveTo>
                  <a:cubicBezTo>
                    <a:pt x="0" y="14"/>
                    <a:pt x="1" y="20"/>
                    <a:pt x="7" y="20"/>
                  </a:cubicBezTo>
                  <a:cubicBezTo>
                    <a:pt x="57" y="20"/>
                    <a:pt x="57" y="20"/>
                    <a:pt x="57" y="20"/>
                  </a:cubicBezTo>
                  <a:cubicBezTo>
                    <a:pt x="63" y="20"/>
                    <a:pt x="68" y="14"/>
                    <a:pt x="68" y="9"/>
                  </a:cubicBezTo>
                  <a:cubicBezTo>
                    <a:pt x="68" y="5"/>
                    <a:pt x="68" y="5"/>
                    <a:pt x="68" y="5"/>
                  </a:cubicBezTo>
                  <a:cubicBezTo>
                    <a:pt x="68" y="0"/>
                    <a:pt x="63" y="0"/>
                    <a:pt x="57" y="0"/>
                  </a:cubicBezTo>
                  <a:cubicBezTo>
                    <a:pt x="7" y="0"/>
                    <a:pt x="7" y="0"/>
                    <a:pt x="7" y="0"/>
                  </a:cubicBezTo>
                  <a:cubicBezTo>
                    <a:pt x="1" y="0"/>
                    <a:pt x="0" y="0"/>
                    <a:pt x="0" y="5"/>
                  </a:cubicBezTo>
                  <a:cubicBezTo>
                    <a:pt x="0" y="9"/>
                    <a:pt x="0" y="9"/>
                    <a:pt x="0"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4" name="îṡḻíḑe">
              <a:extLst>
                <a:ext uri="{FF2B5EF4-FFF2-40B4-BE49-F238E27FC236}">
                  <a16:creationId xmlns:a16="http://schemas.microsoft.com/office/drawing/2014/main" id="{56DAFE27-5316-4218-97F0-11DE9C7D0607}"/>
                </a:ext>
              </a:extLst>
            </p:cNvPr>
            <p:cNvSpPr/>
            <p:nvPr/>
          </p:nvSpPr>
          <p:spPr bwMode="auto">
            <a:xfrm>
              <a:off x="5011738" y="4053681"/>
              <a:ext cx="273050" cy="85725"/>
            </a:xfrm>
            <a:custGeom>
              <a:avLst/>
              <a:gdLst>
                <a:gd name="T0" fmla="*/ 0 w 64"/>
                <a:gd name="T1" fmla="*/ 10 h 20"/>
                <a:gd name="T2" fmla="*/ 9 w 64"/>
                <a:gd name="T3" fmla="*/ 20 h 20"/>
                <a:gd name="T4" fmla="*/ 57 w 64"/>
                <a:gd name="T5" fmla="*/ 20 h 20"/>
                <a:gd name="T6" fmla="*/ 64 w 64"/>
                <a:gd name="T7" fmla="*/ 10 h 20"/>
                <a:gd name="T8" fmla="*/ 64 w 64"/>
                <a:gd name="T9" fmla="*/ 9 h 20"/>
                <a:gd name="T10" fmla="*/ 57 w 64"/>
                <a:gd name="T11" fmla="*/ 0 h 20"/>
                <a:gd name="T12" fmla="*/ 9 w 64"/>
                <a:gd name="T13" fmla="*/ 0 h 20"/>
                <a:gd name="T14" fmla="*/ 0 w 64"/>
                <a:gd name="T15" fmla="*/ 9 h 20"/>
                <a:gd name="T16" fmla="*/ 0 w 64"/>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0">
                  <a:moveTo>
                    <a:pt x="0" y="10"/>
                  </a:moveTo>
                  <a:cubicBezTo>
                    <a:pt x="0" y="15"/>
                    <a:pt x="4" y="20"/>
                    <a:pt x="9" y="20"/>
                  </a:cubicBezTo>
                  <a:cubicBezTo>
                    <a:pt x="57" y="20"/>
                    <a:pt x="57" y="20"/>
                    <a:pt x="57" y="20"/>
                  </a:cubicBezTo>
                  <a:cubicBezTo>
                    <a:pt x="62" y="20"/>
                    <a:pt x="64" y="15"/>
                    <a:pt x="64" y="10"/>
                  </a:cubicBezTo>
                  <a:cubicBezTo>
                    <a:pt x="64" y="9"/>
                    <a:pt x="64" y="9"/>
                    <a:pt x="64" y="9"/>
                  </a:cubicBezTo>
                  <a:cubicBezTo>
                    <a:pt x="64" y="3"/>
                    <a:pt x="62" y="0"/>
                    <a:pt x="57" y="0"/>
                  </a:cubicBezTo>
                  <a:cubicBezTo>
                    <a:pt x="9" y="0"/>
                    <a:pt x="9" y="0"/>
                    <a:pt x="9" y="0"/>
                  </a:cubicBezTo>
                  <a:cubicBezTo>
                    <a:pt x="4" y="0"/>
                    <a:pt x="0" y="3"/>
                    <a:pt x="0" y="9"/>
                  </a:cubicBezTo>
                  <a:cubicBezTo>
                    <a:pt x="0" y="10"/>
                    <a:pt x="0" y="10"/>
                    <a:pt x="0" y="1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5" name="ïṥ1íḑé">
              <a:extLst>
                <a:ext uri="{FF2B5EF4-FFF2-40B4-BE49-F238E27FC236}">
                  <a16:creationId xmlns:a16="http://schemas.microsoft.com/office/drawing/2014/main" id="{F0D96872-9DAE-4CF6-9A81-A84DCE0BD85F}"/>
                </a:ext>
              </a:extLst>
            </p:cNvPr>
            <p:cNvSpPr/>
            <p:nvPr/>
          </p:nvSpPr>
          <p:spPr bwMode="auto">
            <a:xfrm>
              <a:off x="4905375" y="4083844"/>
              <a:ext cx="439738" cy="5842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6" name="íṣļíḋè">
              <a:extLst>
                <a:ext uri="{FF2B5EF4-FFF2-40B4-BE49-F238E27FC236}">
                  <a16:creationId xmlns:a16="http://schemas.microsoft.com/office/drawing/2014/main" id="{8AD4443D-6DE3-4041-88FB-00F683B568E2}"/>
                </a:ext>
              </a:extLst>
            </p:cNvPr>
            <p:cNvSpPr/>
            <p:nvPr/>
          </p:nvSpPr>
          <p:spPr bwMode="auto">
            <a:xfrm>
              <a:off x="4352925" y="4548981"/>
              <a:ext cx="1531938" cy="855663"/>
            </a:xfrm>
            <a:custGeom>
              <a:avLst/>
              <a:gdLst>
                <a:gd name="T0" fmla="*/ 0 w 358"/>
                <a:gd name="T1" fmla="*/ 200 h 200"/>
                <a:gd name="T2" fmla="*/ 358 w 358"/>
                <a:gd name="T3" fmla="*/ 200 h 200"/>
                <a:gd name="T4" fmla="*/ 204 w 358"/>
                <a:gd name="T5" fmla="*/ 52 h 200"/>
                <a:gd name="T6" fmla="*/ 158 w 358"/>
                <a:gd name="T7" fmla="*/ 52 h 200"/>
                <a:gd name="T8" fmla="*/ 0 w 358"/>
                <a:gd name="T9" fmla="*/ 200 h 200"/>
              </a:gdLst>
              <a:ahLst/>
              <a:cxnLst>
                <a:cxn ang="0">
                  <a:pos x="T0" y="T1"/>
                </a:cxn>
                <a:cxn ang="0">
                  <a:pos x="T2" y="T3"/>
                </a:cxn>
                <a:cxn ang="0">
                  <a:pos x="T4" y="T5"/>
                </a:cxn>
                <a:cxn ang="0">
                  <a:pos x="T6" y="T7"/>
                </a:cxn>
                <a:cxn ang="0">
                  <a:pos x="T8" y="T9"/>
                </a:cxn>
              </a:cxnLst>
              <a:rect l="0" t="0" r="r" b="b"/>
              <a:pathLst>
                <a:path w="358" h="200">
                  <a:moveTo>
                    <a:pt x="0" y="200"/>
                  </a:moveTo>
                  <a:cubicBezTo>
                    <a:pt x="358" y="200"/>
                    <a:pt x="358" y="200"/>
                    <a:pt x="358" y="200"/>
                  </a:cubicBezTo>
                  <a:cubicBezTo>
                    <a:pt x="358" y="200"/>
                    <a:pt x="204" y="84"/>
                    <a:pt x="204" y="52"/>
                  </a:cubicBezTo>
                  <a:cubicBezTo>
                    <a:pt x="204" y="0"/>
                    <a:pt x="158" y="0"/>
                    <a:pt x="158" y="52"/>
                  </a:cubicBezTo>
                  <a:cubicBezTo>
                    <a:pt x="158" y="88"/>
                    <a:pt x="0" y="200"/>
                    <a:pt x="0" y="20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7" name="iŝľïdè">
              <a:extLst>
                <a:ext uri="{FF2B5EF4-FFF2-40B4-BE49-F238E27FC236}">
                  <a16:creationId xmlns:a16="http://schemas.microsoft.com/office/drawing/2014/main" id="{82F76C20-632B-4401-982B-AD6B3676B398}"/>
                </a:ext>
              </a:extLst>
            </p:cNvPr>
            <p:cNvSpPr/>
            <p:nvPr/>
          </p:nvSpPr>
          <p:spPr bwMode="auto">
            <a:xfrm>
              <a:off x="4206875" y="5404644"/>
              <a:ext cx="1814513" cy="273050"/>
            </a:xfrm>
            <a:custGeom>
              <a:avLst/>
              <a:gdLst>
                <a:gd name="T0" fmla="*/ 0 w 424"/>
                <a:gd name="T1" fmla="*/ 28 h 64"/>
                <a:gd name="T2" fmla="*/ 26 w 424"/>
                <a:gd name="T3" fmla="*/ 64 h 64"/>
                <a:gd name="T4" fmla="*/ 397 w 424"/>
                <a:gd name="T5" fmla="*/ 64 h 64"/>
                <a:gd name="T6" fmla="*/ 424 w 424"/>
                <a:gd name="T7" fmla="*/ 28 h 64"/>
                <a:gd name="T8" fmla="*/ 424 w 424"/>
                <a:gd name="T9" fmla="*/ 26 h 64"/>
                <a:gd name="T10" fmla="*/ 397 w 424"/>
                <a:gd name="T11" fmla="*/ 0 h 64"/>
                <a:gd name="T12" fmla="*/ 26 w 424"/>
                <a:gd name="T13" fmla="*/ 0 h 64"/>
                <a:gd name="T14" fmla="*/ 0 w 424"/>
                <a:gd name="T15" fmla="*/ 26 h 64"/>
                <a:gd name="T16" fmla="*/ 0 w 424"/>
                <a:gd name="T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64">
                  <a:moveTo>
                    <a:pt x="0" y="28"/>
                  </a:moveTo>
                  <a:cubicBezTo>
                    <a:pt x="0" y="44"/>
                    <a:pt x="10" y="64"/>
                    <a:pt x="26" y="64"/>
                  </a:cubicBezTo>
                  <a:cubicBezTo>
                    <a:pt x="397" y="64"/>
                    <a:pt x="397" y="64"/>
                    <a:pt x="397" y="64"/>
                  </a:cubicBezTo>
                  <a:cubicBezTo>
                    <a:pt x="413" y="64"/>
                    <a:pt x="424" y="44"/>
                    <a:pt x="424" y="28"/>
                  </a:cubicBezTo>
                  <a:cubicBezTo>
                    <a:pt x="424" y="26"/>
                    <a:pt x="424" y="26"/>
                    <a:pt x="424" y="26"/>
                  </a:cubicBezTo>
                  <a:cubicBezTo>
                    <a:pt x="424" y="10"/>
                    <a:pt x="413" y="0"/>
                    <a:pt x="397" y="0"/>
                  </a:cubicBezTo>
                  <a:cubicBezTo>
                    <a:pt x="26" y="0"/>
                    <a:pt x="26" y="0"/>
                    <a:pt x="26" y="0"/>
                  </a:cubicBezTo>
                  <a:cubicBezTo>
                    <a:pt x="10" y="0"/>
                    <a:pt x="0" y="10"/>
                    <a:pt x="0" y="26"/>
                  </a:cubicBezTo>
                  <a:cubicBezTo>
                    <a:pt x="0" y="28"/>
                    <a:pt x="0" y="28"/>
                    <a:pt x="0" y="28"/>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8" name="ïsḷiḑê">
              <a:extLst>
                <a:ext uri="{FF2B5EF4-FFF2-40B4-BE49-F238E27FC236}">
                  <a16:creationId xmlns:a16="http://schemas.microsoft.com/office/drawing/2014/main" id="{C735A961-3451-4559-944B-56FB869EE9C3}"/>
                </a:ext>
              </a:extLst>
            </p:cNvPr>
            <p:cNvSpPr/>
            <p:nvPr/>
          </p:nvSpPr>
          <p:spPr bwMode="auto">
            <a:xfrm>
              <a:off x="5546725" y="4556919"/>
              <a:ext cx="1830388" cy="338138"/>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9" name="îṡḻîďé">
              <a:extLst>
                <a:ext uri="{FF2B5EF4-FFF2-40B4-BE49-F238E27FC236}">
                  <a16:creationId xmlns:a16="http://schemas.microsoft.com/office/drawing/2014/main" id="{975DE862-76E5-4ED5-B6E5-223B4D132CC9}"/>
                </a:ext>
              </a:extLst>
            </p:cNvPr>
            <p:cNvSpPr/>
            <p:nvPr/>
          </p:nvSpPr>
          <p:spPr bwMode="auto">
            <a:xfrm>
              <a:off x="5524500" y="4548981"/>
              <a:ext cx="1873250" cy="3937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0" name="îśḷîďe">
              <a:extLst>
                <a:ext uri="{FF2B5EF4-FFF2-40B4-BE49-F238E27FC236}">
                  <a16:creationId xmlns:a16="http://schemas.microsoft.com/office/drawing/2014/main" id="{0FDB9E48-BF61-40BA-875D-25B2F20DFD43}"/>
                </a:ext>
              </a:extLst>
            </p:cNvPr>
            <p:cNvSpPr/>
            <p:nvPr/>
          </p:nvSpPr>
          <p:spPr bwMode="auto">
            <a:xfrm>
              <a:off x="5683250" y="4707731"/>
              <a:ext cx="1557338" cy="187325"/>
            </a:xfrm>
            <a:custGeom>
              <a:avLst/>
              <a:gdLst>
                <a:gd name="T0" fmla="*/ 301 w 364"/>
                <a:gd name="T1" fmla="*/ 5 h 44"/>
                <a:gd name="T2" fmla="*/ 293 w 364"/>
                <a:gd name="T3" fmla="*/ 19 h 44"/>
                <a:gd name="T4" fmla="*/ 293 w 364"/>
                <a:gd name="T5" fmla="*/ 19 h 44"/>
                <a:gd name="T6" fmla="*/ 290 w 364"/>
                <a:gd name="T7" fmla="*/ 23 h 44"/>
                <a:gd name="T8" fmla="*/ 270 w 364"/>
                <a:gd name="T9" fmla="*/ 11 h 44"/>
                <a:gd name="T10" fmla="*/ 274 w 364"/>
                <a:gd name="T11" fmla="*/ 41 h 44"/>
                <a:gd name="T12" fmla="*/ 364 w 364"/>
                <a:gd name="T13" fmla="*/ 22 h 44"/>
                <a:gd name="T14" fmla="*/ 301 w 364"/>
                <a:gd name="T15" fmla="*/ 5 h 44"/>
                <a:gd name="T16" fmla="*/ 182 w 364"/>
                <a:gd name="T17" fmla="*/ 0 h 44"/>
                <a:gd name="T18" fmla="*/ 0 w 364"/>
                <a:gd name="T19" fmla="*/ 22 h 44"/>
                <a:gd name="T20" fmla="*/ 182 w 364"/>
                <a:gd name="T21" fmla="*/ 44 h 44"/>
                <a:gd name="T22" fmla="*/ 266 w 364"/>
                <a:gd name="T23" fmla="*/ 41 h 44"/>
                <a:gd name="T24" fmla="*/ 260 w 364"/>
                <a:gd name="T25" fmla="*/ 6 h 44"/>
                <a:gd name="T26" fmla="*/ 252 w 364"/>
                <a:gd name="T27" fmla="*/ 1 h 44"/>
                <a:gd name="T28" fmla="*/ 182 w 364"/>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4" h="44">
                  <a:moveTo>
                    <a:pt x="301" y="5"/>
                  </a:moveTo>
                  <a:cubicBezTo>
                    <a:pt x="293" y="19"/>
                    <a:pt x="293" y="19"/>
                    <a:pt x="293" y="19"/>
                  </a:cubicBezTo>
                  <a:cubicBezTo>
                    <a:pt x="293" y="19"/>
                    <a:pt x="293" y="19"/>
                    <a:pt x="293" y="19"/>
                  </a:cubicBezTo>
                  <a:cubicBezTo>
                    <a:pt x="290" y="23"/>
                    <a:pt x="290" y="23"/>
                    <a:pt x="290" y="23"/>
                  </a:cubicBezTo>
                  <a:cubicBezTo>
                    <a:pt x="270" y="11"/>
                    <a:pt x="270" y="11"/>
                    <a:pt x="270" y="11"/>
                  </a:cubicBezTo>
                  <a:cubicBezTo>
                    <a:pt x="274" y="41"/>
                    <a:pt x="274" y="41"/>
                    <a:pt x="274" y="41"/>
                  </a:cubicBezTo>
                  <a:cubicBezTo>
                    <a:pt x="328" y="37"/>
                    <a:pt x="364" y="30"/>
                    <a:pt x="364" y="22"/>
                  </a:cubicBezTo>
                  <a:cubicBezTo>
                    <a:pt x="364" y="15"/>
                    <a:pt x="340" y="9"/>
                    <a:pt x="301" y="5"/>
                  </a:cubicBezTo>
                  <a:moveTo>
                    <a:pt x="182" y="0"/>
                  </a:moveTo>
                  <a:cubicBezTo>
                    <a:pt x="81" y="0"/>
                    <a:pt x="0" y="9"/>
                    <a:pt x="0" y="22"/>
                  </a:cubicBezTo>
                  <a:cubicBezTo>
                    <a:pt x="0" y="34"/>
                    <a:pt x="81" y="44"/>
                    <a:pt x="182" y="44"/>
                  </a:cubicBezTo>
                  <a:cubicBezTo>
                    <a:pt x="212" y="44"/>
                    <a:pt x="241" y="43"/>
                    <a:pt x="266" y="41"/>
                  </a:cubicBezTo>
                  <a:cubicBezTo>
                    <a:pt x="260" y="6"/>
                    <a:pt x="260" y="6"/>
                    <a:pt x="260" y="6"/>
                  </a:cubicBezTo>
                  <a:cubicBezTo>
                    <a:pt x="252" y="1"/>
                    <a:pt x="252" y="1"/>
                    <a:pt x="252" y="1"/>
                  </a:cubicBezTo>
                  <a:cubicBezTo>
                    <a:pt x="230" y="0"/>
                    <a:pt x="207" y="0"/>
                    <a:pt x="182"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1" name="ïṧļïḋé">
              <a:extLst>
                <a:ext uri="{FF2B5EF4-FFF2-40B4-BE49-F238E27FC236}">
                  <a16:creationId xmlns:a16="http://schemas.microsoft.com/office/drawing/2014/main" id="{E3D1C2AA-BF1F-415D-9917-C93B0DD4422A}"/>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2" name="iṧḻiḑè">
              <a:extLst>
                <a:ext uri="{FF2B5EF4-FFF2-40B4-BE49-F238E27FC236}">
                  <a16:creationId xmlns:a16="http://schemas.microsoft.com/office/drawing/2014/main" id="{7CB00CAD-1016-4498-AECE-C3E12F417960}"/>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3" name="išľíḋè">
              <a:extLst>
                <a:ext uri="{FF2B5EF4-FFF2-40B4-BE49-F238E27FC236}">
                  <a16:creationId xmlns:a16="http://schemas.microsoft.com/office/drawing/2014/main" id="{C4B0095C-6295-4E38-94C9-63D50DE7CB98}"/>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4" name="íṣ1iďè">
              <a:extLst>
                <a:ext uri="{FF2B5EF4-FFF2-40B4-BE49-F238E27FC236}">
                  <a16:creationId xmlns:a16="http://schemas.microsoft.com/office/drawing/2014/main" id="{4F847316-6482-40F6-ABDC-0B073196B86C}"/>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5" name="ïŝḷïďe">
              <a:extLst>
                <a:ext uri="{FF2B5EF4-FFF2-40B4-BE49-F238E27FC236}">
                  <a16:creationId xmlns:a16="http://schemas.microsoft.com/office/drawing/2014/main" id="{791B4FFA-3C9B-4D1A-BB04-BC9862B0FFC6}"/>
                </a:ext>
              </a:extLst>
            </p:cNvPr>
            <p:cNvSpPr/>
            <p:nvPr/>
          </p:nvSpPr>
          <p:spPr bwMode="auto">
            <a:xfrm>
              <a:off x="5554663" y="2621756"/>
              <a:ext cx="936625" cy="2089150"/>
            </a:xfrm>
            <a:custGeom>
              <a:avLst/>
              <a:gdLst>
                <a:gd name="T0" fmla="*/ 22 w 590"/>
                <a:gd name="T1" fmla="*/ 1316 h 1316"/>
                <a:gd name="T2" fmla="*/ 590 w 590"/>
                <a:gd name="T3" fmla="*/ 10 h 1316"/>
                <a:gd name="T4" fmla="*/ 569 w 590"/>
                <a:gd name="T5" fmla="*/ 0 h 1316"/>
                <a:gd name="T6" fmla="*/ 0 w 590"/>
                <a:gd name="T7" fmla="*/ 1306 h 1316"/>
                <a:gd name="T8" fmla="*/ 22 w 590"/>
                <a:gd name="T9" fmla="*/ 1316 h 1316"/>
              </a:gdLst>
              <a:ahLst/>
              <a:cxnLst>
                <a:cxn ang="0">
                  <a:pos x="T0" y="T1"/>
                </a:cxn>
                <a:cxn ang="0">
                  <a:pos x="T2" y="T3"/>
                </a:cxn>
                <a:cxn ang="0">
                  <a:pos x="T4" y="T5"/>
                </a:cxn>
                <a:cxn ang="0">
                  <a:pos x="T6" y="T7"/>
                </a:cxn>
                <a:cxn ang="0">
                  <a:pos x="T8" y="T9"/>
                </a:cxn>
              </a:cxnLst>
              <a:rect l="0" t="0" r="r" b="b"/>
              <a:pathLst>
                <a:path w="590" h="1316">
                  <a:moveTo>
                    <a:pt x="22" y="1316"/>
                  </a:moveTo>
                  <a:lnTo>
                    <a:pt x="590" y="10"/>
                  </a:lnTo>
                  <a:lnTo>
                    <a:pt x="569" y="0"/>
                  </a:lnTo>
                  <a:lnTo>
                    <a:pt x="0" y="1306"/>
                  </a:lnTo>
                  <a:lnTo>
                    <a:pt x="22" y="1316"/>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6" name="ïṣḷíde">
              <a:extLst>
                <a:ext uri="{FF2B5EF4-FFF2-40B4-BE49-F238E27FC236}">
                  <a16:creationId xmlns:a16="http://schemas.microsoft.com/office/drawing/2014/main" id="{2E733D5D-4D9D-4EDD-B200-5041DF3844DA}"/>
                </a:ext>
              </a:extLst>
            </p:cNvPr>
            <p:cNvSpPr/>
            <p:nvPr/>
          </p:nvSpPr>
          <p:spPr bwMode="auto">
            <a:xfrm>
              <a:off x="4699000" y="1154906"/>
              <a:ext cx="373063" cy="1035050"/>
            </a:xfrm>
            <a:custGeom>
              <a:avLst/>
              <a:gdLst>
                <a:gd name="T0" fmla="*/ 76 w 87"/>
                <a:gd name="T1" fmla="*/ 214 h 242"/>
                <a:gd name="T2" fmla="*/ 77 w 87"/>
                <a:gd name="T3" fmla="*/ 214 h 242"/>
                <a:gd name="T4" fmla="*/ 76 w 87"/>
                <a:gd name="T5" fmla="*/ 214 h 242"/>
                <a:gd name="T6" fmla="*/ 76 w 87"/>
                <a:gd name="T7" fmla="*/ 0 h 242"/>
                <a:gd name="T8" fmla="*/ 71 w 87"/>
                <a:gd name="T9" fmla="*/ 35 h 242"/>
                <a:gd name="T10" fmla="*/ 34 w 87"/>
                <a:gd name="T11" fmla="*/ 65 h 242"/>
                <a:gd name="T12" fmla="*/ 34 w 87"/>
                <a:gd name="T13" fmla="*/ 65 h 242"/>
                <a:gd name="T14" fmla="*/ 0 w 87"/>
                <a:gd name="T15" fmla="*/ 97 h 242"/>
                <a:gd name="T16" fmla="*/ 3 w 87"/>
                <a:gd name="T17" fmla="*/ 105 h 242"/>
                <a:gd name="T18" fmla="*/ 43 w 87"/>
                <a:gd name="T19" fmla="*/ 161 h 242"/>
                <a:gd name="T20" fmla="*/ 43 w 87"/>
                <a:gd name="T21" fmla="*/ 161 h 242"/>
                <a:gd name="T22" fmla="*/ 43 w 87"/>
                <a:gd name="T23" fmla="*/ 171 h 242"/>
                <a:gd name="T24" fmla="*/ 46 w 87"/>
                <a:gd name="T25" fmla="*/ 204 h 242"/>
                <a:gd name="T26" fmla="*/ 56 w 87"/>
                <a:gd name="T27" fmla="*/ 217 h 242"/>
                <a:gd name="T28" fmla="*/ 56 w 87"/>
                <a:gd name="T29" fmla="*/ 217 h 242"/>
                <a:gd name="T30" fmla="*/ 56 w 87"/>
                <a:gd name="T31" fmla="*/ 217 h 242"/>
                <a:gd name="T32" fmla="*/ 55 w 87"/>
                <a:gd name="T33" fmla="*/ 223 h 242"/>
                <a:gd name="T34" fmla="*/ 58 w 87"/>
                <a:gd name="T35" fmla="*/ 232 h 242"/>
                <a:gd name="T36" fmla="*/ 67 w 87"/>
                <a:gd name="T37" fmla="*/ 242 h 242"/>
                <a:gd name="T38" fmla="*/ 70 w 87"/>
                <a:gd name="T39" fmla="*/ 237 h 242"/>
                <a:gd name="T40" fmla="*/ 65 w 87"/>
                <a:gd name="T41" fmla="*/ 232 h 242"/>
                <a:gd name="T42" fmla="*/ 74 w 87"/>
                <a:gd name="T43" fmla="*/ 214 h 242"/>
                <a:gd name="T44" fmla="*/ 76 w 87"/>
                <a:gd name="T45" fmla="*/ 214 h 242"/>
                <a:gd name="T46" fmla="*/ 58 w 87"/>
                <a:gd name="T47" fmla="*/ 204 h 242"/>
                <a:gd name="T48" fmla="*/ 64 w 87"/>
                <a:gd name="T49" fmla="*/ 166 h 242"/>
                <a:gd name="T50" fmla="*/ 33 w 87"/>
                <a:gd name="T51" fmla="*/ 124 h 242"/>
                <a:gd name="T52" fmla="*/ 30 w 87"/>
                <a:gd name="T53" fmla="*/ 80 h 242"/>
                <a:gd name="T54" fmla="*/ 87 w 87"/>
                <a:gd name="T55" fmla="*/ 44 h 242"/>
                <a:gd name="T56" fmla="*/ 76 w 87"/>
                <a:gd name="T5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242">
                  <a:moveTo>
                    <a:pt x="76" y="214"/>
                  </a:moveTo>
                  <a:cubicBezTo>
                    <a:pt x="76" y="214"/>
                    <a:pt x="77" y="214"/>
                    <a:pt x="77" y="214"/>
                  </a:cubicBezTo>
                  <a:cubicBezTo>
                    <a:pt x="77" y="214"/>
                    <a:pt x="76" y="214"/>
                    <a:pt x="76" y="214"/>
                  </a:cubicBezTo>
                  <a:moveTo>
                    <a:pt x="76" y="0"/>
                  </a:moveTo>
                  <a:cubicBezTo>
                    <a:pt x="70" y="7"/>
                    <a:pt x="66" y="18"/>
                    <a:pt x="71" y="35"/>
                  </a:cubicBezTo>
                  <a:cubicBezTo>
                    <a:pt x="71" y="35"/>
                    <a:pt x="58" y="55"/>
                    <a:pt x="34" y="65"/>
                  </a:cubicBezTo>
                  <a:cubicBezTo>
                    <a:pt x="34" y="65"/>
                    <a:pt x="34" y="65"/>
                    <a:pt x="34" y="65"/>
                  </a:cubicBezTo>
                  <a:cubicBezTo>
                    <a:pt x="14" y="73"/>
                    <a:pt x="0" y="86"/>
                    <a:pt x="0" y="97"/>
                  </a:cubicBezTo>
                  <a:cubicBezTo>
                    <a:pt x="0" y="100"/>
                    <a:pt x="1" y="103"/>
                    <a:pt x="3" y="105"/>
                  </a:cubicBezTo>
                  <a:cubicBezTo>
                    <a:pt x="14" y="117"/>
                    <a:pt x="43" y="147"/>
                    <a:pt x="43" y="161"/>
                  </a:cubicBezTo>
                  <a:cubicBezTo>
                    <a:pt x="43" y="161"/>
                    <a:pt x="43" y="161"/>
                    <a:pt x="43" y="161"/>
                  </a:cubicBezTo>
                  <a:cubicBezTo>
                    <a:pt x="43" y="164"/>
                    <a:pt x="43" y="168"/>
                    <a:pt x="43" y="171"/>
                  </a:cubicBezTo>
                  <a:cubicBezTo>
                    <a:pt x="43" y="184"/>
                    <a:pt x="44" y="200"/>
                    <a:pt x="46" y="204"/>
                  </a:cubicBezTo>
                  <a:cubicBezTo>
                    <a:pt x="48" y="210"/>
                    <a:pt x="56" y="217"/>
                    <a:pt x="56" y="217"/>
                  </a:cubicBezTo>
                  <a:cubicBezTo>
                    <a:pt x="56" y="217"/>
                    <a:pt x="56" y="217"/>
                    <a:pt x="56" y="217"/>
                  </a:cubicBezTo>
                  <a:cubicBezTo>
                    <a:pt x="56" y="217"/>
                    <a:pt x="56" y="217"/>
                    <a:pt x="56" y="217"/>
                  </a:cubicBezTo>
                  <a:cubicBezTo>
                    <a:pt x="56" y="217"/>
                    <a:pt x="55" y="220"/>
                    <a:pt x="55" y="223"/>
                  </a:cubicBezTo>
                  <a:cubicBezTo>
                    <a:pt x="55" y="226"/>
                    <a:pt x="56" y="230"/>
                    <a:pt x="58" y="232"/>
                  </a:cubicBezTo>
                  <a:cubicBezTo>
                    <a:pt x="61" y="235"/>
                    <a:pt x="65" y="240"/>
                    <a:pt x="67" y="242"/>
                  </a:cubicBezTo>
                  <a:cubicBezTo>
                    <a:pt x="68" y="240"/>
                    <a:pt x="69" y="238"/>
                    <a:pt x="70" y="237"/>
                  </a:cubicBezTo>
                  <a:cubicBezTo>
                    <a:pt x="69" y="235"/>
                    <a:pt x="67" y="234"/>
                    <a:pt x="65" y="232"/>
                  </a:cubicBezTo>
                  <a:cubicBezTo>
                    <a:pt x="60" y="227"/>
                    <a:pt x="65" y="214"/>
                    <a:pt x="74" y="214"/>
                  </a:cubicBezTo>
                  <a:cubicBezTo>
                    <a:pt x="75" y="214"/>
                    <a:pt x="75" y="214"/>
                    <a:pt x="76" y="214"/>
                  </a:cubicBezTo>
                  <a:cubicBezTo>
                    <a:pt x="69" y="213"/>
                    <a:pt x="64" y="210"/>
                    <a:pt x="58" y="204"/>
                  </a:cubicBezTo>
                  <a:cubicBezTo>
                    <a:pt x="47" y="190"/>
                    <a:pt x="61" y="176"/>
                    <a:pt x="64" y="166"/>
                  </a:cubicBezTo>
                  <a:cubicBezTo>
                    <a:pt x="70" y="150"/>
                    <a:pt x="39" y="143"/>
                    <a:pt x="33" y="124"/>
                  </a:cubicBezTo>
                  <a:cubicBezTo>
                    <a:pt x="29" y="108"/>
                    <a:pt x="20" y="94"/>
                    <a:pt x="30" y="80"/>
                  </a:cubicBezTo>
                  <a:cubicBezTo>
                    <a:pt x="43" y="60"/>
                    <a:pt x="65" y="51"/>
                    <a:pt x="87" y="44"/>
                  </a:cubicBezTo>
                  <a:cubicBezTo>
                    <a:pt x="77" y="32"/>
                    <a:pt x="72" y="15"/>
                    <a:pt x="7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7" name="ïsḷidé">
              <a:extLst>
                <a:ext uri="{FF2B5EF4-FFF2-40B4-BE49-F238E27FC236}">
                  <a16:creationId xmlns:a16="http://schemas.microsoft.com/office/drawing/2014/main" id="{F03EC69E-85EC-4AD9-B951-FF93FAADA55B}"/>
                </a:ext>
              </a:extLst>
            </p:cNvPr>
            <p:cNvSpPr/>
            <p:nvPr/>
          </p:nvSpPr>
          <p:spPr bwMode="auto">
            <a:xfrm>
              <a:off x="4994275" y="2445544"/>
              <a:ext cx="22225" cy="30163"/>
            </a:xfrm>
            <a:custGeom>
              <a:avLst/>
              <a:gdLst>
                <a:gd name="T0" fmla="*/ 0 w 5"/>
                <a:gd name="T1" fmla="*/ 0 h 7"/>
                <a:gd name="T2" fmla="*/ 5 w 5"/>
                <a:gd name="T3" fmla="*/ 7 h 7"/>
                <a:gd name="T4" fmla="*/ 4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1" y="3"/>
                    <a:pt x="2" y="6"/>
                    <a:pt x="5" y="7"/>
                  </a:cubicBezTo>
                  <a:cubicBezTo>
                    <a:pt x="5" y="7"/>
                    <a:pt x="5" y="7"/>
                    <a:pt x="4" y="7"/>
                  </a:cubicBezTo>
                  <a:cubicBezTo>
                    <a:pt x="2" y="5"/>
                    <a:pt x="1" y="3"/>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8" name="ïṡḷîḑê">
              <a:extLst>
                <a:ext uri="{FF2B5EF4-FFF2-40B4-BE49-F238E27FC236}">
                  <a16:creationId xmlns:a16="http://schemas.microsoft.com/office/drawing/2014/main" id="{6AE56681-2981-4E03-AF19-B8AA16399167}"/>
                </a:ext>
              </a:extLst>
            </p:cNvPr>
            <p:cNvSpPr/>
            <p:nvPr/>
          </p:nvSpPr>
          <p:spPr bwMode="auto">
            <a:xfrm>
              <a:off x="4994275" y="2407444"/>
              <a:ext cx="30163" cy="68263"/>
            </a:xfrm>
            <a:custGeom>
              <a:avLst/>
              <a:gdLst>
                <a:gd name="T0" fmla="*/ 1 w 7"/>
                <a:gd name="T1" fmla="*/ 0 h 16"/>
                <a:gd name="T2" fmla="*/ 0 w 7"/>
                <a:gd name="T3" fmla="*/ 6 h 16"/>
                <a:gd name="T4" fmla="*/ 0 w 7"/>
                <a:gd name="T5" fmla="*/ 7 h 16"/>
                <a:gd name="T6" fmla="*/ 0 w 7"/>
                <a:gd name="T7" fmla="*/ 9 h 16"/>
                <a:gd name="T8" fmla="*/ 4 w 7"/>
                <a:gd name="T9" fmla="*/ 16 h 16"/>
                <a:gd name="T10" fmla="*/ 7 w 7"/>
                <a:gd name="T11" fmla="*/ 1 h 16"/>
                <a:gd name="T12" fmla="*/ 6 w 7"/>
                <a:gd name="T13" fmla="*/ 1 h 16"/>
                <a:gd name="T14" fmla="*/ 1 w 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1" y="0"/>
                  </a:moveTo>
                  <a:cubicBezTo>
                    <a:pt x="0" y="2"/>
                    <a:pt x="0" y="4"/>
                    <a:pt x="0" y="6"/>
                  </a:cubicBezTo>
                  <a:cubicBezTo>
                    <a:pt x="0" y="7"/>
                    <a:pt x="0" y="7"/>
                    <a:pt x="0" y="7"/>
                  </a:cubicBezTo>
                  <a:cubicBezTo>
                    <a:pt x="0" y="8"/>
                    <a:pt x="0" y="9"/>
                    <a:pt x="0" y="9"/>
                  </a:cubicBezTo>
                  <a:cubicBezTo>
                    <a:pt x="1" y="12"/>
                    <a:pt x="2" y="14"/>
                    <a:pt x="4" y="16"/>
                  </a:cubicBezTo>
                  <a:cubicBezTo>
                    <a:pt x="4" y="11"/>
                    <a:pt x="4" y="5"/>
                    <a:pt x="7" y="1"/>
                  </a:cubicBezTo>
                  <a:cubicBezTo>
                    <a:pt x="6" y="1"/>
                    <a:pt x="6" y="1"/>
                    <a:pt x="6" y="1"/>
                  </a:cubicBezTo>
                  <a:cubicBezTo>
                    <a:pt x="4" y="1"/>
                    <a:pt x="2" y="1"/>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9" name="i$ḻiḋè">
              <a:extLst>
                <a:ext uri="{FF2B5EF4-FFF2-40B4-BE49-F238E27FC236}">
                  <a16:creationId xmlns:a16="http://schemas.microsoft.com/office/drawing/2014/main" id="{7AC35DE4-BF3A-4873-860E-DC8FE1A29EA5}"/>
                </a:ext>
              </a:extLst>
            </p:cNvPr>
            <p:cNvSpPr/>
            <p:nvPr/>
          </p:nvSpPr>
          <p:spPr bwMode="auto">
            <a:xfrm>
              <a:off x="4999038" y="2377281"/>
              <a:ext cx="85725" cy="34925"/>
            </a:xfrm>
            <a:custGeom>
              <a:avLst/>
              <a:gdLst>
                <a:gd name="T0" fmla="*/ 20 w 20"/>
                <a:gd name="T1" fmla="*/ 0 h 8"/>
                <a:gd name="T2" fmla="*/ 6 w 20"/>
                <a:gd name="T3" fmla="*/ 0 h 8"/>
                <a:gd name="T4" fmla="*/ 0 w 20"/>
                <a:gd name="T5" fmla="*/ 7 h 8"/>
                <a:gd name="T6" fmla="*/ 5 w 20"/>
                <a:gd name="T7" fmla="*/ 8 h 8"/>
                <a:gd name="T8" fmla="*/ 6 w 20"/>
                <a:gd name="T9" fmla="*/ 8 h 8"/>
                <a:gd name="T10" fmla="*/ 8 w 20"/>
                <a:gd name="T11" fmla="*/ 5 h 8"/>
                <a:gd name="T12" fmla="*/ 20 w 2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0"/>
                  </a:moveTo>
                  <a:cubicBezTo>
                    <a:pt x="6" y="0"/>
                    <a:pt x="6" y="0"/>
                    <a:pt x="6" y="0"/>
                  </a:cubicBezTo>
                  <a:cubicBezTo>
                    <a:pt x="2" y="0"/>
                    <a:pt x="0" y="3"/>
                    <a:pt x="0" y="7"/>
                  </a:cubicBezTo>
                  <a:cubicBezTo>
                    <a:pt x="1" y="8"/>
                    <a:pt x="3" y="8"/>
                    <a:pt x="5" y="8"/>
                  </a:cubicBezTo>
                  <a:cubicBezTo>
                    <a:pt x="6" y="8"/>
                    <a:pt x="6" y="8"/>
                    <a:pt x="6" y="8"/>
                  </a:cubicBezTo>
                  <a:cubicBezTo>
                    <a:pt x="6" y="7"/>
                    <a:pt x="7" y="6"/>
                    <a:pt x="8" y="5"/>
                  </a:cubicBezTo>
                  <a:cubicBezTo>
                    <a:pt x="12" y="2"/>
                    <a:pt x="16" y="0"/>
                    <a:pt x="2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0" name="iṥḻiďé">
              <a:extLst>
                <a:ext uri="{FF2B5EF4-FFF2-40B4-BE49-F238E27FC236}">
                  <a16:creationId xmlns:a16="http://schemas.microsoft.com/office/drawing/2014/main" id="{7A72F1C0-643D-45ED-8521-64D0A5A8D65C}"/>
                </a:ext>
              </a:extLst>
            </p:cNvPr>
            <p:cNvSpPr/>
            <p:nvPr/>
          </p:nvSpPr>
          <p:spPr bwMode="auto">
            <a:xfrm>
              <a:off x="4994275" y="2770981"/>
              <a:ext cx="50800" cy="38100"/>
            </a:xfrm>
            <a:custGeom>
              <a:avLst/>
              <a:gdLst>
                <a:gd name="T0" fmla="*/ 12 w 12"/>
                <a:gd name="T1" fmla="*/ 0 h 9"/>
                <a:gd name="T2" fmla="*/ 7 w 12"/>
                <a:gd name="T3" fmla="*/ 0 h 9"/>
                <a:gd name="T4" fmla="*/ 0 w 12"/>
                <a:gd name="T5" fmla="*/ 9 h 9"/>
                <a:gd name="T6" fmla="*/ 0 w 12"/>
                <a:gd name="T7" fmla="*/ 9 h 9"/>
                <a:gd name="T8" fmla="*/ 9 w 12"/>
                <a:gd name="T9" fmla="*/ 0 h 9"/>
                <a:gd name="T10" fmla="*/ 1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12" y="0"/>
                  </a:moveTo>
                  <a:cubicBezTo>
                    <a:pt x="7" y="0"/>
                    <a:pt x="7" y="0"/>
                    <a:pt x="7" y="0"/>
                  </a:cubicBezTo>
                  <a:cubicBezTo>
                    <a:pt x="1" y="0"/>
                    <a:pt x="0" y="3"/>
                    <a:pt x="0" y="9"/>
                  </a:cubicBezTo>
                  <a:cubicBezTo>
                    <a:pt x="0" y="9"/>
                    <a:pt x="0" y="9"/>
                    <a:pt x="0" y="9"/>
                  </a:cubicBezTo>
                  <a:cubicBezTo>
                    <a:pt x="0" y="4"/>
                    <a:pt x="4" y="0"/>
                    <a:pt x="9" y="0"/>
                  </a:cubicBezTo>
                  <a:cubicBezTo>
                    <a:pt x="12" y="0"/>
                    <a:pt x="12" y="0"/>
                    <a:pt x="12"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1" name="îsḻïḍê">
              <a:extLst>
                <a:ext uri="{FF2B5EF4-FFF2-40B4-BE49-F238E27FC236}">
                  <a16:creationId xmlns:a16="http://schemas.microsoft.com/office/drawing/2014/main" id="{3827FC4B-6E75-4685-8902-7B72F8EA5871}"/>
                </a:ext>
              </a:extLst>
            </p:cNvPr>
            <p:cNvSpPr/>
            <p:nvPr/>
          </p:nvSpPr>
          <p:spPr bwMode="auto">
            <a:xfrm>
              <a:off x="4994275" y="2770981"/>
              <a:ext cx="55563" cy="88900"/>
            </a:xfrm>
            <a:custGeom>
              <a:avLst/>
              <a:gdLst>
                <a:gd name="T0" fmla="*/ 13 w 13"/>
                <a:gd name="T1" fmla="*/ 0 h 21"/>
                <a:gd name="T2" fmla="*/ 12 w 13"/>
                <a:gd name="T3" fmla="*/ 0 h 21"/>
                <a:gd name="T4" fmla="*/ 9 w 13"/>
                <a:gd name="T5" fmla="*/ 0 h 21"/>
                <a:gd name="T6" fmla="*/ 0 w 13"/>
                <a:gd name="T7" fmla="*/ 9 h 21"/>
                <a:gd name="T8" fmla="*/ 0 w 13"/>
                <a:gd name="T9" fmla="*/ 9 h 21"/>
                <a:gd name="T10" fmla="*/ 8 w 13"/>
                <a:gd name="T11" fmla="*/ 21 h 21"/>
                <a:gd name="T12" fmla="*/ 8 w 13"/>
                <a:gd name="T13" fmla="*/ 5 h 21"/>
                <a:gd name="T14" fmla="*/ 13 w 1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13" y="0"/>
                  </a:moveTo>
                  <a:cubicBezTo>
                    <a:pt x="12" y="0"/>
                    <a:pt x="12" y="0"/>
                    <a:pt x="12" y="0"/>
                  </a:cubicBezTo>
                  <a:cubicBezTo>
                    <a:pt x="9" y="0"/>
                    <a:pt x="9" y="0"/>
                    <a:pt x="9" y="0"/>
                  </a:cubicBezTo>
                  <a:cubicBezTo>
                    <a:pt x="4" y="0"/>
                    <a:pt x="0" y="4"/>
                    <a:pt x="0" y="9"/>
                  </a:cubicBezTo>
                  <a:cubicBezTo>
                    <a:pt x="0" y="9"/>
                    <a:pt x="0" y="9"/>
                    <a:pt x="0" y="9"/>
                  </a:cubicBezTo>
                  <a:cubicBezTo>
                    <a:pt x="0" y="15"/>
                    <a:pt x="2" y="20"/>
                    <a:pt x="8" y="21"/>
                  </a:cubicBezTo>
                  <a:cubicBezTo>
                    <a:pt x="6" y="16"/>
                    <a:pt x="5" y="11"/>
                    <a:pt x="8" y="5"/>
                  </a:cubicBezTo>
                  <a:cubicBezTo>
                    <a:pt x="9" y="2"/>
                    <a:pt x="11" y="0"/>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2" name="îṣḷiḍe">
              <a:extLst>
                <a:ext uri="{FF2B5EF4-FFF2-40B4-BE49-F238E27FC236}">
                  <a16:creationId xmlns:a16="http://schemas.microsoft.com/office/drawing/2014/main" id="{339FFD48-91F9-459F-9592-71C3689989B6}"/>
                </a:ext>
              </a:extLst>
            </p:cNvPr>
            <p:cNvSpPr/>
            <p:nvPr/>
          </p:nvSpPr>
          <p:spPr bwMode="auto">
            <a:xfrm>
              <a:off x="4981575" y="2189956"/>
              <a:ext cx="20638" cy="12700"/>
            </a:xfrm>
            <a:custGeom>
              <a:avLst/>
              <a:gdLst>
                <a:gd name="T0" fmla="*/ 1 w 5"/>
                <a:gd name="T1" fmla="*/ 0 h 3"/>
                <a:gd name="T2" fmla="*/ 0 w 5"/>
                <a:gd name="T3" fmla="*/ 3 h 3"/>
                <a:gd name="T4" fmla="*/ 4 w 5"/>
                <a:gd name="T5" fmla="*/ 1 h 3"/>
                <a:gd name="T6" fmla="*/ 5 w 5"/>
                <a:gd name="T7" fmla="*/ 0 h 3"/>
                <a:gd name="T8" fmla="*/ 1 w 5"/>
                <a:gd name="T9" fmla="*/ 0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2"/>
                    <a:pt x="0" y="3"/>
                  </a:cubicBezTo>
                  <a:cubicBezTo>
                    <a:pt x="1" y="3"/>
                    <a:pt x="2" y="2"/>
                    <a:pt x="4" y="1"/>
                  </a:cubicBezTo>
                  <a:cubicBezTo>
                    <a:pt x="4" y="1"/>
                    <a:pt x="4" y="0"/>
                    <a:pt x="5" y="0"/>
                  </a:cubicBezTo>
                  <a:cubicBezTo>
                    <a:pt x="1" y="0"/>
                    <a:pt x="1" y="0"/>
                    <a:pt x="1" y="0"/>
                  </a:cubicBezTo>
                  <a:cubicBezTo>
                    <a:pt x="1" y="0"/>
                    <a:pt x="1" y="0"/>
                    <a:pt x="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3" name="îsļíḋè">
              <a:extLst>
                <a:ext uri="{FF2B5EF4-FFF2-40B4-BE49-F238E27FC236}">
                  <a16:creationId xmlns:a16="http://schemas.microsoft.com/office/drawing/2014/main" id="{93A18DA5-1EF4-4001-9DB1-6BFCC62F90A9}"/>
                </a:ext>
              </a:extLst>
            </p:cNvPr>
            <p:cNvSpPr/>
            <p:nvPr/>
          </p:nvSpPr>
          <p:spPr bwMode="auto">
            <a:xfrm>
              <a:off x="4999038" y="2162969"/>
              <a:ext cx="20638" cy="17463"/>
            </a:xfrm>
            <a:custGeom>
              <a:avLst/>
              <a:gdLst>
                <a:gd name="T0" fmla="*/ 3 w 5"/>
                <a:gd name="T1" fmla="*/ 0 h 4"/>
                <a:gd name="T2" fmla="*/ 0 w 5"/>
                <a:gd name="T3" fmla="*/ 1 h 4"/>
                <a:gd name="T4" fmla="*/ 2 w 5"/>
                <a:gd name="T5" fmla="*/ 4 h 4"/>
                <a:gd name="T6" fmla="*/ 5 w 5"/>
                <a:gd name="T7" fmla="*/ 3 h 4"/>
                <a:gd name="T8" fmla="*/ 3 w 5"/>
                <a:gd name="T9" fmla="*/ 1 h 4"/>
                <a:gd name="T10" fmla="*/ 3 w 5"/>
                <a:gd name="T11" fmla="*/ 1 h 4"/>
                <a:gd name="T12" fmla="*/ 5 w 5"/>
                <a:gd name="T13" fmla="*/ 2 h 4"/>
                <a:gd name="T14" fmla="*/ 3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2" y="0"/>
                    <a:pt x="1" y="1"/>
                    <a:pt x="0" y="1"/>
                  </a:cubicBezTo>
                  <a:cubicBezTo>
                    <a:pt x="1" y="2"/>
                    <a:pt x="2" y="3"/>
                    <a:pt x="2" y="4"/>
                  </a:cubicBezTo>
                  <a:cubicBezTo>
                    <a:pt x="3" y="4"/>
                    <a:pt x="4" y="3"/>
                    <a:pt x="5" y="3"/>
                  </a:cubicBezTo>
                  <a:cubicBezTo>
                    <a:pt x="4" y="2"/>
                    <a:pt x="3" y="2"/>
                    <a:pt x="3" y="1"/>
                  </a:cubicBezTo>
                  <a:cubicBezTo>
                    <a:pt x="3" y="1"/>
                    <a:pt x="3" y="1"/>
                    <a:pt x="3" y="1"/>
                  </a:cubicBezTo>
                  <a:cubicBezTo>
                    <a:pt x="4" y="1"/>
                    <a:pt x="4" y="1"/>
                    <a:pt x="5" y="2"/>
                  </a:cubicBezTo>
                  <a:cubicBezTo>
                    <a:pt x="4" y="1"/>
                    <a:pt x="3" y="1"/>
                    <a:pt x="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4" name="îślïḓé">
              <a:extLst>
                <a:ext uri="{FF2B5EF4-FFF2-40B4-BE49-F238E27FC236}">
                  <a16:creationId xmlns:a16="http://schemas.microsoft.com/office/drawing/2014/main" id="{F05A38A2-0CCF-41C3-B042-CEFE1CD23735}"/>
                </a:ext>
              </a:extLst>
            </p:cNvPr>
            <p:cNvSpPr/>
            <p:nvPr/>
          </p:nvSpPr>
          <p:spPr bwMode="auto">
            <a:xfrm>
              <a:off x="4999038" y="2177256"/>
              <a:ext cx="38100" cy="15875"/>
            </a:xfrm>
            <a:custGeom>
              <a:avLst/>
              <a:gdLst>
                <a:gd name="T0" fmla="*/ 5 w 9"/>
                <a:gd name="T1" fmla="*/ 0 h 4"/>
                <a:gd name="T2" fmla="*/ 2 w 9"/>
                <a:gd name="T3" fmla="*/ 1 h 4"/>
                <a:gd name="T4" fmla="*/ 4 w 9"/>
                <a:gd name="T5" fmla="*/ 3 h 4"/>
                <a:gd name="T6" fmla="*/ 1 w 9"/>
                <a:gd name="T7" fmla="*/ 3 h 4"/>
                <a:gd name="T8" fmla="*/ 1 w 9"/>
                <a:gd name="T9" fmla="*/ 3 h 4"/>
                <a:gd name="T10" fmla="*/ 0 w 9"/>
                <a:gd name="T11" fmla="*/ 4 h 4"/>
                <a:gd name="T12" fmla="*/ 9 w 9"/>
                <a:gd name="T13" fmla="*/ 2 h 4"/>
                <a:gd name="T14" fmla="*/ 9 w 9"/>
                <a:gd name="T15" fmla="*/ 2 h 4"/>
                <a:gd name="T16" fmla="*/ 5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5" y="0"/>
                  </a:moveTo>
                  <a:cubicBezTo>
                    <a:pt x="4" y="0"/>
                    <a:pt x="3" y="1"/>
                    <a:pt x="2" y="1"/>
                  </a:cubicBezTo>
                  <a:cubicBezTo>
                    <a:pt x="3" y="2"/>
                    <a:pt x="3" y="2"/>
                    <a:pt x="4" y="3"/>
                  </a:cubicBezTo>
                  <a:cubicBezTo>
                    <a:pt x="1" y="3"/>
                    <a:pt x="1" y="3"/>
                    <a:pt x="1" y="3"/>
                  </a:cubicBezTo>
                  <a:cubicBezTo>
                    <a:pt x="1" y="3"/>
                    <a:pt x="1" y="3"/>
                    <a:pt x="1" y="3"/>
                  </a:cubicBezTo>
                  <a:cubicBezTo>
                    <a:pt x="0" y="3"/>
                    <a:pt x="0" y="4"/>
                    <a:pt x="0" y="4"/>
                  </a:cubicBezTo>
                  <a:cubicBezTo>
                    <a:pt x="3" y="3"/>
                    <a:pt x="6" y="2"/>
                    <a:pt x="9" y="2"/>
                  </a:cubicBezTo>
                  <a:cubicBezTo>
                    <a:pt x="9" y="2"/>
                    <a:pt x="9" y="2"/>
                    <a:pt x="9" y="2"/>
                  </a:cubicBezTo>
                  <a:cubicBezTo>
                    <a:pt x="7" y="1"/>
                    <a:pt x="6" y="0"/>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5" name="iṥľíḋé">
              <a:extLst>
                <a:ext uri="{FF2B5EF4-FFF2-40B4-BE49-F238E27FC236}">
                  <a16:creationId xmlns:a16="http://schemas.microsoft.com/office/drawing/2014/main" id="{3278ACA7-3609-42C6-96E6-98846CC302FD}"/>
                </a:ext>
              </a:extLst>
            </p:cNvPr>
            <p:cNvSpPr/>
            <p:nvPr/>
          </p:nvSpPr>
          <p:spPr bwMode="auto">
            <a:xfrm>
              <a:off x="4986338" y="2167731"/>
              <a:ext cx="20638" cy="22225"/>
            </a:xfrm>
            <a:custGeom>
              <a:avLst/>
              <a:gdLst>
                <a:gd name="T0" fmla="*/ 3 w 5"/>
                <a:gd name="T1" fmla="*/ 0 h 5"/>
                <a:gd name="T2" fmla="*/ 0 w 5"/>
                <a:gd name="T3" fmla="*/ 5 h 5"/>
                <a:gd name="T4" fmla="*/ 0 w 5"/>
                <a:gd name="T5" fmla="*/ 5 h 5"/>
                <a:gd name="T6" fmla="*/ 4 w 5"/>
                <a:gd name="T7" fmla="*/ 5 h 5"/>
                <a:gd name="T8" fmla="*/ 5 w 5"/>
                <a:gd name="T9" fmla="*/ 3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1"/>
                    <a:pt x="1" y="3"/>
                    <a:pt x="0" y="5"/>
                  </a:cubicBezTo>
                  <a:cubicBezTo>
                    <a:pt x="0" y="5"/>
                    <a:pt x="0" y="5"/>
                    <a:pt x="0" y="5"/>
                  </a:cubicBezTo>
                  <a:cubicBezTo>
                    <a:pt x="4" y="5"/>
                    <a:pt x="4" y="5"/>
                    <a:pt x="4" y="5"/>
                  </a:cubicBezTo>
                  <a:cubicBezTo>
                    <a:pt x="4" y="4"/>
                    <a:pt x="5" y="4"/>
                    <a:pt x="5" y="3"/>
                  </a:cubicBezTo>
                  <a:cubicBezTo>
                    <a:pt x="5" y="2"/>
                    <a:pt x="4" y="1"/>
                    <a:pt x="3"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6" name="íŝliḑê">
              <a:extLst>
                <a:ext uri="{FF2B5EF4-FFF2-40B4-BE49-F238E27FC236}">
                  <a16:creationId xmlns:a16="http://schemas.microsoft.com/office/drawing/2014/main" id="{D898A35D-C2EB-4B9D-A0F9-07FD7A60E7CD}"/>
                </a:ext>
              </a:extLst>
            </p:cNvPr>
            <p:cNvSpPr/>
            <p:nvPr/>
          </p:nvSpPr>
          <p:spPr bwMode="auto">
            <a:xfrm>
              <a:off x="5002213" y="2180431"/>
              <a:ext cx="14288" cy="9525"/>
            </a:xfrm>
            <a:custGeom>
              <a:avLst/>
              <a:gdLst>
                <a:gd name="T0" fmla="*/ 1 w 3"/>
                <a:gd name="T1" fmla="*/ 0 h 2"/>
                <a:gd name="T2" fmla="*/ 0 w 3"/>
                <a:gd name="T3" fmla="*/ 2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1" y="1"/>
                    <a:pt x="0" y="1"/>
                    <a:pt x="0" y="2"/>
                  </a:cubicBezTo>
                  <a:cubicBezTo>
                    <a:pt x="3" y="2"/>
                    <a:pt x="3" y="2"/>
                    <a:pt x="3" y="2"/>
                  </a:cubicBezTo>
                  <a:cubicBezTo>
                    <a:pt x="2" y="1"/>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7" name="ïS1ïďê">
              <a:extLst>
                <a:ext uri="{FF2B5EF4-FFF2-40B4-BE49-F238E27FC236}">
                  <a16:creationId xmlns:a16="http://schemas.microsoft.com/office/drawing/2014/main" id="{07EC64B9-1611-4E4E-96FC-7753DC8EB0D0}"/>
                </a:ext>
              </a:extLst>
            </p:cNvPr>
            <p:cNvSpPr/>
            <p:nvPr/>
          </p:nvSpPr>
          <p:spPr bwMode="auto">
            <a:xfrm>
              <a:off x="5019675" y="2172494"/>
              <a:ext cx="85725" cy="0"/>
            </a:xfrm>
            <a:custGeom>
              <a:avLst/>
              <a:gdLst>
                <a:gd name="T0" fmla="*/ 0 w 20"/>
                <a:gd name="T1" fmla="*/ 1 w 20"/>
                <a:gd name="T2" fmla="*/ 3 w 20"/>
                <a:gd name="T3" fmla="*/ 20 w 20"/>
                <a:gd name="T4" fmla="*/ 20 w 20"/>
                <a:gd name="T5" fmla="*/ 1 w 20"/>
                <a:gd name="T6" fmla="*/ 0 w 20"/>
              </a:gdLst>
              <a:ahLst/>
              <a:cxnLst>
                <a:cxn ang="0">
                  <a:pos x="T0" y="0"/>
                </a:cxn>
                <a:cxn ang="0">
                  <a:pos x="T1" y="0"/>
                </a:cxn>
                <a:cxn ang="0">
                  <a:pos x="T2" y="0"/>
                </a:cxn>
                <a:cxn ang="0">
                  <a:pos x="T3" y="0"/>
                </a:cxn>
                <a:cxn ang="0">
                  <a:pos x="T4" y="0"/>
                </a:cxn>
                <a:cxn ang="0">
                  <a:pos x="T5" y="0"/>
                </a:cxn>
                <a:cxn ang="0">
                  <a:pos x="T6" y="0"/>
                </a:cxn>
              </a:cxnLst>
              <a:rect l="0" t="0" r="r" b="b"/>
              <a:pathLst>
                <a:path w="20">
                  <a:moveTo>
                    <a:pt x="0" y="0"/>
                  </a:moveTo>
                  <a:cubicBezTo>
                    <a:pt x="0" y="0"/>
                    <a:pt x="0" y="0"/>
                    <a:pt x="1" y="0"/>
                  </a:cubicBezTo>
                  <a:cubicBezTo>
                    <a:pt x="1" y="0"/>
                    <a:pt x="2" y="0"/>
                    <a:pt x="3" y="0"/>
                  </a:cubicBezTo>
                  <a:cubicBezTo>
                    <a:pt x="20" y="0"/>
                    <a:pt x="20" y="0"/>
                    <a:pt x="20" y="0"/>
                  </a:cubicBezTo>
                  <a:cubicBezTo>
                    <a:pt x="20" y="0"/>
                    <a:pt x="20" y="0"/>
                    <a:pt x="20" y="0"/>
                  </a:cubicBezTo>
                  <a:cubicBezTo>
                    <a:pt x="1" y="0"/>
                    <a:pt x="1" y="0"/>
                    <a:pt x="1" y="0"/>
                  </a:cubicBezTo>
                  <a:cubicBezTo>
                    <a:pt x="1" y="0"/>
                    <a:pt x="0" y="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8" name="iSḷïḑe">
              <a:extLst>
                <a:ext uri="{FF2B5EF4-FFF2-40B4-BE49-F238E27FC236}">
                  <a16:creationId xmlns:a16="http://schemas.microsoft.com/office/drawing/2014/main" id="{D5E70FBF-B40E-48F8-8771-3DE0B47AD016}"/>
                </a:ext>
              </a:extLst>
            </p:cNvPr>
            <p:cNvSpPr/>
            <p:nvPr/>
          </p:nvSpPr>
          <p:spPr bwMode="auto">
            <a:xfrm>
              <a:off x="5024438" y="2172494"/>
              <a:ext cx="80963" cy="12700"/>
            </a:xfrm>
            <a:custGeom>
              <a:avLst/>
              <a:gdLst>
                <a:gd name="T0" fmla="*/ 19 w 19"/>
                <a:gd name="T1" fmla="*/ 0 h 3"/>
                <a:gd name="T2" fmla="*/ 2 w 19"/>
                <a:gd name="T3" fmla="*/ 0 h 3"/>
                <a:gd name="T4" fmla="*/ 0 w 19"/>
                <a:gd name="T5" fmla="*/ 0 h 3"/>
                <a:gd name="T6" fmla="*/ 3 w 19"/>
                <a:gd name="T7" fmla="*/ 3 h 3"/>
                <a:gd name="T8" fmla="*/ 3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2" y="0"/>
                    <a:pt x="2" y="0"/>
                    <a:pt x="2" y="0"/>
                  </a:cubicBezTo>
                  <a:cubicBezTo>
                    <a:pt x="1" y="0"/>
                    <a:pt x="0" y="0"/>
                    <a:pt x="0" y="0"/>
                  </a:cubicBezTo>
                  <a:cubicBezTo>
                    <a:pt x="1" y="1"/>
                    <a:pt x="2" y="2"/>
                    <a:pt x="3" y="3"/>
                  </a:cubicBezTo>
                  <a:cubicBezTo>
                    <a:pt x="3" y="3"/>
                    <a:pt x="3" y="3"/>
                    <a:pt x="3" y="3"/>
                  </a:cubicBezTo>
                  <a:cubicBezTo>
                    <a:pt x="8" y="1"/>
                    <a:pt x="13" y="0"/>
                    <a:pt x="1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9" name="ïṧlíḓé">
              <a:extLst>
                <a:ext uri="{FF2B5EF4-FFF2-40B4-BE49-F238E27FC236}">
                  <a16:creationId xmlns:a16="http://schemas.microsoft.com/office/drawing/2014/main" id="{83B9410E-27A5-43AE-A699-567528D534AF}"/>
                </a:ext>
              </a:extLst>
            </p:cNvPr>
            <p:cNvSpPr/>
            <p:nvPr/>
          </p:nvSpPr>
          <p:spPr bwMode="auto">
            <a:xfrm>
              <a:off x="5011738" y="2167731"/>
              <a:ext cx="12700" cy="9525"/>
            </a:xfrm>
            <a:custGeom>
              <a:avLst/>
              <a:gdLst>
                <a:gd name="T0" fmla="*/ 0 w 3"/>
                <a:gd name="T1" fmla="*/ 0 h 2"/>
                <a:gd name="T2" fmla="*/ 0 w 3"/>
                <a:gd name="T3" fmla="*/ 0 h 2"/>
                <a:gd name="T4" fmla="*/ 2 w 3"/>
                <a:gd name="T5" fmla="*/ 2 h 2"/>
                <a:gd name="T6" fmla="*/ 3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1"/>
                    <a:pt x="1" y="1"/>
                    <a:pt x="2" y="2"/>
                  </a:cubicBezTo>
                  <a:cubicBezTo>
                    <a:pt x="2" y="2"/>
                    <a:pt x="2" y="1"/>
                    <a:pt x="3" y="1"/>
                  </a:cubicBezTo>
                  <a:cubicBezTo>
                    <a:pt x="2" y="1"/>
                    <a:pt x="2" y="1"/>
                    <a:pt x="2" y="1"/>
                  </a:cubicBezTo>
                  <a:cubicBezTo>
                    <a:pt x="1" y="0"/>
                    <a:pt x="1" y="0"/>
                    <a:pt x="0"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0" name="íšľíḓê">
              <a:extLst>
                <a:ext uri="{FF2B5EF4-FFF2-40B4-BE49-F238E27FC236}">
                  <a16:creationId xmlns:a16="http://schemas.microsoft.com/office/drawing/2014/main" id="{AD03F653-BA9D-4935-85CC-B41EA74D78E0}"/>
                </a:ext>
              </a:extLst>
            </p:cNvPr>
            <p:cNvSpPr/>
            <p:nvPr/>
          </p:nvSpPr>
          <p:spPr bwMode="auto">
            <a:xfrm>
              <a:off x="5019675" y="2172494"/>
              <a:ext cx="17463" cy="12700"/>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0"/>
                    <a:pt x="0" y="1"/>
                    <a:pt x="0" y="1"/>
                  </a:cubicBezTo>
                  <a:cubicBezTo>
                    <a:pt x="1" y="1"/>
                    <a:pt x="2" y="2"/>
                    <a:pt x="4" y="3"/>
                  </a:cubicBezTo>
                  <a:cubicBezTo>
                    <a:pt x="3" y="2"/>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1" name="í$ľíďé">
              <a:extLst>
                <a:ext uri="{FF2B5EF4-FFF2-40B4-BE49-F238E27FC236}">
                  <a16:creationId xmlns:a16="http://schemas.microsoft.com/office/drawing/2014/main" id="{204751BA-0FBA-4935-B2D5-87F6BAC04EB1}"/>
                </a:ext>
              </a:extLst>
            </p:cNvPr>
            <p:cNvSpPr/>
            <p:nvPr/>
          </p:nvSpPr>
          <p:spPr bwMode="auto">
            <a:xfrm>
              <a:off x="5105400" y="2172494"/>
              <a:ext cx="141288" cy="0"/>
            </a:xfrm>
            <a:custGeom>
              <a:avLst/>
              <a:gdLst>
                <a:gd name="T0" fmla="*/ 32 w 33"/>
                <a:gd name="T1" fmla="*/ 29 w 33"/>
                <a:gd name="T2" fmla="*/ 17 w 33"/>
                <a:gd name="T3" fmla="*/ 17 w 33"/>
                <a:gd name="T4" fmla="*/ 33 w 33"/>
                <a:gd name="T5" fmla="*/ 33 w 33"/>
                <a:gd name="T6" fmla="*/ 32 w 33"/>
                <a:gd name="T7" fmla="*/ 8 w 33"/>
                <a:gd name="T8" fmla="*/ 0 w 33"/>
                <a:gd name="T9" fmla="*/ 17 w 33"/>
                <a:gd name="T10" fmla="*/ 8 w 3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3">
                  <a:moveTo>
                    <a:pt x="32" y="0"/>
                  </a:moveTo>
                  <a:cubicBezTo>
                    <a:pt x="31" y="0"/>
                    <a:pt x="30" y="0"/>
                    <a:pt x="29" y="0"/>
                  </a:cubicBezTo>
                  <a:cubicBezTo>
                    <a:pt x="17" y="0"/>
                    <a:pt x="17" y="0"/>
                    <a:pt x="17" y="0"/>
                  </a:cubicBezTo>
                  <a:cubicBezTo>
                    <a:pt x="17" y="0"/>
                    <a:pt x="17" y="0"/>
                    <a:pt x="17" y="0"/>
                  </a:cubicBezTo>
                  <a:cubicBezTo>
                    <a:pt x="33" y="0"/>
                    <a:pt x="33" y="0"/>
                    <a:pt x="33" y="0"/>
                  </a:cubicBezTo>
                  <a:cubicBezTo>
                    <a:pt x="33" y="0"/>
                    <a:pt x="33" y="0"/>
                    <a:pt x="33" y="0"/>
                  </a:cubicBezTo>
                  <a:cubicBezTo>
                    <a:pt x="32" y="0"/>
                    <a:pt x="32" y="0"/>
                    <a:pt x="32" y="0"/>
                  </a:cubicBezTo>
                  <a:moveTo>
                    <a:pt x="8" y="0"/>
                  </a:moveTo>
                  <a:cubicBezTo>
                    <a:pt x="5" y="0"/>
                    <a:pt x="3" y="0"/>
                    <a:pt x="0" y="0"/>
                  </a:cubicBezTo>
                  <a:cubicBezTo>
                    <a:pt x="17" y="0"/>
                    <a:pt x="17" y="0"/>
                    <a:pt x="17" y="0"/>
                  </a:cubicBezTo>
                  <a:cubicBezTo>
                    <a:pt x="14" y="0"/>
                    <a:pt x="11" y="0"/>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2" name="ïṩļîḍe">
              <a:extLst>
                <a:ext uri="{FF2B5EF4-FFF2-40B4-BE49-F238E27FC236}">
                  <a16:creationId xmlns:a16="http://schemas.microsoft.com/office/drawing/2014/main" id="{7734D8EC-679E-48C0-BED0-B208D194AF30}"/>
                </a:ext>
              </a:extLst>
            </p:cNvPr>
            <p:cNvSpPr/>
            <p:nvPr/>
          </p:nvSpPr>
          <p:spPr bwMode="auto">
            <a:xfrm>
              <a:off x="5178425" y="2172494"/>
              <a:ext cx="80963" cy="4763"/>
            </a:xfrm>
            <a:custGeom>
              <a:avLst/>
              <a:gdLst>
                <a:gd name="T0" fmla="*/ 16 w 19"/>
                <a:gd name="T1" fmla="*/ 0 h 1"/>
                <a:gd name="T2" fmla="*/ 0 w 19"/>
                <a:gd name="T3" fmla="*/ 0 h 1"/>
                <a:gd name="T4" fmla="*/ 19 w 19"/>
                <a:gd name="T5" fmla="*/ 1 h 1"/>
                <a:gd name="T6" fmla="*/ 16 w 19"/>
                <a:gd name="T7" fmla="*/ 0 h 1"/>
                <a:gd name="T8" fmla="*/ 16 w 19"/>
                <a:gd name="T9" fmla="*/ 0 h 1"/>
              </a:gdLst>
              <a:ahLst/>
              <a:cxnLst>
                <a:cxn ang="0">
                  <a:pos x="T0" y="T1"/>
                </a:cxn>
                <a:cxn ang="0">
                  <a:pos x="T2" y="T3"/>
                </a:cxn>
                <a:cxn ang="0">
                  <a:pos x="T4" y="T5"/>
                </a:cxn>
                <a:cxn ang="0">
                  <a:pos x="T6" y="T7"/>
                </a:cxn>
                <a:cxn ang="0">
                  <a:pos x="T8" y="T9"/>
                </a:cxn>
              </a:cxnLst>
              <a:rect l="0" t="0" r="r" b="b"/>
              <a:pathLst>
                <a:path w="19" h="1">
                  <a:moveTo>
                    <a:pt x="16" y="0"/>
                  </a:moveTo>
                  <a:cubicBezTo>
                    <a:pt x="0" y="0"/>
                    <a:pt x="0" y="0"/>
                    <a:pt x="0" y="0"/>
                  </a:cubicBezTo>
                  <a:cubicBezTo>
                    <a:pt x="6" y="0"/>
                    <a:pt x="12" y="1"/>
                    <a:pt x="19" y="1"/>
                  </a:cubicBezTo>
                  <a:cubicBezTo>
                    <a:pt x="18" y="0"/>
                    <a:pt x="17" y="0"/>
                    <a:pt x="16" y="0"/>
                  </a:cubicBezTo>
                  <a:cubicBezTo>
                    <a:pt x="16" y="0"/>
                    <a:pt x="16" y="0"/>
                    <a:pt x="1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3" name="íṧľíḓê">
              <a:extLst>
                <a:ext uri="{FF2B5EF4-FFF2-40B4-BE49-F238E27FC236}">
                  <a16:creationId xmlns:a16="http://schemas.microsoft.com/office/drawing/2014/main" id="{58CE37A4-C01B-46B8-8E74-F85E228E9890}"/>
                </a:ext>
              </a:extLst>
            </p:cNvPr>
            <p:cNvSpPr/>
            <p:nvPr/>
          </p:nvSpPr>
          <p:spPr bwMode="auto">
            <a:xfrm>
              <a:off x="5084763" y="2377281"/>
              <a:ext cx="58738" cy="0"/>
            </a:xfrm>
            <a:custGeom>
              <a:avLst/>
              <a:gdLst>
                <a:gd name="T0" fmla="*/ 14 w 14"/>
                <a:gd name="T1" fmla="*/ 0 w 14"/>
                <a:gd name="T2" fmla="*/ 14 w 14"/>
              </a:gdLst>
              <a:ahLst/>
              <a:cxnLst>
                <a:cxn ang="0">
                  <a:pos x="T0" y="0"/>
                </a:cxn>
                <a:cxn ang="0">
                  <a:pos x="T1" y="0"/>
                </a:cxn>
                <a:cxn ang="0">
                  <a:pos x="T2" y="0"/>
                </a:cxn>
              </a:cxnLst>
              <a:rect l="0" t="0" r="r" b="b"/>
              <a:pathLst>
                <a:path w="14">
                  <a:moveTo>
                    <a:pt x="14" y="0"/>
                  </a:moveTo>
                  <a:cubicBezTo>
                    <a:pt x="9" y="0"/>
                    <a:pt x="5" y="0"/>
                    <a:pt x="0" y="0"/>
                  </a:cubicBezTo>
                  <a:cubicBezTo>
                    <a:pt x="14" y="0"/>
                    <a:pt x="14" y="0"/>
                    <a:pt x="14"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4" name="ïś1íḑé">
              <a:extLst>
                <a:ext uri="{FF2B5EF4-FFF2-40B4-BE49-F238E27FC236}">
                  <a16:creationId xmlns:a16="http://schemas.microsoft.com/office/drawing/2014/main" id="{DB20FD50-243A-401F-8F66-6AC689A7EAB5}"/>
                </a:ext>
              </a:extLst>
            </p:cNvPr>
            <p:cNvSpPr/>
            <p:nvPr/>
          </p:nvSpPr>
          <p:spPr bwMode="auto">
            <a:xfrm>
              <a:off x="4943475" y="2274094"/>
              <a:ext cx="88900" cy="111125"/>
            </a:xfrm>
            <a:custGeom>
              <a:avLst/>
              <a:gdLst>
                <a:gd name="T0" fmla="*/ 21 w 21"/>
                <a:gd name="T1" fmla="*/ 0 h 26"/>
                <a:gd name="T2" fmla="*/ 11 w 21"/>
                <a:gd name="T3" fmla="*/ 0 h 26"/>
                <a:gd name="T4" fmla="*/ 0 w 21"/>
                <a:gd name="T5" fmla="*/ 10 h 26"/>
                <a:gd name="T6" fmla="*/ 0 w 21"/>
                <a:gd name="T7" fmla="*/ 12 h 26"/>
                <a:gd name="T8" fmla="*/ 6 w 21"/>
                <a:gd name="T9" fmla="*/ 26 h 26"/>
                <a:gd name="T10" fmla="*/ 4 w 21"/>
                <a:gd name="T11" fmla="*/ 18 h 26"/>
                <a:gd name="T12" fmla="*/ 4 w 21"/>
                <a:gd name="T13" fmla="*/ 14 h 26"/>
                <a:gd name="T14" fmla="*/ 18 w 21"/>
                <a:gd name="T15" fmla="*/ 0 h 26"/>
                <a:gd name="T16" fmla="*/ 21 w 21"/>
                <a:gd name="T17" fmla="*/ 0 h 26"/>
                <a:gd name="T18" fmla="*/ 21 w 21"/>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6">
                  <a:moveTo>
                    <a:pt x="21" y="0"/>
                  </a:moveTo>
                  <a:cubicBezTo>
                    <a:pt x="11" y="0"/>
                    <a:pt x="11" y="0"/>
                    <a:pt x="11" y="0"/>
                  </a:cubicBezTo>
                  <a:cubicBezTo>
                    <a:pt x="4" y="0"/>
                    <a:pt x="0" y="3"/>
                    <a:pt x="0" y="10"/>
                  </a:cubicBezTo>
                  <a:cubicBezTo>
                    <a:pt x="0" y="12"/>
                    <a:pt x="0" y="12"/>
                    <a:pt x="0" y="12"/>
                  </a:cubicBezTo>
                  <a:cubicBezTo>
                    <a:pt x="0" y="17"/>
                    <a:pt x="2" y="23"/>
                    <a:pt x="6" y="26"/>
                  </a:cubicBezTo>
                  <a:cubicBezTo>
                    <a:pt x="5" y="24"/>
                    <a:pt x="4" y="21"/>
                    <a:pt x="4" y="18"/>
                  </a:cubicBezTo>
                  <a:cubicBezTo>
                    <a:pt x="4" y="14"/>
                    <a:pt x="4" y="14"/>
                    <a:pt x="4" y="14"/>
                  </a:cubicBezTo>
                  <a:cubicBezTo>
                    <a:pt x="4" y="6"/>
                    <a:pt x="10" y="0"/>
                    <a:pt x="18" y="0"/>
                  </a:cubicBezTo>
                  <a:cubicBezTo>
                    <a:pt x="21" y="0"/>
                    <a:pt x="21" y="0"/>
                    <a:pt x="21" y="0"/>
                  </a:cubicBezTo>
                  <a:cubicBezTo>
                    <a:pt x="21" y="0"/>
                    <a:pt x="21" y="0"/>
                    <a:pt x="2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5" name="íš1íďé">
              <a:extLst>
                <a:ext uri="{FF2B5EF4-FFF2-40B4-BE49-F238E27FC236}">
                  <a16:creationId xmlns:a16="http://schemas.microsoft.com/office/drawing/2014/main" id="{DB7DAD63-C309-4F6D-A15B-A78D3573F761}"/>
                </a:ext>
              </a:extLst>
            </p:cNvPr>
            <p:cNvSpPr/>
            <p:nvPr/>
          </p:nvSpPr>
          <p:spPr bwMode="auto">
            <a:xfrm>
              <a:off x="4960938" y="2274094"/>
              <a:ext cx="88900" cy="120650"/>
            </a:xfrm>
            <a:custGeom>
              <a:avLst/>
              <a:gdLst>
                <a:gd name="T0" fmla="*/ 21 w 21"/>
                <a:gd name="T1" fmla="*/ 0 h 28"/>
                <a:gd name="T2" fmla="*/ 17 w 21"/>
                <a:gd name="T3" fmla="*/ 0 h 28"/>
                <a:gd name="T4" fmla="*/ 14 w 21"/>
                <a:gd name="T5" fmla="*/ 0 h 28"/>
                <a:gd name="T6" fmla="*/ 0 w 21"/>
                <a:gd name="T7" fmla="*/ 14 h 28"/>
                <a:gd name="T8" fmla="*/ 0 w 21"/>
                <a:gd name="T9" fmla="*/ 18 h 28"/>
                <a:gd name="T10" fmla="*/ 2 w 21"/>
                <a:gd name="T11" fmla="*/ 26 h 28"/>
                <a:gd name="T12" fmla="*/ 7 w 21"/>
                <a:gd name="T13" fmla="*/ 28 h 28"/>
                <a:gd name="T14" fmla="*/ 21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21" y="0"/>
                  </a:moveTo>
                  <a:cubicBezTo>
                    <a:pt x="17" y="0"/>
                    <a:pt x="17" y="0"/>
                    <a:pt x="17" y="0"/>
                  </a:cubicBezTo>
                  <a:cubicBezTo>
                    <a:pt x="14" y="0"/>
                    <a:pt x="14" y="0"/>
                    <a:pt x="14" y="0"/>
                  </a:cubicBezTo>
                  <a:cubicBezTo>
                    <a:pt x="6" y="0"/>
                    <a:pt x="0" y="6"/>
                    <a:pt x="0" y="14"/>
                  </a:cubicBezTo>
                  <a:cubicBezTo>
                    <a:pt x="0" y="18"/>
                    <a:pt x="0" y="18"/>
                    <a:pt x="0" y="18"/>
                  </a:cubicBezTo>
                  <a:cubicBezTo>
                    <a:pt x="0" y="21"/>
                    <a:pt x="1" y="24"/>
                    <a:pt x="2" y="26"/>
                  </a:cubicBezTo>
                  <a:cubicBezTo>
                    <a:pt x="4" y="27"/>
                    <a:pt x="5" y="28"/>
                    <a:pt x="7" y="28"/>
                  </a:cubicBezTo>
                  <a:cubicBezTo>
                    <a:pt x="1" y="12"/>
                    <a:pt x="9" y="4"/>
                    <a:pt x="2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6" name="îṣliḋé">
              <a:extLst>
                <a:ext uri="{FF2B5EF4-FFF2-40B4-BE49-F238E27FC236}">
                  <a16:creationId xmlns:a16="http://schemas.microsoft.com/office/drawing/2014/main" id="{E99072D3-BD45-4EB3-B64F-DB0A85B59E1F}"/>
                </a:ext>
              </a:extLst>
            </p:cNvPr>
            <p:cNvSpPr/>
            <p:nvPr/>
          </p:nvSpPr>
          <p:spPr bwMode="auto">
            <a:xfrm>
              <a:off x="4994275" y="4664869"/>
              <a:ext cx="22225" cy="33338"/>
            </a:xfrm>
            <a:custGeom>
              <a:avLst/>
              <a:gdLst>
                <a:gd name="T0" fmla="*/ 5 w 5"/>
                <a:gd name="T1" fmla="*/ 0 h 8"/>
                <a:gd name="T2" fmla="*/ 0 w 5"/>
                <a:gd name="T3" fmla="*/ 8 h 8"/>
                <a:gd name="T4" fmla="*/ 5 w 5"/>
                <a:gd name="T5" fmla="*/ 5 h 8"/>
                <a:gd name="T6" fmla="*/ 5 w 5"/>
                <a:gd name="T7" fmla="*/ 0 h 8"/>
              </a:gdLst>
              <a:ahLst/>
              <a:cxnLst>
                <a:cxn ang="0">
                  <a:pos x="T0" y="T1"/>
                </a:cxn>
                <a:cxn ang="0">
                  <a:pos x="T2" y="T3"/>
                </a:cxn>
                <a:cxn ang="0">
                  <a:pos x="T4" y="T5"/>
                </a:cxn>
                <a:cxn ang="0">
                  <a:pos x="T6" y="T7"/>
                </a:cxn>
              </a:cxnLst>
              <a:rect l="0" t="0" r="r" b="b"/>
              <a:pathLst>
                <a:path w="5" h="8">
                  <a:moveTo>
                    <a:pt x="5" y="0"/>
                  </a:moveTo>
                  <a:cubicBezTo>
                    <a:pt x="2" y="2"/>
                    <a:pt x="0" y="5"/>
                    <a:pt x="0" y="8"/>
                  </a:cubicBezTo>
                  <a:cubicBezTo>
                    <a:pt x="0" y="5"/>
                    <a:pt x="2" y="5"/>
                    <a:pt x="5" y="5"/>
                  </a:cubicBezTo>
                  <a:cubicBezTo>
                    <a:pt x="5" y="3"/>
                    <a:pt x="5" y="2"/>
                    <a:pt x="5"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7" name="îšliḓe">
              <a:extLst>
                <a:ext uri="{FF2B5EF4-FFF2-40B4-BE49-F238E27FC236}">
                  <a16:creationId xmlns:a16="http://schemas.microsoft.com/office/drawing/2014/main" id="{3618A728-C4DE-447C-B513-7E877D4ECA16}"/>
                </a:ext>
              </a:extLst>
            </p:cNvPr>
            <p:cNvSpPr/>
            <p:nvPr/>
          </p:nvSpPr>
          <p:spPr bwMode="auto">
            <a:xfrm>
              <a:off x="4994275" y="4685506"/>
              <a:ext cx="38100" cy="85725"/>
            </a:xfrm>
            <a:custGeom>
              <a:avLst/>
              <a:gdLst>
                <a:gd name="T0" fmla="*/ 5 w 9"/>
                <a:gd name="T1" fmla="*/ 0 h 20"/>
                <a:gd name="T2" fmla="*/ 0 w 9"/>
                <a:gd name="T3" fmla="*/ 3 h 20"/>
                <a:gd name="T4" fmla="*/ 0 w 9"/>
                <a:gd name="T5" fmla="*/ 5 h 20"/>
                <a:gd name="T6" fmla="*/ 0 w 9"/>
                <a:gd name="T7" fmla="*/ 6 h 20"/>
                <a:gd name="T8" fmla="*/ 7 w 9"/>
                <a:gd name="T9" fmla="*/ 20 h 20"/>
                <a:gd name="T10" fmla="*/ 8 w 9"/>
                <a:gd name="T11" fmla="*/ 20 h 20"/>
                <a:gd name="T12" fmla="*/ 9 w 9"/>
                <a:gd name="T13" fmla="*/ 7 h 20"/>
                <a:gd name="T14" fmla="*/ 5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5" y="0"/>
                  </a:moveTo>
                  <a:cubicBezTo>
                    <a:pt x="2" y="0"/>
                    <a:pt x="0" y="0"/>
                    <a:pt x="0" y="3"/>
                  </a:cubicBezTo>
                  <a:cubicBezTo>
                    <a:pt x="0" y="4"/>
                    <a:pt x="0" y="5"/>
                    <a:pt x="0" y="5"/>
                  </a:cubicBezTo>
                  <a:cubicBezTo>
                    <a:pt x="0" y="6"/>
                    <a:pt x="0" y="6"/>
                    <a:pt x="0" y="6"/>
                  </a:cubicBezTo>
                  <a:cubicBezTo>
                    <a:pt x="0" y="12"/>
                    <a:pt x="1" y="20"/>
                    <a:pt x="7" y="20"/>
                  </a:cubicBezTo>
                  <a:cubicBezTo>
                    <a:pt x="8" y="20"/>
                    <a:pt x="8" y="20"/>
                    <a:pt x="8" y="20"/>
                  </a:cubicBezTo>
                  <a:cubicBezTo>
                    <a:pt x="8" y="15"/>
                    <a:pt x="9" y="11"/>
                    <a:pt x="9" y="7"/>
                  </a:cubicBezTo>
                  <a:cubicBezTo>
                    <a:pt x="8" y="5"/>
                    <a:pt x="6"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8" name="í$lidê">
              <a:extLst>
                <a:ext uri="{FF2B5EF4-FFF2-40B4-BE49-F238E27FC236}">
                  <a16:creationId xmlns:a16="http://schemas.microsoft.com/office/drawing/2014/main" id="{93640D15-75B1-4306-9DE1-ED55E18F2815}"/>
                </a:ext>
              </a:extLst>
            </p:cNvPr>
            <p:cNvSpPr/>
            <p:nvPr/>
          </p:nvSpPr>
          <p:spPr bwMode="auto">
            <a:xfrm>
              <a:off x="5029200" y="4715669"/>
              <a:ext cx="192088" cy="55563"/>
            </a:xfrm>
            <a:custGeom>
              <a:avLst/>
              <a:gdLst>
                <a:gd name="T0" fmla="*/ 1 w 45"/>
                <a:gd name="T1" fmla="*/ 0 h 13"/>
                <a:gd name="T2" fmla="*/ 0 w 45"/>
                <a:gd name="T3" fmla="*/ 13 h 13"/>
                <a:gd name="T4" fmla="*/ 45 w 45"/>
                <a:gd name="T5" fmla="*/ 13 h 13"/>
                <a:gd name="T6" fmla="*/ 9 w 45"/>
                <a:gd name="T7" fmla="*/ 4 h 13"/>
                <a:gd name="T8" fmla="*/ 1 w 45"/>
                <a:gd name="T9" fmla="*/ 0 h 13"/>
              </a:gdLst>
              <a:ahLst/>
              <a:cxnLst>
                <a:cxn ang="0">
                  <a:pos x="T0" y="T1"/>
                </a:cxn>
                <a:cxn ang="0">
                  <a:pos x="T2" y="T3"/>
                </a:cxn>
                <a:cxn ang="0">
                  <a:pos x="T4" y="T5"/>
                </a:cxn>
                <a:cxn ang="0">
                  <a:pos x="T6" y="T7"/>
                </a:cxn>
                <a:cxn ang="0">
                  <a:pos x="T8" y="T9"/>
                </a:cxn>
              </a:cxnLst>
              <a:rect l="0" t="0" r="r" b="b"/>
              <a:pathLst>
                <a:path w="45" h="13">
                  <a:moveTo>
                    <a:pt x="1" y="0"/>
                  </a:moveTo>
                  <a:cubicBezTo>
                    <a:pt x="1" y="4"/>
                    <a:pt x="0" y="8"/>
                    <a:pt x="0" y="13"/>
                  </a:cubicBezTo>
                  <a:cubicBezTo>
                    <a:pt x="45" y="13"/>
                    <a:pt x="45" y="13"/>
                    <a:pt x="45" y="13"/>
                  </a:cubicBezTo>
                  <a:cubicBezTo>
                    <a:pt x="32" y="13"/>
                    <a:pt x="21" y="8"/>
                    <a:pt x="9" y="4"/>
                  </a:cubicBezTo>
                  <a:cubicBezTo>
                    <a:pt x="6" y="4"/>
                    <a:pt x="4" y="2"/>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9" name="íSlîḍé">
              <a:extLst>
                <a:ext uri="{FF2B5EF4-FFF2-40B4-BE49-F238E27FC236}">
                  <a16:creationId xmlns:a16="http://schemas.microsoft.com/office/drawing/2014/main" id="{A5055F26-00A6-49CE-B71F-47ADC3B27AA5}"/>
                </a:ext>
              </a:extLst>
            </p:cNvPr>
            <p:cNvSpPr/>
            <p:nvPr/>
          </p:nvSpPr>
          <p:spPr bwMode="auto">
            <a:xfrm>
              <a:off x="4994275" y="4053681"/>
              <a:ext cx="38100" cy="85725"/>
            </a:xfrm>
            <a:custGeom>
              <a:avLst/>
              <a:gdLst>
                <a:gd name="T0" fmla="*/ 8 w 9"/>
                <a:gd name="T1" fmla="*/ 0 h 20"/>
                <a:gd name="T2" fmla="*/ 7 w 9"/>
                <a:gd name="T3" fmla="*/ 0 h 20"/>
                <a:gd name="T4" fmla="*/ 0 w 9"/>
                <a:gd name="T5" fmla="*/ 9 h 20"/>
                <a:gd name="T6" fmla="*/ 0 w 9"/>
                <a:gd name="T7" fmla="*/ 10 h 20"/>
                <a:gd name="T8" fmla="*/ 7 w 9"/>
                <a:gd name="T9" fmla="*/ 20 h 20"/>
                <a:gd name="T10" fmla="*/ 8 w 9"/>
                <a:gd name="T11" fmla="*/ 20 h 20"/>
                <a:gd name="T12" fmla="*/ 9 w 9"/>
                <a:gd name="T13" fmla="*/ 19 h 20"/>
                <a:gd name="T14" fmla="*/ 4 w 9"/>
                <a:gd name="T15" fmla="*/ 10 h 20"/>
                <a:gd name="T16" fmla="*/ 4 w 9"/>
                <a:gd name="T17" fmla="*/ 9 h 20"/>
                <a:gd name="T18" fmla="*/ 9 w 9"/>
                <a:gd name="T19" fmla="*/ 1 h 20"/>
                <a:gd name="T20" fmla="*/ 8 w 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8" y="0"/>
                  </a:moveTo>
                  <a:cubicBezTo>
                    <a:pt x="7" y="0"/>
                    <a:pt x="7" y="0"/>
                    <a:pt x="7" y="0"/>
                  </a:cubicBezTo>
                  <a:cubicBezTo>
                    <a:pt x="1" y="0"/>
                    <a:pt x="0" y="3"/>
                    <a:pt x="0" y="9"/>
                  </a:cubicBezTo>
                  <a:cubicBezTo>
                    <a:pt x="0" y="10"/>
                    <a:pt x="0" y="10"/>
                    <a:pt x="0" y="10"/>
                  </a:cubicBezTo>
                  <a:cubicBezTo>
                    <a:pt x="0" y="16"/>
                    <a:pt x="1" y="20"/>
                    <a:pt x="7" y="20"/>
                  </a:cubicBezTo>
                  <a:cubicBezTo>
                    <a:pt x="8" y="20"/>
                    <a:pt x="8" y="20"/>
                    <a:pt x="8" y="20"/>
                  </a:cubicBezTo>
                  <a:cubicBezTo>
                    <a:pt x="8" y="20"/>
                    <a:pt x="9" y="19"/>
                    <a:pt x="9" y="19"/>
                  </a:cubicBezTo>
                  <a:cubicBezTo>
                    <a:pt x="6" y="17"/>
                    <a:pt x="4" y="14"/>
                    <a:pt x="4" y="10"/>
                  </a:cubicBezTo>
                  <a:cubicBezTo>
                    <a:pt x="4" y="9"/>
                    <a:pt x="4" y="9"/>
                    <a:pt x="4" y="9"/>
                  </a:cubicBezTo>
                  <a:cubicBezTo>
                    <a:pt x="4" y="5"/>
                    <a:pt x="6" y="2"/>
                    <a:pt x="9" y="1"/>
                  </a:cubicBezTo>
                  <a:cubicBezTo>
                    <a:pt x="9" y="1"/>
                    <a:pt x="8" y="0"/>
                    <a:pt x="8"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0" name="îSļïde">
              <a:extLst>
                <a:ext uri="{FF2B5EF4-FFF2-40B4-BE49-F238E27FC236}">
                  <a16:creationId xmlns:a16="http://schemas.microsoft.com/office/drawing/2014/main" id="{68A7E8F3-AA93-4F2C-907C-D8B2F527DA05}"/>
                </a:ext>
              </a:extLst>
            </p:cNvPr>
            <p:cNvSpPr/>
            <p:nvPr/>
          </p:nvSpPr>
          <p:spPr bwMode="auto">
            <a:xfrm>
              <a:off x="5011738" y="4056856"/>
              <a:ext cx="73025" cy="77788"/>
            </a:xfrm>
            <a:custGeom>
              <a:avLst/>
              <a:gdLst>
                <a:gd name="T0" fmla="*/ 5 w 17"/>
                <a:gd name="T1" fmla="*/ 0 h 18"/>
                <a:gd name="T2" fmla="*/ 0 w 17"/>
                <a:gd name="T3" fmla="*/ 8 h 18"/>
                <a:gd name="T4" fmla="*/ 0 w 17"/>
                <a:gd name="T5" fmla="*/ 9 h 18"/>
                <a:gd name="T6" fmla="*/ 5 w 17"/>
                <a:gd name="T7" fmla="*/ 18 h 18"/>
                <a:gd name="T8" fmla="*/ 17 w 17"/>
                <a:gd name="T9" fmla="*/ 9 h 18"/>
                <a:gd name="T10" fmla="*/ 5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5" y="0"/>
                  </a:moveTo>
                  <a:cubicBezTo>
                    <a:pt x="2" y="1"/>
                    <a:pt x="0" y="4"/>
                    <a:pt x="0" y="8"/>
                  </a:cubicBezTo>
                  <a:cubicBezTo>
                    <a:pt x="0" y="9"/>
                    <a:pt x="0" y="9"/>
                    <a:pt x="0" y="9"/>
                  </a:cubicBezTo>
                  <a:cubicBezTo>
                    <a:pt x="0" y="13"/>
                    <a:pt x="2" y="16"/>
                    <a:pt x="5" y="18"/>
                  </a:cubicBezTo>
                  <a:cubicBezTo>
                    <a:pt x="9" y="14"/>
                    <a:pt x="13" y="11"/>
                    <a:pt x="17" y="9"/>
                  </a:cubicBezTo>
                  <a:cubicBezTo>
                    <a:pt x="12" y="5"/>
                    <a:pt x="8"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1" name="îṩļidê">
              <a:extLst>
                <a:ext uri="{FF2B5EF4-FFF2-40B4-BE49-F238E27FC236}">
                  <a16:creationId xmlns:a16="http://schemas.microsoft.com/office/drawing/2014/main" id="{07C80322-58A9-47AE-BFBA-3131341085E8}"/>
                </a:ext>
              </a:extLst>
            </p:cNvPr>
            <p:cNvSpPr/>
            <p:nvPr/>
          </p:nvSpPr>
          <p:spPr bwMode="auto">
            <a:xfrm>
              <a:off x="5029200" y="4096544"/>
              <a:ext cx="174625" cy="42863"/>
            </a:xfrm>
            <a:custGeom>
              <a:avLst/>
              <a:gdLst>
                <a:gd name="T0" fmla="*/ 13 w 41"/>
                <a:gd name="T1" fmla="*/ 0 h 10"/>
                <a:gd name="T2" fmla="*/ 1 w 41"/>
                <a:gd name="T3" fmla="*/ 9 h 10"/>
                <a:gd name="T4" fmla="*/ 0 w 41"/>
                <a:gd name="T5" fmla="*/ 10 h 10"/>
                <a:gd name="T6" fmla="*/ 41 w 41"/>
                <a:gd name="T7" fmla="*/ 10 h 10"/>
                <a:gd name="T8" fmla="*/ 13 w 41"/>
                <a:gd name="T9" fmla="*/ 0 h 10"/>
              </a:gdLst>
              <a:ahLst/>
              <a:cxnLst>
                <a:cxn ang="0">
                  <a:pos x="T0" y="T1"/>
                </a:cxn>
                <a:cxn ang="0">
                  <a:pos x="T2" y="T3"/>
                </a:cxn>
                <a:cxn ang="0">
                  <a:pos x="T4" y="T5"/>
                </a:cxn>
                <a:cxn ang="0">
                  <a:pos x="T6" y="T7"/>
                </a:cxn>
                <a:cxn ang="0">
                  <a:pos x="T8" y="T9"/>
                </a:cxn>
              </a:cxnLst>
              <a:rect l="0" t="0" r="r" b="b"/>
              <a:pathLst>
                <a:path w="41" h="10">
                  <a:moveTo>
                    <a:pt x="13" y="0"/>
                  </a:moveTo>
                  <a:cubicBezTo>
                    <a:pt x="9" y="2"/>
                    <a:pt x="5" y="5"/>
                    <a:pt x="1" y="9"/>
                  </a:cubicBezTo>
                  <a:cubicBezTo>
                    <a:pt x="1" y="9"/>
                    <a:pt x="0" y="10"/>
                    <a:pt x="0" y="10"/>
                  </a:cubicBezTo>
                  <a:cubicBezTo>
                    <a:pt x="41" y="10"/>
                    <a:pt x="41" y="10"/>
                    <a:pt x="41" y="10"/>
                  </a:cubicBezTo>
                  <a:cubicBezTo>
                    <a:pt x="31" y="10"/>
                    <a:pt x="21" y="5"/>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2" name="i$ľîḓê">
              <a:extLst>
                <a:ext uri="{FF2B5EF4-FFF2-40B4-BE49-F238E27FC236}">
                  <a16:creationId xmlns:a16="http://schemas.microsoft.com/office/drawing/2014/main" id="{BE4A13C0-BFE4-4B12-B311-F10F78E690B9}"/>
                </a:ext>
              </a:extLst>
            </p:cNvPr>
            <p:cNvSpPr/>
            <p:nvPr/>
          </p:nvSpPr>
          <p:spPr bwMode="auto">
            <a:xfrm>
              <a:off x="4905375" y="4344194"/>
              <a:ext cx="25400" cy="157163"/>
            </a:xfrm>
            <a:custGeom>
              <a:avLst/>
              <a:gdLst>
                <a:gd name="T0" fmla="*/ 0 w 6"/>
                <a:gd name="T1" fmla="*/ 37 h 37"/>
                <a:gd name="T2" fmla="*/ 0 w 6"/>
                <a:gd name="T3" fmla="*/ 37 h 37"/>
                <a:gd name="T4" fmla="*/ 0 w 6"/>
                <a:gd name="T5" fmla="*/ 37 h 37"/>
                <a:gd name="T6" fmla="*/ 0 w 6"/>
                <a:gd name="T7" fmla="*/ 36 h 37"/>
                <a:gd name="T8" fmla="*/ 0 w 6"/>
                <a:gd name="T9" fmla="*/ 36 h 37"/>
                <a:gd name="T10" fmla="*/ 0 w 6"/>
                <a:gd name="T11" fmla="*/ 36 h 37"/>
                <a:gd name="T12" fmla="*/ 0 w 6"/>
                <a:gd name="T13" fmla="*/ 36 h 37"/>
                <a:gd name="T14" fmla="*/ 0 w 6"/>
                <a:gd name="T15" fmla="*/ 36 h 37"/>
                <a:gd name="T16" fmla="*/ 0 w 6"/>
                <a:gd name="T17" fmla="*/ 36 h 37"/>
                <a:gd name="T18" fmla="*/ 0 w 6"/>
                <a:gd name="T19" fmla="*/ 36 h 37"/>
                <a:gd name="T20" fmla="*/ 0 w 6"/>
                <a:gd name="T21" fmla="*/ 36 h 37"/>
                <a:gd name="T22" fmla="*/ 0 w 6"/>
                <a:gd name="T23" fmla="*/ 36 h 37"/>
                <a:gd name="T24" fmla="*/ 0 w 6"/>
                <a:gd name="T25" fmla="*/ 36 h 37"/>
                <a:gd name="T26" fmla="*/ 0 w 6"/>
                <a:gd name="T27" fmla="*/ 36 h 37"/>
                <a:gd name="T28" fmla="*/ 0 w 6"/>
                <a:gd name="T29" fmla="*/ 36 h 37"/>
                <a:gd name="T30" fmla="*/ 6 w 6"/>
                <a:gd name="T31" fmla="*/ 0 h 37"/>
                <a:gd name="T32" fmla="*/ 5 w 6"/>
                <a:gd name="T33" fmla="*/ 3 h 37"/>
                <a:gd name="T34" fmla="*/ 6 w 6"/>
                <a:gd name="T35" fmla="*/ 0 h 37"/>
                <a:gd name="T36" fmla="*/ 6 w 6"/>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7">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6" y="0"/>
                  </a:moveTo>
                  <a:cubicBezTo>
                    <a:pt x="6" y="1"/>
                    <a:pt x="5" y="2"/>
                    <a:pt x="5" y="3"/>
                  </a:cubicBezTo>
                  <a:cubicBezTo>
                    <a:pt x="5" y="2"/>
                    <a:pt x="6" y="1"/>
                    <a:pt x="6" y="0"/>
                  </a:cubicBezTo>
                  <a:cubicBezTo>
                    <a:pt x="6" y="0"/>
                    <a:pt x="6" y="0"/>
                    <a:pt x="6"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3" name="îŝļidè">
              <a:extLst>
                <a:ext uri="{FF2B5EF4-FFF2-40B4-BE49-F238E27FC236}">
                  <a16:creationId xmlns:a16="http://schemas.microsoft.com/office/drawing/2014/main" id="{1003DF0C-7AFF-4099-928E-48E4061206E4}"/>
                </a:ext>
              </a:extLst>
            </p:cNvPr>
            <p:cNvSpPr/>
            <p:nvPr/>
          </p:nvSpPr>
          <p:spPr bwMode="auto">
            <a:xfrm>
              <a:off x="4905375" y="4344194"/>
              <a:ext cx="179388" cy="323850"/>
            </a:xfrm>
            <a:custGeom>
              <a:avLst/>
              <a:gdLst>
                <a:gd name="T0" fmla="*/ 6 w 42"/>
                <a:gd name="T1" fmla="*/ 0 h 76"/>
                <a:gd name="T2" fmla="*/ 5 w 42"/>
                <a:gd name="T3" fmla="*/ 3 h 76"/>
                <a:gd name="T4" fmla="*/ 0 w 42"/>
                <a:gd name="T5" fmla="*/ 36 h 76"/>
                <a:gd name="T6" fmla="*/ 0 w 42"/>
                <a:gd name="T7" fmla="*/ 36 h 76"/>
                <a:gd name="T8" fmla="*/ 0 w 42"/>
                <a:gd name="T9" fmla="*/ 36 h 76"/>
                <a:gd name="T10" fmla="*/ 0 w 42"/>
                <a:gd name="T11" fmla="*/ 36 h 76"/>
                <a:gd name="T12" fmla="*/ 0 w 42"/>
                <a:gd name="T13" fmla="*/ 36 h 76"/>
                <a:gd name="T14" fmla="*/ 0 w 42"/>
                <a:gd name="T15" fmla="*/ 36 h 76"/>
                <a:gd name="T16" fmla="*/ 0 w 42"/>
                <a:gd name="T17" fmla="*/ 36 h 76"/>
                <a:gd name="T18" fmla="*/ 0 w 42"/>
                <a:gd name="T19" fmla="*/ 36 h 76"/>
                <a:gd name="T20" fmla="*/ 0 w 42"/>
                <a:gd name="T21" fmla="*/ 37 h 76"/>
                <a:gd name="T22" fmla="*/ 0 w 42"/>
                <a:gd name="T23" fmla="*/ 37 h 76"/>
                <a:gd name="T24" fmla="*/ 0 w 42"/>
                <a:gd name="T25" fmla="*/ 37 h 76"/>
                <a:gd name="T26" fmla="*/ 0 w 42"/>
                <a:gd name="T27" fmla="*/ 37 h 76"/>
                <a:gd name="T28" fmla="*/ 34 w 42"/>
                <a:gd name="T29" fmla="*/ 76 h 76"/>
                <a:gd name="T30" fmla="*/ 42 w 42"/>
                <a:gd name="T31" fmla="*/ 65 h 76"/>
                <a:gd name="T32" fmla="*/ 19 w 42"/>
                <a:gd name="T33" fmla="*/ 42 h 76"/>
                <a:gd name="T34" fmla="*/ 6 w 42"/>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6">
                  <a:moveTo>
                    <a:pt x="6" y="0"/>
                  </a:moveTo>
                  <a:cubicBezTo>
                    <a:pt x="6" y="1"/>
                    <a:pt x="5" y="2"/>
                    <a:pt x="5" y="3"/>
                  </a:cubicBezTo>
                  <a:cubicBezTo>
                    <a:pt x="2" y="14"/>
                    <a:pt x="0" y="2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7"/>
                    <a:pt x="0" y="37"/>
                    <a:pt x="0" y="37"/>
                  </a:cubicBezTo>
                  <a:cubicBezTo>
                    <a:pt x="0" y="37"/>
                    <a:pt x="0" y="37"/>
                    <a:pt x="0" y="37"/>
                  </a:cubicBezTo>
                  <a:cubicBezTo>
                    <a:pt x="0" y="37"/>
                    <a:pt x="0" y="37"/>
                    <a:pt x="0" y="37"/>
                  </a:cubicBezTo>
                  <a:cubicBezTo>
                    <a:pt x="0" y="37"/>
                    <a:pt x="0" y="37"/>
                    <a:pt x="0" y="37"/>
                  </a:cubicBezTo>
                  <a:cubicBezTo>
                    <a:pt x="0" y="66"/>
                    <a:pt x="14" y="74"/>
                    <a:pt x="34" y="76"/>
                  </a:cubicBezTo>
                  <a:cubicBezTo>
                    <a:pt x="36" y="71"/>
                    <a:pt x="39" y="67"/>
                    <a:pt x="42" y="65"/>
                  </a:cubicBezTo>
                  <a:cubicBezTo>
                    <a:pt x="33" y="58"/>
                    <a:pt x="26" y="51"/>
                    <a:pt x="19" y="42"/>
                  </a:cubicBezTo>
                  <a:cubicBezTo>
                    <a:pt x="11" y="30"/>
                    <a:pt x="6" y="15"/>
                    <a:pt x="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4" name="i$ḷiḋê">
              <a:extLst>
                <a:ext uri="{FF2B5EF4-FFF2-40B4-BE49-F238E27FC236}">
                  <a16:creationId xmlns:a16="http://schemas.microsoft.com/office/drawing/2014/main" id="{A6A06FE4-C3B5-47D1-947D-A23630B13870}"/>
                </a:ext>
              </a:extLst>
            </p:cNvPr>
            <p:cNvSpPr/>
            <p:nvPr/>
          </p:nvSpPr>
          <p:spPr bwMode="auto">
            <a:xfrm>
              <a:off x="5049838" y="4622006"/>
              <a:ext cx="111125" cy="46038"/>
            </a:xfrm>
            <a:custGeom>
              <a:avLst/>
              <a:gdLst>
                <a:gd name="T0" fmla="*/ 8 w 26"/>
                <a:gd name="T1" fmla="*/ 0 h 11"/>
                <a:gd name="T2" fmla="*/ 0 w 26"/>
                <a:gd name="T3" fmla="*/ 11 h 11"/>
                <a:gd name="T4" fmla="*/ 18 w 26"/>
                <a:gd name="T5" fmla="*/ 11 h 11"/>
                <a:gd name="T6" fmla="*/ 26 w 26"/>
                <a:gd name="T7" fmla="*/ 11 h 11"/>
                <a:gd name="T8" fmla="*/ 8 w 26"/>
                <a:gd name="T9" fmla="*/ 0 h 11"/>
              </a:gdLst>
              <a:ahLst/>
              <a:cxnLst>
                <a:cxn ang="0">
                  <a:pos x="T0" y="T1"/>
                </a:cxn>
                <a:cxn ang="0">
                  <a:pos x="T2" y="T3"/>
                </a:cxn>
                <a:cxn ang="0">
                  <a:pos x="T4" y="T5"/>
                </a:cxn>
                <a:cxn ang="0">
                  <a:pos x="T6" y="T7"/>
                </a:cxn>
                <a:cxn ang="0">
                  <a:pos x="T8" y="T9"/>
                </a:cxn>
              </a:cxnLst>
              <a:rect l="0" t="0" r="r" b="b"/>
              <a:pathLst>
                <a:path w="26" h="11">
                  <a:moveTo>
                    <a:pt x="8" y="0"/>
                  </a:moveTo>
                  <a:cubicBezTo>
                    <a:pt x="5" y="2"/>
                    <a:pt x="2" y="6"/>
                    <a:pt x="0" y="11"/>
                  </a:cubicBezTo>
                  <a:cubicBezTo>
                    <a:pt x="5" y="11"/>
                    <a:pt x="11" y="11"/>
                    <a:pt x="18" y="11"/>
                  </a:cubicBezTo>
                  <a:cubicBezTo>
                    <a:pt x="20" y="11"/>
                    <a:pt x="23" y="11"/>
                    <a:pt x="26" y="11"/>
                  </a:cubicBezTo>
                  <a:cubicBezTo>
                    <a:pt x="19" y="8"/>
                    <a:pt x="13" y="4"/>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5" name="íSlîḑè">
              <a:extLst>
                <a:ext uri="{FF2B5EF4-FFF2-40B4-BE49-F238E27FC236}">
                  <a16:creationId xmlns:a16="http://schemas.microsoft.com/office/drawing/2014/main" id="{31B32EAE-B6D2-4CFF-8C25-6639D0687763}"/>
                </a:ext>
              </a:extLst>
            </p:cNvPr>
            <p:cNvSpPr/>
            <p:nvPr/>
          </p:nvSpPr>
          <p:spPr bwMode="auto">
            <a:xfrm>
              <a:off x="4352925" y="5099844"/>
              <a:ext cx="538163" cy="304800"/>
            </a:xfrm>
            <a:custGeom>
              <a:avLst/>
              <a:gdLst>
                <a:gd name="T0" fmla="*/ 91 w 126"/>
                <a:gd name="T1" fmla="*/ 0 h 71"/>
                <a:gd name="T2" fmla="*/ 0 w 126"/>
                <a:gd name="T3" fmla="*/ 71 h 71"/>
                <a:gd name="T4" fmla="*/ 126 w 126"/>
                <a:gd name="T5" fmla="*/ 71 h 71"/>
                <a:gd name="T6" fmla="*/ 107 w 126"/>
                <a:gd name="T7" fmla="*/ 57 h 71"/>
                <a:gd name="T8" fmla="*/ 91 w 126"/>
                <a:gd name="T9" fmla="*/ 0 h 71"/>
              </a:gdLst>
              <a:ahLst/>
              <a:cxnLst>
                <a:cxn ang="0">
                  <a:pos x="T0" y="T1"/>
                </a:cxn>
                <a:cxn ang="0">
                  <a:pos x="T2" y="T3"/>
                </a:cxn>
                <a:cxn ang="0">
                  <a:pos x="T4" y="T5"/>
                </a:cxn>
                <a:cxn ang="0">
                  <a:pos x="T6" y="T7"/>
                </a:cxn>
                <a:cxn ang="0">
                  <a:pos x="T8" y="T9"/>
                </a:cxn>
              </a:cxnLst>
              <a:rect l="0" t="0" r="r" b="b"/>
              <a:pathLst>
                <a:path w="126" h="71">
                  <a:moveTo>
                    <a:pt x="91" y="0"/>
                  </a:moveTo>
                  <a:cubicBezTo>
                    <a:pt x="48" y="37"/>
                    <a:pt x="0" y="71"/>
                    <a:pt x="0" y="71"/>
                  </a:cubicBezTo>
                  <a:cubicBezTo>
                    <a:pt x="126" y="71"/>
                    <a:pt x="126" y="71"/>
                    <a:pt x="126" y="71"/>
                  </a:cubicBezTo>
                  <a:cubicBezTo>
                    <a:pt x="119" y="71"/>
                    <a:pt x="113" y="62"/>
                    <a:pt x="107" y="57"/>
                  </a:cubicBezTo>
                  <a:cubicBezTo>
                    <a:pt x="92" y="42"/>
                    <a:pt x="86" y="21"/>
                    <a:pt x="9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6" name="iŝḷiḑè">
              <a:extLst>
                <a:ext uri="{FF2B5EF4-FFF2-40B4-BE49-F238E27FC236}">
                  <a16:creationId xmlns:a16="http://schemas.microsoft.com/office/drawing/2014/main" id="{A2E8FF3E-C9E5-4539-B195-9FA49FA35589}"/>
                </a:ext>
              </a:extLst>
            </p:cNvPr>
            <p:cNvSpPr/>
            <p:nvPr/>
          </p:nvSpPr>
          <p:spPr bwMode="auto">
            <a:xfrm>
              <a:off x="4198938" y="5472906"/>
              <a:ext cx="25400" cy="131763"/>
            </a:xfrm>
            <a:custGeom>
              <a:avLst/>
              <a:gdLst>
                <a:gd name="T0" fmla="*/ 4 w 6"/>
                <a:gd name="T1" fmla="*/ 0 h 31"/>
                <a:gd name="T2" fmla="*/ 2 w 6"/>
                <a:gd name="T3" fmla="*/ 0 h 31"/>
                <a:gd name="T4" fmla="*/ 0 w 6"/>
                <a:gd name="T5" fmla="*/ 13 h 31"/>
                <a:gd name="T6" fmla="*/ 6 w 6"/>
                <a:gd name="T7" fmla="*/ 31 h 31"/>
                <a:gd name="T8" fmla="*/ 2 w 6"/>
                <a:gd name="T9" fmla="*/ 12 h 31"/>
                <a:gd name="T10" fmla="*/ 2 w 6"/>
                <a:gd name="T11" fmla="*/ 10 h 31"/>
                <a:gd name="T12" fmla="*/ 4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4" y="0"/>
                  </a:moveTo>
                  <a:cubicBezTo>
                    <a:pt x="2" y="0"/>
                    <a:pt x="2" y="0"/>
                    <a:pt x="2" y="0"/>
                  </a:cubicBezTo>
                  <a:cubicBezTo>
                    <a:pt x="1" y="4"/>
                    <a:pt x="0" y="8"/>
                    <a:pt x="0" y="13"/>
                  </a:cubicBezTo>
                  <a:cubicBezTo>
                    <a:pt x="0" y="20"/>
                    <a:pt x="2" y="26"/>
                    <a:pt x="6" y="31"/>
                  </a:cubicBezTo>
                  <a:cubicBezTo>
                    <a:pt x="3" y="25"/>
                    <a:pt x="2" y="18"/>
                    <a:pt x="2" y="12"/>
                  </a:cubicBezTo>
                  <a:cubicBezTo>
                    <a:pt x="2" y="10"/>
                    <a:pt x="2" y="10"/>
                    <a:pt x="2" y="10"/>
                  </a:cubicBezTo>
                  <a:cubicBezTo>
                    <a:pt x="2" y="7"/>
                    <a:pt x="3" y="3"/>
                    <a:pt x="4" y="0"/>
                  </a:cubicBezTo>
                </a:path>
              </a:pathLst>
            </a:custGeom>
            <a:solidFill>
              <a:srgbClr val="3A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7" name="íṡlídê">
              <a:extLst>
                <a:ext uri="{FF2B5EF4-FFF2-40B4-BE49-F238E27FC236}">
                  <a16:creationId xmlns:a16="http://schemas.microsoft.com/office/drawing/2014/main" id="{27B1DFF4-C349-4B0A-B59F-96A0339C86BC}"/>
                </a:ext>
              </a:extLst>
            </p:cNvPr>
            <p:cNvSpPr/>
            <p:nvPr/>
          </p:nvSpPr>
          <p:spPr bwMode="auto">
            <a:xfrm>
              <a:off x="4206875" y="5442744"/>
              <a:ext cx="22225" cy="30163"/>
            </a:xfrm>
            <a:custGeom>
              <a:avLst/>
              <a:gdLst>
                <a:gd name="T0" fmla="*/ 5 w 5"/>
                <a:gd name="T1" fmla="*/ 0 h 7"/>
                <a:gd name="T2" fmla="*/ 0 w 5"/>
                <a:gd name="T3" fmla="*/ 7 h 7"/>
                <a:gd name="T4" fmla="*/ 2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5"/>
                    <a:pt x="0" y="7"/>
                  </a:cubicBezTo>
                  <a:cubicBezTo>
                    <a:pt x="2" y="7"/>
                    <a:pt x="2" y="7"/>
                    <a:pt x="2" y="7"/>
                  </a:cubicBezTo>
                  <a:cubicBezTo>
                    <a:pt x="2" y="5"/>
                    <a:pt x="4" y="2"/>
                    <a:pt x="5"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8" name="íṣlídé">
              <a:extLst>
                <a:ext uri="{FF2B5EF4-FFF2-40B4-BE49-F238E27FC236}">
                  <a16:creationId xmlns:a16="http://schemas.microsoft.com/office/drawing/2014/main" id="{122C4889-51A4-4850-B609-8DFC1BB0629B}"/>
                </a:ext>
              </a:extLst>
            </p:cNvPr>
            <p:cNvSpPr/>
            <p:nvPr/>
          </p:nvSpPr>
          <p:spPr bwMode="auto">
            <a:xfrm>
              <a:off x="4206875" y="5377656"/>
              <a:ext cx="1006475" cy="274638"/>
            </a:xfrm>
            <a:custGeom>
              <a:avLst/>
              <a:gdLst>
                <a:gd name="T0" fmla="*/ 235 w 235"/>
                <a:gd name="T1" fmla="*/ 6 h 64"/>
                <a:gd name="T2" fmla="*/ 27 w 235"/>
                <a:gd name="T3" fmla="*/ 6 h 64"/>
                <a:gd name="T4" fmla="*/ 5 w 235"/>
                <a:gd name="T5" fmla="*/ 15 h 64"/>
                <a:gd name="T6" fmla="*/ 2 w 235"/>
                <a:gd name="T7" fmla="*/ 22 h 64"/>
                <a:gd name="T8" fmla="*/ 0 w 235"/>
                <a:gd name="T9" fmla="*/ 32 h 64"/>
                <a:gd name="T10" fmla="*/ 0 w 235"/>
                <a:gd name="T11" fmla="*/ 34 h 64"/>
                <a:gd name="T12" fmla="*/ 4 w 235"/>
                <a:gd name="T13" fmla="*/ 53 h 64"/>
                <a:gd name="T14" fmla="*/ 26 w 235"/>
                <a:gd name="T15" fmla="*/ 64 h 64"/>
                <a:gd name="T16" fmla="*/ 26 w 235"/>
                <a:gd name="T17" fmla="*/ 62 h 64"/>
                <a:gd name="T18" fmla="*/ 43 w 235"/>
                <a:gd name="T19" fmla="*/ 27 h 64"/>
                <a:gd name="T20" fmla="*/ 235 w 235"/>
                <a:gd name="T21"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64">
                  <a:moveTo>
                    <a:pt x="235" y="6"/>
                  </a:moveTo>
                  <a:cubicBezTo>
                    <a:pt x="27" y="6"/>
                    <a:pt x="27" y="6"/>
                    <a:pt x="27" y="6"/>
                  </a:cubicBezTo>
                  <a:cubicBezTo>
                    <a:pt x="18" y="6"/>
                    <a:pt x="11" y="9"/>
                    <a:pt x="5" y="15"/>
                  </a:cubicBezTo>
                  <a:cubicBezTo>
                    <a:pt x="4" y="17"/>
                    <a:pt x="2" y="20"/>
                    <a:pt x="2" y="22"/>
                  </a:cubicBezTo>
                  <a:cubicBezTo>
                    <a:pt x="1" y="25"/>
                    <a:pt x="0" y="29"/>
                    <a:pt x="0" y="32"/>
                  </a:cubicBezTo>
                  <a:cubicBezTo>
                    <a:pt x="0" y="34"/>
                    <a:pt x="0" y="34"/>
                    <a:pt x="0" y="34"/>
                  </a:cubicBezTo>
                  <a:cubicBezTo>
                    <a:pt x="0" y="40"/>
                    <a:pt x="1" y="47"/>
                    <a:pt x="4" y="53"/>
                  </a:cubicBezTo>
                  <a:cubicBezTo>
                    <a:pt x="9" y="59"/>
                    <a:pt x="17" y="63"/>
                    <a:pt x="26" y="64"/>
                  </a:cubicBezTo>
                  <a:cubicBezTo>
                    <a:pt x="26" y="63"/>
                    <a:pt x="26" y="63"/>
                    <a:pt x="26" y="62"/>
                  </a:cubicBezTo>
                  <a:cubicBezTo>
                    <a:pt x="22" y="48"/>
                    <a:pt x="32" y="33"/>
                    <a:pt x="43" y="27"/>
                  </a:cubicBezTo>
                  <a:cubicBezTo>
                    <a:pt x="104" y="0"/>
                    <a:pt x="170" y="14"/>
                    <a:pt x="235" y="6"/>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9" name="ïŝḻiḑê">
              <a:extLst>
                <a:ext uri="{FF2B5EF4-FFF2-40B4-BE49-F238E27FC236}">
                  <a16:creationId xmlns:a16="http://schemas.microsoft.com/office/drawing/2014/main" id="{4F67D4AC-F78F-4B02-8700-9A3823B4F9AC}"/>
                </a:ext>
              </a:extLst>
            </p:cNvPr>
            <p:cNvSpPr/>
            <p:nvPr/>
          </p:nvSpPr>
          <p:spPr bwMode="auto">
            <a:xfrm>
              <a:off x="6415088" y="2091531"/>
              <a:ext cx="101600" cy="10636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0" name="iṥlïḑe">
              <a:extLst>
                <a:ext uri="{FF2B5EF4-FFF2-40B4-BE49-F238E27FC236}">
                  <a16:creationId xmlns:a16="http://schemas.microsoft.com/office/drawing/2014/main" id="{CFAFC04B-DA22-4815-8BEB-36DB6788AD81}"/>
                </a:ext>
              </a:extLst>
            </p:cNvPr>
            <p:cNvSpPr/>
            <p:nvPr/>
          </p:nvSpPr>
          <p:spPr bwMode="auto">
            <a:xfrm>
              <a:off x="6465888" y="2137569"/>
              <a:ext cx="50800" cy="496888"/>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11" name="îśļiḍe">
              <a:extLst>
                <a:ext uri="{FF2B5EF4-FFF2-40B4-BE49-F238E27FC236}">
                  <a16:creationId xmlns:a16="http://schemas.microsoft.com/office/drawing/2014/main" id="{2A42C8B7-FDC3-49E7-929B-BFCE92EB53E0}"/>
                </a:ext>
              </a:extLst>
            </p:cNvPr>
            <p:cNvSpPr/>
            <p:nvPr/>
          </p:nvSpPr>
          <p:spPr bwMode="auto">
            <a:xfrm>
              <a:off x="2641600" y="4207669"/>
              <a:ext cx="2052638" cy="346075"/>
            </a:xfrm>
            <a:custGeom>
              <a:avLst/>
              <a:gdLst>
                <a:gd name="T0" fmla="*/ 393 w 480"/>
                <a:gd name="T1" fmla="*/ 63 h 81"/>
                <a:gd name="T2" fmla="*/ 244 w 480"/>
                <a:gd name="T3" fmla="*/ 81 h 81"/>
                <a:gd name="T4" fmla="*/ 94 w 480"/>
                <a:gd name="T5" fmla="*/ 57 h 81"/>
                <a:gd name="T6" fmla="*/ 43 w 480"/>
                <a:gd name="T7" fmla="*/ 0 h 81"/>
                <a:gd name="T8" fmla="*/ 446 w 480"/>
                <a:gd name="T9" fmla="*/ 0 h 81"/>
                <a:gd name="T10" fmla="*/ 393 w 480"/>
                <a:gd name="T11" fmla="*/ 63 h 81"/>
              </a:gdLst>
              <a:ahLst/>
              <a:cxnLst>
                <a:cxn ang="0">
                  <a:pos x="T0" y="T1"/>
                </a:cxn>
                <a:cxn ang="0">
                  <a:pos x="T2" y="T3"/>
                </a:cxn>
                <a:cxn ang="0">
                  <a:pos x="T4" y="T5"/>
                </a:cxn>
                <a:cxn ang="0">
                  <a:pos x="T6" y="T7"/>
                </a:cxn>
                <a:cxn ang="0">
                  <a:pos x="T8" y="T9"/>
                </a:cxn>
                <a:cxn ang="0">
                  <a:pos x="T10" y="T11"/>
                </a:cxn>
              </a:cxnLst>
              <a:rect l="0" t="0" r="r" b="b"/>
              <a:pathLst>
                <a:path w="480" h="81">
                  <a:moveTo>
                    <a:pt x="393" y="63"/>
                  </a:moveTo>
                  <a:cubicBezTo>
                    <a:pt x="393" y="63"/>
                    <a:pt x="337" y="81"/>
                    <a:pt x="244" y="81"/>
                  </a:cubicBezTo>
                  <a:cubicBezTo>
                    <a:pt x="152" y="81"/>
                    <a:pt x="94" y="57"/>
                    <a:pt x="94" y="57"/>
                  </a:cubicBezTo>
                  <a:cubicBezTo>
                    <a:pt x="94" y="57"/>
                    <a:pt x="85" y="0"/>
                    <a:pt x="43" y="0"/>
                  </a:cubicBezTo>
                  <a:cubicBezTo>
                    <a:pt x="0" y="0"/>
                    <a:pt x="480" y="0"/>
                    <a:pt x="446" y="0"/>
                  </a:cubicBezTo>
                  <a:cubicBezTo>
                    <a:pt x="413" y="0"/>
                    <a:pt x="393" y="63"/>
                    <a:pt x="393" y="63"/>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2" name="iṡliḑê">
              <a:extLst>
                <a:ext uri="{FF2B5EF4-FFF2-40B4-BE49-F238E27FC236}">
                  <a16:creationId xmlns:a16="http://schemas.microsoft.com/office/drawing/2014/main" id="{5BFD4FD8-29CB-4646-B639-911D8AB09DB0}"/>
                </a:ext>
              </a:extLst>
            </p:cNvPr>
            <p:cNvSpPr/>
            <p:nvPr/>
          </p:nvSpPr>
          <p:spPr bwMode="auto">
            <a:xfrm>
              <a:off x="4330700" y="4309269"/>
              <a:ext cx="73025" cy="133350"/>
            </a:xfrm>
            <a:custGeom>
              <a:avLst/>
              <a:gdLst>
                <a:gd name="T0" fmla="*/ 17 w 17"/>
                <a:gd name="T1" fmla="*/ 0 h 31"/>
                <a:gd name="T2" fmla="*/ 17 w 17"/>
                <a:gd name="T3" fmla="*/ 0 h 31"/>
                <a:gd name="T4" fmla="*/ 0 w 17"/>
                <a:gd name="T5" fmla="*/ 31 h 31"/>
                <a:gd name="T6" fmla="*/ 1 w 17"/>
                <a:gd name="T7" fmla="*/ 31 h 31"/>
                <a:gd name="T8" fmla="*/ 17 w 17"/>
                <a:gd name="T9" fmla="*/ 0 h 31"/>
              </a:gdLst>
              <a:ahLst/>
              <a:cxnLst>
                <a:cxn ang="0">
                  <a:pos x="T0" y="T1"/>
                </a:cxn>
                <a:cxn ang="0">
                  <a:pos x="T2" y="T3"/>
                </a:cxn>
                <a:cxn ang="0">
                  <a:pos x="T4" y="T5"/>
                </a:cxn>
                <a:cxn ang="0">
                  <a:pos x="T6" y="T7"/>
                </a:cxn>
                <a:cxn ang="0">
                  <a:pos x="T8" y="T9"/>
                </a:cxn>
              </a:cxnLst>
              <a:rect l="0" t="0" r="r" b="b"/>
              <a:pathLst>
                <a:path w="17" h="31">
                  <a:moveTo>
                    <a:pt x="17" y="0"/>
                  </a:moveTo>
                  <a:cubicBezTo>
                    <a:pt x="17" y="0"/>
                    <a:pt x="17" y="0"/>
                    <a:pt x="17" y="0"/>
                  </a:cubicBezTo>
                  <a:cubicBezTo>
                    <a:pt x="9" y="11"/>
                    <a:pt x="4" y="23"/>
                    <a:pt x="0" y="31"/>
                  </a:cubicBezTo>
                  <a:cubicBezTo>
                    <a:pt x="1" y="31"/>
                    <a:pt x="1" y="31"/>
                    <a:pt x="1" y="31"/>
                  </a:cubicBezTo>
                  <a:cubicBezTo>
                    <a:pt x="4" y="23"/>
                    <a:pt x="9" y="11"/>
                    <a:pt x="17"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3" name="išlïḑé">
              <a:extLst>
                <a:ext uri="{FF2B5EF4-FFF2-40B4-BE49-F238E27FC236}">
                  <a16:creationId xmlns:a16="http://schemas.microsoft.com/office/drawing/2014/main" id="{54A09679-AE9C-4044-8723-2389B605EF3C}"/>
                </a:ext>
              </a:extLst>
            </p:cNvPr>
            <p:cNvSpPr/>
            <p:nvPr/>
          </p:nvSpPr>
          <p:spPr bwMode="auto">
            <a:xfrm>
              <a:off x="2992438" y="4309269"/>
              <a:ext cx="22225" cy="39688"/>
            </a:xfrm>
            <a:custGeom>
              <a:avLst/>
              <a:gdLst>
                <a:gd name="T0" fmla="*/ 0 w 5"/>
                <a:gd name="T1" fmla="*/ 0 h 9"/>
                <a:gd name="T2" fmla="*/ 5 w 5"/>
                <a:gd name="T3" fmla="*/ 9 h 9"/>
                <a:gd name="T4" fmla="*/ 5 w 5"/>
                <a:gd name="T5" fmla="*/ 9 h 9"/>
                <a:gd name="T6" fmla="*/ 0 w 5"/>
                <a:gd name="T7" fmla="*/ 1 h 9"/>
                <a:gd name="T8" fmla="*/ 0 w 5"/>
                <a:gd name="T9" fmla="*/ 0 h 9"/>
              </a:gdLst>
              <a:ahLst/>
              <a:cxnLst>
                <a:cxn ang="0">
                  <a:pos x="T0" y="T1"/>
                </a:cxn>
                <a:cxn ang="0">
                  <a:pos x="T2" y="T3"/>
                </a:cxn>
                <a:cxn ang="0">
                  <a:pos x="T4" y="T5"/>
                </a:cxn>
                <a:cxn ang="0">
                  <a:pos x="T6" y="T7"/>
                </a:cxn>
                <a:cxn ang="0">
                  <a:pos x="T8" y="T9"/>
                </a:cxn>
              </a:cxnLst>
              <a:rect l="0" t="0" r="r" b="b"/>
              <a:pathLst>
                <a:path w="5" h="9">
                  <a:moveTo>
                    <a:pt x="0" y="0"/>
                  </a:moveTo>
                  <a:cubicBezTo>
                    <a:pt x="2" y="3"/>
                    <a:pt x="3" y="6"/>
                    <a:pt x="5" y="9"/>
                  </a:cubicBezTo>
                  <a:cubicBezTo>
                    <a:pt x="5" y="9"/>
                    <a:pt x="5" y="9"/>
                    <a:pt x="5" y="9"/>
                  </a:cubicBezTo>
                  <a:cubicBezTo>
                    <a:pt x="3" y="6"/>
                    <a:pt x="2" y="3"/>
                    <a:pt x="0" y="1"/>
                  </a:cubicBezTo>
                  <a:cubicBezTo>
                    <a:pt x="0" y="0"/>
                    <a:pt x="0" y="0"/>
                    <a:pt x="0" y="0"/>
                  </a:cubicBezTo>
                </a:path>
              </a:pathLst>
            </a:custGeom>
            <a:solidFill>
              <a:srgbClr val="EDB9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4" name="îSḻîḓê">
              <a:extLst>
                <a:ext uri="{FF2B5EF4-FFF2-40B4-BE49-F238E27FC236}">
                  <a16:creationId xmlns:a16="http://schemas.microsoft.com/office/drawing/2014/main" id="{6ECD6EC0-D907-4F2C-B30B-A7EB4D00FA71}"/>
                </a:ext>
              </a:extLst>
            </p:cNvPr>
            <p:cNvSpPr/>
            <p:nvPr/>
          </p:nvSpPr>
          <p:spPr bwMode="auto">
            <a:xfrm>
              <a:off x="2992438" y="4309269"/>
              <a:ext cx="1411288" cy="184150"/>
            </a:xfrm>
            <a:custGeom>
              <a:avLst/>
              <a:gdLst>
                <a:gd name="T0" fmla="*/ 330 w 330"/>
                <a:gd name="T1" fmla="*/ 0 h 43"/>
                <a:gd name="T2" fmla="*/ 164 w 330"/>
                <a:gd name="T3" fmla="*/ 16 h 43"/>
                <a:gd name="T4" fmla="*/ 0 w 330"/>
                <a:gd name="T5" fmla="*/ 1 h 43"/>
                <a:gd name="T6" fmla="*/ 5 w 330"/>
                <a:gd name="T7" fmla="*/ 9 h 43"/>
                <a:gd name="T8" fmla="*/ 216 w 330"/>
                <a:gd name="T9" fmla="*/ 43 h 43"/>
                <a:gd name="T10" fmla="*/ 313 w 330"/>
                <a:gd name="T11" fmla="*/ 31 h 43"/>
                <a:gd name="T12" fmla="*/ 330 w 33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0" h="43">
                  <a:moveTo>
                    <a:pt x="330" y="0"/>
                  </a:moveTo>
                  <a:cubicBezTo>
                    <a:pt x="290" y="10"/>
                    <a:pt x="230" y="16"/>
                    <a:pt x="164" y="16"/>
                  </a:cubicBezTo>
                  <a:cubicBezTo>
                    <a:pt x="99" y="16"/>
                    <a:pt x="40" y="10"/>
                    <a:pt x="0" y="1"/>
                  </a:cubicBezTo>
                  <a:cubicBezTo>
                    <a:pt x="2" y="3"/>
                    <a:pt x="3" y="6"/>
                    <a:pt x="5" y="9"/>
                  </a:cubicBezTo>
                  <a:cubicBezTo>
                    <a:pt x="73" y="27"/>
                    <a:pt x="145" y="43"/>
                    <a:pt x="216" y="43"/>
                  </a:cubicBezTo>
                  <a:cubicBezTo>
                    <a:pt x="249" y="43"/>
                    <a:pt x="282" y="40"/>
                    <a:pt x="313" y="31"/>
                  </a:cubicBezTo>
                  <a:cubicBezTo>
                    <a:pt x="317" y="23"/>
                    <a:pt x="322" y="11"/>
                    <a:pt x="33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5" name="íS1iďe">
              <a:extLst>
                <a:ext uri="{FF2B5EF4-FFF2-40B4-BE49-F238E27FC236}">
                  <a16:creationId xmlns:a16="http://schemas.microsoft.com/office/drawing/2014/main" id="{4F4B3CCD-426C-4975-BAA2-5F2FD0BD01CA}"/>
                </a:ext>
              </a:extLst>
            </p:cNvPr>
            <p:cNvSpPr/>
            <p:nvPr/>
          </p:nvSpPr>
          <p:spPr bwMode="auto">
            <a:xfrm>
              <a:off x="2778125" y="3998119"/>
              <a:ext cx="1831975" cy="333375"/>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6" name="iṣḷiḓê">
              <a:extLst>
                <a:ext uri="{FF2B5EF4-FFF2-40B4-BE49-F238E27FC236}">
                  <a16:creationId xmlns:a16="http://schemas.microsoft.com/office/drawing/2014/main" id="{58C62A10-4A4C-4DAF-8C6F-A251DF3A4ACD}"/>
                </a:ext>
              </a:extLst>
            </p:cNvPr>
            <p:cNvSpPr/>
            <p:nvPr/>
          </p:nvSpPr>
          <p:spPr bwMode="auto">
            <a:xfrm>
              <a:off x="2757488" y="3985419"/>
              <a:ext cx="1873250" cy="392113"/>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7" name="i$1iḍé">
              <a:extLst>
                <a:ext uri="{FF2B5EF4-FFF2-40B4-BE49-F238E27FC236}">
                  <a16:creationId xmlns:a16="http://schemas.microsoft.com/office/drawing/2014/main" id="{B1E4B739-C493-44BE-B649-0231B74D31AE}"/>
                </a:ext>
              </a:extLst>
            </p:cNvPr>
            <p:cNvSpPr/>
            <p:nvPr/>
          </p:nvSpPr>
          <p:spPr bwMode="auto">
            <a:xfrm>
              <a:off x="2916238" y="4142581"/>
              <a:ext cx="1555750" cy="18891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8" name="íṧ1iďé">
              <a:extLst>
                <a:ext uri="{FF2B5EF4-FFF2-40B4-BE49-F238E27FC236}">
                  <a16:creationId xmlns:a16="http://schemas.microsoft.com/office/drawing/2014/main" id="{2811BB8C-EEF3-4E1D-868C-8802DB939250}"/>
                </a:ext>
              </a:extLst>
            </p:cNvPr>
            <p:cNvSpPr/>
            <p:nvPr/>
          </p:nvSpPr>
          <p:spPr bwMode="auto">
            <a:xfrm>
              <a:off x="3295650" y="2069306"/>
              <a:ext cx="406400" cy="2257425"/>
            </a:xfrm>
            <a:custGeom>
              <a:avLst/>
              <a:gdLst>
                <a:gd name="T0" fmla="*/ 25 w 256"/>
                <a:gd name="T1" fmla="*/ 1422 h 1422"/>
                <a:gd name="T2" fmla="*/ 0 w 256"/>
                <a:gd name="T3" fmla="*/ 1417 h 1422"/>
                <a:gd name="T4" fmla="*/ 232 w 256"/>
                <a:gd name="T5" fmla="*/ 0 h 1422"/>
                <a:gd name="T6" fmla="*/ 256 w 256"/>
                <a:gd name="T7" fmla="*/ 3 h 1422"/>
                <a:gd name="T8" fmla="*/ 25 w 256"/>
                <a:gd name="T9" fmla="*/ 1422 h 1422"/>
              </a:gdLst>
              <a:ahLst/>
              <a:cxnLst>
                <a:cxn ang="0">
                  <a:pos x="T0" y="T1"/>
                </a:cxn>
                <a:cxn ang="0">
                  <a:pos x="T2" y="T3"/>
                </a:cxn>
                <a:cxn ang="0">
                  <a:pos x="T4" y="T5"/>
                </a:cxn>
                <a:cxn ang="0">
                  <a:pos x="T6" y="T7"/>
                </a:cxn>
                <a:cxn ang="0">
                  <a:pos x="T8" y="T9"/>
                </a:cxn>
              </a:cxnLst>
              <a:rect l="0" t="0" r="r" b="b"/>
              <a:pathLst>
                <a:path w="256" h="1422">
                  <a:moveTo>
                    <a:pt x="25" y="1422"/>
                  </a:moveTo>
                  <a:lnTo>
                    <a:pt x="0" y="1417"/>
                  </a:lnTo>
                  <a:lnTo>
                    <a:pt x="232" y="0"/>
                  </a:lnTo>
                  <a:lnTo>
                    <a:pt x="256" y="3"/>
                  </a:lnTo>
                  <a:lnTo>
                    <a:pt x="25"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9" name="îṡḻîdé">
              <a:extLst>
                <a:ext uri="{FF2B5EF4-FFF2-40B4-BE49-F238E27FC236}">
                  <a16:creationId xmlns:a16="http://schemas.microsoft.com/office/drawing/2014/main" id="{3DC21D49-9B2F-4184-A1DA-B48EEBFED9C7}"/>
                </a:ext>
              </a:extLst>
            </p:cNvPr>
            <p:cNvSpPr/>
            <p:nvPr/>
          </p:nvSpPr>
          <p:spPr bwMode="auto">
            <a:xfrm>
              <a:off x="3073400" y="2061369"/>
              <a:ext cx="625475" cy="2000250"/>
            </a:xfrm>
            <a:custGeom>
              <a:avLst/>
              <a:gdLst>
                <a:gd name="T0" fmla="*/ 25 w 394"/>
                <a:gd name="T1" fmla="*/ 1260 h 1260"/>
                <a:gd name="T2" fmla="*/ 0 w 394"/>
                <a:gd name="T3" fmla="*/ 1255 h 1260"/>
                <a:gd name="T4" fmla="*/ 372 w 394"/>
                <a:gd name="T5" fmla="*/ 0 h 1260"/>
                <a:gd name="T6" fmla="*/ 394 w 394"/>
                <a:gd name="T7" fmla="*/ 5 h 1260"/>
                <a:gd name="T8" fmla="*/ 25 w 394"/>
                <a:gd name="T9" fmla="*/ 1260 h 1260"/>
              </a:gdLst>
              <a:ahLst/>
              <a:cxnLst>
                <a:cxn ang="0">
                  <a:pos x="T0" y="T1"/>
                </a:cxn>
                <a:cxn ang="0">
                  <a:pos x="T2" y="T3"/>
                </a:cxn>
                <a:cxn ang="0">
                  <a:pos x="T4" y="T5"/>
                </a:cxn>
                <a:cxn ang="0">
                  <a:pos x="T6" y="T7"/>
                </a:cxn>
                <a:cxn ang="0">
                  <a:pos x="T8" y="T9"/>
                </a:cxn>
              </a:cxnLst>
              <a:rect l="0" t="0" r="r" b="b"/>
              <a:pathLst>
                <a:path w="394" h="1260">
                  <a:moveTo>
                    <a:pt x="25" y="1260"/>
                  </a:moveTo>
                  <a:lnTo>
                    <a:pt x="0" y="1255"/>
                  </a:lnTo>
                  <a:lnTo>
                    <a:pt x="372" y="0"/>
                  </a:lnTo>
                  <a:lnTo>
                    <a:pt x="394" y="5"/>
                  </a:lnTo>
                  <a:lnTo>
                    <a:pt x="25" y="1260"/>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0" name="i$ļïďè">
              <a:extLst>
                <a:ext uri="{FF2B5EF4-FFF2-40B4-BE49-F238E27FC236}">
                  <a16:creationId xmlns:a16="http://schemas.microsoft.com/office/drawing/2014/main" id="{78A28F88-6604-4774-9815-ECD2D64D8E49}"/>
                </a:ext>
              </a:extLst>
            </p:cNvPr>
            <p:cNvSpPr/>
            <p:nvPr/>
          </p:nvSpPr>
          <p:spPr bwMode="auto">
            <a:xfrm>
              <a:off x="3663950" y="2061369"/>
              <a:ext cx="936625" cy="2085975"/>
            </a:xfrm>
            <a:custGeom>
              <a:avLst/>
              <a:gdLst>
                <a:gd name="T0" fmla="*/ 569 w 590"/>
                <a:gd name="T1" fmla="*/ 1314 h 1314"/>
                <a:gd name="T2" fmla="*/ 0 w 590"/>
                <a:gd name="T3" fmla="*/ 8 h 1314"/>
                <a:gd name="T4" fmla="*/ 19 w 590"/>
                <a:gd name="T5" fmla="*/ 0 h 1314"/>
                <a:gd name="T6" fmla="*/ 590 w 590"/>
                <a:gd name="T7" fmla="*/ 1306 h 1314"/>
                <a:gd name="T8" fmla="*/ 569 w 590"/>
                <a:gd name="T9" fmla="*/ 1314 h 1314"/>
              </a:gdLst>
              <a:ahLst/>
              <a:cxnLst>
                <a:cxn ang="0">
                  <a:pos x="T0" y="T1"/>
                </a:cxn>
                <a:cxn ang="0">
                  <a:pos x="T2" y="T3"/>
                </a:cxn>
                <a:cxn ang="0">
                  <a:pos x="T4" y="T5"/>
                </a:cxn>
                <a:cxn ang="0">
                  <a:pos x="T6" y="T7"/>
                </a:cxn>
                <a:cxn ang="0">
                  <a:pos x="T8" y="T9"/>
                </a:cxn>
              </a:cxnLst>
              <a:rect l="0" t="0" r="r" b="b"/>
              <a:pathLst>
                <a:path w="590" h="1314">
                  <a:moveTo>
                    <a:pt x="569" y="1314"/>
                  </a:moveTo>
                  <a:lnTo>
                    <a:pt x="0" y="8"/>
                  </a:lnTo>
                  <a:lnTo>
                    <a:pt x="19" y="0"/>
                  </a:lnTo>
                  <a:lnTo>
                    <a:pt x="590" y="1306"/>
                  </a:lnTo>
                  <a:lnTo>
                    <a:pt x="569" y="1314"/>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1" name="ïşľiḋe">
              <a:extLst>
                <a:ext uri="{FF2B5EF4-FFF2-40B4-BE49-F238E27FC236}">
                  <a16:creationId xmlns:a16="http://schemas.microsoft.com/office/drawing/2014/main" id="{F20DEA99-AAF3-46D1-96A5-1FEC5D6D45A0}"/>
                </a:ext>
              </a:extLst>
            </p:cNvPr>
            <p:cNvSpPr/>
            <p:nvPr/>
          </p:nvSpPr>
          <p:spPr bwMode="auto">
            <a:xfrm>
              <a:off x="3633788" y="1531144"/>
              <a:ext cx="107950" cy="103188"/>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2" name="ïS1íḑè">
              <a:extLst>
                <a:ext uri="{FF2B5EF4-FFF2-40B4-BE49-F238E27FC236}">
                  <a16:creationId xmlns:a16="http://schemas.microsoft.com/office/drawing/2014/main" id="{C436152A-C73E-431F-9033-7728FFA69369}"/>
                </a:ext>
              </a:extLst>
            </p:cNvPr>
            <p:cNvSpPr/>
            <p:nvPr/>
          </p:nvSpPr>
          <p:spPr bwMode="auto">
            <a:xfrm>
              <a:off x="3659188" y="1607344"/>
              <a:ext cx="34925" cy="4794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3" name="íṥḷídê">
              <a:extLst>
                <a:ext uri="{FF2B5EF4-FFF2-40B4-BE49-F238E27FC236}">
                  <a16:creationId xmlns:a16="http://schemas.microsoft.com/office/drawing/2014/main" id="{73D782C9-07D8-439F-B466-D8ED56548984}"/>
                </a:ext>
              </a:extLst>
            </p:cNvPr>
            <p:cNvSpPr/>
            <p:nvPr/>
          </p:nvSpPr>
          <p:spPr bwMode="auto">
            <a:xfrm>
              <a:off x="7480300" y="2189956"/>
              <a:ext cx="396875" cy="139700"/>
            </a:xfrm>
            <a:prstGeom prst="rect">
              <a:avLst/>
            </a:prstGeom>
            <a:solidFill>
              <a:srgbClr val="007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4" name="ï$1íḍé">
              <a:extLst>
                <a:ext uri="{FF2B5EF4-FFF2-40B4-BE49-F238E27FC236}">
                  <a16:creationId xmlns:a16="http://schemas.microsoft.com/office/drawing/2014/main" id="{1284E3ED-720E-4E97-B61B-089F09291067}"/>
                </a:ext>
              </a:extLst>
            </p:cNvPr>
            <p:cNvSpPr/>
            <p:nvPr/>
          </p:nvSpPr>
          <p:spPr bwMode="auto">
            <a:xfrm>
              <a:off x="7480300" y="2301081"/>
              <a:ext cx="161925" cy="290513"/>
            </a:xfrm>
            <a:custGeom>
              <a:avLst/>
              <a:gdLst>
                <a:gd name="T0" fmla="*/ 80 w 102"/>
                <a:gd name="T1" fmla="*/ 175 h 183"/>
                <a:gd name="T2" fmla="*/ 27 w 102"/>
                <a:gd name="T3" fmla="*/ 183 h 183"/>
                <a:gd name="T4" fmla="*/ 0 w 102"/>
                <a:gd name="T5" fmla="*/ 16 h 183"/>
                <a:gd name="T6" fmla="*/ 102 w 102"/>
                <a:gd name="T7" fmla="*/ 0 h 183"/>
                <a:gd name="T8" fmla="*/ 80 w 102"/>
                <a:gd name="T9" fmla="*/ 175 h 183"/>
              </a:gdLst>
              <a:ahLst/>
              <a:cxnLst>
                <a:cxn ang="0">
                  <a:pos x="T0" y="T1"/>
                </a:cxn>
                <a:cxn ang="0">
                  <a:pos x="T2" y="T3"/>
                </a:cxn>
                <a:cxn ang="0">
                  <a:pos x="T4" y="T5"/>
                </a:cxn>
                <a:cxn ang="0">
                  <a:pos x="T6" y="T7"/>
                </a:cxn>
                <a:cxn ang="0">
                  <a:pos x="T8" y="T9"/>
                </a:cxn>
              </a:cxnLst>
              <a:rect l="0" t="0" r="r" b="b"/>
              <a:pathLst>
                <a:path w="102" h="183">
                  <a:moveTo>
                    <a:pt x="80" y="175"/>
                  </a:moveTo>
                  <a:lnTo>
                    <a:pt x="27" y="183"/>
                  </a:lnTo>
                  <a:lnTo>
                    <a:pt x="0" y="16"/>
                  </a:lnTo>
                  <a:lnTo>
                    <a:pt x="102" y="0"/>
                  </a:lnTo>
                  <a:lnTo>
                    <a:pt x="80"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5" name="iṡļíḋé">
              <a:extLst>
                <a:ext uri="{FF2B5EF4-FFF2-40B4-BE49-F238E27FC236}">
                  <a16:creationId xmlns:a16="http://schemas.microsoft.com/office/drawing/2014/main" id="{DE5FB241-6FD1-4E50-9D3B-A33385D7618A}"/>
                </a:ext>
              </a:extLst>
            </p:cNvPr>
            <p:cNvSpPr/>
            <p:nvPr/>
          </p:nvSpPr>
          <p:spPr bwMode="auto">
            <a:xfrm>
              <a:off x="7513638" y="2523331"/>
              <a:ext cx="98425" cy="260350"/>
            </a:xfrm>
            <a:custGeom>
              <a:avLst/>
              <a:gdLst>
                <a:gd name="T0" fmla="*/ 57 w 62"/>
                <a:gd name="T1" fmla="*/ 164 h 164"/>
                <a:gd name="T2" fmla="*/ 0 w 62"/>
                <a:gd name="T3" fmla="*/ 161 h 164"/>
                <a:gd name="T4" fmla="*/ 3 w 62"/>
                <a:gd name="T5" fmla="*/ 0 h 164"/>
                <a:gd name="T6" fmla="*/ 62 w 62"/>
                <a:gd name="T7" fmla="*/ 24 h 164"/>
                <a:gd name="T8" fmla="*/ 57 w 62"/>
                <a:gd name="T9" fmla="*/ 164 h 164"/>
              </a:gdLst>
              <a:ahLst/>
              <a:cxnLst>
                <a:cxn ang="0">
                  <a:pos x="T0" y="T1"/>
                </a:cxn>
                <a:cxn ang="0">
                  <a:pos x="T2" y="T3"/>
                </a:cxn>
                <a:cxn ang="0">
                  <a:pos x="T4" y="T5"/>
                </a:cxn>
                <a:cxn ang="0">
                  <a:pos x="T6" y="T7"/>
                </a:cxn>
                <a:cxn ang="0">
                  <a:pos x="T8" y="T9"/>
                </a:cxn>
              </a:cxnLst>
              <a:rect l="0" t="0" r="r" b="b"/>
              <a:pathLst>
                <a:path w="62" h="164">
                  <a:moveTo>
                    <a:pt x="57" y="164"/>
                  </a:moveTo>
                  <a:lnTo>
                    <a:pt x="0" y="161"/>
                  </a:lnTo>
                  <a:lnTo>
                    <a:pt x="3" y="0"/>
                  </a:lnTo>
                  <a:lnTo>
                    <a:pt x="62" y="24"/>
                  </a:lnTo>
                  <a:lnTo>
                    <a:pt x="57"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6" name="iṩľîdè">
              <a:extLst>
                <a:ext uri="{FF2B5EF4-FFF2-40B4-BE49-F238E27FC236}">
                  <a16:creationId xmlns:a16="http://schemas.microsoft.com/office/drawing/2014/main" id="{D6837DC3-B8FE-498E-B824-B3575DEF6AE5}"/>
                </a:ext>
              </a:extLst>
            </p:cNvPr>
            <p:cNvSpPr/>
            <p:nvPr/>
          </p:nvSpPr>
          <p:spPr bwMode="auto">
            <a:xfrm>
              <a:off x="7483475" y="1791494"/>
              <a:ext cx="403225" cy="454025"/>
            </a:xfrm>
            <a:custGeom>
              <a:avLst/>
              <a:gdLst>
                <a:gd name="T0" fmla="*/ 0 w 94"/>
                <a:gd name="T1" fmla="*/ 90 h 106"/>
                <a:gd name="T2" fmla="*/ 16 w 94"/>
                <a:gd name="T3" fmla="*/ 106 h 106"/>
                <a:gd name="T4" fmla="*/ 77 w 94"/>
                <a:gd name="T5" fmla="*/ 106 h 106"/>
                <a:gd name="T6" fmla="*/ 94 w 94"/>
                <a:gd name="T7" fmla="*/ 90 h 106"/>
                <a:gd name="T8" fmla="*/ 94 w 94"/>
                <a:gd name="T9" fmla="*/ 17 h 106"/>
                <a:gd name="T10" fmla="*/ 78 w 94"/>
                <a:gd name="T11" fmla="*/ 0 h 106"/>
                <a:gd name="T12" fmla="*/ 17 w 94"/>
                <a:gd name="T13" fmla="*/ 0 h 106"/>
                <a:gd name="T14" fmla="*/ 0 w 94"/>
                <a:gd name="T15" fmla="*/ 16 h 106"/>
                <a:gd name="T16" fmla="*/ 0 w 94"/>
                <a:gd name="T1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6">
                  <a:moveTo>
                    <a:pt x="0" y="90"/>
                  </a:moveTo>
                  <a:cubicBezTo>
                    <a:pt x="0" y="99"/>
                    <a:pt x="7" y="106"/>
                    <a:pt x="16" y="106"/>
                  </a:cubicBezTo>
                  <a:cubicBezTo>
                    <a:pt x="77" y="106"/>
                    <a:pt x="77" y="106"/>
                    <a:pt x="77" y="106"/>
                  </a:cubicBezTo>
                  <a:cubicBezTo>
                    <a:pt x="86" y="106"/>
                    <a:pt x="94" y="99"/>
                    <a:pt x="94" y="90"/>
                  </a:cubicBezTo>
                  <a:cubicBezTo>
                    <a:pt x="94" y="17"/>
                    <a:pt x="94" y="17"/>
                    <a:pt x="94" y="17"/>
                  </a:cubicBezTo>
                  <a:cubicBezTo>
                    <a:pt x="94" y="8"/>
                    <a:pt x="87" y="0"/>
                    <a:pt x="78" y="0"/>
                  </a:cubicBezTo>
                  <a:cubicBezTo>
                    <a:pt x="17" y="0"/>
                    <a:pt x="17" y="0"/>
                    <a:pt x="17" y="0"/>
                  </a:cubicBezTo>
                  <a:cubicBezTo>
                    <a:pt x="8" y="0"/>
                    <a:pt x="0" y="7"/>
                    <a:pt x="0" y="16"/>
                  </a:cubicBezTo>
                  <a:cubicBezTo>
                    <a:pt x="0" y="90"/>
                    <a:pt x="0" y="90"/>
                    <a:pt x="0" y="9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7" name="iśļïḋê">
              <a:extLst>
                <a:ext uri="{FF2B5EF4-FFF2-40B4-BE49-F238E27FC236}">
                  <a16:creationId xmlns:a16="http://schemas.microsoft.com/office/drawing/2014/main" id="{876D7C0B-A403-48B0-8716-160B1638FD4B}"/>
                </a:ext>
              </a:extLst>
            </p:cNvPr>
            <p:cNvSpPr/>
            <p:nvPr/>
          </p:nvSpPr>
          <p:spPr bwMode="auto">
            <a:xfrm>
              <a:off x="7407275" y="2778919"/>
              <a:ext cx="196850" cy="98425"/>
            </a:xfrm>
            <a:custGeom>
              <a:avLst/>
              <a:gdLst>
                <a:gd name="T0" fmla="*/ 0 w 124"/>
                <a:gd name="T1" fmla="*/ 59 h 62"/>
                <a:gd name="T2" fmla="*/ 124 w 124"/>
                <a:gd name="T3" fmla="*/ 62 h 62"/>
                <a:gd name="T4" fmla="*/ 124 w 124"/>
                <a:gd name="T5" fmla="*/ 3 h 62"/>
                <a:gd name="T6" fmla="*/ 70 w 124"/>
                <a:gd name="T7" fmla="*/ 0 h 62"/>
                <a:gd name="T8" fmla="*/ 0 w 124"/>
                <a:gd name="T9" fmla="*/ 59 h 62"/>
              </a:gdLst>
              <a:ahLst/>
              <a:cxnLst>
                <a:cxn ang="0">
                  <a:pos x="T0" y="T1"/>
                </a:cxn>
                <a:cxn ang="0">
                  <a:pos x="T2" y="T3"/>
                </a:cxn>
                <a:cxn ang="0">
                  <a:pos x="T4" y="T5"/>
                </a:cxn>
                <a:cxn ang="0">
                  <a:pos x="T6" y="T7"/>
                </a:cxn>
                <a:cxn ang="0">
                  <a:pos x="T8" y="T9"/>
                </a:cxn>
              </a:cxnLst>
              <a:rect l="0" t="0" r="r" b="b"/>
              <a:pathLst>
                <a:path w="124" h="62">
                  <a:moveTo>
                    <a:pt x="0" y="59"/>
                  </a:moveTo>
                  <a:lnTo>
                    <a:pt x="124" y="62"/>
                  </a:lnTo>
                  <a:lnTo>
                    <a:pt x="124" y="3"/>
                  </a:lnTo>
                  <a:lnTo>
                    <a:pt x="70" y="0"/>
                  </a:lnTo>
                  <a:lnTo>
                    <a:pt x="0"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8" name="î$ḷíḋé">
              <a:extLst>
                <a:ext uri="{FF2B5EF4-FFF2-40B4-BE49-F238E27FC236}">
                  <a16:creationId xmlns:a16="http://schemas.microsoft.com/office/drawing/2014/main" id="{3EE5752D-88C6-4AB1-95C8-497AE951D2FD}"/>
                </a:ext>
              </a:extLst>
            </p:cNvPr>
            <p:cNvSpPr/>
            <p:nvPr/>
          </p:nvSpPr>
          <p:spPr bwMode="auto">
            <a:xfrm>
              <a:off x="7715250" y="2301081"/>
              <a:ext cx="166688" cy="290513"/>
            </a:xfrm>
            <a:custGeom>
              <a:avLst/>
              <a:gdLst>
                <a:gd name="T0" fmla="*/ 21 w 105"/>
                <a:gd name="T1" fmla="*/ 175 h 183"/>
                <a:gd name="T2" fmla="*/ 78 w 105"/>
                <a:gd name="T3" fmla="*/ 183 h 183"/>
                <a:gd name="T4" fmla="*/ 105 w 105"/>
                <a:gd name="T5" fmla="*/ 16 h 183"/>
                <a:gd name="T6" fmla="*/ 0 w 105"/>
                <a:gd name="T7" fmla="*/ 0 h 183"/>
                <a:gd name="T8" fmla="*/ 21 w 105"/>
                <a:gd name="T9" fmla="*/ 175 h 183"/>
              </a:gdLst>
              <a:ahLst/>
              <a:cxnLst>
                <a:cxn ang="0">
                  <a:pos x="T0" y="T1"/>
                </a:cxn>
                <a:cxn ang="0">
                  <a:pos x="T2" y="T3"/>
                </a:cxn>
                <a:cxn ang="0">
                  <a:pos x="T4" y="T5"/>
                </a:cxn>
                <a:cxn ang="0">
                  <a:pos x="T6" y="T7"/>
                </a:cxn>
                <a:cxn ang="0">
                  <a:pos x="T8" y="T9"/>
                </a:cxn>
              </a:cxnLst>
              <a:rect l="0" t="0" r="r" b="b"/>
              <a:pathLst>
                <a:path w="105" h="183">
                  <a:moveTo>
                    <a:pt x="21" y="175"/>
                  </a:moveTo>
                  <a:lnTo>
                    <a:pt x="78" y="183"/>
                  </a:lnTo>
                  <a:lnTo>
                    <a:pt x="105" y="16"/>
                  </a:lnTo>
                  <a:lnTo>
                    <a:pt x="0" y="0"/>
                  </a:lnTo>
                  <a:lnTo>
                    <a:pt x="21"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9" name="ïṣ1îďé">
              <a:extLst>
                <a:ext uri="{FF2B5EF4-FFF2-40B4-BE49-F238E27FC236}">
                  <a16:creationId xmlns:a16="http://schemas.microsoft.com/office/drawing/2014/main" id="{3764A8B4-9470-46C6-8F11-F24D6BCDA6EE}"/>
                </a:ext>
              </a:extLst>
            </p:cNvPr>
            <p:cNvSpPr/>
            <p:nvPr/>
          </p:nvSpPr>
          <p:spPr bwMode="auto">
            <a:xfrm>
              <a:off x="7748588" y="2523331"/>
              <a:ext cx="95250" cy="260350"/>
            </a:xfrm>
            <a:custGeom>
              <a:avLst/>
              <a:gdLst>
                <a:gd name="T0" fmla="*/ 3 w 60"/>
                <a:gd name="T1" fmla="*/ 164 h 164"/>
                <a:gd name="T2" fmla="*/ 60 w 60"/>
                <a:gd name="T3" fmla="*/ 161 h 164"/>
                <a:gd name="T4" fmla="*/ 57 w 60"/>
                <a:gd name="T5" fmla="*/ 0 h 164"/>
                <a:gd name="T6" fmla="*/ 0 w 60"/>
                <a:gd name="T7" fmla="*/ 24 h 164"/>
                <a:gd name="T8" fmla="*/ 3 w 60"/>
                <a:gd name="T9" fmla="*/ 164 h 164"/>
              </a:gdLst>
              <a:ahLst/>
              <a:cxnLst>
                <a:cxn ang="0">
                  <a:pos x="T0" y="T1"/>
                </a:cxn>
                <a:cxn ang="0">
                  <a:pos x="T2" y="T3"/>
                </a:cxn>
                <a:cxn ang="0">
                  <a:pos x="T4" y="T5"/>
                </a:cxn>
                <a:cxn ang="0">
                  <a:pos x="T6" y="T7"/>
                </a:cxn>
                <a:cxn ang="0">
                  <a:pos x="T8" y="T9"/>
                </a:cxn>
              </a:cxnLst>
              <a:rect l="0" t="0" r="r" b="b"/>
              <a:pathLst>
                <a:path w="60" h="164">
                  <a:moveTo>
                    <a:pt x="3" y="164"/>
                  </a:moveTo>
                  <a:lnTo>
                    <a:pt x="60" y="161"/>
                  </a:lnTo>
                  <a:lnTo>
                    <a:pt x="57" y="0"/>
                  </a:lnTo>
                  <a:lnTo>
                    <a:pt x="0" y="24"/>
                  </a:lnTo>
                  <a:lnTo>
                    <a:pt x="3"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0" name="íṥļïdê">
              <a:extLst>
                <a:ext uri="{FF2B5EF4-FFF2-40B4-BE49-F238E27FC236}">
                  <a16:creationId xmlns:a16="http://schemas.microsoft.com/office/drawing/2014/main" id="{92842825-E849-458B-A00E-F6B34F1FFFB7}"/>
                </a:ext>
              </a:extLst>
            </p:cNvPr>
            <p:cNvSpPr/>
            <p:nvPr/>
          </p:nvSpPr>
          <p:spPr bwMode="auto">
            <a:xfrm>
              <a:off x="7753350" y="2778919"/>
              <a:ext cx="201613" cy="98425"/>
            </a:xfrm>
            <a:custGeom>
              <a:avLst/>
              <a:gdLst>
                <a:gd name="T0" fmla="*/ 127 w 127"/>
                <a:gd name="T1" fmla="*/ 59 h 62"/>
                <a:gd name="T2" fmla="*/ 3 w 127"/>
                <a:gd name="T3" fmla="*/ 62 h 62"/>
                <a:gd name="T4" fmla="*/ 0 w 127"/>
                <a:gd name="T5" fmla="*/ 3 h 62"/>
                <a:gd name="T6" fmla="*/ 57 w 127"/>
                <a:gd name="T7" fmla="*/ 0 h 62"/>
                <a:gd name="T8" fmla="*/ 127 w 127"/>
                <a:gd name="T9" fmla="*/ 59 h 62"/>
              </a:gdLst>
              <a:ahLst/>
              <a:cxnLst>
                <a:cxn ang="0">
                  <a:pos x="T0" y="T1"/>
                </a:cxn>
                <a:cxn ang="0">
                  <a:pos x="T2" y="T3"/>
                </a:cxn>
                <a:cxn ang="0">
                  <a:pos x="T4" y="T5"/>
                </a:cxn>
                <a:cxn ang="0">
                  <a:pos x="T6" y="T7"/>
                </a:cxn>
                <a:cxn ang="0">
                  <a:pos x="T8" y="T9"/>
                </a:cxn>
              </a:cxnLst>
              <a:rect l="0" t="0" r="r" b="b"/>
              <a:pathLst>
                <a:path w="127" h="62">
                  <a:moveTo>
                    <a:pt x="127" y="59"/>
                  </a:moveTo>
                  <a:lnTo>
                    <a:pt x="3" y="62"/>
                  </a:lnTo>
                  <a:lnTo>
                    <a:pt x="0" y="3"/>
                  </a:lnTo>
                  <a:lnTo>
                    <a:pt x="57" y="0"/>
                  </a:lnTo>
                  <a:lnTo>
                    <a:pt x="127"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1" name="îŝḻîḋe">
              <a:extLst>
                <a:ext uri="{FF2B5EF4-FFF2-40B4-BE49-F238E27FC236}">
                  <a16:creationId xmlns:a16="http://schemas.microsoft.com/office/drawing/2014/main" id="{D76CBCAA-272C-4C1F-9F2C-E9CECC29F188}"/>
                </a:ext>
              </a:extLst>
            </p:cNvPr>
            <p:cNvSpPr/>
            <p:nvPr/>
          </p:nvSpPr>
          <p:spPr bwMode="auto">
            <a:xfrm>
              <a:off x="7243763" y="1786731"/>
              <a:ext cx="330200" cy="269875"/>
            </a:xfrm>
            <a:custGeom>
              <a:avLst/>
              <a:gdLst>
                <a:gd name="T0" fmla="*/ 3 w 77"/>
                <a:gd name="T1" fmla="*/ 58 h 63"/>
                <a:gd name="T2" fmla="*/ 17 w 77"/>
                <a:gd name="T3" fmla="*/ 60 h 63"/>
                <a:gd name="T4" fmla="*/ 71 w 77"/>
                <a:gd name="T5" fmla="*/ 20 h 63"/>
                <a:gd name="T6" fmla="*/ 73 w 77"/>
                <a:gd name="T7" fmla="*/ 6 h 63"/>
                <a:gd name="T8" fmla="*/ 59 w 77"/>
                <a:gd name="T9" fmla="*/ 4 h 63"/>
                <a:gd name="T10" fmla="*/ 5 w 77"/>
                <a:gd name="T11" fmla="*/ 43 h 63"/>
                <a:gd name="T12" fmla="*/ 3 w 77"/>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77" h="63">
                  <a:moveTo>
                    <a:pt x="3" y="58"/>
                  </a:moveTo>
                  <a:cubicBezTo>
                    <a:pt x="7" y="62"/>
                    <a:pt x="13" y="63"/>
                    <a:pt x="17" y="60"/>
                  </a:cubicBezTo>
                  <a:cubicBezTo>
                    <a:pt x="71" y="20"/>
                    <a:pt x="71" y="20"/>
                    <a:pt x="71" y="20"/>
                  </a:cubicBezTo>
                  <a:cubicBezTo>
                    <a:pt x="76" y="17"/>
                    <a:pt x="77" y="10"/>
                    <a:pt x="73" y="6"/>
                  </a:cubicBezTo>
                  <a:cubicBezTo>
                    <a:pt x="70" y="1"/>
                    <a:pt x="64" y="0"/>
                    <a:pt x="59" y="4"/>
                  </a:cubicBezTo>
                  <a:cubicBezTo>
                    <a:pt x="5" y="43"/>
                    <a:pt x="5" y="43"/>
                    <a:pt x="5" y="43"/>
                  </a:cubicBezTo>
                  <a:cubicBezTo>
                    <a:pt x="1" y="47"/>
                    <a:pt x="0" y="53"/>
                    <a:pt x="3" y="5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2" name="iŝľíḋê">
              <a:extLst>
                <a:ext uri="{FF2B5EF4-FFF2-40B4-BE49-F238E27FC236}">
                  <a16:creationId xmlns:a16="http://schemas.microsoft.com/office/drawing/2014/main" id="{AC2B4747-DB23-470F-915F-812F888EBB79}"/>
                </a:ext>
              </a:extLst>
            </p:cNvPr>
            <p:cNvSpPr/>
            <p:nvPr/>
          </p:nvSpPr>
          <p:spPr bwMode="auto">
            <a:xfrm>
              <a:off x="7107238" y="1928019"/>
              <a:ext cx="206375" cy="123825"/>
            </a:xfrm>
            <a:custGeom>
              <a:avLst/>
              <a:gdLst>
                <a:gd name="T0" fmla="*/ 0 w 130"/>
                <a:gd name="T1" fmla="*/ 19 h 78"/>
                <a:gd name="T2" fmla="*/ 8 w 130"/>
                <a:gd name="T3" fmla="*/ 0 h 78"/>
                <a:gd name="T4" fmla="*/ 130 w 130"/>
                <a:gd name="T5" fmla="*/ 27 h 78"/>
                <a:gd name="T6" fmla="*/ 111 w 130"/>
                <a:gd name="T7" fmla="*/ 78 h 78"/>
                <a:gd name="T8" fmla="*/ 0 w 130"/>
                <a:gd name="T9" fmla="*/ 19 h 78"/>
              </a:gdLst>
              <a:ahLst/>
              <a:cxnLst>
                <a:cxn ang="0">
                  <a:pos x="T0" y="T1"/>
                </a:cxn>
                <a:cxn ang="0">
                  <a:pos x="T2" y="T3"/>
                </a:cxn>
                <a:cxn ang="0">
                  <a:pos x="T4" y="T5"/>
                </a:cxn>
                <a:cxn ang="0">
                  <a:pos x="T6" y="T7"/>
                </a:cxn>
                <a:cxn ang="0">
                  <a:pos x="T8" y="T9"/>
                </a:cxn>
              </a:cxnLst>
              <a:rect l="0" t="0" r="r" b="b"/>
              <a:pathLst>
                <a:path w="130" h="78">
                  <a:moveTo>
                    <a:pt x="0" y="19"/>
                  </a:moveTo>
                  <a:lnTo>
                    <a:pt x="8" y="0"/>
                  </a:lnTo>
                  <a:lnTo>
                    <a:pt x="130" y="27"/>
                  </a:lnTo>
                  <a:lnTo>
                    <a:pt x="111" y="78"/>
                  </a:lnTo>
                  <a:lnTo>
                    <a:pt x="0" y="1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3" name="íš1iḓe">
              <a:extLst>
                <a:ext uri="{FF2B5EF4-FFF2-40B4-BE49-F238E27FC236}">
                  <a16:creationId xmlns:a16="http://schemas.microsoft.com/office/drawing/2014/main" id="{0AB2B692-3838-4D78-8E41-46129E49D62F}"/>
                </a:ext>
              </a:extLst>
            </p:cNvPr>
            <p:cNvSpPr/>
            <p:nvPr/>
          </p:nvSpPr>
          <p:spPr bwMode="auto">
            <a:xfrm>
              <a:off x="7021513" y="1869281"/>
              <a:ext cx="111125" cy="123825"/>
            </a:xfrm>
            <a:custGeom>
              <a:avLst/>
              <a:gdLst>
                <a:gd name="T0" fmla="*/ 15 w 26"/>
                <a:gd name="T1" fmla="*/ 0 h 29"/>
                <a:gd name="T2" fmla="*/ 26 w 26"/>
                <a:gd name="T3" fmla="*/ 12 h 29"/>
                <a:gd name="T4" fmla="*/ 26 w 26"/>
                <a:gd name="T5" fmla="*/ 13 h 29"/>
                <a:gd name="T6" fmla="*/ 21 w 26"/>
                <a:gd name="T7" fmla="*/ 26 h 29"/>
                <a:gd name="T8" fmla="*/ 17 w 26"/>
                <a:gd name="T9" fmla="*/ 28 h 29"/>
                <a:gd name="T10" fmla="*/ 3 w 26"/>
                <a:gd name="T11" fmla="*/ 23 h 29"/>
                <a:gd name="T12" fmla="*/ 1 w 26"/>
                <a:gd name="T13" fmla="*/ 20 h 29"/>
                <a:gd name="T14" fmla="*/ 5 w 26"/>
                <a:gd name="T15" fmla="*/ 6 h 29"/>
                <a:gd name="T16" fmla="*/ 10 w 26"/>
                <a:gd name="T17" fmla="*/ 4 h 29"/>
                <a:gd name="T18" fmla="*/ 15 w 2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5" y="0"/>
                  </a:moveTo>
                  <a:cubicBezTo>
                    <a:pt x="15" y="0"/>
                    <a:pt x="26" y="10"/>
                    <a:pt x="26" y="12"/>
                  </a:cubicBezTo>
                  <a:cubicBezTo>
                    <a:pt x="26" y="13"/>
                    <a:pt x="26" y="13"/>
                    <a:pt x="26" y="13"/>
                  </a:cubicBezTo>
                  <a:cubicBezTo>
                    <a:pt x="21" y="26"/>
                    <a:pt x="21" y="26"/>
                    <a:pt x="21" y="26"/>
                  </a:cubicBezTo>
                  <a:cubicBezTo>
                    <a:pt x="21" y="28"/>
                    <a:pt x="19" y="29"/>
                    <a:pt x="17" y="28"/>
                  </a:cubicBezTo>
                  <a:cubicBezTo>
                    <a:pt x="3" y="23"/>
                    <a:pt x="3" y="23"/>
                    <a:pt x="3" y="23"/>
                  </a:cubicBezTo>
                  <a:cubicBezTo>
                    <a:pt x="1" y="23"/>
                    <a:pt x="0" y="21"/>
                    <a:pt x="1" y="20"/>
                  </a:cubicBezTo>
                  <a:cubicBezTo>
                    <a:pt x="5" y="6"/>
                    <a:pt x="5" y="6"/>
                    <a:pt x="5" y="6"/>
                  </a:cubicBezTo>
                  <a:cubicBezTo>
                    <a:pt x="6" y="5"/>
                    <a:pt x="9" y="4"/>
                    <a:pt x="10" y="4"/>
                  </a:cubicBezTo>
                  <a:cubicBezTo>
                    <a:pt x="12" y="0"/>
                    <a:pt x="15" y="0"/>
                    <a:pt x="15" y="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4" name="ïŝ1ïḍé">
              <a:extLst>
                <a:ext uri="{FF2B5EF4-FFF2-40B4-BE49-F238E27FC236}">
                  <a16:creationId xmlns:a16="http://schemas.microsoft.com/office/drawing/2014/main" id="{3079CAF3-8C0E-4AB4-BAE9-6D1B799F950F}"/>
                </a:ext>
              </a:extLst>
            </p:cNvPr>
            <p:cNvSpPr/>
            <p:nvPr/>
          </p:nvSpPr>
          <p:spPr bwMode="auto">
            <a:xfrm>
              <a:off x="7581900" y="1808956"/>
              <a:ext cx="107950" cy="401638"/>
            </a:xfrm>
            <a:custGeom>
              <a:avLst/>
              <a:gdLst>
                <a:gd name="T0" fmla="*/ 68 w 68"/>
                <a:gd name="T1" fmla="*/ 35 h 253"/>
                <a:gd name="T2" fmla="*/ 35 w 68"/>
                <a:gd name="T3" fmla="*/ 0 h 253"/>
                <a:gd name="T4" fmla="*/ 0 w 68"/>
                <a:gd name="T5" fmla="*/ 35 h 253"/>
                <a:gd name="T6" fmla="*/ 33 w 68"/>
                <a:gd name="T7" fmla="*/ 67 h 253"/>
                <a:gd name="T8" fmla="*/ 0 w 68"/>
                <a:gd name="T9" fmla="*/ 221 h 253"/>
                <a:gd name="T10" fmla="*/ 33 w 68"/>
                <a:gd name="T11" fmla="*/ 253 h 253"/>
                <a:gd name="T12" fmla="*/ 68 w 68"/>
                <a:gd name="T13" fmla="*/ 221 h 253"/>
                <a:gd name="T14" fmla="*/ 35 w 68"/>
                <a:gd name="T15" fmla="*/ 67 h 253"/>
                <a:gd name="T16" fmla="*/ 68 w 68"/>
                <a:gd name="T17" fmla="*/ 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53">
                  <a:moveTo>
                    <a:pt x="68" y="35"/>
                  </a:moveTo>
                  <a:lnTo>
                    <a:pt x="35" y="0"/>
                  </a:lnTo>
                  <a:lnTo>
                    <a:pt x="0" y="35"/>
                  </a:lnTo>
                  <a:lnTo>
                    <a:pt x="33" y="67"/>
                  </a:lnTo>
                  <a:lnTo>
                    <a:pt x="0" y="221"/>
                  </a:lnTo>
                  <a:lnTo>
                    <a:pt x="33" y="253"/>
                  </a:lnTo>
                  <a:lnTo>
                    <a:pt x="68" y="221"/>
                  </a:lnTo>
                  <a:lnTo>
                    <a:pt x="35" y="67"/>
                  </a:lnTo>
                  <a:lnTo>
                    <a:pt x="68" y="35"/>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5" name="íṣļîḍé">
              <a:extLst>
                <a:ext uri="{FF2B5EF4-FFF2-40B4-BE49-F238E27FC236}">
                  <a16:creationId xmlns:a16="http://schemas.microsoft.com/office/drawing/2014/main" id="{B23FC00E-BEF8-4389-B99E-9CA9DAC3BA09}"/>
                </a:ext>
              </a:extLst>
            </p:cNvPr>
            <p:cNvSpPr/>
            <p:nvPr/>
          </p:nvSpPr>
          <p:spPr bwMode="auto">
            <a:xfrm>
              <a:off x="7432675" y="1412081"/>
              <a:ext cx="371475" cy="427038"/>
            </a:xfrm>
            <a:custGeom>
              <a:avLst/>
              <a:gdLst>
                <a:gd name="T0" fmla="*/ 0 w 87"/>
                <a:gd name="T1" fmla="*/ 50 h 100"/>
                <a:gd name="T2" fmla="*/ 43 w 87"/>
                <a:gd name="T3" fmla="*/ 100 h 100"/>
                <a:gd name="T4" fmla="*/ 87 w 87"/>
                <a:gd name="T5" fmla="*/ 50 h 100"/>
                <a:gd name="T6" fmla="*/ 44 w 87"/>
                <a:gd name="T7" fmla="*/ 0 h 100"/>
                <a:gd name="T8" fmla="*/ 0 w 87"/>
                <a:gd name="T9" fmla="*/ 50 h 100"/>
              </a:gdLst>
              <a:ahLst/>
              <a:cxnLst>
                <a:cxn ang="0">
                  <a:pos x="T0" y="T1"/>
                </a:cxn>
                <a:cxn ang="0">
                  <a:pos x="T2" y="T3"/>
                </a:cxn>
                <a:cxn ang="0">
                  <a:pos x="T4" y="T5"/>
                </a:cxn>
                <a:cxn ang="0">
                  <a:pos x="T6" y="T7"/>
                </a:cxn>
                <a:cxn ang="0">
                  <a:pos x="T8" y="T9"/>
                </a:cxn>
              </a:cxnLst>
              <a:rect l="0" t="0" r="r" b="b"/>
              <a:pathLst>
                <a:path w="87" h="100">
                  <a:moveTo>
                    <a:pt x="0" y="50"/>
                  </a:moveTo>
                  <a:cubicBezTo>
                    <a:pt x="0" y="77"/>
                    <a:pt x="19" y="100"/>
                    <a:pt x="43" y="100"/>
                  </a:cubicBezTo>
                  <a:cubicBezTo>
                    <a:pt x="67" y="100"/>
                    <a:pt x="87" y="78"/>
                    <a:pt x="87" y="50"/>
                  </a:cubicBezTo>
                  <a:cubicBezTo>
                    <a:pt x="87" y="23"/>
                    <a:pt x="68" y="0"/>
                    <a:pt x="44" y="0"/>
                  </a:cubicBezTo>
                  <a:cubicBezTo>
                    <a:pt x="20" y="0"/>
                    <a:pt x="0" y="22"/>
                    <a:pt x="0" y="5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6" name="ïślïḍè">
              <a:extLst>
                <a:ext uri="{FF2B5EF4-FFF2-40B4-BE49-F238E27FC236}">
                  <a16:creationId xmlns:a16="http://schemas.microsoft.com/office/drawing/2014/main" id="{93971DD2-636A-4433-8F86-1766290773D8}"/>
                </a:ext>
              </a:extLst>
            </p:cNvPr>
            <p:cNvSpPr/>
            <p:nvPr/>
          </p:nvSpPr>
          <p:spPr bwMode="auto">
            <a:xfrm>
              <a:off x="7561263" y="1569244"/>
              <a:ext cx="30163" cy="42863"/>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7" name="işḻîḍè">
              <a:extLst>
                <a:ext uri="{FF2B5EF4-FFF2-40B4-BE49-F238E27FC236}">
                  <a16:creationId xmlns:a16="http://schemas.microsoft.com/office/drawing/2014/main" id="{A5C21DA9-06EA-4C56-B3E8-F590AF3853CA}"/>
                </a:ext>
              </a:extLst>
            </p:cNvPr>
            <p:cNvSpPr/>
            <p:nvPr/>
          </p:nvSpPr>
          <p:spPr bwMode="auto">
            <a:xfrm>
              <a:off x="7437438" y="1334294"/>
              <a:ext cx="431800" cy="307975"/>
            </a:xfrm>
            <a:custGeom>
              <a:avLst/>
              <a:gdLst>
                <a:gd name="T0" fmla="*/ 0 w 101"/>
                <a:gd name="T1" fmla="*/ 10 h 72"/>
                <a:gd name="T2" fmla="*/ 2 w 101"/>
                <a:gd name="T3" fmla="*/ 0 h 72"/>
                <a:gd name="T4" fmla="*/ 23 w 101"/>
                <a:gd name="T5" fmla="*/ 5 h 72"/>
                <a:gd name="T6" fmla="*/ 37 w 101"/>
                <a:gd name="T7" fmla="*/ 3 h 72"/>
                <a:gd name="T8" fmla="*/ 41 w 101"/>
                <a:gd name="T9" fmla="*/ 2 h 72"/>
                <a:gd name="T10" fmla="*/ 54 w 101"/>
                <a:gd name="T11" fmla="*/ 0 h 72"/>
                <a:gd name="T12" fmla="*/ 60 w 101"/>
                <a:gd name="T13" fmla="*/ 1 h 72"/>
                <a:gd name="T14" fmla="*/ 84 w 101"/>
                <a:gd name="T15" fmla="*/ 11 h 72"/>
                <a:gd name="T16" fmla="*/ 101 w 101"/>
                <a:gd name="T17" fmla="*/ 46 h 72"/>
                <a:gd name="T18" fmla="*/ 92 w 101"/>
                <a:gd name="T19" fmla="*/ 72 h 72"/>
                <a:gd name="T20" fmla="*/ 92 w 101"/>
                <a:gd name="T21" fmla="*/ 67 h 72"/>
                <a:gd name="T22" fmla="*/ 82 w 101"/>
                <a:gd name="T23" fmla="*/ 36 h 72"/>
                <a:gd name="T24" fmla="*/ 39 w 101"/>
                <a:gd name="T25" fmla="*/ 42 h 72"/>
                <a:gd name="T26" fmla="*/ 19 w 101"/>
                <a:gd name="T27" fmla="*/ 38 h 72"/>
                <a:gd name="T28" fmla="*/ 13 w 101"/>
                <a:gd name="T29" fmla="*/ 34 h 72"/>
                <a:gd name="T30" fmla="*/ 12 w 101"/>
                <a:gd name="T31" fmla="*/ 34 h 72"/>
                <a:gd name="T32" fmla="*/ 9 w 101"/>
                <a:gd name="T33" fmla="*/ 32 h 72"/>
                <a:gd name="T34" fmla="*/ 9 w 101"/>
                <a:gd name="T35" fmla="*/ 31 h 72"/>
                <a:gd name="T36" fmla="*/ 0 w 101"/>
                <a:gd name="T3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72">
                  <a:moveTo>
                    <a:pt x="0" y="10"/>
                  </a:moveTo>
                  <a:cubicBezTo>
                    <a:pt x="1" y="7"/>
                    <a:pt x="1" y="3"/>
                    <a:pt x="2" y="0"/>
                  </a:cubicBezTo>
                  <a:cubicBezTo>
                    <a:pt x="9" y="3"/>
                    <a:pt x="16" y="5"/>
                    <a:pt x="23" y="5"/>
                  </a:cubicBezTo>
                  <a:cubicBezTo>
                    <a:pt x="28" y="5"/>
                    <a:pt x="33" y="4"/>
                    <a:pt x="37" y="3"/>
                  </a:cubicBezTo>
                  <a:cubicBezTo>
                    <a:pt x="38" y="3"/>
                    <a:pt x="39" y="2"/>
                    <a:pt x="41" y="2"/>
                  </a:cubicBezTo>
                  <a:cubicBezTo>
                    <a:pt x="45" y="1"/>
                    <a:pt x="49" y="0"/>
                    <a:pt x="54" y="0"/>
                  </a:cubicBezTo>
                  <a:cubicBezTo>
                    <a:pt x="56" y="0"/>
                    <a:pt x="58" y="0"/>
                    <a:pt x="60" y="1"/>
                  </a:cubicBezTo>
                  <a:cubicBezTo>
                    <a:pt x="69" y="2"/>
                    <a:pt x="78" y="6"/>
                    <a:pt x="84" y="11"/>
                  </a:cubicBezTo>
                  <a:cubicBezTo>
                    <a:pt x="95" y="19"/>
                    <a:pt x="101" y="32"/>
                    <a:pt x="101" y="46"/>
                  </a:cubicBezTo>
                  <a:cubicBezTo>
                    <a:pt x="101" y="56"/>
                    <a:pt x="98" y="65"/>
                    <a:pt x="92" y="72"/>
                  </a:cubicBezTo>
                  <a:cubicBezTo>
                    <a:pt x="92" y="71"/>
                    <a:pt x="92" y="69"/>
                    <a:pt x="92" y="67"/>
                  </a:cubicBezTo>
                  <a:cubicBezTo>
                    <a:pt x="92" y="52"/>
                    <a:pt x="89" y="42"/>
                    <a:pt x="82" y="36"/>
                  </a:cubicBezTo>
                  <a:cubicBezTo>
                    <a:pt x="74" y="44"/>
                    <a:pt x="52" y="42"/>
                    <a:pt x="39" y="42"/>
                  </a:cubicBezTo>
                  <a:cubicBezTo>
                    <a:pt x="32" y="42"/>
                    <a:pt x="25" y="41"/>
                    <a:pt x="19" y="38"/>
                  </a:cubicBezTo>
                  <a:cubicBezTo>
                    <a:pt x="17" y="37"/>
                    <a:pt x="15" y="36"/>
                    <a:pt x="13" y="34"/>
                  </a:cubicBezTo>
                  <a:cubicBezTo>
                    <a:pt x="12" y="34"/>
                    <a:pt x="12" y="34"/>
                    <a:pt x="12" y="34"/>
                  </a:cubicBezTo>
                  <a:cubicBezTo>
                    <a:pt x="11" y="33"/>
                    <a:pt x="10" y="32"/>
                    <a:pt x="9" y="32"/>
                  </a:cubicBezTo>
                  <a:cubicBezTo>
                    <a:pt x="9" y="31"/>
                    <a:pt x="9" y="31"/>
                    <a:pt x="9" y="31"/>
                  </a:cubicBezTo>
                  <a:cubicBezTo>
                    <a:pt x="4" y="26"/>
                    <a:pt x="0" y="19"/>
                    <a:pt x="0" y="10"/>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8" name="iṥľíḋe">
              <a:extLst>
                <a:ext uri="{FF2B5EF4-FFF2-40B4-BE49-F238E27FC236}">
                  <a16:creationId xmlns:a16="http://schemas.microsoft.com/office/drawing/2014/main" id="{CB48F3C2-18AA-44E3-B655-F82821BD6E63}"/>
                </a:ext>
              </a:extLst>
            </p:cNvPr>
            <p:cNvSpPr/>
            <p:nvPr/>
          </p:nvSpPr>
          <p:spPr bwMode="auto">
            <a:xfrm>
              <a:off x="7564438" y="1372394"/>
              <a:ext cx="377825" cy="423863"/>
            </a:xfrm>
            <a:custGeom>
              <a:avLst/>
              <a:gdLst>
                <a:gd name="T0" fmla="*/ 31 w 88"/>
                <a:gd name="T1" fmla="*/ 75 h 99"/>
                <a:gd name="T2" fmla="*/ 46 w 88"/>
                <a:gd name="T3" fmla="*/ 61 h 99"/>
                <a:gd name="T4" fmla="*/ 32 w 88"/>
                <a:gd name="T5" fmla="*/ 47 h 99"/>
                <a:gd name="T6" fmla="*/ 17 w 88"/>
                <a:gd name="T7" fmla="*/ 58 h 99"/>
                <a:gd name="T8" fmla="*/ 0 w 88"/>
                <a:gd name="T9" fmla="*/ 23 h 99"/>
                <a:gd name="T10" fmla="*/ 66 w 88"/>
                <a:gd name="T11" fmla="*/ 36 h 99"/>
                <a:gd name="T12" fmla="*/ 38 w 88"/>
                <a:gd name="T13" fmla="*/ 99 h 99"/>
                <a:gd name="T14" fmla="*/ 31 w 88"/>
                <a:gd name="T15" fmla="*/ 75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99">
                  <a:moveTo>
                    <a:pt x="31" y="75"/>
                  </a:moveTo>
                  <a:cubicBezTo>
                    <a:pt x="39" y="75"/>
                    <a:pt x="46" y="69"/>
                    <a:pt x="46" y="61"/>
                  </a:cubicBezTo>
                  <a:cubicBezTo>
                    <a:pt x="46" y="53"/>
                    <a:pt x="39" y="47"/>
                    <a:pt x="32" y="47"/>
                  </a:cubicBezTo>
                  <a:cubicBezTo>
                    <a:pt x="25" y="47"/>
                    <a:pt x="19" y="52"/>
                    <a:pt x="17" y="58"/>
                  </a:cubicBezTo>
                  <a:cubicBezTo>
                    <a:pt x="15" y="42"/>
                    <a:pt x="0" y="23"/>
                    <a:pt x="0" y="23"/>
                  </a:cubicBezTo>
                  <a:cubicBezTo>
                    <a:pt x="25" y="12"/>
                    <a:pt x="43" y="0"/>
                    <a:pt x="66" y="36"/>
                  </a:cubicBezTo>
                  <a:cubicBezTo>
                    <a:pt x="88" y="73"/>
                    <a:pt x="38" y="99"/>
                    <a:pt x="38" y="99"/>
                  </a:cubicBezTo>
                  <a:cubicBezTo>
                    <a:pt x="38" y="99"/>
                    <a:pt x="25" y="75"/>
                    <a:pt x="31" y="75"/>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9" name="î$ḷídè">
              <a:extLst>
                <a:ext uri="{FF2B5EF4-FFF2-40B4-BE49-F238E27FC236}">
                  <a16:creationId xmlns:a16="http://schemas.microsoft.com/office/drawing/2014/main" id="{4623A4D0-DC5A-4B52-90A9-D91CF6DB5243}"/>
                </a:ext>
              </a:extLst>
            </p:cNvPr>
            <p:cNvSpPr/>
            <p:nvPr/>
          </p:nvSpPr>
          <p:spPr bwMode="auto">
            <a:xfrm>
              <a:off x="7791450" y="1877219"/>
              <a:ext cx="85725" cy="146050"/>
            </a:xfrm>
            <a:custGeom>
              <a:avLst/>
              <a:gdLst>
                <a:gd name="T0" fmla="*/ 0 w 20"/>
                <a:gd name="T1" fmla="*/ 0 h 34"/>
                <a:gd name="T2" fmla="*/ 19 w 20"/>
                <a:gd name="T3" fmla="*/ 34 h 34"/>
                <a:gd name="T4" fmla="*/ 19 w 20"/>
                <a:gd name="T5" fmla="*/ 3 h 34"/>
                <a:gd name="T6" fmla="*/ 19 w 20"/>
                <a:gd name="T7" fmla="*/ 3 h 34"/>
                <a:gd name="T8" fmla="*/ 0 w 20"/>
                <a:gd name="T9" fmla="*/ 0 h 34"/>
              </a:gdLst>
              <a:ahLst/>
              <a:cxnLst>
                <a:cxn ang="0">
                  <a:pos x="T0" y="T1"/>
                </a:cxn>
                <a:cxn ang="0">
                  <a:pos x="T2" y="T3"/>
                </a:cxn>
                <a:cxn ang="0">
                  <a:pos x="T4" y="T5"/>
                </a:cxn>
                <a:cxn ang="0">
                  <a:pos x="T6" y="T7"/>
                </a:cxn>
                <a:cxn ang="0">
                  <a:pos x="T8" y="T9"/>
                </a:cxn>
              </a:cxnLst>
              <a:rect l="0" t="0" r="r" b="b"/>
              <a:pathLst>
                <a:path w="20" h="34">
                  <a:moveTo>
                    <a:pt x="0" y="0"/>
                  </a:moveTo>
                  <a:cubicBezTo>
                    <a:pt x="19" y="34"/>
                    <a:pt x="19" y="34"/>
                    <a:pt x="19" y="34"/>
                  </a:cubicBezTo>
                  <a:cubicBezTo>
                    <a:pt x="19" y="34"/>
                    <a:pt x="20" y="3"/>
                    <a:pt x="19" y="3"/>
                  </a:cubicBezTo>
                  <a:cubicBezTo>
                    <a:pt x="19" y="3"/>
                    <a:pt x="19" y="3"/>
                    <a:pt x="19" y="3"/>
                  </a:cubicBezTo>
                  <a:cubicBezTo>
                    <a:pt x="0" y="0"/>
                    <a:pt x="0" y="0"/>
                    <a:pt x="0" y="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0" name="îṥlíḋé">
              <a:extLst>
                <a:ext uri="{FF2B5EF4-FFF2-40B4-BE49-F238E27FC236}">
                  <a16:creationId xmlns:a16="http://schemas.microsoft.com/office/drawing/2014/main" id="{8ACBDFFD-A63C-4BD4-88CE-04C301FCF325}"/>
                </a:ext>
              </a:extLst>
            </p:cNvPr>
            <p:cNvSpPr/>
            <p:nvPr/>
          </p:nvSpPr>
          <p:spPr bwMode="auto">
            <a:xfrm>
              <a:off x="7778750" y="1791494"/>
              <a:ext cx="363538" cy="209550"/>
            </a:xfrm>
            <a:custGeom>
              <a:avLst/>
              <a:gdLst>
                <a:gd name="T0" fmla="*/ 83 w 85"/>
                <a:gd name="T1" fmla="*/ 42 h 49"/>
                <a:gd name="T2" fmla="*/ 70 w 85"/>
                <a:gd name="T3" fmla="*/ 47 h 49"/>
                <a:gd name="T4" fmla="*/ 8 w 85"/>
                <a:gd name="T5" fmla="*/ 21 h 49"/>
                <a:gd name="T6" fmla="*/ 3 w 85"/>
                <a:gd name="T7" fmla="*/ 7 h 49"/>
                <a:gd name="T8" fmla="*/ 16 w 85"/>
                <a:gd name="T9" fmla="*/ 2 h 49"/>
                <a:gd name="T10" fmla="*/ 78 w 85"/>
                <a:gd name="T11" fmla="*/ 28 h 49"/>
                <a:gd name="T12" fmla="*/ 83 w 85"/>
                <a:gd name="T13" fmla="*/ 42 h 49"/>
              </a:gdLst>
              <a:ahLst/>
              <a:cxnLst>
                <a:cxn ang="0">
                  <a:pos x="T0" y="T1"/>
                </a:cxn>
                <a:cxn ang="0">
                  <a:pos x="T2" y="T3"/>
                </a:cxn>
                <a:cxn ang="0">
                  <a:pos x="T4" y="T5"/>
                </a:cxn>
                <a:cxn ang="0">
                  <a:pos x="T6" y="T7"/>
                </a:cxn>
                <a:cxn ang="0">
                  <a:pos x="T8" y="T9"/>
                </a:cxn>
                <a:cxn ang="0">
                  <a:pos x="T10" y="T11"/>
                </a:cxn>
                <a:cxn ang="0">
                  <a:pos x="T12" y="T13"/>
                </a:cxn>
              </a:cxnLst>
              <a:rect l="0" t="0" r="r" b="b"/>
              <a:pathLst>
                <a:path w="85" h="49">
                  <a:moveTo>
                    <a:pt x="83" y="42"/>
                  </a:moveTo>
                  <a:cubicBezTo>
                    <a:pt x="81" y="47"/>
                    <a:pt x="75" y="49"/>
                    <a:pt x="70" y="47"/>
                  </a:cubicBezTo>
                  <a:cubicBezTo>
                    <a:pt x="8" y="21"/>
                    <a:pt x="8" y="21"/>
                    <a:pt x="8" y="21"/>
                  </a:cubicBezTo>
                  <a:cubicBezTo>
                    <a:pt x="3" y="18"/>
                    <a:pt x="0" y="12"/>
                    <a:pt x="3" y="7"/>
                  </a:cubicBezTo>
                  <a:cubicBezTo>
                    <a:pt x="5" y="2"/>
                    <a:pt x="11" y="0"/>
                    <a:pt x="16" y="2"/>
                  </a:cubicBezTo>
                  <a:cubicBezTo>
                    <a:pt x="78" y="28"/>
                    <a:pt x="78" y="28"/>
                    <a:pt x="78" y="28"/>
                  </a:cubicBezTo>
                  <a:cubicBezTo>
                    <a:pt x="83" y="31"/>
                    <a:pt x="85" y="36"/>
                    <a:pt x="83" y="4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1" name="îṩľïḑê">
              <a:extLst>
                <a:ext uri="{FF2B5EF4-FFF2-40B4-BE49-F238E27FC236}">
                  <a16:creationId xmlns:a16="http://schemas.microsoft.com/office/drawing/2014/main" id="{3077FE8C-A3C6-4D76-854D-2EFE9C813A84}"/>
                </a:ext>
              </a:extLst>
            </p:cNvPr>
            <p:cNvSpPr/>
            <p:nvPr/>
          </p:nvSpPr>
          <p:spPr bwMode="auto">
            <a:xfrm>
              <a:off x="7954963" y="1915319"/>
              <a:ext cx="179388" cy="234950"/>
            </a:xfrm>
            <a:custGeom>
              <a:avLst/>
              <a:gdLst>
                <a:gd name="T0" fmla="*/ 0 w 42"/>
                <a:gd name="T1" fmla="*/ 50 h 55"/>
                <a:gd name="T2" fmla="*/ 7 w 42"/>
                <a:gd name="T3" fmla="*/ 55 h 55"/>
                <a:gd name="T4" fmla="*/ 42 w 42"/>
                <a:gd name="T5" fmla="*/ 13 h 55"/>
                <a:gd name="T6" fmla="*/ 25 w 42"/>
                <a:gd name="T7" fmla="*/ 2 h 55"/>
                <a:gd name="T8" fmla="*/ 0 w 42"/>
                <a:gd name="T9" fmla="*/ 50 h 55"/>
              </a:gdLst>
              <a:ahLst/>
              <a:cxnLst>
                <a:cxn ang="0">
                  <a:pos x="T0" y="T1"/>
                </a:cxn>
                <a:cxn ang="0">
                  <a:pos x="T2" y="T3"/>
                </a:cxn>
                <a:cxn ang="0">
                  <a:pos x="T4" y="T5"/>
                </a:cxn>
                <a:cxn ang="0">
                  <a:pos x="T6" y="T7"/>
                </a:cxn>
                <a:cxn ang="0">
                  <a:pos x="T8" y="T9"/>
                </a:cxn>
              </a:cxnLst>
              <a:rect l="0" t="0" r="r" b="b"/>
              <a:pathLst>
                <a:path w="42" h="55">
                  <a:moveTo>
                    <a:pt x="0" y="50"/>
                  </a:moveTo>
                  <a:cubicBezTo>
                    <a:pt x="7" y="55"/>
                    <a:pt x="7" y="55"/>
                    <a:pt x="7" y="55"/>
                  </a:cubicBezTo>
                  <a:cubicBezTo>
                    <a:pt x="42" y="13"/>
                    <a:pt x="42" y="13"/>
                    <a:pt x="42" y="13"/>
                  </a:cubicBezTo>
                  <a:cubicBezTo>
                    <a:pt x="42" y="13"/>
                    <a:pt x="39" y="0"/>
                    <a:pt x="25" y="2"/>
                  </a:cubicBezTo>
                  <a:lnTo>
                    <a:pt x="0" y="5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2" name="îṥľîdê">
              <a:extLst>
                <a:ext uri="{FF2B5EF4-FFF2-40B4-BE49-F238E27FC236}">
                  <a16:creationId xmlns:a16="http://schemas.microsoft.com/office/drawing/2014/main" id="{F2EEAA13-5944-4E23-A3F6-18EB3287D8F8}"/>
                </a:ext>
              </a:extLst>
            </p:cNvPr>
            <p:cNvSpPr/>
            <p:nvPr/>
          </p:nvSpPr>
          <p:spPr bwMode="auto">
            <a:xfrm>
              <a:off x="7899400" y="2094706"/>
              <a:ext cx="119063" cy="111125"/>
            </a:xfrm>
            <a:custGeom>
              <a:avLst/>
              <a:gdLst>
                <a:gd name="T0" fmla="*/ 1 w 28"/>
                <a:gd name="T1" fmla="*/ 8 h 26"/>
                <a:gd name="T2" fmla="*/ 13 w 28"/>
                <a:gd name="T3" fmla="*/ 0 h 26"/>
                <a:gd name="T4" fmla="*/ 14 w 28"/>
                <a:gd name="T5" fmla="*/ 1 h 26"/>
                <a:gd name="T6" fmla="*/ 26 w 28"/>
                <a:gd name="T7" fmla="*/ 7 h 26"/>
                <a:gd name="T8" fmla="*/ 27 w 28"/>
                <a:gd name="T9" fmla="*/ 11 h 26"/>
                <a:gd name="T10" fmla="*/ 21 w 28"/>
                <a:gd name="T11" fmla="*/ 24 h 26"/>
                <a:gd name="T12" fmla="*/ 17 w 28"/>
                <a:gd name="T13" fmla="*/ 25 h 26"/>
                <a:gd name="T14" fmla="*/ 5 w 28"/>
                <a:gd name="T15" fmla="*/ 19 h 26"/>
                <a:gd name="T16" fmla="*/ 4 w 28"/>
                <a:gd name="T17" fmla="*/ 14 h 26"/>
                <a:gd name="T18" fmla="*/ 1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 y="8"/>
                  </a:moveTo>
                  <a:cubicBezTo>
                    <a:pt x="1" y="8"/>
                    <a:pt x="12" y="0"/>
                    <a:pt x="13" y="0"/>
                  </a:cubicBezTo>
                  <a:cubicBezTo>
                    <a:pt x="14" y="1"/>
                    <a:pt x="14" y="1"/>
                    <a:pt x="14" y="1"/>
                  </a:cubicBezTo>
                  <a:cubicBezTo>
                    <a:pt x="26" y="7"/>
                    <a:pt x="26" y="7"/>
                    <a:pt x="26" y="7"/>
                  </a:cubicBezTo>
                  <a:cubicBezTo>
                    <a:pt x="27" y="8"/>
                    <a:pt x="28" y="9"/>
                    <a:pt x="27" y="11"/>
                  </a:cubicBezTo>
                  <a:cubicBezTo>
                    <a:pt x="21" y="24"/>
                    <a:pt x="21" y="24"/>
                    <a:pt x="21" y="24"/>
                  </a:cubicBezTo>
                  <a:cubicBezTo>
                    <a:pt x="20" y="25"/>
                    <a:pt x="18" y="26"/>
                    <a:pt x="17" y="25"/>
                  </a:cubicBezTo>
                  <a:cubicBezTo>
                    <a:pt x="5" y="19"/>
                    <a:pt x="5" y="19"/>
                    <a:pt x="5" y="19"/>
                  </a:cubicBezTo>
                  <a:cubicBezTo>
                    <a:pt x="4" y="18"/>
                    <a:pt x="4" y="15"/>
                    <a:pt x="4"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3" name="íślîďê">
              <a:extLst>
                <a:ext uri="{FF2B5EF4-FFF2-40B4-BE49-F238E27FC236}">
                  <a16:creationId xmlns:a16="http://schemas.microsoft.com/office/drawing/2014/main" id="{F1358742-27D5-484A-A90F-FF456DE71297}"/>
                </a:ext>
              </a:extLst>
            </p:cNvPr>
            <p:cNvSpPr/>
            <p:nvPr/>
          </p:nvSpPr>
          <p:spPr bwMode="auto">
            <a:xfrm>
              <a:off x="3805238" y="3518694"/>
              <a:ext cx="423863" cy="149225"/>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44" name="işľíďe">
              <a:extLst>
                <a:ext uri="{FF2B5EF4-FFF2-40B4-BE49-F238E27FC236}">
                  <a16:creationId xmlns:a16="http://schemas.microsoft.com/office/drawing/2014/main" id="{9035E518-8056-43AE-8A61-A472480BFB39}"/>
                </a:ext>
              </a:extLst>
            </p:cNvPr>
            <p:cNvSpPr/>
            <p:nvPr/>
          </p:nvSpPr>
          <p:spPr bwMode="auto">
            <a:xfrm>
              <a:off x="3805238" y="3667919"/>
              <a:ext cx="176213" cy="287338"/>
            </a:xfrm>
            <a:custGeom>
              <a:avLst/>
              <a:gdLst>
                <a:gd name="T0" fmla="*/ 51 w 111"/>
                <a:gd name="T1" fmla="*/ 181 h 181"/>
                <a:gd name="T2" fmla="*/ 111 w 111"/>
                <a:gd name="T3" fmla="*/ 181 h 181"/>
                <a:gd name="T4" fmla="*/ 111 w 111"/>
                <a:gd name="T5" fmla="*/ 0 h 181"/>
                <a:gd name="T6" fmla="*/ 0 w 111"/>
                <a:gd name="T7" fmla="*/ 0 h 181"/>
                <a:gd name="T8" fmla="*/ 51 w 111"/>
                <a:gd name="T9" fmla="*/ 181 h 181"/>
              </a:gdLst>
              <a:ahLst/>
              <a:cxnLst>
                <a:cxn ang="0">
                  <a:pos x="T0" y="T1"/>
                </a:cxn>
                <a:cxn ang="0">
                  <a:pos x="T2" y="T3"/>
                </a:cxn>
                <a:cxn ang="0">
                  <a:pos x="T4" y="T5"/>
                </a:cxn>
                <a:cxn ang="0">
                  <a:pos x="T6" y="T7"/>
                </a:cxn>
                <a:cxn ang="0">
                  <a:pos x="T8" y="T9"/>
                </a:cxn>
              </a:cxnLst>
              <a:rect l="0" t="0" r="r" b="b"/>
              <a:pathLst>
                <a:path w="111" h="181">
                  <a:moveTo>
                    <a:pt x="51" y="181"/>
                  </a:moveTo>
                  <a:lnTo>
                    <a:pt x="111" y="181"/>
                  </a:lnTo>
                  <a:lnTo>
                    <a:pt x="111" y="0"/>
                  </a:lnTo>
                  <a:lnTo>
                    <a:pt x="0" y="0"/>
                  </a:lnTo>
                  <a:lnTo>
                    <a:pt x="51"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5" name="îṡlïdê">
              <a:extLst>
                <a:ext uri="{FF2B5EF4-FFF2-40B4-BE49-F238E27FC236}">
                  <a16:creationId xmlns:a16="http://schemas.microsoft.com/office/drawing/2014/main" id="{58339A94-CF8B-463C-B77A-567D6AD18679}"/>
                </a:ext>
              </a:extLst>
            </p:cNvPr>
            <p:cNvSpPr/>
            <p:nvPr/>
          </p:nvSpPr>
          <p:spPr bwMode="auto">
            <a:xfrm>
              <a:off x="3878263" y="3920331"/>
              <a:ext cx="103188" cy="234950"/>
            </a:xfrm>
            <a:custGeom>
              <a:avLst/>
              <a:gdLst>
                <a:gd name="T0" fmla="*/ 0 w 65"/>
                <a:gd name="T1" fmla="*/ 146 h 148"/>
                <a:gd name="T2" fmla="*/ 59 w 65"/>
                <a:gd name="T3" fmla="*/ 148 h 148"/>
                <a:gd name="T4" fmla="*/ 65 w 65"/>
                <a:gd name="T5" fmla="*/ 3 h 148"/>
                <a:gd name="T6" fmla="*/ 5 w 65"/>
                <a:gd name="T7" fmla="*/ 0 h 148"/>
                <a:gd name="T8" fmla="*/ 0 w 65"/>
                <a:gd name="T9" fmla="*/ 146 h 148"/>
              </a:gdLst>
              <a:ahLst/>
              <a:cxnLst>
                <a:cxn ang="0">
                  <a:pos x="T0" y="T1"/>
                </a:cxn>
                <a:cxn ang="0">
                  <a:pos x="T2" y="T3"/>
                </a:cxn>
                <a:cxn ang="0">
                  <a:pos x="T4" y="T5"/>
                </a:cxn>
                <a:cxn ang="0">
                  <a:pos x="T6" y="T7"/>
                </a:cxn>
                <a:cxn ang="0">
                  <a:pos x="T8" y="T9"/>
                </a:cxn>
              </a:cxnLst>
              <a:rect l="0" t="0" r="r" b="b"/>
              <a:pathLst>
                <a:path w="65" h="148">
                  <a:moveTo>
                    <a:pt x="0" y="146"/>
                  </a:moveTo>
                  <a:lnTo>
                    <a:pt x="59" y="148"/>
                  </a:lnTo>
                  <a:lnTo>
                    <a:pt x="65" y="3"/>
                  </a:lnTo>
                  <a:lnTo>
                    <a:pt x="5"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6" name="iṧḷíďê">
              <a:extLst>
                <a:ext uri="{FF2B5EF4-FFF2-40B4-BE49-F238E27FC236}">
                  <a16:creationId xmlns:a16="http://schemas.microsoft.com/office/drawing/2014/main" id="{82927AFC-76D9-4448-A11D-C4569A5D3CFE}"/>
                </a:ext>
              </a:extLst>
            </p:cNvPr>
            <p:cNvSpPr/>
            <p:nvPr/>
          </p:nvSpPr>
          <p:spPr bwMode="auto">
            <a:xfrm>
              <a:off x="3805238" y="3104356"/>
              <a:ext cx="423863" cy="477838"/>
            </a:xfrm>
            <a:custGeom>
              <a:avLst/>
              <a:gdLst>
                <a:gd name="T0" fmla="*/ 99 w 99"/>
                <a:gd name="T1" fmla="*/ 95 h 112"/>
                <a:gd name="T2" fmla="*/ 82 w 99"/>
                <a:gd name="T3" fmla="*/ 112 h 112"/>
                <a:gd name="T4" fmla="*/ 17 w 99"/>
                <a:gd name="T5" fmla="*/ 112 h 112"/>
                <a:gd name="T6" fmla="*/ 0 w 99"/>
                <a:gd name="T7" fmla="*/ 95 h 112"/>
                <a:gd name="T8" fmla="*/ 0 w 99"/>
                <a:gd name="T9" fmla="*/ 17 h 112"/>
                <a:gd name="T10" fmla="*/ 17 w 99"/>
                <a:gd name="T11" fmla="*/ 0 h 112"/>
                <a:gd name="T12" fmla="*/ 82 w 99"/>
                <a:gd name="T13" fmla="*/ 0 h 112"/>
                <a:gd name="T14" fmla="*/ 99 w 99"/>
                <a:gd name="T15" fmla="*/ 17 h 112"/>
                <a:gd name="T16" fmla="*/ 99 w 99"/>
                <a:gd name="T17"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9" y="95"/>
                  </a:moveTo>
                  <a:cubicBezTo>
                    <a:pt x="99" y="104"/>
                    <a:pt x="91" y="112"/>
                    <a:pt x="82" y="112"/>
                  </a:cubicBezTo>
                  <a:cubicBezTo>
                    <a:pt x="17" y="112"/>
                    <a:pt x="17" y="112"/>
                    <a:pt x="17" y="112"/>
                  </a:cubicBezTo>
                  <a:cubicBezTo>
                    <a:pt x="8" y="112"/>
                    <a:pt x="0" y="104"/>
                    <a:pt x="0" y="95"/>
                  </a:cubicBezTo>
                  <a:cubicBezTo>
                    <a:pt x="0" y="17"/>
                    <a:pt x="0" y="17"/>
                    <a:pt x="0" y="17"/>
                  </a:cubicBezTo>
                  <a:cubicBezTo>
                    <a:pt x="0" y="8"/>
                    <a:pt x="8" y="0"/>
                    <a:pt x="17" y="0"/>
                  </a:cubicBezTo>
                  <a:cubicBezTo>
                    <a:pt x="82" y="0"/>
                    <a:pt x="82" y="0"/>
                    <a:pt x="82" y="0"/>
                  </a:cubicBezTo>
                  <a:cubicBezTo>
                    <a:pt x="91" y="0"/>
                    <a:pt x="99" y="8"/>
                    <a:pt x="99" y="17"/>
                  </a:cubicBezTo>
                  <a:lnTo>
                    <a:pt x="99" y="95"/>
                  </a:ln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7" name="iSḻíďé">
              <a:extLst>
                <a:ext uri="{FF2B5EF4-FFF2-40B4-BE49-F238E27FC236}">
                  <a16:creationId xmlns:a16="http://schemas.microsoft.com/office/drawing/2014/main" id="{06D08731-0AE0-4A30-BCC3-7083D8920036}"/>
                </a:ext>
              </a:extLst>
            </p:cNvPr>
            <p:cNvSpPr/>
            <p:nvPr/>
          </p:nvSpPr>
          <p:spPr bwMode="auto">
            <a:xfrm>
              <a:off x="3878263" y="4152106"/>
              <a:ext cx="204788" cy="111125"/>
            </a:xfrm>
            <a:custGeom>
              <a:avLst/>
              <a:gdLst>
                <a:gd name="T0" fmla="*/ 129 w 129"/>
                <a:gd name="T1" fmla="*/ 70 h 70"/>
                <a:gd name="T2" fmla="*/ 0 w 129"/>
                <a:gd name="T3" fmla="*/ 64 h 70"/>
                <a:gd name="T4" fmla="*/ 0 w 129"/>
                <a:gd name="T5" fmla="*/ 0 h 70"/>
                <a:gd name="T6" fmla="*/ 59 w 129"/>
                <a:gd name="T7" fmla="*/ 2 h 70"/>
                <a:gd name="T8" fmla="*/ 129 w 129"/>
                <a:gd name="T9" fmla="*/ 70 h 70"/>
              </a:gdLst>
              <a:ahLst/>
              <a:cxnLst>
                <a:cxn ang="0">
                  <a:pos x="T0" y="T1"/>
                </a:cxn>
                <a:cxn ang="0">
                  <a:pos x="T2" y="T3"/>
                </a:cxn>
                <a:cxn ang="0">
                  <a:pos x="T4" y="T5"/>
                </a:cxn>
                <a:cxn ang="0">
                  <a:pos x="T6" y="T7"/>
                </a:cxn>
                <a:cxn ang="0">
                  <a:pos x="T8" y="T9"/>
                </a:cxn>
              </a:cxnLst>
              <a:rect l="0" t="0" r="r" b="b"/>
              <a:pathLst>
                <a:path w="129" h="70">
                  <a:moveTo>
                    <a:pt x="129" y="70"/>
                  </a:moveTo>
                  <a:lnTo>
                    <a:pt x="0" y="64"/>
                  </a:lnTo>
                  <a:lnTo>
                    <a:pt x="0" y="0"/>
                  </a:lnTo>
                  <a:lnTo>
                    <a:pt x="59" y="2"/>
                  </a:lnTo>
                  <a:lnTo>
                    <a:pt x="129"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8" name="îs1ïdé">
              <a:extLst>
                <a:ext uri="{FF2B5EF4-FFF2-40B4-BE49-F238E27FC236}">
                  <a16:creationId xmlns:a16="http://schemas.microsoft.com/office/drawing/2014/main" id="{CE6A61E0-7D90-4D85-BEF8-4D0321F481AB}"/>
                </a:ext>
              </a:extLst>
            </p:cNvPr>
            <p:cNvSpPr/>
            <p:nvPr/>
          </p:nvSpPr>
          <p:spPr bwMode="auto">
            <a:xfrm>
              <a:off x="4052888" y="3667919"/>
              <a:ext cx="176213" cy="287338"/>
            </a:xfrm>
            <a:custGeom>
              <a:avLst/>
              <a:gdLst>
                <a:gd name="T0" fmla="*/ 49 w 111"/>
                <a:gd name="T1" fmla="*/ 181 h 181"/>
                <a:gd name="T2" fmla="*/ 111 w 111"/>
                <a:gd name="T3" fmla="*/ 181 h 181"/>
                <a:gd name="T4" fmla="*/ 111 w 111"/>
                <a:gd name="T5" fmla="*/ 0 h 181"/>
                <a:gd name="T6" fmla="*/ 0 w 111"/>
                <a:gd name="T7" fmla="*/ 0 h 181"/>
                <a:gd name="T8" fmla="*/ 49 w 111"/>
                <a:gd name="T9" fmla="*/ 181 h 181"/>
              </a:gdLst>
              <a:ahLst/>
              <a:cxnLst>
                <a:cxn ang="0">
                  <a:pos x="T0" y="T1"/>
                </a:cxn>
                <a:cxn ang="0">
                  <a:pos x="T2" y="T3"/>
                </a:cxn>
                <a:cxn ang="0">
                  <a:pos x="T4" y="T5"/>
                </a:cxn>
                <a:cxn ang="0">
                  <a:pos x="T6" y="T7"/>
                </a:cxn>
                <a:cxn ang="0">
                  <a:pos x="T8" y="T9"/>
                </a:cxn>
              </a:cxnLst>
              <a:rect l="0" t="0" r="r" b="b"/>
              <a:pathLst>
                <a:path w="111" h="181">
                  <a:moveTo>
                    <a:pt x="49" y="181"/>
                  </a:moveTo>
                  <a:lnTo>
                    <a:pt x="111" y="181"/>
                  </a:lnTo>
                  <a:lnTo>
                    <a:pt x="111" y="0"/>
                  </a:lnTo>
                  <a:lnTo>
                    <a:pt x="0" y="0"/>
                  </a:lnTo>
                  <a:lnTo>
                    <a:pt x="49"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9" name="iSļíḋe">
              <a:extLst>
                <a:ext uri="{FF2B5EF4-FFF2-40B4-BE49-F238E27FC236}">
                  <a16:creationId xmlns:a16="http://schemas.microsoft.com/office/drawing/2014/main" id="{ACF2B580-3128-47FF-BB0D-F3155F9F8A2F}"/>
                </a:ext>
              </a:extLst>
            </p:cNvPr>
            <p:cNvSpPr/>
            <p:nvPr/>
          </p:nvSpPr>
          <p:spPr bwMode="auto">
            <a:xfrm>
              <a:off x="4125913" y="3920331"/>
              <a:ext cx="98425" cy="234950"/>
            </a:xfrm>
            <a:custGeom>
              <a:avLst/>
              <a:gdLst>
                <a:gd name="T0" fmla="*/ 0 w 62"/>
                <a:gd name="T1" fmla="*/ 146 h 148"/>
                <a:gd name="T2" fmla="*/ 59 w 62"/>
                <a:gd name="T3" fmla="*/ 148 h 148"/>
                <a:gd name="T4" fmla="*/ 62 w 62"/>
                <a:gd name="T5" fmla="*/ 3 h 148"/>
                <a:gd name="T6" fmla="*/ 3 w 62"/>
                <a:gd name="T7" fmla="*/ 0 h 148"/>
                <a:gd name="T8" fmla="*/ 0 w 62"/>
                <a:gd name="T9" fmla="*/ 146 h 148"/>
              </a:gdLst>
              <a:ahLst/>
              <a:cxnLst>
                <a:cxn ang="0">
                  <a:pos x="T0" y="T1"/>
                </a:cxn>
                <a:cxn ang="0">
                  <a:pos x="T2" y="T3"/>
                </a:cxn>
                <a:cxn ang="0">
                  <a:pos x="T4" y="T5"/>
                </a:cxn>
                <a:cxn ang="0">
                  <a:pos x="T6" y="T7"/>
                </a:cxn>
                <a:cxn ang="0">
                  <a:pos x="T8" y="T9"/>
                </a:cxn>
              </a:cxnLst>
              <a:rect l="0" t="0" r="r" b="b"/>
              <a:pathLst>
                <a:path w="62" h="148">
                  <a:moveTo>
                    <a:pt x="0" y="146"/>
                  </a:moveTo>
                  <a:lnTo>
                    <a:pt x="59" y="148"/>
                  </a:lnTo>
                  <a:lnTo>
                    <a:pt x="62" y="3"/>
                  </a:lnTo>
                  <a:lnTo>
                    <a:pt x="3"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0" name="íśľiḋe">
              <a:extLst>
                <a:ext uri="{FF2B5EF4-FFF2-40B4-BE49-F238E27FC236}">
                  <a16:creationId xmlns:a16="http://schemas.microsoft.com/office/drawing/2014/main" id="{AE3AFBC9-95D6-457E-8262-BA40273CE146}"/>
                </a:ext>
              </a:extLst>
            </p:cNvPr>
            <p:cNvSpPr/>
            <p:nvPr/>
          </p:nvSpPr>
          <p:spPr bwMode="auto">
            <a:xfrm>
              <a:off x="4121150" y="4152106"/>
              <a:ext cx="209550" cy="111125"/>
            </a:xfrm>
            <a:custGeom>
              <a:avLst/>
              <a:gdLst>
                <a:gd name="T0" fmla="*/ 132 w 132"/>
                <a:gd name="T1" fmla="*/ 70 h 70"/>
                <a:gd name="T2" fmla="*/ 0 w 132"/>
                <a:gd name="T3" fmla="*/ 64 h 70"/>
                <a:gd name="T4" fmla="*/ 3 w 132"/>
                <a:gd name="T5" fmla="*/ 0 h 70"/>
                <a:gd name="T6" fmla="*/ 62 w 132"/>
                <a:gd name="T7" fmla="*/ 2 h 70"/>
                <a:gd name="T8" fmla="*/ 132 w 132"/>
                <a:gd name="T9" fmla="*/ 70 h 70"/>
              </a:gdLst>
              <a:ahLst/>
              <a:cxnLst>
                <a:cxn ang="0">
                  <a:pos x="T0" y="T1"/>
                </a:cxn>
                <a:cxn ang="0">
                  <a:pos x="T2" y="T3"/>
                </a:cxn>
                <a:cxn ang="0">
                  <a:pos x="T4" y="T5"/>
                </a:cxn>
                <a:cxn ang="0">
                  <a:pos x="T6" y="T7"/>
                </a:cxn>
                <a:cxn ang="0">
                  <a:pos x="T8" y="T9"/>
                </a:cxn>
              </a:cxnLst>
              <a:rect l="0" t="0" r="r" b="b"/>
              <a:pathLst>
                <a:path w="132" h="70">
                  <a:moveTo>
                    <a:pt x="132" y="70"/>
                  </a:moveTo>
                  <a:lnTo>
                    <a:pt x="0" y="64"/>
                  </a:lnTo>
                  <a:lnTo>
                    <a:pt x="3" y="0"/>
                  </a:lnTo>
                  <a:lnTo>
                    <a:pt x="62" y="2"/>
                  </a:lnTo>
                  <a:lnTo>
                    <a:pt x="132"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1" name="îŝļíḍè">
              <a:extLst>
                <a:ext uri="{FF2B5EF4-FFF2-40B4-BE49-F238E27FC236}">
                  <a16:creationId xmlns:a16="http://schemas.microsoft.com/office/drawing/2014/main" id="{C15D418D-5EA3-4974-9F7F-98A370C2CE18}"/>
                </a:ext>
              </a:extLst>
            </p:cNvPr>
            <p:cNvSpPr/>
            <p:nvPr/>
          </p:nvSpPr>
          <p:spPr bwMode="auto">
            <a:xfrm>
              <a:off x="4148138" y="3137694"/>
              <a:ext cx="225425" cy="385763"/>
            </a:xfrm>
            <a:custGeom>
              <a:avLst/>
              <a:gdLst>
                <a:gd name="T0" fmla="*/ 45 w 53"/>
                <a:gd name="T1" fmla="*/ 87 h 90"/>
                <a:gd name="T2" fmla="*/ 31 w 53"/>
                <a:gd name="T3" fmla="*/ 82 h 90"/>
                <a:gd name="T4" fmla="*/ 2 w 53"/>
                <a:gd name="T5" fmla="*/ 17 h 90"/>
                <a:gd name="T6" fmla="*/ 8 w 53"/>
                <a:gd name="T7" fmla="*/ 3 h 90"/>
                <a:gd name="T8" fmla="*/ 22 w 53"/>
                <a:gd name="T9" fmla="*/ 8 h 90"/>
                <a:gd name="T10" fmla="*/ 50 w 53"/>
                <a:gd name="T11" fmla="*/ 73 h 90"/>
                <a:gd name="T12" fmla="*/ 45 w 53"/>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53" h="90">
                  <a:moveTo>
                    <a:pt x="45" y="87"/>
                  </a:moveTo>
                  <a:cubicBezTo>
                    <a:pt x="39" y="90"/>
                    <a:pt x="33" y="87"/>
                    <a:pt x="31" y="82"/>
                  </a:cubicBezTo>
                  <a:cubicBezTo>
                    <a:pt x="2" y="17"/>
                    <a:pt x="2" y="17"/>
                    <a:pt x="2" y="17"/>
                  </a:cubicBezTo>
                  <a:cubicBezTo>
                    <a:pt x="0" y="11"/>
                    <a:pt x="2" y="5"/>
                    <a:pt x="8" y="3"/>
                  </a:cubicBezTo>
                  <a:cubicBezTo>
                    <a:pt x="13" y="0"/>
                    <a:pt x="19" y="3"/>
                    <a:pt x="22" y="8"/>
                  </a:cubicBezTo>
                  <a:cubicBezTo>
                    <a:pt x="50" y="73"/>
                    <a:pt x="50" y="73"/>
                    <a:pt x="50" y="73"/>
                  </a:cubicBezTo>
                  <a:cubicBezTo>
                    <a:pt x="53" y="79"/>
                    <a:pt x="50" y="85"/>
                    <a:pt x="45" y="87"/>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2" name="işľíḑê">
              <a:extLst>
                <a:ext uri="{FF2B5EF4-FFF2-40B4-BE49-F238E27FC236}">
                  <a16:creationId xmlns:a16="http://schemas.microsoft.com/office/drawing/2014/main" id="{FAFAE828-C365-4FEB-81F3-5F0F1D4F394A}"/>
                </a:ext>
              </a:extLst>
            </p:cNvPr>
            <p:cNvSpPr/>
            <p:nvPr/>
          </p:nvSpPr>
          <p:spPr bwMode="auto">
            <a:xfrm>
              <a:off x="4194175" y="3420269"/>
              <a:ext cx="166688" cy="204788"/>
            </a:xfrm>
            <a:custGeom>
              <a:avLst/>
              <a:gdLst>
                <a:gd name="T0" fmla="*/ 19 w 105"/>
                <a:gd name="T1" fmla="*/ 129 h 129"/>
                <a:gd name="T2" fmla="*/ 0 w 105"/>
                <a:gd name="T3" fmla="*/ 119 h 129"/>
                <a:gd name="T4" fmla="*/ 57 w 105"/>
                <a:gd name="T5" fmla="*/ 0 h 129"/>
                <a:gd name="T6" fmla="*/ 105 w 105"/>
                <a:gd name="T7" fmla="*/ 30 h 129"/>
                <a:gd name="T8" fmla="*/ 19 w 105"/>
                <a:gd name="T9" fmla="*/ 129 h 129"/>
              </a:gdLst>
              <a:ahLst/>
              <a:cxnLst>
                <a:cxn ang="0">
                  <a:pos x="T0" y="T1"/>
                </a:cxn>
                <a:cxn ang="0">
                  <a:pos x="T2" y="T3"/>
                </a:cxn>
                <a:cxn ang="0">
                  <a:pos x="T4" y="T5"/>
                </a:cxn>
                <a:cxn ang="0">
                  <a:pos x="T6" y="T7"/>
                </a:cxn>
                <a:cxn ang="0">
                  <a:pos x="T8" y="T9"/>
                </a:cxn>
              </a:cxnLst>
              <a:rect l="0" t="0" r="r" b="b"/>
              <a:pathLst>
                <a:path w="105" h="129">
                  <a:moveTo>
                    <a:pt x="19" y="129"/>
                  </a:moveTo>
                  <a:lnTo>
                    <a:pt x="0" y="119"/>
                  </a:lnTo>
                  <a:lnTo>
                    <a:pt x="57" y="0"/>
                  </a:lnTo>
                  <a:lnTo>
                    <a:pt x="105" y="30"/>
                  </a:lnTo>
                  <a:lnTo>
                    <a:pt x="19" y="12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3" name="ïṣ1îḓê">
              <a:extLst>
                <a:ext uri="{FF2B5EF4-FFF2-40B4-BE49-F238E27FC236}">
                  <a16:creationId xmlns:a16="http://schemas.microsoft.com/office/drawing/2014/main" id="{C8083318-236B-4FD2-8DEF-2DE6E0DFF983}"/>
                </a:ext>
              </a:extLst>
            </p:cNvPr>
            <p:cNvSpPr/>
            <p:nvPr/>
          </p:nvSpPr>
          <p:spPr bwMode="auto">
            <a:xfrm>
              <a:off x="4121150" y="3596481"/>
              <a:ext cx="133350" cy="119063"/>
            </a:xfrm>
            <a:custGeom>
              <a:avLst/>
              <a:gdLst>
                <a:gd name="T0" fmla="*/ 1 w 31"/>
                <a:gd name="T1" fmla="*/ 8 h 28"/>
                <a:gd name="T2" fmla="*/ 16 w 31"/>
                <a:gd name="T3" fmla="*/ 0 h 28"/>
                <a:gd name="T4" fmla="*/ 17 w 31"/>
                <a:gd name="T5" fmla="*/ 0 h 28"/>
                <a:gd name="T6" fmla="*/ 30 w 31"/>
                <a:gd name="T7" fmla="*/ 8 h 28"/>
                <a:gd name="T8" fmla="*/ 31 w 31"/>
                <a:gd name="T9" fmla="*/ 12 h 28"/>
                <a:gd name="T10" fmla="*/ 22 w 31"/>
                <a:gd name="T11" fmla="*/ 26 h 28"/>
                <a:gd name="T12" fmla="*/ 18 w 31"/>
                <a:gd name="T13" fmla="*/ 27 h 28"/>
                <a:gd name="T14" fmla="*/ 5 w 31"/>
                <a:gd name="T15" fmla="*/ 20 h 28"/>
                <a:gd name="T16" fmla="*/ 5 w 31"/>
                <a:gd name="T17" fmla="*/ 14 h 28"/>
                <a:gd name="T18" fmla="*/ 1 w 31"/>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1" y="8"/>
                  </a:moveTo>
                  <a:cubicBezTo>
                    <a:pt x="1" y="8"/>
                    <a:pt x="14" y="0"/>
                    <a:pt x="16" y="0"/>
                  </a:cubicBezTo>
                  <a:cubicBezTo>
                    <a:pt x="17" y="0"/>
                    <a:pt x="17" y="0"/>
                    <a:pt x="17" y="0"/>
                  </a:cubicBezTo>
                  <a:cubicBezTo>
                    <a:pt x="30" y="8"/>
                    <a:pt x="30" y="8"/>
                    <a:pt x="30" y="8"/>
                  </a:cubicBezTo>
                  <a:cubicBezTo>
                    <a:pt x="31" y="9"/>
                    <a:pt x="31" y="11"/>
                    <a:pt x="31" y="12"/>
                  </a:cubicBezTo>
                  <a:cubicBezTo>
                    <a:pt x="22" y="26"/>
                    <a:pt x="22" y="26"/>
                    <a:pt x="22" y="26"/>
                  </a:cubicBezTo>
                  <a:cubicBezTo>
                    <a:pt x="21" y="28"/>
                    <a:pt x="19" y="28"/>
                    <a:pt x="18" y="27"/>
                  </a:cubicBezTo>
                  <a:cubicBezTo>
                    <a:pt x="5" y="20"/>
                    <a:pt x="5" y="20"/>
                    <a:pt x="5" y="20"/>
                  </a:cubicBezTo>
                  <a:cubicBezTo>
                    <a:pt x="4" y="19"/>
                    <a:pt x="4" y="16"/>
                    <a:pt x="5"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4" name="išlîḓê">
              <a:extLst>
                <a:ext uri="{FF2B5EF4-FFF2-40B4-BE49-F238E27FC236}">
                  <a16:creationId xmlns:a16="http://schemas.microsoft.com/office/drawing/2014/main" id="{5F4047F9-FAB6-497A-8EE1-4FEDA496F661}"/>
                </a:ext>
              </a:extLst>
            </p:cNvPr>
            <p:cNvSpPr/>
            <p:nvPr/>
          </p:nvSpPr>
          <p:spPr bwMode="auto">
            <a:xfrm>
              <a:off x="3989388" y="3134519"/>
              <a:ext cx="98425" cy="363538"/>
            </a:xfrm>
            <a:custGeom>
              <a:avLst/>
              <a:gdLst>
                <a:gd name="T0" fmla="*/ 62 w 62"/>
                <a:gd name="T1" fmla="*/ 32 h 229"/>
                <a:gd name="T2" fmla="*/ 32 w 62"/>
                <a:gd name="T3" fmla="*/ 0 h 229"/>
                <a:gd name="T4" fmla="*/ 0 w 62"/>
                <a:gd name="T5" fmla="*/ 32 h 229"/>
                <a:gd name="T6" fmla="*/ 30 w 62"/>
                <a:gd name="T7" fmla="*/ 59 h 229"/>
                <a:gd name="T8" fmla="*/ 0 w 62"/>
                <a:gd name="T9" fmla="*/ 196 h 229"/>
                <a:gd name="T10" fmla="*/ 32 w 62"/>
                <a:gd name="T11" fmla="*/ 229 h 229"/>
                <a:gd name="T12" fmla="*/ 62 w 62"/>
                <a:gd name="T13" fmla="*/ 196 h 229"/>
                <a:gd name="T14" fmla="*/ 32 w 62"/>
                <a:gd name="T15" fmla="*/ 59 h 229"/>
                <a:gd name="T16" fmla="*/ 62 w 62"/>
                <a:gd name="T17" fmla="*/ 3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29">
                  <a:moveTo>
                    <a:pt x="62" y="32"/>
                  </a:moveTo>
                  <a:lnTo>
                    <a:pt x="32" y="0"/>
                  </a:lnTo>
                  <a:lnTo>
                    <a:pt x="0" y="32"/>
                  </a:lnTo>
                  <a:lnTo>
                    <a:pt x="30" y="59"/>
                  </a:lnTo>
                  <a:lnTo>
                    <a:pt x="0" y="196"/>
                  </a:lnTo>
                  <a:lnTo>
                    <a:pt x="32" y="229"/>
                  </a:lnTo>
                  <a:lnTo>
                    <a:pt x="62" y="196"/>
                  </a:lnTo>
                  <a:lnTo>
                    <a:pt x="32" y="59"/>
                  </a:lnTo>
                  <a:lnTo>
                    <a:pt x="62" y="32"/>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5" name="íṧļîdé">
              <a:extLst>
                <a:ext uri="{FF2B5EF4-FFF2-40B4-BE49-F238E27FC236}">
                  <a16:creationId xmlns:a16="http://schemas.microsoft.com/office/drawing/2014/main" id="{AD7DA91B-3958-4A2C-A6BF-78B23A0B45EA}"/>
                </a:ext>
              </a:extLst>
            </p:cNvPr>
            <p:cNvSpPr/>
            <p:nvPr/>
          </p:nvSpPr>
          <p:spPr bwMode="auto">
            <a:xfrm>
              <a:off x="3903663" y="2720181"/>
              <a:ext cx="454025" cy="495300"/>
            </a:xfrm>
            <a:custGeom>
              <a:avLst/>
              <a:gdLst>
                <a:gd name="T0" fmla="*/ 97 w 106"/>
                <a:gd name="T1" fmla="*/ 73 h 116"/>
                <a:gd name="T2" fmla="*/ 35 w 106"/>
                <a:gd name="T3" fmla="*/ 107 h 116"/>
                <a:gd name="T4" fmla="*/ 10 w 106"/>
                <a:gd name="T5" fmla="*/ 42 h 116"/>
                <a:gd name="T6" fmla="*/ 71 w 106"/>
                <a:gd name="T7" fmla="*/ 8 h 116"/>
                <a:gd name="T8" fmla="*/ 97 w 106"/>
                <a:gd name="T9" fmla="*/ 73 h 116"/>
              </a:gdLst>
              <a:ahLst/>
              <a:cxnLst>
                <a:cxn ang="0">
                  <a:pos x="T0" y="T1"/>
                </a:cxn>
                <a:cxn ang="0">
                  <a:pos x="T2" y="T3"/>
                </a:cxn>
                <a:cxn ang="0">
                  <a:pos x="T4" y="T5"/>
                </a:cxn>
                <a:cxn ang="0">
                  <a:pos x="T6" y="T7"/>
                </a:cxn>
                <a:cxn ang="0">
                  <a:pos x="T8" y="T9"/>
                </a:cxn>
              </a:cxnLst>
              <a:rect l="0" t="0" r="r" b="b"/>
              <a:pathLst>
                <a:path w="106" h="116">
                  <a:moveTo>
                    <a:pt x="97" y="73"/>
                  </a:moveTo>
                  <a:cubicBezTo>
                    <a:pt x="87" y="101"/>
                    <a:pt x="59" y="116"/>
                    <a:pt x="35" y="107"/>
                  </a:cubicBezTo>
                  <a:cubicBezTo>
                    <a:pt x="11" y="99"/>
                    <a:pt x="0" y="69"/>
                    <a:pt x="10" y="42"/>
                  </a:cubicBezTo>
                  <a:cubicBezTo>
                    <a:pt x="20" y="15"/>
                    <a:pt x="47" y="0"/>
                    <a:pt x="71" y="8"/>
                  </a:cubicBezTo>
                  <a:cubicBezTo>
                    <a:pt x="95" y="17"/>
                    <a:pt x="106" y="46"/>
                    <a:pt x="97" y="7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6" name="íšḷïḓe">
              <a:extLst>
                <a:ext uri="{FF2B5EF4-FFF2-40B4-BE49-F238E27FC236}">
                  <a16:creationId xmlns:a16="http://schemas.microsoft.com/office/drawing/2014/main" id="{DD9DB4BD-7F19-4505-BC50-4B39D480EAD7}"/>
                </a:ext>
              </a:extLst>
            </p:cNvPr>
            <p:cNvSpPr/>
            <p:nvPr/>
          </p:nvSpPr>
          <p:spPr bwMode="auto">
            <a:xfrm>
              <a:off x="4229100" y="2955131"/>
              <a:ext cx="38100" cy="46038"/>
            </a:xfrm>
            <a:custGeom>
              <a:avLst/>
              <a:gdLst>
                <a:gd name="T0" fmla="*/ 8 w 9"/>
                <a:gd name="T1" fmla="*/ 7 h 11"/>
                <a:gd name="T2" fmla="*/ 3 w 9"/>
                <a:gd name="T3" fmla="*/ 10 h 11"/>
                <a:gd name="T4" fmla="*/ 1 w 9"/>
                <a:gd name="T5" fmla="*/ 4 h 11"/>
                <a:gd name="T6" fmla="*/ 7 w 9"/>
                <a:gd name="T7" fmla="*/ 0 h 11"/>
                <a:gd name="T8" fmla="*/ 8 w 9"/>
                <a:gd name="T9" fmla="*/ 7 h 11"/>
              </a:gdLst>
              <a:ahLst/>
              <a:cxnLst>
                <a:cxn ang="0">
                  <a:pos x="T0" y="T1"/>
                </a:cxn>
                <a:cxn ang="0">
                  <a:pos x="T2" y="T3"/>
                </a:cxn>
                <a:cxn ang="0">
                  <a:pos x="T4" y="T5"/>
                </a:cxn>
                <a:cxn ang="0">
                  <a:pos x="T6" y="T7"/>
                </a:cxn>
                <a:cxn ang="0">
                  <a:pos x="T8" y="T9"/>
                </a:cxn>
              </a:cxnLst>
              <a:rect l="0" t="0" r="r" b="b"/>
              <a:pathLst>
                <a:path w="9" h="11">
                  <a:moveTo>
                    <a:pt x="8" y="7"/>
                  </a:moveTo>
                  <a:cubicBezTo>
                    <a:pt x="7" y="9"/>
                    <a:pt x="5" y="11"/>
                    <a:pt x="3" y="10"/>
                  </a:cubicBezTo>
                  <a:cubicBezTo>
                    <a:pt x="1" y="10"/>
                    <a:pt x="0" y="7"/>
                    <a:pt x="1" y="4"/>
                  </a:cubicBezTo>
                  <a:cubicBezTo>
                    <a:pt x="2" y="1"/>
                    <a:pt x="5" y="0"/>
                    <a:pt x="7" y="0"/>
                  </a:cubicBezTo>
                  <a:cubicBezTo>
                    <a:pt x="9" y="1"/>
                    <a:pt x="9" y="4"/>
                    <a:pt x="8"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7" name="iśḷïḓe">
              <a:extLst>
                <a:ext uri="{FF2B5EF4-FFF2-40B4-BE49-F238E27FC236}">
                  <a16:creationId xmlns:a16="http://schemas.microsoft.com/office/drawing/2014/main" id="{0DAC8F6E-D3FB-4C7B-9760-4D75828EE7F3}"/>
                </a:ext>
              </a:extLst>
            </p:cNvPr>
            <p:cNvSpPr/>
            <p:nvPr/>
          </p:nvSpPr>
          <p:spPr bwMode="auto">
            <a:xfrm>
              <a:off x="3967163" y="2672556"/>
              <a:ext cx="509588" cy="260350"/>
            </a:xfrm>
            <a:custGeom>
              <a:avLst/>
              <a:gdLst>
                <a:gd name="T0" fmla="*/ 117 w 119"/>
                <a:gd name="T1" fmla="*/ 36 h 61"/>
                <a:gd name="T2" fmla="*/ 119 w 119"/>
                <a:gd name="T3" fmla="*/ 25 h 61"/>
                <a:gd name="T4" fmla="*/ 96 w 119"/>
                <a:gd name="T5" fmla="*/ 21 h 61"/>
                <a:gd name="T6" fmla="*/ 83 w 119"/>
                <a:gd name="T7" fmla="*/ 14 h 61"/>
                <a:gd name="T8" fmla="*/ 80 w 119"/>
                <a:gd name="T9" fmla="*/ 12 h 61"/>
                <a:gd name="T10" fmla="*/ 68 w 119"/>
                <a:gd name="T11" fmla="*/ 5 h 61"/>
                <a:gd name="T12" fmla="*/ 62 w 119"/>
                <a:gd name="T13" fmla="*/ 3 h 61"/>
                <a:gd name="T14" fmla="*/ 34 w 119"/>
                <a:gd name="T15" fmla="*/ 3 h 61"/>
                <a:gd name="T16" fmla="*/ 4 w 119"/>
                <a:gd name="T17" fmla="*/ 31 h 61"/>
                <a:gd name="T18" fmla="*/ 2 w 119"/>
                <a:gd name="T19" fmla="*/ 61 h 61"/>
                <a:gd name="T20" fmla="*/ 4 w 119"/>
                <a:gd name="T21" fmla="*/ 55 h 61"/>
                <a:gd name="T22" fmla="*/ 26 w 119"/>
                <a:gd name="T23" fmla="*/ 29 h 61"/>
                <a:gd name="T24" fmla="*/ 66 w 119"/>
                <a:gd name="T25" fmla="*/ 52 h 61"/>
                <a:gd name="T26" fmla="*/ 88 w 119"/>
                <a:gd name="T27" fmla="*/ 55 h 61"/>
                <a:gd name="T28" fmla="*/ 95 w 119"/>
                <a:gd name="T29" fmla="*/ 54 h 61"/>
                <a:gd name="T30" fmla="*/ 96 w 119"/>
                <a:gd name="T31" fmla="*/ 54 h 61"/>
                <a:gd name="T32" fmla="*/ 100 w 119"/>
                <a:gd name="T33" fmla="*/ 53 h 61"/>
                <a:gd name="T34" fmla="*/ 100 w 119"/>
                <a:gd name="T35" fmla="*/ 53 h 61"/>
                <a:gd name="T36" fmla="*/ 117 w 119"/>
                <a:gd name="T37"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61">
                  <a:moveTo>
                    <a:pt x="117" y="36"/>
                  </a:moveTo>
                  <a:cubicBezTo>
                    <a:pt x="118" y="32"/>
                    <a:pt x="119" y="28"/>
                    <a:pt x="119" y="25"/>
                  </a:cubicBezTo>
                  <a:cubicBezTo>
                    <a:pt x="111" y="25"/>
                    <a:pt x="104" y="24"/>
                    <a:pt x="96" y="21"/>
                  </a:cubicBezTo>
                  <a:cubicBezTo>
                    <a:pt x="91" y="20"/>
                    <a:pt x="87" y="17"/>
                    <a:pt x="83" y="14"/>
                  </a:cubicBezTo>
                  <a:cubicBezTo>
                    <a:pt x="82" y="13"/>
                    <a:pt x="82" y="13"/>
                    <a:pt x="80" y="12"/>
                  </a:cubicBezTo>
                  <a:cubicBezTo>
                    <a:pt x="77" y="9"/>
                    <a:pt x="73" y="6"/>
                    <a:pt x="68" y="5"/>
                  </a:cubicBezTo>
                  <a:cubicBezTo>
                    <a:pt x="66" y="4"/>
                    <a:pt x="64" y="3"/>
                    <a:pt x="62" y="3"/>
                  </a:cubicBezTo>
                  <a:cubicBezTo>
                    <a:pt x="52" y="0"/>
                    <a:pt x="43" y="1"/>
                    <a:pt x="34" y="3"/>
                  </a:cubicBezTo>
                  <a:cubicBezTo>
                    <a:pt x="21" y="8"/>
                    <a:pt x="9" y="17"/>
                    <a:pt x="4" y="31"/>
                  </a:cubicBezTo>
                  <a:cubicBezTo>
                    <a:pt x="0" y="41"/>
                    <a:pt x="0" y="51"/>
                    <a:pt x="2" y="61"/>
                  </a:cubicBezTo>
                  <a:cubicBezTo>
                    <a:pt x="3" y="59"/>
                    <a:pt x="4" y="57"/>
                    <a:pt x="4" y="55"/>
                  </a:cubicBezTo>
                  <a:cubicBezTo>
                    <a:pt x="10" y="40"/>
                    <a:pt x="17" y="32"/>
                    <a:pt x="26" y="29"/>
                  </a:cubicBezTo>
                  <a:cubicBezTo>
                    <a:pt x="31" y="40"/>
                    <a:pt x="53" y="47"/>
                    <a:pt x="66" y="52"/>
                  </a:cubicBezTo>
                  <a:cubicBezTo>
                    <a:pt x="73" y="55"/>
                    <a:pt x="81" y="56"/>
                    <a:pt x="88" y="55"/>
                  </a:cubicBezTo>
                  <a:cubicBezTo>
                    <a:pt x="90" y="55"/>
                    <a:pt x="93" y="55"/>
                    <a:pt x="95" y="54"/>
                  </a:cubicBezTo>
                  <a:cubicBezTo>
                    <a:pt x="96" y="54"/>
                    <a:pt x="96" y="54"/>
                    <a:pt x="96" y="54"/>
                  </a:cubicBezTo>
                  <a:cubicBezTo>
                    <a:pt x="97" y="54"/>
                    <a:pt x="99" y="53"/>
                    <a:pt x="100" y="53"/>
                  </a:cubicBezTo>
                  <a:cubicBezTo>
                    <a:pt x="100" y="53"/>
                    <a:pt x="100" y="53"/>
                    <a:pt x="100" y="53"/>
                  </a:cubicBezTo>
                  <a:cubicBezTo>
                    <a:pt x="107" y="50"/>
                    <a:pt x="113" y="44"/>
                    <a:pt x="117" y="3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8" name="iŝļîḍé">
              <a:extLst>
                <a:ext uri="{FF2B5EF4-FFF2-40B4-BE49-F238E27FC236}">
                  <a16:creationId xmlns:a16="http://schemas.microsoft.com/office/drawing/2014/main" id="{ECCE043E-6065-4480-BCBE-0079FB2FE529}"/>
                </a:ext>
              </a:extLst>
            </p:cNvPr>
            <p:cNvSpPr/>
            <p:nvPr/>
          </p:nvSpPr>
          <p:spPr bwMode="auto">
            <a:xfrm>
              <a:off x="3787775" y="2667794"/>
              <a:ext cx="454025" cy="431800"/>
            </a:xfrm>
            <a:custGeom>
              <a:avLst/>
              <a:gdLst>
                <a:gd name="T0" fmla="*/ 56 w 106"/>
                <a:gd name="T1" fmla="*/ 79 h 101"/>
                <a:gd name="T2" fmla="*/ 47 w 106"/>
                <a:gd name="T3" fmla="*/ 60 h 101"/>
                <a:gd name="T4" fmla="*/ 66 w 106"/>
                <a:gd name="T5" fmla="*/ 51 h 101"/>
                <a:gd name="T6" fmla="*/ 76 w 106"/>
                <a:gd name="T7" fmla="*/ 67 h 101"/>
                <a:gd name="T8" fmla="*/ 106 w 106"/>
                <a:gd name="T9" fmla="*/ 39 h 101"/>
                <a:gd name="T10" fmla="*/ 36 w 106"/>
                <a:gd name="T11" fmla="*/ 28 h 101"/>
                <a:gd name="T12" fmla="*/ 40 w 106"/>
                <a:gd name="T13" fmla="*/ 101 h 101"/>
                <a:gd name="T14" fmla="*/ 56 w 106"/>
                <a:gd name="T15" fmla="*/ 7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01">
                  <a:moveTo>
                    <a:pt x="56" y="79"/>
                  </a:moveTo>
                  <a:cubicBezTo>
                    <a:pt x="48" y="76"/>
                    <a:pt x="44" y="67"/>
                    <a:pt x="47" y="60"/>
                  </a:cubicBezTo>
                  <a:cubicBezTo>
                    <a:pt x="49" y="52"/>
                    <a:pt x="58" y="48"/>
                    <a:pt x="66" y="51"/>
                  </a:cubicBezTo>
                  <a:cubicBezTo>
                    <a:pt x="73" y="53"/>
                    <a:pt x="77" y="60"/>
                    <a:pt x="76" y="67"/>
                  </a:cubicBezTo>
                  <a:cubicBezTo>
                    <a:pt x="84" y="52"/>
                    <a:pt x="106" y="39"/>
                    <a:pt x="106" y="39"/>
                  </a:cubicBezTo>
                  <a:cubicBezTo>
                    <a:pt x="85" y="19"/>
                    <a:pt x="71" y="0"/>
                    <a:pt x="36" y="28"/>
                  </a:cubicBezTo>
                  <a:cubicBezTo>
                    <a:pt x="0" y="56"/>
                    <a:pt x="40" y="101"/>
                    <a:pt x="40" y="101"/>
                  </a:cubicBezTo>
                  <a:cubicBezTo>
                    <a:pt x="40" y="101"/>
                    <a:pt x="62" y="81"/>
                    <a:pt x="56" y="79"/>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9" name="iṣļîdè">
              <a:extLst>
                <a:ext uri="{FF2B5EF4-FFF2-40B4-BE49-F238E27FC236}">
                  <a16:creationId xmlns:a16="http://schemas.microsoft.com/office/drawing/2014/main" id="{60AE442C-723C-434C-A31C-FAC93F8C8137}"/>
                </a:ext>
              </a:extLst>
            </p:cNvPr>
            <p:cNvSpPr/>
            <p:nvPr/>
          </p:nvSpPr>
          <p:spPr bwMode="auto">
            <a:xfrm>
              <a:off x="3613150" y="3117056"/>
              <a:ext cx="277813" cy="354013"/>
            </a:xfrm>
            <a:custGeom>
              <a:avLst/>
              <a:gdLst>
                <a:gd name="T0" fmla="*/ 6 w 65"/>
                <a:gd name="T1" fmla="*/ 79 h 83"/>
                <a:gd name="T2" fmla="*/ 21 w 65"/>
                <a:gd name="T3" fmla="*/ 77 h 83"/>
                <a:gd name="T4" fmla="*/ 62 w 65"/>
                <a:gd name="T5" fmla="*/ 18 h 83"/>
                <a:gd name="T6" fmla="*/ 59 w 65"/>
                <a:gd name="T7" fmla="*/ 4 h 83"/>
                <a:gd name="T8" fmla="*/ 44 w 65"/>
                <a:gd name="T9" fmla="*/ 6 h 83"/>
                <a:gd name="T10" fmla="*/ 3 w 65"/>
                <a:gd name="T11" fmla="*/ 64 h 83"/>
                <a:gd name="T12" fmla="*/ 6 w 65"/>
                <a:gd name="T13" fmla="*/ 79 h 83"/>
              </a:gdLst>
              <a:ahLst/>
              <a:cxnLst>
                <a:cxn ang="0">
                  <a:pos x="T0" y="T1"/>
                </a:cxn>
                <a:cxn ang="0">
                  <a:pos x="T2" y="T3"/>
                </a:cxn>
                <a:cxn ang="0">
                  <a:pos x="T4" y="T5"/>
                </a:cxn>
                <a:cxn ang="0">
                  <a:pos x="T6" y="T7"/>
                </a:cxn>
                <a:cxn ang="0">
                  <a:pos x="T8" y="T9"/>
                </a:cxn>
                <a:cxn ang="0">
                  <a:pos x="T10" y="T11"/>
                </a:cxn>
                <a:cxn ang="0">
                  <a:pos x="T12" y="T13"/>
                </a:cxn>
              </a:cxnLst>
              <a:rect l="0" t="0" r="r" b="b"/>
              <a:pathLst>
                <a:path w="65" h="83">
                  <a:moveTo>
                    <a:pt x="6" y="79"/>
                  </a:moveTo>
                  <a:cubicBezTo>
                    <a:pt x="11" y="83"/>
                    <a:pt x="18" y="81"/>
                    <a:pt x="21" y="77"/>
                  </a:cubicBezTo>
                  <a:cubicBezTo>
                    <a:pt x="62" y="18"/>
                    <a:pt x="62" y="18"/>
                    <a:pt x="62" y="18"/>
                  </a:cubicBezTo>
                  <a:cubicBezTo>
                    <a:pt x="65" y="14"/>
                    <a:pt x="64" y="7"/>
                    <a:pt x="59" y="4"/>
                  </a:cubicBezTo>
                  <a:cubicBezTo>
                    <a:pt x="54" y="0"/>
                    <a:pt x="48" y="1"/>
                    <a:pt x="44" y="6"/>
                  </a:cubicBezTo>
                  <a:cubicBezTo>
                    <a:pt x="3" y="64"/>
                    <a:pt x="3" y="64"/>
                    <a:pt x="3" y="64"/>
                  </a:cubicBezTo>
                  <a:cubicBezTo>
                    <a:pt x="0" y="69"/>
                    <a:pt x="1" y="76"/>
                    <a:pt x="6" y="79"/>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0" name="ï$ḻîdé">
              <a:extLst>
                <a:ext uri="{FF2B5EF4-FFF2-40B4-BE49-F238E27FC236}">
                  <a16:creationId xmlns:a16="http://schemas.microsoft.com/office/drawing/2014/main" id="{0934CC84-9FB3-4F50-9FCA-2FC65523FCCF}"/>
                </a:ext>
              </a:extLst>
            </p:cNvPr>
            <p:cNvSpPr/>
            <p:nvPr/>
          </p:nvSpPr>
          <p:spPr bwMode="auto">
            <a:xfrm>
              <a:off x="3630613" y="3394869"/>
              <a:ext cx="182563" cy="196850"/>
            </a:xfrm>
            <a:custGeom>
              <a:avLst/>
              <a:gdLst>
                <a:gd name="T0" fmla="*/ 115 w 115"/>
                <a:gd name="T1" fmla="*/ 110 h 124"/>
                <a:gd name="T2" fmla="*/ 97 w 115"/>
                <a:gd name="T3" fmla="*/ 124 h 124"/>
                <a:gd name="T4" fmla="*/ 0 w 115"/>
                <a:gd name="T5" fmla="*/ 35 h 124"/>
                <a:gd name="T6" fmla="*/ 45 w 115"/>
                <a:gd name="T7" fmla="*/ 0 h 124"/>
                <a:gd name="T8" fmla="*/ 115 w 115"/>
                <a:gd name="T9" fmla="*/ 110 h 124"/>
              </a:gdLst>
              <a:ahLst/>
              <a:cxnLst>
                <a:cxn ang="0">
                  <a:pos x="T0" y="T1"/>
                </a:cxn>
                <a:cxn ang="0">
                  <a:pos x="T2" y="T3"/>
                </a:cxn>
                <a:cxn ang="0">
                  <a:pos x="T4" y="T5"/>
                </a:cxn>
                <a:cxn ang="0">
                  <a:pos x="T6" y="T7"/>
                </a:cxn>
                <a:cxn ang="0">
                  <a:pos x="T8" y="T9"/>
                </a:cxn>
              </a:cxnLst>
              <a:rect l="0" t="0" r="r" b="b"/>
              <a:pathLst>
                <a:path w="115" h="124">
                  <a:moveTo>
                    <a:pt x="115" y="110"/>
                  </a:moveTo>
                  <a:lnTo>
                    <a:pt x="97" y="124"/>
                  </a:lnTo>
                  <a:lnTo>
                    <a:pt x="0" y="35"/>
                  </a:lnTo>
                  <a:lnTo>
                    <a:pt x="45" y="0"/>
                  </a:lnTo>
                  <a:lnTo>
                    <a:pt x="115" y="11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1" name="ïṣḻïďé">
              <a:extLst>
                <a:ext uri="{FF2B5EF4-FFF2-40B4-BE49-F238E27FC236}">
                  <a16:creationId xmlns:a16="http://schemas.microsoft.com/office/drawing/2014/main" id="{28B7FDC5-02BC-4B56-8810-65280AF6CF05}"/>
                </a:ext>
              </a:extLst>
            </p:cNvPr>
            <p:cNvSpPr/>
            <p:nvPr/>
          </p:nvSpPr>
          <p:spPr bwMode="auto">
            <a:xfrm>
              <a:off x="3767138" y="3556794"/>
              <a:ext cx="131763" cy="123825"/>
            </a:xfrm>
            <a:custGeom>
              <a:avLst/>
              <a:gdLst>
                <a:gd name="T0" fmla="*/ 29 w 31"/>
                <a:gd name="T1" fmla="*/ 6 h 29"/>
                <a:gd name="T2" fmla="*/ 14 w 31"/>
                <a:gd name="T3" fmla="*/ 0 h 29"/>
                <a:gd name="T4" fmla="*/ 13 w 31"/>
                <a:gd name="T5" fmla="*/ 1 h 29"/>
                <a:gd name="T6" fmla="*/ 1 w 31"/>
                <a:gd name="T7" fmla="*/ 10 h 29"/>
                <a:gd name="T8" fmla="*/ 1 w 31"/>
                <a:gd name="T9" fmla="*/ 15 h 29"/>
                <a:gd name="T10" fmla="*/ 11 w 31"/>
                <a:gd name="T11" fmla="*/ 27 h 29"/>
                <a:gd name="T12" fmla="*/ 16 w 31"/>
                <a:gd name="T13" fmla="*/ 28 h 29"/>
                <a:gd name="T14" fmla="*/ 27 w 31"/>
                <a:gd name="T15" fmla="*/ 18 h 29"/>
                <a:gd name="T16" fmla="*/ 27 w 31"/>
                <a:gd name="T17" fmla="*/ 13 h 29"/>
                <a:gd name="T18" fmla="*/ 29 w 31"/>
                <a:gd name="T1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9">
                  <a:moveTo>
                    <a:pt x="29" y="6"/>
                  </a:moveTo>
                  <a:cubicBezTo>
                    <a:pt x="29" y="6"/>
                    <a:pt x="15" y="0"/>
                    <a:pt x="14" y="0"/>
                  </a:cubicBezTo>
                  <a:cubicBezTo>
                    <a:pt x="13" y="1"/>
                    <a:pt x="13" y="1"/>
                    <a:pt x="13" y="1"/>
                  </a:cubicBezTo>
                  <a:cubicBezTo>
                    <a:pt x="1" y="10"/>
                    <a:pt x="1" y="10"/>
                    <a:pt x="1" y="10"/>
                  </a:cubicBezTo>
                  <a:cubicBezTo>
                    <a:pt x="0" y="12"/>
                    <a:pt x="0" y="14"/>
                    <a:pt x="1" y="15"/>
                  </a:cubicBezTo>
                  <a:cubicBezTo>
                    <a:pt x="11" y="27"/>
                    <a:pt x="11" y="27"/>
                    <a:pt x="11" y="27"/>
                  </a:cubicBezTo>
                  <a:cubicBezTo>
                    <a:pt x="12" y="29"/>
                    <a:pt x="14" y="29"/>
                    <a:pt x="16" y="28"/>
                  </a:cubicBezTo>
                  <a:cubicBezTo>
                    <a:pt x="27" y="18"/>
                    <a:pt x="27" y="18"/>
                    <a:pt x="27" y="18"/>
                  </a:cubicBezTo>
                  <a:cubicBezTo>
                    <a:pt x="29" y="17"/>
                    <a:pt x="28" y="14"/>
                    <a:pt x="27" y="13"/>
                  </a:cubicBezTo>
                  <a:cubicBezTo>
                    <a:pt x="31" y="10"/>
                    <a:pt x="29" y="6"/>
                    <a:pt x="29" y="6"/>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2" name="i$ḻïḑè">
              <a:extLst>
                <a:ext uri="{FF2B5EF4-FFF2-40B4-BE49-F238E27FC236}">
                  <a16:creationId xmlns:a16="http://schemas.microsoft.com/office/drawing/2014/main" id="{5C416F33-D33C-4D96-91E2-AA7A10E2F257}"/>
                </a:ext>
              </a:extLst>
            </p:cNvPr>
            <p:cNvSpPr/>
            <p:nvPr/>
          </p:nvSpPr>
          <p:spPr bwMode="auto">
            <a:xfrm>
              <a:off x="8780463" y="4642644"/>
              <a:ext cx="268288" cy="320675"/>
            </a:xfrm>
            <a:custGeom>
              <a:avLst/>
              <a:gdLst>
                <a:gd name="T0" fmla="*/ 6 w 63"/>
                <a:gd name="T1" fmla="*/ 72 h 75"/>
                <a:gd name="T2" fmla="*/ 19 w 63"/>
                <a:gd name="T3" fmla="*/ 70 h 75"/>
                <a:gd name="T4" fmla="*/ 60 w 63"/>
                <a:gd name="T5" fmla="*/ 17 h 75"/>
                <a:gd name="T6" fmla="*/ 58 w 63"/>
                <a:gd name="T7" fmla="*/ 3 h 75"/>
                <a:gd name="T8" fmla="*/ 44 w 63"/>
                <a:gd name="T9" fmla="*/ 5 h 75"/>
                <a:gd name="T10" fmla="*/ 4 w 63"/>
                <a:gd name="T11" fmla="*/ 58 h 75"/>
                <a:gd name="T12" fmla="*/ 6 w 63"/>
                <a:gd name="T13" fmla="*/ 72 h 75"/>
              </a:gdLst>
              <a:ahLst/>
              <a:cxnLst>
                <a:cxn ang="0">
                  <a:pos x="T0" y="T1"/>
                </a:cxn>
                <a:cxn ang="0">
                  <a:pos x="T2" y="T3"/>
                </a:cxn>
                <a:cxn ang="0">
                  <a:pos x="T4" y="T5"/>
                </a:cxn>
                <a:cxn ang="0">
                  <a:pos x="T6" y="T7"/>
                </a:cxn>
                <a:cxn ang="0">
                  <a:pos x="T8" y="T9"/>
                </a:cxn>
                <a:cxn ang="0">
                  <a:pos x="T10" y="T11"/>
                </a:cxn>
                <a:cxn ang="0">
                  <a:pos x="T12" y="T13"/>
                </a:cxn>
              </a:cxnLst>
              <a:rect l="0" t="0" r="r" b="b"/>
              <a:pathLst>
                <a:path w="63" h="75">
                  <a:moveTo>
                    <a:pt x="6" y="72"/>
                  </a:moveTo>
                  <a:cubicBezTo>
                    <a:pt x="10" y="75"/>
                    <a:pt x="16" y="74"/>
                    <a:pt x="19" y="70"/>
                  </a:cubicBezTo>
                  <a:cubicBezTo>
                    <a:pt x="60" y="17"/>
                    <a:pt x="60" y="17"/>
                    <a:pt x="60" y="17"/>
                  </a:cubicBezTo>
                  <a:cubicBezTo>
                    <a:pt x="63" y="13"/>
                    <a:pt x="62" y="6"/>
                    <a:pt x="58" y="3"/>
                  </a:cubicBezTo>
                  <a:cubicBezTo>
                    <a:pt x="53" y="0"/>
                    <a:pt x="47" y="0"/>
                    <a:pt x="44" y="5"/>
                  </a:cubicBezTo>
                  <a:cubicBezTo>
                    <a:pt x="4" y="58"/>
                    <a:pt x="4" y="58"/>
                    <a:pt x="4" y="58"/>
                  </a:cubicBezTo>
                  <a:cubicBezTo>
                    <a:pt x="0" y="62"/>
                    <a:pt x="1" y="68"/>
                    <a:pt x="6" y="7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3" name="iś1iḋe">
              <a:extLst>
                <a:ext uri="{FF2B5EF4-FFF2-40B4-BE49-F238E27FC236}">
                  <a16:creationId xmlns:a16="http://schemas.microsoft.com/office/drawing/2014/main" id="{AA25657C-A9EF-4099-9EB9-4299994636BA}"/>
                </a:ext>
              </a:extLst>
            </p:cNvPr>
            <p:cNvSpPr/>
            <p:nvPr/>
          </p:nvSpPr>
          <p:spPr bwMode="auto">
            <a:xfrm>
              <a:off x="8659813" y="4869656"/>
              <a:ext cx="214313" cy="179388"/>
            </a:xfrm>
            <a:custGeom>
              <a:avLst/>
              <a:gdLst>
                <a:gd name="T0" fmla="*/ 0 w 50"/>
                <a:gd name="T1" fmla="*/ 36 h 42"/>
                <a:gd name="T2" fmla="*/ 5 w 50"/>
                <a:gd name="T3" fmla="*/ 42 h 42"/>
                <a:gd name="T4" fmla="*/ 45 w 50"/>
                <a:gd name="T5" fmla="*/ 19 h 42"/>
                <a:gd name="T6" fmla="*/ 46 w 50"/>
                <a:gd name="T7" fmla="*/ 6 h 42"/>
                <a:gd name="T8" fmla="*/ 35 w 50"/>
                <a:gd name="T9" fmla="*/ 0 h 42"/>
                <a:gd name="T10" fmla="*/ 0 w 50"/>
                <a:gd name="T11" fmla="*/ 36 h 42"/>
              </a:gdLst>
              <a:ahLst/>
              <a:cxnLst>
                <a:cxn ang="0">
                  <a:pos x="T0" y="T1"/>
                </a:cxn>
                <a:cxn ang="0">
                  <a:pos x="T2" y="T3"/>
                </a:cxn>
                <a:cxn ang="0">
                  <a:pos x="T4" y="T5"/>
                </a:cxn>
                <a:cxn ang="0">
                  <a:pos x="T6" y="T7"/>
                </a:cxn>
                <a:cxn ang="0">
                  <a:pos x="T8" y="T9"/>
                </a:cxn>
                <a:cxn ang="0">
                  <a:pos x="T10" y="T11"/>
                </a:cxn>
              </a:cxnLst>
              <a:rect l="0" t="0" r="r" b="b"/>
              <a:pathLst>
                <a:path w="50" h="42">
                  <a:moveTo>
                    <a:pt x="0" y="36"/>
                  </a:moveTo>
                  <a:cubicBezTo>
                    <a:pt x="5" y="42"/>
                    <a:pt x="5" y="42"/>
                    <a:pt x="5" y="42"/>
                  </a:cubicBezTo>
                  <a:cubicBezTo>
                    <a:pt x="5" y="42"/>
                    <a:pt x="36" y="24"/>
                    <a:pt x="45" y="19"/>
                  </a:cubicBezTo>
                  <a:cubicBezTo>
                    <a:pt x="49" y="16"/>
                    <a:pt x="50" y="10"/>
                    <a:pt x="46" y="6"/>
                  </a:cubicBezTo>
                  <a:cubicBezTo>
                    <a:pt x="44" y="1"/>
                    <a:pt x="35" y="0"/>
                    <a:pt x="35" y="0"/>
                  </a:cubicBezTo>
                  <a:lnTo>
                    <a:pt x="0" y="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4" name="íṥľiḍè">
              <a:extLst>
                <a:ext uri="{FF2B5EF4-FFF2-40B4-BE49-F238E27FC236}">
                  <a16:creationId xmlns:a16="http://schemas.microsoft.com/office/drawing/2014/main" id="{8C6006F5-0E34-4E2B-AB2E-C1A3E44093FC}"/>
                </a:ext>
              </a:extLst>
            </p:cNvPr>
            <p:cNvSpPr/>
            <p:nvPr/>
          </p:nvSpPr>
          <p:spPr bwMode="auto">
            <a:xfrm>
              <a:off x="8574088" y="5006181"/>
              <a:ext cx="120650" cy="115888"/>
            </a:xfrm>
            <a:custGeom>
              <a:avLst/>
              <a:gdLst>
                <a:gd name="T0" fmla="*/ 3 w 28"/>
                <a:gd name="T1" fmla="*/ 3 h 27"/>
                <a:gd name="T2" fmla="*/ 18 w 28"/>
                <a:gd name="T3" fmla="*/ 1 h 27"/>
                <a:gd name="T4" fmla="*/ 19 w 28"/>
                <a:gd name="T5" fmla="*/ 2 h 27"/>
                <a:gd name="T6" fmla="*/ 27 w 28"/>
                <a:gd name="T7" fmla="*/ 13 h 27"/>
                <a:gd name="T8" fmla="*/ 27 w 28"/>
                <a:gd name="T9" fmla="*/ 17 h 27"/>
                <a:gd name="T10" fmla="*/ 15 w 28"/>
                <a:gd name="T11" fmla="*/ 26 h 27"/>
                <a:gd name="T12" fmla="*/ 11 w 28"/>
                <a:gd name="T13" fmla="*/ 26 h 27"/>
                <a:gd name="T14" fmla="*/ 2 w 28"/>
                <a:gd name="T15" fmla="*/ 15 h 27"/>
                <a:gd name="T16" fmla="*/ 3 w 28"/>
                <a:gd name="T17" fmla="*/ 10 h 27"/>
                <a:gd name="T18" fmla="*/ 3 w 28"/>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3" y="3"/>
                  </a:moveTo>
                  <a:cubicBezTo>
                    <a:pt x="3" y="3"/>
                    <a:pt x="17" y="0"/>
                    <a:pt x="18" y="1"/>
                  </a:cubicBezTo>
                  <a:cubicBezTo>
                    <a:pt x="19" y="2"/>
                    <a:pt x="19" y="2"/>
                    <a:pt x="19" y="2"/>
                  </a:cubicBezTo>
                  <a:cubicBezTo>
                    <a:pt x="27" y="13"/>
                    <a:pt x="27" y="13"/>
                    <a:pt x="27" y="13"/>
                  </a:cubicBezTo>
                  <a:cubicBezTo>
                    <a:pt x="28" y="14"/>
                    <a:pt x="28" y="16"/>
                    <a:pt x="27" y="17"/>
                  </a:cubicBezTo>
                  <a:cubicBezTo>
                    <a:pt x="15" y="26"/>
                    <a:pt x="15" y="26"/>
                    <a:pt x="15" y="26"/>
                  </a:cubicBezTo>
                  <a:cubicBezTo>
                    <a:pt x="14" y="27"/>
                    <a:pt x="12" y="27"/>
                    <a:pt x="11" y="26"/>
                  </a:cubicBezTo>
                  <a:cubicBezTo>
                    <a:pt x="2" y="15"/>
                    <a:pt x="2" y="15"/>
                    <a:pt x="2" y="15"/>
                  </a:cubicBezTo>
                  <a:cubicBezTo>
                    <a:pt x="1" y="14"/>
                    <a:pt x="2" y="11"/>
                    <a:pt x="3" y="10"/>
                  </a:cubicBezTo>
                  <a:cubicBezTo>
                    <a:pt x="0" y="6"/>
                    <a:pt x="3" y="3"/>
                    <a:pt x="3" y="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5" name="iŝḷíďé">
              <a:extLst>
                <a:ext uri="{FF2B5EF4-FFF2-40B4-BE49-F238E27FC236}">
                  <a16:creationId xmlns:a16="http://schemas.microsoft.com/office/drawing/2014/main" id="{3A149EAA-0789-4B1D-AAD4-890C276E5009}"/>
                </a:ext>
              </a:extLst>
            </p:cNvPr>
            <p:cNvSpPr/>
            <p:nvPr/>
          </p:nvSpPr>
          <p:spPr bwMode="auto">
            <a:xfrm>
              <a:off x="6897688" y="4228306"/>
              <a:ext cx="958850" cy="719138"/>
            </a:xfrm>
            <a:custGeom>
              <a:avLst/>
              <a:gdLst>
                <a:gd name="T0" fmla="*/ 218 w 224"/>
                <a:gd name="T1" fmla="*/ 92 h 168"/>
                <a:gd name="T2" fmla="*/ 50 w 224"/>
                <a:gd name="T3" fmla="*/ 7 h 168"/>
                <a:gd name="T4" fmla="*/ 9 w 224"/>
                <a:gd name="T5" fmla="*/ 24 h 168"/>
                <a:gd name="T6" fmla="*/ 16 w 224"/>
                <a:gd name="T7" fmla="*/ 68 h 168"/>
                <a:gd name="T8" fmla="*/ 175 w 224"/>
                <a:gd name="T9" fmla="*/ 168 h 168"/>
                <a:gd name="T10" fmla="*/ 214 w 224"/>
                <a:gd name="T11" fmla="*/ 140 h 168"/>
                <a:gd name="T12" fmla="*/ 218 w 224"/>
                <a:gd name="T13" fmla="*/ 92 h 168"/>
              </a:gdLst>
              <a:ahLst/>
              <a:cxnLst>
                <a:cxn ang="0">
                  <a:pos x="T0" y="T1"/>
                </a:cxn>
                <a:cxn ang="0">
                  <a:pos x="T2" y="T3"/>
                </a:cxn>
                <a:cxn ang="0">
                  <a:pos x="T4" y="T5"/>
                </a:cxn>
                <a:cxn ang="0">
                  <a:pos x="T6" y="T7"/>
                </a:cxn>
                <a:cxn ang="0">
                  <a:pos x="T8" y="T9"/>
                </a:cxn>
                <a:cxn ang="0">
                  <a:pos x="T10" y="T11"/>
                </a:cxn>
                <a:cxn ang="0">
                  <a:pos x="T12" y="T13"/>
                </a:cxn>
              </a:cxnLst>
              <a:rect l="0" t="0" r="r" b="b"/>
              <a:pathLst>
                <a:path w="224" h="168">
                  <a:moveTo>
                    <a:pt x="218" y="92"/>
                  </a:moveTo>
                  <a:cubicBezTo>
                    <a:pt x="171" y="112"/>
                    <a:pt x="50" y="7"/>
                    <a:pt x="50" y="7"/>
                  </a:cubicBezTo>
                  <a:cubicBezTo>
                    <a:pt x="37" y="0"/>
                    <a:pt x="19" y="8"/>
                    <a:pt x="9" y="24"/>
                  </a:cubicBezTo>
                  <a:cubicBezTo>
                    <a:pt x="0" y="41"/>
                    <a:pt x="3" y="61"/>
                    <a:pt x="16" y="68"/>
                  </a:cubicBezTo>
                  <a:cubicBezTo>
                    <a:pt x="16" y="68"/>
                    <a:pt x="168" y="117"/>
                    <a:pt x="175" y="168"/>
                  </a:cubicBezTo>
                  <a:cubicBezTo>
                    <a:pt x="175" y="168"/>
                    <a:pt x="205" y="157"/>
                    <a:pt x="214" y="140"/>
                  </a:cubicBezTo>
                  <a:cubicBezTo>
                    <a:pt x="224" y="123"/>
                    <a:pt x="218" y="92"/>
                    <a:pt x="218" y="92"/>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6" name="íṣ1ide">
              <a:extLst>
                <a:ext uri="{FF2B5EF4-FFF2-40B4-BE49-F238E27FC236}">
                  <a16:creationId xmlns:a16="http://schemas.microsoft.com/office/drawing/2014/main" id="{7D810073-2DB1-4FD1-8660-0D5465E912B3}"/>
                </a:ext>
              </a:extLst>
            </p:cNvPr>
            <p:cNvSpPr/>
            <p:nvPr/>
          </p:nvSpPr>
          <p:spPr bwMode="auto">
            <a:xfrm>
              <a:off x="7518400" y="4591844"/>
              <a:ext cx="338138" cy="355600"/>
            </a:xfrm>
            <a:custGeom>
              <a:avLst/>
              <a:gdLst>
                <a:gd name="T0" fmla="*/ 0 w 79"/>
                <a:gd name="T1" fmla="*/ 44 h 83"/>
                <a:gd name="T2" fmla="*/ 30 w 79"/>
                <a:gd name="T3" fmla="*/ 83 h 83"/>
                <a:gd name="T4" fmla="*/ 69 w 79"/>
                <a:gd name="T5" fmla="*/ 55 h 83"/>
                <a:gd name="T6" fmla="*/ 73 w 79"/>
                <a:gd name="T7" fmla="*/ 7 h 83"/>
                <a:gd name="T8" fmla="*/ 23 w 79"/>
                <a:gd name="T9" fmla="*/ 0 h 83"/>
                <a:gd name="T10" fmla="*/ 0 w 79"/>
                <a:gd name="T11" fmla="*/ 44 h 83"/>
              </a:gdLst>
              <a:ahLst/>
              <a:cxnLst>
                <a:cxn ang="0">
                  <a:pos x="T0" y="T1"/>
                </a:cxn>
                <a:cxn ang="0">
                  <a:pos x="T2" y="T3"/>
                </a:cxn>
                <a:cxn ang="0">
                  <a:pos x="T4" y="T5"/>
                </a:cxn>
                <a:cxn ang="0">
                  <a:pos x="T6" y="T7"/>
                </a:cxn>
                <a:cxn ang="0">
                  <a:pos x="T8" y="T9"/>
                </a:cxn>
                <a:cxn ang="0">
                  <a:pos x="T10" y="T11"/>
                </a:cxn>
              </a:cxnLst>
              <a:rect l="0" t="0" r="r" b="b"/>
              <a:pathLst>
                <a:path w="79" h="83">
                  <a:moveTo>
                    <a:pt x="0" y="44"/>
                  </a:moveTo>
                  <a:cubicBezTo>
                    <a:pt x="16" y="56"/>
                    <a:pt x="28" y="69"/>
                    <a:pt x="30" y="83"/>
                  </a:cubicBezTo>
                  <a:cubicBezTo>
                    <a:pt x="30" y="83"/>
                    <a:pt x="60" y="72"/>
                    <a:pt x="69" y="55"/>
                  </a:cubicBezTo>
                  <a:cubicBezTo>
                    <a:pt x="79" y="38"/>
                    <a:pt x="73" y="7"/>
                    <a:pt x="73" y="7"/>
                  </a:cubicBezTo>
                  <a:cubicBezTo>
                    <a:pt x="60" y="12"/>
                    <a:pt x="42" y="9"/>
                    <a:pt x="23" y="0"/>
                  </a:cubicBezTo>
                  <a:cubicBezTo>
                    <a:pt x="10" y="12"/>
                    <a:pt x="2" y="27"/>
                    <a:pt x="0" y="44"/>
                  </a:cubicBez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7" name="iṡḷïḓe">
              <a:extLst>
                <a:ext uri="{FF2B5EF4-FFF2-40B4-BE49-F238E27FC236}">
                  <a16:creationId xmlns:a16="http://schemas.microsoft.com/office/drawing/2014/main" id="{B176F125-C6F0-40EE-A866-BA71B4552309}"/>
                </a:ext>
              </a:extLst>
            </p:cNvPr>
            <p:cNvSpPr/>
            <p:nvPr/>
          </p:nvSpPr>
          <p:spPr bwMode="auto">
            <a:xfrm>
              <a:off x="7561263" y="4566444"/>
              <a:ext cx="1641475" cy="1196975"/>
            </a:xfrm>
            <a:custGeom>
              <a:avLst/>
              <a:gdLst>
                <a:gd name="T0" fmla="*/ 63 w 384"/>
                <a:gd name="T1" fmla="*/ 7 h 280"/>
                <a:gd name="T2" fmla="*/ 22 w 384"/>
                <a:gd name="T3" fmla="*/ 23 h 280"/>
                <a:gd name="T4" fmla="*/ 16 w 384"/>
                <a:gd name="T5" fmla="*/ 35 h 280"/>
                <a:gd name="T6" fmla="*/ 9 w 384"/>
                <a:gd name="T7" fmla="*/ 47 h 280"/>
                <a:gd name="T8" fmla="*/ 16 w 384"/>
                <a:gd name="T9" fmla="*/ 90 h 280"/>
                <a:gd name="T10" fmla="*/ 181 w 384"/>
                <a:gd name="T11" fmla="*/ 169 h 280"/>
                <a:gd name="T12" fmla="*/ 352 w 384"/>
                <a:gd name="T13" fmla="*/ 224 h 280"/>
                <a:gd name="T14" fmla="*/ 223 w 384"/>
                <a:gd name="T15" fmla="*/ 108 h 280"/>
                <a:gd name="T16" fmla="*/ 63 w 384"/>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280">
                  <a:moveTo>
                    <a:pt x="63" y="7"/>
                  </a:moveTo>
                  <a:cubicBezTo>
                    <a:pt x="50" y="0"/>
                    <a:pt x="31" y="7"/>
                    <a:pt x="22" y="23"/>
                  </a:cubicBezTo>
                  <a:cubicBezTo>
                    <a:pt x="16" y="35"/>
                    <a:pt x="16" y="35"/>
                    <a:pt x="16" y="35"/>
                  </a:cubicBezTo>
                  <a:cubicBezTo>
                    <a:pt x="9" y="47"/>
                    <a:pt x="9" y="47"/>
                    <a:pt x="9" y="47"/>
                  </a:cubicBezTo>
                  <a:cubicBezTo>
                    <a:pt x="0" y="63"/>
                    <a:pt x="3" y="83"/>
                    <a:pt x="16" y="90"/>
                  </a:cubicBezTo>
                  <a:cubicBezTo>
                    <a:pt x="16" y="90"/>
                    <a:pt x="113" y="110"/>
                    <a:pt x="181" y="169"/>
                  </a:cubicBezTo>
                  <a:cubicBezTo>
                    <a:pt x="267" y="244"/>
                    <a:pt x="320" y="280"/>
                    <a:pt x="352" y="224"/>
                  </a:cubicBezTo>
                  <a:cubicBezTo>
                    <a:pt x="384" y="167"/>
                    <a:pt x="344" y="140"/>
                    <a:pt x="223" y="108"/>
                  </a:cubicBezTo>
                  <a:cubicBezTo>
                    <a:pt x="137" y="86"/>
                    <a:pt x="63" y="7"/>
                    <a:pt x="63" y="7"/>
                  </a:cubicBez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8" name="îs1iḓê">
              <a:extLst>
                <a:ext uri="{FF2B5EF4-FFF2-40B4-BE49-F238E27FC236}">
                  <a16:creationId xmlns:a16="http://schemas.microsoft.com/office/drawing/2014/main" id="{A3768A67-85E5-415C-848B-C7B0EE968706}"/>
                </a:ext>
              </a:extLst>
            </p:cNvPr>
            <p:cNvSpPr/>
            <p:nvPr/>
          </p:nvSpPr>
          <p:spPr bwMode="auto">
            <a:xfrm>
              <a:off x="6978650" y="4245769"/>
              <a:ext cx="133350" cy="33338"/>
            </a:xfrm>
            <a:custGeom>
              <a:avLst/>
              <a:gdLst>
                <a:gd name="T0" fmla="*/ 20 w 31"/>
                <a:gd name="T1" fmla="*/ 0 h 8"/>
                <a:gd name="T2" fmla="*/ 0 w 31"/>
                <a:gd name="T3" fmla="*/ 8 h 8"/>
                <a:gd name="T4" fmla="*/ 0 w 31"/>
                <a:gd name="T5" fmla="*/ 8 h 8"/>
                <a:gd name="T6" fmla="*/ 20 w 31"/>
                <a:gd name="T7" fmla="*/ 0 h 8"/>
                <a:gd name="T8" fmla="*/ 31 w 31"/>
                <a:gd name="T9" fmla="*/ 3 h 8"/>
                <a:gd name="T10" fmla="*/ 31 w 31"/>
                <a:gd name="T11" fmla="*/ 3 h 8"/>
                <a:gd name="T12" fmla="*/ 31 w 31"/>
                <a:gd name="T13" fmla="*/ 3 h 8"/>
                <a:gd name="T14" fmla="*/ 20 w 3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20" y="0"/>
                  </a:moveTo>
                  <a:cubicBezTo>
                    <a:pt x="14" y="0"/>
                    <a:pt x="6" y="3"/>
                    <a:pt x="0" y="8"/>
                  </a:cubicBezTo>
                  <a:cubicBezTo>
                    <a:pt x="0" y="8"/>
                    <a:pt x="0" y="8"/>
                    <a:pt x="0" y="8"/>
                  </a:cubicBezTo>
                  <a:cubicBezTo>
                    <a:pt x="6" y="3"/>
                    <a:pt x="14" y="0"/>
                    <a:pt x="20" y="0"/>
                  </a:cubicBezTo>
                  <a:cubicBezTo>
                    <a:pt x="24" y="0"/>
                    <a:pt x="28" y="1"/>
                    <a:pt x="31" y="3"/>
                  </a:cubicBezTo>
                  <a:cubicBezTo>
                    <a:pt x="31" y="3"/>
                    <a:pt x="31" y="3"/>
                    <a:pt x="31" y="3"/>
                  </a:cubicBezTo>
                  <a:cubicBezTo>
                    <a:pt x="31" y="3"/>
                    <a:pt x="31" y="3"/>
                    <a:pt x="31" y="3"/>
                  </a:cubicBezTo>
                  <a:cubicBezTo>
                    <a:pt x="28" y="1"/>
                    <a:pt x="24" y="0"/>
                    <a:pt x="2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9" name="íṧḻïdé">
              <a:extLst>
                <a:ext uri="{FF2B5EF4-FFF2-40B4-BE49-F238E27FC236}">
                  <a16:creationId xmlns:a16="http://schemas.microsoft.com/office/drawing/2014/main" id="{92CCB213-8520-4B36-8269-070DB5364CBA}"/>
                </a:ext>
              </a:extLst>
            </p:cNvPr>
            <p:cNvSpPr/>
            <p:nvPr/>
          </p:nvSpPr>
          <p:spPr bwMode="auto">
            <a:xfrm>
              <a:off x="7112000" y="4258469"/>
              <a:ext cx="260350" cy="201613"/>
            </a:xfrm>
            <a:custGeom>
              <a:avLst/>
              <a:gdLst>
                <a:gd name="T0" fmla="*/ 0 w 61"/>
                <a:gd name="T1" fmla="*/ 0 h 47"/>
                <a:gd name="T2" fmla="*/ 61 w 61"/>
                <a:gd name="T3" fmla="*/ 47 h 47"/>
                <a:gd name="T4" fmla="*/ 61 w 61"/>
                <a:gd name="T5" fmla="*/ 47 h 47"/>
                <a:gd name="T6" fmla="*/ 0 w 61"/>
                <a:gd name="T7" fmla="*/ 0 h 47"/>
                <a:gd name="T8" fmla="*/ 0 w 61"/>
                <a:gd name="T9" fmla="*/ 0 h 47"/>
                <a:gd name="T10" fmla="*/ 0 w 61"/>
                <a:gd name="T11" fmla="*/ 0 h 47"/>
                <a:gd name="T12" fmla="*/ 0 w 6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61" h="47">
                  <a:moveTo>
                    <a:pt x="0" y="0"/>
                  </a:moveTo>
                  <a:cubicBezTo>
                    <a:pt x="0" y="0"/>
                    <a:pt x="28" y="24"/>
                    <a:pt x="61" y="47"/>
                  </a:cubicBezTo>
                  <a:cubicBezTo>
                    <a:pt x="61" y="47"/>
                    <a:pt x="61" y="47"/>
                    <a:pt x="61" y="47"/>
                  </a:cubicBezTo>
                  <a:cubicBezTo>
                    <a:pt x="28" y="24"/>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0" name="iṧlîďe">
              <a:extLst>
                <a:ext uri="{FF2B5EF4-FFF2-40B4-BE49-F238E27FC236}">
                  <a16:creationId xmlns:a16="http://schemas.microsoft.com/office/drawing/2014/main" id="{6B19BB37-C185-4AF9-ACF7-7D8457F6797A}"/>
                </a:ext>
              </a:extLst>
            </p:cNvPr>
            <p:cNvSpPr/>
            <p:nvPr/>
          </p:nvSpPr>
          <p:spPr bwMode="auto">
            <a:xfrm>
              <a:off x="7372350" y="446008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A28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1" name="ïṣlíḑê">
              <a:extLst>
                <a:ext uri="{FF2B5EF4-FFF2-40B4-BE49-F238E27FC236}">
                  <a16:creationId xmlns:a16="http://schemas.microsoft.com/office/drawing/2014/main" id="{E2C6DCA2-945A-47F1-829D-9DC05BEA2256}"/>
                </a:ext>
              </a:extLst>
            </p:cNvPr>
            <p:cNvSpPr/>
            <p:nvPr/>
          </p:nvSpPr>
          <p:spPr bwMode="auto">
            <a:xfrm>
              <a:off x="6965950" y="4518819"/>
              <a:ext cx="257175" cy="98425"/>
            </a:xfrm>
            <a:custGeom>
              <a:avLst/>
              <a:gdLst>
                <a:gd name="T0" fmla="*/ 22 w 60"/>
                <a:gd name="T1" fmla="*/ 8 h 23"/>
                <a:gd name="T2" fmla="*/ 22 w 60"/>
                <a:gd name="T3" fmla="*/ 8 h 23"/>
                <a:gd name="T4" fmla="*/ 60 w 60"/>
                <a:gd name="T5" fmla="*/ 23 h 23"/>
                <a:gd name="T6" fmla="*/ 60 w 60"/>
                <a:gd name="T7" fmla="*/ 23 h 23"/>
                <a:gd name="T8" fmla="*/ 22 w 60"/>
                <a:gd name="T9" fmla="*/ 8 h 23"/>
                <a:gd name="T10" fmla="*/ 0 w 60"/>
                <a:gd name="T11" fmla="*/ 0 h 23"/>
                <a:gd name="T12" fmla="*/ 12 w 60"/>
                <a:gd name="T13" fmla="*/ 5 h 23"/>
                <a:gd name="T14" fmla="*/ 12 w 60"/>
                <a:gd name="T15" fmla="*/ 5 h 23"/>
                <a:gd name="T16" fmla="*/ 0 w 60"/>
                <a:gd name="T17" fmla="*/ 0 h 23"/>
                <a:gd name="T18" fmla="*/ 0 w 60"/>
                <a:gd name="T19" fmla="*/ 0 h 23"/>
                <a:gd name="T20" fmla="*/ 0 w 60"/>
                <a:gd name="T21" fmla="*/ 0 h 23"/>
                <a:gd name="T22" fmla="*/ 0 w 60"/>
                <a:gd name="T23" fmla="*/ 0 h 23"/>
                <a:gd name="T24" fmla="*/ 0 w 60"/>
                <a:gd name="T25" fmla="*/ 0 h 23"/>
                <a:gd name="T26" fmla="*/ 0 w 60"/>
                <a:gd name="T27" fmla="*/ 0 h 23"/>
                <a:gd name="T28" fmla="*/ 0 w 60"/>
                <a:gd name="T29" fmla="*/ 0 h 23"/>
                <a:gd name="T30" fmla="*/ 0 w 60"/>
                <a:gd name="T31" fmla="*/ 0 h 23"/>
                <a:gd name="T32" fmla="*/ 0 w 60"/>
                <a:gd name="T33" fmla="*/ 0 h 23"/>
                <a:gd name="T34" fmla="*/ 0 w 60"/>
                <a:gd name="T35" fmla="*/ 0 h 23"/>
                <a:gd name="T36" fmla="*/ 0 w 60"/>
                <a:gd name="T37" fmla="*/ 0 h 23"/>
                <a:gd name="T38" fmla="*/ 0 w 60"/>
                <a:gd name="T39" fmla="*/ 0 h 23"/>
                <a:gd name="T40" fmla="*/ 0 w 60"/>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23">
                  <a:moveTo>
                    <a:pt x="22" y="8"/>
                  </a:moveTo>
                  <a:cubicBezTo>
                    <a:pt x="22" y="8"/>
                    <a:pt x="22" y="8"/>
                    <a:pt x="22" y="8"/>
                  </a:cubicBezTo>
                  <a:cubicBezTo>
                    <a:pt x="33" y="12"/>
                    <a:pt x="46" y="17"/>
                    <a:pt x="60" y="23"/>
                  </a:cubicBezTo>
                  <a:cubicBezTo>
                    <a:pt x="60" y="23"/>
                    <a:pt x="60" y="23"/>
                    <a:pt x="60" y="23"/>
                  </a:cubicBezTo>
                  <a:cubicBezTo>
                    <a:pt x="46" y="17"/>
                    <a:pt x="33" y="12"/>
                    <a:pt x="22" y="8"/>
                  </a:cubicBezTo>
                  <a:moveTo>
                    <a:pt x="0" y="0"/>
                  </a:moveTo>
                  <a:cubicBezTo>
                    <a:pt x="0" y="0"/>
                    <a:pt x="5" y="2"/>
                    <a:pt x="12" y="5"/>
                  </a:cubicBezTo>
                  <a:cubicBezTo>
                    <a:pt x="12" y="5"/>
                    <a:pt x="12" y="5"/>
                    <a:pt x="12" y="5"/>
                  </a:cubicBezTo>
                  <a:cubicBezTo>
                    <a:pt x="5" y="2"/>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2" name="íšlïďê">
              <a:extLst>
                <a:ext uri="{FF2B5EF4-FFF2-40B4-BE49-F238E27FC236}">
                  <a16:creationId xmlns:a16="http://schemas.microsoft.com/office/drawing/2014/main" id="{C81C7E16-B578-4737-882E-539A24F04C64}"/>
                </a:ext>
              </a:extLst>
            </p:cNvPr>
            <p:cNvSpPr/>
            <p:nvPr/>
          </p:nvSpPr>
          <p:spPr bwMode="auto">
            <a:xfrm>
              <a:off x="7018338" y="4541044"/>
              <a:ext cx="42863" cy="12700"/>
            </a:xfrm>
            <a:custGeom>
              <a:avLst/>
              <a:gdLst>
                <a:gd name="T0" fmla="*/ 0 w 10"/>
                <a:gd name="T1" fmla="*/ 0 h 3"/>
                <a:gd name="T2" fmla="*/ 0 w 10"/>
                <a:gd name="T3" fmla="*/ 0 h 3"/>
                <a:gd name="T4" fmla="*/ 10 w 10"/>
                <a:gd name="T5" fmla="*/ 3 h 3"/>
                <a:gd name="T6" fmla="*/ 10 w 10"/>
                <a:gd name="T7" fmla="*/ 3 h 3"/>
                <a:gd name="T8" fmla="*/ 0 w 10"/>
                <a:gd name="T9" fmla="*/ 0 h 3"/>
              </a:gdLst>
              <a:ahLst/>
              <a:cxnLst>
                <a:cxn ang="0">
                  <a:pos x="T0" y="T1"/>
                </a:cxn>
                <a:cxn ang="0">
                  <a:pos x="T2" y="T3"/>
                </a:cxn>
                <a:cxn ang="0">
                  <a:pos x="T4" y="T5"/>
                </a:cxn>
                <a:cxn ang="0">
                  <a:pos x="T6" y="T7"/>
                </a:cxn>
                <a:cxn ang="0">
                  <a:pos x="T8" y="T9"/>
                </a:cxn>
              </a:cxnLst>
              <a:rect l="0" t="0" r="r" b="b"/>
              <a:pathLst>
                <a:path w="10" h="3">
                  <a:moveTo>
                    <a:pt x="0" y="0"/>
                  </a:moveTo>
                  <a:cubicBezTo>
                    <a:pt x="0" y="0"/>
                    <a:pt x="0" y="0"/>
                    <a:pt x="0" y="0"/>
                  </a:cubicBezTo>
                  <a:cubicBezTo>
                    <a:pt x="3" y="1"/>
                    <a:pt x="6" y="2"/>
                    <a:pt x="10" y="3"/>
                  </a:cubicBezTo>
                  <a:cubicBezTo>
                    <a:pt x="10" y="3"/>
                    <a:pt x="10" y="3"/>
                    <a:pt x="10" y="3"/>
                  </a:cubicBezTo>
                  <a:cubicBezTo>
                    <a:pt x="6" y="2"/>
                    <a:pt x="3" y="1"/>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3" name="íṩḻiḍè">
              <a:extLst>
                <a:ext uri="{FF2B5EF4-FFF2-40B4-BE49-F238E27FC236}">
                  <a16:creationId xmlns:a16="http://schemas.microsoft.com/office/drawing/2014/main" id="{549DBA57-17C8-4254-820C-931DF3D04A45}"/>
                </a:ext>
              </a:extLst>
            </p:cNvPr>
            <p:cNvSpPr/>
            <p:nvPr/>
          </p:nvSpPr>
          <p:spPr bwMode="auto">
            <a:xfrm>
              <a:off x="6915150" y="4245769"/>
              <a:ext cx="461963" cy="371475"/>
            </a:xfrm>
            <a:custGeom>
              <a:avLst/>
              <a:gdLst>
                <a:gd name="T0" fmla="*/ 35 w 108"/>
                <a:gd name="T1" fmla="*/ 0 h 87"/>
                <a:gd name="T2" fmla="*/ 15 w 108"/>
                <a:gd name="T3" fmla="*/ 8 h 87"/>
                <a:gd name="T4" fmla="*/ 9 w 108"/>
                <a:gd name="T5" fmla="*/ 16 h 87"/>
                <a:gd name="T6" fmla="*/ 5 w 108"/>
                <a:gd name="T7" fmla="*/ 20 h 87"/>
                <a:gd name="T8" fmla="*/ 0 w 108"/>
                <a:gd name="T9" fmla="*/ 41 h 87"/>
                <a:gd name="T10" fmla="*/ 12 w 108"/>
                <a:gd name="T11" fmla="*/ 64 h 87"/>
                <a:gd name="T12" fmla="*/ 12 w 108"/>
                <a:gd name="T13" fmla="*/ 64 h 87"/>
                <a:gd name="T14" fmla="*/ 12 w 108"/>
                <a:gd name="T15" fmla="*/ 64 h 87"/>
                <a:gd name="T16" fmla="*/ 12 w 108"/>
                <a:gd name="T17" fmla="*/ 64 h 87"/>
                <a:gd name="T18" fmla="*/ 12 w 108"/>
                <a:gd name="T19" fmla="*/ 64 h 87"/>
                <a:gd name="T20" fmla="*/ 12 w 108"/>
                <a:gd name="T21" fmla="*/ 64 h 87"/>
                <a:gd name="T22" fmla="*/ 12 w 108"/>
                <a:gd name="T23" fmla="*/ 64 h 87"/>
                <a:gd name="T24" fmla="*/ 12 w 108"/>
                <a:gd name="T25" fmla="*/ 64 h 87"/>
                <a:gd name="T26" fmla="*/ 12 w 108"/>
                <a:gd name="T27" fmla="*/ 64 h 87"/>
                <a:gd name="T28" fmla="*/ 12 w 108"/>
                <a:gd name="T29" fmla="*/ 64 h 87"/>
                <a:gd name="T30" fmla="*/ 24 w 108"/>
                <a:gd name="T31" fmla="*/ 69 h 87"/>
                <a:gd name="T32" fmla="*/ 34 w 108"/>
                <a:gd name="T33" fmla="*/ 72 h 87"/>
                <a:gd name="T34" fmla="*/ 72 w 108"/>
                <a:gd name="T35" fmla="*/ 87 h 87"/>
                <a:gd name="T36" fmla="*/ 102 w 108"/>
                <a:gd name="T37" fmla="*/ 55 h 87"/>
                <a:gd name="T38" fmla="*/ 108 w 108"/>
                <a:gd name="T39" fmla="*/ 50 h 87"/>
                <a:gd name="T40" fmla="*/ 107 w 108"/>
                <a:gd name="T41" fmla="*/ 50 h 87"/>
                <a:gd name="T42" fmla="*/ 46 w 108"/>
                <a:gd name="T43" fmla="*/ 3 h 87"/>
                <a:gd name="T44" fmla="*/ 46 w 108"/>
                <a:gd name="T45" fmla="*/ 3 h 87"/>
                <a:gd name="T46" fmla="*/ 46 w 108"/>
                <a:gd name="T47" fmla="*/ 3 h 87"/>
                <a:gd name="T48" fmla="*/ 46 w 108"/>
                <a:gd name="T49" fmla="*/ 3 h 87"/>
                <a:gd name="T50" fmla="*/ 46 w 108"/>
                <a:gd name="T51" fmla="*/ 3 h 87"/>
                <a:gd name="T52" fmla="*/ 35 w 108"/>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87">
                  <a:moveTo>
                    <a:pt x="35" y="0"/>
                  </a:moveTo>
                  <a:cubicBezTo>
                    <a:pt x="29" y="0"/>
                    <a:pt x="21" y="3"/>
                    <a:pt x="15" y="8"/>
                  </a:cubicBezTo>
                  <a:cubicBezTo>
                    <a:pt x="13" y="11"/>
                    <a:pt x="11" y="13"/>
                    <a:pt x="9" y="16"/>
                  </a:cubicBezTo>
                  <a:cubicBezTo>
                    <a:pt x="7" y="17"/>
                    <a:pt x="6" y="19"/>
                    <a:pt x="5" y="20"/>
                  </a:cubicBezTo>
                  <a:cubicBezTo>
                    <a:pt x="2" y="27"/>
                    <a:pt x="0" y="34"/>
                    <a:pt x="0" y="41"/>
                  </a:cubicBezTo>
                  <a:cubicBezTo>
                    <a:pt x="0" y="51"/>
                    <a:pt x="4" y="60"/>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7" y="66"/>
                    <a:pt x="24" y="69"/>
                  </a:cubicBezTo>
                  <a:cubicBezTo>
                    <a:pt x="27" y="70"/>
                    <a:pt x="30" y="71"/>
                    <a:pt x="34" y="72"/>
                  </a:cubicBezTo>
                  <a:cubicBezTo>
                    <a:pt x="45" y="76"/>
                    <a:pt x="58" y="81"/>
                    <a:pt x="72" y="87"/>
                  </a:cubicBezTo>
                  <a:cubicBezTo>
                    <a:pt x="80" y="75"/>
                    <a:pt x="90" y="64"/>
                    <a:pt x="102" y="55"/>
                  </a:cubicBezTo>
                  <a:cubicBezTo>
                    <a:pt x="104" y="53"/>
                    <a:pt x="106" y="52"/>
                    <a:pt x="108" y="50"/>
                  </a:cubicBezTo>
                  <a:cubicBezTo>
                    <a:pt x="108" y="50"/>
                    <a:pt x="107" y="50"/>
                    <a:pt x="107" y="50"/>
                  </a:cubicBezTo>
                  <a:cubicBezTo>
                    <a:pt x="74" y="27"/>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3" y="1"/>
                    <a:pt x="39" y="0"/>
                    <a:pt x="35"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4" name="íš1ïde">
              <a:extLst>
                <a:ext uri="{FF2B5EF4-FFF2-40B4-BE49-F238E27FC236}">
                  <a16:creationId xmlns:a16="http://schemas.microsoft.com/office/drawing/2014/main" id="{E9294F09-A3FC-47D4-8600-7206D7888207}"/>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5" name="îṥļîďè">
              <a:extLst>
                <a:ext uri="{FF2B5EF4-FFF2-40B4-BE49-F238E27FC236}">
                  <a16:creationId xmlns:a16="http://schemas.microsoft.com/office/drawing/2014/main" id="{A62452F6-2F81-464A-B136-F1841366EF92}"/>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6" name="ïṣļîde">
              <a:extLst>
                <a:ext uri="{FF2B5EF4-FFF2-40B4-BE49-F238E27FC236}">
                  <a16:creationId xmlns:a16="http://schemas.microsoft.com/office/drawing/2014/main" id="{9C6152D4-7B2F-4627-AD59-D0F50E638497}"/>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7" name="ï$ľíďê">
              <a:extLst>
                <a:ext uri="{FF2B5EF4-FFF2-40B4-BE49-F238E27FC236}">
                  <a16:creationId xmlns:a16="http://schemas.microsoft.com/office/drawing/2014/main" id="{ACF6E7ED-7163-401A-A197-ED27164AF90F}"/>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8" name="îṩḻiḍé">
              <a:extLst>
                <a:ext uri="{FF2B5EF4-FFF2-40B4-BE49-F238E27FC236}">
                  <a16:creationId xmlns:a16="http://schemas.microsoft.com/office/drawing/2014/main" id="{A5D3BC08-4E36-4366-BE61-87CCAE909E17}"/>
                </a:ext>
              </a:extLst>
            </p:cNvPr>
            <p:cNvSpPr/>
            <p:nvPr/>
          </p:nvSpPr>
          <p:spPr bwMode="auto">
            <a:xfrm>
              <a:off x="6804025" y="3480594"/>
              <a:ext cx="739775" cy="606425"/>
            </a:xfrm>
            <a:custGeom>
              <a:avLst/>
              <a:gdLst>
                <a:gd name="T0" fmla="*/ 131 w 173"/>
                <a:gd name="T1" fmla="*/ 140 h 142"/>
                <a:gd name="T2" fmla="*/ 140 w 173"/>
                <a:gd name="T3" fmla="*/ 137 h 142"/>
                <a:gd name="T4" fmla="*/ 171 w 173"/>
                <a:gd name="T5" fmla="*/ 83 h 142"/>
                <a:gd name="T6" fmla="*/ 168 w 173"/>
                <a:gd name="T7" fmla="*/ 74 h 142"/>
                <a:gd name="T8" fmla="*/ 41 w 173"/>
                <a:gd name="T9" fmla="*/ 2 h 142"/>
                <a:gd name="T10" fmla="*/ 32 w 173"/>
                <a:gd name="T11" fmla="*/ 5 h 142"/>
                <a:gd name="T12" fmla="*/ 2 w 173"/>
                <a:gd name="T13" fmla="*/ 59 h 142"/>
                <a:gd name="T14" fmla="*/ 4 w 173"/>
                <a:gd name="T15" fmla="*/ 68 h 142"/>
                <a:gd name="T16" fmla="*/ 131 w 173"/>
                <a:gd name="T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2">
                  <a:moveTo>
                    <a:pt x="131" y="140"/>
                  </a:moveTo>
                  <a:cubicBezTo>
                    <a:pt x="134" y="142"/>
                    <a:pt x="139" y="141"/>
                    <a:pt x="140" y="137"/>
                  </a:cubicBezTo>
                  <a:cubicBezTo>
                    <a:pt x="171" y="83"/>
                    <a:pt x="171" y="83"/>
                    <a:pt x="171" y="83"/>
                  </a:cubicBezTo>
                  <a:cubicBezTo>
                    <a:pt x="173" y="80"/>
                    <a:pt x="172" y="76"/>
                    <a:pt x="168" y="74"/>
                  </a:cubicBezTo>
                  <a:cubicBezTo>
                    <a:pt x="41" y="2"/>
                    <a:pt x="41" y="2"/>
                    <a:pt x="41" y="2"/>
                  </a:cubicBezTo>
                  <a:cubicBezTo>
                    <a:pt x="38" y="0"/>
                    <a:pt x="34" y="2"/>
                    <a:pt x="32" y="5"/>
                  </a:cubicBezTo>
                  <a:cubicBezTo>
                    <a:pt x="2" y="59"/>
                    <a:pt x="2" y="59"/>
                    <a:pt x="2" y="59"/>
                  </a:cubicBezTo>
                  <a:cubicBezTo>
                    <a:pt x="0" y="62"/>
                    <a:pt x="1" y="67"/>
                    <a:pt x="4" y="68"/>
                  </a:cubicBezTo>
                  <a:lnTo>
                    <a:pt x="131" y="14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9" name="îşľïḋe">
              <a:extLst>
                <a:ext uri="{FF2B5EF4-FFF2-40B4-BE49-F238E27FC236}">
                  <a16:creationId xmlns:a16="http://schemas.microsoft.com/office/drawing/2014/main" id="{94255610-730F-45FE-941D-69FCFB682E7A}"/>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0" name="išļíďe">
              <a:extLst>
                <a:ext uri="{FF2B5EF4-FFF2-40B4-BE49-F238E27FC236}">
                  <a16:creationId xmlns:a16="http://schemas.microsoft.com/office/drawing/2014/main" id="{09FDFF7D-20CA-4B45-84CB-DF1FDB92312E}"/>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1" name="íṧḻiďe">
              <a:extLst>
                <a:ext uri="{FF2B5EF4-FFF2-40B4-BE49-F238E27FC236}">
                  <a16:creationId xmlns:a16="http://schemas.microsoft.com/office/drawing/2014/main" id="{D130D2F7-A4A2-41F6-951A-EB305532A7B0}"/>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close/>
                </a:path>
              </a:pathLst>
            </a:custGeom>
            <a:solidFill>
              <a:srgbClr val="C47D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2" name="íṧľïḍe">
              <a:extLst>
                <a:ext uri="{FF2B5EF4-FFF2-40B4-BE49-F238E27FC236}">
                  <a16:creationId xmlns:a16="http://schemas.microsoft.com/office/drawing/2014/main" id="{99865876-D255-4A61-AC6F-DBC522683D8D}"/>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3" name="ïSḻíḍé">
              <a:extLst>
                <a:ext uri="{FF2B5EF4-FFF2-40B4-BE49-F238E27FC236}">
                  <a16:creationId xmlns:a16="http://schemas.microsoft.com/office/drawing/2014/main" id="{320C3467-7854-4668-B4DD-05A5999D8075}"/>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4" name="iṥlïḓê">
              <a:extLst>
                <a:ext uri="{FF2B5EF4-FFF2-40B4-BE49-F238E27FC236}">
                  <a16:creationId xmlns:a16="http://schemas.microsoft.com/office/drawing/2014/main" id="{1AD2AF97-0B74-441E-8E7A-6C8AFA19B786}"/>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5" name="ïSľíḍe">
              <a:extLst>
                <a:ext uri="{FF2B5EF4-FFF2-40B4-BE49-F238E27FC236}">
                  <a16:creationId xmlns:a16="http://schemas.microsoft.com/office/drawing/2014/main" id="{84CB72A7-5C41-46FA-863A-03EB2695BD11}"/>
                </a:ext>
              </a:extLst>
            </p:cNvPr>
            <p:cNvSpPr/>
            <p:nvPr/>
          </p:nvSpPr>
          <p:spPr bwMode="auto">
            <a:xfrm>
              <a:off x="6226175" y="4506119"/>
              <a:ext cx="739775" cy="603250"/>
            </a:xfrm>
            <a:custGeom>
              <a:avLst/>
              <a:gdLst>
                <a:gd name="T0" fmla="*/ 169 w 173"/>
                <a:gd name="T1" fmla="*/ 73 h 141"/>
                <a:gd name="T2" fmla="*/ 171 w 173"/>
                <a:gd name="T3" fmla="*/ 82 h 141"/>
                <a:gd name="T4" fmla="*/ 141 w 173"/>
                <a:gd name="T5" fmla="*/ 137 h 141"/>
                <a:gd name="T6" fmla="*/ 131 w 173"/>
                <a:gd name="T7" fmla="*/ 139 h 141"/>
                <a:gd name="T8" fmla="*/ 4 w 173"/>
                <a:gd name="T9" fmla="*/ 68 h 141"/>
                <a:gd name="T10" fmla="*/ 2 w 173"/>
                <a:gd name="T11" fmla="*/ 58 h 141"/>
                <a:gd name="T12" fmla="*/ 32 w 173"/>
                <a:gd name="T13" fmla="*/ 4 h 141"/>
                <a:gd name="T14" fmla="*/ 42 w 173"/>
                <a:gd name="T15" fmla="*/ 1 h 141"/>
                <a:gd name="T16" fmla="*/ 169 w 173"/>
                <a:gd name="T17" fmla="*/ 7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1">
                  <a:moveTo>
                    <a:pt x="169" y="73"/>
                  </a:moveTo>
                  <a:cubicBezTo>
                    <a:pt x="172" y="75"/>
                    <a:pt x="173" y="79"/>
                    <a:pt x="171" y="82"/>
                  </a:cubicBezTo>
                  <a:cubicBezTo>
                    <a:pt x="141" y="137"/>
                    <a:pt x="141" y="137"/>
                    <a:pt x="141" y="137"/>
                  </a:cubicBezTo>
                  <a:cubicBezTo>
                    <a:pt x="139" y="140"/>
                    <a:pt x="135" y="141"/>
                    <a:pt x="131" y="139"/>
                  </a:cubicBezTo>
                  <a:cubicBezTo>
                    <a:pt x="4" y="68"/>
                    <a:pt x="4" y="68"/>
                    <a:pt x="4" y="68"/>
                  </a:cubicBezTo>
                  <a:cubicBezTo>
                    <a:pt x="1" y="66"/>
                    <a:pt x="0" y="62"/>
                    <a:pt x="2" y="58"/>
                  </a:cubicBezTo>
                  <a:cubicBezTo>
                    <a:pt x="32" y="4"/>
                    <a:pt x="32" y="4"/>
                    <a:pt x="32" y="4"/>
                  </a:cubicBezTo>
                  <a:cubicBezTo>
                    <a:pt x="34" y="1"/>
                    <a:pt x="38" y="0"/>
                    <a:pt x="42" y="1"/>
                  </a:cubicBezTo>
                  <a:lnTo>
                    <a:pt x="169" y="73"/>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6" name="îṣľíďe">
              <a:extLst>
                <a:ext uri="{FF2B5EF4-FFF2-40B4-BE49-F238E27FC236}">
                  <a16:creationId xmlns:a16="http://schemas.microsoft.com/office/drawing/2014/main" id="{D3CD16EF-8895-462A-907B-680A2C7E3787}"/>
                </a:ext>
              </a:extLst>
            </p:cNvPr>
            <p:cNvSpPr/>
            <p:nvPr/>
          </p:nvSpPr>
          <p:spPr bwMode="auto">
            <a:xfrm>
              <a:off x="6430963" y="3852069"/>
              <a:ext cx="954088" cy="911225"/>
            </a:xfrm>
            <a:custGeom>
              <a:avLst/>
              <a:gdLst>
                <a:gd name="T0" fmla="*/ 206 w 223"/>
                <a:gd name="T1" fmla="*/ 70 h 213"/>
                <a:gd name="T2" fmla="*/ 216 w 223"/>
                <a:gd name="T3" fmla="*/ 108 h 213"/>
                <a:gd name="T4" fmla="*/ 167 w 223"/>
                <a:gd name="T5" fmla="*/ 195 h 213"/>
                <a:gd name="T6" fmla="*/ 129 w 223"/>
                <a:gd name="T7" fmla="*/ 206 h 213"/>
                <a:gd name="T8" fmla="*/ 18 w 223"/>
                <a:gd name="T9" fmla="*/ 143 h 213"/>
                <a:gd name="T10" fmla="*/ 8 w 223"/>
                <a:gd name="T11" fmla="*/ 105 h 213"/>
                <a:gd name="T12" fmla="*/ 57 w 223"/>
                <a:gd name="T13" fmla="*/ 19 h 213"/>
                <a:gd name="T14" fmla="*/ 95 w 223"/>
                <a:gd name="T15" fmla="*/ 7 h 213"/>
                <a:gd name="T16" fmla="*/ 206 w 223"/>
                <a:gd name="T17" fmla="*/ 7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13">
                  <a:moveTo>
                    <a:pt x="206" y="70"/>
                  </a:moveTo>
                  <a:cubicBezTo>
                    <a:pt x="219" y="77"/>
                    <a:pt x="223" y="94"/>
                    <a:pt x="216" y="108"/>
                  </a:cubicBezTo>
                  <a:cubicBezTo>
                    <a:pt x="167" y="195"/>
                    <a:pt x="167" y="195"/>
                    <a:pt x="167" y="195"/>
                  </a:cubicBezTo>
                  <a:cubicBezTo>
                    <a:pt x="159" y="208"/>
                    <a:pt x="142" y="213"/>
                    <a:pt x="129" y="206"/>
                  </a:cubicBezTo>
                  <a:cubicBezTo>
                    <a:pt x="18" y="143"/>
                    <a:pt x="18" y="143"/>
                    <a:pt x="18" y="143"/>
                  </a:cubicBezTo>
                  <a:cubicBezTo>
                    <a:pt x="5" y="136"/>
                    <a:pt x="0" y="119"/>
                    <a:pt x="8" y="105"/>
                  </a:cubicBezTo>
                  <a:cubicBezTo>
                    <a:pt x="57" y="19"/>
                    <a:pt x="57" y="19"/>
                    <a:pt x="57" y="19"/>
                  </a:cubicBezTo>
                  <a:cubicBezTo>
                    <a:pt x="64" y="5"/>
                    <a:pt x="81" y="0"/>
                    <a:pt x="95" y="7"/>
                  </a:cubicBezTo>
                  <a:lnTo>
                    <a:pt x="206" y="7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7" name="ïṥļîḑé">
              <a:extLst>
                <a:ext uri="{FF2B5EF4-FFF2-40B4-BE49-F238E27FC236}">
                  <a16:creationId xmlns:a16="http://schemas.microsoft.com/office/drawing/2014/main" id="{A28CD852-D17B-4C60-8612-615994EFACF9}"/>
                </a:ext>
              </a:extLst>
            </p:cNvPr>
            <p:cNvSpPr/>
            <p:nvPr/>
          </p:nvSpPr>
          <p:spPr bwMode="auto">
            <a:xfrm>
              <a:off x="5627688" y="5139531"/>
              <a:ext cx="1547813" cy="388938"/>
            </a:xfrm>
            <a:custGeom>
              <a:avLst/>
              <a:gdLst>
                <a:gd name="T0" fmla="*/ 362 w 362"/>
                <a:gd name="T1" fmla="*/ 20 h 91"/>
                <a:gd name="T2" fmla="*/ 342 w 362"/>
                <a:gd name="T3" fmla="*/ 0 h 91"/>
                <a:gd name="T4" fmla="*/ 19 w 362"/>
                <a:gd name="T5" fmla="*/ 0 h 91"/>
                <a:gd name="T6" fmla="*/ 0 w 362"/>
                <a:gd name="T7" fmla="*/ 20 h 91"/>
                <a:gd name="T8" fmla="*/ 0 w 362"/>
                <a:gd name="T9" fmla="*/ 72 h 91"/>
                <a:gd name="T10" fmla="*/ 19 w 362"/>
                <a:gd name="T11" fmla="*/ 91 h 91"/>
                <a:gd name="T12" fmla="*/ 342 w 362"/>
                <a:gd name="T13" fmla="*/ 91 h 91"/>
                <a:gd name="T14" fmla="*/ 362 w 362"/>
                <a:gd name="T15" fmla="*/ 72 h 91"/>
                <a:gd name="T16" fmla="*/ 362 w 362"/>
                <a:gd name="T17"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1">
                  <a:moveTo>
                    <a:pt x="362" y="20"/>
                  </a:moveTo>
                  <a:cubicBezTo>
                    <a:pt x="362" y="9"/>
                    <a:pt x="353" y="0"/>
                    <a:pt x="342" y="0"/>
                  </a:cubicBezTo>
                  <a:cubicBezTo>
                    <a:pt x="19" y="0"/>
                    <a:pt x="19" y="0"/>
                    <a:pt x="19" y="0"/>
                  </a:cubicBezTo>
                  <a:cubicBezTo>
                    <a:pt x="8" y="0"/>
                    <a:pt x="0" y="9"/>
                    <a:pt x="0" y="20"/>
                  </a:cubicBezTo>
                  <a:cubicBezTo>
                    <a:pt x="0" y="72"/>
                    <a:pt x="0" y="72"/>
                    <a:pt x="0" y="72"/>
                  </a:cubicBezTo>
                  <a:cubicBezTo>
                    <a:pt x="0" y="83"/>
                    <a:pt x="8" y="91"/>
                    <a:pt x="19" y="91"/>
                  </a:cubicBezTo>
                  <a:cubicBezTo>
                    <a:pt x="342" y="91"/>
                    <a:pt x="342" y="91"/>
                    <a:pt x="342" y="91"/>
                  </a:cubicBezTo>
                  <a:cubicBezTo>
                    <a:pt x="353" y="91"/>
                    <a:pt x="362" y="83"/>
                    <a:pt x="362" y="72"/>
                  </a:cubicBezTo>
                  <a:cubicBezTo>
                    <a:pt x="362" y="20"/>
                    <a:pt x="362" y="20"/>
                    <a:pt x="362" y="20"/>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8" name="íşļide">
              <a:extLst>
                <a:ext uri="{FF2B5EF4-FFF2-40B4-BE49-F238E27FC236}">
                  <a16:creationId xmlns:a16="http://schemas.microsoft.com/office/drawing/2014/main" id="{3049344C-9561-4E65-904A-71C6AA0CCFCF}"/>
                </a:ext>
              </a:extLst>
            </p:cNvPr>
            <p:cNvSpPr/>
            <p:nvPr/>
          </p:nvSpPr>
          <p:spPr bwMode="auto">
            <a:xfrm>
              <a:off x="7145338" y="5463381"/>
              <a:ext cx="30163" cy="42863"/>
            </a:xfrm>
            <a:custGeom>
              <a:avLst/>
              <a:gdLst>
                <a:gd name="T0" fmla="*/ 7 w 7"/>
                <a:gd name="T1" fmla="*/ 0 h 10"/>
                <a:gd name="T2" fmla="*/ 6 w 7"/>
                <a:gd name="T3" fmla="*/ 0 h 10"/>
                <a:gd name="T4" fmla="*/ 0 w 7"/>
                <a:gd name="T5" fmla="*/ 10 h 10"/>
                <a:gd name="T6" fmla="*/ 7 w 7"/>
                <a:gd name="T7" fmla="*/ 10 h 10"/>
                <a:gd name="T8" fmla="*/ 7 w 7"/>
                <a:gd name="T9" fmla="*/ 0 h 10"/>
              </a:gdLst>
              <a:ahLst/>
              <a:cxnLst>
                <a:cxn ang="0">
                  <a:pos x="T0" y="T1"/>
                </a:cxn>
                <a:cxn ang="0">
                  <a:pos x="T2" y="T3"/>
                </a:cxn>
                <a:cxn ang="0">
                  <a:pos x="T4" y="T5"/>
                </a:cxn>
                <a:cxn ang="0">
                  <a:pos x="T6" y="T7"/>
                </a:cxn>
                <a:cxn ang="0">
                  <a:pos x="T8" y="T9"/>
                </a:cxn>
              </a:cxnLst>
              <a:rect l="0" t="0" r="r" b="b"/>
              <a:pathLst>
                <a:path w="7" h="10">
                  <a:moveTo>
                    <a:pt x="7" y="0"/>
                  </a:moveTo>
                  <a:cubicBezTo>
                    <a:pt x="6" y="0"/>
                    <a:pt x="6" y="0"/>
                    <a:pt x="6" y="0"/>
                  </a:cubicBezTo>
                  <a:cubicBezTo>
                    <a:pt x="5" y="4"/>
                    <a:pt x="3" y="7"/>
                    <a:pt x="0" y="10"/>
                  </a:cubicBezTo>
                  <a:cubicBezTo>
                    <a:pt x="7" y="10"/>
                    <a:pt x="7" y="10"/>
                    <a:pt x="7" y="10"/>
                  </a:cubicBezTo>
                  <a:cubicBezTo>
                    <a:pt x="7" y="0"/>
                    <a:pt x="7" y="0"/>
                    <a:pt x="7"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9" name="išľïdè">
              <a:extLst>
                <a:ext uri="{FF2B5EF4-FFF2-40B4-BE49-F238E27FC236}">
                  <a16:creationId xmlns:a16="http://schemas.microsoft.com/office/drawing/2014/main" id="{936FC075-8FF8-47D1-8139-6D450E9D422E}"/>
                </a:ext>
              </a:extLst>
            </p:cNvPr>
            <p:cNvSpPr/>
            <p:nvPr/>
          </p:nvSpPr>
          <p:spPr bwMode="auto">
            <a:xfrm>
              <a:off x="7172325" y="5293519"/>
              <a:ext cx="3175" cy="169863"/>
            </a:xfrm>
            <a:custGeom>
              <a:avLst/>
              <a:gdLst>
                <a:gd name="T0" fmla="*/ 1 w 1"/>
                <a:gd name="T1" fmla="*/ 0 h 40"/>
                <a:gd name="T2" fmla="*/ 1 w 1"/>
                <a:gd name="T3" fmla="*/ 0 h 40"/>
                <a:gd name="T4" fmla="*/ 1 w 1"/>
                <a:gd name="T5" fmla="*/ 36 h 40"/>
                <a:gd name="T6" fmla="*/ 0 w 1"/>
                <a:gd name="T7" fmla="*/ 40 h 40"/>
                <a:gd name="T8" fmla="*/ 1 w 1"/>
                <a:gd name="T9" fmla="*/ 40 h 40"/>
                <a:gd name="T10" fmla="*/ 1 w 1"/>
                <a:gd name="T11" fmla="*/ 0 h 40"/>
              </a:gdLst>
              <a:ahLst/>
              <a:cxnLst>
                <a:cxn ang="0">
                  <a:pos x="T0" y="T1"/>
                </a:cxn>
                <a:cxn ang="0">
                  <a:pos x="T2" y="T3"/>
                </a:cxn>
                <a:cxn ang="0">
                  <a:pos x="T4" y="T5"/>
                </a:cxn>
                <a:cxn ang="0">
                  <a:pos x="T6" y="T7"/>
                </a:cxn>
                <a:cxn ang="0">
                  <a:pos x="T8" y="T9"/>
                </a:cxn>
                <a:cxn ang="0">
                  <a:pos x="T10" y="T11"/>
                </a:cxn>
              </a:cxnLst>
              <a:rect l="0" t="0" r="r" b="b"/>
              <a:pathLst>
                <a:path w="1" h="40">
                  <a:moveTo>
                    <a:pt x="1" y="0"/>
                  </a:moveTo>
                  <a:cubicBezTo>
                    <a:pt x="1" y="0"/>
                    <a:pt x="1" y="0"/>
                    <a:pt x="1" y="0"/>
                  </a:cubicBezTo>
                  <a:cubicBezTo>
                    <a:pt x="1" y="36"/>
                    <a:pt x="1" y="36"/>
                    <a:pt x="1" y="36"/>
                  </a:cubicBezTo>
                  <a:cubicBezTo>
                    <a:pt x="1" y="37"/>
                    <a:pt x="0" y="39"/>
                    <a:pt x="0" y="40"/>
                  </a:cubicBezTo>
                  <a:cubicBezTo>
                    <a:pt x="1" y="40"/>
                    <a:pt x="1" y="40"/>
                    <a:pt x="1" y="40"/>
                  </a:cubicBezTo>
                  <a:cubicBezTo>
                    <a:pt x="1" y="0"/>
                    <a:pt x="1" y="0"/>
                    <a:pt x="1"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0" name="ïṡḻïdê">
              <a:extLst>
                <a:ext uri="{FF2B5EF4-FFF2-40B4-BE49-F238E27FC236}">
                  <a16:creationId xmlns:a16="http://schemas.microsoft.com/office/drawing/2014/main" id="{C122861E-5875-471D-B500-48171C129A83}"/>
                </a:ext>
              </a:extLst>
            </p:cNvPr>
            <p:cNvSpPr/>
            <p:nvPr/>
          </p:nvSpPr>
          <p:spPr bwMode="auto">
            <a:xfrm>
              <a:off x="5627688" y="5447506"/>
              <a:ext cx="25400" cy="58738"/>
            </a:xfrm>
            <a:custGeom>
              <a:avLst/>
              <a:gdLst>
                <a:gd name="T0" fmla="*/ 0 w 6"/>
                <a:gd name="T1" fmla="*/ 0 h 14"/>
                <a:gd name="T2" fmla="*/ 0 w 6"/>
                <a:gd name="T3" fmla="*/ 14 h 14"/>
                <a:gd name="T4" fmla="*/ 6 w 6"/>
                <a:gd name="T5" fmla="*/ 14 h 14"/>
                <a:gd name="T6" fmla="*/ 0 w 6"/>
                <a:gd name="T7" fmla="*/ 0 h 14"/>
              </a:gdLst>
              <a:ahLst/>
              <a:cxnLst>
                <a:cxn ang="0">
                  <a:pos x="T0" y="T1"/>
                </a:cxn>
                <a:cxn ang="0">
                  <a:pos x="T2" y="T3"/>
                </a:cxn>
                <a:cxn ang="0">
                  <a:pos x="T4" y="T5"/>
                </a:cxn>
                <a:cxn ang="0">
                  <a:pos x="T6" y="T7"/>
                </a:cxn>
              </a:cxnLst>
              <a:rect l="0" t="0" r="r" b="b"/>
              <a:pathLst>
                <a:path w="6" h="14">
                  <a:moveTo>
                    <a:pt x="0" y="0"/>
                  </a:moveTo>
                  <a:cubicBezTo>
                    <a:pt x="0" y="14"/>
                    <a:pt x="0" y="14"/>
                    <a:pt x="0" y="14"/>
                  </a:cubicBezTo>
                  <a:cubicBezTo>
                    <a:pt x="6" y="14"/>
                    <a:pt x="6" y="14"/>
                    <a:pt x="6" y="14"/>
                  </a:cubicBezTo>
                  <a:cubicBezTo>
                    <a:pt x="2" y="10"/>
                    <a:pt x="0" y="5"/>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1" name="ïşľiḋê">
              <a:extLst>
                <a:ext uri="{FF2B5EF4-FFF2-40B4-BE49-F238E27FC236}">
                  <a16:creationId xmlns:a16="http://schemas.microsoft.com/office/drawing/2014/main" id="{A62D7E2C-B4F2-473F-B07D-3BDDB6C6B6CA}"/>
                </a:ext>
              </a:extLst>
            </p:cNvPr>
            <p:cNvSpPr/>
            <p:nvPr/>
          </p:nvSpPr>
          <p:spPr bwMode="auto">
            <a:xfrm>
              <a:off x="5627688" y="5293519"/>
              <a:ext cx="1547813" cy="212725"/>
            </a:xfrm>
            <a:custGeom>
              <a:avLst/>
              <a:gdLst>
                <a:gd name="T0" fmla="*/ 362 w 362"/>
                <a:gd name="T1" fmla="*/ 0 h 50"/>
                <a:gd name="T2" fmla="*/ 0 w 362"/>
                <a:gd name="T3" fmla="*/ 0 h 50"/>
                <a:gd name="T4" fmla="*/ 0 w 362"/>
                <a:gd name="T5" fmla="*/ 36 h 50"/>
                <a:gd name="T6" fmla="*/ 6 w 362"/>
                <a:gd name="T7" fmla="*/ 50 h 50"/>
                <a:gd name="T8" fmla="*/ 355 w 362"/>
                <a:gd name="T9" fmla="*/ 50 h 50"/>
                <a:gd name="T10" fmla="*/ 361 w 362"/>
                <a:gd name="T11" fmla="*/ 40 h 50"/>
                <a:gd name="T12" fmla="*/ 362 w 362"/>
                <a:gd name="T13" fmla="*/ 36 h 50"/>
                <a:gd name="T14" fmla="*/ 362 w 36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50">
                  <a:moveTo>
                    <a:pt x="362" y="0"/>
                  </a:moveTo>
                  <a:cubicBezTo>
                    <a:pt x="0" y="0"/>
                    <a:pt x="0" y="0"/>
                    <a:pt x="0" y="0"/>
                  </a:cubicBezTo>
                  <a:cubicBezTo>
                    <a:pt x="0" y="36"/>
                    <a:pt x="0" y="36"/>
                    <a:pt x="0" y="36"/>
                  </a:cubicBezTo>
                  <a:cubicBezTo>
                    <a:pt x="0" y="41"/>
                    <a:pt x="2" y="46"/>
                    <a:pt x="6" y="50"/>
                  </a:cubicBezTo>
                  <a:cubicBezTo>
                    <a:pt x="355" y="50"/>
                    <a:pt x="355" y="50"/>
                    <a:pt x="355" y="50"/>
                  </a:cubicBezTo>
                  <a:cubicBezTo>
                    <a:pt x="358" y="47"/>
                    <a:pt x="360" y="44"/>
                    <a:pt x="361" y="40"/>
                  </a:cubicBezTo>
                  <a:cubicBezTo>
                    <a:pt x="361" y="39"/>
                    <a:pt x="362" y="37"/>
                    <a:pt x="362" y="36"/>
                  </a:cubicBezTo>
                  <a:cubicBezTo>
                    <a:pt x="362" y="0"/>
                    <a:pt x="362" y="0"/>
                    <a:pt x="362"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2" name="ïṡ1ïḍê">
              <a:extLst>
                <a:ext uri="{FF2B5EF4-FFF2-40B4-BE49-F238E27FC236}">
                  <a16:creationId xmlns:a16="http://schemas.microsoft.com/office/drawing/2014/main" id="{A14B8CC0-5269-4C9F-A302-8F9C39382394}"/>
                </a:ext>
              </a:extLst>
            </p:cNvPr>
            <p:cNvSpPr/>
            <p:nvPr/>
          </p:nvSpPr>
          <p:spPr bwMode="auto">
            <a:xfrm>
              <a:off x="5395913" y="5344319"/>
              <a:ext cx="2006600" cy="328613"/>
            </a:xfrm>
            <a:custGeom>
              <a:avLst/>
              <a:gdLst>
                <a:gd name="T0" fmla="*/ 469 w 469"/>
                <a:gd name="T1" fmla="*/ 15 h 77"/>
                <a:gd name="T2" fmla="*/ 454 w 469"/>
                <a:gd name="T3" fmla="*/ 0 h 77"/>
                <a:gd name="T4" fmla="*/ 15 w 469"/>
                <a:gd name="T5" fmla="*/ 0 h 77"/>
                <a:gd name="T6" fmla="*/ 0 w 469"/>
                <a:gd name="T7" fmla="*/ 15 h 77"/>
                <a:gd name="T8" fmla="*/ 0 w 469"/>
                <a:gd name="T9" fmla="*/ 61 h 77"/>
                <a:gd name="T10" fmla="*/ 15 w 469"/>
                <a:gd name="T11" fmla="*/ 77 h 77"/>
                <a:gd name="T12" fmla="*/ 454 w 469"/>
                <a:gd name="T13" fmla="*/ 77 h 77"/>
                <a:gd name="T14" fmla="*/ 469 w 469"/>
                <a:gd name="T15" fmla="*/ 61 h 77"/>
                <a:gd name="T16" fmla="*/ 469 w 469"/>
                <a:gd name="T1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77">
                  <a:moveTo>
                    <a:pt x="469" y="15"/>
                  </a:moveTo>
                  <a:cubicBezTo>
                    <a:pt x="469" y="7"/>
                    <a:pt x="462" y="0"/>
                    <a:pt x="454" y="0"/>
                  </a:cubicBezTo>
                  <a:cubicBezTo>
                    <a:pt x="15" y="0"/>
                    <a:pt x="15" y="0"/>
                    <a:pt x="15" y="0"/>
                  </a:cubicBezTo>
                  <a:cubicBezTo>
                    <a:pt x="7" y="0"/>
                    <a:pt x="0" y="7"/>
                    <a:pt x="0" y="15"/>
                  </a:cubicBezTo>
                  <a:cubicBezTo>
                    <a:pt x="0" y="61"/>
                    <a:pt x="0" y="61"/>
                    <a:pt x="0" y="61"/>
                  </a:cubicBezTo>
                  <a:cubicBezTo>
                    <a:pt x="0" y="70"/>
                    <a:pt x="7" y="77"/>
                    <a:pt x="15" y="77"/>
                  </a:cubicBezTo>
                  <a:cubicBezTo>
                    <a:pt x="454" y="77"/>
                    <a:pt x="454" y="77"/>
                    <a:pt x="454" y="77"/>
                  </a:cubicBezTo>
                  <a:cubicBezTo>
                    <a:pt x="462" y="77"/>
                    <a:pt x="469" y="70"/>
                    <a:pt x="469" y="61"/>
                  </a:cubicBezTo>
                  <a:lnTo>
                    <a:pt x="469" y="15"/>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3" name="ïṥḻîḑê">
              <a:extLst>
                <a:ext uri="{FF2B5EF4-FFF2-40B4-BE49-F238E27FC236}">
                  <a16:creationId xmlns:a16="http://schemas.microsoft.com/office/drawing/2014/main" id="{DBA30C64-6070-40D6-927B-AC3D6F02D8FD}"/>
                </a:ext>
              </a:extLst>
            </p:cNvPr>
            <p:cNvSpPr/>
            <p:nvPr/>
          </p:nvSpPr>
          <p:spPr bwMode="auto">
            <a:xfrm>
              <a:off x="8672513" y="4642644"/>
              <a:ext cx="330200" cy="411163"/>
            </a:xfrm>
            <a:custGeom>
              <a:avLst/>
              <a:gdLst>
                <a:gd name="T0" fmla="*/ 64 w 77"/>
                <a:gd name="T1" fmla="*/ 4 h 96"/>
                <a:gd name="T2" fmla="*/ 31 w 77"/>
                <a:gd name="T3" fmla="*/ 52 h 96"/>
                <a:gd name="T4" fmla="*/ 0 w 77"/>
                <a:gd name="T5" fmla="*/ 85 h 96"/>
                <a:gd name="T6" fmla="*/ 16 w 77"/>
                <a:gd name="T7" fmla="*/ 96 h 96"/>
                <a:gd name="T8" fmla="*/ 47 w 77"/>
                <a:gd name="T9" fmla="*/ 70 h 96"/>
                <a:gd name="T10" fmla="*/ 75 w 77"/>
                <a:gd name="T11" fmla="*/ 29 h 96"/>
                <a:gd name="T12" fmla="*/ 64 w 77"/>
                <a:gd name="T13" fmla="*/ 4 h 96"/>
              </a:gdLst>
              <a:ahLst/>
              <a:cxnLst>
                <a:cxn ang="0">
                  <a:pos x="T0" y="T1"/>
                </a:cxn>
                <a:cxn ang="0">
                  <a:pos x="T2" y="T3"/>
                </a:cxn>
                <a:cxn ang="0">
                  <a:pos x="T4" y="T5"/>
                </a:cxn>
                <a:cxn ang="0">
                  <a:pos x="T6" y="T7"/>
                </a:cxn>
                <a:cxn ang="0">
                  <a:pos x="T8" y="T9"/>
                </a:cxn>
                <a:cxn ang="0">
                  <a:pos x="T10" y="T11"/>
                </a:cxn>
                <a:cxn ang="0">
                  <a:pos x="T12" y="T13"/>
                </a:cxn>
              </a:cxnLst>
              <a:rect l="0" t="0" r="r" b="b"/>
              <a:pathLst>
                <a:path w="77" h="96">
                  <a:moveTo>
                    <a:pt x="64" y="4"/>
                  </a:moveTo>
                  <a:cubicBezTo>
                    <a:pt x="31" y="52"/>
                    <a:pt x="31" y="52"/>
                    <a:pt x="31" y="52"/>
                  </a:cubicBezTo>
                  <a:cubicBezTo>
                    <a:pt x="0" y="85"/>
                    <a:pt x="0" y="85"/>
                    <a:pt x="0" y="85"/>
                  </a:cubicBezTo>
                  <a:cubicBezTo>
                    <a:pt x="16" y="96"/>
                    <a:pt x="16" y="96"/>
                    <a:pt x="16" y="96"/>
                  </a:cubicBezTo>
                  <a:cubicBezTo>
                    <a:pt x="47" y="70"/>
                    <a:pt x="47" y="70"/>
                    <a:pt x="47" y="70"/>
                  </a:cubicBezTo>
                  <a:cubicBezTo>
                    <a:pt x="75" y="29"/>
                    <a:pt x="75" y="29"/>
                    <a:pt x="75" y="29"/>
                  </a:cubicBezTo>
                  <a:cubicBezTo>
                    <a:pt x="75" y="29"/>
                    <a:pt x="77" y="0"/>
                    <a:pt x="64"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4" name="íṣḻiḍé">
              <a:extLst>
                <a:ext uri="{FF2B5EF4-FFF2-40B4-BE49-F238E27FC236}">
                  <a16:creationId xmlns:a16="http://schemas.microsoft.com/office/drawing/2014/main" id="{9A949860-21AC-4924-9768-E17B6D192F66}"/>
                </a:ext>
              </a:extLst>
            </p:cNvPr>
            <p:cNvSpPr/>
            <p:nvPr/>
          </p:nvSpPr>
          <p:spPr bwMode="auto">
            <a:xfrm>
              <a:off x="8689975" y="4275931"/>
              <a:ext cx="184150" cy="136525"/>
            </a:xfrm>
            <a:custGeom>
              <a:avLst/>
              <a:gdLst>
                <a:gd name="T0" fmla="*/ 43 w 43"/>
                <a:gd name="T1" fmla="*/ 0 h 32"/>
                <a:gd name="T2" fmla="*/ 23 w 43"/>
                <a:gd name="T3" fmla="*/ 32 h 32"/>
                <a:gd name="T4" fmla="*/ 43 w 43"/>
                <a:gd name="T5" fmla="*/ 0 h 32"/>
              </a:gdLst>
              <a:ahLst/>
              <a:cxnLst>
                <a:cxn ang="0">
                  <a:pos x="T0" y="T1"/>
                </a:cxn>
                <a:cxn ang="0">
                  <a:pos x="T2" y="T3"/>
                </a:cxn>
                <a:cxn ang="0">
                  <a:pos x="T4" y="T5"/>
                </a:cxn>
              </a:cxnLst>
              <a:rect l="0" t="0" r="r" b="b"/>
              <a:pathLst>
                <a:path w="43" h="32">
                  <a:moveTo>
                    <a:pt x="43" y="0"/>
                  </a:moveTo>
                  <a:cubicBezTo>
                    <a:pt x="23" y="32"/>
                    <a:pt x="23" y="32"/>
                    <a:pt x="23" y="32"/>
                  </a:cubicBezTo>
                  <a:cubicBezTo>
                    <a:pt x="23" y="32"/>
                    <a:pt x="0" y="0"/>
                    <a:pt x="43"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5" name="ïṥľiḑé">
              <a:extLst>
                <a:ext uri="{FF2B5EF4-FFF2-40B4-BE49-F238E27FC236}">
                  <a16:creationId xmlns:a16="http://schemas.microsoft.com/office/drawing/2014/main" id="{2B7F9ADB-D55C-48C0-A245-F11A7C628E00}"/>
                </a:ext>
              </a:extLst>
            </p:cNvPr>
            <p:cNvSpPr/>
            <p:nvPr/>
          </p:nvSpPr>
          <p:spPr bwMode="auto">
            <a:xfrm>
              <a:off x="8894763" y="4326731"/>
              <a:ext cx="77788" cy="98425"/>
            </a:xfrm>
            <a:custGeom>
              <a:avLst/>
              <a:gdLst>
                <a:gd name="T0" fmla="*/ 16 w 18"/>
                <a:gd name="T1" fmla="*/ 9 h 23"/>
                <a:gd name="T2" fmla="*/ 13 w 18"/>
                <a:gd name="T3" fmla="*/ 22 h 23"/>
                <a:gd name="T4" fmla="*/ 2 w 18"/>
                <a:gd name="T5" fmla="*/ 14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4"/>
                    <a:pt x="17" y="20"/>
                    <a:pt x="13" y="22"/>
                  </a:cubicBezTo>
                  <a:cubicBezTo>
                    <a:pt x="9" y="23"/>
                    <a:pt x="4" y="20"/>
                    <a:pt x="2" y="14"/>
                  </a:cubicBezTo>
                  <a:cubicBezTo>
                    <a:pt x="0" y="9"/>
                    <a:pt x="1" y="3"/>
                    <a:pt x="5" y="2"/>
                  </a:cubicBezTo>
                  <a:cubicBezTo>
                    <a:pt x="9" y="0"/>
                    <a:pt x="14" y="4"/>
                    <a:pt x="16" y="9"/>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6" name="išľïďé">
              <a:extLst>
                <a:ext uri="{FF2B5EF4-FFF2-40B4-BE49-F238E27FC236}">
                  <a16:creationId xmlns:a16="http://schemas.microsoft.com/office/drawing/2014/main" id="{060F04A0-641C-432A-958E-5B3289FECB3C}"/>
                </a:ext>
              </a:extLst>
            </p:cNvPr>
            <p:cNvSpPr/>
            <p:nvPr/>
          </p:nvSpPr>
          <p:spPr bwMode="auto">
            <a:xfrm>
              <a:off x="8707438" y="4334669"/>
              <a:ext cx="242888" cy="163513"/>
            </a:xfrm>
            <a:custGeom>
              <a:avLst/>
              <a:gdLst>
                <a:gd name="T0" fmla="*/ 153 w 153"/>
                <a:gd name="T1" fmla="*/ 54 h 103"/>
                <a:gd name="T2" fmla="*/ 21 w 153"/>
                <a:gd name="T3" fmla="*/ 103 h 103"/>
                <a:gd name="T4" fmla="*/ 0 w 153"/>
                <a:gd name="T5" fmla="*/ 49 h 103"/>
                <a:gd name="T6" fmla="*/ 132 w 153"/>
                <a:gd name="T7" fmla="*/ 0 h 103"/>
                <a:gd name="T8" fmla="*/ 153 w 153"/>
                <a:gd name="T9" fmla="*/ 54 h 103"/>
              </a:gdLst>
              <a:ahLst/>
              <a:cxnLst>
                <a:cxn ang="0">
                  <a:pos x="T0" y="T1"/>
                </a:cxn>
                <a:cxn ang="0">
                  <a:pos x="T2" y="T3"/>
                </a:cxn>
                <a:cxn ang="0">
                  <a:pos x="T4" y="T5"/>
                </a:cxn>
                <a:cxn ang="0">
                  <a:pos x="T6" y="T7"/>
                </a:cxn>
                <a:cxn ang="0">
                  <a:pos x="T8" y="T9"/>
                </a:cxn>
              </a:cxnLst>
              <a:rect l="0" t="0" r="r" b="b"/>
              <a:pathLst>
                <a:path w="153" h="103">
                  <a:moveTo>
                    <a:pt x="153" y="54"/>
                  </a:moveTo>
                  <a:lnTo>
                    <a:pt x="21" y="103"/>
                  </a:lnTo>
                  <a:lnTo>
                    <a:pt x="0" y="49"/>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7" name="i$ḷïḍê">
              <a:extLst>
                <a:ext uri="{FF2B5EF4-FFF2-40B4-BE49-F238E27FC236}">
                  <a16:creationId xmlns:a16="http://schemas.microsoft.com/office/drawing/2014/main" id="{5AA89105-41C0-4316-8F55-A2959CAE9652}"/>
                </a:ext>
              </a:extLst>
            </p:cNvPr>
            <p:cNvSpPr/>
            <p:nvPr/>
          </p:nvSpPr>
          <p:spPr bwMode="auto">
            <a:xfrm>
              <a:off x="868997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8" name="isľîdé">
              <a:extLst>
                <a:ext uri="{FF2B5EF4-FFF2-40B4-BE49-F238E27FC236}">
                  <a16:creationId xmlns:a16="http://schemas.microsoft.com/office/drawing/2014/main" id="{A3D5568F-573D-49F6-B035-D67B6E04B7EA}"/>
                </a:ext>
              </a:extLst>
            </p:cNvPr>
            <p:cNvSpPr/>
            <p:nvPr/>
          </p:nvSpPr>
          <p:spPr bwMode="auto">
            <a:xfrm>
              <a:off x="893762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9" name="íśḷiḓè">
              <a:extLst>
                <a:ext uri="{FF2B5EF4-FFF2-40B4-BE49-F238E27FC236}">
                  <a16:creationId xmlns:a16="http://schemas.microsoft.com/office/drawing/2014/main" id="{08F17068-4627-491F-AB46-63DF047EF6C1}"/>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0" name="ïṣľïḋé">
              <a:extLst>
                <a:ext uri="{FF2B5EF4-FFF2-40B4-BE49-F238E27FC236}">
                  <a16:creationId xmlns:a16="http://schemas.microsoft.com/office/drawing/2014/main" id="{7A0CA4BA-527D-4FC9-BCBF-2AD679D31BA6}"/>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1" name="íŝḻíḓé">
              <a:extLst>
                <a:ext uri="{FF2B5EF4-FFF2-40B4-BE49-F238E27FC236}">
                  <a16:creationId xmlns:a16="http://schemas.microsoft.com/office/drawing/2014/main" id="{B3CDE5A9-F080-4BF0-BC8C-ECED0FB70336}"/>
                </a:ext>
              </a:extLst>
            </p:cNvPr>
            <p:cNvSpPr/>
            <p:nvPr/>
          </p:nvSpPr>
          <p:spPr bwMode="auto">
            <a:xfrm>
              <a:off x="8732838" y="4485481"/>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2" name="îsļiḍè">
              <a:extLst>
                <a:ext uri="{FF2B5EF4-FFF2-40B4-BE49-F238E27FC236}">
                  <a16:creationId xmlns:a16="http://schemas.microsoft.com/office/drawing/2014/main" id="{70D3EAFC-49F4-4ACD-BC52-58BE86AD974F}"/>
                </a:ext>
              </a:extLst>
            </p:cNvPr>
            <p:cNvSpPr/>
            <p:nvPr/>
          </p:nvSpPr>
          <p:spPr bwMode="auto">
            <a:xfrm>
              <a:off x="8980488" y="4485481"/>
              <a:ext cx="82550"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3" name="iṩlidè">
              <a:extLst>
                <a:ext uri="{FF2B5EF4-FFF2-40B4-BE49-F238E27FC236}">
                  <a16:creationId xmlns:a16="http://schemas.microsoft.com/office/drawing/2014/main" id="{FD9AA59E-98A5-46CF-ABBC-49748CA30767}"/>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4" name="i$ļïḓe">
              <a:extLst>
                <a:ext uri="{FF2B5EF4-FFF2-40B4-BE49-F238E27FC236}">
                  <a16:creationId xmlns:a16="http://schemas.microsoft.com/office/drawing/2014/main" id="{29BA8723-E869-406E-A6E1-7B3526678A70}"/>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5" name="ïS1ïďè">
              <a:extLst>
                <a:ext uri="{FF2B5EF4-FFF2-40B4-BE49-F238E27FC236}">
                  <a16:creationId xmlns:a16="http://schemas.microsoft.com/office/drawing/2014/main" id="{21B796C3-DBED-496D-84EE-9C04CCFCCC16}"/>
                </a:ext>
              </a:extLst>
            </p:cNvPr>
            <p:cNvSpPr/>
            <p:nvPr/>
          </p:nvSpPr>
          <p:spPr bwMode="auto">
            <a:xfrm>
              <a:off x="8775700" y="4561681"/>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4" y="3"/>
                    <a:pt x="17"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6" name="iṩḻïḑé">
              <a:extLst>
                <a:ext uri="{FF2B5EF4-FFF2-40B4-BE49-F238E27FC236}">
                  <a16:creationId xmlns:a16="http://schemas.microsoft.com/office/drawing/2014/main" id="{A5B94CFD-9F4C-4DFD-B5DA-107938470DED}"/>
                </a:ext>
              </a:extLst>
            </p:cNvPr>
            <p:cNvSpPr/>
            <p:nvPr/>
          </p:nvSpPr>
          <p:spPr bwMode="auto">
            <a:xfrm>
              <a:off x="8801100" y="4553744"/>
              <a:ext cx="12700" cy="12700"/>
            </a:xfrm>
            <a:custGeom>
              <a:avLst/>
              <a:gdLst>
                <a:gd name="T0" fmla="*/ 2 w 3"/>
                <a:gd name="T1" fmla="*/ 0 h 3"/>
                <a:gd name="T2" fmla="*/ 0 w 3"/>
                <a:gd name="T3" fmla="*/ 1 h 3"/>
                <a:gd name="T4" fmla="*/ 0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1" y="1"/>
                    <a:pt x="0" y="1"/>
                  </a:cubicBezTo>
                  <a:cubicBezTo>
                    <a:pt x="0" y="2"/>
                    <a:pt x="0" y="2"/>
                    <a:pt x="0" y="3"/>
                  </a:cubicBezTo>
                  <a:cubicBezTo>
                    <a:pt x="1" y="2"/>
                    <a:pt x="2" y="2"/>
                    <a:pt x="3" y="1"/>
                  </a:cubicBezTo>
                  <a:cubicBezTo>
                    <a:pt x="3" y="1"/>
                    <a:pt x="2" y="1"/>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7" name="ïŝlïdê">
              <a:extLst>
                <a:ext uri="{FF2B5EF4-FFF2-40B4-BE49-F238E27FC236}">
                  <a16:creationId xmlns:a16="http://schemas.microsoft.com/office/drawing/2014/main" id="{B0547A14-9CDB-40B7-8AB6-B89CF8CC2634}"/>
                </a:ext>
              </a:extLst>
            </p:cNvPr>
            <p:cNvSpPr/>
            <p:nvPr/>
          </p:nvSpPr>
          <p:spPr bwMode="auto">
            <a:xfrm>
              <a:off x="8770938" y="4556919"/>
              <a:ext cx="30163"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1"/>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8" name="ïsḻíďè">
              <a:extLst>
                <a:ext uri="{FF2B5EF4-FFF2-40B4-BE49-F238E27FC236}">
                  <a16:creationId xmlns:a16="http://schemas.microsoft.com/office/drawing/2014/main" id="{93B6FD73-F7F2-4F3A-B377-B7E00DCA5252}"/>
                </a:ext>
              </a:extLst>
            </p:cNvPr>
            <p:cNvSpPr/>
            <p:nvPr/>
          </p:nvSpPr>
          <p:spPr bwMode="auto">
            <a:xfrm>
              <a:off x="9101138"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9" name="iṧľiḑe">
              <a:extLst>
                <a:ext uri="{FF2B5EF4-FFF2-40B4-BE49-F238E27FC236}">
                  <a16:creationId xmlns:a16="http://schemas.microsoft.com/office/drawing/2014/main" id="{FFB8B1C5-84E9-426D-9AA9-9502212388B0}"/>
                </a:ext>
              </a:extLst>
            </p:cNvPr>
            <p:cNvSpPr/>
            <p:nvPr/>
          </p:nvSpPr>
          <p:spPr bwMode="auto">
            <a:xfrm>
              <a:off x="9101137"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0" name="iṩḻîḑé">
              <a:extLst>
                <a:ext uri="{FF2B5EF4-FFF2-40B4-BE49-F238E27FC236}">
                  <a16:creationId xmlns:a16="http://schemas.microsoft.com/office/drawing/2014/main" id="{48870C5D-0498-4DCA-B479-4D1D21679386}"/>
                </a:ext>
              </a:extLst>
            </p:cNvPr>
            <p:cNvSpPr/>
            <p:nvPr/>
          </p:nvSpPr>
          <p:spPr bwMode="auto">
            <a:xfrm>
              <a:off x="9091612" y="5091906"/>
              <a:ext cx="176213" cy="269875"/>
            </a:xfrm>
            <a:custGeom>
              <a:avLst/>
              <a:gdLst>
                <a:gd name="T0" fmla="*/ 54 w 111"/>
                <a:gd name="T1" fmla="*/ 170 h 170"/>
                <a:gd name="T2" fmla="*/ 0 w 111"/>
                <a:gd name="T3" fmla="*/ 167 h 170"/>
                <a:gd name="T4" fmla="*/ 8 w 111"/>
                <a:gd name="T5" fmla="*/ 0 h 170"/>
                <a:gd name="T6" fmla="*/ 111 w 111"/>
                <a:gd name="T7" fmla="*/ 3 h 170"/>
                <a:gd name="T8" fmla="*/ 54 w 111"/>
                <a:gd name="T9" fmla="*/ 170 h 170"/>
              </a:gdLst>
              <a:ahLst/>
              <a:cxnLst>
                <a:cxn ang="0">
                  <a:pos x="T0" y="T1"/>
                </a:cxn>
                <a:cxn ang="0">
                  <a:pos x="T2" y="T3"/>
                </a:cxn>
                <a:cxn ang="0">
                  <a:pos x="T4" y="T5"/>
                </a:cxn>
                <a:cxn ang="0">
                  <a:pos x="T6" y="T7"/>
                </a:cxn>
                <a:cxn ang="0">
                  <a:pos x="T8" y="T9"/>
                </a:cxn>
              </a:cxnLst>
              <a:rect l="0" t="0" r="r" b="b"/>
              <a:pathLst>
                <a:path w="111" h="170">
                  <a:moveTo>
                    <a:pt x="54" y="170"/>
                  </a:moveTo>
                  <a:lnTo>
                    <a:pt x="0" y="167"/>
                  </a:lnTo>
                  <a:lnTo>
                    <a:pt x="8" y="0"/>
                  </a:lnTo>
                  <a:lnTo>
                    <a:pt x="111" y="3"/>
                  </a:lnTo>
                  <a:lnTo>
                    <a:pt x="54"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1" name="íṣlíďê">
              <a:extLst>
                <a:ext uri="{FF2B5EF4-FFF2-40B4-BE49-F238E27FC236}">
                  <a16:creationId xmlns:a16="http://schemas.microsoft.com/office/drawing/2014/main" id="{F3E5A0E7-9F86-4BAC-804E-7D6626D9EDD5}"/>
                </a:ext>
              </a:extLst>
            </p:cNvPr>
            <p:cNvSpPr/>
            <p:nvPr/>
          </p:nvSpPr>
          <p:spPr bwMode="auto">
            <a:xfrm>
              <a:off x="9078912" y="5357018"/>
              <a:ext cx="98425" cy="222250"/>
            </a:xfrm>
            <a:custGeom>
              <a:avLst/>
              <a:gdLst>
                <a:gd name="T0" fmla="*/ 57 w 62"/>
                <a:gd name="T1" fmla="*/ 140 h 140"/>
                <a:gd name="T2" fmla="*/ 0 w 62"/>
                <a:gd name="T3" fmla="*/ 137 h 140"/>
                <a:gd name="T4" fmla="*/ 8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8"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2" name="îśḷîḋè">
              <a:extLst>
                <a:ext uri="{FF2B5EF4-FFF2-40B4-BE49-F238E27FC236}">
                  <a16:creationId xmlns:a16="http://schemas.microsoft.com/office/drawing/2014/main" id="{30672B51-A360-4658-A684-D4CDE7D2F06D}"/>
                </a:ext>
              </a:extLst>
            </p:cNvPr>
            <p:cNvSpPr/>
            <p:nvPr/>
          </p:nvSpPr>
          <p:spPr bwMode="auto">
            <a:xfrm>
              <a:off x="8912225" y="4506118"/>
              <a:ext cx="557213" cy="568325"/>
            </a:xfrm>
            <a:custGeom>
              <a:avLst/>
              <a:gdLst>
                <a:gd name="T0" fmla="*/ 46 w 130"/>
                <a:gd name="T1" fmla="*/ 123 h 133"/>
                <a:gd name="T2" fmla="*/ 68 w 130"/>
                <a:gd name="T3" fmla="*/ 128 h 133"/>
                <a:gd name="T4" fmla="*/ 120 w 130"/>
                <a:gd name="T5" fmla="*/ 93 h 133"/>
                <a:gd name="T6" fmla="*/ 125 w 130"/>
                <a:gd name="T7" fmla="*/ 71 h 133"/>
                <a:gd name="T8" fmla="*/ 84 w 130"/>
                <a:gd name="T9" fmla="*/ 9 h 133"/>
                <a:gd name="T10" fmla="*/ 62 w 130"/>
                <a:gd name="T11" fmla="*/ 5 h 133"/>
                <a:gd name="T12" fmla="*/ 10 w 130"/>
                <a:gd name="T13" fmla="*/ 39 h 133"/>
                <a:gd name="T14" fmla="*/ 5 w 130"/>
                <a:gd name="T15" fmla="*/ 61 h 133"/>
                <a:gd name="T16" fmla="*/ 46 w 130"/>
                <a:gd name="T17"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33">
                  <a:moveTo>
                    <a:pt x="46" y="123"/>
                  </a:moveTo>
                  <a:cubicBezTo>
                    <a:pt x="51" y="130"/>
                    <a:pt x="61" y="133"/>
                    <a:pt x="68" y="128"/>
                  </a:cubicBezTo>
                  <a:cubicBezTo>
                    <a:pt x="120" y="93"/>
                    <a:pt x="120" y="93"/>
                    <a:pt x="120" y="93"/>
                  </a:cubicBezTo>
                  <a:cubicBezTo>
                    <a:pt x="128" y="88"/>
                    <a:pt x="130" y="78"/>
                    <a:pt x="125" y="71"/>
                  </a:cubicBezTo>
                  <a:cubicBezTo>
                    <a:pt x="84" y="9"/>
                    <a:pt x="84" y="9"/>
                    <a:pt x="84" y="9"/>
                  </a:cubicBezTo>
                  <a:cubicBezTo>
                    <a:pt x="79" y="2"/>
                    <a:pt x="69" y="0"/>
                    <a:pt x="62" y="5"/>
                  </a:cubicBezTo>
                  <a:cubicBezTo>
                    <a:pt x="10" y="39"/>
                    <a:pt x="10" y="39"/>
                    <a:pt x="10" y="39"/>
                  </a:cubicBezTo>
                  <a:cubicBezTo>
                    <a:pt x="2" y="44"/>
                    <a:pt x="0" y="54"/>
                    <a:pt x="5" y="61"/>
                  </a:cubicBezTo>
                  <a:cubicBezTo>
                    <a:pt x="46" y="123"/>
                    <a:pt x="46" y="123"/>
                    <a:pt x="46" y="123"/>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3" name="iś1îďé">
              <a:extLst>
                <a:ext uri="{FF2B5EF4-FFF2-40B4-BE49-F238E27FC236}">
                  <a16:creationId xmlns:a16="http://schemas.microsoft.com/office/drawing/2014/main" id="{3917B3A6-2871-4672-8507-141138AA1E1C}"/>
                </a:ext>
              </a:extLst>
            </p:cNvPr>
            <p:cNvSpPr/>
            <p:nvPr/>
          </p:nvSpPr>
          <p:spPr bwMode="auto">
            <a:xfrm>
              <a:off x="8967787"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4" name="iṥlïḑe">
              <a:extLst>
                <a:ext uri="{FF2B5EF4-FFF2-40B4-BE49-F238E27FC236}">
                  <a16:creationId xmlns:a16="http://schemas.microsoft.com/office/drawing/2014/main" id="{74AD57D0-7A43-43A1-B6A1-6EECD5EFB132}"/>
                </a:ext>
              </a:extLst>
            </p:cNvPr>
            <p:cNvSpPr/>
            <p:nvPr/>
          </p:nvSpPr>
          <p:spPr bwMode="auto">
            <a:xfrm>
              <a:off x="9328150" y="5091906"/>
              <a:ext cx="179388" cy="269875"/>
            </a:xfrm>
            <a:custGeom>
              <a:avLst/>
              <a:gdLst>
                <a:gd name="T0" fmla="*/ 56 w 113"/>
                <a:gd name="T1" fmla="*/ 170 h 170"/>
                <a:gd name="T2" fmla="*/ 0 w 113"/>
                <a:gd name="T3" fmla="*/ 167 h 170"/>
                <a:gd name="T4" fmla="*/ 8 w 113"/>
                <a:gd name="T5" fmla="*/ 0 h 170"/>
                <a:gd name="T6" fmla="*/ 113 w 113"/>
                <a:gd name="T7" fmla="*/ 3 h 170"/>
                <a:gd name="T8" fmla="*/ 56 w 113"/>
                <a:gd name="T9" fmla="*/ 170 h 170"/>
              </a:gdLst>
              <a:ahLst/>
              <a:cxnLst>
                <a:cxn ang="0">
                  <a:pos x="T0" y="T1"/>
                </a:cxn>
                <a:cxn ang="0">
                  <a:pos x="T2" y="T3"/>
                </a:cxn>
                <a:cxn ang="0">
                  <a:pos x="T4" y="T5"/>
                </a:cxn>
                <a:cxn ang="0">
                  <a:pos x="T6" y="T7"/>
                </a:cxn>
                <a:cxn ang="0">
                  <a:pos x="T8" y="T9"/>
                </a:cxn>
              </a:cxnLst>
              <a:rect l="0" t="0" r="r" b="b"/>
              <a:pathLst>
                <a:path w="113" h="170">
                  <a:moveTo>
                    <a:pt x="56" y="170"/>
                  </a:moveTo>
                  <a:lnTo>
                    <a:pt x="0" y="167"/>
                  </a:lnTo>
                  <a:lnTo>
                    <a:pt x="8" y="0"/>
                  </a:lnTo>
                  <a:lnTo>
                    <a:pt x="113" y="3"/>
                  </a:lnTo>
                  <a:lnTo>
                    <a:pt x="56"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5" name="ïsḻîḓe">
              <a:extLst>
                <a:ext uri="{FF2B5EF4-FFF2-40B4-BE49-F238E27FC236}">
                  <a16:creationId xmlns:a16="http://schemas.microsoft.com/office/drawing/2014/main" id="{E0DB5704-4E2F-4575-AF86-F3090473C49F}"/>
                </a:ext>
              </a:extLst>
            </p:cNvPr>
            <p:cNvSpPr/>
            <p:nvPr/>
          </p:nvSpPr>
          <p:spPr bwMode="auto">
            <a:xfrm>
              <a:off x="9318625" y="5357018"/>
              <a:ext cx="98425" cy="222250"/>
            </a:xfrm>
            <a:custGeom>
              <a:avLst/>
              <a:gdLst>
                <a:gd name="T0" fmla="*/ 57 w 62"/>
                <a:gd name="T1" fmla="*/ 140 h 140"/>
                <a:gd name="T2" fmla="*/ 0 w 62"/>
                <a:gd name="T3" fmla="*/ 137 h 140"/>
                <a:gd name="T4" fmla="*/ 6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6"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6" name="î$1îḍè">
              <a:extLst>
                <a:ext uri="{FF2B5EF4-FFF2-40B4-BE49-F238E27FC236}">
                  <a16:creationId xmlns:a16="http://schemas.microsoft.com/office/drawing/2014/main" id="{F5E83C4A-34B9-46AC-9B3C-C7BE7D10535E}"/>
                </a:ext>
              </a:extLst>
            </p:cNvPr>
            <p:cNvSpPr/>
            <p:nvPr/>
          </p:nvSpPr>
          <p:spPr bwMode="auto">
            <a:xfrm>
              <a:off x="9207500"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7" name="îṥ1iḓé">
              <a:extLst>
                <a:ext uri="{FF2B5EF4-FFF2-40B4-BE49-F238E27FC236}">
                  <a16:creationId xmlns:a16="http://schemas.microsoft.com/office/drawing/2014/main" id="{CAC10497-3898-479E-9B74-B15DB680F36A}"/>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8" name="íŝļidè">
              <a:extLst>
                <a:ext uri="{FF2B5EF4-FFF2-40B4-BE49-F238E27FC236}">
                  <a16:creationId xmlns:a16="http://schemas.microsoft.com/office/drawing/2014/main" id="{DB6CCD82-C0E6-409C-B063-9824311D88DB}"/>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9" name="iṣļíḍe">
              <a:extLst>
                <a:ext uri="{FF2B5EF4-FFF2-40B4-BE49-F238E27FC236}">
                  <a16:creationId xmlns:a16="http://schemas.microsoft.com/office/drawing/2014/main" id="{F4C08A66-D0C7-463E-BD94-8215DD8115FC}"/>
                </a:ext>
              </a:extLst>
            </p:cNvPr>
            <p:cNvSpPr/>
            <p:nvPr/>
          </p:nvSpPr>
          <p:spPr bwMode="auto">
            <a:xfrm>
              <a:off x="8891587" y="4664868"/>
              <a:ext cx="560388" cy="409575"/>
            </a:xfrm>
            <a:custGeom>
              <a:avLst/>
              <a:gdLst>
                <a:gd name="T0" fmla="*/ 17 w 131"/>
                <a:gd name="T1" fmla="*/ 0 h 96"/>
                <a:gd name="T2" fmla="*/ 10 w 131"/>
                <a:gd name="T3" fmla="*/ 24 h 96"/>
                <a:gd name="T4" fmla="*/ 51 w 131"/>
                <a:gd name="T5" fmla="*/ 86 h 96"/>
                <a:gd name="T6" fmla="*/ 73 w 131"/>
                <a:gd name="T7" fmla="*/ 91 h 96"/>
                <a:gd name="T8" fmla="*/ 125 w 131"/>
                <a:gd name="T9" fmla="*/ 56 h 96"/>
                <a:gd name="T10" fmla="*/ 131 w 131"/>
                <a:gd name="T11" fmla="*/ 50 h 96"/>
                <a:gd name="T12" fmla="*/ 17 w 13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1" h="96">
                  <a:moveTo>
                    <a:pt x="17" y="0"/>
                  </a:moveTo>
                  <a:cubicBezTo>
                    <a:pt x="0" y="7"/>
                    <a:pt x="7" y="19"/>
                    <a:pt x="10" y="24"/>
                  </a:cubicBezTo>
                  <a:cubicBezTo>
                    <a:pt x="51" y="86"/>
                    <a:pt x="51" y="86"/>
                    <a:pt x="51" y="86"/>
                  </a:cubicBezTo>
                  <a:cubicBezTo>
                    <a:pt x="56" y="93"/>
                    <a:pt x="66" y="96"/>
                    <a:pt x="73" y="91"/>
                  </a:cubicBezTo>
                  <a:cubicBezTo>
                    <a:pt x="125" y="56"/>
                    <a:pt x="125" y="56"/>
                    <a:pt x="125" y="56"/>
                  </a:cubicBezTo>
                  <a:cubicBezTo>
                    <a:pt x="128" y="54"/>
                    <a:pt x="130" y="52"/>
                    <a:pt x="131" y="50"/>
                  </a:cubicBezTo>
                  <a:cubicBezTo>
                    <a:pt x="90" y="36"/>
                    <a:pt x="52" y="23"/>
                    <a:pt x="17"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0" name="îṥḻiḑê">
              <a:extLst>
                <a:ext uri="{FF2B5EF4-FFF2-40B4-BE49-F238E27FC236}">
                  <a16:creationId xmlns:a16="http://schemas.microsoft.com/office/drawing/2014/main" id="{4923B5DF-D754-44C2-912D-4E3024B5BA48}"/>
                </a:ext>
              </a:extLst>
            </p:cNvPr>
            <p:cNvSpPr/>
            <p:nvPr/>
          </p:nvSpPr>
          <p:spPr bwMode="auto">
            <a:xfrm>
              <a:off x="8767762" y="4233068"/>
              <a:ext cx="401638" cy="449263"/>
            </a:xfrm>
            <a:custGeom>
              <a:avLst/>
              <a:gdLst>
                <a:gd name="T0" fmla="*/ 5 w 94"/>
                <a:gd name="T1" fmla="*/ 60 h 105"/>
                <a:gd name="T2" fmla="*/ 56 w 94"/>
                <a:gd name="T3" fmla="*/ 101 h 105"/>
                <a:gd name="T4" fmla="*/ 90 w 94"/>
                <a:gd name="T5" fmla="*/ 45 h 105"/>
                <a:gd name="T6" fmla="*/ 39 w 94"/>
                <a:gd name="T7" fmla="*/ 4 h 105"/>
                <a:gd name="T8" fmla="*/ 5 w 94"/>
                <a:gd name="T9" fmla="*/ 60 h 105"/>
              </a:gdLst>
              <a:ahLst/>
              <a:cxnLst>
                <a:cxn ang="0">
                  <a:pos x="T0" y="T1"/>
                </a:cxn>
                <a:cxn ang="0">
                  <a:pos x="T2" y="T3"/>
                </a:cxn>
                <a:cxn ang="0">
                  <a:pos x="T4" y="T5"/>
                </a:cxn>
                <a:cxn ang="0">
                  <a:pos x="T6" y="T7"/>
                </a:cxn>
                <a:cxn ang="0">
                  <a:pos x="T8" y="T9"/>
                </a:cxn>
              </a:cxnLst>
              <a:rect l="0" t="0" r="r" b="b"/>
              <a:pathLst>
                <a:path w="94" h="105">
                  <a:moveTo>
                    <a:pt x="5" y="60"/>
                  </a:moveTo>
                  <a:cubicBezTo>
                    <a:pt x="10" y="86"/>
                    <a:pt x="32" y="105"/>
                    <a:pt x="56" y="101"/>
                  </a:cubicBezTo>
                  <a:cubicBezTo>
                    <a:pt x="79" y="97"/>
                    <a:pt x="94" y="72"/>
                    <a:pt x="90" y="45"/>
                  </a:cubicBezTo>
                  <a:cubicBezTo>
                    <a:pt x="85" y="18"/>
                    <a:pt x="63" y="0"/>
                    <a:pt x="39" y="4"/>
                  </a:cubicBezTo>
                  <a:cubicBezTo>
                    <a:pt x="16" y="8"/>
                    <a:pt x="0" y="33"/>
                    <a:pt x="5" y="60"/>
                  </a:cubicBezTo>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1" name="ïṧļîḓê">
              <a:extLst>
                <a:ext uri="{FF2B5EF4-FFF2-40B4-BE49-F238E27FC236}">
                  <a16:creationId xmlns:a16="http://schemas.microsoft.com/office/drawing/2014/main" id="{77C9A873-5850-45E7-A7D9-8F32D22ABFD0}"/>
                </a:ext>
              </a:extLst>
            </p:cNvPr>
            <p:cNvSpPr/>
            <p:nvPr/>
          </p:nvSpPr>
          <p:spPr bwMode="auto">
            <a:xfrm>
              <a:off x="8861425" y="4417218"/>
              <a:ext cx="30163" cy="46038"/>
            </a:xfrm>
            <a:custGeom>
              <a:avLst/>
              <a:gdLst>
                <a:gd name="T0" fmla="*/ 0 w 7"/>
                <a:gd name="T1" fmla="*/ 6 h 11"/>
                <a:gd name="T2" fmla="*/ 4 w 7"/>
                <a:gd name="T3" fmla="*/ 10 h 11"/>
                <a:gd name="T4" fmla="*/ 7 w 7"/>
                <a:gd name="T5" fmla="*/ 5 h 11"/>
                <a:gd name="T6" fmla="*/ 3 w 7"/>
                <a:gd name="T7" fmla="*/ 1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1" y="9"/>
                    <a:pt x="2" y="11"/>
                    <a:pt x="4" y="10"/>
                  </a:cubicBezTo>
                  <a:cubicBezTo>
                    <a:pt x="6" y="10"/>
                    <a:pt x="7" y="8"/>
                    <a:pt x="7" y="5"/>
                  </a:cubicBezTo>
                  <a:cubicBezTo>
                    <a:pt x="6" y="2"/>
                    <a:pt x="4" y="0"/>
                    <a:pt x="3" y="1"/>
                  </a:cubicBezTo>
                  <a:cubicBezTo>
                    <a:pt x="1" y="1"/>
                    <a:pt x="0" y="3"/>
                    <a:pt x="0" y="6"/>
                  </a:cubicBez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2" name="íṩḻîďè">
              <a:extLst>
                <a:ext uri="{FF2B5EF4-FFF2-40B4-BE49-F238E27FC236}">
                  <a16:creationId xmlns:a16="http://schemas.microsoft.com/office/drawing/2014/main" id="{C76A5A89-E14B-43E3-90D6-8ADBD1836E75}"/>
                </a:ext>
              </a:extLst>
            </p:cNvPr>
            <p:cNvSpPr/>
            <p:nvPr/>
          </p:nvSpPr>
          <p:spPr bwMode="auto">
            <a:xfrm>
              <a:off x="8755062" y="4167981"/>
              <a:ext cx="401638" cy="277813"/>
            </a:xfrm>
            <a:custGeom>
              <a:avLst/>
              <a:gdLst>
                <a:gd name="T0" fmla="*/ 10 w 94"/>
                <a:gd name="T1" fmla="*/ 11 h 65"/>
                <a:gd name="T2" fmla="*/ 23 w 94"/>
                <a:gd name="T3" fmla="*/ 7 h 65"/>
                <a:gd name="T4" fmla="*/ 26 w 94"/>
                <a:gd name="T5" fmla="*/ 5 h 65"/>
                <a:gd name="T6" fmla="*/ 39 w 94"/>
                <a:gd name="T7" fmla="*/ 1 h 65"/>
                <a:gd name="T8" fmla="*/ 45 w 94"/>
                <a:gd name="T9" fmla="*/ 1 h 65"/>
                <a:gd name="T10" fmla="*/ 71 w 94"/>
                <a:gd name="T11" fmla="*/ 7 h 65"/>
                <a:gd name="T12" fmla="*/ 93 w 94"/>
                <a:gd name="T13" fmla="*/ 38 h 65"/>
                <a:gd name="T14" fmla="*/ 89 w 94"/>
                <a:gd name="T15" fmla="*/ 65 h 65"/>
                <a:gd name="T16" fmla="*/ 88 w 94"/>
                <a:gd name="T17" fmla="*/ 60 h 65"/>
                <a:gd name="T18" fmla="*/ 73 w 94"/>
                <a:gd name="T19" fmla="*/ 31 h 65"/>
                <a:gd name="T20" fmla="*/ 32 w 94"/>
                <a:gd name="T21" fmla="*/ 45 h 65"/>
                <a:gd name="T22" fmla="*/ 11 w 94"/>
                <a:gd name="T23" fmla="*/ 44 h 65"/>
                <a:gd name="T24" fmla="*/ 10 w 9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65">
                  <a:moveTo>
                    <a:pt x="10" y="11"/>
                  </a:moveTo>
                  <a:cubicBezTo>
                    <a:pt x="14" y="8"/>
                    <a:pt x="19" y="9"/>
                    <a:pt x="23" y="7"/>
                  </a:cubicBezTo>
                  <a:cubicBezTo>
                    <a:pt x="24" y="6"/>
                    <a:pt x="25" y="6"/>
                    <a:pt x="26" y="5"/>
                  </a:cubicBezTo>
                  <a:cubicBezTo>
                    <a:pt x="30" y="3"/>
                    <a:pt x="35" y="2"/>
                    <a:pt x="39" y="1"/>
                  </a:cubicBezTo>
                  <a:cubicBezTo>
                    <a:pt x="41" y="1"/>
                    <a:pt x="43" y="1"/>
                    <a:pt x="45" y="1"/>
                  </a:cubicBezTo>
                  <a:cubicBezTo>
                    <a:pt x="54" y="0"/>
                    <a:pt x="63" y="2"/>
                    <a:pt x="71" y="7"/>
                  </a:cubicBezTo>
                  <a:cubicBezTo>
                    <a:pt x="82" y="13"/>
                    <a:pt x="90" y="24"/>
                    <a:pt x="93" y="38"/>
                  </a:cubicBezTo>
                  <a:cubicBezTo>
                    <a:pt x="94" y="47"/>
                    <a:pt x="93" y="57"/>
                    <a:pt x="89" y="65"/>
                  </a:cubicBezTo>
                  <a:cubicBezTo>
                    <a:pt x="89" y="63"/>
                    <a:pt x="88" y="61"/>
                    <a:pt x="88" y="60"/>
                  </a:cubicBezTo>
                  <a:cubicBezTo>
                    <a:pt x="85" y="45"/>
                    <a:pt x="81" y="36"/>
                    <a:pt x="73" y="31"/>
                  </a:cubicBezTo>
                  <a:cubicBezTo>
                    <a:pt x="66" y="41"/>
                    <a:pt x="45" y="43"/>
                    <a:pt x="32" y="45"/>
                  </a:cubicBezTo>
                  <a:cubicBezTo>
                    <a:pt x="25" y="46"/>
                    <a:pt x="18" y="45"/>
                    <a:pt x="11" y="44"/>
                  </a:cubicBezTo>
                  <a:cubicBezTo>
                    <a:pt x="2" y="41"/>
                    <a:pt x="0" y="19"/>
                    <a:pt x="10" y="11"/>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3" name="ísḷîḍê">
              <a:extLst>
                <a:ext uri="{FF2B5EF4-FFF2-40B4-BE49-F238E27FC236}">
                  <a16:creationId xmlns:a16="http://schemas.microsoft.com/office/drawing/2014/main" id="{5F312E04-0E32-4E11-8FF6-B34368C03B14}"/>
                </a:ext>
              </a:extLst>
            </p:cNvPr>
            <p:cNvSpPr/>
            <p:nvPr/>
          </p:nvSpPr>
          <p:spPr bwMode="auto">
            <a:xfrm>
              <a:off x="9045575" y="4506118"/>
              <a:ext cx="504825" cy="735013"/>
            </a:xfrm>
            <a:custGeom>
              <a:avLst/>
              <a:gdLst>
                <a:gd name="T0" fmla="*/ 94 w 118"/>
                <a:gd name="T1" fmla="*/ 71 h 172"/>
                <a:gd name="T2" fmla="*/ 53 w 118"/>
                <a:gd name="T3" fmla="*/ 9 h 172"/>
                <a:gd name="T4" fmla="*/ 31 w 118"/>
                <a:gd name="T5" fmla="*/ 5 h 172"/>
                <a:gd name="T6" fmla="*/ 11 w 118"/>
                <a:gd name="T7" fmla="*/ 18 h 172"/>
                <a:gd name="T8" fmla="*/ 0 w 118"/>
                <a:gd name="T9" fmla="*/ 100 h 172"/>
                <a:gd name="T10" fmla="*/ 15 w 118"/>
                <a:gd name="T11" fmla="*/ 123 h 172"/>
                <a:gd name="T12" fmla="*/ 56 w 118"/>
                <a:gd name="T13" fmla="*/ 167 h 172"/>
                <a:gd name="T14" fmla="*/ 111 w 118"/>
                <a:gd name="T15" fmla="*/ 111 h 172"/>
                <a:gd name="T16" fmla="*/ 94 w 118"/>
                <a:gd name="T17"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72">
                  <a:moveTo>
                    <a:pt x="94" y="71"/>
                  </a:moveTo>
                  <a:cubicBezTo>
                    <a:pt x="53" y="9"/>
                    <a:pt x="53" y="9"/>
                    <a:pt x="53" y="9"/>
                  </a:cubicBezTo>
                  <a:cubicBezTo>
                    <a:pt x="48" y="2"/>
                    <a:pt x="38" y="0"/>
                    <a:pt x="31" y="5"/>
                  </a:cubicBezTo>
                  <a:cubicBezTo>
                    <a:pt x="11" y="18"/>
                    <a:pt x="11" y="18"/>
                    <a:pt x="11" y="18"/>
                  </a:cubicBezTo>
                  <a:cubicBezTo>
                    <a:pt x="8" y="44"/>
                    <a:pt x="3" y="72"/>
                    <a:pt x="0" y="100"/>
                  </a:cubicBezTo>
                  <a:cubicBezTo>
                    <a:pt x="15" y="123"/>
                    <a:pt x="15" y="123"/>
                    <a:pt x="15" y="123"/>
                  </a:cubicBezTo>
                  <a:cubicBezTo>
                    <a:pt x="20" y="130"/>
                    <a:pt x="48" y="172"/>
                    <a:pt x="56" y="167"/>
                  </a:cubicBezTo>
                  <a:cubicBezTo>
                    <a:pt x="111" y="111"/>
                    <a:pt x="111" y="111"/>
                    <a:pt x="111" y="111"/>
                  </a:cubicBezTo>
                  <a:cubicBezTo>
                    <a:pt x="118" y="106"/>
                    <a:pt x="99" y="78"/>
                    <a:pt x="94" y="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4" name="íŝḻîḓe">
              <a:extLst>
                <a:ext uri="{FF2B5EF4-FFF2-40B4-BE49-F238E27FC236}">
                  <a16:creationId xmlns:a16="http://schemas.microsoft.com/office/drawing/2014/main" id="{8D6B4D19-4032-4DF5-916B-84D71E8ABD09}"/>
                </a:ext>
              </a:extLst>
            </p:cNvPr>
            <p:cNvSpPr/>
            <p:nvPr/>
          </p:nvSpPr>
          <p:spPr bwMode="auto">
            <a:xfrm>
              <a:off x="8891587" y="4185443"/>
              <a:ext cx="406400" cy="419100"/>
            </a:xfrm>
            <a:custGeom>
              <a:avLst/>
              <a:gdLst>
                <a:gd name="T0" fmla="*/ 40 w 95"/>
                <a:gd name="T1" fmla="*/ 76 h 98"/>
                <a:gd name="T2" fmla="*/ 51 w 95"/>
                <a:gd name="T3" fmla="*/ 59 h 98"/>
                <a:gd name="T4" fmla="*/ 35 w 95"/>
                <a:gd name="T5" fmla="*/ 48 h 98"/>
                <a:gd name="T6" fmla="*/ 23 w 95"/>
                <a:gd name="T7" fmla="*/ 62 h 98"/>
                <a:gd name="T8" fmla="*/ 0 w 95"/>
                <a:gd name="T9" fmla="*/ 30 h 98"/>
                <a:gd name="T10" fmla="*/ 66 w 95"/>
                <a:gd name="T11" fmla="*/ 32 h 98"/>
                <a:gd name="T12" fmla="*/ 50 w 95"/>
                <a:gd name="T13" fmla="*/ 98 h 98"/>
                <a:gd name="T14" fmla="*/ 40 w 95"/>
                <a:gd name="T15" fmla="*/ 7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98">
                  <a:moveTo>
                    <a:pt x="40" y="76"/>
                  </a:moveTo>
                  <a:cubicBezTo>
                    <a:pt x="47" y="74"/>
                    <a:pt x="52" y="67"/>
                    <a:pt x="51" y="59"/>
                  </a:cubicBezTo>
                  <a:cubicBezTo>
                    <a:pt x="50" y="52"/>
                    <a:pt x="43" y="47"/>
                    <a:pt x="35" y="48"/>
                  </a:cubicBezTo>
                  <a:cubicBezTo>
                    <a:pt x="28" y="49"/>
                    <a:pt x="23" y="55"/>
                    <a:pt x="23" y="62"/>
                  </a:cubicBezTo>
                  <a:cubicBezTo>
                    <a:pt x="18" y="46"/>
                    <a:pt x="0" y="30"/>
                    <a:pt x="0" y="30"/>
                  </a:cubicBezTo>
                  <a:cubicBezTo>
                    <a:pt x="22" y="16"/>
                    <a:pt x="38" y="0"/>
                    <a:pt x="66" y="32"/>
                  </a:cubicBezTo>
                  <a:cubicBezTo>
                    <a:pt x="95" y="64"/>
                    <a:pt x="50" y="98"/>
                    <a:pt x="50" y="98"/>
                  </a:cubicBezTo>
                  <a:cubicBezTo>
                    <a:pt x="50" y="98"/>
                    <a:pt x="33" y="77"/>
                    <a:pt x="40" y="76"/>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5" name="îṡḷïdê">
              <a:extLst>
                <a:ext uri="{FF2B5EF4-FFF2-40B4-BE49-F238E27FC236}">
                  <a16:creationId xmlns:a16="http://schemas.microsoft.com/office/drawing/2014/main" id="{DB55550A-17BF-4962-A409-D147AE59150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6" name="îṩḻíde">
              <a:extLst>
                <a:ext uri="{FF2B5EF4-FFF2-40B4-BE49-F238E27FC236}">
                  <a16:creationId xmlns:a16="http://schemas.microsoft.com/office/drawing/2014/main" id="{F32FC278-5F3C-4DF7-809E-A826AA8941C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7" name="iṧḻîḓé">
              <a:extLst>
                <a:ext uri="{FF2B5EF4-FFF2-40B4-BE49-F238E27FC236}">
                  <a16:creationId xmlns:a16="http://schemas.microsoft.com/office/drawing/2014/main" id="{B073A576-C481-4E73-B7BA-C611ED133DE6}"/>
                </a:ext>
              </a:extLst>
            </p:cNvPr>
            <p:cNvSpPr/>
            <p:nvPr/>
          </p:nvSpPr>
          <p:spPr bwMode="auto">
            <a:xfrm>
              <a:off x="8977312" y="4655343"/>
              <a:ext cx="225425" cy="350838"/>
            </a:xfrm>
            <a:custGeom>
              <a:avLst/>
              <a:gdLst>
                <a:gd name="T0" fmla="*/ 7 w 53"/>
                <a:gd name="T1" fmla="*/ 79 h 82"/>
                <a:gd name="T2" fmla="*/ 20 w 53"/>
                <a:gd name="T3" fmla="*/ 75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18" y="80"/>
                    <a:pt x="20" y="75"/>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8" name="íṡļiďè">
              <a:extLst>
                <a:ext uri="{FF2B5EF4-FFF2-40B4-BE49-F238E27FC236}">
                  <a16:creationId xmlns:a16="http://schemas.microsoft.com/office/drawing/2014/main" id="{86D25B07-AFD2-4189-A2CA-06D7F80B8DC1}"/>
                </a:ext>
              </a:extLst>
            </p:cNvPr>
            <p:cNvSpPr/>
            <p:nvPr/>
          </p:nvSpPr>
          <p:spPr bwMode="auto">
            <a:xfrm>
              <a:off x="8878887" y="4912518"/>
              <a:ext cx="192088" cy="204788"/>
            </a:xfrm>
            <a:custGeom>
              <a:avLst/>
              <a:gdLst>
                <a:gd name="T0" fmla="*/ 0 w 45"/>
                <a:gd name="T1" fmla="*/ 42 h 48"/>
                <a:gd name="T2" fmla="*/ 6 w 45"/>
                <a:gd name="T3" fmla="*/ 48 h 48"/>
                <a:gd name="T4" fmla="*/ 41 w 45"/>
                <a:gd name="T5" fmla="*/ 18 h 48"/>
                <a:gd name="T6" fmla="*/ 40 w 45"/>
                <a:gd name="T7" fmla="*/ 4 h 48"/>
                <a:gd name="T8" fmla="*/ 28 w 45"/>
                <a:gd name="T9" fmla="*/ 1 h 48"/>
                <a:gd name="T10" fmla="*/ 0 w 45"/>
                <a:gd name="T11" fmla="*/ 42 h 48"/>
              </a:gdLst>
              <a:ahLst/>
              <a:cxnLst>
                <a:cxn ang="0">
                  <a:pos x="T0" y="T1"/>
                </a:cxn>
                <a:cxn ang="0">
                  <a:pos x="T2" y="T3"/>
                </a:cxn>
                <a:cxn ang="0">
                  <a:pos x="T4" y="T5"/>
                </a:cxn>
                <a:cxn ang="0">
                  <a:pos x="T6" y="T7"/>
                </a:cxn>
                <a:cxn ang="0">
                  <a:pos x="T8" y="T9"/>
                </a:cxn>
                <a:cxn ang="0">
                  <a:pos x="T10" y="T11"/>
                </a:cxn>
              </a:cxnLst>
              <a:rect l="0" t="0" r="r" b="b"/>
              <a:pathLst>
                <a:path w="45" h="48">
                  <a:moveTo>
                    <a:pt x="0" y="42"/>
                  </a:moveTo>
                  <a:cubicBezTo>
                    <a:pt x="6" y="48"/>
                    <a:pt x="6" y="48"/>
                    <a:pt x="6" y="48"/>
                  </a:cubicBezTo>
                  <a:cubicBezTo>
                    <a:pt x="6" y="48"/>
                    <a:pt x="33" y="24"/>
                    <a:pt x="41" y="18"/>
                  </a:cubicBezTo>
                  <a:cubicBezTo>
                    <a:pt x="45" y="14"/>
                    <a:pt x="44" y="8"/>
                    <a:pt x="40" y="4"/>
                  </a:cubicBezTo>
                  <a:cubicBezTo>
                    <a:pt x="37" y="0"/>
                    <a:pt x="28" y="1"/>
                    <a:pt x="28" y="1"/>
                  </a:cubicBezTo>
                  <a:lnTo>
                    <a:pt x="0" y="4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9" name="íš1ïḓê">
              <a:extLst>
                <a:ext uri="{FF2B5EF4-FFF2-40B4-BE49-F238E27FC236}">
                  <a16:creationId xmlns:a16="http://schemas.microsoft.com/office/drawing/2014/main" id="{4FDB09CE-8B5B-4FCC-9A41-4BA039A04F48}"/>
                </a:ext>
              </a:extLst>
            </p:cNvPr>
            <p:cNvSpPr/>
            <p:nvPr/>
          </p:nvSpPr>
          <p:spPr bwMode="auto">
            <a:xfrm>
              <a:off x="8796337" y="5079206"/>
              <a:ext cx="125413" cy="119063"/>
            </a:xfrm>
            <a:custGeom>
              <a:avLst/>
              <a:gdLst>
                <a:gd name="T0" fmla="*/ 1 w 29"/>
                <a:gd name="T1" fmla="*/ 5 h 28"/>
                <a:gd name="T2" fmla="*/ 16 w 29"/>
                <a:gd name="T3" fmla="*/ 1 h 28"/>
                <a:gd name="T4" fmla="*/ 17 w 29"/>
                <a:gd name="T5" fmla="*/ 1 h 28"/>
                <a:gd name="T6" fmla="*/ 27 w 29"/>
                <a:gd name="T7" fmla="*/ 11 h 28"/>
                <a:gd name="T8" fmla="*/ 28 w 29"/>
                <a:gd name="T9" fmla="*/ 15 h 28"/>
                <a:gd name="T10" fmla="*/ 18 w 29"/>
                <a:gd name="T11" fmla="*/ 26 h 28"/>
                <a:gd name="T12" fmla="*/ 13 w 29"/>
                <a:gd name="T13" fmla="*/ 26 h 28"/>
                <a:gd name="T14" fmla="*/ 3 w 29"/>
                <a:gd name="T15" fmla="*/ 17 h 28"/>
                <a:gd name="T16" fmla="*/ 3 w 29"/>
                <a:gd name="T17" fmla="*/ 12 h 28"/>
                <a:gd name="T18" fmla="*/ 1 w 29"/>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 y="5"/>
                  </a:moveTo>
                  <a:cubicBezTo>
                    <a:pt x="1" y="5"/>
                    <a:pt x="15" y="0"/>
                    <a:pt x="16" y="1"/>
                  </a:cubicBezTo>
                  <a:cubicBezTo>
                    <a:pt x="17" y="1"/>
                    <a:pt x="17" y="1"/>
                    <a:pt x="17" y="1"/>
                  </a:cubicBezTo>
                  <a:cubicBezTo>
                    <a:pt x="27" y="11"/>
                    <a:pt x="27" y="11"/>
                    <a:pt x="27" y="11"/>
                  </a:cubicBezTo>
                  <a:cubicBezTo>
                    <a:pt x="29" y="12"/>
                    <a:pt x="29" y="14"/>
                    <a:pt x="28" y="15"/>
                  </a:cubicBezTo>
                  <a:cubicBezTo>
                    <a:pt x="18" y="26"/>
                    <a:pt x="18" y="26"/>
                    <a:pt x="18" y="26"/>
                  </a:cubicBezTo>
                  <a:cubicBezTo>
                    <a:pt x="17" y="27"/>
                    <a:pt x="15" y="28"/>
                    <a:pt x="13" y="26"/>
                  </a:cubicBezTo>
                  <a:cubicBezTo>
                    <a:pt x="3" y="17"/>
                    <a:pt x="3" y="17"/>
                    <a:pt x="3" y="17"/>
                  </a:cubicBezTo>
                  <a:cubicBezTo>
                    <a:pt x="2" y="16"/>
                    <a:pt x="3" y="13"/>
                    <a:pt x="3" y="12"/>
                  </a:cubicBezTo>
                  <a:cubicBezTo>
                    <a:pt x="0" y="9"/>
                    <a:pt x="1" y="5"/>
                    <a:pt x="1" y="5"/>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0" name="ïṡ1íďè">
              <a:extLst>
                <a:ext uri="{FF2B5EF4-FFF2-40B4-BE49-F238E27FC236}">
                  <a16:creationId xmlns:a16="http://schemas.microsoft.com/office/drawing/2014/main" id="{FD183C95-E631-4440-B564-D4F8292B9895}"/>
                </a:ext>
              </a:extLst>
            </p:cNvPr>
            <p:cNvSpPr/>
            <p:nvPr/>
          </p:nvSpPr>
          <p:spPr bwMode="auto">
            <a:xfrm>
              <a:off x="8977312" y="4655343"/>
              <a:ext cx="225425" cy="350838"/>
            </a:xfrm>
            <a:custGeom>
              <a:avLst/>
              <a:gdLst>
                <a:gd name="T0" fmla="*/ 7 w 53"/>
                <a:gd name="T1" fmla="*/ 79 h 82"/>
                <a:gd name="T2" fmla="*/ 23 w 53"/>
                <a:gd name="T3" fmla="*/ 77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20" y="82"/>
                    <a:pt x="23" y="77"/>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1" name="iṡľidé">
              <a:extLst>
                <a:ext uri="{FF2B5EF4-FFF2-40B4-BE49-F238E27FC236}">
                  <a16:creationId xmlns:a16="http://schemas.microsoft.com/office/drawing/2014/main" id="{4ABE3B27-1FEA-4959-BED3-B785135AEB21}"/>
                </a:ext>
              </a:extLst>
            </p:cNvPr>
            <p:cNvSpPr/>
            <p:nvPr/>
          </p:nvSpPr>
          <p:spPr bwMode="auto">
            <a:xfrm>
              <a:off x="8882062" y="4912518"/>
              <a:ext cx="201613" cy="239713"/>
            </a:xfrm>
            <a:custGeom>
              <a:avLst/>
              <a:gdLst>
                <a:gd name="T0" fmla="*/ 0 w 47"/>
                <a:gd name="T1" fmla="*/ 38 h 56"/>
                <a:gd name="T2" fmla="*/ 22 w 47"/>
                <a:gd name="T3" fmla="*/ 56 h 56"/>
                <a:gd name="T4" fmla="*/ 43 w 47"/>
                <a:gd name="T5" fmla="*/ 19 h 56"/>
                <a:gd name="T6" fmla="*/ 39 w 47"/>
                <a:gd name="T7" fmla="*/ 4 h 56"/>
                <a:gd name="T8" fmla="*/ 27 w 47"/>
                <a:gd name="T9" fmla="*/ 1 h 56"/>
                <a:gd name="T10" fmla="*/ 0 w 47"/>
                <a:gd name="T11" fmla="*/ 38 h 56"/>
              </a:gdLst>
              <a:ahLst/>
              <a:cxnLst>
                <a:cxn ang="0">
                  <a:pos x="T0" y="T1"/>
                </a:cxn>
                <a:cxn ang="0">
                  <a:pos x="T2" y="T3"/>
                </a:cxn>
                <a:cxn ang="0">
                  <a:pos x="T4" y="T5"/>
                </a:cxn>
                <a:cxn ang="0">
                  <a:pos x="T6" y="T7"/>
                </a:cxn>
                <a:cxn ang="0">
                  <a:pos x="T8" y="T9"/>
                </a:cxn>
                <a:cxn ang="0">
                  <a:pos x="T10" y="T11"/>
                </a:cxn>
              </a:cxnLst>
              <a:rect l="0" t="0" r="r" b="b"/>
              <a:pathLst>
                <a:path w="47" h="56">
                  <a:moveTo>
                    <a:pt x="0" y="38"/>
                  </a:moveTo>
                  <a:cubicBezTo>
                    <a:pt x="22" y="56"/>
                    <a:pt x="22" y="56"/>
                    <a:pt x="22" y="56"/>
                  </a:cubicBezTo>
                  <a:cubicBezTo>
                    <a:pt x="22" y="56"/>
                    <a:pt x="36" y="25"/>
                    <a:pt x="43" y="19"/>
                  </a:cubicBezTo>
                  <a:cubicBezTo>
                    <a:pt x="47" y="15"/>
                    <a:pt x="43" y="8"/>
                    <a:pt x="39" y="4"/>
                  </a:cubicBezTo>
                  <a:cubicBezTo>
                    <a:pt x="36" y="0"/>
                    <a:pt x="27" y="1"/>
                    <a:pt x="27" y="1"/>
                  </a:cubicBezTo>
                  <a:lnTo>
                    <a:pt x="0"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2" name="í$1îḑé">
              <a:extLst>
                <a:ext uri="{FF2B5EF4-FFF2-40B4-BE49-F238E27FC236}">
                  <a16:creationId xmlns:a16="http://schemas.microsoft.com/office/drawing/2014/main" id="{EBCE04FC-639F-4A92-9DC9-B445A147AE84}"/>
                </a:ext>
              </a:extLst>
            </p:cNvPr>
            <p:cNvSpPr/>
            <p:nvPr/>
          </p:nvSpPr>
          <p:spPr bwMode="auto">
            <a:xfrm>
              <a:off x="9131300" y="4293393"/>
              <a:ext cx="76200"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3" name="išḻíḋè">
              <a:extLst>
                <a:ext uri="{FF2B5EF4-FFF2-40B4-BE49-F238E27FC236}">
                  <a16:creationId xmlns:a16="http://schemas.microsoft.com/office/drawing/2014/main" id="{9D89C936-528F-4FAC-93A3-04B2E47C59F7}"/>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4" name="îṥľíḑe">
              <a:extLst>
                <a:ext uri="{FF2B5EF4-FFF2-40B4-BE49-F238E27FC236}">
                  <a16:creationId xmlns:a16="http://schemas.microsoft.com/office/drawing/2014/main" id="{6B1CF4B8-C6F9-4821-94B9-52473FB59D55}"/>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5" name="îṥḷïḍé">
              <a:extLst>
                <a:ext uri="{FF2B5EF4-FFF2-40B4-BE49-F238E27FC236}">
                  <a16:creationId xmlns:a16="http://schemas.microsoft.com/office/drawing/2014/main" id="{A8B67116-5D57-4FF1-A6B8-683D75B11823}"/>
                </a:ext>
              </a:extLst>
            </p:cNvPr>
            <p:cNvSpPr/>
            <p:nvPr/>
          </p:nvSpPr>
          <p:spPr bwMode="auto">
            <a:xfrm>
              <a:off x="8924925" y="43743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6" name="ïŝḷíḍè">
              <a:extLst>
                <a:ext uri="{FF2B5EF4-FFF2-40B4-BE49-F238E27FC236}">
                  <a16:creationId xmlns:a16="http://schemas.microsoft.com/office/drawing/2014/main" id="{9A818207-7E9E-4708-A36E-3D2DF49E2384}"/>
                </a:ext>
              </a:extLst>
            </p:cNvPr>
            <p:cNvSpPr/>
            <p:nvPr/>
          </p:nvSpPr>
          <p:spPr bwMode="auto">
            <a:xfrm>
              <a:off x="9174162" y="4374356"/>
              <a:ext cx="76200"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7" name="íśliḑê">
              <a:extLst>
                <a:ext uri="{FF2B5EF4-FFF2-40B4-BE49-F238E27FC236}">
                  <a16:creationId xmlns:a16="http://schemas.microsoft.com/office/drawing/2014/main" id="{5BF97F0A-3963-4140-A47B-85A6897A61F2}"/>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8" name="íŝlîďê">
              <a:extLst>
                <a:ext uri="{FF2B5EF4-FFF2-40B4-BE49-F238E27FC236}">
                  <a16:creationId xmlns:a16="http://schemas.microsoft.com/office/drawing/2014/main" id="{78BFA912-6973-4DF8-B1A2-5ECDB078AB3C}"/>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9" name="iṣ1îḓè">
              <a:extLst>
                <a:ext uri="{FF2B5EF4-FFF2-40B4-BE49-F238E27FC236}">
                  <a16:creationId xmlns:a16="http://schemas.microsoft.com/office/drawing/2014/main" id="{3B905F93-5ACF-45C9-85E1-47F20D1684DE}"/>
                </a:ext>
              </a:extLst>
            </p:cNvPr>
            <p:cNvSpPr/>
            <p:nvPr/>
          </p:nvSpPr>
          <p:spPr bwMode="auto">
            <a:xfrm>
              <a:off x="8967787" y="44505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0" name="ïŝḷiḍé">
              <a:extLst>
                <a:ext uri="{FF2B5EF4-FFF2-40B4-BE49-F238E27FC236}">
                  <a16:creationId xmlns:a16="http://schemas.microsoft.com/office/drawing/2014/main" id="{2E9E1658-5265-4CC8-A7DA-0DC266E85E80}"/>
                </a:ext>
              </a:extLst>
            </p:cNvPr>
            <p:cNvSpPr/>
            <p:nvPr/>
          </p:nvSpPr>
          <p:spPr bwMode="auto">
            <a:xfrm>
              <a:off x="9217025" y="4450556"/>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1" name="ïṣḷíḓê">
              <a:extLst>
                <a:ext uri="{FF2B5EF4-FFF2-40B4-BE49-F238E27FC236}">
                  <a16:creationId xmlns:a16="http://schemas.microsoft.com/office/drawing/2014/main" id="{2FDFCD44-6353-4109-A7E9-2A65061AC97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2" name="ïṥľîdê">
              <a:extLst>
                <a:ext uri="{FF2B5EF4-FFF2-40B4-BE49-F238E27FC236}">
                  <a16:creationId xmlns:a16="http://schemas.microsoft.com/office/drawing/2014/main" id="{08B18454-AE6D-4607-B438-0A640DA72AE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3" name="iṩḻîdê">
              <a:extLst>
                <a:ext uri="{FF2B5EF4-FFF2-40B4-BE49-F238E27FC236}">
                  <a16:creationId xmlns:a16="http://schemas.microsoft.com/office/drawing/2014/main" id="{B3FF8FE9-D1A8-435D-A4CC-E1826401E5B9}"/>
                </a:ext>
              </a:extLst>
            </p:cNvPr>
            <p:cNvSpPr/>
            <p:nvPr/>
          </p:nvSpPr>
          <p:spPr bwMode="auto">
            <a:xfrm>
              <a:off x="9010650" y="4528343"/>
              <a:ext cx="80963" cy="98425"/>
            </a:xfrm>
            <a:custGeom>
              <a:avLst/>
              <a:gdLst>
                <a:gd name="T0" fmla="*/ 16 w 19"/>
                <a:gd name="T1" fmla="*/ 8 h 23"/>
                <a:gd name="T2" fmla="*/ 13 w 19"/>
                <a:gd name="T3" fmla="*/ 21 h 23"/>
                <a:gd name="T4" fmla="*/ 2 w 19"/>
                <a:gd name="T5" fmla="*/ 14 h 23"/>
                <a:gd name="T6" fmla="*/ 6 w 19"/>
                <a:gd name="T7" fmla="*/ 1 h 23"/>
                <a:gd name="T8" fmla="*/ 16 w 19"/>
                <a:gd name="T9" fmla="*/ 8 h 23"/>
              </a:gdLst>
              <a:ahLst/>
              <a:cxnLst>
                <a:cxn ang="0">
                  <a:pos x="T0" y="T1"/>
                </a:cxn>
                <a:cxn ang="0">
                  <a:pos x="T2" y="T3"/>
                </a:cxn>
                <a:cxn ang="0">
                  <a:pos x="T4" y="T5"/>
                </a:cxn>
                <a:cxn ang="0">
                  <a:pos x="T6" y="T7"/>
                </a:cxn>
                <a:cxn ang="0">
                  <a:pos x="T8" y="T9"/>
                </a:cxn>
              </a:cxnLst>
              <a:rect l="0" t="0" r="r" b="b"/>
              <a:pathLst>
                <a:path w="19" h="23">
                  <a:moveTo>
                    <a:pt x="16" y="8"/>
                  </a:moveTo>
                  <a:cubicBezTo>
                    <a:pt x="19" y="14"/>
                    <a:pt x="17" y="20"/>
                    <a:pt x="13" y="21"/>
                  </a:cubicBezTo>
                  <a:cubicBezTo>
                    <a:pt x="9" y="23"/>
                    <a:pt x="4" y="19"/>
                    <a:pt x="2" y="14"/>
                  </a:cubicBezTo>
                  <a:cubicBezTo>
                    <a:pt x="0" y="8"/>
                    <a:pt x="2" y="3"/>
                    <a:pt x="6" y="1"/>
                  </a:cubicBezTo>
                  <a:cubicBezTo>
                    <a:pt x="10"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4" name="ïsļïďê">
              <a:extLst>
                <a:ext uri="{FF2B5EF4-FFF2-40B4-BE49-F238E27FC236}">
                  <a16:creationId xmlns:a16="http://schemas.microsoft.com/office/drawing/2014/main" id="{FCA51591-0630-47EF-BF8A-C5706B30CA4A}"/>
                </a:ext>
              </a:extLst>
            </p:cNvPr>
            <p:cNvSpPr/>
            <p:nvPr/>
          </p:nvSpPr>
          <p:spPr bwMode="auto">
            <a:xfrm>
              <a:off x="8977312" y="4463256"/>
              <a:ext cx="1588" cy="1588"/>
            </a:xfrm>
            <a:prstGeom prst="rect">
              <a:avLst/>
            </a:prstGeom>
            <a:solidFill>
              <a:srgbClr val="EFDE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45" name="îśḻíḑé">
              <a:extLst>
                <a:ext uri="{FF2B5EF4-FFF2-40B4-BE49-F238E27FC236}">
                  <a16:creationId xmlns:a16="http://schemas.microsoft.com/office/drawing/2014/main" id="{D55175AA-FE2B-48AC-AF2F-E626EEC4EEDA}"/>
                </a:ext>
              </a:extLst>
            </p:cNvPr>
            <p:cNvSpPr/>
            <p:nvPr/>
          </p:nvSpPr>
          <p:spPr bwMode="auto">
            <a:xfrm>
              <a:off x="8977312" y="446325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6" name="îSḻîḋe">
              <a:extLst>
                <a:ext uri="{FF2B5EF4-FFF2-40B4-BE49-F238E27FC236}">
                  <a16:creationId xmlns:a16="http://schemas.microsoft.com/office/drawing/2014/main" id="{AB6B6417-BE3E-413D-AA95-D4C007162EB7}"/>
                </a:ext>
              </a:extLst>
            </p:cNvPr>
            <p:cNvSpPr/>
            <p:nvPr/>
          </p:nvSpPr>
          <p:spPr bwMode="auto">
            <a:xfrm>
              <a:off x="9182100" y="4361656"/>
              <a:ext cx="20638" cy="20638"/>
            </a:xfrm>
            <a:custGeom>
              <a:avLst/>
              <a:gdLst>
                <a:gd name="T0" fmla="*/ 5 w 5"/>
                <a:gd name="T1" fmla="*/ 0 h 5"/>
                <a:gd name="T2" fmla="*/ 0 w 5"/>
                <a:gd name="T3" fmla="*/ 3 h 5"/>
                <a:gd name="T4" fmla="*/ 0 w 5"/>
                <a:gd name="T5" fmla="*/ 5 h 5"/>
                <a:gd name="T6" fmla="*/ 3 w 5"/>
                <a:gd name="T7" fmla="*/ 4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2"/>
                    <a:pt x="0" y="3"/>
                  </a:cubicBezTo>
                  <a:cubicBezTo>
                    <a:pt x="0" y="5"/>
                    <a:pt x="0" y="5"/>
                    <a:pt x="0" y="5"/>
                  </a:cubicBezTo>
                  <a:cubicBezTo>
                    <a:pt x="3" y="4"/>
                    <a:pt x="3" y="4"/>
                    <a:pt x="3" y="4"/>
                  </a:cubicBezTo>
                  <a:cubicBezTo>
                    <a:pt x="4" y="3"/>
                    <a:pt x="4" y="2"/>
                    <a:pt x="5"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7" name="ïş1íḓè">
              <a:extLst>
                <a:ext uri="{FF2B5EF4-FFF2-40B4-BE49-F238E27FC236}">
                  <a16:creationId xmlns:a16="http://schemas.microsoft.com/office/drawing/2014/main" id="{EC13733A-BE4C-497F-8EC3-A93296254A4D}"/>
                </a:ext>
              </a:extLst>
            </p:cNvPr>
            <p:cNvSpPr/>
            <p:nvPr/>
          </p:nvSpPr>
          <p:spPr bwMode="auto">
            <a:xfrm>
              <a:off x="8977312" y="4374356"/>
              <a:ext cx="204788" cy="88900"/>
            </a:xfrm>
            <a:custGeom>
              <a:avLst/>
              <a:gdLst>
                <a:gd name="T0" fmla="*/ 0 w 48"/>
                <a:gd name="T1" fmla="*/ 21 h 21"/>
                <a:gd name="T2" fmla="*/ 0 w 48"/>
                <a:gd name="T3" fmla="*/ 21 h 21"/>
                <a:gd name="T4" fmla="*/ 0 w 48"/>
                <a:gd name="T5" fmla="*/ 21 h 21"/>
                <a:gd name="T6" fmla="*/ 0 w 48"/>
                <a:gd name="T7" fmla="*/ 21 h 21"/>
                <a:gd name="T8" fmla="*/ 48 w 48"/>
                <a:gd name="T9" fmla="*/ 0 h 21"/>
                <a:gd name="T10" fmla="*/ 4 w 48"/>
                <a:gd name="T11" fmla="*/ 18 h 21"/>
                <a:gd name="T12" fmla="*/ 3 w 48"/>
                <a:gd name="T13" fmla="*/ 19 h 21"/>
                <a:gd name="T14" fmla="*/ 3 w 48"/>
                <a:gd name="T15" fmla="*/ 19 h 21"/>
                <a:gd name="T16" fmla="*/ 3 w 48"/>
                <a:gd name="T17" fmla="*/ 19 h 21"/>
                <a:gd name="T18" fmla="*/ 3 w 48"/>
                <a:gd name="T19" fmla="*/ 19 h 21"/>
                <a:gd name="T20" fmla="*/ 48 w 48"/>
                <a:gd name="T21" fmla="*/ 2 h 21"/>
                <a:gd name="T22" fmla="*/ 48 w 4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1">
                  <a:moveTo>
                    <a:pt x="0" y="21"/>
                  </a:moveTo>
                  <a:cubicBezTo>
                    <a:pt x="0" y="21"/>
                    <a:pt x="0" y="21"/>
                    <a:pt x="0" y="21"/>
                  </a:cubicBezTo>
                  <a:cubicBezTo>
                    <a:pt x="0" y="21"/>
                    <a:pt x="0" y="21"/>
                    <a:pt x="0" y="21"/>
                  </a:cubicBezTo>
                  <a:cubicBezTo>
                    <a:pt x="0" y="21"/>
                    <a:pt x="0" y="21"/>
                    <a:pt x="0" y="21"/>
                  </a:cubicBezTo>
                  <a:moveTo>
                    <a:pt x="48" y="0"/>
                  </a:moveTo>
                  <a:cubicBezTo>
                    <a:pt x="35" y="8"/>
                    <a:pt x="19" y="12"/>
                    <a:pt x="4" y="18"/>
                  </a:cubicBezTo>
                  <a:cubicBezTo>
                    <a:pt x="3" y="19"/>
                    <a:pt x="3" y="19"/>
                    <a:pt x="3" y="19"/>
                  </a:cubicBezTo>
                  <a:cubicBezTo>
                    <a:pt x="3" y="19"/>
                    <a:pt x="3" y="19"/>
                    <a:pt x="3" y="19"/>
                  </a:cubicBezTo>
                  <a:cubicBezTo>
                    <a:pt x="3" y="19"/>
                    <a:pt x="3" y="19"/>
                    <a:pt x="3" y="19"/>
                  </a:cubicBezTo>
                  <a:cubicBezTo>
                    <a:pt x="3" y="19"/>
                    <a:pt x="3" y="19"/>
                    <a:pt x="3" y="19"/>
                  </a:cubicBezTo>
                  <a:cubicBezTo>
                    <a:pt x="48" y="2"/>
                    <a:pt x="48" y="2"/>
                    <a:pt x="48" y="2"/>
                  </a:cubicBezTo>
                  <a:cubicBezTo>
                    <a:pt x="48" y="0"/>
                    <a:pt x="48" y="0"/>
                    <a:pt x="48"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8" name="íṩļiḑè">
              <a:extLst>
                <a:ext uri="{FF2B5EF4-FFF2-40B4-BE49-F238E27FC236}">
                  <a16:creationId xmlns:a16="http://schemas.microsoft.com/office/drawing/2014/main" id="{94C5F24D-891B-48F3-8DFF-0A32D8BCCEFE}"/>
                </a:ext>
              </a:extLst>
            </p:cNvPr>
            <p:cNvSpPr/>
            <p:nvPr/>
          </p:nvSpPr>
          <p:spPr bwMode="auto">
            <a:xfrm>
              <a:off x="8964612" y="4450556"/>
              <a:ext cx="28575" cy="12700"/>
            </a:xfrm>
            <a:custGeom>
              <a:avLst/>
              <a:gdLst>
                <a:gd name="T0" fmla="*/ 7 w 7"/>
                <a:gd name="T1" fmla="*/ 0 h 3"/>
                <a:gd name="T2" fmla="*/ 0 w 7"/>
                <a:gd name="T3" fmla="*/ 3 h 3"/>
                <a:gd name="T4" fmla="*/ 1 w 7"/>
                <a:gd name="T5" fmla="*/ 3 h 3"/>
                <a:gd name="T6" fmla="*/ 3 w 7"/>
                <a:gd name="T7" fmla="*/ 3 h 3"/>
                <a:gd name="T8" fmla="*/ 3 w 7"/>
                <a:gd name="T9" fmla="*/ 3 h 3"/>
                <a:gd name="T10" fmla="*/ 3 w 7"/>
                <a:gd name="T11" fmla="*/ 3 h 3"/>
                <a:gd name="T12" fmla="*/ 3 w 7"/>
                <a:gd name="T13" fmla="*/ 3 h 3"/>
                <a:gd name="T14" fmla="*/ 3 w 7"/>
                <a:gd name="T15" fmla="*/ 3 h 3"/>
                <a:gd name="T16" fmla="*/ 4 w 7"/>
                <a:gd name="T17" fmla="*/ 3 h 3"/>
                <a:gd name="T18" fmla="*/ 4 w 7"/>
                <a:gd name="T19" fmla="*/ 3 h 3"/>
                <a:gd name="T20" fmla="*/ 4 w 7"/>
                <a:gd name="T21" fmla="*/ 3 h 3"/>
                <a:gd name="T22" fmla="*/ 5 w 7"/>
                <a:gd name="T23" fmla="*/ 2 h 3"/>
                <a:gd name="T24" fmla="*/ 5 w 7"/>
                <a:gd name="T25" fmla="*/ 2 h 3"/>
                <a:gd name="T26" fmla="*/ 6 w 7"/>
                <a:gd name="T27" fmla="*/ 1 h 3"/>
                <a:gd name="T28" fmla="*/ 7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7" y="0"/>
                  </a:moveTo>
                  <a:cubicBezTo>
                    <a:pt x="4" y="1"/>
                    <a:pt x="2" y="2"/>
                    <a:pt x="0" y="3"/>
                  </a:cubicBezTo>
                  <a:cubicBezTo>
                    <a:pt x="0" y="3"/>
                    <a:pt x="1" y="3"/>
                    <a:pt x="1" y="3"/>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5" y="2"/>
                    <a:pt x="5" y="2"/>
                    <a:pt x="5" y="2"/>
                  </a:cubicBezTo>
                  <a:cubicBezTo>
                    <a:pt x="5" y="2"/>
                    <a:pt x="5" y="2"/>
                    <a:pt x="5" y="2"/>
                  </a:cubicBezTo>
                  <a:cubicBezTo>
                    <a:pt x="6" y="1"/>
                    <a:pt x="6" y="1"/>
                    <a:pt x="6" y="1"/>
                  </a:cubicBezTo>
                  <a:cubicBezTo>
                    <a:pt x="6" y="1"/>
                    <a:pt x="6"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9" name="îśļïḋe">
              <a:extLst>
                <a:ext uri="{FF2B5EF4-FFF2-40B4-BE49-F238E27FC236}">
                  <a16:creationId xmlns:a16="http://schemas.microsoft.com/office/drawing/2014/main" id="{D610E5E4-4518-46AD-9EE7-D1A77A2865B1}"/>
                </a:ext>
              </a:extLst>
            </p:cNvPr>
            <p:cNvSpPr/>
            <p:nvPr/>
          </p:nvSpPr>
          <p:spPr bwMode="auto">
            <a:xfrm>
              <a:off x="8985250" y="4377531"/>
              <a:ext cx="209550" cy="82550"/>
            </a:xfrm>
            <a:custGeom>
              <a:avLst/>
              <a:gdLst>
                <a:gd name="T0" fmla="*/ 1 w 49"/>
                <a:gd name="T1" fmla="*/ 18 h 19"/>
                <a:gd name="T2" fmla="*/ 1 w 49"/>
                <a:gd name="T3" fmla="*/ 18 h 19"/>
                <a:gd name="T4" fmla="*/ 0 w 49"/>
                <a:gd name="T5" fmla="*/ 19 h 19"/>
                <a:gd name="T6" fmla="*/ 0 w 49"/>
                <a:gd name="T7" fmla="*/ 19 h 19"/>
                <a:gd name="T8" fmla="*/ 1 w 49"/>
                <a:gd name="T9" fmla="*/ 18 h 19"/>
                <a:gd name="T10" fmla="*/ 49 w 49"/>
                <a:gd name="T11" fmla="*/ 0 h 19"/>
                <a:gd name="T12" fmla="*/ 46 w 49"/>
                <a:gd name="T13" fmla="*/ 1 h 19"/>
                <a:gd name="T14" fmla="*/ 1 w 49"/>
                <a:gd name="T15" fmla="*/ 18 h 19"/>
                <a:gd name="T16" fmla="*/ 3 w 49"/>
                <a:gd name="T17" fmla="*/ 18 h 19"/>
                <a:gd name="T18" fmla="*/ 4 w 49"/>
                <a:gd name="T19" fmla="*/ 18 h 19"/>
                <a:gd name="T20" fmla="*/ 46 w 49"/>
                <a:gd name="T21" fmla="*/ 2 h 19"/>
                <a:gd name="T22" fmla="*/ 47 w 49"/>
                <a:gd name="T23" fmla="*/ 2 h 19"/>
                <a:gd name="T24" fmla="*/ 49 w 4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9">
                  <a:moveTo>
                    <a:pt x="1" y="18"/>
                  </a:moveTo>
                  <a:cubicBezTo>
                    <a:pt x="1" y="18"/>
                    <a:pt x="1" y="18"/>
                    <a:pt x="1" y="18"/>
                  </a:cubicBezTo>
                  <a:cubicBezTo>
                    <a:pt x="0" y="19"/>
                    <a:pt x="0" y="19"/>
                    <a:pt x="0" y="19"/>
                  </a:cubicBezTo>
                  <a:cubicBezTo>
                    <a:pt x="0" y="19"/>
                    <a:pt x="0" y="19"/>
                    <a:pt x="0" y="19"/>
                  </a:cubicBezTo>
                  <a:cubicBezTo>
                    <a:pt x="1" y="18"/>
                    <a:pt x="1" y="18"/>
                    <a:pt x="1" y="18"/>
                  </a:cubicBezTo>
                  <a:moveTo>
                    <a:pt x="49" y="0"/>
                  </a:moveTo>
                  <a:cubicBezTo>
                    <a:pt x="46" y="1"/>
                    <a:pt x="46" y="1"/>
                    <a:pt x="46" y="1"/>
                  </a:cubicBezTo>
                  <a:cubicBezTo>
                    <a:pt x="1" y="18"/>
                    <a:pt x="1" y="18"/>
                    <a:pt x="1" y="18"/>
                  </a:cubicBezTo>
                  <a:cubicBezTo>
                    <a:pt x="2" y="18"/>
                    <a:pt x="3" y="18"/>
                    <a:pt x="3" y="18"/>
                  </a:cubicBezTo>
                  <a:cubicBezTo>
                    <a:pt x="3" y="18"/>
                    <a:pt x="4" y="18"/>
                    <a:pt x="4" y="18"/>
                  </a:cubicBezTo>
                  <a:cubicBezTo>
                    <a:pt x="46" y="2"/>
                    <a:pt x="46" y="2"/>
                    <a:pt x="46" y="2"/>
                  </a:cubicBezTo>
                  <a:cubicBezTo>
                    <a:pt x="47" y="2"/>
                    <a:pt x="47" y="2"/>
                    <a:pt x="47" y="2"/>
                  </a:cubicBezTo>
                  <a:cubicBezTo>
                    <a:pt x="48" y="1"/>
                    <a:pt x="48" y="1"/>
                    <a:pt x="49"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0" name="ïṧḷiḓè">
              <a:extLst>
                <a:ext uri="{FF2B5EF4-FFF2-40B4-BE49-F238E27FC236}">
                  <a16:creationId xmlns:a16="http://schemas.microsoft.com/office/drawing/2014/main" id="{F96F2CF5-0009-4ADE-8BDC-BA8AF6DAB2E1}"/>
                </a:ext>
              </a:extLst>
            </p:cNvPr>
            <p:cNvSpPr/>
            <p:nvPr/>
          </p:nvSpPr>
          <p:spPr bwMode="auto">
            <a:xfrm>
              <a:off x="8980487" y="4455318"/>
              <a:ext cx="22225" cy="7938"/>
            </a:xfrm>
            <a:custGeom>
              <a:avLst/>
              <a:gdLst>
                <a:gd name="T0" fmla="*/ 4 w 5"/>
                <a:gd name="T1" fmla="*/ 0 h 2"/>
                <a:gd name="T2" fmla="*/ 2 w 5"/>
                <a:gd name="T3" fmla="*/ 0 h 2"/>
                <a:gd name="T4" fmla="*/ 2 w 5"/>
                <a:gd name="T5" fmla="*/ 0 h 2"/>
                <a:gd name="T6" fmla="*/ 2 w 5"/>
                <a:gd name="T7" fmla="*/ 0 h 2"/>
                <a:gd name="T8" fmla="*/ 1 w 5"/>
                <a:gd name="T9" fmla="*/ 1 h 2"/>
                <a:gd name="T10" fmla="*/ 0 w 5"/>
                <a:gd name="T11" fmla="*/ 2 h 2"/>
                <a:gd name="T12" fmla="*/ 5 w 5"/>
                <a:gd name="T13" fmla="*/ 0 h 2"/>
                <a:gd name="T14" fmla="*/ 4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4" y="0"/>
                  </a:moveTo>
                  <a:cubicBezTo>
                    <a:pt x="4" y="0"/>
                    <a:pt x="3" y="0"/>
                    <a:pt x="2" y="0"/>
                  </a:cubicBezTo>
                  <a:cubicBezTo>
                    <a:pt x="2" y="0"/>
                    <a:pt x="2" y="0"/>
                    <a:pt x="2" y="0"/>
                  </a:cubicBezTo>
                  <a:cubicBezTo>
                    <a:pt x="2" y="0"/>
                    <a:pt x="2" y="0"/>
                    <a:pt x="2" y="0"/>
                  </a:cubicBezTo>
                  <a:cubicBezTo>
                    <a:pt x="2" y="0"/>
                    <a:pt x="2" y="0"/>
                    <a:pt x="1" y="1"/>
                  </a:cubicBezTo>
                  <a:cubicBezTo>
                    <a:pt x="1" y="1"/>
                    <a:pt x="1" y="1"/>
                    <a:pt x="0" y="2"/>
                  </a:cubicBezTo>
                  <a:cubicBezTo>
                    <a:pt x="5" y="0"/>
                    <a:pt x="5" y="0"/>
                    <a:pt x="5" y="0"/>
                  </a:cubicBezTo>
                  <a:cubicBezTo>
                    <a:pt x="5" y="0"/>
                    <a:pt x="4" y="0"/>
                    <a:pt x="4"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1" name="iṡ1îďê">
              <a:extLst>
                <a:ext uri="{FF2B5EF4-FFF2-40B4-BE49-F238E27FC236}">
                  <a16:creationId xmlns:a16="http://schemas.microsoft.com/office/drawing/2014/main" id="{9B847220-E1A1-4208-8D4D-C2F91A53738C}"/>
                </a:ext>
              </a:extLst>
            </p:cNvPr>
            <p:cNvSpPr/>
            <p:nvPr/>
          </p:nvSpPr>
          <p:spPr bwMode="auto">
            <a:xfrm>
              <a:off x="9232900" y="4394993"/>
              <a:ext cx="9525" cy="12700"/>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0 h 3"/>
                <a:gd name="T16" fmla="*/ 2 w 2"/>
                <a:gd name="T17" fmla="*/ 3 h 3"/>
                <a:gd name="T18" fmla="*/ 2 w 2"/>
                <a:gd name="T19" fmla="*/ 3 h 3"/>
                <a:gd name="T20" fmla="*/ 2 w 2"/>
                <a:gd name="T21" fmla="*/ 3 h 3"/>
                <a:gd name="T22" fmla="*/ 0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0" y="0"/>
                  </a:moveTo>
                  <a:cubicBezTo>
                    <a:pt x="0" y="0"/>
                    <a:pt x="0" y="0"/>
                    <a:pt x="0" y="0"/>
                  </a:cubicBezTo>
                  <a:cubicBezTo>
                    <a:pt x="1" y="1"/>
                    <a:pt x="2" y="2"/>
                    <a:pt x="2" y="3"/>
                  </a:cubicBezTo>
                  <a:cubicBezTo>
                    <a:pt x="2" y="3"/>
                    <a:pt x="2" y="3"/>
                    <a:pt x="2" y="3"/>
                  </a:cubicBezTo>
                  <a:cubicBezTo>
                    <a:pt x="2" y="3"/>
                    <a:pt x="2" y="3"/>
                    <a:pt x="2" y="3"/>
                  </a:cubicBezTo>
                  <a:cubicBezTo>
                    <a:pt x="2" y="2"/>
                    <a:pt x="1" y="1"/>
                    <a:pt x="0"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2" name="ïṥlïḓe">
              <a:extLst>
                <a:ext uri="{FF2B5EF4-FFF2-40B4-BE49-F238E27FC236}">
                  <a16:creationId xmlns:a16="http://schemas.microsoft.com/office/drawing/2014/main" id="{F362806D-07D5-4537-A8C7-D068F38FDE84}"/>
                </a:ext>
              </a:extLst>
            </p:cNvPr>
            <p:cNvSpPr/>
            <p:nvPr/>
          </p:nvSpPr>
          <p:spPr bwMode="auto">
            <a:xfrm>
              <a:off x="9217025" y="4394993"/>
              <a:ext cx="33338" cy="65088"/>
            </a:xfrm>
            <a:custGeom>
              <a:avLst/>
              <a:gdLst>
                <a:gd name="T0" fmla="*/ 4 w 8"/>
                <a:gd name="T1" fmla="*/ 0 h 15"/>
                <a:gd name="T2" fmla="*/ 0 w 8"/>
                <a:gd name="T3" fmla="*/ 9 h 15"/>
                <a:gd name="T4" fmla="*/ 3 w 8"/>
                <a:gd name="T5" fmla="*/ 15 h 15"/>
                <a:gd name="T6" fmla="*/ 5 w 8"/>
                <a:gd name="T7" fmla="*/ 14 h 15"/>
                <a:gd name="T8" fmla="*/ 6 w 8"/>
                <a:gd name="T9" fmla="*/ 3 h 15"/>
                <a:gd name="T10" fmla="*/ 6 w 8"/>
                <a:gd name="T11" fmla="*/ 3 h 15"/>
                <a:gd name="T12" fmla="*/ 6 w 8"/>
                <a:gd name="T13" fmla="*/ 3 h 15"/>
                <a:gd name="T14" fmla="*/ 6 w 8"/>
                <a:gd name="T15" fmla="*/ 3 h 15"/>
                <a:gd name="T16" fmla="*/ 6 w 8"/>
                <a:gd name="T17" fmla="*/ 3 h 15"/>
                <a:gd name="T18" fmla="*/ 6 w 8"/>
                <a:gd name="T19" fmla="*/ 3 h 15"/>
                <a:gd name="T20" fmla="*/ 4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0"/>
                  </a:moveTo>
                  <a:cubicBezTo>
                    <a:pt x="4" y="3"/>
                    <a:pt x="3" y="6"/>
                    <a:pt x="0" y="9"/>
                  </a:cubicBezTo>
                  <a:cubicBezTo>
                    <a:pt x="3" y="15"/>
                    <a:pt x="3" y="15"/>
                    <a:pt x="3" y="15"/>
                  </a:cubicBezTo>
                  <a:cubicBezTo>
                    <a:pt x="5" y="14"/>
                    <a:pt x="5" y="14"/>
                    <a:pt x="5" y="14"/>
                  </a:cubicBezTo>
                  <a:cubicBezTo>
                    <a:pt x="7" y="12"/>
                    <a:pt x="8" y="8"/>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5" y="1"/>
                    <a:pt x="4"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3" name="ïṣliḑè">
              <a:extLst>
                <a:ext uri="{FF2B5EF4-FFF2-40B4-BE49-F238E27FC236}">
                  <a16:creationId xmlns:a16="http://schemas.microsoft.com/office/drawing/2014/main" id="{9B8E2991-752D-4094-B45F-0A7EA4EBA133}"/>
                </a:ext>
              </a:extLst>
            </p:cNvPr>
            <p:cNvSpPr/>
            <p:nvPr/>
          </p:nvSpPr>
          <p:spPr bwMode="auto">
            <a:xfrm>
              <a:off x="9036050" y="4433093"/>
              <a:ext cx="193675" cy="98425"/>
            </a:xfrm>
            <a:custGeom>
              <a:avLst/>
              <a:gdLst>
                <a:gd name="T0" fmla="*/ 42 w 45"/>
                <a:gd name="T1" fmla="*/ 0 h 23"/>
                <a:gd name="T2" fmla="*/ 0 w 45"/>
                <a:gd name="T3" fmla="*/ 21 h 23"/>
                <a:gd name="T4" fmla="*/ 0 w 45"/>
                <a:gd name="T5" fmla="*/ 23 h 23"/>
                <a:gd name="T6" fmla="*/ 17 w 45"/>
                <a:gd name="T7" fmla="*/ 17 h 23"/>
                <a:gd name="T8" fmla="*/ 45 w 45"/>
                <a:gd name="T9" fmla="*/ 6 h 23"/>
                <a:gd name="T10" fmla="*/ 42 w 45"/>
                <a:gd name="T11" fmla="*/ 0 h 23"/>
              </a:gdLst>
              <a:ahLst/>
              <a:cxnLst>
                <a:cxn ang="0">
                  <a:pos x="T0" y="T1"/>
                </a:cxn>
                <a:cxn ang="0">
                  <a:pos x="T2" y="T3"/>
                </a:cxn>
                <a:cxn ang="0">
                  <a:pos x="T4" y="T5"/>
                </a:cxn>
                <a:cxn ang="0">
                  <a:pos x="T6" y="T7"/>
                </a:cxn>
                <a:cxn ang="0">
                  <a:pos x="T8" y="T9"/>
                </a:cxn>
                <a:cxn ang="0">
                  <a:pos x="T10" y="T11"/>
                </a:cxn>
              </a:cxnLst>
              <a:rect l="0" t="0" r="r" b="b"/>
              <a:pathLst>
                <a:path w="45" h="23">
                  <a:moveTo>
                    <a:pt x="42" y="0"/>
                  </a:moveTo>
                  <a:cubicBezTo>
                    <a:pt x="34" y="10"/>
                    <a:pt x="14" y="16"/>
                    <a:pt x="0" y="21"/>
                  </a:cubicBezTo>
                  <a:cubicBezTo>
                    <a:pt x="0" y="22"/>
                    <a:pt x="0" y="22"/>
                    <a:pt x="0" y="23"/>
                  </a:cubicBezTo>
                  <a:cubicBezTo>
                    <a:pt x="5" y="20"/>
                    <a:pt x="11" y="18"/>
                    <a:pt x="17" y="17"/>
                  </a:cubicBezTo>
                  <a:cubicBezTo>
                    <a:pt x="45" y="6"/>
                    <a:pt x="45" y="6"/>
                    <a:pt x="45" y="6"/>
                  </a:cubicBezTo>
                  <a:cubicBezTo>
                    <a:pt x="42" y="0"/>
                    <a:pt x="42" y="0"/>
                    <a:pt x="4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4" name="iṡḷîḓe">
              <a:extLst>
                <a:ext uri="{FF2B5EF4-FFF2-40B4-BE49-F238E27FC236}">
                  <a16:creationId xmlns:a16="http://schemas.microsoft.com/office/drawing/2014/main" id="{CCEC8FF3-DEA3-4572-9299-95924177DE60}"/>
                </a:ext>
              </a:extLst>
            </p:cNvPr>
            <p:cNvSpPr/>
            <p:nvPr/>
          </p:nvSpPr>
          <p:spPr bwMode="auto">
            <a:xfrm>
              <a:off x="9007475" y="4523581"/>
              <a:ext cx="28575"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2"/>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5" name="iŝḻîḑé">
              <a:extLst>
                <a:ext uri="{FF2B5EF4-FFF2-40B4-BE49-F238E27FC236}">
                  <a16:creationId xmlns:a16="http://schemas.microsoft.com/office/drawing/2014/main" id="{C47A709A-757B-444D-876A-595F555B7201}"/>
                </a:ext>
              </a:extLst>
            </p:cNvPr>
            <p:cNvSpPr/>
            <p:nvPr/>
          </p:nvSpPr>
          <p:spPr bwMode="auto">
            <a:xfrm>
              <a:off x="9242425" y="4455318"/>
              <a:ext cx="20638" cy="7938"/>
            </a:xfrm>
            <a:custGeom>
              <a:avLst/>
              <a:gdLst>
                <a:gd name="T0" fmla="*/ 2 w 5"/>
                <a:gd name="T1" fmla="*/ 0 h 2"/>
                <a:gd name="T2" fmla="*/ 0 w 5"/>
                <a:gd name="T3" fmla="*/ 0 h 2"/>
                <a:gd name="T4" fmla="*/ 0 w 5"/>
                <a:gd name="T5" fmla="*/ 0 h 2"/>
                <a:gd name="T6" fmla="*/ 0 w 5"/>
                <a:gd name="T7" fmla="*/ 2 h 2"/>
                <a:gd name="T8" fmla="*/ 5 w 5"/>
                <a:gd name="T9" fmla="*/ 1 h 2"/>
                <a:gd name="T10" fmla="*/ 2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2" y="0"/>
                  </a:moveTo>
                  <a:cubicBezTo>
                    <a:pt x="1" y="0"/>
                    <a:pt x="0" y="0"/>
                    <a:pt x="0" y="0"/>
                  </a:cubicBezTo>
                  <a:cubicBezTo>
                    <a:pt x="0" y="0"/>
                    <a:pt x="0" y="0"/>
                    <a:pt x="0" y="0"/>
                  </a:cubicBezTo>
                  <a:cubicBezTo>
                    <a:pt x="0" y="2"/>
                    <a:pt x="0" y="2"/>
                    <a:pt x="0" y="2"/>
                  </a:cubicBezTo>
                  <a:cubicBezTo>
                    <a:pt x="2" y="2"/>
                    <a:pt x="4" y="1"/>
                    <a:pt x="5" y="1"/>
                  </a:cubicBezTo>
                  <a:cubicBezTo>
                    <a:pt x="4" y="0"/>
                    <a:pt x="3" y="0"/>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6" name="íšlîḋè">
              <a:extLst>
                <a:ext uri="{FF2B5EF4-FFF2-40B4-BE49-F238E27FC236}">
                  <a16:creationId xmlns:a16="http://schemas.microsoft.com/office/drawing/2014/main" id="{A3A552A2-D882-463D-A1F5-D51B259F8BC5}"/>
                </a:ext>
              </a:extLst>
            </p:cNvPr>
            <p:cNvSpPr/>
            <p:nvPr/>
          </p:nvSpPr>
          <p:spPr bwMode="auto">
            <a:xfrm>
              <a:off x="9109075" y="4455318"/>
              <a:ext cx="133350" cy="50800"/>
            </a:xfrm>
            <a:custGeom>
              <a:avLst/>
              <a:gdLst>
                <a:gd name="T0" fmla="*/ 31 w 31"/>
                <a:gd name="T1" fmla="*/ 0 h 12"/>
                <a:gd name="T2" fmla="*/ 31 w 31"/>
                <a:gd name="T3" fmla="*/ 0 h 12"/>
                <a:gd name="T4" fmla="*/ 30 w 31"/>
                <a:gd name="T5" fmla="*/ 0 h 12"/>
                <a:gd name="T6" fmla="*/ 30 w 31"/>
                <a:gd name="T7" fmla="*/ 0 h 12"/>
                <a:gd name="T8" fmla="*/ 28 w 31"/>
                <a:gd name="T9" fmla="*/ 1 h 12"/>
                <a:gd name="T10" fmla="*/ 0 w 31"/>
                <a:gd name="T11" fmla="*/ 12 h 12"/>
                <a:gd name="T12" fmla="*/ 31 w 31"/>
                <a:gd name="T13" fmla="*/ 2 h 12"/>
                <a:gd name="T14" fmla="*/ 31 w 3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
                  <a:moveTo>
                    <a:pt x="31" y="0"/>
                  </a:moveTo>
                  <a:cubicBezTo>
                    <a:pt x="31" y="0"/>
                    <a:pt x="31" y="0"/>
                    <a:pt x="31" y="0"/>
                  </a:cubicBezTo>
                  <a:cubicBezTo>
                    <a:pt x="30" y="0"/>
                    <a:pt x="30" y="0"/>
                    <a:pt x="30" y="0"/>
                  </a:cubicBezTo>
                  <a:cubicBezTo>
                    <a:pt x="30" y="0"/>
                    <a:pt x="30" y="0"/>
                    <a:pt x="30" y="0"/>
                  </a:cubicBezTo>
                  <a:cubicBezTo>
                    <a:pt x="28" y="1"/>
                    <a:pt x="28" y="1"/>
                    <a:pt x="28" y="1"/>
                  </a:cubicBezTo>
                  <a:cubicBezTo>
                    <a:pt x="0" y="12"/>
                    <a:pt x="0" y="12"/>
                    <a:pt x="0" y="12"/>
                  </a:cubicBezTo>
                  <a:cubicBezTo>
                    <a:pt x="11" y="8"/>
                    <a:pt x="21" y="6"/>
                    <a:pt x="31" y="2"/>
                  </a:cubicBezTo>
                  <a:cubicBezTo>
                    <a:pt x="31" y="0"/>
                    <a:pt x="31" y="0"/>
                    <a:pt x="31"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grpSp>
      <p:grpSp>
        <p:nvGrpSpPr>
          <p:cNvPr id="257" name="5c2778cb-5c31-44b9-8b27-cdcc7275cbf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1133095" y="1476375"/>
            <a:ext cx="410211" cy="540876"/>
            <a:chOff x="4237038" y="1361788"/>
            <a:chExt cx="3717925" cy="4902201"/>
          </a:xfrm>
        </p:grpSpPr>
        <p:sp>
          <p:nvSpPr>
            <p:cNvPr id="258" name="íṧļîḋe"/>
            <p:cNvSpPr/>
            <p:nvPr/>
          </p:nvSpPr>
          <p:spPr bwMode="auto">
            <a:xfrm>
              <a:off x="6065838" y="1361788"/>
              <a:ext cx="60325" cy="176847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59" name="iŝļídé"/>
            <p:cNvSpPr/>
            <p:nvPr/>
          </p:nvSpPr>
          <p:spPr bwMode="auto">
            <a:xfrm>
              <a:off x="4799013" y="3571588"/>
              <a:ext cx="2587625" cy="23431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0" name="ïŝlíďè"/>
            <p:cNvSpPr/>
            <p:nvPr/>
          </p:nvSpPr>
          <p:spPr bwMode="auto">
            <a:xfrm>
              <a:off x="4548188" y="2246026"/>
              <a:ext cx="3095625" cy="884238"/>
            </a:xfrm>
            <a:custGeom>
              <a:avLst/>
              <a:gdLst>
                <a:gd name="T0" fmla="*/ 1950 w 1950"/>
                <a:gd name="T1" fmla="*/ 557 h 557"/>
                <a:gd name="T2" fmla="*/ 0 w 1950"/>
                <a:gd name="T3" fmla="*/ 557 h 557"/>
                <a:gd name="T4" fmla="*/ 0 w 1950"/>
                <a:gd name="T5" fmla="*/ 378 h 557"/>
                <a:gd name="T6" fmla="*/ 973 w 1950"/>
                <a:gd name="T7" fmla="*/ 0 h 557"/>
                <a:gd name="T8" fmla="*/ 1950 w 1950"/>
                <a:gd name="T9" fmla="*/ 378 h 557"/>
                <a:gd name="T10" fmla="*/ 1950 w 1950"/>
                <a:gd name="T11" fmla="*/ 557 h 557"/>
              </a:gdLst>
              <a:ahLst/>
              <a:cxnLst>
                <a:cxn ang="0">
                  <a:pos x="T0" y="T1"/>
                </a:cxn>
                <a:cxn ang="0">
                  <a:pos x="T2" y="T3"/>
                </a:cxn>
                <a:cxn ang="0">
                  <a:pos x="T4" y="T5"/>
                </a:cxn>
                <a:cxn ang="0">
                  <a:pos x="T6" y="T7"/>
                </a:cxn>
                <a:cxn ang="0">
                  <a:pos x="T8" y="T9"/>
                </a:cxn>
                <a:cxn ang="0">
                  <a:pos x="T10" y="T11"/>
                </a:cxn>
              </a:cxnLst>
              <a:rect l="0" t="0" r="r" b="b"/>
              <a:pathLst>
                <a:path w="1950" h="557">
                  <a:moveTo>
                    <a:pt x="1950" y="557"/>
                  </a:moveTo>
                  <a:lnTo>
                    <a:pt x="0" y="557"/>
                  </a:lnTo>
                  <a:lnTo>
                    <a:pt x="0" y="378"/>
                  </a:lnTo>
                  <a:lnTo>
                    <a:pt x="973" y="0"/>
                  </a:lnTo>
                  <a:lnTo>
                    <a:pt x="1950" y="378"/>
                  </a:lnTo>
                  <a:lnTo>
                    <a:pt x="1950" y="55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1" name="îṩļïḍe"/>
            <p:cNvSpPr/>
            <p:nvPr/>
          </p:nvSpPr>
          <p:spPr bwMode="auto">
            <a:xfrm>
              <a:off x="4548188" y="2199988"/>
              <a:ext cx="3095625" cy="692150"/>
            </a:xfrm>
            <a:custGeom>
              <a:avLst/>
              <a:gdLst>
                <a:gd name="T0" fmla="*/ 1950 w 1950"/>
                <a:gd name="T1" fmla="*/ 436 h 436"/>
                <a:gd name="T2" fmla="*/ 973 w 1950"/>
                <a:gd name="T3" fmla="*/ 54 h 436"/>
                <a:gd name="T4" fmla="*/ 0 w 1950"/>
                <a:gd name="T5" fmla="*/ 436 h 436"/>
                <a:gd name="T6" fmla="*/ 0 w 1950"/>
                <a:gd name="T7" fmla="*/ 382 h 436"/>
                <a:gd name="T8" fmla="*/ 973 w 1950"/>
                <a:gd name="T9" fmla="*/ 0 h 436"/>
                <a:gd name="T10" fmla="*/ 1950 w 1950"/>
                <a:gd name="T11" fmla="*/ 382 h 436"/>
                <a:gd name="T12" fmla="*/ 1950 w 1950"/>
                <a:gd name="T13" fmla="*/ 436 h 436"/>
              </a:gdLst>
              <a:ahLst/>
              <a:cxnLst>
                <a:cxn ang="0">
                  <a:pos x="T0" y="T1"/>
                </a:cxn>
                <a:cxn ang="0">
                  <a:pos x="T2" y="T3"/>
                </a:cxn>
                <a:cxn ang="0">
                  <a:pos x="T4" y="T5"/>
                </a:cxn>
                <a:cxn ang="0">
                  <a:pos x="T6" y="T7"/>
                </a:cxn>
                <a:cxn ang="0">
                  <a:pos x="T8" y="T9"/>
                </a:cxn>
                <a:cxn ang="0">
                  <a:pos x="T10" y="T11"/>
                </a:cxn>
                <a:cxn ang="0">
                  <a:pos x="T12" y="T13"/>
                </a:cxn>
              </a:cxnLst>
              <a:rect l="0" t="0" r="r" b="b"/>
              <a:pathLst>
                <a:path w="1950" h="436">
                  <a:moveTo>
                    <a:pt x="1950" y="436"/>
                  </a:moveTo>
                  <a:lnTo>
                    <a:pt x="973" y="54"/>
                  </a:lnTo>
                  <a:lnTo>
                    <a:pt x="0" y="436"/>
                  </a:lnTo>
                  <a:lnTo>
                    <a:pt x="0" y="382"/>
                  </a:lnTo>
                  <a:lnTo>
                    <a:pt x="973" y="0"/>
                  </a:lnTo>
                  <a:lnTo>
                    <a:pt x="1950" y="382"/>
                  </a:lnTo>
                  <a:lnTo>
                    <a:pt x="1950" y="4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2" name="i$ḻîḑê"/>
            <p:cNvSpPr/>
            <p:nvPr/>
          </p:nvSpPr>
          <p:spPr bwMode="auto">
            <a:xfrm>
              <a:off x="4460876" y="2906426"/>
              <a:ext cx="54927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3" name="ïslïďé"/>
            <p:cNvSpPr/>
            <p:nvPr/>
          </p:nvSpPr>
          <p:spPr bwMode="auto">
            <a:xfrm>
              <a:off x="4460876" y="3011201"/>
              <a:ext cx="549275" cy="100013"/>
            </a:xfrm>
            <a:custGeom>
              <a:avLst/>
              <a:gdLst>
                <a:gd name="T0" fmla="*/ 292 w 346"/>
                <a:gd name="T1" fmla="*/ 63 h 63"/>
                <a:gd name="T2" fmla="*/ 59 w 346"/>
                <a:gd name="T3" fmla="*/ 63 h 63"/>
                <a:gd name="T4" fmla="*/ 0 w 346"/>
                <a:gd name="T5" fmla="*/ 0 h 63"/>
                <a:gd name="T6" fmla="*/ 346 w 346"/>
                <a:gd name="T7" fmla="*/ 0 h 63"/>
                <a:gd name="T8" fmla="*/ 292 w 346"/>
                <a:gd name="T9" fmla="*/ 63 h 63"/>
              </a:gdLst>
              <a:ahLst/>
              <a:cxnLst>
                <a:cxn ang="0">
                  <a:pos x="T0" y="T1"/>
                </a:cxn>
                <a:cxn ang="0">
                  <a:pos x="T2" y="T3"/>
                </a:cxn>
                <a:cxn ang="0">
                  <a:pos x="T4" y="T5"/>
                </a:cxn>
                <a:cxn ang="0">
                  <a:pos x="T6" y="T7"/>
                </a:cxn>
                <a:cxn ang="0">
                  <a:pos x="T8" y="T9"/>
                </a:cxn>
              </a:cxnLst>
              <a:rect l="0" t="0" r="r" b="b"/>
              <a:pathLst>
                <a:path w="346" h="63">
                  <a:moveTo>
                    <a:pt x="292" y="63"/>
                  </a:moveTo>
                  <a:lnTo>
                    <a:pt x="59" y="63"/>
                  </a:lnTo>
                  <a:lnTo>
                    <a:pt x="0" y="0"/>
                  </a:lnTo>
                  <a:lnTo>
                    <a:pt x="346" y="0"/>
                  </a:lnTo>
                  <a:lnTo>
                    <a:pt x="292"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4" name="ïŝ1îḍe"/>
            <p:cNvSpPr/>
            <p:nvPr/>
          </p:nvSpPr>
          <p:spPr bwMode="auto">
            <a:xfrm>
              <a:off x="7175501" y="2906426"/>
              <a:ext cx="5476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5" name="îṧļíḓê"/>
            <p:cNvSpPr/>
            <p:nvPr/>
          </p:nvSpPr>
          <p:spPr bwMode="auto">
            <a:xfrm>
              <a:off x="7175501" y="3011201"/>
              <a:ext cx="547688" cy="100013"/>
            </a:xfrm>
            <a:custGeom>
              <a:avLst/>
              <a:gdLst>
                <a:gd name="T0" fmla="*/ 291 w 345"/>
                <a:gd name="T1" fmla="*/ 63 h 63"/>
                <a:gd name="T2" fmla="*/ 58 w 345"/>
                <a:gd name="T3" fmla="*/ 63 h 63"/>
                <a:gd name="T4" fmla="*/ 0 w 345"/>
                <a:gd name="T5" fmla="*/ 0 h 63"/>
                <a:gd name="T6" fmla="*/ 345 w 345"/>
                <a:gd name="T7" fmla="*/ 0 h 63"/>
                <a:gd name="T8" fmla="*/ 291 w 345"/>
                <a:gd name="T9" fmla="*/ 63 h 63"/>
              </a:gdLst>
              <a:ahLst/>
              <a:cxnLst>
                <a:cxn ang="0">
                  <a:pos x="T0" y="T1"/>
                </a:cxn>
                <a:cxn ang="0">
                  <a:pos x="T2" y="T3"/>
                </a:cxn>
                <a:cxn ang="0">
                  <a:pos x="T4" y="T5"/>
                </a:cxn>
                <a:cxn ang="0">
                  <a:pos x="T6" y="T7"/>
                </a:cxn>
                <a:cxn ang="0">
                  <a:pos x="T8" y="T9"/>
                </a:cxn>
              </a:cxnLst>
              <a:rect l="0" t="0" r="r" b="b"/>
              <a:pathLst>
                <a:path w="345" h="63">
                  <a:moveTo>
                    <a:pt x="291" y="63"/>
                  </a:moveTo>
                  <a:lnTo>
                    <a:pt x="58" y="63"/>
                  </a:lnTo>
                  <a:lnTo>
                    <a:pt x="0" y="0"/>
                  </a:lnTo>
                  <a:lnTo>
                    <a:pt x="345" y="0"/>
                  </a:lnTo>
                  <a:lnTo>
                    <a:pt x="291"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6" name="iş1ïdê"/>
            <p:cNvSpPr/>
            <p:nvPr/>
          </p:nvSpPr>
          <p:spPr bwMode="auto">
            <a:xfrm>
              <a:off x="4673601" y="3625563"/>
              <a:ext cx="88423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7" name="ïṩlíḍe"/>
            <p:cNvSpPr/>
            <p:nvPr/>
          </p:nvSpPr>
          <p:spPr bwMode="auto">
            <a:xfrm>
              <a:off x="4673601" y="3730338"/>
              <a:ext cx="884238" cy="100013"/>
            </a:xfrm>
            <a:custGeom>
              <a:avLst/>
              <a:gdLst>
                <a:gd name="T0" fmla="*/ 499 w 557"/>
                <a:gd name="T1" fmla="*/ 63 h 63"/>
                <a:gd name="T2" fmla="*/ 54 w 557"/>
                <a:gd name="T3" fmla="*/ 63 h 63"/>
                <a:gd name="T4" fmla="*/ 0 w 557"/>
                <a:gd name="T5" fmla="*/ 0 h 63"/>
                <a:gd name="T6" fmla="*/ 557 w 557"/>
                <a:gd name="T7" fmla="*/ 0 h 63"/>
                <a:gd name="T8" fmla="*/ 499 w 557"/>
                <a:gd name="T9" fmla="*/ 63 h 63"/>
              </a:gdLst>
              <a:ahLst/>
              <a:cxnLst>
                <a:cxn ang="0">
                  <a:pos x="T0" y="T1"/>
                </a:cxn>
                <a:cxn ang="0">
                  <a:pos x="T2" y="T3"/>
                </a:cxn>
                <a:cxn ang="0">
                  <a:pos x="T4" y="T5"/>
                </a:cxn>
                <a:cxn ang="0">
                  <a:pos x="T6" y="T7"/>
                </a:cxn>
                <a:cxn ang="0">
                  <a:pos x="T8" y="T9"/>
                </a:cxn>
              </a:cxnLst>
              <a:rect l="0" t="0" r="r" b="b"/>
              <a:pathLst>
                <a:path w="557" h="63">
                  <a:moveTo>
                    <a:pt x="499" y="63"/>
                  </a:moveTo>
                  <a:lnTo>
                    <a:pt x="54" y="63"/>
                  </a:lnTo>
                  <a:lnTo>
                    <a:pt x="0" y="0"/>
                  </a:lnTo>
                  <a:lnTo>
                    <a:pt x="557"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8" name="iṩlîḍe"/>
            <p:cNvSpPr/>
            <p:nvPr/>
          </p:nvSpPr>
          <p:spPr bwMode="auto">
            <a:xfrm>
              <a:off x="4673601" y="5743288"/>
              <a:ext cx="88423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9" name="íSḷîḑe"/>
            <p:cNvSpPr/>
            <p:nvPr/>
          </p:nvSpPr>
          <p:spPr bwMode="auto">
            <a:xfrm>
              <a:off x="4673601" y="5636926"/>
              <a:ext cx="884238" cy="106363"/>
            </a:xfrm>
            <a:custGeom>
              <a:avLst/>
              <a:gdLst>
                <a:gd name="T0" fmla="*/ 54 w 557"/>
                <a:gd name="T1" fmla="*/ 0 h 67"/>
                <a:gd name="T2" fmla="*/ 499 w 557"/>
                <a:gd name="T3" fmla="*/ 0 h 67"/>
                <a:gd name="T4" fmla="*/ 557 w 557"/>
                <a:gd name="T5" fmla="*/ 67 h 67"/>
                <a:gd name="T6" fmla="*/ 0 w 557"/>
                <a:gd name="T7" fmla="*/ 67 h 67"/>
                <a:gd name="T8" fmla="*/ 54 w 557"/>
                <a:gd name="T9" fmla="*/ 0 h 67"/>
              </a:gdLst>
              <a:ahLst/>
              <a:cxnLst>
                <a:cxn ang="0">
                  <a:pos x="T0" y="T1"/>
                </a:cxn>
                <a:cxn ang="0">
                  <a:pos x="T2" y="T3"/>
                </a:cxn>
                <a:cxn ang="0">
                  <a:pos x="T4" y="T5"/>
                </a:cxn>
                <a:cxn ang="0">
                  <a:pos x="T6" y="T7"/>
                </a:cxn>
                <a:cxn ang="0">
                  <a:pos x="T8" y="T9"/>
                </a:cxn>
              </a:cxnLst>
              <a:rect l="0" t="0" r="r" b="b"/>
              <a:pathLst>
                <a:path w="557" h="67">
                  <a:moveTo>
                    <a:pt x="54" y="0"/>
                  </a:moveTo>
                  <a:lnTo>
                    <a:pt x="499" y="0"/>
                  </a:lnTo>
                  <a:lnTo>
                    <a:pt x="557"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0" name="íş1íḋé"/>
            <p:cNvSpPr/>
            <p:nvPr/>
          </p:nvSpPr>
          <p:spPr bwMode="auto">
            <a:xfrm>
              <a:off x="4759326" y="3830351"/>
              <a:ext cx="71278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1" name="îṧľiḍé"/>
            <p:cNvSpPr/>
            <p:nvPr/>
          </p:nvSpPr>
          <p:spPr bwMode="auto">
            <a:xfrm>
              <a:off x="475932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2" name="ïs1ídè"/>
            <p:cNvSpPr/>
            <p:nvPr/>
          </p:nvSpPr>
          <p:spPr bwMode="auto">
            <a:xfrm>
              <a:off x="488473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3" name="íṡliḑê"/>
            <p:cNvSpPr/>
            <p:nvPr/>
          </p:nvSpPr>
          <p:spPr bwMode="auto">
            <a:xfrm>
              <a:off x="501015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4" name="ïSlîdê"/>
            <p:cNvSpPr/>
            <p:nvPr/>
          </p:nvSpPr>
          <p:spPr bwMode="auto">
            <a:xfrm>
              <a:off x="513556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5" name="iŝlïḍe"/>
            <p:cNvSpPr/>
            <p:nvPr/>
          </p:nvSpPr>
          <p:spPr bwMode="auto">
            <a:xfrm>
              <a:off x="5267326"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6" name="ïṡlîḓé"/>
            <p:cNvSpPr/>
            <p:nvPr/>
          </p:nvSpPr>
          <p:spPr bwMode="auto">
            <a:xfrm>
              <a:off x="5392738"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7" name="îs1îḓè"/>
            <p:cNvSpPr/>
            <p:nvPr/>
          </p:nvSpPr>
          <p:spPr bwMode="auto">
            <a:xfrm>
              <a:off x="5656263" y="3625563"/>
              <a:ext cx="88582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8" name="ïšḻíde"/>
            <p:cNvSpPr/>
            <p:nvPr/>
          </p:nvSpPr>
          <p:spPr bwMode="auto">
            <a:xfrm>
              <a:off x="5656263" y="3730338"/>
              <a:ext cx="885825" cy="100013"/>
            </a:xfrm>
            <a:custGeom>
              <a:avLst/>
              <a:gdLst>
                <a:gd name="T0" fmla="*/ 499 w 558"/>
                <a:gd name="T1" fmla="*/ 63 h 63"/>
                <a:gd name="T2" fmla="*/ 54 w 558"/>
                <a:gd name="T3" fmla="*/ 63 h 63"/>
                <a:gd name="T4" fmla="*/ 0 w 558"/>
                <a:gd name="T5" fmla="*/ 0 h 63"/>
                <a:gd name="T6" fmla="*/ 558 w 558"/>
                <a:gd name="T7" fmla="*/ 0 h 63"/>
                <a:gd name="T8" fmla="*/ 499 w 558"/>
                <a:gd name="T9" fmla="*/ 63 h 63"/>
              </a:gdLst>
              <a:ahLst/>
              <a:cxnLst>
                <a:cxn ang="0">
                  <a:pos x="T0" y="T1"/>
                </a:cxn>
                <a:cxn ang="0">
                  <a:pos x="T2" y="T3"/>
                </a:cxn>
                <a:cxn ang="0">
                  <a:pos x="T4" y="T5"/>
                </a:cxn>
                <a:cxn ang="0">
                  <a:pos x="T6" y="T7"/>
                </a:cxn>
                <a:cxn ang="0">
                  <a:pos x="T8" y="T9"/>
                </a:cxn>
              </a:cxnLst>
              <a:rect l="0" t="0" r="r" b="b"/>
              <a:pathLst>
                <a:path w="558" h="63">
                  <a:moveTo>
                    <a:pt x="499" y="63"/>
                  </a:moveTo>
                  <a:lnTo>
                    <a:pt x="54" y="63"/>
                  </a:lnTo>
                  <a:lnTo>
                    <a:pt x="0" y="0"/>
                  </a:lnTo>
                  <a:lnTo>
                    <a:pt x="558"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9" name="ïṡľiḑe"/>
            <p:cNvSpPr/>
            <p:nvPr/>
          </p:nvSpPr>
          <p:spPr bwMode="auto">
            <a:xfrm>
              <a:off x="5656263" y="5743288"/>
              <a:ext cx="885825"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0" name="íşḷîďê"/>
            <p:cNvSpPr/>
            <p:nvPr/>
          </p:nvSpPr>
          <p:spPr bwMode="auto">
            <a:xfrm>
              <a:off x="5656263" y="5636926"/>
              <a:ext cx="885825" cy="106363"/>
            </a:xfrm>
            <a:custGeom>
              <a:avLst/>
              <a:gdLst>
                <a:gd name="T0" fmla="*/ 54 w 558"/>
                <a:gd name="T1" fmla="*/ 0 h 67"/>
                <a:gd name="T2" fmla="*/ 499 w 558"/>
                <a:gd name="T3" fmla="*/ 0 h 67"/>
                <a:gd name="T4" fmla="*/ 558 w 558"/>
                <a:gd name="T5" fmla="*/ 67 h 67"/>
                <a:gd name="T6" fmla="*/ 0 w 558"/>
                <a:gd name="T7" fmla="*/ 67 h 67"/>
                <a:gd name="T8" fmla="*/ 54 w 558"/>
                <a:gd name="T9" fmla="*/ 0 h 67"/>
              </a:gdLst>
              <a:ahLst/>
              <a:cxnLst>
                <a:cxn ang="0">
                  <a:pos x="T0" y="T1"/>
                </a:cxn>
                <a:cxn ang="0">
                  <a:pos x="T2" y="T3"/>
                </a:cxn>
                <a:cxn ang="0">
                  <a:pos x="T4" y="T5"/>
                </a:cxn>
                <a:cxn ang="0">
                  <a:pos x="T6" y="T7"/>
                </a:cxn>
                <a:cxn ang="0">
                  <a:pos x="T8" y="T9"/>
                </a:cxn>
              </a:cxnLst>
              <a:rect l="0" t="0" r="r" b="b"/>
              <a:pathLst>
                <a:path w="558" h="67">
                  <a:moveTo>
                    <a:pt x="54" y="0"/>
                  </a:moveTo>
                  <a:lnTo>
                    <a:pt x="499" y="0"/>
                  </a:lnTo>
                  <a:lnTo>
                    <a:pt x="558"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1" name="íSļïḑé"/>
            <p:cNvSpPr/>
            <p:nvPr/>
          </p:nvSpPr>
          <p:spPr bwMode="auto">
            <a:xfrm>
              <a:off x="5741988" y="3830351"/>
              <a:ext cx="714375"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2" name="išļîḍè"/>
            <p:cNvSpPr/>
            <p:nvPr/>
          </p:nvSpPr>
          <p:spPr bwMode="auto">
            <a:xfrm>
              <a:off x="5741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3" name="ïṡliḑe"/>
            <p:cNvSpPr/>
            <p:nvPr/>
          </p:nvSpPr>
          <p:spPr bwMode="auto">
            <a:xfrm>
              <a:off x="586740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4" name="ïṧļiďe"/>
            <p:cNvSpPr/>
            <p:nvPr/>
          </p:nvSpPr>
          <p:spPr bwMode="auto">
            <a:xfrm>
              <a:off x="599281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5" name="ïṣḷidê"/>
            <p:cNvSpPr/>
            <p:nvPr/>
          </p:nvSpPr>
          <p:spPr bwMode="auto">
            <a:xfrm>
              <a:off x="6126163" y="3830351"/>
              <a:ext cx="71438"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6" name="ïšlíḋé"/>
            <p:cNvSpPr/>
            <p:nvPr/>
          </p:nvSpPr>
          <p:spPr bwMode="auto">
            <a:xfrm>
              <a:off x="625157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7" name="îslíde"/>
            <p:cNvSpPr/>
            <p:nvPr/>
          </p:nvSpPr>
          <p:spPr bwMode="auto">
            <a:xfrm>
              <a:off x="6376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8" name="îṡḻïḋe"/>
            <p:cNvSpPr/>
            <p:nvPr/>
          </p:nvSpPr>
          <p:spPr bwMode="auto">
            <a:xfrm>
              <a:off x="6627813" y="3625563"/>
              <a:ext cx="8905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9" name="ïṡľîďe"/>
            <p:cNvSpPr/>
            <p:nvPr/>
          </p:nvSpPr>
          <p:spPr bwMode="auto">
            <a:xfrm>
              <a:off x="6627813" y="3730338"/>
              <a:ext cx="890588" cy="100013"/>
            </a:xfrm>
            <a:custGeom>
              <a:avLst/>
              <a:gdLst>
                <a:gd name="T0" fmla="*/ 503 w 561"/>
                <a:gd name="T1" fmla="*/ 63 h 63"/>
                <a:gd name="T2" fmla="*/ 58 w 561"/>
                <a:gd name="T3" fmla="*/ 63 h 63"/>
                <a:gd name="T4" fmla="*/ 0 w 561"/>
                <a:gd name="T5" fmla="*/ 0 h 63"/>
                <a:gd name="T6" fmla="*/ 561 w 561"/>
                <a:gd name="T7" fmla="*/ 0 h 63"/>
                <a:gd name="T8" fmla="*/ 503 w 561"/>
                <a:gd name="T9" fmla="*/ 63 h 63"/>
              </a:gdLst>
              <a:ahLst/>
              <a:cxnLst>
                <a:cxn ang="0">
                  <a:pos x="T0" y="T1"/>
                </a:cxn>
                <a:cxn ang="0">
                  <a:pos x="T2" y="T3"/>
                </a:cxn>
                <a:cxn ang="0">
                  <a:pos x="T4" y="T5"/>
                </a:cxn>
                <a:cxn ang="0">
                  <a:pos x="T6" y="T7"/>
                </a:cxn>
                <a:cxn ang="0">
                  <a:pos x="T8" y="T9"/>
                </a:cxn>
              </a:cxnLst>
              <a:rect l="0" t="0" r="r" b="b"/>
              <a:pathLst>
                <a:path w="561" h="63">
                  <a:moveTo>
                    <a:pt x="503" y="63"/>
                  </a:moveTo>
                  <a:lnTo>
                    <a:pt x="58" y="63"/>
                  </a:lnTo>
                  <a:lnTo>
                    <a:pt x="0" y="0"/>
                  </a:lnTo>
                  <a:lnTo>
                    <a:pt x="561" y="0"/>
                  </a:lnTo>
                  <a:lnTo>
                    <a:pt x="503"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0" name="is1îde"/>
            <p:cNvSpPr/>
            <p:nvPr/>
          </p:nvSpPr>
          <p:spPr bwMode="auto">
            <a:xfrm>
              <a:off x="6627813" y="5743288"/>
              <a:ext cx="89058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1" name="ïSḷïḓé"/>
            <p:cNvSpPr/>
            <p:nvPr/>
          </p:nvSpPr>
          <p:spPr bwMode="auto">
            <a:xfrm>
              <a:off x="6627813" y="5636926"/>
              <a:ext cx="890588" cy="106363"/>
            </a:xfrm>
            <a:custGeom>
              <a:avLst/>
              <a:gdLst>
                <a:gd name="T0" fmla="*/ 58 w 561"/>
                <a:gd name="T1" fmla="*/ 0 h 67"/>
                <a:gd name="T2" fmla="*/ 503 w 561"/>
                <a:gd name="T3" fmla="*/ 0 h 67"/>
                <a:gd name="T4" fmla="*/ 561 w 561"/>
                <a:gd name="T5" fmla="*/ 67 h 67"/>
                <a:gd name="T6" fmla="*/ 0 w 561"/>
                <a:gd name="T7" fmla="*/ 67 h 67"/>
                <a:gd name="T8" fmla="*/ 58 w 561"/>
                <a:gd name="T9" fmla="*/ 0 h 67"/>
              </a:gdLst>
              <a:ahLst/>
              <a:cxnLst>
                <a:cxn ang="0">
                  <a:pos x="T0" y="T1"/>
                </a:cxn>
                <a:cxn ang="0">
                  <a:pos x="T2" y="T3"/>
                </a:cxn>
                <a:cxn ang="0">
                  <a:pos x="T4" y="T5"/>
                </a:cxn>
                <a:cxn ang="0">
                  <a:pos x="T6" y="T7"/>
                </a:cxn>
                <a:cxn ang="0">
                  <a:pos x="T8" y="T9"/>
                </a:cxn>
              </a:cxnLst>
              <a:rect l="0" t="0" r="r" b="b"/>
              <a:pathLst>
                <a:path w="561" h="67">
                  <a:moveTo>
                    <a:pt x="58" y="0"/>
                  </a:moveTo>
                  <a:lnTo>
                    <a:pt x="503" y="0"/>
                  </a:lnTo>
                  <a:lnTo>
                    <a:pt x="561" y="67"/>
                  </a:lnTo>
                  <a:lnTo>
                    <a:pt x="0" y="67"/>
                  </a:lnTo>
                  <a:lnTo>
                    <a:pt x="58"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2" name="iṣ1îḍè"/>
            <p:cNvSpPr/>
            <p:nvPr/>
          </p:nvSpPr>
          <p:spPr bwMode="auto">
            <a:xfrm>
              <a:off x="6719888" y="3830351"/>
              <a:ext cx="70643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3" name="iṥḷíḑé"/>
            <p:cNvSpPr/>
            <p:nvPr/>
          </p:nvSpPr>
          <p:spPr bwMode="auto">
            <a:xfrm>
              <a:off x="6719888"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4" name="iṧľîḋê"/>
            <p:cNvSpPr/>
            <p:nvPr/>
          </p:nvSpPr>
          <p:spPr bwMode="auto">
            <a:xfrm>
              <a:off x="6845301"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5" name="í$ḻide"/>
            <p:cNvSpPr/>
            <p:nvPr/>
          </p:nvSpPr>
          <p:spPr bwMode="auto">
            <a:xfrm>
              <a:off x="6970713"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6" name="îs1iḍe"/>
            <p:cNvSpPr/>
            <p:nvPr/>
          </p:nvSpPr>
          <p:spPr bwMode="auto">
            <a:xfrm>
              <a:off x="7096126"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7" name="íṧļíḓé"/>
            <p:cNvSpPr/>
            <p:nvPr/>
          </p:nvSpPr>
          <p:spPr bwMode="auto">
            <a:xfrm>
              <a:off x="7221538"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8" name="iś1ïḑè"/>
            <p:cNvSpPr/>
            <p:nvPr/>
          </p:nvSpPr>
          <p:spPr bwMode="auto">
            <a:xfrm>
              <a:off x="7353301"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9" name="íŝļîḍè"/>
            <p:cNvSpPr/>
            <p:nvPr/>
          </p:nvSpPr>
          <p:spPr bwMode="auto">
            <a:xfrm>
              <a:off x="4633913" y="3519201"/>
              <a:ext cx="2924175" cy="1063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0" name="îśḷïḍé"/>
            <p:cNvSpPr/>
            <p:nvPr/>
          </p:nvSpPr>
          <p:spPr bwMode="auto">
            <a:xfrm>
              <a:off x="4554538" y="3393788"/>
              <a:ext cx="3082925" cy="125413"/>
            </a:xfrm>
            <a:custGeom>
              <a:avLst/>
              <a:gdLst>
                <a:gd name="T0" fmla="*/ 1942 w 1942"/>
                <a:gd name="T1" fmla="*/ 0 h 79"/>
                <a:gd name="T2" fmla="*/ 0 w 1942"/>
                <a:gd name="T3" fmla="*/ 0 h 79"/>
                <a:gd name="T4" fmla="*/ 50 w 1942"/>
                <a:gd name="T5" fmla="*/ 79 h 79"/>
                <a:gd name="T6" fmla="*/ 1892 w 1942"/>
                <a:gd name="T7" fmla="*/ 79 h 79"/>
                <a:gd name="T8" fmla="*/ 1942 w 1942"/>
                <a:gd name="T9" fmla="*/ 0 h 79"/>
              </a:gdLst>
              <a:ahLst/>
              <a:cxnLst>
                <a:cxn ang="0">
                  <a:pos x="T0" y="T1"/>
                </a:cxn>
                <a:cxn ang="0">
                  <a:pos x="T2" y="T3"/>
                </a:cxn>
                <a:cxn ang="0">
                  <a:pos x="T4" y="T5"/>
                </a:cxn>
                <a:cxn ang="0">
                  <a:pos x="T6" y="T7"/>
                </a:cxn>
                <a:cxn ang="0">
                  <a:pos x="T8" y="T9"/>
                </a:cxn>
              </a:cxnLst>
              <a:rect l="0" t="0" r="r" b="b"/>
              <a:pathLst>
                <a:path w="1942" h="79">
                  <a:moveTo>
                    <a:pt x="1942" y="0"/>
                  </a:moveTo>
                  <a:lnTo>
                    <a:pt x="0" y="0"/>
                  </a:lnTo>
                  <a:lnTo>
                    <a:pt x="50" y="79"/>
                  </a:lnTo>
                  <a:lnTo>
                    <a:pt x="1892" y="79"/>
                  </a:lnTo>
                  <a:lnTo>
                    <a:pt x="19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1" name="îsļïďe"/>
            <p:cNvSpPr/>
            <p:nvPr/>
          </p:nvSpPr>
          <p:spPr bwMode="auto">
            <a:xfrm>
              <a:off x="4554538" y="3111213"/>
              <a:ext cx="3082925" cy="2825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2" name="íš1îdé"/>
            <p:cNvSpPr/>
            <p:nvPr/>
          </p:nvSpPr>
          <p:spPr bwMode="auto">
            <a:xfrm>
              <a:off x="4554538" y="5841713"/>
              <a:ext cx="3082925" cy="1460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3" name="ïṧḻîḑê"/>
            <p:cNvSpPr/>
            <p:nvPr/>
          </p:nvSpPr>
          <p:spPr bwMode="auto">
            <a:xfrm>
              <a:off x="4408488" y="5987763"/>
              <a:ext cx="3375025" cy="13811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4" name="îṥļîḑè"/>
            <p:cNvSpPr/>
            <p:nvPr/>
          </p:nvSpPr>
          <p:spPr bwMode="auto">
            <a:xfrm>
              <a:off x="4237038" y="6125876"/>
              <a:ext cx="3717925" cy="138113"/>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5" name="îSḷîḍe"/>
            <p:cNvSpPr/>
            <p:nvPr/>
          </p:nvSpPr>
          <p:spPr bwMode="auto">
            <a:xfrm>
              <a:off x="5842001" y="2417476"/>
              <a:ext cx="514350" cy="620713"/>
            </a:xfrm>
            <a:custGeom>
              <a:avLst/>
              <a:gdLst>
                <a:gd name="T0" fmla="*/ 77 w 78"/>
                <a:gd name="T1" fmla="*/ 50 h 94"/>
                <a:gd name="T2" fmla="*/ 69 w 78"/>
                <a:gd name="T3" fmla="*/ 33 h 94"/>
                <a:gd name="T4" fmla="*/ 77 w 78"/>
                <a:gd name="T5" fmla="*/ 33 h 94"/>
                <a:gd name="T6" fmla="*/ 77 w 78"/>
                <a:gd name="T7" fmla="*/ 27 h 94"/>
                <a:gd name="T8" fmla="*/ 43 w 78"/>
                <a:gd name="T9" fmla="*/ 27 h 94"/>
                <a:gd name="T10" fmla="*/ 43 w 78"/>
                <a:gd name="T11" fmla="*/ 0 h 94"/>
                <a:gd name="T12" fmla="*/ 35 w 78"/>
                <a:gd name="T13" fmla="*/ 0 h 94"/>
                <a:gd name="T14" fmla="*/ 35 w 78"/>
                <a:gd name="T15" fmla="*/ 27 h 94"/>
                <a:gd name="T16" fmla="*/ 1 w 78"/>
                <a:gd name="T17" fmla="*/ 27 h 94"/>
                <a:gd name="T18" fmla="*/ 1 w 78"/>
                <a:gd name="T19" fmla="*/ 33 h 94"/>
                <a:gd name="T20" fmla="*/ 9 w 78"/>
                <a:gd name="T21" fmla="*/ 33 h 94"/>
                <a:gd name="T22" fmla="*/ 1 w 78"/>
                <a:gd name="T23" fmla="*/ 50 h 94"/>
                <a:gd name="T24" fmla="*/ 1 w 78"/>
                <a:gd name="T25" fmla="*/ 50 h 94"/>
                <a:gd name="T26" fmla="*/ 1 w 78"/>
                <a:gd name="T27" fmla="*/ 50 h 94"/>
                <a:gd name="T28" fmla="*/ 10 w 78"/>
                <a:gd name="T29" fmla="*/ 60 h 94"/>
                <a:gd name="T30" fmla="*/ 20 w 78"/>
                <a:gd name="T31" fmla="*/ 50 h 94"/>
                <a:gd name="T32" fmla="*/ 20 w 78"/>
                <a:gd name="T33" fmla="*/ 50 h 94"/>
                <a:gd name="T34" fmla="*/ 20 w 78"/>
                <a:gd name="T35" fmla="*/ 50 h 94"/>
                <a:gd name="T36" fmla="*/ 12 w 78"/>
                <a:gd name="T37" fmla="*/ 33 h 94"/>
                <a:gd name="T38" fmla="*/ 35 w 78"/>
                <a:gd name="T39" fmla="*/ 33 h 94"/>
                <a:gd name="T40" fmla="*/ 35 w 78"/>
                <a:gd name="T41" fmla="*/ 94 h 94"/>
                <a:gd name="T42" fmla="*/ 43 w 78"/>
                <a:gd name="T43" fmla="*/ 94 h 94"/>
                <a:gd name="T44" fmla="*/ 43 w 78"/>
                <a:gd name="T45" fmla="*/ 33 h 94"/>
                <a:gd name="T46" fmla="*/ 66 w 78"/>
                <a:gd name="T47" fmla="*/ 33 h 94"/>
                <a:gd name="T48" fmla="*/ 58 w 78"/>
                <a:gd name="T49" fmla="*/ 50 h 94"/>
                <a:gd name="T50" fmla="*/ 58 w 78"/>
                <a:gd name="T51" fmla="*/ 50 h 94"/>
                <a:gd name="T52" fmla="*/ 58 w 78"/>
                <a:gd name="T53" fmla="*/ 50 h 94"/>
                <a:gd name="T54" fmla="*/ 68 w 78"/>
                <a:gd name="T55" fmla="*/ 60 h 94"/>
                <a:gd name="T56" fmla="*/ 77 w 78"/>
                <a:gd name="T57" fmla="*/ 50 h 94"/>
                <a:gd name="T58" fmla="*/ 77 w 78"/>
                <a:gd name="T59" fmla="*/ 50 h 94"/>
                <a:gd name="T60" fmla="*/ 77 w 78"/>
                <a:gd name="T61" fmla="*/ 50 h 94"/>
                <a:gd name="T62" fmla="*/ 19 w 78"/>
                <a:gd name="T63" fmla="*/ 50 h 94"/>
                <a:gd name="T64" fmla="*/ 2 w 78"/>
                <a:gd name="T65" fmla="*/ 50 h 94"/>
                <a:gd name="T66" fmla="*/ 10 w 78"/>
                <a:gd name="T67" fmla="*/ 33 h 94"/>
                <a:gd name="T68" fmla="*/ 11 w 78"/>
                <a:gd name="T69" fmla="*/ 33 h 94"/>
                <a:gd name="T70" fmla="*/ 19 w 78"/>
                <a:gd name="T71" fmla="*/ 50 h 94"/>
                <a:gd name="T72" fmla="*/ 59 w 78"/>
                <a:gd name="T73" fmla="*/ 50 h 94"/>
                <a:gd name="T74" fmla="*/ 67 w 78"/>
                <a:gd name="T75" fmla="*/ 33 h 94"/>
                <a:gd name="T76" fmla="*/ 68 w 78"/>
                <a:gd name="T77" fmla="*/ 33 h 94"/>
                <a:gd name="T78" fmla="*/ 76 w 78"/>
                <a:gd name="T79" fmla="*/ 50 h 94"/>
                <a:gd name="T80" fmla="*/ 59 w 78"/>
                <a:gd name="T81" fmla="*/ 5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4">
                  <a:moveTo>
                    <a:pt x="77" y="50"/>
                  </a:moveTo>
                  <a:cubicBezTo>
                    <a:pt x="69" y="33"/>
                    <a:pt x="69" y="33"/>
                    <a:pt x="69" y="33"/>
                  </a:cubicBezTo>
                  <a:cubicBezTo>
                    <a:pt x="77" y="33"/>
                    <a:pt x="77" y="33"/>
                    <a:pt x="77" y="33"/>
                  </a:cubicBezTo>
                  <a:cubicBezTo>
                    <a:pt x="77" y="27"/>
                    <a:pt x="77" y="27"/>
                    <a:pt x="77" y="27"/>
                  </a:cubicBezTo>
                  <a:cubicBezTo>
                    <a:pt x="43" y="27"/>
                    <a:pt x="43" y="27"/>
                    <a:pt x="43" y="27"/>
                  </a:cubicBezTo>
                  <a:cubicBezTo>
                    <a:pt x="43" y="0"/>
                    <a:pt x="43" y="0"/>
                    <a:pt x="43" y="0"/>
                  </a:cubicBezTo>
                  <a:cubicBezTo>
                    <a:pt x="35" y="0"/>
                    <a:pt x="35" y="0"/>
                    <a:pt x="35" y="0"/>
                  </a:cubicBezTo>
                  <a:cubicBezTo>
                    <a:pt x="35" y="27"/>
                    <a:pt x="35" y="27"/>
                    <a:pt x="35" y="27"/>
                  </a:cubicBezTo>
                  <a:cubicBezTo>
                    <a:pt x="1" y="27"/>
                    <a:pt x="1" y="27"/>
                    <a:pt x="1" y="27"/>
                  </a:cubicBezTo>
                  <a:cubicBezTo>
                    <a:pt x="1" y="33"/>
                    <a:pt x="1" y="33"/>
                    <a:pt x="1" y="33"/>
                  </a:cubicBezTo>
                  <a:cubicBezTo>
                    <a:pt x="9" y="33"/>
                    <a:pt x="9" y="33"/>
                    <a:pt x="9" y="33"/>
                  </a:cubicBezTo>
                  <a:cubicBezTo>
                    <a:pt x="1" y="50"/>
                    <a:pt x="1" y="50"/>
                    <a:pt x="1" y="50"/>
                  </a:cubicBezTo>
                  <a:cubicBezTo>
                    <a:pt x="0" y="50"/>
                    <a:pt x="1" y="50"/>
                    <a:pt x="1" y="50"/>
                  </a:cubicBezTo>
                  <a:cubicBezTo>
                    <a:pt x="1" y="50"/>
                    <a:pt x="1" y="50"/>
                    <a:pt x="1" y="50"/>
                  </a:cubicBezTo>
                  <a:cubicBezTo>
                    <a:pt x="1" y="56"/>
                    <a:pt x="5" y="60"/>
                    <a:pt x="10" y="60"/>
                  </a:cubicBezTo>
                  <a:cubicBezTo>
                    <a:pt x="15" y="60"/>
                    <a:pt x="20" y="56"/>
                    <a:pt x="20" y="50"/>
                  </a:cubicBezTo>
                  <a:cubicBezTo>
                    <a:pt x="20" y="50"/>
                    <a:pt x="20" y="50"/>
                    <a:pt x="20" y="50"/>
                  </a:cubicBezTo>
                  <a:cubicBezTo>
                    <a:pt x="20" y="50"/>
                    <a:pt x="20" y="50"/>
                    <a:pt x="20" y="50"/>
                  </a:cubicBezTo>
                  <a:cubicBezTo>
                    <a:pt x="12" y="33"/>
                    <a:pt x="12" y="33"/>
                    <a:pt x="12" y="33"/>
                  </a:cubicBezTo>
                  <a:cubicBezTo>
                    <a:pt x="35" y="33"/>
                    <a:pt x="35" y="33"/>
                    <a:pt x="35" y="33"/>
                  </a:cubicBezTo>
                  <a:cubicBezTo>
                    <a:pt x="35" y="94"/>
                    <a:pt x="35" y="94"/>
                    <a:pt x="35" y="94"/>
                  </a:cubicBezTo>
                  <a:cubicBezTo>
                    <a:pt x="43" y="94"/>
                    <a:pt x="43" y="94"/>
                    <a:pt x="43" y="94"/>
                  </a:cubicBezTo>
                  <a:cubicBezTo>
                    <a:pt x="43" y="33"/>
                    <a:pt x="43" y="33"/>
                    <a:pt x="43" y="33"/>
                  </a:cubicBezTo>
                  <a:cubicBezTo>
                    <a:pt x="66" y="33"/>
                    <a:pt x="66" y="33"/>
                    <a:pt x="66" y="33"/>
                  </a:cubicBezTo>
                  <a:cubicBezTo>
                    <a:pt x="58" y="50"/>
                    <a:pt x="58" y="50"/>
                    <a:pt x="58" y="50"/>
                  </a:cubicBezTo>
                  <a:cubicBezTo>
                    <a:pt x="58" y="50"/>
                    <a:pt x="58" y="50"/>
                    <a:pt x="58" y="50"/>
                  </a:cubicBezTo>
                  <a:cubicBezTo>
                    <a:pt x="58" y="50"/>
                    <a:pt x="58" y="50"/>
                    <a:pt x="58" y="50"/>
                  </a:cubicBezTo>
                  <a:cubicBezTo>
                    <a:pt x="58" y="56"/>
                    <a:pt x="63" y="60"/>
                    <a:pt x="68" y="60"/>
                  </a:cubicBezTo>
                  <a:cubicBezTo>
                    <a:pt x="73" y="60"/>
                    <a:pt x="77" y="56"/>
                    <a:pt x="77" y="50"/>
                  </a:cubicBezTo>
                  <a:cubicBezTo>
                    <a:pt x="77" y="50"/>
                    <a:pt x="77" y="50"/>
                    <a:pt x="77" y="50"/>
                  </a:cubicBezTo>
                  <a:cubicBezTo>
                    <a:pt x="77" y="50"/>
                    <a:pt x="78" y="50"/>
                    <a:pt x="77" y="50"/>
                  </a:cubicBezTo>
                  <a:close/>
                  <a:moveTo>
                    <a:pt x="19" y="50"/>
                  </a:moveTo>
                  <a:cubicBezTo>
                    <a:pt x="2" y="50"/>
                    <a:pt x="2" y="50"/>
                    <a:pt x="2" y="50"/>
                  </a:cubicBezTo>
                  <a:cubicBezTo>
                    <a:pt x="10" y="33"/>
                    <a:pt x="10" y="33"/>
                    <a:pt x="10" y="33"/>
                  </a:cubicBezTo>
                  <a:cubicBezTo>
                    <a:pt x="11" y="33"/>
                    <a:pt x="11" y="33"/>
                    <a:pt x="11" y="33"/>
                  </a:cubicBezTo>
                  <a:lnTo>
                    <a:pt x="19" y="50"/>
                  </a:lnTo>
                  <a:close/>
                  <a:moveTo>
                    <a:pt x="59" y="50"/>
                  </a:moveTo>
                  <a:cubicBezTo>
                    <a:pt x="67" y="33"/>
                    <a:pt x="67" y="33"/>
                    <a:pt x="67" y="33"/>
                  </a:cubicBezTo>
                  <a:cubicBezTo>
                    <a:pt x="68" y="33"/>
                    <a:pt x="68" y="33"/>
                    <a:pt x="68" y="33"/>
                  </a:cubicBezTo>
                  <a:cubicBezTo>
                    <a:pt x="76" y="50"/>
                    <a:pt x="76" y="50"/>
                    <a:pt x="76" y="50"/>
                  </a:cubicBezTo>
                  <a:lnTo>
                    <a:pt x="59" y="5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6" name="íṩľiďé"/>
            <p:cNvSpPr/>
            <p:nvPr/>
          </p:nvSpPr>
          <p:spPr bwMode="auto">
            <a:xfrm>
              <a:off x="6126163" y="1388776"/>
              <a:ext cx="692150" cy="401638"/>
            </a:xfrm>
            <a:prstGeom prst="rect">
              <a:avLst/>
            </a:prstGeom>
            <a:solidFill>
              <a:srgbClr val="C127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grpSp>
      <p:sp>
        <p:nvSpPr>
          <p:cNvPr id="2" name="矩形 1"/>
          <p:cNvSpPr/>
          <p:nvPr/>
        </p:nvSpPr>
        <p:spPr>
          <a:xfrm>
            <a:off x="420625" y="718532"/>
            <a:ext cx="1441420"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三、监护和住所</a:t>
            </a:r>
            <a:endParaRPr lang="zh-CN" altLang="en-US" dirty="0"/>
          </a:p>
        </p:txBody>
      </p:sp>
    </p:spTree>
    <p:extLst>
      <p:ext uri="{BB962C8B-B14F-4D97-AF65-F5344CB8AC3E}">
        <p14:creationId xmlns:p14="http://schemas.microsoft.com/office/powerpoint/2010/main" val="3727424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57"/>
                                        </p:tgtEl>
                                        <p:attrNameLst>
                                          <p:attrName>style.visibility</p:attrName>
                                        </p:attrNameLst>
                                      </p:cBhvr>
                                      <p:to>
                                        <p:strVal val="visible"/>
                                      </p:to>
                                    </p:set>
                                    <p:anim calcmode="lin" valueType="num">
                                      <p:cBhvr additive="base">
                                        <p:cTn id="16" dur="500" fill="hold"/>
                                        <p:tgtEl>
                                          <p:spTgt spid="257"/>
                                        </p:tgtEl>
                                        <p:attrNameLst>
                                          <p:attrName>ppt_x</p:attrName>
                                        </p:attrNameLst>
                                      </p:cBhvr>
                                      <p:tavLst>
                                        <p:tav tm="0">
                                          <p:val>
                                            <p:strVal val="#ppt_x"/>
                                          </p:val>
                                        </p:tav>
                                        <p:tav tm="100000">
                                          <p:val>
                                            <p:strVal val="#ppt_x"/>
                                          </p:val>
                                        </p:tav>
                                      </p:tavLst>
                                    </p:anim>
                                    <p:anim calcmode="lin" valueType="num">
                                      <p:cBhvr additive="base">
                                        <p:cTn id="17" dur="500" fill="hold"/>
                                        <p:tgtEl>
                                          <p:spTgt spid="257"/>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600"/>
                                        <p:tgtEl>
                                          <p:spTgt spid="5"/>
                                        </p:tgtEl>
                                      </p:cBhvr>
                                    </p:animEffect>
                                    <p:anim calcmode="lin" valueType="num">
                                      <p:cBhvr>
                                        <p:cTn id="27" dur="600" fill="hold"/>
                                        <p:tgtEl>
                                          <p:spTgt spid="5"/>
                                        </p:tgtEl>
                                        <p:attrNameLst>
                                          <p:attrName>ppt_x</p:attrName>
                                        </p:attrNameLst>
                                      </p:cBhvr>
                                      <p:tavLst>
                                        <p:tav tm="0">
                                          <p:val>
                                            <p:strVal val="#ppt_x"/>
                                          </p:val>
                                        </p:tav>
                                        <p:tav tm="100000">
                                          <p:val>
                                            <p:strVal val="#ppt_x"/>
                                          </p:val>
                                        </p:tav>
                                      </p:tavLst>
                                    </p:anim>
                                    <p:anim calcmode="lin" valueType="num">
                                      <p:cBhvr>
                                        <p:cTn id="28" dur="60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21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700"/>
                                        <p:tgtEl>
                                          <p:spTgt spid="6"/>
                                        </p:tgtEl>
                                      </p:cBhvr>
                                    </p:animEffect>
                                    <p:anim calcmode="lin" valueType="num">
                                      <p:cBhvr>
                                        <p:cTn id="33" dur="700" fill="hold"/>
                                        <p:tgtEl>
                                          <p:spTgt spid="6"/>
                                        </p:tgtEl>
                                        <p:attrNameLst>
                                          <p:attrName>ppt_x</p:attrName>
                                        </p:attrNameLst>
                                      </p:cBhvr>
                                      <p:tavLst>
                                        <p:tav tm="0">
                                          <p:val>
                                            <p:strVal val="#ppt_x"/>
                                          </p:val>
                                        </p:tav>
                                        <p:tav tm="100000">
                                          <p:val>
                                            <p:strVal val="#ppt_x"/>
                                          </p:val>
                                        </p:tav>
                                      </p:tavLst>
                                    </p:anim>
                                    <p:anim calcmode="lin" valueType="num">
                                      <p:cBhvr>
                                        <p:cTn id="34" dur="7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第一节　收养关系的成立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三、收养的要求</a:t>
            </a:r>
            <a:endParaRPr lang="zh-CN" altLang="en-US" dirty="0"/>
          </a:p>
        </p:txBody>
      </p:sp>
      <p:pic>
        <p:nvPicPr>
          <p:cNvPr id="4" name="图片 3">
            <a:extLst>
              <a:ext uri="{FF2B5EF4-FFF2-40B4-BE49-F238E27FC236}">
                <a16:creationId xmlns:a16="http://schemas.microsoft.com/office/drawing/2014/main" id="{4F3AFE18-91DB-4F35-8271-2AD542A16418}"/>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B7456C11-EA39-4F7A-82FE-DBB30F29A8FA}"/>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8DF2D123-96B7-4CD1-86EC-60B04922DCC3}"/>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FE53988-358D-45F5-A550-1E263F2750DC}"/>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9FB436F8-D609-474C-8134-F2EAA404930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35BE839-9799-4972-8342-EB8D1095A046}"/>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25D94DE-B91D-4987-8259-F24C32E48DAD}"/>
              </a:ext>
            </a:extLst>
          </p:cNvPr>
          <p:cNvSpPr/>
          <p:nvPr/>
        </p:nvSpPr>
        <p:spPr>
          <a:xfrm>
            <a:off x="170382" y="1837081"/>
            <a:ext cx="2872783"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收养三代以内旁系同辈血亲的子女</a:t>
            </a:r>
            <a:r>
              <a:rPr lang="en-US" altLang="zh-CN" sz="1200" b="1" dirty="0">
                <a:solidFill>
                  <a:prstClr val="white"/>
                </a:solidFill>
                <a:sym typeface="+mn-ea"/>
              </a:rPr>
              <a:t>,</a:t>
            </a:r>
            <a:r>
              <a:rPr lang="zh-CN" altLang="en-US" sz="1200" b="1" dirty="0">
                <a:solidFill>
                  <a:prstClr val="white"/>
                </a:solidFill>
                <a:sym typeface="+mn-ea"/>
              </a:rPr>
              <a:t>称为“过继”</a:t>
            </a:r>
            <a:r>
              <a:rPr lang="en-US" altLang="zh-CN" sz="1200" b="1" dirty="0">
                <a:solidFill>
                  <a:prstClr val="white"/>
                </a:solidFill>
                <a:sym typeface="+mn-ea"/>
              </a:rPr>
              <a:t>,</a:t>
            </a:r>
            <a:r>
              <a:rPr lang="zh-CN" altLang="en-US" sz="1200" b="1" dirty="0">
                <a:solidFill>
                  <a:prstClr val="white"/>
                </a:solidFill>
                <a:sym typeface="+mn-ea"/>
              </a:rPr>
              <a:t>多是本家族内的近亲属照顾无子女近亲属的一种举措</a:t>
            </a:r>
            <a:r>
              <a:rPr lang="en-US" altLang="zh-CN" sz="1200" b="1" dirty="0">
                <a:solidFill>
                  <a:prstClr val="white"/>
                </a:solidFill>
                <a:sym typeface="+mn-ea"/>
              </a:rPr>
              <a:t>,</a:t>
            </a:r>
            <a:r>
              <a:rPr lang="zh-CN" altLang="en-US" sz="1200" b="1" dirty="0">
                <a:solidFill>
                  <a:prstClr val="white"/>
                </a:solidFill>
                <a:sym typeface="+mn-ea"/>
              </a:rPr>
              <a:t>可以不受</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1093</a:t>
            </a:r>
            <a:r>
              <a:rPr lang="zh-CN" altLang="en-US" sz="1200" b="1" dirty="0">
                <a:solidFill>
                  <a:prstClr val="white"/>
                </a:solidFill>
                <a:sym typeface="+mn-ea"/>
              </a:rPr>
              <a:t>条第</a:t>
            </a:r>
            <a:r>
              <a:rPr lang="en-US" altLang="zh-CN" sz="1200" b="1" dirty="0">
                <a:solidFill>
                  <a:prstClr val="white"/>
                </a:solidFill>
                <a:sym typeface="+mn-ea"/>
              </a:rPr>
              <a:t>3</a:t>
            </a:r>
            <a:r>
              <a:rPr lang="zh-CN" altLang="en-US" sz="1200" b="1" dirty="0">
                <a:solidFill>
                  <a:prstClr val="white"/>
                </a:solidFill>
                <a:sym typeface="+mn-ea"/>
              </a:rPr>
              <a:t>项即被送养人是“生父母有特殊困难无力抚养的子女”、第</a:t>
            </a:r>
            <a:r>
              <a:rPr lang="en-US" altLang="zh-CN" sz="1200" b="1" dirty="0">
                <a:solidFill>
                  <a:prstClr val="white"/>
                </a:solidFill>
                <a:sym typeface="+mn-ea"/>
              </a:rPr>
              <a:t>1094</a:t>
            </a:r>
            <a:r>
              <a:rPr lang="zh-CN" altLang="en-US" sz="1200" b="1" dirty="0">
                <a:solidFill>
                  <a:prstClr val="white"/>
                </a:solidFill>
                <a:sym typeface="+mn-ea"/>
              </a:rPr>
              <a:t>条第</a:t>
            </a:r>
            <a:r>
              <a:rPr lang="en-US" altLang="zh-CN" sz="1200" b="1" dirty="0">
                <a:solidFill>
                  <a:prstClr val="white"/>
                </a:solidFill>
                <a:sym typeface="+mn-ea"/>
              </a:rPr>
              <a:t>3</a:t>
            </a:r>
            <a:r>
              <a:rPr lang="zh-CN" altLang="en-US" sz="1200" b="1" dirty="0">
                <a:solidFill>
                  <a:prstClr val="white"/>
                </a:solidFill>
                <a:sym typeface="+mn-ea"/>
              </a:rPr>
              <a:t>项关于送养人为“有特殊困难无力抚养子女的生父母”和第</a:t>
            </a:r>
            <a:r>
              <a:rPr lang="en-US" altLang="zh-CN" sz="1200" b="1" dirty="0">
                <a:solidFill>
                  <a:prstClr val="white"/>
                </a:solidFill>
                <a:sym typeface="+mn-ea"/>
              </a:rPr>
              <a:t>1102</a:t>
            </a:r>
            <a:r>
              <a:rPr lang="zh-CN" altLang="en-US" sz="1200" b="1" dirty="0">
                <a:solidFill>
                  <a:prstClr val="white"/>
                </a:solidFill>
                <a:sym typeface="+mn-ea"/>
              </a:rPr>
              <a:t>条关于“无配偶者收养异性子女的</a:t>
            </a:r>
            <a:r>
              <a:rPr lang="en-US" altLang="zh-CN" sz="1200" b="1" dirty="0">
                <a:solidFill>
                  <a:prstClr val="white"/>
                </a:solidFill>
                <a:sym typeface="+mn-ea"/>
              </a:rPr>
              <a:t>,</a:t>
            </a:r>
            <a:r>
              <a:rPr lang="zh-CN" altLang="en-US" sz="1200" b="1" dirty="0">
                <a:solidFill>
                  <a:prstClr val="white"/>
                </a:solidFill>
                <a:sym typeface="+mn-ea"/>
              </a:rPr>
              <a:t>收养人与被收养人的年龄应当相差四十周岁以上”规定的限制。</a:t>
            </a:r>
          </a:p>
        </p:txBody>
      </p:sp>
      <p:sp>
        <p:nvSpPr>
          <p:cNvPr id="11" name="矩形 10">
            <a:extLst>
              <a:ext uri="{FF2B5EF4-FFF2-40B4-BE49-F238E27FC236}">
                <a16:creationId xmlns:a16="http://schemas.microsoft.com/office/drawing/2014/main" id="{67EEB113-62DD-44E5-A449-053FE2771968}"/>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收养三代以内旁系同辈血亲的子女</a:t>
            </a:r>
            <a:endParaRPr lang="en-US" altLang="zh-CN" sz="1200" b="1" dirty="0">
              <a:solidFill>
                <a:prstClr val="white"/>
              </a:solidFill>
            </a:endParaRPr>
          </a:p>
        </p:txBody>
      </p:sp>
      <p:sp>
        <p:nvSpPr>
          <p:cNvPr id="12" name="矩形 11">
            <a:extLst>
              <a:ext uri="{FF2B5EF4-FFF2-40B4-BE49-F238E27FC236}">
                <a16:creationId xmlns:a16="http://schemas.microsoft.com/office/drawing/2014/main" id="{D43BE629-BF18-412C-87B3-12CE4393144A}"/>
              </a:ext>
            </a:extLst>
          </p:cNvPr>
          <p:cNvSpPr/>
          <p:nvPr/>
        </p:nvSpPr>
        <p:spPr>
          <a:xfrm>
            <a:off x="3119683" y="1857677"/>
            <a:ext cx="2802691"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无子女的收养人可以收养两名子女</a:t>
            </a:r>
            <a:r>
              <a:rPr lang="en-US" altLang="zh-CN" sz="1200" b="1" dirty="0">
                <a:solidFill>
                  <a:prstClr val="white"/>
                </a:solidFill>
                <a:sym typeface="+mn-ea"/>
              </a:rPr>
              <a:t>;</a:t>
            </a:r>
            <a:r>
              <a:rPr lang="zh-CN" altLang="en-US" sz="1200" b="1" dirty="0">
                <a:solidFill>
                  <a:prstClr val="white"/>
                </a:solidFill>
                <a:sym typeface="+mn-ea"/>
              </a:rPr>
              <a:t>有子女的收养人只能收养一名子女。</a:t>
            </a:r>
          </a:p>
          <a:p>
            <a:pPr marL="171450" indent="-171450">
              <a:lnSpc>
                <a:spcPct val="150000"/>
              </a:lnSpc>
              <a:buFont typeface="Wingdings" panose="05000000000000000000" pitchFamily="2" charset="2"/>
              <a:buChar char="Ø"/>
            </a:pPr>
            <a:r>
              <a:rPr lang="zh-CN" altLang="en-US" sz="1200" b="1" dirty="0">
                <a:solidFill>
                  <a:prstClr val="white"/>
                </a:solidFill>
                <a:sym typeface="+mn-ea"/>
              </a:rPr>
              <a:t>收养孤儿、残疾未成年人或者儿童福利机构抚养的查找不到生父母的未成年人</a:t>
            </a:r>
            <a:r>
              <a:rPr lang="en-US" altLang="zh-CN" sz="1200" b="1" dirty="0">
                <a:solidFill>
                  <a:prstClr val="white"/>
                </a:solidFill>
                <a:sym typeface="+mn-ea"/>
              </a:rPr>
              <a:t>,</a:t>
            </a:r>
            <a:r>
              <a:rPr lang="zh-CN" altLang="en-US" sz="1200" b="1" dirty="0">
                <a:solidFill>
                  <a:prstClr val="white"/>
                </a:solidFill>
                <a:sym typeface="+mn-ea"/>
              </a:rPr>
              <a:t>可以不受“无子女的收养人可以收养两名子女</a:t>
            </a:r>
            <a:r>
              <a:rPr lang="en-US" altLang="zh-CN" sz="1200" b="1" dirty="0">
                <a:solidFill>
                  <a:prstClr val="white"/>
                </a:solidFill>
                <a:sym typeface="+mn-ea"/>
              </a:rPr>
              <a:t>;</a:t>
            </a:r>
            <a:r>
              <a:rPr lang="zh-CN" altLang="en-US" sz="1200" b="1" dirty="0">
                <a:solidFill>
                  <a:prstClr val="white"/>
                </a:solidFill>
                <a:sym typeface="+mn-ea"/>
              </a:rPr>
              <a:t>有子女的收养人只能收养一名子女”的限制</a:t>
            </a:r>
            <a:r>
              <a:rPr lang="en-US" altLang="zh-CN" sz="1200" b="1" dirty="0">
                <a:solidFill>
                  <a:prstClr val="white"/>
                </a:solidFill>
                <a:sym typeface="+mn-ea"/>
              </a:rPr>
              <a:t>,</a:t>
            </a:r>
            <a:r>
              <a:rPr lang="zh-CN" altLang="en-US" sz="1200" b="1" dirty="0">
                <a:solidFill>
                  <a:prstClr val="white"/>
                </a:solidFill>
                <a:sym typeface="+mn-ea"/>
              </a:rPr>
              <a:t>也不受</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1098</a:t>
            </a:r>
            <a:r>
              <a:rPr lang="zh-CN" altLang="en-US" sz="1200" b="1" dirty="0">
                <a:solidFill>
                  <a:prstClr val="white"/>
                </a:solidFill>
                <a:sym typeface="+mn-ea"/>
              </a:rPr>
              <a:t>条第</a:t>
            </a:r>
            <a:r>
              <a:rPr lang="en-US" altLang="zh-CN" sz="1200" b="1" dirty="0">
                <a:solidFill>
                  <a:prstClr val="white"/>
                </a:solidFill>
                <a:sym typeface="+mn-ea"/>
              </a:rPr>
              <a:t>1</a:t>
            </a:r>
            <a:r>
              <a:rPr lang="zh-CN" altLang="en-US" sz="1200" b="1" dirty="0">
                <a:solidFill>
                  <a:prstClr val="white"/>
                </a:solidFill>
                <a:sym typeface="+mn-ea"/>
              </a:rPr>
              <a:t>项关于收养人“无子女或者只有一名子女”规定的限制。</a:t>
            </a:r>
          </a:p>
        </p:txBody>
      </p:sp>
      <p:sp>
        <p:nvSpPr>
          <p:cNvPr id="13" name="矩形 12">
            <a:extLst>
              <a:ext uri="{FF2B5EF4-FFF2-40B4-BE49-F238E27FC236}">
                <a16:creationId xmlns:a16="http://schemas.microsoft.com/office/drawing/2014/main" id="{A58D1D59-DFA4-4F1E-8BFF-32C731A93097}"/>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收养子女的数量限制</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ECFD2EFE-5461-4F84-AED2-C34A0973179D}"/>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7F5FD33-5C90-42F8-AB92-C7771064FFD3}"/>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E933A34A-24CB-4E96-AAFD-C8C333291B99}"/>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785497DE-8480-4615-8C59-C5C090C4B723}"/>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9B11086E-C7F1-441A-A3A0-A67DEFB2C88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CB31FD13-791A-4DB3-B773-5FE58B22F4E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E8DA3FB-E348-4E68-9063-3A49E61FF7F5}"/>
              </a:ext>
            </a:extLst>
          </p:cNvPr>
          <p:cNvSpPr/>
          <p:nvPr/>
        </p:nvSpPr>
        <p:spPr>
          <a:xfrm>
            <a:off x="6013443" y="1892149"/>
            <a:ext cx="2774115" cy="2275688"/>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有配偶者收养子女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应当夫妻共同收养。</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无配偶者收养异性子女的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收养人与被收养人的年龄应当相差</a:t>
            </a:r>
            <a:r>
              <a:rPr lang="en-US" altLang="zh-CN" sz="1200" b="1" dirty="0">
                <a:solidFill>
                  <a:prstClr val="white"/>
                </a:solidFill>
                <a:latin typeface="微软雅黑" panose="020B0503020204020204" charset="-122"/>
                <a:cs typeface="微软雅黑" panose="020B0503020204020204" charset="-122"/>
                <a:sym typeface="+mn-ea"/>
              </a:rPr>
              <a:t>40</a:t>
            </a:r>
            <a:r>
              <a:rPr lang="zh-CN" altLang="en-US" sz="1200" b="1" dirty="0">
                <a:solidFill>
                  <a:prstClr val="white"/>
                </a:solidFill>
                <a:latin typeface="微软雅黑" panose="020B0503020204020204" charset="-122"/>
                <a:cs typeface="微软雅黑" panose="020B0503020204020204" charset="-122"/>
                <a:sym typeface="+mn-ea"/>
              </a:rPr>
              <a:t>周岁以上。</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继父或者继母经继子女的生父母同意</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可以收养继子女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收养的条件适当放宽</a:t>
            </a:r>
          </a:p>
        </p:txBody>
      </p:sp>
      <p:sp>
        <p:nvSpPr>
          <p:cNvPr id="23" name="矩形 22">
            <a:extLst>
              <a:ext uri="{FF2B5EF4-FFF2-40B4-BE49-F238E27FC236}">
                <a16:creationId xmlns:a16="http://schemas.microsoft.com/office/drawing/2014/main" id="{6DDAC4A8-5896-4DA0-90BD-1A325331EB48}"/>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收养的具体要求</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43FAEBD-B806-40B7-9757-7CBAD055A170}"/>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B4F62CDF-0FC7-4257-9D31-3F7A3C9B215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316D71F4-056E-428A-973F-2598B09FD9CB}"/>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7187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第一节　收养关系的成立</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四、收养关系缔结和登记</a:t>
            </a:r>
            <a:endParaRPr lang="zh-CN" altLang="en-US" dirty="0"/>
          </a:p>
        </p:txBody>
      </p:sp>
      <p:sp>
        <p:nvSpPr>
          <p:cNvPr id="4" name="iṩḻîdè">
            <a:extLst>
              <a:ext uri="{FF2B5EF4-FFF2-40B4-BE49-F238E27FC236}">
                <a16:creationId xmlns:a16="http://schemas.microsoft.com/office/drawing/2014/main" id="{DB1C641A-6570-4EE8-9BA9-3D5DDF16D112}"/>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F0B6574-0352-4936-B0FB-25D5BC69DFE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FF470D69-7986-47FE-AB33-E6909108C4B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D466DEA-5258-482F-82BB-31572AB4E306}"/>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2D78EBDC-D8FF-4A69-939C-59DA57D9AF3C}"/>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合意收养</a:t>
            </a:r>
            <a:endParaRPr lang="en-GB" altLang="zh-CN" sz="1200" b="1" dirty="0">
              <a:solidFill>
                <a:srgbClr val="9B552C"/>
              </a:solidFill>
            </a:endParaRPr>
          </a:p>
        </p:txBody>
      </p:sp>
      <p:sp>
        <p:nvSpPr>
          <p:cNvPr id="9" name="ï$1iḑê">
            <a:extLst>
              <a:ext uri="{FF2B5EF4-FFF2-40B4-BE49-F238E27FC236}">
                <a16:creationId xmlns:a16="http://schemas.microsoft.com/office/drawing/2014/main" id="{5A19B75D-7F41-4618-87CF-DB7A06EFDFD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D510472-9DF0-4E55-B24F-2B656E2AA4D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03E733A-4494-4F87-99E6-E27841B63B04}"/>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442F676F-A8D8-46C6-9DFB-745A64283AC5}"/>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9B865665-4EAE-4687-A1B7-7F86D7D94FB8}"/>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A6EB96FB-FE61-4492-B956-95C40ACC6D9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D259B892-2582-43E3-9F15-40B656C8F854}"/>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收养登记</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204CC628-355D-4250-8D99-0B4673F92ECA}"/>
              </a:ext>
            </a:extLst>
          </p:cNvPr>
          <p:cNvSpPr/>
          <p:nvPr/>
        </p:nvSpPr>
        <p:spPr>
          <a:xfrm>
            <a:off x="862211" y="1940676"/>
            <a:ext cx="3474968"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收养行为是民事法律行为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必须具备当事人收养合意这一必要条件。构成收养合意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应当具备以下条件</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双方自愿。</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须经</a:t>
            </a:r>
            <a:r>
              <a:rPr lang="en-US" altLang="zh-CN" sz="1200" dirty="0">
                <a:solidFill>
                  <a:schemeClr val="tx1">
                    <a:lumMod val="95000"/>
                    <a:lumOff val="5000"/>
                  </a:schemeClr>
                </a:solidFill>
              </a:rPr>
              <a:t>8</a:t>
            </a:r>
            <a:r>
              <a:rPr lang="zh-CN" altLang="en-US" sz="1200" dirty="0">
                <a:solidFill>
                  <a:schemeClr val="tx1">
                    <a:lumMod val="95000"/>
                    <a:lumOff val="5000"/>
                  </a:schemeClr>
                </a:solidFill>
              </a:rPr>
              <a:t>周岁以上的被送养人同意。</a:t>
            </a:r>
          </a:p>
        </p:txBody>
      </p:sp>
      <p:sp>
        <p:nvSpPr>
          <p:cNvPr id="17" name="矩形 16">
            <a:extLst>
              <a:ext uri="{FF2B5EF4-FFF2-40B4-BE49-F238E27FC236}">
                <a16:creationId xmlns:a16="http://schemas.microsoft.com/office/drawing/2014/main" id="{A729AE61-95EB-43DF-BF5B-A8692D85AD33}"/>
              </a:ext>
            </a:extLst>
          </p:cNvPr>
          <p:cNvSpPr/>
          <p:nvPr/>
        </p:nvSpPr>
        <p:spPr>
          <a:xfrm>
            <a:off x="4656429" y="1869914"/>
            <a:ext cx="3734782" cy="2308324"/>
          </a:xfrm>
          <a:prstGeom prst="rect">
            <a:avLst/>
          </a:prstGeom>
        </p:spPr>
        <p:txBody>
          <a:bodyPr wrap="square">
            <a:spAutoFit/>
          </a:bodyPr>
          <a:lstStyle/>
          <a:p>
            <a:pPr marL="171450" indent="-171450">
              <a:buFont typeface="Wingdings" panose="05000000000000000000" pitchFamily="2" charset="2"/>
              <a:buChar char="u"/>
            </a:pPr>
            <a:r>
              <a:rPr lang="zh-CN" altLang="en-US" sz="1200" dirty="0">
                <a:solidFill>
                  <a:schemeClr val="tx1">
                    <a:lumMod val="95000"/>
                    <a:lumOff val="5000"/>
                  </a:schemeClr>
                </a:solidFill>
              </a:rPr>
              <a:t>收养应当向县级以上人民政府民政部门登记。收养关系自登记之日起成立。未办理收养登记的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应当补办登记。</a:t>
            </a:r>
          </a:p>
          <a:p>
            <a:pPr marL="171450" indent="-171450">
              <a:buFont typeface="Wingdings" panose="05000000000000000000" pitchFamily="2" charset="2"/>
              <a:buChar char="u"/>
            </a:pPr>
            <a:r>
              <a:rPr lang="zh-CN" altLang="en-US" sz="1200" dirty="0">
                <a:solidFill>
                  <a:schemeClr val="tx1">
                    <a:lumMod val="95000"/>
                    <a:lumOff val="5000"/>
                  </a:schemeClr>
                </a:solidFill>
              </a:rPr>
              <a:t>收养查找不到生父母的未成年人的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办理登记的民政部门应当在登记前予以公告。</a:t>
            </a:r>
          </a:p>
          <a:p>
            <a:pPr marL="171450" indent="-171450">
              <a:buFont typeface="Wingdings" panose="05000000000000000000" pitchFamily="2" charset="2"/>
              <a:buChar char="u"/>
            </a:pPr>
            <a:r>
              <a:rPr lang="zh-CN" altLang="en-US" sz="1200" dirty="0">
                <a:solidFill>
                  <a:schemeClr val="tx1">
                    <a:lumMod val="95000"/>
                    <a:lumOff val="5000"/>
                  </a:schemeClr>
                </a:solidFill>
              </a:rPr>
              <a:t>收养关系当事人愿意签订收养协议的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可以签订收养协议。</a:t>
            </a:r>
          </a:p>
          <a:p>
            <a:pPr marL="171450" indent="-171450">
              <a:buFont typeface="Wingdings" panose="05000000000000000000" pitchFamily="2" charset="2"/>
              <a:buChar char="u"/>
            </a:pPr>
            <a:r>
              <a:rPr lang="zh-CN" altLang="en-US" sz="1200" dirty="0">
                <a:solidFill>
                  <a:schemeClr val="tx1">
                    <a:lumMod val="95000"/>
                    <a:lumOff val="5000"/>
                  </a:schemeClr>
                </a:solidFill>
              </a:rPr>
              <a:t>收养关系当事人各方或者一方要求办理收养公证的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应当办理收养公证。</a:t>
            </a:r>
          </a:p>
          <a:p>
            <a:pPr marL="171450" indent="-171450">
              <a:buFont typeface="Wingdings" panose="05000000000000000000" pitchFamily="2" charset="2"/>
              <a:buChar char="u"/>
            </a:pPr>
            <a:r>
              <a:rPr lang="zh-CN" altLang="en-US" sz="1200" dirty="0">
                <a:solidFill>
                  <a:schemeClr val="tx1">
                    <a:lumMod val="95000"/>
                    <a:lumOff val="5000"/>
                  </a:schemeClr>
                </a:solidFill>
              </a:rPr>
              <a:t>县级以上人民政府民政部门应当依法进行收养评估。</a:t>
            </a:r>
          </a:p>
          <a:p>
            <a:pPr marL="171450" indent="-171450">
              <a:buFont typeface="Wingdings" panose="05000000000000000000" pitchFamily="2" charset="2"/>
              <a:buChar char="u"/>
            </a:pPr>
            <a:r>
              <a:rPr lang="zh-CN" altLang="en-US" sz="1200" dirty="0">
                <a:solidFill>
                  <a:schemeClr val="tx1">
                    <a:lumMod val="95000"/>
                    <a:lumOff val="5000"/>
                  </a:schemeClr>
                </a:solidFill>
              </a:rPr>
              <a:t>收养关系成立后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公安机关应当按照国家有关规定为被收养人办理户口登记。</a:t>
            </a:r>
          </a:p>
        </p:txBody>
      </p:sp>
    </p:spTree>
    <p:extLst>
      <p:ext uri="{BB962C8B-B14F-4D97-AF65-F5344CB8AC3E}">
        <p14:creationId xmlns:p14="http://schemas.microsoft.com/office/powerpoint/2010/main" val="36831142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第二节　收养的效力</a:t>
            </a:r>
          </a:p>
        </p:txBody>
      </p:sp>
      <p:sp>
        <p:nvSpPr>
          <p:cNvPr id="4" name="iṩḻîdè">
            <a:extLst>
              <a:ext uri="{FF2B5EF4-FFF2-40B4-BE49-F238E27FC236}">
                <a16:creationId xmlns:a16="http://schemas.microsoft.com/office/drawing/2014/main" id="{23F743AA-C7DE-4CF1-A199-A88449D18138}"/>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82626E2A-2F60-44DD-95FF-C26C241AF5FD}"/>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75BE6D0A-9C28-4248-9CF5-C57AD26A64E2}"/>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86976D57-60BE-4C73-861F-56BF436D230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FE563A88-A479-45C4-B61A-8F9E25978262}"/>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一、收养成立发生父母子女关系</a:t>
            </a:r>
            <a:endParaRPr lang="en-GB" altLang="zh-CN" sz="1200" b="1" dirty="0">
              <a:solidFill>
                <a:srgbClr val="9B552C"/>
              </a:solidFill>
            </a:endParaRPr>
          </a:p>
        </p:txBody>
      </p:sp>
      <p:sp>
        <p:nvSpPr>
          <p:cNvPr id="9" name="ï$1iḑê">
            <a:extLst>
              <a:ext uri="{FF2B5EF4-FFF2-40B4-BE49-F238E27FC236}">
                <a16:creationId xmlns:a16="http://schemas.microsoft.com/office/drawing/2014/main" id="{666C312E-1CB2-4DC5-A3F9-89617BBF815F}"/>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AFC7E597-B9C5-4757-B289-EB83E88C9BB5}"/>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983AEA7-D2EB-4A29-845B-C0008A8876D9}"/>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33F7533F-97E4-4EC6-AB6E-D17C727D4E92}"/>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AB654D58-13CA-4078-803E-79294024ABC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5124B0C0-7E8D-466A-97BC-9CBD2B982AC8}"/>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94C3A1F0-F925-4812-97AB-0A27D28185AF}"/>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二、收养行为无效及其后果</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10FC4743-4DD9-490D-B53B-B9028B97AD2F}"/>
              </a:ext>
            </a:extLst>
          </p:cNvPr>
          <p:cNvSpPr/>
          <p:nvPr/>
        </p:nvSpPr>
        <p:spPr>
          <a:xfrm>
            <a:off x="803271" y="1777409"/>
            <a:ext cx="34749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收养的法律效力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是指法律赋予收养行为发生的强制性法律后果。这种法律后果表现为收养的拟制效力和解销效力。</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拟制效力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是指收养依法创设新的亲属身份关系及其权利义务的效力。自收养关系成立之日起</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养父母与养子女间的权利义务关系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适用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关于父母子女关系的规定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养子女与养父母的近亲属间的权利义务关系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适用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关于子女与父母的近亲属关系的规定。</a:t>
            </a:r>
          </a:p>
        </p:txBody>
      </p:sp>
      <p:sp>
        <p:nvSpPr>
          <p:cNvPr id="17" name="矩形 16">
            <a:extLst>
              <a:ext uri="{FF2B5EF4-FFF2-40B4-BE49-F238E27FC236}">
                <a16:creationId xmlns:a16="http://schemas.microsoft.com/office/drawing/2014/main" id="{515E3E2C-4B93-47D8-AC18-942EADC2D8D0}"/>
              </a:ext>
            </a:extLst>
          </p:cNvPr>
          <p:cNvSpPr/>
          <p:nvPr/>
        </p:nvSpPr>
        <p:spPr>
          <a:xfrm>
            <a:off x="4656429" y="1869914"/>
            <a:ext cx="3734782"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无效收养行为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是指欠缺收养成立的法定有效要件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不能发生收养法律后果的收养行为。无效收养行为就是无效的民事法律行为。发生无效收养行为的原因是</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欠缺收养关系成立的实质要件</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欠缺收养关系成立的形式要件</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违反法律、行政法规强制性规定或者违背公序良俗。</a:t>
            </a:r>
          </a:p>
        </p:txBody>
      </p:sp>
    </p:spTree>
    <p:extLst>
      <p:ext uri="{BB962C8B-B14F-4D97-AF65-F5344CB8AC3E}">
        <p14:creationId xmlns:p14="http://schemas.microsoft.com/office/powerpoint/2010/main" val="8264258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收养关系的解除</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69332"/>
          </a:xfrm>
          <a:prstGeom prst="rect">
            <a:avLst/>
          </a:prstGeom>
          <a:noFill/>
        </p:spPr>
        <p:txBody>
          <a:bodyPr wrap="square">
            <a:spAutoFit/>
          </a:bodyPr>
          <a:lstStyle/>
          <a:p>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一、解除收养的程序</a:t>
            </a:r>
            <a:endParaRPr lang="zh-CN" altLang="en-US" dirty="0"/>
          </a:p>
        </p:txBody>
      </p:sp>
      <p:pic>
        <p:nvPicPr>
          <p:cNvPr id="4" name="图片 3">
            <a:extLst>
              <a:ext uri="{FF2B5EF4-FFF2-40B4-BE49-F238E27FC236}">
                <a16:creationId xmlns:a16="http://schemas.microsoft.com/office/drawing/2014/main" id="{6A35C36D-1A3D-4161-B8B7-6D2B415E282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7510B9F4-7EAC-4895-AD39-80CEA6935C7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13E82113-3FD3-47EB-A654-B5272902C118}"/>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6BE5CC6F-7441-4329-862A-BEC0A6E54A9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C7934DD8-F3BD-4D19-830E-BF979680BA10}"/>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ABA9570-E5EB-4A6B-9BD4-FFE6A14B5A7F}"/>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F7344A6-2891-4058-9AA5-72BE7BE7FA54}"/>
              </a:ext>
            </a:extLst>
          </p:cNvPr>
          <p:cNvSpPr/>
          <p:nvPr/>
        </p:nvSpPr>
        <p:spPr>
          <a:xfrm>
            <a:off x="307030" y="1959619"/>
            <a:ext cx="2872783" cy="144917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协议解除</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诉讼解除</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1" name="矩形 10">
            <a:extLst>
              <a:ext uri="{FF2B5EF4-FFF2-40B4-BE49-F238E27FC236}">
                <a16:creationId xmlns:a16="http://schemas.microsoft.com/office/drawing/2014/main" id="{369F3D48-B8B8-4594-9E72-285E1DDEFCC5}"/>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收养未成年子女的收养关系解除</a:t>
            </a:r>
            <a:endParaRPr lang="en-US" altLang="zh-CN" sz="1200" b="1" dirty="0">
              <a:solidFill>
                <a:prstClr val="white"/>
              </a:solidFill>
            </a:endParaRPr>
          </a:p>
        </p:txBody>
      </p:sp>
      <p:sp>
        <p:nvSpPr>
          <p:cNvPr id="12" name="矩形 11">
            <a:extLst>
              <a:ext uri="{FF2B5EF4-FFF2-40B4-BE49-F238E27FC236}">
                <a16:creationId xmlns:a16="http://schemas.microsoft.com/office/drawing/2014/main" id="{5186F381-B15C-4EE9-9C26-3111404D53C1}"/>
              </a:ext>
            </a:extLst>
          </p:cNvPr>
          <p:cNvSpPr/>
          <p:nvPr/>
        </p:nvSpPr>
        <p:spPr>
          <a:xfrm>
            <a:off x="3119683" y="2069523"/>
            <a:ext cx="2802691"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养父母与成年养子女关系恶化、无法共同生活的</a:t>
            </a:r>
            <a:r>
              <a:rPr lang="en-US" altLang="zh-CN" sz="1200" b="1" dirty="0">
                <a:solidFill>
                  <a:prstClr val="white"/>
                </a:solidFill>
                <a:sym typeface="+mn-ea"/>
              </a:rPr>
              <a:t>,</a:t>
            </a:r>
            <a:r>
              <a:rPr lang="zh-CN" altLang="en-US" sz="1200" b="1" dirty="0">
                <a:solidFill>
                  <a:prstClr val="white"/>
                </a:solidFill>
                <a:sym typeface="+mn-ea"/>
              </a:rPr>
              <a:t>可以协议解除收养关系。不能达成协议的</a:t>
            </a:r>
            <a:r>
              <a:rPr lang="en-US" altLang="zh-CN" sz="1200" b="1" dirty="0">
                <a:solidFill>
                  <a:prstClr val="white"/>
                </a:solidFill>
                <a:sym typeface="+mn-ea"/>
              </a:rPr>
              <a:t>,</a:t>
            </a:r>
            <a:r>
              <a:rPr lang="zh-CN" altLang="en-US" sz="1200" b="1" dirty="0">
                <a:solidFill>
                  <a:prstClr val="white"/>
                </a:solidFill>
                <a:sym typeface="+mn-ea"/>
              </a:rPr>
              <a:t>可以向人民法院提起诉讼。</a:t>
            </a:r>
          </a:p>
        </p:txBody>
      </p:sp>
      <p:sp>
        <p:nvSpPr>
          <p:cNvPr id="13" name="矩形 12">
            <a:extLst>
              <a:ext uri="{FF2B5EF4-FFF2-40B4-BE49-F238E27FC236}">
                <a16:creationId xmlns:a16="http://schemas.microsoft.com/office/drawing/2014/main" id="{D6F1E791-FFC2-49F4-B980-907713FA9D2E}"/>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成年养子女的收养关系解除</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A1633969-6602-4713-A51E-4BE9826612BB}"/>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DC3F73F8-93BD-43FB-AF3A-4EFB150A3A4B}"/>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C4BF3DB-59B4-44FA-B2F8-31C8350976B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1AA78521-69BB-4F64-A927-8A5158AF1BB2}"/>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A771C4C8-ADC0-4457-8A7C-1ECF1C7D3B4C}"/>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457F2F11-355A-41AE-92AD-94AE77D2492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78356861-64D2-4F21-9ACC-4ED6E2AB44BF}"/>
              </a:ext>
            </a:extLst>
          </p:cNvPr>
          <p:cNvSpPr/>
          <p:nvPr/>
        </p:nvSpPr>
        <p:spPr>
          <a:xfrm>
            <a:off x="6013443" y="1892149"/>
            <a:ext cx="2774115" cy="613694"/>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当事人协议解除收养关系的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应当到民政部门办理解除收养关系登记。</a:t>
            </a:r>
          </a:p>
        </p:txBody>
      </p:sp>
      <p:sp>
        <p:nvSpPr>
          <p:cNvPr id="23" name="矩形 22">
            <a:extLst>
              <a:ext uri="{FF2B5EF4-FFF2-40B4-BE49-F238E27FC236}">
                <a16:creationId xmlns:a16="http://schemas.microsoft.com/office/drawing/2014/main" id="{51798776-7379-467A-BFB6-42BF5B5A1EF8}"/>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解除收养登记</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C9F5837-4F72-4FF8-8012-91C5585A0450}"/>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61D88492-B311-48D4-9E6A-2F682057A20C}"/>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BF50965D-4861-4460-BC9B-2F8F4C225ED2}"/>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2722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第三节　收养关系的解除</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二、解除收养的法律后果</a:t>
            </a:r>
            <a:endParaRPr lang="zh-CN" altLang="en-US" dirty="0"/>
          </a:p>
        </p:txBody>
      </p:sp>
      <p:sp>
        <p:nvSpPr>
          <p:cNvPr id="4" name="矩形 3">
            <a:extLst>
              <a:ext uri="{FF2B5EF4-FFF2-40B4-BE49-F238E27FC236}">
                <a16:creationId xmlns:a16="http://schemas.microsoft.com/office/drawing/2014/main" id="{B9153542-3977-4A1F-996D-FE8B98F8549A}"/>
              </a:ext>
            </a:extLst>
          </p:cNvPr>
          <p:cNvSpPr/>
          <p:nvPr/>
        </p:nvSpPr>
        <p:spPr>
          <a:xfrm>
            <a:off x="4042393" y="2028417"/>
            <a:ext cx="4572371" cy="2061013"/>
          </a:xfrm>
          <a:prstGeom prst="rect">
            <a:avLst/>
          </a:prstGeom>
        </p:spPr>
        <p:txBody>
          <a:bodyPr wrap="square">
            <a:spAutoFit/>
          </a:bodyPr>
          <a:lstStyle/>
          <a:p>
            <a:pPr algn="just">
              <a:lnSpc>
                <a:spcPct val="135000"/>
              </a:lnSpc>
            </a:pPr>
            <a:r>
              <a:rPr lang="zh-CN" altLang="en-US" sz="1200" dirty="0">
                <a:solidFill>
                  <a:schemeClr val="tx1">
                    <a:lumMod val="75000"/>
                    <a:lumOff val="25000"/>
                  </a:schemeClr>
                </a:solidFill>
                <a:latin typeface="+mn-ea"/>
              </a:rPr>
              <a:t>收养关系解除后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养子女与养父母及其他近亲属间的权利义务关系即行消除</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与生父母及其他近亲属间的权利义务关系自行恢复。但是</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成年养子女与生父母及其他近亲属间的权利义务关系是否恢复</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可以协商确定。</a:t>
            </a:r>
          </a:p>
          <a:p>
            <a:pPr algn="just">
              <a:lnSpc>
                <a:spcPct val="135000"/>
              </a:lnSpc>
            </a:pPr>
            <a:r>
              <a:rPr lang="zh-CN" altLang="en-US" sz="1200" dirty="0">
                <a:solidFill>
                  <a:schemeClr val="tx1">
                    <a:lumMod val="75000"/>
                    <a:lumOff val="25000"/>
                  </a:schemeClr>
                </a:solidFill>
                <a:latin typeface="+mn-ea"/>
              </a:rPr>
              <a:t>收养关系解除后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经养父母抚养的成年养子女</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对缺乏劳动能力又缺乏生活来源的养父母</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应当给付生活费。因养子女成年后虐待、遗弃养父母而解除收养关系的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养父母可以要求养子女补偿收养期间支出的抚养费。</a:t>
            </a:r>
          </a:p>
        </p:txBody>
      </p:sp>
      <p:cxnSp>
        <p:nvCxnSpPr>
          <p:cNvPr id="5" name="直接连接符 4">
            <a:extLst>
              <a:ext uri="{FF2B5EF4-FFF2-40B4-BE49-F238E27FC236}">
                <a16:creationId xmlns:a16="http://schemas.microsoft.com/office/drawing/2014/main" id="{34BF143C-C59E-4F95-B02E-9CC2FF6BEEA8}"/>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0FC07C84-51E0-4A8C-86CD-444644850636}"/>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812888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继承概述</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遗产范围</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第二十二章  继承与继承权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继　 承</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7928758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继承概述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470206" y="753742"/>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一、继承</a:t>
            </a:r>
            <a:endParaRPr lang="zh-CN" altLang="en-US" dirty="0"/>
          </a:p>
        </p:txBody>
      </p:sp>
      <p:pic>
        <p:nvPicPr>
          <p:cNvPr id="4" name="图片 3">
            <a:extLst>
              <a:ext uri="{FF2B5EF4-FFF2-40B4-BE49-F238E27FC236}">
                <a16:creationId xmlns:a16="http://schemas.microsoft.com/office/drawing/2014/main" id="{E7520CFB-E72E-43ED-86B0-73057B374BE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F311DEF6-CEB8-40D6-84FF-EB19113CEB8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446FC45-7BAF-4156-9425-E9568297258A}"/>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771F9E2-16A6-4224-A5BC-E077C099A3C4}"/>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722005A6-0BC2-4272-B5DA-60C1CAEC96E6}"/>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0ADC3009-2272-458B-BA0C-CC2B0EA57641}"/>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060604F-E46D-4175-A9B3-BF06A364876F}"/>
              </a:ext>
            </a:extLst>
          </p:cNvPr>
          <p:cNvSpPr/>
          <p:nvPr/>
        </p:nvSpPr>
        <p:spPr>
          <a:xfrm>
            <a:off x="307030" y="1959619"/>
            <a:ext cx="2720337" cy="228017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民法中的继承概念有广义与狭义之分。广义的继承是指对死者生前权利义务的承受</a:t>
            </a:r>
            <a:r>
              <a:rPr lang="en-US" altLang="zh-CN" sz="1200" b="1" dirty="0">
                <a:solidFill>
                  <a:prstClr val="white"/>
                </a:solidFill>
                <a:sym typeface="+mn-ea"/>
              </a:rPr>
              <a:t>,</a:t>
            </a:r>
            <a:r>
              <a:rPr lang="zh-CN" altLang="en-US" sz="1200" b="1" dirty="0">
                <a:solidFill>
                  <a:prstClr val="white"/>
                </a:solidFill>
                <a:sym typeface="+mn-ea"/>
              </a:rPr>
              <a:t>不仅包括财产继承</a:t>
            </a:r>
            <a:r>
              <a:rPr lang="en-US" altLang="zh-CN" sz="1200" b="1" dirty="0">
                <a:solidFill>
                  <a:prstClr val="white"/>
                </a:solidFill>
                <a:sym typeface="+mn-ea"/>
              </a:rPr>
              <a:t>,</a:t>
            </a:r>
            <a:r>
              <a:rPr lang="zh-CN" altLang="en-US" sz="1200" b="1" dirty="0">
                <a:solidFill>
                  <a:prstClr val="white"/>
                </a:solidFill>
                <a:sym typeface="+mn-ea"/>
              </a:rPr>
              <a:t>还包括身份继承</a:t>
            </a:r>
            <a:r>
              <a:rPr lang="en-US" altLang="zh-CN" sz="1200" b="1" dirty="0">
                <a:solidFill>
                  <a:prstClr val="white"/>
                </a:solidFill>
                <a:sym typeface="+mn-ea"/>
              </a:rPr>
              <a:t>;</a:t>
            </a:r>
            <a:r>
              <a:rPr lang="zh-CN" altLang="en-US" sz="1200" b="1" dirty="0">
                <a:solidFill>
                  <a:prstClr val="white"/>
                </a:solidFill>
                <a:sym typeface="+mn-ea"/>
              </a:rPr>
              <a:t>狭义的继承是指对死者生前的财产权利义务的承受</a:t>
            </a:r>
            <a:r>
              <a:rPr lang="en-US" altLang="zh-CN" sz="1200" b="1" dirty="0">
                <a:solidFill>
                  <a:prstClr val="white"/>
                </a:solidFill>
                <a:sym typeface="+mn-ea"/>
              </a:rPr>
              <a:t>,</a:t>
            </a:r>
            <a:r>
              <a:rPr lang="zh-CN" altLang="en-US" sz="1200" b="1" dirty="0">
                <a:solidFill>
                  <a:prstClr val="white"/>
                </a:solidFill>
                <a:sym typeface="+mn-ea"/>
              </a:rPr>
              <a:t>又称为财产继承。</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1" name="矩形 10">
            <a:extLst>
              <a:ext uri="{FF2B5EF4-FFF2-40B4-BE49-F238E27FC236}">
                <a16:creationId xmlns:a16="http://schemas.microsoft.com/office/drawing/2014/main" id="{3BE212D3-45FA-458F-B798-EE21A32476A7}"/>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继承的概念</a:t>
            </a:r>
            <a:endParaRPr lang="en-US" altLang="zh-CN" sz="1200" b="1" dirty="0">
              <a:solidFill>
                <a:prstClr val="white"/>
              </a:solidFill>
            </a:endParaRPr>
          </a:p>
        </p:txBody>
      </p:sp>
      <p:sp>
        <p:nvSpPr>
          <p:cNvPr id="12" name="矩形 11">
            <a:extLst>
              <a:ext uri="{FF2B5EF4-FFF2-40B4-BE49-F238E27FC236}">
                <a16:creationId xmlns:a16="http://schemas.microsoft.com/office/drawing/2014/main" id="{CB901888-53B7-4661-A2ED-CFFCD13C9EE8}"/>
              </a:ext>
            </a:extLst>
          </p:cNvPr>
          <p:cNvSpPr/>
          <p:nvPr/>
        </p:nvSpPr>
        <p:spPr>
          <a:xfrm>
            <a:off x="3119683" y="2069523"/>
            <a:ext cx="2802691" cy="2003177"/>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继承因自然人死亡而发生</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继承中的继承人与被继承人存在特定亲属身份关系</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继承是处理死者遗产的法律制度</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4.</a:t>
            </a:r>
            <a:r>
              <a:rPr lang="zh-CN" altLang="en-US" sz="1200" b="1" dirty="0">
                <a:solidFill>
                  <a:prstClr val="white"/>
                </a:solidFill>
                <a:sym typeface="+mn-ea"/>
              </a:rPr>
              <a:t>继承是继承人概括承受被继承人财产权利和义务的法律制度</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53FC7DF3-CE4B-4DFF-993E-586DD4C67002}"/>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继承的法律特征</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76E5BDA0-B1F9-4C25-B3B0-7648273FA53F}"/>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5CBEE4AC-09DE-46A5-8488-C4E644C3019E}"/>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3F460E8C-3169-4E55-A835-E2CEA63DF3AE}"/>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3C7FF325-9636-4841-B8D5-3C0DEC05440F}"/>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A952AB3A-0F9D-4673-8883-9A10E110ED69}"/>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1BC85A81-71BB-45DF-A38F-78091423D0DD}"/>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C32EAABF-ACF5-4EEB-A192-BF875E8E7A42}"/>
              </a:ext>
            </a:extLst>
          </p:cNvPr>
          <p:cNvSpPr/>
          <p:nvPr/>
        </p:nvSpPr>
        <p:spPr>
          <a:xfrm>
            <a:off x="6013443" y="1892149"/>
            <a:ext cx="2774115" cy="1721690"/>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继承的本质也称为继承的根据</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是指继承人基于何种原因承受被继承人的遗产。</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现代法的继承根据有两个</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一是继承人生活保障。二是社会交易安全保护。</a:t>
            </a:r>
          </a:p>
        </p:txBody>
      </p:sp>
      <p:sp>
        <p:nvSpPr>
          <p:cNvPr id="23" name="矩形 22">
            <a:extLst>
              <a:ext uri="{FF2B5EF4-FFF2-40B4-BE49-F238E27FC236}">
                <a16:creationId xmlns:a16="http://schemas.microsoft.com/office/drawing/2014/main" id="{F1537242-00C6-477F-AAA3-4EA237AD872B}"/>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继承的本质</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8A4D6FAA-E2E3-46AA-9C74-F937A4BC1EC1}"/>
              </a:ext>
            </a:extLst>
          </p:cNvPr>
          <p:cNvCxnSpPr>
            <a:cxnSpLocks/>
          </p:cNvCxnSpPr>
          <p:nvPr/>
        </p:nvCxnSpPr>
        <p:spPr>
          <a:xfrm>
            <a:off x="6241243" y="186075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63A81910-6102-41E1-90C0-E1BE9DA63E8F}"/>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D5AD74BC-9E40-486E-A8FB-52367C807290}"/>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572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继承概述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二、继承权的概念和法律特征</a:t>
            </a:r>
            <a:endParaRPr lang="zh-CN" altLang="en-US" dirty="0"/>
          </a:p>
        </p:txBody>
      </p:sp>
      <p:sp>
        <p:nvSpPr>
          <p:cNvPr id="4" name="iṩḻîdè">
            <a:extLst>
              <a:ext uri="{FF2B5EF4-FFF2-40B4-BE49-F238E27FC236}">
                <a16:creationId xmlns:a16="http://schemas.microsoft.com/office/drawing/2014/main" id="{A147F122-9F0F-4D85-86DE-23FC8313D05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2AD5FA30-335D-4E83-9E83-4E4865B07EFE}"/>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E54A4DA4-30A3-437C-A12A-A9D36E62D7C0}"/>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63FE352-CC85-4129-9169-1C28BD43033C}"/>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E945BCE7-19B7-4A39-AA92-37B44BA7A346}"/>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继承权的概念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2646E050-FD03-48EF-97E2-A6026C418D07}"/>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E3EC894D-A0F3-4D9A-B35D-46EC1EE991BF}"/>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E7BB2CFC-9F57-4F2A-8404-06530E2C50A8}"/>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F659CF9-1B86-41D1-83F1-77206184479E}"/>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78F7DD98-2855-4542-B522-98917A7802D3}"/>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163AD789-DE27-4D8C-88CB-E25B5941096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402FC97D-D4C6-4D5D-9B16-F403C3AC5B5E}"/>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继承权的法律特征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5576D3B0-0E08-4EB1-A8B0-4B088DBB58F8}"/>
              </a:ext>
            </a:extLst>
          </p:cNvPr>
          <p:cNvSpPr/>
          <p:nvPr/>
        </p:nvSpPr>
        <p:spPr>
          <a:xfrm>
            <a:off x="803271" y="1777409"/>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继承权是指自然人依法承受死者个人所遗留的合法财产的权利。</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在继承中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遗留财产的死者称为被继承人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死者的财产称为遗产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取得遗产的人称为继承人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继承人继承遗产的权利称为继承权。调整财产继承关系的法律规范的总和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称为继承法。继承法是民法的重要组成部分。</a:t>
            </a:r>
          </a:p>
        </p:txBody>
      </p:sp>
      <p:sp>
        <p:nvSpPr>
          <p:cNvPr id="17" name="矩形 16">
            <a:extLst>
              <a:ext uri="{FF2B5EF4-FFF2-40B4-BE49-F238E27FC236}">
                <a16:creationId xmlns:a16="http://schemas.microsoft.com/office/drawing/2014/main" id="{DD0CC121-392C-4061-BDAA-62586DFDC5A0}"/>
              </a:ext>
            </a:extLst>
          </p:cNvPr>
          <p:cNvSpPr/>
          <p:nvPr/>
        </p:nvSpPr>
        <p:spPr>
          <a:xfrm>
            <a:off x="4656429" y="1869914"/>
            <a:ext cx="3734782"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继承权与财产所有权相联系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继承权与特定的身份相联系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继承权的实现与一定的法律事实相联系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24972910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继承概述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三、我国继承制度的基本原则</a:t>
            </a:r>
            <a:endParaRPr lang="zh-CN" altLang="en-US" dirty="0"/>
          </a:p>
        </p:txBody>
      </p:sp>
      <p:sp>
        <p:nvSpPr>
          <p:cNvPr id="4" name="iṩḻîdè">
            <a:extLst>
              <a:ext uri="{FF2B5EF4-FFF2-40B4-BE49-F238E27FC236}">
                <a16:creationId xmlns:a16="http://schemas.microsoft.com/office/drawing/2014/main" id="{DA234B9B-FB63-47DE-81F0-E78C9CD3E385}"/>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0E9DFFFD-E470-4D6D-B92D-4EEF915E3177}"/>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C47A1C1D-0855-4ABE-BE78-DB793ACAEF2A}"/>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E1BD3AB6-C929-451A-ACAA-DB5DF92A9E06}"/>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775DC980-48FD-436A-AE4E-61720A610459}"/>
              </a:ext>
            </a:extLst>
          </p:cNvPr>
          <p:cNvSpPr txBox="1"/>
          <p:nvPr/>
        </p:nvSpPr>
        <p:spPr>
          <a:xfrm>
            <a:off x="1249370" y="1307203"/>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保护自然人合法财产继承权的原则</a:t>
            </a:r>
            <a:endParaRPr lang="en-GB" altLang="zh-CN" sz="1400" b="1" dirty="0">
              <a:solidFill>
                <a:srgbClr val="9B552C"/>
              </a:solidFill>
            </a:endParaRPr>
          </a:p>
        </p:txBody>
      </p:sp>
      <p:sp>
        <p:nvSpPr>
          <p:cNvPr id="9" name="ï$1iḑê">
            <a:extLst>
              <a:ext uri="{FF2B5EF4-FFF2-40B4-BE49-F238E27FC236}">
                <a16:creationId xmlns:a16="http://schemas.microsoft.com/office/drawing/2014/main" id="{05A62713-D7C5-479D-8E0F-CFBB66E5143E}"/>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6376963A-F450-45D7-983C-61B32C6256B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95CB1A7D-3271-44A4-BAEE-59DE86CE6482}"/>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9F3B9A36-518B-427F-98E3-72B81031D1FB}"/>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3F44539A-7680-4AFE-9AC3-521A59526EB3}"/>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CEF27F87-AA75-4972-9694-645AE10AA1E7}"/>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834B295A-8F41-4952-B435-513030FA051E}"/>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F0F8E1D4-6D86-400C-85FA-3F712C294679}"/>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7312F38A-BF1B-41DD-815B-8754BE47BAC4}"/>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养老育幼、互谅互让的原则</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C9582DDB-08C2-4577-83BF-DCDA1F67C879}"/>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9C7CE49A-189D-4635-B8EB-2D467D422056}"/>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8FE47D35-F601-4F44-A8EC-99D0974C28CE}"/>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A9C24029-7C93-40AC-8DD6-35EC3949D4F3}"/>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19E214DB-B94D-4F2F-B935-5849D493EE9F}"/>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53F14748-A5E2-4AD4-8596-2F2112383387}"/>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76ED0A0B-2A45-4A1F-9E23-52AD563A8341}"/>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4338F46E-369D-46F8-B0A2-8732A2E7409A}"/>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B8DAD851-5D97-4C90-A136-71E1D68FE771}"/>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继承权男女平等的原则</a:t>
            </a:r>
            <a:endParaRPr lang="en-GB" altLang="zh-CN" sz="1200" b="1" dirty="0">
              <a:solidFill>
                <a:srgbClr val="9B552C"/>
              </a:solidFill>
            </a:endParaRPr>
          </a:p>
        </p:txBody>
      </p:sp>
      <p:sp>
        <p:nvSpPr>
          <p:cNvPr id="29" name="išlidê">
            <a:extLst>
              <a:ext uri="{FF2B5EF4-FFF2-40B4-BE49-F238E27FC236}">
                <a16:creationId xmlns:a16="http://schemas.microsoft.com/office/drawing/2014/main" id="{7B43B2B9-8621-4B55-999C-7CEED78401B1}"/>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权利义务相一致的原则</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2E075B76-678F-4A86-88F8-1964942304F2}"/>
              </a:ext>
            </a:extLst>
          </p:cNvPr>
          <p:cNvSpPr/>
          <p:nvPr/>
        </p:nvSpPr>
        <p:spPr>
          <a:xfrm>
            <a:off x="952405" y="1606646"/>
            <a:ext cx="3049153" cy="484556"/>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保护自然人个人的合法财产的继承权</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是我国继承立法的基础和根据。</a:t>
            </a:r>
          </a:p>
        </p:txBody>
      </p:sp>
      <p:sp>
        <p:nvSpPr>
          <p:cNvPr id="31" name="矩形 30">
            <a:extLst>
              <a:ext uri="{FF2B5EF4-FFF2-40B4-BE49-F238E27FC236}">
                <a16:creationId xmlns:a16="http://schemas.microsoft.com/office/drawing/2014/main" id="{23AE55B2-826C-4BD6-813B-C09959A53B76}"/>
              </a:ext>
            </a:extLst>
          </p:cNvPr>
          <p:cNvSpPr/>
          <p:nvPr/>
        </p:nvSpPr>
        <p:spPr>
          <a:xfrm>
            <a:off x="5116606" y="1551206"/>
            <a:ext cx="2979284" cy="890821"/>
          </a:xfrm>
          <a:prstGeom prst="rect">
            <a:avLst/>
          </a:prstGeom>
        </p:spPr>
        <p:txBody>
          <a:bodyPr wrap="square">
            <a:spAutoFit/>
          </a:bodyPr>
          <a:lstStyle/>
          <a:p>
            <a:pPr algn="just">
              <a:lnSpc>
                <a:spcPct val="120000"/>
              </a:lnSpc>
            </a:pPr>
            <a:r>
              <a:rPr lang="en-US" altLang="zh-CN" sz="1100" dirty="0"/>
              <a:t>《</a:t>
            </a:r>
            <a:r>
              <a:rPr lang="zh-CN" altLang="en-US" sz="1100" dirty="0"/>
              <a:t>民法典</a:t>
            </a:r>
            <a:r>
              <a:rPr lang="en-US" altLang="zh-CN" sz="1100" dirty="0"/>
              <a:t>》</a:t>
            </a:r>
            <a:r>
              <a:rPr lang="zh-CN" altLang="en-US" sz="1100" dirty="0"/>
              <a:t>根据宪法规定的精神</a:t>
            </a:r>
            <a:r>
              <a:rPr lang="en-US" altLang="zh-CN" sz="1100" dirty="0"/>
              <a:t>,</a:t>
            </a:r>
            <a:r>
              <a:rPr lang="zh-CN" altLang="en-US" sz="1100" dirty="0"/>
              <a:t>确立了继承权男女平等的原则。继承权男女平等原则在我国继承法律制度中得到了充分的体现</a:t>
            </a:r>
            <a:r>
              <a:rPr lang="en-US" altLang="zh-CN" sz="1100" dirty="0"/>
              <a:t>,</a:t>
            </a:r>
            <a:r>
              <a:rPr lang="zh-CN" altLang="en-US" sz="1100" dirty="0"/>
              <a:t>主要表现在以下几个方面</a:t>
            </a:r>
            <a:r>
              <a:rPr lang="en-US" altLang="zh-CN" sz="1100" dirty="0"/>
              <a:t>:</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5C45B2FD-6897-4DCE-B458-F9D07094DE5A}"/>
              </a:ext>
            </a:extLst>
          </p:cNvPr>
          <p:cNvSpPr/>
          <p:nvPr/>
        </p:nvSpPr>
        <p:spPr>
          <a:xfrm>
            <a:off x="1207812" y="3512911"/>
            <a:ext cx="3034168" cy="48455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养老育幼、互谅互让的原则在我国</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民法典</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继承编中得到了充分的体现</a:t>
            </a:r>
          </a:p>
        </p:txBody>
      </p:sp>
      <p:sp>
        <p:nvSpPr>
          <p:cNvPr id="33" name="矩形 32">
            <a:extLst>
              <a:ext uri="{FF2B5EF4-FFF2-40B4-BE49-F238E27FC236}">
                <a16:creationId xmlns:a16="http://schemas.microsoft.com/office/drawing/2014/main" id="{7BBCB2BE-1499-433C-B587-01906774FA60}"/>
              </a:ext>
            </a:extLst>
          </p:cNvPr>
          <p:cNvSpPr/>
          <p:nvPr/>
        </p:nvSpPr>
        <p:spPr>
          <a:xfrm>
            <a:off x="4958307" y="3531239"/>
            <a:ext cx="3182578" cy="48455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权利义务相一致是民法的一贯精神。权利义务相一致原则在我国</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民法典</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继承编主要表现</a:t>
            </a:r>
          </a:p>
        </p:txBody>
      </p:sp>
    </p:spTree>
    <p:extLst>
      <p:ext uri="{BB962C8B-B14F-4D97-AF65-F5344CB8AC3E}">
        <p14:creationId xmlns:p14="http://schemas.microsoft.com/office/powerpoint/2010/main" val="34785936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遗产范围</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一、遗产的概念和范围</a:t>
            </a:r>
            <a:endParaRPr lang="zh-CN" altLang="en-US" dirty="0"/>
          </a:p>
        </p:txBody>
      </p:sp>
      <p:sp>
        <p:nvSpPr>
          <p:cNvPr id="4" name="iṩḻîdè">
            <a:extLst>
              <a:ext uri="{FF2B5EF4-FFF2-40B4-BE49-F238E27FC236}">
                <a16:creationId xmlns:a16="http://schemas.microsoft.com/office/drawing/2014/main" id="{EDA25E4D-E65D-4C63-95F7-EA3FDCD73EB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10DA08B-1E1F-4A33-A5CB-B11B172DB062}"/>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C55FF9B0-4727-4F65-B4A9-5FB824428DF8}"/>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207B8129-2D4A-41B3-B935-5C608B6D75B2}"/>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9B9D4C7C-4FCB-4DAE-9CCD-18EE107341F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遗产的概念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B5A3A79B-4F33-486A-A4BC-0495843357EA}"/>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7BCB6806-A2E2-4E0C-AD23-BE922C209C7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653CDA63-804C-4B0C-ACD7-ED5B58F2D4EC}"/>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7D3108B5-65C9-4A90-85EB-E490DE0E492F}"/>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87ED6CC4-1E60-4CF8-9CD2-0E1CB3ECFD9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F9F1C3C8-2BEA-4DEA-B94A-708135A9DA58}"/>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2E0D0551-D8EC-4C54-A2D3-660E90527CDE}"/>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遗产的范围</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9136F8FD-B0C3-4C51-A662-7436BB547E39}"/>
              </a:ext>
            </a:extLst>
          </p:cNvPr>
          <p:cNvSpPr/>
          <p:nvPr/>
        </p:nvSpPr>
        <p:spPr>
          <a:xfrm>
            <a:off x="803271" y="1777409"/>
            <a:ext cx="3474968"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遗产是指自然人死亡时遗留的个人合法财产。它是财产继承权的客体。</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对遗产的概念要明确三点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遗产是被继承人死亡时遗留的财产。没有死亡事实的发生</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自然人的财产不能作为遗产。第二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遗产必须是自然人个人的合法财产。第三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遗产包括财产和财产权利。房屋、文物是财产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可属于遗产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著作权中的财产权利也可属于遗产。</a:t>
            </a:r>
          </a:p>
        </p:txBody>
      </p:sp>
      <p:sp>
        <p:nvSpPr>
          <p:cNvPr id="17" name="矩形 16">
            <a:extLst>
              <a:ext uri="{FF2B5EF4-FFF2-40B4-BE49-F238E27FC236}">
                <a16:creationId xmlns:a16="http://schemas.microsoft.com/office/drawing/2014/main" id="{4EC3BED8-53A2-4B03-A6F2-2E0EF742EF7F}"/>
              </a:ext>
            </a:extLst>
          </p:cNvPr>
          <p:cNvSpPr/>
          <p:nvPr/>
        </p:nvSpPr>
        <p:spPr>
          <a:xfrm>
            <a:off x="4656429" y="1869914"/>
            <a:ext cx="3546277" cy="172617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依照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1122</a:t>
            </a:r>
            <a:r>
              <a:rPr lang="zh-CN" altLang="en-US" sz="1200" dirty="0">
                <a:solidFill>
                  <a:schemeClr val="tx1">
                    <a:lumMod val="95000"/>
                    <a:lumOff val="5000"/>
                  </a:schemeClr>
                </a:solidFill>
              </a:rPr>
              <a:t>条的规定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遗产是自然人死亡时遗留的个人合法财产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但是依照法律规定或者根据其性质不得继承的遗产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不得继承。按照这一规定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自然人死亡时遗留的个人合法财产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都属于遗产。</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29303300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897571" y="53820"/>
            <a:ext cx="1800493"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自然人</a:t>
            </a:r>
          </a:p>
        </p:txBody>
      </p:sp>
      <p:sp>
        <p:nvSpPr>
          <p:cNvPr id="3" name="任意多边形 2"/>
          <p:cNvSpPr/>
          <p:nvPr/>
        </p:nvSpPr>
        <p:spPr>
          <a:xfrm>
            <a:off x="861331" y="1346506"/>
            <a:ext cx="953741" cy="1514877"/>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rgbClr val="CA8F45"/>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rgbClr val="FFB850"/>
              </a:solidFill>
            </a:endParaRPr>
          </a:p>
        </p:txBody>
      </p:sp>
      <p:sp>
        <p:nvSpPr>
          <p:cNvPr id="4" name="任意多边形 3"/>
          <p:cNvSpPr/>
          <p:nvPr/>
        </p:nvSpPr>
        <p:spPr>
          <a:xfrm>
            <a:off x="4587648" y="1252270"/>
            <a:ext cx="1282572" cy="3218225"/>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rgbClr val="472D2D"/>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p>
        </p:txBody>
      </p:sp>
      <p:sp>
        <p:nvSpPr>
          <p:cNvPr id="5" name="矩形 4"/>
          <p:cNvSpPr/>
          <p:nvPr/>
        </p:nvSpPr>
        <p:spPr>
          <a:xfrm>
            <a:off x="2036017" y="1252270"/>
            <a:ext cx="2356278" cy="3647152"/>
          </a:xfrm>
          <a:prstGeom prst="rect">
            <a:avLst/>
          </a:prstGeom>
        </p:spPr>
        <p:txBody>
          <a:bodyPr wrap="square">
            <a:spAutoFit/>
          </a:bodyPr>
          <a:lstStyle/>
          <a:p>
            <a:pPr marL="285750" indent="-285750">
              <a:lnSpc>
                <a:spcPct val="150000"/>
              </a:lnSpc>
              <a:buFont typeface="Wingdings" panose="05000000000000000000" pitchFamily="2" charset="2"/>
              <a:buChar char="u"/>
            </a:pP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一</a:t>
            </a:r>
            <a:r>
              <a:rPr lang="en-US" altLang="zh-CN" sz="1400" b="1" dirty="0">
                <a:solidFill>
                  <a:srgbClr val="472D2D"/>
                </a:solidFill>
                <a:latin typeface="微软雅黑" panose="020B0503020204020204" pitchFamily="34" charset="-122"/>
                <a:ea typeface="微软雅黑" panose="020B0503020204020204" pitchFamily="34" charset="-122"/>
              </a:rPr>
              <a:t>)</a:t>
            </a:r>
            <a:r>
              <a:rPr lang="zh-CN" altLang="en-US" sz="1400" b="1" dirty="0">
                <a:solidFill>
                  <a:srgbClr val="472D2D"/>
                </a:solidFill>
                <a:latin typeface="微软雅黑" panose="020B0503020204020204" pitchFamily="34" charset="-122"/>
                <a:ea typeface="微软雅黑" panose="020B0503020204020204" pitchFamily="34" charset="-122"/>
              </a:rPr>
              <a:t>监护</a:t>
            </a:r>
            <a:endParaRPr lang="en-US" altLang="zh-CN" sz="1400" b="1" dirty="0">
              <a:solidFill>
                <a:srgbClr val="472D2D"/>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监护是指监护人对未成年人和丧失或者部分丧失民事行为能力的成年人的人身、财产和其他合法权益依法实行的监督和保护。</a:t>
            </a:r>
            <a:endParaRPr lang="en-US" altLang="zh-CN" sz="1400" dirty="0">
              <a:solidFill>
                <a:srgbClr val="472D2D"/>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pitchFamily="2" charset="2"/>
              <a:buChar char="u"/>
            </a:pPr>
            <a:r>
              <a:rPr lang="zh-CN" altLang="en-US" sz="1400" dirty="0">
                <a:solidFill>
                  <a:srgbClr val="472D2D"/>
                </a:solidFill>
                <a:latin typeface="微软雅黑" panose="020B0503020204020204" pitchFamily="34" charset="-122"/>
                <a:ea typeface="微软雅黑" panose="020B0503020204020204" pitchFamily="34" charset="-122"/>
              </a:rPr>
              <a:t>监护是一种义务性制度。承担监护义务的人称为监护人</a:t>
            </a:r>
            <a:r>
              <a:rPr lang="en-US" altLang="zh-CN" sz="1400" dirty="0">
                <a:solidFill>
                  <a:srgbClr val="472D2D"/>
                </a:solidFill>
                <a:latin typeface="微软雅黑" panose="020B0503020204020204" pitchFamily="34" charset="-122"/>
                <a:ea typeface="微软雅黑" panose="020B0503020204020204" pitchFamily="34" charset="-122"/>
              </a:rPr>
              <a:t>;</a:t>
            </a:r>
            <a:r>
              <a:rPr lang="zh-CN" altLang="en-US" sz="1400" dirty="0">
                <a:solidFill>
                  <a:srgbClr val="472D2D"/>
                </a:solidFill>
                <a:latin typeface="微软雅黑" panose="020B0503020204020204" pitchFamily="34" charset="-122"/>
                <a:ea typeface="微软雅黑" panose="020B0503020204020204" pitchFamily="34" charset="-122"/>
              </a:rPr>
              <a:t>受监护人监督和保护的人称为被监护人。</a:t>
            </a:r>
            <a:endParaRPr lang="en-US" altLang="zh-CN" sz="1400" dirty="0">
              <a:solidFill>
                <a:srgbClr val="472D2D"/>
              </a:solidFill>
              <a:latin typeface="微软雅黑" panose="020B0503020204020204" pitchFamily="34" charset="-122"/>
              <a:ea typeface="微软雅黑" panose="020B0503020204020204" pitchFamily="34" charset="-122"/>
            </a:endParaRPr>
          </a:p>
        </p:txBody>
      </p:sp>
      <p:sp>
        <p:nvSpPr>
          <p:cNvPr id="6" name="矩形 5"/>
          <p:cNvSpPr/>
          <p:nvPr/>
        </p:nvSpPr>
        <p:spPr>
          <a:xfrm>
            <a:off x="6006522" y="1252270"/>
            <a:ext cx="2550456" cy="2031325"/>
          </a:xfrm>
          <a:prstGeom prst="rect">
            <a:avLst/>
          </a:prstGeom>
        </p:spPr>
        <p:txBody>
          <a:bodyPr wrap="square">
            <a:spAutoFit/>
          </a:bodyPr>
          <a:lstStyle/>
          <a:p>
            <a:pPr marL="171450" indent="-171450" algn="just">
              <a:lnSpc>
                <a:spcPct val="150000"/>
              </a:lnSpc>
              <a:buFont typeface="Wingdings" panose="05000000000000000000" pitchFamily="2" charset="2"/>
              <a:buChar char="u"/>
            </a:pP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二</a:t>
            </a: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dirty="0">
                <a:solidFill>
                  <a:schemeClr val="tx1">
                    <a:lumMod val="75000"/>
                    <a:lumOff val="25000"/>
                  </a:schemeClr>
                </a:solidFill>
                <a:latin typeface="微软雅黑" panose="020B0503020204020204" pitchFamily="34" charset="-122"/>
                <a:ea typeface="微软雅黑" panose="020B0503020204020204" pitchFamily="34" charset="-122"/>
              </a:rPr>
              <a:t>住所</a:t>
            </a:r>
          </a:p>
          <a:p>
            <a:pPr algn="just">
              <a:lnSpc>
                <a:spcPct val="150000"/>
              </a:lnSpc>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住所是指民事主体以久住的意思经常居住的处所。</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just">
              <a:lnSpc>
                <a:spcPct val="150000"/>
              </a:lnSpc>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住所有两个构成要素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一是心素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即久住的意思</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二是体素</a:t>
            </a: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即经常居住的事实。</a:t>
            </a:r>
            <a:endParaRPr lang="zh-CN" altLang="en-US" sz="1400" dirty="0">
              <a:solidFill>
                <a:schemeClr val="tx1">
                  <a:lumMod val="75000"/>
                  <a:lumOff val="25000"/>
                </a:schemeClr>
              </a:solidFill>
            </a:endParaRPr>
          </a:p>
        </p:txBody>
      </p:sp>
      <p:grpSp>
        <p:nvGrpSpPr>
          <p:cNvPr id="7" name="6b4386ee-11c6-4677-877e-6aa1596c989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775197" y="1521231"/>
            <a:ext cx="941808" cy="636456"/>
            <a:chOff x="2641600" y="1094581"/>
            <a:chExt cx="6908800" cy="4668838"/>
          </a:xfrm>
        </p:grpSpPr>
        <p:sp>
          <p:nvSpPr>
            <p:cNvPr id="8" name="iŝļídê">
              <a:extLst>
                <a:ext uri="{FF2B5EF4-FFF2-40B4-BE49-F238E27FC236}">
                  <a16:creationId xmlns:a16="http://schemas.microsoft.com/office/drawing/2014/main" id="{1E0D9783-C6AF-4115-8632-B66BD8222E52}"/>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 name="íṧḻidê">
              <a:extLst>
                <a:ext uri="{FF2B5EF4-FFF2-40B4-BE49-F238E27FC236}">
                  <a16:creationId xmlns:a16="http://schemas.microsoft.com/office/drawing/2014/main" id="{7D530886-A9F1-4CF2-BF2D-704D884E2929}"/>
                </a:ext>
              </a:extLst>
            </p:cNvPr>
            <p:cNvSpPr/>
            <p:nvPr/>
          </p:nvSpPr>
          <p:spPr bwMode="auto">
            <a:xfrm>
              <a:off x="6115050" y="3420269"/>
              <a:ext cx="2173288" cy="2189163"/>
            </a:xfrm>
            <a:custGeom>
              <a:avLst/>
              <a:gdLst>
                <a:gd name="T0" fmla="*/ 1046 w 1369"/>
                <a:gd name="T1" fmla="*/ 167 h 1379"/>
                <a:gd name="T2" fmla="*/ 1369 w 1369"/>
                <a:gd name="T3" fmla="*/ 1021 h 1379"/>
                <a:gd name="T4" fmla="*/ 428 w 1369"/>
                <a:gd name="T5" fmla="*/ 1379 h 1379"/>
                <a:gd name="T6" fmla="*/ 0 w 1369"/>
                <a:gd name="T7" fmla="*/ 253 h 1379"/>
                <a:gd name="T8" fmla="*/ 663 w 1369"/>
                <a:gd name="T9" fmla="*/ 0 h 1379"/>
                <a:gd name="T10" fmla="*/ 1046 w 1369"/>
                <a:gd name="T11" fmla="*/ 167 h 1379"/>
              </a:gdLst>
              <a:ahLst/>
              <a:cxnLst>
                <a:cxn ang="0">
                  <a:pos x="T0" y="T1"/>
                </a:cxn>
                <a:cxn ang="0">
                  <a:pos x="T2" y="T3"/>
                </a:cxn>
                <a:cxn ang="0">
                  <a:pos x="T4" y="T5"/>
                </a:cxn>
                <a:cxn ang="0">
                  <a:pos x="T6" y="T7"/>
                </a:cxn>
                <a:cxn ang="0">
                  <a:pos x="T8" y="T9"/>
                </a:cxn>
                <a:cxn ang="0">
                  <a:pos x="T10" y="T11"/>
                </a:cxn>
              </a:cxnLst>
              <a:rect l="0" t="0" r="r" b="b"/>
              <a:pathLst>
                <a:path w="1369" h="1379">
                  <a:moveTo>
                    <a:pt x="1046" y="167"/>
                  </a:moveTo>
                  <a:lnTo>
                    <a:pt x="1369" y="1021"/>
                  </a:lnTo>
                  <a:lnTo>
                    <a:pt x="428" y="1379"/>
                  </a:lnTo>
                  <a:lnTo>
                    <a:pt x="0" y="253"/>
                  </a:lnTo>
                  <a:lnTo>
                    <a:pt x="663" y="0"/>
                  </a:lnTo>
                  <a:lnTo>
                    <a:pt x="1046"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 name="iśľíde">
              <a:extLst>
                <a:ext uri="{FF2B5EF4-FFF2-40B4-BE49-F238E27FC236}">
                  <a16:creationId xmlns:a16="http://schemas.microsoft.com/office/drawing/2014/main" id="{986E74DC-4A93-41D0-9CBA-D53B200BEB29}"/>
                </a:ext>
              </a:extLst>
            </p:cNvPr>
            <p:cNvSpPr/>
            <p:nvPr/>
          </p:nvSpPr>
          <p:spPr bwMode="auto">
            <a:xfrm>
              <a:off x="7167563" y="3420269"/>
              <a:ext cx="12700" cy="4763"/>
            </a:xfrm>
            <a:custGeom>
              <a:avLst/>
              <a:gdLst>
                <a:gd name="T0" fmla="*/ 0 w 3"/>
                <a:gd name="T1" fmla="*/ 0 h 1"/>
                <a:gd name="T2" fmla="*/ 0 w 3"/>
                <a:gd name="T3" fmla="*/ 0 h 1"/>
                <a:gd name="T4" fmla="*/ 0 w 3"/>
                <a:gd name="T5" fmla="*/ 0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0" y="0"/>
                    <a:pt x="0" y="0"/>
                    <a:pt x="0" y="0"/>
                  </a:cubicBezTo>
                  <a:cubicBezTo>
                    <a:pt x="3" y="1"/>
                    <a:pt x="3" y="1"/>
                    <a:pt x="3" y="1"/>
                  </a:cubicBezTo>
                  <a:cubicBezTo>
                    <a:pt x="2" y="0"/>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 name="iṧļiḋè">
              <a:extLst>
                <a:ext uri="{FF2B5EF4-FFF2-40B4-BE49-F238E27FC236}">
                  <a16:creationId xmlns:a16="http://schemas.microsoft.com/office/drawing/2014/main" id="{10415ADB-B8D3-4DAE-96E8-58D5D56A24EB}"/>
                </a:ext>
              </a:extLst>
            </p:cNvPr>
            <p:cNvSpPr/>
            <p:nvPr/>
          </p:nvSpPr>
          <p:spPr bwMode="auto">
            <a:xfrm>
              <a:off x="7167563" y="3420269"/>
              <a:ext cx="204788" cy="479425"/>
            </a:xfrm>
            <a:custGeom>
              <a:avLst/>
              <a:gdLst>
                <a:gd name="T0" fmla="*/ 0 w 48"/>
                <a:gd name="T1" fmla="*/ 0 h 112"/>
                <a:gd name="T2" fmla="*/ 0 w 48"/>
                <a:gd name="T3" fmla="*/ 0 h 112"/>
                <a:gd name="T4" fmla="*/ 38 w 48"/>
                <a:gd name="T5" fmla="*/ 112 h 112"/>
                <a:gd name="T6" fmla="*/ 48 w 48"/>
                <a:gd name="T7" fmla="*/ 107 h 112"/>
                <a:gd name="T8" fmla="*/ 48 w 48"/>
                <a:gd name="T9" fmla="*/ 26 h 112"/>
                <a:gd name="T10" fmla="*/ 10 w 48"/>
                <a:gd name="T11" fmla="*/ 14 h 112"/>
                <a:gd name="T12" fmla="*/ 3 w 48"/>
                <a:gd name="T13" fmla="*/ 1 h 112"/>
                <a:gd name="T14" fmla="*/ 0 w 48"/>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12">
                  <a:moveTo>
                    <a:pt x="0" y="0"/>
                  </a:moveTo>
                  <a:cubicBezTo>
                    <a:pt x="0" y="0"/>
                    <a:pt x="0" y="0"/>
                    <a:pt x="0" y="0"/>
                  </a:cubicBezTo>
                  <a:cubicBezTo>
                    <a:pt x="38" y="112"/>
                    <a:pt x="38" y="112"/>
                    <a:pt x="38" y="112"/>
                  </a:cubicBezTo>
                  <a:cubicBezTo>
                    <a:pt x="48" y="107"/>
                    <a:pt x="48" y="107"/>
                    <a:pt x="48" y="107"/>
                  </a:cubicBezTo>
                  <a:cubicBezTo>
                    <a:pt x="48" y="26"/>
                    <a:pt x="48" y="26"/>
                    <a:pt x="48" y="26"/>
                  </a:cubicBezTo>
                  <a:cubicBezTo>
                    <a:pt x="27" y="19"/>
                    <a:pt x="10" y="14"/>
                    <a:pt x="10" y="14"/>
                  </a:cubicBezTo>
                  <a:cubicBezTo>
                    <a:pt x="8" y="13"/>
                    <a:pt x="6" y="5"/>
                    <a:pt x="3" y="1"/>
                  </a:cubicBezTo>
                  <a:cubicBezTo>
                    <a:pt x="0" y="0"/>
                    <a:pt x="0" y="0"/>
                    <a:pt x="0"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 name="î$ḷïḍe">
              <a:extLst>
                <a:ext uri="{FF2B5EF4-FFF2-40B4-BE49-F238E27FC236}">
                  <a16:creationId xmlns:a16="http://schemas.microsoft.com/office/drawing/2014/main" id="{FE4CE00A-1319-4FF4-A536-85C4C044B50B}"/>
                </a:ext>
              </a:extLst>
            </p:cNvPr>
            <p:cNvSpPr/>
            <p:nvPr/>
          </p:nvSpPr>
          <p:spPr bwMode="auto">
            <a:xfrm>
              <a:off x="7167563" y="3420269"/>
              <a:ext cx="608013" cy="431800"/>
            </a:xfrm>
            <a:custGeom>
              <a:avLst/>
              <a:gdLst>
                <a:gd name="T0" fmla="*/ 142 w 142"/>
                <a:gd name="T1" fmla="*/ 62 h 101"/>
                <a:gd name="T2" fmla="*/ 41 w 142"/>
                <a:gd name="T3" fmla="*/ 101 h 101"/>
                <a:gd name="T4" fmla="*/ 0 w 142"/>
                <a:gd name="T5" fmla="*/ 0 h 101"/>
                <a:gd name="T6" fmla="*/ 13 w 142"/>
                <a:gd name="T7" fmla="*/ 2 h 101"/>
                <a:gd name="T8" fmla="*/ 131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5" y="0"/>
                    <a:pt x="9" y="1"/>
                    <a:pt x="13" y="2"/>
                  </a:cubicBezTo>
                  <a:cubicBezTo>
                    <a:pt x="131" y="53"/>
                    <a:pt x="131" y="53"/>
                    <a:pt x="131" y="53"/>
                  </a:cubicBezTo>
                  <a:cubicBezTo>
                    <a:pt x="134" y="54"/>
                    <a:pt x="137" y="56"/>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 name="îsļîḓe">
              <a:extLst>
                <a:ext uri="{FF2B5EF4-FFF2-40B4-BE49-F238E27FC236}">
                  <a16:creationId xmlns:a16="http://schemas.microsoft.com/office/drawing/2014/main" id="{0231A83B-7CD3-44CA-A283-E0C408361625}"/>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 name="isḻïḓê">
              <a:extLst>
                <a:ext uri="{FF2B5EF4-FFF2-40B4-BE49-F238E27FC236}">
                  <a16:creationId xmlns:a16="http://schemas.microsoft.com/office/drawing/2014/main" id="{9BD53B8C-8A18-450A-B48A-4D5E7C859578}"/>
                </a:ext>
              </a:extLst>
            </p:cNvPr>
            <p:cNvSpPr/>
            <p:nvPr/>
          </p:nvSpPr>
          <p:spPr bwMode="auto">
            <a:xfrm>
              <a:off x="2941638" y="2912269"/>
              <a:ext cx="1997075" cy="2341563"/>
            </a:xfrm>
            <a:custGeom>
              <a:avLst/>
              <a:gdLst>
                <a:gd name="T0" fmla="*/ 1258 w 1258"/>
                <a:gd name="T1" fmla="*/ 619 h 1475"/>
                <a:gd name="T2" fmla="*/ 943 w 1258"/>
                <a:gd name="T3" fmla="*/ 1475 h 1475"/>
                <a:gd name="T4" fmla="*/ 0 w 1258"/>
                <a:gd name="T5" fmla="*/ 1131 h 1475"/>
                <a:gd name="T6" fmla="*/ 412 w 1258"/>
                <a:gd name="T7" fmla="*/ 0 h 1475"/>
                <a:gd name="T8" fmla="*/ 1080 w 1258"/>
                <a:gd name="T9" fmla="*/ 245 h 1475"/>
                <a:gd name="T10" fmla="*/ 1258 w 1258"/>
                <a:gd name="T11" fmla="*/ 619 h 1475"/>
              </a:gdLst>
              <a:ahLst/>
              <a:cxnLst>
                <a:cxn ang="0">
                  <a:pos x="T0" y="T1"/>
                </a:cxn>
                <a:cxn ang="0">
                  <a:pos x="T2" y="T3"/>
                </a:cxn>
                <a:cxn ang="0">
                  <a:pos x="T4" y="T5"/>
                </a:cxn>
                <a:cxn ang="0">
                  <a:pos x="T6" y="T7"/>
                </a:cxn>
                <a:cxn ang="0">
                  <a:pos x="T8" y="T9"/>
                </a:cxn>
                <a:cxn ang="0">
                  <a:pos x="T10" y="T11"/>
                </a:cxn>
              </a:cxnLst>
              <a:rect l="0" t="0" r="r" b="b"/>
              <a:pathLst>
                <a:path w="1258" h="1475">
                  <a:moveTo>
                    <a:pt x="1258" y="619"/>
                  </a:moveTo>
                  <a:lnTo>
                    <a:pt x="943" y="1475"/>
                  </a:lnTo>
                  <a:lnTo>
                    <a:pt x="0" y="1131"/>
                  </a:lnTo>
                  <a:lnTo>
                    <a:pt x="412" y="0"/>
                  </a:lnTo>
                  <a:lnTo>
                    <a:pt x="1080" y="245"/>
                  </a:lnTo>
                  <a:lnTo>
                    <a:pt x="1258" y="6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 name="íṡľîḓe">
              <a:extLst>
                <a:ext uri="{FF2B5EF4-FFF2-40B4-BE49-F238E27FC236}">
                  <a16:creationId xmlns:a16="http://schemas.microsoft.com/office/drawing/2014/main" id="{0640A5A8-AFAE-42EB-A97C-A7F98DDA229E}"/>
                </a:ext>
              </a:extLst>
            </p:cNvPr>
            <p:cNvSpPr/>
            <p:nvPr/>
          </p:nvSpPr>
          <p:spPr bwMode="auto">
            <a:xfrm>
              <a:off x="4502150" y="3301206"/>
              <a:ext cx="436563" cy="593725"/>
            </a:xfrm>
            <a:custGeom>
              <a:avLst/>
              <a:gdLst>
                <a:gd name="T0" fmla="*/ 102 w 102"/>
                <a:gd name="T1" fmla="*/ 139 h 139"/>
                <a:gd name="T2" fmla="*/ 0 w 102"/>
                <a:gd name="T3" fmla="*/ 102 h 139"/>
                <a:gd name="T4" fmla="*/ 35 w 102"/>
                <a:gd name="T5" fmla="*/ 0 h 139"/>
                <a:gd name="T6" fmla="*/ 43 w 102"/>
                <a:gd name="T7" fmla="*/ 9 h 139"/>
                <a:gd name="T8" fmla="*/ 100 w 102"/>
                <a:gd name="T9" fmla="*/ 126 h 139"/>
                <a:gd name="T10" fmla="*/ 102 w 102"/>
                <a:gd name="T11" fmla="*/ 139 h 139"/>
              </a:gdLst>
              <a:ahLst/>
              <a:cxnLst>
                <a:cxn ang="0">
                  <a:pos x="T0" y="T1"/>
                </a:cxn>
                <a:cxn ang="0">
                  <a:pos x="T2" y="T3"/>
                </a:cxn>
                <a:cxn ang="0">
                  <a:pos x="T4" y="T5"/>
                </a:cxn>
                <a:cxn ang="0">
                  <a:pos x="T6" y="T7"/>
                </a:cxn>
                <a:cxn ang="0">
                  <a:pos x="T8" y="T9"/>
                </a:cxn>
                <a:cxn ang="0">
                  <a:pos x="T10" y="T11"/>
                </a:cxn>
              </a:cxnLst>
              <a:rect l="0" t="0" r="r" b="b"/>
              <a:pathLst>
                <a:path w="102" h="139">
                  <a:moveTo>
                    <a:pt x="102" y="139"/>
                  </a:moveTo>
                  <a:cubicBezTo>
                    <a:pt x="0" y="102"/>
                    <a:pt x="0" y="102"/>
                    <a:pt x="0" y="102"/>
                  </a:cubicBezTo>
                  <a:cubicBezTo>
                    <a:pt x="35" y="0"/>
                    <a:pt x="35" y="0"/>
                    <a:pt x="35" y="0"/>
                  </a:cubicBezTo>
                  <a:cubicBezTo>
                    <a:pt x="39" y="3"/>
                    <a:pt x="42" y="6"/>
                    <a:pt x="43" y="9"/>
                  </a:cubicBezTo>
                  <a:cubicBezTo>
                    <a:pt x="100" y="126"/>
                    <a:pt x="100" y="126"/>
                    <a:pt x="100" y="126"/>
                  </a:cubicBezTo>
                  <a:cubicBezTo>
                    <a:pt x="101" y="129"/>
                    <a:pt x="102" y="132"/>
                    <a:pt x="102" y="139"/>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 name="íSḻíďè">
              <a:extLst>
                <a:ext uri="{FF2B5EF4-FFF2-40B4-BE49-F238E27FC236}">
                  <a16:creationId xmlns:a16="http://schemas.microsoft.com/office/drawing/2014/main" id="{6733E29A-56C1-4DEF-A07A-AF9D6C3AD44A}"/>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 name="iSľiḓê">
              <a:extLst>
                <a:ext uri="{FF2B5EF4-FFF2-40B4-BE49-F238E27FC236}">
                  <a16:creationId xmlns:a16="http://schemas.microsoft.com/office/drawing/2014/main" id="{3594D8E1-CE30-4C46-A214-516A54215E08}"/>
                </a:ext>
              </a:extLst>
            </p:cNvPr>
            <p:cNvSpPr/>
            <p:nvPr/>
          </p:nvSpPr>
          <p:spPr bwMode="auto">
            <a:xfrm>
              <a:off x="3267075" y="3667919"/>
              <a:ext cx="55563" cy="146050"/>
            </a:xfrm>
            <a:custGeom>
              <a:avLst/>
              <a:gdLst>
                <a:gd name="T0" fmla="*/ 35 w 35"/>
                <a:gd name="T1" fmla="*/ 0 h 92"/>
                <a:gd name="T2" fmla="*/ 0 w 35"/>
                <a:gd name="T3" fmla="*/ 92 h 92"/>
                <a:gd name="T4" fmla="*/ 0 w 35"/>
                <a:gd name="T5" fmla="*/ 92 h 92"/>
                <a:gd name="T6" fmla="*/ 35 w 35"/>
                <a:gd name="T7" fmla="*/ 0 h 92"/>
              </a:gdLst>
              <a:ahLst/>
              <a:cxnLst>
                <a:cxn ang="0">
                  <a:pos x="T0" y="T1"/>
                </a:cxn>
                <a:cxn ang="0">
                  <a:pos x="T2" y="T3"/>
                </a:cxn>
                <a:cxn ang="0">
                  <a:pos x="T4" y="T5"/>
                </a:cxn>
                <a:cxn ang="0">
                  <a:pos x="T6" y="T7"/>
                </a:cxn>
              </a:cxnLst>
              <a:rect l="0" t="0" r="r" b="b"/>
              <a:pathLst>
                <a:path w="35" h="92">
                  <a:moveTo>
                    <a:pt x="35" y="0"/>
                  </a:moveTo>
                  <a:lnTo>
                    <a:pt x="0" y="92"/>
                  </a:lnTo>
                  <a:lnTo>
                    <a:pt x="0" y="92"/>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 name="ïṡľïḑê">
              <a:extLst>
                <a:ext uri="{FF2B5EF4-FFF2-40B4-BE49-F238E27FC236}">
                  <a16:creationId xmlns:a16="http://schemas.microsoft.com/office/drawing/2014/main" id="{2D13E930-61F7-405E-A4D4-8594AFCA1D26}"/>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 name="iṡľídê">
              <a:extLst>
                <a:ext uri="{FF2B5EF4-FFF2-40B4-BE49-F238E27FC236}">
                  <a16:creationId xmlns:a16="http://schemas.microsoft.com/office/drawing/2014/main" id="{F27E5270-50DB-44AF-ADF9-08548481E522}"/>
                </a:ext>
              </a:extLst>
            </p:cNvPr>
            <p:cNvSpPr/>
            <p:nvPr/>
          </p:nvSpPr>
          <p:spPr bwMode="auto">
            <a:xfrm>
              <a:off x="3267075" y="3347244"/>
              <a:ext cx="795338" cy="466725"/>
            </a:xfrm>
            <a:custGeom>
              <a:avLst/>
              <a:gdLst>
                <a:gd name="T0" fmla="*/ 501 w 501"/>
                <a:gd name="T1" fmla="*/ 0 h 294"/>
                <a:gd name="T2" fmla="*/ 43 w 501"/>
                <a:gd name="T3" fmla="*/ 175 h 294"/>
                <a:gd name="T4" fmla="*/ 35 w 501"/>
                <a:gd name="T5" fmla="*/ 202 h 294"/>
                <a:gd name="T6" fmla="*/ 0 w 501"/>
                <a:gd name="T7" fmla="*/ 294 h 294"/>
                <a:gd name="T8" fmla="*/ 62 w 501"/>
                <a:gd name="T9" fmla="*/ 294 h 294"/>
                <a:gd name="T10" fmla="*/ 35 w 501"/>
                <a:gd name="T11" fmla="*/ 224 h 294"/>
                <a:gd name="T12" fmla="*/ 501 w 501"/>
                <a:gd name="T13" fmla="*/ 46 h 294"/>
                <a:gd name="T14" fmla="*/ 501 w 501"/>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1" h="294">
                  <a:moveTo>
                    <a:pt x="501" y="0"/>
                  </a:moveTo>
                  <a:lnTo>
                    <a:pt x="43" y="175"/>
                  </a:lnTo>
                  <a:lnTo>
                    <a:pt x="35" y="202"/>
                  </a:lnTo>
                  <a:lnTo>
                    <a:pt x="0" y="294"/>
                  </a:lnTo>
                  <a:lnTo>
                    <a:pt x="62" y="294"/>
                  </a:lnTo>
                  <a:lnTo>
                    <a:pt x="35" y="224"/>
                  </a:lnTo>
                  <a:lnTo>
                    <a:pt x="501" y="46"/>
                  </a:lnTo>
                  <a:lnTo>
                    <a:pt x="5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 name="íś1ïḓê">
              <a:extLst>
                <a:ext uri="{FF2B5EF4-FFF2-40B4-BE49-F238E27FC236}">
                  <a16:creationId xmlns:a16="http://schemas.microsoft.com/office/drawing/2014/main" id="{1FB0ADA8-7CDD-411C-AC0E-38D3143DCC90}"/>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 name="ïSľîḑè">
              <a:extLst>
                <a:ext uri="{FF2B5EF4-FFF2-40B4-BE49-F238E27FC236}">
                  <a16:creationId xmlns:a16="http://schemas.microsoft.com/office/drawing/2014/main" id="{8757EF4D-7954-4693-83E5-4C01C4AC8D58}"/>
                </a:ext>
              </a:extLst>
            </p:cNvPr>
            <p:cNvSpPr/>
            <p:nvPr/>
          </p:nvSpPr>
          <p:spPr bwMode="auto">
            <a:xfrm>
              <a:off x="3322638" y="3301206"/>
              <a:ext cx="2176463" cy="2189163"/>
            </a:xfrm>
            <a:custGeom>
              <a:avLst/>
              <a:gdLst>
                <a:gd name="T0" fmla="*/ 1045 w 1371"/>
                <a:gd name="T1" fmla="*/ 167 h 1379"/>
                <a:gd name="T2" fmla="*/ 1371 w 1371"/>
                <a:gd name="T3" fmla="*/ 1020 h 1379"/>
                <a:gd name="T4" fmla="*/ 431 w 1371"/>
                <a:gd name="T5" fmla="*/ 1379 h 1379"/>
                <a:gd name="T6" fmla="*/ 0 w 1371"/>
                <a:gd name="T7" fmla="*/ 253 h 1379"/>
                <a:gd name="T8" fmla="*/ 662 w 1371"/>
                <a:gd name="T9" fmla="*/ 0 h 1379"/>
                <a:gd name="T10" fmla="*/ 1045 w 1371"/>
                <a:gd name="T11" fmla="*/ 167 h 1379"/>
              </a:gdLst>
              <a:ahLst/>
              <a:cxnLst>
                <a:cxn ang="0">
                  <a:pos x="T0" y="T1"/>
                </a:cxn>
                <a:cxn ang="0">
                  <a:pos x="T2" y="T3"/>
                </a:cxn>
                <a:cxn ang="0">
                  <a:pos x="T4" y="T5"/>
                </a:cxn>
                <a:cxn ang="0">
                  <a:pos x="T6" y="T7"/>
                </a:cxn>
                <a:cxn ang="0">
                  <a:pos x="T8" y="T9"/>
                </a:cxn>
                <a:cxn ang="0">
                  <a:pos x="T10" y="T11"/>
                </a:cxn>
              </a:cxnLst>
              <a:rect l="0" t="0" r="r" b="b"/>
              <a:pathLst>
                <a:path w="1371" h="1379">
                  <a:moveTo>
                    <a:pt x="1045" y="167"/>
                  </a:moveTo>
                  <a:lnTo>
                    <a:pt x="1371" y="1020"/>
                  </a:lnTo>
                  <a:lnTo>
                    <a:pt x="431" y="1379"/>
                  </a:lnTo>
                  <a:lnTo>
                    <a:pt x="0" y="253"/>
                  </a:lnTo>
                  <a:lnTo>
                    <a:pt x="662" y="0"/>
                  </a:lnTo>
                  <a:lnTo>
                    <a:pt x="1045"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 name="iSliḑé">
              <a:extLst>
                <a:ext uri="{FF2B5EF4-FFF2-40B4-BE49-F238E27FC236}">
                  <a16:creationId xmlns:a16="http://schemas.microsoft.com/office/drawing/2014/main" id="{38E0A892-5BD5-467E-8878-15946FDEC3E8}"/>
                </a:ext>
              </a:extLst>
            </p:cNvPr>
            <p:cNvSpPr/>
            <p:nvPr/>
          </p:nvSpPr>
          <p:spPr bwMode="auto">
            <a:xfrm>
              <a:off x="4373563" y="3301206"/>
              <a:ext cx="608013" cy="431800"/>
            </a:xfrm>
            <a:custGeom>
              <a:avLst/>
              <a:gdLst>
                <a:gd name="T0" fmla="*/ 142 w 142"/>
                <a:gd name="T1" fmla="*/ 62 h 101"/>
                <a:gd name="T2" fmla="*/ 41 w 142"/>
                <a:gd name="T3" fmla="*/ 101 h 101"/>
                <a:gd name="T4" fmla="*/ 0 w 142"/>
                <a:gd name="T5" fmla="*/ 0 h 101"/>
                <a:gd name="T6" fmla="*/ 13 w 142"/>
                <a:gd name="T7" fmla="*/ 2 h 101"/>
                <a:gd name="T8" fmla="*/ 132 w 142"/>
                <a:gd name="T9" fmla="*/ 53 h 101"/>
                <a:gd name="T10" fmla="*/ 142 w 142"/>
                <a:gd name="T11" fmla="*/ 62 h 101"/>
              </a:gdLst>
              <a:ahLst/>
              <a:cxnLst>
                <a:cxn ang="0">
                  <a:pos x="T0" y="T1"/>
                </a:cxn>
                <a:cxn ang="0">
                  <a:pos x="T2" y="T3"/>
                </a:cxn>
                <a:cxn ang="0">
                  <a:pos x="T4" y="T5"/>
                </a:cxn>
                <a:cxn ang="0">
                  <a:pos x="T6" y="T7"/>
                </a:cxn>
                <a:cxn ang="0">
                  <a:pos x="T8" y="T9"/>
                </a:cxn>
                <a:cxn ang="0">
                  <a:pos x="T10" y="T11"/>
                </a:cxn>
              </a:cxnLst>
              <a:rect l="0" t="0" r="r" b="b"/>
              <a:pathLst>
                <a:path w="142" h="101">
                  <a:moveTo>
                    <a:pt x="142" y="62"/>
                  </a:moveTo>
                  <a:cubicBezTo>
                    <a:pt x="41" y="101"/>
                    <a:pt x="41" y="101"/>
                    <a:pt x="41" y="101"/>
                  </a:cubicBezTo>
                  <a:cubicBezTo>
                    <a:pt x="0" y="0"/>
                    <a:pt x="0" y="0"/>
                    <a:pt x="0" y="0"/>
                  </a:cubicBezTo>
                  <a:cubicBezTo>
                    <a:pt x="6" y="0"/>
                    <a:pt x="10" y="1"/>
                    <a:pt x="13" y="2"/>
                  </a:cubicBezTo>
                  <a:cubicBezTo>
                    <a:pt x="132" y="53"/>
                    <a:pt x="132" y="53"/>
                    <a:pt x="132" y="53"/>
                  </a:cubicBezTo>
                  <a:cubicBezTo>
                    <a:pt x="135" y="54"/>
                    <a:pt x="138" y="57"/>
                    <a:pt x="142" y="6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 name="îsľiďè">
              <a:extLst>
                <a:ext uri="{FF2B5EF4-FFF2-40B4-BE49-F238E27FC236}">
                  <a16:creationId xmlns:a16="http://schemas.microsoft.com/office/drawing/2014/main" id="{B35637F2-6D2D-42CB-8974-23442166BFE6}"/>
                </a:ext>
              </a:extLst>
            </p:cNvPr>
            <p:cNvSpPr/>
            <p:nvPr/>
          </p:nvSpPr>
          <p:spPr bwMode="auto">
            <a:xfrm>
              <a:off x="2790825" y="3813969"/>
              <a:ext cx="2203450" cy="1858963"/>
            </a:xfrm>
            <a:custGeom>
              <a:avLst/>
              <a:gdLst>
                <a:gd name="T0" fmla="*/ 515 w 515"/>
                <a:gd name="T1" fmla="*/ 148 h 435"/>
                <a:gd name="T2" fmla="*/ 515 w 515"/>
                <a:gd name="T3" fmla="*/ 366 h 435"/>
                <a:gd name="T4" fmla="*/ 494 w 515"/>
                <a:gd name="T5" fmla="*/ 415 h 435"/>
                <a:gd name="T6" fmla="*/ 445 w 515"/>
                <a:gd name="T7" fmla="*/ 435 h 435"/>
                <a:gd name="T8" fmla="*/ 70 w 515"/>
                <a:gd name="T9" fmla="*/ 435 h 435"/>
                <a:gd name="T10" fmla="*/ 21 w 515"/>
                <a:gd name="T11" fmla="*/ 415 h 435"/>
                <a:gd name="T12" fmla="*/ 0 w 515"/>
                <a:gd name="T13" fmla="*/ 366 h 435"/>
                <a:gd name="T14" fmla="*/ 0 w 515"/>
                <a:gd name="T15" fmla="*/ 69 h 435"/>
                <a:gd name="T16" fmla="*/ 21 w 515"/>
                <a:gd name="T17" fmla="*/ 20 h 435"/>
                <a:gd name="T18" fmla="*/ 70 w 515"/>
                <a:gd name="T19" fmla="*/ 0 h 435"/>
                <a:gd name="T20" fmla="*/ 169 w 515"/>
                <a:gd name="T21" fmla="*/ 0 h 435"/>
                <a:gd name="T22" fmla="*/ 217 w 515"/>
                <a:gd name="T23" fmla="*/ 20 h 435"/>
                <a:gd name="T24" fmla="*/ 238 w 515"/>
                <a:gd name="T25" fmla="*/ 69 h 435"/>
                <a:gd name="T26" fmla="*/ 238 w 515"/>
                <a:gd name="T27" fmla="*/ 79 h 435"/>
                <a:gd name="T28" fmla="*/ 445 w 515"/>
                <a:gd name="T29" fmla="*/ 79 h 435"/>
                <a:gd name="T30" fmla="*/ 494 w 515"/>
                <a:gd name="T31" fmla="*/ 100 h 435"/>
                <a:gd name="T32" fmla="*/ 515 w 515"/>
                <a:gd name="T33" fmla="*/ 1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435">
                  <a:moveTo>
                    <a:pt x="515" y="148"/>
                  </a:moveTo>
                  <a:cubicBezTo>
                    <a:pt x="515" y="366"/>
                    <a:pt x="515" y="366"/>
                    <a:pt x="515" y="366"/>
                  </a:cubicBezTo>
                  <a:cubicBezTo>
                    <a:pt x="515" y="385"/>
                    <a:pt x="508" y="401"/>
                    <a:pt x="494" y="415"/>
                  </a:cubicBezTo>
                  <a:cubicBezTo>
                    <a:pt x="481" y="428"/>
                    <a:pt x="464" y="435"/>
                    <a:pt x="445" y="435"/>
                  </a:cubicBezTo>
                  <a:cubicBezTo>
                    <a:pt x="70" y="435"/>
                    <a:pt x="70" y="435"/>
                    <a:pt x="70" y="435"/>
                  </a:cubicBezTo>
                  <a:cubicBezTo>
                    <a:pt x="51" y="435"/>
                    <a:pt x="34" y="428"/>
                    <a:pt x="21" y="415"/>
                  </a:cubicBezTo>
                  <a:cubicBezTo>
                    <a:pt x="7" y="401"/>
                    <a:pt x="0" y="385"/>
                    <a:pt x="0" y="366"/>
                  </a:cubicBezTo>
                  <a:cubicBezTo>
                    <a:pt x="0" y="69"/>
                    <a:pt x="0" y="69"/>
                    <a:pt x="0" y="69"/>
                  </a:cubicBezTo>
                  <a:cubicBezTo>
                    <a:pt x="0" y="50"/>
                    <a:pt x="7" y="34"/>
                    <a:pt x="21" y="20"/>
                  </a:cubicBezTo>
                  <a:cubicBezTo>
                    <a:pt x="34" y="7"/>
                    <a:pt x="51" y="0"/>
                    <a:pt x="70" y="0"/>
                  </a:cubicBezTo>
                  <a:cubicBezTo>
                    <a:pt x="169" y="0"/>
                    <a:pt x="169" y="0"/>
                    <a:pt x="169" y="0"/>
                  </a:cubicBezTo>
                  <a:cubicBezTo>
                    <a:pt x="187" y="0"/>
                    <a:pt x="204" y="7"/>
                    <a:pt x="217" y="20"/>
                  </a:cubicBezTo>
                  <a:cubicBezTo>
                    <a:pt x="231" y="34"/>
                    <a:pt x="238" y="50"/>
                    <a:pt x="238" y="69"/>
                  </a:cubicBezTo>
                  <a:cubicBezTo>
                    <a:pt x="238" y="79"/>
                    <a:pt x="238" y="79"/>
                    <a:pt x="238" y="79"/>
                  </a:cubicBezTo>
                  <a:cubicBezTo>
                    <a:pt x="445" y="79"/>
                    <a:pt x="445" y="79"/>
                    <a:pt x="445" y="79"/>
                  </a:cubicBezTo>
                  <a:cubicBezTo>
                    <a:pt x="464" y="79"/>
                    <a:pt x="481" y="86"/>
                    <a:pt x="494" y="100"/>
                  </a:cubicBezTo>
                  <a:cubicBezTo>
                    <a:pt x="508" y="113"/>
                    <a:pt x="515" y="129"/>
                    <a:pt x="515" y="148"/>
                  </a:cubicBezTo>
                </a:path>
              </a:pathLst>
            </a:custGeom>
            <a:solidFill>
              <a:srgbClr val="F2C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 name="íṣḷîḑè">
              <a:extLst>
                <a:ext uri="{FF2B5EF4-FFF2-40B4-BE49-F238E27FC236}">
                  <a16:creationId xmlns:a16="http://schemas.microsoft.com/office/drawing/2014/main" id="{C3BCCB95-1CF8-4E16-9E1F-7434F29B48B7}"/>
                </a:ext>
              </a:extLst>
            </p:cNvPr>
            <p:cNvSpPr/>
            <p:nvPr/>
          </p:nvSpPr>
          <p:spPr bwMode="auto">
            <a:xfrm>
              <a:off x="2790825" y="3917156"/>
              <a:ext cx="2084388" cy="1755775"/>
            </a:xfrm>
            <a:custGeom>
              <a:avLst/>
              <a:gdLst>
                <a:gd name="T0" fmla="*/ 487 w 487"/>
                <a:gd name="T1" fmla="*/ 140 h 411"/>
                <a:gd name="T2" fmla="*/ 487 w 487"/>
                <a:gd name="T3" fmla="*/ 346 h 411"/>
                <a:gd name="T4" fmla="*/ 468 w 487"/>
                <a:gd name="T5" fmla="*/ 392 h 411"/>
                <a:gd name="T6" fmla="*/ 421 w 487"/>
                <a:gd name="T7" fmla="*/ 411 h 411"/>
                <a:gd name="T8" fmla="*/ 66 w 487"/>
                <a:gd name="T9" fmla="*/ 411 h 411"/>
                <a:gd name="T10" fmla="*/ 20 w 487"/>
                <a:gd name="T11" fmla="*/ 392 h 411"/>
                <a:gd name="T12" fmla="*/ 0 w 487"/>
                <a:gd name="T13" fmla="*/ 346 h 411"/>
                <a:gd name="T14" fmla="*/ 0 w 487"/>
                <a:gd name="T15" fmla="*/ 65 h 411"/>
                <a:gd name="T16" fmla="*/ 20 w 487"/>
                <a:gd name="T17" fmla="*/ 19 h 411"/>
                <a:gd name="T18" fmla="*/ 66 w 487"/>
                <a:gd name="T19" fmla="*/ 0 h 411"/>
                <a:gd name="T20" fmla="*/ 159 w 487"/>
                <a:gd name="T21" fmla="*/ 0 h 411"/>
                <a:gd name="T22" fmla="*/ 206 w 487"/>
                <a:gd name="T23" fmla="*/ 19 h 411"/>
                <a:gd name="T24" fmla="*/ 225 w 487"/>
                <a:gd name="T25" fmla="*/ 65 h 411"/>
                <a:gd name="T26" fmla="*/ 225 w 487"/>
                <a:gd name="T27" fmla="*/ 74 h 411"/>
                <a:gd name="T28" fmla="*/ 421 w 487"/>
                <a:gd name="T29" fmla="*/ 74 h 411"/>
                <a:gd name="T30" fmla="*/ 468 w 487"/>
                <a:gd name="T31" fmla="*/ 94 h 411"/>
                <a:gd name="T32" fmla="*/ 487 w 487"/>
                <a:gd name="T33" fmla="*/ 14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7" h="411">
                  <a:moveTo>
                    <a:pt x="487" y="140"/>
                  </a:moveTo>
                  <a:cubicBezTo>
                    <a:pt x="487" y="346"/>
                    <a:pt x="487" y="346"/>
                    <a:pt x="487" y="346"/>
                  </a:cubicBezTo>
                  <a:cubicBezTo>
                    <a:pt x="487" y="364"/>
                    <a:pt x="480" y="379"/>
                    <a:pt x="468" y="392"/>
                  </a:cubicBezTo>
                  <a:cubicBezTo>
                    <a:pt x="455" y="405"/>
                    <a:pt x="439" y="411"/>
                    <a:pt x="421" y="411"/>
                  </a:cubicBezTo>
                  <a:cubicBezTo>
                    <a:pt x="66" y="411"/>
                    <a:pt x="66" y="411"/>
                    <a:pt x="66" y="411"/>
                  </a:cubicBezTo>
                  <a:cubicBezTo>
                    <a:pt x="48" y="411"/>
                    <a:pt x="33" y="405"/>
                    <a:pt x="20" y="392"/>
                  </a:cubicBezTo>
                  <a:cubicBezTo>
                    <a:pt x="7" y="379"/>
                    <a:pt x="0" y="364"/>
                    <a:pt x="0" y="346"/>
                  </a:cubicBezTo>
                  <a:cubicBezTo>
                    <a:pt x="0" y="65"/>
                    <a:pt x="0" y="65"/>
                    <a:pt x="0" y="65"/>
                  </a:cubicBezTo>
                  <a:cubicBezTo>
                    <a:pt x="0" y="47"/>
                    <a:pt x="7" y="32"/>
                    <a:pt x="20" y="19"/>
                  </a:cubicBezTo>
                  <a:cubicBezTo>
                    <a:pt x="33" y="6"/>
                    <a:pt x="48" y="0"/>
                    <a:pt x="66" y="0"/>
                  </a:cubicBezTo>
                  <a:cubicBezTo>
                    <a:pt x="159" y="0"/>
                    <a:pt x="159" y="0"/>
                    <a:pt x="159" y="0"/>
                  </a:cubicBezTo>
                  <a:cubicBezTo>
                    <a:pt x="177" y="0"/>
                    <a:pt x="193" y="6"/>
                    <a:pt x="206" y="19"/>
                  </a:cubicBezTo>
                  <a:cubicBezTo>
                    <a:pt x="218" y="32"/>
                    <a:pt x="225" y="47"/>
                    <a:pt x="225" y="65"/>
                  </a:cubicBezTo>
                  <a:cubicBezTo>
                    <a:pt x="225" y="74"/>
                    <a:pt x="225" y="74"/>
                    <a:pt x="225" y="74"/>
                  </a:cubicBezTo>
                  <a:cubicBezTo>
                    <a:pt x="421" y="74"/>
                    <a:pt x="421" y="74"/>
                    <a:pt x="421" y="74"/>
                  </a:cubicBezTo>
                  <a:cubicBezTo>
                    <a:pt x="439" y="74"/>
                    <a:pt x="455" y="81"/>
                    <a:pt x="468" y="94"/>
                  </a:cubicBezTo>
                  <a:cubicBezTo>
                    <a:pt x="480" y="107"/>
                    <a:pt x="487" y="122"/>
                    <a:pt x="487" y="140"/>
                  </a:cubicBezTo>
                </a:path>
              </a:pathLst>
            </a:custGeom>
            <a:solidFill>
              <a:srgbClr val="FFCE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 name="îşḻiḋé">
              <a:extLst>
                <a:ext uri="{FF2B5EF4-FFF2-40B4-BE49-F238E27FC236}">
                  <a16:creationId xmlns:a16="http://schemas.microsoft.com/office/drawing/2014/main" id="{AEAA794E-47EB-4AD8-B2FD-518661441603}"/>
                </a:ext>
              </a:extLst>
            </p:cNvPr>
            <p:cNvSpPr/>
            <p:nvPr/>
          </p:nvSpPr>
          <p:spPr bwMode="auto">
            <a:xfrm>
              <a:off x="4506913" y="3283744"/>
              <a:ext cx="603250" cy="2373313"/>
            </a:xfrm>
            <a:custGeom>
              <a:avLst/>
              <a:gdLst>
                <a:gd name="T0" fmla="*/ 9 w 141"/>
                <a:gd name="T1" fmla="*/ 0 h 555"/>
                <a:gd name="T2" fmla="*/ 132 w 141"/>
                <a:gd name="T3" fmla="*/ 0 h 555"/>
                <a:gd name="T4" fmla="*/ 141 w 141"/>
                <a:gd name="T5" fmla="*/ 9 h 555"/>
                <a:gd name="T6" fmla="*/ 141 w 141"/>
                <a:gd name="T7" fmla="*/ 546 h 555"/>
                <a:gd name="T8" fmla="*/ 132 w 141"/>
                <a:gd name="T9" fmla="*/ 555 h 555"/>
                <a:gd name="T10" fmla="*/ 9 w 141"/>
                <a:gd name="T11" fmla="*/ 555 h 555"/>
                <a:gd name="T12" fmla="*/ 0 w 141"/>
                <a:gd name="T13" fmla="*/ 546 h 555"/>
                <a:gd name="T14" fmla="*/ 0 w 141"/>
                <a:gd name="T15" fmla="*/ 9 h 555"/>
                <a:gd name="T16" fmla="*/ 9 w 141"/>
                <a:gd name="T1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55">
                  <a:moveTo>
                    <a:pt x="9" y="0"/>
                  </a:moveTo>
                  <a:cubicBezTo>
                    <a:pt x="132" y="0"/>
                    <a:pt x="132" y="0"/>
                    <a:pt x="132" y="0"/>
                  </a:cubicBezTo>
                  <a:cubicBezTo>
                    <a:pt x="137" y="0"/>
                    <a:pt x="141" y="4"/>
                    <a:pt x="141" y="9"/>
                  </a:cubicBezTo>
                  <a:cubicBezTo>
                    <a:pt x="141" y="546"/>
                    <a:pt x="141" y="546"/>
                    <a:pt x="141" y="546"/>
                  </a:cubicBezTo>
                  <a:cubicBezTo>
                    <a:pt x="141" y="551"/>
                    <a:pt x="137" y="555"/>
                    <a:pt x="132" y="555"/>
                  </a:cubicBezTo>
                  <a:cubicBezTo>
                    <a:pt x="9" y="555"/>
                    <a:pt x="9" y="555"/>
                    <a:pt x="9" y="555"/>
                  </a:cubicBezTo>
                  <a:cubicBezTo>
                    <a:pt x="4" y="555"/>
                    <a:pt x="0" y="551"/>
                    <a:pt x="0" y="546"/>
                  </a:cubicBezTo>
                  <a:cubicBezTo>
                    <a:pt x="0" y="9"/>
                    <a:pt x="0" y="9"/>
                    <a:pt x="0" y="9"/>
                  </a:cubicBezTo>
                  <a:cubicBezTo>
                    <a:pt x="0" y="4"/>
                    <a:pt x="4" y="0"/>
                    <a:pt x="9" y="0"/>
                  </a:cubicBezTo>
                </a:path>
              </a:pathLst>
            </a:custGeom>
            <a:solidFill>
              <a:srgbClr val="64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 name="í$ľîdé">
              <a:extLst>
                <a:ext uri="{FF2B5EF4-FFF2-40B4-BE49-F238E27FC236}">
                  <a16:creationId xmlns:a16="http://schemas.microsoft.com/office/drawing/2014/main" id="{A392ABF7-7B62-42F3-8208-DFAE794EA754}"/>
                </a:ext>
              </a:extLst>
            </p:cNvPr>
            <p:cNvSpPr/>
            <p:nvPr/>
          </p:nvSpPr>
          <p:spPr bwMode="auto">
            <a:xfrm>
              <a:off x="4656138" y="4887119"/>
              <a:ext cx="295275" cy="295275"/>
            </a:xfrm>
            <a:prstGeom prst="ellipse">
              <a:avLst/>
            </a:prstGeom>
            <a:solidFill>
              <a:srgbClr val="550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 name="íṡḷïḑé">
              <a:extLst>
                <a:ext uri="{FF2B5EF4-FFF2-40B4-BE49-F238E27FC236}">
                  <a16:creationId xmlns:a16="http://schemas.microsoft.com/office/drawing/2014/main" id="{30F0F625-71B7-4D93-9EA9-A1D57A04EA6C}"/>
                </a:ext>
              </a:extLst>
            </p:cNvPr>
            <p:cNvSpPr/>
            <p:nvPr/>
          </p:nvSpPr>
          <p:spPr bwMode="auto">
            <a:xfrm>
              <a:off x="4506913" y="3839369"/>
              <a:ext cx="603250" cy="133350"/>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 name="îşḻîďe">
              <a:extLst>
                <a:ext uri="{FF2B5EF4-FFF2-40B4-BE49-F238E27FC236}">
                  <a16:creationId xmlns:a16="http://schemas.microsoft.com/office/drawing/2014/main" id="{62921A04-5BF8-4D20-A0C4-4B1C5301D2A1}"/>
                </a:ext>
              </a:extLst>
            </p:cNvPr>
            <p:cNvSpPr/>
            <p:nvPr/>
          </p:nvSpPr>
          <p:spPr bwMode="auto">
            <a:xfrm>
              <a:off x="4506913" y="5364956"/>
              <a:ext cx="603250" cy="133350"/>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 name="í$ľîḍe">
              <a:extLst>
                <a:ext uri="{FF2B5EF4-FFF2-40B4-BE49-F238E27FC236}">
                  <a16:creationId xmlns:a16="http://schemas.microsoft.com/office/drawing/2014/main" id="{7D987A24-A537-46B8-B71F-7A75D4369EA3}"/>
                </a:ext>
              </a:extLst>
            </p:cNvPr>
            <p:cNvSpPr/>
            <p:nvPr/>
          </p:nvSpPr>
          <p:spPr bwMode="auto">
            <a:xfrm>
              <a:off x="4506913" y="5364956"/>
              <a:ext cx="60325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1" name="iṡľiďé">
              <a:extLst>
                <a:ext uri="{FF2B5EF4-FFF2-40B4-BE49-F238E27FC236}">
                  <a16:creationId xmlns:a16="http://schemas.microsoft.com/office/drawing/2014/main" id="{C8CC55A7-7DF2-46F5-A8EE-5E07E67DA3B8}"/>
                </a:ext>
              </a:extLst>
            </p:cNvPr>
            <p:cNvSpPr/>
            <p:nvPr/>
          </p:nvSpPr>
          <p:spPr bwMode="auto">
            <a:xfrm>
              <a:off x="4506913" y="3415506"/>
              <a:ext cx="603250" cy="201613"/>
            </a:xfrm>
            <a:prstGeom prst="rect">
              <a:avLst/>
            </a:prstGeom>
            <a:solidFill>
              <a:srgbClr val="550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2" name="íSḻîḓè">
              <a:extLst>
                <a:ext uri="{FF2B5EF4-FFF2-40B4-BE49-F238E27FC236}">
                  <a16:creationId xmlns:a16="http://schemas.microsoft.com/office/drawing/2014/main" id="{1BF49ACE-FC5E-43F9-884E-DCE30BAE710E}"/>
                </a:ext>
              </a:extLst>
            </p:cNvPr>
            <p:cNvSpPr/>
            <p:nvPr/>
          </p:nvSpPr>
          <p:spPr bwMode="auto">
            <a:xfrm>
              <a:off x="4062413" y="2937669"/>
              <a:ext cx="444500" cy="2719388"/>
            </a:xfrm>
            <a:custGeom>
              <a:avLst/>
              <a:gdLst>
                <a:gd name="T0" fmla="*/ 94 w 104"/>
                <a:gd name="T1" fmla="*/ 636 h 636"/>
                <a:gd name="T2" fmla="*/ 9 w 104"/>
                <a:gd name="T3" fmla="*/ 636 h 636"/>
                <a:gd name="T4" fmla="*/ 0 w 104"/>
                <a:gd name="T5" fmla="*/ 627 h 636"/>
                <a:gd name="T6" fmla="*/ 0 w 104"/>
                <a:gd name="T7" fmla="*/ 9 h 636"/>
                <a:gd name="T8" fmla="*/ 9 w 104"/>
                <a:gd name="T9" fmla="*/ 0 h 636"/>
                <a:gd name="T10" fmla="*/ 94 w 104"/>
                <a:gd name="T11" fmla="*/ 0 h 636"/>
                <a:gd name="T12" fmla="*/ 104 w 104"/>
                <a:gd name="T13" fmla="*/ 9 h 636"/>
                <a:gd name="T14" fmla="*/ 104 w 104"/>
                <a:gd name="T15" fmla="*/ 627 h 636"/>
                <a:gd name="T16" fmla="*/ 94 w 104"/>
                <a:gd name="T17" fmla="*/ 63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36">
                  <a:moveTo>
                    <a:pt x="94" y="636"/>
                  </a:moveTo>
                  <a:cubicBezTo>
                    <a:pt x="9" y="636"/>
                    <a:pt x="9" y="636"/>
                    <a:pt x="9" y="636"/>
                  </a:cubicBezTo>
                  <a:cubicBezTo>
                    <a:pt x="4" y="636"/>
                    <a:pt x="0" y="632"/>
                    <a:pt x="0" y="627"/>
                  </a:cubicBezTo>
                  <a:cubicBezTo>
                    <a:pt x="0" y="9"/>
                    <a:pt x="0" y="9"/>
                    <a:pt x="0" y="9"/>
                  </a:cubicBezTo>
                  <a:cubicBezTo>
                    <a:pt x="0" y="4"/>
                    <a:pt x="4" y="0"/>
                    <a:pt x="9" y="0"/>
                  </a:cubicBezTo>
                  <a:cubicBezTo>
                    <a:pt x="94" y="0"/>
                    <a:pt x="94" y="0"/>
                    <a:pt x="94" y="0"/>
                  </a:cubicBezTo>
                  <a:cubicBezTo>
                    <a:pt x="100" y="0"/>
                    <a:pt x="104" y="4"/>
                    <a:pt x="104" y="9"/>
                  </a:cubicBezTo>
                  <a:cubicBezTo>
                    <a:pt x="104" y="627"/>
                    <a:pt x="104" y="627"/>
                    <a:pt x="104" y="627"/>
                  </a:cubicBezTo>
                  <a:cubicBezTo>
                    <a:pt x="104" y="632"/>
                    <a:pt x="100" y="636"/>
                    <a:pt x="94" y="636"/>
                  </a:cubicBezTo>
                </a:path>
              </a:pathLst>
            </a:custGeom>
            <a:solidFill>
              <a:srgbClr val="3E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3" name="íSḻïḑé">
              <a:extLst>
                <a:ext uri="{FF2B5EF4-FFF2-40B4-BE49-F238E27FC236}">
                  <a16:creationId xmlns:a16="http://schemas.microsoft.com/office/drawing/2014/main" id="{BEB65C00-2366-4248-80FB-0AAB590815FF}"/>
                </a:ext>
              </a:extLst>
            </p:cNvPr>
            <p:cNvSpPr/>
            <p:nvPr/>
          </p:nvSpPr>
          <p:spPr bwMode="auto">
            <a:xfrm>
              <a:off x="4062413" y="3082131"/>
              <a:ext cx="444500" cy="13811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4" name="îṩḻiďé">
              <a:extLst>
                <a:ext uri="{FF2B5EF4-FFF2-40B4-BE49-F238E27FC236}">
                  <a16:creationId xmlns:a16="http://schemas.microsoft.com/office/drawing/2014/main" id="{89CA57EA-7DD1-4951-AEE4-35961B5BCE38}"/>
                </a:ext>
              </a:extLst>
            </p:cNvPr>
            <p:cNvSpPr/>
            <p:nvPr/>
          </p:nvSpPr>
          <p:spPr bwMode="auto">
            <a:xfrm>
              <a:off x="4062413" y="5339556"/>
              <a:ext cx="444500" cy="133350"/>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5" name="îş1ïḓe">
              <a:extLst>
                <a:ext uri="{FF2B5EF4-FFF2-40B4-BE49-F238E27FC236}">
                  <a16:creationId xmlns:a16="http://schemas.microsoft.com/office/drawing/2014/main" id="{900D6E42-83B5-44BB-9A3F-7D1CFC5B3746}"/>
                </a:ext>
              </a:extLst>
            </p:cNvPr>
            <p:cNvSpPr/>
            <p:nvPr/>
          </p:nvSpPr>
          <p:spPr bwMode="auto">
            <a:xfrm>
              <a:off x="4062413" y="5339556"/>
              <a:ext cx="444500"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6" name="íŝḷíḋê">
              <a:extLst>
                <a:ext uri="{FF2B5EF4-FFF2-40B4-BE49-F238E27FC236}">
                  <a16:creationId xmlns:a16="http://schemas.microsoft.com/office/drawing/2014/main" id="{7A4829F5-E518-4998-B656-605941638766}"/>
                </a:ext>
              </a:extLst>
            </p:cNvPr>
            <p:cNvSpPr/>
            <p:nvPr/>
          </p:nvSpPr>
          <p:spPr bwMode="auto">
            <a:xfrm>
              <a:off x="4062413" y="3844131"/>
              <a:ext cx="444500" cy="995363"/>
            </a:xfrm>
            <a:prstGeom prst="rect">
              <a:avLst/>
            </a:prstGeom>
            <a:solidFill>
              <a:srgbClr val="3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7" name="iṡľíḑé">
              <a:extLst>
                <a:ext uri="{FF2B5EF4-FFF2-40B4-BE49-F238E27FC236}">
                  <a16:creationId xmlns:a16="http://schemas.microsoft.com/office/drawing/2014/main" id="{D58F7F82-A613-47E8-9B8F-76EF59A2B5C1}"/>
                </a:ext>
              </a:extLst>
            </p:cNvPr>
            <p:cNvSpPr/>
            <p:nvPr/>
          </p:nvSpPr>
          <p:spPr bwMode="auto">
            <a:xfrm>
              <a:off x="4062413" y="3844131"/>
              <a:ext cx="4445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8" name="îslîḍê">
              <a:extLst>
                <a:ext uri="{FF2B5EF4-FFF2-40B4-BE49-F238E27FC236}">
                  <a16:creationId xmlns:a16="http://schemas.microsoft.com/office/drawing/2014/main" id="{0C467CA3-88BF-412D-A416-6CD8557531BA}"/>
                </a:ext>
              </a:extLst>
            </p:cNvPr>
            <p:cNvSpPr/>
            <p:nvPr/>
          </p:nvSpPr>
          <p:spPr bwMode="auto">
            <a:xfrm>
              <a:off x="4246563" y="4968081"/>
              <a:ext cx="93663" cy="2952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9" name="iṣļïḋe">
              <a:extLst>
                <a:ext uri="{FF2B5EF4-FFF2-40B4-BE49-F238E27FC236}">
                  <a16:creationId xmlns:a16="http://schemas.microsoft.com/office/drawing/2014/main" id="{26083BDD-6F4C-49A7-A60A-978D29F0C887}"/>
                </a:ext>
              </a:extLst>
            </p:cNvPr>
            <p:cNvSpPr/>
            <p:nvPr/>
          </p:nvSpPr>
          <p:spPr bwMode="auto">
            <a:xfrm>
              <a:off x="7372350" y="2864644"/>
              <a:ext cx="625475" cy="2808288"/>
            </a:xfrm>
            <a:custGeom>
              <a:avLst/>
              <a:gdLst>
                <a:gd name="T0" fmla="*/ 137 w 146"/>
                <a:gd name="T1" fmla="*/ 657 h 657"/>
                <a:gd name="T2" fmla="*/ 10 w 146"/>
                <a:gd name="T3" fmla="*/ 657 h 657"/>
                <a:gd name="T4" fmla="*/ 0 w 146"/>
                <a:gd name="T5" fmla="*/ 647 h 657"/>
                <a:gd name="T6" fmla="*/ 0 w 146"/>
                <a:gd name="T7" fmla="*/ 10 h 657"/>
                <a:gd name="T8" fmla="*/ 10 w 146"/>
                <a:gd name="T9" fmla="*/ 0 h 657"/>
                <a:gd name="T10" fmla="*/ 137 w 146"/>
                <a:gd name="T11" fmla="*/ 0 h 657"/>
                <a:gd name="T12" fmla="*/ 146 w 146"/>
                <a:gd name="T13" fmla="*/ 10 h 657"/>
                <a:gd name="T14" fmla="*/ 146 w 146"/>
                <a:gd name="T15" fmla="*/ 647 h 657"/>
                <a:gd name="T16" fmla="*/ 137 w 146"/>
                <a:gd name="T17"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657">
                  <a:moveTo>
                    <a:pt x="137" y="657"/>
                  </a:moveTo>
                  <a:cubicBezTo>
                    <a:pt x="10" y="657"/>
                    <a:pt x="10" y="657"/>
                    <a:pt x="10" y="657"/>
                  </a:cubicBezTo>
                  <a:cubicBezTo>
                    <a:pt x="4" y="657"/>
                    <a:pt x="0" y="652"/>
                    <a:pt x="0" y="647"/>
                  </a:cubicBezTo>
                  <a:cubicBezTo>
                    <a:pt x="0" y="10"/>
                    <a:pt x="0" y="10"/>
                    <a:pt x="0" y="10"/>
                  </a:cubicBezTo>
                  <a:cubicBezTo>
                    <a:pt x="0" y="5"/>
                    <a:pt x="4" y="0"/>
                    <a:pt x="10" y="0"/>
                  </a:cubicBezTo>
                  <a:cubicBezTo>
                    <a:pt x="137" y="0"/>
                    <a:pt x="137" y="0"/>
                    <a:pt x="137" y="0"/>
                  </a:cubicBezTo>
                  <a:cubicBezTo>
                    <a:pt x="142" y="0"/>
                    <a:pt x="146" y="5"/>
                    <a:pt x="146" y="10"/>
                  </a:cubicBezTo>
                  <a:cubicBezTo>
                    <a:pt x="146" y="647"/>
                    <a:pt x="146" y="647"/>
                    <a:pt x="146" y="647"/>
                  </a:cubicBezTo>
                  <a:cubicBezTo>
                    <a:pt x="146" y="652"/>
                    <a:pt x="142" y="657"/>
                    <a:pt x="137" y="657"/>
                  </a:cubicBezTo>
                </a:path>
              </a:pathLst>
            </a:custGeom>
            <a:solidFill>
              <a:srgbClr val="8030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0" name="isļïḑê">
              <a:extLst>
                <a:ext uri="{FF2B5EF4-FFF2-40B4-BE49-F238E27FC236}">
                  <a16:creationId xmlns:a16="http://schemas.microsoft.com/office/drawing/2014/main" id="{92EAB4FF-42DD-4B0E-800B-F1A8BA313C77}"/>
                </a:ext>
              </a:extLst>
            </p:cNvPr>
            <p:cNvSpPr/>
            <p:nvPr/>
          </p:nvSpPr>
          <p:spPr bwMode="auto">
            <a:xfrm>
              <a:off x="7539038" y="3359944"/>
              <a:ext cx="304800" cy="300038"/>
            </a:xfrm>
            <a:prstGeom prst="ellipse">
              <a:avLst/>
            </a:prstGeom>
            <a:solidFill>
              <a:srgbClr val="9E6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1" name="íṥlïḋe">
              <a:extLst>
                <a:ext uri="{FF2B5EF4-FFF2-40B4-BE49-F238E27FC236}">
                  <a16:creationId xmlns:a16="http://schemas.microsoft.com/office/drawing/2014/main" id="{F8D2C7C4-9C19-4183-B2D7-52452B83F7AD}"/>
                </a:ext>
              </a:extLst>
            </p:cNvPr>
            <p:cNvSpPr/>
            <p:nvPr/>
          </p:nvSpPr>
          <p:spPr bwMode="auto">
            <a:xfrm>
              <a:off x="7372350" y="4275931"/>
              <a:ext cx="625475" cy="1412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2" name="îsḷiḑè">
              <a:extLst>
                <a:ext uri="{FF2B5EF4-FFF2-40B4-BE49-F238E27FC236}">
                  <a16:creationId xmlns:a16="http://schemas.microsoft.com/office/drawing/2014/main" id="{C0657BBB-5AFA-417F-8B99-3B7F5DF65652}"/>
                </a:ext>
              </a:extLst>
            </p:cNvPr>
            <p:cNvSpPr/>
            <p:nvPr/>
          </p:nvSpPr>
          <p:spPr bwMode="auto">
            <a:xfrm>
              <a:off x="7372350" y="3031331"/>
              <a:ext cx="625475" cy="136525"/>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3" name="iśḻíḍê">
              <a:extLst>
                <a:ext uri="{FF2B5EF4-FFF2-40B4-BE49-F238E27FC236}">
                  <a16:creationId xmlns:a16="http://schemas.microsoft.com/office/drawing/2014/main" id="{DF91F4CB-B140-4FC5-857E-1B9E7E52AEB3}"/>
                </a:ext>
              </a:extLst>
            </p:cNvPr>
            <p:cNvSpPr/>
            <p:nvPr/>
          </p:nvSpPr>
          <p:spPr bwMode="auto">
            <a:xfrm>
              <a:off x="7372350" y="4510881"/>
              <a:ext cx="625475" cy="623888"/>
            </a:xfrm>
            <a:prstGeom prst="rect">
              <a:avLst/>
            </a:prstGeom>
            <a:solidFill>
              <a:srgbClr val="6314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4" name="íşļíďe">
              <a:extLst>
                <a:ext uri="{FF2B5EF4-FFF2-40B4-BE49-F238E27FC236}">
                  <a16:creationId xmlns:a16="http://schemas.microsoft.com/office/drawing/2014/main" id="{416A2BED-A7D8-41CD-AF2F-FA114BDC47D1}"/>
                </a:ext>
              </a:extLst>
            </p:cNvPr>
            <p:cNvSpPr/>
            <p:nvPr/>
          </p:nvSpPr>
          <p:spPr bwMode="auto">
            <a:xfrm>
              <a:off x="7997825" y="2483644"/>
              <a:ext cx="623888" cy="3189288"/>
            </a:xfrm>
            <a:custGeom>
              <a:avLst/>
              <a:gdLst>
                <a:gd name="T0" fmla="*/ 137 w 146"/>
                <a:gd name="T1" fmla="*/ 746 h 746"/>
                <a:gd name="T2" fmla="*/ 10 w 146"/>
                <a:gd name="T3" fmla="*/ 746 h 746"/>
                <a:gd name="T4" fmla="*/ 0 w 146"/>
                <a:gd name="T5" fmla="*/ 736 h 746"/>
                <a:gd name="T6" fmla="*/ 0 w 146"/>
                <a:gd name="T7" fmla="*/ 10 h 746"/>
                <a:gd name="T8" fmla="*/ 10 w 146"/>
                <a:gd name="T9" fmla="*/ 0 h 746"/>
                <a:gd name="T10" fmla="*/ 137 w 146"/>
                <a:gd name="T11" fmla="*/ 0 h 746"/>
                <a:gd name="T12" fmla="*/ 146 w 146"/>
                <a:gd name="T13" fmla="*/ 10 h 746"/>
                <a:gd name="T14" fmla="*/ 146 w 146"/>
                <a:gd name="T15" fmla="*/ 736 h 746"/>
                <a:gd name="T16" fmla="*/ 137 w 146"/>
                <a:gd name="T17"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746">
                  <a:moveTo>
                    <a:pt x="137" y="746"/>
                  </a:moveTo>
                  <a:cubicBezTo>
                    <a:pt x="10" y="746"/>
                    <a:pt x="10" y="746"/>
                    <a:pt x="10" y="746"/>
                  </a:cubicBezTo>
                  <a:cubicBezTo>
                    <a:pt x="5" y="746"/>
                    <a:pt x="0" y="741"/>
                    <a:pt x="0" y="736"/>
                  </a:cubicBezTo>
                  <a:cubicBezTo>
                    <a:pt x="0" y="10"/>
                    <a:pt x="0" y="10"/>
                    <a:pt x="0" y="10"/>
                  </a:cubicBezTo>
                  <a:cubicBezTo>
                    <a:pt x="0" y="5"/>
                    <a:pt x="5" y="0"/>
                    <a:pt x="10" y="0"/>
                  </a:cubicBezTo>
                  <a:cubicBezTo>
                    <a:pt x="137" y="0"/>
                    <a:pt x="137" y="0"/>
                    <a:pt x="137" y="0"/>
                  </a:cubicBezTo>
                  <a:cubicBezTo>
                    <a:pt x="142" y="0"/>
                    <a:pt x="146" y="5"/>
                    <a:pt x="146" y="10"/>
                  </a:cubicBezTo>
                  <a:cubicBezTo>
                    <a:pt x="146" y="736"/>
                    <a:pt x="146" y="736"/>
                    <a:pt x="146" y="736"/>
                  </a:cubicBezTo>
                  <a:cubicBezTo>
                    <a:pt x="146" y="741"/>
                    <a:pt x="142" y="746"/>
                    <a:pt x="137" y="746"/>
                  </a:cubicBezTo>
                  <a:close/>
                </a:path>
              </a:pathLst>
            </a:custGeom>
            <a:solidFill>
              <a:srgbClr val="580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5" name="íṡļïde">
              <a:extLst>
                <a:ext uri="{FF2B5EF4-FFF2-40B4-BE49-F238E27FC236}">
                  <a16:creationId xmlns:a16="http://schemas.microsoft.com/office/drawing/2014/main" id="{867F543D-5EAC-48C2-A375-549D5193AE2E}"/>
                </a:ext>
              </a:extLst>
            </p:cNvPr>
            <p:cNvSpPr/>
            <p:nvPr/>
          </p:nvSpPr>
          <p:spPr bwMode="auto">
            <a:xfrm>
              <a:off x="7997825" y="2912269"/>
              <a:ext cx="623888" cy="13652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6" name="íśḷíḓê">
              <a:extLst>
                <a:ext uri="{FF2B5EF4-FFF2-40B4-BE49-F238E27FC236}">
                  <a16:creationId xmlns:a16="http://schemas.microsoft.com/office/drawing/2014/main" id="{39D37BCB-90D3-4BAC-9608-584FE8B48F94}"/>
                </a:ext>
              </a:extLst>
            </p:cNvPr>
            <p:cNvSpPr/>
            <p:nvPr/>
          </p:nvSpPr>
          <p:spPr bwMode="auto">
            <a:xfrm>
              <a:off x="7997825" y="5066506"/>
              <a:ext cx="623888" cy="3460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7" name="íṧḷide">
              <a:extLst>
                <a:ext uri="{FF2B5EF4-FFF2-40B4-BE49-F238E27FC236}">
                  <a16:creationId xmlns:a16="http://schemas.microsoft.com/office/drawing/2014/main" id="{4AB3A2FF-62F4-4134-BB51-0E1C85433049}"/>
                </a:ext>
              </a:extLst>
            </p:cNvPr>
            <p:cNvSpPr/>
            <p:nvPr/>
          </p:nvSpPr>
          <p:spPr bwMode="auto">
            <a:xfrm>
              <a:off x="8194675" y="3223419"/>
              <a:ext cx="225425" cy="1577975"/>
            </a:xfrm>
            <a:prstGeom prst="rect">
              <a:avLst/>
            </a:prstGeom>
            <a:solidFill>
              <a:srgbClr val="9E6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48" name="iṧ1iḓê">
              <a:extLst>
                <a:ext uri="{FF2B5EF4-FFF2-40B4-BE49-F238E27FC236}">
                  <a16:creationId xmlns:a16="http://schemas.microsoft.com/office/drawing/2014/main" id="{33C0AA74-4FCA-4441-8A22-72722F6A87F5}"/>
                </a:ext>
              </a:extLst>
            </p:cNvPr>
            <p:cNvSpPr/>
            <p:nvPr/>
          </p:nvSpPr>
          <p:spPr bwMode="auto">
            <a:xfrm>
              <a:off x="3540125" y="1369219"/>
              <a:ext cx="1603375" cy="568325"/>
            </a:xfrm>
            <a:custGeom>
              <a:avLst/>
              <a:gdLst>
                <a:gd name="T0" fmla="*/ 295 w 375"/>
                <a:gd name="T1" fmla="*/ 61 h 133"/>
                <a:gd name="T2" fmla="*/ 260 w 375"/>
                <a:gd name="T3" fmla="*/ 40 h 133"/>
                <a:gd name="T4" fmla="*/ 225 w 375"/>
                <a:gd name="T5" fmla="*/ 14 h 133"/>
                <a:gd name="T6" fmla="*/ 211 w 375"/>
                <a:gd name="T7" fmla="*/ 38 h 133"/>
                <a:gd name="T8" fmla="*/ 191 w 375"/>
                <a:gd name="T9" fmla="*/ 4 h 133"/>
                <a:gd name="T10" fmla="*/ 162 w 375"/>
                <a:gd name="T11" fmla="*/ 21 h 133"/>
                <a:gd name="T12" fmla="*/ 160 w 375"/>
                <a:gd name="T13" fmla="*/ 39 h 133"/>
                <a:gd name="T14" fmla="*/ 84 w 375"/>
                <a:gd name="T15" fmla="*/ 9 h 133"/>
                <a:gd name="T16" fmla="*/ 4 w 375"/>
                <a:gd name="T17" fmla="*/ 40 h 133"/>
                <a:gd name="T18" fmla="*/ 36 w 375"/>
                <a:gd name="T19" fmla="*/ 77 h 133"/>
                <a:gd name="T20" fmla="*/ 128 w 375"/>
                <a:gd name="T21" fmla="*/ 60 h 133"/>
                <a:gd name="T22" fmla="*/ 308 w 375"/>
                <a:gd name="T23" fmla="*/ 103 h 133"/>
                <a:gd name="T24" fmla="*/ 295 w 375"/>
                <a:gd name="T25"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 h="133">
                  <a:moveTo>
                    <a:pt x="295" y="61"/>
                  </a:moveTo>
                  <a:cubicBezTo>
                    <a:pt x="294" y="61"/>
                    <a:pt x="274" y="61"/>
                    <a:pt x="260" y="40"/>
                  </a:cubicBezTo>
                  <a:cubicBezTo>
                    <a:pt x="247" y="19"/>
                    <a:pt x="239" y="9"/>
                    <a:pt x="225" y="14"/>
                  </a:cubicBezTo>
                  <a:cubicBezTo>
                    <a:pt x="211" y="19"/>
                    <a:pt x="211" y="38"/>
                    <a:pt x="211" y="38"/>
                  </a:cubicBezTo>
                  <a:cubicBezTo>
                    <a:pt x="211" y="38"/>
                    <a:pt x="208" y="8"/>
                    <a:pt x="191" y="4"/>
                  </a:cubicBezTo>
                  <a:cubicBezTo>
                    <a:pt x="173" y="0"/>
                    <a:pt x="162" y="13"/>
                    <a:pt x="162" y="21"/>
                  </a:cubicBezTo>
                  <a:cubicBezTo>
                    <a:pt x="161" y="30"/>
                    <a:pt x="160" y="39"/>
                    <a:pt x="160" y="39"/>
                  </a:cubicBezTo>
                  <a:cubicBezTo>
                    <a:pt x="160" y="39"/>
                    <a:pt x="133" y="18"/>
                    <a:pt x="84" y="9"/>
                  </a:cubicBezTo>
                  <a:cubicBezTo>
                    <a:pt x="34" y="0"/>
                    <a:pt x="7" y="21"/>
                    <a:pt x="4" y="40"/>
                  </a:cubicBezTo>
                  <a:cubicBezTo>
                    <a:pt x="0" y="60"/>
                    <a:pt x="14" y="81"/>
                    <a:pt x="36" y="77"/>
                  </a:cubicBezTo>
                  <a:cubicBezTo>
                    <a:pt x="58" y="74"/>
                    <a:pt x="93" y="44"/>
                    <a:pt x="128" y="60"/>
                  </a:cubicBezTo>
                  <a:cubicBezTo>
                    <a:pt x="163" y="77"/>
                    <a:pt x="241" y="133"/>
                    <a:pt x="308" y="103"/>
                  </a:cubicBezTo>
                  <a:cubicBezTo>
                    <a:pt x="375" y="72"/>
                    <a:pt x="310" y="59"/>
                    <a:pt x="295"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49" name="iŝḷîḑé">
              <a:extLst>
                <a:ext uri="{FF2B5EF4-FFF2-40B4-BE49-F238E27FC236}">
                  <a16:creationId xmlns:a16="http://schemas.microsoft.com/office/drawing/2014/main" id="{F396DCB2-DC90-44EC-862A-5DC9790984BF}"/>
                </a:ext>
              </a:extLst>
            </p:cNvPr>
            <p:cNvSpPr/>
            <p:nvPr/>
          </p:nvSpPr>
          <p:spPr bwMode="auto">
            <a:xfrm>
              <a:off x="4857750" y="18089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0" name="ísḷiḍê">
              <a:extLst>
                <a:ext uri="{FF2B5EF4-FFF2-40B4-BE49-F238E27FC236}">
                  <a16:creationId xmlns:a16="http://schemas.microsoft.com/office/drawing/2014/main" id="{8CF2720D-29DA-43AA-8B3B-9087DB224400}"/>
                </a:ext>
              </a:extLst>
            </p:cNvPr>
            <p:cNvSpPr/>
            <p:nvPr/>
          </p:nvSpPr>
          <p:spPr bwMode="auto">
            <a:xfrm>
              <a:off x="4721225" y="1654969"/>
              <a:ext cx="149225" cy="187325"/>
            </a:xfrm>
            <a:custGeom>
              <a:avLst/>
              <a:gdLst>
                <a:gd name="T0" fmla="*/ 9 w 35"/>
                <a:gd name="T1" fmla="*/ 0 h 44"/>
                <a:gd name="T2" fmla="*/ 0 w 35"/>
                <a:gd name="T3" fmla="*/ 44 h 44"/>
                <a:gd name="T4" fmla="*/ 32 w 35"/>
                <a:gd name="T5" fmla="*/ 36 h 44"/>
                <a:gd name="T6" fmla="*/ 32 w 35"/>
                <a:gd name="T7" fmla="*/ 36 h 44"/>
                <a:gd name="T8" fmla="*/ 32 w 35"/>
                <a:gd name="T9" fmla="*/ 36 h 44"/>
                <a:gd name="T10" fmla="*/ 35 w 35"/>
                <a:gd name="T11" fmla="*/ 34 h 44"/>
                <a:gd name="T12" fmla="*/ 9 w 3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5" h="44">
                  <a:moveTo>
                    <a:pt x="9" y="0"/>
                  </a:moveTo>
                  <a:cubicBezTo>
                    <a:pt x="11" y="15"/>
                    <a:pt x="8" y="31"/>
                    <a:pt x="0" y="44"/>
                  </a:cubicBezTo>
                  <a:cubicBezTo>
                    <a:pt x="11" y="43"/>
                    <a:pt x="22" y="41"/>
                    <a:pt x="32" y="36"/>
                  </a:cubicBezTo>
                  <a:cubicBezTo>
                    <a:pt x="32" y="36"/>
                    <a:pt x="32" y="36"/>
                    <a:pt x="32" y="36"/>
                  </a:cubicBezTo>
                  <a:cubicBezTo>
                    <a:pt x="32" y="36"/>
                    <a:pt x="32" y="36"/>
                    <a:pt x="32" y="36"/>
                  </a:cubicBezTo>
                  <a:cubicBezTo>
                    <a:pt x="33" y="35"/>
                    <a:pt x="34" y="35"/>
                    <a:pt x="35" y="34"/>
                  </a:cubicBezTo>
                  <a:cubicBezTo>
                    <a:pt x="30" y="24"/>
                    <a:pt x="19" y="11"/>
                    <a:pt x="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1" name="îŝḻîďe">
              <a:extLst>
                <a:ext uri="{FF2B5EF4-FFF2-40B4-BE49-F238E27FC236}">
                  <a16:creationId xmlns:a16="http://schemas.microsoft.com/office/drawing/2014/main" id="{079F0F00-AAB3-433F-9D76-1380369A53B8}"/>
                </a:ext>
              </a:extLst>
            </p:cNvPr>
            <p:cNvSpPr/>
            <p:nvPr/>
          </p:nvSpPr>
          <p:spPr bwMode="auto">
            <a:xfrm>
              <a:off x="5461000" y="4788694"/>
              <a:ext cx="2052638" cy="333375"/>
            </a:xfrm>
            <a:custGeom>
              <a:avLst/>
              <a:gdLst>
                <a:gd name="T0" fmla="*/ 87 w 480"/>
                <a:gd name="T1" fmla="*/ 61 h 78"/>
                <a:gd name="T2" fmla="*/ 235 w 480"/>
                <a:gd name="T3" fmla="*/ 78 h 78"/>
                <a:gd name="T4" fmla="*/ 385 w 480"/>
                <a:gd name="T5" fmla="*/ 55 h 78"/>
                <a:gd name="T6" fmla="*/ 437 w 480"/>
                <a:gd name="T7" fmla="*/ 0 h 78"/>
                <a:gd name="T8" fmla="*/ 33 w 480"/>
                <a:gd name="T9" fmla="*/ 0 h 78"/>
                <a:gd name="T10" fmla="*/ 87 w 480"/>
                <a:gd name="T11" fmla="*/ 61 h 78"/>
              </a:gdLst>
              <a:ahLst/>
              <a:cxnLst>
                <a:cxn ang="0">
                  <a:pos x="T0" y="T1"/>
                </a:cxn>
                <a:cxn ang="0">
                  <a:pos x="T2" y="T3"/>
                </a:cxn>
                <a:cxn ang="0">
                  <a:pos x="T4" y="T5"/>
                </a:cxn>
                <a:cxn ang="0">
                  <a:pos x="T6" y="T7"/>
                </a:cxn>
                <a:cxn ang="0">
                  <a:pos x="T8" y="T9"/>
                </a:cxn>
                <a:cxn ang="0">
                  <a:pos x="T10" y="T11"/>
                </a:cxn>
              </a:cxnLst>
              <a:rect l="0" t="0" r="r" b="b"/>
              <a:pathLst>
                <a:path w="480" h="78">
                  <a:moveTo>
                    <a:pt x="87" y="61"/>
                  </a:moveTo>
                  <a:cubicBezTo>
                    <a:pt x="87" y="61"/>
                    <a:pt x="143" y="78"/>
                    <a:pt x="235" y="78"/>
                  </a:cubicBezTo>
                  <a:cubicBezTo>
                    <a:pt x="328" y="78"/>
                    <a:pt x="385" y="55"/>
                    <a:pt x="385" y="55"/>
                  </a:cubicBezTo>
                  <a:cubicBezTo>
                    <a:pt x="385" y="55"/>
                    <a:pt x="395" y="0"/>
                    <a:pt x="437" y="0"/>
                  </a:cubicBezTo>
                  <a:cubicBezTo>
                    <a:pt x="480" y="0"/>
                    <a:pt x="0" y="0"/>
                    <a:pt x="33" y="0"/>
                  </a:cubicBezTo>
                  <a:cubicBezTo>
                    <a:pt x="67" y="0"/>
                    <a:pt x="87" y="61"/>
                    <a:pt x="87" y="61"/>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2" name="íṧľïdé">
              <a:extLst>
                <a:ext uri="{FF2B5EF4-FFF2-40B4-BE49-F238E27FC236}">
                  <a16:creationId xmlns:a16="http://schemas.microsoft.com/office/drawing/2014/main" id="{28E90884-71BE-49AD-AA1B-005325017E61}"/>
                </a:ext>
              </a:extLst>
            </p:cNvPr>
            <p:cNvSpPr/>
            <p:nvPr/>
          </p:nvSpPr>
          <p:spPr bwMode="auto">
            <a:xfrm>
              <a:off x="5738813" y="4869656"/>
              <a:ext cx="1433513" cy="201613"/>
            </a:xfrm>
            <a:custGeom>
              <a:avLst/>
              <a:gdLst>
                <a:gd name="T0" fmla="*/ 0 w 335"/>
                <a:gd name="T1" fmla="*/ 0 h 47"/>
                <a:gd name="T2" fmla="*/ 19 w 335"/>
                <a:gd name="T3" fmla="*/ 34 h 47"/>
                <a:gd name="T4" fmla="*/ 119 w 335"/>
                <a:gd name="T5" fmla="*/ 47 h 47"/>
                <a:gd name="T6" fmla="*/ 328 w 335"/>
                <a:gd name="T7" fmla="*/ 13 h 47"/>
                <a:gd name="T8" fmla="*/ 335 w 335"/>
                <a:gd name="T9" fmla="*/ 1 h 47"/>
                <a:gd name="T10" fmla="*/ 169 w 335"/>
                <a:gd name="T11" fmla="*/ 17 h 47"/>
                <a:gd name="T12" fmla="*/ 0 w 3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35" h="47">
                  <a:moveTo>
                    <a:pt x="0" y="0"/>
                  </a:moveTo>
                  <a:cubicBezTo>
                    <a:pt x="9" y="11"/>
                    <a:pt x="16" y="25"/>
                    <a:pt x="19" y="34"/>
                  </a:cubicBezTo>
                  <a:cubicBezTo>
                    <a:pt x="52" y="43"/>
                    <a:pt x="85" y="47"/>
                    <a:pt x="119" y="47"/>
                  </a:cubicBezTo>
                  <a:cubicBezTo>
                    <a:pt x="189" y="47"/>
                    <a:pt x="261" y="31"/>
                    <a:pt x="328" y="13"/>
                  </a:cubicBezTo>
                  <a:cubicBezTo>
                    <a:pt x="330" y="9"/>
                    <a:pt x="332" y="5"/>
                    <a:pt x="335" y="1"/>
                  </a:cubicBezTo>
                  <a:cubicBezTo>
                    <a:pt x="295" y="10"/>
                    <a:pt x="236" y="17"/>
                    <a:pt x="169" y="17"/>
                  </a:cubicBezTo>
                  <a:cubicBezTo>
                    <a:pt x="101" y="17"/>
                    <a:pt x="40" y="1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3" name="isḻíḋe">
              <a:extLst>
                <a:ext uri="{FF2B5EF4-FFF2-40B4-BE49-F238E27FC236}">
                  <a16:creationId xmlns:a16="http://schemas.microsoft.com/office/drawing/2014/main" id="{B3D89A47-47D7-4D46-8DC8-52D2FF4BC33E}"/>
                </a:ext>
              </a:extLst>
            </p:cNvPr>
            <p:cNvSpPr/>
            <p:nvPr/>
          </p:nvSpPr>
          <p:spPr bwMode="auto">
            <a:xfrm>
              <a:off x="5105400" y="1564481"/>
              <a:ext cx="1506538" cy="723900"/>
            </a:xfrm>
            <a:custGeom>
              <a:avLst/>
              <a:gdLst>
                <a:gd name="T0" fmla="*/ 77 w 352"/>
                <a:gd name="T1" fmla="*/ 25 h 169"/>
                <a:gd name="T2" fmla="*/ 117 w 352"/>
                <a:gd name="T3" fmla="*/ 22 h 169"/>
                <a:gd name="T4" fmla="*/ 161 w 352"/>
                <a:gd name="T5" fmla="*/ 15 h 169"/>
                <a:gd name="T6" fmla="*/ 163 w 352"/>
                <a:gd name="T7" fmla="*/ 42 h 169"/>
                <a:gd name="T8" fmla="*/ 196 w 352"/>
                <a:gd name="T9" fmla="*/ 21 h 169"/>
                <a:gd name="T10" fmla="*/ 214 w 352"/>
                <a:gd name="T11" fmla="*/ 50 h 169"/>
                <a:gd name="T12" fmla="*/ 207 w 352"/>
                <a:gd name="T13" fmla="*/ 66 h 169"/>
                <a:gd name="T14" fmla="*/ 289 w 352"/>
                <a:gd name="T15" fmla="*/ 74 h 169"/>
                <a:gd name="T16" fmla="*/ 347 w 352"/>
                <a:gd name="T17" fmla="*/ 137 h 169"/>
                <a:gd name="T18" fmla="*/ 301 w 352"/>
                <a:gd name="T19" fmla="*/ 156 h 169"/>
                <a:gd name="T20" fmla="*/ 227 w 352"/>
                <a:gd name="T21" fmla="*/ 100 h 169"/>
                <a:gd name="T22" fmla="*/ 200 w 352"/>
                <a:gd name="T23" fmla="*/ 100 h 169"/>
                <a:gd name="T24" fmla="*/ 46 w 352"/>
                <a:gd name="T25" fmla="*/ 57 h 169"/>
                <a:gd name="T26" fmla="*/ 77 w 352"/>
                <a:gd name="T27" fmla="*/ 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169">
                  <a:moveTo>
                    <a:pt x="77" y="25"/>
                  </a:moveTo>
                  <a:cubicBezTo>
                    <a:pt x="78" y="26"/>
                    <a:pt x="96" y="35"/>
                    <a:pt x="117" y="22"/>
                  </a:cubicBezTo>
                  <a:cubicBezTo>
                    <a:pt x="139" y="10"/>
                    <a:pt x="150" y="4"/>
                    <a:pt x="161" y="15"/>
                  </a:cubicBezTo>
                  <a:cubicBezTo>
                    <a:pt x="171" y="25"/>
                    <a:pt x="163" y="42"/>
                    <a:pt x="163" y="42"/>
                  </a:cubicBezTo>
                  <a:cubicBezTo>
                    <a:pt x="163" y="42"/>
                    <a:pt x="178" y="17"/>
                    <a:pt x="196" y="21"/>
                  </a:cubicBezTo>
                  <a:cubicBezTo>
                    <a:pt x="213" y="26"/>
                    <a:pt x="217" y="42"/>
                    <a:pt x="214" y="50"/>
                  </a:cubicBezTo>
                  <a:cubicBezTo>
                    <a:pt x="211" y="58"/>
                    <a:pt x="207" y="66"/>
                    <a:pt x="207" y="66"/>
                  </a:cubicBezTo>
                  <a:cubicBezTo>
                    <a:pt x="207" y="66"/>
                    <a:pt x="241" y="60"/>
                    <a:pt x="289" y="74"/>
                  </a:cubicBezTo>
                  <a:cubicBezTo>
                    <a:pt x="338" y="88"/>
                    <a:pt x="352" y="118"/>
                    <a:pt x="347" y="137"/>
                  </a:cubicBezTo>
                  <a:cubicBezTo>
                    <a:pt x="341" y="156"/>
                    <a:pt x="320" y="169"/>
                    <a:pt x="301" y="156"/>
                  </a:cubicBezTo>
                  <a:cubicBezTo>
                    <a:pt x="283" y="143"/>
                    <a:pt x="266" y="101"/>
                    <a:pt x="227" y="100"/>
                  </a:cubicBezTo>
                  <a:cubicBezTo>
                    <a:pt x="220" y="100"/>
                    <a:pt x="211" y="100"/>
                    <a:pt x="200" y="100"/>
                  </a:cubicBezTo>
                  <a:cubicBezTo>
                    <a:pt x="154" y="102"/>
                    <a:pt x="84" y="104"/>
                    <a:pt x="46" y="57"/>
                  </a:cubicBezTo>
                  <a:cubicBezTo>
                    <a:pt x="0" y="0"/>
                    <a:pt x="64" y="18"/>
                    <a:pt x="77" y="25"/>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4" name="iśḷîḓè">
              <a:extLst>
                <a:ext uri="{FF2B5EF4-FFF2-40B4-BE49-F238E27FC236}">
                  <a16:creationId xmlns:a16="http://schemas.microsoft.com/office/drawing/2014/main" id="{DA903383-ED79-43AE-BE60-12F6AB4AC40F}"/>
                </a:ext>
              </a:extLst>
            </p:cNvPr>
            <p:cNvSpPr/>
            <p:nvPr/>
          </p:nvSpPr>
          <p:spPr bwMode="auto">
            <a:xfrm>
              <a:off x="5464175" y="1685131"/>
              <a:ext cx="17463" cy="4763"/>
            </a:xfrm>
            <a:custGeom>
              <a:avLst/>
              <a:gdLst>
                <a:gd name="T0" fmla="*/ 0 w 4"/>
                <a:gd name="T1" fmla="*/ 0 h 1"/>
                <a:gd name="T2" fmla="*/ 0 w 4"/>
                <a:gd name="T3" fmla="*/ 0 h 1"/>
                <a:gd name="T4" fmla="*/ 4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0" y="0"/>
                    <a:pt x="0" y="0"/>
                  </a:cubicBezTo>
                  <a:cubicBezTo>
                    <a:pt x="2" y="0"/>
                    <a:pt x="3" y="1"/>
                    <a:pt x="4" y="1"/>
                  </a:cubicBezTo>
                  <a:cubicBezTo>
                    <a:pt x="4" y="1"/>
                    <a:pt x="4" y="1"/>
                    <a:pt x="4" y="1"/>
                  </a:cubicBezTo>
                  <a:cubicBezTo>
                    <a:pt x="3" y="1"/>
                    <a:pt x="2" y="0"/>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5" name="îṥḷidé">
              <a:extLst>
                <a:ext uri="{FF2B5EF4-FFF2-40B4-BE49-F238E27FC236}">
                  <a16:creationId xmlns:a16="http://schemas.microsoft.com/office/drawing/2014/main" id="{03B8D496-8C2C-4E8C-AA4E-C7E1E4B3349A}"/>
                </a:ext>
              </a:extLst>
            </p:cNvPr>
            <p:cNvSpPr/>
            <p:nvPr/>
          </p:nvSpPr>
          <p:spPr bwMode="auto">
            <a:xfrm>
              <a:off x="5367338" y="1685131"/>
              <a:ext cx="114300" cy="217488"/>
            </a:xfrm>
            <a:custGeom>
              <a:avLst/>
              <a:gdLst>
                <a:gd name="T0" fmla="*/ 23 w 27"/>
                <a:gd name="T1" fmla="*/ 0 h 51"/>
                <a:gd name="T2" fmla="*/ 1 w 27"/>
                <a:gd name="T3" fmla="*/ 37 h 51"/>
                <a:gd name="T4" fmla="*/ 1 w 27"/>
                <a:gd name="T5" fmla="*/ 45 h 51"/>
                <a:gd name="T6" fmla="*/ 10 w 27"/>
                <a:gd name="T7" fmla="*/ 51 h 51"/>
                <a:gd name="T8" fmla="*/ 27 w 27"/>
                <a:gd name="T9" fmla="*/ 1 h 51"/>
                <a:gd name="T10" fmla="*/ 23 w 27"/>
                <a:gd name="T11" fmla="*/ 0 h 51"/>
              </a:gdLst>
              <a:ahLst/>
              <a:cxnLst>
                <a:cxn ang="0">
                  <a:pos x="T0" y="T1"/>
                </a:cxn>
                <a:cxn ang="0">
                  <a:pos x="T2" y="T3"/>
                </a:cxn>
                <a:cxn ang="0">
                  <a:pos x="T4" y="T5"/>
                </a:cxn>
                <a:cxn ang="0">
                  <a:pos x="T6" y="T7"/>
                </a:cxn>
                <a:cxn ang="0">
                  <a:pos x="T8" y="T9"/>
                </a:cxn>
                <a:cxn ang="0">
                  <a:pos x="T10" y="T11"/>
                </a:cxn>
              </a:cxnLst>
              <a:rect l="0" t="0" r="r" b="b"/>
              <a:pathLst>
                <a:path w="27" h="51">
                  <a:moveTo>
                    <a:pt x="23" y="0"/>
                  </a:moveTo>
                  <a:cubicBezTo>
                    <a:pt x="12" y="13"/>
                    <a:pt x="0" y="29"/>
                    <a:pt x="1" y="37"/>
                  </a:cubicBezTo>
                  <a:cubicBezTo>
                    <a:pt x="1" y="39"/>
                    <a:pt x="1" y="42"/>
                    <a:pt x="1" y="45"/>
                  </a:cubicBezTo>
                  <a:cubicBezTo>
                    <a:pt x="4" y="47"/>
                    <a:pt x="7" y="49"/>
                    <a:pt x="10" y="51"/>
                  </a:cubicBezTo>
                  <a:cubicBezTo>
                    <a:pt x="10" y="33"/>
                    <a:pt x="16" y="14"/>
                    <a:pt x="27" y="1"/>
                  </a:cubicBezTo>
                  <a:cubicBezTo>
                    <a:pt x="26" y="1"/>
                    <a:pt x="25" y="0"/>
                    <a:pt x="2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6" name="í$ľïḑè">
              <a:extLst>
                <a:ext uri="{FF2B5EF4-FFF2-40B4-BE49-F238E27FC236}">
                  <a16:creationId xmlns:a16="http://schemas.microsoft.com/office/drawing/2014/main" id="{8DB3C542-8911-46BF-B50E-92948361D505}"/>
                </a:ext>
              </a:extLst>
            </p:cNvPr>
            <p:cNvSpPr/>
            <p:nvPr/>
          </p:nvSpPr>
          <p:spPr bwMode="auto">
            <a:xfrm>
              <a:off x="4668838" y="1094581"/>
              <a:ext cx="915988" cy="1095375"/>
            </a:xfrm>
            <a:custGeom>
              <a:avLst/>
              <a:gdLst>
                <a:gd name="T0" fmla="*/ 41 w 214"/>
                <a:gd name="T1" fmla="*/ 79 h 256"/>
                <a:gd name="T2" fmla="*/ 77 w 214"/>
                <a:gd name="T3" fmla="*/ 49 h 256"/>
                <a:gd name="T4" fmla="*/ 104 w 214"/>
                <a:gd name="T5" fmla="*/ 0 h 256"/>
                <a:gd name="T6" fmla="*/ 104 w 214"/>
                <a:gd name="T7" fmla="*/ 0 h 256"/>
                <a:gd name="T8" fmla="*/ 106 w 214"/>
                <a:gd name="T9" fmla="*/ 0 h 256"/>
                <a:gd name="T10" fmla="*/ 108 w 214"/>
                <a:gd name="T11" fmla="*/ 0 h 256"/>
                <a:gd name="T12" fmla="*/ 108 w 214"/>
                <a:gd name="T13" fmla="*/ 0 h 256"/>
                <a:gd name="T14" fmla="*/ 136 w 214"/>
                <a:gd name="T15" fmla="*/ 49 h 256"/>
                <a:gd name="T16" fmla="*/ 173 w 214"/>
                <a:gd name="T17" fmla="*/ 79 h 256"/>
                <a:gd name="T18" fmla="*/ 203 w 214"/>
                <a:gd name="T19" fmla="*/ 119 h 256"/>
                <a:gd name="T20" fmla="*/ 164 w 214"/>
                <a:gd name="T21" fmla="*/ 175 h 256"/>
                <a:gd name="T22" fmla="*/ 161 w 214"/>
                <a:gd name="T23" fmla="*/ 218 h 256"/>
                <a:gd name="T24" fmla="*/ 151 w 214"/>
                <a:gd name="T25" fmla="*/ 230 h 256"/>
                <a:gd name="T26" fmla="*/ 149 w 214"/>
                <a:gd name="T27" fmla="*/ 246 h 256"/>
                <a:gd name="T28" fmla="*/ 139 w 214"/>
                <a:gd name="T29" fmla="*/ 256 h 256"/>
                <a:gd name="T30" fmla="*/ 108 w 214"/>
                <a:gd name="T31" fmla="*/ 256 h 256"/>
                <a:gd name="T32" fmla="*/ 106 w 214"/>
                <a:gd name="T33" fmla="*/ 256 h 256"/>
                <a:gd name="T34" fmla="*/ 74 w 214"/>
                <a:gd name="T35" fmla="*/ 256 h 256"/>
                <a:gd name="T36" fmla="*/ 65 w 214"/>
                <a:gd name="T37" fmla="*/ 246 h 256"/>
                <a:gd name="T38" fmla="*/ 63 w 214"/>
                <a:gd name="T39" fmla="*/ 231 h 256"/>
                <a:gd name="T40" fmla="*/ 53 w 214"/>
                <a:gd name="T41" fmla="*/ 218 h 256"/>
                <a:gd name="T42" fmla="*/ 50 w 214"/>
                <a:gd name="T43" fmla="*/ 175 h 256"/>
                <a:gd name="T44" fmla="*/ 10 w 214"/>
                <a:gd name="T45" fmla="*/ 119 h 256"/>
                <a:gd name="T46" fmla="*/ 41 w 214"/>
                <a:gd name="T47" fmla="*/ 7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56">
                  <a:moveTo>
                    <a:pt x="41" y="79"/>
                  </a:moveTo>
                  <a:cubicBezTo>
                    <a:pt x="65" y="69"/>
                    <a:pt x="77" y="49"/>
                    <a:pt x="77" y="49"/>
                  </a:cubicBezTo>
                  <a:cubicBezTo>
                    <a:pt x="65" y="12"/>
                    <a:pt x="100" y="2"/>
                    <a:pt x="104" y="0"/>
                  </a:cubicBezTo>
                  <a:cubicBezTo>
                    <a:pt x="104" y="0"/>
                    <a:pt x="104" y="0"/>
                    <a:pt x="104" y="0"/>
                  </a:cubicBezTo>
                  <a:cubicBezTo>
                    <a:pt x="104" y="0"/>
                    <a:pt x="106" y="0"/>
                    <a:pt x="106" y="0"/>
                  </a:cubicBezTo>
                  <a:cubicBezTo>
                    <a:pt x="106" y="0"/>
                    <a:pt x="108" y="0"/>
                    <a:pt x="108" y="0"/>
                  </a:cubicBezTo>
                  <a:cubicBezTo>
                    <a:pt x="108" y="0"/>
                    <a:pt x="108" y="0"/>
                    <a:pt x="108" y="0"/>
                  </a:cubicBezTo>
                  <a:cubicBezTo>
                    <a:pt x="116" y="2"/>
                    <a:pt x="147" y="12"/>
                    <a:pt x="136" y="49"/>
                  </a:cubicBezTo>
                  <a:cubicBezTo>
                    <a:pt x="136" y="49"/>
                    <a:pt x="148" y="69"/>
                    <a:pt x="173" y="79"/>
                  </a:cubicBezTo>
                  <a:cubicBezTo>
                    <a:pt x="198" y="89"/>
                    <a:pt x="214" y="107"/>
                    <a:pt x="203" y="119"/>
                  </a:cubicBezTo>
                  <a:cubicBezTo>
                    <a:pt x="193" y="131"/>
                    <a:pt x="162" y="162"/>
                    <a:pt x="164" y="175"/>
                  </a:cubicBezTo>
                  <a:cubicBezTo>
                    <a:pt x="165" y="188"/>
                    <a:pt x="163" y="212"/>
                    <a:pt x="161" y="218"/>
                  </a:cubicBezTo>
                  <a:cubicBezTo>
                    <a:pt x="159" y="223"/>
                    <a:pt x="151" y="230"/>
                    <a:pt x="151" y="230"/>
                  </a:cubicBezTo>
                  <a:cubicBezTo>
                    <a:pt x="151" y="230"/>
                    <a:pt x="153" y="241"/>
                    <a:pt x="149" y="246"/>
                  </a:cubicBezTo>
                  <a:cubicBezTo>
                    <a:pt x="144" y="250"/>
                    <a:pt x="139" y="256"/>
                    <a:pt x="139" y="256"/>
                  </a:cubicBezTo>
                  <a:cubicBezTo>
                    <a:pt x="108" y="256"/>
                    <a:pt x="108" y="256"/>
                    <a:pt x="108" y="256"/>
                  </a:cubicBezTo>
                  <a:cubicBezTo>
                    <a:pt x="106" y="256"/>
                    <a:pt x="106" y="256"/>
                    <a:pt x="106" y="256"/>
                  </a:cubicBezTo>
                  <a:cubicBezTo>
                    <a:pt x="74" y="256"/>
                    <a:pt x="74" y="256"/>
                    <a:pt x="74" y="256"/>
                  </a:cubicBezTo>
                  <a:cubicBezTo>
                    <a:pt x="74" y="256"/>
                    <a:pt x="69" y="250"/>
                    <a:pt x="65" y="246"/>
                  </a:cubicBezTo>
                  <a:cubicBezTo>
                    <a:pt x="61" y="241"/>
                    <a:pt x="63" y="231"/>
                    <a:pt x="63" y="231"/>
                  </a:cubicBezTo>
                  <a:cubicBezTo>
                    <a:pt x="63" y="231"/>
                    <a:pt x="55" y="224"/>
                    <a:pt x="53" y="218"/>
                  </a:cubicBezTo>
                  <a:cubicBezTo>
                    <a:pt x="51" y="213"/>
                    <a:pt x="49" y="188"/>
                    <a:pt x="50" y="175"/>
                  </a:cubicBezTo>
                  <a:cubicBezTo>
                    <a:pt x="51" y="163"/>
                    <a:pt x="21" y="131"/>
                    <a:pt x="10" y="119"/>
                  </a:cubicBezTo>
                  <a:cubicBezTo>
                    <a:pt x="0" y="107"/>
                    <a:pt x="16" y="89"/>
                    <a:pt x="41" y="7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57" name="iṥḻïḓê">
              <a:extLst>
                <a:ext uri="{FF2B5EF4-FFF2-40B4-BE49-F238E27FC236}">
                  <a16:creationId xmlns:a16="http://schemas.microsoft.com/office/drawing/2014/main" id="{5757853B-AC74-4D36-8F0A-825A7E53B70A}"/>
                </a:ext>
              </a:extLst>
            </p:cNvPr>
            <p:cNvSpPr/>
            <p:nvPr/>
          </p:nvSpPr>
          <p:spPr bwMode="auto">
            <a:xfrm>
              <a:off x="5045075" y="2172494"/>
              <a:ext cx="153988" cy="31972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8" name="í$ḷiḓè">
              <a:extLst>
                <a:ext uri="{FF2B5EF4-FFF2-40B4-BE49-F238E27FC236}">
                  <a16:creationId xmlns:a16="http://schemas.microsoft.com/office/drawing/2014/main" id="{F812327F-EF35-4A71-9C1A-1C5CF19BF07F}"/>
                </a:ext>
              </a:extLst>
            </p:cNvPr>
            <p:cNvSpPr/>
            <p:nvPr/>
          </p:nvSpPr>
          <p:spPr bwMode="auto">
            <a:xfrm>
              <a:off x="5045075" y="2172494"/>
              <a:ext cx="153988"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59" name="îşḻîde">
              <a:extLst>
                <a:ext uri="{FF2B5EF4-FFF2-40B4-BE49-F238E27FC236}">
                  <a16:creationId xmlns:a16="http://schemas.microsoft.com/office/drawing/2014/main" id="{D6289062-AC47-4E8F-9707-EA57A36C0D99}"/>
                </a:ext>
              </a:extLst>
            </p:cNvPr>
            <p:cNvSpPr/>
            <p:nvPr/>
          </p:nvSpPr>
          <p:spPr bwMode="auto">
            <a:xfrm>
              <a:off x="4994275" y="2377281"/>
              <a:ext cx="290513" cy="103188"/>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0" name="iş1îďè">
              <a:extLst>
                <a:ext uri="{FF2B5EF4-FFF2-40B4-BE49-F238E27FC236}">
                  <a16:creationId xmlns:a16="http://schemas.microsoft.com/office/drawing/2014/main" id="{7B493B90-EF1B-410B-9338-CF341605678C}"/>
                </a:ext>
              </a:extLst>
            </p:cNvPr>
            <p:cNvSpPr/>
            <p:nvPr/>
          </p:nvSpPr>
          <p:spPr bwMode="auto">
            <a:xfrm>
              <a:off x="4994275" y="2770981"/>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1" name="îśḷïḓê">
              <a:extLst>
                <a:ext uri="{FF2B5EF4-FFF2-40B4-BE49-F238E27FC236}">
                  <a16:creationId xmlns:a16="http://schemas.microsoft.com/office/drawing/2014/main" id="{A05D43BD-2AD0-49DF-8AD5-A827A771359A}"/>
                </a:ext>
              </a:extLst>
            </p:cNvPr>
            <p:cNvSpPr/>
            <p:nvPr/>
          </p:nvSpPr>
          <p:spPr bwMode="auto">
            <a:xfrm>
              <a:off x="4994275" y="2172494"/>
              <a:ext cx="290513" cy="101600"/>
            </a:xfrm>
            <a:custGeom>
              <a:avLst/>
              <a:gdLst>
                <a:gd name="T0" fmla="*/ 68 w 68"/>
                <a:gd name="T1" fmla="*/ 9 h 24"/>
                <a:gd name="T2" fmla="*/ 59 w 68"/>
                <a:gd name="T3" fmla="*/ 0 h 24"/>
                <a:gd name="T4" fmla="*/ 9 w 68"/>
                <a:gd name="T5" fmla="*/ 0 h 24"/>
                <a:gd name="T6" fmla="*/ 0 w 68"/>
                <a:gd name="T7" fmla="*/ 9 h 24"/>
                <a:gd name="T8" fmla="*/ 0 w 68"/>
                <a:gd name="T9" fmla="*/ 15 h 24"/>
                <a:gd name="T10" fmla="*/ 9 w 68"/>
                <a:gd name="T11" fmla="*/ 24 h 24"/>
                <a:gd name="T12" fmla="*/ 59 w 68"/>
                <a:gd name="T13" fmla="*/ 24 h 24"/>
                <a:gd name="T14" fmla="*/ 68 w 68"/>
                <a:gd name="T15" fmla="*/ 15 h 24"/>
                <a:gd name="T16" fmla="*/ 68 w 68"/>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8" y="9"/>
                  </a:moveTo>
                  <a:cubicBezTo>
                    <a:pt x="68" y="4"/>
                    <a:pt x="64" y="0"/>
                    <a:pt x="59" y="0"/>
                  </a:cubicBezTo>
                  <a:cubicBezTo>
                    <a:pt x="9" y="0"/>
                    <a:pt x="9" y="0"/>
                    <a:pt x="9" y="0"/>
                  </a:cubicBezTo>
                  <a:cubicBezTo>
                    <a:pt x="4" y="0"/>
                    <a:pt x="0" y="4"/>
                    <a:pt x="0" y="9"/>
                  </a:cubicBezTo>
                  <a:cubicBezTo>
                    <a:pt x="0" y="15"/>
                    <a:pt x="0" y="15"/>
                    <a:pt x="0" y="15"/>
                  </a:cubicBezTo>
                  <a:cubicBezTo>
                    <a:pt x="0" y="20"/>
                    <a:pt x="4" y="24"/>
                    <a:pt x="9" y="24"/>
                  </a:cubicBezTo>
                  <a:cubicBezTo>
                    <a:pt x="59" y="24"/>
                    <a:pt x="59" y="24"/>
                    <a:pt x="59" y="24"/>
                  </a:cubicBezTo>
                  <a:cubicBezTo>
                    <a:pt x="64" y="24"/>
                    <a:pt x="68" y="20"/>
                    <a:pt x="68" y="15"/>
                  </a:cubicBezTo>
                  <a:cubicBezTo>
                    <a:pt x="68" y="9"/>
                    <a:pt x="68" y="9"/>
                    <a:pt x="68"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2" name="i$ľîḋé">
              <a:extLst>
                <a:ext uri="{FF2B5EF4-FFF2-40B4-BE49-F238E27FC236}">
                  <a16:creationId xmlns:a16="http://schemas.microsoft.com/office/drawing/2014/main" id="{F0EEA603-837D-4D5B-9A3E-87E2B08A06AD}"/>
                </a:ext>
              </a:extLst>
            </p:cNvPr>
            <p:cNvSpPr/>
            <p:nvPr/>
          </p:nvSpPr>
          <p:spPr bwMode="auto">
            <a:xfrm>
              <a:off x="4960938" y="2274094"/>
              <a:ext cx="376238" cy="138113"/>
            </a:xfrm>
            <a:custGeom>
              <a:avLst/>
              <a:gdLst>
                <a:gd name="T0" fmla="*/ 88 w 88"/>
                <a:gd name="T1" fmla="*/ 14 h 32"/>
                <a:gd name="T2" fmla="*/ 74 w 88"/>
                <a:gd name="T3" fmla="*/ 0 h 32"/>
                <a:gd name="T4" fmla="*/ 14 w 88"/>
                <a:gd name="T5" fmla="*/ 0 h 32"/>
                <a:gd name="T6" fmla="*/ 0 w 88"/>
                <a:gd name="T7" fmla="*/ 14 h 32"/>
                <a:gd name="T8" fmla="*/ 0 w 88"/>
                <a:gd name="T9" fmla="*/ 18 h 32"/>
                <a:gd name="T10" fmla="*/ 14 w 88"/>
                <a:gd name="T11" fmla="*/ 32 h 32"/>
                <a:gd name="T12" fmla="*/ 74 w 88"/>
                <a:gd name="T13" fmla="*/ 32 h 32"/>
                <a:gd name="T14" fmla="*/ 88 w 88"/>
                <a:gd name="T15" fmla="*/ 18 h 32"/>
                <a:gd name="T16" fmla="*/ 88 w 88"/>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32">
                  <a:moveTo>
                    <a:pt x="88" y="14"/>
                  </a:moveTo>
                  <a:cubicBezTo>
                    <a:pt x="88" y="6"/>
                    <a:pt x="82" y="0"/>
                    <a:pt x="74" y="0"/>
                  </a:cubicBezTo>
                  <a:cubicBezTo>
                    <a:pt x="14" y="0"/>
                    <a:pt x="14" y="0"/>
                    <a:pt x="14" y="0"/>
                  </a:cubicBezTo>
                  <a:cubicBezTo>
                    <a:pt x="6" y="0"/>
                    <a:pt x="0" y="6"/>
                    <a:pt x="0" y="14"/>
                  </a:cubicBezTo>
                  <a:cubicBezTo>
                    <a:pt x="0" y="18"/>
                    <a:pt x="0" y="18"/>
                    <a:pt x="0" y="18"/>
                  </a:cubicBezTo>
                  <a:cubicBezTo>
                    <a:pt x="0" y="26"/>
                    <a:pt x="6" y="32"/>
                    <a:pt x="14" y="32"/>
                  </a:cubicBezTo>
                  <a:cubicBezTo>
                    <a:pt x="74" y="32"/>
                    <a:pt x="74" y="32"/>
                    <a:pt x="74" y="32"/>
                  </a:cubicBezTo>
                  <a:cubicBezTo>
                    <a:pt x="82" y="32"/>
                    <a:pt x="88" y="26"/>
                    <a:pt x="88" y="18"/>
                  </a:cubicBezTo>
                  <a:cubicBezTo>
                    <a:pt x="88" y="14"/>
                    <a:pt x="88" y="14"/>
                    <a:pt x="88" y="14"/>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3" name="i$ļïdé">
              <a:extLst>
                <a:ext uri="{FF2B5EF4-FFF2-40B4-BE49-F238E27FC236}">
                  <a16:creationId xmlns:a16="http://schemas.microsoft.com/office/drawing/2014/main" id="{76293A37-28DA-4842-BD18-98818E8E960C}"/>
                </a:ext>
              </a:extLst>
            </p:cNvPr>
            <p:cNvSpPr/>
            <p:nvPr/>
          </p:nvSpPr>
          <p:spPr bwMode="auto">
            <a:xfrm>
              <a:off x="4994275" y="4685506"/>
              <a:ext cx="290513" cy="85725"/>
            </a:xfrm>
            <a:custGeom>
              <a:avLst/>
              <a:gdLst>
                <a:gd name="T0" fmla="*/ 0 w 68"/>
                <a:gd name="T1" fmla="*/ 9 h 20"/>
                <a:gd name="T2" fmla="*/ 7 w 68"/>
                <a:gd name="T3" fmla="*/ 20 h 20"/>
                <a:gd name="T4" fmla="*/ 57 w 68"/>
                <a:gd name="T5" fmla="*/ 20 h 20"/>
                <a:gd name="T6" fmla="*/ 68 w 68"/>
                <a:gd name="T7" fmla="*/ 9 h 20"/>
                <a:gd name="T8" fmla="*/ 68 w 68"/>
                <a:gd name="T9" fmla="*/ 5 h 20"/>
                <a:gd name="T10" fmla="*/ 57 w 68"/>
                <a:gd name="T11" fmla="*/ 0 h 20"/>
                <a:gd name="T12" fmla="*/ 7 w 68"/>
                <a:gd name="T13" fmla="*/ 0 h 20"/>
                <a:gd name="T14" fmla="*/ 0 w 68"/>
                <a:gd name="T15" fmla="*/ 5 h 20"/>
                <a:gd name="T16" fmla="*/ 0 w 68"/>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0">
                  <a:moveTo>
                    <a:pt x="0" y="9"/>
                  </a:moveTo>
                  <a:cubicBezTo>
                    <a:pt x="0" y="14"/>
                    <a:pt x="1" y="20"/>
                    <a:pt x="7" y="20"/>
                  </a:cubicBezTo>
                  <a:cubicBezTo>
                    <a:pt x="57" y="20"/>
                    <a:pt x="57" y="20"/>
                    <a:pt x="57" y="20"/>
                  </a:cubicBezTo>
                  <a:cubicBezTo>
                    <a:pt x="63" y="20"/>
                    <a:pt x="68" y="14"/>
                    <a:pt x="68" y="9"/>
                  </a:cubicBezTo>
                  <a:cubicBezTo>
                    <a:pt x="68" y="5"/>
                    <a:pt x="68" y="5"/>
                    <a:pt x="68" y="5"/>
                  </a:cubicBezTo>
                  <a:cubicBezTo>
                    <a:pt x="68" y="0"/>
                    <a:pt x="63" y="0"/>
                    <a:pt x="57" y="0"/>
                  </a:cubicBezTo>
                  <a:cubicBezTo>
                    <a:pt x="7" y="0"/>
                    <a:pt x="7" y="0"/>
                    <a:pt x="7" y="0"/>
                  </a:cubicBezTo>
                  <a:cubicBezTo>
                    <a:pt x="1" y="0"/>
                    <a:pt x="0" y="0"/>
                    <a:pt x="0" y="5"/>
                  </a:cubicBezTo>
                  <a:cubicBezTo>
                    <a:pt x="0" y="9"/>
                    <a:pt x="0" y="9"/>
                    <a:pt x="0" y="9"/>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4" name="îṡḻíḑe">
              <a:extLst>
                <a:ext uri="{FF2B5EF4-FFF2-40B4-BE49-F238E27FC236}">
                  <a16:creationId xmlns:a16="http://schemas.microsoft.com/office/drawing/2014/main" id="{56DAFE27-5316-4218-97F0-11DE9C7D0607}"/>
                </a:ext>
              </a:extLst>
            </p:cNvPr>
            <p:cNvSpPr/>
            <p:nvPr/>
          </p:nvSpPr>
          <p:spPr bwMode="auto">
            <a:xfrm>
              <a:off x="5011738" y="4053681"/>
              <a:ext cx="273050" cy="85725"/>
            </a:xfrm>
            <a:custGeom>
              <a:avLst/>
              <a:gdLst>
                <a:gd name="T0" fmla="*/ 0 w 64"/>
                <a:gd name="T1" fmla="*/ 10 h 20"/>
                <a:gd name="T2" fmla="*/ 9 w 64"/>
                <a:gd name="T3" fmla="*/ 20 h 20"/>
                <a:gd name="T4" fmla="*/ 57 w 64"/>
                <a:gd name="T5" fmla="*/ 20 h 20"/>
                <a:gd name="T6" fmla="*/ 64 w 64"/>
                <a:gd name="T7" fmla="*/ 10 h 20"/>
                <a:gd name="T8" fmla="*/ 64 w 64"/>
                <a:gd name="T9" fmla="*/ 9 h 20"/>
                <a:gd name="T10" fmla="*/ 57 w 64"/>
                <a:gd name="T11" fmla="*/ 0 h 20"/>
                <a:gd name="T12" fmla="*/ 9 w 64"/>
                <a:gd name="T13" fmla="*/ 0 h 20"/>
                <a:gd name="T14" fmla="*/ 0 w 64"/>
                <a:gd name="T15" fmla="*/ 9 h 20"/>
                <a:gd name="T16" fmla="*/ 0 w 64"/>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0">
                  <a:moveTo>
                    <a:pt x="0" y="10"/>
                  </a:moveTo>
                  <a:cubicBezTo>
                    <a:pt x="0" y="15"/>
                    <a:pt x="4" y="20"/>
                    <a:pt x="9" y="20"/>
                  </a:cubicBezTo>
                  <a:cubicBezTo>
                    <a:pt x="57" y="20"/>
                    <a:pt x="57" y="20"/>
                    <a:pt x="57" y="20"/>
                  </a:cubicBezTo>
                  <a:cubicBezTo>
                    <a:pt x="62" y="20"/>
                    <a:pt x="64" y="15"/>
                    <a:pt x="64" y="10"/>
                  </a:cubicBezTo>
                  <a:cubicBezTo>
                    <a:pt x="64" y="9"/>
                    <a:pt x="64" y="9"/>
                    <a:pt x="64" y="9"/>
                  </a:cubicBezTo>
                  <a:cubicBezTo>
                    <a:pt x="64" y="3"/>
                    <a:pt x="62" y="0"/>
                    <a:pt x="57" y="0"/>
                  </a:cubicBezTo>
                  <a:cubicBezTo>
                    <a:pt x="9" y="0"/>
                    <a:pt x="9" y="0"/>
                    <a:pt x="9" y="0"/>
                  </a:cubicBezTo>
                  <a:cubicBezTo>
                    <a:pt x="4" y="0"/>
                    <a:pt x="0" y="3"/>
                    <a:pt x="0" y="9"/>
                  </a:cubicBezTo>
                  <a:cubicBezTo>
                    <a:pt x="0" y="10"/>
                    <a:pt x="0" y="10"/>
                    <a:pt x="0" y="1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5" name="ïṥ1íḑé">
              <a:extLst>
                <a:ext uri="{FF2B5EF4-FFF2-40B4-BE49-F238E27FC236}">
                  <a16:creationId xmlns:a16="http://schemas.microsoft.com/office/drawing/2014/main" id="{F0D96872-9DAE-4CF6-9A81-A84DCE0BD85F}"/>
                </a:ext>
              </a:extLst>
            </p:cNvPr>
            <p:cNvSpPr/>
            <p:nvPr/>
          </p:nvSpPr>
          <p:spPr bwMode="auto">
            <a:xfrm>
              <a:off x="4905375" y="4083844"/>
              <a:ext cx="439738" cy="5842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6" name="íṣļíḋè">
              <a:extLst>
                <a:ext uri="{FF2B5EF4-FFF2-40B4-BE49-F238E27FC236}">
                  <a16:creationId xmlns:a16="http://schemas.microsoft.com/office/drawing/2014/main" id="{8AD4443D-6DE3-4041-88FB-00F683B568E2}"/>
                </a:ext>
              </a:extLst>
            </p:cNvPr>
            <p:cNvSpPr/>
            <p:nvPr/>
          </p:nvSpPr>
          <p:spPr bwMode="auto">
            <a:xfrm>
              <a:off x="4352925" y="4548981"/>
              <a:ext cx="1531938" cy="855663"/>
            </a:xfrm>
            <a:custGeom>
              <a:avLst/>
              <a:gdLst>
                <a:gd name="T0" fmla="*/ 0 w 358"/>
                <a:gd name="T1" fmla="*/ 200 h 200"/>
                <a:gd name="T2" fmla="*/ 358 w 358"/>
                <a:gd name="T3" fmla="*/ 200 h 200"/>
                <a:gd name="T4" fmla="*/ 204 w 358"/>
                <a:gd name="T5" fmla="*/ 52 h 200"/>
                <a:gd name="T6" fmla="*/ 158 w 358"/>
                <a:gd name="T7" fmla="*/ 52 h 200"/>
                <a:gd name="T8" fmla="*/ 0 w 358"/>
                <a:gd name="T9" fmla="*/ 200 h 200"/>
              </a:gdLst>
              <a:ahLst/>
              <a:cxnLst>
                <a:cxn ang="0">
                  <a:pos x="T0" y="T1"/>
                </a:cxn>
                <a:cxn ang="0">
                  <a:pos x="T2" y="T3"/>
                </a:cxn>
                <a:cxn ang="0">
                  <a:pos x="T4" y="T5"/>
                </a:cxn>
                <a:cxn ang="0">
                  <a:pos x="T6" y="T7"/>
                </a:cxn>
                <a:cxn ang="0">
                  <a:pos x="T8" y="T9"/>
                </a:cxn>
              </a:cxnLst>
              <a:rect l="0" t="0" r="r" b="b"/>
              <a:pathLst>
                <a:path w="358" h="200">
                  <a:moveTo>
                    <a:pt x="0" y="200"/>
                  </a:moveTo>
                  <a:cubicBezTo>
                    <a:pt x="358" y="200"/>
                    <a:pt x="358" y="200"/>
                    <a:pt x="358" y="200"/>
                  </a:cubicBezTo>
                  <a:cubicBezTo>
                    <a:pt x="358" y="200"/>
                    <a:pt x="204" y="84"/>
                    <a:pt x="204" y="52"/>
                  </a:cubicBezTo>
                  <a:cubicBezTo>
                    <a:pt x="204" y="0"/>
                    <a:pt x="158" y="0"/>
                    <a:pt x="158" y="52"/>
                  </a:cubicBezTo>
                  <a:cubicBezTo>
                    <a:pt x="158" y="88"/>
                    <a:pt x="0" y="200"/>
                    <a:pt x="0" y="200"/>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7" name="iŝľïdè">
              <a:extLst>
                <a:ext uri="{FF2B5EF4-FFF2-40B4-BE49-F238E27FC236}">
                  <a16:creationId xmlns:a16="http://schemas.microsoft.com/office/drawing/2014/main" id="{82F76C20-632B-4401-982B-AD6B3676B398}"/>
                </a:ext>
              </a:extLst>
            </p:cNvPr>
            <p:cNvSpPr/>
            <p:nvPr/>
          </p:nvSpPr>
          <p:spPr bwMode="auto">
            <a:xfrm>
              <a:off x="4206875" y="5404644"/>
              <a:ext cx="1814513" cy="273050"/>
            </a:xfrm>
            <a:custGeom>
              <a:avLst/>
              <a:gdLst>
                <a:gd name="T0" fmla="*/ 0 w 424"/>
                <a:gd name="T1" fmla="*/ 28 h 64"/>
                <a:gd name="T2" fmla="*/ 26 w 424"/>
                <a:gd name="T3" fmla="*/ 64 h 64"/>
                <a:gd name="T4" fmla="*/ 397 w 424"/>
                <a:gd name="T5" fmla="*/ 64 h 64"/>
                <a:gd name="T6" fmla="*/ 424 w 424"/>
                <a:gd name="T7" fmla="*/ 28 h 64"/>
                <a:gd name="T8" fmla="*/ 424 w 424"/>
                <a:gd name="T9" fmla="*/ 26 h 64"/>
                <a:gd name="T10" fmla="*/ 397 w 424"/>
                <a:gd name="T11" fmla="*/ 0 h 64"/>
                <a:gd name="T12" fmla="*/ 26 w 424"/>
                <a:gd name="T13" fmla="*/ 0 h 64"/>
                <a:gd name="T14" fmla="*/ 0 w 424"/>
                <a:gd name="T15" fmla="*/ 26 h 64"/>
                <a:gd name="T16" fmla="*/ 0 w 424"/>
                <a:gd name="T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64">
                  <a:moveTo>
                    <a:pt x="0" y="28"/>
                  </a:moveTo>
                  <a:cubicBezTo>
                    <a:pt x="0" y="44"/>
                    <a:pt x="10" y="64"/>
                    <a:pt x="26" y="64"/>
                  </a:cubicBezTo>
                  <a:cubicBezTo>
                    <a:pt x="397" y="64"/>
                    <a:pt x="397" y="64"/>
                    <a:pt x="397" y="64"/>
                  </a:cubicBezTo>
                  <a:cubicBezTo>
                    <a:pt x="413" y="64"/>
                    <a:pt x="424" y="44"/>
                    <a:pt x="424" y="28"/>
                  </a:cubicBezTo>
                  <a:cubicBezTo>
                    <a:pt x="424" y="26"/>
                    <a:pt x="424" y="26"/>
                    <a:pt x="424" y="26"/>
                  </a:cubicBezTo>
                  <a:cubicBezTo>
                    <a:pt x="424" y="10"/>
                    <a:pt x="413" y="0"/>
                    <a:pt x="397" y="0"/>
                  </a:cubicBezTo>
                  <a:cubicBezTo>
                    <a:pt x="26" y="0"/>
                    <a:pt x="26" y="0"/>
                    <a:pt x="26" y="0"/>
                  </a:cubicBezTo>
                  <a:cubicBezTo>
                    <a:pt x="10" y="0"/>
                    <a:pt x="0" y="10"/>
                    <a:pt x="0" y="26"/>
                  </a:cubicBezTo>
                  <a:cubicBezTo>
                    <a:pt x="0" y="28"/>
                    <a:pt x="0" y="28"/>
                    <a:pt x="0" y="28"/>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8" name="ïsḷiḑê">
              <a:extLst>
                <a:ext uri="{FF2B5EF4-FFF2-40B4-BE49-F238E27FC236}">
                  <a16:creationId xmlns:a16="http://schemas.microsoft.com/office/drawing/2014/main" id="{C735A961-3451-4559-944B-56FB869EE9C3}"/>
                </a:ext>
              </a:extLst>
            </p:cNvPr>
            <p:cNvSpPr/>
            <p:nvPr/>
          </p:nvSpPr>
          <p:spPr bwMode="auto">
            <a:xfrm>
              <a:off x="5546725" y="4556919"/>
              <a:ext cx="1830388" cy="338138"/>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69" name="îṡḻîďé">
              <a:extLst>
                <a:ext uri="{FF2B5EF4-FFF2-40B4-BE49-F238E27FC236}">
                  <a16:creationId xmlns:a16="http://schemas.microsoft.com/office/drawing/2014/main" id="{975DE862-76E5-4ED5-B6E5-223B4D132CC9}"/>
                </a:ext>
              </a:extLst>
            </p:cNvPr>
            <p:cNvSpPr/>
            <p:nvPr/>
          </p:nvSpPr>
          <p:spPr bwMode="auto">
            <a:xfrm>
              <a:off x="5524500" y="4548981"/>
              <a:ext cx="1873250" cy="393700"/>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0" name="îśḷîďe">
              <a:extLst>
                <a:ext uri="{FF2B5EF4-FFF2-40B4-BE49-F238E27FC236}">
                  <a16:creationId xmlns:a16="http://schemas.microsoft.com/office/drawing/2014/main" id="{0FDB9E48-BF61-40BA-875D-25B2F20DFD43}"/>
                </a:ext>
              </a:extLst>
            </p:cNvPr>
            <p:cNvSpPr/>
            <p:nvPr/>
          </p:nvSpPr>
          <p:spPr bwMode="auto">
            <a:xfrm>
              <a:off x="5683250" y="4707731"/>
              <a:ext cx="1557338" cy="187325"/>
            </a:xfrm>
            <a:custGeom>
              <a:avLst/>
              <a:gdLst>
                <a:gd name="T0" fmla="*/ 301 w 364"/>
                <a:gd name="T1" fmla="*/ 5 h 44"/>
                <a:gd name="T2" fmla="*/ 293 w 364"/>
                <a:gd name="T3" fmla="*/ 19 h 44"/>
                <a:gd name="T4" fmla="*/ 293 w 364"/>
                <a:gd name="T5" fmla="*/ 19 h 44"/>
                <a:gd name="T6" fmla="*/ 290 w 364"/>
                <a:gd name="T7" fmla="*/ 23 h 44"/>
                <a:gd name="T8" fmla="*/ 270 w 364"/>
                <a:gd name="T9" fmla="*/ 11 h 44"/>
                <a:gd name="T10" fmla="*/ 274 w 364"/>
                <a:gd name="T11" fmla="*/ 41 h 44"/>
                <a:gd name="T12" fmla="*/ 364 w 364"/>
                <a:gd name="T13" fmla="*/ 22 h 44"/>
                <a:gd name="T14" fmla="*/ 301 w 364"/>
                <a:gd name="T15" fmla="*/ 5 h 44"/>
                <a:gd name="T16" fmla="*/ 182 w 364"/>
                <a:gd name="T17" fmla="*/ 0 h 44"/>
                <a:gd name="T18" fmla="*/ 0 w 364"/>
                <a:gd name="T19" fmla="*/ 22 h 44"/>
                <a:gd name="T20" fmla="*/ 182 w 364"/>
                <a:gd name="T21" fmla="*/ 44 h 44"/>
                <a:gd name="T22" fmla="*/ 266 w 364"/>
                <a:gd name="T23" fmla="*/ 41 h 44"/>
                <a:gd name="T24" fmla="*/ 260 w 364"/>
                <a:gd name="T25" fmla="*/ 6 h 44"/>
                <a:gd name="T26" fmla="*/ 252 w 364"/>
                <a:gd name="T27" fmla="*/ 1 h 44"/>
                <a:gd name="T28" fmla="*/ 182 w 364"/>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4" h="44">
                  <a:moveTo>
                    <a:pt x="301" y="5"/>
                  </a:moveTo>
                  <a:cubicBezTo>
                    <a:pt x="293" y="19"/>
                    <a:pt x="293" y="19"/>
                    <a:pt x="293" y="19"/>
                  </a:cubicBezTo>
                  <a:cubicBezTo>
                    <a:pt x="293" y="19"/>
                    <a:pt x="293" y="19"/>
                    <a:pt x="293" y="19"/>
                  </a:cubicBezTo>
                  <a:cubicBezTo>
                    <a:pt x="290" y="23"/>
                    <a:pt x="290" y="23"/>
                    <a:pt x="290" y="23"/>
                  </a:cubicBezTo>
                  <a:cubicBezTo>
                    <a:pt x="270" y="11"/>
                    <a:pt x="270" y="11"/>
                    <a:pt x="270" y="11"/>
                  </a:cubicBezTo>
                  <a:cubicBezTo>
                    <a:pt x="274" y="41"/>
                    <a:pt x="274" y="41"/>
                    <a:pt x="274" y="41"/>
                  </a:cubicBezTo>
                  <a:cubicBezTo>
                    <a:pt x="328" y="37"/>
                    <a:pt x="364" y="30"/>
                    <a:pt x="364" y="22"/>
                  </a:cubicBezTo>
                  <a:cubicBezTo>
                    <a:pt x="364" y="15"/>
                    <a:pt x="340" y="9"/>
                    <a:pt x="301" y="5"/>
                  </a:cubicBezTo>
                  <a:moveTo>
                    <a:pt x="182" y="0"/>
                  </a:moveTo>
                  <a:cubicBezTo>
                    <a:pt x="81" y="0"/>
                    <a:pt x="0" y="9"/>
                    <a:pt x="0" y="22"/>
                  </a:cubicBezTo>
                  <a:cubicBezTo>
                    <a:pt x="0" y="34"/>
                    <a:pt x="81" y="44"/>
                    <a:pt x="182" y="44"/>
                  </a:cubicBezTo>
                  <a:cubicBezTo>
                    <a:pt x="212" y="44"/>
                    <a:pt x="241" y="43"/>
                    <a:pt x="266" y="41"/>
                  </a:cubicBezTo>
                  <a:cubicBezTo>
                    <a:pt x="260" y="6"/>
                    <a:pt x="260" y="6"/>
                    <a:pt x="260" y="6"/>
                  </a:cubicBezTo>
                  <a:cubicBezTo>
                    <a:pt x="252" y="1"/>
                    <a:pt x="252" y="1"/>
                    <a:pt x="252" y="1"/>
                  </a:cubicBezTo>
                  <a:cubicBezTo>
                    <a:pt x="230" y="0"/>
                    <a:pt x="207" y="0"/>
                    <a:pt x="182"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1" name="ïṧļïḋé">
              <a:extLst>
                <a:ext uri="{FF2B5EF4-FFF2-40B4-BE49-F238E27FC236}">
                  <a16:creationId xmlns:a16="http://schemas.microsoft.com/office/drawing/2014/main" id="{E3D1C2AA-BF1F-415D-9917-C93B0DD4422A}"/>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2" name="iṧḻiḑè">
              <a:extLst>
                <a:ext uri="{FF2B5EF4-FFF2-40B4-BE49-F238E27FC236}">
                  <a16:creationId xmlns:a16="http://schemas.microsoft.com/office/drawing/2014/main" id="{7CB00CAD-1016-4498-AECE-C3E12F417960}"/>
                </a:ext>
              </a:extLst>
            </p:cNvPr>
            <p:cNvSpPr/>
            <p:nvPr/>
          </p:nvSpPr>
          <p:spPr bwMode="auto">
            <a:xfrm>
              <a:off x="6453188" y="2629694"/>
              <a:ext cx="401638" cy="2257425"/>
            </a:xfrm>
            <a:custGeom>
              <a:avLst/>
              <a:gdLst>
                <a:gd name="T0" fmla="*/ 232 w 253"/>
                <a:gd name="T1" fmla="*/ 1422 h 1422"/>
                <a:gd name="T2" fmla="*/ 253 w 253"/>
                <a:gd name="T3" fmla="*/ 1419 h 1422"/>
                <a:gd name="T4" fmla="*/ 24 w 253"/>
                <a:gd name="T5" fmla="*/ 0 h 1422"/>
                <a:gd name="T6" fmla="*/ 0 w 253"/>
                <a:gd name="T7" fmla="*/ 5 h 1422"/>
                <a:gd name="T8" fmla="*/ 232 w 253"/>
                <a:gd name="T9" fmla="*/ 1422 h 1422"/>
              </a:gdLst>
              <a:ahLst/>
              <a:cxnLst>
                <a:cxn ang="0">
                  <a:pos x="T0" y="T1"/>
                </a:cxn>
                <a:cxn ang="0">
                  <a:pos x="T2" y="T3"/>
                </a:cxn>
                <a:cxn ang="0">
                  <a:pos x="T4" y="T5"/>
                </a:cxn>
                <a:cxn ang="0">
                  <a:pos x="T6" y="T7"/>
                </a:cxn>
                <a:cxn ang="0">
                  <a:pos x="T8" y="T9"/>
                </a:cxn>
              </a:cxnLst>
              <a:rect l="0" t="0" r="r" b="b"/>
              <a:pathLst>
                <a:path w="253" h="1422">
                  <a:moveTo>
                    <a:pt x="232" y="1422"/>
                  </a:moveTo>
                  <a:lnTo>
                    <a:pt x="253" y="1419"/>
                  </a:lnTo>
                  <a:lnTo>
                    <a:pt x="24" y="0"/>
                  </a:lnTo>
                  <a:lnTo>
                    <a:pt x="0" y="5"/>
                  </a:lnTo>
                  <a:lnTo>
                    <a:pt x="232" y="14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3" name="išľíḋè">
              <a:extLst>
                <a:ext uri="{FF2B5EF4-FFF2-40B4-BE49-F238E27FC236}">
                  <a16:creationId xmlns:a16="http://schemas.microsoft.com/office/drawing/2014/main" id="{C4B0095C-6295-4E38-94C9-63D50DE7CB98}"/>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4" name="íṣ1iďè">
              <a:extLst>
                <a:ext uri="{FF2B5EF4-FFF2-40B4-BE49-F238E27FC236}">
                  <a16:creationId xmlns:a16="http://schemas.microsoft.com/office/drawing/2014/main" id="{4F847316-6482-40F6-ABDC-0B073196B86C}"/>
                </a:ext>
              </a:extLst>
            </p:cNvPr>
            <p:cNvSpPr/>
            <p:nvPr/>
          </p:nvSpPr>
          <p:spPr bwMode="auto">
            <a:xfrm>
              <a:off x="6453188" y="2624931"/>
              <a:ext cx="623888" cy="2001838"/>
            </a:xfrm>
            <a:custGeom>
              <a:avLst/>
              <a:gdLst>
                <a:gd name="T0" fmla="*/ 372 w 393"/>
                <a:gd name="T1" fmla="*/ 1261 h 1261"/>
                <a:gd name="T2" fmla="*/ 393 w 393"/>
                <a:gd name="T3" fmla="*/ 1252 h 1261"/>
                <a:gd name="T4" fmla="*/ 21 w 393"/>
                <a:gd name="T5" fmla="*/ 0 h 1261"/>
                <a:gd name="T6" fmla="*/ 0 w 393"/>
                <a:gd name="T7" fmla="*/ 6 h 1261"/>
                <a:gd name="T8" fmla="*/ 372 w 393"/>
                <a:gd name="T9" fmla="*/ 1261 h 1261"/>
              </a:gdLst>
              <a:ahLst/>
              <a:cxnLst>
                <a:cxn ang="0">
                  <a:pos x="T0" y="T1"/>
                </a:cxn>
                <a:cxn ang="0">
                  <a:pos x="T2" y="T3"/>
                </a:cxn>
                <a:cxn ang="0">
                  <a:pos x="T4" y="T5"/>
                </a:cxn>
                <a:cxn ang="0">
                  <a:pos x="T6" y="T7"/>
                </a:cxn>
                <a:cxn ang="0">
                  <a:pos x="T8" y="T9"/>
                </a:cxn>
              </a:cxnLst>
              <a:rect l="0" t="0" r="r" b="b"/>
              <a:pathLst>
                <a:path w="393" h="1261">
                  <a:moveTo>
                    <a:pt x="372" y="1261"/>
                  </a:moveTo>
                  <a:lnTo>
                    <a:pt x="393" y="1252"/>
                  </a:lnTo>
                  <a:lnTo>
                    <a:pt x="21" y="0"/>
                  </a:lnTo>
                  <a:lnTo>
                    <a:pt x="0" y="6"/>
                  </a:lnTo>
                  <a:lnTo>
                    <a:pt x="372" y="1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5" name="ïŝḷïďe">
              <a:extLst>
                <a:ext uri="{FF2B5EF4-FFF2-40B4-BE49-F238E27FC236}">
                  <a16:creationId xmlns:a16="http://schemas.microsoft.com/office/drawing/2014/main" id="{791B4FFA-3C9B-4D1A-BB04-BC9862B0FFC6}"/>
                </a:ext>
              </a:extLst>
            </p:cNvPr>
            <p:cNvSpPr/>
            <p:nvPr/>
          </p:nvSpPr>
          <p:spPr bwMode="auto">
            <a:xfrm>
              <a:off x="5554663" y="2621756"/>
              <a:ext cx="936625" cy="2089150"/>
            </a:xfrm>
            <a:custGeom>
              <a:avLst/>
              <a:gdLst>
                <a:gd name="T0" fmla="*/ 22 w 590"/>
                <a:gd name="T1" fmla="*/ 1316 h 1316"/>
                <a:gd name="T2" fmla="*/ 590 w 590"/>
                <a:gd name="T3" fmla="*/ 10 h 1316"/>
                <a:gd name="T4" fmla="*/ 569 w 590"/>
                <a:gd name="T5" fmla="*/ 0 h 1316"/>
                <a:gd name="T6" fmla="*/ 0 w 590"/>
                <a:gd name="T7" fmla="*/ 1306 h 1316"/>
                <a:gd name="T8" fmla="*/ 22 w 590"/>
                <a:gd name="T9" fmla="*/ 1316 h 1316"/>
              </a:gdLst>
              <a:ahLst/>
              <a:cxnLst>
                <a:cxn ang="0">
                  <a:pos x="T0" y="T1"/>
                </a:cxn>
                <a:cxn ang="0">
                  <a:pos x="T2" y="T3"/>
                </a:cxn>
                <a:cxn ang="0">
                  <a:pos x="T4" y="T5"/>
                </a:cxn>
                <a:cxn ang="0">
                  <a:pos x="T6" y="T7"/>
                </a:cxn>
                <a:cxn ang="0">
                  <a:pos x="T8" y="T9"/>
                </a:cxn>
              </a:cxnLst>
              <a:rect l="0" t="0" r="r" b="b"/>
              <a:pathLst>
                <a:path w="590" h="1316">
                  <a:moveTo>
                    <a:pt x="22" y="1316"/>
                  </a:moveTo>
                  <a:lnTo>
                    <a:pt x="590" y="10"/>
                  </a:lnTo>
                  <a:lnTo>
                    <a:pt x="569" y="0"/>
                  </a:lnTo>
                  <a:lnTo>
                    <a:pt x="0" y="1306"/>
                  </a:lnTo>
                  <a:lnTo>
                    <a:pt x="22" y="1316"/>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6" name="ïṣḷíde">
              <a:extLst>
                <a:ext uri="{FF2B5EF4-FFF2-40B4-BE49-F238E27FC236}">
                  <a16:creationId xmlns:a16="http://schemas.microsoft.com/office/drawing/2014/main" id="{2E733D5D-4D9D-4EDD-B200-5041DF3844DA}"/>
                </a:ext>
              </a:extLst>
            </p:cNvPr>
            <p:cNvSpPr/>
            <p:nvPr/>
          </p:nvSpPr>
          <p:spPr bwMode="auto">
            <a:xfrm>
              <a:off x="4699000" y="1154906"/>
              <a:ext cx="373063" cy="1035050"/>
            </a:xfrm>
            <a:custGeom>
              <a:avLst/>
              <a:gdLst>
                <a:gd name="T0" fmla="*/ 76 w 87"/>
                <a:gd name="T1" fmla="*/ 214 h 242"/>
                <a:gd name="T2" fmla="*/ 77 w 87"/>
                <a:gd name="T3" fmla="*/ 214 h 242"/>
                <a:gd name="T4" fmla="*/ 76 w 87"/>
                <a:gd name="T5" fmla="*/ 214 h 242"/>
                <a:gd name="T6" fmla="*/ 76 w 87"/>
                <a:gd name="T7" fmla="*/ 0 h 242"/>
                <a:gd name="T8" fmla="*/ 71 w 87"/>
                <a:gd name="T9" fmla="*/ 35 h 242"/>
                <a:gd name="T10" fmla="*/ 34 w 87"/>
                <a:gd name="T11" fmla="*/ 65 h 242"/>
                <a:gd name="T12" fmla="*/ 34 w 87"/>
                <a:gd name="T13" fmla="*/ 65 h 242"/>
                <a:gd name="T14" fmla="*/ 0 w 87"/>
                <a:gd name="T15" fmla="*/ 97 h 242"/>
                <a:gd name="T16" fmla="*/ 3 w 87"/>
                <a:gd name="T17" fmla="*/ 105 h 242"/>
                <a:gd name="T18" fmla="*/ 43 w 87"/>
                <a:gd name="T19" fmla="*/ 161 h 242"/>
                <a:gd name="T20" fmla="*/ 43 w 87"/>
                <a:gd name="T21" fmla="*/ 161 h 242"/>
                <a:gd name="T22" fmla="*/ 43 w 87"/>
                <a:gd name="T23" fmla="*/ 171 h 242"/>
                <a:gd name="T24" fmla="*/ 46 w 87"/>
                <a:gd name="T25" fmla="*/ 204 h 242"/>
                <a:gd name="T26" fmla="*/ 56 w 87"/>
                <a:gd name="T27" fmla="*/ 217 h 242"/>
                <a:gd name="T28" fmla="*/ 56 w 87"/>
                <a:gd name="T29" fmla="*/ 217 h 242"/>
                <a:gd name="T30" fmla="*/ 56 w 87"/>
                <a:gd name="T31" fmla="*/ 217 h 242"/>
                <a:gd name="T32" fmla="*/ 55 w 87"/>
                <a:gd name="T33" fmla="*/ 223 h 242"/>
                <a:gd name="T34" fmla="*/ 58 w 87"/>
                <a:gd name="T35" fmla="*/ 232 h 242"/>
                <a:gd name="T36" fmla="*/ 67 w 87"/>
                <a:gd name="T37" fmla="*/ 242 h 242"/>
                <a:gd name="T38" fmla="*/ 70 w 87"/>
                <a:gd name="T39" fmla="*/ 237 h 242"/>
                <a:gd name="T40" fmla="*/ 65 w 87"/>
                <a:gd name="T41" fmla="*/ 232 h 242"/>
                <a:gd name="T42" fmla="*/ 74 w 87"/>
                <a:gd name="T43" fmla="*/ 214 h 242"/>
                <a:gd name="T44" fmla="*/ 76 w 87"/>
                <a:gd name="T45" fmla="*/ 214 h 242"/>
                <a:gd name="T46" fmla="*/ 58 w 87"/>
                <a:gd name="T47" fmla="*/ 204 h 242"/>
                <a:gd name="T48" fmla="*/ 64 w 87"/>
                <a:gd name="T49" fmla="*/ 166 h 242"/>
                <a:gd name="T50" fmla="*/ 33 w 87"/>
                <a:gd name="T51" fmla="*/ 124 h 242"/>
                <a:gd name="T52" fmla="*/ 30 w 87"/>
                <a:gd name="T53" fmla="*/ 80 h 242"/>
                <a:gd name="T54" fmla="*/ 87 w 87"/>
                <a:gd name="T55" fmla="*/ 44 h 242"/>
                <a:gd name="T56" fmla="*/ 76 w 87"/>
                <a:gd name="T5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242">
                  <a:moveTo>
                    <a:pt x="76" y="214"/>
                  </a:moveTo>
                  <a:cubicBezTo>
                    <a:pt x="76" y="214"/>
                    <a:pt x="77" y="214"/>
                    <a:pt x="77" y="214"/>
                  </a:cubicBezTo>
                  <a:cubicBezTo>
                    <a:pt x="77" y="214"/>
                    <a:pt x="76" y="214"/>
                    <a:pt x="76" y="214"/>
                  </a:cubicBezTo>
                  <a:moveTo>
                    <a:pt x="76" y="0"/>
                  </a:moveTo>
                  <a:cubicBezTo>
                    <a:pt x="70" y="7"/>
                    <a:pt x="66" y="18"/>
                    <a:pt x="71" y="35"/>
                  </a:cubicBezTo>
                  <a:cubicBezTo>
                    <a:pt x="71" y="35"/>
                    <a:pt x="58" y="55"/>
                    <a:pt x="34" y="65"/>
                  </a:cubicBezTo>
                  <a:cubicBezTo>
                    <a:pt x="34" y="65"/>
                    <a:pt x="34" y="65"/>
                    <a:pt x="34" y="65"/>
                  </a:cubicBezTo>
                  <a:cubicBezTo>
                    <a:pt x="14" y="73"/>
                    <a:pt x="0" y="86"/>
                    <a:pt x="0" y="97"/>
                  </a:cubicBezTo>
                  <a:cubicBezTo>
                    <a:pt x="0" y="100"/>
                    <a:pt x="1" y="103"/>
                    <a:pt x="3" y="105"/>
                  </a:cubicBezTo>
                  <a:cubicBezTo>
                    <a:pt x="14" y="117"/>
                    <a:pt x="43" y="147"/>
                    <a:pt x="43" y="161"/>
                  </a:cubicBezTo>
                  <a:cubicBezTo>
                    <a:pt x="43" y="161"/>
                    <a:pt x="43" y="161"/>
                    <a:pt x="43" y="161"/>
                  </a:cubicBezTo>
                  <a:cubicBezTo>
                    <a:pt x="43" y="164"/>
                    <a:pt x="43" y="168"/>
                    <a:pt x="43" y="171"/>
                  </a:cubicBezTo>
                  <a:cubicBezTo>
                    <a:pt x="43" y="184"/>
                    <a:pt x="44" y="200"/>
                    <a:pt x="46" y="204"/>
                  </a:cubicBezTo>
                  <a:cubicBezTo>
                    <a:pt x="48" y="210"/>
                    <a:pt x="56" y="217"/>
                    <a:pt x="56" y="217"/>
                  </a:cubicBezTo>
                  <a:cubicBezTo>
                    <a:pt x="56" y="217"/>
                    <a:pt x="56" y="217"/>
                    <a:pt x="56" y="217"/>
                  </a:cubicBezTo>
                  <a:cubicBezTo>
                    <a:pt x="56" y="217"/>
                    <a:pt x="56" y="217"/>
                    <a:pt x="56" y="217"/>
                  </a:cubicBezTo>
                  <a:cubicBezTo>
                    <a:pt x="56" y="217"/>
                    <a:pt x="55" y="220"/>
                    <a:pt x="55" y="223"/>
                  </a:cubicBezTo>
                  <a:cubicBezTo>
                    <a:pt x="55" y="226"/>
                    <a:pt x="56" y="230"/>
                    <a:pt x="58" y="232"/>
                  </a:cubicBezTo>
                  <a:cubicBezTo>
                    <a:pt x="61" y="235"/>
                    <a:pt x="65" y="240"/>
                    <a:pt x="67" y="242"/>
                  </a:cubicBezTo>
                  <a:cubicBezTo>
                    <a:pt x="68" y="240"/>
                    <a:pt x="69" y="238"/>
                    <a:pt x="70" y="237"/>
                  </a:cubicBezTo>
                  <a:cubicBezTo>
                    <a:pt x="69" y="235"/>
                    <a:pt x="67" y="234"/>
                    <a:pt x="65" y="232"/>
                  </a:cubicBezTo>
                  <a:cubicBezTo>
                    <a:pt x="60" y="227"/>
                    <a:pt x="65" y="214"/>
                    <a:pt x="74" y="214"/>
                  </a:cubicBezTo>
                  <a:cubicBezTo>
                    <a:pt x="75" y="214"/>
                    <a:pt x="75" y="214"/>
                    <a:pt x="76" y="214"/>
                  </a:cubicBezTo>
                  <a:cubicBezTo>
                    <a:pt x="69" y="213"/>
                    <a:pt x="64" y="210"/>
                    <a:pt x="58" y="204"/>
                  </a:cubicBezTo>
                  <a:cubicBezTo>
                    <a:pt x="47" y="190"/>
                    <a:pt x="61" y="176"/>
                    <a:pt x="64" y="166"/>
                  </a:cubicBezTo>
                  <a:cubicBezTo>
                    <a:pt x="70" y="150"/>
                    <a:pt x="39" y="143"/>
                    <a:pt x="33" y="124"/>
                  </a:cubicBezTo>
                  <a:cubicBezTo>
                    <a:pt x="29" y="108"/>
                    <a:pt x="20" y="94"/>
                    <a:pt x="30" y="80"/>
                  </a:cubicBezTo>
                  <a:cubicBezTo>
                    <a:pt x="43" y="60"/>
                    <a:pt x="65" y="51"/>
                    <a:pt x="87" y="44"/>
                  </a:cubicBezTo>
                  <a:cubicBezTo>
                    <a:pt x="77" y="32"/>
                    <a:pt x="72" y="15"/>
                    <a:pt x="7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7" name="ïsḷidé">
              <a:extLst>
                <a:ext uri="{FF2B5EF4-FFF2-40B4-BE49-F238E27FC236}">
                  <a16:creationId xmlns:a16="http://schemas.microsoft.com/office/drawing/2014/main" id="{F03EC69E-85EC-4AD9-B951-FF93FAADA55B}"/>
                </a:ext>
              </a:extLst>
            </p:cNvPr>
            <p:cNvSpPr/>
            <p:nvPr/>
          </p:nvSpPr>
          <p:spPr bwMode="auto">
            <a:xfrm>
              <a:off x="4994275" y="2445544"/>
              <a:ext cx="22225" cy="30163"/>
            </a:xfrm>
            <a:custGeom>
              <a:avLst/>
              <a:gdLst>
                <a:gd name="T0" fmla="*/ 0 w 5"/>
                <a:gd name="T1" fmla="*/ 0 h 7"/>
                <a:gd name="T2" fmla="*/ 5 w 5"/>
                <a:gd name="T3" fmla="*/ 7 h 7"/>
                <a:gd name="T4" fmla="*/ 4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1" y="3"/>
                    <a:pt x="2" y="6"/>
                    <a:pt x="5" y="7"/>
                  </a:cubicBezTo>
                  <a:cubicBezTo>
                    <a:pt x="5" y="7"/>
                    <a:pt x="5" y="7"/>
                    <a:pt x="4" y="7"/>
                  </a:cubicBezTo>
                  <a:cubicBezTo>
                    <a:pt x="2" y="5"/>
                    <a:pt x="1" y="3"/>
                    <a:pt x="0"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8" name="ïṡḷîḑê">
              <a:extLst>
                <a:ext uri="{FF2B5EF4-FFF2-40B4-BE49-F238E27FC236}">
                  <a16:creationId xmlns:a16="http://schemas.microsoft.com/office/drawing/2014/main" id="{6AE56681-2981-4E03-AF19-B8AA16399167}"/>
                </a:ext>
              </a:extLst>
            </p:cNvPr>
            <p:cNvSpPr/>
            <p:nvPr/>
          </p:nvSpPr>
          <p:spPr bwMode="auto">
            <a:xfrm>
              <a:off x="4994275" y="2407444"/>
              <a:ext cx="30163" cy="68263"/>
            </a:xfrm>
            <a:custGeom>
              <a:avLst/>
              <a:gdLst>
                <a:gd name="T0" fmla="*/ 1 w 7"/>
                <a:gd name="T1" fmla="*/ 0 h 16"/>
                <a:gd name="T2" fmla="*/ 0 w 7"/>
                <a:gd name="T3" fmla="*/ 6 h 16"/>
                <a:gd name="T4" fmla="*/ 0 w 7"/>
                <a:gd name="T5" fmla="*/ 7 h 16"/>
                <a:gd name="T6" fmla="*/ 0 w 7"/>
                <a:gd name="T7" fmla="*/ 9 h 16"/>
                <a:gd name="T8" fmla="*/ 4 w 7"/>
                <a:gd name="T9" fmla="*/ 16 h 16"/>
                <a:gd name="T10" fmla="*/ 7 w 7"/>
                <a:gd name="T11" fmla="*/ 1 h 16"/>
                <a:gd name="T12" fmla="*/ 6 w 7"/>
                <a:gd name="T13" fmla="*/ 1 h 16"/>
                <a:gd name="T14" fmla="*/ 1 w 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1" y="0"/>
                  </a:moveTo>
                  <a:cubicBezTo>
                    <a:pt x="0" y="2"/>
                    <a:pt x="0" y="4"/>
                    <a:pt x="0" y="6"/>
                  </a:cubicBezTo>
                  <a:cubicBezTo>
                    <a:pt x="0" y="7"/>
                    <a:pt x="0" y="7"/>
                    <a:pt x="0" y="7"/>
                  </a:cubicBezTo>
                  <a:cubicBezTo>
                    <a:pt x="0" y="8"/>
                    <a:pt x="0" y="9"/>
                    <a:pt x="0" y="9"/>
                  </a:cubicBezTo>
                  <a:cubicBezTo>
                    <a:pt x="1" y="12"/>
                    <a:pt x="2" y="14"/>
                    <a:pt x="4" y="16"/>
                  </a:cubicBezTo>
                  <a:cubicBezTo>
                    <a:pt x="4" y="11"/>
                    <a:pt x="4" y="5"/>
                    <a:pt x="7" y="1"/>
                  </a:cubicBezTo>
                  <a:cubicBezTo>
                    <a:pt x="6" y="1"/>
                    <a:pt x="6" y="1"/>
                    <a:pt x="6" y="1"/>
                  </a:cubicBezTo>
                  <a:cubicBezTo>
                    <a:pt x="4" y="1"/>
                    <a:pt x="2" y="1"/>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79" name="i$ḻiḋè">
              <a:extLst>
                <a:ext uri="{FF2B5EF4-FFF2-40B4-BE49-F238E27FC236}">
                  <a16:creationId xmlns:a16="http://schemas.microsoft.com/office/drawing/2014/main" id="{7AC35DE4-BF3A-4873-860E-DC8FE1A29EA5}"/>
                </a:ext>
              </a:extLst>
            </p:cNvPr>
            <p:cNvSpPr/>
            <p:nvPr/>
          </p:nvSpPr>
          <p:spPr bwMode="auto">
            <a:xfrm>
              <a:off x="4999038" y="2377281"/>
              <a:ext cx="85725" cy="34925"/>
            </a:xfrm>
            <a:custGeom>
              <a:avLst/>
              <a:gdLst>
                <a:gd name="T0" fmla="*/ 20 w 20"/>
                <a:gd name="T1" fmla="*/ 0 h 8"/>
                <a:gd name="T2" fmla="*/ 6 w 20"/>
                <a:gd name="T3" fmla="*/ 0 h 8"/>
                <a:gd name="T4" fmla="*/ 0 w 20"/>
                <a:gd name="T5" fmla="*/ 7 h 8"/>
                <a:gd name="T6" fmla="*/ 5 w 20"/>
                <a:gd name="T7" fmla="*/ 8 h 8"/>
                <a:gd name="T8" fmla="*/ 6 w 20"/>
                <a:gd name="T9" fmla="*/ 8 h 8"/>
                <a:gd name="T10" fmla="*/ 8 w 20"/>
                <a:gd name="T11" fmla="*/ 5 h 8"/>
                <a:gd name="T12" fmla="*/ 20 w 2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0"/>
                  </a:moveTo>
                  <a:cubicBezTo>
                    <a:pt x="6" y="0"/>
                    <a:pt x="6" y="0"/>
                    <a:pt x="6" y="0"/>
                  </a:cubicBezTo>
                  <a:cubicBezTo>
                    <a:pt x="2" y="0"/>
                    <a:pt x="0" y="3"/>
                    <a:pt x="0" y="7"/>
                  </a:cubicBezTo>
                  <a:cubicBezTo>
                    <a:pt x="1" y="8"/>
                    <a:pt x="3" y="8"/>
                    <a:pt x="5" y="8"/>
                  </a:cubicBezTo>
                  <a:cubicBezTo>
                    <a:pt x="6" y="8"/>
                    <a:pt x="6" y="8"/>
                    <a:pt x="6" y="8"/>
                  </a:cubicBezTo>
                  <a:cubicBezTo>
                    <a:pt x="6" y="7"/>
                    <a:pt x="7" y="6"/>
                    <a:pt x="8" y="5"/>
                  </a:cubicBezTo>
                  <a:cubicBezTo>
                    <a:pt x="12" y="2"/>
                    <a:pt x="16" y="0"/>
                    <a:pt x="2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0" name="iṥḻiďé">
              <a:extLst>
                <a:ext uri="{FF2B5EF4-FFF2-40B4-BE49-F238E27FC236}">
                  <a16:creationId xmlns:a16="http://schemas.microsoft.com/office/drawing/2014/main" id="{7A72F1C0-643D-45ED-8521-64D0A5A8D65C}"/>
                </a:ext>
              </a:extLst>
            </p:cNvPr>
            <p:cNvSpPr/>
            <p:nvPr/>
          </p:nvSpPr>
          <p:spPr bwMode="auto">
            <a:xfrm>
              <a:off x="4994275" y="2770981"/>
              <a:ext cx="50800" cy="38100"/>
            </a:xfrm>
            <a:custGeom>
              <a:avLst/>
              <a:gdLst>
                <a:gd name="T0" fmla="*/ 12 w 12"/>
                <a:gd name="T1" fmla="*/ 0 h 9"/>
                <a:gd name="T2" fmla="*/ 7 w 12"/>
                <a:gd name="T3" fmla="*/ 0 h 9"/>
                <a:gd name="T4" fmla="*/ 0 w 12"/>
                <a:gd name="T5" fmla="*/ 9 h 9"/>
                <a:gd name="T6" fmla="*/ 0 w 12"/>
                <a:gd name="T7" fmla="*/ 9 h 9"/>
                <a:gd name="T8" fmla="*/ 9 w 12"/>
                <a:gd name="T9" fmla="*/ 0 h 9"/>
                <a:gd name="T10" fmla="*/ 1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12" y="0"/>
                  </a:moveTo>
                  <a:cubicBezTo>
                    <a:pt x="7" y="0"/>
                    <a:pt x="7" y="0"/>
                    <a:pt x="7" y="0"/>
                  </a:cubicBezTo>
                  <a:cubicBezTo>
                    <a:pt x="1" y="0"/>
                    <a:pt x="0" y="3"/>
                    <a:pt x="0" y="9"/>
                  </a:cubicBezTo>
                  <a:cubicBezTo>
                    <a:pt x="0" y="9"/>
                    <a:pt x="0" y="9"/>
                    <a:pt x="0" y="9"/>
                  </a:cubicBezTo>
                  <a:cubicBezTo>
                    <a:pt x="0" y="4"/>
                    <a:pt x="4" y="0"/>
                    <a:pt x="9" y="0"/>
                  </a:cubicBezTo>
                  <a:cubicBezTo>
                    <a:pt x="12" y="0"/>
                    <a:pt x="12" y="0"/>
                    <a:pt x="12"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1" name="îsḻïḍê">
              <a:extLst>
                <a:ext uri="{FF2B5EF4-FFF2-40B4-BE49-F238E27FC236}">
                  <a16:creationId xmlns:a16="http://schemas.microsoft.com/office/drawing/2014/main" id="{3827FC4B-6E75-4685-8902-7B72F8EA5871}"/>
                </a:ext>
              </a:extLst>
            </p:cNvPr>
            <p:cNvSpPr/>
            <p:nvPr/>
          </p:nvSpPr>
          <p:spPr bwMode="auto">
            <a:xfrm>
              <a:off x="4994275" y="2770981"/>
              <a:ext cx="55563" cy="88900"/>
            </a:xfrm>
            <a:custGeom>
              <a:avLst/>
              <a:gdLst>
                <a:gd name="T0" fmla="*/ 13 w 13"/>
                <a:gd name="T1" fmla="*/ 0 h 21"/>
                <a:gd name="T2" fmla="*/ 12 w 13"/>
                <a:gd name="T3" fmla="*/ 0 h 21"/>
                <a:gd name="T4" fmla="*/ 9 w 13"/>
                <a:gd name="T5" fmla="*/ 0 h 21"/>
                <a:gd name="T6" fmla="*/ 0 w 13"/>
                <a:gd name="T7" fmla="*/ 9 h 21"/>
                <a:gd name="T8" fmla="*/ 0 w 13"/>
                <a:gd name="T9" fmla="*/ 9 h 21"/>
                <a:gd name="T10" fmla="*/ 8 w 13"/>
                <a:gd name="T11" fmla="*/ 21 h 21"/>
                <a:gd name="T12" fmla="*/ 8 w 13"/>
                <a:gd name="T13" fmla="*/ 5 h 21"/>
                <a:gd name="T14" fmla="*/ 13 w 1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13" y="0"/>
                  </a:moveTo>
                  <a:cubicBezTo>
                    <a:pt x="12" y="0"/>
                    <a:pt x="12" y="0"/>
                    <a:pt x="12" y="0"/>
                  </a:cubicBezTo>
                  <a:cubicBezTo>
                    <a:pt x="9" y="0"/>
                    <a:pt x="9" y="0"/>
                    <a:pt x="9" y="0"/>
                  </a:cubicBezTo>
                  <a:cubicBezTo>
                    <a:pt x="4" y="0"/>
                    <a:pt x="0" y="4"/>
                    <a:pt x="0" y="9"/>
                  </a:cubicBezTo>
                  <a:cubicBezTo>
                    <a:pt x="0" y="9"/>
                    <a:pt x="0" y="9"/>
                    <a:pt x="0" y="9"/>
                  </a:cubicBezTo>
                  <a:cubicBezTo>
                    <a:pt x="0" y="15"/>
                    <a:pt x="2" y="20"/>
                    <a:pt x="8" y="21"/>
                  </a:cubicBezTo>
                  <a:cubicBezTo>
                    <a:pt x="6" y="16"/>
                    <a:pt x="5" y="11"/>
                    <a:pt x="8" y="5"/>
                  </a:cubicBezTo>
                  <a:cubicBezTo>
                    <a:pt x="9" y="2"/>
                    <a:pt x="11" y="0"/>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2" name="îṣḷiḍe">
              <a:extLst>
                <a:ext uri="{FF2B5EF4-FFF2-40B4-BE49-F238E27FC236}">
                  <a16:creationId xmlns:a16="http://schemas.microsoft.com/office/drawing/2014/main" id="{339FFD48-91F9-459F-9592-71C3689989B6}"/>
                </a:ext>
              </a:extLst>
            </p:cNvPr>
            <p:cNvSpPr/>
            <p:nvPr/>
          </p:nvSpPr>
          <p:spPr bwMode="auto">
            <a:xfrm>
              <a:off x="4981575" y="2189956"/>
              <a:ext cx="20638" cy="12700"/>
            </a:xfrm>
            <a:custGeom>
              <a:avLst/>
              <a:gdLst>
                <a:gd name="T0" fmla="*/ 1 w 5"/>
                <a:gd name="T1" fmla="*/ 0 h 3"/>
                <a:gd name="T2" fmla="*/ 0 w 5"/>
                <a:gd name="T3" fmla="*/ 3 h 3"/>
                <a:gd name="T4" fmla="*/ 4 w 5"/>
                <a:gd name="T5" fmla="*/ 1 h 3"/>
                <a:gd name="T6" fmla="*/ 5 w 5"/>
                <a:gd name="T7" fmla="*/ 0 h 3"/>
                <a:gd name="T8" fmla="*/ 1 w 5"/>
                <a:gd name="T9" fmla="*/ 0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2"/>
                    <a:pt x="0" y="3"/>
                  </a:cubicBezTo>
                  <a:cubicBezTo>
                    <a:pt x="1" y="3"/>
                    <a:pt x="2" y="2"/>
                    <a:pt x="4" y="1"/>
                  </a:cubicBezTo>
                  <a:cubicBezTo>
                    <a:pt x="4" y="1"/>
                    <a:pt x="4" y="0"/>
                    <a:pt x="5" y="0"/>
                  </a:cubicBezTo>
                  <a:cubicBezTo>
                    <a:pt x="1" y="0"/>
                    <a:pt x="1" y="0"/>
                    <a:pt x="1" y="0"/>
                  </a:cubicBezTo>
                  <a:cubicBezTo>
                    <a:pt x="1" y="0"/>
                    <a:pt x="1" y="0"/>
                    <a:pt x="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3" name="îsļíḋè">
              <a:extLst>
                <a:ext uri="{FF2B5EF4-FFF2-40B4-BE49-F238E27FC236}">
                  <a16:creationId xmlns:a16="http://schemas.microsoft.com/office/drawing/2014/main" id="{93A18DA5-1EF4-4001-9DB1-6BFCC62F90A9}"/>
                </a:ext>
              </a:extLst>
            </p:cNvPr>
            <p:cNvSpPr/>
            <p:nvPr/>
          </p:nvSpPr>
          <p:spPr bwMode="auto">
            <a:xfrm>
              <a:off x="4999038" y="2162969"/>
              <a:ext cx="20638" cy="17463"/>
            </a:xfrm>
            <a:custGeom>
              <a:avLst/>
              <a:gdLst>
                <a:gd name="T0" fmla="*/ 3 w 5"/>
                <a:gd name="T1" fmla="*/ 0 h 4"/>
                <a:gd name="T2" fmla="*/ 0 w 5"/>
                <a:gd name="T3" fmla="*/ 1 h 4"/>
                <a:gd name="T4" fmla="*/ 2 w 5"/>
                <a:gd name="T5" fmla="*/ 4 h 4"/>
                <a:gd name="T6" fmla="*/ 5 w 5"/>
                <a:gd name="T7" fmla="*/ 3 h 4"/>
                <a:gd name="T8" fmla="*/ 3 w 5"/>
                <a:gd name="T9" fmla="*/ 1 h 4"/>
                <a:gd name="T10" fmla="*/ 3 w 5"/>
                <a:gd name="T11" fmla="*/ 1 h 4"/>
                <a:gd name="T12" fmla="*/ 5 w 5"/>
                <a:gd name="T13" fmla="*/ 2 h 4"/>
                <a:gd name="T14" fmla="*/ 3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2" y="0"/>
                    <a:pt x="1" y="1"/>
                    <a:pt x="0" y="1"/>
                  </a:cubicBezTo>
                  <a:cubicBezTo>
                    <a:pt x="1" y="2"/>
                    <a:pt x="2" y="3"/>
                    <a:pt x="2" y="4"/>
                  </a:cubicBezTo>
                  <a:cubicBezTo>
                    <a:pt x="3" y="4"/>
                    <a:pt x="4" y="3"/>
                    <a:pt x="5" y="3"/>
                  </a:cubicBezTo>
                  <a:cubicBezTo>
                    <a:pt x="4" y="2"/>
                    <a:pt x="3" y="2"/>
                    <a:pt x="3" y="1"/>
                  </a:cubicBezTo>
                  <a:cubicBezTo>
                    <a:pt x="3" y="1"/>
                    <a:pt x="3" y="1"/>
                    <a:pt x="3" y="1"/>
                  </a:cubicBezTo>
                  <a:cubicBezTo>
                    <a:pt x="4" y="1"/>
                    <a:pt x="4" y="1"/>
                    <a:pt x="5" y="2"/>
                  </a:cubicBezTo>
                  <a:cubicBezTo>
                    <a:pt x="4" y="1"/>
                    <a:pt x="3" y="1"/>
                    <a:pt x="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4" name="îślïḓé">
              <a:extLst>
                <a:ext uri="{FF2B5EF4-FFF2-40B4-BE49-F238E27FC236}">
                  <a16:creationId xmlns:a16="http://schemas.microsoft.com/office/drawing/2014/main" id="{F05A38A2-0CCF-41C3-B042-CEFE1CD23735}"/>
                </a:ext>
              </a:extLst>
            </p:cNvPr>
            <p:cNvSpPr/>
            <p:nvPr/>
          </p:nvSpPr>
          <p:spPr bwMode="auto">
            <a:xfrm>
              <a:off x="4999038" y="2177256"/>
              <a:ext cx="38100" cy="15875"/>
            </a:xfrm>
            <a:custGeom>
              <a:avLst/>
              <a:gdLst>
                <a:gd name="T0" fmla="*/ 5 w 9"/>
                <a:gd name="T1" fmla="*/ 0 h 4"/>
                <a:gd name="T2" fmla="*/ 2 w 9"/>
                <a:gd name="T3" fmla="*/ 1 h 4"/>
                <a:gd name="T4" fmla="*/ 4 w 9"/>
                <a:gd name="T5" fmla="*/ 3 h 4"/>
                <a:gd name="T6" fmla="*/ 1 w 9"/>
                <a:gd name="T7" fmla="*/ 3 h 4"/>
                <a:gd name="T8" fmla="*/ 1 w 9"/>
                <a:gd name="T9" fmla="*/ 3 h 4"/>
                <a:gd name="T10" fmla="*/ 0 w 9"/>
                <a:gd name="T11" fmla="*/ 4 h 4"/>
                <a:gd name="T12" fmla="*/ 9 w 9"/>
                <a:gd name="T13" fmla="*/ 2 h 4"/>
                <a:gd name="T14" fmla="*/ 9 w 9"/>
                <a:gd name="T15" fmla="*/ 2 h 4"/>
                <a:gd name="T16" fmla="*/ 5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5" y="0"/>
                  </a:moveTo>
                  <a:cubicBezTo>
                    <a:pt x="4" y="0"/>
                    <a:pt x="3" y="1"/>
                    <a:pt x="2" y="1"/>
                  </a:cubicBezTo>
                  <a:cubicBezTo>
                    <a:pt x="3" y="2"/>
                    <a:pt x="3" y="2"/>
                    <a:pt x="4" y="3"/>
                  </a:cubicBezTo>
                  <a:cubicBezTo>
                    <a:pt x="1" y="3"/>
                    <a:pt x="1" y="3"/>
                    <a:pt x="1" y="3"/>
                  </a:cubicBezTo>
                  <a:cubicBezTo>
                    <a:pt x="1" y="3"/>
                    <a:pt x="1" y="3"/>
                    <a:pt x="1" y="3"/>
                  </a:cubicBezTo>
                  <a:cubicBezTo>
                    <a:pt x="0" y="3"/>
                    <a:pt x="0" y="4"/>
                    <a:pt x="0" y="4"/>
                  </a:cubicBezTo>
                  <a:cubicBezTo>
                    <a:pt x="3" y="3"/>
                    <a:pt x="6" y="2"/>
                    <a:pt x="9" y="2"/>
                  </a:cubicBezTo>
                  <a:cubicBezTo>
                    <a:pt x="9" y="2"/>
                    <a:pt x="9" y="2"/>
                    <a:pt x="9" y="2"/>
                  </a:cubicBezTo>
                  <a:cubicBezTo>
                    <a:pt x="7" y="1"/>
                    <a:pt x="6" y="0"/>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5" name="iṥľíḋé">
              <a:extLst>
                <a:ext uri="{FF2B5EF4-FFF2-40B4-BE49-F238E27FC236}">
                  <a16:creationId xmlns:a16="http://schemas.microsoft.com/office/drawing/2014/main" id="{3278ACA7-3609-42C6-96E6-98846CC302FD}"/>
                </a:ext>
              </a:extLst>
            </p:cNvPr>
            <p:cNvSpPr/>
            <p:nvPr/>
          </p:nvSpPr>
          <p:spPr bwMode="auto">
            <a:xfrm>
              <a:off x="4986338" y="2167731"/>
              <a:ext cx="20638" cy="22225"/>
            </a:xfrm>
            <a:custGeom>
              <a:avLst/>
              <a:gdLst>
                <a:gd name="T0" fmla="*/ 3 w 5"/>
                <a:gd name="T1" fmla="*/ 0 h 5"/>
                <a:gd name="T2" fmla="*/ 0 w 5"/>
                <a:gd name="T3" fmla="*/ 5 h 5"/>
                <a:gd name="T4" fmla="*/ 0 w 5"/>
                <a:gd name="T5" fmla="*/ 5 h 5"/>
                <a:gd name="T6" fmla="*/ 4 w 5"/>
                <a:gd name="T7" fmla="*/ 5 h 5"/>
                <a:gd name="T8" fmla="*/ 5 w 5"/>
                <a:gd name="T9" fmla="*/ 3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1"/>
                    <a:pt x="1" y="3"/>
                    <a:pt x="0" y="5"/>
                  </a:cubicBezTo>
                  <a:cubicBezTo>
                    <a:pt x="0" y="5"/>
                    <a:pt x="0" y="5"/>
                    <a:pt x="0" y="5"/>
                  </a:cubicBezTo>
                  <a:cubicBezTo>
                    <a:pt x="4" y="5"/>
                    <a:pt x="4" y="5"/>
                    <a:pt x="4" y="5"/>
                  </a:cubicBezTo>
                  <a:cubicBezTo>
                    <a:pt x="4" y="4"/>
                    <a:pt x="5" y="4"/>
                    <a:pt x="5" y="3"/>
                  </a:cubicBezTo>
                  <a:cubicBezTo>
                    <a:pt x="5" y="2"/>
                    <a:pt x="4" y="1"/>
                    <a:pt x="3"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6" name="íŝliḑê">
              <a:extLst>
                <a:ext uri="{FF2B5EF4-FFF2-40B4-BE49-F238E27FC236}">
                  <a16:creationId xmlns:a16="http://schemas.microsoft.com/office/drawing/2014/main" id="{D898A35D-C2EB-4B9D-A0F9-07FD7A60E7CD}"/>
                </a:ext>
              </a:extLst>
            </p:cNvPr>
            <p:cNvSpPr/>
            <p:nvPr/>
          </p:nvSpPr>
          <p:spPr bwMode="auto">
            <a:xfrm>
              <a:off x="5002213" y="2180431"/>
              <a:ext cx="14288" cy="9525"/>
            </a:xfrm>
            <a:custGeom>
              <a:avLst/>
              <a:gdLst>
                <a:gd name="T0" fmla="*/ 1 w 3"/>
                <a:gd name="T1" fmla="*/ 0 h 2"/>
                <a:gd name="T2" fmla="*/ 0 w 3"/>
                <a:gd name="T3" fmla="*/ 2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1" y="1"/>
                    <a:pt x="0" y="1"/>
                    <a:pt x="0" y="2"/>
                  </a:cubicBezTo>
                  <a:cubicBezTo>
                    <a:pt x="3" y="2"/>
                    <a:pt x="3" y="2"/>
                    <a:pt x="3" y="2"/>
                  </a:cubicBezTo>
                  <a:cubicBezTo>
                    <a:pt x="2" y="1"/>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7" name="ïS1ïďê">
              <a:extLst>
                <a:ext uri="{FF2B5EF4-FFF2-40B4-BE49-F238E27FC236}">
                  <a16:creationId xmlns:a16="http://schemas.microsoft.com/office/drawing/2014/main" id="{07EC64B9-1611-4E4E-96FC-7753DC8EB0D0}"/>
                </a:ext>
              </a:extLst>
            </p:cNvPr>
            <p:cNvSpPr/>
            <p:nvPr/>
          </p:nvSpPr>
          <p:spPr bwMode="auto">
            <a:xfrm>
              <a:off x="5019675" y="2172494"/>
              <a:ext cx="85725" cy="0"/>
            </a:xfrm>
            <a:custGeom>
              <a:avLst/>
              <a:gdLst>
                <a:gd name="T0" fmla="*/ 0 w 20"/>
                <a:gd name="T1" fmla="*/ 1 w 20"/>
                <a:gd name="T2" fmla="*/ 3 w 20"/>
                <a:gd name="T3" fmla="*/ 20 w 20"/>
                <a:gd name="T4" fmla="*/ 20 w 20"/>
                <a:gd name="T5" fmla="*/ 1 w 20"/>
                <a:gd name="T6" fmla="*/ 0 w 20"/>
              </a:gdLst>
              <a:ahLst/>
              <a:cxnLst>
                <a:cxn ang="0">
                  <a:pos x="T0" y="0"/>
                </a:cxn>
                <a:cxn ang="0">
                  <a:pos x="T1" y="0"/>
                </a:cxn>
                <a:cxn ang="0">
                  <a:pos x="T2" y="0"/>
                </a:cxn>
                <a:cxn ang="0">
                  <a:pos x="T3" y="0"/>
                </a:cxn>
                <a:cxn ang="0">
                  <a:pos x="T4" y="0"/>
                </a:cxn>
                <a:cxn ang="0">
                  <a:pos x="T5" y="0"/>
                </a:cxn>
                <a:cxn ang="0">
                  <a:pos x="T6" y="0"/>
                </a:cxn>
              </a:cxnLst>
              <a:rect l="0" t="0" r="r" b="b"/>
              <a:pathLst>
                <a:path w="20">
                  <a:moveTo>
                    <a:pt x="0" y="0"/>
                  </a:moveTo>
                  <a:cubicBezTo>
                    <a:pt x="0" y="0"/>
                    <a:pt x="0" y="0"/>
                    <a:pt x="1" y="0"/>
                  </a:cubicBezTo>
                  <a:cubicBezTo>
                    <a:pt x="1" y="0"/>
                    <a:pt x="2" y="0"/>
                    <a:pt x="3" y="0"/>
                  </a:cubicBezTo>
                  <a:cubicBezTo>
                    <a:pt x="20" y="0"/>
                    <a:pt x="20" y="0"/>
                    <a:pt x="20" y="0"/>
                  </a:cubicBezTo>
                  <a:cubicBezTo>
                    <a:pt x="20" y="0"/>
                    <a:pt x="20" y="0"/>
                    <a:pt x="20" y="0"/>
                  </a:cubicBezTo>
                  <a:cubicBezTo>
                    <a:pt x="1" y="0"/>
                    <a:pt x="1" y="0"/>
                    <a:pt x="1" y="0"/>
                  </a:cubicBezTo>
                  <a:cubicBezTo>
                    <a:pt x="1" y="0"/>
                    <a:pt x="0" y="0"/>
                    <a:pt x="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8" name="iSḷïḑe">
              <a:extLst>
                <a:ext uri="{FF2B5EF4-FFF2-40B4-BE49-F238E27FC236}">
                  <a16:creationId xmlns:a16="http://schemas.microsoft.com/office/drawing/2014/main" id="{D5E70FBF-B40E-48F8-8771-3DE0B47AD016}"/>
                </a:ext>
              </a:extLst>
            </p:cNvPr>
            <p:cNvSpPr/>
            <p:nvPr/>
          </p:nvSpPr>
          <p:spPr bwMode="auto">
            <a:xfrm>
              <a:off x="5024438" y="2172494"/>
              <a:ext cx="80963" cy="12700"/>
            </a:xfrm>
            <a:custGeom>
              <a:avLst/>
              <a:gdLst>
                <a:gd name="T0" fmla="*/ 19 w 19"/>
                <a:gd name="T1" fmla="*/ 0 h 3"/>
                <a:gd name="T2" fmla="*/ 2 w 19"/>
                <a:gd name="T3" fmla="*/ 0 h 3"/>
                <a:gd name="T4" fmla="*/ 0 w 19"/>
                <a:gd name="T5" fmla="*/ 0 h 3"/>
                <a:gd name="T6" fmla="*/ 3 w 19"/>
                <a:gd name="T7" fmla="*/ 3 h 3"/>
                <a:gd name="T8" fmla="*/ 3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2" y="0"/>
                    <a:pt x="2" y="0"/>
                    <a:pt x="2" y="0"/>
                  </a:cubicBezTo>
                  <a:cubicBezTo>
                    <a:pt x="1" y="0"/>
                    <a:pt x="0" y="0"/>
                    <a:pt x="0" y="0"/>
                  </a:cubicBezTo>
                  <a:cubicBezTo>
                    <a:pt x="1" y="1"/>
                    <a:pt x="2" y="2"/>
                    <a:pt x="3" y="3"/>
                  </a:cubicBezTo>
                  <a:cubicBezTo>
                    <a:pt x="3" y="3"/>
                    <a:pt x="3" y="3"/>
                    <a:pt x="3" y="3"/>
                  </a:cubicBezTo>
                  <a:cubicBezTo>
                    <a:pt x="8" y="1"/>
                    <a:pt x="13" y="0"/>
                    <a:pt x="19"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89" name="ïṧlíḓé">
              <a:extLst>
                <a:ext uri="{FF2B5EF4-FFF2-40B4-BE49-F238E27FC236}">
                  <a16:creationId xmlns:a16="http://schemas.microsoft.com/office/drawing/2014/main" id="{83B9410E-27A5-43AE-A699-567528D534AF}"/>
                </a:ext>
              </a:extLst>
            </p:cNvPr>
            <p:cNvSpPr/>
            <p:nvPr/>
          </p:nvSpPr>
          <p:spPr bwMode="auto">
            <a:xfrm>
              <a:off x="5011738" y="2167731"/>
              <a:ext cx="12700" cy="9525"/>
            </a:xfrm>
            <a:custGeom>
              <a:avLst/>
              <a:gdLst>
                <a:gd name="T0" fmla="*/ 0 w 3"/>
                <a:gd name="T1" fmla="*/ 0 h 2"/>
                <a:gd name="T2" fmla="*/ 0 w 3"/>
                <a:gd name="T3" fmla="*/ 0 h 2"/>
                <a:gd name="T4" fmla="*/ 2 w 3"/>
                <a:gd name="T5" fmla="*/ 2 h 2"/>
                <a:gd name="T6" fmla="*/ 3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1"/>
                    <a:pt x="1" y="1"/>
                    <a:pt x="2" y="2"/>
                  </a:cubicBezTo>
                  <a:cubicBezTo>
                    <a:pt x="2" y="2"/>
                    <a:pt x="2" y="1"/>
                    <a:pt x="3" y="1"/>
                  </a:cubicBezTo>
                  <a:cubicBezTo>
                    <a:pt x="2" y="1"/>
                    <a:pt x="2" y="1"/>
                    <a:pt x="2" y="1"/>
                  </a:cubicBezTo>
                  <a:cubicBezTo>
                    <a:pt x="1" y="0"/>
                    <a:pt x="1" y="0"/>
                    <a:pt x="0"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0" name="íšľíḓê">
              <a:extLst>
                <a:ext uri="{FF2B5EF4-FFF2-40B4-BE49-F238E27FC236}">
                  <a16:creationId xmlns:a16="http://schemas.microsoft.com/office/drawing/2014/main" id="{AD03F653-BA9D-4935-85CC-B41EA74D78E0}"/>
                </a:ext>
              </a:extLst>
            </p:cNvPr>
            <p:cNvSpPr/>
            <p:nvPr/>
          </p:nvSpPr>
          <p:spPr bwMode="auto">
            <a:xfrm>
              <a:off x="5019675" y="2172494"/>
              <a:ext cx="17463" cy="12700"/>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0"/>
                    <a:pt x="0" y="1"/>
                    <a:pt x="0" y="1"/>
                  </a:cubicBezTo>
                  <a:cubicBezTo>
                    <a:pt x="1" y="1"/>
                    <a:pt x="2" y="2"/>
                    <a:pt x="4" y="3"/>
                  </a:cubicBezTo>
                  <a:cubicBezTo>
                    <a:pt x="3" y="2"/>
                    <a:pt x="2" y="1"/>
                    <a:pt x="1" y="0"/>
                  </a:cubicBezTo>
                </a:path>
              </a:pathLst>
            </a:custGeom>
            <a:solidFill>
              <a:srgbClr val="DC89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1" name="í$ľíďé">
              <a:extLst>
                <a:ext uri="{FF2B5EF4-FFF2-40B4-BE49-F238E27FC236}">
                  <a16:creationId xmlns:a16="http://schemas.microsoft.com/office/drawing/2014/main" id="{204751BA-0FBA-4935-B2D5-87F6BAC04EB1}"/>
                </a:ext>
              </a:extLst>
            </p:cNvPr>
            <p:cNvSpPr/>
            <p:nvPr/>
          </p:nvSpPr>
          <p:spPr bwMode="auto">
            <a:xfrm>
              <a:off x="5105400" y="2172494"/>
              <a:ext cx="141288" cy="0"/>
            </a:xfrm>
            <a:custGeom>
              <a:avLst/>
              <a:gdLst>
                <a:gd name="T0" fmla="*/ 32 w 33"/>
                <a:gd name="T1" fmla="*/ 29 w 33"/>
                <a:gd name="T2" fmla="*/ 17 w 33"/>
                <a:gd name="T3" fmla="*/ 17 w 33"/>
                <a:gd name="T4" fmla="*/ 33 w 33"/>
                <a:gd name="T5" fmla="*/ 33 w 33"/>
                <a:gd name="T6" fmla="*/ 32 w 33"/>
                <a:gd name="T7" fmla="*/ 8 w 33"/>
                <a:gd name="T8" fmla="*/ 0 w 33"/>
                <a:gd name="T9" fmla="*/ 17 w 33"/>
                <a:gd name="T10" fmla="*/ 8 w 3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3">
                  <a:moveTo>
                    <a:pt x="32" y="0"/>
                  </a:moveTo>
                  <a:cubicBezTo>
                    <a:pt x="31" y="0"/>
                    <a:pt x="30" y="0"/>
                    <a:pt x="29" y="0"/>
                  </a:cubicBezTo>
                  <a:cubicBezTo>
                    <a:pt x="17" y="0"/>
                    <a:pt x="17" y="0"/>
                    <a:pt x="17" y="0"/>
                  </a:cubicBezTo>
                  <a:cubicBezTo>
                    <a:pt x="17" y="0"/>
                    <a:pt x="17" y="0"/>
                    <a:pt x="17" y="0"/>
                  </a:cubicBezTo>
                  <a:cubicBezTo>
                    <a:pt x="33" y="0"/>
                    <a:pt x="33" y="0"/>
                    <a:pt x="33" y="0"/>
                  </a:cubicBezTo>
                  <a:cubicBezTo>
                    <a:pt x="33" y="0"/>
                    <a:pt x="33" y="0"/>
                    <a:pt x="33" y="0"/>
                  </a:cubicBezTo>
                  <a:cubicBezTo>
                    <a:pt x="32" y="0"/>
                    <a:pt x="32" y="0"/>
                    <a:pt x="32" y="0"/>
                  </a:cubicBezTo>
                  <a:moveTo>
                    <a:pt x="8" y="0"/>
                  </a:moveTo>
                  <a:cubicBezTo>
                    <a:pt x="5" y="0"/>
                    <a:pt x="3" y="0"/>
                    <a:pt x="0" y="0"/>
                  </a:cubicBezTo>
                  <a:cubicBezTo>
                    <a:pt x="17" y="0"/>
                    <a:pt x="17" y="0"/>
                    <a:pt x="17" y="0"/>
                  </a:cubicBezTo>
                  <a:cubicBezTo>
                    <a:pt x="14" y="0"/>
                    <a:pt x="11" y="0"/>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2" name="ïṩļîḍe">
              <a:extLst>
                <a:ext uri="{FF2B5EF4-FFF2-40B4-BE49-F238E27FC236}">
                  <a16:creationId xmlns:a16="http://schemas.microsoft.com/office/drawing/2014/main" id="{7734D8EC-679E-48C0-BED0-B208D194AF30}"/>
                </a:ext>
              </a:extLst>
            </p:cNvPr>
            <p:cNvSpPr/>
            <p:nvPr/>
          </p:nvSpPr>
          <p:spPr bwMode="auto">
            <a:xfrm>
              <a:off x="5178425" y="2172494"/>
              <a:ext cx="80963" cy="4763"/>
            </a:xfrm>
            <a:custGeom>
              <a:avLst/>
              <a:gdLst>
                <a:gd name="T0" fmla="*/ 16 w 19"/>
                <a:gd name="T1" fmla="*/ 0 h 1"/>
                <a:gd name="T2" fmla="*/ 0 w 19"/>
                <a:gd name="T3" fmla="*/ 0 h 1"/>
                <a:gd name="T4" fmla="*/ 19 w 19"/>
                <a:gd name="T5" fmla="*/ 1 h 1"/>
                <a:gd name="T6" fmla="*/ 16 w 19"/>
                <a:gd name="T7" fmla="*/ 0 h 1"/>
                <a:gd name="T8" fmla="*/ 16 w 19"/>
                <a:gd name="T9" fmla="*/ 0 h 1"/>
              </a:gdLst>
              <a:ahLst/>
              <a:cxnLst>
                <a:cxn ang="0">
                  <a:pos x="T0" y="T1"/>
                </a:cxn>
                <a:cxn ang="0">
                  <a:pos x="T2" y="T3"/>
                </a:cxn>
                <a:cxn ang="0">
                  <a:pos x="T4" y="T5"/>
                </a:cxn>
                <a:cxn ang="0">
                  <a:pos x="T6" y="T7"/>
                </a:cxn>
                <a:cxn ang="0">
                  <a:pos x="T8" y="T9"/>
                </a:cxn>
              </a:cxnLst>
              <a:rect l="0" t="0" r="r" b="b"/>
              <a:pathLst>
                <a:path w="19" h="1">
                  <a:moveTo>
                    <a:pt x="16" y="0"/>
                  </a:moveTo>
                  <a:cubicBezTo>
                    <a:pt x="0" y="0"/>
                    <a:pt x="0" y="0"/>
                    <a:pt x="0" y="0"/>
                  </a:cubicBezTo>
                  <a:cubicBezTo>
                    <a:pt x="6" y="0"/>
                    <a:pt x="12" y="1"/>
                    <a:pt x="19" y="1"/>
                  </a:cubicBezTo>
                  <a:cubicBezTo>
                    <a:pt x="18" y="0"/>
                    <a:pt x="17" y="0"/>
                    <a:pt x="16" y="0"/>
                  </a:cubicBezTo>
                  <a:cubicBezTo>
                    <a:pt x="16" y="0"/>
                    <a:pt x="16" y="0"/>
                    <a:pt x="1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3" name="íṧľíḓê">
              <a:extLst>
                <a:ext uri="{FF2B5EF4-FFF2-40B4-BE49-F238E27FC236}">
                  <a16:creationId xmlns:a16="http://schemas.microsoft.com/office/drawing/2014/main" id="{58CE37A4-C01B-46B8-8E74-F85E228E9890}"/>
                </a:ext>
              </a:extLst>
            </p:cNvPr>
            <p:cNvSpPr/>
            <p:nvPr/>
          </p:nvSpPr>
          <p:spPr bwMode="auto">
            <a:xfrm>
              <a:off x="5084763" y="2377281"/>
              <a:ext cx="58738" cy="0"/>
            </a:xfrm>
            <a:custGeom>
              <a:avLst/>
              <a:gdLst>
                <a:gd name="T0" fmla="*/ 14 w 14"/>
                <a:gd name="T1" fmla="*/ 0 w 14"/>
                <a:gd name="T2" fmla="*/ 14 w 14"/>
              </a:gdLst>
              <a:ahLst/>
              <a:cxnLst>
                <a:cxn ang="0">
                  <a:pos x="T0" y="0"/>
                </a:cxn>
                <a:cxn ang="0">
                  <a:pos x="T1" y="0"/>
                </a:cxn>
                <a:cxn ang="0">
                  <a:pos x="T2" y="0"/>
                </a:cxn>
              </a:cxnLst>
              <a:rect l="0" t="0" r="r" b="b"/>
              <a:pathLst>
                <a:path w="14">
                  <a:moveTo>
                    <a:pt x="14" y="0"/>
                  </a:moveTo>
                  <a:cubicBezTo>
                    <a:pt x="9" y="0"/>
                    <a:pt x="5" y="0"/>
                    <a:pt x="0" y="0"/>
                  </a:cubicBezTo>
                  <a:cubicBezTo>
                    <a:pt x="14" y="0"/>
                    <a:pt x="14" y="0"/>
                    <a:pt x="14"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4" name="ïś1íḑé">
              <a:extLst>
                <a:ext uri="{FF2B5EF4-FFF2-40B4-BE49-F238E27FC236}">
                  <a16:creationId xmlns:a16="http://schemas.microsoft.com/office/drawing/2014/main" id="{DB20FD50-243A-401F-8F66-6AC689A7EAB5}"/>
                </a:ext>
              </a:extLst>
            </p:cNvPr>
            <p:cNvSpPr/>
            <p:nvPr/>
          </p:nvSpPr>
          <p:spPr bwMode="auto">
            <a:xfrm>
              <a:off x="4943475" y="2274094"/>
              <a:ext cx="88900" cy="111125"/>
            </a:xfrm>
            <a:custGeom>
              <a:avLst/>
              <a:gdLst>
                <a:gd name="T0" fmla="*/ 21 w 21"/>
                <a:gd name="T1" fmla="*/ 0 h 26"/>
                <a:gd name="T2" fmla="*/ 11 w 21"/>
                <a:gd name="T3" fmla="*/ 0 h 26"/>
                <a:gd name="T4" fmla="*/ 0 w 21"/>
                <a:gd name="T5" fmla="*/ 10 h 26"/>
                <a:gd name="T6" fmla="*/ 0 w 21"/>
                <a:gd name="T7" fmla="*/ 12 h 26"/>
                <a:gd name="T8" fmla="*/ 6 w 21"/>
                <a:gd name="T9" fmla="*/ 26 h 26"/>
                <a:gd name="T10" fmla="*/ 4 w 21"/>
                <a:gd name="T11" fmla="*/ 18 h 26"/>
                <a:gd name="T12" fmla="*/ 4 w 21"/>
                <a:gd name="T13" fmla="*/ 14 h 26"/>
                <a:gd name="T14" fmla="*/ 18 w 21"/>
                <a:gd name="T15" fmla="*/ 0 h 26"/>
                <a:gd name="T16" fmla="*/ 21 w 21"/>
                <a:gd name="T17" fmla="*/ 0 h 26"/>
                <a:gd name="T18" fmla="*/ 21 w 21"/>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6">
                  <a:moveTo>
                    <a:pt x="21" y="0"/>
                  </a:moveTo>
                  <a:cubicBezTo>
                    <a:pt x="11" y="0"/>
                    <a:pt x="11" y="0"/>
                    <a:pt x="11" y="0"/>
                  </a:cubicBezTo>
                  <a:cubicBezTo>
                    <a:pt x="4" y="0"/>
                    <a:pt x="0" y="3"/>
                    <a:pt x="0" y="10"/>
                  </a:cubicBezTo>
                  <a:cubicBezTo>
                    <a:pt x="0" y="12"/>
                    <a:pt x="0" y="12"/>
                    <a:pt x="0" y="12"/>
                  </a:cubicBezTo>
                  <a:cubicBezTo>
                    <a:pt x="0" y="17"/>
                    <a:pt x="2" y="23"/>
                    <a:pt x="6" y="26"/>
                  </a:cubicBezTo>
                  <a:cubicBezTo>
                    <a:pt x="5" y="24"/>
                    <a:pt x="4" y="21"/>
                    <a:pt x="4" y="18"/>
                  </a:cubicBezTo>
                  <a:cubicBezTo>
                    <a:pt x="4" y="14"/>
                    <a:pt x="4" y="14"/>
                    <a:pt x="4" y="14"/>
                  </a:cubicBezTo>
                  <a:cubicBezTo>
                    <a:pt x="4" y="6"/>
                    <a:pt x="10" y="0"/>
                    <a:pt x="18" y="0"/>
                  </a:cubicBezTo>
                  <a:cubicBezTo>
                    <a:pt x="21" y="0"/>
                    <a:pt x="21" y="0"/>
                    <a:pt x="21" y="0"/>
                  </a:cubicBezTo>
                  <a:cubicBezTo>
                    <a:pt x="21" y="0"/>
                    <a:pt x="21" y="0"/>
                    <a:pt x="21" y="0"/>
                  </a:cubicBezTo>
                </a:path>
              </a:pathLst>
            </a:custGeom>
            <a:solidFill>
              <a:srgbClr val="ED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5" name="íš1íďé">
              <a:extLst>
                <a:ext uri="{FF2B5EF4-FFF2-40B4-BE49-F238E27FC236}">
                  <a16:creationId xmlns:a16="http://schemas.microsoft.com/office/drawing/2014/main" id="{DB7DAD63-C309-4F6D-A15B-A78D3573F761}"/>
                </a:ext>
              </a:extLst>
            </p:cNvPr>
            <p:cNvSpPr/>
            <p:nvPr/>
          </p:nvSpPr>
          <p:spPr bwMode="auto">
            <a:xfrm>
              <a:off x="4960938" y="2274094"/>
              <a:ext cx="88900" cy="120650"/>
            </a:xfrm>
            <a:custGeom>
              <a:avLst/>
              <a:gdLst>
                <a:gd name="T0" fmla="*/ 21 w 21"/>
                <a:gd name="T1" fmla="*/ 0 h 28"/>
                <a:gd name="T2" fmla="*/ 17 w 21"/>
                <a:gd name="T3" fmla="*/ 0 h 28"/>
                <a:gd name="T4" fmla="*/ 14 w 21"/>
                <a:gd name="T5" fmla="*/ 0 h 28"/>
                <a:gd name="T6" fmla="*/ 0 w 21"/>
                <a:gd name="T7" fmla="*/ 14 h 28"/>
                <a:gd name="T8" fmla="*/ 0 w 21"/>
                <a:gd name="T9" fmla="*/ 18 h 28"/>
                <a:gd name="T10" fmla="*/ 2 w 21"/>
                <a:gd name="T11" fmla="*/ 26 h 28"/>
                <a:gd name="T12" fmla="*/ 7 w 21"/>
                <a:gd name="T13" fmla="*/ 28 h 28"/>
                <a:gd name="T14" fmla="*/ 21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21" y="0"/>
                  </a:moveTo>
                  <a:cubicBezTo>
                    <a:pt x="17" y="0"/>
                    <a:pt x="17" y="0"/>
                    <a:pt x="17" y="0"/>
                  </a:cubicBezTo>
                  <a:cubicBezTo>
                    <a:pt x="14" y="0"/>
                    <a:pt x="14" y="0"/>
                    <a:pt x="14" y="0"/>
                  </a:cubicBezTo>
                  <a:cubicBezTo>
                    <a:pt x="6" y="0"/>
                    <a:pt x="0" y="6"/>
                    <a:pt x="0" y="14"/>
                  </a:cubicBezTo>
                  <a:cubicBezTo>
                    <a:pt x="0" y="18"/>
                    <a:pt x="0" y="18"/>
                    <a:pt x="0" y="18"/>
                  </a:cubicBezTo>
                  <a:cubicBezTo>
                    <a:pt x="0" y="21"/>
                    <a:pt x="1" y="24"/>
                    <a:pt x="2" y="26"/>
                  </a:cubicBezTo>
                  <a:cubicBezTo>
                    <a:pt x="4" y="27"/>
                    <a:pt x="5" y="28"/>
                    <a:pt x="7" y="28"/>
                  </a:cubicBezTo>
                  <a:cubicBezTo>
                    <a:pt x="1" y="12"/>
                    <a:pt x="9" y="4"/>
                    <a:pt x="2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6" name="îṣliḋé">
              <a:extLst>
                <a:ext uri="{FF2B5EF4-FFF2-40B4-BE49-F238E27FC236}">
                  <a16:creationId xmlns:a16="http://schemas.microsoft.com/office/drawing/2014/main" id="{E99072D3-BD45-4EB3-B64F-DB0A85B59E1F}"/>
                </a:ext>
              </a:extLst>
            </p:cNvPr>
            <p:cNvSpPr/>
            <p:nvPr/>
          </p:nvSpPr>
          <p:spPr bwMode="auto">
            <a:xfrm>
              <a:off x="4994275" y="4664869"/>
              <a:ext cx="22225" cy="33338"/>
            </a:xfrm>
            <a:custGeom>
              <a:avLst/>
              <a:gdLst>
                <a:gd name="T0" fmla="*/ 5 w 5"/>
                <a:gd name="T1" fmla="*/ 0 h 8"/>
                <a:gd name="T2" fmla="*/ 0 w 5"/>
                <a:gd name="T3" fmla="*/ 8 h 8"/>
                <a:gd name="T4" fmla="*/ 5 w 5"/>
                <a:gd name="T5" fmla="*/ 5 h 8"/>
                <a:gd name="T6" fmla="*/ 5 w 5"/>
                <a:gd name="T7" fmla="*/ 0 h 8"/>
              </a:gdLst>
              <a:ahLst/>
              <a:cxnLst>
                <a:cxn ang="0">
                  <a:pos x="T0" y="T1"/>
                </a:cxn>
                <a:cxn ang="0">
                  <a:pos x="T2" y="T3"/>
                </a:cxn>
                <a:cxn ang="0">
                  <a:pos x="T4" y="T5"/>
                </a:cxn>
                <a:cxn ang="0">
                  <a:pos x="T6" y="T7"/>
                </a:cxn>
              </a:cxnLst>
              <a:rect l="0" t="0" r="r" b="b"/>
              <a:pathLst>
                <a:path w="5" h="8">
                  <a:moveTo>
                    <a:pt x="5" y="0"/>
                  </a:moveTo>
                  <a:cubicBezTo>
                    <a:pt x="2" y="2"/>
                    <a:pt x="0" y="5"/>
                    <a:pt x="0" y="8"/>
                  </a:cubicBezTo>
                  <a:cubicBezTo>
                    <a:pt x="0" y="5"/>
                    <a:pt x="2" y="5"/>
                    <a:pt x="5" y="5"/>
                  </a:cubicBezTo>
                  <a:cubicBezTo>
                    <a:pt x="5" y="3"/>
                    <a:pt x="5" y="2"/>
                    <a:pt x="5"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7" name="îšliḓe">
              <a:extLst>
                <a:ext uri="{FF2B5EF4-FFF2-40B4-BE49-F238E27FC236}">
                  <a16:creationId xmlns:a16="http://schemas.microsoft.com/office/drawing/2014/main" id="{3618A728-C4DE-447C-B513-7E877D4ECA16}"/>
                </a:ext>
              </a:extLst>
            </p:cNvPr>
            <p:cNvSpPr/>
            <p:nvPr/>
          </p:nvSpPr>
          <p:spPr bwMode="auto">
            <a:xfrm>
              <a:off x="4994275" y="4685506"/>
              <a:ext cx="38100" cy="85725"/>
            </a:xfrm>
            <a:custGeom>
              <a:avLst/>
              <a:gdLst>
                <a:gd name="T0" fmla="*/ 5 w 9"/>
                <a:gd name="T1" fmla="*/ 0 h 20"/>
                <a:gd name="T2" fmla="*/ 0 w 9"/>
                <a:gd name="T3" fmla="*/ 3 h 20"/>
                <a:gd name="T4" fmla="*/ 0 w 9"/>
                <a:gd name="T5" fmla="*/ 5 h 20"/>
                <a:gd name="T6" fmla="*/ 0 w 9"/>
                <a:gd name="T7" fmla="*/ 6 h 20"/>
                <a:gd name="T8" fmla="*/ 7 w 9"/>
                <a:gd name="T9" fmla="*/ 20 h 20"/>
                <a:gd name="T10" fmla="*/ 8 w 9"/>
                <a:gd name="T11" fmla="*/ 20 h 20"/>
                <a:gd name="T12" fmla="*/ 9 w 9"/>
                <a:gd name="T13" fmla="*/ 7 h 20"/>
                <a:gd name="T14" fmla="*/ 5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5" y="0"/>
                  </a:moveTo>
                  <a:cubicBezTo>
                    <a:pt x="2" y="0"/>
                    <a:pt x="0" y="0"/>
                    <a:pt x="0" y="3"/>
                  </a:cubicBezTo>
                  <a:cubicBezTo>
                    <a:pt x="0" y="4"/>
                    <a:pt x="0" y="5"/>
                    <a:pt x="0" y="5"/>
                  </a:cubicBezTo>
                  <a:cubicBezTo>
                    <a:pt x="0" y="6"/>
                    <a:pt x="0" y="6"/>
                    <a:pt x="0" y="6"/>
                  </a:cubicBezTo>
                  <a:cubicBezTo>
                    <a:pt x="0" y="12"/>
                    <a:pt x="1" y="20"/>
                    <a:pt x="7" y="20"/>
                  </a:cubicBezTo>
                  <a:cubicBezTo>
                    <a:pt x="8" y="20"/>
                    <a:pt x="8" y="20"/>
                    <a:pt x="8" y="20"/>
                  </a:cubicBezTo>
                  <a:cubicBezTo>
                    <a:pt x="8" y="15"/>
                    <a:pt x="9" y="11"/>
                    <a:pt x="9" y="7"/>
                  </a:cubicBezTo>
                  <a:cubicBezTo>
                    <a:pt x="8" y="5"/>
                    <a:pt x="6"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8" name="í$lidê">
              <a:extLst>
                <a:ext uri="{FF2B5EF4-FFF2-40B4-BE49-F238E27FC236}">
                  <a16:creationId xmlns:a16="http://schemas.microsoft.com/office/drawing/2014/main" id="{93640D15-75B1-4306-9DE1-ED55E18F2815}"/>
                </a:ext>
              </a:extLst>
            </p:cNvPr>
            <p:cNvSpPr/>
            <p:nvPr/>
          </p:nvSpPr>
          <p:spPr bwMode="auto">
            <a:xfrm>
              <a:off x="5029200" y="4715669"/>
              <a:ext cx="192088" cy="55563"/>
            </a:xfrm>
            <a:custGeom>
              <a:avLst/>
              <a:gdLst>
                <a:gd name="T0" fmla="*/ 1 w 45"/>
                <a:gd name="T1" fmla="*/ 0 h 13"/>
                <a:gd name="T2" fmla="*/ 0 w 45"/>
                <a:gd name="T3" fmla="*/ 13 h 13"/>
                <a:gd name="T4" fmla="*/ 45 w 45"/>
                <a:gd name="T5" fmla="*/ 13 h 13"/>
                <a:gd name="T6" fmla="*/ 9 w 45"/>
                <a:gd name="T7" fmla="*/ 4 h 13"/>
                <a:gd name="T8" fmla="*/ 1 w 45"/>
                <a:gd name="T9" fmla="*/ 0 h 13"/>
              </a:gdLst>
              <a:ahLst/>
              <a:cxnLst>
                <a:cxn ang="0">
                  <a:pos x="T0" y="T1"/>
                </a:cxn>
                <a:cxn ang="0">
                  <a:pos x="T2" y="T3"/>
                </a:cxn>
                <a:cxn ang="0">
                  <a:pos x="T4" y="T5"/>
                </a:cxn>
                <a:cxn ang="0">
                  <a:pos x="T6" y="T7"/>
                </a:cxn>
                <a:cxn ang="0">
                  <a:pos x="T8" y="T9"/>
                </a:cxn>
              </a:cxnLst>
              <a:rect l="0" t="0" r="r" b="b"/>
              <a:pathLst>
                <a:path w="45" h="13">
                  <a:moveTo>
                    <a:pt x="1" y="0"/>
                  </a:moveTo>
                  <a:cubicBezTo>
                    <a:pt x="1" y="4"/>
                    <a:pt x="0" y="8"/>
                    <a:pt x="0" y="13"/>
                  </a:cubicBezTo>
                  <a:cubicBezTo>
                    <a:pt x="45" y="13"/>
                    <a:pt x="45" y="13"/>
                    <a:pt x="45" y="13"/>
                  </a:cubicBezTo>
                  <a:cubicBezTo>
                    <a:pt x="32" y="13"/>
                    <a:pt x="21" y="8"/>
                    <a:pt x="9" y="4"/>
                  </a:cubicBezTo>
                  <a:cubicBezTo>
                    <a:pt x="6" y="4"/>
                    <a:pt x="4" y="2"/>
                    <a:pt x="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99" name="íSlîḍé">
              <a:extLst>
                <a:ext uri="{FF2B5EF4-FFF2-40B4-BE49-F238E27FC236}">
                  <a16:creationId xmlns:a16="http://schemas.microsoft.com/office/drawing/2014/main" id="{A5055F26-00A6-49CE-B71F-47ADC3B27AA5}"/>
                </a:ext>
              </a:extLst>
            </p:cNvPr>
            <p:cNvSpPr/>
            <p:nvPr/>
          </p:nvSpPr>
          <p:spPr bwMode="auto">
            <a:xfrm>
              <a:off x="4994275" y="4053681"/>
              <a:ext cx="38100" cy="85725"/>
            </a:xfrm>
            <a:custGeom>
              <a:avLst/>
              <a:gdLst>
                <a:gd name="T0" fmla="*/ 8 w 9"/>
                <a:gd name="T1" fmla="*/ 0 h 20"/>
                <a:gd name="T2" fmla="*/ 7 w 9"/>
                <a:gd name="T3" fmla="*/ 0 h 20"/>
                <a:gd name="T4" fmla="*/ 0 w 9"/>
                <a:gd name="T5" fmla="*/ 9 h 20"/>
                <a:gd name="T6" fmla="*/ 0 w 9"/>
                <a:gd name="T7" fmla="*/ 10 h 20"/>
                <a:gd name="T8" fmla="*/ 7 w 9"/>
                <a:gd name="T9" fmla="*/ 20 h 20"/>
                <a:gd name="T10" fmla="*/ 8 w 9"/>
                <a:gd name="T11" fmla="*/ 20 h 20"/>
                <a:gd name="T12" fmla="*/ 9 w 9"/>
                <a:gd name="T13" fmla="*/ 19 h 20"/>
                <a:gd name="T14" fmla="*/ 4 w 9"/>
                <a:gd name="T15" fmla="*/ 10 h 20"/>
                <a:gd name="T16" fmla="*/ 4 w 9"/>
                <a:gd name="T17" fmla="*/ 9 h 20"/>
                <a:gd name="T18" fmla="*/ 9 w 9"/>
                <a:gd name="T19" fmla="*/ 1 h 20"/>
                <a:gd name="T20" fmla="*/ 8 w 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8" y="0"/>
                  </a:moveTo>
                  <a:cubicBezTo>
                    <a:pt x="7" y="0"/>
                    <a:pt x="7" y="0"/>
                    <a:pt x="7" y="0"/>
                  </a:cubicBezTo>
                  <a:cubicBezTo>
                    <a:pt x="1" y="0"/>
                    <a:pt x="0" y="3"/>
                    <a:pt x="0" y="9"/>
                  </a:cubicBezTo>
                  <a:cubicBezTo>
                    <a:pt x="0" y="10"/>
                    <a:pt x="0" y="10"/>
                    <a:pt x="0" y="10"/>
                  </a:cubicBezTo>
                  <a:cubicBezTo>
                    <a:pt x="0" y="16"/>
                    <a:pt x="1" y="20"/>
                    <a:pt x="7" y="20"/>
                  </a:cubicBezTo>
                  <a:cubicBezTo>
                    <a:pt x="8" y="20"/>
                    <a:pt x="8" y="20"/>
                    <a:pt x="8" y="20"/>
                  </a:cubicBezTo>
                  <a:cubicBezTo>
                    <a:pt x="8" y="20"/>
                    <a:pt x="9" y="19"/>
                    <a:pt x="9" y="19"/>
                  </a:cubicBezTo>
                  <a:cubicBezTo>
                    <a:pt x="6" y="17"/>
                    <a:pt x="4" y="14"/>
                    <a:pt x="4" y="10"/>
                  </a:cubicBezTo>
                  <a:cubicBezTo>
                    <a:pt x="4" y="9"/>
                    <a:pt x="4" y="9"/>
                    <a:pt x="4" y="9"/>
                  </a:cubicBezTo>
                  <a:cubicBezTo>
                    <a:pt x="4" y="5"/>
                    <a:pt x="6" y="2"/>
                    <a:pt x="9" y="1"/>
                  </a:cubicBezTo>
                  <a:cubicBezTo>
                    <a:pt x="9" y="1"/>
                    <a:pt x="8" y="0"/>
                    <a:pt x="8"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0" name="îSļïde">
              <a:extLst>
                <a:ext uri="{FF2B5EF4-FFF2-40B4-BE49-F238E27FC236}">
                  <a16:creationId xmlns:a16="http://schemas.microsoft.com/office/drawing/2014/main" id="{68A7E8F3-AA93-4F2C-907C-D8B2F527DA05}"/>
                </a:ext>
              </a:extLst>
            </p:cNvPr>
            <p:cNvSpPr/>
            <p:nvPr/>
          </p:nvSpPr>
          <p:spPr bwMode="auto">
            <a:xfrm>
              <a:off x="5011738" y="4056856"/>
              <a:ext cx="73025" cy="77788"/>
            </a:xfrm>
            <a:custGeom>
              <a:avLst/>
              <a:gdLst>
                <a:gd name="T0" fmla="*/ 5 w 17"/>
                <a:gd name="T1" fmla="*/ 0 h 18"/>
                <a:gd name="T2" fmla="*/ 0 w 17"/>
                <a:gd name="T3" fmla="*/ 8 h 18"/>
                <a:gd name="T4" fmla="*/ 0 w 17"/>
                <a:gd name="T5" fmla="*/ 9 h 18"/>
                <a:gd name="T6" fmla="*/ 5 w 17"/>
                <a:gd name="T7" fmla="*/ 18 h 18"/>
                <a:gd name="T8" fmla="*/ 17 w 17"/>
                <a:gd name="T9" fmla="*/ 9 h 18"/>
                <a:gd name="T10" fmla="*/ 5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5" y="0"/>
                  </a:moveTo>
                  <a:cubicBezTo>
                    <a:pt x="2" y="1"/>
                    <a:pt x="0" y="4"/>
                    <a:pt x="0" y="8"/>
                  </a:cubicBezTo>
                  <a:cubicBezTo>
                    <a:pt x="0" y="9"/>
                    <a:pt x="0" y="9"/>
                    <a:pt x="0" y="9"/>
                  </a:cubicBezTo>
                  <a:cubicBezTo>
                    <a:pt x="0" y="13"/>
                    <a:pt x="2" y="16"/>
                    <a:pt x="5" y="18"/>
                  </a:cubicBezTo>
                  <a:cubicBezTo>
                    <a:pt x="9" y="14"/>
                    <a:pt x="13" y="11"/>
                    <a:pt x="17" y="9"/>
                  </a:cubicBezTo>
                  <a:cubicBezTo>
                    <a:pt x="12" y="5"/>
                    <a:pt x="8" y="2"/>
                    <a:pt x="5"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1" name="îṩļidê">
              <a:extLst>
                <a:ext uri="{FF2B5EF4-FFF2-40B4-BE49-F238E27FC236}">
                  <a16:creationId xmlns:a16="http://schemas.microsoft.com/office/drawing/2014/main" id="{07C80322-58A9-47AE-BFBA-3131341085E8}"/>
                </a:ext>
              </a:extLst>
            </p:cNvPr>
            <p:cNvSpPr/>
            <p:nvPr/>
          </p:nvSpPr>
          <p:spPr bwMode="auto">
            <a:xfrm>
              <a:off x="5029200" y="4096544"/>
              <a:ext cx="174625" cy="42863"/>
            </a:xfrm>
            <a:custGeom>
              <a:avLst/>
              <a:gdLst>
                <a:gd name="T0" fmla="*/ 13 w 41"/>
                <a:gd name="T1" fmla="*/ 0 h 10"/>
                <a:gd name="T2" fmla="*/ 1 w 41"/>
                <a:gd name="T3" fmla="*/ 9 h 10"/>
                <a:gd name="T4" fmla="*/ 0 w 41"/>
                <a:gd name="T5" fmla="*/ 10 h 10"/>
                <a:gd name="T6" fmla="*/ 41 w 41"/>
                <a:gd name="T7" fmla="*/ 10 h 10"/>
                <a:gd name="T8" fmla="*/ 13 w 41"/>
                <a:gd name="T9" fmla="*/ 0 h 10"/>
              </a:gdLst>
              <a:ahLst/>
              <a:cxnLst>
                <a:cxn ang="0">
                  <a:pos x="T0" y="T1"/>
                </a:cxn>
                <a:cxn ang="0">
                  <a:pos x="T2" y="T3"/>
                </a:cxn>
                <a:cxn ang="0">
                  <a:pos x="T4" y="T5"/>
                </a:cxn>
                <a:cxn ang="0">
                  <a:pos x="T6" y="T7"/>
                </a:cxn>
                <a:cxn ang="0">
                  <a:pos x="T8" y="T9"/>
                </a:cxn>
              </a:cxnLst>
              <a:rect l="0" t="0" r="r" b="b"/>
              <a:pathLst>
                <a:path w="41" h="10">
                  <a:moveTo>
                    <a:pt x="13" y="0"/>
                  </a:moveTo>
                  <a:cubicBezTo>
                    <a:pt x="9" y="2"/>
                    <a:pt x="5" y="5"/>
                    <a:pt x="1" y="9"/>
                  </a:cubicBezTo>
                  <a:cubicBezTo>
                    <a:pt x="1" y="9"/>
                    <a:pt x="0" y="10"/>
                    <a:pt x="0" y="10"/>
                  </a:cubicBezTo>
                  <a:cubicBezTo>
                    <a:pt x="41" y="10"/>
                    <a:pt x="41" y="10"/>
                    <a:pt x="41" y="10"/>
                  </a:cubicBezTo>
                  <a:cubicBezTo>
                    <a:pt x="31" y="10"/>
                    <a:pt x="21" y="5"/>
                    <a:pt x="13"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2" name="i$ľîḓê">
              <a:extLst>
                <a:ext uri="{FF2B5EF4-FFF2-40B4-BE49-F238E27FC236}">
                  <a16:creationId xmlns:a16="http://schemas.microsoft.com/office/drawing/2014/main" id="{BE4A13C0-BFE4-4B12-B311-F10F78E690B9}"/>
                </a:ext>
              </a:extLst>
            </p:cNvPr>
            <p:cNvSpPr/>
            <p:nvPr/>
          </p:nvSpPr>
          <p:spPr bwMode="auto">
            <a:xfrm>
              <a:off x="4905375" y="4344194"/>
              <a:ext cx="25400" cy="157163"/>
            </a:xfrm>
            <a:custGeom>
              <a:avLst/>
              <a:gdLst>
                <a:gd name="T0" fmla="*/ 0 w 6"/>
                <a:gd name="T1" fmla="*/ 37 h 37"/>
                <a:gd name="T2" fmla="*/ 0 w 6"/>
                <a:gd name="T3" fmla="*/ 37 h 37"/>
                <a:gd name="T4" fmla="*/ 0 w 6"/>
                <a:gd name="T5" fmla="*/ 37 h 37"/>
                <a:gd name="T6" fmla="*/ 0 w 6"/>
                <a:gd name="T7" fmla="*/ 36 h 37"/>
                <a:gd name="T8" fmla="*/ 0 w 6"/>
                <a:gd name="T9" fmla="*/ 36 h 37"/>
                <a:gd name="T10" fmla="*/ 0 w 6"/>
                <a:gd name="T11" fmla="*/ 36 h 37"/>
                <a:gd name="T12" fmla="*/ 0 w 6"/>
                <a:gd name="T13" fmla="*/ 36 h 37"/>
                <a:gd name="T14" fmla="*/ 0 w 6"/>
                <a:gd name="T15" fmla="*/ 36 h 37"/>
                <a:gd name="T16" fmla="*/ 0 w 6"/>
                <a:gd name="T17" fmla="*/ 36 h 37"/>
                <a:gd name="T18" fmla="*/ 0 w 6"/>
                <a:gd name="T19" fmla="*/ 36 h 37"/>
                <a:gd name="T20" fmla="*/ 0 w 6"/>
                <a:gd name="T21" fmla="*/ 36 h 37"/>
                <a:gd name="T22" fmla="*/ 0 w 6"/>
                <a:gd name="T23" fmla="*/ 36 h 37"/>
                <a:gd name="T24" fmla="*/ 0 w 6"/>
                <a:gd name="T25" fmla="*/ 36 h 37"/>
                <a:gd name="T26" fmla="*/ 0 w 6"/>
                <a:gd name="T27" fmla="*/ 36 h 37"/>
                <a:gd name="T28" fmla="*/ 0 w 6"/>
                <a:gd name="T29" fmla="*/ 36 h 37"/>
                <a:gd name="T30" fmla="*/ 6 w 6"/>
                <a:gd name="T31" fmla="*/ 0 h 37"/>
                <a:gd name="T32" fmla="*/ 5 w 6"/>
                <a:gd name="T33" fmla="*/ 3 h 37"/>
                <a:gd name="T34" fmla="*/ 6 w 6"/>
                <a:gd name="T35" fmla="*/ 0 h 37"/>
                <a:gd name="T36" fmla="*/ 6 w 6"/>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7">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6" y="0"/>
                  </a:moveTo>
                  <a:cubicBezTo>
                    <a:pt x="6" y="1"/>
                    <a:pt x="5" y="2"/>
                    <a:pt x="5" y="3"/>
                  </a:cubicBezTo>
                  <a:cubicBezTo>
                    <a:pt x="5" y="2"/>
                    <a:pt x="6" y="1"/>
                    <a:pt x="6" y="0"/>
                  </a:cubicBezTo>
                  <a:cubicBezTo>
                    <a:pt x="6" y="0"/>
                    <a:pt x="6" y="0"/>
                    <a:pt x="6" y="0"/>
                  </a:cubicBezTo>
                </a:path>
              </a:pathLst>
            </a:custGeom>
            <a:solidFill>
              <a:srgbClr val="5D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3" name="îŝļidè">
              <a:extLst>
                <a:ext uri="{FF2B5EF4-FFF2-40B4-BE49-F238E27FC236}">
                  <a16:creationId xmlns:a16="http://schemas.microsoft.com/office/drawing/2014/main" id="{1003DF0C-7AFF-4099-928E-48E4061206E4}"/>
                </a:ext>
              </a:extLst>
            </p:cNvPr>
            <p:cNvSpPr/>
            <p:nvPr/>
          </p:nvSpPr>
          <p:spPr bwMode="auto">
            <a:xfrm>
              <a:off x="4905375" y="4344194"/>
              <a:ext cx="179388" cy="323850"/>
            </a:xfrm>
            <a:custGeom>
              <a:avLst/>
              <a:gdLst>
                <a:gd name="T0" fmla="*/ 6 w 42"/>
                <a:gd name="T1" fmla="*/ 0 h 76"/>
                <a:gd name="T2" fmla="*/ 5 w 42"/>
                <a:gd name="T3" fmla="*/ 3 h 76"/>
                <a:gd name="T4" fmla="*/ 0 w 42"/>
                <a:gd name="T5" fmla="*/ 36 h 76"/>
                <a:gd name="T6" fmla="*/ 0 w 42"/>
                <a:gd name="T7" fmla="*/ 36 h 76"/>
                <a:gd name="T8" fmla="*/ 0 w 42"/>
                <a:gd name="T9" fmla="*/ 36 h 76"/>
                <a:gd name="T10" fmla="*/ 0 w 42"/>
                <a:gd name="T11" fmla="*/ 36 h 76"/>
                <a:gd name="T12" fmla="*/ 0 w 42"/>
                <a:gd name="T13" fmla="*/ 36 h 76"/>
                <a:gd name="T14" fmla="*/ 0 w 42"/>
                <a:gd name="T15" fmla="*/ 36 h 76"/>
                <a:gd name="T16" fmla="*/ 0 w 42"/>
                <a:gd name="T17" fmla="*/ 36 h 76"/>
                <a:gd name="T18" fmla="*/ 0 w 42"/>
                <a:gd name="T19" fmla="*/ 36 h 76"/>
                <a:gd name="T20" fmla="*/ 0 w 42"/>
                <a:gd name="T21" fmla="*/ 37 h 76"/>
                <a:gd name="T22" fmla="*/ 0 w 42"/>
                <a:gd name="T23" fmla="*/ 37 h 76"/>
                <a:gd name="T24" fmla="*/ 0 w 42"/>
                <a:gd name="T25" fmla="*/ 37 h 76"/>
                <a:gd name="T26" fmla="*/ 0 w 42"/>
                <a:gd name="T27" fmla="*/ 37 h 76"/>
                <a:gd name="T28" fmla="*/ 34 w 42"/>
                <a:gd name="T29" fmla="*/ 76 h 76"/>
                <a:gd name="T30" fmla="*/ 42 w 42"/>
                <a:gd name="T31" fmla="*/ 65 h 76"/>
                <a:gd name="T32" fmla="*/ 19 w 42"/>
                <a:gd name="T33" fmla="*/ 42 h 76"/>
                <a:gd name="T34" fmla="*/ 6 w 42"/>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6">
                  <a:moveTo>
                    <a:pt x="6" y="0"/>
                  </a:moveTo>
                  <a:cubicBezTo>
                    <a:pt x="6" y="1"/>
                    <a:pt x="5" y="2"/>
                    <a:pt x="5" y="3"/>
                  </a:cubicBezTo>
                  <a:cubicBezTo>
                    <a:pt x="2" y="14"/>
                    <a:pt x="0" y="2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7"/>
                    <a:pt x="0" y="37"/>
                    <a:pt x="0" y="37"/>
                  </a:cubicBezTo>
                  <a:cubicBezTo>
                    <a:pt x="0" y="37"/>
                    <a:pt x="0" y="37"/>
                    <a:pt x="0" y="37"/>
                  </a:cubicBezTo>
                  <a:cubicBezTo>
                    <a:pt x="0" y="37"/>
                    <a:pt x="0" y="37"/>
                    <a:pt x="0" y="37"/>
                  </a:cubicBezTo>
                  <a:cubicBezTo>
                    <a:pt x="0" y="37"/>
                    <a:pt x="0" y="37"/>
                    <a:pt x="0" y="37"/>
                  </a:cubicBezTo>
                  <a:cubicBezTo>
                    <a:pt x="0" y="66"/>
                    <a:pt x="14" y="74"/>
                    <a:pt x="34" y="76"/>
                  </a:cubicBezTo>
                  <a:cubicBezTo>
                    <a:pt x="36" y="71"/>
                    <a:pt x="39" y="67"/>
                    <a:pt x="42" y="65"/>
                  </a:cubicBezTo>
                  <a:cubicBezTo>
                    <a:pt x="33" y="58"/>
                    <a:pt x="26" y="51"/>
                    <a:pt x="19" y="42"/>
                  </a:cubicBezTo>
                  <a:cubicBezTo>
                    <a:pt x="11" y="30"/>
                    <a:pt x="6" y="15"/>
                    <a:pt x="6"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4" name="i$ḷiḋê">
              <a:extLst>
                <a:ext uri="{FF2B5EF4-FFF2-40B4-BE49-F238E27FC236}">
                  <a16:creationId xmlns:a16="http://schemas.microsoft.com/office/drawing/2014/main" id="{A6A06FE4-C3B5-47D1-947D-A23630B13870}"/>
                </a:ext>
              </a:extLst>
            </p:cNvPr>
            <p:cNvSpPr/>
            <p:nvPr/>
          </p:nvSpPr>
          <p:spPr bwMode="auto">
            <a:xfrm>
              <a:off x="5049838" y="4622006"/>
              <a:ext cx="111125" cy="46038"/>
            </a:xfrm>
            <a:custGeom>
              <a:avLst/>
              <a:gdLst>
                <a:gd name="T0" fmla="*/ 8 w 26"/>
                <a:gd name="T1" fmla="*/ 0 h 11"/>
                <a:gd name="T2" fmla="*/ 0 w 26"/>
                <a:gd name="T3" fmla="*/ 11 h 11"/>
                <a:gd name="T4" fmla="*/ 18 w 26"/>
                <a:gd name="T5" fmla="*/ 11 h 11"/>
                <a:gd name="T6" fmla="*/ 26 w 26"/>
                <a:gd name="T7" fmla="*/ 11 h 11"/>
                <a:gd name="T8" fmla="*/ 8 w 26"/>
                <a:gd name="T9" fmla="*/ 0 h 11"/>
              </a:gdLst>
              <a:ahLst/>
              <a:cxnLst>
                <a:cxn ang="0">
                  <a:pos x="T0" y="T1"/>
                </a:cxn>
                <a:cxn ang="0">
                  <a:pos x="T2" y="T3"/>
                </a:cxn>
                <a:cxn ang="0">
                  <a:pos x="T4" y="T5"/>
                </a:cxn>
                <a:cxn ang="0">
                  <a:pos x="T6" y="T7"/>
                </a:cxn>
                <a:cxn ang="0">
                  <a:pos x="T8" y="T9"/>
                </a:cxn>
              </a:cxnLst>
              <a:rect l="0" t="0" r="r" b="b"/>
              <a:pathLst>
                <a:path w="26" h="11">
                  <a:moveTo>
                    <a:pt x="8" y="0"/>
                  </a:moveTo>
                  <a:cubicBezTo>
                    <a:pt x="5" y="2"/>
                    <a:pt x="2" y="6"/>
                    <a:pt x="0" y="11"/>
                  </a:cubicBezTo>
                  <a:cubicBezTo>
                    <a:pt x="5" y="11"/>
                    <a:pt x="11" y="11"/>
                    <a:pt x="18" y="11"/>
                  </a:cubicBezTo>
                  <a:cubicBezTo>
                    <a:pt x="20" y="11"/>
                    <a:pt x="23" y="11"/>
                    <a:pt x="26" y="11"/>
                  </a:cubicBezTo>
                  <a:cubicBezTo>
                    <a:pt x="19" y="8"/>
                    <a:pt x="13" y="4"/>
                    <a:pt x="8"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5" name="íSlîḑè">
              <a:extLst>
                <a:ext uri="{FF2B5EF4-FFF2-40B4-BE49-F238E27FC236}">
                  <a16:creationId xmlns:a16="http://schemas.microsoft.com/office/drawing/2014/main" id="{31B32EAE-B6D2-4CFF-8C25-6639D0687763}"/>
                </a:ext>
              </a:extLst>
            </p:cNvPr>
            <p:cNvSpPr/>
            <p:nvPr/>
          </p:nvSpPr>
          <p:spPr bwMode="auto">
            <a:xfrm>
              <a:off x="4352925" y="5099844"/>
              <a:ext cx="538163" cy="304800"/>
            </a:xfrm>
            <a:custGeom>
              <a:avLst/>
              <a:gdLst>
                <a:gd name="T0" fmla="*/ 91 w 126"/>
                <a:gd name="T1" fmla="*/ 0 h 71"/>
                <a:gd name="T2" fmla="*/ 0 w 126"/>
                <a:gd name="T3" fmla="*/ 71 h 71"/>
                <a:gd name="T4" fmla="*/ 126 w 126"/>
                <a:gd name="T5" fmla="*/ 71 h 71"/>
                <a:gd name="T6" fmla="*/ 107 w 126"/>
                <a:gd name="T7" fmla="*/ 57 h 71"/>
                <a:gd name="T8" fmla="*/ 91 w 126"/>
                <a:gd name="T9" fmla="*/ 0 h 71"/>
              </a:gdLst>
              <a:ahLst/>
              <a:cxnLst>
                <a:cxn ang="0">
                  <a:pos x="T0" y="T1"/>
                </a:cxn>
                <a:cxn ang="0">
                  <a:pos x="T2" y="T3"/>
                </a:cxn>
                <a:cxn ang="0">
                  <a:pos x="T4" y="T5"/>
                </a:cxn>
                <a:cxn ang="0">
                  <a:pos x="T6" y="T7"/>
                </a:cxn>
                <a:cxn ang="0">
                  <a:pos x="T8" y="T9"/>
                </a:cxn>
              </a:cxnLst>
              <a:rect l="0" t="0" r="r" b="b"/>
              <a:pathLst>
                <a:path w="126" h="71">
                  <a:moveTo>
                    <a:pt x="91" y="0"/>
                  </a:moveTo>
                  <a:cubicBezTo>
                    <a:pt x="48" y="37"/>
                    <a:pt x="0" y="71"/>
                    <a:pt x="0" y="71"/>
                  </a:cubicBezTo>
                  <a:cubicBezTo>
                    <a:pt x="126" y="71"/>
                    <a:pt x="126" y="71"/>
                    <a:pt x="126" y="71"/>
                  </a:cubicBezTo>
                  <a:cubicBezTo>
                    <a:pt x="119" y="71"/>
                    <a:pt x="113" y="62"/>
                    <a:pt x="107" y="57"/>
                  </a:cubicBezTo>
                  <a:cubicBezTo>
                    <a:pt x="92" y="42"/>
                    <a:pt x="86" y="21"/>
                    <a:pt x="91"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6" name="iŝḷiḑè">
              <a:extLst>
                <a:ext uri="{FF2B5EF4-FFF2-40B4-BE49-F238E27FC236}">
                  <a16:creationId xmlns:a16="http://schemas.microsoft.com/office/drawing/2014/main" id="{A2E8FF3E-C9E5-4539-B195-9FA49FA35589}"/>
                </a:ext>
              </a:extLst>
            </p:cNvPr>
            <p:cNvSpPr/>
            <p:nvPr/>
          </p:nvSpPr>
          <p:spPr bwMode="auto">
            <a:xfrm>
              <a:off x="4198938" y="5472906"/>
              <a:ext cx="25400" cy="131763"/>
            </a:xfrm>
            <a:custGeom>
              <a:avLst/>
              <a:gdLst>
                <a:gd name="T0" fmla="*/ 4 w 6"/>
                <a:gd name="T1" fmla="*/ 0 h 31"/>
                <a:gd name="T2" fmla="*/ 2 w 6"/>
                <a:gd name="T3" fmla="*/ 0 h 31"/>
                <a:gd name="T4" fmla="*/ 0 w 6"/>
                <a:gd name="T5" fmla="*/ 13 h 31"/>
                <a:gd name="T6" fmla="*/ 6 w 6"/>
                <a:gd name="T7" fmla="*/ 31 h 31"/>
                <a:gd name="T8" fmla="*/ 2 w 6"/>
                <a:gd name="T9" fmla="*/ 12 h 31"/>
                <a:gd name="T10" fmla="*/ 2 w 6"/>
                <a:gd name="T11" fmla="*/ 10 h 31"/>
                <a:gd name="T12" fmla="*/ 4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4" y="0"/>
                  </a:moveTo>
                  <a:cubicBezTo>
                    <a:pt x="2" y="0"/>
                    <a:pt x="2" y="0"/>
                    <a:pt x="2" y="0"/>
                  </a:cubicBezTo>
                  <a:cubicBezTo>
                    <a:pt x="1" y="4"/>
                    <a:pt x="0" y="8"/>
                    <a:pt x="0" y="13"/>
                  </a:cubicBezTo>
                  <a:cubicBezTo>
                    <a:pt x="0" y="20"/>
                    <a:pt x="2" y="26"/>
                    <a:pt x="6" y="31"/>
                  </a:cubicBezTo>
                  <a:cubicBezTo>
                    <a:pt x="3" y="25"/>
                    <a:pt x="2" y="18"/>
                    <a:pt x="2" y="12"/>
                  </a:cubicBezTo>
                  <a:cubicBezTo>
                    <a:pt x="2" y="10"/>
                    <a:pt x="2" y="10"/>
                    <a:pt x="2" y="10"/>
                  </a:cubicBezTo>
                  <a:cubicBezTo>
                    <a:pt x="2" y="7"/>
                    <a:pt x="3" y="3"/>
                    <a:pt x="4" y="0"/>
                  </a:cubicBezTo>
                </a:path>
              </a:pathLst>
            </a:custGeom>
            <a:solidFill>
              <a:srgbClr val="3A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7" name="íṡlídê">
              <a:extLst>
                <a:ext uri="{FF2B5EF4-FFF2-40B4-BE49-F238E27FC236}">
                  <a16:creationId xmlns:a16="http://schemas.microsoft.com/office/drawing/2014/main" id="{27B1DFF4-C349-4B0A-B59F-96A0339C86BC}"/>
                </a:ext>
              </a:extLst>
            </p:cNvPr>
            <p:cNvSpPr/>
            <p:nvPr/>
          </p:nvSpPr>
          <p:spPr bwMode="auto">
            <a:xfrm>
              <a:off x="4206875" y="5442744"/>
              <a:ext cx="22225" cy="30163"/>
            </a:xfrm>
            <a:custGeom>
              <a:avLst/>
              <a:gdLst>
                <a:gd name="T0" fmla="*/ 5 w 5"/>
                <a:gd name="T1" fmla="*/ 0 h 7"/>
                <a:gd name="T2" fmla="*/ 0 w 5"/>
                <a:gd name="T3" fmla="*/ 7 h 7"/>
                <a:gd name="T4" fmla="*/ 2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5"/>
                    <a:pt x="0" y="7"/>
                  </a:cubicBezTo>
                  <a:cubicBezTo>
                    <a:pt x="2" y="7"/>
                    <a:pt x="2" y="7"/>
                    <a:pt x="2" y="7"/>
                  </a:cubicBezTo>
                  <a:cubicBezTo>
                    <a:pt x="2" y="5"/>
                    <a:pt x="4" y="2"/>
                    <a:pt x="5"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8" name="íṣlídé">
              <a:extLst>
                <a:ext uri="{FF2B5EF4-FFF2-40B4-BE49-F238E27FC236}">
                  <a16:creationId xmlns:a16="http://schemas.microsoft.com/office/drawing/2014/main" id="{122C4889-51A4-4850-B609-8DFC1BB0629B}"/>
                </a:ext>
              </a:extLst>
            </p:cNvPr>
            <p:cNvSpPr/>
            <p:nvPr/>
          </p:nvSpPr>
          <p:spPr bwMode="auto">
            <a:xfrm>
              <a:off x="4206875" y="5377656"/>
              <a:ext cx="1006475" cy="274638"/>
            </a:xfrm>
            <a:custGeom>
              <a:avLst/>
              <a:gdLst>
                <a:gd name="T0" fmla="*/ 235 w 235"/>
                <a:gd name="T1" fmla="*/ 6 h 64"/>
                <a:gd name="T2" fmla="*/ 27 w 235"/>
                <a:gd name="T3" fmla="*/ 6 h 64"/>
                <a:gd name="T4" fmla="*/ 5 w 235"/>
                <a:gd name="T5" fmla="*/ 15 h 64"/>
                <a:gd name="T6" fmla="*/ 2 w 235"/>
                <a:gd name="T7" fmla="*/ 22 h 64"/>
                <a:gd name="T8" fmla="*/ 0 w 235"/>
                <a:gd name="T9" fmla="*/ 32 h 64"/>
                <a:gd name="T10" fmla="*/ 0 w 235"/>
                <a:gd name="T11" fmla="*/ 34 h 64"/>
                <a:gd name="T12" fmla="*/ 4 w 235"/>
                <a:gd name="T13" fmla="*/ 53 h 64"/>
                <a:gd name="T14" fmla="*/ 26 w 235"/>
                <a:gd name="T15" fmla="*/ 64 h 64"/>
                <a:gd name="T16" fmla="*/ 26 w 235"/>
                <a:gd name="T17" fmla="*/ 62 h 64"/>
                <a:gd name="T18" fmla="*/ 43 w 235"/>
                <a:gd name="T19" fmla="*/ 27 h 64"/>
                <a:gd name="T20" fmla="*/ 235 w 235"/>
                <a:gd name="T21"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64">
                  <a:moveTo>
                    <a:pt x="235" y="6"/>
                  </a:moveTo>
                  <a:cubicBezTo>
                    <a:pt x="27" y="6"/>
                    <a:pt x="27" y="6"/>
                    <a:pt x="27" y="6"/>
                  </a:cubicBezTo>
                  <a:cubicBezTo>
                    <a:pt x="18" y="6"/>
                    <a:pt x="11" y="9"/>
                    <a:pt x="5" y="15"/>
                  </a:cubicBezTo>
                  <a:cubicBezTo>
                    <a:pt x="4" y="17"/>
                    <a:pt x="2" y="20"/>
                    <a:pt x="2" y="22"/>
                  </a:cubicBezTo>
                  <a:cubicBezTo>
                    <a:pt x="1" y="25"/>
                    <a:pt x="0" y="29"/>
                    <a:pt x="0" y="32"/>
                  </a:cubicBezTo>
                  <a:cubicBezTo>
                    <a:pt x="0" y="34"/>
                    <a:pt x="0" y="34"/>
                    <a:pt x="0" y="34"/>
                  </a:cubicBezTo>
                  <a:cubicBezTo>
                    <a:pt x="0" y="40"/>
                    <a:pt x="1" y="47"/>
                    <a:pt x="4" y="53"/>
                  </a:cubicBezTo>
                  <a:cubicBezTo>
                    <a:pt x="9" y="59"/>
                    <a:pt x="17" y="63"/>
                    <a:pt x="26" y="64"/>
                  </a:cubicBezTo>
                  <a:cubicBezTo>
                    <a:pt x="26" y="63"/>
                    <a:pt x="26" y="63"/>
                    <a:pt x="26" y="62"/>
                  </a:cubicBezTo>
                  <a:cubicBezTo>
                    <a:pt x="22" y="48"/>
                    <a:pt x="32" y="33"/>
                    <a:pt x="43" y="27"/>
                  </a:cubicBezTo>
                  <a:cubicBezTo>
                    <a:pt x="104" y="0"/>
                    <a:pt x="170" y="14"/>
                    <a:pt x="235" y="6"/>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09" name="ïŝḻiḑê">
              <a:extLst>
                <a:ext uri="{FF2B5EF4-FFF2-40B4-BE49-F238E27FC236}">
                  <a16:creationId xmlns:a16="http://schemas.microsoft.com/office/drawing/2014/main" id="{4F67D4AC-F78F-4B02-8700-9A3823B4F9AC}"/>
                </a:ext>
              </a:extLst>
            </p:cNvPr>
            <p:cNvSpPr/>
            <p:nvPr/>
          </p:nvSpPr>
          <p:spPr bwMode="auto">
            <a:xfrm>
              <a:off x="6415088" y="2091531"/>
              <a:ext cx="101600" cy="10636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0" name="iṥlïḑe">
              <a:extLst>
                <a:ext uri="{FF2B5EF4-FFF2-40B4-BE49-F238E27FC236}">
                  <a16:creationId xmlns:a16="http://schemas.microsoft.com/office/drawing/2014/main" id="{CFAFC04B-DA22-4815-8BEB-36DB6788AD81}"/>
                </a:ext>
              </a:extLst>
            </p:cNvPr>
            <p:cNvSpPr/>
            <p:nvPr/>
          </p:nvSpPr>
          <p:spPr bwMode="auto">
            <a:xfrm>
              <a:off x="6465888" y="2137569"/>
              <a:ext cx="50800" cy="496888"/>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11" name="îśļiḍe">
              <a:extLst>
                <a:ext uri="{FF2B5EF4-FFF2-40B4-BE49-F238E27FC236}">
                  <a16:creationId xmlns:a16="http://schemas.microsoft.com/office/drawing/2014/main" id="{2A42C8B7-FDC3-49E7-929B-BFCE92EB53E0}"/>
                </a:ext>
              </a:extLst>
            </p:cNvPr>
            <p:cNvSpPr/>
            <p:nvPr/>
          </p:nvSpPr>
          <p:spPr bwMode="auto">
            <a:xfrm>
              <a:off x="2641600" y="4207669"/>
              <a:ext cx="2052638" cy="346075"/>
            </a:xfrm>
            <a:custGeom>
              <a:avLst/>
              <a:gdLst>
                <a:gd name="T0" fmla="*/ 393 w 480"/>
                <a:gd name="T1" fmla="*/ 63 h 81"/>
                <a:gd name="T2" fmla="*/ 244 w 480"/>
                <a:gd name="T3" fmla="*/ 81 h 81"/>
                <a:gd name="T4" fmla="*/ 94 w 480"/>
                <a:gd name="T5" fmla="*/ 57 h 81"/>
                <a:gd name="T6" fmla="*/ 43 w 480"/>
                <a:gd name="T7" fmla="*/ 0 h 81"/>
                <a:gd name="T8" fmla="*/ 446 w 480"/>
                <a:gd name="T9" fmla="*/ 0 h 81"/>
                <a:gd name="T10" fmla="*/ 393 w 480"/>
                <a:gd name="T11" fmla="*/ 63 h 81"/>
              </a:gdLst>
              <a:ahLst/>
              <a:cxnLst>
                <a:cxn ang="0">
                  <a:pos x="T0" y="T1"/>
                </a:cxn>
                <a:cxn ang="0">
                  <a:pos x="T2" y="T3"/>
                </a:cxn>
                <a:cxn ang="0">
                  <a:pos x="T4" y="T5"/>
                </a:cxn>
                <a:cxn ang="0">
                  <a:pos x="T6" y="T7"/>
                </a:cxn>
                <a:cxn ang="0">
                  <a:pos x="T8" y="T9"/>
                </a:cxn>
                <a:cxn ang="0">
                  <a:pos x="T10" y="T11"/>
                </a:cxn>
              </a:cxnLst>
              <a:rect l="0" t="0" r="r" b="b"/>
              <a:pathLst>
                <a:path w="480" h="81">
                  <a:moveTo>
                    <a:pt x="393" y="63"/>
                  </a:moveTo>
                  <a:cubicBezTo>
                    <a:pt x="393" y="63"/>
                    <a:pt x="337" y="81"/>
                    <a:pt x="244" y="81"/>
                  </a:cubicBezTo>
                  <a:cubicBezTo>
                    <a:pt x="152" y="81"/>
                    <a:pt x="94" y="57"/>
                    <a:pt x="94" y="57"/>
                  </a:cubicBezTo>
                  <a:cubicBezTo>
                    <a:pt x="94" y="57"/>
                    <a:pt x="85" y="0"/>
                    <a:pt x="43" y="0"/>
                  </a:cubicBezTo>
                  <a:cubicBezTo>
                    <a:pt x="0" y="0"/>
                    <a:pt x="480" y="0"/>
                    <a:pt x="446" y="0"/>
                  </a:cubicBezTo>
                  <a:cubicBezTo>
                    <a:pt x="413" y="0"/>
                    <a:pt x="393" y="63"/>
                    <a:pt x="393" y="63"/>
                  </a:cubicBezTo>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2" name="iṡliḑê">
              <a:extLst>
                <a:ext uri="{FF2B5EF4-FFF2-40B4-BE49-F238E27FC236}">
                  <a16:creationId xmlns:a16="http://schemas.microsoft.com/office/drawing/2014/main" id="{5BFD4FD8-29CB-4646-B639-911D8AB09DB0}"/>
                </a:ext>
              </a:extLst>
            </p:cNvPr>
            <p:cNvSpPr/>
            <p:nvPr/>
          </p:nvSpPr>
          <p:spPr bwMode="auto">
            <a:xfrm>
              <a:off x="4330700" y="4309269"/>
              <a:ext cx="73025" cy="133350"/>
            </a:xfrm>
            <a:custGeom>
              <a:avLst/>
              <a:gdLst>
                <a:gd name="T0" fmla="*/ 17 w 17"/>
                <a:gd name="T1" fmla="*/ 0 h 31"/>
                <a:gd name="T2" fmla="*/ 17 w 17"/>
                <a:gd name="T3" fmla="*/ 0 h 31"/>
                <a:gd name="T4" fmla="*/ 0 w 17"/>
                <a:gd name="T5" fmla="*/ 31 h 31"/>
                <a:gd name="T6" fmla="*/ 1 w 17"/>
                <a:gd name="T7" fmla="*/ 31 h 31"/>
                <a:gd name="T8" fmla="*/ 17 w 17"/>
                <a:gd name="T9" fmla="*/ 0 h 31"/>
              </a:gdLst>
              <a:ahLst/>
              <a:cxnLst>
                <a:cxn ang="0">
                  <a:pos x="T0" y="T1"/>
                </a:cxn>
                <a:cxn ang="0">
                  <a:pos x="T2" y="T3"/>
                </a:cxn>
                <a:cxn ang="0">
                  <a:pos x="T4" y="T5"/>
                </a:cxn>
                <a:cxn ang="0">
                  <a:pos x="T6" y="T7"/>
                </a:cxn>
                <a:cxn ang="0">
                  <a:pos x="T8" y="T9"/>
                </a:cxn>
              </a:cxnLst>
              <a:rect l="0" t="0" r="r" b="b"/>
              <a:pathLst>
                <a:path w="17" h="31">
                  <a:moveTo>
                    <a:pt x="17" y="0"/>
                  </a:moveTo>
                  <a:cubicBezTo>
                    <a:pt x="17" y="0"/>
                    <a:pt x="17" y="0"/>
                    <a:pt x="17" y="0"/>
                  </a:cubicBezTo>
                  <a:cubicBezTo>
                    <a:pt x="9" y="11"/>
                    <a:pt x="4" y="23"/>
                    <a:pt x="0" y="31"/>
                  </a:cubicBezTo>
                  <a:cubicBezTo>
                    <a:pt x="1" y="31"/>
                    <a:pt x="1" y="31"/>
                    <a:pt x="1" y="31"/>
                  </a:cubicBezTo>
                  <a:cubicBezTo>
                    <a:pt x="4" y="23"/>
                    <a:pt x="9" y="11"/>
                    <a:pt x="17" y="0"/>
                  </a:cubicBezTo>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3" name="išlïḑé">
              <a:extLst>
                <a:ext uri="{FF2B5EF4-FFF2-40B4-BE49-F238E27FC236}">
                  <a16:creationId xmlns:a16="http://schemas.microsoft.com/office/drawing/2014/main" id="{54A09679-AE9C-4044-8723-2389B605EF3C}"/>
                </a:ext>
              </a:extLst>
            </p:cNvPr>
            <p:cNvSpPr/>
            <p:nvPr/>
          </p:nvSpPr>
          <p:spPr bwMode="auto">
            <a:xfrm>
              <a:off x="2992438" y="4309269"/>
              <a:ext cx="22225" cy="39688"/>
            </a:xfrm>
            <a:custGeom>
              <a:avLst/>
              <a:gdLst>
                <a:gd name="T0" fmla="*/ 0 w 5"/>
                <a:gd name="T1" fmla="*/ 0 h 9"/>
                <a:gd name="T2" fmla="*/ 5 w 5"/>
                <a:gd name="T3" fmla="*/ 9 h 9"/>
                <a:gd name="T4" fmla="*/ 5 w 5"/>
                <a:gd name="T5" fmla="*/ 9 h 9"/>
                <a:gd name="T6" fmla="*/ 0 w 5"/>
                <a:gd name="T7" fmla="*/ 1 h 9"/>
                <a:gd name="T8" fmla="*/ 0 w 5"/>
                <a:gd name="T9" fmla="*/ 0 h 9"/>
              </a:gdLst>
              <a:ahLst/>
              <a:cxnLst>
                <a:cxn ang="0">
                  <a:pos x="T0" y="T1"/>
                </a:cxn>
                <a:cxn ang="0">
                  <a:pos x="T2" y="T3"/>
                </a:cxn>
                <a:cxn ang="0">
                  <a:pos x="T4" y="T5"/>
                </a:cxn>
                <a:cxn ang="0">
                  <a:pos x="T6" y="T7"/>
                </a:cxn>
                <a:cxn ang="0">
                  <a:pos x="T8" y="T9"/>
                </a:cxn>
              </a:cxnLst>
              <a:rect l="0" t="0" r="r" b="b"/>
              <a:pathLst>
                <a:path w="5" h="9">
                  <a:moveTo>
                    <a:pt x="0" y="0"/>
                  </a:moveTo>
                  <a:cubicBezTo>
                    <a:pt x="2" y="3"/>
                    <a:pt x="3" y="6"/>
                    <a:pt x="5" y="9"/>
                  </a:cubicBezTo>
                  <a:cubicBezTo>
                    <a:pt x="5" y="9"/>
                    <a:pt x="5" y="9"/>
                    <a:pt x="5" y="9"/>
                  </a:cubicBezTo>
                  <a:cubicBezTo>
                    <a:pt x="3" y="6"/>
                    <a:pt x="2" y="3"/>
                    <a:pt x="0" y="1"/>
                  </a:cubicBezTo>
                  <a:cubicBezTo>
                    <a:pt x="0" y="0"/>
                    <a:pt x="0" y="0"/>
                    <a:pt x="0" y="0"/>
                  </a:cubicBezTo>
                </a:path>
              </a:pathLst>
            </a:custGeom>
            <a:solidFill>
              <a:srgbClr val="EDB91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4" name="îSḻîḓê">
              <a:extLst>
                <a:ext uri="{FF2B5EF4-FFF2-40B4-BE49-F238E27FC236}">
                  <a16:creationId xmlns:a16="http://schemas.microsoft.com/office/drawing/2014/main" id="{6ECD6EC0-D907-4F2C-B30B-A7EB4D00FA71}"/>
                </a:ext>
              </a:extLst>
            </p:cNvPr>
            <p:cNvSpPr/>
            <p:nvPr/>
          </p:nvSpPr>
          <p:spPr bwMode="auto">
            <a:xfrm>
              <a:off x="2992438" y="4309269"/>
              <a:ext cx="1411288" cy="184150"/>
            </a:xfrm>
            <a:custGeom>
              <a:avLst/>
              <a:gdLst>
                <a:gd name="T0" fmla="*/ 330 w 330"/>
                <a:gd name="T1" fmla="*/ 0 h 43"/>
                <a:gd name="T2" fmla="*/ 164 w 330"/>
                <a:gd name="T3" fmla="*/ 16 h 43"/>
                <a:gd name="T4" fmla="*/ 0 w 330"/>
                <a:gd name="T5" fmla="*/ 1 h 43"/>
                <a:gd name="T6" fmla="*/ 5 w 330"/>
                <a:gd name="T7" fmla="*/ 9 h 43"/>
                <a:gd name="T8" fmla="*/ 216 w 330"/>
                <a:gd name="T9" fmla="*/ 43 h 43"/>
                <a:gd name="T10" fmla="*/ 313 w 330"/>
                <a:gd name="T11" fmla="*/ 31 h 43"/>
                <a:gd name="T12" fmla="*/ 330 w 33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0" h="43">
                  <a:moveTo>
                    <a:pt x="330" y="0"/>
                  </a:moveTo>
                  <a:cubicBezTo>
                    <a:pt x="290" y="10"/>
                    <a:pt x="230" y="16"/>
                    <a:pt x="164" y="16"/>
                  </a:cubicBezTo>
                  <a:cubicBezTo>
                    <a:pt x="99" y="16"/>
                    <a:pt x="40" y="10"/>
                    <a:pt x="0" y="1"/>
                  </a:cubicBezTo>
                  <a:cubicBezTo>
                    <a:pt x="2" y="3"/>
                    <a:pt x="3" y="6"/>
                    <a:pt x="5" y="9"/>
                  </a:cubicBezTo>
                  <a:cubicBezTo>
                    <a:pt x="73" y="27"/>
                    <a:pt x="145" y="43"/>
                    <a:pt x="216" y="43"/>
                  </a:cubicBezTo>
                  <a:cubicBezTo>
                    <a:pt x="249" y="43"/>
                    <a:pt x="282" y="40"/>
                    <a:pt x="313" y="31"/>
                  </a:cubicBezTo>
                  <a:cubicBezTo>
                    <a:pt x="317" y="23"/>
                    <a:pt x="322" y="11"/>
                    <a:pt x="330" y="0"/>
                  </a:cubicBezTo>
                </a:path>
              </a:pathLst>
            </a:cu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5" name="íS1iďe">
              <a:extLst>
                <a:ext uri="{FF2B5EF4-FFF2-40B4-BE49-F238E27FC236}">
                  <a16:creationId xmlns:a16="http://schemas.microsoft.com/office/drawing/2014/main" id="{4F4B3CCD-426C-4975-BAA2-5F2FD0BD01CA}"/>
                </a:ext>
              </a:extLst>
            </p:cNvPr>
            <p:cNvSpPr/>
            <p:nvPr/>
          </p:nvSpPr>
          <p:spPr bwMode="auto">
            <a:xfrm>
              <a:off x="2778125" y="3998119"/>
              <a:ext cx="1831975" cy="333375"/>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6" name="iṣḷiḓê">
              <a:extLst>
                <a:ext uri="{FF2B5EF4-FFF2-40B4-BE49-F238E27FC236}">
                  <a16:creationId xmlns:a16="http://schemas.microsoft.com/office/drawing/2014/main" id="{58C62A10-4A4C-4DAF-8C6F-A251DF3A4ACD}"/>
                </a:ext>
              </a:extLst>
            </p:cNvPr>
            <p:cNvSpPr/>
            <p:nvPr/>
          </p:nvSpPr>
          <p:spPr bwMode="auto">
            <a:xfrm>
              <a:off x="2757488" y="3985419"/>
              <a:ext cx="1873250" cy="392113"/>
            </a:xfrm>
            <a:prstGeom prst="ellipse">
              <a:avLst/>
            </a:pr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7" name="i$1iḍé">
              <a:extLst>
                <a:ext uri="{FF2B5EF4-FFF2-40B4-BE49-F238E27FC236}">
                  <a16:creationId xmlns:a16="http://schemas.microsoft.com/office/drawing/2014/main" id="{B1E4B739-C493-44BE-B649-0231B74D31AE}"/>
                </a:ext>
              </a:extLst>
            </p:cNvPr>
            <p:cNvSpPr/>
            <p:nvPr/>
          </p:nvSpPr>
          <p:spPr bwMode="auto">
            <a:xfrm>
              <a:off x="2916238" y="4142581"/>
              <a:ext cx="1555750" cy="188913"/>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8" name="íṧ1iďé">
              <a:extLst>
                <a:ext uri="{FF2B5EF4-FFF2-40B4-BE49-F238E27FC236}">
                  <a16:creationId xmlns:a16="http://schemas.microsoft.com/office/drawing/2014/main" id="{2811BB8C-EEF3-4E1D-868C-8802DB939250}"/>
                </a:ext>
              </a:extLst>
            </p:cNvPr>
            <p:cNvSpPr/>
            <p:nvPr/>
          </p:nvSpPr>
          <p:spPr bwMode="auto">
            <a:xfrm>
              <a:off x="3295650" y="2069306"/>
              <a:ext cx="406400" cy="2257425"/>
            </a:xfrm>
            <a:custGeom>
              <a:avLst/>
              <a:gdLst>
                <a:gd name="T0" fmla="*/ 25 w 256"/>
                <a:gd name="T1" fmla="*/ 1422 h 1422"/>
                <a:gd name="T2" fmla="*/ 0 w 256"/>
                <a:gd name="T3" fmla="*/ 1417 h 1422"/>
                <a:gd name="T4" fmla="*/ 232 w 256"/>
                <a:gd name="T5" fmla="*/ 0 h 1422"/>
                <a:gd name="T6" fmla="*/ 256 w 256"/>
                <a:gd name="T7" fmla="*/ 3 h 1422"/>
                <a:gd name="T8" fmla="*/ 25 w 256"/>
                <a:gd name="T9" fmla="*/ 1422 h 1422"/>
              </a:gdLst>
              <a:ahLst/>
              <a:cxnLst>
                <a:cxn ang="0">
                  <a:pos x="T0" y="T1"/>
                </a:cxn>
                <a:cxn ang="0">
                  <a:pos x="T2" y="T3"/>
                </a:cxn>
                <a:cxn ang="0">
                  <a:pos x="T4" y="T5"/>
                </a:cxn>
                <a:cxn ang="0">
                  <a:pos x="T6" y="T7"/>
                </a:cxn>
                <a:cxn ang="0">
                  <a:pos x="T8" y="T9"/>
                </a:cxn>
              </a:cxnLst>
              <a:rect l="0" t="0" r="r" b="b"/>
              <a:pathLst>
                <a:path w="256" h="1422">
                  <a:moveTo>
                    <a:pt x="25" y="1422"/>
                  </a:moveTo>
                  <a:lnTo>
                    <a:pt x="0" y="1417"/>
                  </a:lnTo>
                  <a:lnTo>
                    <a:pt x="232" y="0"/>
                  </a:lnTo>
                  <a:lnTo>
                    <a:pt x="256" y="3"/>
                  </a:lnTo>
                  <a:lnTo>
                    <a:pt x="25" y="1422"/>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19" name="îṡḻîdé">
              <a:extLst>
                <a:ext uri="{FF2B5EF4-FFF2-40B4-BE49-F238E27FC236}">
                  <a16:creationId xmlns:a16="http://schemas.microsoft.com/office/drawing/2014/main" id="{3DC21D49-9B2F-4184-A1DA-B48EEBFED9C7}"/>
                </a:ext>
              </a:extLst>
            </p:cNvPr>
            <p:cNvSpPr/>
            <p:nvPr/>
          </p:nvSpPr>
          <p:spPr bwMode="auto">
            <a:xfrm>
              <a:off x="3073400" y="2061369"/>
              <a:ext cx="625475" cy="2000250"/>
            </a:xfrm>
            <a:custGeom>
              <a:avLst/>
              <a:gdLst>
                <a:gd name="T0" fmla="*/ 25 w 394"/>
                <a:gd name="T1" fmla="*/ 1260 h 1260"/>
                <a:gd name="T2" fmla="*/ 0 w 394"/>
                <a:gd name="T3" fmla="*/ 1255 h 1260"/>
                <a:gd name="T4" fmla="*/ 372 w 394"/>
                <a:gd name="T5" fmla="*/ 0 h 1260"/>
                <a:gd name="T6" fmla="*/ 394 w 394"/>
                <a:gd name="T7" fmla="*/ 5 h 1260"/>
                <a:gd name="T8" fmla="*/ 25 w 394"/>
                <a:gd name="T9" fmla="*/ 1260 h 1260"/>
              </a:gdLst>
              <a:ahLst/>
              <a:cxnLst>
                <a:cxn ang="0">
                  <a:pos x="T0" y="T1"/>
                </a:cxn>
                <a:cxn ang="0">
                  <a:pos x="T2" y="T3"/>
                </a:cxn>
                <a:cxn ang="0">
                  <a:pos x="T4" y="T5"/>
                </a:cxn>
                <a:cxn ang="0">
                  <a:pos x="T6" y="T7"/>
                </a:cxn>
                <a:cxn ang="0">
                  <a:pos x="T8" y="T9"/>
                </a:cxn>
              </a:cxnLst>
              <a:rect l="0" t="0" r="r" b="b"/>
              <a:pathLst>
                <a:path w="394" h="1260">
                  <a:moveTo>
                    <a:pt x="25" y="1260"/>
                  </a:moveTo>
                  <a:lnTo>
                    <a:pt x="0" y="1255"/>
                  </a:lnTo>
                  <a:lnTo>
                    <a:pt x="372" y="0"/>
                  </a:lnTo>
                  <a:lnTo>
                    <a:pt x="394" y="5"/>
                  </a:lnTo>
                  <a:lnTo>
                    <a:pt x="25" y="1260"/>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0" name="i$ļïďè">
              <a:extLst>
                <a:ext uri="{FF2B5EF4-FFF2-40B4-BE49-F238E27FC236}">
                  <a16:creationId xmlns:a16="http://schemas.microsoft.com/office/drawing/2014/main" id="{78A28F88-6604-4774-9815-ECD2D64D8E49}"/>
                </a:ext>
              </a:extLst>
            </p:cNvPr>
            <p:cNvSpPr/>
            <p:nvPr/>
          </p:nvSpPr>
          <p:spPr bwMode="auto">
            <a:xfrm>
              <a:off x="3663950" y="2061369"/>
              <a:ext cx="936625" cy="2085975"/>
            </a:xfrm>
            <a:custGeom>
              <a:avLst/>
              <a:gdLst>
                <a:gd name="T0" fmla="*/ 569 w 590"/>
                <a:gd name="T1" fmla="*/ 1314 h 1314"/>
                <a:gd name="T2" fmla="*/ 0 w 590"/>
                <a:gd name="T3" fmla="*/ 8 h 1314"/>
                <a:gd name="T4" fmla="*/ 19 w 590"/>
                <a:gd name="T5" fmla="*/ 0 h 1314"/>
                <a:gd name="T6" fmla="*/ 590 w 590"/>
                <a:gd name="T7" fmla="*/ 1306 h 1314"/>
                <a:gd name="T8" fmla="*/ 569 w 590"/>
                <a:gd name="T9" fmla="*/ 1314 h 1314"/>
              </a:gdLst>
              <a:ahLst/>
              <a:cxnLst>
                <a:cxn ang="0">
                  <a:pos x="T0" y="T1"/>
                </a:cxn>
                <a:cxn ang="0">
                  <a:pos x="T2" y="T3"/>
                </a:cxn>
                <a:cxn ang="0">
                  <a:pos x="T4" y="T5"/>
                </a:cxn>
                <a:cxn ang="0">
                  <a:pos x="T6" y="T7"/>
                </a:cxn>
                <a:cxn ang="0">
                  <a:pos x="T8" y="T9"/>
                </a:cxn>
              </a:cxnLst>
              <a:rect l="0" t="0" r="r" b="b"/>
              <a:pathLst>
                <a:path w="590" h="1314">
                  <a:moveTo>
                    <a:pt x="569" y="1314"/>
                  </a:moveTo>
                  <a:lnTo>
                    <a:pt x="0" y="8"/>
                  </a:lnTo>
                  <a:lnTo>
                    <a:pt x="19" y="0"/>
                  </a:lnTo>
                  <a:lnTo>
                    <a:pt x="590" y="1306"/>
                  </a:lnTo>
                  <a:lnTo>
                    <a:pt x="569" y="1314"/>
                  </a:lnTo>
                  <a:close/>
                </a:path>
              </a:pathLst>
            </a:custGeom>
            <a:solidFill>
              <a:srgbClr val="FFA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1" name="ïşľiḋe">
              <a:extLst>
                <a:ext uri="{FF2B5EF4-FFF2-40B4-BE49-F238E27FC236}">
                  <a16:creationId xmlns:a16="http://schemas.microsoft.com/office/drawing/2014/main" id="{F20DEA99-AAF3-46D1-96A5-1FEC5D6D45A0}"/>
                </a:ext>
              </a:extLst>
            </p:cNvPr>
            <p:cNvSpPr/>
            <p:nvPr/>
          </p:nvSpPr>
          <p:spPr bwMode="auto">
            <a:xfrm>
              <a:off x="3633788" y="1531144"/>
              <a:ext cx="107950" cy="103188"/>
            </a:xfrm>
            <a:prstGeom prst="ellipse">
              <a:avLst/>
            </a:prstGeom>
            <a:solidFill>
              <a:srgbClr val="ED98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2" name="ïS1íḑè">
              <a:extLst>
                <a:ext uri="{FF2B5EF4-FFF2-40B4-BE49-F238E27FC236}">
                  <a16:creationId xmlns:a16="http://schemas.microsoft.com/office/drawing/2014/main" id="{C436152A-C73E-431F-9033-7728FFA69369}"/>
                </a:ext>
              </a:extLst>
            </p:cNvPr>
            <p:cNvSpPr/>
            <p:nvPr/>
          </p:nvSpPr>
          <p:spPr bwMode="auto">
            <a:xfrm>
              <a:off x="3659188" y="1607344"/>
              <a:ext cx="34925" cy="479425"/>
            </a:xfrm>
            <a:prstGeom prst="rect">
              <a:avLst/>
            </a:prstGeom>
            <a:solidFill>
              <a:srgbClr val="FFA9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3" name="íṥḷídê">
              <a:extLst>
                <a:ext uri="{FF2B5EF4-FFF2-40B4-BE49-F238E27FC236}">
                  <a16:creationId xmlns:a16="http://schemas.microsoft.com/office/drawing/2014/main" id="{73D782C9-07D8-439F-B466-D8ED56548984}"/>
                </a:ext>
              </a:extLst>
            </p:cNvPr>
            <p:cNvSpPr/>
            <p:nvPr/>
          </p:nvSpPr>
          <p:spPr bwMode="auto">
            <a:xfrm>
              <a:off x="7480300" y="2189956"/>
              <a:ext cx="396875" cy="139700"/>
            </a:xfrm>
            <a:prstGeom prst="rect">
              <a:avLst/>
            </a:prstGeom>
            <a:solidFill>
              <a:srgbClr val="007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24" name="ï$1íḍé">
              <a:extLst>
                <a:ext uri="{FF2B5EF4-FFF2-40B4-BE49-F238E27FC236}">
                  <a16:creationId xmlns:a16="http://schemas.microsoft.com/office/drawing/2014/main" id="{1284E3ED-720E-4E97-B61B-089F09291067}"/>
                </a:ext>
              </a:extLst>
            </p:cNvPr>
            <p:cNvSpPr/>
            <p:nvPr/>
          </p:nvSpPr>
          <p:spPr bwMode="auto">
            <a:xfrm>
              <a:off x="7480300" y="2301081"/>
              <a:ext cx="161925" cy="290513"/>
            </a:xfrm>
            <a:custGeom>
              <a:avLst/>
              <a:gdLst>
                <a:gd name="T0" fmla="*/ 80 w 102"/>
                <a:gd name="T1" fmla="*/ 175 h 183"/>
                <a:gd name="T2" fmla="*/ 27 w 102"/>
                <a:gd name="T3" fmla="*/ 183 h 183"/>
                <a:gd name="T4" fmla="*/ 0 w 102"/>
                <a:gd name="T5" fmla="*/ 16 h 183"/>
                <a:gd name="T6" fmla="*/ 102 w 102"/>
                <a:gd name="T7" fmla="*/ 0 h 183"/>
                <a:gd name="T8" fmla="*/ 80 w 102"/>
                <a:gd name="T9" fmla="*/ 175 h 183"/>
              </a:gdLst>
              <a:ahLst/>
              <a:cxnLst>
                <a:cxn ang="0">
                  <a:pos x="T0" y="T1"/>
                </a:cxn>
                <a:cxn ang="0">
                  <a:pos x="T2" y="T3"/>
                </a:cxn>
                <a:cxn ang="0">
                  <a:pos x="T4" y="T5"/>
                </a:cxn>
                <a:cxn ang="0">
                  <a:pos x="T6" y="T7"/>
                </a:cxn>
                <a:cxn ang="0">
                  <a:pos x="T8" y="T9"/>
                </a:cxn>
              </a:cxnLst>
              <a:rect l="0" t="0" r="r" b="b"/>
              <a:pathLst>
                <a:path w="102" h="183">
                  <a:moveTo>
                    <a:pt x="80" y="175"/>
                  </a:moveTo>
                  <a:lnTo>
                    <a:pt x="27" y="183"/>
                  </a:lnTo>
                  <a:lnTo>
                    <a:pt x="0" y="16"/>
                  </a:lnTo>
                  <a:lnTo>
                    <a:pt x="102" y="0"/>
                  </a:lnTo>
                  <a:lnTo>
                    <a:pt x="80"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5" name="iṡļíḋé">
              <a:extLst>
                <a:ext uri="{FF2B5EF4-FFF2-40B4-BE49-F238E27FC236}">
                  <a16:creationId xmlns:a16="http://schemas.microsoft.com/office/drawing/2014/main" id="{DE5FB241-6FD1-4E50-9D3B-A33385D7618A}"/>
                </a:ext>
              </a:extLst>
            </p:cNvPr>
            <p:cNvSpPr/>
            <p:nvPr/>
          </p:nvSpPr>
          <p:spPr bwMode="auto">
            <a:xfrm>
              <a:off x="7513638" y="2523331"/>
              <a:ext cx="98425" cy="260350"/>
            </a:xfrm>
            <a:custGeom>
              <a:avLst/>
              <a:gdLst>
                <a:gd name="T0" fmla="*/ 57 w 62"/>
                <a:gd name="T1" fmla="*/ 164 h 164"/>
                <a:gd name="T2" fmla="*/ 0 w 62"/>
                <a:gd name="T3" fmla="*/ 161 h 164"/>
                <a:gd name="T4" fmla="*/ 3 w 62"/>
                <a:gd name="T5" fmla="*/ 0 h 164"/>
                <a:gd name="T6" fmla="*/ 62 w 62"/>
                <a:gd name="T7" fmla="*/ 24 h 164"/>
                <a:gd name="T8" fmla="*/ 57 w 62"/>
                <a:gd name="T9" fmla="*/ 164 h 164"/>
              </a:gdLst>
              <a:ahLst/>
              <a:cxnLst>
                <a:cxn ang="0">
                  <a:pos x="T0" y="T1"/>
                </a:cxn>
                <a:cxn ang="0">
                  <a:pos x="T2" y="T3"/>
                </a:cxn>
                <a:cxn ang="0">
                  <a:pos x="T4" y="T5"/>
                </a:cxn>
                <a:cxn ang="0">
                  <a:pos x="T6" y="T7"/>
                </a:cxn>
                <a:cxn ang="0">
                  <a:pos x="T8" y="T9"/>
                </a:cxn>
              </a:cxnLst>
              <a:rect l="0" t="0" r="r" b="b"/>
              <a:pathLst>
                <a:path w="62" h="164">
                  <a:moveTo>
                    <a:pt x="57" y="164"/>
                  </a:moveTo>
                  <a:lnTo>
                    <a:pt x="0" y="161"/>
                  </a:lnTo>
                  <a:lnTo>
                    <a:pt x="3" y="0"/>
                  </a:lnTo>
                  <a:lnTo>
                    <a:pt x="62" y="24"/>
                  </a:lnTo>
                  <a:lnTo>
                    <a:pt x="57"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6" name="iṩľîdè">
              <a:extLst>
                <a:ext uri="{FF2B5EF4-FFF2-40B4-BE49-F238E27FC236}">
                  <a16:creationId xmlns:a16="http://schemas.microsoft.com/office/drawing/2014/main" id="{D6837DC3-B8FE-498E-B824-B3575DEF6AE5}"/>
                </a:ext>
              </a:extLst>
            </p:cNvPr>
            <p:cNvSpPr/>
            <p:nvPr/>
          </p:nvSpPr>
          <p:spPr bwMode="auto">
            <a:xfrm>
              <a:off x="7483475" y="1791494"/>
              <a:ext cx="403225" cy="454025"/>
            </a:xfrm>
            <a:custGeom>
              <a:avLst/>
              <a:gdLst>
                <a:gd name="T0" fmla="*/ 0 w 94"/>
                <a:gd name="T1" fmla="*/ 90 h 106"/>
                <a:gd name="T2" fmla="*/ 16 w 94"/>
                <a:gd name="T3" fmla="*/ 106 h 106"/>
                <a:gd name="T4" fmla="*/ 77 w 94"/>
                <a:gd name="T5" fmla="*/ 106 h 106"/>
                <a:gd name="T6" fmla="*/ 94 w 94"/>
                <a:gd name="T7" fmla="*/ 90 h 106"/>
                <a:gd name="T8" fmla="*/ 94 w 94"/>
                <a:gd name="T9" fmla="*/ 17 h 106"/>
                <a:gd name="T10" fmla="*/ 78 w 94"/>
                <a:gd name="T11" fmla="*/ 0 h 106"/>
                <a:gd name="T12" fmla="*/ 17 w 94"/>
                <a:gd name="T13" fmla="*/ 0 h 106"/>
                <a:gd name="T14" fmla="*/ 0 w 94"/>
                <a:gd name="T15" fmla="*/ 16 h 106"/>
                <a:gd name="T16" fmla="*/ 0 w 94"/>
                <a:gd name="T1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6">
                  <a:moveTo>
                    <a:pt x="0" y="90"/>
                  </a:moveTo>
                  <a:cubicBezTo>
                    <a:pt x="0" y="99"/>
                    <a:pt x="7" y="106"/>
                    <a:pt x="16" y="106"/>
                  </a:cubicBezTo>
                  <a:cubicBezTo>
                    <a:pt x="77" y="106"/>
                    <a:pt x="77" y="106"/>
                    <a:pt x="77" y="106"/>
                  </a:cubicBezTo>
                  <a:cubicBezTo>
                    <a:pt x="86" y="106"/>
                    <a:pt x="94" y="99"/>
                    <a:pt x="94" y="90"/>
                  </a:cubicBezTo>
                  <a:cubicBezTo>
                    <a:pt x="94" y="17"/>
                    <a:pt x="94" y="17"/>
                    <a:pt x="94" y="17"/>
                  </a:cubicBezTo>
                  <a:cubicBezTo>
                    <a:pt x="94" y="8"/>
                    <a:pt x="87" y="0"/>
                    <a:pt x="78" y="0"/>
                  </a:cubicBezTo>
                  <a:cubicBezTo>
                    <a:pt x="17" y="0"/>
                    <a:pt x="17" y="0"/>
                    <a:pt x="17" y="0"/>
                  </a:cubicBezTo>
                  <a:cubicBezTo>
                    <a:pt x="8" y="0"/>
                    <a:pt x="0" y="7"/>
                    <a:pt x="0" y="16"/>
                  </a:cubicBezTo>
                  <a:cubicBezTo>
                    <a:pt x="0" y="90"/>
                    <a:pt x="0" y="90"/>
                    <a:pt x="0" y="9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7" name="iśļïḋê">
              <a:extLst>
                <a:ext uri="{FF2B5EF4-FFF2-40B4-BE49-F238E27FC236}">
                  <a16:creationId xmlns:a16="http://schemas.microsoft.com/office/drawing/2014/main" id="{876D7C0B-A403-48B0-8716-160B1638FD4B}"/>
                </a:ext>
              </a:extLst>
            </p:cNvPr>
            <p:cNvSpPr/>
            <p:nvPr/>
          </p:nvSpPr>
          <p:spPr bwMode="auto">
            <a:xfrm>
              <a:off x="7407275" y="2778919"/>
              <a:ext cx="196850" cy="98425"/>
            </a:xfrm>
            <a:custGeom>
              <a:avLst/>
              <a:gdLst>
                <a:gd name="T0" fmla="*/ 0 w 124"/>
                <a:gd name="T1" fmla="*/ 59 h 62"/>
                <a:gd name="T2" fmla="*/ 124 w 124"/>
                <a:gd name="T3" fmla="*/ 62 h 62"/>
                <a:gd name="T4" fmla="*/ 124 w 124"/>
                <a:gd name="T5" fmla="*/ 3 h 62"/>
                <a:gd name="T6" fmla="*/ 70 w 124"/>
                <a:gd name="T7" fmla="*/ 0 h 62"/>
                <a:gd name="T8" fmla="*/ 0 w 124"/>
                <a:gd name="T9" fmla="*/ 59 h 62"/>
              </a:gdLst>
              <a:ahLst/>
              <a:cxnLst>
                <a:cxn ang="0">
                  <a:pos x="T0" y="T1"/>
                </a:cxn>
                <a:cxn ang="0">
                  <a:pos x="T2" y="T3"/>
                </a:cxn>
                <a:cxn ang="0">
                  <a:pos x="T4" y="T5"/>
                </a:cxn>
                <a:cxn ang="0">
                  <a:pos x="T6" y="T7"/>
                </a:cxn>
                <a:cxn ang="0">
                  <a:pos x="T8" y="T9"/>
                </a:cxn>
              </a:cxnLst>
              <a:rect l="0" t="0" r="r" b="b"/>
              <a:pathLst>
                <a:path w="124" h="62">
                  <a:moveTo>
                    <a:pt x="0" y="59"/>
                  </a:moveTo>
                  <a:lnTo>
                    <a:pt x="124" y="62"/>
                  </a:lnTo>
                  <a:lnTo>
                    <a:pt x="124" y="3"/>
                  </a:lnTo>
                  <a:lnTo>
                    <a:pt x="70" y="0"/>
                  </a:lnTo>
                  <a:lnTo>
                    <a:pt x="0"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8" name="î$ḷíḋé">
              <a:extLst>
                <a:ext uri="{FF2B5EF4-FFF2-40B4-BE49-F238E27FC236}">
                  <a16:creationId xmlns:a16="http://schemas.microsoft.com/office/drawing/2014/main" id="{3EE5752D-88C6-4AB1-95C8-497AE951D2FD}"/>
                </a:ext>
              </a:extLst>
            </p:cNvPr>
            <p:cNvSpPr/>
            <p:nvPr/>
          </p:nvSpPr>
          <p:spPr bwMode="auto">
            <a:xfrm>
              <a:off x="7715250" y="2301081"/>
              <a:ext cx="166688" cy="290513"/>
            </a:xfrm>
            <a:custGeom>
              <a:avLst/>
              <a:gdLst>
                <a:gd name="T0" fmla="*/ 21 w 105"/>
                <a:gd name="T1" fmla="*/ 175 h 183"/>
                <a:gd name="T2" fmla="*/ 78 w 105"/>
                <a:gd name="T3" fmla="*/ 183 h 183"/>
                <a:gd name="T4" fmla="*/ 105 w 105"/>
                <a:gd name="T5" fmla="*/ 16 h 183"/>
                <a:gd name="T6" fmla="*/ 0 w 105"/>
                <a:gd name="T7" fmla="*/ 0 h 183"/>
                <a:gd name="T8" fmla="*/ 21 w 105"/>
                <a:gd name="T9" fmla="*/ 175 h 183"/>
              </a:gdLst>
              <a:ahLst/>
              <a:cxnLst>
                <a:cxn ang="0">
                  <a:pos x="T0" y="T1"/>
                </a:cxn>
                <a:cxn ang="0">
                  <a:pos x="T2" y="T3"/>
                </a:cxn>
                <a:cxn ang="0">
                  <a:pos x="T4" y="T5"/>
                </a:cxn>
                <a:cxn ang="0">
                  <a:pos x="T6" y="T7"/>
                </a:cxn>
                <a:cxn ang="0">
                  <a:pos x="T8" y="T9"/>
                </a:cxn>
              </a:cxnLst>
              <a:rect l="0" t="0" r="r" b="b"/>
              <a:pathLst>
                <a:path w="105" h="183">
                  <a:moveTo>
                    <a:pt x="21" y="175"/>
                  </a:moveTo>
                  <a:lnTo>
                    <a:pt x="78" y="183"/>
                  </a:lnTo>
                  <a:lnTo>
                    <a:pt x="105" y="16"/>
                  </a:lnTo>
                  <a:lnTo>
                    <a:pt x="0" y="0"/>
                  </a:lnTo>
                  <a:lnTo>
                    <a:pt x="21" y="175"/>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29" name="ïṣ1îďé">
              <a:extLst>
                <a:ext uri="{FF2B5EF4-FFF2-40B4-BE49-F238E27FC236}">
                  <a16:creationId xmlns:a16="http://schemas.microsoft.com/office/drawing/2014/main" id="{3764A8B4-9470-46C6-8F11-F24D6BCDA6EE}"/>
                </a:ext>
              </a:extLst>
            </p:cNvPr>
            <p:cNvSpPr/>
            <p:nvPr/>
          </p:nvSpPr>
          <p:spPr bwMode="auto">
            <a:xfrm>
              <a:off x="7748588" y="2523331"/>
              <a:ext cx="95250" cy="260350"/>
            </a:xfrm>
            <a:custGeom>
              <a:avLst/>
              <a:gdLst>
                <a:gd name="T0" fmla="*/ 3 w 60"/>
                <a:gd name="T1" fmla="*/ 164 h 164"/>
                <a:gd name="T2" fmla="*/ 60 w 60"/>
                <a:gd name="T3" fmla="*/ 161 h 164"/>
                <a:gd name="T4" fmla="*/ 57 w 60"/>
                <a:gd name="T5" fmla="*/ 0 h 164"/>
                <a:gd name="T6" fmla="*/ 0 w 60"/>
                <a:gd name="T7" fmla="*/ 24 h 164"/>
                <a:gd name="T8" fmla="*/ 3 w 60"/>
                <a:gd name="T9" fmla="*/ 164 h 164"/>
              </a:gdLst>
              <a:ahLst/>
              <a:cxnLst>
                <a:cxn ang="0">
                  <a:pos x="T0" y="T1"/>
                </a:cxn>
                <a:cxn ang="0">
                  <a:pos x="T2" y="T3"/>
                </a:cxn>
                <a:cxn ang="0">
                  <a:pos x="T4" y="T5"/>
                </a:cxn>
                <a:cxn ang="0">
                  <a:pos x="T6" y="T7"/>
                </a:cxn>
                <a:cxn ang="0">
                  <a:pos x="T8" y="T9"/>
                </a:cxn>
              </a:cxnLst>
              <a:rect l="0" t="0" r="r" b="b"/>
              <a:pathLst>
                <a:path w="60" h="164">
                  <a:moveTo>
                    <a:pt x="3" y="164"/>
                  </a:moveTo>
                  <a:lnTo>
                    <a:pt x="60" y="161"/>
                  </a:lnTo>
                  <a:lnTo>
                    <a:pt x="57" y="0"/>
                  </a:lnTo>
                  <a:lnTo>
                    <a:pt x="0" y="24"/>
                  </a:lnTo>
                  <a:lnTo>
                    <a:pt x="3" y="164"/>
                  </a:lnTo>
                  <a:close/>
                </a:path>
              </a:pathLst>
            </a:custGeom>
            <a:solidFill>
              <a:srgbClr val="0075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0" name="íṥļïdê">
              <a:extLst>
                <a:ext uri="{FF2B5EF4-FFF2-40B4-BE49-F238E27FC236}">
                  <a16:creationId xmlns:a16="http://schemas.microsoft.com/office/drawing/2014/main" id="{92842825-E849-458B-A00E-F6B34F1FFFB7}"/>
                </a:ext>
              </a:extLst>
            </p:cNvPr>
            <p:cNvSpPr/>
            <p:nvPr/>
          </p:nvSpPr>
          <p:spPr bwMode="auto">
            <a:xfrm>
              <a:off x="7753350" y="2778919"/>
              <a:ext cx="201613" cy="98425"/>
            </a:xfrm>
            <a:custGeom>
              <a:avLst/>
              <a:gdLst>
                <a:gd name="T0" fmla="*/ 127 w 127"/>
                <a:gd name="T1" fmla="*/ 59 h 62"/>
                <a:gd name="T2" fmla="*/ 3 w 127"/>
                <a:gd name="T3" fmla="*/ 62 h 62"/>
                <a:gd name="T4" fmla="*/ 0 w 127"/>
                <a:gd name="T5" fmla="*/ 3 h 62"/>
                <a:gd name="T6" fmla="*/ 57 w 127"/>
                <a:gd name="T7" fmla="*/ 0 h 62"/>
                <a:gd name="T8" fmla="*/ 127 w 127"/>
                <a:gd name="T9" fmla="*/ 59 h 62"/>
              </a:gdLst>
              <a:ahLst/>
              <a:cxnLst>
                <a:cxn ang="0">
                  <a:pos x="T0" y="T1"/>
                </a:cxn>
                <a:cxn ang="0">
                  <a:pos x="T2" y="T3"/>
                </a:cxn>
                <a:cxn ang="0">
                  <a:pos x="T4" y="T5"/>
                </a:cxn>
                <a:cxn ang="0">
                  <a:pos x="T6" y="T7"/>
                </a:cxn>
                <a:cxn ang="0">
                  <a:pos x="T8" y="T9"/>
                </a:cxn>
              </a:cxnLst>
              <a:rect l="0" t="0" r="r" b="b"/>
              <a:pathLst>
                <a:path w="127" h="62">
                  <a:moveTo>
                    <a:pt x="127" y="59"/>
                  </a:moveTo>
                  <a:lnTo>
                    <a:pt x="3" y="62"/>
                  </a:lnTo>
                  <a:lnTo>
                    <a:pt x="0" y="3"/>
                  </a:lnTo>
                  <a:lnTo>
                    <a:pt x="57" y="0"/>
                  </a:lnTo>
                  <a:lnTo>
                    <a:pt x="127"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1" name="îŝḻîḋe">
              <a:extLst>
                <a:ext uri="{FF2B5EF4-FFF2-40B4-BE49-F238E27FC236}">
                  <a16:creationId xmlns:a16="http://schemas.microsoft.com/office/drawing/2014/main" id="{D76CBCAA-272C-4C1F-9F2C-E9CECC29F188}"/>
                </a:ext>
              </a:extLst>
            </p:cNvPr>
            <p:cNvSpPr/>
            <p:nvPr/>
          </p:nvSpPr>
          <p:spPr bwMode="auto">
            <a:xfrm>
              <a:off x="7243763" y="1786731"/>
              <a:ext cx="330200" cy="269875"/>
            </a:xfrm>
            <a:custGeom>
              <a:avLst/>
              <a:gdLst>
                <a:gd name="T0" fmla="*/ 3 w 77"/>
                <a:gd name="T1" fmla="*/ 58 h 63"/>
                <a:gd name="T2" fmla="*/ 17 w 77"/>
                <a:gd name="T3" fmla="*/ 60 h 63"/>
                <a:gd name="T4" fmla="*/ 71 w 77"/>
                <a:gd name="T5" fmla="*/ 20 h 63"/>
                <a:gd name="T6" fmla="*/ 73 w 77"/>
                <a:gd name="T7" fmla="*/ 6 h 63"/>
                <a:gd name="T8" fmla="*/ 59 w 77"/>
                <a:gd name="T9" fmla="*/ 4 h 63"/>
                <a:gd name="T10" fmla="*/ 5 w 77"/>
                <a:gd name="T11" fmla="*/ 43 h 63"/>
                <a:gd name="T12" fmla="*/ 3 w 77"/>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77" h="63">
                  <a:moveTo>
                    <a:pt x="3" y="58"/>
                  </a:moveTo>
                  <a:cubicBezTo>
                    <a:pt x="7" y="62"/>
                    <a:pt x="13" y="63"/>
                    <a:pt x="17" y="60"/>
                  </a:cubicBezTo>
                  <a:cubicBezTo>
                    <a:pt x="71" y="20"/>
                    <a:pt x="71" y="20"/>
                    <a:pt x="71" y="20"/>
                  </a:cubicBezTo>
                  <a:cubicBezTo>
                    <a:pt x="76" y="17"/>
                    <a:pt x="77" y="10"/>
                    <a:pt x="73" y="6"/>
                  </a:cubicBezTo>
                  <a:cubicBezTo>
                    <a:pt x="70" y="1"/>
                    <a:pt x="64" y="0"/>
                    <a:pt x="59" y="4"/>
                  </a:cubicBezTo>
                  <a:cubicBezTo>
                    <a:pt x="5" y="43"/>
                    <a:pt x="5" y="43"/>
                    <a:pt x="5" y="43"/>
                  </a:cubicBezTo>
                  <a:cubicBezTo>
                    <a:pt x="1" y="47"/>
                    <a:pt x="0" y="53"/>
                    <a:pt x="3" y="5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2" name="iŝľíḋê">
              <a:extLst>
                <a:ext uri="{FF2B5EF4-FFF2-40B4-BE49-F238E27FC236}">
                  <a16:creationId xmlns:a16="http://schemas.microsoft.com/office/drawing/2014/main" id="{AC2B4747-DB23-470F-915F-812F888EBB79}"/>
                </a:ext>
              </a:extLst>
            </p:cNvPr>
            <p:cNvSpPr/>
            <p:nvPr/>
          </p:nvSpPr>
          <p:spPr bwMode="auto">
            <a:xfrm>
              <a:off x="7107238" y="1928019"/>
              <a:ext cx="206375" cy="123825"/>
            </a:xfrm>
            <a:custGeom>
              <a:avLst/>
              <a:gdLst>
                <a:gd name="T0" fmla="*/ 0 w 130"/>
                <a:gd name="T1" fmla="*/ 19 h 78"/>
                <a:gd name="T2" fmla="*/ 8 w 130"/>
                <a:gd name="T3" fmla="*/ 0 h 78"/>
                <a:gd name="T4" fmla="*/ 130 w 130"/>
                <a:gd name="T5" fmla="*/ 27 h 78"/>
                <a:gd name="T6" fmla="*/ 111 w 130"/>
                <a:gd name="T7" fmla="*/ 78 h 78"/>
                <a:gd name="T8" fmla="*/ 0 w 130"/>
                <a:gd name="T9" fmla="*/ 19 h 78"/>
              </a:gdLst>
              <a:ahLst/>
              <a:cxnLst>
                <a:cxn ang="0">
                  <a:pos x="T0" y="T1"/>
                </a:cxn>
                <a:cxn ang="0">
                  <a:pos x="T2" y="T3"/>
                </a:cxn>
                <a:cxn ang="0">
                  <a:pos x="T4" y="T5"/>
                </a:cxn>
                <a:cxn ang="0">
                  <a:pos x="T6" y="T7"/>
                </a:cxn>
                <a:cxn ang="0">
                  <a:pos x="T8" y="T9"/>
                </a:cxn>
              </a:cxnLst>
              <a:rect l="0" t="0" r="r" b="b"/>
              <a:pathLst>
                <a:path w="130" h="78">
                  <a:moveTo>
                    <a:pt x="0" y="19"/>
                  </a:moveTo>
                  <a:lnTo>
                    <a:pt x="8" y="0"/>
                  </a:lnTo>
                  <a:lnTo>
                    <a:pt x="130" y="27"/>
                  </a:lnTo>
                  <a:lnTo>
                    <a:pt x="111" y="78"/>
                  </a:lnTo>
                  <a:lnTo>
                    <a:pt x="0" y="1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3" name="íš1iḓe">
              <a:extLst>
                <a:ext uri="{FF2B5EF4-FFF2-40B4-BE49-F238E27FC236}">
                  <a16:creationId xmlns:a16="http://schemas.microsoft.com/office/drawing/2014/main" id="{0AB2B692-3838-4D78-8E41-46129E49D62F}"/>
                </a:ext>
              </a:extLst>
            </p:cNvPr>
            <p:cNvSpPr/>
            <p:nvPr/>
          </p:nvSpPr>
          <p:spPr bwMode="auto">
            <a:xfrm>
              <a:off x="7021513" y="1869281"/>
              <a:ext cx="111125" cy="123825"/>
            </a:xfrm>
            <a:custGeom>
              <a:avLst/>
              <a:gdLst>
                <a:gd name="T0" fmla="*/ 15 w 26"/>
                <a:gd name="T1" fmla="*/ 0 h 29"/>
                <a:gd name="T2" fmla="*/ 26 w 26"/>
                <a:gd name="T3" fmla="*/ 12 h 29"/>
                <a:gd name="T4" fmla="*/ 26 w 26"/>
                <a:gd name="T5" fmla="*/ 13 h 29"/>
                <a:gd name="T6" fmla="*/ 21 w 26"/>
                <a:gd name="T7" fmla="*/ 26 h 29"/>
                <a:gd name="T8" fmla="*/ 17 w 26"/>
                <a:gd name="T9" fmla="*/ 28 h 29"/>
                <a:gd name="T10" fmla="*/ 3 w 26"/>
                <a:gd name="T11" fmla="*/ 23 h 29"/>
                <a:gd name="T12" fmla="*/ 1 w 26"/>
                <a:gd name="T13" fmla="*/ 20 h 29"/>
                <a:gd name="T14" fmla="*/ 5 w 26"/>
                <a:gd name="T15" fmla="*/ 6 h 29"/>
                <a:gd name="T16" fmla="*/ 10 w 26"/>
                <a:gd name="T17" fmla="*/ 4 h 29"/>
                <a:gd name="T18" fmla="*/ 15 w 2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5" y="0"/>
                  </a:moveTo>
                  <a:cubicBezTo>
                    <a:pt x="15" y="0"/>
                    <a:pt x="26" y="10"/>
                    <a:pt x="26" y="12"/>
                  </a:cubicBezTo>
                  <a:cubicBezTo>
                    <a:pt x="26" y="13"/>
                    <a:pt x="26" y="13"/>
                    <a:pt x="26" y="13"/>
                  </a:cubicBezTo>
                  <a:cubicBezTo>
                    <a:pt x="21" y="26"/>
                    <a:pt x="21" y="26"/>
                    <a:pt x="21" y="26"/>
                  </a:cubicBezTo>
                  <a:cubicBezTo>
                    <a:pt x="21" y="28"/>
                    <a:pt x="19" y="29"/>
                    <a:pt x="17" y="28"/>
                  </a:cubicBezTo>
                  <a:cubicBezTo>
                    <a:pt x="3" y="23"/>
                    <a:pt x="3" y="23"/>
                    <a:pt x="3" y="23"/>
                  </a:cubicBezTo>
                  <a:cubicBezTo>
                    <a:pt x="1" y="23"/>
                    <a:pt x="0" y="21"/>
                    <a:pt x="1" y="20"/>
                  </a:cubicBezTo>
                  <a:cubicBezTo>
                    <a:pt x="5" y="6"/>
                    <a:pt x="5" y="6"/>
                    <a:pt x="5" y="6"/>
                  </a:cubicBezTo>
                  <a:cubicBezTo>
                    <a:pt x="6" y="5"/>
                    <a:pt x="9" y="4"/>
                    <a:pt x="10" y="4"/>
                  </a:cubicBezTo>
                  <a:cubicBezTo>
                    <a:pt x="12" y="0"/>
                    <a:pt x="15" y="0"/>
                    <a:pt x="15" y="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4" name="ïŝ1ïḍé">
              <a:extLst>
                <a:ext uri="{FF2B5EF4-FFF2-40B4-BE49-F238E27FC236}">
                  <a16:creationId xmlns:a16="http://schemas.microsoft.com/office/drawing/2014/main" id="{3079CAF3-8C0E-4AB4-BAE9-6D1B799F950F}"/>
                </a:ext>
              </a:extLst>
            </p:cNvPr>
            <p:cNvSpPr/>
            <p:nvPr/>
          </p:nvSpPr>
          <p:spPr bwMode="auto">
            <a:xfrm>
              <a:off x="7581900" y="1808956"/>
              <a:ext cx="107950" cy="401638"/>
            </a:xfrm>
            <a:custGeom>
              <a:avLst/>
              <a:gdLst>
                <a:gd name="T0" fmla="*/ 68 w 68"/>
                <a:gd name="T1" fmla="*/ 35 h 253"/>
                <a:gd name="T2" fmla="*/ 35 w 68"/>
                <a:gd name="T3" fmla="*/ 0 h 253"/>
                <a:gd name="T4" fmla="*/ 0 w 68"/>
                <a:gd name="T5" fmla="*/ 35 h 253"/>
                <a:gd name="T6" fmla="*/ 33 w 68"/>
                <a:gd name="T7" fmla="*/ 67 h 253"/>
                <a:gd name="T8" fmla="*/ 0 w 68"/>
                <a:gd name="T9" fmla="*/ 221 h 253"/>
                <a:gd name="T10" fmla="*/ 33 w 68"/>
                <a:gd name="T11" fmla="*/ 253 h 253"/>
                <a:gd name="T12" fmla="*/ 68 w 68"/>
                <a:gd name="T13" fmla="*/ 221 h 253"/>
                <a:gd name="T14" fmla="*/ 35 w 68"/>
                <a:gd name="T15" fmla="*/ 67 h 253"/>
                <a:gd name="T16" fmla="*/ 68 w 68"/>
                <a:gd name="T17" fmla="*/ 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53">
                  <a:moveTo>
                    <a:pt x="68" y="35"/>
                  </a:moveTo>
                  <a:lnTo>
                    <a:pt x="35" y="0"/>
                  </a:lnTo>
                  <a:lnTo>
                    <a:pt x="0" y="35"/>
                  </a:lnTo>
                  <a:lnTo>
                    <a:pt x="33" y="67"/>
                  </a:lnTo>
                  <a:lnTo>
                    <a:pt x="0" y="221"/>
                  </a:lnTo>
                  <a:lnTo>
                    <a:pt x="33" y="253"/>
                  </a:lnTo>
                  <a:lnTo>
                    <a:pt x="68" y="221"/>
                  </a:lnTo>
                  <a:lnTo>
                    <a:pt x="35" y="67"/>
                  </a:lnTo>
                  <a:lnTo>
                    <a:pt x="68" y="35"/>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5" name="íṣļîḍé">
              <a:extLst>
                <a:ext uri="{FF2B5EF4-FFF2-40B4-BE49-F238E27FC236}">
                  <a16:creationId xmlns:a16="http://schemas.microsoft.com/office/drawing/2014/main" id="{B23FC00E-BEF8-4389-B99E-9CA9DAC3BA09}"/>
                </a:ext>
              </a:extLst>
            </p:cNvPr>
            <p:cNvSpPr/>
            <p:nvPr/>
          </p:nvSpPr>
          <p:spPr bwMode="auto">
            <a:xfrm>
              <a:off x="7432675" y="1412081"/>
              <a:ext cx="371475" cy="427038"/>
            </a:xfrm>
            <a:custGeom>
              <a:avLst/>
              <a:gdLst>
                <a:gd name="T0" fmla="*/ 0 w 87"/>
                <a:gd name="T1" fmla="*/ 50 h 100"/>
                <a:gd name="T2" fmla="*/ 43 w 87"/>
                <a:gd name="T3" fmla="*/ 100 h 100"/>
                <a:gd name="T4" fmla="*/ 87 w 87"/>
                <a:gd name="T5" fmla="*/ 50 h 100"/>
                <a:gd name="T6" fmla="*/ 44 w 87"/>
                <a:gd name="T7" fmla="*/ 0 h 100"/>
                <a:gd name="T8" fmla="*/ 0 w 87"/>
                <a:gd name="T9" fmla="*/ 50 h 100"/>
              </a:gdLst>
              <a:ahLst/>
              <a:cxnLst>
                <a:cxn ang="0">
                  <a:pos x="T0" y="T1"/>
                </a:cxn>
                <a:cxn ang="0">
                  <a:pos x="T2" y="T3"/>
                </a:cxn>
                <a:cxn ang="0">
                  <a:pos x="T4" y="T5"/>
                </a:cxn>
                <a:cxn ang="0">
                  <a:pos x="T6" y="T7"/>
                </a:cxn>
                <a:cxn ang="0">
                  <a:pos x="T8" y="T9"/>
                </a:cxn>
              </a:cxnLst>
              <a:rect l="0" t="0" r="r" b="b"/>
              <a:pathLst>
                <a:path w="87" h="100">
                  <a:moveTo>
                    <a:pt x="0" y="50"/>
                  </a:moveTo>
                  <a:cubicBezTo>
                    <a:pt x="0" y="77"/>
                    <a:pt x="19" y="100"/>
                    <a:pt x="43" y="100"/>
                  </a:cubicBezTo>
                  <a:cubicBezTo>
                    <a:pt x="67" y="100"/>
                    <a:pt x="87" y="78"/>
                    <a:pt x="87" y="50"/>
                  </a:cubicBezTo>
                  <a:cubicBezTo>
                    <a:pt x="87" y="23"/>
                    <a:pt x="68" y="0"/>
                    <a:pt x="44" y="0"/>
                  </a:cubicBezTo>
                  <a:cubicBezTo>
                    <a:pt x="20" y="0"/>
                    <a:pt x="0" y="22"/>
                    <a:pt x="0" y="50"/>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6" name="ïślïḍè">
              <a:extLst>
                <a:ext uri="{FF2B5EF4-FFF2-40B4-BE49-F238E27FC236}">
                  <a16:creationId xmlns:a16="http://schemas.microsoft.com/office/drawing/2014/main" id="{93971DD2-636A-4433-8F86-1766290773D8}"/>
                </a:ext>
              </a:extLst>
            </p:cNvPr>
            <p:cNvSpPr/>
            <p:nvPr/>
          </p:nvSpPr>
          <p:spPr bwMode="auto">
            <a:xfrm>
              <a:off x="7561263" y="1569244"/>
              <a:ext cx="30163" cy="42863"/>
            </a:xfrm>
            <a:prstGeom prst="ellipse">
              <a:avLst/>
            </a:pr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7" name="işḻîḍè">
              <a:extLst>
                <a:ext uri="{FF2B5EF4-FFF2-40B4-BE49-F238E27FC236}">
                  <a16:creationId xmlns:a16="http://schemas.microsoft.com/office/drawing/2014/main" id="{A5C21DA9-06EA-4C56-B3E8-F590AF3853CA}"/>
                </a:ext>
              </a:extLst>
            </p:cNvPr>
            <p:cNvSpPr/>
            <p:nvPr/>
          </p:nvSpPr>
          <p:spPr bwMode="auto">
            <a:xfrm>
              <a:off x="7437438" y="1334294"/>
              <a:ext cx="431800" cy="307975"/>
            </a:xfrm>
            <a:custGeom>
              <a:avLst/>
              <a:gdLst>
                <a:gd name="T0" fmla="*/ 0 w 101"/>
                <a:gd name="T1" fmla="*/ 10 h 72"/>
                <a:gd name="T2" fmla="*/ 2 w 101"/>
                <a:gd name="T3" fmla="*/ 0 h 72"/>
                <a:gd name="T4" fmla="*/ 23 w 101"/>
                <a:gd name="T5" fmla="*/ 5 h 72"/>
                <a:gd name="T6" fmla="*/ 37 w 101"/>
                <a:gd name="T7" fmla="*/ 3 h 72"/>
                <a:gd name="T8" fmla="*/ 41 w 101"/>
                <a:gd name="T9" fmla="*/ 2 h 72"/>
                <a:gd name="T10" fmla="*/ 54 w 101"/>
                <a:gd name="T11" fmla="*/ 0 h 72"/>
                <a:gd name="T12" fmla="*/ 60 w 101"/>
                <a:gd name="T13" fmla="*/ 1 h 72"/>
                <a:gd name="T14" fmla="*/ 84 w 101"/>
                <a:gd name="T15" fmla="*/ 11 h 72"/>
                <a:gd name="T16" fmla="*/ 101 w 101"/>
                <a:gd name="T17" fmla="*/ 46 h 72"/>
                <a:gd name="T18" fmla="*/ 92 w 101"/>
                <a:gd name="T19" fmla="*/ 72 h 72"/>
                <a:gd name="T20" fmla="*/ 92 w 101"/>
                <a:gd name="T21" fmla="*/ 67 h 72"/>
                <a:gd name="T22" fmla="*/ 82 w 101"/>
                <a:gd name="T23" fmla="*/ 36 h 72"/>
                <a:gd name="T24" fmla="*/ 39 w 101"/>
                <a:gd name="T25" fmla="*/ 42 h 72"/>
                <a:gd name="T26" fmla="*/ 19 w 101"/>
                <a:gd name="T27" fmla="*/ 38 h 72"/>
                <a:gd name="T28" fmla="*/ 13 w 101"/>
                <a:gd name="T29" fmla="*/ 34 h 72"/>
                <a:gd name="T30" fmla="*/ 12 w 101"/>
                <a:gd name="T31" fmla="*/ 34 h 72"/>
                <a:gd name="T32" fmla="*/ 9 w 101"/>
                <a:gd name="T33" fmla="*/ 32 h 72"/>
                <a:gd name="T34" fmla="*/ 9 w 101"/>
                <a:gd name="T35" fmla="*/ 31 h 72"/>
                <a:gd name="T36" fmla="*/ 0 w 101"/>
                <a:gd name="T37"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72">
                  <a:moveTo>
                    <a:pt x="0" y="10"/>
                  </a:moveTo>
                  <a:cubicBezTo>
                    <a:pt x="1" y="7"/>
                    <a:pt x="1" y="3"/>
                    <a:pt x="2" y="0"/>
                  </a:cubicBezTo>
                  <a:cubicBezTo>
                    <a:pt x="9" y="3"/>
                    <a:pt x="16" y="5"/>
                    <a:pt x="23" y="5"/>
                  </a:cubicBezTo>
                  <a:cubicBezTo>
                    <a:pt x="28" y="5"/>
                    <a:pt x="33" y="4"/>
                    <a:pt x="37" y="3"/>
                  </a:cubicBezTo>
                  <a:cubicBezTo>
                    <a:pt x="38" y="3"/>
                    <a:pt x="39" y="2"/>
                    <a:pt x="41" y="2"/>
                  </a:cubicBezTo>
                  <a:cubicBezTo>
                    <a:pt x="45" y="1"/>
                    <a:pt x="49" y="0"/>
                    <a:pt x="54" y="0"/>
                  </a:cubicBezTo>
                  <a:cubicBezTo>
                    <a:pt x="56" y="0"/>
                    <a:pt x="58" y="0"/>
                    <a:pt x="60" y="1"/>
                  </a:cubicBezTo>
                  <a:cubicBezTo>
                    <a:pt x="69" y="2"/>
                    <a:pt x="78" y="6"/>
                    <a:pt x="84" y="11"/>
                  </a:cubicBezTo>
                  <a:cubicBezTo>
                    <a:pt x="95" y="19"/>
                    <a:pt x="101" y="32"/>
                    <a:pt x="101" y="46"/>
                  </a:cubicBezTo>
                  <a:cubicBezTo>
                    <a:pt x="101" y="56"/>
                    <a:pt x="98" y="65"/>
                    <a:pt x="92" y="72"/>
                  </a:cubicBezTo>
                  <a:cubicBezTo>
                    <a:pt x="92" y="71"/>
                    <a:pt x="92" y="69"/>
                    <a:pt x="92" y="67"/>
                  </a:cubicBezTo>
                  <a:cubicBezTo>
                    <a:pt x="92" y="52"/>
                    <a:pt x="89" y="42"/>
                    <a:pt x="82" y="36"/>
                  </a:cubicBezTo>
                  <a:cubicBezTo>
                    <a:pt x="74" y="44"/>
                    <a:pt x="52" y="42"/>
                    <a:pt x="39" y="42"/>
                  </a:cubicBezTo>
                  <a:cubicBezTo>
                    <a:pt x="32" y="42"/>
                    <a:pt x="25" y="41"/>
                    <a:pt x="19" y="38"/>
                  </a:cubicBezTo>
                  <a:cubicBezTo>
                    <a:pt x="17" y="37"/>
                    <a:pt x="15" y="36"/>
                    <a:pt x="13" y="34"/>
                  </a:cubicBezTo>
                  <a:cubicBezTo>
                    <a:pt x="12" y="34"/>
                    <a:pt x="12" y="34"/>
                    <a:pt x="12" y="34"/>
                  </a:cubicBezTo>
                  <a:cubicBezTo>
                    <a:pt x="11" y="33"/>
                    <a:pt x="10" y="32"/>
                    <a:pt x="9" y="32"/>
                  </a:cubicBezTo>
                  <a:cubicBezTo>
                    <a:pt x="9" y="31"/>
                    <a:pt x="9" y="31"/>
                    <a:pt x="9" y="31"/>
                  </a:cubicBezTo>
                  <a:cubicBezTo>
                    <a:pt x="4" y="26"/>
                    <a:pt x="0" y="19"/>
                    <a:pt x="0" y="10"/>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8" name="iṥľíḋe">
              <a:extLst>
                <a:ext uri="{FF2B5EF4-FFF2-40B4-BE49-F238E27FC236}">
                  <a16:creationId xmlns:a16="http://schemas.microsoft.com/office/drawing/2014/main" id="{CB48F3C2-18AA-44E3-B655-F82821BD6E63}"/>
                </a:ext>
              </a:extLst>
            </p:cNvPr>
            <p:cNvSpPr/>
            <p:nvPr/>
          </p:nvSpPr>
          <p:spPr bwMode="auto">
            <a:xfrm>
              <a:off x="7564438" y="1372394"/>
              <a:ext cx="377825" cy="423863"/>
            </a:xfrm>
            <a:custGeom>
              <a:avLst/>
              <a:gdLst>
                <a:gd name="T0" fmla="*/ 31 w 88"/>
                <a:gd name="T1" fmla="*/ 75 h 99"/>
                <a:gd name="T2" fmla="*/ 46 w 88"/>
                <a:gd name="T3" fmla="*/ 61 h 99"/>
                <a:gd name="T4" fmla="*/ 32 w 88"/>
                <a:gd name="T5" fmla="*/ 47 h 99"/>
                <a:gd name="T6" fmla="*/ 17 w 88"/>
                <a:gd name="T7" fmla="*/ 58 h 99"/>
                <a:gd name="T8" fmla="*/ 0 w 88"/>
                <a:gd name="T9" fmla="*/ 23 h 99"/>
                <a:gd name="T10" fmla="*/ 66 w 88"/>
                <a:gd name="T11" fmla="*/ 36 h 99"/>
                <a:gd name="T12" fmla="*/ 38 w 88"/>
                <a:gd name="T13" fmla="*/ 99 h 99"/>
                <a:gd name="T14" fmla="*/ 31 w 88"/>
                <a:gd name="T15" fmla="*/ 75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99">
                  <a:moveTo>
                    <a:pt x="31" y="75"/>
                  </a:moveTo>
                  <a:cubicBezTo>
                    <a:pt x="39" y="75"/>
                    <a:pt x="46" y="69"/>
                    <a:pt x="46" y="61"/>
                  </a:cubicBezTo>
                  <a:cubicBezTo>
                    <a:pt x="46" y="53"/>
                    <a:pt x="39" y="47"/>
                    <a:pt x="32" y="47"/>
                  </a:cubicBezTo>
                  <a:cubicBezTo>
                    <a:pt x="25" y="47"/>
                    <a:pt x="19" y="52"/>
                    <a:pt x="17" y="58"/>
                  </a:cubicBezTo>
                  <a:cubicBezTo>
                    <a:pt x="15" y="42"/>
                    <a:pt x="0" y="23"/>
                    <a:pt x="0" y="23"/>
                  </a:cubicBezTo>
                  <a:cubicBezTo>
                    <a:pt x="25" y="12"/>
                    <a:pt x="43" y="0"/>
                    <a:pt x="66" y="36"/>
                  </a:cubicBezTo>
                  <a:cubicBezTo>
                    <a:pt x="88" y="73"/>
                    <a:pt x="38" y="99"/>
                    <a:pt x="38" y="99"/>
                  </a:cubicBezTo>
                  <a:cubicBezTo>
                    <a:pt x="38" y="99"/>
                    <a:pt x="25" y="75"/>
                    <a:pt x="31" y="75"/>
                  </a:cubicBezTo>
                  <a:close/>
                </a:path>
              </a:pathLst>
            </a:custGeom>
            <a:solidFill>
              <a:srgbClr val="AB66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39" name="î$ḷídè">
              <a:extLst>
                <a:ext uri="{FF2B5EF4-FFF2-40B4-BE49-F238E27FC236}">
                  <a16:creationId xmlns:a16="http://schemas.microsoft.com/office/drawing/2014/main" id="{4623A4D0-DC5A-4B52-90A9-D91CF6DB5243}"/>
                </a:ext>
              </a:extLst>
            </p:cNvPr>
            <p:cNvSpPr/>
            <p:nvPr/>
          </p:nvSpPr>
          <p:spPr bwMode="auto">
            <a:xfrm>
              <a:off x="7791450" y="1877219"/>
              <a:ext cx="85725" cy="146050"/>
            </a:xfrm>
            <a:custGeom>
              <a:avLst/>
              <a:gdLst>
                <a:gd name="T0" fmla="*/ 0 w 20"/>
                <a:gd name="T1" fmla="*/ 0 h 34"/>
                <a:gd name="T2" fmla="*/ 19 w 20"/>
                <a:gd name="T3" fmla="*/ 34 h 34"/>
                <a:gd name="T4" fmla="*/ 19 w 20"/>
                <a:gd name="T5" fmla="*/ 3 h 34"/>
                <a:gd name="T6" fmla="*/ 19 w 20"/>
                <a:gd name="T7" fmla="*/ 3 h 34"/>
                <a:gd name="T8" fmla="*/ 0 w 20"/>
                <a:gd name="T9" fmla="*/ 0 h 34"/>
              </a:gdLst>
              <a:ahLst/>
              <a:cxnLst>
                <a:cxn ang="0">
                  <a:pos x="T0" y="T1"/>
                </a:cxn>
                <a:cxn ang="0">
                  <a:pos x="T2" y="T3"/>
                </a:cxn>
                <a:cxn ang="0">
                  <a:pos x="T4" y="T5"/>
                </a:cxn>
                <a:cxn ang="0">
                  <a:pos x="T6" y="T7"/>
                </a:cxn>
                <a:cxn ang="0">
                  <a:pos x="T8" y="T9"/>
                </a:cxn>
              </a:cxnLst>
              <a:rect l="0" t="0" r="r" b="b"/>
              <a:pathLst>
                <a:path w="20" h="34">
                  <a:moveTo>
                    <a:pt x="0" y="0"/>
                  </a:moveTo>
                  <a:cubicBezTo>
                    <a:pt x="19" y="34"/>
                    <a:pt x="19" y="34"/>
                    <a:pt x="19" y="34"/>
                  </a:cubicBezTo>
                  <a:cubicBezTo>
                    <a:pt x="19" y="34"/>
                    <a:pt x="20" y="3"/>
                    <a:pt x="19" y="3"/>
                  </a:cubicBezTo>
                  <a:cubicBezTo>
                    <a:pt x="19" y="3"/>
                    <a:pt x="19" y="3"/>
                    <a:pt x="19" y="3"/>
                  </a:cubicBezTo>
                  <a:cubicBezTo>
                    <a:pt x="0" y="0"/>
                    <a:pt x="0" y="0"/>
                    <a:pt x="0" y="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0" name="îṥlíḋé">
              <a:extLst>
                <a:ext uri="{FF2B5EF4-FFF2-40B4-BE49-F238E27FC236}">
                  <a16:creationId xmlns:a16="http://schemas.microsoft.com/office/drawing/2014/main" id="{8ACBDFFD-A63C-4BD4-88CE-04C301FCF325}"/>
                </a:ext>
              </a:extLst>
            </p:cNvPr>
            <p:cNvSpPr/>
            <p:nvPr/>
          </p:nvSpPr>
          <p:spPr bwMode="auto">
            <a:xfrm>
              <a:off x="7778750" y="1791494"/>
              <a:ext cx="363538" cy="209550"/>
            </a:xfrm>
            <a:custGeom>
              <a:avLst/>
              <a:gdLst>
                <a:gd name="T0" fmla="*/ 83 w 85"/>
                <a:gd name="T1" fmla="*/ 42 h 49"/>
                <a:gd name="T2" fmla="*/ 70 w 85"/>
                <a:gd name="T3" fmla="*/ 47 h 49"/>
                <a:gd name="T4" fmla="*/ 8 w 85"/>
                <a:gd name="T5" fmla="*/ 21 h 49"/>
                <a:gd name="T6" fmla="*/ 3 w 85"/>
                <a:gd name="T7" fmla="*/ 7 h 49"/>
                <a:gd name="T8" fmla="*/ 16 w 85"/>
                <a:gd name="T9" fmla="*/ 2 h 49"/>
                <a:gd name="T10" fmla="*/ 78 w 85"/>
                <a:gd name="T11" fmla="*/ 28 h 49"/>
                <a:gd name="T12" fmla="*/ 83 w 85"/>
                <a:gd name="T13" fmla="*/ 42 h 49"/>
              </a:gdLst>
              <a:ahLst/>
              <a:cxnLst>
                <a:cxn ang="0">
                  <a:pos x="T0" y="T1"/>
                </a:cxn>
                <a:cxn ang="0">
                  <a:pos x="T2" y="T3"/>
                </a:cxn>
                <a:cxn ang="0">
                  <a:pos x="T4" y="T5"/>
                </a:cxn>
                <a:cxn ang="0">
                  <a:pos x="T6" y="T7"/>
                </a:cxn>
                <a:cxn ang="0">
                  <a:pos x="T8" y="T9"/>
                </a:cxn>
                <a:cxn ang="0">
                  <a:pos x="T10" y="T11"/>
                </a:cxn>
                <a:cxn ang="0">
                  <a:pos x="T12" y="T13"/>
                </a:cxn>
              </a:cxnLst>
              <a:rect l="0" t="0" r="r" b="b"/>
              <a:pathLst>
                <a:path w="85" h="49">
                  <a:moveTo>
                    <a:pt x="83" y="42"/>
                  </a:moveTo>
                  <a:cubicBezTo>
                    <a:pt x="81" y="47"/>
                    <a:pt x="75" y="49"/>
                    <a:pt x="70" y="47"/>
                  </a:cubicBezTo>
                  <a:cubicBezTo>
                    <a:pt x="8" y="21"/>
                    <a:pt x="8" y="21"/>
                    <a:pt x="8" y="21"/>
                  </a:cubicBezTo>
                  <a:cubicBezTo>
                    <a:pt x="3" y="18"/>
                    <a:pt x="0" y="12"/>
                    <a:pt x="3" y="7"/>
                  </a:cubicBezTo>
                  <a:cubicBezTo>
                    <a:pt x="5" y="2"/>
                    <a:pt x="11" y="0"/>
                    <a:pt x="16" y="2"/>
                  </a:cubicBezTo>
                  <a:cubicBezTo>
                    <a:pt x="78" y="28"/>
                    <a:pt x="78" y="28"/>
                    <a:pt x="78" y="28"/>
                  </a:cubicBezTo>
                  <a:cubicBezTo>
                    <a:pt x="83" y="31"/>
                    <a:pt x="85" y="36"/>
                    <a:pt x="83" y="4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1" name="îṩľïḑê">
              <a:extLst>
                <a:ext uri="{FF2B5EF4-FFF2-40B4-BE49-F238E27FC236}">
                  <a16:creationId xmlns:a16="http://schemas.microsoft.com/office/drawing/2014/main" id="{3077FE8C-A3C6-4D76-854D-2EFE9C813A84}"/>
                </a:ext>
              </a:extLst>
            </p:cNvPr>
            <p:cNvSpPr/>
            <p:nvPr/>
          </p:nvSpPr>
          <p:spPr bwMode="auto">
            <a:xfrm>
              <a:off x="7954963" y="1915319"/>
              <a:ext cx="179388" cy="234950"/>
            </a:xfrm>
            <a:custGeom>
              <a:avLst/>
              <a:gdLst>
                <a:gd name="T0" fmla="*/ 0 w 42"/>
                <a:gd name="T1" fmla="*/ 50 h 55"/>
                <a:gd name="T2" fmla="*/ 7 w 42"/>
                <a:gd name="T3" fmla="*/ 55 h 55"/>
                <a:gd name="T4" fmla="*/ 42 w 42"/>
                <a:gd name="T5" fmla="*/ 13 h 55"/>
                <a:gd name="T6" fmla="*/ 25 w 42"/>
                <a:gd name="T7" fmla="*/ 2 h 55"/>
                <a:gd name="T8" fmla="*/ 0 w 42"/>
                <a:gd name="T9" fmla="*/ 50 h 55"/>
              </a:gdLst>
              <a:ahLst/>
              <a:cxnLst>
                <a:cxn ang="0">
                  <a:pos x="T0" y="T1"/>
                </a:cxn>
                <a:cxn ang="0">
                  <a:pos x="T2" y="T3"/>
                </a:cxn>
                <a:cxn ang="0">
                  <a:pos x="T4" y="T5"/>
                </a:cxn>
                <a:cxn ang="0">
                  <a:pos x="T6" y="T7"/>
                </a:cxn>
                <a:cxn ang="0">
                  <a:pos x="T8" y="T9"/>
                </a:cxn>
              </a:cxnLst>
              <a:rect l="0" t="0" r="r" b="b"/>
              <a:pathLst>
                <a:path w="42" h="55">
                  <a:moveTo>
                    <a:pt x="0" y="50"/>
                  </a:moveTo>
                  <a:cubicBezTo>
                    <a:pt x="7" y="55"/>
                    <a:pt x="7" y="55"/>
                    <a:pt x="7" y="55"/>
                  </a:cubicBezTo>
                  <a:cubicBezTo>
                    <a:pt x="42" y="13"/>
                    <a:pt x="42" y="13"/>
                    <a:pt x="42" y="13"/>
                  </a:cubicBezTo>
                  <a:cubicBezTo>
                    <a:pt x="42" y="13"/>
                    <a:pt x="39" y="0"/>
                    <a:pt x="25" y="2"/>
                  </a:cubicBezTo>
                  <a:lnTo>
                    <a:pt x="0" y="5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2" name="îṥľîdê">
              <a:extLst>
                <a:ext uri="{FF2B5EF4-FFF2-40B4-BE49-F238E27FC236}">
                  <a16:creationId xmlns:a16="http://schemas.microsoft.com/office/drawing/2014/main" id="{F2EEAA13-5944-4E23-A3F6-18EB3287D8F8}"/>
                </a:ext>
              </a:extLst>
            </p:cNvPr>
            <p:cNvSpPr/>
            <p:nvPr/>
          </p:nvSpPr>
          <p:spPr bwMode="auto">
            <a:xfrm>
              <a:off x="7899400" y="2094706"/>
              <a:ext cx="119063" cy="111125"/>
            </a:xfrm>
            <a:custGeom>
              <a:avLst/>
              <a:gdLst>
                <a:gd name="T0" fmla="*/ 1 w 28"/>
                <a:gd name="T1" fmla="*/ 8 h 26"/>
                <a:gd name="T2" fmla="*/ 13 w 28"/>
                <a:gd name="T3" fmla="*/ 0 h 26"/>
                <a:gd name="T4" fmla="*/ 14 w 28"/>
                <a:gd name="T5" fmla="*/ 1 h 26"/>
                <a:gd name="T6" fmla="*/ 26 w 28"/>
                <a:gd name="T7" fmla="*/ 7 h 26"/>
                <a:gd name="T8" fmla="*/ 27 w 28"/>
                <a:gd name="T9" fmla="*/ 11 h 26"/>
                <a:gd name="T10" fmla="*/ 21 w 28"/>
                <a:gd name="T11" fmla="*/ 24 h 26"/>
                <a:gd name="T12" fmla="*/ 17 w 28"/>
                <a:gd name="T13" fmla="*/ 25 h 26"/>
                <a:gd name="T14" fmla="*/ 5 w 28"/>
                <a:gd name="T15" fmla="*/ 19 h 26"/>
                <a:gd name="T16" fmla="*/ 4 w 28"/>
                <a:gd name="T17" fmla="*/ 14 h 26"/>
                <a:gd name="T18" fmla="*/ 1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 y="8"/>
                  </a:moveTo>
                  <a:cubicBezTo>
                    <a:pt x="1" y="8"/>
                    <a:pt x="12" y="0"/>
                    <a:pt x="13" y="0"/>
                  </a:cubicBezTo>
                  <a:cubicBezTo>
                    <a:pt x="14" y="1"/>
                    <a:pt x="14" y="1"/>
                    <a:pt x="14" y="1"/>
                  </a:cubicBezTo>
                  <a:cubicBezTo>
                    <a:pt x="26" y="7"/>
                    <a:pt x="26" y="7"/>
                    <a:pt x="26" y="7"/>
                  </a:cubicBezTo>
                  <a:cubicBezTo>
                    <a:pt x="27" y="8"/>
                    <a:pt x="28" y="9"/>
                    <a:pt x="27" y="11"/>
                  </a:cubicBezTo>
                  <a:cubicBezTo>
                    <a:pt x="21" y="24"/>
                    <a:pt x="21" y="24"/>
                    <a:pt x="21" y="24"/>
                  </a:cubicBezTo>
                  <a:cubicBezTo>
                    <a:pt x="20" y="25"/>
                    <a:pt x="18" y="26"/>
                    <a:pt x="17" y="25"/>
                  </a:cubicBezTo>
                  <a:cubicBezTo>
                    <a:pt x="5" y="19"/>
                    <a:pt x="5" y="19"/>
                    <a:pt x="5" y="19"/>
                  </a:cubicBezTo>
                  <a:cubicBezTo>
                    <a:pt x="4" y="18"/>
                    <a:pt x="4" y="15"/>
                    <a:pt x="4"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3" name="íślîďê">
              <a:extLst>
                <a:ext uri="{FF2B5EF4-FFF2-40B4-BE49-F238E27FC236}">
                  <a16:creationId xmlns:a16="http://schemas.microsoft.com/office/drawing/2014/main" id="{F1358742-27D5-484A-A90F-FF456DE71297}"/>
                </a:ext>
              </a:extLst>
            </p:cNvPr>
            <p:cNvSpPr/>
            <p:nvPr/>
          </p:nvSpPr>
          <p:spPr bwMode="auto">
            <a:xfrm>
              <a:off x="3805238" y="3518694"/>
              <a:ext cx="423863" cy="149225"/>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144" name="işľíďe">
              <a:extLst>
                <a:ext uri="{FF2B5EF4-FFF2-40B4-BE49-F238E27FC236}">
                  <a16:creationId xmlns:a16="http://schemas.microsoft.com/office/drawing/2014/main" id="{9035E518-8056-43AE-8A61-A472480BFB39}"/>
                </a:ext>
              </a:extLst>
            </p:cNvPr>
            <p:cNvSpPr/>
            <p:nvPr/>
          </p:nvSpPr>
          <p:spPr bwMode="auto">
            <a:xfrm>
              <a:off x="3805238" y="3667919"/>
              <a:ext cx="176213" cy="287338"/>
            </a:xfrm>
            <a:custGeom>
              <a:avLst/>
              <a:gdLst>
                <a:gd name="T0" fmla="*/ 51 w 111"/>
                <a:gd name="T1" fmla="*/ 181 h 181"/>
                <a:gd name="T2" fmla="*/ 111 w 111"/>
                <a:gd name="T3" fmla="*/ 181 h 181"/>
                <a:gd name="T4" fmla="*/ 111 w 111"/>
                <a:gd name="T5" fmla="*/ 0 h 181"/>
                <a:gd name="T6" fmla="*/ 0 w 111"/>
                <a:gd name="T7" fmla="*/ 0 h 181"/>
                <a:gd name="T8" fmla="*/ 51 w 111"/>
                <a:gd name="T9" fmla="*/ 181 h 181"/>
              </a:gdLst>
              <a:ahLst/>
              <a:cxnLst>
                <a:cxn ang="0">
                  <a:pos x="T0" y="T1"/>
                </a:cxn>
                <a:cxn ang="0">
                  <a:pos x="T2" y="T3"/>
                </a:cxn>
                <a:cxn ang="0">
                  <a:pos x="T4" y="T5"/>
                </a:cxn>
                <a:cxn ang="0">
                  <a:pos x="T6" y="T7"/>
                </a:cxn>
                <a:cxn ang="0">
                  <a:pos x="T8" y="T9"/>
                </a:cxn>
              </a:cxnLst>
              <a:rect l="0" t="0" r="r" b="b"/>
              <a:pathLst>
                <a:path w="111" h="181">
                  <a:moveTo>
                    <a:pt x="51" y="181"/>
                  </a:moveTo>
                  <a:lnTo>
                    <a:pt x="111" y="181"/>
                  </a:lnTo>
                  <a:lnTo>
                    <a:pt x="111" y="0"/>
                  </a:lnTo>
                  <a:lnTo>
                    <a:pt x="0" y="0"/>
                  </a:lnTo>
                  <a:lnTo>
                    <a:pt x="51"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5" name="îṡlïdê">
              <a:extLst>
                <a:ext uri="{FF2B5EF4-FFF2-40B4-BE49-F238E27FC236}">
                  <a16:creationId xmlns:a16="http://schemas.microsoft.com/office/drawing/2014/main" id="{58339A94-CF8B-463C-B77A-567D6AD18679}"/>
                </a:ext>
              </a:extLst>
            </p:cNvPr>
            <p:cNvSpPr/>
            <p:nvPr/>
          </p:nvSpPr>
          <p:spPr bwMode="auto">
            <a:xfrm>
              <a:off x="3878263" y="3920331"/>
              <a:ext cx="103188" cy="234950"/>
            </a:xfrm>
            <a:custGeom>
              <a:avLst/>
              <a:gdLst>
                <a:gd name="T0" fmla="*/ 0 w 65"/>
                <a:gd name="T1" fmla="*/ 146 h 148"/>
                <a:gd name="T2" fmla="*/ 59 w 65"/>
                <a:gd name="T3" fmla="*/ 148 h 148"/>
                <a:gd name="T4" fmla="*/ 65 w 65"/>
                <a:gd name="T5" fmla="*/ 3 h 148"/>
                <a:gd name="T6" fmla="*/ 5 w 65"/>
                <a:gd name="T7" fmla="*/ 0 h 148"/>
                <a:gd name="T8" fmla="*/ 0 w 65"/>
                <a:gd name="T9" fmla="*/ 146 h 148"/>
              </a:gdLst>
              <a:ahLst/>
              <a:cxnLst>
                <a:cxn ang="0">
                  <a:pos x="T0" y="T1"/>
                </a:cxn>
                <a:cxn ang="0">
                  <a:pos x="T2" y="T3"/>
                </a:cxn>
                <a:cxn ang="0">
                  <a:pos x="T4" y="T5"/>
                </a:cxn>
                <a:cxn ang="0">
                  <a:pos x="T6" y="T7"/>
                </a:cxn>
                <a:cxn ang="0">
                  <a:pos x="T8" y="T9"/>
                </a:cxn>
              </a:cxnLst>
              <a:rect l="0" t="0" r="r" b="b"/>
              <a:pathLst>
                <a:path w="65" h="148">
                  <a:moveTo>
                    <a:pt x="0" y="146"/>
                  </a:moveTo>
                  <a:lnTo>
                    <a:pt x="59" y="148"/>
                  </a:lnTo>
                  <a:lnTo>
                    <a:pt x="65" y="3"/>
                  </a:lnTo>
                  <a:lnTo>
                    <a:pt x="5"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6" name="iṧḷíďê">
              <a:extLst>
                <a:ext uri="{FF2B5EF4-FFF2-40B4-BE49-F238E27FC236}">
                  <a16:creationId xmlns:a16="http://schemas.microsoft.com/office/drawing/2014/main" id="{82927AFC-76D9-4448-A11D-C4569A5D3CFE}"/>
                </a:ext>
              </a:extLst>
            </p:cNvPr>
            <p:cNvSpPr/>
            <p:nvPr/>
          </p:nvSpPr>
          <p:spPr bwMode="auto">
            <a:xfrm>
              <a:off x="3805238" y="3104356"/>
              <a:ext cx="423863" cy="477838"/>
            </a:xfrm>
            <a:custGeom>
              <a:avLst/>
              <a:gdLst>
                <a:gd name="T0" fmla="*/ 99 w 99"/>
                <a:gd name="T1" fmla="*/ 95 h 112"/>
                <a:gd name="T2" fmla="*/ 82 w 99"/>
                <a:gd name="T3" fmla="*/ 112 h 112"/>
                <a:gd name="T4" fmla="*/ 17 w 99"/>
                <a:gd name="T5" fmla="*/ 112 h 112"/>
                <a:gd name="T6" fmla="*/ 0 w 99"/>
                <a:gd name="T7" fmla="*/ 95 h 112"/>
                <a:gd name="T8" fmla="*/ 0 w 99"/>
                <a:gd name="T9" fmla="*/ 17 h 112"/>
                <a:gd name="T10" fmla="*/ 17 w 99"/>
                <a:gd name="T11" fmla="*/ 0 h 112"/>
                <a:gd name="T12" fmla="*/ 82 w 99"/>
                <a:gd name="T13" fmla="*/ 0 h 112"/>
                <a:gd name="T14" fmla="*/ 99 w 99"/>
                <a:gd name="T15" fmla="*/ 17 h 112"/>
                <a:gd name="T16" fmla="*/ 99 w 99"/>
                <a:gd name="T17"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9" y="95"/>
                  </a:moveTo>
                  <a:cubicBezTo>
                    <a:pt x="99" y="104"/>
                    <a:pt x="91" y="112"/>
                    <a:pt x="82" y="112"/>
                  </a:cubicBezTo>
                  <a:cubicBezTo>
                    <a:pt x="17" y="112"/>
                    <a:pt x="17" y="112"/>
                    <a:pt x="17" y="112"/>
                  </a:cubicBezTo>
                  <a:cubicBezTo>
                    <a:pt x="8" y="112"/>
                    <a:pt x="0" y="104"/>
                    <a:pt x="0" y="95"/>
                  </a:cubicBezTo>
                  <a:cubicBezTo>
                    <a:pt x="0" y="17"/>
                    <a:pt x="0" y="17"/>
                    <a:pt x="0" y="17"/>
                  </a:cubicBezTo>
                  <a:cubicBezTo>
                    <a:pt x="0" y="8"/>
                    <a:pt x="8" y="0"/>
                    <a:pt x="17" y="0"/>
                  </a:cubicBezTo>
                  <a:cubicBezTo>
                    <a:pt x="82" y="0"/>
                    <a:pt x="82" y="0"/>
                    <a:pt x="82" y="0"/>
                  </a:cubicBezTo>
                  <a:cubicBezTo>
                    <a:pt x="91" y="0"/>
                    <a:pt x="99" y="8"/>
                    <a:pt x="99" y="17"/>
                  </a:cubicBezTo>
                  <a:lnTo>
                    <a:pt x="99" y="95"/>
                  </a:ln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7" name="iSḻíďé">
              <a:extLst>
                <a:ext uri="{FF2B5EF4-FFF2-40B4-BE49-F238E27FC236}">
                  <a16:creationId xmlns:a16="http://schemas.microsoft.com/office/drawing/2014/main" id="{06D08731-0AE0-4A30-BCC3-7083D8920036}"/>
                </a:ext>
              </a:extLst>
            </p:cNvPr>
            <p:cNvSpPr/>
            <p:nvPr/>
          </p:nvSpPr>
          <p:spPr bwMode="auto">
            <a:xfrm>
              <a:off x="3878263" y="4152106"/>
              <a:ext cx="204788" cy="111125"/>
            </a:xfrm>
            <a:custGeom>
              <a:avLst/>
              <a:gdLst>
                <a:gd name="T0" fmla="*/ 129 w 129"/>
                <a:gd name="T1" fmla="*/ 70 h 70"/>
                <a:gd name="T2" fmla="*/ 0 w 129"/>
                <a:gd name="T3" fmla="*/ 64 h 70"/>
                <a:gd name="T4" fmla="*/ 0 w 129"/>
                <a:gd name="T5" fmla="*/ 0 h 70"/>
                <a:gd name="T6" fmla="*/ 59 w 129"/>
                <a:gd name="T7" fmla="*/ 2 h 70"/>
                <a:gd name="T8" fmla="*/ 129 w 129"/>
                <a:gd name="T9" fmla="*/ 70 h 70"/>
              </a:gdLst>
              <a:ahLst/>
              <a:cxnLst>
                <a:cxn ang="0">
                  <a:pos x="T0" y="T1"/>
                </a:cxn>
                <a:cxn ang="0">
                  <a:pos x="T2" y="T3"/>
                </a:cxn>
                <a:cxn ang="0">
                  <a:pos x="T4" y="T5"/>
                </a:cxn>
                <a:cxn ang="0">
                  <a:pos x="T6" y="T7"/>
                </a:cxn>
                <a:cxn ang="0">
                  <a:pos x="T8" y="T9"/>
                </a:cxn>
              </a:cxnLst>
              <a:rect l="0" t="0" r="r" b="b"/>
              <a:pathLst>
                <a:path w="129" h="70">
                  <a:moveTo>
                    <a:pt x="129" y="70"/>
                  </a:moveTo>
                  <a:lnTo>
                    <a:pt x="0" y="64"/>
                  </a:lnTo>
                  <a:lnTo>
                    <a:pt x="0" y="0"/>
                  </a:lnTo>
                  <a:lnTo>
                    <a:pt x="59" y="2"/>
                  </a:lnTo>
                  <a:lnTo>
                    <a:pt x="129"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8" name="îs1ïdé">
              <a:extLst>
                <a:ext uri="{FF2B5EF4-FFF2-40B4-BE49-F238E27FC236}">
                  <a16:creationId xmlns:a16="http://schemas.microsoft.com/office/drawing/2014/main" id="{CE6A61E0-7D90-4D85-BEF8-4D0321F481AB}"/>
                </a:ext>
              </a:extLst>
            </p:cNvPr>
            <p:cNvSpPr/>
            <p:nvPr/>
          </p:nvSpPr>
          <p:spPr bwMode="auto">
            <a:xfrm>
              <a:off x="4052888" y="3667919"/>
              <a:ext cx="176213" cy="287338"/>
            </a:xfrm>
            <a:custGeom>
              <a:avLst/>
              <a:gdLst>
                <a:gd name="T0" fmla="*/ 49 w 111"/>
                <a:gd name="T1" fmla="*/ 181 h 181"/>
                <a:gd name="T2" fmla="*/ 111 w 111"/>
                <a:gd name="T3" fmla="*/ 181 h 181"/>
                <a:gd name="T4" fmla="*/ 111 w 111"/>
                <a:gd name="T5" fmla="*/ 0 h 181"/>
                <a:gd name="T6" fmla="*/ 0 w 111"/>
                <a:gd name="T7" fmla="*/ 0 h 181"/>
                <a:gd name="T8" fmla="*/ 49 w 111"/>
                <a:gd name="T9" fmla="*/ 181 h 181"/>
              </a:gdLst>
              <a:ahLst/>
              <a:cxnLst>
                <a:cxn ang="0">
                  <a:pos x="T0" y="T1"/>
                </a:cxn>
                <a:cxn ang="0">
                  <a:pos x="T2" y="T3"/>
                </a:cxn>
                <a:cxn ang="0">
                  <a:pos x="T4" y="T5"/>
                </a:cxn>
                <a:cxn ang="0">
                  <a:pos x="T6" y="T7"/>
                </a:cxn>
                <a:cxn ang="0">
                  <a:pos x="T8" y="T9"/>
                </a:cxn>
              </a:cxnLst>
              <a:rect l="0" t="0" r="r" b="b"/>
              <a:pathLst>
                <a:path w="111" h="181">
                  <a:moveTo>
                    <a:pt x="49" y="181"/>
                  </a:moveTo>
                  <a:lnTo>
                    <a:pt x="111" y="181"/>
                  </a:lnTo>
                  <a:lnTo>
                    <a:pt x="111" y="0"/>
                  </a:lnTo>
                  <a:lnTo>
                    <a:pt x="0" y="0"/>
                  </a:lnTo>
                  <a:lnTo>
                    <a:pt x="49" y="18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49" name="iSļíḋe">
              <a:extLst>
                <a:ext uri="{FF2B5EF4-FFF2-40B4-BE49-F238E27FC236}">
                  <a16:creationId xmlns:a16="http://schemas.microsoft.com/office/drawing/2014/main" id="{ACF2B580-3128-47FF-BB0D-F3155F9F8A2F}"/>
                </a:ext>
              </a:extLst>
            </p:cNvPr>
            <p:cNvSpPr/>
            <p:nvPr/>
          </p:nvSpPr>
          <p:spPr bwMode="auto">
            <a:xfrm>
              <a:off x="4125913" y="3920331"/>
              <a:ext cx="98425" cy="234950"/>
            </a:xfrm>
            <a:custGeom>
              <a:avLst/>
              <a:gdLst>
                <a:gd name="T0" fmla="*/ 0 w 62"/>
                <a:gd name="T1" fmla="*/ 146 h 148"/>
                <a:gd name="T2" fmla="*/ 59 w 62"/>
                <a:gd name="T3" fmla="*/ 148 h 148"/>
                <a:gd name="T4" fmla="*/ 62 w 62"/>
                <a:gd name="T5" fmla="*/ 3 h 148"/>
                <a:gd name="T6" fmla="*/ 3 w 62"/>
                <a:gd name="T7" fmla="*/ 0 h 148"/>
                <a:gd name="T8" fmla="*/ 0 w 62"/>
                <a:gd name="T9" fmla="*/ 146 h 148"/>
              </a:gdLst>
              <a:ahLst/>
              <a:cxnLst>
                <a:cxn ang="0">
                  <a:pos x="T0" y="T1"/>
                </a:cxn>
                <a:cxn ang="0">
                  <a:pos x="T2" y="T3"/>
                </a:cxn>
                <a:cxn ang="0">
                  <a:pos x="T4" y="T5"/>
                </a:cxn>
                <a:cxn ang="0">
                  <a:pos x="T6" y="T7"/>
                </a:cxn>
                <a:cxn ang="0">
                  <a:pos x="T8" y="T9"/>
                </a:cxn>
              </a:cxnLst>
              <a:rect l="0" t="0" r="r" b="b"/>
              <a:pathLst>
                <a:path w="62" h="148">
                  <a:moveTo>
                    <a:pt x="0" y="146"/>
                  </a:moveTo>
                  <a:lnTo>
                    <a:pt x="59" y="148"/>
                  </a:lnTo>
                  <a:lnTo>
                    <a:pt x="62" y="3"/>
                  </a:lnTo>
                  <a:lnTo>
                    <a:pt x="3" y="0"/>
                  </a:lnTo>
                  <a:lnTo>
                    <a:pt x="0" y="14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0" name="íśľiḋe">
              <a:extLst>
                <a:ext uri="{FF2B5EF4-FFF2-40B4-BE49-F238E27FC236}">
                  <a16:creationId xmlns:a16="http://schemas.microsoft.com/office/drawing/2014/main" id="{AE3AFBC9-95D6-457E-8262-BA40273CE146}"/>
                </a:ext>
              </a:extLst>
            </p:cNvPr>
            <p:cNvSpPr/>
            <p:nvPr/>
          </p:nvSpPr>
          <p:spPr bwMode="auto">
            <a:xfrm>
              <a:off x="4121150" y="4152106"/>
              <a:ext cx="209550" cy="111125"/>
            </a:xfrm>
            <a:custGeom>
              <a:avLst/>
              <a:gdLst>
                <a:gd name="T0" fmla="*/ 132 w 132"/>
                <a:gd name="T1" fmla="*/ 70 h 70"/>
                <a:gd name="T2" fmla="*/ 0 w 132"/>
                <a:gd name="T3" fmla="*/ 64 h 70"/>
                <a:gd name="T4" fmla="*/ 3 w 132"/>
                <a:gd name="T5" fmla="*/ 0 h 70"/>
                <a:gd name="T6" fmla="*/ 62 w 132"/>
                <a:gd name="T7" fmla="*/ 2 h 70"/>
                <a:gd name="T8" fmla="*/ 132 w 132"/>
                <a:gd name="T9" fmla="*/ 70 h 70"/>
              </a:gdLst>
              <a:ahLst/>
              <a:cxnLst>
                <a:cxn ang="0">
                  <a:pos x="T0" y="T1"/>
                </a:cxn>
                <a:cxn ang="0">
                  <a:pos x="T2" y="T3"/>
                </a:cxn>
                <a:cxn ang="0">
                  <a:pos x="T4" y="T5"/>
                </a:cxn>
                <a:cxn ang="0">
                  <a:pos x="T6" y="T7"/>
                </a:cxn>
                <a:cxn ang="0">
                  <a:pos x="T8" y="T9"/>
                </a:cxn>
              </a:cxnLst>
              <a:rect l="0" t="0" r="r" b="b"/>
              <a:pathLst>
                <a:path w="132" h="70">
                  <a:moveTo>
                    <a:pt x="132" y="70"/>
                  </a:moveTo>
                  <a:lnTo>
                    <a:pt x="0" y="64"/>
                  </a:lnTo>
                  <a:lnTo>
                    <a:pt x="3" y="0"/>
                  </a:lnTo>
                  <a:lnTo>
                    <a:pt x="62" y="2"/>
                  </a:lnTo>
                  <a:lnTo>
                    <a:pt x="132" y="7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1" name="îŝļíḍè">
              <a:extLst>
                <a:ext uri="{FF2B5EF4-FFF2-40B4-BE49-F238E27FC236}">
                  <a16:creationId xmlns:a16="http://schemas.microsoft.com/office/drawing/2014/main" id="{C15D418D-5EA3-4974-9F7F-98A370C2CE18}"/>
                </a:ext>
              </a:extLst>
            </p:cNvPr>
            <p:cNvSpPr/>
            <p:nvPr/>
          </p:nvSpPr>
          <p:spPr bwMode="auto">
            <a:xfrm>
              <a:off x="4148138" y="3137694"/>
              <a:ext cx="225425" cy="385763"/>
            </a:xfrm>
            <a:custGeom>
              <a:avLst/>
              <a:gdLst>
                <a:gd name="T0" fmla="*/ 45 w 53"/>
                <a:gd name="T1" fmla="*/ 87 h 90"/>
                <a:gd name="T2" fmla="*/ 31 w 53"/>
                <a:gd name="T3" fmla="*/ 82 h 90"/>
                <a:gd name="T4" fmla="*/ 2 w 53"/>
                <a:gd name="T5" fmla="*/ 17 h 90"/>
                <a:gd name="T6" fmla="*/ 8 w 53"/>
                <a:gd name="T7" fmla="*/ 3 h 90"/>
                <a:gd name="T8" fmla="*/ 22 w 53"/>
                <a:gd name="T9" fmla="*/ 8 h 90"/>
                <a:gd name="T10" fmla="*/ 50 w 53"/>
                <a:gd name="T11" fmla="*/ 73 h 90"/>
                <a:gd name="T12" fmla="*/ 45 w 53"/>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53" h="90">
                  <a:moveTo>
                    <a:pt x="45" y="87"/>
                  </a:moveTo>
                  <a:cubicBezTo>
                    <a:pt x="39" y="90"/>
                    <a:pt x="33" y="87"/>
                    <a:pt x="31" y="82"/>
                  </a:cubicBezTo>
                  <a:cubicBezTo>
                    <a:pt x="2" y="17"/>
                    <a:pt x="2" y="17"/>
                    <a:pt x="2" y="17"/>
                  </a:cubicBezTo>
                  <a:cubicBezTo>
                    <a:pt x="0" y="11"/>
                    <a:pt x="2" y="5"/>
                    <a:pt x="8" y="3"/>
                  </a:cubicBezTo>
                  <a:cubicBezTo>
                    <a:pt x="13" y="0"/>
                    <a:pt x="19" y="3"/>
                    <a:pt x="22" y="8"/>
                  </a:cubicBezTo>
                  <a:cubicBezTo>
                    <a:pt x="50" y="73"/>
                    <a:pt x="50" y="73"/>
                    <a:pt x="50" y="73"/>
                  </a:cubicBezTo>
                  <a:cubicBezTo>
                    <a:pt x="53" y="79"/>
                    <a:pt x="50" y="85"/>
                    <a:pt x="45" y="87"/>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2" name="işľíḑê">
              <a:extLst>
                <a:ext uri="{FF2B5EF4-FFF2-40B4-BE49-F238E27FC236}">
                  <a16:creationId xmlns:a16="http://schemas.microsoft.com/office/drawing/2014/main" id="{FAFAE828-C365-4FEB-81F3-5F0F1D4F394A}"/>
                </a:ext>
              </a:extLst>
            </p:cNvPr>
            <p:cNvSpPr/>
            <p:nvPr/>
          </p:nvSpPr>
          <p:spPr bwMode="auto">
            <a:xfrm>
              <a:off x="4194175" y="3420269"/>
              <a:ext cx="166688" cy="204788"/>
            </a:xfrm>
            <a:custGeom>
              <a:avLst/>
              <a:gdLst>
                <a:gd name="T0" fmla="*/ 19 w 105"/>
                <a:gd name="T1" fmla="*/ 129 h 129"/>
                <a:gd name="T2" fmla="*/ 0 w 105"/>
                <a:gd name="T3" fmla="*/ 119 h 129"/>
                <a:gd name="T4" fmla="*/ 57 w 105"/>
                <a:gd name="T5" fmla="*/ 0 h 129"/>
                <a:gd name="T6" fmla="*/ 105 w 105"/>
                <a:gd name="T7" fmla="*/ 30 h 129"/>
                <a:gd name="T8" fmla="*/ 19 w 105"/>
                <a:gd name="T9" fmla="*/ 129 h 129"/>
              </a:gdLst>
              <a:ahLst/>
              <a:cxnLst>
                <a:cxn ang="0">
                  <a:pos x="T0" y="T1"/>
                </a:cxn>
                <a:cxn ang="0">
                  <a:pos x="T2" y="T3"/>
                </a:cxn>
                <a:cxn ang="0">
                  <a:pos x="T4" y="T5"/>
                </a:cxn>
                <a:cxn ang="0">
                  <a:pos x="T6" y="T7"/>
                </a:cxn>
                <a:cxn ang="0">
                  <a:pos x="T8" y="T9"/>
                </a:cxn>
              </a:cxnLst>
              <a:rect l="0" t="0" r="r" b="b"/>
              <a:pathLst>
                <a:path w="105" h="129">
                  <a:moveTo>
                    <a:pt x="19" y="129"/>
                  </a:moveTo>
                  <a:lnTo>
                    <a:pt x="0" y="119"/>
                  </a:lnTo>
                  <a:lnTo>
                    <a:pt x="57" y="0"/>
                  </a:lnTo>
                  <a:lnTo>
                    <a:pt x="105" y="30"/>
                  </a:lnTo>
                  <a:lnTo>
                    <a:pt x="19" y="129"/>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3" name="ïṣ1îḓê">
              <a:extLst>
                <a:ext uri="{FF2B5EF4-FFF2-40B4-BE49-F238E27FC236}">
                  <a16:creationId xmlns:a16="http://schemas.microsoft.com/office/drawing/2014/main" id="{C8083318-236B-4FD2-8DEF-2DE6E0DFF983}"/>
                </a:ext>
              </a:extLst>
            </p:cNvPr>
            <p:cNvSpPr/>
            <p:nvPr/>
          </p:nvSpPr>
          <p:spPr bwMode="auto">
            <a:xfrm>
              <a:off x="4121150" y="3596481"/>
              <a:ext cx="133350" cy="119063"/>
            </a:xfrm>
            <a:custGeom>
              <a:avLst/>
              <a:gdLst>
                <a:gd name="T0" fmla="*/ 1 w 31"/>
                <a:gd name="T1" fmla="*/ 8 h 28"/>
                <a:gd name="T2" fmla="*/ 16 w 31"/>
                <a:gd name="T3" fmla="*/ 0 h 28"/>
                <a:gd name="T4" fmla="*/ 17 w 31"/>
                <a:gd name="T5" fmla="*/ 0 h 28"/>
                <a:gd name="T6" fmla="*/ 30 w 31"/>
                <a:gd name="T7" fmla="*/ 8 h 28"/>
                <a:gd name="T8" fmla="*/ 31 w 31"/>
                <a:gd name="T9" fmla="*/ 12 h 28"/>
                <a:gd name="T10" fmla="*/ 22 w 31"/>
                <a:gd name="T11" fmla="*/ 26 h 28"/>
                <a:gd name="T12" fmla="*/ 18 w 31"/>
                <a:gd name="T13" fmla="*/ 27 h 28"/>
                <a:gd name="T14" fmla="*/ 5 w 31"/>
                <a:gd name="T15" fmla="*/ 20 h 28"/>
                <a:gd name="T16" fmla="*/ 5 w 31"/>
                <a:gd name="T17" fmla="*/ 14 h 28"/>
                <a:gd name="T18" fmla="*/ 1 w 31"/>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1" y="8"/>
                  </a:moveTo>
                  <a:cubicBezTo>
                    <a:pt x="1" y="8"/>
                    <a:pt x="14" y="0"/>
                    <a:pt x="16" y="0"/>
                  </a:cubicBezTo>
                  <a:cubicBezTo>
                    <a:pt x="17" y="0"/>
                    <a:pt x="17" y="0"/>
                    <a:pt x="17" y="0"/>
                  </a:cubicBezTo>
                  <a:cubicBezTo>
                    <a:pt x="30" y="8"/>
                    <a:pt x="30" y="8"/>
                    <a:pt x="30" y="8"/>
                  </a:cubicBezTo>
                  <a:cubicBezTo>
                    <a:pt x="31" y="9"/>
                    <a:pt x="31" y="11"/>
                    <a:pt x="31" y="12"/>
                  </a:cubicBezTo>
                  <a:cubicBezTo>
                    <a:pt x="22" y="26"/>
                    <a:pt x="22" y="26"/>
                    <a:pt x="22" y="26"/>
                  </a:cubicBezTo>
                  <a:cubicBezTo>
                    <a:pt x="21" y="28"/>
                    <a:pt x="19" y="28"/>
                    <a:pt x="18" y="27"/>
                  </a:cubicBezTo>
                  <a:cubicBezTo>
                    <a:pt x="5" y="20"/>
                    <a:pt x="5" y="20"/>
                    <a:pt x="5" y="20"/>
                  </a:cubicBezTo>
                  <a:cubicBezTo>
                    <a:pt x="4" y="19"/>
                    <a:pt x="4" y="16"/>
                    <a:pt x="5" y="14"/>
                  </a:cubicBezTo>
                  <a:cubicBezTo>
                    <a:pt x="0" y="12"/>
                    <a:pt x="1" y="8"/>
                    <a:pt x="1" y="8"/>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4" name="išlîḓê">
              <a:extLst>
                <a:ext uri="{FF2B5EF4-FFF2-40B4-BE49-F238E27FC236}">
                  <a16:creationId xmlns:a16="http://schemas.microsoft.com/office/drawing/2014/main" id="{5F4047F9-FAB6-497A-8EE1-4FEDA496F661}"/>
                </a:ext>
              </a:extLst>
            </p:cNvPr>
            <p:cNvSpPr/>
            <p:nvPr/>
          </p:nvSpPr>
          <p:spPr bwMode="auto">
            <a:xfrm>
              <a:off x="3989388" y="3134519"/>
              <a:ext cx="98425" cy="363538"/>
            </a:xfrm>
            <a:custGeom>
              <a:avLst/>
              <a:gdLst>
                <a:gd name="T0" fmla="*/ 62 w 62"/>
                <a:gd name="T1" fmla="*/ 32 h 229"/>
                <a:gd name="T2" fmla="*/ 32 w 62"/>
                <a:gd name="T3" fmla="*/ 0 h 229"/>
                <a:gd name="T4" fmla="*/ 0 w 62"/>
                <a:gd name="T5" fmla="*/ 32 h 229"/>
                <a:gd name="T6" fmla="*/ 30 w 62"/>
                <a:gd name="T7" fmla="*/ 59 h 229"/>
                <a:gd name="T8" fmla="*/ 0 w 62"/>
                <a:gd name="T9" fmla="*/ 196 h 229"/>
                <a:gd name="T10" fmla="*/ 32 w 62"/>
                <a:gd name="T11" fmla="*/ 229 h 229"/>
                <a:gd name="T12" fmla="*/ 62 w 62"/>
                <a:gd name="T13" fmla="*/ 196 h 229"/>
                <a:gd name="T14" fmla="*/ 32 w 62"/>
                <a:gd name="T15" fmla="*/ 59 h 229"/>
                <a:gd name="T16" fmla="*/ 62 w 62"/>
                <a:gd name="T17" fmla="*/ 3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29">
                  <a:moveTo>
                    <a:pt x="62" y="32"/>
                  </a:moveTo>
                  <a:lnTo>
                    <a:pt x="32" y="0"/>
                  </a:lnTo>
                  <a:lnTo>
                    <a:pt x="0" y="32"/>
                  </a:lnTo>
                  <a:lnTo>
                    <a:pt x="30" y="59"/>
                  </a:lnTo>
                  <a:lnTo>
                    <a:pt x="0" y="196"/>
                  </a:lnTo>
                  <a:lnTo>
                    <a:pt x="32" y="229"/>
                  </a:lnTo>
                  <a:lnTo>
                    <a:pt x="62" y="196"/>
                  </a:lnTo>
                  <a:lnTo>
                    <a:pt x="32" y="59"/>
                  </a:lnTo>
                  <a:lnTo>
                    <a:pt x="62" y="32"/>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5" name="íṧļîdé">
              <a:extLst>
                <a:ext uri="{FF2B5EF4-FFF2-40B4-BE49-F238E27FC236}">
                  <a16:creationId xmlns:a16="http://schemas.microsoft.com/office/drawing/2014/main" id="{AD7DA91B-3958-4A2C-A6BF-78B23A0B45EA}"/>
                </a:ext>
              </a:extLst>
            </p:cNvPr>
            <p:cNvSpPr/>
            <p:nvPr/>
          </p:nvSpPr>
          <p:spPr bwMode="auto">
            <a:xfrm>
              <a:off x="3903663" y="2720181"/>
              <a:ext cx="454025" cy="495300"/>
            </a:xfrm>
            <a:custGeom>
              <a:avLst/>
              <a:gdLst>
                <a:gd name="T0" fmla="*/ 97 w 106"/>
                <a:gd name="T1" fmla="*/ 73 h 116"/>
                <a:gd name="T2" fmla="*/ 35 w 106"/>
                <a:gd name="T3" fmla="*/ 107 h 116"/>
                <a:gd name="T4" fmla="*/ 10 w 106"/>
                <a:gd name="T5" fmla="*/ 42 h 116"/>
                <a:gd name="T6" fmla="*/ 71 w 106"/>
                <a:gd name="T7" fmla="*/ 8 h 116"/>
                <a:gd name="T8" fmla="*/ 97 w 106"/>
                <a:gd name="T9" fmla="*/ 73 h 116"/>
              </a:gdLst>
              <a:ahLst/>
              <a:cxnLst>
                <a:cxn ang="0">
                  <a:pos x="T0" y="T1"/>
                </a:cxn>
                <a:cxn ang="0">
                  <a:pos x="T2" y="T3"/>
                </a:cxn>
                <a:cxn ang="0">
                  <a:pos x="T4" y="T5"/>
                </a:cxn>
                <a:cxn ang="0">
                  <a:pos x="T6" y="T7"/>
                </a:cxn>
                <a:cxn ang="0">
                  <a:pos x="T8" y="T9"/>
                </a:cxn>
              </a:cxnLst>
              <a:rect l="0" t="0" r="r" b="b"/>
              <a:pathLst>
                <a:path w="106" h="116">
                  <a:moveTo>
                    <a:pt x="97" y="73"/>
                  </a:moveTo>
                  <a:cubicBezTo>
                    <a:pt x="87" y="101"/>
                    <a:pt x="59" y="116"/>
                    <a:pt x="35" y="107"/>
                  </a:cubicBezTo>
                  <a:cubicBezTo>
                    <a:pt x="11" y="99"/>
                    <a:pt x="0" y="69"/>
                    <a:pt x="10" y="42"/>
                  </a:cubicBezTo>
                  <a:cubicBezTo>
                    <a:pt x="20" y="15"/>
                    <a:pt x="47" y="0"/>
                    <a:pt x="71" y="8"/>
                  </a:cubicBezTo>
                  <a:cubicBezTo>
                    <a:pt x="95" y="17"/>
                    <a:pt x="106" y="46"/>
                    <a:pt x="97" y="7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6" name="íšḷïḓe">
              <a:extLst>
                <a:ext uri="{FF2B5EF4-FFF2-40B4-BE49-F238E27FC236}">
                  <a16:creationId xmlns:a16="http://schemas.microsoft.com/office/drawing/2014/main" id="{DD9DB4BD-7F19-4505-BC50-4B39D480EAD7}"/>
                </a:ext>
              </a:extLst>
            </p:cNvPr>
            <p:cNvSpPr/>
            <p:nvPr/>
          </p:nvSpPr>
          <p:spPr bwMode="auto">
            <a:xfrm>
              <a:off x="4229100" y="2955131"/>
              <a:ext cx="38100" cy="46038"/>
            </a:xfrm>
            <a:custGeom>
              <a:avLst/>
              <a:gdLst>
                <a:gd name="T0" fmla="*/ 8 w 9"/>
                <a:gd name="T1" fmla="*/ 7 h 11"/>
                <a:gd name="T2" fmla="*/ 3 w 9"/>
                <a:gd name="T3" fmla="*/ 10 h 11"/>
                <a:gd name="T4" fmla="*/ 1 w 9"/>
                <a:gd name="T5" fmla="*/ 4 h 11"/>
                <a:gd name="T6" fmla="*/ 7 w 9"/>
                <a:gd name="T7" fmla="*/ 0 h 11"/>
                <a:gd name="T8" fmla="*/ 8 w 9"/>
                <a:gd name="T9" fmla="*/ 7 h 11"/>
              </a:gdLst>
              <a:ahLst/>
              <a:cxnLst>
                <a:cxn ang="0">
                  <a:pos x="T0" y="T1"/>
                </a:cxn>
                <a:cxn ang="0">
                  <a:pos x="T2" y="T3"/>
                </a:cxn>
                <a:cxn ang="0">
                  <a:pos x="T4" y="T5"/>
                </a:cxn>
                <a:cxn ang="0">
                  <a:pos x="T6" y="T7"/>
                </a:cxn>
                <a:cxn ang="0">
                  <a:pos x="T8" y="T9"/>
                </a:cxn>
              </a:cxnLst>
              <a:rect l="0" t="0" r="r" b="b"/>
              <a:pathLst>
                <a:path w="9" h="11">
                  <a:moveTo>
                    <a:pt x="8" y="7"/>
                  </a:moveTo>
                  <a:cubicBezTo>
                    <a:pt x="7" y="9"/>
                    <a:pt x="5" y="11"/>
                    <a:pt x="3" y="10"/>
                  </a:cubicBezTo>
                  <a:cubicBezTo>
                    <a:pt x="1" y="10"/>
                    <a:pt x="0" y="7"/>
                    <a:pt x="1" y="4"/>
                  </a:cubicBezTo>
                  <a:cubicBezTo>
                    <a:pt x="2" y="1"/>
                    <a:pt x="5" y="0"/>
                    <a:pt x="7" y="0"/>
                  </a:cubicBezTo>
                  <a:cubicBezTo>
                    <a:pt x="9" y="1"/>
                    <a:pt x="9" y="4"/>
                    <a:pt x="8"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7" name="iśḷïḓe">
              <a:extLst>
                <a:ext uri="{FF2B5EF4-FFF2-40B4-BE49-F238E27FC236}">
                  <a16:creationId xmlns:a16="http://schemas.microsoft.com/office/drawing/2014/main" id="{0DAC8F6E-D3FB-4C7B-9760-4D75828EE7F3}"/>
                </a:ext>
              </a:extLst>
            </p:cNvPr>
            <p:cNvSpPr/>
            <p:nvPr/>
          </p:nvSpPr>
          <p:spPr bwMode="auto">
            <a:xfrm>
              <a:off x="3967163" y="2672556"/>
              <a:ext cx="509588" cy="260350"/>
            </a:xfrm>
            <a:custGeom>
              <a:avLst/>
              <a:gdLst>
                <a:gd name="T0" fmla="*/ 117 w 119"/>
                <a:gd name="T1" fmla="*/ 36 h 61"/>
                <a:gd name="T2" fmla="*/ 119 w 119"/>
                <a:gd name="T3" fmla="*/ 25 h 61"/>
                <a:gd name="T4" fmla="*/ 96 w 119"/>
                <a:gd name="T5" fmla="*/ 21 h 61"/>
                <a:gd name="T6" fmla="*/ 83 w 119"/>
                <a:gd name="T7" fmla="*/ 14 h 61"/>
                <a:gd name="T8" fmla="*/ 80 w 119"/>
                <a:gd name="T9" fmla="*/ 12 h 61"/>
                <a:gd name="T10" fmla="*/ 68 w 119"/>
                <a:gd name="T11" fmla="*/ 5 h 61"/>
                <a:gd name="T12" fmla="*/ 62 w 119"/>
                <a:gd name="T13" fmla="*/ 3 h 61"/>
                <a:gd name="T14" fmla="*/ 34 w 119"/>
                <a:gd name="T15" fmla="*/ 3 h 61"/>
                <a:gd name="T16" fmla="*/ 4 w 119"/>
                <a:gd name="T17" fmla="*/ 31 h 61"/>
                <a:gd name="T18" fmla="*/ 2 w 119"/>
                <a:gd name="T19" fmla="*/ 61 h 61"/>
                <a:gd name="T20" fmla="*/ 4 w 119"/>
                <a:gd name="T21" fmla="*/ 55 h 61"/>
                <a:gd name="T22" fmla="*/ 26 w 119"/>
                <a:gd name="T23" fmla="*/ 29 h 61"/>
                <a:gd name="T24" fmla="*/ 66 w 119"/>
                <a:gd name="T25" fmla="*/ 52 h 61"/>
                <a:gd name="T26" fmla="*/ 88 w 119"/>
                <a:gd name="T27" fmla="*/ 55 h 61"/>
                <a:gd name="T28" fmla="*/ 95 w 119"/>
                <a:gd name="T29" fmla="*/ 54 h 61"/>
                <a:gd name="T30" fmla="*/ 96 w 119"/>
                <a:gd name="T31" fmla="*/ 54 h 61"/>
                <a:gd name="T32" fmla="*/ 100 w 119"/>
                <a:gd name="T33" fmla="*/ 53 h 61"/>
                <a:gd name="T34" fmla="*/ 100 w 119"/>
                <a:gd name="T35" fmla="*/ 53 h 61"/>
                <a:gd name="T36" fmla="*/ 117 w 119"/>
                <a:gd name="T37"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61">
                  <a:moveTo>
                    <a:pt x="117" y="36"/>
                  </a:moveTo>
                  <a:cubicBezTo>
                    <a:pt x="118" y="32"/>
                    <a:pt x="119" y="28"/>
                    <a:pt x="119" y="25"/>
                  </a:cubicBezTo>
                  <a:cubicBezTo>
                    <a:pt x="111" y="25"/>
                    <a:pt x="104" y="24"/>
                    <a:pt x="96" y="21"/>
                  </a:cubicBezTo>
                  <a:cubicBezTo>
                    <a:pt x="91" y="20"/>
                    <a:pt x="87" y="17"/>
                    <a:pt x="83" y="14"/>
                  </a:cubicBezTo>
                  <a:cubicBezTo>
                    <a:pt x="82" y="13"/>
                    <a:pt x="82" y="13"/>
                    <a:pt x="80" y="12"/>
                  </a:cubicBezTo>
                  <a:cubicBezTo>
                    <a:pt x="77" y="9"/>
                    <a:pt x="73" y="6"/>
                    <a:pt x="68" y="5"/>
                  </a:cubicBezTo>
                  <a:cubicBezTo>
                    <a:pt x="66" y="4"/>
                    <a:pt x="64" y="3"/>
                    <a:pt x="62" y="3"/>
                  </a:cubicBezTo>
                  <a:cubicBezTo>
                    <a:pt x="52" y="0"/>
                    <a:pt x="43" y="1"/>
                    <a:pt x="34" y="3"/>
                  </a:cubicBezTo>
                  <a:cubicBezTo>
                    <a:pt x="21" y="8"/>
                    <a:pt x="9" y="17"/>
                    <a:pt x="4" y="31"/>
                  </a:cubicBezTo>
                  <a:cubicBezTo>
                    <a:pt x="0" y="41"/>
                    <a:pt x="0" y="51"/>
                    <a:pt x="2" y="61"/>
                  </a:cubicBezTo>
                  <a:cubicBezTo>
                    <a:pt x="3" y="59"/>
                    <a:pt x="4" y="57"/>
                    <a:pt x="4" y="55"/>
                  </a:cubicBezTo>
                  <a:cubicBezTo>
                    <a:pt x="10" y="40"/>
                    <a:pt x="17" y="32"/>
                    <a:pt x="26" y="29"/>
                  </a:cubicBezTo>
                  <a:cubicBezTo>
                    <a:pt x="31" y="40"/>
                    <a:pt x="53" y="47"/>
                    <a:pt x="66" y="52"/>
                  </a:cubicBezTo>
                  <a:cubicBezTo>
                    <a:pt x="73" y="55"/>
                    <a:pt x="81" y="56"/>
                    <a:pt x="88" y="55"/>
                  </a:cubicBezTo>
                  <a:cubicBezTo>
                    <a:pt x="90" y="55"/>
                    <a:pt x="93" y="55"/>
                    <a:pt x="95" y="54"/>
                  </a:cubicBezTo>
                  <a:cubicBezTo>
                    <a:pt x="96" y="54"/>
                    <a:pt x="96" y="54"/>
                    <a:pt x="96" y="54"/>
                  </a:cubicBezTo>
                  <a:cubicBezTo>
                    <a:pt x="97" y="54"/>
                    <a:pt x="99" y="53"/>
                    <a:pt x="100" y="53"/>
                  </a:cubicBezTo>
                  <a:cubicBezTo>
                    <a:pt x="100" y="53"/>
                    <a:pt x="100" y="53"/>
                    <a:pt x="100" y="53"/>
                  </a:cubicBezTo>
                  <a:cubicBezTo>
                    <a:pt x="107" y="50"/>
                    <a:pt x="113" y="44"/>
                    <a:pt x="117" y="3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8" name="iŝļîḍé">
              <a:extLst>
                <a:ext uri="{FF2B5EF4-FFF2-40B4-BE49-F238E27FC236}">
                  <a16:creationId xmlns:a16="http://schemas.microsoft.com/office/drawing/2014/main" id="{ECCE043E-6065-4480-BCBE-0079FB2FE529}"/>
                </a:ext>
              </a:extLst>
            </p:cNvPr>
            <p:cNvSpPr/>
            <p:nvPr/>
          </p:nvSpPr>
          <p:spPr bwMode="auto">
            <a:xfrm>
              <a:off x="3787775" y="2667794"/>
              <a:ext cx="454025" cy="431800"/>
            </a:xfrm>
            <a:custGeom>
              <a:avLst/>
              <a:gdLst>
                <a:gd name="T0" fmla="*/ 56 w 106"/>
                <a:gd name="T1" fmla="*/ 79 h 101"/>
                <a:gd name="T2" fmla="*/ 47 w 106"/>
                <a:gd name="T3" fmla="*/ 60 h 101"/>
                <a:gd name="T4" fmla="*/ 66 w 106"/>
                <a:gd name="T5" fmla="*/ 51 h 101"/>
                <a:gd name="T6" fmla="*/ 76 w 106"/>
                <a:gd name="T7" fmla="*/ 67 h 101"/>
                <a:gd name="T8" fmla="*/ 106 w 106"/>
                <a:gd name="T9" fmla="*/ 39 h 101"/>
                <a:gd name="T10" fmla="*/ 36 w 106"/>
                <a:gd name="T11" fmla="*/ 28 h 101"/>
                <a:gd name="T12" fmla="*/ 40 w 106"/>
                <a:gd name="T13" fmla="*/ 101 h 101"/>
                <a:gd name="T14" fmla="*/ 56 w 106"/>
                <a:gd name="T15" fmla="*/ 7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01">
                  <a:moveTo>
                    <a:pt x="56" y="79"/>
                  </a:moveTo>
                  <a:cubicBezTo>
                    <a:pt x="48" y="76"/>
                    <a:pt x="44" y="67"/>
                    <a:pt x="47" y="60"/>
                  </a:cubicBezTo>
                  <a:cubicBezTo>
                    <a:pt x="49" y="52"/>
                    <a:pt x="58" y="48"/>
                    <a:pt x="66" y="51"/>
                  </a:cubicBezTo>
                  <a:cubicBezTo>
                    <a:pt x="73" y="53"/>
                    <a:pt x="77" y="60"/>
                    <a:pt x="76" y="67"/>
                  </a:cubicBezTo>
                  <a:cubicBezTo>
                    <a:pt x="84" y="52"/>
                    <a:pt x="106" y="39"/>
                    <a:pt x="106" y="39"/>
                  </a:cubicBezTo>
                  <a:cubicBezTo>
                    <a:pt x="85" y="19"/>
                    <a:pt x="71" y="0"/>
                    <a:pt x="36" y="28"/>
                  </a:cubicBezTo>
                  <a:cubicBezTo>
                    <a:pt x="0" y="56"/>
                    <a:pt x="40" y="101"/>
                    <a:pt x="40" y="101"/>
                  </a:cubicBezTo>
                  <a:cubicBezTo>
                    <a:pt x="40" y="101"/>
                    <a:pt x="62" y="81"/>
                    <a:pt x="56" y="79"/>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59" name="iṣļîdè">
              <a:extLst>
                <a:ext uri="{FF2B5EF4-FFF2-40B4-BE49-F238E27FC236}">
                  <a16:creationId xmlns:a16="http://schemas.microsoft.com/office/drawing/2014/main" id="{60AE442C-723C-434C-A31C-FAC93F8C8137}"/>
                </a:ext>
              </a:extLst>
            </p:cNvPr>
            <p:cNvSpPr/>
            <p:nvPr/>
          </p:nvSpPr>
          <p:spPr bwMode="auto">
            <a:xfrm>
              <a:off x="3613150" y="3117056"/>
              <a:ext cx="277813" cy="354013"/>
            </a:xfrm>
            <a:custGeom>
              <a:avLst/>
              <a:gdLst>
                <a:gd name="T0" fmla="*/ 6 w 65"/>
                <a:gd name="T1" fmla="*/ 79 h 83"/>
                <a:gd name="T2" fmla="*/ 21 w 65"/>
                <a:gd name="T3" fmla="*/ 77 h 83"/>
                <a:gd name="T4" fmla="*/ 62 w 65"/>
                <a:gd name="T5" fmla="*/ 18 h 83"/>
                <a:gd name="T6" fmla="*/ 59 w 65"/>
                <a:gd name="T7" fmla="*/ 4 h 83"/>
                <a:gd name="T8" fmla="*/ 44 w 65"/>
                <a:gd name="T9" fmla="*/ 6 h 83"/>
                <a:gd name="T10" fmla="*/ 3 w 65"/>
                <a:gd name="T11" fmla="*/ 64 h 83"/>
                <a:gd name="T12" fmla="*/ 6 w 65"/>
                <a:gd name="T13" fmla="*/ 79 h 83"/>
              </a:gdLst>
              <a:ahLst/>
              <a:cxnLst>
                <a:cxn ang="0">
                  <a:pos x="T0" y="T1"/>
                </a:cxn>
                <a:cxn ang="0">
                  <a:pos x="T2" y="T3"/>
                </a:cxn>
                <a:cxn ang="0">
                  <a:pos x="T4" y="T5"/>
                </a:cxn>
                <a:cxn ang="0">
                  <a:pos x="T6" y="T7"/>
                </a:cxn>
                <a:cxn ang="0">
                  <a:pos x="T8" y="T9"/>
                </a:cxn>
                <a:cxn ang="0">
                  <a:pos x="T10" y="T11"/>
                </a:cxn>
                <a:cxn ang="0">
                  <a:pos x="T12" y="T13"/>
                </a:cxn>
              </a:cxnLst>
              <a:rect l="0" t="0" r="r" b="b"/>
              <a:pathLst>
                <a:path w="65" h="83">
                  <a:moveTo>
                    <a:pt x="6" y="79"/>
                  </a:moveTo>
                  <a:cubicBezTo>
                    <a:pt x="11" y="83"/>
                    <a:pt x="18" y="81"/>
                    <a:pt x="21" y="77"/>
                  </a:cubicBezTo>
                  <a:cubicBezTo>
                    <a:pt x="62" y="18"/>
                    <a:pt x="62" y="18"/>
                    <a:pt x="62" y="18"/>
                  </a:cubicBezTo>
                  <a:cubicBezTo>
                    <a:pt x="65" y="14"/>
                    <a:pt x="64" y="7"/>
                    <a:pt x="59" y="4"/>
                  </a:cubicBezTo>
                  <a:cubicBezTo>
                    <a:pt x="54" y="0"/>
                    <a:pt x="48" y="1"/>
                    <a:pt x="44" y="6"/>
                  </a:cubicBezTo>
                  <a:cubicBezTo>
                    <a:pt x="3" y="64"/>
                    <a:pt x="3" y="64"/>
                    <a:pt x="3" y="64"/>
                  </a:cubicBezTo>
                  <a:cubicBezTo>
                    <a:pt x="0" y="69"/>
                    <a:pt x="1" y="76"/>
                    <a:pt x="6" y="79"/>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0" name="ï$ḻîdé">
              <a:extLst>
                <a:ext uri="{FF2B5EF4-FFF2-40B4-BE49-F238E27FC236}">
                  <a16:creationId xmlns:a16="http://schemas.microsoft.com/office/drawing/2014/main" id="{0934CC84-9FB3-4F50-9FCA-2FC65523FCCF}"/>
                </a:ext>
              </a:extLst>
            </p:cNvPr>
            <p:cNvSpPr/>
            <p:nvPr/>
          </p:nvSpPr>
          <p:spPr bwMode="auto">
            <a:xfrm>
              <a:off x="3630613" y="3394869"/>
              <a:ext cx="182563" cy="196850"/>
            </a:xfrm>
            <a:custGeom>
              <a:avLst/>
              <a:gdLst>
                <a:gd name="T0" fmla="*/ 115 w 115"/>
                <a:gd name="T1" fmla="*/ 110 h 124"/>
                <a:gd name="T2" fmla="*/ 97 w 115"/>
                <a:gd name="T3" fmla="*/ 124 h 124"/>
                <a:gd name="T4" fmla="*/ 0 w 115"/>
                <a:gd name="T5" fmla="*/ 35 h 124"/>
                <a:gd name="T6" fmla="*/ 45 w 115"/>
                <a:gd name="T7" fmla="*/ 0 h 124"/>
                <a:gd name="T8" fmla="*/ 115 w 115"/>
                <a:gd name="T9" fmla="*/ 110 h 124"/>
              </a:gdLst>
              <a:ahLst/>
              <a:cxnLst>
                <a:cxn ang="0">
                  <a:pos x="T0" y="T1"/>
                </a:cxn>
                <a:cxn ang="0">
                  <a:pos x="T2" y="T3"/>
                </a:cxn>
                <a:cxn ang="0">
                  <a:pos x="T4" y="T5"/>
                </a:cxn>
                <a:cxn ang="0">
                  <a:pos x="T6" y="T7"/>
                </a:cxn>
                <a:cxn ang="0">
                  <a:pos x="T8" y="T9"/>
                </a:cxn>
              </a:cxnLst>
              <a:rect l="0" t="0" r="r" b="b"/>
              <a:pathLst>
                <a:path w="115" h="124">
                  <a:moveTo>
                    <a:pt x="115" y="110"/>
                  </a:moveTo>
                  <a:lnTo>
                    <a:pt x="97" y="124"/>
                  </a:lnTo>
                  <a:lnTo>
                    <a:pt x="0" y="35"/>
                  </a:lnTo>
                  <a:lnTo>
                    <a:pt x="45" y="0"/>
                  </a:lnTo>
                  <a:lnTo>
                    <a:pt x="115" y="110"/>
                  </a:ln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1" name="ïṣḻïďé">
              <a:extLst>
                <a:ext uri="{FF2B5EF4-FFF2-40B4-BE49-F238E27FC236}">
                  <a16:creationId xmlns:a16="http://schemas.microsoft.com/office/drawing/2014/main" id="{28B7FDC5-02BC-4B56-8810-65280AF6CF05}"/>
                </a:ext>
              </a:extLst>
            </p:cNvPr>
            <p:cNvSpPr/>
            <p:nvPr/>
          </p:nvSpPr>
          <p:spPr bwMode="auto">
            <a:xfrm>
              <a:off x="3767138" y="3556794"/>
              <a:ext cx="131763" cy="123825"/>
            </a:xfrm>
            <a:custGeom>
              <a:avLst/>
              <a:gdLst>
                <a:gd name="T0" fmla="*/ 29 w 31"/>
                <a:gd name="T1" fmla="*/ 6 h 29"/>
                <a:gd name="T2" fmla="*/ 14 w 31"/>
                <a:gd name="T3" fmla="*/ 0 h 29"/>
                <a:gd name="T4" fmla="*/ 13 w 31"/>
                <a:gd name="T5" fmla="*/ 1 h 29"/>
                <a:gd name="T6" fmla="*/ 1 w 31"/>
                <a:gd name="T7" fmla="*/ 10 h 29"/>
                <a:gd name="T8" fmla="*/ 1 w 31"/>
                <a:gd name="T9" fmla="*/ 15 h 29"/>
                <a:gd name="T10" fmla="*/ 11 w 31"/>
                <a:gd name="T11" fmla="*/ 27 h 29"/>
                <a:gd name="T12" fmla="*/ 16 w 31"/>
                <a:gd name="T13" fmla="*/ 28 h 29"/>
                <a:gd name="T14" fmla="*/ 27 w 31"/>
                <a:gd name="T15" fmla="*/ 18 h 29"/>
                <a:gd name="T16" fmla="*/ 27 w 31"/>
                <a:gd name="T17" fmla="*/ 13 h 29"/>
                <a:gd name="T18" fmla="*/ 29 w 31"/>
                <a:gd name="T1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9">
                  <a:moveTo>
                    <a:pt x="29" y="6"/>
                  </a:moveTo>
                  <a:cubicBezTo>
                    <a:pt x="29" y="6"/>
                    <a:pt x="15" y="0"/>
                    <a:pt x="14" y="0"/>
                  </a:cubicBezTo>
                  <a:cubicBezTo>
                    <a:pt x="13" y="1"/>
                    <a:pt x="13" y="1"/>
                    <a:pt x="13" y="1"/>
                  </a:cubicBezTo>
                  <a:cubicBezTo>
                    <a:pt x="1" y="10"/>
                    <a:pt x="1" y="10"/>
                    <a:pt x="1" y="10"/>
                  </a:cubicBezTo>
                  <a:cubicBezTo>
                    <a:pt x="0" y="12"/>
                    <a:pt x="0" y="14"/>
                    <a:pt x="1" y="15"/>
                  </a:cubicBezTo>
                  <a:cubicBezTo>
                    <a:pt x="11" y="27"/>
                    <a:pt x="11" y="27"/>
                    <a:pt x="11" y="27"/>
                  </a:cubicBezTo>
                  <a:cubicBezTo>
                    <a:pt x="12" y="29"/>
                    <a:pt x="14" y="29"/>
                    <a:pt x="16" y="28"/>
                  </a:cubicBezTo>
                  <a:cubicBezTo>
                    <a:pt x="27" y="18"/>
                    <a:pt x="27" y="18"/>
                    <a:pt x="27" y="18"/>
                  </a:cubicBezTo>
                  <a:cubicBezTo>
                    <a:pt x="29" y="17"/>
                    <a:pt x="28" y="14"/>
                    <a:pt x="27" y="13"/>
                  </a:cubicBezTo>
                  <a:cubicBezTo>
                    <a:pt x="31" y="10"/>
                    <a:pt x="29" y="6"/>
                    <a:pt x="29" y="6"/>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2" name="i$ḻïḑè">
              <a:extLst>
                <a:ext uri="{FF2B5EF4-FFF2-40B4-BE49-F238E27FC236}">
                  <a16:creationId xmlns:a16="http://schemas.microsoft.com/office/drawing/2014/main" id="{5C416F33-D33C-4D96-91E2-AA7A10E2F257}"/>
                </a:ext>
              </a:extLst>
            </p:cNvPr>
            <p:cNvSpPr/>
            <p:nvPr/>
          </p:nvSpPr>
          <p:spPr bwMode="auto">
            <a:xfrm>
              <a:off x="8780463" y="4642644"/>
              <a:ext cx="268288" cy="320675"/>
            </a:xfrm>
            <a:custGeom>
              <a:avLst/>
              <a:gdLst>
                <a:gd name="T0" fmla="*/ 6 w 63"/>
                <a:gd name="T1" fmla="*/ 72 h 75"/>
                <a:gd name="T2" fmla="*/ 19 w 63"/>
                <a:gd name="T3" fmla="*/ 70 h 75"/>
                <a:gd name="T4" fmla="*/ 60 w 63"/>
                <a:gd name="T5" fmla="*/ 17 h 75"/>
                <a:gd name="T6" fmla="*/ 58 w 63"/>
                <a:gd name="T7" fmla="*/ 3 h 75"/>
                <a:gd name="T8" fmla="*/ 44 w 63"/>
                <a:gd name="T9" fmla="*/ 5 h 75"/>
                <a:gd name="T10" fmla="*/ 4 w 63"/>
                <a:gd name="T11" fmla="*/ 58 h 75"/>
                <a:gd name="T12" fmla="*/ 6 w 63"/>
                <a:gd name="T13" fmla="*/ 72 h 75"/>
              </a:gdLst>
              <a:ahLst/>
              <a:cxnLst>
                <a:cxn ang="0">
                  <a:pos x="T0" y="T1"/>
                </a:cxn>
                <a:cxn ang="0">
                  <a:pos x="T2" y="T3"/>
                </a:cxn>
                <a:cxn ang="0">
                  <a:pos x="T4" y="T5"/>
                </a:cxn>
                <a:cxn ang="0">
                  <a:pos x="T6" y="T7"/>
                </a:cxn>
                <a:cxn ang="0">
                  <a:pos x="T8" y="T9"/>
                </a:cxn>
                <a:cxn ang="0">
                  <a:pos x="T10" y="T11"/>
                </a:cxn>
                <a:cxn ang="0">
                  <a:pos x="T12" y="T13"/>
                </a:cxn>
              </a:cxnLst>
              <a:rect l="0" t="0" r="r" b="b"/>
              <a:pathLst>
                <a:path w="63" h="75">
                  <a:moveTo>
                    <a:pt x="6" y="72"/>
                  </a:moveTo>
                  <a:cubicBezTo>
                    <a:pt x="10" y="75"/>
                    <a:pt x="16" y="74"/>
                    <a:pt x="19" y="70"/>
                  </a:cubicBezTo>
                  <a:cubicBezTo>
                    <a:pt x="60" y="17"/>
                    <a:pt x="60" y="17"/>
                    <a:pt x="60" y="17"/>
                  </a:cubicBezTo>
                  <a:cubicBezTo>
                    <a:pt x="63" y="13"/>
                    <a:pt x="62" y="6"/>
                    <a:pt x="58" y="3"/>
                  </a:cubicBezTo>
                  <a:cubicBezTo>
                    <a:pt x="53" y="0"/>
                    <a:pt x="47" y="0"/>
                    <a:pt x="44" y="5"/>
                  </a:cubicBezTo>
                  <a:cubicBezTo>
                    <a:pt x="4" y="58"/>
                    <a:pt x="4" y="58"/>
                    <a:pt x="4" y="58"/>
                  </a:cubicBezTo>
                  <a:cubicBezTo>
                    <a:pt x="0" y="62"/>
                    <a:pt x="1" y="68"/>
                    <a:pt x="6" y="7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3" name="iś1iḋe">
              <a:extLst>
                <a:ext uri="{FF2B5EF4-FFF2-40B4-BE49-F238E27FC236}">
                  <a16:creationId xmlns:a16="http://schemas.microsoft.com/office/drawing/2014/main" id="{AA25657C-A9EF-4099-9EB9-4299994636BA}"/>
                </a:ext>
              </a:extLst>
            </p:cNvPr>
            <p:cNvSpPr/>
            <p:nvPr/>
          </p:nvSpPr>
          <p:spPr bwMode="auto">
            <a:xfrm>
              <a:off x="8659813" y="4869656"/>
              <a:ext cx="214313" cy="179388"/>
            </a:xfrm>
            <a:custGeom>
              <a:avLst/>
              <a:gdLst>
                <a:gd name="T0" fmla="*/ 0 w 50"/>
                <a:gd name="T1" fmla="*/ 36 h 42"/>
                <a:gd name="T2" fmla="*/ 5 w 50"/>
                <a:gd name="T3" fmla="*/ 42 h 42"/>
                <a:gd name="T4" fmla="*/ 45 w 50"/>
                <a:gd name="T5" fmla="*/ 19 h 42"/>
                <a:gd name="T6" fmla="*/ 46 w 50"/>
                <a:gd name="T7" fmla="*/ 6 h 42"/>
                <a:gd name="T8" fmla="*/ 35 w 50"/>
                <a:gd name="T9" fmla="*/ 0 h 42"/>
                <a:gd name="T10" fmla="*/ 0 w 50"/>
                <a:gd name="T11" fmla="*/ 36 h 42"/>
              </a:gdLst>
              <a:ahLst/>
              <a:cxnLst>
                <a:cxn ang="0">
                  <a:pos x="T0" y="T1"/>
                </a:cxn>
                <a:cxn ang="0">
                  <a:pos x="T2" y="T3"/>
                </a:cxn>
                <a:cxn ang="0">
                  <a:pos x="T4" y="T5"/>
                </a:cxn>
                <a:cxn ang="0">
                  <a:pos x="T6" y="T7"/>
                </a:cxn>
                <a:cxn ang="0">
                  <a:pos x="T8" y="T9"/>
                </a:cxn>
                <a:cxn ang="0">
                  <a:pos x="T10" y="T11"/>
                </a:cxn>
              </a:cxnLst>
              <a:rect l="0" t="0" r="r" b="b"/>
              <a:pathLst>
                <a:path w="50" h="42">
                  <a:moveTo>
                    <a:pt x="0" y="36"/>
                  </a:moveTo>
                  <a:cubicBezTo>
                    <a:pt x="5" y="42"/>
                    <a:pt x="5" y="42"/>
                    <a:pt x="5" y="42"/>
                  </a:cubicBezTo>
                  <a:cubicBezTo>
                    <a:pt x="5" y="42"/>
                    <a:pt x="36" y="24"/>
                    <a:pt x="45" y="19"/>
                  </a:cubicBezTo>
                  <a:cubicBezTo>
                    <a:pt x="49" y="16"/>
                    <a:pt x="50" y="10"/>
                    <a:pt x="46" y="6"/>
                  </a:cubicBezTo>
                  <a:cubicBezTo>
                    <a:pt x="44" y="1"/>
                    <a:pt x="35" y="0"/>
                    <a:pt x="35" y="0"/>
                  </a:cubicBezTo>
                  <a:lnTo>
                    <a:pt x="0" y="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4" name="íṥľiḍè">
              <a:extLst>
                <a:ext uri="{FF2B5EF4-FFF2-40B4-BE49-F238E27FC236}">
                  <a16:creationId xmlns:a16="http://schemas.microsoft.com/office/drawing/2014/main" id="{8C6006F5-0E34-4E2B-AB2E-C1A3E44093FC}"/>
                </a:ext>
              </a:extLst>
            </p:cNvPr>
            <p:cNvSpPr/>
            <p:nvPr/>
          </p:nvSpPr>
          <p:spPr bwMode="auto">
            <a:xfrm>
              <a:off x="8574088" y="5006181"/>
              <a:ext cx="120650" cy="115888"/>
            </a:xfrm>
            <a:custGeom>
              <a:avLst/>
              <a:gdLst>
                <a:gd name="T0" fmla="*/ 3 w 28"/>
                <a:gd name="T1" fmla="*/ 3 h 27"/>
                <a:gd name="T2" fmla="*/ 18 w 28"/>
                <a:gd name="T3" fmla="*/ 1 h 27"/>
                <a:gd name="T4" fmla="*/ 19 w 28"/>
                <a:gd name="T5" fmla="*/ 2 h 27"/>
                <a:gd name="T6" fmla="*/ 27 w 28"/>
                <a:gd name="T7" fmla="*/ 13 h 27"/>
                <a:gd name="T8" fmla="*/ 27 w 28"/>
                <a:gd name="T9" fmla="*/ 17 h 27"/>
                <a:gd name="T10" fmla="*/ 15 w 28"/>
                <a:gd name="T11" fmla="*/ 26 h 27"/>
                <a:gd name="T12" fmla="*/ 11 w 28"/>
                <a:gd name="T13" fmla="*/ 26 h 27"/>
                <a:gd name="T14" fmla="*/ 2 w 28"/>
                <a:gd name="T15" fmla="*/ 15 h 27"/>
                <a:gd name="T16" fmla="*/ 3 w 28"/>
                <a:gd name="T17" fmla="*/ 10 h 27"/>
                <a:gd name="T18" fmla="*/ 3 w 28"/>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3" y="3"/>
                  </a:moveTo>
                  <a:cubicBezTo>
                    <a:pt x="3" y="3"/>
                    <a:pt x="17" y="0"/>
                    <a:pt x="18" y="1"/>
                  </a:cubicBezTo>
                  <a:cubicBezTo>
                    <a:pt x="19" y="2"/>
                    <a:pt x="19" y="2"/>
                    <a:pt x="19" y="2"/>
                  </a:cubicBezTo>
                  <a:cubicBezTo>
                    <a:pt x="27" y="13"/>
                    <a:pt x="27" y="13"/>
                    <a:pt x="27" y="13"/>
                  </a:cubicBezTo>
                  <a:cubicBezTo>
                    <a:pt x="28" y="14"/>
                    <a:pt x="28" y="16"/>
                    <a:pt x="27" y="17"/>
                  </a:cubicBezTo>
                  <a:cubicBezTo>
                    <a:pt x="15" y="26"/>
                    <a:pt x="15" y="26"/>
                    <a:pt x="15" y="26"/>
                  </a:cubicBezTo>
                  <a:cubicBezTo>
                    <a:pt x="14" y="27"/>
                    <a:pt x="12" y="27"/>
                    <a:pt x="11" y="26"/>
                  </a:cubicBezTo>
                  <a:cubicBezTo>
                    <a:pt x="2" y="15"/>
                    <a:pt x="2" y="15"/>
                    <a:pt x="2" y="15"/>
                  </a:cubicBezTo>
                  <a:cubicBezTo>
                    <a:pt x="1" y="14"/>
                    <a:pt x="2" y="11"/>
                    <a:pt x="3" y="10"/>
                  </a:cubicBezTo>
                  <a:cubicBezTo>
                    <a:pt x="0" y="6"/>
                    <a:pt x="3" y="3"/>
                    <a:pt x="3" y="3"/>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5" name="iŝḷíďé">
              <a:extLst>
                <a:ext uri="{FF2B5EF4-FFF2-40B4-BE49-F238E27FC236}">
                  <a16:creationId xmlns:a16="http://schemas.microsoft.com/office/drawing/2014/main" id="{3A149EAA-0789-4B1D-AAD4-890C276E5009}"/>
                </a:ext>
              </a:extLst>
            </p:cNvPr>
            <p:cNvSpPr/>
            <p:nvPr/>
          </p:nvSpPr>
          <p:spPr bwMode="auto">
            <a:xfrm>
              <a:off x="6897688" y="4228306"/>
              <a:ext cx="958850" cy="719138"/>
            </a:xfrm>
            <a:custGeom>
              <a:avLst/>
              <a:gdLst>
                <a:gd name="T0" fmla="*/ 218 w 224"/>
                <a:gd name="T1" fmla="*/ 92 h 168"/>
                <a:gd name="T2" fmla="*/ 50 w 224"/>
                <a:gd name="T3" fmla="*/ 7 h 168"/>
                <a:gd name="T4" fmla="*/ 9 w 224"/>
                <a:gd name="T5" fmla="*/ 24 h 168"/>
                <a:gd name="T6" fmla="*/ 16 w 224"/>
                <a:gd name="T7" fmla="*/ 68 h 168"/>
                <a:gd name="T8" fmla="*/ 175 w 224"/>
                <a:gd name="T9" fmla="*/ 168 h 168"/>
                <a:gd name="T10" fmla="*/ 214 w 224"/>
                <a:gd name="T11" fmla="*/ 140 h 168"/>
                <a:gd name="T12" fmla="*/ 218 w 224"/>
                <a:gd name="T13" fmla="*/ 92 h 168"/>
              </a:gdLst>
              <a:ahLst/>
              <a:cxnLst>
                <a:cxn ang="0">
                  <a:pos x="T0" y="T1"/>
                </a:cxn>
                <a:cxn ang="0">
                  <a:pos x="T2" y="T3"/>
                </a:cxn>
                <a:cxn ang="0">
                  <a:pos x="T4" y="T5"/>
                </a:cxn>
                <a:cxn ang="0">
                  <a:pos x="T6" y="T7"/>
                </a:cxn>
                <a:cxn ang="0">
                  <a:pos x="T8" y="T9"/>
                </a:cxn>
                <a:cxn ang="0">
                  <a:pos x="T10" y="T11"/>
                </a:cxn>
                <a:cxn ang="0">
                  <a:pos x="T12" y="T13"/>
                </a:cxn>
              </a:cxnLst>
              <a:rect l="0" t="0" r="r" b="b"/>
              <a:pathLst>
                <a:path w="224" h="168">
                  <a:moveTo>
                    <a:pt x="218" y="92"/>
                  </a:moveTo>
                  <a:cubicBezTo>
                    <a:pt x="171" y="112"/>
                    <a:pt x="50" y="7"/>
                    <a:pt x="50" y="7"/>
                  </a:cubicBezTo>
                  <a:cubicBezTo>
                    <a:pt x="37" y="0"/>
                    <a:pt x="19" y="8"/>
                    <a:pt x="9" y="24"/>
                  </a:cubicBezTo>
                  <a:cubicBezTo>
                    <a:pt x="0" y="41"/>
                    <a:pt x="3" y="61"/>
                    <a:pt x="16" y="68"/>
                  </a:cubicBezTo>
                  <a:cubicBezTo>
                    <a:pt x="16" y="68"/>
                    <a:pt x="168" y="117"/>
                    <a:pt x="175" y="168"/>
                  </a:cubicBezTo>
                  <a:cubicBezTo>
                    <a:pt x="175" y="168"/>
                    <a:pt x="205" y="157"/>
                    <a:pt x="214" y="140"/>
                  </a:cubicBezTo>
                  <a:cubicBezTo>
                    <a:pt x="224" y="123"/>
                    <a:pt x="218" y="92"/>
                    <a:pt x="218" y="92"/>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6" name="íṣ1ide">
              <a:extLst>
                <a:ext uri="{FF2B5EF4-FFF2-40B4-BE49-F238E27FC236}">
                  <a16:creationId xmlns:a16="http://schemas.microsoft.com/office/drawing/2014/main" id="{7D810073-2DB1-4FD1-8660-0D5465E912B3}"/>
                </a:ext>
              </a:extLst>
            </p:cNvPr>
            <p:cNvSpPr/>
            <p:nvPr/>
          </p:nvSpPr>
          <p:spPr bwMode="auto">
            <a:xfrm>
              <a:off x="7518400" y="4591844"/>
              <a:ext cx="338138" cy="355600"/>
            </a:xfrm>
            <a:custGeom>
              <a:avLst/>
              <a:gdLst>
                <a:gd name="T0" fmla="*/ 0 w 79"/>
                <a:gd name="T1" fmla="*/ 44 h 83"/>
                <a:gd name="T2" fmla="*/ 30 w 79"/>
                <a:gd name="T3" fmla="*/ 83 h 83"/>
                <a:gd name="T4" fmla="*/ 69 w 79"/>
                <a:gd name="T5" fmla="*/ 55 h 83"/>
                <a:gd name="T6" fmla="*/ 73 w 79"/>
                <a:gd name="T7" fmla="*/ 7 h 83"/>
                <a:gd name="T8" fmla="*/ 23 w 79"/>
                <a:gd name="T9" fmla="*/ 0 h 83"/>
                <a:gd name="T10" fmla="*/ 0 w 79"/>
                <a:gd name="T11" fmla="*/ 44 h 83"/>
              </a:gdLst>
              <a:ahLst/>
              <a:cxnLst>
                <a:cxn ang="0">
                  <a:pos x="T0" y="T1"/>
                </a:cxn>
                <a:cxn ang="0">
                  <a:pos x="T2" y="T3"/>
                </a:cxn>
                <a:cxn ang="0">
                  <a:pos x="T4" y="T5"/>
                </a:cxn>
                <a:cxn ang="0">
                  <a:pos x="T6" y="T7"/>
                </a:cxn>
                <a:cxn ang="0">
                  <a:pos x="T8" y="T9"/>
                </a:cxn>
                <a:cxn ang="0">
                  <a:pos x="T10" y="T11"/>
                </a:cxn>
              </a:cxnLst>
              <a:rect l="0" t="0" r="r" b="b"/>
              <a:pathLst>
                <a:path w="79" h="83">
                  <a:moveTo>
                    <a:pt x="0" y="44"/>
                  </a:moveTo>
                  <a:cubicBezTo>
                    <a:pt x="16" y="56"/>
                    <a:pt x="28" y="69"/>
                    <a:pt x="30" y="83"/>
                  </a:cubicBezTo>
                  <a:cubicBezTo>
                    <a:pt x="30" y="83"/>
                    <a:pt x="60" y="72"/>
                    <a:pt x="69" y="55"/>
                  </a:cubicBezTo>
                  <a:cubicBezTo>
                    <a:pt x="79" y="38"/>
                    <a:pt x="73" y="7"/>
                    <a:pt x="73" y="7"/>
                  </a:cubicBezTo>
                  <a:cubicBezTo>
                    <a:pt x="60" y="12"/>
                    <a:pt x="42" y="9"/>
                    <a:pt x="23" y="0"/>
                  </a:cubicBezTo>
                  <a:cubicBezTo>
                    <a:pt x="10" y="12"/>
                    <a:pt x="2" y="27"/>
                    <a:pt x="0" y="44"/>
                  </a:cubicBez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7" name="iṡḷïḓe">
              <a:extLst>
                <a:ext uri="{FF2B5EF4-FFF2-40B4-BE49-F238E27FC236}">
                  <a16:creationId xmlns:a16="http://schemas.microsoft.com/office/drawing/2014/main" id="{B176F125-C6F0-40EE-A866-BA71B4552309}"/>
                </a:ext>
              </a:extLst>
            </p:cNvPr>
            <p:cNvSpPr/>
            <p:nvPr/>
          </p:nvSpPr>
          <p:spPr bwMode="auto">
            <a:xfrm>
              <a:off x="7561263" y="4566444"/>
              <a:ext cx="1641475" cy="1196975"/>
            </a:xfrm>
            <a:custGeom>
              <a:avLst/>
              <a:gdLst>
                <a:gd name="T0" fmla="*/ 63 w 384"/>
                <a:gd name="T1" fmla="*/ 7 h 280"/>
                <a:gd name="T2" fmla="*/ 22 w 384"/>
                <a:gd name="T3" fmla="*/ 23 h 280"/>
                <a:gd name="T4" fmla="*/ 16 w 384"/>
                <a:gd name="T5" fmla="*/ 35 h 280"/>
                <a:gd name="T6" fmla="*/ 9 w 384"/>
                <a:gd name="T7" fmla="*/ 47 h 280"/>
                <a:gd name="T8" fmla="*/ 16 w 384"/>
                <a:gd name="T9" fmla="*/ 90 h 280"/>
                <a:gd name="T10" fmla="*/ 181 w 384"/>
                <a:gd name="T11" fmla="*/ 169 h 280"/>
                <a:gd name="T12" fmla="*/ 352 w 384"/>
                <a:gd name="T13" fmla="*/ 224 h 280"/>
                <a:gd name="T14" fmla="*/ 223 w 384"/>
                <a:gd name="T15" fmla="*/ 108 h 280"/>
                <a:gd name="T16" fmla="*/ 63 w 384"/>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280">
                  <a:moveTo>
                    <a:pt x="63" y="7"/>
                  </a:moveTo>
                  <a:cubicBezTo>
                    <a:pt x="50" y="0"/>
                    <a:pt x="31" y="7"/>
                    <a:pt x="22" y="23"/>
                  </a:cubicBezTo>
                  <a:cubicBezTo>
                    <a:pt x="16" y="35"/>
                    <a:pt x="16" y="35"/>
                    <a:pt x="16" y="35"/>
                  </a:cubicBezTo>
                  <a:cubicBezTo>
                    <a:pt x="9" y="47"/>
                    <a:pt x="9" y="47"/>
                    <a:pt x="9" y="47"/>
                  </a:cubicBezTo>
                  <a:cubicBezTo>
                    <a:pt x="0" y="63"/>
                    <a:pt x="3" y="83"/>
                    <a:pt x="16" y="90"/>
                  </a:cubicBezTo>
                  <a:cubicBezTo>
                    <a:pt x="16" y="90"/>
                    <a:pt x="113" y="110"/>
                    <a:pt x="181" y="169"/>
                  </a:cubicBezTo>
                  <a:cubicBezTo>
                    <a:pt x="267" y="244"/>
                    <a:pt x="320" y="280"/>
                    <a:pt x="352" y="224"/>
                  </a:cubicBezTo>
                  <a:cubicBezTo>
                    <a:pt x="384" y="167"/>
                    <a:pt x="344" y="140"/>
                    <a:pt x="223" y="108"/>
                  </a:cubicBezTo>
                  <a:cubicBezTo>
                    <a:pt x="137" y="86"/>
                    <a:pt x="63" y="7"/>
                    <a:pt x="63" y="7"/>
                  </a:cubicBez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8" name="îs1iḓê">
              <a:extLst>
                <a:ext uri="{FF2B5EF4-FFF2-40B4-BE49-F238E27FC236}">
                  <a16:creationId xmlns:a16="http://schemas.microsoft.com/office/drawing/2014/main" id="{A3768A67-85E5-415C-848B-C7B0EE968706}"/>
                </a:ext>
              </a:extLst>
            </p:cNvPr>
            <p:cNvSpPr/>
            <p:nvPr/>
          </p:nvSpPr>
          <p:spPr bwMode="auto">
            <a:xfrm>
              <a:off x="6978650" y="4245769"/>
              <a:ext cx="133350" cy="33338"/>
            </a:xfrm>
            <a:custGeom>
              <a:avLst/>
              <a:gdLst>
                <a:gd name="T0" fmla="*/ 20 w 31"/>
                <a:gd name="T1" fmla="*/ 0 h 8"/>
                <a:gd name="T2" fmla="*/ 0 w 31"/>
                <a:gd name="T3" fmla="*/ 8 h 8"/>
                <a:gd name="T4" fmla="*/ 0 w 31"/>
                <a:gd name="T5" fmla="*/ 8 h 8"/>
                <a:gd name="T6" fmla="*/ 20 w 31"/>
                <a:gd name="T7" fmla="*/ 0 h 8"/>
                <a:gd name="T8" fmla="*/ 31 w 31"/>
                <a:gd name="T9" fmla="*/ 3 h 8"/>
                <a:gd name="T10" fmla="*/ 31 w 31"/>
                <a:gd name="T11" fmla="*/ 3 h 8"/>
                <a:gd name="T12" fmla="*/ 31 w 31"/>
                <a:gd name="T13" fmla="*/ 3 h 8"/>
                <a:gd name="T14" fmla="*/ 20 w 3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20" y="0"/>
                  </a:moveTo>
                  <a:cubicBezTo>
                    <a:pt x="14" y="0"/>
                    <a:pt x="6" y="3"/>
                    <a:pt x="0" y="8"/>
                  </a:cubicBezTo>
                  <a:cubicBezTo>
                    <a:pt x="0" y="8"/>
                    <a:pt x="0" y="8"/>
                    <a:pt x="0" y="8"/>
                  </a:cubicBezTo>
                  <a:cubicBezTo>
                    <a:pt x="6" y="3"/>
                    <a:pt x="14" y="0"/>
                    <a:pt x="20" y="0"/>
                  </a:cubicBezTo>
                  <a:cubicBezTo>
                    <a:pt x="24" y="0"/>
                    <a:pt x="28" y="1"/>
                    <a:pt x="31" y="3"/>
                  </a:cubicBezTo>
                  <a:cubicBezTo>
                    <a:pt x="31" y="3"/>
                    <a:pt x="31" y="3"/>
                    <a:pt x="31" y="3"/>
                  </a:cubicBezTo>
                  <a:cubicBezTo>
                    <a:pt x="31" y="3"/>
                    <a:pt x="31" y="3"/>
                    <a:pt x="31" y="3"/>
                  </a:cubicBezTo>
                  <a:cubicBezTo>
                    <a:pt x="28" y="1"/>
                    <a:pt x="24" y="0"/>
                    <a:pt x="2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69" name="íṧḻïdé">
              <a:extLst>
                <a:ext uri="{FF2B5EF4-FFF2-40B4-BE49-F238E27FC236}">
                  <a16:creationId xmlns:a16="http://schemas.microsoft.com/office/drawing/2014/main" id="{92CCB213-8520-4B36-8269-070DB5364CBA}"/>
                </a:ext>
              </a:extLst>
            </p:cNvPr>
            <p:cNvSpPr/>
            <p:nvPr/>
          </p:nvSpPr>
          <p:spPr bwMode="auto">
            <a:xfrm>
              <a:off x="7112000" y="4258469"/>
              <a:ext cx="260350" cy="201613"/>
            </a:xfrm>
            <a:custGeom>
              <a:avLst/>
              <a:gdLst>
                <a:gd name="T0" fmla="*/ 0 w 61"/>
                <a:gd name="T1" fmla="*/ 0 h 47"/>
                <a:gd name="T2" fmla="*/ 61 w 61"/>
                <a:gd name="T3" fmla="*/ 47 h 47"/>
                <a:gd name="T4" fmla="*/ 61 w 61"/>
                <a:gd name="T5" fmla="*/ 47 h 47"/>
                <a:gd name="T6" fmla="*/ 0 w 61"/>
                <a:gd name="T7" fmla="*/ 0 h 47"/>
                <a:gd name="T8" fmla="*/ 0 w 61"/>
                <a:gd name="T9" fmla="*/ 0 h 47"/>
                <a:gd name="T10" fmla="*/ 0 w 61"/>
                <a:gd name="T11" fmla="*/ 0 h 47"/>
                <a:gd name="T12" fmla="*/ 0 w 6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61" h="47">
                  <a:moveTo>
                    <a:pt x="0" y="0"/>
                  </a:moveTo>
                  <a:cubicBezTo>
                    <a:pt x="0" y="0"/>
                    <a:pt x="28" y="24"/>
                    <a:pt x="61" y="47"/>
                  </a:cubicBezTo>
                  <a:cubicBezTo>
                    <a:pt x="61" y="47"/>
                    <a:pt x="61" y="47"/>
                    <a:pt x="61" y="47"/>
                  </a:cubicBezTo>
                  <a:cubicBezTo>
                    <a:pt x="28" y="24"/>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0" name="iṧlîďe">
              <a:extLst>
                <a:ext uri="{FF2B5EF4-FFF2-40B4-BE49-F238E27FC236}">
                  <a16:creationId xmlns:a16="http://schemas.microsoft.com/office/drawing/2014/main" id="{6B19BB37-C185-4AF9-ACF7-7D8457F6797A}"/>
                </a:ext>
              </a:extLst>
            </p:cNvPr>
            <p:cNvSpPr/>
            <p:nvPr/>
          </p:nvSpPr>
          <p:spPr bwMode="auto">
            <a:xfrm>
              <a:off x="7372350" y="446008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A28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1" name="ïṣlíḑê">
              <a:extLst>
                <a:ext uri="{FF2B5EF4-FFF2-40B4-BE49-F238E27FC236}">
                  <a16:creationId xmlns:a16="http://schemas.microsoft.com/office/drawing/2014/main" id="{E2C6DCA2-945A-47F1-829D-9DC05BEA2256}"/>
                </a:ext>
              </a:extLst>
            </p:cNvPr>
            <p:cNvSpPr/>
            <p:nvPr/>
          </p:nvSpPr>
          <p:spPr bwMode="auto">
            <a:xfrm>
              <a:off x="6965950" y="4518819"/>
              <a:ext cx="257175" cy="98425"/>
            </a:xfrm>
            <a:custGeom>
              <a:avLst/>
              <a:gdLst>
                <a:gd name="T0" fmla="*/ 22 w 60"/>
                <a:gd name="T1" fmla="*/ 8 h 23"/>
                <a:gd name="T2" fmla="*/ 22 w 60"/>
                <a:gd name="T3" fmla="*/ 8 h 23"/>
                <a:gd name="T4" fmla="*/ 60 w 60"/>
                <a:gd name="T5" fmla="*/ 23 h 23"/>
                <a:gd name="T6" fmla="*/ 60 w 60"/>
                <a:gd name="T7" fmla="*/ 23 h 23"/>
                <a:gd name="T8" fmla="*/ 22 w 60"/>
                <a:gd name="T9" fmla="*/ 8 h 23"/>
                <a:gd name="T10" fmla="*/ 0 w 60"/>
                <a:gd name="T11" fmla="*/ 0 h 23"/>
                <a:gd name="T12" fmla="*/ 12 w 60"/>
                <a:gd name="T13" fmla="*/ 5 h 23"/>
                <a:gd name="T14" fmla="*/ 12 w 60"/>
                <a:gd name="T15" fmla="*/ 5 h 23"/>
                <a:gd name="T16" fmla="*/ 0 w 60"/>
                <a:gd name="T17" fmla="*/ 0 h 23"/>
                <a:gd name="T18" fmla="*/ 0 w 60"/>
                <a:gd name="T19" fmla="*/ 0 h 23"/>
                <a:gd name="T20" fmla="*/ 0 w 60"/>
                <a:gd name="T21" fmla="*/ 0 h 23"/>
                <a:gd name="T22" fmla="*/ 0 w 60"/>
                <a:gd name="T23" fmla="*/ 0 h 23"/>
                <a:gd name="T24" fmla="*/ 0 w 60"/>
                <a:gd name="T25" fmla="*/ 0 h 23"/>
                <a:gd name="T26" fmla="*/ 0 w 60"/>
                <a:gd name="T27" fmla="*/ 0 h 23"/>
                <a:gd name="T28" fmla="*/ 0 w 60"/>
                <a:gd name="T29" fmla="*/ 0 h 23"/>
                <a:gd name="T30" fmla="*/ 0 w 60"/>
                <a:gd name="T31" fmla="*/ 0 h 23"/>
                <a:gd name="T32" fmla="*/ 0 w 60"/>
                <a:gd name="T33" fmla="*/ 0 h 23"/>
                <a:gd name="T34" fmla="*/ 0 w 60"/>
                <a:gd name="T35" fmla="*/ 0 h 23"/>
                <a:gd name="T36" fmla="*/ 0 w 60"/>
                <a:gd name="T37" fmla="*/ 0 h 23"/>
                <a:gd name="T38" fmla="*/ 0 w 60"/>
                <a:gd name="T39" fmla="*/ 0 h 23"/>
                <a:gd name="T40" fmla="*/ 0 w 60"/>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23">
                  <a:moveTo>
                    <a:pt x="22" y="8"/>
                  </a:moveTo>
                  <a:cubicBezTo>
                    <a:pt x="22" y="8"/>
                    <a:pt x="22" y="8"/>
                    <a:pt x="22" y="8"/>
                  </a:cubicBezTo>
                  <a:cubicBezTo>
                    <a:pt x="33" y="12"/>
                    <a:pt x="46" y="17"/>
                    <a:pt x="60" y="23"/>
                  </a:cubicBezTo>
                  <a:cubicBezTo>
                    <a:pt x="60" y="23"/>
                    <a:pt x="60" y="23"/>
                    <a:pt x="60" y="23"/>
                  </a:cubicBezTo>
                  <a:cubicBezTo>
                    <a:pt x="46" y="17"/>
                    <a:pt x="33" y="12"/>
                    <a:pt x="22" y="8"/>
                  </a:cubicBezTo>
                  <a:moveTo>
                    <a:pt x="0" y="0"/>
                  </a:moveTo>
                  <a:cubicBezTo>
                    <a:pt x="0" y="0"/>
                    <a:pt x="5" y="2"/>
                    <a:pt x="12" y="5"/>
                  </a:cubicBezTo>
                  <a:cubicBezTo>
                    <a:pt x="12" y="5"/>
                    <a:pt x="12" y="5"/>
                    <a:pt x="12" y="5"/>
                  </a:cubicBezTo>
                  <a:cubicBezTo>
                    <a:pt x="5" y="2"/>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2" name="íšlïďê">
              <a:extLst>
                <a:ext uri="{FF2B5EF4-FFF2-40B4-BE49-F238E27FC236}">
                  <a16:creationId xmlns:a16="http://schemas.microsoft.com/office/drawing/2014/main" id="{C81C7E16-B578-4737-882E-539A24F04C64}"/>
                </a:ext>
              </a:extLst>
            </p:cNvPr>
            <p:cNvSpPr/>
            <p:nvPr/>
          </p:nvSpPr>
          <p:spPr bwMode="auto">
            <a:xfrm>
              <a:off x="7018338" y="4541044"/>
              <a:ext cx="42863" cy="12700"/>
            </a:xfrm>
            <a:custGeom>
              <a:avLst/>
              <a:gdLst>
                <a:gd name="T0" fmla="*/ 0 w 10"/>
                <a:gd name="T1" fmla="*/ 0 h 3"/>
                <a:gd name="T2" fmla="*/ 0 w 10"/>
                <a:gd name="T3" fmla="*/ 0 h 3"/>
                <a:gd name="T4" fmla="*/ 10 w 10"/>
                <a:gd name="T5" fmla="*/ 3 h 3"/>
                <a:gd name="T6" fmla="*/ 10 w 10"/>
                <a:gd name="T7" fmla="*/ 3 h 3"/>
                <a:gd name="T8" fmla="*/ 0 w 10"/>
                <a:gd name="T9" fmla="*/ 0 h 3"/>
              </a:gdLst>
              <a:ahLst/>
              <a:cxnLst>
                <a:cxn ang="0">
                  <a:pos x="T0" y="T1"/>
                </a:cxn>
                <a:cxn ang="0">
                  <a:pos x="T2" y="T3"/>
                </a:cxn>
                <a:cxn ang="0">
                  <a:pos x="T4" y="T5"/>
                </a:cxn>
                <a:cxn ang="0">
                  <a:pos x="T6" y="T7"/>
                </a:cxn>
                <a:cxn ang="0">
                  <a:pos x="T8" y="T9"/>
                </a:cxn>
              </a:cxnLst>
              <a:rect l="0" t="0" r="r" b="b"/>
              <a:pathLst>
                <a:path w="10" h="3">
                  <a:moveTo>
                    <a:pt x="0" y="0"/>
                  </a:moveTo>
                  <a:cubicBezTo>
                    <a:pt x="0" y="0"/>
                    <a:pt x="0" y="0"/>
                    <a:pt x="0" y="0"/>
                  </a:cubicBezTo>
                  <a:cubicBezTo>
                    <a:pt x="3" y="1"/>
                    <a:pt x="6" y="2"/>
                    <a:pt x="10" y="3"/>
                  </a:cubicBezTo>
                  <a:cubicBezTo>
                    <a:pt x="10" y="3"/>
                    <a:pt x="10" y="3"/>
                    <a:pt x="10" y="3"/>
                  </a:cubicBezTo>
                  <a:cubicBezTo>
                    <a:pt x="6" y="2"/>
                    <a:pt x="3" y="1"/>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3" name="íṩḻiḍè">
              <a:extLst>
                <a:ext uri="{FF2B5EF4-FFF2-40B4-BE49-F238E27FC236}">
                  <a16:creationId xmlns:a16="http://schemas.microsoft.com/office/drawing/2014/main" id="{549DBA57-17C8-4254-820C-931DF3D04A45}"/>
                </a:ext>
              </a:extLst>
            </p:cNvPr>
            <p:cNvSpPr/>
            <p:nvPr/>
          </p:nvSpPr>
          <p:spPr bwMode="auto">
            <a:xfrm>
              <a:off x="6915150" y="4245769"/>
              <a:ext cx="461963" cy="371475"/>
            </a:xfrm>
            <a:custGeom>
              <a:avLst/>
              <a:gdLst>
                <a:gd name="T0" fmla="*/ 35 w 108"/>
                <a:gd name="T1" fmla="*/ 0 h 87"/>
                <a:gd name="T2" fmla="*/ 15 w 108"/>
                <a:gd name="T3" fmla="*/ 8 h 87"/>
                <a:gd name="T4" fmla="*/ 9 w 108"/>
                <a:gd name="T5" fmla="*/ 16 h 87"/>
                <a:gd name="T6" fmla="*/ 5 w 108"/>
                <a:gd name="T7" fmla="*/ 20 h 87"/>
                <a:gd name="T8" fmla="*/ 0 w 108"/>
                <a:gd name="T9" fmla="*/ 41 h 87"/>
                <a:gd name="T10" fmla="*/ 12 w 108"/>
                <a:gd name="T11" fmla="*/ 64 h 87"/>
                <a:gd name="T12" fmla="*/ 12 w 108"/>
                <a:gd name="T13" fmla="*/ 64 h 87"/>
                <a:gd name="T14" fmla="*/ 12 w 108"/>
                <a:gd name="T15" fmla="*/ 64 h 87"/>
                <a:gd name="T16" fmla="*/ 12 w 108"/>
                <a:gd name="T17" fmla="*/ 64 h 87"/>
                <a:gd name="T18" fmla="*/ 12 w 108"/>
                <a:gd name="T19" fmla="*/ 64 h 87"/>
                <a:gd name="T20" fmla="*/ 12 w 108"/>
                <a:gd name="T21" fmla="*/ 64 h 87"/>
                <a:gd name="T22" fmla="*/ 12 w 108"/>
                <a:gd name="T23" fmla="*/ 64 h 87"/>
                <a:gd name="T24" fmla="*/ 12 w 108"/>
                <a:gd name="T25" fmla="*/ 64 h 87"/>
                <a:gd name="T26" fmla="*/ 12 w 108"/>
                <a:gd name="T27" fmla="*/ 64 h 87"/>
                <a:gd name="T28" fmla="*/ 12 w 108"/>
                <a:gd name="T29" fmla="*/ 64 h 87"/>
                <a:gd name="T30" fmla="*/ 24 w 108"/>
                <a:gd name="T31" fmla="*/ 69 h 87"/>
                <a:gd name="T32" fmla="*/ 34 w 108"/>
                <a:gd name="T33" fmla="*/ 72 h 87"/>
                <a:gd name="T34" fmla="*/ 72 w 108"/>
                <a:gd name="T35" fmla="*/ 87 h 87"/>
                <a:gd name="T36" fmla="*/ 102 w 108"/>
                <a:gd name="T37" fmla="*/ 55 h 87"/>
                <a:gd name="T38" fmla="*/ 108 w 108"/>
                <a:gd name="T39" fmla="*/ 50 h 87"/>
                <a:gd name="T40" fmla="*/ 107 w 108"/>
                <a:gd name="T41" fmla="*/ 50 h 87"/>
                <a:gd name="T42" fmla="*/ 46 w 108"/>
                <a:gd name="T43" fmla="*/ 3 h 87"/>
                <a:gd name="T44" fmla="*/ 46 w 108"/>
                <a:gd name="T45" fmla="*/ 3 h 87"/>
                <a:gd name="T46" fmla="*/ 46 w 108"/>
                <a:gd name="T47" fmla="*/ 3 h 87"/>
                <a:gd name="T48" fmla="*/ 46 w 108"/>
                <a:gd name="T49" fmla="*/ 3 h 87"/>
                <a:gd name="T50" fmla="*/ 46 w 108"/>
                <a:gd name="T51" fmla="*/ 3 h 87"/>
                <a:gd name="T52" fmla="*/ 35 w 108"/>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87">
                  <a:moveTo>
                    <a:pt x="35" y="0"/>
                  </a:moveTo>
                  <a:cubicBezTo>
                    <a:pt x="29" y="0"/>
                    <a:pt x="21" y="3"/>
                    <a:pt x="15" y="8"/>
                  </a:cubicBezTo>
                  <a:cubicBezTo>
                    <a:pt x="13" y="11"/>
                    <a:pt x="11" y="13"/>
                    <a:pt x="9" y="16"/>
                  </a:cubicBezTo>
                  <a:cubicBezTo>
                    <a:pt x="7" y="17"/>
                    <a:pt x="6" y="19"/>
                    <a:pt x="5" y="20"/>
                  </a:cubicBezTo>
                  <a:cubicBezTo>
                    <a:pt x="2" y="27"/>
                    <a:pt x="0" y="34"/>
                    <a:pt x="0" y="41"/>
                  </a:cubicBezTo>
                  <a:cubicBezTo>
                    <a:pt x="0" y="51"/>
                    <a:pt x="4" y="60"/>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7" y="66"/>
                    <a:pt x="24" y="69"/>
                  </a:cubicBezTo>
                  <a:cubicBezTo>
                    <a:pt x="27" y="70"/>
                    <a:pt x="30" y="71"/>
                    <a:pt x="34" y="72"/>
                  </a:cubicBezTo>
                  <a:cubicBezTo>
                    <a:pt x="45" y="76"/>
                    <a:pt x="58" y="81"/>
                    <a:pt x="72" y="87"/>
                  </a:cubicBezTo>
                  <a:cubicBezTo>
                    <a:pt x="80" y="75"/>
                    <a:pt x="90" y="64"/>
                    <a:pt x="102" y="55"/>
                  </a:cubicBezTo>
                  <a:cubicBezTo>
                    <a:pt x="104" y="53"/>
                    <a:pt x="106" y="52"/>
                    <a:pt x="108" y="50"/>
                  </a:cubicBezTo>
                  <a:cubicBezTo>
                    <a:pt x="108" y="50"/>
                    <a:pt x="107" y="50"/>
                    <a:pt x="107" y="50"/>
                  </a:cubicBezTo>
                  <a:cubicBezTo>
                    <a:pt x="74" y="27"/>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3" y="1"/>
                    <a:pt x="39" y="0"/>
                    <a:pt x="35"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4" name="íš1ïde">
              <a:extLst>
                <a:ext uri="{FF2B5EF4-FFF2-40B4-BE49-F238E27FC236}">
                  <a16:creationId xmlns:a16="http://schemas.microsoft.com/office/drawing/2014/main" id="{E9294F09-A3FC-47D4-8600-7206D7888207}"/>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5" name="îṥļîďè">
              <a:extLst>
                <a:ext uri="{FF2B5EF4-FFF2-40B4-BE49-F238E27FC236}">
                  <a16:creationId xmlns:a16="http://schemas.microsoft.com/office/drawing/2014/main" id="{A62452F6-2F81-464A-B136-F1841366EF92}"/>
                </a:ext>
              </a:extLst>
            </p:cNvPr>
            <p:cNvSpPr/>
            <p:nvPr/>
          </p:nvSpPr>
          <p:spPr bwMode="auto">
            <a:xfrm>
              <a:off x="6786563" y="3783806"/>
              <a:ext cx="555625" cy="384175"/>
            </a:xfrm>
            <a:custGeom>
              <a:avLst/>
              <a:gdLst>
                <a:gd name="T0" fmla="*/ 35 w 350"/>
                <a:gd name="T1" fmla="*/ 0 h 242"/>
                <a:gd name="T2" fmla="*/ 350 w 350"/>
                <a:gd name="T3" fmla="*/ 178 h 242"/>
                <a:gd name="T4" fmla="*/ 315 w 350"/>
                <a:gd name="T5" fmla="*/ 242 h 242"/>
                <a:gd name="T6" fmla="*/ 0 w 350"/>
                <a:gd name="T7" fmla="*/ 65 h 242"/>
                <a:gd name="T8" fmla="*/ 35 w 350"/>
                <a:gd name="T9" fmla="*/ 0 h 242"/>
              </a:gdLst>
              <a:ahLst/>
              <a:cxnLst>
                <a:cxn ang="0">
                  <a:pos x="T0" y="T1"/>
                </a:cxn>
                <a:cxn ang="0">
                  <a:pos x="T2" y="T3"/>
                </a:cxn>
                <a:cxn ang="0">
                  <a:pos x="T4" y="T5"/>
                </a:cxn>
                <a:cxn ang="0">
                  <a:pos x="T6" y="T7"/>
                </a:cxn>
                <a:cxn ang="0">
                  <a:pos x="T8" y="T9"/>
                </a:cxn>
              </a:cxnLst>
              <a:rect l="0" t="0" r="r" b="b"/>
              <a:pathLst>
                <a:path w="350" h="242">
                  <a:moveTo>
                    <a:pt x="35" y="0"/>
                  </a:moveTo>
                  <a:lnTo>
                    <a:pt x="350" y="178"/>
                  </a:lnTo>
                  <a:lnTo>
                    <a:pt x="315" y="242"/>
                  </a:lnTo>
                  <a:lnTo>
                    <a:pt x="0" y="65"/>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6" name="ïṣļîde">
              <a:extLst>
                <a:ext uri="{FF2B5EF4-FFF2-40B4-BE49-F238E27FC236}">
                  <a16:creationId xmlns:a16="http://schemas.microsoft.com/office/drawing/2014/main" id="{9C6152D4-7B2F-4627-AD59-D0F50E638497}"/>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7" name="ï$ľíďê">
              <a:extLst>
                <a:ext uri="{FF2B5EF4-FFF2-40B4-BE49-F238E27FC236}">
                  <a16:creationId xmlns:a16="http://schemas.microsoft.com/office/drawing/2014/main" id="{ACF6E7ED-7163-401A-A197-ED27164AF90F}"/>
                </a:ext>
              </a:extLst>
            </p:cNvPr>
            <p:cNvSpPr/>
            <p:nvPr/>
          </p:nvSpPr>
          <p:spPr bwMode="auto">
            <a:xfrm>
              <a:off x="6834188" y="3783806"/>
              <a:ext cx="508000" cy="300038"/>
            </a:xfrm>
            <a:custGeom>
              <a:avLst/>
              <a:gdLst>
                <a:gd name="T0" fmla="*/ 5 w 320"/>
                <a:gd name="T1" fmla="*/ 0 h 189"/>
                <a:gd name="T2" fmla="*/ 5 w 320"/>
                <a:gd name="T3" fmla="*/ 0 h 189"/>
                <a:gd name="T4" fmla="*/ 0 w 320"/>
                <a:gd name="T5" fmla="*/ 11 h 189"/>
                <a:gd name="T6" fmla="*/ 312 w 320"/>
                <a:gd name="T7" fmla="*/ 189 h 189"/>
                <a:gd name="T8" fmla="*/ 320 w 320"/>
                <a:gd name="T9" fmla="*/ 178 h 189"/>
                <a:gd name="T10" fmla="*/ 5 w 320"/>
                <a:gd name="T11" fmla="*/ 0 h 189"/>
              </a:gdLst>
              <a:ahLst/>
              <a:cxnLst>
                <a:cxn ang="0">
                  <a:pos x="T0" y="T1"/>
                </a:cxn>
                <a:cxn ang="0">
                  <a:pos x="T2" y="T3"/>
                </a:cxn>
                <a:cxn ang="0">
                  <a:pos x="T4" y="T5"/>
                </a:cxn>
                <a:cxn ang="0">
                  <a:pos x="T6" y="T7"/>
                </a:cxn>
                <a:cxn ang="0">
                  <a:pos x="T8" y="T9"/>
                </a:cxn>
                <a:cxn ang="0">
                  <a:pos x="T10" y="T11"/>
                </a:cxn>
              </a:cxnLst>
              <a:rect l="0" t="0" r="r" b="b"/>
              <a:pathLst>
                <a:path w="320" h="189">
                  <a:moveTo>
                    <a:pt x="5" y="0"/>
                  </a:moveTo>
                  <a:lnTo>
                    <a:pt x="5" y="0"/>
                  </a:ln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8" name="îṩḻiḍé">
              <a:extLst>
                <a:ext uri="{FF2B5EF4-FFF2-40B4-BE49-F238E27FC236}">
                  <a16:creationId xmlns:a16="http://schemas.microsoft.com/office/drawing/2014/main" id="{A5D3BC08-4E36-4366-BE61-87CCAE909E17}"/>
                </a:ext>
              </a:extLst>
            </p:cNvPr>
            <p:cNvSpPr/>
            <p:nvPr/>
          </p:nvSpPr>
          <p:spPr bwMode="auto">
            <a:xfrm>
              <a:off x="6804025" y="3480594"/>
              <a:ext cx="739775" cy="606425"/>
            </a:xfrm>
            <a:custGeom>
              <a:avLst/>
              <a:gdLst>
                <a:gd name="T0" fmla="*/ 131 w 173"/>
                <a:gd name="T1" fmla="*/ 140 h 142"/>
                <a:gd name="T2" fmla="*/ 140 w 173"/>
                <a:gd name="T3" fmla="*/ 137 h 142"/>
                <a:gd name="T4" fmla="*/ 171 w 173"/>
                <a:gd name="T5" fmla="*/ 83 h 142"/>
                <a:gd name="T6" fmla="*/ 168 w 173"/>
                <a:gd name="T7" fmla="*/ 74 h 142"/>
                <a:gd name="T8" fmla="*/ 41 w 173"/>
                <a:gd name="T9" fmla="*/ 2 h 142"/>
                <a:gd name="T10" fmla="*/ 32 w 173"/>
                <a:gd name="T11" fmla="*/ 5 h 142"/>
                <a:gd name="T12" fmla="*/ 2 w 173"/>
                <a:gd name="T13" fmla="*/ 59 h 142"/>
                <a:gd name="T14" fmla="*/ 4 w 173"/>
                <a:gd name="T15" fmla="*/ 68 h 142"/>
                <a:gd name="T16" fmla="*/ 131 w 173"/>
                <a:gd name="T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2">
                  <a:moveTo>
                    <a:pt x="131" y="140"/>
                  </a:moveTo>
                  <a:cubicBezTo>
                    <a:pt x="134" y="142"/>
                    <a:pt x="139" y="141"/>
                    <a:pt x="140" y="137"/>
                  </a:cubicBezTo>
                  <a:cubicBezTo>
                    <a:pt x="171" y="83"/>
                    <a:pt x="171" y="83"/>
                    <a:pt x="171" y="83"/>
                  </a:cubicBezTo>
                  <a:cubicBezTo>
                    <a:pt x="173" y="80"/>
                    <a:pt x="172" y="76"/>
                    <a:pt x="168" y="74"/>
                  </a:cubicBezTo>
                  <a:cubicBezTo>
                    <a:pt x="41" y="2"/>
                    <a:pt x="41" y="2"/>
                    <a:pt x="41" y="2"/>
                  </a:cubicBezTo>
                  <a:cubicBezTo>
                    <a:pt x="38" y="0"/>
                    <a:pt x="34" y="2"/>
                    <a:pt x="32" y="5"/>
                  </a:cubicBezTo>
                  <a:cubicBezTo>
                    <a:pt x="2" y="59"/>
                    <a:pt x="2" y="59"/>
                    <a:pt x="2" y="59"/>
                  </a:cubicBezTo>
                  <a:cubicBezTo>
                    <a:pt x="0" y="62"/>
                    <a:pt x="1" y="67"/>
                    <a:pt x="4" y="68"/>
                  </a:cubicBezTo>
                  <a:lnTo>
                    <a:pt x="131" y="14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79" name="îşľïḋe">
              <a:extLst>
                <a:ext uri="{FF2B5EF4-FFF2-40B4-BE49-F238E27FC236}">
                  <a16:creationId xmlns:a16="http://schemas.microsoft.com/office/drawing/2014/main" id="{94255610-730F-45FE-941D-69FCFB682E7A}"/>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close/>
                </a:path>
              </a:pathLst>
            </a:custGeom>
            <a:solidFill>
              <a:srgbClr val="5E3D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0" name="išļíďe">
              <a:extLst>
                <a:ext uri="{FF2B5EF4-FFF2-40B4-BE49-F238E27FC236}">
                  <a16:creationId xmlns:a16="http://schemas.microsoft.com/office/drawing/2014/main" id="{09FDFF7D-20CA-4B45-84CB-DF1FDB92312E}"/>
                </a:ext>
              </a:extLst>
            </p:cNvPr>
            <p:cNvSpPr/>
            <p:nvPr/>
          </p:nvSpPr>
          <p:spPr bwMode="auto">
            <a:xfrm>
              <a:off x="6427788" y="4425156"/>
              <a:ext cx="555625" cy="381000"/>
            </a:xfrm>
            <a:custGeom>
              <a:avLst/>
              <a:gdLst>
                <a:gd name="T0" fmla="*/ 0 w 350"/>
                <a:gd name="T1" fmla="*/ 62 h 240"/>
                <a:gd name="T2" fmla="*/ 312 w 350"/>
                <a:gd name="T3" fmla="*/ 240 h 240"/>
                <a:gd name="T4" fmla="*/ 350 w 350"/>
                <a:gd name="T5" fmla="*/ 175 h 240"/>
                <a:gd name="T6" fmla="*/ 35 w 350"/>
                <a:gd name="T7" fmla="*/ 0 h 240"/>
                <a:gd name="T8" fmla="*/ 0 w 350"/>
                <a:gd name="T9" fmla="*/ 62 h 240"/>
              </a:gdLst>
              <a:ahLst/>
              <a:cxnLst>
                <a:cxn ang="0">
                  <a:pos x="T0" y="T1"/>
                </a:cxn>
                <a:cxn ang="0">
                  <a:pos x="T2" y="T3"/>
                </a:cxn>
                <a:cxn ang="0">
                  <a:pos x="T4" y="T5"/>
                </a:cxn>
                <a:cxn ang="0">
                  <a:pos x="T6" y="T7"/>
                </a:cxn>
                <a:cxn ang="0">
                  <a:pos x="T8" y="T9"/>
                </a:cxn>
              </a:cxnLst>
              <a:rect l="0" t="0" r="r" b="b"/>
              <a:pathLst>
                <a:path w="350" h="240">
                  <a:moveTo>
                    <a:pt x="0" y="62"/>
                  </a:moveTo>
                  <a:lnTo>
                    <a:pt x="312" y="240"/>
                  </a:lnTo>
                  <a:lnTo>
                    <a:pt x="350" y="175"/>
                  </a:lnTo>
                  <a:lnTo>
                    <a:pt x="35" y="0"/>
                  </a:lnTo>
                  <a:lnTo>
                    <a:pt x="0"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1" name="íṧḻiďe">
              <a:extLst>
                <a:ext uri="{FF2B5EF4-FFF2-40B4-BE49-F238E27FC236}">
                  <a16:creationId xmlns:a16="http://schemas.microsoft.com/office/drawing/2014/main" id="{D130D2F7-A4A2-41F6-951A-EB305532A7B0}"/>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close/>
                </a:path>
              </a:pathLst>
            </a:custGeom>
            <a:solidFill>
              <a:srgbClr val="C47D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2" name="íṧľïḍe">
              <a:extLst>
                <a:ext uri="{FF2B5EF4-FFF2-40B4-BE49-F238E27FC236}">
                  <a16:creationId xmlns:a16="http://schemas.microsoft.com/office/drawing/2014/main" id="{99865876-D255-4A61-AC6F-DBC522683D8D}"/>
                </a:ext>
              </a:extLst>
            </p:cNvPr>
            <p:cNvSpPr/>
            <p:nvPr/>
          </p:nvSpPr>
          <p:spPr bwMode="auto">
            <a:xfrm>
              <a:off x="6923088" y="4788694"/>
              <a:ext cx="12700" cy="17463"/>
            </a:xfrm>
            <a:custGeom>
              <a:avLst/>
              <a:gdLst>
                <a:gd name="T0" fmla="*/ 8 w 8"/>
                <a:gd name="T1" fmla="*/ 0 h 11"/>
                <a:gd name="T2" fmla="*/ 0 w 8"/>
                <a:gd name="T3" fmla="*/ 11 h 11"/>
                <a:gd name="T4" fmla="*/ 8 w 8"/>
                <a:gd name="T5" fmla="*/ 0 h 11"/>
              </a:gdLst>
              <a:ahLst/>
              <a:cxnLst>
                <a:cxn ang="0">
                  <a:pos x="T0" y="T1"/>
                </a:cxn>
                <a:cxn ang="0">
                  <a:pos x="T2" y="T3"/>
                </a:cxn>
                <a:cxn ang="0">
                  <a:pos x="T4" y="T5"/>
                </a:cxn>
              </a:cxnLst>
              <a:rect l="0" t="0" r="r" b="b"/>
              <a:pathLst>
                <a:path w="8" h="11">
                  <a:moveTo>
                    <a:pt x="8" y="0"/>
                  </a:moveTo>
                  <a:lnTo>
                    <a:pt x="0" y="1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3" name="ïSḻíḍé">
              <a:extLst>
                <a:ext uri="{FF2B5EF4-FFF2-40B4-BE49-F238E27FC236}">
                  <a16:creationId xmlns:a16="http://schemas.microsoft.com/office/drawing/2014/main" id="{320C3467-7854-4668-B4DD-05A5999D8075}"/>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close/>
                </a:path>
              </a:pathLst>
            </a:custGeom>
            <a:solidFill>
              <a:srgbClr val="4E32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4" name="iṥlïḓê">
              <a:extLst>
                <a:ext uri="{FF2B5EF4-FFF2-40B4-BE49-F238E27FC236}">
                  <a16:creationId xmlns:a16="http://schemas.microsoft.com/office/drawing/2014/main" id="{1AD2AF97-0B74-441E-8E7A-6C8AFA19B786}"/>
                </a:ext>
              </a:extLst>
            </p:cNvPr>
            <p:cNvSpPr/>
            <p:nvPr/>
          </p:nvSpPr>
          <p:spPr bwMode="auto">
            <a:xfrm>
              <a:off x="6427788" y="4506119"/>
              <a:ext cx="508000" cy="300038"/>
            </a:xfrm>
            <a:custGeom>
              <a:avLst/>
              <a:gdLst>
                <a:gd name="T0" fmla="*/ 5 w 320"/>
                <a:gd name="T1" fmla="*/ 0 h 189"/>
                <a:gd name="T2" fmla="*/ 0 w 320"/>
                <a:gd name="T3" fmla="*/ 11 h 189"/>
                <a:gd name="T4" fmla="*/ 312 w 320"/>
                <a:gd name="T5" fmla="*/ 189 h 189"/>
                <a:gd name="T6" fmla="*/ 320 w 320"/>
                <a:gd name="T7" fmla="*/ 178 h 189"/>
                <a:gd name="T8" fmla="*/ 5 w 320"/>
                <a:gd name="T9" fmla="*/ 0 h 189"/>
              </a:gdLst>
              <a:ahLst/>
              <a:cxnLst>
                <a:cxn ang="0">
                  <a:pos x="T0" y="T1"/>
                </a:cxn>
                <a:cxn ang="0">
                  <a:pos x="T2" y="T3"/>
                </a:cxn>
                <a:cxn ang="0">
                  <a:pos x="T4" y="T5"/>
                </a:cxn>
                <a:cxn ang="0">
                  <a:pos x="T6" y="T7"/>
                </a:cxn>
                <a:cxn ang="0">
                  <a:pos x="T8" y="T9"/>
                </a:cxn>
              </a:cxnLst>
              <a:rect l="0" t="0" r="r" b="b"/>
              <a:pathLst>
                <a:path w="320" h="189">
                  <a:moveTo>
                    <a:pt x="5" y="0"/>
                  </a:moveTo>
                  <a:lnTo>
                    <a:pt x="0" y="11"/>
                  </a:lnTo>
                  <a:lnTo>
                    <a:pt x="312" y="189"/>
                  </a:lnTo>
                  <a:lnTo>
                    <a:pt x="320" y="178"/>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5" name="ïSľíḍe">
              <a:extLst>
                <a:ext uri="{FF2B5EF4-FFF2-40B4-BE49-F238E27FC236}">
                  <a16:creationId xmlns:a16="http://schemas.microsoft.com/office/drawing/2014/main" id="{84CB72A7-5C41-46FA-863A-03EB2695BD11}"/>
                </a:ext>
              </a:extLst>
            </p:cNvPr>
            <p:cNvSpPr/>
            <p:nvPr/>
          </p:nvSpPr>
          <p:spPr bwMode="auto">
            <a:xfrm>
              <a:off x="6226175" y="4506119"/>
              <a:ext cx="739775" cy="603250"/>
            </a:xfrm>
            <a:custGeom>
              <a:avLst/>
              <a:gdLst>
                <a:gd name="T0" fmla="*/ 169 w 173"/>
                <a:gd name="T1" fmla="*/ 73 h 141"/>
                <a:gd name="T2" fmla="*/ 171 w 173"/>
                <a:gd name="T3" fmla="*/ 82 h 141"/>
                <a:gd name="T4" fmla="*/ 141 w 173"/>
                <a:gd name="T5" fmla="*/ 137 h 141"/>
                <a:gd name="T6" fmla="*/ 131 w 173"/>
                <a:gd name="T7" fmla="*/ 139 h 141"/>
                <a:gd name="T8" fmla="*/ 4 w 173"/>
                <a:gd name="T9" fmla="*/ 68 h 141"/>
                <a:gd name="T10" fmla="*/ 2 w 173"/>
                <a:gd name="T11" fmla="*/ 58 h 141"/>
                <a:gd name="T12" fmla="*/ 32 w 173"/>
                <a:gd name="T13" fmla="*/ 4 h 141"/>
                <a:gd name="T14" fmla="*/ 42 w 173"/>
                <a:gd name="T15" fmla="*/ 1 h 141"/>
                <a:gd name="T16" fmla="*/ 169 w 173"/>
                <a:gd name="T17" fmla="*/ 7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41">
                  <a:moveTo>
                    <a:pt x="169" y="73"/>
                  </a:moveTo>
                  <a:cubicBezTo>
                    <a:pt x="172" y="75"/>
                    <a:pt x="173" y="79"/>
                    <a:pt x="171" y="82"/>
                  </a:cubicBezTo>
                  <a:cubicBezTo>
                    <a:pt x="141" y="137"/>
                    <a:pt x="141" y="137"/>
                    <a:pt x="141" y="137"/>
                  </a:cubicBezTo>
                  <a:cubicBezTo>
                    <a:pt x="139" y="140"/>
                    <a:pt x="135" y="141"/>
                    <a:pt x="131" y="139"/>
                  </a:cubicBezTo>
                  <a:cubicBezTo>
                    <a:pt x="4" y="68"/>
                    <a:pt x="4" y="68"/>
                    <a:pt x="4" y="68"/>
                  </a:cubicBezTo>
                  <a:cubicBezTo>
                    <a:pt x="1" y="66"/>
                    <a:pt x="0" y="62"/>
                    <a:pt x="2" y="58"/>
                  </a:cubicBezTo>
                  <a:cubicBezTo>
                    <a:pt x="32" y="4"/>
                    <a:pt x="32" y="4"/>
                    <a:pt x="32" y="4"/>
                  </a:cubicBezTo>
                  <a:cubicBezTo>
                    <a:pt x="34" y="1"/>
                    <a:pt x="38" y="0"/>
                    <a:pt x="42" y="1"/>
                  </a:cubicBezTo>
                  <a:lnTo>
                    <a:pt x="169" y="73"/>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6" name="îṣľíďe">
              <a:extLst>
                <a:ext uri="{FF2B5EF4-FFF2-40B4-BE49-F238E27FC236}">
                  <a16:creationId xmlns:a16="http://schemas.microsoft.com/office/drawing/2014/main" id="{D3CD16EF-8895-462A-907B-680A2C7E3787}"/>
                </a:ext>
              </a:extLst>
            </p:cNvPr>
            <p:cNvSpPr/>
            <p:nvPr/>
          </p:nvSpPr>
          <p:spPr bwMode="auto">
            <a:xfrm>
              <a:off x="6430963" y="3852069"/>
              <a:ext cx="954088" cy="911225"/>
            </a:xfrm>
            <a:custGeom>
              <a:avLst/>
              <a:gdLst>
                <a:gd name="T0" fmla="*/ 206 w 223"/>
                <a:gd name="T1" fmla="*/ 70 h 213"/>
                <a:gd name="T2" fmla="*/ 216 w 223"/>
                <a:gd name="T3" fmla="*/ 108 h 213"/>
                <a:gd name="T4" fmla="*/ 167 w 223"/>
                <a:gd name="T5" fmla="*/ 195 h 213"/>
                <a:gd name="T6" fmla="*/ 129 w 223"/>
                <a:gd name="T7" fmla="*/ 206 h 213"/>
                <a:gd name="T8" fmla="*/ 18 w 223"/>
                <a:gd name="T9" fmla="*/ 143 h 213"/>
                <a:gd name="T10" fmla="*/ 8 w 223"/>
                <a:gd name="T11" fmla="*/ 105 h 213"/>
                <a:gd name="T12" fmla="*/ 57 w 223"/>
                <a:gd name="T13" fmla="*/ 19 h 213"/>
                <a:gd name="T14" fmla="*/ 95 w 223"/>
                <a:gd name="T15" fmla="*/ 7 h 213"/>
                <a:gd name="T16" fmla="*/ 206 w 223"/>
                <a:gd name="T17" fmla="*/ 7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13">
                  <a:moveTo>
                    <a:pt x="206" y="70"/>
                  </a:moveTo>
                  <a:cubicBezTo>
                    <a:pt x="219" y="77"/>
                    <a:pt x="223" y="94"/>
                    <a:pt x="216" y="108"/>
                  </a:cubicBezTo>
                  <a:cubicBezTo>
                    <a:pt x="167" y="195"/>
                    <a:pt x="167" y="195"/>
                    <a:pt x="167" y="195"/>
                  </a:cubicBezTo>
                  <a:cubicBezTo>
                    <a:pt x="159" y="208"/>
                    <a:pt x="142" y="213"/>
                    <a:pt x="129" y="206"/>
                  </a:cubicBezTo>
                  <a:cubicBezTo>
                    <a:pt x="18" y="143"/>
                    <a:pt x="18" y="143"/>
                    <a:pt x="18" y="143"/>
                  </a:cubicBezTo>
                  <a:cubicBezTo>
                    <a:pt x="5" y="136"/>
                    <a:pt x="0" y="119"/>
                    <a:pt x="8" y="105"/>
                  </a:cubicBezTo>
                  <a:cubicBezTo>
                    <a:pt x="57" y="19"/>
                    <a:pt x="57" y="19"/>
                    <a:pt x="57" y="19"/>
                  </a:cubicBezTo>
                  <a:cubicBezTo>
                    <a:pt x="64" y="5"/>
                    <a:pt x="81" y="0"/>
                    <a:pt x="95" y="7"/>
                  </a:cubicBezTo>
                  <a:lnTo>
                    <a:pt x="206" y="70"/>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7" name="ïṥļîḑé">
              <a:extLst>
                <a:ext uri="{FF2B5EF4-FFF2-40B4-BE49-F238E27FC236}">
                  <a16:creationId xmlns:a16="http://schemas.microsoft.com/office/drawing/2014/main" id="{A28CD852-D17B-4C60-8612-615994EFACF9}"/>
                </a:ext>
              </a:extLst>
            </p:cNvPr>
            <p:cNvSpPr/>
            <p:nvPr/>
          </p:nvSpPr>
          <p:spPr bwMode="auto">
            <a:xfrm>
              <a:off x="5627688" y="5139531"/>
              <a:ext cx="1547813" cy="388938"/>
            </a:xfrm>
            <a:custGeom>
              <a:avLst/>
              <a:gdLst>
                <a:gd name="T0" fmla="*/ 362 w 362"/>
                <a:gd name="T1" fmla="*/ 20 h 91"/>
                <a:gd name="T2" fmla="*/ 342 w 362"/>
                <a:gd name="T3" fmla="*/ 0 h 91"/>
                <a:gd name="T4" fmla="*/ 19 w 362"/>
                <a:gd name="T5" fmla="*/ 0 h 91"/>
                <a:gd name="T6" fmla="*/ 0 w 362"/>
                <a:gd name="T7" fmla="*/ 20 h 91"/>
                <a:gd name="T8" fmla="*/ 0 w 362"/>
                <a:gd name="T9" fmla="*/ 72 h 91"/>
                <a:gd name="T10" fmla="*/ 19 w 362"/>
                <a:gd name="T11" fmla="*/ 91 h 91"/>
                <a:gd name="T12" fmla="*/ 342 w 362"/>
                <a:gd name="T13" fmla="*/ 91 h 91"/>
                <a:gd name="T14" fmla="*/ 362 w 362"/>
                <a:gd name="T15" fmla="*/ 72 h 91"/>
                <a:gd name="T16" fmla="*/ 362 w 362"/>
                <a:gd name="T17"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1">
                  <a:moveTo>
                    <a:pt x="362" y="20"/>
                  </a:moveTo>
                  <a:cubicBezTo>
                    <a:pt x="362" y="9"/>
                    <a:pt x="353" y="0"/>
                    <a:pt x="342" y="0"/>
                  </a:cubicBezTo>
                  <a:cubicBezTo>
                    <a:pt x="19" y="0"/>
                    <a:pt x="19" y="0"/>
                    <a:pt x="19" y="0"/>
                  </a:cubicBezTo>
                  <a:cubicBezTo>
                    <a:pt x="8" y="0"/>
                    <a:pt x="0" y="9"/>
                    <a:pt x="0" y="20"/>
                  </a:cubicBezTo>
                  <a:cubicBezTo>
                    <a:pt x="0" y="72"/>
                    <a:pt x="0" y="72"/>
                    <a:pt x="0" y="72"/>
                  </a:cubicBezTo>
                  <a:cubicBezTo>
                    <a:pt x="0" y="83"/>
                    <a:pt x="8" y="91"/>
                    <a:pt x="19" y="91"/>
                  </a:cubicBezTo>
                  <a:cubicBezTo>
                    <a:pt x="342" y="91"/>
                    <a:pt x="342" y="91"/>
                    <a:pt x="342" y="91"/>
                  </a:cubicBezTo>
                  <a:cubicBezTo>
                    <a:pt x="353" y="91"/>
                    <a:pt x="362" y="83"/>
                    <a:pt x="362" y="72"/>
                  </a:cubicBezTo>
                  <a:cubicBezTo>
                    <a:pt x="362" y="20"/>
                    <a:pt x="362" y="20"/>
                    <a:pt x="362" y="20"/>
                  </a:cubicBezTo>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8" name="íşļide">
              <a:extLst>
                <a:ext uri="{FF2B5EF4-FFF2-40B4-BE49-F238E27FC236}">
                  <a16:creationId xmlns:a16="http://schemas.microsoft.com/office/drawing/2014/main" id="{3049344C-9561-4E65-904A-71C6AA0CCFCF}"/>
                </a:ext>
              </a:extLst>
            </p:cNvPr>
            <p:cNvSpPr/>
            <p:nvPr/>
          </p:nvSpPr>
          <p:spPr bwMode="auto">
            <a:xfrm>
              <a:off x="7145338" y="5463381"/>
              <a:ext cx="30163" cy="42863"/>
            </a:xfrm>
            <a:custGeom>
              <a:avLst/>
              <a:gdLst>
                <a:gd name="T0" fmla="*/ 7 w 7"/>
                <a:gd name="T1" fmla="*/ 0 h 10"/>
                <a:gd name="T2" fmla="*/ 6 w 7"/>
                <a:gd name="T3" fmla="*/ 0 h 10"/>
                <a:gd name="T4" fmla="*/ 0 w 7"/>
                <a:gd name="T5" fmla="*/ 10 h 10"/>
                <a:gd name="T6" fmla="*/ 7 w 7"/>
                <a:gd name="T7" fmla="*/ 10 h 10"/>
                <a:gd name="T8" fmla="*/ 7 w 7"/>
                <a:gd name="T9" fmla="*/ 0 h 10"/>
              </a:gdLst>
              <a:ahLst/>
              <a:cxnLst>
                <a:cxn ang="0">
                  <a:pos x="T0" y="T1"/>
                </a:cxn>
                <a:cxn ang="0">
                  <a:pos x="T2" y="T3"/>
                </a:cxn>
                <a:cxn ang="0">
                  <a:pos x="T4" y="T5"/>
                </a:cxn>
                <a:cxn ang="0">
                  <a:pos x="T6" y="T7"/>
                </a:cxn>
                <a:cxn ang="0">
                  <a:pos x="T8" y="T9"/>
                </a:cxn>
              </a:cxnLst>
              <a:rect l="0" t="0" r="r" b="b"/>
              <a:pathLst>
                <a:path w="7" h="10">
                  <a:moveTo>
                    <a:pt x="7" y="0"/>
                  </a:moveTo>
                  <a:cubicBezTo>
                    <a:pt x="6" y="0"/>
                    <a:pt x="6" y="0"/>
                    <a:pt x="6" y="0"/>
                  </a:cubicBezTo>
                  <a:cubicBezTo>
                    <a:pt x="5" y="4"/>
                    <a:pt x="3" y="7"/>
                    <a:pt x="0" y="10"/>
                  </a:cubicBezTo>
                  <a:cubicBezTo>
                    <a:pt x="7" y="10"/>
                    <a:pt x="7" y="10"/>
                    <a:pt x="7" y="10"/>
                  </a:cubicBezTo>
                  <a:cubicBezTo>
                    <a:pt x="7" y="0"/>
                    <a:pt x="7" y="0"/>
                    <a:pt x="7"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89" name="išľïdè">
              <a:extLst>
                <a:ext uri="{FF2B5EF4-FFF2-40B4-BE49-F238E27FC236}">
                  <a16:creationId xmlns:a16="http://schemas.microsoft.com/office/drawing/2014/main" id="{936FC075-8FF8-47D1-8139-6D450E9D422E}"/>
                </a:ext>
              </a:extLst>
            </p:cNvPr>
            <p:cNvSpPr/>
            <p:nvPr/>
          </p:nvSpPr>
          <p:spPr bwMode="auto">
            <a:xfrm>
              <a:off x="7172325" y="5293519"/>
              <a:ext cx="3175" cy="169863"/>
            </a:xfrm>
            <a:custGeom>
              <a:avLst/>
              <a:gdLst>
                <a:gd name="T0" fmla="*/ 1 w 1"/>
                <a:gd name="T1" fmla="*/ 0 h 40"/>
                <a:gd name="T2" fmla="*/ 1 w 1"/>
                <a:gd name="T3" fmla="*/ 0 h 40"/>
                <a:gd name="T4" fmla="*/ 1 w 1"/>
                <a:gd name="T5" fmla="*/ 36 h 40"/>
                <a:gd name="T6" fmla="*/ 0 w 1"/>
                <a:gd name="T7" fmla="*/ 40 h 40"/>
                <a:gd name="T8" fmla="*/ 1 w 1"/>
                <a:gd name="T9" fmla="*/ 40 h 40"/>
                <a:gd name="T10" fmla="*/ 1 w 1"/>
                <a:gd name="T11" fmla="*/ 0 h 40"/>
              </a:gdLst>
              <a:ahLst/>
              <a:cxnLst>
                <a:cxn ang="0">
                  <a:pos x="T0" y="T1"/>
                </a:cxn>
                <a:cxn ang="0">
                  <a:pos x="T2" y="T3"/>
                </a:cxn>
                <a:cxn ang="0">
                  <a:pos x="T4" y="T5"/>
                </a:cxn>
                <a:cxn ang="0">
                  <a:pos x="T6" y="T7"/>
                </a:cxn>
                <a:cxn ang="0">
                  <a:pos x="T8" y="T9"/>
                </a:cxn>
                <a:cxn ang="0">
                  <a:pos x="T10" y="T11"/>
                </a:cxn>
              </a:cxnLst>
              <a:rect l="0" t="0" r="r" b="b"/>
              <a:pathLst>
                <a:path w="1" h="40">
                  <a:moveTo>
                    <a:pt x="1" y="0"/>
                  </a:moveTo>
                  <a:cubicBezTo>
                    <a:pt x="1" y="0"/>
                    <a:pt x="1" y="0"/>
                    <a:pt x="1" y="0"/>
                  </a:cubicBezTo>
                  <a:cubicBezTo>
                    <a:pt x="1" y="36"/>
                    <a:pt x="1" y="36"/>
                    <a:pt x="1" y="36"/>
                  </a:cubicBezTo>
                  <a:cubicBezTo>
                    <a:pt x="1" y="37"/>
                    <a:pt x="0" y="39"/>
                    <a:pt x="0" y="40"/>
                  </a:cubicBezTo>
                  <a:cubicBezTo>
                    <a:pt x="1" y="40"/>
                    <a:pt x="1" y="40"/>
                    <a:pt x="1" y="40"/>
                  </a:cubicBezTo>
                  <a:cubicBezTo>
                    <a:pt x="1" y="0"/>
                    <a:pt x="1" y="0"/>
                    <a:pt x="1"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0" name="ïṡḻïdê">
              <a:extLst>
                <a:ext uri="{FF2B5EF4-FFF2-40B4-BE49-F238E27FC236}">
                  <a16:creationId xmlns:a16="http://schemas.microsoft.com/office/drawing/2014/main" id="{C122861E-5875-471D-B500-48171C129A83}"/>
                </a:ext>
              </a:extLst>
            </p:cNvPr>
            <p:cNvSpPr/>
            <p:nvPr/>
          </p:nvSpPr>
          <p:spPr bwMode="auto">
            <a:xfrm>
              <a:off x="5627688" y="5447506"/>
              <a:ext cx="25400" cy="58738"/>
            </a:xfrm>
            <a:custGeom>
              <a:avLst/>
              <a:gdLst>
                <a:gd name="T0" fmla="*/ 0 w 6"/>
                <a:gd name="T1" fmla="*/ 0 h 14"/>
                <a:gd name="T2" fmla="*/ 0 w 6"/>
                <a:gd name="T3" fmla="*/ 14 h 14"/>
                <a:gd name="T4" fmla="*/ 6 w 6"/>
                <a:gd name="T5" fmla="*/ 14 h 14"/>
                <a:gd name="T6" fmla="*/ 0 w 6"/>
                <a:gd name="T7" fmla="*/ 0 h 14"/>
              </a:gdLst>
              <a:ahLst/>
              <a:cxnLst>
                <a:cxn ang="0">
                  <a:pos x="T0" y="T1"/>
                </a:cxn>
                <a:cxn ang="0">
                  <a:pos x="T2" y="T3"/>
                </a:cxn>
                <a:cxn ang="0">
                  <a:pos x="T4" y="T5"/>
                </a:cxn>
                <a:cxn ang="0">
                  <a:pos x="T6" y="T7"/>
                </a:cxn>
              </a:cxnLst>
              <a:rect l="0" t="0" r="r" b="b"/>
              <a:pathLst>
                <a:path w="6" h="14">
                  <a:moveTo>
                    <a:pt x="0" y="0"/>
                  </a:moveTo>
                  <a:cubicBezTo>
                    <a:pt x="0" y="14"/>
                    <a:pt x="0" y="14"/>
                    <a:pt x="0" y="14"/>
                  </a:cubicBezTo>
                  <a:cubicBezTo>
                    <a:pt x="6" y="14"/>
                    <a:pt x="6" y="14"/>
                    <a:pt x="6" y="14"/>
                  </a:cubicBezTo>
                  <a:cubicBezTo>
                    <a:pt x="2" y="10"/>
                    <a:pt x="0" y="5"/>
                    <a:pt x="0" y="0"/>
                  </a:cubicBezTo>
                </a:path>
              </a:pathLst>
            </a:custGeom>
            <a:solidFill>
              <a:srgbClr val="D38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1" name="ïşľiḋê">
              <a:extLst>
                <a:ext uri="{FF2B5EF4-FFF2-40B4-BE49-F238E27FC236}">
                  <a16:creationId xmlns:a16="http://schemas.microsoft.com/office/drawing/2014/main" id="{A62D7E2C-B4F2-473F-B07D-3BDDB6C6B6CA}"/>
                </a:ext>
              </a:extLst>
            </p:cNvPr>
            <p:cNvSpPr/>
            <p:nvPr/>
          </p:nvSpPr>
          <p:spPr bwMode="auto">
            <a:xfrm>
              <a:off x="5627688" y="5293519"/>
              <a:ext cx="1547813" cy="212725"/>
            </a:xfrm>
            <a:custGeom>
              <a:avLst/>
              <a:gdLst>
                <a:gd name="T0" fmla="*/ 362 w 362"/>
                <a:gd name="T1" fmla="*/ 0 h 50"/>
                <a:gd name="T2" fmla="*/ 0 w 362"/>
                <a:gd name="T3" fmla="*/ 0 h 50"/>
                <a:gd name="T4" fmla="*/ 0 w 362"/>
                <a:gd name="T5" fmla="*/ 36 h 50"/>
                <a:gd name="T6" fmla="*/ 6 w 362"/>
                <a:gd name="T7" fmla="*/ 50 h 50"/>
                <a:gd name="T8" fmla="*/ 355 w 362"/>
                <a:gd name="T9" fmla="*/ 50 h 50"/>
                <a:gd name="T10" fmla="*/ 361 w 362"/>
                <a:gd name="T11" fmla="*/ 40 h 50"/>
                <a:gd name="T12" fmla="*/ 362 w 362"/>
                <a:gd name="T13" fmla="*/ 36 h 50"/>
                <a:gd name="T14" fmla="*/ 362 w 36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50">
                  <a:moveTo>
                    <a:pt x="362" y="0"/>
                  </a:moveTo>
                  <a:cubicBezTo>
                    <a:pt x="0" y="0"/>
                    <a:pt x="0" y="0"/>
                    <a:pt x="0" y="0"/>
                  </a:cubicBezTo>
                  <a:cubicBezTo>
                    <a:pt x="0" y="36"/>
                    <a:pt x="0" y="36"/>
                    <a:pt x="0" y="36"/>
                  </a:cubicBezTo>
                  <a:cubicBezTo>
                    <a:pt x="0" y="41"/>
                    <a:pt x="2" y="46"/>
                    <a:pt x="6" y="50"/>
                  </a:cubicBezTo>
                  <a:cubicBezTo>
                    <a:pt x="355" y="50"/>
                    <a:pt x="355" y="50"/>
                    <a:pt x="355" y="50"/>
                  </a:cubicBezTo>
                  <a:cubicBezTo>
                    <a:pt x="358" y="47"/>
                    <a:pt x="360" y="44"/>
                    <a:pt x="361" y="40"/>
                  </a:cubicBezTo>
                  <a:cubicBezTo>
                    <a:pt x="361" y="39"/>
                    <a:pt x="362" y="37"/>
                    <a:pt x="362" y="36"/>
                  </a:cubicBezTo>
                  <a:cubicBezTo>
                    <a:pt x="362" y="0"/>
                    <a:pt x="362" y="0"/>
                    <a:pt x="362" y="0"/>
                  </a:cubicBezTo>
                </a:path>
              </a:pathLst>
            </a:custGeom>
            <a:solidFill>
              <a:srgbClr val="754B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2" name="ïṡ1ïḍê">
              <a:extLst>
                <a:ext uri="{FF2B5EF4-FFF2-40B4-BE49-F238E27FC236}">
                  <a16:creationId xmlns:a16="http://schemas.microsoft.com/office/drawing/2014/main" id="{A14B8CC0-5269-4C9F-A302-8F9C39382394}"/>
                </a:ext>
              </a:extLst>
            </p:cNvPr>
            <p:cNvSpPr/>
            <p:nvPr/>
          </p:nvSpPr>
          <p:spPr bwMode="auto">
            <a:xfrm>
              <a:off x="5395913" y="5344319"/>
              <a:ext cx="2006600" cy="328613"/>
            </a:xfrm>
            <a:custGeom>
              <a:avLst/>
              <a:gdLst>
                <a:gd name="T0" fmla="*/ 469 w 469"/>
                <a:gd name="T1" fmla="*/ 15 h 77"/>
                <a:gd name="T2" fmla="*/ 454 w 469"/>
                <a:gd name="T3" fmla="*/ 0 h 77"/>
                <a:gd name="T4" fmla="*/ 15 w 469"/>
                <a:gd name="T5" fmla="*/ 0 h 77"/>
                <a:gd name="T6" fmla="*/ 0 w 469"/>
                <a:gd name="T7" fmla="*/ 15 h 77"/>
                <a:gd name="T8" fmla="*/ 0 w 469"/>
                <a:gd name="T9" fmla="*/ 61 h 77"/>
                <a:gd name="T10" fmla="*/ 15 w 469"/>
                <a:gd name="T11" fmla="*/ 77 h 77"/>
                <a:gd name="T12" fmla="*/ 454 w 469"/>
                <a:gd name="T13" fmla="*/ 77 h 77"/>
                <a:gd name="T14" fmla="*/ 469 w 469"/>
                <a:gd name="T15" fmla="*/ 61 h 77"/>
                <a:gd name="T16" fmla="*/ 469 w 469"/>
                <a:gd name="T1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77">
                  <a:moveTo>
                    <a:pt x="469" y="15"/>
                  </a:moveTo>
                  <a:cubicBezTo>
                    <a:pt x="469" y="7"/>
                    <a:pt x="462" y="0"/>
                    <a:pt x="454" y="0"/>
                  </a:cubicBezTo>
                  <a:cubicBezTo>
                    <a:pt x="15" y="0"/>
                    <a:pt x="15" y="0"/>
                    <a:pt x="15" y="0"/>
                  </a:cubicBezTo>
                  <a:cubicBezTo>
                    <a:pt x="7" y="0"/>
                    <a:pt x="0" y="7"/>
                    <a:pt x="0" y="15"/>
                  </a:cubicBezTo>
                  <a:cubicBezTo>
                    <a:pt x="0" y="61"/>
                    <a:pt x="0" y="61"/>
                    <a:pt x="0" y="61"/>
                  </a:cubicBezTo>
                  <a:cubicBezTo>
                    <a:pt x="0" y="70"/>
                    <a:pt x="7" y="77"/>
                    <a:pt x="15" y="77"/>
                  </a:cubicBezTo>
                  <a:cubicBezTo>
                    <a:pt x="454" y="77"/>
                    <a:pt x="454" y="77"/>
                    <a:pt x="454" y="77"/>
                  </a:cubicBezTo>
                  <a:cubicBezTo>
                    <a:pt x="462" y="77"/>
                    <a:pt x="469" y="70"/>
                    <a:pt x="469" y="61"/>
                  </a:cubicBezTo>
                  <a:lnTo>
                    <a:pt x="469" y="15"/>
                  </a:lnTo>
                  <a:close/>
                </a:path>
              </a:pathLst>
            </a:custGeom>
            <a:solidFill>
              <a:srgbClr val="8D5B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3" name="ïṥḻîḑê">
              <a:extLst>
                <a:ext uri="{FF2B5EF4-FFF2-40B4-BE49-F238E27FC236}">
                  <a16:creationId xmlns:a16="http://schemas.microsoft.com/office/drawing/2014/main" id="{DBA30C64-6070-40D6-927B-AC3D6F02D8FD}"/>
                </a:ext>
              </a:extLst>
            </p:cNvPr>
            <p:cNvSpPr/>
            <p:nvPr/>
          </p:nvSpPr>
          <p:spPr bwMode="auto">
            <a:xfrm>
              <a:off x="8672513" y="4642644"/>
              <a:ext cx="330200" cy="411163"/>
            </a:xfrm>
            <a:custGeom>
              <a:avLst/>
              <a:gdLst>
                <a:gd name="T0" fmla="*/ 64 w 77"/>
                <a:gd name="T1" fmla="*/ 4 h 96"/>
                <a:gd name="T2" fmla="*/ 31 w 77"/>
                <a:gd name="T3" fmla="*/ 52 h 96"/>
                <a:gd name="T4" fmla="*/ 0 w 77"/>
                <a:gd name="T5" fmla="*/ 85 h 96"/>
                <a:gd name="T6" fmla="*/ 16 w 77"/>
                <a:gd name="T7" fmla="*/ 96 h 96"/>
                <a:gd name="T8" fmla="*/ 47 w 77"/>
                <a:gd name="T9" fmla="*/ 70 h 96"/>
                <a:gd name="T10" fmla="*/ 75 w 77"/>
                <a:gd name="T11" fmla="*/ 29 h 96"/>
                <a:gd name="T12" fmla="*/ 64 w 77"/>
                <a:gd name="T13" fmla="*/ 4 h 96"/>
              </a:gdLst>
              <a:ahLst/>
              <a:cxnLst>
                <a:cxn ang="0">
                  <a:pos x="T0" y="T1"/>
                </a:cxn>
                <a:cxn ang="0">
                  <a:pos x="T2" y="T3"/>
                </a:cxn>
                <a:cxn ang="0">
                  <a:pos x="T4" y="T5"/>
                </a:cxn>
                <a:cxn ang="0">
                  <a:pos x="T6" y="T7"/>
                </a:cxn>
                <a:cxn ang="0">
                  <a:pos x="T8" y="T9"/>
                </a:cxn>
                <a:cxn ang="0">
                  <a:pos x="T10" y="T11"/>
                </a:cxn>
                <a:cxn ang="0">
                  <a:pos x="T12" y="T13"/>
                </a:cxn>
              </a:cxnLst>
              <a:rect l="0" t="0" r="r" b="b"/>
              <a:pathLst>
                <a:path w="77" h="96">
                  <a:moveTo>
                    <a:pt x="64" y="4"/>
                  </a:moveTo>
                  <a:cubicBezTo>
                    <a:pt x="31" y="52"/>
                    <a:pt x="31" y="52"/>
                    <a:pt x="31" y="52"/>
                  </a:cubicBezTo>
                  <a:cubicBezTo>
                    <a:pt x="0" y="85"/>
                    <a:pt x="0" y="85"/>
                    <a:pt x="0" y="85"/>
                  </a:cubicBezTo>
                  <a:cubicBezTo>
                    <a:pt x="16" y="96"/>
                    <a:pt x="16" y="96"/>
                    <a:pt x="16" y="96"/>
                  </a:cubicBezTo>
                  <a:cubicBezTo>
                    <a:pt x="47" y="70"/>
                    <a:pt x="47" y="70"/>
                    <a:pt x="47" y="70"/>
                  </a:cubicBezTo>
                  <a:cubicBezTo>
                    <a:pt x="75" y="29"/>
                    <a:pt x="75" y="29"/>
                    <a:pt x="75" y="29"/>
                  </a:cubicBezTo>
                  <a:cubicBezTo>
                    <a:pt x="75" y="29"/>
                    <a:pt x="77" y="0"/>
                    <a:pt x="64"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4" name="íṣḻiḍé">
              <a:extLst>
                <a:ext uri="{FF2B5EF4-FFF2-40B4-BE49-F238E27FC236}">
                  <a16:creationId xmlns:a16="http://schemas.microsoft.com/office/drawing/2014/main" id="{9A949860-21AC-4924-9768-E17B6D192F66}"/>
                </a:ext>
              </a:extLst>
            </p:cNvPr>
            <p:cNvSpPr/>
            <p:nvPr/>
          </p:nvSpPr>
          <p:spPr bwMode="auto">
            <a:xfrm>
              <a:off x="8689975" y="4275931"/>
              <a:ext cx="184150" cy="136525"/>
            </a:xfrm>
            <a:custGeom>
              <a:avLst/>
              <a:gdLst>
                <a:gd name="T0" fmla="*/ 43 w 43"/>
                <a:gd name="T1" fmla="*/ 0 h 32"/>
                <a:gd name="T2" fmla="*/ 23 w 43"/>
                <a:gd name="T3" fmla="*/ 32 h 32"/>
                <a:gd name="T4" fmla="*/ 43 w 43"/>
                <a:gd name="T5" fmla="*/ 0 h 32"/>
              </a:gdLst>
              <a:ahLst/>
              <a:cxnLst>
                <a:cxn ang="0">
                  <a:pos x="T0" y="T1"/>
                </a:cxn>
                <a:cxn ang="0">
                  <a:pos x="T2" y="T3"/>
                </a:cxn>
                <a:cxn ang="0">
                  <a:pos x="T4" y="T5"/>
                </a:cxn>
              </a:cxnLst>
              <a:rect l="0" t="0" r="r" b="b"/>
              <a:pathLst>
                <a:path w="43" h="32">
                  <a:moveTo>
                    <a:pt x="43" y="0"/>
                  </a:moveTo>
                  <a:cubicBezTo>
                    <a:pt x="23" y="32"/>
                    <a:pt x="23" y="32"/>
                    <a:pt x="23" y="32"/>
                  </a:cubicBezTo>
                  <a:cubicBezTo>
                    <a:pt x="23" y="32"/>
                    <a:pt x="0" y="0"/>
                    <a:pt x="43"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5" name="ïṥľiḑé">
              <a:extLst>
                <a:ext uri="{FF2B5EF4-FFF2-40B4-BE49-F238E27FC236}">
                  <a16:creationId xmlns:a16="http://schemas.microsoft.com/office/drawing/2014/main" id="{2B7F9ADB-D55C-48C0-A245-F11A7C628E00}"/>
                </a:ext>
              </a:extLst>
            </p:cNvPr>
            <p:cNvSpPr/>
            <p:nvPr/>
          </p:nvSpPr>
          <p:spPr bwMode="auto">
            <a:xfrm>
              <a:off x="8894763" y="4326731"/>
              <a:ext cx="77788" cy="98425"/>
            </a:xfrm>
            <a:custGeom>
              <a:avLst/>
              <a:gdLst>
                <a:gd name="T0" fmla="*/ 16 w 18"/>
                <a:gd name="T1" fmla="*/ 9 h 23"/>
                <a:gd name="T2" fmla="*/ 13 w 18"/>
                <a:gd name="T3" fmla="*/ 22 h 23"/>
                <a:gd name="T4" fmla="*/ 2 w 18"/>
                <a:gd name="T5" fmla="*/ 14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4"/>
                    <a:pt x="17" y="20"/>
                    <a:pt x="13" y="22"/>
                  </a:cubicBezTo>
                  <a:cubicBezTo>
                    <a:pt x="9" y="23"/>
                    <a:pt x="4" y="20"/>
                    <a:pt x="2" y="14"/>
                  </a:cubicBezTo>
                  <a:cubicBezTo>
                    <a:pt x="0" y="9"/>
                    <a:pt x="1" y="3"/>
                    <a:pt x="5" y="2"/>
                  </a:cubicBezTo>
                  <a:cubicBezTo>
                    <a:pt x="9" y="0"/>
                    <a:pt x="14" y="4"/>
                    <a:pt x="16" y="9"/>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6" name="išľïďé">
              <a:extLst>
                <a:ext uri="{FF2B5EF4-FFF2-40B4-BE49-F238E27FC236}">
                  <a16:creationId xmlns:a16="http://schemas.microsoft.com/office/drawing/2014/main" id="{060F04A0-641C-432A-958E-5B3289FECB3C}"/>
                </a:ext>
              </a:extLst>
            </p:cNvPr>
            <p:cNvSpPr/>
            <p:nvPr/>
          </p:nvSpPr>
          <p:spPr bwMode="auto">
            <a:xfrm>
              <a:off x="8707438" y="4334669"/>
              <a:ext cx="242888" cy="163513"/>
            </a:xfrm>
            <a:custGeom>
              <a:avLst/>
              <a:gdLst>
                <a:gd name="T0" fmla="*/ 153 w 153"/>
                <a:gd name="T1" fmla="*/ 54 h 103"/>
                <a:gd name="T2" fmla="*/ 21 w 153"/>
                <a:gd name="T3" fmla="*/ 103 h 103"/>
                <a:gd name="T4" fmla="*/ 0 w 153"/>
                <a:gd name="T5" fmla="*/ 49 h 103"/>
                <a:gd name="T6" fmla="*/ 132 w 153"/>
                <a:gd name="T7" fmla="*/ 0 h 103"/>
                <a:gd name="T8" fmla="*/ 153 w 153"/>
                <a:gd name="T9" fmla="*/ 54 h 103"/>
              </a:gdLst>
              <a:ahLst/>
              <a:cxnLst>
                <a:cxn ang="0">
                  <a:pos x="T0" y="T1"/>
                </a:cxn>
                <a:cxn ang="0">
                  <a:pos x="T2" y="T3"/>
                </a:cxn>
                <a:cxn ang="0">
                  <a:pos x="T4" y="T5"/>
                </a:cxn>
                <a:cxn ang="0">
                  <a:pos x="T6" y="T7"/>
                </a:cxn>
                <a:cxn ang="0">
                  <a:pos x="T8" y="T9"/>
                </a:cxn>
              </a:cxnLst>
              <a:rect l="0" t="0" r="r" b="b"/>
              <a:pathLst>
                <a:path w="153" h="103">
                  <a:moveTo>
                    <a:pt x="153" y="54"/>
                  </a:moveTo>
                  <a:lnTo>
                    <a:pt x="21" y="103"/>
                  </a:lnTo>
                  <a:lnTo>
                    <a:pt x="0" y="49"/>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7" name="i$ḷïḍê">
              <a:extLst>
                <a:ext uri="{FF2B5EF4-FFF2-40B4-BE49-F238E27FC236}">
                  <a16:creationId xmlns:a16="http://schemas.microsoft.com/office/drawing/2014/main" id="{5AA89105-41C0-4316-8F55-A2959CAE9652}"/>
                </a:ext>
              </a:extLst>
            </p:cNvPr>
            <p:cNvSpPr/>
            <p:nvPr/>
          </p:nvSpPr>
          <p:spPr bwMode="auto">
            <a:xfrm>
              <a:off x="868997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8" name="isľîdé">
              <a:extLst>
                <a:ext uri="{FF2B5EF4-FFF2-40B4-BE49-F238E27FC236}">
                  <a16:creationId xmlns:a16="http://schemas.microsoft.com/office/drawing/2014/main" id="{A3D5568F-573D-49F6-B035-D67B6E04B7EA}"/>
                </a:ext>
              </a:extLst>
            </p:cNvPr>
            <p:cNvSpPr/>
            <p:nvPr/>
          </p:nvSpPr>
          <p:spPr bwMode="auto">
            <a:xfrm>
              <a:off x="8937625" y="4404519"/>
              <a:ext cx="77788"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199" name="íśḷiḓè">
              <a:extLst>
                <a:ext uri="{FF2B5EF4-FFF2-40B4-BE49-F238E27FC236}">
                  <a16:creationId xmlns:a16="http://schemas.microsoft.com/office/drawing/2014/main" id="{08F17068-4627-491F-AB46-63DF047EF6C1}"/>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0" name="ïṣľïḋé">
              <a:extLst>
                <a:ext uri="{FF2B5EF4-FFF2-40B4-BE49-F238E27FC236}">
                  <a16:creationId xmlns:a16="http://schemas.microsoft.com/office/drawing/2014/main" id="{7A0CA4BA-527D-4FC9-BCBF-2AD679D31BA6}"/>
                </a:ext>
              </a:extLst>
            </p:cNvPr>
            <p:cNvSpPr/>
            <p:nvPr/>
          </p:nvSpPr>
          <p:spPr bwMode="auto">
            <a:xfrm>
              <a:off x="8750300" y="4412456"/>
              <a:ext cx="242888" cy="161925"/>
            </a:xfrm>
            <a:custGeom>
              <a:avLst/>
              <a:gdLst>
                <a:gd name="T0" fmla="*/ 153 w 153"/>
                <a:gd name="T1" fmla="*/ 54 h 102"/>
                <a:gd name="T2" fmla="*/ 21 w 153"/>
                <a:gd name="T3" fmla="*/ 102 h 102"/>
                <a:gd name="T4" fmla="*/ 0 w 153"/>
                <a:gd name="T5" fmla="*/ 48 h 102"/>
                <a:gd name="T6" fmla="*/ 132 w 153"/>
                <a:gd name="T7" fmla="*/ 0 h 102"/>
                <a:gd name="T8" fmla="*/ 153 w 153"/>
                <a:gd name="T9" fmla="*/ 54 h 102"/>
              </a:gdLst>
              <a:ahLst/>
              <a:cxnLst>
                <a:cxn ang="0">
                  <a:pos x="T0" y="T1"/>
                </a:cxn>
                <a:cxn ang="0">
                  <a:pos x="T2" y="T3"/>
                </a:cxn>
                <a:cxn ang="0">
                  <a:pos x="T4" y="T5"/>
                </a:cxn>
                <a:cxn ang="0">
                  <a:pos x="T6" y="T7"/>
                </a:cxn>
                <a:cxn ang="0">
                  <a:pos x="T8" y="T9"/>
                </a:cxn>
              </a:cxnLst>
              <a:rect l="0" t="0" r="r" b="b"/>
              <a:pathLst>
                <a:path w="153" h="102">
                  <a:moveTo>
                    <a:pt x="153" y="54"/>
                  </a:moveTo>
                  <a:lnTo>
                    <a:pt x="21" y="102"/>
                  </a:lnTo>
                  <a:lnTo>
                    <a:pt x="0" y="48"/>
                  </a:lnTo>
                  <a:lnTo>
                    <a:pt x="132" y="0"/>
                  </a:lnTo>
                  <a:lnTo>
                    <a:pt x="15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1" name="íŝḻíḓé">
              <a:extLst>
                <a:ext uri="{FF2B5EF4-FFF2-40B4-BE49-F238E27FC236}">
                  <a16:creationId xmlns:a16="http://schemas.microsoft.com/office/drawing/2014/main" id="{B3CDE5A9-F080-4BF0-BC8C-ECED0FB70336}"/>
                </a:ext>
              </a:extLst>
            </p:cNvPr>
            <p:cNvSpPr/>
            <p:nvPr/>
          </p:nvSpPr>
          <p:spPr bwMode="auto">
            <a:xfrm>
              <a:off x="8732838" y="4485481"/>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2" name="îsļiḍè">
              <a:extLst>
                <a:ext uri="{FF2B5EF4-FFF2-40B4-BE49-F238E27FC236}">
                  <a16:creationId xmlns:a16="http://schemas.microsoft.com/office/drawing/2014/main" id="{70D3EAFC-49F4-4ACD-BC52-58BE86AD974F}"/>
                </a:ext>
              </a:extLst>
            </p:cNvPr>
            <p:cNvSpPr/>
            <p:nvPr/>
          </p:nvSpPr>
          <p:spPr bwMode="auto">
            <a:xfrm>
              <a:off x="8980488" y="4485481"/>
              <a:ext cx="82550"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3" name="iṩlidè">
              <a:extLst>
                <a:ext uri="{FF2B5EF4-FFF2-40B4-BE49-F238E27FC236}">
                  <a16:creationId xmlns:a16="http://schemas.microsoft.com/office/drawing/2014/main" id="{FD9AA59E-98A5-46CF-ABBC-49748CA30767}"/>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4" name="i$ļïḓe">
              <a:extLst>
                <a:ext uri="{FF2B5EF4-FFF2-40B4-BE49-F238E27FC236}">
                  <a16:creationId xmlns:a16="http://schemas.microsoft.com/office/drawing/2014/main" id="{29BA8723-E869-406E-A6E1-7B3526678A70}"/>
                </a:ext>
              </a:extLst>
            </p:cNvPr>
            <p:cNvSpPr/>
            <p:nvPr/>
          </p:nvSpPr>
          <p:spPr bwMode="auto">
            <a:xfrm>
              <a:off x="8796338" y="4488656"/>
              <a:ext cx="239713" cy="163513"/>
            </a:xfrm>
            <a:custGeom>
              <a:avLst/>
              <a:gdLst>
                <a:gd name="T0" fmla="*/ 151 w 151"/>
                <a:gd name="T1" fmla="*/ 54 h 103"/>
                <a:gd name="T2" fmla="*/ 19 w 151"/>
                <a:gd name="T3" fmla="*/ 103 h 103"/>
                <a:gd name="T4" fmla="*/ 0 w 151"/>
                <a:gd name="T5" fmla="*/ 52 h 103"/>
                <a:gd name="T6" fmla="*/ 133 w 151"/>
                <a:gd name="T7" fmla="*/ 0 h 103"/>
                <a:gd name="T8" fmla="*/ 151 w 151"/>
                <a:gd name="T9" fmla="*/ 54 h 103"/>
              </a:gdLst>
              <a:ahLst/>
              <a:cxnLst>
                <a:cxn ang="0">
                  <a:pos x="T0" y="T1"/>
                </a:cxn>
                <a:cxn ang="0">
                  <a:pos x="T2" y="T3"/>
                </a:cxn>
                <a:cxn ang="0">
                  <a:pos x="T4" y="T5"/>
                </a:cxn>
                <a:cxn ang="0">
                  <a:pos x="T6" y="T7"/>
                </a:cxn>
                <a:cxn ang="0">
                  <a:pos x="T8" y="T9"/>
                </a:cxn>
              </a:cxnLst>
              <a:rect l="0" t="0" r="r" b="b"/>
              <a:pathLst>
                <a:path w="151" h="103">
                  <a:moveTo>
                    <a:pt x="151" y="54"/>
                  </a:moveTo>
                  <a:lnTo>
                    <a:pt x="19" y="103"/>
                  </a:lnTo>
                  <a:lnTo>
                    <a:pt x="0" y="52"/>
                  </a:lnTo>
                  <a:lnTo>
                    <a:pt x="133"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5" name="ïS1ïďè">
              <a:extLst>
                <a:ext uri="{FF2B5EF4-FFF2-40B4-BE49-F238E27FC236}">
                  <a16:creationId xmlns:a16="http://schemas.microsoft.com/office/drawing/2014/main" id="{21B796C3-DBED-496D-84EE-9C04CCFCCC16}"/>
                </a:ext>
              </a:extLst>
            </p:cNvPr>
            <p:cNvSpPr/>
            <p:nvPr/>
          </p:nvSpPr>
          <p:spPr bwMode="auto">
            <a:xfrm>
              <a:off x="8775700" y="4561681"/>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4" y="3"/>
                    <a:pt x="17"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6" name="iṩḻïḑé">
              <a:extLst>
                <a:ext uri="{FF2B5EF4-FFF2-40B4-BE49-F238E27FC236}">
                  <a16:creationId xmlns:a16="http://schemas.microsoft.com/office/drawing/2014/main" id="{A5B94CFD-9F4C-4DFD-B5DA-107938470DED}"/>
                </a:ext>
              </a:extLst>
            </p:cNvPr>
            <p:cNvSpPr/>
            <p:nvPr/>
          </p:nvSpPr>
          <p:spPr bwMode="auto">
            <a:xfrm>
              <a:off x="8801100" y="4553744"/>
              <a:ext cx="12700" cy="12700"/>
            </a:xfrm>
            <a:custGeom>
              <a:avLst/>
              <a:gdLst>
                <a:gd name="T0" fmla="*/ 2 w 3"/>
                <a:gd name="T1" fmla="*/ 0 h 3"/>
                <a:gd name="T2" fmla="*/ 0 w 3"/>
                <a:gd name="T3" fmla="*/ 1 h 3"/>
                <a:gd name="T4" fmla="*/ 0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1" y="1"/>
                    <a:pt x="0" y="1"/>
                  </a:cubicBezTo>
                  <a:cubicBezTo>
                    <a:pt x="0" y="2"/>
                    <a:pt x="0" y="2"/>
                    <a:pt x="0" y="3"/>
                  </a:cubicBezTo>
                  <a:cubicBezTo>
                    <a:pt x="1" y="2"/>
                    <a:pt x="2" y="2"/>
                    <a:pt x="3" y="1"/>
                  </a:cubicBezTo>
                  <a:cubicBezTo>
                    <a:pt x="3" y="1"/>
                    <a:pt x="2" y="1"/>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7" name="ïŝlïdê">
              <a:extLst>
                <a:ext uri="{FF2B5EF4-FFF2-40B4-BE49-F238E27FC236}">
                  <a16:creationId xmlns:a16="http://schemas.microsoft.com/office/drawing/2014/main" id="{B0547A14-9CDB-40B7-8AB6-B89CF8CC2634}"/>
                </a:ext>
              </a:extLst>
            </p:cNvPr>
            <p:cNvSpPr/>
            <p:nvPr/>
          </p:nvSpPr>
          <p:spPr bwMode="auto">
            <a:xfrm>
              <a:off x="8770938" y="4556919"/>
              <a:ext cx="30163"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1"/>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8" name="ïsḻíďè">
              <a:extLst>
                <a:ext uri="{FF2B5EF4-FFF2-40B4-BE49-F238E27FC236}">
                  <a16:creationId xmlns:a16="http://schemas.microsoft.com/office/drawing/2014/main" id="{93B6FD73-F7F2-4F3A-B377-B7E00DCA5252}"/>
                </a:ext>
              </a:extLst>
            </p:cNvPr>
            <p:cNvSpPr/>
            <p:nvPr/>
          </p:nvSpPr>
          <p:spPr bwMode="auto">
            <a:xfrm>
              <a:off x="9101138"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09" name="iṧľiḑe">
              <a:extLst>
                <a:ext uri="{FF2B5EF4-FFF2-40B4-BE49-F238E27FC236}">
                  <a16:creationId xmlns:a16="http://schemas.microsoft.com/office/drawing/2014/main" id="{FFB8B1C5-84E9-426D-9AA9-9502212388B0}"/>
                </a:ext>
              </a:extLst>
            </p:cNvPr>
            <p:cNvSpPr/>
            <p:nvPr/>
          </p:nvSpPr>
          <p:spPr bwMode="auto">
            <a:xfrm>
              <a:off x="9101137" y="4834731"/>
              <a:ext cx="406400" cy="265113"/>
            </a:xfrm>
            <a:custGeom>
              <a:avLst/>
              <a:gdLst>
                <a:gd name="T0" fmla="*/ 0 w 256"/>
                <a:gd name="T1" fmla="*/ 167 h 167"/>
                <a:gd name="T2" fmla="*/ 256 w 256"/>
                <a:gd name="T3" fmla="*/ 167 h 167"/>
                <a:gd name="T4" fmla="*/ 226 w 256"/>
                <a:gd name="T5" fmla="*/ 0 h 167"/>
                <a:gd name="T6" fmla="*/ 0 w 256"/>
                <a:gd name="T7" fmla="*/ 84 h 167"/>
                <a:gd name="T8" fmla="*/ 0 w 256"/>
                <a:gd name="T9" fmla="*/ 167 h 167"/>
              </a:gdLst>
              <a:ahLst/>
              <a:cxnLst>
                <a:cxn ang="0">
                  <a:pos x="T0" y="T1"/>
                </a:cxn>
                <a:cxn ang="0">
                  <a:pos x="T2" y="T3"/>
                </a:cxn>
                <a:cxn ang="0">
                  <a:pos x="T4" y="T5"/>
                </a:cxn>
                <a:cxn ang="0">
                  <a:pos x="T6" y="T7"/>
                </a:cxn>
                <a:cxn ang="0">
                  <a:pos x="T8" y="T9"/>
                </a:cxn>
              </a:cxnLst>
              <a:rect l="0" t="0" r="r" b="b"/>
              <a:pathLst>
                <a:path w="256" h="167">
                  <a:moveTo>
                    <a:pt x="0" y="167"/>
                  </a:moveTo>
                  <a:lnTo>
                    <a:pt x="256" y="167"/>
                  </a:lnTo>
                  <a:lnTo>
                    <a:pt x="226" y="0"/>
                  </a:lnTo>
                  <a:lnTo>
                    <a:pt x="0" y="84"/>
                  </a:lnTo>
                  <a:lnTo>
                    <a:pt x="0"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0" name="iṩḻîḑé">
              <a:extLst>
                <a:ext uri="{FF2B5EF4-FFF2-40B4-BE49-F238E27FC236}">
                  <a16:creationId xmlns:a16="http://schemas.microsoft.com/office/drawing/2014/main" id="{48870C5D-0498-4DCA-B479-4D1D21679386}"/>
                </a:ext>
              </a:extLst>
            </p:cNvPr>
            <p:cNvSpPr/>
            <p:nvPr/>
          </p:nvSpPr>
          <p:spPr bwMode="auto">
            <a:xfrm>
              <a:off x="9091612" y="5091906"/>
              <a:ext cx="176213" cy="269875"/>
            </a:xfrm>
            <a:custGeom>
              <a:avLst/>
              <a:gdLst>
                <a:gd name="T0" fmla="*/ 54 w 111"/>
                <a:gd name="T1" fmla="*/ 170 h 170"/>
                <a:gd name="T2" fmla="*/ 0 w 111"/>
                <a:gd name="T3" fmla="*/ 167 h 170"/>
                <a:gd name="T4" fmla="*/ 8 w 111"/>
                <a:gd name="T5" fmla="*/ 0 h 170"/>
                <a:gd name="T6" fmla="*/ 111 w 111"/>
                <a:gd name="T7" fmla="*/ 3 h 170"/>
                <a:gd name="T8" fmla="*/ 54 w 111"/>
                <a:gd name="T9" fmla="*/ 170 h 170"/>
              </a:gdLst>
              <a:ahLst/>
              <a:cxnLst>
                <a:cxn ang="0">
                  <a:pos x="T0" y="T1"/>
                </a:cxn>
                <a:cxn ang="0">
                  <a:pos x="T2" y="T3"/>
                </a:cxn>
                <a:cxn ang="0">
                  <a:pos x="T4" y="T5"/>
                </a:cxn>
                <a:cxn ang="0">
                  <a:pos x="T6" y="T7"/>
                </a:cxn>
                <a:cxn ang="0">
                  <a:pos x="T8" y="T9"/>
                </a:cxn>
              </a:cxnLst>
              <a:rect l="0" t="0" r="r" b="b"/>
              <a:pathLst>
                <a:path w="111" h="170">
                  <a:moveTo>
                    <a:pt x="54" y="170"/>
                  </a:moveTo>
                  <a:lnTo>
                    <a:pt x="0" y="167"/>
                  </a:lnTo>
                  <a:lnTo>
                    <a:pt x="8" y="0"/>
                  </a:lnTo>
                  <a:lnTo>
                    <a:pt x="111" y="3"/>
                  </a:lnTo>
                  <a:lnTo>
                    <a:pt x="54"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1" name="íṣlíďê">
              <a:extLst>
                <a:ext uri="{FF2B5EF4-FFF2-40B4-BE49-F238E27FC236}">
                  <a16:creationId xmlns:a16="http://schemas.microsoft.com/office/drawing/2014/main" id="{F3E5A0E7-9F86-4BAC-804E-7D6626D9EDD5}"/>
                </a:ext>
              </a:extLst>
            </p:cNvPr>
            <p:cNvSpPr/>
            <p:nvPr/>
          </p:nvSpPr>
          <p:spPr bwMode="auto">
            <a:xfrm>
              <a:off x="9078912" y="5357018"/>
              <a:ext cx="98425" cy="222250"/>
            </a:xfrm>
            <a:custGeom>
              <a:avLst/>
              <a:gdLst>
                <a:gd name="T0" fmla="*/ 57 w 62"/>
                <a:gd name="T1" fmla="*/ 140 h 140"/>
                <a:gd name="T2" fmla="*/ 0 w 62"/>
                <a:gd name="T3" fmla="*/ 137 h 140"/>
                <a:gd name="T4" fmla="*/ 8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8"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2" name="îśḷîḋè">
              <a:extLst>
                <a:ext uri="{FF2B5EF4-FFF2-40B4-BE49-F238E27FC236}">
                  <a16:creationId xmlns:a16="http://schemas.microsoft.com/office/drawing/2014/main" id="{30672B51-A360-4658-A684-D4CDE7D2F06D}"/>
                </a:ext>
              </a:extLst>
            </p:cNvPr>
            <p:cNvSpPr/>
            <p:nvPr/>
          </p:nvSpPr>
          <p:spPr bwMode="auto">
            <a:xfrm>
              <a:off x="8912225" y="4506118"/>
              <a:ext cx="557213" cy="568325"/>
            </a:xfrm>
            <a:custGeom>
              <a:avLst/>
              <a:gdLst>
                <a:gd name="T0" fmla="*/ 46 w 130"/>
                <a:gd name="T1" fmla="*/ 123 h 133"/>
                <a:gd name="T2" fmla="*/ 68 w 130"/>
                <a:gd name="T3" fmla="*/ 128 h 133"/>
                <a:gd name="T4" fmla="*/ 120 w 130"/>
                <a:gd name="T5" fmla="*/ 93 h 133"/>
                <a:gd name="T6" fmla="*/ 125 w 130"/>
                <a:gd name="T7" fmla="*/ 71 h 133"/>
                <a:gd name="T8" fmla="*/ 84 w 130"/>
                <a:gd name="T9" fmla="*/ 9 h 133"/>
                <a:gd name="T10" fmla="*/ 62 w 130"/>
                <a:gd name="T11" fmla="*/ 5 h 133"/>
                <a:gd name="T12" fmla="*/ 10 w 130"/>
                <a:gd name="T13" fmla="*/ 39 h 133"/>
                <a:gd name="T14" fmla="*/ 5 w 130"/>
                <a:gd name="T15" fmla="*/ 61 h 133"/>
                <a:gd name="T16" fmla="*/ 46 w 130"/>
                <a:gd name="T17"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33">
                  <a:moveTo>
                    <a:pt x="46" y="123"/>
                  </a:moveTo>
                  <a:cubicBezTo>
                    <a:pt x="51" y="130"/>
                    <a:pt x="61" y="133"/>
                    <a:pt x="68" y="128"/>
                  </a:cubicBezTo>
                  <a:cubicBezTo>
                    <a:pt x="120" y="93"/>
                    <a:pt x="120" y="93"/>
                    <a:pt x="120" y="93"/>
                  </a:cubicBezTo>
                  <a:cubicBezTo>
                    <a:pt x="128" y="88"/>
                    <a:pt x="130" y="78"/>
                    <a:pt x="125" y="71"/>
                  </a:cubicBezTo>
                  <a:cubicBezTo>
                    <a:pt x="84" y="9"/>
                    <a:pt x="84" y="9"/>
                    <a:pt x="84" y="9"/>
                  </a:cubicBezTo>
                  <a:cubicBezTo>
                    <a:pt x="79" y="2"/>
                    <a:pt x="69" y="0"/>
                    <a:pt x="62" y="5"/>
                  </a:cubicBezTo>
                  <a:cubicBezTo>
                    <a:pt x="10" y="39"/>
                    <a:pt x="10" y="39"/>
                    <a:pt x="10" y="39"/>
                  </a:cubicBezTo>
                  <a:cubicBezTo>
                    <a:pt x="2" y="44"/>
                    <a:pt x="0" y="54"/>
                    <a:pt x="5" y="61"/>
                  </a:cubicBezTo>
                  <a:cubicBezTo>
                    <a:pt x="46" y="123"/>
                    <a:pt x="46" y="123"/>
                    <a:pt x="46" y="123"/>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3" name="iś1îďé">
              <a:extLst>
                <a:ext uri="{FF2B5EF4-FFF2-40B4-BE49-F238E27FC236}">
                  <a16:creationId xmlns:a16="http://schemas.microsoft.com/office/drawing/2014/main" id="{3917B3A6-2871-4672-8507-141138AA1E1C}"/>
                </a:ext>
              </a:extLst>
            </p:cNvPr>
            <p:cNvSpPr/>
            <p:nvPr/>
          </p:nvSpPr>
          <p:spPr bwMode="auto">
            <a:xfrm>
              <a:off x="8967787"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4" name="iṥlïḑe">
              <a:extLst>
                <a:ext uri="{FF2B5EF4-FFF2-40B4-BE49-F238E27FC236}">
                  <a16:creationId xmlns:a16="http://schemas.microsoft.com/office/drawing/2014/main" id="{74AD57D0-7A43-43A1-B6A1-6EECD5EFB132}"/>
                </a:ext>
              </a:extLst>
            </p:cNvPr>
            <p:cNvSpPr/>
            <p:nvPr/>
          </p:nvSpPr>
          <p:spPr bwMode="auto">
            <a:xfrm>
              <a:off x="9328150" y="5091906"/>
              <a:ext cx="179388" cy="269875"/>
            </a:xfrm>
            <a:custGeom>
              <a:avLst/>
              <a:gdLst>
                <a:gd name="T0" fmla="*/ 56 w 113"/>
                <a:gd name="T1" fmla="*/ 170 h 170"/>
                <a:gd name="T2" fmla="*/ 0 w 113"/>
                <a:gd name="T3" fmla="*/ 167 h 170"/>
                <a:gd name="T4" fmla="*/ 8 w 113"/>
                <a:gd name="T5" fmla="*/ 0 h 170"/>
                <a:gd name="T6" fmla="*/ 113 w 113"/>
                <a:gd name="T7" fmla="*/ 3 h 170"/>
                <a:gd name="T8" fmla="*/ 56 w 113"/>
                <a:gd name="T9" fmla="*/ 170 h 170"/>
              </a:gdLst>
              <a:ahLst/>
              <a:cxnLst>
                <a:cxn ang="0">
                  <a:pos x="T0" y="T1"/>
                </a:cxn>
                <a:cxn ang="0">
                  <a:pos x="T2" y="T3"/>
                </a:cxn>
                <a:cxn ang="0">
                  <a:pos x="T4" y="T5"/>
                </a:cxn>
                <a:cxn ang="0">
                  <a:pos x="T6" y="T7"/>
                </a:cxn>
                <a:cxn ang="0">
                  <a:pos x="T8" y="T9"/>
                </a:cxn>
              </a:cxnLst>
              <a:rect l="0" t="0" r="r" b="b"/>
              <a:pathLst>
                <a:path w="113" h="170">
                  <a:moveTo>
                    <a:pt x="56" y="170"/>
                  </a:moveTo>
                  <a:lnTo>
                    <a:pt x="0" y="167"/>
                  </a:lnTo>
                  <a:lnTo>
                    <a:pt x="8" y="0"/>
                  </a:lnTo>
                  <a:lnTo>
                    <a:pt x="113" y="3"/>
                  </a:lnTo>
                  <a:lnTo>
                    <a:pt x="56" y="1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5" name="ïsḻîḓe">
              <a:extLst>
                <a:ext uri="{FF2B5EF4-FFF2-40B4-BE49-F238E27FC236}">
                  <a16:creationId xmlns:a16="http://schemas.microsoft.com/office/drawing/2014/main" id="{E0DB5704-4E2F-4575-AF86-F3090473C49F}"/>
                </a:ext>
              </a:extLst>
            </p:cNvPr>
            <p:cNvSpPr/>
            <p:nvPr/>
          </p:nvSpPr>
          <p:spPr bwMode="auto">
            <a:xfrm>
              <a:off x="9318625" y="5357018"/>
              <a:ext cx="98425" cy="222250"/>
            </a:xfrm>
            <a:custGeom>
              <a:avLst/>
              <a:gdLst>
                <a:gd name="T0" fmla="*/ 57 w 62"/>
                <a:gd name="T1" fmla="*/ 140 h 140"/>
                <a:gd name="T2" fmla="*/ 0 w 62"/>
                <a:gd name="T3" fmla="*/ 137 h 140"/>
                <a:gd name="T4" fmla="*/ 6 w 62"/>
                <a:gd name="T5" fmla="*/ 0 h 140"/>
                <a:gd name="T6" fmla="*/ 62 w 62"/>
                <a:gd name="T7" fmla="*/ 3 h 140"/>
                <a:gd name="T8" fmla="*/ 57 w 62"/>
                <a:gd name="T9" fmla="*/ 140 h 140"/>
              </a:gdLst>
              <a:ahLst/>
              <a:cxnLst>
                <a:cxn ang="0">
                  <a:pos x="T0" y="T1"/>
                </a:cxn>
                <a:cxn ang="0">
                  <a:pos x="T2" y="T3"/>
                </a:cxn>
                <a:cxn ang="0">
                  <a:pos x="T4" y="T5"/>
                </a:cxn>
                <a:cxn ang="0">
                  <a:pos x="T6" y="T7"/>
                </a:cxn>
                <a:cxn ang="0">
                  <a:pos x="T8" y="T9"/>
                </a:cxn>
              </a:cxnLst>
              <a:rect l="0" t="0" r="r" b="b"/>
              <a:pathLst>
                <a:path w="62" h="140">
                  <a:moveTo>
                    <a:pt x="57" y="140"/>
                  </a:moveTo>
                  <a:lnTo>
                    <a:pt x="0" y="137"/>
                  </a:lnTo>
                  <a:lnTo>
                    <a:pt x="6" y="0"/>
                  </a:lnTo>
                  <a:lnTo>
                    <a:pt x="62" y="3"/>
                  </a:lnTo>
                  <a:lnTo>
                    <a:pt x="57" y="14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6" name="î$1îḍè">
              <a:extLst>
                <a:ext uri="{FF2B5EF4-FFF2-40B4-BE49-F238E27FC236}">
                  <a16:creationId xmlns:a16="http://schemas.microsoft.com/office/drawing/2014/main" id="{F5E83C4A-34B9-46AC-9B3C-C7BE7D10535E}"/>
                </a:ext>
              </a:extLst>
            </p:cNvPr>
            <p:cNvSpPr/>
            <p:nvPr/>
          </p:nvSpPr>
          <p:spPr bwMode="auto">
            <a:xfrm>
              <a:off x="9207500" y="5574506"/>
              <a:ext cx="201613" cy="98425"/>
            </a:xfrm>
            <a:custGeom>
              <a:avLst/>
              <a:gdLst>
                <a:gd name="T0" fmla="*/ 0 w 127"/>
                <a:gd name="T1" fmla="*/ 57 h 62"/>
                <a:gd name="T2" fmla="*/ 124 w 127"/>
                <a:gd name="T3" fmla="*/ 62 h 62"/>
                <a:gd name="T4" fmla="*/ 127 w 127"/>
                <a:gd name="T5" fmla="*/ 3 h 62"/>
                <a:gd name="T6" fmla="*/ 70 w 127"/>
                <a:gd name="T7" fmla="*/ 0 h 62"/>
                <a:gd name="T8" fmla="*/ 0 w 127"/>
                <a:gd name="T9" fmla="*/ 57 h 62"/>
              </a:gdLst>
              <a:ahLst/>
              <a:cxnLst>
                <a:cxn ang="0">
                  <a:pos x="T0" y="T1"/>
                </a:cxn>
                <a:cxn ang="0">
                  <a:pos x="T2" y="T3"/>
                </a:cxn>
                <a:cxn ang="0">
                  <a:pos x="T4" y="T5"/>
                </a:cxn>
                <a:cxn ang="0">
                  <a:pos x="T6" y="T7"/>
                </a:cxn>
                <a:cxn ang="0">
                  <a:pos x="T8" y="T9"/>
                </a:cxn>
              </a:cxnLst>
              <a:rect l="0" t="0" r="r" b="b"/>
              <a:pathLst>
                <a:path w="127" h="62">
                  <a:moveTo>
                    <a:pt x="0" y="57"/>
                  </a:moveTo>
                  <a:lnTo>
                    <a:pt x="124" y="62"/>
                  </a:lnTo>
                  <a:lnTo>
                    <a:pt x="127" y="3"/>
                  </a:lnTo>
                  <a:lnTo>
                    <a:pt x="70"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7" name="îṥ1iḓé">
              <a:extLst>
                <a:ext uri="{FF2B5EF4-FFF2-40B4-BE49-F238E27FC236}">
                  <a16:creationId xmlns:a16="http://schemas.microsoft.com/office/drawing/2014/main" id="{CAC10497-3898-479E-9B74-B15DB680F36A}"/>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close/>
                </a:path>
              </a:pathLst>
            </a:custGeom>
            <a:solidFill>
              <a:srgbClr val="FF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8" name="íŝļidè">
              <a:extLst>
                <a:ext uri="{FF2B5EF4-FFF2-40B4-BE49-F238E27FC236}">
                  <a16:creationId xmlns:a16="http://schemas.microsoft.com/office/drawing/2014/main" id="{DB6CCD82-C0E6-409C-B063-9824311D88DB}"/>
                </a:ext>
              </a:extLst>
            </p:cNvPr>
            <p:cNvSpPr/>
            <p:nvPr/>
          </p:nvSpPr>
          <p:spPr bwMode="auto">
            <a:xfrm>
              <a:off x="9002712" y="4652168"/>
              <a:ext cx="260350" cy="341313"/>
            </a:xfrm>
            <a:custGeom>
              <a:avLst/>
              <a:gdLst>
                <a:gd name="T0" fmla="*/ 0 w 164"/>
                <a:gd name="T1" fmla="*/ 48 h 215"/>
                <a:gd name="T2" fmla="*/ 11 w 164"/>
                <a:gd name="T3" fmla="*/ 0 h 215"/>
                <a:gd name="T4" fmla="*/ 59 w 164"/>
                <a:gd name="T5" fmla="*/ 10 h 215"/>
                <a:gd name="T6" fmla="*/ 51 w 164"/>
                <a:gd name="T7" fmla="*/ 54 h 215"/>
                <a:gd name="T8" fmla="*/ 164 w 164"/>
                <a:gd name="T9" fmla="*/ 167 h 215"/>
                <a:gd name="T10" fmla="*/ 153 w 164"/>
                <a:gd name="T11" fmla="*/ 215 h 215"/>
                <a:gd name="T12" fmla="*/ 105 w 164"/>
                <a:gd name="T13" fmla="*/ 204 h 215"/>
                <a:gd name="T14" fmla="*/ 46 w 164"/>
                <a:gd name="T15" fmla="*/ 56 h 215"/>
                <a:gd name="T16" fmla="*/ 0 w 164"/>
                <a:gd name="T17"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5">
                  <a:moveTo>
                    <a:pt x="0" y="48"/>
                  </a:moveTo>
                  <a:lnTo>
                    <a:pt x="11" y="0"/>
                  </a:lnTo>
                  <a:lnTo>
                    <a:pt x="59" y="10"/>
                  </a:lnTo>
                  <a:lnTo>
                    <a:pt x="51" y="54"/>
                  </a:lnTo>
                  <a:lnTo>
                    <a:pt x="164" y="167"/>
                  </a:lnTo>
                  <a:lnTo>
                    <a:pt x="153" y="215"/>
                  </a:lnTo>
                  <a:lnTo>
                    <a:pt x="105" y="204"/>
                  </a:lnTo>
                  <a:lnTo>
                    <a:pt x="46" y="56"/>
                  </a:lnTo>
                  <a:lnTo>
                    <a:pt x="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19" name="iṣļíḍe">
              <a:extLst>
                <a:ext uri="{FF2B5EF4-FFF2-40B4-BE49-F238E27FC236}">
                  <a16:creationId xmlns:a16="http://schemas.microsoft.com/office/drawing/2014/main" id="{F4C08A66-D0C7-463E-BD94-8215DD8115FC}"/>
                </a:ext>
              </a:extLst>
            </p:cNvPr>
            <p:cNvSpPr/>
            <p:nvPr/>
          </p:nvSpPr>
          <p:spPr bwMode="auto">
            <a:xfrm>
              <a:off x="8891587" y="4664868"/>
              <a:ext cx="560388" cy="409575"/>
            </a:xfrm>
            <a:custGeom>
              <a:avLst/>
              <a:gdLst>
                <a:gd name="T0" fmla="*/ 17 w 131"/>
                <a:gd name="T1" fmla="*/ 0 h 96"/>
                <a:gd name="T2" fmla="*/ 10 w 131"/>
                <a:gd name="T3" fmla="*/ 24 h 96"/>
                <a:gd name="T4" fmla="*/ 51 w 131"/>
                <a:gd name="T5" fmla="*/ 86 h 96"/>
                <a:gd name="T6" fmla="*/ 73 w 131"/>
                <a:gd name="T7" fmla="*/ 91 h 96"/>
                <a:gd name="T8" fmla="*/ 125 w 131"/>
                <a:gd name="T9" fmla="*/ 56 h 96"/>
                <a:gd name="T10" fmla="*/ 131 w 131"/>
                <a:gd name="T11" fmla="*/ 50 h 96"/>
                <a:gd name="T12" fmla="*/ 17 w 13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31" h="96">
                  <a:moveTo>
                    <a:pt x="17" y="0"/>
                  </a:moveTo>
                  <a:cubicBezTo>
                    <a:pt x="0" y="7"/>
                    <a:pt x="7" y="19"/>
                    <a:pt x="10" y="24"/>
                  </a:cubicBezTo>
                  <a:cubicBezTo>
                    <a:pt x="51" y="86"/>
                    <a:pt x="51" y="86"/>
                    <a:pt x="51" y="86"/>
                  </a:cubicBezTo>
                  <a:cubicBezTo>
                    <a:pt x="56" y="93"/>
                    <a:pt x="66" y="96"/>
                    <a:pt x="73" y="91"/>
                  </a:cubicBezTo>
                  <a:cubicBezTo>
                    <a:pt x="125" y="56"/>
                    <a:pt x="125" y="56"/>
                    <a:pt x="125" y="56"/>
                  </a:cubicBezTo>
                  <a:cubicBezTo>
                    <a:pt x="128" y="54"/>
                    <a:pt x="130" y="52"/>
                    <a:pt x="131" y="50"/>
                  </a:cubicBezTo>
                  <a:cubicBezTo>
                    <a:pt x="90" y="36"/>
                    <a:pt x="52" y="23"/>
                    <a:pt x="17"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0" name="îṥḻiḑê">
              <a:extLst>
                <a:ext uri="{FF2B5EF4-FFF2-40B4-BE49-F238E27FC236}">
                  <a16:creationId xmlns:a16="http://schemas.microsoft.com/office/drawing/2014/main" id="{4923B5DF-D754-44C2-912D-4E3024B5BA48}"/>
                </a:ext>
              </a:extLst>
            </p:cNvPr>
            <p:cNvSpPr/>
            <p:nvPr/>
          </p:nvSpPr>
          <p:spPr bwMode="auto">
            <a:xfrm>
              <a:off x="8767762" y="4233068"/>
              <a:ext cx="401638" cy="449263"/>
            </a:xfrm>
            <a:custGeom>
              <a:avLst/>
              <a:gdLst>
                <a:gd name="T0" fmla="*/ 5 w 94"/>
                <a:gd name="T1" fmla="*/ 60 h 105"/>
                <a:gd name="T2" fmla="*/ 56 w 94"/>
                <a:gd name="T3" fmla="*/ 101 h 105"/>
                <a:gd name="T4" fmla="*/ 90 w 94"/>
                <a:gd name="T5" fmla="*/ 45 h 105"/>
                <a:gd name="T6" fmla="*/ 39 w 94"/>
                <a:gd name="T7" fmla="*/ 4 h 105"/>
                <a:gd name="T8" fmla="*/ 5 w 94"/>
                <a:gd name="T9" fmla="*/ 60 h 105"/>
              </a:gdLst>
              <a:ahLst/>
              <a:cxnLst>
                <a:cxn ang="0">
                  <a:pos x="T0" y="T1"/>
                </a:cxn>
                <a:cxn ang="0">
                  <a:pos x="T2" y="T3"/>
                </a:cxn>
                <a:cxn ang="0">
                  <a:pos x="T4" y="T5"/>
                </a:cxn>
                <a:cxn ang="0">
                  <a:pos x="T6" y="T7"/>
                </a:cxn>
                <a:cxn ang="0">
                  <a:pos x="T8" y="T9"/>
                </a:cxn>
              </a:cxnLst>
              <a:rect l="0" t="0" r="r" b="b"/>
              <a:pathLst>
                <a:path w="94" h="105">
                  <a:moveTo>
                    <a:pt x="5" y="60"/>
                  </a:moveTo>
                  <a:cubicBezTo>
                    <a:pt x="10" y="86"/>
                    <a:pt x="32" y="105"/>
                    <a:pt x="56" y="101"/>
                  </a:cubicBezTo>
                  <a:cubicBezTo>
                    <a:pt x="79" y="97"/>
                    <a:pt x="94" y="72"/>
                    <a:pt x="90" y="45"/>
                  </a:cubicBezTo>
                  <a:cubicBezTo>
                    <a:pt x="85" y="18"/>
                    <a:pt x="63" y="0"/>
                    <a:pt x="39" y="4"/>
                  </a:cubicBezTo>
                  <a:cubicBezTo>
                    <a:pt x="16" y="8"/>
                    <a:pt x="0" y="33"/>
                    <a:pt x="5" y="60"/>
                  </a:cubicBezTo>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1" name="ïṧļîḓê">
              <a:extLst>
                <a:ext uri="{FF2B5EF4-FFF2-40B4-BE49-F238E27FC236}">
                  <a16:creationId xmlns:a16="http://schemas.microsoft.com/office/drawing/2014/main" id="{77C9A873-5850-45E7-A7D9-8F32D22ABFD0}"/>
                </a:ext>
              </a:extLst>
            </p:cNvPr>
            <p:cNvSpPr/>
            <p:nvPr/>
          </p:nvSpPr>
          <p:spPr bwMode="auto">
            <a:xfrm>
              <a:off x="8861425" y="4417218"/>
              <a:ext cx="30163" cy="46038"/>
            </a:xfrm>
            <a:custGeom>
              <a:avLst/>
              <a:gdLst>
                <a:gd name="T0" fmla="*/ 0 w 7"/>
                <a:gd name="T1" fmla="*/ 6 h 11"/>
                <a:gd name="T2" fmla="*/ 4 w 7"/>
                <a:gd name="T3" fmla="*/ 10 h 11"/>
                <a:gd name="T4" fmla="*/ 7 w 7"/>
                <a:gd name="T5" fmla="*/ 5 h 11"/>
                <a:gd name="T6" fmla="*/ 3 w 7"/>
                <a:gd name="T7" fmla="*/ 1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1" y="9"/>
                    <a:pt x="2" y="11"/>
                    <a:pt x="4" y="10"/>
                  </a:cubicBezTo>
                  <a:cubicBezTo>
                    <a:pt x="6" y="10"/>
                    <a:pt x="7" y="8"/>
                    <a:pt x="7" y="5"/>
                  </a:cubicBezTo>
                  <a:cubicBezTo>
                    <a:pt x="6" y="2"/>
                    <a:pt x="4" y="0"/>
                    <a:pt x="3" y="1"/>
                  </a:cubicBezTo>
                  <a:cubicBezTo>
                    <a:pt x="1" y="1"/>
                    <a:pt x="0" y="3"/>
                    <a:pt x="0" y="6"/>
                  </a:cubicBez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2" name="íṩḻîďè">
              <a:extLst>
                <a:ext uri="{FF2B5EF4-FFF2-40B4-BE49-F238E27FC236}">
                  <a16:creationId xmlns:a16="http://schemas.microsoft.com/office/drawing/2014/main" id="{C76A5A89-E14B-43E3-90D6-8ADBD1836E75}"/>
                </a:ext>
              </a:extLst>
            </p:cNvPr>
            <p:cNvSpPr/>
            <p:nvPr/>
          </p:nvSpPr>
          <p:spPr bwMode="auto">
            <a:xfrm>
              <a:off x="8755062" y="4167981"/>
              <a:ext cx="401638" cy="277813"/>
            </a:xfrm>
            <a:custGeom>
              <a:avLst/>
              <a:gdLst>
                <a:gd name="T0" fmla="*/ 10 w 94"/>
                <a:gd name="T1" fmla="*/ 11 h 65"/>
                <a:gd name="T2" fmla="*/ 23 w 94"/>
                <a:gd name="T3" fmla="*/ 7 h 65"/>
                <a:gd name="T4" fmla="*/ 26 w 94"/>
                <a:gd name="T5" fmla="*/ 5 h 65"/>
                <a:gd name="T6" fmla="*/ 39 w 94"/>
                <a:gd name="T7" fmla="*/ 1 h 65"/>
                <a:gd name="T8" fmla="*/ 45 w 94"/>
                <a:gd name="T9" fmla="*/ 1 h 65"/>
                <a:gd name="T10" fmla="*/ 71 w 94"/>
                <a:gd name="T11" fmla="*/ 7 h 65"/>
                <a:gd name="T12" fmla="*/ 93 w 94"/>
                <a:gd name="T13" fmla="*/ 38 h 65"/>
                <a:gd name="T14" fmla="*/ 89 w 94"/>
                <a:gd name="T15" fmla="*/ 65 h 65"/>
                <a:gd name="T16" fmla="*/ 88 w 94"/>
                <a:gd name="T17" fmla="*/ 60 h 65"/>
                <a:gd name="T18" fmla="*/ 73 w 94"/>
                <a:gd name="T19" fmla="*/ 31 h 65"/>
                <a:gd name="T20" fmla="*/ 32 w 94"/>
                <a:gd name="T21" fmla="*/ 45 h 65"/>
                <a:gd name="T22" fmla="*/ 11 w 94"/>
                <a:gd name="T23" fmla="*/ 44 h 65"/>
                <a:gd name="T24" fmla="*/ 10 w 9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65">
                  <a:moveTo>
                    <a:pt x="10" y="11"/>
                  </a:moveTo>
                  <a:cubicBezTo>
                    <a:pt x="14" y="8"/>
                    <a:pt x="19" y="9"/>
                    <a:pt x="23" y="7"/>
                  </a:cubicBezTo>
                  <a:cubicBezTo>
                    <a:pt x="24" y="6"/>
                    <a:pt x="25" y="6"/>
                    <a:pt x="26" y="5"/>
                  </a:cubicBezTo>
                  <a:cubicBezTo>
                    <a:pt x="30" y="3"/>
                    <a:pt x="35" y="2"/>
                    <a:pt x="39" y="1"/>
                  </a:cubicBezTo>
                  <a:cubicBezTo>
                    <a:pt x="41" y="1"/>
                    <a:pt x="43" y="1"/>
                    <a:pt x="45" y="1"/>
                  </a:cubicBezTo>
                  <a:cubicBezTo>
                    <a:pt x="54" y="0"/>
                    <a:pt x="63" y="2"/>
                    <a:pt x="71" y="7"/>
                  </a:cubicBezTo>
                  <a:cubicBezTo>
                    <a:pt x="82" y="13"/>
                    <a:pt x="90" y="24"/>
                    <a:pt x="93" y="38"/>
                  </a:cubicBezTo>
                  <a:cubicBezTo>
                    <a:pt x="94" y="47"/>
                    <a:pt x="93" y="57"/>
                    <a:pt x="89" y="65"/>
                  </a:cubicBezTo>
                  <a:cubicBezTo>
                    <a:pt x="89" y="63"/>
                    <a:pt x="88" y="61"/>
                    <a:pt x="88" y="60"/>
                  </a:cubicBezTo>
                  <a:cubicBezTo>
                    <a:pt x="85" y="45"/>
                    <a:pt x="81" y="36"/>
                    <a:pt x="73" y="31"/>
                  </a:cubicBezTo>
                  <a:cubicBezTo>
                    <a:pt x="66" y="41"/>
                    <a:pt x="45" y="43"/>
                    <a:pt x="32" y="45"/>
                  </a:cubicBezTo>
                  <a:cubicBezTo>
                    <a:pt x="25" y="46"/>
                    <a:pt x="18" y="45"/>
                    <a:pt x="11" y="44"/>
                  </a:cubicBezTo>
                  <a:cubicBezTo>
                    <a:pt x="2" y="41"/>
                    <a:pt x="0" y="19"/>
                    <a:pt x="10" y="11"/>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3" name="ísḷîḍê">
              <a:extLst>
                <a:ext uri="{FF2B5EF4-FFF2-40B4-BE49-F238E27FC236}">
                  <a16:creationId xmlns:a16="http://schemas.microsoft.com/office/drawing/2014/main" id="{5F312E04-0E32-4E11-8FF6-B34368C03B14}"/>
                </a:ext>
              </a:extLst>
            </p:cNvPr>
            <p:cNvSpPr/>
            <p:nvPr/>
          </p:nvSpPr>
          <p:spPr bwMode="auto">
            <a:xfrm>
              <a:off x="9045575" y="4506118"/>
              <a:ext cx="504825" cy="735013"/>
            </a:xfrm>
            <a:custGeom>
              <a:avLst/>
              <a:gdLst>
                <a:gd name="T0" fmla="*/ 94 w 118"/>
                <a:gd name="T1" fmla="*/ 71 h 172"/>
                <a:gd name="T2" fmla="*/ 53 w 118"/>
                <a:gd name="T3" fmla="*/ 9 h 172"/>
                <a:gd name="T4" fmla="*/ 31 w 118"/>
                <a:gd name="T5" fmla="*/ 5 h 172"/>
                <a:gd name="T6" fmla="*/ 11 w 118"/>
                <a:gd name="T7" fmla="*/ 18 h 172"/>
                <a:gd name="T8" fmla="*/ 0 w 118"/>
                <a:gd name="T9" fmla="*/ 100 h 172"/>
                <a:gd name="T10" fmla="*/ 15 w 118"/>
                <a:gd name="T11" fmla="*/ 123 h 172"/>
                <a:gd name="T12" fmla="*/ 56 w 118"/>
                <a:gd name="T13" fmla="*/ 167 h 172"/>
                <a:gd name="T14" fmla="*/ 111 w 118"/>
                <a:gd name="T15" fmla="*/ 111 h 172"/>
                <a:gd name="T16" fmla="*/ 94 w 118"/>
                <a:gd name="T17"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72">
                  <a:moveTo>
                    <a:pt x="94" y="71"/>
                  </a:moveTo>
                  <a:cubicBezTo>
                    <a:pt x="53" y="9"/>
                    <a:pt x="53" y="9"/>
                    <a:pt x="53" y="9"/>
                  </a:cubicBezTo>
                  <a:cubicBezTo>
                    <a:pt x="48" y="2"/>
                    <a:pt x="38" y="0"/>
                    <a:pt x="31" y="5"/>
                  </a:cubicBezTo>
                  <a:cubicBezTo>
                    <a:pt x="11" y="18"/>
                    <a:pt x="11" y="18"/>
                    <a:pt x="11" y="18"/>
                  </a:cubicBezTo>
                  <a:cubicBezTo>
                    <a:pt x="8" y="44"/>
                    <a:pt x="3" y="72"/>
                    <a:pt x="0" y="100"/>
                  </a:cubicBezTo>
                  <a:cubicBezTo>
                    <a:pt x="15" y="123"/>
                    <a:pt x="15" y="123"/>
                    <a:pt x="15" y="123"/>
                  </a:cubicBezTo>
                  <a:cubicBezTo>
                    <a:pt x="20" y="130"/>
                    <a:pt x="48" y="172"/>
                    <a:pt x="56" y="167"/>
                  </a:cubicBezTo>
                  <a:cubicBezTo>
                    <a:pt x="111" y="111"/>
                    <a:pt x="111" y="111"/>
                    <a:pt x="111" y="111"/>
                  </a:cubicBezTo>
                  <a:cubicBezTo>
                    <a:pt x="118" y="106"/>
                    <a:pt x="99" y="78"/>
                    <a:pt x="94" y="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4" name="íŝḻîḓe">
              <a:extLst>
                <a:ext uri="{FF2B5EF4-FFF2-40B4-BE49-F238E27FC236}">
                  <a16:creationId xmlns:a16="http://schemas.microsoft.com/office/drawing/2014/main" id="{8D6B4D19-4032-4DF5-916B-84D71E8ABD09}"/>
                </a:ext>
              </a:extLst>
            </p:cNvPr>
            <p:cNvSpPr/>
            <p:nvPr/>
          </p:nvSpPr>
          <p:spPr bwMode="auto">
            <a:xfrm>
              <a:off x="8891587" y="4185443"/>
              <a:ext cx="406400" cy="419100"/>
            </a:xfrm>
            <a:custGeom>
              <a:avLst/>
              <a:gdLst>
                <a:gd name="T0" fmla="*/ 40 w 95"/>
                <a:gd name="T1" fmla="*/ 76 h 98"/>
                <a:gd name="T2" fmla="*/ 51 w 95"/>
                <a:gd name="T3" fmla="*/ 59 h 98"/>
                <a:gd name="T4" fmla="*/ 35 w 95"/>
                <a:gd name="T5" fmla="*/ 48 h 98"/>
                <a:gd name="T6" fmla="*/ 23 w 95"/>
                <a:gd name="T7" fmla="*/ 62 h 98"/>
                <a:gd name="T8" fmla="*/ 0 w 95"/>
                <a:gd name="T9" fmla="*/ 30 h 98"/>
                <a:gd name="T10" fmla="*/ 66 w 95"/>
                <a:gd name="T11" fmla="*/ 32 h 98"/>
                <a:gd name="T12" fmla="*/ 50 w 95"/>
                <a:gd name="T13" fmla="*/ 98 h 98"/>
                <a:gd name="T14" fmla="*/ 40 w 95"/>
                <a:gd name="T15" fmla="*/ 7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98">
                  <a:moveTo>
                    <a:pt x="40" y="76"/>
                  </a:moveTo>
                  <a:cubicBezTo>
                    <a:pt x="47" y="74"/>
                    <a:pt x="52" y="67"/>
                    <a:pt x="51" y="59"/>
                  </a:cubicBezTo>
                  <a:cubicBezTo>
                    <a:pt x="50" y="52"/>
                    <a:pt x="43" y="47"/>
                    <a:pt x="35" y="48"/>
                  </a:cubicBezTo>
                  <a:cubicBezTo>
                    <a:pt x="28" y="49"/>
                    <a:pt x="23" y="55"/>
                    <a:pt x="23" y="62"/>
                  </a:cubicBezTo>
                  <a:cubicBezTo>
                    <a:pt x="18" y="46"/>
                    <a:pt x="0" y="30"/>
                    <a:pt x="0" y="30"/>
                  </a:cubicBezTo>
                  <a:cubicBezTo>
                    <a:pt x="22" y="16"/>
                    <a:pt x="38" y="0"/>
                    <a:pt x="66" y="32"/>
                  </a:cubicBezTo>
                  <a:cubicBezTo>
                    <a:pt x="95" y="64"/>
                    <a:pt x="50" y="98"/>
                    <a:pt x="50" y="98"/>
                  </a:cubicBezTo>
                  <a:cubicBezTo>
                    <a:pt x="50" y="98"/>
                    <a:pt x="33" y="77"/>
                    <a:pt x="40" y="76"/>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5" name="îṡḷïdê">
              <a:extLst>
                <a:ext uri="{FF2B5EF4-FFF2-40B4-BE49-F238E27FC236}">
                  <a16:creationId xmlns:a16="http://schemas.microsoft.com/office/drawing/2014/main" id="{DB55550A-17BF-4962-A409-D147AE59150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6" name="îṩḻíde">
              <a:extLst>
                <a:ext uri="{FF2B5EF4-FFF2-40B4-BE49-F238E27FC236}">
                  <a16:creationId xmlns:a16="http://schemas.microsoft.com/office/drawing/2014/main" id="{F32FC278-5F3C-4DF7-809E-A826AA8941CD}"/>
                </a:ext>
              </a:extLst>
            </p:cNvPr>
            <p:cNvSpPr/>
            <p:nvPr/>
          </p:nvSpPr>
          <p:spPr bwMode="auto">
            <a:xfrm>
              <a:off x="9066212" y="4707731"/>
              <a:ext cx="128588" cy="307975"/>
            </a:xfrm>
            <a:custGeom>
              <a:avLst/>
              <a:gdLst>
                <a:gd name="T0" fmla="*/ 81 w 81"/>
                <a:gd name="T1" fmla="*/ 0 h 194"/>
                <a:gd name="T2" fmla="*/ 60 w 81"/>
                <a:gd name="T3" fmla="*/ 16 h 194"/>
                <a:gd name="T4" fmla="*/ 0 w 81"/>
                <a:gd name="T5" fmla="*/ 161 h 194"/>
                <a:gd name="T6" fmla="*/ 24 w 81"/>
                <a:gd name="T7" fmla="*/ 194 h 194"/>
                <a:gd name="T8" fmla="*/ 81 w 81"/>
                <a:gd name="T9" fmla="*/ 0 h 194"/>
              </a:gdLst>
              <a:ahLst/>
              <a:cxnLst>
                <a:cxn ang="0">
                  <a:pos x="T0" y="T1"/>
                </a:cxn>
                <a:cxn ang="0">
                  <a:pos x="T2" y="T3"/>
                </a:cxn>
                <a:cxn ang="0">
                  <a:pos x="T4" y="T5"/>
                </a:cxn>
                <a:cxn ang="0">
                  <a:pos x="T6" y="T7"/>
                </a:cxn>
                <a:cxn ang="0">
                  <a:pos x="T8" y="T9"/>
                </a:cxn>
              </a:cxnLst>
              <a:rect l="0" t="0" r="r" b="b"/>
              <a:pathLst>
                <a:path w="81" h="194">
                  <a:moveTo>
                    <a:pt x="81" y="0"/>
                  </a:moveTo>
                  <a:lnTo>
                    <a:pt x="60" y="16"/>
                  </a:lnTo>
                  <a:lnTo>
                    <a:pt x="0" y="161"/>
                  </a:lnTo>
                  <a:lnTo>
                    <a:pt x="24" y="194"/>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7" name="iṧḻîḓé">
              <a:extLst>
                <a:ext uri="{FF2B5EF4-FFF2-40B4-BE49-F238E27FC236}">
                  <a16:creationId xmlns:a16="http://schemas.microsoft.com/office/drawing/2014/main" id="{B073A576-C481-4E73-B7BA-C611ED133DE6}"/>
                </a:ext>
              </a:extLst>
            </p:cNvPr>
            <p:cNvSpPr/>
            <p:nvPr/>
          </p:nvSpPr>
          <p:spPr bwMode="auto">
            <a:xfrm>
              <a:off x="8977312" y="4655343"/>
              <a:ext cx="225425" cy="350838"/>
            </a:xfrm>
            <a:custGeom>
              <a:avLst/>
              <a:gdLst>
                <a:gd name="T0" fmla="*/ 7 w 53"/>
                <a:gd name="T1" fmla="*/ 79 h 82"/>
                <a:gd name="T2" fmla="*/ 20 w 53"/>
                <a:gd name="T3" fmla="*/ 75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18" y="80"/>
                    <a:pt x="20" y="75"/>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8" name="íṡļiďè">
              <a:extLst>
                <a:ext uri="{FF2B5EF4-FFF2-40B4-BE49-F238E27FC236}">
                  <a16:creationId xmlns:a16="http://schemas.microsoft.com/office/drawing/2014/main" id="{86D25B07-AFD2-4189-A2CA-06D7F80B8DC1}"/>
                </a:ext>
              </a:extLst>
            </p:cNvPr>
            <p:cNvSpPr/>
            <p:nvPr/>
          </p:nvSpPr>
          <p:spPr bwMode="auto">
            <a:xfrm>
              <a:off x="8878887" y="4912518"/>
              <a:ext cx="192088" cy="204788"/>
            </a:xfrm>
            <a:custGeom>
              <a:avLst/>
              <a:gdLst>
                <a:gd name="T0" fmla="*/ 0 w 45"/>
                <a:gd name="T1" fmla="*/ 42 h 48"/>
                <a:gd name="T2" fmla="*/ 6 w 45"/>
                <a:gd name="T3" fmla="*/ 48 h 48"/>
                <a:gd name="T4" fmla="*/ 41 w 45"/>
                <a:gd name="T5" fmla="*/ 18 h 48"/>
                <a:gd name="T6" fmla="*/ 40 w 45"/>
                <a:gd name="T7" fmla="*/ 4 h 48"/>
                <a:gd name="T8" fmla="*/ 28 w 45"/>
                <a:gd name="T9" fmla="*/ 1 h 48"/>
                <a:gd name="T10" fmla="*/ 0 w 45"/>
                <a:gd name="T11" fmla="*/ 42 h 48"/>
              </a:gdLst>
              <a:ahLst/>
              <a:cxnLst>
                <a:cxn ang="0">
                  <a:pos x="T0" y="T1"/>
                </a:cxn>
                <a:cxn ang="0">
                  <a:pos x="T2" y="T3"/>
                </a:cxn>
                <a:cxn ang="0">
                  <a:pos x="T4" y="T5"/>
                </a:cxn>
                <a:cxn ang="0">
                  <a:pos x="T6" y="T7"/>
                </a:cxn>
                <a:cxn ang="0">
                  <a:pos x="T8" y="T9"/>
                </a:cxn>
                <a:cxn ang="0">
                  <a:pos x="T10" y="T11"/>
                </a:cxn>
              </a:cxnLst>
              <a:rect l="0" t="0" r="r" b="b"/>
              <a:pathLst>
                <a:path w="45" h="48">
                  <a:moveTo>
                    <a:pt x="0" y="42"/>
                  </a:moveTo>
                  <a:cubicBezTo>
                    <a:pt x="6" y="48"/>
                    <a:pt x="6" y="48"/>
                    <a:pt x="6" y="48"/>
                  </a:cubicBezTo>
                  <a:cubicBezTo>
                    <a:pt x="6" y="48"/>
                    <a:pt x="33" y="24"/>
                    <a:pt x="41" y="18"/>
                  </a:cubicBezTo>
                  <a:cubicBezTo>
                    <a:pt x="45" y="14"/>
                    <a:pt x="44" y="8"/>
                    <a:pt x="40" y="4"/>
                  </a:cubicBezTo>
                  <a:cubicBezTo>
                    <a:pt x="37" y="0"/>
                    <a:pt x="28" y="1"/>
                    <a:pt x="28" y="1"/>
                  </a:cubicBezTo>
                  <a:lnTo>
                    <a:pt x="0" y="4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29" name="íš1ïḓê">
              <a:extLst>
                <a:ext uri="{FF2B5EF4-FFF2-40B4-BE49-F238E27FC236}">
                  <a16:creationId xmlns:a16="http://schemas.microsoft.com/office/drawing/2014/main" id="{4FDB09CE-8B5B-4FCC-9A41-4BA039A04F48}"/>
                </a:ext>
              </a:extLst>
            </p:cNvPr>
            <p:cNvSpPr/>
            <p:nvPr/>
          </p:nvSpPr>
          <p:spPr bwMode="auto">
            <a:xfrm>
              <a:off x="8796337" y="5079206"/>
              <a:ext cx="125413" cy="119063"/>
            </a:xfrm>
            <a:custGeom>
              <a:avLst/>
              <a:gdLst>
                <a:gd name="T0" fmla="*/ 1 w 29"/>
                <a:gd name="T1" fmla="*/ 5 h 28"/>
                <a:gd name="T2" fmla="*/ 16 w 29"/>
                <a:gd name="T3" fmla="*/ 1 h 28"/>
                <a:gd name="T4" fmla="*/ 17 w 29"/>
                <a:gd name="T5" fmla="*/ 1 h 28"/>
                <a:gd name="T6" fmla="*/ 27 w 29"/>
                <a:gd name="T7" fmla="*/ 11 h 28"/>
                <a:gd name="T8" fmla="*/ 28 w 29"/>
                <a:gd name="T9" fmla="*/ 15 h 28"/>
                <a:gd name="T10" fmla="*/ 18 w 29"/>
                <a:gd name="T11" fmla="*/ 26 h 28"/>
                <a:gd name="T12" fmla="*/ 13 w 29"/>
                <a:gd name="T13" fmla="*/ 26 h 28"/>
                <a:gd name="T14" fmla="*/ 3 w 29"/>
                <a:gd name="T15" fmla="*/ 17 h 28"/>
                <a:gd name="T16" fmla="*/ 3 w 29"/>
                <a:gd name="T17" fmla="*/ 12 h 28"/>
                <a:gd name="T18" fmla="*/ 1 w 29"/>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 y="5"/>
                  </a:moveTo>
                  <a:cubicBezTo>
                    <a:pt x="1" y="5"/>
                    <a:pt x="15" y="0"/>
                    <a:pt x="16" y="1"/>
                  </a:cubicBezTo>
                  <a:cubicBezTo>
                    <a:pt x="17" y="1"/>
                    <a:pt x="17" y="1"/>
                    <a:pt x="17" y="1"/>
                  </a:cubicBezTo>
                  <a:cubicBezTo>
                    <a:pt x="27" y="11"/>
                    <a:pt x="27" y="11"/>
                    <a:pt x="27" y="11"/>
                  </a:cubicBezTo>
                  <a:cubicBezTo>
                    <a:pt x="29" y="12"/>
                    <a:pt x="29" y="14"/>
                    <a:pt x="28" y="15"/>
                  </a:cubicBezTo>
                  <a:cubicBezTo>
                    <a:pt x="18" y="26"/>
                    <a:pt x="18" y="26"/>
                    <a:pt x="18" y="26"/>
                  </a:cubicBezTo>
                  <a:cubicBezTo>
                    <a:pt x="17" y="27"/>
                    <a:pt x="15" y="28"/>
                    <a:pt x="13" y="26"/>
                  </a:cubicBezTo>
                  <a:cubicBezTo>
                    <a:pt x="3" y="17"/>
                    <a:pt x="3" y="17"/>
                    <a:pt x="3" y="17"/>
                  </a:cubicBezTo>
                  <a:cubicBezTo>
                    <a:pt x="2" y="16"/>
                    <a:pt x="3" y="13"/>
                    <a:pt x="3" y="12"/>
                  </a:cubicBezTo>
                  <a:cubicBezTo>
                    <a:pt x="0" y="9"/>
                    <a:pt x="1" y="5"/>
                    <a:pt x="1" y="5"/>
                  </a:cubicBezTo>
                  <a:close/>
                </a:path>
              </a:pathLst>
            </a:custGeom>
            <a:solidFill>
              <a:srgbClr val="F4E2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0" name="ïṡ1íďè">
              <a:extLst>
                <a:ext uri="{FF2B5EF4-FFF2-40B4-BE49-F238E27FC236}">
                  <a16:creationId xmlns:a16="http://schemas.microsoft.com/office/drawing/2014/main" id="{FD183C95-E631-4440-B564-D4F8292B9895}"/>
                </a:ext>
              </a:extLst>
            </p:cNvPr>
            <p:cNvSpPr/>
            <p:nvPr/>
          </p:nvSpPr>
          <p:spPr bwMode="auto">
            <a:xfrm>
              <a:off x="8977312" y="4655343"/>
              <a:ext cx="225425" cy="350838"/>
            </a:xfrm>
            <a:custGeom>
              <a:avLst/>
              <a:gdLst>
                <a:gd name="T0" fmla="*/ 7 w 53"/>
                <a:gd name="T1" fmla="*/ 79 h 82"/>
                <a:gd name="T2" fmla="*/ 23 w 53"/>
                <a:gd name="T3" fmla="*/ 77 h 82"/>
                <a:gd name="T4" fmla="*/ 50 w 53"/>
                <a:gd name="T5" fmla="*/ 16 h 82"/>
                <a:gd name="T6" fmla="*/ 46 w 53"/>
                <a:gd name="T7" fmla="*/ 3 h 82"/>
                <a:gd name="T8" fmla="*/ 33 w 53"/>
                <a:gd name="T9" fmla="*/ 7 h 82"/>
                <a:gd name="T10" fmla="*/ 2 w 53"/>
                <a:gd name="T11" fmla="*/ 66 h 82"/>
                <a:gd name="T12" fmla="*/ 7 w 53"/>
                <a:gd name="T13" fmla="*/ 79 h 82"/>
              </a:gdLst>
              <a:ahLst/>
              <a:cxnLst>
                <a:cxn ang="0">
                  <a:pos x="T0" y="T1"/>
                </a:cxn>
                <a:cxn ang="0">
                  <a:pos x="T2" y="T3"/>
                </a:cxn>
                <a:cxn ang="0">
                  <a:pos x="T4" y="T5"/>
                </a:cxn>
                <a:cxn ang="0">
                  <a:pos x="T6" y="T7"/>
                </a:cxn>
                <a:cxn ang="0">
                  <a:pos x="T8" y="T9"/>
                </a:cxn>
                <a:cxn ang="0">
                  <a:pos x="T10" y="T11"/>
                </a:cxn>
                <a:cxn ang="0">
                  <a:pos x="T12" y="T13"/>
                </a:cxn>
              </a:cxnLst>
              <a:rect l="0" t="0" r="r" b="b"/>
              <a:pathLst>
                <a:path w="53" h="82">
                  <a:moveTo>
                    <a:pt x="7" y="79"/>
                  </a:moveTo>
                  <a:cubicBezTo>
                    <a:pt x="12" y="82"/>
                    <a:pt x="20" y="82"/>
                    <a:pt x="23" y="77"/>
                  </a:cubicBezTo>
                  <a:cubicBezTo>
                    <a:pt x="50" y="16"/>
                    <a:pt x="50" y="16"/>
                    <a:pt x="50" y="16"/>
                  </a:cubicBezTo>
                  <a:cubicBezTo>
                    <a:pt x="53" y="11"/>
                    <a:pt x="51" y="5"/>
                    <a:pt x="46" y="3"/>
                  </a:cubicBezTo>
                  <a:cubicBezTo>
                    <a:pt x="41" y="0"/>
                    <a:pt x="35" y="2"/>
                    <a:pt x="33" y="7"/>
                  </a:cubicBezTo>
                  <a:cubicBezTo>
                    <a:pt x="2" y="66"/>
                    <a:pt x="2" y="66"/>
                    <a:pt x="2" y="66"/>
                  </a:cubicBezTo>
                  <a:cubicBezTo>
                    <a:pt x="0" y="71"/>
                    <a:pt x="2" y="77"/>
                    <a:pt x="7" y="7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1" name="iṡľidé">
              <a:extLst>
                <a:ext uri="{FF2B5EF4-FFF2-40B4-BE49-F238E27FC236}">
                  <a16:creationId xmlns:a16="http://schemas.microsoft.com/office/drawing/2014/main" id="{4ABE3B27-1FEA-4959-BED3-B785135AEB21}"/>
                </a:ext>
              </a:extLst>
            </p:cNvPr>
            <p:cNvSpPr/>
            <p:nvPr/>
          </p:nvSpPr>
          <p:spPr bwMode="auto">
            <a:xfrm>
              <a:off x="8882062" y="4912518"/>
              <a:ext cx="201613" cy="239713"/>
            </a:xfrm>
            <a:custGeom>
              <a:avLst/>
              <a:gdLst>
                <a:gd name="T0" fmla="*/ 0 w 47"/>
                <a:gd name="T1" fmla="*/ 38 h 56"/>
                <a:gd name="T2" fmla="*/ 22 w 47"/>
                <a:gd name="T3" fmla="*/ 56 h 56"/>
                <a:gd name="T4" fmla="*/ 43 w 47"/>
                <a:gd name="T5" fmla="*/ 19 h 56"/>
                <a:gd name="T6" fmla="*/ 39 w 47"/>
                <a:gd name="T7" fmla="*/ 4 h 56"/>
                <a:gd name="T8" fmla="*/ 27 w 47"/>
                <a:gd name="T9" fmla="*/ 1 h 56"/>
                <a:gd name="T10" fmla="*/ 0 w 47"/>
                <a:gd name="T11" fmla="*/ 38 h 56"/>
              </a:gdLst>
              <a:ahLst/>
              <a:cxnLst>
                <a:cxn ang="0">
                  <a:pos x="T0" y="T1"/>
                </a:cxn>
                <a:cxn ang="0">
                  <a:pos x="T2" y="T3"/>
                </a:cxn>
                <a:cxn ang="0">
                  <a:pos x="T4" y="T5"/>
                </a:cxn>
                <a:cxn ang="0">
                  <a:pos x="T6" y="T7"/>
                </a:cxn>
                <a:cxn ang="0">
                  <a:pos x="T8" y="T9"/>
                </a:cxn>
                <a:cxn ang="0">
                  <a:pos x="T10" y="T11"/>
                </a:cxn>
              </a:cxnLst>
              <a:rect l="0" t="0" r="r" b="b"/>
              <a:pathLst>
                <a:path w="47" h="56">
                  <a:moveTo>
                    <a:pt x="0" y="38"/>
                  </a:moveTo>
                  <a:cubicBezTo>
                    <a:pt x="22" y="56"/>
                    <a:pt x="22" y="56"/>
                    <a:pt x="22" y="56"/>
                  </a:cubicBezTo>
                  <a:cubicBezTo>
                    <a:pt x="22" y="56"/>
                    <a:pt x="36" y="25"/>
                    <a:pt x="43" y="19"/>
                  </a:cubicBezTo>
                  <a:cubicBezTo>
                    <a:pt x="47" y="15"/>
                    <a:pt x="43" y="8"/>
                    <a:pt x="39" y="4"/>
                  </a:cubicBezTo>
                  <a:cubicBezTo>
                    <a:pt x="36" y="0"/>
                    <a:pt x="27" y="1"/>
                    <a:pt x="27" y="1"/>
                  </a:cubicBezTo>
                  <a:lnTo>
                    <a:pt x="0"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2" name="í$1îḑé">
              <a:extLst>
                <a:ext uri="{FF2B5EF4-FFF2-40B4-BE49-F238E27FC236}">
                  <a16:creationId xmlns:a16="http://schemas.microsoft.com/office/drawing/2014/main" id="{EBCE04FC-639F-4A92-9DC9-B445A147AE84}"/>
                </a:ext>
              </a:extLst>
            </p:cNvPr>
            <p:cNvSpPr/>
            <p:nvPr/>
          </p:nvSpPr>
          <p:spPr bwMode="auto">
            <a:xfrm>
              <a:off x="9131300" y="4293393"/>
              <a:ext cx="76200" cy="96838"/>
            </a:xfrm>
            <a:custGeom>
              <a:avLst/>
              <a:gdLst>
                <a:gd name="T0" fmla="*/ 16 w 18"/>
                <a:gd name="T1" fmla="*/ 9 h 23"/>
                <a:gd name="T2" fmla="*/ 13 w 18"/>
                <a:gd name="T3" fmla="*/ 22 h 23"/>
                <a:gd name="T4" fmla="*/ 2 w 18"/>
                <a:gd name="T5" fmla="*/ 15 h 23"/>
                <a:gd name="T6" fmla="*/ 5 w 18"/>
                <a:gd name="T7" fmla="*/ 2 h 23"/>
                <a:gd name="T8" fmla="*/ 16 w 18"/>
                <a:gd name="T9" fmla="*/ 9 h 23"/>
              </a:gdLst>
              <a:ahLst/>
              <a:cxnLst>
                <a:cxn ang="0">
                  <a:pos x="T0" y="T1"/>
                </a:cxn>
                <a:cxn ang="0">
                  <a:pos x="T2" y="T3"/>
                </a:cxn>
                <a:cxn ang="0">
                  <a:pos x="T4" y="T5"/>
                </a:cxn>
                <a:cxn ang="0">
                  <a:pos x="T6" y="T7"/>
                </a:cxn>
                <a:cxn ang="0">
                  <a:pos x="T8" y="T9"/>
                </a:cxn>
              </a:cxnLst>
              <a:rect l="0" t="0" r="r" b="b"/>
              <a:pathLst>
                <a:path w="18" h="23">
                  <a:moveTo>
                    <a:pt x="16" y="9"/>
                  </a:moveTo>
                  <a:cubicBezTo>
                    <a:pt x="18" y="15"/>
                    <a:pt x="17" y="20"/>
                    <a:pt x="13" y="22"/>
                  </a:cubicBezTo>
                  <a:cubicBezTo>
                    <a:pt x="9" y="23"/>
                    <a:pt x="4" y="20"/>
                    <a:pt x="2" y="15"/>
                  </a:cubicBezTo>
                  <a:cubicBezTo>
                    <a:pt x="0" y="9"/>
                    <a:pt x="1" y="3"/>
                    <a:pt x="5" y="2"/>
                  </a:cubicBezTo>
                  <a:cubicBezTo>
                    <a:pt x="9" y="0"/>
                    <a:pt x="14" y="4"/>
                    <a:pt x="16" y="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3" name="išḻíḋè">
              <a:extLst>
                <a:ext uri="{FF2B5EF4-FFF2-40B4-BE49-F238E27FC236}">
                  <a16:creationId xmlns:a16="http://schemas.microsoft.com/office/drawing/2014/main" id="{9D89C936-528F-4FAC-93A3-04B2E47C59F7}"/>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4" name="îṥľíḑe">
              <a:extLst>
                <a:ext uri="{FF2B5EF4-FFF2-40B4-BE49-F238E27FC236}">
                  <a16:creationId xmlns:a16="http://schemas.microsoft.com/office/drawing/2014/main" id="{6B1CF4B8-C6F9-4821-94B9-52473FB59D55}"/>
                </a:ext>
              </a:extLst>
            </p:cNvPr>
            <p:cNvSpPr/>
            <p:nvPr/>
          </p:nvSpPr>
          <p:spPr bwMode="auto">
            <a:xfrm>
              <a:off x="8942387" y="4301331"/>
              <a:ext cx="244475" cy="161925"/>
            </a:xfrm>
            <a:custGeom>
              <a:avLst/>
              <a:gdLst>
                <a:gd name="T0" fmla="*/ 154 w 154"/>
                <a:gd name="T1" fmla="*/ 54 h 102"/>
                <a:gd name="T2" fmla="*/ 22 w 154"/>
                <a:gd name="T3" fmla="*/ 102 h 102"/>
                <a:gd name="T4" fmla="*/ 0 w 154"/>
                <a:gd name="T5" fmla="*/ 48 h 102"/>
                <a:gd name="T6" fmla="*/ 132 w 154"/>
                <a:gd name="T7" fmla="*/ 0 h 102"/>
                <a:gd name="T8" fmla="*/ 154 w 154"/>
                <a:gd name="T9" fmla="*/ 54 h 102"/>
              </a:gdLst>
              <a:ahLst/>
              <a:cxnLst>
                <a:cxn ang="0">
                  <a:pos x="T0" y="T1"/>
                </a:cxn>
                <a:cxn ang="0">
                  <a:pos x="T2" y="T3"/>
                </a:cxn>
                <a:cxn ang="0">
                  <a:pos x="T4" y="T5"/>
                </a:cxn>
                <a:cxn ang="0">
                  <a:pos x="T6" y="T7"/>
                </a:cxn>
                <a:cxn ang="0">
                  <a:pos x="T8" y="T9"/>
                </a:cxn>
              </a:cxnLst>
              <a:rect l="0" t="0" r="r" b="b"/>
              <a:pathLst>
                <a:path w="154" h="102">
                  <a:moveTo>
                    <a:pt x="154" y="54"/>
                  </a:moveTo>
                  <a:lnTo>
                    <a:pt x="22" y="102"/>
                  </a:lnTo>
                  <a:lnTo>
                    <a:pt x="0" y="48"/>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5" name="îṥḷïḍé">
              <a:extLst>
                <a:ext uri="{FF2B5EF4-FFF2-40B4-BE49-F238E27FC236}">
                  <a16:creationId xmlns:a16="http://schemas.microsoft.com/office/drawing/2014/main" id="{A8B67116-5D57-4FF1-A6B8-683D75B11823}"/>
                </a:ext>
              </a:extLst>
            </p:cNvPr>
            <p:cNvSpPr/>
            <p:nvPr/>
          </p:nvSpPr>
          <p:spPr bwMode="auto">
            <a:xfrm>
              <a:off x="8924925" y="43743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6" name="ïŝḷíḍè">
              <a:extLst>
                <a:ext uri="{FF2B5EF4-FFF2-40B4-BE49-F238E27FC236}">
                  <a16:creationId xmlns:a16="http://schemas.microsoft.com/office/drawing/2014/main" id="{9A818207-7E9E-4708-A36E-3D2DF49E2384}"/>
                </a:ext>
              </a:extLst>
            </p:cNvPr>
            <p:cNvSpPr/>
            <p:nvPr/>
          </p:nvSpPr>
          <p:spPr bwMode="auto">
            <a:xfrm>
              <a:off x="9174162" y="4374356"/>
              <a:ext cx="76200"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7" name="íśliḑê">
              <a:extLst>
                <a:ext uri="{FF2B5EF4-FFF2-40B4-BE49-F238E27FC236}">
                  <a16:creationId xmlns:a16="http://schemas.microsoft.com/office/drawing/2014/main" id="{5BF97F0A-3963-4140-A47B-85A6897A61F2}"/>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8" name="íŝlîďê">
              <a:extLst>
                <a:ext uri="{FF2B5EF4-FFF2-40B4-BE49-F238E27FC236}">
                  <a16:creationId xmlns:a16="http://schemas.microsoft.com/office/drawing/2014/main" id="{78BFA912-6973-4DF8-B1A2-5ECDB078AB3C}"/>
                </a:ext>
              </a:extLst>
            </p:cNvPr>
            <p:cNvSpPr/>
            <p:nvPr/>
          </p:nvSpPr>
          <p:spPr bwMode="auto">
            <a:xfrm>
              <a:off x="8985250" y="4377531"/>
              <a:ext cx="244475" cy="163513"/>
            </a:xfrm>
            <a:custGeom>
              <a:avLst/>
              <a:gdLst>
                <a:gd name="T0" fmla="*/ 154 w 154"/>
                <a:gd name="T1" fmla="*/ 54 h 103"/>
                <a:gd name="T2" fmla="*/ 22 w 154"/>
                <a:gd name="T3" fmla="*/ 103 h 103"/>
                <a:gd name="T4" fmla="*/ 0 w 154"/>
                <a:gd name="T5" fmla="*/ 52 h 103"/>
                <a:gd name="T6" fmla="*/ 132 w 154"/>
                <a:gd name="T7" fmla="*/ 0 h 103"/>
                <a:gd name="T8" fmla="*/ 154 w 154"/>
                <a:gd name="T9" fmla="*/ 54 h 103"/>
              </a:gdLst>
              <a:ahLst/>
              <a:cxnLst>
                <a:cxn ang="0">
                  <a:pos x="T0" y="T1"/>
                </a:cxn>
                <a:cxn ang="0">
                  <a:pos x="T2" y="T3"/>
                </a:cxn>
                <a:cxn ang="0">
                  <a:pos x="T4" y="T5"/>
                </a:cxn>
                <a:cxn ang="0">
                  <a:pos x="T6" y="T7"/>
                </a:cxn>
                <a:cxn ang="0">
                  <a:pos x="T8" y="T9"/>
                </a:cxn>
              </a:cxnLst>
              <a:rect l="0" t="0" r="r" b="b"/>
              <a:pathLst>
                <a:path w="154" h="103">
                  <a:moveTo>
                    <a:pt x="154" y="54"/>
                  </a:moveTo>
                  <a:lnTo>
                    <a:pt x="22" y="103"/>
                  </a:lnTo>
                  <a:lnTo>
                    <a:pt x="0" y="52"/>
                  </a:lnTo>
                  <a:lnTo>
                    <a:pt x="132" y="0"/>
                  </a:lnTo>
                  <a:lnTo>
                    <a:pt x="15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39" name="iṣ1îḓè">
              <a:extLst>
                <a:ext uri="{FF2B5EF4-FFF2-40B4-BE49-F238E27FC236}">
                  <a16:creationId xmlns:a16="http://schemas.microsoft.com/office/drawing/2014/main" id="{3B905F93-5ACF-45C9-85E1-47F20D1684DE}"/>
                </a:ext>
              </a:extLst>
            </p:cNvPr>
            <p:cNvSpPr/>
            <p:nvPr/>
          </p:nvSpPr>
          <p:spPr bwMode="auto">
            <a:xfrm>
              <a:off x="8967787" y="4450556"/>
              <a:ext cx="77788" cy="93663"/>
            </a:xfrm>
            <a:custGeom>
              <a:avLst/>
              <a:gdLst>
                <a:gd name="T0" fmla="*/ 16 w 18"/>
                <a:gd name="T1" fmla="*/ 8 h 22"/>
                <a:gd name="T2" fmla="*/ 13 w 18"/>
                <a:gd name="T3" fmla="*/ 21 h 22"/>
                <a:gd name="T4" fmla="*/ 2 w 18"/>
                <a:gd name="T5" fmla="*/ 14 h 22"/>
                <a:gd name="T6" fmla="*/ 5 w 18"/>
                <a:gd name="T7" fmla="*/ 1 h 22"/>
                <a:gd name="T8" fmla="*/ 16 w 18"/>
                <a:gd name="T9" fmla="*/ 8 h 22"/>
              </a:gdLst>
              <a:ahLst/>
              <a:cxnLst>
                <a:cxn ang="0">
                  <a:pos x="T0" y="T1"/>
                </a:cxn>
                <a:cxn ang="0">
                  <a:pos x="T2" y="T3"/>
                </a:cxn>
                <a:cxn ang="0">
                  <a:pos x="T4" y="T5"/>
                </a:cxn>
                <a:cxn ang="0">
                  <a:pos x="T6" y="T7"/>
                </a:cxn>
                <a:cxn ang="0">
                  <a:pos x="T8" y="T9"/>
                </a:cxn>
              </a:cxnLst>
              <a:rect l="0" t="0" r="r" b="b"/>
              <a:pathLst>
                <a:path w="18" h="22">
                  <a:moveTo>
                    <a:pt x="16" y="8"/>
                  </a:moveTo>
                  <a:cubicBezTo>
                    <a:pt x="18" y="14"/>
                    <a:pt x="17" y="19"/>
                    <a:pt x="13" y="21"/>
                  </a:cubicBezTo>
                  <a:cubicBezTo>
                    <a:pt x="9" y="22"/>
                    <a:pt x="4" y="19"/>
                    <a:pt x="2" y="14"/>
                  </a:cubicBezTo>
                  <a:cubicBezTo>
                    <a:pt x="0" y="8"/>
                    <a:pt x="1" y="3"/>
                    <a:pt x="5" y="1"/>
                  </a:cubicBezTo>
                  <a:cubicBezTo>
                    <a:pt x="9"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0" name="ïŝḷiḍé">
              <a:extLst>
                <a:ext uri="{FF2B5EF4-FFF2-40B4-BE49-F238E27FC236}">
                  <a16:creationId xmlns:a16="http://schemas.microsoft.com/office/drawing/2014/main" id="{2E9E1658-5265-4CC8-A7DA-0DC266E85E80}"/>
                </a:ext>
              </a:extLst>
            </p:cNvPr>
            <p:cNvSpPr/>
            <p:nvPr/>
          </p:nvSpPr>
          <p:spPr bwMode="auto">
            <a:xfrm>
              <a:off x="9217025" y="4450556"/>
              <a:ext cx="80963" cy="93663"/>
            </a:xfrm>
            <a:custGeom>
              <a:avLst/>
              <a:gdLst>
                <a:gd name="T0" fmla="*/ 17 w 19"/>
                <a:gd name="T1" fmla="*/ 8 h 22"/>
                <a:gd name="T2" fmla="*/ 13 w 19"/>
                <a:gd name="T3" fmla="*/ 21 h 22"/>
                <a:gd name="T4" fmla="*/ 2 w 19"/>
                <a:gd name="T5" fmla="*/ 14 h 22"/>
                <a:gd name="T6" fmla="*/ 6 w 19"/>
                <a:gd name="T7" fmla="*/ 1 h 22"/>
                <a:gd name="T8" fmla="*/ 17 w 19"/>
                <a:gd name="T9" fmla="*/ 8 h 22"/>
              </a:gdLst>
              <a:ahLst/>
              <a:cxnLst>
                <a:cxn ang="0">
                  <a:pos x="T0" y="T1"/>
                </a:cxn>
                <a:cxn ang="0">
                  <a:pos x="T2" y="T3"/>
                </a:cxn>
                <a:cxn ang="0">
                  <a:pos x="T4" y="T5"/>
                </a:cxn>
                <a:cxn ang="0">
                  <a:pos x="T6" y="T7"/>
                </a:cxn>
                <a:cxn ang="0">
                  <a:pos x="T8" y="T9"/>
                </a:cxn>
              </a:cxnLst>
              <a:rect l="0" t="0" r="r" b="b"/>
              <a:pathLst>
                <a:path w="19" h="22">
                  <a:moveTo>
                    <a:pt x="17" y="8"/>
                  </a:moveTo>
                  <a:cubicBezTo>
                    <a:pt x="19" y="14"/>
                    <a:pt x="17" y="19"/>
                    <a:pt x="13" y="21"/>
                  </a:cubicBezTo>
                  <a:cubicBezTo>
                    <a:pt x="9" y="22"/>
                    <a:pt x="4" y="19"/>
                    <a:pt x="2" y="14"/>
                  </a:cubicBezTo>
                  <a:cubicBezTo>
                    <a:pt x="0" y="8"/>
                    <a:pt x="2" y="3"/>
                    <a:pt x="6" y="1"/>
                  </a:cubicBezTo>
                  <a:cubicBezTo>
                    <a:pt x="10" y="0"/>
                    <a:pt x="15" y="3"/>
                    <a:pt x="17" y="8"/>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1" name="ïṣḷíḓê">
              <a:extLst>
                <a:ext uri="{FF2B5EF4-FFF2-40B4-BE49-F238E27FC236}">
                  <a16:creationId xmlns:a16="http://schemas.microsoft.com/office/drawing/2014/main" id="{2FDFCD44-6353-4109-A7E9-2A65061AC97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2" name="ïṥľîdê">
              <a:extLst>
                <a:ext uri="{FF2B5EF4-FFF2-40B4-BE49-F238E27FC236}">
                  <a16:creationId xmlns:a16="http://schemas.microsoft.com/office/drawing/2014/main" id="{08B18454-AE6D-4607-B438-0A640DA72AEF}"/>
                </a:ext>
              </a:extLst>
            </p:cNvPr>
            <p:cNvSpPr/>
            <p:nvPr/>
          </p:nvSpPr>
          <p:spPr bwMode="auto">
            <a:xfrm>
              <a:off x="9032875" y="4455318"/>
              <a:ext cx="239713" cy="161925"/>
            </a:xfrm>
            <a:custGeom>
              <a:avLst/>
              <a:gdLst>
                <a:gd name="T0" fmla="*/ 151 w 151"/>
                <a:gd name="T1" fmla="*/ 54 h 102"/>
                <a:gd name="T2" fmla="*/ 19 w 151"/>
                <a:gd name="T3" fmla="*/ 102 h 102"/>
                <a:gd name="T4" fmla="*/ 0 w 151"/>
                <a:gd name="T5" fmla="*/ 51 h 102"/>
                <a:gd name="T6" fmla="*/ 132 w 151"/>
                <a:gd name="T7" fmla="*/ 0 h 102"/>
                <a:gd name="T8" fmla="*/ 151 w 151"/>
                <a:gd name="T9" fmla="*/ 54 h 102"/>
              </a:gdLst>
              <a:ahLst/>
              <a:cxnLst>
                <a:cxn ang="0">
                  <a:pos x="T0" y="T1"/>
                </a:cxn>
                <a:cxn ang="0">
                  <a:pos x="T2" y="T3"/>
                </a:cxn>
                <a:cxn ang="0">
                  <a:pos x="T4" y="T5"/>
                </a:cxn>
                <a:cxn ang="0">
                  <a:pos x="T6" y="T7"/>
                </a:cxn>
                <a:cxn ang="0">
                  <a:pos x="T8" y="T9"/>
                </a:cxn>
              </a:cxnLst>
              <a:rect l="0" t="0" r="r" b="b"/>
              <a:pathLst>
                <a:path w="151" h="102">
                  <a:moveTo>
                    <a:pt x="151" y="54"/>
                  </a:moveTo>
                  <a:lnTo>
                    <a:pt x="19" y="102"/>
                  </a:lnTo>
                  <a:lnTo>
                    <a:pt x="0" y="51"/>
                  </a:lnTo>
                  <a:lnTo>
                    <a:pt x="132" y="0"/>
                  </a:lnTo>
                  <a:lnTo>
                    <a:pt x="151"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3" name="iṩḻîdê">
              <a:extLst>
                <a:ext uri="{FF2B5EF4-FFF2-40B4-BE49-F238E27FC236}">
                  <a16:creationId xmlns:a16="http://schemas.microsoft.com/office/drawing/2014/main" id="{B3FF8FE9-D1A8-435D-A4CC-E1826401E5B9}"/>
                </a:ext>
              </a:extLst>
            </p:cNvPr>
            <p:cNvSpPr/>
            <p:nvPr/>
          </p:nvSpPr>
          <p:spPr bwMode="auto">
            <a:xfrm>
              <a:off x="9010650" y="4528343"/>
              <a:ext cx="80963" cy="98425"/>
            </a:xfrm>
            <a:custGeom>
              <a:avLst/>
              <a:gdLst>
                <a:gd name="T0" fmla="*/ 16 w 19"/>
                <a:gd name="T1" fmla="*/ 8 h 23"/>
                <a:gd name="T2" fmla="*/ 13 w 19"/>
                <a:gd name="T3" fmla="*/ 21 h 23"/>
                <a:gd name="T4" fmla="*/ 2 w 19"/>
                <a:gd name="T5" fmla="*/ 14 h 23"/>
                <a:gd name="T6" fmla="*/ 6 w 19"/>
                <a:gd name="T7" fmla="*/ 1 h 23"/>
                <a:gd name="T8" fmla="*/ 16 w 19"/>
                <a:gd name="T9" fmla="*/ 8 h 23"/>
              </a:gdLst>
              <a:ahLst/>
              <a:cxnLst>
                <a:cxn ang="0">
                  <a:pos x="T0" y="T1"/>
                </a:cxn>
                <a:cxn ang="0">
                  <a:pos x="T2" y="T3"/>
                </a:cxn>
                <a:cxn ang="0">
                  <a:pos x="T4" y="T5"/>
                </a:cxn>
                <a:cxn ang="0">
                  <a:pos x="T6" y="T7"/>
                </a:cxn>
                <a:cxn ang="0">
                  <a:pos x="T8" y="T9"/>
                </a:cxn>
              </a:cxnLst>
              <a:rect l="0" t="0" r="r" b="b"/>
              <a:pathLst>
                <a:path w="19" h="23">
                  <a:moveTo>
                    <a:pt x="16" y="8"/>
                  </a:moveTo>
                  <a:cubicBezTo>
                    <a:pt x="19" y="14"/>
                    <a:pt x="17" y="20"/>
                    <a:pt x="13" y="21"/>
                  </a:cubicBezTo>
                  <a:cubicBezTo>
                    <a:pt x="9" y="23"/>
                    <a:pt x="4" y="19"/>
                    <a:pt x="2" y="14"/>
                  </a:cubicBezTo>
                  <a:cubicBezTo>
                    <a:pt x="0" y="8"/>
                    <a:pt x="2" y="3"/>
                    <a:pt x="6" y="1"/>
                  </a:cubicBezTo>
                  <a:cubicBezTo>
                    <a:pt x="10" y="0"/>
                    <a:pt x="14" y="3"/>
                    <a:pt x="16" y="8"/>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4" name="ïsļïďê">
              <a:extLst>
                <a:ext uri="{FF2B5EF4-FFF2-40B4-BE49-F238E27FC236}">
                  <a16:creationId xmlns:a16="http://schemas.microsoft.com/office/drawing/2014/main" id="{FCA51591-0630-47EF-BF8A-C5706B30CA4A}"/>
                </a:ext>
              </a:extLst>
            </p:cNvPr>
            <p:cNvSpPr/>
            <p:nvPr/>
          </p:nvSpPr>
          <p:spPr bwMode="auto">
            <a:xfrm>
              <a:off x="8977312" y="4463256"/>
              <a:ext cx="1588" cy="1588"/>
            </a:xfrm>
            <a:prstGeom prst="rect">
              <a:avLst/>
            </a:prstGeom>
            <a:solidFill>
              <a:srgbClr val="EFDE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45" name="îśḻíḑé">
              <a:extLst>
                <a:ext uri="{FF2B5EF4-FFF2-40B4-BE49-F238E27FC236}">
                  <a16:creationId xmlns:a16="http://schemas.microsoft.com/office/drawing/2014/main" id="{D55175AA-FE2B-48AC-AF2F-E626EEC4EEDA}"/>
                </a:ext>
              </a:extLst>
            </p:cNvPr>
            <p:cNvSpPr/>
            <p:nvPr/>
          </p:nvSpPr>
          <p:spPr bwMode="auto">
            <a:xfrm>
              <a:off x="8977312" y="446325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6" name="îSḻîḋe">
              <a:extLst>
                <a:ext uri="{FF2B5EF4-FFF2-40B4-BE49-F238E27FC236}">
                  <a16:creationId xmlns:a16="http://schemas.microsoft.com/office/drawing/2014/main" id="{AB6B6417-BE3E-413D-AA95-D4C007162EB7}"/>
                </a:ext>
              </a:extLst>
            </p:cNvPr>
            <p:cNvSpPr/>
            <p:nvPr/>
          </p:nvSpPr>
          <p:spPr bwMode="auto">
            <a:xfrm>
              <a:off x="9182100" y="4361656"/>
              <a:ext cx="20638" cy="20638"/>
            </a:xfrm>
            <a:custGeom>
              <a:avLst/>
              <a:gdLst>
                <a:gd name="T0" fmla="*/ 5 w 5"/>
                <a:gd name="T1" fmla="*/ 0 h 5"/>
                <a:gd name="T2" fmla="*/ 0 w 5"/>
                <a:gd name="T3" fmla="*/ 3 h 5"/>
                <a:gd name="T4" fmla="*/ 0 w 5"/>
                <a:gd name="T5" fmla="*/ 5 h 5"/>
                <a:gd name="T6" fmla="*/ 3 w 5"/>
                <a:gd name="T7" fmla="*/ 4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2"/>
                    <a:pt x="0" y="3"/>
                  </a:cubicBezTo>
                  <a:cubicBezTo>
                    <a:pt x="0" y="5"/>
                    <a:pt x="0" y="5"/>
                    <a:pt x="0" y="5"/>
                  </a:cubicBezTo>
                  <a:cubicBezTo>
                    <a:pt x="3" y="4"/>
                    <a:pt x="3" y="4"/>
                    <a:pt x="3" y="4"/>
                  </a:cubicBezTo>
                  <a:cubicBezTo>
                    <a:pt x="4" y="3"/>
                    <a:pt x="4" y="2"/>
                    <a:pt x="5"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7" name="ïş1íḓè">
              <a:extLst>
                <a:ext uri="{FF2B5EF4-FFF2-40B4-BE49-F238E27FC236}">
                  <a16:creationId xmlns:a16="http://schemas.microsoft.com/office/drawing/2014/main" id="{EC13733A-BE4C-497F-8EC3-A93296254A4D}"/>
                </a:ext>
              </a:extLst>
            </p:cNvPr>
            <p:cNvSpPr/>
            <p:nvPr/>
          </p:nvSpPr>
          <p:spPr bwMode="auto">
            <a:xfrm>
              <a:off x="8977312" y="4374356"/>
              <a:ext cx="204788" cy="88900"/>
            </a:xfrm>
            <a:custGeom>
              <a:avLst/>
              <a:gdLst>
                <a:gd name="T0" fmla="*/ 0 w 48"/>
                <a:gd name="T1" fmla="*/ 21 h 21"/>
                <a:gd name="T2" fmla="*/ 0 w 48"/>
                <a:gd name="T3" fmla="*/ 21 h 21"/>
                <a:gd name="T4" fmla="*/ 0 w 48"/>
                <a:gd name="T5" fmla="*/ 21 h 21"/>
                <a:gd name="T6" fmla="*/ 0 w 48"/>
                <a:gd name="T7" fmla="*/ 21 h 21"/>
                <a:gd name="T8" fmla="*/ 48 w 48"/>
                <a:gd name="T9" fmla="*/ 0 h 21"/>
                <a:gd name="T10" fmla="*/ 4 w 48"/>
                <a:gd name="T11" fmla="*/ 18 h 21"/>
                <a:gd name="T12" fmla="*/ 3 w 48"/>
                <a:gd name="T13" fmla="*/ 19 h 21"/>
                <a:gd name="T14" fmla="*/ 3 w 48"/>
                <a:gd name="T15" fmla="*/ 19 h 21"/>
                <a:gd name="T16" fmla="*/ 3 w 48"/>
                <a:gd name="T17" fmla="*/ 19 h 21"/>
                <a:gd name="T18" fmla="*/ 3 w 48"/>
                <a:gd name="T19" fmla="*/ 19 h 21"/>
                <a:gd name="T20" fmla="*/ 48 w 48"/>
                <a:gd name="T21" fmla="*/ 2 h 21"/>
                <a:gd name="T22" fmla="*/ 48 w 4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1">
                  <a:moveTo>
                    <a:pt x="0" y="21"/>
                  </a:moveTo>
                  <a:cubicBezTo>
                    <a:pt x="0" y="21"/>
                    <a:pt x="0" y="21"/>
                    <a:pt x="0" y="21"/>
                  </a:cubicBezTo>
                  <a:cubicBezTo>
                    <a:pt x="0" y="21"/>
                    <a:pt x="0" y="21"/>
                    <a:pt x="0" y="21"/>
                  </a:cubicBezTo>
                  <a:cubicBezTo>
                    <a:pt x="0" y="21"/>
                    <a:pt x="0" y="21"/>
                    <a:pt x="0" y="21"/>
                  </a:cubicBezTo>
                  <a:moveTo>
                    <a:pt x="48" y="0"/>
                  </a:moveTo>
                  <a:cubicBezTo>
                    <a:pt x="35" y="8"/>
                    <a:pt x="19" y="12"/>
                    <a:pt x="4" y="18"/>
                  </a:cubicBezTo>
                  <a:cubicBezTo>
                    <a:pt x="3" y="19"/>
                    <a:pt x="3" y="19"/>
                    <a:pt x="3" y="19"/>
                  </a:cubicBezTo>
                  <a:cubicBezTo>
                    <a:pt x="3" y="19"/>
                    <a:pt x="3" y="19"/>
                    <a:pt x="3" y="19"/>
                  </a:cubicBezTo>
                  <a:cubicBezTo>
                    <a:pt x="3" y="19"/>
                    <a:pt x="3" y="19"/>
                    <a:pt x="3" y="19"/>
                  </a:cubicBezTo>
                  <a:cubicBezTo>
                    <a:pt x="3" y="19"/>
                    <a:pt x="3" y="19"/>
                    <a:pt x="3" y="19"/>
                  </a:cubicBezTo>
                  <a:cubicBezTo>
                    <a:pt x="48" y="2"/>
                    <a:pt x="48" y="2"/>
                    <a:pt x="48" y="2"/>
                  </a:cubicBezTo>
                  <a:cubicBezTo>
                    <a:pt x="48" y="0"/>
                    <a:pt x="48" y="0"/>
                    <a:pt x="48"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8" name="íṩļiḑè">
              <a:extLst>
                <a:ext uri="{FF2B5EF4-FFF2-40B4-BE49-F238E27FC236}">
                  <a16:creationId xmlns:a16="http://schemas.microsoft.com/office/drawing/2014/main" id="{94C5F24D-891B-48F3-8DFF-0A32D8BCCEFE}"/>
                </a:ext>
              </a:extLst>
            </p:cNvPr>
            <p:cNvSpPr/>
            <p:nvPr/>
          </p:nvSpPr>
          <p:spPr bwMode="auto">
            <a:xfrm>
              <a:off x="8964612" y="4450556"/>
              <a:ext cx="28575" cy="12700"/>
            </a:xfrm>
            <a:custGeom>
              <a:avLst/>
              <a:gdLst>
                <a:gd name="T0" fmla="*/ 7 w 7"/>
                <a:gd name="T1" fmla="*/ 0 h 3"/>
                <a:gd name="T2" fmla="*/ 0 w 7"/>
                <a:gd name="T3" fmla="*/ 3 h 3"/>
                <a:gd name="T4" fmla="*/ 1 w 7"/>
                <a:gd name="T5" fmla="*/ 3 h 3"/>
                <a:gd name="T6" fmla="*/ 3 w 7"/>
                <a:gd name="T7" fmla="*/ 3 h 3"/>
                <a:gd name="T8" fmla="*/ 3 w 7"/>
                <a:gd name="T9" fmla="*/ 3 h 3"/>
                <a:gd name="T10" fmla="*/ 3 w 7"/>
                <a:gd name="T11" fmla="*/ 3 h 3"/>
                <a:gd name="T12" fmla="*/ 3 w 7"/>
                <a:gd name="T13" fmla="*/ 3 h 3"/>
                <a:gd name="T14" fmla="*/ 3 w 7"/>
                <a:gd name="T15" fmla="*/ 3 h 3"/>
                <a:gd name="T16" fmla="*/ 4 w 7"/>
                <a:gd name="T17" fmla="*/ 3 h 3"/>
                <a:gd name="T18" fmla="*/ 4 w 7"/>
                <a:gd name="T19" fmla="*/ 3 h 3"/>
                <a:gd name="T20" fmla="*/ 4 w 7"/>
                <a:gd name="T21" fmla="*/ 3 h 3"/>
                <a:gd name="T22" fmla="*/ 5 w 7"/>
                <a:gd name="T23" fmla="*/ 2 h 3"/>
                <a:gd name="T24" fmla="*/ 5 w 7"/>
                <a:gd name="T25" fmla="*/ 2 h 3"/>
                <a:gd name="T26" fmla="*/ 6 w 7"/>
                <a:gd name="T27" fmla="*/ 1 h 3"/>
                <a:gd name="T28" fmla="*/ 7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7" y="0"/>
                  </a:moveTo>
                  <a:cubicBezTo>
                    <a:pt x="4" y="1"/>
                    <a:pt x="2" y="2"/>
                    <a:pt x="0" y="3"/>
                  </a:cubicBezTo>
                  <a:cubicBezTo>
                    <a:pt x="0" y="3"/>
                    <a:pt x="1" y="3"/>
                    <a:pt x="1" y="3"/>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5" y="2"/>
                    <a:pt x="5" y="2"/>
                    <a:pt x="5" y="2"/>
                  </a:cubicBezTo>
                  <a:cubicBezTo>
                    <a:pt x="5" y="2"/>
                    <a:pt x="5" y="2"/>
                    <a:pt x="5" y="2"/>
                  </a:cubicBezTo>
                  <a:cubicBezTo>
                    <a:pt x="6" y="1"/>
                    <a:pt x="6" y="1"/>
                    <a:pt x="6" y="1"/>
                  </a:cubicBezTo>
                  <a:cubicBezTo>
                    <a:pt x="6" y="1"/>
                    <a:pt x="6"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49" name="îśļïḋe">
              <a:extLst>
                <a:ext uri="{FF2B5EF4-FFF2-40B4-BE49-F238E27FC236}">
                  <a16:creationId xmlns:a16="http://schemas.microsoft.com/office/drawing/2014/main" id="{D610E5E4-4518-46AD-9EE7-D1A77A2865B1}"/>
                </a:ext>
              </a:extLst>
            </p:cNvPr>
            <p:cNvSpPr/>
            <p:nvPr/>
          </p:nvSpPr>
          <p:spPr bwMode="auto">
            <a:xfrm>
              <a:off x="8985250" y="4377531"/>
              <a:ext cx="209550" cy="82550"/>
            </a:xfrm>
            <a:custGeom>
              <a:avLst/>
              <a:gdLst>
                <a:gd name="T0" fmla="*/ 1 w 49"/>
                <a:gd name="T1" fmla="*/ 18 h 19"/>
                <a:gd name="T2" fmla="*/ 1 w 49"/>
                <a:gd name="T3" fmla="*/ 18 h 19"/>
                <a:gd name="T4" fmla="*/ 0 w 49"/>
                <a:gd name="T5" fmla="*/ 19 h 19"/>
                <a:gd name="T6" fmla="*/ 0 w 49"/>
                <a:gd name="T7" fmla="*/ 19 h 19"/>
                <a:gd name="T8" fmla="*/ 1 w 49"/>
                <a:gd name="T9" fmla="*/ 18 h 19"/>
                <a:gd name="T10" fmla="*/ 49 w 49"/>
                <a:gd name="T11" fmla="*/ 0 h 19"/>
                <a:gd name="T12" fmla="*/ 46 w 49"/>
                <a:gd name="T13" fmla="*/ 1 h 19"/>
                <a:gd name="T14" fmla="*/ 1 w 49"/>
                <a:gd name="T15" fmla="*/ 18 h 19"/>
                <a:gd name="T16" fmla="*/ 3 w 49"/>
                <a:gd name="T17" fmla="*/ 18 h 19"/>
                <a:gd name="T18" fmla="*/ 4 w 49"/>
                <a:gd name="T19" fmla="*/ 18 h 19"/>
                <a:gd name="T20" fmla="*/ 46 w 49"/>
                <a:gd name="T21" fmla="*/ 2 h 19"/>
                <a:gd name="T22" fmla="*/ 47 w 49"/>
                <a:gd name="T23" fmla="*/ 2 h 19"/>
                <a:gd name="T24" fmla="*/ 49 w 4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9">
                  <a:moveTo>
                    <a:pt x="1" y="18"/>
                  </a:moveTo>
                  <a:cubicBezTo>
                    <a:pt x="1" y="18"/>
                    <a:pt x="1" y="18"/>
                    <a:pt x="1" y="18"/>
                  </a:cubicBezTo>
                  <a:cubicBezTo>
                    <a:pt x="0" y="19"/>
                    <a:pt x="0" y="19"/>
                    <a:pt x="0" y="19"/>
                  </a:cubicBezTo>
                  <a:cubicBezTo>
                    <a:pt x="0" y="19"/>
                    <a:pt x="0" y="19"/>
                    <a:pt x="0" y="19"/>
                  </a:cubicBezTo>
                  <a:cubicBezTo>
                    <a:pt x="1" y="18"/>
                    <a:pt x="1" y="18"/>
                    <a:pt x="1" y="18"/>
                  </a:cubicBezTo>
                  <a:moveTo>
                    <a:pt x="49" y="0"/>
                  </a:moveTo>
                  <a:cubicBezTo>
                    <a:pt x="46" y="1"/>
                    <a:pt x="46" y="1"/>
                    <a:pt x="46" y="1"/>
                  </a:cubicBezTo>
                  <a:cubicBezTo>
                    <a:pt x="1" y="18"/>
                    <a:pt x="1" y="18"/>
                    <a:pt x="1" y="18"/>
                  </a:cubicBezTo>
                  <a:cubicBezTo>
                    <a:pt x="2" y="18"/>
                    <a:pt x="3" y="18"/>
                    <a:pt x="3" y="18"/>
                  </a:cubicBezTo>
                  <a:cubicBezTo>
                    <a:pt x="3" y="18"/>
                    <a:pt x="4" y="18"/>
                    <a:pt x="4" y="18"/>
                  </a:cubicBezTo>
                  <a:cubicBezTo>
                    <a:pt x="46" y="2"/>
                    <a:pt x="46" y="2"/>
                    <a:pt x="46" y="2"/>
                  </a:cubicBezTo>
                  <a:cubicBezTo>
                    <a:pt x="47" y="2"/>
                    <a:pt x="47" y="2"/>
                    <a:pt x="47" y="2"/>
                  </a:cubicBezTo>
                  <a:cubicBezTo>
                    <a:pt x="48" y="1"/>
                    <a:pt x="48" y="1"/>
                    <a:pt x="49"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0" name="ïṧḷiḓè">
              <a:extLst>
                <a:ext uri="{FF2B5EF4-FFF2-40B4-BE49-F238E27FC236}">
                  <a16:creationId xmlns:a16="http://schemas.microsoft.com/office/drawing/2014/main" id="{F96F2CF5-0009-4ADE-8BDC-BA8AF6DAB2E1}"/>
                </a:ext>
              </a:extLst>
            </p:cNvPr>
            <p:cNvSpPr/>
            <p:nvPr/>
          </p:nvSpPr>
          <p:spPr bwMode="auto">
            <a:xfrm>
              <a:off x="8980487" y="4455318"/>
              <a:ext cx="22225" cy="7938"/>
            </a:xfrm>
            <a:custGeom>
              <a:avLst/>
              <a:gdLst>
                <a:gd name="T0" fmla="*/ 4 w 5"/>
                <a:gd name="T1" fmla="*/ 0 h 2"/>
                <a:gd name="T2" fmla="*/ 2 w 5"/>
                <a:gd name="T3" fmla="*/ 0 h 2"/>
                <a:gd name="T4" fmla="*/ 2 w 5"/>
                <a:gd name="T5" fmla="*/ 0 h 2"/>
                <a:gd name="T6" fmla="*/ 2 w 5"/>
                <a:gd name="T7" fmla="*/ 0 h 2"/>
                <a:gd name="T8" fmla="*/ 1 w 5"/>
                <a:gd name="T9" fmla="*/ 1 h 2"/>
                <a:gd name="T10" fmla="*/ 0 w 5"/>
                <a:gd name="T11" fmla="*/ 2 h 2"/>
                <a:gd name="T12" fmla="*/ 5 w 5"/>
                <a:gd name="T13" fmla="*/ 0 h 2"/>
                <a:gd name="T14" fmla="*/ 4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4" y="0"/>
                  </a:moveTo>
                  <a:cubicBezTo>
                    <a:pt x="4" y="0"/>
                    <a:pt x="3" y="0"/>
                    <a:pt x="2" y="0"/>
                  </a:cubicBezTo>
                  <a:cubicBezTo>
                    <a:pt x="2" y="0"/>
                    <a:pt x="2" y="0"/>
                    <a:pt x="2" y="0"/>
                  </a:cubicBezTo>
                  <a:cubicBezTo>
                    <a:pt x="2" y="0"/>
                    <a:pt x="2" y="0"/>
                    <a:pt x="2" y="0"/>
                  </a:cubicBezTo>
                  <a:cubicBezTo>
                    <a:pt x="2" y="0"/>
                    <a:pt x="2" y="0"/>
                    <a:pt x="1" y="1"/>
                  </a:cubicBezTo>
                  <a:cubicBezTo>
                    <a:pt x="1" y="1"/>
                    <a:pt x="1" y="1"/>
                    <a:pt x="0" y="2"/>
                  </a:cubicBezTo>
                  <a:cubicBezTo>
                    <a:pt x="5" y="0"/>
                    <a:pt x="5" y="0"/>
                    <a:pt x="5" y="0"/>
                  </a:cubicBezTo>
                  <a:cubicBezTo>
                    <a:pt x="5" y="0"/>
                    <a:pt x="4" y="0"/>
                    <a:pt x="4"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1" name="iṡ1îďê">
              <a:extLst>
                <a:ext uri="{FF2B5EF4-FFF2-40B4-BE49-F238E27FC236}">
                  <a16:creationId xmlns:a16="http://schemas.microsoft.com/office/drawing/2014/main" id="{9B847220-E1A1-4208-8D4D-C2F91A53738C}"/>
                </a:ext>
              </a:extLst>
            </p:cNvPr>
            <p:cNvSpPr/>
            <p:nvPr/>
          </p:nvSpPr>
          <p:spPr bwMode="auto">
            <a:xfrm>
              <a:off x="9232900" y="4394993"/>
              <a:ext cx="9525" cy="12700"/>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0 h 3"/>
                <a:gd name="T16" fmla="*/ 2 w 2"/>
                <a:gd name="T17" fmla="*/ 3 h 3"/>
                <a:gd name="T18" fmla="*/ 2 w 2"/>
                <a:gd name="T19" fmla="*/ 3 h 3"/>
                <a:gd name="T20" fmla="*/ 2 w 2"/>
                <a:gd name="T21" fmla="*/ 3 h 3"/>
                <a:gd name="T22" fmla="*/ 0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0" y="0"/>
                  </a:moveTo>
                  <a:cubicBezTo>
                    <a:pt x="0" y="0"/>
                    <a:pt x="0" y="0"/>
                    <a:pt x="0" y="0"/>
                  </a:cubicBezTo>
                  <a:cubicBezTo>
                    <a:pt x="1" y="1"/>
                    <a:pt x="2" y="2"/>
                    <a:pt x="2" y="3"/>
                  </a:cubicBezTo>
                  <a:cubicBezTo>
                    <a:pt x="2" y="3"/>
                    <a:pt x="2" y="3"/>
                    <a:pt x="2" y="3"/>
                  </a:cubicBezTo>
                  <a:cubicBezTo>
                    <a:pt x="2" y="3"/>
                    <a:pt x="2" y="3"/>
                    <a:pt x="2" y="3"/>
                  </a:cubicBezTo>
                  <a:cubicBezTo>
                    <a:pt x="2" y="2"/>
                    <a:pt x="1" y="1"/>
                    <a:pt x="0"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2" name="ïṥlïḓe">
              <a:extLst>
                <a:ext uri="{FF2B5EF4-FFF2-40B4-BE49-F238E27FC236}">
                  <a16:creationId xmlns:a16="http://schemas.microsoft.com/office/drawing/2014/main" id="{F362806D-07D5-4537-A8C7-D068F38FDE84}"/>
                </a:ext>
              </a:extLst>
            </p:cNvPr>
            <p:cNvSpPr/>
            <p:nvPr/>
          </p:nvSpPr>
          <p:spPr bwMode="auto">
            <a:xfrm>
              <a:off x="9217025" y="4394993"/>
              <a:ext cx="33338" cy="65088"/>
            </a:xfrm>
            <a:custGeom>
              <a:avLst/>
              <a:gdLst>
                <a:gd name="T0" fmla="*/ 4 w 8"/>
                <a:gd name="T1" fmla="*/ 0 h 15"/>
                <a:gd name="T2" fmla="*/ 0 w 8"/>
                <a:gd name="T3" fmla="*/ 9 h 15"/>
                <a:gd name="T4" fmla="*/ 3 w 8"/>
                <a:gd name="T5" fmla="*/ 15 h 15"/>
                <a:gd name="T6" fmla="*/ 5 w 8"/>
                <a:gd name="T7" fmla="*/ 14 h 15"/>
                <a:gd name="T8" fmla="*/ 6 w 8"/>
                <a:gd name="T9" fmla="*/ 3 h 15"/>
                <a:gd name="T10" fmla="*/ 6 w 8"/>
                <a:gd name="T11" fmla="*/ 3 h 15"/>
                <a:gd name="T12" fmla="*/ 6 w 8"/>
                <a:gd name="T13" fmla="*/ 3 h 15"/>
                <a:gd name="T14" fmla="*/ 6 w 8"/>
                <a:gd name="T15" fmla="*/ 3 h 15"/>
                <a:gd name="T16" fmla="*/ 6 w 8"/>
                <a:gd name="T17" fmla="*/ 3 h 15"/>
                <a:gd name="T18" fmla="*/ 6 w 8"/>
                <a:gd name="T19" fmla="*/ 3 h 15"/>
                <a:gd name="T20" fmla="*/ 4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0"/>
                  </a:moveTo>
                  <a:cubicBezTo>
                    <a:pt x="4" y="3"/>
                    <a:pt x="3" y="6"/>
                    <a:pt x="0" y="9"/>
                  </a:cubicBezTo>
                  <a:cubicBezTo>
                    <a:pt x="3" y="15"/>
                    <a:pt x="3" y="15"/>
                    <a:pt x="3" y="15"/>
                  </a:cubicBezTo>
                  <a:cubicBezTo>
                    <a:pt x="5" y="14"/>
                    <a:pt x="5" y="14"/>
                    <a:pt x="5" y="14"/>
                  </a:cubicBezTo>
                  <a:cubicBezTo>
                    <a:pt x="7" y="12"/>
                    <a:pt x="8" y="8"/>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5" y="1"/>
                    <a:pt x="4"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3" name="ïṣliḑè">
              <a:extLst>
                <a:ext uri="{FF2B5EF4-FFF2-40B4-BE49-F238E27FC236}">
                  <a16:creationId xmlns:a16="http://schemas.microsoft.com/office/drawing/2014/main" id="{9B8E2991-752D-4094-B45F-0A7EA4EBA133}"/>
                </a:ext>
              </a:extLst>
            </p:cNvPr>
            <p:cNvSpPr/>
            <p:nvPr/>
          </p:nvSpPr>
          <p:spPr bwMode="auto">
            <a:xfrm>
              <a:off x="9036050" y="4433093"/>
              <a:ext cx="193675" cy="98425"/>
            </a:xfrm>
            <a:custGeom>
              <a:avLst/>
              <a:gdLst>
                <a:gd name="T0" fmla="*/ 42 w 45"/>
                <a:gd name="T1" fmla="*/ 0 h 23"/>
                <a:gd name="T2" fmla="*/ 0 w 45"/>
                <a:gd name="T3" fmla="*/ 21 h 23"/>
                <a:gd name="T4" fmla="*/ 0 w 45"/>
                <a:gd name="T5" fmla="*/ 23 h 23"/>
                <a:gd name="T6" fmla="*/ 17 w 45"/>
                <a:gd name="T7" fmla="*/ 17 h 23"/>
                <a:gd name="T8" fmla="*/ 45 w 45"/>
                <a:gd name="T9" fmla="*/ 6 h 23"/>
                <a:gd name="T10" fmla="*/ 42 w 45"/>
                <a:gd name="T11" fmla="*/ 0 h 23"/>
              </a:gdLst>
              <a:ahLst/>
              <a:cxnLst>
                <a:cxn ang="0">
                  <a:pos x="T0" y="T1"/>
                </a:cxn>
                <a:cxn ang="0">
                  <a:pos x="T2" y="T3"/>
                </a:cxn>
                <a:cxn ang="0">
                  <a:pos x="T4" y="T5"/>
                </a:cxn>
                <a:cxn ang="0">
                  <a:pos x="T6" y="T7"/>
                </a:cxn>
                <a:cxn ang="0">
                  <a:pos x="T8" y="T9"/>
                </a:cxn>
                <a:cxn ang="0">
                  <a:pos x="T10" y="T11"/>
                </a:cxn>
              </a:cxnLst>
              <a:rect l="0" t="0" r="r" b="b"/>
              <a:pathLst>
                <a:path w="45" h="23">
                  <a:moveTo>
                    <a:pt x="42" y="0"/>
                  </a:moveTo>
                  <a:cubicBezTo>
                    <a:pt x="34" y="10"/>
                    <a:pt x="14" y="16"/>
                    <a:pt x="0" y="21"/>
                  </a:cubicBezTo>
                  <a:cubicBezTo>
                    <a:pt x="0" y="22"/>
                    <a:pt x="0" y="22"/>
                    <a:pt x="0" y="23"/>
                  </a:cubicBezTo>
                  <a:cubicBezTo>
                    <a:pt x="5" y="20"/>
                    <a:pt x="11" y="18"/>
                    <a:pt x="17" y="17"/>
                  </a:cubicBezTo>
                  <a:cubicBezTo>
                    <a:pt x="45" y="6"/>
                    <a:pt x="45" y="6"/>
                    <a:pt x="45" y="6"/>
                  </a:cubicBezTo>
                  <a:cubicBezTo>
                    <a:pt x="42" y="0"/>
                    <a:pt x="42" y="0"/>
                    <a:pt x="4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4" name="iṡḷîḓe">
              <a:extLst>
                <a:ext uri="{FF2B5EF4-FFF2-40B4-BE49-F238E27FC236}">
                  <a16:creationId xmlns:a16="http://schemas.microsoft.com/office/drawing/2014/main" id="{CCEC8FF3-DEA3-4572-9299-95924177DE60}"/>
                </a:ext>
              </a:extLst>
            </p:cNvPr>
            <p:cNvSpPr/>
            <p:nvPr/>
          </p:nvSpPr>
          <p:spPr bwMode="auto">
            <a:xfrm>
              <a:off x="9007475" y="4523581"/>
              <a:ext cx="28575" cy="17463"/>
            </a:xfrm>
            <a:custGeom>
              <a:avLst/>
              <a:gdLst>
                <a:gd name="T0" fmla="*/ 7 w 7"/>
                <a:gd name="T1" fmla="*/ 0 h 4"/>
                <a:gd name="T2" fmla="*/ 0 w 7"/>
                <a:gd name="T3" fmla="*/ 4 h 4"/>
                <a:gd name="T4" fmla="*/ 1 w 7"/>
                <a:gd name="T5" fmla="*/ 4 h 4"/>
                <a:gd name="T6" fmla="*/ 7 w 7"/>
                <a:gd name="T7" fmla="*/ 2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5" y="2"/>
                    <a:pt x="2" y="3"/>
                    <a:pt x="0" y="4"/>
                  </a:cubicBezTo>
                  <a:cubicBezTo>
                    <a:pt x="1" y="4"/>
                    <a:pt x="1" y="4"/>
                    <a:pt x="1" y="4"/>
                  </a:cubicBezTo>
                  <a:cubicBezTo>
                    <a:pt x="3" y="3"/>
                    <a:pt x="5" y="2"/>
                    <a:pt x="7" y="2"/>
                  </a:cubicBezTo>
                  <a:cubicBezTo>
                    <a:pt x="7" y="1"/>
                    <a:pt x="7" y="1"/>
                    <a:pt x="7"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5" name="iŝḻîḑé">
              <a:extLst>
                <a:ext uri="{FF2B5EF4-FFF2-40B4-BE49-F238E27FC236}">
                  <a16:creationId xmlns:a16="http://schemas.microsoft.com/office/drawing/2014/main" id="{C47A709A-757B-444D-876A-595F555B7201}"/>
                </a:ext>
              </a:extLst>
            </p:cNvPr>
            <p:cNvSpPr/>
            <p:nvPr/>
          </p:nvSpPr>
          <p:spPr bwMode="auto">
            <a:xfrm>
              <a:off x="9242425" y="4455318"/>
              <a:ext cx="20638" cy="7938"/>
            </a:xfrm>
            <a:custGeom>
              <a:avLst/>
              <a:gdLst>
                <a:gd name="T0" fmla="*/ 2 w 5"/>
                <a:gd name="T1" fmla="*/ 0 h 2"/>
                <a:gd name="T2" fmla="*/ 0 w 5"/>
                <a:gd name="T3" fmla="*/ 0 h 2"/>
                <a:gd name="T4" fmla="*/ 0 w 5"/>
                <a:gd name="T5" fmla="*/ 0 h 2"/>
                <a:gd name="T6" fmla="*/ 0 w 5"/>
                <a:gd name="T7" fmla="*/ 2 h 2"/>
                <a:gd name="T8" fmla="*/ 5 w 5"/>
                <a:gd name="T9" fmla="*/ 1 h 2"/>
                <a:gd name="T10" fmla="*/ 2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2" y="0"/>
                  </a:moveTo>
                  <a:cubicBezTo>
                    <a:pt x="1" y="0"/>
                    <a:pt x="0" y="0"/>
                    <a:pt x="0" y="0"/>
                  </a:cubicBezTo>
                  <a:cubicBezTo>
                    <a:pt x="0" y="0"/>
                    <a:pt x="0" y="0"/>
                    <a:pt x="0" y="0"/>
                  </a:cubicBezTo>
                  <a:cubicBezTo>
                    <a:pt x="0" y="2"/>
                    <a:pt x="0" y="2"/>
                    <a:pt x="0" y="2"/>
                  </a:cubicBezTo>
                  <a:cubicBezTo>
                    <a:pt x="2" y="2"/>
                    <a:pt x="4" y="1"/>
                    <a:pt x="5" y="1"/>
                  </a:cubicBezTo>
                  <a:cubicBezTo>
                    <a:pt x="4" y="0"/>
                    <a:pt x="3" y="0"/>
                    <a:pt x="2"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56" name="íšlîḋè">
              <a:extLst>
                <a:ext uri="{FF2B5EF4-FFF2-40B4-BE49-F238E27FC236}">
                  <a16:creationId xmlns:a16="http://schemas.microsoft.com/office/drawing/2014/main" id="{A3A552A2-D882-463D-A1F5-D51B259F8BC5}"/>
                </a:ext>
              </a:extLst>
            </p:cNvPr>
            <p:cNvSpPr/>
            <p:nvPr/>
          </p:nvSpPr>
          <p:spPr bwMode="auto">
            <a:xfrm>
              <a:off x="9109075" y="4455318"/>
              <a:ext cx="133350" cy="50800"/>
            </a:xfrm>
            <a:custGeom>
              <a:avLst/>
              <a:gdLst>
                <a:gd name="T0" fmla="*/ 31 w 31"/>
                <a:gd name="T1" fmla="*/ 0 h 12"/>
                <a:gd name="T2" fmla="*/ 31 w 31"/>
                <a:gd name="T3" fmla="*/ 0 h 12"/>
                <a:gd name="T4" fmla="*/ 30 w 31"/>
                <a:gd name="T5" fmla="*/ 0 h 12"/>
                <a:gd name="T6" fmla="*/ 30 w 31"/>
                <a:gd name="T7" fmla="*/ 0 h 12"/>
                <a:gd name="T8" fmla="*/ 28 w 31"/>
                <a:gd name="T9" fmla="*/ 1 h 12"/>
                <a:gd name="T10" fmla="*/ 0 w 31"/>
                <a:gd name="T11" fmla="*/ 12 h 12"/>
                <a:gd name="T12" fmla="*/ 31 w 31"/>
                <a:gd name="T13" fmla="*/ 2 h 12"/>
                <a:gd name="T14" fmla="*/ 31 w 3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
                  <a:moveTo>
                    <a:pt x="31" y="0"/>
                  </a:moveTo>
                  <a:cubicBezTo>
                    <a:pt x="31" y="0"/>
                    <a:pt x="31" y="0"/>
                    <a:pt x="31" y="0"/>
                  </a:cubicBezTo>
                  <a:cubicBezTo>
                    <a:pt x="30" y="0"/>
                    <a:pt x="30" y="0"/>
                    <a:pt x="30" y="0"/>
                  </a:cubicBezTo>
                  <a:cubicBezTo>
                    <a:pt x="30" y="0"/>
                    <a:pt x="30" y="0"/>
                    <a:pt x="30" y="0"/>
                  </a:cubicBezTo>
                  <a:cubicBezTo>
                    <a:pt x="28" y="1"/>
                    <a:pt x="28" y="1"/>
                    <a:pt x="28" y="1"/>
                  </a:cubicBezTo>
                  <a:cubicBezTo>
                    <a:pt x="0" y="12"/>
                    <a:pt x="0" y="12"/>
                    <a:pt x="0" y="12"/>
                  </a:cubicBezTo>
                  <a:cubicBezTo>
                    <a:pt x="11" y="8"/>
                    <a:pt x="21" y="6"/>
                    <a:pt x="31" y="2"/>
                  </a:cubicBezTo>
                  <a:cubicBezTo>
                    <a:pt x="31" y="0"/>
                    <a:pt x="31" y="0"/>
                    <a:pt x="31"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grpSp>
      <p:grpSp>
        <p:nvGrpSpPr>
          <p:cNvPr id="257" name="5c2778cb-5c31-44b9-8b27-cdcc7275cbf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1133095" y="1476375"/>
            <a:ext cx="410211" cy="540876"/>
            <a:chOff x="4237038" y="1361788"/>
            <a:chExt cx="3717925" cy="4902201"/>
          </a:xfrm>
        </p:grpSpPr>
        <p:sp>
          <p:nvSpPr>
            <p:cNvPr id="258" name="íṧļîḋe"/>
            <p:cNvSpPr/>
            <p:nvPr/>
          </p:nvSpPr>
          <p:spPr bwMode="auto">
            <a:xfrm>
              <a:off x="6065838" y="1361788"/>
              <a:ext cx="60325" cy="176847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59" name="iŝļídé"/>
            <p:cNvSpPr/>
            <p:nvPr/>
          </p:nvSpPr>
          <p:spPr bwMode="auto">
            <a:xfrm>
              <a:off x="4799013" y="3571588"/>
              <a:ext cx="2587625" cy="23431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0" name="ïŝlíďè"/>
            <p:cNvSpPr/>
            <p:nvPr/>
          </p:nvSpPr>
          <p:spPr bwMode="auto">
            <a:xfrm>
              <a:off x="4548188" y="2246026"/>
              <a:ext cx="3095625" cy="884238"/>
            </a:xfrm>
            <a:custGeom>
              <a:avLst/>
              <a:gdLst>
                <a:gd name="T0" fmla="*/ 1950 w 1950"/>
                <a:gd name="T1" fmla="*/ 557 h 557"/>
                <a:gd name="T2" fmla="*/ 0 w 1950"/>
                <a:gd name="T3" fmla="*/ 557 h 557"/>
                <a:gd name="T4" fmla="*/ 0 w 1950"/>
                <a:gd name="T5" fmla="*/ 378 h 557"/>
                <a:gd name="T6" fmla="*/ 973 w 1950"/>
                <a:gd name="T7" fmla="*/ 0 h 557"/>
                <a:gd name="T8" fmla="*/ 1950 w 1950"/>
                <a:gd name="T9" fmla="*/ 378 h 557"/>
                <a:gd name="T10" fmla="*/ 1950 w 1950"/>
                <a:gd name="T11" fmla="*/ 557 h 557"/>
              </a:gdLst>
              <a:ahLst/>
              <a:cxnLst>
                <a:cxn ang="0">
                  <a:pos x="T0" y="T1"/>
                </a:cxn>
                <a:cxn ang="0">
                  <a:pos x="T2" y="T3"/>
                </a:cxn>
                <a:cxn ang="0">
                  <a:pos x="T4" y="T5"/>
                </a:cxn>
                <a:cxn ang="0">
                  <a:pos x="T6" y="T7"/>
                </a:cxn>
                <a:cxn ang="0">
                  <a:pos x="T8" y="T9"/>
                </a:cxn>
                <a:cxn ang="0">
                  <a:pos x="T10" y="T11"/>
                </a:cxn>
              </a:cxnLst>
              <a:rect l="0" t="0" r="r" b="b"/>
              <a:pathLst>
                <a:path w="1950" h="557">
                  <a:moveTo>
                    <a:pt x="1950" y="557"/>
                  </a:moveTo>
                  <a:lnTo>
                    <a:pt x="0" y="557"/>
                  </a:lnTo>
                  <a:lnTo>
                    <a:pt x="0" y="378"/>
                  </a:lnTo>
                  <a:lnTo>
                    <a:pt x="973" y="0"/>
                  </a:lnTo>
                  <a:lnTo>
                    <a:pt x="1950" y="378"/>
                  </a:lnTo>
                  <a:lnTo>
                    <a:pt x="1950" y="55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1" name="îṩļïḍe"/>
            <p:cNvSpPr/>
            <p:nvPr/>
          </p:nvSpPr>
          <p:spPr bwMode="auto">
            <a:xfrm>
              <a:off x="4548188" y="2199988"/>
              <a:ext cx="3095625" cy="692150"/>
            </a:xfrm>
            <a:custGeom>
              <a:avLst/>
              <a:gdLst>
                <a:gd name="T0" fmla="*/ 1950 w 1950"/>
                <a:gd name="T1" fmla="*/ 436 h 436"/>
                <a:gd name="T2" fmla="*/ 973 w 1950"/>
                <a:gd name="T3" fmla="*/ 54 h 436"/>
                <a:gd name="T4" fmla="*/ 0 w 1950"/>
                <a:gd name="T5" fmla="*/ 436 h 436"/>
                <a:gd name="T6" fmla="*/ 0 w 1950"/>
                <a:gd name="T7" fmla="*/ 382 h 436"/>
                <a:gd name="T8" fmla="*/ 973 w 1950"/>
                <a:gd name="T9" fmla="*/ 0 h 436"/>
                <a:gd name="T10" fmla="*/ 1950 w 1950"/>
                <a:gd name="T11" fmla="*/ 382 h 436"/>
                <a:gd name="T12" fmla="*/ 1950 w 1950"/>
                <a:gd name="T13" fmla="*/ 436 h 436"/>
              </a:gdLst>
              <a:ahLst/>
              <a:cxnLst>
                <a:cxn ang="0">
                  <a:pos x="T0" y="T1"/>
                </a:cxn>
                <a:cxn ang="0">
                  <a:pos x="T2" y="T3"/>
                </a:cxn>
                <a:cxn ang="0">
                  <a:pos x="T4" y="T5"/>
                </a:cxn>
                <a:cxn ang="0">
                  <a:pos x="T6" y="T7"/>
                </a:cxn>
                <a:cxn ang="0">
                  <a:pos x="T8" y="T9"/>
                </a:cxn>
                <a:cxn ang="0">
                  <a:pos x="T10" y="T11"/>
                </a:cxn>
                <a:cxn ang="0">
                  <a:pos x="T12" y="T13"/>
                </a:cxn>
              </a:cxnLst>
              <a:rect l="0" t="0" r="r" b="b"/>
              <a:pathLst>
                <a:path w="1950" h="436">
                  <a:moveTo>
                    <a:pt x="1950" y="436"/>
                  </a:moveTo>
                  <a:lnTo>
                    <a:pt x="973" y="54"/>
                  </a:lnTo>
                  <a:lnTo>
                    <a:pt x="0" y="436"/>
                  </a:lnTo>
                  <a:lnTo>
                    <a:pt x="0" y="382"/>
                  </a:lnTo>
                  <a:lnTo>
                    <a:pt x="973" y="0"/>
                  </a:lnTo>
                  <a:lnTo>
                    <a:pt x="1950" y="382"/>
                  </a:lnTo>
                  <a:lnTo>
                    <a:pt x="1950" y="43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2" name="i$ḻîḑê"/>
            <p:cNvSpPr/>
            <p:nvPr/>
          </p:nvSpPr>
          <p:spPr bwMode="auto">
            <a:xfrm>
              <a:off x="4460876" y="2906426"/>
              <a:ext cx="54927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3" name="ïslïďé"/>
            <p:cNvSpPr/>
            <p:nvPr/>
          </p:nvSpPr>
          <p:spPr bwMode="auto">
            <a:xfrm>
              <a:off x="4460876" y="3011201"/>
              <a:ext cx="549275" cy="100013"/>
            </a:xfrm>
            <a:custGeom>
              <a:avLst/>
              <a:gdLst>
                <a:gd name="T0" fmla="*/ 292 w 346"/>
                <a:gd name="T1" fmla="*/ 63 h 63"/>
                <a:gd name="T2" fmla="*/ 59 w 346"/>
                <a:gd name="T3" fmla="*/ 63 h 63"/>
                <a:gd name="T4" fmla="*/ 0 w 346"/>
                <a:gd name="T5" fmla="*/ 0 h 63"/>
                <a:gd name="T6" fmla="*/ 346 w 346"/>
                <a:gd name="T7" fmla="*/ 0 h 63"/>
                <a:gd name="T8" fmla="*/ 292 w 346"/>
                <a:gd name="T9" fmla="*/ 63 h 63"/>
              </a:gdLst>
              <a:ahLst/>
              <a:cxnLst>
                <a:cxn ang="0">
                  <a:pos x="T0" y="T1"/>
                </a:cxn>
                <a:cxn ang="0">
                  <a:pos x="T2" y="T3"/>
                </a:cxn>
                <a:cxn ang="0">
                  <a:pos x="T4" y="T5"/>
                </a:cxn>
                <a:cxn ang="0">
                  <a:pos x="T6" y="T7"/>
                </a:cxn>
                <a:cxn ang="0">
                  <a:pos x="T8" y="T9"/>
                </a:cxn>
              </a:cxnLst>
              <a:rect l="0" t="0" r="r" b="b"/>
              <a:pathLst>
                <a:path w="346" h="63">
                  <a:moveTo>
                    <a:pt x="292" y="63"/>
                  </a:moveTo>
                  <a:lnTo>
                    <a:pt x="59" y="63"/>
                  </a:lnTo>
                  <a:lnTo>
                    <a:pt x="0" y="0"/>
                  </a:lnTo>
                  <a:lnTo>
                    <a:pt x="346" y="0"/>
                  </a:lnTo>
                  <a:lnTo>
                    <a:pt x="292"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4" name="ïŝ1îḍe"/>
            <p:cNvSpPr/>
            <p:nvPr/>
          </p:nvSpPr>
          <p:spPr bwMode="auto">
            <a:xfrm>
              <a:off x="7175501" y="2906426"/>
              <a:ext cx="5476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5" name="îṧļíḓê"/>
            <p:cNvSpPr/>
            <p:nvPr/>
          </p:nvSpPr>
          <p:spPr bwMode="auto">
            <a:xfrm>
              <a:off x="7175501" y="3011201"/>
              <a:ext cx="547688" cy="100013"/>
            </a:xfrm>
            <a:custGeom>
              <a:avLst/>
              <a:gdLst>
                <a:gd name="T0" fmla="*/ 291 w 345"/>
                <a:gd name="T1" fmla="*/ 63 h 63"/>
                <a:gd name="T2" fmla="*/ 58 w 345"/>
                <a:gd name="T3" fmla="*/ 63 h 63"/>
                <a:gd name="T4" fmla="*/ 0 w 345"/>
                <a:gd name="T5" fmla="*/ 0 h 63"/>
                <a:gd name="T6" fmla="*/ 345 w 345"/>
                <a:gd name="T7" fmla="*/ 0 h 63"/>
                <a:gd name="T8" fmla="*/ 291 w 345"/>
                <a:gd name="T9" fmla="*/ 63 h 63"/>
              </a:gdLst>
              <a:ahLst/>
              <a:cxnLst>
                <a:cxn ang="0">
                  <a:pos x="T0" y="T1"/>
                </a:cxn>
                <a:cxn ang="0">
                  <a:pos x="T2" y="T3"/>
                </a:cxn>
                <a:cxn ang="0">
                  <a:pos x="T4" y="T5"/>
                </a:cxn>
                <a:cxn ang="0">
                  <a:pos x="T6" y="T7"/>
                </a:cxn>
                <a:cxn ang="0">
                  <a:pos x="T8" y="T9"/>
                </a:cxn>
              </a:cxnLst>
              <a:rect l="0" t="0" r="r" b="b"/>
              <a:pathLst>
                <a:path w="345" h="63">
                  <a:moveTo>
                    <a:pt x="291" y="63"/>
                  </a:moveTo>
                  <a:lnTo>
                    <a:pt x="58" y="63"/>
                  </a:lnTo>
                  <a:lnTo>
                    <a:pt x="0" y="0"/>
                  </a:lnTo>
                  <a:lnTo>
                    <a:pt x="345" y="0"/>
                  </a:lnTo>
                  <a:lnTo>
                    <a:pt x="291"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6" name="iş1ïdê"/>
            <p:cNvSpPr/>
            <p:nvPr/>
          </p:nvSpPr>
          <p:spPr bwMode="auto">
            <a:xfrm>
              <a:off x="4673601" y="3625563"/>
              <a:ext cx="88423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7" name="ïṩlíḍe"/>
            <p:cNvSpPr/>
            <p:nvPr/>
          </p:nvSpPr>
          <p:spPr bwMode="auto">
            <a:xfrm>
              <a:off x="4673601" y="3730338"/>
              <a:ext cx="884238" cy="100013"/>
            </a:xfrm>
            <a:custGeom>
              <a:avLst/>
              <a:gdLst>
                <a:gd name="T0" fmla="*/ 499 w 557"/>
                <a:gd name="T1" fmla="*/ 63 h 63"/>
                <a:gd name="T2" fmla="*/ 54 w 557"/>
                <a:gd name="T3" fmla="*/ 63 h 63"/>
                <a:gd name="T4" fmla="*/ 0 w 557"/>
                <a:gd name="T5" fmla="*/ 0 h 63"/>
                <a:gd name="T6" fmla="*/ 557 w 557"/>
                <a:gd name="T7" fmla="*/ 0 h 63"/>
                <a:gd name="T8" fmla="*/ 499 w 557"/>
                <a:gd name="T9" fmla="*/ 63 h 63"/>
              </a:gdLst>
              <a:ahLst/>
              <a:cxnLst>
                <a:cxn ang="0">
                  <a:pos x="T0" y="T1"/>
                </a:cxn>
                <a:cxn ang="0">
                  <a:pos x="T2" y="T3"/>
                </a:cxn>
                <a:cxn ang="0">
                  <a:pos x="T4" y="T5"/>
                </a:cxn>
                <a:cxn ang="0">
                  <a:pos x="T6" y="T7"/>
                </a:cxn>
                <a:cxn ang="0">
                  <a:pos x="T8" y="T9"/>
                </a:cxn>
              </a:cxnLst>
              <a:rect l="0" t="0" r="r" b="b"/>
              <a:pathLst>
                <a:path w="557" h="63">
                  <a:moveTo>
                    <a:pt x="499" y="63"/>
                  </a:moveTo>
                  <a:lnTo>
                    <a:pt x="54" y="63"/>
                  </a:lnTo>
                  <a:lnTo>
                    <a:pt x="0" y="0"/>
                  </a:lnTo>
                  <a:lnTo>
                    <a:pt x="557"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68" name="iṩlîḍe"/>
            <p:cNvSpPr/>
            <p:nvPr/>
          </p:nvSpPr>
          <p:spPr bwMode="auto">
            <a:xfrm>
              <a:off x="4673601" y="5743288"/>
              <a:ext cx="88423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69" name="íSḷîḑe"/>
            <p:cNvSpPr/>
            <p:nvPr/>
          </p:nvSpPr>
          <p:spPr bwMode="auto">
            <a:xfrm>
              <a:off x="4673601" y="5636926"/>
              <a:ext cx="884238" cy="106363"/>
            </a:xfrm>
            <a:custGeom>
              <a:avLst/>
              <a:gdLst>
                <a:gd name="T0" fmla="*/ 54 w 557"/>
                <a:gd name="T1" fmla="*/ 0 h 67"/>
                <a:gd name="T2" fmla="*/ 499 w 557"/>
                <a:gd name="T3" fmla="*/ 0 h 67"/>
                <a:gd name="T4" fmla="*/ 557 w 557"/>
                <a:gd name="T5" fmla="*/ 67 h 67"/>
                <a:gd name="T6" fmla="*/ 0 w 557"/>
                <a:gd name="T7" fmla="*/ 67 h 67"/>
                <a:gd name="T8" fmla="*/ 54 w 557"/>
                <a:gd name="T9" fmla="*/ 0 h 67"/>
              </a:gdLst>
              <a:ahLst/>
              <a:cxnLst>
                <a:cxn ang="0">
                  <a:pos x="T0" y="T1"/>
                </a:cxn>
                <a:cxn ang="0">
                  <a:pos x="T2" y="T3"/>
                </a:cxn>
                <a:cxn ang="0">
                  <a:pos x="T4" y="T5"/>
                </a:cxn>
                <a:cxn ang="0">
                  <a:pos x="T6" y="T7"/>
                </a:cxn>
                <a:cxn ang="0">
                  <a:pos x="T8" y="T9"/>
                </a:cxn>
              </a:cxnLst>
              <a:rect l="0" t="0" r="r" b="b"/>
              <a:pathLst>
                <a:path w="557" h="67">
                  <a:moveTo>
                    <a:pt x="54" y="0"/>
                  </a:moveTo>
                  <a:lnTo>
                    <a:pt x="499" y="0"/>
                  </a:lnTo>
                  <a:lnTo>
                    <a:pt x="557"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0" name="íş1íḋé"/>
            <p:cNvSpPr/>
            <p:nvPr/>
          </p:nvSpPr>
          <p:spPr bwMode="auto">
            <a:xfrm>
              <a:off x="4759326" y="3830351"/>
              <a:ext cx="71278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1" name="îṧľiḍé"/>
            <p:cNvSpPr/>
            <p:nvPr/>
          </p:nvSpPr>
          <p:spPr bwMode="auto">
            <a:xfrm>
              <a:off x="475932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2" name="ïs1ídè"/>
            <p:cNvSpPr/>
            <p:nvPr/>
          </p:nvSpPr>
          <p:spPr bwMode="auto">
            <a:xfrm>
              <a:off x="488473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3" name="íṡliḑê"/>
            <p:cNvSpPr/>
            <p:nvPr/>
          </p:nvSpPr>
          <p:spPr bwMode="auto">
            <a:xfrm>
              <a:off x="501015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4" name="ïSlîdê"/>
            <p:cNvSpPr/>
            <p:nvPr/>
          </p:nvSpPr>
          <p:spPr bwMode="auto">
            <a:xfrm>
              <a:off x="513556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5" name="iŝlïḍe"/>
            <p:cNvSpPr/>
            <p:nvPr/>
          </p:nvSpPr>
          <p:spPr bwMode="auto">
            <a:xfrm>
              <a:off x="5267326"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6" name="ïṡlîḓé"/>
            <p:cNvSpPr/>
            <p:nvPr/>
          </p:nvSpPr>
          <p:spPr bwMode="auto">
            <a:xfrm>
              <a:off x="5392738"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7" name="îs1îḓè"/>
            <p:cNvSpPr/>
            <p:nvPr/>
          </p:nvSpPr>
          <p:spPr bwMode="auto">
            <a:xfrm>
              <a:off x="5656263" y="3625563"/>
              <a:ext cx="885825"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78" name="ïšḻíde"/>
            <p:cNvSpPr/>
            <p:nvPr/>
          </p:nvSpPr>
          <p:spPr bwMode="auto">
            <a:xfrm>
              <a:off x="5656263" y="3730338"/>
              <a:ext cx="885825" cy="100013"/>
            </a:xfrm>
            <a:custGeom>
              <a:avLst/>
              <a:gdLst>
                <a:gd name="T0" fmla="*/ 499 w 558"/>
                <a:gd name="T1" fmla="*/ 63 h 63"/>
                <a:gd name="T2" fmla="*/ 54 w 558"/>
                <a:gd name="T3" fmla="*/ 63 h 63"/>
                <a:gd name="T4" fmla="*/ 0 w 558"/>
                <a:gd name="T5" fmla="*/ 0 h 63"/>
                <a:gd name="T6" fmla="*/ 558 w 558"/>
                <a:gd name="T7" fmla="*/ 0 h 63"/>
                <a:gd name="T8" fmla="*/ 499 w 558"/>
                <a:gd name="T9" fmla="*/ 63 h 63"/>
              </a:gdLst>
              <a:ahLst/>
              <a:cxnLst>
                <a:cxn ang="0">
                  <a:pos x="T0" y="T1"/>
                </a:cxn>
                <a:cxn ang="0">
                  <a:pos x="T2" y="T3"/>
                </a:cxn>
                <a:cxn ang="0">
                  <a:pos x="T4" y="T5"/>
                </a:cxn>
                <a:cxn ang="0">
                  <a:pos x="T6" y="T7"/>
                </a:cxn>
                <a:cxn ang="0">
                  <a:pos x="T8" y="T9"/>
                </a:cxn>
              </a:cxnLst>
              <a:rect l="0" t="0" r="r" b="b"/>
              <a:pathLst>
                <a:path w="558" h="63">
                  <a:moveTo>
                    <a:pt x="499" y="63"/>
                  </a:moveTo>
                  <a:lnTo>
                    <a:pt x="54" y="63"/>
                  </a:lnTo>
                  <a:lnTo>
                    <a:pt x="0" y="0"/>
                  </a:lnTo>
                  <a:lnTo>
                    <a:pt x="558" y="0"/>
                  </a:lnTo>
                  <a:lnTo>
                    <a:pt x="499"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79" name="ïṡľiḑe"/>
            <p:cNvSpPr/>
            <p:nvPr/>
          </p:nvSpPr>
          <p:spPr bwMode="auto">
            <a:xfrm>
              <a:off x="5656263" y="5743288"/>
              <a:ext cx="885825"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0" name="íşḷîďê"/>
            <p:cNvSpPr/>
            <p:nvPr/>
          </p:nvSpPr>
          <p:spPr bwMode="auto">
            <a:xfrm>
              <a:off x="5656263" y="5636926"/>
              <a:ext cx="885825" cy="106363"/>
            </a:xfrm>
            <a:custGeom>
              <a:avLst/>
              <a:gdLst>
                <a:gd name="T0" fmla="*/ 54 w 558"/>
                <a:gd name="T1" fmla="*/ 0 h 67"/>
                <a:gd name="T2" fmla="*/ 499 w 558"/>
                <a:gd name="T3" fmla="*/ 0 h 67"/>
                <a:gd name="T4" fmla="*/ 558 w 558"/>
                <a:gd name="T5" fmla="*/ 67 h 67"/>
                <a:gd name="T6" fmla="*/ 0 w 558"/>
                <a:gd name="T7" fmla="*/ 67 h 67"/>
                <a:gd name="T8" fmla="*/ 54 w 558"/>
                <a:gd name="T9" fmla="*/ 0 h 67"/>
              </a:gdLst>
              <a:ahLst/>
              <a:cxnLst>
                <a:cxn ang="0">
                  <a:pos x="T0" y="T1"/>
                </a:cxn>
                <a:cxn ang="0">
                  <a:pos x="T2" y="T3"/>
                </a:cxn>
                <a:cxn ang="0">
                  <a:pos x="T4" y="T5"/>
                </a:cxn>
                <a:cxn ang="0">
                  <a:pos x="T6" y="T7"/>
                </a:cxn>
                <a:cxn ang="0">
                  <a:pos x="T8" y="T9"/>
                </a:cxn>
              </a:cxnLst>
              <a:rect l="0" t="0" r="r" b="b"/>
              <a:pathLst>
                <a:path w="558" h="67">
                  <a:moveTo>
                    <a:pt x="54" y="0"/>
                  </a:moveTo>
                  <a:lnTo>
                    <a:pt x="499" y="0"/>
                  </a:lnTo>
                  <a:lnTo>
                    <a:pt x="558" y="67"/>
                  </a:lnTo>
                  <a:lnTo>
                    <a:pt x="0" y="67"/>
                  </a:lnTo>
                  <a:lnTo>
                    <a:pt x="5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1" name="íSļïḑé"/>
            <p:cNvSpPr/>
            <p:nvPr/>
          </p:nvSpPr>
          <p:spPr bwMode="auto">
            <a:xfrm>
              <a:off x="5741988" y="3830351"/>
              <a:ext cx="714375"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2" name="išļîḍè"/>
            <p:cNvSpPr/>
            <p:nvPr/>
          </p:nvSpPr>
          <p:spPr bwMode="auto">
            <a:xfrm>
              <a:off x="5741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3" name="ïṡliḑe"/>
            <p:cNvSpPr/>
            <p:nvPr/>
          </p:nvSpPr>
          <p:spPr bwMode="auto">
            <a:xfrm>
              <a:off x="5867401"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4" name="ïṧļiďe"/>
            <p:cNvSpPr/>
            <p:nvPr/>
          </p:nvSpPr>
          <p:spPr bwMode="auto">
            <a:xfrm>
              <a:off x="5992813"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5" name="ïṣḷidê"/>
            <p:cNvSpPr/>
            <p:nvPr/>
          </p:nvSpPr>
          <p:spPr bwMode="auto">
            <a:xfrm>
              <a:off x="6126163" y="3830351"/>
              <a:ext cx="71438"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6" name="ïšlíḋé"/>
            <p:cNvSpPr/>
            <p:nvPr/>
          </p:nvSpPr>
          <p:spPr bwMode="auto">
            <a:xfrm>
              <a:off x="6251576"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7" name="îslíde"/>
            <p:cNvSpPr/>
            <p:nvPr/>
          </p:nvSpPr>
          <p:spPr bwMode="auto">
            <a:xfrm>
              <a:off x="6376988"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88" name="îṡḻïḋe"/>
            <p:cNvSpPr/>
            <p:nvPr/>
          </p:nvSpPr>
          <p:spPr bwMode="auto">
            <a:xfrm>
              <a:off x="6627813" y="3625563"/>
              <a:ext cx="890588" cy="1047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89" name="ïṡľîďe"/>
            <p:cNvSpPr/>
            <p:nvPr/>
          </p:nvSpPr>
          <p:spPr bwMode="auto">
            <a:xfrm>
              <a:off x="6627813" y="3730338"/>
              <a:ext cx="890588" cy="100013"/>
            </a:xfrm>
            <a:custGeom>
              <a:avLst/>
              <a:gdLst>
                <a:gd name="T0" fmla="*/ 503 w 561"/>
                <a:gd name="T1" fmla="*/ 63 h 63"/>
                <a:gd name="T2" fmla="*/ 58 w 561"/>
                <a:gd name="T3" fmla="*/ 63 h 63"/>
                <a:gd name="T4" fmla="*/ 0 w 561"/>
                <a:gd name="T5" fmla="*/ 0 h 63"/>
                <a:gd name="T6" fmla="*/ 561 w 561"/>
                <a:gd name="T7" fmla="*/ 0 h 63"/>
                <a:gd name="T8" fmla="*/ 503 w 561"/>
                <a:gd name="T9" fmla="*/ 63 h 63"/>
              </a:gdLst>
              <a:ahLst/>
              <a:cxnLst>
                <a:cxn ang="0">
                  <a:pos x="T0" y="T1"/>
                </a:cxn>
                <a:cxn ang="0">
                  <a:pos x="T2" y="T3"/>
                </a:cxn>
                <a:cxn ang="0">
                  <a:pos x="T4" y="T5"/>
                </a:cxn>
                <a:cxn ang="0">
                  <a:pos x="T6" y="T7"/>
                </a:cxn>
                <a:cxn ang="0">
                  <a:pos x="T8" y="T9"/>
                </a:cxn>
              </a:cxnLst>
              <a:rect l="0" t="0" r="r" b="b"/>
              <a:pathLst>
                <a:path w="561" h="63">
                  <a:moveTo>
                    <a:pt x="503" y="63"/>
                  </a:moveTo>
                  <a:lnTo>
                    <a:pt x="58" y="63"/>
                  </a:lnTo>
                  <a:lnTo>
                    <a:pt x="0" y="0"/>
                  </a:lnTo>
                  <a:lnTo>
                    <a:pt x="561" y="0"/>
                  </a:lnTo>
                  <a:lnTo>
                    <a:pt x="503" y="63"/>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0" name="is1îde"/>
            <p:cNvSpPr/>
            <p:nvPr/>
          </p:nvSpPr>
          <p:spPr bwMode="auto">
            <a:xfrm>
              <a:off x="6627813" y="5743288"/>
              <a:ext cx="890588" cy="9842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1" name="ïSḷïḓé"/>
            <p:cNvSpPr/>
            <p:nvPr/>
          </p:nvSpPr>
          <p:spPr bwMode="auto">
            <a:xfrm>
              <a:off x="6627813" y="5636926"/>
              <a:ext cx="890588" cy="106363"/>
            </a:xfrm>
            <a:custGeom>
              <a:avLst/>
              <a:gdLst>
                <a:gd name="T0" fmla="*/ 58 w 561"/>
                <a:gd name="T1" fmla="*/ 0 h 67"/>
                <a:gd name="T2" fmla="*/ 503 w 561"/>
                <a:gd name="T3" fmla="*/ 0 h 67"/>
                <a:gd name="T4" fmla="*/ 561 w 561"/>
                <a:gd name="T5" fmla="*/ 67 h 67"/>
                <a:gd name="T6" fmla="*/ 0 w 561"/>
                <a:gd name="T7" fmla="*/ 67 h 67"/>
                <a:gd name="T8" fmla="*/ 58 w 561"/>
                <a:gd name="T9" fmla="*/ 0 h 67"/>
              </a:gdLst>
              <a:ahLst/>
              <a:cxnLst>
                <a:cxn ang="0">
                  <a:pos x="T0" y="T1"/>
                </a:cxn>
                <a:cxn ang="0">
                  <a:pos x="T2" y="T3"/>
                </a:cxn>
                <a:cxn ang="0">
                  <a:pos x="T4" y="T5"/>
                </a:cxn>
                <a:cxn ang="0">
                  <a:pos x="T6" y="T7"/>
                </a:cxn>
                <a:cxn ang="0">
                  <a:pos x="T8" y="T9"/>
                </a:cxn>
              </a:cxnLst>
              <a:rect l="0" t="0" r="r" b="b"/>
              <a:pathLst>
                <a:path w="561" h="67">
                  <a:moveTo>
                    <a:pt x="58" y="0"/>
                  </a:moveTo>
                  <a:lnTo>
                    <a:pt x="503" y="0"/>
                  </a:lnTo>
                  <a:lnTo>
                    <a:pt x="561" y="67"/>
                  </a:lnTo>
                  <a:lnTo>
                    <a:pt x="0" y="67"/>
                  </a:lnTo>
                  <a:lnTo>
                    <a:pt x="58"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2" name="iṣ1îḍè"/>
            <p:cNvSpPr/>
            <p:nvPr/>
          </p:nvSpPr>
          <p:spPr bwMode="auto">
            <a:xfrm>
              <a:off x="6719888" y="3830351"/>
              <a:ext cx="706438" cy="180657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293" name="iṥḷíḑé"/>
            <p:cNvSpPr/>
            <p:nvPr/>
          </p:nvSpPr>
          <p:spPr bwMode="auto">
            <a:xfrm>
              <a:off x="6719888"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4" name="iṧľîḋê"/>
            <p:cNvSpPr/>
            <p:nvPr/>
          </p:nvSpPr>
          <p:spPr bwMode="auto">
            <a:xfrm>
              <a:off x="6845301" y="3830351"/>
              <a:ext cx="79375" cy="1806575"/>
            </a:xfrm>
            <a:custGeom>
              <a:avLst/>
              <a:gdLst>
                <a:gd name="T0" fmla="*/ 12 w 12"/>
                <a:gd name="T1" fmla="*/ 270 h 274"/>
                <a:gd name="T2" fmla="*/ 7 w 12"/>
                <a:gd name="T3" fmla="*/ 274 h 274"/>
                <a:gd name="T4" fmla="*/ 4 w 12"/>
                <a:gd name="T5" fmla="*/ 274 h 274"/>
                <a:gd name="T6" fmla="*/ 0 w 12"/>
                <a:gd name="T7" fmla="*/ 270 h 274"/>
                <a:gd name="T8" fmla="*/ 0 w 12"/>
                <a:gd name="T9" fmla="*/ 5 h 274"/>
                <a:gd name="T10" fmla="*/ 4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5" name="í$ḻide"/>
            <p:cNvSpPr/>
            <p:nvPr/>
          </p:nvSpPr>
          <p:spPr bwMode="auto">
            <a:xfrm>
              <a:off x="6970713"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6" name="îs1iḍe"/>
            <p:cNvSpPr/>
            <p:nvPr/>
          </p:nvSpPr>
          <p:spPr bwMode="auto">
            <a:xfrm>
              <a:off x="7096126" y="3830351"/>
              <a:ext cx="79375" cy="1806575"/>
            </a:xfrm>
            <a:custGeom>
              <a:avLst/>
              <a:gdLst>
                <a:gd name="T0" fmla="*/ 12 w 12"/>
                <a:gd name="T1" fmla="*/ 270 h 274"/>
                <a:gd name="T2" fmla="*/ 7 w 12"/>
                <a:gd name="T3" fmla="*/ 274 h 274"/>
                <a:gd name="T4" fmla="*/ 5 w 12"/>
                <a:gd name="T5" fmla="*/ 274 h 274"/>
                <a:gd name="T6" fmla="*/ 0 w 12"/>
                <a:gd name="T7" fmla="*/ 270 h 274"/>
                <a:gd name="T8" fmla="*/ 0 w 12"/>
                <a:gd name="T9" fmla="*/ 5 h 274"/>
                <a:gd name="T10" fmla="*/ 5 w 12"/>
                <a:gd name="T11" fmla="*/ 0 h 274"/>
                <a:gd name="T12" fmla="*/ 7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7" y="274"/>
                  </a:cubicBezTo>
                  <a:cubicBezTo>
                    <a:pt x="5" y="274"/>
                    <a:pt x="5" y="274"/>
                    <a:pt x="5" y="274"/>
                  </a:cubicBezTo>
                  <a:cubicBezTo>
                    <a:pt x="2" y="274"/>
                    <a:pt x="0" y="272"/>
                    <a:pt x="0" y="270"/>
                  </a:cubicBezTo>
                  <a:cubicBezTo>
                    <a:pt x="0" y="5"/>
                    <a:pt x="0" y="5"/>
                    <a:pt x="0" y="5"/>
                  </a:cubicBezTo>
                  <a:cubicBezTo>
                    <a:pt x="0" y="2"/>
                    <a:pt x="2" y="0"/>
                    <a:pt x="5" y="0"/>
                  </a:cubicBezTo>
                  <a:cubicBezTo>
                    <a:pt x="7" y="0"/>
                    <a:pt x="7" y="0"/>
                    <a:pt x="7"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7" name="íṧļíḓé"/>
            <p:cNvSpPr/>
            <p:nvPr/>
          </p:nvSpPr>
          <p:spPr bwMode="auto">
            <a:xfrm>
              <a:off x="7221538" y="3830351"/>
              <a:ext cx="79375" cy="1806575"/>
            </a:xfrm>
            <a:custGeom>
              <a:avLst/>
              <a:gdLst>
                <a:gd name="T0" fmla="*/ 12 w 12"/>
                <a:gd name="T1" fmla="*/ 270 h 274"/>
                <a:gd name="T2" fmla="*/ 8 w 12"/>
                <a:gd name="T3" fmla="*/ 274 h 274"/>
                <a:gd name="T4" fmla="*/ 5 w 12"/>
                <a:gd name="T5" fmla="*/ 274 h 274"/>
                <a:gd name="T6" fmla="*/ 0 w 12"/>
                <a:gd name="T7" fmla="*/ 270 h 274"/>
                <a:gd name="T8" fmla="*/ 0 w 12"/>
                <a:gd name="T9" fmla="*/ 5 h 274"/>
                <a:gd name="T10" fmla="*/ 5 w 12"/>
                <a:gd name="T11" fmla="*/ 0 h 274"/>
                <a:gd name="T12" fmla="*/ 8 w 12"/>
                <a:gd name="T13" fmla="*/ 0 h 274"/>
                <a:gd name="T14" fmla="*/ 12 w 12"/>
                <a:gd name="T15" fmla="*/ 5 h 274"/>
                <a:gd name="T16" fmla="*/ 12 w 12"/>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4">
                  <a:moveTo>
                    <a:pt x="12" y="270"/>
                  </a:moveTo>
                  <a:cubicBezTo>
                    <a:pt x="12" y="272"/>
                    <a:pt x="10" y="274"/>
                    <a:pt x="8" y="274"/>
                  </a:cubicBezTo>
                  <a:cubicBezTo>
                    <a:pt x="5" y="274"/>
                    <a:pt x="5" y="274"/>
                    <a:pt x="5" y="274"/>
                  </a:cubicBezTo>
                  <a:cubicBezTo>
                    <a:pt x="2" y="274"/>
                    <a:pt x="0" y="272"/>
                    <a:pt x="0" y="270"/>
                  </a:cubicBezTo>
                  <a:cubicBezTo>
                    <a:pt x="0" y="5"/>
                    <a:pt x="0" y="5"/>
                    <a:pt x="0" y="5"/>
                  </a:cubicBezTo>
                  <a:cubicBezTo>
                    <a:pt x="0" y="2"/>
                    <a:pt x="2" y="0"/>
                    <a:pt x="5" y="0"/>
                  </a:cubicBezTo>
                  <a:cubicBezTo>
                    <a:pt x="8" y="0"/>
                    <a:pt x="8" y="0"/>
                    <a:pt x="8" y="0"/>
                  </a:cubicBezTo>
                  <a:cubicBezTo>
                    <a:pt x="10" y="0"/>
                    <a:pt x="12" y="2"/>
                    <a:pt x="12" y="5"/>
                  </a:cubicBezTo>
                  <a:lnTo>
                    <a:pt x="12"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8" name="iś1ïḑè"/>
            <p:cNvSpPr/>
            <p:nvPr/>
          </p:nvSpPr>
          <p:spPr bwMode="auto">
            <a:xfrm>
              <a:off x="7353301" y="3830351"/>
              <a:ext cx="73025" cy="1806575"/>
            </a:xfrm>
            <a:custGeom>
              <a:avLst/>
              <a:gdLst>
                <a:gd name="T0" fmla="*/ 11 w 11"/>
                <a:gd name="T1" fmla="*/ 270 h 274"/>
                <a:gd name="T2" fmla="*/ 7 w 11"/>
                <a:gd name="T3" fmla="*/ 274 h 274"/>
                <a:gd name="T4" fmla="*/ 4 w 11"/>
                <a:gd name="T5" fmla="*/ 274 h 274"/>
                <a:gd name="T6" fmla="*/ 0 w 11"/>
                <a:gd name="T7" fmla="*/ 270 h 274"/>
                <a:gd name="T8" fmla="*/ 0 w 11"/>
                <a:gd name="T9" fmla="*/ 5 h 274"/>
                <a:gd name="T10" fmla="*/ 4 w 11"/>
                <a:gd name="T11" fmla="*/ 0 h 274"/>
                <a:gd name="T12" fmla="*/ 7 w 11"/>
                <a:gd name="T13" fmla="*/ 0 h 274"/>
                <a:gd name="T14" fmla="*/ 11 w 11"/>
                <a:gd name="T15" fmla="*/ 5 h 274"/>
                <a:gd name="T16" fmla="*/ 11 w 11"/>
                <a:gd name="T17" fmla="*/ 27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74">
                  <a:moveTo>
                    <a:pt x="11" y="270"/>
                  </a:moveTo>
                  <a:cubicBezTo>
                    <a:pt x="11" y="272"/>
                    <a:pt x="9" y="274"/>
                    <a:pt x="7" y="274"/>
                  </a:cubicBezTo>
                  <a:cubicBezTo>
                    <a:pt x="4" y="274"/>
                    <a:pt x="4" y="274"/>
                    <a:pt x="4" y="274"/>
                  </a:cubicBezTo>
                  <a:cubicBezTo>
                    <a:pt x="2" y="274"/>
                    <a:pt x="0" y="272"/>
                    <a:pt x="0" y="270"/>
                  </a:cubicBezTo>
                  <a:cubicBezTo>
                    <a:pt x="0" y="5"/>
                    <a:pt x="0" y="5"/>
                    <a:pt x="0" y="5"/>
                  </a:cubicBezTo>
                  <a:cubicBezTo>
                    <a:pt x="0" y="2"/>
                    <a:pt x="2" y="0"/>
                    <a:pt x="4" y="0"/>
                  </a:cubicBezTo>
                  <a:cubicBezTo>
                    <a:pt x="7" y="0"/>
                    <a:pt x="7" y="0"/>
                    <a:pt x="7" y="0"/>
                  </a:cubicBezTo>
                  <a:cubicBezTo>
                    <a:pt x="9" y="0"/>
                    <a:pt x="11" y="2"/>
                    <a:pt x="11" y="5"/>
                  </a:cubicBezTo>
                  <a:lnTo>
                    <a:pt x="11" y="27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299" name="íŝļîḍè"/>
            <p:cNvSpPr/>
            <p:nvPr/>
          </p:nvSpPr>
          <p:spPr bwMode="auto">
            <a:xfrm>
              <a:off x="4633913" y="3519201"/>
              <a:ext cx="2924175" cy="1063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0" name="îśḷïḍé"/>
            <p:cNvSpPr/>
            <p:nvPr/>
          </p:nvSpPr>
          <p:spPr bwMode="auto">
            <a:xfrm>
              <a:off x="4554538" y="3393788"/>
              <a:ext cx="3082925" cy="125413"/>
            </a:xfrm>
            <a:custGeom>
              <a:avLst/>
              <a:gdLst>
                <a:gd name="T0" fmla="*/ 1942 w 1942"/>
                <a:gd name="T1" fmla="*/ 0 h 79"/>
                <a:gd name="T2" fmla="*/ 0 w 1942"/>
                <a:gd name="T3" fmla="*/ 0 h 79"/>
                <a:gd name="T4" fmla="*/ 50 w 1942"/>
                <a:gd name="T5" fmla="*/ 79 h 79"/>
                <a:gd name="T6" fmla="*/ 1892 w 1942"/>
                <a:gd name="T7" fmla="*/ 79 h 79"/>
                <a:gd name="T8" fmla="*/ 1942 w 1942"/>
                <a:gd name="T9" fmla="*/ 0 h 79"/>
              </a:gdLst>
              <a:ahLst/>
              <a:cxnLst>
                <a:cxn ang="0">
                  <a:pos x="T0" y="T1"/>
                </a:cxn>
                <a:cxn ang="0">
                  <a:pos x="T2" y="T3"/>
                </a:cxn>
                <a:cxn ang="0">
                  <a:pos x="T4" y="T5"/>
                </a:cxn>
                <a:cxn ang="0">
                  <a:pos x="T6" y="T7"/>
                </a:cxn>
                <a:cxn ang="0">
                  <a:pos x="T8" y="T9"/>
                </a:cxn>
              </a:cxnLst>
              <a:rect l="0" t="0" r="r" b="b"/>
              <a:pathLst>
                <a:path w="1942" h="79">
                  <a:moveTo>
                    <a:pt x="1942" y="0"/>
                  </a:moveTo>
                  <a:lnTo>
                    <a:pt x="0" y="0"/>
                  </a:lnTo>
                  <a:lnTo>
                    <a:pt x="50" y="79"/>
                  </a:lnTo>
                  <a:lnTo>
                    <a:pt x="1892" y="79"/>
                  </a:lnTo>
                  <a:lnTo>
                    <a:pt x="19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1" name="îsļïďe"/>
            <p:cNvSpPr/>
            <p:nvPr/>
          </p:nvSpPr>
          <p:spPr bwMode="auto">
            <a:xfrm>
              <a:off x="4554538" y="3111213"/>
              <a:ext cx="3082925" cy="2825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2" name="íš1îdé"/>
            <p:cNvSpPr/>
            <p:nvPr/>
          </p:nvSpPr>
          <p:spPr bwMode="auto">
            <a:xfrm>
              <a:off x="4554538" y="5841713"/>
              <a:ext cx="3082925" cy="1460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3" name="ïṧḻîḑê"/>
            <p:cNvSpPr/>
            <p:nvPr/>
          </p:nvSpPr>
          <p:spPr bwMode="auto">
            <a:xfrm>
              <a:off x="4408488" y="5987763"/>
              <a:ext cx="3375025" cy="13811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4" name="îṥļîḑè"/>
            <p:cNvSpPr/>
            <p:nvPr/>
          </p:nvSpPr>
          <p:spPr bwMode="auto">
            <a:xfrm>
              <a:off x="4237038" y="6125876"/>
              <a:ext cx="3717925" cy="138113"/>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sp>
          <p:nvSpPr>
            <p:cNvPr id="305" name="îSḷîḍe"/>
            <p:cNvSpPr/>
            <p:nvPr/>
          </p:nvSpPr>
          <p:spPr bwMode="auto">
            <a:xfrm>
              <a:off x="5842001" y="2417476"/>
              <a:ext cx="514350" cy="620713"/>
            </a:xfrm>
            <a:custGeom>
              <a:avLst/>
              <a:gdLst>
                <a:gd name="T0" fmla="*/ 77 w 78"/>
                <a:gd name="T1" fmla="*/ 50 h 94"/>
                <a:gd name="T2" fmla="*/ 69 w 78"/>
                <a:gd name="T3" fmla="*/ 33 h 94"/>
                <a:gd name="T4" fmla="*/ 77 w 78"/>
                <a:gd name="T5" fmla="*/ 33 h 94"/>
                <a:gd name="T6" fmla="*/ 77 w 78"/>
                <a:gd name="T7" fmla="*/ 27 h 94"/>
                <a:gd name="T8" fmla="*/ 43 w 78"/>
                <a:gd name="T9" fmla="*/ 27 h 94"/>
                <a:gd name="T10" fmla="*/ 43 w 78"/>
                <a:gd name="T11" fmla="*/ 0 h 94"/>
                <a:gd name="T12" fmla="*/ 35 w 78"/>
                <a:gd name="T13" fmla="*/ 0 h 94"/>
                <a:gd name="T14" fmla="*/ 35 w 78"/>
                <a:gd name="T15" fmla="*/ 27 h 94"/>
                <a:gd name="T16" fmla="*/ 1 w 78"/>
                <a:gd name="T17" fmla="*/ 27 h 94"/>
                <a:gd name="T18" fmla="*/ 1 w 78"/>
                <a:gd name="T19" fmla="*/ 33 h 94"/>
                <a:gd name="T20" fmla="*/ 9 w 78"/>
                <a:gd name="T21" fmla="*/ 33 h 94"/>
                <a:gd name="T22" fmla="*/ 1 w 78"/>
                <a:gd name="T23" fmla="*/ 50 h 94"/>
                <a:gd name="T24" fmla="*/ 1 w 78"/>
                <a:gd name="T25" fmla="*/ 50 h 94"/>
                <a:gd name="T26" fmla="*/ 1 w 78"/>
                <a:gd name="T27" fmla="*/ 50 h 94"/>
                <a:gd name="T28" fmla="*/ 10 w 78"/>
                <a:gd name="T29" fmla="*/ 60 h 94"/>
                <a:gd name="T30" fmla="*/ 20 w 78"/>
                <a:gd name="T31" fmla="*/ 50 h 94"/>
                <a:gd name="T32" fmla="*/ 20 w 78"/>
                <a:gd name="T33" fmla="*/ 50 h 94"/>
                <a:gd name="T34" fmla="*/ 20 w 78"/>
                <a:gd name="T35" fmla="*/ 50 h 94"/>
                <a:gd name="T36" fmla="*/ 12 w 78"/>
                <a:gd name="T37" fmla="*/ 33 h 94"/>
                <a:gd name="T38" fmla="*/ 35 w 78"/>
                <a:gd name="T39" fmla="*/ 33 h 94"/>
                <a:gd name="T40" fmla="*/ 35 w 78"/>
                <a:gd name="T41" fmla="*/ 94 h 94"/>
                <a:gd name="T42" fmla="*/ 43 w 78"/>
                <a:gd name="T43" fmla="*/ 94 h 94"/>
                <a:gd name="T44" fmla="*/ 43 w 78"/>
                <a:gd name="T45" fmla="*/ 33 h 94"/>
                <a:gd name="T46" fmla="*/ 66 w 78"/>
                <a:gd name="T47" fmla="*/ 33 h 94"/>
                <a:gd name="T48" fmla="*/ 58 w 78"/>
                <a:gd name="T49" fmla="*/ 50 h 94"/>
                <a:gd name="T50" fmla="*/ 58 w 78"/>
                <a:gd name="T51" fmla="*/ 50 h 94"/>
                <a:gd name="T52" fmla="*/ 58 w 78"/>
                <a:gd name="T53" fmla="*/ 50 h 94"/>
                <a:gd name="T54" fmla="*/ 68 w 78"/>
                <a:gd name="T55" fmla="*/ 60 h 94"/>
                <a:gd name="T56" fmla="*/ 77 w 78"/>
                <a:gd name="T57" fmla="*/ 50 h 94"/>
                <a:gd name="T58" fmla="*/ 77 w 78"/>
                <a:gd name="T59" fmla="*/ 50 h 94"/>
                <a:gd name="T60" fmla="*/ 77 w 78"/>
                <a:gd name="T61" fmla="*/ 50 h 94"/>
                <a:gd name="T62" fmla="*/ 19 w 78"/>
                <a:gd name="T63" fmla="*/ 50 h 94"/>
                <a:gd name="T64" fmla="*/ 2 w 78"/>
                <a:gd name="T65" fmla="*/ 50 h 94"/>
                <a:gd name="T66" fmla="*/ 10 w 78"/>
                <a:gd name="T67" fmla="*/ 33 h 94"/>
                <a:gd name="T68" fmla="*/ 11 w 78"/>
                <a:gd name="T69" fmla="*/ 33 h 94"/>
                <a:gd name="T70" fmla="*/ 19 w 78"/>
                <a:gd name="T71" fmla="*/ 50 h 94"/>
                <a:gd name="T72" fmla="*/ 59 w 78"/>
                <a:gd name="T73" fmla="*/ 50 h 94"/>
                <a:gd name="T74" fmla="*/ 67 w 78"/>
                <a:gd name="T75" fmla="*/ 33 h 94"/>
                <a:gd name="T76" fmla="*/ 68 w 78"/>
                <a:gd name="T77" fmla="*/ 33 h 94"/>
                <a:gd name="T78" fmla="*/ 76 w 78"/>
                <a:gd name="T79" fmla="*/ 50 h 94"/>
                <a:gd name="T80" fmla="*/ 59 w 78"/>
                <a:gd name="T81" fmla="*/ 5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4">
                  <a:moveTo>
                    <a:pt x="77" y="50"/>
                  </a:moveTo>
                  <a:cubicBezTo>
                    <a:pt x="69" y="33"/>
                    <a:pt x="69" y="33"/>
                    <a:pt x="69" y="33"/>
                  </a:cubicBezTo>
                  <a:cubicBezTo>
                    <a:pt x="77" y="33"/>
                    <a:pt x="77" y="33"/>
                    <a:pt x="77" y="33"/>
                  </a:cubicBezTo>
                  <a:cubicBezTo>
                    <a:pt x="77" y="27"/>
                    <a:pt x="77" y="27"/>
                    <a:pt x="77" y="27"/>
                  </a:cubicBezTo>
                  <a:cubicBezTo>
                    <a:pt x="43" y="27"/>
                    <a:pt x="43" y="27"/>
                    <a:pt x="43" y="27"/>
                  </a:cubicBezTo>
                  <a:cubicBezTo>
                    <a:pt x="43" y="0"/>
                    <a:pt x="43" y="0"/>
                    <a:pt x="43" y="0"/>
                  </a:cubicBezTo>
                  <a:cubicBezTo>
                    <a:pt x="35" y="0"/>
                    <a:pt x="35" y="0"/>
                    <a:pt x="35" y="0"/>
                  </a:cubicBezTo>
                  <a:cubicBezTo>
                    <a:pt x="35" y="27"/>
                    <a:pt x="35" y="27"/>
                    <a:pt x="35" y="27"/>
                  </a:cubicBezTo>
                  <a:cubicBezTo>
                    <a:pt x="1" y="27"/>
                    <a:pt x="1" y="27"/>
                    <a:pt x="1" y="27"/>
                  </a:cubicBezTo>
                  <a:cubicBezTo>
                    <a:pt x="1" y="33"/>
                    <a:pt x="1" y="33"/>
                    <a:pt x="1" y="33"/>
                  </a:cubicBezTo>
                  <a:cubicBezTo>
                    <a:pt x="9" y="33"/>
                    <a:pt x="9" y="33"/>
                    <a:pt x="9" y="33"/>
                  </a:cubicBezTo>
                  <a:cubicBezTo>
                    <a:pt x="1" y="50"/>
                    <a:pt x="1" y="50"/>
                    <a:pt x="1" y="50"/>
                  </a:cubicBezTo>
                  <a:cubicBezTo>
                    <a:pt x="0" y="50"/>
                    <a:pt x="1" y="50"/>
                    <a:pt x="1" y="50"/>
                  </a:cubicBezTo>
                  <a:cubicBezTo>
                    <a:pt x="1" y="50"/>
                    <a:pt x="1" y="50"/>
                    <a:pt x="1" y="50"/>
                  </a:cubicBezTo>
                  <a:cubicBezTo>
                    <a:pt x="1" y="56"/>
                    <a:pt x="5" y="60"/>
                    <a:pt x="10" y="60"/>
                  </a:cubicBezTo>
                  <a:cubicBezTo>
                    <a:pt x="15" y="60"/>
                    <a:pt x="20" y="56"/>
                    <a:pt x="20" y="50"/>
                  </a:cubicBezTo>
                  <a:cubicBezTo>
                    <a:pt x="20" y="50"/>
                    <a:pt x="20" y="50"/>
                    <a:pt x="20" y="50"/>
                  </a:cubicBezTo>
                  <a:cubicBezTo>
                    <a:pt x="20" y="50"/>
                    <a:pt x="20" y="50"/>
                    <a:pt x="20" y="50"/>
                  </a:cubicBezTo>
                  <a:cubicBezTo>
                    <a:pt x="12" y="33"/>
                    <a:pt x="12" y="33"/>
                    <a:pt x="12" y="33"/>
                  </a:cubicBezTo>
                  <a:cubicBezTo>
                    <a:pt x="35" y="33"/>
                    <a:pt x="35" y="33"/>
                    <a:pt x="35" y="33"/>
                  </a:cubicBezTo>
                  <a:cubicBezTo>
                    <a:pt x="35" y="94"/>
                    <a:pt x="35" y="94"/>
                    <a:pt x="35" y="94"/>
                  </a:cubicBezTo>
                  <a:cubicBezTo>
                    <a:pt x="43" y="94"/>
                    <a:pt x="43" y="94"/>
                    <a:pt x="43" y="94"/>
                  </a:cubicBezTo>
                  <a:cubicBezTo>
                    <a:pt x="43" y="33"/>
                    <a:pt x="43" y="33"/>
                    <a:pt x="43" y="33"/>
                  </a:cubicBezTo>
                  <a:cubicBezTo>
                    <a:pt x="66" y="33"/>
                    <a:pt x="66" y="33"/>
                    <a:pt x="66" y="33"/>
                  </a:cubicBezTo>
                  <a:cubicBezTo>
                    <a:pt x="58" y="50"/>
                    <a:pt x="58" y="50"/>
                    <a:pt x="58" y="50"/>
                  </a:cubicBezTo>
                  <a:cubicBezTo>
                    <a:pt x="58" y="50"/>
                    <a:pt x="58" y="50"/>
                    <a:pt x="58" y="50"/>
                  </a:cubicBezTo>
                  <a:cubicBezTo>
                    <a:pt x="58" y="50"/>
                    <a:pt x="58" y="50"/>
                    <a:pt x="58" y="50"/>
                  </a:cubicBezTo>
                  <a:cubicBezTo>
                    <a:pt x="58" y="56"/>
                    <a:pt x="63" y="60"/>
                    <a:pt x="68" y="60"/>
                  </a:cubicBezTo>
                  <a:cubicBezTo>
                    <a:pt x="73" y="60"/>
                    <a:pt x="77" y="56"/>
                    <a:pt x="77" y="50"/>
                  </a:cubicBezTo>
                  <a:cubicBezTo>
                    <a:pt x="77" y="50"/>
                    <a:pt x="77" y="50"/>
                    <a:pt x="77" y="50"/>
                  </a:cubicBezTo>
                  <a:cubicBezTo>
                    <a:pt x="77" y="50"/>
                    <a:pt x="78" y="50"/>
                    <a:pt x="77" y="50"/>
                  </a:cubicBezTo>
                  <a:close/>
                  <a:moveTo>
                    <a:pt x="19" y="50"/>
                  </a:moveTo>
                  <a:cubicBezTo>
                    <a:pt x="2" y="50"/>
                    <a:pt x="2" y="50"/>
                    <a:pt x="2" y="50"/>
                  </a:cubicBezTo>
                  <a:cubicBezTo>
                    <a:pt x="10" y="33"/>
                    <a:pt x="10" y="33"/>
                    <a:pt x="10" y="33"/>
                  </a:cubicBezTo>
                  <a:cubicBezTo>
                    <a:pt x="11" y="33"/>
                    <a:pt x="11" y="33"/>
                    <a:pt x="11" y="33"/>
                  </a:cubicBezTo>
                  <a:lnTo>
                    <a:pt x="19" y="50"/>
                  </a:lnTo>
                  <a:close/>
                  <a:moveTo>
                    <a:pt x="59" y="50"/>
                  </a:moveTo>
                  <a:cubicBezTo>
                    <a:pt x="67" y="33"/>
                    <a:pt x="67" y="33"/>
                    <a:pt x="67" y="33"/>
                  </a:cubicBezTo>
                  <a:cubicBezTo>
                    <a:pt x="68" y="33"/>
                    <a:pt x="68" y="33"/>
                    <a:pt x="68" y="33"/>
                  </a:cubicBezTo>
                  <a:cubicBezTo>
                    <a:pt x="76" y="50"/>
                    <a:pt x="76" y="50"/>
                    <a:pt x="76" y="50"/>
                  </a:cubicBezTo>
                  <a:lnTo>
                    <a:pt x="59" y="5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013"/>
            </a:p>
          </p:txBody>
        </p:sp>
        <p:sp>
          <p:nvSpPr>
            <p:cNvPr id="306" name="íṩľiďé"/>
            <p:cNvSpPr/>
            <p:nvPr/>
          </p:nvSpPr>
          <p:spPr bwMode="auto">
            <a:xfrm>
              <a:off x="6126163" y="1388776"/>
              <a:ext cx="692150" cy="401638"/>
            </a:xfrm>
            <a:prstGeom prst="rect">
              <a:avLst/>
            </a:prstGeom>
            <a:solidFill>
              <a:srgbClr val="C127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3"/>
            </a:p>
          </p:txBody>
        </p:sp>
      </p:grpSp>
      <p:sp>
        <p:nvSpPr>
          <p:cNvPr id="2" name="矩形 1"/>
          <p:cNvSpPr/>
          <p:nvPr/>
        </p:nvSpPr>
        <p:spPr>
          <a:xfrm>
            <a:off x="420625" y="718532"/>
            <a:ext cx="1441420"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三、监护和住所</a:t>
            </a:r>
            <a:endParaRPr lang="zh-CN" altLang="en-US" dirty="0"/>
          </a:p>
        </p:txBody>
      </p:sp>
    </p:spTree>
    <p:extLst>
      <p:ext uri="{BB962C8B-B14F-4D97-AF65-F5344CB8AC3E}">
        <p14:creationId xmlns:p14="http://schemas.microsoft.com/office/powerpoint/2010/main" val="17812520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57"/>
                                        </p:tgtEl>
                                        <p:attrNameLst>
                                          <p:attrName>style.visibility</p:attrName>
                                        </p:attrNameLst>
                                      </p:cBhvr>
                                      <p:to>
                                        <p:strVal val="visible"/>
                                      </p:to>
                                    </p:set>
                                    <p:anim calcmode="lin" valueType="num">
                                      <p:cBhvr additive="base">
                                        <p:cTn id="16" dur="500" fill="hold"/>
                                        <p:tgtEl>
                                          <p:spTgt spid="257"/>
                                        </p:tgtEl>
                                        <p:attrNameLst>
                                          <p:attrName>ppt_x</p:attrName>
                                        </p:attrNameLst>
                                      </p:cBhvr>
                                      <p:tavLst>
                                        <p:tav tm="0">
                                          <p:val>
                                            <p:strVal val="#ppt_x"/>
                                          </p:val>
                                        </p:tav>
                                        <p:tav tm="100000">
                                          <p:val>
                                            <p:strVal val="#ppt_x"/>
                                          </p:val>
                                        </p:tav>
                                      </p:tavLst>
                                    </p:anim>
                                    <p:anim calcmode="lin" valueType="num">
                                      <p:cBhvr additive="base">
                                        <p:cTn id="17" dur="500" fill="hold"/>
                                        <p:tgtEl>
                                          <p:spTgt spid="257"/>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600"/>
                                        <p:tgtEl>
                                          <p:spTgt spid="5"/>
                                        </p:tgtEl>
                                      </p:cBhvr>
                                    </p:animEffect>
                                    <p:anim calcmode="lin" valueType="num">
                                      <p:cBhvr>
                                        <p:cTn id="27" dur="600" fill="hold"/>
                                        <p:tgtEl>
                                          <p:spTgt spid="5"/>
                                        </p:tgtEl>
                                        <p:attrNameLst>
                                          <p:attrName>ppt_x</p:attrName>
                                        </p:attrNameLst>
                                      </p:cBhvr>
                                      <p:tavLst>
                                        <p:tav tm="0">
                                          <p:val>
                                            <p:strVal val="#ppt_x"/>
                                          </p:val>
                                        </p:tav>
                                        <p:tav tm="100000">
                                          <p:val>
                                            <p:strVal val="#ppt_x"/>
                                          </p:val>
                                        </p:tav>
                                      </p:tavLst>
                                    </p:anim>
                                    <p:anim calcmode="lin" valueType="num">
                                      <p:cBhvr>
                                        <p:cTn id="28" dur="60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21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700"/>
                                        <p:tgtEl>
                                          <p:spTgt spid="6"/>
                                        </p:tgtEl>
                                      </p:cBhvr>
                                    </p:animEffect>
                                    <p:anim calcmode="lin" valueType="num">
                                      <p:cBhvr>
                                        <p:cTn id="33" dur="700" fill="hold"/>
                                        <p:tgtEl>
                                          <p:spTgt spid="6"/>
                                        </p:tgtEl>
                                        <p:attrNameLst>
                                          <p:attrName>ppt_x</p:attrName>
                                        </p:attrNameLst>
                                      </p:cBhvr>
                                      <p:tavLst>
                                        <p:tav tm="0">
                                          <p:val>
                                            <p:strVal val="#ppt_x"/>
                                          </p:val>
                                        </p:tav>
                                        <p:tav tm="100000">
                                          <p:val>
                                            <p:strVal val="#ppt_x"/>
                                          </p:val>
                                        </p:tav>
                                      </p:tavLst>
                                    </p:anim>
                                    <p:anim calcmode="lin" valueType="num">
                                      <p:cBhvr>
                                        <p:cTn id="34" dur="7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遗产范围</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二、认定遗产应注意的几个问题</a:t>
            </a:r>
            <a:endParaRPr lang="zh-CN" altLang="en-US" dirty="0"/>
          </a:p>
        </p:txBody>
      </p:sp>
      <p:pic>
        <p:nvPicPr>
          <p:cNvPr id="4" name="图片 3">
            <a:extLst>
              <a:ext uri="{FF2B5EF4-FFF2-40B4-BE49-F238E27FC236}">
                <a16:creationId xmlns:a16="http://schemas.microsoft.com/office/drawing/2014/main" id="{4E1167B5-5361-4614-BF98-70FA7369DFE1}"/>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8124F0C-3357-4643-9F46-CE3B44C519E0}"/>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1D15F47-D2B5-49F6-B9CE-95F09518CCD4}"/>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375E150-309E-474C-9974-40FBAF460B2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152E8CA5-5172-4C2A-B540-87FBEA3F78A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2EDC59A2-4792-4C42-9FD2-6B5B20DD98C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F8505C6-C846-44EE-8268-B7AA9D824A48}"/>
              </a:ext>
            </a:extLst>
          </p:cNvPr>
          <p:cNvSpPr/>
          <p:nvPr/>
        </p:nvSpPr>
        <p:spPr>
          <a:xfrm>
            <a:off x="307030" y="1959619"/>
            <a:ext cx="2720337" cy="200317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按照我国现实财产制度</a:t>
            </a:r>
            <a:r>
              <a:rPr lang="en-US" altLang="zh-CN" sz="1200" b="1" dirty="0">
                <a:solidFill>
                  <a:prstClr val="white"/>
                </a:solidFill>
                <a:sym typeface="+mn-ea"/>
              </a:rPr>
              <a:t>,</a:t>
            </a:r>
            <a:r>
              <a:rPr lang="zh-CN" altLang="en-US" sz="1200" b="1" dirty="0">
                <a:solidFill>
                  <a:prstClr val="white"/>
                </a:solidFill>
                <a:sym typeface="+mn-ea"/>
              </a:rPr>
              <a:t>家庭财产、夫妻财产、合伙财产都属于共有财产</a:t>
            </a:r>
            <a:r>
              <a:rPr lang="en-US" altLang="zh-CN" sz="1200" b="1" dirty="0">
                <a:solidFill>
                  <a:prstClr val="white"/>
                </a:solidFill>
                <a:sym typeface="+mn-ea"/>
              </a:rPr>
              <a:t>,</a:t>
            </a:r>
            <a:r>
              <a:rPr lang="zh-CN" altLang="en-US" sz="1200" b="1" dirty="0">
                <a:solidFill>
                  <a:prstClr val="white"/>
                </a:solidFill>
                <a:sym typeface="+mn-ea"/>
              </a:rPr>
              <a:t>当家庭成员中、夫妻关系中或合伙关系中</a:t>
            </a:r>
            <a:r>
              <a:rPr lang="en-US" altLang="zh-CN" sz="1200" b="1" dirty="0">
                <a:solidFill>
                  <a:prstClr val="white"/>
                </a:solidFill>
                <a:sym typeface="+mn-ea"/>
              </a:rPr>
              <a:t>,</a:t>
            </a:r>
            <a:r>
              <a:rPr lang="zh-CN" altLang="en-US" sz="1200" b="1" dirty="0">
                <a:solidFill>
                  <a:prstClr val="white"/>
                </a:solidFill>
                <a:sym typeface="+mn-ea"/>
              </a:rPr>
              <a:t>某位成员死亡</a:t>
            </a:r>
            <a:r>
              <a:rPr lang="en-US" altLang="zh-CN" sz="1200" b="1" dirty="0">
                <a:solidFill>
                  <a:prstClr val="white"/>
                </a:solidFill>
                <a:sym typeface="+mn-ea"/>
              </a:rPr>
              <a:t>,</a:t>
            </a:r>
            <a:r>
              <a:rPr lang="zh-CN" altLang="en-US" sz="1200" b="1" dirty="0">
                <a:solidFill>
                  <a:prstClr val="white"/>
                </a:solidFill>
                <a:sym typeface="+mn-ea"/>
              </a:rPr>
              <a:t>对其财产进行继承时</a:t>
            </a:r>
            <a:r>
              <a:rPr lang="en-US" altLang="zh-CN" sz="1200" b="1" dirty="0">
                <a:solidFill>
                  <a:prstClr val="white"/>
                </a:solidFill>
                <a:sym typeface="+mn-ea"/>
              </a:rPr>
              <a:t>,</a:t>
            </a:r>
            <a:r>
              <a:rPr lang="zh-CN" altLang="en-US" sz="1200" b="1" dirty="0">
                <a:solidFill>
                  <a:prstClr val="white"/>
                </a:solidFill>
                <a:sym typeface="+mn-ea"/>
              </a:rPr>
              <a:t>应首先把死者的个人财产份额与其他共有人的财产区分开。</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1" name="矩形 10">
            <a:extLst>
              <a:ext uri="{FF2B5EF4-FFF2-40B4-BE49-F238E27FC236}">
                <a16:creationId xmlns:a16="http://schemas.microsoft.com/office/drawing/2014/main" id="{8E242FD5-C830-4802-8B28-D295C4E1269F}"/>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遗产与共有财产</a:t>
            </a:r>
            <a:endParaRPr lang="en-US" altLang="zh-CN" sz="1200" b="1" dirty="0">
              <a:solidFill>
                <a:prstClr val="white"/>
              </a:solidFill>
            </a:endParaRPr>
          </a:p>
        </p:txBody>
      </p:sp>
      <p:sp>
        <p:nvSpPr>
          <p:cNvPr id="12" name="矩形 11">
            <a:extLst>
              <a:ext uri="{FF2B5EF4-FFF2-40B4-BE49-F238E27FC236}">
                <a16:creationId xmlns:a16="http://schemas.microsoft.com/office/drawing/2014/main" id="{EBFF62E7-C688-4B39-8488-FFA2380A455F}"/>
              </a:ext>
            </a:extLst>
          </p:cNvPr>
          <p:cNvSpPr/>
          <p:nvPr/>
        </p:nvSpPr>
        <p:spPr>
          <a:xfrm>
            <a:off x="3119683" y="2069523"/>
            <a:ext cx="2802691" cy="200317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被继承人生前承包经营的财产</a:t>
            </a:r>
            <a:r>
              <a:rPr lang="en-US" altLang="zh-CN" sz="1200" b="1" dirty="0">
                <a:solidFill>
                  <a:prstClr val="white"/>
                </a:solidFill>
                <a:sym typeface="+mn-ea"/>
              </a:rPr>
              <a:t>,</a:t>
            </a:r>
            <a:r>
              <a:rPr lang="zh-CN" altLang="en-US" sz="1200" b="1" dirty="0">
                <a:solidFill>
                  <a:prstClr val="white"/>
                </a:solidFill>
                <a:sym typeface="+mn-ea"/>
              </a:rPr>
              <a:t>如土地、林地、企业等</a:t>
            </a:r>
            <a:r>
              <a:rPr lang="en-US" altLang="zh-CN" sz="1200" b="1" dirty="0">
                <a:solidFill>
                  <a:prstClr val="white"/>
                </a:solidFill>
                <a:sym typeface="+mn-ea"/>
              </a:rPr>
              <a:t>,</a:t>
            </a:r>
            <a:r>
              <a:rPr lang="zh-CN" altLang="en-US" sz="1200" b="1" dirty="0">
                <a:solidFill>
                  <a:prstClr val="white"/>
                </a:solidFill>
                <a:sym typeface="+mn-ea"/>
              </a:rPr>
              <a:t>不属于遗产</a:t>
            </a:r>
            <a:r>
              <a:rPr lang="en-US" altLang="zh-CN" sz="1200" b="1" dirty="0">
                <a:solidFill>
                  <a:prstClr val="white"/>
                </a:solidFill>
                <a:sym typeface="+mn-ea"/>
              </a:rPr>
              <a:t>,</a:t>
            </a:r>
            <a:r>
              <a:rPr lang="zh-CN" altLang="en-US" sz="1200" b="1" dirty="0">
                <a:solidFill>
                  <a:prstClr val="white"/>
                </a:solidFill>
                <a:sym typeface="+mn-ea"/>
              </a:rPr>
              <a:t>不能被继承</a:t>
            </a:r>
            <a:r>
              <a:rPr lang="en-US" altLang="zh-CN" sz="1200" b="1" dirty="0">
                <a:solidFill>
                  <a:prstClr val="white"/>
                </a:solidFill>
                <a:sym typeface="+mn-ea"/>
              </a:rPr>
              <a:t>,</a:t>
            </a:r>
            <a:r>
              <a:rPr lang="zh-CN" altLang="en-US" sz="1200" b="1" dirty="0">
                <a:solidFill>
                  <a:prstClr val="white"/>
                </a:solidFill>
                <a:sym typeface="+mn-ea"/>
              </a:rPr>
              <a:t>但其承包经营的收益</a:t>
            </a:r>
            <a:r>
              <a:rPr lang="en-US" altLang="zh-CN" sz="1200" b="1" dirty="0">
                <a:solidFill>
                  <a:prstClr val="white"/>
                </a:solidFill>
                <a:sym typeface="+mn-ea"/>
              </a:rPr>
              <a:t>,</a:t>
            </a:r>
            <a:r>
              <a:rPr lang="zh-CN" altLang="en-US" sz="1200" b="1" dirty="0">
                <a:solidFill>
                  <a:prstClr val="white"/>
                </a:solidFill>
                <a:sym typeface="+mn-ea"/>
              </a:rPr>
              <a:t>则是自然人的合法收入</a:t>
            </a:r>
            <a:r>
              <a:rPr lang="en-US" altLang="zh-CN" sz="1200" b="1" dirty="0">
                <a:solidFill>
                  <a:prstClr val="white"/>
                </a:solidFill>
                <a:sym typeface="+mn-ea"/>
              </a:rPr>
              <a:t>,</a:t>
            </a:r>
            <a:r>
              <a:rPr lang="zh-CN" altLang="en-US" sz="1200" b="1" dirty="0">
                <a:solidFill>
                  <a:prstClr val="white"/>
                </a:solidFill>
                <a:sym typeface="+mn-ea"/>
              </a:rPr>
              <a:t>属于遗产。承包人死亡后</a:t>
            </a:r>
            <a:r>
              <a:rPr lang="en-US" altLang="zh-CN" sz="1200" b="1" dirty="0">
                <a:solidFill>
                  <a:prstClr val="white"/>
                </a:solidFill>
                <a:sym typeface="+mn-ea"/>
              </a:rPr>
              <a:t>,</a:t>
            </a:r>
            <a:r>
              <a:rPr lang="zh-CN" altLang="en-US" sz="1200" b="1" dirty="0">
                <a:solidFill>
                  <a:prstClr val="white"/>
                </a:solidFill>
                <a:sym typeface="+mn-ea"/>
              </a:rPr>
              <a:t>依照法律规定</a:t>
            </a:r>
            <a:r>
              <a:rPr lang="en-US" altLang="zh-CN" sz="1200" b="1" dirty="0">
                <a:solidFill>
                  <a:prstClr val="white"/>
                </a:solidFill>
                <a:sym typeface="+mn-ea"/>
              </a:rPr>
              <a:t>,</a:t>
            </a:r>
            <a:r>
              <a:rPr lang="zh-CN" altLang="en-US" sz="1200" b="1" dirty="0">
                <a:solidFill>
                  <a:prstClr val="white"/>
                </a:solidFill>
                <a:sym typeface="+mn-ea"/>
              </a:rPr>
              <a:t>如果可由继承人继续承包的</a:t>
            </a:r>
            <a:r>
              <a:rPr lang="en-US" altLang="zh-CN" sz="1200" b="1" dirty="0">
                <a:solidFill>
                  <a:prstClr val="white"/>
                </a:solidFill>
                <a:sym typeface="+mn-ea"/>
              </a:rPr>
              <a:t>,</a:t>
            </a:r>
            <a:r>
              <a:rPr lang="zh-CN" altLang="en-US" sz="1200" b="1" dirty="0">
                <a:solidFill>
                  <a:prstClr val="white"/>
                </a:solidFill>
                <a:sym typeface="+mn-ea"/>
              </a:rPr>
              <a:t>按照承包合同的有关规定办理。</a:t>
            </a:r>
          </a:p>
        </p:txBody>
      </p:sp>
      <p:sp>
        <p:nvSpPr>
          <p:cNvPr id="13" name="矩形 12">
            <a:extLst>
              <a:ext uri="{FF2B5EF4-FFF2-40B4-BE49-F238E27FC236}">
                <a16:creationId xmlns:a16="http://schemas.microsoft.com/office/drawing/2014/main" id="{6E3026BA-6270-4C10-A95D-12E154F8CD6B}"/>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遗产与承包经营的财产</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4DEDEA19-4C3D-4389-B567-3E8488E293DD}"/>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EC4AF3F5-4C0A-447C-BF1C-0C1D82C3F752}"/>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D1F2145D-0861-4DAF-869C-F77F699CACC0}"/>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B4F466F6-D4F5-44F6-BECA-272152C61C2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F562DDD8-ED35-4D14-801E-48C52E5AC15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C5227E2-7DB4-44BB-A791-A9F4E4629EC4}"/>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B09F322-34FD-4333-93BF-53125751F44A}"/>
              </a:ext>
            </a:extLst>
          </p:cNvPr>
          <p:cNvSpPr/>
          <p:nvPr/>
        </p:nvSpPr>
        <p:spPr>
          <a:xfrm>
            <a:off x="5983973" y="2001733"/>
            <a:ext cx="2774115" cy="2552686"/>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基于特定身份所享有的财产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如革命伤残军人的抚恤金、职工因工伤致残发给的抚恤费</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不属于遗产。职工因工死亡、革命军人牺牲或病故</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自然人因交通事故或其他事故死亡时</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国家机关按照有关法律规定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给予死者家属的抚恤金和其他生活补助费</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这是国家对死者家属的关怀和帮助</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不是死者的遗产。</a:t>
            </a:r>
          </a:p>
        </p:txBody>
      </p:sp>
      <p:sp>
        <p:nvSpPr>
          <p:cNvPr id="23" name="矩形 22">
            <a:extLst>
              <a:ext uri="{FF2B5EF4-FFF2-40B4-BE49-F238E27FC236}">
                <a16:creationId xmlns:a16="http://schemas.microsoft.com/office/drawing/2014/main" id="{B6D50F8F-0089-43E1-8B10-5A9EFD09F0A2}"/>
              </a:ext>
            </a:extLst>
          </p:cNvPr>
          <p:cNvSpPr/>
          <p:nvPr/>
        </p:nvSpPr>
        <p:spPr>
          <a:xfrm>
            <a:off x="5999912" y="1366126"/>
            <a:ext cx="2878715" cy="591572"/>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遗产与基于特定身份所享有的财产权和财产</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232B06C-2C8C-404C-B022-067A20F80BD3}"/>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B89FCED-EBE9-4BBD-8E11-16BBFAD3AFF7}"/>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01CEA96C-1AA3-41AD-A592-08AA36B6BAEF}"/>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97201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遗产范围</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三、继承权丧失与宽宥</a:t>
            </a:r>
            <a:endParaRPr lang="zh-CN" altLang="en-US" dirty="0"/>
          </a:p>
        </p:txBody>
      </p:sp>
      <p:pic>
        <p:nvPicPr>
          <p:cNvPr id="4" name="图片 3">
            <a:extLst>
              <a:ext uri="{FF2B5EF4-FFF2-40B4-BE49-F238E27FC236}">
                <a16:creationId xmlns:a16="http://schemas.microsoft.com/office/drawing/2014/main" id="{4E1167B5-5361-4614-BF98-70FA7369DFE1}"/>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8124F0C-3357-4643-9F46-CE3B44C519E0}"/>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1D15F47-D2B5-49F6-B9CE-95F09518CCD4}"/>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375E150-309E-474C-9974-40FBAF460B2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152E8CA5-5172-4C2A-B540-87FBEA3F78A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2EDC59A2-4792-4C42-9FD2-6B5B20DD98CA}"/>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F8505C6-C846-44EE-8268-B7AA9D824A48}"/>
              </a:ext>
            </a:extLst>
          </p:cNvPr>
          <p:cNvSpPr/>
          <p:nvPr/>
        </p:nvSpPr>
        <p:spPr>
          <a:xfrm>
            <a:off x="307030" y="1959619"/>
            <a:ext cx="2720337"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继承权丧失</a:t>
            </a:r>
            <a:r>
              <a:rPr lang="en-US" altLang="zh-CN" sz="1200" b="1" dirty="0">
                <a:solidFill>
                  <a:prstClr val="white"/>
                </a:solidFill>
                <a:sym typeface="+mn-ea"/>
              </a:rPr>
              <a:t>,</a:t>
            </a:r>
            <a:r>
              <a:rPr lang="zh-CN" altLang="en-US" sz="1200" b="1" dirty="0">
                <a:solidFill>
                  <a:prstClr val="white"/>
                </a:solidFill>
                <a:sym typeface="+mn-ea"/>
              </a:rPr>
              <a:t>是指继承人因发生法律规定的事由失去继承被继承人遗产的资格</a:t>
            </a:r>
            <a:r>
              <a:rPr lang="en-US" altLang="zh-CN" sz="1200" b="1" dirty="0">
                <a:solidFill>
                  <a:prstClr val="white"/>
                </a:solidFill>
                <a:sym typeface="+mn-ea"/>
              </a:rPr>
              <a:t>,</a:t>
            </a:r>
            <a:r>
              <a:rPr lang="zh-CN" altLang="en-US" sz="1200" b="1" dirty="0">
                <a:solidFill>
                  <a:prstClr val="white"/>
                </a:solidFill>
                <a:sym typeface="+mn-ea"/>
              </a:rPr>
              <a:t>故继承权的丧失又叫继承权的剥夺。</a:t>
            </a:r>
          </a:p>
        </p:txBody>
      </p:sp>
      <p:sp>
        <p:nvSpPr>
          <p:cNvPr id="11" name="矩形 10">
            <a:extLst>
              <a:ext uri="{FF2B5EF4-FFF2-40B4-BE49-F238E27FC236}">
                <a16:creationId xmlns:a16="http://schemas.microsoft.com/office/drawing/2014/main" id="{8E242FD5-C830-4802-8B28-D295C4E1269F}"/>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继承人丧失继承权及事由</a:t>
            </a:r>
            <a:endParaRPr lang="en-US" altLang="zh-CN" sz="1200" b="1" dirty="0">
              <a:solidFill>
                <a:prstClr val="white"/>
              </a:solidFill>
            </a:endParaRPr>
          </a:p>
        </p:txBody>
      </p:sp>
      <p:sp>
        <p:nvSpPr>
          <p:cNvPr id="12" name="矩形 11">
            <a:extLst>
              <a:ext uri="{FF2B5EF4-FFF2-40B4-BE49-F238E27FC236}">
                <a16:creationId xmlns:a16="http://schemas.microsoft.com/office/drawing/2014/main" id="{EBFF62E7-C688-4B39-8488-FFA2380A455F}"/>
              </a:ext>
            </a:extLst>
          </p:cNvPr>
          <p:cNvSpPr/>
          <p:nvPr/>
        </p:nvSpPr>
        <p:spPr>
          <a:xfrm>
            <a:off x="3119683" y="2069523"/>
            <a:ext cx="2802691"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以法定继承权的丧失为前提</a:t>
            </a:r>
            <a:r>
              <a:rPr lang="en-US" altLang="zh-CN" sz="1200" b="1" dirty="0">
                <a:solidFill>
                  <a:prstClr val="white"/>
                </a:solidFill>
                <a:sym typeface="+mn-ea"/>
              </a:rPr>
              <a:t>,</a:t>
            </a:r>
            <a:r>
              <a:rPr lang="zh-CN" altLang="en-US" sz="1200" b="1" dirty="0">
                <a:solidFill>
                  <a:prstClr val="white"/>
                </a:solidFill>
                <a:sym typeface="+mn-ea"/>
              </a:rPr>
              <a:t>宽宥特指被继承人在情感上对继承人的故意或过失行为的谅解和宽恕</a:t>
            </a:r>
            <a:r>
              <a:rPr lang="en-US" altLang="zh-CN" sz="1200" b="1" dirty="0">
                <a:solidFill>
                  <a:prstClr val="white"/>
                </a:solidFill>
                <a:sym typeface="+mn-ea"/>
              </a:rPr>
              <a:t>,</a:t>
            </a:r>
            <a:r>
              <a:rPr lang="zh-CN" altLang="en-US" sz="1200" b="1" dirty="0">
                <a:solidFill>
                  <a:prstClr val="white"/>
                </a:solidFill>
                <a:sym typeface="+mn-ea"/>
              </a:rPr>
              <a:t>表达被继承人对继承人继承身份或资格的再次认可、肯定与承认</a:t>
            </a:r>
            <a:r>
              <a:rPr lang="en-US" altLang="zh-CN" sz="1200" b="1" dirty="0">
                <a:solidFill>
                  <a:prstClr val="white"/>
                </a:solidFill>
                <a:sym typeface="+mn-ea"/>
              </a:rPr>
              <a:t>,</a:t>
            </a:r>
            <a:r>
              <a:rPr lang="zh-CN" altLang="en-US" sz="1200" b="1" dirty="0">
                <a:solidFill>
                  <a:prstClr val="white"/>
                </a:solidFill>
                <a:sym typeface="+mn-ea"/>
              </a:rPr>
              <a:t>恢复其已丧失的继承权。在继承人丧失继承权后</a:t>
            </a:r>
            <a:r>
              <a:rPr lang="en-US" altLang="zh-CN" sz="1200" b="1" dirty="0">
                <a:solidFill>
                  <a:prstClr val="white"/>
                </a:solidFill>
                <a:sym typeface="+mn-ea"/>
              </a:rPr>
              <a:t>,</a:t>
            </a:r>
            <a:r>
              <a:rPr lang="zh-CN" altLang="en-US" sz="1200" b="1" dirty="0">
                <a:solidFill>
                  <a:prstClr val="white"/>
                </a:solidFill>
                <a:sym typeface="+mn-ea"/>
              </a:rPr>
              <a:t>只要被继承人对继承人予以宽宥</a:t>
            </a:r>
            <a:r>
              <a:rPr lang="en-US" altLang="zh-CN" sz="1200" b="1" dirty="0">
                <a:solidFill>
                  <a:prstClr val="white"/>
                </a:solidFill>
                <a:sym typeface="+mn-ea"/>
              </a:rPr>
              <a:t>,</a:t>
            </a:r>
            <a:r>
              <a:rPr lang="zh-CN" altLang="en-US" sz="1200" b="1" dirty="0">
                <a:solidFill>
                  <a:prstClr val="white"/>
                </a:solidFill>
                <a:sym typeface="+mn-ea"/>
              </a:rPr>
              <a:t>就应当恢复继承人已丧失的继承权。</a:t>
            </a:r>
          </a:p>
        </p:txBody>
      </p:sp>
      <p:sp>
        <p:nvSpPr>
          <p:cNvPr id="13" name="矩形 12">
            <a:extLst>
              <a:ext uri="{FF2B5EF4-FFF2-40B4-BE49-F238E27FC236}">
                <a16:creationId xmlns:a16="http://schemas.microsoft.com/office/drawing/2014/main" id="{6E3026BA-6270-4C10-A95D-12E154F8CD6B}"/>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被继承人的宽宥权</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4DEDEA19-4C3D-4389-B567-3E8488E293DD}"/>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EC4AF3F5-4C0A-447C-BF1C-0C1D82C3F752}"/>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D1F2145D-0861-4DAF-869C-F77F699CACC0}"/>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B4F466F6-D4F5-44F6-BECA-272152C61C2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F562DDD8-ED35-4D14-801E-48C52E5AC15E}"/>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C5227E2-7DB4-44BB-A791-A9F4E4629EC4}"/>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8B09F322-34FD-4333-93BF-53125751F44A}"/>
              </a:ext>
            </a:extLst>
          </p:cNvPr>
          <p:cNvSpPr/>
          <p:nvPr/>
        </p:nvSpPr>
        <p:spPr>
          <a:xfrm>
            <a:off x="5983973" y="2001733"/>
            <a:ext cx="2774115" cy="890693"/>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受遗赠人有</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1125</a:t>
            </a:r>
            <a:r>
              <a:rPr lang="zh-CN" altLang="en-US" sz="1200" b="1" dirty="0">
                <a:solidFill>
                  <a:prstClr val="white"/>
                </a:solidFill>
                <a:latin typeface="微软雅黑" panose="020B0503020204020204" charset="-122"/>
                <a:cs typeface="微软雅黑" panose="020B0503020204020204" charset="-122"/>
                <a:sym typeface="+mn-ea"/>
              </a:rPr>
              <a:t>条第</a:t>
            </a: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款规定的五种行为之一的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丧失受遗赠权。</a:t>
            </a:r>
          </a:p>
        </p:txBody>
      </p:sp>
      <p:sp>
        <p:nvSpPr>
          <p:cNvPr id="23" name="矩形 22">
            <a:extLst>
              <a:ext uri="{FF2B5EF4-FFF2-40B4-BE49-F238E27FC236}">
                <a16:creationId xmlns:a16="http://schemas.microsoft.com/office/drawing/2014/main" id="{B6D50F8F-0089-43E1-8B10-5A9EFD09F0A2}"/>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受遗赠人丧失受遗赠权及事由</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4232B06C-2C8C-404C-B022-067A20F80BD3}"/>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5B89FCED-EBE9-4BBD-8E11-16BBFAD3AFF7}"/>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01CEA96C-1AA3-41AD-A592-08AA36B6BAEF}"/>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15743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法定继承概述</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法定继承人的范围和继承顺序</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代位继承和转继承</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第四节　遗产的分配原则</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第二十三章  法定继承</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继　 承</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134855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法定继承概述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一、法定继承的概念和特征</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08D6E2DC-38F8-4FD4-BB46-A8B4E18FEC7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640C19D-9307-413F-9DAF-E44946D2DDE7}"/>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76DD6957-C4C2-473B-91C1-1B36662DE51C}"/>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8B05DF02-93DD-47E9-97D2-B840AFB6208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6E58E943-9011-4E35-91D4-FA8B09571934}"/>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法定继承的概念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B62CA74F-ED2E-455E-BE1C-B4B0467F323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7CA35C70-C203-45AC-A23A-1A24BEFFD62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D691843-C487-4EF5-8719-B1EB41E326A3}"/>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A141C176-F4CA-4B59-A9EE-E7AC688D7EAC}"/>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56B41EE7-59B5-44C9-9E3D-AE6D906D077C}"/>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CD8E6B21-41A8-4B32-A9E9-53DA11A3DB49}"/>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686189DA-AF16-47A8-9AF0-70AB1603D37B}"/>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法定继承的特征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A8F0296B-19E4-426B-A378-41565B505CBA}"/>
              </a:ext>
            </a:extLst>
          </p:cNvPr>
          <p:cNvSpPr/>
          <p:nvPr/>
        </p:nvSpPr>
        <p:spPr>
          <a:xfrm>
            <a:off x="803271" y="1777409"/>
            <a:ext cx="34749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法定继承是指由法律直接规定继承的范围、继承顺序以及遗产分配原则的一种继承方式。由于这种继承只是在被继承人没有遗嘱时才发生法律效力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故又称无遗嘱继承。</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法定继承的主要内容是</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规定哪些人可以作为死者的法定继承人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各法定继承人应按照什么样的继承顺序来继承被继承人的遗产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以及同一顺序中各个法定继承人应根据什么原则分配、分割被继承人的遗产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等等。</a:t>
            </a:r>
          </a:p>
        </p:txBody>
      </p:sp>
      <p:sp>
        <p:nvSpPr>
          <p:cNvPr id="17" name="矩形 16">
            <a:extLst>
              <a:ext uri="{FF2B5EF4-FFF2-40B4-BE49-F238E27FC236}">
                <a16:creationId xmlns:a16="http://schemas.microsoft.com/office/drawing/2014/main" id="{CCC98849-3BAB-45AE-88C8-0D667E702FA6}"/>
              </a:ext>
            </a:extLst>
          </p:cNvPr>
          <p:cNvSpPr/>
          <p:nvPr/>
        </p:nvSpPr>
        <p:spPr>
          <a:xfrm>
            <a:off x="4697236" y="1612937"/>
            <a:ext cx="3546277" cy="2834174"/>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法定继承以一定的人身关系为前提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即确定法定继承人的范围、继承顺序和遗产份额的根据</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是继承人与被继承人之间存在着血缘关系、婚姻关系和收养关系。</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对法定继承人范围、法定继承人顺序、继承份额以及遗产分配原则等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我国</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都作了具体规定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属于强制性法律规范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除法律另有规定外</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其他任何组织和自然人个人均无权予以改变。</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308713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法定继承概述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二、法定继承的适用范围</a:t>
            </a:r>
            <a:endParaRPr lang="zh-CN" altLang="en-US" dirty="0"/>
          </a:p>
        </p:txBody>
      </p:sp>
      <p:sp>
        <p:nvSpPr>
          <p:cNvPr id="4" name="矩形 3">
            <a:extLst>
              <a:ext uri="{FF2B5EF4-FFF2-40B4-BE49-F238E27FC236}">
                <a16:creationId xmlns:a16="http://schemas.microsoft.com/office/drawing/2014/main" id="{5CAAC107-9897-416D-8B51-3AD84181A69E}"/>
              </a:ext>
            </a:extLst>
          </p:cNvPr>
          <p:cNvSpPr/>
          <p:nvPr/>
        </p:nvSpPr>
        <p:spPr>
          <a:xfrm>
            <a:off x="3867581" y="1793093"/>
            <a:ext cx="4572371" cy="1144609"/>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我国</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民法典</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第</a:t>
            </a:r>
            <a:r>
              <a:rPr lang="en-US" altLang="zh-CN" sz="1200" dirty="0">
                <a:solidFill>
                  <a:schemeClr val="tx1">
                    <a:lumMod val="75000"/>
                    <a:lumOff val="25000"/>
                  </a:schemeClr>
                </a:solidFill>
                <a:latin typeface="+mn-ea"/>
              </a:rPr>
              <a:t>1123</a:t>
            </a:r>
            <a:r>
              <a:rPr lang="zh-CN" altLang="en-US" sz="1200" dirty="0">
                <a:solidFill>
                  <a:schemeClr val="tx1">
                    <a:lumMod val="75000"/>
                    <a:lumOff val="25000"/>
                  </a:schemeClr>
                </a:solidFill>
                <a:latin typeface="+mn-ea"/>
              </a:rPr>
              <a:t>条规定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继承开始后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按照法定继承办理</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有遗嘱的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按照遗嘱继承或者遗赠办理</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有遗赠扶养协议的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按照协议办理。”</a:t>
            </a:r>
          </a:p>
        </p:txBody>
      </p:sp>
      <p:cxnSp>
        <p:nvCxnSpPr>
          <p:cNvPr id="5" name="直接连接符 4">
            <a:extLst>
              <a:ext uri="{FF2B5EF4-FFF2-40B4-BE49-F238E27FC236}">
                <a16:creationId xmlns:a16="http://schemas.microsoft.com/office/drawing/2014/main" id="{AABD5540-B39E-44FD-BC92-64EB0CBE41A5}"/>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6" name="泪滴形 5">
            <a:extLst>
              <a:ext uri="{FF2B5EF4-FFF2-40B4-BE49-F238E27FC236}">
                <a16:creationId xmlns:a16="http://schemas.microsoft.com/office/drawing/2014/main" id="{6F3B126D-2838-43E6-A03B-61DD364EDD31}"/>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056331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108817" cy="369332"/>
          </a:xfrm>
          <a:prstGeom prst="rect">
            <a:avLst/>
          </a:prstGeom>
          <a:noFill/>
        </p:spPr>
        <p:txBody>
          <a:bodyPr wrap="none" rtlCol="0">
            <a:spAutoFit/>
          </a:bodyPr>
          <a:lstStyle/>
          <a:p>
            <a:r>
              <a:rPr lang="zh-CN" altLang="en-US" sz="1800" b="1" dirty="0">
                <a:solidFill>
                  <a:schemeClr val="bg1"/>
                </a:solidFill>
                <a:latin typeface="+mj-ea"/>
                <a:ea typeface="+mj-ea"/>
              </a:rPr>
              <a:t>第二节　法定继承人的范围和继承顺序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一、法定继承人的范围</a:t>
            </a:r>
            <a:endParaRPr lang="zh-CN" altLang="en-US" dirty="0"/>
          </a:p>
        </p:txBody>
      </p:sp>
      <p:sp>
        <p:nvSpPr>
          <p:cNvPr id="4" name="椭圆 3">
            <a:extLst>
              <a:ext uri="{FF2B5EF4-FFF2-40B4-BE49-F238E27FC236}">
                <a16:creationId xmlns:a16="http://schemas.microsoft.com/office/drawing/2014/main" id="{20D28084-F790-4A2D-B350-35F389F79DC4}"/>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14A6CD7E-F155-446C-A4EF-FA98C6272A59}"/>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F9D3D956-2859-4154-9573-0D4E4532BFEB}"/>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FE83897C-53B9-4C79-8946-522BFCA7C0DE}"/>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EDE6EA5A-41F0-4359-A3DB-307D6E114872}"/>
              </a:ext>
            </a:extLst>
          </p:cNvPr>
          <p:cNvGrpSpPr/>
          <p:nvPr/>
        </p:nvGrpSpPr>
        <p:grpSpPr>
          <a:xfrm>
            <a:off x="3966040" y="2138431"/>
            <a:ext cx="4164044" cy="358905"/>
            <a:chOff x="4539571" y="2329440"/>
            <a:chExt cx="5584595" cy="478539"/>
          </a:xfrm>
        </p:grpSpPr>
        <p:sp>
          <p:nvSpPr>
            <p:cNvPr id="9" name="Rectangle 88">
              <a:extLst>
                <a:ext uri="{FF2B5EF4-FFF2-40B4-BE49-F238E27FC236}">
                  <a16:creationId xmlns:a16="http://schemas.microsoft.com/office/drawing/2014/main" id="{CDED8117-F965-4D04-A7F0-012098BC0068}"/>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7CD561B4-66FD-4488-BEB5-A55DD8367AEF}"/>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5C8C0FCF-488A-459F-9578-0A5A568B537C}"/>
              </a:ext>
            </a:extLst>
          </p:cNvPr>
          <p:cNvSpPr>
            <a:spLocks noChangeArrowheads="1"/>
          </p:cNvSpPr>
          <p:nvPr/>
        </p:nvSpPr>
        <p:spPr bwMode="auto">
          <a:xfrm>
            <a:off x="4399448" y="2200571"/>
            <a:ext cx="361872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父母</a:t>
            </a:r>
          </a:p>
        </p:txBody>
      </p:sp>
      <p:grpSp>
        <p:nvGrpSpPr>
          <p:cNvPr id="12" name="组合 11">
            <a:extLst>
              <a:ext uri="{FF2B5EF4-FFF2-40B4-BE49-F238E27FC236}">
                <a16:creationId xmlns:a16="http://schemas.microsoft.com/office/drawing/2014/main" id="{C0D89EDC-EEC6-492F-986E-B79387DA7FBC}"/>
              </a:ext>
            </a:extLst>
          </p:cNvPr>
          <p:cNvGrpSpPr/>
          <p:nvPr/>
        </p:nvGrpSpPr>
        <p:grpSpPr>
          <a:xfrm>
            <a:off x="3966040" y="1563729"/>
            <a:ext cx="4164044" cy="412370"/>
            <a:chOff x="4539571" y="1345331"/>
            <a:chExt cx="5584595" cy="549827"/>
          </a:xfrm>
          <a:solidFill>
            <a:srgbClr val="1F4E79"/>
          </a:solidFill>
        </p:grpSpPr>
        <p:sp>
          <p:nvSpPr>
            <p:cNvPr id="13" name="Rectangle 77">
              <a:extLst>
                <a:ext uri="{FF2B5EF4-FFF2-40B4-BE49-F238E27FC236}">
                  <a16:creationId xmlns:a16="http://schemas.microsoft.com/office/drawing/2014/main" id="{5EFD5F53-F64F-4218-A453-E3254F6A1EA2}"/>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B96A1740-7922-4398-8EF9-6456970433DA}"/>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C1BD473D-DB2D-4ACA-B448-BD02A14529D4}"/>
              </a:ext>
            </a:extLst>
          </p:cNvPr>
          <p:cNvSpPr>
            <a:spLocks noChangeArrowheads="1"/>
          </p:cNvSpPr>
          <p:nvPr/>
        </p:nvSpPr>
        <p:spPr bwMode="auto">
          <a:xfrm>
            <a:off x="4405455" y="1621508"/>
            <a:ext cx="379165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子女</a:t>
            </a:r>
          </a:p>
        </p:txBody>
      </p:sp>
      <p:grpSp>
        <p:nvGrpSpPr>
          <p:cNvPr id="16" name="组合 15">
            <a:extLst>
              <a:ext uri="{FF2B5EF4-FFF2-40B4-BE49-F238E27FC236}">
                <a16:creationId xmlns:a16="http://schemas.microsoft.com/office/drawing/2014/main" id="{1071AB3D-72F0-429C-A28C-8E70F6F5AEA3}"/>
              </a:ext>
            </a:extLst>
          </p:cNvPr>
          <p:cNvGrpSpPr/>
          <p:nvPr/>
        </p:nvGrpSpPr>
        <p:grpSpPr>
          <a:xfrm>
            <a:off x="3966040" y="2649723"/>
            <a:ext cx="4164044" cy="358646"/>
            <a:chOff x="4539571" y="3313550"/>
            <a:chExt cx="5584595" cy="478194"/>
          </a:xfrm>
        </p:grpSpPr>
        <p:sp>
          <p:nvSpPr>
            <p:cNvPr id="17" name="Rectangle 95">
              <a:extLst>
                <a:ext uri="{FF2B5EF4-FFF2-40B4-BE49-F238E27FC236}">
                  <a16:creationId xmlns:a16="http://schemas.microsoft.com/office/drawing/2014/main" id="{BF6C29B1-08B1-4FB5-B70C-FDB7F52C544A}"/>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77F3E019-8CF2-432C-8C00-BF51C9A0E83A}"/>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DC80EC54-FF29-4329-B420-D0597560E148}"/>
              </a:ext>
            </a:extLst>
          </p:cNvPr>
          <p:cNvSpPr>
            <a:spLocks noChangeArrowheads="1"/>
          </p:cNvSpPr>
          <p:nvPr/>
        </p:nvSpPr>
        <p:spPr bwMode="auto">
          <a:xfrm>
            <a:off x="4399448" y="2714619"/>
            <a:ext cx="26944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兄弟姐妹</a:t>
            </a:r>
          </a:p>
        </p:txBody>
      </p:sp>
      <p:grpSp>
        <p:nvGrpSpPr>
          <p:cNvPr id="22" name="组合 21">
            <a:extLst>
              <a:ext uri="{FF2B5EF4-FFF2-40B4-BE49-F238E27FC236}">
                <a16:creationId xmlns:a16="http://schemas.microsoft.com/office/drawing/2014/main" id="{334CDB94-E0CC-4CC3-9280-CA6DC8511126}"/>
              </a:ext>
            </a:extLst>
          </p:cNvPr>
          <p:cNvGrpSpPr/>
          <p:nvPr/>
        </p:nvGrpSpPr>
        <p:grpSpPr>
          <a:xfrm>
            <a:off x="3966040" y="3136631"/>
            <a:ext cx="4164044" cy="358646"/>
            <a:chOff x="4539571" y="4297660"/>
            <a:chExt cx="5584595" cy="478194"/>
          </a:xfrm>
        </p:grpSpPr>
        <p:sp>
          <p:nvSpPr>
            <p:cNvPr id="23" name="Rectangle 102">
              <a:extLst>
                <a:ext uri="{FF2B5EF4-FFF2-40B4-BE49-F238E27FC236}">
                  <a16:creationId xmlns:a16="http://schemas.microsoft.com/office/drawing/2014/main" id="{35685702-0E02-46A6-AFC3-AE54EAE635A0}"/>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D66452CC-32E0-453F-BF12-FECFC67F4337}"/>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Rectangle 105">
            <a:extLst>
              <a:ext uri="{FF2B5EF4-FFF2-40B4-BE49-F238E27FC236}">
                <a16:creationId xmlns:a16="http://schemas.microsoft.com/office/drawing/2014/main" id="{65EB5B54-3711-4026-BF2A-B2F351966F17}"/>
              </a:ext>
            </a:extLst>
          </p:cNvPr>
          <p:cNvSpPr>
            <a:spLocks noChangeArrowheads="1"/>
          </p:cNvSpPr>
          <p:nvPr/>
        </p:nvSpPr>
        <p:spPr bwMode="auto">
          <a:xfrm>
            <a:off x="4399448" y="3194767"/>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祖父母和外祖父母</a:t>
            </a:r>
          </a:p>
        </p:txBody>
      </p:sp>
      <p:sp>
        <p:nvSpPr>
          <p:cNvPr id="26" name="Freeform 5">
            <a:extLst>
              <a:ext uri="{FF2B5EF4-FFF2-40B4-BE49-F238E27FC236}">
                <a16:creationId xmlns:a16="http://schemas.microsoft.com/office/drawing/2014/main" id="{73CFCF35-23C3-486C-BF41-607BD203DB28}"/>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5AA3CFBE-6A17-4EE4-A49A-62980E00DA6E}"/>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3DBEE9B0-15B0-4DA2-886D-557AEB770BFA}"/>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Freeform 5">
            <a:extLst>
              <a:ext uri="{FF2B5EF4-FFF2-40B4-BE49-F238E27FC236}">
                <a16:creationId xmlns:a16="http://schemas.microsoft.com/office/drawing/2014/main" id="{92FECBBB-B9FB-4D4B-B763-ED1B32712C71}"/>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30" name="椭圆 29">
            <a:extLst>
              <a:ext uri="{FF2B5EF4-FFF2-40B4-BE49-F238E27FC236}">
                <a16:creationId xmlns:a16="http://schemas.microsoft.com/office/drawing/2014/main" id="{71D0F7EE-CA57-44AE-95AB-7C245099FA0A}"/>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1" name="组合 30">
            <a:extLst>
              <a:ext uri="{FF2B5EF4-FFF2-40B4-BE49-F238E27FC236}">
                <a16:creationId xmlns:a16="http://schemas.microsoft.com/office/drawing/2014/main" id="{428D324D-F3E1-4753-BA7D-115962A6E66C}"/>
              </a:ext>
            </a:extLst>
          </p:cNvPr>
          <p:cNvGrpSpPr/>
          <p:nvPr/>
        </p:nvGrpSpPr>
        <p:grpSpPr>
          <a:xfrm>
            <a:off x="3981756" y="3622900"/>
            <a:ext cx="4134032" cy="358646"/>
            <a:chOff x="4539571" y="4298319"/>
            <a:chExt cx="5559304" cy="478194"/>
          </a:xfrm>
        </p:grpSpPr>
        <p:sp>
          <p:nvSpPr>
            <p:cNvPr id="32" name="Rectangle 102">
              <a:extLst>
                <a:ext uri="{FF2B5EF4-FFF2-40B4-BE49-F238E27FC236}">
                  <a16:creationId xmlns:a16="http://schemas.microsoft.com/office/drawing/2014/main" id="{8416FA76-A8FD-492D-A16C-BC0AF8D1D32E}"/>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3" name="AutoShape 103">
              <a:extLst>
                <a:ext uri="{FF2B5EF4-FFF2-40B4-BE49-F238E27FC236}">
                  <a16:creationId xmlns:a16="http://schemas.microsoft.com/office/drawing/2014/main" id="{88668504-3886-4A49-990C-5B03653EBCD0}"/>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4" name="Rectangle 105">
            <a:extLst>
              <a:ext uri="{FF2B5EF4-FFF2-40B4-BE49-F238E27FC236}">
                <a16:creationId xmlns:a16="http://schemas.microsoft.com/office/drawing/2014/main" id="{EF3423EF-021B-41AE-B043-8DBCFA7EC141}"/>
              </a:ext>
            </a:extLst>
          </p:cNvPr>
          <p:cNvSpPr>
            <a:spLocks noChangeArrowheads="1"/>
          </p:cNvSpPr>
          <p:nvPr/>
        </p:nvSpPr>
        <p:spPr bwMode="auto">
          <a:xfrm>
            <a:off x="4435867" y="3659434"/>
            <a:ext cx="3287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其他</a:t>
            </a:r>
          </a:p>
        </p:txBody>
      </p:sp>
      <p:sp>
        <p:nvSpPr>
          <p:cNvPr id="35" name="Freeform 5">
            <a:extLst>
              <a:ext uri="{FF2B5EF4-FFF2-40B4-BE49-F238E27FC236}">
                <a16:creationId xmlns:a16="http://schemas.microsoft.com/office/drawing/2014/main" id="{49E367AD-678D-42E6-A1C0-C3991189A037}"/>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6" name="组合 35">
            <a:extLst>
              <a:ext uri="{FF2B5EF4-FFF2-40B4-BE49-F238E27FC236}">
                <a16:creationId xmlns:a16="http://schemas.microsoft.com/office/drawing/2014/main" id="{EB1D6FC9-0301-4F8F-97A1-A36640042595}"/>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7" name="AutoShape 3">
              <a:extLst>
                <a:ext uri="{FF2B5EF4-FFF2-40B4-BE49-F238E27FC236}">
                  <a16:creationId xmlns:a16="http://schemas.microsoft.com/office/drawing/2014/main" id="{DF2D1A7C-908E-4793-9A77-0DB9B5D022E6}"/>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8" name="Freeform 7">
              <a:extLst>
                <a:ext uri="{FF2B5EF4-FFF2-40B4-BE49-F238E27FC236}">
                  <a16:creationId xmlns:a16="http://schemas.microsoft.com/office/drawing/2014/main" id="{413E9F4E-DB51-4B1C-96AF-AC04FC8E4279}"/>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8">
              <a:extLst>
                <a:ext uri="{FF2B5EF4-FFF2-40B4-BE49-F238E27FC236}">
                  <a16:creationId xmlns:a16="http://schemas.microsoft.com/office/drawing/2014/main" id="{7F0A6598-4959-4C85-8904-4D09F7779F65}"/>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40" name="Freeform 9">
              <a:extLst>
                <a:ext uri="{FF2B5EF4-FFF2-40B4-BE49-F238E27FC236}">
                  <a16:creationId xmlns:a16="http://schemas.microsoft.com/office/drawing/2014/main" id="{0E3A81E9-E9BC-4206-8054-17C900954D13}"/>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Freeform 10">
              <a:extLst>
                <a:ext uri="{FF2B5EF4-FFF2-40B4-BE49-F238E27FC236}">
                  <a16:creationId xmlns:a16="http://schemas.microsoft.com/office/drawing/2014/main" id="{8CEA3FCD-39C0-4771-B355-DA7ABC8124BA}"/>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2" name="Rectangle 11">
              <a:extLst>
                <a:ext uri="{FF2B5EF4-FFF2-40B4-BE49-F238E27FC236}">
                  <a16:creationId xmlns:a16="http://schemas.microsoft.com/office/drawing/2014/main" id="{311577E4-DA4D-4357-9787-97EFD347830C}"/>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3" name="Rectangle 12">
              <a:extLst>
                <a:ext uri="{FF2B5EF4-FFF2-40B4-BE49-F238E27FC236}">
                  <a16:creationId xmlns:a16="http://schemas.microsoft.com/office/drawing/2014/main" id="{3C41EE96-C9F8-45D2-841E-32271A682A70}"/>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4" name="组合 43">
            <a:extLst>
              <a:ext uri="{FF2B5EF4-FFF2-40B4-BE49-F238E27FC236}">
                <a16:creationId xmlns:a16="http://schemas.microsoft.com/office/drawing/2014/main" id="{5CE5C9AE-A531-494A-BB5C-BEFBC8C71F71}"/>
              </a:ext>
            </a:extLst>
          </p:cNvPr>
          <p:cNvGrpSpPr/>
          <p:nvPr/>
        </p:nvGrpSpPr>
        <p:grpSpPr>
          <a:xfrm>
            <a:off x="3951828" y="1044135"/>
            <a:ext cx="4183643" cy="398957"/>
            <a:chOff x="4539571" y="1345332"/>
            <a:chExt cx="7210203" cy="554058"/>
          </a:xfrm>
          <a:solidFill>
            <a:srgbClr val="1F4E79"/>
          </a:solidFill>
        </p:grpSpPr>
        <p:sp>
          <p:nvSpPr>
            <p:cNvPr id="45" name="Rectangle 77">
              <a:extLst>
                <a:ext uri="{FF2B5EF4-FFF2-40B4-BE49-F238E27FC236}">
                  <a16:creationId xmlns:a16="http://schemas.microsoft.com/office/drawing/2014/main" id="{A09E46F6-3E6F-493E-912B-C8C5D3D8146B}"/>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6" name="AutoShape 78">
              <a:extLst>
                <a:ext uri="{FF2B5EF4-FFF2-40B4-BE49-F238E27FC236}">
                  <a16:creationId xmlns:a16="http://schemas.microsoft.com/office/drawing/2014/main" id="{BA5B0679-111D-4327-A6E4-F265B943A4A6}"/>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7" name="Rectangle 83">
            <a:extLst>
              <a:ext uri="{FF2B5EF4-FFF2-40B4-BE49-F238E27FC236}">
                <a16:creationId xmlns:a16="http://schemas.microsoft.com/office/drawing/2014/main" id="{319F38A9-5D66-4850-9F64-5940685DFD6D}"/>
              </a:ext>
            </a:extLst>
          </p:cNvPr>
          <p:cNvSpPr>
            <a:spLocks noChangeArrowheads="1"/>
          </p:cNvSpPr>
          <p:nvPr/>
        </p:nvSpPr>
        <p:spPr bwMode="auto">
          <a:xfrm>
            <a:off x="4399448" y="1069113"/>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配偶</a:t>
            </a:r>
          </a:p>
        </p:txBody>
      </p:sp>
      <p:sp>
        <p:nvSpPr>
          <p:cNvPr id="48" name="Freeform 5">
            <a:extLst>
              <a:ext uri="{FF2B5EF4-FFF2-40B4-BE49-F238E27FC236}">
                <a16:creationId xmlns:a16="http://schemas.microsoft.com/office/drawing/2014/main" id="{A0D44BC0-D25E-4798-8094-9D7C5E6781ED}"/>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30049229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300"/>
                                        <p:tgtEl>
                                          <p:spTgt spid="48"/>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400"/>
                                        <p:tgtEl>
                                          <p:spTgt spid="44"/>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300"/>
                                        <p:tgtEl>
                                          <p:spTgt spid="26"/>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500"/>
                                        <p:tgtEl>
                                          <p:spTgt spid="27"/>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fltVal val="0"/>
                                          </p:val>
                                        </p:tav>
                                        <p:tav tm="100000">
                                          <p:val>
                                            <p:strVal val="#ppt_h"/>
                                          </p:val>
                                        </p:tav>
                                      </p:tavLst>
                                    </p:anim>
                                    <p:animEffect transition="in" filter="fade">
                                      <p:cBhvr>
                                        <p:cTn id="107" dur="500"/>
                                        <p:tgtEl>
                                          <p:spTgt spid="25"/>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wipe(left)">
                                      <p:cBhvr>
                                        <p:cTn id="111" dur="500"/>
                                        <p:tgtEl>
                                          <p:spTgt spid="35"/>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wipe(left)">
                                      <p:cBhvr>
                                        <p:cTn id="115" dur="500"/>
                                        <p:tgtEl>
                                          <p:spTgt spid="31"/>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500" fill="hold"/>
                                        <p:tgtEl>
                                          <p:spTgt spid="34"/>
                                        </p:tgtEl>
                                        <p:attrNameLst>
                                          <p:attrName>ppt_w</p:attrName>
                                        </p:attrNameLst>
                                      </p:cBhvr>
                                      <p:tavLst>
                                        <p:tav tm="0">
                                          <p:val>
                                            <p:fltVal val="0"/>
                                          </p:val>
                                        </p:tav>
                                        <p:tav tm="100000">
                                          <p:val>
                                            <p:strVal val="#ppt_w"/>
                                          </p:val>
                                        </p:tav>
                                      </p:tavLst>
                                    </p:anim>
                                    <p:anim calcmode="lin" valueType="num">
                                      <p:cBhvr>
                                        <p:cTn id="120" dur="500" fill="hold"/>
                                        <p:tgtEl>
                                          <p:spTgt spid="34"/>
                                        </p:tgtEl>
                                        <p:attrNameLst>
                                          <p:attrName>ppt_h</p:attrName>
                                        </p:attrNameLst>
                                      </p:cBhvr>
                                      <p:tavLst>
                                        <p:tav tm="0">
                                          <p:val>
                                            <p:fltVal val="0"/>
                                          </p:val>
                                        </p:tav>
                                        <p:tav tm="100000">
                                          <p:val>
                                            <p:strVal val="#ppt_h"/>
                                          </p:val>
                                        </p:tav>
                                      </p:tavLst>
                                    </p:anim>
                                    <p:animEffect transition="in" filter="fade">
                                      <p:cBhvr>
                                        <p:cTn id="12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30" grpId="0" bldLvl="0" animBg="1"/>
      <p:bldP spid="30" grpId="1" bldLvl="0" animBg="1"/>
      <p:bldP spid="34" grpId="0" bldLvl="0" animBg="1"/>
      <p:bldP spid="35" grpId="0" bldLvl="0" animBg="1"/>
      <p:bldP spid="47" grpId="0" bldLvl="0" animBg="1"/>
      <p:bldP spid="48" grpId="0" bldLvl="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108817" cy="369332"/>
          </a:xfrm>
          <a:prstGeom prst="rect">
            <a:avLst/>
          </a:prstGeom>
          <a:noFill/>
        </p:spPr>
        <p:txBody>
          <a:bodyPr wrap="none" rtlCol="0">
            <a:spAutoFit/>
          </a:bodyPr>
          <a:lstStyle/>
          <a:p>
            <a:r>
              <a:rPr lang="zh-CN" altLang="en-US" sz="1800" b="1" dirty="0">
                <a:solidFill>
                  <a:schemeClr val="bg1"/>
                </a:solidFill>
                <a:latin typeface="+mj-ea"/>
                <a:ea typeface="+mj-ea"/>
              </a:rPr>
              <a:t>第二节　法定继承人的范围和继承顺序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二、我国法定继承人的继承顺序</a:t>
            </a:r>
            <a:endParaRPr lang="zh-CN" altLang="en-US" dirty="0"/>
          </a:p>
        </p:txBody>
      </p:sp>
      <p:sp>
        <p:nvSpPr>
          <p:cNvPr id="4" name="矩形 3">
            <a:extLst>
              <a:ext uri="{FF2B5EF4-FFF2-40B4-BE49-F238E27FC236}">
                <a16:creationId xmlns:a16="http://schemas.microsoft.com/office/drawing/2014/main" id="{E6C48533-F6C2-43FA-987C-7560226FD1C0}"/>
              </a:ext>
            </a:extLst>
          </p:cNvPr>
          <p:cNvSpPr/>
          <p:nvPr/>
        </p:nvSpPr>
        <p:spPr>
          <a:xfrm>
            <a:off x="3867581" y="1793093"/>
            <a:ext cx="4572371" cy="2621936"/>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继承顺序是指法律规定的各法定继承人继承遗产的先后次序。只有在没有前一顺序继承人或者前一顺序继承人都放弃或丧失继承权的情况下</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才由后一顺序继承人继承。</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我国</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民法典</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第</a:t>
            </a:r>
            <a:r>
              <a:rPr lang="en-US" altLang="zh-CN" sz="1200" dirty="0">
                <a:solidFill>
                  <a:schemeClr val="tx1">
                    <a:lumMod val="75000"/>
                    <a:lumOff val="25000"/>
                  </a:schemeClr>
                </a:solidFill>
                <a:latin typeface="+mn-ea"/>
              </a:rPr>
              <a:t>1127</a:t>
            </a:r>
            <a:r>
              <a:rPr lang="zh-CN" altLang="en-US" sz="1200" dirty="0">
                <a:solidFill>
                  <a:schemeClr val="tx1">
                    <a:lumMod val="75000"/>
                    <a:lumOff val="25000"/>
                  </a:schemeClr>
                </a:solidFill>
                <a:latin typeface="+mn-ea"/>
              </a:rPr>
              <a:t>条将继承顺序规定为两个顺序</a:t>
            </a:r>
            <a:r>
              <a:rPr lang="en-US" altLang="zh-CN" sz="1200" dirty="0">
                <a:solidFill>
                  <a:schemeClr val="tx1">
                    <a:lumMod val="75000"/>
                    <a:lumOff val="25000"/>
                  </a:schemeClr>
                </a:solidFill>
                <a:latin typeface="+mn-ea"/>
              </a:rPr>
              <a:t>:</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第一顺序</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配偶、子女、父母。丧偶儿媳对公婆</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丧偶女婿对岳父母</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尽了主要赡养义务的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作为第一顺序继承人。</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第二顺序</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兄弟姐妹、祖父母、外祖父母。</a:t>
            </a:r>
          </a:p>
        </p:txBody>
      </p:sp>
      <p:cxnSp>
        <p:nvCxnSpPr>
          <p:cNvPr id="5" name="直接连接符 4">
            <a:extLst>
              <a:ext uri="{FF2B5EF4-FFF2-40B4-BE49-F238E27FC236}">
                <a16:creationId xmlns:a16="http://schemas.microsoft.com/office/drawing/2014/main" id="{FF45A9D4-9865-4A5B-B868-F9FB3D5A4F28}"/>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6" name="泪滴形 5">
            <a:extLst>
              <a:ext uri="{FF2B5EF4-FFF2-40B4-BE49-F238E27FC236}">
                <a16:creationId xmlns:a16="http://schemas.microsoft.com/office/drawing/2014/main" id="{A97BDB6B-8DC1-4FC9-8954-5ADC0449FCD3}"/>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0898889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代位继承和转继承</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一、代位继承</a:t>
            </a:r>
            <a:endParaRPr lang="zh-CN" altLang="en-US" dirty="0"/>
          </a:p>
        </p:txBody>
      </p:sp>
      <p:pic>
        <p:nvPicPr>
          <p:cNvPr id="4" name="图片 3">
            <a:extLst>
              <a:ext uri="{FF2B5EF4-FFF2-40B4-BE49-F238E27FC236}">
                <a16:creationId xmlns:a16="http://schemas.microsoft.com/office/drawing/2014/main" id="{A69A6485-B4FE-48D3-8ECE-9EFEB2F2DE80}"/>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5FB8EC09-252F-474B-9CC9-E9A8D89B3083}"/>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79FD6C69-A98B-4131-85C1-14FD8A4C2024}"/>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B7488BB-52F7-402F-9297-F6ECAB9D8550}"/>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1DE3D86-6095-4768-812B-755E8550493B}"/>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52F6084-D29C-42B8-97C9-69C628C520E4}"/>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A4AD7D5-7B52-4E09-A4E2-8DFC6A3CC225}"/>
              </a:ext>
            </a:extLst>
          </p:cNvPr>
          <p:cNvSpPr/>
          <p:nvPr/>
        </p:nvSpPr>
        <p:spPr>
          <a:xfrm>
            <a:off x="307030" y="1959619"/>
            <a:ext cx="2720337" cy="144821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代位继承</a:t>
            </a:r>
            <a:r>
              <a:rPr lang="en-US" altLang="zh-CN" sz="1200" b="1" dirty="0">
                <a:solidFill>
                  <a:prstClr val="white"/>
                </a:solidFill>
                <a:sym typeface="+mn-ea"/>
              </a:rPr>
              <a:t>,</a:t>
            </a:r>
            <a:r>
              <a:rPr lang="zh-CN" altLang="en-US" sz="1200" b="1" dirty="0">
                <a:solidFill>
                  <a:prstClr val="white"/>
                </a:solidFill>
                <a:sym typeface="+mn-ea"/>
              </a:rPr>
              <a:t>是指被继承人的继承人先于被继承人死亡时</a:t>
            </a:r>
            <a:r>
              <a:rPr lang="en-US" altLang="zh-CN" sz="1200" b="1" dirty="0">
                <a:solidFill>
                  <a:prstClr val="white"/>
                </a:solidFill>
                <a:sym typeface="+mn-ea"/>
              </a:rPr>
              <a:t>,</a:t>
            </a:r>
            <a:r>
              <a:rPr lang="zh-CN" altLang="en-US" sz="1200" b="1" dirty="0">
                <a:solidFill>
                  <a:prstClr val="white"/>
                </a:solidFill>
                <a:sym typeface="+mn-ea"/>
              </a:rPr>
              <a:t>由被继承人的继承人的晚辈直系血亲代替先亡的被继承人的子女继承被继承人遗产的法定继承制度。</a:t>
            </a:r>
          </a:p>
        </p:txBody>
      </p:sp>
      <p:sp>
        <p:nvSpPr>
          <p:cNvPr id="11" name="矩形 10">
            <a:extLst>
              <a:ext uri="{FF2B5EF4-FFF2-40B4-BE49-F238E27FC236}">
                <a16:creationId xmlns:a16="http://schemas.microsoft.com/office/drawing/2014/main" id="{718406A4-5C7E-4E21-8FF5-AD98579269F2}"/>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代位继承的概念</a:t>
            </a:r>
            <a:endParaRPr lang="en-US" altLang="zh-CN" sz="1200" b="1" dirty="0">
              <a:solidFill>
                <a:prstClr val="white"/>
              </a:solidFill>
            </a:endParaRPr>
          </a:p>
        </p:txBody>
      </p:sp>
      <p:sp>
        <p:nvSpPr>
          <p:cNvPr id="12" name="矩形 11">
            <a:extLst>
              <a:ext uri="{FF2B5EF4-FFF2-40B4-BE49-F238E27FC236}">
                <a16:creationId xmlns:a16="http://schemas.microsoft.com/office/drawing/2014/main" id="{26E95778-FD0A-4468-A280-F7D78161C617}"/>
              </a:ext>
            </a:extLst>
          </p:cNvPr>
          <p:cNvSpPr/>
          <p:nvPr/>
        </p:nvSpPr>
        <p:spPr>
          <a:xfrm>
            <a:off x="3119683" y="2069523"/>
            <a:ext cx="2802691"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被继承人的子女或者兄弟姐妹在继承开始前已经死亡</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被代位人是被继承人的子女或者兄弟姐妹等直系血亲</a:t>
            </a:r>
            <a:r>
              <a:rPr lang="en-US" altLang="zh-CN" sz="1200" b="1" dirty="0">
                <a:solidFill>
                  <a:prstClr val="white"/>
                </a:solidFill>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代位继承人必须是被代位人的直系晚辈血亲。</a:t>
            </a:r>
          </a:p>
        </p:txBody>
      </p:sp>
      <p:sp>
        <p:nvSpPr>
          <p:cNvPr id="13" name="矩形 12">
            <a:extLst>
              <a:ext uri="{FF2B5EF4-FFF2-40B4-BE49-F238E27FC236}">
                <a16:creationId xmlns:a16="http://schemas.microsoft.com/office/drawing/2014/main" id="{46D60D76-03BA-4E21-A52D-75C081A3D62D}"/>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代位继承的要件</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8F310EF9-0215-41FE-8F68-CD60E76B9031}"/>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0F77A459-5B49-46D5-AC98-072F43D8919D}"/>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B2556C1-E6C8-4DE9-AEE9-479BC0FA47CB}"/>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23FCC892-01B8-43B2-B1CB-860A5A1B0ED9}"/>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383B9EFC-DFCD-4D6B-B93A-074FE6E2576B}"/>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788CB674-41DF-47AE-A416-06420AB0CF0F}"/>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94C8F854-F4C3-4D8F-8F93-B53F24ADCE12}"/>
              </a:ext>
            </a:extLst>
          </p:cNvPr>
          <p:cNvSpPr/>
          <p:nvPr/>
        </p:nvSpPr>
        <p:spPr>
          <a:xfrm>
            <a:off x="5983973" y="2001733"/>
            <a:ext cx="2774115" cy="1721690"/>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代位继承产生的法律效力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主要为代位继承人可以继承被代位继承人的应继份</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即被代位继承人有权继承的遗产份额。代位继承人的应继份应根据被代位人的应继份确定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分割遗产。</a:t>
            </a:r>
          </a:p>
        </p:txBody>
      </p:sp>
      <p:sp>
        <p:nvSpPr>
          <p:cNvPr id="23" name="矩形 22">
            <a:extLst>
              <a:ext uri="{FF2B5EF4-FFF2-40B4-BE49-F238E27FC236}">
                <a16:creationId xmlns:a16="http://schemas.microsoft.com/office/drawing/2014/main" id="{2489E71A-04D0-40E9-BD44-44E3BFD81DB6}"/>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代位继承的效力</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327B3781-161C-48B9-AB70-C2301158CFDE}"/>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F6B268A-1EEF-45B7-86A7-BB1BDD43F360}"/>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8A65C14B-D7A1-4CE6-BD87-A67B9B7AADBA}"/>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2724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代位继承和转继承</a:t>
            </a:r>
          </a:p>
        </p:txBody>
      </p:sp>
      <p:sp>
        <p:nvSpPr>
          <p:cNvPr id="4" name="iṩḻîdè">
            <a:extLst>
              <a:ext uri="{FF2B5EF4-FFF2-40B4-BE49-F238E27FC236}">
                <a16:creationId xmlns:a16="http://schemas.microsoft.com/office/drawing/2014/main" id="{2222FA75-5F87-4B92-B074-64BE2AD2EDA2}"/>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65ED2C1-76EF-4DE4-B0C0-18B7F70B013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EED2E632-7437-418B-9B9B-8F062A0A987D}"/>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CEA5E3FC-E320-4890-96F4-8F2C6790E5FE}"/>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8" name="îśḷíḋê">
            <a:extLst>
              <a:ext uri="{FF2B5EF4-FFF2-40B4-BE49-F238E27FC236}">
                <a16:creationId xmlns:a16="http://schemas.microsoft.com/office/drawing/2014/main" id="{7C554E14-0A66-48EF-BFAE-99AFD0703748}"/>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二、转继承</a:t>
            </a:r>
            <a:endParaRPr lang="en-GB" altLang="zh-CN" sz="1200" b="1" dirty="0">
              <a:solidFill>
                <a:srgbClr val="9B552C"/>
              </a:solidFill>
            </a:endParaRPr>
          </a:p>
        </p:txBody>
      </p:sp>
      <p:sp>
        <p:nvSpPr>
          <p:cNvPr id="9" name="ï$1iḑê">
            <a:extLst>
              <a:ext uri="{FF2B5EF4-FFF2-40B4-BE49-F238E27FC236}">
                <a16:creationId xmlns:a16="http://schemas.microsoft.com/office/drawing/2014/main" id="{D5CA4D62-3249-49A1-8BC5-11A318A3CEF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CECDF0BB-8765-4F5B-808D-460924F6D44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FD18D58-A455-4C6D-A15E-028965D5C615}"/>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CD22048E-C6E3-4E70-96C8-C7F8A5EAD4DC}"/>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03</a:t>
            </a:r>
          </a:p>
        </p:txBody>
      </p:sp>
      <p:sp>
        <p:nvSpPr>
          <p:cNvPr id="13" name="ïSḻíḓê">
            <a:extLst>
              <a:ext uri="{FF2B5EF4-FFF2-40B4-BE49-F238E27FC236}">
                <a16:creationId xmlns:a16="http://schemas.microsoft.com/office/drawing/2014/main" id="{9FF78EC2-332C-4078-BE64-429EFD58E2BD}"/>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46009EAB-30AC-45B8-9852-CC17BB60457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21A0A96-2729-4D45-B217-413474B722EB}"/>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三、转继承与代位继承的区别</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D7BD0DF-2D99-4921-9536-BBA2B9B46978}"/>
              </a:ext>
            </a:extLst>
          </p:cNvPr>
          <p:cNvSpPr/>
          <p:nvPr/>
        </p:nvSpPr>
        <p:spPr>
          <a:xfrm>
            <a:off x="803271" y="1777409"/>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转继承是指继承人在继承开始后、遗产分割之前死亡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其应继承的遗产份额转移他的合法继承人继承的制度。</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1152</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继承开始后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继承人于遗产分割前死亡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并没有放弃继承的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该继承人应当继承的遗产转给其继承人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但是遗嘱另有安排的除外。”转继承实际是继承遗产权利的转移。</a:t>
            </a:r>
          </a:p>
        </p:txBody>
      </p:sp>
      <p:sp>
        <p:nvSpPr>
          <p:cNvPr id="17" name="矩形 16">
            <a:extLst>
              <a:ext uri="{FF2B5EF4-FFF2-40B4-BE49-F238E27FC236}">
                <a16:creationId xmlns:a16="http://schemas.microsoft.com/office/drawing/2014/main" id="{BBA572F6-7155-4901-92DE-C937817C43E6}"/>
              </a:ext>
            </a:extLst>
          </p:cNvPr>
          <p:cNvSpPr/>
          <p:nvPr/>
        </p:nvSpPr>
        <p:spPr>
          <a:xfrm>
            <a:off x="4707867" y="1843672"/>
            <a:ext cx="3546277" cy="89421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转继承与代位继承发生的根据不同。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继承人的范围不同。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适用的继承方式不同。</a:t>
            </a:r>
          </a:p>
        </p:txBody>
      </p:sp>
    </p:spTree>
    <p:extLst>
      <p:ext uri="{BB962C8B-B14F-4D97-AF65-F5344CB8AC3E}">
        <p14:creationId xmlns:p14="http://schemas.microsoft.com/office/powerpoint/2010/main" val="269691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第四节　遗产的分配原则</a:t>
            </a:r>
          </a:p>
        </p:txBody>
      </p:sp>
      <p:sp>
        <p:nvSpPr>
          <p:cNvPr id="7" name="矩形 6">
            <a:extLst>
              <a:ext uri="{FF2B5EF4-FFF2-40B4-BE49-F238E27FC236}">
                <a16:creationId xmlns:a16="http://schemas.microsoft.com/office/drawing/2014/main" id="{E12D9C73-48B0-47CA-BDE5-5C0C2875B886}"/>
              </a:ext>
            </a:extLst>
          </p:cNvPr>
          <p:cNvSpPr/>
          <p:nvPr/>
        </p:nvSpPr>
        <p:spPr>
          <a:xfrm>
            <a:off x="3760004" y="1816058"/>
            <a:ext cx="5204577" cy="2552686"/>
          </a:xfrm>
          <a:prstGeom prst="rect">
            <a:avLst/>
          </a:prstGeom>
        </p:spPr>
        <p:txBody>
          <a:bodyPr wrap="square">
            <a:spAutoFit/>
          </a:bodyPr>
          <a:lstStyle/>
          <a:p>
            <a:pPr marL="171450" indent="-171450" algn="just">
              <a:lnSpc>
                <a:spcPct val="150000"/>
              </a:lnSpc>
              <a:buFont typeface="Wingdings" panose="05000000000000000000" pitchFamily="2" charset="2"/>
              <a:buChar char="u"/>
            </a:pPr>
            <a:r>
              <a:rPr lang="zh-CN" altLang="en-US" sz="1200" dirty="0">
                <a:solidFill>
                  <a:schemeClr val="tx1">
                    <a:lumMod val="75000"/>
                    <a:lumOff val="25000"/>
                  </a:schemeClr>
                </a:solidFill>
                <a:latin typeface="+mn-ea"/>
              </a:rPr>
              <a:t>第一</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同一顺序继承人继承的遗产份额</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一般应当均等。</a:t>
            </a:r>
          </a:p>
          <a:p>
            <a:pPr marL="171450" indent="-171450" algn="just">
              <a:lnSpc>
                <a:spcPct val="150000"/>
              </a:lnSpc>
              <a:buFont typeface="Wingdings" panose="05000000000000000000" pitchFamily="2" charset="2"/>
              <a:buChar char="u"/>
            </a:pPr>
            <a:r>
              <a:rPr lang="zh-CN" altLang="en-US" sz="1200" dirty="0">
                <a:solidFill>
                  <a:schemeClr val="tx1">
                    <a:lumMod val="75000"/>
                    <a:lumOff val="25000"/>
                  </a:schemeClr>
                </a:solidFill>
                <a:latin typeface="+mn-ea"/>
              </a:rPr>
              <a:t>第二</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对生活有特殊困难又缺乏劳动能力的继承人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分配遗产时</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应当予以照顾。</a:t>
            </a:r>
          </a:p>
          <a:p>
            <a:pPr marL="171450" indent="-171450" algn="just">
              <a:lnSpc>
                <a:spcPct val="150000"/>
              </a:lnSpc>
              <a:buFont typeface="Wingdings" panose="05000000000000000000" pitchFamily="2" charset="2"/>
              <a:buChar char="u"/>
            </a:pPr>
            <a:r>
              <a:rPr lang="zh-CN" altLang="en-US" sz="1200" dirty="0">
                <a:solidFill>
                  <a:schemeClr val="tx1">
                    <a:lumMod val="75000"/>
                    <a:lumOff val="25000"/>
                  </a:schemeClr>
                </a:solidFill>
                <a:latin typeface="+mn-ea"/>
              </a:rPr>
              <a:t>第三</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对被继承人尽了主要扶养义务或者与被继承人共同生活的继承人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分配遗产时</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可以多分。</a:t>
            </a:r>
          </a:p>
          <a:p>
            <a:pPr marL="171450" indent="-171450" algn="just">
              <a:lnSpc>
                <a:spcPct val="150000"/>
              </a:lnSpc>
              <a:buFont typeface="Wingdings" panose="05000000000000000000" pitchFamily="2" charset="2"/>
              <a:buChar char="u"/>
            </a:pPr>
            <a:r>
              <a:rPr lang="zh-CN" altLang="en-US" sz="1200" dirty="0">
                <a:solidFill>
                  <a:schemeClr val="tx1">
                    <a:lumMod val="75000"/>
                    <a:lumOff val="25000"/>
                  </a:schemeClr>
                </a:solidFill>
                <a:latin typeface="+mn-ea"/>
              </a:rPr>
              <a:t>第四</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有扶养能力和扶养条件的继承人</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不尽扶养义务的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分配遗产时</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应当不分或少分。</a:t>
            </a:r>
          </a:p>
          <a:p>
            <a:pPr marL="171450" indent="-171450" algn="just">
              <a:lnSpc>
                <a:spcPct val="150000"/>
              </a:lnSpc>
              <a:buFont typeface="Wingdings" panose="05000000000000000000" pitchFamily="2" charset="2"/>
              <a:buChar char="u"/>
            </a:pPr>
            <a:r>
              <a:rPr lang="zh-CN" altLang="en-US" sz="1200" dirty="0">
                <a:solidFill>
                  <a:schemeClr val="tx1">
                    <a:lumMod val="75000"/>
                    <a:lumOff val="25000"/>
                  </a:schemeClr>
                </a:solidFill>
                <a:latin typeface="+mn-ea"/>
              </a:rPr>
              <a:t>第五</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法定继承人在分配遗产时</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应当本着互谅互让、和睦团结的精神</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协商处理继承问题。</a:t>
            </a:r>
          </a:p>
        </p:txBody>
      </p:sp>
      <p:cxnSp>
        <p:nvCxnSpPr>
          <p:cNvPr id="8" name="直接连接符 7">
            <a:extLst>
              <a:ext uri="{FF2B5EF4-FFF2-40B4-BE49-F238E27FC236}">
                <a16:creationId xmlns:a16="http://schemas.microsoft.com/office/drawing/2014/main" id="{FA2A444A-766A-4811-914F-A89DD1898176}"/>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9" name="矩形 8">
            <a:extLst>
              <a:ext uri="{FF2B5EF4-FFF2-40B4-BE49-F238E27FC236}">
                <a16:creationId xmlns:a16="http://schemas.microsoft.com/office/drawing/2014/main" id="{AFC6C01E-4A81-41F5-A20D-4B9E43F99792}"/>
              </a:ext>
            </a:extLst>
          </p:cNvPr>
          <p:cNvSpPr/>
          <p:nvPr/>
        </p:nvSpPr>
        <p:spPr>
          <a:xfrm>
            <a:off x="1228082" y="1000945"/>
            <a:ext cx="7224889" cy="613694"/>
          </a:xfrm>
          <a:prstGeom prst="rect">
            <a:avLst/>
          </a:prstGeom>
        </p:spPr>
        <p:txBody>
          <a:bodyPr wrap="square">
            <a:spAutoFit/>
          </a:bodyPr>
          <a:lstStyle/>
          <a:p>
            <a:pPr algn="just">
              <a:lnSpc>
                <a:spcPct val="150000"/>
              </a:lnSpc>
            </a:pPr>
            <a:r>
              <a:rPr lang="zh-CN" altLang="en-US" sz="1200" dirty="0">
                <a:solidFill>
                  <a:srgbClr val="46014E"/>
                </a:solidFill>
                <a:latin typeface="+mn-ea"/>
              </a:rPr>
              <a:t>　当被继承人死亡时</a:t>
            </a:r>
            <a:r>
              <a:rPr lang="en-US" altLang="zh-CN" sz="1200" dirty="0">
                <a:solidFill>
                  <a:srgbClr val="46014E"/>
                </a:solidFill>
                <a:latin typeface="+mn-ea"/>
              </a:rPr>
              <a:t>,</a:t>
            </a:r>
            <a:r>
              <a:rPr lang="zh-CN" altLang="en-US" sz="1200" dirty="0">
                <a:solidFill>
                  <a:srgbClr val="46014E"/>
                </a:solidFill>
                <a:latin typeface="+mn-ea"/>
              </a:rPr>
              <a:t>同一顺序法定继承人为两人以上时</a:t>
            </a:r>
            <a:r>
              <a:rPr lang="en-US" altLang="zh-CN" sz="1200" dirty="0">
                <a:solidFill>
                  <a:srgbClr val="46014E"/>
                </a:solidFill>
                <a:latin typeface="+mn-ea"/>
              </a:rPr>
              <a:t>,</a:t>
            </a:r>
            <a:r>
              <a:rPr lang="zh-CN" altLang="en-US" sz="1200" dirty="0">
                <a:solidFill>
                  <a:srgbClr val="46014E"/>
                </a:solidFill>
                <a:latin typeface="+mn-ea"/>
              </a:rPr>
              <a:t>发生遗产分配问题。根据我国</a:t>
            </a:r>
            <a:r>
              <a:rPr lang="en-US" altLang="zh-CN" sz="1200" dirty="0">
                <a:solidFill>
                  <a:srgbClr val="46014E"/>
                </a:solidFill>
                <a:latin typeface="+mn-ea"/>
              </a:rPr>
              <a:t>《</a:t>
            </a:r>
            <a:r>
              <a:rPr lang="zh-CN" altLang="en-US" sz="1200" dirty="0">
                <a:solidFill>
                  <a:srgbClr val="46014E"/>
                </a:solidFill>
                <a:latin typeface="+mn-ea"/>
              </a:rPr>
              <a:t>民法典</a:t>
            </a:r>
            <a:r>
              <a:rPr lang="en-US" altLang="zh-CN" sz="1200" dirty="0">
                <a:solidFill>
                  <a:srgbClr val="46014E"/>
                </a:solidFill>
                <a:latin typeface="+mn-ea"/>
              </a:rPr>
              <a:t>》</a:t>
            </a:r>
            <a:r>
              <a:rPr lang="zh-CN" altLang="en-US" sz="1200" dirty="0">
                <a:solidFill>
                  <a:srgbClr val="46014E"/>
                </a:solidFill>
                <a:latin typeface="+mn-ea"/>
              </a:rPr>
              <a:t>继承编关于法定继承的规定</a:t>
            </a:r>
            <a:r>
              <a:rPr lang="en-US" altLang="zh-CN" sz="1200" dirty="0">
                <a:solidFill>
                  <a:srgbClr val="46014E"/>
                </a:solidFill>
                <a:latin typeface="+mn-ea"/>
              </a:rPr>
              <a:t>,</a:t>
            </a:r>
            <a:r>
              <a:rPr lang="zh-CN" altLang="en-US" sz="1200" dirty="0">
                <a:solidFill>
                  <a:srgbClr val="46014E"/>
                </a:solidFill>
                <a:latin typeface="+mn-ea"/>
              </a:rPr>
              <a:t>遗产分配时应遵守以下原则</a:t>
            </a:r>
            <a:r>
              <a:rPr lang="en-US" altLang="zh-CN" sz="1200" dirty="0">
                <a:solidFill>
                  <a:srgbClr val="46014E"/>
                </a:solidFill>
                <a:latin typeface="+mn-ea"/>
              </a:rPr>
              <a:t>:</a:t>
            </a:r>
            <a:endParaRPr lang="zh-CN" altLang="en-US" sz="1200" dirty="0">
              <a:solidFill>
                <a:srgbClr val="46014E"/>
              </a:solidFill>
              <a:latin typeface="+mn-ea"/>
            </a:endParaRPr>
          </a:p>
        </p:txBody>
      </p:sp>
      <p:sp>
        <p:nvSpPr>
          <p:cNvPr id="10" name="泪滴形 9">
            <a:extLst>
              <a:ext uri="{FF2B5EF4-FFF2-40B4-BE49-F238E27FC236}">
                <a16:creationId xmlns:a16="http://schemas.microsoft.com/office/drawing/2014/main" id="{2DD8FB0E-A275-439C-9482-73E2DE1FD045}"/>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61609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012987" y="53820"/>
            <a:ext cx="156966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法人</a:t>
            </a:r>
          </a:p>
        </p:txBody>
      </p:sp>
      <p:sp>
        <p:nvSpPr>
          <p:cNvPr id="307" name="矩形 306"/>
          <p:cNvSpPr/>
          <p:nvPr/>
        </p:nvSpPr>
        <p:spPr>
          <a:xfrm>
            <a:off x="420625" y="718532"/>
            <a:ext cx="2518638"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一、法人的概念、特征及分类</a:t>
            </a:r>
            <a:endParaRPr lang="zh-CN" altLang="en-US" dirty="0"/>
          </a:p>
        </p:txBody>
      </p:sp>
      <p:pic>
        <p:nvPicPr>
          <p:cNvPr id="308" name="图片 307"/>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309" name="图片 308"/>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310" name="矩形 309"/>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311" name="矩形 310"/>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312" name="矩形 311"/>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3" name="矩形 312"/>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4" name="矩形 313"/>
          <p:cNvSpPr/>
          <p:nvPr/>
        </p:nvSpPr>
        <p:spPr>
          <a:xfrm>
            <a:off x="1148990" y="2007763"/>
            <a:ext cx="3145348" cy="230832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法人是具有民事权利能力和民事行为能力</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依法独立享有民事权利和承担民事义务的组织。</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法人具有下列特征</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它是具有民事权利能力和民事行为能力的组织。</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它是一种能够独立享有民事权利和承担民事义务的组织。</a:t>
            </a:r>
          </a:p>
        </p:txBody>
      </p:sp>
      <p:sp>
        <p:nvSpPr>
          <p:cNvPr id="315" name="矩形 314"/>
          <p:cNvSpPr/>
          <p:nvPr/>
        </p:nvSpPr>
        <p:spPr>
          <a:xfrm>
            <a:off x="1045301" y="1334661"/>
            <a:ext cx="3249037" cy="326628"/>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法人的概念和特征</a:t>
            </a:r>
            <a:endParaRPr lang="en-US" altLang="zh-CN" sz="1400" b="1" dirty="0">
              <a:solidFill>
                <a:prstClr val="white"/>
              </a:solidFill>
            </a:endParaRPr>
          </a:p>
        </p:txBody>
      </p:sp>
      <p:cxnSp>
        <p:nvCxnSpPr>
          <p:cNvPr id="316" name="直接连接符 315"/>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17" name="矩形 316"/>
          <p:cNvSpPr/>
          <p:nvPr/>
        </p:nvSpPr>
        <p:spPr>
          <a:xfrm>
            <a:off x="5027531" y="2113182"/>
            <a:ext cx="2971617" cy="1200329"/>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营利法人。</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非营利法人。</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特别法人。</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318" name="矩形 317"/>
          <p:cNvSpPr/>
          <p:nvPr/>
        </p:nvSpPr>
        <p:spPr>
          <a:xfrm>
            <a:off x="4897461" y="1456296"/>
            <a:ext cx="3336506" cy="360099"/>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法人的分类</a:t>
            </a:r>
            <a:endParaRPr lang="en-US" altLang="zh-CN" sz="1600" b="1" dirty="0">
              <a:solidFill>
                <a:prstClr val="white"/>
              </a:solidFill>
            </a:endParaRPr>
          </a:p>
        </p:txBody>
      </p:sp>
      <p:cxnSp>
        <p:nvCxnSpPr>
          <p:cNvPr id="319" name="直接连接符 318"/>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20" name="矩形 319"/>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21" name="矩形 320"/>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5987935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additive="base">
                                        <p:cTn id="7" dur="500" fill="hold"/>
                                        <p:tgtEl>
                                          <p:spTgt spid="308"/>
                                        </p:tgtEl>
                                        <p:attrNameLst>
                                          <p:attrName>ppt_x</p:attrName>
                                        </p:attrNameLst>
                                      </p:cBhvr>
                                      <p:tavLst>
                                        <p:tav tm="0">
                                          <p:val>
                                            <p:strVal val="#ppt_x"/>
                                          </p:val>
                                        </p:tav>
                                        <p:tav tm="100000">
                                          <p:val>
                                            <p:strVal val="#ppt_x"/>
                                          </p:val>
                                        </p:tav>
                                      </p:tavLst>
                                    </p:anim>
                                    <p:anim calcmode="lin" valueType="num">
                                      <p:cBhvr additive="base">
                                        <p:cTn id="8" dur="500" fill="hold"/>
                                        <p:tgtEl>
                                          <p:spTgt spid="30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9"/>
                                        </p:tgtEl>
                                        <p:attrNameLst>
                                          <p:attrName>style.visibility</p:attrName>
                                        </p:attrNameLst>
                                      </p:cBhvr>
                                      <p:to>
                                        <p:strVal val="visible"/>
                                      </p:to>
                                    </p:set>
                                    <p:anim calcmode="lin" valueType="num">
                                      <p:cBhvr additive="base">
                                        <p:cTn id="11" dur="500" fill="hold"/>
                                        <p:tgtEl>
                                          <p:spTgt spid="309"/>
                                        </p:tgtEl>
                                        <p:attrNameLst>
                                          <p:attrName>ppt_x</p:attrName>
                                        </p:attrNameLst>
                                      </p:cBhvr>
                                      <p:tavLst>
                                        <p:tav tm="0">
                                          <p:val>
                                            <p:strVal val="#ppt_x"/>
                                          </p:val>
                                        </p:tav>
                                        <p:tav tm="100000">
                                          <p:val>
                                            <p:strVal val="#ppt_x"/>
                                          </p:val>
                                        </p:tav>
                                      </p:tavLst>
                                    </p:anim>
                                    <p:anim calcmode="lin" valueType="num">
                                      <p:cBhvr additive="base">
                                        <p:cTn id="12" dur="500" fill="hold"/>
                                        <p:tgtEl>
                                          <p:spTgt spid="3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遗嘱继承</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遗赠</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遗赠扶养协议</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第二十四章  遗嘱继承和遗赠</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继　 承</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4239291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遗嘱继承</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一、遗嘱继承的概念和特征</a:t>
            </a:r>
            <a:endParaRPr lang="zh-CN" altLang="en-US" dirty="0"/>
          </a:p>
        </p:txBody>
      </p:sp>
      <p:sp>
        <p:nvSpPr>
          <p:cNvPr id="4" name="iṩḻîdè">
            <a:extLst>
              <a:ext uri="{FF2B5EF4-FFF2-40B4-BE49-F238E27FC236}">
                <a16:creationId xmlns:a16="http://schemas.microsoft.com/office/drawing/2014/main" id="{7EF8A2B3-89D9-4A56-BFC0-569B509631A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CD4C862E-A70A-4858-AAE1-6DE9AEF190EB}"/>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67CEE5B-9D93-4AA5-8F9D-1B40980E6095}"/>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518D8130-4CD9-4980-A054-2D9F25A77930}"/>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2FB8C9C5-0A44-41F3-BA0E-277E49EE6610}"/>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遗嘱继承的概念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CAD2F222-CD53-43AA-AA22-64B13459E6BF}"/>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A52FBAA-59FD-4071-BACB-161FEB693D0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6082150-3A15-4264-9BCB-C4B1FDF70AA2}"/>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7C2A0FB-E52A-4B69-8CB7-BCCB9F4030C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F26F990B-135E-4DB7-BA48-CF0E7901CC25}"/>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9D5CD531-F0AB-459D-BF8D-34867676A3B3}"/>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21F05023-CCC2-4405-ABD2-5A10EDF162FE}"/>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遗嘱继承的法律特征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B1E56F3-4D17-4AD6-A1EE-3DD729D7D324}"/>
              </a:ext>
            </a:extLst>
          </p:cNvPr>
          <p:cNvSpPr/>
          <p:nvPr/>
        </p:nvSpPr>
        <p:spPr>
          <a:xfrm>
            <a:off x="803271" y="1777409"/>
            <a:ext cx="3474968"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遗嘱继承是指继承人按照被继承人生前所立的合法有效的遗嘱进行继承的一种继承制度。在遗嘱继承中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订立遗嘱的人为遗嘱人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遗嘱指定的继承遗产的人为遗嘱继承人。由于在遗嘱中遗嘱人可以指定其继承人及继承遗产的种类、数额等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故遗嘱继承又称为“指定继承”。</a:t>
            </a:r>
          </a:p>
        </p:txBody>
      </p:sp>
      <p:sp>
        <p:nvSpPr>
          <p:cNvPr id="17" name="矩形 16">
            <a:extLst>
              <a:ext uri="{FF2B5EF4-FFF2-40B4-BE49-F238E27FC236}">
                <a16:creationId xmlns:a16="http://schemas.microsoft.com/office/drawing/2014/main" id="{B4333F4C-B760-4DC1-A3C2-1F17C64E2AAC}"/>
              </a:ext>
            </a:extLst>
          </p:cNvPr>
          <p:cNvSpPr/>
          <p:nvPr/>
        </p:nvSpPr>
        <p:spPr>
          <a:xfrm>
            <a:off x="4707867" y="1843672"/>
            <a:ext cx="3546277" cy="1726178"/>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遗嘱是被继承人的一种单方法律行为。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遗嘱继承的开始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必须有被继承人生前立有有效遗嘱和立遗嘱人死亡两个法律事实构成。</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遗嘱继承人和法定继承人的范围相同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但遗嘱继承不受法定继承顺序和应继份额的限制。</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2503769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遗嘱继承</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二、遗嘱的有效要件</a:t>
            </a:r>
            <a:endParaRPr lang="zh-CN" altLang="en-US" dirty="0"/>
          </a:p>
        </p:txBody>
      </p:sp>
      <p:sp>
        <p:nvSpPr>
          <p:cNvPr id="4" name="iṩḻîdè">
            <a:extLst>
              <a:ext uri="{FF2B5EF4-FFF2-40B4-BE49-F238E27FC236}">
                <a16:creationId xmlns:a16="http://schemas.microsoft.com/office/drawing/2014/main" id="{7EF8A2B3-89D9-4A56-BFC0-569B509631A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CD4C862E-A70A-4858-AAE1-6DE9AEF190EB}"/>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D67CEE5B-9D93-4AA5-8F9D-1B40980E6095}"/>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518D8130-4CD9-4980-A054-2D9F25A77930}"/>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2FB8C9C5-0A44-41F3-BA0E-277E49EE6610}"/>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遗嘱的形式要件</a:t>
            </a:r>
            <a:endParaRPr lang="en-GB" altLang="zh-CN" sz="1200" b="1" dirty="0">
              <a:solidFill>
                <a:srgbClr val="9B552C"/>
              </a:solidFill>
            </a:endParaRPr>
          </a:p>
        </p:txBody>
      </p:sp>
      <p:sp>
        <p:nvSpPr>
          <p:cNvPr id="9" name="ï$1iḑê">
            <a:extLst>
              <a:ext uri="{FF2B5EF4-FFF2-40B4-BE49-F238E27FC236}">
                <a16:creationId xmlns:a16="http://schemas.microsoft.com/office/drawing/2014/main" id="{CAD2F222-CD53-43AA-AA22-64B13459E6BF}"/>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5A52FBAA-59FD-4071-BACB-161FEB693D0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46082150-3A15-4264-9BCB-C4B1FDF70AA2}"/>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27C2A0FB-E52A-4B69-8CB7-BCCB9F4030C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F26F990B-135E-4DB7-BA48-CF0E7901CC25}"/>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9D5CD531-F0AB-459D-BF8D-34867676A3B3}"/>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21F05023-CCC2-4405-ABD2-5A10EDF162FE}"/>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遗嘱的实质要件</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8B1E56F3-4D17-4AD6-A1EE-3DD729D7D324}"/>
              </a:ext>
            </a:extLst>
          </p:cNvPr>
          <p:cNvSpPr/>
          <p:nvPr/>
        </p:nvSpPr>
        <p:spPr>
          <a:xfrm>
            <a:off x="803271" y="1777409"/>
            <a:ext cx="3474968" cy="2003177"/>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自书遗嘱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代书遗嘱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打印遗嘱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录音录像遗嘱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5.</a:t>
            </a:r>
            <a:r>
              <a:rPr lang="zh-CN" altLang="en-US" sz="1200" dirty="0">
                <a:solidFill>
                  <a:schemeClr val="tx1">
                    <a:lumMod val="95000"/>
                    <a:lumOff val="5000"/>
                  </a:schemeClr>
                </a:solidFill>
              </a:rPr>
              <a:t>口头遗嘱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6.</a:t>
            </a:r>
            <a:r>
              <a:rPr lang="zh-CN" altLang="en-US" sz="1200" dirty="0">
                <a:solidFill>
                  <a:schemeClr val="tx1">
                    <a:lumMod val="95000"/>
                    <a:lumOff val="5000"/>
                  </a:schemeClr>
                </a:solidFill>
              </a:rPr>
              <a:t>公证遗嘱</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7.</a:t>
            </a:r>
            <a:r>
              <a:rPr lang="zh-CN" altLang="en-US" sz="1200" dirty="0">
                <a:solidFill>
                  <a:schemeClr val="tx1">
                    <a:lumMod val="95000"/>
                    <a:lumOff val="5000"/>
                  </a:schemeClr>
                </a:solidFill>
              </a:rPr>
              <a:t>密封遗嘱</a:t>
            </a:r>
          </a:p>
        </p:txBody>
      </p:sp>
      <p:sp>
        <p:nvSpPr>
          <p:cNvPr id="17" name="矩形 16">
            <a:extLst>
              <a:ext uri="{FF2B5EF4-FFF2-40B4-BE49-F238E27FC236}">
                <a16:creationId xmlns:a16="http://schemas.microsoft.com/office/drawing/2014/main" id="{B4333F4C-B760-4DC1-A3C2-1F17C64E2AAC}"/>
              </a:ext>
            </a:extLst>
          </p:cNvPr>
          <p:cNvSpPr/>
          <p:nvPr/>
        </p:nvSpPr>
        <p:spPr>
          <a:xfrm>
            <a:off x="4707867" y="1843672"/>
            <a:ext cx="3546277" cy="1172180"/>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立遗嘱人必须具有民事行为能力</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遗嘱必须是遗嘱人的真实意思表示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遗嘱内容必须合法</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遗嘱应当为某些继承人保留遗产份额</a:t>
            </a:r>
          </a:p>
        </p:txBody>
      </p:sp>
    </p:spTree>
    <p:extLst>
      <p:ext uri="{BB962C8B-B14F-4D97-AF65-F5344CB8AC3E}">
        <p14:creationId xmlns:p14="http://schemas.microsoft.com/office/powerpoint/2010/main" val="2817451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遗嘱继承</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三、遗嘱的变更、撤回和执行</a:t>
            </a:r>
            <a:endParaRPr lang="zh-CN" altLang="en-US" dirty="0"/>
          </a:p>
        </p:txBody>
      </p:sp>
      <p:pic>
        <p:nvPicPr>
          <p:cNvPr id="4" name="图片 3">
            <a:extLst>
              <a:ext uri="{FF2B5EF4-FFF2-40B4-BE49-F238E27FC236}">
                <a16:creationId xmlns:a16="http://schemas.microsoft.com/office/drawing/2014/main" id="{F346BA85-5D0D-43FC-9E99-EC5104E471C0}"/>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105990FF-18A9-4A12-8F35-9CB44AD5ABC8}"/>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A7407188-7873-4609-9C77-B9A91D67E72B}"/>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25E68362-8EE5-41BA-A815-F487B09B9CA1}"/>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E1D31D53-AED4-46CC-9A40-ECCA10E27EE6}"/>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4C89B158-C432-4212-9ABA-71698DF2102B}"/>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C10852CD-3A60-45EE-AAE1-8EFA90433772}"/>
              </a:ext>
            </a:extLst>
          </p:cNvPr>
          <p:cNvSpPr/>
          <p:nvPr/>
        </p:nvSpPr>
        <p:spPr>
          <a:xfrm>
            <a:off x="307030" y="1959619"/>
            <a:ext cx="2720337"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遗嘱的变更是指遗嘱人依法改变原先所立遗嘱的部分内容。遗嘱人变更自书遗嘱、代书遗嘱、打印遗嘱、录音录像遗嘱、口头遗嘱的部分内容</a:t>
            </a:r>
            <a:r>
              <a:rPr lang="en-US" altLang="zh-CN" sz="1200" b="1" dirty="0">
                <a:solidFill>
                  <a:prstClr val="white"/>
                </a:solidFill>
                <a:sym typeface="+mn-ea"/>
              </a:rPr>
              <a:t>,</a:t>
            </a:r>
            <a:r>
              <a:rPr lang="zh-CN" altLang="en-US" sz="1200" b="1" dirty="0">
                <a:solidFill>
                  <a:prstClr val="white"/>
                </a:solidFill>
                <a:sym typeface="+mn-ea"/>
              </a:rPr>
              <a:t>可以另立遗嘱进行。遗嘱人变更公证遗嘱</a:t>
            </a:r>
            <a:r>
              <a:rPr lang="en-US" altLang="zh-CN" sz="1200" b="1" dirty="0">
                <a:solidFill>
                  <a:prstClr val="white"/>
                </a:solidFill>
                <a:sym typeface="+mn-ea"/>
              </a:rPr>
              <a:t>,</a:t>
            </a:r>
            <a:r>
              <a:rPr lang="zh-CN" altLang="en-US" sz="1200" b="1" dirty="0">
                <a:solidFill>
                  <a:prstClr val="white"/>
                </a:solidFill>
                <a:sym typeface="+mn-ea"/>
              </a:rPr>
              <a:t>须经公证程序</a:t>
            </a:r>
            <a:r>
              <a:rPr lang="en-US" altLang="zh-CN" sz="1200" b="1" dirty="0">
                <a:solidFill>
                  <a:prstClr val="white"/>
                </a:solidFill>
                <a:sym typeface="+mn-ea"/>
              </a:rPr>
              <a:t>,</a:t>
            </a:r>
            <a:r>
              <a:rPr lang="zh-CN" altLang="en-US" sz="1200" b="1" dirty="0">
                <a:solidFill>
                  <a:prstClr val="white"/>
                </a:solidFill>
                <a:sym typeface="+mn-ea"/>
              </a:rPr>
              <a:t>否则不发生变更的效力。</a:t>
            </a:r>
          </a:p>
        </p:txBody>
      </p:sp>
      <p:sp>
        <p:nvSpPr>
          <p:cNvPr id="11" name="矩形 10">
            <a:extLst>
              <a:ext uri="{FF2B5EF4-FFF2-40B4-BE49-F238E27FC236}">
                <a16:creationId xmlns:a16="http://schemas.microsoft.com/office/drawing/2014/main" id="{DDA2269B-0EC9-41AC-8365-8A8230AC4B7E}"/>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遗嘱的变更</a:t>
            </a:r>
            <a:endParaRPr lang="en-US" altLang="zh-CN" sz="1200" b="1" dirty="0">
              <a:solidFill>
                <a:prstClr val="white"/>
              </a:solidFill>
            </a:endParaRPr>
          </a:p>
        </p:txBody>
      </p:sp>
      <p:sp>
        <p:nvSpPr>
          <p:cNvPr id="12" name="矩形 11">
            <a:extLst>
              <a:ext uri="{FF2B5EF4-FFF2-40B4-BE49-F238E27FC236}">
                <a16:creationId xmlns:a16="http://schemas.microsoft.com/office/drawing/2014/main" id="{7E78CAD0-EE0F-48D6-B6CB-FFF33203302E}"/>
              </a:ext>
            </a:extLst>
          </p:cNvPr>
          <p:cNvSpPr/>
          <p:nvPr/>
        </p:nvSpPr>
        <p:spPr>
          <a:xfrm>
            <a:off x="3119683" y="2069523"/>
            <a:ext cx="2802691"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遗嘱的撤回是指遗嘱人取消原先所立遗嘱的全部内容。遗嘱人既可用声明原遗嘱无效的方式撤回原遗嘱</a:t>
            </a:r>
            <a:r>
              <a:rPr lang="en-US" altLang="zh-CN" sz="1200" b="1" dirty="0">
                <a:solidFill>
                  <a:prstClr val="white"/>
                </a:solidFill>
                <a:sym typeface="+mn-ea"/>
              </a:rPr>
              <a:t>,</a:t>
            </a:r>
            <a:r>
              <a:rPr lang="zh-CN" altLang="en-US" sz="1200" b="1" dirty="0">
                <a:solidFill>
                  <a:prstClr val="white"/>
                </a:solidFill>
                <a:sym typeface="+mn-ea"/>
              </a:rPr>
              <a:t>也可用立新遗嘱的方式撤回原遗嘱。</a:t>
            </a:r>
          </a:p>
          <a:p>
            <a:pPr marL="171450" indent="-171450">
              <a:lnSpc>
                <a:spcPct val="150000"/>
              </a:lnSpc>
              <a:buFont typeface="Wingdings" panose="05000000000000000000" pitchFamily="2" charset="2"/>
              <a:buChar char="Ø"/>
            </a:pPr>
            <a:r>
              <a:rPr lang="zh-CN" altLang="en-US" sz="1200" b="1" dirty="0">
                <a:solidFill>
                  <a:prstClr val="white"/>
                </a:solidFill>
                <a:sym typeface="+mn-ea"/>
              </a:rPr>
              <a:t>遗嘱人立有数份遗嘱</a:t>
            </a:r>
            <a:r>
              <a:rPr lang="en-US" altLang="zh-CN" sz="1200" b="1" dirty="0">
                <a:solidFill>
                  <a:prstClr val="white"/>
                </a:solidFill>
                <a:sym typeface="+mn-ea"/>
              </a:rPr>
              <a:t>,</a:t>
            </a:r>
            <a:r>
              <a:rPr lang="zh-CN" altLang="en-US" sz="1200" b="1" dirty="0">
                <a:solidFill>
                  <a:prstClr val="white"/>
                </a:solidFill>
                <a:sym typeface="+mn-ea"/>
              </a:rPr>
              <a:t>内容相抵触的</a:t>
            </a:r>
            <a:r>
              <a:rPr lang="en-US" altLang="zh-CN" sz="1200" b="1" dirty="0">
                <a:solidFill>
                  <a:prstClr val="white"/>
                </a:solidFill>
                <a:sym typeface="+mn-ea"/>
              </a:rPr>
              <a:t>,</a:t>
            </a:r>
            <a:r>
              <a:rPr lang="zh-CN" altLang="en-US" sz="1200" b="1" dirty="0">
                <a:solidFill>
                  <a:prstClr val="white"/>
                </a:solidFill>
                <a:sym typeface="+mn-ea"/>
              </a:rPr>
              <a:t>以最后的遗嘱为准。遗嘱人以不同形式立有数份内容相抵触的遗嘱</a:t>
            </a:r>
            <a:r>
              <a:rPr lang="en-US" altLang="zh-CN" sz="1200" b="1" dirty="0">
                <a:solidFill>
                  <a:prstClr val="white"/>
                </a:solidFill>
                <a:sym typeface="+mn-ea"/>
              </a:rPr>
              <a:t>,</a:t>
            </a:r>
            <a:r>
              <a:rPr lang="zh-CN" altLang="en-US" sz="1200" b="1" dirty="0">
                <a:solidFill>
                  <a:prstClr val="white"/>
                </a:solidFill>
                <a:sym typeface="+mn-ea"/>
              </a:rPr>
              <a:t>以最后所立的遗嘱为准。</a:t>
            </a:r>
          </a:p>
        </p:txBody>
      </p:sp>
      <p:sp>
        <p:nvSpPr>
          <p:cNvPr id="13" name="矩形 12">
            <a:extLst>
              <a:ext uri="{FF2B5EF4-FFF2-40B4-BE49-F238E27FC236}">
                <a16:creationId xmlns:a16="http://schemas.microsoft.com/office/drawing/2014/main" id="{37A7244F-1290-4E55-B8E2-1C671E656165}"/>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遗嘱的撤回</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C1100AF3-B3DE-4B8F-8DFC-ED64B1A6998B}"/>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2A082688-5984-4975-8853-ABF6FE372271}"/>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1CDDDE99-BEA9-4B45-A487-90F0C573DFD4}"/>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991452E4-BDA3-4A3A-ABEB-55AEE9DD2DDF}"/>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475718F0-3A13-4F1E-B965-A16C104611BC}"/>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6BCB429E-4576-4B88-94E2-DAE55AEC4C24}"/>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B7CAC60A-421C-40CB-BF14-1C4FDCADE895}"/>
              </a:ext>
            </a:extLst>
          </p:cNvPr>
          <p:cNvSpPr/>
          <p:nvPr/>
        </p:nvSpPr>
        <p:spPr>
          <a:xfrm>
            <a:off x="5983973" y="2001733"/>
            <a:ext cx="2774115" cy="2275688"/>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遗嘱的执行是指遗嘱执行人按照遗嘱人生前的愿望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实现遗嘱内容的行为。遗嘱一般由遗嘱中指定的遗嘱执行人执行。如果遗嘱人没有指定执行人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则依法由各继承人以平等的地位参与遗嘱的执行。遗嘱执行人应当按遗嘱的内容处理遗嘱人的遗产。</a:t>
            </a:r>
          </a:p>
        </p:txBody>
      </p:sp>
      <p:sp>
        <p:nvSpPr>
          <p:cNvPr id="23" name="矩形 22">
            <a:extLst>
              <a:ext uri="{FF2B5EF4-FFF2-40B4-BE49-F238E27FC236}">
                <a16:creationId xmlns:a16="http://schemas.microsoft.com/office/drawing/2014/main" id="{F483F94F-3248-461A-B91E-52AFDBEDC124}"/>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遗嘱的执行</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AD789D12-BF54-4018-8108-C589C1BFB9E1}"/>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A51C707F-DFB2-440C-B4FF-E9170ACD3DC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ECC6EB77-C6B3-40C5-83F8-D306F57B9860}"/>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2234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第二节　遗赠</a:t>
            </a:r>
          </a:p>
        </p:txBody>
      </p:sp>
      <p:sp>
        <p:nvSpPr>
          <p:cNvPr id="4" name="iṩḻîdè">
            <a:extLst>
              <a:ext uri="{FF2B5EF4-FFF2-40B4-BE49-F238E27FC236}">
                <a16:creationId xmlns:a16="http://schemas.microsoft.com/office/drawing/2014/main" id="{E5F1740B-01C5-4CA8-A2F7-1DD4DF33617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15BE6ECC-7968-4853-9961-933C998F71B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FC25E15F-BB6F-42D9-B54E-F675FA30F611}"/>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A057A90B-F19E-4A2B-808B-F5B0FCEC650E}"/>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C3879882-CF62-4FA6-BCFD-F231C47FF2E0}"/>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一、遗赠的概念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F733D8BE-C413-4BEF-97B2-4D89653BD628}"/>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43CD82E7-983C-4C95-B369-F4D9DA3957CD}"/>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C696EB15-294C-4D85-B617-D8A3EB807F62}"/>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F764FFB2-406A-472E-8A88-F0DB6DF89BAF}"/>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03135A03-9B05-443C-A5C5-7153C2051EA2}"/>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A2EECA96-9DD2-41D4-A404-B9E36098343A}"/>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05F926C-C1B2-4733-95FB-FEDE9AF63A17}"/>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二、遗赠与遗嘱继承的异同</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B49594EB-0E9A-4F23-960E-1EA18DCE1F97}"/>
              </a:ext>
            </a:extLst>
          </p:cNvPr>
          <p:cNvSpPr/>
          <p:nvPr/>
        </p:nvSpPr>
        <p:spPr>
          <a:xfrm>
            <a:off x="803271" y="1777409"/>
            <a:ext cx="3474968"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遗赠是指遗嘱人用遗嘱的方式将其个人财产的一部分或全部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于死后赠给国家、集体或法定继承人以外的人的一种法律制度。立遗嘱将其财产进行遗赠的人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称为遗赠人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接受遗赠的人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称为受遗赠人。</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遗赠是遗赠人死亡后生效的单方法律行为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设立遗嘱时无须征得受遗赠人的同意。受遗赠人可以接受遗赠</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也可以不接受遗赠。如果受遗赠人先于遗赠人死亡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则遗赠无效。</a:t>
            </a:r>
          </a:p>
        </p:txBody>
      </p:sp>
      <p:sp>
        <p:nvSpPr>
          <p:cNvPr id="17" name="矩形 16">
            <a:extLst>
              <a:ext uri="{FF2B5EF4-FFF2-40B4-BE49-F238E27FC236}">
                <a16:creationId xmlns:a16="http://schemas.microsoft.com/office/drawing/2014/main" id="{3A6F4D29-483D-4524-85FC-76CB497D07A8}"/>
              </a:ext>
            </a:extLst>
          </p:cNvPr>
          <p:cNvSpPr/>
          <p:nvPr/>
        </p:nvSpPr>
        <p:spPr>
          <a:xfrm>
            <a:off x="4707867" y="1843672"/>
            <a:ext cx="3546277" cy="1172180"/>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主体范围不同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主体所承担的义务不同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取得遗产的方式不同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作出接受表示的要求不同</a:t>
            </a:r>
          </a:p>
        </p:txBody>
      </p:sp>
    </p:spTree>
    <p:extLst>
      <p:ext uri="{BB962C8B-B14F-4D97-AF65-F5344CB8AC3E}">
        <p14:creationId xmlns:p14="http://schemas.microsoft.com/office/powerpoint/2010/main" val="17085791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第三节　遗赠扶养协议</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一、遗赠扶养协议的概念和法律特征</a:t>
            </a:r>
            <a:endParaRPr lang="zh-CN" altLang="en-US" dirty="0"/>
          </a:p>
        </p:txBody>
      </p:sp>
      <p:sp>
        <p:nvSpPr>
          <p:cNvPr id="4" name="iṩḻîdè">
            <a:extLst>
              <a:ext uri="{FF2B5EF4-FFF2-40B4-BE49-F238E27FC236}">
                <a16:creationId xmlns:a16="http://schemas.microsoft.com/office/drawing/2014/main" id="{EC4474EA-F7A5-40F6-B7E9-04D1997AF7B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F2F0A12-F2CA-4FA5-804E-945DF1A44D8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B783A4D1-6467-4339-88D5-1E6895F4CFB7}"/>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009A1765-3B67-456F-B4B8-6F4BB4FB50C6}"/>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01</a:t>
            </a:r>
          </a:p>
        </p:txBody>
      </p:sp>
      <p:sp>
        <p:nvSpPr>
          <p:cNvPr id="8" name="îśḷíḋê">
            <a:extLst>
              <a:ext uri="{FF2B5EF4-FFF2-40B4-BE49-F238E27FC236}">
                <a16:creationId xmlns:a16="http://schemas.microsoft.com/office/drawing/2014/main" id="{EA6D8877-AA9B-4E9E-A2CB-4CE198B83D67}"/>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遗赠扶养协议的概念</a:t>
            </a:r>
            <a:endParaRPr lang="en-GB" altLang="zh-CN" sz="1200" b="1" dirty="0">
              <a:solidFill>
                <a:srgbClr val="9B552C"/>
              </a:solidFill>
            </a:endParaRPr>
          </a:p>
        </p:txBody>
      </p:sp>
      <p:sp>
        <p:nvSpPr>
          <p:cNvPr id="9" name="ï$1iḑê">
            <a:extLst>
              <a:ext uri="{FF2B5EF4-FFF2-40B4-BE49-F238E27FC236}">
                <a16:creationId xmlns:a16="http://schemas.microsoft.com/office/drawing/2014/main" id="{F14B277B-EB9F-4DE4-83B3-2B3BDE60EDC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9AE32D74-2D24-4A1C-AAF4-063E593A119F}"/>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EE422295-F14D-4504-ADDC-0BA319389D8C}"/>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055A6498-9757-48E2-A491-7626CAFFA05F}"/>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13" name="ïSḻíḓê">
            <a:extLst>
              <a:ext uri="{FF2B5EF4-FFF2-40B4-BE49-F238E27FC236}">
                <a16:creationId xmlns:a16="http://schemas.microsoft.com/office/drawing/2014/main" id="{77C26546-A50F-42B7-A777-04178A3CB271}"/>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8F4D73F9-D04D-4E66-8A10-AA4D5A21DA38}"/>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BB9EDB31-7C63-4CDD-9A2A-F26F79D6979B}"/>
              </a:ext>
            </a:extLst>
          </p:cNvPr>
          <p:cNvSpPr txBox="1"/>
          <p:nvPr/>
        </p:nvSpPr>
        <p:spPr>
          <a:xfrm>
            <a:off x="4939889" y="1292435"/>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遗赠扶养协议的法律特征</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721752C9-719B-4672-94F6-7C2BD71D73B7}"/>
              </a:ext>
            </a:extLst>
          </p:cNvPr>
          <p:cNvSpPr/>
          <p:nvPr/>
        </p:nvSpPr>
        <p:spPr>
          <a:xfrm>
            <a:off x="803271" y="1777409"/>
            <a:ext cx="3474968"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遗赠扶养协议是指自然人与继承人以外的个人或者组织订立的有关扶养人或集体所有制组织承担该自然人生养死葬的义务、享有受遗赠的权利的协议。遗赠扶养协议制度是我国民法确立的一项法律制度。</a:t>
            </a:r>
          </a:p>
        </p:txBody>
      </p:sp>
      <p:sp>
        <p:nvSpPr>
          <p:cNvPr id="17" name="矩形 16">
            <a:extLst>
              <a:ext uri="{FF2B5EF4-FFF2-40B4-BE49-F238E27FC236}">
                <a16:creationId xmlns:a16="http://schemas.microsoft.com/office/drawing/2014/main" id="{67EF46E2-3137-4BD6-9E47-03B881978627}"/>
              </a:ext>
            </a:extLst>
          </p:cNvPr>
          <p:cNvSpPr/>
          <p:nvPr/>
        </p:nvSpPr>
        <p:spPr>
          <a:xfrm>
            <a:off x="4707867" y="1843672"/>
            <a:ext cx="3546277"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遗赠扶养协议是双方法律行为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遗赠扶养协议是双务合同</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遗赠扶养协议自签订时起具有法律效力</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遗赠扶养协议在适用上具有优先性</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5.</a:t>
            </a:r>
            <a:r>
              <a:rPr lang="zh-CN" altLang="en-US" sz="1200" dirty="0">
                <a:solidFill>
                  <a:schemeClr val="tx1">
                    <a:lumMod val="95000"/>
                    <a:lumOff val="5000"/>
                  </a:schemeClr>
                </a:solidFill>
              </a:rPr>
              <a:t>遗赠扶养协议是一种要式法律行为</a:t>
            </a:r>
          </a:p>
        </p:txBody>
      </p:sp>
    </p:spTree>
    <p:extLst>
      <p:ext uri="{BB962C8B-B14F-4D97-AF65-F5344CB8AC3E}">
        <p14:creationId xmlns:p14="http://schemas.microsoft.com/office/powerpoint/2010/main" val="29071464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第三节　遗赠扶养协议</a:t>
            </a:r>
          </a:p>
        </p:txBody>
      </p:sp>
      <p:sp>
        <p:nvSpPr>
          <p:cNvPr id="4" name="iṩḻîdè">
            <a:extLst>
              <a:ext uri="{FF2B5EF4-FFF2-40B4-BE49-F238E27FC236}">
                <a16:creationId xmlns:a16="http://schemas.microsoft.com/office/drawing/2014/main" id="{4D2CFD35-5D05-4750-8DCC-8478E885443C}"/>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B65FF3B-1BB7-4732-AF64-242089F38323}"/>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2A7ABE9A-229E-4D39-9BFC-9C0D2D61867E}"/>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325CF4C1-AC20-4238-B4F1-2B24353AE43D}"/>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dirty="0">
                <a:solidFill>
                  <a:schemeClr val="bg1"/>
                </a:solidFill>
              </a:rPr>
              <a:t>02</a:t>
            </a:r>
          </a:p>
        </p:txBody>
      </p:sp>
      <p:sp>
        <p:nvSpPr>
          <p:cNvPr id="8" name="îśḷíḋê">
            <a:extLst>
              <a:ext uri="{FF2B5EF4-FFF2-40B4-BE49-F238E27FC236}">
                <a16:creationId xmlns:a16="http://schemas.microsoft.com/office/drawing/2014/main" id="{90721D38-FD5A-41BF-8DC3-D52B14851110}"/>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二、遗赠扶养协议中途反悔的法律后果</a:t>
            </a:r>
            <a:endParaRPr lang="en-GB" altLang="zh-CN" sz="1200" b="1" dirty="0">
              <a:solidFill>
                <a:srgbClr val="9B552C"/>
              </a:solidFill>
            </a:endParaRPr>
          </a:p>
        </p:txBody>
      </p:sp>
      <p:sp>
        <p:nvSpPr>
          <p:cNvPr id="9" name="ï$1iḑê">
            <a:extLst>
              <a:ext uri="{FF2B5EF4-FFF2-40B4-BE49-F238E27FC236}">
                <a16:creationId xmlns:a16="http://schemas.microsoft.com/office/drawing/2014/main" id="{C638979A-1E6B-4D80-B6C9-9DE502E11BB3}"/>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380451F9-1ECC-47BF-B7A6-2628A0C3EEB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7EFEFDDB-0D65-4BE0-BAE1-E7CF55CACA8A}"/>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E23E7B92-88A3-4F06-8CD5-7E8BAA90E405}"/>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dirty="0">
                <a:solidFill>
                  <a:schemeClr val="bg1"/>
                </a:solidFill>
              </a:rPr>
              <a:t>03</a:t>
            </a:r>
          </a:p>
        </p:txBody>
      </p:sp>
      <p:sp>
        <p:nvSpPr>
          <p:cNvPr id="13" name="ïSḻíḓê">
            <a:extLst>
              <a:ext uri="{FF2B5EF4-FFF2-40B4-BE49-F238E27FC236}">
                <a16:creationId xmlns:a16="http://schemas.microsoft.com/office/drawing/2014/main" id="{AF4C381B-D818-4E42-9196-92AA3A725C48}"/>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76040350-EDDD-4128-BCBE-1464D8561CD0}"/>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E075BF7A-9D6D-46C7-8B40-58323AB9CAF8}"/>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三、遗赠扶养协议与遗赠的区别</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D9378237-B71D-4A8D-B65E-B9DEA94B4083}"/>
              </a:ext>
            </a:extLst>
          </p:cNvPr>
          <p:cNvSpPr/>
          <p:nvPr/>
        </p:nvSpPr>
        <p:spPr>
          <a:xfrm>
            <a:off x="803271" y="1777409"/>
            <a:ext cx="3474968"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遗赠扶养协议的执行期限一般较长</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在这期间如因一方反悔而使协议解除</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发生两种法律后果</a:t>
            </a:r>
            <a:r>
              <a:rPr lang="en-US" altLang="zh-CN" sz="12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一是扶养人无正当理由不履行协议规定的义务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导致协议解除的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不能享受遗赠的权利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其已支付的供养费用</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一般也不予补偿。</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二是受扶养人无正当理由不履行协议</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致使协议解除的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则应适当偿还扶养人已支付的供养费用。</a:t>
            </a:r>
          </a:p>
        </p:txBody>
      </p:sp>
      <p:sp>
        <p:nvSpPr>
          <p:cNvPr id="17" name="矩形 16">
            <a:extLst>
              <a:ext uri="{FF2B5EF4-FFF2-40B4-BE49-F238E27FC236}">
                <a16:creationId xmlns:a16="http://schemas.microsoft.com/office/drawing/2014/main" id="{45D1B789-682E-4651-BB6F-AD2EF0EEC827}"/>
              </a:ext>
            </a:extLst>
          </p:cNvPr>
          <p:cNvSpPr/>
          <p:nvPr/>
        </p:nvSpPr>
        <p:spPr>
          <a:xfrm>
            <a:off x="4649081" y="1597081"/>
            <a:ext cx="3546277"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遗赠扶养协议是双方法律行为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而遗赠是单方法律行为。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遗赠扶养协议是死后生效行为与生前生效行为的结合</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而遗赠属于死后生效的行为。</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遗赠扶养协议中的扶养人必须是完全民事行为能力人或组织</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而遗赠中的受遗赠人可以是有民事行为能力的人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也可以是无民事行为能力人或限制民事行为能力人。</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遗赠扶养协议属于有偿的行为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而遗赠是无偿的行为。</a:t>
            </a:r>
          </a:p>
        </p:txBody>
      </p:sp>
    </p:spTree>
    <p:extLst>
      <p:ext uri="{BB962C8B-B14F-4D97-AF65-F5344CB8AC3E}">
        <p14:creationId xmlns:p14="http://schemas.microsoft.com/office/powerpoint/2010/main" val="18872137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继承的开始</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继承权的接受和放弃</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遗产分割和被继承人债务的清偿</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第四节　无人继承又无人受遗赠的遗产处理</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第二十五章  遗产的处理</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继　 承</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9141439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9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第一节　继承的开始</a:t>
            </a:r>
          </a:p>
        </p:txBody>
      </p:sp>
      <p:sp>
        <p:nvSpPr>
          <p:cNvPr id="4" name="iṩḻîdè">
            <a:extLst>
              <a:ext uri="{FF2B5EF4-FFF2-40B4-BE49-F238E27FC236}">
                <a16:creationId xmlns:a16="http://schemas.microsoft.com/office/drawing/2014/main" id="{B8A485CE-59C5-46B9-A756-64D92110050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3BA95CA-F213-41E7-96A7-4443E65D54E2}"/>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936493A8-D14A-4FAB-A758-1C6176C788FB}"/>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a:extLst>
              <a:ext uri="{FF2B5EF4-FFF2-40B4-BE49-F238E27FC236}">
                <a16:creationId xmlns:a16="http://schemas.microsoft.com/office/drawing/2014/main" id="{C578A776-8C3B-4F0E-BC62-38133AB41E67}"/>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一、继承开始的时间</a:t>
            </a:r>
            <a:endParaRPr lang="en-GB" altLang="zh-CN" sz="1200" b="1" dirty="0">
              <a:solidFill>
                <a:srgbClr val="9B552C"/>
              </a:solidFill>
            </a:endParaRPr>
          </a:p>
        </p:txBody>
      </p:sp>
      <p:sp>
        <p:nvSpPr>
          <p:cNvPr id="9" name="ï$1iḑê">
            <a:extLst>
              <a:ext uri="{FF2B5EF4-FFF2-40B4-BE49-F238E27FC236}">
                <a16:creationId xmlns:a16="http://schemas.microsoft.com/office/drawing/2014/main" id="{7512F742-4B4C-46CC-A93F-2D63C1AC0B7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D0F65CCC-0ABB-4E10-B934-5B1EC781EA19}"/>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93C1F3E8-B103-48A7-A8CA-7CCDFBD92D93}"/>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a:extLst>
              <a:ext uri="{FF2B5EF4-FFF2-40B4-BE49-F238E27FC236}">
                <a16:creationId xmlns:a16="http://schemas.microsoft.com/office/drawing/2014/main" id="{6C77E1CE-A137-4231-AB44-892FAFF65E4A}"/>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a:extLst>
              <a:ext uri="{FF2B5EF4-FFF2-40B4-BE49-F238E27FC236}">
                <a16:creationId xmlns:a16="http://schemas.microsoft.com/office/drawing/2014/main" id="{55B5457C-4A6F-46FA-AC19-F3BDAE1EFD2C}"/>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a:extLst>
              <a:ext uri="{FF2B5EF4-FFF2-40B4-BE49-F238E27FC236}">
                <a16:creationId xmlns:a16="http://schemas.microsoft.com/office/drawing/2014/main" id="{F3B2A56F-63FB-4A34-BA46-2BE9035AAC08}"/>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二、死亡时间推定</a:t>
            </a:r>
            <a:endParaRPr lang="en-GB" altLang="zh-CN" sz="1200" b="1" dirty="0">
              <a:solidFill>
                <a:srgbClr val="9B552C"/>
              </a:solidFill>
            </a:endParaRPr>
          </a:p>
        </p:txBody>
      </p:sp>
      <p:sp>
        <p:nvSpPr>
          <p:cNvPr id="16" name="矩形 15">
            <a:extLst>
              <a:ext uri="{FF2B5EF4-FFF2-40B4-BE49-F238E27FC236}">
                <a16:creationId xmlns:a16="http://schemas.microsoft.com/office/drawing/2014/main" id="{6E9E4EA4-FB43-41B3-91A2-9E9DF3B082A1}"/>
              </a:ext>
            </a:extLst>
          </p:cNvPr>
          <p:cNvSpPr/>
          <p:nvPr/>
        </p:nvSpPr>
        <p:spPr>
          <a:xfrm>
            <a:off x="1054323" y="1967703"/>
            <a:ext cx="3236810" cy="89421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继承是从被继承人死亡时开始。被继承人死亡的时间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就是继承开始的时间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即继承发生效力的时间。</a:t>
            </a:r>
          </a:p>
        </p:txBody>
      </p:sp>
      <p:sp>
        <p:nvSpPr>
          <p:cNvPr id="17" name="矩形 16">
            <a:extLst>
              <a:ext uri="{FF2B5EF4-FFF2-40B4-BE49-F238E27FC236}">
                <a16:creationId xmlns:a16="http://schemas.microsoft.com/office/drawing/2014/main" id="{75C68B48-FFD3-497E-9BFC-BEFF9AC0A170}"/>
              </a:ext>
            </a:extLst>
          </p:cNvPr>
          <p:cNvSpPr/>
          <p:nvPr/>
        </p:nvSpPr>
        <p:spPr>
          <a:xfrm>
            <a:off x="4651317" y="1862441"/>
            <a:ext cx="3546277"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相互有继承关系的数人在同一事件中死亡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难以确定死亡时间的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推定没有其他继承人的人先死亡。</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都有其他继承人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辈分不同的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推定长辈先死亡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辈分相同的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推定同时死亡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相互不发生继承。</a:t>
            </a:r>
          </a:p>
        </p:txBody>
      </p:sp>
    </p:spTree>
    <p:extLst>
      <p:ext uri="{BB962C8B-B14F-4D97-AF65-F5344CB8AC3E}">
        <p14:creationId xmlns:p14="http://schemas.microsoft.com/office/powerpoint/2010/main" val="31652110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up)">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5" grpId="0"/>
      <p:bldP spid="16" grpId="0"/>
      <p:bldP spid="17"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第二节　继承权的接受和放弃</a:t>
            </a:r>
          </a:p>
        </p:txBody>
      </p:sp>
      <p:sp>
        <p:nvSpPr>
          <p:cNvPr id="4" name="iṩḻîdè">
            <a:extLst>
              <a:ext uri="{FF2B5EF4-FFF2-40B4-BE49-F238E27FC236}">
                <a16:creationId xmlns:a16="http://schemas.microsoft.com/office/drawing/2014/main" id="{AADB6E94-1790-4244-98E4-F48A4C6FC8B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C8595B1D-B03D-49A3-BB70-21150D2EBF3F}"/>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7420DBA6-BA59-4AF6-B7DA-1CD810641394}"/>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îśḷíḋê">
            <a:extLst>
              <a:ext uri="{FF2B5EF4-FFF2-40B4-BE49-F238E27FC236}">
                <a16:creationId xmlns:a16="http://schemas.microsoft.com/office/drawing/2014/main" id="{54E69DF0-EB9A-4268-A2A5-59658251A264}"/>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　一、继承权的接受和放弃的概念</a:t>
            </a:r>
            <a:endParaRPr lang="en-GB" altLang="zh-CN" sz="1200" b="1" dirty="0">
              <a:solidFill>
                <a:srgbClr val="9B552C"/>
              </a:solidFill>
            </a:endParaRPr>
          </a:p>
        </p:txBody>
      </p:sp>
      <p:sp>
        <p:nvSpPr>
          <p:cNvPr id="8" name="ï$1iḑê">
            <a:extLst>
              <a:ext uri="{FF2B5EF4-FFF2-40B4-BE49-F238E27FC236}">
                <a16:creationId xmlns:a16="http://schemas.microsoft.com/office/drawing/2014/main" id="{D2225615-357C-4D07-B994-CEF8E23920A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9" name="ïSļîḋe">
            <a:extLst>
              <a:ext uri="{FF2B5EF4-FFF2-40B4-BE49-F238E27FC236}">
                <a16:creationId xmlns:a16="http://schemas.microsoft.com/office/drawing/2014/main" id="{5C8C4A7A-4DF2-4087-850D-561F007D608B}"/>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0" name="ï$1ïde">
            <a:extLst>
              <a:ext uri="{FF2B5EF4-FFF2-40B4-BE49-F238E27FC236}">
                <a16:creationId xmlns:a16="http://schemas.microsoft.com/office/drawing/2014/main" id="{E03A639A-F920-49CB-A8F0-F261F2DE5D14}"/>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Sḻíḓê">
            <a:extLst>
              <a:ext uri="{FF2B5EF4-FFF2-40B4-BE49-F238E27FC236}">
                <a16:creationId xmlns:a16="http://schemas.microsoft.com/office/drawing/2014/main" id="{7114091C-1819-41B5-9417-CEB7922349B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2" name="îślïḋê">
            <a:extLst>
              <a:ext uri="{FF2B5EF4-FFF2-40B4-BE49-F238E27FC236}">
                <a16:creationId xmlns:a16="http://schemas.microsoft.com/office/drawing/2014/main" id="{6BAEE53A-1EBA-4EE9-8449-CA7FF174E42F}"/>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3" name="iŝlíḓé">
            <a:extLst>
              <a:ext uri="{FF2B5EF4-FFF2-40B4-BE49-F238E27FC236}">
                <a16:creationId xmlns:a16="http://schemas.microsoft.com/office/drawing/2014/main" id="{84C0B566-2A11-4B8D-A92D-5F12D35078E2}"/>
              </a:ext>
            </a:extLst>
          </p:cNvPr>
          <p:cNvSpPr txBox="1"/>
          <p:nvPr/>
        </p:nvSpPr>
        <p:spPr>
          <a:xfrm>
            <a:off x="4939889" y="1292435"/>
            <a:ext cx="1955254" cy="312929"/>
          </a:xfrm>
          <a:prstGeom prst="rect">
            <a:avLst/>
          </a:prstGeom>
          <a:noFill/>
        </p:spPr>
        <p:txBody>
          <a:bodyPr wrap="none">
            <a:noAutofit/>
          </a:bodyPr>
          <a:lstStyle/>
          <a:p>
            <a:r>
              <a:rPr lang="zh-CN" altLang="en-US" sz="1200" b="1" dirty="0">
                <a:solidFill>
                  <a:srgbClr val="9B552C"/>
                </a:solidFill>
              </a:rPr>
              <a:t>二、继承权的接受和放弃的确定</a:t>
            </a:r>
            <a:endParaRPr lang="en-GB" altLang="zh-CN" sz="1200" b="1" dirty="0">
              <a:solidFill>
                <a:srgbClr val="9B552C"/>
              </a:solidFill>
            </a:endParaRPr>
          </a:p>
        </p:txBody>
      </p:sp>
      <p:sp>
        <p:nvSpPr>
          <p:cNvPr id="14" name="矩形 13">
            <a:extLst>
              <a:ext uri="{FF2B5EF4-FFF2-40B4-BE49-F238E27FC236}">
                <a16:creationId xmlns:a16="http://schemas.microsoft.com/office/drawing/2014/main" id="{C4A73EA1-8421-46AA-921A-96EA4ED6A19B}"/>
              </a:ext>
            </a:extLst>
          </p:cNvPr>
          <p:cNvSpPr/>
          <p:nvPr/>
        </p:nvSpPr>
        <p:spPr>
          <a:xfrm>
            <a:off x="1054323" y="1967703"/>
            <a:ext cx="3236810"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接受继承</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是指继承人同意接受被继承人的遗产。接受遗产的意思表示的方式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可以明示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也可以默示。接受继承是单方法律行为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不需要其他人有相应的意思表示即发生法律效力。</a:t>
            </a:r>
          </a:p>
        </p:txBody>
      </p:sp>
      <p:sp>
        <p:nvSpPr>
          <p:cNvPr id="15" name="矩形 14">
            <a:extLst>
              <a:ext uri="{FF2B5EF4-FFF2-40B4-BE49-F238E27FC236}">
                <a16:creationId xmlns:a16="http://schemas.microsoft.com/office/drawing/2014/main" id="{C689F4D5-C672-4EA9-BFA1-F3653193AC45}"/>
              </a:ext>
            </a:extLst>
          </p:cNvPr>
          <p:cNvSpPr/>
          <p:nvPr/>
        </p:nvSpPr>
        <p:spPr>
          <a:xfrm>
            <a:off x="4651317" y="1862441"/>
            <a:ext cx="3546277" cy="89421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继承开始后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继承人放弃继承的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应当在遗产处理前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以书面形式作出放弃继承的表示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没有表示的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视为接受继承。</a:t>
            </a:r>
          </a:p>
        </p:txBody>
      </p:sp>
    </p:spTree>
    <p:extLst>
      <p:ext uri="{BB962C8B-B14F-4D97-AF65-F5344CB8AC3E}">
        <p14:creationId xmlns:p14="http://schemas.microsoft.com/office/powerpoint/2010/main" val="812700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up)">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down)">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p:cTn id="43" dur="500" fill="hold"/>
                                        <p:tgtEl>
                                          <p:spTgt spid="13"/>
                                        </p:tgtEl>
                                        <p:attrNameLst>
                                          <p:attrName>ppt_w</p:attrName>
                                        </p:attrNameLst>
                                      </p:cBhvr>
                                      <p:tavLst>
                                        <p:tav tm="0">
                                          <p:val>
                                            <p:fltVal val="0"/>
                                          </p:val>
                                        </p:tav>
                                        <p:tav tm="100000">
                                          <p:val>
                                            <p:strVal val="#ppt_w"/>
                                          </p:val>
                                        </p:tav>
                                      </p:tavLst>
                                    </p:anim>
                                    <p:anim calcmode="lin" valueType="num">
                                      <p:cBhvr>
                                        <p:cTn id="44" dur="500" fill="hold"/>
                                        <p:tgtEl>
                                          <p:spTgt spid="13"/>
                                        </p:tgtEl>
                                        <p:attrNameLst>
                                          <p:attrName>ppt_h</p:attrName>
                                        </p:attrNameLst>
                                      </p:cBhvr>
                                      <p:tavLst>
                                        <p:tav tm="0">
                                          <p:val>
                                            <p:fltVal val="0"/>
                                          </p:val>
                                        </p:tav>
                                        <p:tav tm="100000">
                                          <p:val>
                                            <p:strVal val="#ppt_h"/>
                                          </p:val>
                                        </p:tav>
                                      </p:tavLst>
                                    </p:anim>
                                    <p:animEffect transition="in" filter="fade">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p:bldP spid="8" grpId="0" animBg="1"/>
      <p:bldP spid="9" grpId="0" animBg="1"/>
      <p:bldP spid="10" grpId="0" animBg="1"/>
      <p:bldP spid="13" grpId="0"/>
      <p:bldP spid="14" grpId="0"/>
      <p:bldP spid="1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012987" y="53820"/>
            <a:ext cx="156966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法人</a:t>
            </a:r>
          </a:p>
        </p:txBody>
      </p:sp>
      <p:sp>
        <p:nvSpPr>
          <p:cNvPr id="307" name="矩形 306"/>
          <p:cNvSpPr/>
          <p:nvPr/>
        </p:nvSpPr>
        <p:spPr>
          <a:xfrm>
            <a:off x="420625" y="718532"/>
            <a:ext cx="1980029"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二、法人的成立及能力</a:t>
            </a:r>
            <a:endParaRPr lang="zh-CN" altLang="en-US" dirty="0"/>
          </a:p>
        </p:txBody>
      </p:sp>
      <p:pic>
        <p:nvPicPr>
          <p:cNvPr id="308" name="图片 307"/>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309" name="图片 308"/>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310" name="矩形 309"/>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311" name="矩形 310"/>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312" name="矩形 311"/>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3" name="矩形 312"/>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4" name="矩形 313"/>
          <p:cNvSpPr/>
          <p:nvPr/>
        </p:nvSpPr>
        <p:spPr>
          <a:xfrm>
            <a:off x="1148990" y="2007763"/>
            <a:ext cx="3145348" cy="147732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依法成立</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有必要的财产或经费</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有自己的名称、组织机构和住所</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能够独立承担民事责任</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315" name="矩形 314"/>
          <p:cNvSpPr/>
          <p:nvPr/>
        </p:nvSpPr>
        <p:spPr>
          <a:xfrm>
            <a:off x="1045301" y="1334661"/>
            <a:ext cx="3249037" cy="326628"/>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法人的成立</a:t>
            </a:r>
            <a:endParaRPr lang="en-US" altLang="zh-CN" sz="1400" b="1" dirty="0">
              <a:solidFill>
                <a:prstClr val="white"/>
              </a:solidFill>
            </a:endParaRPr>
          </a:p>
        </p:txBody>
      </p:sp>
      <p:cxnSp>
        <p:nvCxnSpPr>
          <p:cNvPr id="316" name="直接连接符 315"/>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17" name="矩形 316"/>
          <p:cNvSpPr/>
          <p:nvPr/>
        </p:nvSpPr>
        <p:spPr>
          <a:xfrm>
            <a:off x="5027531" y="2113182"/>
            <a:ext cx="2971617" cy="1200329"/>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法人的民事权利能力</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法人的民事行为能力</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318" name="矩形 317"/>
          <p:cNvSpPr/>
          <p:nvPr/>
        </p:nvSpPr>
        <p:spPr>
          <a:xfrm>
            <a:off x="4897461" y="1456296"/>
            <a:ext cx="3336506" cy="360099"/>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法人的能力</a:t>
            </a:r>
            <a:endParaRPr lang="en-US" altLang="zh-CN" sz="1600" b="1" dirty="0">
              <a:solidFill>
                <a:prstClr val="white"/>
              </a:solidFill>
            </a:endParaRPr>
          </a:p>
        </p:txBody>
      </p:sp>
      <p:cxnSp>
        <p:nvCxnSpPr>
          <p:cNvPr id="319" name="直接连接符 318"/>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20" name="矩形 319"/>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21" name="矩形 320"/>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3550541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additive="base">
                                        <p:cTn id="7" dur="500" fill="hold"/>
                                        <p:tgtEl>
                                          <p:spTgt spid="308"/>
                                        </p:tgtEl>
                                        <p:attrNameLst>
                                          <p:attrName>ppt_x</p:attrName>
                                        </p:attrNameLst>
                                      </p:cBhvr>
                                      <p:tavLst>
                                        <p:tav tm="0">
                                          <p:val>
                                            <p:strVal val="#ppt_x"/>
                                          </p:val>
                                        </p:tav>
                                        <p:tav tm="100000">
                                          <p:val>
                                            <p:strVal val="#ppt_x"/>
                                          </p:val>
                                        </p:tav>
                                      </p:tavLst>
                                    </p:anim>
                                    <p:anim calcmode="lin" valueType="num">
                                      <p:cBhvr additive="base">
                                        <p:cTn id="8" dur="500" fill="hold"/>
                                        <p:tgtEl>
                                          <p:spTgt spid="30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9"/>
                                        </p:tgtEl>
                                        <p:attrNameLst>
                                          <p:attrName>style.visibility</p:attrName>
                                        </p:attrNameLst>
                                      </p:cBhvr>
                                      <p:to>
                                        <p:strVal val="visible"/>
                                      </p:to>
                                    </p:set>
                                    <p:anim calcmode="lin" valueType="num">
                                      <p:cBhvr additive="base">
                                        <p:cTn id="11" dur="500" fill="hold"/>
                                        <p:tgtEl>
                                          <p:spTgt spid="309"/>
                                        </p:tgtEl>
                                        <p:attrNameLst>
                                          <p:attrName>ppt_x</p:attrName>
                                        </p:attrNameLst>
                                      </p:cBhvr>
                                      <p:tavLst>
                                        <p:tav tm="0">
                                          <p:val>
                                            <p:strVal val="#ppt_x"/>
                                          </p:val>
                                        </p:tav>
                                        <p:tav tm="100000">
                                          <p:val>
                                            <p:strVal val="#ppt_x"/>
                                          </p:val>
                                        </p:tav>
                                      </p:tavLst>
                                    </p:anim>
                                    <p:anim calcmode="lin" valueType="num">
                                      <p:cBhvr additive="base">
                                        <p:cTn id="12" dur="500" fill="hold"/>
                                        <p:tgtEl>
                                          <p:spTgt spid="3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339650" cy="369332"/>
          </a:xfrm>
          <a:prstGeom prst="rect">
            <a:avLst/>
          </a:prstGeom>
          <a:noFill/>
        </p:spPr>
        <p:txBody>
          <a:bodyPr wrap="none" rtlCol="0">
            <a:spAutoFit/>
          </a:bodyPr>
          <a:lstStyle/>
          <a:p>
            <a:r>
              <a:rPr lang="zh-CN" altLang="en-US" sz="1800" b="1" dirty="0">
                <a:solidFill>
                  <a:schemeClr val="bg1"/>
                </a:solidFill>
                <a:latin typeface="+mj-ea"/>
                <a:ea typeface="+mj-ea"/>
              </a:rPr>
              <a:t>第三节　遗产分割和被继承人债务的清偿</a:t>
            </a:r>
          </a:p>
        </p:txBody>
      </p:sp>
      <p:pic>
        <p:nvPicPr>
          <p:cNvPr id="4" name="图片 3">
            <a:extLst>
              <a:ext uri="{FF2B5EF4-FFF2-40B4-BE49-F238E27FC236}">
                <a16:creationId xmlns:a16="http://schemas.microsoft.com/office/drawing/2014/main" id="{FDAD50A7-FAF2-4F98-A1F9-7B007964B9AE}"/>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8EA5927-8488-41CA-9D39-F0A53D24502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53A0361A-4063-48A2-83D6-CEE5B147519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4D67C74F-0007-4595-A4E9-D5F4A5A8A44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D68D98D5-3224-4C63-A155-1B153473286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9816979E-46D6-4B1B-9F21-EC362F8FF98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F010F28-8DA3-493B-8F74-E6AEE42E8836}"/>
              </a:ext>
            </a:extLst>
          </p:cNvPr>
          <p:cNvSpPr/>
          <p:nvPr/>
        </p:nvSpPr>
        <p:spPr>
          <a:xfrm>
            <a:off x="307030" y="1959619"/>
            <a:ext cx="2720337"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遗产管理人是继承开始后</a:t>
            </a:r>
            <a:r>
              <a:rPr lang="en-US" altLang="zh-CN" sz="1200" b="1" dirty="0">
                <a:solidFill>
                  <a:prstClr val="white"/>
                </a:solidFill>
                <a:sym typeface="+mn-ea"/>
              </a:rPr>
              <a:t>,</a:t>
            </a:r>
            <a:r>
              <a:rPr lang="zh-CN" altLang="en-US" sz="1200" b="1" dirty="0">
                <a:solidFill>
                  <a:prstClr val="white"/>
                </a:solidFill>
                <a:sym typeface="+mn-ea"/>
              </a:rPr>
              <a:t>受委托管理遗产的人。通常由遗嘱执行人作为遗产管理人</a:t>
            </a:r>
            <a:r>
              <a:rPr lang="en-US" altLang="zh-CN" sz="1200" b="1" dirty="0">
                <a:solidFill>
                  <a:prstClr val="white"/>
                </a:solidFill>
                <a:sym typeface="+mn-ea"/>
              </a:rPr>
              <a:t>;</a:t>
            </a:r>
            <a:r>
              <a:rPr lang="zh-CN" altLang="en-US" sz="1200" b="1" dirty="0">
                <a:solidFill>
                  <a:prstClr val="white"/>
                </a:solidFill>
                <a:sym typeface="+mn-ea"/>
              </a:rPr>
              <a:t>没有遗嘱执行人的</a:t>
            </a:r>
            <a:r>
              <a:rPr lang="en-US" altLang="zh-CN" sz="1200" b="1" dirty="0">
                <a:solidFill>
                  <a:prstClr val="white"/>
                </a:solidFill>
                <a:sym typeface="+mn-ea"/>
              </a:rPr>
              <a:t>,</a:t>
            </a:r>
            <a:r>
              <a:rPr lang="zh-CN" altLang="en-US" sz="1200" b="1" dirty="0">
                <a:solidFill>
                  <a:prstClr val="white"/>
                </a:solidFill>
                <a:sym typeface="+mn-ea"/>
              </a:rPr>
              <a:t>继承人应当及时推选遗产管理人。</a:t>
            </a:r>
          </a:p>
          <a:p>
            <a:pPr marL="171450" indent="-171450">
              <a:lnSpc>
                <a:spcPct val="150000"/>
              </a:lnSpc>
              <a:buFont typeface="Wingdings" panose="05000000000000000000" pitchFamily="2" charset="2"/>
              <a:buChar char="Ø"/>
            </a:pPr>
            <a:r>
              <a:rPr lang="zh-CN" altLang="en-US" sz="1200" b="1" dirty="0">
                <a:solidFill>
                  <a:prstClr val="white"/>
                </a:solidFill>
                <a:sym typeface="+mn-ea"/>
              </a:rPr>
              <a:t>对遗产管理人的确定有争议的</a:t>
            </a:r>
            <a:r>
              <a:rPr lang="en-US" altLang="zh-CN" sz="1200" b="1" dirty="0">
                <a:solidFill>
                  <a:prstClr val="white"/>
                </a:solidFill>
                <a:sym typeface="+mn-ea"/>
              </a:rPr>
              <a:t>,</a:t>
            </a:r>
            <a:r>
              <a:rPr lang="zh-CN" altLang="en-US" sz="1200" b="1" dirty="0">
                <a:solidFill>
                  <a:prstClr val="white"/>
                </a:solidFill>
                <a:sym typeface="+mn-ea"/>
              </a:rPr>
              <a:t>利害关系人可以向人民法院申请指定遗产管理人。</a:t>
            </a:r>
          </a:p>
        </p:txBody>
      </p:sp>
      <p:sp>
        <p:nvSpPr>
          <p:cNvPr id="11" name="矩形 10">
            <a:extLst>
              <a:ext uri="{FF2B5EF4-FFF2-40B4-BE49-F238E27FC236}">
                <a16:creationId xmlns:a16="http://schemas.microsoft.com/office/drawing/2014/main" id="{B10279A5-A923-4EAC-A30B-FA7A800AFD96}"/>
              </a:ext>
            </a:extLst>
          </p:cNvPr>
          <p:cNvSpPr/>
          <p:nvPr/>
        </p:nvSpPr>
        <p:spPr>
          <a:xfrm>
            <a:off x="200829" y="1441473"/>
            <a:ext cx="2744077" cy="298672"/>
          </a:xfrm>
          <a:prstGeom prst="rect">
            <a:avLst/>
          </a:prstGeom>
        </p:spPr>
        <p:txBody>
          <a:bodyPr wrap="square">
            <a:spAutoFit/>
          </a:bodyPr>
          <a:lstStyle/>
          <a:p>
            <a:pPr algn="just">
              <a:lnSpc>
                <a:spcPct val="120000"/>
              </a:lnSpc>
            </a:pPr>
            <a:r>
              <a:rPr lang="zh-CN" altLang="en-US" sz="1200" b="1" dirty="0">
                <a:solidFill>
                  <a:prstClr val="white"/>
                </a:solidFill>
              </a:rPr>
              <a:t>　一、遗产管理人</a:t>
            </a:r>
            <a:endParaRPr lang="en-US" altLang="zh-CN" sz="1200" b="1" dirty="0">
              <a:solidFill>
                <a:prstClr val="white"/>
              </a:solidFill>
            </a:endParaRPr>
          </a:p>
        </p:txBody>
      </p:sp>
      <p:sp>
        <p:nvSpPr>
          <p:cNvPr id="12" name="矩形 11">
            <a:extLst>
              <a:ext uri="{FF2B5EF4-FFF2-40B4-BE49-F238E27FC236}">
                <a16:creationId xmlns:a16="http://schemas.microsoft.com/office/drawing/2014/main" id="{0E76B5FB-B853-4975-B012-D0A91BDBDA37}"/>
              </a:ext>
            </a:extLst>
          </p:cNvPr>
          <p:cNvSpPr/>
          <p:nvPr/>
        </p:nvSpPr>
        <p:spPr>
          <a:xfrm>
            <a:off x="3119683" y="2069523"/>
            <a:ext cx="2802691" cy="1172180"/>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先析产后继承</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保留胎儿的继承份额</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三</a:t>
            </a:r>
            <a:r>
              <a:rPr lang="en-US" altLang="zh-CN" sz="1200" b="1" dirty="0">
                <a:solidFill>
                  <a:prstClr val="white"/>
                </a:solidFill>
                <a:sym typeface="+mn-ea"/>
              </a:rPr>
              <a:t>)</a:t>
            </a:r>
            <a:r>
              <a:rPr lang="zh-CN" altLang="en-US" sz="1200" b="1" dirty="0">
                <a:solidFill>
                  <a:prstClr val="white"/>
                </a:solidFill>
                <a:sym typeface="+mn-ea"/>
              </a:rPr>
              <a:t>不损害遗产的效用</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82DEFFDD-7DE5-4F6A-9A9B-2E43A08EEAA3}"/>
              </a:ext>
            </a:extLst>
          </p:cNvPr>
          <p:cNvSpPr/>
          <p:nvPr/>
        </p:nvSpPr>
        <p:spPr>
          <a:xfrm>
            <a:off x="3141304" y="1467279"/>
            <a:ext cx="2752380" cy="298672"/>
          </a:xfrm>
          <a:prstGeom prst="rect">
            <a:avLst/>
          </a:prstGeom>
        </p:spPr>
        <p:txBody>
          <a:bodyPr wrap="square">
            <a:spAutoFit/>
          </a:bodyPr>
          <a:lstStyle/>
          <a:p>
            <a:pPr algn="just">
              <a:lnSpc>
                <a:spcPct val="120000"/>
              </a:lnSpc>
            </a:pPr>
            <a:r>
              <a:rPr lang="zh-CN" altLang="en-US" sz="1200" b="1" dirty="0">
                <a:solidFill>
                  <a:prstClr val="white"/>
                </a:solidFill>
              </a:rPr>
              <a:t>二、遗产分割</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46EBB0B5-D05F-4D43-9362-C4FD8DF98286}"/>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3C5369C-D5E7-4A7A-9E2A-9F9126BDDFC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3AAFC056-524C-49EC-8F07-0D226BCDCFCA}"/>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F43E275E-CCFC-426D-BDDC-796C3F120FB5}"/>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1EA58F12-EDA3-460B-AED1-CED8528B065F}"/>
              </a:ext>
            </a:extLst>
          </p:cNvPr>
          <p:cNvSpPr/>
          <p:nvPr/>
        </p:nvSpPr>
        <p:spPr>
          <a:xfrm>
            <a:off x="6052472"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936E8C2C-031E-401D-B5F6-821CD991B6E8}"/>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DB82F92E-5755-4CD5-B9CC-76ED2AE207B9}"/>
              </a:ext>
            </a:extLst>
          </p:cNvPr>
          <p:cNvSpPr/>
          <p:nvPr/>
        </p:nvSpPr>
        <p:spPr>
          <a:xfrm>
            <a:off x="5983973" y="2001733"/>
            <a:ext cx="2774115" cy="613694"/>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一</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限定清偿原则</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二</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清偿债务应当注意的问题</a:t>
            </a:r>
          </a:p>
        </p:txBody>
      </p:sp>
      <p:sp>
        <p:nvSpPr>
          <p:cNvPr id="23" name="矩形 22">
            <a:extLst>
              <a:ext uri="{FF2B5EF4-FFF2-40B4-BE49-F238E27FC236}">
                <a16:creationId xmlns:a16="http://schemas.microsoft.com/office/drawing/2014/main" id="{886951E8-028B-49A2-A6F3-434DC0BC43BB}"/>
              </a:ext>
            </a:extLst>
          </p:cNvPr>
          <p:cNvSpPr/>
          <p:nvPr/>
        </p:nvSpPr>
        <p:spPr>
          <a:xfrm>
            <a:off x="5999912" y="1366126"/>
            <a:ext cx="2878715" cy="333040"/>
          </a:xfrm>
          <a:prstGeom prst="rect">
            <a:avLst/>
          </a:prstGeom>
        </p:spPr>
        <p:txBody>
          <a:bodyPr wrap="square">
            <a:spAutoFit/>
          </a:bodyPr>
          <a:lstStyle/>
          <a:p>
            <a:pPr algn="just">
              <a:lnSpc>
                <a:spcPct val="120000"/>
              </a:lnSpc>
            </a:pPr>
            <a:r>
              <a:rPr lang="zh-CN" altLang="en-US" sz="1400" b="1" dirty="0">
                <a:solidFill>
                  <a:prstClr val="white"/>
                </a:solidFill>
              </a:rPr>
              <a:t>三、被继承人的债务的清偿</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742227BC-C1FA-44E2-B55A-99E6DDED77BA}"/>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9020A0D-3F98-46B8-BCC2-C2A25C4CB8C8}"/>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C0A91FDD-9540-47D1-9CC0-6B506F772626}"/>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1871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4570482" cy="369332"/>
          </a:xfrm>
          <a:prstGeom prst="rect">
            <a:avLst/>
          </a:prstGeom>
          <a:noFill/>
        </p:spPr>
        <p:txBody>
          <a:bodyPr wrap="none" rtlCol="0">
            <a:spAutoFit/>
          </a:bodyPr>
          <a:lstStyle/>
          <a:p>
            <a:r>
              <a:rPr lang="zh-CN" altLang="en-US" sz="1800" b="1" dirty="0">
                <a:solidFill>
                  <a:schemeClr val="bg1"/>
                </a:solidFill>
                <a:latin typeface="+mj-ea"/>
                <a:ea typeface="+mj-ea"/>
              </a:rPr>
              <a:t>第四节　无人继承又无人受遗赠的遗产处理</a:t>
            </a:r>
          </a:p>
        </p:txBody>
      </p:sp>
      <p:sp>
        <p:nvSpPr>
          <p:cNvPr id="4" name="iṩḻîdè">
            <a:extLst>
              <a:ext uri="{FF2B5EF4-FFF2-40B4-BE49-F238E27FC236}">
                <a16:creationId xmlns:a16="http://schemas.microsoft.com/office/drawing/2014/main" id="{C5EE2CE4-EBF4-4F82-839D-5EC457C142B2}"/>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822FD41B-A9DB-4454-A067-6562F38D2AA9}"/>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336C077D-D39E-4E45-A07E-3F8E304BA49E}"/>
              </a:ext>
            </a:extLst>
          </p:cNvPr>
          <p:cNvSpPr/>
          <p:nvPr/>
        </p:nvSpPr>
        <p:spPr>
          <a:xfrm rot="16200000">
            <a:off x="3602873" y="3781569"/>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îśḷíḋê">
            <a:extLst>
              <a:ext uri="{FF2B5EF4-FFF2-40B4-BE49-F238E27FC236}">
                <a16:creationId xmlns:a16="http://schemas.microsoft.com/office/drawing/2014/main" id="{358A19AC-1984-4997-A680-56D976F75B5E}"/>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一、无人继承又无人受遗赠的遗产</a:t>
            </a:r>
            <a:endParaRPr lang="en-GB" altLang="zh-CN" sz="1200" b="1" dirty="0">
              <a:solidFill>
                <a:srgbClr val="9B552C"/>
              </a:solidFill>
            </a:endParaRPr>
          </a:p>
        </p:txBody>
      </p:sp>
      <p:sp>
        <p:nvSpPr>
          <p:cNvPr id="8" name="ï$1iḑê">
            <a:extLst>
              <a:ext uri="{FF2B5EF4-FFF2-40B4-BE49-F238E27FC236}">
                <a16:creationId xmlns:a16="http://schemas.microsoft.com/office/drawing/2014/main" id="{6B0DDD9B-616F-4876-A706-89CA7C0AD13F}"/>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9" name="ïSļîḋe">
            <a:extLst>
              <a:ext uri="{FF2B5EF4-FFF2-40B4-BE49-F238E27FC236}">
                <a16:creationId xmlns:a16="http://schemas.microsoft.com/office/drawing/2014/main" id="{67999686-B2CB-4832-B98B-7F622327811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0" name="ï$1ïde">
            <a:extLst>
              <a:ext uri="{FF2B5EF4-FFF2-40B4-BE49-F238E27FC236}">
                <a16:creationId xmlns:a16="http://schemas.microsoft.com/office/drawing/2014/main" id="{3E110605-9CE7-456B-BDF0-8E12EA78D0ED}"/>
              </a:ext>
            </a:extLst>
          </p:cNvPr>
          <p:cNvSpPr/>
          <p:nvPr/>
        </p:nvSpPr>
        <p:spPr>
          <a:xfrm>
            <a:off x="4596572" y="3715203"/>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Sḻíḓê">
            <a:extLst>
              <a:ext uri="{FF2B5EF4-FFF2-40B4-BE49-F238E27FC236}">
                <a16:creationId xmlns:a16="http://schemas.microsoft.com/office/drawing/2014/main" id="{F4F80E20-4546-4EFD-B76B-D533187B803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2" name="îślïḋê">
            <a:extLst>
              <a:ext uri="{FF2B5EF4-FFF2-40B4-BE49-F238E27FC236}">
                <a16:creationId xmlns:a16="http://schemas.microsoft.com/office/drawing/2014/main" id="{4DCE1F21-3EAC-4B7A-99D9-5C8F5A391CF2}"/>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3" name="iŝlíḓé">
            <a:extLst>
              <a:ext uri="{FF2B5EF4-FFF2-40B4-BE49-F238E27FC236}">
                <a16:creationId xmlns:a16="http://schemas.microsoft.com/office/drawing/2014/main" id="{703A2E5D-1171-4356-A8EE-B30B050A6009}"/>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二、无人继承又无人受遗赠的遗产处理办法</a:t>
            </a:r>
            <a:endParaRPr lang="en-GB" altLang="zh-CN" sz="1200" b="1" dirty="0">
              <a:solidFill>
                <a:srgbClr val="9B552C"/>
              </a:solidFill>
            </a:endParaRPr>
          </a:p>
        </p:txBody>
      </p:sp>
      <p:sp>
        <p:nvSpPr>
          <p:cNvPr id="14" name="矩形 13">
            <a:extLst>
              <a:ext uri="{FF2B5EF4-FFF2-40B4-BE49-F238E27FC236}">
                <a16:creationId xmlns:a16="http://schemas.microsoft.com/office/drawing/2014/main" id="{51F31626-6A0A-4F2C-83CA-61E6A333FA4F}"/>
              </a:ext>
            </a:extLst>
          </p:cNvPr>
          <p:cNvSpPr/>
          <p:nvPr/>
        </p:nvSpPr>
        <p:spPr>
          <a:xfrm>
            <a:off x="1054323" y="1967703"/>
            <a:ext cx="3236810"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无人继承又无人受遗赠的遗产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也叫继承人旷缺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是指被继承人死亡时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没有法定继承人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又无遗嘱继承人和受遗赠人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或者其全部继承人都表示放弃继承</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受遗赠人表示不接受遗赠</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死者的遗产即属无人继承又无人受遗赠的遗产。</a:t>
            </a:r>
          </a:p>
        </p:txBody>
      </p:sp>
      <p:sp>
        <p:nvSpPr>
          <p:cNvPr id="15" name="矩形 14">
            <a:extLst>
              <a:ext uri="{FF2B5EF4-FFF2-40B4-BE49-F238E27FC236}">
                <a16:creationId xmlns:a16="http://schemas.microsoft.com/office/drawing/2014/main" id="{B7148C84-4D56-4EA9-95F1-9A92751FEFF8}"/>
              </a:ext>
            </a:extLst>
          </p:cNvPr>
          <p:cNvSpPr/>
          <p:nvPr/>
        </p:nvSpPr>
        <p:spPr>
          <a:xfrm>
            <a:off x="4651317" y="1862441"/>
            <a:ext cx="3546277"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由于无人继承又无人受遗赠</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被继承人的遗产无人承受</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因此应当归国家所有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用于公益事业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如果死者生前是集体所有制组织成员的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则归所在集体所有制组织所有。</a:t>
            </a:r>
          </a:p>
        </p:txBody>
      </p:sp>
    </p:spTree>
    <p:extLst>
      <p:ext uri="{BB962C8B-B14F-4D97-AF65-F5344CB8AC3E}">
        <p14:creationId xmlns:p14="http://schemas.microsoft.com/office/powerpoint/2010/main" val="42695445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up)">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down)">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p:cTn id="43" dur="500" fill="hold"/>
                                        <p:tgtEl>
                                          <p:spTgt spid="13"/>
                                        </p:tgtEl>
                                        <p:attrNameLst>
                                          <p:attrName>ppt_w</p:attrName>
                                        </p:attrNameLst>
                                      </p:cBhvr>
                                      <p:tavLst>
                                        <p:tav tm="0">
                                          <p:val>
                                            <p:fltVal val="0"/>
                                          </p:val>
                                        </p:tav>
                                        <p:tav tm="100000">
                                          <p:val>
                                            <p:strVal val="#ppt_w"/>
                                          </p:val>
                                        </p:tav>
                                      </p:tavLst>
                                    </p:anim>
                                    <p:anim calcmode="lin" valueType="num">
                                      <p:cBhvr>
                                        <p:cTn id="44" dur="500" fill="hold"/>
                                        <p:tgtEl>
                                          <p:spTgt spid="13"/>
                                        </p:tgtEl>
                                        <p:attrNameLst>
                                          <p:attrName>ppt_h</p:attrName>
                                        </p:attrNameLst>
                                      </p:cBhvr>
                                      <p:tavLst>
                                        <p:tav tm="0">
                                          <p:val>
                                            <p:fltVal val="0"/>
                                          </p:val>
                                        </p:tav>
                                        <p:tav tm="100000">
                                          <p:val>
                                            <p:strVal val="#ppt_h"/>
                                          </p:val>
                                        </p:tav>
                                      </p:tavLst>
                                    </p:anim>
                                    <p:animEffect transition="in" filter="fade">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p:bldP spid="8" grpId="0" animBg="1"/>
      <p:bldP spid="9" grpId="0" animBg="1"/>
      <p:bldP spid="10" grpId="0" animBg="1"/>
      <p:bldP spid="13" grpId="0"/>
      <p:bldP spid="14" grpId="0"/>
      <p:bldP spid="15"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1600" b="1" dirty="0">
                <a:solidFill>
                  <a:schemeClr val="bg1"/>
                </a:solidFill>
                <a:latin typeface="微软雅黑" pitchFamily="34" charset="-122"/>
                <a:ea typeface="微软雅黑" pitchFamily="34" charset="-122"/>
              </a:rPr>
              <a:t>第一节　侵权行为与侵权责任法</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第二节　侵权责任</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第三节　归责原则</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第四节　侵权责任构成要件</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第五节　共同侵权行为及连带责任</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第六节　分别侵权行为及责任</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第七节　侵权责任的免责事由</a:t>
            </a:r>
          </a:p>
        </p:txBody>
      </p:sp>
      <p:sp>
        <p:nvSpPr>
          <p:cNvPr id="25" name="TextBox 3"/>
          <p:cNvSpPr txBox="1">
            <a:spLocks noChangeArrowheads="1"/>
          </p:cNvSpPr>
          <p:nvPr>
            <p:custDataLst>
              <p:tags r:id="rId4"/>
            </p:custDataLst>
          </p:nvPr>
        </p:nvSpPr>
        <p:spPr bwMode="auto">
          <a:xfrm>
            <a:off x="1784733" y="1113701"/>
            <a:ext cx="6551194"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第二十六章  侵权行为和侵权责任</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侵权责任</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5772604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2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第一节　侵权行为与侵权责任法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一、侵权行为</a:t>
            </a:r>
            <a:endParaRPr lang="zh-CN" altLang="en-US" dirty="0"/>
          </a:p>
        </p:txBody>
      </p:sp>
      <p:sp>
        <p:nvSpPr>
          <p:cNvPr id="8" name="iṩḻîdè">
            <a:extLst>
              <a:ext uri="{FF2B5EF4-FFF2-40B4-BE49-F238E27FC236}">
                <a16:creationId xmlns:a16="http://schemas.microsoft.com/office/drawing/2014/main" id="{207A88B7-5146-41DC-BFF0-4CDD7ED69FB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9" name="íṩḻidè">
            <a:extLst>
              <a:ext uri="{FF2B5EF4-FFF2-40B4-BE49-F238E27FC236}">
                <a16:creationId xmlns:a16="http://schemas.microsoft.com/office/drawing/2014/main" id="{B9D05794-0703-469B-9A5D-429F4D31742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îśḷíḋê">
            <a:extLst>
              <a:ext uri="{FF2B5EF4-FFF2-40B4-BE49-F238E27FC236}">
                <a16:creationId xmlns:a16="http://schemas.microsoft.com/office/drawing/2014/main" id="{F081A6DE-BAA0-4DA2-AFCE-359C6DB78912}"/>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侵权行为的概念和特征</a:t>
            </a:r>
            <a:endParaRPr lang="en-GB" altLang="zh-CN" sz="1200" b="1" dirty="0">
              <a:solidFill>
                <a:srgbClr val="9B552C"/>
              </a:solidFill>
            </a:endParaRPr>
          </a:p>
        </p:txBody>
      </p:sp>
      <p:sp>
        <p:nvSpPr>
          <p:cNvPr id="12" name="ï$1iḑê">
            <a:extLst>
              <a:ext uri="{FF2B5EF4-FFF2-40B4-BE49-F238E27FC236}">
                <a16:creationId xmlns:a16="http://schemas.microsoft.com/office/drawing/2014/main" id="{2DB77944-52CA-4BEE-81E4-5CA3394DFF3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3" name="ïSļîḋe">
            <a:extLst>
              <a:ext uri="{FF2B5EF4-FFF2-40B4-BE49-F238E27FC236}">
                <a16:creationId xmlns:a16="http://schemas.microsoft.com/office/drawing/2014/main" id="{672B1757-1F6A-4663-B1FF-F9E3A59DE9C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ïSḻíḓê">
            <a:extLst>
              <a:ext uri="{FF2B5EF4-FFF2-40B4-BE49-F238E27FC236}">
                <a16:creationId xmlns:a16="http://schemas.microsoft.com/office/drawing/2014/main" id="{AD31E36B-C930-40D2-9A71-ABBC6016C4D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6" name="îślïḋê">
            <a:extLst>
              <a:ext uri="{FF2B5EF4-FFF2-40B4-BE49-F238E27FC236}">
                <a16:creationId xmlns:a16="http://schemas.microsoft.com/office/drawing/2014/main" id="{64C74561-700F-490D-BFFA-8A1657C5D5D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7" name="iŝlíḓé">
            <a:extLst>
              <a:ext uri="{FF2B5EF4-FFF2-40B4-BE49-F238E27FC236}">
                <a16:creationId xmlns:a16="http://schemas.microsoft.com/office/drawing/2014/main" id="{9EE28A31-309D-4301-A036-B0429B7ADED5}"/>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侵权行为的范围</a:t>
            </a:r>
            <a:endParaRPr lang="en-GB" altLang="zh-CN" sz="1200" b="1" dirty="0">
              <a:solidFill>
                <a:srgbClr val="9B552C"/>
              </a:solidFill>
            </a:endParaRPr>
          </a:p>
        </p:txBody>
      </p:sp>
      <p:sp>
        <p:nvSpPr>
          <p:cNvPr id="18" name="矩形 17">
            <a:extLst>
              <a:ext uri="{FF2B5EF4-FFF2-40B4-BE49-F238E27FC236}">
                <a16:creationId xmlns:a16="http://schemas.microsoft.com/office/drawing/2014/main" id="{721DFB41-CAC2-4860-A35D-B78FC5290916}"/>
              </a:ext>
            </a:extLst>
          </p:cNvPr>
          <p:cNvSpPr/>
          <p:nvPr/>
        </p:nvSpPr>
        <p:spPr>
          <a:xfrm>
            <a:off x="818203" y="1585597"/>
            <a:ext cx="3665482" cy="2951898"/>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1165</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行为人因过错侵害他人民事权益造成损害的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应当承担侵权责任。依照法律规定推定行为人有过错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其不能证明自己没有过错的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应当承担侵权责任。”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zh-CN" altLang="en-US" sz="1100" dirty="0">
                <a:solidFill>
                  <a:schemeClr val="tx1">
                    <a:lumMod val="95000"/>
                    <a:lumOff val="5000"/>
                  </a:schemeClr>
                </a:solidFill>
              </a:rPr>
              <a:t>侵权行为的特征是</a:t>
            </a:r>
            <a:r>
              <a:rPr lang="en-US" altLang="zh-CN" sz="1100" dirty="0">
                <a:solidFill>
                  <a:schemeClr val="tx1">
                    <a:lumMod val="95000"/>
                    <a:lumOff val="5000"/>
                  </a:schemeClr>
                </a:solidFill>
              </a:rPr>
              <a:t>:</a:t>
            </a:r>
          </a:p>
          <a:p>
            <a:pPr marL="171450" indent="-171450">
              <a:lnSpc>
                <a:spcPct val="150000"/>
              </a:lnSpc>
              <a:buFont typeface="Wingdings" panose="05000000000000000000" pitchFamily="2" charset="2"/>
              <a:buChar char="u"/>
            </a:pPr>
            <a:r>
              <a:rPr lang="en-US" altLang="zh-CN" sz="1100" dirty="0">
                <a:solidFill>
                  <a:schemeClr val="tx1">
                    <a:lumMod val="95000"/>
                    <a:lumOff val="5000"/>
                  </a:schemeClr>
                </a:solidFill>
              </a:rPr>
              <a:t>(1)</a:t>
            </a:r>
            <a:r>
              <a:rPr lang="zh-CN" altLang="en-US" sz="1100" dirty="0">
                <a:solidFill>
                  <a:schemeClr val="tx1">
                    <a:lumMod val="95000"/>
                    <a:lumOff val="5000"/>
                  </a:schemeClr>
                </a:solidFill>
              </a:rPr>
              <a:t>侵权行为是一种违法行为。</a:t>
            </a:r>
            <a:endParaRPr lang="en-US" altLang="zh-CN" sz="11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100" dirty="0">
                <a:solidFill>
                  <a:schemeClr val="tx1">
                    <a:lumMod val="95000"/>
                    <a:lumOff val="5000"/>
                  </a:schemeClr>
                </a:solidFill>
              </a:rPr>
              <a:t>(2)</a:t>
            </a:r>
            <a:r>
              <a:rPr lang="zh-CN" altLang="en-US" sz="1100" dirty="0">
                <a:solidFill>
                  <a:schemeClr val="tx1">
                    <a:lumMod val="95000"/>
                    <a:lumOff val="5000"/>
                  </a:schemeClr>
                </a:solidFill>
              </a:rPr>
              <a:t>侵权行为是一种有过错的行为</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只在法律有特别规定的情况下</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才不论行为人是否有过错</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不要求具备过错要件。</a:t>
            </a:r>
          </a:p>
          <a:p>
            <a:pPr marL="171450" indent="-171450">
              <a:lnSpc>
                <a:spcPct val="150000"/>
              </a:lnSpc>
              <a:buFont typeface="Wingdings" panose="05000000000000000000" pitchFamily="2" charset="2"/>
              <a:buChar char="u"/>
            </a:pPr>
            <a:r>
              <a:rPr lang="en-US" altLang="zh-CN" sz="1100" dirty="0">
                <a:solidFill>
                  <a:schemeClr val="tx1">
                    <a:lumMod val="95000"/>
                    <a:lumOff val="5000"/>
                  </a:schemeClr>
                </a:solidFill>
              </a:rPr>
              <a:t>(3)</a:t>
            </a:r>
            <a:r>
              <a:rPr lang="zh-CN" altLang="en-US" sz="1100" dirty="0">
                <a:solidFill>
                  <a:schemeClr val="tx1">
                    <a:lumMod val="95000"/>
                    <a:lumOff val="5000"/>
                  </a:schemeClr>
                </a:solidFill>
              </a:rPr>
              <a:t>侵权行为是包括作为和不作为两种方式的违法行为。</a:t>
            </a:r>
            <a:endParaRPr lang="en-US" altLang="zh-CN" sz="11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100" dirty="0">
                <a:solidFill>
                  <a:schemeClr val="tx1">
                    <a:lumMod val="95000"/>
                    <a:lumOff val="5000"/>
                  </a:schemeClr>
                </a:solidFill>
              </a:rPr>
              <a:t>(4)</a:t>
            </a:r>
            <a:r>
              <a:rPr lang="zh-CN" altLang="en-US" sz="1100" dirty="0">
                <a:solidFill>
                  <a:schemeClr val="tx1">
                    <a:lumMod val="95000"/>
                    <a:lumOff val="5000"/>
                  </a:schemeClr>
                </a:solidFill>
              </a:rPr>
              <a:t>侵权行为以承担损害赔偿为主要民事责任方式。</a:t>
            </a:r>
          </a:p>
        </p:txBody>
      </p:sp>
      <p:sp>
        <p:nvSpPr>
          <p:cNvPr id="21" name="矩形 20">
            <a:extLst>
              <a:ext uri="{FF2B5EF4-FFF2-40B4-BE49-F238E27FC236}">
                <a16:creationId xmlns:a16="http://schemas.microsoft.com/office/drawing/2014/main" id="{C4B611CE-B22D-4C18-83A5-FA35C6A5D364}"/>
              </a:ext>
            </a:extLst>
          </p:cNvPr>
          <p:cNvSpPr/>
          <p:nvPr/>
        </p:nvSpPr>
        <p:spPr>
          <a:xfrm>
            <a:off x="4656429" y="1882611"/>
            <a:ext cx="3546277"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1164</a:t>
            </a:r>
            <a:r>
              <a:rPr lang="zh-CN" altLang="en-US" sz="1200" dirty="0">
                <a:solidFill>
                  <a:schemeClr val="tx1">
                    <a:lumMod val="95000"/>
                    <a:lumOff val="5000"/>
                  </a:schemeClr>
                </a:solidFill>
              </a:rPr>
              <a:t>条规定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本编调整因侵害民事权益产生的民事关系。”这一规定界定了我国侵权责任保护的范围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是所有的民事权益。凡是侵害民事权益的违法行为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都是侵权行为。</a:t>
            </a:r>
          </a:p>
        </p:txBody>
      </p:sp>
    </p:spTree>
    <p:extLst>
      <p:ext uri="{BB962C8B-B14F-4D97-AF65-F5344CB8AC3E}">
        <p14:creationId xmlns:p14="http://schemas.microsoft.com/office/powerpoint/2010/main" val="2675813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up)">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p:bldP spid="12" grpId="0" animBg="1"/>
      <p:bldP spid="13" grpId="0" animBg="1"/>
      <p:bldP spid="17" grpId="0"/>
      <p:bldP spid="18" grpId="0"/>
      <p:bldP spid="21"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第一节　侵权行为与侵权责任法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二、侵权责任法</a:t>
            </a:r>
            <a:endParaRPr lang="zh-CN" altLang="en-US" dirty="0"/>
          </a:p>
        </p:txBody>
      </p:sp>
      <p:sp>
        <p:nvSpPr>
          <p:cNvPr id="8" name="iṩḻîdè">
            <a:extLst>
              <a:ext uri="{FF2B5EF4-FFF2-40B4-BE49-F238E27FC236}">
                <a16:creationId xmlns:a16="http://schemas.microsoft.com/office/drawing/2014/main" id="{207A88B7-5146-41DC-BFF0-4CDD7ED69FB0}"/>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9" name="íṩḻidè">
            <a:extLst>
              <a:ext uri="{FF2B5EF4-FFF2-40B4-BE49-F238E27FC236}">
                <a16:creationId xmlns:a16="http://schemas.microsoft.com/office/drawing/2014/main" id="{B9D05794-0703-469B-9A5D-429F4D317428}"/>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îśḷíḋê">
            <a:extLst>
              <a:ext uri="{FF2B5EF4-FFF2-40B4-BE49-F238E27FC236}">
                <a16:creationId xmlns:a16="http://schemas.microsoft.com/office/drawing/2014/main" id="{F081A6DE-BAA0-4DA2-AFCE-359C6DB78912}"/>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侵权责任法的概念和特征</a:t>
            </a:r>
            <a:endParaRPr lang="en-GB" altLang="zh-CN" sz="1200" b="1" dirty="0">
              <a:solidFill>
                <a:srgbClr val="9B552C"/>
              </a:solidFill>
            </a:endParaRPr>
          </a:p>
        </p:txBody>
      </p:sp>
      <p:sp>
        <p:nvSpPr>
          <p:cNvPr id="12" name="ï$1iḑê">
            <a:extLst>
              <a:ext uri="{FF2B5EF4-FFF2-40B4-BE49-F238E27FC236}">
                <a16:creationId xmlns:a16="http://schemas.microsoft.com/office/drawing/2014/main" id="{2DB77944-52CA-4BEE-81E4-5CA3394DFF32}"/>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3" name="ïSļîḋe">
            <a:extLst>
              <a:ext uri="{FF2B5EF4-FFF2-40B4-BE49-F238E27FC236}">
                <a16:creationId xmlns:a16="http://schemas.microsoft.com/office/drawing/2014/main" id="{672B1757-1F6A-4663-B1FF-F9E3A59DE9C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ïSḻíḓê">
            <a:extLst>
              <a:ext uri="{FF2B5EF4-FFF2-40B4-BE49-F238E27FC236}">
                <a16:creationId xmlns:a16="http://schemas.microsoft.com/office/drawing/2014/main" id="{AD31E36B-C930-40D2-9A71-ABBC6016C4D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6" name="îślïḋê">
            <a:extLst>
              <a:ext uri="{FF2B5EF4-FFF2-40B4-BE49-F238E27FC236}">
                <a16:creationId xmlns:a16="http://schemas.microsoft.com/office/drawing/2014/main" id="{64C74561-700F-490D-BFFA-8A1657C5D5D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7" name="iŝlíḓé">
            <a:extLst>
              <a:ext uri="{FF2B5EF4-FFF2-40B4-BE49-F238E27FC236}">
                <a16:creationId xmlns:a16="http://schemas.microsoft.com/office/drawing/2014/main" id="{9EE28A31-309D-4301-A036-B0429B7ADED5}"/>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侵权责任法的调整功能</a:t>
            </a:r>
            <a:endParaRPr lang="en-GB" altLang="zh-CN" sz="1200" b="1" dirty="0">
              <a:solidFill>
                <a:srgbClr val="9B552C"/>
              </a:solidFill>
            </a:endParaRPr>
          </a:p>
        </p:txBody>
      </p:sp>
      <p:sp>
        <p:nvSpPr>
          <p:cNvPr id="18" name="矩形 17">
            <a:extLst>
              <a:ext uri="{FF2B5EF4-FFF2-40B4-BE49-F238E27FC236}">
                <a16:creationId xmlns:a16="http://schemas.microsoft.com/office/drawing/2014/main" id="{721DFB41-CAC2-4860-A35D-B78FC5290916}"/>
              </a:ext>
            </a:extLst>
          </p:cNvPr>
          <p:cNvSpPr/>
          <p:nvPr/>
        </p:nvSpPr>
        <p:spPr>
          <a:xfrm>
            <a:off x="818203" y="1847641"/>
            <a:ext cx="3508191"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侵权责任法是有关侵权行为的定义和种类以及对侵权行为如何制裁、对侵权损害后果如何补救的民事法律规范的总称。狭义的侵权责任法是指</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侵权责任编</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广义的侵权责任法是指所有规定侵权责任的法律。</a:t>
            </a:r>
            <a:endParaRPr lang="zh-CN" altLang="en-US" sz="1100" dirty="0">
              <a:solidFill>
                <a:schemeClr val="tx1">
                  <a:lumMod val="95000"/>
                  <a:lumOff val="5000"/>
                </a:schemeClr>
              </a:solidFill>
            </a:endParaRPr>
          </a:p>
        </p:txBody>
      </p:sp>
      <p:sp>
        <p:nvSpPr>
          <p:cNvPr id="21" name="矩形 20">
            <a:extLst>
              <a:ext uri="{FF2B5EF4-FFF2-40B4-BE49-F238E27FC236}">
                <a16:creationId xmlns:a16="http://schemas.microsoft.com/office/drawing/2014/main" id="{C4B611CE-B22D-4C18-83A5-FA35C6A5D364}"/>
              </a:ext>
            </a:extLst>
          </p:cNvPr>
          <p:cNvSpPr/>
          <p:nvPr/>
        </p:nvSpPr>
        <p:spPr>
          <a:xfrm>
            <a:off x="4656429" y="1882611"/>
            <a:ext cx="3546277" cy="1172180"/>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补偿功能</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惩罚功能</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预防功能</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1835412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up)">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p:bldP spid="12" grpId="0" animBg="1"/>
      <p:bldP spid="13" grpId="0" animBg="1"/>
      <p:bldP spid="17" grpId="0"/>
      <p:bldP spid="18" grpId="0"/>
      <p:bldP spid="21"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侵权责任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一、侵权责任的概念和特征</a:t>
            </a:r>
            <a:endParaRPr lang="zh-CN" altLang="zh-CN" sz="1800" dirty="0">
              <a:solidFill>
                <a:srgbClr val="000000"/>
              </a:solidFill>
              <a:effectLst/>
              <a:latin typeface="NEU-BZ-S92"/>
              <a:ea typeface="方正书宋_GBK"/>
              <a:cs typeface="Times New Roman" panose="02020603050405020304" pitchFamily="18" charset="0"/>
            </a:endParaRPr>
          </a:p>
        </p:txBody>
      </p:sp>
      <p:sp>
        <p:nvSpPr>
          <p:cNvPr id="4" name="iṩḻîdè">
            <a:extLst>
              <a:ext uri="{FF2B5EF4-FFF2-40B4-BE49-F238E27FC236}">
                <a16:creationId xmlns:a16="http://schemas.microsoft.com/office/drawing/2014/main" id="{F059198E-FACE-4A9D-847B-A64658C56C1E}"/>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3E258D1-990F-47C1-AC31-6C52504713B9}"/>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37255AC4-6A95-45AF-B4E6-28AA5C3AE59D}"/>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侵权责任的概念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3663CF88-AF46-456F-B662-826FB787169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8EEDE788-F055-45E5-9741-D131F2A263D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60E6BC53-12DA-45DE-91BE-66637966951E}"/>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49FF0319-316A-42F6-A7F8-FED2D70D4E46}"/>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E95D4B2E-1FAB-4DED-8648-84D849E54EED}"/>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侵权责任的特征</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876550EB-B836-49ED-839D-545F2C036944}"/>
              </a:ext>
            </a:extLst>
          </p:cNvPr>
          <p:cNvSpPr/>
          <p:nvPr/>
        </p:nvSpPr>
        <p:spPr>
          <a:xfrm>
            <a:off x="818203" y="1847641"/>
            <a:ext cx="3508191"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侵权责任是侵权行为所产生的法律后果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即由民法规定的侵权行为人对其不法行为造成他人人身权利或者财产权利损害所应承担的民事法律责任。</a:t>
            </a:r>
            <a:endParaRPr lang="zh-CN" altLang="en-US" sz="1100" dirty="0">
              <a:solidFill>
                <a:schemeClr val="tx1">
                  <a:lumMod val="95000"/>
                  <a:lumOff val="5000"/>
                </a:schemeClr>
              </a:solidFill>
            </a:endParaRPr>
          </a:p>
        </p:txBody>
      </p:sp>
      <p:sp>
        <p:nvSpPr>
          <p:cNvPr id="13" name="矩形 12">
            <a:extLst>
              <a:ext uri="{FF2B5EF4-FFF2-40B4-BE49-F238E27FC236}">
                <a16:creationId xmlns:a16="http://schemas.microsoft.com/office/drawing/2014/main" id="{9E0A89C1-7AC2-4340-A1AB-F71AF4B1BF34}"/>
              </a:ext>
            </a:extLst>
          </p:cNvPr>
          <p:cNvSpPr/>
          <p:nvPr/>
        </p:nvSpPr>
        <p:spPr>
          <a:xfrm>
            <a:off x="4656429" y="1606535"/>
            <a:ext cx="3546277"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侵权责任是一种强制性的民事责任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不是由当事人约定的责任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是法定的责任。</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侵权责任既是一种债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也是一种责任。侵权行为发生以后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首先发生的是债的关系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受害人有权请求损害赔偿</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行为人不履行侵权的赔偿义务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即转化为侵权的民事责任。</a:t>
            </a: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侵权责任的主体就是侵权人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自然人、法人、非法人组织均可构成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特殊侵权行为责任的主体还可能是与行为人有某种特殊关系的人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甚至是无民事行为能力人。</a:t>
            </a:r>
          </a:p>
        </p:txBody>
      </p:sp>
    </p:spTree>
    <p:extLst>
      <p:ext uri="{BB962C8B-B14F-4D97-AF65-F5344CB8AC3E}">
        <p14:creationId xmlns:p14="http://schemas.microsoft.com/office/powerpoint/2010/main" val="3524970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侵权责任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二、侵权责任方式</a:t>
            </a:r>
            <a:endParaRPr lang="zh-CN" altLang="en-US" dirty="0"/>
          </a:p>
        </p:txBody>
      </p:sp>
      <p:grpSp>
        <p:nvGrpSpPr>
          <p:cNvPr id="4" name="组合 3">
            <a:extLst>
              <a:ext uri="{FF2B5EF4-FFF2-40B4-BE49-F238E27FC236}">
                <a16:creationId xmlns:a16="http://schemas.microsoft.com/office/drawing/2014/main" id="{F3B87E27-1081-4DED-A65E-F953E6BD2975}"/>
              </a:ext>
            </a:extLst>
          </p:cNvPr>
          <p:cNvGrpSpPr/>
          <p:nvPr/>
        </p:nvGrpSpPr>
        <p:grpSpPr>
          <a:xfrm>
            <a:off x="510792" y="1429338"/>
            <a:ext cx="4290060" cy="3040380"/>
            <a:chOff x="1369" y="2253"/>
            <a:chExt cx="9008" cy="6384"/>
          </a:xfrm>
        </p:grpSpPr>
        <p:pic>
          <p:nvPicPr>
            <p:cNvPr id="5" name="图片 4">
              <a:extLst>
                <a:ext uri="{FF2B5EF4-FFF2-40B4-BE49-F238E27FC236}">
                  <a16:creationId xmlns:a16="http://schemas.microsoft.com/office/drawing/2014/main" id="{2C81265C-C367-4641-B7D2-E1FDF0BC5488}"/>
                </a:ext>
              </a:extLst>
            </p:cNvPr>
            <p:cNvPicPr>
              <a:picLocks noChangeAspect="1"/>
            </p:cNvPicPr>
            <p:nvPr/>
          </p:nvPicPr>
          <p:blipFill>
            <a:blip r:embed="rId3"/>
            <a:srcRect l="571" r="-14"/>
            <a:stretch>
              <a:fillRect/>
            </a:stretch>
          </p:blipFill>
          <p:spPr>
            <a:xfrm>
              <a:off x="1500" y="2405"/>
              <a:ext cx="8718" cy="6049"/>
            </a:xfrm>
            <a:prstGeom prst="rect">
              <a:avLst/>
            </a:prstGeom>
          </p:spPr>
        </p:pic>
        <p:sp>
          <p:nvSpPr>
            <p:cNvPr id="6" name="矩形 5">
              <a:extLst>
                <a:ext uri="{FF2B5EF4-FFF2-40B4-BE49-F238E27FC236}">
                  <a16:creationId xmlns:a16="http://schemas.microsoft.com/office/drawing/2014/main" id="{4E3D300D-5B3B-44AC-A432-39D304E4BBAF}"/>
                </a:ext>
              </a:extLst>
            </p:cNvPr>
            <p:cNvSpPr/>
            <p:nvPr/>
          </p:nvSpPr>
          <p:spPr>
            <a:xfrm>
              <a:off x="1369" y="2253"/>
              <a:ext cx="9008" cy="6385"/>
            </a:xfrm>
            <a:prstGeom prst="rect">
              <a:avLst/>
            </a:prstGeom>
            <a:noFill/>
            <a:ln w="28575">
              <a:solidFill>
                <a:srgbClr val="99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
        <p:nvSpPr>
          <p:cNvPr id="13" name="矩形 12">
            <a:extLst>
              <a:ext uri="{FF2B5EF4-FFF2-40B4-BE49-F238E27FC236}">
                <a16:creationId xmlns:a16="http://schemas.microsoft.com/office/drawing/2014/main" id="{ABC3C4E6-6A98-4798-B0A4-D33D992AD24F}"/>
              </a:ext>
            </a:extLst>
          </p:cNvPr>
          <p:cNvSpPr/>
          <p:nvPr/>
        </p:nvSpPr>
        <p:spPr>
          <a:xfrm>
            <a:off x="5067808" y="1429338"/>
            <a:ext cx="3349376" cy="282968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latin typeface="微软雅黑" panose="020B0503020204020204" charset="-122"/>
                <a:ea typeface="微软雅黑" panose="020B0503020204020204" charset="-122"/>
                <a:cs typeface="微软雅黑" panose="020B0503020204020204" charset="-122"/>
                <a:sym typeface="+mn-ea"/>
              </a:rPr>
              <a:t>侵权责任方式是指侵权行为人依据侵权责任法就自己实施的侵权行为应当承担的具体的民事责任形式。</a:t>
            </a:r>
          </a:p>
          <a:p>
            <a:pPr marL="171450" indent="-171450">
              <a:lnSpc>
                <a:spcPct val="150000"/>
              </a:lnSpc>
              <a:buFont typeface="Wingdings" panose="05000000000000000000" pitchFamily="2" charset="2"/>
              <a:buChar char="u"/>
            </a:pPr>
            <a:r>
              <a:rPr lang="zh-CN" altLang="en-US" sz="1200" dirty="0">
                <a:latin typeface="微软雅黑" panose="020B0503020204020204" charset="-122"/>
                <a:ea typeface="微软雅黑" panose="020B0503020204020204" charset="-122"/>
                <a:cs typeface="微软雅黑" panose="020B0503020204020204" charset="-122"/>
                <a:sym typeface="+mn-ea"/>
              </a:rPr>
              <a:t>赔偿损失是侵权责任的基本方式。这是由侵权责任法的基本功能在于补偿受害人的损失所决定的。侵权行为一般都造成了受害人的损失</a:t>
            </a:r>
            <a:r>
              <a:rPr lang="en-US" altLang="zh-CN" sz="1200" dirty="0">
                <a:latin typeface="微软雅黑" panose="020B0503020204020204" charset="-122"/>
                <a:ea typeface="微软雅黑" panose="020B0503020204020204" charset="-122"/>
                <a:cs typeface="微软雅黑" panose="020B0503020204020204" charset="-122"/>
                <a:sym typeface="+mn-ea"/>
              </a:rPr>
              <a:t>,</a:t>
            </a:r>
            <a:r>
              <a:rPr lang="zh-CN" altLang="en-US" sz="1200" dirty="0">
                <a:latin typeface="微软雅黑" panose="020B0503020204020204" charset="-122"/>
                <a:ea typeface="微软雅黑" panose="020B0503020204020204" charset="-122"/>
                <a:cs typeface="微软雅黑" panose="020B0503020204020204" charset="-122"/>
                <a:sym typeface="+mn-ea"/>
              </a:rPr>
              <a:t>不管是财产损失还是人身伤害和死亡以及精神损害</a:t>
            </a:r>
            <a:r>
              <a:rPr lang="en-US" altLang="zh-CN" sz="1200" dirty="0">
                <a:latin typeface="微软雅黑" panose="020B0503020204020204" charset="-122"/>
                <a:ea typeface="微软雅黑" panose="020B0503020204020204" charset="-122"/>
                <a:cs typeface="微软雅黑" panose="020B0503020204020204" charset="-122"/>
                <a:sym typeface="+mn-ea"/>
              </a:rPr>
              <a:t>,</a:t>
            </a:r>
            <a:r>
              <a:rPr lang="zh-CN" altLang="en-US" sz="1200" dirty="0">
                <a:latin typeface="微软雅黑" panose="020B0503020204020204" charset="-122"/>
                <a:ea typeface="微软雅黑" panose="020B0503020204020204" charset="-122"/>
                <a:cs typeface="微软雅黑" panose="020B0503020204020204" charset="-122"/>
                <a:sym typeface="+mn-ea"/>
              </a:rPr>
              <a:t>依法律规定均可以适用赔偿损失。</a:t>
            </a:r>
          </a:p>
          <a:p>
            <a:pPr marL="171450" indent="-171450">
              <a:lnSpc>
                <a:spcPct val="150000"/>
              </a:lnSpc>
              <a:buFont typeface="Wingdings" panose="05000000000000000000" pitchFamily="2" charset="2"/>
              <a:buChar char="u"/>
            </a:pPr>
            <a:r>
              <a:rPr lang="zh-CN" altLang="en-US" sz="1200" dirty="0">
                <a:latin typeface="微软雅黑" panose="020B0503020204020204" charset="-122"/>
                <a:ea typeface="微软雅黑" panose="020B0503020204020204" charset="-122"/>
                <a:cs typeface="微软雅黑" panose="020B0503020204020204" charset="-122"/>
                <a:sym typeface="+mn-ea"/>
              </a:rPr>
              <a:t>恢复原状、赔礼道歉以及部分返还财产也是侵权责任方式。</a:t>
            </a:r>
          </a:p>
        </p:txBody>
      </p:sp>
    </p:spTree>
    <p:extLst>
      <p:ext uri="{BB962C8B-B14F-4D97-AF65-F5344CB8AC3E}">
        <p14:creationId xmlns:p14="http://schemas.microsoft.com/office/powerpoint/2010/main" val="57401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750"/>
                                        <p:tgtEl>
                                          <p:spTgt spid="13"/>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归责原则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一、归责原则概述</a:t>
            </a:r>
            <a:endParaRPr lang="zh-CN" altLang="en-US" dirty="0"/>
          </a:p>
        </p:txBody>
      </p:sp>
      <p:pic>
        <p:nvPicPr>
          <p:cNvPr id="4" name="图片 3">
            <a:extLst>
              <a:ext uri="{FF2B5EF4-FFF2-40B4-BE49-F238E27FC236}">
                <a16:creationId xmlns:a16="http://schemas.microsoft.com/office/drawing/2014/main" id="{5F4FDF51-B42F-4523-8BA5-FFDE9C70B2E5}"/>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377E231-2BA0-4863-9AAB-869B3DD5A595}"/>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A1C5C9D-2C1C-4B28-9E00-E9877E2B154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293969C-39D2-4821-9557-7CE516CEA8A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BA6F50F-417A-4B5C-A328-36004F3AC3A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FE071D3-02EE-45CA-9CE8-FE8C1D216CC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7F48FA43-5F9A-4710-82E7-C65D17D72B82}"/>
              </a:ext>
            </a:extLst>
          </p:cNvPr>
          <p:cNvSpPr/>
          <p:nvPr/>
        </p:nvSpPr>
        <p:spPr>
          <a:xfrm>
            <a:off x="307030" y="1959619"/>
            <a:ext cx="2720337"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归责是指行为人因其行为和物件致他人损害的事实发生以后</a:t>
            </a:r>
            <a:r>
              <a:rPr lang="en-US" altLang="zh-CN" sz="1200" b="1" dirty="0">
                <a:solidFill>
                  <a:prstClr val="white"/>
                </a:solidFill>
                <a:sym typeface="+mn-ea"/>
              </a:rPr>
              <a:t>,</a:t>
            </a:r>
            <a:r>
              <a:rPr lang="zh-CN" altLang="en-US" sz="1200" b="1" dirty="0">
                <a:solidFill>
                  <a:prstClr val="white"/>
                </a:solidFill>
                <a:sym typeface="+mn-ea"/>
              </a:rPr>
              <a:t>应依何种根据使其负责。此种根据体现了法律的价值判断</a:t>
            </a:r>
            <a:r>
              <a:rPr lang="en-US" altLang="zh-CN" sz="1200" b="1" dirty="0">
                <a:solidFill>
                  <a:prstClr val="white"/>
                </a:solidFill>
                <a:sym typeface="+mn-ea"/>
              </a:rPr>
              <a:t>,</a:t>
            </a:r>
            <a:r>
              <a:rPr lang="zh-CN" altLang="en-US" sz="1200" b="1" dirty="0">
                <a:solidFill>
                  <a:prstClr val="white"/>
                </a:solidFill>
                <a:sym typeface="+mn-ea"/>
              </a:rPr>
              <a:t>即法律应以行为人的过错还是应以已发生的损害结果为价值判断标准</a:t>
            </a:r>
            <a:r>
              <a:rPr lang="en-US" altLang="zh-CN" sz="1200" b="1" dirty="0">
                <a:solidFill>
                  <a:prstClr val="white"/>
                </a:solidFill>
                <a:sym typeface="+mn-ea"/>
              </a:rPr>
              <a:t>,</a:t>
            </a:r>
            <a:r>
              <a:rPr lang="zh-CN" altLang="en-US" sz="1200" b="1" dirty="0">
                <a:solidFill>
                  <a:prstClr val="white"/>
                </a:solidFill>
                <a:sym typeface="+mn-ea"/>
              </a:rPr>
              <a:t>抑或以公平考虑等作为价值判断标准</a:t>
            </a:r>
            <a:r>
              <a:rPr lang="en-US" altLang="zh-CN" sz="1200" b="1" dirty="0">
                <a:solidFill>
                  <a:prstClr val="white"/>
                </a:solidFill>
                <a:sym typeface="+mn-ea"/>
              </a:rPr>
              <a:t>,</a:t>
            </a:r>
            <a:r>
              <a:rPr lang="zh-CN" altLang="en-US" sz="1200" b="1" dirty="0">
                <a:solidFill>
                  <a:prstClr val="white"/>
                </a:solidFill>
                <a:sym typeface="+mn-ea"/>
              </a:rPr>
              <a:t>而使行为人承担侵权责任。</a:t>
            </a:r>
          </a:p>
        </p:txBody>
      </p:sp>
      <p:sp>
        <p:nvSpPr>
          <p:cNvPr id="11" name="矩形 10">
            <a:extLst>
              <a:ext uri="{FF2B5EF4-FFF2-40B4-BE49-F238E27FC236}">
                <a16:creationId xmlns:a16="http://schemas.microsoft.com/office/drawing/2014/main" id="{80A0094F-E3E4-4F0D-A76D-F9AB5FB72A48}"/>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归责的含义</a:t>
            </a:r>
            <a:endParaRPr lang="en-US" altLang="zh-CN" sz="1200" b="1" dirty="0">
              <a:solidFill>
                <a:prstClr val="white"/>
              </a:solidFill>
            </a:endParaRPr>
          </a:p>
        </p:txBody>
      </p:sp>
      <p:sp>
        <p:nvSpPr>
          <p:cNvPr id="12" name="矩形 11">
            <a:extLst>
              <a:ext uri="{FF2B5EF4-FFF2-40B4-BE49-F238E27FC236}">
                <a16:creationId xmlns:a16="http://schemas.microsoft.com/office/drawing/2014/main" id="{1AE27903-A8E1-4222-A1E3-54D0E31D0499}"/>
              </a:ext>
            </a:extLst>
          </p:cNvPr>
          <p:cNvSpPr/>
          <p:nvPr/>
        </p:nvSpPr>
        <p:spPr>
          <a:xfrm>
            <a:off x="3119683" y="2069523"/>
            <a:ext cx="2802691"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归责原则是侵权责任法的统帅和灵魂</a:t>
            </a:r>
            <a:r>
              <a:rPr lang="en-US" altLang="zh-CN" sz="1200" b="1" dirty="0">
                <a:solidFill>
                  <a:prstClr val="white"/>
                </a:solidFill>
                <a:sym typeface="+mn-ea"/>
              </a:rPr>
              <a:t>,</a:t>
            </a:r>
            <a:r>
              <a:rPr lang="zh-CN" altLang="en-US" sz="1200" b="1" dirty="0">
                <a:solidFill>
                  <a:prstClr val="white"/>
                </a:solidFill>
                <a:sym typeface="+mn-ea"/>
              </a:rPr>
              <a:t>是侵权责任法理论的核心。归责原则是确定侵权人侵权损害赔偿责任的一般准则。它是在损害事实已经发生的情况下</a:t>
            </a:r>
            <a:r>
              <a:rPr lang="en-US" altLang="zh-CN" sz="1200" b="1" dirty="0">
                <a:solidFill>
                  <a:prstClr val="white"/>
                </a:solidFill>
                <a:sym typeface="+mn-ea"/>
              </a:rPr>
              <a:t>,</a:t>
            </a:r>
            <a:r>
              <a:rPr lang="zh-CN" altLang="en-US" sz="1200" b="1" dirty="0">
                <a:solidFill>
                  <a:prstClr val="white"/>
                </a:solidFill>
                <a:sym typeface="+mn-ea"/>
              </a:rPr>
              <a:t>为确定侵权行为人对自己的行为所造成的损害是否需要承担民事赔偿责任的原则。</a:t>
            </a:r>
          </a:p>
        </p:txBody>
      </p:sp>
      <p:sp>
        <p:nvSpPr>
          <p:cNvPr id="13" name="矩形 12">
            <a:extLst>
              <a:ext uri="{FF2B5EF4-FFF2-40B4-BE49-F238E27FC236}">
                <a16:creationId xmlns:a16="http://schemas.microsoft.com/office/drawing/2014/main" id="{E369B754-F749-44E2-AD7A-C5A3A3ED7CC7}"/>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归责原则的概念</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A5E14974-24FB-4DAA-A3AF-C83439AC0B2F}"/>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1A1C8B6-6D6E-48EE-89E7-60F7872F306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9C0A59F-3CE6-41D2-889F-BAEA8D4AE88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EAF07E61-36FD-4C79-AB9C-3D1231BE7AE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4BDF00FF-A27A-4723-9E66-F3549F63766D}"/>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726BA7D3-703D-46CB-8235-00F56A49E454}"/>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07773C23-1A92-46C8-B8F1-49B3C28BC039}"/>
              </a:ext>
            </a:extLst>
          </p:cNvPr>
          <p:cNvSpPr/>
          <p:nvPr/>
        </p:nvSpPr>
        <p:spPr>
          <a:xfrm>
            <a:off x="5983973" y="2001733"/>
            <a:ext cx="2774115" cy="1444691"/>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我国侵权责任法的归责原则体系由过错责任原则、过错推定原则和无过错责任原则构成。在三个归责原则中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基本的归责原则是过错责任原则。</a:t>
            </a:r>
          </a:p>
        </p:txBody>
      </p:sp>
      <p:sp>
        <p:nvSpPr>
          <p:cNvPr id="23" name="矩形 22">
            <a:extLst>
              <a:ext uri="{FF2B5EF4-FFF2-40B4-BE49-F238E27FC236}">
                <a16:creationId xmlns:a16="http://schemas.microsoft.com/office/drawing/2014/main" id="{103C0C83-EFAD-4068-B346-1DFCF84467B5}"/>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归责原则体系</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3919E52B-7427-42DA-ADFB-0424D67CA0F9}"/>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49B167E8-B9F0-4E99-82A3-1F4D69D23FF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25AA3231-0C83-4DB7-B9A0-5C4E067EE591}"/>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5191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归责原则</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二、具体的归责原则</a:t>
            </a:r>
            <a:endParaRPr lang="zh-CN" altLang="en-US" dirty="0"/>
          </a:p>
        </p:txBody>
      </p:sp>
      <p:pic>
        <p:nvPicPr>
          <p:cNvPr id="4" name="图片 3">
            <a:extLst>
              <a:ext uri="{FF2B5EF4-FFF2-40B4-BE49-F238E27FC236}">
                <a16:creationId xmlns:a16="http://schemas.microsoft.com/office/drawing/2014/main" id="{5F4FDF51-B42F-4523-8BA5-FFDE9C70B2E5}"/>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377E231-2BA0-4863-9AAB-869B3DD5A595}"/>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6A1C5C9D-2C1C-4B28-9E00-E9877E2B154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293969C-39D2-4821-9557-7CE516CEA8A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BA6F50F-417A-4B5C-A328-36004F3AC3A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FE071D3-02EE-45CA-9CE8-FE8C1D216CC3}"/>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7F48FA43-5F9A-4710-82E7-C65D17D72B82}"/>
              </a:ext>
            </a:extLst>
          </p:cNvPr>
          <p:cNvSpPr/>
          <p:nvPr/>
        </p:nvSpPr>
        <p:spPr>
          <a:xfrm>
            <a:off x="281218" y="1866137"/>
            <a:ext cx="2720337"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过错责任原则是以过错作为价值判断标准</a:t>
            </a:r>
            <a:r>
              <a:rPr lang="en-US" altLang="zh-CN" sz="1200" b="1" dirty="0">
                <a:solidFill>
                  <a:prstClr val="white"/>
                </a:solidFill>
                <a:sym typeface="+mn-ea"/>
              </a:rPr>
              <a:t>,</a:t>
            </a:r>
            <a:r>
              <a:rPr lang="zh-CN" altLang="en-US" sz="1200" b="1" dirty="0">
                <a:solidFill>
                  <a:prstClr val="white"/>
                </a:solidFill>
                <a:sym typeface="+mn-ea"/>
              </a:rPr>
              <a:t>判断行为人对其造成的损害应否承担侵权赔偿责任的归责原则。对于一般侵权责任</a:t>
            </a:r>
            <a:r>
              <a:rPr lang="en-US" altLang="zh-CN" sz="1200" b="1" dirty="0">
                <a:solidFill>
                  <a:prstClr val="white"/>
                </a:solidFill>
                <a:sym typeface="+mn-ea"/>
              </a:rPr>
              <a:t>,</a:t>
            </a:r>
            <a:r>
              <a:rPr lang="zh-CN" altLang="en-US" sz="1200" b="1" dirty="0">
                <a:solidFill>
                  <a:prstClr val="white"/>
                </a:solidFill>
                <a:sym typeface="+mn-ea"/>
              </a:rPr>
              <a:t>应当由主观上有过错的一方承担赔偿责任。主观上的过错是损害赔偿责任构成的基本要件之一</a:t>
            </a:r>
            <a:r>
              <a:rPr lang="en-US" altLang="zh-CN" sz="1200" b="1" dirty="0">
                <a:solidFill>
                  <a:prstClr val="white"/>
                </a:solidFill>
                <a:sym typeface="+mn-ea"/>
              </a:rPr>
              <a:t>,</a:t>
            </a:r>
            <a:r>
              <a:rPr lang="zh-CN" altLang="en-US" sz="1200" b="1" dirty="0">
                <a:solidFill>
                  <a:prstClr val="white"/>
                </a:solidFill>
                <a:sym typeface="+mn-ea"/>
              </a:rPr>
              <a:t>缺少这一要件</a:t>
            </a:r>
            <a:r>
              <a:rPr lang="en-US" altLang="zh-CN" sz="1200" b="1" dirty="0">
                <a:solidFill>
                  <a:prstClr val="white"/>
                </a:solidFill>
                <a:sym typeface="+mn-ea"/>
              </a:rPr>
              <a:t>,</a:t>
            </a:r>
            <a:r>
              <a:rPr lang="zh-CN" altLang="en-US" sz="1200" b="1" dirty="0">
                <a:solidFill>
                  <a:prstClr val="white"/>
                </a:solidFill>
                <a:sym typeface="+mn-ea"/>
              </a:rPr>
              <a:t>即使加害人造成了对方损害</a:t>
            </a:r>
            <a:r>
              <a:rPr lang="en-US" altLang="zh-CN" sz="1200" b="1" dirty="0">
                <a:solidFill>
                  <a:prstClr val="white"/>
                </a:solidFill>
                <a:sym typeface="+mn-ea"/>
              </a:rPr>
              <a:t>,</a:t>
            </a:r>
            <a:r>
              <a:rPr lang="zh-CN" altLang="en-US" sz="1200" b="1" dirty="0">
                <a:solidFill>
                  <a:prstClr val="white"/>
                </a:solidFill>
                <a:sym typeface="+mn-ea"/>
              </a:rPr>
              <a:t>并且加害行为与损害结果之间有因果关系</a:t>
            </a:r>
            <a:r>
              <a:rPr lang="en-US" altLang="zh-CN" sz="1200" b="1" dirty="0">
                <a:solidFill>
                  <a:prstClr val="white"/>
                </a:solidFill>
                <a:sym typeface="+mn-ea"/>
              </a:rPr>
              <a:t>,</a:t>
            </a:r>
            <a:r>
              <a:rPr lang="zh-CN" altLang="en-US" sz="1200" b="1" dirty="0">
                <a:solidFill>
                  <a:prstClr val="white"/>
                </a:solidFill>
                <a:sym typeface="+mn-ea"/>
              </a:rPr>
              <a:t>也不承担民事赔偿责任。</a:t>
            </a:r>
          </a:p>
        </p:txBody>
      </p:sp>
      <p:sp>
        <p:nvSpPr>
          <p:cNvPr id="11" name="矩形 10">
            <a:extLst>
              <a:ext uri="{FF2B5EF4-FFF2-40B4-BE49-F238E27FC236}">
                <a16:creationId xmlns:a16="http://schemas.microsoft.com/office/drawing/2014/main" id="{80A0094F-E3E4-4F0D-A76D-F9AB5FB72A48}"/>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过错责任原则</a:t>
            </a:r>
            <a:endParaRPr lang="en-US" altLang="zh-CN" sz="1200" b="1" dirty="0">
              <a:solidFill>
                <a:prstClr val="white"/>
              </a:solidFill>
            </a:endParaRPr>
          </a:p>
        </p:txBody>
      </p:sp>
      <p:sp>
        <p:nvSpPr>
          <p:cNvPr id="12" name="矩形 11">
            <a:extLst>
              <a:ext uri="{FF2B5EF4-FFF2-40B4-BE49-F238E27FC236}">
                <a16:creationId xmlns:a16="http://schemas.microsoft.com/office/drawing/2014/main" id="{1AE27903-A8E1-4222-A1E3-54D0E31D0499}"/>
              </a:ext>
            </a:extLst>
          </p:cNvPr>
          <p:cNvSpPr/>
          <p:nvPr/>
        </p:nvSpPr>
        <p:spPr>
          <a:xfrm>
            <a:off x="3119683" y="2069523"/>
            <a:ext cx="2802691" cy="144821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过错推定原则是过错责任原则的一种特殊表现形式</a:t>
            </a:r>
            <a:r>
              <a:rPr lang="en-US" altLang="zh-CN" sz="1200" b="1" dirty="0">
                <a:solidFill>
                  <a:prstClr val="white"/>
                </a:solidFill>
                <a:sym typeface="+mn-ea"/>
              </a:rPr>
              <a:t>,</a:t>
            </a:r>
            <a:r>
              <a:rPr lang="zh-CN" altLang="en-US" sz="1200" b="1" dirty="0">
                <a:solidFill>
                  <a:prstClr val="white"/>
                </a:solidFill>
                <a:sym typeface="+mn-ea"/>
              </a:rPr>
              <a:t>是指在某些法律规定的特殊场合</a:t>
            </a:r>
            <a:r>
              <a:rPr lang="en-US" altLang="zh-CN" sz="1200" b="1" dirty="0">
                <a:solidFill>
                  <a:prstClr val="white"/>
                </a:solidFill>
                <a:sym typeface="+mn-ea"/>
              </a:rPr>
              <a:t>,</a:t>
            </a:r>
            <a:r>
              <a:rPr lang="zh-CN" altLang="en-US" sz="1200" b="1" dirty="0">
                <a:solidFill>
                  <a:prstClr val="white"/>
                </a:solidFill>
                <a:sym typeface="+mn-ea"/>
              </a:rPr>
              <a:t>可以从损害事实的本身推定加害人有过错</a:t>
            </a:r>
            <a:r>
              <a:rPr lang="en-US" altLang="zh-CN" sz="1200" b="1" dirty="0">
                <a:solidFill>
                  <a:prstClr val="white"/>
                </a:solidFill>
                <a:sym typeface="+mn-ea"/>
              </a:rPr>
              <a:t>,</a:t>
            </a:r>
            <a:r>
              <a:rPr lang="zh-CN" altLang="en-US" sz="1200" b="1" dirty="0">
                <a:solidFill>
                  <a:prstClr val="white"/>
                </a:solidFill>
                <a:sym typeface="+mn-ea"/>
              </a:rPr>
              <a:t>并据此确定过错行为人赔偿责任的归责原则。</a:t>
            </a:r>
          </a:p>
        </p:txBody>
      </p:sp>
      <p:sp>
        <p:nvSpPr>
          <p:cNvPr id="13" name="矩形 12">
            <a:extLst>
              <a:ext uri="{FF2B5EF4-FFF2-40B4-BE49-F238E27FC236}">
                <a16:creationId xmlns:a16="http://schemas.microsoft.com/office/drawing/2014/main" id="{E369B754-F749-44E2-AD7A-C5A3A3ED7CC7}"/>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过错推定原则</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A5E14974-24FB-4DAA-A3AF-C83439AC0B2F}"/>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1A1C8B6-6D6E-48EE-89E7-60F7872F306F}"/>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9C0A59F-3CE6-41D2-889F-BAEA8D4AE88F}"/>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EAF07E61-36FD-4C79-AB9C-3D1231BE7AE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4BDF00FF-A27A-4723-9E66-F3549F63766D}"/>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726BA7D3-703D-46CB-8235-00F56A49E454}"/>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07773C23-1A92-46C8-B8F1-49B3C28BC039}"/>
              </a:ext>
            </a:extLst>
          </p:cNvPr>
          <p:cNvSpPr/>
          <p:nvPr/>
        </p:nvSpPr>
        <p:spPr>
          <a:xfrm>
            <a:off x="5983973" y="2001733"/>
            <a:ext cx="2774115" cy="1721690"/>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无过错责任原则是指在法律有特别规定的情况下</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以已经发生的损害结果为价值判断标准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由与该损害结果有因果关系的行为人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不论行为人有无过错</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承担侵权赔偿责任的归责原则。</a:t>
            </a:r>
          </a:p>
        </p:txBody>
      </p:sp>
      <p:sp>
        <p:nvSpPr>
          <p:cNvPr id="23" name="矩形 22">
            <a:extLst>
              <a:ext uri="{FF2B5EF4-FFF2-40B4-BE49-F238E27FC236}">
                <a16:creationId xmlns:a16="http://schemas.microsoft.com/office/drawing/2014/main" id="{103C0C83-EFAD-4068-B346-1DFCF84467B5}"/>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无过错责任原则</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3919E52B-7427-42DA-ADFB-0424D67CA0F9}"/>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49B167E8-B9F0-4E99-82A3-1F4D69D23FFD}"/>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25AA3231-0C83-4DB7-B9A0-5C4E067EE591}"/>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13310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侵权责任构成要件</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98827"/>
          </a:xfrm>
          <a:prstGeom prst="rect">
            <a:avLst/>
          </a:prstGeom>
          <a:noFill/>
        </p:spPr>
        <p:txBody>
          <a:bodyPr wrap="square">
            <a:spAutoFit/>
          </a:bodyPr>
          <a:lstStyle/>
          <a:p>
            <a:pPr>
              <a:lnSpc>
                <a:spcPct val="115000"/>
              </a:lnSpc>
            </a:pPr>
            <a:r>
              <a:rPr lang="zh-CN" altLang="zh-CN" sz="1800" dirty="0">
                <a:solidFill>
                  <a:srgbClr val="000000"/>
                </a:solidFill>
                <a:effectLst/>
                <a:latin typeface="NEU-BZ-S92"/>
                <a:ea typeface="方正书宋_GBK"/>
                <a:cs typeface="Times New Roman" panose="02020603050405020304" pitchFamily="18" charset="0"/>
              </a:rPr>
              <a:t>　　</a:t>
            </a:r>
            <a:r>
              <a:rPr lang="zh-CN" altLang="zh-CN" sz="1800" dirty="0">
                <a:solidFill>
                  <a:srgbClr val="000000"/>
                </a:solidFill>
                <a:effectLst/>
                <a:latin typeface="NEU-BZ-S92"/>
                <a:ea typeface="方正小标宋_GBK" panose="020B0300000000000000" pitchFamily="34" charset="-122"/>
                <a:cs typeface="Times New Roman" panose="02020603050405020304" pitchFamily="18" charset="0"/>
              </a:rPr>
              <a:t>一、违法行为</a:t>
            </a:r>
            <a:endParaRPr lang="zh-CN" altLang="zh-CN" sz="1800" dirty="0">
              <a:solidFill>
                <a:srgbClr val="000000"/>
              </a:solidFill>
              <a:effectLst/>
              <a:latin typeface="NEU-BZ-S92"/>
              <a:ea typeface="方正书宋_GBK"/>
              <a:cs typeface="Times New Roman" panose="02020603050405020304" pitchFamily="18" charset="0"/>
            </a:endParaRPr>
          </a:p>
        </p:txBody>
      </p:sp>
      <p:pic>
        <p:nvPicPr>
          <p:cNvPr id="4" name="图片 3">
            <a:extLst>
              <a:ext uri="{FF2B5EF4-FFF2-40B4-BE49-F238E27FC236}">
                <a16:creationId xmlns:a16="http://schemas.microsoft.com/office/drawing/2014/main" id="{AA65C4EA-2EA9-4ADC-A918-0C198EC91FFB}"/>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F8C8B422-1508-4210-8AEF-DDD2D6456228}"/>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E9B8BAEF-B74C-46A3-92D4-EDE2A283FBD5}"/>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27BA31B-427D-4008-9711-4F94FE069843}"/>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F664A706-3AA3-4422-8839-FCFB6B6B651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54A428E-E0B1-4854-963E-681DEF5D569D}"/>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C5985A5-E008-4EE8-A20B-7E27ECA3E5B0}"/>
              </a:ext>
            </a:extLst>
          </p:cNvPr>
          <p:cNvSpPr/>
          <p:nvPr/>
        </p:nvSpPr>
        <p:spPr>
          <a:xfrm>
            <a:off x="281218" y="1866137"/>
            <a:ext cx="2720337"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违法行为是指自然人或者法人、非法人组织违反法定义务、违反保护他人的法律或者故意违背善良风俗而实施的作为或不作为。</a:t>
            </a:r>
          </a:p>
          <a:p>
            <a:pPr marL="171450" indent="-171450">
              <a:lnSpc>
                <a:spcPct val="150000"/>
              </a:lnSpc>
              <a:buFont typeface="Wingdings" panose="05000000000000000000" pitchFamily="2" charset="2"/>
              <a:buChar char="Ø"/>
            </a:pPr>
            <a:r>
              <a:rPr lang="zh-CN" altLang="en-US" sz="1200" b="1" dirty="0">
                <a:solidFill>
                  <a:prstClr val="white"/>
                </a:solidFill>
                <a:sym typeface="+mn-ea"/>
              </a:rPr>
              <a:t>违法行为作为侵权民事责任构成的客观要件</a:t>
            </a:r>
            <a:r>
              <a:rPr lang="en-US" altLang="zh-CN" sz="1200" b="1" dirty="0">
                <a:solidFill>
                  <a:prstClr val="white"/>
                </a:solidFill>
                <a:sym typeface="+mn-ea"/>
              </a:rPr>
              <a:t>,</a:t>
            </a:r>
            <a:r>
              <a:rPr lang="zh-CN" altLang="en-US" sz="1200" b="1" dirty="0">
                <a:solidFill>
                  <a:prstClr val="white"/>
                </a:solidFill>
                <a:sym typeface="+mn-ea"/>
              </a:rPr>
              <a:t>包括行为和违法两个要素</a:t>
            </a:r>
            <a:r>
              <a:rPr lang="en-US" altLang="zh-CN" sz="1200" b="1" dirty="0">
                <a:solidFill>
                  <a:prstClr val="white"/>
                </a:solidFill>
                <a:sym typeface="+mn-ea"/>
              </a:rPr>
              <a:t>,</a:t>
            </a:r>
            <a:r>
              <a:rPr lang="zh-CN" altLang="en-US" sz="1200" b="1" dirty="0">
                <a:solidFill>
                  <a:prstClr val="white"/>
                </a:solidFill>
                <a:sym typeface="+mn-ea"/>
              </a:rPr>
              <a:t>这两个要素构成违法行为要件的完整结构。</a:t>
            </a:r>
          </a:p>
        </p:txBody>
      </p:sp>
      <p:sp>
        <p:nvSpPr>
          <p:cNvPr id="11" name="矩形 10">
            <a:extLst>
              <a:ext uri="{FF2B5EF4-FFF2-40B4-BE49-F238E27FC236}">
                <a16:creationId xmlns:a16="http://schemas.microsoft.com/office/drawing/2014/main" id="{CE9982DC-33C7-4CCC-A31A-2BA9067EAE56}"/>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违法行为的概念</a:t>
            </a:r>
            <a:endParaRPr lang="en-US" altLang="zh-CN" sz="1200" b="1" dirty="0">
              <a:solidFill>
                <a:prstClr val="white"/>
              </a:solidFill>
            </a:endParaRPr>
          </a:p>
        </p:txBody>
      </p:sp>
      <p:sp>
        <p:nvSpPr>
          <p:cNvPr id="12" name="矩形 11">
            <a:extLst>
              <a:ext uri="{FF2B5EF4-FFF2-40B4-BE49-F238E27FC236}">
                <a16:creationId xmlns:a16="http://schemas.microsoft.com/office/drawing/2014/main" id="{4AF02D53-B252-4C4E-AC3C-C2B71FF79F8C}"/>
              </a:ext>
            </a:extLst>
          </p:cNvPr>
          <p:cNvSpPr/>
          <p:nvPr/>
        </p:nvSpPr>
        <p:spPr>
          <a:xfrm>
            <a:off x="3119683" y="2069523"/>
            <a:ext cx="2802691" cy="2556213"/>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违法行为依其方式</a:t>
            </a:r>
            <a:r>
              <a:rPr lang="en-US" altLang="zh-CN" sz="1200" b="1" dirty="0">
                <a:solidFill>
                  <a:prstClr val="white"/>
                </a:solidFill>
                <a:sym typeface="+mn-ea"/>
              </a:rPr>
              <a:t>,</a:t>
            </a:r>
            <a:r>
              <a:rPr lang="zh-CN" altLang="en-US" sz="1200" b="1" dirty="0">
                <a:solidFill>
                  <a:prstClr val="white"/>
                </a:solidFill>
                <a:sym typeface="+mn-ea"/>
              </a:rPr>
              <a:t>分为作为和不作为。这两种行为方式</a:t>
            </a:r>
            <a:r>
              <a:rPr lang="en-US" altLang="zh-CN" sz="1200" b="1" dirty="0">
                <a:solidFill>
                  <a:prstClr val="white"/>
                </a:solidFill>
                <a:sym typeface="+mn-ea"/>
              </a:rPr>
              <a:t>,</a:t>
            </a:r>
            <a:r>
              <a:rPr lang="zh-CN" altLang="en-US" sz="1200" b="1" dirty="0">
                <a:solidFill>
                  <a:prstClr val="white"/>
                </a:solidFill>
                <a:sym typeface="+mn-ea"/>
              </a:rPr>
              <a:t>均可构成侵权行为的客观表现方式。</a:t>
            </a:r>
          </a:p>
          <a:p>
            <a:pPr marL="171450" indent="-171450">
              <a:lnSpc>
                <a:spcPct val="150000"/>
              </a:lnSpc>
              <a:buFont typeface="Wingdings" panose="05000000000000000000" pitchFamily="2" charset="2"/>
              <a:buChar char="Ø"/>
            </a:pPr>
            <a:r>
              <a:rPr lang="zh-CN" altLang="en-US" sz="1200" b="1" dirty="0">
                <a:solidFill>
                  <a:prstClr val="white"/>
                </a:solidFill>
                <a:sym typeface="+mn-ea"/>
              </a:rPr>
              <a:t>区分行为的作为与不作为</a:t>
            </a:r>
            <a:r>
              <a:rPr lang="en-US" altLang="zh-CN" sz="1200" b="1" dirty="0">
                <a:solidFill>
                  <a:prstClr val="white"/>
                </a:solidFill>
                <a:sym typeface="+mn-ea"/>
              </a:rPr>
              <a:t>,</a:t>
            </a:r>
            <a:r>
              <a:rPr lang="zh-CN" altLang="en-US" sz="1200" b="1" dirty="0">
                <a:solidFill>
                  <a:prstClr val="white"/>
                </a:solidFill>
                <a:sym typeface="+mn-ea"/>
              </a:rPr>
              <a:t>应以法律规定的法定义务为标准。行为人违反法律规定的不作为义务而为之</a:t>
            </a:r>
            <a:r>
              <a:rPr lang="en-US" altLang="zh-CN" sz="1200" b="1" dirty="0">
                <a:solidFill>
                  <a:prstClr val="white"/>
                </a:solidFill>
                <a:sym typeface="+mn-ea"/>
              </a:rPr>
              <a:t>,</a:t>
            </a:r>
            <a:r>
              <a:rPr lang="zh-CN" altLang="en-US" sz="1200" b="1" dirty="0">
                <a:solidFill>
                  <a:prstClr val="white"/>
                </a:solidFill>
                <a:sym typeface="+mn-ea"/>
              </a:rPr>
              <a:t>为作为的违法行为</a:t>
            </a:r>
            <a:r>
              <a:rPr lang="en-US" altLang="zh-CN" sz="1200" b="1" dirty="0">
                <a:solidFill>
                  <a:prstClr val="white"/>
                </a:solidFill>
                <a:sym typeface="+mn-ea"/>
              </a:rPr>
              <a:t>;</a:t>
            </a:r>
            <a:r>
              <a:rPr lang="zh-CN" altLang="en-US" sz="1200" b="1" dirty="0">
                <a:solidFill>
                  <a:prstClr val="white"/>
                </a:solidFill>
                <a:sym typeface="+mn-ea"/>
              </a:rPr>
              <a:t>反之</a:t>
            </a:r>
            <a:r>
              <a:rPr lang="en-US" altLang="zh-CN" sz="1200" b="1" dirty="0">
                <a:solidFill>
                  <a:prstClr val="white"/>
                </a:solidFill>
                <a:sym typeface="+mn-ea"/>
              </a:rPr>
              <a:t>,</a:t>
            </a:r>
            <a:r>
              <a:rPr lang="zh-CN" altLang="en-US" sz="1200" b="1" dirty="0">
                <a:solidFill>
                  <a:prstClr val="white"/>
                </a:solidFill>
                <a:sym typeface="+mn-ea"/>
              </a:rPr>
              <a:t>行为人违反法律规定的作为义务而不履行之</a:t>
            </a:r>
            <a:r>
              <a:rPr lang="en-US" altLang="zh-CN" sz="1200" b="1" dirty="0">
                <a:solidFill>
                  <a:prstClr val="white"/>
                </a:solidFill>
                <a:sym typeface="+mn-ea"/>
              </a:rPr>
              <a:t>,</a:t>
            </a:r>
            <a:r>
              <a:rPr lang="zh-CN" altLang="en-US" sz="1200" b="1" dirty="0">
                <a:solidFill>
                  <a:prstClr val="white"/>
                </a:solidFill>
                <a:sym typeface="+mn-ea"/>
              </a:rPr>
              <a:t>即为不作为的违法行为。</a:t>
            </a:r>
          </a:p>
        </p:txBody>
      </p:sp>
      <p:sp>
        <p:nvSpPr>
          <p:cNvPr id="13" name="矩形 12">
            <a:extLst>
              <a:ext uri="{FF2B5EF4-FFF2-40B4-BE49-F238E27FC236}">
                <a16:creationId xmlns:a16="http://schemas.microsoft.com/office/drawing/2014/main" id="{A4FAA7A3-9803-4365-A393-C1309ADCB207}"/>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违法行为的方式</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02A17BB4-6072-4407-B284-6C7E55AE1462}"/>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453C16BA-F562-456D-82AE-657BDD3C0CF0}"/>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C93335C6-6195-4B56-BCB4-8ECC15F523A3}"/>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62220FE2-8C80-4944-B7FC-9F299092726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6D224D8D-08D2-444D-AD8B-E2AACBF03487}"/>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02029A73-A47C-473D-8607-883ED29C5968}"/>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24B2ADD5-3D3A-4B9A-9D99-B7D3C522B229}"/>
              </a:ext>
            </a:extLst>
          </p:cNvPr>
          <p:cNvSpPr/>
          <p:nvPr/>
        </p:nvSpPr>
        <p:spPr>
          <a:xfrm>
            <a:off x="5983973" y="2001733"/>
            <a:ext cx="2774115" cy="1167692"/>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自己的行为</a:t>
            </a: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 2.</a:t>
            </a:r>
            <a:r>
              <a:rPr lang="zh-CN" altLang="en-US" sz="1200" b="1" dirty="0">
                <a:solidFill>
                  <a:prstClr val="white"/>
                </a:solidFill>
                <a:latin typeface="微软雅黑" panose="020B0503020204020204" charset="-122"/>
                <a:cs typeface="微软雅黑" panose="020B0503020204020204" charset="-122"/>
                <a:sym typeface="+mn-ea"/>
              </a:rPr>
              <a:t>自己监护、管理下的人所实施的行为</a:t>
            </a:r>
          </a:p>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 </a:t>
            </a: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自己管理物件的不当行为</a:t>
            </a:r>
          </a:p>
        </p:txBody>
      </p:sp>
      <p:sp>
        <p:nvSpPr>
          <p:cNvPr id="23" name="矩形 22">
            <a:extLst>
              <a:ext uri="{FF2B5EF4-FFF2-40B4-BE49-F238E27FC236}">
                <a16:creationId xmlns:a16="http://schemas.microsoft.com/office/drawing/2014/main" id="{20CF908E-E9BD-46EE-9449-E6E97562A8EF}"/>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违法行为的样态</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09CD65F5-B7EF-45BB-913F-6C9A8C3692A2}"/>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D75A4EA2-7E12-47B7-A915-61E423D8ACAC}"/>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C1375147-A5A4-4FD8-959D-4A257A1E6469}"/>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04741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012987" y="53820"/>
            <a:ext cx="156966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法人</a:t>
            </a:r>
          </a:p>
        </p:txBody>
      </p:sp>
      <p:sp>
        <p:nvSpPr>
          <p:cNvPr id="307" name="矩形 306"/>
          <p:cNvSpPr/>
          <p:nvPr/>
        </p:nvSpPr>
        <p:spPr>
          <a:xfrm>
            <a:off x="420625" y="718532"/>
            <a:ext cx="2339102"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三、法人的机关和民事责任</a:t>
            </a:r>
            <a:endParaRPr lang="zh-CN" altLang="en-US" dirty="0"/>
          </a:p>
        </p:txBody>
      </p:sp>
      <p:pic>
        <p:nvPicPr>
          <p:cNvPr id="308" name="图片 307"/>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309" name="图片 308"/>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310" name="矩形 309"/>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311" name="矩形 310"/>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312" name="矩形 311"/>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3" name="矩形 312"/>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4" name="矩形 313"/>
          <p:cNvSpPr/>
          <p:nvPr/>
        </p:nvSpPr>
        <p:spPr>
          <a:xfrm>
            <a:off x="1148990" y="2007763"/>
            <a:ext cx="3145348" cy="147732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法人的机关是指根据法律或者法人章程的规定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对内管理法人事务、对外代表法人从事活动的个人或者集体。</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法人的机关通常分为意思机关、执行机关、代表机关和监察机关。</a:t>
            </a:r>
          </a:p>
        </p:txBody>
      </p:sp>
      <p:sp>
        <p:nvSpPr>
          <p:cNvPr id="315" name="矩形 314"/>
          <p:cNvSpPr/>
          <p:nvPr/>
        </p:nvSpPr>
        <p:spPr>
          <a:xfrm>
            <a:off x="1045301" y="1334661"/>
            <a:ext cx="3249037" cy="326628"/>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法人的机关</a:t>
            </a:r>
            <a:endParaRPr lang="en-US" altLang="zh-CN" sz="1400" b="1" dirty="0">
              <a:solidFill>
                <a:prstClr val="white"/>
              </a:solidFill>
            </a:endParaRPr>
          </a:p>
        </p:txBody>
      </p:sp>
      <p:cxnSp>
        <p:nvCxnSpPr>
          <p:cNvPr id="316" name="直接连接符 315"/>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17" name="矩形 316"/>
          <p:cNvSpPr/>
          <p:nvPr/>
        </p:nvSpPr>
        <p:spPr>
          <a:xfrm>
            <a:off x="5027531" y="2113182"/>
            <a:ext cx="2971617" cy="1200329"/>
          </a:xfrm>
          <a:prstGeom prst="rect">
            <a:avLst/>
          </a:prstGeom>
        </p:spPr>
        <p:txBody>
          <a:bodyPr wrap="square">
            <a:spAutoFit/>
          </a:bodyPr>
          <a:lstStyle/>
          <a:p>
            <a:pPr>
              <a:lnSpc>
                <a:spcPct val="150000"/>
              </a:lnSpc>
            </a:pPr>
            <a:r>
              <a:rPr lang="zh-CN" altLang="en-US" sz="1200" b="1" dirty="0">
                <a:solidFill>
                  <a:prstClr val="white"/>
                </a:solidFill>
                <a:sym typeface="+mn-ea"/>
              </a:rPr>
              <a:t>一般认为</a:t>
            </a:r>
            <a:r>
              <a:rPr lang="en-US" altLang="zh-CN" sz="1200" b="1" dirty="0">
                <a:solidFill>
                  <a:prstClr val="white"/>
                </a:solidFill>
                <a:sym typeface="+mn-ea"/>
              </a:rPr>
              <a:t>,</a:t>
            </a:r>
            <a:r>
              <a:rPr lang="zh-CN" altLang="en-US" sz="1200" b="1" dirty="0">
                <a:solidFill>
                  <a:prstClr val="white"/>
                </a:solidFill>
                <a:sym typeface="+mn-ea"/>
              </a:rPr>
              <a:t>法人的民事责任有两层含义</a:t>
            </a:r>
            <a:r>
              <a:rPr lang="en-US" altLang="zh-CN" sz="1200" b="1" dirty="0">
                <a:solidFill>
                  <a:prstClr val="white"/>
                </a:solidFill>
                <a:sym typeface="+mn-ea"/>
              </a:rPr>
              <a:t>,</a:t>
            </a:r>
            <a:r>
              <a:rPr lang="zh-CN" altLang="en-US" sz="1200" b="1" dirty="0">
                <a:solidFill>
                  <a:prstClr val="white"/>
                </a:solidFill>
                <a:sym typeface="+mn-ea"/>
              </a:rPr>
              <a:t>即法人对其债务独立承担责任和法人成员对法人债务承担有限责任。</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318" name="矩形 317"/>
          <p:cNvSpPr/>
          <p:nvPr/>
        </p:nvSpPr>
        <p:spPr>
          <a:xfrm>
            <a:off x="4897461" y="1456296"/>
            <a:ext cx="3336506" cy="360099"/>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法人的民事责任</a:t>
            </a:r>
            <a:endParaRPr lang="en-US" altLang="zh-CN" sz="1600" b="1" dirty="0">
              <a:solidFill>
                <a:prstClr val="white"/>
              </a:solidFill>
            </a:endParaRPr>
          </a:p>
        </p:txBody>
      </p:sp>
      <p:cxnSp>
        <p:nvCxnSpPr>
          <p:cNvPr id="319" name="直接连接符 318"/>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20" name="矩形 319"/>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21" name="矩形 320"/>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4016207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additive="base">
                                        <p:cTn id="7" dur="500" fill="hold"/>
                                        <p:tgtEl>
                                          <p:spTgt spid="308"/>
                                        </p:tgtEl>
                                        <p:attrNameLst>
                                          <p:attrName>ppt_x</p:attrName>
                                        </p:attrNameLst>
                                      </p:cBhvr>
                                      <p:tavLst>
                                        <p:tav tm="0">
                                          <p:val>
                                            <p:strVal val="#ppt_x"/>
                                          </p:val>
                                        </p:tav>
                                        <p:tav tm="100000">
                                          <p:val>
                                            <p:strVal val="#ppt_x"/>
                                          </p:val>
                                        </p:tav>
                                      </p:tavLst>
                                    </p:anim>
                                    <p:anim calcmode="lin" valueType="num">
                                      <p:cBhvr additive="base">
                                        <p:cTn id="8" dur="500" fill="hold"/>
                                        <p:tgtEl>
                                          <p:spTgt spid="30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9"/>
                                        </p:tgtEl>
                                        <p:attrNameLst>
                                          <p:attrName>style.visibility</p:attrName>
                                        </p:attrNameLst>
                                      </p:cBhvr>
                                      <p:to>
                                        <p:strVal val="visible"/>
                                      </p:to>
                                    </p:set>
                                    <p:anim calcmode="lin" valueType="num">
                                      <p:cBhvr additive="base">
                                        <p:cTn id="11" dur="500" fill="hold"/>
                                        <p:tgtEl>
                                          <p:spTgt spid="309"/>
                                        </p:tgtEl>
                                        <p:attrNameLst>
                                          <p:attrName>ppt_x</p:attrName>
                                        </p:attrNameLst>
                                      </p:cBhvr>
                                      <p:tavLst>
                                        <p:tav tm="0">
                                          <p:val>
                                            <p:strVal val="#ppt_x"/>
                                          </p:val>
                                        </p:tav>
                                        <p:tav tm="100000">
                                          <p:val>
                                            <p:strVal val="#ppt_x"/>
                                          </p:val>
                                        </p:tav>
                                      </p:tavLst>
                                    </p:anim>
                                    <p:anim calcmode="lin" valueType="num">
                                      <p:cBhvr additive="base">
                                        <p:cTn id="12" dur="500" fill="hold"/>
                                        <p:tgtEl>
                                          <p:spTgt spid="3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侵权责任构成要件</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二、损害事实</a:t>
            </a:r>
            <a:endParaRPr lang="zh-CN" altLang="en-US" dirty="0"/>
          </a:p>
        </p:txBody>
      </p:sp>
      <p:sp>
        <p:nvSpPr>
          <p:cNvPr id="4" name="iṩḻîdè">
            <a:extLst>
              <a:ext uri="{FF2B5EF4-FFF2-40B4-BE49-F238E27FC236}">
                <a16:creationId xmlns:a16="http://schemas.microsoft.com/office/drawing/2014/main" id="{6E0A1FE4-26EA-402F-A029-6C105C6EAD7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530DD16-1140-4E94-A7C4-EE355539F0E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E4B0DBAF-85CD-4D48-9E31-C14445A8C93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损害事实的概念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2B21762A-1F99-460E-8C5A-C642CA60F00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083B5C99-1F87-4896-AEEE-BEA16A19801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67C2C450-135E-401C-BEBC-CB0251AA7E5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3C68CBCB-E277-46B0-8FC7-19D71D57854B}"/>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1B7AD4C-2BEF-491F-BB6E-D898DA1EFCE4}"/>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损害事实的种类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AE546D70-4EAF-4BDE-A3A8-FE69E2A0A7D8}"/>
              </a:ext>
            </a:extLst>
          </p:cNvPr>
          <p:cNvSpPr/>
          <p:nvPr/>
        </p:nvSpPr>
        <p:spPr>
          <a:xfrm>
            <a:off x="818203" y="1847641"/>
            <a:ext cx="3508191"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损害事实是指一定的行为致使权利主体的人身权、财产权受到侵害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并造成财产利益和非财产利益的减少或灭失的客观事实。</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损害事实作为侵权责任构成要件之一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是由两个要素构成的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一是权利被侵害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二是权利被侵害而造成的利益受到损害的客观结果。确定权利被侵害这一要素的意义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是确定侵权行为的范围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分清侵权行为的不同性质。</a:t>
            </a:r>
            <a:endParaRPr lang="zh-CN" altLang="en-US" sz="1100" dirty="0">
              <a:solidFill>
                <a:schemeClr val="tx1">
                  <a:lumMod val="95000"/>
                  <a:lumOff val="5000"/>
                </a:schemeClr>
              </a:solidFill>
            </a:endParaRPr>
          </a:p>
        </p:txBody>
      </p:sp>
      <p:sp>
        <p:nvSpPr>
          <p:cNvPr id="13" name="矩形 12">
            <a:extLst>
              <a:ext uri="{FF2B5EF4-FFF2-40B4-BE49-F238E27FC236}">
                <a16:creationId xmlns:a16="http://schemas.microsoft.com/office/drawing/2014/main" id="{2D045E52-B600-4E13-8944-5A6E539F5E65}"/>
              </a:ext>
            </a:extLst>
          </p:cNvPr>
          <p:cNvSpPr/>
          <p:nvPr/>
        </p:nvSpPr>
        <p:spPr>
          <a:xfrm>
            <a:off x="4707867" y="1847641"/>
            <a:ext cx="3546277"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人身权益损害事实。侵害人身权的损害事实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最终表现为人格利益损害和身份利益损害这两种损害事实。</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财产权利损害事实。对财产权利的损害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也称为财产损害事实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主要包括侵占财产、损坏财产和其他财产利益损害。</a:t>
            </a:r>
          </a:p>
        </p:txBody>
      </p:sp>
    </p:spTree>
    <p:extLst>
      <p:ext uri="{BB962C8B-B14F-4D97-AF65-F5344CB8AC3E}">
        <p14:creationId xmlns:p14="http://schemas.microsoft.com/office/powerpoint/2010/main" val="16963722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侵权责任构成要件</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三、因果关系</a:t>
            </a:r>
            <a:endParaRPr lang="zh-CN" altLang="en-US" dirty="0"/>
          </a:p>
        </p:txBody>
      </p:sp>
      <p:sp>
        <p:nvSpPr>
          <p:cNvPr id="4" name="iṩḻîdè">
            <a:extLst>
              <a:ext uri="{FF2B5EF4-FFF2-40B4-BE49-F238E27FC236}">
                <a16:creationId xmlns:a16="http://schemas.microsoft.com/office/drawing/2014/main" id="{6E0A1FE4-26EA-402F-A029-6C105C6EAD7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530DD16-1140-4E94-A7C4-EE355539F0E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E4B0DBAF-85CD-4D48-9E31-C14445A8C93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因果关系的概念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2B21762A-1F99-460E-8C5A-C642CA60F00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083B5C99-1F87-4896-AEEE-BEA16A19801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67C2C450-135E-401C-BEBC-CB0251AA7E5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3C68CBCB-E277-46B0-8FC7-19D71D57854B}"/>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1B7AD4C-2BEF-491F-BB6E-D898DA1EFCE4}"/>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确定因果关系的理论</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AE546D70-4EAF-4BDE-A3A8-FE69E2A0A7D8}"/>
              </a:ext>
            </a:extLst>
          </p:cNvPr>
          <p:cNvSpPr/>
          <p:nvPr/>
        </p:nvSpPr>
        <p:spPr>
          <a:xfrm>
            <a:off x="824261" y="1714857"/>
            <a:ext cx="3508191"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因果关系是一个哲学概念。引起某一现象产生的现象叫原因</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而被某些现象所引起的现象叫结果。客观现象之间的这种引起和被引起的关系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就是事物的因果关系。</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侵权责任构成中的因果关系要件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是指违法行为作为原因</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损害事实作为结果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在它们之间存在的前者引起后者</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后者被前者所引起的客观联系。</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民法研究这种因果关系的目的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在于确定侵权责任构成</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以及确定只有与违法行为具有因果关系的损害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行为人才承担侵权责任。</a:t>
            </a:r>
          </a:p>
        </p:txBody>
      </p:sp>
      <p:sp>
        <p:nvSpPr>
          <p:cNvPr id="13" name="矩形 12">
            <a:extLst>
              <a:ext uri="{FF2B5EF4-FFF2-40B4-BE49-F238E27FC236}">
                <a16:creationId xmlns:a16="http://schemas.microsoft.com/office/drawing/2014/main" id="{2D045E52-B600-4E13-8944-5A6E539F5E65}"/>
              </a:ext>
            </a:extLst>
          </p:cNvPr>
          <p:cNvSpPr/>
          <p:nvPr/>
        </p:nvSpPr>
        <p:spPr>
          <a:xfrm>
            <a:off x="4707867" y="1847641"/>
            <a:ext cx="3546277"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对于具有直接因果关系的违法行为与损害事实</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适用直接因果关系规则确定因果关系。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违法行为与损害事实之间的因果关系较难判断的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采用相当因果关系规则确定因果关系。</a:t>
            </a:r>
          </a:p>
        </p:txBody>
      </p:sp>
    </p:spTree>
    <p:extLst>
      <p:ext uri="{BB962C8B-B14F-4D97-AF65-F5344CB8AC3E}">
        <p14:creationId xmlns:p14="http://schemas.microsoft.com/office/powerpoint/2010/main" val="13737340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侵权责任构成要件</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四、过错</a:t>
            </a:r>
            <a:endParaRPr lang="zh-CN" altLang="en-US" dirty="0"/>
          </a:p>
        </p:txBody>
      </p:sp>
      <p:sp>
        <p:nvSpPr>
          <p:cNvPr id="4" name="iṩḻîdè">
            <a:extLst>
              <a:ext uri="{FF2B5EF4-FFF2-40B4-BE49-F238E27FC236}">
                <a16:creationId xmlns:a16="http://schemas.microsoft.com/office/drawing/2014/main" id="{6E0A1FE4-26EA-402F-A029-6C105C6EAD76}"/>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D530DD16-1140-4E94-A7C4-EE355539F0E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E4B0DBAF-85CD-4D48-9E31-C14445A8C93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过错的概念和形态</a:t>
            </a:r>
            <a:endParaRPr lang="en-GB" altLang="zh-CN" sz="1200" b="1" dirty="0">
              <a:solidFill>
                <a:srgbClr val="9B552C"/>
              </a:solidFill>
            </a:endParaRPr>
          </a:p>
        </p:txBody>
      </p:sp>
      <p:sp>
        <p:nvSpPr>
          <p:cNvPr id="7" name="ï$1iḑê">
            <a:extLst>
              <a:ext uri="{FF2B5EF4-FFF2-40B4-BE49-F238E27FC236}">
                <a16:creationId xmlns:a16="http://schemas.microsoft.com/office/drawing/2014/main" id="{2B21762A-1F99-460E-8C5A-C642CA60F00E}"/>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083B5C99-1F87-4896-AEEE-BEA16A19801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67C2C450-135E-401C-BEBC-CB0251AA7E59}"/>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3C68CBCB-E277-46B0-8FC7-19D71D57854B}"/>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1B7AD4C-2BEF-491F-BB6E-D898DA1EFCE4}"/>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过错与侵权责任的关系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AE546D70-4EAF-4BDE-A3A8-FE69E2A0A7D8}"/>
              </a:ext>
            </a:extLst>
          </p:cNvPr>
          <p:cNvSpPr/>
          <p:nvPr/>
        </p:nvSpPr>
        <p:spPr>
          <a:xfrm>
            <a:off x="824261" y="1714857"/>
            <a:ext cx="3508191" cy="200221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过错就是指行为人在实施违法行为时的主观心理状态。过错分为两种基本形态</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即故意和过失。</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故意是行为人预见到自己行为的结果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仍然希望它发生或者听任它发生的主观心理状态。确定故意的标准在于</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行为人应当认识到或者预见到行为的结果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同时又希望或听任其发生</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就为具有故意。</a:t>
            </a:r>
          </a:p>
        </p:txBody>
      </p:sp>
      <p:sp>
        <p:nvSpPr>
          <p:cNvPr id="13" name="矩形 12">
            <a:extLst>
              <a:ext uri="{FF2B5EF4-FFF2-40B4-BE49-F238E27FC236}">
                <a16:creationId xmlns:a16="http://schemas.microsoft.com/office/drawing/2014/main" id="{2D045E52-B600-4E13-8944-5A6E539F5E65}"/>
              </a:ext>
            </a:extLst>
          </p:cNvPr>
          <p:cNvSpPr/>
          <p:nvPr/>
        </p:nvSpPr>
        <p:spPr>
          <a:xfrm>
            <a:off x="4707867" y="1847641"/>
            <a:ext cx="3546277"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过错程度有轻重之分。在一般情况下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过错的轻重对于确定行为人的民事责任并无实际意义。因为民事责任的承担</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完全是根据损害事实决定的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行为人故意造成他人伤害与过失造成他人伤害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在民事责任的承担上是完全一样的。但是在法律有特别规定和共同过错、与有过失及第三人过错的情况下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过错程度的轻重对于决定民事责任具有决定作用。</a:t>
            </a:r>
          </a:p>
        </p:txBody>
      </p:sp>
    </p:spTree>
    <p:extLst>
      <p:ext uri="{BB962C8B-B14F-4D97-AF65-F5344CB8AC3E}">
        <p14:creationId xmlns:p14="http://schemas.microsoft.com/office/powerpoint/2010/main" val="19811916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第五节　共同侵权行为及连带责任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一、共同侵权行为</a:t>
            </a:r>
            <a:endParaRPr lang="zh-CN" altLang="en-US" dirty="0"/>
          </a:p>
        </p:txBody>
      </p:sp>
      <p:sp>
        <p:nvSpPr>
          <p:cNvPr id="4" name="iṩḻîdè">
            <a:extLst>
              <a:ext uri="{FF2B5EF4-FFF2-40B4-BE49-F238E27FC236}">
                <a16:creationId xmlns:a16="http://schemas.microsoft.com/office/drawing/2014/main" id="{0682DA67-01B6-4AEA-9E08-80AD05794591}"/>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A884763-FC32-48CE-B703-2C1A8A03416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806F91DA-6380-42DB-9174-0A593159571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共同侵权行为的概念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D9CDE337-79D1-4BA5-B04C-6F88547AAF54}"/>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958A895B-483B-4527-B96E-66B1EFED8A8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EDF1283C-F8B7-4A2B-A797-9B585C665F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F1F3448C-9D1C-48D8-97E3-485CFCCF369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3254F73A-D99A-4DAC-BD99-3853532769EB}"/>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共同侵权行为的特征</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1CC7F2F2-2651-461E-8494-50350A683989}"/>
              </a:ext>
            </a:extLst>
          </p:cNvPr>
          <p:cNvSpPr/>
          <p:nvPr/>
        </p:nvSpPr>
        <p:spPr>
          <a:xfrm>
            <a:off x="824261" y="1714857"/>
            <a:ext cx="3508191"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共同侵权行为是指两个或两个以上的行为人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基于共同的故意或者过失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侵害他人合法民事权益</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应当连带承担民事责任的侵权行为。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1168</a:t>
            </a:r>
            <a:r>
              <a:rPr lang="zh-CN" altLang="en-US" sz="1200" dirty="0">
                <a:solidFill>
                  <a:schemeClr val="tx1">
                    <a:lumMod val="95000"/>
                    <a:lumOff val="5000"/>
                  </a:schemeClr>
                </a:solidFill>
              </a:rPr>
              <a:t>规定的是共同侵权行为。</a:t>
            </a:r>
          </a:p>
        </p:txBody>
      </p:sp>
      <p:sp>
        <p:nvSpPr>
          <p:cNvPr id="13" name="矩形 12">
            <a:extLst>
              <a:ext uri="{FF2B5EF4-FFF2-40B4-BE49-F238E27FC236}">
                <a16:creationId xmlns:a16="http://schemas.microsoft.com/office/drawing/2014/main" id="{D4F56DA7-1963-46D4-A85A-0CCF2639B4B0}"/>
              </a:ext>
            </a:extLst>
          </p:cNvPr>
          <p:cNvSpPr/>
          <p:nvPr/>
        </p:nvSpPr>
        <p:spPr>
          <a:xfrm>
            <a:off x="4707867" y="1847641"/>
            <a:ext cx="3546277" cy="2280176"/>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共同侵权行为的主体须为多个人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共同侵权行为的行为人之间在主观上具有共同过错</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数个共同加害人的共同行为所造成的损害是同一的、不可分割的</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数个共同加害人的行为与损害结果之间具有因果关系</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35643825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第五节　共同侵权行为及连带责任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二、共同危险行为</a:t>
            </a:r>
            <a:endParaRPr lang="zh-CN" altLang="en-US" dirty="0"/>
          </a:p>
        </p:txBody>
      </p:sp>
      <p:sp>
        <p:nvSpPr>
          <p:cNvPr id="4" name="iṩḻîdè">
            <a:extLst>
              <a:ext uri="{FF2B5EF4-FFF2-40B4-BE49-F238E27FC236}">
                <a16:creationId xmlns:a16="http://schemas.microsoft.com/office/drawing/2014/main" id="{0682DA67-01B6-4AEA-9E08-80AD05794591}"/>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A884763-FC32-48CE-B703-2C1A8A03416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806F91DA-6380-42DB-9174-0A593159571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共同危险行为的概念和特征</a:t>
            </a:r>
            <a:endParaRPr lang="en-GB" altLang="zh-CN" sz="1200" b="1" dirty="0">
              <a:solidFill>
                <a:srgbClr val="9B552C"/>
              </a:solidFill>
            </a:endParaRPr>
          </a:p>
        </p:txBody>
      </p:sp>
      <p:sp>
        <p:nvSpPr>
          <p:cNvPr id="7" name="ï$1iḑê">
            <a:extLst>
              <a:ext uri="{FF2B5EF4-FFF2-40B4-BE49-F238E27FC236}">
                <a16:creationId xmlns:a16="http://schemas.microsoft.com/office/drawing/2014/main" id="{D9CDE337-79D1-4BA5-B04C-6F88547AAF54}"/>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958A895B-483B-4527-B96E-66B1EFED8A8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EDF1283C-F8B7-4A2B-A797-9B585C665F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F1F3448C-9D1C-48D8-97E3-485CFCCF369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3254F73A-D99A-4DAC-BD99-3853532769EB}"/>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共同危险行为人</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1CC7F2F2-2651-461E-8494-50350A683989}"/>
              </a:ext>
            </a:extLst>
          </p:cNvPr>
          <p:cNvSpPr/>
          <p:nvPr/>
        </p:nvSpPr>
        <p:spPr>
          <a:xfrm>
            <a:off x="824261" y="1714857"/>
            <a:ext cx="3508191"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行为由数人实施</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行为的性质具有危险性</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具有危险性的共同行为是致人损害的原因</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损害结果不是共同危险行为人全体所致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但不能判明谁是加害人</a:t>
            </a:r>
          </a:p>
        </p:txBody>
      </p:sp>
      <p:sp>
        <p:nvSpPr>
          <p:cNvPr id="13" name="矩形 12">
            <a:extLst>
              <a:ext uri="{FF2B5EF4-FFF2-40B4-BE49-F238E27FC236}">
                <a16:creationId xmlns:a16="http://schemas.microsoft.com/office/drawing/2014/main" id="{D4F56DA7-1963-46D4-A85A-0CCF2639B4B0}"/>
              </a:ext>
            </a:extLst>
          </p:cNvPr>
          <p:cNvSpPr/>
          <p:nvPr/>
        </p:nvSpPr>
        <p:spPr>
          <a:xfrm>
            <a:off x="4707867" y="1847641"/>
            <a:ext cx="3546277" cy="228017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共同危险行为人是共同危险行为的行为主体</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是实施共同危险行为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并造成他人损害的数个行为人。</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共同危险行为人一般由自然人构成。数个自然人共同实施共同危险行为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该数个自然人构成共同危险行为主体。在某些情况下</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共同危险行为人也可以由法人、非法人组织构成。</a:t>
            </a: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27525326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第五节　共同侵权行为及连带责任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三、连带责任</a:t>
            </a:r>
            <a:endParaRPr lang="zh-CN" altLang="en-US" dirty="0"/>
          </a:p>
        </p:txBody>
      </p:sp>
      <p:sp>
        <p:nvSpPr>
          <p:cNvPr id="4" name="iṩḻîdè">
            <a:extLst>
              <a:ext uri="{FF2B5EF4-FFF2-40B4-BE49-F238E27FC236}">
                <a16:creationId xmlns:a16="http://schemas.microsoft.com/office/drawing/2014/main" id="{0682DA67-01B6-4AEA-9E08-80AD05794591}"/>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A884763-FC32-48CE-B703-2C1A8A03416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806F91DA-6380-42DB-9174-0A593159571B}"/>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连带责任的概念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D9CDE337-79D1-4BA5-B04C-6F88547AAF54}"/>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958A895B-483B-4527-B96E-66B1EFED8A8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EDF1283C-F8B7-4A2B-A797-9B585C665F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F1F3448C-9D1C-48D8-97E3-485CFCCF369D}"/>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3254F73A-D99A-4DAC-BD99-3853532769EB}"/>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连带责任的实行</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1CC7F2F2-2651-461E-8494-50350A683989}"/>
              </a:ext>
            </a:extLst>
          </p:cNvPr>
          <p:cNvSpPr/>
          <p:nvPr/>
        </p:nvSpPr>
        <p:spPr>
          <a:xfrm>
            <a:off x="824261" y="1714857"/>
            <a:ext cx="3508191" cy="2833211"/>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连带责任是指受害人有权向共同侵权人或共同危险行为人中的任何一个人或数个人请求赔偿全部损失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而任何一个共同侵权人或共同危险行为人都有义务向受害人负全部的赔偿责任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共同加害人中的一人或数人已全部赔偿了受害人的损失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则免除其他共同加害人向受害人应负的赔偿责任。</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共同侵权行为和共同危险行为都适用连带责任。法律规定应当承担连带责任的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也应当承担连带责任。</a:t>
            </a:r>
          </a:p>
        </p:txBody>
      </p:sp>
      <p:sp>
        <p:nvSpPr>
          <p:cNvPr id="13" name="矩形 12">
            <a:extLst>
              <a:ext uri="{FF2B5EF4-FFF2-40B4-BE49-F238E27FC236}">
                <a16:creationId xmlns:a16="http://schemas.microsoft.com/office/drawing/2014/main" id="{D4F56DA7-1963-46D4-A85A-0CCF2639B4B0}"/>
              </a:ext>
            </a:extLst>
          </p:cNvPr>
          <p:cNvSpPr/>
          <p:nvPr/>
        </p:nvSpPr>
        <p:spPr>
          <a:xfrm>
            <a:off x="4707867" y="1847641"/>
            <a:ext cx="3546277"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实行连带责任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首先必须确定整体责任。无论受害人请求一人、数人或全体行为人承担侵权责任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都必须确定整体责任。</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连带责任分为对外关系和对内关系。对外关系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法律规定承担连带责任的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被侵权人有权请求部分或者全部连带责任人承担责任。</a:t>
            </a:r>
          </a:p>
        </p:txBody>
      </p:sp>
    </p:spTree>
    <p:extLst>
      <p:ext uri="{BB962C8B-B14F-4D97-AF65-F5344CB8AC3E}">
        <p14:creationId xmlns:p14="http://schemas.microsoft.com/office/powerpoint/2010/main" val="6601108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第六节　分别侵权行为及责任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一、分别侵权行为的概念和特征</a:t>
            </a:r>
            <a:endParaRPr lang="zh-CN" altLang="en-US" dirty="0"/>
          </a:p>
        </p:txBody>
      </p:sp>
      <p:sp>
        <p:nvSpPr>
          <p:cNvPr id="4" name="iṩḻîdè">
            <a:extLst>
              <a:ext uri="{FF2B5EF4-FFF2-40B4-BE49-F238E27FC236}">
                <a16:creationId xmlns:a16="http://schemas.microsoft.com/office/drawing/2014/main" id="{53B14B78-12DD-47A3-AF50-9AAC0222F98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F9F1FA8-A54B-4CA5-94EA-F1E56BEA93F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7BCDE9B7-D24F-4FC5-B5BB-E50832F86BC8}"/>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分别侵权行为的概念</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9EA6521-EC0A-4FD2-B3B3-BC69DEDB17B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2B598BD0-4959-4362-ADF1-115FF20E0AB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9DCC0B20-9100-41BF-9F0C-C523CDCDEDF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CC947A17-F0B8-4DA6-87DC-0C18162B1042}"/>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B0947801-0AC7-45AC-BFA6-82BA8071742D}"/>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分别侵权行为的法律特征</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8BD78848-F3FE-4974-9ABD-90BB961D37CA}"/>
              </a:ext>
            </a:extLst>
          </p:cNvPr>
          <p:cNvSpPr/>
          <p:nvPr/>
        </p:nvSpPr>
        <p:spPr>
          <a:xfrm>
            <a:off x="843093" y="1914510"/>
            <a:ext cx="3508191"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分别侵权行为也叫做无共同过错联系的共同加害行为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是指数个行为人分别实施侵权行为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既没有共同故意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也没有共同过失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只是由于各自行为在客观上的联系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造成同一个损害结果的多数人侵权行为。</a:t>
            </a:r>
          </a:p>
        </p:txBody>
      </p:sp>
      <p:sp>
        <p:nvSpPr>
          <p:cNvPr id="13" name="矩形 12">
            <a:extLst>
              <a:ext uri="{FF2B5EF4-FFF2-40B4-BE49-F238E27FC236}">
                <a16:creationId xmlns:a16="http://schemas.microsoft.com/office/drawing/2014/main" id="{F8827F5E-CFB3-4A02-8C19-954C680977AF}"/>
              </a:ext>
            </a:extLst>
          </p:cNvPr>
          <p:cNvSpPr/>
          <p:nvPr/>
        </p:nvSpPr>
        <p:spPr>
          <a:xfrm>
            <a:off x="4707867" y="1847641"/>
            <a:ext cx="3546277" cy="2280176"/>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两个以上的行为人分别实施侵权行为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数个行为人实施的行为在客观上针对同一个侵害目标</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每一个人的行为都是损害发生的共同原因或者各自原因</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造成了同一个损害结果且该结果可以分割</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1222229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第六节　分别侵权行为及责任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二、分别侵权行为的类型及责任形态</a:t>
            </a:r>
            <a:endParaRPr lang="zh-CN" altLang="en-US" dirty="0"/>
          </a:p>
        </p:txBody>
      </p:sp>
      <p:sp>
        <p:nvSpPr>
          <p:cNvPr id="4" name="iṩḻîdè">
            <a:extLst>
              <a:ext uri="{FF2B5EF4-FFF2-40B4-BE49-F238E27FC236}">
                <a16:creationId xmlns:a16="http://schemas.microsoft.com/office/drawing/2014/main" id="{53B14B78-12DD-47A3-AF50-9AAC0222F98F}"/>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F9F1FA8-A54B-4CA5-94EA-F1E56BEA93F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7BCDE9B7-D24F-4FC5-B5BB-E50832F86BC8}"/>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典型的分别侵权行为与按份责任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9EA6521-EC0A-4FD2-B3B3-BC69DEDB17BD}"/>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2B598BD0-4959-4362-ADF1-115FF20E0ABC}"/>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9DCC0B20-9100-41BF-9F0C-C523CDCDEDF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CC947A17-F0B8-4DA6-87DC-0C18162B1042}"/>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B0947801-0AC7-45AC-BFA6-82BA8071742D}"/>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叠加的分别侵权行为与连带责任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8BD78848-F3FE-4974-9ABD-90BB961D37CA}"/>
              </a:ext>
            </a:extLst>
          </p:cNvPr>
          <p:cNvSpPr/>
          <p:nvPr/>
        </p:nvSpPr>
        <p:spPr>
          <a:xfrm>
            <a:off x="843093" y="1914510"/>
            <a:ext cx="3508191"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典型的分别侵权行为是指数个行为人分别实施侵权行为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既没有共同故意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也没有共同过失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只是由于行为人的各自行为在客观上的联系而造成同一个损害结果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应当承担按份责任的分别侵权行为。</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典型的分别侵权行为承担的法律后果是按份责任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每一个行为人只对自己的行为引起的损害后果承担按份责任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而不是对整体的行为后果承担连带责任。</a:t>
            </a:r>
          </a:p>
        </p:txBody>
      </p:sp>
      <p:sp>
        <p:nvSpPr>
          <p:cNvPr id="13" name="矩形 12">
            <a:extLst>
              <a:ext uri="{FF2B5EF4-FFF2-40B4-BE49-F238E27FC236}">
                <a16:creationId xmlns:a16="http://schemas.microsoft.com/office/drawing/2014/main" id="{F8827F5E-CFB3-4A02-8C19-954C680977AF}"/>
              </a:ext>
            </a:extLst>
          </p:cNvPr>
          <p:cNvSpPr/>
          <p:nvPr/>
        </p:nvSpPr>
        <p:spPr>
          <a:xfrm>
            <a:off x="4707867" y="1847641"/>
            <a:ext cx="3546277" cy="283417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叠加的分别侵权行为是指数个行为人分别实施侵权行为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既没有共同故意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也没有共同过失</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每一个行为都足以引起损害结果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或者部分行为足以引起损害结果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部分行为具有部分原因力</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因行为叠加而造成同一个损害结果</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应当承担连带责任的分别侵权行为。</a:t>
            </a: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叠加的分别侵权行为的数个行为人承担连带责任。</a:t>
            </a: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42946923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第七节　侵权责任的免责事由</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一、免责事由及其分类</a:t>
            </a:r>
            <a:endParaRPr lang="zh-CN" altLang="en-US" dirty="0"/>
          </a:p>
        </p:txBody>
      </p:sp>
      <p:sp>
        <p:nvSpPr>
          <p:cNvPr id="4" name="矩形 3">
            <a:extLst>
              <a:ext uri="{FF2B5EF4-FFF2-40B4-BE49-F238E27FC236}">
                <a16:creationId xmlns:a16="http://schemas.microsoft.com/office/drawing/2014/main" id="{CD34C312-5CC5-4E17-B50D-8DB43C2A60BE}"/>
              </a:ext>
            </a:extLst>
          </p:cNvPr>
          <p:cNvSpPr/>
          <p:nvPr/>
        </p:nvSpPr>
        <p:spPr>
          <a:xfrm>
            <a:off x="1498667" y="1026206"/>
            <a:ext cx="7033494" cy="613694"/>
          </a:xfrm>
          <a:prstGeom prst="rect">
            <a:avLst/>
          </a:prstGeom>
        </p:spPr>
        <p:txBody>
          <a:bodyPr wrap="square">
            <a:spAutoFit/>
          </a:bodyPr>
          <a:lstStyle/>
          <a:p>
            <a:pPr algn="just">
              <a:lnSpc>
                <a:spcPct val="150000"/>
              </a:lnSpc>
            </a:pPr>
            <a:r>
              <a:rPr lang="zh-CN" altLang="en-US" sz="1200" dirty="0">
                <a:solidFill>
                  <a:srgbClr val="46014E"/>
                </a:solidFill>
                <a:latin typeface="+mn-ea"/>
              </a:rPr>
              <a:t>免责事由是指被告针对原告的诉讼请求而提出的</a:t>
            </a:r>
            <a:r>
              <a:rPr lang="en-US" altLang="zh-CN" sz="1200" dirty="0">
                <a:solidFill>
                  <a:srgbClr val="46014E"/>
                </a:solidFill>
                <a:latin typeface="+mn-ea"/>
              </a:rPr>
              <a:t>,</a:t>
            </a:r>
            <a:r>
              <a:rPr lang="zh-CN" altLang="en-US" sz="1200" dirty="0">
                <a:solidFill>
                  <a:srgbClr val="46014E"/>
                </a:solidFill>
                <a:latin typeface="+mn-ea"/>
              </a:rPr>
              <a:t>证明原告的诉讼请求不成立或不完全成立的事实。在侵权责任中</a:t>
            </a:r>
            <a:r>
              <a:rPr lang="en-US" altLang="zh-CN" sz="1200" dirty="0">
                <a:solidFill>
                  <a:srgbClr val="46014E"/>
                </a:solidFill>
                <a:latin typeface="+mn-ea"/>
              </a:rPr>
              <a:t>,</a:t>
            </a:r>
            <a:r>
              <a:rPr lang="zh-CN" altLang="en-US" sz="1200" dirty="0">
                <a:solidFill>
                  <a:srgbClr val="46014E"/>
                </a:solidFill>
                <a:latin typeface="+mn-ea"/>
              </a:rPr>
              <a:t>免责事由是针对承担侵权责任的请求而提出来的</a:t>
            </a:r>
            <a:r>
              <a:rPr lang="en-US" altLang="zh-CN" sz="1200" dirty="0">
                <a:solidFill>
                  <a:srgbClr val="46014E"/>
                </a:solidFill>
                <a:latin typeface="+mn-ea"/>
              </a:rPr>
              <a:t>,</a:t>
            </a:r>
            <a:r>
              <a:rPr lang="zh-CN" altLang="en-US" sz="1200" dirty="0">
                <a:solidFill>
                  <a:srgbClr val="46014E"/>
                </a:solidFill>
                <a:latin typeface="+mn-ea"/>
              </a:rPr>
              <a:t>所以</a:t>
            </a:r>
            <a:r>
              <a:rPr lang="en-US" altLang="zh-CN" sz="1200" dirty="0">
                <a:solidFill>
                  <a:srgbClr val="46014E"/>
                </a:solidFill>
                <a:latin typeface="+mn-ea"/>
              </a:rPr>
              <a:t>,</a:t>
            </a:r>
            <a:r>
              <a:rPr lang="zh-CN" altLang="en-US" sz="1200" dirty="0">
                <a:solidFill>
                  <a:srgbClr val="46014E"/>
                </a:solidFill>
                <a:latin typeface="+mn-ea"/>
              </a:rPr>
              <a:t>又称免责或减轻责任的事由。</a:t>
            </a:r>
          </a:p>
        </p:txBody>
      </p:sp>
      <p:sp>
        <p:nvSpPr>
          <p:cNvPr id="5" name="矩形 4">
            <a:extLst>
              <a:ext uri="{FF2B5EF4-FFF2-40B4-BE49-F238E27FC236}">
                <a16:creationId xmlns:a16="http://schemas.microsoft.com/office/drawing/2014/main" id="{161CD5EF-88B2-4D6A-8BB7-866E84C65D21}"/>
              </a:ext>
            </a:extLst>
          </p:cNvPr>
          <p:cNvSpPr/>
          <p:nvPr/>
        </p:nvSpPr>
        <p:spPr>
          <a:xfrm>
            <a:off x="3884964" y="2021166"/>
            <a:ext cx="4266682" cy="1883272"/>
          </a:xfrm>
          <a:prstGeom prst="rect">
            <a:avLst/>
          </a:prstGeom>
        </p:spPr>
        <p:txBody>
          <a:bodyPr wrap="square">
            <a:spAutoFit/>
          </a:bodyPr>
          <a:lstStyle/>
          <a:p>
            <a:pPr algn="just">
              <a:lnSpc>
                <a:spcPct val="200000"/>
              </a:lnSpc>
            </a:pPr>
            <a:r>
              <a:rPr lang="zh-CN" altLang="en-US" sz="1200" dirty="0">
                <a:solidFill>
                  <a:schemeClr val="tx1">
                    <a:lumMod val="75000"/>
                    <a:lumOff val="25000"/>
                  </a:schemeClr>
                </a:solidFill>
                <a:latin typeface="+mn-ea"/>
              </a:rPr>
              <a:t>免责事由分为一般免责事由和特殊免责事由两大类。</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一般免责事由是指损害确系被告的行为所致</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但其行为是正当的、合法的。这种事由与阻却违法行为相同。</a:t>
            </a:r>
          </a:p>
          <a:p>
            <a:pPr marL="171450" indent="-171450" algn="just">
              <a:lnSpc>
                <a:spcPct val="200000"/>
              </a:lnSpc>
              <a:buFont typeface="Wingdings" panose="05000000000000000000" pitchFamily="2" charset="2"/>
              <a:buChar char="u"/>
            </a:pPr>
            <a:r>
              <a:rPr lang="zh-CN" altLang="en-US" sz="1200" dirty="0">
                <a:solidFill>
                  <a:schemeClr val="tx1">
                    <a:lumMod val="75000"/>
                    <a:lumOff val="25000"/>
                  </a:schemeClr>
                </a:solidFill>
                <a:latin typeface="+mn-ea"/>
              </a:rPr>
              <a:t>特殊免责事由是指损害并不是被告的行为造成的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而是由一个外在于其行为的原因独立造成的。</a:t>
            </a:r>
          </a:p>
        </p:txBody>
      </p:sp>
      <p:cxnSp>
        <p:nvCxnSpPr>
          <p:cNvPr id="6" name="直接连接符 5">
            <a:extLst>
              <a:ext uri="{FF2B5EF4-FFF2-40B4-BE49-F238E27FC236}">
                <a16:creationId xmlns:a16="http://schemas.microsoft.com/office/drawing/2014/main" id="{D7215A49-32FF-4A70-8B28-8B03C3229D6C}"/>
              </a:ext>
            </a:extLst>
          </p:cNvPr>
          <p:cNvCxnSpPr>
            <a:cxnSpLocks/>
          </p:cNvCxnSpPr>
          <p:nvPr/>
        </p:nvCxnSpPr>
        <p:spPr>
          <a:xfrm>
            <a:off x="3485408" y="1718886"/>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3254A889-3C12-445D-9A8D-5D463D008DC8}"/>
              </a:ext>
            </a:extLst>
          </p:cNvPr>
          <p:cNvSpPr/>
          <p:nvPr/>
        </p:nvSpPr>
        <p:spPr>
          <a:xfrm>
            <a:off x="174247" y="1718886"/>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19702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185487" cy="369332"/>
          </a:xfrm>
          <a:prstGeom prst="rect">
            <a:avLst/>
          </a:prstGeom>
          <a:noFill/>
        </p:spPr>
        <p:txBody>
          <a:bodyPr wrap="none" rtlCol="0">
            <a:spAutoFit/>
          </a:bodyPr>
          <a:lstStyle/>
          <a:p>
            <a:r>
              <a:rPr lang="zh-CN" altLang="en-US" sz="1800" b="1" dirty="0">
                <a:solidFill>
                  <a:schemeClr val="bg1"/>
                </a:solidFill>
                <a:latin typeface="+mj-ea"/>
                <a:ea typeface="+mj-ea"/>
              </a:rPr>
              <a:t>第七节　侵权责任的免责事由</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二、具体的减责、免责事由</a:t>
            </a:r>
            <a:endParaRPr lang="zh-CN" altLang="en-US" dirty="0"/>
          </a:p>
        </p:txBody>
      </p:sp>
      <p:sp>
        <p:nvSpPr>
          <p:cNvPr id="4" name="iṩḻîdè">
            <a:extLst>
              <a:ext uri="{FF2B5EF4-FFF2-40B4-BE49-F238E27FC236}">
                <a16:creationId xmlns:a16="http://schemas.microsoft.com/office/drawing/2014/main" id="{806BC903-F980-46D8-A832-F0468D7F1EB9}"/>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61B7030D-7CDE-4A70-A09F-01BDC9DA0492}"/>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069043BB-68BA-4056-B9E0-82D050939591}"/>
              </a:ext>
            </a:extLst>
          </p:cNvPr>
          <p:cNvSpPr txBox="1"/>
          <p:nvPr/>
        </p:nvSpPr>
        <p:spPr>
          <a:xfrm>
            <a:off x="1249370" y="1290322"/>
            <a:ext cx="2129272" cy="472369"/>
          </a:xfrm>
          <a:prstGeom prst="rect">
            <a:avLst/>
          </a:prstGeom>
          <a:noFill/>
        </p:spPr>
        <p:txBody>
          <a:bodyPr wrap="none">
            <a:noAutofit/>
          </a:bodyPr>
          <a:lstStyle/>
          <a:p>
            <a:pPr>
              <a:lnSpc>
                <a:spcPct val="160000"/>
              </a:lnSpc>
            </a:pPr>
            <a:r>
              <a:rPr lang="en-US" altLang="zh-CN" sz="1200" b="1" dirty="0">
                <a:solidFill>
                  <a:srgbClr val="9B552C"/>
                </a:solidFill>
              </a:rPr>
              <a:t>(</a:t>
            </a:r>
            <a:r>
              <a:rPr lang="zh-CN" altLang="en-US" sz="1200" b="1" dirty="0">
                <a:solidFill>
                  <a:srgbClr val="9B552C"/>
                </a:solidFill>
              </a:rPr>
              <a:t>一</a:t>
            </a:r>
            <a:r>
              <a:rPr lang="en-US" altLang="zh-CN" sz="1200" b="1" dirty="0">
                <a:solidFill>
                  <a:srgbClr val="9B552C"/>
                </a:solidFill>
              </a:rPr>
              <a:t>)</a:t>
            </a:r>
            <a:r>
              <a:rPr lang="zh-CN" altLang="en-US" sz="1200" b="1" dirty="0">
                <a:solidFill>
                  <a:srgbClr val="9B552C"/>
                </a:solidFill>
              </a:rPr>
              <a:t>法定减责、免责事由</a:t>
            </a:r>
            <a:endParaRPr lang="en-GB" altLang="zh-CN" sz="1200" b="1" dirty="0">
              <a:solidFill>
                <a:srgbClr val="9B552C"/>
              </a:solidFill>
            </a:endParaRPr>
          </a:p>
        </p:txBody>
      </p:sp>
      <p:sp>
        <p:nvSpPr>
          <p:cNvPr id="7" name="ï$1iḑê">
            <a:extLst>
              <a:ext uri="{FF2B5EF4-FFF2-40B4-BE49-F238E27FC236}">
                <a16:creationId xmlns:a16="http://schemas.microsoft.com/office/drawing/2014/main" id="{AB6AD13D-9D88-4509-BE4E-957BF4FD07FA}"/>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479E2BF7-2A58-4137-B2BF-20EFE13EC927}"/>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C5C55C97-3824-4B4D-BBA0-0A46A0204532}"/>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E9084FDE-9F77-4CEC-A087-C2CC3B76E93E}"/>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6406AB0C-3836-46FE-9F95-2CE7059D6780}"/>
              </a:ext>
            </a:extLst>
          </p:cNvPr>
          <p:cNvSpPr txBox="1"/>
          <p:nvPr/>
        </p:nvSpPr>
        <p:spPr>
          <a:xfrm>
            <a:off x="4596572" y="1370041"/>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非法定免责事由</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0EB9910D-7800-47A4-9CBF-3CD6185CC59F}"/>
              </a:ext>
            </a:extLst>
          </p:cNvPr>
          <p:cNvSpPr/>
          <p:nvPr/>
        </p:nvSpPr>
        <p:spPr>
          <a:xfrm>
            <a:off x="843093" y="1914510"/>
            <a:ext cx="3508191"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过失相抵</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受害人过错</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第三人原因</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4.</a:t>
            </a:r>
            <a:r>
              <a:rPr lang="zh-CN" altLang="en-US" sz="1200" dirty="0">
                <a:solidFill>
                  <a:schemeClr val="tx1">
                    <a:lumMod val="95000"/>
                    <a:lumOff val="5000"/>
                  </a:schemeClr>
                </a:solidFill>
              </a:rPr>
              <a:t>自甘风险</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5.</a:t>
            </a:r>
            <a:r>
              <a:rPr lang="zh-CN" altLang="en-US" sz="1200" dirty="0">
                <a:solidFill>
                  <a:schemeClr val="tx1">
                    <a:lumMod val="95000"/>
                    <a:lumOff val="5000"/>
                  </a:schemeClr>
                </a:solidFill>
              </a:rPr>
              <a:t>自助行为</a:t>
            </a:r>
          </a:p>
        </p:txBody>
      </p:sp>
      <p:sp>
        <p:nvSpPr>
          <p:cNvPr id="13" name="矩形 12">
            <a:extLst>
              <a:ext uri="{FF2B5EF4-FFF2-40B4-BE49-F238E27FC236}">
                <a16:creationId xmlns:a16="http://schemas.microsoft.com/office/drawing/2014/main" id="{942DAF9B-0849-45AB-9BD6-BAD7CCCD97B7}"/>
              </a:ext>
            </a:extLst>
          </p:cNvPr>
          <p:cNvSpPr/>
          <p:nvPr/>
        </p:nvSpPr>
        <p:spPr>
          <a:xfrm>
            <a:off x="4707867" y="1847641"/>
            <a:ext cx="3546277" cy="1449179"/>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1.</a:t>
            </a:r>
            <a:r>
              <a:rPr lang="zh-CN" altLang="en-US" sz="1200" dirty="0">
                <a:solidFill>
                  <a:schemeClr val="tx1">
                    <a:lumMod val="95000"/>
                    <a:lumOff val="5000"/>
                  </a:schemeClr>
                </a:solidFill>
              </a:rPr>
              <a:t>职务授权行为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2.</a:t>
            </a:r>
            <a:r>
              <a:rPr lang="zh-CN" altLang="en-US" sz="1200" dirty="0">
                <a:solidFill>
                  <a:schemeClr val="tx1">
                    <a:lumMod val="95000"/>
                    <a:lumOff val="5000"/>
                  </a:schemeClr>
                </a:solidFill>
              </a:rPr>
              <a:t>受害人承诺</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3.</a:t>
            </a:r>
            <a:r>
              <a:rPr lang="zh-CN" altLang="en-US" sz="1200" dirty="0">
                <a:solidFill>
                  <a:schemeClr val="tx1">
                    <a:lumMod val="95000"/>
                    <a:lumOff val="5000"/>
                  </a:schemeClr>
                </a:solidFill>
              </a:rPr>
              <a:t>意外事件</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8628670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012987" y="53820"/>
            <a:ext cx="1569660"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法人</a:t>
            </a:r>
          </a:p>
        </p:txBody>
      </p:sp>
      <p:sp>
        <p:nvSpPr>
          <p:cNvPr id="307" name="矩形 306"/>
          <p:cNvSpPr/>
          <p:nvPr/>
        </p:nvSpPr>
        <p:spPr>
          <a:xfrm>
            <a:off x="420625" y="718532"/>
            <a:ext cx="2518638"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四、法人的变更、消灭和清算</a:t>
            </a:r>
            <a:endParaRPr lang="zh-CN" altLang="en-US" dirty="0"/>
          </a:p>
        </p:txBody>
      </p:sp>
      <p:sp>
        <p:nvSpPr>
          <p:cNvPr id="18" name="Oval 22">
            <a:extLst>
              <a:ext uri="{FF2B5EF4-FFF2-40B4-BE49-F238E27FC236}">
                <a16:creationId xmlns:a16="http://schemas.microsoft.com/office/drawing/2014/main" id="{DA2AEF7F-9595-4642-8EDE-8F1012F7F3EB}"/>
              </a:ext>
            </a:extLst>
          </p:cNvPr>
          <p:cNvSpPr>
            <a:spLocks noChangeArrowheads="1"/>
          </p:cNvSpPr>
          <p:nvPr/>
        </p:nvSpPr>
        <p:spPr bwMode="auto">
          <a:xfrm>
            <a:off x="2526572" y="1321689"/>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20" name="Line 23">
            <a:extLst>
              <a:ext uri="{FF2B5EF4-FFF2-40B4-BE49-F238E27FC236}">
                <a16:creationId xmlns:a16="http://schemas.microsoft.com/office/drawing/2014/main" id="{CA8E63F3-0AC5-4CD8-9440-093916BAB205}"/>
              </a:ext>
            </a:extLst>
          </p:cNvPr>
          <p:cNvSpPr>
            <a:spLocks noChangeShapeType="1"/>
          </p:cNvSpPr>
          <p:nvPr/>
        </p:nvSpPr>
        <p:spPr bwMode="auto">
          <a:xfrm flipH="1">
            <a:off x="154686" y="1811228"/>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21" name="Freeform 24">
            <a:extLst>
              <a:ext uri="{FF2B5EF4-FFF2-40B4-BE49-F238E27FC236}">
                <a16:creationId xmlns:a16="http://schemas.microsoft.com/office/drawing/2014/main" id="{3D20C907-57C7-438E-86E2-E7A6E89CFAFF}"/>
              </a:ext>
            </a:extLst>
          </p:cNvPr>
          <p:cNvSpPr>
            <a:spLocks noEditPoints="1"/>
          </p:cNvSpPr>
          <p:nvPr/>
        </p:nvSpPr>
        <p:spPr bwMode="auto">
          <a:xfrm>
            <a:off x="1809863" y="1677719"/>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22" name="Freeform 25">
            <a:extLst>
              <a:ext uri="{FF2B5EF4-FFF2-40B4-BE49-F238E27FC236}">
                <a16:creationId xmlns:a16="http://schemas.microsoft.com/office/drawing/2014/main" id="{85239FFF-0938-4D85-B36B-DD969022B2E3}"/>
              </a:ext>
            </a:extLst>
          </p:cNvPr>
          <p:cNvSpPr>
            <a:spLocks noEditPoints="1"/>
          </p:cNvSpPr>
          <p:nvPr/>
        </p:nvSpPr>
        <p:spPr bwMode="auto">
          <a:xfrm>
            <a:off x="1165075" y="1677719"/>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23" name="Freeform 26">
            <a:extLst>
              <a:ext uri="{FF2B5EF4-FFF2-40B4-BE49-F238E27FC236}">
                <a16:creationId xmlns:a16="http://schemas.microsoft.com/office/drawing/2014/main" id="{A31D7EB1-948E-4779-BACF-750BBF269693}"/>
              </a:ext>
            </a:extLst>
          </p:cNvPr>
          <p:cNvSpPr>
            <a:spLocks noEditPoints="1"/>
          </p:cNvSpPr>
          <p:nvPr/>
        </p:nvSpPr>
        <p:spPr bwMode="auto">
          <a:xfrm>
            <a:off x="522766" y="1677719"/>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24" name="Freeform 27">
            <a:extLst>
              <a:ext uri="{FF2B5EF4-FFF2-40B4-BE49-F238E27FC236}">
                <a16:creationId xmlns:a16="http://schemas.microsoft.com/office/drawing/2014/main" id="{ADA7223C-FFE0-4BC0-B424-B93006EBEFAB}"/>
              </a:ext>
            </a:extLst>
          </p:cNvPr>
          <p:cNvSpPr>
            <a:spLocks/>
          </p:cNvSpPr>
          <p:nvPr/>
        </p:nvSpPr>
        <p:spPr bwMode="auto">
          <a:xfrm>
            <a:off x="1891702" y="1887874"/>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25" name="Freeform 28">
            <a:extLst>
              <a:ext uri="{FF2B5EF4-FFF2-40B4-BE49-F238E27FC236}">
                <a16:creationId xmlns:a16="http://schemas.microsoft.com/office/drawing/2014/main" id="{4A1EB697-0002-4D0E-870D-26D018252C20}"/>
              </a:ext>
            </a:extLst>
          </p:cNvPr>
          <p:cNvSpPr>
            <a:spLocks/>
          </p:cNvSpPr>
          <p:nvPr/>
        </p:nvSpPr>
        <p:spPr bwMode="auto">
          <a:xfrm>
            <a:off x="1229554" y="1887874"/>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26" name="Freeform 29">
            <a:extLst>
              <a:ext uri="{FF2B5EF4-FFF2-40B4-BE49-F238E27FC236}">
                <a16:creationId xmlns:a16="http://schemas.microsoft.com/office/drawing/2014/main" id="{FBA94781-3B71-4852-97EA-9E0DBFD26E1B}"/>
              </a:ext>
            </a:extLst>
          </p:cNvPr>
          <p:cNvSpPr>
            <a:spLocks/>
          </p:cNvSpPr>
          <p:nvPr/>
        </p:nvSpPr>
        <p:spPr bwMode="auto">
          <a:xfrm>
            <a:off x="587245" y="1887874"/>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27" name="TextBox 83">
            <a:extLst>
              <a:ext uri="{FF2B5EF4-FFF2-40B4-BE49-F238E27FC236}">
                <a16:creationId xmlns:a16="http://schemas.microsoft.com/office/drawing/2014/main" id="{7B085266-EAAF-4B8B-87C9-BB9B75048A62}"/>
              </a:ext>
            </a:extLst>
          </p:cNvPr>
          <p:cNvSpPr txBox="1"/>
          <p:nvPr/>
        </p:nvSpPr>
        <p:spPr>
          <a:xfrm>
            <a:off x="3232520" y="2536695"/>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28" name="TextBox 84">
            <a:extLst>
              <a:ext uri="{FF2B5EF4-FFF2-40B4-BE49-F238E27FC236}">
                <a16:creationId xmlns:a16="http://schemas.microsoft.com/office/drawing/2014/main" id="{0A251472-83AA-411E-B2E4-CEB6C1CEDBC2}"/>
              </a:ext>
            </a:extLst>
          </p:cNvPr>
          <p:cNvSpPr txBox="1"/>
          <p:nvPr/>
        </p:nvSpPr>
        <p:spPr>
          <a:xfrm>
            <a:off x="3231515" y="3183387"/>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29" name="TextBox 85">
            <a:extLst>
              <a:ext uri="{FF2B5EF4-FFF2-40B4-BE49-F238E27FC236}">
                <a16:creationId xmlns:a16="http://schemas.microsoft.com/office/drawing/2014/main" id="{60CCE58B-7E50-4D9D-958D-F86A39810B91}"/>
              </a:ext>
            </a:extLst>
          </p:cNvPr>
          <p:cNvSpPr txBox="1"/>
          <p:nvPr/>
        </p:nvSpPr>
        <p:spPr>
          <a:xfrm>
            <a:off x="3244710" y="3852922"/>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30" name="TextBox 107">
            <a:extLst>
              <a:ext uri="{FF2B5EF4-FFF2-40B4-BE49-F238E27FC236}">
                <a16:creationId xmlns:a16="http://schemas.microsoft.com/office/drawing/2014/main" id="{B2E4D05A-9A93-4E82-B21A-67A7FD66AE93}"/>
              </a:ext>
            </a:extLst>
          </p:cNvPr>
          <p:cNvSpPr txBox="1"/>
          <p:nvPr/>
        </p:nvSpPr>
        <p:spPr>
          <a:xfrm>
            <a:off x="3740436" y="2480216"/>
            <a:ext cx="4698652" cy="703171"/>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一</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法人的变更。指法人在存续期间内其组织或者其他重要事项的变化</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如法人的合并、分立</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法人的名称、住所、经营范围、注册资本等的变更。</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31" name="TextBox 108">
            <a:extLst>
              <a:ext uri="{FF2B5EF4-FFF2-40B4-BE49-F238E27FC236}">
                <a16:creationId xmlns:a16="http://schemas.microsoft.com/office/drawing/2014/main" id="{FC498789-B1D3-4624-B3BC-170D2C8E4DF7}"/>
              </a:ext>
            </a:extLst>
          </p:cNvPr>
          <p:cNvSpPr txBox="1"/>
          <p:nvPr/>
        </p:nvSpPr>
        <p:spPr>
          <a:xfrm>
            <a:off x="3740436" y="3285999"/>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二</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法人的消灭。指法人丧失民事主体资格。法人消灭的原因有</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依法被撤销</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解散</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破产</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其他原因。</a:t>
            </a:r>
          </a:p>
        </p:txBody>
      </p:sp>
      <p:sp>
        <p:nvSpPr>
          <p:cNvPr id="32" name="TextBox 109">
            <a:extLst>
              <a:ext uri="{FF2B5EF4-FFF2-40B4-BE49-F238E27FC236}">
                <a16:creationId xmlns:a16="http://schemas.microsoft.com/office/drawing/2014/main" id="{149839A4-21EE-495E-9149-6B6FD37E7ED7}"/>
              </a:ext>
            </a:extLst>
          </p:cNvPr>
          <p:cNvSpPr txBox="1"/>
          <p:nvPr/>
        </p:nvSpPr>
        <p:spPr>
          <a:xfrm>
            <a:off x="3740436" y="4060169"/>
            <a:ext cx="4698652" cy="481572"/>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三</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法人的清算。指在法人消灭时</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由依法成立的清算组织依据其职权清理并消灭法人的财产关系。</a:t>
            </a:r>
          </a:p>
        </p:txBody>
      </p:sp>
      <p:pic>
        <p:nvPicPr>
          <p:cNvPr id="33" name="Picture 3" descr="E:\我图PPT\00001PNG素材\法院png\法院2.png">
            <a:extLst>
              <a:ext uri="{FF2B5EF4-FFF2-40B4-BE49-F238E27FC236}">
                <a16:creationId xmlns:a16="http://schemas.microsoft.com/office/drawing/2014/main" id="{FE550976-0CD9-4B7A-82AF-B20AB475AEF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521611" y="1449524"/>
            <a:ext cx="1172704" cy="10016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28070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p:cTn id="13" dur="500" fill="hold"/>
                                        <p:tgtEl>
                                          <p:spTgt spid="33"/>
                                        </p:tgtEl>
                                        <p:attrNameLst>
                                          <p:attrName>ppt_w</p:attrName>
                                        </p:attrNameLst>
                                      </p:cBhvr>
                                      <p:tavLst>
                                        <p:tav tm="0">
                                          <p:val>
                                            <p:fltVal val="0"/>
                                          </p:val>
                                        </p:tav>
                                        <p:tav tm="100000">
                                          <p:val>
                                            <p:strVal val="#ppt_w"/>
                                          </p:val>
                                        </p:tav>
                                      </p:tavLst>
                                    </p:anim>
                                    <p:anim calcmode="lin" valueType="num">
                                      <p:cBhvr>
                                        <p:cTn id="14" dur="500" fill="hold"/>
                                        <p:tgtEl>
                                          <p:spTgt spid="33"/>
                                        </p:tgtEl>
                                        <p:attrNameLst>
                                          <p:attrName>ppt_h</p:attrName>
                                        </p:attrNameLst>
                                      </p:cBhvr>
                                      <p:tavLst>
                                        <p:tav tm="0">
                                          <p:val>
                                            <p:fltVal val="0"/>
                                          </p:val>
                                        </p:tav>
                                        <p:tav tm="100000">
                                          <p:val>
                                            <p:strVal val="#ppt_h"/>
                                          </p:val>
                                        </p:tav>
                                      </p:tavLst>
                                    </p:anim>
                                    <p:animEffect transition="in" filter="fade">
                                      <p:cBhvr>
                                        <p:cTn id="15" dur="500"/>
                                        <p:tgtEl>
                                          <p:spTgt spid="33"/>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par>
                          <p:cTn id="20" fill="hold">
                            <p:stCondLst>
                              <p:cond delay="1500"/>
                            </p:stCondLst>
                            <p:childTnLst>
                              <p:par>
                                <p:cTn id="21" presetID="49" presetClass="entr" presetSubtype="0" decel="10000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 calcmode="lin" valueType="num">
                                      <p:cBhvr>
                                        <p:cTn id="25" dur="500" fill="hold"/>
                                        <p:tgtEl>
                                          <p:spTgt spid="21"/>
                                        </p:tgtEl>
                                        <p:attrNameLst>
                                          <p:attrName>style.rotation</p:attrName>
                                        </p:attrNameLst>
                                      </p:cBhvr>
                                      <p:tavLst>
                                        <p:tav tm="0">
                                          <p:val>
                                            <p:fltVal val="360"/>
                                          </p:val>
                                        </p:tav>
                                        <p:tav tm="100000">
                                          <p:val>
                                            <p:fltVal val="0"/>
                                          </p:val>
                                        </p:tav>
                                      </p:tavLst>
                                    </p:anim>
                                    <p:animEffect transition="in" filter="fade">
                                      <p:cBhvr>
                                        <p:cTn id="26" dur="500"/>
                                        <p:tgtEl>
                                          <p:spTgt spid="21"/>
                                        </p:tgtEl>
                                      </p:cBhvr>
                                    </p:animEffect>
                                  </p:childTnLst>
                                </p:cTn>
                              </p:par>
                              <p:par>
                                <p:cTn id="27" presetID="49" presetClass="entr" presetSubtype="0" decel="100000" fill="hold" grpId="0" nodeType="withEffect">
                                  <p:stCondLst>
                                    <p:cond delay="20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anim calcmode="lin" valueType="num">
                                      <p:cBhvr>
                                        <p:cTn id="31" dur="500" fill="hold"/>
                                        <p:tgtEl>
                                          <p:spTgt spid="22"/>
                                        </p:tgtEl>
                                        <p:attrNameLst>
                                          <p:attrName>style.rotation</p:attrName>
                                        </p:attrNameLst>
                                      </p:cBhvr>
                                      <p:tavLst>
                                        <p:tav tm="0">
                                          <p:val>
                                            <p:fltVal val="360"/>
                                          </p:val>
                                        </p:tav>
                                        <p:tav tm="100000">
                                          <p:val>
                                            <p:fltVal val="0"/>
                                          </p:val>
                                        </p:tav>
                                      </p:tavLst>
                                    </p:anim>
                                    <p:animEffect transition="in" filter="fade">
                                      <p:cBhvr>
                                        <p:cTn id="32" dur="500"/>
                                        <p:tgtEl>
                                          <p:spTgt spid="22"/>
                                        </p:tgtEl>
                                      </p:cBhvr>
                                    </p:animEffect>
                                  </p:childTnLst>
                                </p:cTn>
                              </p:par>
                              <p:par>
                                <p:cTn id="33" presetID="49" presetClass="entr" presetSubtype="0" decel="100000" fill="hold" grpId="0" nodeType="withEffect">
                                  <p:stCondLst>
                                    <p:cond delay="4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500" fill="hold"/>
                                        <p:tgtEl>
                                          <p:spTgt spid="23"/>
                                        </p:tgtEl>
                                        <p:attrNameLst>
                                          <p:attrName>ppt_w</p:attrName>
                                        </p:attrNameLst>
                                      </p:cBhvr>
                                      <p:tavLst>
                                        <p:tav tm="0">
                                          <p:val>
                                            <p:fltVal val="0"/>
                                          </p:val>
                                        </p:tav>
                                        <p:tav tm="100000">
                                          <p:val>
                                            <p:strVal val="#ppt_w"/>
                                          </p:val>
                                        </p:tav>
                                      </p:tavLst>
                                    </p:anim>
                                    <p:anim calcmode="lin" valueType="num">
                                      <p:cBhvr>
                                        <p:cTn id="36" dur="500" fill="hold"/>
                                        <p:tgtEl>
                                          <p:spTgt spid="23"/>
                                        </p:tgtEl>
                                        <p:attrNameLst>
                                          <p:attrName>ppt_h</p:attrName>
                                        </p:attrNameLst>
                                      </p:cBhvr>
                                      <p:tavLst>
                                        <p:tav tm="0">
                                          <p:val>
                                            <p:fltVal val="0"/>
                                          </p:val>
                                        </p:tav>
                                        <p:tav tm="100000">
                                          <p:val>
                                            <p:strVal val="#ppt_h"/>
                                          </p:val>
                                        </p:tav>
                                      </p:tavLst>
                                    </p:anim>
                                    <p:anim calcmode="lin" valueType="num">
                                      <p:cBhvr>
                                        <p:cTn id="37" dur="500" fill="hold"/>
                                        <p:tgtEl>
                                          <p:spTgt spid="23"/>
                                        </p:tgtEl>
                                        <p:attrNameLst>
                                          <p:attrName>style.rotation</p:attrName>
                                        </p:attrNameLst>
                                      </p:cBhvr>
                                      <p:tavLst>
                                        <p:tav tm="0">
                                          <p:val>
                                            <p:fltVal val="360"/>
                                          </p:val>
                                        </p:tav>
                                        <p:tav tm="100000">
                                          <p:val>
                                            <p:fltVal val="0"/>
                                          </p:val>
                                        </p:tav>
                                      </p:tavLst>
                                    </p:anim>
                                    <p:animEffect transition="in" filter="fade">
                                      <p:cBhvr>
                                        <p:cTn id="38" dur="500"/>
                                        <p:tgtEl>
                                          <p:spTgt spid="23"/>
                                        </p:tgtEl>
                                      </p:cBhvr>
                                    </p:animEffect>
                                  </p:childTnLst>
                                </p:cTn>
                              </p:par>
                            </p:childTnLst>
                          </p:cTn>
                        </p:par>
                        <p:par>
                          <p:cTn id="39" fill="hold">
                            <p:stCondLst>
                              <p:cond delay="2400"/>
                            </p:stCondLst>
                            <p:childTnLst>
                              <p:par>
                                <p:cTn id="40" presetID="22" presetClass="entr" presetSubtype="8"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2900"/>
                            </p:stCondLst>
                            <p:childTnLst>
                              <p:par>
                                <p:cTn id="44" presetID="45" presetClass="entr" presetSubtype="0"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anim calcmode="lin" valueType="num">
                                      <p:cBhvr>
                                        <p:cTn id="47" dur="500" fill="hold"/>
                                        <p:tgtEl>
                                          <p:spTgt spid="27"/>
                                        </p:tgtEl>
                                        <p:attrNameLst>
                                          <p:attrName>ppt_w</p:attrName>
                                        </p:attrNameLst>
                                      </p:cBhvr>
                                      <p:tavLst>
                                        <p:tav tm="0" fmla="#ppt_w*sin(2.5*pi*$)">
                                          <p:val>
                                            <p:fltVal val="0"/>
                                          </p:val>
                                        </p:tav>
                                        <p:tav tm="100000">
                                          <p:val>
                                            <p:fltVal val="1"/>
                                          </p:val>
                                        </p:tav>
                                      </p:tavLst>
                                    </p:anim>
                                    <p:anim calcmode="lin" valueType="num">
                                      <p:cBhvr>
                                        <p:cTn id="48" dur="500" fill="hold"/>
                                        <p:tgtEl>
                                          <p:spTgt spid="27"/>
                                        </p:tgtEl>
                                        <p:attrNameLst>
                                          <p:attrName>ppt_h</p:attrName>
                                        </p:attrNameLst>
                                      </p:cBhvr>
                                      <p:tavLst>
                                        <p:tav tm="0">
                                          <p:val>
                                            <p:strVal val="#ppt_h"/>
                                          </p:val>
                                        </p:tav>
                                        <p:tav tm="100000">
                                          <p:val>
                                            <p:strVal val="#ppt_h"/>
                                          </p:val>
                                        </p:tav>
                                      </p:tavLst>
                                    </p:anim>
                                  </p:childTnLst>
                                </p:cTn>
                              </p:par>
                              <p:par>
                                <p:cTn id="49" presetID="22" presetClass="entr" presetSubtype="8"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wipe(left)">
                                      <p:cBhvr>
                                        <p:cTn id="51" dur="500"/>
                                        <p:tgtEl>
                                          <p:spTgt spid="30"/>
                                        </p:tgtEl>
                                      </p:cBhvr>
                                    </p:animEffect>
                                  </p:childTnLst>
                                </p:cTn>
                              </p:par>
                            </p:childTnLst>
                          </p:cTn>
                        </p:par>
                        <p:par>
                          <p:cTn id="52" fill="hold">
                            <p:stCondLst>
                              <p:cond delay="34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childTnLst>
                          </p:cTn>
                        </p:par>
                        <p:par>
                          <p:cTn id="56" fill="hold">
                            <p:stCondLst>
                              <p:cond delay="3900"/>
                            </p:stCondLst>
                            <p:childTnLst>
                              <p:par>
                                <p:cTn id="57" presetID="45" presetClass="entr" presetSubtype="0"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anim calcmode="lin" valueType="num">
                                      <p:cBhvr>
                                        <p:cTn id="60" dur="500" fill="hold"/>
                                        <p:tgtEl>
                                          <p:spTgt spid="28"/>
                                        </p:tgtEl>
                                        <p:attrNameLst>
                                          <p:attrName>ppt_w</p:attrName>
                                        </p:attrNameLst>
                                      </p:cBhvr>
                                      <p:tavLst>
                                        <p:tav tm="0" fmla="#ppt_w*sin(2.5*pi*$)">
                                          <p:val>
                                            <p:fltVal val="0"/>
                                          </p:val>
                                        </p:tav>
                                        <p:tav tm="100000">
                                          <p:val>
                                            <p:fltVal val="1"/>
                                          </p:val>
                                        </p:tav>
                                      </p:tavLst>
                                    </p:anim>
                                    <p:anim calcmode="lin" valueType="num">
                                      <p:cBhvr>
                                        <p:cTn id="61" dur="500" fill="hold"/>
                                        <p:tgtEl>
                                          <p:spTgt spid="28"/>
                                        </p:tgtEl>
                                        <p:attrNameLst>
                                          <p:attrName>ppt_h</p:attrName>
                                        </p:attrNameLst>
                                      </p:cBhvr>
                                      <p:tavLst>
                                        <p:tav tm="0">
                                          <p:val>
                                            <p:strVal val="#ppt_h"/>
                                          </p:val>
                                        </p:tav>
                                        <p:tav tm="100000">
                                          <p:val>
                                            <p:strVal val="#ppt_h"/>
                                          </p:val>
                                        </p:tav>
                                      </p:tavLst>
                                    </p:anim>
                                  </p:childTnLst>
                                </p:cTn>
                              </p:par>
                              <p:par>
                                <p:cTn id="62" presetID="22" presetClass="entr" presetSubtype="8"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wipe(left)">
                                      <p:cBhvr>
                                        <p:cTn id="64" dur="500"/>
                                        <p:tgtEl>
                                          <p:spTgt spid="31"/>
                                        </p:tgtEl>
                                      </p:cBhvr>
                                    </p:animEffect>
                                  </p:childTnLst>
                                </p:cTn>
                              </p:par>
                            </p:childTnLst>
                          </p:cTn>
                        </p:par>
                        <p:par>
                          <p:cTn id="65" fill="hold">
                            <p:stCondLst>
                              <p:cond delay="4400"/>
                            </p:stCondLst>
                            <p:childTnLst>
                              <p:par>
                                <p:cTn id="66" presetID="22" presetClass="entr" presetSubtype="8" fill="hold" grpId="0"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left)">
                                      <p:cBhvr>
                                        <p:cTn id="68" dur="500"/>
                                        <p:tgtEl>
                                          <p:spTgt spid="26"/>
                                        </p:tgtEl>
                                      </p:cBhvr>
                                    </p:animEffect>
                                  </p:childTnLst>
                                </p:cTn>
                              </p:par>
                            </p:childTnLst>
                          </p:cTn>
                        </p:par>
                        <p:par>
                          <p:cTn id="69" fill="hold">
                            <p:stCondLst>
                              <p:cond delay="4900"/>
                            </p:stCondLst>
                            <p:childTnLst>
                              <p:par>
                                <p:cTn id="70" presetID="45" presetClass="entr" presetSubtype="0" fill="hold" grpId="0" nodeType="after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500"/>
                                        <p:tgtEl>
                                          <p:spTgt spid="29"/>
                                        </p:tgtEl>
                                      </p:cBhvr>
                                    </p:animEffect>
                                    <p:anim calcmode="lin" valueType="num">
                                      <p:cBhvr>
                                        <p:cTn id="73" dur="500" fill="hold"/>
                                        <p:tgtEl>
                                          <p:spTgt spid="29"/>
                                        </p:tgtEl>
                                        <p:attrNameLst>
                                          <p:attrName>ppt_w</p:attrName>
                                        </p:attrNameLst>
                                      </p:cBhvr>
                                      <p:tavLst>
                                        <p:tav tm="0" fmla="#ppt_w*sin(2.5*pi*$)">
                                          <p:val>
                                            <p:fltVal val="0"/>
                                          </p:val>
                                        </p:tav>
                                        <p:tav tm="100000">
                                          <p:val>
                                            <p:fltVal val="1"/>
                                          </p:val>
                                        </p:tav>
                                      </p:tavLst>
                                    </p:anim>
                                    <p:anim calcmode="lin" valueType="num">
                                      <p:cBhvr>
                                        <p:cTn id="74" dur="500" fill="hold"/>
                                        <p:tgtEl>
                                          <p:spTgt spid="29"/>
                                        </p:tgtEl>
                                        <p:attrNameLst>
                                          <p:attrName>ppt_h</p:attrName>
                                        </p:attrNameLst>
                                      </p:cBhvr>
                                      <p:tavLst>
                                        <p:tav tm="0">
                                          <p:val>
                                            <p:strVal val="#ppt_h"/>
                                          </p:val>
                                        </p:tav>
                                        <p:tav tm="100000">
                                          <p:val>
                                            <p:strVal val="#ppt_h"/>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wipe(left)">
                                      <p:cBhvr>
                                        <p:cTn id="7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1" grpId="0" animBg="1"/>
      <p:bldP spid="22" grpId="0" animBg="1"/>
      <p:bldP spid="23" grpId="0" animBg="1"/>
      <p:bldP spid="24" grpId="0" animBg="1"/>
      <p:bldP spid="25" grpId="0" animBg="1"/>
      <p:bldP spid="26" grpId="0" animBg="1"/>
      <p:bldP spid="27" grpId="0"/>
      <p:bldP spid="28" grpId="0"/>
      <p:bldP spid="29" grpId="0"/>
      <p:bldP spid="30" grpId="0"/>
      <p:bldP spid="31" grpId="0"/>
      <p:bldP spid="32"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侵权损害赔偿</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侵权损害赔偿方法</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其他民事责任方式</a:t>
            </a: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第二十七章  损害赔偿</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侵权责任</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8813971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8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侵权损害赔偿</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一、侵权损害赔偿的概念和特征</a:t>
            </a:r>
            <a:endParaRPr lang="zh-CN" altLang="en-US" dirty="0"/>
          </a:p>
        </p:txBody>
      </p:sp>
      <p:sp>
        <p:nvSpPr>
          <p:cNvPr id="4" name="矩形 3">
            <a:extLst>
              <a:ext uri="{FF2B5EF4-FFF2-40B4-BE49-F238E27FC236}">
                <a16:creationId xmlns:a16="http://schemas.microsoft.com/office/drawing/2014/main" id="{E35BD581-FF98-45E7-AD07-C3FAEBEE407B}"/>
              </a:ext>
            </a:extLst>
          </p:cNvPr>
          <p:cNvSpPr/>
          <p:nvPr/>
        </p:nvSpPr>
        <p:spPr>
          <a:xfrm>
            <a:off x="1498667" y="1026206"/>
            <a:ext cx="7033494" cy="613694"/>
          </a:xfrm>
          <a:prstGeom prst="rect">
            <a:avLst/>
          </a:prstGeom>
        </p:spPr>
        <p:txBody>
          <a:bodyPr wrap="square">
            <a:spAutoFit/>
          </a:bodyPr>
          <a:lstStyle/>
          <a:p>
            <a:pPr algn="just">
              <a:lnSpc>
                <a:spcPct val="150000"/>
              </a:lnSpc>
            </a:pPr>
            <a:r>
              <a:rPr lang="zh-CN" altLang="en-US" sz="1200" dirty="0">
                <a:solidFill>
                  <a:srgbClr val="46014E"/>
                </a:solidFill>
                <a:latin typeface="+mn-ea"/>
              </a:rPr>
              <a:t>侵权损害赔偿是指当事人一方因侵权行为对他方当事人造成损害时</a:t>
            </a:r>
            <a:r>
              <a:rPr lang="en-US" altLang="zh-CN" sz="1200" dirty="0">
                <a:solidFill>
                  <a:srgbClr val="46014E"/>
                </a:solidFill>
                <a:latin typeface="+mn-ea"/>
              </a:rPr>
              <a:t>,</a:t>
            </a:r>
            <a:r>
              <a:rPr lang="zh-CN" altLang="en-US" sz="1200" dirty="0">
                <a:solidFill>
                  <a:srgbClr val="46014E"/>
                </a:solidFill>
                <a:latin typeface="+mn-ea"/>
              </a:rPr>
              <a:t>在当事人之间产生请求赔偿权利和承担赔偿责任的债权债务关系。</a:t>
            </a:r>
          </a:p>
        </p:txBody>
      </p:sp>
      <p:sp>
        <p:nvSpPr>
          <p:cNvPr id="5" name="矩形 4">
            <a:extLst>
              <a:ext uri="{FF2B5EF4-FFF2-40B4-BE49-F238E27FC236}">
                <a16:creationId xmlns:a16="http://schemas.microsoft.com/office/drawing/2014/main" id="{95BFAFD5-BF09-4700-82F4-38F11D28AFB5}"/>
              </a:ext>
            </a:extLst>
          </p:cNvPr>
          <p:cNvSpPr/>
          <p:nvPr/>
        </p:nvSpPr>
        <p:spPr>
          <a:xfrm>
            <a:off x="3663087" y="1851092"/>
            <a:ext cx="5084789" cy="2991268"/>
          </a:xfrm>
          <a:prstGeom prst="rect">
            <a:avLst/>
          </a:prstGeom>
        </p:spPr>
        <p:txBody>
          <a:bodyPr wrap="square">
            <a:spAutoFit/>
          </a:bodyPr>
          <a:lstStyle/>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侵权损害赔偿的根本目的是救济损害</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使受到的损害得到救济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受到侵害的权利得到恢复</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同时也有制裁违法行为和抚慰受害人的作用。</a:t>
            </a:r>
          </a:p>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侵权损害赔偿是财产性的民事责任。对人身伤害、财产损害</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对造成的财产损失必须以财产来赔偿</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对精神损害的赔偿</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也只能以财产的方式进行。</a:t>
            </a:r>
          </a:p>
          <a:p>
            <a:pPr marL="171450" indent="-171450" algn="just">
              <a:lnSpc>
                <a:spcPct val="200000"/>
              </a:lnSpc>
              <a:buFont typeface="Wingdings" panose="05000000000000000000" pitchFamily="2" charset="2"/>
              <a:buChar char="u"/>
            </a:pP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侵权损害赔偿是相对性的法律关系。损害赔偿发生在相对人之间</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受害人只能向特定的行为人请求赔偿</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赔偿责任主体也只需向特定的受害人承担赔偿责任。</a:t>
            </a:r>
          </a:p>
        </p:txBody>
      </p:sp>
      <p:cxnSp>
        <p:nvCxnSpPr>
          <p:cNvPr id="6" name="直接连接符 5">
            <a:extLst>
              <a:ext uri="{FF2B5EF4-FFF2-40B4-BE49-F238E27FC236}">
                <a16:creationId xmlns:a16="http://schemas.microsoft.com/office/drawing/2014/main" id="{1121E100-9DF4-4787-BB7D-C9F6946FE3F4}"/>
              </a:ext>
            </a:extLst>
          </p:cNvPr>
          <p:cNvCxnSpPr>
            <a:cxnSpLocks/>
          </p:cNvCxnSpPr>
          <p:nvPr/>
        </p:nvCxnSpPr>
        <p:spPr>
          <a:xfrm>
            <a:off x="3485408" y="1718886"/>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E2615F2C-5C3A-47BD-B257-32ED5309F833}"/>
              </a:ext>
            </a:extLst>
          </p:cNvPr>
          <p:cNvSpPr/>
          <p:nvPr/>
        </p:nvSpPr>
        <p:spPr>
          <a:xfrm>
            <a:off x="174247" y="1718886"/>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624283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侵权损害赔偿</a:t>
            </a:r>
          </a:p>
        </p:txBody>
      </p:sp>
      <p:grpSp>
        <p:nvGrpSpPr>
          <p:cNvPr id="4" name="组合 3">
            <a:extLst>
              <a:ext uri="{FF2B5EF4-FFF2-40B4-BE49-F238E27FC236}">
                <a16:creationId xmlns:a16="http://schemas.microsoft.com/office/drawing/2014/main" id="{37A7D07B-3B7E-4E52-8EF4-2AA644C74B2B}"/>
              </a:ext>
            </a:extLst>
          </p:cNvPr>
          <p:cNvGrpSpPr/>
          <p:nvPr/>
        </p:nvGrpSpPr>
        <p:grpSpPr>
          <a:xfrm>
            <a:off x="271938" y="1768647"/>
            <a:ext cx="1593937" cy="2041479"/>
            <a:chOff x="1250575" y="2155923"/>
            <a:chExt cx="1289425" cy="2721972"/>
          </a:xfrm>
        </p:grpSpPr>
        <p:sp>
          <p:nvSpPr>
            <p:cNvPr id="5" name="矩形 4">
              <a:extLst>
                <a:ext uri="{FF2B5EF4-FFF2-40B4-BE49-F238E27FC236}">
                  <a16:creationId xmlns:a16="http://schemas.microsoft.com/office/drawing/2014/main" id="{698ABE60-B887-4064-A97B-B7F531D008B3}"/>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D1F6B822-A247-4A30-BA7D-A56847957EF8}"/>
                </a:ext>
              </a:extLst>
            </p:cNvPr>
            <p:cNvSpPr txBox="1"/>
            <p:nvPr/>
          </p:nvSpPr>
          <p:spPr>
            <a:xfrm>
              <a:off x="1250575" y="3135691"/>
              <a:ext cx="1196026" cy="933589"/>
            </a:xfrm>
            <a:prstGeom prst="rect">
              <a:avLst/>
            </a:prstGeom>
            <a:noFill/>
          </p:spPr>
          <p:txBody>
            <a:bodyPr vert="horz" wrap="square" rtlCol="0">
              <a:spAutoFit/>
            </a:bodyPr>
            <a:lstStyle/>
            <a:p>
              <a:pPr algn="ctr">
                <a:lnSpc>
                  <a:spcPct val="150000"/>
                </a:lnSpc>
              </a:pPr>
              <a:r>
                <a:rPr lang="zh-CN" altLang="en-US" sz="1400" b="1" dirty="0">
                  <a:solidFill>
                    <a:srgbClr val="FFFFFF"/>
                  </a:solidFill>
                  <a:latin typeface=""/>
                  <a:ea typeface="微软雅黑" panose="020B0503020204020204" pitchFamily="34" charset="-122"/>
                  <a:sym typeface=""/>
                </a:rPr>
                <a:t>二、侵权损害赔偿规则</a:t>
              </a:r>
            </a:p>
          </p:txBody>
        </p:sp>
      </p:grpSp>
      <p:sp>
        <p:nvSpPr>
          <p:cNvPr id="7" name="圆角矩形 7">
            <a:extLst>
              <a:ext uri="{FF2B5EF4-FFF2-40B4-BE49-F238E27FC236}">
                <a16:creationId xmlns:a16="http://schemas.microsoft.com/office/drawing/2014/main" id="{F1840313-C8A7-4F1B-83DB-9A481F8BB87B}"/>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C73AE775-3D75-4C44-AACE-A7736546017E}"/>
              </a:ext>
            </a:extLst>
          </p:cNvPr>
          <p:cNvGrpSpPr/>
          <p:nvPr/>
        </p:nvGrpSpPr>
        <p:grpSpPr>
          <a:xfrm>
            <a:off x="2450058" y="856875"/>
            <a:ext cx="1235191" cy="651241"/>
            <a:chOff x="3447049" y="1375590"/>
            <a:chExt cx="1646921" cy="868321"/>
          </a:xfrm>
        </p:grpSpPr>
        <p:sp>
          <p:nvSpPr>
            <p:cNvPr id="9" name="圆角矩形 9">
              <a:extLst>
                <a:ext uri="{FF2B5EF4-FFF2-40B4-BE49-F238E27FC236}">
                  <a16:creationId xmlns:a16="http://schemas.microsoft.com/office/drawing/2014/main" id="{428A9683-76B9-434B-AB23-AC07ED97E425}"/>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5D801E28-1030-46DE-BA36-CB079EE69D94}"/>
                </a:ext>
              </a:extLst>
            </p:cNvPr>
            <p:cNvSpPr txBox="1"/>
            <p:nvPr/>
          </p:nvSpPr>
          <p:spPr>
            <a:xfrm>
              <a:off x="3465210" y="1503673"/>
              <a:ext cx="1624249" cy="697626"/>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一</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全部赔偿原则</a:t>
              </a:r>
            </a:p>
          </p:txBody>
        </p:sp>
      </p:grpSp>
      <p:sp>
        <p:nvSpPr>
          <p:cNvPr id="11" name="TextBox 9">
            <a:extLst>
              <a:ext uri="{FF2B5EF4-FFF2-40B4-BE49-F238E27FC236}">
                <a16:creationId xmlns:a16="http://schemas.microsoft.com/office/drawing/2014/main" id="{B02F704C-E422-4B51-A03D-6B334D7E1E83}"/>
              </a:ext>
            </a:extLst>
          </p:cNvPr>
          <p:cNvSpPr txBox="1"/>
          <p:nvPr/>
        </p:nvSpPr>
        <p:spPr>
          <a:xfrm>
            <a:off x="3702786" y="856875"/>
            <a:ext cx="4267742" cy="68422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全部赔偿原则是侵权损害赔偿的基本规则</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指的是侵权行为加害人承担赔偿责任的大小</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应当以行为所造成的实际财产损失的大小为依据</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全部予以赔偿。</a:t>
            </a:r>
            <a:endParaRPr lang="zh-CN" altLang="en-US" sz="110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429179AB-9F7F-4146-A4E4-47C45FECDA5E}"/>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40FF10BF-07F7-4F2E-9AC2-D649983E688C}"/>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0445FC1C-120A-469F-BA2F-6597BF32FEBA}"/>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10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E758F67C-1916-404D-B300-1D62D83FA3AD}"/>
                </a:ext>
              </a:extLst>
            </p:cNvPr>
            <p:cNvSpPr txBox="1"/>
            <p:nvPr/>
          </p:nvSpPr>
          <p:spPr>
            <a:xfrm>
              <a:off x="3392098" y="2632273"/>
              <a:ext cx="1711983" cy="697626"/>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二</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财产赔偿原则</a:t>
              </a:r>
            </a:p>
          </p:txBody>
        </p:sp>
      </p:grpSp>
      <p:sp>
        <p:nvSpPr>
          <p:cNvPr id="16" name="TextBox 9">
            <a:extLst>
              <a:ext uri="{FF2B5EF4-FFF2-40B4-BE49-F238E27FC236}">
                <a16:creationId xmlns:a16="http://schemas.microsoft.com/office/drawing/2014/main" id="{2303F561-197E-4BCD-ADA2-0FA2267E1A3F}"/>
              </a:ext>
            </a:extLst>
          </p:cNvPr>
          <p:cNvSpPr txBox="1"/>
          <p:nvPr/>
        </p:nvSpPr>
        <p:spPr>
          <a:xfrm>
            <a:off x="3733258" y="1750799"/>
            <a:ext cx="4158560" cy="481094"/>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财产赔偿原则是指侵权行为无论是造成财产损害、人身损害还是精神损害</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均以财产赔偿作为唯一方法</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不能以其他方法为之。</a:t>
            </a:r>
            <a:endParaRPr lang="zh-CN" altLang="en-US" sz="1100" dirty="0">
              <a:solidFill>
                <a:srgbClr val="000000"/>
              </a:solidFill>
              <a:latin typeface=""/>
              <a:ea typeface="微软雅黑" panose="020B0503020204020204" pitchFamily="34" charset="-122"/>
              <a:sym typeface=""/>
            </a:endParaRPr>
          </a:p>
        </p:txBody>
      </p:sp>
      <p:sp>
        <p:nvSpPr>
          <p:cNvPr id="17" name="圆角矩形 17">
            <a:extLst>
              <a:ext uri="{FF2B5EF4-FFF2-40B4-BE49-F238E27FC236}">
                <a16:creationId xmlns:a16="http://schemas.microsoft.com/office/drawing/2014/main" id="{5BDB2DC3-FDBF-4349-A6BE-77B8053353D0}"/>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01FCD3FB-F0B6-4614-B0D2-0AC6157EA506}"/>
              </a:ext>
            </a:extLst>
          </p:cNvPr>
          <p:cNvGrpSpPr/>
          <p:nvPr/>
        </p:nvGrpSpPr>
        <p:grpSpPr>
          <a:xfrm>
            <a:off x="2450058" y="2552325"/>
            <a:ext cx="1235191" cy="651241"/>
            <a:chOff x="3447049" y="3636190"/>
            <a:chExt cx="1646921" cy="868321"/>
          </a:xfrm>
        </p:grpSpPr>
        <p:sp>
          <p:nvSpPr>
            <p:cNvPr id="21" name="圆角矩形 19">
              <a:extLst>
                <a:ext uri="{FF2B5EF4-FFF2-40B4-BE49-F238E27FC236}">
                  <a16:creationId xmlns:a16="http://schemas.microsoft.com/office/drawing/2014/main" id="{E9A4C606-054D-4F53-8840-F83406E34969}"/>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C5825DE2-45A7-4BC9-AC33-D4499875112F}"/>
                </a:ext>
              </a:extLst>
            </p:cNvPr>
            <p:cNvSpPr txBox="1"/>
            <p:nvPr/>
          </p:nvSpPr>
          <p:spPr>
            <a:xfrm>
              <a:off x="3504197" y="3781889"/>
              <a:ext cx="1532621" cy="697626"/>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三</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损益相抵原则</a:t>
              </a:r>
            </a:p>
          </p:txBody>
        </p:sp>
      </p:grpSp>
      <p:sp>
        <p:nvSpPr>
          <p:cNvPr id="23" name="TextBox 9">
            <a:extLst>
              <a:ext uri="{FF2B5EF4-FFF2-40B4-BE49-F238E27FC236}">
                <a16:creationId xmlns:a16="http://schemas.microsoft.com/office/drawing/2014/main" id="{094B4AB0-C005-4670-9F0E-D3FBC9F5079F}"/>
              </a:ext>
            </a:extLst>
          </p:cNvPr>
          <p:cNvSpPr txBox="1"/>
          <p:nvPr/>
        </p:nvSpPr>
        <p:spPr>
          <a:xfrm>
            <a:off x="3702786" y="2552012"/>
            <a:ext cx="4168469" cy="68422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损益相抵原则亦称损益同销原则</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是指赔偿权利人基于发生损害的同一原因受有利益者</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应从损害额内扣除利益</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而由赔偿义务人就差额予以赔偿的确定赔偿责任范围的规则。</a:t>
            </a:r>
            <a:endParaRPr lang="zh-CN" altLang="en-US" sz="1100" dirty="0">
              <a:solidFill>
                <a:srgbClr val="000000"/>
              </a:solidFill>
              <a:latin typeface=""/>
              <a:ea typeface="微软雅黑" panose="020B0503020204020204" pitchFamily="34" charset="-122"/>
              <a:sym typeface=""/>
            </a:endParaRPr>
          </a:p>
        </p:txBody>
      </p:sp>
      <p:sp>
        <p:nvSpPr>
          <p:cNvPr id="24" name="圆角矩形 22">
            <a:extLst>
              <a:ext uri="{FF2B5EF4-FFF2-40B4-BE49-F238E27FC236}">
                <a16:creationId xmlns:a16="http://schemas.microsoft.com/office/drawing/2014/main" id="{6450F3E1-45A0-4D11-A3CA-9EB8E50004BC}"/>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78579A7E-C654-4B7F-A814-8A8974626F30}"/>
              </a:ext>
            </a:extLst>
          </p:cNvPr>
          <p:cNvGrpSpPr/>
          <p:nvPr/>
        </p:nvGrpSpPr>
        <p:grpSpPr>
          <a:xfrm>
            <a:off x="2408844" y="3400057"/>
            <a:ext cx="1286526" cy="671683"/>
            <a:chOff x="3392097" y="4766490"/>
            <a:chExt cx="1715368" cy="895575"/>
          </a:xfrm>
        </p:grpSpPr>
        <p:sp>
          <p:nvSpPr>
            <p:cNvPr id="26" name="圆角矩形 24">
              <a:extLst>
                <a:ext uri="{FF2B5EF4-FFF2-40B4-BE49-F238E27FC236}">
                  <a16:creationId xmlns:a16="http://schemas.microsoft.com/office/drawing/2014/main" id="{9C6AD135-3C2C-4905-8094-EB3A3D169436}"/>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0AEA8CD2-5F98-4806-9204-623A641F4657}"/>
                </a:ext>
              </a:extLst>
            </p:cNvPr>
            <p:cNvSpPr txBox="1"/>
            <p:nvPr/>
          </p:nvSpPr>
          <p:spPr>
            <a:xfrm>
              <a:off x="3392097" y="4964440"/>
              <a:ext cx="1715368" cy="697625"/>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四</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过失相抵原则</a:t>
              </a:r>
            </a:p>
          </p:txBody>
        </p:sp>
      </p:grpSp>
      <p:sp>
        <p:nvSpPr>
          <p:cNvPr id="28" name="左大括号 27">
            <a:extLst>
              <a:ext uri="{FF2B5EF4-FFF2-40B4-BE49-F238E27FC236}">
                <a16:creationId xmlns:a16="http://schemas.microsoft.com/office/drawing/2014/main" id="{E2FBD646-2768-4B57-B887-E8EB30256989}"/>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29" name="圆角矩形 29">
            <a:extLst>
              <a:ext uri="{FF2B5EF4-FFF2-40B4-BE49-F238E27FC236}">
                <a16:creationId xmlns:a16="http://schemas.microsoft.com/office/drawing/2014/main" id="{24923E36-8293-41A2-B5FD-91B943079441}"/>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0" name="组合 29">
            <a:extLst>
              <a:ext uri="{FF2B5EF4-FFF2-40B4-BE49-F238E27FC236}">
                <a16:creationId xmlns:a16="http://schemas.microsoft.com/office/drawing/2014/main" id="{026E0572-7B20-4D45-891E-5F906DACE30A}"/>
              </a:ext>
            </a:extLst>
          </p:cNvPr>
          <p:cNvGrpSpPr/>
          <p:nvPr/>
        </p:nvGrpSpPr>
        <p:grpSpPr>
          <a:xfrm>
            <a:off x="2408845" y="4181100"/>
            <a:ext cx="1276404" cy="651241"/>
            <a:chOff x="3392098" y="4766490"/>
            <a:chExt cx="1701872" cy="868321"/>
          </a:xfrm>
          <a:solidFill>
            <a:srgbClr val="C00000"/>
          </a:solidFill>
        </p:grpSpPr>
        <p:sp>
          <p:nvSpPr>
            <p:cNvPr id="31" name="圆角矩形 31">
              <a:extLst>
                <a:ext uri="{FF2B5EF4-FFF2-40B4-BE49-F238E27FC236}">
                  <a16:creationId xmlns:a16="http://schemas.microsoft.com/office/drawing/2014/main" id="{30F7F47A-CFFE-4DA0-8DC4-10F97AA8C4EA}"/>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32" name="TextBox 9">
              <a:extLst>
                <a:ext uri="{FF2B5EF4-FFF2-40B4-BE49-F238E27FC236}">
                  <a16:creationId xmlns:a16="http://schemas.microsoft.com/office/drawing/2014/main" id="{80949F07-4904-45E8-BECA-31DFFCE518D8}"/>
                </a:ext>
              </a:extLst>
            </p:cNvPr>
            <p:cNvSpPr txBox="1"/>
            <p:nvPr/>
          </p:nvSpPr>
          <p:spPr>
            <a:xfrm>
              <a:off x="3392098" y="4924257"/>
              <a:ext cx="1684567" cy="410369"/>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400" dirty="0">
                  <a:solidFill>
                    <a:srgbClr val="FFFFFF"/>
                  </a:solidFill>
                  <a:latin typeface=""/>
                  <a:ea typeface="微软雅黑" panose="020B0503020204020204" pitchFamily="34" charset="-122"/>
                </a:rPr>
                <a:t>(</a:t>
              </a:r>
              <a:r>
                <a:rPr lang="zh-CN" altLang="en-US" sz="1400" dirty="0">
                  <a:solidFill>
                    <a:srgbClr val="FFFFFF"/>
                  </a:solidFill>
                  <a:latin typeface=""/>
                  <a:ea typeface="微软雅黑" panose="020B0503020204020204" pitchFamily="34" charset="-122"/>
                </a:rPr>
                <a:t>五</a:t>
              </a:r>
              <a:r>
                <a:rPr lang="en-US" altLang="zh-CN" sz="1400" dirty="0">
                  <a:solidFill>
                    <a:srgbClr val="FFFFFF"/>
                  </a:solidFill>
                  <a:latin typeface=""/>
                  <a:ea typeface="微软雅黑" panose="020B0503020204020204" pitchFamily="34" charset="-122"/>
                </a:rPr>
                <a:t>)</a:t>
              </a:r>
              <a:r>
                <a:rPr lang="zh-CN" altLang="en-US" sz="1400" dirty="0">
                  <a:solidFill>
                    <a:srgbClr val="FFFFFF"/>
                  </a:solidFill>
                  <a:latin typeface=""/>
                  <a:ea typeface="微软雅黑" panose="020B0503020204020204" pitchFamily="34" charset="-122"/>
                </a:rPr>
                <a:t>衡平原则</a:t>
              </a:r>
              <a:endParaRPr lang="zh-CN" altLang="zh-CN" sz="1400" dirty="0">
                <a:solidFill>
                  <a:srgbClr val="FFFFFF"/>
                </a:solidFill>
                <a:latin typeface=""/>
                <a:ea typeface="微软雅黑" panose="020B0503020204020204" pitchFamily="34" charset="-122"/>
              </a:endParaRPr>
            </a:p>
          </p:txBody>
        </p:sp>
      </p:grpSp>
      <p:sp>
        <p:nvSpPr>
          <p:cNvPr id="33" name="TextBox 9">
            <a:extLst>
              <a:ext uri="{FF2B5EF4-FFF2-40B4-BE49-F238E27FC236}">
                <a16:creationId xmlns:a16="http://schemas.microsoft.com/office/drawing/2014/main" id="{BCEF2E35-67F5-4CEB-B6E6-B27EA4AEA3B6}"/>
              </a:ext>
            </a:extLst>
          </p:cNvPr>
          <p:cNvSpPr txBox="1"/>
          <p:nvPr/>
        </p:nvSpPr>
        <p:spPr>
          <a:xfrm>
            <a:off x="3726462" y="4299425"/>
            <a:ext cx="4158560" cy="481094"/>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作为赔偿规则的衡平原则</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是指在确定侵权损害赔偿范围时</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必须考虑诸如当事人的经济状况等因素</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使赔偿责任的确定更公正。</a:t>
            </a:r>
            <a:endParaRPr lang="en-US" altLang="zh-CN" sz="1100" dirty="0">
              <a:solidFill>
                <a:srgbClr val="000000"/>
              </a:solidFill>
              <a:latin typeface=""/>
              <a:ea typeface="微软雅黑" panose="020B0503020204020204" pitchFamily="34" charset="-122"/>
              <a:sym typeface=""/>
            </a:endParaRPr>
          </a:p>
        </p:txBody>
      </p:sp>
      <p:sp>
        <p:nvSpPr>
          <p:cNvPr id="34" name="TextBox 9">
            <a:extLst>
              <a:ext uri="{FF2B5EF4-FFF2-40B4-BE49-F238E27FC236}">
                <a16:creationId xmlns:a16="http://schemas.microsoft.com/office/drawing/2014/main" id="{A4893D31-4042-45B8-86B0-6C14D2AC27FA}"/>
              </a:ext>
            </a:extLst>
          </p:cNvPr>
          <p:cNvSpPr txBox="1"/>
          <p:nvPr/>
        </p:nvSpPr>
        <p:spPr>
          <a:xfrm>
            <a:off x="3681866" y="3398273"/>
            <a:ext cx="4397174" cy="68422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过失相抵原则是指在受害人与有过失的情况下</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在计算当事人的赔偿责任时</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将因受害人的过错所造成的那一部分损失由受害人自己承担的赔偿规则。 </a:t>
            </a:r>
            <a:endParaRPr lang="zh-CN" altLang="en-US" sz="1100" dirty="0">
              <a:solidFill>
                <a:srgbClr val="000000"/>
              </a:solidFill>
              <a:latin typeface=""/>
              <a:ea typeface="微软雅黑" panose="020B0503020204020204" pitchFamily="34" charset="-122"/>
              <a:sym typeface=""/>
            </a:endParaRPr>
          </a:p>
        </p:txBody>
      </p:sp>
    </p:spTree>
    <p:extLst>
      <p:ext uri="{BB962C8B-B14F-4D97-AF65-F5344CB8AC3E}">
        <p14:creationId xmlns:p14="http://schemas.microsoft.com/office/powerpoint/2010/main" val="2173184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侵权损害赔偿方法</a:t>
            </a:r>
          </a:p>
        </p:txBody>
      </p:sp>
      <p:grpSp>
        <p:nvGrpSpPr>
          <p:cNvPr id="4" name="组合 3">
            <a:extLst>
              <a:ext uri="{FF2B5EF4-FFF2-40B4-BE49-F238E27FC236}">
                <a16:creationId xmlns:a16="http://schemas.microsoft.com/office/drawing/2014/main" id="{85E30C55-6500-4FB0-B11B-B8D1FBA3AF84}"/>
              </a:ext>
            </a:extLst>
          </p:cNvPr>
          <p:cNvGrpSpPr/>
          <p:nvPr/>
        </p:nvGrpSpPr>
        <p:grpSpPr>
          <a:xfrm>
            <a:off x="271938" y="1768647"/>
            <a:ext cx="1593937" cy="2041479"/>
            <a:chOff x="1250575" y="2155923"/>
            <a:chExt cx="1289425" cy="2721972"/>
          </a:xfrm>
        </p:grpSpPr>
        <p:sp>
          <p:nvSpPr>
            <p:cNvPr id="5" name="矩形 4">
              <a:extLst>
                <a:ext uri="{FF2B5EF4-FFF2-40B4-BE49-F238E27FC236}">
                  <a16:creationId xmlns:a16="http://schemas.microsoft.com/office/drawing/2014/main" id="{59D0EC96-626F-463C-8F71-EEE273F050A5}"/>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2140BC31-A16D-4260-98FA-D09D8FEAEE46}"/>
                </a:ext>
              </a:extLst>
            </p:cNvPr>
            <p:cNvSpPr txBox="1"/>
            <p:nvPr/>
          </p:nvSpPr>
          <p:spPr>
            <a:xfrm>
              <a:off x="1250575" y="3135691"/>
              <a:ext cx="1196026" cy="933589"/>
            </a:xfrm>
            <a:prstGeom prst="rect">
              <a:avLst/>
            </a:prstGeom>
            <a:noFill/>
          </p:spPr>
          <p:txBody>
            <a:bodyPr vert="horz" wrap="square" rtlCol="0">
              <a:spAutoFit/>
            </a:bodyPr>
            <a:lstStyle/>
            <a:p>
              <a:pPr algn="ctr">
                <a:lnSpc>
                  <a:spcPct val="150000"/>
                </a:lnSpc>
              </a:pPr>
              <a:r>
                <a:rPr lang="zh-CN" altLang="en-US" sz="1400" b="1" dirty="0">
                  <a:solidFill>
                    <a:srgbClr val="FFFFFF"/>
                  </a:solidFill>
                  <a:latin typeface=""/>
                  <a:ea typeface="微软雅黑" panose="020B0503020204020204" pitchFamily="34" charset="-122"/>
                  <a:sym typeface=""/>
                </a:rPr>
                <a:t>　一、人身损害赔偿</a:t>
              </a:r>
            </a:p>
          </p:txBody>
        </p:sp>
      </p:grpSp>
      <p:sp>
        <p:nvSpPr>
          <p:cNvPr id="7" name="圆角矩形 7">
            <a:extLst>
              <a:ext uri="{FF2B5EF4-FFF2-40B4-BE49-F238E27FC236}">
                <a16:creationId xmlns:a16="http://schemas.microsoft.com/office/drawing/2014/main" id="{BFB12B74-5481-4C94-A6D8-E3876F8CDB82}"/>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4179E1E9-E50D-42BC-B56F-BDFA3B3DA296}"/>
              </a:ext>
            </a:extLst>
          </p:cNvPr>
          <p:cNvGrpSpPr/>
          <p:nvPr/>
        </p:nvGrpSpPr>
        <p:grpSpPr>
          <a:xfrm>
            <a:off x="2402048" y="830493"/>
            <a:ext cx="1324414" cy="738664"/>
            <a:chOff x="3383036" y="1340414"/>
            <a:chExt cx="1765885" cy="984885"/>
          </a:xfrm>
        </p:grpSpPr>
        <p:sp>
          <p:nvSpPr>
            <p:cNvPr id="9" name="圆角矩形 9">
              <a:extLst>
                <a:ext uri="{FF2B5EF4-FFF2-40B4-BE49-F238E27FC236}">
                  <a16:creationId xmlns:a16="http://schemas.microsoft.com/office/drawing/2014/main" id="{1226BDD0-97CB-487F-893B-C87554A87259}"/>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B9A72D1D-5D0E-4544-B51D-AF97DA03933E}"/>
                </a:ext>
              </a:extLst>
            </p:cNvPr>
            <p:cNvSpPr txBox="1"/>
            <p:nvPr/>
          </p:nvSpPr>
          <p:spPr>
            <a:xfrm>
              <a:off x="3383036" y="1340414"/>
              <a:ext cx="1765885" cy="984885"/>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一</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人身损害的类型和赔偿范围</a:t>
              </a:r>
            </a:p>
          </p:txBody>
        </p:sp>
      </p:grpSp>
      <p:sp>
        <p:nvSpPr>
          <p:cNvPr id="11" name="TextBox 9">
            <a:extLst>
              <a:ext uri="{FF2B5EF4-FFF2-40B4-BE49-F238E27FC236}">
                <a16:creationId xmlns:a16="http://schemas.microsoft.com/office/drawing/2014/main" id="{D649D39C-234F-4A3F-9631-202076A6E91B}"/>
              </a:ext>
            </a:extLst>
          </p:cNvPr>
          <p:cNvSpPr txBox="1"/>
          <p:nvPr/>
        </p:nvSpPr>
        <p:spPr>
          <a:xfrm>
            <a:off x="3702786" y="856875"/>
            <a:ext cx="4267742" cy="68422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一是人身伤害的常规赔偿</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二是劳动能力丧失的赔偿</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三是致人死亡的赔偿</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这种赔偿</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是侵权行为致受害人死亡所应赔偿的项目</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四是抚慰金赔偿。</a:t>
            </a:r>
            <a:endParaRPr lang="zh-CN" altLang="en-US" sz="110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29F172A3-7112-4CA1-A3C7-FABA756031F2}"/>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FD9637C7-23D0-4C75-9DAA-B0B9D6CFC6CE}"/>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EDF0C24B-06BC-4AD7-A0AA-00942FDC9D39}"/>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10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FE153F20-8055-43B3-A28E-E51BF7E90E5C}"/>
                </a:ext>
              </a:extLst>
            </p:cNvPr>
            <p:cNvSpPr txBox="1"/>
            <p:nvPr/>
          </p:nvSpPr>
          <p:spPr>
            <a:xfrm>
              <a:off x="3392098" y="2632273"/>
              <a:ext cx="1711983" cy="697626"/>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二</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人身损害常规赔偿</a:t>
              </a:r>
            </a:p>
          </p:txBody>
        </p:sp>
      </p:grpSp>
      <p:sp>
        <p:nvSpPr>
          <p:cNvPr id="16" name="TextBox 9">
            <a:extLst>
              <a:ext uri="{FF2B5EF4-FFF2-40B4-BE49-F238E27FC236}">
                <a16:creationId xmlns:a16="http://schemas.microsoft.com/office/drawing/2014/main" id="{34ADFEA5-8C40-4DF5-B825-B8063EF36F3E}"/>
              </a:ext>
            </a:extLst>
          </p:cNvPr>
          <p:cNvSpPr txBox="1"/>
          <p:nvPr/>
        </p:nvSpPr>
        <p:spPr>
          <a:xfrm>
            <a:off x="3733258" y="1750799"/>
            <a:ext cx="1773313" cy="683072"/>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100" dirty="0">
                <a:solidFill>
                  <a:srgbClr val="000000">
                    <a:lumMod val="75000"/>
                    <a:lumOff val="25000"/>
                  </a:srgbClr>
                </a:solidFill>
              </a:rPr>
              <a:t>1.</a:t>
            </a:r>
            <a:r>
              <a:rPr lang="zh-CN" altLang="en-US" sz="1100" dirty="0">
                <a:solidFill>
                  <a:srgbClr val="000000">
                    <a:lumMod val="75000"/>
                    <a:lumOff val="25000"/>
                  </a:srgbClr>
                </a:solidFill>
              </a:rPr>
              <a:t>医疗费赔偿</a:t>
            </a:r>
            <a:endParaRPr lang="en-US" altLang="zh-CN" sz="1100" dirty="0">
              <a:solidFill>
                <a:srgbClr val="000000">
                  <a:lumMod val="75000"/>
                  <a:lumOff val="25000"/>
                </a:srgbClr>
              </a:solidFill>
            </a:endParaRPr>
          </a:p>
          <a:p>
            <a:r>
              <a:rPr lang="en-US" altLang="zh-CN" sz="1100" dirty="0">
                <a:solidFill>
                  <a:srgbClr val="000000"/>
                </a:solidFill>
                <a:latin typeface=""/>
                <a:ea typeface="微软雅黑" panose="020B0503020204020204" pitchFamily="34" charset="-122"/>
                <a:sym typeface=""/>
              </a:rPr>
              <a:t>2.</a:t>
            </a:r>
            <a:r>
              <a:rPr lang="zh-CN" altLang="en-US" sz="1100" dirty="0">
                <a:solidFill>
                  <a:srgbClr val="000000"/>
                </a:solidFill>
                <a:latin typeface=""/>
                <a:ea typeface="微软雅黑" panose="020B0503020204020204" pitchFamily="34" charset="-122"/>
                <a:sym typeface=""/>
              </a:rPr>
              <a:t>误工工资赔偿</a:t>
            </a:r>
            <a:endParaRPr lang="en-US" altLang="zh-CN" sz="1100" dirty="0">
              <a:solidFill>
                <a:srgbClr val="000000"/>
              </a:solidFill>
              <a:latin typeface=""/>
              <a:ea typeface="微软雅黑" panose="020B0503020204020204" pitchFamily="34" charset="-122"/>
              <a:sym typeface=""/>
            </a:endParaRPr>
          </a:p>
          <a:p>
            <a:r>
              <a:rPr lang="en-US" altLang="zh-CN" sz="1100" dirty="0">
                <a:solidFill>
                  <a:srgbClr val="000000"/>
                </a:solidFill>
                <a:latin typeface=""/>
                <a:ea typeface="微软雅黑" panose="020B0503020204020204" pitchFamily="34" charset="-122"/>
                <a:sym typeface=""/>
              </a:rPr>
              <a:t>3.</a:t>
            </a:r>
            <a:r>
              <a:rPr lang="zh-CN" altLang="en-US" sz="1100" dirty="0">
                <a:solidFill>
                  <a:srgbClr val="000000"/>
                </a:solidFill>
                <a:latin typeface=""/>
                <a:ea typeface="微软雅黑" panose="020B0503020204020204" pitchFamily="34" charset="-122"/>
                <a:sym typeface=""/>
              </a:rPr>
              <a:t>护理费赔偿</a:t>
            </a:r>
          </a:p>
        </p:txBody>
      </p:sp>
      <p:sp>
        <p:nvSpPr>
          <p:cNvPr id="17" name="圆角矩形 17">
            <a:extLst>
              <a:ext uri="{FF2B5EF4-FFF2-40B4-BE49-F238E27FC236}">
                <a16:creationId xmlns:a16="http://schemas.microsoft.com/office/drawing/2014/main" id="{DBB421D3-4A2A-481B-970A-E54919ED5AF2}"/>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DF847103-8A23-4605-BDFC-F5CE3934E526}"/>
              </a:ext>
            </a:extLst>
          </p:cNvPr>
          <p:cNvGrpSpPr/>
          <p:nvPr/>
        </p:nvGrpSpPr>
        <p:grpSpPr>
          <a:xfrm>
            <a:off x="2408844" y="2552325"/>
            <a:ext cx="1293942" cy="651241"/>
            <a:chOff x="3392097" y="3636190"/>
            <a:chExt cx="1725256" cy="868321"/>
          </a:xfrm>
        </p:grpSpPr>
        <p:sp>
          <p:nvSpPr>
            <p:cNvPr id="21" name="圆角矩形 19">
              <a:extLst>
                <a:ext uri="{FF2B5EF4-FFF2-40B4-BE49-F238E27FC236}">
                  <a16:creationId xmlns:a16="http://schemas.microsoft.com/office/drawing/2014/main" id="{B5D50EDE-FDA4-4D02-8B9D-EE7EA7248CBF}"/>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A8326A1D-2FB8-4333-BE91-2161314B1AE2}"/>
                </a:ext>
              </a:extLst>
            </p:cNvPr>
            <p:cNvSpPr txBox="1"/>
            <p:nvPr/>
          </p:nvSpPr>
          <p:spPr>
            <a:xfrm>
              <a:off x="3392097" y="3665439"/>
              <a:ext cx="1725256" cy="697626"/>
            </a:xfrm>
            <a:prstGeom prst="rect">
              <a:avLst/>
            </a:prstGeom>
            <a:noFill/>
          </p:spPr>
          <p:txBody>
            <a:bodyPr wrap="square" rtlCol="0">
              <a:spAutoFit/>
            </a:bodyPr>
            <a:lstStyle/>
            <a:p>
              <a:pPr algn="ct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三</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丧失劳动能力的赔偿</a:t>
              </a:r>
            </a:p>
          </p:txBody>
        </p:sp>
      </p:grpSp>
      <p:sp>
        <p:nvSpPr>
          <p:cNvPr id="23" name="TextBox 9">
            <a:extLst>
              <a:ext uri="{FF2B5EF4-FFF2-40B4-BE49-F238E27FC236}">
                <a16:creationId xmlns:a16="http://schemas.microsoft.com/office/drawing/2014/main" id="{EB860EE6-989C-4A9F-A505-3F556C219257}"/>
              </a:ext>
            </a:extLst>
          </p:cNvPr>
          <p:cNvSpPr txBox="1"/>
          <p:nvPr/>
        </p:nvSpPr>
        <p:spPr>
          <a:xfrm>
            <a:off x="3702786" y="2552012"/>
            <a:ext cx="4168469" cy="481094"/>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对于劳动能力丧失的赔偿理论基础</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采用“收入丧失说”</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赔偿的是受害人因为人身损害而减少的收入。</a:t>
            </a:r>
            <a:endParaRPr lang="zh-CN" altLang="en-US" sz="1100" dirty="0">
              <a:solidFill>
                <a:srgbClr val="000000"/>
              </a:solidFill>
              <a:latin typeface=""/>
              <a:ea typeface="微软雅黑" panose="020B0503020204020204" pitchFamily="34" charset="-122"/>
              <a:sym typeface=""/>
            </a:endParaRPr>
          </a:p>
        </p:txBody>
      </p:sp>
      <p:sp>
        <p:nvSpPr>
          <p:cNvPr id="24" name="圆角矩形 22">
            <a:extLst>
              <a:ext uri="{FF2B5EF4-FFF2-40B4-BE49-F238E27FC236}">
                <a16:creationId xmlns:a16="http://schemas.microsoft.com/office/drawing/2014/main" id="{D7363433-97A3-449B-8F8E-35497D2DE516}"/>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366E0978-A486-4DA6-B565-D926CEB3BCD7}"/>
              </a:ext>
            </a:extLst>
          </p:cNvPr>
          <p:cNvGrpSpPr/>
          <p:nvPr/>
        </p:nvGrpSpPr>
        <p:grpSpPr>
          <a:xfrm>
            <a:off x="2402048" y="3400055"/>
            <a:ext cx="1286526" cy="651242"/>
            <a:chOff x="3383036" y="4766490"/>
            <a:chExt cx="1715368" cy="868321"/>
          </a:xfrm>
        </p:grpSpPr>
        <p:sp>
          <p:nvSpPr>
            <p:cNvPr id="26" name="圆角矩形 24">
              <a:extLst>
                <a:ext uri="{FF2B5EF4-FFF2-40B4-BE49-F238E27FC236}">
                  <a16:creationId xmlns:a16="http://schemas.microsoft.com/office/drawing/2014/main" id="{364C4AC4-3BD4-4AC3-A016-9B79B73C4705}"/>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B82C34B2-3165-4766-ACF6-90855EB8AEAB}"/>
                </a:ext>
              </a:extLst>
            </p:cNvPr>
            <p:cNvSpPr txBox="1"/>
            <p:nvPr/>
          </p:nvSpPr>
          <p:spPr>
            <a:xfrm>
              <a:off x="3383036" y="4836082"/>
              <a:ext cx="1715368" cy="697625"/>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四</a:t>
              </a:r>
              <a:r>
                <a:rPr lang="en-US" altLang="zh-CN" sz="1400" dirty="0">
                  <a:solidFill>
                    <a:srgbClr val="FFFFFF"/>
                  </a:solidFill>
                  <a:latin typeface=""/>
                  <a:ea typeface="微软雅黑" panose="020B0503020204020204" pitchFamily="34" charset="-122"/>
                  <a:sym typeface=""/>
                </a:rPr>
                <a:t>)</a:t>
              </a:r>
              <a:r>
                <a:rPr lang="zh-CN" altLang="en-US" sz="1400" dirty="0">
                  <a:solidFill>
                    <a:srgbClr val="FFFFFF"/>
                  </a:solidFill>
                  <a:latin typeface=""/>
                  <a:ea typeface="微软雅黑" panose="020B0503020204020204" pitchFamily="34" charset="-122"/>
                  <a:sym typeface=""/>
                </a:rPr>
                <a:t>造成死亡的赔偿</a:t>
              </a:r>
            </a:p>
          </p:txBody>
        </p:sp>
      </p:grpSp>
      <p:sp>
        <p:nvSpPr>
          <p:cNvPr id="28" name="左大括号 27">
            <a:extLst>
              <a:ext uri="{FF2B5EF4-FFF2-40B4-BE49-F238E27FC236}">
                <a16:creationId xmlns:a16="http://schemas.microsoft.com/office/drawing/2014/main" id="{9BD949B9-F697-4E24-ADDF-CC0196A0C05A}"/>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29" name="圆角矩形 29">
            <a:extLst>
              <a:ext uri="{FF2B5EF4-FFF2-40B4-BE49-F238E27FC236}">
                <a16:creationId xmlns:a16="http://schemas.microsoft.com/office/drawing/2014/main" id="{1C6FA1CF-E0AC-450D-9DEE-7BBE2D8EBE84}"/>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0" name="组合 29">
            <a:extLst>
              <a:ext uri="{FF2B5EF4-FFF2-40B4-BE49-F238E27FC236}">
                <a16:creationId xmlns:a16="http://schemas.microsoft.com/office/drawing/2014/main" id="{FD76BA4A-084E-4A35-AB3B-BE8EDA4003E8}"/>
              </a:ext>
            </a:extLst>
          </p:cNvPr>
          <p:cNvGrpSpPr/>
          <p:nvPr/>
        </p:nvGrpSpPr>
        <p:grpSpPr>
          <a:xfrm>
            <a:off x="2408845" y="4181100"/>
            <a:ext cx="1276404" cy="651241"/>
            <a:chOff x="3392098" y="4766490"/>
            <a:chExt cx="1701872" cy="868321"/>
          </a:xfrm>
          <a:solidFill>
            <a:srgbClr val="C00000"/>
          </a:solidFill>
        </p:grpSpPr>
        <p:sp>
          <p:nvSpPr>
            <p:cNvPr id="31" name="圆角矩形 31">
              <a:extLst>
                <a:ext uri="{FF2B5EF4-FFF2-40B4-BE49-F238E27FC236}">
                  <a16:creationId xmlns:a16="http://schemas.microsoft.com/office/drawing/2014/main" id="{111EF830-46DE-4897-BE3A-75933E2E289A}"/>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a:solidFill>
                  <a:srgbClr val="FFFFFF"/>
                </a:solidFill>
                <a:latin typeface=""/>
                <a:ea typeface="微软雅黑" panose="020B0503020204020204" pitchFamily="34" charset="-122"/>
                <a:sym typeface=""/>
              </a:endParaRPr>
            </a:p>
          </p:txBody>
        </p:sp>
        <p:sp>
          <p:nvSpPr>
            <p:cNvPr id="32" name="TextBox 9">
              <a:extLst>
                <a:ext uri="{FF2B5EF4-FFF2-40B4-BE49-F238E27FC236}">
                  <a16:creationId xmlns:a16="http://schemas.microsoft.com/office/drawing/2014/main" id="{BF39FC9F-9DAE-4610-8373-DDBA329CF198}"/>
                </a:ext>
              </a:extLst>
            </p:cNvPr>
            <p:cNvSpPr txBox="1"/>
            <p:nvPr/>
          </p:nvSpPr>
          <p:spPr>
            <a:xfrm>
              <a:off x="3392098" y="4924257"/>
              <a:ext cx="1684567" cy="697626"/>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400" dirty="0">
                  <a:solidFill>
                    <a:srgbClr val="FFFFFF"/>
                  </a:solidFill>
                  <a:latin typeface=""/>
                  <a:ea typeface="微软雅黑" panose="020B0503020204020204" pitchFamily="34" charset="-122"/>
                </a:rPr>
                <a:t>(</a:t>
              </a:r>
              <a:r>
                <a:rPr lang="zh-CN" altLang="en-US" sz="1400" dirty="0">
                  <a:solidFill>
                    <a:srgbClr val="FFFFFF"/>
                  </a:solidFill>
                  <a:latin typeface=""/>
                  <a:ea typeface="微软雅黑" panose="020B0503020204020204" pitchFamily="34" charset="-122"/>
                </a:rPr>
                <a:t>五</a:t>
              </a:r>
              <a:r>
                <a:rPr lang="en-US" altLang="zh-CN" sz="1400" dirty="0">
                  <a:solidFill>
                    <a:srgbClr val="FFFFFF"/>
                  </a:solidFill>
                  <a:latin typeface=""/>
                  <a:ea typeface="微软雅黑" panose="020B0503020204020204" pitchFamily="34" charset="-122"/>
                </a:rPr>
                <a:t>)</a:t>
              </a:r>
              <a:r>
                <a:rPr lang="zh-CN" altLang="en-US" sz="1400" dirty="0">
                  <a:solidFill>
                    <a:srgbClr val="FFFFFF"/>
                  </a:solidFill>
                  <a:latin typeface=""/>
                  <a:ea typeface="微软雅黑" panose="020B0503020204020204" pitchFamily="34" charset="-122"/>
                </a:rPr>
                <a:t>人身损害的抚慰金赔偿</a:t>
              </a:r>
              <a:endParaRPr lang="zh-CN" altLang="zh-CN" sz="1400" dirty="0">
                <a:solidFill>
                  <a:srgbClr val="FFFFFF"/>
                </a:solidFill>
                <a:latin typeface=""/>
                <a:ea typeface="微软雅黑" panose="020B0503020204020204" pitchFamily="34" charset="-122"/>
              </a:endParaRPr>
            </a:p>
          </p:txBody>
        </p:sp>
      </p:grpSp>
      <p:sp>
        <p:nvSpPr>
          <p:cNvPr id="33" name="TextBox 9">
            <a:extLst>
              <a:ext uri="{FF2B5EF4-FFF2-40B4-BE49-F238E27FC236}">
                <a16:creationId xmlns:a16="http://schemas.microsoft.com/office/drawing/2014/main" id="{551E8502-5BD8-4053-9218-F329D198F6A3}"/>
              </a:ext>
            </a:extLst>
          </p:cNvPr>
          <p:cNvSpPr txBox="1"/>
          <p:nvPr/>
        </p:nvSpPr>
        <p:spPr>
          <a:xfrm>
            <a:off x="3726462" y="4299425"/>
            <a:ext cx="4158560" cy="481094"/>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一是侵害身体权。二是侵害健康权。三是侵害生命权</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造成死亡结果的</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对遭受精神损害的死者的近亲属应当赔偿精神损害抚慰金。</a:t>
            </a:r>
            <a:endParaRPr lang="en-US" altLang="zh-CN" sz="1100" dirty="0">
              <a:solidFill>
                <a:srgbClr val="000000"/>
              </a:solidFill>
              <a:latin typeface=""/>
              <a:ea typeface="微软雅黑" panose="020B0503020204020204" pitchFamily="34" charset="-122"/>
              <a:sym typeface=""/>
            </a:endParaRPr>
          </a:p>
        </p:txBody>
      </p:sp>
      <p:sp>
        <p:nvSpPr>
          <p:cNvPr id="34" name="TextBox 9">
            <a:extLst>
              <a:ext uri="{FF2B5EF4-FFF2-40B4-BE49-F238E27FC236}">
                <a16:creationId xmlns:a16="http://schemas.microsoft.com/office/drawing/2014/main" id="{83CAA5FD-B207-4ADA-85DF-8B14D29F29BE}"/>
              </a:ext>
            </a:extLst>
          </p:cNvPr>
          <p:cNvSpPr txBox="1"/>
          <p:nvPr/>
        </p:nvSpPr>
        <p:spPr>
          <a:xfrm>
            <a:off x="3681866" y="3398273"/>
            <a:ext cx="4397174" cy="68422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100" dirty="0">
                <a:solidFill>
                  <a:srgbClr val="000000">
                    <a:lumMod val="75000"/>
                    <a:lumOff val="25000"/>
                  </a:srgbClr>
                </a:solidFill>
              </a:rPr>
              <a:t>侵害生命权致受害人死亡的</a:t>
            </a:r>
            <a:r>
              <a:rPr lang="en-US" altLang="zh-CN" sz="1100" dirty="0">
                <a:solidFill>
                  <a:srgbClr val="000000">
                    <a:lumMod val="75000"/>
                    <a:lumOff val="25000"/>
                  </a:srgbClr>
                </a:solidFill>
              </a:rPr>
              <a:t>,</a:t>
            </a:r>
            <a:r>
              <a:rPr lang="zh-CN" altLang="en-US" sz="1100" dirty="0">
                <a:solidFill>
                  <a:srgbClr val="000000">
                    <a:lumMod val="75000"/>
                    <a:lumOff val="25000"/>
                  </a:srgbClr>
                </a:solidFill>
              </a:rPr>
              <a:t>应当赔偿丧葬费以及常规赔偿费用和死亡赔偿金。其中丧葬费和死亡赔偿金的赔偿属于致人死亡的特有赔偿项目。</a:t>
            </a:r>
            <a:endParaRPr lang="zh-CN" altLang="en-US" sz="1100" dirty="0">
              <a:solidFill>
                <a:srgbClr val="000000"/>
              </a:solidFill>
              <a:latin typeface=""/>
              <a:ea typeface="微软雅黑" panose="020B0503020204020204" pitchFamily="34" charset="-122"/>
              <a:sym typeface=""/>
            </a:endParaRPr>
          </a:p>
        </p:txBody>
      </p:sp>
      <p:sp>
        <p:nvSpPr>
          <p:cNvPr id="2" name="TextBox 9">
            <a:extLst>
              <a:ext uri="{FF2B5EF4-FFF2-40B4-BE49-F238E27FC236}">
                <a16:creationId xmlns:a16="http://schemas.microsoft.com/office/drawing/2014/main" id="{BC7ABA5C-616A-4132-90A6-997D28A32583}"/>
              </a:ext>
            </a:extLst>
          </p:cNvPr>
          <p:cNvSpPr txBox="1"/>
          <p:nvPr/>
        </p:nvSpPr>
        <p:spPr>
          <a:xfrm>
            <a:off x="5037622" y="1700355"/>
            <a:ext cx="2512902" cy="47994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100" dirty="0">
                <a:solidFill>
                  <a:srgbClr val="000000">
                    <a:lumMod val="75000"/>
                    <a:lumOff val="25000"/>
                  </a:srgbClr>
                </a:solidFill>
              </a:rPr>
              <a:t>4.</a:t>
            </a:r>
            <a:r>
              <a:rPr lang="zh-CN" altLang="en-US" sz="1100" dirty="0">
                <a:solidFill>
                  <a:srgbClr val="000000">
                    <a:lumMod val="75000"/>
                    <a:lumOff val="25000"/>
                  </a:srgbClr>
                </a:solidFill>
              </a:rPr>
              <a:t>转院治疗的交通费赔偿</a:t>
            </a:r>
            <a:endParaRPr lang="en-US" altLang="zh-CN" sz="1100" dirty="0">
              <a:solidFill>
                <a:srgbClr val="000000">
                  <a:lumMod val="75000"/>
                  <a:lumOff val="25000"/>
                </a:srgbClr>
              </a:solidFill>
            </a:endParaRPr>
          </a:p>
          <a:p>
            <a:r>
              <a:rPr lang="en-US" altLang="zh-CN" sz="1100" dirty="0">
                <a:solidFill>
                  <a:srgbClr val="000000"/>
                </a:solidFill>
                <a:latin typeface=""/>
                <a:ea typeface="微软雅黑" panose="020B0503020204020204" pitchFamily="34" charset="-122"/>
                <a:sym typeface=""/>
              </a:rPr>
              <a:t>5.</a:t>
            </a:r>
            <a:r>
              <a:rPr lang="zh-CN" altLang="en-US" sz="1100" dirty="0">
                <a:solidFill>
                  <a:srgbClr val="000000"/>
                </a:solidFill>
                <a:latin typeface=""/>
                <a:ea typeface="微软雅黑" panose="020B0503020204020204" pitchFamily="34" charset="-122"/>
                <a:sym typeface=""/>
              </a:rPr>
              <a:t>伙食补助费和营养费赔偿</a:t>
            </a:r>
          </a:p>
        </p:txBody>
      </p:sp>
    </p:spTree>
    <p:extLst>
      <p:ext uri="{BB962C8B-B14F-4D97-AF65-F5344CB8AC3E}">
        <p14:creationId xmlns:p14="http://schemas.microsoft.com/office/powerpoint/2010/main" val="38462940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侵权损害赔偿方法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二、财产损害赔偿</a:t>
            </a:r>
            <a:endParaRPr lang="zh-CN" altLang="en-US" dirty="0"/>
          </a:p>
        </p:txBody>
      </p:sp>
      <p:pic>
        <p:nvPicPr>
          <p:cNvPr id="4" name="图片 3">
            <a:extLst>
              <a:ext uri="{FF2B5EF4-FFF2-40B4-BE49-F238E27FC236}">
                <a16:creationId xmlns:a16="http://schemas.microsoft.com/office/drawing/2014/main" id="{D32C4E63-D274-4193-80E2-E93B61B74A1C}"/>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864F3D9C-D875-455D-813E-12D4F7CC69E8}"/>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4B108F86-ED23-47C8-85F5-CAA39B317556}"/>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A6AB6BF-67F1-471D-820B-2EEED0413E52}"/>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7D5BEF9-D539-4F00-AD72-B882C1E0757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131D6A73-3CB7-471A-A8F9-BCFB478421F2}"/>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DD25A2F7-A203-40FA-8D32-2124D6BCD237}"/>
              </a:ext>
            </a:extLst>
          </p:cNvPr>
          <p:cNvSpPr/>
          <p:nvPr/>
        </p:nvSpPr>
        <p:spPr>
          <a:xfrm>
            <a:off x="307030" y="1959619"/>
            <a:ext cx="2720337"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财产损害</a:t>
            </a:r>
            <a:r>
              <a:rPr lang="en-US" altLang="zh-CN" sz="1200" b="1" dirty="0">
                <a:solidFill>
                  <a:prstClr val="white"/>
                </a:solidFill>
                <a:sym typeface="+mn-ea"/>
              </a:rPr>
              <a:t>,</a:t>
            </a:r>
            <a:r>
              <a:rPr lang="zh-CN" altLang="en-US" sz="1200" b="1" dirty="0">
                <a:solidFill>
                  <a:prstClr val="white"/>
                </a:solidFill>
                <a:sym typeface="+mn-ea"/>
              </a:rPr>
              <a:t>是指侵权行为侵害财产权</a:t>
            </a:r>
            <a:r>
              <a:rPr lang="en-US" altLang="zh-CN" sz="1200" b="1" dirty="0">
                <a:solidFill>
                  <a:prstClr val="white"/>
                </a:solidFill>
                <a:sym typeface="+mn-ea"/>
              </a:rPr>
              <a:t>,</a:t>
            </a:r>
            <a:r>
              <a:rPr lang="zh-CN" altLang="en-US" sz="1200" b="1" dirty="0">
                <a:solidFill>
                  <a:prstClr val="white"/>
                </a:solidFill>
                <a:sym typeface="+mn-ea"/>
              </a:rPr>
              <a:t>使财产权的客体遭到破坏</a:t>
            </a:r>
            <a:r>
              <a:rPr lang="en-US" altLang="zh-CN" sz="1200" b="1" dirty="0">
                <a:solidFill>
                  <a:prstClr val="white"/>
                </a:solidFill>
                <a:sym typeface="+mn-ea"/>
              </a:rPr>
              <a:t>,</a:t>
            </a:r>
            <a:r>
              <a:rPr lang="zh-CN" altLang="en-US" sz="1200" b="1" dirty="0">
                <a:solidFill>
                  <a:prstClr val="white"/>
                </a:solidFill>
                <a:sym typeface="+mn-ea"/>
              </a:rPr>
              <a:t>导致其使用价值和价值的贬损、减少或者完全丧失</a:t>
            </a:r>
            <a:r>
              <a:rPr lang="en-US" altLang="zh-CN" sz="1200" b="1" dirty="0">
                <a:solidFill>
                  <a:prstClr val="white"/>
                </a:solidFill>
                <a:sym typeface="+mn-ea"/>
              </a:rPr>
              <a:t>,</a:t>
            </a:r>
            <a:r>
              <a:rPr lang="zh-CN" altLang="en-US" sz="1200" b="1" dirty="0">
                <a:solidFill>
                  <a:prstClr val="white"/>
                </a:solidFill>
                <a:sym typeface="+mn-ea"/>
              </a:rPr>
              <a:t>或者破坏了财产权人对于财产权客体的支配关系</a:t>
            </a:r>
            <a:r>
              <a:rPr lang="en-US" altLang="zh-CN" sz="1200" b="1" dirty="0">
                <a:solidFill>
                  <a:prstClr val="white"/>
                </a:solidFill>
                <a:sym typeface="+mn-ea"/>
              </a:rPr>
              <a:t>,</a:t>
            </a:r>
            <a:r>
              <a:rPr lang="zh-CN" altLang="en-US" sz="1200" b="1" dirty="0">
                <a:solidFill>
                  <a:prstClr val="white"/>
                </a:solidFill>
                <a:sym typeface="+mn-ea"/>
              </a:rPr>
              <a:t>使财产权人的财产利益受到损失</a:t>
            </a:r>
            <a:r>
              <a:rPr lang="en-US" altLang="zh-CN" sz="1200" b="1" dirty="0">
                <a:solidFill>
                  <a:prstClr val="white"/>
                </a:solidFill>
                <a:sym typeface="+mn-ea"/>
              </a:rPr>
              <a:t>,</a:t>
            </a:r>
            <a:r>
              <a:rPr lang="zh-CN" altLang="en-US" sz="1200" b="1" dirty="0">
                <a:solidFill>
                  <a:prstClr val="white"/>
                </a:solidFill>
                <a:sym typeface="+mn-ea"/>
              </a:rPr>
              <a:t>从而导致权利人拥有的财产价值的减少和可得财产利益的丧失。</a:t>
            </a:r>
          </a:p>
        </p:txBody>
      </p:sp>
      <p:sp>
        <p:nvSpPr>
          <p:cNvPr id="11" name="矩形 10">
            <a:extLst>
              <a:ext uri="{FF2B5EF4-FFF2-40B4-BE49-F238E27FC236}">
                <a16:creationId xmlns:a16="http://schemas.microsoft.com/office/drawing/2014/main" id="{591C00B8-8A53-437D-9C5D-4751373229F0}"/>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财产损害的概念和种类</a:t>
            </a:r>
            <a:endParaRPr lang="en-US" altLang="zh-CN" sz="1200" b="1" dirty="0">
              <a:solidFill>
                <a:prstClr val="white"/>
              </a:solidFill>
            </a:endParaRPr>
          </a:p>
        </p:txBody>
      </p:sp>
      <p:sp>
        <p:nvSpPr>
          <p:cNvPr id="12" name="矩形 11">
            <a:extLst>
              <a:ext uri="{FF2B5EF4-FFF2-40B4-BE49-F238E27FC236}">
                <a16:creationId xmlns:a16="http://schemas.microsoft.com/office/drawing/2014/main" id="{BD3C5655-9639-490E-B376-F6CA40EF589B}"/>
              </a:ext>
            </a:extLst>
          </p:cNvPr>
          <p:cNvSpPr/>
          <p:nvPr/>
        </p:nvSpPr>
        <p:spPr>
          <a:xfrm>
            <a:off x="3119683" y="2069523"/>
            <a:ext cx="2802691" cy="1448217"/>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确定财产损害赔偿范围应当以全部赔偿为原则。即财产损害赔偿数额的确定</a:t>
            </a:r>
            <a:r>
              <a:rPr lang="en-US" altLang="zh-CN" sz="1200" b="1" dirty="0">
                <a:solidFill>
                  <a:prstClr val="white"/>
                </a:solidFill>
                <a:sym typeface="+mn-ea"/>
              </a:rPr>
              <a:t>,</a:t>
            </a:r>
            <a:r>
              <a:rPr lang="zh-CN" altLang="en-US" sz="1200" b="1" dirty="0">
                <a:solidFill>
                  <a:prstClr val="white"/>
                </a:solidFill>
                <a:sym typeface="+mn-ea"/>
              </a:rPr>
              <a:t>以客观的财产、财产利益所损失的价值为客观标准</a:t>
            </a:r>
            <a:r>
              <a:rPr lang="en-US" altLang="zh-CN" sz="1200" b="1" dirty="0">
                <a:solidFill>
                  <a:prstClr val="white"/>
                </a:solidFill>
                <a:sym typeface="+mn-ea"/>
              </a:rPr>
              <a:t>,</a:t>
            </a:r>
            <a:r>
              <a:rPr lang="zh-CN" altLang="en-US" sz="1200" b="1" dirty="0">
                <a:solidFill>
                  <a:prstClr val="white"/>
                </a:solidFill>
                <a:sym typeface="+mn-ea"/>
              </a:rPr>
              <a:t>损失多少就应当赔偿多少。</a:t>
            </a:r>
          </a:p>
        </p:txBody>
      </p:sp>
      <p:sp>
        <p:nvSpPr>
          <p:cNvPr id="13" name="矩形 12">
            <a:extLst>
              <a:ext uri="{FF2B5EF4-FFF2-40B4-BE49-F238E27FC236}">
                <a16:creationId xmlns:a16="http://schemas.microsoft.com/office/drawing/2014/main" id="{645888F7-315D-40B3-B74E-70FB093FF198}"/>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财产损害的赔偿范围</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64899316-13E2-44B8-B99F-B8FC36960678}"/>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C8B0A4FC-8A97-4ACE-B052-C846DB353B61}"/>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54D9C472-630F-4FDD-AB79-91EA83F8A8BC}"/>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424FA340-655E-4866-8A21-331A2FABDA29}"/>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D9610C9E-F1E8-406F-A8B5-723C05126FD4}"/>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FF1F891-28E1-4536-BC31-C1574398361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1E552BEF-7124-4F34-8699-995D4011EB7E}"/>
              </a:ext>
            </a:extLst>
          </p:cNvPr>
          <p:cNvSpPr/>
          <p:nvPr/>
        </p:nvSpPr>
        <p:spPr>
          <a:xfrm>
            <a:off x="5983973" y="2001733"/>
            <a:ext cx="2774115" cy="890693"/>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直接损失赔偿</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间接损失赔偿</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其他财产利益损失的推算</a:t>
            </a:r>
          </a:p>
        </p:txBody>
      </p:sp>
      <p:sp>
        <p:nvSpPr>
          <p:cNvPr id="23" name="矩形 22">
            <a:extLst>
              <a:ext uri="{FF2B5EF4-FFF2-40B4-BE49-F238E27FC236}">
                <a16:creationId xmlns:a16="http://schemas.microsoft.com/office/drawing/2014/main" id="{D3544519-22B6-40D0-852D-9B1B4123CA71}"/>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财产损害数额的计算</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AF23A52A-73C3-4487-AE34-0D2E3E720B5C}"/>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E37841ED-1A49-4C89-830C-20A2553F3083}"/>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D12ACB82-0279-4D5B-9104-529285E3CC47}"/>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6294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侵权损害赔偿方法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三、精神损害赔偿</a:t>
            </a:r>
            <a:endParaRPr lang="zh-CN" altLang="en-US" dirty="0"/>
          </a:p>
        </p:txBody>
      </p:sp>
      <p:sp>
        <p:nvSpPr>
          <p:cNvPr id="4" name="iṩḻîdè">
            <a:extLst>
              <a:ext uri="{FF2B5EF4-FFF2-40B4-BE49-F238E27FC236}">
                <a16:creationId xmlns:a16="http://schemas.microsoft.com/office/drawing/2014/main" id="{9DF5DE26-83F6-44C2-B8BA-0BF683B7C732}"/>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233D8A80-215E-47A6-B9FC-21CECCD0B746}"/>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33E8C3A4-E154-4283-BE24-4A74A71CA7DB}"/>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D299EE12-B629-4339-BEF3-B9E0543567F0}"/>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CF95DE0F-902B-430A-9D51-4A6FCB3010C3}"/>
              </a:ext>
            </a:extLst>
          </p:cNvPr>
          <p:cNvSpPr txBox="1"/>
          <p:nvPr/>
        </p:nvSpPr>
        <p:spPr>
          <a:xfrm>
            <a:off x="1249370" y="1307203"/>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精神损害赔偿的概念和结构</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8C8E09D-4590-490C-A1B6-ACA495218107}"/>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6457FB75-1606-49B8-A26B-B44AA9E26D90}"/>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8C476A5B-4F62-4032-B0D2-E75B6A08A12E}"/>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D734E3E8-F069-46E4-A336-5C919C956F3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8CBC5EE8-E190-407E-99D2-268149AA678A}"/>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D0D81084-4B16-4AD7-B9E5-F04564F268C5}"/>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A259AD83-EFAE-45F2-AECA-4EB43B06D237}"/>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6AF56ECA-3474-4BF5-9B58-2B6D3CC59E16}"/>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FC0F6137-76B9-4DCA-9F51-266BE2C83B74}"/>
              </a:ext>
            </a:extLst>
          </p:cNvPr>
          <p:cNvSpPr txBox="1"/>
          <p:nvPr/>
        </p:nvSpPr>
        <p:spPr>
          <a:xfrm>
            <a:off x="1037009" y="3189190"/>
            <a:ext cx="2687826"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计算精神损害赔偿金的基本方法</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117DFE31-6BBB-4E9F-91E3-48BA3F23B669}"/>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8602201C-923C-40CC-8946-DFC2F96D29A5}"/>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FF8AC447-96B5-4CD9-A5CB-C0872B6B9598}"/>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1CCCAB21-09B5-4877-AB01-1C7CB0EBB9C3}"/>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A6B4D0C4-7721-48E2-953F-D8524682DA07}"/>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C5C6CB01-B383-4245-ACD3-F870EC224889}"/>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5D7B7520-B42C-4DDD-8210-0EA965ACC00E}"/>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8CB417E3-96B1-4F22-91E7-B3AAC4B347E5}"/>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07A917C4-6A23-430C-B008-F0E9056AB2CD}"/>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精神损害赔偿的范围</a:t>
            </a:r>
            <a:endParaRPr lang="en-GB" altLang="zh-CN" sz="1200" b="1" dirty="0">
              <a:solidFill>
                <a:srgbClr val="9B552C"/>
              </a:solidFill>
            </a:endParaRPr>
          </a:p>
        </p:txBody>
      </p:sp>
      <p:sp>
        <p:nvSpPr>
          <p:cNvPr id="29" name="išlidê">
            <a:extLst>
              <a:ext uri="{FF2B5EF4-FFF2-40B4-BE49-F238E27FC236}">
                <a16:creationId xmlns:a16="http://schemas.microsoft.com/office/drawing/2014/main" id="{06BE7D44-B764-493B-9065-021E0063C465}"/>
              </a:ext>
            </a:extLst>
          </p:cNvPr>
          <p:cNvSpPr txBox="1"/>
          <p:nvPr/>
        </p:nvSpPr>
        <p:spPr>
          <a:xfrm>
            <a:off x="5216175" y="3135978"/>
            <a:ext cx="2924709"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算定精神损害赔偿金的具体规则</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DA857FBB-581D-456E-B256-5F343EFB85F6}"/>
              </a:ext>
            </a:extLst>
          </p:cNvPr>
          <p:cNvSpPr/>
          <p:nvPr/>
        </p:nvSpPr>
        <p:spPr>
          <a:xfrm>
            <a:off x="952405" y="1606646"/>
            <a:ext cx="3049153" cy="890821"/>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精神损害赔偿是民事主体因其人身权利受到不法侵害</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使其人格利益和身份利益受到损害或遭受精神痛苦</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要求侵权人通过财产赔偿等方法进行救济和保护的民事法律制度。</a:t>
            </a:r>
          </a:p>
        </p:txBody>
      </p:sp>
      <p:sp>
        <p:nvSpPr>
          <p:cNvPr id="31" name="矩形 30">
            <a:extLst>
              <a:ext uri="{FF2B5EF4-FFF2-40B4-BE49-F238E27FC236}">
                <a16:creationId xmlns:a16="http://schemas.microsoft.com/office/drawing/2014/main" id="{F1C73871-EF14-480F-82EF-907B7338A48E}"/>
              </a:ext>
            </a:extLst>
          </p:cNvPr>
          <p:cNvSpPr/>
          <p:nvPr/>
        </p:nvSpPr>
        <p:spPr>
          <a:xfrm>
            <a:off x="5116606" y="1551206"/>
            <a:ext cx="2979284" cy="687689"/>
          </a:xfrm>
          <a:prstGeom prst="rect">
            <a:avLst/>
          </a:prstGeom>
        </p:spPr>
        <p:txBody>
          <a:bodyPr wrap="square">
            <a:spAutoFit/>
          </a:bodyPr>
          <a:lstStyle/>
          <a:p>
            <a:pPr algn="just">
              <a:lnSpc>
                <a:spcPct val="120000"/>
              </a:lnSpc>
            </a:pPr>
            <a:r>
              <a:rPr lang="zh-CN" altLang="en-US" sz="1100" dirty="0"/>
              <a:t>一是适用范围</a:t>
            </a:r>
            <a:r>
              <a:rPr lang="en-US" altLang="zh-CN" sz="1100" dirty="0"/>
              <a:t>,</a:t>
            </a:r>
            <a:r>
              <a:rPr lang="zh-CN" altLang="en-US" sz="1100" dirty="0"/>
              <a:t>指受精神损害赔偿制度保护的权利的范围</a:t>
            </a:r>
            <a:r>
              <a:rPr lang="en-US" altLang="zh-CN" sz="1100" dirty="0"/>
              <a:t>;</a:t>
            </a:r>
            <a:r>
              <a:rPr lang="zh-CN" altLang="en-US" sz="1100" dirty="0"/>
              <a:t>二是赔偿范围</a:t>
            </a:r>
            <a:r>
              <a:rPr lang="en-US" altLang="zh-CN" sz="1100" dirty="0"/>
              <a:t>,</a:t>
            </a:r>
            <a:r>
              <a:rPr lang="zh-CN" altLang="en-US" sz="1100" dirty="0"/>
              <a:t>即精神利益受到损害应当赔偿的范围。</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8C3EC5E1-E73D-48F3-855F-691F83CABC14}"/>
              </a:ext>
            </a:extLst>
          </p:cNvPr>
          <p:cNvSpPr/>
          <p:nvPr/>
        </p:nvSpPr>
        <p:spPr>
          <a:xfrm>
            <a:off x="1207812" y="3512911"/>
            <a:ext cx="303416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法官自由酌量原则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区别对待原则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适当限制原则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zh-CN" altLang="en-US"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5D7F8E03-F63A-4B81-AD2D-BBDE3FB0553A}"/>
              </a:ext>
            </a:extLst>
          </p:cNvPr>
          <p:cNvSpPr/>
          <p:nvPr/>
        </p:nvSpPr>
        <p:spPr>
          <a:xfrm>
            <a:off x="4958307" y="3531239"/>
            <a:ext cx="318257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概算规则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比照规则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参照规则</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4.</a:t>
            </a:r>
            <a:r>
              <a:rPr lang="zh-CN" altLang="en-US" sz="1100" dirty="0">
                <a:solidFill>
                  <a:schemeClr val="tx1">
                    <a:lumMod val="95000"/>
                    <a:lumOff val="5000"/>
                  </a:schemeClr>
                </a:solidFill>
                <a:cs typeface="+mn-ea"/>
                <a:sym typeface="+mn-lt"/>
              </a:rPr>
              <a:t>全部赔偿规则</a:t>
            </a:r>
          </a:p>
        </p:txBody>
      </p:sp>
    </p:spTree>
    <p:extLst>
      <p:ext uri="{BB962C8B-B14F-4D97-AF65-F5344CB8AC3E}">
        <p14:creationId xmlns:p14="http://schemas.microsoft.com/office/powerpoint/2010/main" val="17515023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侵权损害赔偿方法</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四、惩罚性赔偿</a:t>
            </a:r>
            <a:endParaRPr lang="zh-CN" altLang="en-US" dirty="0"/>
          </a:p>
        </p:txBody>
      </p:sp>
      <p:pic>
        <p:nvPicPr>
          <p:cNvPr id="4" name="图片 3">
            <a:extLst>
              <a:ext uri="{FF2B5EF4-FFF2-40B4-BE49-F238E27FC236}">
                <a16:creationId xmlns:a16="http://schemas.microsoft.com/office/drawing/2014/main" id="{4FEB4177-1CF5-47B9-B7AE-68D4C66B16AB}"/>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9251F765-16F6-4949-81B7-25918516CE80}"/>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CC648A1D-CAE7-4ADA-BD6E-3A15F8EC5618}"/>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C246C343-9DAB-406C-8B75-A789358D4B35}"/>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BB5198F-A060-46D3-ABD0-A626BF548425}"/>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B570F5CA-97B5-458D-B929-B0D0903F6DD1}"/>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2E6B80C3-EA4D-4542-AABF-18E4768A26B0}"/>
              </a:ext>
            </a:extLst>
          </p:cNvPr>
          <p:cNvSpPr/>
          <p:nvPr/>
        </p:nvSpPr>
        <p:spPr>
          <a:xfrm>
            <a:off x="307030" y="1959619"/>
            <a:ext cx="2720337"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惩罚性赔偿是指超过了赔偿原告的必需部分而给付的赔偿。 它起源于</a:t>
            </a:r>
            <a:r>
              <a:rPr lang="en-US" altLang="zh-CN" sz="1200" b="1" dirty="0">
                <a:solidFill>
                  <a:prstClr val="white"/>
                </a:solidFill>
                <a:sym typeface="+mn-ea"/>
              </a:rPr>
              <a:t>18</a:t>
            </a:r>
            <a:r>
              <a:rPr lang="zh-CN" altLang="en-US" sz="1200" b="1" dirty="0">
                <a:solidFill>
                  <a:prstClr val="white"/>
                </a:solidFill>
                <a:sym typeface="+mn-ea"/>
              </a:rPr>
              <a:t>世纪</a:t>
            </a:r>
            <a:r>
              <a:rPr lang="en-US" altLang="zh-CN" sz="1200" b="1" dirty="0">
                <a:solidFill>
                  <a:prstClr val="white"/>
                </a:solidFill>
                <a:sym typeface="+mn-ea"/>
              </a:rPr>
              <a:t>60</a:t>
            </a:r>
            <a:r>
              <a:rPr lang="zh-CN" altLang="en-US" sz="1200" b="1" dirty="0">
                <a:solidFill>
                  <a:prstClr val="white"/>
                </a:solidFill>
                <a:sym typeface="+mn-ea"/>
              </a:rPr>
              <a:t>年代的英格兰</a:t>
            </a:r>
            <a:r>
              <a:rPr lang="en-US" altLang="zh-CN" sz="1200" b="1" dirty="0">
                <a:solidFill>
                  <a:prstClr val="white"/>
                </a:solidFill>
                <a:sym typeface="+mn-ea"/>
              </a:rPr>
              <a:t>,</a:t>
            </a:r>
            <a:r>
              <a:rPr lang="zh-CN" altLang="en-US" sz="1200" b="1" dirty="0">
                <a:solidFill>
                  <a:prstClr val="white"/>
                </a:solidFill>
                <a:sym typeface="+mn-ea"/>
              </a:rPr>
              <a:t>本是英美法系国家的赔偿制度。</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179</a:t>
            </a:r>
            <a:r>
              <a:rPr lang="zh-CN" altLang="en-US" sz="1200" b="1" dirty="0">
                <a:solidFill>
                  <a:prstClr val="white"/>
                </a:solidFill>
                <a:sym typeface="+mn-ea"/>
              </a:rPr>
              <a:t>条第</a:t>
            </a:r>
            <a:r>
              <a:rPr lang="en-US" altLang="zh-CN" sz="1200" b="1" dirty="0">
                <a:solidFill>
                  <a:prstClr val="white"/>
                </a:solidFill>
                <a:sym typeface="+mn-ea"/>
              </a:rPr>
              <a:t>2</a:t>
            </a:r>
            <a:r>
              <a:rPr lang="zh-CN" altLang="en-US" sz="1200" b="1" dirty="0">
                <a:solidFill>
                  <a:prstClr val="white"/>
                </a:solidFill>
                <a:sym typeface="+mn-ea"/>
              </a:rPr>
              <a:t>款规定</a:t>
            </a:r>
            <a:r>
              <a:rPr lang="en-US" altLang="zh-CN" sz="1200" b="1" dirty="0">
                <a:solidFill>
                  <a:prstClr val="white"/>
                </a:solidFill>
                <a:sym typeface="+mn-ea"/>
              </a:rPr>
              <a:t>:“</a:t>
            </a:r>
            <a:r>
              <a:rPr lang="zh-CN" altLang="en-US" sz="1200" b="1" dirty="0">
                <a:solidFill>
                  <a:prstClr val="white"/>
                </a:solidFill>
                <a:sym typeface="+mn-ea"/>
              </a:rPr>
              <a:t>法律规定惩罚性赔偿的</a:t>
            </a:r>
            <a:r>
              <a:rPr lang="en-US" altLang="zh-CN" sz="1200" b="1" dirty="0">
                <a:solidFill>
                  <a:prstClr val="white"/>
                </a:solidFill>
                <a:sym typeface="+mn-ea"/>
              </a:rPr>
              <a:t>,</a:t>
            </a:r>
            <a:r>
              <a:rPr lang="zh-CN" altLang="en-US" sz="1200" b="1" dirty="0">
                <a:solidFill>
                  <a:prstClr val="white"/>
                </a:solidFill>
                <a:sym typeface="+mn-ea"/>
              </a:rPr>
              <a:t>依照其规定。”</a:t>
            </a:r>
          </a:p>
        </p:txBody>
      </p:sp>
      <p:sp>
        <p:nvSpPr>
          <p:cNvPr id="11" name="矩形 10">
            <a:extLst>
              <a:ext uri="{FF2B5EF4-FFF2-40B4-BE49-F238E27FC236}">
                <a16:creationId xmlns:a16="http://schemas.microsoft.com/office/drawing/2014/main" id="{04A48867-74A9-4B96-A757-D8F519531435}"/>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惩罚性赔偿的概念</a:t>
            </a:r>
            <a:endParaRPr lang="en-US" altLang="zh-CN" sz="1200" b="1" dirty="0">
              <a:solidFill>
                <a:prstClr val="white"/>
              </a:solidFill>
            </a:endParaRPr>
          </a:p>
        </p:txBody>
      </p:sp>
      <p:sp>
        <p:nvSpPr>
          <p:cNvPr id="12" name="矩形 11">
            <a:extLst>
              <a:ext uri="{FF2B5EF4-FFF2-40B4-BE49-F238E27FC236}">
                <a16:creationId xmlns:a16="http://schemas.microsoft.com/office/drawing/2014/main" id="{12BC16AF-6E6A-4F0B-985E-F6338EAE88EB}"/>
              </a:ext>
            </a:extLst>
          </p:cNvPr>
          <p:cNvSpPr/>
          <p:nvPr/>
        </p:nvSpPr>
        <p:spPr>
          <a:xfrm>
            <a:off x="3119683" y="2069523"/>
            <a:ext cx="2802691" cy="172617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sym typeface="+mn-ea"/>
              </a:rPr>
              <a:t>1.</a:t>
            </a:r>
            <a:r>
              <a:rPr lang="zh-CN" altLang="en-US" sz="1200" b="1" dirty="0">
                <a:solidFill>
                  <a:prstClr val="white"/>
                </a:solidFill>
                <a:sym typeface="+mn-ea"/>
              </a:rPr>
              <a:t>恶意致人死亡或者健康严重损害的惩罚性赔偿</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故意侵害知识产权的惩罚性赔偿</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3.</a:t>
            </a:r>
            <a:r>
              <a:rPr lang="zh-CN" altLang="en-US" sz="1200" b="1" dirty="0">
                <a:solidFill>
                  <a:prstClr val="white"/>
                </a:solidFill>
                <a:sym typeface="+mn-ea"/>
              </a:rPr>
              <a:t>故意污染环境、破坏生态的惩罚性赔偿</a:t>
            </a:r>
            <a:endParaRPr lang="en-US" altLang="zh-CN" sz="1200" b="1" dirty="0">
              <a:solidFill>
                <a:prstClr val="white"/>
              </a:solidFill>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13093BE0-0D23-4493-88AD-619A8F2BD115}"/>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惩罚性赔偿的类型</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764F30BC-86CC-4731-8DD6-9D948F9361E9}"/>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4F1E9FCF-F786-4FA1-B0FC-2BF6D451818A}"/>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4F3D7733-3630-4487-A927-032C5DDFDCD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D08EF708-C26D-48E4-8733-7EAA176F6679}"/>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310C2D4F-0B0F-401D-A03A-B7A9F2229967}"/>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4724988D-F4F0-44F4-85A9-74FD84E9372C}"/>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7839DC3F-A34C-47E4-A22D-C8420CA7DA35}"/>
              </a:ext>
            </a:extLst>
          </p:cNvPr>
          <p:cNvSpPr/>
          <p:nvPr/>
        </p:nvSpPr>
        <p:spPr>
          <a:xfrm>
            <a:off x="5983973" y="2001733"/>
            <a:ext cx="2774115" cy="1167692"/>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适用惩罚性赔偿责任的要件</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惩罚性赔偿责任数额的确定方法</a:t>
            </a: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cs typeface="微软雅黑" panose="020B0503020204020204" charset="-122"/>
              <a:sym typeface="+mn-ea"/>
            </a:endParaRPr>
          </a:p>
          <a:p>
            <a:pPr marL="171450" indent="-171450" algn="just">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cs typeface="微软雅黑" panose="020B0503020204020204" charset="-122"/>
              <a:sym typeface="+mn-ea"/>
            </a:endParaRPr>
          </a:p>
        </p:txBody>
      </p:sp>
      <p:sp>
        <p:nvSpPr>
          <p:cNvPr id="23" name="矩形 22">
            <a:extLst>
              <a:ext uri="{FF2B5EF4-FFF2-40B4-BE49-F238E27FC236}">
                <a16:creationId xmlns:a16="http://schemas.microsoft.com/office/drawing/2014/main" id="{C396F1A3-A789-4197-AF02-25E5D8FFB482}"/>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惩罚性赔偿的具体适用规则</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933C53E8-D277-4474-88DC-98807A9B1C49}"/>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20F9A4CE-594D-4DEA-AD6E-1343EADD1ADE}"/>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B03FE45A-939B-4DAC-B952-1C90147A4CAB}"/>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92884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其他民事责任方式</a:t>
            </a:r>
          </a:p>
        </p:txBody>
      </p:sp>
      <p:sp>
        <p:nvSpPr>
          <p:cNvPr id="4" name="iṩḻîdè">
            <a:extLst>
              <a:ext uri="{FF2B5EF4-FFF2-40B4-BE49-F238E27FC236}">
                <a16:creationId xmlns:a16="http://schemas.microsoft.com/office/drawing/2014/main" id="{6404EF3B-83AE-49FC-A62A-4B9F4E21A4D1}"/>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72685FC4-977D-46E3-A16C-23DE20105C5C}"/>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B411ED46-088A-48A5-BA9C-82EBFFD2B3D9}"/>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　一、返还财产</a:t>
            </a:r>
            <a:endParaRPr lang="en-GB" altLang="zh-CN" sz="1200" b="1" dirty="0">
              <a:solidFill>
                <a:srgbClr val="9B552C"/>
              </a:solidFill>
            </a:endParaRPr>
          </a:p>
        </p:txBody>
      </p:sp>
      <p:sp>
        <p:nvSpPr>
          <p:cNvPr id="7" name="ï$1iḑê">
            <a:extLst>
              <a:ext uri="{FF2B5EF4-FFF2-40B4-BE49-F238E27FC236}">
                <a16:creationId xmlns:a16="http://schemas.microsoft.com/office/drawing/2014/main" id="{9C843D34-06CF-4404-9050-66CCF2F8A30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252B48D5-EFD0-46DB-9B05-E352FB477DEA}"/>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FE8908AB-21AF-4EB4-B9C9-EC8F03ACE54B}"/>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54F3BFFF-279F-42CC-B167-A0E1B9C1D18F}"/>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D2CFECFA-E455-4639-8AA8-B3D0DF624D72}"/>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二、恢复原状</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377E6732-03C2-46EF-9B9A-5206E1922B52}"/>
              </a:ext>
            </a:extLst>
          </p:cNvPr>
          <p:cNvSpPr/>
          <p:nvPr/>
        </p:nvSpPr>
        <p:spPr>
          <a:xfrm>
            <a:off x="843093" y="1914510"/>
            <a:ext cx="3508191"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返还财产是普遍适用的侵权民事责任方式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即返还原物。不法侵占他人财产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应当返还原物。</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依照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民法典</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第</a:t>
            </a:r>
            <a:r>
              <a:rPr lang="en-US" altLang="zh-CN" sz="1200" dirty="0">
                <a:solidFill>
                  <a:schemeClr val="tx1">
                    <a:lumMod val="95000"/>
                    <a:lumOff val="5000"/>
                  </a:schemeClr>
                </a:solidFill>
              </a:rPr>
              <a:t>196</a:t>
            </a:r>
            <a:r>
              <a:rPr lang="zh-CN" altLang="en-US" sz="1200" dirty="0">
                <a:solidFill>
                  <a:schemeClr val="tx1">
                    <a:lumMod val="95000"/>
                    <a:lumOff val="5000"/>
                  </a:schemeClr>
                </a:solidFill>
              </a:rPr>
              <a:t>条的规定</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不动产物权和登记的动产物权的返还财产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属于物权请求权。侵害其他动产物权的返还财产</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属于侵权请求权</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适用诉讼时效的规定。</a:t>
            </a:r>
          </a:p>
        </p:txBody>
      </p:sp>
      <p:sp>
        <p:nvSpPr>
          <p:cNvPr id="13" name="矩形 12">
            <a:extLst>
              <a:ext uri="{FF2B5EF4-FFF2-40B4-BE49-F238E27FC236}">
                <a16:creationId xmlns:a16="http://schemas.microsoft.com/office/drawing/2014/main" id="{973709BD-A9FF-4CA9-99D2-21EB1F5B380E}"/>
              </a:ext>
            </a:extLst>
          </p:cNvPr>
          <p:cNvSpPr/>
          <p:nvPr/>
        </p:nvSpPr>
        <p:spPr>
          <a:xfrm>
            <a:off x="4707867" y="1847641"/>
            <a:ext cx="3546277" cy="172617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恢复原状是指恢复权利被侵犯前的原有的状态。一般是指将损害的财产修复</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即所有人的财产在被他人非法侵害遭到损坏时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如果能够修理</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则所有人有权要求加害人通过修理</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恢复财产原有的状态。</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endParaRPr lang="zh-CN" altLang="en-US" sz="1200" dirty="0">
              <a:solidFill>
                <a:schemeClr val="tx1">
                  <a:lumMod val="95000"/>
                  <a:lumOff val="5000"/>
                </a:schemeClr>
              </a:solidFill>
            </a:endParaRPr>
          </a:p>
        </p:txBody>
      </p:sp>
    </p:spTree>
    <p:extLst>
      <p:ext uri="{BB962C8B-B14F-4D97-AF65-F5344CB8AC3E}">
        <p14:creationId xmlns:p14="http://schemas.microsoft.com/office/powerpoint/2010/main" val="2453752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6" y="2061368"/>
            <a:ext cx="496199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关于责任主体的特殊规定</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其他特殊侵权责任</a:t>
            </a: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zh-CN" altLang="en-US" sz="18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901068"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第二十八章  特殊侵权责任类型</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侵权责任</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504840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1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关于责任主体的特殊规定</a:t>
            </a:r>
          </a:p>
        </p:txBody>
      </p:sp>
      <p:pic>
        <p:nvPicPr>
          <p:cNvPr id="4" name="图片 3">
            <a:extLst>
              <a:ext uri="{FF2B5EF4-FFF2-40B4-BE49-F238E27FC236}">
                <a16:creationId xmlns:a16="http://schemas.microsoft.com/office/drawing/2014/main" id="{71BF7F29-28AD-4C17-A9B1-9E3CA87C68E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3FD0CE97-E796-4A26-8E99-A8F6EFA88AFE}"/>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D01F940A-4B6D-4814-BE65-5E2F6098DDB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98A96EA-307F-4E6A-ABD3-C8C62A23CB6D}"/>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6A99FF8-4805-423D-B3B0-64398055805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57FB4BE-9E51-4A73-96D5-5827AE63DAAE}"/>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B153E09-D3A6-4A2A-B181-14EEC53E72D6}"/>
              </a:ext>
            </a:extLst>
          </p:cNvPr>
          <p:cNvSpPr/>
          <p:nvPr/>
        </p:nvSpPr>
        <p:spPr>
          <a:xfrm>
            <a:off x="281218" y="1837081"/>
            <a:ext cx="2720337" cy="283321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监护人责任是指无民事行为能力人或者限制民事行为能力人因自己的行为致人损害</a:t>
            </a:r>
            <a:r>
              <a:rPr lang="en-US" altLang="zh-CN" sz="1200" b="1" dirty="0">
                <a:solidFill>
                  <a:prstClr val="white"/>
                </a:solidFill>
                <a:sym typeface="+mn-ea"/>
              </a:rPr>
              <a:t>,</a:t>
            </a:r>
            <a:r>
              <a:rPr lang="zh-CN" altLang="en-US" sz="1200" b="1" dirty="0">
                <a:solidFill>
                  <a:prstClr val="white"/>
                </a:solidFill>
                <a:sym typeface="+mn-ea"/>
              </a:rPr>
              <a:t>由行为人的父母或者监护人等承担赔偿责任的特殊侵权责任。</a:t>
            </a:r>
          </a:p>
          <a:p>
            <a:pPr marL="171450" indent="-171450">
              <a:lnSpc>
                <a:spcPct val="150000"/>
              </a:lnSpc>
              <a:buFont typeface="Wingdings" panose="05000000000000000000" pitchFamily="2" charset="2"/>
              <a:buChar char="Ø"/>
            </a:pPr>
            <a:r>
              <a:rPr lang="zh-CN" altLang="en-US" sz="1200" b="1" dirty="0">
                <a:solidFill>
                  <a:prstClr val="white"/>
                </a:solidFill>
                <a:sym typeface="+mn-ea"/>
              </a:rPr>
              <a:t>监护人承担侵权责任的规则是</a:t>
            </a:r>
            <a:r>
              <a:rPr lang="en-US" altLang="zh-CN" sz="1200" b="1" dirty="0">
                <a:solidFill>
                  <a:prstClr val="white"/>
                </a:solidFill>
                <a:sym typeface="+mn-ea"/>
              </a:rPr>
              <a:t>:</a:t>
            </a:r>
            <a:r>
              <a:rPr lang="zh-CN" altLang="en-US" sz="1200" b="1" dirty="0">
                <a:solidFill>
                  <a:prstClr val="white"/>
                </a:solidFill>
                <a:sym typeface="+mn-ea"/>
              </a:rPr>
              <a:t>无民事行为能力人、限制民事行为能力人造成他人损害的</a:t>
            </a:r>
            <a:r>
              <a:rPr lang="en-US" altLang="zh-CN" sz="1200" b="1" dirty="0">
                <a:solidFill>
                  <a:prstClr val="white"/>
                </a:solidFill>
                <a:sym typeface="+mn-ea"/>
              </a:rPr>
              <a:t>,</a:t>
            </a:r>
            <a:r>
              <a:rPr lang="zh-CN" altLang="en-US" sz="1200" b="1" dirty="0">
                <a:solidFill>
                  <a:prstClr val="white"/>
                </a:solidFill>
                <a:sym typeface="+mn-ea"/>
              </a:rPr>
              <a:t>由监护人承担侵权责任。监护人尽到监护责任的</a:t>
            </a:r>
            <a:r>
              <a:rPr lang="en-US" altLang="zh-CN" sz="1200" b="1" dirty="0">
                <a:solidFill>
                  <a:prstClr val="white"/>
                </a:solidFill>
                <a:sym typeface="+mn-ea"/>
              </a:rPr>
              <a:t>,</a:t>
            </a:r>
            <a:r>
              <a:rPr lang="zh-CN" altLang="en-US" sz="1200" b="1" dirty="0">
                <a:solidFill>
                  <a:prstClr val="white"/>
                </a:solidFill>
                <a:sym typeface="+mn-ea"/>
              </a:rPr>
              <a:t>可以减轻其侵权责任。</a:t>
            </a:r>
          </a:p>
        </p:txBody>
      </p:sp>
      <p:sp>
        <p:nvSpPr>
          <p:cNvPr id="11" name="矩形 10">
            <a:extLst>
              <a:ext uri="{FF2B5EF4-FFF2-40B4-BE49-F238E27FC236}">
                <a16:creationId xmlns:a16="http://schemas.microsoft.com/office/drawing/2014/main" id="{7A12DDD8-B8B2-47ED-A36E-7B90CD055725}"/>
              </a:ext>
            </a:extLst>
          </p:cNvPr>
          <p:cNvSpPr/>
          <p:nvPr/>
        </p:nvSpPr>
        <p:spPr>
          <a:xfrm>
            <a:off x="200829" y="1441473"/>
            <a:ext cx="2744077" cy="298672"/>
          </a:xfrm>
          <a:prstGeom prst="rect">
            <a:avLst/>
          </a:prstGeom>
        </p:spPr>
        <p:txBody>
          <a:bodyPr wrap="square">
            <a:spAutoFit/>
          </a:bodyPr>
          <a:lstStyle/>
          <a:p>
            <a:pPr algn="just">
              <a:lnSpc>
                <a:spcPct val="120000"/>
              </a:lnSpc>
            </a:pPr>
            <a:r>
              <a:rPr lang="zh-CN" altLang="en-US" sz="1200" b="1" dirty="0">
                <a:solidFill>
                  <a:prstClr val="white"/>
                </a:solidFill>
              </a:rPr>
              <a:t>　一、监护人责任</a:t>
            </a:r>
            <a:endParaRPr lang="en-US" altLang="zh-CN" sz="1200" b="1" dirty="0">
              <a:solidFill>
                <a:prstClr val="white"/>
              </a:solidFill>
            </a:endParaRPr>
          </a:p>
        </p:txBody>
      </p:sp>
      <p:sp>
        <p:nvSpPr>
          <p:cNvPr id="12" name="矩形 11">
            <a:extLst>
              <a:ext uri="{FF2B5EF4-FFF2-40B4-BE49-F238E27FC236}">
                <a16:creationId xmlns:a16="http://schemas.microsoft.com/office/drawing/2014/main" id="{41B7FD79-AFD7-441C-A81A-8526D4E36E00}"/>
              </a:ext>
            </a:extLst>
          </p:cNvPr>
          <p:cNvSpPr/>
          <p:nvPr/>
        </p:nvSpPr>
        <p:spPr>
          <a:xfrm>
            <a:off x="3119683" y="2069523"/>
            <a:ext cx="2802691"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委托监护人的责任</a:t>
            </a:r>
            <a:r>
              <a:rPr lang="en-US" altLang="zh-CN" sz="1200" b="1" dirty="0">
                <a:solidFill>
                  <a:prstClr val="white"/>
                </a:solidFill>
                <a:sym typeface="+mn-ea"/>
              </a:rPr>
              <a:t>,</a:t>
            </a:r>
            <a:r>
              <a:rPr lang="zh-CN" altLang="en-US" sz="1200" b="1" dirty="0">
                <a:solidFill>
                  <a:prstClr val="white"/>
                </a:solidFill>
                <a:sym typeface="+mn-ea"/>
              </a:rPr>
              <a:t>是指无民事行为能力人或者限制民事行为能力人造成他人损害</a:t>
            </a:r>
            <a:r>
              <a:rPr lang="en-US" altLang="zh-CN" sz="1200" b="1" dirty="0">
                <a:solidFill>
                  <a:prstClr val="white"/>
                </a:solidFill>
                <a:sym typeface="+mn-ea"/>
              </a:rPr>
              <a:t>,</a:t>
            </a:r>
            <a:r>
              <a:rPr lang="zh-CN" altLang="en-US" sz="1200" b="1" dirty="0">
                <a:solidFill>
                  <a:prstClr val="white"/>
                </a:solidFill>
                <a:sym typeface="+mn-ea"/>
              </a:rPr>
              <a:t>监护人将监护职责委托他人</a:t>
            </a:r>
            <a:r>
              <a:rPr lang="en-US" altLang="zh-CN" sz="1200" b="1" dirty="0">
                <a:solidFill>
                  <a:prstClr val="white"/>
                </a:solidFill>
                <a:sym typeface="+mn-ea"/>
              </a:rPr>
              <a:t>,</a:t>
            </a:r>
            <a:r>
              <a:rPr lang="zh-CN" altLang="en-US" sz="1200" b="1" dirty="0">
                <a:solidFill>
                  <a:prstClr val="white"/>
                </a:solidFill>
                <a:sym typeface="+mn-ea"/>
              </a:rPr>
              <a:t>监护人与委托监护人分担责任的特殊侵权责任。其后果是</a:t>
            </a:r>
            <a:r>
              <a:rPr lang="en-US" altLang="zh-CN" sz="1200" b="1" dirty="0">
                <a:solidFill>
                  <a:prstClr val="white"/>
                </a:solidFill>
                <a:sym typeface="+mn-ea"/>
              </a:rPr>
              <a:t>,</a:t>
            </a:r>
            <a:r>
              <a:rPr lang="zh-CN" altLang="en-US" sz="1200" b="1" dirty="0">
                <a:solidFill>
                  <a:prstClr val="white"/>
                </a:solidFill>
                <a:sym typeface="+mn-ea"/>
              </a:rPr>
              <a:t>由监护人承担侵权责任</a:t>
            </a:r>
            <a:r>
              <a:rPr lang="en-US" altLang="zh-CN" sz="1200" b="1" dirty="0">
                <a:solidFill>
                  <a:prstClr val="white"/>
                </a:solidFill>
                <a:sym typeface="+mn-ea"/>
              </a:rPr>
              <a:t>;</a:t>
            </a:r>
            <a:r>
              <a:rPr lang="zh-CN" altLang="en-US" sz="1200" b="1" dirty="0">
                <a:solidFill>
                  <a:prstClr val="white"/>
                </a:solidFill>
                <a:sym typeface="+mn-ea"/>
              </a:rPr>
              <a:t>受托人有过错的</a:t>
            </a:r>
            <a:r>
              <a:rPr lang="en-US" altLang="zh-CN" sz="1200" b="1" dirty="0">
                <a:solidFill>
                  <a:prstClr val="white"/>
                </a:solidFill>
                <a:sym typeface="+mn-ea"/>
              </a:rPr>
              <a:t>,</a:t>
            </a:r>
            <a:r>
              <a:rPr lang="zh-CN" altLang="en-US" sz="1200" b="1" dirty="0">
                <a:solidFill>
                  <a:prstClr val="white"/>
                </a:solidFill>
                <a:sym typeface="+mn-ea"/>
              </a:rPr>
              <a:t>承担相应的责任。</a:t>
            </a:r>
          </a:p>
        </p:txBody>
      </p:sp>
      <p:sp>
        <p:nvSpPr>
          <p:cNvPr id="13" name="矩形 12">
            <a:extLst>
              <a:ext uri="{FF2B5EF4-FFF2-40B4-BE49-F238E27FC236}">
                <a16:creationId xmlns:a16="http://schemas.microsoft.com/office/drawing/2014/main" id="{BF8ADE0D-E46F-4B8A-97EA-5AC9CC27A4F1}"/>
              </a:ext>
            </a:extLst>
          </p:cNvPr>
          <p:cNvSpPr/>
          <p:nvPr/>
        </p:nvSpPr>
        <p:spPr>
          <a:xfrm>
            <a:off x="3141304" y="1467279"/>
            <a:ext cx="2752380" cy="298672"/>
          </a:xfrm>
          <a:prstGeom prst="rect">
            <a:avLst/>
          </a:prstGeom>
        </p:spPr>
        <p:txBody>
          <a:bodyPr wrap="square">
            <a:spAutoFit/>
          </a:bodyPr>
          <a:lstStyle/>
          <a:p>
            <a:pPr algn="just">
              <a:lnSpc>
                <a:spcPct val="120000"/>
              </a:lnSpc>
            </a:pPr>
            <a:r>
              <a:rPr lang="zh-CN" altLang="en-US" sz="1200" b="1" dirty="0">
                <a:solidFill>
                  <a:prstClr val="white"/>
                </a:solidFill>
              </a:rPr>
              <a:t>二、委托监护责任</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B9B55483-C999-4DF1-AAF7-B7A80802B97C}"/>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1BE028DC-D179-4E44-BE5A-43AC67B6A435}"/>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50B48A3C-A1F8-43DB-8E63-226B04E7DB24}"/>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C56A8B05-1153-4B6F-92F3-869F9A544FC1}"/>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B5842E00-1C42-4DD0-BF71-87DFF4FEC7A8}"/>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F594D031-3AE9-43E4-A313-027FD0EAFF09}"/>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491DBBB3-479F-40D9-97B1-57154080CD91}"/>
              </a:ext>
            </a:extLst>
          </p:cNvPr>
          <p:cNvSpPr/>
          <p:nvPr/>
        </p:nvSpPr>
        <p:spPr>
          <a:xfrm>
            <a:off x="5983973" y="2001733"/>
            <a:ext cx="2774115" cy="1721690"/>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暂时丧失心智损害责任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是指完全民事行为能力人对于因过错引起暂时丧失心智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或者因醉酒或者滥用麻醉药品、精神药品暂时丧失心智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造成他人损害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所应当承担的特殊侵权责任。</a:t>
            </a:r>
          </a:p>
        </p:txBody>
      </p:sp>
      <p:sp>
        <p:nvSpPr>
          <p:cNvPr id="23" name="矩形 22">
            <a:extLst>
              <a:ext uri="{FF2B5EF4-FFF2-40B4-BE49-F238E27FC236}">
                <a16:creationId xmlns:a16="http://schemas.microsoft.com/office/drawing/2014/main" id="{FD457221-2C26-452D-96A1-9A49EF923ADD}"/>
              </a:ext>
            </a:extLst>
          </p:cNvPr>
          <p:cNvSpPr/>
          <p:nvPr/>
        </p:nvSpPr>
        <p:spPr>
          <a:xfrm>
            <a:off x="5999912" y="1366126"/>
            <a:ext cx="2878715" cy="333040"/>
          </a:xfrm>
          <a:prstGeom prst="rect">
            <a:avLst/>
          </a:prstGeom>
        </p:spPr>
        <p:txBody>
          <a:bodyPr wrap="square">
            <a:spAutoFit/>
          </a:bodyPr>
          <a:lstStyle/>
          <a:p>
            <a:pPr algn="just">
              <a:lnSpc>
                <a:spcPct val="120000"/>
              </a:lnSpc>
            </a:pPr>
            <a:r>
              <a:rPr lang="zh-CN" altLang="en-US" sz="1400" b="1" dirty="0">
                <a:solidFill>
                  <a:prstClr val="white"/>
                </a:solidFill>
              </a:rPr>
              <a:t>三、暂时丧失心智损害责任</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E3D8BC51-EAE8-4AC4-84E3-F174BBDF79DD}"/>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E3E3FDA8-304A-4B51-B1EA-480B61973EE8}"/>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CA0C4836-C0FD-442C-9839-E414AC8958A2}"/>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798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666738" y="53820"/>
            <a:ext cx="2262159" cy="369332"/>
          </a:xfrm>
          <a:prstGeom prst="rect">
            <a:avLst/>
          </a:prstGeom>
          <a:noFill/>
        </p:spPr>
        <p:txBody>
          <a:bodyPr wrap="none" rtlCol="0">
            <a:spAutoFit/>
          </a:bodyPr>
          <a:lstStyle/>
          <a:p>
            <a:pPr algn="ctr"/>
            <a:r>
              <a:rPr lang="zh-CN" altLang="en-US" sz="1800" b="1" dirty="0">
                <a:solidFill>
                  <a:schemeClr val="bg1"/>
                </a:solidFill>
                <a:latin typeface="+mj-ea"/>
                <a:ea typeface="+mj-ea"/>
              </a:rPr>
              <a:t>第四节　非法人组织</a:t>
            </a:r>
          </a:p>
        </p:txBody>
      </p:sp>
      <p:pic>
        <p:nvPicPr>
          <p:cNvPr id="25" name="图片 24">
            <a:extLst>
              <a:ext uri="{FF2B5EF4-FFF2-40B4-BE49-F238E27FC236}">
                <a16:creationId xmlns:a16="http://schemas.microsoft.com/office/drawing/2014/main" id="{E446A563-262F-438A-BF62-ED2FF4B4E1BC}"/>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26" name="图片 25">
            <a:extLst>
              <a:ext uri="{FF2B5EF4-FFF2-40B4-BE49-F238E27FC236}">
                <a16:creationId xmlns:a16="http://schemas.microsoft.com/office/drawing/2014/main" id="{74DB4165-8BAF-469E-BEF6-57C29F44A683}"/>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27" name="图片 26">
            <a:extLst>
              <a:ext uri="{FF2B5EF4-FFF2-40B4-BE49-F238E27FC236}">
                <a16:creationId xmlns:a16="http://schemas.microsoft.com/office/drawing/2014/main" id="{DDEB91C5-9B3E-4481-B458-9A694CF6FF0A}"/>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28" name="图片 27">
            <a:extLst>
              <a:ext uri="{FF2B5EF4-FFF2-40B4-BE49-F238E27FC236}">
                <a16:creationId xmlns:a16="http://schemas.microsoft.com/office/drawing/2014/main" id="{50377C3E-8395-4F1B-8A7C-85A55B100AE4}"/>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29" name="组合 28">
            <a:extLst>
              <a:ext uri="{FF2B5EF4-FFF2-40B4-BE49-F238E27FC236}">
                <a16:creationId xmlns:a16="http://schemas.microsoft.com/office/drawing/2014/main" id="{5300C85E-E17C-4F53-A670-CA4DBF4EDC54}"/>
              </a:ext>
            </a:extLst>
          </p:cNvPr>
          <p:cNvGrpSpPr/>
          <p:nvPr/>
        </p:nvGrpSpPr>
        <p:grpSpPr>
          <a:xfrm>
            <a:off x="251223" y="1606184"/>
            <a:ext cx="8641556" cy="2713546"/>
            <a:chOff x="334963" y="2628900"/>
            <a:chExt cx="11773290" cy="2724150"/>
          </a:xfrm>
          <a:solidFill>
            <a:schemeClr val="accent4"/>
          </a:solidFill>
        </p:grpSpPr>
        <p:sp>
          <p:nvSpPr>
            <p:cNvPr id="30" name="矩形 29">
              <a:extLst>
                <a:ext uri="{FF2B5EF4-FFF2-40B4-BE49-F238E27FC236}">
                  <a16:creationId xmlns:a16="http://schemas.microsoft.com/office/drawing/2014/main" id="{18DDD76A-DAE5-48E7-9AAD-4AE9F0FFD222}"/>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31" name="矩形 30">
              <a:extLst>
                <a:ext uri="{FF2B5EF4-FFF2-40B4-BE49-F238E27FC236}">
                  <a16:creationId xmlns:a16="http://schemas.microsoft.com/office/drawing/2014/main" id="{5DF1E1E3-CE50-449C-9387-078B7C081F70}"/>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32" name="矩形 31">
              <a:extLst>
                <a:ext uri="{FF2B5EF4-FFF2-40B4-BE49-F238E27FC236}">
                  <a16:creationId xmlns:a16="http://schemas.microsoft.com/office/drawing/2014/main" id="{CA26DEED-CE43-4702-8129-EE98CA4909AC}"/>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33" name="矩形 32">
              <a:extLst>
                <a:ext uri="{FF2B5EF4-FFF2-40B4-BE49-F238E27FC236}">
                  <a16:creationId xmlns:a16="http://schemas.microsoft.com/office/drawing/2014/main" id="{121EB2A6-436F-4E01-9127-43A10460D587}"/>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34" name="组合 33">
            <a:extLst>
              <a:ext uri="{FF2B5EF4-FFF2-40B4-BE49-F238E27FC236}">
                <a16:creationId xmlns:a16="http://schemas.microsoft.com/office/drawing/2014/main" id="{1719EDB9-B8E8-4C2E-8715-5BD308926731}"/>
              </a:ext>
            </a:extLst>
          </p:cNvPr>
          <p:cNvGrpSpPr/>
          <p:nvPr/>
        </p:nvGrpSpPr>
        <p:grpSpPr>
          <a:xfrm>
            <a:off x="251223" y="4373756"/>
            <a:ext cx="8641556" cy="114300"/>
            <a:chOff x="334963" y="2628900"/>
            <a:chExt cx="11773290" cy="2724150"/>
          </a:xfrm>
          <a:solidFill>
            <a:schemeClr val="accent4"/>
          </a:solidFill>
        </p:grpSpPr>
        <p:sp>
          <p:nvSpPr>
            <p:cNvPr id="35" name="矩形 34">
              <a:extLst>
                <a:ext uri="{FF2B5EF4-FFF2-40B4-BE49-F238E27FC236}">
                  <a16:creationId xmlns:a16="http://schemas.microsoft.com/office/drawing/2014/main" id="{F0B90CB3-1D0C-488A-A493-DEEEAA8ACD07}"/>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6" name="矩形 35">
              <a:extLst>
                <a:ext uri="{FF2B5EF4-FFF2-40B4-BE49-F238E27FC236}">
                  <a16:creationId xmlns:a16="http://schemas.microsoft.com/office/drawing/2014/main" id="{08946040-4246-4A12-A927-4A0822508E2C}"/>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7" name="矩形 36">
              <a:extLst>
                <a:ext uri="{FF2B5EF4-FFF2-40B4-BE49-F238E27FC236}">
                  <a16:creationId xmlns:a16="http://schemas.microsoft.com/office/drawing/2014/main" id="{E23535CC-C39B-4D8C-9AED-65AD73F22C2A}"/>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84E0F434-1F27-495C-A056-48358F2B3AC1}"/>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39" name="组合 38">
            <a:extLst>
              <a:ext uri="{FF2B5EF4-FFF2-40B4-BE49-F238E27FC236}">
                <a16:creationId xmlns:a16="http://schemas.microsoft.com/office/drawing/2014/main" id="{9F702225-48C3-44DE-AB41-7DD91F71E843}"/>
              </a:ext>
            </a:extLst>
          </p:cNvPr>
          <p:cNvGrpSpPr/>
          <p:nvPr/>
        </p:nvGrpSpPr>
        <p:grpSpPr>
          <a:xfrm>
            <a:off x="379411" y="1839679"/>
            <a:ext cx="1917196" cy="2070585"/>
            <a:chOff x="464243" y="2872824"/>
            <a:chExt cx="2556262" cy="2442081"/>
          </a:xfrm>
        </p:grpSpPr>
        <p:sp>
          <p:nvSpPr>
            <p:cNvPr id="40" name="矩形 39">
              <a:extLst>
                <a:ext uri="{FF2B5EF4-FFF2-40B4-BE49-F238E27FC236}">
                  <a16:creationId xmlns:a16="http://schemas.microsoft.com/office/drawing/2014/main" id="{A43A7187-D820-4CC4-A361-DB0FF5BCB201}"/>
                </a:ext>
              </a:extLst>
            </p:cNvPr>
            <p:cNvSpPr/>
            <p:nvPr/>
          </p:nvSpPr>
          <p:spPr>
            <a:xfrm>
              <a:off x="464243" y="3444414"/>
              <a:ext cx="2556262" cy="1870491"/>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非法人组织是不具有法人资格</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但是能够依法以自己的名义从事民事活动的组织。</a:t>
              </a:r>
            </a:p>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非法人组织包括个人独资企业、合伙企业、不具有法人资格的专业服务机构等。</a:t>
              </a:r>
            </a:p>
          </p:txBody>
        </p:sp>
        <p:sp>
          <p:nvSpPr>
            <p:cNvPr id="41" name="矩形 40">
              <a:extLst>
                <a:ext uri="{FF2B5EF4-FFF2-40B4-BE49-F238E27FC236}">
                  <a16:creationId xmlns:a16="http://schemas.microsoft.com/office/drawing/2014/main" id="{B25568A2-EFB1-46C5-9C82-667AC9C4198A}"/>
                </a:ext>
              </a:extLst>
            </p:cNvPr>
            <p:cNvSpPr/>
            <p:nvPr/>
          </p:nvSpPr>
          <p:spPr>
            <a:xfrm>
              <a:off x="474662" y="2872824"/>
              <a:ext cx="2433855" cy="352258"/>
            </a:xfrm>
            <a:prstGeom prst="rect">
              <a:avLst/>
            </a:prstGeom>
          </p:spPr>
          <p:txBody>
            <a:bodyPr wrap="square">
              <a:spAutoFit/>
            </a:bodyPr>
            <a:lstStyle/>
            <a:p>
              <a:pPr algn="just">
                <a:lnSpc>
                  <a:spcPct val="120000"/>
                </a:lnSpc>
              </a:pPr>
              <a:r>
                <a:rPr lang="zh-CN" altLang="en-US" sz="1200" b="1" dirty="0">
                  <a:solidFill>
                    <a:schemeClr val="bg1"/>
                  </a:solidFill>
                </a:rPr>
                <a:t>一、非法人组织的概念</a:t>
              </a:r>
              <a:endParaRPr lang="en-US" altLang="zh-CN" sz="1200" b="1" dirty="0">
                <a:solidFill>
                  <a:schemeClr val="bg1"/>
                </a:solidFill>
              </a:endParaRPr>
            </a:p>
          </p:txBody>
        </p:sp>
        <p:cxnSp>
          <p:nvCxnSpPr>
            <p:cNvPr id="42" name="直接连接符 41">
              <a:extLst>
                <a:ext uri="{FF2B5EF4-FFF2-40B4-BE49-F238E27FC236}">
                  <a16:creationId xmlns:a16="http://schemas.microsoft.com/office/drawing/2014/main" id="{C3345A24-F4B3-45D0-863E-4500ECF5E439}"/>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3" name="组合 42">
            <a:extLst>
              <a:ext uri="{FF2B5EF4-FFF2-40B4-BE49-F238E27FC236}">
                <a16:creationId xmlns:a16="http://schemas.microsoft.com/office/drawing/2014/main" id="{826B5732-6B5F-4779-B627-17BAB3BE2DEA}"/>
              </a:ext>
            </a:extLst>
          </p:cNvPr>
          <p:cNvGrpSpPr/>
          <p:nvPr/>
        </p:nvGrpSpPr>
        <p:grpSpPr>
          <a:xfrm>
            <a:off x="2568612" y="1839681"/>
            <a:ext cx="1825391" cy="2376507"/>
            <a:chOff x="474662" y="2872824"/>
            <a:chExt cx="2433855" cy="3168675"/>
          </a:xfrm>
        </p:grpSpPr>
        <p:sp>
          <p:nvSpPr>
            <p:cNvPr id="44" name="矩形 43">
              <a:extLst>
                <a:ext uri="{FF2B5EF4-FFF2-40B4-BE49-F238E27FC236}">
                  <a16:creationId xmlns:a16="http://schemas.microsoft.com/office/drawing/2014/main" id="{6ADDBEDF-B956-4AE3-BF17-9D0601F3E3DC}"/>
                </a:ext>
              </a:extLst>
            </p:cNvPr>
            <p:cNvSpPr/>
            <p:nvPr/>
          </p:nvSpPr>
          <p:spPr>
            <a:xfrm>
              <a:off x="474662" y="3548509"/>
              <a:ext cx="2433855" cy="2492990"/>
            </a:xfrm>
            <a:prstGeom prst="rect">
              <a:avLst/>
            </a:prstGeom>
          </p:spPr>
          <p:txBody>
            <a:bodyPr wrap="square">
              <a:spAutoFit/>
            </a:bodyPr>
            <a:lstStyle/>
            <a:p>
              <a:pPr>
                <a:lnSpc>
                  <a:spcPct val="150000"/>
                </a:lnSpc>
              </a:pPr>
              <a:r>
                <a:rPr lang="zh-CN" altLang="en-US" sz="1100" b="1" dirty="0">
                  <a:solidFill>
                    <a:schemeClr val="bg1"/>
                  </a:solidFill>
                  <a:sym typeface="+mn-ea"/>
                </a:rPr>
                <a:t>非法人组织应当依照法律的规定登记设立</a:t>
              </a:r>
              <a:r>
                <a:rPr lang="en-US" altLang="zh-CN" sz="1100" b="1" dirty="0">
                  <a:solidFill>
                    <a:schemeClr val="bg1"/>
                  </a:solidFill>
                  <a:sym typeface="+mn-ea"/>
                </a:rPr>
                <a:t>,</a:t>
              </a:r>
              <a:r>
                <a:rPr lang="zh-CN" altLang="en-US" sz="1100" b="1" dirty="0">
                  <a:solidFill>
                    <a:schemeClr val="bg1"/>
                  </a:solidFill>
                  <a:sym typeface="+mn-ea"/>
                </a:rPr>
                <a:t>例如个人独资企业应当依照</a:t>
              </a:r>
              <a:r>
                <a:rPr lang="en-US" altLang="zh-CN" sz="1100" b="1" dirty="0">
                  <a:solidFill>
                    <a:schemeClr val="bg1"/>
                  </a:solidFill>
                  <a:sym typeface="+mn-ea"/>
                </a:rPr>
                <a:t>《</a:t>
              </a:r>
              <a:r>
                <a:rPr lang="zh-CN" altLang="en-US" sz="1100" b="1" dirty="0">
                  <a:solidFill>
                    <a:schemeClr val="bg1"/>
                  </a:solidFill>
                  <a:sym typeface="+mn-ea"/>
                </a:rPr>
                <a:t>个人独资企业法</a:t>
              </a:r>
              <a:r>
                <a:rPr lang="en-US" altLang="zh-CN" sz="1100" b="1" dirty="0">
                  <a:solidFill>
                    <a:schemeClr val="bg1"/>
                  </a:solidFill>
                  <a:sym typeface="+mn-ea"/>
                </a:rPr>
                <a:t>》</a:t>
              </a:r>
              <a:r>
                <a:rPr lang="zh-CN" altLang="en-US" sz="1100" b="1" dirty="0">
                  <a:solidFill>
                    <a:schemeClr val="bg1"/>
                  </a:solidFill>
                  <a:sym typeface="+mn-ea"/>
                </a:rPr>
                <a:t>规定、合伙企业应当依照</a:t>
              </a:r>
              <a:r>
                <a:rPr lang="en-US" altLang="zh-CN" sz="1100" b="1" dirty="0">
                  <a:solidFill>
                    <a:schemeClr val="bg1"/>
                  </a:solidFill>
                  <a:sym typeface="+mn-ea"/>
                </a:rPr>
                <a:t>《</a:t>
              </a:r>
              <a:r>
                <a:rPr lang="zh-CN" altLang="en-US" sz="1100" b="1" dirty="0">
                  <a:solidFill>
                    <a:schemeClr val="bg1"/>
                  </a:solidFill>
                  <a:sym typeface="+mn-ea"/>
                </a:rPr>
                <a:t>合伙企业法</a:t>
              </a:r>
              <a:r>
                <a:rPr lang="en-US" altLang="zh-CN" sz="1100" b="1" dirty="0">
                  <a:solidFill>
                    <a:schemeClr val="bg1"/>
                  </a:solidFill>
                  <a:sym typeface="+mn-ea"/>
                </a:rPr>
                <a:t>》</a:t>
              </a:r>
              <a:r>
                <a:rPr lang="zh-CN" altLang="en-US" sz="1100" b="1" dirty="0">
                  <a:solidFill>
                    <a:schemeClr val="bg1"/>
                  </a:solidFill>
                  <a:sym typeface="+mn-ea"/>
                </a:rPr>
                <a:t>规定</a:t>
              </a:r>
              <a:r>
                <a:rPr lang="en-US" altLang="zh-CN" sz="1100" b="1" dirty="0">
                  <a:solidFill>
                    <a:schemeClr val="bg1"/>
                  </a:solidFill>
                  <a:sym typeface="+mn-ea"/>
                </a:rPr>
                <a:t>,</a:t>
              </a:r>
              <a:r>
                <a:rPr lang="zh-CN" altLang="en-US" sz="1100" b="1" dirty="0">
                  <a:solidFill>
                    <a:schemeClr val="bg1"/>
                  </a:solidFill>
                  <a:sym typeface="+mn-ea"/>
                </a:rPr>
                <a:t>进行登记</a:t>
              </a:r>
              <a:r>
                <a:rPr lang="en-US" altLang="zh-CN" sz="1100" b="1" dirty="0">
                  <a:solidFill>
                    <a:schemeClr val="bg1"/>
                  </a:solidFill>
                  <a:sym typeface="+mn-ea"/>
                </a:rPr>
                <a:t>,</a:t>
              </a:r>
              <a:r>
                <a:rPr lang="zh-CN" altLang="en-US" sz="1100" b="1" dirty="0">
                  <a:solidFill>
                    <a:schemeClr val="bg1"/>
                  </a:solidFill>
                  <a:sym typeface="+mn-ea"/>
                </a:rPr>
                <a:t>方为设立。</a:t>
              </a:r>
            </a:p>
          </p:txBody>
        </p:sp>
        <p:sp>
          <p:nvSpPr>
            <p:cNvPr id="45" name="矩形 44">
              <a:extLst>
                <a:ext uri="{FF2B5EF4-FFF2-40B4-BE49-F238E27FC236}">
                  <a16:creationId xmlns:a16="http://schemas.microsoft.com/office/drawing/2014/main" id="{882E8826-15D1-4554-8BAA-4E3E9BBA1A2F}"/>
                </a:ext>
              </a:extLst>
            </p:cNvPr>
            <p:cNvSpPr/>
            <p:nvPr/>
          </p:nvSpPr>
          <p:spPr>
            <a:xfrm>
              <a:off x="474662" y="2872824"/>
              <a:ext cx="2433855" cy="398229"/>
            </a:xfrm>
            <a:prstGeom prst="rect">
              <a:avLst/>
            </a:prstGeom>
          </p:spPr>
          <p:txBody>
            <a:bodyPr wrap="square">
              <a:spAutoFit/>
            </a:bodyPr>
            <a:lstStyle/>
            <a:p>
              <a:pPr algn="just">
                <a:lnSpc>
                  <a:spcPct val="120000"/>
                </a:lnSpc>
              </a:pPr>
              <a:r>
                <a:rPr lang="zh-CN" altLang="en-US" sz="1200" b="1" dirty="0">
                  <a:solidFill>
                    <a:schemeClr val="bg1"/>
                  </a:solidFill>
                </a:rPr>
                <a:t>二、非法人组织的设立</a:t>
              </a:r>
              <a:endParaRPr lang="en-US" altLang="zh-CN" sz="1200" b="1" dirty="0">
                <a:solidFill>
                  <a:schemeClr val="bg1"/>
                </a:solidFill>
              </a:endParaRPr>
            </a:p>
          </p:txBody>
        </p:sp>
        <p:cxnSp>
          <p:nvCxnSpPr>
            <p:cNvPr id="46" name="直接连接符 45">
              <a:extLst>
                <a:ext uri="{FF2B5EF4-FFF2-40B4-BE49-F238E27FC236}">
                  <a16:creationId xmlns:a16="http://schemas.microsoft.com/office/drawing/2014/main" id="{E1F35266-A84D-4AFE-A5EC-57EAB8D78090}"/>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7" name="组合 46">
            <a:extLst>
              <a:ext uri="{FF2B5EF4-FFF2-40B4-BE49-F238E27FC236}">
                <a16:creationId xmlns:a16="http://schemas.microsoft.com/office/drawing/2014/main" id="{C9F3216A-CAF8-40E9-BEDD-380666E7E53A}"/>
              </a:ext>
            </a:extLst>
          </p:cNvPr>
          <p:cNvGrpSpPr/>
          <p:nvPr/>
        </p:nvGrpSpPr>
        <p:grpSpPr>
          <a:xfrm>
            <a:off x="4749999" y="1839682"/>
            <a:ext cx="1825391" cy="2158845"/>
            <a:chOff x="474662" y="2872824"/>
            <a:chExt cx="2433855" cy="2546176"/>
          </a:xfrm>
        </p:grpSpPr>
        <p:sp>
          <p:nvSpPr>
            <p:cNvPr id="48" name="矩形 47">
              <a:extLst>
                <a:ext uri="{FF2B5EF4-FFF2-40B4-BE49-F238E27FC236}">
                  <a16:creationId xmlns:a16="http://schemas.microsoft.com/office/drawing/2014/main" id="{D0ED4876-5565-46CC-9CD8-9B8BDC62B373}"/>
                </a:ext>
              </a:extLst>
            </p:cNvPr>
            <p:cNvSpPr/>
            <p:nvPr/>
          </p:nvSpPr>
          <p:spPr>
            <a:xfrm>
              <a:off x="474662" y="3548509"/>
              <a:ext cx="2433855" cy="1870491"/>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非法人组织的财产不足以清偿债务的</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其出资人或者设立人承担无限责任</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法律另有规定的</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例如隐名合伙人承担有限责任</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则依照其规定。</a:t>
              </a:r>
            </a:p>
          </p:txBody>
        </p:sp>
        <p:sp>
          <p:nvSpPr>
            <p:cNvPr id="49" name="矩形 48">
              <a:extLst>
                <a:ext uri="{FF2B5EF4-FFF2-40B4-BE49-F238E27FC236}">
                  <a16:creationId xmlns:a16="http://schemas.microsoft.com/office/drawing/2014/main" id="{B082561B-84EF-40D8-91C6-6E746B40D677}"/>
                </a:ext>
              </a:extLst>
            </p:cNvPr>
            <p:cNvSpPr/>
            <p:nvPr/>
          </p:nvSpPr>
          <p:spPr>
            <a:xfrm>
              <a:off x="474662" y="2872824"/>
              <a:ext cx="2433855" cy="613616"/>
            </a:xfrm>
            <a:prstGeom prst="rect">
              <a:avLst/>
            </a:prstGeom>
          </p:spPr>
          <p:txBody>
            <a:bodyPr wrap="square">
              <a:spAutoFit/>
            </a:bodyPr>
            <a:lstStyle/>
            <a:p>
              <a:pPr algn="just">
                <a:lnSpc>
                  <a:spcPct val="120000"/>
                </a:lnSpc>
              </a:pPr>
              <a:r>
                <a:rPr lang="zh-CN" altLang="en-US" sz="1200" b="1" dirty="0">
                  <a:solidFill>
                    <a:schemeClr val="bg1"/>
                  </a:solidFill>
                </a:rPr>
                <a:t>三、非法人组织的责任及管理</a:t>
              </a:r>
              <a:endParaRPr lang="en-US" altLang="zh-CN" sz="1200" b="1" dirty="0">
                <a:solidFill>
                  <a:schemeClr val="bg1"/>
                </a:solidFill>
              </a:endParaRPr>
            </a:p>
          </p:txBody>
        </p:sp>
        <p:cxnSp>
          <p:nvCxnSpPr>
            <p:cNvPr id="50" name="直接连接符 49">
              <a:extLst>
                <a:ext uri="{FF2B5EF4-FFF2-40B4-BE49-F238E27FC236}">
                  <a16:creationId xmlns:a16="http://schemas.microsoft.com/office/drawing/2014/main" id="{B6939138-1510-4783-9BBA-006EABFF118F}"/>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组合 50">
            <a:extLst>
              <a:ext uri="{FF2B5EF4-FFF2-40B4-BE49-F238E27FC236}">
                <a16:creationId xmlns:a16="http://schemas.microsoft.com/office/drawing/2014/main" id="{8E323CD2-3EE5-40BF-AE83-B8D27F05A602}"/>
              </a:ext>
            </a:extLst>
          </p:cNvPr>
          <p:cNvGrpSpPr/>
          <p:nvPr/>
        </p:nvGrpSpPr>
        <p:grpSpPr>
          <a:xfrm>
            <a:off x="6931385" y="1839680"/>
            <a:ext cx="1825391" cy="2158845"/>
            <a:chOff x="474662" y="2872824"/>
            <a:chExt cx="2433855" cy="2546176"/>
          </a:xfrm>
        </p:grpSpPr>
        <p:sp>
          <p:nvSpPr>
            <p:cNvPr id="52" name="矩形 51">
              <a:extLst>
                <a:ext uri="{FF2B5EF4-FFF2-40B4-BE49-F238E27FC236}">
                  <a16:creationId xmlns:a16="http://schemas.microsoft.com/office/drawing/2014/main" id="{9CA4DAB6-94C2-4338-B8DE-BC9C224DD1D2}"/>
                </a:ext>
              </a:extLst>
            </p:cNvPr>
            <p:cNvSpPr/>
            <p:nvPr/>
          </p:nvSpPr>
          <p:spPr>
            <a:xfrm>
              <a:off x="474662" y="3548509"/>
              <a:ext cx="2433855" cy="1870491"/>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非法人组织的章程规定的存续期间届满或者章程规定的其他解散事由出现</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或者出资人、设立人决定解散</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或者出现法律规定的其他情形</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非法人组织解散。</a:t>
              </a:r>
            </a:p>
          </p:txBody>
        </p:sp>
        <p:sp>
          <p:nvSpPr>
            <p:cNvPr id="53" name="矩形 52">
              <a:extLst>
                <a:ext uri="{FF2B5EF4-FFF2-40B4-BE49-F238E27FC236}">
                  <a16:creationId xmlns:a16="http://schemas.microsoft.com/office/drawing/2014/main" id="{BA75120E-737E-4FFE-BE1B-501C6EA111CE}"/>
                </a:ext>
              </a:extLst>
            </p:cNvPr>
            <p:cNvSpPr/>
            <p:nvPr/>
          </p:nvSpPr>
          <p:spPr>
            <a:xfrm>
              <a:off x="474663" y="2872824"/>
              <a:ext cx="1784742" cy="613616"/>
            </a:xfrm>
            <a:prstGeom prst="rect">
              <a:avLst/>
            </a:prstGeom>
          </p:spPr>
          <p:txBody>
            <a:bodyPr wrap="square">
              <a:spAutoFit/>
            </a:bodyPr>
            <a:lstStyle/>
            <a:p>
              <a:pPr algn="just">
                <a:lnSpc>
                  <a:spcPct val="120000"/>
                </a:lnSpc>
              </a:pPr>
              <a:r>
                <a:rPr lang="zh-CN" altLang="en-US" sz="1200" b="1" dirty="0">
                  <a:solidFill>
                    <a:schemeClr val="bg1"/>
                  </a:solidFill>
                </a:rPr>
                <a:t>四、非法人组织的解散</a:t>
              </a:r>
              <a:endParaRPr lang="en-US" altLang="zh-CN" sz="1200" b="1" dirty="0">
                <a:solidFill>
                  <a:schemeClr val="bg1"/>
                </a:solidFill>
              </a:endParaRPr>
            </a:p>
          </p:txBody>
        </p:sp>
        <p:cxnSp>
          <p:nvCxnSpPr>
            <p:cNvPr id="54" name="直接连接符 53">
              <a:extLst>
                <a:ext uri="{FF2B5EF4-FFF2-40B4-BE49-F238E27FC236}">
                  <a16:creationId xmlns:a16="http://schemas.microsoft.com/office/drawing/2014/main" id="{E8DD6F7E-D9B7-4217-8255-858B2DF0C376}"/>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5" name="组合 54">
            <a:extLst>
              <a:ext uri="{FF2B5EF4-FFF2-40B4-BE49-F238E27FC236}">
                <a16:creationId xmlns:a16="http://schemas.microsoft.com/office/drawing/2014/main" id="{9331F865-DF09-4202-ADF1-8125C8549A9C}"/>
              </a:ext>
            </a:extLst>
          </p:cNvPr>
          <p:cNvGrpSpPr/>
          <p:nvPr/>
        </p:nvGrpSpPr>
        <p:grpSpPr>
          <a:xfrm>
            <a:off x="254233" y="1432745"/>
            <a:ext cx="8641556" cy="114300"/>
            <a:chOff x="334963" y="2628900"/>
            <a:chExt cx="11773290" cy="2724150"/>
          </a:xfrm>
          <a:solidFill>
            <a:schemeClr val="accent4"/>
          </a:solidFill>
        </p:grpSpPr>
        <p:sp>
          <p:nvSpPr>
            <p:cNvPr id="56" name="矩形 55">
              <a:extLst>
                <a:ext uri="{FF2B5EF4-FFF2-40B4-BE49-F238E27FC236}">
                  <a16:creationId xmlns:a16="http://schemas.microsoft.com/office/drawing/2014/main" id="{97C56E3D-75C4-4357-BBE7-DAF50BDC63A1}"/>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57" name="矩形 56">
              <a:extLst>
                <a:ext uri="{FF2B5EF4-FFF2-40B4-BE49-F238E27FC236}">
                  <a16:creationId xmlns:a16="http://schemas.microsoft.com/office/drawing/2014/main" id="{3D784E6D-19DD-449C-993C-715E73A33A5A}"/>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58" name="矩形 57">
              <a:extLst>
                <a:ext uri="{FF2B5EF4-FFF2-40B4-BE49-F238E27FC236}">
                  <a16:creationId xmlns:a16="http://schemas.microsoft.com/office/drawing/2014/main" id="{A7D445A6-2330-45E3-B216-712BEBA579EA}"/>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59" name="矩形 58">
              <a:extLst>
                <a:ext uri="{FF2B5EF4-FFF2-40B4-BE49-F238E27FC236}">
                  <a16:creationId xmlns:a16="http://schemas.microsoft.com/office/drawing/2014/main" id="{388B4EC4-5BF8-49D1-BDD6-4B2969AC9D08}"/>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pic>
        <p:nvPicPr>
          <p:cNvPr id="60" name="图片 59">
            <a:extLst>
              <a:ext uri="{FF2B5EF4-FFF2-40B4-BE49-F238E27FC236}">
                <a16:creationId xmlns:a16="http://schemas.microsoft.com/office/drawing/2014/main" id="{0F976470-6244-4D6B-A22F-1A53AA8638C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444653">
            <a:off x="7058596" y="730062"/>
            <a:ext cx="2250604" cy="1463992"/>
          </a:xfrm>
          <a:prstGeom prst="rect">
            <a:avLst/>
          </a:prstGeom>
        </p:spPr>
      </p:pic>
    </p:spTree>
    <p:extLst>
      <p:ext uri="{BB962C8B-B14F-4D97-AF65-F5344CB8AC3E}">
        <p14:creationId xmlns:p14="http://schemas.microsoft.com/office/powerpoint/2010/main" val="767883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wipe(up)">
                                      <p:cBhvr>
                                        <p:cTn id="17" dur="500"/>
                                        <p:tgtEl>
                                          <p:spTgt spid="39"/>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up)">
                                      <p:cBhvr>
                                        <p:cTn id="21" dur="500"/>
                                        <p:tgtEl>
                                          <p:spTgt spid="43"/>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wipe(up)">
                                      <p:cBhvr>
                                        <p:cTn id="25" dur="500"/>
                                        <p:tgtEl>
                                          <p:spTgt spid="47"/>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wipe(up)">
                                      <p:cBhvr>
                                        <p:cTn id="29" dur="500"/>
                                        <p:tgtEl>
                                          <p:spTgt spid="51"/>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ppt_x"/>
                                          </p:val>
                                        </p:tav>
                                        <p:tav tm="100000">
                                          <p:val>
                                            <p:strVal val="#ppt_x"/>
                                          </p:val>
                                        </p:tav>
                                      </p:tavLst>
                                    </p:anim>
                                    <p:anim calcmode="lin" valueType="num">
                                      <p:cBhvr additive="base">
                                        <p:cTn id="34" dur="500" fill="hold"/>
                                        <p:tgtEl>
                                          <p:spTgt spid="26"/>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ppt_x"/>
                                          </p:val>
                                        </p:tav>
                                        <p:tav tm="100000">
                                          <p:val>
                                            <p:strVal val="#ppt_x"/>
                                          </p:val>
                                        </p:tav>
                                      </p:tavLst>
                                    </p:anim>
                                    <p:anim calcmode="lin" valueType="num">
                                      <p:cBhvr additive="base">
                                        <p:cTn id="42" dur="500" fill="hold"/>
                                        <p:tgtEl>
                                          <p:spTgt spid="28"/>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500" fill="hold"/>
                                        <p:tgtEl>
                                          <p:spTgt spid="25"/>
                                        </p:tgtEl>
                                        <p:attrNameLst>
                                          <p:attrName>ppt_x</p:attrName>
                                        </p:attrNameLst>
                                      </p:cBhvr>
                                      <p:tavLst>
                                        <p:tav tm="0">
                                          <p:val>
                                            <p:strVal val="#ppt_x"/>
                                          </p:val>
                                        </p:tav>
                                        <p:tav tm="100000">
                                          <p:val>
                                            <p:strVal val="#ppt_x"/>
                                          </p:val>
                                        </p:tav>
                                      </p:tavLst>
                                    </p:anim>
                                    <p:anim calcmode="lin" valueType="num">
                                      <p:cBhvr additive="base">
                                        <p:cTn id="46" dur="500" fill="hold"/>
                                        <p:tgtEl>
                                          <p:spTgt spid="25"/>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par>
                                <p:cTn id="50" presetID="53" presetClass="entr" presetSubtype="16" fill="hold" nodeType="withEffect">
                                  <p:stCondLst>
                                    <p:cond delay="0"/>
                                  </p:stCondLst>
                                  <p:childTnLst>
                                    <p:set>
                                      <p:cBhvr>
                                        <p:cTn id="51" dur="1" fill="hold">
                                          <p:stCondLst>
                                            <p:cond delay="0"/>
                                          </p:stCondLst>
                                        </p:cTn>
                                        <p:tgtEl>
                                          <p:spTgt spid="60"/>
                                        </p:tgtEl>
                                        <p:attrNameLst>
                                          <p:attrName>style.visibility</p:attrName>
                                        </p:attrNameLst>
                                      </p:cBhvr>
                                      <p:to>
                                        <p:strVal val="visible"/>
                                      </p:to>
                                    </p:set>
                                    <p:anim calcmode="lin" valueType="num">
                                      <p:cBhvr>
                                        <p:cTn id="52" dur="500" fill="hold"/>
                                        <p:tgtEl>
                                          <p:spTgt spid="60"/>
                                        </p:tgtEl>
                                        <p:attrNameLst>
                                          <p:attrName>ppt_w</p:attrName>
                                        </p:attrNameLst>
                                      </p:cBhvr>
                                      <p:tavLst>
                                        <p:tav tm="0">
                                          <p:val>
                                            <p:fltVal val="0"/>
                                          </p:val>
                                        </p:tav>
                                        <p:tav tm="100000">
                                          <p:val>
                                            <p:strVal val="#ppt_w"/>
                                          </p:val>
                                        </p:tav>
                                      </p:tavLst>
                                    </p:anim>
                                    <p:anim calcmode="lin" valueType="num">
                                      <p:cBhvr>
                                        <p:cTn id="53" dur="500" fill="hold"/>
                                        <p:tgtEl>
                                          <p:spTgt spid="60"/>
                                        </p:tgtEl>
                                        <p:attrNameLst>
                                          <p:attrName>ppt_h</p:attrName>
                                        </p:attrNameLst>
                                      </p:cBhvr>
                                      <p:tavLst>
                                        <p:tav tm="0">
                                          <p:val>
                                            <p:fltVal val="0"/>
                                          </p:val>
                                        </p:tav>
                                        <p:tav tm="100000">
                                          <p:val>
                                            <p:strVal val="#ppt_h"/>
                                          </p:val>
                                        </p:tav>
                                      </p:tavLst>
                                    </p:anim>
                                    <p:animEffect transition="in" filter="fade">
                                      <p:cBhvr>
                                        <p:cTn id="5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关于责任主体的特殊规定</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四、用人者责任</a:t>
            </a:r>
            <a:endParaRPr lang="zh-CN" altLang="en-US" dirty="0"/>
          </a:p>
        </p:txBody>
      </p:sp>
      <p:pic>
        <p:nvPicPr>
          <p:cNvPr id="4" name="图片 3">
            <a:extLst>
              <a:ext uri="{FF2B5EF4-FFF2-40B4-BE49-F238E27FC236}">
                <a16:creationId xmlns:a16="http://schemas.microsoft.com/office/drawing/2014/main" id="{2737FF0B-0B4E-41B6-B049-6E4257E10FF1}"/>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4F5B6AE2-ED8E-47A1-BF2B-909B6115AA6C}"/>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9ED876B9-859F-42FE-BDE2-085308048AE2}"/>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3D43916-2036-43ED-94BC-79A8AAB99A21}"/>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79B2754B-30DD-415D-B7CB-6BF98F8A52DF}"/>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07ACDAF4-9781-4AD2-AAF0-0539A675683E}"/>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691F444-F4D0-47D3-BF36-478D88841B83}"/>
              </a:ext>
            </a:extLst>
          </p:cNvPr>
          <p:cNvSpPr/>
          <p:nvPr/>
        </p:nvSpPr>
        <p:spPr>
          <a:xfrm>
            <a:off x="281218" y="1837081"/>
            <a:ext cx="2720337" cy="200221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用人单位的工作人员因执行工作任务造成他人损害的</a:t>
            </a:r>
            <a:r>
              <a:rPr lang="en-US" altLang="zh-CN" sz="1200" b="1" dirty="0">
                <a:solidFill>
                  <a:prstClr val="white"/>
                </a:solidFill>
                <a:sym typeface="+mn-ea"/>
              </a:rPr>
              <a:t>,</a:t>
            </a:r>
            <a:r>
              <a:rPr lang="zh-CN" altLang="en-US" sz="1200" b="1" dirty="0">
                <a:solidFill>
                  <a:prstClr val="white"/>
                </a:solidFill>
                <a:sym typeface="+mn-ea"/>
              </a:rPr>
              <a:t>由用人单位承担侵权责任。用人单位赔偿之后</a:t>
            </a:r>
            <a:r>
              <a:rPr lang="en-US" altLang="zh-CN" sz="1200" b="1" dirty="0">
                <a:solidFill>
                  <a:prstClr val="white"/>
                </a:solidFill>
                <a:sym typeface="+mn-ea"/>
              </a:rPr>
              <a:t>,</a:t>
            </a:r>
            <a:r>
              <a:rPr lang="zh-CN" altLang="en-US" sz="1200" b="1" dirty="0">
                <a:solidFill>
                  <a:prstClr val="white"/>
                </a:solidFill>
                <a:sym typeface="+mn-ea"/>
              </a:rPr>
              <a:t>如果工作人员在造成他人损害中有过错</a:t>
            </a:r>
            <a:r>
              <a:rPr lang="en-US" altLang="zh-CN" sz="1200" b="1" dirty="0">
                <a:solidFill>
                  <a:prstClr val="white"/>
                </a:solidFill>
                <a:sym typeface="+mn-ea"/>
              </a:rPr>
              <a:t>,</a:t>
            </a:r>
            <a:r>
              <a:rPr lang="zh-CN" altLang="en-US" sz="1200" b="1" dirty="0">
                <a:solidFill>
                  <a:prstClr val="white"/>
                </a:solidFill>
                <a:sym typeface="+mn-ea"/>
              </a:rPr>
              <a:t>则可以向其追偿。用人单位承担责任后</a:t>
            </a:r>
            <a:r>
              <a:rPr lang="en-US" altLang="zh-CN" sz="1200" b="1" dirty="0">
                <a:solidFill>
                  <a:prstClr val="white"/>
                </a:solidFill>
                <a:sym typeface="+mn-ea"/>
              </a:rPr>
              <a:t>,</a:t>
            </a:r>
            <a:r>
              <a:rPr lang="zh-CN" altLang="en-US" sz="1200" b="1" dirty="0">
                <a:solidFill>
                  <a:prstClr val="white"/>
                </a:solidFill>
                <a:sym typeface="+mn-ea"/>
              </a:rPr>
              <a:t>可以向有故意或者重大过失的工作人员追偿。</a:t>
            </a:r>
          </a:p>
        </p:txBody>
      </p:sp>
      <p:sp>
        <p:nvSpPr>
          <p:cNvPr id="11" name="矩形 10">
            <a:extLst>
              <a:ext uri="{FF2B5EF4-FFF2-40B4-BE49-F238E27FC236}">
                <a16:creationId xmlns:a16="http://schemas.microsoft.com/office/drawing/2014/main" id="{64E6C286-CD70-49ED-8F4C-96284E4A7A22}"/>
              </a:ext>
            </a:extLst>
          </p:cNvPr>
          <p:cNvSpPr/>
          <p:nvPr/>
        </p:nvSpPr>
        <p:spPr>
          <a:xfrm>
            <a:off x="200829" y="1441473"/>
            <a:ext cx="2744077"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一</a:t>
            </a:r>
            <a:r>
              <a:rPr lang="en-US" altLang="zh-CN" sz="1200" b="1" dirty="0">
                <a:solidFill>
                  <a:prstClr val="white"/>
                </a:solidFill>
              </a:rPr>
              <a:t>)</a:t>
            </a:r>
            <a:r>
              <a:rPr lang="zh-CN" altLang="en-US" sz="1200" b="1" dirty="0">
                <a:solidFill>
                  <a:prstClr val="white"/>
                </a:solidFill>
              </a:rPr>
              <a:t>用人单位责任</a:t>
            </a:r>
            <a:endParaRPr lang="en-US" altLang="zh-CN" sz="1200" b="1" dirty="0">
              <a:solidFill>
                <a:prstClr val="white"/>
              </a:solidFill>
            </a:endParaRPr>
          </a:p>
        </p:txBody>
      </p:sp>
      <p:sp>
        <p:nvSpPr>
          <p:cNvPr id="12" name="矩形 11">
            <a:extLst>
              <a:ext uri="{FF2B5EF4-FFF2-40B4-BE49-F238E27FC236}">
                <a16:creationId xmlns:a16="http://schemas.microsoft.com/office/drawing/2014/main" id="{4296BE16-1BA5-41EB-8B0C-2D574FAD118A}"/>
              </a:ext>
            </a:extLst>
          </p:cNvPr>
          <p:cNvSpPr/>
          <p:nvPr/>
        </p:nvSpPr>
        <p:spPr>
          <a:xfrm>
            <a:off x="3119683" y="2069523"/>
            <a:ext cx="2802691"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sym typeface="+mn-ea"/>
              </a:rPr>
              <a:t>劳务派遣期间</a:t>
            </a:r>
            <a:r>
              <a:rPr lang="en-US" altLang="zh-CN" sz="1200" b="1" dirty="0">
                <a:solidFill>
                  <a:prstClr val="white"/>
                </a:solidFill>
                <a:sym typeface="+mn-ea"/>
              </a:rPr>
              <a:t>,</a:t>
            </a:r>
            <a:r>
              <a:rPr lang="zh-CN" altLang="en-US" sz="1200" b="1" dirty="0">
                <a:solidFill>
                  <a:prstClr val="white"/>
                </a:solidFill>
                <a:sym typeface="+mn-ea"/>
              </a:rPr>
              <a:t>被派遣的工作人员因执行工作任务造成他人损害的</a:t>
            </a:r>
            <a:r>
              <a:rPr lang="en-US" altLang="zh-CN" sz="1200" b="1" dirty="0">
                <a:solidFill>
                  <a:prstClr val="white"/>
                </a:solidFill>
                <a:sym typeface="+mn-ea"/>
              </a:rPr>
              <a:t>,</a:t>
            </a:r>
            <a:r>
              <a:rPr lang="zh-CN" altLang="en-US" sz="1200" b="1" dirty="0">
                <a:solidFill>
                  <a:prstClr val="white"/>
                </a:solidFill>
                <a:sym typeface="+mn-ea"/>
              </a:rPr>
              <a:t>由接受劳务派遣的用工单位承担侵权责任</a:t>
            </a:r>
            <a:r>
              <a:rPr lang="en-US" altLang="zh-CN" sz="1200" b="1" dirty="0">
                <a:solidFill>
                  <a:prstClr val="white"/>
                </a:solidFill>
                <a:sym typeface="+mn-ea"/>
              </a:rPr>
              <a:t>;</a:t>
            </a:r>
            <a:r>
              <a:rPr lang="zh-CN" altLang="en-US" sz="1200" b="1" dirty="0">
                <a:solidFill>
                  <a:prstClr val="white"/>
                </a:solidFill>
                <a:sym typeface="+mn-ea"/>
              </a:rPr>
              <a:t>如果劳务派遣单位对派遣工作人员有过错的</a:t>
            </a:r>
            <a:r>
              <a:rPr lang="en-US" altLang="zh-CN" sz="1200" b="1" dirty="0">
                <a:solidFill>
                  <a:prstClr val="white"/>
                </a:solidFill>
                <a:sym typeface="+mn-ea"/>
              </a:rPr>
              <a:t>,</a:t>
            </a:r>
            <a:r>
              <a:rPr lang="zh-CN" altLang="en-US" sz="1200" b="1" dirty="0">
                <a:solidFill>
                  <a:prstClr val="white"/>
                </a:solidFill>
                <a:sym typeface="+mn-ea"/>
              </a:rPr>
              <a:t>就自己的过错程度和原因力</a:t>
            </a:r>
            <a:r>
              <a:rPr lang="en-US" altLang="zh-CN" sz="1200" b="1" dirty="0">
                <a:solidFill>
                  <a:prstClr val="white"/>
                </a:solidFill>
                <a:sym typeface="+mn-ea"/>
              </a:rPr>
              <a:t>,</a:t>
            </a:r>
            <a:r>
              <a:rPr lang="zh-CN" altLang="en-US" sz="1200" b="1" dirty="0">
                <a:solidFill>
                  <a:prstClr val="white"/>
                </a:solidFill>
                <a:sym typeface="+mn-ea"/>
              </a:rPr>
              <a:t>承担相应的责任。</a:t>
            </a:r>
          </a:p>
        </p:txBody>
      </p:sp>
      <p:sp>
        <p:nvSpPr>
          <p:cNvPr id="13" name="矩形 12">
            <a:extLst>
              <a:ext uri="{FF2B5EF4-FFF2-40B4-BE49-F238E27FC236}">
                <a16:creationId xmlns:a16="http://schemas.microsoft.com/office/drawing/2014/main" id="{A7706B48-8170-4D01-AB9C-42770AF9D87A}"/>
              </a:ext>
            </a:extLst>
          </p:cNvPr>
          <p:cNvSpPr/>
          <p:nvPr/>
        </p:nvSpPr>
        <p:spPr>
          <a:xfrm>
            <a:off x="3141304" y="1467279"/>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劳务派遣责任</a:t>
            </a:r>
            <a:endParaRPr lang="en-US" altLang="zh-CN" sz="1200" b="1" dirty="0">
              <a:solidFill>
                <a:prstClr val="white"/>
              </a:solidFill>
            </a:endParaRPr>
          </a:p>
        </p:txBody>
      </p:sp>
      <p:cxnSp>
        <p:nvCxnSpPr>
          <p:cNvPr id="14" name="直接连接符 13">
            <a:extLst>
              <a:ext uri="{FF2B5EF4-FFF2-40B4-BE49-F238E27FC236}">
                <a16:creationId xmlns:a16="http://schemas.microsoft.com/office/drawing/2014/main" id="{9785C034-BD4B-415F-ACD9-F38762C8CD6F}"/>
              </a:ext>
            </a:extLst>
          </p:cNvPr>
          <p:cNvCxnSpPr>
            <a:cxnSpLocks/>
          </p:cNvCxnSpPr>
          <p:nvPr/>
        </p:nvCxnSpPr>
        <p:spPr>
          <a:xfrm>
            <a:off x="3368072" y="1892149"/>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97C036B1-DAEA-47FA-B7BD-A9E06FB240F6}"/>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6CBE92F1-3086-44E6-8C16-D43004C6C3B7}"/>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7" name="图片 16">
            <a:extLst>
              <a:ext uri="{FF2B5EF4-FFF2-40B4-BE49-F238E27FC236}">
                <a16:creationId xmlns:a16="http://schemas.microsoft.com/office/drawing/2014/main" id="{6AED8CB2-9ED3-4C84-B64F-AB89140B6A46}"/>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18" name="矩形 17">
            <a:extLst>
              <a:ext uri="{FF2B5EF4-FFF2-40B4-BE49-F238E27FC236}">
                <a16:creationId xmlns:a16="http://schemas.microsoft.com/office/drawing/2014/main" id="{8EE1CBDA-881F-4AB7-9409-BF25D7E337A3}"/>
              </a:ext>
            </a:extLst>
          </p:cNvPr>
          <p:cNvSpPr/>
          <p:nvPr/>
        </p:nvSpPr>
        <p:spPr>
          <a:xfrm>
            <a:off x="604443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1" name="矩形 20">
            <a:extLst>
              <a:ext uri="{FF2B5EF4-FFF2-40B4-BE49-F238E27FC236}">
                <a16:creationId xmlns:a16="http://schemas.microsoft.com/office/drawing/2014/main" id="{829BD5EA-AA1F-4AFB-AF4E-C6206BE25863}"/>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2" name="矩形 21">
            <a:extLst>
              <a:ext uri="{FF2B5EF4-FFF2-40B4-BE49-F238E27FC236}">
                <a16:creationId xmlns:a16="http://schemas.microsoft.com/office/drawing/2014/main" id="{054AB1FA-DDEA-47C6-8101-F8552D3B182D}"/>
              </a:ext>
            </a:extLst>
          </p:cNvPr>
          <p:cNvSpPr/>
          <p:nvPr/>
        </p:nvSpPr>
        <p:spPr>
          <a:xfrm>
            <a:off x="5983973" y="2001733"/>
            <a:ext cx="2774115" cy="1444691"/>
          </a:xfrm>
          <a:prstGeom prst="rect">
            <a:avLst/>
          </a:prstGeom>
        </p:spPr>
        <p:txBody>
          <a:bodyPr wrap="square">
            <a:spAutoFit/>
          </a:bodyPr>
          <a:lstStyle/>
          <a:p>
            <a:pPr marL="171450" indent="-171450" algn="just">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cs typeface="微软雅黑" panose="020B0503020204020204" charset="-122"/>
                <a:sym typeface="+mn-ea"/>
              </a:rPr>
              <a:t>在个人之间形成劳务关系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例如雇用保姆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家庭装修属于承揽合同关系</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不在其内</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如果提供劳务一方因劳务造成他人损害</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则由接受劳务一方承担侵权责任。</a:t>
            </a:r>
          </a:p>
        </p:txBody>
      </p:sp>
      <p:sp>
        <p:nvSpPr>
          <p:cNvPr id="23" name="矩形 22">
            <a:extLst>
              <a:ext uri="{FF2B5EF4-FFF2-40B4-BE49-F238E27FC236}">
                <a16:creationId xmlns:a16="http://schemas.microsoft.com/office/drawing/2014/main" id="{12DADA6E-8D8F-465E-A689-5C1771C54B1C}"/>
              </a:ext>
            </a:extLst>
          </p:cNvPr>
          <p:cNvSpPr/>
          <p:nvPr/>
        </p:nvSpPr>
        <p:spPr>
          <a:xfrm>
            <a:off x="5999912" y="1366126"/>
            <a:ext cx="2878715"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个人劳务责任</a:t>
            </a:r>
            <a:endParaRPr lang="en-US" altLang="zh-CN" sz="1400" b="1" dirty="0">
              <a:solidFill>
                <a:prstClr val="white"/>
              </a:solidFill>
            </a:endParaRPr>
          </a:p>
        </p:txBody>
      </p:sp>
      <p:cxnSp>
        <p:nvCxnSpPr>
          <p:cNvPr id="24" name="直接连接符 23">
            <a:extLst>
              <a:ext uri="{FF2B5EF4-FFF2-40B4-BE49-F238E27FC236}">
                <a16:creationId xmlns:a16="http://schemas.microsoft.com/office/drawing/2014/main" id="{7F4CE4E9-FD16-47FD-A91F-2845F08D1989}"/>
              </a:ext>
            </a:extLst>
          </p:cNvPr>
          <p:cNvCxnSpPr>
            <a:cxnSpLocks/>
          </p:cNvCxnSpPr>
          <p:nvPr/>
        </p:nvCxnSpPr>
        <p:spPr>
          <a:xfrm>
            <a:off x="6234520" y="1949314"/>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1BDA6BCB-D9D8-41FB-B0A5-710B97756D21}"/>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cxnSp>
        <p:nvCxnSpPr>
          <p:cNvPr id="26" name="直接连接符 25">
            <a:extLst>
              <a:ext uri="{FF2B5EF4-FFF2-40B4-BE49-F238E27FC236}">
                <a16:creationId xmlns:a16="http://schemas.microsoft.com/office/drawing/2014/main" id="{BCEA322E-88BF-464E-9CB7-BB2DACCF4B04}"/>
              </a:ext>
            </a:extLst>
          </p:cNvPr>
          <p:cNvCxnSpPr>
            <a:cxnSpLocks/>
          </p:cNvCxnSpPr>
          <p:nvPr/>
        </p:nvCxnSpPr>
        <p:spPr>
          <a:xfrm>
            <a:off x="432130" y="1860757"/>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59574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ppt_x"/>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关于责任主体的特殊规定</a:t>
            </a:r>
          </a:p>
        </p:txBody>
      </p:sp>
      <p:sp>
        <p:nvSpPr>
          <p:cNvPr id="4" name="iṩḻîdè">
            <a:extLst>
              <a:ext uri="{FF2B5EF4-FFF2-40B4-BE49-F238E27FC236}">
                <a16:creationId xmlns:a16="http://schemas.microsoft.com/office/drawing/2014/main" id="{05024B37-AAAA-4ED9-A84A-A70678E9D1BB}"/>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AA3CB33-FE0F-40A2-904B-6040EF35653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445EB4DE-A144-4910-8967-2C9E28C118AF}"/>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五、定作人指示过失责任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08252AF-7A2F-42E1-BE91-0717B5A1CE7A}"/>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82F263D4-E121-4B7A-BCF2-D9D8FA1D1A6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C5B99190-3A39-4E48-8A02-2565B4334B1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97E61340-B130-4412-833A-EF113E78874F}"/>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F7047483-8447-493D-8838-9070932FD3E5}"/>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六、网络侵权责任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78A509BB-AE0F-41BF-B4B0-4DC973006BDB}"/>
              </a:ext>
            </a:extLst>
          </p:cNvPr>
          <p:cNvSpPr/>
          <p:nvPr/>
        </p:nvSpPr>
        <p:spPr>
          <a:xfrm>
            <a:off x="843093" y="1914510"/>
            <a:ext cx="3508191"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定作人指示过失责任是大陆法系传统的特殊侵权行为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在英美法系侵权法中称之为独立工人责任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规则基本相同。其规则是</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承揽人在完成工作过程中造成第三人损害或者自己损害的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定作人不承担侵权责任。但是</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定作人对定作、指示或者选任有过错的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应当承担相应的责任。</a:t>
            </a:r>
          </a:p>
        </p:txBody>
      </p:sp>
      <p:sp>
        <p:nvSpPr>
          <p:cNvPr id="13" name="矩形 12">
            <a:extLst>
              <a:ext uri="{FF2B5EF4-FFF2-40B4-BE49-F238E27FC236}">
                <a16:creationId xmlns:a16="http://schemas.microsoft.com/office/drawing/2014/main" id="{C84368A5-BADF-41A2-9DC0-FD30B75B42FE}"/>
              </a:ext>
            </a:extLst>
          </p:cNvPr>
          <p:cNvSpPr/>
          <p:nvPr/>
        </p:nvSpPr>
        <p:spPr>
          <a:xfrm>
            <a:off x="4707867" y="1847641"/>
            <a:ext cx="3546277" cy="895181"/>
          </a:xfrm>
          <a:prstGeom prst="rect">
            <a:avLst/>
          </a:prstGeom>
        </p:spPr>
        <p:txBody>
          <a:bodyPr wrap="square">
            <a:spAutoFit/>
          </a:bodyPr>
          <a:lstStyle/>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一</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一般规则</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二</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网络侵权责任的避风港原则</a:t>
            </a:r>
            <a:endParaRPr lang="en-US" altLang="zh-CN" sz="1200" dirty="0">
              <a:solidFill>
                <a:schemeClr val="tx1">
                  <a:lumMod val="95000"/>
                  <a:lumOff val="5000"/>
                </a:schemeClr>
              </a:solidFill>
            </a:endParaRPr>
          </a:p>
          <a:p>
            <a:pPr marL="171450" indent="-171450">
              <a:lnSpc>
                <a:spcPct val="150000"/>
              </a:lnSpc>
              <a:buFont typeface="Wingdings" panose="05000000000000000000" pitchFamily="2" charset="2"/>
              <a:buChar char="u"/>
            </a:pPr>
            <a:r>
              <a:rPr lang="en-US" altLang="zh-CN" sz="1200" dirty="0">
                <a:solidFill>
                  <a:schemeClr val="tx1">
                    <a:lumMod val="95000"/>
                    <a:lumOff val="5000"/>
                  </a:schemeClr>
                </a:solidFill>
              </a:rPr>
              <a:t>(</a:t>
            </a:r>
            <a:r>
              <a:rPr lang="zh-CN" altLang="en-US" sz="1200" dirty="0">
                <a:solidFill>
                  <a:schemeClr val="tx1">
                    <a:lumMod val="95000"/>
                    <a:lumOff val="5000"/>
                  </a:schemeClr>
                </a:solidFill>
              </a:rPr>
              <a:t>三</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网络侵权责任的红旗原则</a:t>
            </a:r>
          </a:p>
        </p:txBody>
      </p:sp>
    </p:spTree>
    <p:extLst>
      <p:ext uri="{BB962C8B-B14F-4D97-AF65-F5344CB8AC3E}">
        <p14:creationId xmlns:p14="http://schemas.microsoft.com/office/powerpoint/2010/main" val="25551609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647152" cy="369332"/>
          </a:xfrm>
          <a:prstGeom prst="rect">
            <a:avLst/>
          </a:prstGeom>
          <a:noFill/>
        </p:spPr>
        <p:txBody>
          <a:bodyPr wrap="none" rtlCol="0">
            <a:spAutoFit/>
          </a:bodyPr>
          <a:lstStyle/>
          <a:p>
            <a:r>
              <a:rPr lang="zh-CN" altLang="en-US" sz="1800" b="1" dirty="0">
                <a:solidFill>
                  <a:schemeClr val="bg1"/>
                </a:solidFill>
                <a:latin typeface="+mj-ea"/>
                <a:ea typeface="+mj-ea"/>
              </a:rPr>
              <a:t>第一节　关于责任主体的特殊规定</a:t>
            </a:r>
          </a:p>
        </p:txBody>
      </p:sp>
      <p:sp>
        <p:nvSpPr>
          <p:cNvPr id="4" name="iṩḻîdè">
            <a:extLst>
              <a:ext uri="{FF2B5EF4-FFF2-40B4-BE49-F238E27FC236}">
                <a16:creationId xmlns:a16="http://schemas.microsoft.com/office/drawing/2014/main" id="{05024B37-AAAA-4ED9-A84A-A70678E9D1BB}"/>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5AA3CB33-FE0F-40A2-904B-6040EF356531}"/>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445EB4DE-A144-4910-8967-2C9E28C118AF}"/>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七、违反安全保障义务的侵权责任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08252AF-7A2F-42E1-BE91-0717B5A1CE7A}"/>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82F263D4-E121-4B7A-BCF2-D9D8FA1D1A6E}"/>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C5B99190-3A39-4E48-8A02-2565B4334B1F}"/>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97E61340-B130-4412-833A-EF113E78874F}"/>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F7047483-8447-493D-8838-9070932FD3E5}"/>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八、学生伤害事故责任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78A509BB-AE0F-41BF-B4B0-4DC973006BDB}"/>
              </a:ext>
            </a:extLst>
          </p:cNvPr>
          <p:cNvSpPr/>
          <p:nvPr/>
        </p:nvSpPr>
        <p:spPr>
          <a:xfrm>
            <a:off x="843093" y="1914510"/>
            <a:ext cx="3508191"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违反安全保障义务的侵权责任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是指经营者、管理者或者组织者对经营场所、公共场所、群众性活动场所未尽到安全保障义务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造成他人损害的赔偿责任。违反安全保障义务的侵权责任有四种表现形式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一是设施设备未尽到安全保护义务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二是服务管理未尽到安全保障义务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三是对儿童未尽到安全保障义务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四是对防范制止侵权行为未尽到安全保障义务。</a:t>
            </a:r>
          </a:p>
        </p:txBody>
      </p:sp>
      <p:sp>
        <p:nvSpPr>
          <p:cNvPr id="13" name="矩形 12">
            <a:extLst>
              <a:ext uri="{FF2B5EF4-FFF2-40B4-BE49-F238E27FC236}">
                <a16:creationId xmlns:a16="http://schemas.microsoft.com/office/drawing/2014/main" id="{C84368A5-BADF-41A2-9DC0-FD30B75B42FE}"/>
              </a:ext>
            </a:extLst>
          </p:cNvPr>
          <p:cNvSpPr/>
          <p:nvPr/>
        </p:nvSpPr>
        <p:spPr>
          <a:xfrm>
            <a:off x="4707867" y="1847641"/>
            <a:ext cx="3546277" cy="1448217"/>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学生伤害事故责任是指无民事行为能力或者限制民事行为能力的学生在幼儿园、学校或者其他教育机构学习、生活期间</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受到人身损害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应当由幼儿园、学校或者其他教育机构承担赔偿责任的特殊侵权责任。</a:t>
            </a:r>
          </a:p>
        </p:txBody>
      </p:sp>
    </p:spTree>
    <p:extLst>
      <p:ext uri="{BB962C8B-B14F-4D97-AF65-F5344CB8AC3E}">
        <p14:creationId xmlns:p14="http://schemas.microsoft.com/office/powerpoint/2010/main" val="3642247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其他特殊侵权责任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一、产品责任</a:t>
            </a:r>
            <a:endParaRPr lang="zh-CN" altLang="en-US" dirty="0"/>
          </a:p>
        </p:txBody>
      </p:sp>
      <p:sp>
        <p:nvSpPr>
          <p:cNvPr id="4" name="矩形 3">
            <a:extLst>
              <a:ext uri="{FF2B5EF4-FFF2-40B4-BE49-F238E27FC236}">
                <a16:creationId xmlns:a16="http://schemas.microsoft.com/office/drawing/2014/main" id="{B78E90F8-527A-490C-8910-DF603C8A0F0A}"/>
              </a:ext>
            </a:extLst>
          </p:cNvPr>
          <p:cNvSpPr/>
          <p:nvPr/>
        </p:nvSpPr>
        <p:spPr>
          <a:xfrm>
            <a:off x="1236449" y="1057692"/>
            <a:ext cx="7033494" cy="613694"/>
          </a:xfrm>
          <a:prstGeom prst="rect">
            <a:avLst/>
          </a:prstGeom>
        </p:spPr>
        <p:txBody>
          <a:bodyPr wrap="square">
            <a:spAutoFit/>
          </a:bodyPr>
          <a:lstStyle/>
          <a:p>
            <a:pPr algn="just">
              <a:lnSpc>
                <a:spcPct val="150000"/>
              </a:lnSpc>
            </a:pPr>
            <a:r>
              <a:rPr lang="zh-CN" altLang="en-US" sz="1200" dirty="0">
                <a:solidFill>
                  <a:srgbClr val="46014E"/>
                </a:solidFill>
                <a:latin typeface="+mn-ea"/>
              </a:rPr>
              <a:t>产品责任是指产品生产者、销售者因生产、销售缺陷产品致使他人遭受人身伤害、财产损失或有致使他人遭受人身、财产损害之虞而应承担的赔偿损失、消除危险、停止侵害等责任的特殊侵权责任。</a:t>
            </a:r>
          </a:p>
        </p:txBody>
      </p:sp>
      <p:sp>
        <p:nvSpPr>
          <p:cNvPr id="5" name="矩形 4">
            <a:extLst>
              <a:ext uri="{FF2B5EF4-FFF2-40B4-BE49-F238E27FC236}">
                <a16:creationId xmlns:a16="http://schemas.microsoft.com/office/drawing/2014/main" id="{7E73FC45-EF1C-49A6-A97E-76FCEE65D57D}"/>
              </a:ext>
            </a:extLst>
          </p:cNvPr>
          <p:cNvSpPr/>
          <p:nvPr/>
        </p:nvSpPr>
        <p:spPr>
          <a:xfrm>
            <a:off x="3616023" y="1766387"/>
            <a:ext cx="5353730" cy="2829685"/>
          </a:xfrm>
          <a:prstGeom prst="rect">
            <a:avLst/>
          </a:prstGeom>
        </p:spPr>
        <p:txBody>
          <a:bodyPr wrap="square">
            <a:spAutoFit/>
          </a:bodyPr>
          <a:lstStyle/>
          <a:p>
            <a:pPr marL="171450" indent="-171450" algn="just">
              <a:lnSpc>
                <a:spcPct val="150000"/>
              </a:lnSpc>
              <a:buFont typeface="Wingdings" panose="05000000000000000000" pitchFamily="2" charset="2"/>
              <a:buChar char="u"/>
            </a:pPr>
            <a:r>
              <a:rPr lang="zh-CN" altLang="en-US" sz="1200" dirty="0">
                <a:solidFill>
                  <a:srgbClr val="4E2A13"/>
                </a:solidFill>
                <a:latin typeface="+mn-ea"/>
              </a:rPr>
              <a:t>产品责任实行无过错责任原则</a:t>
            </a:r>
            <a:r>
              <a:rPr lang="en-US" altLang="zh-CN" sz="1200" dirty="0">
                <a:solidFill>
                  <a:srgbClr val="4E2A13"/>
                </a:solidFill>
                <a:latin typeface="+mn-ea"/>
              </a:rPr>
              <a:t>,</a:t>
            </a:r>
            <a:r>
              <a:rPr lang="zh-CN" altLang="en-US" sz="1200" dirty="0">
                <a:solidFill>
                  <a:srgbClr val="4E2A13"/>
                </a:solidFill>
                <a:latin typeface="+mn-ea"/>
              </a:rPr>
              <a:t>因产品存在缺陷造成他人损害的</a:t>
            </a:r>
            <a:r>
              <a:rPr lang="en-US" altLang="zh-CN" sz="1200" dirty="0">
                <a:solidFill>
                  <a:srgbClr val="4E2A13"/>
                </a:solidFill>
                <a:latin typeface="+mn-ea"/>
              </a:rPr>
              <a:t>,</a:t>
            </a:r>
            <a:r>
              <a:rPr lang="zh-CN" altLang="en-US" sz="1200" dirty="0">
                <a:solidFill>
                  <a:srgbClr val="4E2A13"/>
                </a:solidFill>
                <a:latin typeface="+mn-ea"/>
              </a:rPr>
              <a:t>确定生产者的责任</a:t>
            </a:r>
            <a:r>
              <a:rPr lang="en-US" altLang="zh-CN" sz="1200" dirty="0">
                <a:solidFill>
                  <a:srgbClr val="4E2A13"/>
                </a:solidFill>
                <a:latin typeface="+mn-ea"/>
              </a:rPr>
              <a:t>,</a:t>
            </a:r>
            <a:r>
              <a:rPr lang="zh-CN" altLang="en-US" sz="1200" dirty="0">
                <a:solidFill>
                  <a:srgbClr val="4E2A13"/>
                </a:solidFill>
                <a:latin typeface="+mn-ea"/>
              </a:rPr>
              <a:t>无论是否有过错</a:t>
            </a:r>
            <a:r>
              <a:rPr lang="en-US" altLang="zh-CN" sz="1200" dirty="0">
                <a:solidFill>
                  <a:srgbClr val="4E2A13"/>
                </a:solidFill>
                <a:latin typeface="+mn-ea"/>
              </a:rPr>
              <a:t>,</a:t>
            </a:r>
            <a:r>
              <a:rPr lang="zh-CN" altLang="en-US" sz="1200" dirty="0">
                <a:solidFill>
                  <a:srgbClr val="4E2A13"/>
                </a:solidFill>
                <a:latin typeface="+mn-ea"/>
              </a:rPr>
              <a:t>都应当承担侵权责任。</a:t>
            </a:r>
            <a:endParaRPr lang="en-US" altLang="zh-CN" sz="1200" dirty="0">
              <a:solidFill>
                <a:srgbClr val="4E2A13"/>
              </a:solidFill>
              <a:latin typeface="+mn-ea"/>
            </a:endParaRPr>
          </a:p>
          <a:p>
            <a:pPr marL="171450" indent="-171450" algn="just">
              <a:lnSpc>
                <a:spcPct val="150000"/>
              </a:lnSpc>
              <a:buFont typeface="Wingdings" panose="05000000000000000000" pitchFamily="2" charset="2"/>
              <a:buChar char="u"/>
            </a:pPr>
            <a:r>
              <a:rPr lang="zh-CN" altLang="en-US" sz="1200" dirty="0">
                <a:solidFill>
                  <a:srgbClr val="4E2A13"/>
                </a:solidFill>
                <a:latin typeface="+mn-ea"/>
              </a:rPr>
              <a:t>产品责任的基本责任形式是不真正连带责任</a:t>
            </a:r>
            <a:r>
              <a:rPr lang="en-US" altLang="zh-CN" sz="1200" dirty="0">
                <a:solidFill>
                  <a:srgbClr val="4E2A13"/>
                </a:solidFill>
                <a:latin typeface="+mn-ea"/>
              </a:rPr>
              <a:t>,</a:t>
            </a:r>
            <a:r>
              <a:rPr lang="zh-CN" altLang="en-US" sz="1200" dirty="0">
                <a:solidFill>
                  <a:srgbClr val="4E2A13"/>
                </a:solidFill>
                <a:latin typeface="+mn-ea"/>
              </a:rPr>
              <a:t>因产品存在缺陷造成他人损害的</a:t>
            </a:r>
            <a:r>
              <a:rPr lang="en-US" altLang="zh-CN" sz="1200" dirty="0">
                <a:solidFill>
                  <a:srgbClr val="4E2A13"/>
                </a:solidFill>
                <a:latin typeface="+mn-ea"/>
              </a:rPr>
              <a:t>,</a:t>
            </a:r>
            <a:r>
              <a:rPr lang="zh-CN" altLang="en-US" sz="1200" dirty="0">
                <a:solidFill>
                  <a:srgbClr val="4E2A13"/>
                </a:solidFill>
                <a:latin typeface="+mn-ea"/>
              </a:rPr>
              <a:t>被侵权人可以向产品的生产者请求赔偿</a:t>
            </a:r>
            <a:r>
              <a:rPr lang="en-US" altLang="zh-CN" sz="1200" dirty="0">
                <a:solidFill>
                  <a:srgbClr val="4E2A13"/>
                </a:solidFill>
                <a:latin typeface="+mn-ea"/>
              </a:rPr>
              <a:t>,</a:t>
            </a:r>
            <a:r>
              <a:rPr lang="zh-CN" altLang="en-US" sz="1200" dirty="0">
                <a:solidFill>
                  <a:srgbClr val="4E2A13"/>
                </a:solidFill>
                <a:latin typeface="+mn-ea"/>
              </a:rPr>
              <a:t>也可以向产品的销售者请求赔偿。</a:t>
            </a:r>
            <a:endParaRPr lang="en-US" altLang="zh-CN" sz="1200" dirty="0">
              <a:solidFill>
                <a:srgbClr val="4E2A13"/>
              </a:solidFill>
              <a:latin typeface="+mn-ea"/>
            </a:endParaRPr>
          </a:p>
          <a:p>
            <a:pPr marL="171450" indent="-171450" algn="just">
              <a:lnSpc>
                <a:spcPct val="150000"/>
              </a:lnSpc>
              <a:buFont typeface="Wingdings" panose="05000000000000000000" pitchFamily="2" charset="2"/>
              <a:buChar char="u"/>
            </a:pPr>
            <a:r>
              <a:rPr lang="zh-CN" altLang="en-US" sz="1200" dirty="0">
                <a:solidFill>
                  <a:srgbClr val="4E2A13"/>
                </a:solidFill>
                <a:latin typeface="+mn-ea"/>
              </a:rPr>
              <a:t>产品投入流通后发现存在缺陷的</a:t>
            </a:r>
            <a:r>
              <a:rPr lang="en-US" altLang="zh-CN" sz="1200" dirty="0">
                <a:solidFill>
                  <a:srgbClr val="4E2A13"/>
                </a:solidFill>
                <a:latin typeface="+mn-ea"/>
              </a:rPr>
              <a:t>,</a:t>
            </a:r>
            <a:r>
              <a:rPr lang="zh-CN" altLang="en-US" sz="1200" dirty="0">
                <a:solidFill>
                  <a:srgbClr val="4E2A13"/>
                </a:solidFill>
                <a:latin typeface="+mn-ea"/>
              </a:rPr>
              <a:t>生产者、销售者应当及时采取停止销售、警示、召回等补救措施。</a:t>
            </a:r>
            <a:endParaRPr lang="en-US" altLang="zh-CN" sz="1200" dirty="0">
              <a:solidFill>
                <a:srgbClr val="4E2A13"/>
              </a:solidFill>
              <a:latin typeface="+mn-ea"/>
            </a:endParaRPr>
          </a:p>
          <a:p>
            <a:pPr marL="171450" indent="-171450" algn="just">
              <a:lnSpc>
                <a:spcPct val="150000"/>
              </a:lnSpc>
              <a:buFont typeface="Wingdings" panose="05000000000000000000" pitchFamily="2" charset="2"/>
              <a:buChar char="u"/>
            </a:pPr>
            <a:r>
              <a:rPr lang="zh-CN" altLang="en-US" sz="1200" dirty="0">
                <a:solidFill>
                  <a:srgbClr val="4E2A13"/>
                </a:solidFill>
                <a:latin typeface="+mn-ea"/>
              </a:rPr>
              <a:t>在产品责任的赔偿上</a:t>
            </a:r>
            <a:r>
              <a:rPr lang="en-US" altLang="zh-CN" sz="1200" dirty="0">
                <a:solidFill>
                  <a:srgbClr val="4E2A13"/>
                </a:solidFill>
                <a:latin typeface="+mn-ea"/>
              </a:rPr>
              <a:t>,</a:t>
            </a:r>
            <a:r>
              <a:rPr lang="zh-CN" altLang="en-US" sz="1200" dirty="0">
                <a:solidFill>
                  <a:srgbClr val="4E2A13"/>
                </a:solidFill>
                <a:latin typeface="+mn-ea"/>
              </a:rPr>
              <a:t>适用一般的赔偿规则</a:t>
            </a:r>
            <a:r>
              <a:rPr lang="en-US" altLang="zh-CN" sz="1200" dirty="0">
                <a:solidFill>
                  <a:srgbClr val="4E2A13"/>
                </a:solidFill>
                <a:latin typeface="+mn-ea"/>
              </a:rPr>
              <a:t>,</a:t>
            </a:r>
            <a:r>
              <a:rPr lang="zh-CN" altLang="en-US" sz="1200" dirty="0">
                <a:solidFill>
                  <a:srgbClr val="4E2A13"/>
                </a:solidFill>
                <a:latin typeface="+mn-ea"/>
              </a:rPr>
              <a:t>但明知产品存在缺陷仍然生产、销售</a:t>
            </a:r>
            <a:r>
              <a:rPr lang="en-US" altLang="zh-CN" sz="1200" dirty="0">
                <a:solidFill>
                  <a:srgbClr val="4E2A13"/>
                </a:solidFill>
                <a:latin typeface="+mn-ea"/>
              </a:rPr>
              <a:t>,</a:t>
            </a:r>
            <a:r>
              <a:rPr lang="zh-CN" altLang="en-US" sz="1200" dirty="0">
                <a:solidFill>
                  <a:srgbClr val="4E2A13"/>
                </a:solidFill>
                <a:latin typeface="+mn-ea"/>
              </a:rPr>
              <a:t>或者产品投入流通后发现存在缺陷</a:t>
            </a:r>
            <a:r>
              <a:rPr lang="en-US" altLang="zh-CN" sz="1200" dirty="0">
                <a:solidFill>
                  <a:srgbClr val="4E2A13"/>
                </a:solidFill>
                <a:latin typeface="+mn-ea"/>
              </a:rPr>
              <a:t>,</a:t>
            </a:r>
            <a:r>
              <a:rPr lang="zh-CN" altLang="en-US" sz="1200" dirty="0">
                <a:solidFill>
                  <a:srgbClr val="4E2A13"/>
                </a:solidFill>
                <a:latin typeface="+mn-ea"/>
              </a:rPr>
              <a:t>而生产者、销售者未采取有效补救措施</a:t>
            </a:r>
            <a:r>
              <a:rPr lang="en-US" altLang="zh-CN" sz="1200" dirty="0">
                <a:solidFill>
                  <a:srgbClr val="4E2A13"/>
                </a:solidFill>
                <a:latin typeface="+mn-ea"/>
              </a:rPr>
              <a:t>,</a:t>
            </a:r>
            <a:r>
              <a:rPr lang="zh-CN" altLang="en-US" sz="1200" dirty="0">
                <a:solidFill>
                  <a:srgbClr val="4E2A13"/>
                </a:solidFill>
                <a:latin typeface="+mn-ea"/>
              </a:rPr>
              <a:t>造成他人死亡或者健康严重损害的</a:t>
            </a:r>
            <a:r>
              <a:rPr lang="en-US" altLang="zh-CN" sz="1200" dirty="0">
                <a:solidFill>
                  <a:srgbClr val="4E2A13"/>
                </a:solidFill>
                <a:latin typeface="+mn-ea"/>
              </a:rPr>
              <a:t>,</a:t>
            </a:r>
            <a:r>
              <a:rPr lang="zh-CN" altLang="en-US" sz="1200" dirty="0">
                <a:solidFill>
                  <a:srgbClr val="4E2A13"/>
                </a:solidFill>
                <a:latin typeface="+mn-ea"/>
              </a:rPr>
              <a:t>被侵权人有权请求相应的惩罚性赔偿。</a:t>
            </a:r>
          </a:p>
        </p:txBody>
      </p:sp>
      <p:cxnSp>
        <p:nvCxnSpPr>
          <p:cNvPr id="6" name="直接连接符 5">
            <a:extLst>
              <a:ext uri="{FF2B5EF4-FFF2-40B4-BE49-F238E27FC236}">
                <a16:creationId xmlns:a16="http://schemas.microsoft.com/office/drawing/2014/main" id="{5E5199E7-2013-4671-AB73-939D594482BB}"/>
              </a:ext>
            </a:extLst>
          </p:cNvPr>
          <p:cNvCxnSpPr>
            <a:cxnSpLocks/>
          </p:cNvCxnSpPr>
          <p:nvPr/>
        </p:nvCxnSpPr>
        <p:spPr>
          <a:xfrm>
            <a:off x="3485408" y="1718886"/>
            <a:ext cx="5658592" cy="0"/>
          </a:xfrm>
          <a:prstGeom prst="line">
            <a:avLst/>
          </a:prstGeom>
          <a:ln>
            <a:solidFill>
              <a:srgbClr val="6B3A1C"/>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F7982422-8428-41FF-92E7-4BC0116DEE85}"/>
              </a:ext>
            </a:extLst>
          </p:cNvPr>
          <p:cNvSpPr/>
          <p:nvPr/>
        </p:nvSpPr>
        <p:spPr>
          <a:xfrm>
            <a:off x="174247" y="1718886"/>
            <a:ext cx="3345028" cy="3255680"/>
          </a:xfrm>
          <a:prstGeom prst="teardrop">
            <a:avLst/>
          </a:prstGeom>
          <a:blipFill dpi="0" rotWithShape="1">
            <a:blip r:embed="rId3"/>
            <a:srcRect/>
            <a:tile tx="0" ty="0" sx="100000" sy="100000" flip="none" algn="tl"/>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690880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其他特殊侵权责任</a:t>
            </a:r>
          </a:p>
        </p:txBody>
      </p:sp>
      <p:sp>
        <p:nvSpPr>
          <p:cNvPr id="4" name="iṩḻîdè">
            <a:extLst>
              <a:ext uri="{FF2B5EF4-FFF2-40B4-BE49-F238E27FC236}">
                <a16:creationId xmlns:a16="http://schemas.microsoft.com/office/drawing/2014/main" id="{6CE0946D-9365-435B-93F8-FFA211E143F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B6ABF28C-1C84-4E3C-8FFD-95167E29DE5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3102B7DC-1AFD-4A65-AC47-1081CDF79FC9}"/>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二、机动车交通事故责任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EB3C827-74A6-4E70-A2D7-2B2F12D5E66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D31B9CA4-E1BD-4759-9E4D-0B8DDA79350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27C18C9D-BCEF-4BE0-AB96-01B334A444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CD080A1B-2245-4F61-B80D-74A0532200A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E082331-E365-404F-B9AB-FF85E7DCA7A3}"/>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三、医疗损害责任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C1CAB753-EF67-4C44-AAB2-30783E07A6D2}"/>
              </a:ext>
            </a:extLst>
          </p:cNvPr>
          <p:cNvSpPr/>
          <p:nvPr/>
        </p:nvSpPr>
        <p:spPr>
          <a:xfrm>
            <a:off x="843093" y="1914510"/>
            <a:ext cx="3508191" cy="2279214"/>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机动车交通事故</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是指机动车与非机动车驾驶人员、行人、乘车人以及其他在公路、城市道路和虽在单位管辖范围但允许社会机动车通行的地方</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以及广场、公共停车场等用于公众通行的场所上</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进行交通活动的人员</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因违反我国</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道路交通安全法</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和其他道路交通管理法规、规章的行为</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过失或者意外造成的人身伤亡或者财产损失的事件。</a:t>
            </a:r>
          </a:p>
        </p:txBody>
      </p:sp>
      <p:sp>
        <p:nvSpPr>
          <p:cNvPr id="13" name="矩形 12">
            <a:extLst>
              <a:ext uri="{FF2B5EF4-FFF2-40B4-BE49-F238E27FC236}">
                <a16:creationId xmlns:a16="http://schemas.microsoft.com/office/drawing/2014/main" id="{B05C1F93-96F6-4469-8AC2-F2F0EEE214BB}"/>
              </a:ext>
            </a:extLst>
          </p:cNvPr>
          <p:cNvSpPr/>
          <p:nvPr/>
        </p:nvSpPr>
        <p:spPr>
          <a:xfrm>
            <a:off x="4707867" y="1847641"/>
            <a:ext cx="3546277" cy="89421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医疗损害责任是指在医疗机构诊疗过程中</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医务人员由于过错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造成患者人身损害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医疗机构应当承担的侵权责任。</a:t>
            </a:r>
          </a:p>
        </p:txBody>
      </p:sp>
    </p:spTree>
    <p:extLst>
      <p:ext uri="{BB962C8B-B14F-4D97-AF65-F5344CB8AC3E}">
        <p14:creationId xmlns:p14="http://schemas.microsoft.com/office/powerpoint/2010/main" val="3998316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其他特殊侵权责任</a:t>
            </a:r>
          </a:p>
        </p:txBody>
      </p:sp>
      <p:sp>
        <p:nvSpPr>
          <p:cNvPr id="4" name="iṩḻîdè">
            <a:extLst>
              <a:ext uri="{FF2B5EF4-FFF2-40B4-BE49-F238E27FC236}">
                <a16:creationId xmlns:a16="http://schemas.microsoft.com/office/drawing/2014/main" id="{6CE0946D-9365-435B-93F8-FFA211E143F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B6ABF28C-1C84-4E3C-8FFD-95167E29DE5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3102B7DC-1AFD-4A65-AC47-1081CDF79FC9}"/>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四、环境污染和生态破坏责任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EB3C827-74A6-4E70-A2D7-2B2F12D5E66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D31B9CA4-E1BD-4759-9E4D-0B8DDA79350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27C18C9D-BCEF-4BE0-AB96-01B334A444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CD080A1B-2245-4F61-B80D-74A0532200A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E082331-E365-404F-B9AB-FF85E7DCA7A3}"/>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五、高度危险责任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C1CAB753-EF67-4C44-AAB2-30783E07A6D2}"/>
              </a:ext>
            </a:extLst>
          </p:cNvPr>
          <p:cNvSpPr/>
          <p:nvPr/>
        </p:nvSpPr>
        <p:spPr>
          <a:xfrm>
            <a:off x="843093" y="1914510"/>
            <a:ext cx="3508191" cy="1171218"/>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环境污染和生态破坏责任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是指行为人违反法律规定的义务</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以作为或者不作为的方式</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污染环境、破坏生态</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造成损害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应当承担损害赔偿的特殊侵权责任。</a:t>
            </a:r>
          </a:p>
        </p:txBody>
      </p:sp>
      <p:sp>
        <p:nvSpPr>
          <p:cNvPr id="13" name="矩形 12">
            <a:extLst>
              <a:ext uri="{FF2B5EF4-FFF2-40B4-BE49-F238E27FC236}">
                <a16:creationId xmlns:a16="http://schemas.microsoft.com/office/drawing/2014/main" id="{B05C1F93-96F6-4469-8AC2-F2F0EEE214BB}"/>
              </a:ext>
            </a:extLst>
          </p:cNvPr>
          <p:cNvSpPr/>
          <p:nvPr/>
        </p:nvSpPr>
        <p:spPr>
          <a:xfrm>
            <a:off x="4707867" y="1847641"/>
            <a:ext cx="3546277" cy="1725216"/>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高度危险责任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是指高度危险行为人实施高度危险活动或者管领高度危险物</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造成他人人身损害或者财产损害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应当承担损害赔偿责任的特殊侵权责任。高度危险责任实行无过错责任原则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凡是从事高度危险作业造成他人损害的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不论有无过错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都应当承担侵权责任。</a:t>
            </a:r>
          </a:p>
        </p:txBody>
      </p:sp>
    </p:spTree>
    <p:extLst>
      <p:ext uri="{BB962C8B-B14F-4D97-AF65-F5344CB8AC3E}">
        <p14:creationId xmlns:p14="http://schemas.microsoft.com/office/powerpoint/2010/main" val="41413765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其他特殊侵权责任</a:t>
            </a:r>
          </a:p>
        </p:txBody>
      </p:sp>
      <p:sp>
        <p:nvSpPr>
          <p:cNvPr id="4" name="iṩḻîdè">
            <a:extLst>
              <a:ext uri="{FF2B5EF4-FFF2-40B4-BE49-F238E27FC236}">
                <a16:creationId xmlns:a16="http://schemas.microsoft.com/office/drawing/2014/main" id="{6CE0946D-9365-435B-93F8-FFA211E143F4}"/>
              </a:ext>
            </a:extLst>
          </p:cNvPr>
          <p:cNvSpPr/>
          <p:nvPr/>
        </p:nvSpPr>
        <p:spPr>
          <a:xfrm>
            <a:off x="694138"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B6ABF28C-1C84-4E3C-8FFD-95167E29DE54}"/>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îśḷíḋê">
            <a:extLst>
              <a:ext uri="{FF2B5EF4-FFF2-40B4-BE49-F238E27FC236}">
                <a16:creationId xmlns:a16="http://schemas.microsoft.com/office/drawing/2014/main" id="{3102B7DC-1AFD-4A65-AC47-1081CDF79FC9}"/>
              </a:ext>
            </a:extLst>
          </p:cNvPr>
          <p:cNvSpPr txBox="1"/>
          <p:nvPr/>
        </p:nvSpPr>
        <p:spPr>
          <a:xfrm>
            <a:off x="1249370" y="1290322"/>
            <a:ext cx="2129272" cy="472369"/>
          </a:xfrm>
          <a:prstGeom prst="rect">
            <a:avLst/>
          </a:prstGeom>
          <a:noFill/>
        </p:spPr>
        <p:txBody>
          <a:bodyPr wrap="none">
            <a:noAutofit/>
          </a:bodyPr>
          <a:lstStyle/>
          <a:p>
            <a:pPr>
              <a:lnSpc>
                <a:spcPct val="160000"/>
              </a:lnSpc>
            </a:pPr>
            <a:r>
              <a:rPr lang="zh-CN" altLang="en-US" sz="1200" b="1" dirty="0">
                <a:solidFill>
                  <a:srgbClr val="9B552C"/>
                </a:solidFill>
              </a:rPr>
              <a:t>六、饲养动物损害责任</a:t>
            </a:r>
            <a:endParaRPr lang="en-GB" altLang="zh-CN" sz="1200" b="1" dirty="0">
              <a:solidFill>
                <a:srgbClr val="9B552C"/>
              </a:solidFill>
            </a:endParaRPr>
          </a:p>
        </p:txBody>
      </p:sp>
      <p:sp>
        <p:nvSpPr>
          <p:cNvPr id="7" name="ï$1iḑê">
            <a:extLst>
              <a:ext uri="{FF2B5EF4-FFF2-40B4-BE49-F238E27FC236}">
                <a16:creationId xmlns:a16="http://schemas.microsoft.com/office/drawing/2014/main" id="{FEB3C827-74A6-4E70-A2D7-2B2F12D5E666}"/>
              </a:ext>
            </a:extLst>
          </p:cNvPr>
          <p:cNvSpPr/>
          <p:nvPr/>
        </p:nvSpPr>
        <p:spPr>
          <a:xfrm>
            <a:off x="4596787" y="1156315"/>
            <a:ext cx="3768439" cy="348495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8" name="ïSļîḋe">
            <a:extLst>
              <a:ext uri="{FF2B5EF4-FFF2-40B4-BE49-F238E27FC236}">
                <a16:creationId xmlns:a16="http://schemas.microsoft.com/office/drawing/2014/main" id="{D31B9CA4-E1BD-4759-9E4D-0B8DDA793502}"/>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9" name="ïSḻíḓê">
            <a:extLst>
              <a:ext uri="{FF2B5EF4-FFF2-40B4-BE49-F238E27FC236}">
                <a16:creationId xmlns:a16="http://schemas.microsoft.com/office/drawing/2014/main" id="{27C18C9D-BCEF-4BE0-AB96-01B334A44416}"/>
              </a:ext>
            </a:extLst>
          </p:cNvPr>
          <p:cNvSpPr>
            <a:spLocks noChangeAspect="1"/>
          </p:cNvSpPr>
          <p:nvPr/>
        </p:nvSpPr>
        <p:spPr bwMode="auto">
          <a:xfrm>
            <a:off x="4040081" y="4279403"/>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0" name="îślïḋê">
            <a:extLst>
              <a:ext uri="{FF2B5EF4-FFF2-40B4-BE49-F238E27FC236}">
                <a16:creationId xmlns:a16="http://schemas.microsoft.com/office/drawing/2014/main" id="{CD080A1B-2245-4F61-B80D-74A0532200A5}"/>
              </a:ext>
            </a:extLst>
          </p:cNvPr>
          <p:cNvSpPr>
            <a:spLocks noChangeAspect="1"/>
          </p:cNvSpPr>
          <p:nvPr/>
        </p:nvSpPr>
        <p:spPr bwMode="auto">
          <a:xfrm>
            <a:off x="4763502" y="4250053"/>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iŝlíḓé">
            <a:extLst>
              <a:ext uri="{FF2B5EF4-FFF2-40B4-BE49-F238E27FC236}">
                <a16:creationId xmlns:a16="http://schemas.microsoft.com/office/drawing/2014/main" id="{9E082331-E365-404F-B9AB-FF85E7DCA7A3}"/>
              </a:ext>
            </a:extLst>
          </p:cNvPr>
          <p:cNvSpPr txBox="1"/>
          <p:nvPr/>
        </p:nvSpPr>
        <p:spPr>
          <a:xfrm>
            <a:off x="4596572" y="1370041"/>
            <a:ext cx="1955254" cy="312929"/>
          </a:xfrm>
          <a:prstGeom prst="rect">
            <a:avLst/>
          </a:prstGeom>
          <a:noFill/>
        </p:spPr>
        <p:txBody>
          <a:bodyPr wrap="none">
            <a:noAutofit/>
          </a:bodyPr>
          <a:lstStyle/>
          <a:p>
            <a:r>
              <a:rPr lang="zh-CN" altLang="en-US" sz="1200" b="1" dirty="0">
                <a:solidFill>
                  <a:srgbClr val="9B552C"/>
                </a:solidFill>
              </a:rPr>
              <a:t>七、建筑物和物件损害责任</a:t>
            </a:r>
            <a:endParaRPr lang="en-GB" altLang="zh-CN" sz="1200" b="1" dirty="0">
              <a:solidFill>
                <a:srgbClr val="9B552C"/>
              </a:solidFill>
            </a:endParaRPr>
          </a:p>
        </p:txBody>
      </p:sp>
      <p:sp>
        <p:nvSpPr>
          <p:cNvPr id="12" name="矩形 11">
            <a:extLst>
              <a:ext uri="{FF2B5EF4-FFF2-40B4-BE49-F238E27FC236}">
                <a16:creationId xmlns:a16="http://schemas.microsoft.com/office/drawing/2014/main" id="{C1CAB753-EF67-4C44-AAB2-30783E07A6D2}"/>
              </a:ext>
            </a:extLst>
          </p:cNvPr>
          <p:cNvSpPr/>
          <p:nvPr/>
        </p:nvSpPr>
        <p:spPr>
          <a:xfrm>
            <a:off x="843093" y="1914510"/>
            <a:ext cx="3508191" cy="2556213"/>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饲养动物损害责任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是指动物饲养人或者管理人在饲养的动物造成他人损害时</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根据致害动物的种类和性质适用无过错责任原则或者过错推定原则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应当承担赔偿责任的特殊侵权责任。饲养动物损害责任实行无过错责任原则</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凡是饲养的动物造成他人损害的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动物饲养人或者管理人应当承担侵权责任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但能够证明损害是因被侵权人故意或者重大过失造成的</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可以不承担或者减轻责任。</a:t>
            </a:r>
          </a:p>
        </p:txBody>
      </p:sp>
      <p:sp>
        <p:nvSpPr>
          <p:cNvPr id="13" name="矩形 12">
            <a:extLst>
              <a:ext uri="{FF2B5EF4-FFF2-40B4-BE49-F238E27FC236}">
                <a16:creationId xmlns:a16="http://schemas.microsoft.com/office/drawing/2014/main" id="{B05C1F93-96F6-4469-8AC2-F2F0EEE214BB}"/>
              </a:ext>
            </a:extLst>
          </p:cNvPr>
          <p:cNvSpPr/>
          <p:nvPr/>
        </p:nvSpPr>
        <p:spPr>
          <a:xfrm>
            <a:off x="4707867" y="1847641"/>
            <a:ext cx="3546277" cy="89421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200" dirty="0">
                <a:solidFill>
                  <a:schemeClr val="tx1">
                    <a:lumMod val="95000"/>
                    <a:lumOff val="5000"/>
                  </a:schemeClr>
                </a:solidFill>
              </a:rPr>
              <a:t>建筑物和物件损害责任</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是指在自己管领下的建筑物和物件造成他人损害</a:t>
            </a:r>
            <a:r>
              <a:rPr lang="en-US" altLang="zh-CN" sz="1200" dirty="0">
                <a:solidFill>
                  <a:schemeClr val="tx1">
                    <a:lumMod val="95000"/>
                    <a:lumOff val="5000"/>
                  </a:schemeClr>
                </a:solidFill>
              </a:rPr>
              <a:t>,</a:t>
            </a:r>
            <a:r>
              <a:rPr lang="zh-CN" altLang="en-US" sz="1200" dirty="0">
                <a:solidFill>
                  <a:schemeClr val="tx1">
                    <a:lumMod val="95000"/>
                    <a:lumOff val="5000"/>
                  </a:schemeClr>
                </a:solidFill>
              </a:rPr>
              <a:t>应当由物的所有人或者管理人承担侵权责任的特殊侵权责任。</a:t>
            </a:r>
          </a:p>
        </p:txBody>
      </p:sp>
    </p:spTree>
    <p:extLst>
      <p:ext uri="{BB962C8B-B14F-4D97-AF65-F5344CB8AC3E}">
        <p14:creationId xmlns:p14="http://schemas.microsoft.com/office/powerpoint/2010/main" val="15956256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11" grpId="0"/>
      <p:bldP spid="12" grpId="0"/>
      <p:bldP spid="13"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118138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A00A85EE-7FDB-4ED1-9753-86913351CAC8}"/>
              </a:ext>
            </a:extLst>
          </p:cNvPr>
          <p:cNvSpPr>
            <a:spLocks noGrp="1" noChangeArrowheads="1"/>
          </p:cNvSpPr>
          <p:nvPr>
            <p:ph type="title"/>
          </p:nvPr>
        </p:nvSpPr>
        <p:spPr/>
        <p:txBody>
          <a:bodyPr/>
          <a:lstStyle/>
          <a:p>
            <a:pPr eaLnBrk="1" hangingPunct="1"/>
            <a:endParaRPr lang="zh-CN" altLang="zh-CN"/>
          </a:p>
        </p:txBody>
      </p:sp>
      <p:sp>
        <p:nvSpPr>
          <p:cNvPr id="3075" name="Rectangle 3">
            <a:extLst>
              <a:ext uri="{FF2B5EF4-FFF2-40B4-BE49-F238E27FC236}">
                <a16:creationId xmlns:a16="http://schemas.microsoft.com/office/drawing/2014/main" id="{B5092855-6C6E-4F3C-A78B-188A98DD6AF3}"/>
              </a:ext>
            </a:extLst>
          </p:cNvPr>
          <p:cNvSpPr>
            <a:spLocks noGrp="1" noChangeArrowheads="1"/>
          </p:cNvSpPr>
          <p:nvPr>
            <p:ph type="body" idx="1"/>
          </p:nvPr>
        </p:nvSpPr>
        <p:spPr/>
        <p:txBody>
          <a:bodyPr/>
          <a:lstStyle/>
          <a:p>
            <a:pPr eaLnBrk="1" hangingPunct="1"/>
            <a:endParaRPr lang="en-US" altLang="zh-CN" b="1"/>
          </a:p>
          <a:p>
            <a:pPr eaLnBrk="1" hangingPunct="1"/>
            <a:endParaRPr lang="en-US" altLang="zh-CN" b="1"/>
          </a:p>
          <a:p>
            <a:pPr eaLnBrk="1" hangingPunct="1"/>
            <a:endParaRPr lang="en-US" altLang="zh-CN" sz="2700" b="1"/>
          </a:p>
          <a:p>
            <a:pPr eaLnBrk="1" hangingPunct="1"/>
            <a:endParaRPr lang="en-US" altLang="zh-CN" sz="2700" b="1"/>
          </a:p>
          <a:p>
            <a:pPr eaLnBrk="1" hangingPunct="1"/>
            <a:r>
              <a:rPr lang="zh-CN" altLang="en-US" sz="2700" b="1"/>
              <a:t>近千本</a:t>
            </a:r>
            <a:r>
              <a:rPr lang="en-US" altLang="zh-CN" sz="2700" b="1"/>
              <a:t>MBA</a:t>
            </a:r>
            <a:r>
              <a:rPr lang="zh-CN" altLang="en-US" sz="2700" b="1"/>
              <a:t>职业经理教程免费下载</a:t>
            </a:r>
          </a:p>
          <a:p>
            <a:pPr eaLnBrk="1" hangingPunct="1"/>
            <a:r>
              <a:rPr lang="en-US" altLang="zh-CN" sz="2700" b="1"/>
              <a:t>-----</a:t>
            </a:r>
            <a:r>
              <a:rPr lang="zh-CN" altLang="en-US" sz="2700" b="1"/>
              <a:t>请速登陆：</a:t>
            </a:r>
            <a:r>
              <a:rPr lang="en-US" altLang="zh-CN" sz="2700" b="1">
                <a:hlinkClick r:id="rId2"/>
              </a:rPr>
              <a:t>www.mhjy.net</a:t>
            </a:r>
            <a:endParaRPr lang="en-US" altLang="zh-CN" sz="2700" b="1"/>
          </a:p>
          <a:p>
            <a:pPr eaLnBrk="1" hangingPunct="1"/>
            <a:endParaRPr lang="en-US" altLang="zh-CN" sz="2700" b="1"/>
          </a:p>
          <a:p>
            <a:pPr eaLnBrk="1" hangingPunct="1"/>
            <a:endParaRPr lang="en-US" altLang="zh-CN" sz="2700" b="1"/>
          </a:p>
          <a:p>
            <a:pPr eaLnBrk="1" hangingPunct="1"/>
            <a:endParaRPr lang="en-US" altLang="zh-CN"/>
          </a:p>
        </p:txBody>
      </p:sp>
      <p:pic>
        <p:nvPicPr>
          <p:cNvPr id="3076" name="Picture 6" descr="banner_cn">
            <a:extLst>
              <a:ext uri="{FF2B5EF4-FFF2-40B4-BE49-F238E27FC236}">
                <a16:creationId xmlns:a16="http://schemas.microsoft.com/office/drawing/2014/main" id="{655743BD-66F7-4F62-94CE-F8CC85A26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6266" y="76200"/>
            <a:ext cx="6858000" cy="208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4167963" y="2255298"/>
            <a:ext cx="3704892"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600" b="1" dirty="0">
                <a:solidFill>
                  <a:schemeClr val="bg1"/>
                </a:solidFill>
                <a:latin typeface="微软雅黑" pitchFamily="34" charset="-122"/>
                <a:ea typeface="微软雅黑" pitchFamily="34" charset="-122"/>
              </a:rPr>
              <a:t>第一节　物的概念和意义</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第二节　物的分类</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第三节　货币和有价证券</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第四节　其他特殊类型的物</a:t>
            </a: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3179135" y="1113701"/>
            <a:ext cx="5156791"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第四章  物</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5202725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4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435906" y="53820"/>
            <a:ext cx="2723824"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物的概念和意义</a:t>
            </a:r>
          </a:p>
        </p:txBody>
      </p:sp>
      <p:sp>
        <p:nvSpPr>
          <p:cNvPr id="3" name="Oval 22">
            <a:extLst>
              <a:ext uri="{FF2B5EF4-FFF2-40B4-BE49-F238E27FC236}">
                <a16:creationId xmlns:a16="http://schemas.microsoft.com/office/drawing/2014/main" id="{47AA5C79-5551-4D63-A646-A35DFE60A0ED}"/>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a:extLst>
              <a:ext uri="{FF2B5EF4-FFF2-40B4-BE49-F238E27FC236}">
                <a16:creationId xmlns:a16="http://schemas.microsoft.com/office/drawing/2014/main" id="{B78952BD-FC64-426E-A39D-261AB3B94E15}"/>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a:extLst>
              <a:ext uri="{FF2B5EF4-FFF2-40B4-BE49-F238E27FC236}">
                <a16:creationId xmlns:a16="http://schemas.microsoft.com/office/drawing/2014/main" id="{C0428585-7243-4A56-BB13-7059994AF00D}"/>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a:extLst>
              <a:ext uri="{FF2B5EF4-FFF2-40B4-BE49-F238E27FC236}">
                <a16:creationId xmlns:a16="http://schemas.microsoft.com/office/drawing/2014/main" id="{42987B3A-D757-42F2-ACC5-9B6E23B13969}"/>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a:extLst>
              <a:ext uri="{FF2B5EF4-FFF2-40B4-BE49-F238E27FC236}">
                <a16:creationId xmlns:a16="http://schemas.microsoft.com/office/drawing/2014/main" id="{C99E23AE-DD4B-4547-BC25-05965A73998E}"/>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a:extLst>
              <a:ext uri="{FF2B5EF4-FFF2-40B4-BE49-F238E27FC236}">
                <a16:creationId xmlns:a16="http://schemas.microsoft.com/office/drawing/2014/main" id="{3936C7BB-5BD9-4FF2-849C-03AAAE8E7F4F}"/>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a:extLst>
              <a:ext uri="{FF2B5EF4-FFF2-40B4-BE49-F238E27FC236}">
                <a16:creationId xmlns:a16="http://schemas.microsoft.com/office/drawing/2014/main" id="{916F5973-5CA8-41D2-917D-BD4821059CFA}"/>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a:extLst>
              <a:ext uri="{FF2B5EF4-FFF2-40B4-BE49-F238E27FC236}">
                <a16:creationId xmlns:a16="http://schemas.microsoft.com/office/drawing/2014/main" id="{BFACFB7A-C168-4821-9704-30BA3E410896}"/>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a:extLst>
              <a:ext uri="{FF2B5EF4-FFF2-40B4-BE49-F238E27FC236}">
                <a16:creationId xmlns:a16="http://schemas.microsoft.com/office/drawing/2014/main" id="{6B725BBB-0545-4F27-9DF8-D89A8C2D539F}"/>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2" name="TextBox 84">
            <a:extLst>
              <a:ext uri="{FF2B5EF4-FFF2-40B4-BE49-F238E27FC236}">
                <a16:creationId xmlns:a16="http://schemas.microsoft.com/office/drawing/2014/main" id="{C029C990-FB4C-4D59-9FD2-B3EB1008A7A2}"/>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3" name="TextBox 85">
            <a:extLst>
              <a:ext uri="{FF2B5EF4-FFF2-40B4-BE49-F238E27FC236}">
                <a16:creationId xmlns:a16="http://schemas.microsoft.com/office/drawing/2014/main" id="{AADC0E96-F45E-48E4-A404-2CED4E56E368}"/>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4" name="TextBox 107">
            <a:extLst>
              <a:ext uri="{FF2B5EF4-FFF2-40B4-BE49-F238E27FC236}">
                <a16:creationId xmlns:a16="http://schemas.microsoft.com/office/drawing/2014/main" id="{A44C32F3-8652-4F01-9C2F-CB3D22F280A2}"/>
              </a:ext>
            </a:extLst>
          </p:cNvPr>
          <p:cNvSpPr txBox="1"/>
          <p:nvPr/>
        </p:nvSpPr>
        <p:spPr>
          <a:xfrm>
            <a:off x="3660117" y="2773233"/>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能够满足人的需要</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具有有用性。</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15" name="TextBox 108">
            <a:extLst>
              <a:ext uri="{FF2B5EF4-FFF2-40B4-BE49-F238E27FC236}">
                <a16:creationId xmlns:a16="http://schemas.microsoft.com/office/drawing/2014/main" id="{09A4EBE7-F424-4A82-A1E2-CCB982D58759}"/>
              </a:ext>
            </a:extLst>
          </p:cNvPr>
          <p:cNvSpPr txBox="1"/>
          <p:nvPr/>
        </p:nvSpPr>
        <p:spPr>
          <a:xfrm>
            <a:off x="3643129" y="3459576"/>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具有稀缺性</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不能够无限供给。</a:t>
            </a:r>
          </a:p>
        </p:txBody>
      </p:sp>
      <p:sp>
        <p:nvSpPr>
          <p:cNvPr id="16" name="TextBox 109">
            <a:extLst>
              <a:ext uri="{FF2B5EF4-FFF2-40B4-BE49-F238E27FC236}">
                <a16:creationId xmlns:a16="http://schemas.microsoft.com/office/drawing/2014/main" id="{9252EE8F-30FE-42EE-986B-4A4D911DE838}"/>
              </a:ext>
            </a:extLst>
          </p:cNvPr>
          <p:cNvSpPr txBox="1"/>
          <p:nvPr/>
        </p:nvSpPr>
        <p:spPr>
          <a:xfrm>
            <a:off x="3653576" y="4046312"/>
            <a:ext cx="4698652" cy="481572"/>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(3)</a:t>
            </a:r>
            <a:r>
              <a:rPr lang="zh-CN" altLang="en-US" sz="1200" kern="0" dirty="0">
                <a:solidFill>
                  <a:sysClr val="windowText" lastClr="000000">
                    <a:lumMod val="75000"/>
                    <a:lumOff val="25000"/>
                  </a:sysClr>
                </a:solidFill>
                <a:latin typeface="微软雅黑" pitchFamily="34" charset="-122"/>
                <a:ea typeface="微软雅黑" pitchFamily="34" charset="-122"/>
              </a:rPr>
              <a:t>必须能够为人支配和控制。不能为人所控制的物</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如日月星辰</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即使是客观存在的物质</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但也不是民法上的物。</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pic>
        <p:nvPicPr>
          <p:cNvPr id="17" name="Picture 3" descr="E:\我图PPT\00001PNG素材\法院png\法院2.png">
            <a:extLst>
              <a:ext uri="{FF2B5EF4-FFF2-40B4-BE49-F238E27FC236}">
                <a16:creationId xmlns:a16="http://schemas.microsoft.com/office/drawing/2014/main" id="{4FE90773-038E-4D40-A5A9-0B8961E2C60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a:extLst>
              <a:ext uri="{FF2B5EF4-FFF2-40B4-BE49-F238E27FC236}">
                <a16:creationId xmlns:a16="http://schemas.microsoft.com/office/drawing/2014/main" id="{00FD155B-8CA3-477A-8D30-3B40263BF6AA}"/>
              </a:ext>
            </a:extLst>
          </p:cNvPr>
          <p:cNvSpPr/>
          <p:nvPr/>
        </p:nvSpPr>
        <p:spPr>
          <a:xfrm>
            <a:off x="3634350" y="1310938"/>
            <a:ext cx="4724419" cy="1167692"/>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物是能够满足人们需要的并能为人所控制的物质对象。</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民法典</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总则编第</a:t>
            </a:r>
            <a:r>
              <a:rPr lang="en-US" altLang="zh-CN" sz="1800" baseline="-3000" dirty="0">
                <a:solidFill>
                  <a:srgbClr val="9B552C"/>
                </a:solidFill>
                <a:latin typeface="微软雅黑" pitchFamily="34" charset="-122"/>
                <a:ea typeface="微软雅黑" pitchFamily="34" charset="-122"/>
              </a:rPr>
              <a:t>115</a:t>
            </a:r>
            <a:r>
              <a:rPr lang="zh-CN" altLang="en-US" sz="1800" baseline="-3000" dirty="0">
                <a:solidFill>
                  <a:srgbClr val="9B552C"/>
                </a:solidFill>
                <a:latin typeface="微软雅黑" pitchFamily="34" charset="-122"/>
                <a:ea typeface="微软雅黑" pitchFamily="34" charset="-122"/>
              </a:rPr>
              <a:t>条规定</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物包括不动产和动产。法律规定权利作为物权客体的</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依照其规定。”</a:t>
            </a:r>
          </a:p>
          <a:p>
            <a:pPr>
              <a:lnSpc>
                <a:spcPct val="150000"/>
              </a:lnSpc>
            </a:pPr>
            <a:r>
              <a:rPr lang="zh-CN" altLang="en-US" sz="1800" baseline="-3000" dirty="0">
                <a:solidFill>
                  <a:srgbClr val="9B552C"/>
                </a:solidFill>
                <a:latin typeface="微软雅黑" pitchFamily="34" charset="-122"/>
                <a:ea typeface="微软雅黑" pitchFamily="34" charset="-122"/>
              </a:rPr>
              <a:t>物具有下列特征</a:t>
            </a:r>
            <a:r>
              <a:rPr lang="en-US" altLang="zh-CN" sz="1800" baseline="-3000" dirty="0">
                <a:solidFill>
                  <a:srgbClr val="9B552C"/>
                </a:solidFill>
                <a:latin typeface="微软雅黑" pitchFamily="34" charset="-122"/>
                <a:ea typeface="微软雅黑" pitchFamily="34" charset="-122"/>
              </a:rPr>
              <a:t>:</a:t>
            </a:r>
            <a:endParaRPr lang="zh-CN" altLang="en-US" sz="1800" baseline="-3000" dirty="0">
              <a:solidFill>
                <a:srgbClr val="9B552C"/>
              </a:solidFill>
              <a:latin typeface="微软雅黑" pitchFamily="34" charset="-122"/>
              <a:ea typeface="微软雅黑" pitchFamily="34" charset="-122"/>
            </a:endParaRPr>
          </a:p>
        </p:txBody>
      </p:sp>
      <p:sp>
        <p:nvSpPr>
          <p:cNvPr id="20" name="文本框 19">
            <a:extLst>
              <a:ext uri="{FF2B5EF4-FFF2-40B4-BE49-F238E27FC236}">
                <a16:creationId xmlns:a16="http://schemas.microsoft.com/office/drawing/2014/main" id="{C753DFE4-5ABD-47DF-8ADA-AA55AAB20688}"/>
              </a:ext>
            </a:extLst>
          </p:cNvPr>
          <p:cNvSpPr txBox="1"/>
          <p:nvPr/>
        </p:nvSpPr>
        <p:spPr>
          <a:xfrm>
            <a:off x="84429" y="749915"/>
            <a:ext cx="4572000" cy="307777"/>
          </a:xfrm>
          <a:prstGeom prst="rect">
            <a:avLst/>
          </a:prstGeom>
          <a:noFill/>
        </p:spPr>
        <p:txBody>
          <a:bodyPr wrap="square">
            <a:spAutoFit/>
          </a:bodyPr>
          <a:lstStyle/>
          <a:p>
            <a:r>
              <a:rPr lang="zh-CN" altLang="zh-CN" sz="1400" dirty="0">
                <a:solidFill>
                  <a:srgbClr val="000000"/>
                </a:solidFill>
                <a:effectLst/>
                <a:latin typeface="NEU-BZ-S92"/>
                <a:ea typeface="方正书宋_GBK"/>
                <a:cs typeface="Times New Roman" panose="02020603050405020304" pitchFamily="18" charset="0"/>
              </a:rPr>
              <a:t>　</a:t>
            </a:r>
            <a:r>
              <a:rPr lang="zh-CN" altLang="zh-CN" sz="1400" dirty="0">
                <a:solidFill>
                  <a:srgbClr val="000000"/>
                </a:solidFill>
                <a:effectLst/>
                <a:latin typeface="NEU-BZ-S92"/>
                <a:ea typeface="方正小标宋_GBK" panose="020B0300000000000000" pitchFamily="34" charset="-122"/>
                <a:cs typeface="Times New Roman" panose="02020603050405020304" pitchFamily="18" charset="0"/>
              </a:rPr>
              <a:t>一、物的概念和特征</a:t>
            </a:r>
            <a:endParaRPr lang="zh-CN" altLang="en-US" dirty="0"/>
          </a:p>
        </p:txBody>
      </p:sp>
    </p:spTree>
    <p:extLst>
      <p:ext uri="{BB962C8B-B14F-4D97-AF65-F5344CB8AC3E}">
        <p14:creationId xmlns:p14="http://schemas.microsoft.com/office/powerpoint/2010/main" val="14871895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435906" y="53820"/>
            <a:ext cx="2723824"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物的概念和意义</a:t>
            </a:r>
          </a:p>
        </p:txBody>
      </p:sp>
      <p:sp>
        <p:nvSpPr>
          <p:cNvPr id="3" name="矩形 2">
            <a:extLst>
              <a:ext uri="{FF2B5EF4-FFF2-40B4-BE49-F238E27FC236}">
                <a16:creationId xmlns:a16="http://schemas.microsoft.com/office/drawing/2014/main" id="{E0479DD2-528F-4CA5-B62A-882A67ECA606}"/>
              </a:ext>
            </a:extLst>
          </p:cNvPr>
          <p:cNvSpPr/>
          <p:nvPr/>
        </p:nvSpPr>
        <p:spPr>
          <a:xfrm>
            <a:off x="420625" y="718532"/>
            <a:ext cx="1261884" cy="307777"/>
          </a:xfrm>
          <a:prstGeom prst="rect">
            <a:avLst/>
          </a:prstGeom>
        </p:spPr>
        <p:txBody>
          <a:bodyPr wrap="none">
            <a:spAutoFit/>
          </a:bodyPr>
          <a:lstStyle/>
          <a:p>
            <a:r>
              <a:rPr lang="zh-CN" altLang="en-US" sz="1400" dirty="0">
                <a:solidFill>
                  <a:srgbClr val="000000"/>
                </a:solidFill>
                <a:latin typeface="NEU-BZ-S92"/>
                <a:ea typeface="方正小标宋_GBK" panose="020B0300000000000000" pitchFamily="34" charset="-122"/>
                <a:cs typeface="Times New Roman" panose="02020603050405020304" pitchFamily="18" charset="0"/>
              </a:rPr>
              <a:t>二、物的意义</a:t>
            </a:r>
            <a:endParaRPr lang="zh-CN" altLang="en-US" dirty="0"/>
          </a:p>
        </p:txBody>
      </p:sp>
      <p:pic>
        <p:nvPicPr>
          <p:cNvPr id="5" name="图片 4">
            <a:extLst>
              <a:ext uri="{FF2B5EF4-FFF2-40B4-BE49-F238E27FC236}">
                <a16:creationId xmlns:a16="http://schemas.microsoft.com/office/drawing/2014/main" id="{56649C22-E22E-4B1C-A303-93634BF6AE02}"/>
              </a:ext>
            </a:extLst>
          </p:cNvPr>
          <p:cNvPicPr>
            <a:picLocks noChangeAspect="1"/>
          </p:cNvPicPr>
          <p:nvPr/>
        </p:nvPicPr>
        <p:blipFill>
          <a:blip r:embed="rId3"/>
          <a:srcRect l="24057" r="25218"/>
          <a:stretch>
            <a:fillRect/>
          </a:stretch>
        </p:blipFill>
        <p:spPr>
          <a:xfrm>
            <a:off x="2068818" y="1415658"/>
            <a:ext cx="4641521" cy="3283561"/>
          </a:xfrm>
          <a:prstGeom prst="rect">
            <a:avLst/>
          </a:prstGeom>
        </p:spPr>
      </p:pic>
      <p:sp>
        <p:nvSpPr>
          <p:cNvPr id="6" name="矩形 5">
            <a:extLst>
              <a:ext uri="{FF2B5EF4-FFF2-40B4-BE49-F238E27FC236}">
                <a16:creationId xmlns:a16="http://schemas.microsoft.com/office/drawing/2014/main" id="{F1713B11-EBD7-4352-B75F-131B7015655F}"/>
              </a:ext>
            </a:extLst>
          </p:cNvPr>
          <p:cNvSpPr/>
          <p:nvPr/>
        </p:nvSpPr>
        <p:spPr>
          <a:xfrm>
            <a:off x="2068581" y="1415420"/>
            <a:ext cx="4641501"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8" name="矩形 7">
            <a:extLst>
              <a:ext uri="{FF2B5EF4-FFF2-40B4-BE49-F238E27FC236}">
                <a16:creationId xmlns:a16="http://schemas.microsoft.com/office/drawing/2014/main" id="{BF7D266A-FB85-4358-8321-9E11A754F23A}"/>
              </a:ext>
            </a:extLst>
          </p:cNvPr>
          <p:cNvSpPr/>
          <p:nvPr/>
        </p:nvSpPr>
        <p:spPr>
          <a:xfrm>
            <a:off x="2068581" y="4737766"/>
            <a:ext cx="4641501"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F7ECED71-400E-4E61-A5AB-5E6A707D5401}"/>
              </a:ext>
            </a:extLst>
          </p:cNvPr>
          <p:cNvSpPr/>
          <p:nvPr/>
        </p:nvSpPr>
        <p:spPr>
          <a:xfrm>
            <a:off x="2204584" y="2155681"/>
            <a:ext cx="4275726"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物是最主要的民事法律关系的客体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大部分民事法律关系的客体都是物。民法上的物就是财产。民法上的许多权利义务都是围绕物而产生的。</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网络财产也是财产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也具有物的属性。这个案例的最典型意义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就是确认侵害网络财产的行为也是侵权行为。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总则编第</a:t>
            </a:r>
            <a:r>
              <a:rPr lang="en-US" altLang="zh-CN" sz="1200" b="1" dirty="0">
                <a:solidFill>
                  <a:prstClr val="white"/>
                </a:solidFill>
                <a:latin typeface="微软雅黑" panose="020B0503020204020204" charset="-122"/>
                <a:sym typeface="+mn-ea"/>
              </a:rPr>
              <a:t>127</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法律对数据、网络虚拟财产的保护有规定的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依照其规定。”</a:t>
            </a:r>
          </a:p>
        </p:txBody>
      </p:sp>
      <p:sp>
        <p:nvSpPr>
          <p:cNvPr id="11" name="矩形 10">
            <a:extLst>
              <a:ext uri="{FF2B5EF4-FFF2-40B4-BE49-F238E27FC236}">
                <a16:creationId xmlns:a16="http://schemas.microsoft.com/office/drawing/2014/main" id="{FF869A51-9C35-47F0-9B21-9DA2E627B4AD}"/>
              </a:ext>
            </a:extLst>
          </p:cNvPr>
          <p:cNvSpPr/>
          <p:nvPr/>
        </p:nvSpPr>
        <p:spPr>
          <a:xfrm>
            <a:off x="2100895" y="1482579"/>
            <a:ext cx="4416678" cy="333040"/>
          </a:xfrm>
          <a:prstGeom prst="rect">
            <a:avLst/>
          </a:prstGeom>
        </p:spPr>
        <p:txBody>
          <a:bodyPr wrap="square">
            <a:spAutoFit/>
          </a:bodyPr>
          <a:lstStyle/>
          <a:p>
            <a:pPr algn="just">
              <a:lnSpc>
                <a:spcPct val="120000"/>
              </a:lnSpc>
            </a:pPr>
            <a:r>
              <a:rPr lang="en-US" altLang="zh-CN" sz="1400" b="1" dirty="0">
                <a:solidFill>
                  <a:prstClr val="white"/>
                </a:solidFill>
              </a:rPr>
              <a:t> </a:t>
            </a:r>
          </a:p>
        </p:txBody>
      </p:sp>
      <p:cxnSp>
        <p:nvCxnSpPr>
          <p:cNvPr id="12" name="直接连接符 11">
            <a:extLst>
              <a:ext uri="{FF2B5EF4-FFF2-40B4-BE49-F238E27FC236}">
                <a16:creationId xmlns:a16="http://schemas.microsoft.com/office/drawing/2014/main" id="{61D409AC-C06D-45AB-9BE7-9182274CBAD4}"/>
              </a:ext>
            </a:extLst>
          </p:cNvPr>
          <p:cNvCxnSpPr>
            <a:cxnSpLocks/>
          </p:cNvCxnSpPr>
          <p:nvPr/>
        </p:nvCxnSpPr>
        <p:spPr>
          <a:xfrm>
            <a:off x="2299877" y="2087131"/>
            <a:ext cx="96167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3985511B-617B-44AE-B6EE-6A2B70081FE5}"/>
              </a:ext>
            </a:extLst>
          </p:cNvPr>
          <p:cNvSpPr/>
          <p:nvPr/>
        </p:nvSpPr>
        <p:spPr>
          <a:xfrm>
            <a:off x="2071591" y="1241977"/>
            <a:ext cx="4641501"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6344681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782155" y="53820"/>
            <a:ext cx="2031325"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物的分类</a:t>
            </a:r>
          </a:p>
        </p:txBody>
      </p:sp>
      <p:pic>
        <p:nvPicPr>
          <p:cNvPr id="3" name="图片 2">
            <a:extLst>
              <a:ext uri="{FF2B5EF4-FFF2-40B4-BE49-F238E27FC236}">
                <a16:creationId xmlns:a16="http://schemas.microsoft.com/office/drawing/2014/main" id="{EFAB5F9D-5588-496F-A68C-C6E6FB9C4516}"/>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4" name="图片 3">
            <a:extLst>
              <a:ext uri="{FF2B5EF4-FFF2-40B4-BE49-F238E27FC236}">
                <a16:creationId xmlns:a16="http://schemas.microsoft.com/office/drawing/2014/main" id="{D3B23566-1E00-4CBD-BD56-A1B87381F656}"/>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5" name="图片 4">
            <a:extLst>
              <a:ext uri="{FF2B5EF4-FFF2-40B4-BE49-F238E27FC236}">
                <a16:creationId xmlns:a16="http://schemas.microsoft.com/office/drawing/2014/main" id="{1BDB8A5A-F2EC-4FDE-83BF-1C0E0574666B}"/>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6" name="图片 5">
            <a:extLst>
              <a:ext uri="{FF2B5EF4-FFF2-40B4-BE49-F238E27FC236}">
                <a16:creationId xmlns:a16="http://schemas.microsoft.com/office/drawing/2014/main" id="{00431561-668B-4749-9906-E7A06E24304B}"/>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7" name="组合 6">
            <a:extLst>
              <a:ext uri="{FF2B5EF4-FFF2-40B4-BE49-F238E27FC236}">
                <a16:creationId xmlns:a16="http://schemas.microsoft.com/office/drawing/2014/main" id="{0A104BB2-0468-4E88-B696-5CD86842B121}"/>
              </a:ext>
            </a:extLst>
          </p:cNvPr>
          <p:cNvGrpSpPr/>
          <p:nvPr/>
        </p:nvGrpSpPr>
        <p:grpSpPr>
          <a:xfrm>
            <a:off x="251223" y="1606184"/>
            <a:ext cx="8641556" cy="2713546"/>
            <a:chOff x="334963" y="2628900"/>
            <a:chExt cx="11773290" cy="2724150"/>
          </a:xfrm>
          <a:solidFill>
            <a:schemeClr val="accent4"/>
          </a:solidFill>
        </p:grpSpPr>
        <p:sp>
          <p:nvSpPr>
            <p:cNvPr id="8" name="矩形 7">
              <a:extLst>
                <a:ext uri="{FF2B5EF4-FFF2-40B4-BE49-F238E27FC236}">
                  <a16:creationId xmlns:a16="http://schemas.microsoft.com/office/drawing/2014/main" id="{2EBBAE6F-A85C-440E-8414-820EBBC22368}"/>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9" name="矩形 8">
              <a:extLst>
                <a:ext uri="{FF2B5EF4-FFF2-40B4-BE49-F238E27FC236}">
                  <a16:creationId xmlns:a16="http://schemas.microsoft.com/office/drawing/2014/main" id="{4A3AB235-D108-45A7-8B98-6F7D9037A9EF}"/>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0" name="矩形 9">
              <a:extLst>
                <a:ext uri="{FF2B5EF4-FFF2-40B4-BE49-F238E27FC236}">
                  <a16:creationId xmlns:a16="http://schemas.microsoft.com/office/drawing/2014/main" id="{64864511-BC55-4EAD-B24A-A2C2E142FEA3}"/>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1" name="矩形 10">
              <a:extLst>
                <a:ext uri="{FF2B5EF4-FFF2-40B4-BE49-F238E27FC236}">
                  <a16:creationId xmlns:a16="http://schemas.microsoft.com/office/drawing/2014/main" id="{87468CAF-99E8-4679-A6AB-9EEC84773B2C}"/>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2" name="组合 11">
            <a:extLst>
              <a:ext uri="{FF2B5EF4-FFF2-40B4-BE49-F238E27FC236}">
                <a16:creationId xmlns:a16="http://schemas.microsoft.com/office/drawing/2014/main" id="{F792494C-1606-4750-ACA5-0E864ECED549}"/>
              </a:ext>
            </a:extLst>
          </p:cNvPr>
          <p:cNvGrpSpPr/>
          <p:nvPr/>
        </p:nvGrpSpPr>
        <p:grpSpPr>
          <a:xfrm>
            <a:off x="251223" y="4373756"/>
            <a:ext cx="8641556" cy="114300"/>
            <a:chOff x="334963" y="2628900"/>
            <a:chExt cx="11773290" cy="2724150"/>
          </a:xfrm>
          <a:solidFill>
            <a:schemeClr val="accent4"/>
          </a:solidFill>
        </p:grpSpPr>
        <p:sp>
          <p:nvSpPr>
            <p:cNvPr id="13" name="矩形 12">
              <a:extLst>
                <a:ext uri="{FF2B5EF4-FFF2-40B4-BE49-F238E27FC236}">
                  <a16:creationId xmlns:a16="http://schemas.microsoft.com/office/drawing/2014/main" id="{EB90506A-71F8-4811-8CC8-00B157FC77A7}"/>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4" name="矩形 13">
              <a:extLst>
                <a:ext uri="{FF2B5EF4-FFF2-40B4-BE49-F238E27FC236}">
                  <a16:creationId xmlns:a16="http://schemas.microsoft.com/office/drawing/2014/main" id="{0DE2B5AA-C772-48D0-857C-583F1BAB07A8}"/>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12E9246F-E4F5-4D26-BACE-9EEF9D8033B3}"/>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A0B77705-A24C-4F5D-88F6-193DE5EFA389}"/>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7" name="组合 16">
            <a:extLst>
              <a:ext uri="{FF2B5EF4-FFF2-40B4-BE49-F238E27FC236}">
                <a16:creationId xmlns:a16="http://schemas.microsoft.com/office/drawing/2014/main" id="{2F34A488-612B-465A-A955-E5F7EAF5155A}"/>
              </a:ext>
            </a:extLst>
          </p:cNvPr>
          <p:cNvGrpSpPr/>
          <p:nvPr/>
        </p:nvGrpSpPr>
        <p:grpSpPr>
          <a:xfrm>
            <a:off x="379411" y="1839678"/>
            <a:ext cx="1917196" cy="1816669"/>
            <a:chOff x="464243" y="2872824"/>
            <a:chExt cx="2556262" cy="2142609"/>
          </a:xfrm>
        </p:grpSpPr>
        <p:sp>
          <p:nvSpPr>
            <p:cNvPr id="18" name="矩形 17">
              <a:extLst>
                <a:ext uri="{FF2B5EF4-FFF2-40B4-BE49-F238E27FC236}">
                  <a16:creationId xmlns:a16="http://schemas.microsoft.com/office/drawing/2014/main" id="{B1221582-6588-448B-B6BF-B7EAE84D244C}"/>
                </a:ext>
              </a:extLst>
            </p:cNvPr>
            <p:cNvSpPr/>
            <p:nvPr/>
          </p:nvSpPr>
          <p:spPr>
            <a:xfrm>
              <a:off x="464243" y="3444414"/>
              <a:ext cx="2556262"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种类物是具有共同的属性</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可以用品种、规格或者度量衡加以计算的可替代性物。特定物是指具有固定的属性</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不能为其他物所替代的物。</a:t>
              </a:r>
            </a:p>
          </p:txBody>
        </p:sp>
        <p:sp>
          <p:nvSpPr>
            <p:cNvPr id="20" name="矩形 19">
              <a:extLst>
                <a:ext uri="{FF2B5EF4-FFF2-40B4-BE49-F238E27FC236}">
                  <a16:creationId xmlns:a16="http://schemas.microsoft.com/office/drawing/2014/main" id="{97D45D11-9BF3-4F63-BFF3-B51947444B33}"/>
                </a:ext>
              </a:extLst>
            </p:cNvPr>
            <p:cNvSpPr/>
            <p:nvPr/>
          </p:nvSpPr>
          <p:spPr>
            <a:xfrm>
              <a:off x="474662" y="2872824"/>
              <a:ext cx="2433855" cy="352259"/>
            </a:xfrm>
            <a:prstGeom prst="rect">
              <a:avLst/>
            </a:prstGeom>
          </p:spPr>
          <p:txBody>
            <a:bodyPr wrap="square">
              <a:spAutoFit/>
            </a:bodyPr>
            <a:lstStyle/>
            <a:p>
              <a:pPr algn="just">
                <a:lnSpc>
                  <a:spcPct val="120000"/>
                </a:lnSpc>
              </a:pPr>
              <a:r>
                <a:rPr lang="zh-CN" altLang="en-US" sz="1200" b="1" dirty="0">
                  <a:solidFill>
                    <a:schemeClr val="bg1"/>
                  </a:solidFill>
                </a:rPr>
                <a:t>一、种类物与特定物</a:t>
              </a:r>
              <a:endParaRPr lang="en-US" altLang="zh-CN" sz="1200" b="1" dirty="0">
                <a:solidFill>
                  <a:schemeClr val="bg1"/>
                </a:solidFill>
              </a:endParaRPr>
            </a:p>
          </p:txBody>
        </p:sp>
        <p:cxnSp>
          <p:nvCxnSpPr>
            <p:cNvPr id="21" name="直接连接符 20">
              <a:extLst>
                <a:ext uri="{FF2B5EF4-FFF2-40B4-BE49-F238E27FC236}">
                  <a16:creationId xmlns:a16="http://schemas.microsoft.com/office/drawing/2014/main" id="{FA8131C1-4497-4505-B505-19BB143A9A27}"/>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id="{6C0DD92B-3D9F-4F3D-9282-E96B64B63982}"/>
              </a:ext>
            </a:extLst>
          </p:cNvPr>
          <p:cNvGrpSpPr/>
          <p:nvPr/>
        </p:nvGrpSpPr>
        <p:grpSpPr>
          <a:xfrm>
            <a:off x="2568612" y="1839681"/>
            <a:ext cx="1909382" cy="2349769"/>
            <a:chOff x="474662" y="2872824"/>
            <a:chExt cx="2545843" cy="3133024"/>
          </a:xfrm>
        </p:grpSpPr>
        <p:sp>
          <p:nvSpPr>
            <p:cNvPr id="23" name="矩形 22">
              <a:extLst>
                <a:ext uri="{FF2B5EF4-FFF2-40B4-BE49-F238E27FC236}">
                  <a16:creationId xmlns:a16="http://schemas.microsoft.com/office/drawing/2014/main" id="{A8C8F2D2-DB6A-4CEF-BDE5-93860596DA8E}"/>
                </a:ext>
              </a:extLst>
            </p:cNvPr>
            <p:cNvSpPr/>
            <p:nvPr/>
          </p:nvSpPr>
          <p:spPr>
            <a:xfrm>
              <a:off x="474662" y="3548509"/>
              <a:ext cx="2545843" cy="2457339"/>
            </a:xfrm>
            <a:prstGeom prst="rect">
              <a:avLst/>
            </a:prstGeom>
          </p:spPr>
          <p:txBody>
            <a:bodyPr wrap="square">
              <a:spAutoFit/>
            </a:bodyPr>
            <a:lstStyle/>
            <a:p>
              <a:pPr>
                <a:lnSpc>
                  <a:spcPct val="150000"/>
                </a:lnSpc>
              </a:pPr>
              <a:r>
                <a:rPr lang="zh-CN" altLang="en-US" sz="1100" b="1" dirty="0">
                  <a:solidFill>
                    <a:schemeClr val="bg1"/>
                  </a:solidFill>
                  <a:sym typeface="+mn-ea"/>
                </a:rPr>
                <a:t>单一物是能够作为一个独立个体而存在的物</a:t>
              </a:r>
              <a:r>
                <a:rPr lang="en-US" altLang="zh-CN" sz="1100" b="1" dirty="0">
                  <a:solidFill>
                    <a:schemeClr val="bg1"/>
                  </a:solidFill>
                  <a:sym typeface="+mn-ea"/>
                </a:rPr>
                <a:t>,</a:t>
              </a:r>
              <a:r>
                <a:rPr lang="zh-CN" altLang="en-US" sz="1100" b="1" dirty="0">
                  <a:solidFill>
                    <a:schemeClr val="bg1"/>
                  </a:solidFill>
                  <a:sym typeface="+mn-ea"/>
                </a:rPr>
                <a:t>如一只羊。合成物是由几个或者许多物所组成的独立物</a:t>
              </a:r>
              <a:r>
                <a:rPr lang="en-US" altLang="zh-CN" sz="1100" b="1" dirty="0">
                  <a:solidFill>
                    <a:schemeClr val="bg1"/>
                  </a:solidFill>
                  <a:sym typeface="+mn-ea"/>
                </a:rPr>
                <a:t>,</a:t>
              </a:r>
              <a:r>
                <a:rPr lang="zh-CN" altLang="en-US" sz="1100" b="1" dirty="0">
                  <a:solidFill>
                    <a:schemeClr val="bg1"/>
                  </a:solidFill>
                  <a:sym typeface="+mn-ea"/>
                </a:rPr>
                <a:t>如房屋。聚合物是由多数物集合而成但各个部分仍然保持其独立性的物</a:t>
              </a:r>
              <a:r>
                <a:rPr lang="en-US" altLang="zh-CN" sz="1100" b="1" dirty="0">
                  <a:solidFill>
                    <a:schemeClr val="bg1"/>
                  </a:solidFill>
                  <a:sym typeface="+mn-ea"/>
                </a:rPr>
                <a:t>,</a:t>
              </a:r>
              <a:r>
                <a:rPr lang="zh-CN" altLang="en-US" sz="1100" b="1" dirty="0">
                  <a:solidFill>
                    <a:schemeClr val="bg1"/>
                  </a:solidFill>
                  <a:sym typeface="+mn-ea"/>
                </a:rPr>
                <a:t>如工厂、图书馆等。</a:t>
              </a:r>
            </a:p>
          </p:txBody>
        </p:sp>
        <p:sp>
          <p:nvSpPr>
            <p:cNvPr id="24" name="矩形 23">
              <a:extLst>
                <a:ext uri="{FF2B5EF4-FFF2-40B4-BE49-F238E27FC236}">
                  <a16:creationId xmlns:a16="http://schemas.microsoft.com/office/drawing/2014/main" id="{DA56E7F4-2835-43FD-8392-7D148588BF24}"/>
                </a:ext>
              </a:extLst>
            </p:cNvPr>
            <p:cNvSpPr/>
            <p:nvPr/>
          </p:nvSpPr>
          <p:spPr>
            <a:xfrm>
              <a:off x="474662" y="2872824"/>
              <a:ext cx="2433855" cy="693694"/>
            </a:xfrm>
            <a:prstGeom prst="rect">
              <a:avLst/>
            </a:prstGeom>
          </p:spPr>
          <p:txBody>
            <a:bodyPr wrap="square">
              <a:spAutoFit/>
            </a:bodyPr>
            <a:lstStyle/>
            <a:p>
              <a:pPr algn="just">
                <a:lnSpc>
                  <a:spcPct val="120000"/>
                </a:lnSpc>
              </a:pPr>
              <a:r>
                <a:rPr lang="zh-CN" altLang="en-US" sz="1200" b="1" dirty="0">
                  <a:solidFill>
                    <a:schemeClr val="bg1"/>
                  </a:solidFill>
                </a:rPr>
                <a:t>二、单一物、合成物与聚合物</a:t>
              </a:r>
              <a:endParaRPr lang="en-US" altLang="zh-CN" sz="1200" b="1" dirty="0">
                <a:solidFill>
                  <a:schemeClr val="bg1"/>
                </a:solidFill>
              </a:endParaRPr>
            </a:p>
          </p:txBody>
        </p:sp>
        <p:cxnSp>
          <p:nvCxnSpPr>
            <p:cNvPr id="25" name="直接连接符 24">
              <a:extLst>
                <a:ext uri="{FF2B5EF4-FFF2-40B4-BE49-F238E27FC236}">
                  <a16:creationId xmlns:a16="http://schemas.microsoft.com/office/drawing/2014/main" id="{C35F7562-6F85-4BDE-8AE2-7ECA4780B2DF}"/>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id="{CF792892-0A23-452C-AA7C-ABC8483DA832}"/>
              </a:ext>
            </a:extLst>
          </p:cNvPr>
          <p:cNvGrpSpPr/>
          <p:nvPr/>
        </p:nvGrpSpPr>
        <p:grpSpPr>
          <a:xfrm>
            <a:off x="4749999" y="1839682"/>
            <a:ext cx="1825391" cy="2412761"/>
            <a:chOff x="474662" y="2872824"/>
            <a:chExt cx="2433855" cy="2845649"/>
          </a:xfrm>
        </p:grpSpPr>
        <p:sp>
          <p:nvSpPr>
            <p:cNvPr id="27" name="矩形 26">
              <a:extLst>
                <a:ext uri="{FF2B5EF4-FFF2-40B4-BE49-F238E27FC236}">
                  <a16:creationId xmlns:a16="http://schemas.microsoft.com/office/drawing/2014/main" id="{3F1E067E-9565-42A3-A837-DDFFE0C7ADB2}"/>
                </a:ext>
              </a:extLst>
            </p:cNvPr>
            <p:cNvSpPr/>
            <p:nvPr/>
          </p:nvSpPr>
          <p:spPr>
            <a:xfrm>
              <a:off x="474662" y="3548509"/>
              <a:ext cx="2433855" cy="2169964"/>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流通物是法律允许在民事主体之间自由流转的物。大部分物为流通物。限制流通物是按照法律规定其流转受到一定程度的限制或者禁止的物</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如武器、弹药、毒品等。</a:t>
              </a:r>
            </a:p>
          </p:txBody>
        </p:sp>
        <p:sp>
          <p:nvSpPr>
            <p:cNvPr id="28" name="矩形 27">
              <a:extLst>
                <a:ext uri="{FF2B5EF4-FFF2-40B4-BE49-F238E27FC236}">
                  <a16:creationId xmlns:a16="http://schemas.microsoft.com/office/drawing/2014/main" id="{146FAB2B-2009-43B5-9278-76F42628BCFF}"/>
                </a:ext>
              </a:extLst>
            </p:cNvPr>
            <p:cNvSpPr/>
            <p:nvPr/>
          </p:nvSpPr>
          <p:spPr>
            <a:xfrm>
              <a:off x="474662" y="2872824"/>
              <a:ext cx="2433855" cy="613616"/>
            </a:xfrm>
            <a:prstGeom prst="rect">
              <a:avLst/>
            </a:prstGeom>
          </p:spPr>
          <p:txBody>
            <a:bodyPr wrap="square">
              <a:spAutoFit/>
            </a:bodyPr>
            <a:lstStyle/>
            <a:p>
              <a:pPr algn="just">
                <a:lnSpc>
                  <a:spcPct val="120000"/>
                </a:lnSpc>
              </a:pPr>
              <a:r>
                <a:rPr lang="zh-CN" altLang="en-US" sz="1200" b="1" dirty="0">
                  <a:solidFill>
                    <a:schemeClr val="bg1"/>
                  </a:solidFill>
                </a:rPr>
                <a:t>三、流通物与限制流通物</a:t>
              </a:r>
              <a:endParaRPr lang="en-US" altLang="zh-CN" sz="1200" b="1" dirty="0">
                <a:solidFill>
                  <a:schemeClr val="bg1"/>
                </a:solidFill>
              </a:endParaRPr>
            </a:p>
          </p:txBody>
        </p:sp>
        <p:cxnSp>
          <p:nvCxnSpPr>
            <p:cNvPr id="29" name="直接连接符 28">
              <a:extLst>
                <a:ext uri="{FF2B5EF4-FFF2-40B4-BE49-F238E27FC236}">
                  <a16:creationId xmlns:a16="http://schemas.microsoft.com/office/drawing/2014/main" id="{6CB62A3B-7F49-4CC2-A180-172C23308CC8}"/>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a16="http://schemas.microsoft.com/office/drawing/2014/main" id="{88F0A543-3131-4A4A-9538-6A5775D9BA94}"/>
              </a:ext>
            </a:extLst>
          </p:cNvPr>
          <p:cNvGrpSpPr/>
          <p:nvPr/>
        </p:nvGrpSpPr>
        <p:grpSpPr>
          <a:xfrm>
            <a:off x="6931385" y="1839680"/>
            <a:ext cx="1825391" cy="2412761"/>
            <a:chOff x="474662" y="2872824"/>
            <a:chExt cx="2433855" cy="2845649"/>
          </a:xfrm>
        </p:grpSpPr>
        <p:sp>
          <p:nvSpPr>
            <p:cNvPr id="31" name="矩形 30">
              <a:extLst>
                <a:ext uri="{FF2B5EF4-FFF2-40B4-BE49-F238E27FC236}">
                  <a16:creationId xmlns:a16="http://schemas.microsoft.com/office/drawing/2014/main" id="{C6CC519E-AFCF-4242-9E81-154D42F8AA92}"/>
                </a:ext>
              </a:extLst>
            </p:cNvPr>
            <p:cNvSpPr/>
            <p:nvPr/>
          </p:nvSpPr>
          <p:spPr>
            <a:xfrm>
              <a:off x="474662" y="3548509"/>
              <a:ext cx="2433855" cy="2169964"/>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动产是能够在空间上自由流动而不损害其经济价值的物。大部分物为动产。不动产是在空间上具有固定位置</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移动后会影响其经济价值的物。例如土地、房屋等。</a:t>
              </a:r>
            </a:p>
          </p:txBody>
        </p:sp>
        <p:sp>
          <p:nvSpPr>
            <p:cNvPr id="32" name="矩形 31">
              <a:extLst>
                <a:ext uri="{FF2B5EF4-FFF2-40B4-BE49-F238E27FC236}">
                  <a16:creationId xmlns:a16="http://schemas.microsoft.com/office/drawing/2014/main" id="{F513AE98-76E0-4A00-9866-2C8D63C8D5C1}"/>
                </a:ext>
              </a:extLst>
            </p:cNvPr>
            <p:cNvSpPr/>
            <p:nvPr/>
          </p:nvSpPr>
          <p:spPr>
            <a:xfrm>
              <a:off x="474663" y="2872824"/>
              <a:ext cx="2116435" cy="352258"/>
            </a:xfrm>
            <a:prstGeom prst="rect">
              <a:avLst/>
            </a:prstGeom>
          </p:spPr>
          <p:txBody>
            <a:bodyPr wrap="square">
              <a:spAutoFit/>
            </a:bodyPr>
            <a:lstStyle/>
            <a:p>
              <a:pPr algn="just">
                <a:lnSpc>
                  <a:spcPct val="120000"/>
                </a:lnSpc>
              </a:pPr>
              <a:r>
                <a:rPr lang="zh-CN" altLang="en-US" sz="1200" b="1" dirty="0">
                  <a:solidFill>
                    <a:schemeClr val="bg1"/>
                  </a:solidFill>
                </a:rPr>
                <a:t>四、动产与不动产</a:t>
              </a:r>
              <a:endParaRPr lang="en-US" altLang="zh-CN" sz="1200" b="1" dirty="0">
                <a:solidFill>
                  <a:schemeClr val="bg1"/>
                </a:solidFill>
              </a:endParaRPr>
            </a:p>
          </p:txBody>
        </p:sp>
        <p:cxnSp>
          <p:nvCxnSpPr>
            <p:cNvPr id="33" name="直接连接符 32">
              <a:extLst>
                <a:ext uri="{FF2B5EF4-FFF2-40B4-BE49-F238E27FC236}">
                  <a16:creationId xmlns:a16="http://schemas.microsoft.com/office/drawing/2014/main" id="{085FC76E-AFAA-41A8-B09F-C8C4E7957F26}"/>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4" name="组合 33">
            <a:extLst>
              <a:ext uri="{FF2B5EF4-FFF2-40B4-BE49-F238E27FC236}">
                <a16:creationId xmlns:a16="http://schemas.microsoft.com/office/drawing/2014/main" id="{8272E00E-39FC-4B38-B06A-CE6BEFD26D7F}"/>
              </a:ext>
            </a:extLst>
          </p:cNvPr>
          <p:cNvGrpSpPr/>
          <p:nvPr/>
        </p:nvGrpSpPr>
        <p:grpSpPr>
          <a:xfrm>
            <a:off x="254233" y="1432745"/>
            <a:ext cx="8641556" cy="114300"/>
            <a:chOff x="334963" y="2628900"/>
            <a:chExt cx="11773290" cy="2724150"/>
          </a:xfrm>
          <a:solidFill>
            <a:schemeClr val="accent4"/>
          </a:solidFill>
        </p:grpSpPr>
        <p:sp>
          <p:nvSpPr>
            <p:cNvPr id="35" name="矩形 34">
              <a:extLst>
                <a:ext uri="{FF2B5EF4-FFF2-40B4-BE49-F238E27FC236}">
                  <a16:creationId xmlns:a16="http://schemas.microsoft.com/office/drawing/2014/main" id="{C7653CF0-234D-4D16-B378-33535A9334BF}"/>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6" name="矩形 35">
              <a:extLst>
                <a:ext uri="{FF2B5EF4-FFF2-40B4-BE49-F238E27FC236}">
                  <a16:creationId xmlns:a16="http://schemas.microsoft.com/office/drawing/2014/main" id="{D08E8577-2F26-426A-A63C-A6F65923B4BF}"/>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7" name="矩形 36">
              <a:extLst>
                <a:ext uri="{FF2B5EF4-FFF2-40B4-BE49-F238E27FC236}">
                  <a16:creationId xmlns:a16="http://schemas.microsoft.com/office/drawing/2014/main" id="{F73CFA68-350D-4BFC-BCE4-E45E6B5B0E72}"/>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07FB357D-8B08-4CEF-9069-77082194936B}"/>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26929697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up)">
                                      <p:cBhvr>
                                        <p:cTn id="17" dur="500"/>
                                        <p:tgtEl>
                                          <p:spTgt spid="17"/>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up)">
                                      <p:cBhvr>
                                        <p:cTn id="21" dur="500"/>
                                        <p:tgtEl>
                                          <p:spTgt spid="22"/>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up)">
                                      <p:cBhvr>
                                        <p:cTn id="29" dur="500"/>
                                        <p:tgtEl>
                                          <p:spTgt spid="30"/>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additive="base">
                                        <p:cTn id="45" dur="500" fill="hold"/>
                                        <p:tgtEl>
                                          <p:spTgt spid="3"/>
                                        </p:tgtEl>
                                        <p:attrNameLst>
                                          <p:attrName>ppt_x</p:attrName>
                                        </p:attrNameLst>
                                      </p:cBhvr>
                                      <p:tavLst>
                                        <p:tav tm="0">
                                          <p:val>
                                            <p:strVal val="#ppt_x"/>
                                          </p:val>
                                        </p:tav>
                                        <p:tav tm="100000">
                                          <p:val>
                                            <p:strVal val="#ppt_x"/>
                                          </p:val>
                                        </p:tav>
                                      </p:tavLst>
                                    </p:anim>
                                    <p:anim calcmode="lin" valueType="num">
                                      <p:cBhvr additive="base">
                                        <p:cTn id="46" dur="500" fill="hold"/>
                                        <p:tgtEl>
                                          <p:spTgt spid="3"/>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782155" y="53820"/>
            <a:ext cx="2031325"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物的分类</a:t>
            </a:r>
          </a:p>
        </p:txBody>
      </p:sp>
      <p:pic>
        <p:nvPicPr>
          <p:cNvPr id="3" name="图片 2">
            <a:extLst>
              <a:ext uri="{FF2B5EF4-FFF2-40B4-BE49-F238E27FC236}">
                <a16:creationId xmlns:a16="http://schemas.microsoft.com/office/drawing/2014/main" id="{EFAB5F9D-5588-496F-A68C-C6E6FB9C4516}"/>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4" name="图片 3">
            <a:extLst>
              <a:ext uri="{FF2B5EF4-FFF2-40B4-BE49-F238E27FC236}">
                <a16:creationId xmlns:a16="http://schemas.microsoft.com/office/drawing/2014/main" id="{D3B23566-1E00-4CBD-BD56-A1B87381F656}"/>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5" name="图片 4">
            <a:extLst>
              <a:ext uri="{FF2B5EF4-FFF2-40B4-BE49-F238E27FC236}">
                <a16:creationId xmlns:a16="http://schemas.microsoft.com/office/drawing/2014/main" id="{1BDB8A5A-F2EC-4FDE-83BF-1C0E0574666B}"/>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6" name="图片 5">
            <a:extLst>
              <a:ext uri="{FF2B5EF4-FFF2-40B4-BE49-F238E27FC236}">
                <a16:creationId xmlns:a16="http://schemas.microsoft.com/office/drawing/2014/main" id="{00431561-668B-4749-9906-E7A06E24304B}"/>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7" name="组合 6">
            <a:extLst>
              <a:ext uri="{FF2B5EF4-FFF2-40B4-BE49-F238E27FC236}">
                <a16:creationId xmlns:a16="http://schemas.microsoft.com/office/drawing/2014/main" id="{0A104BB2-0468-4E88-B696-5CD86842B121}"/>
              </a:ext>
            </a:extLst>
          </p:cNvPr>
          <p:cNvGrpSpPr/>
          <p:nvPr/>
        </p:nvGrpSpPr>
        <p:grpSpPr>
          <a:xfrm>
            <a:off x="251223" y="1606184"/>
            <a:ext cx="8641556" cy="2713546"/>
            <a:chOff x="334963" y="2628900"/>
            <a:chExt cx="11773290" cy="2724150"/>
          </a:xfrm>
          <a:solidFill>
            <a:schemeClr val="accent4"/>
          </a:solidFill>
        </p:grpSpPr>
        <p:sp>
          <p:nvSpPr>
            <p:cNvPr id="8" name="矩形 7">
              <a:extLst>
                <a:ext uri="{FF2B5EF4-FFF2-40B4-BE49-F238E27FC236}">
                  <a16:creationId xmlns:a16="http://schemas.microsoft.com/office/drawing/2014/main" id="{2EBBAE6F-A85C-440E-8414-820EBBC22368}"/>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9" name="矩形 8">
              <a:extLst>
                <a:ext uri="{FF2B5EF4-FFF2-40B4-BE49-F238E27FC236}">
                  <a16:creationId xmlns:a16="http://schemas.microsoft.com/office/drawing/2014/main" id="{4A3AB235-D108-45A7-8B98-6F7D9037A9EF}"/>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0" name="矩形 9">
              <a:extLst>
                <a:ext uri="{FF2B5EF4-FFF2-40B4-BE49-F238E27FC236}">
                  <a16:creationId xmlns:a16="http://schemas.microsoft.com/office/drawing/2014/main" id="{64864511-BC55-4EAD-B24A-A2C2E142FEA3}"/>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1" name="矩形 10">
              <a:extLst>
                <a:ext uri="{FF2B5EF4-FFF2-40B4-BE49-F238E27FC236}">
                  <a16:creationId xmlns:a16="http://schemas.microsoft.com/office/drawing/2014/main" id="{87468CAF-99E8-4679-A6AB-9EEC84773B2C}"/>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2" name="组合 11">
            <a:extLst>
              <a:ext uri="{FF2B5EF4-FFF2-40B4-BE49-F238E27FC236}">
                <a16:creationId xmlns:a16="http://schemas.microsoft.com/office/drawing/2014/main" id="{F792494C-1606-4750-ACA5-0E864ECED549}"/>
              </a:ext>
            </a:extLst>
          </p:cNvPr>
          <p:cNvGrpSpPr/>
          <p:nvPr/>
        </p:nvGrpSpPr>
        <p:grpSpPr>
          <a:xfrm>
            <a:off x="251223" y="4373756"/>
            <a:ext cx="8641556" cy="114300"/>
            <a:chOff x="334963" y="2628900"/>
            <a:chExt cx="11773290" cy="2724150"/>
          </a:xfrm>
          <a:solidFill>
            <a:schemeClr val="accent4"/>
          </a:solidFill>
        </p:grpSpPr>
        <p:sp>
          <p:nvSpPr>
            <p:cNvPr id="13" name="矩形 12">
              <a:extLst>
                <a:ext uri="{FF2B5EF4-FFF2-40B4-BE49-F238E27FC236}">
                  <a16:creationId xmlns:a16="http://schemas.microsoft.com/office/drawing/2014/main" id="{EB90506A-71F8-4811-8CC8-00B157FC77A7}"/>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4" name="矩形 13">
              <a:extLst>
                <a:ext uri="{FF2B5EF4-FFF2-40B4-BE49-F238E27FC236}">
                  <a16:creationId xmlns:a16="http://schemas.microsoft.com/office/drawing/2014/main" id="{0DE2B5AA-C772-48D0-857C-583F1BAB07A8}"/>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12E9246F-E4F5-4D26-BACE-9EEF9D8033B3}"/>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A0B77705-A24C-4F5D-88F6-193DE5EFA389}"/>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7" name="组合 16">
            <a:extLst>
              <a:ext uri="{FF2B5EF4-FFF2-40B4-BE49-F238E27FC236}">
                <a16:creationId xmlns:a16="http://schemas.microsoft.com/office/drawing/2014/main" id="{2F34A488-612B-465A-A955-E5F7EAF5155A}"/>
              </a:ext>
            </a:extLst>
          </p:cNvPr>
          <p:cNvGrpSpPr/>
          <p:nvPr/>
        </p:nvGrpSpPr>
        <p:grpSpPr>
          <a:xfrm>
            <a:off x="379411" y="1839678"/>
            <a:ext cx="1917196" cy="1816669"/>
            <a:chOff x="464243" y="2872824"/>
            <a:chExt cx="2556262" cy="2142609"/>
          </a:xfrm>
        </p:grpSpPr>
        <p:sp>
          <p:nvSpPr>
            <p:cNvPr id="18" name="矩形 17">
              <a:extLst>
                <a:ext uri="{FF2B5EF4-FFF2-40B4-BE49-F238E27FC236}">
                  <a16:creationId xmlns:a16="http://schemas.microsoft.com/office/drawing/2014/main" id="{B1221582-6588-448B-B6BF-B7EAE84D244C}"/>
                </a:ext>
              </a:extLst>
            </p:cNvPr>
            <p:cNvSpPr/>
            <p:nvPr/>
          </p:nvSpPr>
          <p:spPr>
            <a:xfrm>
              <a:off x="464243" y="3444414"/>
              <a:ext cx="2556262"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两种以上的物互相配合、按照一定经济目的组合在一起时</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起主要作用的物为主物</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配合主物的使用而起辅助作用的物为从物。</a:t>
              </a:r>
            </a:p>
          </p:txBody>
        </p:sp>
        <p:sp>
          <p:nvSpPr>
            <p:cNvPr id="20" name="矩形 19">
              <a:extLst>
                <a:ext uri="{FF2B5EF4-FFF2-40B4-BE49-F238E27FC236}">
                  <a16:creationId xmlns:a16="http://schemas.microsoft.com/office/drawing/2014/main" id="{97D45D11-9BF3-4F63-BFF3-B51947444B33}"/>
                </a:ext>
              </a:extLst>
            </p:cNvPr>
            <p:cNvSpPr/>
            <p:nvPr/>
          </p:nvSpPr>
          <p:spPr>
            <a:xfrm>
              <a:off x="474662" y="2872824"/>
              <a:ext cx="2433855" cy="352259"/>
            </a:xfrm>
            <a:prstGeom prst="rect">
              <a:avLst/>
            </a:prstGeom>
          </p:spPr>
          <p:txBody>
            <a:bodyPr wrap="square">
              <a:spAutoFit/>
            </a:bodyPr>
            <a:lstStyle/>
            <a:p>
              <a:pPr algn="just">
                <a:lnSpc>
                  <a:spcPct val="120000"/>
                </a:lnSpc>
              </a:pPr>
              <a:r>
                <a:rPr lang="zh-CN" altLang="en-US" sz="1200" b="1" dirty="0">
                  <a:solidFill>
                    <a:schemeClr val="bg1"/>
                  </a:solidFill>
                </a:rPr>
                <a:t>五、主物与从物</a:t>
              </a:r>
              <a:endParaRPr lang="en-US" altLang="zh-CN" sz="1200" b="1" dirty="0">
                <a:solidFill>
                  <a:schemeClr val="bg1"/>
                </a:solidFill>
              </a:endParaRPr>
            </a:p>
          </p:txBody>
        </p:sp>
        <p:cxnSp>
          <p:nvCxnSpPr>
            <p:cNvPr id="21" name="直接连接符 20">
              <a:extLst>
                <a:ext uri="{FF2B5EF4-FFF2-40B4-BE49-F238E27FC236}">
                  <a16:creationId xmlns:a16="http://schemas.microsoft.com/office/drawing/2014/main" id="{FA8131C1-4497-4505-B505-19BB143A9A27}"/>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id="{6C0DD92B-3D9F-4F3D-9282-E96B64B63982}"/>
              </a:ext>
            </a:extLst>
          </p:cNvPr>
          <p:cNvGrpSpPr/>
          <p:nvPr/>
        </p:nvGrpSpPr>
        <p:grpSpPr>
          <a:xfrm>
            <a:off x="2568612" y="1839681"/>
            <a:ext cx="1909382" cy="1841938"/>
            <a:chOff x="474662" y="2872824"/>
            <a:chExt cx="2545843" cy="2455916"/>
          </a:xfrm>
        </p:grpSpPr>
        <p:sp>
          <p:nvSpPr>
            <p:cNvPr id="23" name="矩形 22">
              <a:extLst>
                <a:ext uri="{FF2B5EF4-FFF2-40B4-BE49-F238E27FC236}">
                  <a16:creationId xmlns:a16="http://schemas.microsoft.com/office/drawing/2014/main" id="{A8C8F2D2-DB6A-4CEF-BDE5-93860596DA8E}"/>
                </a:ext>
              </a:extLst>
            </p:cNvPr>
            <p:cNvSpPr/>
            <p:nvPr/>
          </p:nvSpPr>
          <p:spPr>
            <a:xfrm>
              <a:off x="474662" y="3548509"/>
              <a:ext cx="2545843" cy="1780231"/>
            </a:xfrm>
            <a:prstGeom prst="rect">
              <a:avLst/>
            </a:prstGeom>
          </p:spPr>
          <p:txBody>
            <a:bodyPr wrap="square">
              <a:spAutoFit/>
            </a:bodyPr>
            <a:lstStyle/>
            <a:p>
              <a:pPr>
                <a:lnSpc>
                  <a:spcPct val="150000"/>
                </a:lnSpc>
              </a:pPr>
              <a:r>
                <a:rPr lang="zh-CN" altLang="en-US" sz="1100" b="1" dirty="0">
                  <a:solidFill>
                    <a:schemeClr val="bg1"/>
                  </a:solidFill>
                  <a:sym typeface="+mn-ea"/>
                </a:rPr>
                <a:t>可分物是可以进行实物分割而不改变其经济用途和价值的物。经分割后就丧失原有的用途或者降低其价值的物为不可分物。</a:t>
              </a:r>
            </a:p>
          </p:txBody>
        </p:sp>
        <p:sp>
          <p:nvSpPr>
            <p:cNvPr id="24" name="矩形 23">
              <a:extLst>
                <a:ext uri="{FF2B5EF4-FFF2-40B4-BE49-F238E27FC236}">
                  <a16:creationId xmlns:a16="http://schemas.microsoft.com/office/drawing/2014/main" id="{DA56E7F4-2835-43FD-8392-7D148588BF24}"/>
                </a:ext>
              </a:extLst>
            </p:cNvPr>
            <p:cNvSpPr/>
            <p:nvPr/>
          </p:nvSpPr>
          <p:spPr>
            <a:xfrm>
              <a:off x="474662" y="2872824"/>
              <a:ext cx="2433855" cy="398229"/>
            </a:xfrm>
            <a:prstGeom prst="rect">
              <a:avLst/>
            </a:prstGeom>
          </p:spPr>
          <p:txBody>
            <a:bodyPr wrap="square">
              <a:spAutoFit/>
            </a:bodyPr>
            <a:lstStyle/>
            <a:p>
              <a:pPr algn="just">
                <a:lnSpc>
                  <a:spcPct val="120000"/>
                </a:lnSpc>
              </a:pPr>
              <a:r>
                <a:rPr lang="zh-CN" altLang="en-US" sz="1200" b="1" dirty="0">
                  <a:solidFill>
                    <a:schemeClr val="bg1"/>
                  </a:solidFill>
                </a:rPr>
                <a:t>六、可分物与不可分物</a:t>
              </a:r>
              <a:endParaRPr lang="en-US" altLang="zh-CN" sz="1200" b="1" dirty="0">
                <a:solidFill>
                  <a:schemeClr val="bg1"/>
                </a:solidFill>
              </a:endParaRPr>
            </a:p>
          </p:txBody>
        </p:sp>
        <p:cxnSp>
          <p:nvCxnSpPr>
            <p:cNvPr id="25" name="直接连接符 24">
              <a:extLst>
                <a:ext uri="{FF2B5EF4-FFF2-40B4-BE49-F238E27FC236}">
                  <a16:creationId xmlns:a16="http://schemas.microsoft.com/office/drawing/2014/main" id="{C35F7562-6F85-4BDE-8AE2-7ECA4780B2DF}"/>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id="{CF792892-0A23-452C-AA7C-ABC8483DA832}"/>
              </a:ext>
            </a:extLst>
          </p:cNvPr>
          <p:cNvGrpSpPr/>
          <p:nvPr/>
        </p:nvGrpSpPr>
        <p:grpSpPr>
          <a:xfrm>
            <a:off x="4749999" y="1839682"/>
            <a:ext cx="1825391" cy="2158845"/>
            <a:chOff x="474662" y="2872824"/>
            <a:chExt cx="2433855" cy="2546176"/>
          </a:xfrm>
        </p:grpSpPr>
        <p:sp>
          <p:nvSpPr>
            <p:cNvPr id="27" name="矩形 26">
              <a:extLst>
                <a:ext uri="{FF2B5EF4-FFF2-40B4-BE49-F238E27FC236}">
                  <a16:creationId xmlns:a16="http://schemas.microsoft.com/office/drawing/2014/main" id="{3F1E067E-9565-42A3-A837-DDFFE0C7ADB2}"/>
                </a:ext>
              </a:extLst>
            </p:cNvPr>
            <p:cNvSpPr/>
            <p:nvPr/>
          </p:nvSpPr>
          <p:spPr>
            <a:xfrm>
              <a:off x="474662" y="3548509"/>
              <a:ext cx="2433855" cy="1870491"/>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原物是能够使用和收益的物</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孳息是由原物产生的收益。孳息又分为天然孳息和法定孳息。前者如母牛所生的小牛</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后者如出租物所获得的租金。</a:t>
              </a:r>
            </a:p>
          </p:txBody>
        </p:sp>
        <p:sp>
          <p:nvSpPr>
            <p:cNvPr id="28" name="矩形 27">
              <a:extLst>
                <a:ext uri="{FF2B5EF4-FFF2-40B4-BE49-F238E27FC236}">
                  <a16:creationId xmlns:a16="http://schemas.microsoft.com/office/drawing/2014/main" id="{146FAB2B-2009-43B5-9278-76F42628BCFF}"/>
                </a:ext>
              </a:extLst>
            </p:cNvPr>
            <p:cNvSpPr/>
            <p:nvPr/>
          </p:nvSpPr>
          <p:spPr>
            <a:xfrm>
              <a:off x="474662" y="2872824"/>
              <a:ext cx="2433855" cy="352259"/>
            </a:xfrm>
            <a:prstGeom prst="rect">
              <a:avLst/>
            </a:prstGeom>
          </p:spPr>
          <p:txBody>
            <a:bodyPr wrap="square">
              <a:spAutoFit/>
            </a:bodyPr>
            <a:lstStyle/>
            <a:p>
              <a:pPr algn="just">
                <a:lnSpc>
                  <a:spcPct val="120000"/>
                </a:lnSpc>
              </a:pPr>
              <a:r>
                <a:rPr lang="zh-CN" altLang="en-US" sz="1200" b="1" dirty="0">
                  <a:solidFill>
                    <a:schemeClr val="bg1"/>
                  </a:solidFill>
                </a:rPr>
                <a:t>七、原物与孳息</a:t>
              </a:r>
              <a:endParaRPr lang="en-US" altLang="zh-CN" sz="1200" b="1" dirty="0">
                <a:solidFill>
                  <a:schemeClr val="bg1"/>
                </a:solidFill>
              </a:endParaRPr>
            </a:p>
          </p:txBody>
        </p:sp>
        <p:cxnSp>
          <p:nvCxnSpPr>
            <p:cNvPr id="29" name="直接连接符 28">
              <a:extLst>
                <a:ext uri="{FF2B5EF4-FFF2-40B4-BE49-F238E27FC236}">
                  <a16:creationId xmlns:a16="http://schemas.microsoft.com/office/drawing/2014/main" id="{6CB62A3B-7F49-4CC2-A180-172C23308CC8}"/>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a16="http://schemas.microsoft.com/office/drawing/2014/main" id="{88F0A543-3131-4A4A-9538-6A5775D9BA94}"/>
              </a:ext>
            </a:extLst>
          </p:cNvPr>
          <p:cNvGrpSpPr/>
          <p:nvPr/>
        </p:nvGrpSpPr>
        <p:grpSpPr>
          <a:xfrm>
            <a:off x="6931385" y="1839680"/>
            <a:ext cx="1825391" cy="1904929"/>
            <a:chOff x="474662" y="2872824"/>
            <a:chExt cx="2433855" cy="2246704"/>
          </a:xfrm>
        </p:grpSpPr>
        <p:sp>
          <p:nvSpPr>
            <p:cNvPr id="31" name="矩形 30">
              <a:extLst>
                <a:ext uri="{FF2B5EF4-FFF2-40B4-BE49-F238E27FC236}">
                  <a16:creationId xmlns:a16="http://schemas.microsoft.com/office/drawing/2014/main" id="{C6CC519E-AFCF-4242-9E81-154D42F8AA92}"/>
                </a:ext>
              </a:extLst>
            </p:cNvPr>
            <p:cNvSpPr/>
            <p:nvPr/>
          </p:nvSpPr>
          <p:spPr>
            <a:xfrm>
              <a:off x="474662" y="3548509"/>
              <a:ext cx="2433855"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可消耗物是经一次使用就灭失或者改变其原有状态的物。不可消耗物是可长期使用、逐渐磨损并实现其经济价值的物。</a:t>
              </a:r>
            </a:p>
          </p:txBody>
        </p:sp>
        <p:sp>
          <p:nvSpPr>
            <p:cNvPr id="32" name="矩形 31">
              <a:extLst>
                <a:ext uri="{FF2B5EF4-FFF2-40B4-BE49-F238E27FC236}">
                  <a16:creationId xmlns:a16="http://schemas.microsoft.com/office/drawing/2014/main" id="{F513AE98-76E0-4A00-9866-2C8D63C8D5C1}"/>
                </a:ext>
              </a:extLst>
            </p:cNvPr>
            <p:cNvSpPr/>
            <p:nvPr/>
          </p:nvSpPr>
          <p:spPr>
            <a:xfrm>
              <a:off x="474663" y="2872824"/>
              <a:ext cx="2116435" cy="613616"/>
            </a:xfrm>
            <a:prstGeom prst="rect">
              <a:avLst/>
            </a:prstGeom>
          </p:spPr>
          <p:txBody>
            <a:bodyPr wrap="square">
              <a:spAutoFit/>
            </a:bodyPr>
            <a:lstStyle/>
            <a:p>
              <a:pPr algn="just">
                <a:lnSpc>
                  <a:spcPct val="120000"/>
                </a:lnSpc>
              </a:pPr>
              <a:r>
                <a:rPr lang="zh-CN" altLang="en-US" sz="1200" b="1" dirty="0">
                  <a:solidFill>
                    <a:schemeClr val="bg1"/>
                  </a:solidFill>
                </a:rPr>
                <a:t>八、可消耗物与不可消耗物</a:t>
              </a:r>
              <a:endParaRPr lang="en-US" altLang="zh-CN" sz="1200" b="1" dirty="0">
                <a:solidFill>
                  <a:schemeClr val="bg1"/>
                </a:solidFill>
              </a:endParaRPr>
            </a:p>
          </p:txBody>
        </p:sp>
        <p:cxnSp>
          <p:nvCxnSpPr>
            <p:cNvPr id="33" name="直接连接符 32">
              <a:extLst>
                <a:ext uri="{FF2B5EF4-FFF2-40B4-BE49-F238E27FC236}">
                  <a16:creationId xmlns:a16="http://schemas.microsoft.com/office/drawing/2014/main" id="{085FC76E-AFAA-41A8-B09F-C8C4E7957F26}"/>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4" name="组合 33">
            <a:extLst>
              <a:ext uri="{FF2B5EF4-FFF2-40B4-BE49-F238E27FC236}">
                <a16:creationId xmlns:a16="http://schemas.microsoft.com/office/drawing/2014/main" id="{8272E00E-39FC-4B38-B06A-CE6BEFD26D7F}"/>
              </a:ext>
            </a:extLst>
          </p:cNvPr>
          <p:cNvGrpSpPr/>
          <p:nvPr/>
        </p:nvGrpSpPr>
        <p:grpSpPr>
          <a:xfrm>
            <a:off x="254233" y="1432745"/>
            <a:ext cx="8641556" cy="114300"/>
            <a:chOff x="334963" y="2628900"/>
            <a:chExt cx="11773290" cy="2724150"/>
          </a:xfrm>
          <a:solidFill>
            <a:schemeClr val="accent4"/>
          </a:solidFill>
        </p:grpSpPr>
        <p:sp>
          <p:nvSpPr>
            <p:cNvPr id="35" name="矩形 34">
              <a:extLst>
                <a:ext uri="{FF2B5EF4-FFF2-40B4-BE49-F238E27FC236}">
                  <a16:creationId xmlns:a16="http://schemas.microsoft.com/office/drawing/2014/main" id="{C7653CF0-234D-4D16-B378-33535A9334BF}"/>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6" name="矩形 35">
              <a:extLst>
                <a:ext uri="{FF2B5EF4-FFF2-40B4-BE49-F238E27FC236}">
                  <a16:creationId xmlns:a16="http://schemas.microsoft.com/office/drawing/2014/main" id="{D08E8577-2F26-426A-A63C-A6F65923B4BF}"/>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7" name="矩形 36">
              <a:extLst>
                <a:ext uri="{FF2B5EF4-FFF2-40B4-BE49-F238E27FC236}">
                  <a16:creationId xmlns:a16="http://schemas.microsoft.com/office/drawing/2014/main" id="{F73CFA68-350D-4BFC-BCE4-E45E6B5B0E72}"/>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07FB357D-8B08-4CEF-9069-77082194936B}"/>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4315515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up)">
                                      <p:cBhvr>
                                        <p:cTn id="17" dur="500"/>
                                        <p:tgtEl>
                                          <p:spTgt spid="17"/>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up)">
                                      <p:cBhvr>
                                        <p:cTn id="21" dur="500"/>
                                        <p:tgtEl>
                                          <p:spTgt spid="22"/>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up)">
                                      <p:cBhvr>
                                        <p:cTn id="29" dur="500"/>
                                        <p:tgtEl>
                                          <p:spTgt spid="30"/>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additive="base">
                                        <p:cTn id="45" dur="500" fill="hold"/>
                                        <p:tgtEl>
                                          <p:spTgt spid="3"/>
                                        </p:tgtEl>
                                        <p:attrNameLst>
                                          <p:attrName>ppt_x</p:attrName>
                                        </p:attrNameLst>
                                      </p:cBhvr>
                                      <p:tavLst>
                                        <p:tav tm="0">
                                          <p:val>
                                            <p:strVal val="#ppt_x"/>
                                          </p:val>
                                        </p:tav>
                                        <p:tav tm="100000">
                                          <p:val>
                                            <p:strVal val="#ppt_x"/>
                                          </p:val>
                                        </p:tav>
                                      </p:tavLst>
                                    </p:anim>
                                    <p:anim calcmode="lin" valueType="num">
                                      <p:cBhvr additive="base">
                                        <p:cTn id="46" dur="500" fill="hold"/>
                                        <p:tgtEl>
                                          <p:spTgt spid="3"/>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435906" y="53820"/>
            <a:ext cx="2723823" cy="369332"/>
          </a:xfrm>
          <a:prstGeom prst="rect">
            <a:avLst/>
          </a:prstGeom>
          <a:noFill/>
        </p:spPr>
        <p:txBody>
          <a:bodyPr wrap="none" rtlCol="0">
            <a:spAutoFit/>
          </a:bodyPr>
          <a:lstStyle/>
          <a:p>
            <a:pPr algn="ctr"/>
            <a:r>
              <a:rPr lang="zh-CN" altLang="en-US" sz="1800" b="1" dirty="0">
                <a:solidFill>
                  <a:schemeClr val="bg1"/>
                </a:solidFill>
                <a:latin typeface="+mj-ea"/>
                <a:ea typeface="+mj-ea"/>
              </a:rPr>
              <a:t>第三节　货币和有价证券</a:t>
            </a:r>
          </a:p>
        </p:txBody>
      </p:sp>
      <p:pic>
        <p:nvPicPr>
          <p:cNvPr id="3" name="图片 2">
            <a:extLst>
              <a:ext uri="{FF2B5EF4-FFF2-40B4-BE49-F238E27FC236}">
                <a16:creationId xmlns:a16="http://schemas.microsoft.com/office/drawing/2014/main" id="{7497143A-214A-43FC-8A5A-3A8F9CBEE22F}"/>
              </a:ext>
            </a:extLst>
          </p:cNvPr>
          <p:cNvPicPr>
            <a:picLocks noChangeAspect="1"/>
          </p:cNvPicPr>
          <p:nvPr/>
        </p:nvPicPr>
        <p:blipFill>
          <a:blip r:embed="rId3"/>
          <a:srcRect l="22280" r="20502"/>
          <a:stretch>
            <a:fillRect/>
          </a:stretch>
        </p:blipFill>
        <p:spPr>
          <a:xfrm>
            <a:off x="4169167" y="1314805"/>
            <a:ext cx="4430897" cy="3283561"/>
          </a:xfrm>
          <a:prstGeom prst="rect">
            <a:avLst/>
          </a:prstGeom>
        </p:spPr>
      </p:pic>
      <p:pic>
        <p:nvPicPr>
          <p:cNvPr id="4" name="图片 3">
            <a:extLst>
              <a:ext uri="{FF2B5EF4-FFF2-40B4-BE49-F238E27FC236}">
                <a16:creationId xmlns:a16="http://schemas.microsoft.com/office/drawing/2014/main" id="{6CD4825B-1EF1-4ADD-9FD7-EB620EF440F4}"/>
              </a:ext>
            </a:extLst>
          </p:cNvPr>
          <p:cNvPicPr>
            <a:picLocks noChangeAspect="1"/>
          </p:cNvPicPr>
          <p:nvPr/>
        </p:nvPicPr>
        <p:blipFill>
          <a:blip r:embed="rId4"/>
          <a:srcRect l="24057" r="25218"/>
          <a:stretch>
            <a:fillRect/>
          </a:stretch>
        </p:blipFill>
        <p:spPr>
          <a:xfrm>
            <a:off x="313978" y="1314805"/>
            <a:ext cx="3414438" cy="3283561"/>
          </a:xfrm>
          <a:prstGeom prst="rect">
            <a:avLst/>
          </a:prstGeom>
        </p:spPr>
      </p:pic>
      <p:sp>
        <p:nvSpPr>
          <p:cNvPr id="5" name="矩形 4">
            <a:extLst>
              <a:ext uri="{FF2B5EF4-FFF2-40B4-BE49-F238E27FC236}">
                <a16:creationId xmlns:a16="http://schemas.microsoft.com/office/drawing/2014/main" id="{EE3C53BD-596D-493F-98D9-4BAE378F2903}"/>
              </a:ext>
            </a:extLst>
          </p:cNvPr>
          <p:cNvSpPr/>
          <p:nvPr/>
        </p:nvSpPr>
        <p:spPr>
          <a:xfrm>
            <a:off x="313740" y="1314567"/>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6" name="矩形 5">
            <a:extLst>
              <a:ext uri="{FF2B5EF4-FFF2-40B4-BE49-F238E27FC236}">
                <a16:creationId xmlns:a16="http://schemas.microsoft.com/office/drawing/2014/main" id="{B51911B7-7331-4243-8495-0E7072CA65FA}"/>
              </a:ext>
            </a:extLst>
          </p:cNvPr>
          <p:cNvSpPr/>
          <p:nvPr/>
        </p:nvSpPr>
        <p:spPr>
          <a:xfrm>
            <a:off x="4169091" y="1314567"/>
            <a:ext cx="442987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7" name="矩形 6">
            <a:extLst>
              <a:ext uri="{FF2B5EF4-FFF2-40B4-BE49-F238E27FC236}">
                <a16:creationId xmlns:a16="http://schemas.microsoft.com/office/drawing/2014/main" id="{87EDE8ED-898D-48F9-87D8-7EBBBC4E3533}"/>
              </a:ext>
            </a:extLst>
          </p:cNvPr>
          <p:cNvSpPr/>
          <p:nvPr/>
        </p:nvSpPr>
        <p:spPr>
          <a:xfrm>
            <a:off x="313740" y="4636913"/>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8" name="矩形 7">
            <a:extLst>
              <a:ext uri="{FF2B5EF4-FFF2-40B4-BE49-F238E27FC236}">
                <a16:creationId xmlns:a16="http://schemas.microsoft.com/office/drawing/2014/main" id="{FEDF67FC-0099-4FC4-8BCF-1A7AD53399DC}"/>
              </a:ext>
            </a:extLst>
          </p:cNvPr>
          <p:cNvSpPr/>
          <p:nvPr/>
        </p:nvSpPr>
        <p:spPr>
          <a:xfrm>
            <a:off x="4169091" y="4636913"/>
            <a:ext cx="442987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0B6CDD56-4C46-4C8C-A33A-CC74FE2BA513}"/>
              </a:ext>
            </a:extLst>
          </p:cNvPr>
          <p:cNvSpPr/>
          <p:nvPr/>
        </p:nvSpPr>
        <p:spPr>
          <a:xfrm>
            <a:off x="449743" y="2054828"/>
            <a:ext cx="3145348"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在民法上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货币是一种种类物。</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货币是用作商品交换支付手段的一般等价物。它既是衡量和表现其他商品的价值的等价物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又是商品交换的媒介。因此</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它是一种特殊的种类物。它不仅可以作为民事法律关系的客体</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而且还可以是许多民事法律关系中实现权利、履行义务的支付手段。</a:t>
            </a:r>
          </a:p>
        </p:txBody>
      </p:sp>
      <p:sp>
        <p:nvSpPr>
          <p:cNvPr id="10" name="矩形 9">
            <a:extLst>
              <a:ext uri="{FF2B5EF4-FFF2-40B4-BE49-F238E27FC236}">
                <a16:creationId xmlns:a16="http://schemas.microsoft.com/office/drawing/2014/main" id="{7A1CA5B4-1DA4-434E-821B-28B12B93CD15}"/>
              </a:ext>
            </a:extLst>
          </p:cNvPr>
          <p:cNvSpPr/>
          <p:nvPr/>
        </p:nvSpPr>
        <p:spPr>
          <a:xfrm>
            <a:off x="346054" y="1381726"/>
            <a:ext cx="3249037" cy="333040"/>
          </a:xfrm>
          <a:prstGeom prst="rect">
            <a:avLst/>
          </a:prstGeom>
        </p:spPr>
        <p:txBody>
          <a:bodyPr wrap="square">
            <a:spAutoFit/>
          </a:bodyPr>
          <a:lstStyle/>
          <a:p>
            <a:pPr algn="just">
              <a:lnSpc>
                <a:spcPct val="120000"/>
              </a:lnSpc>
            </a:pPr>
            <a:r>
              <a:rPr lang="zh-CN" altLang="en-US" sz="1400" b="1" dirty="0">
                <a:solidFill>
                  <a:prstClr val="white"/>
                </a:solidFill>
              </a:rPr>
              <a:t>一、货币</a:t>
            </a:r>
            <a:endParaRPr lang="en-US" altLang="zh-CN" sz="1400" b="1" dirty="0">
              <a:solidFill>
                <a:prstClr val="white"/>
              </a:solidFill>
            </a:endParaRPr>
          </a:p>
        </p:txBody>
      </p:sp>
      <p:cxnSp>
        <p:nvCxnSpPr>
          <p:cNvPr id="11" name="直接连接符 10">
            <a:extLst>
              <a:ext uri="{FF2B5EF4-FFF2-40B4-BE49-F238E27FC236}">
                <a16:creationId xmlns:a16="http://schemas.microsoft.com/office/drawing/2014/main" id="{41D188B3-AE70-4896-8A2E-7DE7BEBAFBEA}"/>
              </a:ext>
            </a:extLst>
          </p:cNvPr>
          <p:cNvCxnSpPr/>
          <p:nvPr/>
        </p:nvCxnSpPr>
        <p:spPr>
          <a:xfrm>
            <a:off x="545036" y="1986278"/>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矩形 11">
            <a:extLst>
              <a:ext uri="{FF2B5EF4-FFF2-40B4-BE49-F238E27FC236}">
                <a16:creationId xmlns:a16="http://schemas.microsoft.com/office/drawing/2014/main" id="{F368C4F4-6170-42CF-84DD-26E57FED10B1}"/>
              </a:ext>
            </a:extLst>
          </p:cNvPr>
          <p:cNvSpPr/>
          <p:nvPr/>
        </p:nvSpPr>
        <p:spPr>
          <a:xfrm>
            <a:off x="4239955" y="1824914"/>
            <a:ext cx="4288144" cy="3665171"/>
          </a:xfrm>
          <a:prstGeom prst="rect">
            <a:avLst/>
          </a:prstGeom>
        </p:spPr>
        <p:txBody>
          <a:bodyPr wrap="square">
            <a:spAutoFit/>
          </a:bodyPr>
          <a:lstStyle/>
          <a:p>
            <a:pPr>
              <a:lnSpc>
                <a:spcPct val="150000"/>
              </a:lnSpc>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有价证券的特点</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(1)</a:t>
            </a:r>
            <a:r>
              <a:rPr lang="zh-CN" altLang="en-US" sz="1200" b="1" dirty="0">
                <a:solidFill>
                  <a:prstClr val="white"/>
                </a:solidFill>
                <a:sym typeface="+mn-ea"/>
              </a:rPr>
              <a:t>有价证券与其上面记载的财产权利不可分离</a:t>
            </a:r>
            <a:r>
              <a:rPr lang="en-US" altLang="zh-CN" sz="1200" b="1" dirty="0">
                <a:solidFill>
                  <a:prstClr val="white"/>
                </a:solidFill>
                <a:sym typeface="+mn-ea"/>
              </a:rPr>
              <a:t>,</a:t>
            </a:r>
            <a:r>
              <a:rPr lang="zh-CN" altLang="en-US" sz="1200" b="1" dirty="0">
                <a:solidFill>
                  <a:prstClr val="white"/>
                </a:solidFill>
                <a:sym typeface="+mn-ea"/>
              </a:rPr>
              <a:t>具有权利证券化的特征。</a:t>
            </a:r>
          </a:p>
          <a:p>
            <a:pPr>
              <a:lnSpc>
                <a:spcPct val="150000"/>
              </a:lnSpc>
            </a:pPr>
            <a:r>
              <a:rPr lang="en-US" altLang="zh-CN" sz="1200" b="1" dirty="0">
                <a:solidFill>
                  <a:prstClr val="white"/>
                </a:solidFill>
                <a:sym typeface="+mn-ea"/>
              </a:rPr>
              <a:t>(2)</a:t>
            </a:r>
            <a:r>
              <a:rPr lang="zh-CN" altLang="en-US" sz="1200" b="1" dirty="0">
                <a:solidFill>
                  <a:prstClr val="white"/>
                </a:solidFill>
                <a:sym typeface="+mn-ea"/>
              </a:rPr>
              <a:t>有价证券的持有人只能向特定的、对证券负有支付义务的人主张票面权利。</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对有价证券负有支付义务的人单方面履行义务</a:t>
            </a:r>
            <a:r>
              <a:rPr lang="en-US" altLang="zh-CN" sz="1200" b="1" dirty="0">
                <a:solidFill>
                  <a:prstClr val="white"/>
                </a:solidFill>
                <a:sym typeface="+mn-ea"/>
              </a:rPr>
              <a:t>,</a:t>
            </a:r>
            <a:r>
              <a:rPr lang="zh-CN" altLang="en-US" sz="1200" b="1" dirty="0">
                <a:solidFill>
                  <a:prstClr val="white"/>
                </a:solidFill>
                <a:sym typeface="+mn-ea"/>
              </a:rPr>
              <a:t>无权要求持券人给付对价。</a:t>
            </a:r>
          </a:p>
          <a:p>
            <a:pPr>
              <a:lnSpc>
                <a:spcPct val="150000"/>
              </a:lnSpc>
            </a:pPr>
            <a:r>
              <a:rPr lang="en-US" altLang="zh-CN" sz="1200" b="1" dirty="0">
                <a:solidFill>
                  <a:prstClr val="white"/>
                </a:solidFill>
                <a:sym typeface="+mn-ea"/>
              </a:rPr>
              <a:t>(4)</a:t>
            </a:r>
            <a:r>
              <a:rPr lang="zh-CN" altLang="en-US" sz="1200" b="1" dirty="0">
                <a:solidFill>
                  <a:prstClr val="white"/>
                </a:solidFill>
                <a:sym typeface="+mn-ea"/>
              </a:rPr>
              <a:t>有价证券具有流通性</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有价证券的种类。</a:t>
            </a:r>
            <a:r>
              <a:rPr lang="en-US" altLang="zh-CN" sz="1200" b="1" dirty="0">
                <a:solidFill>
                  <a:prstClr val="white"/>
                </a:solidFill>
                <a:sym typeface="+mn-ea"/>
              </a:rPr>
              <a:t>(1)</a:t>
            </a:r>
            <a:r>
              <a:rPr lang="zh-CN" altLang="en-US" sz="1200" b="1" dirty="0">
                <a:solidFill>
                  <a:prstClr val="white"/>
                </a:solidFill>
                <a:sym typeface="+mn-ea"/>
              </a:rPr>
              <a:t>根据所代表的财产权利性质的不同。</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根据有价证券转移方式的不同</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3" name="矩形 12">
            <a:extLst>
              <a:ext uri="{FF2B5EF4-FFF2-40B4-BE49-F238E27FC236}">
                <a16:creationId xmlns:a16="http://schemas.microsoft.com/office/drawing/2014/main" id="{8D25C775-87EE-4206-9C50-C3388333205C}"/>
              </a:ext>
            </a:extLst>
          </p:cNvPr>
          <p:cNvSpPr/>
          <p:nvPr/>
        </p:nvSpPr>
        <p:spPr>
          <a:xfrm>
            <a:off x="4167991" y="1363041"/>
            <a:ext cx="4328783" cy="367473"/>
          </a:xfrm>
          <a:prstGeom prst="rect">
            <a:avLst/>
          </a:prstGeom>
        </p:spPr>
        <p:txBody>
          <a:bodyPr wrap="square">
            <a:spAutoFit/>
          </a:bodyPr>
          <a:lstStyle/>
          <a:p>
            <a:pPr algn="just">
              <a:lnSpc>
                <a:spcPct val="120000"/>
              </a:lnSpc>
            </a:pPr>
            <a:r>
              <a:rPr lang="zh-CN" altLang="en-US" sz="1600" b="1" dirty="0">
                <a:solidFill>
                  <a:prstClr val="white"/>
                </a:solidFill>
              </a:rPr>
              <a:t>二、有价证券</a:t>
            </a:r>
            <a:endParaRPr lang="en-US" altLang="zh-CN" sz="1600" b="1" dirty="0">
              <a:solidFill>
                <a:prstClr val="white"/>
              </a:solidFill>
            </a:endParaRPr>
          </a:p>
        </p:txBody>
      </p:sp>
      <p:cxnSp>
        <p:nvCxnSpPr>
          <p:cNvPr id="14" name="直接连接符 13">
            <a:extLst>
              <a:ext uri="{FF2B5EF4-FFF2-40B4-BE49-F238E27FC236}">
                <a16:creationId xmlns:a16="http://schemas.microsoft.com/office/drawing/2014/main" id="{7BE07C58-9647-4C01-A285-25E976B42819}"/>
              </a:ext>
            </a:extLst>
          </p:cNvPr>
          <p:cNvCxnSpPr>
            <a:cxnSpLocks/>
          </p:cNvCxnSpPr>
          <p:nvPr/>
        </p:nvCxnSpPr>
        <p:spPr>
          <a:xfrm>
            <a:off x="4393663" y="1824914"/>
            <a:ext cx="91782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a16="http://schemas.microsoft.com/office/drawing/2014/main" id="{D4595974-8324-4897-AC89-B8CF1A466291}"/>
              </a:ext>
            </a:extLst>
          </p:cNvPr>
          <p:cNvSpPr/>
          <p:nvPr/>
        </p:nvSpPr>
        <p:spPr>
          <a:xfrm>
            <a:off x="316750" y="1141124"/>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6" name="矩形 15">
            <a:extLst>
              <a:ext uri="{FF2B5EF4-FFF2-40B4-BE49-F238E27FC236}">
                <a16:creationId xmlns:a16="http://schemas.microsoft.com/office/drawing/2014/main" id="{F070E819-44BF-475F-B09F-CCB6DB08C8D1}"/>
              </a:ext>
            </a:extLst>
          </p:cNvPr>
          <p:cNvSpPr/>
          <p:nvPr/>
        </p:nvSpPr>
        <p:spPr>
          <a:xfrm>
            <a:off x="4172101" y="1141124"/>
            <a:ext cx="442987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4413816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第四节　其他特殊类型的物</a:t>
            </a:r>
          </a:p>
        </p:txBody>
      </p:sp>
      <p:sp>
        <p:nvSpPr>
          <p:cNvPr id="3" name="Oval 22">
            <a:extLst>
              <a:ext uri="{FF2B5EF4-FFF2-40B4-BE49-F238E27FC236}">
                <a16:creationId xmlns:a16="http://schemas.microsoft.com/office/drawing/2014/main" id="{FB6F4303-AA03-45E3-B6CC-066C65610576}"/>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a:extLst>
              <a:ext uri="{FF2B5EF4-FFF2-40B4-BE49-F238E27FC236}">
                <a16:creationId xmlns:a16="http://schemas.microsoft.com/office/drawing/2014/main" id="{B68BEF11-2085-48B9-897E-CDDC77C32827}"/>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a:extLst>
              <a:ext uri="{FF2B5EF4-FFF2-40B4-BE49-F238E27FC236}">
                <a16:creationId xmlns:a16="http://schemas.microsoft.com/office/drawing/2014/main" id="{1D95F593-2B8C-4491-B644-1E10AB472E2B}"/>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a:extLst>
              <a:ext uri="{FF2B5EF4-FFF2-40B4-BE49-F238E27FC236}">
                <a16:creationId xmlns:a16="http://schemas.microsoft.com/office/drawing/2014/main" id="{D5449C33-3256-4F4E-AC2F-A9F7875A9701}"/>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a:extLst>
              <a:ext uri="{FF2B5EF4-FFF2-40B4-BE49-F238E27FC236}">
                <a16:creationId xmlns:a16="http://schemas.microsoft.com/office/drawing/2014/main" id="{C7927E27-969A-4BA6-AB0F-4D5C59128C64}"/>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a:extLst>
              <a:ext uri="{FF2B5EF4-FFF2-40B4-BE49-F238E27FC236}">
                <a16:creationId xmlns:a16="http://schemas.microsoft.com/office/drawing/2014/main" id="{8B8D0DD6-31FD-4A61-969A-79E559699AFD}"/>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a:extLst>
              <a:ext uri="{FF2B5EF4-FFF2-40B4-BE49-F238E27FC236}">
                <a16:creationId xmlns:a16="http://schemas.microsoft.com/office/drawing/2014/main" id="{6046A4AA-88E0-4885-9844-A5FE13B973FF}"/>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a:extLst>
              <a:ext uri="{FF2B5EF4-FFF2-40B4-BE49-F238E27FC236}">
                <a16:creationId xmlns:a16="http://schemas.microsoft.com/office/drawing/2014/main" id="{5133178C-1913-4E7E-872B-3CDD1E083C53}"/>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a:extLst>
              <a:ext uri="{FF2B5EF4-FFF2-40B4-BE49-F238E27FC236}">
                <a16:creationId xmlns:a16="http://schemas.microsoft.com/office/drawing/2014/main" id="{C34F2064-10DC-4E2D-BB13-DC1FD8EEDF82}"/>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2" name="TextBox 84">
            <a:extLst>
              <a:ext uri="{FF2B5EF4-FFF2-40B4-BE49-F238E27FC236}">
                <a16:creationId xmlns:a16="http://schemas.microsoft.com/office/drawing/2014/main" id="{1384BCAB-CD3B-46F3-9547-166CC8D56864}"/>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3" name="TextBox 85">
            <a:extLst>
              <a:ext uri="{FF2B5EF4-FFF2-40B4-BE49-F238E27FC236}">
                <a16:creationId xmlns:a16="http://schemas.microsoft.com/office/drawing/2014/main" id="{B19A2715-7BC3-43E6-AF6B-B254F6D6EB16}"/>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4" name="TextBox 107">
            <a:extLst>
              <a:ext uri="{FF2B5EF4-FFF2-40B4-BE49-F238E27FC236}">
                <a16:creationId xmlns:a16="http://schemas.microsoft.com/office/drawing/2014/main" id="{D60B3A3F-2171-41EA-AB38-108F0DB3921A}"/>
              </a:ext>
            </a:extLst>
          </p:cNvPr>
          <p:cNvSpPr txBox="1"/>
          <p:nvPr/>
        </p:nvSpPr>
        <p:spPr>
          <a:xfrm>
            <a:off x="3660117" y="2773233"/>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脱离人体的器官、组织。</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15" name="TextBox 108">
            <a:extLst>
              <a:ext uri="{FF2B5EF4-FFF2-40B4-BE49-F238E27FC236}">
                <a16:creationId xmlns:a16="http://schemas.microsoft.com/office/drawing/2014/main" id="{456B064B-F301-466E-B56B-4AB825FD50DD}"/>
              </a:ext>
            </a:extLst>
          </p:cNvPr>
          <p:cNvSpPr txBox="1"/>
          <p:nvPr/>
        </p:nvSpPr>
        <p:spPr>
          <a:xfrm>
            <a:off x="3643129" y="3459576"/>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人体医疗废物。</a:t>
            </a:r>
          </a:p>
        </p:txBody>
      </p:sp>
      <p:sp>
        <p:nvSpPr>
          <p:cNvPr id="16" name="TextBox 109">
            <a:extLst>
              <a:ext uri="{FF2B5EF4-FFF2-40B4-BE49-F238E27FC236}">
                <a16:creationId xmlns:a16="http://schemas.microsoft.com/office/drawing/2014/main" id="{C7531013-B140-4027-9D79-34848D53464C}"/>
              </a:ext>
            </a:extLst>
          </p:cNvPr>
          <p:cNvSpPr txBox="1"/>
          <p:nvPr/>
        </p:nvSpPr>
        <p:spPr>
          <a:xfrm>
            <a:off x="3653576" y="4046312"/>
            <a:ext cx="4698652" cy="259973"/>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(3)</a:t>
            </a:r>
            <a:r>
              <a:rPr lang="zh-CN" altLang="en-US" sz="1200" kern="0" dirty="0">
                <a:solidFill>
                  <a:sysClr val="windowText" lastClr="000000">
                    <a:lumMod val="75000"/>
                    <a:lumOff val="25000"/>
                  </a:sysClr>
                </a:solidFill>
                <a:latin typeface="微软雅黑" pitchFamily="34" charset="-122"/>
                <a:ea typeface="微软雅黑" pitchFamily="34" charset="-122"/>
              </a:rPr>
              <a:t>尸体、遗骨、骨灰。</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pic>
        <p:nvPicPr>
          <p:cNvPr id="17" name="Picture 3" descr="E:\我图PPT\00001PNG素材\法院png\法院2.png">
            <a:extLst>
              <a:ext uri="{FF2B5EF4-FFF2-40B4-BE49-F238E27FC236}">
                <a16:creationId xmlns:a16="http://schemas.microsoft.com/office/drawing/2014/main" id="{4A427E17-CE49-4A2C-ACE5-9982527F83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a:extLst>
              <a:ext uri="{FF2B5EF4-FFF2-40B4-BE49-F238E27FC236}">
                <a16:creationId xmlns:a16="http://schemas.microsoft.com/office/drawing/2014/main" id="{ECDD536D-CC6F-4880-A310-62DA5D867A9C}"/>
              </a:ext>
            </a:extLst>
          </p:cNvPr>
          <p:cNvSpPr/>
          <p:nvPr/>
        </p:nvSpPr>
        <p:spPr>
          <a:xfrm>
            <a:off x="3634350" y="1310938"/>
            <a:ext cx="4724419" cy="890693"/>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人体变异物是指从人体衍变、异化而来的</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具有物的形态、包含人格利益因素的特殊物。</a:t>
            </a:r>
          </a:p>
          <a:p>
            <a:pPr>
              <a:lnSpc>
                <a:spcPct val="150000"/>
              </a:lnSpc>
            </a:pPr>
            <a:r>
              <a:rPr lang="zh-CN" altLang="en-US" sz="1800" baseline="-3000" dirty="0">
                <a:solidFill>
                  <a:srgbClr val="9B552C"/>
                </a:solidFill>
                <a:latin typeface="微软雅黑" pitchFamily="34" charset="-122"/>
                <a:ea typeface="微软雅黑" pitchFamily="34" charset="-122"/>
              </a:rPr>
              <a:t>人体变异物的范围主要包括</a:t>
            </a:r>
            <a:r>
              <a:rPr lang="en-US" altLang="zh-CN" sz="1800" baseline="-3000" dirty="0">
                <a:solidFill>
                  <a:srgbClr val="9B552C"/>
                </a:solidFill>
                <a:latin typeface="微软雅黑" pitchFamily="34" charset="-122"/>
                <a:ea typeface="微软雅黑" pitchFamily="34" charset="-122"/>
              </a:rPr>
              <a:t>:</a:t>
            </a:r>
            <a:endParaRPr lang="zh-CN" altLang="en-US" sz="1800" baseline="-3000" dirty="0">
              <a:solidFill>
                <a:srgbClr val="9B552C"/>
              </a:solidFill>
              <a:latin typeface="微软雅黑" pitchFamily="34" charset="-122"/>
              <a:ea typeface="微软雅黑" pitchFamily="34" charset="-122"/>
            </a:endParaRPr>
          </a:p>
        </p:txBody>
      </p:sp>
      <p:sp>
        <p:nvSpPr>
          <p:cNvPr id="20" name="文本框 19">
            <a:extLst>
              <a:ext uri="{FF2B5EF4-FFF2-40B4-BE49-F238E27FC236}">
                <a16:creationId xmlns:a16="http://schemas.microsoft.com/office/drawing/2014/main" id="{A9937865-B0C1-41F8-A9C9-C8D8EAC294F1}"/>
              </a:ext>
            </a:extLst>
          </p:cNvPr>
          <p:cNvSpPr txBox="1"/>
          <p:nvPr/>
        </p:nvSpPr>
        <p:spPr>
          <a:xfrm>
            <a:off x="84429" y="749915"/>
            <a:ext cx="4572000" cy="307777"/>
          </a:xfrm>
          <a:prstGeom prst="rect">
            <a:avLst/>
          </a:prstGeom>
          <a:noFill/>
        </p:spPr>
        <p:txBody>
          <a:bodyPr wrap="square">
            <a:spAutoFit/>
          </a:bodyPr>
          <a:lstStyle/>
          <a:p>
            <a:r>
              <a:rPr lang="zh-CN" altLang="zh-CN" sz="1400" dirty="0">
                <a:solidFill>
                  <a:srgbClr val="000000"/>
                </a:solidFill>
                <a:effectLst/>
                <a:latin typeface="NEU-BZ-S92"/>
                <a:ea typeface="方正书宋_GBK"/>
                <a:cs typeface="Times New Roman" panose="02020603050405020304" pitchFamily="18" charset="0"/>
              </a:rPr>
              <a:t>　</a:t>
            </a:r>
            <a:r>
              <a:rPr lang="zh-CN" altLang="en-US" sz="1400" dirty="0">
                <a:solidFill>
                  <a:srgbClr val="000000"/>
                </a:solidFill>
                <a:effectLst/>
                <a:latin typeface="NEU-BZ-S92"/>
                <a:ea typeface="方正小标宋_GBK" panose="020B0300000000000000" pitchFamily="34" charset="-122"/>
                <a:cs typeface="Times New Roman" panose="02020603050405020304" pitchFamily="18" charset="0"/>
              </a:rPr>
              <a:t>一、人体变异物</a:t>
            </a:r>
            <a:endParaRPr lang="zh-CN" altLang="en-US" dirty="0"/>
          </a:p>
        </p:txBody>
      </p:sp>
    </p:spTree>
    <p:extLst>
      <p:ext uri="{BB962C8B-B14F-4D97-AF65-F5344CB8AC3E}">
        <p14:creationId xmlns:p14="http://schemas.microsoft.com/office/powerpoint/2010/main" val="915946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第四节　其他特殊类型的物</a:t>
            </a:r>
          </a:p>
        </p:txBody>
      </p:sp>
      <p:pic>
        <p:nvPicPr>
          <p:cNvPr id="3" name="图片 2">
            <a:extLst>
              <a:ext uri="{FF2B5EF4-FFF2-40B4-BE49-F238E27FC236}">
                <a16:creationId xmlns:a16="http://schemas.microsoft.com/office/drawing/2014/main" id="{8C0BB615-ED09-4255-9348-7F4C27898A93}"/>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4" name="图片 3">
            <a:extLst>
              <a:ext uri="{FF2B5EF4-FFF2-40B4-BE49-F238E27FC236}">
                <a16:creationId xmlns:a16="http://schemas.microsoft.com/office/drawing/2014/main" id="{F021BD8F-8368-4900-B515-4BB05058A6A4}"/>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5" name="图片 4">
            <a:extLst>
              <a:ext uri="{FF2B5EF4-FFF2-40B4-BE49-F238E27FC236}">
                <a16:creationId xmlns:a16="http://schemas.microsoft.com/office/drawing/2014/main" id="{B1F6B78D-2B0E-490F-9F0D-8EDFDD5F790A}"/>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6" name="图片 5">
            <a:extLst>
              <a:ext uri="{FF2B5EF4-FFF2-40B4-BE49-F238E27FC236}">
                <a16:creationId xmlns:a16="http://schemas.microsoft.com/office/drawing/2014/main" id="{F4168918-74CC-43BC-8033-7694DD684BC6}"/>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7" name="组合 6">
            <a:extLst>
              <a:ext uri="{FF2B5EF4-FFF2-40B4-BE49-F238E27FC236}">
                <a16:creationId xmlns:a16="http://schemas.microsoft.com/office/drawing/2014/main" id="{B25AA4BE-9783-45A3-8C22-7DCA33EE3634}"/>
              </a:ext>
            </a:extLst>
          </p:cNvPr>
          <p:cNvGrpSpPr/>
          <p:nvPr/>
        </p:nvGrpSpPr>
        <p:grpSpPr>
          <a:xfrm>
            <a:off x="251223" y="1606184"/>
            <a:ext cx="8641556" cy="2713546"/>
            <a:chOff x="334963" y="2628900"/>
            <a:chExt cx="11773290" cy="2724150"/>
          </a:xfrm>
          <a:solidFill>
            <a:schemeClr val="accent4"/>
          </a:solidFill>
        </p:grpSpPr>
        <p:sp>
          <p:nvSpPr>
            <p:cNvPr id="8" name="矩形 7">
              <a:extLst>
                <a:ext uri="{FF2B5EF4-FFF2-40B4-BE49-F238E27FC236}">
                  <a16:creationId xmlns:a16="http://schemas.microsoft.com/office/drawing/2014/main" id="{9486476A-7FCA-4B05-8DB0-E152EF7C6F9E}"/>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9" name="矩形 8">
              <a:extLst>
                <a:ext uri="{FF2B5EF4-FFF2-40B4-BE49-F238E27FC236}">
                  <a16:creationId xmlns:a16="http://schemas.microsoft.com/office/drawing/2014/main" id="{EB722EA3-6D28-4BC4-BAFD-42B9C9D95C84}"/>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0" name="矩形 9">
              <a:extLst>
                <a:ext uri="{FF2B5EF4-FFF2-40B4-BE49-F238E27FC236}">
                  <a16:creationId xmlns:a16="http://schemas.microsoft.com/office/drawing/2014/main" id="{51BF46AD-43E3-4A58-B025-DD2CF85C26C4}"/>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1" name="矩形 10">
              <a:extLst>
                <a:ext uri="{FF2B5EF4-FFF2-40B4-BE49-F238E27FC236}">
                  <a16:creationId xmlns:a16="http://schemas.microsoft.com/office/drawing/2014/main" id="{43A72706-B150-4674-8E18-8190713329B2}"/>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2" name="组合 11">
            <a:extLst>
              <a:ext uri="{FF2B5EF4-FFF2-40B4-BE49-F238E27FC236}">
                <a16:creationId xmlns:a16="http://schemas.microsoft.com/office/drawing/2014/main" id="{3B8531E3-72B5-49B4-8E05-2013325F868B}"/>
              </a:ext>
            </a:extLst>
          </p:cNvPr>
          <p:cNvGrpSpPr/>
          <p:nvPr/>
        </p:nvGrpSpPr>
        <p:grpSpPr>
          <a:xfrm>
            <a:off x="251223" y="4373756"/>
            <a:ext cx="8641556" cy="114300"/>
            <a:chOff x="334963" y="2628900"/>
            <a:chExt cx="11773290" cy="2724150"/>
          </a:xfrm>
          <a:solidFill>
            <a:schemeClr val="accent4"/>
          </a:solidFill>
        </p:grpSpPr>
        <p:sp>
          <p:nvSpPr>
            <p:cNvPr id="13" name="矩形 12">
              <a:extLst>
                <a:ext uri="{FF2B5EF4-FFF2-40B4-BE49-F238E27FC236}">
                  <a16:creationId xmlns:a16="http://schemas.microsoft.com/office/drawing/2014/main" id="{4684207E-AFF2-4B2C-BED6-F18A4AB0B890}"/>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4" name="矩形 13">
              <a:extLst>
                <a:ext uri="{FF2B5EF4-FFF2-40B4-BE49-F238E27FC236}">
                  <a16:creationId xmlns:a16="http://schemas.microsoft.com/office/drawing/2014/main" id="{A467A474-087D-4CB0-9D88-49438E6EE606}"/>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65C27F18-6655-4299-A97F-ABD4BFBD1C67}"/>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AA03E34D-9E2E-4B2B-BEC9-4503C54C9285}"/>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7" name="组合 16">
            <a:extLst>
              <a:ext uri="{FF2B5EF4-FFF2-40B4-BE49-F238E27FC236}">
                <a16:creationId xmlns:a16="http://schemas.microsoft.com/office/drawing/2014/main" id="{A9DB077C-27B7-4EF2-9362-EB31C4FFA4DE}"/>
              </a:ext>
            </a:extLst>
          </p:cNvPr>
          <p:cNvGrpSpPr/>
          <p:nvPr/>
        </p:nvGrpSpPr>
        <p:grpSpPr>
          <a:xfrm>
            <a:off x="379411" y="1839678"/>
            <a:ext cx="1917196" cy="1816669"/>
            <a:chOff x="464243" y="2872824"/>
            <a:chExt cx="2556262" cy="2142609"/>
          </a:xfrm>
        </p:grpSpPr>
        <p:sp>
          <p:nvSpPr>
            <p:cNvPr id="18" name="矩形 17">
              <a:extLst>
                <a:ext uri="{FF2B5EF4-FFF2-40B4-BE49-F238E27FC236}">
                  <a16:creationId xmlns:a16="http://schemas.microsoft.com/office/drawing/2014/main" id="{B6CA7AAB-C748-4DB4-BAB1-7C18C264BAF1}"/>
                </a:ext>
              </a:extLst>
            </p:cNvPr>
            <p:cNvSpPr/>
            <p:nvPr/>
          </p:nvSpPr>
          <p:spPr>
            <a:xfrm>
              <a:off x="464243" y="3444414"/>
              <a:ext cx="2556262"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海域是由水面、水体、海床和底土几部分构成的一个整体。虽然海水具有流动性或可移动性</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但海床和底土却无法进行物理上的移动。</a:t>
              </a:r>
            </a:p>
          </p:txBody>
        </p:sp>
        <p:sp>
          <p:nvSpPr>
            <p:cNvPr id="20" name="矩形 19">
              <a:extLst>
                <a:ext uri="{FF2B5EF4-FFF2-40B4-BE49-F238E27FC236}">
                  <a16:creationId xmlns:a16="http://schemas.microsoft.com/office/drawing/2014/main" id="{E4365CA3-717B-4F97-B2A2-BC25408F4D88}"/>
                </a:ext>
              </a:extLst>
            </p:cNvPr>
            <p:cNvSpPr/>
            <p:nvPr/>
          </p:nvSpPr>
          <p:spPr>
            <a:xfrm>
              <a:off x="474662" y="2872824"/>
              <a:ext cx="2433855" cy="352259"/>
            </a:xfrm>
            <a:prstGeom prst="rect">
              <a:avLst/>
            </a:prstGeom>
          </p:spPr>
          <p:txBody>
            <a:bodyPr wrap="square">
              <a:spAutoFit/>
            </a:bodyPr>
            <a:lstStyle/>
            <a:p>
              <a:pPr algn="just">
                <a:lnSpc>
                  <a:spcPct val="120000"/>
                </a:lnSpc>
              </a:pPr>
              <a:r>
                <a:rPr lang="zh-CN" altLang="en-US" sz="1200" b="1" dirty="0">
                  <a:solidFill>
                    <a:schemeClr val="bg1"/>
                  </a:solidFill>
                </a:rPr>
                <a:t>二、海域</a:t>
              </a:r>
              <a:endParaRPr lang="en-US" altLang="zh-CN" sz="1200" b="1" dirty="0">
                <a:solidFill>
                  <a:schemeClr val="bg1"/>
                </a:solidFill>
              </a:endParaRPr>
            </a:p>
          </p:txBody>
        </p:sp>
        <p:cxnSp>
          <p:nvCxnSpPr>
            <p:cNvPr id="21" name="直接连接符 20">
              <a:extLst>
                <a:ext uri="{FF2B5EF4-FFF2-40B4-BE49-F238E27FC236}">
                  <a16:creationId xmlns:a16="http://schemas.microsoft.com/office/drawing/2014/main" id="{FE2437F8-8BD8-40C9-A41D-A4C91B8AC5E5}"/>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id="{0CD05A03-DAC3-4F18-BD07-11152A272208}"/>
              </a:ext>
            </a:extLst>
          </p:cNvPr>
          <p:cNvGrpSpPr/>
          <p:nvPr/>
        </p:nvGrpSpPr>
        <p:grpSpPr>
          <a:xfrm>
            <a:off x="2568612" y="1839681"/>
            <a:ext cx="1909382" cy="1588022"/>
            <a:chOff x="474662" y="2872824"/>
            <a:chExt cx="2545843" cy="2117362"/>
          </a:xfrm>
        </p:grpSpPr>
        <p:sp>
          <p:nvSpPr>
            <p:cNvPr id="23" name="矩形 22">
              <a:extLst>
                <a:ext uri="{FF2B5EF4-FFF2-40B4-BE49-F238E27FC236}">
                  <a16:creationId xmlns:a16="http://schemas.microsoft.com/office/drawing/2014/main" id="{7F994626-19DE-4B55-B6C4-E52A6FA3096E}"/>
                </a:ext>
              </a:extLst>
            </p:cNvPr>
            <p:cNvSpPr/>
            <p:nvPr/>
          </p:nvSpPr>
          <p:spPr>
            <a:xfrm>
              <a:off x="474662" y="3548509"/>
              <a:ext cx="2545843" cy="1441677"/>
            </a:xfrm>
            <a:prstGeom prst="rect">
              <a:avLst/>
            </a:prstGeom>
          </p:spPr>
          <p:txBody>
            <a:bodyPr wrap="square">
              <a:spAutoFit/>
            </a:bodyPr>
            <a:lstStyle/>
            <a:p>
              <a:pPr>
                <a:lnSpc>
                  <a:spcPct val="150000"/>
                </a:lnSpc>
              </a:pPr>
              <a:r>
                <a:rPr lang="zh-CN" altLang="en-US" sz="1100" b="1" dirty="0">
                  <a:solidFill>
                    <a:schemeClr val="bg1"/>
                  </a:solidFill>
                  <a:sym typeface="+mn-ea"/>
                </a:rPr>
                <a:t>空间是指依不动产登记确定的在地表之上或者地表之下</a:t>
              </a:r>
              <a:r>
                <a:rPr lang="en-US" altLang="zh-CN" sz="1100" b="1" dirty="0">
                  <a:solidFill>
                    <a:schemeClr val="bg1"/>
                  </a:solidFill>
                  <a:sym typeface="+mn-ea"/>
                </a:rPr>
                <a:t>,</a:t>
              </a:r>
              <a:r>
                <a:rPr lang="zh-CN" altLang="en-US" sz="1100" b="1" dirty="0">
                  <a:solidFill>
                    <a:schemeClr val="bg1"/>
                  </a:solidFill>
                  <a:sym typeface="+mn-ea"/>
                </a:rPr>
                <a:t>能够独立使用并设立物权的特定范围。</a:t>
              </a:r>
            </a:p>
          </p:txBody>
        </p:sp>
        <p:sp>
          <p:nvSpPr>
            <p:cNvPr id="24" name="矩形 23">
              <a:extLst>
                <a:ext uri="{FF2B5EF4-FFF2-40B4-BE49-F238E27FC236}">
                  <a16:creationId xmlns:a16="http://schemas.microsoft.com/office/drawing/2014/main" id="{220155F3-09F5-47F5-B583-FC9A3A5D1AE7}"/>
                </a:ext>
              </a:extLst>
            </p:cNvPr>
            <p:cNvSpPr/>
            <p:nvPr/>
          </p:nvSpPr>
          <p:spPr>
            <a:xfrm>
              <a:off x="474662" y="2872824"/>
              <a:ext cx="2433855" cy="398229"/>
            </a:xfrm>
            <a:prstGeom prst="rect">
              <a:avLst/>
            </a:prstGeom>
          </p:spPr>
          <p:txBody>
            <a:bodyPr wrap="square">
              <a:spAutoFit/>
            </a:bodyPr>
            <a:lstStyle/>
            <a:p>
              <a:pPr algn="just">
                <a:lnSpc>
                  <a:spcPct val="120000"/>
                </a:lnSpc>
              </a:pPr>
              <a:r>
                <a:rPr lang="zh-CN" altLang="en-US" sz="1200" b="1" dirty="0">
                  <a:solidFill>
                    <a:schemeClr val="bg1"/>
                  </a:solidFill>
                </a:rPr>
                <a:t>三、空间</a:t>
              </a:r>
              <a:endParaRPr lang="en-US" altLang="zh-CN" sz="1200" b="1" dirty="0">
                <a:solidFill>
                  <a:schemeClr val="bg1"/>
                </a:solidFill>
              </a:endParaRPr>
            </a:p>
          </p:txBody>
        </p:sp>
        <p:cxnSp>
          <p:nvCxnSpPr>
            <p:cNvPr id="25" name="直接连接符 24">
              <a:extLst>
                <a:ext uri="{FF2B5EF4-FFF2-40B4-BE49-F238E27FC236}">
                  <a16:creationId xmlns:a16="http://schemas.microsoft.com/office/drawing/2014/main" id="{75B6B909-A952-463C-95FE-930767E148B7}"/>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id="{5B15352D-CFE1-42EC-920A-3BFFDE5EB9A2}"/>
              </a:ext>
            </a:extLst>
          </p:cNvPr>
          <p:cNvGrpSpPr/>
          <p:nvPr/>
        </p:nvGrpSpPr>
        <p:grpSpPr>
          <a:xfrm>
            <a:off x="4749999" y="1839682"/>
            <a:ext cx="1825391" cy="1904929"/>
            <a:chOff x="474662" y="2872824"/>
            <a:chExt cx="2433855" cy="2246703"/>
          </a:xfrm>
        </p:grpSpPr>
        <p:sp>
          <p:nvSpPr>
            <p:cNvPr id="27" name="矩形 26">
              <a:extLst>
                <a:ext uri="{FF2B5EF4-FFF2-40B4-BE49-F238E27FC236}">
                  <a16:creationId xmlns:a16="http://schemas.microsoft.com/office/drawing/2014/main" id="{F35C492D-3E55-4403-A78B-A1444838D5FD}"/>
                </a:ext>
              </a:extLst>
            </p:cNvPr>
            <p:cNvSpPr/>
            <p:nvPr/>
          </p:nvSpPr>
          <p:spPr>
            <a:xfrm>
              <a:off x="474662" y="3548509"/>
              <a:ext cx="2433855" cy="1571018"/>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自然力是指以动态方式存在的可直接利用的商品化二次能源的能量表现形式</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例如电力、热力等</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是一个开放性的概念。</a:t>
              </a:r>
            </a:p>
          </p:txBody>
        </p:sp>
        <p:sp>
          <p:nvSpPr>
            <p:cNvPr id="28" name="矩形 27">
              <a:extLst>
                <a:ext uri="{FF2B5EF4-FFF2-40B4-BE49-F238E27FC236}">
                  <a16:creationId xmlns:a16="http://schemas.microsoft.com/office/drawing/2014/main" id="{B7648EB4-7C71-457F-B6CE-CB4EC7337FED}"/>
                </a:ext>
              </a:extLst>
            </p:cNvPr>
            <p:cNvSpPr/>
            <p:nvPr/>
          </p:nvSpPr>
          <p:spPr>
            <a:xfrm>
              <a:off x="474662" y="2872824"/>
              <a:ext cx="2433855" cy="352258"/>
            </a:xfrm>
            <a:prstGeom prst="rect">
              <a:avLst/>
            </a:prstGeom>
          </p:spPr>
          <p:txBody>
            <a:bodyPr wrap="square">
              <a:spAutoFit/>
            </a:bodyPr>
            <a:lstStyle/>
            <a:p>
              <a:pPr algn="just">
                <a:lnSpc>
                  <a:spcPct val="120000"/>
                </a:lnSpc>
              </a:pPr>
              <a:r>
                <a:rPr lang="zh-CN" altLang="en-US" sz="1200" b="1" dirty="0">
                  <a:solidFill>
                    <a:schemeClr val="bg1"/>
                  </a:solidFill>
                </a:rPr>
                <a:t>四、自然力</a:t>
              </a:r>
              <a:endParaRPr lang="en-US" altLang="zh-CN" sz="1200" b="1" dirty="0">
                <a:solidFill>
                  <a:schemeClr val="bg1"/>
                </a:solidFill>
              </a:endParaRPr>
            </a:p>
          </p:txBody>
        </p:sp>
        <p:cxnSp>
          <p:nvCxnSpPr>
            <p:cNvPr id="29" name="直接连接符 28">
              <a:extLst>
                <a:ext uri="{FF2B5EF4-FFF2-40B4-BE49-F238E27FC236}">
                  <a16:creationId xmlns:a16="http://schemas.microsoft.com/office/drawing/2014/main" id="{DE56E86E-8545-4841-A0CE-EE3B846C8C66}"/>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a16="http://schemas.microsoft.com/office/drawing/2014/main" id="{8FB1FE98-686A-4F0F-A7CC-2E672572B1BB}"/>
              </a:ext>
            </a:extLst>
          </p:cNvPr>
          <p:cNvGrpSpPr/>
          <p:nvPr/>
        </p:nvGrpSpPr>
        <p:grpSpPr>
          <a:xfrm>
            <a:off x="6931385" y="1839679"/>
            <a:ext cx="1825391" cy="2158844"/>
            <a:chOff x="474662" y="2872824"/>
            <a:chExt cx="2433855" cy="2546176"/>
          </a:xfrm>
        </p:grpSpPr>
        <p:sp>
          <p:nvSpPr>
            <p:cNvPr id="31" name="矩形 30">
              <a:extLst>
                <a:ext uri="{FF2B5EF4-FFF2-40B4-BE49-F238E27FC236}">
                  <a16:creationId xmlns:a16="http://schemas.microsoft.com/office/drawing/2014/main" id="{226D2B8C-A03C-4753-B053-3BA4209543D2}"/>
                </a:ext>
              </a:extLst>
            </p:cNvPr>
            <p:cNvSpPr/>
            <p:nvPr/>
          </p:nvSpPr>
          <p:spPr>
            <a:xfrm>
              <a:off x="474662" y="3548509"/>
              <a:ext cx="2433855" cy="1870491"/>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网络虚拟物是指虚拟的网络本身以及存在于网络上的具有财产性的电磁记录</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是一种能够用现有的度量标准度量其价值的数字化的新型物。</a:t>
              </a:r>
            </a:p>
          </p:txBody>
        </p:sp>
        <p:sp>
          <p:nvSpPr>
            <p:cNvPr id="32" name="矩形 31">
              <a:extLst>
                <a:ext uri="{FF2B5EF4-FFF2-40B4-BE49-F238E27FC236}">
                  <a16:creationId xmlns:a16="http://schemas.microsoft.com/office/drawing/2014/main" id="{62FED638-9FC7-4890-B4A6-90351C024145}"/>
                </a:ext>
              </a:extLst>
            </p:cNvPr>
            <p:cNvSpPr/>
            <p:nvPr/>
          </p:nvSpPr>
          <p:spPr>
            <a:xfrm>
              <a:off x="474663" y="2872824"/>
              <a:ext cx="2116435" cy="352259"/>
            </a:xfrm>
            <a:prstGeom prst="rect">
              <a:avLst/>
            </a:prstGeom>
          </p:spPr>
          <p:txBody>
            <a:bodyPr wrap="square">
              <a:spAutoFit/>
            </a:bodyPr>
            <a:lstStyle/>
            <a:p>
              <a:pPr algn="just">
                <a:lnSpc>
                  <a:spcPct val="120000"/>
                </a:lnSpc>
              </a:pPr>
              <a:r>
                <a:rPr lang="zh-CN" altLang="en-US" sz="1200" b="1" dirty="0">
                  <a:solidFill>
                    <a:schemeClr val="bg1"/>
                  </a:solidFill>
                </a:rPr>
                <a:t>五、网络虚拟物</a:t>
              </a:r>
              <a:endParaRPr lang="en-US" altLang="zh-CN" sz="1200" b="1" dirty="0">
                <a:solidFill>
                  <a:schemeClr val="bg1"/>
                </a:solidFill>
              </a:endParaRPr>
            </a:p>
          </p:txBody>
        </p:sp>
        <p:cxnSp>
          <p:nvCxnSpPr>
            <p:cNvPr id="33" name="直接连接符 32">
              <a:extLst>
                <a:ext uri="{FF2B5EF4-FFF2-40B4-BE49-F238E27FC236}">
                  <a16:creationId xmlns:a16="http://schemas.microsoft.com/office/drawing/2014/main" id="{F23C7123-8F7A-480B-83A9-AA086409A1B4}"/>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4" name="组合 33">
            <a:extLst>
              <a:ext uri="{FF2B5EF4-FFF2-40B4-BE49-F238E27FC236}">
                <a16:creationId xmlns:a16="http://schemas.microsoft.com/office/drawing/2014/main" id="{EE0FEDF2-52C9-452C-B620-7AD5F2AA452A}"/>
              </a:ext>
            </a:extLst>
          </p:cNvPr>
          <p:cNvGrpSpPr/>
          <p:nvPr/>
        </p:nvGrpSpPr>
        <p:grpSpPr>
          <a:xfrm>
            <a:off x="254233" y="1432745"/>
            <a:ext cx="8641556" cy="114300"/>
            <a:chOff x="334963" y="2628900"/>
            <a:chExt cx="11773290" cy="2724150"/>
          </a:xfrm>
          <a:solidFill>
            <a:schemeClr val="accent4"/>
          </a:solidFill>
        </p:grpSpPr>
        <p:sp>
          <p:nvSpPr>
            <p:cNvPr id="35" name="矩形 34">
              <a:extLst>
                <a:ext uri="{FF2B5EF4-FFF2-40B4-BE49-F238E27FC236}">
                  <a16:creationId xmlns:a16="http://schemas.microsoft.com/office/drawing/2014/main" id="{9CBEBB40-167F-4841-BC5B-A8CB0861FAD6}"/>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6" name="矩形 35">
              <a:extLst>
                <a:ext uri="{FF2B5EF4-FFF2-40B4-BE49-F238E27FC236}">
                  <a16:creationId xmlns:a16="http://schemas.microsoft.com/office/drawing/2014/main" id="{40FA6474-F47A-4408-A26F-D3ABA55CA9FA}"/>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7" name="矩形 36">
              <a:extLst>
                <a:ext uri="{FF2B5EF4-FFF2-40B4-BE49-F238E27FC236}">
                  <a16:creationId xmlns:a16="http://schemas.microsoft.com/office/drawing/2014/main" id="{9D88ED31-8096-46A8-9EE5-01086895D3B4}"/>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345E25D6-4CEA-4E03-A9A1-BE812BFA413A}"/>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3910889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up)">
                                      <p:cBhvr>
                                        <p:cTn id="17" dur="500"/>
                                        <p:tgtEl>
                                          <p:spTgt spid="17"/>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up)">
                                      <p:cBhvr>
                                        <p:cTn id="21" dur="500"/>
                                        <p:tgtEl>
                                          <p:spTgt spid="22"/>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up)">
                                      <p:cBhvr>
                                        <p:cTn id="29" dur="500"/>
                                        <p:tgtEl>
                                          <p:spTgt spid="30"/>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additive="base">
                                        <p:cTn id="45" dur="500" fill="hold"/>
                                        <p:tgtEl>
                                          <p:spTgt spid="3"/>
                                        </p:tgtEl>
                                        <p:attrNameLst>
                                          <p:attrName>ppt_x</p:attrName>
                                        </p:attrNameLst>
                                      </p:cBhvr>
                                      <p:tavLst>
                                        <p:tav tm="0">
                                          <p:val>
                                            <p:strVal val="#ppt_x"/>
                                          </p:val>
                                        </p:tav>
                                        <p:tav tm="100000">
                                          <p:val>
                                            <p:strVal val="#ppt_x"/>
                                          </p:val>
                                        </p:tav>
                                      </p:tavLst>
                                    </p:anim>
                                    <p:anim calcmode="lin" valueType="num">
                                      <p:cBhvr additive="base">
                                        <p:cTn id="46" dur="500" fill="hold"/>
                                        <p:tgtEl>
                                          <p:spTgt spid="3"/>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636335" y="225529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民事法律行为概述</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民事法律行为的成立和效力</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代理</a:t>
            </a: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第五章  民事法律行为和代理</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5297751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民事法律行为概述</a:t>
            </a:r>
          </a:p>
        </p:txBody>
      </p:sp>
      <p:sp>
        <p:nvSpPr>
          <p:cNvPr id="3" name="矩形 2">
            <a:extLst>
              <a:ext uri="{FF2B5EF4-FFF2-40B4-BE49-F238E27FC236}">
                <a16:creationId xmlns:a16="http://schemas.microsoft.com/office/drawing/2014/main" id="{C9751BE2-83BD-4756-951F-9DC43E261ED3}"/>
              </a:ext>
            </a:extLst>
          </p:cNvPr>
          <p:cNvSpPr/>
          <p:nvPr/>
        </p:nvSpPr>
        <p:spPr>
          <a:xfrm>
            <a:off x="3800969" y="1978670"/>
            <a:ext cx="4572371" cy="2109488"/>
          </a:xfrm>
          <a:prstGeom prst="rect">
            <a:avLst/>
          </a:prstGeom>
        </p:spPr>
        <p:txBody>
          <a:bodyPr wrap="square">
            <a:spAutoFit/>
          </a:bodyPr>
          <a:lstStyle/>
          <a:p>
            <a:pPr algn="just">
              <a:lnSpc>
                <a:spcPct val="135000"/>
              </a:lnSpc>
            </a:pP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二</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民事法律行为的特征</a:t>
            </a:r>
            <a:r>
              <a:rPr lang="en-US" altLang="zh-CN" sz="1200" dirty="0">
                <a:solidFill>
                  <a:schemeClr val="tx1">
                    <a:lumMod val="75000"/>
                    <a:lumOff val="25000"/>
                  </a:schemeClr>
                </a:solidFill>
                <a:latin typeface="+mn-ea"/>
              </a:rPr>
              <a:t>:</a:t>
            </a:r>
          </a:p>
          <a:p>
            <a:pPr marL="171450" indent="-171450" algn="just">
              <a:lnSpc>
                <a:spcPct val="250000"/>
              </a:lnSpc>
              <a:buFont typeface="Wingdings" panose="05000000000000000000" pitchFamily="2" charset="2"/>
              <a:buChar char="u"/>
            </a:pPr>
            <a:r>
              <a:rPr lang="en-US" altLang="zh-CN" sz="1200" dirty="0">
                <a:solidFill>
                  <a:schemeClr val="tx1">
                    <a:lumMod val="75000"/>
                    <a:lumOff val="25000"/>
                  </a:schemeClr>
                </a:solidFill>
                <a:latin typeface="+mn-ea"/>
              </a:rPr>
              <a:t>1.</a:t>
            </a:r>
            <a:r>
              <a:rPr lang="zh-CN" altLang="en-US" sz="1200" dirty="0">
                <a:solidFill>
                  <a:schemeClr val="tx1">
                    <a:lumMod val="75000"/>
                    <a:lumOff val="25000"/>
                  </a:schemeClr>
                </a:solidFill>
                <a:latin typeface="+mn-ea"/>
              </a:rPr>
              <a:t>民事法律行为是一种人为的法律事实</a:t>
            </a:r>
            <a:endParaRPr lang="en-US" altLang="zh-CN" sz="1200" dirty="0">
              <a:solidFill>
                <a:schemeClr val="tx1">
                  <a:lumMod val="75000"/>
                  <a:lumOff val="25000"/>
                </a:schemeClr>
              </a:solidFill>
              <a:latin typeface="+mn-ea"/>
            </a:endParaRPr>
          </a:p>
          <a:p>
            <a:pPr marL="171450" indent="-171450" algn="just">
              <a:lnSpc>
                <a:spcPct val="250000"/>
              </a:lnSpc>
              <a:buFont typeface="Wingdings" panose="05000000000000000000" pitchFamily="2" charset="2"/>
              <a:buChar char="u"/>
            </a:pP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民事法律行为是一种表意行为</a:t>
            </a:r>
            <a:endParaRPr lang="en-US" altLang="zh-CN" sz="1200" dirty="0">
              <a:solidFill>
                <a:schemeClr val="tx1">
                  <a:lumMod val="75000"/>
                  <a:lumOff val="25000"/>
                </a:schemeClr>
              </a:solidFill>
              <a:latin typeface="+mn-ea"/>
            </a:endParaRPr>
          </a:p>
          <a:p>
            <a:pPr marL="171450" indent="-171450" algn="just">
              <a:lnSpc>
                <a:spcPct val="250000"/>
              </a:lnSpc>
              <a:buFont typeface="Wingdings" panose="05000000000000000000" pitchFamily="2" charset="2"/>
              <a:buChar char="u"/>
            </a:pPr>
            <a:r>
              <a:rPr lang="en-US" altLang="zh-CN" sz="1200" dirty="0">
                <a:solidFill>
                  <a:schemeClr val="tx1">
                    <a:lumMod val="75000"/>
                    <a:lumOff val="25000"/>
                  </a:schemeClr>
                </a:solidFill>
                <a:latin typeface="+mn-ea"/>
              </a:rPr>
              <a:t>3.</a:t>
            </a:r>
            <a:r>
              <a:rPr lang="zh-CN" altLang="en-US" sz="1200" dirty="0">
                <a:solidFill>
                  <a:schemeClr val="tx1">
                    <a:lumMod val="75000"/>
                    <a:lumOff val="25000"/>
                  </a:schemeClr>
                </a:solidFill>
                <a:latin typeface="+mn-ea"/>
              </a:rPr>
              <a:t>民事法律行为以意思表示为要素</a:t>
            </a:r>
            <a:endParaRPr lang="en-US" altLang="zh-CN" sz="1200" dirty="0">
              <a:solidFill>
                <a:schemeClr val="tx1">
                  <a:lumMod val="75000"/>
                  <a:lumOff val="25000"/>
                </a:schemeClr>
              </a:solidFill>
              <a:latin typeface="+mn-ea"/>
            </a:endParaRPr>
          </a:p>
          <a:p>
            <a:pPr marL="171450" indent="-171450" algn="just">
              <a:lnSpc>
                <a:spcPct val="250000"/>
              </a:lnSpc>
              <a:buFont typeface="Wingdings" panose="05000000000000000000" pitchFamily="2" charset="2"/>
              <a:buChar char="u"/>
            </a:pPr>
            <a:endParaRPr lang="zh-CN" altLang="en-US" sz="1200" dirty="0">
              <a:solidFill>
                <a:schemeClr val="tx1">
                  <a:lumMod val="75000"/>
                  <a:lumOff val="25000"/>
                </a:schemeClr>
              </a:solidFill>
              <a:latin typeface="+mn-ea"/>
            </a:endParaRPr>
          </a:p>
        </p:txBody>
      </p:sp>
      <p:cxnSp>
        <p:nvCxnSpPr>
          <p:cNvPr id="4" name="直接连接符 3">
            <a:extLst>
              <a:ext uri="{FF2B5EF4-FFF2-40B4-BE49-F238E27FC236}">
                <a16:creationId xmlns:a16="http://schemas.microsoft.com/office/drawing/2014/main" id="{6D957E22-293B-4F46-BF30-59C0AFE5DAB9}"/>
              </a:ext>
            </a:extLst>
          </p:cNvPr>
          <p:cNvCxnSpPr>
            <a:cxnSpLocks/>
          </p:cNvCxnSpPr>
          <p:nvPr/>
        </p:nvCxnSpPr>
        <p:spPr>
          <a:xfrm flipV="1">
            <a:off x="3519273" y="1707995"/>
            <a:ext cx="5624727" cy="1129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a16="http://schemas.microsoft.com/office/drawing/2014/main" id="{FAB6B27B-7F0B-4F0F-BCFF-773BBACE4A14}"/>
              </a:ext>
            </a:extLst>
          </p:cNvPr>
          <p:cNvSpPr/>
          <p:nvPr/>
        </p:nvSpPr>
        <p:spPr>
          <a:xfrm>
            <a:off x="1284001" y="1025012"/>
            <a:ext cx="7754968" cy="613694"/>
          </a:xfrm>
          <a:prstGeom prst="rect">
            <a:avLst/>
          </a:prstGeom>
        </p:spPr>
        <p:txBody>
          <a:bodyPr wrap="square">
            <a:spAutoFit/>
          </a:bodyPr>
          <a:lstStyle/>
          <a:p>
            <a:pPr algn="just">
              <a:lnSpc>
                <a:spcPct val="150000"/>
              </a:lnSpc>
            </a:pPr>
            <a:r>
              <a:rPr lang="en-US" altLang="zh-CN" sz="1200" dirty="0">
                <a:solidFill>
                  <a:srgbClr val="46014E"/>
                </a:solidFill>
                <a:latin typeface="+mn-ea"/>
              </a:rPr>
              <a:t>(</a:t>
            </a:r>
            <a:r>
              <a:rPr lang="zh-CN" altLang="en-US" sz="1200" dirty="0">
                <a:solidFill>
                  <a:srgbClr val="46014E"/>
                </a:solidFill>
                <a:latin typeface="+mn-ea"/>
              </a:rPr>
              <a:t>一</a:t>
            </a:r>
            <a:r>
              <a:rPr lang="en-US" altLang="zh-CN" sz="1200" dirty="0">
                <a:solidFill>
                  <a:srgbClr val="46014E"/>
                </a:solidFill>
                <a:latin typeface="+mn-ea"/>
              </a:rPr>
              <a:t>)</a:t>
            </a:r>
            <a:r>
              <a:rPr lang="zh-CN" altLang="en-US" sz="1200" dirty="0">
                <a:solidFill>
                  <a:srgbClr val="46014E"/>
                </a:solidFill>
                <a:latin typeface="+mn-ea"/>
              </a:rPr>
              <a:t>民事法律行为的概念</a:t>
            </a:r>
            <a:endParaRPr lang="en-US" altLang="zh-CN" sz="1200" dirty="0">
              <a:solidFill>
                <a:srgbClr val="46014E"/>
              </a:solidFill>
              <a:latin typeface="+mn-ea"/>
            </a:endParaRPr>
          </a:p>
          <a:p>
            <a:pPr algn="just">
              <a:lnSpc>
                <a:spcPct val="150000"/>
              </a:lnSpc>
            </a:pPr>
            <a:r>
              <a:rPr lang="zh-CN" altLang="en-US" sz="1200" dirty="0">
                <a:solidFill>
                  <a:srgbClr val="46014E"/>
                </a:solidFill>
                <a:latin typeface="+mn-ea"/>
              </a:rPr>
              <a:t>民事法律行为是指自然人、法人或者非法人组织通过意思表示设立、变更、终止民事权利和民事义务的合法行为。</a:t>
            </a:r>
          </a:p>
        </p:txBody>
      </p:sp>
      <p:sp>
        <p:nvSpPr>
          <p:cNvPr id="6" name="泪滴形 5">
            <a:extLst>
              <a:ext uri="{FF2B5EF4-FFF2-40B4-BE49-F238E27FC236}">
                <a16:creationId xmlns:a16="http://schemas.microsoft.com/office/drawing/2014/main" id="{B56FF261-C7E5-4F8B-82E2-9ACDC3B56023}"/>
              </a:ext>
            </a:extLst>
          </p:cNvPr>
          <p:cNvSpPr/>
          <p:nvPr/>
        </p:nvSpPr>
        <p:spPr>
          <a:xfrm>
            <a:off x="163603" y="1719285"/>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29905CED-98BB-4366-8645-CF22CD3A9A88}"/>
              </a:ext>
            </a:extLst>
          </p:cNvPr>
          <p:cNvSpPr txBox="1"/>
          <p:nvPr/>
        </p:nvSpPr>
        <p:spPr>
          <a:xfrm>
            <a:off x="163603" y="620391"/>
            <a:ext cx="4575362" cy="307777"/>
          </a:xfrm>
          <a:prstGeom prst="rect">
            <a:avLst/>
          </a:prstGeom>
          <a:noFill/>
        </p:spPr>
        <p:txBody>
          <a:bodyPr wrap="square">
            <a:spAutoFit/>
          </a:bodyPr>
          <a:lstStyle/>
          <a:p>
            <a:r>
              <a:rPr lang="zh-CN" altLang="zh-CN" sz="1400" dirty="0">
                <a:solidFill>
                  <a:srgbClr val="000000"/>
                </a:solidFill>
                <a:effectLst/>
                <a:latin typeface="NEU-BZ-S92"/>
                <a:ea typeface="方正小标宋_GBK" panose="020B0300000000000000" pitchFamily="34" charset="-122"/>
                <a:cs typeface="Times New Roman" panose="02020603050405020304" pitchFamily="18" charset="0"/>
              </a:rPr>
              <a:t>一、民事法律行为的概念和特征</a:t>
            </a:r>
            <a:endParaRPr lang="zh-CN" altLang="en-US" dirty="0"/>
          </a:p>
        </p:txBody>
      </p:sp>
    </p:spTree>
    <p:extLst>
      <p:ext uri="{BB962C8B-B14F-4D97-AF65-F5344CB8AC3E}">
        <p14:creationId xmlns:p14="http://schemas.microsoft.com/office/powerpoint/2010/main" val="33960952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588" y="10959"/>
            <a:ext cx="9145588" cy="5145088"/>
          </a:xfrm>
          <a:prstGeom prst="rect">
            <a:avLst/>
          </a:prstGeom>
          <a:noFill/>
          <a:extLst>
            <a:ext uri="{909E8E84-426E-40DD-AFC4-6F175D3DCCD1}">
              <a14:hiddenFill xmlns:a14="http://schemas.microsoft.com/office/drawing/2010/main">
                <a:solidFill>
                  <a:srgbClr val="FFFFFF"/>
                </a:solidFill>
              </a14:hiddenFill>
            </a:ext>
          </a:extLst>
        </p:spPr>
      </p:pic>
      <p:sp>
        <p:nvSpPr>
          <p:cNvPr id="15" name="Freeform 23">
            <a:extLst>
              <a:ext uri="{FF2B5EF4-FFF2-40B4-BE49-F238E27FC236}">
                <a16:creationId xmlns:a16="http://schemas.microsoft.com/office/drawing/2014/main" id="{2157FA8D-2BEA-4999-BA13-4C3909AF9EA6}"/>
              </a:ext>
            </a:extLst>
          </p:cNvPr>
          <p:cNvSpPr>
            <a:spLocks/>
          </p:cNvSpPr>
          <p:nvPr/>
        </p:nvSpPr>
        <p:spPr bwMode="auto">
          <a:xfrm>
            <a:off x="781188" y="1228468"/>
            <a:ext cx="869812"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6" name="Freeform 24">
            <a:extLst>
              <a:ext uri="{FF2B5EF4-FFF2-40B4-BE49-F238E27FC236}">
                <a16:creationId xmlns:a16="http://schemas.microsoft.com/office/drawing/2014/main" id="{70D40B67-5B7A-42EF-A512-164B6B84C541}"/>
              </a:ext>
            </a:extLst>
          </p:cNvPr>
          <p:cNvSpPr>
            <a:spLocks/>
          </p:cNvSpPr>
          <p:nvPr/>
        </p:nvSpPr>
        <p:spPr bwMode="auto">
          <a:xfrm>
            <a:off x="1683057" y="1228469"/>
            <a:ext cx="2350251"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7" name="Freeform 25">
            <a:extLst>
              <a:ext uri="{FF2B5EF4-FFF2-40B4-BE49-F238E27FC236}">
                <a16:creationId xmlns:a16="http://schemas.microsoft.com/office/drawing/2014/main" id="{096944AE-9388-4F83-A864-04ED4042D96A}"/>
              </a:ext>
            </a:extLst>
          </p:cNvPr>
          <p:cNvSpPr>
            <a:spLocks/>
          </p:cNvSpPr>
          <p:nvPr/>
        </p:nvSpPr>
        <p:spPr bwMode="auto">
          <a:xfrm>
            <a:off x="781188" y="1778592"/>
            <a:ext cx="869812"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8" name="Freeform 26">
            <a:extLst>
              <a:ext uri="{FF2B5EF4-FFF2-40B4-BE49-F238E27FC236}">
                <a16:creationId xmlns:a16="http://schemas.microsoft.com/office/drawing/2014/main" id="{9BF73565-7584-4641-B82C-A0D242544507}"/>
              </a:ext>
            </a:extLst>
          </p:cNvPr>
          <p:cNvSpPr>
            <a:spLocks/>
          </p:cNvSpPr>
          <p:nvPr/>
        </p:nvSpPr>
        <p:spPr bwMode="auto">
          <a:xfrm>
            <a:off x="1683058" y="1778592"/>
            <a:ext cx="2350250"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9" name="Freeform 27">
            <a:extLst>
              <a:ext uri="{FF2B5EF4-FFF2-40B4-BE49-F238E27FC236}">
                <a16:creationId xmlns:a16="http://schemas.microsoft.com/office/drawing/2014/main" id="{2F296996-6EE9-4B01-BB4E-2DA6EC16AED0}"/>
              </a:ext>
            </a:extLst>
          </p:cNvPr>
          <p:cNvSpPr>
            <a:spLocks/>
          </p:cNvSpPr>
          <p:nvPr/>
        </p:nvSpPr>
        <p:spPr bwMode="auto">
          <a:xfrm>
            <a:off x="781188" y="2344205"/>
            <a:ext cx="869812"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5" name="Freeform 28">
            <a:extLst>
              <a:ext uri="{FF2B5EF4-FFF2-40B4-BE49-F238E27FC236}">
                <a16:creationId xmlns:a16="http://schemas.microsoft.com/office/drawing/2014/main" id="{A4D86D6A-3D80-45B7-8220-28FC99EBCE41}"/>
              </a:ext>
            </a:extLst>
          </p:cNvPr>
          <p:cNvSpPr>
            <a:spLocks/>
          </p:cNvSpPr>
          <p:nvPr/>
        </p:nvSpPr>
        <p:spPr bwMode="auto">
          <a:xfrm>
            <a:off x="1683058" y="2344206"/>
            <a:ext cx="2350250"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6" name="Freeform 29">
            <a:extLst>
              <a:ext uri="{FF2B5EF4-FFF2-40B4-BE49-F238E27FC236}">
                <a16:creationId xmlns:a16="http://schemas.microsoft.com/office/drawing/2014/main" id="{C93A2F17-CEEE-4592-BB7D-637FFDE12454}"/>
              </a:ext>
            </a:extLst>
          </p:cNvPr>
          <p:cNvSpPr>
            <a:spLocks/>
          </p:cNvSpPr>
          <p:nvPr/>
        </p:nvSpPr>
        <p:spPr bwMode="auto">
          <a:xfrm>
            <a:off x="781188" y="2909818"/>
            <a:ext cx="86981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7" name="Freeform 30">
            <a:extLst>
              <a:ext uri="{FF2B5EF4-FFF2-40B4-BE49-F238E27FC236}">
                <a16:creationId xmlns:a16="http://schemas.microsoft.com/office/drawing/2014/main" id="{09B2631D-0631-4713-BB00-471A8CF7B44E}"/>
              </a:ext>
            </a:extLst>
          </p:cNvPr>
          <p:cNvSpPr>
            <a:spLocks/>
          </p:cNvSpPr>
          <p:nvPr/>
        </p:nvSpPr>
        <p:spPr bwMode="auto">
          <a:xfrm>
            <a:off x="1683058" y="2909818"/>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30" name="TextBox 47">
            <a:extLst>
              <a:ext uri="{FF2B5EF4-FFF2-40B4-BE49-F238E27FC236}">
                <a16:creationId xmlns:a16="http://schemas.microsoft.com/office/drawing/2014/main" id="{03BFD22D-BCCA-47F6-ABD3-A1DFCD3F5F5A}"/>
              </a:ext>
            </a:extLst>
          </p:cNvPr>
          <p:cNvSpPr txBox="1"/>
          <p:nvPr/>
        </p:nvSpPr>
        <p:spPr>
          <a:xfrm>
            <a:off x="1765121" y="1277738"/>
            <a:ext cx="2097872"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484849"/>
                </a:solidFill>
                <a:latin typeface="+mn-ea"/>
                <a:cs typeface="+mn-ea"/>
                <a:sym typeface="+mn-lt"/>
              </a:rPr>
              <a:t> 民法及其基本原则</a:t>
            </a:r>
          </a:p>
        </p:txBody>
      </p:sp>
      <p:sp>
        <p:nvSpPr>
          <p:cNvPr id="31" name="TextBox 48">
            <a:extLst>
              <a:ext uri="{FF2B5EF4-FFF2-40B4-BE49-F238E27FC236}">
                <a16:creationId xmlns:a16="http://schemas.microsoft.com/office/drawing/2014/main" id="{813D51B4-C6DE-43C3-8745-14ED1860F519}"/>
              </a:ext>
            </a:extLst>
          </p:cNvPr>
          <p:cNvSpPr txBox="1"/>
          <p:nvPr/>
        </p:nvSpPr>
        <p:spPr>
          <a:xfrm>
            <a:off x="1765121" y="1875688"/>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民事法律关系</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2" name="TextBox 55">
            <a:extLst>
              <a:ext uri="{FF2B5EF4-FFF2-40B4-BE49-F238E27FC236}">
                <a16:creationId xmlns:a16="http://schemas.microsoft.com/office/drawing/2014/main" id="{F9C53944-90AF-4E83-9441-6DBDC60E3F63}"/>
              </a:ext>
            </a:extLst>
          </p:cNvPr>
          <p:cNvSpPr txBox="1"/>
          <p:nvPr/>
        </p:nvSpPr>
        <p:spPr>
          <a:xfrm>
            <a:off x="1765121" y="2430342"/>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民事主体</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3" name="TextBox 56">
            <a:extLst>
              <a:ext uri="{FF2B5EF4-FFF2-40B4-BE49-F238E27FC236}">
                <a16:creationId xmlns:a16="http://schemas.microsoft.com/office/drawing/2014/main" id="{2CB9507B-0B11-4149-97A5-CCE46A82BB5D}"/>
              </a:ext>
            </a:extLst>
          </p:cNvPr>
          <p:cNvSpPr txBox="1"/>
          <p:nvPr/>
        </p:nvSpPr>
        <p:spPr>
          <a:xfrm>
            <a:off x="1765121" y="3003586"/>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物</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5" name="TextBox 58">
            <a:extLst>
              <a:ext uri="{FF2B5EF4-FFF2-40B4-BE49-F238E27FC236}">
                <a16:creationId xmlns:a16="http://schemas.microsoft.com/office/drawing/2014/main" id="{23EA63E1-BC4D-4EFA-94E9-F74157154D2D}"/>
              </a:ext>
            </a:extLst>
          </p:cNvPr>
          <p:cNvSpPr txBox="1"/>
          <p:nvPr/>
        </p:nvSpPr>
        <p:spPr>
          <a:xfrm>
            <a:off x="828763" y="1295845"/>
            <a:ext cx="75545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第一章</a:t>
            </a:r>
          </a:p>
        </p:txBody>
      </p:sp>
      <p:sp>
        <p:nvSpPr>
          <p:cNvPr id="36" name="TextBox 59">
            <a:extLst>
              <a:ext uri="{FF2B5EF4-FFF2-40B4-BE49-F238E27FC236}">
                <a16:creationId xmlns:a16="http://schemas.microsoft.com/office/drawing/2014/main" id="{8725E215-28A2-41E4-86AB-BF30A067498C}"/>
              </a:ext>
            </a:extLst>
          </p:cNvPr>
          <p:cNvSpPr txBox="1"/>
          <p:nvPr/>
        </p:nvSpPr>
        <p:spPr>
          <a:xfrm>
            <a:off x="828763" y="1823106"/>
            <a:ext cx="75545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第二章</a:t>
            </a:r>
          </a:p>
        </p:txBody>
      </p:sp>
      <p:sp>
        <p:nvSpPr>
          <p:cNvPr id="37" name="TextBox 60">
            <a:extLst>
              <a:ext uri="{FF2B5EF4-FFF2-40B4-BE49-F238E27FC236}">
                <a16:creationId xmlns:a16="http://schemas.microsoft.com/office/drawing/2014/main" id="{C75742ED-446E-4E12-8AE2-6F537AADB6F7}"/>
              </a:ext>
            </a:extLst>
          </p:cNvPr>
          <p:cNvSpPr txBox="1"/>
          <p:nvPr/>
        </p:nvSpPr>
        <p:spPr>
          <a:xfrm>
            <a:off x="828762" y="2394892"/>
            <a:ext cx="793679"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第三章</a:t>
            </a:r>
          </a:p>
        </p:txBody>
      </p:sp>
      <p:sp>
        <p:nvSpPr>
          <p:cNvPr id="38" name="TextBox 61">
            <a:extLst>
              <a:ext uri="{FF2B5EF4-FFF2-40B4-BE49-F238E27FC236}">
                <a16:creationId xmlns:a16="http://schemas.microsoft.com/office/drawing/2014/main" id="{843981FB-BDFF-4F6B-9234-9A1F0D4696C4}"/>
              </a:ext>
            </a:extLst>
          </p:cNvPr>
          <p:cNvSpPr txBox="1"/>
          <p:nvPr/>
        </p:nvSpPr>
        <p:spPr>
          <a:xfrm>
            <a:off x="828763" y="2970515"/>
            <a:ext cx="837516"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第四章</a:t>
            </a:r>
          </a:p>
        </p:txBody>
      </p:sp>
      <p:sp>
        <p:nvSpPr>
          <p:cNvPr id="40" name="Freeform 23">
            <a:extLst>
              <a:ext uri="{FF2B5EF4-FFF2-40B4-BE49-F238E27FC236}">
                <a16:creationId xmlns:a16="http://schemas.microsoft.com/office/drawing/2014/main" id="{2157FA8D-2BEA-4999-BA13-4C3909AF9EA6}"/>
              </a:ext>
            </a:extLst>
          </p:cNvPr>
          <p:cNvSpPr>
            <a:spLocks/>
          </p:cNvSpPr>
          <p:nvPr/>
        </p:nvSpPr>
        <p:spPr bwMode="auto">
          <a:xfrm>
            <a:off x="4448001" y="1227741"/>
            <a:ext cx="847785"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1" name="Freeform 24">
            <a:extLst>
              <a:ext uri="{FF2B5EF4-FFF2-40B4-BE49-F238E27FC236}">
                <a16:creationId xmlns:a16="http://schemas.microsoft.com/office/drawing/2014/main" id="{70D40B67-5B7A-42EF-A512-164B6B84C541}"/>
              </a:ext>
            </a:extLst>
          </p:cNvPr>
          <p:cNvSpPr>
            <a:spLocks/>
          </p:cNvSpPr>
          <p:nvPr/>
        </p:nvSpPr>
        <p:spPr bwMode="auto">
          <a:xfrm>
            <a:off x="5349871" y="1227742"/>
            <a:ext cx="2364855"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2" name="Freeform 25">
            <a:extLst>
              <a:ext uri="{FF2B5EF4-FFF2-40B4-BE49-F238E27FC236}">
                <a16:creationId xmlns:a16="http://schemas.microsoft.com/office/drawing/2014/main" id="{096944AE-9388-4F83-A864-04ED4042D96A}"/>
              </a:ext>
            </a:extLst>
          </p:cNvPr>
          <p:cNvSpPr>
            <a:spLocks/>
          </p:cNvSpPr>
          <p:nvPr/>
        </p:nvSpPr>
        <p:spPr bwMode="auto">
          <a:xfrm>
            <a:off x="4448001" y="1777865"/>
            <a:ext cx="847785"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3" name="Freeform 26">
            <a:extLst>
              <a:ext uri="{FF2B5EF4-FFF2-40B4-BE49-F238E27FC236}">
                <a16:creationId xmlns:a16="http://schemas.microsoft.com/office/drawing/2014/main" id="{9BF73565-7584-4641-B82C-A0D242544507}"/>
              </a:ext>
            </a:extLst>
          </p:cNvPr>
          <p:cNvSpPr>
            <a:spLocks/>
          </p:cNvSpPr>
          <p:nvPr/>
        </p:nvSpPr>
        <p:spPr bwMode="auto">
          <a:xfrm>
            <a:off x="5349872" y="1777865"/>
            <a:ext cx="2364854"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4" name="Freeform 27">
            <a:extLst>
              <a:ext uri="{FF2B5EF4-FFF2-40B4-BE49-F238E27FC236}">
                <a16:creationId xmlns:a16="http://schemas.microsoft.com/office/drawing/2014/main" id="{2F296996-6EE9-4B01-BB4E-2DA6EC16AED0}"/>
              </a:ext>
            </a:extLst>
          </p:cNvPr>
          <p:cNvSpPr>
            <a:spLocks/>
          </p:cNvSpPr>
          <p:nvPr/>
        </p:nvSpPr>
        <p:spPr bwMode="auto">
          <a:xfrm>
            <a:off x="4448001" y="2343478"/>
            <a:ext cx="847785"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5" name="Freeform 28">
            <a:extLst>
              <a:ext uri="{FF2B5EF4-FFF2-40B4-BE49-F238E27FC236}">
                <a16:creationId xmlns:a16="http://schemas.microsoft.com/office/drawing/2014/main" id="{A4D86D6A-3D80-45B7-8220-28FC99EBCE41}"/>
              </a:ext>
            </a:extLst>
          </p:cNvPr>
          <p:cNvSpPr>
            <a:spLocks/>
          </p:cNvSpPr>
          <p:nvPr/>
        </p:nvSpPr>
        <p:spPr bwMode="auto">
          <a:xfrm>
            <a:off x="5349872" y="2343479"/>
            <a:ext cx="2364854"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6" name="Freeform 29">
            <a:extLst>
              <a:ext uri="{FF2B5EF4-FFF2-40B4-BE49-F238E27FC236}">
                <a16:creationId xmlns:a16="http://schemas.microsoft.com/office/drawing/2014/main" id="{C93A2F17-CEEE-4592-BB7D-637FFDE12454}"/>
              </a:ext>
            </a:extLst>
          </p:cNvPr>
          <p:cNvSpPr>
            <a:spLocks/>
          </p:cNvSpPr>
          <p:nvPr/>
        </p:nvSpPr>
        <p:spPr bwMode="auto">
          <a:xfrm>
            <a:off x="4448001" y="2909091"/>
            <a:ext cx="847785"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7" name="Freeform 30">
            <a:extLst>
              <a:ext uri="{FF2B5EF4-FFF2-40B4-BE49-F238E27FC236}">
                <a16:creationId xmlns:a16="http://schemas.microsoft.com/office/drawing/2014/main" id="{09B2631D-0631-4713-BB00-471A8CF7B44E}"/>
              </a:ext>
            </a:extLst>
          </p:cNvPr>
          <p:cNvSpPr>
            <a:spLocks/>
          </p:cNvSpPr>
          <p:nvPr/>
        </p:nvSpPr>
        <p:spPr bwMode="auto">
          <a:xfrm>
            <a:off x="5349872" y="2909091"/>
            <a:ext cx="2364854"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50" name="TextBox 47">
            <a:extLst>
              <a:ext uri="{FF2B5EF4-FFF2-40B4-BE49-F238E27FC236}">
                <a16:creationId xmlns:a16="http://schemas.microsoft.com/office/drawing/2014/main" id="{03BFD22D-BCCA-47F6-ABD3-A1DFCD3F5F5A}"/>
              </a:ext>
            </a:extLst>
          </p:cNvPr>
          <p:cNvSpPr txBox="1"/>
          <p:nvPr/>
        </p:nvSpPr>
        <p:spPr>
          <a:xfrm>
            <a:off x="5431934" y="1277011"/>
            <a:ext cx="211090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484849"/>
                </a:solidFill>
                <a:latin typeface="+mn-ea"/>
                <a:cs typeface="+mn-ea"/>
                <a:sym typeface="+mn-lt"/>
              </a:rPr>
              <a:t>所有权</a:t>
            </a:r>
          </a:p>
        </p:txBody>
      </p:sp>
      <p:sp>
        <p:nvSpPr>
          <p:cNvPr id="51" name="TextBox 48">
            <a:extLst>
              <a:ext uri="{FF2B5EF4-FFF2-40B4-BE49-F238E27FC236}">
                <a16:creationId xmlns:a16="http://schemas.microsoft.com/office/drawing/2014/main" id="{813D51B4-C6DE-43C3-8745-14ED1860F519}"/>
              </a:ext>
            </a:extLst>
          </p:cNvPr>
          <p:cNvSpPr txBox="1"/>
          <p:nvPr/>
        </p:nvSpPr>
        <p:spPr>
          <a:xfrm>
            <a:off x="5431934" y="1874961"/>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用益物权</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2" name="TextBox 55">
            <a:extLst>
              <a:ext uri="{FF2B5EF4-FFF2-40B4-BE49-F238E27FC236}">
                <a16:creationId xmlns:a16="http://schemas.microsoft.com/office/drawing/2014/main" id="{F9C53944-90AF-4E83-9441-6DBDC60E3F63}"/>
              </a:ext>
            </a:extLst>
          </p:cNvPr>
          <p:cNvSpPr txBox="1"/>
          <p:nvPr/>
        </p:nvSpPr>
        <p:spPr>
          <a:xfrm>
            <a:off x="5431934" y="2429615"/>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代　理</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3" name="TextBox 56">
            <a:extLst>
              <a:ext uri="{FF2B5EF4-FFF2-40B4-BE49-F238E27FC236}">
                <a16:creationId xmlns:a16="http://schemas.microsoft.com/office/drawing/2014/main" id="{2CB9507B-0B11-4149-97A5-CCE46A82BB5D}"/>
              </a:ext>
            </a:extLst>
          </p:cNvPr>
          <p:cNvSpPr txBox="1"/>
          <p:nvPr/>
        </p:nvSpPr>
        <p:spPr>
          <a:xfrm>
            <a:off x="5431934" y="3002859"/>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债法总则</a:t>
            </a:r>
          </a:p>
        </p:txBody>
      </p:sp>
      <p:sp>
        <p:nvSpPr>
          <p:cNvPr id="55" name="TextBox 58">
            <a:extLst>
              <a:ext uri="{FF2B5EF4-FFF2-40B4-BE49-F238E27FC236}">
                <a16:creationId xmlns:a16="http://schemas.microsoft.com/office/drawing/2014/main" id="{23EA63E1-BC4D-4EFA-94E9-F74157154D2D}"/>
              </a:ext>
            </a:extLst>
          </p:cNvPr>
          <p:cNvSpPr txBox="1"/>
          <p:nvPr/>
        </p:nvSpPr>
        <p:spPr>
          <a:xfrm>
            <a:off x="4495576" y="1295118"/>
            <a:ext cx="800210"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第八章</a:t>
            </a:r>
          </a:p>
        </p:txBody>
      </p:sp>
      <p:sp>
        <p:nvSpPr>
          <p:cNvPr id="56" name="TextBox 59">
            <a:extLst>
              <a:ext uri="{FF2B5EF4-FFF2-40B4-BE49-F238E27FC236}">
                <a16:creationId xmlns:a16="http://schemas.microsoft.com/office/drawing/2014/main" id="{8725E215-28A2-41E4-86AB-BF30A067498C}"/>
              </a:ext>
            </a:extLst>
          </p:cNvPr>
          <p:cNvSpPr txBox="1"/>
          <p:nvPr/>
        </p:nvSpPr>
        <p:spPr>
          <a:xfrm>
            <a:off x="4495576" y="1822379"/>
            <a:ext cx="800210"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第九章</a:t>
            </a:r>
          </a:p>
        </p:txBody>
      </p:sp>
      <p:sp>
        <p:nvSpPr>
          <p:cNvPr id="57" name="TextBox 60">
            <a:extLst>
              <a:ext uri="{FF2B5EF4-FFF2-40B4-BE49-F238E27FC236}">
                <a16:creationId xmlns:a16="http://schemas.microsoft.com/office/drawing/2014/main" id="{C75742ED-446E-4E12-8AE2-6F537AADB6F7}"/>
              </a:ext>
            </a:extLst>
          </p:cNvPr>
          <p:cNvSpPr txBox="1"/>
          <p:nvPr/>
        </p:nvSpPr>
        <p:spPr>
          <a:xfrm>
            <a:off x="4495576" y="2394165"/>
            <a:ext cx="800210"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第十章</a:t>
            </a:r>
          </a:p>
        </p:txBody>
      </p:sp>
      <p:sp>
        <p:nvSpPr>
          <p:cNvPr id="58" name="TextBox 61">
            <a:extLst>
              <a:ext uri="{FF2B5EF4-FFF2-40B4-BE49-F238E27FC236}">
                <a16:creationId xmlns:a16="http://schemas.microsoft.com/office/drawing/2014/main" id="{843981FB-BDFF-4F6B-9234-9A1F0D4696C4}"/>
              </a:ext>
            </a:extLst>
          </p:cNvPr>
          <p:cNvSpPr txBox="1"/>
          <p:nvPr/>
        </p:nvSpPr>
        <p:spPr>
          <a:xfrm>
            <a:off x="4435304" y="2975800"/>
            <a:ext cx="91456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第十一章</a:t>
            </a:r>
          </a:p>
        </p:txBody>
      </p:sp>
      <p:sp>
        <p:nvSpPr>
          <p:cNvPr id="24" name="文本框 1"/>
          <p:cNvSpPr txBox="1">
            <a:spLocks noChangeArrowheads="1"/>
          </p:cNvSpPr>
          <p:nvPr>
            <p:custDataLst>
              <p:tags r:id="rId1"/>
            </p:custDataLst>
          </p:nvPr>
        </p:nvSpPr>
        <p:spPr bwMode="auto">
          <a:xfrm>
            <a:off x="4138219" y="290705"/>
            <a:ext cx="19399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Tx/>
              <a:buNone/>
            </a:pPr>
            <a:r>
              <a:rPr lang="zh-CN" altLang="en-US" sz="3600" b="1" dirty="0">
                <a:solidFill>
                  <a:schemeClr val="bg1"/>
                </a:solidFill>
                <a:latin typeface="+mj-ea"/>
                <a:ea typeface="+mj-ea"/>
              </a:rPr>
              <a:t>目  录</a:t>
            </a:r>
          </a:p>
        </p:txBody>
      </p:sp>
      <p:sp>
        <p:nvSpPr>
          <p:cNvPr id="39" name="Freeform 29">
            <a:extLst>
              <a:ext uri="{FF2B5EF4-FFF2-40B4-BE49-F238E27FC236}">
                <a16:creationId xmlns:a16="http://schemas.microsoft.com/office/drawing/2014/main" id="{276C088F-B145-431A-87B3-165C642ED888}"/>
              </a:ext>
            </a:extLst>
          </p:cNvPr>
          <p:cNvSpPr>
            <a:spLocks/>
          </p:cNvSpPr>
          <p:nvPr/>
        </p:nvSpPr>
        <p:spPr bwMode="auto">
          <a:xfrm>
            <a:off x="781188" y="3480857"/>
            <a:ext cx="86981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8" name="Freeform 30">
            <a:extLst>
              <a:ext uri="{FF2B5EF4-FFF2-40B4-BE49-F238E27FC236}">
                <a16:creationId xmlns:a16="http://schemas.microsoft.com/office/drawing/2014/main" id="{3C9DECBB-DC68-4DA5-9609-C243719AE38C}"/>
              </a:ext>
            </a:extLst>
          </p:cNvPr>
          <p:cNvSpPr>
            <a:spLocks/>
          </p:cNvSpPr>
          <p:nvPr/>
        </p:nvSpPr>
        <p:spPr bwMode="auto">
          <a:xfrm>
            <a:off x="1683058" y="3480857"/>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9" name="TextBox 56">
            <a:extLst>
              <a:ext uri="{FF2B5EF4-FFF2-40B4-BE49-F238E27FC236}">
                <a16:creationId xmlns:a16="http://schemas.microsoft.com/office/drawing/2014/main" id="{27E1B2B7-3F11-4966-A2E3-E3969625F34B}"/>
              </a:ext>
            </a:extLst>
          </p:cNvPr>
          <p:cNvSpPr txBox="1"/>
          <p:nvPr/>
        </p:nvSpPr>
        <p:spPr>
          <a:xfrm>
            <a:off x="1765121" y="3574625"/>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民事法律行为和代理</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4" name="TextBox 61">
            <a:extLst>
              <a:ext uri="{FF2B5EF4-FFF2-40B4-BE49-F238E27FC236}">
                <a16:creationId xmlns:a16="http://schemas.microsoft.com/office/drawing/2014/main" id="{AEFCB2F5-F469-4C5F-9F32-9A7A88A72CC4}"/>
              </a:ext>
            </a:extLst>
          </p:cNvPr>
          <p:cNvSpPr txBox="1"/>
          <p:nvPr/>
        </p:nvSpPr>
        <p:spPr>
          <a:xfrm>
            <a:off x="828763" y="3541554"/>
            <a:ext cx="837516"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第五章</a:t>
            </a:r>
          </a:p>
        </p:txBody>
      </p:sp>
      <p:sp>
        <p:nvSpPr>
          <p:cNvPr id="59" name="Freeform 29">
            <a:extLst>
              <a:ext uri="{FF2B5EF4-FFF2-40B4-BE49-F238E27FC236}">
                <a16:creationId xmlns:a16="http://schemas.microsoft.com/office/drawing/2014/main" id="{2A6FAFC6-AC68-43CD-A5A2-84FF5D1B314F}"/>
              </a:ext>
            </a:extLst>
          </p:cNvPr>
          <p:cNvSpPr>
            <a:spLocks/>
          </p:cNvSpPr>
          <p:nvPr/>
        </p:nvSpPr>
        <p:spPr bwMode="auto">
          <a:xfrm>
            <a:off x="781187" y="4051567"/>
            <a:ext cx="86981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0" name="Freeform 30">
            <a:extLst>
              <a:ext uri="{FF2B5EF4-FFF2-40B4-BE49-F238E27FC236}">
                <a16:creationId xmlns:a16="http://schemas.microsoft.com/office/drawing/2014/main" id="{0F969F4A-033A-48D6-BEE0-AD8D39C01481}"/>
              </a:ext>
            </a:extLst>
          </p:cNvPr>
          <p:cNvSpPr>
            <a:spLocks/>
          </p:cNvSpPr>
          <p:nvPr/>
        </p:nvSpPr>
        <p:spPr bwMode="auto">
          <a:xfrm>
            <a:off x="1683057" y="4051567"/>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1" name="TextBox 56">
            <a:extLst>
              <a:ext uri="{FF2B5EF4-FFF2-40B4-BE49-F238E27FC236}">
                <a16:creationId xmlns:a16="http://schemas.microsoft.com/office/drawing/2014/main" id="{02D9DD83-14E7-43E7-939D-F9A45FC47074}"/>
              </a:ext>
            </a:extLst>
          </p:cNvPr>
          <p:cNvSpPr txBox="1"/>
          <p:nvPr/>
        </p:nvSpPr>
        <p:spPr>
          <a:xfrm>
            <a:off x="1713853" y="4120499"/>
            <a:ext cx="2373100"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民事责任、诉讼时效和期限</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62" name="TextBox 61">
            <a:extLst>
              <a:ext uri="{FF2B5EF4-FFF2-40B4-BE49-F238E27FC236}">
                <a16:creationId xmlns:a16="http://schemas.microsoft.com/office/drawing/2014/main" id="{F31C7E73-112F-42F1-9757-FC3B8FA37B4A}"/>
              </a:ext>
            </a:extLst>
          </p:cNvPr>
          <p:cNvSpPr txBox="1"/>
          <p:nvPr/>
        </p:nvSpPr>
        <p:spPr>
          <a:xfrm>
            <a:off x="828762" y="4112264"/>
            <a:ext cx="837516"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第六章</a:t>
            </a:r>
          </a:p>
        </p:txBody>
      </p:sp>
      <p:sp>
        <p:nvSpPr>
          <p:cNvPr id="63" name="Freeform 29">
            <a:extLst>
              <a:ext uri="{FF2B5EF4-FFF2-40B4-BE49-F238E27FC236}">
                <a16:creationId xmlns:a16="http://schemas.microsoft.com/office/drawing/2014/main" id="{A73F873B-289B-4CC2-918C-FC9997D0C4B8}"/>
              </a:ext>
            </a:extLst>
          </p:cNvPr>
          <p:cNvSpPr>
            <a:spLocks/>
          </p:cNvSpPr>
          <p:nvPr/>
        </p:nvSpPr>
        <p:spPr bwMode="auto">
          <a:xfrm>
            <a:off x="781187" y="4593032"/>
            <a:ext cx="86981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4" name="Freeform 30">
            <a:extLst>
              <a:ext uri="{FF2B5EF4-FFF2-40B4-BE49-F238E27FC236}">
                <a16:creationId xmlns:a16="http://schemas.microsoft.com/office/drawing/2014/main" id="{7005E2A7-15B5-4455-824C-E3D7F466887D}"/>
              </a:ext>
            </a:extLst>
          </p:cNvPr>
          <p:cNvSpPr>
            <a:spLocks/>
          </p:cNvSpPr>
          <p:nvPr/>
        </p:nvSpPr>
        <p:spPr bwMode="auto">
          <a:xfrm>
            <a:off x="1683057" y="4593032"/>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5" name="TextBox 56">
            <a:extLst>
              <a:ext uri="{FF2B5EF4-FFF2-40B4-BE49-F238E27FC236}">
                <a16:creationId xmlns:a16="http://schemas.microsoft.com/office/drawing/2014/main" id="{239B67F8-9280-4326-B011-A3C05E86434B}"/>
              </a:ext>
            </a:extLst>
          </p:cNvPr>
          <p:cNvSpPr txBox="1"/>
          <p:nvPr/>
        </p:nvSpPr>
        <p:spPr>
          <a:xfrm>
            <a:off x="1713853" y="4661964"/>
            <a:ext cx="2373100"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物权概述</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66" name="TextBox 61">
            <a:extLst>
              <a:ext uri="{FF2B5EF4-FFF2-40B4-BE49-F238E27FC236}">
                <a16:creationId xmlns:a16="http://schemas.microsoft.com/office/drawing/2014/main" id="{6DEAB8EF-22CD-4496-8CF1-F70686513356}"/>
              </a:ext>
            </a:extLst>
          </p:cNvPr>
          <p:cNvSpPr txBox="1"/>
          <p:nvPr/>
        </p:nvSpPr>
        <p:spPr>
          <a:xfrm>
            <a:off x="828762" y="4653729"/>
            <a:ext cx="837516"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第七章</a:t>
            </a:r>
          </a:p>
        </p:txBody>
      </p:sp>
      <p:sp>
        <p:nvSpPr>
          <p:cNvPr id="67" name="Freeform 25">
            <a:extLst>
              <a:ext uri="{FF2B5EF4-FFF2-40B4-BE49-F238E27FC236}">
                <a16:creationId xmlns:a16="http://schemas.microsoft.com/office/drawing/2014/main" id="{F5191B72-080A-4923-9B2E-EF432B6E94AB}"/>
              </a:ext>
            </a:extLst>
          </p:cNvPr>
          <p:cNvSpPr>
            <a:spLocks/>
          </p:cNvSpPr>
          <p:nvPr/>
        </p:nvSpPr>
        <p:spPr bwMode="auto">
          <a:xfrm>
            <a:off x="4448000" y="3461476"/>
            <a:ext cx="847785"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8" name="Freeform 26">
            <a:extLst>
              <a:ext uri="{FF2B5EF4-FFF2-40B4-BE49-F238E27FC236}">
                <a16:creationId xmlns:a16="http://schemas.microsoft.com/office/drawing/2014/main" id="{37E3EC5A-43A9-48FC-A61F-95D35D2A677A}"/>
              </a:ext>
            </a:extLst>
          </p:cNvPr>
          <p:cNvSpPr>
            <a:spLocks/>
          </p:cNvSpPr>
          <p:nvPr/>
        </p:nvSpPr>
        <p:spPr bwMode="auto">
          <a:xfrm>
            <a:off x="5349871" y="3461476"/>
            <a:ext cx="2364854"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69" name="Freeform 27">
            <a:extLst>
              <a:ext uri="{FF2B5EF4-FFF2-40B4-BE49-F238E27FC236}">
                <a16:creationId xmlns:a16="http://schemas.microsoft.com/office/drawing/2014/main" id="{804C03BF-2725-4E4F-ACD2-D2C5FA6A28E7}"/>
              </a:ext>
            </a:extLst>
          </p:cNvPr>
          <p:cNvSpPr>
            <a:spLocks/>
          </p:cNvSpPr>
          <p:nvPr/>
        </p:nvSpPr>
        <p:spPr bwMode="auto">
          <a:xfrm>
            <a:off x="4448000" y="4027089"/>
            <a:ext cx="847785"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70" name="Freeform 28">
            <a:extLst>
              <a:ext uri="{FF2B5EF4-FFF2-40B4-BE49-F238E27FC236}">
                <a16:creationId xmlns:a16="http://schemas.microsoft.com/office/drawing/2014/main" id="{A133A8E7-FEF2-41D5-A332-4CAE2E4FC0E1}"/>
              </a:ext>
            </a:extLst>
          </p:cNvPr>
          <p:cNvSpPr>
            <a:spLocks/>
          </p:cNvSpPr>
          <p:nvPr/>
        </p:nvSpPr>
        <p:spPr bwMode="auto">
          <a:xfrm>
            <a:off x="5349871" y="4027090"/>
            <a:ext cx="2364854"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71" name="Freeform 29">
            <a:extLst>
              <a:ext uri="{FF2B5EF4-FFF2-40B4-BE49-F238E27FC236}">
                <a16:creationId xmlns:a16="http://schemas.microsoft.com/office/drawing/2014/main" id="{0CEF430B-DCBE-440E-BB72-2C70DCA6B13A}"/>
              </a:ext>
            </a:extLst>
          </p:cNvPr>
          <p:cNvSpPr>
            <a:spLocks/>
          </p:cNvSpPr>
          <p:nvPr/>
        </p:nvSpPr>
        <p:spPr bwMode="auto">
          <a:xfrm>
            <a:off x="4448000" y="4592702"/>
            <a:ext cx="847785"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72" name="Freeform 30">
            <a:extLst>
              <a:ext uri="{FF2B5EF4-FFF2-40B4-BE49-F238E27FC236}">
                <a16:creationId xmlns:a16="http://schemas.microsoft.com/office/drawing/2014/main" id="{CB6F8D31-65B4-4904-9878-75F18CE1C31F}"/>
              </a:ext>
            </a:extLst>
          </p:cNvPr>
          <p:cNvSpPr>
            <a:spLocks/>
          </p:cNvSpPr>
          <p:nvPr/>
        </p:nvSpPr>
        <p:spPr bwMode="auto">
          <a:xfrm>
            <a:off x="5349871" y="4592702"/>
            <a:ext cx="2364854"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73" name="TextBox 48">
            <a:extLst>
              <a:ext uri="{FF2B5EF4-FFF2-40B4-BE49-F238E27FC236}">
                <a16:creationId xmlns:a16="http://schemas.microsoft.com/office/drawing/2014/main" id="{40A1DAB1-0D64-45E2-83A1-0E34A5531A14}"/>
              </a:ext>
            </a:extLst>
          </p:cNvPr>
          <p:cNvSpPr txBox="1"/>
          <p:nvPr/>
        </p:nvSpPr>
        <p:spPr>
          <a:xfrm>
            <a:off x="5431933" y="3558572"/>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合同及其流转</a:t>
            </a:r>
          </a:p>
        </p:txBody>
      </p:sp>
      <p:sp>
        <p:nvSpPr>
          <p:cNvPr id="74" name="TextBox 55">
            <a:extLst>
              <a:ext uri="{FF2B5EF4-FFF2-40B4-BE49-F238E27FC236}">
                <a16:creationId xmlns:a16="http://schemas.microsoft.com/office/drawing/2014/main" id="{2773F04C-50EE-4455-A89A-0173A6D2E1D6}"/>
              </a:ext>
            </a:extLst>
          </p:cNvPr>
          <p:cNvSpPr txBox="1"/>
          <p:nvPr/>
        </p:nvSpPr>
        <p:spPr>
          <a:xfrm>
            <a:off x="5431933" y="4113226"/>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合同责任</a:t>
            </a:r>
          </a:p>
        </p:txBody>
      </p:sp>
      <p:sp>
        <p:nvSpPr>
          <p:cNvPr id="75" name="TextBox 56">
            <a:extLst>
              <a:ext uri="{FF2B5EF4-FFF2-40B4-BE49-F238E27FC236}">
                <a16:creationId xmlns:a16="http://schemas.microsoft.com/office/drawing/2014/main" id="{41B34AA5-8A05-43B3-91C1-54033476ABBE}"/>
              </a:ext>
            </a:extLst>
          </p:cNvPr>
          <p:cNvSpPr txBox="1"/>
          <p:nvPr/>
        </p:nvSpPr>
        <p:spPr>
          <a:xfrm>
            <a:off x="5431933" y="4686470"/>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人格权概述</a:t>
            </a:r>
          </a:p>
        </p:txBody>
      </p:sp>
      <p:sp>
        <p:nvSpPr>
          <p:cNvPr id="76" name="TextBox 59">
            <a:extLst>
              <a:ext uri="{FF2B5EF4-FFF2-40B4-BE49-F238E27FC236}">
                <a16:creationId xmlns:a16="http://schemas.microsoft.com/office/drawing/2014/main" id="{DA1BF7AB-8D63-4C89-B2F3-7CE47581B548}"/>
              </a:ext>
            </a:extLst>
          </p:cNvPr>
          <p:cNvSpPr txBox="1"/>
          <p:nvPr/>
        </p:nvSpPr>
        <p:spPr>
          <a:xfrm>
            <a:off x="4435304" y="3505990"/>
            <a:ext cx="914567"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第十二章</a:t>
            </a:r>
          </a:p>
        </p:txBody>
      </p:sp>
      <p:sp>
        <p:nvSpPr>
          <p:cNvPr id="77" name="TextBox 60">
            <a:extLst>
              <a:ext uri="{FF2B5EF4-FFF2-40B4-BE49-F238E27FC236}">
                <a16:creationId xmlns:a16="http://schemas.microsoft.com/office/drawing/2014/main" id="{A25B1337-7909-4AFA-A8A2-8F0E29AA2A76}"/>
              </a:ext>
            </a:extLst>
          </p:cNvPr>
          <p:cNvSpPr txBox="1"/>
          <p:nvPr/>
        </p:nvSpPr>
        <p:spPr>
          <a:xfrm>
            <a:off x="4413513" y="4079859"/>
            <a:ext cx="93635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第十三章</a:t>
            </a:r>
          </a:p>
        </p:txBody>
      </p:sp>
      <p:sp>
        <p:nvSpPr>
          <p:cNvPr id="78" name="TextBox 61">
            <a:extLst>
              <a:ext uri="{FF2B5EF4-FFF2-40B4-BE49-F238E27FC236}">
                <a16:creationId xmlns:a16="http://schemas.microsoft.com/office/drawing/2014/main" id="{C5DF9856-6488-4199-B576-2613B624F62E}"/>
              </a:ext>
            </a:extLst>
          </p:cNvPr>
          <p:cNvSpPr txBox="1"/>
          <p:nvPr/>
        </p:nvSpPr>
        <p:spPr>
          <a:xfrm>
            <a:off x="4427179" y="4653728"/>
            <a:ext cx="93635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第十四章</a:t>
            </a:r>
          </a:p>
        </p:txBody>
      </p:sp>
    </p:spTree>
    <p:extLst>
      <p:ext uri="{BB962C8B-B14F-4D97-AF65-F5344CB8AC3E}">
        <p14:creationId xmlns:p14="http://schemas.microsoft.com/office/powerpoint/2010/main" val="2263695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民事法律行为概述</a:t>
            </a:r>
          </a:p>
        </p:txBody>
      </p:sp>
      <p:sp>
        <p:nvSpPr>
          <p:cNvPr id="3" name="矩形 2">
            <a:extLst>
              <a:ext uri="{FF2B5EF4-FFF2-40B4-BE49-F238E27FC236}">
                <a16:creationId xmlns:a16="http://schemas.microsoft.com/office/drawing/2014/main" id="{112137D5-A23A-4462-8D19-E5951A37CF9A}"/>
              </a:ext>
            </a:extLst>
          </p:cNvPr>
          <p:cNvSpPr/>
          <p:nvPr/>
        </p:nvSpPr>
        <p:spPr>
          <a:xfrm>
            <a:off x="265519" y="700494"/>
            <a:ext cx="2467342" cy="331822"/>
          </a:xfrm>
          <a:prstGeom prst="rect">
            <a:avLst/>
          </a:prstGeom>
        </p:spPr>
        <p:txBody>
          <a:bodyPr wrap="none">
            <a:spAutoFit/>
          </a:bodyPr>
          <a:lstStyle/>
          <a:p>
            <a:pPr indent="304800" algn="ctr">
              <a:lnSpc>
                <a:spcPct val="115000"/>
              </a:lnSpc>
              <a:spcAft>
                <a:spcPts val="0"/>
              </a:spcAft>
            </a:pPr>
            <a:r>
              <a:rPr lang="zh-CN" altLang="en-US" sz="1400" dirty="0">
                <a:solidFill>
                  <a:srgbClr val="000000"/>
                </a:solidFill>
                <a:latin typeface="NEU-BZ-S92"/>
                <a:ea typeface="方正小标宋_GBK" panose="020B0300000000000000" pitchFamily="34" charset="-122"/>
                <a:cs typeface="Times New Roman" panose="02020603050405020304" pitchFamily="18" charset="0"/>
              </a:rPr>
              <a:t>二、民事法律行为的分类</a:t>
            </a:r>
            <a:endParaRPr lang="zh-CN" altLang="zh-CN" sz="1100" dirty="0">
              <a:solidFill>
                <a:srgbClr val="000000"/>
              </a:solidFill>
              <a:effectLst/>
              <a:latin typeface="NEU-BZ-S92"/>
              <a:ea typeface="方正书宋_GBK"/>
              <a:cs typeface="Times New Roman" panose="02020603050405020304" pitchFamily="18" charset="0"/>
            </a:endParaRPr>
          </a:p>
        </p:txBody>
      </p:sp>
      <p:sp>
        <p:nvSpPr>
          <p:cNvPr id="4" name="椭圆 3">
            <a:extLst>
              <a:ext uri="{FF2B5EF4-FFF2-40B4-BE49-F238E27FC236}">
                <a16:creationId xmlns:a16="http://schemas.microsoft.com/office/drawing/2014/main" id="{0037DD6E-E78E-4B96-893C-A16EE5F175B2}"/>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E8B880D4-8A2E-49D1-86C3-6088C9336518}"/>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3733F895-E95C-4CE4-822A-9B8367719B0A}"/>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28BB01ED-AA31-409A-A645-F24D92534AF9}"/>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1B70BC02-686D-4C7B-B7D7-787B1063DB80}"/>
              </a:ext>
            </a:extLst>
          </p:cNvPr>
          <p:cNvGrpSpPr/>
          <p:nvPr/>
        </p:nvGrpSpPr>
        <p:grpSpPr>
          <a:xfrm>
            <a:off x="3966040" y="2138431"/>
            <a:ext cx="4164044" cy="358905"/>
            <a:chOff x="4539571" y="2329440"/>
            <a:chExt cx="5584595" cy="478539"/>
          </a:xfrm>
        </p:grpSpPr>
        <p:sp>
          <p:nvSpPr>
            <p:cNvPr id="9" name="Rectangle 88">
              <a:extLst>
                <a:ext uri="{FF2B5EF4-FFF2-40B4-BE49-F238E27FC236}">
                  <a16:creationId xmlns:a16="http://schemas.microsoft.com/office/drawing/2014/main" id="{FA0EF8AA-F357-4D0E-AFF1-3CC0DDAF224A}"/>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80EF1D6A-D4BB-42F1-89B4-460F9D5B0EA4}"/>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4971FD1F-88CC-45E5-9074-A0083163D29C}"/>
              </a:ext>
            </a:extLst>
          </p:cNvPr>
          <p:cNvSpPr>
            <a:spLocks noChangeArrowheads="1"/>
          </p:cNvSpPr>
          <p:nvPr/>
        </p:nvSpPr>
        <p:spPr bwMode="auto">
          <a:xfrm>
            <a:off x="4399448" y="2200571"/>
            <a:ext cx="361872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诺成民事法律行为和实践民事法律行为</a:t>
            </a:r>
          </a:p>
        </p:txBody>
      </p:sp>
      <p:grpSp>
        <p:nvGrpSpPr>
          <p:cNvPr id="12" name="组合 11">
            <a:extLst>
              <a:ext uri="{FF2B5EF4-FFF2-40B4-BE49-F238E27FC236}">
                <a16:creationId xmlns:a16="http://schemas.microsoft.com/office/drawing/2014/main" id="{F961B4E7-AE65-47AF-A025-BAA74C3CA1F8}"/>
              </a:ext>
            </a:extLst>
          </p:cNvPr>
          <p:cNvGrpSpPr/>
          <p:nvPr/>
        </p:nvGrpSpPr>
        <p:grpSpPr>
          <a:xfrm>
            <a:off x="3966040" y="1563729"/>
            <a:ext cx="4164044" cy="412370"/>
            <a:chOff x="4539571" y="1345331"/>
            <a:chExt cx="5584595" cy="549827"/>
          </a:xfrm>
          <a:solidFill>
            <a:srgbClr val="1F4E79"/>
          </a:solidFill>
        </p:grpSpPr>
        <p:sp>
          <p:nvSpPr>
            <p:cNvPr id="13" name="Rectangle 77">
              <a:extLst>
                <a:ext uri="{FF2B5EF4-FFF2-40B4-BE49-F238E27FC236}">
                  <a16:creationId xmlns:a16="http://schemas.microsoft.com/office/drawing/2014/main" id="{5601445F-462E-41AB-AC4C-F2396B7073D8}"/>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EFC1909E-89F0-4565-A46F-E04FD99BE67A}"/>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7B15A35A-5948-4516-9900-0F9D05219AAD}"/>
              </a:ext>
            </a:extLst>
          </p:cNvPr>
          <p:cNvSpPr>
            <a:spLocks noChangeArrowheads="1"/>
          </p:cNvSpPr>
          <p:nvPr/>
        </p:nvSpPr>
        <p:spPr bwMode="auto">
          <a:xfrm>
            <a:off x="4405455" y="1621508"/>
            <a:ext cx="379165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有偿民事法律行为和无偿民事法律行为</a:t>
            </a:r>
          </a:p>
        </p:txBody>
      </p:sp>
      <p:grpSp>
        <p:nvGrpSpPr>
          <p:cNvPr id="16" name="组合 15">
            <a:extLst>
              <a:ext uri="{FF2B5EF4-FFF2-40B4-BE49-F238E27FC236}">
                <a16:creationId xmlns:a16="http://schemas.microsoft.com/office/drawing/2014/main" id="{BC1BE8CF-5FA2-45CE-BC17-3074BC145810}"/>
              </a:ext>
            </a:extLst>
          </p:cNvPr>
          <p:cNvGrpSpPr/>
          <p:nvPr/>
        </p:nvGrpSpPr>
        <p:grpSpPr>
          <a:xfrm>
            <a:off x="3966040" y="2649723"/>
            <a:ext cx="4164044" cy="358646"/>
            <a:chOff x="4539571" y="3313550"/>
            <a:chExt cx="5584595" cy="478194"/>
          </a:xfrm>
        </p:grpSpPr>
        <p:sp>
          <p:nvSpPr>
            <p:cNvPr id="17" name="Rectangle 95">
              <a:extLst>
                <a:ext uri="{FF2B5EF4-FFF2-40B4-BE49-F238E27FC236}">
                  <a16:creationId xmlns:a16="http://schemas.microsoft.com/office/drawing/2014/main" id="{854AADF7-6D65-45B8-8B12-AE8BB2C3283F}"/>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1968A2AD-7A1E-4B0B-B1D1-00DEDA175E19}"/>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0" name="Rectangle 98">
            <a:extLst>
              <a:ext uri="{FF2B5EF4-FFF2-40B4-BE49-F238E27FC236}">
                <a16:creationId xmlns:a16="http://schemas.microsoft.com/office/drawing/2014/main" id="{3F600072-F741-4DBC-866C-A133C8449D55}"/>
              </a:ext>
            </a:extLst>
          </p:cNvPr>
          <p:cNvSpPr>
            <a:spLocks noChangeArrowheads="1"/>
          </p:cNvSpPr>
          <p:nvPr/>
        </p:nvSpPr>
        <p:spPr bwMode="auto">
          <a:xfrm>
            <a:off x="4399448" y="2714619"/>
            <a:ext cx="26944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要式行为与不要式行为</a:t>
            </a:r>
          </a:p>
        </p:txBody>
      </p:sp>
      <p:grpSp>
        <p:nvGrpSpPr>
          <p:cNvPr id="21" name="组合 20">
            <a:extLst>
              <a:ext uri="{FF2B5EF4-FFF2-40B4-BE49-F238E27FC236}">
                <a16:creationId xmlns:a16="http://schemas.microsoft.com/office/drawing/2014/main" id="{412555D4-E721-4C17-AC5A-65707EE02BA7}"/>
              </a:ext>
            </a:extLst>
          </p:cNvPr>
          <p:cNvGrpSpPr/>
          <p:nvPr/>
        </p:nvGrpSpPr>
        <p:grpSpPr>
          <a:xfrm>
            <a:off x="3966040" y="3136631"/>
            <a:ext cx="4164044" cy="358646"/>
            <a:chOff x="4539571" y="4297660"/>
            <a:chExt cx="5584595" cy="478194"/>
          </a:xfrm>
        </p:grpSpPr>
        <p:sp>
          <p:nvSpPr>
            <p:cNvPr id="22" name="Rectangle 102">
              <a:extLst>
                <a:ext uri="{FF2B5EF4-FFF2-40B4-BE49-F238E27FC236}">
                  <a16:creationId xmlns:a16="http://schemas.microsoft.com/office/drawing/2014/main" id="{95465E86-DDEF-47D4-BC61-D1FC5AA0B2C5}"/>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3" name="AutoShape 103">
              <a:extLst>
                <a:ext uri="{FF2B5EF4-FFF2-40B4-BE49-F238E27FC236}">
                  <a16:creationId xmlns:a16="http://schemas.microsoft.com/office/drawing/2014/main" id="{5BBF7E6B-F62B-4E13-A090-418093EB1401}"/>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4" name="Rectangle 105">
            <a:extLst>
              <a:ext uri="{FF2B5EF4-FFF2-40B4-BE49-F238E27FC236}">
                <a16:creationId xmlns:a16="http://schemas.microsoft.com/office/drawing/2014/main" id="{358CE6B7-4DCB-473A-A45E-2DC969950E68}"/>
              </a:ext>
            </a:extLst>
          </p:cNvPr>
          <p:cNvSpPr>
            <a:spLocks noChangeArrowheads="1"/>
          </p:cNvSpPr>
          <p:nvPr/>
        </p:nvSpPr>
        <p:spPr bwMode="auto">
          <a:xfrm>
            <a:off x="4399448" y="3194767"/>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主法律行为和从法律行为</a:t>
            </a:r>
          </a:p>
        </p:txBody>
      </p:sp>
      <p:sp>
        <p:nvSpPr>
          <p:cNvPr id="25" name="Freeform 5">
            <a:extLst>
              <a:ext uri="{FF2B5EF4-FFF2-40B4-BE49-F238E27FC236}">
                <a16:creationId xmlns:a16="http://schemas.microsoft.com/office/drawing/2014/main" id="{743D114F-B915-4638-84A2-C9EDCAE5F699}"/>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6" name="Freeform 5">
            <a:extLst>
              <a:ext uri="{FF2B5EF4-FFF2-40B4-BE49-F238E27FC236}">
                <a16:creationId xmlns:a16="http://schemas.microsoft.com/office/drawing/2014/main" id="{00E10722-3C46-4CC3-9B2B-AF4DD72DCFDA}"/>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83556876-C781-4657-9842-2336A77C711F}"/>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547E5355-1750-452B-9D0F-FDFDF9322BC1}"/>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椭圆 28">
            <a:extLst>
              <a:ext uri="{FF2B5EF4-FFF2-40B4-BE49-F238E27FC236}">
                <a16:creationId xmlns:a16="http://schemas.microsoft.com/office/drawing/2014/main" id="{4407CFE3-EE7B-4E94-A7E0-CF7CCDD41ABB}"/>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0" name="组合 29">
            <a:extLst>
              <a:ext uri="{FF2B5EF4-FFF2-40B4-BE49-F238E27FC236}">
                <a16:creationId xmlns:a16="http://schemas.microsoft.com/office/drawing/2014/main" id="{CBC5245C-384F-4E8F-8375-C0A893CD9C9B}"/>
              </a:ext>
            </a:extLst>
          </p:cNvPr>
          <p:cNvGrpSpPr/>
          <p:nvPr/>
        </p:nvGrpSpPr>
        <p:grpSpPr>
          <a:xfrm>
            <a:off x="3981756" y="3622900"/>
            <a:ext cx="4134032" cy="358646"/>
            <a:chOff x="4539571" y="4298319"/>
            <a:chExt cx="5559304" cy="478194"/>
          </a:xfrm>
        </p:grpSpPr>
        <p:sp>
          <p:nvSpPr>
            <p:cNvPr id="31" name="Rectangle 102">
              <a:extLst>
                <a:ext uri="{FF2B5EF4-FFF2-40B4-BE49-F238E27FC236}">
                  <a16:creationId xmlns:a16="http://schemas.microsoft.com/office/drawing/2014/main" id="{145960E0-CB3A-4F21-A714-6996A7281984}"/>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2" name="AutoShape 103">
              <a:extLst>
                <a:ext uri="{FF2B5EF4-FFF2-40B4-BE49-F238E27FC236}">
                  <a16:creationId xmlns:a16="http://schemas.microsoft.com/office/drawing/2014/main" id="{F84D5648-6CFB-4FDB-A0C2-FB9A27492638}"/>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3" name="Rectangle 105">
            <a:extLst>
              <a:ext uri="{FF2B5EF4-FFF2-40B4-BE49-F238E27FC236}">
                <a16:creationId xmlns:a16="http://schemas.microsoft.com/office/drawing/2014/main" id="{086EDA06-47AD-4B77-AB87-84C85F77ABAB}"/>
              </a:ext>
            </a:extLst>
          </p:cNvPr>
          <p:cNvSpPr>
            <a:spLocks noChangeArrowheads="1"/>
          </p:cNvSpPr>
          <p:nvPr/>
        </p:nvSpPr>
        <p:spPr bwMode="auto">
          <a:xfrm>
            <a:off x="4435867" y="3659434"/>
            <a:ext cx="3287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独立法律行为和辅助法律行为</a:t>
            </a:r>
          </a:p>
        </p:txBody>
      </p:sp>
      <p:sp>
        <p:nvSpPr>
          <p:cNvPr id="34" name="Freeform 5">
            <a:extLst>
              <a:ext uri="{FF2B5EF4-FFF2-40B4-BE49-F238E27FC236}">
                <a16:creationId xmlns:a16="http://schemas.microsoft.com/office/drawing/2014/main" id="{D3217166-9C18-4CE8-A56D-3E7D16519A70}"/>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5" name="组合 34">
            <a:extLst>
              <a:ext uri="{FF2B5EF4-FFF2-40B4-BE49-F238E27FC236}">
                <a16:creationId xmlns:a16="http://schemas.microsoft.com/office/drawing/2014/main" id="{E0C5AC0C-6977-4616-B543-310D71F94C5A}"/>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6" name="AutoShape 3">
              <a:extLst>
                <a:ext uri="{FF2B5EF4-FFF2-40B4-BE49-F238E27FC236}">
                  <a16:creationId xmlns:a16="http://schemas.microsoft.com/office/drawing/2014/main" id="{5D69A686-EAC4-439C-B127-11B5EF714E2F}"/>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7" name="Freeform 7">
              <a:extLst>
                <a:ext uri="{FF2B5EF4-FFF2-40B4-BE49-F238E27FC236}">
                  <a16:creationId xmlns:a16="http://schemas.microsoft.com/office/drawing/2014/main" id="{C93339D1-DBCB-4082-968D-1643853FB57E}"/>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8" name="Freeform 8">
              <a:extLst>
                <a:ext uri="{FF2B5EF4-FFF2-40B4-BE49-F238E27FC236}">
                  <a16:creationId xmlns:a16="http://schemas.microsoft.com/office/drawing/2014/main" id="{7D388DEB-557A-4145-AA0E-94780C54264E}"/>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9">
              <a:extLst>
                <a:ext uri="{FF2B5EF4-FFF2-40B4-BE49-F238E27FC236}">
                  <a16:creationId xmlns:a16="http://schemas.microsoft.com/office/drawing/2014/main" id="{D89375EA-26CE-424E-9104-F05973188CC9}"/>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0" name="Freeform 10">
              <a:extLst>
                <a:ext uri="{FF2B5EF4-FFF2-40B4-BE49-F238E27FC236}">
                  <a16:creationId xmlns:a16="http://schemas.microsoft.com/office/drawing/2014/main" id="{1B75F7B8-16A9-4340-8400-12A09014C686}"/>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Rectangle 11">
              <a:extLst>
                <a:ext uri="{FF2B5EF4-FFF2-40B4-BE49-F238E27FC236}">
                  <a16:creationId xmlns:a16="http://schemas.microsoft.com/office/drawing/2014/main" id="{65797170-A878-40C9-96B0-FB3ED5EFD58C}"/>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2" name="Rectangle 12">
              <a:extLst>
                <a:ext uri="{FF2B5EF4-FFF2-40B4-BE49-F238E27FC236}">
                  <a16:creationId xmlns:a16="http://schemas.microsoft.com/office/drawing/2014/main" id="{F717B403-9979-422C-8E26-F833B8CDFB38}"/>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3" name="组合 42">
            <a:extLst>
              <a:ext uri="{FF2B5EF4-FFF2-40B4-BE49-F238E27FC236}">
                <a16:creationId xmlns:a16="http://schemas.microsoft.com/office/drawing/2014/main" id="{9A5DB273-4D5A-40D7-9553-F698E8104E3B}"/>
              </a:ext>
            </a:extLst>
          </p:cNvPr>
          <p:cNvGrpSpPr/>
          <p:nvPr/>
        </p:nvGrpSpPr>
        <p:grpSpPr>
          <a:xfrm>
            <a:off x="3951828" y="907276"/>
            <a:ext cx="4183643" cy="535817"/>
            <a:chOff x="4539571" y="1345332"/>
            <a:chExt cx="7210203" cy="554058"/>
          </a:xfrm>
          <a:solidFill>
            <a:srgbClr val="1F4E79"/>
          </a:solidFill>
        </p:grpSpPr>
        <p:sp>
          <p:nvSpPr>
            <p:cNvPr id="44" name="Rectangle 77">
              <a:extLst>
                <a:ext uri="{FF2B5EF4-FFF2-40B4-BE49-F238E27FC236}">
                  <a16:creationId xmlns:a16="http://schemas.microsoft.com/office/drawing/2014/main" id="{6381BCA9-D6ED-435F-9679-EBBFA6D4DD39}"/>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5" name="AutoShape 78">
              <a:extLst>
                <a:ext uri="{FF2B5EF4-FFF2-40B4-BE49-F238E27FC236}">
                  <a16:creationId xmlns:a16="http://schemas.microsoft.com/office/drawing/2014/main" id="{A9321B1C-EBA1-4DA5-80F8-2582639B5A6D}"/>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6" name="Rectangle 83">
            <a:extLst>
              <a:ext uri="{FF2B5EF4-FFF2-40B4-BE49-F238E27FC236}">
                <a16:creationId xmlns:a16="http://schemas.microsoft.com/office/drawing/2014/main" id="{68A9CFCF-B77A-4391-BCBF-EBBE3D32FB71}"/>
              </a:ext>
            </a:extLst>
          </p:cNvPr>
          <p:cNvSpPr>
            <a:spLocks noChangeArrowheads="1"/>
          </p:cNvSpPr>
          <p:nvPr/>
        </p:nvSpPr>
        <p:spPr bwMode="auto">
          <a:xfrm>
            <a:off x="4303698" y="937185"/>
            <a:ext cx="371447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单方民事法律行为、双方民事法律行为和</a:t>
            </a:r>
            <a:endPar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lvl="0" eaLnBrk="1" hangingPunct="1"/>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多方民事法律行为</a:t>
            </a:r>
          </a:p>
        </p:txBody>
      </p:sp>
      <p:sp>
        <p:nvSpPr>
          <p:cNvPr id="47" name="Freeform 5">
            <a:extLst>
              <a:ext uri="{FF2B5EF4-FFF2-40B4-BE49-F238E27FC236}">
                <a16:creationId xmlns:a16="http://schemas.microsoft.com/office/drawing/2014/main" id="{065BAFCB-E410-4EEA-A5F9-D1BAF91E5B3E}"/>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48" name="组合 47">
            <a:extLst>
              <a:ext uri="{FF2B5EF4-FFF2-40B4-BE49-F238E27FC236}">
                <a16:creationId xmlns:a16="http://schemas.microsoft.com/office/drawing/2014/main" id="{708E8874-EB54-4838-AE71-9D4AC30BBE81}"/>
              </a:ext>
            </a:extLst>
          </p:cNvPr>
          <p:cNvGrpSpPr/>
          <p:nvPr/>
        </p:nvGrpSpPr>
        <p:grpSpPr>
          <a:xfrm>
            <a:off x="3970617" y="4105291"/>
            <a:ext cx="4155303" cy="358646"/>
            <a:chOff x="4539571" y="4297660"/>
            <a:chExt cx="5587906" cy="478194"/>
          </a:xfrm>
        </p:grpSpPr>
        <p:sp>
          <p:nvSpPr>
            <p:cNvPr id="49" name="Rectangle 102">
              <a:extLst>
                <a:ext uri="{FF2B5EF4-FFF2-40B4-BE49-F238E27FC236}">
                  <a16:creationId xmlns:a16="http://schemas.microsoft.com/office/drawing/2014/main" id="{6E6148DF-D078-46A1-8B4F-0F188A0CF0F8}"/>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50" name="AutoShape 103">
              <a:extLst>
                <a:ext uri="{FF2B5EF4-FFF2-40B4-BE49-F238E27FC236}">
                  <a16:creationId xmlns:a16="http://schemas.microsoft.com/office/drawing/2014/main" id="{24BB3F9B-54C4-467F-8C27-7E0C320B5869}"/>
                </a:ext>
              </a:extLst>
            </p:cNvPr>
            <p:cNvSpPr>
              <a:spLocks noChangeArrowheads="1"/>
            </p:cNvSpPr>
            <p:nvPr/>
          </p:nvSpPr>
          <p:spPr bwMode="auto">
            <a:xfrm>
              <a:off x="5148062" y="4297660"/>
              <a:ext cx="4979415"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51" name="Rectangle 105">
            <a:extLst>
              <a:ext uri="{FF2B5EF4-FFF2-40B4-BE49-F238E27FC236}">
                <a16:creationId xmlns:a16="http://schemas.microsoft.com/office/drawing/2014/main" id="{3D58D244-EBD2-4410-8942-0514EEFD3BB4}"/>
              </a:ext>
            </a:extLst>
          </p:cNvPr>
          <p:cNvSpPr>
            <a:spLocks noChangeArrowheads="1"/>
          </p:cNvSpPr>
          <p:nvPr/>
        </p:nvSpPr>
        <p:spPr bwMode="auto">
          <a:xfrm>
            <a:off x="4424730" y="4142319"/>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七</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财产行为和身份行为</a:t>
            </a:r>
          </a:p>
        </p:txBody>
      </p:sp>
      <p:sp>
        <p:nvSpPr>
          <p:cNvPr id="52" name="Freeform 5">
            <a:extLst>
              <a:ext uri="{FF2B5EF4-FFF2-40B4-BE49-F238E27FC236}">
                <a16:creationId xmlns:a16="http://schemas.microsoft.com/office/drawing/2014/main" id="{0A6A75F0-D27A-4AC6-8756-4136F75569EC}"/>
              </a:ext>
            </a:extLst>
          </p:cNvPr>
          <p:cNvSpPr/>
          <p:nvPr/>
        </p:nvSpPr>
        <p:spPr bwMode="auto">
          <a:xfrm>
            <a:off x="2824839" y="3965356"/>
            <a:ext cx="1141199" cy="33917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1491847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29"/>
                                        </p:tgtEl>
                                      </p:cBhvr>
                                    </p:animEffect>
                                    <p:set>
                                      <p:cBhvr>
                                        <p:cTn id="22" dur="1" fill="hold">
                                          <p:stCondLst>
                                            <p:cond delay="249"/>
                                          </p:stCondLst>
                                        </p:cTn>
                                        <p:tgtEl>
                                          <p:spTgt spid="29"/>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left)">
                                      <p:cBhvr>
                                        <p:cTn id="41" dur="300"/>
                                        <p:tgtEl>
                                          <p:spTgt spid="47"/>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400"/>
                                        <p:tgtEl>
                                          <p:spTgt spid="43"/>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p:cTn id="49" dur="500" fill="hold"/>
                                        <p:tgtEl>
                                          <p:spTgt spid="46"/>
                                        </p:tgtEl>
                                        <p:attrNameLst>
                                          <p:attrName>ppt_w</p:attrName>
                                        </p:attrNameLst>
                                      </p:cBhvr>
                                      <p:tavLst>
                                        <p:tav tm="0">
                                          <p:val>
                                            <p:fltVal val="0"/>
                                          </p:val>
                                        </p:tav>
                                        <p:tav tm="100000">
                                          <p:val>
                                            <p:strVal val="#ppt_w"/>
                                          </p:val>
                                        </p:tav>
                                      </p:tavLst>
                                    </p:anim>
                                    <p:anim calcmode="lin" valueType="num">
                                      <p:cBhvr>
                                        <p:cTn id="50" dur="500" fill="hold"/>
                                        <p:tgtEl>
                                          <p:spTgt spid="46"/>
                                        </p:tgtEl>
                                        <p:attrNameLst>
                                          <p:attrName>ppt_h</p:attrName>
                                        </p:attrNameLst>
                                      </p:cBhvr>
                                      <p:tavLst>
                                        <p:tav tm="0">
                                          <p:val>
                                            <p:fltVal val="0"/>
                                          </p:val>
                                        </p:tav>
                                        <p:tav tm="100000">
                                          <p:val>
                                            <p:strVal val="#ppt_h"/>
                                          </p:val>
                                        </p:tav>
                                      </p:tavLst>
                                    </p:anim>
                                    <p:animEffect transition="in" filter="fade">
                                      <p:cBhvr>
                                        <p:cTn id="51" dur="500"/>
                                        <p:tgtEl>
                                          <p:spTgt spid="46"/>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300"/>
                                        <p:tgtEl>
                                          <p:spTgt spid="25"/>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Effect transition="in" filter="wipe(left)">
                                      <p:cBhvr>
                                        <p:cTn id="83" dur="500"/>
                                        <p:tgtEl>
                                          <p:spTgt spid="27"/>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p:cTn id="91" dur="500" fill="hold"/>
                                        <p:tgtEl>
                                          <p:spTgt spid="20"/>
                                        </p:tgtEl>
                                        <p:attrNameLst>
                                          <p:attrName>ppt_w</p:attrName>
                                        </p:attrNameLst>
                                      </p:cBhvr>
                                      <p:tavLst>
                                        <p:tav tm="0">
                                          <p:val>
                                            <p:fltVal val="0"/>
                                          </p:val>
                                        </p:tav>
                                        <p:tav tm="100000">
                                          <p:val>
                                            <p:strVal val="#ppt_w"/>
                                          </p:val>
                                        </p:tav>
                                      </p:tavLst>
                                    </p:anim>
                                    <p:anim calcmode="lin" valueType="num">
                                      <p:cBhvr>
                                        <p:cTn id="92" dur="500" fill="hold"/>
                                        <p:tgtEl>
                                          <p:spTgt spid="20"/>
                                        </p:tgtEl>
                                        <p:attrNameLst>
                                          <p:attrName>ppt_h</p:attrName>
                                        </p:attrNameLst>
                                      </p:cBhvr>
                                      <p:tavLst>
                                        <p:tav tm="0">
                                          <p:val>
                                            <p:fltVal val="0"/>
                                          </p:val>
                                        </p:tav>
                                        <p:tav tm="100000">
                                          <p:val>
                                            <p:strVal val="#ppt_h"/>
                                          </p:val>
                                        </p:tav>
                                      </p:tavLst>
                                    </p:anim>
                                    <p:animEffect transition="in" filter="fade">
                                      <p:cBhvr>
                                        <p:cTn id="93" dur="500"/>
                                        <p:tgtEl>
                                          <p:spTgt spid="20"/>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wipe(left)">
                                      <p:cBhvr>
                                        <p:cTn id="97" dur="500"/>
                                        <p:tgtEl>
                                          <p:spTgt spid="28"/>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left)">
                                      <p:cBhvr>
                                        <p:cTn id="101" dur="500"/>
                                        <p:tgtEl>
                                          <p:spTgt spid="21"/>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p:cTn id="105" dur="500" fill="hold"/>
                                        <p:tgtEl>
                                          <p:spTgt spid="24"/>
                                        </p:tgtEl>
                                        <p:attrNameLst>
                                          <p:attrName>ppt_w</p:attrName>
                                        </p:attrNameLst>
                                      </p:cBhvr>
                                      <p:tavLst>
                                        <p:tav tm="0">
                                          <p:val>
                                            <p:fltVal val="0"/>
                                          </p:val>
                                        </p:tav>
                                        <p:tav tm="100000">
                                          <p:val>
                                            <p:strVal val="#ppt_w"/>
                                          </p:val>
                                        </p:tav>
                                      </p:tavLst>
                                    </p:anim>
                                    <p:anim calcmode="lin" valueType="num">
                                      <p:cBhvr>
                                        <p:cTn id="106" dur="500" fill="hold"/>
                                        <p:tgtEl>
                                          <p:spTgt spid="24"/>
                                        </p:tgtEl>
                                        <p:attrNameLst>
                                          <p:attrName>ppt_h</p:attrName>
                                        </p:attrNameLst>
                                      </p:cBhvr>
                                      <p:tavLst>
                                        <p:tav tm="0">
                                          <p:val>
                                            <p:fltVal val="0"/>
                                          </p:val>
                                        </p:tav>
                                        <p:tav tm="100000">
                                          <p:val>
                                            <p:strVal val="#ppt_h"/>
                                          </p:val>
                                        </p:tav>
                                      </p:tavLst>
                                    </p:anim>
                                    <p:animEffect transition="in" filter="fade">
                                      <p:cBhvr>
                                        <p:cTn id="107" dur="500"/>
                                        <p:tgtEl>
                                          <p:spTgt spid="24"/>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4"/>
                                        </p:tgtEl>
                                        <p:attrNameLst>
                                          <p:attrName>style.visibility</p:attrName>
                                        </p:attrNameLst>
                                      </p:cBhvr>
                                      <p:to>
                                        <p:strVal val="visible"/>
                                      </p:to>
                                    </p:set>
                                    <p:animEffect transition="in" filter="wipe(left)">
                                      <p:cBhvr>
                                        <p:cTn id="111" dur="500"/>
                                        <p:tgtEl>
                                          <p:spTgt spid="34"/>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0"/>
                                        </p:tgtEl>
                                        <p:attrNameLst>
                                          <p:attrName>style.visibility</p:attrName>
                                        </p:attrNameLst>
                                      </p:cBhvr>
                                      <p:to>
                                        <p:strVal val="visible"/>
                                      </p:to>
                                    </p:set>
                                    <p:animEffect transition="in" filter="wipe(left)">
                                      <p:cBhvr>
                                        <p:cTn id="115" dur="500"/>
                                        <p:tgtEl>
                                          <p:spTgt spid="30"/>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3"/>
                                        </p:tgtEl>
                                        <p:attrNameLst>
                                          <p:attrName>style.visibility</p:attrName>
                                        </p:attrNameLst>
                                      </p:cBhvr>
                                      <p:to>
                                        <p:strVal val="visible"/>
                                      </p:to>
                                    </p:set>
                                    <p:anim calcmode="lin" valueType="num">
                                      <p:cBhvr>
                                        <p:cTn id="119" dur="500" fill="hold"/>
                                        <p:tgtEl>
                                          <p:spTgt spid="33"/>
                                        </p:tgtEl>
                                        <p:attrNameLst>
                                          <p:attrName>ppt_w</p:attrName>
                                        </p:attrNameLst>
                                      </p:cBhvr>
                                      <p:tavLst>
                                        <p:tav tm="0">
                                          <p:val>
                                            <p:fltVal val="0"/>
                                          </p:val>
                                        </p:tav>
                                        <p:tav tm="100000">
                                          <p:val>
                                            <p:strVal val="#ppt_w"/>
                                          </p:val>
                                        </p:tav>
                                      </p:tavLst>
                                    </p:anim>
                                    <p:anim calcmode="lin" valueType="num">
                                      <p:cBhvr>
                                        <p:cTn id="120" dur="500" fill="hold"/>
                                        <p:tgtEl>
                                          <p:spTgt spid="33"/>
                                        </p:tgtEl>
                                        <p:attrNameLst>
                                          <p:attrName>ppt_h</p:attrName>
                                        </p:attrNameLst>
                                      </p:cBhvr>
                                      <p:tavLst>
                                        <p:tav tm="0">
                                          <p:val>
                                            <p:fltVal val="0"/>
                                          </p:val>
                                        </p:tav>
                                        <p:tav tm="100000">
                                          <p:val>
                                            <p:strVal val="#ppt_h"/>
                                          </p:val>
                                        </p:tav>
                                      </p:tavLst>
                                    </p:anim>
                                    <p:animEffect transition="in" filter="fade">
                                      <p:cBhvr>
                                        <p:cTn id="121" dur="500"/>
                                        <p:tgtEl>
                                          <p:spTgt spid="33"/>
                                        </p:tgtEl>
                                      </p:cBhvr>
                                    </p:animEffect>
                                  </p:childTnLst>
                                </p:cTn>
                              </p:par>
                            </p:childTnLst>
                          </p:cTn>
                        </p:par>
                        <p:par>
                          <p:cTn id="122" fill="hold">
                            <p:stCondLst>
                              <p:cond delay="9500"/>
                            </p:stCondLst>
                            <p:childTnLst>
                              <p:par>
                                <p:cTn id="123" presetID="22" presetClass="entr" presetSubtype="8" fill="hold" grpId="0" nodeType="after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wipe(left)">
                                      <p:cBhvr>
                                        <p:cTn id="125" dur="500"/>
                                        <p:tgtEl>
                                          <p:spTgt spid="52"/>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wipe(left)">
                                      <p:cBhvr>
                                        <p:cTn id="129" dur="500"/>
                                        <p:tgtEl>
                                          <p:spTgt spid="48"/>
                                        </p:tgtEl>
                                      </p:cBhvr>
                                    </p:animEffect>
                                  </p:childTnLst>
                                </p:cTn>
                              </p:par>
                            </p:childTnLst>
                          </p:cTn>
                        </p:par>
                        <p:par>
                          <p:cTn id="130" fill="hold">
                            <p:stCondLst>
                              <p:cond delay="10500"/>
                            </p:stCondLst>
                            <p:childTnLst>
                              <p:par>
                                <p:cTn id="131" presetID="53" presetClass="entr" presetSubtype="16"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 calcmode="lin" valueType="num">
                                      <p:cBhvr>
                                        <p:cTn id="133" dur="500" fill="hold"/>
                                        <p:tgtEl>
                                          <p:spTgt spid="51"/>
                                        </p:tgtEl>
                                        <p:attrNameLst>
                                          <p:attrName>ppt_w</p:attrName>
                                        </p:attrNameLst>
                                      </p:cBhvr>
                                      <p:tavLst>
                                        <p:tav tm="0">
                                          <p:val>
                                            <p:fltVal val="0"/>
                                          </p:val>
                                        </p:tav>
                                        <p:tav tm="100000">
                                          <p:val>
                                            <p:strVal val="#ppt_w"/>
                                          </p:val>
                                        </p:tav>
                                      </p:tavLst>
                                    </p:anim>
                                    <p:anim calcmode="lin" valueType="num">
                                      <p:cBhvr>
                                        <p:cTn id="134" dur="500" fill="hold"/>
                                        <p:tgtEl>
                                          <p:spTgt spid="51"/>
                                        </p:tgtEl>
                                        <p:attrNameLst>
                                          <p:attrName>ppt_h</p:attrName>
                                        </p:attrNameLst>
                                      </p:cBhvr>
                                      <p:tavLst>
                                        <p:tav tm="0">
                                          <p:val>
                                            <p:fltVal val="0"/>
                                          </p:val>
                                        </p:tav>
                                        <p:tav tm="100000">
                                          <p:val>
                                            <p:strVal val="#ppt_h"/>
                                          </p:val>
                                        </p:tav>
                                      </p:tavLst>
                                    </p:anim>
                                    <p:animEffect transition="in" filter="fade">
                                      <p:cBhvr>
                                        <p:cTn id="13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0" grpId="0" bldLvl="0" animBg="1"/>
      <p:bldP spid="24" grpId="0" bldLvl="0" animBg="1"/>
      <p:bldP spid="25" grpId="0" bldLvl="0" animBg="1"/>
      <p:bldP spid="26" grpId="0" bldLvl="0" animBg="1"/>
      <p:bldP spid="27" grpId="0" bldLvl="0" animBg="1"/>
      <p:bldP spid="28" grpId="0" bldLvl="0" animBg="1"/>
      <p:bldP spid="29" grpId="0" bldLvl="0" animBg="1"/>
      <p:bldP spid="29" grpId="1" bldLvl="0" animBg="1"/>
      <p:bldP spid="33" grpId="0" bldLvl="0" animBg="1"/>
      <p:bldP spid="34" grpId="0" bldLvl="0" animBg="1"/>
      <p:bldP spid="46" grpId="0" bldLvl="0" animBg="1"/>
      <p:bldP spid="47" grpId="0" bldLvl="0" animBg="1"/>
      <p:bldP spid="51" grpId="0" bldLvl="0" animBg="1"/>
      <p:bldP spid="52" grpId="0" bldLvl="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民事法律行为概述</a:t>
            </a:r>
          </a:p>
        </p:txBody>
      </p:sp>
      <p:sp>
        <p:nvSpPr>
          <p:cNvPr id="3" name="Oval 22">
            <a:extLst>
              <a:ext uri="{FF2B5EF4-FFF2-40B4-BE49-F238E27FC236}">
                <a16:creationId xmlns:a16="http://schemas.microsoft.com/office/drawing/2014/main" id="{6F751C2D-8678-4543-B15D-50330FE000F8}"/>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a:extLst>
              <a:ext uri="{FF2B5EF4-FFF2-40B4-BE49-F238E27FC236}">
                <a16:creationId xmlns:a16="http://schemas.microsoft.com/office/drawing/2014/main" id="{5E7B9DAA-8FDE-4C1E-9228-DE594917A8D3}"/>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a:extLst>
              <a:ext uri="{FF2B5EF4-FFF2-40B4-BE49-F238E27FC236}">
                <a16:creationId xmlns:a16="http://schemas.microsoft.com/office/drawing/2014/main" id="{BE1D8C64-7E52-4072-B0C9-96AC4FA3201C}"/>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a:extLst>
              <a:ext uri="{FF2B5EF4-FFF2-40B4-BE49-F238E27FC236}">
                <a16:creationId xmlns:a16="http://schemas.microsoft.com/office/drawing/2014/main" id="{891CB37D-A87F-481D-88F8-0680A45B2596}"/>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a:extLst>
              <a:ext uri="{FF2B5EF4-FFF2-40B4-BE49-F238E27FC236}">
                <a16:creationId xmlns:a16="http://schemas.microsoft.com/office/drawing/2014/main" id="{4ACD0B0C-3B99-4274-9E7C-8BEA087870B3}"/>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a:extLst>
              <a:ext uri="{FF2B5EF4-FFF2-40B4-BE49-F238E27FC236}">
                <a16:creationId xmlns:a16="http://schemas.microsoft.com/office/drawing/2014/main" id="{EEC5BC30-7864-4E51-9A25-E5BE23FF3516}"/>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a:extLst>
              <a:ext uri="{FF2B5EF4-FFF2-40B4-BE49-F238E27FC236}">
                <a16:creationId xmlns:a16="http://schemas.microsoft.com/office/drawing/2014/main" id="{02F98E87-EC87-49A2-82BA-BAB9ADE65874}"/>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a:extLst>
              <a:ext uri="{FF2B5EF4-FFF2-40B4-BE49-F238E27FC236}">
                <a16:creationId xmlns:a16="http://schemas.microsoft.com/office/drawing/2014/main" id="{B241C6E8-1D3F-41F6-85BC-E880D101C247}"/>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a:extLst>
              <a:ext uri="{FF2B5EF4-FFF2-40B4-BE49-F238E27FC236}">
                <a16:creationId xmlns:a16="http://schemas.microsoft.com/office/drawing/2014/main" id="{F58E3C67-7048-45E2-8D53-4BC5E0E94F75}"/>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2" name="TextBox 84">
            <a:extLst>
              <a:ext uri="{FF2B5EF4-FFF2-40B4-BE49-F238E27FC236}">
                <a16:creationId xmlns:a16="http://schemas.microsoft.com/office/drawing/2014/main" id="{E7ECE831-6811-4DB3-B63C-A9275679E424}"/>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3" name="TextBox 85">
            <a:extLst>
              <a:ext uri="{FF2B5EF4-FFF2-40B4-BE49-F238E27FC236}">
                <a16:creationId xmlns:a16="http://schemas.microsoft.com/office/drawing/2014/main" id="{BB952C14-334C-465F-93F0-3BE4BA3DDB8C}"/>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4" name="TextBox 107">
            <a:extLst>
              <a:ext uri="{FF2B5EF4-FFF2-40B4-BE49-F238E27FC236}">
                <a16:creationId xmlns:a16="http://schemas.microsoft.com/office/drawing/2014/main" id="{ACC54DD2-C7B1-4051-8508-6058AEDF82CF}"/>
              </a:ext>
            </a:extLst>
          </p:cNvPr>
          <p:cNvSpPr txBox="1"/>
          <p:nvPr/>
        </p:nvSpPr>
        <p:spPr>
          <a:xfrm>
            <a:off x="3660117" y="2773233"/>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一</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口头形式</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sp>
        <p:nvSpPr>
          <p:cNvPr id="15" name="TextBox 108">
            <a:extLst>
              <a:ext uri="{FF2B5EF4-FFF2-40B4-BE49-F238E27FC236}">
                <a16:creationId xmlns:a16="http://schemas.microsoft.com/office/drawing/2014/main" id="{5AEF3A92-01E1-430C-B8B4-33AB9D86558C}"/>
              </a:ext>
            </a:extLst>
          </p:cNvPr>
          <p:cNvSpPr txBox="1"/>
          <p:nvPr/>
        </p:nvSpPr>
        <p:spPr>
          <a:xfrm>
            <a:off x="3643129" y="3459576"/>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二</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书面形式</a:t>
            </a:r>
          </a:p>
        </p:txBody>
      </p:sp>
      <p:sp>
        <p:nvSpPr>
          <p:cNvPr id="16" name="TextBox 109">
            <a:extLst>
              <a:ext uri="{FF2B5EF4-FFF2-40B4-BE49-F238E27FC236}">
                <a16:creationId xmlns:a16="http://schemas.microsoft.com/office/drawing/2014/main" id="{719F35CE-8119-48AA-B1AC-93A1BF57ACE8}"/>
              </a:ext>
            </a:extLst>
          </p:cNvPr>
          <p:cNvSpPr txBox="1"/>
          <p:nvPr/>
        </p:nvSpPr>
        <p:spPr>
          <a:xfrm>
            <a:off x="3653576" y="4046312"/>
            <a:ext cx="4698652" cy="259973"/>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三</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其他形式</a:t>
            </a:r>
            <a:endParaRPr lang="zh-CN" altLang="en-US" sz="1200" kern="0" dirty="0">
              <a:solidFill>
                <a:sysClr val="windowText" lastClr="000000">
                  <a:lumMod val="75000"/>
                  <a:lumOff val="25000"/>
                </a:sysClr>
              </a:solidFill>
              <a:latin typeface="微软雅黑" pitchFamily="34" charset="-122"/>
              <a:ea typeface="微软雅黑" pitchFamily="34" charset="-122"/>
              <a:sym typeface="微软雅黑" pitchFamily="34" charset="-122"/>
            </a:endParaRPr>
          </a:p>
        </p:txBody>
      </p:sp>
      <p:pic>
        <p:nvPicPr>
          <p:cNvPr id="17" name="Picture 3" descr="E:\我图PPT\00001PNG素材\法院png\法院2.png">
            <a:extLst>
              <a:ext uri="{FF2B5EF4-FFF2-40B4-BE49-F238E27FC236}">
                <a16:creationId xmlns:a16="http://schemas.microsoft.com/office/drawing/2014/main" id="{8854C793-ECD6-4906-8062-C28A6C9CBBB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a:extLst>
              <a:ext uri="{FF2B5EF4-FFF2-40B4-BE49-F238E27FC236}">
                <a16:creationId xmlns:a16="http://schemas.microsoft.com/office/drawing/2014/main" id="{72419687-8AB0-4D77-B38B-554A1DC24674}"/>
              </a:ext>
            </a:extLst>
          </p:cNvPr>
          <p:cNvSpPr/>
          <p:nvPr/>
        </p:nvSpPr>
        <p:spPr>
          <a:xfrm>
            <a:off x="3634350" y="1310938"/>
            <a:ext cx="4724419" cy="336695"/>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民事法律行为的形式是指意思表示的方式</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主要有以下几类。</a:t>
            </a:r>
          </a:p>
        </p:txBody>
      </p:sp>
      <p:sp>
        <p:nvSpPr>
          <p:cNvPr id="20" name="文本框 19">
            <a:extLst>
              <a:ext uri="{FF2B5EF4-FFF2-40B4-BE49-F238E27FC236}">
                <a16:creationId xmlns:a16="http://schemas.microsoft.com/office/drawing/2014/main" id="{E6833FDE-1B61-4D73-9EE5-FDC6EDF04100}"/>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三、民事法律行为的形式</a:t>
            </a:r>
            <a:endParaRPr lang="zh-CN" altLang="en-US" dirty="0"/>
          </a:p>
        </p:txBody>
      </p:sp>
    </p:spTree>
    <p:extLst>
      <p:ext uri="{BB962C8B-B14F-4D97-AF65-F5344CB8AC3E}">
        <p14:creationId xmlns:p14="http://schemas.microsoft.com/office/powerpoint/2010/main" val="6484893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3" name="Oval 22">
            <a:extLst>
              <a:ext uri="{FF2B5EF4-FFF2-40B4-BE49-F238E27FC236}">
                <a16:creationId xmlns:a16="http://schemas.microsoft.com/office/drawing/2014/main" id="{901E912F-A0E0-407F-9230-4E9FD1DA204F}"/>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a:extLst>
              <a:ext uri="{FF2B5EF4-FFF2-40B4-BE49-F238E27FC236}">
                <a16:creationId xmlns:a16="http://schemas.microsoft.com/office/drawing/2014/main" id="{A21A0953-8DA1-4396-B72E-421B99E73533}"/>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a:extLst>
              <a:ext uri="{FF2B5EF4-FFF2-40B4-BE49-F238E27FC236}">
                <a16:creationId xmlns:a16="http://schemas.microsoft.com/office/drawing/2014/main" id="{6D51ED8E-95A8-4471-BC4F-5DB91D749528}"/>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a:extLst>
              <a:ext uri="{FF2B5EF4-FFF2-40B4-BE49-F238E27FC236}">
                <a16:creationId xmlns:a16="http://schemas.microsoft.com/office/drawing/2014/main" id="{A6E416F4-F26E-45B0-86F0-637C0BCB4399}"/>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a:extLst>
              <a:ext uri="{FF2B5EF4-FFF2-40B4-BE49-F238E27FC236}">
                <a16:creationId xmlns:a16="http://schemas.microsoft.com/office/drawing/2014/main" id="{C7C3C32E-9C6B-43C6-AB68-F62F6EBA017D}"/>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a:extLst>
              <a:ext uri="{FF2B5EF4-FFF2-40B4-BE49-F238E27FC236}">
                <a16:creationId xmlns:a16="http://schemas.microsoft.com/office/drawing/2014/main" id="{7CD8D327-5D3E-48D2-B59F-2BF0A4C2A9F8}"/>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a:extLst>
              <a:ext uri="{FF2B5EF4-FFF2-40B4-BE49-F238E27FC236}">
                <a16:creationId xmlns:a16="http://schemas.microsoft.com/office/drawing/2014/main" id="{E9282718-7B92-44F3-8E83-714B6E2EA0C8}"/>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a:extLst>
              <a:ext uri="{FF2B5EF4-FFF2-40B4-BE49-F238E27FC236}">
                <a16:creationId xmlns:a16="http://schemas.microsoft.com/office/drawing/2014/main" id="{B00B28FD-22BD-4BB8-8F44-93606CC5F56F}"/>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a:extLst>
              <a:ext uri="{FF2B5EF4-FFF2-40B4-BE49-F238E27FC236}">
                <a16:creationId xmlns:a16="http://schemas.microsoft.com/office/drawing/2014/main" id="{8403BABC-B614-45B8-A85F-8868E79C28EC}"/>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2" name="TextBox 84">
            <a:extLst>
              <a:ext uri="{FF2B5EF4-FFF2-40B4-BE49-F238E27FC236}">
                <a16:creationId xmlns:a16="http://schemas.microsoft.com/office/drawing/2014/main" id="{4C67CE3A-5E4D-465E-83E5-916BA667050E}"/>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3" name="TextBox 85">
            <a:extLst>
              <a:ext uri="{FF2B5EF4-FFF2-40B4-BE49-F238E27FC236}">
                <a16:creationId xmlns:a16="http://schemas.microsoft.com/office/drawing/2014/main" id="{84B1B36A-734F-4B14-9FE1-20B68E456391}"/>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4" name="TextBox 107">
            <a:extLst>
              <a:ext uri="{FF2B5EF4-FFF2-40B4-BE49-F238E27FC236}">
                <a16:creationId xmlns:a16="http://schemas.microsoft.com/office/drawing/2014/main" id="{DB01E9B5-5F03-4AE2-A880-F275B1964624}"/>
              </a:ext>
            </a:extLst>
          </p:cNvPr>
          <p:cNvSpPr txBox="1"/>
          <p:nvPr/>
        </p:nvSpPr>
        <p:spPr>
          <a:xfrm>
            <a:off x="3660117" y="2773233"/>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行为人的意思表示中必须含有设立、变更或者终止民事法律关系的意图</a:t>
            </a:r>
            <a:r>
              <a:rPr lang="en-US" altLang="zh-CN" sz="1200" kern="0" dirty="0">
                <a:solidFill>
                  <a:sysClr val="windowText" lastClr="000000">
                    <a:lumMod val="75000"/>
                    <a:lumOff val="25000"/>
                  </a:sysClr>
                </a:solidFill>
                <a:latin typeface="微软雅黑" pitchFamily="34" charset="-122"/>
                <a:ea typeface="微软雅黑" pitchFamily="34" charset="-122"/>
              </a:rPr>
              <a:t>;</a:t>
            </a:r>
          </a:p>
        </p:txBody>
      </p:sp>
      <p:sp>
        <p:nvSpPr>
          <p:cNvPr id="15" name="TextBox 108">
            <a:extLst>
              <a:ext uri="{FF2B5EF4-FFF2-40B4-BE49-F238E27FC236}">
                <a16:creationId xmlns:a16="http://schemas.microsoft.com/office/drawing/2014/main" id="{B33A979B-D8AE-4E98-93BE-3268E7AD18E7}"/>
              </a:ext>
            </a:extLst>
          </p:cNvPr>
          <p:cNvSpPr txBox="1"/>
          <p:nvPr/>
        </p:nvSpPr>
        <p:spPr>
          <a:xfrm>
            <a:off x="3643129" y="3459576"/>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行为人的意思表示必须完整地表达设立、变更或者终止民事法律关系的必需内容</a:t>
            </a:r>
            <a:r>
              <a:rPr lang="en-US" altLang="zh-CN" sz="1200" kern="0" dirty="0">
                <a:solidFill>
                  <a:sysClr val="windowText" lastClr="000000">
                    <a:lumMod val="75000"/>
                    <a:lumOff val="25000"/>
                  </a:sysClr>
                </a:solidFill>
                <a:latin typeface="微软雅黑" pitchFamily="34" charset="-122"/>
                <a:ea typeface="微软雅黑" pitchFamily="34" charset="-122"/>
              </a:rPr>
              <a:t>;</a:t>
            </a:r>
          </a:p>
        </p:txBody>
      </p:sp>
      <p:sp>
        <p:nvSpPr>
          <p:cNvPr id="16" name="TextBox 109">
            <a:extLst>
              <a:ext uri="{FF2B5EF4-FFF2-40B4-BE49-F238E27FC236}">
                <a16:creationId xmlns:a16="http://schemas.microsoft.com/office/drawing/2014/main" id="{B016D4D5-362A-4FD1-86FA-FB2180FFB211}"/>
              </a:ext>
            </a:extLst>
          </p:cNvPr>
          <p:cNvSpPr txBox="1"/>
          <p:nvPr/>
        </p:nvSpPr>
        <p:spPr>
          <a:xfrm>
            <a:off x="3653576" y="4046312"/>
            <a:ext cx="4698652" cy="481572"/>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(3)</a:t>
            </a:r>
            <a:r>
              <a:rPr lang="zh-CN" altLang="en-US" sz="1200" kern="0" dirty="0">
                <a:solidFill>
                  <a:sysClr val="windowText" lastClr="000000">
                    <a:lumMod val="75000"/>
                    <a:lumOff val="25000"/>
                  </a:sysClr>
                </a:solidFill>
                <a:latin typeface="微软雅黑" pitchFamily="34" charset="-122"/>
                <a:ea typeface="微软雅黑" pitchFamily="34" charset="-122"/>
              </a:rPr>
              <a:t>行为人必须以一定的方式将自己的内心意思表现于外部</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能够由他人客观地加以识别。</a:t>
            </a:r>
          </a:p>
        </p:txBody>
      </p:sp>
      <p:pic>
        <p:nvPicPr>
          <p:cNvPr id="17" name="Picture 3" descr="E:\我图PPT\00001PNG素材\法院png\法院2.png">
            <a:extLst>
              <a:ext uri="{FF2B5EF4-FFF2-40B4-BE49-F238E27FC236}">
                <a16:creationId xmlns:a16="http://schemas.microsoft.com/office/drawing/2014/main" id="{6B714554-31D3-4845-B974-A4E98ED6FED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a:extLst>
              <a:ext uri="{FF2B5EF4-FFF2-40B4-BE49-F238E27FC236}">
                <a16:creationId xmlns:a16="http://schemas.microsoft.com/office/drawing/2014/main" id="{6C1D5E74-C911-4FBE-845C-6FCDC42B5853}"/>
              </a:ext>
            </a:extLst>
          </p:cNvPr>
          <p:cNvSpPr/>
          <p:nvPr/>
        </p:nvSpPr>
        <p:spPr>
          <a:xfrm>
            <a:off x="3634350" y="1310938"/>
            <a:ext cx="4724419" cy="1167692"/>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民事法律行为在符合成立要件时成立。它解决的是民事法律行为是否在客观上已经存在的问题。不符合民事法律行为成立要件的行为</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视为民事法律行为不存在。在一般情况下</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民事法律行为的构成需符合下列要件</a:t>
            </a:r>
            <a:r>
              <a:rPr lang="en-US" altLang="zh-CN" sz="1800" baseline="-3000" dirty="0">
                <a:solidFill>
                  <a:srgbClr val="9B552C"/>
                </a:solidFill>
                <a:latin typeface="微软雅黑" pitchFamily="34" charset="-122"/>
                <a:ea typeface="微软雅黑" pitchFamily="34" charset="-122"/>
              </a:rPr>
              <a:t>:</a:t>
            </a:r>
            <a:endParaRPr lang="zh-CN" altLang="en-US" sz="1800" baseline="-3000" dirty="0">
              <a:solidFill>
                <a:srgbClr val="9B552C"/>
              </a:solidFill>
              <a:latin typeface="微软雅黑" pitchFamily="34" charset="-122"/>
              <a:ea typeface="微软雅黑" pitchFamily="34" charset="-122"/>
            </a:endParaRP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一、民事法律行为成立的要件</a:t>
            </a:r>
            <a:endParaRPr lang="zh-CN" altLang="en-US" dirty="0"/>
          </a:p>
        </p:txBody>
      </p:sp>
    </p:spTree>
    <p:extLst>
      <p:ext uri="{BB962C8B-B14F-4D97-AF65-F5344CB8AC3E}">
        <p14:creationId xmlns:p14="http://schemas.microsoft.com/office/powerpoint/2010/main" val="14301577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3" name="Oval 22">
            <a:extLst>
              <a:ext uri="{FF2B5EF4-FFF2-40B4-BE49-F238E27FC236}">
                <a16:creationId xmlns:a16="http://schemas.microsoft.com/office/drawing/2014/main" id="{901E912F-A0E0-407F-9230-4E9FD1DA204F}"/>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4" name="Line 23">
            <a:extLst>
              <a:ext uri="{FF2B5EF4-FFF2-40B4-BE49-F238E27FC236}">
                <a16:creationId xmlns:a16="http://schemas.microsoft.com/office/drawing/2014/main" id="{A21A0953-8DA1-4396-B72E-421B99E73533}"/>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5" name="Freeform 24">
            <a:extLst>
              <a:ext uri="{FF2B5EF4-FFF2-40B4-BE49-F238E27FC236}">
                <a16:creationId xmlns:a16="http://schemas.microsoft.com/office/drawing/2014/main" id="{6D51ED8E-95A8-4471-BC4F-5DB91D749528}"/>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5">
            <a:extLst>
              <a:ext uri="{FF2B5EF4-FFF2-40B4-BE49-F238E27FC236}">
                <a16:creationId xmlns:a16="http://schemas.microsoft.com/office/drawing/2014/main" id="{A6E416F4-F26E-45B0-86F0-637C0BCB4399}"/>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7" name="Freeform 26">
            <a:extLst>
              <a:ext uri="{FF2B5EF4-FFF2-40B4-BE49-F238E27FC236}">
                <a16:creationId xmlns:a16="http://schemas.microsoft.com/office/drawing/2014/main" id="{C7C3C32E-9C6B-43C6-AB68-F62F6EBA017D}"/>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7">
            <a:extLst>
              <a:ext uri="{FF2B5EF4-FFF2-40B4-BE49-F238E27FC236}">
                <a16:creationId xmlns:a16="http://schemas.microsoft.com/office/drawing/2014/main" id="{7CD8D327-5D3E-48D2-B59F-2BF0A4C2A9F8}"/>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9" name="Freeform 28">
            <a:extLst>
              <a:ext uri="{FF2B5EF4-FFF2-40B4-BE49-F238E27FC236}">
                <a16:creationId xmlns:a16="http://schemas.microsoft.com/office/drawing/2014/main" id="{E9282718-7B92-44F3-8E83-714B6E2EA0C8}"/>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0" name="Freeform 29">
            <a:extLst>
              <a:ext uri="{FF2B5EF4-FFF2-40B4-BE49-F238E27FC236}">
                <a16:creationId xmlns:a16="http://schemas.microsoft.com/office/drawing/2014/main" id="{B00B28FD-22BD-4BB8-8F44-93606CC5F56F}"/>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TextBox 83">
            <a:extLst>
              <a:ext uri="{FF2B5EF4-FFF2-40B4-BE49-F238E27FC236}">
                <a16:creationId xmlns:a16="http://schemas.microsoft.com/office/drawing/2014/main" id="{8403BABC-B614-45B8-A85F-8868E79C28EC}"/>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2" name="TextBox 84">
            <a:extLst>
              <a:ext uri="{FF2B5EF4-FFF2-40B4-BE49-F238E27FC236}">
                <a16:creationId xmlns:a16="http://schemas.microsoft.com/office/drawing/2014/main" id="{4C67CE3A-5E4D-465E-83E5-916BA667050E}"/>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3" name="TextBox 85">
            <a:extLst>
              <a:ext uri="{FF2B5EF4-FFF2-40B4-BE49-F238E27FC236}">
                <a16:creationId xmlns:a16="http://schemas.microsoft.com/office/drawing/2014/main" id="{84B1B36A-734F-4B14-9FE1-20B68E456391}"/>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4" name="TextBox 107">
            <a:extLst>
              <a:ext uri="{FF2B5EF4-FFF2-40B4-BE49-F238E27FC236}">
                <a16:creationId xmlns:a16="http://schemas.microsoft.com/office/drawing/2014/main" id="{DB01E9B5-5F03-4AE2-A880-F275B1964624}"/>
              </a:ext>
            </a:extLst>
          </p:cNvPr>
          <p:cNvSpPr txBox="1"/>
          <p:nvPr/>
        </p:nvSpPr>
        <p:spPr>
          <a:xfrm>
            <a:off x="3660117" y="2773233"/>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行为人具有相应的民事行为能力。</a:t>
            </a:r>
            <a:endParaRPr lang="en-US" altLang="zh-CN" sz="1200" kern="0" dirty="0">
              <a:solidFill>
                <a:sysClr val="windowText" lastClr="000000">
                  <a:lumMod val="75000"/>
                  <a:lumOff val="25000"/>
                </a:sysClr>
              </a:solidFill>
              <a:latin typeface="微软雅黑" pitchFamily="34" charset="-122"/>
              <a:ea typeface="微软雅黑" pitchFamily="34" charset="-122"/>
            </a:endParaRPr>
          </a:p>
        </p:txBody>
      </p:sp>
      <p:sp>
        <p:nvSpPr>
          <p:cNvPr id="15" name="TextBox 108">
            <a:extLst>
              <a:ext uri="{FF2B5EF4-FFF2-40B4-BE49-F238E27FC236}">
                <a16:creationId xmlns:a16="http://schemas.microsoft.com/office/drawing/2014/main" id="{B33A979B-D8AE-4E98-93BE-3268E7AD18E7}"/>
              </a:ext>
            </a:extLst>
          </p:cNvPr>
          <p:cNvSpPr txBox="1"/>
          <p:nvPr/>
        </p:nvSpPr>
        <p:spPr>
          <a:xfrm>
            <a:off x="3643129" y="3459576"/>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意思表示真实。</a:t>
            </a:r>
            <a:endParaRPr lang="en-US" altLang="zh-CN" sz="1200" kern="0" dirty="0">
              <a:solidFill>
                <a:sysClr val="windowText" lastClr="000000">
                  <a:lumMod val="75000"/>
                  <a:lumOff val="25000"/>
                </a:sysClr>
              </a:solidFill>
              <a:latin typeface="微软雅黑" pitchFamily="34" charset="-122"/>
              <a:ea typeface="微软雅黑" pitchFamily="34" charset="-122"/>
            </a:endParaRPr>
          </a:p>
        </p:txBody>
      </p:sp>
      <p:sp>
        <p:nvSpPr>
          <p:cNvPr id="16" name="TextBox 109">
            <a:extLst>
              <a:ext uri="{FF2B5EF4-FFF2-40B4-BE49-F238E27FC236}">
                <a16:creationId xmlns:a16="http://schemas.microsoft.com/office/drawing/2014/main" id="{B016D4D5-362A-4FD1-86FA-FB2180FFB211}"/>
              </a:ext>
            </a:extLst>
          </p:cNvPr>
          <p:cNvSpPr txBox="1"/>
          <p:nvPr/>
        </p:nvSpPr>
        <p:spPr>
          <a:xfrm>
            <a:off x="3653576" y="4046312"/>
            <a:ext cx="4698652" cy="259973"/>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(3)</a:t>
            </a:r>
            <a:r>
              <a:rPr lang="zh-CN" altLang="en-US" sz="1200" kern="0" dirty="0">
                <a:solidFill>
                  <a:sysClr val="windowText" lastClr="000000">
                    <a:lumMod val="75000"/>
                    <a:lumOff val="25000"/>
                  </a:sysClr>
                </a:solidFill>
                <a:latin typeface="微软雅黑" pitchFamily="34" charset="-122"/>
                <a:ea typeface="微软雅黑" pitchFamily="34" charset="-122"/>
              </a:rPr>
              <a:t>不违反法律、行政法规的强制性规定</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不违背公序良俗。</a:t>
            </a:r>
          </a:p>
        </p:txBody>
      </p:sp>
      <p:pic>
        <p:nvPicPr>
          <p:cNvPr id="17" name="Picture 3" descr="E:\我图PPT\00001PNG素材\法院png\法院2.png">
            <a:extLst>
              <a:ext uri="{FF2B5EF4-FFF2-40B4-BE49-F238E27FC236}">
                <a16:creationId xmlns:a16="http://schemas.microsoft.com/office/drawing/2014/main" id="{6B714554-31D3-4845-B974-A4E98ED6FED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18" name="矩形 17">
            <a:extLst>
              <a:ext uri="{FF2B5EF4-FFF2-40B4-BE49-F238E27FC236}">
                <a16:creationId xmlns:a16="http://schemas.microsoft.com/office/drawing/2014/main" id="{6C1D5E74-C911-4FBE-845C-6FCDC42B5853}"/>
              </a:ext>
            </a:extLst>
          </p:cNvPr>
          <p:cNvSpPr/>
          <p:nvPr/>
        </p:nvSpPr>
        <p:spPr>
          <a:xfrm>
            <a:off x="3634350" y="1310938"/>
            <a:ext cx="4724419" cy="1167692"/>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民事法律行为的有效</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是指民事行为因符合法律规定而能够引起民事法律关系的设立、变更或者终止的法律效力。由于民事法律行为都是合法行为</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民事法律行为的有效实际上是民事行为的有效问题。</a:t>
            </a:r>
          </a:p>
          <a:p>
            <a:pPr>
              <a:lnSpc>
                <a:spcPct val="150000"/>
              </a:lnSpc>
            </a:pPr>
            <a:r>
              <a:rPr lang="zh-CN" altLang="en-US" sz="1800" baseline="-3000" dirty="0">
                <a:solidFill>
                  <a:srgbClr val="9B552C"/>
                </a:solidFill>
                <a:latin typeface="微软雅黑" pitchFamily="34" charset="-122"/>
                <a:ea typeface="微软雅黑" pitchFamily="34" charset="-122"/>
              </a:rPr>
              <a:t>民事法律行为的有效条件</a:t>
            </a:r>
            <a:r>
              <a:rPr lang="en-US" altLang="zh-CN" sz="1800" baseline="-3000" dirty="0">
                <a:solidFill>
                  <a:srgbClr val="9B552C"/>
                </a:solidFill>
                <a:latin typeface="微软雅黑" pitchFamily="34" charset="-122"/>
                <a:ea typeface="微软雅黑" pitchFamily="34" charset="-122"/>
              </a:rPr>
              <a:t>:</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二、民事法律行为的有效条件</a:t>
            </a:r>
            <a:endParaRPr lang="zh-CN" altLang="en-US" dirty="0"/>
          </a:p>
        </p:txBody>
      </p:sp>
    </p:spTree>
    <p:extLst>
      <p:ext uri="{BB962C8B-B14F-4D97-AF65-F5344CB8AC3E}">
        <p14:creationId xmlns:p14="http://schemas.microsoft.com/office/powerpoint/2010/main" val="17856455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animEffect transition="in" filter="fade">
                                      <p:cBhvr>
                                        <p:cTn id="20" dur="500"/>
                                        <p:tgtEl>
                                          <p:spTgt spid="17"/>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right)">
                                      <p:cBhvr>
                                        <p:cTn id="24" dur="500"/>
                                        <p:tgtEl>
                                          <p:spTgt spid="4"/>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style.rotation</p:attrName>
                                        </p:attrNameLst>
                                      </p:cBhvr>
                                      <p:tavLst>
                                        <p:tav tm="0">
                                          <p:val>
                                            <p:fltVal val="360"/>
                                          </p:val>
                                        </p:tav>
                                        <p:tav tm="100000">
                                          <p:val>
                                            <p:fltVal val="0"/>
                                          </p:val>
                                        </p:tav>
                                      </p:tavLst>
                                    </p:anim>
                                    <p:animEffect transition="in" filter="fade">
                                      <p:cBhvr>
                                        <p:cTn id="37" dur="500"/>
                                        <p:tgtEl>
                                          <p:spTgt spid="6"/>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 calcmode="lin" valueType="num">
                                      <p:cBhvr>
                                        <p:cTn id="42" dur="500" fill="hold"/>
                                        <p:tgtEl>
                                          <p:spTgt spid="7"/>
                                        </p:tgtEl>
                                        <p:attrNameLst>
                                          <p:attrName>style.rotation</p:attrName>
                                        </p:attrNameLst>
                                      </p:cBhvr>
                                      <p:tavLst>
                                        <p:tav tm="0">
                                          <p:val>
                                            <p:fltVal val="360"/>
                                          </p:val>
                                        </p:tav>
                                        <p:tav tm="100000">
                                          <p:val>
                                            <p:fltVal val="0"/>
                                          </p:val>
                                        </p:tav>
                                      </p:tavLst>
                                    </p:anim>
                                    <p:animEffect transition="in" filter="fade">
                                      <p:cBhvr>
                                        <p:cTn id="43" dur="500"/>
                                        <p:tgtEl>
                                          <p:spTgt spid="7"/>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anim calcmode="lin" valueType="num">
                                      <p:cBhvr>
                                        <p:cTn id="52" dur="500" fill="hold"/>
                                        <p:tgtEl>
                                          <p:spTgt spid="11"/>
                                        </p:tgtEl>
                                        <p:attrNameLst>
                                          <p:attrName>ppt_w</p:attrName>
                                        </p:attrNameLst>
                                      </p:cBhvr>
                                      <p:tavLst>
                                        <p:tav tm="0" fmla="#ppt_w*sin(2.5*pi*$)">
                                          <p:val>
                                            <p:fltVal val="0"/>
                                          </p:val>
                                        </p:tav>
                                        <p:tav tm="100000">
                                          <p:val>
                                            <p:fltVal val="1"/>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left)">
                                      <p:cBhvr>
                                        <p:cTn id="56" dur="500"/>
                                        <p:tgtEl>
                                          <p:spTgt spid="14"/>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ppt_w</p:attrName>
                                        </p:attrNameLst>
                                      </p:cBhvr>
                                      <p:tavLst>
                                        <p:tav tm="0" fmla="#ppt_w*sin(2.5*pi*$)">
                                          <p:val>
                                            <p:fltVal val="0"/>
                                          </p:val>
                                        </p:tav>
                                        <p:tav tm="100000">
                                          <p:val>
                                            <p:fltVal val="1"/>
                                          </p:val>
                                        </p:tav>
                                      </p:tavLst>
                                    </p:anim>
                                    <p:anim calcmode="lin" valueType="num">
                                      <p:cBhvr>
                                        <p:cTn id="66" dur="500" fill="hold"/>
                                        <p:tgtEl>
                                          <p:spTgt spid="12"/>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anim calcmode="lin" valueType="num">
                                      <p:cBhvr>
                                        <p:cTn id="78" dur="500" fill="hold"/>
                                        <p:tgtEl>
                                          <p:spTgt spid="13"/>
                                        </p:tgtEl>
                                        <p:attrNameLst>
                                          <p:attrName>ppt_w</p:attrName>
                                        </p:attrNameLst>
                                      </p:cBhvr>
                                      <p:tavLst>
                                        <p:tav tm="0" fmla="#ppt_w*sin(2.5*pi*$)">
                                          <p:val>
                                            <p:fltVal val="0"/>
                                          </p:val>
                                        </p:tav>
                                        <p:tav tm="100000">
                                          <p:val>
                                            <p:fltVal val="1"/>
                                          </p:val>
                                        </p:tav>
                                      </p:tavLst>
                                    </p:anim>
                                    <p:anim calcmode="lin" valueType="num">
                                      <p:cBhvr>
                                        <p:cTn id="79" dur="500" fill="hold"/>
                                        <p:tgtEl>
                                          <p:spTgt spid="13"/>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wipe(left)">
                                      <p:cBhvr>
                                        <p:cTn id="8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p:bldP spid="15" grpId="0"/>
      <p:bldP spid="16" grpId="0"/>
      <p:bldP spid="1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三、效力待定的民事法律行为</a:t>
            </a:r>
            <a:endParaRPr lang="zh-CN" altLang="en-US" dirty="0"/>
          </a:p>
        </p:txBody>
      </p:sp>
      <p:pic>
        <p:nvPicPr>
          <p:cNvPr id="21" name="图片 20">
            <a:extLst>
              <a:ext uri="{FF2B5EF4-FFF2-40B4-BE49-F238E27FC236}">
                <a16:creationId xmlns:a16="http://schemas.microsoft.com/office/drawing/2014/main" id="{0126AB94-901E-4F43-A543-6AC5A187F58E}"/>
              </a:ext>
            </a:extLst>
          </p:cNvPr>
          <p:cNvPicPr>
            <a:picLocks noChangeAspect="1"/>
          </p:cNvPicPr>
          <p:nvPr/>
        </p:nvPicPr>
        <p:blipFill>
          <a:blip r:embed="rId3"/>
          <a:srcRect l="9902" r="12391"/>
          <a:stretch>
            <a:fillRect/>
          </a:stretch>
        </p:blipFill>
        <p:spPr>
          <a:xfrm>
            <a:off x="5938548" y="1231375"/>
            <a:ext cx="2533226" cy="3284212"/>
          </a:xfrm>
          <a:prstGeom prst="rect">
            <a:avLst/>
          </a:prstGeom>
        </p:spPr>
      </p:pic>
      <p:pic>
        <p:nvPicPr>
          <p:cNvPr id="22" name="图片 21">
            <a:extLst>
              <a:ext uri="{FF2B5EF4-FFF2-40B4-BE49-F238E27FC236}">
                <a16:creationId xmlns:a16="http://schemas.microsoft.com/office/drawing/2014/main" id="{439D23E2-E674-4F08-971C-BB48EC693BC8}"/>
              </a:ext>
            </a:extLst>
          </p:cNvPr>
          <p:cNvPicPr>
            <a:picLocks noChangeAspect="1"/>
          </p:cNvPicPr>
          <p:nvPr/>
        </p:nvPicPr>
        <p:blipFill>
          <a:blip r:embed="rId4"/>
          <a:srcRect l="22280" r="20502"/>
          <a:stretch>
            <a:fillRect/>
          </a:stretch>
        </p:blipFill>
        <p:spPr>
          <a:xfrm>
            <a:off x="3295906" y="1238259"/>
            <a:ext cx="2552930" cy="3283561"/>
          </a:xfrm>
          <a:prstGeom prst="rect">
            <a:avLst/>
          </a:prstGeom>
        </p:spPr>
      </p:pic>
      <p:pic>
        <p:nvPicPr>
          <p:cNvPr id="23" name="图片 22">
            <a:extLst>
              <a:ext uri="{FF2B5EF4-FFF2-40B4-BE49-F238E27FC236}">
                <a16:creationId xmlns:a16="http://schemas.microsoft.com/office/drawing/2014/main" id="{204AE7A7-DAF5-46EE-9080-F619CF7D035B}"/>
              </a:ext>
            </a:extLst>
          </p:cNvPr>
          <p:cNvPicPr>
            <a:picLocks noChangeAspect="1"/>
          </p:cNvPicPr>
          <p:nvPr/>
        </p:nvPicPr>
        <p:blipFill>
          <a:blip r:embed="rId5"/>
          <a:srcRect l="24057" r="25218"/>
          <a:stretch>
            <a:fillRect/>
          </a:stretch>
        </p:blipFill>
        <p:spPr>
          <a:xfrm>
            <a:off x="656606" y="1231373"/>
            <a:ext cx="2552351" cy="3283561"/>
          </a:xfrm>
          <a:prstGeom prst="rect">
            <a:avLst/>
          </a:prstGeom>
        </p:spPr>
      </p:pic>
      <p:sp>
        <p:nvSpPr>
          <p:cNvPr id="24" name="矩形 23">
            <a:extLst>
              <a:ext uri="{FF2B5EF4-FFF2-40B4-BE49-F238E27FC236}">
                <a16:creationId xmlns:a16="http://schemas.microsoft.com/office/drawing/2014/main" id="{05E9DBC0-6F1B-4520-A06F-7C696D6BE4F7}"/>
              </a:ext>
            </a:extLst>
          </p:cNvPr>
          <p:cNvSpPr/>
          <p:nvPr/>
        </p:nvSpPr>
        <p:spPr>
          <a:xfrm>
            <a:off x="656369" y="1231135"/>
            <a:ext cx="2552340"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5" name="矩形 24">
            <a:extLst>
              <a:ext uri="{FF2B5EF4-FFF2-40B4-BE49-F238E27FC236}">
                <a16:creationId xmlns:a16="http://schemas.microsoft.com/office/drawing/2014/main" id="{CC7002DE-6EE4-4FE3-B774-04C9F4A17EE8}"/>
              </a:ext>
            </a:extLst>
          </p:cNvPr>
          <p:cNvSpPr/>
          <p:nvPr/>
        </p:nvSpPr>
        <p:spPr>
          <a:xfrm>
            <a:off x="3295830" y="1238021"/>
            <a:ext cx="2552340"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26" name="矩形 25">
            <a:extLst>
              <a:ext uri="{FF2B5EF4-FFF2-40B4-BE49-F238E27FC236}">
                <a16:creationId xmlns:a16="http://schemas.microsoft.com/office/drawing/2014/main" id="{1008127B-6D8E-4F24-BD98-14CD34714A60}"/>
              </a:ext>
            </a:extLst>
          </p:cNvPr>
          <p:cNvSpPr/>
          <p:nvPr/>
        </p:nvSpPr>
        <p:spPr>
          <a:xfrm>
            <a:off x="5922918" y="1231135"/>
            <a:ext cx="2552340"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7" name="矩形 26">
            <a:extLst>
              <a:ext uri="{FF2B5EF4-FFF2-40B4-BE49-F238E27FC236}">
                <a16:creationId xmlns:a16="http://schemas.microsoft.com/office/drawing/2014/main" id="{783BC4FE-57B6-413E-921E-E017D96AFD09}"/>
              </a:ext>
            </a:extLst>
          </p:cNvPr>
          <p:cNvSpPr/>
          <p:nvPr/>
        </p:nvSpPr>
        <p:spPr>
          <a:xfrm>
            <a:off x="656369" y="4553481"/>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8" name="矩形 27">
            <a:extLst>
              <a:ext uri="{FF2B5EF4-FFF2-40B4-BE49-F238E27FC236}">
                <a16:creationId xmlns:a16="http://schemas.microsoft.com/office/drawing/2014/main" id="{29E8C2DC-1AF6-4170-9869-09F6005A3FD7}"/>
              </a:ext>
            </a:extLst>
          </p:cNvPr>
          <p:cNvSpPr/>
          <p:nvPr/>
        </p:nvSpPr>
        <p:spPr>
          <a:xfrm>
            <a:off x="3295830" y="4560367"/>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9" name="矩形 28">
            <a:extLst>
              <a:ext uri="{FF2B5EF4-FFF2-40B4-BE49-F238E27FC236}">
                <a16:creationId xmlns:a16="http://schemas.microsoft.com/office/drawing/2014/main" id="{CCD01871-EBEF-4B57-8D95-BDAEF60CF4E6}"/>
              </a:ext>
            </a:extLst>
          </p:cNvPr>
          <p:cNvSpPr/>
          <p:nvPr/>
        </p:nvSpPr>
        <p:spPr>
          <a:xfrm>
            <a:off x="5922918" y="4553481"/>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0" name="矩形 29">
            <a:extLst>
              <a:ext uri="{FF2B5EF4-FFF2-40B4-BE49-F238E27FC236}">
                <a16:creationId xmlns:a16="http://schemas.microsoft.com/office/drawing/2014/main" id="{FB98C7EC-751B-4ECC-AA59-B3F1B95F182D}"/>
              </a:ext>
            </a:extLst>
          </p:cNvPr>
          <p:cNvSpPr/>
          <p:nvPr/>
        </p:nvSpPr>
        <p:spPr>
          <a:xfrm>
            <a:off x="838257" y="2140391"/>
            <a:ext cx="2221335" cy="1444691"/>
          </a:xfrm>
          <a:prstGeom prst="rect">
            <a:avLst/>
          </a:prstGeom>
        </p:spPr>
        <p:txBody>
          <a:bodyPr wrap="square">
            <a:spAutoFit/>
          </a:bodyPr>
          <a:lstStyle/>
          <a:p>
            <a:pPr>
              <a:lnSpc>
                <a:spcPct val="150000"/>
              </a:lnSpc>
            </a:pPr>
            <a:r>
              <a:rPr lang="zh-CN" altLang="en-US" sz="1200" b="1" dirty="0">
                <a:solidFill>
                  <a:prstClr val="white"/>
                </a:solidFill>
                <a:latin typeface="微软雅黑" panose="020B0503020204020204" charset="-122"/>
                <a:sym typeface="+mn-ea"/>
              </a:rPr>
              <a:t>效力待定的民事法律行为是指民事行为虽已成立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但是否生效尚不确定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只有经过特定当事人的行为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才能确定生效或者不生效的民事法律行为。</a:t>
            </a:r>
          </a:p>
        </p:txBody>
      </p:sp>
      <p:sp>
        <p:nvSpPr>
          <p:cNvPr id="31" name="矩形 30">
            <a:extLst>
              <a:ext uri="{FF2B5EF4-FFF2-40B4-BE49-F238E27FC236}">
                <a16:creationId xmlns:a16="http://schemas.microsoft.com/office/drawing/2014/main" id="{06542175-CFDB-46D5-AF0B-E7323367B4FB}"/>
              </a:ext>
            </a:extLst>
          </p:cNvPr>
          <p:cNvSpPr/>
          <p:nvPr/>
        </p:nvSpPr>
        <p:spPr>
          <a:xfrm>
            <a:off x="724370" y="1226815"/>
            <a:ext cx="2428711" cy="662938"/>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一</a:t>
            </a:r>
            <a:r>
              <a:rPr lang="en-US" altLang="zh-CN" sz="1600" b="1" dirty="0">
                <a:solidFill>
                  <a:prstClr val="white"/>
                </a:solidFill>
              </a:rPr>
              <a:t>)</a:t>
            </a:r>
            <a:r>
              <a:rPr lang="zh-CN" altLang="en-US" sz="1600" b="1" dirty="0">
                <a:solidFill>
                  <a:prstClr val="white"/>
                </a:solidFill>
              </a:rPr>
              <a:t>效力待定的民事法律行为的概念</a:t>
            </a:r>
            <a:endParaRPr lang="en-US" altLang="zh-CN" sz="1600" b="1" dirty="0">
              <a:solidFill>
                <a:prstClr val="white"/>
              </a:solidFill>
            </a:endParaRPr>
          </a:p>
        </p:txBody>
      </p:sp>
      <p:cxnSp>
        <p:nvCxnSpPr>
          <p:cNvPr id="32" name="直接连接符 31">
            <a:extLst>
              <a:ext uri="{FF2B5EF4-FFF2-40B4-BE49-F238E27FC236}">
                <a16:creationId xmlns:a16="http://schemas.microsoft.com/office/drawing/2014/main" id="{0231BC27-DA1D-4644-AED0-BF6B7BA25158}"/>
              </a:ext>
            </a:extLst>
          </p:cNvPr>
          <p:cNvCxnSpPr/>
          <p:nvPr/>
        </p:nvCxnSpPr>
        <p:spPr>
          <a:xfrm>
            <a:off x="887664" y="1902846"/>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矩形 32">
            <a:extLst>
              <a:ext uri="{FF2B5EF4-FFF2-40B4-BE49-F238E27FC236}">
                <a16:creationId xmlns:a16="http://schemas.microsoft.com/office/drawing/2014/main" id="{C6AAE0E8-B964-469F-B644-018719D9B6E1}"/>
              </a:ext>
            </a:extLst>
          </p:cNvPr>
          <p:cNvSpPr/>
          <p:nvPr/>
        </p:nvSpPr>
        <p:spPr>
          <a:xfrm>
            <a:off x="3455022" y="2083701"/>
            <a:ext cx="2221335" cy="895181"/>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限制行为能力人实施的依法不能独立实施的行为</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无权代理行为</a:t>
            </a:r>
            <a:endParaRPr lang="en-US" altLang="zh-CN" sz="1200" b="1" dirty="0">
              <a:solidFill>
                <a:prstClr val="white"/>
              </a:solidFill>
              <a:sym typeface="+mn-ea"/>
            </a:endParaRPr>
          </a:p>
        </p:txBody>
      </p:sp>
      <p:sp>
        <p:nvSpPr>
          <p:cNvPr id="34" name="矩形 33">
            <a:extLst>
              <a:ext uri="{FF2B5EF4-FFF2-40B4-BE49-F238E27FC236}">
                <a16:creationId xmlns:a16="http://schemas.microsoft.com/office/drawing/2014/main" id="{466507C8-7FA4-4469-A356-EB259B33954A}"/>
              </a:ext>
            </a:extLst>
          </p:cNvPr>
          <p:cNvSpPr/>
          <p:nvPr/>
        </p:nvSpPr>
        <p:spPr>
          <a:xfrm>
            <a:off x="3336620" y="1237783"/>
            <a:ext cx="2494096" cy="662938"/>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效力待定的民事法律行为的类型</a:t>
            </a:r>
            <a:endParaRPr lang="en-US" altLang="zh-CN" sz="1600" b="1" dirty="0">
              <a:solidFill>
                <a:prstClr val="white"/>
              </a:solidFill>
            </a:endParaRPr>
          </a:p>
        </p:txBody>
      </p:sp>
      <p:cxnSp>
        <p:nvCxnSpPr>
          <p:cNvPr id="35" name="直接连接符 34">
            <a:extLst>
              <a:ext uri="{FF2B5EF4-FFF2-40B4-BE49-F238E27FC236}">
                <a16:creationId xmlns:a16="http://schemas.microsoft.com/office/drawing/2014/main" id="{B694EE82-F0B0-4C12-8FD0-B0820B246093}"/>
              </a:ext>
            </a:extLst>
          </p:cNvPr>
          <p:cNvCxnSpPr/>
          <p:nvPr/>
        </p:nvCxnSpPr>
        <p:spPr>
          <a:xfrm>
            <a:off x="3527125" y="1909733"/>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矩形 35">
            <a:extLst>
              <a:ext uri="{FF2B5EF4-FFF2-40B4-BE49-F238E27FC236}">
                <a16:creationId xmlns:a16="http://schemas.microsoft.com/office/drawing/2014/main" id="{9DFDBF05-7BE1-4C59-9E09-ADE9C696FDDA}"/>
              </a:ext>
            </a:extLst>
          </p:cNvPr>
          <p:cNvSpPr/>
          <p:nvPr/>
        </p:nvSpPr>
        <p:spPr>
          <a:xfrm>
            <a:off x="6058920" y="1971398"/>
            <a:ext cx="2221335" cy="890693"/>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特定当事人的追认权的行使与不行使</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相对人行使撤销权</a:t>
            </a:r>
          </a:p>
        </p:txBody>
      </p:sp>
      <p:sp>
        <p:nvSpPr>
          <p:cNvPr id="37" name="矩形 36">
            <a:extLst>
              <a:ext uri="{FF2B5EF4-FFF2-40B4-BE49-F238E27FC236}">
                <a16:creationId xmlns:a16="http://schemas.microsoft.com/office/drawing/2014/main" id="{489B3A3E-415F-48F7-87BB-4532ABD1FF40}"/>
              </a:ext>
            </a:extLst>
          </p:cNvPr>
          <p:cNvSpPr/>
          <p:nvPr/>
        </p:nvSpPr>
        <p:spPr>
          <a:xfrm>
            <a:off x="5955345" y="1272491"/>
            <a:ext cx="2428484" cy="591572"/>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效力待定的民事法律行为的效力确定</a:t>
            </a:r>
            <a:endParaRPr lang="en-US" altLang="zh-CN" sz="1400" b="1" dirty="0">
              <a:solidFill>
                <a:prstClr val="white"/>
              </a:solidFill>
            </a:endParaRPr>
          </a:p>
        </p:txBody>
      </p:sp>
      <p:cxnSp>
        <p:nvCxnSpPr>
          <p:cNvPr id="38" name="直接连接符 37">
            <a:extLst>
              <a:ext uri="{FF2B5EF4-FFF2-40B4-BE49-F238E27FC236}">
                <a16:creationId xmlns:a16="http://schemas.microsoft.com/office/drawing/2014/main" id="{2586ADCA-C274-4065-8C90-AA72AE0D0922}"/>
              </a:ext>
            </a:extLst>
          </p:cNvPr>
          <p:cNvCxnSpPr/>
          <p:nvPr/>
        </p:nvCxnSpPr>
        <p:spPr>
          <a:xfrm>
            <a:off x="6154213" y="1902848"/>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矩形 38">
            <a:extLst>
              <a:ext uri="{FF2B5EF4-FFF2-40B4-BE49-F238E27FC236}">
                <a16:creationId xmlns:a16="http://schemas.microsoft.com/office/drawing/2014/main" id="{99DC8597-00AA-4F01-93A2-74C0224BCF01}"/>
              </a:ext>
            </a:extLst>
          </p:cNvPr>
          <p:cNvSpPr/>
          <p:nvPr/>
        </p:nvSpPr>
        <p:spPr>
          <a:xfrm>
            <a:off x="659379" y="1057692"/>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0" name="矩形 39">
            <a:extLst>
              <a:ext uri="{FF2B5EF4-FFF2-40B4-BE49-F238E27FC236}">
                <a16:creationId xmlns:a16="http://schemas.microsoft.com/office/drawing/2014/main" id="{57091734-165B-4D1A-A5BA-CEC2956AB70F}"/>
              </a:ext>
            </a:extLst>
          </p:cNvPr>
          <p:cNvSpPr/>
          <p:nvPr/>
        </p:nvSpPr>
        <p:spPr>
          <a:xfrm>
            <a:off x="3298840" y="1064578"/>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1" name="矩形 40">
            <a:extLst>
              <a:ext uri="{FF2B5EF4-FFF2-40B4-BE49-F238E27FC236}">
                <a16:creationId xmlns:a16="http://schemas.microsoft.com/office/drawing/2014/main" id="{FDB1FCA3-5C79-4C6C-860D-353A5BB485EA}"/>
              </a:ext>
            </a:extLst>
          </p:cNvPr>
          <p:cNvSpPr/>
          <p:nvPr/>
        </p:nvSpPr>
        <p:spPr>
          <a:xfrm>
            <a:off x="5925928" y="1057692"/>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41129646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四、无效的民事法律行为</a:t>
            </a:r>
            <a:endParaRPr lang="zh-CN" altLang="en-US" dirty="0"/>
          </a:p>
        </p:txBody>
      </p:sp>
      <p:cxnSp>
        <p:nvCxnSpPr>
          <p:cNvPr id="4" name="直接连接符 3">
            <a:extLst>
              <a:ext uri="{FF2B5EF4-FFF2-40B4-BE49-F238E27FC236}">
                <a16:creationId xmlns:a16="http://schemas.microsoft.com/office/drawing/2014/main" id="{02630429-0464-44CE-BABA-7108E8DF1C60}"/>
              </a:ext>
            </a:extLst>
          </p:cNvPr>
          <p:cNvCxnSpPr/>
          <p:nvPr/>
        </p:nvCxnSpPr>
        <p:spPr>
          <a:xfrm>
            <a:off x="2618519" y="1899900"/>
            <a:ext cx="1256690"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80879168-97F2-4BD8-99D6-5C21575134E0}"/>
              </a:ext>
            </a:extLst>
          </p:cNvPr>
          <p:cNvCxnSpPr/>
          <p:nvPr/>
        </p:nvCxnSpPr>
        <p:spPr>
          <a:xfrm>
            <a:off x="2618520" y="2469678"/>
            <a:ext cx="1273376"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6A543AAA-07E6-4D45-8FCE-B7B99BADA971}"/>
              </a:ext>
            </a:extLst>
          </p:cNvPr>
          <p:cNvCxnSpPr/>
          <p:nvPr/>
        </p:nvCxnSpPr>
        <p:spPr>
          <a:xfrm>
            <a:off x="2618519" y="3039456"/>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3393835F-254B-481D-961D-6A745C5143E0}"/>
              </a:ext>
            </a:extLst>
          </p:cNvPr>
          <p:cNvCxnSpPr/>
          <p:nvPr/>
        </p:nvCxnSpPr>
        <p:spPr>
          <a:xfrm>
            <a:off x="2618519" y="3609233"/>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a16="http://schemas.microsoft.com/office/drawing/2014/main" id="{ECD09A36-9DAB-430A-BCFE-1A6BF8593E32}"/>
              </a:ext>
            </a:extLst>
          </p:cNvPr>
          <p:cNvGrpSpPr/>
          <p:nvPr/>
        </p:nvGrpSpPr>
        <p:grpSpPr>
          <a:xfrm>
            <a:off x="3558136" y="1623189"/>
            <a:ext cx="507346" cy="507346"/>
            <a:chOff x="6016316" y="1528430"/>
            <a:chExt cx="560677" cy="560677"/>
          </a:xfrm>
          <a:solidFill>
            <a:srgbClr val="DB782B"/>
          </a:solidFill>
        </p:grpSpPr>
        <p:grpSp>
          <p:nvGrpSpPr>
            <p:cNvPr id="9" name="组合 8">
              <a:extLst>
                <a:ext uri="{FF2B5EF4-FFF2-40B4-BE49-F238E27FC236}">
                  <a16:creationId xmlns:a16="http://schemas.microsoft.com/office/drawing/2014/main" id="{C50844BF-E29C-401D-ACF5-693069CEAE3C}"/>
                </a:ext>
              </a:extLst>
            </p:cNvPr>
            <p:cNvGrpSpPr/>
            <p:nvPr/>
          </p:nvGrpSpPr>
          <p:grpSpPr>
            <a:xfrm>
              <a:off x="6084168" y="1657727"/>
              <a:ext cx="371475" cy="302084"/>
              <a:chOff x="5256405" y="2057401"/>
              <a:chExt cx="1130300" cy="919163"/>
            </a:xfrm>
            <a:grpFill/>
          </p:grpSpPr>
          <p:sp>
            <p:nvSpPr>
              <p:cNvPr id="11" name="Freeform 45">
                <a:extLst>
                  <a:ext uri="{FF2B5EF4-FFF2-40B4-BE49-F238E27FC236}">
                    <a16:creationId xmlns:a16="http://schemas.microsoft.com/office/drawing/2014/main" id="{BC5E5AF3-D4D1-4AF8-82E9-E1593E45FBE7}"/>
                  </a:ext>
                </a:extLst>
              </p:cNvPr>
              <p:cNvSpPr>
                <a:spLocks/>
              </p:cNvSpPr>
              <p:nvPr/>
            </p:nvSpPr>
            <p:spPr bwMode="auto">
              <a:xfrm>
                <a:off x="5473893" y="2528889"/>
                <a:ext cx="330200" cy="428625"/>
              </a:xfrm>
              <a:custGeom>
                <a:avLst/>
                <a:gdLst>
                  <a:gd name="T0" fmla="*/ 35 w 88"/>
                  <a:gd name="T1" fmla="*/ 0 h 114"/>
                  <a:gd name="T2" fmla="*/ 0 w 88"/>
                  <a:gd name="T3" fmla="*/ 0 h 114"/>
                  <a:gd name="T4" fmla="*/ 88 w 88"/>
                  <a:gd name="T5" fmla="*/ 114 h 114"/>
                  <a:gd name="T6" fmla="*/ 35 w 88"/>
                  <a:gd name="T7" fmla="*/ 0 h 114"/>
                </a:gdLst>
                <a:ahLst/>
                <a:cxnLst>
                  <a:cxn ang="0">
                    <a:pos x="T0" y="T1"/>
                  </a:cxn>
                  <a:cxn ang="0">
                    <a:pos x="T2" y="T3"/>
                  </a:cxn>
                  <a:cxn ang="0">
                    <a:pos x="T4" y="T5"/>
                  </a:cxn>
                  <a:cxn ang="0">
                    <a:pos x="T6" y="T7"/>
                  </a:cxn>
                </a:cxnLst>
                <a:rect l="0" t="0" r="r" b="b"/>
                <a:pathLst>
                  <a:path w="88" h="114">
                    <a:moveTo>
                      <a:pt x="35" y="0"/>
                    </a:moveTo>
                    <a:cubicBezTo>
                      <a:pt x="0" y="0"/>
                      <a:pt x="0" y="0"/>
                      <a:pt x="0" y="0"/>
                    </a:cubicBezTo>
                    <a:cubicBezTo>
                      <a:pt x="2" y="52"/>
                      <a:pt x="37" y="95"/>
                      <a:pt x="88" y="114"/>
                    </a:cubicBezTo>
                    <a:cubicBezTo>
                      <a:pt x="57" y="91"/>
                      <a:pt x="37" y="49"/>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2" name="Freeform 46">
                <a:extLst>
                  <a:ext uri="{FF2B5EF4-FFF2-40B4-BE49-F238E27FC236}">
                    <a16:creationId xmlns:a16="http://schemas.microsoft.com/office/drawing/2014/main" id="{9C3EDC99-FBD4-4445-8AFA-683B34BB542E}"/>
                  </a:ext>
                </a:extLst>
              </p:cNvPr>
              <p:cNvSpPr>
                <a:spLocks/>
              </p:cNvSpPr>
              <p:nvPr/>
            </p:nvSpPr>
            <p:spPr bwMode="auto">
              <a:xfrm>
                <a:off x="5627880" y="2057401"/>
                <a:ext cx="758825" cy="919163"/>
              </a:xfrm>
              <a:custGeom>
                <a:avLst/>
                <a:gdLst>
                  <a:gd name="T0" fmla="*/ 202 w 202"/>
                  <a:gd name="T1" fmla="*/ 126 h 245"/>
                  <a:gd name="T2" fmla="*/ 202 w 202"/>
                  <a:gd name="T3" fmla="*/ 118 h 245"/>
                  <a:gd name="T4" fmla="*/ 202 w 202"/>
                  <a:gd name="T5" fmla="*/ 118 h 245"/>
                  <a:gd name="T6" fmla="*/ 91 w 202"/>
                  <a:gd name="T7" fmla="*/ 0 h 245"/>
                  <a:gd name="T8" fmla="*/ 87 w 202"/>
                  <a:gd name="T9" fmla="*/ 0 h 245"/>
                  <a:gd name="T10" fmla="*/ 87 w 202"/>
                  <a:gd name="T11" fmla="*/ 0 h 245"/>
                  <a:gd name="T12" fmla="*/ 86 w 202"/>
                  <a:gd name="T13" fmla="*/ 0 h 245"/>
                  <a:gd name="T14" fmla="*/ 83 w 202"/>
                  <a:gd name="T15" fmla="*/ 0 h 245"/>
                  <a:gd name="T16" fmla="*/ 79 w 202"/>
                  <a:gd name="T17" fmla="*/ 0 h 245"/>
                  <a:gd name="T18" fmla="*/ 79 w 202"/>
                  <a:gd name="T19" fmla="*/ 0 h 245"/>
                  <a:gd name="T20" fmla="*/ 79 w 202"/>
                  <a:gd name="T21" fmla="*/ 0 h 245"/>
                  <a:gd name="T22" fmla="*/ 21 w 202"/>
                  <a:gd name="T23" fmla="*/ 42 h 245"/>
                  <a:gd name="T24" fmla="*/ 29 w 202"/>
                  <a:gd name="T25" fmla="*/ 46 h 245"/>
                  <a:gd name="T26" fmla="*/ 79 w 202"/>
                  <a:gd name="T27" fmla="*/ 9 h 245"/>
                  <a:gd name="T28" fmla="*/ 79 w 202"/>
                  <a:gd name="T29" fmla="*/ 61 h 245"/>
                  <a:gd name="T30" fmla="*/ 53 w 202"/>
                  <a:gd name="T31" fmla="*/ 61 h 245"/>
                  <a:gd name="T32" fmla="*/ 51 w 202"/>
                  <a:gd name="T33" fmla="*/ 69 h 245"/>
                  <a:gd name="T34" fmla="*/ 79 w 202"/>
                  <a:gd name="T35" fmla="*/ 69 h 245"/>
                  <a:gd name="T36" fmla="*/ 79 w 202"/>
                  <a:gd name="T37" fmla="*/ 118 h 245"/>
                  <a:gd name="T38" fmla="*/ 26 w 202"/>
                  <a:gd name="T39" fmla="*/ 118 h 245"/>
                  <a:gd name="T40" fmla="*/ 26 w 202"/>
                  <a:gd name="T41" fmla="*/ 126 h 245"/>
                  <a:gd name="T42" fmla="*/ 79 w 202"/>
                  <a:gd name="T43" fmla="*/ 126 h 245"/>
                  <a:gd name="T44" fmla="*/ 79 w 202"/>
                  <a:gd name="T45" fmla="*/ 175 h 245"/>
                  <a:gd name="T46" fmla="*/ 18 w 202"/>
                  <a:gd name="T47" fmla="*/ 175 h 245"/>
                  <a:gd name="T48" fmla="*/ 10 w 202"/>
                  <a:gd name="T49" fmla="*/ 126 h 245"/>
                  <a:gd name="T50" fmla="*/ 0 w 202"/>
                  <a:gd name="T51" fmla="*/ 126 h 245"/>
                  <a:gd name="T52" fmla="*/ 79 w 202"/>
                  <a:gd name="T53" fmla="*/ 245 h 245"/>
                  <a:gd name="T54" fmla="*/ 79 w 202"/>
                  <a:gd name="T55" fmla="*/ 245 h 245"/>
                  <a:gd name="T56" fmla="*/ 80 w 202"/>
                  <a:gd name="T57" fmla="*/ 245 h 245"/>
                  <a:gd name="T58" fmla="*/ 80 w 202"/>
                  <a:gd name="T59" fmla="*/ 245 h 245"/>
                  <a:gd name="T60" fmla="*/ 80 w 202"/>
                  <a:gd name="T61" fmla="*/ 245 h 245"/>
                  <a:gd name="T62" fmla="*/ 82 w 202"/>
                  <a:gd name="T63" fmla="*/ 245 h 245"/>
                  <a:gd name="T64" fmla="*/ 83 w 202"/>
                  <a:gd name="T65" fmla="*/ 245 h 245"/>
                  <a:gd name="T66" fmla="*/ 83 w 202"/>
                  <a:gd name="T67" fmla="*/ 245 h 245"/>
                  <a:gd name="T68" fmla="*/ 84 w 202"/>
                  <a:gd name="T69" fmla="*/ 245 h 245"/>
                  <a:gd name="T70" fmla="*/ 186 w 202"/>
                  <a:gd name="T71" fmla="*/ 183 h 245"/>
                  <a:gd name="T72" fmla="*/ 187 w 202"/>
                  <a:gd name="T73" fmla="*/ 183 h 245"/>
                  <a:gd name="T74" fmla="*/ 187 w 202"/>
                  <a:gd name="T75" fmla="*/ 183 h 245"/>
                  <a:gd name="T76" fmla="*/ 202 w 202"/>
                  <a:gd name="T77"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2" h="245">
                    <a:moveTo>
                      <a:pt x="202" y="126"/>
                    </a:moveTo>
                    <a:cubicBezTo>
                      <a:pt x="202" y="118"/>
                      <a:pt x="202" y="118"/>
                      <a:pt x="202" y="118"/>
                    </a:cubicBezTo>
                    <a:cubicBezTo>
                      <a:pt x="202" y="118"/>
                      <a:pt x="202" y="118"/>
                      <a:pt x="202" y="118"/>
                    </a:cubicBezTo>
                    <a:cubicBezTo>
                      <a:pt x="199" y="55"/>
                      <a:pt x="151" y="4"/>
                      <a:pt x="91" y="0"/>
                    </a:cubicBezTo>
                    <a:cubicBezTo>
                      <a:pt x="89" y="0"/>
                      <a:pt x="88" y="0"/>
                      <a:pt x="87" y="0"/>
                    </a:cubicBezTo>
                    <a:cubicBezTo>
                      <a:pt x="87" y="0"/>
                      <a:pt x="87" y="0"/>
                      <a:pt x="87" y="0"/>
                    </a:cubicBezTo>
                    <a:cubicBezTo>
                      <a:pt x="86" y="0"/>
                      <a:pt x="86" y="0"/>
                      <a:pt x="86" y="0"/>
                    </a:cubicBezTo>
                    <a:cubicBezTo>
                      <a:pt x="85" y="0"/>
                      <a:pt x="84" y="0"/>
                      <a:pt x="83" y="0"/>
                    </a:cubicBezTo>
                    <a:cubicBezTo>
                      <a:pt x="82" y="0"/>
                      <a:pt x="80" y="0"/>
                      <a:pt x="79" y="0"/>
                    </a:cubicBezTo>
                    <a:cubicBezTo>
                      <a:pt x="79" y="0"/>
                      <a:pt x="79" y="0"/>
                      <a:pt x="79" y="0"/>
                    </a:cubicBezTo>
                    <a:cubicBezTo>
                      <a:pt x="79" y="0"/>
                      <a:pt x="79" y="0"/>
                      <a:pt x="79" y="0"/>
                    </a:cubicBezTo>
                    <a:cubicBezTo>
                      <a:pt x="56" y="2"/>
                      <a:pt x="35" y="18"/>
                      <a:pt x="21" y="42"/>
                    </a:cubicBezTo>
                    <a:cubicBezTo>
                      <a:pt x="29" y="46"/>
                      <a:pt x="29" y="46"/>
                      <a:pt x="29" y="46"/>
                    </a:cubicBezTo>
                    <a:cubicBezTo>
                      <a:pt x="41" y="24"/>
                      <a:pt x="59" y="11"/>
                      <a:pt x="79" y="9"/>
                    </a:cubicBezTo>
                    <a:cubicBezTo>
                      <a:pt x="79" y="61"/>
                      <a:pt x="79" y="61"/>
                      <a:pt x="79" y="61"/>
                    </a:cubicBezTo>
                    <a:cubicBezTo>
                      <a:pt x="53" y="61"/>
                      <a:pt x="53" y="61"/>
                      <a:pt x="53" y="61"/>
                    </a:cubicBezTo>
                    <a:cubicBezTo>
                      <a:pt x="51" y="69"/>
                      <a:pt x="51" y="69"/>
                      <a:pt x="51" y="69"/>
                    </a:cubicBezTo>
                    <a:cubicBezTo>
                      <a:pt x="79" y="69"/>
                      <a:pt x="79" y="69"/>
                      <a:pt x="79" y="69"/>
                    </a:cubicBezTo>
                    <a:cubicBezTo>
                      <a:pt x="79" y="118"/>
                      <a:pt x="79" y="118"/>
                      <a:pt x="79" y="118"/>
                    </a:cubicBezTo>
                    <a:cubicBezTo>
                      <a:pt x="26" y="118"/>
                      <a:pt x="26" y="118"/>
                      <a:pt x="26" y="118"/>
                    </a:cubicBezTo>
                    <a:cubicBezTo>
                      <a:pt x="26" y="126"/>
                      <a:pt x="26" y="126"/>
                      <a:pt x="26" y="126"/>
                    </a:cubicBezTo>
                    <a:cubicBezTo>
                      <a:pt x="79" y="126"/>
                      <a:pt x="79" y="126"/>
                      <a:pt x="79" y="126"/>
                    </a:cubicBezTo>
                    <a:cubicBezTo>
                      <a:pt x="79" y="175"/>
                      <a:pt x="79" y="175"/>
                      <a:pt x="79" y="175"/>
                    </a:cubicBezTo>
                    <a:cubicBezTo>
                      <a:pt x="18" y="175"/>
                      <a:pt x="18" y="175"/>
                      <a:pt x="18" y="175"/>
                    </a:cubicBezTo>
                    <a:cubicBezTo>
                      <a:pt x="13" y="161"/>
                      <a:pt x="10" y="144"/>
                      <a:pt x="10" y="126"/>
                    </a:cubicBezTo>
                    <a:cubicBezTo>
                      <a:pt x="0" y="126"/>
                      <a:pt x="0" y="126"/>
                      <a:pt x="0" y="126"/>
                    </a:cubicBezTo>
                    <a:cubicBezTo>
                      <a:pt x="2" y="190"/>
                      <a:pt x="36" y="242"/>
                      <a:pt x="79" y="245"/>
                    </a:cubicBezTo>
                    <a:cubicBezTo>
                      <a:pt x="79" y="245"/>
                      <a:pt x="79" y="245"/>
                      <a:pt x="79" y="245"/>
                    </a:cubicBezTo>
                    <a:cubicBezTo>
                      <a:pt x="80" y="245"/>
                      <a:pt x="80" y="245"/>
                      <a:pt x="80" y="245"/>
                    </a:cubicBezTo>
                    <a:cubicBezTo>
                      <a:pt x="80" y="245"/>
                      <a:pt x="80" y="245"/>
                      <a:pt x="80" y="245"/>
                    </a:cubicBezTo>
                    <a:cubicBezTo>
                      <a:pt x="80" y="245"/>
                      <a:pt x="80" y="245"/>
                      <a:pt x="80" y="245"/>
                    </a:cubicBezTo>
                    <a:cubicBezTo>
                      <a:pt x="81" y="245"/>
                      <a:pt x="81" y="245"/>
                      <a:pt x="82" y="245"/>
                    </a:cubicBezTo>
                    <a:cubicBezTo>
                      <a:pt x="82" y="245"/>
                      <a:pt x="82" y="245"/>
                      <a:pt x="83" y="245"/>
                    </a:cubicBezTo>
                    <a:cubicBezTo>
                      <a:pt x="83" y="245"/>
                      <a:pt x="83" y="245"/>
                      <a:pt x="83" y="245"/>
                    </a:cubicBezTo>
                    <a:cubicBezTo>
                      <a:pt x="84" y="245"/>
                      <a:pt x="84" y="245"/>
                      <a:pt x="84" y="245"/>
                    </a:cubicBezTo>
                    <a:cubicBezTo>
                      <a:pt x="128" y="245"/>
                      <a:pt x="166" y="220"/>
                      <a:pt x="186" y="183"/>
                    </a:cubicBezTo>
                    <a:cubicBezTo>
                      <a:pt x="187" y="183"/>
                      <a:pt x="187" y="183"/>
                      <a:pt x="187" y="183"/>
                    </a:cubicBezTo>
                    <a:cubicBezTo>
                      <a:pt x="187" y="183"/>
                      <a:pt x="187" y="183"/>
                      <a:pt x="187" y="183"/>
                    </a:cubicBezTo>
                    <a:cubicBezTo>
                      <a:pt x="196" y="166"/>
                      <a:pt x="201" y="147"/>
                      <a:pt x="20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3" name="Freeform 47">
                <a:extLst>
                  <a:ext uri="{FF2B5EF4-FFF2-40B4-BE49-F238E27FC236}">
                    <a16:creationId xmlns:a16="http://schemas.microsoft.com/office/drawing/2014/main" id="{FFF51F18-4FAF-4866-94E1-77AC9E235E0F}"/>
                  </a:ext>
                </a:extLst>
              </p:cNvPr>
              <p:cNvSpPr>
                <a:spLocks/>
              </p:cNvSpPr>
              <p:nvPr/>
            </p:nvSpPr>
            <p:spPr bwMode="auto">
              <a:xfrm>
                <a:off x="5707255" y="2743201"/>
                <a:ext cx="217488" cy="198438"/>
              </a:xfrm>
              <a:custGeom>
                <a:avLst/>
                <a:gdLst>
                  <a:gd name="T0" fmla="*/ 58 w 58"/>
                  <a:gd name="T1" fmla="*/ 53 h 53"/>
                  <a:gd name="T2" fmla="*/ 0 w 58"/>
                  <a:gd name="T3" fmla="*/ 0 h 53"/>
                  <a:gd name="T4" fmla="*/ 58 w 58"/>
                  <a:gd name="T5" fmla="*/ 0 h 53"/>
                  <a:gd name="T6" fmla="*/ 58 w 58"/>
                  <a:gd name="T7" fmla="*/ 53 h 53"/>
                </a:gdLst>
                <a:ahLst/>
                <a:cxnLst>
                  <a:cxn ang="0">
                    <a:pos x="T0" y="T1"/>
                  </a:cxn>
                  <a:cxn ang="0">
                    <a:pos x="T2" y="T3"/>
                  </a:cxn>
                  <a:cxn ang="0">
                    <a:pos x="T4" y="T5"/>
                  </a:cxn>
                  <a:cxn ang="0">
                    <a:pos x="T6" y="T7"/>
                  </a:cxn>
                </a:cxnLst>
                <a:rect l="0" t="0" r="r" b="b"/>
                <a:pathLst>
                  <a:path w="58" h="53">
                    <a:moveTo>
                      <a:pt x="58" y="53"/>
                    </a:moveTo>
                    <a:cubicBezTo>
                      <a:pt x="33" y="51"/>
                      <a:pt x="12" y="31"/>
                      <a:pt x="0" y="0"/>
                    </a:cubicBezTo>
                    <a:cubicBezTo>
                      <a:pt x="58" y="0"/>
                      <a:pt x="58" y="0"/>
                      <a:pt x="58" y="0"/>
                    </a:cubicBezTo>
                    <a:lnTo>
                      <a:pt x="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4" name="Freeform 48">
                <a:extLst>
                  <a:ext uri="{FF2B5EF4-FFF2-40B4-BE49-F238E27FC236}">
                    <a16:creationId xmlns:a16="http://schemas.microsoft.com/office/drawing/2014/main" id="{9A5E14B9-D3A7-40CC-B464-C873FC083033}"/>
                  </a:ext>
                </a:extLst>
              </p:cNvPr>
              <p:cNvSpPr>
                <a:spLocks/>
              </p:cNvSpPr>
              <p:nvPr/>
            </p:nvSpPr>
            <p:spPr bwMode="auto">
              <a:xfrm>
                <a:off x="6089843" y="2743201"/>
                <a:ext cx="201613" cy="173038"/>
              </a:xfrm>
              <a:custGeom>
                <a:avLst/>
                <a:gdLst>
                  <a:gd name="T0" fmla="*/ 0 w 54"/>
                  <a:gd name="T1" fmla="*/ 46 h 46"/>
                  <a:gd name="T2" fmla="*/ 31 w 54"/>
                  <a:gd name="T3" fmla="*/ 0 h 46"/>
                  <a:gd name="T4" fmla="*/ 54 w 54"/>
                  <a:gd name="T5" fmla="*/ 0 h 46"/>
                  <a:gd name="T6" fmla="*/ 0 w 54"/>
                  <a:gd name="T7" fmla="*/ 46 h 46"/>
                </a:gdLst>
                <a:ahLst/>
                <a:cxnLst>
                  <a:cxn ang="0">
                    <a:pos x="T0" y="T1"/>
                  </a:cxn>
                  <a:cxn ang="0">
                    <a:pos x="T2" y="T3"/>
                  </a:cxn>
                  <a:cxn ang="0">
                    <a:pos x="T4" y="T5"/>
                  </a:cxn>
                  <a:cxn ang="0">
                    <a:pos x="T6" y="T7"/>
                  </a:cxn>
                </a:cxnLst>
                <a:rect l="0" t="0" r="r" b="b"/>
                <a:pathLst>
                  <a:path w="54" h="46">
                    <a:moveTo>
                      <a:pt x="0" y="46"/>
                    </a:moveTo>
                    <a:cubicBezTo>
                      <a:pt x="13" y="35"/>
                      <a:pt x="24" y="19"/>
                      <a:pt x="31" y="0"/>
                    </a:cubicBezTo>
                    <a:cubicBezTo>
                      <a:pt x="54" y="0"/>
                      <a:pt x="54" y="0"/>
                      <a:pt x="54" y="0"/>
                    </a:cubicBezTo>
                    <a:cubicBezTo>
                      <a:pt x="41" y="21"/>
                      <a:pt x="22" y="37"/>
                      <a:pt x="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5" name="Freeform 49">
                <a:extLst>
                  <a:ext uri="{FF2B5EF4-FFF2-40B4-BE49-F238E27FC236}">
                    <a16:creationId xmlns:a16="http://schemas.microsoft.com/office/drawing/2014/main" id="{EF4171DF-B195-4B04-B839-1403F98C804A}"/>
                  </a:ext>
                </a:extLst>
              </p:cNvPr>
              <p:cNvSpPr>
                <a:spLocks/>
              </p:cNvSpPr>
              <p:nvPr/>
            </p:nvSpPr>
            <p:spPr bwMode="auto">
              <a:xfrm>
                <a:off x="5954905" y="2743201"/>
                <a:ext cx="212725" cy="198438"/>
              </a:xfrm>
              <a:custGeom>
                <a:avLst/>
                <a:gdLst>
                  <a:gd name="T0" fmla="*/ 0 w 57"/>
                  <a:gd name="T1" fmla="*/ 0 h 53"/>
                  <a:gd name="T2" fmla="*/ 57 w 57"/>
                  <a:gd name="T3" fmla="*/ 0 h 53"/>
                  <a:gd name="T4" fmla="*/ 0 w 57"/>
                  <a:gd name="T5" fmla="*/ 53 h 53"/>
                  <a:gd name="T6" fmla="*/ 0 w 57"/>
                  <a:gd name="T7" fmla="*/ 0 h 53"/>
                </a:gdLst>
                <a:ahLst/>
                <a:cxnLst>
                  <a:cxn ang="0">
                    <a:pos x="T0" y="T1"/>
                  </a:cxn>
                  <a:cxn ang="0">
                    <a:pos x="T2" y="T3"/>
                  </a:cxn>
                  <a:cxn ang="0">
                    <a:pos x="T4" y="T5"/>
                  </a:cxn>
                  <a:cxn ang="0">
                    <a:pos x="T6" y="T7"/>
                  </a:cxn>
                </a:cxnLst>
                <a:rect l="0" t="0" r="r" b="b"/>
                <a:pathLst>
                  <a:path w="57" h="53">
                    <a:moveTo>
                      <a:pt x="0" y="0"/>
                    </a:moveTo>
                    <a:cubicBezTo>
                      <a:pt x="57" y="0"/>
                      <a:pt x="57" y="0"/>
                      <a:pt x="57" y="0"/>
                    </a:cubicBezTo>
                    <a:cubicBezTo>
                      <a:pt x="45" y="31"/>
                      <a:pt x="24" y="51"/>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6" name="Freeform 50">
                <a:extLst>
                  <a:ext uri="{FF2B5EF4-FFF2-40B4-BE49-F238E27FC236}">
                    <a16:creationId xmlns:a16="http://schemas.microsoft.com/office/drawing/2014/main" id="{D8B2C7D4-0FF3-4755-99EE-05146ECE1177}"/>
                  </a:ext>
                </a:extLst>
              </p:cNvPr>
              <p:cNvSpPr>
                <a:spLocks/>
              </p:cNvSpPr>
              <p:nvPr/>
            </p:nvSpPr>
            <p:spPr bwMode="auto">
              <a:xfrm>
                <a:off x="5954905" y="2528889"/>
                <a:ext cx="254000" cy="184150"/>
              </a:xfrm>
              <a:custGeom>
                <a:avLst/>
                <a:gdLst>
                  <a:gd name="T0" fmla="*/ 0 w 68"/>
                  <a:gd name="T1" fmla="*/ 0 h 49"/>
                  <a:gd name="T2" fmla="*/ 68 w 68"/>
                  <a:gd name="T3" fmla="*/ 0 h 49"/>
                  <a:gd name="T4" fmla="*/ 60 w 68"/>
                  <a:gd name="T5" fmla="*/ 49 h 49"/>
                  <a:gd name="T6" fmla="*/ 0 w 68"/>
                  <a:gd name="T7" fmla="*/ 49 h 49"/>
                  <a:gd name="T8" fmla="*/ 0 w 68"/>
                  <a:gd name="T9" fmla="*/ 0 h 49"/>
                </a:gdLst>
                <a:ahLst/>
                <a:cxnLst>
                  <a:cxn ang="0">
                    <a:pos x="T0" y="T1"/>
                  </a:cxn>
                  <a:cxn ang="0">
                    <a:pos x="T2" y="T3"/>
                  </a:cxn>
                  <a:cxn ang="0">
                    <a:pos x="T4" y="T5"/>
                  </a:cxn>
                  <a:cxn ang="0">
                    <a:pos x="T6" y="T7"/>
                  </a:cxn>
                  <a:cxn ang="0">
                    <a:pos x="T8" y="T9"/>
                  </a:cxn>
                </a:cxnLst>
                <a:rect l="0" t="0" r="r" b="b"/>
                <a:pathLst>
                  <a:path w="68" h="49">
                    <a:moveTo>
                      <a:pt x="0" y="0"/>
                    </a:moveTo>
                    <a:cubicBezTo>
                      <a:pt x="68" y="0"/>
                      <a:pt x="68" y="0"/>
                      <a:pt x="68" y="0"/>
                    </a:cubicBezTo>
                    <a:cubicBezTo>
                      <a:pt x="68" y="18"/>
                      <a:pt x="65" y="34"/>
                      <a:pt x="60" y="49"/>
                    </a:cubicBezTo>
                    <a:cubicBezTo>
                      <a:pt x="0" y="49"/>
                      <a:pt x="0" y="49"/>
                      <a:pt x="0" y="4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7" name="Freeform 51">
                <a:extLst>
                  <a:ext uri="{FF2B5EF4-FFF2-40B4-BE49-F238E27FC236}">
                    <a16:creationId xmlns:a16="http://schemas.microsoft.com/office/drawing/2014/main" id="{7EE21C0E-8FAB-4FE3-A77C-EA3CCDF08B6E}"/>
                  </a:ext>
                </a:extLst>
              </p:cNvPr>
              <p:cNvSpPr>
                <a:spLocks/>
              </p:cNvSpPr>
              <p:nvPr/>
            </p:nvSpPr>
            <p:spPr bwMode="auto">
              <a:xfrm>
                <a:off x="5954905" y="2316164"/>
                <a:ext cx="254000" cy="182563"/>
              </a:xfrm>
              <a:custGeom>
                <a:avLst/>
                <a:gdLst>
                  <a:gd name="T0" fmla="*/ 0 w 68"/>
                  <a:gd name="T1" fmla="*/ 0 h 49"/>
                  <a:gd name="T2" fmla="*/ 60 w 68"/>
                  <a:gd name="T3" fmla="*/ 0 h 49"/>
                  <a:gd name="T4" fmla="*/ 68 w 68"/>
                  <a:gd name="T5" fmla="*/ 49 h 49"/>
                  <a:gd name="T6" fmla="*/ 0 w 68"/>
                  <a:gd name="T7" fmla="*/ 49 h 49"/>
                  <a:gd name="T8" fmla="*/ 0 w 68"/>
                  <a:gd name="T9" fmla="*/ 0 h 49"/>
                </a:gdLst>
                <a:ahLst/>
                <a:cxnLst>
                  <a:cxn ang="0">
                    <a:pos x="T0" y="T1"/>
                  </a:cxn>
                  <a:cxn ang="0">
                    <a:pos x="T2" y="T3"/>
                  </a:cxn>
                  <a:cxn ang="0">
                    <a:pos x="T4" y="T5"/>
                  </a:cxn>
                  <a:cxn ang="0">
                    <a:pos x="T6" y="T7"/>
                  </a:cxn>
                  <a:cxn ang="0">
                    <a:pos x="T8" y="T9"/>
                  </a:cxn>
                </a:cxnLst>
                <a:rect l="0" t="0" r="r" b="b"/>
                <a:pathLst>
                  <a:path w="68" h="49">
                    <a:moveTo>
                      <a:pt x="0" y="0"/>
                    </a:moveTo>
                    <a:cubicBezTo>
                      <a:pt x="60" y="0"/>
                      <a:pt x="60" y="0"/>
                      <a:pt x="60" y="0"/>
                    </a:cubicBezTo>
                    <a:cubicBezTo>
                      <a:pt x="65" y="15"/>
                      <a:pt x="68" y="31"/>
                      <a:pt x="68" y="49"/>
                    </a:cubicBezTo>
                    <a:cubicBezTo>
                      <a:pt x="0" y="49"/>
                      <a:pt x="0" y="49"/>
                      <a:pt x="0" y="4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8" name="Freeform 52">
                <a:extLst>
                  <a:ext uri="{FF2B5EF4-FFF2-40B4-BE49-F238E27FC236}">
                    <a16:creationId xmlns:a16="http://schemas.microsoft.com/office/drawing/2014/main" id="{4EFAD051-E388-4715-A637-7C8C26665AE2}"/>
                  </a:ext>
                </a:extLst>
              </p:cNvPr>
              <p:cNvSpPr>
                <a:spLocks/>
              </p:cNvSpPr>
              <p:nvPr/>
            </p:nvSpPr>
            <p:spPr bwMode="auto">
              <a:xfrm>
                <a:off x="5954905" y="2090739"/>
                <a:ext cx="212725" cy="195263"/>
              </a:xfrm>
              <a:custGeom>
                <a:avLst/>
                <a:gdLst>
                  <a:gd name="T0" fmla="*/ 57 w 57"/>
                  <a:gd name="T1" fmla="*/ 52 h 52"/>
                  <a:gd name="T2" fmla="*/ 0 w 57"/>
                  <a:gd name="T3" fmla="*/ 52 h 52"/>
                  <a:gd name="T4" fmla="*/ 0 w 57"/>
                  <a:gd name="T5" fmla="*/ 0 h 52"/>
                  <a:gd name="T6" fmla="*/ 2 w 57"/>
                  <a:gd name="T7" fmla="*/ 0 h 52"/>
                  <a:gd name="T8" fmla="*/ 57 w 57"/>
                  <a:gd name="T9" fmla="*/ 52 h 52"/>
                </a:gdLst>
                <a:ahLst/>
                <a:cxnLst>
                  <a:cxn ang="0">
                    <a:pos x="T0" y="T1"/>
                  </a:cxn>
                  <a:cxn ang="0">
                    <a:pos x="T2" y="T3"/>
                  </a:cxn>
                  <a:cxn ang="0">
                    <a:pos x="T4" y="T5"/>
                  </a:cxn>
                  <a:cxn ang="0">
                    <a:pos x="T6" y="T7"/>
                  </a:cxn>
                  <a:cxn ang="0">
                    <a:pos x="T8" y="T9"/>
                  </a:cxn>
                </a:cxnLst>
                <a:rect l="0" t="0" r="r" b="b"/>
                <a:pathLst>
                  <a:path w="57" h="52">
                    <a:moveTo>
                      <a:pt x="57" y="52"/>
                    </a:moveTo>
                    <a:cubicBezTo>
                      <a:pt x="0" y="52"/>
                      <a:pt x="0" y="52"/>
                      <a:pt x="0" y="52"/>
                    </a:cubicBezTo>
                    <a:cubicBezTo>
                      <a:pt x="0" y="0"/>
                      <a:pt x="0" y="0"/>
                      <a:pt x="0" y="0"/>
                    </a:cubicBezTo>
                    <a:cubicBezTo>
                      <a:pt x="0" y="0"/>
                      <a:pt x="1" y="0"/>
                      <a:pt x="2" y="0"/>
                    </a:cubicBezTo>
                    <a:cubicBezTo>
                      <a:pt x="25" y="3"/>
                      <a:pt x="45" y="23"/>
                      <a:pt x="57"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1" name="Freeform 53">
                <a:extLst>
                  <a:ext uri="{FF2B5EF4-FFF2-40B4-BE49-F238E27FC236}">
                    <a16:creationId xmlns:a16="http://schemas.microsoft.com/office/drawing/2014/main" id="{43C5B556-7B66-4AB0-A3E8-E6C3E386F03C}"/>
                  </a:ext>
                </a:extLst>
              </p:cNvPr>
              <p:cNvSpPr>
                <a:spLocks/>
              </p:cNvSpPr>
              <p:nvPr/>
            </p:nvSpPr>
            <p:spPr bwMode="auto">
              <a:xfrm>
                <a:off x="6093018" y="2117726"/>
                <a:ext cx="195263" cy="168275"/>
              </a:xfrm>
              <a:custGeom>
                <a:avLst/>
                <a:gdLst>
                  <a:gd name="T0" fmla="*/ 52 w 52"/>
                  <a:gd name="T1" fmla="*/ 45 h 45"/>
                  <a:gd name="T2" fmla="*/ 30 w 52"/>
                  <a:gd name="T3" fmla="*/ 45 h 45"/>
                  <a:gd name="T4" fmla="*/ 0 w 52"/>
                  <a:gd name="T5" fmla="*/ 0 h 45"/>
                  <a:gd name="T6" fmla="*/ 52 w 52"/>
                  <a:gd name="T7" fmla="*/ 45 h 45"/>
                </a:gdLst>
                <a:ahLst/>
                <a:cxnLst>
                  <a:cxn ang="0">
                    <a:pos x="T0" y="T1"/>
                  </a:cxn>
                  <a:cxn ang="0">
                    <a:pos x="T2" y="T3"/>
                  </a:cxn>
                  <a:cxn ang="0">
                    <a:pos x="T4" y="T5"/>
                  </a:cxn>
                  <a:cxn ang="0">
                    <a:pos x="T6" y="T7"/>
                  </a:cxn>
                </a:cxnLst>
                <a:rect l="0" t="0" r="r" b="b"/>
                <a:pathLst>
                  <a:path w="52" h="45">
                    <a:moveTo>
                      <a:pt x="52" y="45"/>
                    </a:moveTo>
                    <a:cubicBezTo>
                      <a:pt x="30" y="45"/>
                      <a:pt x="30" y="45"/>
                      <a:pt x="30" y="45"/>
                    </a:cubicBezTo>
                    <a:cubicBezTo>
                      <a:pt x="22" y="26"/>
                      <a:pt x="12" y="11"/>
                      <a:pt x="0" y="0"/>
                    </a:cubicBezTo>
                    <a:cubicBezTo>
                      <a:pt x="21" y="9"/>
                      <a:pt x="40" y="25"/>
                      <a:pt x="5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2" name="Freeform 54">
                <a:extLst>
                  <a:ext uri="{FF2B5EF4-FFF2-40B4-BE49-F238E27FC236}">
                    <a16:creationId xmlns:a16="http://schemas.microsoft.com/office/drawing/2014/main" id="{D0604A5A-1340-4A86-B7C8-147D221DF7A3}"/>
                  </a:ext>
                </a:extLst>
              </p:cNvPr>
              <p:cNvSpPr>
                <a:spLocks/>
              </p:cNvSpPr>
              <p:nvPr/>
            </p:nvSpPr>
            <p:spPr bwMode="auto">
              <a:xfrm>
                <a:off x="6213668" y="2316164"/>
                <a:ext cx="138113" cy="182563"/>
              </a:xfrm>
              <a:custGeom>
                <a:avLst/>
                <a:gdLst>
                  <a:gd name="T0" fmla="*/ 37 w 37"/>
                  <a:gd name="T1" fmla="*/ 49 h 49"/>
                  <a:gd name="T2" fmla="*/ 9 w 37"/>
                  <a:gd name="T3" fmla="*/ 49 h 49"/>
                  <a:gd name="T4" fmla="*/ 0 w 37"/>
                  <a:gd name="T5" fmla="*/ 0 h 49"/>
                  <a:gd name="T6" fmla="*/ 25 w 37"/>
                  <a:gd name="T7" fmla="*/ 0 h 49"/>
                  <a:gd name="T8" fmla="*/ 37 w 37"/>
                  <a:gd name="T9" fmla="*/ 49 h 49"/>
                </a:gdLst>
                <a:ahLst/>
                <a:cxnLst>
                  <a:cxn ang="0">
                    <a:pos x="T0" y="T1"/>
                  </a:cxn>
                  <a:cxn ang="0">
                    <a:pos x="T2" y="T3"/>
                  </a:cxn>
                  <a:cxn ang="0">
                    <a:pos x="T4" y="T5"/>
                  </a:cxn>
                  <a:cxn ang="0">
                    <a:pos x="T6" y="T7"/>
                  </a:cxn>
                  <a:cxn ang="0">
                    <a:pos x="T8" y="T9"/>
                  </a:cxn>
                </a:cxnLst>
                <a:rect l="0" t="0" r="r" b="b"/>
                <a:pathLst>
                  <a:path w="37" h="49">
                    <a:moveTo>
                      <a:pt x="37" y="49"/>
                    </a:moveTo>
                    <a:cubicBezTo>
                      <a:pt x="9" y="49"/>
                      <a:pt x="9" y="49"/>
                      <a:pt x="9" y="49"/>
                    </a:cubicBezTo>
                    <a:cubicBezTo>
                      <a:pt x="8" y="31"/>
                      <a:pt x="5" y="15"/>
                      <a:pt x="0" y="0"/>
                    </a:cubicBezTo>
                    <a:cubicBezTo>
                      <a:pt x="25" y="0"/>
                      <a:pt x="25" y="0"/>
                      <a:pt x="25" y="0"/>
                    </a:cubicBezTo>
                    <a:cubicBezTo>
                      <a:pt x="32" y="15"/>
                      <a:pt x="37" y="31"/>
                      <a:pt x="37"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3" name="Freeform 55">
                <a:extLst>
                  <a:ext uri="{FF2B5EF4-FFF2-40B4-BE49-F238E27FC236}">
                    <a16:creationId xmlns:a16="http://schemas.microsoft.com/office/drawing/2014/main" id="{F865B1F6-7238-4D67-B465-C0AEB0BF4920}"/>
                  </a:ext>
                </a:extLst>
              </p:cNvPr>
              <p:cNvSpPr>
                <a:spLocks/>
              </p:cNvSpPr>
              <p:nvPr/>
            </p:nvSpPr>
            <p:spPr bwMode="auto">
              <a:xfrm>
                <a:off x="6216843" y="2528889"/>
                <a:ext cx="139700" cy="184150"/>
              </a:xfrm>
              <a:custGeom>
                <a:avLst/>
                <a:gdLst>
                  <a:gd name="T0" fmla="*/ 37 w 37"/>
                  <a:gd name="T1" fmla="*/ 0 h 49"/>
                  <a:gd name="T2" fmla="*/ 24 w 37"/>
                  <a:gd name="T3" fmla="*/ 49 h 49"/>
                  <a:gd name="T4" fmla="*/ 0 w 37"/>
                  <a:gd name="T5" fmla="*/ 49 h 49"/>
                  <a:gd name="T6" fmla="*/ 8 w 37"/>
                  <a:gd name="T7" fmla="*/ 0 h 49"/>
                  <a:gd name="T8" fmla="*/ 37 w 37"/>
                  <a:gd name="T9" fmla="*/ 0 h 49"/>
                </a:gdLst>
                <a:ahLst/>
                <a:cxnLst>
                  <a:cxn ang="0">
                    <a:pos x="T0" y="T1"/>
                  </a:cxn>
                  <a:cxn ang="0">
                    <a:pos x="T2" y="T3"/>
                  </a:cxn>
                  <a:cxn ang="0">
                    <a:pos x="T4" y="T5"/>
                  </a:cxn>
                  <a:cxn ang="0">
                    <a:pos x="T6" y="T7"/>
                  </a:cxn>
                  <a:cxn ang="0">
                    <a:pos x="T8" y="T9"/>
                  </a:cxn>
                </a:cxnLst>
                <a:rect l="0" t="0" r="r" b="b"/>
                <a:pathLst>
                  <a:path w="37" h="49">
                    <a:moveTo>
                      <a:pt x="37" y="0"/>
                    </a:moveTo>
                    <a:cubicBezTo>
                      <a:pt x="36" y="18"/>
                      <a:pt x="32" y="34"/>
                      <a:pt x="24" y="49"/>
                    </a:cubicBezTo>
                    <a:cubicBezTo>
                      <a:pt x="0" y="49"/>
                      <a:pt x="0" y="49"/>
                      <a:pt x="0" y="49"/>
                    </a:cubicBezTo>
                    <a:cubicBezTo>
                      <a:pt x="5" y="34"/>
                      <a:pt x="7" y="18"/>
                      <a:pt x="8" y="0"/>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4" name="Freeform 56">
                <a:extLst>
                  <a:ext uri="{FF2B5EF4-FFF2-40B4-BE49-F238E27FC236}">
                    <a16:creationId xmlns:a16="http://schemas.microsoft.com/office/drawing/2014/main" id="{25632CD7-4520-4462-BA1B-1DFC8F7394A6}"/>
                  </a:ext>
                </a:extLst>
              </p:cNvPr>
              <p:cNvSpPr>
                <a:spLocks/>
              </p:cNvSpPr>
              <p:nvPr/>
            </p:nvSpPr>
            <p:spPr bwMode="auto">
              <a:xfrm>
                <a:off x="5256405" y="2187576"/>
                <a:ext cx="547688" cy="285750"/>
              </a:xfrm>
              <a:custGeom>
                <a:avLst/>
                <a:gdLst>
                  <a:gd name="T0" fmla="*/ 258 w 345"/>
                  <a:gd name="T1" fmla="*/ 88 h 180"/>
                  <a:gd name="T2" fmla="*/ 258 w 345"/>
                  <a:gd name="T3" fmla="*/ 111 h 180"/>
                  <a:gd name="T4" fmla="*/ 258 w 345"/>
                  <a:gd name="T5" fmla="*/ 180 h 180"/>
                  <a:gd name="T6" fmla="*/ 88 w 345"/>
                  <a:gd name="T7" fmla="*/ 180 h 180"/>
                  <a:gd name="T8" fmla="*/ 88 w 345"/>
                  <a:gd name="T9" fmla="*/ 178 h 180"/>
                  <a:gd name="T10" fmla="*/ 85 w 345"/>
                  <a:gd name="T11" fmla="*/ 178 h 180"/>
                  <a:gd name="T12" fmla="*/ 88 w 345"/>
                  <a:gd name="T13" fmla="*/ 154 h 180"/>
                  <a:gd name="T14" fmla="*/ 88 w 345"/>
                  <a:gd name="T15" fmla="*/ 111 h 180"/>
                  <a:gd name="T16" fmla="*/ 88 w 345"/>
                  <a:gd name="T17" fmla="*/ 111 h 180"/>
                  <a:gd name="T18" fmla="*/ 88 w 345"/>
                  <a:gd name="T19" fmla="*/ 88 h 180"/>
                  <a:gd name="T20" fmla="*/ 0 w 345"/>
                  <a:gd name="T21" fmla="*/ 88 h 180"/>
                  <a:gd name="T22" fmla="*/ 173 w 345"/>
                  <a:gd name="T23" fmla="*/ 0 h 180"/>
                  <a:gd name="T24" fmla="*/ 345 w 345"/>
                  <a:gd name="T25" fmla="*/ 88 h 180"/>
                  <a:gd name="T26" fmla="*/ 258 w 345"/>
                  <a:gd name="T27" fmla="*/ 8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5" h="180">
                    <a:moveTo>
                      <a:pt x="258" y="88"/>
                    </a:moveTo>
                    <a:lnTo>
                      <a:pt x="258" y="111"/>
                    </a:lnTo>
                    <a:lnTo>
                      <a:pt x="258" y="180"/>
                    </a:lnTo>
                    <a:lnTo>
                      <a:pt x="88" y="180"/>
                    </a:lnTo>
                    <a:lnTo>
                      <a:pt x="88" y="178"/>
                    </a:lnTo>
                    <a:lnTo>
                      <a:pt x="85" y="178"/>
                    </a:lnTo>
                    <a:lnTo>
                      <a:pt x="88" y="154"/>
                    </a:lnTo>
                    <a:lnTo>
                      <a:pt x="88" y="111"/>
                    </a:lnTo>
                    <a:lnTo>
                      <a:pt x="88" y="111"/>
                    </a:lnTo>
                    <a:lnTo>
                      <a:pt x="88" y="88"/>
                    </a:lnTo>
                    <a:lnTo>
                      <a:pt x="0" y="88"/>
                    </a:lnTo>
                    <a:lnTo>
                      <a:pt x="173" y="0"/>
                    </a:lnTo>
                    <a:lnTo>
                      <a:pt x="345" y="88"/>
                    </a:lnTo>
                    <a:lnTo>
                      <a:pt x="258"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10" name="同心圆 144">
              <a:extLst>
                <a:ext uri="{FF2B5EF4-FFF2-40B4-BE49-F238E27FC236}">
                  <a16:creationId xmlns:a16="http://schemas.microsoft.com/office/drawing/2014/main" id="{3305281B-935C-42D7-87B1-DC1EE2B3FED4}"/>
                </a:ext>
              </a:extLst>
            </p:cNvPr>
            <p:cNvSpPr/>
            <p:nvPr/>
          </p:nvSpPr>
          <p:spPr>
            <a:xfrm>
              <a:off x="6016316" y="1528430"/>
              <a:ext cx="560677" cy="560677"/>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5" name="矩形 24">
            <a:extLst>
              <a:ext uri="{FF2B5EF4-FFF2-40B4-BE49-F238E27FC236}">
                <a16:creationId xmlns:a16="http://schemas.microsoft.com/office/drawing/2014/main" id="{3BE43BDA-67CC-4BFB-B801-A8EBD7552E7B}"/>
              </a:ext>
            </a:extLst>
          </p:cNvPr>
          <p:cNvSpPr/>
          <p:nvPr/>
        </p:nvSpPr>
        <p:spPr>
          <a:xfrm>
            <a:off x="4084033" y="1692868"/>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一</a:t>
            </a:r>
            <a:r>
              <a:rPr lang="en-US" altLang="zh-CN" sz="1200" dirty="0">
                <a:latin typeface="+mn-ea"/>
              </a:rPr>
              <a:t>)</a:t>
            </a:r>
            <a:r>
              <a:rPr lang="zh-CN" altLang="en-US" sz="1200" dirty="0">
                <a:latin typeface="+mn-ea"/>
              </a:rPr>
              <a:t>无民事行为能力人实施的民事法律行为。</a:t>
            </a:r>
          </a:p>
        </p:txBody>
      </p:sp>
      <p:sp>
        <p:nvSpPr>
          <p:cNvPr id="26" name="矩形 25">
            <a:extLst>
              <a:ext uri="{FF2B5EF4-FFF2-40B4-BE49-F238E27FC236}">
                <a16:creationId xmlns:a16="http://schemas.microsoft.com/office/drawing/2014/main" id="{AEBC82AD-76C3-4E61-B85B-3D8521A52590}"/>
              </a:ext>
            </a:extLst>
          </p:cNvPr>
          <p:cNvSpPr/>
          <p:nvPr/>
        </p:nvSpPr>
        <p:spPr>
          <a:xfrm>
            <a:off x="4119001" y="2254740"/>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二</a:t>
            </a:r>
            <a:r>
              <a:rPr lang="en-US" altLang="zh-CN" sz="1200" dirty="0">
                <a:latin typeface="+mn-ea"/>
              </a:rPr>
              <a:t>)</a:t>
            </a:r>
            <a:r>
              <a:rPr lang="zh-CN" altLang="en-US" sz="1200" dirty="0">
                <a:latin typeface="+mn-ea"/>
              </a:rPr>
              <a:t>违反法律、行政法规的强制性规定的民事法律行为</a:t>
            </a:r>
          </a:p>
        </p:txBody>
      </p:sp>
      <p:grpSp>
        <p:nvGrpSpPr>
          <p:cNvPr id="27" name="组合 26">
            <a:extLst>
              <a:ext uri="{FF2B5EF4-FFF2-40B4-BE49-F238E27FC236}">
                <a16:creationId xmlns:a16="http://schemas.microsoft.com/office/drawing/2014/main" id="{5BA4B29C-D2E6-45B6-92F5-8A64A5C0D01B}"/>
              </a:ext>
            </a:extLst>
          </p:cNvPr>
          <p:cNvGrpSpPr/>
          <p:nvPr/>
        </p:nvGrpSpPr>
        <p:grpSpPr>
          <a:xfrm>
            <a:off x="3558136" y="2209111"/>
            <a:ext cx="505422" cy="505422"/>
            <a:chOff x="4626127" y="2263521"/>
            <a:chExt cx="505578" cy="505578"/>
          </a:xfrm>
          <a:solidFill>
            <a:srgbClr val="934D19"/>
          </a:solidFill>
        </p:grpSpPr>
        <p:grpSp>
          <p:nvGrpSpPr>
            <p:cNvPr id="28" name="组合 27">
              <a:extLst>
                <a:ext uri="{FF2B5EF4-FFF2-40B4-BE49-F238E27FC236}">
                  <a16:creationId xmlns:a16="http://schemas.microsoft.com/office/drawing/2014/main" id="{676E85E3-E63C-4710-BAFC-CECA83E57688}"/>
                </a:ext>
              </a:extLst>
            </p:cNvPr>
            <p:cNvGrpSpPr/>
            <p:nvPr/>
          </p:nvGrpSpPr>
          <p:grpSpPr>
            <a:xfrm flipH="1">
              <a:off x="4743866" y="2387690"/>
              <a:ext cx="245984" cy="242229"/>
              <a:chOff x="1046163" y="1765300"/>
              <a:chExt cx="1196975" cy="1019176"/>
            </a:xfrm>
            <a:grpFill/>
          </p:grpSpPr>
          <p:sp>
            <p:nvSpPr>
              <p:cNvPr id="30" name="Freeform 102">
                <a:extLst>
                  <a:ext uri="{FF2B5EF4-FFF2-40B4-BE49-F238E27FC236}">
                    <a16:creationId xmlns:a16="http://schemas.microsoft.com/office/drawing/2014/main" id="{1D9211E6-DA0A-42FA-9858-0DF2C801247F}"/>
                  </a:ext>
                </a:extLst>
              </p:cNvPr>
              <p:cNvSpPr>
                <a:spLocks/>
              </p:cNvSpPr>
              <p:nvPr/>
            </p:nvSpPr>
            <p:spPr bwMode="auto">
              <a:xfrm>
                <a:off x="1046163" y="2690813"/>
                <a:ext cx="1196975" cy="93663"/>
              </a:xfrm>
              <a:custGeom>
                <a:avLst/>
                <a:gdLst>
                  <a:gd name="T0" fmla="*/ 319 w 319"/>
                  <a:gd name="T1" fmla="*/ 12 h 25"/>
                  <a:gd name="T2" fmla="*/ 310 w 319"/>
                  <a:gd name="T3" fmla="*/ 25 h 25"/>
                  <a:gd name="T4" fmla="*/ 9 w 319"/>
                  <a:gd name="T5" fmla="*/ 25 h 25"/>
                  <a:gd name="T6" fmla="*/ 0 w 319"/>
                  <a:gd name="T7" fmla="*/ 12 h 25"/>
                  <a:gd name="T8" fmla="*/ 0 w 319"/>
                  <a:gd name="T9" fmla="*/ 12 h 25"/>
                  <a:gd name="T10" fmla="*/ 9 w 319"/>
                  <a:gd name="T11" fmla="*/ 0 h 25"/>
                  <a:gd name="T12" fmla="*/ 310 w 319"/>
                  <a:gd name="T13" fmla="*/ 0 h 25"/>
                  <a:gd name="T14" fmla="*/ 319 w 319"/>
                  <a:gd name="T15" fmla="*/ 1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9" h="25">
                    <a:moveTo>
                      <a:pt x="319" y="12"/>
                    </a:moveTo>
                    <a:cubicBezTo>
                      <a:pt x="319" y="19"/>
                      <a:pt x="315" y="25"/>
                      <a:pt x="310" y="25"/>
                    </a:cubicBezTo>
                    <a:cubicBezTo>
                      <a:pt x="9" y="25"/>
                      <a:pt x="9" y="25"/>
                      <a:pt x="9" y="25"/>
                    </a:cubicBezTo>
                    <a:cubicBezTo>
                      <a:pt x="4" y="25"/>
                      <a:pt x="0" y="19"/>
                      <a:pt x="0" y="12"/>
                    </a:cubicBezTo>
                    <a:cubicBezTo>
                      <a:pt x="0" y="12"/>
                      <a:pt x="0" y="12"/>
                      <a:pt x="0" y="12"/>
                    </a:cubicBezTo>
                    <a:cubicBezTo>
                      <a:pt x="0" y="6"/>
                      <a:pt x="4" y="0"/>
                      <a:pt x="9" y="0"/>
                    </a:cubicBezTo>
                    <a:cubicBezTo>
                      <a:pt x="310" y="0"/>
                      <a:pt x="310" y="0"/>
                      <a:pt x="310" y="0"/>
                    </a:cubicBezTo>
                    <a:cubicBezTo>
                      <a:pt x="315" y="0"/>
                      <a:pt x="319" y="6"/>
                      <a:pt x="3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1" name="Freeform 103">
                <a:extLst>
                  <a:ext uri="{FF2B5EF4-FFF2-40B4-BE49-F238E27FC236}">
                    <a16:creationId xmlns:a16="http://schemas.microsoft.com/office/drawing/2014/main" id="{8044C6AC-4D33-4EB7-A272-37EE34E6779E}"/>
                  </a:ext>
                </a:extLst>
              </p:cNvPr>
              <p:cNvSpPr>
                <a:spLocks/>
              </p:cNvSpPr>
              <p:nvPr/>
            </p:nvSpPr>
            <p:spPr bwMode="auto">
              <a:xfrm>
                <a:off x="1092201" y="1989138"/>
                <a:ext cx="190500" cy="660400"/>
              </a:xfrm>
              <a:custGeom>
                <a:avLst/>
                <a:gdLst>
                  <a:gd name="T0" fmla="*/ 51 w 51"/>
                  <a:gd name="T1" fmla="*/ 166 h 176"/>
                  <a:gd name="T2" fmla="*/ 40 w 51"/>
                  <a:gd name="T3" fmla="*/ 176 h 176"/>
                  <a:gd name="T4" fmla="*/ 11 w 51"/>
                  <a:gd name="T5" fmla="*/ 176 h 176"/>
                  <a:gd name="T6" fmla="*/ 0 w 51"/>
                  <a:gd name="T7" fmla="*/ 166 h 176"/>
                  <a:gd name="T8" fmla="*/ 0 w 51"/>
                  <a:gd name="T9" fmla="*/ 10 h 176"/>
                  <a:gd name="T10" fmla="*/ 11 w 51"/>
                  <a:gd name="T11" fmla="*/ 0 h 176"/>
                  <a:gd name="T12" fmla="*/ 40 w 51"/>
                  <a:gd name="T13" fmla="*/ 0 h 176"/>
                  <a:gd name="T14" fmla="*/ 51 w 51"/>
                  <a:gd name="T15" fmla="*/ 10 h 176"/>
                  <a:gd name="T16" fmla="*/ 51 w 51"/>
                  <a:gd name="T17"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6">
                    <a:moveTo>
                      <a:pt x="51" y="166"/>
                    </a:moveTo>
                    <a:cubicBezTo>
                      <a:pt x="51" y="172"/>
                      <a:pt x="46" y="176"/>
                      <a:pt x="40" y="176"/>
                    </a:cubicBezTo>
                    <a:cubicBezTo>
                      <a:pt x="11" y="176"/>
                      <a:pt x="11" y="176"/>
                      <a:pt x="11" y="176"/>
                    </a:cubicBezTo>
                    <a:cubicBezTo>
                      <a:pt x="5" y="176"/>
                      <a:pt x="0" y="172"/>
                      <a:pt x="0" y="166"/>
                    </a:cubicBezTo>
                    <a:cubicBezTo>
                      <a:pt x="0" y="10"/>
                      <a:pt x="0" y="10"/>
                      <a:pt x="0" y="10"/>
                    </a:cubicBezTo>
                    <a:cubicBezTo>
                      <a:pt x="0" y="5"/>
                      <a:pt x="5" y="0"/>
                      <a:pt x="11" y="0"/>
                    </a:cubicBezTo>
                    <a:cubicBezTo>
                      <a:pt x="40" y="0"/>
                      <a:pt x="40" y="0"/>
                      <a:pt x="40" y="0"/>
                    </a:cubicBezTo>
                    <a:cubicBezTo>
                      <a:pt x="46" y="0"/>
                      <a:pt x="51" y="5"/>
                      <a:pt x="51" y="10"/>
                    </a:cubicBezTo>
                    <a:lnTo>
                      <a:pt x="51"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2" name="Freeform 104">
                <a:extLst>
                  <a:ext uri="{FF2B5EF4-FFF2-40B4-BE49-F238E27FC236}">
                    <a16:creationId xmlns:a16="http://schemas.microsoft.com/office/drawing/2014/main" id="{7562D098-4C0F-4F1B-921D-9BA2D94B931E}"/>
                  </a:ext>
                </a:extLst>
              </p:cNvPr>
              <p:cNvSpPr>
                <a:spLocks/>
              </p:cNvSpPr>
              <p:nvPr/>
            </p:nvSpPr>
            <p:spPr bwMode="auto">
              <a:xfrm>
                <a:off x="1320801" y="1765300"/>
                <a:ext cx="190500" cy="884238"/>
              </a:xfrm>
              <a:custGeom>
                <a:avLst/>
                <a:gdLst>
                  <a:gd name="T0" fmla="*/ 51 w 51"/>
                  <a:gd name="T1" fmla="*/ 223 h 236"/>
                  <a:gd name="T2" fmla="*/ 40 w 51"/>
                  <a:gd name="T3" fmla="*/ 236 h 236"/>
                  <a:gd name="T4" fmla="*/ 11 w 51"/>
                  <a:gd name="T5" fmla="*/ 236 h 236"/>
                  <a:gd name="T6" fmla="*/ 0 w 51"/>
                  <a:gd name="T7" fmla="*/ 223 h 236"/>
                  <a:gd name="T8" fmla="*/ 0 w 51"/>
                  <a:gd name="T9" fmla="*/ 13 h 236"/>
                  <a:gd name="T10" fmla="*/ 11 w 51"/>
                  <a:gd name="T11" fmla="*/ 0 h 236"/>
                  <a:gd name="T12" fmla="*/ 40 w 51"/>
                  <a:gd name="T13" fmla="*/ 0 h 236"/>
                  <a:gd name="T14" fmla="*/ 51 w 51"/>
                  <a:gd name="T15" fmla="*/ 13 h 236"/>
                  <a:gd name="T16" fmla="*/ 51 w 51"/>
                  <a:gd name="T17" fmla="*/ 2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36">
                    <a:moveTo>
                      <a:pt x="51" y="223"/>
                    </a:moveTo>
                    <a:cubicBezTo>
                      <a:pt x="51" y="230"/>
                      <a:pt x="46" y="236"/>
                      <a:pt x="40" y="236"/>
                    </a:cubicBezTo>
                    <a:cubicBezTo>
                      <a:pt x="11" y="236"/>
                      <a:pt x="11" y="236"/>
                      <a:pt x="11" y="236"/>
                    </a:cubicBezTo>
                    <a:cubicBezTo>
                      <a:pt x="5" y="236"/>
                      <a:pt x="0" y="230"/>
                      <a:pt x="0" y="223"/>
                    </a:cubicBezTo>
                    <a:cubicBezTo>
                      <a:pt x="0" y="13"/>
                      <a:pt x="0" y="13"/>
                      <a:pt x="0" y="13"/>
                    </a:cubicBezTo>
                    <a:cubicBezTo>
                      <a:pt x="0" y="6"/>
                      <a:pt x="5" y="0"/>
                      <a:pt x="11" y="0"/>
                    </a:cubicBezTo>
                    <a:cubicBezTo>
                      <a:pt x="40" y="0"/>
                      <a:pt x="40" y="0"/>
                      <a:pt x="40" y="0"/>
                    </a:cubicBezTo>
                    <a:cubicBezTo>
                      <a:pt x="46" y="0"/>
                      <a:pt x="51" y="6"/>
                      <a:pt x="51" y="13"/>
                    </a:cubicBezTo>
                    <a:lnTo>
                      <a:pt x="51"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3" name="Freeform 105">
                <a:extLst>
                  <a:ext uri="{FF2B5EF4-FFF2-40B4-BE49-F238E27FC236}">
                    <a16:creationId xmlns:a16="http://schemas.microsoft.com/office/drawing/2014/main" id="{DA08A52F-C6BB-49AF-9454-3D8D75653C3F}"/>
                  </a:ext>
                </a:extLst>
              </p:cNvPr>
              <p:cNvSpPr>
                <a:spLocks/>
              </p:cNvSpPr>
              <p:nvPr/>
            </p:nvSpPr>
            <p:spPr bwMode="auto">
              <a:xfrm>
                <a:off x="1549401" y="2159000"/>
                <a:ext cx="190500" cy="490538"/>
              </a:xfrm>
              <a:custGeom>
                <a:avLst/>
                <a:gdLst>
                  <a:gd name="T0" fmla="*/ 51 w 51"/>
                  <a:gd name="T1" fmla="*/ 124 h 131"/>
                  <a:gd name="T2" fmla="*/ 40 w 51"/>
                  <a:gd name="T3" fmla="*/ 131 h 131"/>
                  <a:gd name="T4" fmla="*/ 11 w 51"/>
                  <a:gd name="T5" fmla="*/ 131 h 131"/>
                  <a:gd name="T6" fmla="*/ 0 w 51"/>
                  <a:gd name="T7" fmla="*/ 124 h 131"/>
                  <a:gd name="T8" fmla="*/ 0 w 51"/>
                  <a:gd name="T9" fmla="*/ 7 h 131"/>
                  <a:gd name="T10" fmla="*/ 11 w 51"/>
                  <a:gd name="T11" fmla="*/ 0 h 131"/>
                  <a:gd name="T12" fmla="*/ 40 w 51"/>
                  <a:gd name="T13" fmla="*/ 0 h 131"/>
                  <a:gd name="T14" fmla="*/ 51 w 51"/>
                  <a:gd name="T15" fmla="*/ 7 h 131"/>
                  <a:gd name="T16" fmla="*/ 51 w 51"/>
                  <a:gd name="T17"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31">
                    <a:moveTo>
                      <a:pt x="51" y="124"/>
                    </a:moveTo>
                    <a:cubicBezTo>
                      <a:pt x="51" y="128"/>
                      <a:pt x="46" y="131"/>
                      <a:pt x="40" y="131"/>
                    </a:cubicBezTo>
                    <a:cubicBezTo>
                      <a:pt x="11" y="131"/>
                      <a:pt x="11" y="131"/>
                      <a:pt x="11" y="131"/>
                    </a:cubicBezTo>
                    <a:cubicBezTo>
                      <a:pt x="5" y="131"/>
                      <a:pt x="0" y="128"/>
                      <a:pt x="0" y="124"/>
                    </a:cubicBezTo>
                    <a:cubicBezTo>
                      <a:pt x="0" y="7"/>
                      <a:pt x="0" y="7"/>
                      <a:pt x="0" y="7"/>
                    </a:cubicBezTo>
                    <a:cubicBezTo>
                      <a:pt x="0" y="3"/>
                      <a:pt x="5" y="0"/>
                      <a:pt x="11" y="0"/>
                    </a:cubicBezTo>
                    <a:cubicBezTo>
                      <a:pt x="40" y="0"/>
                      <a:pt x="40" y="0"/>
                      <a:pt x="40" y="0"/>
                    </a:cubicBezTo>
                    <a:cubicBezTo>
                      <a:pt x="46" y="0"/>
                      <a:pt x="51" y="3"/>
                      <a:pt x="51" y="7"/>
                    </a:cubicBezTo>
                    <a:lnTo>
                      <a:pt x="5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4" name="Freeform 106">
                <a:extLst>
                  <a:ext uri="{FF2B5EF4-FFF2-40B4-BE49-F238E27FC236}">
                    <a16:creationId xmlns:a16="http://schemas.microsoft.com/office/drawing/2014/main" id="{279BA82E-9E89-4AC1-B9C0-A0D01FB8C81A}"/>
                  </a:ext>
                </a:extLst>
              </p:cNvPr>
              <p:cNvSpPr>
                <a:spLocks/>
              </p:cNvSpPr>
              <p:nvPr/>
            </p:nvSpPr>
            <p:spPr bwMode="auto">
              <a:xfrm>
                <a:off x="1781176" y="1870075"/>
                <a:ext cx="187325" cy="779463"/>
              </a:xfrm>
              <a:custGeom>
                <a:avLst/>
                <a:gdLst>
                  <a:gd name="T0" fmla="*/ 50 w 50"/>
                  <a:gd name="T1" fmla="*/ 197 h 208"/>
                  <a:gd name="T2" fmla="*/ 39 w 50"/>
                  <a:gd name="T3" fmla="*/ 208 h 208"/>
                  <a:gd name="T4" fmla="*/ 10 w 50"/>
                  <a:gd name="T5" fmla="*/ 208 h 208"/>
                  <a:gd name="T6" fmla="*/ 0 w 50"/>
                  <a:gd name="T7" fmla="*/ 197 h 208"/>
                  <a:gd name="T8" fmla="*/ 0 w 50"/>
                  <a:gd name="T9" fmla="*/ 12 h 208"/>
                  <a:gd name="T10" fmla="*/ 10 w 50"/>
                  <a:gd name="T11" fmla="*/ 0 h 208"/>
                  <a:gd name="T12" fmla="*/ 39 w 50"/>
                  <a:gd name="T13" fmla="*/ 0 h 208"/>
                  <a:gd name="T14" fmla="*/ 50 w 50"/>
                  <a:gd name="T15" fmla="*/ 12 h 208"/>
                  <a:gd name="T16" fmla="*/ 50 w 50"/>
                  <a:gd name="T17" fmla="*/ 19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08">
                    <a:moveTo>
                      <a:pt x="50" y="197"/>
                    </a:moveTo>
                    <a:cubicBezTo>
                      <a:pt x="50" y="203"/>
                      <a:pt x="45" y="208"/>
                      <a:pt x="39" y="208"/>
                    </a:cubicBezTo>
                    <a:cubicBezTo>
                      <a:pt x="10" y="208"/>
                      <a:pt x="10" y="208"/>
                      <a:pt x="10" y="208"/>
                    </a:cubicBezTo>
                    <a:cubicBezTo>
                      <a:pt x="4" y="208"/>
                      <a:pt x="0" y="203"/>
                      <a:pt x="0" y="197"/>
                    </a:cubicBezTo>
                    <a:cubicBezTo>
                      <a:pt x="0" y="12"/>
                      <a:pt x="0" y="12"/>
                      <a:pt x="0" y="12"/>
                    </a:cubicBezTo>
                    <a:cubicBezTo>
                      <a:pt x="0" y="5"/>
                      <a:pt x="4" y="0"/>
                      <a:pt x="10" y="0"/>
                    </a:cubicBezTo>
                    <a:cubicBezTo>
                      <a:pt x="39" y="0"/>
                      <a:pt x="39" y="0"/>
                      <a:pt x="39" y="0"/>
                    </a:cubicBezTo>
                    <a:cubicBezTo>
                      <a:pt x="45" y="0"/>
                      <a:pt x="50" y="5"/>
                      <a:pt x="50" y="12"/>
                    </a:cubicBezTo>
                    <a:lnTo>
                      <a:pt x="5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5" name="Freeform 107">
                <a:extLst>
                  <a:ext uri="{FF2B5EF4-FFF2-40B4-BE49-F238E27FC236}">
                    <a16:creationId xmlns:a16="http://schemas.microsoft.com/office/drawing/2014/main" id="{E495BED6-E663-482A-B102-5FE1C027FD28}"/>
                  </a:ext>
                </a:extLst>
              </p:cNvPr>
              <p:cNvSpPr>
                <a:spLocks/>
              </p:cNvSpPr>
              <p:nvPr/>
            </p:nvSpPr>
            <p:spPr bwMode="auto">
              <a:xfrm>
                <a:off x="2009776" y="2159000"/>
                <a:ext cx="187325" cy="490538"/>
              </a:xfrm>
              <a:custGeom>
                <a:avLst/>
                <a:gdLst>
                  <a:gd name="T0" fmla="*/ 50 w 50"/>
                  <a:gd name="T1" fmla="*/ 124 h 131"/>
                  <a:gd name="T2" fmla="*/ 39 w 50"/>
                  <a:gd name="T3" fmla="*/ 131 h 131"/>
                  <a:gd name="T4" fmla="*/ 10 w 50"/>
                  <a:gd name="T5" fmla="*/ 131 h 131"/>
                  <a:gd name="T6" fmla="*/ 0 w 50"/>
                  <a:gd name="T7" fmla="*/ 124 h 131"/>
                  <a:gd name="T8" fmla="*/ 0 w 50"/>
                  <a:gd name="T9" fmla="*/ 7 h 131"/>
                  <a:gd name="T10" fmla="*/ 10 w 50"/>
                  <a:gd name="T11" fmla="*/ 0 h 131"/>
                  <a:gd name="T12" fmla="*/ 39 w 50"/>
                  <a:gd name="T13" fmla="*/ 0 h 131"/>
                  <a:gd name="T14" fmla="*/ 50 w 50"/>
                  <a:gd name="T15" fmla="*/ 7 h 131"/>
                  <a:gd name="T16" fmla="*/ 50 w 50"/>
                  <a:gd name="T17"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31">
                    <a:moveTo>
                      <a:pt x="50" y="124"/>
                    </a:moveTo>
                    <a:cubicBezTo>
                      <a:pt x="50" y="128"/>
                      <a:pt x="45" y="131"/>
                      <a:pt x="39" y="131"/>
                    </a:cubicBezTo>
                    <a:cubicBezTo>
                      <a:pt x="10" y="131"/>
                      <a:pt x="10" y="131"/>
                      <a:pt x="10" y="131"/>
                    </a:cubicBezTo>
                    <a:cubicBezTo>
                      <a:pt x="4" y="131"/>
                      <a:pt x="0" y="128"/>
                      <a:pt x="0" y="124"/>
                    </a:cubicBezTo>
                    <a:cubicBezTo>
                      <a:pt x="0" y="7"/>
                      <a:pt x="0" y="7"/>
                      <a:pt x="0" y="7"/>
                    </a:cubicBezTo>
                    <a:cubicBezTo>
                      <a:pt x="0" y="3"/>
                      <a:pt x="4" y="0"/>
                      <a:pt x="10" y="0"/>
                    </a:cubicBezTo>
                    <a:cubicBezTo>
                      <a:pt x="39" y="0"/>
                      <a:pt x="39" y="0"/>
                      <a:pt x="39" y="0"/>
                    </a:cubicBezTo>
                    <a:cubicBezTo>
                      <a:pt x="45" y="0"/>
                      <a:pt x="50" y="3"/>
                      <a:pt x="50" y="7"/>
                    </a:cubicBezTo>
                    <a:lnTo>
                      <a:pt x="5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29" name="同心圆 162">
              <a:extLst>
                <a:ext uri="{FF2B5EF4-FFF2-40B4-BE49-F238E27FC236}">
                  <a16:creationId xmlns:a16="http://schemas.microsoft.com/office/drawing/2014/main" id="{86AD43BA-5B74-4BCD-888D-B6697527EC86}"/>
                </a:ext>
              </a:extLst>
            </p:cNvPr>
            <p:cNvSpPr/>
            <p:nvPr/>
          </p:nvSpPr>
          <p:spPr>
            <a:xfrm>
              <a:off x="4626127" y="2263521"/>
              <a:ext cx="505578" cy="505578"/>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6" name="矩形 35">
            <a:extLst>
              <a:ext uri="{FF2B5EF4-FFF2-40B4-BE49-F238E27FC236}">
                <a16:creationId xmlns:a16="http://schemas.microsoft.com/office/drawing/2014/main" id="{1F2DBE62-7979-4B71-8A67-7A2649D5967F}"/>
              </a:ext>
            </a:extLst>
          </p:cNvPr>
          <p:cNvSpPr/>
          <p:nvPr/>
        </p:nvSpPr>
        <p:spPr>
          <a:xfrm>
            <a:off x="4124398" y="2793111"/>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三</a:t>
            </a:r>
            <a:r>
              <a:rPr lang="en-US" altLang="zh-CN" sz="1200" dirty="0">
                <a:latin typeface="+mn-ea"/>
              </a:rPr>
              <a:t>)</a:t>
            </a:r>
            <a:r>
              <a:rPr lang="zh-CN" altLang="en-US" sz="1200" dirty="0">
                <a:latin typeface="+mn-ea"/>
              </a:rPr>
              <a:t>违背公序良俗的民事法律行为</a:t>
            </a:r>
            <a:endParaRPr lang="en-US" altLang="zh-CN" sz="1200" dirty="0">
              <a:latin typeface="+mn-ea"/>
            </a:endParaRPr>
          </a:p>
        </p:txBody>
      </p:sp>
      <p:grpSp>
        <p:nvGrpSpPr>
          <p:cNvPr id="37" name="组合 36">
            <a:extLst>
              <a:ext uri="{FF2B5EF4-FFF2-40B4-BE49-F238E27FC236}">
                <a16:creationId xmlns:a16="http://schemas.microsoft.com/office/drawing/2014/main" id="{8C0B6921-5277-4BF6-8463-9B675696F266}"/>
              </a:ext>
            </a:extLst>
          </p:cNvPr>
          <p:cNvGrpSpPr/>
          <p:nvPr/>
        </p:nvGrpSpPr>
        <p:grpSpPr>
          <a:xfrm>
            <a:off x="3558136" y="2793111"/>
            <a:ext cx="505249" cy="505249"/>
            <a:chOff x="4626127" y="2847700"/>
            <a:chExt cx="505405" cy="505405"/>
          </a:xfrm>
          <a:solidFill>
            <a:srgbClr val="DB782B"/>
          </a:solidFill>
        </p:grpSpPr>
        <p:grpSp>
          <p:nvGrpSpPr>
            <p:cNvPr id="38" name="组合 37">
              <a:extLst>
                <a:ext uri="{FF2B5EF4-FFF2-40B4-BE49-F238E27FC236}">
                  <a16:creationId xmlns:a16="http://schemas.microsoft.com/office/drawing/2014/main" id="{8FB7E403-F328-49F5-931E-2EFD810557CC}"/>
                </a:ext>
              </a:extLst>
            </p:cNvPr>
            <p:cNvGrpSpPr/>
            <p:nvPr/>
          </p:nvGrpSpPr>
          <p:grpSpPr>
            <a:xfrm>
              <a:off x="4740644" y="2966535"/>
              <a:ext cx="275221" cy="235493"/>
              <a:chOff x="1627188" y="2219325"/>
              <a:chExt cx="758825" cy="649288"/>
            </a:xfrm>
            <a:grpFill/>
          </p:grpSpPr>
          <p:sp>
            <p:nvSpPr>
              <p:cNvPr id="40" name="Freeform 72">
                <a:extLst>
                  <a:ext uri="{FF2B5EF4-FFF2-40B4-BE49-F238E27FC236}">
                    <a16:creationId xmlns:a16="http://schemas.microsoft.com/office/drawing/2014/main" id="{E117CB52-CC9B-415C-B185-AC7F73A722F6}"/>
                  </a:ext>
                </a:extLst>
              </p:cNvPr>
              <p:cNvSpPr>
                <a:spLocks/>
              </p:cNvSpPr>
              <p:nvPr/>
            </p:nvSpPr>
            <p:spPr bwMode="auto">
              <a:xfrm>
                <a:off x="1657351" y="247808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1" name="Freeform 73">
                <a:extLst>
                  <a:ext uri="{FF2B5EF4-FFF2-40B4-BE49-F238E27FC236}">
                    <a16:creationId xmlns:a16="http://schemas.microsoft.com/office/drawing/2014/main" id="{EBCDFECD-FECD-4ABF-A9D4-A697FB29FF60}"/>
                  </a:ext>
                </a:extLst>
              </p:cNvPr>
              <p:cNvSpPr>
                <a:spLocks/>
              </p:cNvSpPr>
              <p:nvPr/>
            </p:nvSpPr>
            <p:spPr bwMode="auto">
              <a:xfrm>
                <a:off x="1657351" y="2390775"/>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2" name="Freeform 74">
                <a:extLst>
                  <a:ext uri="{FF2B5EF4-FFF2-40B4-BE49-F238E27FC236}">
                    <a16:creationId xmlns:a16="http://schemas.microsoft.com/office/drawing/2014/main" id="{BFFA8350-34F7-4E73-B89F-035AF82E4F51}"/>
                  </a:ext>
                </a:extLst>
              </p:cNvPr>
              <p:cNvSpPr>
                <a:spLocks/>
              </p:cNvSpPr>
              <p:nvPr/>
            </p:nvSpPr>
            <p:spPr bwMode="auto">
              <a:xfrm>
                <a:off x="1657351" y="2563813"/>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3" name="Freeform 75">
                <a:extLst>
                  <a:ext uri="{FF2B5EF4-FFF2-40B4-BE49-F238E27FC236}">
                    <a16:creationId xmlns:a16="http://schemas.microsoft.com/office/drawing/2014/main" id="{B4892981-FD27-4A32-BD8D-2BD6C8573CDA}"/>
                  </a:ext>
                </a:extLst>
              </p:cNvPr>
              <p:cNvSpPr>
                <a:spLocks/>
              </p:cNvSpPr>
              <p:nvPr/>
            </p:nvSpPr>
            <p:spPr bwMode="auto">
              <a:xfrm>
                <a:off x="1657351" y="264953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4" name="Freeform 76">
                <a:extLst>
                  <a:ext uri="{FF2B5EF4-FFF2-40B4-BE49-F238E27FC236}">
                    <a16:creationId xmlns:a16="http://schemas.microsoft.com/office/drawing/2014/main" id="{F5002851-CFF9-45B4-A39E-EE1D1D698145}"/>
                  </a:ext>
                </a:extLst>
              </p:cNvPr>
              <p:cNvSpPr>
                <a:spLocks/>
              </p:cNvSpPr>
              <p:nvPr/>
            </p:nvSpPr>
            <p:spPr bwMode="auto">
              <a:xfrm>
                <a:off x="1657351" y="27368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5" name="Freeform 77">
                <a:extLst>
                  <a:ext uri="{FF2B5EF4-FFF2-40B4-BE49-F238E27FC236}">
                    <a16:creationId xmlns:a16="http://schemas.microsoft.com/office/drawing/2014/main" id="{63B504C5-7135-4725-A6DF-64FC2CD5BD15}"/>
                  </a:ext>
                </a:extLst>
              </p:cNvPr>
              <p:cNvSpPr>
                <a:spLocks/>
              </p:cNvSpPr>
              <p:nvPr/>
            </p:nvSpPr>
            <p:spPr bwMode="auto">
              <a:xfrm>
                <a:off x="1803401" y="2478088"/>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6" name="Freeform 78">
                <a:extLst>
                  <a:ext uri="{FF2B5EF4-FFF2-40B4-BE49-F238E27FC236}">
                    <a16:creationId xmlns:a16="http://schemas.microsoft.com/office/drawing/2014/main" id="{FFE7C074-7FD4-49DB-8B16-813A27FD80E8}"/>
                  </a:ext>
                </a:extLst>
              </p:cNvPr>
              <p:cNvSpPr>
                <a:spLocks/>
              </p:cNvSpPr>
              <p:nvPr/>
            </p:nvSpPr>
            <p:spPr bwMode="auto">
              <a:xfrm>
                <a:off x="1803401" y="2219325"/>
                <a:ext cx="120650" cy="47625"/>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7" name="Freeform 79">
                <a:extLst>
                  <a:ext uri="{FF2B5EF4-FFF2-40B4-BE49-F238E27FC236}">
                    <a16:creationId xmlns:a16="http://schemas.microsoft.com/office/drawing/2014/main" id="{025805CF-A231-4AD2-A5CF-413AFF06024F}"/>
                  </a:ext>
                </a:extLst>
              </p:cNvPr>
              <p:cNvSpPr>
                <a:spLocks/>
              </p:cNvSpPr>
              <p:nvPr/>
            </p:nvSpPr>
            <p:spPr bwMode="auto">
              <a:xfrm>
                <a:off x="1803401" y="2305050"/>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8" name="Freeform 80">
                <a:extLst>
                  <a:ext uri="{FF2B5EF4-FFF2-40B4-BE49-F238E27FC236}">
                    <a16:creationId xmlns:a16="http://schemas.microsoft.com/office/drawing/2014/main" id="{A5AA06CF-B4DF-4533-AEAC-FAFE66E7D7AD}"/>
                  </a:ext>
                </a:extLst>
              </p:cNvPr>
              <p:cNvSpPr>
                <a:spLocks/>
              </p:cNvSpPr>
              <p:nvPr/>
            </p:nvSpPr>
            <p:spPr bwMode="auto">
              <a:xfrm>
                <a:off x="1803401" y="2390775"/>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9" name="Freeform 81">
                <a:extLst>
                  <a:ext uri="{FF2B5EF4-FFF2-40B4-BE49-F238E27FC236}">
                    <a16:creationId xmlns:a16="http://schemas.microsoft.com/office/drawing/2014/main" id="{1518C1EC-B9D0-4DEF-AD50-B749519304D3}"/>
                  </a:ext>
                </a:extLst>
              </p:cNvPr>
              <p:cNvSpPr>
                <a:spLocks/>
              </p:cNvSpPr>
              <p:nvPr/>
            </p:nvSpPr>
            <p:spPr bwMode="auto">
              <a:xfrm>
                <a:off x="1803401" y="2563813"/>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0" name="Freeform 82">
                <a:extLst>
                  <a:ext uri="{FF2B5EF4-FFF2-40B4-BE49-F238E27FC236}">
                    <a16:creationId xmlns:a16="http://schemas.microsoft.com/office/drawing/2014/main" id="{7FA9C952-41F5-47D9-9C08-7731BD81F059}"/>
                  </a:ext>
                </a:extLst>
              </p:cNvPr>
              <p:cNvSpPr>
                <a:spLocks/>
              </p:cNvSpPr>
              <p:nvPr/>
            </p:nvSpPr>
            <p:spPr bwMode="auto">
              <a:xfrm>
                <a:off x="1803401" y="2649538"/>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1" name="Freeform 83">
                <a:extLst>
                  <a:ext uri="{FF2B5EF4-FFF2-40B4-BE49-F238E27FC236}">
                    <a16:creationId xmlns:a16="http://schemas.microsoft.com/office/drawing/2014/main" id="{9DF8703A-B0F1-40B2-9E86-60B444BC4340}"/>
                  </a:ext>
                </a:extLst>
              </p:cNvPr>
              <p:cNvSpPr>
                <a:spLocks/>
              </p:cNvSpPr>
              <p:nvPr/>
            </p:nvSpPr>
            <p:spPr bwMode="auto">
              <a:xfrm>
                <a:off x="1803401" y="2736850"/>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2" name="Freeform 84">
                <a:extLst>
                  <a:ext uri="{FF2B5EF4-FFF2-40B4-BE49-F238E27FC236}">
                    <a16:creationId xmlns:a16="http://schemas.microsoft.com/office/drawing/2014/main" id="{F5CDCE5D-8DF1-4D5B-A203-78FE6F2C6A32}"/>
                  </a:ext>
                </a:extLst>
              </p:cNvPr>
              <p:cNvSpPr>
                <a:spLocks/>
              </p:cNvSpPr>
              <p:nvPr/>
            </p:nvSpPr>
            <p:spPr bwMode="auto">
              <a:xfrm>
                <a:off x="1949451" y="247808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3" name="Freeform 85">
                <a:extLst>
                  <a:ext uri="{FF2B5EF4-FFF2-40B4-BE49-F238E27FC236}">
                    <a16:creationId xmlns:a16="http://schemas.microsoft.com/office/drawing/2014/main" id="{386560C0-F93D-4F82-B186-FDA94F47EEEB}"/>
                  </a:ext>
                </a:extLst>
              </p:cNvPr>
              <p:cNvSpPr>
                <a:spLocks/>
              </p:cNvSpPr>
              <p:nvPr/>
            </p:nvSpPr>
            <p:spPr bwMode="auto">
              <a:xfrm>
                <a:off x="1949451" y="2563813"/>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4" name="Freeform 86">
                <a:extLst>
                  <a:ext uri="{FF2B5EF4-FFF2-40B4-BE49-F238E27FC236}">
                    <a16:creationId xmlns:a16="http://schemas.microsoft.com/office/drawing/2014/main" id="{90B9C7E4-3160-4E76-BDDB-9C79AA8EDDC3}"/>
                  </a:ext>
                </a:extLst>
              </p:cNvPr>
              <p:cNvSpPr>
                <a:spLocks/>
              </p:cNvSpPr>
              <p:nvPr/>
            </p:nvSpPr>
            <p:spPr bwMode="auto">
              <a:xfrm>
                <a:off x="1949451" y="264953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5" name="Freeform 87">
                <a:extLst>
                  <a:ext uri="{FF2B5EF4-FFF2-40B4-BE49-F238E27FC236}">
                    <a16:creationId xmlns:a16="http://schemas.microsoft.com/office/drawing/2014/main" id="{13281562-32CA-4E25-85E1-67E6FBF61638}"/>
                  </a:ext>
                </a:extLst>
              </p:cNvPr>
              <p:cNvSpPr>
                <a:spLocks/>
              </p:cNvSpPr>
              <p:nvPr/>
            </p:nvSpPr>
            <p:spPr bwMode="auto">
              <a:xfrm>
                <a:off x="1949451" y="2736850"/>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6" name="Freeform 88">
                <a:extLst>
                  <a:ext uri="{FF2B5EF4-FFF2-40B4-BE49-F238E27FC236}">
                    <a16:creationId xmlns:a16="http://schemas.microsoft.com/office/drawing/2014/main" id="{C2BF3A05-E399-4F59-ADC2-ADF0BB030B2A}"/>
                  </a:ext>
                </a:extLst>
              </p:cNvPr>
              <p:cNvSpPr>
                <a:spLocks/>
              </p:cNvSpPr>
              <p:nvPr/>
            </p:nvSpPr>
            <p:spPr bwMode="auto">
              <a:xfrm>
                <a:off x="2092326" y="247808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7" name="Freeform 89">
                <a:extLst>
                  <a:ext uri="{FF2B5EF4-FFF2-40B4-BE49-F238E27FC236}">
                    <a16:creationId xmlns:a16="http://schemas.microsoft.com/office/drawing/2014/main" id="{834661F1-8341-476E-A107-8B0D89020E55}"/>
                  </a:ext>
                </a:extLst>
              </p:cNvPr>
              <p:cNvSpPr>
                <a:spLocks/>
              </p:cNvSpPr>
              <p:nvPr/>
            </p:nvSpPr>
            <p:spPr bwMode="auto">
              <a:xfrm>
                <a:off x="2092326" y="23050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8" name="Freeform 90">
                <a:extLst>
                  <a:ext uri="{FF2B5EF4-FFF2-40B4-BE49-F238E27FC236}">
                    <a16:creationId xmlns:a16="http://schemas.microsoft.com/office/drawing/2014/main" id="{66502CB0-FB11-4A40-885D-04223730AC05}"/>
                  </a:ext>
                </a:extLst>
              </p:cNvPr>
              <p:cNvSpPr>
                <a:spLocks/>
              </p:cNvSpPr>
              <p:nvPr/>
            </p:nvSpPr>
            <p:spPr bwMode="auto">
              <a:xfrm>
                <a:off x="2092326" y="2390775"/>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9" name="Freeform 91">
                <a:extLst>
                  <a:ext uri="{FF2B5EF4-FFF2-40B4-BE49-F238E27FC236}">
                    <a16:creationId xmlns:a16="http://schemas.microsoft.com/office/drawing/2014/main" id="{35D6DC8F-7C43-40FA-B94A-4A8FD707061A}"/>
                  </a:ext>
                </a:extLst>
              </p:cNvPr>
              <p:cNvSpPr>
                <a:spLocks/>
              </p:cNvSpPr>
              <p:nvPr/>
            </p:nvSpPr>
            <p:spPr bwMode="auto">
              <a:xfrm>
                <a:off x="2092326" y="2563813"/>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0" name="Freeform 92">
                <a:extLst>
                  <a:ext uri="{FF2B5EF4-FFF2-40B4-BE49-F238E27FC236}">
                    <a16:creationId xmlns:a16="http://schemas.microsoft.com/office/drawing/2014/main" id="{65FFB466-C1ED-4923-8B92-EC9C432400EB}"/>
                  </a:ext>
                </a:extLst>
              </p:cNvPr>
              <p:cNvSpPr>
                <a:spLocks/>
              </p:cNvSpPr>
              <p:nvPr/>
            </p:nvSpPr>
            <p:spPr bwMode="auto">
              <a:xfrm>
                <a:off x="2092326" y="264953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1" name="Freeform 93">
                <a:extLst>
                  <a:ext uri="{FF2B5EF4-FFF2-40B4-BE49-F238E27FC236}">
                    <a16:creationId xmlns:a16="http://schemas.microsoft.com/office/drawing/2014/main" id="{6732682C-96EA-4298-AE2C-7972F7642AB3}"/>
                  </a:ext>
                </a:extLst>
              </p:cNvPr>
              <p:cNvSpPr>
                <a:spLocks/>
              </p:cNvSpPr>
              <p:nvPr/>
            </p:nvSpPr>
            <p:spPr bwMode="auto">
              <a:xfrm>
                <a:off x="2092326" y="27368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2" name="Freeform 94">
                <a:extLst>
                  <a:ext uri="{FF2B5EF4-FFF2-40B4-BE49-F238E27FC236}">
                    <a16:creationId xmlns:a16="http://schemas.microsoft.com/office/drawing/2014/main" id="{9883F5C0-E8DF-4EB7-8D74-42B8691BD6CC}"/>
                  </a:ext>
                </a:extLst>
              </p:cNvPr>
              <p:cNvSpPr>
                <a:spLocks/>
              </p:cNvSpPr>
              <p:nvPr/>
            </p:nvSpPr>
            <p:spPr bwMode="auto">
              <a:xfrm>
                <a:off x="2238376" y="2563813"/>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3" name="Freeform 95">
                <a:extLst>
                  <a:ext uri="{FF2B5EF4-FFF2-40B4-BE49-F238E27FC236}">
                    <a16:creationId xmlns:a16="http://schemas.microsoft.com/office/drawing/2014/main" id="{7258E4A2-0950-4ACA-9321-D35C83B26668}"/>
                  </a:ext>
                </a:extLst>
              </p:cNvPr>
              <p:cNvSpPr>
                <a:spLocks/>
              </p:cNvSpPr>
              <p:nvPr/>
            </p:nvSpPr>
            <p:spPr bwMode="auto">
              <a:xfrm>
                <a:off x="2238376" y="264953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4" name="Freeform 96">
                <a:extLst>
                  <a:ext uri="{FF2B5EF4-FFF2-40B4-BE49-F238E27FC236}">
                    <a16:creationId xmlns:a16="http://schemas.microsoft.com/office/drawing/2014/main" id="{FF474A5A-6C83-404C-BEEC-F707E8E06FA6}"/>
                  </a:ext>
                </a:extLst>
              </p:cNvPr>
              <p:cNvSpPr>
                <a:spLocks/>
              </p:cNvSpPr>
              <p:nvPr/>
            </p:nvSpPr>
            <p:spPr bwMode="auto">
              <a:xfrm>
                <a:off x="2238376" y="2736850"/>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5" name="Freeform 97">
                <a:extLst>
                  <a:ext uri="{FF2B5EF4-FFF2-40B4-BE49-F238E27FC236}">
                    <a16:creationId xmlns:a16="http://schemas.microsoft.com/office/drawing/2014/main" id="{9B3B3E6C-0E7B-4C2B-8CCE-0600726A55A1}"/>
                  </a:ext>
                </a:extLst>
              </p:cNvPr>
              <p:cNvSpPr>
                <a:spLocks/>
              </p:cNvSpPr>
              <p:nvPr/>
            </p:nvSpPr>
            <p:spPr bwMode="auto">
              <a:xfrm>
                <a:off x="1627188" y="2808288"/>
                <a:ext cx="758825" cy="60325"/>
              </a:xfrm>
              <a:custGeom>
                <a:avLst/>
                <a:gdLst>
                  <a:gd name="T0" fmla="*/ 202 w 202"/>
                  <a:gd name="T1" fmla="*/ 8 h 16"/>
                  <a:gd name="T2" fmla="*/ 197 w 202"/>
                  <a:gd name="T3" fmla="*/ 16 h 16"/>
                  <a:gd name="T4" fmla="*/ 6 w 202"/>
                  <a:gd name="T5" fmla="*/ 16 h 16"/>
                  <a:gd name="T6" fmla="*/ 0 w 202"/>
                  <a:gd name="T7" fmla="*/ 8 h 16"/>
                  <a:gd name="T8" fmla="*/ 0 w 202"/>
                  <a:gd name="T9" fmla="*/ 8 h 16"/>
                  <a:gd name="T10" fmla="*/ 6 w 202"/>
                  <a:gd name="T11" fmla="*/ 0 h 16"/>
                  <a:gd name="T12" fmla="*/ 197 w 202"/>
                  <a:gd name="T13" fmla="*/ 0 h 16"/>
                  <a:gd name="T14" fmla="*/ 202 w 202"/>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6">
                    <a:moveTo>
                      <a:pt x="202" y="8"/>
                    </a:moveTo>
                    <a:cubicBezTo>
                      <a:pt x="202" y="13"/>
                      <a:pt x="200" y="16"/>
                      <a:pt x="197" y="16"/>
                    </a:cubicBezTo>
                    <a:cubicBezTo>
                      <a:pt x="6" y="16"/>
                      <a:pt x="6" y="16"/>
                      <a:pt x="6" y="16"/>
                    </a:cubicBezTo>
                    <a:cubicBezTo>
                      <a:pt x="3" y="16"/>
                      <a:pt x="0" y="13"/>
                      <a:pt x="0" y="8"/>
                    </a:cubicBezTo>
                    <a:cubicBezTo>
                      <a:pt x="0" y="8"/>
                      <a:pt x="0" y="8"/>
                      <a:pt x="0" y="8"/>
                    </a:cubicBezTo>
                    <a:cubicBezTo>
                      <a:pt x="0" y="4"/>
                      <a:pt x="3" y="0"/>
                      <a:pt x="6" y="0"/>
                    </a:cubicBezTo>
                    <a:cubicBezTo>
                      <a:pt x="197" y="0"/>
                      <a:pt x="197" y="0"/>
                      <a:pt x="197" y="0"/>
                    </a:cubicBezTo>
                    <a:cubicBezTo>
                      <a:pt x="200" y="0"/>
                      <a:pt x="202" y="4"/>
                      <a:pt x="20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39" name="同心圆 173">
              <a:extLst>
                <a:ext uri="{FF2B5EF4-FFF2-40B4-BE49-F238E27FC236}">
                  <a16:creationId xmlns:a16="http://schemas.microsoft.com/office/drawing/2014/main" id="{284737DE-7871-4F9D-BC7B-40B7BC7BAC24}"/>
                </a:ext>
              </a:extLst>
            </p:cNvPr>
            <p:cNvSpPr/>
            <p:nvPr/>
          </p:nvSpPr>
          <p:spPr>
            <a:xfrm>
              <a:off x="4626127" y="2847700"/>
              <a:ext cx="505405" cy="505405"/>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66" name="矩形 65">
            <a:extLst>
              <a:ext uri="{FF2B5EF4-FFF2-40B4-BE49-F238E27FC236}">
                <a16:creationId xmlns:a16="http://schemas.microsoft.com/office/drawing/2014/main" id="{E214801A-963C-40E5-8807-7E91CC8365CA}"/>
              </a:ext>
            </a:extLst>
          </p:cNvPr>
          <p:cNvSpPr/>
          <p:nvPr/>
        </p:nvSpPr>
        <p:spPr>
          <a:xfrm>
            <a:off x="4084033" y="3331482"/>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四</a:t>
            </a:r>
            <a:r>
              <a:rPr lang="en-US" altLang="zh-CN" sz="1200" dirty="0">
                <a:latin typeface="+mn-ea"/>
              </a:rPr>
              <a:t>)</a:t>
            </a:r>
            <a:r>
              <a:rPr lang="zh-CN" altLang="en-US" sz="1200" dirty="0">
                <a:latin typeface="+mn-ea"/>
              </a:rPr>
              <a:t>恶意串通的民事法律行为</a:t>
            </a:r>
          </a:p>
        </p:txBody>
      </p:sp>
      <p:grpSp>
        <p:nvGrpSpPr>
          <p:cNvPr id="67" name="组合 66">
            <a:extLst>
              <a:ext uri="{FF2B5EF4-FFF2-40B4-BE49-F238E27FC236}">
                <a16:creationId xmlns:a16="http://schemas.microsoft.com/office/drawing/2014/main" id="{2A609B13-8FC2-4E5F-A668-180DE4835B5B}"/>
              </a:ext>
            </a:extLst>
          </p:cNvPr>
          <p:cNvGrpSpPr/>
          <p:nvPr/>
        </p:nvGrpSpPr>
        <p:grpSpPr>
          <a:xfrm>
            <a:off x="3558135" y="3376936"/>
            <a:ext cx="506068" cy="506068"/>
            <a:chOff x="4626127" y="3431706"/>
            <a:chExt cx="506224" cy="506224"/>
          </a:xfrm>
          <a:solidFill>
            <a:srgbClr val="934D19"/>
          </a:solidFill>
        </p:grpSpPr>
        <p:sp>
          <p:nvSpPr>
            <p:cNvPr id="68" name="Freeform 112">
              <a:extLst>
                <a:ext uri="{FF2B5EF4-FFF2-40B4-BE49-F238E27FC236}">
                  <a16:creationId xmlns:a16="http://schemas.microsoft.com/office/drawing/2014/main" id="{F25A9F27-9F3A-45C1-91C0-09E5D8BF522D}"/>
                </a:ext>
              </a:extLst>
            </p:cNvPr>
            <p:cNvSpPr>
              <a:spLocks/>
            </p:cNvSpPr>
            <p:nvPr/>
          </p:nvSpPr>
          <p:spPr bwMode="auto">
            <a:xfrm>
              <a:off x="4762233" y="3563234"/>
              <a:ext cx="201783" cy="239967"/>
            </a:xfrm>
            <a:custGeom>
              <a:avLst/>
              <a:gdLst>
                <a:gd name="T0" fmla="*/ 244 w 244"/>
                <a:gd name="T1" fmla="*/ 265 h 290"/>
                <a:gd name="T2" fmla="*/ 219 w 244"/>
                <a:gd name="T3" fmla="*/ 290 h 290"/>
                <a:gd name="T4" fmla="*/ 26 w 244"/>
                <a:gd name="T5" fmla="*/ 290 h 290"/>
                <a:gd name="T6" fmla="*/ 0 w 244"/>
                <a:gd name="T7" fmla="*/ 265 h 290"/>
                <a:gd name="T8" fmla="*/ 0 w 244"/>
                <a:gd name="T9" fmla="*/ 25 h 290"/>
                <a:gd name="T10" fmla="*/ 26 w 244"/>
                <a:gd name="T11" fmla="*/ 0 h 290"/>
                <a:gd name="T12" fmla="*/ 219 w 244"/>
                <a:gd name="T13" fmla="*/ 0 h 290"/>
                <a:gd name="T14" fmla="*/ 244 w 244"/>
                <a:gd name="T15" fmla="*/ 25 h 290"/>
                <a:gd name="T16" fmla="*/ 244 w 244"/>
                <a:gd name="T17" fmla="*/ 26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90">
                  <a:moveTo>
                    <a:pt x="244" y="265"/>
                  </a:moveTo>
                  <a:cubicBezTo>
                    <a:pt x="244" y="279"/>
                    <a:pt x="233" y="290"/>
                    <a:pt x="219" y="290"/>
                  </a:cubicBezTo>
                  <a:cubicBezTo>
                    <a:pt x="26" y="290"/>
                    <a:pt x="26" y="290"/>
                    <a:pt x="26" y="290"/>
                  </a:cubicBezTo>
                  <a:cubicBezTo>
                    <a:pt x="12" y="290"/>
                    <a:pt x="0" y="279"/>
                    <a:pt x="0" y="265"/>
                  </a:cubicBezTo>
                  <a:cubicBezTo>
                    <a:pt x="0" y="25"/>
                    <a:pt x="0" y="25"/>
                    <a:pt x="0" y="25"/>
                  </a:cubicBezTo>
                  <a:cubicBezTo>
                    <a:pt x="0" y="11"/>
                    <a:pt x="12" y="0"/>
                    <a:pt x="26" y="0"/>
                  </a:cubicBezTo>
                  <a:cubicBezTo>
                    <a:pt x="219" y="0"/>
                    <a:pt x="219" y="0"/>
                    <a:pt x="219" y="0"/>
                  </a:cubicBezTo>
                  <a:cubicBezTo>
                    <a:pt x="233" y="0"/>
                    <a:pt x="244" y="11"/>
                    <a:pt x="244" y="25"/>
                  </a:cubicBezTo>
                  <a:lnTo>
                    <a:pt x="24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9" name="Freeform 113">
              <a:extLst>
                <a:ext uri="{FF2B5EF4-FFF2-40B4-BE49-F238E27FC236}">
                  <a16:creationId xmlns:a16="http://schemas.microsoft.com/office/drawing/2014/main" id="{10A48554-0A63-4227-AA48-B660A6DC3910}"/>
                </a:ext>
              </a:extLst>
            </p:cNvPr>
            <p:cNvSpPr>
              <a:spLocks/>
            </p:cNvSpPr>
            <p:nvPr/>
          </p:nvSpPr>
          <p:spPr bwMode="auto">
            <a:xfrm>
              <a:off x="4788507" y="3589508"/>
              <a:ext cx="149235" cy="187770"/>
            </a:xfrm>
            <a:custGeom>
              <a:avLst/>
              <a:gdLst>
                <a:gd name="T0" fmla="*/ 426 w 426"/>
                <a:gd name="T1" fmla="*/ 536 h 536"/>
                <a:gd name="T2" fmla="*/ 0 w 426"/>
                <a:gd name="T3" fmla="*/ 536 h 536"/>
                <a:gd name="T4" fmla="*/ 0 w 426"/>
                <a:gd name="T5" fmla="*/ 0 h 536"/>
                <a:gd name="T6" fmla="*/ 426 w 426"/>
                <a:gd name="T7" fmla="*/ 0 h 536"/>
                <a:gd name="T8" fmla="*/ 426 w 426"/>
                <a:gd name="T9" fmla="*/ 536 h 536"/>
                <a:gd name="T10" fmla="*/ 426 w 426"/>
                <a:gd name="T11" fmla="*/ 536 h 536"/>
              </a:gdLst>
              <a:ahLst/>
              <a:cxnLst>
                <a:cxn ang="0">
                  <a:pos x="T0" y="T1"/>
                </a:cxn>
                <a:cxn ang="0">
                  <a:pos x="T2" y="T3"/>
                </a:cxn>
                <a:cxn ang="0">
                  <a:pos x="T4" y="T5"/>
                </a:cxn>
                <a:cxn ang="0">
                  <a:pos x="T6" y="T7"/>
                </a:cxn>
                <a:cxn ang="0">
                  <a:pos x="T8" y="T9"/>
                </a:cxn>
                <a:cxn ang="0">
                  <a:pos x="T10" y="T11"/>
                </a:cxn>
              </a:cxnLst>
              <a:rect l="0" t="0" r="r" b="b"/>
              <a:pathLst>
                <a:path w="426" h="536">
                  <a:moveTo>
                    <a:pt x="426" y="536"/>
                  </a:moveTo>
                  <a:lnTo>
                    <a:pt x="0" y="536"/>
                  </a:lnTo>
                  <a:lnTo>
                    <a:pt x="0" y="0"/>
                  </a:lnTo>
                  <a:lnTo>
                    <a:pt x="426" y="0"/>
                  </a:lnTo>
                  <a:lnTo>
                    <a:pt x="426" y="536"/>
                  </a:lnTo>
                  <a:lnTo>
                    <a:pt x="426" y="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0" name="Oval 114">
              <a:extLst>
                <a:ext uri="{FF2B5EF4-FFF2-40B4-BE49-F238E27FC236}">
                  <a16:creationId xmlns:a16="http://schemas.microsoft.com/office/drawing/2014/main" id="{6DE566FB-61C0-4448-A4C2-13D6B4B3EFEB}"/>
                </a:ext>
              </a:extLst>
            </p:cNvPr>
            <p:cNvSpPr>
              <a:spLocks noChangeArrowheads="1"/>
            </p:cNvSpPr>
            <p:nvPr/>
          </p:nvSpPr>
          <p:spPr bwMode="auto">
            <a:xfrm>
              <a:off x="4797615" y="3606323"/>
              <a:ext cx="18217" cy="1821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1" name="Rectangle 115">
              <a:extLst>
                <a:ext uri="{FF2B5EF4-FFF2-40B4-BE49-F238E27FC236}">
                  <a16:creationId xmlns:a16="http://schemas.microsoft.com/office/drawing/2014/main" id="{AECAEA49-AD3F-4C56-9CF2-E9B50E6F8CE5}"/>
                </a:ext>
              </a:extLst>
            </p:cNvPr>
            <p:cNvSpPr>
              <a:spLocks noChangeArrowheads="1"/>
            </p:cNvSpPr>
            <p:nvPr/>
          </p:nvSpPr>
          <p:spPr bwMode="auto">
            <a:xfrm>
              <a:off x="4829144" y="3610176"/>
              <a:ext cx="100191" cy="10159"/>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2" name="Oval 116">
              <a:extLst>
                <a:ext uri="{FF2B5EF4-FFF2-40B4-BE49-F238E27FC236}">
                  <a16:creationId xmlns:a16="http://schemas.microsoft.com/office/drawing/2014/main" id="{E0170780-A901-41DC-8E5A-94B5E316558B}"/>
                </a:ext>
              </a:extLst>
            </p:cNvPr>
            <p:cNvSpPr>
              <a:spLocks noChangeArrowheads="1"/>
            </p:cNvSpPr>
            <p:nvPr/>
          </p:nvSpPr>
          <p:spPr bwMode="auto">
            <a:xfrm>
              <a:off x="4797615" y="3639953"/>
              <a:ext cx="18217" cy="19268"/>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3" name="Rectangle 117">
              <a:extLst>
                <a:ext uri="{FF2B5EF4-FFF2-40B4-BE49-F238E27FC236}">
                  <a16:creationId xmlns:a16="http://schemas.microsoft.com/office/drawing/2014/main" id="{D1EACB7D-FD4F-4A62-93AD-51FAC8058663}"/>
                </a:ext>
              </a:extLst>
            </p:cNvPr>
            <p:cNvSpPr>
              <a:spLocks noChangeArrowheads="1"/>
            </p:cNvSpPr>
            <p:nvPr/>
          </p:nvSpPr>
          <p:spPr bwMode="auto">
            <a:xfrm>
              <a:off x="4829144" y="3644157"/>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4" name="Oval 118">
              <a:extLst>
                <a:ext uri="{FF2B5EF4-FFF2-40B4-BE49-F238E27FC236}">
                  <a16:creationId xmlns:a16="http://schemas.microsoft.com/office/drawing/2014/main" id="{CF6BC198-DE0E-4F2A-B680-EE07AB19E8D9}"/>
                </a:ext>
              </a:extLst>
            </p:cNvPr>
            <p:cNvSpPr>
              <a:spLocks noChangeArrowheads="1"/>
            </p:cNvSpPr>
            <p:nvPr/>
          </p:nvSpPr>
          <p:spPr bwMode="auto">
            <a:xfrm>
              <a:off x="4797615" y="3674985"/>
              <a:ext cx="18217" cy="1786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5" name="Rectangle 119">
              <a:extLst>
                <a:ext uri="{FF2B5EF4-FFF2-40B4-BE49-F238E27FC236}">
                  <a16:creationId xmlns:a16="http://schemas.microsoft.com/office/drawing/2014/main" id="{C29F33D5-7923-495C-99C4-62D0456920F9}"/>
                </a:ext>
              </a:extLst>
            </p:cNvPr>
            <p:cNvSpPr>
              <a:spLocks noChangeArrowheads="1"/>
            </p:cNvSpPr>
            <p:nvPr/>
          </p:nvSpPr>
          <p:spPr bwMode="auto">
            <a:xfrm>
              <a:off x="4829144" y="3678138"/>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6" name="Freeform 120">
              <a:extLst>
                <a:ext uri="{FF2B5EF4-FFF2-40B4-BE49-F238E27FC236}">
                  <a16:creationId xmlns:a16="http://schemas.microsoft.com/office/drawing/2014/main" id="{2EE2A9C4-DCAE-4ADF-9F4E-6F2249415A64}"/>
                </a:ext>
              </a:extLst>
            </p:cNvPr>
            <p:cNvSpPr>
              <a:spLocks/>
            </p:cNvSpPr>
            <p:nvPr/>
          </p:nvSpPr>
          <p:spPr bwMode="auto">
            <a:xfrm>
              <a:off x="4805322" y="3701259"/>
              <a:ext cx="176210" cy="63057"/>
            </a:xfrm>
            <a:custGeom>
              <a:avLst/>
              <a:gdLst>
                <a:gd name="T0" fmla="*/ 503 w 503"/>
                <a:gd name="T1" fmla="*/ 180 h 180"/>
                <a:gd name="T2" fmla="*/ 163 w 503"/>
                <a:gd name="T3" fmla="*/ 180 h 180"/>
                <a:gd name="T4" fmla="*/ 0 w 503"/>
                <a:gd name="T5" fmla="*/ 92 h 180"/>
                <a:gd name="T6" fmla="*/ 163 w 503"/>
                <a:gd name="T7" fmla="*/ 0 h 180"/>
                <a:gd name="T8" fmla="*/ 503 w 503"/>
                <a:gd name="T9" fmla="*/ 0 h 180"/>
                <a:gd name="T10" fmla="*/ 503 w 503"/>
                <a:gd name="T11" fmla="*/ 180 h 180"/>
              </a:gdLst>
              <a:ahLst/>
              <a:cxnLst>
                <a:cxn ang="0">
                  <a:pos x="T0" y="T1"/>
                </a:cxn>
                <a:cxn ang="0">
                  <a:pos x="T2" y="T3"/>
                </a:cxn>
                <a:cxn ang="0">
                  <a:pos x="T4" y="T5"/>
                </a:cxn>
                <a:cxn ang="0">
                  <a:pos x="T6" y="T7"/>
                </a:cxn>
                <a:cxn ang="0">
                  <a:pos x="T8" y="T9"/>
                </a:cxn>
                <a:cxn ang="0">
                  <a:pos x="T10" y="T11"/>
                </a:cxn>
              </a:cxnLst>
              <a:rect l="0" t="0" r="r" b="b"/>
              <a:pathLst>
                <a:path w="503" h="180">
                  <a:moveTo>
                    <a:pt x="503" y="180"/>
                  </a:moveTo>
                  <a:lnTo>
                    <a:pt x="163" y="180"/>
                  </a:lnTo>
                  <a:lnTo>
                    <a:pt x="0" y="92"/>
                  </a:lnTo>
                  <a:lnTo>
                    <a:pt x="163" y="0"/>
                  </a:lnTo>
                  <a:lnTo>
                    <a:pt x="503" y="0"/>
                  </a:lnTo>
                  <a:lnTo>
                    <a:pt x="503"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7" name="Freeform 121">
              <a:extLst>
                <a:ext uri="{FF2B5EF4-FFF2-40B4-BE49-F238E27FC236}">
                  <a16:creationId xmlns:a16="http://schemas.microsoft.com/office/drawing/2014/main" id="{02DF5087-0922-4DAD-889A-BD025AAD1A1C}"/>
                </a:ext>
              </a:extLst>
            </p:cNvPr>
            <p:cNvSpPr>
              <a:spLocks/>
            </p:cNvSpPr>
            <p:nvPr/>
          </p:nvSpPr>
          <p:spPr bwMode="auto">
            <a:xfrm>
              <a:off x="4828443" y="3701259"/>
              <a:ext cx="32930" cy="63057"/>
            </a:xfrm>
            <a:custGeom>
              <a:avLst/>
              <a:gdLst>
                <a:gd name="T0" fmla="*/ 0 w 94"/>
                <a:gd name="T1" fmla="*/ 128 h 180"/>
                <a:gd name="T2" fmla="*/ 94 w 94"/>
                <a:gd name="T3" fmla="*/ 180 h 180"/>
                <a:gd name="T4" fmla="*/ 94 w 94"/>
                <a:gd name="T5" fmla="*/ 0 h 180"/>
                <a:gd name="T6" fmla="*/ 0 w 94"/>
                <a:gd name="T7" fmla="*/ 54 h 180"/>
                <a:gd name="T8" fmla="*/ 0 w 94"/>
                <a:gd name="T9" fmla="*/ 128 h 180"/>
              </a:gdLst>
              <a:ahLst/>
              <a:cxnLst>
                <a:cxn ang="0">
                  <a:pos x="T0" y="T1"/>
                </a:cxn>
                <a:cxn ang="0">
                  <a:pos x="T2" y="T3"/>
                </a:cxn>
                <a:cxn ang="0">
                  <a:pos x="T4" y="T5"/>
                </a:cxn>
                <a:cxn ang="0">
                  <a:pos x="T6" y="T7"/>
                </a:cxn>
                <a:cxn ang="0">
                  <a:pos x="T8" y="T9"/>
                </a:cxn>
              </a:cxnLst>
              <a:rect l="0" t="0" r="r" b="b"/>
              <a:pathLst>
                <a:path w="94" h="180">
                  <a:moveTo>
                    <a:pt x="0" y="128"/>
                  </a:moveTo>
                  <a:lnTo>
                    <a:pt x="94" y="180"/>
                  </a:lnTo>
                  <a:lnTo>
                    <a:pt x="94" y="0"/>
                  </a:lnTo>
                  <a:lnTo>
                    <a:pt x="0" y="54"/>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8" name="Freeform 122">
              <a:extLst>
                <a:ext uri="{FF2B5EF4-FFF2-40B4-BE49-F238E27FC236}">
                  <a16:creationId xmlns:a16="http://schemas.microsoft.com/office/drawing/2014/main" id="{2CFD30F8-8342-4A48-AC0B-E56E3924BA2B}"/>
                </a:ext>
              </a:extLst>
            </p:cNvPr>
            <p:cNvSpPr>
              <a:spLocks/>
            </p:cNvSpPr>
            <p:nvPr/>
          </p:nvSpPr>
          <p:spPr bwMode="auto">
            <a:xfrm>
              <a:off x="4829144" y="3703711"/>
              <a:ext cx="31529" cy="58853"/>
            </a:xfrm>
            <a:custGeom>
              <a:avLst/>
              <a:gdLst>
                <a:gd name="T0" fmla="*/ 90 w 90"/>
                <a:gd name="T1" fmla="*/ 168 h 168"/>
                <a:gd name="T2" fmla="*/ 0 w 90"/>
                <a:gd name="T3" fmla="*/ 118 h 168"/>
                <a:gd name="T4" fmla="*/ 0 w 90"/>
                <a:gd name="T5" fmla="*/ 50 h 168"/>
                <a:gd name="T6" fmla="*/ 90 w 90"/>
                <a:gd name="T7" fmla="*/ 0 h 168"/>
                <a:gd name="T8" fmla="*/ 90 w 90"/>
                <a:gd name="T9" fmla="*/ 168 h 168"/>
                <a:gd name="T10" fmla="*/ 90 w 90"/>
                <a:gd name="T11" fmla="*/ 168 h 168"/>
              </a:gdLst>
              <a:ahLst/>
              <a:cxnLst>
                <a:cxn ang="0">
                  <a:pos x="T0" y="T1"/>
                </a:cxn>
                <a:cxn ang="0">
                  <a:pos x="T2" y="T3"/>
                </a:cxn>
                <a:cxn ang="0">
                  <a:pos x="T4" y="T5"/>
                </a:cxn>
                <a:cxn ang="0">
                  <a:pos x="T6" y="T7"/>
                </a:cxn>
                <a:cxn ang="0">
                  <a:pos x="T8" y="T9"/>
                </a:cxn>
                <a:cxn ang="0">
                  <a:pos x="T10" y="T11"/>
                </a:cxn>
              </a:cxnLst>
              <a:rect l="0" t="0" r="r" b="b"/>
              <a:pathLst>
                <a:path w="90" h="168">
                  <a:moveTo>
                    <a:pt x="90" y="168"/>
                  </a:moveTo>
                  <a:lnTo>
                    <a:pt x="0" y="118"/>
                  </a:lnTo>
                  <a:lnTo>
                    <a:pt x="0" y="50"/>
                  </a:lnTo>
                  <a:lnTo>
                    <a:pt x="90" y="0"/>
                  </a:lnTo>
                  <a:lnTo>
                    <a:pt x="90" y="168"/>
                  </a:lnTo>
                  <a:lnTo>
                    <a:pt x="90" y="168"/>
                  </a:lnTo>
                  <a:close/>
                </a:path>
              </a:pathLst>
            </a:cu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9" name="同心圆 214">
              <a:extLst>
                <a:ext uri="{FF2B5EF4-FFF2-40B4-BE49-F238E27FC236}">
                  <a16:creationId xmlns:a16="http://schemas.microsoft.com/office/drawing/2014/main" id="{16752060-D046-441F-8DC8-49ADDA38F08C}"/>
                </a:ext>
              </a:extLst>
            </p:cNvPr>
            <p:cNvSpPr/>
            <p:nvPr/>
          </p:nvSpPr>
          <p:spPr>
            <a:xfrm>
              <a:off x="4626127" y="3431706"/>
              <a:ext cx="506224" cy="506224"/>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80" name="直接连接符 79">
            <a:extLst>
              <a:ext uri="{FF2B5EF4-FFF2-40B4-BE49-F238E27FC236}">
                <a16:creationId xmlns:a16="http://schemas.microsoft.com/office/drawing/2014/main" id="{D2FC4778-F657-42CB-A52A-B254DAEF3BAA}"/>
              </a:ext>
            </a:extLst>
          </p:cNvPr>
          <p:cNvCxnSpPr/>
          <p:nvPr/>
        </p:nvCxnSpPr>
        <p:spPr>
          <a:xfrm>
            <a:off x="2638349" y="4194059"/>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sp>
        <p:nvSpPr>
          <p:cNvPr id="81" name="矩形 80">
            <a:extLst>
              <a:ext uri="{FF2B5EF4-FFF2-40B4-BE49-F238E27FC236}">
                <a16:creationId xmlns:a16="http://schemas.microsoft.com/office/drawing/2014/main" id="{8035FFB6-1664-4652-A2BC-04E4860358A3}"/>
              </a:ext>
            </a:extLst>
          </p:cNvPr>
          <p:cNvSpPr/>
          <p:nvPr/>
        </p:nvSpPr>
        <p:spPr>
          <a:xfrm>
            <a:off x="4133499" y="3859326"/>
            <a:ext cx="4359066" cy="276999"/>
          </a:xfrm>
          <a:prstGeom prst="rect">
            <a:avLst/>
          </a:prstGeom>
        </p:spPr>
        <p:txBody>
          <a:bodyPr wrap="square">
            <a:spAutoFit/>
          </a:bodyPr>
          <a:lstStyle/>
          <a:p>
            <a:pPr algn="just"/>
            <a:r>
              <a:rPr lang="en-US" altLang="zh-CN" sz="1200" dirty="0">
                <a:latin typeface="+mn-ea"/>
              </a:rPr>
              <a:t>(</a:t>
            </a:r>
            <a:r>
              <a:rPr lang="zh-CN" altLang="en-US" sz="1200" dirty="0">
                <a:latin typeface="+mn-ea"/>
              </a:rPr>
              <a:t>五</a:t>
            </a:r>
            <a:r>
              <a:rPr lang="en-US" altLang="zh-CN" sz="1200" dirty="0">
                <a:latin typeface="+mn-ea"/>
              </a:rPr>
              <a:t>)</a:t>
            </a:r>
            <a:r>
              <a:rPr lang="zh-CN" altLang="en-US" sz="1200" dirty="0">
                <a:latin typeface="+mn-ea"/>
              </a:rPr>
              <a:t>虚假行为</a:t>
            </a:r>
          </a:p>
        </p:txBody>
      </p:sp>
      <p:grpSp>
        <p:nvGrpSpPr>
          <p:cNvPr id="82" name="组合 81">
            <a:extLst>
              <a:ext uri="{FF2B5EF4-FFF2-40B4-BE49-F238E27FC236}">
                <a16:creationId xmlns:a16="http://schemas.microsoft.com/office/drawing/2014/main" id="{16775B16-EAB4-4F2A-AA39-F7FF4D69020B}"/>
              </a:ext>
            </a:extLst>
          </p:cNvPr>
          <p:cNvGrpSpPr/>
          <p:nvPr/>
        </p:nvGrpSpPr>
        <p:grpSpPr>
          <a:xfrm>
            <a:off x="3577965" y="3961762"/>
            <a:ext cx="506068" cy="506068"/>
            <a:chOff x="4626127" y="3431706"/>
            <a:chExt cx="506224" cy="506224"/>
          </a:xfrm>
          <a:solidFill>
            <a:srgbClr val="934D19"/>
          </a:solidFill>
        </p:grpSpPr>
        <p:sp>
          <p:nvSpPr>
            <p:cNvPr id="83" name="Freeform 112">
              <a:extLst>
                <a:ext uri="{FF2B5EF4-FFF2-40B4-BE49-F238E27FC236}">
                  <a16:creationId xmlns:a16="http://schemas.microsoft.com/office/drawing/2014/main" id="{D35090A5-CB43-4545-A84D-FEED4DA2A375}"/>
                </a:ext>
              </a:extLst>
            </p:cNvPr>
            <p:cNvSpPr>
              <a:spLocks/>
            </p:cNvSpPr>
            <p:nvPr/>
          </p:nvSpPr>
          <p:spPr bwMode="auto">
            <a:xfrm>
              <a:off x="4762233" y="3563234"/>
              <a:ext cx="201783" cy="239967"/>
            </a:xfrm>
            <a:custGeom>
              <a:avLst/>
              <a:gdLst>
                <a:gd name="T0" fmla="*/ 244 w 244"/>
                <a:gd name="T1" fmla="*/ 265 h 290"/>
                <a:gd name="T2" fmla="*/ 219 w 244"/>
                <a:gd name="T3" fmla="*/ 290 h 290"/>
                <a:gd name="T4" fmla="*/ 26 w 244"/>
                <a:gd name="T5" fmla="*/ 290 h 290"/>
                <a:gd name="T6" fmla="*/ 0 w 244"/>
                <a:gd name="T7" fmla="*/ 265 h 290"/>
                <a:gd name="T8" fmla="*/ 0 w 244"/>
                <a:gd name="T9" fmla="*/ 25 h 290"/>
                <a:gd name="T10" fmla="*/ 26 w 244"/>
                <a:gd name="T11" fmla="*/ 0 h 290"/>
                <a:gd name="T12" fmla="*/ 219 w 244"/>
                <a:gd name="T13" fmla="*/ 0 h 290"/>
                <a:gd name="T14" fmla="*/ 244 w 244"/>
                <a:gd name="T15" fmla="*/ 25 h 290"/>
                <a:gd name="T16" fmla="*/ 244 w 244"/>
                <a:gd name="T17" fmla="*/ 26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90">
                  <a:moveTo>
                    <a:pt x="244" y="265"/>
                  </a:moveTo>
                  <a:cubicBezTo>
                    <a:pt x="244" y="279"/>
                    <a:pt x="233" y="290"/>
                    <a:pt x="219" y="290"/>
                  </a:cubicBezTo>
                  <a:cubicBezTo>
                    <a:pt x="26" y="290"/>
                    <a:pt x="26" y="290"/>
                    <a:pt x="26" y="290"/>
                  </a:cubicBezTo>
                  <a:cubicBezTo>
                    <a:pt x="12" y="290"/>
                    <a:pt x="0" y="279"/>
                    <a:pt x="0" y="265"/>
                  </a:cubicBezTo>
                  <a:cubicBezTo>
                    <a:pt x="0" y="25"/>
                    <a:pt x="0" y="25"/>
                    <a:pt x="0" y="25"/>
                  </a:cubicBezTo>
                  <a:cubicBezTo>
                    <a:pt x="0" y="11"/>
                    <a:pt x="12" y="0"/>
                    <a:pt x="26" y="0"/>
                  </a:cubicBezTo>
                  <a:cubicBezTo>
                    <a:pt x="219" y="0"/>
                    <a:pt x="219" y="0"/>
                    <a:pt x="219" y="0"/>
                  </a:cubicBezTo>
                  <a:cubicBezTo>
                    <a:pt x="233" y="0"/>
                    <a:pt x="244" y="11"/>
                    <a:pt x="244" y="25"/>
                  </a:cubicBezTo>
                  <a:lnTo>
                    <a:pt x="24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4" name="Freeform 113">
              <a:extLst>
                <a:ext uri="{FF2B5EF4-FFF2-40B4-BE49-F238E27FC236}">
                  <a16:creationId xmlns:a16="http://schemas.microsoft.com/office/drawing/2014/main" id="{E82FD3C6-8B82-48FA-BF7F-F006EE9627C5}"/>
                </a:ext>
              </a:extLst>
            </p:cNvPr>
            <p:cNvSpPr>
              <a:spLocks/>
            </p:cNvSpPr>
            <p:nvPr/>
          </p:nvSpPr>
          <p:spPr bwMode="auto">
            <a:xfrm>
              <a:off x="4788507" y="3589508"/>
              <a:ext cx="149235" cy="187770"/>
            </a:xfrm>
            <a:custGeom>
              <a:avLst/>
              <a:gdLst>
                <a:gd name="T0" fmla="*/ 426 w 426"/>
                <a:gd name="T1" fmla="*/ 536 h 536"/>
                <a:gd name="T2" fmla="*/ 0 w 426"/>
                <a:gd name="T3" fmla="*/ 536 h 536"/>
                <a:gd name="T4" fmla="*/ 0 w 426"/>
                <a:gd name="T5" fmla="*/ 0 h 536"/>
                <a:gd name="T6" fmla="*/ 426 w 426"/>
                <a:gd name="T7" fmla="*/ 0 h 536"/>
                <a:gd name="T8" fmla="*/ 426 w 426"/>
                <a:gd name="T9" fmla="*/ 536 h 536"/>
                <a:gd name="T10" fmla="*/ 426 w 426"/>
                <a:gd name="T11" fmla="*/ 536 h 536"/>
              </a:gdLst>
              <a:ahLst/>
              <a:cxnLst>
                <a:cxn ang="0">
                  <a:pos x="T0" y="T1"/>
                </a:cxn>
                <a:cxn ang="0">
                  <a:pos x="T2" y="T3"/>
                </a:cxn>
                <a:cxn ang="0">
                  <a:pos x="T4" y="T5"/>
                </a:cxn>
                <a:cxn ang="0">
                  <a:pos x="T6" y="T7"/>
                </a:cxn>
                <a:cxn ang="0">
                  <a:pos x="T8" y="T9"/>
                </a:cxn>
                <a:cxn ang="0">
                  <a:pos x="T10" y="T11"/>
                </a:cxn>
              </a:cxnLst>
              <a:rect l="0" t="0" r="r" b="b"/>
              <a:pathLst>
                <a:path w="426" h="536">
                  <a:moveTo>
                    <a:pt x="426" y="536"/>
                  </a:moveTo>
                  <a:lnTo>
                    <a:pt x="0" y="536"/>
                  </a:lnTo>
                  <a:lnTo>
                    <a:pt x="0" y="0"/>
                  </a:lnTo>
                  <a:lnTo>
                    <a:pt x="426" y="0"/>
                  </a:lnTo>
                  <a:lnTo>
                    <a:pt x="426" y="536"/>
                  </a:lnTo>
                  <a:lnTo>
                    <a:pt x="426" y="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5" name="Oval 114">
              <a:extLst>
                <a:ext uri="{FF2B5EF4-FFF2-40B4-BE49-F238E27FC236}">
                  <a16:creationId xmlns:a16="http://schemas.microsoft.com/office/drawing/2014/main" id="{A8012747-A24F-4D4C-BAD8-F5073C20B236}"/>
                </a:ext>
              </a:extLst>
            </p:cNvPr>
            <p:cNvSpPr>
              <a:spLocks noChangeArrowheads="1"/>
            </p:cNvSpPr>
            <p:nvPr/>
          </p:nvSpPr>
          <p:spPr bwMode="auto">
            <a:xfrm>
              <a:off x="4797615" y="3606323"/>
              <a:ext cx="18217" cy="1821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6" name="Rectangle 115">
              <a:extLst>
                <a:ext uri="{FF2B5EF4-FFF2-40B4-BE49-F238E27FC236}">
                  <a16:creationId xmlns:a16="http://schemas.microsoft.com/office/drawing/2014/main" id="{20545AD1-0670-4B27-92C7-16D698BA779A}"/>
                </a:ext>
              </a:extLst>
            </p:cNvPr>
            <p:cNvSpPr>
              <a:spLocks noChangeArrowheads="1"/>
            </p:cNvSpPr>
            <p:nvPr/>
          </p:nvSpPr>
          <p:spPr bwMode="auto">
            <a:xfrm>
              <a:off x="4829144" y="3610176"/>
              <a:ext cx="100191" cy="10159"/>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7" name="Oval 116">
              <a:extLst>
                <a:ext uri="{FF2B5EF4-FFF2-40B4-BE49-F238E27FC236}">
                  <a16:creationId xmlns:a16="http://schemas.microsoft.com/office/drawing/2014/main" id="{DE525C82-B34F-42AE-A680-C70E76EE400A}"/>
                </a:ext>
              </a:extLst>
            </p:cNvPr>
            <p:cNvSpPr>
              <a:spLocks noChangeArrowheads="1"/>
            </p:cNvSpPr>
            <p:nvPr/>
          </p:nvSpPr>
          <p:spPr bwMode="auto">
            <a:xfrm>
              <a:off x="4797615" y="3639953"/>
              <a:ext cx="18217" cy="19268"/>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8" name="Rectangle 117">
              <a:extLst>
                <a:ext uri="{FF2B5EF4-FFF2-40B4-BE49-F238E27FC236}">
                  <a16:creationId xmlns:a16="http://schemas.microsoft.com/office/drawing/2014/main" id="{9AE34949-1543-4DE8-9137-0890407EEC31}"/>
                </a:ext>
              </a:extLst>
            </p:cNvPr>
            <p:cNvSpPr>
              <a:spLocks noChangeArrowheads="1"/>
            </p:cNvSpPr>
            <p:nvPr/>
          </p:nvSpPr>
          <p:spPr bwMode="auto">
            <a:xfrm>
              <a:off x="4829144" y="3644157"/>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9" name="Oval 118">
              <a:extLst>
                <a:ext uri="{FF2B5EF4-FFF2-40B4-BE49-F238E27FC236}">
                  <a16:creationId xmlns:a16="http://schemas.microsoft.com/office/drawing/2014/main" id="{9109D598-6544-452A-9D62-95180419A3FC}"/>
                </a:ext>
              </a:extLst>
            </p:cNvPr>
            <p:cNvSpPr>
              <a:spLocks noChangeArrowheads="1"/>
            </p:cNvSpPr>
            <p:nvPr/>
          </p:nvSpPr>
          <p:spPr bwMode="auto">
            <a:xfrm>
              <a:off x="4797615" y="3674985"/>
              <a:ext cx="18217" cy="1786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0" name="Rectangle 119">
              <a:extLst>
                <a:ext uri="{FF2B5EF4-FFF2-40B4-BE49-F238E27FC236}">
                  <a16:creationId xmlns:a16="http://schemas.microsoft.com/office/drawing/2014/main" id="{0BF16FE3-22B7-4819-AB4C-6903B283777D}"/>
                </a:ext>
              </a:extLst>
            </p:cNvPr>
            <p:cNvSpPr>
              <a:spLocks noChangeArrowheads="1"/>
            </p:cNvSpPr>
            <p:nvPr/>
          </p:nvSpPr>
          <p:spPr bwMode="auto">
            <a:xfrm>
              <a:off x="4829144" y="3678138"/>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1" name="Freeform 120">
              <a:extLst>
                <a:ext uri="{FF2B5EF4-FFF2-40B4-BE49-F238E27FC236}">
                  <a16:creationId xmlns:a16="http://schemas.microsoft.com/office/drawing/2014/main" id="{153B7FD5-994C-40D0-88B2-4C41E0EAAD83}"/>
                </a:ext>
              </a:extLst>
            </p:cNvPr>
            <p:cNvSpPr>
              <a:spLocks/>
            </p:cNvSpPr>
            <p:nvPr/>
          </p:nvSpPr>
          <p:spPr bwMode="auto">
            <a:xfrm>
              <a:off x="4805322" y="3701259"/>
              <a:ext cx="176210" cy="63057"/>
            </a:xfrm>
            <a:custGeom>
              <a:avLst/>
              <a:gdLst>
                <a:gd name="T0" fmla="*/ 503 w 503"/>
                <a:gd name="T1" fmla="*/ 180 h 180"/>
                <a:gd name="T2" fmla="*/ 163 w 503"/>
                <a:gd name="T3" fmla="*/ 180 h 180"/>
                <a:gd name="T4" fmla="*/ 0 w 503"/>
                <a:gd name="T5" fmla="*/ 92 h 180"/>
                <a:gd name="T6" fmla="*/ 163 w 503"/>
                <a:gd name="T7" fmla="*/ 0 h 180"/>
                <a:gd name="T8" fmla="*/ 503 w 503"/>
                <a:gd name="T9" fmla="*/ 0 h 180"/>
                <a:gd name="T10" fmla="*/ 503 w 503"/>
                <a:gd name="T11" fmla="*/ 180 h 180"/>
              </a:gdLst>
              <a:ahLst/>
              <a:cxnLst>
                <a:cxn ang="0">
                  <a:pos x="T0" y="T1"/>
                </a:cxn>
                <a:cxn ang="0">
                  <a:pos x="T2" y="T3"/>
                </a:cxn>
                <a:cxn ang="0">
                  <a:pos x="T4" y="T5"/>
                </a:cxn>
                <a:cxn ang="0">
                  <a:pos x="T6" y="T7"/>
                </a:cxn>
                <a:cxn ang="0">
                  <a:pos x="T8" y="T9"/>
                </a:cxn>
                <a:cxn ang="0">
                  <a:pos x="T10" y="T11"/>
                </a:cxn>
              </a:cxnLst>
              <a:rect l="0" t="0" r="r" b="b"/>
              <a:pathLst>
                <a:path w="503" h="180">
                  <a:moveTo>
                    <a:pt x="503" y="180"/>
                  </a:moveTo>
                  <a:lnTo>
                    <a:pt x="163" y="180"/>
                  </a:lnTo>
                  <a:lnTo>
                    <a:pt x="0" y="92"/>
                  </a:lnTo>
                  <a:lnTo>
                    <a:pt x="163" y="0"/>
                  </a:lnTo>
                  <a:lnTo>
                    <a:pt x="503" y="0"/>
                  </a:lnTo>
                  <a:lnTo>
                    <a:pt x="503"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2" name="Freeform 121">
              <a:extLst>
                <a:ext uri="{FF2B5EF4-FFF2-40B4-BE49-F238E27FC236}">
                  <a16:creationId xmlns:a16="http://schemas.microsoft.com/office/drawing/2014/main" id="{932BDA62-E738-48EB-97B5-5B66DE349556}"/>
                </a:ext>
              </a:extLst>
            </p:cNvPr>
            <p:cNvSpPr>
              <a:spLocks/>
            </p:cNvSpPr>
            <p:nvPr/>
          </p:nvSpPr>
          <p:spPr bwMode="auto">
            <a:xfrm>
              <a:off x="4828443" y="3701259"/>
              <a:ext cx="32930" cy="63057"/>
            </a:xfrm>
            <a:custGeom>
              <a:avLst/>
              <a:gdLst>
                <a:gd name="T0" fmla="*/ 0 w 94"/>
                <a:gd name="T1" fmla="*/ 128 h 180"/>
                <a:gd name="T2" fmla="*/ 94 w 94"/>
                <a:gd name="T3" fmla="*/ 180 h 180"/>
                <a:gd name="T4" fmla="*/ 94 w 94"/>
                <a:gd name="T5" fmla="*/ 0 h 180"/>
                <a:gd name="T6" fmla="*/ 0 w 94"/>
                <a:gd name="T7" fmla="*/ 54 h 180"/>
                <a:gd name="T8" fmla="*/ 0 w 94"/>
                <a:gd name="T9" fmla="*/ 128 h 180"/>
              </a:gdLst>
              <a:ahLst/>
              <a:cxnLst>
                <a:cxn ang="0">
                  <a:pos x="T0" y="T1"/>
                </a:cxn>
                <a:cxn ang="0">
                  <a:pos x="T2" y="T3"/>
                </a:cxn>
                <a:cxn ang="0">
                  <a:pos x="T4" y="T5"/>
                </a:cxn>
                <a:cxn ang="0">
                  <a:pos x="T6" y="T7"/>
                </a:cxn>
                <a:cxn ang="0">
                  <a:pos x="T8" y="T9"/>
                </a:cxn>
              </a:cxnLst>
              <a:rect l="0" t="0" r="r" b="b"/>
              <a:pathLst>
                <a:path w="94" h="180">
                  <a:moveTo>
                    <a:pt x="0" y="128"/>
                  </a:moveTo>
                  <a:lnTo>
                    <a:pt x="94" y="180"/>
                  </a:lnTo>
                  <a:lnTo>
                    <a:pt x="94" y="0"/>
                  </a:lnTo>
                  <a:lnTo>
                    <a:pt x="0" y="54"/>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3" name="Freeform 122">
              <a:extLst>
                <a:ext uri="{FF2B5EF4-FFF2-40B4-BE49-F238E27FC236}">
                  <a16:creationId xmlns:a16="http://schemas.microsoft.com/office/drawing/2014/main" id="{C61E5227-9A33-40DC-BBC1-6FA6A5551D94}"/>
                </a:ext>
              </a:extLst>
            </p:cNvPr>
            <p:cNvSpPr>
              <a:spLocks/>
            </p:cNvSpPr>
            <p:nvPr/>
          </p:nvSpPr>
          <p:spPr bwMode="auto">
            <a:xfrm>
              <a:off x="4829144" y="3703711"/>
              <a:ext cx="31529" cy="58853"/>
            </a:xfrm>
            <a:custGeom>
              <a:avLst/>
              <a:gdLst>
                <a:gd name="T0" fmla="*/ 90 w 90"/>
                <a:gd name="T1" fmla="*/ 168 h 168"/>
                <a:gd name="T2" fmla="*/ 0 w 90"/>
                <a:gd name="T3" fmla="*/ 118 h 168"/>
                <a:gd name="T4" fmla="*/ 0 w 90"/>
                <a:gd name="T5" fmla="*/ 50 h 168"/>
                <a:gd name="T6" fmla="*/ 90 w 90"/>
                <a:gd name="T7" fmla="*/ 0 h 168"/>
                <a:gd name="T8" fmla="*/ 90 w 90"/>
                <a:gd name="T9" fmla="*/ 168 h 168"/>
                <a:gd name="T10" fmla="*/ 90 w 90"/>
                <a:gd name="T11" fmla="*/ 168 h 168"/>
              </a:gdLst>
              <a:ahLst/>
              <a:cxnLst>
                <a:cxn ang="0">
                  <a:pos x="T0" y="T1"/>
                </a:cxn>
                <a:cxn ang="0">
                  <a:pos x="T2" y="T3"/>
                </a:cxn>
                <a:cxn ang="0">
                  <a:pos x="T4" y="T5"/>
                </a:cxn>
                <a:cxn ang="0">
                  <a:pos x="T6" y="T7"/>
                </a:cxn>
                <a:cxn ang="0">
                  <a:pos x="T8" y="T9"/>
                </a:cxn>
                <a:cxn ang="0">
                  <a:pos x="T10" y="T11"/>
                </a:cxn>
              </a:cxnLst>
              <a:rect l="0" t="0" r="r" b="b"/>
              <a:pathLst>
                <a:path w="90" h="168">
                  <a:moveTo>
                    <a:pt x="90" y="168"/>
                  </a:moveTo>
                  <a:lnTo>
                    <a:pt x="0" y="118"/>
                  </a:lnTo>
                  <a:lnTo>
                    <a:pt x="0" y="50"/>
                  </a:lnTo>
                  <a:lnTo>
                    <a:pt x="90" y="0"/>
                  </a:lnTo>
                  <a:lnTo>
                    <a:pt x="90" y="168"/>
                  </a:lnTo>
                  <a:lnTo>
                    <a:pt x="90" y="168"/>
                  </a:lnTo>
                  <a:close/>
                </a:path>
              </a:pathLst>
            </a:cu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4" name="同心圆 231">
              <a:extLst>
                <a:ext uri="{FF2B5EF4-FFF2-40B4-BE49-F238E27FC236}">
                  <a16:creationId xmlns:a16="http://schemas.microsoft.com/office/drawing/2014/main" id="{78CE8A04-A51C-4759-9703-AB9AEC497865}"/>
                </a:ext>
              </a:extLst>
            </p:cNvPr>
            <p:cNvSpPr/>
            <p:nvPr/>
          </p:nvSpPr>
          <p:spPr>
            <a:xfrm>
              <a:off x="4626127" y="3431706"/>
              <a:ext cx="506224" cy="506224"/>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solidFill>
                <a:latin typeface="+mn-ea"/>
              </a:endParaRPr>
            </a:p>
          </p:txBody>
        </p:sp>
      </p:grpSp>
      <p:sp>
        <p:nvSpPr>
          <p:cNvPr id="95" name="AutoShape 4">
            <a:extLst>
              <a:ext uri="{FF2B5EF4-FFF2-40B4-BE49-F238E27FC236}">
                <a16:creationId xmlns:a16="http://schemas.microsoft.com/office/drawing/2014/main" id="{08CB078B-4677-408E-8437-832A8BBB1028}"/>
              </a:ext>
            </a:extLst>
          </p:cNvPr>
          <p:cNvSpPr>
            <a:spLocks noChangeAspect="1" noChangeArrowheads="1" noTextEdit="1"/>
          </p:cNvSpPr>
          <p:nvPr/>
        </p:nvSpPr>
        <p:spPr bwMode="auto">
          <a:xfrm>
            <a:off x="741594" y="1543493"/>
            <a:ext cx="1867910" cy="2637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96" name="Freeform 6">
            <a:extLst>
              <a:ext uri="{FF2B5EF4-FFF2-40B4-BE49-F238E27FC236}">
                <a16:creationId xmlns:a16="http://schemas.microsoft.com/office/drawing/2014/main" id="{8CB8FF7F-4CF5-42A3-BB08-49169EFD1048}"/>
              </a:ext>
            </a:extLst>
          </p:cNvPr>
          <p:cNvSpPr>
            <a:spLocks/>
          </p:cNvSpPr>
          <p:nvPr/>
        </p:nvSpPr>
        <p:spPr bwMode="auto">
          <a:xfrm>
            <a:off x="329576" y="1310203"/>
            <a:ext cx="2281515" cy="1355307"/>
          </a:xfrm>
          <a:custGeom>
            <a:avLst/>
            <a:gdLst>
              <a:gd name="T0" fmla="*/ 0 w 1645"/>
              <a:gd name="T1" fmla="*/ 313 h 1000"/>
              <a:gd name="T2" fmla="*/ 918 w 1645"/>
              <a:gd name="T3" fmla="*/ 305 h 1000"/>
              <a:gd name="T4" fmla="*/ 1645 w 1645"/>
              <a:gd name="T5" fmla="*/ 319 h 1000"/>
              <a:gd name="T6" fmla="*/ 1645 w 1645"/>
              <a:gd name="T7" fmla="*/ 708 h 1000"/>
              <a:gd name="T8" fmla="*/ 918 w 1645"/>
              <a:gd name="T9" fmla="*/ 694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5"/>
                </a:cubicBezTo>
                <a:cubicBezTo>
                  <a:pt x="1353" y="611"/>
                  <a:pt x="1604" y="360"/>
                  <a:pt x="1645" y="319"/>
                </a:cubicBezTo>
                <a:cubicBezTo>
                  <a:pt x="1645" y="708"/>
                  <a:pt x="1645" y="708"/>
                  <a:pt x="1645" y="708"/>
                </a:cubicBezTo>
                <a:cubicBezTo>
                  <a:pt x="1604" y="749"/>
                  <a:pt x="1353" y="1000"/>
                  <a:pt x="918" y="694"/>
                </a:cubicBezTo>
                <a:cubicBezTo>
                  <a:pt x="483" y="389"/>
                  <a:pt x="0" y="702"/>
                  <a:pt x="0" y="702"/>
                </a:cubicBezTo>
                <a:lnTo>
                  <a:pt x="0" y="313"/>
                </a:lnTo>
                <a:close/>
              </a:path>
            </a:pathLst>
          </a:custGeom>
          <a:solidFill>
            <a:srgbClr val="990033"/>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7" name="Freeform 7">
            <a:extLst>
              <a:ext uri="{FF2B5EF4-FFF2-40B4-BE49-F238E27FC236}">
                <a16:creationId xmlns:a16="http://schemas.microsoft.com/office/drawing/2014/main" id="{31C4FDCB-8B23-47C0-8BC3-236BAB27714C}"/>
              </a:ext>
            </a:extLst>
          </p:cNvPr>
          <p:cNvSpPr>
            <a:spLocks/>
          </p:cNvSpPr>
          <p:nvPr/>
        </p:nvSpPr>
        <p:spPr bwMode="auto">
          <a:xfrm>
            <a:off x="329576" y="1886287"/>
            <a:ext cx="2281515" cy="1355307"/>
          </a:xfrm>
          <a:custGeom>
            <a:avLst/>
            <a:gdLst>
              <a:gd name="T0" fmla="*/ 0 w 1645"/>
              <a:gd name="T1" fmla="*/ 313 h 1000"/>
              <a:gd name="T2" fmla="*/ 918 w 1645"/>
              <a:gd name="T3" fmla="*/ 306 h 1000"/>
              <a:gd name="T4" fmla="*/ 1645 w 1645"/>
              <a:gd name="T5" fmla="*/ 319 h 1000"/>
              <a:gd name="T6" fmla="*/ 1645 w 1645"/>
              <a:gd name="T7" fmla="*/ 708 h 1000"/>
              <a:gd name="T8" fmla="*/ 918 w 1645"/>
              <a:gd name="T9" fmla="*/ 695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6"/>
                </a:cubicBezTo>
                <a:cubicBezTo>
                  <a:pt x="1353" y="612"/>
                  <a:pt x="1604" y="360"/>
                  <a:pt x="1645" y="319"/>
                </a:cubicBezTo>
                <a:cubicBezTo>
                  <a:pt x="1645" y="708"/>
                  <a:pt x="1645" y="708"/>
                  <a:pt x="1645" y="708"/>
                </a:cubicBezTo>
                <a:cubicBezTo>
                  <a:pt x="1604" y="749"/>
                  <a:pt x="1353" y="1000"/>
                  <a:pt x="918" y="695"/>
                </a:cubicBezTo>
                <a:cubicBezTo>
                  <a:pt x="483" y="389"/>
                  <a:pt x="0" y="702"/>
                  <a:pt x="0" y="702"/>
                </a:cubicBezTo>
                <a:lnTo>
                  <a:pt x="0" y="313"/>
                </a:lnTo>
                <a:close/>
              </a:path>
            </a:pathLst>
          </a:custGeom>
          <a:solidFill>
            <a:srgbClr val="934D19"/>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8" name="Freeform 8">
            <a:extLst>
              <a:ext uri="{FF2B5EF4-FFF2-40B4-BE49-F238E27FC236}">
                <a16:creationId xmlns:a16="http://schemas.microsoft.com/office/drawing/2014/main" id="{DBC1F94F-568A-476A-B328-DC67249DAD4D}"/>
              </a:ext>
            </a:extLst>
          </p:cNvPr>
          <p:cNvSpPr>
            <a:spLocks/>
          </p:cNvSpPr>
          <p:nvPr/>
        </p:nvSpPr>
        <p:spPr bwMode="auto">
          <a:xfrm>
            <a:off x="329576" y="2463958"/>
            <a:ext cx="2281515" cy="1353720"/>
          </a:xfrm>
          <a:custGeom>
            <a:avLst/>
            <a:gdLst>
              <a:gd name="T0" fmla="*/ 0 w 1645"/>
              <a:gd name="T1" fmla="*/ 313 h 1000"/>
              <a:gd name="T2" fmla="*/ 918 w 1645"/>
              <a:gd name="T3" fmla="*/ 305 h 1000"/>
              <a:gd name="T4" fmla="*/ 1645 w 1645"/>
              <a:gd name="T5" fmla="*/ 319 h 1000"/>
              <a:gd name="T6" fmla="*/ 1645 w 1645"/>
              <a:gd name="T7" fmla="*/ 708 h 1000"/>
              <a:gd name="T8" fmla="*/ 918 w 1645"/>
              <a:gd name="T9" fmla="*/ 694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5"/>
                </a:cubicBezTo>
                <a:cubicBezTo>
                  <a:pt x="1353" y="611"/>
                  <a:pt x="1604" y="360"/>
                  <a:pt x="1645" y="319"/>
                </a:cubicBezTo>
                <a:cubicBezTo>
                  <a:pt x="1645" y="708"/>
                  <a:pt x="1645" y="708"/>
                  <a:pt x="1645" y="708"/>
                </a:cubicBezTo>
                <a:cubicBezTo>
                  <a:pt x="1604" y="748"/>
                  <a:pt x="1353" y="1000"/>
                  <a:pt x="918" y="694"/>
                </a:cubicBezTo>
                <a:cubicBezTo>
                  <a:pt x="483" y="388"/>
                  <a:pt x="0" y="702"/>
                  <a:pt x="0" y="702"/>
                </a:cubicBezTo>
                <a:lnTo>
                  <a:pt x="0" y="313"/>
                </a:lnTo>
                <a:close/>
              </a:path>
            </a:pathLst>
          </a:custGeom>
          <a:solidFill>
            <a:srgbClr val="DB782B"/>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9" name="Freeform 9">
            <a:extLst>
              <a:ext uri="{FF2B5EF4-FFF2-40B4-BE49-F238E27FC236}">
                <a16:creationId xmlns:a16="http://schemas.microsoft.com/office/drawing/2014/main" id="{CC4A7202-00FC-4838-B2D6-B4D8F818F712}"/>
              </a:ext>
            </a:extLst>
          </p:cNvPr>
          <p:cNvSpPr>
            <a:spLocks/>
          </p:cNvSpPr>
          <p:nvPr/>
        </p:nvSpPr>
        <p:spPr bwMode="auto">
          <a:xfrm>
            <a:off x="329576" y="3038456"/>
            <a:ext cx="2281515" cy="1355307"/>
          </a:xfrm>
          <a:custGeom>
            <a:avLst/>
            <a:gdLst>
              <a:gd name="T0" fmla="*/ 0 w 1645"/>
              <a:gd name="T1" fmla="*/ 313 h 1000"/>
              <a:gd name="T2" fmla="*/ 918 w 1645"/>
              <a:gd name="T3" fmla="*/ 306 h 1000"/>
              <a:gd name="T4" fmla="*/ 1645 w 1645"/>
              <a:gd name="T5" fmla="*/ 319 h 1000"/>
              <a:gd name="T6" fmla="*/ 1645 w 1645"/>
              <a:gd name="T7" fmla="*/ 708 h 1000"/>
              <a:gd name="T8" fmla="*/ 918 w 1645"/>
              <a:gd name="T9" fmla="*/ 695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6"/>
                </a:cubicBezTo>
                <a:cubicBezTo>
                  <a:pt x="1353" y="612"/>
                  <a:pt x="1604" y="360"/>
                  <a:pt x="1645" y="319"/>
                </a:cubicBezTo>
                <a:cubicBezTo>
                  <a:pt x="1645" y="708"/>
                  <a:pt x="1645" y="708"/>
                  <a:pt x="1645" y="708"/>
                </a:cubicBezTo>
                <a:cubicBezTo>
                  <a:pt x="1604" y="749"/>
                  <a:pt x="1353" y="1000"/>
                  <a:pt x="918" y="695"/>
                </a:cubicBezTo>
                <a:cubicBezTo>
                  <a:pt x="483" y="389"/>
                  <a:pt x="0" y="702"/>
                  <a:pt x="0" y="702"/>
                </a:cubicBezTo>
                <a:lnTo>
                  <a:pt x="0" y="313"/>
                </a:lnTo>
                <a:close/>
              </a:path>
            </a:pathLst>
          </a:custGeom>
          <a:solidFill>
            <a:srgbClr val="4E2A13"/>
          </a:solidFill>
          <a:ln>
            <a:noFill/>
          </a:ln>
        </p:spPr>
        <p:txBody>
          <a:bodyPr vert="horz" wrap="square" lIns="91412" tIns="45706" rIns="91412" bIns="45706" numCol="1" anchor="t" anchorCtr="0" compatLnSpc="1">
            <a:prstTxWarp prst="textNoShape">
              <a:avLst/>
            </a:prstTxWarp>
          </a:bodyPr>
          <a:lstStyle/>
          <a:p>
            <a:endParaRPr lang="zh-CN" altLang="en-US"/>
          </a:p>
        </p:txBody>
      </p:sp>
      <p:cxnSp>
        <p:nvCxnSpPr>
          <p:cNvPr id="100" name="直接连接符 99">
            <a:extLst>
              <a:ext uri="{FF2B5EF4-FFF2-40B4-BE49-F238E27FC236}">
                <a16:creationId xmlns:a16="http://schemas.microsoft.com/office/drawing/2014/main" id="{C07615FE-D230-4EA4-B0DB-3C921D16CCBC}"/>
              </a:ext>
            </a:extLst>
          </p:cNvPr>
          <p:cNvCxnSpPr/>
          <p:nvPr/>
        </p:nvCxnSpPr>
        <p:spPr>
          <a:xfrm>
            <a:off x="257590" y="1764176"/>
            <a:ext cx="0" cy="2231559"/>
          </a:xfrm>
          <a:prstGeom prst="line">
            <a:avLst/>
          </a:prstGeom>
          <a:ln w="38100">
            <a:solidFill>
              <a:srgbClr val="B2B2B2"/>
            </a:solidFill>
          </a:ln>
        </p:spPr>
        <p:style>
          <a:lnRef idx="1">
            <a:schemeClr val="accent1"/>
          </a:lnRef>
          <a:fillRef idx="0">
            <a:schemeClr val="accent1"/>
          </a:fillRef>
          <a:effectRef idx="0">
            <a:schemeClr val="accent1"/>
          </a:effectRef>
          <a:fontRef idx="minor">
            <a:schemeClr val="tx1"/>
          </a:fontRef>
        </p:style>
      </p:cxnSp>
      <p:sp>
        <p:nvSpPr>
          <p:cNvPr id="101" name="矩形 100">
            <a:extLst>
              <a:ext uri="{FF2B5EF4-FFF2-40B4-BE49-F238E27FC236}">
                <a16:creationId xmlns:a16="http://schemas.microsoft.com/office/drawing/2014/main" id="{3FF512B4-7B08-4FF4-917A-87333CA4287A}"/>
              </a:ext>
            </a:extLst>
          </p:cNvPr>
          <p:cNvSpPr/>
          <p:nvPr/>
        </p:nvSpPr>
        <p:spPr>
          <a:xfrm>
            <a:off x="401564" y="1802275"/>
            <a:ext cx="693421" cy="246221"/>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01</a:t>
            </a:r>
          </a:p>
        </p:txBody>
      </p:sp>
      <p:sp>
        <p:nvSpPr>
          <p:cNvPr id="102" name="矩形 101">
            <a:extLst>
              <a:ext uri="{FF2B5EF4-FFF2-40B4-BE49-F238E27FC236}">
                <a16:creationId xmlns:a16="http://schemas.microsoft.com/office/drawing/2014/main" id="{3D0C07AD-6B34-45D4-A77C-4DB7D5D38493}"/>
              </a:ext>
            </a:extLst>
          </p:cNvPr>
          <p:cNvSpPr/>
          <p:nvPr/>
        </p:nvSpPr>
        <p:spPr>
          <a:xfrm>
            <a:off x="401563" y="2341367"/>
            <a:ext cx="693421" cy="246221"/>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02</a:t>
            </a:r>
          </a:p>
        </p:txBody>
      </p:sp>
      <p:sp>
        <p:nvSpPr>
          <p:cNvPr id="103" name="矩形 102">
            <a:extLst>
              <a:ext uri="{FF2B5EF4-FFF2-40B4-BE49-F238E27FC236}">
                <a16:creationId xmlns:a16="http://schemas.microsoft.com/office/drawing/2014/main" id="{3BA23631-59D7-4F6A-B1C7-E1DF7865BA92}"/>
              </a:ext>
            </a:extLst>
          </p:cNvPr>
          <p:cNvSpPr/>
          <p:nvPr/>
        </p:nvSpPr>
        <p:spPr>
          <a:xfrm>
            <a:off x="401562" y="2915201"/>
            <a:ext cx="693421" cy="246145"/>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03</a:t>
            </a:r>
          </a:p>
        </p:txBody>
      </p:sp>
      <p:sp>
        <p:nvSpPr>
          <p:cNvPr id="104" name="矩形 103">
            <a:extLst>
              <a:ext uri="{FF2B5EF4-FFF2-40B4-BE49-F238E27FC236}">
                <a16:creationId xmlns:a16="http://schemas.microsoft.com/office/drawing/2014/main" id="{CA286122-3B39-4DD6-817B-90CF8F187382}"/>
              </a:ext>
            </a:extLst>
          </p:cNvPr>
          <p:cNvSpPr/>
          <p:nvPr/>
        </p:nvSpPr>
        <p:spPr>
          <a:xfrm>
            <a:off x="410367" y="3489033"/>
            <a:ext cx="693421" cy="246145"/>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04</a:t>
            </a:r>
          </a:p>
        </p:txBody>
      </p:sp>
      <p:sp>
        <p:nvSpPr>
          <p:cNvPr id="105" name="矩形 104">
            <a:extLst>
              <a:ext uri="{FF2B5EF4-FFF2-40B4-BE49-F238E27FC236}">
                <a16:creationId xmlns:a16="http://schemas.microsoft.com/office/drawing/2014/main" id="{D4939D8D-1DC5-4F02-B148-193A93B8CE14}"/>
              </a:ext>
            </a:extLst>
          </p:cNvPr>
          <p:cNvSpPr/>
          <p:nvPr/>
        </p:nvSpPr>
        <p:spPr>
          <a:xfrm>
            <a:off x="4133499" y="4329330"/>
            <a:ext cx="4359066" cy="276999"/>
          </a:xfrm>
          <a:prstGeom prst="rect">
            <a:avLst/>
          </a:prstGeom>
        </p:spPr>
        <p:txBody>
          <a:bodyPr wrap="square">
            <a:spAutoFit/>
          </a:bodyPr>
          <a:lstStyle/>
          <a:p>
            <a:pPr algn="just"/>
            <a:r>
              <a:rPr lang="en-US" altLang="zh-CN" sz="1200" dirty="0">
                <a:latin typeface="+mn-ea"/>
              </a:rPr>
              <a:t>(</a:t>
            </a:r>
            <a:r>
              <a:rPr lang="zh-CN" altLang="en-US" sz="1200" dirty="0">
                <a:latin typeface="+mn-ea"/>
              </a:rPr>
              <a:t>六</a:t>
            </a:r>
            <a:r>
              <a:rPr lang="en-US" altLang="zh-CN" sz="1200" dirty="0">
                <a:latin typeface="+mn-ea"/>
              </a:rPr>
              <a:t>)</a:t>
            </a:r>
            <a:r>
              <a:rPr lang="zh-CN" altLang="en-US" sz="1200" dirty="0">
                <a:latin typeface="+mn-ea"/>
              </a:rPr>
              <a:t>合同预先免责条款</a:t>
            </a:r>
          </a:p>
        </p:txBody>
      </p:sp>
    </p:spTree>
    <p:extLst>
      <p:ext uri="{BB962C8B-B14F-4D97-AF65-F5344CB8AC3E}">
        <p14:creationId xmlns:p14="http://schemas.microsoft.com/office/powerpoint/2010/main" val="23737822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wipe(left)">
                                          <p:cBhvr>
                                            <p:cTn id="13" dur="300"/>
                                            <p:tgtEl>
                                              <p:spTgt spid="96"/>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300"/>
                                            <p:tgtEl>
                                              <p:spTgt spid="97"/>
                                            </p:tgtEl>
                                          </p:cBhvr>
                                        </p:animEffect>
                                      </p:childTnLst>
                                    </p:cTn>
                                  </p:par>
                                </p:childTnLst>
                              </p:cTn>
                            </p:par>
                            <p:par>
                              <p:cTn id="18" fill="hold">
                                <p:stCondLst>
                                  <p:cond delay="1600"/>
                                </p:stCondLst>
                                <p:childTnLst>
                                  <p:par>
                                    <p:cTn id="19" presetID="22" presetClass="entr" presetSubtype="8" fill="hold" grpId="0" nodeType="afterEffect">
                                      <p:stCondLst>
                                        <p:cond delay="0"/>
                                      </p:stCondLst>
                                      <p:childTnLst>
                                        <p:set>
                                          <p:cBhvr>
                                            <p:cTn id="20" dur="1" fill="hold">
                                              <p:stCondLst>
                                                <p:cond delay="0"/>
                                              </p:stCondLst>
                                            </p:cTn>
                                            <p:tgtEl>
                                              <p:spTgt spid="98"/>
                                            </p:tgtEl>
                                            <p:attrNameLst>
                                              <p:attrName>style.visibility</p:attrName>
                                            </p:attrNameLst>
                                          </p:cBhvr>
                                          <p:to>
                                            <p:strVal val="visible"/>
                                          </p:to>
                                        </p:set>
                                        <p:animEffect transition="in" filter="wipe(left)">
                                          <p:cBhvr>
                                            <p:cTn id="21" dur="300"/>
                                            <p:tgtEl>
                                              <p:spTgt spid="98"/>
                                            </p:tgtEl>
                                          </p:cBhvr>
                                        </p:animEffect>
                                      </p:childTnLst>
                                    </p:cTn>
                                  </p:par>
                                </p:childTnLst>
                              </p:cTn>
                            </p:par>
                            <p:par>
                              <p:cTn id="22" fill="hold">
                                <p:stCondLst>
                                  <p:cond delay="1900"/>
                                </p:stCondLst>
                                <p:childTnLst>
                                  <p:par>
                                    <p:cTn id="23" presetID="22" presetClass="entr" presetSubtype="8" fill="hold" grpId="0" nodeType="afterEffect">
                                      <p:stCondLst>
                                        <p:cond delay="0"/>
                                      </p:stCondLst>
                                      <p:childTnLst>
                                        <p:set>
                                          <p:cBhvr>
                                            <p:cTn id="24" dur="1" fill="hold">
                                              <p:stCondLst>
                                                <p:cond delay="0"/>
                                              </p:stCondLst>
                                            </p:cTn>
                                            <p:tgtEl>
                                              <p:spTgt spid="99"/>
                                            </p:tgtEl>
                                            <p:attrNameLst>
                                              <p:attrName>style.visibility</p:attrName>
                                            </p:attrNameLst>
                                          </p:cBhvr>
                                          <p:to>
                                            <p:strVal val="visible"/>
                                          </p:to>
                                        </p:set>
                                        <p:animEffect transition="in" filter="wipe(left)">
                                          <p:cBhvr>
                                            <p:cTn id="25" dur="300"/>
                                            <p:tgtEl>
                                              <p:spTgt spid="99"/>
                                            </p:tgtEl>
                                          </p:cBhvr>
                                        </p:animEffect>
                                      </p:childTnLst>
                                    </p:cTn>
                                  </p:par>
                                </p:childTnLst>
                              </p:cTn>
                            </p:par>
                            <p:par>
                              <p:cTn id="26" fill="hold">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p:cTn id="29" dur="300" fill="hold"/>
                                            <p:tgtEl>
                                              <p:spTgt spid="101"/>
                                            </p:tgtEl>
                                            <p:attrNameLst>
                                              <p:attrName>ppt_w</p:attrName>
                                            </p:attrNameLst>
                                          </p:cBhvr>
                                          <p:tavLst>
                                            <p:tav tm="0">
                                              <p:val>
                                                <p:fltVal val="0"/>
                                              </p:val>
                                            </p:tav>
                                            <p:tav tm="100000">
                                              <p:val>
                                                <p:strVal val="#ppt_w"/>
                                              </p:val>
                                            </p:tav>
                                          </p:tavLst>
                                        </p:anim>
                                        <p:anim calcmode="lin" valueType="num">
                                          <p:cBhvr>
                                            <p:cTn id="30" dur="300" fill="hold"/>
                                            <p:tgtEl>
                                              <p:spTgt spid="101"/>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p:cTn id="34" dur="300" fill="hold"/>
                                            <p:tgtEl>
                                              <p:spTgt spid="102"/>
                                            </p:tgtEl>
                                            <p:attrNameLst>
                                              <p:attrName>ppt_w</p:attrName>
                                            </p:attrNameLst>
                                          </p:cBhvr>
                                          <p:tavLst>
                                            <p:tav tm="0">
                                              <p:val>
                                                <p:fltVal val="0"/>
                                              </p:val>
                                            </p:tav>
                                            <p:tav tm="100000">
                                              <p:val>
                                                <p:strVal val="#ppt_w"/>
                                              </p:val>
                                            </p:tav>
                                          </p:tavLst>
                                        </p:anim>
                                        <p:anim calcmode="lin" valueType="num">
                                          <p:cBhvr>
                                            <p:cTn id="35" dur="300" fill="hold"/>
                                            <p:tgtEl>
                                              <p:spTgt spid="102"/>
                                            </p:tgtEl>
                                            <p:attrNameLst>
                                              <p:attrName>ppt_h</p:attrName>
                                            </p:attrNameLst>
                                          </p:cBhvr>
                                          <p:tavLst>
                                            <p:tav tm="0">
                                              <p:val>
                                                <p:fltVal val="0"/>
                                              </p:val>
                                            </p:tav>
                                            <p:tav tm="100000">
                                              <p:val>
                                                <p:strVal val="#ppt_h"/>
                                              </p:val>
                                            </p:tav>
                                          </p:tavLst>
                                        </p:anim>
                                      </p:childTnLst>
                                    </p:cTn>
                                  </p:par>
                                </p:childTnLst>
                              </p:cTn>
                            </p:par>
                            <p:par>
                              <p:cTn id="36" fill="hold">
                                <p:stCondLst>
                                  <p:cond delay="2800"/>
                                </p:stCondLst>
                                <p:childTnLst>
                                  <p:par>
                                    <p:cTn id="37" presetID="23" presetClass="entr" presetSubtype="16" fill="hold" grpId="0" nodeType="afterEffect">
                                      <p:stCondLst>
                                        <p:cond delay="0"/>
                                      </p:stCondLst>
                                      <p:childTnLst>
                                        <p:set>
                                          <p:cBhvr>
                                            <p:cTn id="38" dur="1" fill="hold">
                                              <p:stCondLst>
                                                <p:cond delay="0"/>
                                              </p:stCondLst>
                                            </p:cTn>
                                            <p:tgtEl>
                                              <p:spTgt spid="103"/>
                                            </p:tgtEl>
                                            <p:attrNameLst>
                                              <p:attrName>style.visibility</p:attrName>
                                            </p:attrNameLst>
                                          </p:cBhvr>
                                          <p:to>
                                            <p:strVal val="visible"/>
                                          </p:to>
                                        </p:set>
                                        <p:anim calcmode="lin" valueType="num">
                                          <p:cBhvr>
                                            <p:cTn id="39" dur="300" fill="hold"/>
                                            <p:tgtEl>
                                              <p:spTgt spid="103"/>
                                            </p:tgtEl>
                                            <p:attrNameLst>
                                              <p:attrName>ppt_w</p:attrName>
                                            </p:attrNameLst>
                                          </p:cBhvr>
                                          <p:tavLst>
                                            <p:tav tm="0">
                                              <p:val>
                                                <p:fltVal val="0"/>
                                              </p:val>
                                            </p:tav>
                                            <p:tav tm="100000">
                                              <p:val>
                                                <p:strVal val="#ppt_w"/>
                                              </p:val>
                                            </p:tav>
                                          </p:tavLst>
                                        </p:anim>
                                        <p:anim calcmode="lin" valueType="num">
                                          <p:cBhvr>
                                            <p:cTn id="40" dur="300" fill="hold"/>
                                            <p:tgtEl>
                                              <p:spTgt spid="103"/>
                                            </p:tgtEl>
                                            <p:attrNameLst>
                                              <p:attrName>ppt_h</p:attrName>
                                            </p:attrNameLst>
                                          </p:cBhvr>
                                          <p:tavLst>
                                            <p:tav tm="0">
                                              <p:val>
                                                <p:fltVal val="0"/>
                                              </p:val>
                                            </p:tav>
                                            <p:tav tm="100000">
                                              <p:val>
                                                <p:strVal val="#ppt_h"/>
                                              </p:val>
                                            </p:tav>
                                          </p:tavLst>
                                        </p:anim>
                                      </p:childTnLst>
                                    </p:cTn>
                                  </p:par>
                                </p:childTnLst>
                              </p:cTn>
                            </p:par>
                            <p:par>
                              <p:cTn id="41" fill="hold">
                                <p:stCondLst>
                                  <p:cond delay="3100"/>
                                </p:stCondLst>
                                <p:childTnLst>
                                  <p:par>
                                    <p:cTn id="42" presetID="23" presetClass="entr" presetSubtype="16" fill="hold" grpId="0" nodeType="afterEffect">
                                      <p:stCondLst>
                                        <p:cond delay="0"/>
                                      </p:stCondLst>
                                      <p:childTnLst>
                                        <p:set>
                                          <p:cBhvr>
                                            <p:cTn id="43" dur="1" fill="hold">
                                              <p:stCondLst>
                                                <p:cond delay="0"/>
                                              </p:stCondLst>
                                            </p:cTn>
                                            <p:tgtEl>
                                              <p:spTgt spid="104"/>
                                            </p:tgtEl>
                                            <p:attrNameLst>
                                              <p:attrName>style.visibility</p:attrName>
                                            </p:attrNameLst>
                                          </p:cBhvr>
                                          <p:to>
                                            <p:strVal val="visible"/>
                                          </p:to>
                                        </p:set>
                                        <p:anim calcmode="lin" valueType="num">
                                          <p:cBhvr>
                                            <p:cTn id="44" dur="300" fill="hold"/>
                                            <p:tgtEl>
                                              <p:spTgt spid="104"/>
                                            </p:tgtEl>
                                            <p:attrNameLst>
                                              <p:attrName>ppt_w</p:attrName>
                                            </p:attrNameLst>
                                          </p:cBhvr>
                                          <p:tavLst>
                                            <p:tav tm="0">
                                              <p:val>
                                                <p:fltVal val="0"/>
                                              </p:val>
                                            </p:tav>
                                            <p:tav tm="100000">
                                              <p:val>
                                                <p:strVal val="#ppt_w"/>
                                              </p:val>
                                            </p:tav>
                                          </p:tavLst>
                                        </p:anim>
                                        <p:anim calcmode="lin" valueType="num">
                                          <p:cBhvr>
                                            <p:cTn id="45" dur="300" fill="hold"/>
                                            <p:tgtEl>
                                              <p:spTgt spid="104"/>
                                            </p:tgtEl>
                                            <p:attrNameLst>
                                              <p:attrName>ppt_h</p:attrName>
                                            </p:attrNameLst>
                                          </p:cBhvr>
                                          <p:tavLst>
                                            <p:tav tm="0">
                                              <p:val>
                                                <p:fltVal val="0"/>
                                              </p:val>
                                            </p:tav>
                                            <p:tav tm="100000">
                                              <p:val>
                                                <p:strVal val="#ppt_h"/>
                                              </p:val>
                                            </p:tav>
                                          </p:tavLst>
                                        </p:anim>
                                      </p:childTnLst>
                                    </p:cTn>
                                  </p:par>
                                </p:childTnLst>
                              </p:cTn>
                            </p:par>
                            <p:par>
                              <p:cTn id="46" fill="hold">
                                <p:stCondLst>
                                  <p:cond delay="3400"/>
                                </p:stCondLst>
                                <p:childTnLst>
                                  <p:par>
                                    <p:cTn id="47" presetID="22" presetClass="entr" presetSubtype="8"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2" presetClass="entr" presetSubtype="2" fill="hold" grpId="0" nodeType="withEffect" p14:presetBounceEnd="53333">
                                      <p:stCondLst>
                                        <p:cond delay="700"/>
                                      </p:stCondLst>
                                      <p:childTnLst>
                                        <p:set>
                                          <p:cBhvr>
                                            <p:cTn id="54" dur="1" fill="hold">
                                              <p:stCondLst>
                                                <p:cond delay="0"/>
                                              </p:stCondLst>
                                            </p:cTn>
                                            <p:tgtEl>
                                              <p:spTgt spid="25"/>
                                            </p:tgtEl>
                                            <p:attrNameLst>
                                              <p:attrName>style.visibility</p:attrName>
                                            </p:attrNameLst>
                                          </p:cBhvr>
                                          <p:to>
                                            <p:strVal val="visible"/>
                                          </p:to>
                                        </p:set>
                                        <p:anim calcmode="lin" valueType="num" p14:bounceEnd="53333">
                                          <p:cBhvr additive="base">
                                            <p:cTn id="55" dur="300" fill="hold"/>
                                            <p:tgtEl>
                                              <p:spTgt spid="25"/>
                                            </p:tgtEl>
                                            <p:attrNameLst>
                                              <p:attrName>ppt_x</p:attrName>
                                            </p:attrNameLst>
                                          </p:cBhvr>
                                          <p:tavLst>
                                            <p:tav tm="0">
                                              <p:val>
                                                <p:strVal val="1+#ppt_w/2"/>
                                              </p:val>
                                            </p:tav>
                                            <p:tav tm="100000">
                                              <p:val>
                                                <p:strVal val="#ppt_x"/>
                                              </p:val>
                                            </p:tav>
                                          </p:tavLst>
                                        </p:anim>
                                        <p:anim calcmode="lin" valueType="num" p14:bounceEnd="53333">
                                          <p:cBhvr additive="base">
                                            <p:cTn id="56" dur="300" fill="hold"/>
                                            <p:tgtEl>
                                              <p:spTgt spid="25"/>
                                            </p:tgtEl>
                                            <p:attrNameLst>
                                              <p:attrName>ppt_y</p:attrName>
                                            </p:attrNameLst>
                                          </p:cBhvr>
                                          <p:tavLst>
                                            <p:tav tm="0">
                                              <p:val>
                                                <p:strVal val="#ppt_y"/>
                                              </p:val>
                                            </p:tav>
                                            <p:tav tm="100000">
                                              <p:val>
                                                <p:strVal val="#ppt_y"/>
                                              </p:val>
                                            </p:tav>
                                          </p:tavLst>
                                        </p:anim>
                                      </p:childTnLst>
                                    </p:cTn>
                                  </p:par>
                                </p:childTnLst>
                              </p:cTn>
                            </p:par>
                            <p:par>
                              <p:cTn id="57" fill="hold">
                                <p:stCondLst>
                                  <p:cond delay="4400"/>
                                </p:stCondLst>
                                <p:childTnLst>
                                  <p:par>
                                    <p:cTn id="58" presetID="22" presetClass="entr" presetSubtype="8" fill="hold" nodeType="after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wipe(left)">
                                          <p:cBhvr>
                                            <p:cTn id="60" dur="500"/>
                                            <p:tgtEl>
                                              <p:spTgt spid="5"/>
                                            </p:tgtEl>
                                          </p:cBhvr>
                                        </p:animEffect>
                                      </p:childTnLst>
                                    </p:cTn>
                                  </p:par>
                                </p:childTnLst>
                              </p:cTn>
                            </p:par>
                            <p:par>
                              <p:cTn id="61" fill="hold">
                                <p:stCondLst>
                                  <p:cond delay="4900"/>
                                </p:stCondLst>
                                <p:childTnLst>
                                  <p:par>
                                    <p:cTn id="62" presetID="10" presetClass="entr" presetSubtype="0" fill="hold"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2" presetClass="entr" presetSubtype="2" fill="hold" grpId="0" nodeType="withEffect" p14:presetBounceEnd="53333">
                                      <p:stCondLst>
                                        <p:cond delay="700"/>
                                      </p:stCondLst>
                                      <p:childTnLst>
                                        <p:set>
                                          <p:cBhvr>
                                            <p:cTn id="66" dur="1" fill="hold">
                                              <p:stCondLst>
                                                <p:cond delay="0"/>
                                              </p:stCondLst>
                                            </p:cTn>
                                            <p:tgtEl>
                                              <p:spTgt spid="26"/>
                                            </p:tgtEl>
                                            <p:attrNameLst>
                                              <p:attrName>style.visibility</p:attrName>
                                            </p:attrNameLst>
                                          </p:cBhvr>
                                          <p:to>
                                            <p:strVal val="visible"/>
                                          </p:to>
                                        </p:set>
                                        <p:anim calcmode="lin" valueType="num" p14:bounceEnd="53333">
                                          <p:cBhvr additive="base">
                                            <p:cTn id="67" dur="300" fill="hold"/>
                                            <p:tgtEl>
                                              <p:spTgt spid="26"/>
                                            </p:tgtEl>
                                            <p:attrNameLst>
                                              <p:attrName>ppt_x</p:attrName>
                                            </p:attrNameLst>
                                          </p:cBhvr>
                                          <p:tavLst>
                                            <p:tav tm="0">
                                              <p:val>
                                                <p:strVal val="1+#ppt_w/2"/>
                                              </p:val>
                                            </p:tav>
                                            <p:tav tm="100000">
                                              <p:val>
                                                <p:strVal val="#ppt_x"/>
                                              </p:val>
                                            </p:tav>
                                          </p:tavLst>
                                        </p:anim>
                                        <p:anim calcmode="lin" valueType="num" p14:bounceEnd="53333">
                                          <p:cBhvr additive="base">
                                            <p:cTn id="68" dur="300" fill="hold"/>
                                            <p:tgtEl>
                                              <p:spTgt spid="26"/>
                                            </p:tgtEl>
                                            <p:attrNameLst>
                                              <p:attrName>ppt_y</p:attrName>
                                            </p:attrNameLst>
                                          </p:cBhvr>
                                          <p:tavLst>
                                            <p:tav tm="0">
                                              <p:val>
                                                <p:strVal val="#ppt_y"/>
                                              </p:val>
                                            </p:tav>
                                            <p:tav tm="100000">
                                              <p:val>
                                                <p:strVal val="#ppt_y"/>
                                              </p:val>
                                            </p:tav>
                                          </p:tavLst>
                                        </p:anim>
                                      </p:childTnLst>
                                    </p:cTn>
                                  </p:par>
                                </p:childTnLst>
                              </p:cTn>
                            </p:par>
                            <p:par>
                              <p:cTn id="69" fill="hold">
                                <p:stCondLst>
                                  <p:cond delay="5900"/>
                                </p:stCondLst>
                                <p:childTnLst>
                                  <p:par>
                                    <p:cTn id="70" presetID="22" presetClass="entr" presetSubtype="8" fill="hold" nodeType="afterEffect">
                                      <p:stCondLst>
                                        <p:cond delay="0"/>
                                      </p:stCondLst>
                                      <p:childTnLst>
                                        <p:set>
                                          <p:cBhvr>
                                            <p:cTn id="71" dur="1" fill="hold">
                                              <p:stCondLst>
                                                <p:cond delay="0"/>
                                              </p:stCondLst>
                                            </p:cTn>
                                            <p:tgtEl>
                                              <p:spTgt spid="6"/>
                                            </p:tgtEl>
                                            <p:attrNameLst>
                                              <p:attrName>style.visibility</p:attrName>
                                            </p:attrNameLst>
                                          </p:cBhvr>
                                          <p:to>
                                            <p:strVal val="visible"/>
                                          </p:to>
                                        </p:set>
                                        <p:animEffect transition="in" filter="wipe(left)">
                                          <p:cBhvr>
                                            <p:cTn id="72" dur="500"/>
                                            <p:tgtEl>
                                              <p:spTgt spid="6"/>
                                            </p:tgtEl>
                                          </p:cBhvr>
                                        </p:animEffect>
                                      </p:childTnLst>
                                    </p:cTn>
                                  </p:par>
                                </p:childTnLst>
                              </p:cTn>
                            </p:par>
                            <p:par>
                              <p:cTn id="73" fill="hold">
                                <p:stCondLst>
                                  <p:cond delay="6400"/>
                                </p:stCondLst>
                                <p:childTnLst>
                                  <p:par>
                                    <p:cTn id="74" presetID="10" presetClass="entr" presetSubtype="0" fill="hold" nodeType="after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2" presetClass="entr" presetSubtype="2" fill="hold" grpId="0" nodeType="withEffect" p14:presetBounceEnd="53333">
                                      <p:stCondLst>
                                        <p:cond delay="700"/>
                                      </p:stCondLst>
                                      <p:childTnLst>
                                        <p:set>
                                          <p:cBhvr>
                                            <p:cTn id="78" dur="1" fill="hold">
                                              <p:stCondLst>
                                                <p:cond delay="0"/>
                                              </p:stCondLst>
                                            </p:cTn>
                                            <p:tgtEl>
                                              <p:spTgt spid="36"/>
                                            </p:tgtEl>
                                            <p:attrNameLst>
                                              <p:attrName>style.visibility</p:attrName>
                                            </p:attrNameLst>
                                          </p:cBhvr>
                                          <p:to>
                                            <p:strVal val="visible"/>
                                          </p:to>
                                        </p:set>
                                        <p:anim calcmode="lin" valueType="num" p14:bounceEnd="53333">
                                          <p:cBhvr additive="base">
                                            <p:cTn id="79" dur="300" fill="hold"/>
                                            <p:tgtEl>
                                              <p:spTgt spid="36"/>
                                            </p:tgtEl>
                                            <p:attrNameLst>
                                              <p:attrName>ppt_x</p:attrName>
                                            </p:attrNameLst>
                                          </p:cBhvr>
                                          <p:tavLst>
                                            <p:tav tm="0">
                                              <p:val>
                                                <p:strVal val="1+#ppt_w/2"/>
                                              </p:val>
                                            </p:tav>
                                            <p:tav tm="100000">
                                              <p:val>
                                                <p:strVal val="#ppt_x"/>
                                              </p:val>
                                            </p:tav>
                                          </p:tavLst>
                                        </p:anim>
                                        <p:anim calcmode="lin" valueType="num" p14:bounceEnd="53333">
                                          <p:cBhvr additive="base">
                                            <p:cTn id="80" dur="300" fill="hold"/>
                                            <p:tgtEl>
                                              <p:spTgt spid="36"/>
                                            </p:tgtEl>
                                            <p:attrNameLst>
                                              <p:attrName>ppt_y</p:attrName>
                                            </p:attrNameLst>
                                          </p:cBhvr>
                                          <p:tavLst>
                                            <p:tav tm="0">
                                              <p:val>
                                                <p:strVal val="#ppt_y"/>
                                              </p:val>
                                            </p:tav>
                                            <p:tav tm="100000">
                                              <p:val>
                                                <p:strVal val="#ppt_y"/>
                                              </p:val>
                                            </p:tav>
                                          </p:tavLst>
                                        </p:anim>
                                      </p:childTnLst>
                                    </p:cTn>
                                  </p:par>
                                </p:childTnLst>
                              </p:cTn>
                            </p:par>
                            <p:par>
                              <p:cTn id="81" fill="hold">
                                <p:stCondLst>
                                  <p:cond delay="7400"/>
                                </p:stCondLst>
                                <p:childTnLst>
                                  <p:par>
                                    <p:cTn id="82" presetID="22" presetClass="entr" presetSubtype="8" fill="hold"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left)">
                                          <p:cBhvr>
                                            <p:cTn id="84" dur="500"/>
                                            <p:tgtEl>
                                              <p:spTgt spid="7"/>
                                            </p:tgtEl>
                                          </p:cBhvr>
                                        </p:animEffect>
                                      </p:childTnLst>
                                    </p:cTn>
                                  </p:par>
                                </p:childTnLst>
                              </p:cTn>
                            </p:par>
                            <p:par>
                              <p:cTn id="85" fill="hold">
                                <p:stCondLst>
                                  <p:cond delay="7900"/>
                                </p:stCondLst>
                                <p:childTnLst>
                                  <p:par>
                                    <p:cTn id="86" presetID="10" presetClass="entr" presetSubtype="0" fill="hold"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fade">
                                          <p:cBhvr>
                                            <p:cTn id="88" dur="500"/>
                                            <p:tgtEl>
                                              <p:spTgt spid="67"/>
                                            </p:tgtEl>
                                          </p:cBhvr>
                                        </p:animEffect>
                                      </p:childTnLst>
                                    </p:cTn>
                                  </p:par>
                                  <p:par>
                                    <p:cTn id="89" presetID="2" presetClass="entr" presetSubtype="2" fill="hold" grpId="0" nodeType="withEffect" p14:presetBounceEnd="53333">
                                      <p:stCondLst>
                                        <p:cond delay="700"/>
                                      </p:stCondLst>
                                      <p:childTnLst>
                                        <p:set>
                                          <p:cBhvr>
                                            <p:cTn id="90" dur="1" fill="hold">
                                              <p:stCondLst>
                                                <p:cond delay="0"/>
                                              </p:stCondLst>
                                            </p:cTn>
                                            <p:tgtEl>
                                              <p:spTgt spid="66"/>
                                            </p:tgtEl>
                                            <p:attrNameLst>
                                              <p:attrName>style.visibility</p:attrName>
                                            </p:attrNameLst>
                                          </p:cBhvr>
                                          <p:to>
                                            <p:strVal val="visible"/>
                                          </p:to>
                                        </p:set>
                                        <p:anim calcmode="lin" valueType="num" p14:bounceEnd="53333">
                                          <p:cBhvr additive="base">
                                            <p:cTn id="91" dur="300" fill="hold"/>
                                            <p:tgtEl>
                                              <p:spTgt spid="66"/>
                                            </p:tgtEl>
                                            <p:attrNameLst>
                                              <p:attrName>ppt_x</p:attrName>
                                            </p:attrNameLst>
                                          </p:cBhvr>
                                          <p:tavLst>
                                            <p:tav tm="0">
                                              <p:val>
                                                <p:strVal val="1+#ppt_w/2"/>
                                              </p:val>
                                            </p:tav>
                                            <p:tav tm="100000">
                                              <p:val>
                                                <p:strVal val="#ppt_x"/>
                                              </p:val>
                                            </p:tav>
                                          </p:tavLst>
                                        </p:anim>
                                        <p:anim calcmode="lin" valueType="num" p14:bounceEnd="53333">
                                          <p:cBhvr additive="base">
                                            <p:cTn id="92" dur="300" fill="hold"/>
                                            <p:tgtEl>
                                              <p:spTgt spid="66"/>
                                            </p:tgtEl>
                                            <p:attrNameLst>
                                              <p:attrName>ppt_y</p:attrName>
                                            </p:attrNameLst>
                                          </p:cBhvr>
                                          <p:tavLst>
                                            <p:tav tm="0">
                                              <p:val>
                                                <p:strVal val="#ppt_y"/>
                                              </p:val>
                                            </p:tav>
                                            <p:tav tm="100000">
                                              <p:val>
                                                <p:strVal val="#ppt_y"/>
                                              </p:val>
                                            </p:tav>
                                          </p:tavLst>
                                        </p:anim>
                                      </p:childTnLst>
                                    </p:cTn>
                                  </p:par>
                                </p:childTnLst>
                              </p:cTn>
                            </p:par>
                            <p:par>
                              <p:cTn id="93" fill="hold">
                                <p:stCondLst>
                                  <p:cond delay="8900"/>
                                </p:stCondLst>
                                <p:childTnLst>
                                  <p:par>
                                    <p:cTn id="94" presetID="22" presetClass="entr" presetSubtype="8" fill="hold" nodeType="afterEffect">
                                      <p:stCondLst>
                                        <p:cond delay="0"/>
                                      </p:stCondLst>
                                      <p:childTnLst>
                                        <p:set>
                                          <p:cBhvr>
                                            <p:cTn id="95" dur="1" fill="hold">
                                              <p:stCondLst>
                                                <p:cond delay="0"/>
                                              </p:stCondLst>
                                            </p:cTn>
                                            <p:tgtEl>
                                              <p:spTgt spid="80"/>
                                            </p:tgtEl>
                                            <p:attrNameLst>
                                              <p:attrName>style.visibility</p:attrName>
                                            </p:attrNameLst>
                                          </p:cBhvr>
                                          <p:to>
                                            <p:strVal val="visible"/>
                                          </p:to>
                                        </p:set>
                                        <p:animEffect transition="in" filter="wipe(left)">
                                          <p:cBhvr>
                                            <p:cTn id="96" dur="500"/>
                                            <p:tgtEl>
                                              <p:spTgt spid="80"/>
                                            </p:tgtEl>
                                          </p:cBhvr>
                                        </p:animEffect>
                                      </p:childTnLst>
                                    </p:cTn>
                                  </p:par>
                                </p:childTnLst>
                              </p:cTn>
                            </p:par>
                            <p:par>
                              <p:cTn id="97" fill="hold">
                                <p:stCondLst>
                                  <p:cond delay="9400"/>
                                </p:stCondLst>
                                <p:childTnLst>
                                  <p:par>
                                    <p:cTn id="98" presetID="10" presetClass="entr" presetSubtype="0" fill="hold" nodeType="afterEffect">
                                      <p:stCondLst>
                                        <p:cond delay="0"/>
                                      </p:stCondLst>
                                      <p:childTnLst>
                                        <p:set>
                                          <p:cBhvr>
                                            <p:cTn id="99" dur="1" fill="hold">
                                              <p:stCondLst>
                                                <p:cond delay="0"/>
                                              </p:stCondLst>
                                            </p:cTn>
                                            <p:tgtEl>
                                              <p:spTgt spid="82"/>
                                            </p:tgtEl>
                                            <p:attrNameLst>
                                              <p:attrName>style.visibility</p:attrName>
                                            </p:attrNameLst>
                                          </p:cBhvr>
                                          <p:to>
                                            <p:strVal val="visible"/>
                                          </p:to>
                                        </p:set>
                                        <p:animEffect transition="in" filter="fade">
                                          <p:cBhvr>
                                            <p:cTn id="100" dur="500"/>
                                            <p:tgtEl>
                                              <p:spTgt spid="82"/>
                                            </p:tgtEl>
                                          </p:cBhvr>
                                        </p:animEffect>
                                      </p:childTnLst>
                                    </p:cTn>
                                  </p:par>
                                  <p:par>
                                    <p:cTn id="101" presetID="2" presetClass="entr" presetSubtype="2" fill="hold" grpId="0" nodeType="withEffect" p14:presetBounceEnd="53333">
                                      <p:stCondLst>
                                        <p:cond delay="700"/>
                                      </p:stCondLst>
                                      <p:childTnLst>
                                        <p:set>
                                          <p:cBhvr>
                                            <p:cTn id="102" dur="1" fill="hold">
                                              <p:stCondLst>
                                                <p:cond delay="0"/>
                                              </p:stCondLst>
                                            </p:cTn>
                                            <p:tgtEl>
                                              <p:spTgt spid="81"/>
                                            </p:tgtEl>
                                            <p:attrNameLst>
                                              <p:attrName>style.visibility</p:attrName>
                                            </p:attrNameLst>
                                          </p:cBhvr>
                                          <p:to>
                                            <p:strVal val="visible"/>
                                          </p:to>
                                        </p:set>
                                        <p:anim calcmode="lin" valueType="num" p14:bounceEnd="53333">
                                          <p:cBhvr additive="base">
                                            <p:cTn id="103" dur="300" fill="hold"/>
                                            <p:tgtEl>
                                              <p:spTgt spid="81"/>
                                            </p:tgtEl>
                                            <p:attrNameLst>
                                              <p:attrName>ppt_x</p:attrName>
                                            </p:attrNameLst>
                                          </p:cBhvr>
                                          <p:tavLst>
                                            <p:tav tm="0">
                                              <p:val>
                                                <p:strVal val="1+#ppt_w/2"/>
                                              </p:val>
                                            </p:tav>
                                            <p:tav tm="100000">
                                              <p:val>
                                                <p:strVal val="#ppt_x"/>
                                              </p:val>
                                            </p:tav>
                                          </p:tavLst>
                                        </p:anim>
                                        <p:anim calcmode="lin" valueType="num" p14:bounceEnd="53333">
                                          <p:cBhvr additive="base">
                                            <p:cTn id="104" dur="300" fill="hold"/>
                                            <p:tgtEl>
                                              <p:spTgt spid="81"/>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14:presetBounceEnd="53333">
                                      <p:stCondLst>
                                        <p:cond delay="700"/>
                                      </p:stCondLst>
                                      <p:childTnLst>
                                        <p:set>
                                          <p:cBhvr>
                                            <p:cTn id="106" dur="1" fill="hold">
                                              <p:stCondLst>
                                                <p:cond delay="0"/>
                                              </p:stCondLst>
                                            </p:cTn>
                                            <p:tgtEl>
                                              <p:spTgt spid="105"/>
                                            </p:tgtEl>
                                            <p:attrNameLst>
                                              <p:attrName>style.visibility</p:attrName>
                                            </p:attrNameLst>
                                          </p:cBhvr>
                                          <p:to>
                                            <p:strVal val="visible"/>
                                          </p:to>
                                        </p:set>
                                        <p:anim calcmode="lin" valueType="num" p14:bounceEnd="53333">
                                          <p:cBhvr additive="base">
                                            <p:cTn id="107" dur="300" fill="hold"/>
                                            <p:tgtEl>
                                              <p:spTgt spid="105"/>
                                            </p:tgtEl>
                                            <p:attrNameLst>
                                              <p:attrName>ppt_x</p:attrName>
                                            </p:attrNameLst>
                                          </p:cBhvr>
                                          <p:tavLst>
                                            <p:tav tm="0">
                                              <p:val>
                                                <p:strVal val="1+#ppt_w/2"/>
                                              </p:val>
                                            </p:tav>
                                            <p:tav tm="100000">
                                              <p:val>
                                                <p:strVal val="#ppt_x"/>
                                              </p:val>
                                            </p:tav>
                                          </p:tavLst>
                                        </p:anim>
                                        <p:anim calcmode="lin" valueType="num" p14:bounceEnd="53333">
                                          <p:cBhvr additive="base">
                                            <p:cTn id="108" dur="3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6" grpId="0"/>
          <p:bldP spid="66" grpId="0"/>
          <p:bldP spid="81" grpId="0"/>
          <p:bldP spid="96" grpId="0" animBg="1"/>
          <p:bldP spid="97" grpId="0" animBg="1"/>
          <p:bldP spid="98" grpId="0" animBg="1"/>
          <p:bldP spid="99" grpId="0" animBg="1"/>
          <p:bldP spid="101" grpId="0"/>
          <p:bldP spid="102" grpId="0"/>
          <p:bldP spid="103" grpId="0"/>
          <p:bldP spid="104" grpId="0"/>
          <p:bldP spid="10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wipe(left)">
                                          <p:cBhvr>
                                            <p:cTn id="13" dur="300"/>
                                            <p:tgtEl>
                                              <p:spTgt spid="96"/>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300"/>
                                            <p:tgtEl>
                                              <p:spTgt spid="97"/>
                                            </p:tgtEl>
                                          </p:cBhvr>
                                        </p:animEffect>
                                      </p:childTnLst>
                                    </p:cTn>
                                  </p:par>
                                </p:childTnLst>
                              </p:cTn>
                            </p:par>
                            <p:par>
                              <p:cTn id="18" fill="hold">
                                <p:stCondLst>
                                  <p:cond delay="1600"/>
                                </p:stCondLst>
                                <p:childTnLst>
                                  <p:par>
                                    <p:cTn id="19" presetID="22" presetClass="entr" presetSubtype="8" fill="hold" grpId="0" nodeType="afterEffect">
                                      <p:stCondLst>
                                        <p:cond delay="0"/>
                                      </p:stCondLst>
                                      <p:childTnLst>
                                        <p:set>
                                          <p:cBhvr>
                                            <p:cTn id="20" dur="1" fill="hold">
                                              <p:stCondLst>
                                                <p:cond delay="0"/>
                                              </p:stCondLst>
                                            </p:cTn>
                                            <p:tgtEl>
                                              <p:spTgt spid="98"/>
                                            </p:tgtEl>
                                            <p:attrNameLst>
                                              <p:attrName>style.visibility</p:attrName>
                                            </p:attrNameLst>
                                          </p:cBhvr>
                                          <p:to>
                                            <p:strVal val="visible"/>
                                          </p:to>
                                        </p:set>
                                        <p:animEffect transition="in" filter="wipe(left)">
                                          <p:cBhvr>
                                            <p:cTn id="21" dur="300"/>
                                            <p:tgtEl>
                                              <p:spTgt spid="98"/>
                                            </p:tgtEl>
                                          </p:cBhvr>
                                        </p:animEffect>
                                      </p:childTnLst>
                                    </p:cTn>
                                  </p:par>
                                </p:childTnLst>
                              </p:cTn>
                            </p:par>
                            <p:par>
                              <p:cTn id="22" fill="hold">
                                <p:stCondLst>
                                  <p:cond delay="1900"/>
                                </p:stCondLst>
                                <p:childTnLst>
                                  <p:par>
                                    <p:cTn id="23" presetID="22" presetClass="entr" presetSubtype="8" fill="hold" grpId="0" nodeType="afterEffect">
                                      <p:stCondLst>
                                        <p:cond delay="0"/>
                                      </p:stCondLst>
                                      <p:childTnLst>
                                        <p:set>
                                          <p:cBhvr>
                                            <p:cTn id="24" dur="1" fill="hold">
                                              <p:stCondLst>
                                                <p:cond delay="0"/>
                                              </p:stCondLst>
                                            </p:cTn>
                                            <p:tgtEl>
                                              <p:spTgt spid="99"/>
                                            </p:tgtEl>
                                            <p:attrNameLst>
                                              <p:attrName>style.visibility</p:attrName>
                                            </p:attrNameLst>
                                          </p:cBhvr>
                                          <p:to>
                                            <p:strVal val="visible"/>
                                          </p:to>
                                        </p:set>
                                        <p:animEffect transition="in" filter="wipe(left)">
                                          <p:cBhvr>
                                            <p:cTn id="25" dur="300"/>
                                            <p:tgtEl>
                                              <p:spTgt spid="99"/>
                                            </p:tgtEl>
                                          </p:cBhvr>
                                        </p:animEffect>
                                      </p:childTnLst>
                                    </p:cTn>
                                  </p:par>
                                </p:childTnLst>
                              </p:cTn>
                            </p:par>
                            <p:par>
                              <p:cTn id="26" fill="hold">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p:cTn id="29" dur="300" fill="hold"/>
                                            <p:tgtEl>
                                              <p:spTgt spid="101"/>
                                            </p:tgtEl>
                                            <p:attrNameLst>
                                              <p:attrName>ppt_w</p:attrName>
                                            </p:attrNameLst>
                                          </p:cBhvr>
                                          <p:tavLst>
                                            <p:tav tm="0">
                                              <p:val>
                                                <p:fltVal val="0"/>
                                              </p:val>
                                            </p:tav>
                                            <p:tav tm="100000">
                                              <p:val>
                                                <p:strVal val="#ppt_w"/>
                                              </p:val>
                                            </p:tav>
                                          </p:tavLst>
                                        </p:anim>
                                        <p:anim calcmode="lin" valueType="num">
                                          <p:cBhvr>
                                            <p:cTn id="30" dur="300" fill="hold"/>
                                            <p:tgtEl>
                                              <p:spTgt spid="101"/>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p:cTn id="34" dur="300" fill="hold"/>
                                            <p:tgtEl>
                                              <p:spTgt spid="102"/>
                                            </p:tgtEl>
                                            <p:attrNameLst>
                                              <p:attrName>ppt_w</p:attrName>
                                            </p:attrNameLst>
                                          </p:cBhvr>
                                          <p:tavLst>
                                            <p:tav tm="0">
                                              <p:val>
                                                <p:fltVal val="0"/>
                                              </p:val>
                                            </p:tav>
                                            <p:tav tm="100000">
                                              <p:val>
                                                <p:strVal val="#ppt_w"/>
                                              </p:val>
                                            </p:tav>
                                          </p:tavLst>
                                        </p:anim>
                                        <p:anim calcmode="lin" valueType="num">
                                          <p:cBhvr>
                                            <p:cTn id="35" dur="300" fill="hold"/>
                                            <p:tgtEl>
                                              <p:spTgt spid="102"/>
                                            </p:tgtEl>
                                            <p:attrNameLst>
                                              <p:attrName>ppt_h</p:attrName>
                                            </p:attrNameLst>
                                          </p:cBhvr>
                                          <p:tavLst>
                                            <p:tav tm="0">
                                              <p:val>
                                                <p:fltVal val="0"/>
                                              </p:val>
                                            </p:tav>
                                            <p:tav tm="100000">
                                              <p:val>
                                                <p:strVal val="#ppt_h"/>
                                              </p:val>
                                            </p:tav>
                                          </p:tavLst>
                                        </p:anim>
                                      </p:childTnLst>
                                    </p:cTn>
                                  </p:par>
                                </p:childTnLst>
                              </p:cTn>
                            </p:par>
                            <p:par>
                              <p:cTn id="36" fill="hold">
                                <p:stCondLst>
                                  <p:cond delay="2800"/>
                                </p:stCondLst>
                                <p:childTnLst>
                                  <p:par>
                                    <p:cTn id="37" presetID="23" presetClass="entr" presetSubtype="16" fill="hold" grpId="0" nodeType="afterEffect">
                                      <p:stCondLst>
                                        <p:cond delay="0"/>
                                      </p:stCondLst>
                                      <p:childTnLst>
                                        <p:set>
                                          <p:cBhvr>
                                            <p:cTn id="38" dur="1" fill="hold">
                                              <p:stCondLst>
                                                <p:cond delay="0"/>
                                              </p:stCondLst>
                                            </p:cTn>
                                            <p:tgtEl>
                                              <p:spTgt spid="103"/>
                                            </p:tgtEl>
                                            <p:attrNameLst>
                                              <p:attrName>style.visibility</p:attrName>
                                            </p:attrNameLst>
                                          </p:cBhvr>
                                          <p:to>
                                            <p:strVal val="visible"/>
                                          </p:to>
                                        </p:set>
                                        <p:anim calcmode="lin" valueType="num">
                                          <p:cBhvr>
                                            <p:cTn id="39" dur="300" fill="hold"/>
                                            <p:tgtEl>
                                              <p:spTgt spid="103"/>
                                            </p:tgtEl>
                                            <p:attrNameLst>
                                              <p:attrName>ppt_w</p:attrName>
                                            </p:attrNameLst>
                                          </p:cBhvr>
                                          <p:tavLst>
                                            <p:tav tm="0">
                                              <p:val>
                                                <p:fltVal val="0"/>
                                              </p:val>
                                            </p:tav>
                                            <p:tav tm="100000">
                                              <p:val>
                                                <p:strVal val="#ppt_w"/>
                                              </p:val>
                                            </p:tav>
                                          </p:tavLst>
                                        </p:anim>
                                        <p:anim calcmode="lin" valueType="num">
                                          <p:cBhvr>
                                            <p:cTn id="40" dur="300" fill="hold"/>
                                            <p:tgtEl>
                                              <p:spTgt spid="103"/>
                                            </p:tgtEl>
                                            <p:attrNameLst>
                                              <p:attrName>ppt_h</p:attrName>
                                            </p:attrNameLst>
                                          </p:cBhvr>
                                          <p:tavLst>
                                            <p:tav tm="0">
                                              <p:val>
                                                <p:fltVal val="0"/>
                                              </p:val>
                                            </p:tav>
                                            <p:tav tm="100000">
                                              <p:val>
                                                <p:strVal val="#ppt_h"/>
                                              </p:val>
                                            </p:tav>
                                          </p:tavLst>
                                        </p:anim>
                                      </p:childTnLst>
                                    </p:cTn>
                                  </p:par>
                                </p:childTnLst>
                              </p:cTn>
                            </p:par>
                            <p:par>
                              <p:cTn id="41" fill="hold">
                                <p:stCondLst>
                                  <p:cond delay="3100"/>
                                </p:stCondLst>
                                <p:childTnLst>
                                  <p:par>
                                    <p:cTn id="42" presetID="23" presetClass="entr" presetSubtype="16" fill="hold" grpId="0" nodeType="afterEffect">
                                      <p:stCondLst>
                                        <p:cond delay="0"/>
                                      </p:stCondLst>
                                      <p:childTnLst>
                                        <p:set>
                                          <p:cBhvr>
                                            <p:cTn id="43" dur="1" fill="hold">
                                              <p:stCondLst>
                                                <p:cond delay="0"/>
                                              </p:stCondLst>
                                            </p:cTn>
                                            <p:tgtEl>
                                              <p:spTgt spid="104"/>
                                            </p:tgtEl>
                                            <p:attrNameLst>
                                              <p:attrName>style.visibility</p:attrName>
                                            </p:attrNameLst>
                                          </p:cBhvr>
                                          <p:to>
                                            <p:strVal val="visible"/>
                                          </p:to>
                                        </p:set>
                                        <p:anim calcmode="lin" valueType="num">
                                          <p:cBhvr>
                                            <p:cTn id="44" dur="300" fill="hold"/>
                                            <p:tgtEl>
                                              <p:spTgt spid="104"/>
                                            </p:tgtEl>
                                            <p:attrNameLst>
                                              <p:attrName>ppt_w</p:attrName>
                                            </p:attrNameLst>
                                          </p:cBhvr>
                                          <p:tavLst>
                                            <p:tav tm="0">
                                              <p:val>
                                                <p:fltVal val="0"/>
                                              </p:val>
                                            </p:tav>
                                            <p:tav tm="100000">
                                              <p:val>
                                                <p:strVal val="#ppt_w"/>
                                              </p:val>
                                            </p:tav>
                                          </p:tavLst>
                                        </p:anim>
                                        <p:anim calcmode="lin" valueType="num">
                                          <p:cBhvr>
                                            <p:cTn id="45" dur="300" fill="hold"/>
                                            <p:tgtEl>
                                              <p:spTgt spid="104"/>
                                            </p:tgtEl>
                                            <p:attrNameLst>
                                              <p:attrName>ppt_h</p:attrName>
                                            </p:attrNameLst>
                                          </p:cBhvr>
                                          <p:tavLst>
                                            <p:tav tm="0">
                                              <p:val>
                                                <p:fltVal val="0"/>
                                              </p:val>
                                            </p:tav>
                                            <p:tav tm="100000">
                                              <p:val>
                                                <p:strVal val="#ppt_h"/>
                                              </p:val>
                                            </p:tav>
                                          </p:tavLst>
                                        </p:anim>
                                      </p:childTnLst>
                                    </p:cTn>
                                  </p:par>
                                </p:childTnLst>
                              </p:cTn>
                            </p:par>
                            <p:par>
                              <p:cTn id="46" fill="hold">
                                <p:stCondLst>
                                  <p:cond delay="3400"/>
                                </p:stCondLst>
                                <p:childTnLst>
                                  <p:par>
                                    <p:cTn id="47" presetID="22" presetClass="entr" presetSubtype="8"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2" presetClass="entr" presetSubtype="2" fill="hold" grpId="0" nodeType="withEffect">
                                      <p:stCondLst>
                                        <p:cond delay="70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300" fill="hold"/>
                                            <p:tgtEl>
                                              <p:spTgt spid="25"/>
                                            </p:tgtEl>
                                            <p:attrNameLst>
                                              <p:attrName>ppt_x</p:attrName>
                                            </p:attrNameLst>
                                          </p:cBhvr>
                                          <p:tavLst>
                                            <p:tav tm="0">
                                              <p:val>
                                                <p:strVal val="1+#ppt_w/2"/>
                                              </p:val>
                                            </p:tav>
                                            <p:tav tm="100000">
                                              <p:val>
                                                <p:strVal val="#ppt_x"/>
                                              </p:val>
                                            </p:tav>
                                          </p:tavLst>
                                        </p:anim>
                                        <p:anim calcmode="lin" valueType="num">
                                          <p:cBhvr additive="base">
                                            <p:cTn id="56" dur="300" fill="hold"/>
                                            <p:tgtEl>
                                              <p:spTgt spid="25"/>
                                            </p:tgtEl>
                                            <p:attrNameLst>
                                              <p:attrName>ppt_y</p:attrName>
                                            </p:attrNameLst>
                                          </p:cBhvr>
                                          <p:tavLst>
                                            <p:tav tm="0">
                                              <p:val>
                                                <p:strVal val="#ppt_y"/>
                                              </p:val>
                                            </p:tav>
                                            <p:tav tm="100000">
                                              <p:val>
                                                <p:strVal val="#ppt_y"/>
                                              </p:val>
                                            </p:tav>
                                          </p:tavLst>
                                        </p:anim>
                                      </p:childTnLst>
                                    </p:cTn>
                                  </p:par>
                                </p:childTnLst>
                              </p:cTn>
                            </p:par>
                            <p:par>
                              <p:cTn id="57" fill="hold">
                                <p:stCondLst>
                                  <p:cond delay="4400"/>
                                </p:stCondLst>
                                <p:childTnLst>
                                  <p:par>
                                    <p:cTn id="58" presetID="22" presetClass="entr" presetSubtype="8" fill="hold" nodeType="after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wipe(left)">
                                          <p:cBhvr>
                                            <p:cTn id="60" dur="500"/>
                                            <p:tgtEl>
                                              <p:spTgt spid="5"/>
                                            </p:tgtEl>
                                          </p:cBhvr>
                                        </p:animEffect>
                                      </p:childTnLst>
                                    </p:cTn>
                                  </p:par>
                                </p:childTnLst>
                              </p:cTn>
                            </p:par>
                            <p:par>
                              <p:cTn id="61" fill="hold">
                                <p:stCondLst>
                                  <p:cond delay="4900"/>
                                </p:stCondLst>
                                <p:childTnLst>
                                  <p:par>
                                    <p:cTn id="62" presetID="10" presetClass="entr" presetSubtype="0" fill="hold"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2" presetClass="entr" presetSubtype="2" fill="hold" grpId="0" nodeType="withEffect">
                                      <p:stCondLst>
                                        <p:cond delay="70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300" fill="hold"/>
                                            <p:tgtEl>
                                              <p:spTgt spid="26"/>
                                            </p:tgtEl>
                                            <p:attrNameLst>
                                              <p:attrName>ppt_x</p:attrName>
                                            </p:attrNameLst>
                                          </p:cBhvr>
                                          <p:tavLst>
                                            <p:tav tm="0">
                                              <p:val>
                                                <p:strVal val="1+#ppt_w/2"/>
                                              </p:val>
                                            </p:tav>
                                            <p:tav tm="100000">
                                              <p:val>
                                                <p:strVal val="#ppt_x"/>
                                              </p:val>
                                            </p:tav>
                                          </p:tavLst>
                                        </p:anim>
                                        <p:anim calcmode="lin" valueType="num">
                                          <p:cBhvr additive="base">
                                            <p:cTn id="68" dur="300" fill="hold"/>
                                            <p:tgtEl>
                                              <p:spTgt spid="26"/>
                                            </p:tgtEl>
                                            <p:attrNameLst>
                                              <p:attrName>ppt_y</p:attrName>
                                            </p:attrNameLst>
                                          </p:cBhvr>
                                          <p:tavLst>
                                            <p:tav tm="0">
                                              <p:val>
                                                <p:strVal val="#ppt_y"/>
                                              </p:val>
                                            </p:tav>
                                            <p:tav tm="100000">
                                              <p:val>
                                                <p:strVal val="#ppt_y"/>
                                              </p:val>
                                            </p:tav>
                                          </p:tavLst>
                                        </p:anim>
                                      </p:childTnLst>
                                    </p:cTn>
                                  </p:par>
                                </p:childTnLst>
                              </p:cTn>
                            </p:par>
                            <p:par>
                              <p:cTn id="69" fill="hold">
                                <p:stCondLst>
                                  <p:cond delay="5900"/>
                                </p:stCondLst>
                                <p:childTnLst>
                                  <p:par>
                                    <p:cTn id="70" presetID="22" presetClass="entr" presetSubtype="8" fill="hold" nodeType="afterEffect">
                                      <p:stCondLst>
                                        <p:cond delay="0"/>
                                      </p:stCondLst>
                                      <p:childTnLst>
                                        <p:set>
                                          <p:cBhvr>
                                            <p:cTn id="71" dur="1" fill="hold">
                                              <p:stCondLst>
                                                <p:cond delay="0"/>
                                              </p:stCondLst>
                                            </p:cTn>
                                            <p:tgtEl>
                                              <p:spTgt spid="6"/>
                                            </p:tgtEl>
                                            <p:attrNameLst>
                                              <p:attrName>style.visibility</p:attrName>
                                            </p:attrNameLst>
                                          </p:cBhvr>
                                          <p:to>
                                            <p:strVal val="visible"/>
                                          </p:to>
                                        </p:set>
                                        <p:animEffect transition="in" filter="wipe(left)">
                                          <p:cBhvr>
                                            <p:cTn id="72" dur="500"/>
                                            <p:tgtEl>
                                              <p:spTgt spid="6"/>
                                            </p:tgtEl>
                                          </p:cBhvr>
                                        </p:animEffect>
                                      </p:childTnLst>
                                    </p:cTn>
                                  </p:par>
                                </p:childTnLst>
                              </p:cTn>
                            </p:par>
                            <p:par>
                              <p:cTn id="73" fill="hold">
                                <p:stCondLst>
                                  <p:cond delay="6400"/>
                                </p:stCondLst>
                                <p:childTnLst>
                                  <p:par>
                                    <p:cTn id="74" presetID="10" presetClass="entr" presetSubtype="0" fill="hold" nodeType="after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2" presetClass="entr" presetSubtype="2" fill="hold" grpId="0" nodeType="withEffect">
                                      <p:stCondLst>
                                        <p:cond delay="70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300" fill="hold"/>
                                            <p:tgtEl>
                                              <p:spTgt spid="36"/>
                                            </p:tgtEl>
                                            <p:attrNameLst>
                                              <p:attrName>ppt_x</p:attrName>
                                            </p:attrNameLst>
                                          </p:cBhvr>
                                          <p:tavLst>
                                            <p:tav tm="0">
                                              <p:val>
                                                <p:strVal val="1+#ppt_w/2"/>
                                              </p:val>
                                            </p:tav>
                                            <p:tav tm="100000">
                                              <p:val>
                                                <p:strVal val="#ppt_x"/>
                                              </p:val>
                                            </p:tav>
                                          </p:tavLst>
                                        </p:anim>
                                        <p:anim calcmode="lin" valueType="num">
                                          <p:cBhvr additive="base">
                                            <p:cTn id="80" dur="300" fill="hold"/>
                                            <p:tgtEl>
                                              <p:spTgt spid="36"/>
                                            </p:tgtEl>
                                            <p:attrNameLst>
                                              <p:attrName>ppt_y</p:attrName>
                                            </p:attrNameLst>
                                          </p:cBhvr>
                                          <p:tavLst>
                                            <p:tav tm="0">
                                              <p:val>
                                                <p:strVal val="#ppt_y"/>
                                              </p:val>
                                            </p:tav>
                                            <p:tav tm="100000">
                                              <p:val>
                                                <p:strVal val="#ppt_y"/>
                                              </p:val>
                                            </p:tav>
                                          </p:tavLst>
                                        </p:anim>
                                      </p:childTnLst>
                                    </p:cTn>
                                  </p:par>
                                </p:childTnLst>
                              </p:cTn>
                            </p:par>
                            <p:par>
                              <p:cTn id="81" fill="hold">
                                <p:stCondLst>
                                  <p:cond delay="7400"/>
                                </p:stCondLst>
                                <p:childTnLst>
                                  <p:par>
                                    <p:cTn id="82" presetID="22" presetClass="entr" presetSubtype="8" fill="hold"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left)">
                                          <p:cBhvr>
                                            <p:cTn id="84" dur="500"/>
                                            <p:tgtEl>
                                              <p:spTgt spid="7"/>
                                            </p:tgtEl>
                                          </p:cBhvr>
                                        </p:animEffect>
                                      </p:childTnLst>
                                    </p:cTn>
                                  </p:par>
                                </p:childTnLst>
                              </p:cTn>
                            </p:par>
                            <p:par>
                              <p:cTn id="85" fill="hold">
                                <p:stCondLst>
                                  <p:cond delay="7900"/>
                                </p:stCondLst>
                                <p:childTnLst>
                                  <p:par>
                                    <p:cTn id="86" presetID="10" presetClass="entr" presetSubtype="0" fill="hold"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fade">
                                          <p:cBhvr>
                                            <p:cTn id="88" dur="500"/>
                                            <p:tgtEl>
                                              <p:spTgt spid="67"/>
                                            </p:tgtEl>
                                          </p:cBhvr>
                                        </p:animEffect>
                                      </p:childTnLst>
                                    </p:cTn>
                                  </p:par>
                                  <p:par>
                                    <p:cTn id="89" presetID="2" presetClass="entr" presetSubtype="2" fill="hold" grpId="0" nodeType="withEffect">
                                      <p:stCondLst>
                                        <p:cond delay="70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300" fill="hold"/>
                                            <p:tgtEl>
                                              <p:spTgt spid="66"/>
                                            </p:tgtEl>
                                            <p:attrNameLst>
                                              <p:attrName>ppt_x</p:attrName>
                                            </p:attrNameLst>
                                          </p:cBhvr>
                                          <p:tavLst>
                                            <p:tav tm="0">
                                              <p:val>
                                                <p:strVal val="1+#ppt_w/2"/>
                                              </p:val>
                                            </p:tav>
                                            <p:tav tm="100000">
                                              <p:val>
                                                <p:strVal val="#ppt_x"/>
                                              </p:val>
                                            </p:tav>
                                          </p:tavLst>
                                        </p:anim>
                                        <p:anim calcmode="lin" valueType="num">
                                          <p:cBhvr additive="base">
                                            <p:cTn id="92" dur="300" fill="hold"/>
                                            <p:tgtEl>
                                              <p:spTgt spid="66"/>
                                            </p:tgtEl>
                                            <p:attrNameLst>
                                              <p:attrName>ppt_y</p:attrName>
                                            </p:attrNameLst>
                                          </p:cBhvr>
                                          <p:tavLst>
                                            <p:tav tm="0">
                                              <p:val>
                                                <p:strVal val="#ppt_y"/>
                                              </p:val>
                                            </p:tav>
                                            <p:tav tm="100000">
                                              <p:val>
                                                <p:strVal val="#ppt_y"/>
                                              </p:val>
                                            </p:tav>
                                          </p:tavLst>
                                        </p:anim>
                                      </p:childTnLst>
                                    </p:cTn>
                                  </p:par>
                                </p:childTnLst>
                              </p:cTn>
                            </p:par>
                            <p:par>
                              <p:cTn id="93" fill="hold">
                                <p:stCondLst>
                                  <p:cond delay="8900"/>
                                </p:stCondLst>
                                <p:childTnLst>
                                  <p:par>
                                    <p:cTn id="94" presetID="22" presetClass="entr" presetSubtype="8" fill="hold" nodeType="afterEffect">
                                      <p:stCondLst>
                                        <p:cond delay="0"/>
                                      </p:stCondLst>
                                      <p:childTnLst>
                                        <p:set>
                                          <p:cBhvr>
                                            <p:cTn id="95" dur="1" fill="hold">
                                              <p:stCondLst>
                                                <p:cond delay="0"/>
                                              </p:stCondLst>
                                            </p:cTn>
                                            <p:tgtEl>
                                              <p:spTgt spid="80"/>
                                            </p:tgtEl>
                                            <p:attrNameLst>
                                              <p:attrName>style.visibility</p:attrName>
                                            </p:attrNameLst>
                                          </p:cBhvr>
                                          <p:to>
                                            <p:strVal val="visible"/>
                                          </p:to>
                                        </p:set>
                                        <p:animEffect transition="in" filter="wipe(left)">
                                          <p:cBhvr>
                                            <p:cTn id="96" dur="500"/>
                                            <p:tgtEl>
                                              <p:spTgt spid="80"/>
                                            </p:tgtEl>
                                          </p:cBhvr>
                                        </p:animEffect>
                                      </p:childTnLst>
                                    </p:cTn>
                                  </p:par>
                                </p:childTnLst>
                              </p:cTn>
                            </p:par>
                            <p:par>
                              <p:cTn id="97" fill="hold">
                                <p:stCondLst>
                                  <p:cond delay="9400"/>
                                </p:stCondLst>
                                <p:childTnLst>
                                  <p:par>
                                    <p:cTn id="98" presetID="10" presetClass="entr" presetSubtype="0" fill="hold" nodeType="afterEffect">
                                      <p:stCondLst>
                                        <p:cond delay="0"/>
                                      </p:stCondLst>
                                      <p:childTnLst>
                                        <p:set>
                                          <p:cBhvr>
                                            <p:cTn id="99" dur="1" fill="hold">
                                              <p:stCondLst>
                                                <p:cond delay="0"/>
                                              </p:stCondLst>
                                            </p:cTn>
                                            <p:tgtEl>
                                              <p:spTgt spid="82"/>
                                            </p:tgtEl>
                                            <p:attrNameLst>
                                              <p:attrName>style.visibility</p:attrName>
                                            </p:attrNameLst>
                                          </p:cBhvr>
                                          <p:to>
                                            <p:strVal val="visible"/>
                                          </p:to>
                                        </p:set>
                                        <p:animEffect transition="in" filter="fade">
                                          <p:cBhvr>
                                            <p:cTn id="100" dur="500"/>
                                            <p:tgtEl>
                                              <p:spTgt spid="82"/>
                                            </p:tgtEl>
                                          </p:cBhvr>
                                        </p:animEffect>
                                      </p:childTnLst>
                                    </p:cTn>
                                  </p:par>
                                  <p:par>
                                    <p:cTn id="101" presetID="2" presetClass="entr" presetSubtype="2" fill="hold" grpId="0" nodeType="withEffect">
                                      <p:stCondLst>
                                        <p:cond delay="700"/>
                                      </p:stCondLst>
                                      <p:childTnLst>
                                        <p:set>
                                          <p:cBhvr>
                                            <p:cTn id="102" dur="1" fill="hold">
                                              <p:stCondLst>
                                                <p:cond delay="0"/>
                                              </p:stCondLst>
                                            </p:cTn>
                                            <p:tgtEl>
                                              <p:spTgt spid="81"/>
                                            </p:tgtEl>
                                            <p:attrNameLst>
                                              <p:attrName>style.visibility</p:attrName>
                                            </p:attrNameLst>
                                          </p:cBhvr>
                                          <p:to>
                                            <p:strVal val="visible"/>
                                          </p:to>
                                        </p:set>
                                        <p:anim calcmode="lin" valueType="num">
                                          <p:cBhvr additive="base">
                                            <p:cTn id="103" dur="300" fill="hold"/>
                                            <p:tgtEl>
                                              <p:spTgt spid="81"/>
                                            </p:tgtEl>
                                            <p:attrNameLst>
                                              <p:attrName>ppt_x</p:attrName>
                                            </p:attrNameLst>
                                          </p:cBhvr>
                                          <p:tavLst>
                                            <p:tav tm="0">
                                              <p:val>
                                                <p:strVal val="1+#ppt_w/2"/>
                                              </p:val>
                                            </p:tav>
                                            <p:tav tm="100000">
                                              <p:val>
                                                <p:strVal val="#ppt_x"/>
                                              </p:val>
                                            </p:tav>
                                          </p:tavLst>
                                        </p:anim>
                                        <p:anim calcmode="lin" valueType="num">
                                          <p:cBhvr additive="base">
                                            <p:cTn id="104" dur="300" fill="hold"/>
                                            <p:tgtEl>
                                              <p:spTgt spid="81"/>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700"/>
                                      </p:stCondLst>
                                      <p:childTnLst>
                                        <p:set>
                                          <p:cBhvr>
                                            <p:cTn id="106" dur="1" fill="hold">
                                              <p:stCondLst>
                                                <p:cond delay="0"/>
                                              </p:stCondLst>
                                            </p:cTn>
                                            <p:tgtEl>
                                              <p:spTgt spid="105"/>
                                            </p:tgtEl>
                                            <p:attrNameLst>
                                              <p:attrName>style.visibility</p:attrName>
                                            </p:attrNameLst>
                                          </p:cBhvr>
                                          <p:to>
                                            <p:strVal val="visible"/>
                                          </p:to>
                                        </p:set>
                                        <p:anim calcmode="lin" valueType="num">
                                          <p:cBhvr additive="base">
                                            <p:cTn id="107" dur="300" fill="hold"/>
                                            <p:tgtEl>
                                              <p:spTgt spid="105"/>
                                            </p:tgtEl>
                                            <p:attrNameLst>
                                              <p:attrName>ppt_x</p:attrName>
                                            </p:attrNameLst>
                                          </p:cBhvr>
                                          <p:tavLst>
                                            <p:tav tm="0">
                                              <p:val>
                                                <p:strVal val="1+#ppt_w/2"/>
                                              </p:val>
                                            </p:tav>
                                            <p:tav tm="100000">
                                              <p:val>
                                                <p:strVal val="#ppt_x"/>
                                              </p:val>
                                            </p:tav>
                                          </p:tavLst>
                                        </p:anim>
                                        <p:anim calcmode="lin" valueType="num">
                                          <p:cBhvr additive="base">
                                            <p:cTn id="108" dur="3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6" grpId="0"/>
          <p:bldP spid="66" grpId="0"/>
          <p:bldP spid="81" grpId="0"/>
          <p:bldP spid="96" grpId="0" animBg="1"/>
          <p:bldP spid="97" grpId="0" animBg="1"/>
          <p:bldP spid="98" grpId="0" animBg="1"/>
          <p:bldP spid="99" grpId="0" animBg="1"/>
          <p:bldP spid="101" grpId="0"/>
          <p:bldP spid="102" grpId="0"/>
          <p:bldP spid="103" grpId="0"/>
          <p:bldP spid="104" grpId="0"/>
          <p:bldP spid="105"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五、可撤销的民事行为</a:t>
            </a:r>
            <a:endParaRPr lang="zh-CN" altLang="en-US" dirty="0"/>
          </a:p>
        </p:txBody>
      </p:sp>
      <p:cxnSp>
        <p:nvCxnSpPr>
          <p:cNvPr id="4" name="直接连接符 3">
            <a:extLst>
              <a:ext uri="{FF2B5EF4-FFF2-40B4-BE49-F238E27FC236}">
                <a16:creationId xmlns:a16="http://schemas.microsoft.com/office/drawing/2014/main" id="{02630429-0464-44CE-BABA-7108E8DF1C60}"/>
              </a:ext>
            </a:extLst>
          </p:cNvPr>
          <p:cNvCxnSpPr/>
          <p:nvPr/>
        </p:nvCxnSpPr>
        <p:spPr>
          <a:xfrm>
            <a:off x="2618519" y="1899900"/>
            <a:ext cx="1256690"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80879168-97F2-4BD8-99D6-5C21575134E0}"/>
              </a:ext>
            </a:extLst>
          </p:cNvPr>
          <p:cNvCxnSpPr/>
          <p:nvPr/>
        </p:nvCxnSpPr>
        <p:spPr>
          <a:xfrm>
            <a:off x="2618520" y="2469678"/>
            <a:ext cx="1273376"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6A543AAA-07E6-4D45-8FCE-B7B99BADA971}"/>
              </a:ext>
            </a:extLst>
          </p:cNvPr>
          <p:cNvCxnSpPr/>
          <p:nvPr/>
        </p:nvCxnSpPr>
        <p:spPr>
          <a:xfrm>
            <a:off x="2618519" y="3039456"/>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3393835F-254B-481D-961D-6A745C5143E0}"/>
              </a:ext>
            </a:extLst>
          </p:cNvPr>
          <p:cNvCxnSpPr/>
          <p:nvPr/>
        </p:nvCxnSpPr>
        <p:spPr>
          <a:xfrm>
            <a:off x="2618519" y="3609233"/>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a16="http://schemas.microsoft.com/office/drawing/2014/main" id="{ECD09A36-9DAB-430A-BCFE-1A6BF8593E32}"/>
              </a:ext>
            </a:extLst>
          </p:cNvPr>
          <p:cNvGrpSpPr/>
          <p:nvPr/>
        </p:nvGrpSpPr>
        <p:grpSpPr>
          <a:xfrm>
            <a:off x="3558136" y="1623189"/>
            <a:ext cx="507346" cy="507346"/>
            <a:chOff x="6016316" y="1528430"/>
            <a:chExt cx="560677" cy="560677"/>
          </a:xfrm>
          <a:solidFill>
            <a:srgbClr val="DB782B"/>
          </a:solidFill>
        </p:grpSpPr>
        <p:grpSp>
          <p:nvGrpSpPr>
            <p:cNvPr id="9" name="组合 8">
              <a:extLst>
                <a:ext uri="{FF2B5EF4-FFF2-40B4-BE49-F238E27FC236}">
                  <a16:creationId xmlns:a16="http://schemas.microsoft.com/office/drawing/2014/main" id="{C50844BF-E29C-401D-ACF5-693069CEAE3C}"/>
                </a:ext>
              </a:extLst>
            </p:cNvPr>
            <p:cNvGrpSpPr/>
            <p:nvPr/>
          </p:nvGrpSpPr>
          <p:grpSpPr>
            <a:xfrm>
              <a:off x="6084168" y="1657727"/>
              <a:ext cx="371475" cy="302084"/>
              <a:chOff x="5256405" y="2057401"/>
              <a:chExt cx="1130300" cy="919163"/>
            </a:xfrm>
            <a:grpFill/>
          </p:grpSpPr>
          <p:sp>
            <p:nvSpPr>
              <p:cNvPr id="11" name="Freeform 45">
                <a:extLst>
                  <a:ext uri="{FF2B5EF4-FFF2-40B4-BE49-F238E27FC236}">
                    <a16:creationId xmlns:a16="http://schemas.microsoft.com/office/drawing/2014/main" id="{BC5E5AF3-D4D1-4AF8-82E9-E1593E45FBE7}"/>
                  </a:ext>
                </a:extLst>
              </p:cNvPr>
              <p:cNvSpPr>
                <a:spLocks/>
              </p:cNvSpPr>
              <p:nvPr/>
            </p:nvSpPr>
            <p:spPr bwMode="auto">
              <a:xfrm>
                <a:off x="5473893" y="2528889"/>
                <a:ext cx="330200" cy="428625"/>
              </a:xfrm>
              <a:custGeom>
                <a:avLst/>
                <a:gdLst>
                  <a:gd name="T0" fmla="*/ 35 w 88"/>
                  <a:gd name="T1" fmla="*/ 0 h 114"/>
                  <a:gd name="T2" fmla="*/ 0 w 88"/>
                  <a:gd name="T3" fmla="*/ 0 h 114"/>
                  <a:gd name="T4" fmla="*/ 88 w 88"/>
                  <a:gd name="T5" fmla="*/ 114 h 114"/>
                  <a:gd name="T6" fmla="*/ 35 w 88"/>
                  <a:gd name="T7" fmla="*/ 0 h 114"/>
                </a:gdLst>
                <a:ahLst/>
                <a:cxnLst>
                  <a:cxn ang="0">
                    <a:pos x="T0" y="T1"/>
                  </a:cxn>
                  <a:cxn ang="0">
                    <a:pos x="T2" y="T3"/>
                  </a:cxn>
                  <a:cxn ang="0">
                    <a:pos x="T4" y="T5"/>
                  </a:cxn>
                  <a:cxn ang="0">
                    <a:pos x="T6" y="T7"/>
                  </a:cxn>
                </a:cxnLst>
                <a:rect l="0" t="0" r="r" b="b"/>
                <a:pathLst>
                  <a:path w="88" h="114">
                    <a:moveTo>
                      <a:pt x="35" y="0"/>
                    </a:moveTo>
                    <a:cubicBezTo>
                      <a:pt x="0" y="0"/>
                      <a:pt x="0" y="0"/>
                      <a:pt x="0" y="0"/>
                    </a:cubicBezTo>
                    <a:cubicBezTo>
                      <a:pt x="2" y="52"/>
                      <a:pt x="37" y="95"/>
                      <a:pt x="88" y="114"/>
                    </a:cubicBezTo>
                    <a:cubicBezTo>
                      <a:pt x="57" y="91"/>
                      <a:pt x="37" y="49"/>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2" name="Freeform 46">
                <a:extLst>
                  <a:ext uri="{FF2B5EF4-FFF2-40B4-BE49-F238E27FC236}">
                    <a16:creationId xmlns:a16="http://schemas.microsoft.com/office/drawing/2014/main" id="{9C3EDC99-FBD4-4445-8AFA-683B34BB542E}"/>
                  </a:ext>
                </a:extLst>
              </p:cNvPr>
              <p:cNvSpPr>
                <a:spLocks/>
              </p:cNvSpPr>
              <p:nvPr/>
            </p:nvSpPr>
            <p:spPr bwMode="auto">
              <a:xfrm>
                <a:off x="5627880" y="2057401"/>
                <a:ext cx="758825" cy="919163"/>
              </a:xfrm>
              <a:custGeom>
                <a:avLst/>
                <a:gdLst>
                  <a:gd name="T0" fmla="*/ 202 w 202"/>
                  <a:gd name="T1" fmla="*/ 126 h 245"/>
                  <a:gd name="T2" fmla="*/ 202 w 202"/>
                  <a:gd name="T3" fmla="*/ 118 h 245"/>
                  <a:gd name="T4" fmla="*/ 202 w 202"/>
                  <a:gd name="T5" fmla="*/ 118 h 245"/>
                  <a:gd name="T6" fmla="*/ 91 w 202"/>
                  <a:gd name="T7" fmla="*/ 0 h 245"/>
                  <a:gd name="T8" fmla="*/ 87 w 202"/>
                  <a:gd name="T9" fmla="*/ 0 h 245"/>
                  <a:gd name="T10" fmla="*/ 87 w 202"/>
                  <a:gd name="T11" fmla="*/ 0 h 245"/>
                  <a:gd name="T12" fmla="*/ 86 w 202"/>
                  <a:gd name="T13" fmla="*/ 0 h 245"/>
                  <a:gd name="T14" fmla="*/ 83 w 202"/>
                  <a:gd name="T15" fmla="*/ 0 h 245"/>
                  <a:gd name="T16" fmla="*/ 79 w 202"/>
                  <a:gd name="T17" fmla="*/ 0 h 245"/>
                  <a:gd name="T18" fmla="*/ 79 w 202"/>
                  <a:gd name="T19" fmla="*/ 0 h 245"/>
                  <a:gd name="T20" fmla="*/ 79 w 202"/>
                  <a:gd name="T21" fmla="*/ 0 h 245"/>
                  <a:gd name="T22" fmla="*/ 21 w 202"/>
                  <a:gd name="T23" fmla="*/ 42 h 245"/>
                  <a:gd name="T24" fmla="*/ 29 w 202"/>
                  <a:gd name="T25" fmla="*/ 46 h 245"/>
                  <a:gd name="T26" fmla="*/ 79 w 202"/>
                  <a:gd name="T27" fmla="*/ 9 h 245"/>
                  <a:gd name="T28" fmla="*/ 79 w 202"/>
                  <a:gd name="T29" fmla="*/ 61 h 245"/>
                  <a:gd name="T30" fmla="*/ 53 w 202"/>
                  <a:gd name="T31" fmla="*/ 61 h 245"/>
                  <a:gd name="T32" fmla="*/ 51 w 202"/>
                  <a:gd name="T33" fmla="*/ 69 h 245"/>
                  <a:gd name="T34" fmla="*/ 79 w 202"/>
                  <a:gd name="T35" fmla="*/ 69 h 245"/>
                  <a:gd name="T36" fmla="*/ 79 w 202"/>
                  <a:gd name="T37" fmla="*/ 118 h 245"/>
                  <a:gd name="T38" fmla="*/ 26 w 202"/>
                  <a:gd name="T39" fmla="*/ 118 h 245"/>
                  <a:gd name="T40" fmla="*/ 26 w 202"/>
                  <a:gd name="T41" fmla="*/ 126 h 245"/>
                  <a:gd name="T42" fmla="*/ 79 w 202"/>
                  <a:gd name="T43" fmla="*/ 126 h 245"/>
                  <a:gd name="T44" fmla="*/ 79 w 202"/>
                  <a:gd name="T45" fmla="*/ 175 h 245"/>
                  <a:gd name="T46" fmla="*/ 18 w 202"/>
                  <a:gd name="T47" fmla="*/ 175 h 245"/>
                  <a:gd name="T48" fmla="*/ 10 w 202"/>
                  <a:gd name="T49" fmla="*/ 126 h 245"/>
                  <a:gd name="T50" fmla="*/ 0 w 202"/>
                  <a:gd name="T51" fmla="*/ 126 h 245"/>
                  <a:gd name="T52" fmla="*/ 79 w 202"/>
                  <a:gd name="T53" fmla="*/ 245 h 245"/>
                  <a:gd name="T54" fmla="*/ 79 w 202"/>
                  <a:gd name="T55" fmla="*/ 245 h 245"/>
                  <a:gd name="T56" fmla="*/ 80 w 202"/>
                  <a:gd name="T57" fmla="*/ 245 h 245"/>
                  <a:gd name="T58" fmla="*/ 80 w 202"/>
                  <a:gd name="T59" fmla="*/ 245 h 245"/>
                  <a:gd name="T60" fmla="*/ 80 w 202"/>
                  <a:gd name="T61" fmla="*/ 245 h 245"/>
                  <a:gd name="T62" fmla="*/ 82 w 202"/>
                  <a:gd name="T63" fmla="*/ 245 h 245"/>
                  <a:gd name="T64" fmla="*/ 83 w 202"/>
                  <a:gd name="T65" fmla="*/ 245 h 245"/>
                  <a:gd name="T66" fmla="*/ 83 w 202"/>
                  <a:gd name="T67" fmla="*/ 245 h 245"/>
                  <a:gd name="T68" fmla="*/ 84 w 202"/>
                  <a:gd name="T69" fmla="*/ 245 h 245"/>
                  <a:gd name="T70" fmla="*/ 186 w 202"/>
                  <a:gd name="T71" fmla="*/ 183 h 245"/>
                  <a:gd name="T72" fmla="*/ 187 w 202"/>
                  <a:gd name="T73" fmla="*/ 183 h 245"/>
                  <a:gd name="T74" fmla="*/ 187 w 202"/>
                  <a:gd name="T75" fmla="*/ 183 h 245"/>
                  <a:gd name="T76" fmla="*/ 202 w 202"/>
                  <a:gd name="T77"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2" h="245">
                    <a:moveTo>
                      <a:pt x="202" y="126"/>
                    </a:moveTo>
                    <a:cubicBezTo>
                      <a:pt x="202" y="118"/>
                      <a:pt x="202" y="118"/>
                      <a:pt x="202" y="118"/>
                    </a:cubicBezTo>
                    <a:cubicBezTo>
                      <a:pt x="202" y="118"/>
                      <a:pt x="202" y="118"/>
                      <a:pt x="202" y="118"/>
                    </a:cubicBezTo>
                    <a:cubicBezTo>
                      <a:pt x="199" y="55"/>
                      <a:pt x="151" y="4"/>
                      <a:pt x="91" y="0"/>
                    </a:cubicBezTo>
                    <a:cubicBezTo>
                      <a:pt x="89" y="0"/>
                      <a:pt x="88" y="0"/>
                      <a:pt x="87" y="0"/>
                    </a:cubicBezTo>
                    <a:cubicBezTo>
                      <a:pt x="87" y="0"/>
                      <a:pt x="87" y="0"/>
                      <a:pt x="87" y="0"/>
                    </a:cubicBezTo>
                    <a:cubicBezTo>
                      <a:pt x="86" y="0"/>
                      <a:pt x="86" y="0"/>
                      <a:pt x="86" y="0"/>
                    </a:cubicBezTo>
                    <a:cubicBezTo>
                      <a:pt x="85" y="0"/>
                      <a:pt x="84" y="0"/>
                      <a:pt x="83" y="0"/>
                    </a:cubicBezTo>
                    <a:cubicBezTo>
                      <a:pt x="82" y="0"/>
                      <a:pt x="80" y="0"/>
                      <a:pt x="79" y="0"/>
                    </a:cubicBezTo>
                    <a:cubicBezTo>
                      <a:pt x="79" y="0"/>
                      <a:pt x="79" y="0"/>
                      <a:pt x="79" y="0"/>
                    </a:cubicBezTo>
                    <a:cubicBezTo>
                      <a:pt x="79" y="0"/>
                      <a:pt x="79" y="0"/>
                      <a:pt x="79" y="0"/>
                    </a:cubicBezTo>
                    <a:cubicBezTo>
                      <a:pt x="56" y="2"/>
                      <a:pt x="35" y="18"/>
                      <a:pt x="21" y="42"/>
                    </a:cubicBezTo>
                    <a:cubicBezTo>
                      <a:pt x="29" y="46"/>
                      <a:pt x="29" y="46"/>
                      <a:pt x="29" y="46"/>
                    </a:cubicBezTo>
                    <a:cubicBezTo>
                      <a:pt x="41" y="24"/>
                      <a:pt x="59" y="11"/>
                      <a:pt x="79" y="9"/>
                    </a:cubicBezTo>
                    <a:cubicBezTo>
                      <a:pt x="79" y="61"/>
                      <a:pt x="79" y="61"/>
                      <a:pt x="79" y="61"/>
                    </a:cubicBezTo>
                    <a:cubicBezTo>
                      <a:pt x="53" y="61"/>
                      <a:pt x="53" y="61"/>
                      <a:pt x="53" y="61"/>
                    </a:cubicBezTo>
                    <a:cubicBezTo>
                      <a:pt x="51" y="69"/>
                      <a:pt x="51" y="69"/>
                      <a:pt x="51" y="69"/>
                    </a:cubicBezTo>
                    <a:cubicBezTo>
                      <a:pt x="79" y="69"/>
                      <a:pt x="79" y="69"/>
                      <a:pt x="79" y="69"/>
                    </a:cubicBezTo>
                    <a:cubicBezTo>
                      <a:pt x="79" y="118"/>
                      <a:pt x="79" y="118"/>
                      <a:pt x="79" y="118"/>
                    </a:cubicBezTo>
                    <a:cubicBezTo>
                      <a:pt x="26" y="118"/>
                      <a:pt x="26" y="118"/>
                      <a:pt x="26" y="118"/>
                    </a:cubicBezTo>
                    <a:cubicBezTo>
                      <a:pt x="26" y="126"/>
                      <a:pt x="26" y="126"/>
                      <a:pt x="26" y="126"/>
                    </a:cubicBezTo>
                    <a:cubicBezTo>
                      <a:pt x="79" y="126"/>
                      <a:pt x="79" y="126"/>
                      <a:pt x="79" y="126"/>
                    </a:cubicBezTo>
                    <a:cubicBezTo>
                      <a:pt x="79" y="175"/>
                      <a:pt x="79" y="175"/>
                      <a:pt x="79" y="175"/>
                    </a:cubicBezTo>
                    <a:cubicBezTo>
                      <a:pt x="18" y="175"/>
                      <a:pt x="18" y="175"/>
                      <a:pt x="18" y="175"/>
                    </a:cubicBezTo>
                    <a:cubicBezTo>
                      <a:pt x="13" y="161"/>
                      <a:pt x="10" y="144"/>
                      <a:pt x="10" y="126"/>
                    </a:cubicBezTo>
                    <a:cubicBezTo>
                      <a:pt x="0" y="126"/>
                      <a:pt x="0" y="126"/>
                      <a:pt x="0" y="126"/>
                    </a:cubicBezTo>
                    <a:cubicBezTo>
                      <a:pt x="2" y="190"/>
                      <a:pt x="36" y="242"/>
                      <a:pt x="79" y="245"/>
                    </a:cubicBezTo>
                    <a:cubicBezTo>
                      <a:pt x="79" y="245"/>
                      <a:pt x="79" y="245"/>
                      <a:pt x="79" y="245"/>
                    </a:cubicBezTo>
                    <a:cubicBezTo>
                      <a:pt x="80" y="245"/>
                      <a:pt x="80" y="245"/>
                      <a:pt x="80" y="245"/>
                    </a:cubicBezTo>
                    <a:cubicBezTo>
                      <a:pt x="80" y="245"/>
                      <a:pt x="80" y="245"/>
                      <a:pt x="80" y="245"/>
                    </a:cubicBezTo>
                    <a:cubicBezTo>
                      <a:pt x="80" y="245"/>
                      <a:pt x="80" y="245"/>
                      <a:pt x="80" y="245"/>
                    </a:cubicBezTo>
                    <a:cubicBezTo>
                      <a:pt x="81" y="245"/>
                      <a:pt x="81" y="245"/>
                      <a:pt x="82" y="245"/>
                    </a:cubicBezTo>
                    <a:cubicBezTo>
                      <a:pt x="82" y="245"/>
                      <a:pt x="82" y="245"/>
                      <a:pt x="83" y="245"/>
                    </a:cubicBezTo>
                    <a:cubicBezTo>
                      <a:pt x="83" y="245"/>
                      <a:pt x="83" y="245"/>
                      <a:pt x="83" y="245"/>
                    </a:cubicBezTo>
                    <a:cubicBezTo>
                      <a:pt x="84" y="245"/>
                      <a:pt x="84" y="245"/>
                      <a:pt x="84" y="245"/>
                    </a:cubicBezTo>
                    <a:cubicBezTo>
                      <a:pt x="128" y="245"/>
                      <a:pt x="166" y="220"/>
                      <a:pt x="186" y="183"/>
                    </a:cubicBezTo>
                    <a:cubicBezTo>
                      <a:pt x="187" y="183"/>
                      <a:pt x="187" y="183"/>
                      <a:pt x="187" y="183"/>
                    </a:cubicBezTo>
                    <a:cubicBezTo>
                      <a:pt x="187" y="183"/>
                      <a:pt x="187" y="183"/>
                      <a:pt x="187" y="183"/>
                    </a:cubicBezTo>
                    <a:cubicBezTo>
                      <a:pt x="196" y="166"/>
                      <a:pt x="201" y="147"/>
                      <a:pt x="20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3" name="Freeform 47">
                <a:extLst>
                  <a:ext uri="{FF2B5EF4-FFF2-40B4-BE49-F238E27FC236}">
                    <a16:creationId xmlns:a16="http://schemas.microsoft.com/office/drawing/2014/main" id="{FFF51F18-4FAF-4866-94E1-77AC9E235E0F}"/>
                  </a:ext>
                </a:extLst>
              </p:cNvPr>
              <p:cNvSpPr>
                <a:spLocks/>
              </p:cNvSpPr>
              <p:nvPr/>
            </p:nvSpPr>
            <p:spPr bwMode="auto">
              <a:xfrm>
                <a:off x="5707255" y="2743201"/>
                <a:ext cx="217488" cy="198438"/>
              </a:xfrm>
              <a:custGeom>
                <a:avLst/>
                <a:gdLst>
                  <a:gd name="T0" fmla="*/ 58 w 58"/>
                  <a:gd name="T1" fmla="*/ 53 h 53"/>
                  <a:gd name="T2" fmla="*/ 0 w 58"/>
                  <a:gd name="T3" fmla="*/ 0 h 53"/>
                  <a:gd name="T4" fmla="*/ 58 w 58"/>
                  <a:gd name="T5" fmla="*/ 0 h 53"/>
                  <a:gd name="T6" fmla="*/ 58 w 58"/>
                  <a:gd name="T7" fmla="*/ 53 h 53"/>
                </a:gdLst>
                <a:ahLst/>
                <a:cxnLst>
                  <a:cxn ang="0">
                    <a:pos x="T0" y="T1"/>
                  </a:cxn>
                  <a:cxn ang="0">
                    <a:pos x="T2" y="T3"/>
                  </a:cxn>
                  <a:cxn ang="0">
                    <a:pos x="T4" y="T5"/>
                  </a:cxn>
                  <a:cxn ang="0">
                    <a:pos x="T6" y="T7"/>
                  </a:cxn>
                </a:cxnLst>
                <a:rect l="0" t="0" r="r" b="b"/>
                <a:pathLst>
                  <a:path w="58" h="53">
                    <a:moveTo>
                      <a:pt x="58" y="53"/>
                    </a:moveTo>
                    <a:cubicBezTo>
                      <a:pt x="33" y="51"/>
                      <a:pt x="12" y="31"/>
                      <a:pt x="0" y="0"/>
                    </a:cubicBezTo>
                    <a:cubicBezTo>
                      <a:pt x="58" y="0"/>
                      <a:pt x="58" y="0"/>
                      <a:pt x="58" y="0"/>
                    </a:cubicBezTo>
                    <a:lnTo>
                      <a:pt x="5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4" name="Freeform 48">
                <a:extLst>
                  <a:ext uri="{FF2B5EF4-FFF2-40B4-BE49-F238E27FC236}">
                    <a16:creationId xmlns:a16="http://schemas.microsoft.com/office/drawing/2014/main" id="{9A5E14B9-D3A7-40CC-B464-C873FC083033}"/>
                  </a:ext>
                </a:extLst>
              </p:cNvPr>
              <p:cNvSpPr>
                <a:spLocks/>
              </p:cNvSpPr>
              <p:nvPr/>
            </p:nvSpPr>
            <p:spPr bwMode="auto">
              <a:xfrm>
                <a:off x="6089843" y="2743201"/>
                <a:ext cx="201613" cy="173038"/>
              </a:xfrm>
              <a:custGeom>
                <a:avLst/>
                <a:gdLst>
                  <a:gd name="T0" fmla="*/ 0 w 54"/>
                  <a:gd name="T1" fmla="*/ 46 h 46"/>
                  <a:gd name="T2" fmla="*/ 31 w 54"/>
                  <a:gd name="T3" fmla="*/ 0 h 46"/>
                  <a:gd name="T4" fmla="*/ 54 w 54"/>
                  <a:gd name="T5" fmla="*/ 0 h 46"/>
                  <a:gd name="T6" fmla="*/ 0 w 54"/>
                  <a:gd name="T7" fmla="*/ 46 h 46"/>
                </a:gdLst>
                <a:ahLst/>
                <a:cxnLst>
                  <a:cxn ang="0">
                    <a:pos x="T0" y="T1"/>
                  </a:cxn>
                  <a:cxn ang="0">
                    <a:pos x="T2" y="T3"/>
                  </a:cxn>
                  <a:cxn ang="0">
                    <a:pos x="T4" y="T5"/>
                  </a:cxn>
                  <a:cxn ang="0">
                    <a:pos x="T6" y="T7"/>
                  </a:cxn>
                </a:cxnLst>
                <a:rect l="0" t="0" r="r" b="b"/>
                <a:pathLst>
                  <a:path w="54" h="46">
                    <a:moveTo>
                      <a:pt x="0" y="46"/>
                    </a:moveTo>
                    <a:cubicBezTo>
                      <a:pt x="13" y="35"/>
                      <a:pt x="24" y="19"/>
                      <a:pt x="31" y="0"/>
                    </a:cubicBezTo>
                    <a:cubicBezTo>
                      <a:pt x="54" y="0"/>
                      <a:pt x="54" y="0"/>
                      <a:pt x="54" y="0"/>
                    </a:cubicBezTo>
                    <a:cubicBezTo>
                      <a:pt x="41" y="21"/>
                      <a:pt x="22" y="37"/>
                      <a:pt x="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5" name="Freeform 49">
                <a:extLst>
                  <a:ext uri="{FF2B5EF4-FFF2-40B4-BE49-F238E27FC236}">
                    <a16:creationId xmlns:a16="http://schemas.microsoft.com/office/drawing/2014/main" id="{EF4171DF-B195-4B04-B839-1403F98C804A}"/>
                  </a:ext>
                </a:extLst>
              </p:cNvPr>
              <p:cNvSpPr>
                <a:spLocks/>
              </p:cNvSpPr>
              <p:nvPr/>
            </p:nvSpPr>
            <p:spPr bwMode="auto">
              <a:xfrm>
                <a:off x="5954905" y="2743201"/>
                <a:ext cx="212725" cy="198438"/>
              </a:xfrm>
              <a:custGeom>
                <a:avLst/>
                <a:gdLst>
                  <a:gd name="T0" fmla="*/ 0 w 57"/>
                  <a:gd name="T1" fmla="*/ 0 h 53"/>
                  <a:gd name="T2" fmla="*/ 57 w 57"/>
                  <a:gd name="T3" fmla="*/ 0 h 53"/>
                  <a:gd name="T4" fmla="*/ 0 w 57"/>
                  <a:gd name="T5" fmla="*/ 53 h 53"/>
                  <a:gd name="T6" fmla="*/ 0 w 57"/>
                  <a:gd name="T7" fmla="*/ 0 h 53"/>
                </a:gdLst>
                <a:ahLst/>
                <a:cxnLst>
                  <a:cxn ang="0">
                    <a:pos x="T0" y="T1"/>
                  </a:cxn>
                  <a:cxn ang="0">
                    <a:pos x="T2" y="T3"/>
                  </a:cxn>
                  <a:cxn ang="0">
                    <a:pos x="T4" y="T5"/>
                  </a:cxn>
                  <a:cxn ang="0">
                    <a:pos x="T6" y="T7"/>
                  </a:cxn>
                </a:cxnLst>
                <a:rect l="0" t="0" r="r" b="b"/>
                <a:pathLst>
                  <a:path w="57" h="53">
                    <a:moveTo>
                      <a:pt x="0" y="0"/>
                    </a:moveTo>
                    <a:cubicBezTo>
                      <a:pt x="57" y="0"/>
                      <a:pt x="57" y="0"/>
                      <a:pt x="57" y="0"/>
                    </a:cubicBezTo>
                    <a:cubicBezTo>
                      <a:pt x="45" y="31"/>
                      <a:pt x="24" y="51"/>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6" name="Freeform 50">
                <a:extLst>
                  <a:ext uri="{FF2B5EF4-FFF2-40B4-BE49-F238E27FC236}">
                    <a16:creationId xmlns:a16="http://schemas.microsoft.com/office/drawing/2014/main" id="{D8B2C7D4-0FF3-4755-99EE-05146ECE1177}"/>
                  </a:ext>
                </a:extLst>
              </p:cNvPr>
              <p:cNvSpPr>
                <a:spLocks/>
              </p:cNvSpPr>
              <p:nvPr/>
            </p:nvSpPr>
            <p:spPr bwMode="auto">
              <a:xfrm>
                <a:off x="5954905" y="2528889"/>
                <a:ext cx="254000" cy="184150"/>
              </a:xfrm>
              <a:custGeom>
                <a:avLst/>
                <a:gdLst>
                  <a:gd name="T0" fmla="*/ 0 w 68"/>
                  <a:gd name="T1" fmla="*/ 0 h 49"/>
                  <a:gd name="T2" fmla="*/ 68 w 68"/>
                  <a:gd name="T3" fmla="*/ 0 h 49"/>
                  <a:gd name="T4" fmla="*/ 60 w 68"/>
                  <a:gd name="T5" fmla="*/ 49 h 49"/>
                  <a:gd name="T6" fmla="*/ 0 w 68"/>
                  <a:gd name="T7" fmla="*/ 49 h 49"/>
                  <a:gd name="T8" fmla="*/ 0 w 68"/>
                  <a:gd name="T9" fmla="*/ 0 h 49"/>
                </a:gdLst>
                <a:ahLst/>
                <a:cxnLst>
                  <a:cxn ang="0">
                    <a:pos x="T0" y="T1"/>
                  </a:cxn>
                  <a:cxn ang="0">
                    <a:pos x="T2" y="T3"/>
                  </a:cxn>
                  <a:cxn ang="0">
                    <a:pos x="T4" y="T5"/>
                  </a:cxn>
                  <a:cxn ang="0">
                    <a:pos x="T6" y="T7"/>
                  </a:cxn>
                  <a:cxn ang="0">
                    <a:pos x="T8" y="T9"/>
                  </a:cxn>
                </a:cxnLst>
                <a:rect l="0" t="0" r="r" b="b"/>
                <a:pathLst>
                  <a:path w="68" h="49">
                    <a:moveTo>
                      <a:pt x="0" y="0"/>
                    </a:moveTo>
                    <a:cubicBezTo>
                      <a:pt x="68" y="0"/>
                      <a:pt x="68" y="0"/>
                      <a:pt x="68" y="0"/>
                    </a:cubicBezTo>
                    <a:cubicBezTo>
                      <a:pt x="68" y="18"/>
                      <a:pt x="65" y="34"/>
                      <a:pt x="60" y="49"/>
                    </a:cubicBezTo>
                    <a:cubicBezTo>
                      <a:pt x="0" y="49"/>
                      <a:pt x="0" y="49"/>
                      <a:pt x="0" y="4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7" name="Freeform 51">
                <a:extLst>
                  <a:ext uri="{FF2B5EF4-FFF2-40B4-BE49-F238E27FC236}">
                    <a16:creationId xmlns:a16="http://schemas.microsoft.com/office/drawing/2014/main" id="{7EE21C0E-8FAB-4FE3-A77C-EA3CCDF08B6E}"/>
                  </a:ext>
                </a:extLst>
              </p:cNvPr>
              <p:cNvSpPr>
                <a:spLocks/>
              </p:cNvSpPr>
              <p:nvPr/>
            </p:nvSpPr>
            <p:spPr bwMode="auto">
              <a:xfrm>
                <a:off x="5954905" y="2316164"/>
                <a:ext cx="254000" cy="182563"/>
              </a:xfrm>
              <a:custGeom>
                <a:avLst/>
                <a:gdLst>
                  <a:gd name="T0" fmla="*/ 0 w 68"/>
                  <a:gd name="T1" fmla="*/ 0 h 49"/>
                  <a:gd name="T2" fmla="*/ 60 w 68"/>
                  <a:gd name="T3" fmla="*/ 0 h 49"/>
                  <a:gd name="T4" fmla="*/ 68 w 68"/>
                  <a:gd name="T5" fmla="*/ 49 h 49"/>
                  <a:gd name="T6" fmla="*/ 0 w 68"/>
                  <a:gd name="T7" fmla="*/ 49 h 49"/>
                  <a:gd name="T8" fmla="*/ 0 w 68"/>
                  <a:gd name="T9" fmla="*/ 0 h 49"/>
                </a:gdLst>
                <a:ahLst/>
                <a:cxnLst>
                  <a:cxn ang="0">
                    <a:pos x="T0" y="T1"/>
                  </a:cxn>
                  <a:cxn ang="0">
                    <a:pos x="T2" y="T3"/>
                  </a:cxn>
                  <a:cxn ang="0">
                    <a:pos x="T4" y="T5"/>
                  </a:cxn>
                  <a:cxn ang="0">
                    <a:pos x="T6" y="T7"/>
                  </a:cxn>
                  <a:cxn ang="0">
                    <a:pos x="T8" y="T9"/>
                  </a:cxn>
                </a:cxnLst>
                <a:rect l="0" t="0" r="r" b="b"/>
                <a:pathLst>
                  <a:path w="68" h="49">
                    <a:moveTo>
                      <a:pt x="0" y="0"/>
                    </a:moveTo>
                    <a:cubicBezTo>
                      <a:pt x="60" y="0"/>
                      <a:pt x="60" y="0"/>
                      <a:pt x="60" y="0"/>
                    </a:cubicBezTo>
                    <a:cubicBezTo>
                      <a:pt x="65" y="15"/>
                      <a:pt x="68" y="31"/>
                      <a:pt x="68" y="49"/>
                    </a:cubicBezTo>
                    <a:cubicBezTo>
                      <a:pt x="0" y="49"/>
                      <a:pt x="0" y="49"/>
                      <a:pt x="0" y="4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18" name="Freeform 52">
                <a:extLst>
                  <a:ext uri="{FF2B5EF4-FFF2-40B4-BE49-F238E27FC236}">
                    <a16:creationId xmlns:a16="http://schemas.microsoft.com/office/drawing/2014/main" id="{4EFAD051-E388-4715-A637-7C8C26665AE2}"/>
                  </a:ext>
                </a:extLst>
              </p:cNvPr>
              <p:cNvSpPr>
                <a:spLocks/>
              </p:cNvSpPr>
              <p:nvPr/>
            </p:nvSpPr>
            <p:spPr bwMode="auto">
              <a:xfrm>
                <a:off x="5954905" y="2090739"/>
                <a:ext cx="212725" cy="195263"/>
              </a:xfrm>
              <a:custGeom>
                <a:avLst/>
                <a:gdLst>
                  <a:gd name="T0" fmla="*/ 57 w 57"/>
                  <a:gd name="T1" fmla="*/ 52 h 52"/>
                  <a:gd name="T2" fmla="*/ 0 w 57"/>
                  <a:gd name="T3" fmla="*/ 52 h 52"/>
                  <a:gd name="T4" fmla="*/ 0 w 57"/>
                  <a:gd name="T5" fmla="*/ 0 h 52"/>
                  <a:gd name="T6" fmla="*/ 2 w 57"/>
                  <a:gd name="T7" fmla="*/ 0 h 52"/>
                  <a:gd name="T8" fmla="*/ 57 w 57"/>
                  <a:gd name="T9" fmla="*/ 52 h 52"/>
                </a:gdLst>
                <a:ahLst/>
                <a:cxnLst>
                  <a:cxn ang="0">
                    <a:pos x="T0" y="T1"/>
                  </a:cxn>
                  <a:cxn ang="0">
                    <a:pos x="T2" y="T3"/>
                  </a:cxn>
                  <a:cxn ang="0">
                    <a:pos x="T4" y="T5"/>
                  </a:cxn>
                  <a:cxn ang="0">
                    <a:pos x="T6" y="T7"/>
                  </a:cxn>
                  <a:cxn ang="0">
                    <a:pos x="T8" y="T9"/>
                  </a:cxn>
                </a:cxnLst>
                <a:rect l="0" t="0" r="r" b="b"/>
                <a:pathLst>
                  <a:path w="57" h="52">
                    <a:moveTo>
                      <a:pt x="57" y="52"/>
                    </a:moveTo>
                    <a:cubicBezTo>
                      <a:pt x="0" y="52"/>
                      <a:pt x="0" y="52"/>
                      <a:pt x="0" y="52"/>
                    </a:cubicBezTo>
                    <a:cubicBezTo>
                      <a:pt x="0" y="0"/>
                      <a:pt x="0" y="0"/>
                      <a:pt x="0" y="0"/>
                    </a:cubicBezTo>
                    <a:cubicBezTo>
                      <a:pt x="0" y="0"/>
                      <a:pt x="1" y="0"/>
                      <a:pt x="2" y="0"/>
                    </a:cubicBezTo>
                    <a:cubicBezTo>
                      <a:pt x="25" y="3"/>
                      <a:pt x="45" y="23"/>
                      <a:pt x="57"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1" name="Freeform 53">
                <a:extLst>
                  <a:ext uri="{FF2B5EF4-FFF2-40B4-BE49-F238E27FC236}">
                    <a16:creationId xmlns:a16="http://schemas.microsoft.com/office/drawing/2014/main" id="{43C5B556-7B66-4AB0-A3E8-E6C3E386F03C}"/>
                  </a:ext>
                </a:extLst>
              </p:cNvPr>
              <p:cNvSpPr>
                <a:spLocks/>
              </p:cNvSpPr>
              <p:nvPr/>
            </p:nvSpPr>
            <p:spPr bwMode="auto">
              <a:xfrm>
                <a:off x="6093018" y="2117726"/>
                <a:ext cx="195263" cy="168275"/>
              </a:xfrm>
              <a:custGeom>
                <a:avLst/>
                <a:gdLst>
                  <a:gd name="T0" fmla="*/ 52 w 52"/>
                  <a:gd name="T1" fmla="*/ 45 h 45"/>
                  <a:gd name="T2" fmla="*/ 30 w 52"/>
                  <a:gd name="T3" fmla="*/ 45 h 45"/>
                  <a:gd name="T4" fmla="*/ 0 w 52"/>
                  <a:gd name="T5" fmla="*/ 0 h 45"/>
                  <a:gd name="T6" fmla="*/ 52 w 52"/>
                  <a:gd name="T7" fmla="*/ 45 h 45"/>
                </a:gdLst>
                <a:ahLst/>
                <a:cxnLst>
                  <a:cxn ang="0">
                    <a:pos x="T0" y="T1"/>
                  </a:cxn>
                  <a:cxn ang="0">
                    <a:pos x="T2" y="T3"/>
                  </a:cxn>
                  <a:cxn ang="0">
                    <a:pos x="T4" y="T5"/>
                  </a:cxn>
                  <a:cxn ang="0">
                    <a:pos x="T6" y="T7"/>
                  </a:cxn>
                </a:cxnLst>
                <a:rect l="0" t="0" r="r" b="b"/>
                <a:pathLst>
                  <a:path w="52" h="45">
                    <a:moveTo>
                      <a:pt x="52" y="45"/>
                    </a:moveTo>
                    <a:cubicBezTo>
                      <a:pt x="30" y="45"/>
                      <a:pt x="30" y="45"/>
                      <a:pt x="30" y="45"/>
                    </a:cubicBezTo>
                    <a:cubicBezTo>
                      <a:pt x="22" y="26"/>
                      <a:pt x="12" y="11"/>
                      <a:pt x="0" y="0"/>
                    </a:cubicBezTo>
                    <a:cubicBezTo>
                      <a:pt x="21" y="9"/>
                      <a:pt x="40" y="25"/>
                      <a:pt x="5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2" name="Freeform 54">
                <a:extLst>
                  <a:ext uri="{FF2B5EF4-FFF2-40B4-BE49-F238E27FC236}">
                    <a16:creationId xmlns:a16="http://schemas.microsoft.com/office/drawing/2014/main" id="{D0604A5A-1340-4A86-B7C8-147D221DF7A3}"/>
                  </a:ext>
                </a:extLst>
              </p:cNvPr>
              <p:cNvSpPr>
                <a:spLocks/>
              </p:cNvSpPr>
              <p:nvPr/>
            </p:nvSpPr>
            <p:spPr bwMode="auto">
              <a:xfrm>
                <a:off x="6213668" y="2316164"/>
                <a:ext cx="138113" cy="182563"/>
              </a:xfrm>
              <a:custGeom>
                <a:avLst/>
                <a:gdLst>
                  <a:gd name="T0" fmla="*/ 37 w 37"/>
                  <a:gd name="T1" fmla="*/ 49 h 49"/>
                  <a:gd name="T2" fmla="*/ 9 w 37"/>
                  <a:gd name="T3" fmla="*/ 49 h 49"/>
                  <a:gd name="T4" fmla="*/ 0 w 37"/>
                  <a:gd name="T5" fmla="*/ 0 h 49"/>
                  <a:gd name="T6" fmla="*/ 25 w 37"/>
                  <a:gd name="T7" fmla="*/ 0 h 49"/>
                  <a:gd name="T8" fmla="*/ 37 w 37"/>
                  <a:gd name="T9" fmla="*/ 49 h 49"/>
                </a:gdLst>
                <a:ahLst/>
                <a:cxnLst>
                  <a:cxn ang="0">
                    <a:pos x="T0" y="T1"/>
                  </a:cxn>
                  <a:cxn ang="0">
                    <a:pos x="T2" y="T3"/>
                  </a:cxn>
                  <a:cxn ang="0">
                    <a:pos x="T4" y="T5"/>
                  </a:cxn>
                  <a:cxn ang="0">
                    <a:pos x="T6" y="T7"/>
                  </a:cxn>
                  <a:cxn ang="0">
                    <a:pos x="T8" y="T9"/>
                  </a:cxn>
                </a:cxnLst>
                <a:rect l="0" t="0" r="r" b="b"/>
                <a:pathLst>
                  <a:path w="37" h="49">
                    <a:moveTo>
                      <a:pt x="37" y="49"/>
                    </a:moveTo>
                    <a:cubicBezTo>
                      <a:pt x="9" y="49"/>
                      <a:pt x="9" y="49"/>
                      <a:pt x="9" y="49"/>
                    </a:cubicBezTo>
                    <a:cubicBezTo>
                      <a:pt x="8" y="31"/>
                      <a:pt x="5" y="15"/>
                      <a:pt x="0" y="0"/>
                    </a:cubicBezTo>
                    <a:cubicBezTo>
                      <a:pt x="25" y="0"/>
                      <a:pt x="25" y="0"/>
                      <a:pt x="25" y="0"/>
                    </a:cubicBezTo>
                    <a:cubicBezTo>
                      <a:pt x="32" y="15"/>
                      <a:pt x="37" y="31"/>
                      <a:pt x="37"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3" name="Freeform 55">
                <a:extLst>
                  <a:ext uri="{FF2B5EF4-FFF2-40B4-BE49-F238E27FC236}">
                    <a16:creationId xmlns:a16="http://schemas.microsoft.com/office/drawing/2014/main" id="{F865B1F6-7238-4D67-B465-C0AEB0BF4920}"/>
                  </a:ext>
                </a:extLst>
              </p:cNvPr>
              <p:cNvSpPr>
                <a:spLocks/>
              </p:cNvSpPr>
              <p:nvPr/>
            </p:nvSpPr>
            <p:spPr bwMode="auto">
              <a:xfrm>
                <a:off x="6216843" y="2528889"/>
                <a:ext cx="139700" cy="184150"/>
              </a:xfrm>
              <a:custGeom>
                <a:avLst/>
                <a:gdLst>
                  <a:gd name="T0" fmla="*/ 37 w 37"/>
                  <a:gd name="T1" fmla="*/ 0 h 49"/>
                  <a:gd name="T2" fmla="*/ 24 w 37"/>
                  <a:gd name="T3" fmla="*/ 49 h 49"/>
                  <a:gd name="T4" fmla="*/ 0 w 37"/>
                  <a:gd name="T5" fmla="*/ 49 h 49"/>
                  <a:gd name="T6" fmla="*/ 8 w 37"/>
                  <a:gd name="T7" fmla="*/ 0 h 49"/>
                  <a:gd name="T8" fmla="*/ 37 w 37"/>
                  <a:gd name="T9" fmla="*/ 0 h 49"/>
                </a:gdLst>
                <a:ahLst/>
                <a:cxnLst>
                  <a:cxn ang="0">
                    <a:pos x="T0" y="T1"/>
                  </a:cxn>
                  <a:cxn ang="0">
                    <a:pos x="T2" y="T3"/>
                  </a:cxn>
                  <a:cxn ang="0">
                    <a:pos x="T4" y="T5"/>
                  </a:cxn>
                  <a:cxn ang="0">
                    <a:pos x="T6" y="T7"/>
                  </a:cxn>
                  <a:cxn ang="0">
                    <a:pos x="T8" y="T9"/>
                  </a:cxn>
                </a:cxnLst>
                <a:rect l="0" t="0" r="r" b="b"/>
                <a:pathLst>
                  <a:path w="37" h="49">
                    <a:moveTo>
                      <a:pt x="37" y="0"/>
                    </a:moveTo>
                    <a:cubicBezTo>
                      <a:pt x="36" y="18"/>
                      <a:pt x="32" y="34"/>
                      <a:pt x="24" y="49"/>
                    </a:cubicBezTo>
                    <a:cubicBezTo>
                      <a:pt x="0" y="49"/>
                      <a:pt x="0" y="49"/>
                      <a:pt x="0" y="49"/>
                    </a:cubicBezTo>
                    <a:cubicBezTo>
                      <a:pt x="5" y="34"/>
                      <a:pt x="7" y="18"/>
                      <a:pt x="8" y="0"/>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24" name="Freeform 56">
                <a:extLst>
                  <a:ext uri="{FF2B5EF4-FFF2-40B4-BE49-F238E27FC236}">
                    <a16:creationId xmlns:a16="http://schemas.microsoft.com/office/drawing/2014/main" id="{25632CD7-4520-4462-BA1B-1DFC8F7394A6}"/>
                  </a:ext>
                </a:extLst>
              </p:cNvPr>
              <p:cNvSpPr>
                <a:spLocks/>
              </p:cNvSpPr>
              <p:nvPr/>
            </p:nvSpPr>
            <p:spPr bwMode="auto">
              <a:xfrm>
                <a:off x="5256405" y="2187576"/>
                <a:ext cx="547688" cy="285750"/>
              </a:xfrm>
              <a:custGeom>
                <a:avLst/>
                <a:gdLst>
                  <a:gd name="T0" fmla="*/ 258 w 345"/>
                  <a:gd name="T1" fmla="*/ 88 h 180"/>
                  <a:gd name="T2" fmla="*/ 258 w 345"/>
                  <a:gd name="T3" fmla="*/ 111 h 180"/>
                  <a:gd name="T4" fmla="*/ 258 w 345"/>
                  <a:gd name="T5" fmla="*/ 180 h 180"/>
                  <a:gd name="T6" fmla="*/ 88 w 345"/>
                  <a:gd name="T7" fmla="*/ 180 h 180"/>
                  <a:gd name="T8" fmla="*/ 88 w 345"/>
                  <a:gd name="T9" fmla="*/ 178 h 180"/>
                  <a:gd name="T10" fmla="*/ 85 w 345"/>
                  <a:gd name="T11" fmla="*/ 178 h 180"/>
                  <a:gd name="T12" fmla="*/ 88 w 345"/>
                  <a:gd name="T13" fmla="*/ 154 h 180"/>
                  <a:gd name="T14" fmla="*/ 88 w 345"/>
                  <a:gd name="T15" fmla="*/ 111 h 180"/>
                  <a:gd name="T16" fmla="*/ 88 w 345"/>
                  <a:gd name="T17" fmla="*/ 111 h 180"/>
                  <a:gd name="T18" fmla="*/ 88 w 345"/>
                  <a:gd name="T19" fmla="*/ 88 h 180"/>
                  <a:gd name="T20" fmla="*/ 0 w 345"/>
                  <a:gd name="T21" fmla="*/ 88 h 180"/>
                  <a:gd name="T22" fmla="*/ 173 w 345"/>
                  <a:gd name="T23" fmla="*/ 0 h 180"/>
                  <a:gd name="T24" fmla="*/ 345 w 345"/>
                  <a:gd name="T25" fmla="*/ 88 h 180"/>
                  <a:gd name="T26" fmla="*/ 258 w 345"/>
                  <a:gd name="T27" fmla="*/ 8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5" h="180">
                    <a:moveTo>
                      <a:pt x="258" y="88"/>
                    </a:moveTo>
                    <a:lnTo>
                      <a:pt x="258" y="111"/>
                    </a:lnTo>
                    <a:lnTo>
                      <a:pt x="258" y="180"/>
                    </a:lnTo>
                    <a:lnTo>
                      <a:pt x="88" y="180"/>
                    </a:lnTo>
                    <a:lnTo>
                      <a:pt x="88" y="178"/>
                    </a:lnTo>
                    <a:lnTo>
                      <a:pt x="85" y="178"/>
                    </a:lnTo>
                    <a:lnTo>
                      <a:pt x="88" y="154"/>
                    </a:lnTo>
                    <a:lnTo>
                      <a:pt x="88" y="111"/>
                    </a:lnTo>
                    <a:lnTo>
                      <a:pt x="88" y="111"/>
                    </a:lnTo>
                    <a:lnTo>
                      <a:pt x="88" y="88"/>
                    </a:lnTo>
                    <a:lnTo>
                      <a:pt x="0" y="88"/>
                    </a:lnTo>
                    <a:lnTo>
                      <a:pt x="173" y="0"/>
                    </a:lnTo>
                    <a:lnTo>
                      <a:pt x="345" y="88"/>
                    </a:lnTo>
                    <a:lnTo>
                      <a:pt x="258"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10" name="同心圆 144">
              <a:extLst>
                <a:ext uri="{FF2B5EF4-FFF2-40B4-BE49-F238E27FC236}">
                  <a16:creationId xmlns:a16="http://schemas.microsoft.com/office/drawing/2014/main" id="{3305281B-935C-42D7-87B1-DC1EE2B3FED4}"/>
                </a:ext>
              </a:extLst>
            </p:cNvPr>
            <p:cNvSpPr/>
            <p:nvPr/>
          </p:nvSpPr>
          <p:spPr>
            <a:xfrm>
              <a:off x="6016316" y="1528430"/>
              <a:ext cx="560677" cy="560677"/>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5" name="矩形 24">
            <a:extLst>
              <a:ext uri="{FF2B5EF4-FFF2-40B4-BE49-F238E27FC236}">
                <a16:creationId xmlns:a16="http://schemas.microsoft.com/office/drawing/2014/main" id="{3BE43BDA-67CC-4BFB-B801-A8EBD7552E7B}"/>
              </a:ext>
            </a:extLst>
          </p:cNvPr>
          <p:cNvSpPr/>
          <p:nvPr/>
        </p:nvSpPr>
        <p:spPr>
          <a:xfrm>
            <a:off x="4084033" y="1769285"/>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一</a:t>
            </a:r>
            <a:r>
              <a:rPr lang="en-US" altLang="zh-CN" sz="1200" dirty="0">
                <a:latin typeface="+mn-ea"/>
              </a:rPr>
              <a:t>)</a:t>
            </a:r>
            <a:r>
              <a:rPr lang="zh-CN" altLang="en-US" sz="1200" dirty="0">
                <a:latin typeface="+mn-ea"/>
              </a:rPr>
              <a:t>可撤销的民事行为的概念</a:t>
            </a:r>
          </a:p>
        </p:txBody>
      </p:sp>
      <p:sp>
        <p:nvSpPr>
          <p:cNvPr id="26" name="矩形 25">
            <a:extLst>
              <a:ext uri="{FF2B5EF4-FFF2-40B4-BE49-F238E27FC236}">
                <a16:creationId xmlns:a16="http://schemas.microsoft.com/office/drawing/2014/main" id="{AEBC82AD-76C3-4E61-B85B-3D8521A52590}"/>
              </a:ext>
            </a:extLst>
          </p:cNvPr>
          <p:cNvSpPr/>
          <p:nvPr/>
        </p:nvSpPr>
        <p:spPr>
          <a:xfrm>
            <a:off x="4133377" y="2301419"/>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二</a:t>
            </a:r>
            <a:r>
              <a:rPr lang="en-US" altLang="zh-CN" sz="1200" dirty="0">
                <a:latin typeface="+mn-ea"/>
              </a:rPr>
              <a:t>)</a:t>
            </a:r>
            <a:r>
              <a:rPr lang="zh-CN" altLang="en-US" sz="1200" dirty="0">
                <a:latin typeface="+mn-ea"/>
              </a:rPr>
              <a:t>可撤销的民事行为的特征</a:t>
            </a:r>
          </a:p>
        </p:txBody>
      </p:sp>
      <p:grpSp>
        <p:nvGrpSpPr>
          <p:cNvPr id="27" name="组合 26">
            <a:extLst>
              <a:ext uri="{FF2B5EF4-FFF2-40B4-BE49-F238E27FC236}">
                <a16:creationId xmlns:a16="http://schemas.microsoft.com/office/drawing/2014/main" id="{5BA4B29C-D2E6-45B6-92F5-8A64A5C0D01B}"/>
              </a:ext>
            </a:extLst>
          </p:cNvPr>
          <p:cNvGrpSpPr/>
          <p:nvPr/>
        </p:nvGrpSpPr>
        <p:grpSpPr>
          <a:xfrm>
            <a:off x="3558136" y="2209111"/>
            <a:ext cx="505422" cy="505422"/>
            <a:chOff x="4626127" y="2263521"/>
            <a:chExt cx="505578" cy="505578"/>
          </a:xfrm>
          <a:solidFill>
            <a:srgbClr val="934D19"/>
          </a:solidFill>
        </p:grpSpPr>
        <p:grpSp>
          <p:nvGrpSpPr>
            <p:cNvPr id="28" name="组合 27">
              <a:extLst>
                <a:ext uri="{FF2B5EF4-FFF2-40B4-BE49-F238E27FC236}">
                  <a16:creationId xmlns:a16="http://schemas.microsoft.com/office/drawing/2014/main" id="{676E85E3-E63C-4710-BAFC-CECA83E57688}"/>
                </a:ext>
              </a:extLst>
            </p:cNvPr>
            <p:cNvGrpSpPr/>
            <p:nvPr/>
          </p:nvGrpSpPr>
          <p:grpSpPr>
            <a:xfrm flipH="1">
              <a:off x="4743866" y="2387690"/>
              <a:ext cx="245984" cy="242229"/>
              <a:chOff x="1046163" y="1765300"/>
              <a:chExt cx="1196975" cy="1019176"/>
            </a:xfrm>
            <a:grpFill/>
          </p:grpSpPr>
          <p:sp>
            <p:nvSpPr>
              <p:cNvPr id="30" name="Freeform 102">
                <a:extLst>
                  <a:ext uri="{FF2B5EF4-FFF2-40B4-BE49-F238E27FC236}">
                    <a16:creationId xmlns:a16="http://schemas.microsoft.com/office/drawing/2014/main" id="{1D9211E6-DA0A-42FA-9858-0DF2C801247F}"/>
                  </a:ext>
                </a:extLst>
              </p:cNvPr>
              <p:cNvSpPr>
                <a:spLocks/>
              </p:cNvSpPr>
              <p:nvPr/>
            </p:nvSpPr>
            <p:spPr bwMode="auto">
              <a:xfrm>
                <a:off x="1046163" y="2690813"/>
                <a:ext cx="1196975" cy="93663"/>
              </a:xfrm>
              <a:custGeom>
                <a:avLst/>
                <a:gdLst>
                  <a:gd name="T0" fmla="*/ 319 w 319"/>
                  <a:gd name="T1" fmla="*/ 12 h 25"/>
                  <a:gd name="T2" fmla="*/ 310 w 319"/>
                  <a:gd name="T3" fmla="*/ 25 h 25"/>
                  <a:gd name="T4" fmla="*/ 9 w 319"/>
                  <a:gd name="T5" fmla="*/ 25 h 25"/>
                  <a:gd name="T6" fmla="*/ 0 w 319"/>
                  <a:gd name="T7" fmla="*/ 12 h 25"/>
                  <a:gd name="T8" fmla="*/ 0 w 319"/>
                  <a:gd name="T9" fmla="*/ 12 h 25"/>
                  <a:gd name="T10" fmla="*/ 9 w 319"/>
                  <a:gd name="T11" fmla="*/ 0 h 25"/>
                  <a:gd name="T12" fmla="*/ 310 w 319"/>
                  <a:gd name="T13" fmla="*/ 0 h 25"/>
                  <a:gd name="T14" fmla="*/ 319 w 319"/>
                  <a:gd name="T15" fmla="*/ 1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9" h="25">
                    <a:moveTo>
                      <a:pt x="319" y="12"/>
                    </a:moveTo>
                    <a:cubicBezTo>
                      <a:pt x="319" y="19"/>
                      <a:pt x="315" y="25"/>
                      <a:pt x="310" y="25"/>
                    </a:cubicBezTo>
                    <a:cubicBezTo>
                      <a:pt x="9" y="25"/>
                      <a:pt x="9" y="25"/>
                      <a:pt x="9" y="25"/>
                    </a:cubicBezTo>
                    <a:cubicBezTo>
                      <a:pt x="4" y="25"/>
                      <a:pt x="0" y="19"/>
                      <a:pt x="0" y="12"/>
                    </a:cubicBezTo>
                    <a:cubicBezTo>
                      <a:pt x="0" y="12"/>
                      <a:pt x="0" y="12"/>
                      <a:pt x="0" y="12"/>
                    </a:cubicBezTo>
                    <a:cubicBezTo>
                      <a:pt x="0" y="6"/>
                      <a:pt x="4" y="0"/>
                      <a:pt x="9" y="0"/>
                    </a:cubicBezTo>
                    <a:cubicBezTo>
                      <a:pt x="310" y="0"/>
                      <a:pt x="310" y="0"/>
                      <a:pt x="310" y="0"/>
                    </a:cubicBezTo>
                    <a:cubicBezTo>
                      <a:pt x="315" y="0"/>
                      <a:pt x="319" y="6"/>
                      <a:pt x="3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1" name="Freeform 103">
                <a:extLst>
                  <a:ext uri="{FF2B5EF4-FFF2-40B4-BE49-F238E27FC236}">
                    <a16:creationId xmlns:a16="http://schemas.microsoft.com/office/drawing/2014/main" id="{8044C6AC-4D33-4EB7-A272-37EE34E6779E}"/>
                  </a:ext>
                </a:extLst>
              </p:cNvPr>
              <p:cNvSpPr>
                <a:spLocks/>
              </p:cNvSpPr>
              <p:nvPr/>
            </p:nvSpPr>
            <p:spPr bwMode="auto">
              <a:xfrm>
                <a:off x="1092201" y="1989138"/>
                <a:ext cx="190500" cy="660400"/>
              </a:xfrm>
              <a:custGeom>
                <a:avLst/>
                <a:gdLst>
                  <a:gd name="T0" fmla="*/ 51 w 51"/>
                  <a:gd name="T1" fmla="*/ 166 h 176"/>
                  <a:gd name="T2" fmla="*/ 40 w 51"/>
                  <a:gd name="T3" fmla="*/ 176 h 176"/>
                  <a:gd name="T4" fmla="*/ 11 w 51"/>
                  <a:gd name="T5" fmla="*/ 176 h 176"/>
                  <a:gd name="T6" fmla="*/ 0 w 51"/>
                  <a:gd name="T7" fmla="*/ 166 h 176"/>
                  <a:gd name="T8" fmla="*/ 0 w 51"/>
                  <a:gd name="T9" fmla="*/ 10 h 176"/>
                  <a:gd name="T10" fmla="*/ 11 w 51"/>
                  <a:gd name="T11" fmla="*/ 0 h 176"/>
                  <a:gd name="T12" fmla="*/ 40 w 51"/>
                  <a:gd name="T13" fmla="*/ 0 h 176"/>
                  <a:gd name="T14" fmla="*/ 51 w 51"/>
                  <a:gd name="T15" fmla="*/ 10 h 176"/>
                  <a:gd name="T16" fmla="*/ 51 w 51"/>
                  <a:gd name="T17"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6">
                    <a:moveTo>
                      <a:pt x="51" y="166"/>
                    </a:moveTo>
                    <a:cubicBezTo>
                      <a:pt x="51" y="172"/>
                      <a:pt x="46" y="176"/>
                      <a:pt x="40" y="176"/>
                    </a:cubicBezTo>
                    <a:cubicBezTo>
                      <a:pt x="11" y="176"/>
                      <a:pt x="11" y="176"/>
                      <a:pt x="11" y="176"/>
                    </a:cubicBezTo>
                    <a:cubicBezTo>
                      <a:pt x="5" y="176"/>
                      <a:pt x="0" y="172"/>
                      <a:pt x="0" y="166"/>
                    </a:cubicBezTo>
                    <a:cubicBezTo>
                      <a:pt x="0" y="10"/>
                      <a:pt x="0" y="10"/>
                      <a:pt x="0" y="10"/>
                    </a:cubicBezTo>
                    <a:cubicBezTo>
                      <a:pt x="0" y="5"/>
                      <a:pt x="5" y="0"/>
                      <a:pt x="11" y="0"/>
                    </a:cubicBezTo>
                    <a:cubicBezTo>
                      <a:pt x="40" y="0"/>
                      <a:pt x="40" y="0"/>
                      <a:pt x="40" y="0"/>
                    </a:cubicBezTo>
                    <a:cubicBezTo>
                      <a:pt x="46" y="0"/>
                      <a:pt x="51" y="5"/>
                      <a:pt x="51" y="10"/>
                    </a:cubicBezTo>
                    <a:lnTo>
                      <a:pt x="51"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2" name="Freeform 104">
                <a:extLst>
                  <a:ext uri="{FF2B5EF4-FFF2-40B4-BE49-F238E27FC236}">
                    <a16:creationId xmlns:a16="http://schemas.microsoft.com/office/drawing/2014/main" id="{7562D098-4C0F-4F1B-921D-9BA2D94B931E}"/>
                  </a:ext>
                </a:extLst>
              </p:cNvPr>
              <p:cNvSpPr>
                <a:spLocks/>
              </p:cNvSpPr>
              <p:nvPr/>
            </p:nvSpPr>
            <p:spPr bwMode="auto">
              <a:xfrm>
                <a:off x="1320801" y="1765300"/>
                <a:ext cx="190500" cy="884238"/>
              </a:xfrm>
              <a:custGeom>
                <a:avLst/>
                <a:gdLst>
                  <a:gd name="T0" fmla="*/ 51 w 51"/>
                  <a:gd name="T1" fmla="*/ 223 h 236"/>
                  <a:gd name="T2" fmla="*/ 40 w 51"/>
                  <a:gd name="T3" fmla="*/ 236 h 236"/>
                  <a:gd name="T4" fmla="*/ 11 w 51"/>
                  <a:gd name="T5" fmla="*/ 236 h 236"/>
                  <a:gd name="T6" fmla="*/ 0 w 51"/>
                  <a:gd name="T7" fmla="*/ 223 h 236"/>
                  <a:gd name="T8" fmla="*/ 0 w 51"/>
                  <a:gd name="T9" fmla="*/ 13 h 236"/>
                  <a:gd name="T10" fmla="*/ 11 w 51"/>
                  <a:gd name="T11" fmla="*/ 0 h 236"/>
                  <a:gd name="T12" fmla="*/ 40 w 51"/>
                  <a:gd name="T13" fmla="*/ 0 h 236"/>
                  <a:gd name="T14" fmla="*/ 51 w 51"/>
                  <a:gd name="T15" fmla="*/ 13 h 236"/>
                  <a:gd name="T16" fmla="*/ 51 w 51"/>
                  <a:gd name="T17" fmla="*/ 2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36">
                    <a:moveTo>
                      <a:pt x="51" y="223"/>
                    </a:moveTo>
                    <a:cubicBezTo>
                      <a:pt x="51" y="230"/>
                      <a:pt x="46" y="236"/>
                      <a:pt x="40" y="236"/>
                    </a:cubicBezTo>
                    <a:cubicBezTo>
                      <a:pt x="11" y="236"/>
                      <a:pt x="11" y="236"/>
                      <a:pt x="11" y="236"/>
                    </a:cubicBezTo>
                    <a:cubicBezTo>
                      <a:pt x="5" y="236"/>
                      <a:pt x="0" y="230"/>
                      <a:pt x="0" y="223"/>
                    </a:cubicBezTo>
                    <a:cubicBezTo>
                      <a:pt x="0" y="13"/>
                      <a:pt x="0" y="13"/>
                      <a:pt x="0" y="13"/>
                    </a:cubicBezTo>
                    <a:cubicBezTo>
                      <a:pt x="0" y="6"/>
                      <a:pt x="5" y="0"/>
                      <a:pt x="11" y="0"/>
                    </a:cubicBezTo>
                    <a:cubicBezTo>
                      <a:pt x="40" y="0"/>
                      <a:pt x="40" y="0"/>
                      <a:pt x="40" y="0"/>
                    </a:cubicBezTo>
                    <a:cubicBezTo>
                      <a:pt x="46" y="0"/>
                      <a:pt x="51" y="6"/>
                      <a:pt x="51" y="13"/>
                    </a:cubicBezTo>
                    <a:lnTo>
                      <a:pt x="51"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3" name="Freeform 105">
                <a:extLst>
                  <a:ext uri="{FF2B5EF4-FFF2-40B4-BE49-F238E27FC236}">
                    <a16:creationId xmlns:a16="http://schemas.microsoft.com/office/drawing/2014/main" id="{DA08A52F-C6BB-49AF-9454-3D8D75653C3F}"/>
                  </a:ext>
                </a:extLst>
              </p:cNvPr>
              <p:cNvSpPr>
                <a:spLocks/>
              </p:cNvSpPr>
              <p:nvPr/>
            </p:nvSpPr>
            <p:spPr bwMode="auto">
              <a:xfrm>
                <a:off x="1549401" y="2159000"/>
                <a:ext cx="190500" cy="490538"/>
              </a:xfrm>
              <a:custGeom>
                <a:avLst/>
                <a:gdLst>
                  <a:gd name="T0" fmla="*/ 51 w 51"/>
                  <a:gd name="T1" fmla="*/ 124 h 131"/>
                  <a:gd name="T2" fmla="*/ 40 w 51"/>
                  <a:gd name="T3" fmla="*/ 131 h 131"/>
                  <a:gd name="T4" fmla="*/ 11 w 51"/>
                  <a:gd name="T5" fmla="*/ 131 h 131"/>
                  <a:gd name="T6" fmla="*/ 0 w 51"/>
                  <a:gd name="T7" fmla="*/ 124 h 131"/>
                  <a:gd name="T8" fmla="*/ 0 w 51"/>
                  <a:gd name="T9" fmla="*/ 7 h 131"/>
                  <a:gd name="T10" fmla="*/ 11 w 51"/>
                  <a:gd name="T11" fmla="*/ 0 h 131"/>
                  <a:gd name="T12" fmla="*/ 40 w 51"/>
                  <a:gd name="T13" fmla="*/ 0 h 131"/>
                  <a:gd name="T14" fmla="*/ 51 w 51"/>
                  <a:gd name="T15" fmla="*/ 7 h 131"/>
                  <a:gd name="T16" fmla="*/ 51 w 51"/>
                  <a:gd name="T17"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31">
                    <a:moveTo>
                      <a:pt x="51" y="124"/>
                    </a:moveTo>
                    <a:cubicBezTo>
                      <a:pt x="51" y="128"/>
                      <a:pt x="46" y="131"/>
                      <a:pt x="40" y="131"/>
                    </a:cubicBezTo>
                    <a:cubicBezTo>
                      <a:pt x="11" y="131"/>
                      <a:pt x="11" y="131"/>
                      <a:pt x="11" y="131"/>
                    </a:cubicBezTo>
                    <a:cubicBezTo>
                      <a:pt x="5" y="131"/>
                      <a:pt x="0" y="128"/>
                      <a:pt x="0" y="124"/>
                    </a:cubicBezTo>
                    <a:cubicBezTo>
                      <a:pt x="0" y="7"/>
                      <a:pt x="0" y="7"/>
                      <a:pt x="0" y="7"/>
                    </a:cubicBezTo>
                    <a:cubicBezTo>
                      <a:pt x="0" y="3"/>
                      <a:pt x="5" y="0"/>
                      <a:pt x="11" y="0"/>
                    </a:cubicBezTo>
                    <a:cubicBezTo>
                      <a:pt x="40" y="0"/>
                      <a:pt x="40" y="0"/>
                      <a:pt x="40" y="0"/>
                    </a:cubicBezTo>
                    <a:cubicBezTo>
                      <a:pt x="46" y="0"/>
                      <a:pt x="51" y="3"/>
                      <a:pt x="51" y="7"/>
                    </a:cubicBezTo>
                    <a:lnTo>
                      <a:pt x="5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4" name="Freeform 106">
                <a:extLst>
                  <a:ext uri="{FF2B5EF4-FFF2-40B4-BE49-F238E27FC236}">
                    <a16:creationId xmlns:a16="http://schemas.microsoft.com/office/drawing/2014/main" id="{279BA82E-9E89-4AC1-B9C0-A0D01FB8C81A}"/>
                  </a:ext>
                </a:extLst>
              </p:cNvPr>
              <p:cNvSpPr>
                <a:spLocks/>
              </p:cNvSpPr>
              <p:nvPr/>
            </p:nvSpPr>
            <p:spPr bwMode="auto">
              <a:xfrm>
                <a:off x="1781176" y="1870075"/>
                <a:ext cx="187325" cy="779463"/>
              </a:xfrm>
              <a:custGeom>
                <a:avLst/>
                <a:gdLst>
                  <a:gd name="T0" fmla="*/ 50 w 50"/>
                  <a:gd name="T1" fmla="*/ 197 h 208"/>
                  <a:gd name="T2" fmla="*/ 39 w 50"/>
                  <a:gd name="T3" fmla="*/ 208 h 208"/>
                  <a:gd name="T4" fmla="*/ 10 w 50"/>
                  <a:gd name="T5" fmla="*/ 208 h 208"/>
                  <a:gd name="T6" fmla="*/ 0 w 50"/>
                  <a:gd name="T7" fmla="*/ 197 h 208"/>
                  <a:gd name="T8" fmla="*/ 0 w 50"/>
                  <a:gd name="T9" fmla="*/ 12 h 208"/>
                  <a:gd name="T10" fmla="*/ 10 w 50"/>
                  <a:gd name="T11" fmla="*/ 0 h 208"/>
                  <a:gd name="T12" fmla="*/ 39 w 50"/>
                  <a:gd name="T13" fmla="*/ 0 h 208"/>
                  <a:gd name="T14" fmla="*/ 50 w 50"/>
                  <a:gd name="T15" fmla="*/ 12 h 208"/>
                  <a:gd name="T16" fmla="*/ 50 w 50"/>
                  <a:gd name="T17" fmla="*/ 19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08">
                    <a:moveTo>
                      <a:pt x="50" y="197"/>
                    </a:moveTo>
                    <a:cubicBezTo>
                      <a:pt x="50" y="203"/>
                      <a:pt x="45" y="208"/>
                      <a:pt x="39" y="208"/>
                    </a:cubicBezTo>
                    <a:cubicBezTo>
                      <a:pt x="10" y="208"/>
                      <a:pt x="10" y="208"/>
                      <a:pt x="10" y="208"/>
                    </a:cubicBezTo>
                    <a:cubicBezTo>
                      <a:pt x="4" y="208"/>
                      <a:pt x="0" y="203"/>
                      <a:pt x="0" y="197"/>
                    </a:cubicBezTo>
                    <a:cubicBezTo>
                      <a:pt x="0" y="12"/>
                      <a:pt x="0" y="12"/>
                      <a:pt x="0" y="12"/>
                    </a:cubicBezTo>
                    <a:cubicBezTo>
                      <a:pt x="0" y="5"/>
                      <a:pt x="4" y="0"/>
                      <a:pt x="10" y="0"/>
                    </a:cubicBezTo>
                    <a:cubicBezTo>
                      <a:pt x="39" y="0"/>
                      <a:pt x="39" y="0"/>
                      <a:pt x="39" y="0"/>
                    </a:cubicBezTo>
                    <a:cubicBezTo>
                      <a:pt x="45" y="0"/>
                      <a:pt x="50" y="5"/>
                      <a:pt x="50" y="12"/>
                    </a:cubicBezTo>
                    <a:lnTo>
                      <a:pt x="5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35" name="Freeform 107">
                <a:extLst>
                  <a:ext uri="{FF2B5EF4-FFF2-40B4-BE49-F238E27FC236}">
                    <a16:creationId xmlns:a16="http://schemas.microsoft.com/office/drawing/2014/main" id="{E495BED6-E663-482A-B102-5FE1C027FD28}"/>
                  </a:ext>
                </a:extLst>
              </p:cNvPr>
              <p:cNvSpPr>
                <a:spLocks/>
              </p:cNvSpPr>
              <p:nvPr/>
            </p:nvSpPr>
            <p:spPr bwMode="auto">
              <a:xfrm>
                <a:off x="2009776" y="2159000"/>
                <a:ext cx="187325" cy="490538"/>
              </a:xfrm>
              <a:custGeom>
                <a:avLst/>
                <a:gdLst>
                  <a:gd name="T0" fmla="*/ 50 w 50"/>
                  <a:gd name="T1" fmla="*/ 124 h 131"/>
                  <a:gd name="T2" fmla="*/ 39 w 50"/>
                  <a:gd name="T3" fmla="*/ 131 h 131"/>
                  <a:gd name="T4" fmla="*/ 10 w 50"/>
                  <a:gd name="T5" fmla="*/ 131 h 131"/>
                  <a:gd name="T6" fmla="*/ 0 w 50"/>
                  <a:gd name="T7" fmla="*/ 124 h 131"/>
                  <a:gd name="T8" fmla="*/ 0 w 50"/>
                  <a:gd name="T9" fmla="*/ 7 h 131"/>
                  <a:gd name="T10" fmla="*/ 10 w 50"/>
                  <a:gd name="T11" fmla="*/ 0 h 131"/>
                  <a:gd name="T12" fmla="*/ 39 w 50"/>
                  <a:gd name="T13" fmla="*/ 0 h 131"/>
                  <a:gd name="T14" fmla="*/ 50 w 50"/>
                  <a:gd name="T15" fmla="*/ 7 h 131"/>
                  <a:gd name="T16" fmla="*/ 50 w 50"/>
                  <a:gd name="T17"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31">
                    <a:moveTo>
                      <a:pt x="50" y="124"/>
                    </a:moveTo>
                    <a:cubicBezTo>
                      <a:pt x="50" y="128"/>
                      <a:pt x="45" y="131"/>
                      <a:pt x="39" y="131"/>
                    </a:cubicBezTo>
                    <a:cubicBezTo>
                      <a:pt x="10" y="131"/>
                      <a:pt x="10" y="131"/>
                      <a:pt x="10" y="131"/>
                    </a:cubicBezTo>
                    <a:cubicBezTo>
                      <a:pt x="4" y="131"/>
                      <a:pt x="0" y="128"/>
                      <a:pt x="0" y="124"/>
                    </a:cubicBezTo>
                    <a:cubicBezTo>
                      <a:pt x="0" y="7"/>
                      <a:pt x="0" y="7"/>
                      <a:pt x="0" y="7"/>
                    </a:cubicBezTo>
                    <a:cubicBezTo>
                      <a:pt x="0" y="3"/>
                      <a:pt x="4" y="0"/>
                      <a:pt x="10" y="0"/>
                    </a:cubicBezTo>
                    <a:cubicBezTo>
                      <a:pt x="39" y="0"/>
                      <a:pt x="39" y="0"/>
                      <a:pt x="39" y="0"/>
                    </a:cubicBezTo>
                    <a:cubicBezTo>
                      <a:pt x="45" y="0"/>
                      <a:pt x="50" y="3"/>
                      <a:pt x="50" y="7"/>
                    </a:cubicBezTo>
                    <a:lnTo>
                      <a:pt x="5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29" name="同心圆 162">
              <a:extLst>
                <a:ext uri="{FF2B5EF4-FFF2-40B4-BE49-F238E27FC236}">
                  <a16:creationId xmlns:a16="http://schemas.microsoft.com/office/drawing/2014/main" id="{86AD43BA-5B74-4BCD-888D-B6697527EC86}"/>
                </a:ext>
              </a:extLst>
            </p:cNvPr>
            <p:cNvSpPr/>
            <p:nvPr/>
          </p:nvSpPr>
          <p:spPr>
            <a:xfrm>
              <a:off x="4626127" y="2263521"/>
              <a:ext cx="505578" cy="505578"/>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6" name="矩形 35">
            <a:extLst>
              <a:ext uri="{FF2B5EF4-FFF2-40B4-BE49-F238E27FC236}">
                <a16:creationId xmlns:a16="http://schemas.microsoft.com/office/drawing/2014/main" id="{1F2DBE62-7979-4B71-8A67-7A2649D5967F}"/>
              </a:ext>
            </a:extLst>
          </p:cNvPr>
          <p:cNvSpPr/>
          <p:nvPr/>
        </p:nvSpPr>
        <p:spPr>
          <a:xfrm>
            <a:off x="4126128" y="2920543"/>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三</a:t>
            </a:r>
            <a:r>
              <a:rPr lang="en-US" altLang="zh-CN" sz="1200" dirty="0">
                <a:latin typeface="+mn-ea"/>
              </a:rPr>
              <a:t>)</a:t>
            </a:r>
            <a:r>
              <a:rPr lang="zh-CN" altLang="en-US" sz="1200" dirty="0">
                <a:latin typeface="+mn-ea"/>
              </a:rPr>
              <a:t>可撤销的民事行为的种类</a:t>
            </a:r>
            <a:endParaRPr lang="en-US" altLang="zh-CN" sz="1200" dirty="0">
              <a:latin typeface="+mn-ea"/>
            </a:endParaRPr>
          </a:p>
        </p:txBody>
      </p:sp>
      <p:grpSp>
        <p:nvGrpSpPr>
          <p:cNvPr id="37" name="组合 36">
            <a:extLst>
              <a:ext uri="{FF2B5EF4-FFF2-40B4-BE49-F238E27FC236}">
                <a16:creationId xmlns:a16="http://schemas.microsoft.com/office/drawing/2014/main" id="{8C0B6921-5277-4BF6-8463-9B675696F266}"/>
              </a:ext>
            </a:extLst>
          </p:cNvPr>
          <p:cNvGrpSpPr/>
          <p:nvPr/>
        </p:nvGrpSpPr>
        <p:grpSpPr>
          <a:xfrm>
            <a:off x="3558136" y="2793111"/>
            <a:ext cx="505249" cy="505249"/>
            <a:chOff x="4626127" y="2847700"/>
            <a:chExt cx="505405" cy="505405"/>
          </a:xfrm>
          <a:solidFill>
            <a:srgbClr val="DB782B"/>
          </a:solidFill>
        </p:grpSpPr>
        <p:grpSp>
          <p:nvGrpSpPr>
            <p:cNvPr id="38" name="组合 37">
              <a:extLst>
                <a:ext uri="{FF2B5EF4-FFF2-40B4-BE49-F238E27FC236}">
                  <a16:creationId xmlns:a16="http://schemas.microsoft.com/office/drawing/2014/main" id="{8FB7E403-F328-49F5-931E-2EFD810557CC}"/>
                </a:ext>
              </a:extLst>
            </p:cNvPr>
            <p:cNvGrpSpPr/>
            <p:nvPr/>
          </p:nvGrpSpPr>
          <p:grpSpPr>
            <a:xfrm>
              <a:off x="4740644" y="2966535"/>
              <a:ext cx="275221" cy="235493"/>
              <a:chOff x="1627188" y="2219325"/>
              <a:chExt cx="758825" cy="649288"/>
            </a:xfrm>
            <a:grpFill/>
          </p:grpSpPr>
          <p:sp>
            <p:nvSpPr>
              <p:cNvPr id="40" name="Freeform 72">
                <a:extLst>
                  <a:ext uri="{FF2B5EF4-FFF2-40B4-BE49-F238E27FC236}">
                    <a16:creationId xmlns:a16="http://schemas.microsoft.com/office/drawing/2014/main" id="{E117CB52-CC9B-415C-B185-AC7F73A722F6}"/>
                  </a:ext>
                </a:extLst>
              </p:cNvPr>
              <p:cNvSpPr>
                <a:spLocks/>
              </p:cNvSpPr>
              <p:nvPr/>
            </p:nvSpPr>
            <p:spPr bwMode="auto">
              <a:xfrm>
                <a:off x="1657351" y="247808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1" name="Freeform 73">
                <a:extLst>
                  <a:ext uri="{FF2B5EF4-FFF2-40B4-BE49-F238E27FC236}">
                    <a16:creationId xmlns:a16="http://schemas.microsoft.com/office/drawing/2014/main" id="{EBCDFECD-FECD-4ABF-A9D4-A697FB29FF60}"/>
                  </a:ext>
                </a:extLst>
              </p:cNvPr>
              <p:cNvSpPr>
                <a:spLocks/>
              </p:cNvSpPr>
              <p:nvPr/>
            </p:nvSpPr>
            <p:spPr bwMode="auto">
              <a:xfrm>
                <a:off x="1657351" y="2390775"/>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2" name="Freeform 74">
                <a:extLst>
                  <a:ext uri="{FF2B5EF4-FFF2-40B4-BE49-F238E27FC236}">
                    <a16:creationId xmlns:a16="http://schemas.microsoft.com/office/drawing/2014/main" id="{BFFA8350-34F7-4E73-B89F-035AF82E4F51}"/>
                  </a:ext>
                </a:extLst>
              </p:cNvPr>
              <p:cNvSpPr>
                <a:spLocks/>
              </p:cNvSpPr>
              <p:nvPr/>
            </p:nvSpPr>
            <p:spPr bwMode="auto">
              <a:xfrm>
                <a:off x="1657351" y="2563813"/>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3" name="Freeform 75">
                <a:extLst>
                  <a:ext uri="{FF2B5EF4-FFF2-40B4-BE49-F238E27FC236}">
                    <a16:creationId xmlns:a16="http://schemas.microsoft.com/office/drawing/2014/main" id="{B4892981-FD27-4A32-BD8D-2BD6C8573CDA}"/>
                  </a:ext>
                </a:extLst>
              </p:cNvPr>
              <p:cNvSpPr>
                <a:spLocks/>
              </p:cNvSpPr>
              <p:nvPr/>
            </p:nvSpPr>
            <p:spPr bwMode="auto">
              <a:xfrm>
                <a:off x="1657351" y="264953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4" name="Freeform 76">
                <a:extLst>
                  <a:ext uri="{FF2B5EF4-FFF2-40B4-BE49-F238E27FC236}">
                    <a16:creationId xmlns:a16="http://schemas.microsoft.com/office/drawing/2014/main" id="{F5002851-CFF9-45B4-A39E-EE1D1D698145}"/>
                  </a:ext>
                </a:extLst>
              </p:cNvPr>
              <p:cNvSpPr>
                <a:spLocks/>
              </p:cNvSpPr>
              <p:nvPr/>
            </p:nvSpPr>
            <p:spPr bwMode="auto">
              <a:xfrm>
                <a:off x="1657351" y="27368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1"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1"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5" name="Freeform 77">
                <a:extLst>
                  <a:ext uri="{FF2B5EF4-FFF2-40B4-BE49-F238E27FC236}">
                    <a16:creationId xmlns:a16="http://schemas.microsoft.com/office/drawing/2014/main" id="{63B504C5-7135-4725-A6DF-64FC2CD5BD15}"/>
                  </a:ext>
                </a:extLst>
              </p:cNvPr>
              <p:cNvSpPr>
                <a:spLocks/>
              </p:cNvSpPr>
              <p:nvPr/>
            </p:nvSpPr>
            <p:spPr bwMode="auto">
              <a:xfrm>
                <a:off x="1803401" y="2478088"/>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6" name="Freeform 78">
                <a:extLst>
                  <a:ext uri="{FF2B5EF4-FFF2-40B4-BE49-F238E27FC236}">
                    <a16:creationId xmlns:a16="http://schemas.microsoft.com/office/drawing/2014/main" id="{FFE7C074-7FD4-49DB-8B16-813A27FD80E8}"/>
                  </a:ext>
                </a:extLst>
              </p:cNvPr>
              <p:cNvSpPr>
                <a:spLocks/>
              </p:cNvSpPr>
              <p:nvPr/>
            </p:nvSpPr>
            <p:spPr bwMode="auto">
              <a:xfrm>
                <a:off x="1803401" y="2219325"/>
                <a:ext cx="120650" cy="47625"/>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7" name="Freeform 79">
                <a:extLst>
                  <a:ext uri="{FF2B5EF4-FFF2-40B4-BE49-F238E27FC236}">
                    <a16:creationId xmlns:a16="http://schemas.microsoft.com/office/drawing/2014/main" id="{025805CF-A231-4AD2-A5CF-413AFF06024F}"/>
                  </a:ext>
                </a:extLst>
              </p:cNvPr>
              <p:cNvSpPr>
                <a:spLocks/>
              </p:cNvSpPr>
              <p:nvPr/>
            </p:nvSpPr>
            <p:spPr bwMode="auto">
              <a:xfrm>
                <a:off x="1803401" y="2305050"/>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8" name="Freeform 80">
                <a:extLst>
                  <a:ext uri="{FF2B5EF4-FFF2-40B4-BE49-F238E27FC236}">
                    <a16:creationId xmlns:a16="http://schemas.microsoft.com/office/drawing/2014/main" id="{A5AA06CF-B4DF-4533-AEAC-FAFE66E7D7AD}"/>
                  </a:ext>
                </a:extLst>
              </p:cNvPr>
              <p:cNvSpPr>
                <a:spLocks/>
              </p:cNvSpPr>
              <p:nvPr/>
            </p:nvSpPr>
            <p:spPr bwMode="auto">
              <a:xfrm>
                <a:off x="1803401" y="2390775"/>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49" name="Freeform 81">
                <a:extLst>
                  <a:ext uri="{FF2B5EF4-FFF2-40B4-BE49-F238E27FC236}">
                    <a16:creationId xmlns:a16="http://schemas.microsoft.com/office/drawing/2014/main" id="{1518C1EC-B9D0-4DEF-AD50-B749519304D3}"/>
                  </a:ext>
                </a:extLst>
              </p:cNvPr>
              <p:cNvSpPr>
                <a:spLocks/>
              </p:cNvSpPr>
              <p:nvPr/>
            </p:nvSpPr>
            <p:spPr bwMode="auto">
              <a:xfrm>
                <a:off x="1803401" y="2563813"/>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0" name="Freeform 82">
                <a:extLst>
                  <a:ext uri="{FF2B5EF4-FFF2-40B4-BE49-F238E27FC236}">
                    <a16:creationId xmlns:a16="http://schemas.microsoft.com/office/drawing/2014/main" id="{7FA9C952-41F5-47D9-9C08-7731BD81F059}"/>
                  </a:ext>
                </a:extLst>
              </p:cNvPr>
              <p:cNvSpPr>
                <a:spLocks/>
              </p:cNvSpPr>
              <p:nvPr/>
            </p:nvSpPr>
            <p:spPr bwMode="auto">
              <a:xfrm>
                <a:off x="1803401" y="2649538"/>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1" name="Freeform 83">
                <a:extLst>
                  <a:ext uri="{FF2B5EF4-FFF2-40B4-BE49-F238E27FC236}">
                    <a16:creationId xmlns:a16="http://schemas.microsoft.com/office/drawing/2014/main" id="{9DF8703A-B0F1-40B2-9E86-60B444BC4340}"/>
                  </a:ext>
                </a:extLst>
              </p:cNvPr>
              <p:cNvSpPr>
                <a:spLocks/>
              </p:cNvSpPr>
              <p:nvPr/>
            </p:nvSpPr>
            <p:spPr bwMode="auto">
              <a:xfrm>
                <a:off x="1803401" y="2736850"/>
                <a:ext cx="120650" cy="49213"/>
              </a:xfrm>
              <a:custGeom>
                <a:avLst/>
                <a:gdLst>
                  <a:gd name="T0" fmla="*/ 32 w 32"/>
                  <a:gd name="T1" fmla="*/ 6 h 13"/>
                  <a:gd name="T2" fmla="*/ 28 w 32"/>
                  <a:gd name="T3" fmla="*/ 13 h 13"/>
                  <a:gd name="T4" fmla="*/ 3 w 32"/>
                  <a:gd name="T5" fmla="*/ 13 h 13"/>
                  <a:gd name="T6" fmla="*/ 0 w 32"/>
                  <a:gd name="T7" fmla="*/ 6 h 13"/>
                  <a:gd name="T8" fmla="*/ 0 w 32"/>
                  <a:gd name="T9" fmla="*/ 6 h 13"/>
                  <a:gd name="T10" fmla="*/ 3 w 32"/>
                  <a:gd name="T11" fmla="*/ 0 h 13"/>
                  <a:gd name="T12" fmla="*/ 28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2" name="Freeform 84">
                <a:extLst>
                  <a:ext uri="{FF2B5EF4-FFF2-40B4-BE49-F238E27FC236}">
                    <a16:creationId xmlns:a16="http://schemas.microsoft.com/office/drawing/2014/main" id="{F5CDCE5D-8DF1-4D5B-A203-78FE6F2C6A32}"/>
                  </a:ext>
                </a:extLst>
              </p:cNvPr>
              <p:cNvSpPr>
                <a:spLocks/>
              </p:cNvSpPr>
              <p:nvPr/>
            </p:nvSpPr>
            <p:spPr bwMode="auto">
              <a:xfrm>
                <a:off x="1949451" y="247808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3" name="Freeform 85">
                <a:extLst>
                  <a:ext uri="{FF2B5EF4-FFF2-40B4-BE49-F238E27FC236}">
                    <a16:creationId xmlns:a16="http://schemas.microsoft.com/office/drawing/2014/main" id="{386560C0-F93D-4F82-B186-FDA94F47EEEB}"/>
                  </a:ext>
                </a:extLst>
              </p:cNvPr>
              <p:cNvSpPr>
                <a:spLocks/>
              </p:cNvSpPr>
              <p:nvPr/>
            </p:nvSpPr>
            <p:spPr bwMode="auto">
              <a:xfrm>
                <a:off x="1949451" y="2563813"/>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4" name="Freeform 86">
                <a:extLst>
                  <a:ext uri="{FF2B5EF4-FFF2-40B4-BE49-F238E27FC236}">
                    <a16:creationId xmlns:a16="http://schemas.microsoft.com/office/drawing/2014/main" id="{90B9C7E4-3160-4E76-BDDB-9C79AA8EDDC3}"/>
                  </a:ext>
                </a:extLst>
              </p:cNvPr>
              <p:cNvSpPr>
                <a:spLocks/>
              </p:cNvSpPr>
              <p:nvPr/>
            </p:nvSpPr>
            <p:spPr bwMode="auto">
              <a:xfrm>
                <a:off x="1949451" y="264953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5" name="Freeform 87">
                <a:extLst>
                  <a:ext uri="{FF2B5EF4-FFF2-40B4-BE49-F238E27FC236}">
                    <a16:creationId xmlns:a16="http://schemas.microsoft.com/office/drawing/2014/main" id="{13281562-32CA-4E25-85E1-67E6FBF61638}"/>
                  </a:ext>
                </a:extLst>
              </p:cNvPr>
              <p:cNvSpPr>
                <a:spLocks/>
              </p:cNvSpPr>
              <p:nvPr/>
            </p:nvSpPr>
            <p:spPr bwMode="auto">
              <a:xfrm>
                <a:off x="1949451" y="2736850"/>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6" name="Freeform 88">
                <a:extLst>
                  <a:ext uri="{FF2B5EF4-FFF2-40B4-BE49-F238E27FC236}">
                    <a16:creationId xmlns:a16="http://schemas.microsoft.com/office/drawing/2014/main" id="{C2BF3A05-E399-4F59-ADC2-ADF0BB030B2A}"/>
                  </a:ext>
                </a:extLst>
              </p:cNvPr>
              <p:cNvSpPr>
                <a:spLocks/>
              </p:cNvSpPr>
              <p:nvPr/>
            </p:nvSpPr>
            <p:spPr bwMode="auto">
              <a:xfrm>
                <a:off x="2092326" y="247808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7" name="Freeform 89">
                <a:extLst>
                  <a:ext uri="{FF2B5EF4-FFF2-40B4-BE49-F238E27FC236}">
                    <a16:creationId xmlns:a16="http://schemas.microsoft.com/office/drawing/2014/main" id="{834661F1-8341-476E-A107-8B0D89020E55}"/>
                  </a:ext>
                </a:extLst>
              </p:cNvPr>
              <p:cNvSpPr>
                <a:spLocks/>
              </p:cNvSpPr>
              <p:nvPr/>
            </p:nvSpPr>
            <p:spPr bwMode="auto">
              <a:xfrm>
                <a:off x="2092326" y="23050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8" name="Freeform 90">
                <a:extLst>
                  <a:ext uri="{FF2B5EF4-FFF2-40B4-BE49-F238E27FC236}">
                    <a16:creationId xmlns:a16="http://schemas.microsoft.com/office/drawing/2014/main" id="{66502CB0-FB11-4A40-885D-04223730AC05}"/>
                  </a:ext>
                </a:extLst>
              </p:cNvPr>
              <p:cNvSpPr>
                <a:spLocks/>
              </p:cNvSpPr>
              <p:nvPr/>
            </p:nvSpPr>
            <p:spPr bwMode="auto">
              <a:xfrm>
                <a:off x="2092326" y="2390775"/>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59" name="Freeform 91">
                <a:extLst>
                  <a:ext uri="{FF2B5EF4-FFF2-40B4-BE49-F238E27FC236}">
                    <a16:creationId xmlns:a16="http://schemas.microsoft.com/office/drawing/2014/main" id="{35D6DC8F-7C43-40FA-B94A-4A8FD707061A}"/>
                  </a:ext>
                </a:extLst>
              </p:cNvPr>
              <p:cNvSpPr>
                <a:spLocks/>
              </p:cNvSpPr>
              <p:nvPr/>
            </p:nvSpPr>
            <p:spPr bwMode="auto">
              <a:xfrm>
                <a:off x="2092326" y="2563813"/>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0" name="Freeform 92">
                <a:extLst>
                  <a:ext uri="{FF2B5EF4-FFF2-40B4-BE49-F238E27FC236}">
                    <a16:creationId xmlns:a16="http://schemas.microsoft.com/office/drawing/2014/main" id="{65FFB466-C1ED-4923-8B92-EC9C432400EB}"/>
                  </a:ext>
                </a:extLst>
              </p:cNvPr>
              <p:cNvSpPr>
                <a:spLocks/>
              </p:cNvSpPr>
              <p:nvPr/>
            </p:nvSpPr>
            <p:spPr bwMode="auto">
              <a:xfrm>
                <a:off x="2092326" y="2649538"/>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1" name="Freeform 93">
                <a:extLst>
                  <a:ext uri="{FF2B5EF4-FFF2-40B4-BE49-F238E27FC236}">
                    <a16:creationId xmlns:a16="http://schemas.microsoft.com/office/drawing/2014/main" id="{6732682C-96EA-4298-AE2C-7972F7642AB3}"/>
                  </a:ext>
                </a:extLst>
              </p:cNvPr>
              <p:cNvSpPr>
                <a:spLocks/>
              </p:cNvSpPr>
              <p:nvPr/>
            </p:nvSpPr>
            <p:spPr bwMode="auto">
              <a:xfrm>
                <a:off x="2092326" y="2736850"/>
                <a:ext cx="120650" cy="49213"/>
              </a:xfrm>
              <a:custGeom>
                <a:avLst/>
                <a:gdLst>
                  <a:gd name="T0" fmla="*/ 32 w 32"/>
                  <a:gd name="T1" fmla="*/ 6 h 13"/>
                  <a:gd name="T2" fmla="*/ 29 w 32"/>
                  <a:gd name="T3" fmla="*/ 13 h 13"/>
                  <a:gd name="T4" fmla="*/ 3 w 32"/>
                  <a:gd name="T5" fmla="*/ 13 h 13"/>
                  <a:gd name="T6" fmla="*/ 0 w 32"/>
                  <a:gd name="T7" fmla="*/ 6 h 13"/>
                  <a:gd name="T8" fmla="*/ 0 w 32"/>
                  <a:gd name="T9" fmla="*/ 6 h 13"/>
                  <a:gd name="T10" fmla="*/ 3 w 32"/>
                  <a:gd name="T11" fmla="*/ 0 h 13"/>
                  <a:gd name="T12" fmla="*/ 29 w 32"/>
                  <a:gd name="T13" fmla="*/ 0 h 13"/>
                  <a:gd name="T14" fmla="*/ 32 w 32"/>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3">
                    <a:moveTo>
                      <a:pt x="32" y="6"/>
                    </a:moveTo>
                    <a:cubicBezTo>
                      <a:pt x="32" y="10"/>
                      <a:pt x="30" y="13"/>
                      <a:pt x="29" y="13"/>
                    </a:cubicBezTo>
                    <a:cubicBezTo>
                      <a:pt x="3" y="13"/>
                      <a:pt x="3" y="13"/>
                      <a:pt x="3" y="13"/>
                    </a:cubicBezTo>
                    <a:cubicBezTo>
                      <a:pt x="2" y="13"/>
                      <a:pt x="0" y="10"/>
                      <a:pt x="0" y="6"/>
                    </a:cubicBezTo>
                    <a:cubicBezTo>
                      <a:pt x="0" y="6"/>
                      <a:pt x="0" y="6"/>
                      <a:pt x="0" y="6"/>
                    </a:cubicBezTo>
                    <a:cubicBezTo>
                      <a:pt x="0" y="3"/>
                      <a:pt x="2" y="0"/>
                      <a:pt x="3" y="0"/>
                    </a:cubicBezTo>
                    <a:cubicBezTo>
                      <a:pt x="29" y="0"/>
                      <a:pt x="29" y="0"/>
                      <a:pt x="29" y="0"/>
                    </a:cubicBezTo>
                    <a:cubicBezTo>
                      <a:pt x="30" y="0"/>
                      <a:pt x="32" y="3"/>
                      <a:pt x="3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2" name="Freeform 94">
                <a:extLst>
                  <a:ext uri="{FF2B5EF4-FFF2-40B4-BE49-F238E27FC236}">
                    <a16:creationId xmlns:a16="http://schemas.microsoft.com/office/drawing/2014/main" id="{9883F5C0-E8DF-4EB7-8D74-42B8691BD6CC}"/>
                  </a:ext>
                </a:extLst>
              </p:cNvPr>
              <p:cNvSpPr>
                <a:spLocks/>
              </p:cNvSpPr>
              <p:nvPr/>
            </p:nvSpPr>
            <p:spPr bwMode="auto">
              <a:xfrm>
                <a:off x="2238376" y="2563813"/>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3" name="Freeform 95">
                <a:extLst>
                  <a:ext uri="{FF2B5EF4-FFF2-40B4-BE49-F238E27FC236}">
                    <a16:creationId xmlns:a16="http://schemas.microsoft.com/office/drawing/2014/main" id="{7258E4A2-0950-4ACA-9321-D35C83B26668}"/>
                  </a:ext>
                </a:extLst>
              </p:cNvPr>
              <p:cNvSpPr>
                <a:spLocks/>
              </p:cNvSpPr>
              <p:nvPr/>
            </p:nvSpPr>
            <p:spPr bwMode="auto">
              <a:xfrm>
                <a:off x="2238376" y="2649538"/>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4" name="Freeform 96">
                <a:extLst>
                  <a:ext uri="{FF2B5EF4-FFF2-40B4-BE49-F238E27FC236}">
                    <a16:creationId xmlns:a16="http://schemas.microsoft.com/office/drawing/2014/main" id="{FF474A5A-6C83-404C-BEEC-F707E8E06FA6}"/>
                  </a:ext>
                </a:extLst>
              </p:cNvPr>
              <p:cNvSpPr>
                <a:spLocks/>
              </p:cNvSpPr>
              <p:nvPr/>
            </p:nvSpPr>
            <p:spPr bwMode="auto">
              <a:xfrm>
                <a:off x="2238376" y="2736850"/>
                <a:ext cx="117475" cy="49213"/>
              </a:xfrm>
              <a:custGeom>
                <a:avLst/>
                <a:gdLst>
                  <a:gd name="T0" fmla="*/ 31 w 31"/>
                  <a:gd name="T1" fmla="*/ 6 h 13"/>
                  <a:gd name="T2" fmla="*/ 28 w 31"/>
                  <a:gd name="T3" fmla="*/ 13 h 13"/>
                  <a:gd name="T4" fmla="*/ 3 w 31"/>
                  <a:gd name="T5" fmla="*/ 13 h 13"/>
                  <a:gd name="T6" fmla="*/ 0 w 31"/>
                  <a:gd name="T7" fmla="*/ 6 h 13"/>
                  <a:gd name="T8" fmla="*/ 0 w 31"/>
                  <a:gd name="T9" fmla="*/ 6 h 13"/>
                  <a:gd name="T10" fmla="*/ 3 w 31"/>
                  <a:gd name="T11" fmla="*/ 0 h 13"/>
                  <a:gd name="T12" fmla="*/ 28 w 31"/>
                  <a:gd name="T13" fmla="*/ 0 h 13"/>
                  <a:gd name="T14" fmla="*/ 31 w 31"/>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31" y="6"/>
                    </a:moveTo>
                    <a:cubicBezTo>
                      <a:pt x="31" y="10"/>
                      <a:pt x="30" y="13"/>
                      <a:pt x="28" y="13"/>
                    </a:cubicBezTo>
                    <a:cubicBezTo>
                      <a:pt x="3" y="13"/>
                      <a:pt x="3" y="13"/>
                      <a:pt x="3" y="13"/>
                    </a:cubicBezTo>
                    <a:cubicBezTo>
                      <a:pt x="1" y="13"/>
                      <a:pt x="0" y="10"/>
                      <a:pt x="0" y="6"/>
                    </a:cubicBezTo>
                    <a:cubicBezTo>
                      <a:pt x="0" y="6"/>
                      <a:pt x="0" y="6"/>
                      <a:pt x="0" y="6"/>
                    </a:cubicBezTo>
                    <a:cubicBezTo>
                      <a:pt x="0" y="3"/>
                      <a:pt x="1" y="0"/>
                      <a:pt x="3" y="0"/>
                    </a:cubicBezTo>
                    <a:cubicBezTo>
                      <a:pt x="28" y="0"/>
                      <a:pt x="28" y="0"/>
                      <a:pt x="28" y="0"/>
                    </a:cubicBezTo>
                    <a:cubicBezTo>
                      <a:pt x="30" y="0"/>
                      <a:pt x="31" y="3"/>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5" name="Freeform 97">
                <a:extLst>
                  <a:ext uri="{FF2B5EF4-FFF2-40B4-BE49-F238E27FC236}">
                    <a16:creationId xmlns:a16="http://schemas.microsoft.com/office/drawing/2014/main" id="{9B3B3E6C-0E7B-4C2B-8CCE-0600726A55A1}"/>
                  </a:ext>
                </a:extLst>
              </p:cNvPr>
              <p:cNvSpPr>
                <a:spLocks/>
              </p:cNvSpPr>
              <p:nvPr/>
            </p:nvSpPr>
            <p:spPr bwMode="auto">
              <a:xfrm>
                <a:off x="1627188" y="2808288"/>
                <a:ext cx="758825" cy="60325"/>
              </a:xfrm>
              <a:custGeom>
                <a:avLst/>
                <a:gdLst>
                  <a:gd name="T0" fmla="*/ 202 w 202"/>
                  <a:gd name="T1" fmla="*/ 8 h 16"/>
                  <a:gd name="T2" fmla="*/ 197 w 202"/>
                  <a:gd name="T3" fmla="*/ 16 h 16"/>
                  <a:gd name="T4" fmla="*/ 6 w 202"/>
                  <a:gd name="T5" fmla="*/ 16 h 16"/>
                  <a:gd name="T6" fmla="*/ 0 w 202"/>
                  <a:gd name="T7" fmla="*/ 8 h 16"/>
                  <a:gd name="T8" fmla="*/ 0 w 202"/>
                  <a:gd name="T9" fmla="*/ 8 h 16"/>
                  <a:gd name="T10" fmla="*/ 6 w 202"/>
                  <a:gd name="T11" fmla="*/ 0 h 16"/>
                  <a:gd name="T12" fmla="*/ 197 w 202"/>
                  <a:gd name="T13" fmla="*/ 0 h 16"/>
                  <a:gd name="T14" fmla="*/ 202 w 202"/>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6">
                    <a:moveTo>
                      <a:pt x="202" y="8"/>
                    </a:moveTo>
                    <a:cubicBezTo>
                      <a:pt x="202" y="13"/>
                      <a:pt x="200" y="16"/>
                      <a:pt x="197" y="16"/>
                    </a:cubicBezTo>
                    <a:cubicBezTo>
                      <a:pt x="6" y="16"/>
                      <a:pt x="6" y="16"/>
                      <a:pt x="6" y="16"/>
                    </a:cubicBezTo>
                    <a:cubicBezTo>
                      <a:pt x="3" y="16"/>
                      <a:pt x="0" y="13"/>
                      <a:pt x="0" y="8"/>
                    </a:cubicBezTo>
                    <a:cubicBezTo>
                      <a:pt x="0" y="8"/>
                      <a:pt x="0" y="8"/>
                      <a:pt x="0" y="8"/>
                    </a:cubicBezTo>
                    <a:cubicBezTo>
                      <a:pt x="0" y="4"/>
                      <a:pt x="3" y="0"/>
                      <a:pt x="6" y="0"/>
                    </a:cubicBezTo>
                    <a:cubicBezTo>
                      <a:pt x="197" y="0"/>
                      <a:pt x="197" y="0"/>
                      <a:pt x="197" y="0"/>
                    </a:cubicBezTo>
                    <a:cubicBezTo>
                      <a:pt x="200" y="0"/>
                      <a:pt x="202" y="4"/>
                      <a:pt x="20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grpSp>
        <p:sp>
          <p:nvSpPr>
            <p:cNvPr id="39" name="同心圆 173">
              <a:extLst>
                <a:ext uri="{FF2B5EF4-FFF2-40B4-BE49-F238E27FC236}">
                  <a16:creationId xmlns:a16="http://schemas.microsoft.com/office/drawing/2014/main" id="{284737DE-7871-4F9D-BC7B-40B7BC7BAC24}"/>
                </a:ext>
              </a:extLst>
            </p:cNvPr>
            <p:cNvSpPr/>
            <p:nvPr/>
          </p:nvSpPr>
          <p:spPr>
            <a:xfrm>
              <a:off x="4626127" y="2847700"/>
              <a:ext cx="505405" cy="505405"/>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66" name="矩形 65">
            <a:extLst>
              <a:ext uri="{FF2B5EF4-FFF2-40B4-BE49-F238E27FC236}">
                <a16:creationId xmlns:a16="http://schemas.microsoft.com/office/drawing/2014/main" id="{E214801A-963C-40E5-8807-7E91CC8365CA}"/>
              </a:ext>
            </a:extLst>
          </p:cNvPr>
          <p:cNvSpPr/>
          <p:nvPr/>
        </p:nvSpPr>
        <p:spPr>
          <a:xfrm>
            <a:off x="4133499" y="3489033"/>
            <a:ext cx="4345331" cy="276999"/>
          </a:xfrm>
          <a:prstGeom prst="rect">
            <a:avLst/>
          </a:prstGeom>
        </p:spPr>
        <p:txBody>
          <a:bodyPr wrap="square">
            <a:spAutoFit/>
          </a:bodyPr>
          <a:lstStyle/>
          <a:p>
            <a:pPr algn="just"/>
            <a:r>
              <a:rPr lang="en-US" altLang="zh-CN" sz="1200" dirty="0">
                <a:latin typeface="+mn-ea"/>
              </a:rPr>
              <a:t>(</a:t>
            </a:r>
            <a:r>
              <a:rPr lang="zh-CN" altLang="en-US" sz="1200" dirty="0">
                <a:latin typeface="+mn-ea"/>
              </a:rPr>
              <a:t>四</a:t>
            </a:r>
            <a:r>
              <a:rPr lang="en-US" altLang="zh-CN" sz="1200" dirty="0">
                <a:latin typeface="+mn-ea"/>
              </a:rPr>
              <a:t>)</a:t>
            </a:r>
            <a:r>
              <a:rPr lang="zh-CN" altLang="en-US" sz="1200" dirty="0">
                <a:latin typeface="+mn-ea"/>
              </a:rPr>
              <a:t>撤销权人、撤销权及其行使</a:t>
            </a:r>
          </a:p>
        </p:txBody>
      </p:sp>
      <p:grpSp>
        <p:nvGrpSpPr>
          <p:cNvPr id="67" name="组合 66">
            <a:extLst>
              <a:ext uri="{FF2B5EF4-FFF2-40B4-BE49-F238E27FC236}">
                <a16:creationId xmlns:a16="http://schemas.microsoft.com/office/drawing/2014/main" id="{2A609B13-8FC2-4E5F-A668-180DE4835B5B}"/>
              </a:ext>
            </a:extLst>
          </p:cNvPr>
          <p:cNvGrpSpPr/>
          <p:nvPr/>
        </p:nvGrpSpPr>
        <p:grpSpPr>
          <a:xfrm>
            <a:off x="3558135" y="3376936"/>
            <a:ext cx="506068" cy="506068"/>
            <a:chOff x="4626127" y="3431706"/>
            <a:chExt cx="506224" cy="506224"/>
          </a:xfrm>
          <a:solidFill>
            <a:srgbClr val="934D19"/>
          </a:solidFill>
        </p:grpSpPr>
        <p:sp>
          <p:nvSpPr>
            <p:cNvPr id="68" name="Freeform 112">
              <a:extLst>
                <a:ext uri="{FF2B5EF4-FFF2-40B4-BE49-F238E27FC236}">
                  <a16:creationId xmlns:a16="http://schemas.microsoft.com/office/drawing/2014/main" id="{F25A9F27-9F3A-45C1-91C0-09E5D8BF522D}"/>
                </a:ext>
              </a:extLst>
            </p:cNvPr>
            <p:cNvSpPr>
              <a:spLocks/>
            </p:cNvSpPr>
            <p:nvPr/>
          </p:nvSpPr>
          <p:spPr bwMode="auto">
            <a:xfrm>
              <a:off x="4762233" y="3563234"/>
              <a:ext cx="201783" cy="239967"/>
            </a:xfrm>
            <a:custGeom>
              <a:avLst/>
              <a:gdLst>
                <a:gd name="T0" fmla="*/ 244 w 244"/>
                <a:gd name="T1" fmla="*/ 265 h 290"/>
                <a:gd name="T2" fmla="*/ 219 w 244"/>
                <a:gd name="T3" fmla="*/ 290 h 290"/>
                <a:gd name="T4" fmla="*/ 26 w 244"/>
                <a:gd name="T5" fmla="*/ 290 h 290"/>
                <a:gd name="T6" fmla="*/ 0 w 244"/>
                <a:gd name="T7" fmla="*/ 265 h 290"/>
                <a:gd name="T8" fmla="*/ 0 w 244"/>
                <a:gd name="T9" fmla="*/ 25 h 290"/>
                <a:gd name="T10" fmla="*/ 26 w 244"/>
                <a:gd name="T11" fmla="*/ 0 h 290"/>
                <a:gd name="T12" fmla="*/ 219 w 244"/>
                <a:gd name="T13" fmla="*/ 0 h 290"/>
                <a:gd name="T14" fmla="*/ 244 w 244"/>
                <a:gd name="T15" fmla="*/ 25 h 290"/>
                <a:gd name="T16" fmla="*/ 244 w 244"/>
                <a:gd name="T17" fmla="*/ 26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90">
                  <a:moveTo>
                    <a:pt x="244" y="265"/>
                  </a:moveTo>
                  <a:cubicBezTo>
                    <a:pt x="244" y="279"/>
                    <a:pt x="233" y="290"/>
                    <a:pt x="219" y="290"/>
                  </a:cubicBezTo>
                  <a:cubicBezTo>
                    <a:pt x="26" y="290"/>
                    <a:pt x="26" y="290"/>
                    <a:pt x="26" y="290"/>
                  </a:cubicBezTo>
                  <a:cubicBezTo>
                    <a:pt x="12" y="290"/>
                    <a:pt x="0" y="279"/>
                    <a:pt x="0" y="265"/>
                  </a:cubicBezTo>
                  <a:cubicBezTo>
                    <a:pt x="0" y="25"/>
                    <a:pt x="0" y="25"/>
                    <a:pt x="0" y="25"/>
                  </a:cubicBezTo>
                  <a:cubicBezTo>
                    <a:pt x="0" y="11"/>
                    <a:pt x="12" y="0"/>
                    <a:pt x="26" y="0"/>
                  </a:cubicBezTo>
                  <a:cubicBezTo>
                    <a:pt x="219" y="0"/>
                    <a:pt x="219" y="0"/>
                    <a:pt x="219" y="0"/>
                  </a:cubicBezTo>
                  <a:cubicBezTo>
                    <a:pt x="233" y="0"/>
                    <a:pt x="244" y="11"/>
                    <a:pt x="244" y="25"/>
                  </a:cubicBezTo>
                  <a:lnTo>
                    <a:pt x="24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69" name="Freeform 113">
              <a:extLst>
                <a:ext uri="{FF2B5EF4-FFF2-40B4-BE49-F238E27FC236}">
                  <a16:creationId xmlns:a16="http://schemas.microsoft.com/office/drawing/2014/main" id="{10A48554-0A63-4227-AA48-B660A6DC3910}"/>
                </a:ext>
              </a:extLst>
            </p:cNvPr>
            <p:cNvSpPr>
              <a:spLocks/>
            </p:cNvSpPr>
            <p:nvPr/>
          </p:nvSpPr>
          <p:spPr bwMode="auto">
            <a:xfrm>
              <a:off x="4788507" y="3589508"/>
              <a:ext cx="149235" cy="187770"/>
            </a:xfrm>
            <a:custGeom>
              <a:avLst/>
              <a:gdLst>
                <a:gd name="T0" fmla="*/ 426 w 426"/>
                <a:gd name="T1" fmla="*/ 536 h 536"/>
                <a:gd name="T2" fmla="*/ 0 w 426"/>
                <a:gd name="T3" fmla="*/ 536 h 536"/>
                <a:gd name="T4" fmla="*/ 0 w 426"/>
                <a:gd name="T5" fmla="*/ 0 h 536"/>
                <a:gd name="T6" fmla="*/ 426 w 426"/>
                <a:gd name="T7" fmla="*/ 0 h 536"/>
                <a:gd name="T8" fmla="*/ 426 w 426"/>
                <a:gd name="T9" fmla="*/ 536 h 536"/>
                <a:gd name="T10" fmla="*/ 426 w 426"/>
                <a:gd name="T11" fmla="*/ 536 h 536"/>
              </a:gdLst>
              <a:ahLst/>
              <a:cxnLst>
                <a:cxn ang="0">
                  <a:pos x="T0" y="T1"/>
                </a:cxn>
                <a:cxn ang="0">
                  <a:pos x="T2" y="T3"/>
                </a:cxn>
                <a:cxn ang="0">
                  <a:pos x="T4" y="T5"/>
                </a:cxn>
                <a:cxn ang="0">
                  <a:pos x="T6" y="T7"/>
                </a:cxn>
                <a:cxn ang="0">
                  <a:pos x="T8" y="T9"/>
                </a:cxn>
                <a:cxn ang="0">
                  <a:pos x="T10" y="T11"/>
                </a:cxn>
              </a:cxnLst>
              <a:rect l="0" t="0" r="r" b="b"/>
              <a:pathLst>
                <a:path w="426" h="536">
                  <a:moveTo>
                    <a:pt x="426" y="536"/>
                  </a:moveTo>
                  <a:lnTo>
                    <a:pt x="0" y="536"/>
                  </a:lnTo>
                  <a:lnTo>
                    <a:pt x="0" y="0"/>
                  </a:lnTo>
                  <a:lnTo>
                    <a:pt x="426" y="0"/>
                  </a:lnTo>
                  <a:lnTo>
                    <a:pt x="426" y="536"/>
                  </a:lnTo>
                  <a:lnTo>
                    <a:pt x="426" y="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0" name="Oval 114">
              <a:extLst>
                <a:ext uri="{FF2B5EF4-FFF2-40B4-BE49-F238E27FC236}">
                  <a16:creationId xmlns:a16="http://schemas.microsoft.com/office/drawing/2014/main" id="{6DE566FB-61C0-4448-A4C2-13D6B4B3EFEB}"/>
                </a:ext>
              </a:extLst>
            </p:cNvPr>
            <p:cNvSpPr>
              <a:spLocks noChangeArrowheads="1"/>
            </p:cNvSpPr>
            <p:nvPr/>
          </p:nvSpPr>
          <p:spPr bwMode="auto">
            <a:xfrm>
              <a:off x="4797615" y="3606323"/>
              <a:ext cx="18217" cy="1821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1" name="Rectangle 115">
              <a:extLst>
                <a:ext uri="{FF2B5EF4-FFF2-40B4-BE49-F238E27FC236}">
                  <a16:creationId xmlns:a16="http://schemas.microsoft.com/office/drawing/2014/main" id="{AECAEA49-AD3F-4C56-9CF2-E9B50E6F8CE5}"/>
                </a:ext>
              </a:extLst>
            </p:cNvPr>
            <p:cNvSpPr>
              <a:spLocks noChangeArrowheads="1"/>
            </p:cNvSpPr>
            <p:nvPr/>
          </p:nvSpPr>
          <p:spPr bwMode="auto">
            <a:xfrm>
              <a:off x="4829144" y="3610176"/>
              <a:ext cx="100191" cy="10159"/>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2" name="Oval 116">
              <a:extLst>
                <a:ext uri="{FF2B5EF4-FFF2-40B4-BE49-F238E27FC236}">
                  <a16:creationId xmlns:a16="http://schemas.microsoft.com/office/drawing/2014/main" id="{E0170780-A901-41DC-8E5A-94B5E316558B}"/>
                </a:ext>
              </a:extLst>
            </p:cNvPr>
            <p:cNvSpPr>
              <a:spLocks noChangeArrowheads="1"/>
            </p:cNvSpPr>
            <p:nvPr/>
          </p:nvSpPr>
          <p:spPr bwMode="auto">
            <a:xfrm>
              <a:off x="4797615" y="3639953"/>
              <a:ext cx="18217" cy="19268"/>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3" name="Rectangle 117">
              <a:extLst>
                <a:ext uri="{FF2B5EF4-FFF2-40B4-BE49-F238E27FC236}">
                  <a16:creationId xmlns:a16="http://schemas.microsoft.com/office/drawing/2014/main" id="{D1EACB7D-FD4F-4A62-93AD-51FAC8058663}"/>
                </a:ext>
              </a:extLst>
            </p:cNvPr>
            <p:cNvSpPr>
              <a:spLocks noChangeArrowheads="1"/>
            </p:cNvSpPr>
            <p:nvPr/>
          </p:nvSpPr>
          <p:spPr bwMode="auto">
            <a:xfrm>
              <a:off x="4829144" y="3644157"/>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4" name="Oval 118">
              <a:extLst>
                <a:ext uri="{FF2B5EF4-FFF2-40B4-BE49-F238E27FC236}">
                  <a16:creationId xmlns:a16="http://schemas.microsoft.com/office/drawing/2014/main" id="{CF6BC198-DE0E-4F2A-B680-EE07AB19E8D9}"/>
                </a:ext>
              </a:extLst>
            </p:cNvPr>
            <p:cNvSpPr>
              <a:spLocks noChangeArrowheads="1"/>
            </p:cNvSpPr>
            <p:nvPr/>
          </p:nvSpPr>
          <p:spPr bwMode="auto">
            <a:xfrm>
              <a:off x="4797615" y="3674985"/>
              <a:ext cx="18217" cy="1786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5" name="Rectangle 119">
              <a:extLst>
                <a:ext uri="{FF2B5EF4-FFF2-40B4-BE49-F238E27FC236}">
                  <a16:creationId xmlns:a16="http://schemas.microsoft.com/office/drawing/2014/main" id="{C29F33D5-7923-495C-99C4-62D0456920F9}"/>
                </a:ext>
              </a:extLst>
            </p:cNvPr>
            <p:cNvSpPr>
              <a:spLocks noChangeArrowheads="1"/>
            </p:cNvSpPr>
            <p:nvPr/>
          </p:nvSpPr>
          <p:spPr bwMode="auto">
            <a:xfrm>
              <a:off x="4829144" y="3678138"/>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6" name="Freeform 120">
              <a:extLst>
                <a:ext uri="{FF2B5EF4-FFF2-40B4-BE49-F238E27FC236}">
                  <a16:creationId xmlns:a16="http://schemas.microsoft.com/office/drawing/2014/main" id="{2EE2A9C4-DCAE-4ADF-9F4E-6F2249415A64}"/>
                </a:ext>
              </a:extLst>
            </p:cNvPr>
            <p:cNvSpPr>
              <a:spLocks/>
            </p:cNvSpPr>
            <p:nvPr/>
          </p:nvSpPr>
          <p:spPr bwMode="auto">
            <a:xfrm>
              <a:off x="4805322" y="3701259"/>
              <a:ext cx="176210" cy="63057"/>
            </a:xfrm>
            <a:custGeom>
              <a:avLst/>
              <a:gdLst>
                <a:gd name="T0" fmla="*/ 503 w 503"/>
                <a:gd name="T1" fmla="*/ 180 h 180"/>
                <a:gd name="T2" fmla="*/ 163 w 503"/>
                <a:gd name="T3" fmla="*/ 180 h 180"/>
                <a:gd name="T4" fmla="*/ 0 w 503"/>
                <a:gd name="T5" fmla="*/ 92 h 180"/>
                <a:gd name="T6" fmla="*/ 163 w 503"/>
                <a:gd name="T7" fmla="*/ 0 h 180"/>
                <a:gd name="T8" fmla="*/ 503 w 503"/>
                <a:gd name="T9" fmla="*/ 0 h 180"/>
                <a:gd name="T10" fmla="*/ 503 w 503"/>
                <a:gd name="T11" fmla="*/ 180 h 180"/>
              </a:gdLst>
              <a:ahLst/>
              <a:cxnLst>
                <a:cxn ang="0">
                  <a:pos x="T0" y="T1"/>
                </a:cxn>
                <a:cxn ang="0">
                  <a:pos x="T2" y="T3"/>
                </a:cxn>
                <a:cxn ang="0">
                  <a:pos x="T4" y="T5"/>
                </a:cxn>
                <a:cxn ang="0">
                  <a:pos x="T6" y="T7"/>
                </a:cxn>
                <a:cxn ang="0">
                  <a:pos x="T8" y="T9"/>
                </a:cxn>
                <a:cxn ang="0">
                  <a:pos x="T10" y="T11"/>
                </a:cxn>
              </a:cxnLst>
              <a:rect l="0" t="0" r="r" b="b"/>
              <a:pathLst>
                <a:path w="503" h="180">
                  <a:moveTo>
                    <a:pt x="503" y="180"/>
                  </a:moveTo>
                  <a:lnTo>
                    <a:pt x="163" y="180"/>
                  </a:lnTo>
                  <a:lnTo>
                    <a:pt x="0" y="92"/>
                  </a:lnTo>
                  <a:lnTo>
                    <a:pt x="163" y="0"/>
                  </a:lnTo>
                  <a:lnTo>
                    <a:pt x="503" y="0"/>
                  </a:lnTo>
                  <a:lnTo>
                    <a:pt x="503"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7" name="Freeform 121">
              <a:extLst>
                <a:ext uri="{FF2B5EF4-FFF2-40B4-BE49-F238E27FC236}">
                  <a16:creationId xmlns:a16="http://schemas.microsoft.com/office/drawing/2014/main" id="{02DF5087-0922-4DAD-889A-BD025AAD1A1C}"/>
                </a:ext>
              </a:extLst>
            </p:cNvPr>
            <p:cNvSpPr>
              <a:spLocks/>
            </p:cNvSpPr>
            <p:nvPr/>
          </p:nvSpPr>
          <p:spPr bwMode="auto">
            <a:xfrm>
              <a:off x="4828443" y="3701259"/>
              <a:ext cx="32930" cy="63057"/>
            </a:xfrm>
            <a:custGeom>
              <a:avLst/>
              <a:gdLst>
                <a:gd name="T0" fmla="*/ 0 w 94"/>
                <a:gd name="T1" fmla="*/ 128 h 180"/>
                <a:gd name="T2" fmla="*/ 94 w 94"/>
                <a:gd name="T3" fmla="*/ 180 h 180"/>
                <a:gd name="T4" fmla="*/ 94 w 94"/>
                <a:gd name="T5" fmla="*/ 0 h 180"/>
                <a:gd name="T6" fmla="*/ 0 w 94"/>
                <a:gd name="T7" fmla="*/ 54 h 180"/>
                <a:gd name="T8" fmla="*/ 0 w 94"/>
                <a:gd name="T9" fmla="*/ 128 h 180"/>
              </a:gdLst>
              <a:ahLst/>
              <a:cxnLst>
                <a:cxn ang="0">
                  <a:pos x="T0" y="T1"/>
                </a:cxn>
                <a:cxn ang="0">
                  <a:pos x="T2" y="T3"/>
                </a:cxn>
                <a:cxn ang="0">
                  <a:pos x="T4" y="T5"/>
                </a:cxn>
                <a:cxn ang="0">
                  <a:pos x="T6" y="T7"/>
                </a:cxn>
                <a:cxn ang="0">
                  <a:pos x="T8" y="T9"/>
                </a:cxn>
              </a:cxnLst>
              <a:rect l="0" t="0" r="r" b="b"/>
              <a:pathLst>
                <a:path w="94" h="180">
                  <a:moveTo>
                    <a:pt x="0" y="128"/>
                  </a:moveTo>
                  <a:lnTo>
                    <a:pt x="94" y="180"/>
                  </a:lnTo>
                  <a:lnTo>
                    <a:pt x="94" y="0"/>
                  </a:lnTo>
                  <a:lnTo>
                    <a:pt x="0" y="54"/>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78" name="Freeform 122">
              <a:extLst>
                <a:ext uri="{FF2B5EF4-FFF2-40B4-BE49-F238E27FC236}">
                  <a16:creationId xmlns:a16="http://schemas.microsoft.com/office/drawing/2014/main" id="{2CFD30F8-8342-4A48-AC0B-E56E3924BA2B}"/>
                </a:ext>
              </a:extLst>
            </p:cNvPr>
            <p:cNvSpPr>
              <a:spLocks/>
            </p:cNvSpPr>
            <p:nvPr/>
          </p:nvSpPr>
          <p:spPr bwMode="auto">
            <a:xfrm>
              <a:off x="4829144" y="3703711"/>
              <a:ext cx="31529" cy="58853"/>
            </a:xfrm>
            <a:custGeom>
              <a:avLst/>
              <a:gdLst>
                <a:gd name="T0" fmla="*/ 90 w 90"/>
                <a:gd name="T1" fmla="*/ 168 h 168"/>
                <a:gd name="T2" fmla="*/ 0 w 90"/>
                <a:gd name="T3" fmla="*/ 118 h 168"/>
                <a:gd name="T4" fmla="*/ 0 w 90"/>
                <a:gd name="T5" fmla="*/ 50 h 168"/>
                <a:gd name="T6" fmla="*/ 90 w 90"/>
                <a:gd name="T7" fmla="*/ 0 h 168"/>
                <a:gd name="T8" fmla="*/ 90 w 90"/>
                <a:gd name="T9" fmla="*/ 168 h 168"/>
                <a:gd name="T10" fmla="*/ 90 w 90"/>
                <a:gd name="T11" fmla="*/ 168 h 168"/>
              </a:gdLst>
              <a:ahLst/>
              <a:cxnLst>
                <a:cxn ang="0">
                  <a:pos x="T0" y="T1"/>
                </a:cxn>
                <a:cxn ang="0">
                  <a:pos x="T2" y="T3"/>
                </a:cxn>
                <a:cxn ang="0">
                  <a:pos x="T4" y="T5"/>
                </a:cxn>
                <a:cxn ang="0">
                  <a:pos x="T6" y="T7"/>
                </a:cxn>
                <a:cxn ang="0">
                  <a:pos x="T8" y="T9"/>
                </a:cxn>
                <a:cxn ang="0">
                  <a:pos x="T10" y="T11"/>
                </a:cxn>
              </a:cxnLst>
              <a:rect l="0" t="0" r="r" b="b"/>
              <a:pathLst>
                <a:path w="90" h="168">
                  <a:moveTo>
                    <a:pt x="90" y="168"/>
                  </a:moveTo>
                  <a:lnTo>
                    <a:pt x="0" y="118"/>
                  </a:lnTo>
                  <a:lnTo>
                    <a:pt x="0" y="50"/>
                  </a:lnTo>
                  <a:lnTo>
                    <a:pt x="90" y="0"/>
                  </a:lnTo>
                  <a:lnTo>
                    <a:pt x="90" y="168"/>
                  </a:lnTo>
                  <a:lnTo>
                    <a:pt x="90" y="168"/>
                  </a:lnTo>
                  <a:close/>
                </a:path>
              </a:pathLst>
            </a:custGeom>
            <a:grp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79" name="同心圆 214">
              <a:extLst>
                <a:ext uri="{FF2B5EF4-FFF2-40B4-BE49-F238E27FC236}">
                  <a16:creationId xmlns:a16="http://schemas.microsoft.com/office/drawing/2014/main" id="{16752060-D046-441F-8DC8-49ADDA38F08C}"/>
                </a:ext>
              </a:extLst>
            </p:cNvPr>
            <p:cNvSpPr/>
            <p:nvPr/>
          </p:nvSpPr>
          <p:spPr>
            <a:xfrm>
              <a:off x="4626127" y="3431706"/>
              <a:ext cx="506224" cy="506224"/>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80" name="直接连接符 79">
            <a:extLst>
              <a:ext uri="{FF2B5EF4-FFF2-40B4-BE49-F238E27FC236}">
                <a16:creationId xmlns:a16="http://schemas.microsoft.com/office/drawing/2014/main" id="{D2FC4778-F657-42CB-A52A-B254DAEF3BAA}"/>
              </a:ext>
            </a:extLst>
          </p:cNvPr>
          <p:cNvCxnSpPr/>
          <p:nvPr/>
        </p:nvCxnSpPr>
        <p:spPr>
          <a:xfrm>
            <a:off x="2638349" y="4194059"/>
            <a:ext cx="1253547" cy="0"/>
          </a:xfrm>
          <a:prstGeom prst="line">
            <a:avLst/>
          </a:prstGeom>
          <a:ln>
            <a:solidFill>
              <a:schemeClr val="bg1">
                <a:lumMod val="65000"/>
              </a:schemeClr>
            </a:solidFill>
            <a:prstDash val="sysDash"/>
            <a:tailEnd type="none"/>
          </a:ln>
        </p:spPr>
        <p:style>
          <a:lnRef idx="1">
            <a:schemeClr val="accent1"/>
          </a:lnRef>
          <a:fillRef idx="0">
            <a:schemeClr val="accent1"/>
          </a:fillRef>
          <a:effectRef idx="0">
            <a:schemeClr val="accent1"/>
          </a:effectRef>
          <a:fontRef idx="minor">
            <a:schemeClr val="tx1"/>
          </a:fontRef>
        </p:style>
      </p:cxnSp>
      <p:sp>
        <p:nvSpPr>
          <p:cNvPr id="81" name="矩形 80">
            <a:extLst>
              <a:ext uri="{FF2B5EF4-FFF2-40B4-BE49-F238E27FC236}">
                <a16:creationId xmlns:a16="http://schemas.microsoft.com/office/drawing/2014/main" id="{8035FFB6-1664-4652-A2BC-04E4860358A3}"/>
              </a:ext>
            </a:extLst>
          </p:cNvPr>
          <p:cNvSpPr/>
          <p:nvPr/>
        </p:nvSpPr>
        <p:spPr>
          <a:xfrm>
            <a:off x="4133499" y="4093249"/>
            <a:ext cx="4359066" cy="276999"/>
          </a:xfrm>
          <a:prstGeom prst="rect">
            <a:avLst/>
          </a:prstGeom>
        </p:spPr>
        <p:txBody>
          <a:bodyPr wrap="square">
            <a:spAutoFit/>
          </a:bodyPr>
          <a:lstStyle/>
          <a:p>
            <a:pPr algn="just"/>
            <a:r>
              <a:rPr lang="en-US" altLang="zh-CN" sz="1200" dirty="0">
                <a:latin typeface="+mn-ea"/>
              </a:rPr>
              <a:t>(</a:t>
            </a:r>
            <a:r>
              <a:rPr lang="zh-CN" altLang="en-US" sz="1200" dirty="0">
                <a:latin typeface="+mn-ea"/>
              </a:rPr>
              <a:t>五</a:t>
            </a:r>
            <a:r>
              <a:rPr lang="en-US" altLang="zh-CN" sz="1200" dirty="0">
                <a:latin typeface="+mn-ea"/>
              </a:rPr>
              <a:t>)</a:t>
            </a:r>
            <a:r>
              <a:rPr lang="zh-CN" altLang="en-US" sz="1200" dirty="0">
                <a:latin typeface="+mn-ea"/>
              </a:rPr>
              <a:t>撤销权的消灭</a:t>
            </a:r>
          </a:p>
        </p:txBody>
      </p:sp>
      <p:grpSp>
        <p:nvGrpSpPr>
          <p:cNvPr id="82" name="组合 81">
            <a:extLst>
              <a:ext uri="{FF2B5EF4-FFF2-40B4-BE49-F238E27FC236}">
                <a16:creationId xmlns:a16="http://schemas.microsoft.com/office/drawing/2014/main" id="{16775B16-EAB4-4F2A-AA39-F7FF4D69020B}"/>
              </a:ext>
            </a:extLst>
          </p:cNvPr>
          <p:cNvGrpSpPr/>
          <p:nvPr/>
        </p:nvGrpSpPr>
        <p:grpSpPr>
          <a:xfrm>
            <a:off x="3577965" y="3961762"/>
            <a:ext cx="506068" cy="506068"/>
            <a:chOff x="4626127" y="3431706"/>
            <a:chExt cx="506224" cy="506224"/>
          </a:xfrm>
          <a:solidFill>
            <a:srgbClr val="934D19"/>
          </a:solidFill>
        </p:grpSpPr>
        <p:sp>
          <p:nvSpPr>
            <p:cNvPr id="83" name="Freeform 112">
              <a:extLst>
                <a:ext uri="{FF2B5EF4-FFF2-40B4-BE49-F238E27FC236}">
                  <a16:creationId xmlns:a16="http://schemas.microsoft.com/office/drawing/2014/main" id="{D35090A5-CB43-4545-A84D-FEED4DA2A375}"/>
                </a:ext>
              </a:extLst>
            </p:cNvPr>
            <p:cNvSpPr>
              <a:spLocks/>
            </p:cNvSpPr>
            <p:nvPr/>
          </p:nvSpPr>
          <p:spPr bwMode="auto">
            <a:xfrm>
              <a:off x="4762233" y="3563234"/>
              <a:ext cx="201783" cy="239967"/>
            </a:xfrm>
            <a:custGeom>
              <a:avLst/>
              <a:gdLst>
                <a:gd name="T0" fmla="*/ 244 w 244"/>
                <a:gd name="T1" fmla="*/ 265 h 290"/>
                <a:gd name="T2" fmla="*/ 219 w 244"/>
                <a:gd name="T3" fmla="*/ 290 h 290"/>
                <a:gd name="T4" fmla="*/ 26 w 244"/>
                <a:gd name="T5" fmla="*/ 290 h 290"/>
                <a:gd name="T6" fmla="*/ 0 w 244"/>
                <a:gd name="T7" fmla="*/ 265 h 290"/>
                <a:gd name="T8" fmla="*/ 0 w 244"/>
                <a:gd name="T9" fmla="*/ 25 h 290"/>
                <a:gd name="T10" fmla="*/ 26 w 244"/>
                <a:gd name="T11" fmla="*/ 0 h 290"/>
                <a:gd name="T12" fmla="*/ 219 w 244"/>
                <a:gd name="T13" fmla="*/ 0 h 290"/>
                <a:gd name="T14" fmla="*/ 244 w 244"/>
                <a:gd name="T15" fmla="*/ 25 h 290"/>
                <a:gd name="T16" fmla="*/ 244 w 244"/>
                <a:gd name="T17" fmla="*/ 26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90">
                  <a:moveTo>
                    <a:pt x="244" y="265"/>
                  </a:moveTo>
                  <a:cubicBezTo>
                    <a:pt x="244" y="279"/>
                    <a:pt x="233" y="290"/>
                    <a:pt x="219" y="290"/>
                  </a:cubicBezTo>
                  <a:cubicBezTo>
                    <a:pt x="26" y="290"/>
                    <a:pt x="26" y="290"/>
                    <a:pt x="26" y="290"/>
                  </a:cubicBezTo>
                  <a:cubicBezTo>
                    <a:pt x="12" y="290"/>
                    <a:pt x="0" y="279"/>
                    <a:pt x="0" y="265"/>
                  </a:cubicBezTo>
                  <a:cubicBezTo>
                    <a:pt x="0" y="25"/>
                    <a:pt x="0" y="25"/>
                    <a:pt x="0" y="25"/>
                  </a:cubicBezTo>
                  <a:cubicBezTo>
                    <a:pt x="0" y="11"/>
                    <a:pt x="12" y="0"/>
                    <a:pt x="26" y="0"/>
                  </a:cubicBezTo>
                  <a:cubicBezTo>
                    <a:pt x="219" y="0"/>
                    <a:pt x="219" y="0"/>
                    <a:pt x="219" y="0"/>
                  </a:cubicBezTo>
                  <a:cubicBezTo>
                    <a:pt x="233" y="0"/>
                    <a:pt x="244" y="11"/>
                    <a:pt x="244" y="25"/>
                  </a:cubicBezTo>
                  <a:lnTo>
                    <a:pt x="24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4" name="Freeform 113">
              <a:extLst>
                <a:ext uri="{FF2B5EF4-FFF2-40B4-BE49-F238E27FC236}">
                  <a16:creationId xmlns:a16="http://schemas.microsoft.com/office/drawing/2014/main" id="{E82FD3C6-8B82-48FA-BF7F-F006EE9627C5}"/>
                </a:ext>
              </a:extLst>
            </p:cNvPr>
            <p:cNvSpPr>
              <a:spLocks/>
            </p:cNvSpPr>
            <p:nvPr/>
          </p:nvSpPr>
          <p:spPr bwMode="auto">
            <a:xfrm>
              <a:off x="4788507" y="3589508"/>
              <a:ext cx="149235" cy="187770"/>
            </a:xfrm>
            <a:custGeom>
              <a:avLst/>
              <a:gdLst>
                <a:gd name="T0" fmla="*/ 426 w 426"/>
                <a:gd name="T1" fmla="*/ 536 h 536"/>
                <a:gd name="T2" fmla="*/ 0 w 426"/>
                <a:gd name="T3" fmla="*/ 536 h 536"/>
                <a:gd name="T4" fmla="*/ 0 w 426"/>
                <a:gd name="T5" fmla="*/ 0 h 536"/>
                <a:gd name="T6" fmla="*/ 426 w 426"/>
                <a:gd name="T7" fmla="*/ 0 h 536"/>
                <a:gd name="T8" fmla="*/ 426 w 426"/>
                <a:gd name="T9" fmla="*/ 536 h 536"/>
                <a:gd name="T10" fmla="*/ 426 w 426"/>
                <a:gd name="T11" fmla="*/ 536 h 536"/>
              </a:gdLst>
              <a:ahLst/>
              <a:cxnLst>
                <a:cxn ang="0">
                  <a:pos x="T0" y="T1"/>
                </a:cxn>
                <a:cxn ang="0">
                  <a:pos x="T2" y="T3"/>
                </a:cxn>
                <a:cxn ang="0">
                  <a:pos x="T4" y="T5"/>
                </a:cxn>
                <a:cxn ang="0">
                  <a:pos x="T6" y="T7"/>
                </a:cxn>
                <a:cxn ang="0">
                  <a:pos x="T8" y="T9"/>
                </a:cxn>
                <a:cxn ang="0">
                  <a:pos x="T10" y="T11"/>
                </a:cxn>
              </a:cxnLst>
              <a:rect l="0" t="0" r="r" b="b"/>
              <a:pathLst>
                <a:path w="426" h="536">
                  <a:moveTo>
                    <a:pt x="426" y="536"/>
                  </a:moveTo>
                  <a:lnTo>
                    <a:pt x="0" y="536"/>
                  </a:lnTo>
                  <a:lnTo>
                    <a:pt x="0" y="0"/>
                  </a:lnTo>
                  <a:lnTo>
                    <a:pt x="426" y="0"/>
                  </a:lnTo>
                  <a:lnTo>
                    <a:pt x="426" y="536"/>
                  </a:lnTo>
                  <a:lnTo>
                    <a:pt x="426" y="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5" name="Oval 114">
              <a:extLst>
                <a:ext uri="{FF2B5EF4-FFF2-40B4-BE49-F238E27FC236}">
                  <a16:creationId xmlns:a16="http://schemas.microsoft.com/office/drawing/2014/main" id="{A8012747-A24F-4D4C-BAD8-F5073C20B236}"/>
                </a:ext>
              </a:extLst>
            </p:cNvPr>
            <p:cNvSpPr>
              <a:spLocks noChangeArrowheads="1"/>
            </p:cNvSpPr>
            <p:nvPr/>
          </p:nvSpPr>
          <p:spPr bwMode="auto">
            <a:xfrm>
              <a:off x="4797615" y="3606323"/>
              <a:ext cx="18217" cy="1821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6" name="Rectangle 115">
              <a:extLst>
                <a:ext uri="{FF2B5EF4-FFF2-40B4-BE49-F238E27FC236}">
                  <a16:creationId xmlns:a16="http://schemas.microsoft.com/office/drawing/2014/main" id="{20545AD1-0670-4B27-92C7-16D698BA779A}"/>
                </a:ext>
              </a:extLst>
            </p:cNvPr>
            <p:cNvSpPr>
              <a:spLocks noChangeArrowheads="1"/>
            </p:cNvSpPr>
            <p:nvPr/>
          </p:nvSpPr>
          <p:spPr bwMode="auto">
            <a:xfrm>
              <a:off x="4829144" y="3610176"/>
              <a:ext cx="100191" cy="10159"/>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7" name="Oval 116">
              <a:extLst>
                <a:ext uri="{FF2B5EF4-FFF2-40B4-BE49-F238E27FC236}">
                  <a16:creationId xmlns:a16="http://schemas.microsoft.com/office/drawing/2014/main" id="{DE525C82-B34F-42AE-A680-C70E76EE400A}"/>
                </a:ext>
              </a:extLst>
            </p:cNvPr>
            <p:cNvSpPr>
              <a:spLocks noChangeArrowheads="1"/>
            </p:cNvSpPr>
            <p:nvPr/>
          </p:nvSpPr>
          <p:spPr bwMode="auto">
            <a:xfrm>
              <a:off x="4797615" y="3639953"/>
              <a:ext cx="18217" cy="19268"/>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8" name="Rectangle 117">
              <a:extLst>
                <a:ext uri="{FF2B5EF4-FFF2-40B4-BE49-F238E27FC236}">
                  <a16:creationId xmlns:a16="http://schemas.microsoft.com/office/drawing/2014/main" id="{9AE34949-1543-4DE8-9137-0890407EEC31}"/>
                </a:ext>
              </a:extLst>
            </p:cNvPr>
            <p:cNvSpPr>
              <a:spLocks noChangeArrowheads="1"/>
            </p:cNvSpPr>
            <p:nvPr/>
          </p:nvSpPr>
          <p:spPr bwMode="auto">
            <a:xfrm>
              <a:off x="4829144" y="3644157"/>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89" name="Oval 118">
              <a:extLst>
                <a:ext uri="{FF2B5EF4-FFF2-40B4-BE49-F238E27FC236}">
                  <a16:creationId xmlns:a16="http://schemas.microsoft.com/office/drawing/2014/main" id="{9109D598-6544-452A-9D62-95180419A3FC}"/>
                </a:ext>
              </a:extLst>
            </p:cNvPr>
            <p:cNvSpPr>
              <a:spLocks noChangeArrowheads="1"/>
            </p:cNvSpPr>
            <p:nvPr/>
          </p:nvSpPr>
          <p:spPr bwMode="auto">
            <a:xfrm>
              <a:off x="4797615" y="3674985"/>
              <a:ext cx="18217" cy="17866"/>
            </a:xfrm>
            <a:prstGeom prst="ellipse">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0" name="Rectangle 119">
              <a:extLst>
                <a:ext uri="{FF2B5EF4-FFF2-40B4-BE49-F238E27FC236}">
                  <a16:creationId xmlns:a16="http://schemas.microsoft.com/office/drawing/2014/main" id="{0BF16FE3-22B7-4819-AB4C-6903B283777D}"/>
                </a:ext>
              </a:extLst>
            </p:cNvPr>
            <p:cNvSpPr>
              <a:spLocks noChangeArrowheads="1"/>
            </p:cNvSpPr>
            <p:nvPr/>
          </p:nvSpPr>
          <p:spPr bwMode="auto">
            <a:xfrm>
              <a:off x="4829144" y="3678138"/>
              <a:ext cx="100191" cy="10860"/>
            </a:xfrm>
            <a:prstGeom prst="rect">
              <a:avLst/>
            </a:pr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1" name="Freeform 120">
              <a:extLst>
                <a:ext uri="{FF2B5EF4-FFF2-40B4-BE49-F238E27FC236}">
                  <a16:creationId xmlns:a16="http://schemas.microsoft.com/office/drawing/2014/main" id="{153B7FD5-994C-40D0-88B2-4C41E0EAAD83}"/>
                </a:ext>
              </a:extLst>
            </p:cNvPr>
            <p:cNvSpPr>
              <a:spLocks/>
            </p:cNvSpPr>
            <p:nvPr/>
          </p:nvSpPr>
          <p:spPr bwMode="auto">
            <a:xfrm>
              <a:off x="4805322" y="3701259"/>
              <a:ext cx="176210" cy="63057"/>
            </a:xfrm>
            <a:custGeom>
              <a:avLst/>
              <a:gdLst>
                <a:gd name="T0" fmla="*/ 503 w 503"/>
                <a:gd name="T1" fmla="*/ 180 h 180"/>
                <a:gd name="T2" fmla="*/ 163 w 503"/>
                <a:gd name="T3" fmla="*/ 180 h 180"/>
                <a:gd name="T4" fmla="*/ 0 w 503"/>
                <a:gd name="T5" fmla="*/ 92 h 180"/>
                <a:gd name="T6" fmla="*/ 163 w 503"/>
                <a:gd name="T7" fmla="*/ 0 h 180"/>
                <a:gd name="T8" fmla="*/ 503 w 503"/>
                <a:gd name="T9" fmla="*/ 0 h 180"/>
                <a:gd name="T10" fmla="*/ 503 w 503"/>
                <a:gd name="T11" fmla="*/ 180 h 180"/>
              </a:gdLst>
              <a:ahLst/>
              <a:cxnLst>
                <a:cxn ang="0">
                  <a:pos x="T0" y="T1"/>
                </a:cxn>
                <a:cxn ang="0">
                  <a:pos x="T2" y="T3"/>
                </a:cxn>
                <a:cxn ang="0">
                  <a:pos x="T4" y="T5"/>
                </a:cxn>
                <a:cxn ang="0">
                  <a:pos x="T6" y="T7"/>
                </a:cxn>
                <a:cxn ang="0">
                  <a:pos x="T8" y="T9"/>
                </a:cxn>
                <a:cxn ang="0">
                  <a:pos x="T10" y="T11"/>
                </a:cxn>
              </a:cxnLst>
              <a:rect l="0" t="0" r="r" b="b"/>
              <a:pathLst>
                <a:path w="503" h="180">
                  <a:moveTo>
                    <a:pt x="503" y="180"/>
                  </a:moveTo>
                  <a:lnTo>
                    <a:pt x="163" y="180"/>
                  </a:lnTo>
                  <a:lnTo>
                    <a:pt x="0" y="92"/>
                  </a:lnTo>
                  <a:lnTo>
                    <a:pt x="163" y="0"/>
                  </a:lnTo>
                  <a:lnTo>
                    <a:pt x="503" y="0"/>
                  </a:lnTo>
                  <a:lnTo>
                    <a:pt x="503"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2" name="Freeform 121">
              <a:extLst>
                <a:ext uri="{FF2B5EF4-FFF2-40B4-BE49-F238E27FC236}">
                  <a16:creationId xmlns:a16="http://schemas.microsoft.com/office/drawing/2014/main" id="{932BDA62-E738-48EB-97B5-5B66DE349556}"/>
                </a:ext>
              </a:extLst>
            </p:cNvPr>
            <p:cNvSpPr>
              <a:spLocks/>
            </p:cNvSpPr>
            <p:nvPr/>
          </p:nvSpPr>
          <p:spPr bwMode="auto">
            <a:xfrm>
              <a:off x="4828443" y="3701259"/>
              <a:ext cx="32930" cy="63057"/>
            </a:xfrm>
            <a:custGeom>
              <a:avLst/>
              <a:gdLst>
                <a:gd name="T0" fmla="*/ 0 w 94"/>
                <a:gd name="T1" fmla="*/ 128 h 180"/>
                <a:gd name="T2" fmla="*/ 94 w 94"/>
                <a:gd name="T3" fmla="*/ 180 h 180"/>
                <a:gd name="T4" fmla="*/ 94 w 94"/>
                <a:gd name="T5" fmla="*/ 0 h 180"/>
                <a:gd name="T6" fmla="*/ 0 w 94"/>
                <a:gd name="T7" fmla="*/ 54 h 180"/>
                <a:gd name="T8" fmla="*/ 0 w 94"/>
                <a:gd name="T9" fmla="*/ 128 h 180"/>
              </a:gdLst>
              <a:ahLst/>
              <a:cxnLst>
                <a:cxn ang="0">
                  <a:pos x="T0" y="T1"/>
                </a:cxn>
                <a:cxn ang="0">
                  <a:pos x="T2" y="T3"/>
                </a:cxn>
                <a:cxn ang="0">
                  <a:pos x="T4" y="T5"/>
                </a:cxn>
                <a:cxn ang="0">
                  <a:pos x="T6" y="T7"/>
                </a:cxn>
                <a:cxn ang="0">
                  <a:pos x="T8" y="T9"/>
                </a:cxn>
              </a:cxnLst>
              <a:rect l="0" t="0" r="r" b="b"/>
              <a:pathLst>
                <a:path w="94" h="180">
                  <a:moveTo>
                    <a:pt x="0" y="128"/>
                  </a:moveTo>
                  <a:lnTo>
                    <a:pt x="94" y="180"/>
                  </a:lnTo>
                  <a:lnTo>
                    <a:pt x="94" y="0"/>
                  </a:lnTo>
                  <a:lnTo>
                    <a:pt x="0" y="54"/>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3" name="Freeform 122">
              <a:extLst>
                <a:ext uri="{FF2B5EF4-FFF2-40B4-BE49-F238E27FC236}">
                  <a16:creationId xmlns:a16="http://schemas.microsoft.com/office/drawing/2014/main" id="{C61E5227-9A33-40DC-BBC1-6FA6A5551D94}"/>
                </a:ext>
              </a:extLst>
            </p:cNvPr>
            <p:cNvSpPr>
              <a:spLocks/>
            </p:cNvSpPr>
            <p:nvPr/>
          </p:nvSpPr>
          <p:spPr bwMode="auto">
            <a:xfrm>
              <a:off x="4829144" y="3703711"/>
              <a:ext cx="31529" cy="58853"/>
            </a:xfrm>
            <a:custGeom>
              <a:avLst/>
              <a:gdLst>
                <a:gd name="T0" fmla="*/ 90 w 90"/>
                <a:gd name="T1" fmla="*/ 168 h 168"/>
                <a:gd name="T2" fmla="*/ 0 w 90"/>
                <a:gd name="T3" fmla="*/ 118 h 168"/>
                <a:gd name="T4" fmla="*/ 0 w 90"/>
                <a:gd name="T5" fmla="*/ 50 h 168"/>
                <a:gd name="T6" fmla="*/ 90 w 90"/>
                <a:gd name="T7" fmla="*/ 0 h 168"/>
                <a:gd name="T8" fmla="*/ 90 w 90"/>
                <a:gd name="T9" fmla="*/ 168 h 168"/>
                <a:gd name="T10" fmla="*/ 90 w 90"/>
                <a:gd name="T11" fmla="*/ 168 h 168"/>
              </a:gdLst>
              <a:ahLst/>
              <a:cxnLst>
                <a:cxn ang="0">
                  <a:pos x="T0" y="T1"/>
                </a:cxn>
                <a:cxn ang="0">
                  <a:pos x="T2" y="T3"/>
                </a:cxn>
                <a:cxn ang="0">
                  <a:pos x="T4" y="T5"/>
                </a:cxn>
                <a:cxn ang="0">
                  <a:pos x="T6" y="T7"/>
                </a:cxn>
                <a:cxn ang="0">
                  <a:pos x="T8" y="T9"/>
                </a:cxn>
                <a:cxn ang="0">
                  <a:pos x="T10" y="T11"/>
                </a:cxn>
              </a:cxnLst>
              <a:rect l="0" t="0" r="r" b="b"/>
              <a:pathLst>
                <a:path w="90" h="168">
                  <a:moveTo>
                    <a:pt x="90" y="168"/>
                  </a:moveTo>
                  <a:lnTo>
                    <a:pt x="0" y="118"/>
                  </a:lnTo>
                  <a:lnTo>
                    <a:pt x="0" y="50"/>
                  </a:lnTo>
                  <a:lnTo>
                    <a:pt x="90" y="0"/>
                  </a:lnTo>
                  <a:lnTo>
                    <a:pt x="90" y="168"/>
                  </a:lnTo>
                  <a:lnTo>
                    <a:pt x="90" y="168"/>
                  </a:lnTo>
                  <a:close/>
                </a:path>
              </a:pathLst>
            </a:custGeom>
            <a:grpFill/>
            <a:ln>
              <a:noFill/>
            </a:ln>
          </p:spPr>
          <p:txBody>
            <a:bodyPr vert="horz" wrap="square" lIns="91412" tIns="45706" rIns="91412" bIns="45706" numCol="1" anchor="t" anchorCtr="0" compatLnSpc="1">
              <a:prstTxWarp prst="textNoShape">
                <a:avLst/>
              </a:prstTxWarp>
            </a:bodyPr>
            <a:lstStyle/>
            <a:p>
              <a:endParaRPr lang="zh-CN" altLang="en-US" sz="1200">
                <a:latin typeface="+mn-ea"/>
              </a:endParaRPr>
            </a:p>
          </p:txBody>
        </p:sp>
        <p:sp>
          <p:nvSpPr>
            <p:cNvPr id="94" name="同心圆 231">
              <a:extLst>
                <a:ext uri="{FF2B5EF4-FFF2-40B4-BE49-F238E27FC236}">
                  <a16:creationId xmlns:a16="http://schemas.microsoft.com/office/drawing/2014/main" id="{78CE8A04-A51C-4759-9703-AB9AEC497865}"/>
                </a:ext>
              </a:extLst>
            </p:cNvPr>
            <p:cNvSpPr/>
            <p:nvPr/>
          </p:nvSpPr>
          <p:spPr>
            <a:xfrm>
              <a:off x="4626127" y="3431706"/>
              <a:ext cx="506224" cy="506224"/>
            </a:xfrm>
            <a:prstGeom prst="donut">
              <a:avLst>
                <a:gd name="adj" fmla="val 109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solidFill>
                <a:latin typeface="+mn-ea"/>
              </a:endParaRPr>
            </a:p>
          </p:txBody>
        </p:sp>
      </p:grpSp>
      <p:sp>
        <p:nvSpPr>
          <p:cNvPr id="95" name="AutoShape 4">
            <a:extLst>
              <a:ext uri="{FF2B5EF4-FFF2-40B4-BE49-F238E27FC236}">
                <a16:creationId xmlns:a16="http://schemas.microsoft.com/office/drawing/2014/main" id="{08CB078B-4677-408E-8437-832A8BBB1028}"/>
              </a:ext>
            </a:extLst>
          </p:cNvPr>
          <p:cNvSpPr>
            <a:spLocks noChangeAspect="1" noChangeArrowheads="1" noTextEdit="1"/>
          </p:cNvSpPr>
          <p:nvPr/>
        </p:nvSpPr>
        <p:spPr bwMode="auto">
          <a:xfrm>
            <a:off x="741594" y="1543493"/>
            <a:ext cx="1867910" cy="2637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2" tIns="45706" rIns="91412" bIns="45706" numCol="1" anchor="t" anchorCtr="0" compatLnSpc="1">
            <a:prstTxWarp prst="textNoShape">
              <a:avLst/>
            </a:prstTxWarp>
          </a:bodyPr>
          <a:lstStyle/>
          <a:p>
            <a:endParaRPr lang="zh-CN" altLang="en-US"/>
          </a:p>
        </p:txBody>
      </p:sp>
      <p:sp>
        <p:nvSpPr>
          <p:cNvPr id="96" name="Freeform 6">
            <a:extLst>
              <a:ext uri="{FF2B5EF4-FFF2-40B4-BE49-F238E27FC236}">
                <a16:creationId xmlns:a16="http://schemas.microsoft.com/office/drawing/2014/main" id="{8CB8FF7F-4CF5-42A3-BB08-49169EFD1048}"/>
              </a:ext>
            </a:extLst>
          </p:cNvPr>
          <p:cNvSpPr>
            <a:spLocks/>
          </p:cNvSpPr>
          <p:nvPr/>
        </p:nvSpPr>
        <p:spPr bwMode="auto">
          <a:xfrm>
            <a:off x="329576" y="1310203"/>
            <a:ext cx="2281515" cy="1355307"/>
          </a:xfrm>
          <a:custGeom>
            <a:avLst/>
            <a:gdLst>
              <a:gd name="T0" fmla="*/ 0 w 1645"/>
              <a:gd name="T1" fmla="*/ 313 h 1000"/>
              <a:gd name="T2" fmla="*/ 918 w 1645"/>
              <a:gd name="T3" fmla="*/ 305 h 1000"/>
              <a:gd name="T4" fmla="*/ 1645 w 1645"/>
              <a:gd name="T5" fmla="*/ 319 h 1000"/>
              <a:gd name="T6" fmla="*/ 1645 w 1645"/>
              <a:gd name="T7" fmla="*/ 708 h 1000"/>
              <a:gd name="T8" fmla="*/ 918 w 1645"/>
              <a:gd name="T9" fmla="*/ 694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5"/>
                </a:cubicBezTo>
                <a:cubicBezTo>
                  <a:pt x="1353" y="611"/>
                  <a:pt x="1604" y="360"/>
                  <a:pt x="1645" y="319"/>
                </a:cubicBezTo>
                <a:cubicBezTo>
                  <a:pt x="1645" y="708"/>
                  <a:pt x="1645" y="708"/>
                  <a:pt x="1645" y="708"/>
                </a:cubicBezTo>
                <a:cubicBezTo>
                  <a:pt x="1604" y="749"/>
                  <a:pt x="1353" y="1000"/>
                  <a:pt x="918" y="694"/>
                </a:cubicBezTo>
                <a:cubicBezTo>
                  <a:pt x="483" y="389"/>
                  <a:pt x="0" y="702"/>
                  <a:pt x="0" y="702"/>
                </a:cubicBezTo>
                <a:lnTo>
                  <a:pt x="0" y="313"/>
                </a:lnTo>
                <a:close/>
              </a:path>
            </a:pathLst>
          </a:custGeom>
          <a:solidFill>
            <a:srgbClr val="990033"/>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7" name="Freeform 7">
            <a:extLst>
              <a:ext uri="{FF2B5EF4-FFF2-40B4-BE49-F238E27FC236}">
                <a16:creationId xmlns:a16="http://schemas.microsoft.com/office/drawing/2014/main" id="{31C4FDCB-8B23-47C0-8BC3-236BAB27714C}"/>
              </a:ext>
            </a:extLst>
          </p:cNvPr>
          <p:cNvSpPr>
            <a:spLocks/>
          </p:cNvSpPr>
          <p:nvPr/>
        </p:nvSpPr>
        <p:spPr bwMode="auto">
          <a:xfrm>
            <a:off x="329576" y="1886287"/>
            <a:ext cx="2281515" cy="1355307"/>
          </a:xfrm>
          <a:custGeom>
            <a:avLst/>
            <a:gdLst>
              <a:gd name="T0" fmla="*/ 0 w 1645"/>
              <a:gd name="T1" fmla="*/ 313 h 1000"/>
              <a:gd name="T2" fmla="*/ 918 w 1645"/>
              <a:gd name="T3" fmla="*/ 306 h 1000"/>
              <a:gd name="T4" fmla="*/ 1645 w 1645"/>
              <a:gd name="T5" fmla="*/ 319 h 1000"/>
              <a:gd name="T6" fmla="*/ 1645 w 1645"/>
              <a:gd name="T7" fmla="*/ 708 h 1000"/>
              <a:gd name="T8" fmla="*/ 918 w 1645"/>
              <a:gd name="T9" fmla="*/ 695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6"/>
                </a:cubicBezTo>
                <a:cubicBezTo>
                  <a:pt x="1353" y="612"/>
                  <a:pt x="1604" y="360"/>
                  <a:pt x="1645" y="319"/>
                </a:cubicBezTo>
                <a:cubicBezTo>
                  <a:pt x="1645" y="708"/>
                  <a:pt x="1645" y="708"/>
                  <a:pt x="1645" y="708"/>
                </a:cubicBezTo>
                <a:cubicBezTo>
                  <a:pt x="1604" y="749"/>
                  <a:pt x="1353" y="1000"/>
                  <a:pt x="918" y="695"/>
                </a:cubicBezTo>
                <a:cubicBezTo>
                  <a:pt x="483" y="389"/>
                  <a:pt x="0" y="702"/>
                  <a:pt x="0" y="702"/>
                </a:cubicBezTo>
                <a:lnTo>
                  <a:pt x="0" y="313"/>
                </a:lnTo>
                <a:close/>
              </a:path>
            </a:pathLst>
          </a:custGeom>
          <a:solidFill>
            <a:srgbClr val="934D19"/>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8" name="Freeform 8">
            <a:extLst>
              <a:ext uri="{FF2B5EF4-FFF2-40B4-BE49-F238E27FC236}">
                <a16:creationId xmlns:a16="http://schemas.microsoft.com/office/drawing/2014/main" id="{DBC1F94F-568A-476A-B328-DC67249DAD4D}"/>
              </a:ext>
            </a:extLst>
          </p:cNvPr>
          <p:cNvSpPr>
            <a:spLocks/>
          </p:cNvSpPr>
          <p:nvPr/>
        </p:nvSpPr>
        <p:spPr bwMode="auto">
          <a:xfrm>
            <a:off x="329576" y="2463958"/>
            <a:ext cx="2281515" cy="1353720"/>
          </a:xfrm>
          <a:custGeom>
            <a:avLst/>
            <a:gdLst>
              <a:gd name="T0" fmla="*/ 0 w 1645"/>
              <a:gd name="T1" fmla="*/ 313 h 1000"/>
              <a:gd name="T2" fmla="*/ 918 w 1645"/>
              <a:gd name="T3" fmla="*/ 305 h 1000"/>
              <a:gd name="T4" fmla="*/ 1645 w 1645"/>
              <a:gd name="T5" fmla="*/ 319 h 1000"/>
              <a:gd name="T6" fmla="*/ 1645 w 1645"/>
              <a:gd name="T7" fmla="*/ 708 h 1000"/>
              <a:gd name="T8" fmla="*/ 918 w 1645"/>
              <a:gd name="T9" fmla="*/ 694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5"/>
                </a:cubicBezTo>
                <a:cubicBezTo>
                  <a:pt x="1353" y="611"/>
                  <a:pt x="1604" y="360"/>
                  <a:pt x="1645" y="319"/>
                </a:cubicBezTo>
                <a:cubicBezTo>
                  <a:pt x="1645" y="708"/>
                  <a:pt x="1645" y="708"/>
                  <a:pt x="1645" y="708"/>
                </a:cubicBezTo>
                <a:cubicBezTo>
                  <a:pt x="1604" y="748"/>
                  <a:pt x="1353" y="1000"/>
                  <a:pt x="918" y="694"/>
                </a:cubicBezTo>
                <a:cubicBezTo>
                  <a:pt x="483" y="388"/>
                  <a:pt x="0" y="702"/>
                  <a:pt x="0" y="702"/>
                </a:cubicBezTo>
                <a:lnTo>
                  <a:pt x="0" y="313"/>
                </a:lnTo>
                <a:close/>
              </a:path>
            </a:pathLst>
          </a:custGeom>
          <a:solidFill>
            <a:srgbClr val="DB782B"/>
          </a:solidFill>
          <a:ln>
            <a:noFill/>
          </a:ln>
        </p:spPr>
        <p:txBody>
          <a:bodyPr vert="horz" wrap="square" lIns="91412" tIns="45706" rIns="91412" bIns="45706" numCol="1" anchor="t" anchorCtr="0" compatLnSpc="1">
            <a:prstTxWarp prst="textNoShape">
              <a:avLst/>
            </a:prstTxWarp>
          </a:bodyPr>
          <a:lstStyle/>
          <a:p>
            <a:endParaRPr lang="zh-CN" altLang="en-US"/>
          </a:p>
        </p:txBody>
      </p:sp>
      <p:sp>
        <p:nvSpPr>
          <p:cNvPr id="99" name="Freeform 9">
            <a:extLst>
              <a:ext uri="{FF2B5EF4-FFF2-40B4-BE49-F238E27FC236}">
                <a16:creationId xmlns:a16="http://schemas.microsoft.com/office/drawing/2014/main" id="{CC4A7202-00FC-4838-B2D6-B4D8F818F712}"/>
              </a:ext>
            </a:extLst>
          </p:cNvPr>
          <p:cNvSpPr>
            <a:spLocks/>
          </p:cNvSpPr>
          <p:nvPr/>
        </p:nvSpPr>
        <p:spPr bwMode="auto">
          <a:xfrm>
            <a:off x="329576" y="3038456"/>
            <a:ext cx="2281515" cy="1355307"/>
          </a:xfrm>
          <a:custGeom>
            <a:avLst/>
            <a:gdLst>
              <a:gd name="T0" fmla="*/ 0 w 1645"/>
              <a:gd name="T1" fmla="*/ 313 h 1000"/>
              <a:gd name="T2" fmla="*/ 918 w 1645"/>
              <a:gd name="T3" fmla="*/ 306 h 1000"/>
              <a:gd name="T4" fmla="*/ 1645 w 1645"/>
              <a:gd name="T5" fmla="*/ 319 h 1000"/>
              <a:gd name="T6" fmla="*/ 1645 w 1645"/>
              <a:gd name="T7" fmla="*/ 708 h 1000"/>
              <a:gd name="T8" fmla="*/ 918 w 1645"/>
              <a:gd name="T9" fmla="*/ 695 h 1000"/>
              <a:gd name="T10" fmla="*/ 0 w 1645"/>
              <a:gd name="T11" fmla="*/ 702 h 1000"/>
              <a:gd name="T12" fmla="*/ 0 w 1645"/>
              <a:gd name="T13" fmla="*/ 313 h 1000"/>
            </a:gdLst>
            <a:ahLst/>
            <a:cxnLst>
              <a:cxn ang="0">
                <a:pos x="T0" y="T1"/>
              </a:cxn>
              <a:cxn ang="0">
                <a:pos x="T2" y="T3"/>
              </a:cxn>
              <a:cxn ang="0">
                <a:pos x="T4" y="T5"/>
              </a:cxn>
              <a:cxn ang="0">
                <a:pos x="T6" y="T7"/>
              </a:cxn>
              <a:cxn ang="0">
                <a:pos x="T8" y="T9"/>
              </a:cxn>
              <a:cxn ang="0">
                <a:pos x="T10" y="T11"/>
              </a:cxn>
              <a:cxn ang="0">
                <a:pos x="T12" y="T13"/>
              </a:cxn>
            </a:cxnLst>
            <a:rect l="0" t="0" r="r" b="b"/>
            <a:pathLst>
              <a:path w="1645" h="1000">
                <a:moveTo>
                  <a:pt x="0" y="313"/>
                </a:moveTo>
                <a:cubicBezTo>
                  <a:pt x="0" y="313"/>
                  <a:pt x="483" y="0"/>
                  <a:pt x="918" y="306"/>
                </a:cubicBezTo>
                <a:cubicBezTo>
                  <a:pt x="1353" y="612"/>
                  <a:pt x="1604" y="360"/>
                  <a:pt x="1645" y="319"/>
                </a:cubicBezTo>
                <a:cubicBezTo>
                  <a:pt x="1645" y="708"/>
                  <a:pt x="1645" y="708"/>
                  <a:pt x="1645" y="708"/>
                </a:cubicBezTo>
                <a:cubicBezTo>
                  <a:pt x="1604" y="749"/>
                  <a:pt x="1353" y="1000"/>
                  <a:pt x="918" y="695"/>
                </a:cubicBezTo>
                <a:cubicBezTo>
                  <a:pt x="483" y="389"/>
                  <a:pt x="0" y="702"/>
                  <a:pt x="0" y="702"/>
                </a:cubicBezTo>
                <a:lnTo>
                  <a:pt x="0" y="313"/>
                </a:lnTo>
                <a:close/>
              </a:path>
            </a:pathLst>
          </a:custGeom>
          <a:solidFill>
            <a:srgbClr val="4E2A13"/>
          </a:solidFill>
          <a:ln>
            <a:noFill/>
          </a:ln>
        </p:spPr>
        <p:txBody>
          <a:bodyPr vert="horz" wrap="square" lIns="91412" tIns="45706" rIns="91412" bIns="45706" numCol="1" anchor="t" anchorCtr="0" compatLnSpc="1">
            <a:prstTxWarp prst="textNoShape">
              <a:avLst/>
            </a:prstTxWarp>
          </a:bodyPr>
          <a:lstStyle/>
          <a:p>
            <a:endParaRPr lang="zh-CN" altLang="en-US"/>
          </a:p>
        </p:txBody>
      </p:sp>
      <p:cxnSp>
        <p:nvCxnSpPr>
          <p:cNvPr id="100" name="直接连接符 99">
            <a:extLst>
              <a:ext uri="{FF2B5EF4-FFF2-40B4-BE49-F238E27FC236}">
                <a16:creationId xmlns:a16="http://schemas.microsoft.com/office/drawing/2014/main" id="{C07615FE-D230-4EA4-B0DB-3C921D16CCBC}"/>
              </a:ext>
            </a:extLst>
          </p:cNvPr>
          <p:cNvCxnSpPr/>
          <p:nvPr/>
        </p:nvCxnSpPr>
        <p:spPr>
          <a:xfrm>
            <a:off x="257590" y="1764176"/>
            <a:ext cx="0" cy="2231559"/>
          </a:xfrm>
          <a:prstGeom prst="line">
            <a:avLst/>
          </a:prstGeom>
          <a:ln w="38100">
            <a:solidFill>
              <a:srgbClr val="B2B2B2"/>
            </a:solidFill>
          </a:ln>
        </p:spPr>
        <p:style>
          <a:lnRef idx="1">
            <a:schemeClr val="accent1"/>
          </a:lnRef>
          <a:fillRef idx="0">
            <a:schemeClr val="accent1"/>
          </a:fillRef>
          <a:effectRef idx="0">
            <a:schemeClr val="accent1"/>
          </a:effectRef>
          <a:fontRef idx="minor">
            <a:schemeClr val="tx1"/>
          </a:fontRef>
        </p:style>
      </p:cxnSp>
      <p:sp>
        <p:nvSpPr>
          <p:cNvPr id="101" name="矩形 100">
            <a:extLst>
              <a:ext uri="{FF2B5EF4-FFF2-40B4-BE49-F238E27FC236}">
                <a16:creationId xmlns:a16="http://schemas.microsoft.com/office/drawing/2014/main" id="{3FF512B4-7B08-4FF4-917A-87333CA4287A}"/>
              </a:ext>
            </a:extLst>
          </p:cNvPr>
          <p:cNvSpPr/>
          <p:nvPr/>
        </p:nvSpPr>
        <p:spPr>
          <a:xfrm>
            <a:off x="401564" y="1802275"/>
            <a:ext cx="693421" cy="246221"/>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01</a:t>
            </a:r>
          </a:p>
        </p:txBody>
      </p:sp>
      <p:sp>
        <p:nvSpPr>
          <p:cNvPr id="102" name="矩形 101">
            <a:extLst>
              <a:ext uri="{FF2B5EF4-FFF2-40B4-BE49-F238E27FC236}">
                <a16:creationId xmlns:a16="http://schemas.microsoft.com/office/drawing/2014/main" id="{3D0C07AD-6B34-45D4-A77C-4DB7D5D38493}"/>
              </a:ext>
            </a:extLst>
          </p:cNvPr>
          <p:cNvSpPr/>
          <p:nvPr/>
        </p:nvSpPr>
        <p:spPr>
          <a:xfrm>
            <a:off x="401563" y="2341367"/>
            <a:ext cx="693421" cy="246221"/>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02</a:t>
            </a:r>
          </a:p>
        </p:txBody>
      </p:sp>
      <p:sp>
        <p:nvSpPr>
          <p:cNvPr id="103" name="矩形 102">
            <a:extLst>
              <a:ext uri="{FF2B5EF4-FFF2-40B4-BE49-F238E27FC236}">
                <a16:creationId xmlns:a16="http://schemas.microsoft.com/office/drawing/2014/main" id="{3BA23631-59D7-4F6A-B1C7-E1DF7865BA92}"/>
              </a:ext>
            </a:extLst>
          </p:cNvPr>
          <p:cNvSpPr/>
          <p:nvPr/>
        </p:nvSpPr>
        <p:spPr>
          <a:xfrm>
            <a:off x="401562" y="2915201"/>
            <a:ext cx="693421" cy="246145"/>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03</a:t>
            </a:r>
          </a:p>
        </p:txBody>
      </p:sp>
      <p:sp>
        <p:nvSpPr>
          <p:cNvPr id="104" name="矩形 103">
            <a:extLst>
              <a:ext uri="{FF2B5EF4-FFF2-40B4-BE49-F238E27FC236}">
                <a16:creationId xmlns:a16="http://schemas.microsoft.com/office/drawing/2014/main" id="{CA286122-3B39-4DD6-817B-90CF8F187382}"/>
              </a:ext>
            </a:extLst>
          </p:cNvPr>
          <p:cNvSpPr/>
          <p:nvPr/>
        </p:nvSpPr>
        <p:spPr>
          <a:xfrm>
            <a:off x="410367" y="3489033"/>
            <a:ext cx="693421" cy="246145"/>
          </a:xfrm>
          <a:prstGeom prst="rect">
            <a:avLst/>
          </a:prstGeom>
        </p:spPr>
        <p:txBody>
          <a:bodyPr wrap="square">
            <a:spAutoFit/>
          </a:bodyPr>
          <a:lstStyle/>
          <a:p>
            <a:pPr algn="just">
              <a:lnSpc>
                <a:spcPts val="1200"/>
              </a:lnSpc>
            </a:pPr>
            <a:r>
              <a:rPr lang="en-US" altLang="zh-CN" sz="1600" dirty="0">
                <a:solidFill>
                  <a:schemeClr val="bg1"/>
                </a:solidFill>
                <a:latin typeface="微软雅黑" pitchFamily="34" charset="-122"/>
                <a:ea typeface="微软雅黑" pitchFamily="34" charset="-122"/>
              </a:rPr>
              <a:t>04</a:t>
            </a:r>
          </a:p>
        </p:txBody>
      </p:sp>
    </p:spTree>
    <p:extLst>
      <p:ext uri="{BB962C8B-B14F-4D97-AF65-F5344CB8AC3E}">
        <p14:creationId xmlns:p14="http://schemas.microsoft.com/office/powerpoint/2010/main" val="28478223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wipe(left)">
                                          <p:cBhvr>
                                            <p:cTn id="13" dur="300"/>
                                            <p:tgtEl>
                                              <p:spTgt spid="96"/>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300"/>
                                            <p:tgtEl>
                                              <p:spTgt spid="97"/>
                                            </p:tgtEl>
                                          </p:cBhvr>
                                        </p:animEffect>
                                      </p:childTnLst>
                                    </p:cTn>
                                  </p:par>
                                </p:childTnLst>
                              </p:cTn>
                            </p:par>
                            <p:par>
                              <p:cTn id="18" fill="hold">
                                <p:stCondLst>
                                  <p:cond delay="1600"/>
                                </p:stCondLst>
                                <p:childTnLst>
                                  <p:par>
                                    <p:cTn id="19" presetID="22" presetClass="entr" presetSubtype="8" fill="hold" grpId="0" nodeType="afterEffect">
                                      <p:stCondLst>
                                        <p:cond delay="0"/>
                                      </p:stCondLst>
                                      <p:childTnLst>
                                        <p:set>
                                          <p:cBhvr>
                                            <p:cTn id="20" dur="1" fill="hold">
                                              <p:stCondLst>
                                                <p:cond delay="0"/>
                                              </p:stCondLst>
                                            </p:cTn>
                                            <p:tgtEl>
                                              <p:spTgt spid="98"/>
                                            </p:tgtEl>
                                            <p:attrNameLst>
                                              <p:attrName>style.visibility</p:attrName>
                                            </p:attrNameLst>
                                          </p:cBhvr>
                                          <p:to>
                                            <p:strVal val="visible"/>
                                          </p:to>
                                        </p:set>
                                        <p:animEffect transition="in" filter="wipe(left)">
                                          <p:cBhvr>
                                            <p:cTn id="21" dur="300"/>
                                            <p:tgtEl>
                                              <p:spTgt spid="98"/>
                                            </p:tgtEl>
                                          </p:cBhvr>
                                        </p:animEffect>
                                      </p:childTnLst>
                                    </p:cTn>
                                  </p:par>
                                </p:childTnLst>
                              </p:cTn>
                            </p:par>
                            <p:par>
                              <p:cTn id="22" fill="hold">
                                <p:stCondLst>
                                  <p:cond delay="1900"/>
                                </p:stCondLst>
                                <p:childTnLst>
                                  <p:par>
                                    <p:cTn id="23" presetID="22" presetClass="entr" presetSubtype="8" fill="hold" grpId="0" nodeType="afterEffect">
                                      <p:stCondLst>
                                        <p:cond delay="0"/>
                                      </p:stCondLst>
                                      <p:childTnLst>
                                        <p:set>
                                          <p:cBhvr>
                                            <p:cTn id="24" dur="1" fill="hold">
                                              <p:stCondLst>
                                                <p:cond delay="0"/>
                                              </p:stCondLst>
                                            </p:cTn>
                                            <p:tgtEl>
                                              <p:spTgt spid="99"/>
                                            </p:tgtEl>
                                            <p:attrNameLst>
                                              <p:attrName>style.visibility</p:attrName>
                                            </p:attrNameLst>
                                          </p:cBhvr>
                                          <p:to>
                                            <p:strVal val="visible"/>
                                          </p:to>
                                        </p:set>
                                        <p:animEffect transition="in" filter="wipe(left)">
                                          <p:cBhvr>
                                            <p:cTn id="25" dur="300"/>
                                            <p:tgtEl>
                                              <p:spTgt spid="99"/>
                                            </p:tgtEl>
                                          </p:cBhvr>
                                        </p:animEffect>
                                      </p:childTnLst>
                                    </p:cTn>
                                  </p:par>
                                </p:childTnLst>
                              </p:cTn>
                            </p:par>
                            <p:par>
                              <p:cTn id="26" fill="hold">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p:cTn id="29" dur="300" fill="hold"/>
                                            <p:tgtEl>
                                              <p:spTgt spid="101"/>
                                            </p:tgtEl>
                                            <p:attrNameLst>
                                              <p:attrName>ppt_w</p:attrName>
                                            </p:attrNameLst>
                                          </p:cBhvr>
                                          <p:tavLst>
                                            <p:tav tm="0">
                                              <p:val>
                                                <p:fltVal val="0"/>
                                              </p:val>
                                            </p:tav>
                                            <p:tav tm="100000">
                                              <p:val>
                                                <p:strVal val="#ppt_w"/>
                                              </p:val>
                                            </p:tav>
                                          </p:tavLst>
                                        </p:anim>
                                        <p:anim calcmode="lin" valueType="num">
                                          <p:cBhvr>
                                            <p:cTn id="30" dur="300" fill="hold"/>
                                            <p:tgtEl>
                                              <p:spTgt spid="101"/>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p:cTn id="34" dur="300" fill="hold"/>
                                            <p:tgtEl>
                                              <p:spTgt spid="102"/>
                                            </p:tgtEl>
                                            <p:attrNameLst>
                                              <p:attrName>ppt_w</p:attrName>
                                            </p:attrNameLst>
                                          </p:cBhvr>
                                          <p:tavLst>
                                            <p:tav tm="0">
                                              <p:val>
                                                <p:fltVal val="0"/>
                                              </p:val>
                                            </p:tav>
                                            <p:tav tm="100000">
                                              <p:val>
                                                <p:strVal val="#ppt_w"/>
                                              </p:val>
                                            </p:tav>
                                          </p:tavLst>
                                        </p:anim>
                                        <p:anim calcmode="lin" valueType="num">
                                          <p:cBhvr>
                                            <p:cTn id="35" dur="300" fill="hold"/>
                                            <p:tgtEl>
                                              <p:spTgt spid="102"/>
                                            </p:tgtEl>
                                            <p:attrNameLst>
                                              <p:attrName>ppt_h</p:attrName>
                                            </p:attrNameLst>
                                          </p:cBhvr>
                                          <p:tavLst>
                                            <p:tav tm="0">
                                              <p:val>
                                                <p:fltVal val="0"/>
                                              </p:val>
                                            </p:tav>
                                            <p:tav tm="100000">
                                              <p:val>
                                                <p:strVal val="#ppt_h"/>
                                              </p:val>
                                            </p:tav>
                                          </p:tavLst>
                                        </p:anim>
                                      </p:childTnLst>
                                    </p:cTn>
                                  </p:par>
                                </p:childTnLst>
                              </p:cTn>
                            </p:par>
                            <p:par>
                              <p:cTn id="36" fill="hold">
                                <p:stCondLst>
                                  <p:cond delay="2800"/>
                                </p:stCondLst>
                                <p:childTnLst>
                                  <p:par>
                                    <p:cTn id="37" presetID="23" presetClass="entr" presetSubtype="16" fill="hold" grpId="0" nodeType="afterEffect">
                                      <p:stCondLst>
                                        <p:cond delay="0"/>
                                      </p:stCondLst>
                                      <p:childTnLst>
                                        <p:set>
                                          <p:cBhvr>
                                            <p:cTn id="38" dur="1" fill="hold">
                                              <p:stCondLst>
                                                <p:cond delay="0"/>
                                              </p:stCondLst>
                                            </p:cTn>
                                            <p:tgtEl>
                                              <p:spTgt spid="103"/>
                                            </p:tgtEl>
                                            <p:attrNameLst>
                                              <p:attrName>style.visibility</p:attrName>
                                            </p:attrNameLst>
                                          </p:cBhvr>
                                          <p:to>
                                            <p:strVal val="visible"/>
                                          </p:to>
                                        </p:set>
                                        <p:anim calcmode="lin" valueType="num">
                                          <p:cBhvr>
                                            <p:cTn id="39" dur="300" fill="hold"/>
                                            <p:tgtEl>
                                              <p:spTgt spid="103"/>
                                            </p:tgtEl>
                                            <p:attrNameLst>
                                              <p:attrName>ppt_w</p:attrName>
                                            </p:attrNameLst>
                                          </p:cBhvr>
                                          <p:tavLst>
                                            <p:tav tm="0">
                                              <p:val>
                                                <p:fltVal val="0"/>
                                              </p:val>
                                            </p:tav>
                                            <p:tav tm="100000">
                                              <p:val>
                                                <p:strVal val="#ppt_w"/>
                                              </p:val>
                                            </p:tav>
                                          </p:tavLst>
                                        </p:anim>
                                        <p:anim calcmode="lin" valueType="num">
                                          <p:cBhvr>
                                            <p:cTn id="40" dur="300" fill="hold"/>
                                            <p:tgtEl>
                                              <p:spTgt spid="103"/>
                                            </p:tgtEl>
                                            <p:attrNameLst>
                                              <p:attrName>ppt_h</p:attrName>
                                            </p:attrNameLst>
                                          </p:cBhvr>
                                          <p:tavLst>
                                            <p:tav tm="0">
                                              <p:val>
                                                <p:fltVal val="0"/>
                                              </p:val>
                                            </p:tav>
                                            <p:tav tm="100000">
                                              <p:val>
                                                <p:strVal val="#ppt_h"/>
                                              </p:val>
                                            </p:tav>
                                          </p:tavLst>
                                        </p:anim>
                                      </p:childTnLst>
                                    </p:cTn>
                                  </p:par>
                                </p:childTnLst>
                              </p:cTn>
                            </p:par>
                            <p:par>
                              <p:cTn id="41" fill="hold">
                                <p:stCondLst>
                                  <p:cond delay="3100"/>
                                </p:stCondLst>
                                <p:childTnLst>
                                  <p:par>
                                    <p:cTn id="42" presetID="23" presetClass="entr" presetSubtype="16" fill="hold" grpId="0" nodeType="afterEffect">
                                      <p:stCondLst>
                                        <p:cond delay="0"/>
                                      </p:stCondLst>
                                      <p:childTnLst>
                                        <p:set>
                                          <p:cBhvr>
                                            <p:cTn id="43" dur="1" fill="hold">
                                              <p:stCondLst>
                                                <p:cond delay="0"/>
                                              </p:stCondLst>
                                            </p:cTn>
                                            <p:tgtEl>
                                              <p:spTgt spid="104"/>
                                            </p:tgtEl>
                                            <p:attrNameLst>
                                              <p:attrName>style.visibility</p:attrName>
                                            </p:attrNameLst>
                                          </p:cBhvr>
                                          <p:to>
                                            <p:strVal val="visible"/>
                                          </p:to>
                                        </p:set>
                                        <p:anim calcmode="lin" valueType="num">
                                          <p:cBhvr>
                                            <p:cTn id="44" dur="300" fill="hold"/>
                                            <p:tgtEl>
                                              <p:spTgt spid="104"/>
                                            </p:tgtEl>
                                            <p:attrNameLst>
                                              <p:attrName>ppt_w</p:attrName>
                                            </p:attrNameLst>
                                          </p:cBhvr>
                                          <p:tavLst>
                                            <p:tav tm="0">
                                              <p:val>
                                                <p:fltVal val="0"/>
                                              </p:val>
                                            </p:tav>
                                            <p:tav tm="100000">
                                              <p:val>
                                                <p:strVal val="#ppt_w"/>
                                              </p:val>
                                            </p:tav>
                                          </p:tavLst>
                                        </p:anim>
                                        <p:anim calcmode="lin" valueType="num">
                                          <p:cBhvr>
                                            <p:cTn id="45" dur="300" fill="hold"/>
                                            <p:tgtEl>
                                              <p:spTgt spid="104"/>
                                            </p:tgtEl>
                                            <p:attrNameLst>
                                              <p:attrName>ppt_h</p:attrName>
                                            </p:attrNameLst>
                                          </p:cBhvr>
                                          <p:tavLst>
                                            <p:tav tm="0">
                                              <p:val>
                                                <p:fltVal val="0"/>
                                              </p:val>
                                            </p:tav>
                                            <p:tav tm="100000">
                                              <p:val>
                                                <p:strVal val="#ppt_h"/>
                                              </p:val>
                                            </p:tav>
                                          </p:tavLst>
                                        </p:anim>
                                      </p:childTnLst>
                                    </p:cTn>
                                  </p:par>
                                </p:childTnLst>
                              </p:cTn>
                            </p:par>
                            <p:par>
                              <p:cTn id="46" fill="hold">
                                <p:stCondLst>
                                  <p:cond delay="3400"/>
                                </p:stCondLst>
                                <p:childTnLst>
                                  <p:par>
                                    <p:cTn id="47" presetID="22" presetClass="entr" presetSubtype="8"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2" presetClass="entr" presetSubtype="2" fill="hold" grpId="0" nodeType="withEffect" p14:presetBounceEnd="53333">
                                      <p:stCondLst>
                                        <p:cond delay="700"/>
                                      </p:stCondLst>
                                      <p:childTnLst>
                                        <p:set>
                                          <p:cBhvr>
                                            <p:cTn id="54" dur="1" fill="hold">
                                              <p:stCondLst>
                                                <p:cond delay="0"/>
                                              </p:stCondLst>
                                            </p:cTn>
                                            <p:tgtEl>
                                              <p:spTgt spid="25"/>
                                            </p:tgtEl>
                                            <p:attrNameLst>
                                              <p:attrName>style.visibility</p:attrName>
                                            </p:attrNameLst>
                                          </p:cBhvr>
                                          <p:to>
                                            <p:strVal val="visible"/>
                                          </p:to>
                                        </p:set>
                                        <p:anim calcmode="lin" valueType="num" p14:bounceEnd="53333">
                                          <p:cBhvr additive="base">
                                            <p:cTn id="55" dur="300" fill="hold"/>
                                            <p:tgtEl>
                                              <p:spTgt spid="25"/>
                                            </p:tgtEl>
                                            <p:attrNameLst>
                                              <p:attrName>ppt_x</p:attrName>
                                            </p:attrNameLst>
                                          </p:cBhvr>
                                          <p:tavLst>
                                            <p:tav tm="0">
                                              <p:val>
                                                <p:strVal val="1+#ppt_w/2"/>
                                              </p:val>
                                            </p:tav>
                                            <p:tav tm="100000">
                                              <p:val>
                                                <p:strVal val="#ppt_x"/>
                                              </p:val>
                                            </p:tav>
                                          </p:tavLst>
                                        </p:anim>
                                        <p:anim calcmode="lin" valueType="num" p14:bounceEnd="53333">
                                          <p:cBhvr additive="base">
                                            <p:cTn id="56" dur="300" fill="hold"/>
                                            <p:tgtEl>
                                              <p:spTgt spid="25"/>
                                            </p:tgtEl>
                                            <p:attrNameLst>
                                              <p:attrName>ppt_y</p:attrName>
                                            </p:attrNameLst>
                                          </p:cBhvr>
                                          <p:tavLst>
                                            <p:tav tm="0">
                                              <p:val>
                                                <p:strVal val="#ppt_y"/>
                                              </p:val>
                                            </p:tav>
                                            <p:tav tm="100000">
                                              <p:val>
                                                <p:strVal val="#ppt_y"/>
                                              </p:val>
                                            </p:tav>
                                          </p:tavLst>
                                        </p:anim>
                                      </p:childTnLst>
                                    </p:cTn>
                                  </p:par>
                                </p:childTnLst>
                              </p:cTn>
                            </p:par>
                            <p:par>
                              <p:cTn id="57" fill="hold">
                                <p:stCondLst>
                                  <p:cond delay="4400"/>
                                </p:stCondLst>
                                <p:childTnLst>
                                  <p:par>
                                    <p:cTn id="58" presetID="22" presetClass="entr" presetSubtype="8" fill="hold" nodeType="after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wipe(left)">
                                          <p:cBhvr>
                                            <p:cTn id="60" dur="500"/>
                                            <p:tgtEl>
                                              <p:spTgt spid="5"/>
                                            </p:tgtEl>
                                          </p:cBhvr>
                                        </p:animEffect>
                                      </p:childTnLst>
                                    </p:cTn>
                                  </p:par>
                                </p:childTnLst>
                              </p:cTn>
                            </p:par>
                            <p:par>
                              <p:cTn id="61" fill="hold">
                                <p:stCondLst>
                                  <p:cond delay="4900"/>
                                </p:stCondLst>
                                <p:childTnLst>
                                  <p:par>
                                    <p:cTn id="62" presetID="10" presetClass="entr" presetSubtype="0" fill="hold"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2" presetClass="entr" presetSubtype="2" fill="hold" grpId="0" nodeType="withEffect" p14:presetBounceEnd="53333">
                                      <p:stCondLst>
                                        <p:cond delay="700"/>
                                      </p:stCondLst>
                                      <p:childTnLst>
                                        <p:set>
                                          <p:cBhvr>
                                            <p:cTn id="66" dur="1" fill="hold">
                                              <p:stCondLst>
                                                <p:cond delay="0"/>
                                              </p:stCondLst>
                                            </p:cTn>
                                            <p:tgtEl>
                                              <p:spTgt spid="26"/>
                                            </p:tgtEl>
                                            <p:attrNameLst>
                                              <p:attrName>style.visibility</p:attrName>
                                            </p:attrNameLst>
                                          </p:cBhvr>
                                          <p:to>
                                            <p:strVal val="visible"/>
                                          </p:to>
                                        </p:set>
                                        <p:anim calcmode="lin" valueType="num" p14:bounceEnd="53333">
                                          <p:cBhvr additive="base">
                                            <p:cTn id="67" dur="300" fill="hold"/>
                                            <p:tgtEl>
                                              <p:spTgt spid="26"/>
                                            </p:tgtEl>
                                            <p:attrNameLst>
                                              <p:attrName>ppt_x</p:attrName>
                                            </p:attrNameLst>
                                          </p:cBhvr>
                                          <p:tavLst>
                                            <p:tav tm="0">
                                              <p:val>
                                                <p:strVal val="1+#ppt_w/2"/>
                                              </p:val>
                                            </p:tav>
                                            <p:tav tm="100000">
                                              <p:val>
                                                <p:strVal val="#ppt_x"/>
                                              </p:val>
                                            </p:tav>
                                          </p:tavLst>
                                        </p:anim>
                                        <p:anim calcmode="lin" valueType="num" p14:bounceEnd="53333">
                                          <p:cBhvr additive="base">
                                            <p:cTn id="68" dur="300" fill="hold"/>
                                            <p:tgtEl>
                                              <p:spTgt spid="26"/>
                                            </p:tgtEl>
                                            <p:attrNameLst>
                                              <p:attrName>ppt_y</p:attrName>
                                            </p:attrNameLst>
                                          </p:cBhvr>
                                          <p:tavLst>
                                            <p:tav tm="0">
                                              <p:val>
                                                <p:strVal val="#ppt_y"/>
                                              </p:val>
                                            </p:tav>
                                            <p:tav tm="100000">
                                              <p:val>
                                                <p:strVal val="#ppt_y"/>
                                              </p:val>
                                            </p:tav>
                                          </p:tavLst>
                                        </p:anim>
                                      </p:childTnLst>
                                    </p:cTn>
                                  </p:par>
                                </p:childTnLst>
                              </p:cTn>
                            </p:par>
                            <p:par>
                              <p:cTn id="69" fill="hold">
                                <p:stCondLst>
                                  <p:cond delay="5900"/>
                                </p:stCondLst>
                                <p:childTnLst>
                                  <p:par>
                                    <p:cTn id="70" presetID="22" presetClass="entr" presetSubtype="8" fill="hold" nodeType="afterEffect">
                                      <p:stCondLst>
                                        <p:cond delay="0"/>
                                      </p:stCondLst>
                                      <p:childTnLst>
                                        <p:set>
                                          <p:cBhvr>
                                            <p:cTn id="71" dur="1" fill="hold">
                                              <p:stCondLst>
                                                <p:cond delay="0"/>
                                              </p:stCondLst>
                                            </p:cTn>
                                            <p:tgtEl>
                                              <p:spTgt spid="6"/>
                                            </p:tgtEl>
                                            <p:attrNameLst>
                                              <p:attrName>style.visibility</p:attrName>
                                            </p:attrNameLst>
                                          </p:cBhvr>
                                          <p:to>
                                            <p:strVal val="visible"/>
                                          </p:to>
                                        </p:set>
                                        <p:animEffect transition="in" filter="wipe(left)">
                                          <p:cBhvr>
                                            <p:cTn id="72" dur="500"/>
                                            <p:tgtEl>
                                              <p:spTgt spid="6"/>
                                            </p:tgtEl>
                                          </p:cBhvr>
                                        </p:animEffect>
                                      </p:childTnLst>
                                    </p:cTn>
                                  </p:par>
                                </p:childTnLst>
                              </p:cTn>
                            </p:par>
                            <p:par>
                              <p:cTn id="73" fill="hold">
                                <p:stCondLst>
                                  <p:cond delay="6400"/>
                                </p:stCondLst>
                                <p:childTnLst>
                                  <p:par>
                                    <p:cTn id="74" presetID="10" presetClass="entr" presetSubtype="0" fill="hold" nodeType="after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2" presetClass="entr" presetSubtype="2" fill="hold" grpId="0" nodeType="withEffect" p14:presetBounceEnd="53333">
                                      <p:stCondLst>
                                        <p:cond delay="700"/>
                                      </p:stCondLst>
                                      <p:childTnLst>
                                        <p:set>
                                          <p:cBhvr>
                                            <p:cTn id="78" dur="1" fill="hold">
                                              <p:stCondLst>
                                                <p:cond delay="0"/>
                                              </p:stCondLst>
                                            </p:cTn>
                                            <p:tgtEl>
                                              <p:spTgt spid="36"/>
                                            </p:tgtEl>
                                            <p:attrNameLst>
                                              <p:attrName>style.visibility</p:attrName>
                                            </p:attrNameLst>
                                          </p:cBhvr>
                                          <p:to>
                                            <p:strVal val="visible"/>
                                          </p:to>
                                        </p:set>
                                        <p:anim calcmode="lin" valueType="num" p14:bounceEnd="53333">
                                          <p:cBhvr additive="base">
                                            <p:cTn id="79" dur="300" fill="hold"/>
                                            <p:tgtEl>
                                              <p:spTgt spid="36"/>
                                            </p:tgtEl>
                                            <p:attrNameLst>
                                              <p:attrName>ppt_x</p:attrName>
                                            </p:attrNameLst>
                                          </p:cBhvr>
                                          <p:tavLst>
                                            <p:tav tm="0">
                                              <p:val>
                                                <p:strVal val="1+#ppt_w/2"/>
                                              </p:val>
                                            </p:tav>
                                            <p:tav tm="100000">
                                              <p:val>
                                                <p:strVal val="#ppt_x"/>
                                              </p:val>
                                            </p:tav>
                                          </p:tavLst>
                                        </p:anim>
                                        <p:anim calcmode="lin" valueType="num" p14:bounceEnd="53333">
                                          <p:cBhvr additive="base">
                                            <p:cTn id="80" dur="300" fill="hold"/>
                                            <p:tgtEl>
                                              <p:spTgt spid="36"/>
                                            </p:tgtEl>
                                            <p:attrNameLst>
                                              <p:attrName>ppt_y</p:attrName>
                                            </p:attrNameLst>
                                          </p:cBhvr>
                                          <p:tavLst>
                                            <p:tav tm="0">
                                              <p:val>
                                                <p:strVal val="#ppt_y"/>
                                              </p:val>
                                            </p:tav>
                                            <p:tav tm="100000">
                                              <p:val>
                                                <p:strVal val="#ppt_y"/>
                                              </p:val>
                                            </p:tav>
                                          </p:tavLst>
                                        </p:anim>
                                      </p:childTnLst>
                                    </p:cTn>
                                  </p:par>
                                </p:childTnLst>
                              </p:cTn>
                            </p:par>
                            <p:par>
                              <p:cTn id="81" fill="hold">
                                <p:stCondLst>
                                  <p:cond delay="7400"/>
                                </p:stCondLst>
                                <p:childTnLst>
                                  <p:par>
                                    <p:cTn id="82" presetID="22" presetClass="entr" presetSubtype="8" fill="hold"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left)">
                                          <p:cBhvr>
                                            <p:cTn id="84" dur="500"/>
                                            <p:tgtEl>
                                              <p:spTgt spid="7"/>
                                            </p:tgtEl>
                                          </p:cBhvr>
                                        </p:animEffect>
                                      </p:childTnLst>
                                    </p:cTn>
                                  </p:par>
                                </p:childTnLst>
                              </p:cTn>
                            </p:par>
                            <p:par>
                              <p:cTn id="85" fill="hold">
                                <p:stCondLst>
                                  <p:cond delay="7900"/>
                                </p:stCondLst>
                                <p:childTnLst>
                                  <p:par>
                                    <p:cTn id="86" presetID="10" presetClass="entr" presetSubtype="0" fill="hold"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fade">
                                          <p:cBhvr>
                                            <p:cTn id="88" dur="500"/>
                                            <p:tgtEl>
                                              <p:spTgt spid="67"/>
                                            </p:tgtEl>
                                          </p:cBhvr>
                                        </p:animEffect>
                                      </p:childTnLst>
                                    </p:cTn>
                                  </p:par>
                                  <p:par>
                                    <p:cTn id="89" presetID="2" presetClass="entr" presetSubtype="2" fill="hold" grpId="0" nodeType="withEffect" p14:presetBounceEnd="53333">
                                      <p:stCondLst>
                                        <p:cond delay="700"/>
                                      </p:stCondLst>
                                      <p:childTnLst>
                                        <p:set>
                                          <p:cBhvr>
                                            <p:cTn id="90" dur="1" fill="hold">
                                              <p:stCondLst>
                                                <p:cond delay="0"/>
                                              </p:stCondLst>
                                            </p:cTn>
                                            <p:tgtEl>
                                              <p:spTgt spid="66"/>
                                            </p:tgtEl>
                                            <p:attrNameLst>
                                              <p:attrName>style.visibility</p:attrName>
                                            </p:attrNameLst>
                                          </p:cBhvr>
                                          <p:to>
                                            <p:strVal val="visible"/>
                                          </p:to>
                                        </p:set>
                                        <p:anim calcmode="lin" valueType="num" p14:bounceEnd="53333">
                                          <p:cBhvr additive="base">
                                            <p:cTn id="91" dur="300" fill="hold"/>
                                            <p:tgtEl>
                                              <p:spTgt spid="66"/>
                                            </p:tgtEl>
                                            <p:attrNameLst>
                                              <p:attrName>ppt_x</p:attrName>
                                            </p:attrNameLst>
                                          </p:cBhvr>
                                          <p:tavLst>
                                            <p:tav tm="0">
                                              <p:val>
                                                <p:strVal val="1+#ppt_w/2"/>
                                              </p:val>
                                            </p:tav>
                                            <p:tav tm="100000">
                                              <p:val>
                                                <p:strVal val="#ppt_x"/>
                                              </p:val>
                                            </p:tav>
                                          </p:tavLst>
                                        </p:anim>
                                        <p:anim calcmode="lin" valueType="num" p14:bounceEnd="53333">
                                          <p:cBhvr additive="base">
                                            <p:cTn id="92" dur="300" fill="hold"/>
                                            <p:tgtEl>
                                              <p:spTgt spid="66"/>
                                            </p:tgtEl>
                                            <p:attrNameLst>
                                              <p:attrName>ppt_y</p:attrName>
                                            </p:attrNameLst>
                                          </p:cBhvr>
                                          <p:tavLst>
                                            <p:tav tm="0">
                                              <p:val>
                                                <p:strVal val="#ppt_y"/>
                                              </p:val>
                                            </p:tav>
                                            <p:tav tm="100000">
                                              <p:val>
                                                <p:strVal val="#ppt_y"/>
                                              </p:val>
                                            </p:tav>
                                          </p:tavLst>
                                        </p:anim>
                                      </p:childTnLst>
                                    </p:cTn>
                                  </p:par>
                                </p:childTnLst>
                              </p:cTn>
                            </p:par>
                            <p:par>
                              <p:cTn id="93" fill="hold">
                                <p:stCondLst>
                                  <p:cond delay="8900"/>
                                </p:stCondLst>
                                <p:childTnLst>
                                  <p:par>
                                    <p:cTn id="94" presetID="22" presetClass="entr" presetSubtype="8" fill="hold" nodeType="afterEffect">
                                      <p:stCondLst>
                                        <p:cond delay="0"/>
                                      </p:stCondLst>
                                      <p:childTnLst>
                                        <p:set>
                                          <p:cBhvr>
                                            <p:cTn id="95" dur="1" fill="hold">
                                              <p:stCondLst>
                                                <p:cond delay="0"/>
                                              </p:stCondLst>
                                            </p:cTn>
                                            <p:tgtEl>
                                              <p:spTgt spid="80"/>
                                            </p:tgtEl>
                                            <p:attrNameLst>
                                              <p:attrName>style.visibility</p:attrName>
                                            </p:attrNameLst>
                                          </p:cBhvr>
                                          <p:to>
                                            <p:strVal val="visible"/>
                                          </p:to>
                                        </p:set>
                                        <p:animEffect transition="in" filter="wipe(left)">
                                          <p:cBhvr>
                                            <p:cTn id="96" dur="500"/>
                                            <p:tgtEl>
                                              <p:spTgt spid="80"/>
                                            </p:tgtEl>
                                          </p:cBhvr>
                                        </p:animEffect>
                                      </p:childTnLst>
                                    </p:cTn>
                                  </p:par>
                                </p:childTnLst>
                              </p:cTn>
                            </p:par>
                            <p:par>
                              <p:cTn id="97" fill="hold">
                                <p:stCondLst>
                                  <p:cond delay="9400"/>
                                </p:stCondLst>
                                <p:childTnLst>
                                  <p:par>
                                    <p:cTn id="98" presetID="10" presetClass="entr" presetSubtype="0" fill="hold" nodeType="afterEffect">
                                      <p:stCondLst>
                                        <p:cond delay="0"/>
                                      </p:stCondLst>
                                      <p:childTnLst>
                                        <p:set>
                                          <p:cBhvr>
                                            <p:cTn id="99" dur="1" fill="hold">
                                              <p:stCondLst>
                                                <p:cond delay="0"/>
                                              </p:stCondLst>
                                            </p:cTn>
                                            <p:tgtEl>
                                              <p:spTgt spid="82"/>
                                            </p:tgtEl>
                                            <p:attrNameLst>
                                              <p:attrName>style.visibility</p:attrName>
                                            </p:attrNameLst>
                                          </p:cBhvr>
                                          <p:to>
                                            <p:strVal val="visible"/>
                                          </p:to>
                                        </p:set>
                                        <p:animEffect transition="in" filter="fade">
                                          <p:cBhvr>
                                            <p:cTn id="100" dur="500"/>
                                            <p:tgtEl>
                                              <p:spTgt spid="82"/>
                                            </p:tgtEl>
                                          </p:cBhvr>
                                        </p:animEffect>
                                      </p:childTnLst>
                                    </p:cTn>
                                  </p:par>
                                  <p:par>
                                    <p:cTn id="101" presetID="2" presetClass="entr" presetSubtype="2" fill="hold" grpId="0" nodeType="withEffect" p14:presetBounceEnd="53333">
                                      <p:stCondLst>
                                        <p:cond delay="700"/>
                                      </p:stCondLst>
                                      <p:childTnLst>
                                        <p:set>
                                          <p:cBhvr>
                                            <p:cTn id="102" dur="1" fill="hold">
                                              <p:stCondLst>
                                                <p:cond delay="0"/>
                                              </p:stCondLst>
                                            </p:cTn>
                                            <p:tgtEl>
                                              <p:spTgt spid="81"/>
                                            </p:tgtEl>
                                            <p:attrNameLst>
                                              <p:attrName>style.visibility</p:attrName>
                                            </p:attrNameLst>
                                          </p:cBhvr>
                                          <p:to>
                                            <p:strVal val="visible"/>
                                          </p:to>
                                        </p:set>
                                        <p:anim calcmode="lin" valueType="num" p14:bounceEnd="53333">
                                          <p:cBhvr additive="base">
                                            <p:cTn id="103" dur="300" fill="hold"/>
                                            <p:tgtEl>
                                              <p:spTgt spid="81"/>
                                            </p:tgtEl>
                                            <p:attrNameLst>
                                              <p:attrName>ppt_x</p:attrName>
                                            </p:attrNameLst>
                                          </p:cBhvr>
                                          <p:tavLst>
                                            <p:tav tm="0">
                                              <p:val>
                                                <p:strVal val="1+#ppt_w/2"/>
                                              </p:val>
                                            </p:tav>
                                            <p:tav tm="100000">
                                              <p:val>
                                                <p:strVal val="#ppt_x"/>
                                              </p:val>
                                            </p:tav>
                                          </p:tavLst>
                                        </p:anim>
                                        <p:anim calcmode="lin" valueType="num" p14:bounceEnd="53333">
                                          <p:cBhvr additive="base">
                                            <p:cTn id="104" dur="3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6" grpId="0"/>
          <p:bldP spid="66" grpId="0"/>
          <p:bldP spid="81" grpId="0"/>
          <p:bldP spid="96" grpId="0" animBg="1"/>
          <p:bldP spid="97" grpId="0" animBg="1"/>
          <p:bldP spid="98" grpId="0" animBg="1"/>
          <p:bldP spid="99" grpId="0" animBg="1"/>
          <p:bldP spid="101" grpId="0"/>
          <p:bldP spid="102" grpId="0"/>
          <p:bldP spid="103" grpId="0"/>
          <p:bldP spid="10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wipe(left)">
                                          <p:cBhvr>
                                            <p:cTn id="13" dur="300"/>
                                            <p:tgtEl>
                                              <p:spTgt spid="96"/>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300"/>
                                            <p:tgtEl>
                                              <p:spTgt spid="97"/>
                                            </p:tgtEl>
                                          </p:cBhvr>
                                        </p:animEffect>
                                      </p:childTnLst>
                                    </p:cTn>
                                  </p:par>
                                </p:childTnLst>
                              </p:cTn>
                            </p:par>
                            <p:par>
                              <p:cTn id="18" fill="hold">
                                <p:stCondLst>
                                  <p:cond delay="1600"/>
                                </p:stCondLst>
                                <p:childTnLst>
                                  <p:par>
                                    <p:cTn id="19" presetID="22" presetClass="entr" presetSubtype="8" fill="hold" grpId="0" nodeType="afterEffect">
                                      <p:stCondLst>
                                        <p:cond delay="0"/>
                                      </p:stCondLst>
                                      <p:childTnLst>
                                        <p:set>
                                          <p:cBhvr>
                                            <p:cTn id="20" dur="1" fill="hold">
                                              <p:stCondLst>
                                                <p:cond delay="0"/>
                                              </p:stCondLst>
                                            </p:cTn>
                                            <p:tgtEl>
                                              <p:spTgt spid="98"/>
                                            </p:tgtEl>
                                            <p:attrNameLst>
                                              <p:attrName>style.visibility</p:attrName>
                                            </p:attrNameLst>
                                          </p:cBhvr>
                                          <p:to>
                                            <p:strVal val="visible"/>
                                          </p:to>
                                        </p:set>
                                        <p:animEffect transition="in" filter="wipe(left)">
                                          <p:cBhvr>
                                            <p:cTn id="21" dur="300"/>
                                            <p:tgtEl>
                                              <p:spTgt spid="98"/>
                                            </p:tgtEl>
                                          </p:cBhvr>
                                        </p:animEffect>
                                      </p:childTnLst>
                                    </p:cTn>
                                  </p:par>
                                </p:childTnLst>
                              </p:cTn>
                            </p:par>
                            <p:par>
                              <p:cTn id="22" fill="hold">
                                <p:stCondLst>
                                  <p:cond delay="1900"/>
                                </p:stCondLst>
                                <p:childTnLst>
                                  <p:par>
                                    <p:cTn id="23" presetID="22" presetClass="entr" presetSubtype="8" fill="hold" grpId="0" nodeType="afterEffect">
                                      <p:stCondLst>
                                        <p:cond delay="0"/>
                                      </p:stCondLst>
                                      <p:childTnLst>
                                        <p:set>
                                          <p:cBhvr>
                                            <p:cTn id="24" dur="1" fill="hold">
                                              <p:stCondLst>
                                                <p:cond delay="0"/>
                                              </p:stCondLst>
                                            </p:cTn>
                                            <p:tgtEl>
                                              <p:spTgt spid="99"/>
                                            </p:tgtEl>
                                            <p:attrNameLst>
                                              <p:attrName>style.visibility</p:attrName>
                                            </p:attrNameLst>
                                          </p:cBhvr>
                                          <p:to>
                                            <p:strVal val="visible"/>
                                          </p:to>
                                        </p:set>
                                        <p:animEffect transition="in" filter="wipe(left)">
                                          <p:cBhvr>
                                            <p:cTn id="25" dur="300"/>
                                            <p:tgtEl>
                                              <p:spTgt spid="99"/>
                                            </p:tgtEl>
                                          </p:cBhvr>
                                        </p:animEffect>
                                      </p:childTnLst>
                                    </p:cTn>
                                  </p:par>
                                </p:childTnLst>
                              </p:cTn>
                            </p:par>
                            <p:par>
                              <p:cTn id="26" fill="hold">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p:cTn id="29" dur="300" fill="hold"/>
                                            <p:tgtEl>
                                              <p:spTgt spid="101"/>
                                            </p:tgtEl>
                                            <p:attrNameLst>
                                              <p:attrName>ppt_w</p:attrName>
                                            </p:attrNameLst>
                                          </p:cBhvr>
                                          <p:tavLst>
                                            <p:tav tm="0">
                                              <p:val>
                                                <p:fltVal val="0"/>
                                              </p:val>
                                            </p:tav>
                                            <p:tav tm="100000">
                                              <p:val>
                                                <p:strVal val="#ppt_w"/>
                                              </p:val>
                                            </p:tav>
                                          </p:tavLst>
                                        </p:anim>
                                        <p:anim calcmode="lin" valueType="num">
                                          <p:cBhvr>
                                            <p:cTn id="30" dur="300" fill="hold"/>
                                            <p:tgtEl>
                                              <p:spTgt spid="101"/>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p:cTn id="34" dur="300" fill="hold"/>
                                            <p:tgtEl>
                                              <p:spTgt spid="102"/>
                                            </p:tgtEl>
                                            <p:attrNameLst>
                                              <p:attrName>ppt_w</p:attrName>
                                            </p:attrNameLst>
                                          </p:cBhvr>
                                          <p:tavLst>
                                            <p:tav tm="0">
                                              <p:val>
                                                <p:fltVal val="0"/>
                                              </p:val>
                                            </p:tav>
                                            <p:tav tm="100000">
                                              <p:val>
                                                <p:strVal val="#ppt_w"/>
                                              </p:val>
                                            </p:tav>
                                          </p:tavLst>
                                        </p:anim>
                                        <p:anim calcmode="lin" valueType="num">
                                          <p:cBhvr>
                                            <p:cTn id="35" dur="300" fill="hold"/>
                                            <p:tgtEl>
                                              <p:spTgt spid="102"/>
                                            </p:tgtEl>
                                            <p:attrNameLst>
                                              <p:attrName>ppt_h</p:attrName>
                                            </p:attrNameLst>
                                          </p:cBhvr>
                                          <p:tavLst>
                                            <p:tav tm="0">
                                              <p:val>
                                                <p:fltVal val="0"/>
                                              </p:val>
                                            </p:tav>
                                            <p:tav tm="100000">
                                              <p:val>
                                                <p:strVal val="#ppt_h"/>
                                              </p:val>
                                            </p:tav>
                                          </p:tavLst>
                                        </p:anim>
                                      </p:childTnLst>
                                    </p:cTn>
                                  </p:par>
                                </p:childTnLst>
                              </p:cTn>
                            </p:par>
                            <p:par>
                              <p:cTn id="36" fill="hold">
                                <p:stCondLst>
                                  <p:cond delay="2800"/>
                                </p:stCondLst>
                                <p:childTnLst>
                                  <p:par>
                                    <p:cTn id="37" presetID="23" presetClass="entr" presetSubtype="16" fill="hold" grpId="0" nodeType="afterEffect">
                                      <p:stCondLst>
                                        <p:cond delay="0"/>
                                      </p:stCondLst>
                                      <p:childTnLst>
                                        <p:set>
                                          <p:cBhvr>
                                            <p:cTn id="38" dur="1" fill="hold">
                                              <p:stCondLst>
                                                <p:cond delay="0"/>
                                              </p:stCondLst>
                                            </p:cTn>
                                            <p:tgtEl>
                                              <p:spTgt spid="103"/>
                                            </p:tgtEl>
                                            <p:attrNameLst>
                                              <p:attrName>style.visibility</p:attrName>
                                            </p:attrNameLst>
                                          </p:cBhvr>
                                          <p:to>
                                            <p:strVal val="visible"/>
                                          </p:to>
                                        </p:set>
                                        <p:anim calcmode="lin" valueType="num">
                                          <p:cBhvr>
                                            <p:cTn id="39" dur="300" fill="hold"/>
                                            <p:tgtEl>
                                              <p:spTgt spid="103"/>
                                            </p:tgtEl>
                                            <p:attrNameLst>
                                              <p:attrName>ppt_w</p:attrName>
                                            </p:attrNameLst>
                                          </p:cBhvr>
                                          <p:tavLst>
                                            <p:tav tm="0">
                                              <p:val>
                                                <p:fltVal val="0"/>
                                              </p:val>
                                            </p:tav>
                                            <p:tav tm="100000">
                                              <p:val>
                                                <p:strVal val="#ppt_w"/>
                                              </p:val>
                                            </p:tav>
                                          </p:tavLst>
                                        </p:anim>
                                        <p:anim calcmode="lin" valueType="num">
                                          <p:cBhvr>
                                            <p:cTn id="40" dur="300" fill="hold"/>
                                            <p:tgtEl>
                                              <p:spTgt spid="103"/>
                                            </p:tgtEl>
                                            <p:attrNameLst>
                                              <p:attrName>ppt_h</p:attrName>
                                            </p:attrNameLst>
                                          </p:cBhvr>
                                          <p:tavLst>
                                            <p:tav tm="0">
                                              <p:val>
                                                <p:fltVal val="0"/>
                                              </p:val>
                                            </p:tav>
                                            <p:tav tm="100000">
                                              <p:val>
                                                <p:strVal val="#ppt_h"/>
                                              </p:val>
                                            </p:tav>
                                          </p:tavLst>
                                        </p:anim>
                                      </p:childTnLst>
                                    </p:cTn>
                                  </p:par>
                                </p:childTnLst>
                              </p:cTn>
                            </p:par>
                            <p:par>
                              <p:cTn id="41" fill="hold">
                                <p:stCondLst>
                                  <p:cond delay="3100"/>
                                </p:stCondLst>
                                <p:childTnLst>
                                  <p:par>
                                    <p:cTn id="42" presetID="23" presetClass="entr" presetSubtype="16" fill="hold" grpId="0" nodeType="afterEffect">
                                      <p:stCondLst>
                                        <p:cond delay="0"/>
                                      </p:stCondLst>
                                      <p:childTnLst>
                                        <p:set>
                                          <p:cBhvr>
                                            <p:cTn id="43" dur="1" fill="hold">
                                              <p:stCondLst>
                                                <p:cond delay="0"/>
                                              </p:stCondLst>
                                            </p:cTn>
                                            <p:tgtEl>
                                              <p:spTgt spid="104"/>
                                            </p:tgtEl>
                                            <p:attrNameLst>
                                              <p:attrName>style.visibility</p:attrName>
                                            </p:attrNameLst>
                                          </p:cBhvr>
                                          <p:to>
                                            <p:strVal val="visible"/>
                                          </p:to>
                                        </p:set>
                                        <p:anim calcmode="lin" valueType="num">
                                          <p:cBhvr>
                                            <p:cTn id="44" dur="300" fill="hold"/>
                                            <p:tgtEl>
                                              <p:spTgt spid="104"/>
                                            </p:tgtEl>
                                            <p:attrNameLst>
                                              <p:attrName>ppt_w</p:attrName>
                                            </p:attrNameLst>
                                          </p:cBhvr>
                                          <p:tavLst>
                                            <p:tav tm="0">
                                              <p:val>
                                                <p:fltVal val="0"/>
                                              </p:val>
                                            </p:tav>
                                            <p:tav tm="100000">
                                              <p:val>
                                                <p:strVal val="#ppt_w"/>
                                              </p:val>
                                            </p:tav>
                                          </p:tavLst>
                                        </p:anim>
                                        <p:anim calcmode="lin" valueType="num">
                                          <p:cBhvr>
                                            <p:cTn id="45" dur="300" fill="hold"/>
                                            <p:tgtEl>
                                              <p:spTgt spid="104"/>
                                            </p:tgtEl>
                                            <p:attrNameLst>
                                              <p:attrName>ppt_h</p:attrName>
                                            </p:attrNameLst>
                                          </p:cBhvr>
                                          <p:tavLst>
                                            <p:tav tm="0">
                                              <p:val>
                                                <p:fltVal val="0"/>
                                              </p:val>
                                            </p:tav>
                                            <p:tav tm="100000">
                                              <p:val>
                                                <p:strVal val="#ppt_h"/>
                                              </p:val>
                                            </p:tav>
                                          </p:tavLst>
                                        </p:anim>
                                      </p:childTnLst>
                                    </p:cTn>
                                  </p:par>
                                </p:childTnLst>
                              </p:cTn>
                            </p:par>
                            <p:par>
                              <p:cTn id="46" fill="hold">
                                <p:stCondLst>
                                  <p:cond delay="3400"/>
                                </p:stCondLst>
                                <p:childTnLst>
                                  <p:par>
                                    <p:cTn id="47" presetID="22" presetClass="entr" presetSubtype="8"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2" presetClass="entr" presetSubtype="2" fill="hold" grpId="0" nodeType="withEffect">
                                      <p:stCondLst>
                                        <p:cond delay="70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300" fill="hold"/>
                                            <p:tgtEl>
                                              <p:spTgt spid="25"/>
                                            </p:tgtEl>
                                            <p:attrNameLst>
                                              <p:attrName>ppt_x</p:attrName>
                                            </p:attrNameLst>
                                          </p:cBhvr>
                                          <p:tavLst>
                                            <p:tav tm="0">
                                              <p:val>
                                                <p:strVal val="1+#ppt_w/2"/>
                                              </p:val>
                                            </p:tav>
                                            <p:tav tm="100000">
                                              <p:val>
                                                <p:strVal val="#ppt_x"/>
                                              </p:val>
                                            </p:tav>
                                          </p:tavLst>
                                        </p:anim>
                                        <p:anim calcmode="lin" valueType="num">
                                          <p:cBhvr additive="base">
                                            <p:cTn id="56" dur="300" fill="hold"/>
                                            <p:tgtEl>
                                              <p:spTgt spid="25"/>
                                            </p:tgtEl>
                                            <p:attrNameLst>
                                              <p:attrName>ppt_y</p:attrName>
                                            </p:attrNameLst>
                                          </p:cBhvr>
                                          <p:tavLst>
                                            <p:tav tm="0">
                                              <p:val>
                                                <p:strVal val="#ppt_y"/>
                                              </p:val>
                                            </p:tav>
                                            <p:tav tm="100000">
                                              <p:val>
                                                <p:strVal val="#ppt_y"/>
                                              </p:val>
                                            </p:tav>
                                          </p:tavLst>
                                        </p:anim>
                                      </p:childTnLst>
                                    </p:cTn>
                                  </p:par>
                                </p:childTnLst>
                              </p:cTn>
                            </p:par>
                            <p:par>
                              <p:cTn id="57" fill="hold">
                                <p:stCondLst>
                                  <p:cond delay="4400"/>
                                </p:stCondLst>
                                <p:childTnLst>
                                  <p:par>
                                    <p:cTn id="58" presetID="22" presetClass="entr" presetSubtype="8" fill="hold" nodeType="after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wipe(left)">
                                          <p:cBhvr>
                                            <p:cTn id="60" dur="500"/>
                                            <p:tgtEl>
                                              <p:spTgt spid="5"/>
                                            </p:tgtEl>
                                          </p:cBhvr>
                                        </p:animEffect>
                                      </p:childTnLst>
                                    </p:cTn>
                                  </p:par>
                                </p:childTnLst>
                              </p:cTn>
                            </p:par>
                            <p:par>
                              <p:cTn id="61" fill="hold">
                                <p:stCondLst>
                                  <p:cond delay="4900"/>
                                </p:stCondLst>
                                <p:childTnLst>
                                  <p:par>
                                    <p:cTn id="62" presetID="10" presetClass="entr" presetSubtype="0" fill="hold"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2" presetClass="entr" presetSubtype="2" fill="hold" grpId="0" nodeType="withEffect">
                                      <p:stCondLst>
                                        <p:cond delay="70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300" fill="hold"/>
                                            <p:tgtEl>
                                              <p:spTgt spid="26"/>
                                            </p:tgtEl>
                                            <p:attrNameLst>
                                              <p:attrName>ppt_x</p:attrName>
                                            </p:attrNameLst>
                                          </p:cBhvr>
                                          <p:tavLst>
                                            <p:tav tm="0">
                                              <p:val>
                                                <p:strVal val="1+#ppt_w/2"/>
                                              </p:val>
                                            </p:tav>
                                            <p:tav tm="100000">
                                              <p:val>
                                                <p:strVal val="#ppt_x"/>
                                              </p:val>
                                            </p:tav>
                                          </p:tavLst>
                                        </p:anim>
                                        <p:anim calcmode="lin" valueType="num">
                                          <p:cBhvr additive="base">
                                            <p:cTn id="68" dur="300" fill="hold"/>
                                            <p:tgtEl>
                                              <p:spTgt spid="26"/>
                                            </p:tgtEl>
                                            <p:attrNameLst>
                                              <p:attrName>ppt_y</p:attrName>
                                            </p:attrNameLst>
                                          </p:cBhvr>
                                          <p:tavLst>
                                            <p:tav tm="0">
                                              <p:val>
                                                <p:strVal val="#ppt_y"/>
                                              </p:val>
                                            </p:tav>
                                            <p:tav tm="100000">
                                              <p:val>
                                                <p:strVal val="#ppt_y"/>
                                              </p:val>
                                            </p:tav>
                                          </p:tavLst>
                                        </p:anim>
                                      </p:childTnLst>
                                    </p:cTn>
                                  </p:par>
                                </p:childTnLst>
                              </p:cTn>
                            </p:par>
                            <p:par>
                              <p:cTn id="69" fill="hold">
                                <p:stCondLst>
                                  <p:cond delay="5900"/>
                                </p:stCondLst>
                                <p:childTnLst>
                                  <p:par>
                                    <p:cTn id="70" presetID="22" presetClass="entr" presetSubtype="8" fill="hold" nodeType="afterEffect">
                                      <p:stCondLst>
                                        <p:cond delay="0"/>
                                      </p:stCondLst>
                                      <p:childTnLst>
                                        <p:set>
                                          <p:cBhvr>
                                            <p:cTn id="71" dur="1" fill="hold">
                                              <p:stCondLst>
                                                <p:cond delay="0"/>
                                              </p:stCondLst>
                                            </p:cTn>
                                            <p:tgtEl>
                                              <p:spTgt spid="6"/>
                                            </p:tgtEl>
                                            <p:attrNameLst>
                                              <p:attrName>style.visibility</p:attrName>
                                            </p:attrNameLst>
                                          </p:cBhvr>
                                          <p:to>
                                            <p:strVal val="visible"/>
                                          </p:to>
                                        </p:set>
                                        <p:animEffect transition="in" filter="wipe(left)">
                                          <p:cBhvr>
                                            <p:cTn id="72" dur="500"/>
                                            <p:tgtEl>
                                              <p:spTgt spid="6"/>
                                            </p:tgtEl>
                                          </p:cBhvr>
                                        </p:animEffect>
                                      </p:childTnLst>
                                    </p:cTn>
                                  </p:par>
                                </p:childTnLst>
                              </p:cTn>
                            </p:par>
                            <p:par>
                              <p:cTn id="73" fill="hold">
                                <p:stCondLst>
                                  <p:cond delay="6400"/>
                                </p:stCondLst>
                                <p:childTnLst>
                                  <p:par>
                                    <p:cTn id="74" presetID="10" presetClass="entr" presetSubtype="0" fill="hold" nodeType="after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2" presetClass="entr" presetSubtype="2" fill="hold" grpId="0" nodeType="withEffect">
                                      <p:stCondLst>
                                        <p:cond delay="70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300" fill="hold"/>
                                            <p:tgtEl>
                                              <p:spTgt spid="36"/>
                                            </p:tgtEl>
                                            <p:attrNameLst>
                                              <p:attrName>ppt_x</p:attrName>
                                            </p:attrNameLst>
                                          </p:cBhvr>
                                          <p:tavLst>
                                            <p:tav tm="0">
                                              <p:val>
                                                <p:strVal val="1+#ppt_w/2"/>
                                              </p:val>
                                            </p:tav>
                                            <p:tav tm="100000">
                                              <p:val>
                                                <p:strVal val="#ppt_x"/>
                                              </p:val>
                                            </p:tav>
                                          </p:tavLst>
                                        </p:anim>
                                        <p:anim calcmode="lin" valueType="num">
                                          <p:cBhvr additive="base">
                                            <p:cTn id="80" dur="300" fill="hold"/>
                                            <p:tgtEl>
                                              <p:spTgt spid="36"/>
                                            </p:tgtEl>
                                            <p:attrNameLst>
                                              <p:attrName>ppt_y</p:attrName>
                                            </p:attrNameLst>
                                          </p:cBhvr>
                                          <p:tavLst>
                                            <p:tav tm="0">
                                              <p:val>
                                                <p:strVal val="#ppt_y"/>
                                              </p:val>
                                            </p:tav>
                                            <p:tav tm="100000">
                                              <p:val>
                                                <p:strVal val="#ppt_y"/>
                                              </p:val>
                                            </p:tav>
                                          </p:tavLst>
                                        </p:anim>
                                      </p:childTnLst>
                                    </p:cTn>
                                  </p:par>
                                </p:childTnLst>
                              </p:cTn>
                            </p:par>
                            <p:par>
                              <p:cTn id="81" fill="hold">
                                <p:stCondLst>
                                  <p:cond delay="7400"/>
                                </p:stCondLst>
                                <p:childTnLst>
                                  <p:par>
                                    <p:cTn id="82" presetID="22" presetClass="entr" presetSubtype="8" fill="hold"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left)">
                                          <p:cBhvr>
                                            <p:cTn id="84" dur="500"/>
                                            <p:tgtEl>
                                              <p:spTgt spid="7"/>
                                            </p:tgtEl>
                                          </p:cBhvr>
                                        </p:animEffect>
                                      </p:childTnLst>
                                    </p:cTn>
                                  </p:par>
                                </p:childTnLst>
                              </p:cTn>
                            </p:par>
                            <p:par>
                              <p:cTn id="85" fill="hold">
                                <p:stCondLst>
                                  <p:cond delay="7900"/>
                                </p:stCondLst>
                                <p:childTnLst>
                                  <p:par>
                                    <p:cTn id="86" presetID="10" presetClass="entr" presetSubtype="0" fill="hold"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fade">
                                          <p:cBhvr>
                                            <p:cTn id="88" dur="500"/>
                                            <p:tgtEl>
                                              <p:spTgt spid="67"/>
                                            </p:tgtEl>
                                          </p:cBhvr>
                                        </p:animEffect>
                                      </p:childTnLst>
                                    </p:cTn>
                                  </p:par>
                                  <p:par>
                                    <p:cTn id="89" presetID="2" presetClass="entr" presetSubtype="2" fill="hold" grpId="0" nodeType="withEffect">
                                      <p:stCondLst>
                                        <p:cond delay="70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300" fill="hold"/>
                                            <p:tgtEl>
                                              <p:spTgt spid="66"/>
                                            </p:tgtEl>
                                            <p:attrNameLst>
                                              <p:attrName>ppt_x</p:attrName>
                                            </p:attrNameLst>
                                          </p:cBhvr>
                                          <p:tavLst>
                                            <p:tav tm="0">
                                              <p:val>
                                                <p:strVal val="1+#ppt_w/2"/>
                                              </p:val>
                                            </p:tav>
                                            <p:tav tm="100000">
                                              <p:val>
                                                <p:strVal val="#ppt_x"/>
                                              </p:val>
                                            </p:tav>
                                          </p:tavLst>
                                        </p:anim>
                                        <p:anim calcmode="lin" valueType="num">
                                          <p:cBhvr additive="base">
                                            <p:cTn id="92" dur="300" fill="hold"/>
                                            <p:tgtEl>
                                              <p:spTgt spid="66"/>
                                            </p:tgtEl>
                                            <p:attrNameLst>
                                              <p:attrName>ppt_y</p:attrName>
                                            </p:attrNameLst>
                                          </p:cBhvr>
                                          <p:tavLst>
                                            <p:tav tm="0">
                                              <p:val>
                                                <p:strVal val="#ppt_y"/>
                                              </p:val>
                                            </p:tav>
                                            <p:tav tm="100000">
                                              <p:val>
                                                <p:strVal val="#ppt_y"/>
                                              </p:val>
                                            </p:tav>
                                          </p:tavLst>
                                        </p:anim>
                                      </p:childTnLst>
                                    </p:cTn>
                                  </p:par>
                                </p:childTnLst>
                              </p:cTn>
                            </p:par>
                            <p:par>
                              <p:cTn id="93" fill="hold">
                                <p:stCondLst>
                                  <p:cond delay="8900"/>
                                </p:stCondLst>
                                <p:childTnLst>
                                  <p:par>
                                    <p:cTn id="94" presetID="22" presetClass="entr" presetSubtype="8" fill="hold" nodeType="afterEffect">
                                      <p:stCondLst>
                                        <p:cond delay="0"/>
                                      </p:stCondLst>
                                      <p:childTnLst>
                                        <p:set>
                                          <p:cBhvr>
                                            <p:cTn id="95" dur="1" fill="hold">
                                              <p:stCondLst>
                                                <p:cond delay="0"/>
                                              </p:stCondLst>
                                            </p:cTn>
                                            <p:tgtEl>
                                              <p:spTgt spid="80"/>
                                            </p:tgtEl>
                                            <p:attrNameLst>
                                              <p:attrName>style.visibility</p:attrName>
                                            </p:attrNameLst>
                                          </p:cBhvr>
                                          <p:to>
                                            <p:strVal val="visible"/>
                                          </p:to>
                                        </p:set>
                                        <p:animEffect transition="in" filter="wipe(left)">
                                          <p:cBhvr>
                                            <p:cTn id="96" dur="500"/>
                                            <p:tgtEl>
                                              <p:spTgt spid="80"/>
                                            </p:tgtEl>
                                          </p:cBhvr>
                                        </p:animEffect>
                                      </p:childTnLst>
                                    </p:cTn>
                                  </p:par>
                                </p:childTnLst>
                              </p:cTn>
                            </p:par>
                            <p:par>
                              <p:cTn id="97" fill="hold">
                                <p:stCondLst>
                                  <p:cond delay="9400"/>
                                </p:stCondLst>
                                <p:childTnLst>
                                  <p:par>
                                    <p:cTn id="98" presetID="10" presetClass="entr" presetSubtype="0" fill="hold" nodeType="afterEffect">
                                      <p:stCondLst>
                                        <p:cond delay="0"/>
                                      </p:stCondLst>
                                      <p:childTnLst>
                                        <p:set>
                                          <p:cBhvr>
                                            <p:cTn id="99" dur="1" fill="hold">
                                              <p:stCondLst>
                                                <p:cond delay="0"/>
                                              </p:stCondLst>
                                            </p:cTn>
                                            <p:tgtEl>
                                              <p:spTgt spid="82"/>
                                            </p:tgtEl>
                                            <p:attrNameLst>
                                              <p:attrName>style.visibility</p:attrName>
                                            </p:attrNameLst>
                                          </p:cBhvr>
                                          <p:to>
                                            <p:strVal val="visible"/>
                                          </p:to>
                                        </p:set>
                                        <p:animEffect transition="in" filter="fade">
                                          <p:cBhvr>
                                            <p:cTn id="100" dur="500"/>
                                            <p:tgtEl>
                                              <p:spTgt spid="82"/>
                                            </p:tgtEl>
                                          </p:cBhvr>
                                        </p:animEffect>
                                      </p:childTnLst>
                                    </p:cTn>
                                  </p:par>
                                  <p:par>
                                    <p:cTn id="101" presetID="2" presetClass="entr" presetSubtype="2" fill="hold" grpId="0" nodeType="withEffect">
                                      <p:stCondLst>
                                        <p:cond delay="700"/>
                                      </p:stCondLst>
                                      <p:childTnLst>
                                        <p:set>
                                          <p:cBhvr>
                                            <p:cTn id="102" dur="1" fill="hold">
                                              <p:stCondLst>
                                                <p:cond delay="0"/>
                                              </p:stCondLst>
                                            </p:cTn>
                                            <p:tgtEl>
                                              <p:spTgt spid="81"/>
                                            </p:tgtEl>
                                            <p:attrNameLst>
                                              <p:attrName>style.visibility</p:attrName>
                                            </p:attrNameLst>
                                          </p:cBhvr>
                                          <p:to>
                                            <p:strVal val="visible"/>
                                          </p:to>
                                        </p:set>
                                        <p:anim calcmode="lin" valueType="num">
                                          <p:cBhvr additive="base">
                                            <p:cTn id="103" dur="300" fill="hold"/>
                                            <p:tgtEl>
                                              <p:spTgt spid="81"/>
                                            </p:tgtEl>
                                            <p:attrNameLst>
                                              <p:attrName>ppt_x</p:attrName>
                                            </p:attrNameLst>
                                          </p:cBhvr>
                                          <p:tavLst>
                                            <p:tav tm="0">
                                              <p:val>
                                                <p:strVal val="1+#ppt_w/2"/>
                                              </p:val>
                                            </p:tav>
                                            <p:tav tm="100000">
                                              <p:val>
                                                <p:strVal val="#ppt_x"/>
                                              </p:val>
                                            </p:tav>
                                          </p:tavLst>
                                        </p:anim>
                                        <p:anim calcmode="lin" valueType="num">
                                          <p:cBhvr additive="base">
                                            <p:cTn id="104" dur="3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6" grpId="0"/>
          <p:bldP spid="66" grpId="0"/>
          <p:bldP spid="81" grpId="0"/>
          <p:bldP spid="96" grpId="0" animBg="1"/>
          <p:bldP spid="97" grpId="0" animBg="1"/>
          <p:bldP spid="98" grpId="0" animBg="1"/>
          <p:bldP spid="99" grpId="0" animBg="1"/>
          <p:bldP spid="101" grpId="0"/>
          <p:bldP spid="102" grpId="0"/>
          <p:bldP spid="103" grpId="0"/>
          <p:bldP spid="104" grpId="0"/>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255513" y="80714"/>
            <a:ext cx="3877986" cy="369332"/>
          </a:xfrm>
          <a:prstGeom prst="rect">
            <a:avLst/>
          </a:prstGeom>
          <a:noFill/>
        </p:spPr>
        <p:txBody>
          <a:bodyPr wrap="none" rtlCol="0">
            <a:spAutoFit/>
          </a:bodyPr>
          <a:lstStyle/>
          <a:p>
            <a:pPr algn="ctr"/>
            <a:r>
              <a:rPr lang="zh-CN" altLang="en-US" sz="1800" b="1" dirty="0">
                <a:solidFill>
                  <a:schemeClr val="bg1"/>
                </a:solidFill>
                <a:latin typeface="+mj-ea"/>
                <a:ea typeface="+mj-ea"/>
              </a:rPr>
              <a:t>第二节　民事法律行为的成立和效力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六、民事行为无效或者被撤销的法律后果</a:t>
            </a:r>
            <a:endParaRPr lang="zh-CN" altLang="en-US" dirty="0"/>
          </a:p>
        </p:txBody>
      </p:sp>
      <p:sp>
        <p:nvSpPr>
          <p:cNvPr id="5" name="矩形 4">
            <a:extLst>
              <a:ext uri="{FF2B5EF4-FFF2-40B4-BE49-F238E27FC236}">
                <a16:creationId xmlns:a16="http://schemas.microsoft.com/office/drawing/2014/main" id="{DD69711F-CDC3-4A60-BB3A-AA286546366B}"/>
              </a:ext>
            </a:extLst>
          </p:cNvPr>
          <p:cNvSpPr/>
          <p:nvPr/>
        </p:nvSpPr>
        <p:spPr>
          <a:xfrm>
            <a:off x="3750494" y="1843208"/>
            <a:ext cx="4707706" cy="2061013"/>
          </a:xfrm>
          <a:prstGeom prst="rect">
            <a:avLst/>
          </a:prstGeom>
        </p:spPr>
        <p:txBody>
          <a:bodyPr wrap="square">
            <a:spAutoFit/>
          </a:bodyPr>
          <a:lstStyle/>
          <a:p>
            <a:pPr algn="just">
              <a:lnSpc>
                <a:spcPct val="135000"/>
              </a:lnSpc>
            </a:pP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民法典</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第</a:t>
            </a:r>
            <a:r>
              <a:rPr lang="en-US" altLang="zh-CN" sz="1200" dirty="0">
                <a:solidFill>
                  <a:schemeClr val="tx1">
                    <a:lumMod val="75000"/>
                    <a:lumOff val="25000"/>
                  </a:schemeClr>
                </a:solidFill>
                <a:latin typeface="+mn-ea"/>
              </a:rPr>
              <a:t>157</a:t>
            </a:r>
            <a:r>
              <a:rPr lang="zh-CN" altLang="en-US" sz="1200" dirty="0">
                <a:solidFill>
                  <a:schemeClr val="tx1">
                    <a:lumMod val="75000"/>
                    <a:lumOff val="25000"/>
                  </a:schemeClr>
                </a:solidFill>
                <a:latin typeface="+mn-ea"/>
              </a:rPr>
              <a:t>条规定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民事法律行为无效、被撤销或者确定不发生效力后</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行为人因该行为取得的财产</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应当予以返还</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不能返还或者没有必要返还的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应当折价补偿。有过错的一方应当赔偿对方由此所受到的损失</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各方都有过错的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应当各自承担相应的责任。法律另有规定的</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依照其规定。”</a:t>
            </a:r>
            <a:endParaRPr lang="en-US" altLang="zh-CN" sz="1200" dirty="0">
              <a:solidFill>
                <a:schemeClr val="tx1">
                  <a:lumMod val="75000"/>
                  <a:lumOff val="25000"/>
                </a:schemeClr>
              </a:solidFill>
              <a:latin typeface="+mn-ea"/>
            </a:endParaRPr>
          </a:p>
          <a:p>
            <a:pPr algn="just">
              <a:lnSpc>
                <a:spcPct val="135000"/>
              </a:lnSpc>
            </a:pPr>
            <a:r>
              <a:rPr lang="zh-CN" altLang="en-US" sz="1200" dirty="0">
                <a:solidFill>
                  <a:schemeClr val="tx1">
                    <a:lumMod val="75000"/>
                    <a:lumOff val="25000"/>
                  </a:schemeClr>
                </a:solidFill>
                <a:latin typeface="+mn-ea"/>
              </a:rPr>
              <a:t>无效民事行为和被撤销的民事行为自始没有法律约束力</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已经按照约定进行的履行因无法律效力而需要恢复到没有履行前的状况</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已接受履行的一方将其所接受的履行返还给对方。</a:t>
            </a:r>
          </a:p>
        </p:txBody>
      </p:sp>
      <p:cxnSp>
        <p:nvCxnSpPr>
          <p:cNvPr id="6" name="直接连接符 5">
            <a:extLst>
              <a:ext uri="{FF2B5EF4-FFF2-40B4-BE49-F238E27FC236}">
                <a16:creationId xmlns:a16="http://schemas.microsoft.com/office/drawing/2014/main" id="{08B40916-07BF-4F26-BE59-66515AC1D485}"/>
              </a:ext>
            </a:extLst>
          </p:cNvPr>
          <p:cNvCxnSpPr>
            <a:cxnSpLocks/>
          </p:cNvCxnSpPr>
          <p:nvPr/>
        </p:nvCxnSpPr>
        <p:spPr>
          <a:xfrm>
            <a:off x="3460614" y="1707598"/>
            <a:ext cx="5683386"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AED263BD-F6A4-4636-A2FE-6D50F5ADE50F}"/>
              </a:ext>
            </a:extLst>
          </p:cNvPr>
          <p:cNvSpPr/>
          <p:nvPr/>
        </p:nvSpPr>
        <p:spPr>
          <a:xfrm>
            <a:off x="149453" y="170759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5873017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代理</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一、代理及代理权</a:t>
            </a:r>
            <a:endParaRPr lang="zh-CN" altLang="en-US" dirty="0"/>
          </a:p>
        </p:txBody>
      </p:sp>
      <p:pic>
        <p:nvPicPr>
          <p:cNvPr id="4" name="图片 3">
            <a:extLst>
              <a:ext uri="{FF2B5EF4-FFF2-40B4-BE49-F238E27FC236}">
                <a16:creationId xmlns:a16="http://schemas.microsoft.com/office/drawing/2014/main" id="{42CC8F0B-B3B8-46BF-B9E4-55DDF57514E6}"/>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FD13A9A7-9963-417F-A784-16854E6FCD03}"/>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E78DE79C-FE2D-4A0A-9AC1-3DF1502E1067}"/>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CCEE3A56-68A5-4749-A8BF-5BDC14DC111A}"/>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8373E89-E654-4CCD-9C4D-77562EAFAA8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EE20BE9-1E78-4E6B-BCB4-B6A9FD4B9485}"/>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4961863-42FA-4B8E-A2D2-3DC59843FAA0}"/>
              </a:ext>
            </a:extLst>
          </p:cNvPr>
          <p:cNvSpPr/>
          <p:nvPr/>
        </p:nvSpPr>
        <p:spPr>
          <a:xfrm>
            <a:off x="1148990" y="2007763"/>
            <a:ext cx="3145348"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代理是指代理人在代理权范围内</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以被代理人的名义独立与第三人为法律行为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由此产生的法律效果直接归属于被代理人的法律制度。</a:t>
            </a:r>
          </a:p>
        </p:txBody>
      </p:sp>
      <p:sp>
        <p:nvSpPr>
          <p:cNvPr id="11" name="矩形 10">
            <a:extLst>
              <a:ext uri="{FF2B5EF4-FFF2-40B4-BE49-F238E27FC236}">
                <a16:creationId xmlns:a16="http://schemas.microsoft.com/office/drawing/2014/main" id="{75EC23AB-2E87-4B2F-8D8B-2DA972250E61}"/>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代理</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170BF3D5-1415-44CF-A645-AFC4AF41F002}"/>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FBFF0BFB-ED37-4558-B74E-35286A43585A}"/>
              </a:ext>
            </a:extLst>
          </p:cNvPr>
          <p:cNvSpPr/>
          <p:nvPr/>
        </p:nvSpPr>
        <p:spPr>
          <a:xfrm>
            <a:off x="5027531" y="2113182"/>
            <a:ext cx="2971617" cy="1200329"/>
          </a:xfrm>
          <a:prstGeom prst="rect">
            <a:avLst/>
          </a:prstGeom>
        </p:spPr>
        <p:txBody>
          <a:bodyPr wrap="square">
            <a:spAutoFit/>
          </a:bodyPr>
          <a:lstStyle/>
          <a:p>
            <a:pPr>
              <a:lnSpc>
                <a:spcPct val="150000"/>
              </a:lnSpc>
            </a:pPr>
            <a:r>
              <a:rPr lang="zh-CN" altLang="en-US" sz="1200" b="1" dirty="0">
                <a:solidFill>
                  <a:prstClr val="white"/>
                </a:solidFill>
                <a:sym typeface="+mn-ea"/>
              </a:rPr>
              <a:t>代理权是指代理人基于被代理人的意思表示、法律的规定而能够代理他人实施法律行为的法律资格。</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FD3DA8FC-DBC2-4A14-8FCB-75A2F7C3F7C8}"/>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代理权</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664609EC-1C3A-4A33-9376-FF690473A95E}"/>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8260B642-CDCB-40EF-8AC5-0C2F203E5EEF}"/>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89B63E82-D4F7-4E0E-AB81-D51F84AF91CA}"/>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3436906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代理</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二、代理权的行使</a:t>
            </a:r>
            <a:endParaRPr lang="zh-CN" altLang="en-US" dirty="0"/>
          </a:p>
        </p:txBody>
      </p:sp>
      <p:pic>
        <p:nvPicPr>
          <p:cNvPr id="4" name="图片 3">
            <a:extLst>
              <a:ext uri="{FF2B5EF4-FFF2-40B4-BE49-F238E27FC236}">
                <a16:creationId xmlns:a16="http://schemas.microsoft.com/office/drawing/2014/main" id="{5FD4D267-F8F3-4614-A818-67973A46EA3E}"/>
              </a:ext>
            </a:extLst>
          </p:cNvPr>
          <p:cNvPicPr>
            <a:picLocks noChangeAspect="1"/>
          </p:cNvPicPr>
          <p:nvPr/>
        </p:nvPicPr>
        <p:blipFill>
          <a:blip r:embed="rId3"/>
          <a:srcRect l="9902" r="12391"/>
          <a:stretch>
            <a:fillRect/>
          </a:stretch>
        </p:blipFill>
        <p:spPr>
          <a:xfrm>
            <a:off x="5938548" y="1231375"/>
            <a:ext cx="2533226" cy="3284212"/>
          </a:xfrm>
          <a:prstGeom prst="rect">
            <a:avLst/>
          </a:prstGeom>
        </p:spPr>
      </p:pic>
      <p:pic>
        <p:nvPicPr>
          <p:cNvPr id="5" name="图片 4">
            <a:extLst>
              <a:ext uri="{FF2B5EF4-FFF2-40B4-BE49-F238E27FC236}">
                <a16:creationId xmlns:a16="http://schemas.microsoft.com/office/drawing/2014/main" id="{1E5E1ECE-E29D-4407-A885-5337A5628593}"/>
              </a:ext>
            </a:extLst>
          </p:cNvPr>
          <p:cNvPicPr>
            <a:picLocks noChangeAspect="1"/>
          </p:cNvPicPr>
          <p:nvPr/>
        </p:nvPicPr>
        <p:blipFill>
          <a:blip r:embed="rId4"/>
          <a:srcRect l="22280" r="20502"/>
          <a:stretch>
            <a:fillRect/>
          </a:stretch>
        </p:blipFill>
        <p:spPr>
          <a:xfrm>
            <a:off x="3295906" y="1238259"/>
            <a:ext cx="2552930" cy="3283561"/>
          </a:xfrm>
          <a:prstGeom prst="rect">
            <a:avLst/>
          </a:prstGeom>
        </p:spPr>
      </p:pic>
      <p:pic>
        <p:nvPicPr>
          <p:cNvPr id="6" name="图片 5">
            <a:extLst>
              <a:ext uri="{FF2B5EF4-FFF2-40B4-BE49-F238E27FC236}">
                <a16:creationId xmlns:a16="http://schemas.microsoft.com/office/drawing/2014/main" id="{59ADEA7F-6FCC-4518-890D-A88D5150A641}"/>
              </a:ext>
            </a:extLst>
          </p:cNvPr>
          <p:cNvPicPr>
            <a:picLocks noChangeAspect="1"/>
          </p:cNvPicPr>
          <p:nvPr/>
        </p:nvPicPr>
        <p:blipFill>
          <a:blip r:embed="rId5"/>
          <a:srcRect l="24057" r="25218"/>
          <a:stretch>
            <a:fillRect/>
          </a:stretch>
        </p:blipFill>
        <p:spPr>
          <a:xfrm>
            <a:off x="656606" y="1231373"/>
            <a:ext cx="2552351" cy="3283561"/>
          </a:xfrm>
          <a:prstGeom prst="rect">
            <a:avLst/>
          </a:prstGeom>
        </p:spPr>
      </p:pic>
      <p:sp>
        <p:nvSpPr>
          <p:cNvPr id="7" name="矩形 6">
            <a:extLst>
              <a:ext uri="{FF2B5EF4-FFF2-40B4-BE49-F238E27FC236}">
                <a16:creationId xmlns:a16="http://schemas.microsoft.com/office/drawing/2014/main" id="{5B840A9F-F27B-4600-B80B-C6A50A9B47A1}"/>
              </a:ext>
            </a:extLst>
          </p:cNvPr>
          <p:cNvSpPr/>
          <p:nvPr/>
        </p:nvSpPr>
        <p:spPr>
          <a:xfrm>
            <a:off x="656369" y="1231135"/>
            <a:ext cx="2552340"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8" name="矩形 7">
            <a:extLst>
              <a:ext uri="{FF2B5EF4-FFF2-40B4-BE49-F238E27FC236}">
                <a16:creationId xmlns:a16="http://schemas.microsoft.com/office/drawing/2014/main" id="{B4C2C3DA-B780-4712-A1E4-F235A3FC0C70}"/>
              </a:ext>
            </a:extLst>
          </p:cNvPr>
          <p:cNvSpPr/>
          <p:nvPr/>
        </p:nvSpPr>
        <p:spPr>
          <a:xfrm>
            <a:off x="3295830" y="1238021"/>
            <a:ext cx="2552340"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9" name="矩形 8">
            <a:extLst>
              <a:ext uri="{FF2B5EF4-FFF2-40B4-BE49-F238E27FC236}">
                <a16:creationId xmlns:a16="http://schemas.microsoft.com/office/drawing/2014/main" id="{21293FF0-CC0D-42EF-81B7-3DCAD16D1C02}"/>
              </a:ext>
            </a:extLst>
          </p:cNvPr>
          <p:cNvSpPr/>
          <p:nvPr/>
        </p:nvSpPr>
        <p:spPr>
          <a:xfrm>
            <a:off x="5922918" y="1231135"/>
            <a:ext cx="2552340"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10" name="矩形 9">
            <a:extLst>
              <a:ext uri="{FF2B5EF4-FFF2-40B4-BE49-F238E27FC236}">
                <a16:creationId xmlns:a16="http://schemas.microsoft.com/office/drawing/2014/main" id="{4324605F-7DB7-42C4-9572-0EEC3742BCAE}"/>
              </a:ext>
            </a:extLst>
          </p:cNvPr>
          <p:cNvSpPr/>
          <p:nvPr/>
        </p:nvSpPr>
        <p:spPr>
          <a:xfrm>
            <a:off x="656369" y="4553481"/>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1" name="矩形 10">
            <a:extLst>
              <a:ext uri="{FF2B5EF4-FFF2-40B4-BE49-F238E27FC236}">
                <a16:creationId xmlns:a16="http://schemas.microsoft.com/office/drawing/2014/main" id="{A255E958-4F25-4666-990E-911F5DA140F9}"/>
              </a:ext>
            </a:extLst>
          </p:cNvPr>
          <p:cNvSpPr/>
          <p:nvPr/>
        </p:nvSpPr>
        <p:spPr>
          <a:xfrm>
            <a:off x="3295830" y="4560367"/>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2" name="矩形 11">
            <a:extLst>
              <a:ext uri="{FF2B5EF4-FFF2-40B4-BE49-F238E27FC236}">
                <a16:creationId xmlns:a16="http://schemas.microsoft.com/office/drawing/2014/main" id="{310A5163-824D-46FA-8EC1-40A3CCE031E5}"/>
              </a:ext>
            </a:extLst>
          </p:cNvPr>
          <p:cNvSpPr/>
          <p:nvPr/>
        </p:nvSpPr>
        <p:spPr>
          <a:xfrm>
            <a:off x="5922918" y="4553481"/>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3" name="矩形 12">
            <a:extLst>
              <a:ext uri="{FF2B5EF4-FFF2-40B4-BE49-F238E27FC236}">
                <a16:creationId xmlns:a16="http://schemas.microsoft.com/office/drawing/2014/main" id="{0F238C8B-72A4-4A2C-B097-1B9D1ECF64C2}"/>
              </a:ext>
            </a:extLst>
          </p:cNvPr>
          <p:cNvSpPr/>
          <p:nvPr/>
        </p:nvSpPr>
        <p:spPr>
          <a:xfrm>
            <a:off x="838257" y="2140391"/>
            <a:ext cx="2221335" cy="1721690"/>
          </a:xfrm>
          <a:prstGeom prst="rect">
            <a:avLst/>
          </a:prstGeom>
        </p:spPr>
        <p:txBody>
          <a:bodyPr wrap="square">
            <a:spAutoFit/>
          </a:bodyPr>
          <a:lstStyle/>
          <a:p>
            <a:pPr>
              <a:lnSpc>
                <a:spcPct val="150000"/>
              </a:lnSpc>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为被代理人的利益实施代理行为的义务</a:t>
            </a:r>
            <a:endParaRPr lang="en-US" altLang="zh-CN" sz="1200" b="1" dirty="0">
              <a:solidFill>
                <a:prstClr val="white"/>
              </a:solidFill>
              <a:latin typeface="微软雅黑" panose="020B0503020204020204" charset="-122"/>
              <a:sym typeface="+mn-ea"/>
            </a:endParaRPr>
          </a:p>
          <a:p>
            <a:pPr>
              <a:lnSpc>
                <a:spcPct val="150000"/>
              </a:lnSpc>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亲自代理的义务</a:t>
            </a:r>
            <a:endParaRPr lang="en-US" altLang="zh-CN" sz="1200" b="1" dirty="0">
              <a:solidFill>
                <a:prstClr val="white"/>
              </a:solidFill>
              <a:latin typeface="微软雅黑" panose="020B0503020204020204" charset="-122"/>
              <a:sym typeface="+mn-ea"/>
            </a:endParaRPr>
          </a:p>
          <a:p>
            <a:pPr>
              <a:lnSpc>
                <a:spcPct val="150000"/>
              </a:lnSpc>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报告义务</a:t>
            </a:r>
            <a:endParaRPr lang="en-US" altLang="zh-CN" sz="1200" b="1" dirty="0">
              <a:solidFill>
                <a:prstClr val="white"/>
              </a:solidFill>
              <a:latin typeface="微软雅黑" panose="020B0503020204020204" charset="-122"/>
              <a:sym typeface="+mn-ea"/>
            </a:endParaRPr>
          </a:p>
          <a:p>
            <a:pPr>
              <a:lnSpc>
                <a:spcPct val="150000"/>
              </a:lnSpc>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保密义务</a:t>
            </a:r>
            <a:endParaRPr lang="en-US" altLang="zh-CN" sz="1200" b="1" dirty="0">
              <a:solidFill>
                <a:prstClr val="white"/>
              </a:solidFill>
              <a:latin typeface="微软雅黑" panose="020B0503020204020204" charset="-122"/>
              <a:sym typeface="+mn-ea"/>
            </a:endParaRPr>
          </a:p>
          <a:p>
            <a:pPr>
              <a:lnSpc>
                <a:spcPct val="150000"/>
              </a:lnSpc>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DA6EC9B5-CB17-448B-AE8C-37DE23E6C6D1}"/>
              </a:ext>
            </a:extLst>
          </p:cNvPr>
          <p:cNvSpPr/>
          <p:nvPr/>
        </p:nvSpPr>
        <p:spPr>
          <a:xfrm>
            <a:off x="724370" y="1226815"/>
            <a:ext cx="2428711"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一</a:t>
            </a:r>
            <a:r>
              <a:rPr lang="en-US" altLang="zh-CN" sz="1600" b="1" dirty="0">
                <a:solidFill>
                  <a:prstClr val="white"/>
                </a:solidFill>
              </a:rPr>
              <a:t>)</a:t>
            </a:r>
            <a:r>
              <a:rPr lang="zh-CN" altLang="en-US" sz="1600" b="1" dirty="0">
                <a:solidFill>
                  <a:prstClr val="white"/>
                </a:solidFill>
              </a:rPr>
              <a:t>代理人的义务</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1B3BB8DE-ABAC-46AE-AEE9-CC9D3F408619}"/>
              </a:ext>
            </a:extLst>
          </p:cNvPr>
          <p:cNvCxnSpPr/>
          <p:nvPr/>
        </p:nvCxnSpPr>
        <p:spPr>
          <a:xfrm>
            <a:off x="887664" y="1902846"/>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D61E4B1-8AA9-41A7-A02D-4968B262BF56}"/>
              </a:ext>
            </a:extLst>
          </p:cNvPr>
          <p:cNvSpPr/>
          <p:nvPr/>
        </p:nvSpPr>
        <p:spPr>
          <a:xfrm>
            <a:off x="3455022" y="2083701"/>
            <a:ext cx="2221335" cy="1172180"/>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自己代理的禁止</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双方代理的禁止</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代理人懈怠行为的禁止</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p:txBody>
      </p:sp>
      <p:sp>
        <p:nvSpPr>
          <p:cNvPr id="17" name="矩形 16">
            <a:extLst>
              <a:ext uri="{FF2B5EF4-FFF2-40B4-BE49-F238E27FC236}">
                <a16:creationId xmlns:a16="http://schemas.microsoft.com/office/drawing/2014/main" id="{0B170411-B6C2-4F61-8719-C2AB27FCC98A}"/>
              </a:ext>
            </a:extLst>
          </p:cNvPr>
          <p:cNvSpPr/>
          <p:nvPr/>
        </p:nvSpPr>
        <p:spPr>
          <a:xfrm>
            <a:off x="3336620" y="1237783"/>
            <a:ext cx="249409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代理权的限制</a:t>
            </a:r>
            <a:endParaRPr lang="en-US" altLang="zh-CN" sz="1600" b="1" dirty="0">
              <a:solidFill>
                <a:prstClr val="white"/>
              </a:solidFill>
            </a:endParaRPr>
          </a:p>
        </p:txBody>
      </p:sp>
      <p:cxnSp>
        <p:nvCxnSpPr>
          <p:cNvPr id="18" name="直接连接符 17">
            <a:extLst>
              <a:ext uri="{FF2B5EF4-FFF2-40B4-BE49-F238E27FC236}">
                <a16:creationId xmlns:a16="http://schemas.microsoft.com/office/drawing/2014/main" id="{5259DCCE-BFDD-4FD3-867C-DC5A15A60B24}"/>
              </a:ext>
            </a:extLst>
          </p:cNvPr>
          <p:cNvCxnSpPr/>
          <p:nvPr/>
        </p:nvCxnSpPr>
        <p:spPr>
          <a:xfrm>
            <a:off x="3527125" y="1909733"/>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a:extLst>
              <a:ext uri="{FF2B5EF4-FFF2-40B4-BE49-F238E27FC236}">
                <a16:creationId xmlns:a16="http://schemas.microsoft.com/office/drawing/2014/main" id="{868B7A17-393D-4984-AA8D-C79B9D5A5B60}"/>
              </a:ext>
            </a:extLst>
          </p:cNvPr>
          <p:cNvSpPr/>
          <p:nvPr/>
        </p:nvSpPr>
        <p:spPr>
          <a:xfrm>
            <a:off x="6058920" y="1971398"/>
            <a:ext cx="2221335" cy="2275688"/>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复代理又称为转委托</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是指代理人为实施代理权限内的全部或者部分行为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以自己的名义选定他人担任被代理人的代理人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并由该他人代理被代理人实施法律行为的情形。被选定的该他人为复代理人</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其代理的法律效果直接归属于被代理人。</a:t>
            </a:r>
          </a:p>
        </p:txBody>
      </p:sp>
      <p:sp>
        <p:nvSpPr>
          <p:cNvPr id="22" name="矩形 21">
            <a:extLst>
              <a:ext uri="{FF2B5EF4-FFF2-40B4-BE49-F238E27FC236}">
                <a16:creationId xmlns:a16="http://schemas.microsoft.com/office/drawing/2014/main" id="{7EE08247-4AAB-47ED-A469-D071AB6194DE}"/>
              </a:ext>
            </a:extLst>
          </p:cNvPr>
          <p:cNvSpPr/>
          <p:nvPr/>
        </p:nvSpPr>
        <p:spPr>
          <a:xfrm>
            <a:off x="5955345" y="1272491"/>
            <a:ext cx="242848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复代理</a:t>
            </a:r>
            <a:endParaRPr lang="en-US" altLang="zh-CN" sz="1400" b="1" dirty="0">
              <a:solidFill>
                <a:prstClr val="white"/>
              </a:solidFill>
            </a:endParaRPr>
          </a:p>
        </p:txBody>
      </p:sp>
      <p:cxnSp>
        <p:nvCxnSpPr>
          <p:cNvPr id="23" name="直接连接符 22">
            <a:extLst>
              <a:ext uri="{FF2B5EF4-FFF2-40B4-BE49-F238E27FC236}">
                <a16:creationId xmlns:a16="http://schemas.microsoft.com/office/drawing/2014/main" id="{F1DE940B-2BD0-4A57-8BC9-4B2919A8269D}"/>
              </a:ext>
            </a:extLst>
          </p:cNvPr>
          <p:cNvCxnSpPr/>
          <p:nvPr/>
        </p:nvCxnSpPr>
        <p:spPr>
          <a:xfrm>
            <a:off x="6154213" y="1902848"/>
            <a:ext cx="5288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矩形 23">
            <a:extLst>
              <a:ext uri="{FF2B5EF4-FFF2-40B4-BE49-F238E27FC236}">
                <a16:creationId xmlns:a16="http://schemas.microsoft.com/office/drawing/2014/main" id="{2AB42BAA-CB04-4035-9E87-9C13BEA58AF9}"/>
              </a:ext>
            </a:extLst>
          </p:cNvPr>
          <p:cNvSpPr/>
          <p:nvPr/>
        </p:nvSpPr>
        <p:spPr>
          <a:xfrm>
            <a:off x="659379" y="1057692"/>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5" name="矩形 24">
            <a:extLst>
              <a:ext uri="{FF2B5EF4-FFF2-40B4-BE49-F238E27FC236}">
                <a16:creationId xmlns:a16="http://schemas.microsoft.com/office/drawing/2014/main" id="{E4B75F8B-2218-40BA-9F95-94DFF62284B7}"/>
              </a:ext>
            </a:extLst>
          </p:cNvPr>
          <p:cNvSpPr/>
          <p:nvPr/>
        </p:nvSpPr>
        <p:spPr>
          <a:xfrm>
            <a:off x="3298840" y="1064578"/>
            <a:ext cx="2552340"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6" name="矩形 25">
            <a:extLst>
              <a:ext uri="{FF2B5EF4-FFF2-40B4-BE49-F238E27FC236}">
                <a16:creationId xmlns:a16="http://schemas.microsoft.com/office/drawing/2014/main" id="{EE639320-92C5-48AA-95A9-8B16E471D238}"/>
              </a:ext>
            </a:extLst>
          </p:cNvPr>
          <p:cNvSpPr/>
          <p:nvPr/>
        </p:nvSpPr>
        <p:spPr>
          <a:xfrm>
            <a:off x="5925928" y="1057692"/>
            <a:ext cx="2552340"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4639464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588" y="10959"/>
            <a:ext cx="9145588" cy="5145088"/>
          </a:xfrm>
          <a:prstGeom prst="rect">
            <a:avLst/>
          </a:prstGeom>
          <a:noFill/>
          <a:extLst>
            <a:ext uri="{909E8E84-426E-40DD-AFC4-6F175D3DCCD1}">
              <a14:hiddenFill xmlns:a14="http://schemas.microsoft.com/office/drawing/2010/main">
                <a:solidFill>
                  <a:srgbClr val="FFFFFF"/>
                </a:solidFill>
              </a14:hiddenFill>
            </a:ext>
          </a:extLst>
        </p:spPr>
      </p:pic>
      <p:sp>
        <p:nvSpPr>
          <p:cNvPr id="15" name="Freeform 23">
            <a:extLst>
              <a:ext uri="{FF2B5EF4-FFF2-40B4-BE49-F238E27FC236}">
                <a16:creationId xmlns:a16="http://schemas.microsoft.com/office/drawing/2014/main" id="{2157FA8D-2BEA-4999-BA13-4C3909AF9EA6}"/>
              </a:ext>
            </a:extLst>
          </p:cNvPr>
          <p:cNvSpPr>
            <a:spLocks/>
          </p:cNvSpPr>
          <p:nvPr/>
        </p:nvSpPr>
        <p:spPr bwMode="auto">
          <a:xfrm>
            <a:off x="599787" y="1228468"/>
            <a:ext cx="1051213"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6" name="Freeform 24">
            <a:extLst>
              <a:ext uri="{FF2B5EF4-FFF2-40B4-BE49-F238E27FC236}">
                <a16:creationId xmlns:a16="http://schemas.microsoft.com/office/drawing/2014/main" id="{70D40B67-5B7A-42EF-A512-164B6B84C541}"/>
              </a:ext>
            </a:extLst>
          </p:cNvPr>
          <p:cNvSpPr>
            <a:spLocks/>
          </p:cNvSpPr>
          <p:nvPr/>
        </p:nvSpPr>
        <p:spPr bwMode="auto">
          <a:xfrm>
            <a:off x="1683057" y="1228469"/>
            <a:ext cx="2350251"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7" name="Freeform 25">
            <a:extLst>
              <a:ext uri="{FF2B5EF4-FFF2-40B4-BE49-F238E27FC236}">
                <a16:creationId xmlns:a16="http://schemas.microsoft.com/office/drawing/2014/main" id="{096944AE-9388-4F83-A864-04ED4042D96A}"/>
              </a:ext>
            </a:extLst>
          </p:cNvPr>
          <p:cNvSpPr>
            <a:spLocks/>
          </p:cNvSpPr>
          <p:nvPr/>
        </p:nvSpPr>
        <p:spPr bwMode="auto">
          <a:xfrm>
            <a:off x="599787" y="1778592"/>
            <a:ext cx="1051213"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8" name="Freeform 26">
            <a:extLst>
              <a:ext uri="{FF2B5EF4-FFF2-40B4-BE49-F238E27FC236}">
                <a16:creationId xmlns:a16="http://schemas.microsoft.com/office/drawing/2014/main" id="{9BF73565-7584-4641-B82C-A0D242544507}"/>
              </a:ext>
            </a:extLst>
          </p:cNvPr>
          <p:cNvSpPr>
            <a:spLocks/>
          </p:cNvSpPr>
          <p:nvPr/>
        </p:nvSpPr>
        <p:spPr bwMode="auto">
          <a:xfrm>
            <a:off x="1683058" y="1778592"/>
            <a:ext cx="2350250"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19" name="Freeform 27">
            <a:extLst>
              <a:ext uri="{FF2B5EF4-FFF2-40B4-BE49-F238E27FC236}">
                <a16:creationId xmlns:a16="http://schemas.microsoft.com/office/drawing/2014/main" id="{2F296996-6EE9-4B01-BB4E-2DA6EC16AED0}"/>
              </a:ext>
            </a:extLst>
          </p:cNvPr>
          <p:cNvSpPr>
            <a:spLocks/>
          </p:cNvSpPr>
          <p:nvPr/>
        </p:nvSpPr>
        <p:spPr bwMode="auto">
          <a:xfrm>
            <a:off x="599787" y="2344205"/>
            <a:ext cx="1051213"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5" name="Freeform 28">
            <a:extLst>
              <a:ext uri="{FF2B5EF4-FFF2-40B4-BE49-F238E27FC236}">
                <a16:creationId xmlns:a16="http://schemas.microsoft.com/office/drawing/2014/main" id="{A4D86D6A-3D80-45B7-8220-28FC99EBCE41}"/>
              </a:ext>
            </a:extLst>
          </p:cNvPr>
          <p:cNvSpPr>
            <a:spLocks/>
          </p:cNvSpPr>
          <p:nvPr/>
        </p:nvSpPr>
        <p:spPr bwMode="auto">
          <a:xfrm>
            <a:off x="1683058" y="2344206"/>
            <a:ext cx="2350250"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6" name="Freeform 29">
            <a:extLst>
              <a:ext uri="{FF2B5EF4-FFF2-40B4-BE49-F238E27FC236}">
                <a16:creationId xmlns:a16="http://schemas.microsoft.com/office/drawing/2014/main" id="{C93A2F17-CEEE-4592-BB7D-637FFDE12454}"/>
              </a:ext>
            </a:extLst>
          </p:cNvPr>
          <p:cNvSpPr>
            <a:spLocks/>
          </p:cNvSpPr>
          <p:nvPr/>
        </p:nvSpPr>
        <p:spPr bwMode="auto">
          <a:xfrm>
            <a:off x="599787" y="2909818"/>
            <a:ext cx="1051213"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27" name="Freeform 30">
            <a:extLst>
              <a:ext uri="{FF2B5EF4-FFF2-40B4-BE49-F238E27FC236}">
                <a16:creationId xmlns:a16="http://schemas.microsoft.com/office/drawing/2014/main" id="{09B2631D-0631-4713-BB00-471A8CF7B44E}"/>
              </a:ext>
            </a:extLst>
          </p:cNvPr>
          <p:cNvSpPr>
            <a:spLocks/>
          </p:cNvSpPr>
          <p:nvPr/>
        </p:nvSpPr>
        <p:spPr bwMode="auto">
          <a:xfrm>
            <a:off x="1683058" y="2909818"/>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30" name="TextBox 47">
            <a:extLst>
              <a:ext uri="{FF2B5EF4-FFF2-40B4-BE49-F238E27FC236}">
                <a16:creationId xmlns:a16="http://schemas.microsoft.com/office/drawing/2014/main" id="{03BFD22D-BCCA-47F6-ABD3-A1DFCD3F5F5A}"/>
              </a:ext>
            </a:extLst>
          </p:cNvPr>
          <p:cNvSpPr txBox="1"/>
          <p:nvPr/>
        </p:nvSpPr>
        <p:spPr>
          <a:xfrm>
            <a:off x="1765121" y="1277738"/>
            <a:ext cx="2097872"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484849"/>
                </a:solidFill>
                <a:latin typeface="+mn-ea"/>
                <a:cs typeface="+mn-ea"/>
                <a:sym typeface="+mn-lt"/>
              </a:rPr>
              <a:t>一般人格权</a:t>
            </a:r>
          </a:p>
        </p:txBody>
      </p:sp>
      <p:sp>
        <p:nvSpPr>
          <p:cNvPr id="31" name="TextBox 48">
            <a:extLst>
              <a:ext uri="{FF2B5EF4-FFF2-40B4-BE49-F238E27FC236}">
                <a16:creationId xmlns:a16="http://schemas.microsoft.com/office/drawing/2014/main" id="{813D51B4-C6DE-43C3-8745-14ED1860F519}"/>
              </a:ext>
            </a:extLst>
          </p:cNvPr>
          <p:cNvSpPr txBox="1"/>
          <p:nvPr/>
        </p:nvSpPr>
        <p:spPr>
          <a:xfrm>
            <a:off x="1765121" y="1875688"/>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具体人格权</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2" name="TextBox 55">
            <a:extLst>
              <a:ext uri="{FF2B5EF4-FFF2-40B4-BE49-F238E27FC236}">
                <a16:creationId xmlns:a16="http://schemas.microsoft.com/office/drawing/2014/main" id="{F9C53944-90AF-4E83-9441-6DBDC60E3F63}"/>
              </a:ext>
            </a:extLst>
          </p:cNvPr>
          <p:cNvSpPr txBox="1"/>
          <p:nvPr/>
        </p:nvSpPr>
        <p:spPr>
          <a:xfrm>
            <a:off x="1765121" y="2430342"/>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一般规定</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3" name="TextBox 56">
            <a:extLst>
              <a:ext uri="{FF2B5EF4-FFF2-40B4-BE49-F238E27FC236}">
                <a16:creationId xmlns:a16="http://schemas.microsoft.com/office/drawing/2014/main" id="{2CB9507B-0B11-4149-97A5-CCE46A82BB5D}"/>
              </a:ext>
            </a:extLst>
          </p:cNvPr>
          <p:cNvSpPr txBox="1"/>
          <p:nvPr/>
        </p:nvSpPr>
        <p:spPr>
          <a:xfrm>
            <a:off x="1765121" y="3003586"/>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结　 婚</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35" name="TextBox 58">
            <a:extLst>
              <a:ext uri="{FF2B5EF4-FFF2-40B4-BE49-F238E27FC236}">
                <a16:creationId xmlns:a16="http://schemas.microsoft.com/office/drawing/2014/main" id="{23EA63E1-BC4D-4EFA-94E9-F74157154D2D}"/>
              </a:ext>
            </a:extLst>
          </p:cNvPr>
          <p:cNvSpPr txBox="1"/>
          <p:nvPr/>
        </p:nvSpPr>
        <p:spPr>
          <a:xfrm>
            <a:off x="671212" y="1295845"/>
            <a:ext cx="913003"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第十五章</a:t>
            </a:r>
          </a:p>
        </p:txBody>
      </p:sp>
      <p:sp>
        <p:nvSpPr>
          <p:cNvPr id="36" name="TextBox 59">
            <a:extLst>
              <a:ext uri="{FF2B5EF4-FFF2-40B4-BE49-F238E27FC236}">
                <a16:creationId xmlns:a16="http://schemas.microsoft.com/office/drawing/2014/main" id="{8725E215-28A2-41E4-86AB-BF30A067498C}"/>
              </a:ext>
            </a:extLst>
          </p:cNvPr>
          <p:cNvSpPr txBox="1"/>
          <p:nvPr/>
        </p:nvSpPr>
        <p:spPr>
          <a:xfrm>
            <a:off x="671212" y="1823106"/>
            <a:ext cx="913003"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第十六章</a:t>
            </a:r>
          </a:p>
        </p:txBody>
      </p:sp>
      <p:sp>
        <p:nvSpPr>
          <p:cNvPr id="37" name="TextBox 60">
            <a:extLst>
              <a:ext uri="{FF2B5EF4-FFF2-40B4-BE49-F238E27FC236}">
                <a16:creationId xmlns:a16="http://schemas.microsoft.com/office/drawing/2014/main" id="{C75742ED-446E-4E12-8AE2-6F537AADB6F7}"/>
              </a:ext>
            </a:extLst>
          </p:cNvPr>
          <p:cNvSpPr txBox="1"/>
          <p:nvPr/>
        </p:nvSpPr>
        <p:spPr>
          <a:xfrm>
            <a:off x="663240" y="2394892"/>
            <a:ext cx="95920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第十七章</a:t>
            </a:r>
          </a:p>
        </p:txBody>
      </p:sp>
      <p:sp>
        <p:nvSpPr>
          <p:cNvPr id="38" name="TextBox 61">
            <a:extLst>
              <a:ext uri="{FF2B5EF4-FFF2-40B4-BE49-F238E27FC236}">
                <a16:creationId xmlns:a16="http://schemas.microsoft.com/office/drawing/2014/main" id="{843981FB-BDFF-4F6B-9234-9A1F0D4696C4}"/>
              </a:ext>
            </a:extLst>
          </p:cNvPr>
          <p:cNvSpPr txBox="1"/>
          <p:nvPr/>
        </p:nvSpPr>
        <p:spPr>
          <a:xfrm>
            <a:off x="654097" y="2970515"/>
            <a:ext cx="101218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第十八章</a:t>
            </a:r>
          </a:p>
        </p:txBody>
      </p:sp>
      <p:sp>
        <p:nvSpPr>
          <p:cNvPr id="40" name="Freeform 23">
            <a:extLst>
              <a:ext uri="{FF2B5EF4-FFF2-40B4-BE49-F238E27FC236}">
                <a16:creationId xmlns:a16="http://schemas.microsoft.com/office/drawing/2014/main" id="{2157FA8D-2BEA-4999-BA13-4C3909AF9EA6}"/>
              </a:ext>
            </a:extLst>
          </p:cNvPr>
          <p:cNvSpPr>
            <a:spLocks/>
          </p:cNvSpPr>
          <p:nvPr/>
        </p:nvSpPr>
        <p:spPr bwMode="auto">
          <a:xfrm>
            <a:off x="4401880" y="1227741"/>
            <a:ext cx="1049552"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1" name="Freeform 24">
            <a:extLst>
              <a:ext uri="{FF2B5EF4-FFF2-40B4-BE49-F238E27FC236}">
                <a16:creationId xmlns:a16="http://schemas.microsoft.com/office/drawing/2014/main" id="{70D40B67-5B7A-42EF-A512-164B6B84C541}"/>
              </a:ext>
            </a:extLst>
          </p:cNvPr>
          <p:cNvSpPr>
            <a:spLocks/>
          </p:cNvSpPr>
          <p:nvPr/>
        </p:nvSpPr>
        <p:spPr bwMode="auto">
          <a:xfrm>
            <a:off x="5505516" y="1227742"/>
            <a:ext cx="2364855"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2" name="Freeform 25">
            <a:extLst>
              <a:ext uri="{FF2B5EF4-FFF2-40B4-BE49-F238E27FC236}">
                <a16:creationId xmlns:a16="http://schemas.microsoft.com/office/drawing/2014/main" id="{096944AE-9388-4F83-A864-04ED4042D96A}"/>
              </a:ext>
            </a:extLst>
          </p:cNvPr>
          <p:cNvSpPr>
            <a:spLocks/>
          </p:cNvSpPr>
          <p:nvPr/>
        </p:nvSpPr>
        <p:spPr bwMode="auto">
          <a:xfrm>
            <a:off x="4401880" y="1777865"/>
            <a:ext cx="1049552"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3" name="Freeform 26">
            <a:extLst>
              <a:ext uri="{FF2B5EF4-FFF2-40B4-BE49-F238E27FC236}">
                <a16:creationId xmlns:a16="http://schemas.microsoft.com/office/drawing/2014/main" id="{9BF73565-7584-4641-B82C-A0D242544507}"/>
              </a:ext>
            </a:extLst>
          </p:cNvPr>
          <p:cNvSpPr>
            <a:spLocks/>
          </p:cNvSpPr>
          <p:nvPr/>
        </p:nvSpPr>
        <p:spPr bwMode="auto">
          <a:xfrm>
            <a:off x="5505517" y="1777865"/>
            <a:ext cx="2364854"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4" name="Freeform 27">
            <a:extLst>
              <a:ext uri="{FF2B5EF4-FFF2-40B4-BE49-F238E27FC236}">
                <a16:creationId xmlns:a16="http://schemas.microsoft.com/office/drawing/2014/main" id="{2F296996-6EE9-4B01-BB4E-2DA6EC16AED0}"/>
              </a:ext>
            </a:extLst>
          </p:cNvPr>
          <p:cNvSpPr>
            <a:spLocks/>
          </p:cNvSpPr>
          <p:nvPr/>
        </p:nvSpPr>
        <p:spPr bwMode="auto">
          <a:xfrm>
            <a:off x="4401880" y="2343478"/>
            <a:ext cx="1049552"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5" name="Freeform 28">
            <a:extLst>
              <a:ext uri="{FF2B5EF4-FFF2-40B4-BE49-F238E27FC236}">
                <a16:creationId xmlns:a16="http://schemas.microsoft.com/office/drawing/2014/main" id="{A4D86D6A-3D80-45B7-8220-28FC99EBCE41}"/>
              </a:ext>
            </a:extLst>
          </p:cNvPr>
          <p:cNvSpPr>
            <a:spLocks/>
          </p:cNvSpPr>
          <p:nvPr/>
        </p:nvSpPr>
        <p:spPr bwMode="auto">
          <a:xfrm>
            <a:off x="5505517" y="2343479"/>
            <a:ext cx="2364854"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6" name="Freeform 29">
            <a:extLst>
              <a:ext uri="{FF2B5EF4-FFF2-40B4-BE49-F238E27FC236}">
                <a16:creationId xmlns:a16="http://schemas.microsoft.com/office/drawing/2014/main" id="{C93A2F17-CEEE-4592-BB7D-637FFDE12454}"/>
              </a:ext>
            </a:extLst>
          </p:cNvPr>
          <p:cNvSpPr>
            <a:spLocks/>
          </p:cNvSpPr>
          <p:nvPr/>
        </p:nvSpPr>
        <p:spPr bwMode="auto">
          <a:xfrm>
            <a:off x="4401880" y="2909091"/>
            <a:ext cx="104955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7" name="Freeform 30">
            <a:extLst>
              <a:ext uri="{FF2B5EF4-FFF2-40B4-BE49-F238E27FC236}">
                <a16:creationId xmlns:a16="http://schemas.microsoft.com/office/drawing/2014/main" id="{09B2631D-0631-4713-BB00-471A8CF7B44E}"/>
              </a:ext>
            </a:extLst>
          </p:cNvPr>
          <p:cNvSpPr>
            <a:spLocks/>
          </p:cNvSpPr>
          <p:nvPr/>
        </p:nvSpPr>
        <p:spPr bwMode="auto">
          <a:xfrm>
            <a:off x="5505517" y="2909091"/>
            <a:ext cx="2364854"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50" name="TextBox 47">
            <a:extLst>
              <a:ext uri="{FF2B5EF4-FFF2-40B4-BE49-F238E27FC236}">
                <a16:creationId xmlns:a16="http://schemas.microsoft.com/office/drawing/2014/main" id="{03BFD22D-BCCA-47F6-ABD3-A1DFCD3F5F5A}"/>
              </a:ext>
            </a:extLst>
          </p:cNvPr>
          <p:cNvSpPr txBox="1"/>
          <p:nvPr/>
        </p:nvSpPr>
        <p:spPr>
          <a:xfrm>
            <a:off x="5587579" y="1277011"/>
            <a:ext cx="211090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484849"/>
                </a:solidFill>
                <a:latin typeface="+mn-ea"/>
                <a:cs typeface="+mn-ea"/>
                <a:sym typeface="+mn-lt"/>
              </a:rPr>
              <a:t>继承与继承权</a:t>
            </a:r>
          </a:p>
        </p:txBody>
      </p:sp>
      <p:sp>
        <p:nvSpPr>
          <p:cNvPr id="51" name="TextBox 48">
            <a:extLst>
              <a:ext uri="{FF2B5EF4-FFF2-40B4-BE49-F238E27FC236}">
                <a16:creationId xmlns:a16="http://schemas.microsoft.com/office/drawing/2014/main" id="{813D51B4-C6DE-43C3-8745-14ED1860F519}"/>
              </a:ext>
            </a:extLst>
          </p:cNvPr>
          <p:cNvSpPr txBox="1"/>
          <p:nvPr/>
        </p:nvSpPr>
        <p:spPr>
          <a:xfrm>
            <a:off x="5587579" y="1874961"/>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法定继承</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2" name="TextBox 55">
            <a:extLst>
              <a:ext uri="{FF2B5EF4-FFF2-40B4-BE49-F238E27FC236}">
                <a16:creationId xmlns:a16="http://schemas.microsoft.com/office/drawing/2014/main" id="{F9C53944-90AF-4E83-9441-6DBDC60E3F63}"/>
              </a:ext>
            </a:extLst>
          </p:cNvPr>
          <p:cNvSpPr txBox="1"/>
          <p:nvPr/>
        </p:nvSpPr>
        <p:spPr>
          <a:xfrm>
            <a:off x="5587579" y="2429615"/>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遗嘱继承和遗赠</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3" name="TextBox 56">
            <a:extLst>
              <a:ext uri="{FF2B5EF4-FFF2-40B4-BE49-F238E27FC236}">
                <a16:creationId xmlns:a16="http://schemas.microsoft.com/office/drawing/2014/main" id="{2CB9507B-0B11-4149-97A5-CCE46A82BB5D}"/>
              </a:ext>
            </a:extLst>
          </p:cNvPr>
          <p:cNvSpPr txBox="1"/>
          <p:nvPr/>
        </p:nvSpPr>
        <p:spPr>
          <a:xfrm>
            <a:off x="5587579" y="3002859"/>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遗产的处理</a:t>
            </a:r>
          </a:p>
        </p:txBody>
      </p:sp>
      <p:sp>
        <p:nvSpPr>
          <p:cNvPr id="55" name="TextBox 58">
            <a:extLst>
              <a:ext uri="{FF2B5EF4-FFF2-40B4-BE49-F238E27FC236}">
                <a16:creationId xmlns:a16="http://schemas.microsoft.com/office/drawing/2014/main" id="{23EA63E1-BC4D-4EFA-94E9-F74157154D2D}"/>
              </a:ext>
            </a:extLst>
          </p:cNvPr>
          <p:cNvSpPr txBox="1"/>
          <p:nvPr/>
        </p:nvSpPr>
        <p:spPr>
          <a:xfrm>
            <a:off x="4373288" y="1295118"/>
            <a:ext cx="1078143"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第二十二章</a:t>
            </a:r>
          </a:p>
        </p:txBody>
      </p:sp>
      <p:sp>
        <p:nvSpPr>
          <p:cNvPr id="56" name="TextBox 59">
            <a:extLst>
              <a:ext uri="{FF2B5EF4-FFF2-40B4-BE49-F238E27FC236}">
                <a16:creationId xmlns:a16="http://schemas.microsoft.com/office/drawing/2014/main" id="{8725E215-28A2-41E4-86AB-BF30A067498C}"/>
              </a:ext>
            </a:extLst>
          </p:cNvPr>
          <p:cNvSpPr txBox="1"/>
          <p:nvPr/>
        </p:nvSpPr>
        <p:spPr>
          <a:xfrm>
            <a:off x="4428877" y="1822379"/>
            <a:ext cx="1072717"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第二十三章</a:t>
            </a:r>
          </a:p>
        </p:txBody>
      </p:sp>
      <p:sp>
        <p:nvSpPr>
          <p:cNvPr id="57" name="TextBox 60">
            <a:extLst>
              <a:ext uri="{FF2B5EF4-FFF2-40B4-BE49-F238E27FC236}">
                <a16:creationId xmlns:a16="http://schemas.microsoft.com/office/drawing/2014/main" id="{C75742ED-446E-4E12-8AE2-6F537AADB6F7}"/>
              </a:ext>
            </a:extLst>
          </p:cNvPr>
          <p:cNvSpPr txBox="1"/>
          <p:nvPr/>
        </p:nvSpPr>
        <p:spPr>
          <a:xfrm>
            <a:off x="4386345" y="2394165"/>
            <a:ext cx="1126801"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第二十四章</a:t>
            </a:r>
          </a:p>
        </p:txBody>
      </p:sp>
      <p:sp>
        <p:nvSpPr>
          <p:cNvPr id="58" name="TextBox 61">
            <a:extLst>
              <a:ext uri="{FF2B5EF4-FFF2-40B4-BE49-F238E27FC236}">
                <a16:creationId xmlns:a16="http://schemas.microsoft.com/office/drawing/2014/main" id="{843981FB-BDFF-4F6B-9234-9A1F0D4696C4}"/>
              </a:ext>
            </a:extLst>
          </p:cNvPr>
          <p:cNvSpPr txBox="1"/>
          <p:nvPr/>
        </p:nvSpPr>
        <p:spPr>
          <a:xfrm>
            <a:off x="4373288" y="2975800"/>
            <a:ext cx="1132229"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第二十五章</a:t>
            </a:r>
          </a:p>
        </p:txBody>
      </p:sp>
      <p:sp>
        <p:nvSpPr>
          <p:cNvPr id="24" name="文本框 1"/>
          <p:cNvSpPr txBox="1">
            <a:spLocks noChangeArrowheads="1"/>
          </p:cNvSpPr>
          <p:nvPr>
            <p:custDataLst>
              <p:tags r:id="rId1"/>
            </p:custDataLst>
          </p:nvPr>
        </p:nvSpPr>
        <p:spPr bwMode="auto">
          <a:xfrm>
            <a:off x="4138219" y="290705"/>
            <a:ext cx="19399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Tx/>
              <a:buNone/>
            </a:pPr>
            <a:r>
              <a:rPr lang="zh-CN" altLang="en-US" sz="3600" b="1" dirty="0">
                <a:solidFill>
                  <a:schemeClr val="bg1"/>
                </a:solidFill>
                <a:latin typeface="+mj-ea"/>
                <a:ea typeface="+mj-ea"/>
              </a:rPr>
              <a:t>目  录</a:t>
            </a:r>
          </a:p>
        </p:txBody>
      </p:sp>
      <p:sp>
        <p:nvSpPr>
          <p:cNvPr id="39" name="Freeform 29">
            <a:extLst>
              <a:ext uri="{FF2B5EF4-FFF2-40B4-BE49-F238E27FC236}">
                <a16:creationId xmlns:a16="http://schemas.microsoft.com/office/drawing/2014/main" id="{276C088F-B145-431A-87B3-165C642ED888}"/>
              </a:ext>
            </a:extLst>
          </p:cNvPr>
          <p:cNvSpPr>
            <a:spLocks/>
          </p:cNvSpPr>
          <p:nvPr/>
        </p:nvSpPr>
        <p:spPr bwMode="auto">
          <a:xfrm>
            <a:off x="599787" y="3480857"/>
            <a:ext cx="1051213"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8" name="Freeform 30">
            <a:extLst>
              <a:ext uri="{FF2B5EF4-FFF2-40B4-BE49-F238E27FC236}">
                <a16:creationId xmlns:a16="http://schemas.microsoft.com/office/drawing/2014/main" id="{3C9DECBB-DC68-4DA5-9609-C243719AE38C}"/>
              </a:ext>
            </a:extLst>
          </p:cNvPr>
          <p:cNvSpPr>
            <a:spLocks/>
          </p:cNvSpPr>
          <p:nvPr/>
        </p:nvSpPr>
        <p:spPr bwMode="auto">
          <a:xfrm>
            <a:off x="1683058" y="3480857"/>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49" name="TextBox 56">
            <a:extLst>
              <a:ext uri="{FF2B5EF4-FFF2-40B4-BE49-F238E27FC236}">
                <a16:creationId xmlns:a16="http://schemas.microsoft.com/office/drawing/2014/main" id="{27E1B2B7-3F11-4966-A2E3-E3969625F34B}"/>
              </a:ext>
            </a:extLst>
          </p:cNvPr>
          <p:cNvSpPr txBox="1"/>
          <p:nvPr/>
        </p:nvSpPr>
        <p:spPr>
          <a:xfrm>
            <a:off x="1765121" y="3574625"/>
            <a:ext cx="2097872"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家庭关系</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54" name="TextBox 61">
            <a:extLst>
              <a:ext uri="{FF2B5EF4-FFF2-40B4-BE49-F238E27FC236}">
                <a16:creationId xmlns:a16="http://schemas.microsoft.com/office/drawing/2014/main" id="{AEFCB2F5-F469-4C5F-9F32-9A7A88A72CC4}"/>
              </a:ext>
            </a:extLst>
          </p:cNvPr>
          <p:cNvSpPr txBox="1"/>
          <p:nvPr/>
        </p:nvSpPr>
        <p:spPr>
          <a:xfrm>
            <a:off x="654097" y="3541554"/>
            <a:ext cx="101218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第十九章</a:t>
            </a:r>
          </a:p>
        </p:txBody>
      </p:sp>
      <p:sp>
        <p:nvSpPr>
          <p:cNvPr id="59" name="Freeform 29">
            <a:extLst>
              <a:ext uri="{FF2B5EF4-FFF2-40B4-BE49-F238E27FC236}">
                <a16:creationId xmlns:a16="http://schemas.microsoft.com/office/drawing/2014/main" id="{2A6FAFC6-AC68-43CD-A5A2-84FF5D1B314F}"/>
              </a:ext>
            </a:extLst>
          </p:cNvPr>
          <p:cNvSpPr>
            <a:spLocks/>
          </p:cNvSpPr>
          <p:nvPr/>
        </p:nvSpPr>
        <p:spPr bwMode="auto">
          <a:xfrm>
            <a:off x="599786" y="4051567"/>
            <a:ext cx="1051213"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0" name="Freeform 30">
            <a:extLst>
              <a:ext uri="{FF2B5EF4-FFF2-40B4-BE49-F238E27FC236}">
                <a16:creationId xmlns:a16="http://schemas.microsoft.com/office/drawing/2014/main" id="{0F969F4A-033A-48D6-BEE0-AD8D39C01481}"/>
              </a:ext>
            </a:extLst>
          </p:cNvPr>
          <p:cNvSpPr>
            <a:spLocks/>
          </p:cNvSpPr>
          <p:nvPr/>
        </p:nvSpPr>
        <p:spPr bwMode="auto">
          <a:xfrm>
            <a:off x="1683057" y="4051567"/>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1" name="TextBox 56">
            <a:extLst>
              <a:ext uri="{FF2B5EF4-FFF2-40B4-BE49-F238E27FC236}">
                <a16:creationId xmlns:a16="http://schemas.microsoft.com/office/drawing/2014/main" id="{02D9DD83-14E7-43E7-939D-F9A45FC47074}"/>
              </a:ext>
            </a:extLst>
          </p:cNvPr>
          <p:cNvSpPr txBox="1"/>
          <p:nvPr/>
        </p:nvSpPr>
        <p:spPr>
          <a:xfrm>
            <a:off x="1713853" y="4120499"/>
            <a:ext cx="2373100"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离　 婚</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62" name="TextBox 61">
            <a:extLst>
              <a:ext uri="{FF2B5EF4-FFF2-40B4-BE49-F238E27FC236}">
                <a16:creationId xmlns:a16="http://schemas.microsoft.com/office/drawing/2014/main" id="{F31C7E73-112F-42F1-9757-FC3B8FA37B4A}"/>
              </a:ext>
            </a:extLst>
          </p:cNvPr>
          <p:cNvSpPr txBox="1"/>
          <p:nvPr/>
        </p:nvSpPr>
        <p:spPr>
          <a:xfrm>
            <a:off x="654096" y="4112264"/>
            <a:ext cx="1012182" cy="307777"/>
          </a:xfrm>
          <a:prstGeom prst="rect">
            <a:avLst/>
          </a:prstGeom>
          <a:solidFill>
            <a:srgbClr val="46014E"/>
          </a:solid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第二十章</a:t>
            </a:r>
          </a:p>
        </p:txBody>
      </p:sp>
      <p:sp>
        <p:nvSpPr>
          <p:cNvPr id="63" name="Freeform 29">
            <a:extLst>
              <a:ext uri="{FF2B5EF4-FFF2-40B4-BE49-F238E27FC236}">
                <a16:creationId xmlns:a16="http://schemas.microsoft.com/office/drawing/2014/main" id="{A73F873B-289B-4CC2-918C-FC9997D0C4B8}"/>
              </a:ext>
            </a:extLst>
          </p:cNvPr>
          <p:cNvSpPr>
            <a:spLocks/>
          </p:cNvSpPr>
          <p:nvPr/>
        </p:nvSpPr>
        <p:spPr bwMode="auto">
          <a:xfrm>
            <a:off x="599786" y="4593032"/>
            <a:ext cx="1051213"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4" name="Freeform 30">
            <a:extLst>
              <a:ext uri="{FF2B5EF4-FFF2-40B4-BE49-F238E27FC236}">
                <a16:creationId xmlns:a16="http://schemas.microsoft.com/office/drawing/2014/main" id="{7005E2A7-15B5-4455-824C-E3D7F466887D}"/>
              </a:ext>
            </a:extLst>
          </p:cNvPr>
          <p:cNvSpPr>
            <a:spLocks/>
          </p:cNvSpPr>
          <p:nvPr/>
        </p:nvSpPr>
        <p:spPr bwMode="auto">
          <a:xfrm>
            <a:off x="1683057" y="4593032"/>
            <a:ext cx="2350250"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5" name="TextBox 56">
            <a:extLst>
              <a:ext uri="{FF2B5EF4-FFF2-40B4-BE49-F238E27FC236}">
                <a16:creationId xmlns:a16="http://schemas.microsoft.com/office/drawing/2014/main" id="{239B67F8-9280-4326-B011-A3C05E86434B}"/>
              </a:ext>
            </a:extLst>
          </p:cNvPr>
          <p:cNvSpPr txBox="1"/>
          <p:nvPr/>
        </p:nvSpPr>
        <p:spPr>
          <a:xfrm>
            <a:off x="1713853" y="4661964"/>
            <a:ext cx="2373100"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lvl="0" defTabSz="685526" fontAlgn="base">
              <a:spcBef>
                <a:spcPct val="0"/>
              </a:spcBef>
              <a:spcAft>
                <a:spcPct val="0"/>
              </a:spcAft>
              <a:defRPr/>
            </a:pPr>
            <a:r>
              <a:rPr lang="zh-CN" altLang="en-US" sz="1400" kern="0" dirty="0">
                <a:solidFill>
                  <a:srgbClr val="484849"/>
                </a:solidFill>
                <a:latin typeface="+mn-ea"/>
                <a:ea typeface="+mn-ea"/>
                <a:cs typeface="+mn-ea"/>
                <a:sym typeface="+mn-lt"/>
              </a:rPr>
              <a:t>收　 养</a:t>
            </a:r>
            <a:endParaRPr kumimoji="0" lang="zh-CN" altLang="en-US" sz="1400" b="1" i="0" u="none" strike="noStrike" kern="0" cap="none" spc="0" normalizeH="0" baseline="0" noProof="0" dirty="0">
              <a:ln>
                <a:noFill/>
              </a:ln>
              <a:solidFill>
                <a:srgbClr val="484849"/>
              </a:solidFill>
              <a:effectLst/>
              <a:uLnTx/>
              <a:uFillTx/>
              <a:latin typeface="+mn-ea"/>
              <a:ea typeface="+mn-ea"/>
              <a:cs typeface="+mn-ea"/>
              <a:sym typeface="+mn-lt"/>
            </a:endParaRPr>
          </a:p>
        </p:txBody>
      </p:sp>
      <p:sp>
        <p:nvSpPr>
          <p:cNvPr id="66" name="TextBox 61">
            <a:extLst>
              <a:ext uri="{FF2B5EF4-FFF2-40B4-BE49-F238E27FC236}">
                <a16:creationId xmlns:a16="http://schemas.microsoft.com/office/drawing/2014/main" id="{6DEAB8EF-22CD-4496-8CF1-F70686513356}"/>
              </a:ext>
            </a:extLst>
          </p:cNvPr>
          <p:cNvSpPr txBox="1"/>
          <p:nvPr/>
        </p:nvSpPr>
        <p:spPr>
          <a:xfrm>
            <a:off x="615183" y="4653729"/>
            <a:ext cx="1078965"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第二十一章</a:t>
            </a:r>
          </a:p>
        </p:txBody>
      </p:sp>
      <p:sp>
        <p:nvSpPr>
          <p:cNvPr id="67" name="Freeform 25">
            <a:extLst>
              <a:ext uri="{FF2B5EF4-FFF2-40B4-BE49-F238E27FC236}">
                <a16:creationId xmlns:a16="http://schemas.microsoft.com/office/drawing/2014/main" id="{F5191B72-080A-4923-9B2E-EF432B6E94AB}"/>
              </a:ext>
            </a:extLst>
          </p:cNvPr>
          <p:cNvSpPr>
            <a:spLocks/>
          </p:cNvSpPr>
          <p:nvPr/>
        </p:nvSpPr>
        <p:spPr bwMode="auto">
          <a:xfrm>
            <a:off x="4401879" y="3461476"/>
            <a:ext cx="1049552" cy="444655"/>
          </a:xfrm>
          <a:custGeom>
            <a:avLst/>
            <a:gdLst>
              <a:gd name="T0" fmla="*/ 91 w 865"/>
              <a:gd name="T1" fmla="*/ 0 h 865"/>
              <a:gd name="T2" fmla="*/ 774 w 865"/>
              <a:gd name="T3" fmla="*/ 0 h 865"/>
              <a:gd name="T4" fmla="*/ 865 w 865"/>
              <a:gd name="T5" fmla="*/ 91 h 865"/>
              <a:gd name="T6" fmla="*/ 865 w 865"/>
              <a:gd name="T7" fmla="*/ 774 h 865"/>
              <a:gd name="T8" fmla="*/ 774 w 865"/>
              <a:gd name="T9" fmla="*/ 865 h 865"/>
              <a:gd name="T10" fmla="*/ 91 w 865"/>
              <a:gd name="T11" fmla="*/ 865 h 865"/>
              <a:gd name="T12" fmla="*/ 0 w 865"/>
              <a:gd name="T13" fmla="*/ 774 h 865"/>
              <a:gd name="T14" fmla="*/ 0 w 865"/>
              <a:gd name="T15" fmla="*/ 91 h 865"/>
              <a:gd name="T16" fmla="*/ 91 w 865"/>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5">
                <a:moveTo>
                  <a:pt x="91" y="0"/>
                </a:moveTo>
                <a:lnTo>
                  <a:pt x="774" y="0"/>
                </a:lnTo>
                <a:cubicBezTo>
                  <a:pt x="824" y="0"/>
                  <a:pt x="865" y="41"/>
                  <a:pt x="865" y="91"/>
                </a:cubicBezTo>
                <a:lnTo>
                  <a:pt x="865" y="774"/>
                </a:lnTo>
                <a:cubicBezTo>
                  <a:pt x="865" y="824"/>
                  <a:pt x="824" y="865"/>
                  <a:pt x="774" y="865"/>
                </a:cubicBezTo>
                <a:lnTo>
                  <a:pt x="91" y="865"/>
                </a:lnTo>
                <a:cubicBezTo>
                  <a:pt x="41" y="865"/>
                  <a:pt x="0" y="824"/>
                  <a:pt x="0" y="774"/>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68" name="Freeform 26">
            <a:extLst>
              <a:ext uri="{FF2B5EF4-FFF2-40B4-BE49-F238E27FC236}">
                <a16:creationId xmlns:a16="http://schemas.microsoft.com/office/drawing/2014/main" id="{37E3EC5A-43A9-48FC-A61F-95D35D2A677A}"/>
              </a:ext>
            </a:extLst>
          </p:cNvPr>
          <p:cNvSpPr>
            <a:spLocks/>
          </p:cNvSpPr>
          <p:nvPr/>
        </p:nvSpPr>
        <p:spPr bwMode="auto">
          <a:xfrm>
            <a:off x="5505516" y="3461476"/>
            <a:ext cx="2364854" cy="444654"/>
          </a:xfrm>
          <a:custGeom>
            <a:avLst/>
            <a:gdLst>
              <a:gd name="T0" fmla="*/ 91 w 8683"/>
              <a:gd name="T1" fmla="*/ 0 h 865"/>
              <a:gd name="T2" fmla="*/ 8591 w 8683"/>
              <a:gd name="T3" fmla="*/ 0 h 865"/>
              <a:gd name="T4" fmla="*/ 8683 w 8683"/>
              <a:gd name="T5" fmla="*/ 91 h 865"/>
              <a:gd name="T6" fmla="*/ 8683 w 8683"/>
              <a:gd name="T7" fmla="*/ 774 h 865"/>
              <a:gd name="T8" fmla="*/ 8591 w 8683"/>
              <a:gd name="T9" fmla="*/ 865 h 865"/>
              <a:gd name="T10" fmla="*/ 91 w 8683"/>
              <a:gd name="T11" fmla="*/ 865 h 865"/>
              <a:gd name="T12" fmla="*/ 0 w 8683"/>
              <a:gd name="T13" fmla="*/ 774 h 865"/>
              <a:gd name="T14" fmla="*/ 0 w 8683"/>
              <a:gd name="T15" fmla="*/ 91 h 865"/>
              <a:gd name="T16" fmla="*/ 91 w 8683"/>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5">
                <a:moveTo>
                  <a:pt x="91" y="0"/>
                </a:moveTo>
                <a:lnTo>
                  <a:pt x="8591" y="0"/>
                </a:lnTo>
                <a:cubicBezTo>
                  <a:pt x="8642" y="0"/>
                  <a:pt x="8683" y="41"/>
                  <a:pt x="8683" y="91"/>
                </a:cubicBezTo>
                <a:lnTo>
                  <a:pt x="8683" y="774"/>
                </a:lnTo>
                <a:cubicBezTo>
                  <a:pt x="8683" y="824"/>
                  <a:pt x="8642" y="865"/>
                  <a:pt x="8591" y="865"/>
                </a:cubicBezTo>
                <a:lnTo>
                  <a:pt x="91" y="865"/>
                </a:lnTo>
                <a:cubicBezTo>
                  <a:pt x="41" y="865"/>
                  <a:pt x="0" y="824"/>
                  <a:pt x="0" y="774"/>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69" name="Freeform 27">
            <a:extLst>
              <a:ext uri="{FF2B5EF4-FFF2-40B4-BE49-F238E27FC236}">
                <a16:creationId xmlns:a16="http://schemas.microsoft.com/office/drawing/2014/main" id="{804C03BF-2725-4E4F-ACD2-D2C5FA6A28E7}"/>
              </a:ext>
            </a:extLst>
          </p:cNvPr>
          <p:cNvSpPr>
            <a:spLocks/>
          </p:cNvSpPr>
          <p:nvPr/>
        </p:nvSpPr>
        <p:spPr bwMode="auto">
          <a:xfrm>
            <a:off x="4401879" y="4027089"/>
            <a:ext cx="1049552" cy="444655"/>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70" name="Freeform 28">
            <a:extLst>
              <a:ext uri="{FF2B5EF4-FFF2-40B4-BE49-F238E27FC236}">
                <a16:creationId xmlns:a16="http://schemas.microsoft.com/office/drawing/2014/main" id="{A133A8E7-FEF2-41D5-A332-4CAE2E4FC0E1}"/>
              </a:ext>
            </a:extLst>
          </p:cNvPr>
          <p:cNvSpPr>
            <a:spLocks/>
          </p:cNvSpPr>
          <p:nvPr/>
        </p:nvSpPr>
        <p:spPr bwMode="auto">
          <a:xfrm>
            <a:off x="5505516" y="4027090"/>
            <a:ext cx="2364854" cy="444654"/>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71" name="Freeform 29">
            <a:extLst>
              <a:ext uri="{FF2B5EF4-FFF2-40B4-BE49-F238E27FC236}">
                <a16:creationId xmlns:a16="http://schemas.microsoft.com/office/drawing/2014/main" id="{0CEF430B-DCBE-440E-BB72-2C70DCA6B13A}"/>
              </a:ext>
            </a:extLst>
          </p:cNvPr>
          <p:cNvSpPr>
            <a:spLocks/>
          </p:cNvSpPr>
          <p:nvPr/>
        </p:nvSpPr>
        <p:spPr bwMode="auto">
          <a:xfrm>
            <a:off x="4401879" y="4592702"/>
            <a:ext cx="1049552" cy="445642"/>
          </a:xfrm>
          <a:custGeom>
            <a:avLst/>
            <a:gdLst>
              <a:gd name="T0" fmla="*/ 91 w 865"/>
              <a:gd name="T1" fmla="*/ 0 h 866"/>
              <a:gd name="T2" fmla="*/ 774 w 865"/>
              <a:gd name="T3" fmla="*/ 0 h 866"/>
              <a:gd name="T4" fmla="*/ 865 w 865"/>
              <a:gd name="T5" fmla="*/ 91 h 866"/>
              <a:gd name="T6" fmla="*/ 865 w 865"/>
              <a:gd name="T7" fmla="*/ 775 h 866"/>
              <a:gd name="T8" fmla="*/ 774 w 865"/>
              <a:gd name="T9" fmla="*/ 866 h 866"/>
              <a:gd name="T10" fmla="*/ 91 w 865"/>
              <a:gd name="T11" fmla="*/ 866 h 866"/>
              <a:gd name="T12" fmla="*/ 0 w 865"/>
              <a:gd name="T13" fmla="*/ 775 h 866"/>
              <a:gd name="T14" fmla="*/ 0 w 865"/>
              <a:gd name="T15" fmla="*/ 91 h 866"/>
              <a:gd name="T16" fmla="*/ 91 w 865"/>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5" h="866">
                <a:moveTo>
                  <a:pt x="91" y="0"/>
                </a:moveTo>
                <a:lnTo>
                  <a:pt x="774" y="0"/>
                </a:lnTo>
                <a:cubicBezTo>
                  <a:pt x="824" y="0"/>
                  <a:pt x="865" y="41"/>
                  <a:pt x="865" y="91"/>
                </a:cubicBezTo>
                <a:lnTo>
                  <a:pt x="865" y="775"/>
                </a:lnTo>
                <a:cubicBezTo>
                  <a:pt x="865" y="825"/>
                  <a:pt x="824" y="866"/>
                  <a:pt x="774" y="866"/>
                </a:cubicBezTo>
                <a:lnTo>
                  <a:pt x="91" y="866"/>
                </a:lnTo>
                <a:cubicBezTo>
                  <a:pt x="41" y="866"/>
                  <a:pt x="0" y="825"/>
                  <a:pt x="0" y="775"/>
                </a:cubicBezTo>
                <a:lnTo>
                  <a:pt x="0" y="91"/>
                </a:lnTo>
                <a:cubicBezTo>
                  <a:pt x="0" y="41"/>
                  <a:pt x="41" y="0"/>
                  <a:pt x="91" y="0"/>
                </a:cubicBezTo>
                <a:close/>
              </a:path>
            </a:pathLst>
          </a:custGeom>
          <a:solidFill>
            <a:srgbClr val="46014E"/>
          </a:solidFill>
          <a:ln>
            <a:noFill/>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solidFill>
                <a:srgbClr val="294A5A"/>
              </a:solidFill>
              <a:effectLst/>
              <a:uLnTx/>
              <a:uFillTx/>
              <a:latin typeface="+mn-ea"/>
              <a:cs typeface="+mn-ea"/>
              <a:sym typeface="+mn-lt"/>
            </a:endParaRPr>
          </a:p>
        </p:txBody>
      </p:sp>
      <p:sp>
        <p:nvSpPr>
          <p:cNvPr id="72" name="Freeform 30">
            <a:extLst>
              <a:ext uri="{FF2B5EF4-FFF2-40B4-BE49-F238E27FC236}">
                <a16:creationId xmlns:a16="http://schemas.microsoft.com/office/drawing/2014/main" id="{CB6F8D31-65B4-4904-9878-75F18CE1C31F}"/>
              </a:ext>
            </a:extLst>
          </p:cNvPr>
          <p:cNvSpPr>
            <a:spLocks/>
          </p:cNvSpPr>
          <p:nvPr/>
        </p:nvSpPr>
        <p:spPr bwMode="auto">
          <a:xfrm>
            <a:off x="5505516" y="4592702"/>
            <a:ext cx="2364854" cy="445642"/>
          </a:xfrm>
          <a:custGeom>
            <a:avLst/>
            <a:gdLst>
              <a:gd name="T0" fmla="*/ 91 w 8683"/>
              <a:gd name="T1" fmla="*/ 0 h 866"/>
              <a:gd name="T2" fmla="*/ 8591 w 8683"/>
              <a:gd name="T3" fmla="*/ 0 h 866"/>
              <a:gd name="T4" fmla="*/ 8683 w 8683"/>
              <a:gd name="T5" fmla="*/ 91 h 866"/>
              <a:gd name="T6" fmla="*/ 8683 w 8683"/>
              <a:gd name="T7" fmla="*/ 775 h 866"/>
              <a:gd name="T8" fmla="*/ 8591 w 8683"/>
              <a:gd name="T9" fmla="*/ 866 h 866"/>
              <a:gd name="T10" fmla="*/ 91 w 8683"/>
              <a:gd name="T11" fmla="*/ 866 h 866"/>
              <a:gd name="T12" fmla="*/ 0 w 8683"/>
              <a:gd name="T13" fmla="*/ 775 h 866"/>
              <a:gd name="T14" fmla="*/ 0 w 8683"/>
              <a:gd name="T15" fmla="*/ 91 h 866"/>
              <a:gd name="T16" fmla="*/ 91 w 8683"/>
              <a:gd name="T17"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83" h="866">
                <a:moveTo>
                  <a:pt x="91" y="0"/>
                </a:moveTo>
                <a:lnTo>
                  <a:pt x="8591" y="0"/>
                </a:lnTo>
                <a:cubicBezTo>
                  <a:pt x="8642" y="0"/>
                  <a:pt x="8683" y="41"/>
                  <a:pt x="8683" y="91"/>
                </a:cubicBezTo>
                <a:lnTo>
                  <a:pt x="8683" y="775"/>
                </a:lnTo>
                <a:cubicBezTo>
                  <a:pt x="8683" y="825"/>
                  <a:pt x="8642" y="866"/>
                  <a:pt x="8591" y="866"/>
                </a:cubicBezTo>
                <a:lnTo>
                  <a:pt x="91" y="866"/>
                </a:lnTo>
                <a:cubicBezTo>
                  <a:pt x="41" y="866"/>
                  <a:pt x="0" y="825"/>
                  <a:pt x="0" y="775"/>
                </a:cubicBezTo>
                <a:lnTo>
                  <a:pt x="0" y="91"/>
                </a:lnTo>
                <a:cubicBezTo>
                  <a:pt x="0" y="41"/>
                  <a:pt x="41" y="0"/>
                  <a:pt x="91" y="0"/>
                </a:cubicBezTo>
                <a:close/>
              </a:path>
            </a:pathLst>
          </a:custGeom>
          <a:solidFill>
            <a:srgbClr val="FFFFFF"/>
          </a:solidFill>
          <a:ln w="9525" cap="flat">
            <a:solidFill>
              <a:srgbClr val="484849">
                <a:lumMod val="40000"/>
                <a:lumOff val="60000"/>
              </a:srgbClr>
            </a:solidFill>
            <a:prstDash val="solid"/>
            <a:miter lim="800000"/>
            <a:headEnd/>
            <a:tailEnd/>
          </a:ln>
        </p:spPr>
        <p:txBody>
          <a:bodyPr vert="horz" wrap="square" lIns="68553" tIns="34277" rIns="68553" bIns="34277" numCol="1" anchor="t" anchorCtr="0" compatLnSpc="1">
            <a:prstTxWarp prst="textNoShape">
              <a:avLst/>
            </a:prstTxWarp>
          </a:bodyPr>
          <a:lstStyle/>
          <a:p>
            <a:pPr marL="0" marR="0" lvl="0" indent="0" defTabSz="685526" eaLnBrk="1" fontAlgn="base" latinLnBrk="0" hangingPunct="1">
              <a:lnSpc>
                <a:spcPct val="100000"/>
              </a:lnSpc>
              <a:spcBef>
                <a:spcPct val="0"/>
              </a:spcBef>
              <a:spcAft>
                <a:spcPct val="0"/>
              </a:spcAft>
              <a:buClrTx/>
              <a:buSzTx/>
              <a:buFontTx/>
              <a:buNone/>
              <a:tabLst/>
              <a:defRPr/>
            </a:pPr>
            <a:endParaRPr kumimoji="0" lang="zh-CN" altLang="en-US" sz="1400" b="0" i="0" u="none" strike="noStrike" kern="0" cap="none" spc="0" normalizeH="0" baseline="0" noProof="0">
              <a:ln>
                <a:noFill/>
              </a:ln>
              <a:effectLst/>
              <a:uLnTx/>
              <a:uFillTx/>
              <a:latin typeface="+mn-ea"/>
              <a:cs typeface="+mn-ea"/>
              <a:sym typeface="+mn-lt"/>
            </a:endParaRPr>
          </a:p>
        </p:txBody>
      </p:sp>
      <p:sp>
        <p:nvSpPr>
          <p:cNvPr id="73" name="TextBox 48">
            <a:extLst>
              <a:ext uri="{FF2B5EF4-FFF2-40B4-BE49-F238E27FC236}">
                <a16:creationId xmlns:a16="http://schemas.microsoft.com/office/drawing/2014/main" id="{40A1DAB1-0D64-45E2-83A1-0E34A5531A14}"/>
              </a:ext>
            </a:extLst>
          </p:cNvPr>
          <p:cNvSpPr txBox="1"/>
          <p:nvPr/>
        </p:nvSpPr>
        <p:spPr>
          <a:xfrm>
            <a:off x="5587578" y="3558572"/>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侵权行为和侵权责任</a:t>
            </a:r>
          </a:p>
        </p:txBody>
      </p:sp>
      <p:sp>
        <p:nvSpPr>
          <p:cNvPr id="74" name="TextBox 55">
            <a:extLst>
              <a:ext uri="{FF2B5EF4-FFF2-40B4-BE49-F238E27FC236}">
                <a16:creationId xmlns:a16="http://schemas.microsoft.com/office/drawing/2014/main" id="{2773F04C-50EE-4455-A89A-0173A6D2E1D6}"/>
              </a:ext>
            </a:extLst>
          </p:cNvPr>
          <p:cNvSpPr txBox="1"/>
          <p:nvPr/>
        </p:nvSpPr>
        <p:spPr>
          <a:xfrm>
            <a:off x="5587578" y="4113226"/>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损害赔偿</a:t>
            </a:r>
          </a:p>
        </p:txBody>
      </p:sp>
      <p:sp>
        <p:nvSpPr>
          <p:cNvPr id="75" name="TextBox 56">
            <a:extLst>
              <a:ext uri="{FF2B5EF4-FFF2-40B4-BE49-F238E27FC236}">
                <a16:creationId xmlns:a16="http://schemas.microsoft.com/office/drawing/2014/main" id="{41B34AA5-8A05-43B3-91C1-54033476ABBE}"/>
              </a:ext>
            </a:extLst>
          </p:cNvPr>
          <p:cNvSpPr txBox="1"/>
          <p:nvPr/>
        </p:nvSpPr>
        <p:spPr>
          <a:xfrm>
            <a:off x="5587578" y="4686470"/>
            <a:ext cx="2110908" cy="307777"/>
          </a:xfrm>
          <a:prstGeom prst="rect">
            <a:avLst/>
          </a:prstGeom>
          <a:noFill/>
        </p:spPr>
        <p:txBody>
          <a:bodyPr wrap="square" rtlCol="0">
            <a:spAutoFit/>
          </a:bodyPr>
          <a:lstStyle>
            <a:defPPr>
              <a:defRPr lang="zh-CN"/>
            </a:defPPr>
            <a:lvl1pPr>
              <a:defRPr sz="3200" b="1">
                <a:solidFill>
                  <a:schemeClr val="accent1"/>
                </a:solidFill>
                <a:latin typeface="微软雅黑"/>
                <a:ea typeface="微软雅黑"/>
              </a:defRPr>
            </a:lvl1pPr>
          </a:lstStyle>
          <a:p>
            <a:pPr defTabSz="685526" fontAlgn="base">
              <a:spcBef>
                <a:spcPct val="0"/>
              </a:spcBef>
              <a:spcAft>
                <a:spcPct val="0"/>
              </a:spcAft>
              <a:defRPr/>
            </a:pPr>
            <a:r>
              <a:rPr lang="zh-CN" altLang="en-US" sz="1400" kern="0" dirty="0">
                <a:solidFill>
                  <a:srgbClr val="484849"/>
                </a:solidFill>
                <a:latin typeface="+mn-ea"/>
                <a:ea typeface="+mn-ea"/>
                <a:cs typeface="+mn-ea"/>
                <a:sym typeface="+mn-lt"/>
              </a:rPr>
              <a:t>特殊侵权责任类型</a:t>
            </a:r>
          </a:p>
        </p:txBody>
      </p:sp>
      <p:sp>
        <p:nvSpPr>
          <p:cNvPr id="76" name="TextBox 59">
            <a:extLst>
              <a:ext uri="{FF2B5EF4-FFF2-40B4-BE49-F238E27FC236}">
                <a16:creationId xmlns:a16="http://schemas.microsoft.com/office/drawing/2014/main" id="{DA1BF7AB-8D63-4C89-B2F3-7CE47581B548}"/>
              </a:ext>
            </a:extLst>
          </p:cNvPr>
          <p:cNvSpPr txBox="1"/>
          <p:nvPr/>
        </p:nvSpPr>
        <p:spPr>
          <a:xfrm>
            <a:off x="4373289" y="3505990"/>
            <a:ext cx="1132228"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第二十六章</a:t>
            </a:r>
          </a:p>
        </p:txBody>
      </p:sp>
      <p:sp>
        <p:nvSpPr>
          <p:cNvPr id="77" name="TextBox 60">
            <a:extLst>
              <a:ext uri="{FF2B5EF4-FFF2-40B4-BE49-F238E27FC236}">
                <a16:creationId xmlns:a16="http://schemas.microsoft.com/office/drawing/2014/main" id="{A25B1337-7909-4AFA-A8A2-8F0E29AA2A76}"/>
              </a:ext>
            </a:extLst>
          </p:cNvPr>
          <p:cNvSpPr txBox="1"/>
          <p:nvPr/>
        </p:nvSpPr>
        <p:spPr>
          <a:xfrm>
            <a:off x="4346311" y="4079859"/>
            <a:ext cx="1159205"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第二十七章</a:t>
            </a:r>
          </a:p>
        </p:txBody>
      </p:sp>
      <p:sp>
        <p:nvSpPr>
          <p:cNvPr id="78" name="TextBox 61">
            <a:extLst>
              <a:ext uri="{FF2B5EF4-FFF2-40B4-BE49-F238E27FC236}">
                <a16:creationId xmlns:a16="http://schemas.microsoft.com/office/drawing/2014/main" id="{C5DF9856-6488-4199-B576-2613B624F62E}"/>
              </a:ext>
            </a:extLst>
          </p:cNvPr>
          <p:cNvSpPr txBox="1"/>
          <p:nvPr/>
        </p:nvSpPr>
        <p:spPr>
          <a:xfrm>
            <a:off x="4359977" y="4653728"/>
            <a:ext cx="1159205" cy="307777"/>
          </a:xfrm>
          <a:prstGeom prst="rect">
            <a:avLst/>
          </a:prstGeom>
          <a:noFill/>
        </p:spPr>
        <p:txBody>
          <a:bodyPr wrap="square" rtlCol="0">
            <a:spAutoFit/>
          </a:bodyPr>
          <a:lstStyle/>
          <a:p>
            <a:pPr defTabSz="685526" fontAlgn="base">
              <a:spcBef>
                <a:spcPct val="0"/>
              </a:spcBef>
              <a:spcAft>
                <a:spcPct val="0"/>
              </a:spcAft>
            </a:pPr>
            <a:r>
              <a:rPr lang="zh-CN" altLang="en-US" sz="1400" b="1" dirty="0">
                <a:solidFill>
                  <a:srgbClr val="FFFFFF"/>
                </a:solidFill>
                <a:latin typeface="+mn-ea"/>
                <a:cs typeface="+mn-ea"/>
                <a:sym typeface="+mn-lt"/>
              </a:rPr>
              <a:t>第二十八章</a:t>
            </a:r>
          </a:p>
        </p:txBody>
      </p:sp>
    </p:spTree>
    <p:extLst>
      <p:ext uri="{BB962C8B-B14F-4D97-AF65-F5344CB8AC3E}">
        <p14:creationId xmlns:p14="http://schemas.microsoft.com/office/powerpoint/2010/main" val="35850092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代理</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三、无权代理</a:t>
            </a:r>
            <a:endParaRPr lang="zh-CN" altLang="en-US" dirty="0"/>
          </a:p>
        </p:txBody>
      </p:sp>
      <p:pic>
        <p:nvPicPr>
          <p:cNvPr id="4" name="图片 3">
            <a:extLst>
              <a:ext uri="{FF2B5EF4-FFF2-40B4-BE49-F238E27FC236}">
                <a16:creationId xmlns:a16="http://schemas.microsoft.com/office/drawing/2014/main" id="{6278F870-3EA9-48D9-93A5-8A6E2AC59C65}"/>
              </a:ext>
            </a:extLst>
          </p:cNvPr>
          <p:cNvPicPr>
            <a:picLocks noChangeAspect="1"/>
          </p:cNvPicPr>
          <p:nvPr/>
        </p:nvPicPr>
        <p:blipFill>
          <a:blip r:embed="rId3"/>
          <a:srcRect l="22280" r="20502"/>
          <a:stretch>
            <a:fillRect/>
          </a:stretch>
        </p:blipFill>
        <p:spPr>
          <a:xfrm>
            <a:off x="3066935" y="1348423"/>
            <a:ext cx="2735718" cy="3283561"/>
          </a:xfrm>
          <a:prstGeom prst="rect">
            <a:avLst/>
          </a:prstGeom>
        </p:spPr>
      </p:pic>
      <p:pic>
        <p:nvPicPr>
          <p:cNvPr id="5" name="图片 4">
            <a:extLst>
              <a:ext uri="{FF2B5EF4-FFF2-40B4-BE49-F238E27FC236}">
                <a16:creationId xmlns:a16="http://schemas.microsoft.com/office/drawing/2014/main" id="{BF630E4C-F90B-4D8F-A932-E0C52AF4F88B}"/>
              </a:ext>
            </a:extLst>
          </p:cNvPr>
          <p:cNvPicPr>
            <a:picLocks noChangeAspect="1"/>
          </p:cNvPicPr>
          <p:nvPr/>
        </p:nvPicPr>
        <p:blipFill>
          <a:blip r:embed="rId4"/>
          <a:srcRect l="24057" r="25218"/>
          <a:stretch>
            <a:fillRect/>
          </a:stretch>
        </p:blipFill>
        <p:spPr>
          <a:xfrm>
            <a:off x="381215" y="1348423"/>
            <a:ext cx="2602020" cy="3283561"/>
          </a:xfrm>
          <a:prstGeom prst="rect">
            <a:avLst/>
          </a:prstGeom>
        </p:spPr>
      </p:pic>
      <p:sp>
        <p:nvSpPr>
          <p:cNvPr id="6" name="矩形 5">
            <a:extLst>
              <a:ext uri="{FF2B5EF4-FFF2-40B4-BE49-F238E27FC236}">
                <a16:creationId xmlns:a16="http://schemas.microsoft.com/office/drawing/2014/main" id="{8A2B8336-6B50-4F8C-BCDD-26F95E142B9C}"/>
              </a:ext>
            </a:extLst>
          </p:cNvPr>
          <p:cNvSpPr/>
          <p:nvPr/>
        </p:nvSpPr>
        <p:spPr>
          <a:xfrm>
            <a:off x="380977" y="1348185"/>
            <a:ext cx="2602009"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BA6597DA-33B5-4570-8594-736A79A09097}"/>
              </a:ext>
            </a:extLst>
          </p:cNvPr>
          <p:cNvSpPr/>
          <p:nvPr/>
        </p:nvSpPr>
        <p:spPr>
          <a:xfrm>
            <a:off x="3066859" y="1348185"/>
            <a:ext cx="273508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BCBAD029-508A-49D4-9799-BCC8C5B665E9}"/>
              </a:ext>
            </a:extLst>
          </p:cNvPr>
          <p:cNvSpPr/>
          <p:nvPr/>
        </p:nvSpPr>
        <p:spPr>
          <a:xfrm>
            <a:off x="380977" y="4670531"/>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BCE3181-D7ED-4EDB-9306-BF5F04872806}"/>
              </a:ext>
            </a:extLst>
          </p:cNvPr>
          <p:cNvSpPr/>
          <p:nvPr/>
        </p:nvSpPr>
        <p:spPr>
          <a:xfrm>
            <a:off x="3066859" y="4670531"/>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E460304C-56CA-452E-BFD0-B1E38020FC2B}"/>
              </a:ext>
            </a:extLst>
          </p:cNvPr>
          <p:cNvSpPr/>
          <p:nvPr/>
        </p:nvSpPr>
        <p:spPr>
          <a:xfrm>
            <a:off x="516981" y="2088446"/>
            <a:ext cx="2396956" cy="890693"/>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未经授权的代理</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超越代理权的行为</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代理权已终止后的代理</a:t>
            </a:r>
          </a:p>
        </p:txBody>
      </p:sp>
      <p:sp>
        <p:nvSpPr>
          <p:cNvPr id="11" name="矩形 10">
            <a:extLst>
              <a:ext uri="{FF2B5EF4-FFF2-40B4-BE49-F238E27FC236}">
                <a16:creationId xmlns:a16="http://schemas.microsoft.com/office/drawing/2014/main" id="{39EC4F36-B486-4A86-868A-FC7EC7E00832}"/>
              </a:ext>
            </a:extLst>
          </p:cNvPr>
          <p:cNvSpPr/>
          <p:nvPr/>
        </p:nvSpPr>
        <p:spPr>
          <a:xfrm>
            <a:off x="413292" y="1415344"/>
            <a:ext cx="247597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无权代理的概念和类型</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373AEC3E-7A5F-423D-9E52-81C72027D911}"/>
              </a:ext>
            </a:extLst>
          </p:cNvPr>
          <p:cNvCxnSpPr>
            <a:cxnSpLocks/>
          </p:cNvCxnSpPr>
          <p:nvPr/>
        </p:nvCxnSpPr>
        <p:spPr>
          <a:xfrm>
            <a:off x="612272" y="2019896"/>
            <a:ext cx="53911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6A24E803-A76D-4D8A-AA0B-765836FBFFF7}"/>
              </a:ext>
            </a:extLst>
          </p:cNvPr>
          <p:cNvSpPr/>
          <p:nvPr/>
        </p:nvSpPr>
        <p:spPr>
          <a:xfrm>
            <a:off x="3226052" y="2193865"/>
            <a:ext cx="2380380" cy="1726178"/>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行为人实施的法律行为符合代理行为的表面特征</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行为人对所实施的代理行为不具有代理权</a:t>
            </a:r>
            <a:endParaRPr lang="en-US" altLang="zh-CN" sz="1200" b="1" dirty="0">
              <a:solidFill>
                <a:prstClr val="white"/>
              </a:solidFill>
              <a:sym typeface="+mn-ea"/>
            </a:endParaRPr>
          </a:p>
          <a:p>
            <a:pPr>
              <a:lnSpc>
                <a:spcPct val="150000"/>
              </a:lnSpc>
            </a:pP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D08EE108-DC06-4CA9-B013-1121105A6599}"/>
              </a:ext>
            </a:extLst>
          </p:cNvPr>
          <p:cNvSpPr/>
          <p:nvPr/>
        </p:nvSpPr>
        <p:spPr>
          <a:xfrm>
            <a:off x="3095981" y="1536979"/>
            <a:ext cx="2672671"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无权代理的特征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39CCCFB-B82F-465A-BEE0-7F7FD15BD6C8}"/>
              </a:ext>
            </a:extLst>
          </p:cNvPr>
          <p:cNvCxnSpPr>
            <a:cxnSpLocks/>
          </p:cNvCxnSpPr>
          <p:nvPr/>
        </p:nvCxnSpPr>
        <p:spPr>
          <a:xfrm>
            <a:off x="3298154"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9D36EA3E-14F5-4FB3-BE2B-FEF90A06865A}"/>
              </a:ext>
            </a:extLst>
          </p:cNvPr>
          <p:cNvSpPr/>
          <p:nvPr/>
        </p:nvSpPr>
        <p:spPr>
          <a:xfrm>
            <a:off x="383987" y="1174742"/>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69FC895-3737-4E5D-B952-54BE8D16822D}"/>
              </a:ext>
            </a:extLst>
          </p:cNvPr>
          <p:cNvSpPr/>
          <p:nvPr/>
        </p:nvSpPr>
        <p:spPr>
          <a:xfrm>
            <a:off x="3069869" y="1174742"/>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23" name="图片 22">
            <a:extLst>
              <a:ext uri="{FF2B5EF4-FFF2-40B4-BE49-F238E27FC236}">
                <a16:creationId xmlns:a16="http://schemas.microsoft.com/office/drawing/2014/main" id="{EA4A6FCF-1E19-4349-ACF8-883B6F87B225}"/>
              </a:ext>
            </a:extLst>
          </p:cNvPr>
          <p:cNvPicPr>
            <a:picLocks noChangeAspect="1"/>
          </p:cNvPicPr>
          <p:nvPr/>
        </p:nvPicPr>
        <p:blipFill>
          <a:blip r:embed="rId5"/>
          <a:srcRect l="9902" r="12391"/>
          <a:stretch>
            <a:fillRect/>
          </a:stretch>
        </p:blipFill>
        <p:spPr>
          <a:xfrm>
            <a:off x="5898188" y="1348425"/>
            <a:ext cx="2714603" cy="3284212"/>
          </a:xfrm>
          <a:prstGeom prst="rect">
            <a:avLst/>
          </a:prstGeom>
        </p:spPr>
      </p:pic>
      <p:sp>
        <p:nvSpPr>
          <p:cNvPr id="24" name="矩形 23">
            <a:extLst>
              <a:ext uri="{FF2B5EF4-FFF2-40B4-BE49-F238E27FC236}">
                <a16:creationId xmlns:a16="http://schemas.microsoft.com/office/drawing/2014/main" id="{C18BE1AA-4D4E-47FB-A335-C9150DEB35EF}"/>
              </a:ext>
            </a:extLst>
          </p:cNvPr>
          <p:cNvSpPr/>
          <p:nvPr/>
        </p:nvSpPr>
        <p:spPr>
          <a:xfrm>
            <a:off x="5882559" y="1348185"/>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5" name="矩形 24">
            <a:extLst>
              <a:ext uri="{FF2B5EF4-FFF2-40B4-BE49-F238E27FC236}">
                <a16:creationId xmlns:a16="http://schemas.microsoft.com/office/drawing/2014/main" id="{D7A00C73-C367-4362-BE31-ED0DAB32CB13}"/>
              </a:ext>
            </a:extLst>
          </p:cNvPr>
          <p:cNvSpPr/>
          <p:nvPr/>
        </p:nvSpPr>
        <p:spPr>
          <a:xfrm>
            <a:off x="5882559" y="467053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6" name="矩形 25">
            <a:extLst>
              <a:ext uri="{FF2B5EF4-FFF2-40B4-BE49-F238E27FC236}">
                <a16:creationId xmlns:a16="http://schemas.microsoft.com/office/drawing/2014/main" id="{DF051C80-4ACF-420A-A7DA-59B2DE255553}"/>
              </a:ext>
            </a:extLst>
          </p:cNvPr>
          <p:cNvSpPr/>
          <p:nvPr/>
        </p:nvSpPr>
        <p:spPr>
          <a:xfrm>
            <a:off x="6018561" y="2088448"/>
            <a:ext cx="2380381" cy="890693"/>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无权代理在一定条件下可以转化为有权代理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但如果没有转化原因</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无权代理不产生法律效力。</a:t>
            </a:r>
          </a:p>
        </p:txBody>
      </p:sp>
      <p:sp>
        <p:nvSpPr>
          <p:cNvPr id="27" name="矩形 26">
            <a:extLst>
              <a:ext uri="{FF2B5EF4-FFF2-40B4-BE49-F238E27FC236}">
                <a16:creationId xmlns:a16="http://schemas.microsoft.com/office/drawing/2014/main" id="{5462E241-54AB-4ABA-8587-4CF76F435736}"/>
              </a:ext>
            </a:extLst>
          </p:cNvPr>
          <p:cNvSpPr/>
          <p:nvPr/>
        </p:nvSpPr>
        <p:spPr>
          <a:xfrm>
            <a:off x="5914986" y="1389541"/>
            <a:ext cx="2602362"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无权代理的法律效果</a:t>
            </a:r>
            <a:endParaRPr lang="en-US" altLang="zh-CN" sz="1400" b="1" dirty="0">
              <a:solidFill>
                <a:prstClr val="white"/>
              </a:solidFill>
            </a:endParaRPr>
          </a:p>
        </p:txBody>
      </p:sp>
      <p:cxnSp>
        <p:nvCxnSpPr>
          <p:cNvPr id="28" name="直接连接符 27">
            <a:extLst>
              <a:ext uri="{FF2B5EF4-FFF2-40B4-BE49-F238E27FC236}">
                <a16:creationId xmlns:a16="http://schemas.microsoft.com/office/drawing/2014/main" id="{75A76E5E-E7F6-4D14-81E7-186D5A878F62}"/>
              </a:ext>
            </a:extLst>
          </p:cNvPr>
          <p:cNvCxnSpPr>
            <a:cxnSpLocks/>
          </p:cNvCxnSpPr>
          <p:nvPr/>
        </p:nvCxnSpPr>
        <p:spPr>
          <a:xfrm>
            <a:off x="6113854" y="2019898"/>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45372E0B-4978-4DD5-A18A-6E67B189054E}"/>
              </a:ext>
            </a:extLst>
          </p:cNvPr>
          <p:cNvSpPr/>
          <p:nvPr/>
        </p:nvSpPr>
        <p:spPr>
          <a:xfrm>
            <a:off x="5885569" y="1174742"/>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1153229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代理</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四、表见代理</a:t>
            </a:r>
            <a:endParaRPr lang="zh-CN" altLang="en-US" dirty="0"/>
          </a:p>
        </p:txBody>
      </p:sp>
      <p:pic>
        <p:nvPicPr>
          <p:cNvPr id="4" name="图片 3">
            <a:extLst>
              <a:ext uri="{FF2B5EF4-FFF2-40B4-BE49-F238E27FC236}">
                <a16:creationId xmlns:a16="http://schemas.microsoft.com/office/drawing/2014/main" id="{6278F870-3EA9-48D9-93A5-8A6E2AC59C65}"/>
              </a:ext>
            </a:extLst>
          </p:cNvPr>
          <p:cNvPicPr>
            <a:picLocks noChangeAspect="1"/>
          </p:cNvPicPr>
          <p:nvPr/>
        </p:nvPicPr>
        <p:blipFill>
          <a:blip r:embed="rId3"/>
          <a:srcRect l="22280" r="20502"/>
          <a:stretch>
            <a:fillRect/>
          </a:stretch>
        </p:blipFill>
        <p:spPr>
          <a:xfrm>
            <a:off x="3066935" y="1348423"/>
            <a:ext cx="2735718" cy="3283561"/>
          </a:xfrm>
          <a:prstGeom prst="rect">
            <a:avLst/>
          </a:prstGeom>
        </p:spPr>
      </p:pic>
      <p:pic>
        <p:nvPicPr>
          <p:cNvPr id="5" name="图片 4">
            <a:extLst>
              <a:ext uri="{FF2B5EF4-FFF2-40B4-BE49-F238E27FC236}">
                <a16:creationId xmlns:a16="http://schemas.microsoft.com/office/drawing/2014/main" id="{BF630E4C-F90B-4D8F-A932-E0C52AF4F88B}"/>
              </a:ext>
            </a:extLst>
          </p:cNvPr>
          <p:cNvPicPr>
            <a:picLocks noChangeAspect="1"/>
          </p:cNvPicPr>
          <p:nvPr/>
        </p:nvPicPr>
        <p:blipFill>
          <a:blip r:embed="rId4"/>
          <a:srcRect l="24057" r="25218"/>
          <a:stretch>
            <a:fillRect/>
          </a:stretch>
        </p:blipFill>
        <p:spPr>
          <a:xfrm>
            <a:off x="381215" y="1348423"/>
            <a:ext cx="2602020" cy="3283561"/>
          </a:xfrm>
          <a:prstGeom prst="rect">
            <a:avLst/>
          </a:prstGeom>
        </p:spPr>
      </p:pic>
      <p:sp>
        <p:nvSpPr>
          <p:cNvPr id="6" name="矩形 5">
            <a:extLst>
              <a:ext uri="{FF2B5EF4-FFF2-40B4-BE49-F238E27FC236}">
                <a16:creationId xmlns:a16="http://schemas.microsoft.com/office/drawing/2014/main" id="{8A2B8336-6B50-4F8C-BCDD-26F95E142B9C}"/>
              </a:ext>
            </a:extLst>
          </p:cNvPr>
          <p:cNvSpPr/>
          <p:nvPr/>
        </p:nvSpPr>
        <p:spPr>
          <a:xfrm>
            <a:off x="380977" y="1348185"/>
            <a:ext cx="2602009"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BA6597DA-33B5-4570-8594-736A79A09097}"/>
              </a:ext>
            </a:extLst>
          </p:cNvPr>
          <p:cNvSpPr/>
          <p:nvPr/>
        </p:nvSpPr>
        <p:spPr>
          <a:xfrm>
            <a:off x="3066859" y="1348185"/>
            <a:ext cx="273508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BCBAD029-508A-49D4-9799-BCC8C5B665E9}"/>
              </a:ext>
            </a:extLst>
          </p:cNvPr>
          <p:cNvSpPr/>
          <p:nvPr/>
        </p:nvSpPr>
        <p:spPr>
          <a:xfrm>
            <a:off x="380977" y="4670531"/>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BCE3181-D7ED-4EDB-9306-BF5F04872806}"/>
              </a:ext>
            </a:extLst>
          </p:cNvPr>
          <p:cNvSpPr/>
          <p:nvPr/>
        </p:nvSpPr>
        <p:spPr>
          <a:xfrm>
            <a:off x="3066859" y="4670531"/>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E460304C-56CA-452E-BFD0-B1E38020FC2B}"/>
              </a:ext>
            </a:extLst>
          </p:cNvPr>
          <p:cNvSpPr/>
          <p:nvPr/>
        </p:nvSpPr>
        <p:spPr>
          <a:xfrm>
            <a:off x="516981" y="2088446"/>
            <a:ext cx="2396956"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表见代理是指被代理人的行为足以使第三人相信无权代理人具有代理权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并基于这种信赖与无权代理人实施法律行为的代理。</a:t>
            </a:r>
          </a:p>
        </p:txBody>
      </p:sp>
      <p:sp>
        <p:nvSpPr>
          <p:cNvPr id="11" name="矩形 10">
            <a:extLst>
              <a:ext uri="{FF2B5EF4-FFF2-40B4-BE49-F238E27FC236}">
                <a16:creationId xmlns:a16="http://schemas.microsoft.com/office/drawing/2014/main" id="{39EC4F36-B486-4A86-868A-FC7EC7E00832}"/>
              </a:ext>
            </a:extLst>
          </p:cNvPr>
          <p:cNvSpPr/>
          <p:nvPr/>
        </p:nvSpPr>
        <p:spPr>
          <a:xfrm>
            <a:off x="413292" y="1415344"/>
            <a:ext cx="247597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表见代理的概念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373AEC3E-7A5F-423D-9E52-81C72027D911}"/>
              </a:ext>
            </a:extLst>
          </p:cNvPr>
          <p:cNvCxnSpPr>
            <a:cxnSpLocks/>
          </p:cNvCxnSpPr>
          <p:nvPr/>
        </p:nvCxnSpPr>
        <p:spPr>
          <a:xfrm>
            <a:off x="612272" y="2019896"/>
            <a:ext cx="53911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6A24E803-A76D-4D8A-AA0B-765836FBFFF7}"/>
              </a:ext>
            </a:extLst>
          </p:cNvPr>
          <p:cNvSpPr/>
          <p:nvPr/>
        </p:nvSpPr>
        <p:spPr>
          <a:xfrm>
            <a:off x="3226052" y="2193865"/>
            <a:ext cx="2380380" cy="1449179"/>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行为人没有代理权</a:t>
            </a:r>
            <a:r>
              <a:rPr lang="en-US" altLang="zh-CN" sz="1200" b="1" dirty="0">
                <a:solidFill>
                  <a:prstClr val="white"/>
                </a:solidFill>
                <a:sym typeface="+mn-ea"/>
              </a:rPr>
              <a:t>,</a:t>
            </a:r>
            <a:r>
              <a:rPr lang="zh-CN" altLang="en-US" sz="1200" b="1" dirty="0">
                <a:solidFill>
                  <a:prstClr val="white"/>
                </a:solidFill>
                <a:sym typeface="+mn-ea"/>
              </a:rPr>
              <a:t>即行为人所谓的代理行为仍然是无权代理。</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客观上存在使相对人即第三人相信行为人具有代理权的理由。</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第三人善意且无过失。</a:t>
            </a:r>
          </a:p>
        </p:txBody>
      </p:sp>
      <p:sp>
        <p:nvSpPr>
          <p:cNvPr id="14" name="矩形 13">
            <a:extLst>
              <a:ext uri="{FF2B5EF4-FFF2-40B4-BE49-F238E27FC236}">
                <a16:creationId xmlns:a16="http://schemas.microsoft.com/office/drawing/2014/main" id="{D08EE108-DC06-4CA9-B013-1121105A6599}"/>
              </a:ext>
            </a:extLst>
          </p:cNvPr>
          <p:cNvSpPr/>
          <p:nvPr/>
        </p:nvSpPr>
        <p:spPr>
          <a:xfrm>
            <a:off x="3095981" y="1536979"/>
            <a:ext cx="2672671"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表见代理的构成要件</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39CCCFB-B82F-465A-BEE0-7F7FD15BD6C8}"/>
              </a:ext>
            </a:extLst>
          </p:cNvPr>
          <p:cNvCxnSpPr>
            <a:cxnSpLocks/>
          </p:cNvCxnSpPr>
          <p:nvPr/>
        </p:nvCxnSpPr>
        <p:spPr>
          <a:xfrm>
            <a:off x="3298154"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9D36EA3E-14F5-4FB3-BE2B-FEF90A06865A}"/>
              </a:ext>
            </a:extLst>
          </p:cNvPr>
          <p:cNvSpPr/>
          <p:nvPr/>
        </p:nvSpPr>
        <p:spPr>
          <a:xfrm>
            <a:off x="383987" y="1174742"/>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69FC895-3737-4E5D-B952-54BE8D16822D}"/>
              </a:ext>
            </a:extLst>
          </p:cNvPr>
          <p:cNvSpPr/>
          <p:nvPr/>
        </p:nvSpPr>
        <p:spPr>
          <a:xfrm>
            <a:off x="3069869" y="1174742"/>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23" name="图片 22">
            <a:extLst>
              <a:ext uri="{FF2B5EF4-FFF2-40B4-BE49-F238E27FC236}">
                <a16:creationId xmlns:a16="http://schemas.microsoft.com/office/drawing/2014/main" id="{EA4A6FCF-1E19-4349-ACF8-883B6F87B225}"/>
              </a:ext>
            </a:extLst>
          </p:cNvPr>
          <p:cNvPicPr>
            <a:picLocks noChangeAspect="1"/>
          </p:cNvPicPr>
          <p:nvPr/>
        </p:nvPicPr>
        <p:blipFill>
          <a:blip r:embed="rId5"/>
          <a:srcRect l="9902" r="12391"/>
          <a:stretch>
            <a:fillRect/>
          </a:stretch>
        </p:blipFill>
        <p:spPr>
          <a:xfrm>
            <a:off x="5898188" y="1348425"/>
            <a:ext cx="2714603" cy="3284212"/>
          </a:xfrm>
          <a:prstGeom prst="rect">
            <a:avLst/>
          </a:prstGeom>
        </p:spPr>
      </p:pic>
      <p:sp>
        <p:nvSpPr>
          <p:cNvPr id="24" name="矩形 23">
            <a:extLst>
              <a:ext uri="{FF2B5EF4-FFF2-40B4-BE49-F238E27FC236}">
                <a16:creationId xmlns:a16="http://schemas.microsoft.com/office/drawing/2014/main" id="{C18BE1AA-4D4E-47FB-A335-C9150DEB35EF}"/>
              </a:ext>
            </a:extLst>
          </p:cNvPr>
          <p:cNvSpPr/>
          <p:nvPr/>
        </p:nvSpPr>
        <p:spPr>
          <a:xfrm>
            <a:off x="5882559" y="1348185"/>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5" name="矩形 24">
            <a:extLst>
              <a:ext uri="{FF2B5EF4-FFF2-40B4-BE49-F238E27FC236}">
                <a16:creationId xmlns:a16="http://schemas.microsoft.com/office/drawing/2014/main" id="{D7A00C73-C367-4362-BE31-ED0DAB32CB13}"/>
              </a:ext>
            </a:extLst>
          </p:cNvPr>
          <p:cNvSpPr/>
          <p:nvPr/>
        </p:nvSpPr>
        <p:spPr>
          <a:xfrm>
            <a:off x="5882559" y="467053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6" name="矩形 25">
            <a:extLst>
              <a:ext uri="{FF2B5EF4-FFF2-40B4-BE49-F238E27FC236}">
                <a16:creationId xmlns:a16="http://schemas.microsoft.com/office/drawing/2014/main" id="{DF051C80-4ACF-420A-A7DA-59B2DE255553}"/>
              </a:ext>
            </a:extLst>
          </p:cNvPr>
          <p:cNvSpPr/>
          <p:nvPr/>
        </p:nvSpPr>
        <p:spPr>
          <a:xfrm>
            <a:off x="6018561" y="2088448"/>
            <a:ext cx="2380381" cy="1444691"/>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表见代理是一种有效的代理</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即产生与有权代理相同的法律效力</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其法律后果由被代理人承担。如果被代理人因此而遭受损失</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可以要求行为人赔偿。</a:t>
            </a:r>
          </a:p>
        </p:txBody>
      </p:sp>
      <p:sp>
        <p:nvSpPr>
          <p:cNvPr id="27" name="矩形 26">
            <a:extLst>
              <a:ext uri="{FF2B5EF4-FFF2-40B4-BE49-F238E27FC236}">
                <a16:creationId xmlns:a16="http://schemas.microsoft.com/office/drawing/2014/main" id="{5462E241-54AB-4ABA-8587-4CF76F435736}"/>
              </a:ext>
            </a:extLst>
          </p:cNvPr>
          <p:cNvSpPr/>
          <p:nvPr/>
        </p:nvSpPr>
        <p:spPr>
          <a:xfrm>
            <a:off x="5914986" y="1389541"/>
            <a:ext cx="2602362"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表见代理的法律效力</a:t>
            </a:r>
            <a:endParaRPr lang="en-US" altLang="zh-CN" sz="1400" b="1" dirty="0">
              <a:solidFill>
                <a:prstClr val="white"/>
              </a:solidFill>
            </a:endParaRPr>
          </a:p>
        </p:txBody>
      </p:sp>
      <p:cxnSp>
        <p:nvCxnSpPr>
          <p:cNvPr id="28" name="直接连接符 27">
            <a:extLst>
              <a:ext uri="{FF2B5EF4-FFF2-40B4-BE49-F238E27FC236}">
                <a16:creationId xmlns:a16="http://schemas.microsoft.com/office/drawing/2014/main" id="{75A76E5E-E7F6-4D14-81E7-186D5A878F62}"/>
              </a:ext>
            </a:extLst>
          </p:cNvPr>
          <p:cNvCxnSpPr>
            <a:cxnSpLocks/>
          </p:cNvCxnSpPr>
          <p:nvPr/>
        </p:nvCxnSpPr>
        <p:spPr>
          <a:xfrm>
            <a:off x="6113854" y="2019898"/>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45372E0B-4978-4DD5-A18A-6E67B189054E}"/>
              </a:ext>
            </a:extLst>
          </p:cNvPr>
          <p:cNvSpPr/>
          <p:nvPr/>
        </p:nvSpPr>
        <p:spPr>
          <a:xfrm>
            <a:off x="5885569" y="1174742"/>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6470046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636335" y="225529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民事责任</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诉讼时效</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第三节　期限</a:t>
            </a: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en-US" altLang="zh-CN" sz="1800" b="1" dirty="0">
              <a:solidFill>
                <a:schemeClr val="bg1"/>
              </a:solidFill>
              <a:latin typeface="微软雅黑" pitchFamily="34" charset="-122"/>
              <a:ea typeface="微软雅黑" pitchFamily="34" charset="-122"/>
            </a:endParaRPr>
          </a:p>
          <a:p>
            <a:pPr algn="l">
              <a:lnSpc>
                <a:spcPct val="200000"/>
              </a:lnSpc>
              <a:defRPr/>
            </a:pP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210071"/>
            <a:ext cx="5637282"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000" b="1" baseline="-25000" dirty="0">
                <a:solidFill>
                  <a:schemeClr val="bg1"/>
                </a:solidFill>
                <a:latin typeface="+mn-lt"/>
                <a:ea typeface="+mn-ea"/>
              </a:rPr>
              <a:t>第六章  民事责任、诉讼时效和期限</a:t>
            </a:r>
            <a:endParaRPr lang="zh-CN" altLang="en-US" sz="32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5453028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3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民事责任</a:t>
            </a:r>
          </a:p>
        </p:txBody>
      </p:sp>
      <p:pic>
        <p:nvPicPr>
          <p:cNvPr id="4" name="图片 3">
            <a:extLst>
              <a:ext uri="{FF2B5EF4-FFF2-40B4-BE49-F238E27FC236}">
                <a16:creationId xmlns:a16="http://schemas.microsoft.com/office/drawing/2014/main" id="{F5F8420D-3210-468A-8174-9DB3863D11FA}"/>
              </a:ext>
            </a:extLst>
          </p:cNvPr>
          <p:cNvPicPr>
            <a:picLocks noChangeAspect="1"/>
          </p:cNvPicPr>
          <p:nvPr/>
        </p:nvPicPr>
        <p:blipFill>
          <a:blip r:embed="rId3"/>
          <a:srcRect l="22280" r="20502"/>
          <a:stretch>
            <a:fillRect/>
          </a:stretch>
        </p:blipFill>
        <p:spPr>
          <a:xfrm>
            <a:off x="3066935" y="1348423"/>
            <a:ext cx="2735718" cy="3283561"/>
          </a:xfrm>
          <a:prstGeom prst="rect">
            <a:avLst/>
          </a:prstGeom>
        </p:spPr>
      </p:pic>
      <p:pic>
        <p:nvPicPr>
          <p:cNvPr id="5" name="图片 4">
            <a:extLst>
              <a:ext uri="{FF2B5EF4-FFF2-40B4-BE49-F238E27FC236}">
                <a16:creationId xmlns:a16="http://schemas.microsoft.com/office/drawing/2014/main" id="{81507EAA-E97E-4686-A838-9FD68AD85BEC}"/>
              </a:ext>
            </a:extLst>
          </p:cNvPr>
          <p:cNvPicPr>
            <a:picLocks noChangeAspect="1"/>
          </p:cNvPicPr>
          <p:nvPr/>
        </p:nvPicPr>
        <p:blipFill>
          <a:blip r:embed="rId4"/>
          <a:srcRect l="24057" r="25218"/>
          <a:stretch>
            <a:fillRect/>
          </a:stretch>
        </p:blipFill>
        <p:spPr>
          <a:xfrm>
            <a:off x="381215" y="1348423"/>
            <a:ext cx="2602020" cy="3283561"/>
          </a:xfrm>
          <a:prstGeom prst="rect">
            <a:avLst/>
          </a:prstGeom>
        </p:spPr>
      </p:pic>
      <p:sp>
        <p:nvSpPr>
          <p:cNvPr id="6" name="矩形 5">
            <a:extLst>
              <a:ext uri="{FF2B5EF4-FFF2-40B4-BE49-F238E27FC236}">
                <a16:creationId xmlns:a16="http://schemas.microsoft.com/office/drawing/2014/main" id="{10ED675B-F961-4259-9245-0F2360AA0EDE}"/>
              </a:ext>
            </a:extLst>
          </p:cNvPr>
          <p:cNvSpPr/>
          <p:nvPr/>
        </p:nvSpPr>
        <p:spPr>
          <a:xfrm>
            <a:off x="380977" y="1348185"/>
            <a:ext cx="2602009"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5DAF388-8428-4679-91C4-9F8BAF981F75}"/>
              </a:ext>
            </a:extLst>
          </p:cNvPr>
          <p:cNvSpPr/>
          <p:nvPr/>
        </p:nvSpPr>
        <p:spPr>
          <a:xfrm>
            <a:off x="3066859" y="1348185"/>
            <a:ext cx="273508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82DB5B3-6212-445D-A472-52F1A94F8487}"/>
              </a:ext>
            </a:extLst>
          </p:cNvPr>
          <p:cNvSpPr/>
          <p:nvPr/>
        </p:nvSpPr>
        <p:spPr>
          <a:xfrm>
            <a:off x="380977" y="4670531"/>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9EEB7F1-DF27-4588-BB10-33AF28FBC3ED}"/>
              </a:ext>
            </a:extLst>
          </p:cNvPr>
          <p:cNvSpPr/>
          <p:nvPr/>
        </p:nvSpPr>
        <p:spPr>
          <a:xfrm>
            <a:off x="3066859" y="4670531"/>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6D867431-830B-4F00-91E7-DD038073DEEE}"/>
              </a:ext>
            </a:extLst>
          </p:cNvPr>
          <p:cNvSpPr/>
          <p:nvPr/>
        </p:nvSpPr>
        <p:spPr>
          <a:xfrm>
            <a:off x="516981" y="2088446"/>
            <a:ext cx="2396956"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民事责任是指民事主体在民事活动中违反法定或者约定的义务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应当承担的对其不利的民事法律后果。</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民事责任属于法律责任的一种</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是保障民事权利实现和民事义务履行的重要措施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其主要功能是对民事损害进行救济</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使受害人被侵犯的权益得到恢复。</a:t>
            </a:r>
          </a:p>
        </p:txBody>
      </p:sp>
      <p:sp>
        <p:nvSpPr>
          <p:cNvPr id="11" name="矩形 10">
            <a:extLst>
              <a:ext uri="{FF2B5EF4-FFF2-40B4-BE49-F238E27FC236}">
                <a16:creationId xmlns:a16="http://schemas.microsoft.com/office/drawing/2014/main" id="{966C1F5C-49AB-406B-AE21-3F1396A44154}"/>
              </a:ext>
            </a:extLst>
          </p:cNvPr>
          <p:cNvSpPr/>
          <p:nvPr/>
        </p:nvSpPr>
        <p:spPr>
          <a:xfrm>
            <a:off x="347684" y="1502914"/>
            <a:ext cx="2475974" cy="367473"/>
          </a:xfrm>
          <a:prstGeom prst="rect">
            <a:avLst/>
          </a:prstGeom>
        </p:spPr>
        <p:txBody>
          <a:bodyPr wrap="square">
            <a:spAutoFit/>
          </a:bodyPr>
          <a:lstStyle/>
          <a:p>
            <a:pPr algn="just">
              <a:lnSpc>
                <a:spcPct val="120000"/>
              </a:lnSpc>
            </a:pPr>
            <a:r>
              <a:rPr lang="zh-CN" altLang="en-US" sz="1600" b="1" dirty="0">
                <a:solidFill>
                  <a:prstClr val="white"/>
                </a:solidFill>
              </a:rPr>
              <a:t>　一、民事责任概述</a:t>
            </a:r>
            <a:endParaRPr lang="en-US" altLang="zh-CN" sz="1600" b="1" dirty="0">
              <a:solidFill>
                <a:prstClr val="white"/>
              </a:solidFill>
            </a:endParaRPr>
          </a:p>
        </p:txBody>
      </p:sp>
      <p:cxnSp>
        <p:nvCxnSpPr>
          <p:cNvPr id="12" name="直接连接符 11">
            <a:extLst>
              <a:ext uri="{FF2B5EF4-FFF2-40B4-BE49-F238E27FC236}">
                <a16:creationId xmlns:a16="http://schemas.microsoft.com/office/drawing/2014/main" id="{4D4B1CDD-A8D2-4914-AE8E-2D44AC7EEB08}"/>
              </a:ext>
            </a:extLst>
          </p:cNvPr>
          <p:cNvCxnSpPr>
            <a:cxnSpLocks/>
          </p:cNvCxnSpPr>
          <p:nvPr/>
        </p:nvCxnSpPr>
        <p:spPr>
          <a:xfrm>
            <a:off x="612272" y="2019896"/>
            <a:ext cx="53911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B1060022-A207-412A-98BF-D8FDE67D5835}"/>
              </a:ext>
            </a:extLst>
          </p:cNvPr>
          <p:cNvSpPr/>
          <p:nvPr/>
        </p:nvSpPr>
        <p:spPr>
          <a:xfrm>
            <a:off x="3226052" y="2193865"/>
            <a:ext cx="2380380" cy="1449179"/>
          </a:xfrm>
          <a:prstGeom prst="rect">
            <a:avLst/>
          </a:prstGeom>
        </p:spPr>
        <p:txBody>
          <a:bodyPr wrap="square">
            <a:spAutoFit/>
          </a:bodyPr>
          <a:lstStyle/>
          <a:p>
            <a:pPr>
              <a:lnSpc>
                <a:spcPct val="150000"/>
              </a:lnSpc>
            </a:pPr>
            <a:r>
              <a:rPr lang="zh-CN" altLang="en-US" sz="1200" b="1" dirty="0">
                <a:solidFill>
                  <a:prstClr val="white"/>
                </a:solidFill>
                <a:sym typeface="+mn-ea"/>
              </a:rPr>
              <a:t>民事责任包括单独责任和共同责任。单独责任就是一个人违反民事法律义务所引起的法律后果</a:t>
            </a:r>
            <a:r>
              <a:rPr lang="en-US" altLang="zh-CN" sz="1200" b="1" dirty="0">
                <a:solidFill>
                  <a:prstClr val="white"/>
                </a:solidFill>
                <a:sym typeface="+mn-ea"/>
              </a:rPr>
              <a:t>,</a:t>
            </a:r>
            <a:r>
              <a:rPr lang="zh-CN" altLang="en-US" sz="1200" b="1" dirty="0">
                <a:solidFill>
                  <a:prstClr val="white"/>
                </a:solidFill>
                <a:sym typeface="+mn-ea"/>
              </a:rPr>
              <a:t>由于责任人是一个人</a:t>
            </a:r>
            <a:r>
              <a:rPr lang="en-US" altLang="zh-CN" sz="1200" b="1" dirty="0">
                <a:solidFill>
                  <a:prstClr val="white"/>
                </a:solidFill>
                <a:sym typeface="+mn-ea"/>
              </a:rPr>
              <a:t>,</a:t>
            </a:r>
            <a:r>
              <a:rPr lang="zh-CN" altLang="en-US" sz="1200" b="1" dirty="0">
                <a:solidFill>
                  <a:prstClr val="white"/>
                </a:solidFill>
                <a:sym typeface="+mn-ea"/>
              </a:rPr>
              <a:t>因此由责任人自己承担全部赔偿责任。</a:t>
            </a:r>
          </a:p>
        </p:txBody>
      </p:sp>
      <p:sp>
        <p:nvSpPr>
          <p:cNvPr id="14" name="矩形 13">
            <a:extLst>
              <a:ext uri="{FF2B5EF4-FFF2-40B4-BE49-F238E27FC236}">
                <a16:creationId xmlns:a16="http://schemas.microsoft.com/office/drawing/2014/main" id="{3B0C6B05-78F0-4FF4-BAE5-12B8342DCDC8}"/>
              </a:ext>
            </a:extLst>
          </p:cNvPr>
          <p:cNvSpPr/>
          <p:nvPr/>
        </p:nvSpPr>
        <p:spPr>
          <a:xfrm>
            <a:off x="3095981" y="1536979"/>
            <a:ext cx="2672671" cy="367473"/>
          </a:xfrm>
          <a:prstGeom prst="rect">
            <a:avLst/>
          </a:prstGeom>
        </p:spPr>
        <p:txBody>
          <a:bodyPr wrap="square">
            <a:spAutoFit/>
          </a:bodyPr>
          <a:lstStyle/>
          <a:p>
            <a:pPr algn="just">
              <a:lnSpc>
                <a:spcPct val="120000"/>
              </a:lnSpc>
            </a:pPr>
            <a:r>
              <a:rPr lang="zh-CN" altLang="en-US" sz="1600" b="1" dirty="0">
                <a:solidFill>
                  <a:prstClr val="white"/>
                </a:solidFill>
              </a:rPr>
              <a:t>二、民事责任的类型</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7F312248-6B77-4921-9B49-597A5D3A82FC}"/>
              </a:ext>
            </a:extLst>
          </p:cNvPr>
          <p:cNvCxnSpPr>
            <a:cxnSpLocks/>
          </p:cNvCxnSpPr>
          <p:nvPr/>
        </p:nvCxnSpPr>
        <p:spPr>
          <a:xfrm>
            <a:off x="3298154"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F0474543-B071-4BC8-9135-20ECD02314AF}"/>
              </a:ext>
            </a:extLst>
          </p:cNvPr>
          <p:cNvSpPr/>
          <p:nvPr/>
        </p:nvSpPr>
        <p:spPr>
          <a:xfrm>
            <a:off x="383987" y="1174742"/>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B64D42B-0646-43FF-ABCE-2F12D91DFD0B}"/>
              </a:ext>
            </a:extLst>
          </p:cNvPr>
          <p:cNvSpPr/>
          <p:nvPr/>
        </p:nvSpPr>
        <p:spPr>
          <a:xfrm>
            <a:off x="3069869" y="1174742"/>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43A2A0C6-E9A5-43CE-B61F-82910CF55642}"/>
              </a:ext>
            </a:extLst>
          </p:cNvPr>
          <p:cNvPicPr>
            <a:picLocks noChangeAspect="1"/>
          </p:cNvPicPr>
          <p:nvPr/>
        </p:nvPicPr>
        <p:blipFill>
          <a:blip r:embed="rId5"/>
          <a:srcRect l="9902" r="12391"/>
          <a:stretch>
            <a:fillRect/>
          </a:stretch>
        </p:blipFill>
        <p:spPr>
          <a:xfrm>
            <a:off x="5898188" y="1348425"/>
            <a:ext cx="2714603" cy="3284212"/>
          </a:xfrm>
          <a:prstGeom prst="rect">
            <a:avLst/>
          </a:prstGeom>
        </p:spPr>
      </p:pic>
      <p:sp>
        <p:nvSpPr>
          <p:cNvPr id="21" name="矩形 20">
            <a:extLst>
              <a:ext uri="{FF2B5EF4-FFF2-40B4-BE49-F238E27FC236}">
                <a16:creationId xmlns:a16="http://schemas.microsoft.com/office/drawing/2014/main" id="{9C0F0483-C009-4B7D-8902-FEB2A3045FCE}"/>
              </a:ext>
            </a:extLst>
          </p:cNvPr>
          <p:cNvSpPr/>
          <p:nvPr/>
        </p:nvSpPr>
        <p:spPr>
          <a:xfrm>
            <a:off x="5882559" y="1348185"/>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33396F7F-5A6D-4D14-960D-1F76B821AAA5}"/>
              </a:ext>
            </a:extLst>
          </p:cNvPr>
          <p:cNvSpPr/>
          <p:nvPr/>
        </p:nvSpPr>
        <p:spPr>
          <a:xfrm>
            <a:off x="5882559" y="467053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51304F01-1375-4A57-B3AC-62067BAB8EC9}"/>
              </a:ext>
            </a:extLst>
          </p:cNvPr>
          <p:cNvSpPr/>
          <p:nvPr/>
        </p:nvSpPr>
        <p:spPr>
          <a:xfrm>
            <a:off x="6018561" y="2088448"/>
            <a:ext cx="1182339" cy="1998689"/>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停止侵害</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排除妨碍</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消除危险</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(4)</a:t>
            </a:r>
            <a:r>
              <a:rPr lang="zh-CN" altLang="en-US" sz="1200" b="1" dirty="0">
                <a:solidFill>
                  <a:prstClr val="white"/>
                </a:solidFill>
                <a:latin typeface="微软雅黑" panose="020B0503020204020204" charset="-122"/>
                <a:cs typeface="微软雅黑" panose="020B0503020204020204" charset="-122"/>
                <a:sym typeface="+mn-ea"/>
              </a:rPr>
              <a:t>返还财产</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(5)</a:t>
            </a:r>
            <a:r>
              <a:rPr lang="zh-CN" altLang="en-US" sz="1200" b="1" dirty="0">
                <a:solidFill>
                  <a:prstClr val="white"/>
                </a:solidFill>
                <a:latin typeface="微软雅黑" panose="020B0503020204020204" charset="-122"/>
                <a:cs typeface="微软雅黑" panose="020B0503020204020204" charset="-122"/>
                <a:sym typeface="+mn-ea"/>
              </a:rPr>
              <a:t>恢复原状</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(6)</a:t>
            </a:r>
            <a:r>
              <a:rPr lang="zh-CN" altLang="en-US" sz="1200" b="1" dirty="0">
                <a:solidFill>
                  <a:prstClr val="white"/>
                </a:solidFill>
                <a:latin typeface="微软雅黑" panose="020B0503020204020204" charset="-122"/>
                <a:cs typeface="微软雅黑" panose="020B0503020204020204" charset="-122"/>
                <a:sym typeface="+mn-ea"/>
              </a:rPr>
              <a:t>修理、重作、更换</a:t>
            </a:r>
            <a:r>
              <a:rPr lang="en-US" altLang="zh-CN" sz="1200" b="1" dirty="0">
                <a:solidFill>
                  <a:prstClr val="white"/>
                </a:solidFill>
                <a:latin typeface="微软雅黑" panose="020B0503020204020204" charset="-122"/>
                <a:cs typeface="微软雅黑" panose="020B0503020204020204" charset="-122"/>
                <a:sym typeface="+mn-ea"/>
              </a:rPr>
              <a:t>;</a:t>
            </a:r>
          </a:p>
        </p:txBody>
      </p:sp>
      <p:sp>
        <p:nvSpPr>
          <p:cNvPr id="24" name="矩形 23">
            <a:extLst>
              <a:ext uri="{FF2B5EF4-FFF2-40B4-BE49-F238E27FC236}">
                <a16:creationId xmlns:a16="http://schemas.microsoft.com/office/drawing/2014/main" id="{CD10AD5B-4745-48B4-9633-752371689C6E}"/>
              </a:ext>
            </a:extLst>
          </p:cNvPr>
          <p:cNvSpPr/>
          <p:nvPr/>
        </p:nvSpPr>
        <p:spPr>
          <a:xfrm>
            <a:off x="5967237" y="1502914"/>
            <a:ext cx="2602362" cy="367473"/>
          </a:xfrm>
          <a:prstGeom prst="rect">
            <a:avLst/>
          </a:prstGeom>
        </p:spPr>
        <p:txBody>
          <a:bodyPr wrap="square">
            <a:spAutoFit/>
          </a:bodyPr>
          <a:lstStyle/>
          <a:p>
            <a:pPr algn="just">
              <a:lnSpc>
                <a:spcPct val="120000"/>
              </a:lnSpc>
            </a:pPr>
            <a:r>
              <a:rPr lang="zh-CN" altLang="en-US" sz="1600" b="1" dirty="0">
                <a:solidFill>
                  <a:prstClr val="white"/>
                </a:solidFill>
              </a:rPr>
              <a:t>三、民事责任承担方式</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5309E245-6C0C-48CA-A3C6-22E81972388C}"/>
              </a:ext>
            </a:extLst>
          </p:cNvPr>
          <p:cNvCxnSpPr>
            <a:cxnSpLocks/>
          </p:cNvCxnSpPr>
          <p:nvPr/>
        </p:nvCxnSpPr>
        <p:spPr>
          <a:xfrm>
            <a:off x="6113854" y="2019898"/>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0040E927-E0C8-4E1C-8E32-0C0CF3915C1B}"/>
              </a:ext>
            </a:extLst>
          </p:cNvPr>
          <p:cNvSpPr/>
          <p:nvPr/>
        </p:nvSpPr>
        <p:spPr>
          <a:xfrm>
            <a:off x="5885569" y="1174742"/>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 name="矩形 1">
            <a:extLst>
              <a:ext uri="{FF2B5EF4-FFF2-40B4-BE49-F238E27FC236}">
                <a16:creationId xmlns:a16="http://schemas.microsoft.com/office/drawing/2014/main" id="{3584987D-457F-454B-A73F-49CAA0862797}"/>
              </a:ext>
            </a:extLst>
          </p:cNvPr>
          <p:cNvSpPr/>
          <p:nvPr/>
        </p:nvSpPr>
        <p:spPr>
          <a:xfrm>
            <a:off x="7234518" y="2088448"/>
            <a:ext cx="1182339" cy="1721690"/>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(7)</a:t>
            </a:r>
            <a:r>
              <a:rPr lang="zh-CN" altLang="en-US" sz="1200" b="1" dirty="0">
                <a:solidFill>
                  <a:prstClr val="white"/>
                </a:solidFill>
                <a:latin typeface="微软雅黑" panose="020B0503020204020204" charset="-122"/>
                <a:cs typeface="微软雅黑" panose="020B0503020204020204" charset="-122"/>
                <a:sym typeface="+mn-ea"/>
              </a:rPr>
              <a:t>继续履行</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(8)</a:t>
            </a:r>
            <a:r>
              <a:rPr lang="zh-CN" altLang="en-US" sz="1200" b="1" dirty="0">
                <a:solidFill>
                  <a:prstClr val="white"/>
                </a:solidFill>
                <a:latin typeface="微软雅黑" panose="020B0503020204020204" charset="-122"/>
                <a:cs typeface="微软雅黑" panose="020B0503020204020204" charset="-122"/>
                <a:sym typeface="+mn-ea"/>
              </a:rPr>
              <a:t>赔偿损失</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(9)</a:t>
            </a:r>
            <a:r>
              <a:rPr lang="zh-CN" altLang="en-US" sz="1200" b="1" dirty="0">
                <a:solidFill>
                  <a:prstClr val="white"/>
                </a:solidFill>
                <a:latin typeface="微软雅黑" panose="020B0503020204020204" charset="-122"/>
                <a:cs typeface="微软雅黑" panose="020B0503020204020204" charset="-122"/>
                <a:sym typeface="+mn-ea"/>
              </a:rPr>
              <a:t>支付违约金</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(10)</a:t>
            </a:r>
            <a:r>
              <a:rPr lang="zh-CN" altLang="en-US" sz="1200" b="1" dirty="0">
                <a:solidFill>
                  <a:prstClr val="white"/>
                </a:solidFill>
                <a:latin typeface="微软雅黑" panose="020B0503020204020204" charset="-122"/>
                <a:cs typeface="微软雅黑" panose="020B0503020204020204" charset="-122"/>
                <a:sym typeface="+mn-ea"/>
              </a:rPr>
              <a:t>消除影响、恢复名誉</a:t>
            </a:r>
            <a:r>
              <a:rPr lang="en-US" altLang="zh-CN" sz="1200" b="1" dirty="0">
                <a:solidFill>
                  <a:prstClr val="white"/>
                </a:solidFill>
                <a:latin typeface="微软雅黑" panose="020B0503020204020204" charset="-122"/>
                <a:cs typeface="微软雅黑" panose="020B0503020204020204" charset="-122"/>
                <a:sym typeface="+mn-ea"/>
              </a:rPr>
              <a:t>;</a:t>
            </a: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(11)</a:t>
            </a:r>
            <a:r>
              <a:rPr lang="zh-CN" altLang="en-US" sz="1200" b="1" dirty="0">
                <a:solidFill>
                  <a:prstClr val="white"/>
                </a:solidFill>
                <a:latin typeface="微软雅黑" panose="020B0503020204020204" charset="-122"/>
                <a:cs typeface="微软雅黑" panose="020B0503020204020204" charset="-122"/>
                <a:sym typeface="+mn-ea"/>
              </a:rPr>
              <a:t>赔礼道歉。</a:t>
            </a:r>
          </a:p>
        </p:txBody>
      </p:sp>
    </p:spTree>
    <p:extLst>
      <p:ext uri="{BB962C8B-B14F-4D97-AF65-F5344CB8AC3E}">
        <p14:creationId xmlns:p14="http://schemas.microsoft.com/office/powerpoint/2010/main" val="13871241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第一节　民事责任</a:t>
            </a:r>
          </a:p>
        </p:txBody>
      </p:sp>
      <p:pic>
        <p:nvPicPr>
          <p:cNvPr id="4" name="图片 3">
            <a:extLst>
              <a:ext uri="{FF2B5EF4-FFF2-40B4-BE49-F238E27FC236}">
                <a16:creationId xmlns:a16="http://schemas.microsoft.com/office/drawing/2014/main" id="{8CCA83BA-6518-4577-BB12-3847AE34854C}"/>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913C0288-E627-476E-A12A-562416F76827}"/>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A6932283-58C8-44F1-87F4-9EBB3EFA18D8}"/>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AE73FE3-8DBA-4C0F-8628-1DC647414CE9}"/>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CB5C492-CC86-4B15-A5DB-C71C8297E25C}"/>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0D3F1EDA-DD66-4F83-BBEB-18D4C5B73C29}"/>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15F9682E-026D-49DB-BFD8-0CFA0848085B}"/>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不可抗力</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正当防卫</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紧急避险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3C7A4302-B128-4678-9517-4050DAD71912}"/>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四、免责事由</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88733889-ADDD-4E2E-9F37-369BEB9426D6}"/>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0F23C472-0668-49CC-B717-77A144D5362D}"/>
              </a:ext>
            </a:extLst>
          </p:cNvPr>
          <p:cNvSpPr/>
          <p:nvPr/>
        </p:nvSpPr>
        <p:spPr>
          <a:xfrm>
            <a:off x="5027531" y="2113182"/>
            <a:ext cx="2971617" cy="2002215"/>
          </a:xfrm>
          <a:prstGeom prst="rect">
            <a:avLst/>
          </a:prstGeom>
        </p:spPr>
        <p:txBody>
          <a:bodyPr wrap="square">
            <a:spAutoFit/>
          </a:bodyPr>
          <a:lstStyle/>
          <a:p>
            <a:pPr>
              <a:lnSpc>
                <a:spcPct val="150000"/>
              </a:lnSpc>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见义勇为行为人受到损害的特别请求权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紧急救助行为造成损害的责任豁免</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三</a:t>
            </a:r>
            <a:r>
              <a:rPr lang="en-US" altLang="zh-CN" sz="1200" b="1" dirty="0">
                <a:solidFill>
                  <a:prstClr val="white"/>
                </a:solidFill>
                <a:sym typeface="+mn-ea"/>
              </a:rPr>
              <a:t>)</a:t>
            </a:r>
            <a:r>
              <a:rPr lang="zh-CN" altLang="en-US" sz="1200" b="1" dirty="0">
                <a:solidFill>
                  <a:prstClr val="white"/>
                </a:solidFill>
                <a:sym typeface="+mn-ea"/>
              </a:rPr>
              <a:t>侵害死者人格利益</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四</a:t>
            </a:r>
            <a:r>
              <a:rPr lang="en-US" altLang="zh-CN" sz="1200" b="1" dirty="0">
                <a:solidFill>
                  <a:prstClr val="white"/>
                </a:solidFill>
                <a:sym typeface="+mn-ea"/>
              </a:rPr>
              <a:t>)</a:t>
            </a:r>
            <a:r>
              <a:rPr lang="zh-CN" altLang="en-US" sz="1200" b="1" dirty="0">
                <a:solidFill>
                  <a:prstClr val="white"/>
                </a:solidFill>
                <a:sym typeface="+mn-ea"/>
              </a:rPr>
              <a:t>违约责任和侵权责任竞合的选择权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五</a:t>
            </a:r>
            <a:r>
              <a:rPr lang="en-US" altLang="zh-CN" sz="1200" b="1" dirty="0">
                <a:solidFill>
                  <a:prstClr val="white"/>
                </a:solidFill>
                <a:sym typeface="+mn-ea"/>
              </a:rPr>
              <a:t>)</a:t>
            </a:r>
            <a:r>
              <a:rPr lang="zh-CN" altLang="en-US" sz="1200" b="1" dirty="0">
                <a:solidFill>
                  <a:prstClr val="white"/>
                </a:solidFill>
                <a:sym typeface="+mn-ea"/>
              </a:rPr>
              <a:t>民事责任与行政责任、刑事责任竞合及民事责任优先权保障</a:t>
            </a:r>
          </a:p>
        </p:txBody>
      </p:sp>
      <p:sp>
        <p:nvSpPr>
          <p:cNvPr id="14" name="矩形 13">
            <a:extLst>
              <a:ext uri="{FF2B5EF4-FFF2-40B4-BE49-F238E27FC236}">
                <a16:creationId xmlns:a16="http://schemas.microsoft.com/office/drawing/2014/main" id="{93697432-005E-4C1D-B6F3-E8A8913FC93D}"/>
              </a:ext>
            </a:extLst>
          </p:cNvPr>
          <p:cNvSpPr/>
          <p:nvPr/>
        </p:nvSpPr>
        <p:spPr>
          <a:xfrm>
            <a:off x="4897461" y="1456296"/>
            <a:ext cx="3336506" cy="367473"/>
          </a:xfrm>
          <a:prstGeom prst="rect">
            <a:avLst/>
          </a:prstGeom>
        </p:spPr>
        <p:txBody>
          <a:bodyPr wrap="square">
            <a:spAutoFit/>
          </a:bodyPr>
          <a:lstStyle/>
          <a:p>
            <a:pPr algn="just">
              <a:lnSpc>
                <a:spcPct val="120000"/>
              </a:lnSpc>
            </a:pPr>
            <a:r>
              <a:rPr lang="zh-CN" altLang="en-US" sz="1600" b="1" dirty="0">
                <a:solidFill>
                  <a:prstClr val="white"/>
                </a:solidFill>
              </a:rPr>
              <a:t>五、民事责任中的特殊情形</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17C826C2-530B-41A1-ACA2-9DA100EBCB8D}"/>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5E62417C-3DF8-41BD-B2BB-8E8B608EB7AD}"/>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A3A0648-7331-4B26-8E83-8687C10C5088}"/>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6802191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诉讼时效</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一、诉讼时效的概念、种类和适用范围</a:t>
            </a:r>
            <a:endParaRPr lang="zh-CN" altLang="en-US" dirty="0"/>
          </a:p>
        </p:txBody>
      </p:sp>
      <p:pic>
        <p:nvPicPr>
          <p:cNvPr id="5" name="图片 4">
            <a:extLst>
              <a:ext uri="{FF2B5EF4-FFF2-40B4-BE49-F238E27FC236}">
                <a16:creationId xmlns:a16="http://schemas.microsoft.com/office/drawing/2014/main" id="{B52FDD7A-BAC4-4962-852D-584C6AB83A3C}"/>
              </a:ext>
            </a:extLst>
          </p:cNvPr>
          <p:cNvPicPr>
            <a:picLocks noChangeAspect="1"/>
          </p:cNvPicPr>
          <p:nvPr/>
        </p:nvPicPr>
        <p:blipFill>
          <a:blip r:embed="rId3"/>
          <a:srcRect l="22280" r="20502"/>
          <a:stretch>
            <a:fillRect/>
          </a:stretch>
        </p:blipFill>
        <p:spPr>
          <a:xfrm>
            <a:off x="3066935" y="1348423"/>
            <a:ext cx="2735718" cy="3283561"/>
          </a:xfrm>
          <a:prstGeom prst="rect">
            <a:avLst/>
          </a:prstGeom>
        </p:spPr>
      </p:pic>
      <p:pic>
        <p:nvPicPr>
          <p:cNvPr id="6" name="图片 5">
            <a:extLst>
              <a:ext uri="{FF2B5EF4-FFF2-40B4-BE49-F238E27FC236}">
                <a16:creationId xmlns:a16="http://schemas.microsoft.com/office/drawing/2014/main" id="{30C88F00-7E72-416B-8BCD-6A62F8C709E5}"/>
              </a:ext>
            </a:extLst>
          </p:cNvPr>
          <p:cNvPicPr>
            <a:picLocks noChangeAspect="1"/>
          </p:cNvPicPr>
          <p:nvPr/>
        </p:nvPicPr>
        <p:blipFill>
          <a:blip r:embed="rId4"/>
          <a:srcRect l="24057" r="25218"/>
          <a:stretch>
            <a:fillRect/>
          </a:stretch>
        </p:blipFill>
        <p:spPr>
          <a:xfrm>
            <a:off x="381215" y="1348423"/>
            <a:ext cx="2602020" cy="3283561"/>
          </a:xfrm>
          <a:prstGeom prst="rect">
            <a:avLst/>
          </a:prstGeom>
        </p:spPr>
      </p:pic>
      <p:sp>
        <p:nvSpPr>
          <p:cNvPr id="7" name="矩形 6">
            <a:extLst>
              <a:ext uri="{FF2B5EF4-FFF2-40B4-BE49-F238E27FC236}">
                <a16:creationId xmlns:a16="http://schemas.microsoft.com/office/drawing/2014/main" id="{BBDC2EBC-DD49-4C2D-BA22-FB57F17C3103}"/>
              </a:ext>
            </a:extLst>
          </p:cNvPr>
          <p:cNvSpPr/>
          <p:nvPr/>
        </p:nvSpPr>
        <p:spPr>
          <a:xfrm>
            <a:off x="380977" y="1348185"/>
            <a:ext cx="2602009"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8" name="矩形 7">
            <a:extLst>
              <a:ext uri="{FF2B5EF4-FFF2-40B4-BE49-F238E27FC236}">
                <a16:creationId xmlns:a16="http://schemas.microsoft.com/office/drawing/2014/main" id="{D28A550D-6413-4F32-AC74-12118D7B5242}"/>
              </a:ext>
            </a:extLst>
          </p:cNvPr>
          <p:cNvSpPr/>
          <p:nvPr/>
        </p:nvSpPr>
        <p:spPr>
          <a:xfrm>
            <a:off x="3066859" y="1348185"/>
            <a:ext cx="273508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9" name="矩形 8">
            <a:extLst>
              <a:ext uri="{FF2B5EF4-FFF2-40B4-BE49-F238E27FC236}">
                <a16:creationId xmlns:a16="http://schemas.microsoft.com/office/drawing/2014/main" id="{ABDA0971-5E5D-49EC-8995-4132B81C0E5D}"/>
              </a:ext>
            </a:extLst>
          </p:cNvPr>
          <p:cNvSpPr/>
          <p:nvPr/>
        </p:nvSpPr>
        <p:spPr>
          <a:xfrm>
            <a:off x="380977" y="4670531"/>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E41A862-6207-44B7-A385-ABA32F4223C1}"/>
              </a:ext>
            </a:extLst>
          </p:cNvPr>
          <p:cNvSpPr/>
          <p:nvPr/>
        </p:nvSpPr>
        <p:spPr>
          <a:xfrm>
            <a:off x="3066859" y="4670531"/>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1" name="矩形 10">
            <a:extLst>
              <a:ext uri="{FF2B5EF4-FFF2-40B4-BE49-F238E27FC236}">
                <a16:creationId xmlns:a16="http://schemas.microsoft.com/office/drawing/2014/main" id="{4143A2EE-40E4-4744-AC26-06AB8A63E170}"/>
              </a:ext>
            </a:extLst>
          </p:cNvPr>
          <p:cNvSpPr/>
          <p:nvPr/>
        </p:nvSpPr>
        <p:spPr>
          <a:xfrm>
            <a:off x="428100" y="2087135"/>
            <a:ext cx="2590637" cy="2275688"/>
          </a:xfrm>
          <a:prstGeom prst="rect">
            <a:avLst/>
          </a:prstGeom>
        </p:spPr>
        <p:txBody>
          <a:bodyPr wrap="square">
            <a:spAutoFit/>
          </a:bodyPr>
          <a:lstStyle/>
          <a:p>
            <a:pPr>
              <a:lnSpc>
                <a:spcPct val="150000"/>
              </a:lnSpc>
            </a:pPr>
            <a:r>
              <a:rPr lang="zh-CN" altLang="en-US" sz="1200" dirty="0">
                <a:solidFill>
                  <a:prstClr val="white"/>
                </a:solidFill>
                <a:latin typeface="微软雅黑" panose="020B0503020204020204" charset="-122"/>
                <a:sym typeface="+mn-ea"/>
              </a:rPr>
              <a:t>一定的事实状态是指对财产的占有或者不行使权利的状态</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一定的时间是指法律规定的占有财产或者不行使权利的事实状态不间断地持续进行的时间</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一定的法律后果是指占有财产或者不行使权利的状态持续到法律规定的时间后发生当事人取得权利或者丧失权利的法律效果。</a:t>
            </a:r>
          </a:p>
        </p:txBody>
      </p:sp>
      <p:sp>
        <p:nvSpPr>
          <p:cNvPr id="12" name="矩形 11">
            <a:extLst>
              <a:ext uri="{FF2B5EF4-FFF2-40B4-BE49-F238E27FC236}">
                <a16:creationId xmlns:a16="http://schemas.microsoft.com/office/drawing/2014/main" id="{4C268936-3F88-45DF-9DCE-4BF0E8626238}"/>
              </a:ext>
            </a:extLst>
          </p:cNvPr>
          <p:cNvSpPr/>
          <p:nvPr/>
        </p:nvSpPr>
        <p:spPr>
          <a:xfrm>
            <a:off x="413292" y="1415344"/>
            <a:ext cx="247597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诉讼时效的概念</a:t>
            </a:r>
            <a:endParaRPr lang="en-US" altLang="zh-CN" sz="1400" b="1" dirty="0">
              <a:solidFill>
                <a:prstClr val="white"/>
              </a:solidFill>
            </a:endParaRPr>
          </a:p>
        </p:txBody>
      </p:sp>
      <p:cxnSp>
        <p:nvCxnSpPr>
          <p:cNvPr id="13" name="直接连接符 12">
            <a:extLst>
              <a:ext uri="{FF2B5EF4-FFF2-40B4-BE49-F238E27FC236}">
                <a16:creationId xmlns:a16="http://schemas.microsoft.com/office/drawing/2014/main" id="{DABCC4B1-6F82-4273-B54C-99FA2280A154}"/>
              </a:ext>
            </a:extLst>
          </p:cNvPr>
          <p:cNvCxnSpPr>
            <a:cxnSpLocks/>
          </p:cNvCxnSpPr>
          <p:nvPr/>
        </p:nvCxnSpPr>
        <p:spPr>
          <a:xfrm>
            <a:off x="571931" y="1959384"/>
            <a:ext cx="539111"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矩形 13">
            <a:extLst>
              <a:ext uri="{FF2B5EF4-FFF2-40B4-BE49-F238E27FC236}">
                <a16:creationId xmlns:a16="http://schemas.microsoft.com/office/drawing/2014/main" id="{7225F3B5-ABC9-4E33-B89C-C13706DA0408}"/>
              </a:ext>
            </a:extLst>
          </p:cNvPr>
          <p:cNvSpPr/>
          <p:nvPr/>
        </p:nvSpPr>
        <p:spPr>
          <a:xfrm>
            <a:off x="3226052" y="2193865"/>
            <a:ext cx="2380380" cy="1726178"/>
          </a:xfrm>
          <a:prstGeom prst="rect">
            <a:avLst/>
          </a:prstGeom>
        </p:spPr>
        <p:txBody>
          <a:bodyPr wrap="square">
            <a:spAutoFit/>
          </a:bodyPr>
          <a:lstStyle/>
          <a:p>
            <a:pPr>
              <a:lnSpc>
                <a:spcPct val="150000"/>
              </a:lnSpc>
            </a:pPr>
            <a:r>
              <a:rPr lang="zh-CN" altLang="en-US" sz="1200" b="1" dirty="0">
                <a:solidFill>
                  <a:prstClr val="white"/>
                </a:solidFill>
                <a:sym typeface="+mn-ea"/>
              </a:rPr>
              <a:t>诉讼时效划分为普通诉讼时效、特别诉讼时效和最长诉讼时效。</a:t>
            </a:r>
          </a:p>
          <a:p>
            <a:pPr>
              <a:lnSpc>
                <a:spcPct val="150000"/>
              </a:lnSpc>
            </a:pPr>
            <a:r>
              <a:rPr lang="zh-CN" altLang="en-US" sz="1200" b="1" dirty="0">
                <a:solidFill>
                  <a:prstClr val="white"/>
                </a:solidFill>
                <a:sym typeface="+mn-ea"/>
              </a:rPr>
              <a:t>普通诉讼时效</a:t>
            </a:r>
            <a:r>
              <a:rPr lang="en-US" altLang="zh-CN" sz="1200" b="1" dirty="0">
                <a:solidFill>
                  <a:prstClr val="white"/>
                </a:solidFill>
                <a:sym typeface="+mn-ea"/>
              </a:rPr>
              <a:t>,</a:t>
            </a:r>
            <a:r>
              <a:rPr lang="zh-CN" altLang="en-US" sz="1200" b="1" dirty="0">
                <a:solidFill>
                  <a:prstClr val="white"/>
                </a:solidFill>
                <a:sym typeface="+mn-ea"/>
              </a:rPr>
              <a:t>是指民事基本法规定的普遍适用于法律没有特殊规定的各类法律关系的时效。</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5" name="矩形 14">
            <a:extLst>
              <a:ext uri="{FF2B5EF4-FFF2-40B4-BE49-F238E27FC236}">
                <a16:creationId xmlns:a16="http://schemas.microsoft.com/office/drawing/2014/main" id="{C6C6B5D1-E7C3-41D5-9405-3832B8F9D88F}"/>
              </a:ext>
            </a:extLst>
          </p:cNvPr>
          <p:cNvSpPr/>
          <p:nvPr/>
        </p:nvSpPr>
        <p:spPr>
          <a:xfrm>
            <a:off x="3095981" y="1536979"/>
            <a:ext cx="2672671"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诉讼时效的种类</a:t>
            </a:r>
            <a:endParaRPr lang="en-US" altLang="zh-CN" sz="1600" b="1" dirty="0">
              <a:solidFill>
                <a:prstClr val="white"/>
              </a:solidFill>
            </a:endParaRPr>
          </a:p>
        </p:txBody>
      </p:sp>
      <p:cxnSp>
        <p:nvCxnSpPr>
          <p:cNvPr id="16" name="直接连接符 15">
            <a:extLst>
              <a:ext uri="{FF2B5EF4-FFF2-40B4-BE49-F238E27FC236}">
                <a16:creationId xmlns:a16="http://schemas.microsoft.com/office/drawing/2014/main" id="{090C3041-CA1F-4A3F-9378-BE4ED538AC82}"/>
              </a:ext>
            </a:extLst>
          </p:cNvPr>
          <p:cNvCxnSpPr>
            <a:cxnSpLocks/>
          </p:cNvCxnSpPr>
          <p:nvPr/>
        </p:nvCxnSpPr>
        <p:spPr>
          <a:xfrm>
            <a:off x="3298154"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矩形 16">
            <a:extLst>
              <a:ext uri="{FF2B5EF4-FFF2-40B4-BE49-F238E27FC236}">
                <a16:creationId xmlns:a16="http://schemas.microsoft.com/office/drawing/2014/main" id="{5178D91B-B1C6-48B2-8022-263683676DC6}"/>
              </a:ext>
            </a:extLst>
          </p:cNvPr>
          <p:cNvSpPr/>
          <p:nvPr/>
        </p:nvSpPr>
        <p:spPr>
          <a:xfrm>
            <a:off x="383987" y="1174742"/>
            <a:ext cx="2602009"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8" name="矩形 17">
            <a:extLst>
              <a:ext uri="{FF2B5EF4-FFF2-40B4-BE49-F238E27FC236}">
                <a16:creationId xmlns:a16="http://schemas.microsoft.com/office/drawing/2014/main" id="{E45F05E6-D4D4-4196-ADA1-41D0C9B6F2C8}"/>
              </a:ext>
            </a:extLst>
          </p:cNvPr>
          <p:cNvSpPr/>
          <p:nvPr/>
        </p:nvSpPr>
        <p:spPr>
          <a:xfrm>
            <a:off x="3069869" y="1174742"/>
            <a:ext cx="273508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21" name="图片 20">
            <a:extLst>
              <a:ext uri="{FF2B5EF4-FFF2-40B4-BE49-F238E27FC236}">
                <a16:creationId xmlns:a16="http://schemas.microsoft.com/office/drawing/2014/main" id="{4B7F0BE4-9228-40BB-AFAB-0552738FA158}"/>
              </a:ext>
            </a:extLst>
          </p:cNvPr>
          <p:cNvPicPr>
            <a:picLocks noChangeAspect="1"/>
          </p:cNvPicPr>
          <p:nvPr/>
        </p:nvPicPr>
        <p:blipFill>
          <a:blip r:embed="rId5"/>
          <a:srcRect l="9902" r="12391"/>
          <a:stretch>
            <a:fillRect/>
          </a:stretch>
        </p:blipFill>
        <p:spPr>
          <a:xfrm>
            <a:off x="5898188" y="1348425"/>
            <a:ext cx="2714603" cy="3284212"/>
          </a:xfrm>
          <a:prstGeom prst="rect">
            <a:avLst/>
          </a:prstGeom>
        </p:spPr>
      </p:pic>
      <p:sp>
        <p:nvSpPr>
          <p:cNvPr id="22" name="矩形 21">
            <a:extLst>
              <a:ext uri="{FF2B5EF4-FFF2-40B4-BE49-F238E27FC236}">
                <a16:creationId xmlns:a16="http://schemas.microsoft.com/office/drawing/2014/main" id="{2733BB77-6D22-4B9B-A6DB-682B7D5394E8}"/>
              </a:ext>
            </a:extLst>
          </p:cNvPr>
          <p:cNvSpPr/>
          <p:nvPr/>
        </p:nvSpPr>
        <p:spPr>
          <a:xfrm>
            <a:off x="5882559" y="1348185"/>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3" name="矩形 22">
            <a:extLst>
              <a:ext uri="{FF2B5EF4-FFF2-40B4-BE49-F238E27FC236}">
                <a16:creationId xmlns:a16="http://schemas.microsoft.com/office/drawing/2014/main" id="{161EFA19-E8A9-43D8-9032-FD7B8D5BE6AB}"/>
              </a:ext>
            </a:extLst>
          </p:cNvPr>
          <p:cNvSpPr/>
          <p:nvPr/>
        </p:nvSpPr>
        <p:spPr>
          <a:xfrm>
            <a:off x="5882559" y="467053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4" name="矩形 23">
            <a:extLst>
              <a:ext uri="{FF2B5EF4-FFF2-40B4-BE49-F238E27FC236}">
                <a16:creationId xmlns:a16="http://schemas.microsoft.com/office/drawing/2014/main" id="{6F6B6481-C678-46B3-A773-A1D16E1D07DB}"/>
              </a:ext>
            </a:extLst>
          </p:cNvPr>
          <p:cNvSpPr/>
          <p:nvPr/>
        </p:nvSpPr>
        <p:spPr>
          <a:xfrm>
            <a:off x="6018561" y="2088448"/>
            <a:ext cx="2380381" cy="1167692"/>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诉讼时效的适用范围是债权请求权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例如合同请求权和侵权请求权。对于其他民事权利</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不适用诉讼时效制度。</a:t>
            </a:r>
          </a:p>
        </p:txBody>
      </p:sp>
      <p:sp>
        <p:nvSpPr>
          <p:cNvPr id="25" name="矩形 24">
            <a:extLst>
              <a:ext uri="{FF2B5EF4-FFF2-40B4-BE49-F238E27FC236}">
                <a16:creationId xmlns:a16="http://schemas.microsoft.com/office/drawing/2014/main" id="{31DD5D03-1FFA-43B8-8AD4-D817A94CBC5B}"/>
              </a:ext>
            </a:extLst>
          </p:cNvPr>
          <p:cNvSpPr/>
          <p:nvPr/>
        </p:nvSpPr>
        <p:spPr>
          <a:xfrm>
            <a:off x="5914986" y="1389541"/>
            <a:ext cx="2602362"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三</a:t>
            </a:r>
            <a:r>
              <a:rPr lang="en-US" altLang="zh-CN" sz="1400" b="1" dirty="0">
                <a:solidFill>
                  <a:prstClr val="white"/>
                </a:solidFill>
              </a:rPr>
              <a:t>)</a:t>
            </a:r>
            <a:r>
              <a:rPr lang="zh-CN" altLang="en-US" sz="1400" b="1" dirty="0">
                <a:solidFill>
                  <a:prstClr val="white"/>
                </a:solidFill>
              </a:rPr>
              <a:t>诉讼时效的适用范围</a:t>
            </a:r>
            <a:endParaRPr lang="en-US" altLang="zh-CN" sz="1400" b="1" dirty="0">
              <a:solidFill>
                <a:prstClr val="white"/>
              </a:solidFill>
            </a:endParaRPr>
          </a:p>
        </p:txBody>
      </p:sp>
      <p:cxnSp>
        <p:nvCxnSpPr>
          <p:cNvPr id="26" name="直接连接符 25">
            <a:extLst>
              <a:ext uri="{FF2B5EF4-FFF2-40B4-BE49-F238E27FC236}">
                <a16:creationId xmlns:a16="http://schemas.microsoft.com/office/drawing/2014/main" id="{F13CC42F-0803-43AF-850A-2ACE3CE60E07}"/>
              </a:ext>
            </a:extLst>
          </p:cNvPr>
          <p:cNvCxnSpPr>
            <a:cxnSpLocks/>
          </p:cNvCxnSpPr>
          <p:nvPr/>
        </p:nvCxnSpPr>
        <p:spPr>
          <a:xfrm>
            <a:off x="6113854" y="2019898"/>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矩形 26">
            <a:extLst>
              <a:ext uri="{FF2B5EF4-FFF2-40B4-BE49-F238E27FC236}">
                <a16:creationId xmlns:a16="http://schemas.microsoft.com/office/drawing/2014/main" id="{FD30D597-8E31-4919-8FDF-250559DEBF43}"/>
              </a:ext>
            </a:extLst>
          </p:cNvPr>
          <p:cNvSpPr/>
          <p:nvPr/>
        </p:nvSpPr>
        <p:spPr>
          <a:xfrm>
            <a:off x="5885569" y="1174742"/>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93529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additive="base">
                                        <p:cTn id="16" dur="500" fill="hold"/>
                                        <p:tgtEl>
                                          <p:spTgt spid="21"/>
                                        </p:tgtEl>
                                        <p:attrNameLst>
                                          <p:attrName>ppt_x</p:attrName>
                                        </p:attrNameLst>
                                      </p:cBhvr>
                                      <p:tavLst>
                                        <p:tav tm="0">
                                          <p:val>
                                            <p:strVal val="#ppt_x"/>
                                          </p:val>
                                        </p:tav>
                                        <p:tav tm="100000">
                                          <p:val>
                                            <p:strVal val="#ppt_x"/>
                                          </p:val>
                                        </p:tav>
                                      </p:tavLst>
                                    </p:anim>
                                    <p:anim calcmode="lin" valueType="num">
                                      <p:cBhvr additive="base">
                                        <p:cTn id="1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诉讼时效</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二、诉讼时效的起算</a:t>
            </a:r>
            <a:endParaRPr lang="zh-CN" altLang="en-US" dirty="0"/>
          </a:p>
        </p:txBody>
      </p:sp>
      <p:pic>
        <p:nvPicPr>
          <p:cNvPr id="4" name="图片 3">
            <a:extLst>
              <a:ext uri="{FF2B5EF4-FFF2-40B4-BE49-F238E27FC236}">
                <a16:creationId xmlns:a16="http://schemas.microsoft.com/office/drawing/2014/main" id="{7202BA3A-3E50-46D8-BF10-740E10DEB2CF}"/>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7A604389-93B2-4CFC-B5A8-2FABFE0CE84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BCCDBFD0-1155-430A-B036-C1685D253AB7}"/>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F3C507F-E1AF-4007-8143-EDD7259064B8}"/>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C22C5880-2036-478B-B16A-37926C0726BD}"/>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6BE79C2F-D3DC-4A69-B32B-D2D543A35D7C}"/>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92EEFBB-D1A4-47C4-A11E-395A08E91658}"/>
              </a:ext>
            </a:extLst>
          </p:cNvPr>
          <p:cNvSpPr/>
          <p:nvPr/>
        </p:nvSpPr>
        <p:spPr>
          <a:xfrm>
            <a:off x="1148990" y="2007763"/>
            <a:ext cx="3145348"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诉讼时效的起算是指确定诉讼时效期间的开始时间点。根据我国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188</a:t>
            </a:r>
            <a:r>
              <a:rPr lang="zh-CN" altLang="en-US" sz="1200" b="1" dirty="0">
                <a:solidFill>
                  <a:prstClr val="white"/>
                </a:solidFill>
                <a:latin typeface="微软雅黑" panose="020B0503020204020204" charset="-122"/>
                <a:sym typeface="+mn-ea"/>
              </a:rPr>
              <a:t>条的规定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诉讼时效期间自权利人知道或者应当知道权利受到损害以及义务人之日起计算。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8E4E8539-7EBD-40A9-A3B6-74EEE66FCF16}"/>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诉讼时效起算的概念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490B9F44-8560-4C2F-9827-55D2B0033373}"/>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DD4F2C72-45EF-4401-925C-F39EF74BE475}"/>
              </a:ext>
            </a:extLst>
          </p:cNvPr>
          <p:cNvSpPr/>
          <p:nvPr/>
        </p:nvSpPr>
        <p:spPr>
          <a:xfrm>
            <a:off x="5027531" y="2113182"/>
            <a:ext cx="2971617" cy="895181"/>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诉讼时效的中止</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诉讼时效的中断</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诉讼时效的延长</a:t>
            </a:r>
          </a:p>
        </p:txBody>
      </p:sp>
      <p:sp>
        <p:nvSpPr>
          <p:cNvPr id="14" name="矩形 13">
            <a:extLst>
              <a:ext uri="{FF2B5EF4-FFF2-40B4-BE49-F238E27FC236}">
                <a16:creationId xmlns:a16="http://schemas.microsoft.com/office/drawing/2014/main" id="{5E734677-5275-49B2-9D9C-95CFE1239342}"/>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诉讼时效的中止、中断和延长</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166AC03F-AC1C-4F26-B4A3-8753869765A9}"/>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6CCBE10-CF7C-4636-AEF6-B92201F3912C}"/>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7B859166-30B7-4E39-AC13-945E9A576290}"/>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0141254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诉讼时效</a:t>
            </a:r>
          </a:p>
        </p:txBody>
      </p:sp>
      <p:pic>
        <p:nvPicPr>
          <p:cNvPr id="4" name="图片 3">
            <a:extLst>
              <a:ext uri="{FF2B5EF4-FFF2-40B4-BE49-F238E27FC236}">
                <a16:creationId xmlns:a16="http://schemas.microsoft.com/office/drawing/2014/main" id="{7202BA3A-3E50-46D8-BF10-740E10DEB2CF}"/>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7A604389-93B2-4CFC-B5A8-2FABFE0CE84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BCCDBFD0-1155-430A-B036-C1685D253AB7}"/>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F3C507F-E1AF-4007-8143-EDD7259064B8}"/>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C22C5880-2036-478B-B16A-37926C0726BD}"/>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6BE79C2F-D3DC-4A69-B32B-D2D543A35D7C}"/>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92EEFBB-D1A4-47C4-A11E-395A08E91658}"/>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192</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款规定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诉讼时效期间届满的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义务人可以提出不履行义务的抗辩。”诉讼时效期间届满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其后果是义务人取得永久性抗辩权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可以对抗权利人的请求权。</a:t>
            </a:r>
          </a:p>
        </p:txBody>
      </p:sp>
      <p:sp>
        <p:nvSpPr>
          <p:cNvPr id="11" name="矩形 10">
            <a:extLst>
              <a:ext uri="{FF2B5EF4-FFF2-40B4-BE49-F238E27FC236}">
                <a16:creationId xmlns:a16="http://schemas.microsoft.com/office/drawing/2014/main" id="{8E4E8539-7EBD-40A9-A3B6-74EEE66FCF16}"/>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三、诉讼时效期间届满的后果</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490B9F44-8560-4C2F-9827-55D2B0033373}"/>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DD4F2C72-45EF-4401-925C-F39EF74BE475}"/>
              </a:ext>
            </a:extLst>
          </p:cNvPr>
          <p:cNvSpPr/>
          <p:nvPr/>
        </p:nvSpPr>
        <p:spPr>
          <a:xfrm>
            <a:off x="5027531" y="2113182"/>
            <a:ext cx="2971617" cy="2002215"/>
          </a:xfrm>
          <a:prstGeom prst="rect">
            <a:avLst/>
          </a:prstGeom>
        </p:spPr>
        <p:txBody>
          <a:bodyPr wrap="square">
            <a:spAutoFit/>
          </a:bodyPr>
          <a:lstStyle/>
          <a:p>
            <a:pPr>
              <a:lnSpc>
                <a:spcPct val="150000"/>
              </a:lnSpc>
            </a:pP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190</a:t>
            </a:r>
            <a:r>
              <a:rPr lang="zh-CN" altLang="en-US" sz="1200" b="1" dirty="0">
                <a:solidFill>
                  <a:prstClr val="white"/>
                </a:solidFill>
                <a:sym typeface="+mn-ea"/>
              </a:rPr>
              <a:t>条和第</a:t>
            </a:r>
            <a:r>
              <a:rPr lang="en-US" altLang="zh-CN" sz="1200" b="1" dirty="0">
                <a:solidFill>
                  <a:prstClr val="white"/>
                </a:solidFill>
                <a:sym typeface="+mn-ea"/>
              </a:rPr>
              <a:t>191</a:t>
            </a:r>
            <a:r>
              <a:rPr lang="zh-CN" altLang="en-US" sz="1200" b="1" dirty="0">
                <a:solidFill>
                  <a:prstClr val="white"/>
                </a:solidFill>
                <a:sym typeface="+mn-ea"/>
              </a:rPr>
              <a:t>条对诉讼时效期间的起算</a:t>
            </a:r>
            <a:r>
              <a:rPr lang="en-US" altLang="zh-CN" sz="1200" b="1" dirty="0">
                <a:solidFill>
                  <a:prstClr val="white"/>
                </a:solidFill>
                <a:sym typeface="+mn-ea"/>
              </a:rPr>
              <a:t>,</a:t>
            </a:r>
            <a:r>
              <a:rPr lang="zh-CN" altLang="en-US" sz="1200" b="1" dirty="0">
                <a:solidFill>
                  <a:prstClr val="white"/>
                </a:solidFill>
                <a:sym typeface="+mn-ea"/>
              </a:rPr>
              <a:t>作了两项特别规定</a:t>
            </a:r>
            <a:r>
              <a:rPr lang="en-US" altLang="zh-CN" sz="1200" b="1" dirty="0">
                <a:solidFill>
                  <a:prstClr val="white"/>
                </a:solidFill>
                <a:sym typeface="+mn-ea"/>
              </a:rPr>
              <a:t>:</a:t>
            </a:r>
            <a:r>
              <a:rPr lang="zh-CN" altLang="en-US" sz="1200" b="1" dirty="0">
                <a:solidFill>
                  <a:prstClr val="white"/>
                </a:solidFill>
                <a:sym typeface="+mn-ea"/>
              </a:rPr>
              <a:t>一是无民事行为能力人或者限制民事行为能力人对其法定代理人的请求权的诉讼时效期间</a:t>
            </a:r>
            <a:r>
              <a:rPr lang="en-US" altLang="zh-CN" sz="1200" b="1" dirty="0">
                <a:solidFill>
                  <a:prstClr val="white"/>
                </a:solidFill>
                <a:sym typeface="+mn-ea"/>
              </a:rPr>
              <a:t>,</a:t>
            </a:r>
            <a:r>
              <a:rPr lang="zh-CN" altLang="en-US" sz="1200" b="1" dirty="0">
                <a:solidFill>
                  <a:prstClr val="white"/>
                </a:solidFill>
                <a:sym typeface="+mn-ea"/>
              </a:rPr>
              <a:t>自该法定代理终止之日起计算</a:t>
            </a:r>
            <a:r>
              <a:rPr lang="en-US" altLang="zh-CN" sz="1200" b="1" dirty="0">
                <a:solidFill>
                  <a:prstClr val="white"/>
                </a:solidFill>
                <a:sym typeface="+mn-ea"/>
              </a:rPr>
              <a:t>;</a:t>
            </a:r>
            <a:r>
              <a:rPr lang="zh-CN" altLang="en-US" sz="1200" b="1" dirty="0">
                <a:solidFill>
                  <a:prstClr val="white"/>
                </a:solidFill>
                <a:sym typeface="+mn-ea"/>
              </a:rPr>
              <a:t>二是未成年人遭受性侵害的损害赔偿请求权的诉讼时效期间</a:t>
            </a:r>
            <a:r>
              <a:rPr lang="en-US" altLang="zh-CN" sz="1200" b="1" dirty="0">
                <a:solidFill>
                  <a:prstClr val="white"/>
                </a:solidFill>
                <a:sym typeface="+mn-ea"/>
              </a:rPr>
              <a:t>,</a:t>
            </a:r>
            <a:r>
              <a:rPr lang="zh-CN" altLang="en-US" sz="1200" b="1" dirty="0">
                <a:solidFill>
                  <a:prstClr val="white"/>
                </a:solidFill>
                <a:sym typeface="+mn-ea"/>
              </a:rPr>
              <a:t>自受害人年满十八周岁之日起计算。</a:t>
            </a:r>
          </a:p>
        </p:txBody>
      </p:sp>
      <p:sp>
        <p:nvSpPr>
          <p:cNvPr id="14" name="矩形 13">
            <a:extLst>
              <a:ext uri="{FF2B5EF4-FFF2-40B4-BE49-F238E27FC236}">
                <a16:creationId xmlns:a16="http://schemas.microsoft.com/office/drawing/2014/main" id="{5E734677-5275-49B2-9D9C-95CFE1239342}"/>
              </a:ext>
            </a:extLst>
          </p:cNvPr>
          <p:cNvSpPr/>
          <p:nvPr/>
        </p:nvSpPr>
        <p:spPr>
          <a:xfrm>
            <a:off x="4897461" y="1456296"/>
            <a:ext cx="3336506" cy="367473"/>
          </a:xfrm>
          <a:prstGeom prst="rect">
            <a:avLst/>
          </a:prstGeom>
        </p:spPr>
        <p:txBody>
          <a:bodyPr wrap="square">
            <a:spAutoFit/>
          </a:bodyPr>
          <a:lstStyle/>
          <a:p>
            <a:pPr algn="just">
              <a:lnSpc>
                <a:spcPct val="120000"/>
              </a:lnSpc>
            </a:pPr>
            <a:r>
              <a:rPr lang="zh-CN" altLang="en-US" sz="1600" b="1" dirty="0">
                <a:solidFill>
                  <a:prstClr val="white"/>
                </a:solidFill>
              </a:rPr>
              <a:t>四、诉讼时效期间起算的特别规定</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166AC03F-AC1C-4F26-B4A3-8753869765A9}"/>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6CCBE10-CF7C-4636-AEF6-B92201F3912C}"/>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7B859166-30B7-4E39-AC13-945E9A576290}"/>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9500696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第二节　诉讼时效</a:t>
            </a:r>
          </a:p>
        </p:txBody>
      </p:sp>
      <p:pic>
        <p:nvPicPr>
          <p:cNvPr id="4" name="图片 3">
            <a:extLst>
              <a:ext uri="{FF2B5EF4-FFF2-40B4-BE49-F238E27FC236}">
                <a16:creationId xmlns:a16="http://schemas.microsoft.com/office/drawing/2014/main" id="{7202BA3A-3E50-46D8-BF10-740E10DEB2C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7A604389-93B2-4CFC-B5A8-2FABFE0CE84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BCCDBFD0-1155-430A-B036-C1685D253AB7}"/>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F3C507F-E1AF-4007-8143-EDD7259064B8}"/>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C22C5880-2036-478B-B16A-37926C0726BD}"/>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6BE79C2F-D3DC-4A69-B32B-D2D543A35D7C}"/>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592EEFBB-D1A4-47C4-A11E-395A08E91658}"/>
              </a:ext>
            </a:extLst>
          </p:cNvPr>
          <p:cNvSpPr/>
          <p:nvPr/>
        </p:nvSpPr>
        <p:spPr>
          <a:xfrm>
            <a:off x="369061" y="2088445"/>
            <a:ext cx="2594688"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196</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下列请求权不适用诉讼时效的规定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请求停止侵害、排除妨碍、消除危险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不动产物权和登记的动产物权的权利人请求返还财产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请求支付抚养费、赡养费或者扶养费</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四</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依法不适用诉讼时效的其他请求权。”</a:t>
            </a:r>
          </a:p>
        </p:txBody>
      </p:sp>
      <p:sp>
        <p:nvSpPr>
          <p:cNvPr id="11" name="矩形 10">
            <a:extLst>
              <a:ext uri="{FF2B5EF4-FFF2-40B4-BE49-F238E27FC236}">
                <a16:creationId xmlns:a16="http://schemas.microsoft.com/office/drawing/2014/main" id="{8E4E8539-7EBD-40A9-A3B6-74EEE66FCF16}"/>
              </a:ext>
            </a:extLst>
          </p:cNvPr>
          <p:cNvSpPr/>
          <p:nvPr/>
        </p:nvSpPr>
        <p:spPr>
          <a:xfrm>
            <a:off x="265373" y="1415343"/>
            <a:ext cx="2680224" cy="333040"/>
          </a:xfrm>
          <a:prstGeom prst="rect">
            <a:avLst/>
          </a:prstGeom>
        </p:spPr>
        <p:txBody>
          <a:bodyPr wrap="square">
            <a:spAutoFit/>
          </a:bodyPr>
          <a:lstStyle/>
          <a:p>
            <a:pPr algn="just">
              <a:lnSpc>
                <a:spcPct val="120000"/>
              </a:lnSpc>
            </a:pPr>
            <a:r>
              <a:rPr lang="zh-CN" altLang="en-US" sz="1400" b="1" dirty="0">
                <a:solidFill>
                  <a:prstClr val="white"/>
                </a:solidFill>
              </a:rPr>
              <a:t>五、不适用诉讼时效的请求权</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490B9F44-8560-4C2F-9827-55D2B0033373}"/>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DD4F2C72-45EF-4401-925C-F39EF74BE475}"/>
              </a:ext>
            </a:extLst>
          </p:cNvPr>
          <p:cNvSpPr/>
          <p:nvPr/>
        </p:nvSpPr>
        <p:spPr>
          <a:xfrm>
            <a:off x="3302692" y="2193864"/>
            <a:ext cx="2451373" cy="1725216"/>
          </a:xfrm>
          <a:prstGeom prst="rect">
            <a:avLst/>
          </a:prstGeom>
        </p:spPr>
        <p:txBody>
          <a:bodyPr wrap="square">
            <a:spAutoFit/>
          </a:bodyPr>
          <a:lstStyle/>
          <a:p>
            <a:pPr>
              <a:lnSpc>
                <a:spcPct val="150000"/>
              </a:lnSpc>
            </a:pPr>
            <a:r>
              <a:rPr lang="zh-CN" altLang="en-US" sz="1200" b="1" dirty="0">
                <a:solidFill>
                  <a:prstClr val="white"/>
                </a:solidFill>
                <a:sym typeface="+mn-ea"/>
              </a:rPr>
              <a:t>诉讼时效期间具有强制性效力。</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197</a:t>
            </a:r>
            <a:r>
              <a:rPr lang="zh-CN" altLang="en-US" sz="1200" b="1" dirty="0">
                <a:solidFill>
                  <a:prstClr val="white"/>
                </a:solidFill>
                <a:sym typeface="+mn-ea"/>
              </a:rPr>
              <a:t>条规定</a:t>
            </a:r>
            <a:r>
              <a:rPr lang="en-US" altLang="zh-CN" sz="1200" b="1" dirty="0">
                <a:solidFill>
                  <a:prstClr val="white"/>
                </a:solidFill>
                <a:sym typeface="+mn-ea"/>
              </a:rPr>
              <a:t>:“</a:t>
            </a:r>
            <a:r>
              <a:rPr lang="zh-CN" altLang="en-US" sz="1200" b="1" dirty="0">
                <a:solidFill>
                  <a:prstClr val="white"/>
                </a:solidFill>
                <a:sym typeface="+mn-ea"/>
              </a:rPr>
              <a:t>诉讼时效的期间、计算方法以及中止、中断的事由由法律规定</a:t>
            </a:r>
            <a:r>
              <a:rPr lang="en-US" altLang="zh-CN" sz="1200" b="1" dirty="0">
                <a:solidFill>
                  <a:prstClr val="white"/>
                </a:solidFill>
                <a:sym typeface="+mn-ea"/>
              </a:rPr>
              <a:t>,</a:t>
            </a:r>
            <a:r>
              <a:rPr lang="zh-CN" altLang="en-US" sz="1200" b="1" dirty="0">
                <a:solidFill>
                  <a:prstClr val="white"/>
                </a:solidFill>
                <a:sym typeface="+mn-ea"/>
              </a:rPr>
              <a:t>当事人约定无效。当事人对诉讼时效利益的预先放弃无效。”</a:t>
            </a:r>
          </a:p>
        </p:txBody>
      </p:sp>
      <p:sp>
        <p:nvSpPr>
          <p:cNvPr id="14" name="矩形 13">
            <a:extLst>
              <a:ext uri="{FF2B5EF4-FFF2-40B4-BE49-F238E27FC236}">
                <a16:creationId xmlns:a16="http://schemas.microsoft.com/office/drawing/2014/main" id="{5E734677-5275-49B2-9D9C-95CFE1239342}"/>
              </a:ext>
            </a:extLst>
          </p:cNvPr>
          <p:cNvSpPr/>
          <p:nvPr/>
        </p:nvSpPr>
        <p:spPr>
          <a:xfrm>
            <a:off x="3172622" y="1536978"/>
            <a:ext cx="2752380" cy="367473"/>
          </a:xfrm>
          <a:prstGeom prst="rect">
            <a:avLst/>
          </a:prstGeom>
        </p:spPr>
        <p:txBody>
          <a:bodyPr wrap="square">
            <a:spAutoFit/>
          </a:bodyPr>
          <a:lstStyle/>
          <a:p>
            <a:pPr algn="just">
              <a:lnSpc>
                <a:spcPct val="120000"/>
              </a:lnSpc>
            </a:pPr>
            <a:r>
              <a:rPr lang="zh-CN" altLang="en-US" sz="1600" b="1" dirty="0">
                <a:solidFill>
                  <a:prstClr val="white"/>
                </a:solidFill>
              </a:rPr>
              <a:t>六、诉讼时效的强制性</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166AC03F-AC1C-4F26-B4A3-8753869765A9}"/>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6CCBE10-CF7C-4636-AEF6-B92201F3912C}"/>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7B859166-30B7-4E39-AC13-945E9A576290}"/>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20" name="图片 19">
            <a:extLst>
              <a:ext uri="{FF2B5EF4-FFF2-40B4-BE49-F238E27FC236}">
                <a16:creationId xmlns:a16="http://schemas.microsoft.com/office/drawing/2014/main" id="{DCBEF264-B57F-478C-A72C-E0EC6B28044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1E53966F-9EA8-4AD0-A7FD-6581A0014F33}"/>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983CA3E2-0E01-40CD-B32D-115CA951C481}"/>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C0CA278B-FD53-49CE-8D40-09F7083ADAF9}"/>
              </a:ext>
            </a:extLst>
          </p:cNvPr>
          <p:cNvSpPr/>
          <p:nvPr/>
        </p:nvSpPr>
        <p:spPr>
          <a:xfrm>
            <a:off x="6172845" y="2088447"/>
            <a:ext cx="2487061" cy="2275688"/>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199</a:t>
            </a:r>
            <a:r>
              <a:rPr lang="zh-CN" altLang="en-US" sz="1200" b="1" dirty="0">
                <a:solidFill>
                  <a:prstClr val="white"/>
                </a:solidFill>
                <a:latin typeface="微软雅黑" panose="020B0503020204020204" charset="-122"/>
                <a:cs typeface="微软雅黑" panose="020B0503020204020204" charset="-122"/>
                <a:sym typeface="+mn-ea"/>
              </a:rPr>
              <a:t>条规定了除斥期间</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即法律规定或者当事人约定的撤销权、解除权等权利的存续期间</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除法律另有规定外</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自权利人知道或者应当知道权利产生之日起计算</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不适用有关诉讼时效中止、中断和延长的规定。存续期间届满</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撤销权、解除权等权利消灭。</a:t>
            </a: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F3E80B0C-DF36-4862-A572-DDE15A435E21}"/>
              </a:ext>
            </a:extLst>
          </p:cNvPr>
          <p:cNvSpPr/>
          <p:nvPr/>
        </p:nvSpPr>
        <p:spPr>
          <a:xfrm>
            <a:off x="6031989" y="1502913"/>
            <a:ext cx="2691894" cy="367473"/>
          </a:xfrm>
          <a:prstGeom prst="rect">
            <a:avLst/>
          </a:prstGeom>
        </p:spPr>
        <p:txBody>
          <a:bodyPr wrap="square">
            <a:spAutoFit/>
          </a:bodyPr>
          <a:lstStyle/>
          <a:p>
            <a:pPr algn="just">
              <a:lnSpc>
                <a:spcPct val="120000"/>
              </a:lnSpc>
            </a:pPr>
            <a:r>
              <a:rPr lang="zh-CN" altLang="en-US" sz="1600" b="1" dirty="0">
                <a:solidFill>
                  <a:prstClr val="white"/>
                </a:solidFill>
              </a:rPr>
              <a:t>七、除斥期间的一般性规定</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2F71E420-321D-4910-9898-1B7BDB317110}"/>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5F43FA37-B134-44EB-BB53-B5DE978D4015}"/>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6474395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additive="base">
                                        <p:cTn id="16" dur="500" fill="hold"/>
                                        <p:tgtEl>
                                          <p:spTgt spid="20"/>
                                        </p:tgtEl>
                                        <p:attrNameLst>
                                          <p:attrName>ppt_x</p:attrName>
                                        </p:attrNameLst>
                                      </p:cBhvr>
                                      <p:tavLst>
                                        <p:tav tm="0">
                                          <p:val>
                                            <p:strVal val="#ppt_x"/>
                                          </p:val>
                                        </p:tav>
                                        <p:tav tm="100000">
                                          <p:val>
                                            <p:strVal val="#ppt_x"/>
                                          </p:val>
                                        </p:tav>
                                      </p:tavLst>
                                    </p:anim>
                                    <p:anim calcmode="lin" valueType="num">
                                      <p:cBhvr additive="base">
                                        <p:cTn id="17"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期限</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一、期限的概念和类型</a:t>
            </a:r>
            <a:endParaRPr lang="zh-CN" altLang="en-US" dirty="0"/>
          </a:p>
        </p:txBody>
      </p:sp>
      <p:sp>
        <p:nvSpPr>
          <p:cNvPr id="4" name="Oval 22">
            <a:extLst>
              <a:ext uri="{FF2B5EF4-FFF2-40B4-BE49-F238E27FC236}">
                <a16:creationId xmlns:a16="http://schemas.microsoft.com/office/drawing/2014/main" id="{A4F4460A-DF24-4BB1-BD30-6CABACC05D11}"/>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5" name="Line 23">
            <a:extLst>
              <a:ext uri="{FF2B5EF4-FFF2-40B4-BE49-F238E27FC236}">
                <a16:creationId xmlns:a16="http://schemas.microsoft.com/office/drawing/2014/main" id="{16305DF2-6D96-4693-A8C2-77C35B1816B2}"/>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4">
            <a:extLst>
              <a:ext uri="{FF2B5EF4-FFF2-40B4-BE49-F238E27FC236}">
                <a16:creationId xmlns:a16="http://schemas.microsoft.com/office/drawing/2014/main" id="{FC303AE0-DFB2-4C18-AD22-7529168D344A}"/>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7" name="Freeform 25">
            <a:extLst>
              <a:ext uri="{FF2B5EF4-FFF2-40B4-BE49-F238E27FC236}">
                <a16:creationId xmlns:a16="http://schemas.microsoft.com/office/drawing/2014/main" id="{B1E76AA9-6114-4074-AF02-DA543765CAA3}"/>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6">
            <a:extLst>
              <a:ext uri="{FF2B5EF4-FFF2-40B4-BE49-F238E27FC236}">
                <a16:creationId xmlns:a16="http://schemas.microsoft.com/office/drawing/2014/main" id="{B75C89A2-4EB9-4E23-A67C-FF90F0394514}"/>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9" name="Freeform 27">
            <a:extLst>
              <a:ext uri="{FF2B5EF4-FFF2-40B4-BE49-F238E27FC236}">
                <a16:creationId xmlns:a16="http://schemas.microsoft.com/office/drawing/2014/main" id="{4753D4E3-DE3B-4404-90AD-C257CA81142C}"/>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10" name="Freeform 28">
            <a:extLst>
              <a:ext uri="{FF2B5EF4-FFF2-40B4-BE49-F238E27FC236}">
                <a16:creationId xmlns:a16="http://schemas.microsoft.com/office/drawing/2014/main" id="{881DE051-77C2-4EA8-B4D4-27EF28C3F555}"/>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Freeform 29">
            <a:extLst>
              <a:ext uri="{FF2B5EF4-FFF2-40B4-BE49-F238E27FC236}">
                <a16:creationId xmlns:a16="http://schemas.microsoft.com/office/drawing/2014/main" id="{BD617663-FAF3-4F5E-B73E-4CEF54F97570}"/>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2" name="TextBox 83">
            <a:extLst>
              <a:ext uri="{FF2B5EF4-FFF2-40B4-BE49-F238E27FC236}">
                <a16:creationId xmlns:a16="http://schemas.microsoft.com/office/drawing/2014/main" id="{77CEDF77-4527-45D8-B5E1-780635EA4AB0}"/>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3" name="TextBox 84">
            <a:extLst>
              <a:ext uri="{FF2B5EF4-FFF2-40B4-BE49-F238E27FC236}">
                <a16:creationId xmlns:a16="http://schemas.microsoft.com/office/drawing/2014/main" id="{F8A8240D-2C1E-46F1-8583-A0E642299FE6}"/>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4" name="TextBox 85">
            <a:extLst>
              <a:ext uri="{FF2B5EF4-FFF2-40B4-BE49-F238E27FC236}">
                <a16:creationId xmlns:a16="http://schemas.microsoft.com/office/drawing/2014/main" id="{05D72737-2F8A-47D9-9636-97C420D61EF3}"/>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5" name="TextBox 107">
            <a:extLst>
              <a:ext uri="{FF2B5EF4-FFF2-40B4-BE49-F238E27FC236}">
                <a16:creationId xmlns:a16="http://schemas.microsoft.com/office/drawing/2014/main" id="{58A1B951-BBBE-4208-9247-10E739734CF1}"/>
              </a:ext>
            </a:extLst>
          </p:cNvPr>
          <p:cNvSpPr txBox="1"/>
          <p:nvPr/>
        </p:nvSpPr>
        <p:spPr>
          <a:xfrm>
            <a:off x="3660117" y="2773233"/>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法定期限</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即由法律直接规定的期限</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如诉讼时效、自然人成年的时间。</a:t>
            </a:r>
            <a:endParaRPr lang="en-US" altLang="zh-CN" sz="1200" kern="0" dirty="0">
              <a:solidFill>
                <a:sysClr val="windowText" lastClr="000000">
                  <a:lumMod val="75000"/>
                  <a:lumOff val="25000"/>
                </a:sysClr>
              </a:solidFill>
              <a:latin typeface="微软雅黑" pitchFamily="34" charset="-122"/>
              <a:ea typeface="微软雅黑" pitchFamily="34" charset="-122"/>
            </a:endParaRPr>
          </a:p>
        </p:txBody>
      </p:sp>
      <p:sp>
        <p:nvSpPr>
          <p:cNvPr id="16" name="TextBox 108">
            <a:extLst>
              <a:ext uri="{FF2B5EF4-FFF2-40B4-BE49-F238E27FC236}">
                <a16:creationId xmlns:a16="http://schemas.microsoft.com/office/drawing/2014/main" id="{E55E4922-8027-43F9-9394-E4DF7CE1F327}"/>
              </a:ext>
            </a:extLst>
          </p:cNvPr>
          <p:cNvSpPr txBox="1"/>
          <p:nvPr/>
        </p:nvSpPr>
        <p:spPr>
          <a:xfrm>
            <a:off x="3634350" y="3489649"/>
            <a:ext cx="4698652" cy="259973"/>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指定期限</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是指法院或者其他机关指定的期限。</a:t>
            </a:r>
            <a:endParaRPr lang="en-US" altLang="zh-CN" sz="1200" kern="0" dirty="0">
              <a:solidFill>
                <a:sysClr val="windowText" lastClr="000000">
                  <a:lumMod val="75000"/>
                  <a:lumOff val="25000"/>
                </a:sysClr>
              </a:solidFill>
              <a:latin typeface="微软雅黑" pitchFamily="34" charset="-122"/>
              <a:ea typeface="微软雅黑" pitchFamily="34" charset="-122"/>
            </a:endParaRPr>
          </a:p>
        </p:txBody>
      </p:sp>
      <p:sp>
        <p:nvSpPr>
          <p:cNvPr id="17" name="TextBox 109">
            <a:extLst>
              <a:ext uri="{FF2B5EF4-FFF2-40B4-BE49-F238E27FC236}">
                <a16:creationId xmlns:a16="http://schemas.microsoft.com/office/drawing/2014/main" id="{25733D08-16E3-4BF4-BB9E-D47D03A5358B}"/>
              </a:ext>
            </a:extLst>
          </p:cNvPr>
          <p:cNvSpPr txBox="1"/>
          <p:nvPr/>
        </p:nvSpPr>
        <p:spPr>
          <a:xfrm>
            <a:off x="3653576" y="4046312"/>
            <a:ext cx="4698652" cy="259973"/>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(3)</a:t>
            </a:r>
            <a:r>
              <a:rPr lang="zh-CN" altLang="en-US" sz="1200" kern="0" dirty="0">
                <a:solidFill>
                  <a:sysClr val="windowText" lastClr="000000">
                    <a:lumMod val="75000"/>
                    <a:lumOff val="25000"/>
                  </a:sysClr>
                </a:solidFill>
                <a:latin typeface="微软雅黑" pitchFamily="34" charset="-122"/>
                <a:ea typeface="微软雅黑" pitchFamily="34" charset="-122"/>
              </a:rPr>
              <a:t>约定期限</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是指当事人自行约定的期限</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如附期限的民事行为。</a:t>
            </a:r>
          </a:p>
        </p:txBody>
      </p:sp>
      <p:pic>
        <p:nvPicPr>
          <p:cNvPr id="18" name="Picture 3" descr="E:\我图PPT\00001PNG素材\法院png\法院2.png">
            <a:extLst>
              <a:ext uri="{FF2B5EF4-FFF2-40B4-BE49-F238E27FC236}">
                <a16:creationId xmlns:a16="http://schemas.microsoft.com/office/drawing/2014/main" id="{E56F3542-15E5-4B7E-B8D4-D2928D8A27B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21" name="矩形 20">
            <a:extLst>
              <a:ext uri="{FF2B5EF4-FFF2-40B4-BE49-F238E27FC236}">
                <a16:creationId xmlns:a16="http://schemas.microsoft.com/office/drawing/2014/main" id="{B303820E-4DEA-4994-9739-3A689DC27525}"/>
              </a:ext>
            </a:extLst>
          </p:cNvPr>
          <p:cNvSpPr/>
          <p:nvPr/>
        </p:nvSpPr>
        <p:spPr>
          <a:xfrm>
            <a:off x="3634350" y="1310938"/>
            <a:ext cx="4724419" cy="1167692"/>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期限是指权利义务发生、变更和终止的时间</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分为期日和期间。期日是指一定的时间点</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如某年某月某日。期间是指一定的时间段</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即从某时间点起到某时间点止的期间。</a:t>
            </a:r>
          </a:p>
          <a:p>
            <a:pPr>
              <a:lnSpc>
                <a:spcPct val="150000"/>
              </a:lnSpc>
            </a:pPr>
            <a:r>
              <a:rPr lang="zh-CN" altLang="en-US" sz="1800" baseline="-3000" dirty="0">
                <a:solidFill>
                  <a:srgbClr val="9B552C"/>
                </a:solidFill>
                <a:latin typeface="微软雅黑" pitchFamily="34" charset="-122"/>
                <a:ea typeface="微软雅黑" pitchFamily="34" charset="-122"/>
              </a:rPr>
              <a:t>期限分为下列类型</a:t>
            </a:r>
            <a:r>
              <a:rPr lang="en-US" altLang="zh-CN" sz="1800" baseline="-3000" dirty="0">
                <a:solidFill>
                  <a:srgbClr val="9B552C"/>
                </a:solidFill>
                <a:latin typeface="微软雅黑" pitchFamily="34" charset="-122"/>
                <a:ea typeface="微软雅黑" pitchFamily="34" charset="-122"/>
              </a:rPr>
              <a:t>:</a:t>
            </a:r>
          </a:p>
        </p:txBody>
      </p:sp>
    </p:spTree>
    <p:extLst>
      <p:ext uri="{BB962C8B-B14F-4D97-AF65-F5344CB8AC3E}">
        <p14:creationId xmlns:p14="http://schemas.microsoft.com/office/powerpoint/2010/main" val="1240350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1+#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animEffect transition="in" filter="fade">
                                      <p:cBhvr>
                                        <p:cTn id="20" dur="500"/>
                                        <p:tgtEl>
                                          <p:spTgt spid="18"/>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right)">
                                      <p:cBhvr>
                                        <p:cTn id="24" dur="500"/>
                                        <p:tgtEl>
                                          <p:spTgt spid="5"/>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 calcmode="lin" valueType="num">
                                      <p:cBhvr>
                                        <p:cTn id="30" dur="500" fill="hold"/>
                                        <p:tgtEl>
                                          <p:spTgt spid="6"/>
                                        </p:tgtEl>
                                        <p:attrNameLst>
                                          <p:attrName>style.rotation</p:attrName>
                                        </p:attrNameLst>
                                      </p:cBhvr>
                                      <p:tavLst>
                                        <p:tav tm="0">
                                          <p:val>
                                            <p:fltVal val="360"/>
                                          </p:val>
                                        </p:tav>
                                        <p:tav tm="100000">
                                          <p:val>
                                            <p:fltVal val="0"/>
                                          </p:val>
                                        </p:tav>
                                      </p:tavLst>
                                    </p:anim>
                                    <p:animEffect transition="in" filter="fade">
                                      <p:cBhvr>
                                        <p:cTn id="31" dur="500"/>
                                        <p:tgtEl>
                                          <p:spTgt spid="6"/>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 calcmode="lin" valueType="num">
                                      <p:cBhvr>
                                        <p:cTn id="36" dur="500" fill="hold"/>
                                        <p:tgtEl>
                                          <p:spTgt spid="7"/>
                                        </p:tgtEl>
                                        <p:attrNameLst>
                                          <p:attrName>style.rotation</p:attrName>
                                        </p:attrNameLst>
                                      </p:cBhvr>
                                      <p:tavLst>
                                        <p:tav tm="0">
                                          <p:val>
                                            <p:fltVal val="360"/>
                                          </p:val>
                                        </p:tav>
                                        <p:tav tm="100000">
                                          <p:val>
                                            <p:fltVal val="0"/>
                                          </p:val>
                                        </p:tav>
                                      </p:tavLst>
                                    </p:anim>
                                    <p:animEffect transition="in" filter="fade">
                                      <p:cBhvr>
                                        <p:cTn id="37" dur="500"/>
                                        <p:tgtEl>
                                          <p:spTgt spid="7"/>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 calcmode="lin" valueType="num">
                                      <p:cBhvr>
                                        <p:cTn id="42" dur="500" fill="hold"/>
                                        <p:tgtEl>
                                          <p:spTgt spid="8"/>
                                        </p:tgtEl>
                                        <p:attrNameLst>
                                          <p:attrName>style.rotation</p:attrName>
                                        </p:attrNameLst>
                                      </p:cBhvr>
                                      <p:tavLst>
                                        <p:tav tm="0">
                                          <p:val>
                                            <p:fltVal val="360"/>
                                          </p:val>
                                        </p:tav>
                                        <p:tav tm="100000">
                                          <p:val>
                                            <p:fltVal val="0"/>
                                          </p:val>
                                        </p:tav>
                                      </p:tavLst>
                                    </p:anim>
                                    <p:animEffect transition="in" filter="fade">
                                      <p:cBhvr>
                                        <p:cTn id="43" dur="500"/>
                                        <p:tgtEl>
                                          <p:spTgt spid="8"/>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left)">
                                      <p:cBhvr>
                                        <p:cTn id="47" dur="500"/>
                                        <p:tgtEl>
                                          <p:spTgt spid="9"/>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500"/>
                                        <p:tgtEl>
                                          <p:spTgt spid="12"/>
                                        </p:tgtEl>
                                      </p:cBhvr>
                                    </p:animEffect>
                                    <p:anim calcmode="lin" valueType="num">
                                      <p:cBhvr>
                                        <p:cTn id="52" dur="500" fill="hold"/>
                                        <p:tgtEl>
                                          <p:spTgt spid="12"/>
                                        </p:tgtEl>
                                        <p:attrNameLst>
                                          <p:attrName>ppt_w</p:attrName>
                                        </p:attrNameLst>
                                      </p:cBhvr>
                                      <p:tavLst>
                                        <p:tav tm="0" fmla="#ppt_w*sin(2.5*pi*$)">
                                          <p:val>
                                            <p:fltVal val="0"/>
                                          </p:val>
                                        </p:tav>
                                        <p:tav tm="100000">
                                          <p:val>
                                            <p:fltVal val="1"/>
                                          </p:val>
                                        </p:tav>
                                      </p:tavLst>
                                    </p:anim>
                                    <p:anim calcmode="lin" valueType="num">
                                      <p:cBhvr>
                                        <p:cTn id="53" dur="500" fill="hold"/>
                                        <p:tgtEl>
                                          <p:spTgt spid="12"/>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left)">
                                      <p:cBhvr>
                                        <p:cTn id="60" dur="500"/>
                                        <p:tgtEl>
                                          <p:spTgt spid="10"/>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anim calcmode="lin" valueType="num">
                                      <p:cBhvr>
                                        <p:cTn id="65" dur="500" fill="hold"/>
                                        <p:tgtEl>
                                          <p:spTgt spid="13"/>
                                        </p:tgtEl>
                                        <p:attrNameLst>
                                          <p:attrName>ppt_w</p:attrName>
                                        </p:attrNameLst>
                                      </p:cBhvr>
                                      <p:tavLst>
                                        <p:tav tm="0" fmla="#ppt_w*sin(2.5*pi*$)">
                                          <p:val>
                                            <p:fltVal val="0"/>
                                          </p:val>
                                        </p:tav>
                                        <p:tav tm="100000">
                                          <p:val>
                                            <p:fltVal val="1"/>
                                          </p:val>
                                        </p:tav>
                                      </p:tavLst>
                                    </p:anim>
                                    <p:anim calcmode="lin" valueType="num">
                                      <p:cBhvr>
                                        <p:cTn id="66" dur="500" fill="hold"/>
                                        <p:tgtEl>
                                          <p:spTgt spid="13"/>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500"/>
                                        <p:tgtEl>
                                          <p:spTgt spid="14"/>
                                        </p:tgtEl>
                                      </p:cBhvr>
                                    </p:animEffect>
                                    <p:anim calcmode="lin" valueType="num">
                                      <p:cBhvr>
                                        <p:cTn id="78" dur="500" fill="hold"/>
                                        <p:tgtEl>
                                          <p:spTgt spid="14"/>
                                        </p:tgtEl>
                                        <p:attrNameLst>
                                          <p:attrName>ppt_w</p:attrName>
                                        </p:attrNameLst>
                                      </p:cBhvr>
                                      <p:tavLst>
                                        <p:tav tm="0" fmla="#ppt_w*sin(2.5*pi*$)">
                                          <p:val>
                                            <p:fltVal val="0"/>
                                          </p:val>
                                        </p:tav>
                                        <p:tav tm="100000">
                                          <p:val>
                                            <p:fltVal val="1"/>
                                          </p:val>
                                        </p:tav>
                                      </p:tavLst>
                                    </p:anim>
                                    <p:anim calcmode="lin" valueType="num">
                                      <p:cBhvr>
                                        <p:cTn id="79" dur="500" fill="hold"/>
                                        <p:tgtEl>
                                          <p:spTgt spid="14"/>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wipe(left)">
                                      <p:cBhvr>
                                        <p:cTn id="8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p:bldP spid="13" grpId="0"/>
      <p:bldP spid="14" grpId="0"/>
      <p:bldP spid="15" grpId="0"/>
      <p:bldP spid="16" grpId="0"/>
      <p:bldP spid="17"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846943" y="2572544"/>
            <a:ext cx="3744703"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2000" b="1" dirty="0">
                <a:solidFill>
                  <a:schemeClr val="bg1"/>
                </a:solidFill>
                <a:latin typeface="微软雅黑" pitchFamily="34" charset="-122"/>
                <a:ea typeface="微软雅黑" pitchFamily="34" charset="-122"/>
              </a:rPr>
              <a:t>　第一节　民法的概念和适用	</a:t>
            </a:r>
            <a:endParaRPr lang="en-US" altLang="zh-CN" sz="2000" b="1" dirty="0">
              <a:solidFill>
                <a:schemeClr val="bg1"/>
              </a:solidFill>
              <a:latin typeface="微软雅黑" pitchFamily="34" charset="-122"/>
              <a:ea typeface="微软雅黑" pitchFamily="34" charset="-122"/>
            </a:endParaRPr>
          </a:p>
          <a:p>
            <a:pPr algn="l">
              <a:lnSpc>
                <a:spcPct val="200000"/>
              </a:lnSpc>
              <a:defRPr/>
            </a:pPr>
            <a:r>
              <a:rPr lang="zh-CN" altLang="en-US" sz="2000" b="1" dirty="0">
                <a:solidFill>
                  <a:schemeClr val="bg1"/>
                </a:solidFill>
                <a:latin typeface="微软雅黑" pitchFamily="34" charset="-122"/>
                <a:ea typeface="微软雅黑" pitchFamily="34" charset="-122"/>
              </a:rPr>
              <a:t>　第二节　民法基本原则</a:t>
            </a:r>
            <a:r>
              <a:rPr lang="zh-CN" altLang="en-US" sz="1600" b="1" dirty="0">
                <a:solidFill>
                  <a:schemeClr val="bg1"/>
                </a:solidFill>
                <a:latin typeface="微软雅黑" pitchFamily="34" charset="-122"/>
                <a:ea typeface="微软雅黑" pitchFamily="34" charset="-122"/>
              </a:rPr>
              <a:t>	</a:t>
            </a:r>
          </a:p>
        </p:txBody>
      </p:sp>
      <p:sp>
        <p:nvSpPr>
          <p:cNvPr id="25" name="TextBox 3"/>
          <p:cNvSpPr txBox="1">
            <a:spLocks noChangeArrowheads="1"/>
          </p:cNvSpPr>
          <p:nvPr>
            <p:custDataLst>
              <p:tags r:id="rId4"/>
            </p:custDataLst>
          </p:nvPr>
        </p:nvSpPr>
        <p:spPr bwMode="auto">
          <a:xfrm>
            <a:off x="3179135" y="1113701"/>
            <a:ext cx="5156791"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第一章  民法及其基本原则</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8"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总　 则</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7630496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期限</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二、期限的作用</a:t>
            </a:r>
            <a:endParaRPr lang="zh-CN" altLang="en-US" dirty="0"/>
          </a:p>
        </p:txBody>
      </p:sp>
      <p:sp>
        <p:nvSpPr>
          <p:cNvPr id="4" name="Round Same Side Corner Rectangle 4">
            <a:extLst>
              <a:ext uri="{FF2B5EF4-FFF2-40B4-BE49-F238E27FC236}">
                <a16:creationId xmlns:a16="http://schemas.microsoft.com/office/drawing/2014/main" id="{1198A935-03E2-42C8-89D5-6D2E4FEFAC2D}"/>
              </a:ext>
            </a:extLst>
          </p:cNvPr>
          <p:cNvSpPr/>
          <p:nvPr/>
        </p:nvSpPr>
        <p:spPr>
          <a:xfrm>
            <a:off x="2917948" y="1000511"/>
            <a:ext cx="109518" cy="4304360"/>
          </a:xfrm>
          <a:prstGeom prst="round2SameRect">
            <a:avLst>
              <a:gd name="adj1" fmla="val 50000"/>
              <a:gd name="adj2" fmla="val 0"/>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nvGrpSpPr>
          <p:cNvPr id="5" name="Group 37">
            <a:extLst>
              <a:ext uri="{FF2B5EF4-FFF2-40B4-BE49-F238E27FC236}">
                <a16:creationId xmlns:a16="http://schemas.microsoft.com/office/drawing/2014/main" id="{BC87208A-8A25-440F-951A-5E8952D390C5}"/>
              </a:ext>
            </a:extLst>
          </p:cNvPr>
          <p:cNvGrpSpPr/>
          <p:nvPr/>
        </p:nvGrpSpPr>
        <p:grpSpPr>
          <a:xfrm>
            <a:off x="261258" y="1197997"/>
            <a:ext cx="2351314" cy="2480310"/>
            <a:chOff x="235346" y="1720681"/>
            <a:chExt cx="4308520" cy="3135945"/>
          </a:xfrm>
        </p:grpSpPr>
        <p:sp>
          <p:nvSpPr>
            <p:cNvPr id="6" name="Rectangle 27">
              <a:extLst>
                <a:ext uri="{FF2B5EF4-FFF2-40B4-BE49-F238E27FC236}">
                  <a16:creationId xmlns:a16="http://schemas.microsoft.com/office/drawing/2014/main" id="{B4EC68DF-7076-4783-B6C4-2B29C7402E6D}"/>
                </a:ext>
              </a:extLst>
            </p:cNvPr>
            <p:cNvSpPr/>
            <p:nvPr/>
          </p:nvSpPr>
          <p:spPr>
            <a:xfrm>
              <a:off x="235346" y="1720681"/>
              <a:ext cx="4308520" cy="31359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solidFill>
                  <a:schemeClr val="bg1">
                    <a:lumMod val="65000"/>
                  </a:schemeClr>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7" name="TextBox 28">
              <a:extLst>
                <a:ext uri="{FF2B5EF4-FFF2-40B4-BE49-F238E27FC236}">
                  <a16:creationId xmlns:a16="http://schemas.microsoft.com/office/drawing/2014/main" id="{B17DD647-50F4-4050-8BB4-C5441B36C97E}"/>
                </a:ext>
              </a:extLst>
            </p:cNvPr>
            <p:cNvSpPr txBox="1"/>
            <p:nvPr/>
          </p:nvSpPr>
          <p:spPr>
            <a:xfrm>
              <a:off x="851472" y="2331327"/>
              <a:ext cx="3522118" cy="1476355"/>
            </a:xfrm>
            <a:prstGeom prst="rect">
              <a:avLst/>
            </a:prstGeom>
            <a:noFill/>
            <a:ln>
              <a:solidFill>
                <a:schemeClr val="accent1">
                  <a:lumMod val="50000"/>
                </a:schemeClr>
              </a:solidFill>
            </a:ln>
          </p:spPr>
          <p:txBody>
            <a:bodyPr wrap="square" rtlCol="0">
              <a:spAutoFit/>
            </a:bodyPr>
            <a:lstStyle/>
            <a:p>
              <a:pPr algn="just">
                <a:lnSpc>
                  <a:spcPct val="150000"/>
                </a:lnSpc>
              </a:pPr>
              <a:r>
                <a:rPr lang="zh-CN" altLang="en-US" sz="1200" dirty="0">
                  <a:solidFill>
                    <a:srgbClr val="002060"/>
                  </a:solidFill>
                  <a:latin typeface="微软雅黑" panose="020B0503020204020204" pitchFamily="34" charset="-122"/>
                  <a:ea typeface="微软雅黑" panose="020B0503020204020204" pitchFamily="34" charset="-122"/>
                  <a:sym typeface="+mn-ea"/>
                </a:rPr>
                <a:t>期限的作用是确定权利义务发生、变更或者终止的时间界限</a:t>
              </a:r>
              <a:r>
                <a:rPr lang="en-US" altLang="zh-CN" sz="1200" dirty="0">
                  <a:solidFill>
                    <a:srgbClr val="002060"/>
                  </a:solidFill>
                  <a:latin typeface="微软雅黑" panose="020B0503020204020204" pitchFamily="34" charset="-122"/>
                  <a:ea typeface="微软雅黑" panose="020B0503020204020204" pitchFamily="34" charset="-122"/>
                  <a:sym typeface="+mn-ea"/>
                </a:rPr>
                <a:t>,</a:t>
              </a:r>
              <a:r>
                <a:rPr lang="zh-CN" altLang="en-US" sz="1200" dirty="0">
                  <a:solidFill>
                    <a:srgbClr val="002060"/>
                  </a:solidFill>
                  <a:latin typeface="微软雅黑" panose="020B0503020204020204" pitchFamily="34" charset="-122"/>
                  <a:ea typeface="微软雅黑" panose="020B0503020204020204" pitchFamily="34" charset="-122"/>
                  <a:sym typeface="+mn-ea"/>
                </a:rPr>
                <a:t>主要体现在下列方面</a:t>
              </a:r>
              <a:r>
                <a:rPr lang="en-US" altLang="zh-CN" sz="1200" dirty="0">
                  <a:solidFill>
                    <a:srgbClr val="002060"/>
                  </a:solidFill>
                  <a:latin typeface="微软雅黑" panose="020B0503020204020204" pitchFamily="34" charset="-122"/>
                  <a:ea typeface="微软雅黑" panose="020B0503020204020204" pitchFamily="34" charset="-122"/>
                  <a:sym typeface="+mn-ea"/>
                </a:rPr>
                <a:t>:</a:t>
              </a:r>
              <a:endParaRPr lang="zh-CN" altLang="en-US" sz="1600"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grpSp>
      <p:grpSp>
        <p:nvGrpSpPr>
          <p:cNvPr id="8" name="Group 33">
            <a:extLst>
              <a:ext uri="{FF2B5EF4-FFF2-40B4-BE49-F238E27FC236}">
                <a16:creationId xmlns:a16="http://schemas.microsoft.com/office/drawing/2014/main" id="{FA17048E-3229-4614-B7B0-314B8504F4D0}"/>
              </a:ext>
            </a:extLst>
          </p:cNvPr>
          <p:cNvGrpSpPr/>
          <p:nvPr/>
        </p:nvGrpSpPr>
        <p:grpSpPr>
          <a:xfrm>
            <a:off x="2917948" y="1197996"/>
            <a:ext cx="772160" cy="407670"/>
            <a:chOff x="5128064" y="2256183"/>
            <a:chExt cx="3273083" cy="515155"/>
          </a:xfrm>
          <a:effectLst>
            <a:outerShdw blurRad="50800" dist="38100" dir="2700000" algn="tl" rotWithShape="0">
              <a:prstClr val="black">
                <a:alpha val="40000"/>
              </a:prstClr>
            </a:outerShdw>
          </a:effectLst>
        </p:grpSpPr>
        <p:sp>
          <p:nvSpPr>
            <p:cNvPr id="9" name="Pentagon 3">
              <a:extLst>
                <a:ext uri="{FF2B5EF4-FFF2-40B4-BE49-F238E27FC236}">
                  <a16:creationId xmlns:a16="http://schemas.microsoft.com/office/drawing/2014/main" id="{B5D06318-F751-4C44-9427-2D0DC916FAAA}"/>
                </a:ext>
              </a:extLst>
            </p:cNvPr>
            <p:cNvSpPr/>
            <p:nvPr/>
          </p:nvSpPr>
          <p:spPr>
            <a:xfrm>
              <a:off x="5128064" y="2256184"/>
              <a:ext cx="3273083" cy="515154"/>
            </a:xfrm>
            <a:prstGeom prst="homePlat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rPr>
                <a:t>01</a:t>
              </a:r>
            </a:p>
          </p:txBody>
        </p:sp>
        <p:sp>
          <p:nvSpPr>
            <p:cNvPr id="10" name="Rectangle 8">
              <a:extLst>
                <a:ext uri="{FF2B5EF4-FFF2-40B4-BE49-F238E27FC236}">
                  <a16:creationId xmlns:a16="http://schemas.microsoft.com/office/drawing/2014/main" id="{2FE6FA44-14D2-4DBA-8E41-BB3975D7158D}"/>
                </a:ext>
              </a:extLst>
            </p:cNvPr>
            <p:cNvSpPr/>
            <p:nvPr/>
          </p:nvSpPr>
          <p:spPr>
            <a:xfrm>
              <a:off x="5128064" y="2256183"/>
              <a:ext cx="464234" cy="515155"/>
            </a:xfrm>
            <a:prstGeom prst="rect">
              <a:avLst/>
            </a:prstGeom>
            <a:solidFill>
              <a:srgbClr val="9A46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grpSp>
        <p:nvGrpSpPr>
          <p:cNvPr id="11" name="Group 34">
            <a:extLst>
              <a:ext uri="{FF2B5EF4-FFF2-40B4-BE49-F238E27FC236}">
                <a16:creationId xmlns:a16="http://schemas.microsoft.com/office/drawing/2014/main" id="{9D0EF8B0-A355-4701-91D4-1B466E64E043}"/>
              </a:ext>
            </a:extLst>
          </p:cNvPr>
          <p:cNvGrpSpPr/>
          <p:nvPr/>
        </p:nvGrpSpPr>
        <p:grpSpPr>
          <a:xfrm>
            <a:off x="2917948" y="1861571"/>
            <a:ext cx="772160" cy="407670"/>
            <a:chOff x="5128064" y="3095119"/>
            <a:chExt cx="3273083" cy="515155"/>
          </a:xfrm>
          <a:solidFill>
            <a:srgbClr val="9A4669"/>
          </a:solidFill>
          <a:effectLst>
            <a:outerShdw blurRad="50800" dist="38100" dir="2700000" algn="tl" rotWithShape="0">
              <a:prstClr val="black">
                <a:alpha val="40000"/>
              </a:prstClr>
            </a:outerShdw>
          </a:effectLst>
        </p:grpSpPr>
        <p:sp>
          <p:nvSpPr>
            <p:cNvPr id="12" name="Pentagon 5">
              <a:extLst>
                <a:ext uri="{FF2B5EF4-FFF2-40B4-BE49-F238E27FC236}">
                  <a16:creationId xmlns:a16="http://schemas.microsoft.com/office/drawing/2014/main" id="{C405E280-19EA-472B-A97D-2896BECA628D}"/>
                </a:ext>
              </a:extLst>
            </p:cNvPr>
            <p:cNvSpPr/>
            <p:nvPr/>
          </p:nvSpPr>
          <p:spPr>
            <a:xfrm>
              <a:off x="5128064" y="3095119"/>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a:latin typeface="微软雅黑" panose="020B0503020204020204" pitchFamily="34" charset="-122"/>
                  <a:ea typeface="微软雅黑" panose="020B0503020204020204" pitchFamily="34" charset="-122"/>
                  <a:cs typeface="+mn-ea"/>
                  <a:sym typeface="Arial" panose="020B0604020202020204" pitchFamily="34" charset="0"/>
                </a:rPr>
                <a:t>02</a:t>
              </a:r>
              <a:endParaRPr lang="zh-CN" altLang="en-US"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3" name="Rectangle 9">
              <a:extLst>
                <a:ext uri="{FF2B5EF4-FFF2-40B4-BE49-F238E27FC236}">
                  <a16:creationId xmlns:a16="http://schemas.microsoft.com/office/drawing/2014/main" id="{90233510-E7C6-451D-B1BB-E765B1A1B814}"/>
                </a:ext>
              </a:extLst>
            </p:cNvPr>
            <p:cNvSpPr/>
            <p:nvPr/>
          </p:nvSpPr>
          <p:spPr>
            <a:xfrm>
              <a:off x="5128064" y="3095119"/>
              <a:ext cx="464234" cy="515155"/>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grpSp>
        <p:nvGrpSpPr>
          <p:cNvPr id="14" name="Group 35">
            <a:extLst>
              <a:ext uri="{FF2B5EF4-FFF2-40B4-BE49-F238E27FC236}">
                <a16:creationId xmlns:a16="http://schemas.microsoft.com/office/drawing/2014/main" id="{8294707F-49DF-46DF-B00E-3A2C9C4062CF}"/>
              </a:ext>
            </a:extLst>
          </p:cNvPr>
          <p:cNvGrpSpPr/>
          <p:nvPr/>
        </p:nvGrpSpPr>
        <p:grpSpPr>
          <a:xfrm>
            <a:off x="2917948" y="2525146"/>
            <a:ext cx="772160" cy="407670"/>
            <a:chOff x="5128064" y="3934054"/>
            <a:chExt cx="3273083" cy="515155"/>
          </a:xfrm>
          <a:solidFill>
            <a:srgbClr val="934D19"/>
          </a:solidFill>
          <a:effectLst>
            <a:outerShdw blurRad="50800" dist="38100" dir="2700000" algn="tl" rotWithShape="0">
              <a:prstClr val="black">
                <a:alpha val="40000"/>
              </a:prstClr>
            </a:outerShdw>
          </a:effectLst>
        </p:grpSpPr>
        <p:sp>
          <p:nvSpPr>
            <p:cNvPr id="15" name="Pentagon 6">
              <a:extLst>
                <a:ext uri="{FF2B5EF4-FFF2-40B4-BE49-F238E27FC236}">
                  <a16:creationId xmlns:a16="http://schemas.microsoft.com/office/drawing/2014/main" id="{0B6DB3B9-CFDE-4A48-886A-DC72A2090B04}"/>
                </a:ext>
              </a:extLst>
            </p:cNvPr>
            <p:cNvSpPr/>
            <p:nvPr/>
          </p:nvSpPr>
          <p:spPr>
            <a:xfrm>
              <a:off x="5128064" y="3934054"/>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rPr>
                <a:t>03</a:t>
              </a:r>
            </a:p>
          </p:txBody>
        </p:sp>
        <p:sp>
          <p:nvSpPr>
            <p:cNvPr id="16" name="Rectangle 10">
              <a:extLst>
                <a:ext uri="{FF2B5EF4-FFF2-40B4-BE49-F238E27FC236}">
                  <a16:creationId xmlns:a16="http://schemas.microsoft.com/office/drawing/2014/main" id="{B80C4909-EDBE-4E39-9DC9-D93E16FC2ACD}"/>
                </a:ext>
              </a:extLst>
            </p:cNvPr>
            <p:cNvSpPr/>
            <p:nvPr/>
          </p:nvSpPr>
          <p:spPr>
            <a:xfrm>
              <a:off x="5128064" y="3934054"/>
              <a:ext cx="464234" cy="515155"/>
            </a:xfrm>
            <a:prstGeom prst="rect">
              <a:avLst/>
            </a:prstGeom>
            <a:solidFill>
              <a:srgbClr val="6337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grpSp>
        <p:nvGrpSpPr>
          <p:cNvPr id="17" name="Group 36">
            <a:extLst>
              <a:ext uri="{FF2B5EF4-FFF2-40B4-BE49-F238E27FC236}">
                <a16:creationId xmlns:a16="http://schemas.microsoft.com/office/drawing/2014/main" id="{79784D24-03CB-44A0-A09C-6770EDD9900F}"/>
              </a:ext>
            </a:extLst>
          </p:cNvPr>
          <p:cNvGrpSpPr/>
          <p:nvPr/>
        </p:nvGrpSpPr>
        <p:grpSpPr>
          <a:xfrm>
            <a:off x="2917948" y="3188721"/>
            <a:ext cx="772160" cy="407670"/>
            <a:chOff x="5128064" y="4772988"/>
            <a:chExt cx="3273084" cy="515156"/>
          </a:xfrm>
          <a:solidFill>
            <a:srgbClr val="934D19"/>
          </a:solidFill>
          <a:effectLst>
            <a:outerShdw blurRad="50800" dist="38100" dir="2700000" algn="tl" rotWithShape="0">
              <a:prstClr val="black">
                <a:alpha val="40000"/>
              </a:prstClr>
            </a:outerShdw>
          </a:effectLst>
        </p:grpSpPr>
        <p:sp>
          <p:nvSpPr>
            <p:cNvPr id="18" name="Pentagon 7">
              <a:extLst>
                <a:ext uri="{FF2B5EF4-FFF2-40B4-BE49-F238E27FC236}">
                  <a16:creationId xmlns:a16="http://schemas.microsoft.com/office/drawing/2014/main" id="{BFC4DFDE-3DFA-490C-A2C1-9AB91380FFF1}"/>
                </a:ext>
              </a:extLst>
            </p:cNvPr>
            <p:cNvSpPr/>
            <p:nvPr/>
          </p:nvSpPr>
          <p:spPr>
            <a:xfrm>
              <a:off x="5128065" y="4772990"/>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a:latin typeface="微软雅黑" panose="020B0503020204020204" pitchFamily="34" charset="-122"/>
                  <a:ea typeface="微软雅黑" panose="020B0503020204020204" pitchFamily="34" charset="-122"/>
                  <a:cs typeface="+mn-ea"/>
                  <a:sym typeface="Arial" panose="020B0604020202020204" pitchFamily="34" charset="0"/>
                </a:rPr>
                <a:t>04</a:t>
              </a:r>
              <a:endPar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1" name="Rectangle 11">
              <a:extLst>
                <a:ext uri="{FF2B5EF4-FFF2-40B4-BE49-F238E27FC236}">
                  <a16:creationId xmlns:a16="http://schemas.microsoft.com/office/drawing/2014/main" id="{27694DA0-EEAF-47DB-AE10-146993EBBC64}"/>
                </a:ext>
              </a:extLst>
            </p:cNvPr>
            <p:cNvSpPr/>
            <p:nvPr/>
          </p:nvSpPr>
          <p:spPr>
            <a:xfrm>
              <a:off x="5128064" y="4772988"/>
              <a:ext cx="464234" cy="515155"/>
            </a:xfrm>
            <a:prstGeom prst="rect">
              <a:avLst/>
            </a:prstGeom>
            <a:solidFill>
              <a:srgbClr val="6337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sp>
        <p:nvSpPr>
          <p:cNvPr id="22" name="TextBox 12">
            <a:extLst>
              <a:ext uri="{FF2B5EF4-FFF2-40B4-BE49-F238E27FC236}">
                <a16:creationId xmlns:a16="http://schemas.microsoft.com/office/drawing/2014/main" id="{3B7CA7F4-6EB1-48C6-9DF7-9770D3503F40}"/>
              </a:ext>
            </a:extLst>
          </p:cNvPr>
          <p:cNvSpPr txBox="1"/>
          <p:nvPr/>
        </p:nvSpPr>
        <p:spPr>
          <a:xfrm>
            <a:off x="3725736" y="1146487"/>
            <a:ext cx="5102258" cy="2945102"/>
          </a:xfrm>
          <a:prstGeom prst="rect">
            <a:avLst/>
          </a:prstGeom>
          <a:noFill/>
        </p:spPr>
        <p:txBody>
          <a:bodyPr wrap="square" rtlCol="0">
            <a:spAutoFit/>
          </a:bodyPr>
          <a:lstStyle/>
          <a:p>
            <a:pPr marL="171450" indent="-171450">
              <a:lnSpc>
                <a:spcPct val="300000"/>
              </a:lnSpc>
              <a:buFont typeface="Wingdings" panose="05000000000000000000" pitchFamily="2" charset="2"/>
              <a:buChar char="u"/>
            </a:pP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(1)</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期限是确定民事主体权利能力和行为能力的开始和终止的时间界限。</a:t>
            </a:r>
          </a:p>
          <a:p>
            <a:pPr marL="171450" indent="-171450">
              <a:lnSpc>
                <a:spcPct val="200000"/>
              </a:lnSpc>
              <a:buFont typeface="Wingdings" panose="05000000000000000000" pitchFamily="2" charset="2"/>
              <a:buChar char="u"/>
            </a:pP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(2)</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期限是作出法律推定的依据</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如失踪人下落不明的期间是作出宣告死亡推定的根据。</a:t>
            </a:r>
          </a:p>
          <a:p>
            <a:pPr marL="171450" indent="-171450">
              <a:lnSpc>
                <a:spcPct val="300000"/>
              </a:lnSpc>
              <a:buFont typeface="Wingdings" panose="05000000000000000000" pitchFamily="2" charset="2"/>
              <a:buChar char="u"/>
            </a:pP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(3)</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期限是确定权利义务的取得或者丧失的依据</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如时效期间。</a:t>
            </a:r>
          </a:p>
          <a:p>
            <a:pPr marL="171450" indent="-171450">
              <a:lnSpc>
                <a:spcPct val="300000"/>
              </a:lnSpc>
              <a:buFont typeface="Wingdings" panose="05000000000000000000" pitchFamily="2" charset="2"/>
              <a:buChar char="u"/>
            </a:pP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(4)</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期限是行使权利义务的时间段</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如合同履行期限。</a:t>
            </a:r>
            <a:endPar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nSpc>
                <a:spcPct val="300000"/>
              </a:lnSpc>
              <a:buFont typeface="Wingdings" panose="05000000000000000000" pitchFamily="2" charset="2"/>
              <a:buChar char="u"/>
            </a:pP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(5)</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期限是法律行为效力的起点或者终点。</a:t>
            </a:r>
          </a:p>
        </p:txBody>
      </p:sp>
      <p:grpSp>
        <p:nvGrpSpPr>
          <p:cNvPr id="23" name="Group 36">
            <a:extLst>
              <a:ext uri="{FF2B5EF4-FFF2-40B4-BE49-F238E27FC236}">
                <a16:creationId xmlns:a16="http://schemas.microsoft.com/office/drawing/2014/main" id="{BE98A6F8-ACFE-4663-905D-CEA66C181DC0}"/>
              </a:ext>
            </a:extLst>
          </p:cNvPr>
          <p:cNvGrpSpPr/>
          <p:nvPr/>
        </p:nvGrpSpPr>
        <p:grpSpPr>
          <a:xfrm>
            <a:off x="2917948" y="3941670"/>
            <a:ext cx="772160" cy="407672"/>
            <a:chOff x="5128064" y="4772988"/>
            <a:chExt cx="3273084" cy="515159"/>
          </a:xfrm>
          <a:solidFill>
            <a:srgbClr val="633718"/>
          </a:solidFill>
          <a:effectLst>
            <a:outerShdw blurRad="50800" dist="38100" dir="2700000" algn="tl" rotWithShape="0">
              <a:prstClr val="black">
                <a:alpha val="40000"/>
              </a:prstClr>
            </a:outerShdw>
          </a:effectLst>
        </p:grpSpPr>
        <p:sp>
          <p:nvSpPr>
            <p:cNvPr id="24" name="Pentagon 7">
              <a:extLst>
                <a:ext uri="{FF2B5EF4-FFF2-40B4-BE49-F238E27FC236}">
                  <a16:creationId xmlns:a16="http://schemas.microsoft.com/office/drawing/2014/main" id="{998EB1C3-CEC7-4256-AE8F-2D4B73D8DE74}"/>
                </a:ext>
              </a:extLst>
            </p:cNvPr>
            <p:cNvSpPr/>
            <p:nvPr/>
          </p:nvSpPr>
          <p:spPr>
            <a:xfrm>
              <a:off x="5128064" y="4772993"/>
              <a:ext cx="3273084"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rPr>
                <a:t>05</a:t>
              </a:r>
            </a:p>
          </p:txBody>
        </p:sp>
        <p:sp>
          <p:nvSpPr>
            <p:cNvPr id="25" name="Rectangle 11">
              <a:extLst>
                <a:ext uri="{FF2B5EF4-FFF2-40B4-BE49-F238E27FC236}">
                  <a16:creationId xmlns:a16="http://schemas.microsoft.com/office/drawing/2014/main" id="{E962541D-F91D-48C4-825D-34062D10F9DC}"/>
                </a:ext>
              </a:extLst>
            </p:cNvPr>
            <p:cNvSpPr/>
            <p:nvPr/>
          </p:nvSpPr>
          <p:spPr>
            <a:xfrm>
              <a:off x="5128064" y="4772988"/>
              <a:ext cx="464234" cy="515155"/>
            </a:xfrm>
            <a:prstGeom prst="rect">
              <a:avLst/>
            </a:prstGeom>
            <a:solidFill>
              <a:srgbClr val="492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1084128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300"/>
                                        <p:tgtEl>
                                          <p:spTgt spid="4"/>
                                        </p:tgtEl>
                                      </p:cBhvr>
                                    </p:animEffect>
                                  </p:childTnLst>
                                </p:cTn>
                              </p:par>
                            </p:childTnLst>
                          </p:cTn>
                        </p:par>
                        <p:par>
                          <p:cTn id="8" fill="hold">
                            <p:stCondLst>
                              <p:cond delay="300"/>
                            </p:stCondLst>
                            <p:childTnLst>
                              <p:par>
                                <p:cTn id="9" presetID="42"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300"/>
                            </p:stCondLst>
                            <p:childTnLst>
                              <p:par>
                                <p:cTn id="15" presetID="22" presetClass="entr" presetSubtype="8"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1800"/>
                            </p:stCondLst>
                            <p:childTnLst>
                              <p:par>
                                <p:cTn id="19" presetID="22" presetClass="entr" presetSubtype="4"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down)">
                                      <p:cBhvr>
                                        <p:cTn id="21" dur="900"/>
                                        <p:tgtEl>
                                          <p:spTgt spid="22"/>
                                        </p:tgtEl>
                                      </p:cBhvr>
                                    </p:animEffect>
                                  </p:childTnLst>
                                </p:cTn>
                              </p:par>
                              <p:par>
                                <p:cTn id="22" presetID="22" presetClass="entr" presetSubtype="8"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2700"/>
                            </p:stCondLst>
                            <p:childTnLst>
                              <p:par>
                                <p:cTn id="26" presetID="22" presetClass="entr" presetSubtype="8"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left)">
                                      <p:cBhvr>
                                        <p:cTn id="28" dur="400"/>
                                        <p:tgtEl>
                                          <p:spTgt spid="14"/>
                                        </p:tgtEl>
                                      </p:cBhvr>
                                    </p:animEffect>
                                  </p:childTnLst>
                                </p:cTn>
                              </p:par>
                            </p:childTnLst>
                          </p:cTn>
                        </p:par>
                        <p:par>
                          <p:cTn id="29" fill="hold">
                            <p:stCondLst>
                              <p:cond delay="3100"/>
                            </p:stCondLst>
                            <p:childTnLst>
                              <p:par>
                                <p:cTn id="30" presetID="22" presetClass="entr" presetSubtype="8"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par>
                          <p:cTn id="33" fill="hold">
                            <p:stCondLst>
                              <p:cond delay="3600"/>
                            </p:stCondLst>
                            <p:childTnLst>
                              <p:par>
                                <p:cTn id="34" presetID="22" presetClass="entr" presetSubtype="8" fill="hold"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wipe(left)">
                                      <p:cBhvr>
                                        <p:cTn id="36" dur="500"/>
                                        <p:tgtEl>
                                          <p:spTgt spid="23"/>
                                        </p:tgtEl>
                                      </p:cBhvr>
                                    </p:animEffect>
                                  </p:childTnLst>
                                </p:cTn>
                              </p:par>
                            </p:childTnLst>
                          </p:cTn>
                        </p:par>
                        <p:par>
                          <p:cTn id="37" fill="hold">
                            <p:stCondLst>
                              <p:cond delay="4100"/>
                            </p:stCondLst>
                            <p:childTnLst>
                              <p:par>
                                <p:cTn id="38" presetID="10" presetClass="entr" presetSubtype="0" fill="hold" grpId="1"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4" grpId="1" animBg="1"/>
      <p:bldP spid="2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第三节　期限</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三、期间的计算</a:t>
            </a:r>
            <a:endParaRPr lang="zh-CN" altLang="en-US" dirty="0"/>
          </a:p>
        </p:txBody>
      </p:sp>
      <p:sp>
        <p:nvSpPr>
          <p:cNvPr id="4" name="Round Same Side Corner Rectangle 4">
            <a:extLst>
              <a:ext uri="{FF2B5EF4-FFF2-40B4-BE49-F238E27FC236}">
                <a16:creationId xmlns:a16="http://schemas.microsoft.com/office/drawing/2014/main" id="{1198A935-03E2-42C8-89D5-6D2E4FEFAC2D}"/>
              </a:ext>
            </a:extLst>
          </p:cNvPr>
          <p:cNvSpPr/>
          <p:nvPr/>
        </p:nvSpPr>
        <p:spPr>
          <a:xfrm>
            <a:off x="2917948" y="1000511"/>
            <a:ext cx="109518" cy="4304360"/>
          </a:xfrm>
          <a:prstGeom prst="round2SameRect">
            <a:avLst>
              <a:gd name="adj1" fmla="val 50000"/>
              <a:gd name="adj2" fmla="val 0"/>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nvGrpSpPr>
          <p:cNvPr id="5" name="Group 37">
            <a:extLst>
              <a:ext uri="{FF2B5EF4-FFF2-40B4-BE49-F238E27FC236}">
                <a16:creationId xmlns:a16="http://schemas.microsoft.com/office/drawing/2014/main" id="{BC87208A-8A25-440F-951A-5E8952D390C5}"/>
              </a:ext>
            </a:extLst>
          </p:cNvPr>
          <p:cNvGrpSpPr/>
          <p:nvPr/>
        </p:nvGrpSpPr>
        <p:grpSpPr>
          <a:xfrm>
            <a:off x="261258" y="1197997"/>
            <a:ext cx="2351314" cy="2480310"/>
            <a:chOff x="235346" y="1720681"/>
            <a:chExt cx="4308520" cy="3135945"/>
          </a:xfrm>
        </p:grpSpPr>
        <p:sp>
          <p:nvSpPr>
            <p:cNvPr id="6" name="Rectangle 27">
              <a:extLst>
                <a:ext uri="{FF2B5EF4-FFF2-40B4-BE49-F238E27FC236}">
                  <a16:creationId xmlns:a16="http://schemas.microsoft.com/office/drawing/2014/main" id="{B4EC68DF-7076-4783-B6C4-2B29C7402E6D}"/>
                </a:ext>
              </a:extLst>
            </p:cNvPr>
            <p:cNvSpPr/>
            <p:nvPr/>
          </p:nvSpPr>
          <p:spPr>
            <a:xfrm>
              <a:off x="235346" y="1720681"/>
              <a:ext cx="4308520" cy="31359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solidFill>
                  <a:schemeClr val="bg1">
                    <a:lumMod val="65000"/>
                  </a:schemeClr>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7" name="TextBox 28">
              <a:extLst>
                <a:ext uri="{FF2B5EF4-FFF2-40B4-BE49-F238E27FC236}">
                  <a16:creationId xmlns:a16="http://schemas.microsoft.com/office/drawing/2014/main" id="{B17DD647-50F4-4050-8BB4-C5441B36C97E}"/>
                </a:ext>
              </a:extLst>
            </p:cNvPr>
            <p:cNvSpPr txBox="1"/>
            <p:nvPr/>
          </p:nvSpPr>
          <p:spPr>
            <a:xfrm>
              <a:off x="851472" y="2331327"/>
              <a:ext cx="3522118" cy="775915"/>
            </a:xfrm>
            <a:prstGeom prst="rect">
              <a:avLst/>
            </a:prstGeom>
            <a:noFill/>
            <a:ln>
              <a:solidFill>
                <a:schemeClr val="accent1">
                  <a:lumMod val="50000"/>
                </a:schemeClr>
              </a:solidFill>
            </a:ln>
          </p:spPr>
          <p:txBody>
            <a:bodyPr wrap="square" rtlCol="0">
              <a:spAutoFit/>
            </a:bodyPr>
            <a:lstStyle/>
            <a:p>
              <a:pPr algn="just">
                <a:lnSpc>
                  <a:spcPct val="150000"/>
                </a:lnSpc>
              </a:pPr>
              <a:r>
                <a:rPr lang="zh-CN" altLang="en-US" sz="1200" dirty="0">
                  <a:solidFill>
                    <a:srgbClr val="002060"/>
                  </a:solidFill>
                  <a:latin typeface="微软雅黑" panose="020B0503020204020204" pitchFamily="34" charset="-122"/>
                  <a:ea typeface="微软雅黑" panose="020B0503020204020204" pitchFamily="34" charset="-122"/>
                  <a:sym typeface="+mn-ea"/>
                </a:rPr>
                <a:t>民法所称的期间按照公历年、月、日、小时计算。</a:t>
              </a:r>
              <a:endParaRPr lang="zh-CN" altLang="en-US" sz="1600"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grpSp>
      <p:grpSp>
        <p:nvGrpSpPr>
          <p:cNvPr id="8" name="Group 33">
            <a:extLst>
              <a:ext uri="{FF2B5EF4-FFF2-40B4-BE49-F238E27FC236}">
                <a16:creationId xmlns:a16="http://schemas.microsoft.com/office/drawing/2014/main" id="{FA17048E-3229-4614-B7B0-314B8504F4D0}"/>
              </a:ext>
            </a:extLst>
          </p:cNvPr>
          <p:cNvGrpSpPr/>
          <p:nvPr/>
        </p:nvGrpSpPr>
        <p:grpSpPr>
          <a:xfrm>
            <a:off x="2917948" y="1197996"/>
            <a:ext cx="772160" cy="407670"/>
            <a:chOff x="5128064" y="2256183"/>
            <a:chExt cx="3273083" cy="515155"/>
          </a:xfrm>
          <a:effectLst>
            <a:outerShdw blurRad="50800" dist="38100" dir="2700000" algn="tl" rotWithShape="0">
              <a:prstClr val="black">
                <a:alpha val="40000"/>
              </a:prstClr>
            </a:outerShdw>
          </a:effectLst>
        </p:grpSpPr>
        <p:sp>
          <p:nvSpPr>
            <p:cNvPr id="9" name="Pentagon 3">
              <a:extLst>
                <a:ext uri="{FF2B5EF4-FFF2-40B4-BE49-F238E27FC236}">
                  <a16:creationId xmlns:a16="http://schemas.microsoft.com/office/drawing/2014/main" id="{B5D06318-F751-4C44-9427-2D0DC916FAAA}"/>
                </a:ext>
              </a:extLst>
            </p:cNvPr>
            <p:cNvSpPr/>
            <p:nvPr/>
          </p:nvSpPr>
          <p:spPr>
            <a:xfrm>
              <a:off x="5128064" y="2256184"/>
              <a:ext cx="3273083" cy="515154"/>
            </a:xfrm>
            <a:prstGeom prst="homePlat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rPr>
                <a:t>01</a:t>
              </a:r>
            </a:p>
          </p:txBody>
        </p:sp>
        <p:sp>
          <p:nvSpPr>
            <p:cNvPr id="10" name="Rectangle 8">
              <a:extLst>
                <a:ext uri="{FF2B5EF4-FFF2-40B4-BE49-F238E27FC236}">
                  <a16:creationId xmlns:a16="http://schemas.microsoft.com/office/drawing/2014/main" id="{2FE6FA44-14D2-4DBA-8E41-BB3975D7158D}"/>
                </a:ext>
              </a:extLst>
            </p:cNvPr>
            <p:cNvSpPr/>
            <p:nvPr/>
          </p:nvSpPr>
          <p:spPr>
            <a:xfrm>
              <a:off x="5128064" y="2256183"/>
              <a:ext cx="464234" cy="515155"/>
            </a:xfrm>
            <a:prstGeom prst="rect">
              <a:avLst/>
            </a:prstGeom>
            <a:solidFill>
              <a:srgbClr val="9A46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grpSp>
        <p:nvGrpSpPr>
          <p:cNvPr id="11" name="Group 34">
            <a:extLst>
              <a:ext uri="{FF2B5EF4-FFF2-40B4-BE49-F238E27FC236}">
                <a16:creationId xmlns:a16="http://schemas.microsoft.com/office/drawing/2014/main" id="{9D0EF8B0-A355-4701-91D4-1B466E64E043}"/>
              </a:ext>
            </a:extLst>
          </p:cNvPr>
          <p:cNvGrpSpPr/>
          <p:nvPr/>
        </p:nvGrpSpPr>
        <p:grpSpPr>
          <a:xfrm>
            <a:off x="2917948" y="2314993"/>
            <a:ext cx="772160" cy="407670"/>
            <a:chOff x="5128064" y="3095119"/>
            <a:chExt cx="3273083" cy="515155"/>
          </a:xfrm>
          <a:solidFill>
            <a:srgbClr val="9A4669"/>
          </a:solidFill>
          <a:effectLst>
            <a:outerShdw blurRad="50800" dist="38100" dir="2700000" algn="tl" rotWithShape="0">
              <a:prstClr val="black">
                <a:alpha val="40000"/>
              </a:prstClr>
            </a:outerShdw>
          </a:effectLst>
        </p:grpSpPr>
        <p:sp>
          <p:nvSpPr>
            <p:cNvPr id="12" name="Pentagon 5">
              <a:extLst>
                <a:ext uri="{FF2B5EF4-FFF2-40B4-BE49-F238E27FC236}">
                  <a16:creationId xmlns:a16="http://schemas.microsoft.com/office/drawing/2014/main" id="{C405E280-19EA-472B-A97D-2896BECA628D}"/>
                </a:ext>
              </a:extLst>
            </p:cNvPr>
            <p:cNvSpPr/>
            <p:nvPr/>
          </p:nvSpPr>
          <p:spPr>
            <a:xfrm>
              <a:off x="5128064" y="3095119"/>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a:latin typeface="微软雅黑" panose="020B0503020204020204" pitchFamily="34" charset="-122"/>
                  <a:ea typeface="微软雅黑" panose="020B0503020204020204" pitchFamily="34" charset="-122"/>
                  <a:cs typeface="+mn-ea"/>
                  <a:sym typeface="Arial" panose="020B0604020202020204" pitchFamily="34" charset="0"/>
                </a:rPr>
                <a:t>02</a:t>
              </a:r>
              <a:endParaRPr lang="zh-CN" altLang="en-US"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13" name="Rectangle 9">
              <a:extLst>
                <a:ext uri="{FF2B5EF4-FFF2-40B4-BE49-F238E27FC236}">
                  <a16:creationId xmlns:a16="http://schemas.microsoft.com/office/drawing/2014/main" id="{90233510-E7C6-451D-B1BB-E765B1A1B814}"/>
                </a:ext>
              </a:extLst>
            </p:cNvPr>
            <p:cNvSpPr/>
            <p:nvPr/>
          </p:nvSpPr>
          <p:spPr>
            <a:xfrm>
              <a:off x="5128064" y="3095119"/>
              <a:ext cx="464234" cy="515155"/>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grpSp>
        <p:nvGrpSpPr>
          <p:cNvPr id="14" name="Group 35">
            <a:extLst>
              <a:ext uri="{FF2B5EF4-FFF2-40B4-BE49-F238E27FC236}">
                <a16:creationId xmlns:a16="http://schemas.microsoft.com/office/drawing/2014/main" id="{8294707F-49DF-46DF-B00E-3A2C9C4062CF}"/>
              </a:ext>
            </a:extLst>
          </p:cNvPr>
          <p:cNvGrpSpPr/>
          <p:nvPr/>
        </p:nvGrpSpPr>
        <p:grpSpPr>
          <a:xfrm>
            <a:off x="2917948" y="3270637"/>
            <a:ext cx="772160" cy="407670"/>
            <a:chOff x="5128064" y="3934054"/>
            <a:chExt cx="3273083" cy="515155"/>
          </a:xfrm>
          <a:solidFill>
            <a:srgbClr val="934D19"/>
          </a:solidFill>
          <a:effectLst>
            <a:outerShdw blurRad="50800" dist="38100" dir="2700000" algn="tl" rotWithShape="0">
              <a:prstClr val="black">
                <a:alpha val="40000"/>
              </a:prstClr>
            </a:outerShdw>
          </a:effectLst>
        </p:grpSpPr>
        <p:sp>
          <p:nvSpPr>
            <p:cNvPr id="15" name="Pentagon 6">
              <a:extLst>
                <a:ext uri="{FF2B5EF4-FFF2-40B4-BE49-F238E27FC236}">
                  <a16:creationId xmlns:a16="http://schemas.microsoft.com/office/drawing/2014/main" id="{0B6DB3B9-CFDE-4A48-886A-DC72A2090B04}"/>
                </a:ext>
              </a:extLst>
            </p:cNvPr>
            <p:cNvSpPr/>
            <p:nvPr/>
          </p:nvSpPr>
          <p:spPr>
            <a:xfrm>
              <a:off x="5128064" y="3934054"/>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pitchFamily="34" charset="-122"/>
                  <a:ea typeface="微软雅黑" panose="020B0503020204020204" pitchFamily="34" charset="-122"/>
                  <a:cs typeface="+mn-ea"/>
                  <a:sym typeface="Arial" panose="020B0604020202020204" pitchFamily="34" charset="0"/>
                </a:rPr>
                <a:t>03</a:t>
              </a:r>
            </a:p>
          </p:txBody>
        </p:sp>
        <p:sp>
          <p:nvSpPr>
            <p:cNvPr id="16" name="Rectangle 10">
              <a:extLst>
                <a:ext uri="{FF2B5EF4-FFF2-40B4-BE49-F238E27FC236}">
                  <a16:creationId xmlns:a16="http://schemas.microsoft.com/office/drawing/2014/main" id="{B80C4909-EDBE-4E39-9DC9-D93E16FC2ACD}"/>
                </a:ext>
              </a:extLst>
            </p:cNvPr>
            <p:cNvSpPr/>
            <p:nvPr/>
          </p:nvSpPr>
          <p:spPr>
            <a:xfrm>
              <a:off x="5128064" y="3934054"/>
              <a:ext cx="464234" cy="515155"/>
            </a:xfrm>
            <a:prstGeom prst="rect">
              <a:avLst/>
            </a:prstGeom>
            <a:solidFill>
              <a:srgbClr val="6337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pitchFamily="34" charset="-122"/>
                <a:ea typeface="微软雅黑" panose="020B0503020204020204" pitchFamily="34" charset="-122"/>
                <a:cs typeface="+mn-ea"/>
                <a:sym typeface="Arial" panose="020B0604020202020204" pitchFamily="34" charset="0"/>
              </a:endParaRPr>
            </a:p>
          </p:txBody>
        </p:sp>
      </p:grpSp>
      <p:sp>
        <p:nvSpPr>
          <p:cNvPr id="22" name="TextBox 12">
            <a:extLst>
              <a:ext uri="{FF2B5EF4-FFF2-40B4-BE49-F238E27FC236}">
                <a16:creationId xmlns:a16="http://schemas.microsoft.com/office/drawing/2014/main" id="{3B7CA7F4-6EB1-48C6-9DF7-9770D3503F40}"/>
              </a:ext>
            </a:extLst>
          </p:cNvPr>
          <p:cNvSpPr txBox="1"/>
          <p:nvPr/>
        </p:nvSpPr>
        <p:spPr>
          <a:xfrm>
            <a:off x="3725736" y="1146487"/>
            <a:ext cx="5102258" cy="3360600"/>
          </a:xfrm>
          <a:prstGeom prst="rect">
            <a:avLst/>
          </a:prstGeom>
          <a:noFill/>
        </p:spPr>
        <p:txBody>
          <a:bodyPr wrap="square" rtlCol="0">
            <a:spAutoFit/>
          </a:bodyPr>
          <a:lstStyle/>
          <a:p>
            <a:pPr marL="171450" indent="-171450">
              <a:lnSpc>
                <a:spcPct val="200000"/>
              </a:lnSpc>
              <a:buFont typeface="Wingdings" panose="05000000000000000000" pitchFamily="2" charset="2"/>
              <a:buChar char="u"/>
            </a:pP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按照年、月、日计算期间的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开始的当日不计入</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自下一日开始计算。按照小时计算期间的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自法律规定或者当事人约定的时间开始计算。</a:t>
            </a:r>
            <a:endPar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nSpc>
                <a:spcPct val="200000"/>
              </a:lnSpc>
              <a:buFont typeface="Wingdings" panose="05000000000000000000" pitchFamily="2" charset="2"/>
              <a:buChar char="u"/>
            </a:pPr>
            <a:endPar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nSpc>
                <a:spcPct val="200000"/>
              </a:lnSpc>
              <a:buFont typeface="Wingdings" panose="05000000000000000000" pitchFamily="2" charset="2"/>
              <a:buChar char="u"/>
            </a:pP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按照年、月计算期间的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到期月的对应日为期间的最后一日</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没有对应日的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月末日为期间的最后一日。</a:t>
            </a:r>
            <a:endPar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nSpc>
                <a:spcPct val="200000"/>
              </a:lnSpc>
              <a:buFont typeface="Wingdings" panose="05000000000000000000" pitchFamily="2" charset="2"/>
              <a:buChar char="u"/>
            </a:pPr>
            <a:endPar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a:p>
            <a:pPr marL="171450" indent="-171450">
              <a:lnSpc>
                <a:spcPct val="200000"/>
              </a:lnSpc>
              <a:buFont typeface="Wingdings" panose="05000000000000000000" pitchFamily="2" charset="2"/>
              <a:buChar char="u"/>
            </a:pP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期间的最后一日是法定休假日的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以法定休假日结束的次日为期间的最后一日。期间的最后一日的截止时间为二十四时</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有业务时间的</a:t>
            </a:r>
            <a:r>
              <a:rPr lang="en-US" altLang="zh-CN"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停止业务活动的时间为截止时间。</a:t>
            </a:r>
          </a:p>
        </p:txBody>
      </p:sp>
    </p:spTree>
    <p:extLst>
      <p:ext uri="{BB962C8B-B14F-4D97-AF65-F5344CB8AC3E}">
        <p14:creationId xmlns:p14="http://schemas.microsoft.com/office/powerpoint/2010/main" val="12597451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300"/>
                                        <p:tgtEl>
                                          <p:spTgt spid="4"/>
                                        </p:tgtEl>
                                      </p:cBhvr>
                                    </p:animEffect>
                                  </p:childTnLst>
                                </p:cTn>
                              </p:par>
                            </p:childTnLst>
                          </p:cTn>
                        </p:par>
                        <p:par>
                          <p:cTn id="8" fill="hold">
                            <p:stCondLst>
                              <p:cond delay="300"/>
                            </p:stCondLst>
                            <p:childTnLst>
                              <p:par>
                                <p:cTn id="9" presetID="42"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300"/>
                            </p:stCondLst>
                            <p:childTnLst>
                              <p:par>
                                <p:cTn id="15" presetID="22" presetClass="entr" presetSubtype="8"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1800"/>
                            </p:stCondLst>
                            <p:childTnLst>
                              <p:par>
                                <p:cTn id="19" presetID="22" presetClass="entr" presetSubtype="4"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down)">
                                      <p:cBhvr>
                                        <p:cTn id="21" dur="900"/>
                                        <p:tgtEl>
                                          <p:spTgt spid="22"/>
                                        </p:tgtEl>
                                      </p:cBhvr>
                                    </p:animEffect>
                                  </p:childTnLst>
                                </p:cTn>
                              </p:par>
                              <p:par>
                                <p:cTn id="22" presetID="22" presetClass="entr" presetSubtype="8"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2700"/>
                            </p:stCondLst>
                            <p:childTnLst>
                              <p:par>
                                <p:cTn id="26" presetID="22" presetClass="entr" presetSubtype="8"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left)">
                                      <p:cBhvr>
                                        <p:cTn id="28" dur="400"/>
                                        <p:tgtEl>
                                          <p:spTgt spid="14"/>
                                        </p:tgtEl>
                                      </p:cBhvr>
                                    </p:animEffect>
                                  </p:childTnLst>
                                </p:cTn>
                              </p:par>
                            </p:childTnLst>
                          </p:cTn>
                        </p:par>
                        <p:par>
                          <p:cTn id="29" fill="hold">
                            <p:stCondLst>
                              <p:cond delay="3100"/>
                            </p:stCondLst>
                            <p:childTnLst>
                              <p:par>
                                <p:cTn id="30" presetID="10" presetClass="entr" presetSubtype="0" fill="hold" grpId="1"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4" grpId="1" animBg="1"/>
      <p:bldP spid="2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646967" y="2083611"/>
            <a:ext cx="4236520" cy="2752637"/>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1800" b="1" dirty="0">
                <a:solidFill>
                  <a:schemeClr val="bg1"/>
                </a:solidFill>
                <a:latin typeface="微软雅黑" pitchFamily="34" charset="-122"/>
                <a:ea typeface="微软雅黑" pitchFamily="34" charset="-122"/>
              </a:rPr>
              <a:t>第一节　物权的概念和法律特征</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800" b="1" dirty="0">
                <a:solidFill>
                  <a:schemeClr val="bg1"/>
                </a:solidFill>
                <a:latin typeface="微软雅黑" pitchFamily="34" charset="-122"/>
                <a:ea typeface="微软雅黑" pitchFamily="34" charset="-122"/>
              </a:rPr>
              <a:t>第二节　物权的分类和效力</a:t>
            </a:r>
            <a:endParaRPr lang="en-US" altLang="zh-CN" sz="18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第三节　物权变动</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第四节　物权的保护</a:t>
            </a:r>
            <a:endParaRPr lang="en-US" altLang="zh-CN" sz="1600" b="1" dirty="0">
              <a:solidFill>
                <a:schemeClr val="bg1"/>
              </a:solidFill>
              <a:latin typeface="微软雅黑" pitchFamily="34" charset="-122"/>
              <a:ea typeface="微软雅黑" pitchFamily="34" charset="-122"/>
            </a:endParaRPr>
          </a:p>
          <a:p>
            <a:pPr algn="l">
              <a:lnSpc>
                <a:spcPct val="200000"/>
              </a:lnSpc>
              <a:defRPr/>
            </a:pPr>
            <a:r>
              <a:rPr lang="zh-CN" altLang="en-US" sz="1600" b="1" dirty="0">
                <a:solidFill>
                  <a:schemeClr val="bg1"/>
                </a:solidFill>
                <a:latin typeface="微软雅黑" pitchFamily="34" charset="-122"/>
                <a:ea typeface="微软雅黑" pitchFamily="34" charset="-122"/>
              </a:rPr>
              <a:t>第五节　占有</a:t>
            </a: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第七章  物权概述</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7"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物　 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2863761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第一节　物权的概念和法律特征</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一、物权的概念</a:t>
            </a:r>
            <a:endParaRPr lang="zh-CN" altLang="en-US" dirty="0"/>
          </a:p>
        </p:txBody>
      </p:sp>
      <p:sp>
        <p:nvSpPr>
          <p:cNvPr id="4" name="矩形 3">
            <a:extLst>
              <a:ext uri="{FF2B5EF4-FFF2-40B4-BE49-F238E27FC236}">
                <a16:creationId xmlns:a16="http://schemas.microsoft.com/office/drawing/2014/main" id="{23861297-85E9-43F4-A59E-1A37E4432926}"/>
              </a:ext>
            </a:extLst>
          </p:cNvPr>
          <p:cNvSpPr/>
          <p:nvPr/>
        </p:nvSpPr>
        <p:spPr>
          <a:xfrm>
            <a:off x="3820517" y="1900670"/>
            <a:ext cx="4572371" cy="2336024"/>
          </a:xfrm>
          <a:prstGeom prst="rect">
            <a:avLst/>
          </a:prstGeom>
        </p:spPr>
        <p:txBody>
          <a:bodyPr wrap="square">
            <a:spAutoFit/>
          </a:bodyPr>
          <a:lstStyle/>
          <a:p>
            <a:pPr algn="just">
              <a:lnSpc>
                <a:spcPct val="135000"/>
              </a:lnSpc>
            </a:pPr>
            <a:r>
              <a:rPr lang="zh-CN" altLang="en-US" sz="1200" dirty="0">
                <a:solidFill>
                  <a:schemeClr val="tx1">
                    <a:lumMod val="75000"/>
                    <a:lumOff val="25000"/>
                  </a:schemeClr>
                </a:solidFill>
                <a:latin typeface="+mn-ea"/>
              </a:rPr>
              <a:t>物权</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是指民事主体在法律规定的范围内直接支配一定的物</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享受利益并排除他人干涉的权利</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是人与人之间对于物的归属和利用关系在法律上的体现。</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民法典</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第</a:t>
            </a:r>
            <a:r>
              <a:rPr lang="en-US" altLang="zh-CN" sz="1200" dirty="0">
                <a:solidFill>
                  <a:schemeClr val="tx1">
                    <a:lumMod val="75000"/>
                    <a:lumOff val="25000"/>
                  </a:schemeClr>
                </a:solidFill>
                <a:latin typeface="+mn-ea"/>
              </a:rPr>
              <a:t>114</a:t>
            </a:r>
            <a:r>
              <a:rPr lang="zh-CN" altLang="en-US" sz="1200" dirty="0">
                <a:solidFill>
                  <a:schemeClr val="tx1">
                    <a:lumMod val="75000"/>
                    <a:lumOff val="25000"/>
                  </a:schemeClr>
                </a:solidFill>
                <a:latin typeface="+mn-ea"/>
              </a:rPr>
              <a:t>条第</a:t>
            </a:r>
            <a:r>
              <a:rPr lang="en-US" altLang="zh-CN" sz="1200" dirty="0">
                <a:solidFill>
                  <a:schemeClr val="tx1">
                    <a:lumMod val="75000"/>
                    <a:lumOff val="25000"/>
                  </a:schemeClr>
                </a:solidFill>
                <a:latin typeface="+mn-ea"/>
              </a:rPr>
              <a:t>2</a:t>
            </a:r>
            <a:r>
              <a:rPr lang="zh-CN" altLang="en-US" sz="1200" dirty="0">
                <a:solidFill>
                  <a:schemeClr val="tx1">
                    <a:lumMod val="75000"/>
                    <a:lumOff val="25000"/>
                  </a:schemeClr>
                </a:solidFill>
                <a:latin typeface="+mn-ea"/>
              </a:rPr>
              <a:t>款规定</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物权是权利人依法对特定的物享有直接支配和排他的权利</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包括所有权、用益物权和担保物权。”</a:t>
            </a:r>
          </a:p>
          <a:p>
            <a:pPr algn="just">
              <a:lnSpc>
                <a:spcPct val="135000"/>
              </a:lnSpc>
            </a:pPr>
            <a:r>
              <a:rPr lang="zh-CN" altLang="en-US" sz="1200" dirty="0">
                <a:solidFill>
                  <a:schemeClr val="tx1">
                    <a:lumMod val="75000"/>
                    <a:lumOff val="25000"/>
                  </a:schemeClr>
                </a:solidFill>
                <a:latin typeface="+mn-ea"/>
              </a:rPr>
              <a:t>大陆法系各国在自己的民法典中都规定了符合本国国情的物权制度。我国原</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民法通则</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使用“财产所有权和与财产所有权有关的财产权”概念</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初步构成了我国民法的物权制度。原</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物权法</a:t>
            </a:r>
            <a:r>
              <a:rPr lang="en-US" altLang="zh-CN" sz="1200" dirty="0">
                <a:solidFill>
                  <a:schemeClr val="tx1">
                    <a:lumMod val="75000"/>
                    <a:lumOff val="25000"/>
                  </a:schemeClr>
                </a:solidFill>
                <a:latin typeface="+mn-ea"/>
              </a:rPr>
              <a:t>》</a:t>
            </a:r>
            <a:r>
              <a:rPr lang="zh-CN" altLang="en-US" sz="1200" dirty="0">
                <a:solidFill>
                  <a:schemeClr val="tx1">
                    <a:lumMod val="75000"/>
                    <a:lumOff val="25000"/>
                  </a:schemeClr>
                </a:solidFill>
                <a:latin typeface="+mn-ea"/>
              </a:rPr>
              <a:t>正式使用了“物权”概念。</a:t>
            </a:r>
          </a:p>
        </p:txBody>
      </p:sp>
      <p:cxnSp>
        <p:nvCxnSpPr>
          <p:cNvPr id="5" name="直接连接符 4">
            <a:extLst>
              <a:ext uri="{FF2B5EF4-FFF2-40B4-BE49-F238E27FC236}">
                <a16:creationId xmlns:a16="http://schemas.microsoft.com/office/drawing/2014/main" id="{0E6C6775-554F-4E3E-81FE-8896384FE5B1}"/>
              </a:ext>
            </a:extLst>
          </p:cNvPr>
          <p:cNvCxnSpPr>
            <a:cxnSpLocks/>
          </p:cNvCxnSpPr>
          <p:nvPr/>
        </p:nvCxnSpPr>
        <p:spPr>
          <a:xfrm>
            <a:off x="3513158" y="1715348"/>
            <a:ext cx="5630842" cy="0"/>
          </a:xfrm>
          <a:prstGeom prst="line">
            <a:avLst/>
          </a:prstGeom>
          <a:ln>
            <a:solidFill>
              <a:srgbClr val="4E2A13"/>
            </a:solidFill>
          </a:ln>
        </p:spPr>
        <p:style>
          <a:lnRef idx="1">
            <a:schemeClr val="accent1"/>
          </a:lnRef>
          <a:fillRef idx="0">
            <a:schemeClr val="accent1"/>
          </a:fillRef>
          <a:effectRef idx="0">
            <a:schemeClr val="accent1"/>
          </a:effectRef>
          <a:fontRef idx="minor">
            <a:schemeClr val="tx1"/>
          </a:fontRef>
        </p:style>
      </p:cxnSp>
      <p:sp>
        <p:nvSpPr>
          <p:cNvPr id="7" name="泪滴形 6">
            <a:extLst>
              <a:ext uri="{FF2B5EF4-FFF2-40B4-BE49-F238E27FC236}">
                <a16:creationId xmlns:a16="http://schemas.microsoft.com/office/drawing/2014/main" id="{9A5714D9-BB92-484F-A054-B06F2E6F0379}"/>
              </a:ext>
            </a:extLst>
          </p:cNvPr>
          <p:cNvSpPr/>
          <p:nvPr/>
        </p:nvSpPr>
        <p:spPr>
          <a:xfrm>
            <a:off x="179419" y="1715348"/>
            <a:ext cx="3345028" cy="3255680"/>
          </a:xfrm>
          <a:prstGeom prst="teardrop">
            <a:avLst/>
          </a:prstGeom>
          <a:blipFill>
            <a:blip r:embed="rId3"/>
            <a:stretch>
              <a:fillRect l="-16174" t="-35700" r="-18805" b="-24274"/>
            </a:stretch>
          </a:blipFill>
          <a:ln>
            <a:solidFill>
              <a:srgbClr val="6B3A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128683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416320" cy="369332"/>
          </a:xfrm>
          <a:prstGeom prst="rect">
            <a:avLst/>
          </a:prstGeom>
          <a:noFill/>
        </p:spPr>
        <p:txBody>
          <a:bodyPr wrap="none" rtlCol="0">
            <a:spAutoFit/>
          </a:bodyPr>
          <a:lstStyle/>
          <a:p>
            <a:r>
              <a:rPr lang="zh-CN" altLang="en-US" sz="1800" b="1" dirty="0">
                <a:solidFill>
                  <a:schemeClr val="bg1"/>
                </a:solidFill>
                <a:latin typeface="+mj-ea"/>
                <a:ea typeface="+mj-ea"/>
              </a:rPr>
              <a:t>第一节　物权的概念和法律特征</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二、物权的法律特征</a:t>
            </a:r>
            <a:endParaRPr lang="zh-CN" altLang="en-US" dirty="0"/>
          </a:p>
        </p:txBody>
      </p:sp>
      <p:pic>
        <p:nvPicPr>
          <p:cNvPr id="4" name="图片 3">
            <a:extLst>
              <a:ext uri="{FF2B5EF4-FFF2-40B4-BE49-F238E27FC236}">
                <a16:creationId xmlns:a16="http://schemas.microsoft.com/office/drawing/2014/main" id="{56EB10FC-2FB6-49AE-9804-39D9DF7A9150}"/>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5" name="图片 4">
            <a:extLst>
              <a:ext uri="{FF2B5EF4-FFF2-40B4-BE49-F238E27FC236}">
                <a16:creationId xmlns:a16="http://schemas.microsoft.com/office/drawing/2014/main" id="{2CDE43C9-1560-459D-AB2C-5E1E2E69E8C3}"/>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6" name="图片 5">
            <a:extLst>
              <a:ext uri="{FF2B5EF4-FFF2-40B4-BE49-F238E27FC236}">
                <a16:creationId xmlns:a16="http://schemas.microsoft.com/office/drawing/2014/main" id="{A5CD7D28-03D1-416E-9E4F-9B2DF6912997}"/>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7" name="图片 6">
            <a:extLst>
              <a:ext uri="{FF2B5EF4-FFF2-40B4-BE49-F238E27FC236}">
                <a16:creationId xmlns:a16="http://schemas.microsoft.com/office/drawing/2014/main" id="{C1E410C4-D284-4710-ADB8-1EBD94090ED7}"/>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8" name="组合 7">
            <a:extLst>
              <a:ext uri="{FF2B5EF4-FFF2-40B4-BE49-F238E27FC236}">
                <a16:creationId xmlns:a16="http://schemas.microsoft.com/office/drawing/2014/main" id="{75A3C200-EDDF-497C-9428-7CE8C437F15C}"/>
              </a:ext>
            </a:extLst>
          </p:cNvPr>
          <p:cNvGrpSpPr/>
          <p:nvPr/>
        </p:nvGrpSpPr>
        <p:grpSpPr>
          <a:xfrm>
            <a:off x="251223" y="1606184"/>
            <a:ext cx="8641556" cy="2713546"/>
            <a:chOff x="334963" y="2628900"/>
            <a:chExt cx="11773290" cy="2724150"/>
          </a:xfrm>
          <a:solidFill>
            <a:schemeClr val="accent4"/>
          </a:solidFill>
        </p:grpSpPr>
        <p:sp>
          <p:nvSpPr>
            <p:cNvPr id="9" name="矩形 8">
              <a:extLst>
                <a:ext uri="{FF2B5EF4-FFF2-40B4-BE49-F238E27FC236}">
                  <a16:creationId xmlns:a16="http://schemas.microsoft.com/office/drawing/2014/main" id="{7D2D80A0-AD68-42E7-8732-521F3DC68C70}"/>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0" name="矩形 9">
              <a:extLst>
                <a:ext uri="{FF2B5EF4-FFF2-40B4-BE49-F238E27FC236}">
                  <a16:creationId xmlns:a16="http://schemas.microsoft.com/office/drawing/2014/main" id="{6478966A-F005-41C5-BD87-F0A58042EBEB}"/>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1" name="矩形 10">
              <a:extLst>
                <a:ext uri="{FF2B5EF4-FFF2-40B4-BE49-F238E27FC236}">
                  <a16:creationId xmlns:a16="http://schemas.microsoft.com/office/drawing/2014/main" id="{DFE97C8F-1599-49EB-B9C9-3045C4D1979D}"/>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2" name="矩形 11">
              <a:extLst>
                <a:ext uri="{FF2B5EF4-FFF2-40B4-BE49-F238E27FC236}">
                  <a16:creationId xmlns:a16="http://schemas.microsoft.com/office/drawing/2014/main" id="{E2A2ED7B-867E-49C6-9562-47EC4C25DC5E}"/>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3" name="组合 12">
            <a:extLst>
              <a:ext uri="{FF2B5EF4-FFF2-40B4-BE49-F238E27FC236}">
                <a16:creationId xmlns:a16="http://schemas.microsoft.com/office/drawing/2014/main" id="{E1B26C0C-6BE0-40F5-AAA9-69561739A1A3}"/>
              </a:ext>
            </a:extLst>
          </p:cNvPr>
          <p:cNvGrpSpPr/>
          <p:nvPr/>
        </p:nvGrpSpPr>
        <p:grpSpPr>
          <a:xfrm>
            <a:off x="251223" y="4373756"/>
            <a:ext cx="8641556" cy="114300"/>
            <a:chOff x="334963" y="2628900"/>
            <a:chExt cx="11773290" cy="2724150"/>
          </a:xfrm>
          <a:solidFill>
            <a:schemeClr val="accent4"/>
          </a:solidFill>
        </p:grpSpPr>
        <p:sp>
          <p:nvSpPr>
            <p:cNvPr id="14" name="矩形 13">
              <a:extLst>
                <a:ext uri="{FF2B5EF4-FFF2-40B4-BE49-F238E27FC236}">
                  <a16:creationId xmlns:a16="http://schemas.microsoft.com/office/drawing/2014/main" id="{2601D13F-401C-4E43-9B1D-83FB66AF1909}"/>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0B129C8E-9BA9-440E-9B16-080C80FF3D17}"/>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05E1E7E0-E29C-4B45-9A1A-248CBA0EC228}"/>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7" name="矩形 16">
              <a:extLst>
                <a:ext uri="{FF2B5EF4-FFF2-40B4-BE49-F238E27FC236}">
                  <a16:creationId xmlns:a16="http://schemas.microsoft.com/office/drawing/2014/main" id="{C4F64B2D-4C2E-4A3F-83F4-A19430D9DF19}"/>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8" name="组合 17">
            <a:extLst>
              <a:ext uri="{FF2B5EF4-FFF2-40B4-BE49-F238E27FC236}">
                <a16:creationId xmlns:a16="http://schemas.microsoft.com/office/drawing/2014/main" id="{16455EC6-2BCD-4732-8403-6311A2B507E7}"/>
              </a:ext>
            </a:extLst>
          </p:cNvPr>
          <p:cNvGrpSpPr/>
          <p:nvPr/>
        </p:nvGrpSpPr>
        <p:grpSpPr>
          <a:xfrm>
            <a:off x="332363" y="1839678"/>
            <a:ext cx="2001187" cy="2335027"/>
            <a:chOff x="401513" y="2872824"/>
            <a:chExt cx="2668250" cy="2753970"/>
          </a:xfrm>
        </p:grpSpPr>
        <p:sp>
          <p:nvSpPr>
            <p:cNvPr id="21" name="矩形 20">
              <a:extLst>
                <a:ext uri="{FF2B5EF4-FFF2-40B4-BE49-F238E27FC236}">
                  <a16:creationId xmlns:a16="http://schemas.microsoft.com/office/drawing/2014/main" id="{68C5967F-25C4-42C6-ACDD-3AF5BB1C17E8}"/>
                </a:ext>
              </a:extLst>
            </p:cNvPr>
            <p:cNvSpPr/>
            <p:nvPr/>
          </p:nvSpPr>
          <p:spPr>
            <a:xfrm>
              <a:off x="401513" y="3456829"/>
              <a:ext cx="2668250" cy="2169965"/>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物权是权利主体对特定物进行管领、支配</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享受其利益的排他性权利。物权主体以外的其他任何人都负有不得侵害他人物权</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不得干涉、妨碍他人行使物权的义务</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都是物权的义务人。故物权是绝对权。</a:t>
              </a:r>
            </a:p>
          </p:txBody>
        </p:sp>
        <p:sp>
          <p:nvSpPr>
            <p:cNvPr id="22" name="矩形 21">
              <a:extLst>
                <a:ext uri="{FF2B5EF4-FFF2-40B4-BE49-F238E27FC236}">
                  <a16:creationId xmlns:a16="http://schemas.microsoft.com/office/drawing/2014/main" id="{4CE34FCE-DC27-461A-B920-9BAE11D41051}"/>
                </a:ext>
              </a:extLst>
            </p:cNvPr>
            <p:cNvSpPr/>
            <p:nvPr/>
          </p:nvSpPr>
          <p:spPr>
            <a:xfrm>
              <a:off x="474662" y="2872824"/>
              <a:ext cx="2433855"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一</a:t>
              </a:r>
              <a:r>
                <a:rPr lang="en-US" altLang="zh-CN" sz="1200" b="1" dirty="0">
                  <a:solidFill>
                    <a:schemeClr val="bg1"/>
                  </a:solidFill>
                </a:rPr>
                <a:t>)</a:t>
              </a:r>
              <a:r>
                <a:rPr lang="zh-CN" altLang="en-US" sz="1200" b="1" dirty="0">
                  <a:solidFill>
                    <a:schemeClr val="bg1"/>
                  </a:solidFill>
                </a:rPr>
                <a:t>物权是绝对权</a:t>
              </a:r>
              <a:endParaRPr lang="en-US" altLang="zh-CN" sz="1200" b="1" dirty="0">
                <a:solidFill>
                  <a:schemeClr val="bg1"/>
                </a:solidFill>
              </a:endParaRPr>
            </a:p>
          </p:txBody>
        </p:sp>
        <p:cxnSp>
          <p:nvCxnSpPr>
            <p:cNvPr id="23" name="直接连接符 22">
              <a:extLst>
                <a:ext uri="{FF2B5EF4-FFF2-40B4-BE49-F238E27FC236}">
                  <a16:creationId xmlns:a16="http://schemas.microsoft.com/office/drawing/2014/main" id="{A4A78ABA-E624-4DE9-B6E9-953165E34674}"/>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组合 23">
            <a:extLst>
              <a:ext uri="{FF2B5EF4-FFF2-40B4-BE49-F238E27FC236}">
                <a16:creationId xmlns:a16="http://schemas.microsoft.com/office/drawing/2014/main" id="{BA647519-D998-453A-B2C3-A4EA1E4B3532}"/>
              </a:ext>
            </a:extLst>
          </p:cNvPr>
          <p:cNvGrpSpPr/>
          <p:nvPr/>
        </p:nvGrpSpPr>
        <p:grpSpPr>
          <a:xfrm>
            <a:off x="2568612" y="1735761"/>
            <a:ext cx="1909382" cy="1945857"/>
            <a:chOff x="474662" y="2734265"/>
            <a:chExt cx="2545843" cy="2594476"/>
          </a:xfrm>
        </p:grpSpPr>
        <p:sp>
          <p:nvSpPr>
            <p:cNvPr id="25" name="矩形 24">
              <a:extLst>
                <a:ext uri="{FF2B5EF4-FFF2-40B4-BE49-F238E27FC236}">
                  <a16:creationId xmlns:a16="http://schemas.microsoft.com/office/drawing/2014/main" id="{310E3A6E-9866-4029-A0E5-3C2576BBB142}"/>
                </a:ext>
              </a:extLst>
            </p:cNvPr>
            <p:cNvSpPr/>
            <p:nvPr/>
          </p:nvSpPr>
          <p:spPr>
            <a:xfrm>
              <a:off x="474662" y="3548509"/>
              <a:ext cx="2545843" cy="1780232"/>
            </a:xfrm>
            <a:prstGeom prst="rect">
              <a:avLst/>
            </a:prstGeom>
          </p:spPr>
          <p:txBody>
            <a:bodyPr wrap="square">
              <a:spAutoFit/>
            </a:bodyPr>
            <a:lstStyle/>
            <a:p>
              <a:pPr>
                <a:lnSpc>
                  <a:spcPct val="150000"/>
                </a:lnSpc>
              </a:pPr>
              <a:r>
                <a:rPr lang="zh-CN" altLang="en-US" sz="1100" b="1" dirty="0">
                  <a:solidFill>
                    <a:schemeClr val="bg1"/>
                  </a:solidFill>
                  <a:sym typeface="+mn-ea"/>
                </a:rPr>
                <a:t>物权是权利主体对物进行直接支配的权利</a:t>
              </a:r>
              <a:r>
                <a:rPr lang="en-US" altLang="zh-CN" sz="1100" b="1" dirty="0">
                  <a:solidFill>
                    <a:schemeClr val="bg1"/>
                  </a:solidFill>
                  <a:sym typeface="+mn-ea"/>
                </a:rPr>
                <a:t>,</a:t>
              </a:r>
              <a:r>
                <a:rPr lang="zh-CN" altLang="en-US" sz="1100" b="1" dirty="0">
                  <a:solidFill>
                    <a:schemeClr val="bg1"/>
                  </a:solidFill>
                  <a:sym typeface="+mn-ea"/>
                </a:rPr>
                <a:t>因而物权的客体是特定的物</a:t>
              </a:r>
              <a:r>
                <a:rPr lang="en-US" altLang="zh-CN" sz="1100" b="1" dirty="0">
                  <a:solidFill>
                    <a:schemeClr val="bg1"/>
                  </a:solidFill>
                  <a:sym typeface="+mn-ea"/>
                </a:rPr>
                <a:t>,</a:t>
              </a:r>
              <a:r>
                <a:rPr lang="zh-CN" altLang="en-US" sz="1100" b="1" dirty="0">
                  <a:solidFill>
                    <a:schemeClr val="bg1"/>
                  </a:solidFill>
                  <a:sym typeface="+mn-ea"/>
                </a:rPr>
                <a:t>其他如行为、精神财富等都不能作为物权的客体。</a:t>
              </a:r>
            </a:p>
          </p:txBody>
        </p:sp>
        <p:sp>
          <p:nvSpPr>
            <p:cNvPr id="26" name="矩形 25">
              <a:extLst>
                <a:ext uri="{FF2B5EF4-FFF2-40B4-BE49-F238E27FC236}">
                  <a16:creationId xmlns:a16="http://schemas.microsoft.com/office/drawing/2014/main" id="{9B18AA8B-279C-4F4C-A105-856E011DF6C0}"/>
                </a:ext>
              </a:extLst>
            </p:cNvPr>
            <p:cNvSpPr/>
            <p:nvPr/>
          </p:nvSpPr>
          <p:spPr>
            <a:xfrm>
              <a:off x="474662" y="2734265"/>
              <a:ext cx="2433855" cy="693694"/>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二</a:t>
              </a:r>
              <a:r>
                <a:rPr lang="en-US" altLang="zh-CN" sz="1200" b="1" dirty="0">
                  <a:solidFill>
                    <a:schemeClr val="bg1"/>
                  </a:solidFill>
                </a:rPr>
                <a:t>)</a:t>
              </a:r>
              <a:r>
                <a:rPr lang="zh-CN" altLang="en-US" sz="1200" b="1" dirty="0">
                  <a:solidFill>
                    <a:schemeClr val="bg1"/>
                  </a:solidFill>
                </a:rPr>
                <a:t>物权的客体是特定的独立物</a:t>
              </a:r>
              <a:endParaRPr lang="en-US" altLang="zh-CN" sz="1200" b="1" dirty="0">
                <a:solidFill>
                  <a:schemeClr val="bg1"/>
                </a:solidFill>
              </a:endParaRPr>
            </a:p>
          </p:txBody>
        </p:sp>
        <p:cxnSp>
          <p:nvCxnSpPr>
            <p:cNvPr id="27" name="直接连接符 26">
              <a:extLst>
                <a:ext uri="{FF2B5EF4-FFF2-40B4-BE49-F238E27FC236}">
                  <a16:creationId xmlns:a16="http://schemas.microsoft.com/office/drawing/2014/main" id="{50B85C2C-BCA4-4BE6-B515-C876375154E2}"/>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8" name="组合 27">
            <a:extLst>
              <a:ext uri="{FF2B5EF4-FFF2-40B4-BE49-F238E27FC236}">
                <a16:creationId xmlns:a16="http://schemas.microsoft.com/office/drawing/2014/main" id="{47100950-B5BC-4AC4-B640-1F3D097CC658}"/>
              </a:ext>
            </a:extLst>
          </p:cNvPr>
          <p:cNvGrpSpPr/>
          <p:nvPr/>
        </p:nvGrpSpPr>
        <p:grpSpPr>
          <a:xfrm>
            <a:off x="4621773" y="1735761"/>
            <a:ext cx="2097396" cy="2667298"/>
            <a:chOff x="303693" y="2750258"/>
            <a:chExt cx="2796529" cy="3145854"/>
          </a:xfrm>
        </p:grpSpPr>
        <p:sp>
          <p:nvSpPr>
            <p:cNvPr id="29" name="矩形 28">
              <a:extLst>
                <a:ext uri="{FF2B5EF4-FFF2-40B4-BE49-F238E27FC236}">
                  <a16:creationId xmlns:a16="http://schemas.microsoft.com/office/drawing/2014/main" id="{A7AA4E8C-7E8C-4582-875E-A41DEF8E0915}"/>
                </a:ext>
              </a:extLst>
            </p:cNvPr>
            <p:cNvSpPr/>
            <p:nvPr/>
          </p:nvSpPr>
          <p:spPr>
            <a:xfrm>
              <a:off x="303693" y="3426677"/>
              <a:ext cx="2796529" cy="2469435"/>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支配</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是对物进行占有、使用、收益和处分。物权人可以在法律规定范围内以自己的意志和行为直接支配物</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而无须借助于他人的行为。物权的义务主体负有的义务是不作为</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只要不妨碍权利人行使权利</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就是履行了义务。</a:t>
              </a:r>
            </a:p>
          </p:txBody>
        </p:sp>
        <p:sp>
          <p:nvSpPr>
            <p:cNvPr id="30" name="矩形 29">
              <a:extLst>
                <a:ext uri="{FF2B5EF4-FFF2-40B4-BE49-F238E27FC236}">
                  <a16:creationId xmlns:a16="http://schemas.microsoft.com/office/drawing/2014/main" id="{5C6764E4-BA11-449B-82EA-5A8B2616B80A}"/>
                </a:ext>
              </a:extLst>
            </p:cNvPr>
            <p:cNvSpPr/>
            <p:nvPr/>
          </p:nvSpPr>
          <p:spPr>
            <a:xfrm>
              <a:off x="327999" y="2750258"/>
              <a:ext cx="2747918" cy="613616"/>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三</a:t>
              </a:r>
              <a:r>
                <a:rPr lang="en-US" altLang="zh-CN" sz="1200" b="1" dirty="0">
                  <a:solidFill>
                    <a:schemeClr val="bg1"/>
                  </a:solidFill>
                </a:rPr>
                <a:t>)</a:t>
              </a:r>
              <a:r>
                <a:rPr lang="zh-CN" altLang="en-US" sz="1200" b="1" dirty="0">
                  <a:solidFill>
                    <a:schemeClr val="bg1"/>
                  </a:solidFill>
                </a:rPr>
                <a:t>物权以对物的直接管领和支配并享受其利益为内容</a:t>
              </a:r>
              <a:endParaRPr lang="en-US" altLang="zh-CN" sz="1200" b="1" dirty="0">
                <a:solidFill>
                  <a:schemeClr val="bg1"/>
                </a:solidFill>
              </a:endParaRPr>
            </a:p>
          </p:txBody>
        </p:sp>
        <p:cxnSp>
          <p:nvCxnSpPr>
            <p:cNvPr id="31" name="直接连接符 30">
              <a:extLst>
                <a:ext uri="{FF2B5EF4-FFF2-40B4-BE49-F238E27FC236}">
                  <a16:creationId xmlns:a16="http://schemas.microsoft.com/office/drawing/2014/main" id="{5CBCE534-3743-4731-BF04-2388A80F650D}"/>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2" name="组合 31">
            <a:extLst>
              <a:ext uri="{FF2B5EF4-FFF2-40B4-BE49-F238E27FC236}">
                <a16:creationId xmlns:a16="http://schemas.microsoft.com/office/drawing/2014/main" id="{314D9A2A-F18B-4C94-9CCD-6503FC6DBB40}"/>
              </a:ext>
            </a:extLst>
          </p:cNvPr>
          <p:cNvGrpSpPr/>
          <p:nvPr/>
        </p:nvGrpSpPr>
        <p:grpSpPr>
          <a:xfrm>
            <a:off x="6931385" y="1839679"/>
            <a:ext cx="1825391" cy="1904929"/>
            <a:chOff x="474662" y="2872824"/>
            <a:chExt cx="2433855" cy="2246704"/>
          </a:xfrm>
        </p:grpSpPr>
        <p:sp>
          <p:nvSpPr>
            <p:cNvPr id="33" name="矩形 32">
              <a:extLst>
                <a:ext uri="{FF2B5EF4-FFF2-40B4-BE49-F238E27FC236}">
                  <a16:creationId xmlns:a16="http://schemas.microsoft.com/office/drawing/2014/main" id="{22384D5B-808D-4AE8-B58A-B6C8D9E3F935}"/>
                </a:ext>
              </a:extLst>
            </p:cNvPr>
            <p:cNvSpPr/>
            <p:nvPr/>
          </p:nvSpPr>
          <p:spPr>
            <a:xfrm>
              <a:off x="474662" y="3548509"/>
              <a:ext cx="2433855"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物权排他性的含义有二</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一是一物之上不得同时成立两个内容不相容的物权。二是物权具有排除他人侵害、干涉、妨碍的性质。</a:t>
              </a:r>
            </a:p>
          </p:txBody>
        </p:sp>
        <p:sp>
          <p:nvSpPr>
            <p:cNvPr id="34" name="矩形 33">
              <a:extLst>
                <a:ext uri="{FF2B5EF4-FFF2-40B4-BE49-F238E27FC236}">
                  <a16:creationId xmlns:a16="http://schemas.microsoft.com/office/drawing/2014/main" id="{826095FB-D041-4D3D-A611-194140E530C1}"/>
                </a:ext>
              </a:extLst>
            </p:cNvPr>
            <p:cNvSpPr/>
            <p:nvPr/>
          </p:nvSpPr>
          <p:spPr>
            <a:xfrm>
              <a:off x="474663" y="2872824"/>
              <a:ext cx="2116435"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四</a:t>
              </a:r>
              <a:r>
                <a:rPr lang="en-US" altLang="zh-CN" sz="1200" b="1" dirty="0">
                  <a:solidFill>
                    <a:schemeClr val="bg1"/>
                  </a:solidFill>
                </a:rPr>
                <a:t>)</a:t>
              </a:r>
              <a:r>
                <a:rPr lang="zh-CN" altLang="en-US" sz="1200" b="1" dirty="0">
                  <a:solidFill>
                    <a:schemeClr val="bg1"/>
                  </a:solidFill>
                </a:rPr>
                <a:t>物权具有排他性</a:t>
              </a:r>
              <a:endParaRPr lang="en-US" altLang="zh-CN" sz="1200" b="1" dirty="0">
                <a:solidFill>
                  <a:schemeClr val="bg1"/>
                </a:solidFill>
              </a:endParaRPr>
            </a:p>
          </p:txBody>
        </p:sp>
        <p:cxnSp>
          <p:nvCxnSpPr>
            <p:cNvPr id="35" name="直接连接符 34">
              <a:extLst>
                <a:ext uri="{FF2B5EF4-FFF2-40B4-BE49-F238E27FC236}">
                  <a16:creationId xmlns:a16="http://schemas.microsoft.com/office/drawing/2014/main" id="{D851EBD5-AB6B-4C23-81EE-C5653FB9C039}"/>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F37AECB9-0125-43C1-B06A-0E821EF05F4B}"/>
              </a:ext>
            </a:extLst>
          </p:cNvPr>
          <p:cNvGrpSpPr/>
          <p:nvPr/>
        </p:nvGrpSpPr>
        <p:grpSpPr>
          <a:xfrm>
            <a:off x="254233" y="1432745"/>
            <a:ext cx="8641556" cy="114300"/>
            <a:chOff x="334963" y="2628900"/>
            <a:chExt cx="11773290" cy="2724150"/>
          </a:xfrm>
          <a:solidFill>
            <a:schemeClr val="accent4"/>
          </a:solidFill>
        </p:grpSpPr>
        <p:sp>
          <p:nvSpPr>
            <p:cNvPr id="37" name="矩形 36">
              <a:extLst>
                <a:ext uri="{FF2B5EF4-FFF2-40B4-BE49-F238E27FC236}">
                  <a16:creationId xmlns:a16="http://schemas.microsoft.com/office/drawing/2014/main" id="{0159EB22-BE4A-4960-ABCA-770DE31C6BAA}"/>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73E32B45-5CB5-4E09-B6B0-7ADB14708D1A}"/>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9" name="矩形 38">
              <a:extLst>
                <a:ext uri="{FF2B5EF4-FFF2-40B4-BE49-F238E27FC236}">
                  <a16:creationId xmlns:a16="http://schemas.microsoft.com/office/drawing/2014/main" id="{5212D547-987A-4529-B203-273A1987BD49}"/>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0" name="矩形 39">
              <a:extLst>
                <a:ext uri="{FF2B5EF4-FFF2-40B4-BE49-F238E27FC236}">
                  <a16:creationId xmlns:a16="http://schemas.microsoft.com/office/drawing/2014/main" id="{DC4F8A49-180D-459A-BA7A-C5CB441FCB71}"/>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1288902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500"/>
                                        <p:tgtEl>
                                          <p:spTgt spid="18"/>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up)">
                                      <p:cBhvr>
                                        <p:cTn id="21" dur="500"/>
                                        <p:tgtEl>
                                          <p:spTgt spid="24"/>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wipe(up)">
                                      <p:cBhvr>
                                        <p:cTn id="29" dur="500"/>
                                        <p:tgtEl>
                                          <p:spTgt spid="32"/>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ppt_x"/>
                                          </p:val>
                                        </p:tav>
                                        <p:tav tm="100000">
                                          <p:val>
                                            <p:strVal val="#ppt_x"/>
                                          </p:val>
                                        </p:tav>
                                      </p:tavLst>
                                    </p:anim>
                                    <p:anim calcmode="lin" valueType="num">
                                      <p:cBhvr additive="base">
                                        <p:cTn id="46" dur="500" fill="hold"/>
                                        <p:tgtEl>
                                          <p:spTgt spid="4"/>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物权的分类和效力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一、物权的分类</a:t>
            </a:r>
            <a:endParaRPr lang="zh-CN" altLang="en-US" dirty="0"/>
          </a:p>
        </p:txBody>
      </p:sp>
      <p:pic>
        <p:nvPicPr>
          <p:cNvPr id="4" name="图片 3">
            <a:extLst>
              <a:ext uri="{FF2B5EF4-FFF2-40B4-BE49-F238E27FC236}">
                <a16:creationId xmlns:a16="http://schemas.microsoft.com/office/drawing/2014/main" id="{2CDB2B26-AF1D-40AB-9828-4BEEB8925858}"/>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5" name="图片 4">
            <a:extLst>
              <a:ext uri="{FF2B5EF4-FFF2-40B4-BE49-F238E27FC236}">
                <a16:creationId xmlns:a16="http://schemas.microsoft.com/office/drawing/2014/main" id="{7DBC8563-59EF-47AE-9CAF-078D8C6053FC}"/>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6" name="图片 5">
            <a:extLst>
              <a:ext uri="{FF2B5EF4-FFF2-40B4-BE49-F238E27FC236}">
                <a16:creationId xmlns:a16="http://schemas.microsoft.com/office/drawing/2014/main" id="{1281DA32-F9B8-4855-B653-AA73D94166CE}"/>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7" name="图片 6">
            <a:extLst>
              <a:ext uri="{FF2B5EF4-FFF2-40B4-BE49-F238E27FC236}">
                <a16:creationId xmlns:a16="http://schemas.microsoft.com/office/drawing/2014/main" id="{7EC36445-53C9-4FA2-A175-7CDF0CA31F42}"/>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8" name="组合 7">
            <a:extLst>
              <a:ext uri="{FF2B5EF4-FFF2-40B4-BE49-F238E27FC236}">
                <a16:creationId xmlns:a16="http://schemas.microsoft.com/office/drawing/2014/main" id="{EEE4FC53-1C94-41AB-84A1-D576D085CC13}"/>
              </a:ext>
            </a:extLst>
          </p:cNvPr>
          <p:cNvGrpSpPr/>
          <p:nvPr/>
        </p:nvGrpSpPr>
        <p:grpSpPr>
          <a:xfrm>
            <a:off x="251223" y="1606184"/>
            <a:ext cx="8641556" cy="2713546"/>
            <a:chOff x="334963" y="2628900"/>
            <a:chExt cx="11773290" cy="2724150"/>
          </a:xfrm>
          <a:solidFill>
            <a:schemeClr val="accent4"/>
          </a:solidFill>
        </p:grpSpPr>
        <p:sp>
          <p:nvSpPr>
            <p:cNvPr id="9" name="矩形 8">
              <a:extLst>
                <a:ext uri="{FF2B5EF4-FFF2-40B4-BE49-F238E27FC236}">
                  <a16:creationId xmlns:a16="http://schemas.microsoft.com/office/drawing/2014/main" id="{BC35036F-84C6-4375-B1F4-BEEC342B3FAB}"/>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0" name="矩形 9">
              <a:extLst>
                <a:ext uri="{FF2B5EF4-FFF2-40B4-BE49-F238E27FC236}">
                  <a16:creationId xmlns:a16="http://schemas.microsoft.com/office/drawing/2014/main" id="{09C24FDA-661E-4209-BDD1-5251F693B91B}"/>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1" name="矩形 10">
              <a:extLst>
                <a:ext uri="{FF2B5EF4-FFF2-40B4-BE49-F238E27FC236}">
                  <a16:creationId xmlns:a16="http://schemas.microsoft.com/office/drawing/2014/main" id="{743994CD-A345-4B06-AB76-41C4414AD30C}"/>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2" name="矩形 11">
              <a:extLst>
                <a:ext uri="{FF2B5EF4-FFF2-40B4-BE49-F238E27FC236}">
                  <a16:creationId xmlns:a16="http://schemas.microsoft.com/office/drawing/2014/main" id="{FAADACBF-E5A8-492B-8677-37665A715B56}"/>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3" name="组合 12">
            <a:extLst>
              <a:ext uri="{FF2B5EF4-FFF2-40B4-BE49-F238E27FC236}">
                <a16:creationId xmlns:a16="http://schemas.microsoft.com/office/drawing/2014/main" id="{5100452F-997A-4EC7-8399-3F0A3F825156}"/>
              </a:ext>
            </a:extLst>
          </p:cNvPr>
          <p:cNvGrpSpPr/>
          <p:nvPr/>
        </p:nvGrpSpPr>
        <p:grpSpPr>
          <a:xfrm>
            <a:off x="251223" y="4373756"/>
            <a:ext cx="8641556" cy="114300"/>
            <a:chOff x="334963" y="2628900"/>
            <a:chExt cx="11773290" cy="2724150"/>
          </a:xfrm>
          <a:solidFill>
            <a:schemeClr val="accent4"/>
          </a:solidFill>
        </p:grpSpPr>
        <p:sp>
          <p:nvSpPr>
            <p:cNvPr id="14" name="矩形 13">
              <a:extLst>
                <a:ext uri="{FF2B5EF4-FFF2-40B4-BE49-F238E27FC236}">
                  <a16:creationId xmlns:a16="http://schemas.microsoft.com/office/drawing/2014/main" id="{7591D3EE-6E55-4D8C-8AE8-BA997707157B}"/>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F6F83585-4248-4778-838E-48FEE353FF5C}"/>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B5D705FC-AECB-42F2-8708-2FC767B3C6CF}"/>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7" name="矩形 16">
              <a:extLst>
                <a:ext uri="{FF2B5EF4-FFF2-40B4-BE49-F238E27FC236}">
                  <a16:creationId xmlns:a16="http://schemas.microsoft.com/office/drawing/2014/main" id="{0696F797-0214-4E7E-9069-2AEF866ADA06}"/>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8" name="组合 17">
            <a:extLst>
              <a:ext uri="{FF2B5EF4-FFF2-40B4-BE49-F238E27FC236}">
                <a16:creationId xmlns:a16="http://schemas.microsoft.com/office/drawing/2014/main" id="{CEA7FE1D-AB3A-4872-9426-0E57076F118E}"/>
              </a:ext>
            </a:extLst>
          </p:cNvPr>
          <p:cNvGrpSpPr/>
          <p:nvPr/>
        </p:nvGrpSpPr>
        <p:grpSpPr>
          <a:xfrm>
            <a:off x="332363" y="1839681"/>
            <a:ext cx="2001187" cy="1319364"/>
            <a:chOff x="401513" y="2872824"/>
            <a:chExt cx="2668250" cy="1556079"/>
          </a:xfrm>
        </p:grpSpPr>
        <p:sp>
          <p:nvSpPr>
            <p:cNvPr id="21" name="矩形 20">
              <a:extLst>
                <a:ext uri="{FF2B5EF4-FFF2-40B4-BE49-F238E27FC236}">
                  <a16:creationId xmlns:a16="http://schemas.microsoft.com/office/drawing/2014/main" id="{63C53133-522B-4BFD-8DC8-BC4C924EBC2C}"/>
                </a:ext>
              </a:extLst>
            </p:cNvPr>
            <p:cNvSpPr/>
            <p:nvPr/>
          </p:nvSpPr>
          <p:spPr>
            <a:xfrm>
              <a:off x="401513" y="3456828"/>
              <a:ext cx="2668250" cy="972075"/>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根据物权的权利主体是否是财产的所有人</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可以把物权分为自物权与他物权。</a:t>
              </a:r>
            </a:p>
          </p:txBody>
        </p:sp>
        <p:sp>
          <p:nvSpPr>
            <p:cNvPr id="22" name="矩形 21">
              <a:extLst>
                <a:ext uri="{FF2B5EF4-FFF2-40B4-BE49-F238E27FC236}">
                  <a16:creationId xmlns:a16="http://schemas.microsoft.com/office/drawing/2014/main" id="{914F83EE-56EE-4090-B1A4-BECD320E611C}"/>
                </a:ext>
              </a:extLst>
            </p:cNvPr>
            <p:cNvSpPr/>
            <p:nvPr/>
          </p:nvSpPr>
          <p:spPr>
            <a:xfrm>
              <a:off x="474662" y="2872824"/>
              <a:ext cx="2433855"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一</a:t>
              </a:r>
              <a:r>
                <a:rPr lang="en-US" altLang="zh-CN" sz="1200" b="1" dirty="0">
                  <a:solidFill>
                    <a:schemeClr val="bg1"/>
                  </a:solidFill>
                </a:rPr>
                <a:t>)</a:t>
              </a:r>
              <a:r>
                <a:rPr lang="zh-CN" altLang="en-US" sz="1200" b="1" dirty="0">
                  <a:solidFill>
                    <a:schemeClr val="bg1"/>
                  </a:solidFill>
                </a:rPr>
                <a:t>自物权与他物权</a:t>
              </a:r>
              <a:endParaRPr lang="en-US" altLang="zh-CN" sz="1200" b="1" dirty="0">
                <a:solidFill>
                  <a:schemeClr val="bg1"/>
                </a:solidFill>
              </a:endParaRPr>
            </a:p>
          </p:txBody>
        </p:sp>
        <p:cxnSp>
          <p:nvCxnSpPr>
            <p:cNvPr id="23" name="直接连接符 22">
              <a:extLst>
                <a:ext uri="{FF2B5EF4-FFF2-40B4-BE49-F238E27FC236}">
                  <a16:creationId xmlns:a16="http://schemas.microsoft.com/office/drawing/2014/main" id="{326B01D5-98AC-4280-A610-6A2FD7EB5CB1}"/>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组合 23">
            <a:extLst>
              <a:ext uri="{FF2B5EF4-FFF2-40B4-BE49-F238E27FC236}">
                <a16:creationId xmlns:a16="http://schemas.microsoft.com/office/drawing/2014/main" id="{15835DBD-36C1-4A07-88B7-1577280AA8A9}"/>
              </a:ext>
            </a:extLst>
          </p:cNvPr>
          <p:cNvGrpSpPr/>
          <p:nvPr/>
        </p:nvGrpSpPr>
        <p:grpSpPr>
          <a:xfrm>
            <a:off x="2568612" y="1735761"/>
            <a:ext cx="1909382" cy="2708501"/>
            <a:chOff x="474662" y="2734265"/>
            <a:chExt cx="2545843" cy="3611334"/>
          </a:xfrm>
        </p:grpSpPr>
        <p:sp>
          <p:nvSpPr>
            <p:cNvPr id="25" name="矩形 24">
              <a:extLst>
                <a:ext uri="{FF2B5EF4-FFF2-40B4-BE49-F238E27FC236}">
                  <a16:creationId xmlns:a16="http://schemas.microsoft.com/office/drawing/2014/main" id="{06A909F9-0BD4-4F1D-9AE5-08CCB5B3E0CB}"/>
                </a:ext>
              </a:extLst>
            </p:cNvPr>
            <p:cNvSpPr/>
            <p:nvPr/>
          </p:nvSpPr>
          <p:spPr>
            <a:xfrm>
              <a:off x="474662" y="3548509"/>
              <a:ext cx="2545843" cy="2797090"/>
            </a:xfrm>
            <a:prstGeom prst="rect">
              <a:avLst/>
            </a:prstGeom>
          </p:spPr>
          <p:txBody>
            <a:bodyPr wrap="square">
              <a:spAutoFit/>
            </a:bodyPr>
            <a:lstStyle/>
            <a:p>
              <a:pPr>
                <a:lnSpc>
                  <a:spcPct val="150000"/>
                </a:lnSpc>
              </a:pPr>
              <a:r>
                <a:rPr lang="zh-CN" altLang="en-US" sz="1100" b="1" dirty="0">
                  <a:solidFill>
                    <a:schemeClr val="bg1"/>
                  </a:solidFill>
                  <a:sym typeface="+mn-ea"/>
                </a:rPr>
                <a:t>根据设立的目的不同</a:t>
              </a:r>
              <a:r>
                <a:rPr lang="en-US" altLang="zh-CN" sz="1100" b="1" dirty="0">
                  <a:solidFill>
                    <a:schemeClr val="bg1"/>
                  </a:solidFill>
                  <a:sym typeface="+mn-ea"/>
                </a:rPr>
                <a:t>,</a:t>
              </a:r>
              <a:r>
                <a:rPr lang="zh-CN" altLang="en-US" sz="1100" b="1" dirty="0">
                  <a:solidFill>
                    <a:schemeClr val="bg1"/>
                  </a:solidFill>
                  <a:sym typeface="+mn-ea"/>
                </a:rPr>
                <a:t>他物权分为用益物权与担保物权。用益物权是以物的使用、收益为目的而在他人的财产上设立的物权</a:t>
              </a:r>
              <a:r>
                <a:rPr lang="en-US" altLang="zh-CN" sz="1100" b="1" dirty="0">
                  <a:solidFill>
                    <a:schemeClr val="bg1"/>
                  </a:solidFill>
                  <a:sym typeface="+mn-ea"/>
                </a:rPr>
                <a:t>,</a:t>
              </a:r>
              <a:r>
                <a:rPr lang="zh-CN" altLang="en-US" sz="1100" b="1" dirty="0">
                  <a:solidFill>
                    <a:schemeClr val="bg1"/>
                  </a:solidFill>
                  <a:sym typeface="+mn-ea"/>
                </a:rPr>
                <a:t>如土地承包经营权、建设用地使用权、宅基地使用权、居住权、地役权。</a:t>
              </a:r>
              <a:endParaRPr lang="en-US" altLang="zh-CN" sz="1100" b="1" dirty="0">
                <a:solidFill>
                  <a:schemeClr val="bg1"/>
                </a:solidFill>
                <a:sym typeface="+mn-ea"/>
              </a:endParaRPr>
            </a:p>
            <a:p>
              <a:pPr>
                <a:lnSpc>
                  <a:spcPct val="150000"/>
                </a:lnSpc>
              </a:pPr>
              <a:endParaRPr lang="zh-CN" altLang="en-US" sz="1100" b="1" dirty="0">
                <a:solidFill>
                  <a:schemeClr val="bg1"/>
                </a:solidFill>
                <a:sym typeface="+mn-ea"/>
              </a:endParaRPr>
            </a:p>
          </p:txBody>
        </p:sp>
        <p:sp>
          <p:nvSpPr>
            <p:cNvPr id="26" name="矩形 25">
              <a:extLst>
                <a:ext uri="{FF2B5EF4-FFF2-40B4-BE49-F238E27FC236}">
                  <a16:creationId xmlns:a16="http://schemas.microsoft.com/office/drawing/2014/main" id="{739DF25E-6C07-42DE-AE51-127D63B26060}"/>
                </a:ext>
              </a:extLst>
            </p:cNvPr>
            <p:cNvSpPr/>
            <p:nvPr/>
          </p:nvSpPr>
          <p:spPr>
            <a:xfrm>
              <a:off x="474662" y="2734265"/>
              <a:ext cx="2433855" cy="39822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二</a:t>
              </a:r>
              <a:r>
                <a:rPr lang="en-US" altLang="zh-CN" sz="1200" b="1" dirty="0">
                  <a:solidFill>
                    <a:schemeClr val="bg1"/>
                  </a:solidFill>
                </a:rPr>
                <a:t>)</a:t>
              </a:r>
              <a:r>
                <a:rPr lang="zh-CN" altLang="en-US" sz="1200" b="1" dirty="0">
                  <a:solidFill>
                    <a:schemeClr val="bg1"/>
                  </a:solidFill>
                </a:rPr>
                <a:t>用益物权与担保物权</a:t>
              </a:r>
              <a:endParaRPr lang="en-US" altLang="zh-CN" sz="1200" b="1" dirty="0">
                <a:solidFill>
                  <a:schemeClr val="bg1"/>
                </a:solidFill>
              </a:endParaRPr>
            </a:p>
          </p:txBody>
        </p:sp>
        <p:cxnSp>
          <p:nvCxnSpPr>
            <p:cNvPr id="27" name="直接连接符 26">
              <a:extLst>
                <a:ext uri="{FF2B5EF4-FFF2-40B4-BE49-F238E27FC236}">
                  <a16:creationId xmlns:a16="http://schemas.microsoft.com/office/drawing/2014/main" id="{DB212AB5-7ECE-4128-B232-3D117B5D1AC9}"/>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8" name="组合 27">
            <a:extLst>
              <a:ext uri="{FF2B5EF4-FFF2-40B4-BE49-F238E27FC236}">
                <a16:creationId xmlns:a16="http://schemas.microsoft.com/office/drawing/2014/main" id="{57CA8C96-C629-4A33-9D7C-45E9DDDD6EED}"/>
              </a:ext>
            </a:extLst>
          </p:cNvPr>
          <p:cNvGrpSpPr/>
          <p:nvPr/>
        </p:nvGrpSpPr>
        <p:grpSpPr>
          <a:xfrm>
            <a:off x="4621773" y="1735761"/>
            <a:ext cx="2097396" cy="2667298"/>
            <a:chOff x="303693" y="2750258"/>
            <a:chExt cx="2796529" cy="3145854"/>
          </a:xfrm>
        </p:grpSpPr>
        <p:sp>
          <p:nvSpPr>
            <p:cNvPr id="29" name="矩形 28">
              <a:extLst>
                <a:ext uri="{FF2B5EF4-FFF2-40B4-BE49-F238E27FC236}">
                  <a16:creationId xmlns:a16="http://schemas.microsoft.com/office/drawing/2014/main" id="{45E5EC37-AF6D-476D-A8B7-3EAF353A2AD4}"/>
                </a:ext>
              </a:extLst>
            </p:cNvPr>
            <p:cNvSpPr/>
            <p:nvPr/>
          </p:nvSpPr>
          <p:spPr>
            <a:xfrm>
              <a:off x="303693" y="3426677"/>
              <a:ext cx="2796529" cy="2469435"/>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这是根据物权是否从属于其他权利而存在所作的分类。主物权是指本身能单独存在</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无须从属于其他权利的物权。所有权、建设用地使用权等属于主物权。从物权是指从属于其他权利</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并为所从属的权利服务的物权。抵押权、留置权等属于从物权。</a:t>
              </a:r>
            </a:p>
          </p:txBody>
        </p:sp>
        <p:sp>
          <p:nvSpPr>
            <p:cNvPr id="30" name="矩形 29">
              <a:extLst>
                <a:ext uri="{FF2B5EF4-FFF2-40B4-BE49-F238E27FC236}">
                  <a16:creationId xmlns:a16="http://schemas.microsoft.com/office/drawing/2014/main" id="{204B2A38-AA63-4795-AAC8-6397798255AA}"/>
                </a:ext>
              </a:extLst>
            </p:cNvPr>
            <p:cNvSpPr/>
            <p:nvPr/>
          </p:nvSpPr>
          <p:spPr>
            <a:xfrm>
              <a:off x="327998" y="2750258"/>
              <a:ext cx="2747918"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三</a:t>
              </a:r>
              <a:r>
                <a:rPr lang="en-US" altLang="zh-CN" sz="1200" b="1" dirty="0">
                  <a:solidFill>
                    <a:schemeClr val="bg1"/>
                  </a:solidFill>
                </a:rPr>
                <a:t>)</a:t>
              </a:r>
              <a:r>
                <a:rPr lang="zh-CN" altLang="en-US" sz="1200" b="1" dirty="0">
                  <a:solidFill>
                    <a:schemeClr val="bg1"/>
                  </a:solidFill>
                </a:rPr>
                <a:t>主物权与从物权</a:t>
              </a:r>
              <a:endParaRPr lang="en-US" altLang="zh-CN" sz="1200" b="1" dirty="0">
                <a:solidFill>
                  <a:schemeClr val="bg1"/>
                </a:solidFill>
              </a:endParaRPr>
            </a:p>
          </p:txBody>
        </p:sp>
        <p:cxnSp>
          <p:nvCxnSpPr>
            <p:cNvPr id="31" name="直接连接符 30">
              <a:extLst>
                <a:ext uri="{FF2B5EF4-FFF2-40B4-BE49-F238E27FC236}">
                  <a16:creationId xmlns:a16="http://schemas.microsoft.com/office/drawing/2014/main" id="{A6186DEB-27AB-4155-AE95-E09F6474C274}"/>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2" name="组合 31">
            <a:extLst>
              <a:ext uri="{FF2B5EF4-FFF2-40B4-BE49-F238E27FC236}">
                <a16:creationId xmlns:a16="http://schemas.microsoft.com/office/drawing/2014/main" id="{0B5E9F6C-D7C8-4141-9CCF-98F0AD3E5D06}"/>
              </a:ext>
            </a:extLst>
          </p:cNvPr>
          <p:cNvGrpSpPr/>
          <p:nvPr/>
        </p:nvGrpSpPr>
        <p:grpSpPr>
          <a:xfrm>
            <a:off x="6862948" y="1839679"/>
            <a:ext cx="2097396" cy="2346628"/>
            <a:chOff x="383413" y="2872824"/>
            <a:chExt cx="2796528" cy="2767652"/>
          </a:xfrm>
        </p:grpSpPr>
        <p:sp>
          <p:nvSpPr>
            <p:cNvPr id="33" name="矩形 32">
              <a:extLst>
                <a:ext uri="{FF2B5EF4-FFF2-40B4-BE49-F238E27FC236}">
                  <a16:creationId xmlns:a16="http://schemas.microsoft.com/office/drawing/2014/main" id="{1F94DB37-1878-4BC9-98B5-6F95E5BD056D}"/>
                </a:ext>
              </a:extLst>
            </p:cNvPr>
            <p:cNvSpPr/>
            <p:nvPr/>
          </p:nvSpPr>
          <p:spPr>
            <a:xfrm>
              <a:off x="383413" y="3470511"/>
              <a:ext cx="2796528" cy="2169965"/>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这是根据物权标的是动产还是不动产所作的分类。以动产作标的的物权是动产物权</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如动产所有权、留置权、质权等。标的是不动产的物权为不动产物权</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如不动产所有权、土地承包经营权、地役权等。</a:t>
              </a:r>
            </a:p>
          </p:txBody>
        </p:sp>
        <p:sp>
          <p:nvSpPr>
            <p:cNvPr id="34" name="矩形 33">
              <a:extLst>
                <a:ext uri="{FF2B5EF4-FFF2-40B4-BE49-F238E27FC236}">
                  <a16:creationId xmlns:a16="http://schemas.microsoft.com/office/drawing/2014/main" id="{55630680-E02E-46ED-842A-F6073205376D}"/>
                </a:ext>
              </a:extLst>
            </p:cNvPr>
            <p:cNvSpPr/>
            <p:nvPr/>
          </p:nvSpPr>
          <p:spPr>
            <a:xfrm>
              <a:off x="474663" y="2872824"/>
              <a:ext cx="2116435" cy="613616"/>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四</a:t>
              </a:r>
              <a:r>
                <a:rPr lang="en-US" altLang="zh-CN" sz="1200" b="1" dirty="0">
                  <a:solidFill>
                    <a:schemeClr val="bg1"/>
                  </a:solidFill>
                </a:rPr>
                <a:t>)</a:t>
              </a:r>
              <a:r>
                <a:rPr lang="zh-CN" altLang="en-US" sz="1200" b="1" dirty="0">
                  <a:solidFill>
                    <a:schemeClr val="bg1"/>
                  </a:solidFill>
                </a:rPr>
                <a:t>动产物权与不动产物权</a:t>
              </a:r>
              <a:endParaRPr lang="en-US" altLang="zh-CN" sz="1200" b="1" dirty="0">
                <a:solidFill>
                  <a:schemeClr val="bg1"/>
                </a:solidFill>
              </a:endParaRPr>
            </a:p>
          </p:txBody>
        </p:sp>
        <p:cxnSp>
          <p:nvCxnSpPr>
            <p:cNvPr id="35" name="直接连接符 34">
              <a:extLst>
                <a:ext uri="{FF2B5EF4-FFF2-40B4-BE49-F238E27FC236}">
                  <a16:creationId xmlns:a16="http://schemas.microsoft.com/office/drawing/2014/main" id="{B9DE78D8-AA53-4544-8039-EC833B88FFB7}"/>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D5E91DE0-67B9-419C-AE8E-CFF8B854C821}"/>
              </a:ext>
            </a:extLst>
          </p:cNvPr>
          <p:cNvGrpSpPr/>
          <p:nvPr/>
        </p:nvGrpSpPr>
        <p:grpSpPr>
          <a:xfrm>
            <a:off x="254233" y="1432745"/>
            <a:ext cx="8641556" cy="114300"/>
            <a:chOff x="334963" y="2628900"/>
            <a:chExt cx="11773290" cy="2724150"/>
          </a:xfrm>
          <a:solidFill>
            <a:schemeClr val="accent4"/>
          </a:solidFill>
        </p:grpSpPr>
        <p:sp>
          <p:nvSpPr>
            <p:cNvPr id="37" name="矩形 36">
              <a:extLst>
                <a:ext uri="{FF2B5EF4-FFF2-40B4-BE49-F238E27FC236}">
                  <a16:creationId xmlns:a16="http://schemas.microsoft.com/office/drawing/2014/main" id="{F6AF7800-6096-4F03-8CFF-5A6F0C1F4D5A}"/>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0E092E01-06B3-4122-A487-073486245FB4}"/>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9" name="矩形 38">
              <a:extLst>
                <a:ext uri="{FF2B5EF4-FFF2-40B4-BE49-F238E27FC236}">
                  <a16:creationId xmlns:a16="http://schemas.microsoft.com/office/drawing/2014/main" id="{89ED41A9-A047-4AF0-B99E-4AEA12B9DCBE}"/>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0" name="矩形 39">
              <a:extLst>
                <a:ext uri="{FF2B5EF4-FFF2-40B4-BE49-F238E27FC236}">
                  <a16:creationId xmlns:a16="http://schemas.microsoft.com/office/drawing/2014/main" id="{711D0E6C-714F-4CD6-8245-CC23508A8F24}"/>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23461573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500"/>
                                        <p:tgtEl>
                                          <p:spTgt spid="18"/>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up)">
                                      <p:cBhvr>
                                        <p:cTn id="21" dur="500"/>
                                        <p:tgtEl>
                                          <p:spTgt spid="24"/>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wipe(up)">
                                      <p:cBhvr>
                                        <p:cTn id="29" dur="500"/>
                                        <p:tgtEl>
                                          <p:spTgt spid="32"/>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ppt_x"/>
                                          </p:val>
                                        </p:tav>
                                        <p:tav tm="100000">
                                          <p:val>
                                            <p:strVal val="#ppt_x"/>
                                          </p:val>
                                        </p:tav>
                                      </p:tavLst>
                                    </p:anim>
                                    <p:anim calcmode="lin" valueType="num">
                                      <p:cBhvr additive="base">
                                        <p:cTn id="46" dur="500" fill="hold"/>
                                        <p:tgtEl>
                                          <p:spTgt spid="4"/>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第二节　物权的分类和效力</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二、物权的效力</a:t>
            </a:r>
            <a:endParaRPr lang="zh-CN" altLang="en-US" dirty="0"/>
          </a:p>
        </p:txBody>
      </p:sp>
      <p:pic>
        <p:nvPicPr>
          <p:cNvPr id="4" name="图片 3">
            <a:extLst>
              <a:ext uri="{FF2B5EF4-FFF2-40B4-BE49-F238E27FC236}">
                <a16:creationId xmlns:a16="http://schemas.microsoft.com/office/drawing/2014/main" id="{2CDB2B26-AF1D-40AB-9828-4BEEB8925858}"/>
              </a:ext>
            </a:extLst>
          </p:cNvPr>
          <p:cNvPicPr>
            <a:picLocks noChangeAspect="1"/>
          </p:cNvPicPr>
          <p:nvPr/>
        </p:nvPicPr>
        <p:blipFill>
          <a:blip r:embed="rId3"/>
          <a:srcRect l="38693" r="2787"/>
          <a:stretch>
            <a:fillRect/>
          </a:stretch>
        </p:blipFill>
        <p:spPr>
          <a:xfrm>
            <a:off x="6795611" y="1606423"/>
            <a:ext cx="2097405" cy="2705470"/>
          </a:xfrm>
          <a:prstGeom prst="rect">
            <a:avLst/>
          </a:prstGeom>
        </p:spPr>
      </p:pic>
      <p:pic>
        <p:nvPicPr>
          <p:cNvPr id="5" name="图片 4">
            <a:extLst>
              <a:ext uri="{FF2B5EF4-FFF2-40B4-BE49-F238E27FC236}">
                <a16:creationId xmlns:a16="http://schemas.microsoft.com/office/drawing/2014/main" id="{7DBC8563-59EF-47AE-9CAF-078D8C6053FC}"/>
              </a:ext>
            </a:extLst>
          </p:cNvPr>
          <p:cNvPicPr>
            <a:picLocks noChangeAspect="1"/>
          </p:cNvPicPr>
          <p:nvPr/>
        </p:nvPicPr>
        <p:blipFill>
          <a:blip r:embed="rId4"/>
          <a:srcRect l="9902" r="12391"/>
          <a:stretch>
            <a:fillRect/>
          </a:stretch>
        </p:blipFill>
        <p:spPr>
          <a:xfrm>
            <a:off x="4629627" y="1606423"/>
            <a:ext cx="2081689" cy="2714084"/>
          </a:xfrm>
          <a:prstGeom prst="rect">
            <a:avLst/>
          </a:prstGeom>
        </p:spPr>
      </p:pic>
      <p:pic>
        <p:nvPicPr>
          <p:cNvPr id="6" name="图片 5">
            <a:extLst>
              <a:ext uri="{FF2B5EF4-FFF2-40B4-BE49-F238E27FC236}">
                <a16:creationId xmlns:a16="http://schemas.microsoft.com/office/drawing/2014/main" id="{1281DA32-F9B8-4855-B653-AA73D94166CE}"/>
              </a:ext>
            </a:extLst>
          </p:cNvPr>
          <p:cNvPicPr>
            <a:picLocks noChangeAspect="1"/>
          </p:cNvPicPr>
          <p:nvPr/>
        </p:nvPicPr>
        <p:blipFill>
          <a:blip r:embed="rId5"/>
          <a:srcRect l="22280" r="20502"/>
          <a:stretch>
            <a:fillRect/>
          </a:stretch>
        </p:blipFill>
        <p:spPr>
          <a:xfrm>
            <a:off x="2432686" y="1606422"/>
            <a:ext cx="2097881" cy="2713546"/>
          </a:xfrm>
          <a:prstGeom prst="rect">
            <a:avLst/>
          </a:prstGeom>
        </p:spPr>
      </p:pic>
      <p:pic>
        <p:nvPicPr>
          <p:cNvPr id="7" name="图片 6">
            <a:extLst>
              <a:ext uri="{FF2B5EF4-FFF2-40B4-BE49-F238E27FC236}">
                <a16:creationId xmlns:a16="http://schemas.microsoft.com/office/drawing/2014/main" id="{7EC36445-53C9-4FA2-A175-7CDF0CA31F42}"/>
              </a:ext>
            </a:extLst>
          </p:cNvPr>
          <p:cNvPicPr>
            <a:picLocks noChangeAspect="1"/>
          </p:cNvPicPr>
          <p:nvPr/>
        </p:nvPicPr>
        <p:blipFill>
          <a:blip r:embed="rId6"/>
          <a:srcRect l="24057" r="25218"/>
          <a:stretch>
            <a:fillRect/>
          </a:stretch>
        </p:blipFill>
        <p:spPr>
          <a:xfrm>
            <a:off x="251460" y="1606422"/>
            <a:ext cx="2097405" cy="2713546"/>
          </a:xfrm>
          <a:prstGeom prst="rect">
            <a:avLst/>
          </a:prstGeom>
        </p:spPr>
      </p:pic>
      <p:grpSp>
        <p:nvGrpSpPr>
          <p:cNvPr id="8" name="组合 7">
            <a:extLst>
              <a:ext uri="{FF2B5EF4-FFF2-40B4-BE49-F238E27FC236}">
                <a16:creationId xmlns:a16="http://schemas.microsoft.com/office/drawing/2014/main" id="{EEE4FC53-1C94-41AB-84A1-D576D085CC13}"/>
              </a:ext>
            </a:extLst>
          </p:cNvPr>
          <p:cNvGrpSpPr/>
          <p:nvPr/>
        </p:nvGrpSpPr>
        <p:grpSpPr>
          <a:xfrm>
            <a:off x="251223" y="1606184"/>
            <a:ext cx="8641556" cy="2713546"/>
            <a:chOff x="334963" y="2628900"/>
            <a:chExt cx="11773290" cy="2724150"/>
          </a:xfrm>
          <a:solidFill>
            <a:schemeClr val="accent4"/>
          </a:solidFill>
        </p:grpSpPr>
        <p:sp>
          <p:nvSpPr>
            <p:cNvPr id="9" name="矩形 8">
              <a:extLst>
                <a:ext uri="{FF2B5EF4-FFF2-40B4-BE49-F238E27FC236}">
                  <a16:creationId xmlns:a16="http://schemas.microsoft.com/office/drawing/2014/main" id="{BC35036F-84C6-4375-B1F4-BEEC342B3FAB}"/>
                </a:ext>
              </a:extLst>
            </p:cNvPr>
            <p:cNvSpPr/>
            <p:nvPr/>
          </p:nvSpPr>
          <p:spPr>
            <a:xfrm>
              <a:off x="334963" y="2628900"/>
              <a:ext cx="2857500" cy="2724150"/>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0" name="矩形 9">
              <a:extLst>
                <a:ext uri="{FF2B5EF4-FFF2-40B4-BE49-F238E27FC236}">
                  <a16:creationId xmlns:a16="http://schemas.microsoft.com/office/drawing/2014/main" id="{09C24FDA-661E-4209-BDD1-5251F693B91B}"/>
                </a:ext>
              </a:extLst>
            </p:cNvPr>
            <p:cNvSpPr/>
            <p:nvPr/>
          </p:nvSpPr>
          <p:spPr>
            <a:xfrm>
              <a:off x="3306893" y="2628900"/>
              <a:ext cx="2857500" cy="2724150"/>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p>
          </p:txBody>
        </p:sp>
        <p:sp>
          <p:nvSpPr>
            <p:cNvPr id="11" name="矩形 10">
              <a:extLst>
                <a:ext uri="{FF2B5EF4-FFF2-40B4-BE49-F238E27FC236}">
                  <a16:creationId xmlns:a16="http://schemas.microsoft.com/office/drawing/2014/main" id="{743994CD-A345-4B06-AB76-41C4414AD30C}"/>
                </a:ext>
              </a:extLst>
            </p:cNvPr>
            <p:cNvSpPr/>
            <p:nvPr/>
          </p:nvSpPr>
          <p:spPr>
            <a:xfrm>
              <a:off x="6278823" y="2628900"/>
              <a:ext cx="2857500" cy="2724150"/>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sp>
          <p:nvSpPr>
            <p:cNvPr id="12" name="矩形 11">
              <a:extLst>
                <a:ext uri="{FF2B5EF4-FFF2-40B4-BE49-F238E27FC236}">
                  <a16:creationId xmlns:a16="http://schemas.microsoft.com/office/drawing/2014/main" id="{FAADACBF-E5A8-492B-8677-37665A715B56}"/>
                </a:ext>
              </a:extLst>
            </p:cNvPr>
            <p:cNvSpPr/>
            <p:nvPr/>
          </p:nvSpPr>
          <p:spPr>
            <a:xfrm>
              <a:off x="9250753" y="2628900"/>
              <a:ext cx="2857500" cy="2724150"/>
            </a:xfrm>
            <a:prstGeom prst="rect">
              <a:avLst/>
            </a:prstGeom>
            <a:solidFill>
              <a:srgbClr val="660033">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p>
          </p:txBody>
        </p:sp>
      </p:grpSp>
      <p:grpSp>
        <p:nvGrpSpPr>
          <p:cNvPr id="13" name="组合 12">
            <a:extLst>
              <a:ext uri="{FF2B5EF4-FFF2-40B4-BE49-F238E27FC236}">
                <a16:creationId xmlns:a16="http://schemas.microsoft.com/office/drawing/2014/main" id="{5100452F-997A-4EC7-8399-3F0A3F825156}"/>
              </a:ext>
            </a:extLst>
          </p:cNvPr>
          <p:cNvGrpSpPr/>
          <p:nvPr/>
        </p:nvGrpSpPr>
        <p:grpSpPr>
          <a:xfrm>
            <a:off x="251223" y="4373756"/>
            <a:ext cx="8641556" cy="114300"/>
            <a:chOff x="334963" y="2628900"/>
            <a:chExt cx="11773290" cy="2724150"/>
          </a:xfrm>
          <a:solidFill>
            <a:schemeClr val="accent4"/>
          </a:solidFill>
        </p:grpSpPr>
        <p:sp>
          <p:nvSpPr>
            <p:cNvPr id="14" name="矩形 13">
              <a:extLst>
                <a:ext uri="{FF2B5EF4-FFF2-40B4-BE49-F238E27FC236}">
                  <a16:creationId xmlns:a16="http://schemas.microsoft.com/office/drawing/2014/main" id="{7591D3EE-6E55-4D8C-8AE8-BA997707157B}"/>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5" name="矩形 14">
              <a:extLst>
                <a:ext uri="{FF2B5EF4-FFF2-40B4-BE49-F238E27FC236}">
                  <a16:creationId xmlns:a16="http://schemas.microsoft.com/office/drawing/2014/main" id="{F6F83585-4248-4778-838E-48FEE353FF5C}"/>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6" name="矩形 15">
              <a:extLst>
                <a:ext uri="{FF2B5EF4-FFF2-40B4-BE49-F238E27FC236}">
                  <a16:creationId xmlns:a16="http://schemas.microsoft.com/office/drawing/2014/main" id="{B5D705FC-AECB-42F2-8708-2FC767B3C6CF}"/>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17" name="矩形 16">
              <a:extLst>
                <a:ext uri="{FF2B5EF4-FFF2-40B4-BE49-F238E27FC236}">
                  <a16:creationId xmlns:a16="http://schemas.microsoft.com/office/drawing/2014/main" id="{0696F797-0214-4E7E-9069-2AEF866ADA06}"/>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grpSp>
        <p:nvGrpSpPr>
          <p:cNvPr id="18" name="组合 17">
            <a:extLst>
              <a:ext uri="{FF2B5EF4-FFF2-40B4-BE49-F238E27FC236}">
                <a16:creationId xmlns:a16="http://schemas.microsoft.com/office/drawing/2014/main" id="{CEA7FE1D-AB3A-4872-9426-0E57076F118E}"/>
              </a:ext>
            </a:extLst>
          </p:cNvPr>
          <p:cNvGrpSpPr/>
          <p:nvPr/>
        </p:nvGrpSpPr>
        <p:grpSpPr>
          <a:xfrm>
            <a:off x="332363" y="1839680"/>
            <a:ext cx="2001187" cy="1573279"/>
            <a:chOff x="401513" y="2872824"/>
            <a:chExt cx="2668250" cy="1855551"/>
          </a:xfrm>
        </p:grpSpPr>
        <p:sp>
          <p:nvSpPr>
            <p:cNvPr id="21" name="矩形 20">
              <a:extLst>
                <a:ext uri="{FF2B5EF4-FFF2-40B4-BE49-F238E27FC236}">
                  <a16:creationId xmlns:a16="http://schemas.microsoft.com/office/drawing/2014/main" id="{63C53133-522B-4BFD-8DC8-BC4C924EBC2C}"/>
                </a:ext>
              </a:extLst>
            </p:cNvPr>
            <p:cNvSpPr/>
            <p:nvPr/>
          </p:nvSpPr>
          <p:spPr>
            <a:xfrm>
              <a:off x="401513" y="3456828"/>
              <a:ext cx="2668250" cy="1271547"/>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sym typeface="+mn-ea"/>
                </a:rPr>
                <a:t>物权的排他效力是指在同一物上不得成立两个所有权或成立两个在内容上相互矛盾的物权</a:t>
              </a:r>
              <a:r>
                <a:rPr lang="en-US" altLang="zh-CN" sz="1100" b="1" dirty="0">
                  <a:solidFill>
                    <a:schemeClr val="bg1"/>
                  </a:solidFill>
                  <a:latin typeface="微软雅黑" panose="020B0503020204020204" charset="-122"/>
                  <a:ea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sym typeface="+mn-ea"/>
                </a:rPr>
                <a:t>即“一物不容二主”。</a:t>
              </a:r>
            </a:p>
          </p:txBody>
        </p:sp>
        <p:sp>
          <p:nvSpPr>
            <p:cNvPr id="22" name="矩形 21">
              <a:extLst>
                <a:ext uri="{FF2B5EF4-FFF2-40B4-BE49-F238E27FC236}">
                  <a16:creationId xmlns:a16="http://schemas.microsoft.com/office/drawing/2014/main" id="{914F83EE-56EE-4090-B1A4-BECD320E611C}"/>
                </a:ext>
              </a:extLst>
            </p:cNvPr>
            <p:cNvSpPr/>
            <p:nvPr/>
          </p:nvSpPr>
          <p:spPr>
            <a:xfrm>
              <a:off x="474662" y="2872824"/>
              <a:ext cx="2433855"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一</a:t>
              </a:r>
              <a:r>
                <a:rPr lang="en-US" altLang="zh-CN" sz="1200" b="1" dirty="0">
                  <a:solidFill>
                    <a:schemeClr val="bg1"/>
                  </a:solidFill>
                </a:rPr>
                <a:t>)</a:t>
              </a:r>
              <a:r>
                <a:rPr lang="zh-CN" altLang="en-US" sz="1200" b="1" dirty="0">
                  <a:solidFill>
                    <a:schemeClr val="bg1"/>
                  </a:solidFill>
                </a:rPr>
                <a:t>物权的排他效力</a:t>
              </a:r>
              <a:endParaRPr lang="en-US" altLang="zh-CN" sz="1200" b="1" dirty="0">
                <a:solidFill>
                  <a:schemeClr val="bg1"/>
                </a:solidFill>
              </a:endParaRPr>
            </a:p>
          </p:txBody>
        </p:sp>
        <p:cxnSp>
          <p:nvCxnSpPr>
            <p:cNvPr id="23" name="直接连接符 22">
              <a:extLst>
                <a:ext uri="{FF2B5EF4-FFF2-40B4-BE49-F238E27FC236}">
                  <a16:creationId xmlns:a16="http://schemas.microsoft.com/office/drawing/2014/main" id="{326B01D5-98AC-4280-A610-6A2FD7EB5CB1}"/>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组合 23">
            <a:extLst>
              <a:ext uri="{FF2B5EF4-FFF2-40B4-BE49-F238E27FC236}">
                <a16:creationId xmlns:a16="http://schemas.microsoft.com/office/drawing/2014/main" id="{15835DBD-36C1-4A07-88B7-1577280AA8A9}"/>
              </a:ext>
            </a:extLst>
          </p:cNvPr>
          <p:cNvGrpSpPr/>
          <p:nvPr/>
        </p:nvGrpSpPr>
        <p:grpSpPr>
          <a:xfrm>
            <a:off x="2568612" y="1735761"/>
            <a:ext cx="1909382" cy="2199772"/>
            <a:chOff x="474662" y="2734265"/>
            <a:chExt cx="2545843" cy="2933029"/>
          </a:xfrm>
        </p:grpSpPr>
        <p:sp>
          <p:nvSpPr>
            <p:cNvPr id="25" name="矩形 24">
              <a:extLst>
                <a:ext uri="{FF2B5EF4-FFF2-40B4-BE49-F238E27FC236}">
                  <a16:creationId xmlns:a16="http://schemas.microsoft.com/office/drawing/2014/main" id="{06A909F9-0BD4-4F1D-9AE5-08CCB5B3E0CB}"/>
                </a:ext>
              </a:extLst>
            </p:cNvPr>
            <p:cNvSpPr/>
            <p:nvPr/>
          </p:nvSpPr>
          <p:spPr>
            <a:xfrm>
              <a:off x="474662" y="3548509"/>
              <a:ext cx="2545843" cy="2118785"/>
            </a:xfrm>
            <a:prstGeom prst="rect">
              <a:avLst/>
            </a:prstGeom>
          </p:spPr>
          <p:txBody>
            <a:bodyPr wrap="square">
              <a:spAutoFit/>
            </a:bodyPr>
            <a:lstStyle/>
            <a:p>
              <a:pPr>
                <a:lnSpc>
                  <a:spcPct val="150000"/>
                </a:lnSpc>
              </a:pPr>
              <a:r>
                <a:rPr lang="zh-CN" altLang="en-US" sz="1100" b="1" dirty="0">
                  <a:solidFill>
                    <a:schemeClr val="bg1"/>
                  </a:solidFill>
                  <a:sym typeface="+mn-ea"/>
                </a:rPr>
                <a:t>物权的优先效力是指物权相对于其他权利的效力强弱</a:t>
              </a:r>
              <a:r>
                <a:rPr lang="en-US" altLang="zh-CN" sz="1100" b="1" dirty="0">
                  <a:solidFill>
                    <a:schemeClr val="bg1"/>
                  </a:solidFill>
                  <a:sym typeface="+mn-ea"/>
                </a:rPr>
                <a:t>,</a:t>
              </a:r>
              <a:r>
                <a:rPr lang="zh-CN" altLang="en-US" sz="1100" b="1" dirty="0">
                  <a:solidFill>
                    <a:schemeClr val="bg1"/>
                  </a:solidFill>
                  <a:sym typeface="+mn-ea"/>
                </a:rPr>
                <a:t>即同一标的物上有数个利益相互矛盾、相互冲突的权利并存时</a:t>
              </a:r>
              <a:r>
                <a:rPr lang="en-US" altLang="zh-CN" sz="1100" b="1" dirty="0">
                  <a:solidFill>
                    <a:schemeClr val="bg1"/>
                  </a:solidFill>
                  <a:sym typeface="+mn-ea"/>
                </a:rPr>
                <a:t>,</a:t>
              </a:r>
              <a:r>
                <a:rPr lang="zh-CN" altLang="en-US" sz="1100" b="1" dirty="0">
                  <a:solidFill>
                    <a:schemeClr val="bg1"/>
                  </a:solidFill>
                  <a:sym typeface="+mn-ea"/>
                </a:rPr>
                <a:t>物权排斥或先于具有较弱效力的其他权利的实现。</a:t>
              </a:r>
            </a:p>
          </p:txBody>
        </p:sp>
        <p:sp>
          <p:nvSpPr>
            <p:cNvPr id="26" name="矩形 25">
              <a:extLst>
                <a:ext uri="{FF2B5EF4-FFF2-40B4-BE49-F238E27FC236}">
                  <a16:creationId xmlns:a16="http://schemas.microsoft.com/office/drawing/2014/main" id="{739DF25E-6C07-42DE-AE51-127D63B26060}"/>
                </a:ext>
              </a:extLst>
            </p:cNvPr>
            <p:cNvSpPr/>
            <p:nvPr/>
          </p:nvSpPr>
          <p:spPr>
            <a:xfrm>
              <a:off x="474662" y="2734265"/>
              <a:ext cx="2433855" cy="39822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二</a:t>
              </a:r>
              <a:r>
                <a:rPr lang="en-US" altLang="zh-CN" sz="1200" b="1" dirty="0">
                  <a:solidFill>
                    <a:schemeClr val="bg1"/>
                  </a:solidFill>
                </a:rPr>
                <a:t>)</a:t>
              </a:r>
              <a:r>
                <a:rPr lang="zh-CN" altLang="en-US" sz="1200" b="1" dirty="0">
                  <a:solidFill>
                    <a:schemeClr val="bg1"/>
                  </a:solidFill>
                </a:rPr>
                <a:t>物权的优先效力</a:t>
              </a:r>
              <a:endParaRPr lang="en-US" altLang="zh-CN" sz="1200" b="1" dirty="0">
                <a:solidFill>
                  <a:schemeClr val="bg1"/>
                </a:solidFill>
              </a:endParaRPr>
            </a:p>
          </p:txBody>
        </p:sp>
        <p:cxnSp>
          <p:nvCxnSpPr>
            <p:cNvPr id="27" name="直接连接符 26">
              <a:extLst>
                <a:ext uri="{FF2B5EF4-FFF2-40B4-BE49-F238E27FC236}">
                  <a16:creationId xmlns:a16="http://schemas.microsoft.com/office/drawing/2014/main" id="{DB212AB5-7ECE-4128-B232-3D117B5D1AC9}"/>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8" name="组合 27">
            <a:extLst>
              <a:ext uri="{FF2B5EF4-FFF2-40B4-BE49-F238E27FC236}">
                <a16:creationId xmlns:a16="http://schemas.microsoft.com/office/drawing/2014/main" id="{57CA8C96-C629-4A33-9D7C-45E9DDDD6EED}"/>
              </a:ext>
            </a:extLst>
          </p:cNvPr>
          <p:cNvGrpSpPr/>
          <p:nvPr/>
        </p:nvGrpSpPr>
        <p:grpSpPr>
          <a:xfrm>
            <a:off x="4621773" y="1735761"/>
            <a:ext cx="2097396" cy="1651636"/>
            <a:chOff x="303693" y="2750258"/>
            <a:chExt cx="2796529" cy="1947966"/>
          </a:xfrm>
        </p:grpSpPr>
        <p:sp>
          <p:nvSpPr>
            <p:cNvPr id="29" name="矩形 28">
              <a:extLst>
                <a:ext uri="{FF2B5EF4-FFF2-40B4-BE49-F238E27FC236}">
                  <a16:creationId xmlns:a16="http://schemas.microsoft.com/office/drawing/2014/main" id="{45E5EC37-AF6D-476D-A8B7-3EAF353A2AD4}"/>
                </a:ext>
              </a:extLst>
            </p:cNvPr>
            <p:cNvSpPr/>
            <p:nvPr/>
          </p:nvSpPr>
          <p:spPr>
            <a:xfrm>
              <a:off x="303693" y="3426677"/>
              <a:ext cx="2796529" cy="1271547"/>
            </a:xfrm>
            <a:prstGeom prst="rect">
              <a:avLst/>
            </a:prstGeom>
          </p:spPr>
          <p:txBody>
            <a:bodyPr wrap="square">
              <a:spAutoFit/>
            </a:bodyPr>
            <a:lstStyle/>
            <a:p>
              <a:pPr algn="just">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物权的追及效力</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是指物权的标的物不管辗转流通到什么人手中</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所有权人都可以依法向物的占有人索取</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请求其返还原物。</a:t>
              </a:r>
            </a:p>
          </p:txBody>
        </p:sp>
        <p:sp>
          <p:nvSpPr>
            <p:cNvPr id="30" name="矩形 29">
              <a:extLst>
                <a:ext uri="{FF2B5EF4-FFF2-40B4-BE49-F238E27FC236}">
                  <a16:creationId xmlns:a16="http://schemas.microsoft.com/office/drawing/2014/main" id="{204B2A38-AA63-4795-AAC8-6397798255AA}"/>
                </a:ext>
              </a:extLst>
            </p:cNvPr>
            <p:cNvSpPr/>
            <p:nvPr/>
          </p:nvSpPr>
          <p:spPr>
            <a:xfrm>
              <a:off x="327998" y="2750258"/>
              <a:ext cx="2747918"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三</a:t>
              </a:r>
              <a:r>
                <a:rPr lang="en-US" altLang="zh-CN" sz="1200" b="1" dirty="0">
                  <a:solidFill>
                    <a:schemeClr val="bg1"/>
                  </a:solidFill>
                </a:rPr>
                <a:t>)</a:t>
              </a:r>
              <a:r>
                <a:rPr lang="zh-CN" altLang="en-US" sz="1200" b="1" dirty="0">
                  <a:solidFill>
                    <a:schemeClr val="bg1"/>
                  </a:solidFill>
                </a:rPr>
                <a:t>物权的追及效力</a:t>
              </a:r>
              <a:endParaRPr lang="en-US" altLang="zh-CN" sz="1200" b="1" dirty="0">
                <a:solidFill>
                  <a:schemeClr val="bg1"/>
                </a:solidFill>
              </a:endParaRPr>
            </a:p>
          </p:txBody>
        </p:sp>
        <p:cxnSp>
          <p:nvCxnSpPr>
            <p:cNvPr id="31" name="直接连接符 30">
              <a:extLst>
                <a:ext uri="{FF2B5EF4-FFF2-40B4-BE49-F238E27FC236}">
                  <a16:creationId xmlns:a16="http://schemas.microsoft.com/office/drawing/2014/main" id="{A6186DEB-27AB-4155-AE95-E09F6474C274}"/>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2" name="组合 31">
            <a:extLst>
              <a:ext uri="{FF2B5EF4-FFF2-40B4-BE49-F238E27FC236}">
                <a16:creationId xmlns:a16="http://schemas.microsoft.com/office/drawing/2014/main" id="{0B5E9F6C-D7C8-4141-9CCF-98F0AD3E5D06}"/>
              </a:ext>
            </a:extLst>
          </p:cNvPr>
          <p:cNvGrpSpPr/>
          <p:nvPr/>
        </p:nvGrpSpPr>
        <p:grpSpPr>
          <a:xfrm>
            <a:off x="6862948" y="1839680"/>
            <a:ext cx="2097396" cy="1838796"/>
            <a:chOff x="383413" y="2872824"/>
            <a:chExt cx="2796528" cy="2168706"/>
          </a:xfrm>
        </p:grpSpPr>
        <p:sp>
          <p:nvSpPr>
            <p:cNvPr id="33" name="矩形 32">
              <a:extLst>
                <a:ext uri="{FF2B5EF4-FFF2-40B4-BE49-F238E27FC236}">
                  <a16:creationId xmlns:a16="http://schemas.microsoft.com/office/drawing/2014/main" id="{1F94DB37-1878-4BC9-98B5-6F95E5BD056D}"/>
                </a:ext>
              </a:extLst>
            </p:cNvPr>
            <p:cNvSpPr/>
            <p:nvPr/>
          </p:nvSpPr>
          <p:spPr>
            <a:xfrm>
              <a:off x="383413" y="3470511"/>
              <a:ext cx="2796528" cy="1571019"/>
            </a:xfrm>
            <a:prstGeom prst="rect">
              <a:avLst/>
            </a:prstGeom>
          </p:spPr>
          <p:txBody>
            <a:bodyPr wrap="square">
              <a:spAutoFit/>
            </a:bodyPr>
            <a:lstStyle/>
            <a:p>
              <a:pPr>
                <a:lnSpc>
                  <a:spcPct val="150000"/>
                </a:lnSpc>
              </a:pP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物权的权利人在其权利的实现上遇有某种妨害时</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有权对于造成妨害其权利事由发生的人请求除去妨害</a:t>
              </a:r>
              <a:r>
                <a:rPr lang="en-US" altLang="zh-CN" sz="1100" b="1" dirty="0">
                  <a:solidFill>
                    <a:schemeClr val="bg1"/>
                  </a:solidFill>
                  <a:latin typeface="微软雅黑" panose="020B0503020204020204" charset="-122"/>
                  <a:ea typeface="微软雅黑" panose="020B0503020204020204" charset="-122"/>
                  <a:cs typeface="微软雅黑" panose="020B0503020204020204" charset="-122"/>
                  <a:sym typeface="+mn-ea"/>
                </a:rPr>
                <a:t>,</a:t>
              </a:r>
              <a:r>
                <a:rPr lang="zh-CN" altLang="en-US" sz="1100" b="1" dirty="0">
                  <a:solidFill>
                    <a:schemeClr val="bg1"/>
                  </a:solidFill>
                  <a:latin typeface="微软雅黑" panose="020B0503020204020204" charset="-122"/>
                  <a:ea typeface="微软雅黑" panose="020B0503020204020204" charset="-122"/>
                  <a:cs typeface="微软雅黑" panose="020B0503020204020204" charset="-122"/>
                  <a:sym typeface="+mn-ea"/>
                </a:rPr>
                <a:t>称为物权保护请求权。</a:t>
              </a:r>
            </a:p>
          </p:txBody>
        </p:sp>
        <p:sp>
          <p:nvSpPr>
            <p:cNvPr id="34" name="矩形 33">
              <a:extLst>
                <a:ext uri="{FF2B5EF4-FFF2-40B4-BE49-F238E27FC236}">
                  <a16:creationId xmlns:a16="http://schemas.microsoft.com/office/drawing/2014/main" id="{55630680-E02E-46ED-842A-F6073205376D}"/>
                </a:ext>
              </a:extLst>
            </p:cNvPr>
            <p:cNvSpPr/>
            <p:nvPr/>
          </p:nvSpPr>
          <p:spPr>
            <a:xfrm>
              <a:off x="474664" y="2872824"/>
              <a:ext cx="2116435" cy="352259"/>
            </a:xfrm>
            <a:prstGeom prst="rect">
              <a:avLst/>
            </a:prstGeom>
          </p:spPr>
          <p:txBody>
            <a:bodyPr wrap="square">
              <a:spAutoFit/>
            </a:bodyPr>
            <a:lstStyle/>
            <a:p>
              <a:pPr algn="just">
                <a:lnSpc>
                  <a:spcPct val="120000"/>
                </a:lnSpc>
              </a:pPr>
              <a:r>
                <a:rPr lang="en-US" altLang="zh-CN" sz="1200" b="1" dirty="0">
                  <a:solidFill>
                    <a:schemeClr val="bg1"/>
                  </a:solidFill>
                </a:rPr>
                <a:t>(</a:t>
              </a:r>
              <a:r>
                <a:rPr lang="zh-CN" altLang="en-US" sz="1200" b="1" dirty="0">
                  <a:solidFill>
                    <a:schemeClr val="bg1"/>
                  </a:solidFill>
                </a:rPr>
                <a:t>四</a:t>
              </a:r>
              <a:r>
                <a:rPr lang="en-US" altLang="zh-CN" sz="1200" b="1" dirty="0">
                  <a:solidFill>
                    <a:schemeClr val="bg1"/>
                  </a:solidFill>
                </a:rPr>
                <a:t>)</a:t>
              </a:r>
              <a:r>
                <a:rPr lang="zh-CN" altLang="en-US" sz="1200" b="1" dirty="0">
                  <a:solidFill>
                    <a:schemeClr val="bg1"/>
                  </a:solidFill>
                </a:rPr>
                <a:t>物权保护请求权</a:t>
              </a:r>
              <a:endParaRPr lang="en-US" altLang="zh-CN" sz="1200" b="1" dirty="0">
                <a:solidFill>
                  <a:schemeClr val="bg1"/>
                </a:solidFill>
              </a:endParaRPr>
            </a:p>
          </p:txBody>
        </p:sp>
        <p:cxnSp>
          <p:nvCxnSpPr>
            <p:cNvPr id="35" name="直接连接符 34">
              <a:extLst>
                <a:ext uri="{FF2B5EF4-FFF2-40B4-BE49-F238E27FC236}">
                  <a16:creationId xmlns:a16="http://schemas.microsoft.com/office/drawing/2014/main" id="{B9DE78D8-AA53-4544-8039-EC833B88FFB7}"/>
                </a:ext>
              </a:extLst>
            </p:cNvPr>
            <p:cNvCxnSpPr/>
            <p:nvPr/>
          </p:nvCxnSpPr>
          <p:spPr>
            <a:xfrm>
              <a:off x="601719" y="3457109"/>
              <a:ext cx="5794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D5E91DE0-67B9-419C-AE8E-CFF8B854C821}"/>
              </a:ext>
            </a:extLst>
          </p:cNvPr>
          <p:cNvGrpSpPr/>
          <p:nvPr/>
        </p:nvGrpSpPr>
        <p:grpSpPr>
          <a:xfrm>
            <a:off x="254233" y="1432745"/>
            <a:ext cx="8641556" cy="114300"/>
            <a:chOff x="334963" y="2628900"/>
            <a:chExt cx="11773290" cy="2724150"/>
          </a:xfrm>
          <a:solidFill>
            <a:schemeClr val="accent4"/>
          </a:solidFill>
        </p:grpSpPr>
        <p:sp>
          <p:nvSpPr>
            <p:cNvPr id="37" name="矩形 36">
              <a:extLst>
                <a:ext uri="{FF2B5EF4-FFF2-40B4-BE49-F238E27FC236}">
                  <a16:creationId xmlns:a16="http://schemas.microsoft.com/office/drawing/2014/main" id="{F6AF7800-6096-4F03-8CFF-5A6F0C1F4D5A}"/>
                </a:ext>
              </a:extLst>
            </p:cNvPr>
            <p:cNvSpPr/>
            <p:nvPr/>
          </p:nvSpPr>
          <p:spPr>
            <a:xfrm>
              <a:off x="33496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矩形 37">
              <a:extLst>
                <a:ext uri="{FF2B5EF4-FFF2-40B4-BE49-F238E27FC236}">
                  <a16:creationId xmlns:a16="http://schemas.microsoft.com/office/drawing/2014/main" id="{0E092E01-06B3-4122-A487-073486245FB4}"/>
                </a:ext>
              </a:extLst>
            </p:cNvPr>
            <p:cNvSpPr/>
            <p:nvPr/>
          </p:nvSpPr>
          <p:spPr>
            <a:xfrm>
              <a:off x="330689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9" name="矩形 38">
              <a:extLst>
                <a:ext uri="{FF2B5EF4-FFF2-40B4-BE49-F238E27FC236}">
                  <a16:creationId xmlns:a16="http://schemas.microsoft.com/office/drawing/2014/main" id="{89ED41A9-A047-4AF0-B99E-4AEA12B9DCBE}"/>
                </a:ext>
              </a:extLst>
            </p:cNvPr>
            <p:cNvSpPr/>
            <p:nvPr/>
          </p:nvSpPr>
          <p:spPr>
            <a:xfrm>
              <a:off x="6278823" y="2628900"/>
              <a:ext cx="2857500" cy="272415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0" name="矩形 39">
              <a:extLst>
                <a:ext uri="{FF2B5EF4-FFF2-40B4-BE49-F238E27FC236}">
                  <a16:creationId xmlns:a16="http://schemas.microsoft.com/office/drawing/2014/main" id="{711D0E6C-714F-4CD6-8245-CC23508A8F24}"/>
                </a:ext>
              </a:extLst>
            </p:cNvPr>
            <p:cNvSpPr/>
            <p:nvPr/>
          </p:nvSpPr>
          <p:spPr>
            <a:xfrm>
              <a:off x="9250753" y="2628900"/>
              <a:ext cx="2857500" cy="272415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grpSp>
    </p:spTree>
    <p:extLst>
      <p:ext uri="{BB962C8B-B14F-4D97-AF65-F5344CB8AC3E}">
        <p14:creationId xmlns:p14="http://schemas.microsoft.com/office/powerpoint/2010/main" val="11587337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500"/>
                                        <p:tgtEl>
                                          <p:spTgt spid="18"/>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up)">
                                      <p:cBhvr>
                                        <p:cTn id="21" dur="500"/>
                                        <p:tgtEl>
                                          <p:spTgt spid="24"/>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wipe(up)">
                                      <p:cBhvr>
                                        <p:cTn id="29" dur="500"/>
                                        <p:tgtEl>
                                          <p:spTgt spid="32"/>
                                        </p:tgtEl>
                                      </p:cBhvr>
                                    </p:animEffect>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ppt_x"/>
                                          </p:val>
                                        </p:tav>
                                        <p:tav tm="100000">
                                          <p:val>
                                            <p:strVal val="#ppt_x"/>
                                          </p:val>
                                        </p:tav>
                                      </p:tavLst>
                                    </p:anim>
                                    <p:anim calcmode="lin" valueType="num">
                                      <p:cBhvr additive="base">
                                        <p:cTn id="46" dur="500" fill="hold"/>
                                        <p:tgtEl>
                                          <p:spTgt spid="4"/>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物权变动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二、民事法律行为的有效条件</a:t>
            </a:r>
            <a:endParaRPr lang="zh-CN" altLang="en-US" dirty="0"/>
          </a:p>
        </p:txBody>
      </p:sp>
      <p:sp>
        <p:nvSpPr>
          <p:cNvPr id="4" name="Oval 22">
            <a:extLst>
              <a:ext uri="{FF2B5EF4-FFF2-40B4-BE49-F238E27FC236}">
                <a16:creationId xmlns:a16="http://schemas.microsoft.com/office/drawing/2014/main" id="{83211DFA-DD6C-429A-AB2F-C4A1364AB9FB}"/>
              </a:ext>
            </a:extLst>
          </p:cNvPr>
          <p:cNvSpPr>
            <a:spLocks noChangeArrowheads="1"/>
          </p:cNvSpPr>
          <p:nvPr/>
        </p:nvSpPr>
        <p:spPr bwMode="auto">
          <a:xfrm>
            <a:off x="2439712" y="1307832"/>
            <a:ext cx="977103" cy="976606"/>
          </a:xfrm>
          <a:prstGeom prst="ellipse">
            <a:avLst/>
          </a:prstGeom>
          <a:solidFill>
            <a:srgbClr val="DB782B"/>
          </a:solidFill>
          <a:ln>
            <a:noFill/>
          </a:ln>
        </p:spPr>
        <p:txBody>
          <a:bodyPr vert="horz" wrap="square" lIns="56610" tIns="28304" rIns="56610" bIns="28304" numCol="1" anchor="ctr" anchorCtr="0" compatLnSpc="1">
            <a:prstTxWarp prst="textNoShape">
              <a:avLst/>
            </a:prstTxWarp>
          </a:bodyPr>
          <a:lstStyle/>
          <a:p>
            <a:pPr algn="ctr"/>
            <a:endParaRPr lang="zh-CN" altLang="en-US" sz="2499" b="1" baseline="-3000" dirty="0">
              <a:solidFill>
                <a:srgbClr val="FFC000"/>
              </a:solidFill>
              <a:latin typeface="微软雅黑" pitchFamily="34" charset="-122"/>
              <a:ea typeface="微软雅黑" pitchFamily="34" charset="-122"/>
            </a:endParaRPr>
          </a:p>
        </p:txBody>
      </p:sp>
      <p:sp>
        <p:nvSpPr>
          <p:cNvPr id="5" name="Line 23">
            <a:extLst>
              <a:ext uri="{FF2B5EF4-FFF2-40B4-BE49-F238E27FC236}">
                <a16:creationId xmlns:a16="http://schemas.microsoft.com/office/drawing/2014/main" id="{D2034A30-6235-463B-8835-5495243CB1FD}"/>
              </a:ext>
            </a:extLst>
          </p:cNvPr>
          <p:cNvSpPr>
            <a:spLocks noChangeShapeType="1"/>
          </p:cNvSpPr>
          <p:nvPr/>
        </p:nvSpPr>
        <p:spPr bwMode="auto">
          <a:xfrm flipH="1">
            <a:off x="67826" y="1797371"/>
            <a:ext cx="2371886" cy="0"/>
          </a:xfrm>
          <a:prstGeom prst="line">
            <a:avLst/>
          </a:prstGeom>
          <a:noFill/>
          <a:ln w="5" cap="flat">
            <a:solidFill>
              <a:srgbClr val="333333"/>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6" name="Freeform 24">
            <a:extLst>
              <a:ext uri="{FF2B5EF4-FFF2-40B4-BE49-F238E27FC236}">
                <a16:creationId xmlns:a16="http://schemas.microsoft.com/office/drawing/2014/main" id="{3C218B67-4008-42E0-BBFE-7F12677F8AF8}"/>
              </a:ext>
            </a:extLst>
          </p:cNvPr>
          <p:cNvSpPr>
            <a:spLocks noEditPoints="1"/>
          </p:cNvSpPr>
          <p:nvPr/>
        </p:nvSpPr>
        <p:spPr bwMode="auto">
          <a:xfrm>
            <a:off x="1723003" y="1663862"/>
            <a:ext cx="275276" cy="274438"/>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7" name="Freeform 25">
            <a:extLst>
              <a:ext uri="{FF2B5EF4-FFF2-40B4-BE49-F238E27FC236}">
                <a16:creationId xmlns:a16="http://schemas.microsoft.com/office/drawing/2014/main" id="{527926DE-8B1E-45F9-9FD7-4DD837BDDBBA}"/>
              </a:ext>
            </a:extLst>
          </p:cNvPr>
          <p:cNvSpPr>
            <a:spLocks noEditPoints="1"/>
          </p:cNvSpPr>
          <p:nvPr/>
        </p:nvSpPr>
        <p:spPr bwMode="auto">
          <a:xfrm>
            <a:off x="1078215" y="1663862"/>
            <a:ext cx="277755" cy="274438"/>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8" name="Freeform 26">
            <a:extLst>
              <a:ext uri="{FF2B5EF4-FFF2-40B4-BE49-F238E27FC236}">
                <a16:creationId xmlns:a16="http://schemas.microsoft.com/office/drawing/2014/main" id="{995CD41C-DA36-40D2-80BD-97E612A8F931}"/>
              </a:ext>
            </a:extLst>
          </p:cNvPr>
          <p:cNvSpPr>
            <a:spLocks noEditPoints="1"/>
          </p:cNvSpPr>
          <p:nvPr/>
        </p:nvSpPr>
        <p:spPr bwMode="auto">
          <a:xfrm>
            <a:off x="435906" y="1663862"/>
            <a:ext cx="280235" cy="274438"/>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9" name="Freeform 27">
            <a:extLst>
              <a:ext uri="{FF2B5EF4-FFF2-40B4-BE49-F238E27FC236}">
                <a16:creationId xmlns:a16="http://schemas.microsoft.com/office/drawing/2014/main" id="{170CAE24-1666-4C02-B73D-D10129F9F0D2}"/>
              </a:ext>
            </a:extLst>
          </p:cNvPr>
          <p:cNvSpPr>
            <a:spLocks/>
          </p:cNvSpPr>
          <p:nvPr/>
        </p:nvSpPr>
        <p:spPr bwMode="auto">
          <a:xfrm>
            <a:off x="1804842" y="1874017"/>
            <a:ext cx="1306938" cy="1110116"/>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pPr defTabSz="914126">
              <a:defRPr/>
            </a:pPr>
            <a:endParaRPr lang="zh-CN" altLang="en-US" sz="1799" kern="0">
              <a:solidFill>
                <a:sysClr val="windowText" lastClr="000000">
                  <a:lumMod val="75000"/>
                  <a:lumOff val="25000"/>
                </a:sysClr>
              </a:solidFill>
            </a:endParaRPr>
          </a:p>
        </p:txBody>
      </p:sp>
      <p:sp>
        <p:nvSpPr>
          <p:cNvPr id="10" name="Freeform 28">
            <a:extLst>
              <a:ext uri="{FF2B5EF4-FFF2-40B4-BE49-F238E27FC236}">
                <a16:creationId xmlns:a16="http://schemas.microsoft.com/office/drawing/2014/main" id="{295D7CB8-55F2-4D81-A718-8AEC73FC922B}"/>
              </a:ext>
            </a:extLst>
          </p:cNvPr>
          <p:cNvSpPr>
            <a:spLocks/>
          </p:cNvSpPr>
          <p:nvPr/>
        </p:nvSpPr>
        <p:spPr bwMode="auto">
          <a:xfrm>
            <a:off x="1142694" y="1874017"/>
            <a:ext cx="1969086" cy="1770253"/>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1" name="Freeform 29">
            <a:extLst>
              <a:ext uri="{FF2B5EF4-FFF2-40B4-BE49-F238E27FC236}">
                <a16:creationId xmlns:a16="http://schemas.microsoft.com/office/drawing/2014/main" id="{50ED58A8-35FD-4860-993E-D58708CCBE8F}"/>
              </a:ext>
            </a:extLst>
          </p:cNvPr>
          <p:cNvSpPr>
            <a:spLocks/>
          </p:cNvSpPr>
          <p:nvPr/>
        </p:nvSpPr>
        <p:spPr bwMode="auto">
          <a:xfrm>
            <a:off x="500385" y="1874017"/>
            <a:ext cx="2611396" cy="241308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rgbClr val="934D19"/>
          </a:solidFill>
          <a:ln>
            <a:noFill/>
          </a:ln>
        </p:spPr>
        <p:txBody>
          <a:bodyPr vert="horz" wrap="square" lIns="56610" tIns="28304" rIns="56610" bIns="28304" numCol="1" anchor="t" anchorCtr="0" compatLnSpc="1">
            <a:prstTxWarp prst="textNoShape">
              <a:avLst/>
            </a:prstTxWarp>
          </a:bodyPr>
          <a:lstStyle/>
          <a:p>
            <a:endParaRPr lang="zh-CN" altLang="en-US" kern="0">
              <a:solidFill>
                <a:sysClr val="windowText" lastClr="000000">
                  <a:lumMod val="75000"/>
                  <a:lumOff val="25000"/>
                </a:sysClr>
              </a:solidFill>
            </a:endParaRPr>
          </a:p>
        </p:txBody>
      </p:sp>
      <p:sp>
        <p:nvSpPr>
          <p:cNvPr id="12" name="TextBox 83">
            <a:extLst>
              <a:ext uri="{FF2B5EF4-FFF2-40B4-BE49-F238E27FC236}">
                <a16:creationId xmlns:a16="http://schemas.microsoft.com/office/drawing/2014/main" id="{3C6135AC-9E84-499F-ADCE-2C3307FF682F}"/>
              </a:ext>
            </a:extLst>
          </p:cNvPr>
          <p:cNvSpPr txBox="1"/>
          <p:nvPr/>
        </p:nvSpPr>
        <p:spPr>
          <a:xfrm>
            <a:off x="3145660" y="2522838"/>
            <a:ext cx="420404" cy="580092"/>
          </a:xfrm>
          <a:prstGeom prst="rect">
            <a:avLst/>
          </a:prstGeom>
          <a:noFill/>
        </p:spPr>
        <p:txBody>
          <a:bodyPr wrap="none" lIns="56610" tIns="28304" rIns="56610" bIns="28304" rtlCol="0" anchor="ctr">
            <a:spAutoFit/>
          </a:bodyPr>
          <a:lstStyle/>
          <a:p>
            <a:r>
              <a:rPr lang="en-US" altLang="zh-CN" sz="3399" dirty="0">
                <a:solidFill>
                  <a:srgbClr val="934D19"/>
                </a:solidFill>
                <a:latin typeface="微软雅黑" pitchFamily="34" charset="-122"/>
                <a:ea typeface="微软雅黑" pitchFamily="34" charset="-122"/>
              </a:rPr>
              <a:t>A</a:t>
            </a:r>
            <a:endParaRPr lang="zh-CN" altLang="en-US" sz="3399" dirty="0">
              <a:solidFill>
                <a:srgbClr val="934D19"/>
              </a:solidFill>
              <a:latin typeface="微软雅黑" pitchFamily="34" charset="-122"/>
              <a:ea typeface="微软雅黑" pitchFamily="34" charset="-122"/>
            </a:endParaRPr>
          </a:p>
        </p:txBody>
      </p:sp>
      <p:sp>
        <p:nvSpPr>
          <p:cNvPr id="13" name="TextBox 84">
            <a:extLst>
              <a:ext uri="{FF2B5EF4-FFF2-40B4-BE49-F238E27FC236}">
                <a16:creationId xmlns:a16="http://schemas.microsoft.com/office/drawing/2014/main" id="{5F84A54A-7B27-4F80-9920-41EB16B56339}"/>
              </a:ext>
            </a:extLst>
          </p:cNvPr>
          <p:cNvSpPr txBox="1"/>
          <p:nvPr/>
        </p:nvSpPr>
        <p:spPr>
          <a:xfrm>
            <a:off x="3144655" y="3169530"/>
            <a:ext cx="388354" cy="580092"/>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B</a:t>
            </a:r>
            <a:endParaRPr lang="zh-CN" altLang="en-US" sz="3399" dirty="0"/>
          </a:p>
        </p:txBody>
      </p:sp>
      <p:sp>
        <p:nvSpPr>
          <p:cNvPr id="14" name="TextBox 85">
            <a:extLst>
              <a:ext uri="{FF2B5EF4-FFF2-40B4-BE49-F238E27FC236}">
                <a16:creationId xmlns:a16="http://schemas.microsoft.com/office/drawing/2014/main" id="{53F341D8-83DF-41F1-A5C6-CA24EF450F2A}"/>
              </a:ext>
            </a:extLst>
          </p:cNvPr>
          <p:cNvSpPr txBox="1"/>
          <p:nvPr/>
        </p:nvSpPr>
        <p:spPr>
          <a:xfrm>
            <a:off x="3157850" y="3839065"/>
            <a:ext cx="404034" cy="576545"/>
          </a:xfrm>
          <a:prstGeom prst="rect">
            <a:avLst/>
          </a:prstGeom>
          <a:noFill/>
        </p:spPr>
        <p:txBody>
          <a:bodyPr wrap="none" lIns="56610" tIns="28304" rIns="56610" bIns="28304" rtlCol="0" anchor="ctr">
            <a:spAutoFit/>
          </a:bodyPr>
          <a:lstStyle>
            <a:defPPr>
              <a:defRPr lang="en-US"/>
            </a:defPPr>
            <a:lvl1pPr>
              <a:defRPr sz="3400">
                <a:solidFill>
                  <a:srgbClr val="934D19"/>
                </a:solidFill>
                <a:latin typeface="微软雅黑" pitchFamily="34" charset="-122"/>
                <a:ea typeface="微软雅黑" pitchFamily="34" charset="-122"/>
              </a:defRPr>
            </a:lvl1pPr>
          </a:lstStyle>
          <a:p>
            <a:r>
              <a:rPr lang="en-US" altLang="zh-CN" sz="3399" dirty="0"/>
              <a:t>C</a:t>
            </a:r>
            <a:endParaRPr lang="zh-CN" altLang="en-US" sz="3399" dirty="0"/>
          </a:p>
        </p:txBody>
      </p:sp>
      <p:sp>
        <p:nvSpPr>
          <p:cNvPr id="15" name="TextBox 107">
            <a:extLst>
              <a:ext uri="{FF2B5EF4-FFF2-40B4-BE49-F238E27FC236}">
                <a16:creationId xmlns:a16="http://schemas.microsoft.com/office/drawing/2014/main" id="{627E99C8-5D38-4F2F-AB23-2BD76D26F0FC}"/>
              </a:ext>
            </a:extLst>
          </p:cNvPr>
          <p:cNvSpPr txBox="1"/>
          <p:nvPr/>
        </p:nvSpPr>
        <p:spPr>
          <a:xfrm>
            <a:off x="3660117" y="2773233"/>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(1)</a:t>
            </a:r>
            <a:r>
              <a:rPr lang="zh-CN" altLang="en-US" sz="1200" kern="0" dirty="0">
                <a:solidFill>
                  <a:sysClr val="windowText" lastClr="000000">
                    <a:lumMod val="75000"/>
                    <a:lumOff val="25000"/>
                  </a:sysClr>
                </a:solidFill>
                <a:latin typeface="微软雅黑" pitchFamily="34" charset="-122"/>
                <a:ea typeface="微软雅黑" pitchFamily="34" charset="-122"/>
              </a:rPr>
              <a:t>物权的发生。即物权的设立</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是指物权与特定主体相结合</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也就是物权的取得。</a:t>
            </a:r>
          </a:p>
        </p:txBody>
      </p:sp>
      <p:sp>
        <p:nvSpPr>
          <p:cNvPr id="16" name="TextBox 108">
            <a:extLst>
              <a:ext uri="{FF2B5EF4-FFF2-40B4-BE49-F238E27FC236}">
                <a16:creationId xmlns:a16="http://schemas.microsoft.com/office/drawing/2014/main" id="{6A3A080F-76B3-493A-8837-38AB1E8728B5}"/>
              </a:ext>
            </a:extLst>
          </p:cNvPr>
          <p:cNvSpPr txBox="1"/>
          <p:nvPr/>
        </p:nvSpPr>
        <p:spPr>
          <a:xfrm>
            <a:off x="3634350" y="3489649"/>
            <a:ext cx="4698652" cy="481572"/>
          </a:xfrm>
          <a:prstGeom prst="rect">
            <a:avLst/>
          </a:prstGeom>
          <a:noFill/>
        </p:spPr>
        <p:txBody>
          <a:bodyPr wrap="square" lIns="56610" tIns="28304" rIns="56610" bIns="28304" rtlCol="0">
            <a:spAutoFit/>
          </a:bodyPr>
          <a:lstStyle/>
          <a:p>
            <a:pPr marL="171450" indent="-171450" defTabSz="914126">
              <a:lnSpc>
                <a:spcPct val="120000"/>
              </a:lnSpc>
              <a:spcBef>
                <a:spcPct val="0"/>
              </a:spcBef>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2)</a:t>
            </a:r>
            <a:r>
              <a:rPr lang="zh-CN" altLang="en-US" sz="1200" kern="0" dirty="0">
                <a:solidFill>
                  <a:sysClr val="windowText" lastClr="000000">
                    <a:lumMod val="75000"/>
                    <a:lumOff val="25000"/>
                  </a:sysClr>
                </a:solidFill>
                <a:latin typeface="微软雅黑" pitchFamily="34" charset="-122"/>
                <a:ea typeface="微软雅黑" pitchFamily="34" charset="-122"/>
              </a:rPr>
              <a:t>物权的变更。广义的变更是指主体的变更、客体的变更和内容的变更</a:t>
            </a:r>
            <a:r>
              <a:rPr lang="en-US" altLang="zh-CN" sz="1200" kern="0" dirty="0">
                <a:solidFill>
                  <a:sysClr val="windowText" lastClr="000000">
                    <a:lumMod val="75000"/>
                    <a:lumOff val="25000"/>
                  </a:sysClr>
                </a:solidFill>
                <a:latin typeface="微软雅黑" pitchFamily="34" charset="-122"/>
                <a:ea typeface="微软雅黑" pitchFamily="34" charset="-122"/>
              </a:rPr>
              <a:t>,</a:t>
            </a:r>
            <a:r>
              <a:rPr lang="zh-CN" altLang="en-US" sz="1200" kern="0" dirty="0">
                <a:solidFill>
                  <a:sysClr val="windowText" lastClr="000000">
                    <a:lumMod val="75000"/>
                    <a:lumOff val="25000"/>
                  </a:sysClr>
                </a:solidFill>
                <a:latin typeface="微软雅黑" pitchFamily="34" charset="-122"/>
                <a:ea typeface="微软雅黑" pitchFamily="34" charset="-122"/>
              </a:rPr>
              <a:t>狭义的变更是指物权的客体和内容的变更。</a:t>
            </a:r>
          </a:p>
        </p:txBody>
      </p:sp>
      <p:sp>
        <p:nvSpPr>
          <p:cNvPr id="17" name="TextBox 109">
            <a:extLst>
              <a:ext uri="{FF2B5EF4-FFF2-40B4-BE49-F238E27FC236}">
                <a16:creationId xmlns:a16="http://schemas.microsoft.com/office/drawing/2014/main" id="{90740846-C949-49F5-9F02-830BC36BC6F3}"/>
              </a:ext>
            </a:extLst>
          </p:cNvPr>
          <p:cNvSpPr txBox="1"/>
          <p:nvPr/>
        </p:nvSpPr>
        <p:spPr>
          <a:xfrm>
            <a:off x="3653576" y="4046312"/>
            <a:ext cx="4698652" cy="259973"/>
          </a:xfrm>
          <a:prstGeom prst="rect">
            <a:avLst/>
          </a:prstGeom>
          <a:noFill/>
        </p:spPr>
        <p:txBody>
          <a:bodyPr wrap="square" lIns="56610" tIns="28304" rIns="56610" bIns="28304" rtlCol="0">
            <a:spAutoFit/>
          </a:bodyPr>
          <a:lstStyle/>
          <a:p>
            <a:pPr marL="171450" indent="-171450" defTabSz="914126">
              <a:lnSpc>
                <a:spcPct val="120000"/>
              </a:lnSpc>
              <a:buFont typeface="Wingdings" panose="05000000000000000000" pitchFamily="2" charset="2"/>
              <a:buChar char="u"/>
              <a:defRPr/>
            </a:pPr>
            <a:r>
              <a:rPr lang="en-US" altLang="zh-CN" sz="1200" kern="0" dirty="0">
                <a:solidFill>
                  <a:sysClr val="windowText" lastClr="000000">
                    <a:lumMod val="75000"/>
                    <a:lumOff val="25000"/>
                  </a:sysClr>
                </a:solidFill>
                <a:latin typeface="微软雅黑" pitchFamily="34" charset="-122"/>
                <a:ea typeface="微软雅黑" pitchFamily="34" charset="-122"/>
              </a:rPr>
              <a:t>( (3)</a:t>
            </a:r>
            <a:r>
              <a:rPr lang="zh-CN" altLang="en-US" sz="1200" kern="0" dirty="0">
                <a:solidFill>
                  <a:sysClr val="windowText" lastClr="000000">
                    <a:lumMod val="75000"/>
                    <a:lumOff val="25000"/>
                  </a:sysClr>
                </a:solidFill>
                <a:latin typeface="微软雅黑" pitchFamily="34" charset="-122"/>
                <a:ea typeface="微软雅黑" pitchFamily="34" charset="-122"/>
              </a:rPr>
              <a:t>物权的消灭。即物权的丧失。</a:t>
            </a:r>
          </a:p>
        </p:txBody>
      </p:sp>
      <p:pic>
        <p:nvPicPr>
          <p:cNvPr id="18" name="Picture 3" descr="E:\我图PPT\00001PNG素材\法院png\法院2.png">
            <a:extLst>
              <a:ext uri="{FF2B5EF4-FFF2-40B4-BE49-F238E27FC236}">
                <a16:creationId xmlns:a16="http://schemas.microsoft.com/office/drawing/2014/main" id="{73B713E8-E970-416F-88ED-8BA69030279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34751" y="1435667"/>
            <a:ext cx="1172704" cy="1001685"/>
          </a:xfrm>
          <a:prstGeom prst="rect">
            <a:avLst/>
          </a:prstGeom>
          <a:noFill/>
          <a:extLst>
            <a:ext uri="{909E8E84-426E-40DD-AFC4-6F175D3DCCD1}">
              <a14:hiddenFill xmlns:a14="http://schemas.microsoft.com/office/drawing/2010/main">
                <a:solidFill>
                  <a:srgbClr val="FFFFFF"/>
                </a:solidFill>
              </a14:hiddenFill>
            </a:ext>
          </a:extLst>
        </p:spPr>
      </p:pic>
      <p:sp>
        <p:nvSpPr>
          <p:cNvPr id="21" name="矩形 20">
            <a:extLst>
              <a:ext uri="{FF2B5EF4-FFF2-40B4-BE49-F238E27FC236}">
                <a16:creationId xmlns:a16="http://schemas.microsoft.com/office/drawing/2014/main" id="{ED456BF8-DE47-485E-8FAB-FB81B4572CEE}"/>
              </a:ext>
            </a:extLst>
          </p:cNvPr>
          <p:cNvSpPr/>
          <p:nvPr/>
        </p:nvSpPr>
        <p:spPr>
          <a:xfrm>
            <a:off x="3518493" y="1261383"/>
            <a:ext cx="5314668" cy="1167692"/>
          </a:xfrm>
          <a:prstGeom prst="rect">
            <a:avLst/>
          </a:prstGeom>
        </p:spPr>
        <p:txBody>
          <a:bodyPr wrap="square">
            <a:spAutoFit/>
          </a:bodyPr>
          <a:lstStyle/>
          <a:p>
            <a:pPr>
              <a:lnSpc>
                <a:spcPct val="150000"/>
              </a:lnSpc>
            </a:pPr>
            <a:r>
              <a:rPr lang="zh-CN" altLang="en-US" sz="1800" baseline="-3000" dirty="0">
                <a:solidFill>
                  <a:srgbClr val="9B552C"/>
                </a:solidFill>
                <a:latin typeface="微软雅黑" pitchFamily="34" charset="-122"/>
                <a:ea typeface="微软雅黑" pitchFamily="34" charset="-122"/>
              </a:rPr>
              <a:t>物权变动是指物权的动态现象</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即物权发生、变更及消灭的运动形态。它是民事权利变更的一种具体现象</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是物权法律关系运动的基本形式。</a:t>
            </a:r>
            <a:r>
              <a:rPr lang="en-US" altLang="zh-CN" sz="1800" baseline="-3000" dirty="0">
                <a:solidFill>
                  <a:srgbClr val="9B552C"/>
                </a:solidFill>
                <a:latin typeface="微软雅黑" pitchFamily="34" charset="-122"/>
                <a:ea typeface="微软雅黑" pitchFamily="34" charset="-122"/>
              </a:rPr>
              <a:t> 《</a:t>
            </a:r>
            <a:r>
              <a:rPr lang="zh-CN" altLang="en-US" sz="1800" baseline="-3000" dirty="0">
                <a:solidFill>
                  <a:srgbClr val="9B552C"/>
                </a:solidFill>
                <a:latin typeface="微软雅黑" pitchFamily="34" charset="-122"/>
                <a:ea typeface="微软雅黑" pitchFamily="34" charset="-122"/>
              </a:rPr>
              <a:t>民法典</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物权编第二章“物权的设立、变更、转让和消灭”</a:t>
            </a:r>
            <a:r>
              <a:rPr lang="en-US" altLang="zh-CN" sz="1800" baseline="-3000" dirty="0">
                <a:solidFill>
                  <a:srgbClr val="9B552C"/>
                </a:solidFill>
                <a:latin typeface="微软雅黑" pitchFamily="34" charset="-122"/>
                <a:ea typeface="微软雅黑" pitchFamily="34" charset="-122"/>
              </a:rPr>
              <a:t>,</a:t>
            </a:r>
            <a:r>
              <a:rPr lang="zh-CN" altLang="en-US" sz="1800" baseline="-3000" dirty="0">
                <a:solidFill>
                  <a:srgbClr val="9B552C"/>
                </a:solidFill>
                <a:latin typeface="微软雅黑" pitchFamily="34" charset="-122"/>
                <a:ea typeface="微软雅黑" pitchFamily="34" charset="-122"/>
              </a:rPr>
              <a:t>就是对物权变动规则的规定。</a:t>
            </a:r>
          </a:p>
          <a:p>
            <a:pPr>
              <a:lnSpc>
                <a:spcPct val="150000"/>
              </a:lnSpc>
            </a:pPr>
            <a:r>
              <a:rPr lang="zh-CN" altLang="en-US" sz="1800" baseline="-3000" dirty="0">
                <a:solidFill>
                  <a:srgbClr val="9B552C"/>
                </a:solidFill>
                <a:latin typeface="微软雅黑" pitchFamily="34" charset="-122"/>
                <a:ea typeface="微软雅黑" pitchFamily="34" charset="-122"/>
              </a:rPr>
              <a:t>物权变动的基本形态包括</a:t>
            </a:r>
            <a:r>
              <a:rPr lang="en-US" altLang="zh-CN" sz="1800" baseline="-3000" dirty="0">
                <a:solidFill>
                  <a:srgbClr val="9B552C"/>
                </a:solidFill>
                <a:latin typeface="微软雅黑" pitchFamily="34" charset="-122"/>
                <a:ea typeface="微软雅黑" pitchFamily="34" charset="-122"/>
              </a:rPr>
              <a:t>:</a:t>
            </a:r>
          </a:p>
        </p:txBody>
      </p:sp>
    </p:spTree>
    <p:extLst>
      <p:ext uri="{BB962C8B-B14F-4D97-AF65-F5344CB8AC3E}">
        <p14:creationId xmlns:p14="http://schemas.microsoft.com/office/powerpoint/2010/main" val="1715933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1+#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animEffect transition="in" filter="fade">
                                      <p:cBhvr>
                                        <p:cTn id="20" dur="500"/>
                                        <p:tgtEl>
                                          <p:spTgt spid="18"/>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right)">
                                      <p:cBhvr>
                                        <p:cTn id="24" dur="500"/>
                                        <p:tgtEl>
                                          <p:spTgt spid="5"/>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 calcmode="lin" valueType="num">
                                      <p:cBhvr>
                                        <p:cTn id="30" dur="500" fill="hold"/>
                                        <p:tgtEl>
                                          <p:spTgt spid="6"/>
                                        </p:tgtEl>
                                        <p:attrNameLst>
                                          <p:attrName>style.rotation</p:attrName>
                                        </p:attrNameLst>
                                      </p:cBhvr>
                                      <p:tavLst>
                                        <p:tav tm="0">
                                          <p:val>
                                            <p:fltVal val="360"/>
                                          </p:val>
                                        </p:tav>
                                        <p:tav tm="100000">
                                          <p:val>
                                            <p:fltVal val="0"/>
                                          </p:val>
                                        </p:tav>
                                      </p:tavLst>
                                    </p:anim>
                                    <p:animEffect transition="in" filter="fade">
                                      <p:cBhvr>
                                        <p:cTn id="31" dur="500"/>
                                        <p:tgtEl>
                                          <p:spTgt spid="6"/>
                                        </p:tgtEl>
                                      </p:cBhvr>
                                    </p:animEffect>
                                  </p:childTnLst>
                                </p:cTn>
                              </p:par>
                              <p:par>
                                <p:cTn id="32" presetID="49" presetClass="entr" presetSubtype="0" decel="100000" fill="hold" grpId="0" nodeType="withEffect">
                                  <p:stCondLst>
                                    <p:cond delay="2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 calcmode="lin" valueType="num">
                                      <p:cBhvr>
                                        <p:cTn id="36" dur="500" fill="hold"/>
                                        <p:tgtEl>
                                          <p:spTgt spid="7"/>
                                        </p:tgtEl>
                                        <p:attrNameLst>
                                          <p:attrName>style.rotation</p:attrName>
                                        </p:attrNameLst>
                                      </p:cBhvr>
                                      <p:tavLst>
                                        <p:tav tm="0">
                                          <p:val>
                                            <p:fltVal val="360"/>
                                          </p:val>
                                        </p:tav>
                                        <p:tav tm="100000">
                                          <p:val>
                                            <p:fltVal val="0"/>
                                          </p:val>
                                        </p:tav>
                                      </p:tavLst>
                                    </p:anim>
                                    <p:animEffect transition="in" filter="fade">
                                      <p:cBhvr>
                                        <p:cTn id="37" dur="500"/>
                                        <p:tgtEl>
                                          <p:spTgt spid="7"/>
                                        </p:tgtEl>
                                      </p:cBhvr>
                                    </p:animEffect>
                                  </p:childTnLst>
                                </p:cTn>
                              </p:par>
                              <p:par>
                                <p:cTn id="38" presetID="49" presetClass="entr" presetSubtype="0" decel="100000" fill="hold" grpId="0" nodeType="withEffect">
                                  <p:stCondLst>
                                    <p:cond delay="40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 calcmode="lin" valueType="num">
                                      <p:cBhvr>
                                        <p:cTn id="42" dur="500" fill="hold"/>
                                        <p:tgtEl>
                                          <p:spTgt spid="8"/>
                                        </p:tgtEl>
                                        <p:attrNameLst>
                                          <p:attrName>style.rotation</p:attrName>
                                        </p:attrNameLst>
                                      </p:cBhvr>
                                      <p:tavLst>
                                        <p:tav tm="0">
                                          <p:val>
                                            <p:fltVal val="360"/>
                                          </p:val>
                                        </p:tav>
                                        <p:tav tm="100000">
                                          <p:val>
                                            <p:fltVal val="0"/>
                                          </p:val>
                                        </p:tav>
                                      </p:tavLst>
                                    </p:anim>
                                    <p:animEffect transition="in" filter="fade">
                                      <p:cBhvr>
                                        <p:cTn id="43" dur="500"/>
                                        <p:tgtEl>
                                          <p:spTgt spid="8"/>
                                        </p:tgtEl>
                                      </p:cBhvr>
                                    </p:animEffect>
                                  </p:childTnLst>
                                </p:cTn>
                              </p:par>
                            </p:childTnLst>
                          </p:cTn>
                        </p:par>
                        <p:par>
                          <p:cTn id="44" fill="hold">
                            <p:stCondLst>
                              <p:cond delay="2900"/>
                            </p:stCondLst>
                            <p:childTnLst>
                              <p:par>
                                <p:cTn id="45" presetID="22" presetClass="entr" presetSubtype="8"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left)">
                                      <p:cBhvr>
                                        <p:cTn id="47" dur="500"/>
                                        <p:tgtEl>
                                          <p:spTgt spid="9"/>
                                        </p:tgtEl>
                                      </p:cBhvr>
                                    </p:animEffect>
                                  </p:childTnLst>
                                </p:cTn>
                              </p:par>
                            </p:childTnLst>
                          </p:cTn>
                        </p:par>
                        <p:par>
                          <p:cTn id="48" fill="hold">
                            <p:stCondLst>
                              <p:cond delay="3400"/>
                            </p:stCondLst>
                            <p:childTnLst>
                              <p:par>
                                <p:cTn id="49" presetID="45"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500"/>
                                        <p:tgtEl>
                                          <p:spTgt spid="12"/>
                                        </p:tgtEl>
                                      </p:cBhvr>
                                    </p:animEffect>
                                    <p:anim calcmode="lin" valueType="num">
                                      <p:cBhvr>
                                        <p:cTn id="52" dur="500" fill="hold"/>
                                        <p:tgtEl>
                                          <p:spTgt spid="12"/>
                                        </p:tgtEl>
                                        <p:attrNameLst>
                                          <p:attrName>ppt_w</p:attrName>
                                        </p:attrNameLst>
                                      </p:cBhvr>
                                      <p:tavLst>
                                        <p:tav tm="0" fmla="#ppt_w*sin(2.5*pi*$)">
                                          <p:val>
                                            <p:fltVal val="0"/>
                                          </p:val>
                                        </p:tav>
                                        <p:tav tm="100000">
                                          <p:val>
                                            <p:fltVal val="1"/>
                                          </p:val>
                                        </p:tav>
                                      </p:tavLst>
                                    </p:anim>
                                    <p:anim calcmode="lin" valueType="num">
                                      <p:cBhvr>
                                        <p:cTn id="53" dur="500" fill="hold"/>
                                        <p:tgtEl>
                                          <p:spTgt spid="12"/>
                                        </p:tgtEl>
                                        <p:attrNameLst>
                                          <p:attrName>ppt_h</p:attrName>
                                        </p:attrNameLst>
                                      </p:cBhvr>
                                      <p:tavLst>
                                        <p:tav tm="0">
                                          <p:val>
                                            <p:strVal val="#ppt_h"/>
                                          </p:val>
                                        </p:tav>
                                        <p:tav tm="100000">
                                          <p:val>
                                            <p:strVal val="#ppt_h"/>
                                          </p:val>
                                        </p:tav>
                                      </p:tavLst>
                                    </p:anim>
                                  </p:childTnLst>
                                </p:cTn>
                              </p:par>
                              <p:par>
                                <p:cTn id="54" presetID="22"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childTnLst>
                          </p:cTn>
                        </p:par>
                        <p:par>
                          <p:cTn id="57" fill="hold">
                            <p:stCondLst>
                              <p:cond delay="3900"/>
                            </p:stCondLst>
                            <p:childTnLst>
                              <p:par>
                                <p:cTn id="58" presetID="22" presetClass="entr" presetSubtype="8"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left)">
                                      <p:cBhvr>
                                        <p:cTn id="60" dur="500"/>
                                        <p:tgtEl>
                                          <p:spTgt spid="10"/>
                                        </p:tgtEl>
                                      </p:cBhvr>
                                    </p:animEffect>
                                  </p:childTnLst>
                                </p:cTn>
                              </p:par>
                            </p:childTnLst>
                          </p:cTn>
                        </p:par>
                        <p:par>
                          <p:cTn id="61" fill="hold">
                            <p:stCondLst>
                              <p:cond delay="4400"/>
                            </p:stCondLst>
                            <p:childTnLst>
                              <p:par>
                                <p:cTn id="62" presetID="45"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anim calcmode="lin" valueType="num">
                                      <p:cBhvr>
                                        <p:cTn id="65" dur="500" fill="hold"/>
                                        <p:tgtEl>
                                          <p:spTgt spid="13"/>
                                        </p:tgtEl>
                                        <p:attrNameLst>
                                          <p:attrName>ppt_w</p:attrName>
                                        </p:attrNameLst>
                                      </p:cBhvr>
                                      <p:tavLst>
                                        <p:tav tm="0" fmla="#ppt_w*sin(2.5*pi*$)">
                                          <p:val>
                                            <p:fltVal val="0"/>
                                          </p:val>
                                        </p:tav>
                                        <p:tav tm="100000">
                                          <p:val>
                                            <p:fltVal val="1"/>
                                          </p:val>
                                        </p:tav>
                                      </p:tavLst>
                                    </p:anim>
                                    <p:anim calcmode="lin" valueType="num">
                                      <p:cBhvr>
                                        <p:cTn id="66" dur="500" fill="hold"/>
                                        <p:tgtEl>
                                          <p:spTgt spid="13"/>
                                        </p:tgtEl>
                                        <p:attrNameLst>
                                          <p:attrName>ppt_h</p:attrName>
                                        </p:attrNameLst>
                                      </p:cBhvr>
                                      <p:tavLst>
                                        <p:tav tm="0">
                                          <p:val>
                                            <p:strVal val="#ppt_h"/>
                                          </p:val>
                                        </p:tav>
                                        <p:tav tm="100000">
                                          <p:val>
                                            <p:strVal val="#ppt_h"/>
                                          </p:val>
                                        </p:tav>
                                      </p:tavLst>
                                    </p:anim>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childTnLst>
                          </p:cTn>
                        </p:par>
                        <p:par>
                          <p:cTn id="70" fill="hold">
                            <p:stCondLst>
                              <p:cond delay="4900"/>
                            </p:stCondLst>
                            <p:childTnLst>
                              <p:par>
                                <p:cTn id="71" presetID="22" presetClass="entr" presetSubtype="8" fill="hold" grpId="0" nodeType="after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childTnLst>
                          </p:cTn>
                        </p:par>
                        <p:par>
                          <p:cTn id="74" fill="hold">
                            <p:stCondLst>
                              <p:cond delay="5400"/>
                            </p:stCondLst>
                            <p:childTnLst>
                              <p:par>
                                <p:cTn id="75" presetID="45" presetClass="entr" presetSubtype="0"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500"/>
                                        <p:tgtEl>
                                          <p:spTgt spid="14"/>
                                        </p:tgtEl>
                                      </p:cBhvr>
                                    </p:animEffect>
                                    <p:anim calcmode="lin" valueType="num">
                                      <p:cBhvr>
                                        <p:cTn id="78" dur="500" fill="hold"/>
                                        <p:tgtEl>
                                          <p:spTgt spid="14"/>
                                        </p:tgtEl>
                                        <p:attrNameLst>
                                          <p:attrName>ppt_w</p:attrName>
                                        </p:attrNameLst>
                                      </p:cBhvr>
                                      <p:tavLst>
                                        <p:tav tm="0" fmla="#ppt_w*sin(2.5*pi*$)">
                                          <p:val>
                                            <p:fltVal val="0"/>
                                          </p:val>
                                        </p:tav>
                                        <p:tav tm="100000">
                                          <p:val>
                                            <p:fltVal val="1"/>
                                          </p:val>
                                        </p:tav>
                                      </p:tavLst>
                                    </p:anim>
                                    <p:anim calcmode="lin" valueType="num">
                                      <p:cBhvr>
                                        <p:cTn id="79" dur="500" fill="hold"/>
                                        <p:tgtEl>
                                          <p:spTgt spid="14"/>
                                        </p:tgtEl>
                                        <p:attrNameLst>
                                          <p:attrName>ppt_h</p:attrName>
                                        </p:attrNameLst>
                                      </p:cBhvr>
                                      <p:tavLst>
                                        <p:tav tm="0">
                                          <p:val>
                                            <p:strVal val="#ppt_h"/>
                                          </p:val>
                                        </p:tav>
                                        <p:tav tm="100000">
                                          <p:val>
                                            <p:strVal val="#ppt_h"/>
                                          </p:val>
                                        </p:tav>
                                      </p:tavLst>
                                    </p:anim>
                                  </p:childTnLst>
                                </p:cTn>
                              </p:par>
                              <p:par>
                                <p:cTn id="80" presetID="22" presetClass="entr" presetSubtype="8" fill="hold" grpId="0"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wipe(left)">
                                      <p:cBhvr>
                                        <p:cTn id="8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p:bldP spid="13" grpId="0"/>
      <p:bldP spid="14" grpId="0"/>
      <p:bldP spid="15" grpId="0"/>
      <p:bldP spid="16" grpId="0"/>
      <p:bldP spid="17" grpId="0"/>
      <p:bldP spid="2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物权变动</a:t>
            </a:r>
          </a:p>
        </p:txBody>
      </p:sp>
      <p:grpSp>
        <p:nvGrpSpPr>
          <p:cNvPr id="4" name="组合 3">
            <a:extLst>
              <a:ext uri="{FF2B5EF4-FFF2-40B4-BE49-F238E27FC236}">
                <a16:creationId xmlns:a16="http://schemas.microsoft.com/office/drawing/2014/main" id="{BCC8C258-DFCC-488D-B64D-6C02E8E785A6}"/>
              </a:ext>
            </a:extLst>
          </p:cNvPr>
          <p:cNvGrpSpPr/>
          <p:nvPr/>
        </p:nvGrpSpPr>
        <p:grpSpPr>
          <a:xfrm>
            <a:off x="352252" y="1768647"/>
            <a:ext cx="1513622" cy="2041479"/>
            <a:chOff x="1315546" y="2155923"/>
            <a:chExt cx="1224454" cy="2721972"/>
          </a:xfrm>
        </p:grpSpPr>
        <p:sp>
          <p:nvSpPr>
            <p:cNvPr id="5" name="矩形 4">
              <a:extLst>
                <a:ext uri="{FF2B5EF4-FFF2-40B4-BE49-F238E27FC236}">
                  <a16:creationId xmlns:a16="http://schemas.microsoft.com/office/drawing/2014/main" id="{3BA10450-A4DF-463A-88E4-5FC8ECD2A485}"/>
                </a:ext>
              </a:extLst>
            </p:cNvPr>
            <p:cNvSpPr/>
            <p:nvPr/>
          </p:nvSpPr>
          <p:spPr>
            <a:xfrm>
              <a:off x="1315546" y="2155923"/>
              <a:ext cx="1224454" cy="2721972"/>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rgbClr val="FFFFFF"/>
                </a:solidFill>
                <a:latin typeface=""/>
                <a:ea typeface="微软雅黑" panose="020B0503020204020204" pitchFamily="34" charset="-122"/>
                <a:sym typeface=""/>
              </a:endParaRPr>
            </a:p>
          </p:txBody>
        </p:sp>
        <p:sp>
          <p:nvSpPr>
            <p:cNvPr id="6" name="TextBox 9">
              <a:extLst>
                <a:ext uri="{FF2B5EF4-FFF2-40B4-BE49-F238E27FC236}">
                  <a16:creationId xmlns:a16="http://schemas.microsoft.com/office/drawing/2014/main" id="{12609796-7CD7-45D9-B392-936125AEA21B}"/>
                </a:ext>
              </a:extLst>
            </p:cNvPr>
            <p:cNvSpPr txBox="1"/>
            <p:nvPr/>
          </p:nvSpPr>
          <p:spPr>
            <a:xfrm>
              <a:off x="1385130" y="2920862"/>
              <a:ext cx="1075228" cy="448499"/>
            </a:xfrm>
            <a:prstGeom prst="rect">
              <a:avLst/>
            </a:prstGeom>
            <a:noFill/>
          </p:spPr>
          <p:txBody>
            <a:bodyPr vert="horz" wrap="square" rtlCol="0">
              <a:spAutoFit/>
            </a:bodyPr>
            <a:lstStyle/>
            <a:p>
              <a:pPr algn="ctr">
                <a:lnSpc>
                  <a:spcPct val="150000"/>
                </a:lnSpc>
              </a:pPr>
              <a:r>
                <a:rPr lang="zh-CN" altLang="en-US" sz="1200" b="1" dirty="0">
                  <a:solidFill>
                    <a:srgbClr val="FFFFFF"/>
                  </a:solidFill>
                  <a:latin typeface=""/>
                  <a:ea typeface="微软雅黑" panose="020B0503020204020204" pitchFamily="34" charset="-122"/>
                  <a:sym typeface=""/>
                </a:rPr>
                <a:t>二、不动产登记</a:t>
              </a:r>
            </a:p>
          </p:txBody>
        </p:sp>
      </p:grpSp>
      <p:sp>
        <p:nvSpPr>
          <p:cNvPr id="7" name="圆角矩形 7">
            <a:extLst>
              <a:ext uri="{FF2B5EF4-FFF2-40B4-BE49-F238E27FC236}">
                <a16:creationId xmlns:a16="http://schemas.microsoft.com/office/drawing/2014/main" id="{CC62AB86-1299-4BCE-8278-60F4C3671C7A}"/>
              </a:ext>
            </a:extLst>
          </p:cNvPr>
          <p:cNvSpPr/>
          <p:nvPr/>
        </p:nvSpPr>
        <p:spPr>
          <a:xfrm>
            <a:off x="3202882" y="79197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8" name="组合 7">
            <a:extLst>
              <a:ext uri="{FF2B5EF4-FFF2-40B4-BE49-F238E27FC236}">
                <a16:creationId xmlns:a16="http://schemas.microsoft.com/office/drawing/2014/main" id="{5A3FD5E8-28E3-4B51-8BC8-395A22D49EFE}"/>
              </a:ext>
            </a:extLst>
          </p:cNvPr>
          <p:cNvGrpSpPr/>
          <p:nvPr/>
        </p:nvGrpSpPr>
        <p:grpSpPr>
          <a:xfrm>
            <a:off x="2450058" y="856875"/>
            <a:ext cx="1235191" cy="651241"/>
            <a:chOff x="3447049" y="1375590"/>
            <a:chExt cx="1646921" cy="868321"/>
          </a:xfrm>
        </p:grpSpPr>
        <p:sp>
          <p:nvSpPr>
            <p:cNvPr id="9" name="圆角矩形 9">
              <a:extLst>
                <a:ext uri="{FF2B5EF4-FFF2-40B4-BE49-F238E27FC236}">
                  <a16:creationId xmlns:a16="http://schemas.microsoft.com/office/drawing/2014/main" id="{32AAE0EA-3A2C-44B3-8BBC-938B7144916C}"/>
                </a:ext>
              </a:extLst>
            </p:cNvPr>
            <p:cNvSpPr/>
            <p:nvPr/>
          </p:nvSpPr>
          <p:spPr>
            <a:xfrm>
              <a:off x="3447049" y="13755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0" name="TextBox 9">
              <a:extLst>
                <a:ext uri="{FF2B5EF4-FFF2-40B4-BE49-F238E27FC236}">
                  <a16:creationId xmlns:a16="http://schemas.microsoft.com/office/drawing/2014/main" id="{8DF6CA7F-DDC3-4ACD-B95D-9D8EB9F4333D}"/>
                </a:ext>
              </a:extLst>
            </p:cNvPr>
            <p:cNvSpPr txBox="1"/>
            <p:nvPr/>
          </p:nvSpPr>
          <p:spPr>
            <a:xfrm>
              <a:off x="3458384" y="1595858"/>
              <a:ext cx="1624249"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一</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不动产登记的概念和意义</a:t>
              </a:r>
            </a:p>
          </p:txBody>
        </p:sp>
      </p:grpSp>
      <p:sp>
        <p:nvSpPr>
          <p:cNvPr id="11" name="TextBox 9">
            <a:extLst>
              <a:ext uri="{FF2B5EF4-FFF2-40B4-BE49-F238E27FC236}">
                <a16:creationId xmlns:a16="http://schemas.microsoft.com/office/drawing/2014/main" id="{7529CA03-8CD8-433F-A6C0-C4F3896055C4}"/>
              </a:ext>
            </a:extLst>
          </p:cNvPr>
          <p:cNvSpPr txBox="1"/>
          <p:nvPr/>
        </p:nvSpPr>
        <p:spPr>
          <a:xfrm>
            <a:off x="3733258" y="857332"/>
            <a:ext cx="4267742"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不动产登记又称为不动产物权登记</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是权利人申请国家职能部门将有关权利人的不动产物权的事项记载于不动产登记簿的事实。确立不动产登记的意义</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在于作为对不动产进行管理、确定产权并课税的依据</a:t>
            </a:r>
            <a:endParaRPr lang="zh-CN" altLang="en-US" sz="1050" dirty="0">
              <a:solidFill>
                <a:srgbClr val="000000"/>
              </a:solidFill>
              <a:latin typeface=""/>
              <a:ea typeface="微软雅黑" panose="020B0503020204020204" pitchFamily="34" charset="-122"/>
              <a:sym typeface=""/>
            </a:endParaRPr>
          </a:p>
        </p:txBody>
      </p:sp>
      <p:sp>
        <p:nvSpPr>
          <p:cNvPr id="12" name="圆角矩形 12">
            <a:extLst>
              <a:ext uri="{FF2B5EF4-FFF2-40B4-BE49-F238E27FC236}">
                <a16:creationId xmlns:a16="http://schemas.microsoft.com/office/drawing/2014/main" id="{09866ABB-3BC8-41A9-B748-51CDF5D57AE9}"/>
              </a:ext>
            </a:extLst>
          </p:cNvPr>
          <p:cNvSpPr/>
          <p:nvPr/>
        </p:nvSpPr>
        <p:spPr>
          <a:xfrm>
            <a:off x="3202882" y="163969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3" name="组合 12">
            <a:extLst>
              <a:ext uri="{FF2B5EF4-FFF2-40B4-BE49-F238E27FC236}">
                <a16:creationId xmlns:a16="http://schemas.microsoft.com/office/drawing/2014/main" id="{5BA967B9-1F13-4BCE-8617-3BF3412F2075}"/>
              </a:ext>
            </a:extLst>
          </p:cNvPr>
          <p:cNvGrpSpPr/>
          <p:nvPr/>
        </p:nvGrpSpPr>
        <p:grpSpPr>
          <a:xfrm>
            <a:off x="2408844" y="1704600"/>
            <a:ext cx="1283987" cy="651241"/>
            <a:chOff x="3392098" y="2505890"/>
            <a:chExt cx="1711983" cy="868321"/>
          </a:xfrm>
        </p:grpSpPr>
        <p:sp>
          <p:nvSpPr>
            <p:cNvPr id="14" name="圆角矩形 14">
              <a:extLst>
                <a:ext uri="{FF2B5EF4-FFF2-40B4-BE49-F238E27FC236}">
                  <a16:creationId xmlns:a16="http://schemas.microsoft.com/office/drawing/2014/main" id="{96483266-5693-468B-8BF9-8A6385FE3499}"/>
                </a:ext>
              </a:extLst>
            </p:cNvPr>
            <p:cNvSpPr/>
            <p:nvPr/>
          </p:nvSpPr>
          <p:spPr>
            <a:xfrm>
              <a:off x="3447049" y="25058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050">
                <a:solidFill>
                  <a:srgbClr val="FFFFFF"/>
                </a:solidFill>
                <a:latin typeface=""/>
                <a:ea typeface="微软雅黑" panose="020B0503020204020204" pitchFamily="34" charset="-122"/>
                <a:sym typeface=""/>
              </a:endParaRPr>
            </a:p>
          </p:txBody>
        </p:sp>
        <p:sp>
          <p:nvSpPr>
            <p:cNvPr id="15" name="TextBox 9">
              <a:extLst>
                <a:ext uri="{FF2B5EF4-FFF2-40B4-BE49-F238E27FC236}">
                  <a16:creationId xmlns:a16="http://schemas.microsoft.com/office/drawing/2014/main" id="{F75FB6C1-8B49-4C65-B828-F7155493B275}"/>
                </a:ext>
              </a:extLst>
            </p:cNvPr>
            <p:cNvSpPr txBox="1"/>
            <p:nvPr/>
          </p:nvSpPr>
          <p:spPr>
            <a:xfrm>
              <a:off x="3392098" y="2632273"/>
              <a:ext cx="1711983"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二</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不动产登记的性质</a:t>
              </a:r>
            </a:p>
          </p:txBody>
        </p:sp>
      </p:grpSp>
      <p:sp>
        <p:nvSpPr>
          <p:cNvPr id="16" name="TextBox 9">
            <a:extLst>
              <a:ext uri="{FF2B5EF4-FFF2-40B4-BE49-F238E27FC236}">
                <a16:creationId xmlns:a16="http://schemas.microsoft.com/office/drawing/2014/main" id="{14C0A297-D423-494A-A778-5B72036DE237}"/>
              </a:ext>
            </a:extLst>
          </p:cNvPr>
          <p:cNvSpPr txBox="1"/>
          <p:nvPr/>
        </p:nvSpPr>
        <p:spPr>
          <a:xfrm>
            <a:off x="3733258" y="1750799"/>
            <a:ext cx="4158560" cy="657359"/>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不动产登记是一种行政行为</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所体现的是国家对不动产物权关系的干预</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干预的目的在于明晰各种不动产物权</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依法保护不动产权利人的权利。</a:t>
            </a:r>
            <a:endParaRPr lang="zh-CN" altLang="en-US" sz="1050" dirty="0">
              <a:solidFill>
                <a:srgbClr val="000000"/>
              </a:solidFill>
              <a:latin typeface=""/>
              <a:ea typeface="微软雅黑" panose="020B0503020204020204" pitchFamily="34" charset="-122"/>
              <a:sym typeface=""/>
            </a:endParaRPr>
          </a:p>
        </p:txBody>
      </p:sp>
      <p:sp>
        <p:nvSpPr>
          <p:cNvPr id="17" name="圆角矩形 17">
            <a:extLst>
              <a:ext uri="{FF2B5EF4-FFF2-40B4-BE49-F238E27FC236}">
                <a16:creationId xmlns:a16="http://schemas.microsoft.com/office/drawing/2014/main" id="{4193315F-DADE-421B-95DA-2F32A637693B}"/>
              </a:ext>
            </a:extLst>
          </p:cNvPr>
          <p:cNvSpPr/>
          <p:nvPr/>
        </p:nvSpPr>
        <p:spPr>
          <a:xfrm>
            <a:off x="3202882" y="2487420"/>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18" name="组合 17">
            <a:extLst>
              <a:ext uri="{FF2B5EF4-FFF2-40B4-BE49-F238E27FC236}">
                <a16:creationId xmlns:a16="http://schemas.microsoft.com/office/drawing/2014/main" id="{36F43645-3C7D-4C01-A365-A90C6DE84FD8}"/>
              </a:ext>
            </a:extLst>
          </p:cNvPr>
          <p:cNvGrpSpPr/>
          <p:nvPr/>
        </p:nvGrpSpPr>
        <p:grpSpPr>
          <a:xfrm>
            <a:off x="2450058" y="2552325"/>
            <a:ext cx="1235191" cy="651241"/>
            <a:chOff x="3447049" y="3636190"/>
            <a:chExt cx="1646921" cy="868321"/>
          </a:xfrm>
        </p:grpSpPr>
        <p:sp>
          <p:nvSpPr>
            <p:cNvPr id="21" name="圆角矩形 19">
              <a:extLst>
                <a:ext uri="{FF2B5EF4-FFF2-40B4-BE49-F238E27FC236}">
                  <a16:creationId xmlns:a16="http://schemas.microsoft.com/office/drawing/2014/main" id="{55675CDF-4591-4961-91D0-FBAD081F577D}"/>
                </a:ext>
              </a:extLst>
            </p:cNvPr>
            <p:cNvSpPr/>
            <p:nvPr/>
          </p:nvSpPr>
          <p:spPr>
            <a:xfrm>
              <a:off x="3447049" y="3636190"/>
              <a:ext cx="1646921" cy="868321"/>
            </a:xfrm>
            <a:prstGeom prst="round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2" name="TextBox 9">
              <a:extLst>
                <a:ext uri="{FF2B5EF4-FFF2-40B4-BE49-F238E27FC236}">
                  <a16:creationId xmlns:a16="http://schemas.microsoft.com/office/drawing/2014/main" id="{E0A06857-9E23-4B84-9BDD-795742B45474}"/>
                </a:ext>
              </a:extLst>
            </p:cNvPr>
            <p:cNvSpPr txBox="1"/>
            <p:nvPr/>
          </p:nvSpPr>
          <p:spPr>
            <a:xfrm>
              <a:off x="3504198" y="3864057"/>
              <a:ext cx="1532621" cy="615553"/>
            </a:xfrm>
            <a:prstGeom prst="rect">
              <a:avLst/>
            </a:prstGeom>
            <a:noFill/>
          </p:spPr>
          <p:txBody>
            <a:bodyPr wrap="square" rtlCol="0">
              <a:spAutoFit/>
            </a:bodyPr>
            <a:lstStyle/>
            <a:p>
              <a:pPr algn="ct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三</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不动产登记的效力</a:t>
              </a:r>
            </a:p>
          </p:txBody>
        </p:sp>
      </p:grpSp>
      <p:sp>
        <p:nvSpPr>
          <p:cNvPr id="23" name="TextBox 9">
            <a:extLst>
              <a:ext uri="{FF2B5EF4-FFF2-40B4-BE49-F238E27FC236}">
                <a16:creationId xmlns:a16="http://schemas.microsoft.com/office/drawing/2014/main" id="{1A0D6E5B-5179-4355-B461-F652B68D1504}"/>
              </a:ext>
            </a:extLst>
          </p:cNvPr>
          <p:cNvSpPr txBox="1"/>
          <p:nvPr/>
        </p:nvSpPr>
        <p:spPr>
          <a:xfrm>
            <a:off x="3723349" y="2671954"/>
            <a:ext cx="1937863"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050" dirty="0">
                <a:solidFill>
                  <a:srgbClr val="000000">
                    <a:lumMod val="75000"/>
                    <a:lumOff val="25000"/>
                  </a:srgbClr>
                </a:solidFill>
              </a:rPr>
              <a:t>(1)</a:t>
            </a:r>
            <a:r>
              <a:rPr lang="zh-CN" altLang="en-US" sz="1050" dirty="0">
                <a:solidFill>
                  <a:srgbClr val="000000">
                    <a:lumMod val="75000"/>
                    <a:lumOff val="25000"/>
                  </a:srgbClr>
                </a:solidFill>
              </a:rPr>
              <a:t>物权公示效力。</a:t>
            </a:r>
            <a:endParaRPr lang="en-US" altLang="zh-CN" sz="1050" dirty="0">
              <a:solidFill>
                <a:srgbClr val="000000">
                  <a:lumMod val="75000"/>
                  <a:lumOff val="25000"/>
                </a:srgbClr>
              </a:solidFill>
            </a:endParaRPr>
          </a:p>
          <a:p>
            <a:r>
              <a:rPr lang="en-US" altLang="zh-CN" sz="1050" dirty="0">
                <a:solidFill>
                  <a:srgbClr val="000000"/>
                </a:solidFill>
                <a:latin typeface=""/>
                <a:ea typeface="微软雅黑" panose="020B0503020204020204" pitchFamily="34" charset="-122"/>
                <a:sym typeface=""/>
              </a:rPr>
              <a:t>(2)</a:t>
            </a:r>
            <a:r>
              <a:rPr lang="zh-CN" altLang="en-US" sz="1050" dirty="0">
                <a:solidFill>
                  <a:srgbClr val="000000"/>
                </a:solidFill>
                <a:latin typeface=""/>
                <a:ea typeface="微软雅黑" panose="020B0503020204020204" pitchFamily="34" charset="-122"/>
                <a:sym typeface=""/>
              </a:rPr>
              <a:t>物权变动的根据效力。</a:t>
            </a:r>
          </a:p>
        </p:txBody>
      </p:sp>
      <p:sp>
        <p:nvSpPr>
          <p:cNvPr id="24" name="圆角矩形 22">
            <a:extLst>
              <a:ext uri="{FF2B5EF4-FFF2-40B4-BE49-F238E27FC236}">
                <a16:creationId xmlns:a16="http://schemas.microsoft.com/office/drawing/2014/main" id="{BA03DD09-63C0-4834-B6A8-F5CAB71BF24C}"/>
              </a:ext>
            </a:extLst>
          </p:cNvPr>
          <p:cNvSpPr/>
          <p:nvPr/>
        </p:nvSpPr>
        <p:spPr>
          <a:xfrm>
            <a:off x="3202882" y="3335145"/>
            <a:ext cx="4912418"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25" name="组合 24">
            <a:extLst>
              <a:ext uri="{FF2B5EF4-FFF2-40B4-BE49-F238E27FC236}">
                <a16:creationId xmlns:a16="http://schemas.microsoft.com/office/drawing/2014/main" id="{B588A9BC-3264-490B-B77C-E0E5F2710BF1}"/>
              </a:ext>
            </a:extLst>
          </p:cNvPr>
          <p:cNvGrpSpPr/>
          <p:nvPr/>
        </p:nvGrpSpPr>
        <p:grpSpPr>
          <a:xfrm>
            <a:off x="2406305" y="3400049"/>
            <a:ext cx="1286526" cy="660327"/>
            <a:chOff x="3388712" y="4766490"/>
            <a:chExt cx="1715368" cy="880436"/>
          </a:xfrm>
        </p:grpSpPr>
        <p:sp>
          <p:nvSpPr>
            <p:cNvPr id="26" name="圆角矩形 24">
              <a:extLst>
                <a:ext uri="{FF2B5EF4-FFF2-40B4-BE49-F238E27FC236}">
                  <a16:creationId xmlns:a16="http://schemas.microsoft.com/office/drawing/2014/main" id="{29F3957C-2F61-4A34-A64F-2FE5F9E6A95D}"/>
                </a:ext>
              </a:extLst>
            </p:cNvPr>
            <p:cNvSpPr/>
            <p:nvPr/>
          </p:nvSpPr>
          <p:spPr>
            <a:xfrm>
              <a:off x="3447049" y="4766490"/>
              <a:ext cx="1646921" cy="868321"/>
            </a:xfrm>
            <a:prstGeom prst="roundRect">
              <a:avLst/>
            </a:prstGeom>
            <a:solidFill>
              <a:srgbClr val="192C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200">
                <a:solidFill>
                  <a:srgbClr val="FFFFFF"/>
                </a:solidFill>
                <a:latin typeface=""/>
                <a:ea typeface="微软雅黑" panose="020B0503020204020204" pitchFamily="34" charset="-122"/>
                <a:sym typeface=""/>
              </a:endParaRPr>
            </a:p>
          </p:txBody>
        </p:sp>
        <p:sp>
          <p:nvSpPr>
            <p:cNvPr id="27" name="TextBox 9">
              <a:extLst>
                <a:ext uri="{FF2B5EF4-FFF2-40B4-BE49-F238E27FC236}">
                  <a16:creationId xmlns:a16="http://schemas.microsoft.com/office/drawing/2014/main" id="{25E09056-0137-4D28-B5D3-115EDFA1FAD2}"/>
                </a:ext>
              </a:extLst>
            </p:cNvPr>
            <p:cNvSpPr txBox="1"/>
            <p:nvPr/>
          </p:nvSpPr>
          <p:spPr>
            <a:xfrm>
              <a:off x="3388712" y="5031373"/>
              <a:ext cx="1715368" cy="615553"/>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四</a:t>
              </a:r>
              <a:r>
                <a:rPr lang="en-US" altLang="zh-CN" sz="1200" dirty="0">
                  <a:solidFill>
                    <a:srgbClr val="FFFFFF"/>
                  </a:solidFill>
                  <a:latin typeface=""/>
                  <a:ea typeface="微软雅黑" panose="020B0503020204020204" pitchFamily="34" charset="-122"/>
                  <a:sym typeface=""/>
                </a:rPr>
                <a:t>)</a:t>
              </a:r>
              <a:r>
                <a:rPr lang="zh-CN" altLang="en-US" sz="1200" dirty="0">
                  <a:solidFill>
                    <a:srgbClr val="FFFFFF"/>
                  </a:solidFill>
                  <a:latin typeface=""/>
                  <a:ea typeface="微软雅黑" panose="020B0503020204020204" pitchFamily="34" charset="-122"/>
                  <a:sym typeface=""/>
                </a:rPr>
                <a:t>不动产登记的种类</a:t>
              </a:r>
            </a:p>
          </p:txBody>
        </p:sp>
      </p:grpSp>
      <p:sp>
        <p:nvSpPr>
          <p:cNvPr id="29" name="左大括号 28">
            <a:extLst>
              <a:ext uri="{FF2B5EF4-FFF2-40B4-BE49-F238E27FC236}">
                <a16:creationId xmlns:a16="http://schemas.microsoft.com/office/drawing/2014/main" id="{4493221F-C0A2-42B5-B73C-3F4E805A25AC}"/>
              </a:ext>
            </a:extLst>
          </p:cNvPr>
          <p:cNvSpPr/>
          <p:nvPr/>
        </p:nvSpPr>
        <p:spPr>
          <a:xfrm>
            <a:off x="1871947" y="1172117"/>
            <a:ext cx="456584" cy="3439988"/>
          </a:xfrm>
          <a:prstGeom prst="leftBrace">
            <a:avLst>
              <a:gd name="adj1" fmla="val 109573"/>
              <a:gd name="adj2" fmla="val 4534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rgbClr val="000000"/>
              </a:solidFill>
              <a:latin typeface=""/>
              <a:ea typeface="微软雅黑" panose="020B0503020204020204" pitchFamily="34" charset="-122"/>
              <a:sym typeface=""/>
            </a:endParaRPr>
          </a:p>
        </p:txBody>
      </p:sp>
      <p:sp>
        <p:nvSpPr>
          <p:cNvPr id="30" name="圆角矩形 29">
            <a:extLst>
              <a:ext uri="{FF2B5EF4-FFF2-40B4-BE49-F238E27FC236}">
                <a16:creationId xmlns:a16="http://schemas.microsoft.com/office/drawing/2014/main" id="{4A29837D-25C2-4C39-A15F-26C7812D46EB}"/>
              </a:ext>
            </a:extLst>
          </p:cNvPr>
          <p:cNvSpPr/>
          <p:nvPr/>
        </p:nvSpPr>
        <p:spPr>
          <a:xfrm>
            <a:off x="3202882" y="4200610"/>
            <a:ext cx="4912418" cy="69663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
              <a:ea typeface="微软雅黑" panose="020B0503020204020204" pitchFamily="34" charset="-122"/>
              <a:sym typeface=""/>
            </a:endParaRPr>
          </a:p>
        </p:txBody>
      </p:sp>
      <p:grpSp>
        <p:nvGrpSpPr>
          <p:cNvPr id="31" name="组合 30">
            <a:extLst>
              <a:ext uri="{FF2B5EF4-FFF2-40B4-BE49-F238E27FC236}">
                <a16:creationId xmlns:a16="http://schemas.microsoft.com/office/drawing/2014/main" id="{9C94BF46-17D8-45A8-A04C-11A90C7531D6}"/>
              </a:ext>
            </a:extLst>
          </p:cNvPr>
          <p:cNvGrpSpPr/>
          <p:nvPr/>
        </p:nvGrpSpPr>
        <p:grpSpPr>
          <a:xfrm>
            <a:off x="2439361" y="4181101"/>
            <a:ext cx="1263425" cy="659966"/>
            <a:chOff x="3432787" y="4766490"/>
            <a:chExt cx="1684567" cy="879954"/>
          </a:xfrm>
          <a:solidFill>
            <a:srgbClr val="C00000"/>
          </a:solidFill>
        </p:grpSpPr>
        <p:sp>
          <p:nvSpPr>
            <p:cNvPr id="32" name="圆角矩形 31">
              <a:extLst>
                <a:ext uri="{FF2B5EF4-FFF2-40B4-BE49-F238E27FC236}">
                  <a16:creationId xmlns:a16="http://schemas.microsoft.com/office/drawing/2014/main" id="{C05A4201-DAC5-43B5-A56D-9B38B3524CBC}"/>
                </a:ext>
              </a:extLst>
            </p:cNvPr>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a:solidFill>
                  <a:srgbClr val="FFFFFF"/>
                </a:solidFill>
                <a:latin typeface=""/>
                <a:ea typeface="微软雅黑" panose="020B0503020204020204" pitchFamily="34" charset="-122"/>
                <a:sym typeface=""/>
              </a:endParaRPr>
            </a:p>
          </p:txBody>
        </p:sp>
        <p:sp>
          <p:nvSpPr>
            <p:cNvPr id="33" name="TextBox 9">
              <a:extLst>
                <a:ext uri="{FF2B5EF4-FFF2-40B4-BE49-F238E27FC236}">
                  <a16:creationId xmlns:a16="http://schemas.microsoft.com/office/drawing/2014/main" id="{3E16F198-BC72-41CC-B394-DF1E93892FDD}"/>
                </a:ext>
              </a:extLst>
            </p:cNvPr>
            <p:cNvSpPr txBox="1"/>
            <p:nvPr/>
          </p:nvSpPr>
          <p:spPr>
            <a:xfrm>
              <a:off x="3432787" y="5030891"/>
              <a:ext cx="1684567" cy="615553"/>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五</a:t>
              </a:r>
              <a:r>
                <a:rPr lang="en-US" altLang="zh-CN" sz="1200" dirty="0">
                  <a:solidFill>
                    <a:srgbClr val="FFFFFF"/>
                  </a:solidFill>
                  <a:latin typeface=""/>
                  <a:ea typeface="微软雅黑" panose="020B0503020204020204" pitchFamily="34" charset="-122"/>
                </a:rPr>
                <a:t>)</a:t>
              </a:r>
              <a:r>
                <a:rPr lang="zh-CN" altLang="en-US" sz="1200" dirty="0">
                  <a:solidFill>
                    <a:srgbClr val="FFFFFF"/>
                  </a:solidFill>
                  <a:latin typeface=""/>
                  <a:ea typeface="微软雅黑" panose="020B0503020204020204" pitchFamily="34" charset="-122"/>
                </a:rPr>
                <a:t>登记错误的后果</a:t>
              </a:r>
              <a:endParaRPr lang="zh-CN" altLang="zh-CN" sz="1200" dirty="0">
                <a:solidFill>
                  <a:srgbClr val="FFFFFF"/>
                </a:solidFill>
                <a:latin typeface=""/>
                <a:ea typeface="微软雅黑" panose="020B0503020204020204" pitchFamily="34" charset="-122"/>
              </a:endParaRPr>
            </a:p>
          </p:txBody>
        </p:sp>
      </p:grpSp>
      <p:sp>
        <p:nvSpPr>
          <p:cNvPr id="34" name="TextBox 9">
            <a:extLst>
              <a:ext uri="{FF2B5EF4-FFF2-40B4-BE49-F238E27FC236}">
                <a16:creationId xmlns:a16="http://schemas.microsoft.com/office/drawing/2014/main" id="{4BFD7403-3CA7-4274-97D3-E1BFDC8B9528}"/>
              </a:ext>
            </a:extLst>
          </p:cNvPr>
          <p:cNvSpPr txBox="1"/>
          <p:nvPr/>
        </p:nvSpPr>
        <p:spPr>
          <a:xfrm>
            <a:off x="3685249" y="4200610"/>
            <a:ext cx="4158560" cy="463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050" dirty="0">
                <a:solidFill>
                  <a:srgbClr val="000000">
                    <a:lumMod val="75000"/>
                    <a:lumOff val="25000"/>
                  </a:srgbClr>
                </a:solidFill>
              </a:rPr>
              <a:t>当事人提供虚假的权属证书等证明材料申请登记</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给他人造成损害的</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应当承担损害赔偿责任</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构成犯罪的</a:t>
            </a:r>
            <a:r>
              <a:rPr lang="en-US" altLang="zh-CN" sz="1050" dirty="0">
                <a:solidFill>
                  <a:srgbClr val="000000">
                    <a:lumMod val="75000"/>
                    <a:lumOff val="25000"/>
                  </a:srgbClr>
                </a:solidFill>
              </a:rPr>
              <a:t>,</a:t>
            </a:r>
            <a:r>
              <a:rPr lang="zh-CN" altLang="en-US" sz="1050" dirty="0">
                <a:solidFill>
                  <a:srgbClr val="000000">
                    <a:lumMod val="75000"/>
                    <a:lumOff val="25000"/>
                  </a:srgbClr>
                </a:solidFill>
              </a:rPr>
              <a:t>依法应当追究刑事责任。</a:t>
            </a:r>
            <a:endParaRPr lang="en-US" altLang="zh-CN" sz="1050" dirty="0">
              <a:solidFill>
                <a:srgbClr val="000000"/>
              </a:solidFill>
              <a:latin typeface=""/>
              <a:ea typeface="微软雅黑" panose="020B0503020204020204" pitchFamily="34" charset="-122"/>
              <a:sym typeface=""/>
            </a:endParaRPr>
          </a:p>
        </p:txBody>
      </p:sp>
      <p:sp>
        <p:nvSpPr>
          <p:cNvPr id="2" name="TextBox 9">
            <a:extLst>
              <a:ext uri="{FF2B5EF4-FFF2-40B4-BE49-F238E27FC236}">
                <a16:creationId xmlns:a16="http://schemas.microsoft.com/office/drawing/2014/main" id="{FB312BAF-ADEE-48FA-88F0-507490F4F4B9}"/>
              </a:ext>
            </a:extLst>
          </p:cNvPr>
          <p:cNvSpPr txBox="1"/>
          <p:nvPr/>
        </p:nvSpPr>
        <p:spPr>
          <a:xfrm>
            <a:off x="5445104" y="2660958"/>
            <a:ext cx="1937863"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050" dirty="0">
                <a:solidFill>
                  <a:srgbClr val="000000">
                    <a:lumMod val="75000"/>
                    <a:lumOff val="25000"/>
                  </a:srgbClr>
                </a:solidFill>
              </a:rPr>
              <a:t>(3)</a:t>
            </a:r>
            <a:r>
              <a:rPr lang="zh-CN" altLang="en-US" sz="1050" dirty="0">
                <a:solidFill>
                  <a:srgbClr val="000000">
                    <a:lumMod val="75000"/>
                    <a:lumOff val="25000"/>
                  </a:srgbClr>
                </a:solidFill>
              </a:rPr>
              <a:t>权利正确性推定效力。</a:t>
            </a:r>
            <a:endParaRPr lang="en-US" altLang="zh-CN" sz="1050" dirty="0">
              <a:solidFill>
                <a:srgbClr val="000000">
                  <a:lumMod val="75000"/>
                  <a:lumOff val="25000"/>
                </a:srgbClr>
              </a:solidFill>
            </a:endParaRPr>
          </a:p>
          <a:p>
            <a:r>
              <a:rPr lang="en-US" altLang="zh-CN" sz="1050" dirty="0">
                <a:solidFill>
                  <a:srgbClr val="000000"/>
                </a:solidFill>
                <a:latin typeface=""/>
                <a:ea typeface="微软雅黑" panose="020B0503020204020204" pitchFamily="34" charset="-122"/>
                <a:sym typeface=""/>
              </a:rPr>
              <a:t>(4)</a:t>
            </a:r>
            <a:r>
              <a:rPr lang="zh-CN" altLang="en-US" sz="1050" dirty="0">
                <a:solidFill>
                  <a:srgbClr val="000000"/>
                </a:solidFill>
                <a:latin typeface=""/>
                <a:ea typeface="微软雅黑" panose="020B0503020204020204" pitchFamily="34" charset="-122"/>
                <a:sym typeface=""/>
              </a:rPr>
              <a:t>善意保护效力。</a:t>
            </a:r>
          </a:p>
        </p:txBody>
      </p:sp>
      <p:sp>
        <p:nvSpPr>
          <p:cNvPr id="3" name="TextBox 9">
            <a:extLst>
              <a:ext uri="{FF2B5EF4-FFF2-40B4-BE49-F238E27FC236}">
                <a16:creationId xmlns:a16="http://schemas.microsoft.com/office/drawing/2014/main" id="{84691245-7316-43B0-85FB-26DCBA522A5E}"/>
              </a:ext>
            </a:extLst>
          </p:cNvPr>
          <p:cNvSpPr txBox="1"/>
          <p:nvPr/>
        </p:nvSpPr>
        <p:spPr>
          <a:xfrm>
            <a:off x="3744567" y="3491898"/>
            <a:ext cx="1937863"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050" dirty="0">
                <a:solidFill>
                  <a:srgbClr val="000000">
                    <a:lumMod val="75000"/>
                    <a:lumOff val="25000"/>
                  </a:srgbClr>
                </a:solidFill>
              </a:rPr>
              <a:t>1.</a:t>
            </a:r>
            <a:r>
              <a:rPr lang="zh-CN" altLang="en-US" sz="1050" dirty="0">
                <a:solidFill>
                  <a:srgbClr val="000000">
                    <a:lumMod val="75000"/>
                    <a:lumOff val="25000"/>
                  </a:srgbClr>
                </a:solidFill>
              </a:rPr>
              <a:t>设权登记</a:t>
            </a:r>
            <a:endParaRPr lang="en-US" altLang="zh-CN" sz="1050" dirty="0">
              <a:solidFill>
                <a:srgbClr val="000000">
                  <a:lumMod val="75000"/>
                  <a:lumOff val="25000"/>
                </a:srgbClr>
              </a:solidFill>
            </a:endParaRPr>
          </a:p>
          <a:p>
            <a:r>
              <a:rPr lang="en-US" altLang="zh-CN" sz="1050" dirty="0">
                <a:solidFill>
                  <a:srgbClr val="000000"/>
                </a:solidFill>
                <a:latin typeface=""/>
                <a:ea typeface="微软雅黑" panose="020B0503020204020204" pitchFamily="34" charset="-122"/>
                <a:sym typeface=""/>
              </a:rPr>
              <a:t>2.</a:t>
            </a:r>
            <a:r>
              <a:rPr lang="zh-CN" altLang="en-US" sz="1050" dirty="0">
                <a:solidFill>
                  <a:srgbClr val="000000"/>
                </a:solidFill>
                <a:latin typeface=""/>
                <a:ea typeface="微软雅黑" panose="020B0503020204020204" pitchFamily="34" charset="-122"/>
                <a:sym typeface=""/>
              </a:rPr>
              <a:t>更正登记</a:t>
            </a:r>
          </a:p>
        </p:txBody>
      </p:sp>
      <p:sp>
        <p:nvSpPr>
          <p:cNvPr id="38" name="TextBox 9">
            <a:extLst>
              <a:ext uri="{FF2B5EF4-FFF2-40B4-BE49-F238E27FC236}">
                <a16:creationId xmlns:a16="http://schemas.microsoft.com/office/drawing/2014/main" id="{707B72F2-27E7-4A4E-B4CE-E76AAF41CA60}"/>
              </a:ext>
            </a:extLst>
          </p:cNvPr>
          <p:cNvSpPr txBox="1"/>
          <p:nvPr/>
        </p:nvSpPr>
        <p:spPr>
          <a:xfrm>
            <a:off x="5466322" y="3480902"/>
            <a:ext cx="1937863" cy="462306"/>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en-US" altLang="zh-CN" sz="1050" dirty="0">
                <a:solidFill>
                  <a:srgbClr val="000000">
                    <a:lumMod val="75000"/>
                    <a:lumOff val="25000"/>
                  </a:srgbClr>
                </a:solidFill>
              </a:rPr>
              <a:t>3.</a:t>
            </a:r>
            <a:r>
              <a:rPr lang="zh-CN" altLang="en-US" sz="1050" dirty="0">
                <a:solidFill>
                  <a:srgbClr val="000000">
                    <a:lumMod val="75000"/>
                    <a:lumOff val="25000"/>
                  </a:srgbClr>
                </a:solidFill>
              </a:rPr>
              <a:t>异议登记</a:t>
            </a:r>
            <a:endParaRPr lang="en-US" altLang="zh-CN" sz="1050" dirty="0">
              <a:solidFill>
                <a:srgbClr val="000000">
                  <a:lumMod val="75000"/>
                  <a:lumOff val="25000"/>
                </a:srgbClr>
              </a:solidFill>
            </a:endParaRPr>
          </a:p>
          <a:p>
            <a:r>
              <a:rPr lang="en-US" altLang="zh-CN" sz="1050" dirty="0">
                <a:solidFill>
                  <a:srgbClr val="000000"/>
                </a:solidFill>
                <a:latin typeface=""/>
                <a:ea typeface="微软雅黑" panose="020B0503020204020204" pitchFamily="34" charset="-122"/>
                <a:sym typeface=""/>
              </a:rPr>
              <a:t>4.</a:t>
            </a:r>
            <a:r>
              <a:rPr lang="zh-CN" altLang="en-US" sz="1050" dirty="0">
                <a:solidFill>
                  <a:srgbClr val="000000"/>
                </a:solidFill>
                <a:latin typeface=""/>
                <a:ea typeface="微软雅黑" panose="020B0503020204020204" pitchFamily="34" charset="-122"/>
                <a:sym typeface=""/>
              </a:rPr>
              <a:t>预告登记</a:t>
            </a:r>
          </a:p>
        </p:txBody>
      </p:sp>
    </p:spTree>
    <p:extLst>
      <p:ext uri="{BB962C8B-B14F-4D97-AF65-F5344CB8AC3E}">
        <p14:creationId xmlns:p14="http://schemas.microsoft.com/office/powerpoint/2010/main" val="3447202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第三节　物权变动</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三、动产交付</a:t>
            </a:r>
            <a:endParaRPr lang="zh-CN" altLang="en-US" dirty="0"/>
          </a:p>
        </p:txBody>
      </p:sp>
      <p:pic>
        <p:nvPicPr>
          <p:cNvPr id="4" name="图片 3">
            <a:extLst>
              <a:ext uri="{FF2B5EF4-FFF2-40B4-BE49-F238E27FC236}">
                <a16:creationId xmlns:a16="http://schemas.microsoft.com/office/drawing/2014/main" id="{919B990F-98B5-4B5B-9525-19375BF3DE12}"/>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A34C929E-619A-408B-BB64-584567E85EF8}"/>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8F7DD6BC-F017-4DFC-A3A6-CCD55FD033F0}"/>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E93BC47-3312-43BE-914B-B8A54B28F1E7}"/>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89262FE7-8B46-4C0B-A21E-0EB27E69C478}"/>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2D7EED8A-EBA0-41FE-A187-3CC5DC1D76C4}"/>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D5C3AFB2-3441-41B1-8471-D170E0B5B8BF}"/>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动产物权变动的公示方法是交付。</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动产交付着眼于动态的动产物权变动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交付作为公示方法</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公示着物权的运动过程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其结果是转移占有和受让占有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最终的占有作为事实状态表示了交付的结果。</a:t>
            </a:r>
          </a:p>
        </p:txBody>
      </p:sp>
      <p:sp>
        <p:nvSpPr>
          <p:cNvPr id="11" name="矩形 10">
            <a:extLst>
              <a:ext uri="{FF2B5EF4-FFF2-40B4-BE49-F238E27FC236}">
                <a16:creationId xmlns:a16="http://schemas.microsoft.com/office/drawing/2014/main" id="{45DDDA67-E0F2-472A-A247-A1FF136B6CE3}"/>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动产交付的概念与意义</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430A889F-0E11-48BF-8034-53612DC99E87}"/>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C3F93A8A-68BC-4254-A58C-B2CA138F96C9}"/>
              </a:ext>
            </a:extLst>
          </p:cNvPr>
          <p:cNvSpPr/>
          <p:nvPr/>
        </p:nvSpPr>
        <p:spPr>
          <a:xfrm>
            <a:off x="5027531" y="2113182"/>
            <a:ext cx="2971617" cy="1172180"/>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现实交付</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简易交付</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指示交付</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占有改定</a:t>
            </a:r>
          </a:p>
        </p:txBody>
      </p:sp>
      <p:sp>
        <p:nvSpPr>
          <p:cNvPr id="14" name="矩形 13">
            <a:extLst>
              <a:ext uri="{FF2B5EF4-FFF2-40B4-BE49-F238E27FC236}">
                <a16:creationId xmlns:a16="http://schemas.microsoft.com/office/drawing/2014/main" id="{9BA17127-987C-4462-A9AD-8B4C8691F7D4}"/>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动产交付的形态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29BA877-FA15-47A3-9034-22A030C97952}"/>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9A038A84-36AC-467E-B529-2DC438E93913}"/>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5FA54CC1-8B55-49A7-825F-E0094AF036DA}"/>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333741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民法的概念和适用	</a:t>
            </a:r>
          </a:p>
        </p:txBody>
      </p:sp>
      <p:sp>
        <p:nvSpPr>
          <p:cNvPr id="21" name="Freeform 68"/>
          <p:cNvSpPr/>
          <p:nvPr/>
        </p:nvSpPr>
        <p:spPr>
          <a:xfrm>
            <a:off x="1797223" y="1322167"/>
            <a:ext cx="6700094" cy="847220"/>
          </a:xfrm>
          <a:custGeom>
            <a:avLst/>
            <a:gdLst>
              <a:gd name="connsiteX0" fmla="*/ 131527 w 789146"/>
              <a:gd name="connsiteY0" fmla="*/ 0 h 2110763"/>
              <a:gd name="connsiteX1" fmla="*/ 657619 w 789146"/>
              <a:gd name="connsiteY1" fmla="*/ 0 h 2110763"/>
              <a:gd name="connsiteX2" fmla="*/ 750623 w 789146"/>
              <a:gd name="connsiteY2" fmla="*/ 38524 h 2110763"/>
              <a:gd name="connsiteX3" fmla="*/ 789146 w 789146"/>
              <a:gd name="connsiteY3" fmla="*/ 131528 h 2110763"/>
              <a:gd name="connsiteX4" fmla="*/ 789146 w 789146"/>
              <a:gd name="connsiteY4" fmla="*/ 2110763 h 2110763"/>
              <a:gd name="connsiteX5" fmla="*/ 789146 w 789146"/>
              <a:gd name="connsiteY5" fmla="*/ 2110763 h 2110763"/>
              <a:gd name="connsiteX6" fmla="*/ 789146 w 789146"/>
              <a:gd name="connsiteY6" fmla="*/ 2110763 h 2110763"/>
              <a:gd name="connsiteX7" fmla="*/ 0 w 789146"/>
              <a:gd name="connsiteY7" fmla="*/ 2110763 h 2110763"/>
              <a:gd name="connsiteX8" fmla="*/ 0 w 789146"/>
              <a:gd name="connsiteY8" fmla="*/ 2110763 h 2110763"/>
              <a:gd name="connsiteX9" fmla="*/ 0 w 789146"/>
              <a:gd name="connsiteY9" fmla="*/ 2110763 h 2110763"/>
              <a:gd name="connsiteX10" fmla="*/ 0 w 789146"/>
              <a:gd name="connsiteY10" fmla="*/ 131527 h 2110763"/>
              <a:gd name="connsiteX11" fmla="*/ 38524 w 789146"/>
              <a:gd name="connsiteY11" fmla="*/ 38523 h 2110763"/>
              <a:gd name="connsiteX12" fmla="*/ 131528 w 789146"/>
              <a:gd name="connsiteY12" fmla="*/ 0 h 2110763"/>
              <a:gd name="connsiteX13" fmla="*/ 131527 w 789146"/>
              <a:gd name="connsiteY13" fmla="*/ 0 h 211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9146" h="2110763">
                <a:moveTo>
                  <a:pt x="789146" y="351802"/>
                </a:moveTo>
                <a:lnTo>
                  <a:pt x="789146" y="1758961"/>
                </a:lnTo>
                <a:cubicBezTo>
                  <a:pt x="789146" y="1852264"/>
                  <a:pt x="783965" y="1941748"/>
                  <a:pt x="774743" y="2007723"/>
                </a:cubicBezTo>
                <a:cubicBezTo>
                  <a:pt x="765521" y="2073698"/>
                  <a:pt x="753013" y="2110762"/>
                  <a:pt x="739972" y="2110762"/>
                </a:cubicBezTo>
                <a:lnTo>
                  <a:pt x="0" y="2110762"/>
                </a:lnTo>
                <a:lnTo>
                  <a:pt x="0" y="2110762"/>
                </a:lnTo>
                <a:lnTo>
                  <a:pt x="0" y="2110762"/>
                </a:lnTo>
                <a:lnTo>
                  <a:pt x="0" y="1"/>
                </a:lnTo>
                <a:lnTo>
                  <a:pt x="0" y="1"/>
                </a:lnTo>
                <a:lnTo>
                  <a:pt x="0" y="1"/>
                </a:lnTo>
                <a:lnTo>
                  <a:pt x="739972" y="1"/>
                </a:lnTo>
                <a:cubicBezTo>
                  <a:pt x="753014" y="1"/>
                  <a:pt x="765522" y="37065"/>
                  <a:pt x="774743" y="103043"/>
                </a:cubicBezTo>
                <a:cubicBezTo>
                  <a:pt x="783965" y="169018"/>
                  <a:pt x="789146" y="258502"/>
                  <a:pt x="789146" y="351805"/>
                </a:cubicBezTo>
                <a:lnTo>
                  <a:pt x="789146" y="351802"/>
                </a:lnTo>
                <a:close/>
              </a:path>
            </a:pathLst>
          </a:custGeom>
          <a:solidFill>
            <a:schemeClr val="bg1">
              <a:alpha val="90000"/>
            </a:schemeClr>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6457" tIns="52490" rIns="52490" bIns="52491" numCol="1" spcCol="1270" anchor="ctr" anchorCtr="0">
            <a:noAutofit/>
          </a:bodyPr>
          <a:lstStyle/>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70"/>
          <p:cNvSpPr/>
          <p:nvPr/>
        </p:nvSpPr>
        <p:spPr>
          <a:xfrm>
            <a:off x="1797223" y="2550055"/>
            <a:ext cx="6700094" cy="847220"/>
          </a:xfrm>
          <a:custGeom>
            <a:avLst/>
            <a:gdLst>
              <a:gd name="connsiteX0" fmla="*/ 131527 w 789146"/>
              <a:gd name="connsiteY0" fmla="*/ 0 h 2110763"/>
              <a:gd name="connsiteX1" fmla="*/ 657619 w 789146"/>
              <a:gd name="connsiteY1" fmla="*/ 0 h 2110763"/>
              <a:gd name="connsiteX2" fmla="*/ 750623 w 789146"/>
              <a:gd name="connsiteY2" fmla="*/ 38524 h 2110763"/>
              <a:gd name="connsiteX3" fmla="*/ 789146 w 789146"/>
              <a:gd name="connsiteY3" fmla="*/ 131528 h 2110763"/>
              <a:gd name="connsiteX4" fmla="*/ 789146 w 789146"/>
              <a:gd name="connsiteY4" fmla="*/ 2110763 h 2110763"/>
              <a:gd name="connsiteX5" fmla="*/ 789146 w 789146"/>
              <a:gd name="connsiteY5" fmla="*/ 2110763 h 2110763"/>
              <a:gd name="connsiteX6" fmla="*/ 789146 w 789146"/>
              <a:gd name="connsiteY6" fmla="*/ 2110763 h 2110763"/>
              <a:gd name="connsiteX7" fmla="*/ 0 w 789146"/>
              <a:gd name="connsiteY7" fmla="*/ 2110763 h 2110763"/>
              <a:gd name="connsiteX8" fmla="*/ 0 w 789146"/>
              <a:gd name="connsiteY8" fmla="*/ 2110763 h 2110763"/>
              <a:gd name="connsiteX9" fmla="*/ 0 w 789146"/>
              <a:gd name="connsiteY9" fmla="*/ 2110763 h 2110763"/>
              <a:gd name="connsiteX10" fmla="*/ 0 w 789146"/>
              <a:gd name="connsiteY10" fmla="*/ 131527 h 2110763"/>
              <a:gd name="connsiteX11" fmla="*/ 38524 w 789146"/>
              <a:gd name="connsiteY11" fmla="*/ 38523 h 2110763"/>
              <a:gd name="connsiteX12" fmla="*/ 131528 w 789146"/>
              <a:gd name="connsiteY12" fmla="*/ 0 h 2110763"/>
              <a:gd name="connsiteX13" fmla="*/ 131527 w 789146"/>
              <a:gd name="connsiteY13" fmla="*/ 0 h 211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9146" h="2110763">
                <a:moveTo>
                  <a:pt x="789146" y="351802"/>
                </a:moveTo>
                <a:lnTo>
                  <a:pt x="789146" y="1758961"/>
                </a:lnTo>
                <a:cubicBezTo>
                  <a:pt x="789146" y="1852264"/>
                  <a:pt x="783965" y="1941748"/>
                  <a:pt x="774743" y="2007723"/>
                </a:cubicBezTo>
                <a:cubicBezTo>
                  <a:pt x="765521" y="2073698"/>
                  <a:pt x="753013" y="2110762"/>
                  <a:pt x="739972" y="2110762"/>
                </a:cubicBezTo>
                <a:lnTo>
                  <a:pt x="0" y="2110762"/>
                </a:lnTo>
                <a:lnTo>
                  <a:pt x="0" y="2110762"/>
                </a:lnTo>
                <a:lnTo>
                  <a:pt x="0" y="2110762"/>
                </a:lnTo>
                <a:lnTo>
                  <a:pt x="0" y="1"/>
                </a:lnTo>
                <a:lnTo>
                  <a:pt x="0" y="1"/>
                </a:lnTo>
                <a:lnTo>
                  <a:pt x="0" y="1"/>
                </a:lnTo>
                <a:lnTo>
                  <a:pt x="739972" y="1"/>
                </a:lnTo>
                <a:cubicBezTo>
                  <a:pt x="753014" y="1"/>
                  <a:pt x="765522" y="37065"/>
                  <a:pt x="774743" y="103043"/>
                </a:cubicBezTo>
                <a:cubicBezTo>
                  <a:pt x="783965" y="169018"/>
                  <a:pt x="789146" y="258502"/>
                  <a:pt x="789146" y="351805"/>
                </a:cubicBezTo>
                <a:lnTo>
                  <a:pt x="789146" y="351802"/>
                </a:lnTo>
                <a:close/>
              </a:path>
            </a:pathLst>
          </a:custGeom>
          <a:solidFill>
            <a:schemeClr val="bg1">
              <a:alpha val="90000"/>
            </a:schemeClr>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6457" tIns="52491" rIns="52490" bIns="52490" numCol="1" spcCol="1270" anchor="ctr" anchorCtr="0">
            <a:noAutofit/>
          </a:bodyPr>
          <a:lstStyle/>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72"/>
          <p:cNvSpPr/>
          <p:nvPr/>
        </p:nvSpPr>
        <p:spPr>
          <a:xfrm>
            <a:off x="1797223" y="3777943"/>
            <a:ext cx="6700094" cy="847220"/>
          </a:xfrm>
          <a:custGeom>
            <a:avLst/>
            <a:gdLst>
              <a:gd name="connsiteX0" fmla="*/ 131527 w 789146"/>
              <a:gd name="connsiteY0" fmla="*/ 0 h 2110763"/>
              <a:gd name="connsiteX1" fmla="*/ 657619 w 789146"/>
              <a:gd name="connsiteY1" fmla="*/ 0 h 2110763"/>
              <a:gd name="connsiteX2" fmla="*/ 750623 w 789146"/>
              <a:gd name="connsiteY2" fmla="*/ 38524 h 2110763"/>
              <a:gd name="connsiteX3" fmla="*/ 789146 w 789146"/>
              <a:gd name="connsiteY3" fmla="*/ 131528 h 2110763"/>
              <a:gd name="connsiteX4" fmla="*/ 789146 w 789146"/>
              <a:gd name="connsiteY4" fmla="*/ 2110763 h 2110763"/>
              <a:gd name="connsiteX5" fmla="*/ 789146 w 789146"/>
              <a:gd name="connsiteY5" fmla="*/ 2110763 h 2110763"/>
              <a:gd name="connsiteX6" fmla="*/ 789146 w 789146"/>
              <a:gd name="connsiteY6" fmla="*/ 2110763 h 2110763"/>
              <a:gd name="connsiteX7" fmla="*/ 0 w 789146"/>
              <a:gd name="connsiteY7" fmla="*/ 2110763 h 2110763"/>
              <a:gd name="connsiteX8" fmla="*/ 0 w 789146"/>
              <a:gd name="connsiteY8" fmla="*/ 2110763 h 2110763"/>
              <a:gd name="connsiteX9" fmla="*/ 0 w 789146"/>
              <a:gd name="connsiteY9" fmla="*/ 2110763 h 2110763"/>
              <a:gd name="connsiteX10" fmla="*/ 0 w 789146"/>
              <a:gd name="connsiteY10" fmla="*/ 131527 h 2110763"/>
              <a:gd name="connsiteX11" fmla="*/ 38524 w 789146"/>
              <a:gd name="connsiteY11" fmla="*/ 38523 h 2110763"/>
              <a:gd name="connsiteX12" fmla="*/ 131528 w 789146"/>
              <a:gd name="connsiteY12" fmla="*/ 0 h 2110763"/>
              <a:gd name="connsiteX13" fmla="*/ 131527 w 789146"/>
              <a:gd name="connsiteY13" fmla="*/ 0 h 211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9146" h="2110763">
                <a:moveTo>
                  <a:pt x="789146" y="351802"/>
                </a:moveTo>
                <a:lnTo>
                  <a:pt x="789146" y="1758961"/>
                </a:lnTo>
                <a:cubicBezTo>
                  <a:pt x="789146" y="1852264"/>
                  <a:pt x="783965" y="1941748"/>
                  <a:pt x="774743" y="2007723"/>
                </a:cubicBezTo>
                <a:cubicBezTo>
                  <a:pt x="765521" y="2073698"/>
                  <a:pt x="753013" y="2110762"/>
                  <a:pt x="739972" y="2110762"/>
                </a:cubicBezTo>
                <a:lnTo>
                  <a:pt x="0" y="2110762"/>
                </a:lnTo>
                <a:lnTo>
                  <a:pt x="0" y="2110762"/>
                </a:lnTo>
                <a:lnTo>
                  <a:pt x="0" y="2110762"/>
                </a:lnTo>
                <a:lnTo>
                  <a:pt x="0" y="1"/>
                </a:lnTo>
                <a:lnTo>
                  <a:pt x="0" y="1"/>
                </a:lnTo>
                <a:lnTo>
                  <a:pt x="0" y="1"/>
                </a:lnTo>
                <a:lnTo>
                  <a:pt x="739972" y="1"/>
                </a:lnTo>
                <a:cubicBezTo>
                  <a:pt x="753014" y="1"/>
                  <a:pt x="765522" y="37065"/>
                  <a:pt x="774743" y="103043"/>
                </a:cubicBezTo>
                <a:cubicBezTo>
                  <a:pt x="783965" y="169018"/>
                  <a:pt x="789146" y="258502"/>
                  <a:pt x="789146" y="351805"/>
                </a:cubicBezTo>
                <a:lnTo>
                  <a:pt x="789146" y="351802"/>
                </a:lnTo>
                <a:close/>
              </a:path>
            </a:pathLst>
          </a:custGeom>
          <a:solidFill>
            <a:schemeClr val="bg1">
              <a:alpha val="90000"/>
            </a:schemeClr>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6457" tIns="52491" rIns="52490" bIns="52490" numCol="1" spcCol="1270" anchor="ctr" anchorCtr="0">
            <a:noAutofit/>
          </a:bodyPr>
          <a:lstStyle/>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a:p>
            <a:pPr marL="228588" lvl="1" indent="-228588" defTabSz="977850">
              <a:lnSpc>
                <a:spcPct val="120000"/>
              </a:lnSpc>
              <a:spcAft>
                <a:spcPct val="15000"/>
              </a:spcAft>
              <a:buChar char="••"/>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Text Placeholder 3"/>
          <p:cNvSpPr txBox="1">
            <a:spLocks/>
          </p:cNvSpPr>
          <p:nvPr/>
        </p:nvSpPr>
        <p:spPr>
          <a:xfrm>
            <a:off x="2382758" y="1445624"/>
            <a:ext cx="5997261" cy="664797"/>
          </a:xfrm>
          <a:prstGeom prst="rect">
            <a:avLst/>
          </a:prstGeom>
          <a:effectLst/>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353">
              <a:lnSpc>
                <a:spcPct val="120000"/>
              </a:lnSpc>
              <a:spcBef>
                <a:spcPct val="20000"/>
              </a:spcBef>
              <a:defRPr/>
            </a:pP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a:t>
            </a:r>
            <a:r>
              <a:rPr lang="en-US" altLang="zh-CN"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是调整平等主体的自然、法人和非法人组织之间的人身关系和财产关系的法律规范总称。我国</a:t>
            </a:r>
            <a:r>
              <a:rPr lang="en-US" altLang="zh-CN"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民法典</a:t>
            </a:r>
            <a:r>
              <a:rPr lang="en-US" altLang="zh-CN"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第</a:t>
            </a:r>
            <a:r>
              <a:rPr lang="en-US" altLang="zh-CN"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2</a:t>
            </a: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条规定</a:t>
            </a:r>
            <a:r>
              <a:rPr lang="en-US" altLang="zh-CN"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rPr>
              <a:t>民法调整平等主体的自然人、法人和非法人组织之间的人身关系和财产关系。”</a:t>
            </a:r>
            <a:endParaRPr lang="en-US" sz="1200" dirty="0">
              <a:solidFill>
                <a:srgbClr val="66003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6" name="Freeform 45"/>
          <p:cNvSpPr>
            <a:spLocks noEditPoints="1"/>
          </p:cNvSpPr>
          <p:nvPr/>
        </p:nvSpPr>
        <p:spPr bwMode="auto">
          <a:xfrm>
            <a:off x="1993845" y="1588019"/>
            <a:ext cx="310951" cy="310951"/>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rgbClr val="660033"/>
          </a:solidFill>
          <a:ln w="9525">
            <a:noFill/>
            <a:round/>
            <a:headEnd/>
            <a:tailEnd/>
          </a:ln>
          <a:effectLst>
            <a:outerShdw blurRad="50800" dist="38100" dir="2700000" algn="tl" rotWithShape="0">
              <a:prstClr val="black">
                <a:alpha val="40000"/>
              </a:prstClr>
            </a:outerShdw>
          </a:effectLst>
        </p:spPr>
        <p:txBody>
          <a:bodyPr vert="horz" wrap="square" lIns="91435" tIns="45717" rIns="91435" bIns="45717" numCol="1" anchor="t" anchorCtr="0" compatLnSpc="1">
            <a:prstTxWarp prst="textNoShape">
              <a:avLst/>
            </a:prstTxWarp>
          </a:bodyPr>
          <a:lstStyle/>
          <a:p>
            <a:pPr>
              <a:lnSpc>
                <a:spcPct val="120000"/>
              </a:lnSpc>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Text Placeholder 3"/>
          <p:cNvSpPr txBox="1">
            <a:spLocks/>
          </p:cNvSpPr>
          <p:nvPr/>
        </p:nvSpPr>
        <p:spPr>
          <a:xfrm>
            <a:off x="2382758" y="2783753"/>
            <a:ext cx="6033221" cy="517065"/>
          </a:xfrm>
          <a:prstGeom prst="rect">
            <a:avLst/>
          </a:prstGeom>
          <a:effectLst/>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353">
              <a:lnSpc>
                <a:spcPct val="120000"/>
              </a:lnSpc>
              <a:spcBef>
                <a:spcPct val="20000"/>
              </a:spcBef>
              <a:defRPr/>
            </a:pP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民法调整的对象</a:t>
            </a:r>
            <a:r>
              <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rPr>
              <a:t>就是平等主体的自然人之间、法人之间、非法人组织之间以及三者相互之间的人身关系和财产关系。</a:t>
            </a:r>
            <a:endParaRPr lang="en-US" altLang="zh-CN" sz="1400" dirty="0">
              <a:solidFill>
                <a:srgbClr val="4E2A13"/>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28" name="Freeform 45"/>
          <p:cNvSpPr>
            <a:spLocks noEditPoints="1"/>
          </p:cNvSpPr>
          <p:nvPr/>
        </p:nvSpPr>
        <p:spPr bwMode="auto">
          <a:xfrm>
            <a:off x="1993845" y="2812624"/>
            <a:ext cx="310951" cy="310951"/>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rgbClr val="4E2A13"/>
          </a:solidFill>
          <a:ln w="9525">
            <a:noFill/>
            <a:round/>
            <a:headEnd/>
            <a:tailEnd/>
          </a:ln>
          <a:effectLst>
            <a:outerShdw blurRad="50800" dist="38100" dir="2700000" algn="tl" rotWithShape="0">
              <a:prstClr val="black">
                <a:alpha val="40000"/>
              </a:prstClr>
            </a:outerShdw>
          </a:effectLst>
        </p:spPr>
        <p:txBody>
          <a:bodyPr vert="horz" wrap="square" lIns="91435" tIns="45717" rIns="91435" bIns="45717" numCol="1" anchor="t" anchorCtr="0" compatLnSpc="1">
            <a:prstTxWarp prst="textNoShape">
              <a:avLst/>
            </a:prstTxWarp>
          </a:bodyPr>
          <a:lstStyle/>
          <a:p>
            <a:pPr>
              <a:lnSpc>
                <a:spcPct val="120000"/>
              </a:lnSpc>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Text Placeholder 3"/>
          <p:cNvSpPr txBox="1">
            <a:spLocks/>
          </p:cNvSpPr>
          <p:nvPr/>
        </p:nvSpPr>
        <p:spPr>
          <a:xfrm>
            <a:off x="2342252" y="3949986"/>
            <a:ext cx="6037767" cy="517065"/>
          </a:xfrm>
          <a:prstGeom prst="rect">
            <a:avLst/>
          </a:prstGeom>
          <a:effectLst/>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353">
              <a:lnSpc>
                <a:spcPct val="120000"/>
              </a:lnSpc>
              <a:spcBef>
                <a:spcPct val="20000"/>
              </a:spcBef>
              <a:defRPr/>
            </a:pPr>
            <a:r>
              <a:rPr lang="zh-CN" altLang="en-US"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民法的调整方法</a:t>
            </a:r>
            <a:r>
              <a:rPr lang="en-US" altLang="zh-CN"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一是事前的调整</a:t>
            </a:r>
            <a:r>
              <a:rPr lang="en-US" altLang="zh-CN"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二是事后的调整</a:t>
            </a:r>
            <a:r>
              <a:rPr lang="en-US" altLang="zh-CN"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a:t>
            </a:r>
            <a:r>
              <a:rPr lang="zh-CN" altLang="en-US"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rPr>
              <a:t>民法通过这样两种调整方法实现对社会关系的影响和规范。</a:t>
            </a:r>
            <a:endParaRPr lang="en-US" altLang="zh-CN" sz="1400" dirty="0">
              <a:solidFill>
                <a:srgbClr val="9B552C"/>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0" name="Freeform 45"/>
          <p:cNvSpPr>
            <a:spLocks noEditPoints="1"/>
          </p:cNvSpPr>
          <p:nvPr/>
        </p:nvSpPr>
        <p:spPr bwMode="auto">
          <a:xfrm>
            <a:off x="1993845" y="4049161"/>
            <a:ext cx="310951" cy="310951"/>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rgbClr val="9B552C"/>
          </a:solidFill>
          <a:ln w="9525">
            <a:noFill/>
            <a:round/>
            <a:headEnd/>
            <a:tailEnd/>
          </a:ln>
          <a:effectLst>
            <a:outerShdw blurRad="50800" dist="38100" dir="2700000" algn="tl" rotWithShape="0">
              <a:prstClr val="black">
                <a:alpha val="40000"/>
              </a:prstClr>
            </a:outerShdw>
          </a:effectLst>
        </p:spPr>
        <p:txBody>
          <a:bodyPr vert="horz" wrap="square" lIns="91435" tIns="45717" rIns="91435" bIns="45717" numCol="1" anchor="t" anchorCtr="0" compatLnSpc="1">
            <a:prstTxWarp prst="textNoShape">
              <a:avLst/>
            </a:prstTxWarp>
          </a:bodyPr>
          <a:lstStyle/>
          <a:p>
            <a:pPr>
              <a:lnSpc>
                <a:spcPct val="120000"/>
              </a:lnSpc>
            </a:pPr>
            <a:endParaRPr lang="en-US" sz="569"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Rounded Rectangle 67"/>
          <p:cNvSpPr/>
          <p:nvPr/>
        </p:nvSpPr>
        <p:spPr>
          <a:xfrm>
            <a:off x="787091" y="1265645"/>
            <a:ext cx="1128792" cy="974838"/>
          </a:xfrm>
          <a:prstGeom prst="roundRect">
            <a:avLst/>
          </a:prstGeom>
          <a:solidFill>
            <a:srgbClr val="660033"/>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algn="ctr" defTabSz="1022298">
              <a:lnSpc>
                <a:spcPct val="120000"/>
              </a:lnSpc>
              <a:spcAft>
                <a:spcPct val="35000"/>
              </a:spcAft>
            </a:pP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一</a:t>
            </a: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民法的概念</a:t>
            </a:r>
            <a:endParaRPr lang="en-US" sz="14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Rounded Rectangle 69"/>
          <p:cNvSpPr/>
          <p:nvPr/>
        </p:nvSpPr>
        <p:spPr>
          <a:xfrm>
            <a:off x="787091" y="2493536"/>
            <a:ext cx="1128792" cy="974836"/>
          </a:xfrm>
          <a:prstGeom prst="roundRect">
            <a:avLst/>
          </a:prstGeom>
          <a:solidFill>
            <a:srgbClr val="4E2A13"/>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algn="ctr" defTabSz="1022298">
              <a:lnSpc>
                <a:spcPct val="120000"/>
              </a:lnSpc>
              <a:spcAft>
                <a:spcPct val="35000"/>
              </a:spcAft>
            </a:pP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二</a:t>
            </a: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民法的调整对象</a:t>
            </a:r>
            <a:endParaRPr lang="en-US" sz="14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Rounded Rectangle 71"/>
          <p:cNvSpPr/>
          <p:nvPr/>
        </p:nvSpPr>
        <p:spPr>
          <a:xfrm>
            <a:off x="787091" y="3721425"/>
            <a:ext cx="1128792" cy="974836"/>
          </a:xfrm>
          <a:prstGeom prst="roundRect">
            <a:avLst/>
          </a:prstGeom>
          <a:solidFill>
            <a:srgbClr val="9B552C"/>
          </a:solidFill>
          <a:ln>
            <a:noFill/>
          </a:ln>
          <a:effectLst>
            <a:outerShdw blurRad="50800" dist="38100" dir="2700000" algn="tl" rotWithShape="0">
              <a:prstClr val="black">
                <a:alpha val="40000"/>
              </a:prstClr>
            </a:outerShdw>
          </a:effectLst>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algn="ctr" defTabSz="1022298">
              <a:lnSpc>
                <a:spcPct val="120000"/>
              </a:lnSpc>
              <a:spcAft>
                <a:spcPct val="35000"/>
              </a:spcAft>
            </a:pP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三</a:t>
            </a:r>
            <a:r>
              <a:rPr lang="en-US" altLang="zh-CN" sz="14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1400" dirty="0">
                <a:latin typeface="Arial" panose="020B0604020202020204" pitchFamily="34" charset="0"/>
                <a:ea typeface="微软雅黑" panose="020B0503020204020204" pitchFamily="34" charset="-122"/>
                <a:cs typeface="+mn-ea"/>
                <a:sym typeface="Arial" panose="020B0604020202020204" pitchFamily="34" charset="0"/>
              </a:rPr>
              <a:t>民法的调整方法</a:t>
            </a:r>
            <a:endParaRPr lang="en-US" sz="14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 name="矩形 1"/>
          <p:cNvSpPr/>
          <p:nvPr/>
        </p:nvSpPr>
        <p:spPr>
          <a:xfrm>
            <a:off x="375453" y="724893"/>
            <a:ext cx="3236784" cy="307777"/>
          </a:xfrm>
          <a:prstGeom prst="rect">
            <a:avLst/>
          </a:prstGeom>
        </p:spPr>
        <p:txBody>
          <a:bodyPr wrap="none">
            <a:spAutoFit/>
          </a:bodyPr>
          <a:lstStyle/>
          <a:p>
            <a:r>
              <a:rPr lang="zh-CN" altLang="zh-CN" sz="1400" dirty="0">
                <a:solidFill>
                  <a:srgbClr val="000000"/>
                </a:solidFill>
                <a:latin typeface="NEU-BZ-S92"/>
                <a:ea typeface="方正小标宋_GBK" panose="020B0300000000000000" pitchFamily="34" charset="-122"/>
                <a:cs typeface="Times New Roman" panose="02020603050405020304" pitchFamily="18" charset="0"/>
              </a:rPr>
              <a:t>一、民法的概念、调整对象和调整方法</a:t>
            </a:r>
            <a:endParaRPr lang="zh-CN" altLang="en-US" dirty="0"/>
          </a:p>
        </p:txBody>
      </p:sp>
    </p:spTree>
    <p:extLst>
      <p:ext uri="{BB962C8B-B14F-4D97-AF65-F5344CB8AC3E}">
        <p14:creationId xmlns:p14="http://schemas.microsoft.com/office/powerpoint/2010/main" val="12429454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p:cTn id="16" dur="500" fill="hold"/>
                                        <p:tgtEl>
                                          <p:spTgt spid="26"/>
                                        </p:tgtEl>
                                        <p:attrNameLst>
                                          <p:attrName>ppt_w</p:attrName>
                                        </p:attrNameLst>
                                      </p:cBhvr>
                                      <p:tavLst>
                                        <p:tav tm="0">
                                          <p:val>
                                            <p:fltVal val="0"/>
                                          </p:val>
                                        </p:tav>
                                        <p:tav tm="100000">
                                          <p:val>
                                            <p:strVal val="#ppt_w"/>
                                          </p:val>
                                        </p:tav>
                                      </p:tavLst>
                                    </p:anim>
                                    <p:anim calcmode="lin" valueType="num">
                                      <p:cBhvr>
                                        <p:cTn id="17" dur="500" fill="hold"/>
                                        <p:tgtEl>
                                          <p:spTgt spid="26"/>
                                        </p:tgtEl>
                                        <p:attrNameLst>
                                          <p:attrName>ppt_h</p:attrName>
                                        </p:attrNameLst>
                                      </p:cBhvr>
                                      <p:tavLst>
                                        <p:tav tm="0">
                                          <p:val>
                                            <p:fltVal val="0"/>
                                          </p:val>
                                        </p:tav>
                                        <p:tav tm="100000">
                                          <p:val>
                                            <p:strVal val="#ppt_h"/>
                                          </p:val>
                                        </p:tav>
                                      </p:tavLst>
                                    </p:anim>
                                    <p:animEffect transition="in" filter="fade">
                                      <p:cBhvr>
                                        <p:cTn id="18" dur="500"/>
                                        <p:tgtEl>
                                          <p:spTgt spid="26"/>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par>
                          <p:cTn id="23" fill="hold">
                            <p:stCondLst>
                              <p:cond delay="2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ppt_x"/>
                                          </p:val>
                                        </p:tav>
                                        <p:tav tm="100000">
                                          <p:val>
                                            <p:strVal val="#ppt_x"/>
                                          </p:val>
                                        </p:tav>
                                      </p:tavLst>
                                    </p:anim>
                                    <p:anim calcmode="lin" valueType="num">
                                      <p:cBhvr additive="base">
                                        <p:cTn id="27" dur="500" fill="hold"/>
                                        <p:tgtEl>
                                          <p:spTgt spid="32"/>
                                        </p:tgtEl>
                                        <p:attrNameLst>
                                          <p:attrName>ppt_y</p:attrName>
                                        </p:attrNameLst>
                                      </p:cBhvr>
                                      <p:tavLst>
                                        <p:tav tm="0">
                                          <p:val>
                                            <p:strVal val="0-#ppt_h/2"/>
                                          </p:val>
                                        </p:tav>
                                        <p:tav tm="100000">
                                          <p:val>
                                            <p:strVal val="#ppt_y"/>
                                          </p:val>
                                        </p:tav>
                                      </p:tavLst>
                                    </p:anim>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left)">
                                      <p:cBhvr>
                                        <p:cTn id="31" dur="500"/>
                                        <p:tgtEl>
                                          <p:spTgt spid="22"/>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animEffect transition="in" filter="fade">
                                      <p:cBhvr>
                                        <p:cTn id="37" dur="500"/>
                                        <p:tgtEl>
                                          <p:spTgt spid="28"/>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wipe(left)">
                                      <p:cBhvr>
                                        <p:cTn id="41" dur="500"/>
                                        <p:tgtEl>
                                          <p:spTgt spid="27"/>
                                        </p:tgtEl>
                                      </p:cBhvr>
                                    </p:animEffect>
                                  </p:childTnLst>
                                </p:cTn>
                              </p:par>
                            </p:childTnLst>
                          </p:cTn>
                        </p:par>
                        <p:par>
                          <p:cTn id="42" fill="hold">
                            <p:stCondLst>
                              <p:cond delay="4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500" fill="hold"/>
                                        <p:tgtEl>
                                          <p:spTgt spid="33"/>
                                        </p:tgtEl>
                                        <p:attrNameLst>
                                          <p:attrName>ppt_x</p:attrName>
                                        </p:attrNameLst>
                                      </p:cBhvr>
                                      <p:tavLst>
                                        <p:tav tm="0">
                                          <p:val>
                                            <p:strVal val="#ppt_x"/>
                                          </p:val>
                                        </p:tav>
                                        <p:tav tm="100000">
                                          <p:val>
                                            <p:strVal val="#ppt_x"/>
                                          </p:val>
                                        </p:tav>
                                      </p:tavLst>
                                    </p:anim>
                                    <p:anim calcmode="lin" valueType="num">
                                      <p:cBhvr additive="base">
                                        <p:cTn id="46" dur="500" fill="hold"/>
                                        <p:tgtEl>
                                          <p:spTgt spid="33"/>
                                        </p:tgtEl>
                                        <p:attrNameLst>
                                          <p:attrName>ppt_y</p:attrName>
                                        </p:attrNameLst>
                                      </p:cBhvr>
                                      <p:tavLst>
                                        <p:tav tm="0">
                                          <p:val>
                                            <p:strVal val="0-#ppt_h/2"/>
                                          </p:val>
                                        </p:tav>
                                        <p:tav tm="100000">
                                          <p:val>
                                            <p:strVal val="#ppt_y"/>
                                          </p:val>
                                        </p:tav>
                                      </p:tavLst>
                                    </p:anim>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left)">
                                      <p:cBhvr>
                                        <p:cTn id="50" dur="500"/>
                                        <p:tgtEl>
                                          <p:spTgt spid="23"/>
                                        </p:tgtEl>
                                      </p:cBhvr>
                                    </p:animEffect>
                                  </p:childTnLst>
                                </p:cTn>
                              </p:par>
                            </p:childTnLst>
                          </p:cTn>
                        </p:par>
                        <p:par>
                          <p:cTn id="51" fill="hold">
                            <p:stCondLst>
                              <p:cond delay="5000"/>
                            </p:stCondLst>
                            <p:childTnLst>
                              <p:par>
                                <p:cTn id="52" presetID="53"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p:cTn id="54" dur="500" fill="hold"/>
                                        <p:tgtEl>
                                          <p:spTgt spid="30"/>
                                        </p:tgtEl>
                                        <p:attrNameLst>
                                          <p:attrName>ppt_w</p:attrName>
                                        </p:attrNameLst>
                                      </p:cBhvr>
                                      <p:tavLst>
                                        <p:tav tm="0">
                                          <p:val>
                                            <p:fltVal val="0"/>
                                          </p:val>
                                        </p:tav>
                                        <p:tav tm="100000">
                                          <p:val>
                                            <p:strVal val="#ppt_w"/>
                                          </p:val>
                                        </p:tav>
                                      </p:tavLst>
                                    </p:anim>
                                    <p:anim calcmode="lin" valueType="num">
                                      <p:cBhvr>
                                        <p:cTn id="55" dur="500" fill="hold"/>
                                        <p:tgtEl>
                                          <p:spTgt spid="30"/>
                                        </p:tgtEl>
                                        <p:attrNameLst>
                                          <p:attrName>ppt_h</p:attrName>
                                        </p:attrNameLst>
                                      </p:cBhvr>
                                      <p:tavLst>
                                        <p:tav tm="0">
                                          <p:val>
                                            <p:fltVal val="0"/>
                                          </p:val>
                                        </p:tav>
                                        <p:tav tm="100000">
                                          <p:val>
                                            <p:strVal val="#ppt_h"/>
                                          </p:val>
                                        </p:tav>
                                      </p:tavLst>
                                    </p:anim>
                                    <p:animEffect transition="in" filter="fade">
                                      <p:cBhvr>
                                        <p:cTn id="56" dur="500"/>
                                        <p:tgtEl>
                                          <p:spTgt spid="30"/>
                                        </p:tgtEl>
                                      </p:cBhvr>
                                    </p:animEffect>
                                  </p:childTnLst>
                                </p:cTn>
                              </p:par>
                            </p:childTnLst>
                          </p:cTn>
                        </p:par>
                        <p:par>
                          <p:cTn id="57" fill="hold">
                            <p:stCondLst>
                              <p:cond delay="5500"/>
                            </p:stCondLst>
                            <p:childTnLst>
                              <p:par>
                                <p:cTn id="58" presetID="22" presetClass="entr" presetSubtype="8"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wipe(left)">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p:bldP spid="26" grpId="0" animBg="1"/>
      <p:bldP spid="27" grpId="0"/>
      <p:bldP spid="28" grpId="0" animBg="1"/>
      <p:bldP spid="29" grpId="0"/>
      <p:bldP spid="30" grpId="0" animBg="1"/>
      <p:bldP spid="31" grpId="0" animBg="1"/>
      <p:bldP spid="32" grpId="0" animBg="1"/>
      <p:bldP spid="3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第四节　物权的保护</a:t>
            </a:r>
          </a:p>
        </p:txBody>
      </p:sp>
      <p:pic>
        <p:nvPicPr>
          <p:cNvPr id="4" name="图片 3">
            <a:extLst>
              <a:ext uri="{FF2B5EF4-FFF2-40B4-BE49-F238E27FC236}">
                <a16:creationId xmlns:a16="http://schemas.microsoft.com/office/drawing/2014/main" id="{CA7A8E0A-46B4-470E-B93B-9960093CD553}"/>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50A6F7D9-BF63-4241-B2E0-E34C4B28B10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67D83000-10C5-4BA6-858B-0C97EA0C0901}"/>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8B121E1F-6011-46A7-A086-35FEFA39E0EA}"/>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74B264A-2BB6-44E7-8660-F9E9C4153972}"/>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00F55C3C-CF61-4730-B42F-7BC626E8634E}"/>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F1DE367-E807-4E66-9809-976864EE1D72}"/>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物权的保护是指通过法律规定的方法和程序</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保障所有人在法律许可的范围内对其所有的财产行使占有、使用、收益、处分的权利的制度。这是物权法律制度必不可少的组成部分。</a:t>
            </a:r>
          </a:p>
        </p:txBody>
      </p:sp>
      <p:sp>
        <p:nvSpPr>
          <p:cNvPr id="11" name="矩形 10">
            <a:extLst>
              <a:ext uri="{FF2B5EF4-FFF2-40B4-BE49-F238E27FC236}">
                <a16:creationId xmlns:a16="http://schemas.microsoft.com/office/drawing/2014/main" id="{3991403A-AFB0-4BBA-82DB-EE446FC8F7F8}"/>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一、物权保护的意义和形式</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9290677C-34A2-4692-954D-9426CDD371B5}"/>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E86A3E5C-FFDF-4888-B248-B4356E614B6E}"/>
              </a:ext>
            </a:extLst>
          </p:cNvPr>
          <p:cNvSpPr/>
          <p:nvPr/>
        </p:nvSpPr>
        <p:spPr>
          <a:xfrm>
            <a:off x="5027531" y="2113182"/>
            <a:ext cx="2971617" cy="2003177"/>
          </a:xfrm>
          <a:prstGeom prst="rect">
            <a:avLst/>
          </a:prstGeom>
        </p:spPr>
        <p:txBody>
          <a:bodyPr wrap="square">
            <a:spAutoFit/>
          </a:bodyPr>
          <a:lstStyle/>
          <a:p>
            <a:pPr>
              <a:lnSpc>
                <a:spcPct val="150000"/>
              </a:lnSpc>
            </a:pPr>
            <a:r>
              <a:rPr lang="en-US" altLang="zh-CN" sz="1200" b="1" dirty="0">
                <a:solidFill>
                  <a:prstClr val="white"/>
                </a:solidFill>
                <a:sym typeface="+mn-ea"/>
              </a:rPr>
              <a:t>(</a:t>
            </a:r>
            <a:r>
              <a:rPr lang="zh-CN" altLang="en-US" sz="1200" b="1" dirty="0">
                <a:solidFill>
                  <a:prstClr val="white"/>
                </a:solidFill>
                <a:sym typeface="+mn-ea"/>
              </a:rPr>
              <a:t>一</a:t>
            </a:r>
            <a:r>
              <a:rPr lang="en-US" altLang="zh-CN" sz="1200" b="1" dirty="0">
                <a:solidFill>
                  <a:prstClr val="white"/>
                </a:solidFill>
                <a:sym typeface="+mn-ea"/>
              </a:rPr>
              <a:t>)</a:t>
            </a:r>
            <a:r>
              <a:rPr lang="zh-CN" altLang="en-US" sz="1200" b="1" dirty="0">
                <a:solidFill>
                  <a:prstClr val="white"/>
                </a:solidFill>
                <a:sym typeface="+mn-ea"/>
              </a:rPr>
              <a:t>确权请求权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二</a:t>
            </a:r>
            <a:r>
              <a:rPr lang="en-US" altLang="zh-CN" sz="1200" b="1" dirty="0">
                <a:solidFill>
                  <a:prstClr val="white"/>
                </a:solidFill>
                <a:sym typeface="+mn-ea"/>
              </a:rPr>
              <a:t>)</a:t>
            </a:r>
            <a:r>
              <a:rPr lang="zh-CN" altLang="en-US" sz="1200" b="1" dirty="0">
                <a:solidFill>
                  <a:prstClr val="white"/>
                </a:solidFill>
                <a:sym typeface="+mn-ea"/>
              </a:rPr>
              <a:t>返还原物请求权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三</a:t>
            </a:r>
            <a:r>
              <a:rPr lang="en-US" altLang="zh-CN" sz="1200" b="1" dirty="0">
                <a:solidFill>
                  <a:prstClr val="white"/>
                </a:solidFill>
                <a:sym typeface="+mn-ea"/>
              </a:rPr>
              <a:t>)</a:t>
            </a:r>
            <a:r>
              <a:rPr lang="zh-CN" altLang="en-US" sz="1200" b="1" dirty="0">
                <a:solidFill>
                  <a:prstClr val="white"/>
                </a:solidFill>
                <a:sym typeface="+mn-ea"/>
              </a:rPr>
              <a:t>排除妨害、消除危险请求权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四</a:t>
            </a:r>
            <a:r>
              <a:rPr lang="en-US" altLang="zh-CN" sz="1200" b="1" dirty="0">
                <a:solidFill>
                  <a:prstClr val="white"/>
                </a:solidFill>
                <a:sym typeface="+mn-ea"/>
              </a:rPr>
              <a:t>)</a:t>
            </a:r>
            <a:r>
              <a:rPr lang="zh-CN" altLang="en-US" sz="1200" b="1" dirty="0">
                <a:solidFill>
                  <a:prstClr val="white"/>
                </a:solidFill>
                <a:sym typeface="+mn-ea"/>
              </a:rPr>
              <a:t>修理、重作、更换或者恢复原状请求权</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a:t>
            </a:r>
            <a:r>
              <a:rPr lang="zh-CN" altLang="en-US" sz="1200" b="1" dirty="0">
                <a:solidFill>
                  <a:prstClr val="white"/>
                </a:solidFill>
                <a:sym typeface="+mn-ea"/>
              </a:rPr>
              <a:t>五</a:t>
            </a:r>
            <a:r>
              <a:rPr lang="en-US" altLang="zh-CN" sz="1200" b="1" dirty="0">
                <a:solidFill>
                  <a:prstClr val="white"/>
                </a:solidFill>
                <a:sym typeface="+mn-ea"/>
              </a:rPr>
              <a:t>)</a:t>
            </a:r>
            <a:r>
              <a:rPr lang="zh-CN" altLang="en-US" sz="1200" b="1" dirty="0">
                <a:solidFill>
                  <a:prstClr val="white"/>
                </a:solidFill>
                <a:sym typeface="+mn-ea"/>
              </a:rPr>
              <a:t>损害赔偿请求权</a:t>
            </a:r>
            <a:endParaRPr lang="en-US" altLang="zh-CN" sz="1200" b="1" dirty="0">
              <a:solidFill>
                <a:prstClr val="white"/>
              </a:solidFill>
              <a:sym typeface="+mn-ea"/>
            </a:endParaRPr>
          </a:p>
          <a:p>
            <a:pPr>
              <a:lnSpc>
                <a:spcPct val="150000"/>
              </a:lnSpc>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D1C4FC72-C88B-4A74-91CB-B148B055DBEF}"/>
              </a:ext>
            </a:extLst>
          </p:cNvPr>
          <p:cNvSpPr/>
          <p:nvPr/>
        </p:nvSpPr>
        <p:spPr>
          <a:xfrm>
            <a:off x="4897461" y="1456296"/>
            <a:ext cx="3336506" cy="367473"/>
          </a:xfrm>
          <a:prstGeom prst="rect">
            <a:avLst/>
          </a:prstGeom>
        </p:spPr>
        <p:txBody>
          <a:bodyPr wrap="square">
            <a:spAutoFit/>
          </a:bodyPr>
          <a:lstStyle/>
          <a:p>
            <a:pPr algn="just">
              <a:lnSpc>
                <a:spcPct val="120000"/>
              </a:lnSpc>
            </a:pPr>
            <a:r>
              <a:rPr lang="zh-CN" altLang="en-US" sz="1600" b="1" dirty="0">
                <a:solidFill>
                  <a:prstClr val="white"/>
                </a:solidFill>
              </a:rPr>
              <a:t>二、物权保护请求权</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8117B717-5BE1-417D-934E-7EB6AD8FC3DD}"/>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B8E5E50B-3A26-47D3-AB45-0C2E2A4B2E3D}"/>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7172857B-91F2-4938-AFDB-6A4A692BBAEC}"/>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0552859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第五节　占有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一、占有的概念、性质与功能</a:t>
            </a:r>
            <a:endParaRPr lang="zh-CN" altLang="en-US" dirty="0"/>
          </a:p>
        </p:txBody>
      </p:sp>
      <p:pic>
        <p:nvPicPr>
          <p:cNvPr id="4" name="图片 3">
            <a:extLst>
              <a:ext uri="{FF2B5EF4-FFF2-40B4-BE49-F238E27FC236}">
                <a16:creationId xmlns:a16="http://schemas.microsoft.com/office/drawing/2014/main" id="{056448CF-8A6A-48BB-85EC-E5E73B7CAF3A}"/>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685C2761-4381-4792-A12D-F0BA83396DE6}"/>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109CC3D6-BBD0-4786-BA98-BF5B5DD873D8}"/>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21C203E-E9C5-47E8-B4F5-B53D2623C41F}"/>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34599DDD-762F-45C0-B7F0-37D8E4220D64}"/>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9B7CDF0A-61A8-42B2-90C2-9C136303A32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D590C9-CEA7-42B3-9057-E00290729A01}"/>
              </a:ext>
            </a:extLst>
          </p:cNvPr>
          <p:cNvSpPr/>
          <p:nvPr/>
        </p:nvSpPr>
        <p:spPr>
          <a:xfrm>
            <a:off x="369061" y="2088445"/>
            <a:ext cx="2594688"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占有是指民事主体对于物具有事实上的管领力的一种状态</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换言之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就是人对某物的事实上的控制。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458</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基于合同关系等产生的占有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有关不动产或者动产的使用、收益、违约责任等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按照合同约定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合同没有约定或者约定不明确的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依照有关法律规定。”这里说的就是占有。</a:t>
            </a:r>
          </a:p>
        </p:txBody>
      </p:sp>
      <p:sp>
        <p:nvSpPr>
          <p:cNvPr id="11" name="矩形 10">
            <a:extLst>
              <a:ext uri="{FF2B5EF4-FFF2-40B4-BE49-F238E27FC236}">
                <a16:creationId xmlns:a16="http://schemas.microsoft.com/office/drawing/2014/main" id="{6E1404FB-A216-457D-B5E8-EBC483AB9A36}"/>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占有的概念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F3548BF6-DE2E-496B-BD9E-B6397EEE6FD9}"/>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A20BD355-AB40-4B05-A903-3C85B658B776}"/>
              </a:ext>
            </a:extLst>
          </p:cNvPr>
          <p:cNvSpPr/>
          <p:nvPr/>
        </p:nvSpPr>
        <p:spPr>
          <a:xfrm>
            <a:off x="3302692" y="2193864"/>
            <a:ext cx="2451373" cy="1171218"/>
          </a:xfrm>
          <a:prstGeom prst="rect">
            <a:avLst/>
          </a:prstGeom>
        </p:spPr>
        <p:txBody>
          <a:bodyPr wrap="square">
            <a:spAutoFit/>
          </a:bodyPr>
          <a:lstStyle/>
          <a:p>
            <a:pPr>
              <a:lnSpc>
                <a:spcPct val="150000"/>
              </a:lnSpc>
            </a:pPr>
            <a:r>
              <a:rPr lang="zh-CN" altLang="en-US" sz="1200" b="1" dirty="0">
                <a:solidFill>
                  <a:prstClr val="white"/>
                </a:solidFill>
                <a:sym typeface="+mn-ea"/>
              </a:rPr>
              <a:t>我国</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对占有的性质规定为事实状态</a:t>
            </a:r>
            <a:r>
              <a:rPr lang="en-US" altLang="zh-CN" sz="1200" b="1" dirty="0">
                <a:solidFill>
                  <a:prstClr val="white"/>
                </a:solidFill>
                <a:sym typeface="+mn-ea"/>
              </a:rPr>
              <a:t>,</a:t>
            </a:r>
            <a:r>
              <a:rPr lang="zh-CN" altLang="en-US" sz="1200" b="1" dirty="0">
                <a:solidFill>
                  <a:prstClr val="white"/>
                </a:solidFill>
                <a:sym typeface="+mn-ea"/>
              </a:rPr>
              <a:t>而不是一种权利。法律保护占有</a:t>
            </a:r>
            <a:r>
              <a:rPr lang="en-US" altLang="zh-CN" sz="1200" b="1" dirty="0">
                <a:solidFill>
                  <a:prstClr val="white"/>
                </a:solidFill>
                <a:sym typeface="+mn-ea"/>
              </a:rPr>
              <a:t>,</a:t>
            </a:r>
            <a:r>
              <a:rPr lang="zh-CN" altLang="en-US" sz="1200" b="1" dirty="0">
                <a:solidFill>
                  <a:prstClr val="white"/>
                </a:solidFill>
                <a:sym typeface="+mn-ea"/>
              </a:rPr>
              <a:t>就是保护占有人的这种民事利益。</a:t>
            </a:r>
          </a:p>
        </p:txBody>
      </p:sp>
      <p:sp>
        <p:nvSpPr>
          <p:cNvPr id="14" name="矩形 13">
            <a:extLst>
              <a:ext uri="{FF2B5EF4-FFF2-40B4-BE49-F238E27FC236}">
                <a16:creationId xmlns:a16="http://schemas.microsoft.com/office/drawing/2014/main" id="{E1C6A0D4-EB66-4D99-8199-3682BD56A007}"/>
              </a:ext>
            </a:extLst>
          </p:cNvPr>
          <p:cNvSpPr/>
          <p:nvPr/>
        </p:nvSpPr>
        <p:spPr>
          <a:xfrm>
            <a:off x="3172622" y="1536978"/>
            <a:ext cx="2752380"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占有的性质</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CFA79669-E12D-4F0A-901F-E25D5E3EA6B1}"/>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121F2D9-F92D-4387-888A-A82778BF4CF8}"/>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3B52CA80-2FEF-45F2-94C1-0DF3E415FC40}"/>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C51342EC-073B-4AB6-8AA7-EEB808C1E547}"/>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8B8487CB-6F30-4247-BE22-2B0A5B594BB4}"/>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EC22BDD9-0DCC-41D6-941D-D89BD12BF2B0}"/>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03358827-FB12-47EF-B10D-79929EDD2885}"/>
              </a:ext>
            </a:extLst>
          </p:cNvPr>
          <p:cNvSpPr/>
          <p:nvPr/>
        </p:nvSpPr>
        <p:spPr>
          <a:xfrm>
            <a:off x="6172845" y="2088447"/>
            <a:ext cx="2487061" cy="1444691"/>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保护功能</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公示功能</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持续功能</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E846C7F6-175A-4AB6-A7E7-ACEB2D56E3C4}"/>
              </a:ext>
            </a:extLst>
          </p:cNvPr>
          <p:cNvSpPr/>
          <p:nvPr/>
        </p:nvSpPr>
        <p:spPr>
          <a:xfrm>
            <a:off x="6031989" y="1502913"/>
            <a:ext cx="269189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占有的功能</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4435A3F2-EE03-4E27-9BA9-62C0669475FD}"/>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6B95B468-06A4-4B22-9DE7-5E4B14B438D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4332928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第五节　占有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二、占有的成立要件和分类</a:t>
            </a:r>
            <a:endParaRPr lang="zh-CN" altLang="en-US" dirty="0"/>
          </a:p>
        </p:txBody>
      </p:sp>
      <p:pic>
        <p:nvPicPr>
          <p:cNvPr id="4" name="图片 3">
            <a:extLst>
              <a:ext uri="{FF2B5EF4-FFF2-40B4-BE49-F238E27FC236}">
                <a16:creationId xmlns:a16="http://schemas.microsoft.com/office/drawing/2014/main" id="{3D9D6189-2495-4BC8-8887-70C0D14AF611}"/>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E747EF10-E917-4D93-9D19-3B68597ED10B}"/>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12189477-BB79-4ABB-869F-119DCE76F522}"/>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1F2F55E6-DE57-4864-BA37-1EA795EBB0EB}"/>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EAF97468-93CC-4747-B146-F036C10E9BF0}"/>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BC99F39-D6EB-4876-B486-1D3C3ED111FF}"/>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EF00530-20D1-40E2-8CA7-F9B25DD40FD3}"/>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占有的主体</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占有的客体</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占有的客观方面</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占有的主观方面</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15E02C63-399C-4A21-8557-D8210F680DF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占有的成立要件</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FAA73D8-10F4-40EE-B3D7-E0C68827911E}"/>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9D47E96A-95A8-46B8-AD04-5214463CD01E}"/>
              </a:ext>
            </a:extLst>
          </p:cNvPr>
          <p:cNvSpPr/>
          <p:nvPr/>
        </p:nvSpPr>
        <p:spPr>
          <a:xfrm>
            <a:off x="5027531" y="2113182"/>
            <a:ext cx="2971617" cy="144917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有权占有与无权占有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自主占有与他主占有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单独占有和共同占有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继续占有与非继续占有</a:t>
            </a:r>
            <a:endParaRPr lang="en-US" altLang="zh-CN" sz="1200" b="1" dirty="0">
              <a:solidFill>
                <a:prstClr val="white"/>
              </a:solidFill>
              <a:latin typeface="微软雅黑" panose="020B0503020204020204" charset="-122"/>
              <a:sym typeface="+mn-ea"/>
            </a:endParaRPr>
          </a:p>
          <a:p>
            <a:pPr>
              <a:lnSpc>
                <a:spcPct val="150000"/>
              </a:lnSpc>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55835508-328F-4B34-8762-2AD7D7054D6E}"/>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占有的分类</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E728D07-E794-42CC-AADD-052179B8FF11}"/>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D915963-C15D-472B-94BC-F0EC654F8FF2}"/>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ABA073A-0922-4AF9-A2F6-46B05039DDF7}"/>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3258117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第五节　占有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三、占有的取得</a:t>
            </a:r>
            <a:endParaRPr lang="zh-CN" altLang="en-US" dirty="0"/>
          </a:p>
        </p:txBody>
      </p:sp>
      <p:pic>
        <p:nvPicPr>
          <p:cNvPr id="4" name="图片 3">
            <a:extLst>
              <a:ext uri="{FF2B5EF4-FFF2-40B4-BE49-F238E27FC236}">
                <a16:creationId xmlns:a16="http://schemas.microsoft.com/office/drawing/2014/main" id="{3D9D6189-2495-4BC8-8887-70C0D14AF611}"/>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E747EF10-E917-4D93-9D19-3B68597ED10B}"/>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12189477-BB79-4ABB-869F-119DCE76F522}"/>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1F2F55E6-DE57-4864-BA37-1EA795EBB0EB}"/>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EAF97468-93CC-4747-B146-F036C10E9BF0}"/>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BC99F39-D6EB-4876-B486-1D3C3ED111FF}"/>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EF00530-20D1-40E2-8CA7-F9B25DD40FD3}"/>
              </a:ext>
            </a:extLst>
          </p:cNvPr>
          <p:cNvSpPr/>
          <p:nvPr/>
        </p:nvSpPr>
        <p:spPr>
          <a:xfrm>
            <a:off x="1148990" y="2007763"/>
            <a:ext cx="3145348"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占有的原始取得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是指不基于他人转移占有而直接取得对某物的占有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即占有人基于事实上的管领力而原始取得占有。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原始取得占有主要的方式有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先占</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侵占</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遗失物拾得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其他原始取得</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诸如生产产品、修造房屋、收取天然物的孳息等。</a:t>
            </a:r>
          </a:p>
        </p:txBody>
      </p:sp>
      <p:sp>
        <p:nvSpPr>
          <p:cNvPr id="11" name="矩形 10">
            <a:extLst>
              <a:ext uri="{FF2B5EF4-FFF2-40B4-BE49-F238E27FC236}">
                <a16:creationId xmlns:a16="http://schemas.microsoft.com/office/drawing/2014/main" id="{15E02C63-399C-4A21-8557-D8210F680DF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占有的原始取得</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FAA73D8-10F4-40EE-B3D7-E0C68827911E}"/>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9D47E96A-95A8-46B8-AD04-5214463CD01E}"/>
              </a:ext>
            </a:extLst>
          </p:cNvPr>
          <p:cNvSpPr/>
          <p:nvPr/>
        </p:nvSpPr>
        <p:spPr>
          <a:xfrm>
            <a:off x="5027531" y="2113182"/>
            <a:ext cx="2971617" cy="1448217"/>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占有让与。它是指依据原占有人让与占有的意思</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而使受让人取得占有。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占有概括承受。它是指依据某种法定事实而取得占有。其中</a:t>
            </a:r>
            <a:r>
              <a:rPr lang="en-US" altLang="zh-CN" sz="1200" b="1" dirty="0">
                <a:solidFill>
                  <a:prstClr val="white"/>
                </a:solidFill>
                <a:sym typeface="+mn-ea"/>
              </a:rPr>
              <a:t>,</a:t>
            </a:r>
            <a:r>
              <a:rPr lang="zh-CN" altLang="en-US" sz="1200" b="1" dirty="0">
                <a:solidFill>
                  <a:prstClr val="white"/>
                </a:solidFill>
                <a:sym typeface="+mn-ea"/>
              </a:rPr>
              <a:t>以因继承而取得占有为最主要的形式。</a:t>
            </a:r>
          </a:p>
        </p:txBody>
      </p:sp>
      <p:sp>
        <p:nvSpPr>
          <p:cNvPr id="14" name="矩形 13">
            <a:extLst>
              <a:ext uri="{FF2B5EF4-FFF2-40B4-BE49-F238E27FC236}">
                <a16:creationId xmlns:a16="http://schemas.microsoft.com/office/drawing/2014/main" id="{55835508-328F-4B34-8762-2AD7D7054D6E}"/>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占有的继受取得</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E728D07-E794-42CC-AADD-052179B8FF11}"/>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D915963-C15D-472B-94BC-F0EC654F8FF2}"/>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ABA073A-0922-4AF9-A2F6-46B05039DDF7}"/>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7136322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第五节　占有</a:t>
            </a:r>
          </a:p>
        </p:txBody>
      </p:sp>
      <p:pic>
        <p:nvPicPr>
          <p:cNvPr id="4" name="图片 3">
            <a:extLst>
              <a:ext uri="{FF2B5EF4-FFF2-40B4-BE49-F238E27FC236}">
                <a16:creationId xmlns:a16="http://schemas.microsoft.com/office/drawing/2014/main" id="{3D9D6189-2495-4BC8-8887-70C0D14AF611}"/>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E747EF10-E917-4D93-9D19-3B68597ED10B}"/>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12189477-BB79-4ABB-869F-119DCE76F522}"/>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1F2F55E6-DE57-4864-BA37-1EA795EBB0EB}"/>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EAF97468-93CC-4747-B146-F036C10E9BF0}"/>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BC99F39-D6EB-4876-B486-1D3C3ED111FF}"/>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4EF00530-20D1-40E2-8CA7-F9B25DD40FD3}"/>
              </a:ext>
            </a:extLst>
          </p:cNvPr>
          <p:cNvSpPr/>
          <p:nvPr/>
        </p:nvSpPr>
        <p:spPr>
          <a:xfrm>
            <a:off x="1148990" y="2007763"/>
            <a:ext cx="3145348"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占有的消灭</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是指占有人丧失对占有物的事实上的管领力。能够引起占有消灭的原因有占有物灭失、占有物被没收、占有物被征收等。</a:t>
            </a:r>
          </a:p>
        </p:txBody>
      </p:sp>
      <p:sp>
        <p:nvSpPr>
          <p:cNvPr id="11" name="矩形 10">
            <a:extLst>
              <a:ext uri="{FF2B5EF4-FFF2-40B4-BE49-F238E27FC236}">
                <a16:creationId xmlns:a16="http://schemas.microsoft.com/office/drawing/2014/main" id="{15E02C63-399C-4A21-8557-D8210F680DFF}"/>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四、占有的消灭</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FAA73D8-10F4-40EE-B3D7-E0C68827911E}"/>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9D47E96A-95A8-46B8-AD04-5214463CD01E}"/>
              </a:ext>
            </a:extLst>
          </p:cNvPr>
          <p:cNvSpPr/>
          <p:nvPr/>
        </p:nvSpPr>
        <p:spPr>
          <a:xfrm>
            <a:off x="5027531" y="2113182"/>
            <a:ext cx="3206436" cy="2279214"/>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尽管占有只是一种事实状态</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但</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仍予以保护。</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按照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462</a:t>
            </a:r>
            <a:r>
              <a:rPr lang="zh-CN" altLang="en-US" sz="1200" b="1" dirty="0">
                <a:solidFill>
                  <a:prstClr val="white"/>
                </a:solidFill>
                <a:latin typeface="微软雅黑" panose="020B0503020204020204" charset="-122"/>
                <a:sym typeface="+mn-ea"/>
              </a:rPr>
              <a:t>条的规定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占有的不动产或动产被侵占的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占有人有权请求返还原物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对妨害占有的行为</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占有人有权请求排除妨害或者消除危险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因侵占或者妨害造成损害的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占有人有权依法请求损害赔偿。其中返还原物请求权受一年除斥期间的限制。</a:t>
            </a: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55835508-328F-4B34-8762-2AD7D7054D6E}"/>
              </a:ext>
            </a:extLst>
          </p:cNvPr>
          <p:cNvSpPr/>
          <p:nvPr/>
        </p:nvSpPr>
        <p:spPr>
          <a:xfrm>
            <a:off x="4897461" y="1456296"/>
            <a:ext cx="3336506" cy="367473"/>
          </a:xfrm>
          <a:prstGeom prst="rect">
            <a:avLst/>
          </a:prstGeom>
        </p:spPr>
        <p:txBody>
          <a:bodyPr wrap="square">
            <a:spAutoFit/>
          </a:bodyPr>
          <a:lstStyle/>
          <a:p>
            <a:pPr algn="just">
              <a:lnSpc>
                <a:spcPct val="120000"/>
              </a:lnSpc>
            </a:pPr>
            <a:r>
              <a:rPr lang="zh-CN" altLang="en-US" sz="1600" b="1" dirty="0">
                <a:solidFill>
                  <a:prstClr val="white"/>
                </a:solidFill>
              </a:rPr>
              <a:t>五、占有的保护</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E728D07-E794-42CC-AADD-052179B8FF11}"/>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D915963-C15D-472B-94BC-F0EC654F8FF2}"/>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2ABA073A-0922-4AF9-A2F6-46B05039DDF7}"/>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3598643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1800" b="1" dirty="0">
                <a:solidFill>
                  <a:schemeClr val="bg1"/>
                </a:solidFill>
                <a:latin typeface="微软雅黑" pitchFamily="34" charset="-122"/>
                <a:ea typeface="微软雅黑" pitchFamily="34" charset="-122"/>
              </a:rPr>
              <a:t>第一节　所有权概述</a:t>
            </a:r>
            <a:endParaRPr lang="en-US" altLang="zh-CN" sz="1800" b="1" dirty="0">
              <a:solidFill>
                <a:schemeClr val="bg1"/>
              </a:solidFill>
              <a:latin typeface="微软雅黑" pitchFamily="34" charset="-122"/>
              <a:ea typeface="微软雅黑" pitchFamily="34" charset="-122"/>
            </a:endParaRPr>
          </a:p>
          <a:p>
            <a:pPr algn="l">
              <a:lnSpc>
                <a:spcPct val="150000"/>
              </a:lnSpc>
              <a:defRPr/>
            </a:pPr>
            <a:r>
              <a:rPr lang="zh-CN" altLang="en-US" sz="1800" b="1" dirty="0">
                <a:solidFill>
                  <a:schemeClr val="bg1"/>
                </a:solidFill>
                <a:latin typeface="微软雅黑" pitchFamily="34" charset="-122"/>
                <a:ea typeface="微软雅黑" pitchFamily="34" charset="-122"/>
              </a:rPr>
              <a:t>第二节　所有权的取得、行使和消灭</a:t>
            </a:r>
            <a:endParaRPr lang="en-US" altLang="zh-CN" sz="1800" b="1" dirty="0">
              <a:solidFill>
                <a:schemeClr val="bg1"/>
              </a:solidFill>
              <a:latin typeface="微软雅黑" pitchFamily="34" charset="-122"/>
              <a:ea typeface="微软雅黑" pitchFamily="34" charset="-122"/>
            </a:endParaRPr>
          </a:p>
          <a:p>
            <a:pPr algn="l">
              <a:lnSpc>
                <a:spcPct val="150000"/>
              </a:lnSpc>
              <a:defRPr/>
            </a:pPr>
            <a:r>
              <a:rPr lang="zh-CN" altLang="en-US" sz="1800" b="1" dirty="0">
                <a:solidFill>
                  <a:schemeClr val="bg1"/>
                </a:solidFill>
                <a:latin typeface="微软雅黑" pitchFamily="34" charset="-122"/>
                <a:ea typeface="微软雅黑" pitchFamily="34" charset="-122"/>
              </a:rPr>
              <a:t>第三节　所有权的主要形式</a:t>
            </a:r>
            <a:endParaRPr lang="en-US" altLang="zh-CN" sz="18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第四节　建筑物区分所有权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第五节　相邻关系</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第六节　共有</a:t>
            </a: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第八章  所有权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8" name="任意多边形 15">
            <a:extLst>
              <a:ext uri="{FF2B5EF4-FFF2-40B4-BE49-F238E27FC236}">
                <a16:creationId xmlns:a16="http://schemas.microsoft.com/office/drawing/2014/main" id="{0CEC28DC-A7A9-4EB5-8AEB-7B1A57EA3907}"/>
              </a:ext>
            </a:extLst>
          </p:cNvPr>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物　 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15241295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62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第一节　所有权概述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一、所有权的概念和特征</a:t>
            </a:r>
            <a:endParaRPr lang="zh-CN" altLang="en-US" dirty="0"/>
          </a:p>
        </p:txBody>
      </p:sp>
      <p:sp>
        <p:nvSpPr>
          <p:cNvPr id="22" name="TextBox 10">
            <a:extLst>
              <a:ext uri="{FF2B5EF4-FFF2-40B4-BE49-F238E27FC236}">
                <a16:creationId xmlns:a16="http://schemas.microsoft.com/office/drawing/2014/main" id="{E781831F-45F5-4533-B8C6-27991EA6BAE1}"/>
              </a:ext>
            </a:extLst>
          </p:cNvPr>
          <p:cNvSpPr txBox="1">
            <a:spLocks noChangeArrowheads="1"/>
          </p:cNvSpPr>
          <p:nvPr/>
        </p:nvSpPr>
        <p:spPr bwMode="auto">
          <a:xfrm>
            <a:off x="6471753" y="2331434"/>
            <a:ext cx="2231980" cy="1493614"/>
          </a:xfrm>
          <a:prstGeom prst="rect">
            <a:avLst/>
          </a:prstGeom>
          <a:noFill/>
          <a:ln w="9525">
            <a:noFill/>
            <a:miter lim="800000"/>
            <a:headEnd/>
            <a:tailEnd/>
          </a:ln>
        </p:spPr>
        <p:txBody>
          <a:bodyPr wrap="square" lIns="0" tIns="0" rIns="0" bIns="0">
            <a:spAutoFit/>
          </a:bodyPr>
          <a:lstStyle/>
          <a:p>
            <a:pPr marL="171450" indent="-171450" algn="just">
              <a:lnSpc>
                <a:spcPct val="150000"/>
              </a:lnSpc>
              <a:buFont typeface="Wingdings" panose="05000000000000000000" pitchFamily="2" charset="2"/>
              <a:buChar char="u"/>
            </a:pP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1.</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所有权具有完全性</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2.</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所有权具有原始物权性</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3.</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所有权具有弹力性</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4.</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所有权具有永久存续性</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p:txBody>
      </p:sp>
      <p:sp>
        <p:nvSpPr>
          <p:cNvPr id="23" name="TextBox 16">
            <a:extLst>
              <a:ext uri="{FF2B5EF4-FFF2-40B4-BE49-F238E27FC236}">
                <a16:creationId xmlns:a16="http://schemas.microsoft.com/office/drawing/2014/main" id="{833622D3-9D74-405D-AEA8-430D70274DB7}"/>
              </a:ext>
            </a:extLst>
          </p:cNvPr>
          <p:cNvSpPr txBox="1">
            <a:spLocks noChangeArrowheads="1"/>
          </p:cNvSpPr>
          <p:nvPr/>
        </p:nvSpPr>
        <p:spPr bwMode="auto">
          <a:xfrm>
            <a:off x="6558467" y="1952096"/>
            <a:ext cx="2044625" cy="215444"/>
          </a:xfrm>
          <a:prstGeom prst="rect">
            <a:avLst/>
          </a:prstGeom>
          <a:noFill/>
          <a:ln w="9525">
            <a:noFill/>
            <a:miter lim="800000"/>
            <a:headEnd/>
            <a:tailEnd/>
          </a:ln>
        </p:spPr>
        <p:txBody>
          <a:bodyPr wrap="square" lIns="0" tIns="0" rIns="0" bIns="0">
            <a:spAutoFit/>
          </a:bodyPr>
          <a:lstStyle/>
          <a:p>
            <a:r>
              <a:rPr lang="en-US" altLang="zh-CN" sz="1400" dirty="0">
                <a:solidFill>
                  <a:schemeClr val="accent2">
                    <a:lumMod val="50000"/>
                  </a:schemeClr>
                </a:solidFill>
                <a:latin typeface="微软雅黑" panose="020B0503020204020204" pitchFamily="34" charset="-122"/>
                <a:ea typeface="微软雅黑" panose="020B0503020204020204" pitchFamily="34" charset="-122"/>
              </a:rPr>
              <a:t>(</a:t>
            </a:r>
            <a:r>
              <a:rPr lang="zh-CN" altLang="en-US" sz="1400" dirty="0">
                <a:solidFill>
                  <a:schemeClr val="accent2">
                    <a:lumMod val="50000"/>
                  </a:schemeClr>
                </a:solidFill>
                <a:latin typeface="微软雅黑" panose="020B0503020204020204" pitchFamily="34" charset="-122"/>
                <a:ea typeface="微软雅黑" panose="020B0503020204020204" pitchFamily="34" charset="-122"/>
              </a:rPr>
              <a:t>二</a:t>
            </a:r>
            <a:r>
              <a:rPr lang="en-US" altLang="zh-CN" sz="1400" dirty="0">
                <a:solidFill>
                  <a:schemeClr val="accent2">
                    <a:lumMod val="50000"/>
                  </a:schemeClr>
                </a:solidFill>
                <a:latin typeface="微软雅黑" panose="020B0503020204020204" pitchFamily="34" charset="-122"/>
                <a:ea typeface="微软雅黑" panose="020B0503020204020204" pitchFamily="34" charset="-122"/>
              </a:rPr>
              <a:t>)</a:t>
            </a:r>
            <a:r>
              <a:rPr lang="zh-CN" altLang="en-US" sz="1400" dirty="0">
                <a:solidFill>
                  <a:schemeClr val="accent2">
                    <a:lumMod val="50000"/>
                  </a:schemeClr>
                </a:solidFill>
                <a:latin typeface="微软雅黑" panose="020B0503020204020204" pitchFamily="34" charset="-122"/>
                <a:ea typeface="微软雅黑" panose="020B0503020204020204" pitchFamily="34" charset="-122"/>
              </a:rPr>
              <a:t>所有权的特征</a:t>
            </a:r>
          </a:p>
        </p:txBody>
      </p:sp>
      <p:sp>
        <p:nvSpPr>
          <p:cNvPr id="24" name="TextBox 17">
            <a:extLst>
              <a:ext uri="{FF2B5EF4-FFF2-40B4-BE49-F238E27FC236}">
                <a16:creationId xmlns:a16="http://schemas.microsoft.com/office/drawing/2014/main" id="{4C73E1C3-BCC3-4AD3-A675-3926E5582D8B}"/>
              </a:ext>
            </a:extLst>
          </p:cNvPr>
          <p:cNvSpPr txBox="1">
            <a:spLocks noChangeArrowheads="1"/>
          </p:cNvSpPr>
          <p:nvPr/>
        </p:nvSpPr>
        <p:spPr bwMode="auto">
          <a:xfrm>
            <a:off x="228600" y="2435875"/>
            <a:ext cx="2412767" cy="2001445"/>
          </a:xfrm>
          <a:prstGeom prst="rect">
            <a:avLst/>
          </a:prstGeom>
          <a:noFill/>
          <a:ln w="9525">
            <a:noFill/>
            <a:miter lim="800000"/>
            <a:headEnd/>
            <a:tailEnd/>
          </a:ln>
        </p:spPr>
        <p:txBody>
          <a:bodyPr wrap="square" lIns="0" tIns="0" rIns="0" bIns="0">
            <a:spAutoFit/>
          </a:bodyPr>
          <a:lstStyle/>
          <a:p>
            <a:pPr marL="171450" indent="-171450" algn="just">
              <a:lnSpc>
                <a:spcPct val="150000"/>
              </a:lnSpc>
              <a:buFont typeface="Wingdings" panose="05000000000000000000" pitchFamily="2" charset="2"/>
              <a:buChar char="u"/>
            </a:pP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是所有人依法按照自己的意志通过对其所有物进行占有、使用、收益和处分的方式</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独占性支配其所有物并排斥他人非法干涉的永久性物权。</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a:p>
            <a:pPr marL="171450" indent="-171450" algn="just">
              <a:lnSpc>
                <a:spcPct val="150000"/>
              </a:lnSpc>
              <a:buFont typeface="Wingdings" panose="05000000000000000000" pitchFamily="2" charset="2"/>
              <a:buChar char="u"/>
            </a:pP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民法典</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第</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240</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条规定</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所有权人对自己的不动产或者动产</a:t>
            </a:r>
            <a:r>
              <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a:t>
            </a:r>
            <a:r>
              <a:rPr lang="zh-CN" altLang="en-US"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rPr>
              <a:t>依法享有占有、使用、收益和处分的权利。”。</a:t>
            </a:r>
            <a:endParaRPr lang="en-US" altLang="zh-CN" sz="1100" dirty="0">
              <a:solidFill>
                <a:srgbClr val="4E2A13"/>
              </a:solidFill>
              <a:latin typeface="微软雅黑" panose="020B0503020204020204" pitchFamily="34" charset="-122"/>
              <a:ea typeface="微软雅黑" panose="020B0503020204020204" pitchFamily="34" charset="-122"/>
              <a:sym typeface="造字工房悦黑体验版常规体" pitchFamily="50" charset="-122"/>
            </a:endParaRPr>
          </a:p>
        </p:txBody>
      </p:sp>
      <p:sp>
        <p:nvSpPr>
          <p:cNvPr id="25" name="TextBox 18">
            <a:extLst>
              <a:ext uri="{FF2B5EF4-FFF2-40B4-BE49-F238E27FC236}">
                <a16:creationId xmlns:a16="http://schemas.microsoft.com/office/drawing/2014/main" id="{47682BC4-C7E2-4311-9D36-7E7B055D84B9}"/>
              </a:ext>
            </a:extLst>
          </p:cNvPr>
          <p:cNvSpPr txBox="1">
            <a:spLocks noChangeArrowheads="1"/>
          </p:cNvSpPr>
          <p:nvPr/>
        </p:nvSpPr>
        <p:spPr bwMode="auto">
          <a:xfrm>
            <a:off x="901857" y="1952096"/>
            <a:ext cx="2044625" cy="215444"/>
          </a:xfrm>
          <a:prstGeom prst="rect">
            <a:avLst/>
          </a:prstGeom>
          <a:noFill/>
          <a:ln w="9525">
            <a:noFill/>
            <a:miter lim="800000"/>
            <a:headEnd/>
            <a:tailEnd/>
          </a:ln>
        </p:spPr>
        <p:txBody>
          <a:bodyPr wrap="square" lIns="0" tIns="0" rIns="0" bIns="0">
            <a:spAutoFit/>
          </a:bodyPr>
          <a:lstStyle/>
          <a:p>
            <a:r>
              <a:rPr lang="en-US" altLang="zh-CN" sz="1400" dirty="0">
                <a:solidFill>
                  <a:schemeClr val="accent2">
                    <a:lumMod val="50000"/>
                  </a:schemeClr>
                </a:solidFill>
                <a:latin typeface="微软雅黑" pitchFamily="34" charset="-122"/>
                <a:ea typeface="微软雅黑" panose="020B0503020204020204" pitchFamily="34" charset="-122"/>
              </a:rPr>
              <a:t>(</a:t>
            </a:r>
            <a:r>
              <a:rPr lang="zh-CN" altLang="en-US" sz="1400" dirty="0">
                <a:solidFill>
                  <a:schemeClr val="accent2">
                    <a:lumMod val="50000"/>
                  </a:schemeClr>
                </a:solidFill>
                <a:latin typeface="微软雅黑" pitchFamily="34" charset="-122"/>
                <a:ea typeface="微软雅黑" panose="020B0503020204020204" pitchFamily="34" charset="-122"/>
              </a:rPr>
              <a:t>一</a:t>
            </a:r>
            <a:r>
              <a:rPr lang="en-US" altLang="zh-CN" sz="1400" dirty="0">
                <a:solidFill>
                  <a:schemeClr val="accent2">
                    <a:lumMod val="50000"/>
                  </a:schemeClr>
                </a:solidFill>
                <a:latin typeface="微软雅黑" pitchFamily="34" charset="-122"/>
                <a:ea typeface="微软雅黑" panose="020B0503020204020204" pitchFamily="34" charset="-122"/>
              </a:rPr>
              <a:t>)</a:t>
            </a:r>
            <a:r>
              <a:rPr lang="zh-CN" altLang="en-US" sz="1400" dirty="0">
                <a:solidFill>
                  <a:schemeClr val="accent2">
                    <a:lumMod val="50000"/>
                  </a:schemeClr>
                </a:solidFill>
                <a:latin typeface="微软雅黑" pitchFamily="34" charset="-122"/>
                <a:ea typeface="微软雅黑" panose="020B0503020204020204" pitchFamily="34" charset="-122"/>
              </a:rPr>
              <a:t>所有权的概念</a:t>
            </a:r>
          </a:p>
        </p:txBody>
      </p:sp>
      <p:sp>
        <p:nvSpPr>
          <p:cNvPr id="26" name="AutoShape 23">
            <a:extLst>
              <a:ext uri="{FF2B5EF4-FFF2-40B4-BE49-F238E27FC236}">
                <a16:creationId xmlns:a16="http://schemas.microsoft.com/office/drawing/2014/main" id="{A87C290F-1A83-4962-BF07-4443A5FE3489}"/>
              </a:ext>
            </a:extLst>
          </p:cNvPr>
          <p:cNvSpPr>
            <a:spLocks noChangeArrowheads="1"/>
          </p:cNvSpPr>
          <p:nvPr/>
        </p:nvSpPr>
        <p:spPr bwMode="auto">
          <a:xfrm>
            <a:off x="3195551" y="1659442"/>
            <a:ext cx="2574176" cy="2402465"/>
          </a:xfrm>
          <a:prstGeom prst="diamond">
            <a:avLst/>
          </a:prstGeom>
          <a:noFill/>
          <a:ln w="190500" cmpd="thickThin">
            <a:solidFill>
              <a:schemeClr val="accent2">
                <a:lumMod val="50000"/>
              </a:schemeClr>
            </a:solidFill>
            <a:miter lim="800000"/>
            <a:headEnd/>
            <a:tailEnd/>
          </a:ln>
        </p:spPr>
        <p:txBody>
          <a:bodyPr wrap="none" anchor="ctr"/>
          <a:lstStyle/>
          <a:p>
            <a:endParaRPr lang="zh-CN" altLang="en-US" sz="1800">
              <a:solidFill>
                <a:srgbClr val="970057"/>
              </a:solidFill>
              <a:latin typeface="微软雅黑" panose="020B0503020204020204" pitchFamily="34" charset="-122"/>
              <a:ea typeface="微软雅黑" panose="020B0503020204020204" pitchFamily="34" charset="-122"/>
            </a:endParaRPr>
          </a:p>
        </p:txBody>
      </p:sp>
      <p:sp>
        <p:nvSpPr>
          <p:cNvPr id="27" name="AutoShape 26">
            <a:extLst>
              <a:ext uri="{FF2B5EF4-FFF2-40B4-BE49-F238E27FC236}">
                <a16:creationId xmlns:a16="http://schemas.microsoft.com/office/drawing/2014/main" id="{EB0FA2F2-6F57-4C4A-9CEF-D946AF3A4878}"/>
              </a:ext>
            </a:extLst>
          </p:cNvPr>
          <p:cNvSpPr>
            <a:spLocks noChangeArrowheads="1"/>
          </p:cNvSpPr>
          <p:nvPr/>
        </p:nvSpPr>
        <p:spPr bwMode="auto">
          <a:xfrm>
            <a:off x="2720731" y="2435875"/>
            <a:ext cx="1015337" cy="946652"/>
          </a:xfrm>
          <a:prstGeom prst="diamond">
            <a:avLst/>
          </a:prstGeom>
          <a:noFill/>
          <a:ln w="190500" cmpd="thickThin">
            <a:solidFill>
              <a:srgbClr val="660033"/>
            </a:solidFill>
            <a:miter lim="800000"/>
            <a:headEnd/>
            <a:tailEnd/>
          </a:ln>
        </p:spPr>
        <p:txBody>
          <a:bodyPr wrap="none" anchor="ctr"/>
          <a:lstStyle/>
          <a:p>
            <a:pPr>
              <a:lnSpc>
                <a:spcPct val="150000"/>
              </a:lnSpc>
            </a:pPr>
            <a:endParaRPr lang="zh-CN" altLang="en-US" sz="1800">
              <a:solidFill>
                <a:srgbClr val="4E2A13"/>
              </a:solidFill>
              <a:latin typeface="微软雅黑" panose="020B0503020204020204" pitchFamily="34" charset="-122"/>
              <a:ea typeface="微软雅黑" panose="020B0503020204020204" pitchFamily="34" charset="-122"/>
            </a:endParaRPr>
          </a:p>
        </p:txBody>
      </p:sp>
      <p:sp>
        <p:nvSpPr>
          <p:cNvPr id="28" name="AutoShape 27">
            <a:extLst>
              <a:ext uri="{FF2B5EF4-FFF2-40B4-BE49-F238E27FC236}">
                <a16:creationId xmlns:a16="http://schemas.microsoft.com/office/drawing/2014/main" id="{965332B8-BF66-4045-A5EA-8B3EC28B1CA9}"/>
              </a:ext>
            </a:extLst>
          </p:cNvPr>
          <p:cNvSpPr>
            <a:spLocks noChangeArrowheads="1"/>
          </p:cNvSpPr>
          <p:nvPr/>
        </p:nvSpPr>
        <p:spPr bwMode="auto">
          <a:xfrm>
            <a:off x="5226223" y="2435875"/>
            <a:ext cx="1015337" cy="946652"/>
          </a:xfrm>
          <a:prstGeom prst="diamond">
            <a:avLst/>
          </a:prstGeom>
          <a:noFill/>
          <a:ln w="190500" cmpd="thickThin">
            <a:solidFill>
              <a:srgbClr val="4E2A13"/>
            </a:solidFill>
            <a:miter lim="800000"/>
            <a:headEnd/>
            <a:tailEnd/>
          </a:ln>
        </p:spPr>
        <p:txBody>
          <a:bodyPr wrap="none" anchor="ctr"/>
          <a:lstStyle/>
          <a:p>
            <a:pPr>
              <a:lnSpc>
                <a:spcPct val="150000"/>
              </a:lnSpc>
            </a:pPr>
            <a:endParaRPr lang="zh-CN" altLang="en-US" sz="1800">
              <a:solidFill>
                <a:srgbClr val="4E2A13"/>
              </a:solidFill>
              <a:latin typeface="微软雅黑" panose="020B0503020204020204" pitchFamily="34" charset="-122"/>
              <a:ea typeface="微软雅黑" panose="020B0503020204020204" pitchFamily="34" charset="-122"/>
            </a:endParaRPr>
          </a:p>
        </p:txBody>
      </p:sp>
      <p:grpSp>
        <p:nvGrpSpPr>
          <p:cNvPr id="29" name="组合 28">
            <a:extLst>
              <a:ext uri="{FF2B5EF4-FFF2-40B4-BE49-F238E27FC236}">
                <a16:creationId xmlns:a16="http://schemas.microsoft.com/office/drawing/2014/main" id="{D09FFAC8-4294-46A7-B970-92E7323A2267}"/>
              </a:ext>
            </a:extLst>
          </p:cNvPr>
          <p:cNvGrpSpPr/>
          <p:nvPr/>
        </p:nvGrpSpPr>
        <p:grpSpPr>
          <a:xfrm>
            <a:off x="3996398" y="2328270"/>
            <a:ext cx="965330" cy="965330"/>
            <a:chOff x="767217" y="2066628"/>
            <a:chExt cx="965330" cy="965330"/>
          </a:xfrm>
        </p:grpSpPr>
        <p:sp>
          <p:nvSpPr>
            <p:cNvPr id="30" name="椭圆 29">
              <a:extLst>
                <a:ext uri="{FF2B5EF4-FFF2-40B4-BE49-F238E27FC236}">
                  <a16:creationId xmlns:a16="http://schemas.microsoft.com/office/drawing/2014/main" id="{A990D8B2-91EC-4325-9CFD-7A97024A6E3D}"/>
                </a:ext>
              </a:extLst>
            </p:cNvPr>
            <p:cNvSpPr/>
            <p:nvPr/>
          </p:nvSpPr>
          <p:spPr>
            <a:xfrm>
              <a:off x="767217" y="2066628"/>
              <a:ext cx="965330" cy="965330"/>
            </a:xfrm>
            <a:prstGeom prst="ellipse">
              <a:avLst/>
            </a:prstGeom>
            <a:solidFill>
              <a:srgbClr val="633718"/>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4E2A13"/>
                </a:solidFill>
              </a:endParaRPr>
            </a:p>
          </p:txBody>
        </p:sp>
        <p:sp>
          <p:nvSpPr>
            <p:cNvPr id="31" name="balance_104716">
              <a:extLst>
                <a:ext uri="{FF2B5EF4-FFF2-40B4-BE49-F238E27FC236}">
                  <a16:creationId xmlns:a16="http://schemas.microsoft.com/office/drawing/2014/main" id="{DBDF9B67-A6D9-4E5D-AA52-C452A0246CC4}"/>
                </a:ext>
              </a:extLst>
            </p:cNvPr>
            <p:cNvSpPr>
              <a:spLocks noChangeAspect="1"/>
            </p:cNvSpPr>
            <p:nvPr/>
          </p:nvSpPr>
          <p:spPr bwMode="auto">
            <a:xfrm>
              <a:off x="1034419" y="2367101"/>
              <a:ext cx="454645" cy="457533"/>
            </a:xfrm>
            <a:custGeom>
              <a:avLst/>
              <a:gdLst>
                <a:gd name="T0" fmla="*/ 455839 w 606244"/>
                <a:gd name="T1" fmla="*/ 455839 w 606244"/>
                <a:gd name="T2" fmla="*/ 600116 w 606244"/>
                <a:gd name="T3" fmla="*/ 600116 w 606244"/>
                <a:gd name="T4" fmla="*/ 600116 w 606244"/>
                <a:gd name="T5" fmla="*/ 600116 w 606244"/>
                <a:gd name="T6" fmla="*/ 600116 w 606244"/>
                <a:gd name="T7" fmla="*/ 600116 w 606244"/>
                <a:gd name="T8" fmla="*/ 600116 w 606244"/>
                <a:gd name="T9" fmla="*/ 600116 w 606244"/>
                <a:gd name="T10" fmla="*/ 600116 w 606244"/>
                <a:gd name="T11" fmla="*/ 600116 w 606244"/>
                <a:gd name="T12" fmla="*/ 600116 w 606244"/>
                <a:gd name="T13" fmla="*/ 600116 w 606244"/>
                <a:gd name="T14" fmla="*/ 600116 w 606244"/>
                <a:gd name="T15" fmla="*/ 600116 w 606244"/>
                <a:gd name="T16" fmla="*/ 600116 w 606244"/>
                <a:gd name="T17" fmla="*/ 600116 w 606244"/>
                <a:gd name="T18" fmla="*/ 600116 w 606244"/>
                <a:gd name="T19" fmla="*/ 600116 w 606244"/>
                <a:gd name="T20" fmla="*/ 600116 w 606244"/>
                <a:gd name="T21" fmla="*/ 600116 w 606244"/>
                <a:gd name="T22" fmla="*/ 600116 w 606244"/>
                <a:gd name="T23" fmla="*/ 600116 w 606244"/>
                <a:gd name="T24" fmla="*/ 600116 w 606244"/>
                <a:gd name="T25" fmla="*/ 600116 w 606244"/>
                <a:gd name="T26" fmla="*/ 600116 w 606244"/>
                <a:gd name="T27" fmla="*/ 600116 w 606244"/>
                <a:gd name="T28" fmla="*/ 600116 w 606244"/>
                <a:gd name="T29" fmla="*/ 600116 w 606244"/>
                <a:gd name="T30" fmla="*/ 600116 w 606244"/>
                <a:gd name="T31" fmla="*/ 600116 w 606244"/>
                <a:gd name="T32" fmla="*/ 600116 w 606244"/>
                <a:gd name="T33" fmla="*/ 600116 w 606244"/>
                <a:gd name="T34" fmla="*/ 600116 w 606244"/>
                <a:gd name="T35" fmla="*/ 600116 w 606244"/>
                <a:gd name="T36" fmla="*/ 600116 w 606244"/>
                <a:gd name="T37" fmla="*/ 600116 w 606244"/>
                <a:gd name="T38" fmla="*/ 600116 w 606244"/>
                <a:gd name="T39" fmla="*/ 600116 w 606244"/>
                <a:gd name="T40" fmla="*/ 600116 w 606244"/>
                <a:gd name="T41" fmla="*/ 600116 w 606244"/>
                <a:gd name="T42" fmla="*/ 600116 w 606244"/>
                <a:gd name="T43" fmla="*/ 600116 w 606244"/>
                <a:gd name="T44" fmla="*/ 600116 w 606244"/>
                <a:gd name="T45" fmla="*/ 600116 w 606244"/>
                <a:gd name="T46" fmla="*/ 600116 w 606244"/>
                <a:gd name="T47" fmla="*/ 600116 w 606244"/>
                <a:gd name="T48" fmla="*/ 600116 w 606244"/>
                <a:gd name="T49" fmla="*/ 600116 w 606244"/>
                <a:gd name="T50" fmla="*/ 600116 w 606244"/>
                <a:gd name="T51" fmla="*/ 600116 w 606244"/>
                <a:gd name="T52" fmla="*/ 600116 w 606244"/>
                <a:gd name="T53" fmla="*/ 600116 w 606244"/>
                <a:gd name="T54" fmla="*/ 600116 w 606244"/>
                <a:gd name="T55" fmla="*/ 600116 w 606244"/>
                <a:gd name="T56" fmla="*/ 600116 w 606244"/>
                <a:gd name="T57" fmla="*/ 600116 w 606244"/>
                <a:gd name="T58" fmla="*/ 600116 w 606244"/>
                <a:gd name="T59" fmla="*/ 600116 w 606244"/>
                <a:gd name="T60" fmla="*/ 600116 w 606244"/>
                <a:gd name="T61" fmla="*/ 600116 w 606244"/>
                <a:gd name="T62" fmla="*/ 600116 w 606244"/>
                <a:gd name="T63" fmla="*/ 600116 w 606244"/>
                <a:gd name="T64" fmla="*/ 600116 w 606244"/>
                <a:gd name="T65" fmla="*/ 600116 w 606244"/>
                <a:gd name="T66" fmla="*/ 600116 w 606244"/>
                <a:gd name="T67" fmla="*/ 600116 w 606244"/>
                <a:gd name="T68" fmla="*/ 600116 w 606244"/>
                <a:gd name="T69" fmla="*/ 600116 w 606244"/>
                <a:gd name="T70" fmla="*/ 600116 w 606244"/>
                <a:gd name="T71" fmla="*/ 600116 w 606244"/>
                <a:gd name="T72" fmla="*/ 600116 w 606244"/>
                <a:gd name="T73" fmla="*/ 600116 w 606244"/>
                <a:gd name="T74" fmla="*/ 600116 w 606244"/>
                <a:gd name="T75" fmla="*/ 600116 w 606244"/>
                <a:gd name="T76" fmla="*/ 600116 w 606244"/>
                <a:gd name="T77" fmla="*/ 600116 w 606244"/>
                <a:gd name="T78" fmla="*/ 455839 w 606244"/>
                <a:gd name="T79" fmla="*/ 455839 w 606244"/>
                <a:gd name="T80" fmla="*/ 600116 w 606244"/>
                <a:gd name="T81" fmla="*/ 600116 w 606244"/>
                <a:gd name="T82" fmla="*/ 600116 w 606244"/>
                <a:gd name="T83" fmla="*/ 600116 w 606244"/>
                <a:gd name="T84" fmla="*/ 600116 w 606244"/>
                <a:gd name="T85" fmla="*/ 600116 w 606244"/>
                <a:gd name="T86" fmla="*/ 455839 w 606244"/>
                <a:gd name="T87" fmla="*/ 455839 w 606244"/>
                <a:gd name="T88" fmla="*/ 600116 w 606244"/>
                <a:gd name="T89" fmla="*/ 600116 w 606244"/>
                <a:gd name="T90" fmla="*/ 600116 w 606244"/>
                <a:gd name="T91" fmla="*/ 600116 w 606244"/>
                <a:gd name="T92" fmla="*/ 600116 w 606244"/>
                <a:gd name="T93" fmla="*/ 600116 w 606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9" h="3093">
                  <a:moveTo>
                    <a:pt x="1811" y="1307"/>
                  </a:moveTo>
                  <a:lnTo>
                    <a:pt x="1921" y="1800"/>
                  </a:lnTo>
                  <a:lnTo>
                    <a:pt x="2959" y="1800"/>
                  </a:lnTo>
                  <a:lnTo>
                    <a:pt x="3069" y="1307"/>
                  </a:lnTo>
                  <a:lnTo>
                    <a:pt x="2907" y="1307"/>
                  </a:lnTo>
                  <a:lnTo>
                    <a:pt x="2512" y="293"/>
                  </a:lnTo>
                  <a:lnTo>
                    <a:pt x="2865" y="293"/>
                  </a:lnTo>
                  <a:lnTo>
                    <a:pt x="2865" y="53"/>
                  </a:lnTo>
                  <a:lnTo>
                    <a:pt x="1758" y="53"/>
                  </a:lnTo>
                  <a:lnTo>
                    <a:pt x="1758" y="0"/>
                  </a:lnTo>
                  <a:lnTo>
                    <a:pt x="1536" y="0"/>
                  </a:lnTo>
                  <a:lnTo>
                    <a:pt x="1305" y="0"/>
                  </a:lnTo>
                  <a:lnTo>
                    <a:pt x="1305" y="53"/>
                  </a:lnTo>
                  <a:lnTo>
                    <a:pt x="198" y="53"/>
                  </a:lnTo>
                  <a:lnTo>
                    <a:pt x="198" y="293"/>
                  </a:lnTo>
                  <a:lnTo>
                    <a:pt x="558" y="293"/>
                  </a:lnTo>
                  <a:lnTo>
                    <a:pt x="162" y="1307"/>
                  </a:lnTo>
                  <a:lnTo>
                    <a:pt x="0" y="1307"/>
                  </a:lnTo>
                  <a:lnTo>
                    <a:pt x="110" y="1800"/>
                  </a:lnTo>
                  <a:lnTo>
                    <a:pt x="1149" y="1800"/>
                  </a:lnTo>
                  <a:lnTo>
                    <a:pt x="1259" y="1307"/>
                  </a:lnTo>
                  <a:lnTo>
                    <a:pt x="1097" y="1307"/>
                  </a:lnTo>
                  <a:lnTo>
                    <a:pt x="701" y="293"/>
                  </a:lnTo>
                  <a:lnTo>
                    <a:pt x="1305" y="293"/>
                  </a:lnTo>
                  <a:lnTo>
                    <a:pt x="1305" y="347"/>
                  </a:lnTo>
                  <a:lnTo>
                    <a:pt x="1372" y="347"/>
                  </a:lnTo>
                  <a:lnTo>
                    <a:pt x="1372" y="2720"/>
                  </a:lnTo>
                  <a:lnTo>
                    <a:pt x="865" y="2720"/>
                  </a:lnTo>
                  <a:lnTo>
                    <a:pt x="865" y="3093"/>
                  </a:lnTo>
                  <a:lnTo>
                    <a:pt x="1536" y="3093"/>
                  </a:lnTo>
                  <a:lnTo>
                    <a:pt x="2198" y="3093"/>
                  </a:lnTo>
                  <a:lnTo>
                    <a:pt x="2198" y="2720"/>
                  </a:lnTo>
                  <a:lnTo>
                    <a:pt x="1692" y="2720"/>
                  </a:lnTo>
                  <a:lnTo>
                    <a:pt x="1692" y="347"/>
                  </a:lnTo>
                  <a:lnTo>
                    <a:pt x="1758" y="347"/>
                  </a:lnTo>
                  <a:lnTo>
                    <a:pt x="1758" y="293"/>
                  </a:lnTo>
                  <a:lnTo>
                    <a:pt x="2368" y="293"/>
                  </a:lnTo>
                  <a:lnTo>
                    <a:pt x="1973" y="1307"/>
                  </a:lnTo>
                  <a:lnTo>
                    <a:pt x="1811" y="1307"/>
                  </a:lnTo>
                  <a:close/>
                  <a:moveTo>
                    <a:pt x="882" y="1307"/>
                  </a:moveTo>
                  <a:lnTo>
                    <a:pt x="377" y="1307"/>
                  </a:lnTo>
                  <a:lnTo>
                    <a:pt x="629" y="655"/>
                  </a:lnTo>
                  <a:lnTo>
                    <a:pt x="882" y="1307"/>
                  </a:lnTo>
                  <a:close/>
                  <a:moveTo>
                    <a:pt x="2440" y="655"/>
                  </a:moveTo>
                  <a:lnTo>
                    <a:pt x="2693" y="1307"/>
                  </a:lnTo>
                  <a:lnTo>
                    <a:pt x="2187" y="1307"/>
                  </a:lnTo>
                  <a:lnTo>
                    <a:pt x="2440" y="655"/>
                  </a:lnTo>
                  <a:close/>
                </a:path>
              </a:pathLst>
            </a:custGeom>
            <a:solidFill>
              <a:schemeClr val="bg1"/>
            </a:solidFill>
            <a:ln>
              <a:noFill/>
            </a:ln>
          </p:spPr>
        </p:sp>
      </p:grpSp>
    </p:spTree>
    <p:extLst>
      <p:ext uri="{BB962C8B-B14F-4D97-AF65-F5344CB8AC3E}">
        <p14:creationId xmlns:p14="http://schemas.microsoft.com/office/powerpoint/2010/main" val="262096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fill="hold"/>
                                        <p:tgtEl>
                                          <p:spTgt spid="27"/>
                                        </p:tgtEl>
                                        <p:attrNameLst>
                                          <p:attrName>ppt_x</p:attrName>
                                        </p:attrNameLst>
                                      </p:cBhvr>
                                      <p:tavLst>
                                        <p:tav tm="0">
                                          <p:val>
                                            <p:strVal val="0-#ppt_w/2"/>
                                          </p:val>
                                        </p:tav>
                                        <p:tav tm="100000">
                                          <p:val>
                                            <p:strVal val="#ppt_x"/>
                                          </p:val>
                                        </p:tav>
                                      </p:tavLst>
                                    </p:anim>
                                    <p:anim calcmode="lin" valueType="num">
                                      <p:cBhvr additive="base">
                                        <p:cTn id="13" dur="500" fill="hold"/>
                                        <p:tgtEl>
                                          <p:spTgt spid="27"/>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1+#ppt_w/2"/>
                                          </p:val>
                                        </p:tav>
                                        <p:tav tm="100000">
                                          <p:val>
                                            <p:strVal val="#ppt_x"/>
                                          </p:val>
                                        </p:tav>
                                      </p:tavLst>
                                    </p:anim>
                                    <p:anim calcmode="lin" valueType="num">
                                      <p:cBhvr additive="base">
                                        <p:cTn id="17" dur="500" fill="hold"/>
                                        <p:tgtEl>
                                          <p:spTgt spid="28"/>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left)">
                                      <p:cBhvr>
                                        <p:cTn id="21" dur="500"/>
                                        <p:tgtEl>
                                          <p:spTgt spid="22"/>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par>
                                <p:cTn id="25" presetID="22" presetClass="entr" presetSubtype="2"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right)">
                                      <p:cBhvr>
                                        <p:cTn id="27" dur="500"/>
                                        <p:tgtEl>
                                          <p:spTgt spid="24"/>
                                        </p:tgtEl>
                                      </p:cBhvr>
                                    </p:animEffect>
                                  </p:childTnLst>
                                </p:cTn>
                              </p:par>
                              <p:par>
                                <p:cTn id="28" presetID="22" presetClass="entr" presetSubtype="2"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right)">
                                      <p:cBhvr>
                                        <p:cTn id="3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animBg="1"/>
      <p:bldP spid="27" grpId="0" animBg="1"/>
      <p:bldP spid="2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262158" cy="369332"/>
          </a:xfrm>
          <a:prstGeom prst="rect">
            <a:avLst/>
          </a:prstGeom>
          <a:noFill/>
        </p:spPr>
        <p:txBody>
          <a:bodyPr wrap="none" rtlCol="0">
            <a:spAutoFit/>
          </a:bodyPr>
          <a:lstStyle/>
          <a:p>
            <a:r>
              <a:rPr lang="zh-CN" altLang="en-US" sz="1800" b="1" dirty="0">
                <a:solidFill>
                  <a:schemeClr val="bg1"/>
                </a:solidFill>
                <a:latin typeface="+mj-ea"/>
                <a:ea typeface="+mj-ea"/>
              </a:rPr>
              <a:t>第一节　所有权概述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二、所有权的权能</a:t>
            </a:r>
            <a:endParaRPr lang="zh-CN" altLang="en-US" dirty="0"/>
          </a:p>
        </p:txBody>
      </p:sp>
      <p:pic>
        <p:nvPicPr>
          <p:cNvPr id="4" name="图片 3">
            <a:extLst>
              <a:ext uri="{FF2B5EF4-FFF2-40B4-BE49-F238E27FC236}">
                <a16:creationId xmlns:a16="http://schemas.microsoft.com/office/drawing/2014/main" id="{DAE8F83A-49C2-4E22-A93B-AA3F2E72A75A}"/>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338B210D-E08B-4B85-B323-EFDFDF6BC34F}"/>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FC7E7E07-28ED-4CF2-B7FA-3610EA61F085}"/>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D73F0E8A-3408-42E8-B0F2-4F10C7B8824D}"/>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5E389624-C609-4E1B-9FF6-E9B6091EC0E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267C6D0D-64DE-4A42-8CF1-A62C5C45082C}"/>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8A0C484F-8ED8-4062-97F6-E207AE021EC4}"/>
              </a:ext>
            </a:extLst>
          </p:cNvPr>
          <p:cNvSpPr/>
          <p:nvPr/>
        </p:nvSpPr>
        <p:spPr>
          <a:xfrm>
            <a:off x="1148990" y="2007763"/>
            <a:ext cx="3145348"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所有权权能是所有人为利用所有物来实现对所有物的独占利益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而于法律规定的范围内可以采取的各种措施与手段。所有权的不同权能表现了所有权的不同作用形式</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是所有权内容的有机组成部分。</a:t>
            </a:r>
          </a:p>
        </p:txBody>
      </p:sp>
      <p:sp>
        <p:nvSpPr>
          <p:cNvPr id="11" name="矩形 10">
            <a:extLst>
              <a:ext uri="{FF2B5EF4-FFF2-40B4-BE49-F238E27FC236}">
                <a16:creationId xmlns:a16="http://schemas.microsoft.com/office/drawing/2014/main" id="{2BA746FA-22E0-419B-B34B-D7961DD58FA7}"/>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所有权权能概述</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C0B98C44-CE43-46C3-8C77-527ED40AD707}"/>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7C7E5D3C-A6BD-46B6-A1E6-E7BFB17B7E03}"/>
              </a:ext>
            </a:extLst>
          </p:cNvPr>
          <p:cNvSpPr/>
          <p:nvPr/>
        </p:nvSpPr>
        <p:spPr>
          <a:xfrm>
            <a:off x="5027531" y="2113182"/>
            <a:ext cx="3206436" cy="144917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占有权能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使用权能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收益权能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处分权能</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38D88AE8-3391-4AD5-99B0-09890D93749F}"/>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所有权的具体权能</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27861B0-288C-4743-A985-33EB27EA02E7}"/>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8DA52C93-E850-4A72-B727-1A7818BE8E82}"/>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B541E5F5-3BC2-44C6-8681-8B2E855B60C7}"/>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9695381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877985" cy="369332"/>
          </a:xfrm>
          <a:prstGeom prst="rect">
            <a:avLst/>
          </a:prstGeom>
          <a:noFill/>
        </p:spPr>
        <p:txBody>
          <a:bodyPr wrap="none" rtlCol="0">
            <a:spAutoFit/>
          </a:bodyPr>
          <a:lstStyle/>
          <a:p>
            <a:r>
              <a:rPr lang="zh-CN" altLang="en-US" sz="1800" b="1" dirty="0">
                <a:solidFill>
                  <a:schemeClr val="bg1"/>
                </a:solidFill>
                <a:latin typeface="+mj-ea"/>
                <a:ea typeface="+mj-ea"/>
              </a:rPr>
              <a:t>第二节　所有权的取得、行使和消灭</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一、所有权的取得</a:t>
            </a:r>
            <a:endParaRPr lang="zh-CN" altLang="en-US" dirty="0"/>
          </a:p>
        </p:txBody>
      </p:sp>
      <p:pic>
        <p:nvPicPr>
          <p:cNvPr id="4" name="图片 3">
            <a:extLst>
              <a:ext uri="{FF2B5EF4-FFF2-40B4-BE49-F238E27FC236}">
                <a16:creationId xmlns:a16="http://schemas.microsoft.com/office/drawing/2014/main" id="{E94207C7-5786-4836-961F-3EDE6BCAAD93}"/>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DE1DCC35-9B13-4768-9D00-782AF55CD78B}"/>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C8DA4D0F-BF3C-40FF-A96A-1433962CE261}"/>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CD4F1749-74CD-4E2E-8376-5E31E2418845}"/>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3BC5B89-5E0F-47DE-A09B-743A617167D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D03653E-6FA9-4BDA-8A78-091B98430040}"/>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32F4478-7B79-4C9F-8702-34182A852834}"/>
              </a:ext>
            </a:extLst>
          </p:cNvPr>
          <p:cNvSpPr/>
          <p:nvPr/>
        </p:nvSpPr>
        <p:spPr>
          <a:xfrm>
            <a:off x="1148990" y="2007763"/>
            <a:ext cx="3145348"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生产劳动</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收取孳息</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国家强制</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无主财产的取得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5.</a:t>
            </a:r>
            <a:r>
              <a:rPr lang="zh-CN" altLang="en-US" sz="1200" b="1" dirty="0">
                <a:solidFill>
                  <a:prstClr val="white"/>
                </a:solidFill>
                <a:latin typeface="微软雅黑" panose="020B0503020204020204" charset="-122"/>
                <a:sym typeface="+mn-ea"/>
              </a:rPr>
              <a:t>无主动产的先占取得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6.</a:t>
            </a:r>
            <a:r>
              <a:rPr lang="zh-CN" altLang="en-US" sz="1200" b="1" dirty="0">
                <a:solidFill>
                  <a:prstClr val="white"/>
                </a:solidFill>
                <a:latin typeface="微软雅黑" panose="020B0503020204020204" charset="-122"/>
                <a:sym typeface="+mn-ea"/>
              </a:rPr>
              <a:t>添附</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7.</a:t>
            </a:r>
            <a:r>
              <a:rPr lang="zh-CN" altLang="en-US" sz="1200" b="1" dirty="0">
                <a:solidFill>
                  <a:prstClr val="white"/>
                </a:solidFill>
                <a:latin typeface="微软雅黑" panose="020B0503020204020204" charset="-122"/>
                <a:sym typeface="+mn-ea"/>
              </a:rPr>
              <a:t>善意取得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8.</a:t>
            </a:r>
            <a:r>
              <a:rPr lang="zh-CN" altLang="en-US" sz="1200" b="1" dirty="0">
                <a:solidFill>
                  <a:prstClr val="white"/>
                </a:solidFill>
                <a:latin typeface="微软雅黑" panose="020B0503020204020204" charset="-122"/>
                <a:sym typeface="+mn-ea"/>
              </a:rPr>
              <a:t>时效取得</a:t>
            </a:r>
          </a:p>
        </p:txBody>
      </p:sp>
      <p:sp>
        <p:nvSpPr>
          <p:cNvPr id="11" name="矩形 10">
            <a:extLst>
              <a:ext uri="{FF2B5EF4-FFF2-40B4-BE49-F238E27FC236}">
                <a16:creationId xmlns:a16="http://schemas.microsoft.com/office/drawing/2014/main" id="{A184AF4A-2743-4B17-A032-85F7E5680689}"/>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原始取得</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2C01C3D1-FF5C-4B9B-BBC6-0ACA943366A7}"/>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00B45477-07F8-4EF8-870E-6F74ED305A80}"/>
              </a:ext>
            </a:extLst>
          </p:cNvPr>
          <p:cNvSpPr/>
          <p:nvPr/>
        </p:nvSpPr>
        <p:spPr>
          <a:xfrm>
            <a:off x="5027531" y="2113182"/>
            <a:ext cx="3206436" cy="2003177"/>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继受取得的主要方法</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继受取得的所有权转移</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3CC03DF9-BFC8-4067-9529-500775EC8CAF}"/>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继受取得</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2D81A5B-6437-48A1-BC1B-745CA6BF521F}"/>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A723CDE-2F8E-4E54-98CB-9207A47D1A6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8467C23-0E50-4521-AB6C-8E37302A1005}"/>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170325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3877985" cy="369332"/>
          </a:xfrm>
          <a:prstGeom prst="rect">
            <a:avLst/>
          </a:prstGeom>
          <a:noFill/>
        </p:spPr>
        <p:txBody>
          <a:bodyPr wrap="none" rtlCol="0">
            <a:spAutoFit/>
          </a:bodyPr>
          <a:lstStyle/>
          <a:p>
            <a:r>
              <a:rPr lang="zh-CN" altLang="en-US" sz="1800" b="1" dirty="0">
                <a:solidFill>
                  <a:schemeClr val="bg1"/>
                </a:solidFill>
                <a:latin typeface="+mj-ea"/>
                <a:ea typeface="+mj-ea"/>
              </a:rPr>
              <a:t>第二节　所有权的取得、行使和消灭</a:t>
            </a:r>
          </a:p>
        </p:txBody>
      </p:sp>
      <p:pic>
        <p:nvPicPr>
          <p:cNvPr id="4" name="图片 3">
            <a:extLst>
              <a:ext uri="{FF2B5EF4-FFF2-40B4-BE49-F238E27FC236}">
                <a16:creationId xmlns:a16="http://schemas.microsoft.com/office/drawing/2014/main" id="{E94207C7-5786-4836-961F-3EDE6BCAAD93}"/>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DE1DCC35-9B13-4768-9D00-782AF55CD78B}"/>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C8DA4D0F-BF3C-40FF-A96A-1433962CE261}"/>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CD4F1749-74CD-4E2E-8376-5E31E2418845}"/>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03BC5B89-5E0F-47DE-A09B-743A617167D4}"/>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7D03653E-6FA9-4BDA-8A78-091B98430040}"/>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32F4478-7B79-4C9F-8702-34182A852834}"/>
              </a:ext>
            </a:extLst>
          </p:cNvPr>
          <p:cNvSpPr/>
          <p:nvPr/>
        </p:nvSpPr>
        <p:spPr>
          <a:xfrm>
            <a:off x="1148990" y="2007763"/>
            <a:ext cx="3145348"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所有权的行使</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是指物的所有人依照法律规定实现其所有权各项权能的行为。物的所有权人既可以自己行使权利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也可以依照法律规定将所有权的权能转让给他人。在许多情况下</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所有人无须借助他人的行为就可以独立地行使其所有权。</a:t>
            </a:r>
          </a:p>
        </p:txBody>
      </p:sp>
      <p:sp>
        <p:nvSpPr>
          <p:cNvPr id="11" name="矩形 10">
            <a:extLst>
              <a:ext uri="{FF2B5EF4-FFF2-40B4-BE49-F238E27FC236}">
                <a16:creationId xmlns:a16="http://schemas.microsoft.com/office/drawing/2014/main" id="{A184AF4A-2743-4B17-A032-85F7E5680689}"/>
              </a:ext>
            </a:extLst>
          </p:cNvPr>
          <p:cNvSpPr/>
          <p:nvPr/>
        </p:nvSpPr>
        <p:spPr>
          <a:xfrm>
            <a:off x="1045301" y="1334661"/>
            <a:ext cx="3249037" cy="333040"/>
          </a:xfrm>
          <a:prstGeom prst="rect">
            <a:avLst/>
          </a:prstGeom>
        </p:spPr>
        <p:txBody>
          <a:bodyPr wrap="square">
            <a:spAutoFit/>
          </a:bodyPr>
          <a:lstStyle/>
          <a:p>
            <a:pPr algn="just">
              <a:lnSpc>
                <a:spcPct val="120000"/>
              </a:lnSpc>
            </a:pPr>
            <a:r>
              <a:rPr lang="zh-CN" altLang="en-US" sz="1400" b="1" dirty="0">
                <a:solidFill>
                  <a:prstClr val="white"/>
                </a:solidFill>
              </a:rPr>
              <a:t>二、所有权的行使</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2C01C3D1-FF5C-4B9B-BBC6-0ACA943366A7}"/>
              </a:ext>
            </a:extLst>
          </p:cNvPr>
          <p:cNvCxnSpPr/>
          <p:nvPr/>
        </p:nvCxnSpPr>
        <p:spPr>
          <a:xfrm>
            <a:off x="1244283" y="1939213"/>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00B45477-07F8-4EF8-870E-6F74ED305A80}"/>
              </a:ext>
            </a:extLst>
          </p:cNvPr>
          <p:cNvSpPr/>
          <p:nvPr/>
        </p:nvSpPr>
        <p:spPr>
          <a:xfrm>
            <a:off x="5027531" y="1996311"/>
            <a:ext cx="3206436" cy="283417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一</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所有权消灭的种类；一是所有人失去对物的占有与支配，二是物本身不存在</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二</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所有权消灭的原因</a:t>
            </a:r>
            <a:endParaRPr lang="en-US" altLang="zh-CN" sz="1200" b="1" dirty="0">
              <a:solidFill>
                <a:prstClr val="white"/>
              </a:solidFill>
              <a:latin typeface="微软雅黑" panose="020B0503020204020204" charset="-122"/>
              <a:sym typeface="+mn-ea"/>
            </a:endParaRPr>
          </a:p>
          <a:p>
            <a:pPr marL="171450" indent="-171450">
              <a:lnSpc>
                <a:spcPct val="150000"/>
              </a:lnSpc>
              <a:buFont typeface="Arial" panose="020B0604020202020204" pitchFamily="34" charset="0"/>
              <a:buChar char="•"/>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所有权转让</a:t>
            </a:r>
            <a:endParaRPr lang="en-US" altLang="zh-CN" sz="1200" b="1" dirty="0">
              <a:solidFill>
                <a:prstClr val="white"/>
              </a:solidFill>
              <a:latin typeface="微软雅黑" panose="020B0503020204020204" charset="-122"/>
              <a:sym typeface="+mn-ea"/>
            </a:endParaRPr>
          </a:p>
          <a:p>
            <a:pPr marL="171450" indent="-171450">
              <a:lnSpc>
                <a:spcPct val="150000"/>
              </a:lnSpc>
              <a:buFont typeface="Arial" panose="020B0604020202020204" pitchFamily="34" charset="0"/>
              <a:buChar char="•"/>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所有权客体的灭失</a:t>
            </a:r>
            <a:endParaRPr lang="en-US" altLang="zh-CN" sz="1200" b="1" dirty="0">
              <a:solidFill>
                <a:prstClr val="white"/>
              </a:solidFill>
              <a:latin typeface="微软雅黑" panose="020B0503020204020204" charset="-122"/>
              <a:sym typeface="+mn-ea"/>
            </a:endParaRPr>
          </a:p>
          <a:p>
            <a:pPr marL="171450" indent="-171450">
              <a:lnSpc>
                <a:spcPct val="150000"/>
              </a:lnSpc>
              <a:buFont typeface="Arial" panose="020B0604020202020204" pitchFamily="34" charset="0"/>
              <a:buChar char="•"/>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所有权主体的消灭</a:t>
            </a:r>
            <a:endParaRPr lang="en-US" altLang="zh-CN" sz="1200" b="1" dirty="0">
              <a:solidFill>
                <a:prstClr val="white"/>
              </a:solidFill>
              <a:latin typeface="微软雅黑" panose="020B0503020204020204" charset="-122"/>
              <a:sym typeface="+mn-ea"/>
            </a:endParaRPr>
          </a:p>
          <a:p>
            <a:pPr marL="171450" indent="-171450">
              <a:lnSpc>
                <a:spcPct val="150000"/>
              </a:lnSpc>
              <a:buFont typeface="Arial" panose="020B0604020202020204" pitchFamily="34" charset="0"/>
              <a:buChar char="•"/>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所有权因抛弃而消灭</a:t>
            </a:r>
            <a:endParaRPr lang="en-US" altLang="zh-CN" sz="1200" b="1" dirty="0">
              <a:solidFill>
                <a:prstClr val="white"/>
              </a:solidFill>
              <a:latin typeface="微软雅黑" panose="020B0503020204020204" charset="-122"/>
              <a:sym typeface="+mn-ea"/>
            </a:endParaRPr>
          </a:p>
          <a:p>
            <a:pPr marL="171450" indent="-171450">
              <a:lnSpc>
                <a:spcPct val="150000"/>
              </a:lnSpc>
              <a:buFont typeface="Arial" panose="020B0604020202020204" pitchFamily="34" charset="0"/>
              <a:buChar char="•"/>
            </a:pPr>
            <a:r>
              <a:rPr lang="en-US" altLang="zh-CN" sz="1200" b="1" dirty="0">
                <a:solidFill>
                  <a:prstClr val="white"/>
                </a:solidFill>
                <a:latin typeface="微软雅黑" panose="020B0503020204020204" charset="-122"/>
                <a:sym typeface="+mn-ea"/>
              </a:rPr>
              <a:t>5.</a:t>
            </a:r>
            <a:r>
              <a:rPr lang="zh-CN" altLang="en-US" sz="1200" b="1" dirty="0">
                <a:solidFill>
                  <a:prstClr val="white"/>
                </a:solidFill>
                <a:latin typeface="微软雅黑" panose="020B0503020204020204" charset="-122"/>
                <a:sym typeface="+mn-ea"/>
              </a:rPr>
              <a:t>所有权被强制消灭</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3CC03DF9-BFC8-4067-9529-500775EC8CAF}"/>
              </a:ext>
            </a:extLst>
          </p:cNvPr>
          <p:cNvSpPr/>
          <p:nvPr/>
        </p:nvSpPr>
        <p:spPr>
          <a:xfrm>
            <a:off x="4897461" y="1456296"/>
            <a:ext cx="3336506" cy="367473"/>
          </a:xfrm>
          <a:prstGeom prst="rect">
            <a:avLst/>
          </a:prstGeom>
        </p:spPr>
        <p:txBody>
          <a:bodyPr wrap="square">
            <a:spAutoFit/>
          </a:bodyPr>
          <a:lstStyle/>
          <a:p>
            <a:pPr algn="just">
              <a:lnSpc>
                <a:spcPct val="120000"/>
              </a:lnSpc>
            </a:pPr>
            <a:r>
              <a:rPr lang="zh-CN" altLang="en-US" sz="1600" b="1" dirty="0">
                <a:solidFill>
                  <a:prstClr val="white"/>
                </a:solidFill>
              </a:rPr>
              <a:t>三、所有权的消灭</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22D81A5B-6437-48A1-BC1B-745CA6BF521F}"/>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CA723CDE-2F8E-4E54-98CB-9207A47D1A6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8467C23-0E50-4521-AB6C-8E37302A1005}"/>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3583731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民法的概念和适用	</a:t>
            </a:r>
          </a:p>
        </p:txBody>
      </p:sp>
      <p:grpSp>
        <p:nvGrpSpPr>
          <p:cNvPr id="3" name="组合 104"/>
          <p:cNvGrpSpPr/>
          <p:nvPr/>
        </p:nvGrpSpPr>
        <p:grpSpPr>
          <a:xfrm>
            <a:off x="497740" y="1347946"/>
            <a:ext cx="2474060" cy="2423953"/>
            <a:chOff x="3630414" y="2139351"/>
            <a:chExt cx="2185929" cy="2221752"/>
          </a:xfrm>
        </p:grpSpPr>
        <p:grpSp>
          <p:nvGrpSpPr>
            <p:cNvPr id="4" name="组合 105"/>
            <p:cNvGrpSpPr/>
            <p:nvPr/>
          </p:nvGrpSpPr>
          <p:grpSpPr>
            <a:xfrm>
              <a:off x="3803011" y="2139351"/>
              <a:ext cx="2013332" cy="2017138"/>
              <a:chOff x="3803011" y="2139351"/>
              <a:chExt cx="2013332" cy="2017138"/>
            </a:xfrm>
          </p:grpSpPr>
          <p:sp>
            <p:nvSpPr>
              <p:cNvPr id="13" name="Freeform 48"/>
              <p:cNvSpPr/>
              <p:nvPr/>
            </p:nvSpPr>
            <p:spPr bwMode="auto">
              <a:xfrm>
                <a:off x="3803011" y="2139351"/>
                <a:ext cx="2013332" cy="2017138"/>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4" name="Freeform 48"/>
              <p:cNvSpPr/>
              <p:nvPr/>
            </p:nvSpPr>
            <p:spPr bwMode="auto">
              <a:xfrm>
                <a:off x="3925681" y="2252026"/>
                <a:ext cx="1766841" cy="1769466"/>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gradFill flip="none" rotWithShape="1">
                <a:gsLst>
                  <a:gs pos="0">
                    <a:schemeClr val="bg1"/>
                  </a:gs>
                  <a:gs pos="100000">
                    <a:schemeClr val="bg1">
                      <a:lumMod val="7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5" name="Oval 50"/>
              <p:cNvSpPr>
                <a:spLocks noChangeArrowheads="1"/>
              </p:cNvSpPr>
              <p:nvPr/>
            </p:nvSpPr>
            <p:spPr bwMode="auto">
              <a:xfrm>
                <a:off x="4219361" y="2542440"/>
                <a:ext cx="1182655" cy="1187050"/>
              </a:xfrm>
              <a:prstGeom prst="ellips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grpSp>
          <p:nvGrpSpPr>
            <p:cNvPr id="5" name="组合 106"/>
            <p:cNvGrpSpPr/>
            <p:nvPr/>
          </p:nvGrpSpPr>
          <p:grpSpPr>
            <a:xfrm>
              <a:off x="3630414" y="3257639"/>
              <a:ext cx="1100688" cy="1103464"/>
              <a:chOff x="3630414" y="3257639"/>
              <a:chExt cx="1100688" cy="1103464"/>
            </a:xfrm>
          </p:grpSpPr>
          <p:sp>
            <p:nvSpPr>
              <p:cNvPr id="10" name="Freeform 64"/>
              <p:cNvSpPr/>
              <p:nvPr/>
            </p:nvSpPr>
            <p:spPr bwMode="auto">
              <a:xfrm>
                <a:off x="3630414" y="3257639"/>
                <a:ext cx="1100688" cy="1103464"/>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1" name="Freeform 64"/>
              <p:cNvSpPr/>
              <p:nvPr/>
            </p:nvSpPr>
            <p:spPr bwMode="auto">
              <a:xfrm>
                <a:off x="3735186" y="3356555"/>
                <a:ext cx="882626" cy="885526"/>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gradFill flip="none" rotWithShape="1">
                <a:gsLst>
                  <a:gs pos="0">
                    <a:schemeClr val="bg1"/>
                  </a:gs>
                  <a:gs pos="100000">
                    <a:schemeClr val="bg1">
                      <a:lumMod val="8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2" name="Oval 66"/>
              <p:cNvSpPr>
                <a:spLocks noChangeArrowheads="1"/>
              </p:cNvSpPr>
              <p:nvPr/>
            </p:nvSpPr>
            <p:spPr bwMode="auto">
              <a:xfrm>
                <a:off x="3881232" y="3502555"/>
                <a:ext cx="592122" cy="593525"/>
              </a:xfrm>
              <a:prstGeom prst="ellipse">
                <a:avLst/>
              </a:prstGeom>
              <a:solidFill>
                <a:srgbClr val="934D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sp>
          <p:nvSpPr>
            <p:cNvPr id="6" name="矩形 107"/>
            <p:cNvSpPr/>
            <p:nvPr/>
          </p:nvSpPr>
          <p:spPr>
            <a:xfrm>
              <a:off x="3932024" y="3671280"/>
              <a:ext cx="491336" cy="275050"/>
            </a:xfrm>
            <a:prstGeom prst="rect">
              <a:avLst/>
            </a:prstGeom>
            <a:noFill/>
            <a:ln w="9525">
              <a:noFill/>
            </a:ln>
          </p:spPr>
          <p:txBody>
            <a:bodyPr anchor="ctr">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stStyle>
            <a:p>
              <a:pPr marL="0" indent="0">
                <a:lnSpc>
                  <a:spcPct val="100000"/>
                </a:lnSpc>
                <a:spcBef>
                  <a:spcPct val="0"/>
                </a:spcBef>
                <a:buNone/>
              </a:pPr>
              <a:r>
                <a:rPr lang="zh-CN" altLang="en-US" sz="1350" b="1" dirty="0">
                  <a:solidFill>
                    <a:schemeClr val="bg1"/>
                  </a:solidFill>
                  <a:latin typeface="+mj-ea"/>
                  <a:ea typeface="+mj-ea"/>
                </a:rPr>
                <a:t>结构</a:t>
              </a:r>
              <a:endParaRPr lang="en-US" altLang="zh-CN" sz="1350" b="1" dirty="0">
                <a:solidFill>
                  <a:schemeClr val="bg1"/>
                </a:solidFill>
                <a:latin typeface="+mj-ea"/>
                <a:ea typeface="+mj-ea"/>
              </a:endParaRPr>
            </a:p>
          </p:txBody>
        </p:sp>
        <p:grpSp>
          <p:nvGrpSpPr>
            <p:cNvPr id="7" name="组合 108"/>
            <p:cNvGrpSpPr/>
            <p:nvPr/>
          </p:nvGrpSpPr>
          <p:grpSpPr>
            <a:xfrm>
              <a:off x="4574951" y="2789139"/>
              <a:ext cx="615307" cy="679276"/>
              <a:chOff x="5182959" y="3127661"/>
              <a:chExt cx="615307" cy="679276"/>
            </a:xfrm>
          </p:grpSpPr>
          <p:sp>
            <p:nvSpPr>
              <p:cNvPr id="8" name="Freeform 5"/>
              <p:cNvSpPr/>
              <p:nvPr/>
            </p:nvSpPr>
            <p:spPr>
              <a:xfrm>
                <a:off x="5587822" y="3369924"/>
                <a:ext cx="44429" cy="44429"/>
              </a:xfrm>
              <a:custGeom>
                <a:avLst/>
                <a:gdLst/>
                <a:ahLst/>
                <a:cxnLst>
                  <a:cxn ang="0">
                    <a:pos x="0" y="0"/>
                  </a:cxn>
                  <a:cxn ang="0">
                    <a:pos x="0"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0" y="0"/>
                  </a:cxn>
                </a:cxnLst>
                <a:rect l="0" t="0" r="0" b="0"/>
                <a:pathLst>
                  <a:path w="3" h="3">
                    <a:moveTo>
                      <a:pt x="0" y="0"/>
                    </a:moveTo>
                    <a:cubicBezTo>
                      <a:pt x="0" y="0"/>
                      <a:pt x="0" y="1"/>
                      <a:pt x="0" y="1"/>
                    </a:cubicBezTo>
                    <a:cubicBezTo>
                      <a:pt x="0" y="1"/>
                      <a:pt x="0" y="1"/>
                      <a:pt x="0" y="1"/>
                    </a:cubicBezTo>
                    <a:cubicBezTo>
                      <a:pt x="0" y="1"/>
                      <a:pt x="0" y="1"/>
                      <a:pt x="0" y="1"/>
                    </a:cubicBezTo>
                    <a:cubicBezTo>
                      <a:pt x="1" y="1"/>
                      <a:pt x="2" y="1"/>
                      <a:pt x="2" y="1"/>
                    </a:cubicBezTo>
                    <a:cubicBezTo>
                      <a:pt x="2" y="1"/>
                      <a:pt x="2" y="2"/>
                      <a:pt x="2" y="2"/>
                    </a:cubicBezTo>
                    <a:cubicBezTo>
                      <a:pt x="2" y="2"/>
                      <a:pt x="2" y="3"/>
                      <a:pt x="3" y="3"/>
                    </a:cubicBezTo>
                    <a:cubicBezTo>
                      <a:pt x="3" y="3"/>
                      <a:pt x="3" y="3"/>
                      <a:pt x="3" y="3"/>
                    </a:cubicBezTo>
                    <a:cubicBezTo>
                      <a:pt x="3" y="3"/>
                      <a:pt x="3" y="2"/>
                      <a:pt x="3" y="2"/>
                    </a:cubicBezTo>
                    <a:cubicBezTo>
                      <a:pt x="3" y="1"/>
                      <a:pt x="1" y="0"/>
                      <a:pt x="1" y="0"/>
                    </a:cubicBezTo>
                    <a:cubicBezTo>
                      <a:pt x="1" y="0"/>
                      <a:pt x="1" y="0"/>
                      <a:pt x="0"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sp>
            <p:nvSpPr>
              <p:cNvPr id="9" name="Freeform 6"/>
              <p:cNvSpPr>
                <a:spLocks noEditPoints="1"/>
              </p:cNvSpPr>
              <p:nvPr/>
            </p:nvSpPr>
            <p:spPr>
              <a:xfrm>
                <a:off x="5182959" y="3127661"/>
                <a:ext cx="615307" cy="679276"/>
              </a:xfrm>
              <a:custGeom>
                <a:avLst/>
                <a:gdLst/>
                <a:ahLst/>
                <a:cxnLst>
                  <a:cxn ang="0">
                    <a:pos x="441176" y="387673"/>
                  </a:cxn>
                  <a:cxn ang="0">
                    <a:pos x="454197" y="400687"/>
                  </a:cxn>
                  <a:cxn ang="0">
                    <a:pos x="454197" y="491790"/>
                  </a:cxn>
                  <a:cxn ang="0">
                    <a:pos x="521715" y="491790"/>
                  </a:cxn>
                  <a:cxn ang="0">
                    <a:pos x="534737" y="504805"/>
                  </a:cxn>
                  <a:cxn ang="0">
                    <a:pos x="521715" y="517819"/>
                  </a:cxn>
                  <a:cxn ang="0">
                    <a:pos x="439873" y="517819"/>
                  </a:cxn>
                  <a:cxn ang="0">
                    <a:pos x="428153" y="504740"/>
                  </a:cxn>
                  <a:cxn ang="0">
                    <a:pos x="428153" y="499078"/>
                  </a:cxn>
                  <a:cxn ang="0">
                    <a:pos x="428153" y="400687"/>
                  </a:cxn>
                  <a:cxn ang="0">
                    <a:pos x="441176" y="387673"/>
                  </a:cxn>
                  <a:cxn ang="0">
                    <a:pos x="442505" y="360827"/>
                  </a:cxn>
                  <a:cxn ang="0">
                    <a:pos x="304419" y="498724"/>
                  </a:cxn>
                  <a:cxn ang="0">
                    <a:pos x="442505" y="636621"/>
                  </a:cxn>
                  <a:cxn ang="0">
                    <a:pos x="580590" y="498724"/>
                  </a:cxn>
                  <a:cxn ang="0">
                    <a:pos x="442505" y="360827"/>
                  </a:cxn>
                  <a:cxn ang="0">
                    <a:pos x="442505" y="326157"/>
                  </a:cxn>
                  <a:cxn ang="0">
                    <a:pos x="615307" y="498724"/>
                  </a:cxn>
                  <a:cxn ang="0">
                    <a:pos x="442505" y="671290"/>
                  </a:cxn>
                  <a:cxn ang="0">
                    <a:pos x="269701" y="498724"/>
                  </a:cxn>
                  <a:cxn ang="0">
                    <a:pos x="442505" y="326157"/>
                  </a:cxn>
                  <a:cxn ang="0">
                    <a:pos x="43315" y="165727"/>
                  </a:cxn>
                  <a:cxn ang="0">
                    <a:pos x="43380" y="165727"/>
                  </a:cxn>
                  <a:cxn ang="0">
                    <a:pos x="75361" y="165727"/>
                  </a:cxn>
                  <a:cxn ang="0">
                    <a:pos x="78162" y="182962"/>
                  </a:cxn>
                  <a:cxn ang="0">
                    <a:pos x="86825" y="237205"/>
                  </a:cxn>
                  <a:cxn ang="0">
                    <a:pos x="93794" y="280261"/>
                  </a:cxn>
                  <a:cxn ang="0">
                    <a:pos x="104737" y="280261"/>
                  </a:cxn>
                  <a:cxn ang="0">
                    <a:pos x="105323" y="280261"/>
                  </a:cxn>
                  <a:cxn ang="0">
                    <a:pos x="112683" y="196425"/>
                  </a:cxn>
                  <a:cxn ang="0">
                    <a:pos x="104020" y="165727"/>
                  </a:cxn>
                  <a:cxn ang="0">
                    <a:pos x="155021" y="165727"/>
                  </a:cxn>
                  <a:cxn ang="0">
                    <a:pos x="146293" y="196425"/>
                  </a:cxn>
                  <a:cxn ang="0">
                    <a:pos x="153718" y="280261"/>
                  </a:cxn>
                  <a:cxn ang="0">
                    <a:pos x="154304" y="280261"/>
                  </a:cxn>
                  <a:cxn ang="0">
                    <a:pos x="165247" y="280261"/>
                  </a:cxn>
                  <a:cxn ang="0">
                    <a:pos x="174040" y="225759"/>
                  </a:cxn>
                  <a:cxn ang="0">
                    <a:pos x="181205" y="180751"/>
                  </a:cxn>
                  <a:cxn ang="0">
                    <a:pos x="183680" y="165727"/>
                  </a:cxn>
                  <a:cxn ang="0">
                    <a:pos x="214033" y="165727"/>
                  </a:cxn>
                  <a:cxn ang="0">
                    <a:pos x="215531" y="165727"/>
                  </a:cxn>
                  <a:cxn ang="0">
                    <a:pos x="381690" y="165727"/>
                  </a:cxn>
                  <a:cxn ang="0">
                    <a:pos x="425070" y="209108"/>
                  </a:cxn>
                  <a:cxn ang="0">
                    <a:pos x="381690" y="252424"/>
                  </a:cxn>
                  <a:cxn ang="0">
                    <a:pos x="215531" y="252424"/>
                  </a:cxn>
                  <a:cxn ang="0">
                    <a:pos x="215531" y="338470"/>
                  </a:cxn>
                  <a:cxn ang="0">
                    <a:pos x="215531" y="415478"/>
                  </a:cxn>
                  <a:cxn ang="0">
                    <a:pos x="215531" y="635895"/>
                  </a:cxn>
                  <a:cxn ang="0">
                    <a:pos x="172086" y="679276"/>
                  </a:cxn>
                  <a:cxn ang="0">
                    <a:pos x="129489" y="644090"/>
                  </a:cxn>
                  <a:cxn ang="0">
                    <a:pos x="86825" y="679276"/>
                  </a:cxn>
                  <a:cxn ang="0">
                    <a:pos x="43380" y="635895"/>
                  </a:cxn>
                  <a:cxn ang="0">
                    <a:pos x="43380" y="437136"/>
                  </a:cxn>
                  <a:cxn ang="0">
                    <a:pos x="0" y="393820"/>
                  </a:cxn>
                  <a:cxn ang="0">
                    <a:pos x="0" y="209108"/>
                  </a:cxn>
                  <a:cxn ang="0">
                    <a:pos x="43315" y="165727"/>
                  </a:cxn>
                  <a:cxn ang="0">
                    <a:pos x="129474" y="0"/>
                  </a:cxn>
                  <a:cxn ang="0">
                    <a:pos x="206763" y="77171"/>
                  </a:cxn>
                  <a:cxn ang="0">
                    <a:pos x="129474" y="154342"/>
                  </a:cxn>
                  <a:cxn ang="0">
                    <a:pos x="52185" y="77171"/>
                  </a:cxn>
                  <a:cxn ang="0">
                    <a:pos x="129474" y="0"/>
                  </a:cxn>
                </a:cxnLst>
                <a:rect l="0" t="0" r="0" b="0"/>
                <a:pathLst>
                  <a:path w="549140" h="606228">
                    <a:moveTo>
                      <a:pt x="393734" y="345983"/>
                    </a:moveTo>
                    <a:cubicBezTo>
                      <a:pt x="400183" y="345983"/>
                      <a:pt x="405355" y="351210"/>
                      <a:pt x="405355" y="357598"/>
                    </a:cubicBezTo>
                    <a:lnTo>
                      <a:pt x="405355" y="438904"/>
                    </a:lnTo>
                    <a:lnTo>
                      <a:pt x="465612" y="438904"/>
                    </a:lnTo>
                    <a:cubicBezTo>
                      <a:pt x="472062" y="438904"/>
                      <a:pt x="477234" y="444131"/>
                      <a:pt x="477234" y="450519"/>
                    </a:cubicBezTo>
                    <a:cubicBezTo>
                      <a:pt x="477234" y="456965"/>
                      <a:pt x="472062" y="462134"/>
                      <a:pt x="465612" y="462134"/>
                    </a:cubicBezTo>
                    <a:lnTo>
                      <a:pt x="392571" y="462134"/>
                    </a:lnTo>
                    <a:cubicBezTo>
                      <a:pt x="386121" y="462134"/>
                      <a:pt x="382112" y="456907"/>
                      <a:pt x="382112" y="450461"/>
                    </a:cubicBezTo>
                    <a:lnTo>
                      <a:pt x="382112" y="445408"/>
                    </a:lnTo>
                    <a:lnTo>
                      <a:pt x="382112" y="357598"/>
                    </a:lnTo>
                    <a:cubicBezTo>
                      <a:pt x="382112" y="351210"/>
                      <a:pt x="387284" y="345983"/>
                      <a:pt x="393734" y="345983"/>
                    </a:cubicBezTo>
                    <a:close/>
                    <a:moveTo>
                      <a:pt x="394920" y="322024"/>
                    </a:moveTo>
                    <a:cubicBezTo>
                      <a:pt x="326965" y="322024"/>
                      <a:pt x="271683" y="377231"/>
                      <a:pt x="271683" y="445092"/>
                    </a:cubicBezTo>
                    <a:cubicBezTo>
                      <a:pt x="271683" y="512954"/>
                      <a:pt x="326965" y="568160"/>
                      <a:pt x="394920" y="568160"/>
                    </a:cubicBezTo>
                    <a:cubicBezTo>
                      <a:pt x="462874" y="568160"/>
                      <a:pt x="518156" y="512954"/>
                      <a:pt x="518156" y="445092"/>
                    </a:cubicBezTo>
                    <a:cubicBezTo>
                      <a:pt x="518156" y="377231"/>
                      <a:pt x="462874" y="322024"/>
                      <a:pt x="394920" y="322024"/>
                    </a:cubicBezTo>
                    <a:close/>
                    <a:moveTo>
                      <a:pt x="394920" y="291083"/>
                    </a:moveTo>
                    <a:cubicBezTo>
                      <a:pt x="479965" y="291083"/>
                      <a:pt x="549140" y="360164"/>
                      <a:pt x="549140" y="445092"/>
                    </a:cubicBezTo>
                    <a:cubicBezTo>
                      <a:pt x="549140" y="530020"/>
                      <a:pt x="479965" y="599101"/>
                      <a:pt x="394920" y="599101"/>
                    </a:cubicBezTo>
                    <a:cubicBezTo>
                      <a:pt x="309874" y="599101"/>
                      <a:pt x="240699" y="530020"/>
                      <a:pt x="240699" y="445092"/>
                    </a:cubicBezTo>
                    <a:cubicBezTo>
                      <a:pt x="240699" y="360164"/>
                      <a:pt x="309874" y="291083"/>
                      <a:pt x="394920" y="291083"/>
                    </a:cubicBezTo>
                    <a:close/>
                    <a:moveTo>
                      <a:pt x="38657" y="147905"/>
                    </a:moveTo>
                    <a:lnTo>
                      <a:pt x="38715" y="147905"/>
                    </a:lnTo>
                    <a:lnTo>
                      <a:pt x="67257" y="147905"/>
                    </a:lnTo>
                    <a:lnTo>
                      <a:pt x="69757" y="163287"/>
                    </a:lnTo>
                    <a:lnTo>
                      <a:pt x="77488" y="211696"/>
                    </a:lnTo>
                    <a:lnTo>
                      <a:pt x="83708" y="250122"/>
                    </a:lnTo>
                    <a:lnTo>
                      <a:pt x="93474" y="250122"/>
                    </a:lnTo>
                    <a:lnTo>
                      <a:pt x="93997" y="250122"/>
                    </a:lnTo>
                    <a:lnTo>
                      <a:pt x="100566" y="175302"/>
                    </a:lnTo>
                    <a:lnTo>
                      <a:pt x="92834" y="147905"/>
                    </a:lnTo>
                    <a:lnTo>
                      <a:pt x="138351" y="147905"/>
                    </a:lnTo>
                    <a:lnTo>
                      <a:pt x="130561" y="175302"/>
                    </a:lnTo>
                    <a:lnTo>
                      <a:pt x="137188" y="250122"/>
                    </a:lnTo>
                    <a:lnTo>
                      <a:pt x="137711" y="250122"/>
                    </a:lnTo>
                    <a:lnTo>
                      <a:pt x="147477" y="250122"/>
                    </a:lnTo>
                    <a:lnTo>
                      <a:pt x="155325" y="201481"/>
                    </a:lnTo>
                    <a:lnTo>
                      <a:pt x="161719" y="161313"/>
                    </a:lnTo>
                    <a:lnTo>
                      <a:pt x="163928" y="147905"/>
                    </a:lnTo>
                    <a:lnTo>
                      <a:pt x="191017" y="147905"/>
                    </a:lnTo>
                    <a:lnTo>
                      <a:pt x="192354" y="147905"/>
                    </a:lnTo>
                    <a:lnTo>
                      <a:pt x="340645" y="147905"/>
                    </a:lnTo>
                    <a:cubicBezTo>
                      <a:pt x="362037" y="147905"/>
                      <a:pt x="379360" y="165144"/>
                      <a:pt x="379360" y="186621"/>
                    </a:cubicBezTo>
                    <a:cubicBezTo>
                      <a:pt x="379360" y="207982"/>
                      <a:pt x="362037" y="225279"/>
                      <a:pt x="340645" y="225279"/>
                    </a:cubicBezTo>
                    <a:lnTo>
                      <a:pt x="192354" y="225279"/>
                    </a:lnTo>
                    <a:lnTo>
                      <a:pt x="192354" y="302072"/>
                    </a:lnTo>
                    <a:lnTo>
                      <a:pt x="192354" y="370798"/>
                    </a:lnTo>
                    <a:lnTo>
                      <a:pt x="192354" y="567512"/>
                    </a:lnTo>
                    <a:cubicBezTo>
                      <a:pt x="192354" y="588873"/>
                      <a:pt x="174973" y="606228"/>
                      <a:pt x="153581" y="606228"/>
                    </a:cubicBezTo>
                    <a:cubicBezTo>
                      <a:pt x="134688" y="606228"/>
                      <a:pt x="118935" y="592704"/>
                      <a:pt x="115564" y="574826"/>
                    </a:cubicBezTo>
                    <a:cubicBezTo>
                      <a:pt x="112134" y="592704"/>
                      <a:pt x="96380" y="606228"/>
                      <a:pt x="77488" y="606228"/>
                    </a:cubicBezTo>
                    <a:cubicBezTo>
                      <a:pt x="56096" y="606228"/>
                      <a:pt x="38715" y="588873"/>
                      <a:pt x="38715" y="567512"/>
                    </a:cubicBezTo>
                    <a:lnTo>
                      <a:pt x="38715" y="390127"/>
                    </a:lnTo>
                    <a:cubicBezTo>
                      <a:pt x="17323" y="390127"/>
                      <a:pt x="0" y="372829"/>
                      <a:pt x="0" y="351469"/>
                    </a:cubicBezTo>
                    <a:lnTo>
                      <a:pt x="0" y="186621"/>
                    </a:lnTo>
                    <a:cubicBezTo>
                      <a:pt x="0" y="165260"/>
                      <a:pt x="17265" y="147963"/>
                      <a:pt x="38657" y="147905"/>
                    </a:cubicBezTo>
                    <a:close/>
                    <a:moveTo>
                      <a:pt x="115551" y="0"/>
                    </a:moveTo>
                    <a:cubicBezTo>
                      <a:pt x="153646" y="0"/>
                      <a:pt x="184529" y="30835"/>
                      <a:pt x="184529" y="68872"/>
                    </a:cubicBezTo>
                    <a:cubicBezTo>
                      <a:pt x="184529" y="106909"/>
                      <a:pt x="153646" y="137744"/>
                      <a:pt x="115551" y="137744"/>
                    </a:cubicBezTo>
                    <a:cubicBezTo>
                      <a:pt x="77456" y="137744"/>
                      <a:pt x="46573" y="106909"/>
                      <a:pt x="46573" y="68872"/>
                    </a:cubicBezTo>
                    <a:cubicBezTo>
                      <a:pt x="46573" y="30835"/>
                      <a:pt x="77456" y="0"/>
                      <a:pt x="115551"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grpSp>
      </p:grpSp>
      <p:grpSp>
        <p:nvGrpSpPr>
          <p:cNvPr id="16" name="组合 15"/>
          <p:cNvGrpSpPr/>
          <p:nvPr/>
        </p:nvGrpSpPr>
        <p:grpSpPr>
          <a:xfrm>
            <a:off x="3455912" y="3067965"/>
            <a:ext cx="2180541" cy="412370"/>
            <a:chOff x="4539571" y="1345331"/>
            <a:chExt cx="5584595" cy="549827"/>
          </a:xfrm>
          <a:solidFill>
            <a:srgbClr val="1F4E79"/>
          </a:solidFill>
        </p:grpSpPr>
        <p:sp>
          <p:nvSpPr>
            <p:cNvPr id="17" name="Rectangle 77"/>
            <p:cNvSpPr>
              <a:spLocks noChangeArrowheads="1"/>
            </p:cNvSpPr>
            <p:nvPr/>
          </p:nvSpPr>
          <p:spPr bwMode="auto">
            <a:xfrm>
              <a:off x="4539571" y="1405930"/>
              <a:ext cx="608493" cy="358316"/>
            </a:xfrm>
            <a:prstGeom prst="rect">
              <a:avLst/>
            </a:prstGeom>
            <a:solidFill>
              <a:srgbClr val="934D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78"/>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0" name="Rectangle 83"/>
          <p:cNvSpPr>
            <a:spLocks noChangeArrowheads="1"/>
          </p:cNvSpPr>
          <p:nvPr/>
        </p:nvSpPr>
        <p:spPr bwMode="auto">
          <a:xfrm>
            <a:off x="3602883" y="3126101"/>
            <a:ext cx="198002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对民事权利的保护</a:t>
            </a:r>
          </a:p>
        </p:txBody>
      </p:sp>
      <p:sp>
        <p:nvSpPr>
          <p:cNvPr id="21" name="Freeform 5"/>
          <p:cNvSpPr/>
          <p:nvPr/>
        </p:nvSpPr>
        <p:spPr bwMode="auto">
          <a:xfrm>
            <a:off x="2653313" y="2940002"/>
            <a:ext cx="790261" cy="34682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22" name="组合 21"/>
          <p:cNvGrpSpPr/>
          <p:nvPr/>
        </p:nvGrpSpPr>
        <p:grpSpPr>
          <a:xfrm>
            <a:off x="3441700" y="801699"/>
            <a:ext cx="2194753" cy="415544"/>
            <a:chOff x="4539571" y="1345332"/>
            <a:chExt cx="7210203" cy="554058"/>
          </a:xfrm>
          <a:solidFill>
            <a:srgbClr val="1F4E79"/>
          </a:solidFill>
        </p:grpSpPr>
        <p:sp>
          <p:nvSpPr>
            <p:cNvPr id="23" name="Rectangle 77"/>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24" name="AutoShape 78"/>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5" name="Rectangle 83"/>
          <p:cNvSpPr>
            <a:spLocks noChangeArrowheads="1"/>
          </p:cNvSpPr>
          <p:nvPr/>
        </p:nvSpPr>
        <p:spPr bwMode="auto">
          <a:xfrm>
            <a:off x="3728372" y="859835"/>
            <a:ext cx="17395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民事权利的内容</a:t>
            </a:r>
          </a:p>
        </p:txBody>
      </p:sp>
      <p:sp>
        <p:nvSpPr>
          <p:cNvPr id="26" name="Freeform 5"/>
          <p:cNvSpPr/>
          <p:nvPr/>
        </p:nvSpPr>
        <p:spPr bwMode="auto">
          <a:xfrm flipV="1">
            <a:off x="2438459" y="990600"/>
            <a:ext cx="1003241" cy="67802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Rectangle 83"/>
          <p:cNvSpPr>
            <a:spLocks noChangeArrowheads="1"/>
          </p:cNvSpPr>
          <p:nvPr/>
        </p:nvSpPr>
        <p:spPr bwMode="auto">
          <a:xfrm>
            <a:off x="3520018" y="1321388"/>
            <a:ext cx="5293609" cy="1615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1.</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人身权利。是民事主体的基本权利</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是民法的一大类民事权利</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是指民事主体依法享有</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以在人格关系和身份关系上所体现的与其自身不可分离的利益为内容的基本民事权利。</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2.</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财产权利。财产权利是民法的另一大类民事权利。在民法的领域中</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财产权分为三种</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第一种是静态的财产权</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即物权</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第二种是动态的财产权</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即债权</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第三种是无形的财产权</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即知识产权。</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p:txBody>
      </p:sp>
      <p:sp>
        <p:nvSpPr>
          <p:cNvPr id="28" name="Rectangle 83"/>
          <p:cNvSpPr>
            <a:spLocks noChangeArrowheads="1"/>
          </p:cNvSpPr>
          <p:nvPr/>
        </p:nvSpPr>
        <p:spPr bwMode="auto">
          <a:xfrm>
            <a:off x="3520018" y="3488156"/>
            <a:ext cx="5198680"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民法的第二部分内容</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是与民法的第二种调整方法相适应的</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即采用民事责任的方式</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对违反民事义务、侵害民事权利的民事违法行为进行制裁的内容</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民法的强制力就体现在这一部分内容上。</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民法对民事权利的保护</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分为对物权的保护方法、对债权的保护方法、对人身权的保护方法等。最常用的民事权利保护方法就是侵权责任和违约责任。</a:t>
            </a:r>
          </a:p>
        </p:txBody>
      </p:sp>
      <p:sp>
        <p:nvSpPr>
          <p:cNvPr id="2" name="矩形 1"/>
          <p:cNvSpPr/>
          <p:nvPr/>
        </p:nvSpPr>
        <p:spPr>
          <a:xfrm>
            <a:off x="356397" y="657728"/>
            <a:ext cx="1441420" cy="340093"/>
          </a:xfrm>
          <a:prstGeom prst="rect">
            <a:avLst/>
          </a:prstGeom>
        </p:spPr>
        <p:txBody>
          <a:bodyPr wrap="none">
            <a:spAutoFit/>
          </a:bodyPr>
          <a:lstStyle/>
          <a:p>
            <a:pPr algn="ctr">
              <a:lnSpc>
                <a:spcPct val="115000"/>
              </a:lnSpc>
              <a:spcAft>
                <a:spcPts val="0"/>
              </a:spcAft>
            </a:pPr>
            <a:r>
              <a:rPr lang="zh-CN" altLang="zh-CN" sz="1400" dirty="0">
                <a:solidFill>
                  <a:srgbClr val="000000"/>
                </a:solidFill>
                <a:latin typeface="NEU-BZ-S92"/>
                <a:ea typeface="方正小标宋_GBK" panose="020B0300000000000000" pitchFamily="34" charset="-122"/>
                <a:cs typeface="Times New Roman" panose="02020603050405020304" pitchFamily="18" charset="0"/>
              </a:rPr>
              <a:t>二、民法的结构</a:t>
            </a:r>
            <a:endParaRPr lang="zh-CN" altLang="zh-CN" sz="1100" dirty="0">
              <a:solidFill>
                <a:srgbClr val="000000"/>
              </a:solidFill>
              <a:effectLst/>
              <a:latin typeface="NEU-BZ-S92"/>
              <a:ea typeface="方正书宋_GBK"/>
              <a:cs typeface="Times New Roman" panose="02020603050405020304" pitchFamily="18" charset="0"/>
            </a:endParaRPr>
          </a:p>
        </p:txBody>
      </p:sp>
    </p:spTree>
    <p:extLst>
      <p:ext uri="{BB962C8B-B14F-4D97-AF65-F5344CB8AC3E}">
        <p14:creationId xmlns:p14="http://schemas.microsoft.com/office/powerpoint/2010/main" val="24254736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300"/>
                                        <p:tgtEl>
                                          <p:spTgt spid="26"/>
                                        </p:tgtEl>
                                      </p:cBhvr>
                                    </p:animEffect>
                                  </p:childTnLst>
                                </p:cTn>
                              </p:par>
                            </p:childTnLst>
                          </p:cTn>
                        </p:par>
                        <p:par>
                          <p:cTn id="14" fill="hold">
                            <p:stCondLst>
                              <p:cond delay="1300"/>
                            </p:stCondLst>
                            <p:childTnLst>
                              <p:par>
                                <p:cTn id="15" presetID="22" presetClass="entr" presetSubtype="8"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400"/>
                                        <p:tgtEl>
                                          <p:spTgt spid="2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ppt_w</p:attrName>
                                        </p:attrNameLst>
                                      </p:cBhvr>
                                      <p:tavLst>
                                        <p:tav tm="0">
                                          <p:val>
                                            <p:fltVal val="0"/>
                                          </p:val>
                                        </p:tav>
                                        <p:tav tm="100000">
                                          <p:val>
                                            <p:strVal val="#ppt_w"/>
                                          </p:val>
                                        </p:tav>
                                      </p:tavLst>
                                    </p:anim>
                                    <p:anim calcmode="lin" valueType="num">
                                      <p:cBhvr>
                                        <p:cTn id="27" dur="500" fill="hold"/>
                                        <p:tgtEl>
                                          <p:spTgt spid="27"/>
                                        </p:tgtEl>
                                        <p:attrNameLst>
                                          <p:attrName>ppt_h</p:attrName>
                                        </p:attrNameLst>
                                      </p:cBhvr>
                                      <p:tavLst>
                                        <p:tav tm="0">
                                          <p:val>
                                            <p:fltVal val="0"/>
                                          </p:val>
                                        </p:tav>
                                        <p:tav tm="100000">
                                          <p:val>
                                            <p:strVal val="#ppt_h"/>
                                          </p:val>
                                        </p:tav>
                                      </p:tavLst>
                                    </p:anim>
                                    <p:animEffect transition="in" filter="fade">
                                      <p:cBhvr>
                                        <p:cTn id="28" dur="500"/>
                                        <p:tgtEl>
                                          <p:spTgt spid="27"/>
                                        </p:tgtEl>
                                      </p:cBhvr>
                                    </p:animEffect>
                                  </p:childTnLst>
                                </p:cTn>
                              </p:par>
                            </p:childTnLst>
                          </p:cTn>
                        </p:par>
                        <p:par>
                          <p:cTn id="29" fill="hold">
                            <p:stCondLst>
                              <p:cond delay="2300"/>
                            </p:stCondLst>
                            <p:childTnLst>
                              <p:par>
                                <p:cTn id="30" presetID="22" presetClass="entr" presetSubtype="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300"/>
                                        <p:tgtEl>
                                          <p:spTgt spid="21"/>
                                        </p:tgtEl>
                                      </p:cBhvr>
                                    </p:animEffect>
                                  </p:childTnLst>
                                </p:cTn>
                              </p:par>
                            </p:childTnLst>
                          </p:cTn>
                        </p:par>
                        <p:par>
                          <p:cTn id="33" fill="hold">
                            <p:stCondLst>
                              <p:cond delay="2600"/>
                            </p:stCondLst>
                            <p:childTnLst>
                              <p:par>
                                <p:cTn id="34" presetID="22" presetClass="entr" presetSubtype="8"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left)">
                                      <p:cBhvr>
                                        <p:cTn id="36" dur="400"/>
                                        <p:tgtEl>
                                          <p:spTgt spid="16"/>
                                        </p:tgtEl>
                                      </p:cBhvr>
                                    </p:animEffect>
                                  </p:childTnLst>
                                </p:cTn>
                              </p:par>
                            </p:childTnLst>
                          </p:cTn>
                        </p:par>
                        <p:par>
                          <p:cTn id="37" fill="hold">
                            <p:stCondLst>
                              <p:cond delay="3000"/>
                            </p:stCondLst>
                            <p:childTnLst>
                              <p:par>
                                <p:cTn id="38" presetID="53" presetClass="entr" presetSubtype="16"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P spid="21" grpId="0" bldLvl="0" animBg="1"/>
      <p:bldP spid="25" grpId="0" bldLvl="0" animBg="1"/>
      <p:bldP spid="26" grpId="0" bldLvl="0" animBg="1"/>
      <p:bldP spid="27" grpId="0" bldLvl="0" animBg="1"/>
      <p:bldP spid="28" grpId="0" bldLvl="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所有权的主要形式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一、国家所有权</a:t>
            </a:r>
            <a:endParaRPr lang="zh-CN" altLang="en-US" dirty="0"/>
          </a:p>
        </p:txBody>
      </p:sp>
      <p:pic>
        <p:nvPicPr>
          <p:cNvPr id="4" name="图片 3">
            <a:extLst>
              <a:ext uri="{FF2B5EF4-FFF2-40B4-BE49-F238E27FC236}">
                <a16:creationId xmlns:a16="http://schemas.microsoft.com/office/drawing/2014/main" id="{04B698E8-542F-4713-A7C3-B4B8C28F12B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0AE747C-3D22-45BB-B415-2840295C9F9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DEF0BD18-5F25-4925-A24E-32DEEC07926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DD8D67C-BAEB-4559-BBB7-06BE0FB9621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FD39124-7216-4D37-8E9D-C1680A4A3287}"/>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0A1A971-92E2-46D2-84C1-48F5B07F321F}"/>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276FBE9-537F-41C1-B553-342AFA29D8EB}"/>
              </a:ext>
            </a:extLst>
          </p:cNvPr>
          <p:cNvSpPr/>
          <p:nvPr/>
        </p:nvSpPr>
        <p:spPr>
          <a:xfrm>
            <a:off x="248688" y="2076468"/>
            <a:ext cx="2816656" cy="2552686"/>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国家所有权是国家对全民所有的财产进行占有、使用、收益和处分的权利。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246</a:t>
            </a:r>
            <a:r>
              <a:rPr lang="zh-CN" altLang="en-US" sz="1200" b="1" dirty="0">
                <a:solidFill>
                  <a:prstClr val="white"/>
                </a:solidFill>
                <a:latin typeface="微软雅黑" panose="020B0503020204020204" charset="-122"/>
                <a:sym typeface="+mn-ea"/>
              </a:rPr>
              <a:t>条第</a:t>
            </a: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款规定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法律规定属于国家所有的财产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属于国家所有即全民所有。”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国家所有权的权利主体具有统一性和唯一性。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 </a:t>
            </a: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国家所有权的权利客体具有无限广泛性和专有性。</a:t>
            </a:r>
          </a:p>
        </p:txBody>
      </p:sp>
      <p:sp>
        <p:nvSpPr>
          <p:cNvPr id="11" name="矩形 10">
            <a:extLst>
              <a:ext uri="{FF2B5EF4-FFF2-40B4-BE49-F238E27FC236}">
                <a16:creationId xmlns:a16="http://schemas.microsoft.com/office/drawing/2014/main" id="{B4C870D5-1E8E-4F81-8260-43BAB501A836}"/>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国家所有权的概念和特征</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8A039EFB-A90F-4BFB-A6AF-6A2B1CD5BB9A}"/>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D4CCB8FA-B29A-499A-AD87-A1D4DF5CCA1B}"/>
              </a:ext>
            </a:extLst>
          </p:cNvPr>
          <p:cNvSpPr/>
          <p:nvPr/>
        </p:nvSpPr>
        <p:spPr>
          <a:xfrm>
            <a:off x="3302692" y="2193864"/>
            <a:ext cx="2451373" cy="2003177"/>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没收</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赎买</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积累资金</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4.</a:t>
            </a:r>
            <a:r>
              <a:rPr lang="zh-CN" altLang="en-US" sz="1200" b="1" dirty="0">
                <a:solidFill>
                  <a:prstClr val="white"/>
                </a:solidFill>
                <a:sym typeface="+mn-ea"/>
              </a:rPr>
              <a:t>税收</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5.</a:t>
            </a:r>
            <a:r>
              <a:rPr lang="zh-CN" altLang="en-US" sz="1200" b="1" dirty="0">
                <a:solidFill>
                  <a:prstClr val="white"/>
                </a:solidFill>
                <a:sym typeface="+mn-ea"/>
              </a:rPr>
              <a:t>征收</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6.</a:t>
            </a:r>
            <a:r>
              <a:rPr lang="zh-CN" altLang="en-US" sz="1200" b="1" dirty="0">
                <a:solidFill>
                  <a:prstClr val="white"/>
                </a:solidFill>
                <a:sym typeface="+mn-ea"/>
              </a:rPr>
              <a:t>罚款和罚金</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7.</a:t>
            </a:r>
            <a:r>
              <a:rPr lang="zh-CN" altLang="en-US" sz="1200" b="1" dirty="0">
                <a:solidFill>
                  <a:prstClr val="white"/>
                </a:solidFill>
                <a:sym typeface="+mn-ea"/>
              </a:rPr>
              <a:t>依法取得无主财产</a:t>
            </a:r>
          </a:p>
        </p:txBody>
      </p:sp>
      <p:sp>
        <p:nvSpPr>
          <p:cNvPr id="14" name="矩形 13">
            <a:extLst>
              <a:ext uri="{FF2B5EF4-FFF2-40B4-BE49-F238E27FC236}">
                <a16:creationId xmlns:a16="http://schemas.microsoft.com/office/drawing/2014/main" id="{555CCC62-7482-479D-98EA-7A003F14448B}"/>
              </a:ext>
            </a:extLst>
          </p:cNvPr>
          <p:cNvSpPr/>
          <p:nvPr/>
        </p:nvSpPr>
        <p:spPr>
          <a:xfrm>
            <a:off x="3172622" y="1536978"/>
            <a:ext cx="2752380"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国家所有权的取得</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0D141813-E5E4-4EB4-B733-CD7EF96F9CF7}"/>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2A7729FD-9FA3-48A2-9308-DAD33E03311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FB283A4-E2DE-4270-9C31-BC6AFD727E5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DD8E6A53-8537-4628-82DF-915A6E609BD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DB023F48-82CC-46D7-AB5B-4A2851D503DE}"/>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2F4BD8C7-0C15-483E-BABC-AEFFAA7B9A3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7563159A-6302-43E8-B0FD-63A45EC5A193}"/>
              </a:ext>
            </a:extLst>
          </p:cNvPr>
          <p:cNvSpPr/>
          <p:nvPr/>
        </p:nvSpPr>
        <p:spPr>
          <a:xfrm>
            <a:off x="6172845" y="2088447"/>
            <a:ext cx="2487061" cy="1998689"/>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国家直接行使其所有权</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国家机关、国家举办的事业单位经营管理国家财产</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3.</a:t>
            </a:r>
            <a:r>
              <a:rPr lang="zh-CN" altLang="en-US" sz="1200" b="1" dirty="0">
                <a:solidFill>
                  <a:prstClr val="white"/>
                </a:solidFill>
                <a:latin typeface="微软雅黑" panose="020B0503020204020204" charset="-122"/>
                <a:cs typeface="微软雅黑" panose="020B0503020204020204" charset="-122"/>
                <a:sym typeface="+mn-ea"/>
              </a:rPr>
              <a:t>国家投资设立的企业使用或经营某些国有的财产</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9F440863-D1CA-42E2-A258-33F1045C6B1A}"/>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国家所有权的内容和行使</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3C8EF4AB-8065-4DA6-AD0F-FA60245C8E06}"/>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2AC8C362-1FD6-4A1E-8D74-CFA3F391310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5140779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所有权的主要形式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二、集体所有权</a:t>
            </a:r>
            <a:endParaRPr lang="zh-CN" altLang="en-US" dirty="0"/>
          </a:p>
        </p:txBody>
      </p:sp>
      <p:pic>
        <p:nvPicPr>
          <p:cNvPr id="4" name="图片 3">
            <a:extLst>
              <a:ext uri="{FF2B5EF4-FFF2-40B4-BE49-F238E27FC236}">
                <a16:creationId xmlns:a16="http://schemas.microsoft.com/office/drawing/2014/main" id="{04B698E8-542F-4713-A7C3-B4B8C28F12B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0AE747C-3D22-45BB-B415-2840295C9F9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DEF0BD18-5F25-4925-A24E-32DEEC07926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DD8D67C-BAEB-4559-BBB7-06BE0FB9621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FD39124-7216-4D37-8E9D-C1680A4A3287}"/>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0A1A971-92E2-46D2-84C1-48F5B07F321F}"/>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276FBE9-537F-41C1-B553-342AFA29D8EB}"/>
              </a:ext>
            </a:extLst>
          </p:cNvPr>
          <p:cNvSpPr/>
          <p:nvPr/>
        </p:nvSpPr>
        <p:spPr>
          <a:xfrm>
            <a:off x="169668" y="2019346"/>
            <a:ext cx="2944907" cy="282968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集体所有权是指劳动群众集体依法对集体所有财产的占有、使用、收益和处分的权利。它是劳动群众集体所有制的法律表现。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260</a:t>
            </a:r>
            <a:r>
              <a:rPr lang="zh-CN" altLang="en-US" sz="1200" b="1" dirty="0">
                <a:solidFill>
                  <a:prstClr val="white"/>
                </a:solidFill>
                <a:latin typeface="微软雅黑" panose="020B0503020204020204" charset="-122"/>
                <a:sym typeface="+mn-ea"/>
              </a:rPr>
              <a:t>条至第</a:t>
            </a:r>
            <a:r>
              <a:rPr lang="en-US" altLang="zh-CN" sz="1200" b="1" dirty="0">
                <a:solidFill>
                  <a:prstClr val="white"/>
                </a:solidFill>
                <a:latin typeface="微软雅黑" panose="020B0503020204020204" charset="-122"/>
                <a:sym typeface="+mn-ea"/>
              </a:rPr>
              <a:t>265</a:t>
            </a:r>
            <a:r>
              <a:rPr lang="zh-CN" altLang="en-US" sz="1200" b="1" dirty="0">
                <a:solidFill>
                  <a:prstClr val="white"/>
                </a:solidFill>
                <a:latin typeface="微软雅黑" panose="020B0503020204020204" charset="-122"/>
                <a:sym typeface="+mn-ea"/>
              </a:rPr>
              <a:t>条对集体所有权作出了具体规定。</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权利主体的广泛性与多元化。</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权利客体的限定性。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所有权的独立性。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所有权取得方式的有限性。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B4C870D5-1E8E-4F81-8260-43BAB501A836}"/>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集体所有权的概念和特征</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8A039EFB-A90F-4BFB-A6AF-6A2B1CD5BB9A}"/>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D4CCB8FA-B29A-499A-AD87-A1D4DF5CCA1B}"/>
              </a:ext>
            </a:extLst>
          </p:cNvPr>
          <p:cNvSpPr/>
          <p:nvPr/>
        </p:nvSpPr>
        <p:spPr>
          <a:xfrm>
            <a:off x="3302692" y="2193864"/>
            <a:ext cx="2451373" cy="2556213"/>
          </a:xfrm>
          <a:prstGeom prst="rect">
            <a:avLst/>
          </a:prstGeom>
        </p:spPr>
        <p:txBody>
          <a:bodyPr wrap="square">
            <a:spAutoFit/>
          </a:bodyPr>
          <a:lstStyle/>
          <a:p>
            <a:pPr>
              <a:lnSpc>
                <a:spcPct val="150000"/>
              </a:lnSpc>
            </a:pPr>
            <a:r>
              <a:rPr lang="zh-CN" altLang="en-US" sz="1200" b="1" dirty="0">
                <a:solidFill>
                  <a:prstClr val="white"/>
                </a:solidFill>
                <a:sym typeface="+mn-ea"/>
              </a:rPr>
              <a:t>按照</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260</a:t>
            </a:r>
            <a:r>
              <a:rPr lang="zh-CN" altLang="en-US" sz="1200" b="1" dirty="0">
                <a:solidFill>
                  <a:prstClr val="white"/>
                </a:solidFill>
                <a:sym typeface="+mn-ea"/>
              </a:rPr>
              <a:t>条的规定</a:t>
            </a:r>
            <a:r>
              <a:rPr lang="en-US" altLang="zh-CN" sz="1200" b="1" dirty="0">
                <a:solidFill>
                  <a:prstClr val="white"/>
                </a:solidFill>
                <a:sym typeface="+mn-ea"/>
              </a:rPr>
              <a:t>,</a:t>
            </a:r>
            <a:r>
              <a:rPr lang="zh-CN" altLang="en-US" sz="1200" b="1" dirty="0">
                <a:solidFill>
                  <a:prstClr val="white"/>
                </a:solidFill>
                <a:sym typeface="+mn-ea"/>
              </a:rPr>
              <a:t>集体所有权的客体范围包括以下内容</a:t>
            </a:r>
            <a:r>
              <a:rPr lang="en-US" altLang="zh-CN" sz="1200" b="1" dirty="0">
                <a:solidFill>
                  <a:prstClr val="white"/>
                </a:solidFill>
                <a:sym typeface="+mn-ea"/>
              </a:rPr>
              <a:t>:</a:t>
            </a:r>
            <a:r>
              <a:rPr lang="zh-CN" altLang="en-US" sz="1200" b="1" dirty="0">
                <a:solidFill>
                  <a:prstClr val="white"/>
                </a:solidFill>
                <a:sym typeface="+mn-ea"/>
              </a:rPr>
              <a:t>法律规定属于集体所有的土地和森林、山岭、草原、荒地、滩涂</a:t>
            </a:r>
            <a:r>
              <a:rPr lang="en-US" altLang="zh-CN" sz="1200" b="1" dirty="0">
                <a:solidFill>
                  <a:prstClr val="white"/>
                </a:solidFill>
                <a:sym typeface="+mn-ea"/>
              </a:rPr>
              <a:t>;</a:t>
            </a:r>
            <a:r>
              <a:rPr lang="zh-CN" altLang="en-US" sz="1200" b="1" dirty="0">
                <a:solidFill>
                  <a:prstClr val="white"/>
                </a:solidFill>
                <a:sym typeface="+mn-ea"/>
              </a:rPr>
              <a:t>集体所有的建筑物、生产设施、农田水利设施</a:t>
            </a:r>
            <a:r>
              <a:rPr lang="en-US" altLang="zh-CN" sz="1200" b="1" dirty="0">
                <a:solidFill>
                  <a:prstClr val="white"/>
                </a:solidFill>
                <a:sym typeface="+mn-ea"/>
              </a:rPr>
              <a:t>;</a:t>
            </a:r>
            <a:r>
              <a:rPr lang="zh-CN" altLang="en-US" sz="1200" b="1" dirty="0">
                <a:solidFill>
                  <a:prstClr val="white"/>
                </a:solidFill>
                <a:sym typeface="+mn-ea"/>
              </a:rPr>
              <a:t>集体所有的教育、科学、文化、卫生、体育等设施</a:t>
            </a:r>
            <a:r>
              <a:rPr lang="en-US" altLang="zh-CN" sz="1200" b="1" dirty="0">
                <a:solidFill>
                  <a:prstClr val="white"/>
                </a:solidFill>
                <a:sym typeface="+mn-ea"/>
              </a:rPr>
              <a:t>;</a:t>
            </a:r>
            <a:r>
              <a:rPr lang="zh-CN" altLang="en-US" sz="1200" b="1" dirty="0">
                <a:solidFill>
                  <a:prstClr val="white"/>
                </a:solidFill>
                <a:sym typeface="+mn-ea"/>
              </a:rPr>
              <a:t>集体所有的其他不动产和动产。</a:t>
            </a:r>
          </a:p>
        </p:txBody>
      </p:sp>
      <p:sp>
        <p:nvSpPr>
          <p:cNvPr id="14" name="矩形 13">
            <a:extLst>
              <a:ext uri="{FF2B5EF4-FFF2-40B4-BE49-F238E27FC236}">
                <a16:creationId xmlns:a16="http://schemas.microsoft.com/office/drawing/2014/main" id="{555CCC62-7482-479D-98EA-7A003F14448B}"/>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集体所有权的客体范围和形式</a:t>
            </a:r>
            <a:endParaRPr lang="en-US" altLang="zh-CN" sz="1200" b="1" dirty="0">
              <a:solidFill>
                <a:prstClr val="white"/>
              </a:solidFill>
            </a:endParaRPr>
          </a:p>
        </p:txBody>
      </p:sp>
      <p:cxnSp>
        <p:nvCxnSpPr>
          <p:cNvPr id="15" name="直接连接符 14">
            <a:extLst>
              <a:ext uri="{FF2B5EF4-FFF2-40B4-BE49-F238E27FC236}">
                <a16:creationId xmlns:a16="http://schemas.microsoft.com/office/drawing/2014/main" id="{0D141813-E5E4-4EB4-B733-CD7EF96F9CF7}"/>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2A7729FD-9FA3-48A2-9308-DAD33E03311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FB283A4-E2DE-4270-9C31-BC6AFD727E5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DD8E6A53-8537-4628-82DF-915A6E609BD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DB023F48-82CC-46D7-AB5B-4A2851D503DE}"/>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2F4BD8C7-0C15-483E-BABC-AEFFAA7B9A3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7563159A-6302-43E8-B0FD-63A45EC5A193}"/>
              </a:ext>
            </a:extLst>
          </p:cNvPr>
          <p:cNvSpPr/>
          <p:nvPr/>
        </p:nvSpPr>
        <p:spPr>
          <a:xfrm>
            <a:off x="6172845" y="2088447"/>
            <a:ext cx="2487061" cy="1444691"/>
          </a:xfrm>
          <a:prstGeom prst="rect">
            <a:avLst/>
          </a:prstGeom>
        </p:spPr>
        <p:txBody>
          <a:bodyPr wrap="square">
            <a:spAutoFit/>
          </a:bodyPr>
          <a:lstStyle/>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1.</a:t>
            </a:r>
            <a:r>
              <a:rPr lang="zh-CN" altLang="en-US" sz="1200" b="1" dirty="0">
                <a:solidFill>
                  <a:prstClr val="white"/>
                </a:solidFill>
                <a:latin typeface="微软雅黑" panose="020B0503020204020204" charset="-122"/>
                <a:cs typeface="微软雅黑" panose="020B0503020204020204" charset="-122"/>
                <a:sym typeface="+mn-ea"/>
              </a:rPr>
              <a:t>原则</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r>
              <a:rPr lang="en-US" altLang="zh-CN" sz="1200" b="1" dirty="0">
                <a:solidFill>
                  <a:prstClr val="white"/>
                </a:solidFill>
                <a:latin typeface="微软雅黑" panose="020B0503020204020204" charset="-122"/>
                <a:cs typeface="微软雅黑" panose="020B0503020204020204" charset="-122"/>
                <a:sym typeface="+mn-ea"/>
              </a:rPr>
              <a:t>2.</a:t>
            </a:r>
            <a:r>
              <a:rPr lang="zh-CN" altLang="en-US" sz="1200" b="1" dirty="0">
                <a:solidFill>
                  <a:prstClr val="white"/>
                </a:solidFill>
                <a:latin typeface="微软雅黑" panose="020B0503020204020204" charset="-122"/>
                <a:cs typeface="微软雅黑" panose="020B0503020204020204" charset="-122"/>
                <a:sym typeface="+mn-ea"/>
              </a:rPr>
              <a:t>具体规则</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9F440863-D1CA-42E2-A258-33F1045C6B1A}"/>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集体所有权的行使</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3C8EF4AB-8065-4DA6-AD0F-FA60245C8E06}"/>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2AC8C362-1FD6-4A1E-8D74-CFA3F391310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1291349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第三节　所有权的主要形式</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三、私人所有权</a:t>
            </a:r>
            <a:endParaRPr lang="zh-CN" altLang="en-US" dirty="0"/>
          </a:p>
        </p:txBody>
      </p:sp>
      <p:pic>
        <p:nvPicPr>
          <p:cNvPr id="4" name="图片 3">
            <a:extLst>
              <a:ext uri="{FF2B5EF4-FFF2-40B4-BE49-F238E27FC236}">
                <a16:creationId xmlns:a16="http://schemas.microsoft.com/office/drawing/2014/main" id="{04B698E8-542F-4713-A7C3-B4B8C28F12BF}"/>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5" name="图片 4">
            <a:extLst>
              <a:ext uri="{FF2B5EF4-FFF2-40B4-BE49-F238E27FC236}">
                <a16:creationId xmlns:a16="http://schemas.microsoft.com/office/drawing/2014/main" id="{00AE747C-3D22-45BB-B415-2840295C9F9B}"/>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6" name="矩形 5">
            <a:extLst>
              <a:ext uri="{FF2B5EF4-FFF2-40B4-BE49-F238E27FC236}">
                <a16:creationId xmlns:a16="http://schemas.microsoft.com/office/drawing/2014/main" id="{DEF0BD18-5F25-4925-A24E-32DEEC07926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7DD8D67C-BAEB-4559-BBB7-06BE0FB9621A}"/>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2FD39124-7216-4D37-8E9D-C1680A4A3287}"/>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0A1A971-92E2-46D2-84C1-48F5B07F321F}"/>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276FBE9-537F-41C1-B553-342AFA29D8EB}"/>
              </a:ext>
            </a:extLst>
          </p:cNvPr>
          <p:cNvSpPr/>
          <p:nvPr/>
        </p:nvSpPr>
        <p:spPr>
          <a:xfrm>
            <a:off x="225818" y="1679103"/>
            <a:ext cx="2816657" cy="3383683"/>
          </a:xfrm>
          <a:prstGeom prst="rect">
            <a:avLst/>
          </a:prstGeom>
        </p:spPr>
        <p:txBody>
          <a:bodyPr wrap="square">
            <a:spAutoFit/>
          </a:bodyPr>
          <a:lstStyle/>
          <a:p>
            <a:pPr>
              <a:lnSpc>
                <a:spcPct val="150000"/>
              </a:lnSpc>
            </a:pPr>
            <a:r>
              <a:rPr lang="zh-CN" altLang="en-US" sz="1200" dirty="0">
                <a:solidFill>
                  <a:prstClr val="white"/>
                </a:solidFill>
                <a:latin typeface="微软雅黑" panose="020B0503020204020204" charset="-122"/>
                <a:sym typeface="+mn-ea"/>
              </a:rPr>
              <a:t>私人所有权是指私人对其所有的财产依法进行占有、使用、收益和处分的权利。</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民法典</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第</a:t>
            </a:r>
            <a:r>
              <a:rPr lang="en-US" altLang="zh-CN" sz="1200" dirty="0">
                <a:solidFill>
                  <a:prstClr val="white"/>
                </a:solidFill>
                <a:latin typeface="微软雅黑" panose="020B0503020204020204" charset="-122"/>
                <a:sym typeface="+mn-ea"/>
              </a:rPr>
              <a:t>266</a:t>
            </a:r>
            <a:r>
              <a:rPr lang="zh-CN" altLang="en-US" sz="1200" dirty="0">
                <a:solidFill>
                  <a:prstClr val="white"/>
                </a:solidFill>
                <a:latin typeface="微软雅黑" panose="020B0503020204020204" charset="-122"/>
                <a:sym typeface="+mn-ea"/>
              </a:rPr>
              <a:t>条至第</a:t>
            </a:r>
            <a:r>
              <a:rPr lang="en-US" altLang="zh-CN" sz="1200" dirty="0">
                <a:solidFill>
                  <a:prstClr val="white"/>
                </a:solidFill>
                <a:latin typeface="微软雅黑" panose="020B0503020204020204" charset="-122"/>
                <a:sym typeface="+mn-ea"/>
              </a:rPr>
              <a:t>270</a:t>
            </a:r>
            <a:r>
              <a:rPr lang="zh-CN" altLang="en-US" sz="1200" dirty="0">
                <a:solidFill>
                  <a:prstClr val="white"/>
                </a:solidFill>
                <a:latin typeface="微软雅黑" panose="020B0503020204020204" charset="-122"/>
                <a:sym typeface="+mn-ea"/>
              </a:rPr>
              <a:t>条对私人所有权作出了规定。</a:t>
            </a:r>
            <a:endParaRPr lang="en-US" altLang="zh-CN" sz="1200" dirty="0">
              <a:solidFill>
                <a:prstClr val="white"/>
              </a:solidFill>
              <a:latin typeface="微软雅黑" panose="020B0503020204020204" charset="-122"/>
              <a:sym typeface="+mn-ea"/>
            </a:endParaRPr>
          </a:p>
          <a:p>
            <a:pPr>
              <a:lnSpc>
                <a:spcPct val="150000"/>
              </a:lnSpc>
            </a:pPr>
            <a:r>
              <a:rPr lang="en-US" altLang="zh-CN" sz="1200" dirty="0">
                <a:solidFill>
                  <a:prstClr val="white"/>
                </a:solidFill>
                <a:latin typeface="微软雅黑" panose="020B0503020204020204" charset="-122"/>
                <a:sym typeface="+mn-ea"/>
              </a:rPr>
              <a:t>(1)</a:t>
            </a:r>
            <a:r>
              <a:rPr lang="zh-CN" altLang="en-US" sz="1200" dirty="0">
                <a:solidFill>
                  <a:prstClr val="white"/>
                </a:solidFill>
                <a:latin typeface="微软雅黑" panose="020B0503020204020204" charset="-122"/>
                <a:sym typeface="+mn-ea"/>
              </a:rPr>
              <a:t>私人所有权的主体主要是自然人个人。</a:t>
            </a:r>
            <a:endParaRPr lang="en-US" altLang="zh-CN" sz="1200" dirty="0">
              <a:solidFill>
                <a:prstClr val="white"/>
              </a:solidFill>
              <a:latin typeface="微软雅黑" panose="020B0503020204020204" charset="-122"/>
              <a:sym typeface="+mn-ea"/>
            </a:endParaRPr>
          </a:p>
          <a:p>
            <a:pPr>
              <a:lnSpc>
                <a:spcPct val="150000"/>
              </a:lnSpc>
            </a:pPr>
            <a:r>
              <a:rPr lang="en-US" altLang="zh-CN" sz="1200" dirty="0">
                <a:solidFill>
                  <a:prstClr val="white"/>
                </a:solidFill>
                <a:latin typeface="微软雅黑" panose="020B0503020204020204" charset="-122"/>
                <a:sym typeface="+mn-ea"/>
              </a:rPr>
              <a:t>(2)</a:t>
            </a:r>
            <a:r>
              <a:rPr lang="zh-CN" altLang="en-US" sz="1200" dirty="0">
                <a:solidFill>
                  <a:prstClr val="white"/>
                </a:solidFill>
                <a:latin typeface="微软雅黑" panose="020B0503020204020204" charset="-122"/>
                <a:sym typeface="+mn-ea"/>
              </a:rPr>
              <a:t>私人所有权的客体包括私人的生活资料和生产资料。</a:t>
            </a:r>
            <a:endParaRPr lang="en-US" altLang="zh-CN" sz="1200" dirty="0">
              <a:solidFill>
                <a:prstClr val="white"/>
              </a:solidFill>
              <a:latin typeface="微软雅黑" panose="020B0503020204020204" charset="-122"/>
              <a:sym typeface="+mn-ea"/>
            </a:endParaRPr>
          </a:p>
          <a:p>
            <a:pPr>
              <a:lnSpc>
                <a:spcPct val="150000"/>
              </a:lnSpc>
            </a:pPr>
            <a:r>
              <a:rPr lang="en-US" altLang="zh-CN" sz="1200" dirty="0">
                <a:solidFill>
                  <a:prstClr val="white"/>
                </a:solidFill>
                <a:latin typeface="微软雅黑" panose="020B0503020204020204" charset="-122"/>
                <a:sym typeface="+mn-ea"/>
              </a:rPr>
              <a:t>(3)</a:t>
            </a:r>
            <a:r>
              <a:rPr lang="zh-CN" altLang="en-US" sz="1200" dirty="0">
                <a:solidFill>
                  <a:prstClr val="white"/>
                </a:solidFill>
                <a:latin typeface="微软雅黑" panose="020B0503020204020204" charset="-122"/>
                <a:sym typeface="+mn-ea"/>
              </a:rPr>
              <a:t>私人财产的基本来源是私人的劳动所得和其他合法收入。</a:t>
            </a:r>
            <a:endParaRPr lang="en-US" altLang="zh-CN" sz="1200" dirty="0">
              <a:solidFill>
                <a:prstClr val="white"/>
              </a:solidFill>
              <a:latin typeface="微软雅黑" panose="020B0503020204020204" charset="-122"/>
              <a:sym typeface="+mn-ea"/>
            </a:endParaRPr>
          </a:p>
          <a:p>
            <a:pPr>
              <a:lnSpc>
                <a:spcPct val="150000"/>
              </a:lnSpc>
            </a:pPr>
            <a:r>
              <a:rPr lang="en-US" altLang="zh-CN" sz="1200" dirty="0">
                <a:solidFill>
                  <a:prstClr val="white"/>
                </a:solidFill>
                <a:latin typeface="微软雅黑" panose="020B0503020204020204" charset="-122"/>
                <a:sym typeface="+mn-ea"/>
              </a:rPr>
              <a:t>(4)</a:t>
            </a:r>
            <a:r>
              <a:rPr lang="zh-CN" altLang="en-US" sz="1200" dirty="0">
                <a:solidFill>
                  <a:prstClr val="white"/>
                </a:solidFill>
                <a:latin typeface="微软雅黑" panose="020B0503020204020204" charset="-122"/>
                <a:sym typeface="+mn-ea"/>
              </a:rPr>
              <a:t>私人所有权与其他所有权受到同等法律保护。</a:t>
            </a:r>
            <a:endParaRPr lang="en-US" altLang="zh-CN" sz="1200" dirty="0">
              <a:solidFill>
                <a:prstClr val="white"/>
              </a:solidFill>
              <a:latin typeface="微软雅黑" panose="020B0503020204020204" charset="-122"/>
              <a:sym typeface="+mn-ea"/>
            </a:endParaRPr>
          </a:p>
          <a:p>
            <a:pPr>
              <a:lnSpc>
                <a:spcPct val="150000"/>
              </a:lnSpc>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B4C870D5-1E8E-4F81-8260-43BAB501A836}"/>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私人所有权的概念及特征</a:t>
            </a:r>
            <a:endParaRPr lang="en-US" altLang="zh-CN" sz="1400" b="1" dirty="0">
              <a:solidFill>
                <a:prstClr val="white"/>
              </a:solidFill>
            </a:endParaRPr>
          </a:p>
        </p:txBody>
      </p:sp>
      <p:sp>
        <p:nvSpPr>
          <p:cNvPr id="13" name="矩形 12">
            <a:extLst>
              <a:ext uri="{FF2B5EF4-FFF2-40B4-BE49-F238E27FC236}">
                <a16:creationId xmlns:a16="http://schemas.microsoft.com/office/drawing/2014/main" id="{D4CCB8FA-B29A-499A-AD87-A1D4DF5CCA1B}"/>
              </a:ext>
            </a:extLst>
          </p:cNvPr>
          <p:cNvSpPr/>
          <p:nvPr/>
        </p:nvSpPr>
        <p:spPr>
          <a:xfrm>
            <a:off x="3302692" y="2193864"/>
            <a:ext cx="2451373" cy="2279214"/>
          </a:xfrm>
          <a:prstGeom prst="rect">
            <a:avLst/>
          </a:prstGeom>
        </p:spPr>
        <p:txBody>
          <a:bodyPr wrap="square">
            <a:spAutoFit/>
          </a:bodyPr>
          <a:lstStyle/>
          <a:p>
            <a:pPr>
              <a:lnSpc>
                <a:spcPct val="150000"/>
              </a:lnSpc>
            </a:pPr>
            <a:r>
              <a:rPr lang="zh-CN" altLang="en-US" sz="1200" b="1" dirty="0">
                <a:solidFill>
                  <a:prstClr val="white"/>
                </a:solidFill>
                <a:sym typeface="+mn-ea"/>
              </a:rPr>
              <a:t>私人所有权包括占有、使用、收益、处分四项权能。私人行使这四项权能</a:t>
            </a:r>
            <a:r>
              <a:rPr lang="en-US" altLang="zh-CN" sz="1200" b="1" dirty="0">
                <a:solidFill>
                  <a:prstClr val="white"/>
                </a:solidFill>
                <a:sym typeface="+mn-ea"/>
              </a:rPr>
              <a:t>,</a:t>
            </a:r>
            <a:r>
              <a:rPr lang="zh-CN" altLang="en-US" sz="1200" b="1" dirty="0">
                <a:solidFill>
                  <a:prstClr val="white"/>
                </a:solidFill>
                <a:sym typeface="+mn-ea"/>
              </a:rPr>
              <a:t>与国家、集体有所不同</a:t>
            </a:r>
            <a:r>
              <a:rPr lang="en-US" altLang="zh-CN" sz="1200" b="1" dirty="0">
                <a:solidFill>
                  <a:prstClr val="white"/>
                </a:solidFill>
                <a:sym typeface="+mn-ea"/>
              </a:rPr>
              <a:t>,</a:t>
            </a:r>
            <a:r>
              <a:rPr lang="zh-CN" altLang="en-US" sz="1200" b="1" dirty="0">
                <a:solidFill>
                  <a:prstClr val="white"/>
                </a:solidFill>
                <a:sym typeface="+mn-ea"/>
              </a:rPr>
              <a:t>通常以直接的方式进行</a:t>
            </a:r>
            <a:r>
              <a:rPr lang="en-US" altLang="zh-CN" sz="1200" b="1" dirty="0">
                <a:solidFill>
                  <a:prstClr val="white"/>
                </a:solidFill>
                <a:sym typeface="+mn-ea"/>
              </a:rPr>
              <a:t>,</a:t>
            </a:r>
            <a:r>
              <a:rPr lang="zh-CN" altLang="en-US" sz="1200" b="1" dirty="0">
                <a:solidFill>
                  <a:prstClr val="white"/>
                </a:solidFill>
                <a:sym typeface="+mn-ea"/>
              </a:rPr>
              <a:t>即私人自己以积极主动的行为直接作用于所有物。私人通过行使这些权能</a:t>
            </a:r>
            <a:r>
              <a:rPr lang="en-US" altLang="zh-CN" sz="1200" b="1" dirty="0">
                <a:solidFill>
                  <a:prstClr val="white"/>
                </a:solidFill>
                <a:sym typeface="+mn-ea"/>
              </a:rPr>
              <a:t>,</a:t>
            </a:r>
            <a:r>
              <a:rPr lang="zh-CN" altLang="en-US" sz="1200" b="1" dirty="0">
                <a:solidFill>
                  <a:prstClr val="white"/>
                </a:solidFill>
                <a:sym typeface="+mn-ea"/>
              </a:rPr>
              <a:t>在生产、生活中发挥其财产的效用</a:t>
            </a:r>
            <a:r>
              <a:rPr lang="en-US" altLang="zh-CN" sz="1200" b="1" dirty="0">
                <a:solidFill>
                  <a:prstClr val="white"/>
                </a:solidFill>
                <a:sym typeface="+mn-ea"/>
              </a:rPr>
              <a:t>,</a:t>
            </a:r>
            <a:r>
              <a:rPr lang="zh-CN" altLang="en-US" sz="1200" b="1" dirty="0">
                <a:solidFill>
                  <a:prstClr val="white"/>
                </a:solidFill>
                <a:sym typeface="+mn-ea"/>
              </a:rPr>
              <a:t>满足其物质文化生活的需求。</a:t>
            </a:r>
          </a:p>
        </p:txBody>
      </p:sp>
      <p:sp>
        <p:nvSpPr>
          <p:cNvPr id="14" name="矩形 13">
            <a:extLst>
              <a:ext uri="{FF2B5EF4-FFF2-40B4-BE49-F238E27FC236}">
                <a16:creationId xmlns:a16="http://schemas.microsoft.com/office/drawing/2014/main" id="{555CCC62-7482-479D-98EA-7A003F14448B}"/>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私人所有权的权能及特别保护</a:t>
            </a:r>
            <a:endParaRPr lang="en-US" altLang="zh-CN" sz="1200" b="1" dirty="0">
              <a:solidFill>
                <a:prstClr val="white"/>
              </a:solidFill>
            </a:endParaRPr>
          </a:p>
        </p:txBody>
      </p:sp>
      <p:cxnSp>
        <p:nvCxnSpPr>
          <p:cNvPr id="15" name="直接连接符 14">
            <a:extLst>
              <a:ext uri="{FF2B5EF4-FFF2-40B4-BE49-F238E27FC236}">
                <a16:creationId xmlns:a16="http://schemas.microsoft.com/office/drawing/2014/main" id="{0D141813-E5E4-4EB4-B733-CD7EF96F9CF7}"/>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2A7729FD-9FA3-48A2-9308-DAD33E033114}"/>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DFB283A4-E2DE-4270-9C31-BC6AFD727E56}"/>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18" name="图片 17">
            <a:extLst>
              <a:ext uri="{FF2B5EF4-FFF2-40B4-BE49-F238E27FC236}">
                <a16:creationId xmlns:a16="http://schemas.microsoft.com/office/drawing/2014/main" id="{DD8E6A53-8537-4628-82DF-915A6E609BDA}"/>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21" name="矩形 20">
            <a:extLst>
              <a:ext uri="{FF2B5EF4-FFF2-40B4-BE49-F238E27FC236}">
                <a16:creationId xmlns:a16="http://schemas.microsoft.com/office/drawing/2014/main" id="{DB023F48-82CC-46D7-AB5B-4A2851D503DE}"/>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2" name="矩形 21">
            <a:extLst>
              <a:ext uri="{FF2B5EF4-FFF2-40B4-BE49-F238E27FC236}">
                <a16:creationId xmlns:a16="http://schemas.microsoft.com/office/drawing/2014/main" id="{2F4BD8C7-0C15-483E-BABC-AEFFAA7B9A36}"/>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23" name="矩形 22">
            <a:extLst>
              <a:ext uri="{FF2B5EF4-FFF2-40B4-BE49-F238E27FC236}">
                <a16:creationId xmlns:a16="http://schemas.microsoft.com/office/drawing/2014/main" id="{7563159A-6302-43E8-B0FD-63A45EC5A193}"/>
              </a:ext>
            </a:extLst>
          </p:cNvPr>
          <p:cNvSpPr/>
          <p:nvPr/>
        </p:nvSpPr>
        <p:spPr>
          <a:xfrm>
            <a:off x="6172845" y="2088447"/>
            <a:ext cx="2487061" cy="1721690"/>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私人行使所有权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表现为在实际生活中自由地使用财产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收取利益</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从事法律允许的民事活动</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如买卖、租赁、借贷等。</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24" name="矩形 23">
            <a:extLst>
              <a:ext uri="{FF2B5EF4-FFF2-40B4-BE49-F238E27FC236}">
                <a16:creationId xmlns:a16="http://schemas.microsoft.com/office/drawing/2014/main" id="{9F440863-D1CA-42E2-A258-33F1045C6B1A}"/>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私人所有权的行使</a:t>
            </a:r>
            <a:endParaRPr lang="en-US" altLang="zh-CN" sz="1600" b="1" dirty="0">
              <a:solidFill>
                <a:prstClr val="white"/>
              </a:solidFill>
            </a:endParaRPr>
          </a:p>
        </p:txBody>
      </p:sp>
      <p:cxnSp>
        <p:nvCxnSpPr>
          <p:cNvPr id="25" name="直接连接符 24">
            <a:extLst>
              <a:ext uri="{FF2B5EF4-FFF2-40B4-BE49-F238E27FC236}">
                <a16:creationId xmlns:a16="http://schemas.microsoft.com/office/drawing/2014/main" id="{3C8EF4AB-8065-4DA6-AD0F-FA60245C8E06}"/>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2AC8C362-1FD6-4A1E-8D74-CFA3F391310B}"/>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8686589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建筑物区分所有权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一、建筑物区分所有权概述</a:t>
            </a:r>
            <a:endParaRPr lang="zh-CN" altLang="en-US" dirty="0"/>
          </a:p>
        </p:txBody>
      </p:sp>
      <p:pic>
        <p:nvPicPr>
          <p:cNvPr id="4" name="图片 3">
            <a:extLst>
              <a:ext uri="{FF2B5EF4-FFF2-40B4-BE49-F238E27FC236}">
                <a16:creationId xmlns:a16="http://schemas.microsoft.com/office/drawing/2014/main" id="{6B379524-6B90-4644-B373-BB82C943061A}"/>
              </a:ext>
            </a:extLst>
          </p:cNvPr>
          <p:cNvPicPr>
            <a:picLocks noChangeAspect="1"/>
          </p:cNvPicPr>
          <p:nvPr/>
        </p:nvPicPr>
        <p:blipFill>
          <a:blip r:embed="rId3"/>
          <a:srcRect l="22280" r="20502"/>
          <a:stretch>
            <a:fillRect/>
          </a:stretch>
        </p:blipFill>
        <p:spPr>
          <a:xfrm>
            <a:off x="4868415" y="1267740"/>
            <a:ext cx="3415212" cy="3283561"/>
          </a:xfrm>
          <a:prstGeom prst="rect">
            <a:avLst/>
          </a:prstGeom>
        </p:spPr>
      </p:pic>
      <p:pic>
        <p:nvPicPr>
          <p:cNvPr id="5" name="图片 4">
            <a:extLst>
              <a:ext uri="{FF2B5EF4-FFF2-40B4-BE49-F238E27FC236}">
                <a16:creationId xmlns:a16="http://schemas.microsoft.com/office/drawing/2014/main" id="{F546ECD7-5EE6-461B-BA62-77F0860104D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FA631A33-3436-42E5-BF42-E4A7DCF39715}"/>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E2404E27-51B0-4F4D-8CB1-10F40F2BBC0D}"/>
              </a:ext>
            </a:extLst>
          </p:cNvPr>
          <p:cNvSpPr/>
          <p:nvPr/>
        </p:nvSpPr>
        <p:spPr>
          <a:xfrm>
            <a:off x="4868338" y="1267502"/>
            <a:ext cx="3414423"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96E863E0-65EA-4FF9-9794-2801623FF962}"/>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C5657375-A375-4118-B209-F4C55862729D}"/>
              </a:ext>
            </a:extLst>
          </p:cNvPr>
          <p:cNvSpPr/>
          <p:nvPr/>
        </p:nvSpPr>
        <p:spPr>
          <a:xfrm>
            <a:off x="4868338" y="4589848"/>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02770FDA-6D9C-444F-9649-9458E603BAAF}"/>
              </a:ext>
            </a:extLst>
          </p:cNvPr>
          <p:cNvSpPr/>
          <p:nvPr/>
        </p:nvSpPr>
        <p:spPr>
          <a:xfrm>
            <a:off x="1097144" y="1749733"/>
            <a:ext cx="3330265" cy="2829685"/>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建筑物区分所有权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是指业主依其应有部分对独自占有、使用的部分享有专有权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对共同使用部分享有共有权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以及相互之间对建筑物的整体享有管理权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而构成的复合所有权。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物权编第六章规定的就是建筑物区分所有权。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建筑物区分所有权的客体具有整体性。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建筑物区分所有权的内容具有多样性。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建筑物区分所有权的本身具有统一性。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建筑物区分所有权中的专有权具有主导性。</a:t>
            </a:r>
          </a:p>
        </p:txBody>
      </p:sp>
      <p:sp>
        <p:nvSpPr>
          <p:cNvPr id="11" name="矩形 10">
            <a:extLst>
              <a:ext uri="{FF2B5EF4-FFF2-40B4-BE49-F238E27FC236}">
                <a16:creationId xmlns:a16="http://schemas.microsoft.com/office/drawing/2014/main" id="{73799AFD-B6E4-44B4-81E0-615CF53BBD62}"/>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建筑物区分所有权的概念和特征</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6C9DF120-A646-49B2-8BA4-E12C7BF2F1AE}"/>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2353A3E7-5D08-49B6-BCDA-627DF3ED4CA2}"/>
              </a:ext>
            </a:extLst>
          </p:cNvPr>
          <p:cNvSpPr/>
          <p:nvPr/>
        </p:nvSpPr>
        <p:spPr>
          <a:xfrm>
            <a:off x="5027531" y="1996311"/>
            <a:ext cx="3206436" cy="1171218"/>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物质条件。物质条件是建筑物能够区分所有。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sym typeface="+mn-ea"/>
              </a:rPr>
              <a:t>2.</a:t>
            </a:r>
            <a:r>
              <a:rPr lang="zh-CN" altLang="en-US" sz="1200" b="1" dirty="0">
                <a:solidFill>
                  <a:prstClr val="white"/>
                </a:solidFill>
                <a:sym typeface="+mn-ea"/>
              </a:rPr>
              <a:t>事实条件。事实条件是建筑物事实上已经被区分所有。</a:t>
            </a:r>
          </a:p>
        </p:txBody>
      </p:sp>
      <p:sp>
        <p:nvSpPr>
          <p:cNvPr id="14" name="矩形 13">
            <a:extLst>
              <a:ext uri="{FF2B5EF4-FFF2-40B4-BE49-F238E27FC236}">
                <a16:creationId xmlns:a16="http://schemas.microsoft.com/office/drawing/2014/main" id="{7EF9DAF1-0F49-412A-AB68-FC04E2448351}"/>
              </a:ext>
            </a:extLst>
          </p:cNvPr>
          <p:cNvSpPr/>
          <p:nvPr/>
        </p:nvSpPr>
        <p:spPr>
          <a:xfrm>
            <a:off x="4897461" y="1456296"/>
            <a:ext cx="3336506"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建筑物区分所有的条件</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F1C3CE2-0DB4-40C2-920E-71A3C4159654}"/>
              </a:ext>
            </a:extLst>
          </p:cNvPr>
          <p:cNvCxnSpPr/>
          <p:nvPr/>
        </p:nvCxnSpPr>
        <p:spPr>
          <a:xfrm>
            <a:off x="5099634" y="1939214"/>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2FDC3753-93AD-4F9D-A769-E7666FCECA45}"/>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A85A5096-8BC4-48E8-97A0-F8228EAAA8F0}"/>
              </a:ext>
            </a:extLst>
          </p:cNvPr>
          <p:cNvSpPr/>
          <p:nvPr/>
        </p:nvSpPr>
        <p:spPr>
          <a:xfrm>
            <a:off x="4871348" y="1094059"/>
            <a:ext cx="3414423"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9009541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954655" cy="369332"/>
          </a:xfrm>
          <a:prstGeom prst="rect">
            <a:avLst/>
          </a:prstGeom>
          <a:noFill/>
        </p:spPr>
        <p:txBody>
          <a:bodyPr wrap="none" rtlCol="0">
            <a:spAutoFit/>
          </a:bodyPr>
          <a:lstStyle/>
          <a:p>
            <a:r>
              <a:rPr lang="zh-CN" altLang="en-US" sz="1800" b="1" dirty="0">
                <a:solidFill>
                  <a:schemeClr val="bg1"/>
                </a:solidFill>
                <a:latin typeface="+mj-ea"/>
                <a:ea typeface="+mj-ea"/>
              </a:rPr>
              <a:t>第四节　建筑物区分所有权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二、建筑物区分所有权的内容</a:t>
            </a:r>
            <a:endParaRPr lang="zh-CN" altLang="en-US" dirty="0"/>
          </a:p>
        </p:txBody>
      </p:sp>
      <p:pic>
        <p:nvPicPr>
          <p:cNvPr id="25" name="图片 24">
            <a:extLst>
              <a:ext uri="{FF2B5EF4-FFF2-40B4-BE49-F238E27FC236}">
                <a16:creationId xmlns:a16="http://schemas.microsoft.com/office/drawing/2014/main" id="{876514B2-2098-49CA-93BE-758C85E841A2}"/>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26" name="图片 25">
            <a:extLst>
              <a:ext uri="{FF2B5EF4-FFF2-40B4-BE49-F238E27FC236}">
                <a16:creationId xmlns:a16="http://schemas.microsoft.com/office/drawing/2014/main" id="{02F676EF-3F36-4D01-91D3-68634AE2E792}"/>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27" name="矩形 26">
            <a:extLst>
              <a:ext uri="{FF2B5EF4-FFF2-40B4-BE49-F238E27FC236}">
                <a16:creationId xmlns:a16="http://schemas.microsoft.com/office/drawing/2014/main" id="{128C80EC-0CBA-485A-9347-9234CB740DAE}"/>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8" name="矩形 27">
            <a:extLst>
              <a:ext uri="{FF2B5EF4-FFF2-40B4-BE49-F238E27FC236}">
                <a16:creationId xmlns:a16="http://schemas.microsoft.com/office/drawing/2014/main" id="{427D850D-B1AF-4922-A16F-344163616ED7}"/>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29" name="矩形 28">
            <a:extLst>
              <a:ext uri="{FF2B5EF4-FFF2-40B4-BE49-F238E27FC236}">
                <a16:creationId xmlns:a16="http://schemas.microsoft.com/office/drawing/2014/main" id="{CCBBB7FE-94E3-4047-9A8E-46B08902A7F9}"/>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0" name="矩形 29">
            <a:extLst>
              <a:ext uri="{FF2B5EF4-FFF2-40B4-BE49-F238E27FC236}">
                <a16:creationId xmlns:a16="http://schemas.microsoft.com/office/drawing/2014/main" id="{885F1A44-7587-401E-B612-AAFD6D7769F0}"/>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 name="矩形 30">
            <a:extLst>
              <a:ext uri="{FF2B5EF4-FFF2-40B4-BE49-F238E27FC236}">
                <a16:creationId xmlns:a16="http://schemas.microsoft.com/office/drawing/2014/main" id="{9FE3EC90-D643-4B06-8E46-C326CB83E980}"/>
              </a:ext>
            </a:extLst>
          </p:cNvPr>
          <p:cNvSpPr/>
          <p:nvPr/>
        </p:nvSpPr>
        <p:spPr>
          <a:xfrm>
            <a:off x="302446" y="1852120"/>
            <a:ext cx="2634964" cy="2552686"/>
          </a:xfrm>
          <a:prstGeom prst="rect">
            <a:avLst/>
          </a:prstGeom>
        </p:spPr>
        <p:txBody>
          <a:bodyPr wrap="square">
            <a:spAutoFit/>
          </a:bodyPr>
          <a:lstStyle/>
          <a:p>
            <a:pPr>
              <a:lnSpc>
                <a:spcPct val="150000"/>
              </a:lnSpc>
            </a:pPr>
            <a:r>
              <a:rPr lang="zh-CN" altLang="en-US" sz="1200" dirty="0">
                <a:solidFill>
                  <a:prstClr val="white"/>
                </a:solidFill>
                <a:latin typeface="微软雅黑" panose="020B0503020204020204" charset="-122"/>
                <a:sym typeface="+mn-ea"/>
              </a:rPr>
              <a:t>建筑物区分所有权的专有权</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是指权利人享有的以区分所有建筑物的独立建筑空间为标的物的专有所有权。</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民法典</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第</a:t>
            </a:r>
            <a:r>
              <a:rPr lang="en-US" altLang="zh-CN" sz="1200" dirty="0">
                <a:solidFill>
                  <a:prstClr val="white"/>
                </a:solidFill>
                <a:latin typeface="微软雅黑" panose="020B0503020204020204" charset="-122"/>
                <a:sym typeface="+mn-ea"/>
              </a:rPr>
              <a:t>272</a:t>
            </a:r>
            <a:r>
              <a:rPr lang="zh-CN" altLang="en-US" sz="1200" dirty="0">
                <a:solidFill>
                  <a:prstClr val="white"/>
                </a:solidFill>
                <a:latin typeface="微软雅黑" panose="020B0503020204020204" charset="-122"/>
                <a:sym typeface="+mn-ea"/>
              </a:rPr>
              <a:t>条规定</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业主对其建筑物专有部分享有占有、使用、收益和处分的权利。业主行使权利不得危及建筑物的安全</a:t>
            </a:r>
            <a:r>
              <a:rPr lang="en-US" altLang="zh-CN" sz="1200" dirty="0">
                <a:solidFill>
                  <a:prstClr val="white"/>
                </a:solidFill>
                <a:latin typeface="微软雅黑" panose="020B0503020204020204" charset="-122"/>
                <a:sym typeface="+mn-ea"/>
              </a:rPr>
              <a:t>,</a:t>
            </a:r>
            <a:r>
              <a:rPr lang="zh-CN" altLang="en-US" sz="1200" dirty="0">
                <a:solidFill>
                  <a:prstClr val="white"/>
                </a:solidFill>
                <a:latin typeface="微软雅黑" panose="020B0503020204020204" charset="-122"/>
                <a:sym typeface="+mn-ea"/>
              </a:rPr>
              <a:t>不得损害其他业主的合法权益。”。</a:t>
            </a:r>
            <a:endParaRPr lang="en-US" altLang="zh-CN" sz="1200" dirty="0">
              <a:solidFill>
                <a:prstClr val="white"/>
              </a:solidFill>
              <a:latin typeface="微软雅黑" panose="020B0503020204020204" charset="-122"/>
              <a:sym typeface="+mn-ea"/>
            </a:endParaRPr>
          </a:p>
          <a:p>
            <a:pPr>
              <a:lnSpc>
                <a:spcPct val="150000"/>
              </a:lnSpc>
            </a:pPr>
            <a:endParaRPr lang="zh-CN" altLang="en-US" sz="1200" b="1" dirty="0">
              <a:solidFill>
                <a:prstClr val="white"/>
              </a:solidFill>
              <a:latin typeface="微软雅黑" panose="020B0503020204020204" charset="-122"/>
              <a:sym typeface="+mn-ea"/>
            </a:endParaRPr>
          </a:p>
        </p:txBody>
      </p:sp>
      <p:sp>
        <p:nvSpPr>
          <p:cNvPr id="32" name="矩形 31">
            <a:extLst>
              <a:ext uri="{FF2B5EF4-FFF2-40B4-BE49-F238E27FC236}">
                <a16:creationId xmlns:a16="http://schemas.microsoft.com/office/drawing/2014/main" id="{BC9625DE-2D22-4B79-A6B9-28EFDD4AD070}"/>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专有权</a:t>
            </a:r>
            <a:endParaRPr lang="en-US" altLang="zh-CN" sz="1400" b="1" dirty="0">
              <a:solidFill>
                <a:prstClr val="white"/>
              </a:solidFill>
            </a:endParaRPr>
          </a:p>
        </p:txBody>
      </p:sp>
      <p:sp>
        <p:nvSpPr>
          <p:cNvPr id="33" name="矩形 32">
            <a:extLst>
              <a:ext uri="{FF2B5EF4-FFF2-40B4-BE49-F238E27FC236}">
                <a16:creationId xmlns:a16="http://schemas.microsoft.com/office/drawing/2014/main" id="{6308280C-C4E0-42BB-9E27-31BC300A4ACA}"/>
              </a:ext>
            </a:extLst>
          </p:cNvPr>
          <p:cNvSpPr/>
          <p:nvPr/>
        </p:nvSpPr>
        <p:spPr>
          <a:xfrm>
            <a:off x="3302692" y="2193864"/>
            <a:ext cx="2451373" cy="2279214"/>
          </a:xfrm>
          <a:prstGeom prst="rect">
            <a:avLst/>
          </a:prstGeom>
        </p:spPr>
        <p:txBody>
          <a:bodyPr wrap="square">
            <a:spAutoFit/>
          </a:bodyPr>
          <a:lstStyle/>
          <a:p>
            <a:pPr>
              <a:lnSpc>
                <a:spcPct val="150000"/>
              </a:lnSpc>
            </a:pPr>
            <a:r>
              <a:rPr lang="zh-CN" altLang="en-US" sz="1200" b="1" dirty="0">
                <a:solidFill>
                  <a:prstClr val="white"/>
                </a:solidFill>
                <a:sym typeface="+mn-ea"/>
              </a:rPr>
              <a:t>共有权是指以区分所有建筑物的共用部分为标的物</a:t>
            </a:r>
            <a:r>
              <a:rPr lang="en-US" altLang="zh-CN" sz="1200" b="1" dirty="0">
                <a:solidFill>
                  <a:prstClr val="white"/>
                </a:solidFill>
                <a:sym typeface="+mn-ea"/>
              </a:rPr>
              <a:t>,</a:t>
            </a:r>
            <a:r>
              <a:rPr lang="zh-CN" altLang="en-US" sz="1200" b="1" dirty="0">
                <a:solidFill>
                  <a:prstClr val="white"/>
                </a:solidFill>
                <a:sym typeface="+mn-ea"/>
              </a:rPr>
              <a:t>全体区分所有人共同享有的不可分割的共同共有权。其权利人为全体区分所有人。</a:t>
            </a:r>
            <a:r>
              <a:rPr lang="en-US" altLang="zh-CN" sz="1200" b="1" dirty="0">
                <a:solidFill>
                  <a:prstClr val="white"/>
                </a:solidFill>
                <a:sym typeface="+mn-ea"/>
              </a:rPr>
              <a:t>《</a:t>
            </a:r>
            <a:r>
              <a:rPr lang="zh-CN" altLang="en-US" sz="1200" b="1" dirty="0">
                <a:solidFill>
                  <a:prstClr val="white"/>
                </a:solidFill>
                <a:sym typeface="+mn-ea"/>
              </a:rPr>
              <a:t>民法典</a:t>
            </a:r>
            <a:r>
              <a:rPr lang="en-US" altLang="zh-CN" sz="1200" b="1" dirty="0">
                <a:solidFill>
                  <a:prstClr val="white"/>
                </a:solidFill>
                <a:sym typeface="+mn-ea"/>
              </a:rPr>
              <a:t>》</a:t>
            </a:r>
            <a:r>
              <a:rPr lang="zh-CN" altLang="en-US" sz="1200" b="1" dirty="0">
                <a:solidFill>
                  <a:prstClr val="white"/>
                </a:solidFill>
                <a:sym typeface="+mn-ea"/>
              </a:rPr>
              <a:t>第</a:t>
            </a:r>
            <a:r>
              <a:rPr lang="en-US" altLang="zh-CN" sz="1200" b="1" dirty="0">
                <a:solidFill>
                  <a:prstClr val="white"/>
                </a:solidFill>
                <a:sym typeface="+mn-ea"/>
              </a:rPr>
              <a:t>273</a:t>
            </a:r>
            <a:r>
              <a:rPr lang="zh-CN" altLang="en-US" sz="1200" b="1" dirty="0">
                <a:solidFill>
                  <a:prstClr val="white"/>
                </a:solidFill>
                <a:sym typeface="+mn-ea"/>
              </a:rPr>
              <a:t>条第</a:t>
            </a:r>
            <a:r>
              <a:rPr lang="en-US" altLang="zh-CN" sz="1200" b="1" dirty="0">
                <a:solidFill>
                  <a:prstClr val="white"/>
                </a:solidFill>
                <a:sym typeface="+mn-ea"/>
              </a:rPr>
              <a:t>1</a:t>
            </a:r>
            <a:r>
              <a:rPr lang="zh-CN" altLang="en-US" sz="1200" b="1" dirty="0">
                <a:solidFill>
                  <a:prstClr val="white"/>
                </a:solidFill>
                <a:sym typeface="+mn-ea"/>
              </a:rPr>
              <a:t>款规定</a:t>
            </a:r>
            <a:r>
              <a:rPr lang="en-US" altLang="zh-CN" sz="1200" b="1" dirty="0">
                <a:solidFill>
                  <a:prstClr val="white"/>
                </a:solidFill>
                <a:sym typeface="+mn-ea"/>
              </a:rPr>
              <a:t>:“</a:t>
            </a:r>
            <a:r>
              <a:rPr lang="zh-CN" altLang="en-US" sz="1200" b="1" dirty="0">
                <a:solidFill>
                  <a:prstClr val="white"/>
                </a:solidFill>
                <a:sym typeface="+mn-ea"/>
              </a:rPr>
              <a:t>业主对建筑物专有部分以外的共有部分</a:t>
            </a:r>
            <a:r>
              <a:rPr lang="en-US" altLang="zh-CN" sz="1200" b="1" dirty="0">
                <a:solidFill>
                  <a:prstClr val="white"/>
                </a:solidFill>
                <a:sym typeface="+mn-ea"/>
              </a:rPr>
              <a:t>,</a:t>
            </a:r>
            <a:r>
              <a:rPr lang="zh-CN" altLang="en-US" sz="1200" b="1" dirty="0">
                <a:solidFill>
                  <a:prstClr val="white"/>
                </a:solidFill>
                <a:sym typeface="+mn-ea"/>
              </a:rPr>
              <a:t>享有权利</a:t>
            </a:r>
            <a:r>
              <a:rPr lang="en-US" altLang="zh-CN" sz="1200" b="1" dirty="0">
                <a:solidFill>
                  <a:prstClr val="white"/>
                </a:solidFill>
                <a:sym typeface="+mn-ea"/>
              </a:rPr>
              <a:t>,</a:t>
            </a:r>
            <a:r>
              <a:rPr lang="zh-CN" altLang="en-US" sz="1200" b="1" dirty="0">
                <a:solidFill>
                  <a:prstClr val="white"/>
                </a:solidFill>
                <a:sym typeface="+mn-ea"/>
              </a:rPr>
              <a:t>承担义务</a:t>
            </a:r>
            <a:r>
              <a:rPr lang="en-US" altLang="zh-CN" sz="1200" b="1" dirty="0">
                <a:solidFill>
                  <a:prstClr val="white"/>
                </a:solidFill>
                <a:sym typeface="+mn-ea"/>
              </a:rPr>
              <a:t>;</a:t>
            </a:r>
            <a:r>
              <a:rPr lang="zh-CN" altLang="en-US" sz="1200" b="1" dirty="0">
                <a:solidFill>
                  <a:prstClr val="white"/>
                </a:solidFill>
                <a:sym typeface="+mn-ea"/>
              </a:rPr>
              <a:t>不得以放弃权利为由不履行义务。”</a:t>
            </a:r>
          </a:p>
        </p:txBody>
      </p:sp>
      <p:sp>
        <p:nvSpPr>
          <p:cNvPr id="34" name="矩形 33">
            <a:extLst>
              <a:ext uri="{FF2B5EF4-FFF2-40B4-BE49-F238E27FC236}">
                <a16:creationId xmlns:a16="http://schemas.microsoft.com/office/drawing/2014/main" id="{D533B866-00A6-4B52-888B-275C9A1C4F56}"/>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共有权</a:t>
            </a:r>
            <a:endParaRPr lang="en-US" altLang="zh-CN" sz="1200" b="1" dirty="0">
              <a:solidFill>
                <a:prstClr val="white"/>
              </a:solidFill>
            </a:endParaRPr>
          </a:p>
        </p:txBody>
      </p:sp>
      <p:cxnSp>
        <p:nvCxnSpPr>
          <p:cNvPr id="35" name="直接连接符 34">
            <a:extLst>
              <a:ext uri="{FF2B5EF4-FFF2-40B4-BE49-F238E27FC236}">
                <a16:creationId xmlns:a16="http://schemas.microsoft.com/office/drawing/2014/main" id="{68D16200-E0B9-4021-8702-0D1E19E2AF2F}"/>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矩形 35">
            <a:extLst>
              <a:ext uri="{FF2B5EF4-FFF2-40B4-BE49-F238E27FC236}">
                <a16:creationId xmlns:a16="http://schemas.microsoft.com/office/drawing/2014/main" id="{B6C07FE7-924F-4C60-A474-53BB389C6F48}"/>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7" name="矩形 36">
            <a:extLst>
              <a:ext uri="{FF2B5EF4-FFF2-40B4-BE49-F238E27FC236}">
                <a16:creationId xmlns:a16="http://schemas.microsoft.com/office/drawing/2014/main" id="{87FBC52F-649B-4FC7-90E4-2733A77B1AF4}"/>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38" name="图片 37">
            <a:extLst>
              <a:ext uri="{FF2B5EF4-FFF2-40B4-BE49-F238E27FC236}">
                <a16:creationId xmlns:a16="http://schemas.microsoft.com/office/drawing/2014/main" id="{BA936DB8-5336-46D1-90E2-1523D6BC94E4}"/>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39" name="矩形 38">
            <a:extLst>
              <a:ext uri="{FF2B5EF4-FFF2-40B4-BE49-F238E27FC236}">
                <a16:creationId xmlns:a16="http://schemas.microsoft.com/office/drawing/2014/main" id="{BB680034-7E34-4467-A2EC-50654F0A5481}"/>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40" name="矩形 39">
            <a:extLst>
              <a:ext uri="{FF2B5EF4-FFF2-40B4-BE49-F238E27FC236}">
                <a16:creationId xmlns:a16="http://schemas.microsoft.com/office/drawing/2014/main" id="{B0ECA4F3-5121-418B-B607-CC8EBC4A45B8}"/>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1" name="矩形 40">
            <a:extLst>
              <a:ext uri="{FF2B5EF4-FFF2-40B4-BE49-F238E27FC236}">
                <a16:creationId xmlns:a16="http://schemas.microsoft.com/office/drawing/2014/main" id="{BE3DD823-6AF2-426C-B1CF-2AC3347D319A}"/>
              </a:ext>
            </a:extLst>
          </p:cNvPr>
          <p:cNvSpPr/>
          <p:nvPr/>
        </p:nvSpPr>
        <p:spPr>
          <a:xfrm>
            <a:off x="6094038" y="2019896"/>
            <a:ext cx="2673037" cy="3106684"/>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管理权也叫做成员权</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是业主作为整栋建筑物所有人团体成员之一所享有的对建筑物进行管理的权利。</a:t>
            </a:r>
          </a:p>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依照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民法典</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第</a:t>
            </a:r>
            <a:r>
              <a:rPr lang="en-US" altLang="zh-CN" sz="1200" b="1" dirty="0">
                <a:solidFill>
                  <a:prstClr val="white"/>
                </a:solidFill>
                <a:latin typeface="微软雅黑" panose="020B0503020204020204" charset="-122"/>
                <a:cs typeface="微软雅黑" panose="020B0503020204020204" charset="-122"/>
                <a:sym typeface="+mn-ea"/>
              </a:rPr>
              <a:t>277</a:t>
            </a:r>
            <a:r>
              <a:rPr lang="zh-CN" altLang="en-US" sz="1200" b="1" dirty="0">
                <a:solidFill>
                  <a:prstClr val="white"/>
                </a:solidFill>
                <a:latin typeface="微软雅黑" panose="020B0503020204020204" charset="-122"/>
                <a:cs typeface="微软雅黑" panose="020B0503020204020204" charset="-122"/>
                <a:sym typeface="+mn-ea"/>
              </a:rPr>
              <a:t>条的规定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实现管理权的团体是业主大会</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由业主大会选举业主委员会。业主大会的性质是非法人组织。业主委员会是业主大会的执行机构</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执行业主大会的决议</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对区分所有建筑物进行管理。</a:t>
            </a: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42" name="矩形 41">
            <a:extLst>
              <a:ext uri="{FF2B5EF4-FFF2-40B4-BE49-F238E27FC236}">
                <a16:creationId xmlns:a16="http://schemas.microsoft.com/office/drawing/2014/main" id="{F9566F8E-98EC-4D2C-BC52-91EFB6CE7D1F}"/>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管理权</a:t>
            </a:r>
            <a:endParaRPr lang="en-US" altLang="zh-CN" sz="1600" b="1" dirty="0">
              <a:solidFill>
                <a:prstClr val="white"/>
              </a:solidFill>
            </a:endParaRPr>
          </a:p>
        </p:txBody>
      </p:sp>
      <p:cxnSp>
        <p:nvCxnSpPr>
          <p:cNvPr id="43" name="直接连接符 42">
            <a:extLst>
              <a:ext uri="{FF2B5EF4-FFF2-40B4-BE49-F238E27FC236}">
                <a16:creationId xmlns:a16="http://schemas.microsoft.com/office/drawing/2014/main" id="{2D9F1138-273A-4CFE-8832-2E6CC841199A}"/>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4" name="矩形 43">
            <a:extLst>
              <a:ext uri="{FF2B5EF4-FFF2-40B4-BE49-F238E27FC236}">
                <a16:creationId xmlns:a16="http://schemas.microsoft.com/office/drawing/2014/main" id="{D2A2DC9C-C1F9-49AA-884A-25DFB33784C6}"/>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0652921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500" fill="hold"/>
                                        <p:tgtEl>
                                          <p:spTgt spid="38"/>
                                        </p:tgtEl>
                                        <p:attrNameLst>
                                          <p:attrName>ppt_x</p:attrName>
                                        </p:attrNameLst>
                                      </p:cBhvr>
                                      <p:tavLst>
                                        <p:tav tm="0">
                                          <p:val>
                                            <p:strVal val="#ppt_x"/>
                                          </p:val>
                                        </p:tav>
                                        <p:tav tm="100000">
                                          <p:val>
                                            <p:strVal val="#ppt_x"/>
                                          </p:val>
                                        </p:tav>
                                      </p:tavLst>
                                    </p:anim>
                                    <p:anim calcmode="lin" valueType="num">
                                      <p:cBhvr additive="base">
                                        <p:cTn id="17"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第五节　相邻关系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一、相邻关系的概念和特征</a:t>
            </a:r>
            <a:endParaRPr lang="zh-CN" altLang="en-US" dirty="0"/>
          </a:p>
        </p:txBody>
      </p:sp>
      <p:pic>
        <p:nvPicPr>
          <p:cNvPr id="4" name="图片 3">
            <a:extLst>
              <a:ext uri="{FF2B5EF4-FFF2-40B4-BE49-F238E27FC236}">
                <a16:creationId xmlns:a16="http://schemas.microsoft.com/office/drawing/2014/main" id="{AFF86971-C445-44DB-A6E1-2D9F26C947C0}"/>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93EAF687-DDBD-45FF-AD6D-266EC7D79AD2}"/>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A5522654-9A4F-493F-818D-208C0D25D59C}"/>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AE4C98BB-6E5B-41EE-B1F9-8FF59F1FE889}"/>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99545384-EB6A-4B52-ACDE-5F49FA086ADA}"/>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37D1611-6ED0-46C1-B78A-FDCD82C64844}"/>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A117D379-8785-4F58-9887-F4CC985310E1}"/>
              </a:ext>
            </a:extLst>
          </p:cNvPr>
          <p:cNvSpPr/>
          <p:nvPr/>
        </p:nvSpPr>
        <p:spPr>
          <a:xfrm>
            <a:off x="1097145" y="1951282"/>
            <a:ext cx="324903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相邻关系也叫做相邻权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是指不动产的相邻各方在行使所有权或用益物权时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因相互间应当给予方便或接受限制而发生的权利义务关系。</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物权编对相邻关系非常重视</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专设第七章予以规定。</a:t>
            </a:r>
          </a:p>
        </p:txBody>
      </p:sp>
      <p:sp>
        <p:nvSpPr>
          <p:cNvPr id="11" name="矩形 10">
            <a:extLst>
              <a:ext uri="{FF2B5EF4-FFF2-40B4-BE49-F238E27FC236}">
                <a16:creationId xmlns:a16="http://schemas.microsoft.com/office/drawing/2014/main" id="{49774621-FF3F-4BB8-8D3D-BF6C449B01EA}"/>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相邻关系的概念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B2D2AD5-1E66-4F91-9D19-E399322EE682}"/>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70130715-FEBF-4E2C-A1A5-C4DFDDE23724}"/>
              </a:ext>
            </a:extLst>
          </p:cNvPr>
          <p:cNvSpPr/>
          <p:nvPr/>
        </p:nvSpPr>
        <p:spPr>
          <a:xfrm>
            <a:off x="4867471" y="1933544"/>
            <a:ext cx="3659135" cy="2834174"/>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相邻关系的主体是两个以上的不动产的所有人或经营使用人。</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相邻关系基于不同主体所有或用益的不动产相邻的事实而发生。</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相邻关系的客体是相邻各方在行使不动产所有权或使用权时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互相给予方便所追求的利益。</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相邻关系的内容是相邻一方要求他方为自己行使不动产所有权或使用权给予必要方便的权利和他方应当给予必要方便的义务。</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A2AD9CC2-E7E3-4459-80B2-AEF4CB4B28FC}"/>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相邻关系的特征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0A03C6F-99AE-4793-96B1-3128D99586AC}"/>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30981273-4680-4E2F-8BC7-514CED7869C5}"/>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E5FDF9B2-FF14-4343-9F43-940398043937}"/>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7911502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第五节　相邻关系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二、处理相邻关系的原则</a:t>
            </a:r>
            <a:endParaRPr lang="zh-CN" altLang="en-US" dirty="0"/>
          </a:p>
        </p:txBody>
      </p:sp>
      <p:sp>
        <p:nvSpPr>
          <p:cNvPr id="41" name="iṩḻîdè">
            <a:extLst>
              <a:ext uri="{FF2B5EF4-FFF2-40B4-BE49-F238E27FC236}">
                <a16:creationId xmlns:a16="http://schemas.microsoft.com/office/drawing/2014/main" id="{7C32DE48-FA95-4ECF-9502-537638DFCD3D}"/>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42" name="íṩḻidè">
            <a:extLst>
              <a:ext uri="{FF2B5EF4-FFF2-40B4-BE49-F238E27FC236}">
                <a16:creationId xmlns:a16="http://schemas.microsoft.com/office/drawing/2014/main" id="{3CF13C96-BC8E-4D93-85D9-71E414BDFD85}"/>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43" name="íṣľîḑé">
            <a:extLst>
              <a:ext uri="{FF2B5EF4-FFF2-40B4-BE49-F238E27FC236}">
                <a16:creationId xmlns:a16="http://schemas.microsoft.com/office/drawing/2014/main" id="{09A4D8D1-70A3-4C03-BF00-22A37005F6D3}"/>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44" name="ïsľîḋe">
            <a:extLst>
              <a:ext uri="{FF2B5EF4-FFF2-40B4-BE49-F238E27FC236}">
                <a16:creationId xmlns:a16="http://schemas.microsoft.com/office/drawing/2014/main" id="{716358E8-1176-432E-BEBF-1311695F9B8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45" name="îśḷíḋê">
            <a:extLst>
              <a:ext uri="{FF2B5EF4-FFF2-40B4-BE49-F238E27FC236}">
                <a16:creationId xmlns:a16="http://schemas.microsoft.com/office/drawing/2014/main" id="{D77575C5-76E8-42B5-B611-B7171521BA8D}"/>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有利生产、方便生活</a:t>
            </a:r>
            <a:endParaRPr lang="en-GB" altLang="zh-CN" sz="1400" b="1" dirty="0">
              <a:solidFill>
                <a:srgbClr val="9B552C"/>
              </a:solidFill>
            </a:endParaRPr>
          </a:p>
        </p:txBody>
      </p:sp>
      <p:sp>
        <p:nvSpPr>
          <p:cNvPr id="46" name="ï$1iḑê">
            <a:extLst>
              <a:ext uri="{FF2B5EF4-FFF2-40B4-BE49-F238E27FC236}">
                <a16:creationId xmlns:a16="http://schemas.microsoft.com/office/drawing/2014/main" id="{1804C86B-DC19-406D-BCFA-109E0D14B9F7}"/>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47" name="ïSļîḋe">
            <a:extLst>
              <a:ext uri="{FF2B5EF4-FFF2-40B4-BE49-F238E27FC236}">
                <a16:creationId xmlns:a16="http://schemas.microsoft.com/office/drawing/2014/main" id="{49C8DDF4-667B-4E73-8931-E1FE4089BCD8}"/>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48" name="ï$1ïde">
            <a:extLst>
              <a:ext uri="{FF2B5EF4-FFF2-40B4-BE49-F238E27FC236}">
                <a16:creationId xmlns:a16="http://schemas.microsoft.com/office/drawing/2014/main" id="{806C2246-749F-4FA3-BB39-7D21718C1F52}"/>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49" name="iṡlïḋê">
            <a:extLst>
              <a:ext uri="{FF2B5EF4-FFF2-40B4-BE49-F238E27FC236}">
                <a16:creationId xmlns:a16="http://schemas.microsoft.com/office/drawing/2014/main" id="{8F6F1605-50A6-47E6-A042-00B57B9ED8C4}"/>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50" name="îṣlïdê">
            <a:extLst>
              <a:ext uri="{FF2B5EF4-FFF2-40B4-BE49-F238E27FC236}">
                <a16:creationId xmlns:a16="http://schemas.microsoft.com/office/drawing/2014/main" id="{46600C39-E887-4479-84D0-C2E14AB0ADC6}"/>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1" name="ï$liḍê">
            <a:extLst>
              <a:ext uri="{FF2B5EF4-FFF2-40B4-BE49-F238E27FC236}">
                <a16:creationId xmlns:a16="http://schemas.microsoft.com/office/drawing/2014/main" id="{CE89A402-DFD5-4433-B4D7-079B5579FAD0}"/>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52" name="iṡ1îḓè">
            <a:extLst>
              <a:ext uri="{FF2B5EF4-FFF2-40B4-BE49-F238E27FC236}">
                <a16:creationId xmlns:a16="http://schemas.microsoft.com/office/drawing/2014/main" id="{C0C5D8B1-8DAD-43D2-B43B-754E08140B68}"/>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53" name="isḻiḑe">
            <a:extLst>
              <a:ext uri="{FF2B5EF4-FFF2-40B4-BE49-F238E27FC236}">
                <a16:creationId xmlns:a16="http://schemas.microsoft.com/office/drawing/2014/main" id="{4FFF3E30-58B8-4183-97B1-F8A3CA78EC18}"/>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54" name="ïŝlîḋê">
            <a:extLst>
              <a:ext uri="{FF2B5EF4-FFF2-40B4-BE49-F238E27FC236}">
                <a16:creationId xmlns:a16="http://schemas.microsoft.com/office/drawing/2014/main" id="{9A7582B8-1B8E-42F9-95B7-1B36AD1E29D1}"/>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尊重历史和习惯</a:t>
            </a:r>
            <a:endParaRPr lang="en-GB" altLang="zh-CN" sz="1200" b="1" dirty="0">
              <a:solidFill>
                <a:srgbClr val="9B552C"/>
              </a:solidFill>
            </a:endParaRPr>
          </a:p>
        </p:txBody>
      </p:sp>
      <p:sp>
        <p:nvSpPr>
          <p:cNvPr id="55" name="îS1iḍê">
            <a:extLst>
              <a:ext uri="{FF2B5EF4-FFF2-40B4-BE49-F238E27FC236}">
                <a16:creationId xmlns:a16="http://schemas.microsoft.com/office/drawing/2014/main" id="{261D2BBB-4D73-45A3-8050-EA076A554427}"/>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6" name="ïşḻïďe">
            <a:extLst>
              <a:ext uri="{FF2B5EF4-FFF2-40B4-BE49-F238E27FC236}">
                <a16:creationId xmlns:a16="http://schemas.microsoft.com/office/drawing/2014/main" id="{9BF05B0F-7636-4518-9F4D-C435C73805FF}"/>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57" name="ïṧḷiḑé">
            <a:extLst>
              <a:ext uri="{FF2B5EF4-FFF2-40B4-BE49-F238E27FC236}">
                <a16:creationId xmlns:a16="http://schemas.microsoft.com/office/drawing/2014/main" id="{B8BBC9A2-4FB4-4CF9-ADDC-79122956FCA6}"/>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58" name="ïṥḷîḓe">
            <a:extLst>
              <a:ext uri="{FF2B5EF4-FFF2-40B4-BE49-F238E27FC236}">
                <a16:creationId xmlns:a16="http://schemas.microsoft.com/office/drawing/2014/main" id="{4CC36974-E196-4316-9A7F-6AD96894A827}"/>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59" name="ïṩ1idè">
            <a:extLst>
              <a:ext uri="{FF2B5EF4-FFF2-40B4-BE49-F238E27FC236}">
                <a16:creationId xmlns:a16="http://schemas.microsoft.com/office/drawing/2014/main" id="{4F64DA7C-E4D1-44D2-B1C3-4F902DB54F3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0" name="îsḻíḑè">
            <a:extLst>
              <a:ext uri="{FF2B5EF4-FFF2-40B4-BE49-F238E27FC236}">
                <a16:creationId xmlns:a16="http://schemas.microsoft.com/office/drawing/2014/main" id="{658BE0CD-916B-492B-AC40-40C23304D1CE}"/>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1" name="ïSḻíḓê">
            <a:extLst>
              <a:ext uri="{FF2B5EF4-FFF2-40B4-BE49-F238E27FC236}">
                <a16:creationId xmlns:a16="http://schemas.microsoft.com/office/drawing/2014/main" id="{22AFCC14-C6DC-4CC3-8513-05D230C1514E}"/>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2" name="îślïḋê">
            <a:extLst>
              <a:ext uri="{FF2B5EF4-FFF2-40B4-BE49-F238E27FC236}">
                <a16:creationId xmlns:a16="http://schemas.microsoft.com/office/drawing/2014/main" id="{FF54704E-0A48-432A-BE88-0D6C775FB01E}"/>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3" name="iŝlíḓé">
            <a:extLst>
              <a:ext uri="{FF2B5EF4-FFF2-40B4-BE49-F238E27FC236}">
                <a16:creationId xmlns:a16="http://schemas.microsoft.com/office/drawing/2014/main" id="{A6E46022-2ABD-4DD8-93B2-F1A43FE26F28}"/>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团结互助、公平合理</a:t>
            </a:r>
            <a:endParaRPr lang="en-GB" altLang="zh-CN" sz="1200" b="1" dirty="0">
              <a:solidFill>
                <a:srgbClr val="9B552C"/>
              </a:solidFill>
            </a:endParaRPr>
          </a:p>
        </p:txBody>
      </p:sp>
      <p:sp>
        <p:nvSpPr>
          <p:cNvPr id="64" name="išlidê">
            <a:extLst>
              <a:ext uri="{FF2B5EF4-FFF2-40B4-BE49-F238E27FC236}">
                <a16:creationId xmlns:a16="http://schemas.microsoft.com/office/drawing/2014/main" id="{3CC100D0-11C8-44BF-AFB6-D66F0E5B8AF6}"/>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避免造成损害原则</a:t>
            </a:r>
            <a:endParaRPr lang="en-GB" altLang="zh-CN" sz="1200" b="1" dirty="0">
              <a:solidFill>
                <a:srgbClr val="9B552C"/>
              </a:solidFill>
            </a:endParaRPr>
          </a:p>
        </p:txBody>
      </p:sp>
      <p:sp>
        <p:nvSpPr>
          <p:cNvPr id="65" name="矩形 64">
            <a:extLst>
              <a:ext uri="{FF2B5EF4-FFF2-40B4-BE49-F238E27FC236}">
                <a16:creationId xmlns:a16="http://schemas.microsoft.com/office/drawing/2014/main" id="{7546A377-0954-4570-8135-D28B70CF11B4}"/>
              </a:ext>
            </a:extLst>
          </p:cNvPr>
          <p:cNvSpPr/>
          <p:nvPr/>
        </p:nvSpPr>
        <p:spPr>
          <a:xfrm>
            <a:off x="952405" y="1606646"/>
            <a:ext cx="3049153" cy="687689"/>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处理相邻关系时应当坚持有利生产、方便生活原则</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充分发挥不动产的使用效益</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最大限度地维护各方的利益</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共建和谐的社会关系。</a:t>
            </a:r>
          </a:p>
        </p:txBody>
      </p:sp>
      <p:sp>
        <p:nvSpPr>
          <p:cNvPr id="66" name="矩形 65">
            <a:extLst>
              <a:ext uri="{FF2B5EF4-FFF2-40B4-BE49-F238E27FC236}">
                <a16:creationId xmlns:a16="http://schemas.microsoft.com/office/drawing/2014/main" id="{6582A34F-536D-4697-B80B-4FB541AE7416}"/>
              </a:ext>
            </a:extLst>
          </p:cNvPr>
          <p:cNvSpPr/>
          <p:nvPr/>
        </p:nvSpPr>
        <p:spPr>
          <a:xfrm>
            <a:off x="4919322" y="1708782"/>
            <a:ext cx="3319589" cy="484556"/>
          </a:xfrm>
          <a:prstGeom prst="rect">
            <a:avLst/>
          </a:prstGeom>
        </p:spPr>
        <p:txBody>
          <a:bodyPr wrap="square">
            <a:spAutoFit/>
          </a:bodyPr>
          <a:lstStyle/>
          <a:p>
            <a:pPr algn="just">
              <a:lnSpc>
                <a:spcPct val="120000"/>
              </a:lnSpc>
            </a:pPr>
            <a:r>
              <a:rPr lang="zh-CN" altLang="en-US" sz="1100" dirty="0"/>
              <a:t>这一原则要求</a:t>
            </a:r>
            <a:r>
              <a:rPr lang="en-US" altLang="zh-CN" sz="1100" dirty="0"/>
              <a:t>,</a:t>
            </a:r>
            <a:r>
              <a:rPr lang="zh-CN" altLang="en-US" sz="1100" dirty="0"/>
              <a:t>相邻各方在行使其权利时</a:t>
            </a:r>
            <a:r>
              <a:rPr lang="en-US" altLang="zh-CN" sz="1100" dirty="0"/>
              <a:t>,</a:t>
            </a:r>
            <a:r>
              <a:rPr lang="zh-CN" altLang="en-US" sz="1100" dirty="0"/>
              <a:t>应互相尊重对方的合法权益</a:t>
            </a:r>
            <a:r>
              <a:rPr lang="en-US" altLang="zh-CN" sz="1100" dirty="0"/>
              <a:t>,</a:t>
            </a:r>
            <a:r>
              <a:rPr lang="zh-CN" altLang="en-US" sz="1100" dirty="0"/>
              <a:t>不能以邻为壑、损人利己。</a:t>
            </a:r>
            <a:endParaRPr lang="zh-CN" altLang="en-US" sz="1100" dirty="0">
              <a:solidFill>
                <a:schemeClr val="dk1">
                  <a:lumMod val="100000"/>
                </a:schemeClr>
              </a:solidFill>
            </a:endParaRPr>
          </a:p>
        </p:txBody>
      </p:sp>
      <p:sp>
        <p:nvSpPr>
          <p:cNvPr id="67" name="矩形 66">
            <a:extLst>
              <a:ext uri="{FF2B5EF4-FFF2-40B4-BE49-F238E27FC236}">
                <a16:creationId xmlns:a16="http://schemas.microsoft.com/office/drawing/2014/main" id="{15088C7E-26DC-4359-901B-ED4956A0F806}"/>
              </a:ext>
            </a:extLst>
          </p:cNvPr>
          <p:cNvSpPr/>
          <p:nvPr/>
        </p:nvSpPr>
        <p:spPr>
          <a:xfrm>
            <a:off x="1207812" y="3512911"/>
            <a:ext cx="3034168" cy="1093954"/>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处理相邻关系纠纷要特别注意尊重历史和习惯。如果相邻各方发生纠纷</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依照历史的情况和当地的习惯来处理</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是最好的解决方法。民事习惯在民事纠纷的处理中具有重要的作用</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并不是仅仅在相邻关系中要加以强调。</a:t>
            </a:r>
            <a:endParaRPr lang="en-US" altLang="zh-CN" sz="1100" dirty="0">
              <a:solidFill>
                <a:schemeClr val="tx1">
                  <a:lumMod val="95000"/>
                  <a:lumOff val="5000"/>
                </a:schemeClr>
              </a:solidFill>
              <a:cs typeface="+mn-ea"/>
              <a:sym typeface="+mn-lt"/>
            </a:endParaRPr>
          </a:p>
        </p:txBody>
      </p:sp>
      <p:sp>
        <p:nvSpPr>
          <p:cNvPr id="68" name="矩形 67">
            <a:extLst>
              <a:ext uri="{FF2B5EF4-FFF2-40B4-BE49-F238E27FC236}">
                <a16:creationId xmlns:a16="http://schemas.microsoft.com/office/drawing/2014/main" id="{9AD4FE86-B982-463E-A0BA-F2C01D1A0274}"/>
              </a:ext>
            </a:extLst>
          </p:cNvPr>
          <p:cNvSpPr/>
          <p:nvPr/>
        </p:nvSpPr>
        <p:spPr>
          <a:xfrm>
            <a:off x="4958307" y="3531239"/>
            <a:ext cx="3182578" cy="68768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按照</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民法典</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第</a:t>
            </a:r>
            <a:r>
              <a:rPr lang="en-US" altLang="zh-CN" sz="1100" dirty="0">
                <a:solidFill>
                  <a:schemeClr val="tx1">
                    <a:lumMod val="95000"/>
                    <a:lumOff val="5000"/>
                  </a:schemeClr>
                </a:solidFill>
                <a:cs typeface="+mn-ea"/>
                <a:sym typeface="+mn-lt"/>
              </a:rPr>
              <a:t>296</a:t>
            </a:r>
            <a:r>
              <a:rPr lang="zh-CN" altLang="en-US" sz="1100" dirty="0">
                <a:solidFill>
                  <a:schemeClr val="tx1">
                    <a:lumMod val="95000"/>
                    <a:lumOff val="5000"/>
                  </a:schemeClr>
                </a:solidFill>
                <a:cs typeface="+mn-ea"/>
                <a:sym typeface="+mn-lt"/>
              </a:rPr>
              <a:t>条的规定</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不动产权利人因用水、排水、通行、铺设管线等利用相邻不动产的</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应当尽量避免对相邻的不动产权利人造成损害。</a:t>
            </a:r>
          </a:p>
        </p:txBody>
      </p:sp>
    </p:spTree>
    <p:extLst>
      <p:ext uri="{BB962C8B-B14F-4D97-AF65-F5344CB8AC3E}">
        <p14:creationId xmlns:p14="http://schemas.microsoft.com/office/powerpoint/2010/main" val="7679367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arn(inVertical)">
                                      <p:cBhvr>
                                        <p:cTn id="7" dur="500"/>
                                        <p:tgtEl>
                                          <p:spTgt spid="4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barn(inVertical)">
                                      <p:cBhvr>
                                        <p:cTn id="10" dur="500"/>
                                        <p:tgtEl>
                                          <p:spTgt spid="4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barn(inVertical)">
                                      <p:cBhvr>
                                        <p:cTn id="13" dur="500"/>
                                        <p:tgtEl>
                                          <p:spTgt spid="5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barn(inVertical)">
                                      <p:cBhvr>
                                        <p:cTn id="16" dur="500"/>
                                        <p:tgtEl>
                                          <p:spTgt spid="5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wipe(down)">
                                      <p:cBhvr>
                                        <p:cTn id="21" dur="500"/>
                                        <p:tgtEl>
                                          <p:spTgt spid="42"/>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47"/>
                                        </p:tgtEl>
                                        <p:attrNameLst>
                                          <p:attrName>style.visibility</p:attrName>
                                        </p:attrNameLst>
                                      </p:cBhvr>
                                      <p:to>
                                        <p:strVal val="visible"/>
                                      </p:to>
                                    </p:set>
                                    <p:animEffect transition="in" filter="wipe(up)">
                                      <p:cBhvr>
                                        <p:cTn id="24" dur="500"/>
                                        <p:tgtEl>
                                          <p:spTgt spid="4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wipe(right)">
                                      <p:cBhvr>
                                        <p:cTn id="27" dur="500"/>
                                        <p:tgtEl>
                                          <p:spTgt spid="56"/>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wipe(right)">
                                      <p:cBhvr>
                                        <p:cTn id="30" dur="500"/>
                                        <p:tgtEl>
                                          <p:spTgt spid="5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wipe(down)">
                                      <p:cBhvr>
                                        <p:cTn id="35" dur="500"/>
                                        <p:tgtEl>
                                          <p:spTgt spid="43"/>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wipe(down)">
                                      <p:cBhvr>
                                        <p:cTn id="38" dur="500"/>
                                        <p:tgtEl>
                                          <p:spTgt spid="48"/>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52"/>
                                        </p:tgtEl>
                                        <p:attrNameLst>
                                          <p:attrName>style.visibility</p:attrName>
                                        </p:attrNameLst>
                                      </p:cBhvr>
                                      <p:to>
                                        <p:strVal val="visible"/>
                                      </p:to>
                                    </p:set>
                                    <p:animEffect transition="in" filter="wipe(up)">
                                      <p:cBhvr>
                                        <p:cTn id="41" dur="500"/>
                                        <p:tgtEl>
                                          <p:spTgt spid="52"/>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57"/>
                                        </p:tgtEl>
                                        <p:attrNameLst>
                                          <p:attrName>style.visibility</p:attrName>
                                        </p:attrNameLst>
                                      </p:cBhvr>
                                      <p:to>
                                        <p:strVal val="visible"/>
                                      </p:to>
                                    </p:set>
                                    <p:animEffect transition="in" filter="wipe(up)">
                                      <p:cBhvr>
                                        <p:cTn id="44" dur="500"/>
                                        <p:tgtEl>
                                          <p:spTgt spid="57"/>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p:cTn id="61" dur="500" fill="hold"/>
                                        <p:tgtEl>
                                          <p:spTgt spid="63"/>
                                        </p:tgtEl>
                                        <p:attrNameLst>
                                          <p:attrName>ppt_w</p:attrName>
                                        </p:attrNameLst>
                                      </p:cBhvr>
                                      <p:tavLst>
                                        <p:tav tm="0">
                                          <p:val>
                                            <p:fltVal val="0"/>
                                          </p:val>
                                        </p:tav>
                                        <p:tav tm="100000">
                                          <p:val>
                                            <p:strVal val="#ppt_w"/>
                                          </p:val>
                                        </p:tav>
                                      </p:tavLst>
                                    </p:anim>
                                    <p:anim calcmode="lin" valueType="num">
                                      <p:cBhvr>
                                        <p:cTn id="62" dur="500" fill="hold"/>
                                        <p:tgtEl>
                                          <p:spTgt spid="63"/>
                                        </p:tgtEl>
                                        <p:attrNameLst>
                                          <p:attrName>ppt_h</p:attrName>
                                        </p:attrNameLst>
                                      </p:cBhvr>
                                      <p:tavLst>
                                        <p:tav tm="0">
                                          <p:val>
                                            <p:fltVal val="0"/>
                                          </p:val>
                                        </p:tav>
                                        <p:tav tm="100000">
                                          <p:val>
                                            <p:strVal val="#ppt_h"/>
                                          </p:val>
                                        </p:tav>
                                      </p:tavLst>
                                    </p:anim>
                                    <p:animEffect transition="in" filter="fade">
                                      <p:cBhvr>
                                        <p:cTn id="63" dur="500"/>
                                        <p:tgtEl>
                                          <p:spTgt spid="63"/>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66"/>
                                        </p:tgtEl>
                                        <p:attrNameLst>
                                          <p:attrName>style.visibility</p:attrName>
                                        </p:attrNameLst>
                                      </p:cBhvr>
                                      <p:to>
                                        <p:strVal val="visible"/>
                                      </p:to>
                                    </p:set>
                                    <p:animEffect transition="in" filter="fade">
                                      <p:cBhvr>
                                        <p:cTn id="68" dur="500"/>
                                        <p:tgtEl>
                                          <p:spTgt spid="66"/>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p:cTn id="73" dur="500" fill="hold"/>
                                        <p:tgtEl>
                                          <p:spTgt spid="54"/>
                                        </p:tgtEl>
                                        <p:attrNameLst>
                                          <p:attrName>ppt_w</p:attrName>
                                        </p:attrNameLst>
                                      </p:cBhvr>
                                      <p:tavLst>
                                        <p:tav tm="0">
                                          <p:val>
                                            <p:fltVal val="0"/>
                                          </p:val>
                                        </p:tav>
                                        <p:tav tm="100000">
                                          <p:val>
                                            <p:strVal val="#ppt_w"/>
                                          </p:val>
                                        </p:tav>
                                      </p:tavLst>
                                    </p:anim>
                                    <p:anim calcmode="lin" valueType="num">
                                      <p:cBhvr>
                                        <p:cTn id="74" dur="500" fill="hold"/>
                                        <p:tgtEl>
                                          <p:spTgt spid="54"/>
                                        </p:tgtEl>
                                        <p:attrNameLst>
                                          <p:attrName>ppt_h</p:attrName>
                                        </p:attrNameLst>
                                      </p:cBhvr>
                                      <p:tavLst>
                                        <p:tav tm="0">
                                          <p:val>
                                            <p:fltVal val="0"/>
                                          </p:val>
                                        </p:tav>
                                        <p:tav tm="100000">
                                          <p:val>
                                            <p:strVal val="#ppt_h"/>
                                          </p:val>
                                        </p:tav>
                                      </p:tavLst>
                                    </p:anim>
                                    <p:animEffect transition="in" filter="fade">
                                      <p:cBhvr>
                                        <p:cTn id="75" dur="500"/>
                                        <p:tgtEl>
                                          <p:spTgt spid="54"/>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fade">
                                      <p:cBhvr>
                                        <p:cTn id="80" dur="500"/>
                                        <p:tgtEl>
                                          <p:spTgt spid="67"/>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anim calcmode="lin" valueType="num">
                                      <p:cBhvr>
                                        <p:cTn id="85" dur="500" fill="hold"/>
                                        <p:tgtEl>
                                          <p:spTgt spid="64"/>
                                        </p:tgtEl>
                                        <p:attrNameLst>
                                          <p:attrName>ppt_w</p:attrName>
                                        </p:attrNameLst>
                                      </p:cBhvr>
                                      <p:tavLst>
                                        <p:tav tm="0">
                                          <p:val>
                                            <p:fltVal val="0"/>
                                          </p:val>
                                        </p:tav>
                                        <p:tav tm="100000">
                                          <p:val>
                                            <p:strVal val="#ppt_w"/>
                                          </p:val>
                                        </p:tav>
                                      </p:tavLst>
                                    </p:anim>
                                    <p:anim calcmode="lin" valueType="num">
                                      <p:cBhvr>
                                        <p:cTn id="86" dur="500" fill="hold"/>
                                        <p:tgtEl>
                                          <p:spTgt spid="64"/>
                                        </p:tgtEl>
                                        <p:attrNameLst>
                                          <p:attrName>ppt_h</p:attrName>
                                        </p:attrNameLst>
                                      </p:cBhvr>
                                      <p:tavLst>
                                        <p:tav tm="0">
                                          <p:val>
                                            <p:fltVal val="0"/>
                                          </p:val>
                                        </p:tav>
                                        <p:tav tm="100000">
                                          <p:val>
                                            <p:strVal val="#ppt_h"/>
                                          </p:val>
                                        </p:tav>
                                      </p:tavLst>
                                    </p:anim>
                                    <p:animEffect transition="in" filter="fade">
                                      <p:cBhvr>
                                        <p:cTn id="87" dur="500"/>
                                        <p:tgtEl>
                                          <p:spTgt spid="64"/>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8"/>
                                        </p:tgtEl>
                                        <p:attrNameLst>
                                          <p:attrName>style.visibility</p:attrName>
                                        </p:attrNameLst>
                                      </p:cBhvr>
                                      <p:to>
                                        <p:strVal val="visible"/>
                                      </p:to>
                                    </p:set>
                                    <p:animEffect transition="in" filter="fade">
                                      <p:cBhvr>
                                        <p:cTn id="9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5" grpId="0"/>
      <p:bldP spid="46" grpId="0" animBg="1"/>
      <p:bldP spid="47" grpId="0" animBg="1"/>
      <p:bldP spid="48" grpId="0" animBg="1"/>
      <p:bldP spid="50" grpId="0" animBg="1"/>
      <p:bldP spid="51" grpId="0" animBg="1"/>
      <p:bldP spid="52" grpId="0" animBg="1"/>
      <p:bldP spid="54" grpId="0"/>
      <p:bldP spid="55" grpId="0" animBg="1"/>
      <p:bldP spid="56" grpId="0" animBg="1"/>
      <p:bldP spid="57" grpId="0" animBg="1"/>
      <p:bldP spid="63" grpId="0"/>
      <p:bldP spid="64" grpId="0"/>
      <p:bldP spid="65" grpId="0"/>
      <p:bldP spid="66" grpId="0"/>
      <p:bldP spid="67" grpId="0"/>
      <p:bldP spid="6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031325" cy="369332"/>
          </a:xfrm>
          <a:prstGeom prst="rect">
            <a:avLst/>
          </a:prstGeom>
          <a:noFill/>
        </p:spPr>
        <p:txBody>
          <a:bodyPr wrap="none" rtlCol="0">
            <a:spAutoFit/>
          </a:bodyPr>
          <a:lstStyle/>
          <a:p>
            <a:r>
              <a:rPr lang="zh-CN" altLang="en-US" sz="1800" b="1" dirty="0">
                <a:solidFill>
                  <a:schemeClr val="bg1"/>
                </a:solidFill>
                <a:latin typeface="+mj-ea"/>
                <a:ea typeface="+mj-ea"/>
              </a:rPr>
              <a:t>第五节　相邻关系</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三、相邻关系的基本种类</a:t>
            </a:r>
            <a:endParaRPr lang="zh-CN" altLang="en-US" dirty="0"/>
          </a:p>
        </p:txBody>
      </p:sp>
      <p:sp>
        <p:nvSpPr>
          <p:cNvPr id="4" name="椭圆 3">
            <a:extLst>
              <a:ext uri="{FF2B5EF4-FFF2-40B4-BE49-F238E27FC236}">
                <a16:creationId xmlns:a16="http://schemas.microsoft.com/office/drawing/2014/main" id="{7CBCEB02-C5B8-459D-8010-2C426FF4FE1B}"/>
              </a:ext>
            </a:extLst>
          </p:cNvPr>
          <p:cNvSpPr/>
          <p:nvPr/>
        </p:nvSpPr>
        <p:spPr>
          <a:xfrm>
            <a:off x="966024" y="1795935"/>
            <a:ext cx="2358395" cy="2358395"/>
          </a:xfrm>
          <a:prstGeom prst="ellipse">
            <a:avLst/>
          </a:prstGeom>
          <a:noFill/>
          <a:ln w="12700">
            <a:solidFill>
              <a:srgbClr val="46014E"/>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5" name="椭圆 4">
            <a:extLst>
              <a:ext uri="{FF2B5EF4-FFF2-40B4-BE49-F238E27FC236}">
                <a16:creationId xmlns:a16="http://schemas.microsoft.com/office/drawing/2014/main" id="{E1D19C76-F95F-4DCD-B70E-E30A31F82ACC}"/>
              </a:ext>
            </a:extLst>
          </p:cNvPr>
          <p:cNvSpPr/>
          <p:nvPr/>
        </p:nvSpPr>
        <p:spPr>
          <a:xfrm>
            <a:off x="1199387" y="2029297"/>
            <a:ext cx="1891670" cy="1891670"/>
          </a:xfrm>
          <a:prstGeom prst="ellipse">
            <a:avLst/>
          </a:prstGeom>
          <a:noFill/>
          <a:ln w="28575">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6" name="椭圆 5">
            <a:extLst>
              <a:ext uri="{FF2B5EF4-FFF2-40B4-BE49-F238E27FC236}">
                <a16:creationId xmlns:a16="http://schemas.microsoft.com/office/drawing/2014/main" id="{61A9A6D5-9D11-4CC4-9C28-D7E55C1D5DF7}"/>
              </a:ext>
            </a:extLst>
          </p:cNvPr>
          <p:cNvSpPr/>
          <p:nvPr/>
        </p:nvSpPr>
        <p:spPr>
          <a:xfrm>
            <a:off x="1447037" y="2276947"/>
            <a:ext cx="1396370" cy="1396370"/>
          </a:xfrm>
          <a:prstGeom prst="ellipse">
            <a:avLst/>
          </a:prstGeom>
          <a:noFill/>
          <a:ln w="57150">
            <a:solidFill>
              <a:srgbClr val="9B552C"/>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sp>
        <p:nvSpPr>
          <p:cNvPr id="7" name="椭圆 6">
            <a:extLst>
              <a:ext uri="{FF2B5EF4-FFF2-40B4-BE49-F238E27FC236}">
                <a16:creationId xmlns:a16="http://schemas.microsoft.com/office/drawing/2014/main" id="{1862068B-02C3-4247-AB97-4C45C899E3E9}"/>
              </a:ext>
            </a:extLst>
          </p:cNvPr>
          <p:cNvSpPr/>
          <p:nvPr/>
        </p:nvSpPr>
        <p:spPr>
          <a:xfrm>
            <a:off x="1660163" y="2510310"/>
            <a:ext cx="949881" cy="949881"/>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8" name="组合 7">
            <a:extLst>
              <a:ext uri="{FF2B5EF4-FFF2-40B4-BE49-F238E27FC236}">
                <a16:creationId xmlns:a16="http://schemas.microsoft.com/office/drawing/2014/main" id="{88937D03-C6FF-4384-869F-A23C7A8D85FF}"/>
              </a:ext>
            </a:extLst>
          </p:cNvPr>
          <p:cNvGrpSpPr/>
          <p:nvPr/>
        </p:nvGrpSpPr>
        <p:grpSpPr>
          <a:xfrm>
            <a:off x="3966040" y="2138431"/>
            <a:ext cx="4164044" cy="358905"/>
            <a:chOff x="4539571" y="2329440"/>
            <a:chExt cx="5584595" cy="478539"/>
          </a:xfrm>
        </p:grpSpPr>
        <p:sp>
          <p:nvSpPr>
            <p:cNvPr id="9" name="Rectangle 88">
              <a:extLst>
                <a:ext uri="{FF2B5EF4-FFF2-40B4-BE49-F238E27FC236}">
                  <a16:creationId xmlns:a16="http://schemas.microsoft.com/office/drawing/2014/main" id="{68146DBE-5FD0-461C-AAF5-27E27FCED7F8}"/>
                </a:ext>
              </a:extLst>
            </p:cNvPr>
            <p:cNvSpPr>
              <a:spLocks noChangeArrowheads="1"/>
            </p:cNvSpPr>
            <p:nvPr/>
          </p:nvSpPr>
          <p:spPr bwMode="auto">
            <a:xfrm>
              <a:off x="4539571" y="2390039"/>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0" name="AutoShape 89">
              <a:extLst>
                <a:ext uri="{FF2B5EF4-FFF2-40B4-BE49-F238E27FC236}">
                  <a16:creationId xmlns:a16="http://schemas.microsoft.com/office/drawing/2014/main" id="{BB569362-5468-4A05-8321-D52E53DC60DC}"/>
                </a:ext>
              </a:extLst>
            </p:cNvPr>
            <p:cNvSpPr>
              <a:spLocks noChangeArrowheads="1"/>
            </p:cNvSpPr>
            <p:nvPr/>
          </p:nvSpPr>
          <p:spPr bwMode="auto">
            <a:xfrm>
              <a:off x="5148064" y="2329440"/>
              <a:ext cx="4976102" cy="478539"/>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1" name="Rectangle 91">
            <a:extLst>
              <a:ext uri="{FF2B5EF4-FFF2-40B4-BE49-F238E27FC236}">
                <a16:creationId xmlns:a16="http://schemas.microsoft.com/office/drawing/2014/main" id="{ED485348-72D3-4088-BFD0-412B2B2ED50A}"/>
              </a:ext>
            </a:extLst>
          </p:cNvPr>
          <p:cNvSpPr>
            <a:spLocks noChangeArrowheads="1"/>
          </p:cNvSpPr>
          <p:nvPr/>
        </p:nvSpPr>
        <p:spPr bwMode="auto">
          <a:xfrm>
            <a:off x="4399448" y="2200571"/>
            <a:ext cx="361872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三</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相邻土地及建筑物利用关系</a:t>
            </a:r>
          </a:p>
        </p:txBody>
      </p:sp>
      <p:grpSp>
        <p:nvGrpSpPr>
          <p:cNvPr id="12" name="组合 11">
            <a:extLst>
              <a:ext uri="{FF2B5EF4-FFF2-40B4-BE49-F238E27FC236}">
                <a16:creationId xmlns:a16="http://schemas.microsoft.com/office/drawing/2014/main" id="{16A6203E-D94B-439E-A023-6B79AB7010E8}"/>
              </a:ext>
            </a:extLst>
          </p:cNvPr>
          <p:cNvGrpSpPr/>
          <p:nvPr/>
        </p:nvGrpSpPr>
        <p:grpSpPr>
          <a:xfrm>
            <a:off x="3966040" y="1563729"/>
            <a:ext cx="4164044" cy="412370"/>
            <a:chOff x="4539571" y="1345331"/>
            <a:chExt cx="5584595" cy="549827"/>
          </a:xfrm>
          <a:solidFill>
            <a:srgbClr val="1F4E79"/>
          </a:solidFill>
        </p:grpSpPr>
        <p:sp>
          <p:nvSpPr>
            <p:cNvPr id="13" name="Rectangle 77">
              <a:extLst>
                <a:ext uri="{FF2B5EF4-FFF2-40B4-BE49-F238E27FC236}">
                  <a16:creationId xmlns:a16="http://schemas.microsoft.com/office/drawing/2014/main" id="{095D7EE3-DA31-4560-A820-05584953009F}"/>
                </a:ext>
              </a:extLst>
            </p:cNvPr>
            <p:cNvSpPr>
              <a:spLocks noChangeArrowheads="1"/>
            </p:cNvSpPr>
            <p:nvPr/>
          </p:nvSpPr>
          <p:spPr bwMode="auto">
            <a:xfrm>
              <a:off x="4539571" y="1405930"/>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4" name="AutoShape 78">
              <a:extLst>
                <a:ext uri="{FF2B5EF4-FFF2-40B4-BE49-F238E27FC236}">
                  <a16:creationId xmlns:a16="http://schemas.microsoft.com/office/drawing/2014/main" id="{B9B682FE-06E7-4E4C-BEC0-C65E6E0C317C}"/>
                </a:ext>
              </a:extLst>
            </p:cNvPr>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15" name="Rectangle 83">
            <a:extLst>
              <a:ext uri="{FF2B5EF4-FFF2-40B4-BE49-F238E27FC236}">
                <a16:creationId xmlns:a16="http://schemas.microsoft.com/office/drawing/2014/main" id="{DF17EEE9-B407-4A18-8D46-A571E44C27A2}"/>
              </a:ext>
            </a:extLst>
          </p:cNvPr>
          <p:cNvSpPr>
            <a:spLocks noChangeArrowheads="1"/>
          </p:cNvSpPr>
          <p:nvPr/>
        </p:nvSpPr>
        <p:spPr bwMode="auto">
          <a:xfrm>
            <a:off x="4405455" y="1621508"/>
            <a:ext cx="379165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相邻土地通行</a:t>
            </a:r>
          </a:p>
        </p:txBody>
      </p:sp>
      <p:grpSp>
        <p:nvGrpSpPr>
          <p:cNvPr id="16" name="组合 15">
            <a:extLst>
              <a:ext uri="{FF2B5EF4-FFF2-40B4-BE49-F238E27FC236}">
                <a16:creationId xmlns:a16="http://schemas.microsoft.com/office/drawing/2014/main" id="{F1D73737-AD91-42FD-AC5F-8B4FAFEAFC4E}"/>
              </a:ext>
            </a:extLst>
          </p:cNvPr>
          <p:cNvGrpSpPr/>
          <p:nvPr/>
        </p:nvGrpSpPr>
        <p:grpSpPr>
          <a:xfrm>
            <a:off x="3966040" y="2649723"/>
            <a:ext cx="4164044" cy="358646"/>
            <a:chOff x="4539571" y="3313550"/>
            <a:chExt cx="5584595" cy="478194"/>
          </a:xfrm>
        </p:grpSpPr>
        <p:sp>
          <p:nvSpPr>
            <p:cNvPr id="17" name="Rectangle 95">
              <a:extLst>
                <a:ext uri="{FF2B5EF4-FFF2-40B4-BE49-F238E27FC236}">
                  <a16:creationId xmlns:a16="http://schemas.microsoft.com/office/drawing/2014/main" id="{45C67766-640C-40AF-8727-7835C3D1B1BB}"/>
                </a:ext>
              </a:extLst>
            </p:cNvPr>
            <p:cNvSpPr>
              <a:spLocks noChangeArrowheads="1"/>
            </p:cNvSpPr>
            <p:nvPr/>
          </p:nvSpPr>
          <p:spPr bwMode="auto">
            <a:xfrm>
              <a:off x="4539571" y="337414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96">
              <a:extLst>
                <a:ext uri="{FF2B5EF4-FFF2-40B4-BE49-F238E27FC236}">
                  <a16:creationId xmlns:a16="http://schemas.microsoft.com/office/drawing/2014/main" id="{15FC1797-F9DA-4841-AD98-89A177B7F91A}"/>
                </a:ext>
              </a:extLst>
            </p:cNvPr>
            <p:cNvSpPr>
              <a:spLocks noChangeArrowheads="1"/>
            </p:cNvSpPr>
            <p:nvPr/>
          </p:nvSpPr>
          <p:spPr bwMode="auto">
            <a:xfrm>
              <a:off x="5148064" y="3313550"/>
              <a:ext cx="4976102" cy="478194"/>
            </a:xfrm>
            <a:prstGeom prst="roundRect">
              <a:avLst>
                <a:gd name="adj" fmla="val 16667"/>
              </a:avLst>
            </a:prstGeom>
            <a:noFill/>
            <a:ln w="25400">
              <a:solidFill>
                <a:srgbClr val="4E2A13"/>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1" name="Rectangle 98">
            <a:extLst>
              <a:ext uri="{FF2B5EF4-FFF2-40B4-BE49-F238E27FC236}">
                <a16:creationId xmlns:a16="http://schemas.microsoft.com/office/drawing/2014/main" id="{CC62C024-E131-4022-8EA2-E31E5921CAA1}"/>
              </a:ext>
            </a:extLst>
          </p:cNvPr>
          <p:cNvSpPr>
            <a:spLocks noChangeArrowheads="1"/>
          </p:cNvSpPr>
          <p:nvPr/>
        </p:nvSpPr>
        <p:spPr bwMode="auto">
          <a:xfrm>
            <a:off x="4399448" y="2714619"/>
            <a:ext cx="26944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四</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建筑物通风、采光和日照</a:t>
            </a:r>
          </a:p>
        </p:txBody>
      </p:sp>
      <p:grpSp>
        <p:nvGrpSpPr>
          <p:cNvPr id="22" name="组合 21">
            <a:extLst>
              <a:ext uri="{FF2B5EF4-FFF2-40B4-BE49-F238E27FC236}">
                <a16:creationId xmlns:a16="http://schemas.microsoft.com/office/drawing/2014/main" id="{969F2599-1477-44B9-A753-44C53BEA2B9B}"/>
              </a:ext>
            </a:extLst>
          </p:cNvPr>
          <p:cNvGrpSpPr/>
          <p:nvPr/>
        </p:nvGrpSpPr>
        <p:grpSpPr>
          <a:xfrm>
            <a:off x="3966040" y="3136631"/>
            <a:ext cx="4164044" cy="358646"/>
            <a:chOff x="4539571" y="4297660"/>
            <a:chExt cx="5584595" cy="478194"/>
          </a:xfrm>
        </p:grpSpPr>
        <p:sp>
          <p:nvSpPr>
            <p:cNvPr id="23" name="Rectangle 102">
              <a:extLst>
                <a:ext uri="{FF2B5EF4-FFF2-40B4-BE49-F238E27FC236}">
                  <a16:creationId xmlns:a16="http://schemas.microsoft.com/office/drawing/2014/main" id="{DA61C2FE-7A47-459E-B308-13298A8D2202}"/>
                </a:ext>
              </a:extLst>
            </p:cNvPr>
            <p:cNvSpPr>
              <a:spLocks noChangeArrowheads="1"/>
            </p:cNvSpPr>
            <p:nvPr/>
          </p:nvSpPr>
          <p:spPr bwMode="auto">
            <a:xfrm>
              <a:off x="4539571" y="4358258"/>
              <a:ext cx="608493" cy="3583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24" name="AutoShape 103">
              <a:extLst>
                <a:ext uri="{FF2B5EF4-FFF2-40B4-BE49-F238E27FC236}">
                  <a16:creationId xmlns:a16="http://schemas.microsoft.com/office/drawing/2014/main" id="{2007306B-69B3-4BE5-A659-5033E2A659EF}"/>
                </a:ext>
              </a:extLst>
            </p:cNvPr>
            <p:cNvSpPr>
              <a:spLocks noChangeArrowheads="1"/>
            </p:cNvSpPr>
            <p:nvPr/>
          </p:nvSpPr>
          <p:spPr bwMode="auto">
            <a:xfrm>
              <a:off x="5148064" y="4297660"/>
              <a:ext cx="4976102"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25" name="Rectangle 105">
            <a:extLst>
              <a:ext uri="{FF2B5EF4-FFF2-40B4-BE49-F238E27FC236}">
                <a16:creationId xmlns:a16="http://schemas.microsoft.com/office/drawing/2014/main" id="{D51DACF9-E678-4D89-9EDA-F4A13F47E5F5}"/>
              </a:ext>
            </a:extLst>
          </p:cNvPr>
          <p:cNvSpPr>
            <a:spLocks noChangeArrowheads="1"/>
          </p:cNvSpPr>
          <p:nvPr/>
        </p:nvSpPr>
        <p:spPr bwMode="auto">
          <a:xfrm>
            <a:off x="4399448" y="3194767"/>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五</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相邻环保</a:t>
            </a:r>
          </a:p>
        </p:txBody>
      </p:sp>
      <p:sp>
        <p:nvSpPr>
          <p:cNvPr id="26" name="Freeform 5">
            <a:extLst>
              <a:ext uri="{FF2B5EF4-FFF2-40B4-BE49-F238E27FC236}">
                <a16:creationId xmlns:a16="http://schemas.microsoft.com/office/drawing/2014/main" id="{1979DB9E-1961-4728-89AF-530CC5DA0AB2}"/>
              </a:ext>
            </a:extLst>
          </p:cNvPr>
          <p:cNvSpPr/>
          <p:nvPr/>
        </p:nvSpPr>
        <p:spPr bwMode="auto">
          <a:xfrm flipV="1">
            <a:off x="2394199" y="1752401"/>
            <a:ext cx="1571840" cy="30637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Freeform 5">
            <a:extLst>
              <a:ext uri="{FF2B5EF4-FFF2-40B4-BE49-F238E27FC236}">
                <a16:creationId xmlns:a16="http://schemas.microsoft.com/office/drawing/2014/main" id="{81C76E96-01DF-491F-B02E-E41181011EF8}"/>
              </a:ext>
            </a:extLst>
          </p:cNvPr>
          <p:cNvSpPr/>
          <p:nvPr/>
        </p:nvSpPr>
        <p:spPr bwMode="auto">
          <a:xfrm flipV="1">
            <a:off x="2610044" y="2305923"/>
            <a:ext cx="1341784" cy="18453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8" name="Freeform 5">
            <a:extLst>
              <a:ext uri="{FF2B5EF4-FFF2-40B4-BE49-F238E27FC236}">
                <a16:creationId xmlns:a16="http://schemas.microsoft.com/office/drawing/2014/main" id="{AEF9CFEC-E4D4-4065-9511-BB345B527A24}"/>
              </a:ext>
            </a:extLst>
          </p:cNvPr>
          <p:cNvSpPr/>
          <p:nvPr/>
        </p:nvSpPr>
        <p:spPr bwMode="auto">
          <a:xfrm>
            <a:off x="3091057" y="2783819"/>
            <a:ext cx="874982" cy="6898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9" name="Freeform 5">
            <a:extLst>
              <a:ext uri="{FF2B5EF4-FFF2-40B4-BE49-F238E27FC236}">
                <a16:creationId xmlns:a16="http://schemas.microsoft.com/office/drawing/2014/main" id="{496CC9AF-4DC9-444F-A100-01A43373415B}"/>
              </a:ext>
            </a:extLst>
          </p:cNvPr>
          <p:cNvSpPr/>
          <p:nvPr/>
        </p:nvSpPr>
        <p:spPr bwMode="auto">
          <a:xfrm>
            <a:off x="2841355" y="3161745"/>
            <a:ext cx="1124717" cy="18145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9B552C"/>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30" name="椭圆 29">
            <a:extLst>
              <a:ext uri="{FF2B5EF4-FFF2-40B4-BE49-F238E27FC236}">
                <a16:creationId xmlns:a16="http://schemas.microsoft.com/office/drawing/2014/main" id="{439AA249-38EB-4D4F-99B0-76EA81F62F6C}"/>
              </a:ext>
            </a:extLst>
          </p:cNvPr>
          <p:cNvSpPr/>
          <p:nvPr/>
        </p:nvSpPr>
        <p:spPr>
          <a:xfrm>
            <a:off x="1876010" y="2737342"/>
            <a:ext cx="518189" cy="518189"/>
          </a:xfrm>
          <a:prstGeom prst="ellipse">
            <a:avLst/>
          </a:prstGeom>
          <a:noFill/>
          <a:ln w="76200">
            <a:solidFill>
              <a:srgbClr val="4E2A13"/>
            </a:solidFill>
          </a:ln>
          <a:effectLst>
            <a:innerShdw blurRad="50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algn="ctr"/>
            <a:endParaRPr lang="zh-CN" altLang="en-US"/>
          </a:p>
        </p:txBody>
      </p:sp>
      <p:grpSp>
        <p:nvGrpSpPr>
          <p:cNvPr id="31" name="组合 30">
            <a:extLst>
              <a:ext uri="{FF2B5EF4-FFF2-40B4-BE49-F238E27FC236}">
                <a16:creationId xmlns:a16="http://schemas.microsoft.com/office/drawing/2014/main" id="{AA91BEFB-71A0-4C88-97A5-55DAE96299D1}"/>
              </a:ext>
            </a:extLst>
          </p:cNvPr>
          <p:cNvGrpSpPr/>
          <p:nvPr/>
        </p:nvGrpSpPr>
        <p:grpSpPr>
          <a:xfrm>
            <a:off x="3981756" y="3622900"/>
            <a:ext cx="4134032" cy="358646"/>
            <a:chOff x="4539571" y="4298319"/>
            <a:chExt cx="5559304" cy="478194"/>
          </a:xfrm>
        </p:grpSpPr>
        <p:sp>
          <p:nvSpPr>
            <p:cNvPr id="32" name="Rectangle 102">
              <a:extLst>
                <a:ext uri="{FF2B5EF4-FFF2-40B4-BE49-F238E27FC236}">
                  <a16:creationId xmlns:a16="http://schemas.microsoft.com/office/drawing/2014/main" id="{610BDF7D-656C-40AA-97DE-6CDCB1DE4FC1}"/>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3" name="AutoShape 103">
              <a:extLst>
                <a:ext uri="{FF2B5EF4-FFF2-40B4-BE49-F238E27FC236}">
                  <a16:creationId xmlns:a16="http://schemas.microsoft.com/office/drawing/2014/main" id="{BAB285D8-BABE-4F66-A599-FEF33E326BB0}"/>
                </a:ext>
              </a:extLst>
            </p:cNvPr>
            <p:cNvSpPr>
              <a:spLocks noChangeArrowheads="1"/>
            </p:cNvSpPr>
            <p:nvPr/>
          </p:nvSpPr>
          <p:spPr bwMode="auto">
            <a:xfrm>
              <a:off x="5109347" y="4298319"/>
              <a:ext cx="4989528"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34" name="Rectangle 105">
            <a:extLst>
              <a:ext uri="{FF2B5EF4-FFF2-40B4-BE49-F238E27FC236}">
                <a16:creationId xmlns:a16="http://schemas.microsoft.com/office/drawing/2014/main" id="{C36E3BF1-8B15-467B-8B0E-394DA82D2A28}"/>
              </a:ext>
            </a:extLst>
          </p:cNvPr>
          <p:cNvSpPr>
            <a:spLocks noChangeArrowheads="1"/>
          </p:cNvSpPr>
          <p:nvPr/>
        </p:nvSpPr>
        <p:spPr bwMode="auto">
          <a:xfrm>
            <a:off x="4435867" y="3659434"/>
            <a:ext cx="3287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六</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相邻防险</a:t>
            </a:r>
          </a:p>
        </p:txBody>
      </p:sp>
      <p:sp>
        <p:nvSpPr>
          <p:cNvPr id="35" name="Freeform 5">
            <a:extLst>
              <a:ext uri="{FF2B5EF4-FFF2-40B4-BE49-F238E27FC236}">
                <a16:creationId xmlns:a16="http://schemas.microsoft.com/office/drawing/2014/main" id="{1FA49A0C-BD4B-4F1C-9DAB-23D5C76E5E17}"/>
              </a:ext>
            </a:extLst>
          </p:cNvPr>
          <p:cNvSpPr/>
          <p:nvPr/>
        </p:nvSpPr>
        <p:spPr bwMode="auto">
          <a:xfrm>
            <a:off x="2828050" y="3639420"/>
            <a:ext cx="1142658" cy="182042"/>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36" name="组合 35">
            <a:extLst>
              <a:ext uri="{FF2B5EF4-FFF2-40B4-BE49-F238E27FC236}">
                <a16:creationId xmlns:a16="http://schemas.microsoft.com/office/drawing/2014/main" id="{C6B1085B-4D08-4C05-8CA0-283F702DDB88}"/>
              </a:ext>
            </a:extLst>
          </p:cNvPr>
          <p:cNvGrpSpPr/>
          <p:nvPr/>
        </p:nvGrpSpPr>
        <p:grpSpPr>
          <a:xfrm>
            <a:off x="1723004" y="2828059"/>
            <a:ext cx="1110438" cy="2857202"/>
            <a:chOff x="-420688" y="1854200"/>
            <a:chExt cx="2673351" cy="6878638"/>
          </a:xfrm>
          <a:effectLst>
            <a:outerShdw blurRad="254000" dist="190500" dir="2700000" sx="102000" sy="102000" algn="tl" rotWithShape="0">
              <a:prstClr val="black">
                <a:alpha val="28000"/>
              </a:prstClr>
            </a:outerShdw>
          </a:effectLst>
        </p:grpSpPr>
        <p:sp>
          <p:nvSpPr>
            <p:cNvPr id="37" name="AutoShape 3">
              <a:extLst>
                <a:ext uri="{FF2B5EF4-FFF2-40B4-BE49-F238E27FC236}">
                  <a16:creationId xmlns:a16="http://schemas.microsoft.com/office/drawing/2014/main" id="{7753F017-8E80-400A-8CE9-9A2DA7A93583}"/>
                </a:ext>
              </a:extLst>
            </p:cNvPr>
            <p:cNvSpPr>
              <a:spLocks noChangeAspect="1" noChangeArrowheads="1" noTextEdit="1"/>
            </p:cNvSpPr>
            <p:nvPr userDrawn="1"/>
          </p:nvSpPr>
          <p:spPr bwMode="auto">
            <a:xfrm>
              <a:off x="-385763" y="1854200"/>
              <a:ext cx="2622551"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38" name="Freeform 7">
              <a:extLst>
                <a:ext uri="{FF2B5EF4-FFF2-40B4-BE49-F238E27FC236}">
                  <a16:creationId xmlns:a16="http://schemas.microsoft.com/office/drawing/2014/main" id="{A33EB7A4-EF20-4B08-9397-994323D956D5}"/>
                </a:ext>
              </a:extLst>
            </p:cNvPr>
            <p:cNvSpPr/>
            <p:nvPr userDrawn="1"/>
          </p:nvSpPr>
          <p:spPr bwMode="auto">
            <a:xfrm>
              <a:off x="-420688" y="2243138"/>
              <a:ext cx="2468563" cy="3778250"/>
            </a:xfrm>
            <a:custGeom>
              <a:avLst/>
              <a:gdLst>
                <a:gd name="T0" fmla="*/ 139 w 144"/>
                <a:gd name="T1" fmla="*/ 95 h 223"/>
                <a:gd name="T2" fmla="*/ 138 w 144"/>
                <a:gd name="T3" fmla="*/ 87 h 223"/>
                <a:gd name="T4" fmla="*/ 126 w 144"/>
                <a:gd name="T5" fmla="*/ 77 h 223"/>
                <a:gd name="T6" fmla="*/ 115 w 144"/>
                <a:gd name="T7" fmla="*/ 87 h 223"/>
                <a:gd name="T8" fmla="*/ 115 w 144"/>
                <a:gd name="T9" fmla="*/ 79 h 223"/>
                <a:gd name="T10" fmla="*/ 103 w 144"/>
                <a:gd name="T11" fmla="*/ 70 h 223"/>
                <a:gd name="T12" fmla="*/ 91 w 144"/>
                <a:gd name="T13" fmla="*/ 79 h 223"/>
                <a:gd name="T14" fmla="*/ 91 w 144"/>
                <a:gd name="T15" fmla="*/ 72 h 223"/>
                <a:gd name="T16" fmla="*/ 79 w 144"/>
                <a:gd name="T17" fmla="*/ 63 h 223"/>
                <a:gd name="T18" fmla="*/ 67 w 144"/>
                <a:gd name="T19" fmla="*/ 70 h 223"/>
                <a:gd name="T20" fmla="*/ 67 w 144"/>
                <a:gd name="T21" fmla="*/ 9 h 223"/>
                <a:gd name="T22" fmla="*/ 56 w 144"/>
                <a:gd name="T23" fmla="*/ 0 h 223"/>
                <a:gd name="T24" fmla="*/ 44 w 144"/>
                <a:gd name="T25" fmla="*/ 9 h 223"/>
                <a:gd name="T26" fmla="*/ 44 w 144"/>
                <a:gd name="T27" fmla="*/ 129 h 223"/>
                <a:gd name="T28" fmla="*/ 44 w 144"/>
                <a:gd name="T29" fmla="*/ 130 h 223"/>
                <a:gd name="T30" fmla="*/ 44 w 144"/>
                <a:gd name="T31" fmla="*/ 133 h 223"/>
                <a:gd name="T32" fmla="*/ 44 w 144"/>
                <a:gd name="T33" fmla="*/ 136 h 223"/>
                <a:gd name="T34" fmla="*/ 24 w 144"/>
                <a:gd name="T35" fmla="*/ 96 h 223"/>
                <a:gd name="T36" fmla="*/ 9 w 144"/>
                <a:gd name="T37" fmla="*/ 93 h 223"/>
                <a:gd name="T38" fmla="*/ 3 w 144"/>
                <a:gd name="T39" fmla="*/ 107 h 223"/>
                <a:gd name="T40" fmla="*/ 31 w 144"/>
                <a:gd name="T41" fmla="*/ 175 h 223"/>
                <a:gd name="T42" fmla="*/ 52 w 144"/>
                <a:gd name="T43" fmla="*/ 202 h 223"/>
                <a:gd name="T44" fmla="*/ 58 w 144"/>
                <a:gd name="T45" fmla="*/ 216 h 223"/>
                <a:gd name="T46" fmla="*/ 133 w 144"/>
                <a:gd name="T47" fmla="*/ 215 h 223"/>
                <a:gd name="T48" fmla="*/ 141 w 144"/>
                <a:gd name="T49" fmla="*/ 188 h 223"/>
                <a:gd name="T50" fmla="*/ 143 w 144"/>
                <a:gd name="T51" fmla="*/ 146 h 223"/>
                <a:gd name="T52" fmla="*/ 139 w 144"/>
                <a:gd name="T53" fmla="*/ 9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223">
                  <a:moveTo>
                    <a:pt x="139" y="95"/>
                  </a:moveTo>
                  <a:cubicBezTo>
                    <a:pt x="138" y="87"/>
                    <a:pt x="138" y="87"/>
                    <a:pt x="138" y="87"/>
                  </a:cubicBezTo>
                  <a:cubicBezTo>
                    <a:pt x="138" y="82"/>
                    <a:pt x="133" y="77"/>
                    <a:pt x="126" y="77"/>
                  </a:cubicBezTo>
                  <a:cubicBezTo>
                    <a:pt x="120" y="77"/>
                    <a:pt x="115" y="82"/>
                    <a:pt x="115" y="87"/>
                  </a:cubicBezTo>
                  <a:cubicBezTo>
                    <a:pt x="115" y="79"/>
                    <a:pt x="115" y="79"/>
                    <a:pt x="115" y="79"/>
                  </a:cubicBezTo>
                  <a:cubicBezTo>
                    <a:pt x="115" y="74"/>
                    <a:pt x="109" y="70"/>
                    <a:pt x="103" y="70"/>
                  </a:cubicBezTo>
                  <a:cubicBezTo>
                    <a:pt x="96" y="70"/>
                    <a:pt x="91" y="74"/>
                    <a:pt x="91" y="79"/>
                  </a:cubicBezTo>
                  <a:cubicBezTo>
                    <a:pt x="91" y="72"/>
                    <a:pt x="91" y="72"/>
                    <a:pt x="91" y="72"/>
                  </a:cubicBezTo>
                  <a:cubicBezTo>
                    <a:pt x="91" y="67"/>
                    <a:pt x="86" y="63"/>
                    <a:pt x="79" y="63"/>
                  </a:cubicBezTo>
                  <a:cubicBezTo>
                    <a:pt x="73" y="63"/>
                    <a:pt x="68" y="66"/>
                    <a:pt x="67" y="70"/>
                  </a:cubicBezTo>
                  <a:cubicBezTo>
                    <a:pt x="67" y="9"/>
                    <a:pt x="67" y="9"/>
                    <a:pt x="67" y="9"/>
                  </a:cubicBezTo>
                  <a:cubicBezTo>
                    <a:pt x="67" y="4"/>
                    <a:pt x="62" y="0"/>
                    <a:pt x="56" y="0"/>
                  </a:cubicBezTo>
                  <a:cubicBezTo>
                    <a:pt x="49" y="0"/>
                    <a:pt x="44" y="4"/>
                    <a:pt x="44" y="9"/>
                  </a:cubicBezTo>
                  <a:cubicBezTo>
                    <a:pt x="44" y="129"/>
                    <a:pt x="44" y="129"/>
                    <a:pt x="44" y="129"/>
                  </a:cubicBezTo>
                  <a:cubicBezTo>
                    <a:pt x="44" y="130"/>
                    <a:pt x="44" y="130"/>
                    <a:pt x="44" y="130"/>
                  </a:cubicBezTo>
                  <a:cubicBezTo>
                    <a:pt x="44" y="131"/>
                    <a:pt x="44" y="132"/>
                    <a:pt x="44" y="133"/>
                  </a:cubicBezTo>
                  <a:cubicBezTo>
                    <a:pt x="44" y="136"/>
                    <a:pt x="44" y="136"/>
                    <a:pt x="44" y="136"/>
                  </a:cubicBezTo>
                  <a:cubicBezTo>
                    <a:pt x="24" y="96"/>
                    <a:pt x="24" y="96"/>
                    <a:pt x="24" y="96"/>
                  </a:cubicBezTo>
                  <a:cubicBezTo>
                    <a:pt x="22" y="92"/>
                    <a:pt x="15" y="90"/>
                    <a:pt x="9" y="93"/>
                  </a:cubicBezTo>
                  <a:cubicBezTo>
                    <a:pt x="3" y="96"/>
                    <a:pt x="0" y="102"/>
                    <a:pt x="3" y="107"/>
                  </a:cubicBezTo>
                  <a:cubicBezTo>
                    <a:pt x="31" y="175"/>
                    <a:pt x="31" y="175"/>
                    <a:pt x="31" y="175"/>
                  </a:cubicBezTo>
                  <a:cubicBezTo>
                    <a:pt x="34" y="180"/>
                    <a:pt x="44" y="187"/>
                    <a:pt x="52" y="202"/>
                  </a:cubicBezTo>
                  <a:cubicBezTo>
                    <a:pt x="56" y="211"/>
                    <a:pt x="58" y="216"/>
                    <a:pt x="58" y="216"/>
                  </a:cubicBezTo>
                  <a:cubicBezTo>
                    <a:pt x="58" y="216"/>
                    <a:pt x="73" y="223"/>
                    <a:pt x="133" y="215"/>
                  </a:cubicBezTo>
                  <a:cubicBezTo>
                    <a:pt x="133" y="215"/>
                    <a:pt x="138" y="204"/>
                    <a:pt x="141" y="188"/>
                  </a:cubicBezTo>
                  <a:cubicBezTo>
                    <a:pt x="141" y="188"/>
                    <a:pt x="144" y="159"/>
                    <a:pt x="143" y="146"/>
                  </a:cubicBezTo>
                  <a:cubicBezTo>
                    <a:pt x="142" y="126"/>
                    <a:pt x="140" y="112"/>
                    <a:pt x="139" y="95"/>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39" name="Freeform 8">
              <a:extLst>
                <a:ext uri="{FF2B5EF4-FFF2-40B4-BE49-F238E27FC236}">
                  <a16:creationId xmlns:a16="http://schemas.microsoft.com/office/drawing/2014/main" id="{1FF68AFC-199A-4FF6-815A-735EE1EA5CB5}"/>
                </a:ext>
              </a:extLst>
            </p:cNvPr>
            <p:cNvSpPr>
              <a:spLocks noEditPoints="1"/>
            </p:cNvSpPr>
            <p:nvPr userDrawn="1"/>
          </p:nvSpPr>
          <p:spPr bwMode="auto">
            <a:xfrm>
              <a:off x="-420688" y="2243138"/>
              <a:ext cx="2468563" cy="3709988"/>
            </a:xfrm>
            <a:custGeom>
              <a:avLst/>
              <a:gdLst>
                <a:gd name="T0" fmla="*/ 83 w 144"/>
                <a:gd name="T1" fmla="*/ 219 h 219"/>
                <a:gd name="T2" fmla="*/ 58 w 144"/>
                <a:gd name="T3" fmla="*/ 216 h 219"/>
                <a:gd name="T4" fmla="*/ 51 w 144"/>
                <a:gd name="T5" fmla="*/ 202 h 219"/>
                <a:gd name="T6" fmla="*/ 31 w 144"/>
                <a:gd name="T7" fmla="*/ 175 h 219"/>
                <a:gd name="T8" fmla="*/ 9 w 144"/>
                <a:gd name="T9" fmla="*/ 93 h 219"/>
                <a:gd name="T10" fmla="*/ 24 w 144"/>
                <a:gd name="T11" fmla="*/ 96 h 219"/>
                <a:gd name="T12" fmla="*/ 43 w 144"/>
                <a:gd name="T13" fmla="*/ 133 h 219"/>
                <a:gd name="T14" fmla="*/ 44 w 144"/>
                <a:gd name="T15" fmla="*/ 129 h 219"/>
                <a:gd name="T16" fmla="*/ 56 w 144"/>
                <a:gd name="T17" fmla="*/ 0 h 219"/>
                <a:gd name="T18" fmla="*/ 68 w 144"/>
                <a:gd name="T19" fmla="*/ 69 h 219"/>
                <a:gd name="T20" fmla="*/ 91 w 144"/>
                <a:gd name="T21" fmla="*/ 72 h 219"/>
                <a:gd name="T22" fmla="*/ 103 w 144"/>
                <a:gd name="T23" fmla="*/ 70 h 219"/>
                <a:gd name="T24" fmla="*/ 115 w 144"/>
                <a:gd name="T25" fmla="*/ 84 h 219"/>
                <a:gd name="T26" fmla="*/ 139 w 144"/>
                <a:gd name="T27" fmla="*/ 87 h 219"/>
                <a:gd name="T28" fmla="*/ 141 w 144"/>
                <a:gd name="T29" fmla="*/ 121 h 219"/>
                <a:gd name="T30" fmla="*/ 141 w 144"/>
                <a:gd name="T31" fmla="*/ 188 h 219"/>
                <a:gd name="T32" fmla="*/ 133 w 144"/>
                <a:gd name="T33" fmla="*/ 215 h 219"/>
                <a:gd name="T34" fmla="*/ 83 w 144"/>
                <a:gd name="T35" fmla="*/ 219 h 219"/>
                <a:gd name="T36" fmla="*/ 83 w 144"/>
                <a:gd name="T37" fmla="*/ 219 h 219"/>
                <a:gd name="T38" fmla="*/ 133 w 144"/>
                <a:gd name="T39" fmla="*/ 214 h 219"/>
                <a:gd name="T40" fmla="*/ 143 w 144"/>
                <a:gd name="T41" fmla="*/ 146 h 219"/>
                <a:gd name="T42" fmla="*/ 139 w 144"/>
                <a:gd name="T43" fmla="*/ 95 h 219"/>
                <a:gd name="T44" fmla="*/ 126 w 144"/>
                <a:gd name="T45" fmla="*/ 78 h 219"/>
                <a:gd name="T46" fmla="*/ 114 w 144"/>
                <a:gd name="T47" fmla="*/ 87 h 219"/>
                <a:gd name="T48" fmla="*/ 103 w 144"/>
                <a:gd name="T49" fmla="*/ 70 h 219"/>
                <a:gd name="T50" fmla="*/ 91 w 144"/>
                <a:gd name="T51" fmla="*/ 79 h 219"/>
                <a:gd name="T52" fmla="*/ 79 w 144"/>
                <a:gd name="T53" fmla="*/ 63 h 219"/>
                <a:gd name="T54" fmla="*/ 67 w 144"/>
                <a:gd name="T55" fmla="*/ 72 h 219"/>
                <a:gd name="T56" fmla="*/ 56 w 144"/>
                <a:gd name="T57" fmla="*/ 0 h 219"/>
                <a:gd name="T58" fmla="*/ 44 w 144"/>
                <a:gd name="T59" fmla="*/ 129 h 219"/>
                <a:gd name="T60" fmla="*/ 44 w 144"/>
                <a:gd name="T61" fmla="*/ 133 h 219"/>
                <a:gd name="T62" fmla="*/ 24 w 144"/>
                <a:gd name="T63" fmla="*/ 96 h 219"/>
                <a:gd name="T64" fmla="*/ 9 w 144"/>
                <a:gd name="T65" fmla="*/ 94 h 219"/>
                <a:gd name="T66" fmla="*/ 31 w 144"/>
                <a:gd name="T67" fmla="*/ 175 h 219"/>
                <a:gd name="T68" fmla="*/ 52 w 144"/>
                <a:gd name="T69" fmla="*/ 20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219">
                  <a:moveTo>
                    <a:pt x="83" y="219"/>
                  </a:moveTo>
                  <a:cubicBezTo>
                    <a:pt x="83" y="219"/>
                    <a:pt x="83" y="219"/>
                    <a:pt x="83" y="219"/>
                  </a:cubicBezTo>
                  <a:cubicBezTo>
                    <a:pt x="64" y="219"/>
                    <a:pt x="58" y="216"/>
                    <a:pt x="58" y="216"/>
                  </a:cubicBezTo>
                  <a:cubicBezTo>
                    <a:pt x="58" y="216"/>
                    <a:pt x="58" y="216"/>
                    <a:pt x="58" y="216"/>
                  </a:cubicBezTo>
                  <a:cubicBezTo>
                    <a:pt x="58" y="216"/>
                    <a:pt x="58" y="216"/>
                    <a:pt x="58" y="216"/>
                  </a:cubicBezTo>
                  <a:cubicBezTo>
                    <a:pt x="58" y="216"/>
                    <a:pt x="56" y="211"/>
                    <a:pt x="51" y="202"/>
                  </a:cubicBezTo>
                  <a:cubicBezTo>
                    <a:pt x="46" y="192"/>
                    <a:pt x="41" y="186"/>
                    <a:pt x="36" y="182"/>
                  </a:cubicBezTo>
                  <a:cubicBezTo>
                    <a:pt x="34" y="179"/>
                    <a:pt x="32" y="177"/>
                    <a:pt x="31" y="175"/>
                  </a:cubicBezTo>
                  <a:cubicBezTo>
                    <a:pt x="2" y="107"/>
                    <a:pt x="2" y="107"/>
                    <a:pt x="2" y="107"/>
                  </a:cubicBezTo>
                  <a:cubicBezTo>
                    <a:pt x="0" y="102"/>
                    <a:pt x="3" y="96"/>
                    <a:pt x="9" y="93"/>
                  </a:cubicBezTo>
                  <a:cubicBezTo>
                    <a:pt x="11" y="92"/>
                    <a:pt x="14" y="92"/>
                    <a:pt x="16" y="92"/>
                  </a:cubicBezTo>
                  <a:cubicBezTo>
                    <a:pt x="20" y="92"/>
                    <a:pt x="23" y="93"/>
                    <a:pt x="24" y="96"/>
                  </a:cubicBezTo>
                  <a:cubicBezTo>
                    <a:pt x="43" y="135"/>
                    <a:pt x="43" y="135"/>
                    <a:pt x="43" y="135"/>
                  </a:cubicBezTo>
                  <a:cubicBezTo>
                    <a:pt x="43" y="133"/>
                    <a:pt x="43" y="133"/>
                    <a:pt x="43" y="133"/>
                  </a:cubicBezTo>
                  <a:cubicBezTo>
                    <a:pt x="43" y="132"/>
                    <a:pt x="43" y="131"/>
                    <a:pt x="44" y="130"/>
                  </a:cubicBezTo>
                  <a:cubicBezTo>
                    <a:pt x="44" y="129"/>
                    <a:pt x="44" y="129"/>
                    <a:pt x="44" y="129"/>
                  </a:cubicBezTo>
                  <a:cubicBezTo>
                    <a:pt x="44" y="9"/>
                    <a:pt x="44" y="9"/>
                    <a:pt x="44" y="9"/>
                  </a:cubicBezTo>
                  <a:cubicBezTo>
                    <a:pt x="44" y="4"/>
                    <a:pt x="49" y="0"/>
                    <a:pt x="56" y="0"/>
                  </a:cubicBezTo>
                  <a:cubicBezTo>
                    <a:pt x="62" y="0"/>
                    <a:pt x="68" y="4"/>
                    <a:pt x="68" y="9"/>
                  </a:cubicBezTo>
                  <a:cubicBezTo>
                    <a:pt x="68" y="69"/>
                    <a:pt x="68" y="69"/>
                    <a:pt x="68" y="69"/>
                  </a:cubicBezTo>
                  <a:cubicBezTo>
                    <a:pt x="69" y="65"/>
                    <a:pt x="74" y="63"/>
                    <a:pt x="79" y="63"/>
                  </a:cubicBezTo>
                  <a:cubicBezTo>
                    <a:pt x="86" y="63"/>
                    <a:pt x="91" y="67"/>
                    <a:pt x="91" y="72"/>
                  </a:cubicBezTo>
                  <a:cubicBezTo>
                    <a:pt x="91" y="76"/>
                    <a:pt x="91" y="76"/>
                    <a:pt x="91" y="76"/>
                  </a:cubicBezTo>
                  <a:cubicBezTo>
                    <a:pt x="93" y="72"/>
                    <a:pt x="97" y="70"/>
                    <a:pt x="103" y="70"/>
                  </a:cubicBezTo>
                  <a:cubicBezTo>
                    <a:pt x="109" y="70"/>
                    <a:pt x="115" y="74"/>
                    <a:pt x="115" y="79"/>
                  </a:cubicBezTo>
                  <a:cubicBezTo>
                    <a:pt x="115" y="84"/>
                    <a:pt x="115" y="84"/>
                    <a:pt x="115" y="84"/>
                  </a:cubicBezTo>
                  <a:cubicBezTo>
                    <a:pt x="116" y="80"/>
                    <a:pt x="121" y="77"/>
                    <a:pt x="126" y="77"/>
                  </a:cubicBezTo>
                  <a:cubicBezTo>
                    <a:pt x="133" y="77"/>
                    <a:pt x="139" y="81"/>
                    <a:pt x="139" y="87"/>
                  </a:cubicBezTo>
                  <a:cubicBezTo>
                    <a:pt x="139" y="95"/>
                    <a:pt x="139" y="95"/>
                    <a:pt x="139" y="95"/>
                  </a:cubicBezTo>
                  <a:cubicBezTo>
                    <a:pt x="140" y="104"/>
                    <a:pt x="140" y="112"/>
                    <a:pt x="141" y="121"/>
                  </a:cubicBezTo>
                  <a:cubicBezTo>
                    <a:pt x="142" y="129"/>
                    <a:pt x="143" y="137"/>
                    <a:pt x="143" y="146"/>
                  </a:cubicBezTo>
                  <a:cubicBezTo>
                    <a:pt x="144" y="159"/>
                    <a:pt x="141" y="187"/>
                    <a:pt x="141" y="188"/>
                  </a:cubicBezTo>
                  <a:cubicBezTo>
                    <a:pt x="138" y="204"/>
                    <a:pt x="133" y="215"/>
                    <a:pt x="133" y="215"/>
                  </a:cubicBezTo>
                  <a:cubicBezTo>
                    <a:pt x="133" y="215"/>
                    <a:pt x="133" y="215"/>
                    <a:pt x="133" y="215"/>
                  </a:cubicBezTo>
                  <a:cubicBezTo>
                    <a:pt x="133" y="215"/>
                    <a:pt x="133" y="215"/>
                    <a:pt x="133" y="215"/>
                  </a:cubicBezTo>
                  <a:cubicBezTo>
                    <a:pt x="114" y="218"/>
                    <a:pt x="97" y="219"/>
                    <a:pt x="83" y="219"/>
                  </a:cubicBezTo>
                  <a:moveTo>
                    <a:pt x="58" y="216"/>
                  </a:moveTo>
                  <a:cubicBezTo>
                    <a:pt x="59" y="216"/>
                    <a:pt x="65" y="219"/>
                    <a:pt x="83" y="219"/>
                  </a:cubicBezTo>
                  <a:cubicBezTo>
                    <a:pt x="83" y="219"/>
                    <a:pt x="83" y="219"/>
                    <a:pt x="83" y="219"/>
                  </a:cubicBezTo>
                  <a:cubicBezTo>
                    <a:pt x="97" y="219"/>
                    <a:pt x="113" y="217"/>
                    <a:pt x="133" y="214"/>
                  </a:cubicBezTo>
                  <a:cubicBezTo>
                    <a:pt x="133" y="213"/>
                    <a:pt x="138" y="203"/>
                    <a:pt x="141" y="188"/>
                  </a:cubicBezTo>
                  <a:cubicBezTo>
                    <a:pt x="141" y="187"/>
                    <a:pt x="143" y="159"/>
                    <a:pt x="143" y="146"/>
                  </a:cubicBezTo>
                  <a:cubicBezTo>
                    <a:pt x="142" y="137"/>
                    <a:pt x="141" y="129"/>
                    <a:pt x="141" y="121"/>
                  </a:cubicBezTo>
                  <a:cubicBezTo>
                    <a:pt x="140" y="112"/>
                    <a:pt x="139" y="104"/>
                    <a:pt x="139" y="95"/>
                  </a:cubicBezTo>
                  <a:cubicBezTo>
                    <a:pt x="138" y="87"/>
                    <a:pt x="138" y="87"/>
                    <a:pt x="138" y="87"/>
                  </a:cubicBezTo>
                  <a:cubicBezTo>
                    <a:pt x="138" y="82"/>
                    <a:pt x="133" y="78"/>
                    <a:pt x="126" y="78"/>
                  </a:cubicBezTo>
                  <a:cubicBezTo>
                    <a:pt x="120" y="78"/>
                    <a:pt x="115" y="82"/>
                    <a:pt x="115" y="87"/>
                  </a:cubicBezTo>
                  <a:cubicBezTo>
                    <a:pt x="114" y="87"/>
                    <a:pt x="114" y="87"/>
                    <a:pt x="114" y="87"/>
                  </a:cubicBezTo>
                  <a:cubicBezTo>
                    <a:pt x="114" y="79"/>
                    <a:pt x="114" y="79"/>
                    <a:pt x="114" y="79"/>
                  </a:cubicBezTo>
                  <a:cubicBezTo>
                    <a:pt x="114" y="74"/>
                    <a:pt x="109" y="70"/>
                    <a:pt x="103" y="70"/>
                  </a:cubicBezTo>
                  <a:cubicBezTo>
                    <a:pt x="96" y="70"/>
                    <a:pt x="91" y="74"/>
                    <a:pt x="91" y="79"/>
                  </a:cubicBezTo>
                  <a:cubicBezTo>
                    <a:pt x="91" y="79"/>
                    <a:pt x="91" y="79"/>
                    <a:pt x="91" y="79"/>
                  </a:cubicBezTo>
                  <a:cubicBezTo>
                    <a:pt x="91" y="72"/>
                    <a:pt x="91" y="72"/>
                    <a:pt x="91" y="72"/>
                  </a:cubicBezTo>
                  <a:cubicBezTo>
                    <a:pt x="91" y="67"/>
                    <a:pt x="85" y="63"/>
                    <a:pt x="79" y="63"/>
                  </a:cubicBezTo>
                  <a:cubicBezTo>
                    <a:pt x="73" y="63"/>
                    <a:pt x="69" y="66"/>
                    <a:pt x="68" y="70"/>
                  </a:cubicBezTo>
                  <a:cubicBezTo>
                    <a:pt x="67" y="72"/>
                    <a:pt x="67" y="72"/>
                    <a:pt x="67" y="72"/>
                  </a:cubicBezTo>
                  <a:cubicBezTo>
                    <a:pt x="67" y="9"/>
                    <a:pt x="67" y="9"/>
                    <a:pt x="67" y="9"/>
                  </a:cubicBezTo>
                  <a:cubicBezTo>
                    <a:pt x="67" y="4"/>
                    <a:pt x="62" y="0"/>
                    <a:pt x="56" y="0"/>
                  </a:cubicBezTo>
                  <a:cubicBezTo>
                    <a:pt x="49" y="0"/>
                    <a:pt x="44" y="4"/>
                    <a:pt x="44" y="9"/>
                  </a:cubicBezTo>
                  <a:cubicBezTo>
                    <a:pt x="44" y="129"/>
                    <a:pt x="44" y="129"/>
                    <a:pt x="44" y="129"/>
                  </a:cubicBezTo>
                  <a:cubicBezTo>
                    <a:pt x="44" y="129"/>
                    <a:pt x="44" y="129"/>
                    <a:pt x="44" y="130"/>
                  </a:cubicBezTo>
                  <a:cubicBezTo>
                    <a:pt x="44" y="131"/>
                    <a:pt x="44" y="132"/>
                    <a:pt x="44" y="133"/>
                  </a:cubicBezTo>
                  <a:cubicBezTo>
                    <a:pt x="44" y="137"/>
                    <a:pt x="44" y="137"/>
                    <a:pt x="44" y="137"/>
                  </a:cubicBezTo>
                  <a:cubicBezTo>
                    <a:pt x="24" y="96"/>
                    <a:pt x="24" y="96"/>
                    <a:pt x="24" y="96"/>
                  </a:cubicBezTo>
                  <a:cubicBezTo>
                    <a:pt x="22" y="94"/>
                    <a:pt x="19" y="92"/>
                    <a:pt x="16" y="92"/>
                  </a:cubicBezTo>
                  <a:cubicBezTo>
                    <a:pt x="14" y="92"/>
                    <a:pt x="11" y="93"/>
                    <a:pt x="9" y="94"/>
                  </a:cubicBezTo>
                  <a:cubicBezTo>
                    <a:pt x="4" y="96"/>
                    <a:pt x="1" y="102"/>
                    <a:pt x="3" y="107"/>
                  </a:cubicBezTo>
                  <a:cubicBezTo>
                    <a:pt x="31" y="175"/>
                    <a:pt x="31" y="175"/>
                    <a:pt x="31" y="175"/>
                  </a:cubicBezTo>
                  <a:cubicBezTo>
                    <a:pt x="32" y="177"/>
                    <a:pt x="34" y="179"/>
                    <a:pt x="37" y="181"/>
                  </a:cubicBezTo>
                  <a:cubicBezTo>
                    <a:pt x="41" y="186"/>
                    <a:pt x="47" y="192"/>
                    <a:pt x="52" y="202"/>
                  </a:cubicBezTo>
                  <a:cubicBezTo>
                    <a:pt x="56" y="210"/>
                    <a:pt x="58" y="215"/>
                    <a:pt x="58" y="216"/>
                  </a:cubicBezTo>
                </a:path>
              </a:pathLst>
            </a:custGeom>
            <a:solidFill>
              <a:srgbClr val="FFB57D"/>
            </a:solidFill>
            <a:ln>
              <a:noFill/>
            </a:ln>
          </p:spPr>
          <p:txBody>
            <a:bodyPr vert="horz" wrap="square" lIns="68580" tIns="34290" rIns="68580" bIns="34290" numCol="1" anchor="t" anchorCtr="0" compatLnSpc="1"/>
            <a:lstStyle/>
            <a:p>
              <a:endParaRPr lang="zh-CN" altLang="en-US"/>
            </a:p>
          </p:txBody>
        </p:sp>
        <p:sp>
          <p:nvSpPr>
            <p:cNvPr id="40" name="Freeform 9">
              <a:extLst>
                <a:ext uri="{FF2B5EF4-FFF2-40B4-BE49-F238E27FC236}">
                  <a16:creationId xmlns:a16="http://schemas.microsoft.com/office/drawing/2014/main" id="{A0650CBB-E7CA-487E-AD41-86DCABB3E13D}"/>
                </a:ext>
              </a:extLst>
            </p:cNvPr>
            <p:cNvSpPr/>
            <p:nvPr userDrawn="1"/>
          </p:nvSpPr>
          <p:spPr bwMode="auto">
            <a:xfrm>
              <a:off x="368300" y="2293938"/>
              <a:ext cx="325438" cy="322263"/>
            </a:xfrm>
            <a:custGeom>
              <a:avLst/>
              <a:gdLst>
                <a:gd name="T0" fmla="*/ 12 w 19"/>
                <a:gd name="T1" fmla="*/ 0 h 19"/>
                <a:gd name="T2" fmla="*/ 12 w 19"/>
                <a:gd name="T3" fmla="*/ 0 h 19"/>
                <a:gd name="T4" fmla="*/ 6 w 19"/>
                <a:gd name="T5" fmla="*/ 0 h 19"/>
                <a:gd name="T6" fmla="*/ 0 w 19"/>
                <a:gd name="T7" fmla="*/ 6 h 19"/>
                <a:gd name="T8" fmla="*/ 0 w 19"/>
                <a:gd name="T9" fmla="*/ 13 h 19"/>
                <a:gd name="T10" fmla="*/ 6 w 19"/>
                <a:gd name="T11" fmla="*/ 19 h 19"/>
                <a:gd name="T12" fmla="*/ 7 w 19"/>
                <a:gd name="T13" fmla="*/ 19 h 19"/>
                <a:gd name="T14" fmla="*/ 13 w 19"/>
                <a:gd name="T15" fmla="*/ 19 h 19"/>
                <a:gd name="T16" fmla="*/ 19 w 19"/>
                <a:gd name="T17" fmla="*/ 13 h 19"/>
                <a:gd name="T18" fmla="*/ 19 w 19"/>
                <a:gd name="T19" fmla="*/ 6 h 19"/>
                <a:gd name="T20" fmla="*/ 12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2" y="0"/>
                  </a:moveTo>
                  <a:cubicBezTo>
                    <a:pt x="12" y="0"/>
                    <a:pt x="12" y="0"/>
                    <a:pt x="12" y="0"/>
                  </a:cubicBezTo>
                  <a:cubicBezTo>
                    <a:pt x="6" y="0"/>
                    <a:pt x="6" y="0"/>
                    <a:pt x="6" y="0"/>
                  </a:cubicBezTo>
                  <a:cubicBezTo>
                    <a:pt x="3" y="0"/>
                    <a:pt x="0" y="3"/>
                    <a:pt x="0" y="6"/>
                  </a:cubicBezTo>
                  <a:cubicBezTo>
                    <a:pt x="0" y="13"/>
                    <a:pt x="0" y="13"/>
                    <a:pt x="0" y="13"/>
                  </a:cubicBezTo>
                  <a:cubicBezTo>
                    <a:pt x="0" y="17"/>
                    <a:pt x="3" y="19"/>
                    <a:pt x="6" y="19"/>
                  </a:cubicBezTo>
                  <a:cubicBezTo>
                    <a:pt x="7" y="19"/>
                    <a:pt x="7" y="19"/>
                    <a:pt x="7" y="19"/>
                  </a:cubicBezTo>
                  <a:cubicBezTo>
                    <a:pt x="13" y="19"/>
                    <a:pt x="13" y="19"/>
                    <a:pt x="13" y="19"/>
                  </a:cubicBezTo>
                  <a:cubicBezTo>
                    <a:pt x="16" y="19"/>
                    <a:pt x="19" y="16"/>
                    <a:pt x="19" y="13"/>
                  </a:cubicBezTo>
                  <a:cubicBezTo>
                    <a:pt x="19" y="6"/>
                    <a:pt x="19" y="6"/>
                    <a:pt x="19" y="6"/>
                  </a:cubicBezTo>
                  <a:cubicBezTo>
                    <a:pt x="19" y="2"/>
                    <a:pt x="16"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1" name="Freeform 10">
              <a:extLst>
                <a:ext uri="{FF2B5EF4-FFF2-40B4-BE49-F238E27FC236}">
                  <a16:creationId xmlns:a16="http://schemas.microsoft.com/office/drawing/2014/main" id="{BDF5F7FD-F9D9-4940-8706-7D5D5785E507}"/>
                </a:ext>
              </a:extLst>
            </p:cNvPr>
            <p:cNvSpPr/>
            <p:nvPr userDrawn="1"/>
          </p:nvSpPr>
          <p:spPr bwMode="auto">
            <a:xfrm>
              <a:off x="-352425" y="3835400"/>
              <a:ext cx="377825" cy="373063"/>
            </a:xfrm>
            <a:custGeom>
              <a:avLst/>
              <a:gdLst>
                <a:gd name="T0" fmla="*/ 12 w 22"/>
                <a:gd name="T1" fmla="*/ 0 h 22"/>
                <a:gd name="T2" fmla="*/ 10 w 22"/>
                <a:gd name="T3" fmla="*/ 1 h 22"/>
                <a:gd name="T4" fmla="*/ 4 w 22"/>
                <a:gd name="T5" fmla="*/ 3 h 22"/>
                <a:gd name="T6" fmla="*/ 1 w 22"/>
                <a:gd name="T7" fmla="*/ 12 h 22"/>
                <a:gd name="T8" fmla="*/ 4 w 22"/>
                <a:gd name="T9" fmla="*/ 18 h 22"/>
                <a:gd name="T10" fmla="*/ 10 w 22"/>
                <a:gd name="T11" fmla="*/ 22 h 22"/>
                <a:gd name="T12" fmla="*/ 12 w 22"/>
                <a:gd name="T13" fmla="*/ 21 h 22"/>
                <a:gd name="T14" fmla="*/ 18 w 22"/>
                <a:gd name="T15" fmla="*/ 18 h 22"/>
                <a:gd name="T16" fmla="*/ 21 w 22"/>
                <a:gd name="T17" fmla="*/ 10 h 22"/>
                <a:gd name="T18" fmla="*/ 18 w 22"/>
                <a:gd name="T19" fmla="*/ 4 h 22"/>
                <a:gd name="T20" fmla="*/ 1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2" y="0"/>
                  </a:moveTo>
                  <a:cubicBezTo>
                    <a:pt x="11" y="0"/>
                    <a:pt x="10" y="0"/>
                    <a:pt x="10" y="1"/>
                  </a:cubicBezTo>
                  <a:cubicBezTo>
                    <a:pt x="4" y="3"/>
                    <a:pt x="4" y="3"/>
                    <a:pt x="4" y="3"/>
                  </a:cubicBezTo>
                  <a:cubicBezTo>
                    <a:pt x="1" y="5"/>
                    <a:pt x="0" y="9"/>
                    <a:pt x="1" y="12"/>
                  </a:cubicBezTo>
                  <a:cubicBezTo>
                    <a:pt x="4" y="18"/>
                    <a:pt x="4" y="18"/>
                    <a:pt x="4" y="18"/>
                  </a:cubicBezTo>
                  <a:cubicBezTo>
                    <a:pt x="5" y="20"/>
                    <a:pt x="8" y="22"/>
                    <a:pt x="10" y="22"/>
                  </a:cubicBezTo>
                  <a:cubicBezTo>
                    <a:pt x="11" y="22"/>
                    <a:pt x="12" y="21"/>
                    <a:pt x="12" y="21"/>
                  </a:cubicBezTo>
                  <a:cubicBezTo>
                    <a:pt x="18" y="18"/>
                    <a:pt x="18" y="18"/>
                    <a:pt x="18" y="18"/>
                  </a:cubicBezTo>
                  <a:cubicBezTo>
                    <a:pt x="21" y="17"/>
                    <a:pt x="22" y="13"/>
                    <a:pt x="21" y="10"/>
                  </a:cubicBezTo>
                  <a:cubicBezTo>
                    <a:pt x="18" y="4"/>
                    <a:pt x="18" y="4"/>
                    <a:pt x="18" y="4"/>
                  </a:cubicBezTo>
                  <a:cubicBezTo>
                    <a:pt x="17" y="2"/>
                    <a:pt x="15" y="0"/>
                    <a:pt x="12" y="0"/>
                  </a:cubicBezTo>
                </a:path>
              </a:pathLst>
            </a:custGeom>
            <a:solidFill>
              <a:srgbClr val="FFD8BD"/>
            </a:solidFill>
            <a:ln>
              <a:noFill/>
            </a:ln>
          </p:spPr>
          <p:txBody>
            <a:bodyPr vert="horz" wrap="square" lIns="68580" tIns="34290" rIns="68580" bIns="34290" numCol="1" anchor="t" anchorCtr="0" compatLnSpc="1"/>
            <a:lstStyle/>
            <a:p>
              <a:endParaRPr lang="zh-CN" altLang="en-US"/>
            </a:p>
          </p:txBody>
        </p:sp>
        <p:sp>
          <p:nvSpPr>
            <p:cNvPr id="42" name="Rectangle 11">
              <a:extLst>
                <a:ext uri="{FF2B5EF4-FFF2-40B4-BE49-F238E27FC236}">
                  <a16:creationId xmlns:a16="http://schemas.microsoft.com/office/drawing/2014/main" id="{2F047828-FBD2-4570-B9AE-114ACB576577}"/>
                </a:ext>
              </a:extLst>
            </p:cNvPr>
            <p:cNvSpPr>
              <a:spLocks noChangeArrowheads="1"/>
            </p:cNvSpPr>
            <p:nvPr userDrawn="1"/>
          </p:nvSpPr>
          <p:spPr bwMode="auto">
            <a:xfrm>
              <a:off x="300037" y="5784850"/>
              <a:ext cx="1798638" cy="423863"/>
            </a:xfrm>
            <a:prstGeom prst="rect">
              <a:avLst/>
            </a:prstGeom>
            <a:solidFill>
              <a:srgbClr val="4E2A13"/>
            </a:solidFill>
            <a:ln>
              <a:noFill/>
            </a:ln>
          </p:spPr>
          <p:txBody>
            <a:bodyPr vert="horz" wrap="square" lIns="68580" tIns="34290" rIns="68580" bIns="34290" numCol="1" anchor="t" anchorCtr="0" compatLnSpc="1"/>
            <a:lstStyle/>
            <a:p>
              <a:endParaRPr lang="zh-CN" altLang="en-US"/>
            </a:p>
          </p:txBody>
        </p:sp>
        <p:sp>
          <p:nvSpPr>
            <p:cNvPr id="43" name="Rectangle 12">
              <a:extLst>
                <a:ext uri="{FF2B5EF4-FFF2-40B4-BE49-F238E27FC236}">
                  <a16:creationId xmlns:a16="http://schemas.microsoft.com/office/drawing/2014/main" id="{D94F85C4-DB21-4D14-ABCE-9DB46FAA86E6}"/>
                </a:ext>
              </a:extLst>
            </p:cNvPr>
            <p:cNvSpPr>
              <a:spLocks noChangeArrowheads="1"/>
            </p:cNvSpPr>
            <p:nvPr userDrawn="1"/>
          </p:nvSpPr>
          <p:spPr bwMode="auto">
            <a:xfrm>
              <a:off x="179387" y="5970588"/>
              <a:ext cx="2073276" cy="2762250"/>
            </a:xfrm>
            <a:prstGeom prst="rect">
              <a:avLst/>
            </a:prstGeom>
            <a:solidFill>
              <a:srgbClr val="633718"/>
            </a:solidFill>
            <a:ln>
              <a:noFill/>
            </a:ln>
          </p:spPr>
          <p:txBody>
            <a:bodyPr vert="horz" wrap="square" lIns="68580" tIns="34290" rIns="68580" bIns="34290" numCol="1" anchor="t" anchorCtr="0" compatLnSpc="1"/>
            <a:lstStyle/>
            <a:p>
              <a:endParaRPr lang="zh-CN" altLang="en-US"/>
            </a:p>
          </p:txBody>
        </p:sp>
      </p:grpSp>
      <p:grpSp>
        <p:nvGrpSpPr>
          <p:cNvPr id="44" name="组合 43">
            <a:extLst>
              <a:ext uri="{FF2B5EF4-FFF2-40B4-BE49-F238E27FC236}">
                <a16:creationId xmlns:a16="http://schemas.microsoft.com/office/drawing/2014/main" id="{79894687-E436-4AF7-B042-A405AC41EA54}"/>
              </a:ext>
            </a:extLst>
          </p:cNvPr>
          <p:cNvGrpSpPr/>
          <p:nvPr/>
        </p:nvGrpSpPr>
        <p:grpSpPr>
          <a:xfrm>
            <a:off x="3951828" y="1044135"/>
            <a:ext cx="4183643" cy="398957"/>
            <a:chOff x="4539571" y="1345332"/>
            <a:chExt cx="7210203" cy="554058"/>
          </a:xfrm>
          <a:solidFill>
            <a:srgbClr val="1F4E79"/>
          </a:solidFill>
        </p:grpSpPr>
        <p:sp>
          <p:nvSpPr>
            <p:cNvPr id="45" name="Rectangle 77">
              <a:extLst>
                <a:ext uri="{FF2B5EF4-FFF2-40B4-BE49-F238E27FC236}">
                  <a16:creationId xmlns:a16="http://schemas.microsoft.com/office/drawing/2014/main" id="{380D8952-3B92-4581-8AE7-A0355C1E96C2}"/>
                </a:ext>
              </a:extLst>
            </p:cNvPr>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46" name="AutoShape 78">
              <a:extLst>
                <a:ext uri="{FF2B5EF4-FFF2-40B4-BE49-F238E27FC236}">
                  <a16:creationId xmlns:a16="http://schemas.microsoft.com/office/drawing/2014/main" id="{4B0C7B34-ABE8-42CC-9FA9-C97CFC761214}"/>
                </a:ext>
              </a:extLst>
            </p:cNvPr>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47" name="Rectangle 83">
            <a:extLst>
              <a:ext uri="{FF2B5EF4-FFF2-40B4-BE49-F238E27FC236}">
                <a16:creationId xmlns:a16="http://schemas.microsoft.com/office/drawing/2014/main" id="{20800B7A-3E3E-4697-A03E-96C82CFA8D84}"/>
              </a:ext>
            </a:extLst>
          </p:cNvPr>
          <p:cNvSpPr>
            <a:spLocks noChangeArrowheads="1"/>
          </p:cNvSpPr>
          <p:nvPr/>
        </p:nvSpPr>
        <p:spPr bwMode="auto">
          <a:xfrm>
            <a:off x="4399448" y="1069113"/>
            <a:ext cx="17395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相邻用水、排水</a:t>
            </a:r>
          </a:p>
        </p:txBody>
      </p:sp>
      <p:sp>
        <p:nvSpPr>
          <p:cNvPr id="48" name="Freeform 5">
            <a:extLst>
              <a:ext uri="{FF2B5EF4-FFF2-40B4-BE49-F238E27FC236}">
                <a16:creationId xmlns:a16="http://schemas.microsoft.com/office/drawing/2014/main" id="{77185951-69C7-437C-9437-3C6AD3823A8F}"/>
              </a:ext>
            </a:extLst>
          </p:cNvPr>
          <p:cNvSpPr/>
          <p:nvPr/>
        </p:nvSpPr>
        <p:spPr bwMode="auto">
          <a:xfrm flipV="1">
            <a:off x="1876010" y="1216219"/>
            <a:ext cx="2075818" cy="654384"/>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49" name="组合 48">
            <a:extLst>
              <a:ext uri="{FF2B5EF4-FFF2-40B4-BE49-F238E27FC236}">
                <a16:creationId xmlns:a16="http://schemas.microsoft.com/office/drawing/2014/main" id="{0C4D7005-BB8F-4A9C-9124-3DDBC292C33F}"/>
              </a:ext>
            </a:extLst>
          </p:cNvPr>
          <p:cNvGrpSpPr/>
          <p:nvPr/>
        </p:nvGrpSpPr>
        <p:grpSpPr>
          <a:xfrm>
            <a:off x="3970617" y="4105291"/>
            <a:ext cx="4155303" cy="358646"/>
            <a:chOff x="4539571" y="4297660"/>
            <a:chExt cx="5587906" cy="478194"/>
          </a:xfrm>
        </p:grpSpPr>
        <p:sp>
          <p:nvSpPr>
            <p:cNvPr id="50" name="Rectangle 102">
              <a:extLst>
                <a:ext uri="{FF2B5EF4-FFF2-40B4-BE49-F238E27FC236}">
                  <a16:creationId xmlns:a16="http://schemas.microsoft.com/office/drawing/2014/main" id="{A555895A-A5E2-40FB-A77B-7316C6AA6651}"/>
                </a:ext>
              </a:extLst>
            </p:cNvPr>
            <p:cNvSpPr>
              <a:spLocks noChangeArrowheads="1"/>
            </p:cNvSpPr>
            <p:nvPr/>
          </p:nvSpPr>
          <p:spPr bwMode="auto">
            <a:xfrm>
              <a:off x="4539571" y="4358258"/>
              <a:ext cx="608493" cy="358316"/>
            </a:xfrm>
            <a:prstGeom prst="rect">
              <a:avLst/>
            </a:prstGeom>
            <a:solidFill>
              <a:srgbClr val="9B55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51" name="AutoShape 103">
              <a:extLst>
                <a:ext uri="{FF2B5EF4-FFF2-40B4-BE49-F238E27FC236}">
                  <a16:creationId xmlns:a16="http://schemas.microsoft.com/office/drawing/2014/main" id="{CACAD6C2-2521-465F-9F2C-B1DDF7CE623A}"/>
                </a:ext>
              </a:extLst>
            </p:cNvPr>
            <p:cNvSpPr>
              <a:spLocks noChangeArrowheads="1"/>
            </p:cNvSpPr>
            <p:nvPr/>
          </p:nvSpPr>
          <p:spPr bwMode="auto">
            <a:xfrm>
              <a:off x="5148062" y="4297660"/>
              <a:ext cx="4979415" cy="478194"/>
            </a:xfrm>
            <a:prstGeom prst="roundRect">
              <a:avLst>
                <a:gd name="adj" fmla="val 16667"/>
              </a:avLst>
            </a:prstGeom>
            <a:noFill/>
            <a:ln w="25400">
              <a:solidFill>
                <a:srgbClr val="9B552C"/>
              </a:solidFill>
              <a:prstDash val="sysDot"/>
              <a:rou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eaLnBrk="1" hangingPunct="1"/>
              <a:endParaRPr lang="zh-CN" altLang="en-US" sz="3000"/>
            </a:p>
          </p:txBody>
        </p:sp>
      </p:grpSp>
      <p:sp>
        <p:nvSpPr>
          <p:cNvPr id="52" name="Rectangle 105">
            <a:extLst>
              <a:ext uri="{FF2B5EF4-FFF2-40B4-BE49-F238E27FC236}">
                <a16:creationId xmlns:a16="http://schemas.microsoft.com/office/drawing/2014/main" id="{A21988C1-F89B-471B-ACCA-7DCFA2C8DB0D}"/>
              </a:ext>
            </a:extLst>
          </p:cNvPr>
          <p:cNvSpPr>
            <a:spLocks noChangeArrowheads="1"/>
          </p:cNvSpPr>
          <p:nvPr/>
        </p:nvSpPr>
        <p:spPr bwMode="auto">
          <a:xfrm>
            <a:off x="4424730" y="4142319"/>
            <a:ext cx="30372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七</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相邻地界</a:t>
            </a:r>
          </a:p>
        </p:txBody>
      </p:sp>
      <p:sp>
        <p:nvSpPr>
          <p:cNvPr id="53" name="Freeform 5">
            <a:extLst>
              <a:ext uri="{FF2B5EF4-FFF2-40B4-BE49-F238E27FC236}">
                <a16:creationId xmlns:a16="http://schemas.microsoft.com/office/drawing/2014/main" id="{64C6E44D-D4BE-405B-A85A-D472701BEE37}"/>
              </a:ext>
            </a:extLst>
          </p:cNvPr>
          <p:cNvSpPr/>
          <p:nvPr/>
        </p:nvSpPr>
        <p:spPr bwMode="auto">
          <a:xfrm>
            <a:off x="2824839" y="3965356"/>
            <a:ext cx="1141199" cy="339177"/>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6809525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1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10" presetClass="exit" presetSubtype="0" fill="hold" grpId="1" nodeType="withEffect">
                                  <p:stCondLst>
                                    <p:cond delay="150"/>
                                  </p:stCondLst>
                                  <p:childTnLst>
                                    <p:animEffect transition="out" filter="fade">
                                      <p:cBhvr>
                                        <p:cTn id="21" dur="250"/>
                                        <p:tgtEl>
                                          <p:spTgt spid="30"/>
                                        </p:tgtEl>
                                      </p:cBhvr>
                                    </p:animEffect>
                                    <p:set>
                                      <p:cBhvr>
                                        <p:cTn id="22" dur="1" fill="hold">
                                          <p:stCondLst>
                                            <p:cond delay="249"/>
                                          </p:stCondLst>
                                        </p:cTn>
                                        <p:tgtEl>
                                          <p:spTgt spid="30"/>
                                        </p:tgtEl>
                                        <p:attrNameLst>
                                          <p:attrName>style.visibility</p:attrName>
                                        </p:attrNameLst>
                                      </p:cBhvr>
                                      <p:to>
                                        <p:strVal val="hidden"/>
                                      </p:to>
                                    </p:set>
                                  </p:childTnLst>
                                </p:cTn>
                              </p:par>
                              <p:par>
                                <p:cTn id="23" presetID="53" presetClass="entr" presetSubtype="16" fill="hold" grpId="0" nodeType="withEffect">
                                  <p:stCondLst>
                                    <p:cond delay="30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par>
                                <p:cTn id="28" presetID="53" presetClass="entr" presetSubtype="16" fill="hold" grpId="0" nodeType="withEffect">
                                  <p:stCondLst>
                                    <p:cond delay="450"/>
                                  </p:stCondLst>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ppt_w</p:attrName>
                                        </p:attrNameLst>
                                      </p:cBhvr>
                                      <p:tavLst>
                                        <p:tav tm="0">
                                          <p:val>
                                            <p:fltVal val="0"/>
                                          </p:val>
                                        </p:tav>
                                        <p:tav tm="100000">
                                          <p:val>
                                            <p:strVal val="#ppt_w"/>
                                          </p:val>
                                        </p:tav>
                                      </p:tavLst>
                                    </p:anim>
                                    <p:anim calcmode="lin" valueType="num">
                                      <p:cBhvr>
                                        <p:cTn id="31" dur="500" fill="hold"/>
                                        <p:tgtEl>
                                          <p:spTgt spid="5"/>
                                        </p:tgtEl>
                                        <p:attrNameLst>
                                          <p:attrName>ppt_h</p:attrName>
                                        </p:attrNameLst>
                                      </p:cBhvr>
                                      <p:tavLst>
                                        <p:tav tm="0">
                                          <p:val>
                                            <p:fltVal val="0"/>
                                          </p:val>
                                        </p:tav>
                                        <p:tav tm="100000">
                                          <p:val>
                                            <p:strVal val="#ppt_h"/>
                                          </p:val>
                                        </p:tav>
                                      </p:tavLst>
                                    </p:anim>
                                    <p:animEffect transition="in" filter="fade">
                                      <p:cBhvr>
                                        <p:cTn id="32" dur="500"/>
                                        <p:tgtEl>
                                          <p:spTgt spid="5"/>
                                        </p:tgtEl>
                                      </p:cBhvr>
                                    </p:animEffect>
                                  </p:childTnLst>
                                </p:cTn>
                              </p:par>
                              <p:par>
                                <p:cTn id="33" presetID="53" presetClass="entr" presetSubtype="16"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100"/>
                            </p:stCondLst>
                            <p:childTnLst>
                              <p:par>
                                <p:cTn id="39" presetID="22" presetClass="entr" presetSubtype="8"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300"/>
                                        <p:tgtEl>
                                          <p:spTgt spid="48"/>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400"/>
                                        <p:tgtEl>
                                          <p:spTgt spid="44"/>
                                        </p:tgtEl>
                                      </p:cBhvr>
                                    </p:animEffect>
                                  </p:childTnLst>
                                </p:cTn>
                              </p:par>
                            </p:childTnLst>
                          </p:cTn>
                        </p:par>
                        <p:par>
                          <p:cTn id="46" fill="hold">
                            <p:stCondLst>
                              <p:cond delay="18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23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300"/>
                                        <p:tgtEl>
                                          <p:spTgt spid="26"/>
                                        </p:tgtEl>
                                      </p:cBhvr>
                                    </p:animEffect>
                                  </p:childTnLst>
                                </p:cTn>
                              </p:par>
                            </p:childTnLst>
                          </p:cTn>
                        </p:par>
                        <p:par>
                          <p:cTn id="56" fill="hold">
                            <p:stCondLst>
                              <p:cond delay="260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400"/>
                                        <p:tgtEl>
                                          <p:spTgt spid="12"/>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500"/>
                                        <p:tgtEl>
                                          <p:spTgt spid="27"/>
                                        </p:tgtEl>
                                      </p:cBhvr>
                                    </p:animEffect>
                                  </p:childTnLst>
                                </p:cTn>
                              </p:par>
                            </p:childTnLst>
                          </p:cTn>
                        </p:par>
                        <p:par>
                          <p:cTn id="70" fill="hold">
                            <p:stCondLst>
                              <p:cond delay="4000"/>
                            </p:stCondLst>
                            <p:childTnLst>
                              <p:par>
                                <p:cTn id="71" presetID="22" presetClass="entr" presetSubtype="8"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wipe(left)">
                                      <p:cBhvr>
                                        <p:cTn id="73" dur="500"/>
                                        <p:tgtEl>
                                          <p:spTgt spid="8"/>
                                        </p:tgtEl>
                                      </p:cBhvr>
                                    </p:animEffect>
                                  </p:childTnLst>
                                </p:cTn>
                              </p:par>
                            </p:childTnLst>
                          </p:cTn>
                        </p:par>
                        <p:par>
                          <p:cTn id="74" fill="hold">
                            <p:stCondLst>
                              <p:cond delay="4500"/>
                            </p:stCondLst>
                            <p:childTnLst>
                              <p:par>
                                <p:cTn id="75" presetID="53" presetClass="entr" presetSubtype="16"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5500"/>
                            </p:stCondLst>
                            <p:childTnLst>
                              <p:par>
                                <p:cTn id="85" presetID="22" presetClass="entr" presetSubtype="8" fill="hold"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wipe(left)">
                                      <p:cBhvr>
                                        <p:cTn id="87" dur="500"/>
                                        <p:tgtEl>
                                          <p:spTgt spid="16"/>
                                        </p:tgtEl>
                                      </p:cBhvr>
                                    </p:animEffect>
                                  </p:childTnLst>
                                </p:cTn>
                              </p:par>
                            </p:childTnLst>
                          </p:cTn>
                        </p:par>
                        <p:par>
                          <p:cTn id="88" fill="hold">
                            <p:stCondLst>
                              <p:cond delay="6000"/>
                            </p:stCondLst>
                            <p:childTnLst>
                              <p:par>
                                <p:cTn id="89" presetID="53" presetClass="entr" presetSubtype="16"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p:cTn id="91" dur="500" fill="hold"/>
                                        <p:tgtEl>
                                          <p:spTgt spid="21"/>
                                        </p:tgtEl>
                                        <p:attrNameLst>
                                          <p:attrName>ppt_w</p:attrName>
                                        </p:attrNameLst>
                                      </p:cBhvr>
                                      <p:tavLst>
                                        <p:tav tm="0">
                                          <p:val>
                                            <p:fltVal val="0"/>
                                          </p:val>
                                        </p:tav>
                                        <p:tav tm="100000">
                                          <p:val>
                                            <p:strVal val="#ppt_w"/>
                                          </p:val>
                                        </p:tav>
                                      </p:tavLst>
                                    </p:anim>
                                    <p:anim calcmode="lin" valueType="num">
                                      <p:cBhvr>
                                        <p:cTn id="92" dur="500" fill="hold"/>
                                        <p:tgtEl>
                                          <p:spTgt spid="21"/>
                                        </p:tgtEl>
                                        <p:attrNameLst>
                                          <p:attrName>ppt_h</p:attrName>
                                        </p:attrNameLst>
                                      </p:cBhvr>
                                      <p:tavLst>
                                        <p:tav tm="0">
                                          <p:val>
                                            <p:fltVal val="0"/>
                                          </p:val>
                                        </p:tav>
                                        <p:tav tm="100000">
                                          <p:val>
                                            <p:strVal val="#ppt_h"/>
                                          </p:val>
                                        </p:tav>
                                      </p:tavLst>
                                    </p:anim>
                                    <p:animEffect transition="in" filter="fade">
                                      <p:cBhvr>
                                        <p:cTn id="93" dur="500"/>
                                        <p:tgtEl>
                                          <p:spTgt spid="21"/>
                                        </p:tgtEl>
                                      </p:cBhvr>
                                    </p:animEffect>
                                  </p:childTnLst>
                                </p:cTn>
                              </p:par>
                            </p:childTnLst>
                          </p:cTn>
                        </p:par>
                        <p:par>
                          <p:cTn id="94" fill="hold">
                            <p:stCondLst>
                              <p:cond delay="650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7000"/>
                            </p:stCondLst>
                            <p:childTnLst>
                              <p:par>
                                <p:cTn id="99" presetID="22" presetClass="entr" presetSubtype="8" fill="hold" nodeType="after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wipe(left)">
                                      <p:cBhvr>
                                        <p:cTn id="101" dur="500"/>
                                        <p:tgtEl>
                                          <p:spTgt spid="22"/>
                                        </p:tgtEl>
                                      </p:cBhvr>
                                    </p:animEffect>
                                  </p:childTnLst>
                                </p:cTn>
                              </p:par>
                            </p:childTnLst>
                          </p:cTn>
                        </p:par>
                        <p:par>
                          <p:cTn id="102" fill="hold">
                            <p:stCondLst>
                              <p:cond delay="7500"/>
                            </p:stCondLst>
                            <p:childTnLst>
                              <p:par>
                                <p:cTn id="103" presetID="53" presetClass="entr" presetSubtype="16" fill="hold" grpId="0"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fltVal val="0"/>
                                          </p:val>
                                        </p:tav>
                                        <p:tav tm="100000">
                                          <p:val>
                                            <p:strVal val="#ppt_h"/>
                                          </p:val>
                                        </p:tav>
                                      </p:tavLst>
                                    </p:anim>
                                    <p:animEffect transition="in" filter="fade">
                                      <p:cBhvr>
                                        <p:cTn id="107" dur="500"/>
                                        <p:tgtEl>
                                          <p:spTgt spid="25"/>
                                        </p:tgtEl>
                                      </p:cBhvr>
                                    </p:animEffect>
                                  </p:childTnLst>
                                </p:cTn>
                              </p:par>
                            </p:childTnLst>
                          </p:cTn>
                        </p:par>
                        <p:par>
                          <p:cTn id="108" fill="hold">
                            <p:stCondLst>
                              <p:cond delay="8000"/>
                            </p:stCondLst>
                            <p:childTnLst>
                              <p:par>
                                <p:cTn id="109" presetID="22" presetClass="entr" presetSubtype="8"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Effect transition="in" filter="wipe(left)">
                                      <p:cBhvr>
                                        <p:cTn id="111" dur="500"/>
                                        <p:tgtEl>
                                          <p:spTgt spid="35"/>
                                        </p:tgtEl>
                                      </p:cBhvr>
                                    </p:animEffect>
                                  </p:childTnLst>
                                </p:cTn>
                              </p:par>
                            </p:childTnLst>
                          </p:cTn>
                        </p:par>
                        <p:par>
                          <p:cTn id="112" fill="hold">
                            <p:stCondLst>
                              <p:cond delay="8500"/>
                            </p:stCondLst>
                            <p:childTnLst>
                              <p:par>
                                <p:cTn id="113" presetID="22" presetClass="entr" presetSubtype="8" fill="hold"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wipe(left)">
                                      <p:cBhvr>
                                        <p:cTn id="115" dur="500"/>
                                        <p:tgtEl>
                                          <p:spTgt spid="31"/>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p:cTn id="119" dur="500" fill="hold"/>
                                        <p:tgtEl>
                                          <p:spTgt spid="34"/>
                                        </p:tgtEl>
                                        <p:attrNameLst>
                                          <p:attrName>ppt_w</p:attrName>
                                        </p:attrNameLst>
                                      </p:cBhvr>
                                      <p:tavLst>
                                        <p:tav tm="0">
                                          <p:val>
                                            <p:fltVal val="0"/>
                                          </p:val>
                                        </p:tav>
                                        <p:tav tm="100000">
                                          <p:val>
                                            <p:strVal val="#ppt_w"/>
                                          </p:val>
                                        </p:tav>
                                      </p:tavLst>
                                    </p:anim>
                                    <p:anim calcmode="lin" valueType="num">
                                      <p:cBhvr>
                                        <p:cTn id="120" dur="500" fill="hold"/>
                                        <p:tgtEl>
                                          <p:spTgt spid="34"/>
                                        </p:tgtEl>
                                        <p:attrNameLst>
                                          <p:attrName>ppt_h</p:attrName>
                                        </p:attrNameLst>
                                      </p:cBhvr>
                                      <p:tavLst>
                                        <p:tav tm="0">
                                          <p:val>
                                            <p:fltVal val="0"/>
                                          </p:val>
                                        </p:tav>
                                        <p:tav tm="100000">
                                          <p:val>
                                            <p:strVal val="#ppt_h"/>
                                          </p:val>
                                        </p:tav>
                                      </p:tavLst>
                                    </p:anim>
                                    <p:animEffect transition="in" filter="fade">
                                      <p:cBhvr>
                                        <p:cTn id="121" dur="500"/>
                                        <p:tgtEl>
                                          <p:spTgt spid="34"/>
                                        </p:tgtEl>
                                      </p:cBhvr>
                                    </p:animEffect>
                                  </p:childTnLst>
                                </p:cTn>
                              </p:par>
                            </p:childTnLst>
                          </p:cTn>
                        </p:par>
                        <p:par>
                          <p:cTn id="122" fill="hold">
                            <p:stCondLst>
                              <p:cond delay="9500"/>
                            </p:stCondLst>
                            <p:childTnLst>
                              <p:par>
                                <p:cTn id="123" presetID="22" presetClass="entr" presetSubtype="8" fill="hold" grpId="0" nodeType="afterEffect">
                                  <p:stCondLst>
                                    <p:cond delay="0"/>
                                  </p:stCondLst>
                                  <p:childTnLst>
                                    <p:set>
                                      <p:cBhvr>
                                        <p:cTn id="124" dur="1" fill="hold">
                                          <p:stCondLst>
                                            <p:cond delay="0"/>
                                          </p:stCondLst>
                                        </p:cTn>
                                        <p:tgtEl>
                                          <p:spTgt spid="53"/>
                                        </p:tgtEl>
                                        <p:attrNameLst>
                                          <p:attrName>style.visibility</p:attrName>
                                        </p:attrNameLst>
                                      </p:cBhvr>
                                      <p:to>
                                        <p:strVal val="visible"/>
                                      </p:to>
                                    </p:set>
                                    <p:animEffect transition="in" filter="wipe(left)">
                                      <p:cBhvr>
                                        <p:cTn id="125" dur="500"/>
                                        <p:tgtEl>
                                          <p:spTgt spid="53"/>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49"/>
                                        </p:tgtEl>
                                        <p:attrNameLst>
                                          <p:attrName>style.visibility</p:attrName>
                                        </p:attrNameLst>
                                      </p:cBhvr>
                                      <p:to>
                                        <p:strVal val="visible"/>
                                      </p:to>
                                    </p:set>
                                    <p:animEffect transition="in" filter="wipe(left)">
                                      <p:cBhvr>
                                        <p:cTn id="129" dur="500"/>
                                        <p:tgtEl>
                                          <p:spTgt spid="49"/>
                                        </p:tgtEl>
                                      </p:cBhvr>
                                    </p:animEffect>
                                  </p:childTnLst>
                                </p:cTn>
                              </p:par>
                            </p:childTnLst>
                          </p:cTn>
                        </p:par>
                        <p:par>
                          <p:cTn id="130" fill="hold">
                            <p:stCondLst>
                              <p:cond delay="10500"/>
                            </p:stCondLst>
                            <p:childTnLst>
                              <p:par>
                                <p:cTn id="131" presetID="53" presetClass="entr" presetSubtype="16" fill="hold" grpId="0" nodeType="afterEffect">
                                  <p:stCondLst>
                                    <p:cond delay="0"/>
                                  </p:stCondLst>
                                  <p:childTnLst>
                                    <p:set>
                                      <p:cBhvr>
                                        <p:cTn id="132" dur="1" fill="hold">
                                          <p:stCondLst>
                                            <p:cond delay="0"/>
                                          </p:stCondLst>
                                        </p:cTn>
                                        <p:tgtEl>
                                          <p:spTgt spid="52"/>
                                        </p:tgtEl>
                                        <p:attrNameLst>
                                          <p:attrName>style.visibility</p:attrName>
                                        </p:attrNameLst>
                                      </p:cBhvr>
                                      <p:to>
                                        <p:strVal val="visible"/>
                                      </p:to>
                                    </p:set>
                                    <p:anim calcmode="lin" valueType="num">
                                      <p:cBhvr>
                                        <p:cTn id="133" dur="500" fill="hold"/>
                                        <p:tgtEl>
                                          <p:spTgt spid="52"/>
                                        </p:tgtEl>
                                        <p:attrNameLst>
                                          <p:attrName>ppt_w</p:attrName>
                                        </p:attrNameLst>
                                      </p:cBhvr>
                                      <p:tavLst>
                                        <p:tav tm="0">
                                          <p:val>
                                            <p:fltVal val="0"/>
                                          </p:val>
                                        </p:tav>
                                        <p:tav tm="100000">
                                          <p:val>
                                            <p:strVal val="#ppt_w"/>
                                          </p:val>
                                        </p:tav>
                                      </p:tavLst>
                                    </p:anim>
                                    <p:anim calcmode="lin" valueType="num">
                                      <p:cBhvr>
                                        <p:cTn id="134" dur="500" fill="hold"/>
                                        <p:tgtEl>
                                          <p:spTgt spid="52"/>
                                        </p:tgtEl>
                                        <p:attrNameLst>
                                          <p:attrName>ppt_h</p:attrName>
                                        </p:attrNameLst>
                                      </p:cBhvr>
                                      <p:tavLst>
                                        <p:tav tm="0">
                                          <p:val>
                                            <p:fltVal val="0"/>
                                          </p:val>
                                        </p:tav>
                                        <p:tav tm="100000">
                                          <p:val>
                                            <p:strVal val="#ppt_h"/>
                                          </p:val>
                                        </p:tav>
                                      </p:tavLst>
                                    </p:anim>
                                    <p:animEffect transition="in" filter="fade">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11" grpId="0" bldLvl="0" animBg="1"/>
      <p:bldP spid="15" grpId="0" bldLvl="0" animBg="1"/>
      <p:bldP spid="21" grpId="0" bldLvl="0" animBg="1"/>
      <p:bldP spid="25" grpId="0" bldLvl="0" animBg="1"/>
      <p:bldP spid="26" grpId="0" bldLvl="0" animBg="1"/>
      <p:bldP spid="27" grpId="0" bldLvl="0" animBg="1"/>
      <p:bldP spid="28" grpId="0" bldLvl="0" animBg="1"/>
      <p:bldP spid="29" grpId="0" bldLvl="0" animBg="1"/>
      <p:bldP spid="30" grpId="0" bldLvl="0" animBg="1"/>
      <p:bldP spid="30" grpId="1" bldLvl="0" animBg="1"/>
      <p:bldP spid="34" grpId="0" bldLvl="0" animBg="1"/>
      <p:bldP spid="35" grpId="0" bldLvl="0" animBg="1"/>
      <p:bldP spid="47" grpId="0" bldLvl="0" animBg="1"/>
      <p:bldP spid="48" grpId="0" bldLvl="0" animBg="1"/>
      <p:bldP spid="52" grpId="0" bldLvl="0" animBg="1"/>
      <p:bldP spid="53" grpId="0" bldLvl="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97F8B38-5BA3-43EF-87A4-1D4C131BC1BA}"/>
              </a:ext>
            </a:extLst>
          </p:cNvPr>
          <p:cNvSpPr>
            <a:spLocks noGrp="1" noChangeArrowheads="1"/>
          </p:cNvSpPr>
          <p:nvPr>
            <p:ph type="body" idx="1"/>
          </p:nvPr>
        </p:nvSpPr>
        <p:spPr>
          <a:xfrm>
            <a:off x="1143000" y="857250"/>
            <a:ext cx="6858000" cy="4286250"/>
          </a:xfrm>
        </p:spPr>
        <p:txBody>
          <a:bodyPr>
            <a:normAutofit lnSpcReduction="10000"/>
          </a:bodyPr>
          <a:lstStyle/>
          <a:p>
            <a:pPr eaLnBrk="1" hangingPunct="1">
              <a:lnSpc>
                <a:spcPct val="80000"/>
              </a:lnSpc>
            </a:pPr>
            <a:r>
              <a:rPr lang="en-US" altLang="zh-CN" sz="1200"/>
              <a:t> </a:t>
            </a:r>
            <a:endParaRPr lang="en-US" altLang="zh-CN" sz="1200" b="1"/>
          </a:p>
          <a:p>
            <a:pPr eaLnBrk="1" hangingPunct="1">
              <a:lnSpc>
                <a:spcPct val="80000"/>
              </a:lnSpc>
            </a:pPr>
            <a:r>
              <a:rPr lang="zh-CN" altLang="en-US" sz="1200" b="1"/>
              <a:t>学习方式：</a:t>
            </a:r>
            <a:r>
              <a:rPr lang="zh-CN" altLang="en-US" b="1">
                <a:ea typeface="黑体" panose="02010609060101010101" pitchFamily="49" charset="-122"/>
              </a:rPr>
              <a:t>全国招生  函授学习  权威双证  国际互认</a:t>
            </a:r>
            <a:endParaRPr lang="zh-CN" altLang="en-US" sz="1200" b="1"/>
          </a:p>
          <a:p>
            <a:pPr eaLnBrk="1" hangingPunct="1">
              <a:lnSpc>
                <a:spcPct val="80000"/>
              </a:lnSpc>
            </a:pPr>
            <a:endParaRPr lang="en-US" altLang="zh-CN" sz="1200" b="1"/>
          </a:p>
          <a:p>
            <a:pPr eaLnBrk="1" hangingPunct="1">
              <a:lnSpc>
                <a:spcPct val="80000"/>
              </a:lnSpc>
            </a:pPr>
            <a:r>
              <a:rPr lang="zh-CN" altLang="en-US" sz="1200" b="1"/>
              <a:t>认证项目：注册</a:t>
            </a:r>
            <a:r>
              <a:rPr lang="en-US" altLang="zh-CN" sz="1200" b="1"/>
              <a:t> </a:t>
            </a:r>
            <a:r>
              <a:rPr lang="zh-CN" altLang="en-US" sz="1200" b="1"/>
              <a:t>职业经理、人力资源总监、品质经理、生产经理、营销策划师、物流经理、</a:t>
            </a:r>
            <a:endParaRPr lang="en-US" altLang="zh-CN" sz="1200" b="1"/>
          </a:p>
          <a:p>
            <a:pPr eaLnBrk="1" hangingPunct="1">
              <a:lnSpc>
                <a:spcPct val="80000"/>
              </a:lnSpc>
            </a:pPr>
            <a:r>
              <a:rPr lang="zh-CN" altLang="en-US" sz="1200" b="1"/>
              <a:t>          项目经理、企业管理咨询师、企业总经理、营销经理、财务总监、酒店经理、企业培训师</a:t>
            </a:r>
            <a:endParaRPr lang="en-US" altLang="zh-CN" sz="1200" b="1"/>
          </a:p>
          <a:p>
            <a:pPr eaLnBrk="1" hangingPunct="1">
              <a:lnSpc>
                <a:spcPct val="80000"/>
              </a:lnSpc>
            </a:pPr>
            <a:r>
              <a:rPr lang="zh-CN" altLang="en-US" sz="1200" b="1"/>
              <a:t>          采购经理、</a:t>
            </a:r>
            <a:r>
              <a:rPr lang="en-US" altLang="zh-CN" sz="1200" b="1"/>
              <a:t>IE</a:t>
            </a:r>
            <a:r>
              <a:rPr lang="zh-CN" altLang="en-US" sz="1200" b="1"/>
              <a:t>工业工程师、医院管理、行政总监、市场总监、工厂管理、服装企业管理、</a:t>
            </a:r>
            <a:endParaRPr lang="en-US" altLang="zh-CN" sz="1200" b="1"/>
          </a:p>
          <a:p>
            <a:pPr eaLnBrk="1" hangingPunct="1">
              <a:lnSpc>
                <a:spcPct val="80000"/>
              </a:lnSpc>
            </a:pPr>
            <a:r>
              <a:rPr lang="zh-CN" altLang="en-US" sz="1200" b="1"/>
              <a:t>          六西格玛管理师、车间主管、经济管理师、生产运营管理师、精益管理师等</a:t>
            </a:r>
            <a:r>
              <a:rPr lang="en-US" altLang="zh-CN" sz="1200" b="1"/>
              <a:t>MBA</a:t>
            </a:r>
            <a:r>
              <a:rPr lang="zh-CN" altLang="en-US" sz="1200" b="1"/>
              <a:t>等认证。</a:t>
            </a:r>
          </a:p>
          <a:p>
            <a:pPr eaLnBrk="1" hangingPunct="1">
              <a:lnSpc>
                <a:spcPct val="80000"/>
              </a:lnSpc>
            </a:pPr>
            <a:endParaRPr lang="zh-CN" altLang="en-US" sz="1200" b="1"/>
          </a:p>
          <a:p>
            <a:pPr eaLnBrk="1" hangingPunct="1">
              <a:lnSpc>
                <a:spcPct val="80000"/>
              </a:lnSpc>
            </a:pPr>
            <a:r>
              <a:rPr lang="zh-CN" altLang="en-US" sz="1200" b="1"/>
              <a:t>颁发双证：经理资格证</a:t>
            </a:r>
            <a:r>
              <a:rPr lang="en-US" altLang="zh-CN" sz="1200" b="1"/>
              <a:t>+MBA</a:t>
            </a:r>
            <a:r>
              <a:rPr lang="zh-CN" altLang="en-US" sz="1200" b="1"/>
              <a:t>研修证</a:t>
            </a:r>
            <a:r>
              <a:rPr lang="en-US" altLang="zh-CN" sz="1200" b="1"/>
              <a:t>+</a:t>
            </a:r>
            <a:r>
              <a:rPr lang="zh-CN" altLang="en-US" sz="1200" b="1"/>
              <a:t>全套学籍档案</a:t>
            </a:r>
          </a:p>
          <a:p>
            <a:pPr eaLnBrk="1" hangingPunct="1">
              <a:lnSpc>
                <a:spcPct val="80000"/>
              </a:lnSpc>
            </a:pPr>
            <a:r>
              <a:rPr lang="zh-CN" altLang="en-US" sz="1200" b="1"/>
              <a:t>收费标准  ：</a:t>
            </a:r>
            <a:r>
              <a:rPr lang="zh-CN" altLang="en-US" sz="1800" b="1"/>
              <a:t>仅收取</a:t>
            </a:r>
            <a:r>
              <a:rPr lang="en-US" altLang="zh-CN" sz="1800" b="1"/>
              <a:t>1280</a:t>
            </a:r>
            <a:r>
              <a:rPr lang="zh-CN" altLang="en-US" sz="1800" b="1"/>
              <a:t>元</a:t>
            </a:r>
            <a:r>
              <a:rPr lang="zh-CN" altLang="en-US" sz="12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200" b="1"/>
              <a:t>报名电话：</a:t>
            </a:r>
            <a:r>
              <a:rPr lang="en-US" altLang="zh-CN" sz="1200" b="1"/>
              <a:t>13684609885    0451—88342620 </a:t>
            </a:r>
          </a:p>
          <a:p>
            <a:pPr eaLnBrk="1" hangingPunct="1">
              <a:lnSpc>
                <a:spcPct val="80000"/>
              </a:lnSpc>
              <a:buFontTx/>
              <a:buNone/>
            </a:pPr>
            <a:r>
              <a:rPr lang="en-US" altLang="zh-CN" sz="1200" b="1"/>
              <a:t>        </a:t>
            </a:r>
            <a:r>
              <a:rPr lang="zh-CN" altLang="en-US" sz="1200" b="1"/>
              <a:t>微信公众号：</a:t>
            </a:r>
            <a:r>
              <a:rPr lang="en-US" altLang="zh-CN" sz="1200" b="1"/>
              <a:t>MHJY1998   </a:t>
            </a:r>
            <a:r>
              <a:rPr lang="zh-CN" altLang="en-US" sz="1200" b="1"/>
              <a:t>微信客服：</a:t>
            </a:r>
            <a:r>
              <a:rPr lang="en-US" altLang="zh-CN" sz="1200" b="1"/>
              <a:t>122285053    </a:t>
            </a:r>
            <a:r>
              <a:rPr lang="zh-CN" altLang="en-US" sz="1200" b="1"/>
              <a:t>咨询邮箱：</a:t>
            </a:r>
            <a:r>
              <a:rPr lang="en-US" altLang="zh-CN" sz="1200" b="1">
                <a:hlinkClick r:id="rId3"/>
              </a:rPr>
              <a:t>xchy007@163.com</a:t>
            </a:r>
            <a:r>
              <a:rPr lang="en-US" altLang="zh-CN" sz="1200" b="1"/>
              <a:t>   </a:t>
            </a:r>
          </a:p>
          <a:p>
            <a:pPr eaLnBrk="1" hangingPunct="1">
              <a:lnSpc>
                <a:spcPct val="80000"/>
              </a:lnSpc>
              <a:buFontTx/>
              <a:buNone/>
            </a:pPr>
            <a:r>
              <a:rPr lang="en-US" altLang="zh-CN" sz="1200" b="1"/>
              <a:t>        </a:t>
            </a:r>
            <a:r>
              <a:rPr lang="zh-CN" altLang="en-US" sz="1200" b="1"/>
              <a:t>咨询教师</a:t>
            </a:r>
            <a:r>
              <a:rPr lang="en-US" altLang="zh-CN" sz="1200" b="1"/>
              <a:t>: </a:t>
            </a:r>
            <a:r>
              <a:rPr lang="zh-CN" altLang="en-US" sz="1200" b="1"/>
              <a:t>王海涛 郑毅 </a:t>
            </a:r>
          </a:p>
          <a:p>
            <a:pPr eaLnBrk="1" hangingPunct="1">
              <a:lnSpc>
                <a:spcPct val="80000"/>
              </a:lnSpc>
            </a:pPr>
            <a:endParaRPr lang="zh-CN" altLang="en-US" sz="1200" b="1"/>
          </a:p>
          <a:p>
            <a:pPr algn="r" eaLnBrk="1" hangingPunct="1">
              <a:lnSpc>
                <a:spcPct val="80000"/>
              </a:lnSpc>
              <a:buFontTx/>
              <a:buNone/>
            </a:pPr>
            <a:r>
              <a:rPr lang="zh-CN" altLang="en-US" sz="1350" b="1"/>
              <a:t>颁证单位：中国经济管理大学</a:t>
            </a:r>
          </a:p>
          <a:p>
            <a:pPr algn="r" eaLnBrk="1" hangingPunct="1">
              <a:lnSpc>
                <a:spcPct val="80000"/>
              </a:lnSpc>
            </a:pPr>
            <a:r>
              <a:rPr lang="zh-CN" altLang="en-US" sz="1350" b="1"/>
              <a:t>主办单位：哈尔滨美华企业管理有限公司</a:t>
            </a:r>
            <a:endParaRPr lang="en-US" altLang="zh-CN" sz="1350" b="1"/>
          </a:p>
        </p:txBody>
      </p:sp>
      <p:sp>
        <p:nvSpPr>
          <p:cNvPr id="2051" name="WordArt 4">
            <a:extLst>
              <a:ext uri="{FF2B5EF4-FFF2-40B4-BE49-F238E27FC236}">
                <a16:creationId xmlns:a16="http://schemas.microsoft.com/office/drawing/2014/main" id="{AC0E6AFC-04B5-4E2A-9206-3D47B028C516}"/>
              </a:ext>
            </a:extLst>
          </p:cNvPr>
          <p:cNvSpPr>
            <a:spLocks noChangeArrowheads="1" noChangeShapeType="1" noTextEdit="1"/>
          </p:cNvSpPr>
          <p:nvPr/>
        </p:nvSpPr>
        <p:spPr bwMode="auto">
          <a:xfrm flipH="1">
            <a:off x="10197704" y="4030266"/>
            <a:ext cx="161925" cy="309563"/>
          </a:xfrm>
          <a:prstGeom prst="rect">
            <a:avLst/>
          </a:prstGeom>
        </p:spPr>
        <p:txBody>
          <a:bodyPr wrap="none" fromWordArt="1">
            <a:prstTxWarp prst="textSlantUp">
              <a:avLst>
                <a:gd name="adj" fmla="val 32056"/>
              </a:avLst>
            </a:prstTxWarp>
          </a:bodyPr>
          <a:lstStyle/>
          <a:p>
            <a:pPr algn="ctr"/>
            <a:endParaRPr lang="zh-CN" altLang="en-US" sz="1013"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0D250734-96CE-4767-9BD0-CF06EFAFF96B}"/>
              </a:ext>
            </a:extLst>
          </p:cNvPr>
          <p:cNvSpPr>
            <a:spLocks noGrp="1" noChangeArrowheads="1"/>
          </p:cNvSpPr>
          <p:nvPr>
            <p:ph type="title"/>
          </p:nvPr>
        </p:nvSpPr>
        <p:spPr/>
        <p:txBody>
          <a:bodyPr/>
          <a:lstStyle/>
          <a:p>
            <a:pPr eaLnBrk="1" hangingPunct="1"/>
            <a:br>
              <a:rPr lang="en-US" altLang="zh-CN" sz="3000">
                <a:solidFill>
                  <a:srgbClr val="FF0000"/>
                </a:solidFill>
              </a:rPr>
            </a:br>
            <a:endParaRPr lang="en-US" altLang="zh-CN" sz="3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439466" y="267875"/>
            <a:ext cx="6079352" cy="750099"/>
          </a:xfrm>
          <a:prstGeom prst="rect">
            <a:avLst/>
          </a:prstGeom>
        </p:spPr>
        <p:txBody>
          <a:bodyPr wrap="none" fromWordArt="1">
            <a:prstTxWarp prst="textPlain">
              <a:avLst>
                <a:gd name="adj" fmla="val 50000"/>
              </a:avLst>
            </a:prstTxWarp>
          </a:bodyPr>
          <a:lstStyle/>
          <a:p>
            <a:pPr algn="ctr" eaLnBrk="1" hangingPunct="1">
              <a:defRPr/>
            </a:pPr>
            <a:r>
              <a:rPr lang="zh-CN" altLang="en-US" sz="2700" b="1" kern="10" dirty="0">
                <a:ln w="9525">
                  <a:solidFill>
                    <a:srgbClr val="FF0000"/>
                  </a:solidFill>
                  <a:round/>
                  <a:headEnd/>
                  <a:tailEnd/>
                </a:ln>
                <a:solidFill>
                  <a:srgbClr val="FF0000"/>
                </a:solidFill>
                <a:latin typeface="黑体"/>
                <a:ea typeface="黑体"/>
              </a:rPr>
              <a:t>全国迷你型</a:t>
            </a:r>
            <a:r>
              <a:rPr lang="en-US" altLang="zh-CN" sz="2700" b="1" kern="10" dirty="0">
                <a:ln w="9525">
                  <a:solidFill>
                    <a:srgbClr val="FF0000"/>
                  </a:solidFill>
                  <a:round/>
                  <a:headEnd/>
                  <a:tailEnd/>
                </a:ln>
                <a:solidFill>
                  <a:srgbClr val="FF0000"/>
                </a:solidFill>
                <a:latin typeface="黑体"/>
                <a:ea typeface="黑体"/>
              </a:rPr>
              <a:t>MBA</a:t>
            </a:r>
            <a:r>
              <a:rPr lang="zh-CN" altLang="en-US" sz="27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EE716E33-570D-4B8D-9221-62367E2BA8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478" y="3972266"/>
            <a:ext cx="978694"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6497062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第六节　共有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一、共有概述</a:t>
            </a:r>
            <a:endParaRPr lang="zh-CN" altLang="en-US" dirty="0"/>
          </a:p>
        </p:txBody>
      </p:sp>
      <p:pic>
        <p:nvPicPr>
          <p:cNvPr id="4" name="图片 3">
            <a:extLst>
              <a:ext uri="{FF2B5EF4-FFF2-40B4-BE49-F238E27FC236}">
                <a16:creationId xmlns:a16="http://schemas.microsoft.com/office/drawing/2014/main" id="{76EFA797-52B2-41C8-8EC2-825101936E9E}"/>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2EA74BFB-872D-4C3D-B350-2C93B4BCABDE}"/>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9875C2BE-A3EF-454F-AFF5-326F18BBB94D}"/>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38A6E0C8-1E4D-483C-BF44-E37CA01451A4}"/>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74AF4EAD-0A92-4F81-931F-A6B8326E0A82}"/>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24CEEDAC-AC54-4E04-AEC8-E4D44860E095}"/>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BEFC9BBE-F4ED-4931-9146-005C21A65287}"/>
              </a:ext>
            </a:extLst>
          </p:cNvPr>
          <p:cNvSpPr/>
          <p:nvPr/>
        </p:nvSpPr>
        <p:spPr>
          <a:xfrm>
            <a:off x="1097145" y="1951282"/>
            <a:ext cx="3249037" cy="2275688"/>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共有权是指两个或两个以上的民事主体对同一项财产共同享有的所有权。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297</a:t>
            </a:r>
            <a:r>
              <a:rPr lang="zh-CN" altLang="en-US" sz="1200" b="1" dirty="0">
                <a:solidFill>
                  <a:prstClr val="white"/>
                </a:solidFill>
                <a:latin typeface="微软雅黑" panose="020B0503020204020204" charset="-122"/>
                <a:sym typeface="+mn-ea"/>
              </a:rPr>
              <a:t>条前段规定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不动产或者动产可以由两个以上组织、个人共有。”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共有权的主体必须是二人以上。</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共有物的所有权具有单一性。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共有权的内容具有双重性。</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共有权具有意志或目的的共同性。</a:t>
            </a:r>
          </a:p>
        </p:txBody>
      </p:sp>
      <p:sp>
        <p:nvSpPr>
          <p:cNvPr id="11" name="矩形 10">
            <a:extLst>
              <a:ext uri="{FF2B5EF4-FFF2-40B4-BE49-F238E27FC236}">
                <a16:creationId xmlns:a16="http://schemas.microsoft.com/office/drawing/2014/main" id="{7E5E47DB-4FC5-4CFE-8EF0-A6AB12F3051C}"/>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共有的概念和特征</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A714B662-4630-4DCA-AB5A-4859A253E4D8}"/>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8B92F514-C8F5-4D68-A900-391DAC68D10D}"/>
              </a:ext>
            </a:extLst>
          </p:cNvPr>
          <p:cNvSpPr/>
          <p:nvPr/>
        </p:nvSpPr>
        <p:spPr>
          <a:xfrm>
            <a:off x="4867471" y="1933544"/>
            <a:ext cx="3659135" cy="1725216"/>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297</a:t>
            </a:r>
            <a:r>
              <a:rPr lang="zh-CN" altLang="en-US" sz="1200" b="1" dirty="0">
                <a:solidFill>
                  <a:prstClr val="white"/>
                </a:solidFill>
                <a:latin typeface="微软雅黑" panose="020B0503020204020204" charset="-122"/>
                <a:sym typeface="+mn-ea"/>
              </a:rPr>
              <a:t>条后段规定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共有包括按份共有和共同共有。”第</a:t>
            </a:r>
            <a:r>
              <a:rPr lang="en-US" altLang="zh-CN" sz="1200" b="1" dirty="0">
                <a:solidFill>
                  <a:prstClr val="white"/>
                </a:solidFill>
                <a:latin typeface="微软雅黑" panose="020B0503020204020204" charset="-122"/>
                <a:sym typeface="+mn-ea"/>
              </a:rPr>
              <a:t>310</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两个以上组织、个人共同享有用益物权、担保物权的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参照适用本章的有关规定。”这一条规定的是准共有。因此</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共有权包括按份共有、共同共有、准共有三种类型。</a:t>
            </a:r>
            <a:endParaRPr lang="zh-CN" altLang="en-US" sz="1200" b="1" dirty="0">
              <a:solidFill>
                <a:prstClr val="white"/>
              </a:solidFill>
              <a:sym typeface="+mn-ea"/>
            </a:endParaRPr>
          </a:p>
        </p:txBody>
      </p:sp>
      <p:sp>
        <p:nvSpPr>
          <p:cNvPr id="14" name="矩形 13">
            <a:extLst>
              <a:ext uri="{FF2B5EF4-FFF2-40B4-BE49-F238E27FC236}">
                <a16:creationId xmlns:a16="http://schemas.microsoft.com/office/drawing/2014/main" id="{C20D835A-63C9-45A3-8A90-0448872DBE54}"/>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共有的类型</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70A402AF-4ADE-4A49-BFEE-7EB39AAF1FA4}"/>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034786E4-6003-456E-8688-6BA204368A31}"/>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B9187E07-7175-4CEC-AD7D-FE0F1ADE412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185994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320490" y="53820"/>
            <a:ext cx="2954655" cy="369332"/>
          </a:xfrm>
          <a:prstGeom prst="rect">
            <a:avLst/>
          </a:prstGeom>
          <a:noFill/>
        </p:spPr>
        <p:txBody>
          <a:bodyPr wrap="none" rtlCol="0">
            <a:spAutoFit/>
          </a:bodyPr>
          <a:lstStyle/>
          <a:p>
            <a:pPr algn="ctr"/>
            <a:r>
              <a:rPr lang="zh-CN" altLang="en-US" sz="1800" b="1" dirty="0">
                <a:solidFill>
                  <a:schemeClr val="bg1"/>
                </a:solidFill>
                <a:latin typeface="+mj-ea"/>
                <a:ea typeface="+mj-ea"/>
              </a:rPr>
              <a:t>第一节　民法的概念和适用	</a:t>
            </a:r>
          </a:p>
        </p:txBody>
      </p:sp>
      <p:grpSp>
        <p:nvGrpSpPr>
          <p:cNvPr id="3" name="组合 104"/>
          <p:cNvGrpSpPr/>
          <p:nvPr/>
        </p:nvGrpSpPr>
        <p:grpSpPr>
          <a:xfrm>
            <a:off x="497740" y="1347946"/>
            <a:ext cx="2474060" cy="2423953"/>
            <a:chOff x="3630414" y="2139351"/>
            <a:chExt cx="2185929" cy="2221752"/>
          </a:xfrm>
        </p:grpSpPr>
        <p:grpSp>
          <p:nvGrpSpPr>
            <p:cNvPr id="4" name="组合 105"/>
            <p:cNvGrpSpPr/>
            <p:nvPr/>
          </p:nvGrpSpPr>
          <p:grpSpPr>
            <a:xfrm>
              <a:off x="3803011" y="2139351"/>
              <a:ext cx="2013332" cy="2017138"/>
              <a:chOff x="3803011" y="2139351"/>
              <a:chExt cx="2013332" cy="2017138"/>
            </a:xfrm>
          </p:grpSpPr>
          <p:sp>
            <p:nvSpPr>
              <p:cNvPr id="13" name="Freeform 48"/>
              <p:cNvSpPr/>
              <p:nvPr/>
            </p:nvSpPr>
            <p:spPr bwMode="auto">
              <a:xfrm>
                <a:off x="3803011" y="2139351"/>
                <a:ext cx="2013332" cy="2017138"/>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4" name="Freeform 48"/>
              <p:cNvSpPr/>
              <p:nvPr/>
            </p:nvSpPr>
            <p:spPr bwMode="auto">
              <a:xfrm>
                <a:off x="3925681" y="2252026"/>
                <a:ext cx="1766841" cy="1769466"/>
              </a:xfrm>
              <a:custGeom>
                <a:avLst/>
                <a:gdLst>
                  <a:gd name="T0" fmla="*/ 651 w 670"/>
                  <a:gd name="T1" fmla="*/ 264 h 670"/>
                  <a:gd name="T2" fmla="*/ 623 w 670"/>
                  <a:gd name="T3" fmla="*/ 264 h 670"/>
                  <a:gd name="T4" fmla="*/ 589 w 670"/>
                  <a:gd name="T5" fmla="*/ 182 h 670"/>
                  <a:gd name="T6" fmla="*/ 609 w 670"/>
                  <a:gd name="T7" fmla="*/ 162 h 670"/>
                  <a:gd name="T8" fmla="*/ 609 w 670"/>
                  <a:gd name="T9" fmla="*/ 134 h 670"/>
                  <a:gd name="T10" fmla="*/ 536 w 670"/>
                  <a:gd name="T11" fmla="*/ 61 h 670"/>
                  <a:gd name="T12" fmla="*/ 508 w 670"/>
                  <a:gd name="T13" fmla="*/ 61 h 670"/>
                  <a:gd name="T14" fmla="*/ 489 w 670"/>
                  <a:gd name="T15" fmla="*/ 81 h 670"/>
                  <a:gd name="T16" fmla="*/ 406 w 670"/>
                  <a:gd name="T17" fmla="*/ 47 h 670"/>
                  <a:gd name="T18" fmla="*/ 406 w 670"/>
                  <a:gd name="T19" fmla="*/ 19 h 670"/>
                  <a:gd name="T20" fmla="*/ 387 w 670"/>
                  <a:gd name="T21" fmla="*/ 0 h 670"/>
                  <a:gd name="T22" fmla="*/ 284 w 670"/>
                  <a:gd name="T23" fmla="*/ 0 h 670"/>
                  <a:gd name="T24" fmla="*/ 265 w 670"/>
                  <a:gd name="T25" fmla="*/ 19 h 670"/>
                  <a:gd name="T26" fmla="*/ 265 w 670"/>
                  <a:gd name="T27" fmla="*/ 47 h 670"/>
                  <a:gd name="T28" fmla="*/ 182 w 670"/>
                  <a:gd name="T29" fmla="*/ 81 h 670"/>
                  <a:gd name="T30" fmla="*/ 162 w 670"/>
                  <a:gd name="T31" fmla="*/ 61 h 670"/>
                  <a:gd name="T32" fmla="*/ 135 w 670"/>
                  <a:gd name="T33" fmla="*/ 61 h 670"/>
                  <a:gd name="T34" fmla="*/ 62 w 670"/>
                  <a:gd name="T35" fmla="*/ 134 h 670"/>
                  <a:gd name="T36" fmla="*/ 62 w 670"/>
                  <a:gd name="T37" fmla="*/ 162 h 670"/>
                  <a:gd name="T38" fmla="*/ 82 w 670"/>
                  <a:gd name="T39" fmla="*/ 182 h 670"/>
                  <a:gd name="T40" fmla="*/ 48 w 670"/>
                  <a:gd name="T41" fmla="*/ 264 h 670"/>
                  <a:gd name="T42" fmla="*/ 19 w 670"/>
                  <a:gd name="T43" fmla="*/ 264 h 670"/>
                  <a:gd name="T44" fmla="*/ 0 w 670"/>
                  <a:gd name="T45" fmla="*/ 284 h 670"/>
                  <a:gd name="T46" fmla="*/ 0 w 670"/>
                  <a:gd name="T47" fmla="*/ 386 h 670"/>
                  <a:gd name="T48" fmla="*/ 19 w 670"/>
                  <a:gd name="T49" fmla="*/ 406 h 670"/>
                  <a:gd name="T50" fmla="*/ 48 w 670"/>
                  <a:gd name="T51" fmla="*/ 406 h 670"/>
                  <a:gd name="T52" fmla="*/ 82 w 670"/>
                  <a:gd name="T53" fmla="*/ 488 h 670"/>
                  <a:gd name="T54" fmla="*/ 62 w 670"/>
                  <a:gd name="T55" fmla="*/ 508 h 670"/>
                  <a:gd name="T56" fmla="*/ 62 w 670"/>
                  <a:gd name="T57" fmla="*/ 535 h 670"/>
                  <a:gd name="T58" fmla="*/ 135 w 670"/>
                  <a:gd name="T59" fmla="*/ 608 h 670"/>
                  <a:gd name="T60" fmla="*/ 162 w 670"/>
                  <a:gd name="T61" fmla="*/ 608 h 670"/>
                  <a:gd name="T62" fmla="*/ 182 w 670"/>
                  <a:gd name="T63" fmla="*/ 588 h 670"/>
                  <a:gd name="T64" fmla="*/ 265 w 670"/>
                  <a:gd name="T65" fmla="*/ 622 h 670"/>
                  <a:gd name="T66" fmla="*/ 265 w 670"/>
                  <a:gd name="T67" fmla="*/ 651 h 670"/>
                  <a:gd name="T68" fmla="*/ 284 w 670"/>
                  <a:gd name="T69" fmla="*/ 670 h 670"/>
                  <a:gd name="T70" fmla="*/ 387 w 670"/>
                  <a:gd name="T71" fmla="*/ 670 h 670"/>
                  <a:gd name="T72" fmla="*/ 406 w 670"/>
                  <a:gd name="T73" fmla="*/ 651 h 670"/>
                  <a:gd name="T74" fmla="*/ 406 w 670"/>
                  <a:gd name="T75" fmla="*/ 622 h 670"/>
                  <a:gd name="T76" fmla="*/ 489 w 670"/>
                  <a:gd name="T77" fmla="*/ 588 h 670"/>
                  <a:gd name="T78" fmla="*/ 508 w 670"/>
                  <a:gd name="T79" fmla="*/ 608 h 670"/>
                  <a:gd name="T80" fmla="*/ 536 w 670"/>
                  <a:gd name="T81" fmla="*/ 608 h 670"/>
                  <a:gd name="T82" fmla="*/ 609 w 670"/>
                  <a:gd name="T83" fmla="*/ 535 h 670"/>
                  <a:gd name="T84" fmla="*/ 609 w 670"/>
                  <a:gd name="T85" fmla="*/ 508 h 670"/>
                  <a:gd name="T86" fmla="*/ 589 w 670"/>
                  <a:gd name="T87" fmla="*/ 488 h 670"/>
                  <a:gd name="T88" fmla="*/ 623 w 670"/>
                  <a:gd name="T89" fmla="*/ 406 h 670"/>
                  <a:gd name="T90" fmla="*/ 651 w 670"/>
                  <a:gd name="T91" fmla="*/ 406 h 670"/>
                  <a:gd name="T92" fmla="*/ 670 w 670"/>
                  <a:gd name="T93" fmla="*/ 386 h 670"/>
                  <a:gd name="T94" fmla="*/ 670 w 670"/>
                  <a:gd name="T95" fmla="*/ 284 h 670"/>
                  <a:gd name="T96" fmla="*/ 651 w 670"/>
                  <a:gd name="T97" fmla="*/ 26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670">
                    <a:moveTo>
                      <a:pt x="651" y="264"/>
                    </a:moveTo>
                    <a:cubicBezTo>
                      <a:pt x="623" y="264"/>
                      <a:pt x="623" y="264"/>
                      <a:pt x="623" y="264"/>
                    </a:cubicBezTo>
                    <a:cubicBezTo>
                      <a:pt x="616" y="235"/>
                      <a:pt x="604" y="207"/>
                      <a:pt x="589" y="182"/>
                    </a:cubicBezTo>
                    <a:cubicBezTo>
                      <a:pt x="609" y="162"/>
                      <a:pt x="609" y="162"/>
                      <a:pt x="609" y="162"/>
                    </a:cubicBezTo>
                    <a:cubicBezTo>
                      <a:pt x="616" y="154"/>
                      <a:pt x="616" y="142"/>
                      <a:pt x="609" y="134"/>
                    </a:cubicBezTo>
                    <a:cubicBezTo>
                      <a:pt x="536" y="61"/>
                      <a:pt x="536" y="61"/>
                      <a:pt x="536" y="61"/>
                    </a:cubicBezTo>
                    <a:cubicBezTo>
                      <a:pt x="528" y="54"/>
                      <a:pt x="516" y="54"/>
                      <a:pt x="508" y="61"/>
                    </a:cubicBezTo>
                    <a:cubicBezTo>
                      <a:pt x="489" y="81"/>
                      <a:pt x="489" y="81"/>
                      <a:pt x="489" y="81"/>
                    </a:cubicBezTo>
                    <a:cubicBezTo>
                      <a:pt x="463" y="66"/>
                      <a:pt x="435" y="54"/>
                      <a:pt x="406" y="47"/>
                    </a:cubicBezTo>
                    <a:cubicBezTo>
                      <a:pt x="406" y="19"/>
                      <a:pt x="406" y="19"/>
                      <a:pt x="406" y="19"/>
                    </a:cubicBezTo>
                    <a:cubicBezTo>
                      <a:pt x="406" y="8"/>
                      <a:pt x="397" y="0"/>
                      <a:pt x="387" y="0"/>
                    </a:cubicBezTo>
                    <a:cubicBezTo>
                      <a:pt x="284" y="0"/>
                      <a:pt x="284" y="0"/>
                      <a:pt x="284" y="0"/>
                    </a:cubicBezTo>
                    <a:cubicBezTo>
                      <a:pt x="273" y="0"/>
                      <a:pt x="265" y="8"/>
                      <a:pt x="265" y="19"/>
                    </a:cubicBezTo>
                    <a:cubicBezTo>
                      <a:pt x="265" y="47"/>
                      <a:pt x="265" y="47"/>
                      <a:pt x="265" y="47"/>
                    </a:cubicBezTo>
                    <a:cubicBezTo>
                      <a:pt x="235" y="54"/>
                      <a:pt x="207" y="66"/>
                      <a:pt x="182" y="81"/>
                    </a:cubicBezTo>
                    <a:cubicBezTo>
                      <a:pt x="162" y="61"/>
                      <a:pt x="162" y="61"/>
                      <a:pt x="162" y="61"/>
                    </a:cubicBezTo>
                    <a:cubicBezTo>
                      <a:pt x="155" y="54"/>
                      <a:pt x="142" y="54"/>
                      <a:pt x="135" y="61"/>
                    </a:cubicBezTo>
                    <a:cubicBezTo>
                      <a:pt x="62" y="134"/>
                      <a:pt x="62" y="134"/>
                      <a:pt x="62" y="134"/>
                    </a:cubicBezTo>
                    <a:cubicBezTo>
                      <a:pt x="54" y="142"/>
                      <a:pt x="54" y="154"/>
                      <a:pt x="62" y="162"/>
                    </a:cubicBezTo>
                    <a:cubicBezTo>
                      <a:pt x="82" y="182"/>
                      <a:pt x="82" y="182"/>
                      <a:pt x="82" y="182"/>
                    </a:cubicBezTo>
                    <a:cubicBezTo>
                      <a:pt x="67" y="207"/>
                      <a:pt x="55" y="235"/>
                      <a:pt x="48" y="264"/>
                    </a:cubicBezTo>
                    <a:cubicBezTo>
                      <a:pt x="19" y="264"/>
                      <a:pt x="19" y="264"/>
                      <a:pt x="19" y="264"/>
                    </a:cubicBezTo>
                    <a:cubicBezTo>
                      <a:pt x="9" y="264"/>
                      <a:pt x="0" y="273"/>
                      <a:pt x="0" y="284"/>
                    </a:cubicBezTo>
                    <a:cubicBezTo>
                      <a:pt x="0" y="386"/>
                      <a:pt x="0" y="386"/>
                      <a:pt x="0" y="386"/>
                    </a:cubicBezTo>
                    <a:cubicBezTo>
                      <a:pt x="0" y="397"/>
                      <a:pt x="9" y="406"/>
                      <a:pt x="19" y="406"/>
                    </a:cubicBezTo>
                    <a:cubicBezTo>
                      <a:pt x="48" y="406"/>
                      <a:pt x="48" y="406"/>
                      <a:pt x="48" y="406"/>
                    </a:cubicBezTo>
                    <a:cubicBezTo>
                      <a:pt x="55" y="435"/>
                      <a:pt x="67" y="463"/>
                      <a:pt x="82" y="488"/>
                    </a:cubicBezTo>
                    <a:cubicBezTo>
                      <a:pt x="62" y="508"/>
                      <a:pt x="62" y="508"/>
                      <a:pt x="62" y="508"/>
                    </a:cubicBezTo>
                    <a:cubicBezTo>
                      <a:pt x="54" y="516"/>
                      <a:pt x="54" y="528"/>
                      <a:pt x="62" y="535"/>
                    </a:cubicBezTo>
                    <a:cubicBezTo>
                      <a:pt x="135" y="608"/>
                      <a:pt x="135" y="608"/>
                      <a:pt x="135" y="608"/>
                    </a:cubicBezTo>
                    <a:cubicBezTo>
                      <a:pt x="142" y="615"/>
                      <a:pt x="155" y="615"/>
                      <a:pt x="162" y="608"/>
                    </a:cubicBezTo>
                    <a:cubicBezTo>
                      <a:pt x="182" y="588"/>
                      <a:pt x="182" y="588"/>
                      <a:pt x="182" y="588"/>
                    </a:cubicBezTo>
                    <a:cubicBezTo>
                      <a:pt x="207" y="603"/>
                      <a:pt x="235" y="615"/>
                      <a:pt x="265" y="622"/>
                    </a:cubicBezTo>
                    <a:cubicBezTo>
                      <a:pt x="265" y="651"/>
                      <a:pt x="265" y="651"/>
                      <a:pt x="265" y="651"/>
                    </a:cubicBezTo>
                    <a:cubicBezTo>
                      <a:pt x="265" y="661"/>
                      <a:pt x="273" y="670"/>
                      <a:pt x="284" y="670"/>
                    </a:cubicBezTo>
                    <a:cubicBezTo>
                      <a:pt x="387" y="670"/>
                      <a:pt x="387" y="670"/>
                      <a:pt x="387" y="670"/>
                    </a:cubicBezTo>
                    <a:cubicBezTo>
                      <a:pt x="397" y="670"/>
                      <a:pt x="406" y="661"/>
                      <a:pt x="406" y="651"/>
                    </a:cubicBezTo>
                    <a:cubicBezTo>
                      <a:pt x="406" y="622"/>
                      <a:pt x="406" y="622"/>
                      <a:pt x="406" y="622"/>
                    </a:cubicBezTo>
                    <a:cubicBezTo>
                      <a:pt x="435" y="615"/>
                      <a:pt x="463" y="603"/>
                      <a:pt x="489" y="588"/>
                    </a:cubicBezTo>
                    <a:cubicBezTo>
                      <a:pt x="508" y="608"/>
                      <a:pt x="508" y="608"/>
                      <a:pt x="508" y="608"/>
                    </a:cubicBezTo>
                    <a:cubicBezTo>
                      <a:pt x="516" y="615"/>
                      <a:pt x="528" y="615"/>
                      <a:pt x="536" y="608"/>
                    </a:cubicBezTo>
                    <a:cubicBezTo>
                      <a:pt x="609" y="535"/>
                      <a:pt x="609" y="535"/>
                      <a:pt x="609" y="535"/>
                    </a:cubicBezTo>
                    <a:cubicBezTo>
                      <a:pt x="616" y="528"/>
                      <a:pt x="616" y="516"/>
                      <a:pt x="609" y="508"/>
                    </a:cubicBezTo>
                    <a:cubicBezTo>
                      <a:pt x="589" y="488"/>
                      <a:pt x="589" y="488"/>
                      <a:pt x="589" y="488"/>
                    </a:cubicBezTo>
                    <a:cubicBezTo>
                      <a:pt x="604" y="463"/>
                      <a:pt x="616" y="435"/>
                      <a:pt x="623" y="406"/>
                    </a:cubicBezTo>
                    <a:cubicBezTo>
                      <a:pt x="651" y="406"/>
                      <a:pt x="651" y="406"/>
                      <a:pt x="651" y="406"/>
                    </a:cubicBezTo>
                    <a:cubicBezTo>
                      <a:pt x="662" y="406"/>
                      <a:pt x="670" y="397"/>
                      <a:pt x="670" y="386"/>
                    </a:cubicBezTo>
                    <a:cubicBezTo>
                      <a:pt x="670" y="284"/>
                      <a:pt x="670" y="284"/>
                      <a:pt x="670" y="284"/>
                    </a:cubicBezTo>
                    <a:cubicBezTo>
                      <a:pt x="670" y="273"/>
                      <a:pt x="662" y="264"/>
                      <a:pt x="651" y="264"/>
                    </a:cubicBezTo>
                  </a:path>
                </a:pathLst>
              </a:custGeom>
              <a:gradFill flip="none" rotWithShape="1">
                <a:gsLst>
                  <a:gs pos="0">
                    <a:schemeClr val="bg1"/>
                  </a:gs>
                  <a:gs pos="100000">
                    <a:schemeClr val="bg1">
                      <a:lumMod val="7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5" name="Oval 50"/>
              <p:cNvSpPr>
                <a:spLocks noChangeArrowheads="1"/>
              </p:cNvSpPr>
              <p:nvPr/>
            </p:nvSpPr>
            <p:spPr bwMode="auto">
              <a:xfrm>
                <a:off x="4219361" y="2542440"/>
                <a:ext cx="1182655" cy="1187050"/>
              </a:xfrm>
              <a:prstGeom prst="ellips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grpSp>
          <p:nvGrpSpPr>
            <p:cNvPr id="5" name="组合 106"/>
            <p:cNvGrpSpPr/>
            <p:nvPr/>
          </p:nvGrpSpPr>
          <p:grpSpPr>
            <a:xfrm>
              <a:off x="3630414" y="3257639"/>
              <a:ext cx="1100688" cy="1103464"/>
              <a:chOff x="3630414" y="3257639"/>
              <a:chExt cx="1100688" cy="1103464"/>
            </a:xfrm>
          </p:grpSpPr>
          <p:sp>
            <p:nvSpPr>
              <p:cNvPr id="10" name="Freeform 64"/>
              <p:cNvSpPr/>
              <p:nvPr/>
            </p:nvSpPr>
            <p:spPr bwMode="auto">
              <a:xfrm>
                <a:off x="3630414" y="3257639"/>
                <a:ext cx="1100688" cy="1103464"/>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solidFill>
                <a:schemeClr val="bg1">
                  <a:lumMod val="50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050">
                  <a:solidFill>
                    <a:schemeClr val="bg1"/>
                  </a:solidFill>
                  <a:latin typeface="+mj-ea"/>
                  <a:ea typeface="+mj-ea"/>
                </a:endParaRPr>
              </a:p>
            </p:txBody>
          </p:sp>
          <p:sp>
            <p:nvSpPr>
              <p:cNvPr id="11" name="Freeform 64"/>
              <p:cNvSpPr/>
              <p:nvPr/>
            </p:nvSpPr>
            <p:spPr bwMode="auto">
              <a:xfrm>
                <a:off x="3735186" y="3356555"/>
                <a:ext cx="882626" cy="885526"/>
              </a:xfrm>
              <a:custGeom>
                <a:avLst/>
                <a:gdLst>
                  <a:gd name="T0" fmla="*/ 326 w 335"/>
                  <a:gd name="T1" fmla="*/ 132 h 335"/>
                  <a:gd name="T2" fmla="*/ 311 w 335"/>
                  <a:gd name="T3" fmla="*/ 132 h 335"/>
                  <a:gd name="T4" fmla="*/ 294 w 335"/>
                  <a:gd name="T5" fmla="*/ 91 h 335"/>
                  <a:gd name="T6" fmla="*/ 304 w 335"/>
                  <a:gd name="T7" fmla="*/ 81 h 335"/>
                  <a:gd name="T8" fmla="*/ 304 w 335"/>
                  <a:gd name="T9" fmla="*/ 67 h 335"/>
                  <a:gd name="T10" fmla="*/ 268 w 335"/>
                  <a:gd name="T11" fmla="*/ 31 h 335"/>
                  <a:gd name="T12" fmla="*/ 254 w 335"/>
                  <a:gd name="T13" fmla="*/ 31 h 335"/>
                  <a:gd name="T14" fmla="*/ 244 w 335"/>
                  <a:gd name="T15" fmla="*/ 40 h 335"/>
                  <a:gd name="T16" fmla="*/ 203 w 335"/>
                  <a:gd name="T17" fmla="*/ 23 h 335"/>
                  <a:gd name="T18" fmla="*/ 203 w 335"/>
                  <a:gd name="T19" fmla="*/ 9 h 335"/>
                  <a:gd name="T20" fmla="*/ 193 w 335"/>
                  <a:gd name="T21" fmla="*/ 0 h 335"/>
                  <a:gd name="T22" fmla="*/ 142 w 335"/>
                  <a:gd name="T23" fmla="*/ 0 h 335"/>
                  <a:gd name="T24" fmla="*/ 132 w 335"/>
                  <a:gd name="T25" fmla="*/ 9 h 335"/>
                  <a:gd name="T26" fmla="*/ 132 w 335"/>
                  <a:gd name="T27" fmla="*/ 23 h 335"/>
                  <a:gd name="T28" fmla="*/ 91 w 335"/>
                  <a:gd name="T29" fmla="*/ 40 h 335"/>
                  <a:gd name="T30" fmla="*/ 81 w 335"/>
                  <a:gd name="T31" fmla="*/ 31 h 335"/>
                  <a:gd name="T32" fmla="*/ 67 w 335"/>
                  <a:gd name="T33" fmla="*/ 31 h 335"/>
                  <a:gd name="T34" fmla="*/ 31 w 335"/>
                  <a:gd name="T35" fmla="*/ 67 h 335"/>
                  <a:gd name="T36" fmla="*/ 31 w 335"/>
                  <a:gd name="T37" fmla="*/ 81 h 335"/>
                  <a:gd name="T38" fmla="*/ 41 w 335"/>
                  <a:gd name="T39" fmla="*/ 91 h 335"/>
                  <a:gd name="T40" fmla="*/ 24 w 335"/>
                  <a:gd name="T41" fmla="*/ 132 h 335"/>
                  <a:gd name="T42" fmla="*/ 10 w 335"/>
                  <a:gd name="T43" fmla="*/ 132 h 335"/>
                  <a:gd name="T44" fmla="*/ 0 w 335"/>
                  <a:gd name="T45" fmla="*/ 142 h 335"/>
                  <a:gd name="T46" fmla="*/ 0 w 335"/>
                  <a:gd name="T47" fmla="*/ 193 h 335"/>
                  <a:gd name="T48" fmla="*/ 10 w 335"/>
                  <a:gd name="T49" fmla="*/ 203 h 335"/>
                  <a:gd name="T50" fmla="*/ 24 w 335"/>
                  <a:gd name="T51" fmla="*/ 203 h 335"/>
                  <a:gd name="T52" fmla="*/ 41 w 335"/>
                  <a:gd name="T53" fmla="*/ 244 h 335"/>
                  <a:gd name="T54" fmla="*/ 31 w 335"/>
                  <a:gd name="T55" fmla="*/ 254 h 335"/>
                  <a:gd name="T56" fmla="*/ 31 w 335"/>
                  <a:gd name="T57" fmla="*/ 268 h 335"/>
                  <a:gd name="T58" fmla="*/ 67 w 335"/>
                  <a:gd name="T59" fmla="*/ 304 h 335"/>
                  <a:gd name="T60" fmla="*/ 81 w 335"/>
                  <a:gd name="T61" fmla="*/ 304 h 335"/>
                  <a:gd name="T62" fmla="*/ 91 w 335"/>
                  <a:gd name="T63" fmla="*/ 294 h 335"/>
                  <a:gd name="T64" fmla="*/ 132 w 335"/>
                  <a:gd name="T65" fmla="*/ 311 h 335"/>
                  <a:gd name="T66" fmla="*/ 132 w 335"/>
                  <a:gd name="T67" fmla="*/ 325 h 335"/>
                  <a:gd name="T68" fmla="*/ 142 w 335"/>
                  <a:gd name="T69" fmla="*/ 335 h 335"/>
                  <a:gd name="T70" fmla="*/ 193 w 335"/>
                  <a:gd name="T71" fmla="*/ 335 h 335"/>
                  <a:gd name="T72" fmla="*/ 203 w 335"/>
                  <a:gd name="T73" fmla="*/ 325 h 335"/>
                  <a:gd name="T74" fmla="*/ 203 w 335"/>
                  <a:gd name="T75" fmla="*/ 311 h 335"/>
                  <a:gd name="T76" fmla="*/ 244 w 335"/>
                  <a:gd name="T77" fmla="*/ 294 h 335"/>
                  <a:gd name="T78" fmla="*/ 254 w 335"/>
                  <a:gd name="T79" fmla="*/ 304 h 335"/>
                  <a:gd name="T80" fmla="*/ 268 w 335"/>
                  <a:gd name="T81" fmla="*/ 304 h 335"/>
                  <a:gd name="T82" fmla="*/ 304 w 335"/>
                  <a:gd name="T83" fmla="*/ 268 h 335"/>
                  <a:gd name="T84" fmla="*/ 304 w 335"/>
                  <a:gd name="T85" fmla="*/ 254 h 335"/>
                  <a:gd name="T86" fmla="*/ 294 w 335"/>
                  <a:gd name="T87" fmla="*/ 244 h 335"/>
                  <a:gd name="T88" fmla="*/ 312 w 335"/>
                  <a:gd name="T89" fmla="*/ 203 h 335"/>
                  <a:gd name="T90" fmla="*/ 326 w 335"/>
                  <a:gd name="T91" fmla="*/ 203 h 335"/>
                  <a:gd name="T92" fmla="*/ 335 w 335"/>
                  <a:gd name="T93" fmla="*/ 193 h 335"/>
                  <a:gd name="T94" fmla="*/ 335 w 335"/>
                  <a:gd name="T95" fmla="*/ 142 h 335"/>
                  <a:gd name="T96" fmla="*/ 326 w 335"/>
                  <a:gd name="T97" fmla="*/ 13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5">
                    <a:moveTo>
                      <a:pt x="326" y="132"/>
                    </a:moveTo>
                    <a:cubicBezTo>
                      <a:pt x="311" y="132"/>
                      <a:pt x="311" y="132"/>
                      <a:pt x="311" y="132"/>
                    </a:cubicBezTo>
                    <a:cubicBezTo>
                      <a:pt x="308" y="117"/>
                      <a:pt x="302" y="103"/>
                      <a:pt x="294" y="91"/>
                    </a:cubicBezTo>
                    <a:cubicBezTo>
                      <a:pt x="304" y="81"/>
                      <a:pt x="304" y="81"/>
                      <a:pt x="304" y="81"/>
                    </a:cubicBezTo>
                    <a:cubicBezTo>
                      <a:pt x="308" y="77"/>
                      <a:pt x="308" y="71"/>
                      <a:pt x="304" y="67"/>
                    </a:cubicBezTo>
                    <a:cubicBezTo>
                      <a:pt x="268" y="31"/>
                      <a:pt x="268" y="31"/>
                      <a:pt x="268" y="31"/>
                    </a:cubicBezTo>
                    <a:cubicBezTo>
                      <a:pt x="264" y="27"/>
                      <a:pt x="258" y="27"/>
                      <a:pt x="254" y="31"/>
                    </a:cubicBezTo>
                    <a:cubicBezTo>
                      <a:pt x="244" y="40"/>
                      <a:pt x="244" y="40"/>
                      <a:pt x="244" y="40"/>
                    </a:cubicBezTo>
                    <a:cubicBezTo>
                      <a:pt x="232" y="33"/>
                      <a:pt x="218" y="27"/>
                      <a:pt x="203" y="23"/>
                    </a:cubicBezTo>
                    <a:cubicBezTo>
                      <a:pt x="203" y="9"/>
                      <a:pt x="203" y="9"/>
                      <a:pt x="203" y="9"/>
                    </a:cubicBezTo>
                    <a:cubicBezTo>
                      <a:pt x="203" y="4"/>
                      <a:pt x="199" y="0"/>
                      <a:pt x="193" y="0"/>
                    </a:cubicBezTo>
                    <a:cubicBezTo>
                      <a:pt x="142" y="0"/>
                      <a:pt x="142" y="0"/>
                      <a:pt x="142" y="0"/>
                    </a:cubicBezTo>
                    <a:cubicBezTo>
                      <a:pt x="137" y="0"/>
                      <a:pt x="132" y="4"/>
                      <a:pt x="132" y="9"/>
                    </a:cubicBezTo>
                    <a:cubicBezTo>
                      <a:pt x="132" y="23"/>
                      <a:pt x="132" y="23"/>
                      <a:pt x="132" y="23"/>
                    </a:cubicBezTo>
                    <a:cubicBezTo>
                      <a:pt x="117" y="27"/>
                      <a:pt x="104" y="33"/>
                      <a:pt x="91" y="40"/>
                    </a:cubicBezTo>
                    <a:cubicBezTo>
                      <a:pt x="81" y="31"/>
                      <a:pt x="81" y="31"/>
                      <a:pt x="81" y="31"/>
                    </a:cubicBezTo>
                    <a:cubicBezTo>
                      <a:pt x="77" y="27"/>
                      <a:pt x="71" y="27"/>
                      <a:pt x="67" y="31"/>
                    </a:cubicBezTo>
                    <a:cubicBezTo>
                      <a:pt x="31" y="67"/>
                      <a:pt x="31" y="67"/>
                      <a:pt x="31" y="67"/>
                    </a:cubicBezTo>
                    <a:cubicBezTo>
                      <a:pt x="27" y="71"/>
                      <a:pt x="27" y="77"/>
                      <a:pt x="31" y="81"/>
                    </a:cubicBezTo>
                    <a:cubicBezTo>
                      <a:pt x="41" y="91"/>
                      <a:pt x="41" y="91"/>
                      <a:pt x="41" y="91"/>
                    </a:cubicBezTo>
                    <a:cubicBezTo>
                      <a:pt x="33" y="103"/>
                      <a:pt x="27" y="117"/>
                      <a:pt x="24" y="132"/>
                    </a:cubicBezTo>
                    <a:cubicBezTo>
                      <a:pt x="10" y="132"/>
                      <a:pt x="10" y="132"/>
                      <a:pt x="10" y="132"/>
                    </a:cubicBezTo>
                    <a:cubicBezTo>
                      <a:pt x="4" y="132"/>
                      <a:pt x="0" y="136"/>
                      <a:pt x="0" y="142"/>
                    </a:cubicBezTo>
                    <a:cubicBezTo>
                      <a:pt x="0" y="193"/>
                      <a:pt x="0" y="193"/>
                      <a:pt x="0" y="193"/>
                    </a:cubicBezTo>
                    <a:cubicBezTo>
                      <a:pt x="0" y="198"/>
                      <a:pt x="4" y="203"/>
                      <a:pt x="10" y="203"/>
                    </a:cubicBezTo>
                    <a:cubicBezTo>
                      <a:pt x="24" y="203"/>
                      <a:pt x="24" y="203"/>
                      <a:pt x="24" y="203"/>
                    </a:cubicBezTo>
                    <a:cubicBezTo>
                      <a:pt x="27" y="217"/>
                      <a:pt x="33" y="231"/>
                      <a:pt x="41" y="244"/>
                    </a:cubicBezTo>
                    <a:cubicBezTo>
                      <a:pt x="31" y="254"/>
                      <a:pt x="31" y="254"/>
                      <a:pt x="31" y="254"/>
                    </a:cubicBezTo>
                    <a:cubicBezTo>
                      <a:pt x="27" y="258"/>
                      <a:pt x="27" y="264"/>
                      <a:pt x="31" y="268"/>
                    </a:cubicBezTo>
                    <a:cubicBezTo>
                      <a:pt x="67" y="304"/>
                      <a:pt x="67" y="304"/>
                      <a:pt x="67" y="304"/>
                    </a:cubicBezTo>
                    <a:cubicBezTo>
                      <a:pt x="71" y="308"/>
                      <a:pt x="77" y="308"/>
                      <a:pt x="81" y="304"/>
                    </a:cubicBezTo>
                    <a:cubicBezTo>
                      <a:pt x="91" y="294"/>
                      <a:pt x="91" y="294"/>
                      <a:pt x="91" y="294"/>
                    </a:cubicBezTo>
                    <a:cubicBezTo>
                      <a:pt x="104" y="302"/>
                      <a:pt x="117" y="307"/>
                      <a:pt x="132" y="311"/>
                    </a:cubicBezTo>
                    <a:cubicBezTo>
                      <a:pt x="132" y="325"/>
                      <a:pt x="132" y="325"/>
                      <a:pt x="132" y="325"/>
                    </a:cubicBezTo>
                    <a:cubicBezTo>
                      <a:pt x="132" y="330"/>
                      <a:pt x="137" y="335"/>
                      <a:pt x="142" y="335"/>
                    </a:cubicBezTo>
                    <a:cubicBezTo>
                      <a:pt x="193" y="335"/>
                      <a:pt x="193" y="335"/>
                      <a:pt x="193" y="335"/>
                    </a:cubicBezTo>
                    <a:cubicBezTo>
                      <a:pt x="199" y="335"/>
                      <a:pt x="203" y="330"/>
                      <a:pt x="203" y="325"/>
                    </a:cubicBezTo>
                    <a:cubicBezTo>
                      <a:pt x="203" y="311"/>
                      <a:pt x="203" y="311"/>
                      <a:pt x="203" y="311"/>
                    </a:cubicBezTo>
                    <a:cubicBezTo>
                      <a:pt x="218" y="307"/>
                      <a:pt x="232" y="302"/>
                      <a:pt x="244" y="294"/>
                    </a:cubicBezTo>
                    <a:cubicBezTo>
                      <a:pt x="254" y="304"/>
                      <a:pt x="254" y="304"/>
                      <a:pt x="254" y="304"/>
                    </a:cubicBezTo>
                    <a:cubicBezTo>
                      <a:pt x="258" y="308"/>
                      <a:pt x="264" y="308"/>
                      <a:pt x="268" y="304"/>
                    </a:cubicBezTo>
                    <a:cubicBezTo>
                      <a:pt x="304" y="268"/>
                      <a:pt x="304" y="268"/>
                      <a:pt x="304" y="268"/>
                    </a:cubicBezTo>
                    <a:cubicBezTo>
                      <a:pt x="308" y="264"/>
                      <a:pt x="308" y="258"/>
                      <a:pt x="304" y="254"/>
                    </a:cubicBezTo>
                    <a:cubicBezTo>
                      <a:pt x="294" y="244"/>
                      <a:pt x="294" y="244"/>
                      <a:pt x="294" y="244"/>
                    </a:cubicBezTo>
                    <a:cubicBezTo>
                      <a:pt x="302" y="231"/>
                      <a:pt x="308" y="217"/>
                      <a:pt x="312" y="203"/>
                    </a:cubicBezTo>
                    <a:cubicBezTo>
                      <a:pt x="326" y="203"/>
                      <a:pt x="326" y="203"/>
                      <a:pt x="326" y="203"/>
                    </a:cubicBezTo>
                    <a:cubicBezTo>
                      <a:pt x="331" y="203"/>
                      <a:pt x="335" y="198"/>
                      <a:pt x="335" y="193"/>
                    </a:cubicBezTo>
                    <a:cubicBezTo>
                      <a:pt x="335" y="142"/>
                      <a:pt x="335" y="142"/>
                      <a:pt x="335" y="142"/>
                    </a:cubicBezTo>
                    <a:cubicBezTo>
                      <a:pt x="335" y="136"/>
                      <a:pt x="331" y="132"/>
                      <a:pt x="326" y="132"/>
                    </a:cubicBezTo>
                  </a:path>
                </a:pathLst>
              </a:custGeom>
              <a:gradFill flip="none" rotWithShape="1">
                <a:gsLst>
                  <a:gs pos="0">
                    <a:schemeClr val="bg1"/>
                  </a:gs>
                  <a:gs pos="100000">
                    <a:schemeClr val="bg1">
                      <a:lumMod val="85000"/>
                    </a:schemeClr>
                  </a:gs>
                </a:gsLst>
                <a:lin ang="2700000" scaled="1"/>
                <a:tileRect/>
              </a:gra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050">
                  <a:solidFill>
                    <a:schemeClr val="bg1"/>
                  </a:solidFill>
                  <a:latin typeface="+mj-ea"/>
                  <a:ea typeface="+mj-ea"/>
                </a:endParaRPr>
              </a:p>
            </p:txBody>
          </p:sp>
          <p:sp>
            <p:nvSpPr>
              <p:cNvPr id="12" name="Oval 66"/>
              <p:cNvSpPr>
                <a:spLocks noChangeArrowheads="1"/>
              </p:cNvSpPr>
              <p:nvPr/>
            </p:nvSpPr>
            <p:spPr bwMode="auto">
              <a:xfrm>
                <a:off x="3881232" y="3502555"/>
                <a:ext cx="592122" cy="593525"/>
              </a:xfrm>
              <a:prstGeom prst="ellipse">
                <a:avLst/>
              </a:prstGeom>
              <a:solidFill>
                <a:srgbClr val="934D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endParaRPr lang="zh-CN" altLang="en-US" sz="1350">
                  <a:solidFill>
                    <a:schemeClr val="bg1"/>
                  </a:solidFill>
                  <a:latin typeface="+mj-ea"/>
                  <a:ea typeface="+mj-ea"/>
                </a:endParaRPr>
              </a:p>
            </p:txBody>
          </p:sp>
        </p:grpSp>
        <p:sp>
          <p:nvSpPr>
            <p:cNvPr id="6" name="矩形 107"/>
            <p:cNvSpPr/>
            <p:nvPr/>
          </p:nvSpPr>
          <p:spPr>
            <a:xfrm>
              <a:off x="3932024" y="3671280"/>
              <a:ext cx="491336" cy="275050"/>
            </a:xfrm>
            <a:prstGeom prst="rect">
              <a:avLst/>
            </a:prstGeom>
            <a:noFill/>
            <a:ln w="9525">
              <a:noFill/>
            </a:ln>
          </p:spPr>
          <p:txBody>
            <a:bodyPr anchor="ctr">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stStyle>
            <a:p>
              <a:pPr marL="0" indent="0">
                <a:lnSpc>
                  <a:spcPct val="100000"/>
                </a:lnSpc>
                <a:spcBef>
                  <a:spcPct val="0"/>
                </a:spcBef>
                <a:buNone/>
              </a:pPr>
              <a:r>
                <a:rPr lang="zh-CN" altLang="en-US" sz="1350" b="1" dirty="0">
                  <a:solidFill>
                    <a:schemeClr val="bg1"/>
                  </a:solidFill>
                  <a:latin typeface="+mj-ea"/>
                  <a:ea typeface="+mj-ea"/>
                </a:rPr>
                <a:t>关系</a:t>
              </a:r>
              <a:endParaRPr lang="en-US" altLang="zh-CN" sz="1350" b="1" dirty="0">
                <a:solidFill>
                  <a:schemeClr val="bg1"/>
                </a:solidFill>
                <a:latin typeface="+mj-ea"/>
                <a:ea typeface="+mj-ea"/>
              </a:endParaRPr>
            </a:p>
          </p:txBody>
        </p:sp>
        <p:grpSp>
          <p:nvGrpSpPr>
            <p:cNvPr id="7" name="组合 108"/>
            <p:cNvGrpSpPr/>
            <p:nvPr/>
          </p:nvGrpSpPr>
          <p:grpSpPr>
            <a:xfrm>
              <a:off x="4574951" y="2789139"/>
              <a:ext cx="615307" cy="679276"/>
              <a:chOff x="5182959" y="3127661"/>
              <a:chExt cx="615307" cy="679276"/>
            </a:xfrm>
          </p:grpSpPr>
          <p:sp>
            <p:nvSpPr>
              <p:cNvPr id="8" name="Freeform 5"/>
              <p:cNvSpPr/>
              <p:nvPr/>
            </p:nvSpPr>
            <p:spPr>
              <a:xfrm>
                <a:off x="5587822" y="3369924"/>
                <a:ext cx="44429" cy="44429"/>
              </a:xfrm>
              <a:custGeom>
                <a:avLst/>
                <a:gdLst/>
                <a:ahLst/>
                <a:cxnLst>
                  <a:cxn ang="0">
                    <a:pos x="0" y="0"/>
                  </a:cxn>
                  <a:cxn ang="0">
                    <a:pos x="0"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0" y="0"/>
                  </a:cxn>
                </a:cxnLst>
                <a:rect l="0" t="0" r="0" b="0"/>
                <a:pathLst>
                  <a:path w="3" h="3">
                    <a:moveTo>
                      <a:pt x="0" y="0"/>
                    </a:moveTo>
                    <a:cubicBezTo>
                      <a:pt x="0" y="0"/>
                      <a:pt x="0" y="1"/>
                      <a:pt x="0" y="1"/>
                    </a:cubicBezTo>
                    <a:cubicBezTo>
                      <a:pt x="0" y="1"/>
                      <a:pt x="0" y="1"/>
                      <a:pt x="0" y="1"/>
                    </a:cubicBezTo>
                    <a:cubicBezTo>
                      <a:pt x="0" y="1"/>
                      <a:pt x="0" y="1"/>
                      <a:pt x="0" y="1"/>
                    </a:cubicBezTo>
                    <a:cubicBezTo>
                      <a:pt x="1" y="1"/>
                      <a:pt x="2" y="1"/>
                      <a:pt x="2" y="1"/>
                    </a:cubicBezTo>
                    <a:cubicBezTo>
                      <a:pt x="2" y="1"/>
                      <a:pt x="2" y="2"/>
                      <a:pt x="2" y="2"/>
                    </a:cubicBezTo>
                    <a:cubicBezTo>
                      <a:pt x="2" y="2"/>
                      <a:pt x="2" y="3"/>
                      <a:pt x="3" y="3"/>
                    </a:cubicBezTo>
                    <a:cubicBezTo>
                      <a:pt x="3" y="3"/>
                      <a:pt x="3" y="3"/>
                      <a:pt x="3" y="3"/>
                    </a:cubicBezTo>
                    <a:cubicBezTo>
                      <a:pt x="3" y="3"/>
                      <a:pt x="3" y="2"/>
                      <a:pt x="3" y="2"/>
                    </a:cubicBezTo>
                    <a:cubicBezTo>
                      <a:pt x="3" y="1"/>
                      <a:pt x="1" y="0"/>
                      <a:pt x="1" y="0"/>
                    </a:cubicBezTo>
                    <a:cubicBezTo>
                      <a:pt x="1" y="0"/>
                      <a:pt x="1" y="0"/>
                      <a:pt x="0"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sp>
            <p:nvSpPr>
              <p:cNvPr id="9" name="Freeform 6"/>
              <p:cNvSpPr>
                <a:spLocks noEditPoints="1"/>
              </p:cNvSpPr>
              <p:nvPr/>
            </p:nvSpPr>
            <p:spPr>
              <a:xfrm>
                <a:off x="5182959" y="3127661"/>
                <a:ext cx="615307" cy="679276"/>
              </a:xfrm>
              <a:custGeom>
                <a:avLst/>
                <a:gdLst/>
                <a:ahLst/>
                <a:cxnLst>
                  <a:cxn ang="0">
                    <a:pos x="441176" y="387673"/>
                  </a:cxn>
                  <a:cxn ang="0">
                    <a:pos x="454197" y="400687"/>
                  </a:cxn>
                  <a:cxn ang="0">
                    <a:pos x="454197" y="491790"/>
                  </a:cxn>
                  <a:cxn ang="0">
                    <a:pos x="521715" y="491790"/>
                  </a:cxn>
                  <a:cxn ang="0">
                    <a:pos x="534737" y="504805"/>
                  </a:cxn>
                  <a:cxn ang="0">
                    <a:pos x="521715" y="517819"/>
                  </a:cxn>
                  <a:cxn ang="0">
                    <a:pos x="439873" y="517819"/>
                  </a:cxn>
                  <a:cxn ang="0">
                    <a:pos x="428153" y="504740"/>
                  </a:cxn>
                  <a:cxn ang="0">
                    <a:pos x="428153" y="499078"/>
                  </a:cxn>
                  <a:cxn ang="0">
                    <a:pos x="428153" y="400687"/>
                  </a:cxn>
                  <a:cxn ang="0">
                    <a:pos x="441176" y="387673"/>
                  </a:cxn>
                  <a:cxn ang="0">
                    <a:pos x="442505" y="360827"/>
                  </a:cxn>
                  <a:cxn ang="0">
                    <a:pos x="304419" y="498724"/>
                  </a:cxn>
                  <a:cxn ang="0">
                    <a:pos x="442505" y="636621"/>
                  </a:cxn>
                  <a:cxn ang="0">
                    <a:pos x="580590" y="498724"/>
                  </a:cxn>
                  <a:cxn ang="0">
                    <a:pos x="442505" y="360827"/>
                  </a:cxn>
                  <a:cxn ang="0">
                    <a:pos x="442505" y="326157"/>
                  </a:cxn>
                  <a:cxn ang="0">
                    <a:pos x="615307" y="498724"/>
                  </a:cxn>
                  <a:cxn ang="0">
                    <a:pos x="442505" y="671290"/>
                  </a:cxn>
                  <a:cxn ang="0">
                    <a:pos x="269701" y="498724"/>
                  </a:cxn>
                  <a:cxn ang="0">
                    <a:pos x="442505" y="326157"/>
                  </a:cxn>
                  <a:cxn ang="0">
                    <a:pos x="43315" y="165727"/>
                  </a:cxn>
                  <a:cxn ang="0">
                    <a:pos x="43380" y="165727"/>
                  </a:cxn>
                  <a:cxn ang="0">
                    <a:pos x="75361" y="165727"/>
                  </a:cxn>
                  <a:cxn ang="0">
                    <a:pos x="78162" y="182962"/>
                  </a:cxn>
                  <a:cxn ang="0">
                    <a:pos x="86825" y="237205"/>
                  </a:cxn>
                  <a:cxn ang="0">
                    <a:pos x="93794" y="280261"/>
                  </a:cxn>
                  <a:cxn ang="0">
                    <a:pos x="104737" y="280261"/>
                  </a:cxn>
                  <a:cxn ang="0">
                    <a:pos x="105323" y="280261"/>
                  </a:cxn>
                  <a:cxn ang="0">
                    <a:pos x="112683" y="196425"/>
                  </a:cxn>
                  <a:cxn ang="0">
                    <a:pos x="104020" y="165727"/>
                  </a:cxn>
                  <a:cxn ang="0">
                    <a:pos x="155021" y="165727"/>
                  </a:cxn>
                  <a:cxn ang="0">
                    <a:pos x="146293" y="196425"/>
                  </a:cxn>
                  <a:cxn ang="0">
                    <a:pos x="153718" y="280261"/>
                  </a:cxn>
                  <a:cxn ang="0">
                    <a:pos x="154304" y="280261"/>
                  </a:cxn>
                  <a:cxn ang="0">
                    <a:pos x="165247" y="280261"/>
                  </a:cxn>
                  <a:cxn ang="0">
                    <a:pos x="174040" y="225759"/>
                  </a:cxn>
                  <a:cxn ang="0">
                    <a:pos x="181205" y="180751"/>
                  </a:cxn>
                  <a:cxn ang="0">
                    <a:pos x="183680" y="165727"/>
                  </a:cxn>
                  <a:cxn ang="0">
                    <a:pos x="214033" y="165727"/>
                  </a:cxn>
                  <a:cxn ang="0">
                    <a:pos x="215531" y="165727"/>
                  </a:cxn>
                  <a:cxn ang="0">
                    <a:pos x="381690" y="165727"/>
                  </a:cxn>
                  <a:cxn ang="0">
                    <a:pos x="425070" y="209108"/>
                  </a:cxn>
                  <a:cxn ang="0">
                    <a:pos x="381690" y="252424"/>
                  </a:cxn>
                  <a:cxn ang="0">
                    <a:pos x="215531" y="252424"/>
                  </a:cxn>
                  <a:cxn ang="0">
                    <a:pos x="215531" y="338470"/>
                  </a:cxn>
                  <a:cxn ang="0">
                    <a:pos x="215531" y="415478"/>
                  </a:cxn>
                  <a:cxn ang="0">
                    <a:pos x="215531" y="635895"/>
                  </a:cxn>
                  <a:cxn ang="0">
                    <a:pos x="172086" y="679276"/>
                  </a:cxn>
                  <a:cxn ang="0">
                    <a:pos x="129489" y="644090"/>
                  </a:cxn>
                  <a:cxn ang="0">
                    <a:pos x="86825" y="679276"/>
                  </a:cxn>
                  <a:cxn ang="0">
                    <a:pos x="43380" y="635895"/>
                  </a:cxn>
                  <a:cxn ang="0">
                    <a:pos x="43380" y="437136"/>
                  </a:cxn>
                  <a:cxn ang="0">
                    <a:pos x="0" y="393820"/>
                  </a:cxn>
                  <a:cxn ang="0">
                    <a:pos x="0" y="209108"/>
                  </a:cxn>
                  <a:cxn ang="0">
                    <a:pos x="43315" y="165727"/>
                  </a:cxn>
                  <a:cxn ang="0">
                    <a:pos x="129474" y="0"/>
                  </a:cxn>
                  <a:cxn ang="0">
                    <a:pos x="206763" y="77171"/>
                  </a:cxn>
                  <a:cxn ang="0">
                    <a:pos x="129474" y="154342"/>
                  </a:cxn>
                  <a:cxn ang="0">
                    <a:pos x="52185" y="77171"/>
                  </a:cxn>
                  <a:cxn ang="0">
                    <a:pos x="129474" y="0"/>
                  </a:cxn>
                </a:cxnLst>
                <a:rect l="0" t="0" r="0" b="0"/>
                <a:pathLst>
                  <a:path w="549140" h="606228">
                    <a:moveTo>
                      <a:pt x="393734" y="345983"/>
                    </a:moveTo>
                    <a:cubicBezTo>
                      <a:pt x="400183" y="345983"/>
                      <a:pt x="405355" y="351210"/>
                      <a:pt x="405355" y="357598"/>
                    </a:cubicBezTo>
                    <a:lnTo>
                      <a:pt x="405355" y="438904"/>
                    </a:lnTo>
                    <a:lnTo>
                      <a:pt x="465612" y="438904"/>
                    </a:lnTo>
                    <a:cubicBezTo>
                      <a:pt x="472062" y="438904"/>
                      <a:pt x="477234" y="444131"/>
                      <a:pt x="477234" y="450519"/>
                    </a:cubicBezTo>
                    <a:cubicBezTo>
                      <a:pt x="477234" y="456965"/>
                      <a:pt x="472062" y="462134"/>
                      <a:pt x="465612" y="462134"/>
                    </a:cubicBezTo>
                    <a:lnTo>
                      <a:pt x="392571" y="462134"/>
                    </a:lnTo>
                    <a:cubicBezTo>
                      <a:pt x="386121" y="462134"/>
                      <a:pt x="382112" y="456907"/>
                      <a:pt x="382112" y="450461"/>
                    </a:cubicBezTo>
                    <a:lnTo>
                      <a:pt x="382112" y="445408"/>
                    </a:lnTo>
                    <a:lnTo>
                      <a:pt x="382112" y="357598"/>
                    </a:lnTo>
                    <a:cubicBezTo>
                      <a:pt x="382112" y="351210"/>
                      <a:pt x="387284" y="345983"/>
                      <a:pt x="393734" y="345983"/>
                    </a:cubicBezTo>
                    <a:close/>
                    <a:moveTo>
                      <a:pt x="394920" y="322024"/>
                    </a:moveTo>
                    <a:cubicBezTo>
                      <a:pt x="326965" y="322024"/>
                      <a:pt x="271683" y="377231"/>
                      <a:pt x="271683" y="445092"/>
                    </a:cubicBezTo>
                    <a:cubicBezTo>
                      <a:pt x="271683" y="512954"/>
                      <a:pt x="326965" y="568160"/>
                      <a:pt x="394920" y="568160"/>
                    </a:cubicBezTo>
                    <a:cubicBezTo>
                      <a:pt x="462874" y="568160"/>
                      <a:pt x="518156" y="512954"/>
                      <a:pt x="518156" y="445092"/>
                    </a:cubicBezTo>
                    <a:cubicBezTo>
                      <a:pt x="518156" y="377231"/>
                      <a:pt x="462874" y="322024"/>
                      <a:pt x="394920" y="322024"/>
                    </a:cubicBezTo>
                    <a:close/>
                    <a:moveTo>
                      <a:pt x="394920" y="291083"/>
                    </a:moveTo>
                    <a:cubicBezTo>
                      <a:pt x="479965" y="291083"/>
                      <a:pt x="549140" y="360164"/>
                      <a:pt x="549140" y="445092"/>
                    </a:cubicBezTo>
                    <a:cubicBezTo>
                      <a:pt x="549140" y="530020"/>
                      <a:pt x="479965" y="599101"/>
                      <a:pt x="394920" y="599101"/>
                    </a:cubicBezTo>
                    <a:cubicBezTo>
                      <a:pt x="309874" y="599101"/>
                      <a:pt x="240699" y="530020"/>
                      <a:pt x="240699" y="445092"/>
                    </a:cubicBezTo>
                    <a:cubicBezTo>
                      <a:pt x="240699" y="360164"/>
                      <a:pt x="309874" y="291083"/>
                      <a:pt x="394920" y="291083"/>
                    </a:cubicBezTo>
                    <a:close/>
                    <a:moveTo>
                      <a:pt x="38657" y="147905"/>
                    </a:moveTo>
                    <a:lnTo>
                      <a:pt x="38715" y="147905"/>
                    </a:lnTo>
                    <a:lnTo>
                      <a:pt x="67257" y="147905"/>
                    </a:lnTo>
                    <a:lnTo>
                      <a:pt x="69757" y="163287"/>
                    </a:lnTo>
                    <a:lnTo>
                      <a:pt x="77488" y="211696"/>
                    </a:lnTo>
                    <a:lnTo>
                      <a:pt x="83708" y="250122"/>
                    </a:lnTo>
                    <a:lnTo>
                      <a:pt x="93474" y="250122"/>
                    </a:lnTo>
                    <a:lnTo>
                      <a:pt x="93997" y="250122"/>
                    </a:lnTo>
                    <a:lnTo>
                      <a:pt x="100566" y="175302"/>
                    </a:lnTo>
                    <a:lnTo>
                      <a:pt x="92834" y="147905"/>
                    </a:lnTo>
                    <a:lnTo>
                      <a:pt x="138351" y="147905"/>
                    </a:lnTo>
                    <a:lnTo>
                      <a:pt x="130561" y="175302"/>
                    </a:lnTo>
                    <a:lnTo>
                      <a:pt x="137188" y="250122"/>
                    </a:lnTo>
                    <a:lnTo>
                      <a:pt x="137711" y="250122"/>
                    </a:lnTo>
                    <a:lnTo>
                      <a:pt x="147477" y="250122"/>
                    </a:lnTo>
                    <a:lnTo>
                      <a:pt x="155325" y="201481"/>
                    </a:lnTo>
                    <a:lnTo>
                      <a:pt x="161719" y="161313"/>
                    </a:lnTo>
                    <a:lnTo>
                      <a:pt x="163928" y="147905"/>
                    </a:lnTo>
                    <a:lnTo>
                      <a:pt x="191017" y="147905"/>
                    </a:lnTo>
                    <a:lnTo>
                      <a:pt x="192354" y="147905"/>
                    </a:lnTo>
                    <a:lnTo>
                      <a:pt x="340645" y="147905"/>
                    </a:lnTo>
                    <a:cubicBezTo>
                      <a:pt x="362037" y="147905"/>
                      <a:pt x="379360" y="165144"/>
                      <a:pt x="379360" y="186621"/>
                    </a:cubicBezTo>
                    <a:cubicBezTo>
                      <a:pt x="379360" y="207982"/>
                      <a:pt x="362037" y="225279"/>
                      <a:pt x="340645" y="225279"/>
                    </a:cubicBezTo>
                    <a:lnTo>
                      <a:pt x="192354" y="225279"/>
                    </a:lnTo>
                    <a:lnTo>
                      <a:pt x="192354" y="302072"/>
                    </a:lnTo>
                    <a:lnTo>
                      <a:pt x="192354" y="370798"/>
                    </a:lnTo>
                    <a:lnTo>
                      <a:pt x="192354" y="567512"/>
                    </a:lnTo>
                    <a:cubicBezTo>
                      <a:pt x="192354" y="588873"/>
                      <a:pt x="174973" y="606228"/>
                      <a:pt x="153581" y="606228"/>
                    </a:cubicBezTo>
                    <a:cubicBezTo>
                      <a:pt x="134688" y="606228"/>
                      <a:pt x="118935" y="592704"/>
                      <a:pt x="115564" y="574826"/>
                    </a:cubicBezTo>
                    <a:cubicBezTo>
                      <a:pt x="112134" y="592704"/>
                      <a:pt x="96380" y="606228"/>
                      <a:pt x="77488" y="606228"/>
                    </a:cubicBezTo>
                    <a:cubicBezTo>
                      <a:pt x="56096" y="606228"/>
                      <a:pt x="38715" y="588873"/>
                      <a:pt x="38715" y="567512"/>
                    </a:cubicBezTo>
                    <a:lnTo>
                      <a:pt x="38715" y="390127"/>
                    </a:lnTo>
                    <a:cubicBezTo>
                      <a:pt x="17323" y="390127"/>
                      <a:pt x="0" y="372829"/>
                      <a:pt x="0" y="351469"/>
                    </a:cubicBezTo>
                    <a:lnTo>
                      <a:pt x="0" y="186621"/>
                    </a:lnTo>
                    <a:cubicBezTo>
                      <a:pt x="0" y="165260"/>
                      <a:pt x="17265" y="147963"/>
                      <a:pt x="38657" y="147905"/>
                    </a:cubicBezTo>
                    <a:close/>
                    <a:moveTo>
                      <a:pt x="115551" y="0"/>
                    </a:moveTo>
                    <a:cubicBezTo>
                      <a:pt x="153646" y="0"/>
                      <a:pt x="184529" y="30835"/>
                      <a:pt x="184529" y="68872"/>
                    </a:cubicBezTo>
                    <a:cubicBezTo>
                      <a:pt x="184529" y="106909"/>
                      <a:pt x="153646" y="137744"/>
                      <a:pt x="115551" y="137744"/>
                    </a:cubicBezTo>
                    <a:cubicBezTo>
                      <a:pt x="77456" y="137744"/>
                      <a:pt x="46573" y="106909"/>
                      <a:pt x="46573" y="68872"/>
                    </a:cubicBezTo>
                    <a:cubicBezTo>
                      <a:pt x="46573" y="30835"/>
                      <a:pt x="77456" y="0"/>
                      <a:pt x="115551" y="0"/>
                    </a:cubicBezTo>
                    <a:close/>
                  </a:path>
                </a:pathLst>
              </a:custGeom>
              <a:solidFill>
                <a:schemeClr val="bg1">
                  <a:alpha val="100000"/>
                </a:schemeClr>
              </a:solidFill>
              <a:ln w="9525">
                <a:noFill/>
              </a:ln>
            </p:spPr>
            <p:txBody>
              <a:bodyPr/>
              <a:lstStyle/>
              <a:p>
                <a:endParaRPr lang="zh-CN" altLang="en-US" sz="1013">
                  <a:solidFill>
                    <a:schemeClr val="bg1"/>
                  </a:solidFill>
                  <a:latin typeface="+mj-ea"/>
                  <a:ea typeface="+mj-ea"/>
                </a:endParaRPr>
              </a:p>
            </p:txBody>
          </p:sp>
        </p:grpSp>
      </p:grpSp>
      <p:grpSp>
        <p:nvGrpSpPr>
          <p:cNvPr id="16" name="组合 15"/>
          <p:cNvGrpSpPr/>
          <p:nvPr/>
        </p:nvGrpSpPr>
        <p:grpSpPr>
          <a:xfrm>
            <a:off x="3455912" y="3067965"/>
            <a:ext cx="2572748" cy="412370"/>
            <a:chOff x="4539571" y="1345331"/>
            <a:chExt cx="5584595" cy="549827"/>
          </a:xfrm>
          <a:solidFill>
            <a:srgbClr val="1F4E79"/>
          </a:solidFill>
        </p:grpSpPr>
        <p:sp>
          <p:nvSpPr>
            <p:cNvPr id="17" name="Rectangle 77"/>
            <p:cNvSpPr>
              <a:spLocks noChangeArrowheads="1"/>
            </p:cNvSpPr>
            <p:nvPr/>
          </p:nvSpPr>
          <p:spPr bwMode="auto">
            <a:xfrm>
              <a:off x="4539571" y="1405930"/>
              <a:ext cx="608493" cy="358316"/>
            </a:xfrm>
            <a:prstGeom prst="rect">
              <a:avLst/>
            </a:prstGeom>
            <a:solidFill>
              <a:srgbClr val="934D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endParaRPr lang="zh-CN" altLang="en-US"/>
            </a:p>
          </p:txBody>
        </p:sp>
        <p:sp>
          <p:nvSpPr>
            <p:cNvPr id="18" name="AutoShape 78"/>
            <p:cNvSpPr>
              <a:spLocks noChangeArrowheads="1"/>
            </p:cNvSpPr>
            <p:nvPr/>
          </p:nvSpPr>
          <p:spPr bwMode="auto">
            <a:xfrm>
              <a:off x="5148064" y="1345331"/>
              <a:ext cx="4976102" cy="549827"/>
            </a:xfrm>
            <a:prstGeom prst="roundRect">
              <a:avLst>
                <a:gd name="adj" fmla="val 16667"/>
              </a:avLst>
            </a:prstGeom>
            <a:noFill/>
            <a:ln w="25400">
              <a:solidFill>
                <a:srgbClr val="4E2A13"/>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0" name="Rectangle 83"/>
          <p:cNvSpPr>
            <a:spLocks noChangeArrowheads="1"/>
          </p:cNvSpPr>
          <p:nvPr/>
        </p:nvSpPr>
        <p:spPr bwMode="auto">
          <a:xfrm>
            <a:off x="3602883" y="3126101"/>
            <a:ext cx="227818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二</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民法与相邻法律的关系</a:t>
            </a:r>
          </a:p>
        </p:txBody>
      </p:sp>
      <p:sp>
        <p:nvSpPr>
          <p:cNvPr id="21" name="Freeform 5"/>
          <p:cNvSpPr/>
          <p:nvPr/>
        </p:nvSpPr>
        <p:spPr bwMode="auto">
          <a:xfrm>
            <a:off x="2653313" y="2940002"/>
            <a:ext cx="790261" cy="346823"/>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E2A13"/>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grpSp>
        <p:nvGrpSpPr>
          <p:cNvPr id="22" name="组合 21"/>
          <p:cNvGrpSpPr/>
          <p:nvPr/>
        </p:nvGrpSpPr>
        <p:grpSpPr>
          <a:xfrm>
            <a:off x="3441700" y="801699"/>
            <a:ext cx="2194753" cy="415544"/>
            <a:chOff x="4539571" y="1345332"/>
            <a:chExt cx="7210203" cy="554058"/>
          </a:xfrm>
          <a:solidFill>
            <a:srgbClr val="1F4E79"/>
          </a:solidFill>
        </p:grpSpPr>
        <p:sp>
          <p:nvSpPr>
            <p:cNvPr id="23" name="Rectangle 77"/>
            <p:cNvSpPr>
              <a:spLocks noChangeArrowheads="1"/>
            </p:cNvSpPr>
            <p:nvPr/>
          </p:nvSpPr>
          <p:spPr bwMode="auto">
            <a:xfrm>
              <a:off x="4539571" y="1405930"/>
              <a:ext cx="608493" cy="358316"/>
            </a:xfrm>
            <a:prstGeom prst="rect">
              <a:avLst/>
            </a:prstGeom>
            <a:solidFill>
              <a:srgbClr val="46014E"/>
            </a:solidFill>
            <a:ln w="9525">
              <a:solidFill>
                <a:srgbClr val="000000"/>
              </a:solidFill>
              <a:miter lim="800000"/>
              <a:headEnd/>
              <a:tailEnd/>
            </a:ln>
          </p:spPr>
          <p:txBody>
            <a:bodyPr vert="horz" wrap="square" lIns="68580" tIns="34290" rIns="68580" bIns="34290" numCol="1" anchor="t" anchorCtr="0" compatLnSpc="1"/>
            <a:lstStyle/>
            <a:p>
              <a:endParaRPr lang="zh-CN" altLang="en-US"/>
            </a:p>
          </p:txBody>
        </p:sp>
        <p:sp>
          <p:nvSpPr>
            <p:cNvPr id="24" name="AutoShape 78"/>
            <p:cNvSpPr>
              <a:spLocks noChangeArrowheads="1"/>
            </p:cNvSpPr>
            <p:nvPr/>
          </p:nvSpPr>
          <p:spPr bwMode="auto">
            <a:xfrm>
              <a:off x="5148063" y="1345332"/>
              <a:ext cx="6601711" cy="554058"/>
            </a:xfrm>
            <a:prstGeom prst="roundRect">
              <a:avLst>
                <a:gd name="adj" fmla="val 16667"/>
              </a:avLst>
            </a:prstGeom>
            <a:noFill/>
            <a:ln w="25400">
              <a:solidFill>
                <a:srgbClr val="46014E"/>
              </a:solidFill>
              <a:prstDash val="sysDot"/>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000" b="1">
                <a:latin typeface="Arial" panose="020B0604020202020204" pitchFamily="34" charset="0"/>
                <a:ea typeface="宋体" panose="02010600030101010101" pitchFamily="2" charset="-122"/>
              </a:endParaRPr>
            </a:p>
          </p:txBody>
        </p:sp>
      </p:grpSp>
      <p:sp>
        <p:nvSpPr>
          <p:cNvPr id="25" name="Rectangle 83"/>
          <p:cNvSpPr>
            <a:spLocks noChangeArrowheads="1"/>
          </p:cNvSpPr>
          <p:nvPr/>
        </p:nvSpPr>
        <p:spPr bwMode="auto">
          <a:xfrm>
            <a:off x="3728372" y="859835"/>
            <a:ext cx="13805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lvl="0" eaLnBrk="1" hangingPunct="1"/>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一</a:t>
            </a:r>
            <a:r>
              <a:rPr lang="en-US" altLang="zh-CN"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4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民法的性质</a:t>
            </a:r>
          </a:p>
        </p:txBody>
      </p:sp>
      <p:sp>
        <p:nvSpPr>
          <p:cNvPr id="26" name="Freeform 5"/>
          <p:cNvSpPr/>
          <p:nvPr/>
        </p:nvSpPr>
        <p:spPr bwMode="auto">
          <a:xfrm flipV="1">
            <a:off x="2438459" y="990600"/>
            <a:ext cx="1003241" cy="678025"/>
          </a:xfrm>
          <a:custGeom>
            <a:avLst/>
            <a:gdLst>
              <a:gd name="T0" fmla="*/ 0 w 30411"/>
              <a:gd name="T1" fmla="*/ 0 h 15182"/>
              <a:gd name="T2" fmla="*/ 8766 w 30411"/>
              <a:gd name="T3" fmla="*/ 15182 h 15182"/>
              <a:gd name="T4" fmla="*/ 30411 w 30411"/>
              <a:gd name="T5" fmla="*/ 15182 h 15182"/>
            </a:gdLst>
            <a:ahLst/>
            <a:cxnLst>
              <a:cxn ang="0">
                <a:pos x="T0" y="T1"/>
              </a:cxn>
              <a:cxn ang="0">
                <a:pos x="T2" y="T3"/>
              </a:cxn>
              <a:cxn ang="0">
                <a:pos x="T4" y="T5"/>
              </a:cxn>
            </a:cxnLst>
            <a:rect l="0" t="0" r="r" b="b"/>
            <a:pathLst>
              <a:path w="30411" h="15182">
                <a:moveTo>
                  <a:pt x="0" y="0"/>
                </a:moveTo>
                <a:lnTo>
                  <a:pt x="8766" y="15182"/>
                </a:lnTo>
                <a:lnTo>
                  <a:pt x="30411" y="15182"/>
                </a:lnTo>
              </a:path>
            </a:pathLst>
          </a:custGeom>
          <a:noFill/>
          <a:ln w="28575">
            <a:solidFill>
              <a:srgbClr val="46014E"/>
            </a:solidFill>
            <a:round/>
          </a:ln>
          <a:effectLst/>
        </p:spPr>
        <p:txBody>
          <a:bodyPr wrap="none" anchor="ctr"/>
          <a:lstStyle/>
          <a:p>
            <a:endParaRPr lang="zh-CN" altLang="en-US" sz="3000" b="1">
              <a:latin typeface="Arial" panose="020B0604020202020204" pitchFamily="34" charset="0"/>
              <a:ea typeface="宋体" panose="02010600030101010101" pitchFamily="2" charset="-122"/>
            </a:endParaRPr>
          </a:p>
        </p:txBody>
      </p:sp>
      <p:sp>
        <p:nvSpPr>
          <p:cNvPr id="27" name="Rectangle 83"/>
          <p:cNvSpPr>
            <a:spLocks noChangeArrowheads="1"/>
          </p:cNvSpPr>
          <p:nvPr/>
        </p:nvSpPr>
        <p:spPr bwMode="auto">
          <a:xfrm>
            <a:off x="3520018" y="1321388"/>
            <a:ext cx="5293609"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1.</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民法是私法。公法和私法是历史上对法律性质的基本划分。</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2.</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民法是人法。</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民法以人为本</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以人作为基本出发点</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规定自然人和法人的根本地位</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确定合理的人性观点</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依公平正义的观念来规范人的行为</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建立和谐的人际社会。</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3.</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民法是权利法。民法的基本内容是规定民事主体的民事权利</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规定民事权利行使的规则</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规定对民事权利的保护。</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p:txBody>
      </p:sp>
      <p:sp>
        <p:nvSpPr>
          <p:cNvPr id="28" name="Rectangle 83"/>
          <p:cNvSpPr>
            <a:spLocks noChangeArrowheads="1"/>
          </p:cNvSpPr>
          <p:nvPr/>
        </p:nvSpPr>
        <p:spPr bwMode="auto">
          <a:xfrm>
            <a:off x="3520018" y="3488156"/>
            <a:ext cx="5198680"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fo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4000" b="1">
                <a:solidFill>
                  <a:schemeClr val="tx1"/>
                </a:solidFill>
                <a:latin typeface="Arial" panose="020B0604020202020204" pitchFamily="34" charset="0"/>
                <a:ea typeface="宋体" panose="02010600030101010101" pitchFamily="2" charset="-122"/>
              </a:defRPr>
            </a:lvl1pPr>
            <a:lvl2pPr marL="742950" indent="-285750" eaLnBrk="0" hangingPunct="0">
              <a:defRPr sz="4000" b="1">
                <a:solidFill>
                  <a:schemeClr val="tx1"/>
                </a:solidFill>
                <a:latin typeface="Arial" panose="020B0604020202020204" pitchFamily="34" charset="0"/>
                <a:ea typeface="宋体" panose="02010600030101010101" pitchFamily="2" charset="-122"/>
              </a:defRPr>
            </a:lvl2pPr>
            <a:lvl3pPr marL="1143000" indent="-228600" eaLnBrk="0" hangingPunct="0">
              <a:defRPr sz="4000" b="1">
                <a:solidFill>
                  <a:schemeClr val="tx1"/>
                </a:solidFill>
                <a:latin typeface="Arial" panose="020B0604020202020204" pitchFamily="34" charset="0"/>
                <a:ea typeface="宋体" panose="02010600030101010101" pitchFamily="2" charset="-122"/>
              </a:defRPr>
            </a:lvl3pPr>
            <a:lvl4pPr marL="1600200" indent="-228600" eaLnBrk="0" hangingPunct="0">
              <a:defRPr sz="4000" b="1">
                <a:solidFill>
                  <a:schemeClr val="tx1"/>
                </a:solidFill>
                <a:latin typeface="Arial" panose="020B0604020202020204" pitchFamily="34" charset="0"/>
                <a:ea typeface="宋体" panose="02010600030101010101" pitchFamily="2" charset="-122"/>
              </a:defRPr>
            </a:lvl4pPr>
            <a:lvl5pPr marL="2057400" indent="-228600" eaLnBrk="0" hangingPunct="0">
              <a:defRPr sz="4000" b="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4000" b="1">
                <a:solidFill>
                  <a:schemeClr val="tx1"/>
                </a:solidFill>
                <a:latin typeface="Arial" panose="020B0604020202020204" pitchFamily="34" charset="0"/>
                <a:ea typeface="宋体" panose="02010600030101010101" pitchFamily="2" charset="-122"/>
              </a:defRPr>
            </a:lvl9pPr>
          </a:lstStyle>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1.</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民法与商法。不能将民法和商法截然分开</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理由是国家立法采用的指导思想就是民商合一</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商法单行法要符合</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民法典</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的规定</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接受</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民法典</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的指导。</a:t>
            </a:r>
            <a:endPar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endParaRPr>
          </a:p>
          <a:p>
            <a:pPr marL="171450" lvl="0" indent="-171450" eaLnBrk="1" hangingPunct="1">
              <a:lnSpc>
                <a:spcPct val="150000"/>
              </a:lnSpc>
              <a:buFont typeface="Wingdings" panose="05000000000000000000" pitchFamily="2" charset="2"/>
              <a:buChar char="u"/>
            </a:pP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2.</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民法与经济法。经济法研究国家与商品生产者和经营者之间的关系</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研究命令者与服从者的关系</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贯彻国家意志先定的原则</a:t>
            </a:r>
            <a:r>
              <a:rPr lang="en-US" altLang="zh-CN"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a:t>
            </a:r>
            <a:r>
              <a:rPr lang="zh-CN" altLang="en-US" sz="1100" b="0" dirty="0">
                <a:solidFill>
                  <a:prstClr val="black"/>
                </a:solidFill>
                <a:latin typeface="微软雅黑" panose="020B0503020204020204" pitchFamily="34" charset="-122"/>
                <a:ea typeface="微软雅黑" panose="020B0503020204020204" pitchFamily="34" charset="-122"/>
                <a:cs typeface="经典综艺体简" panose="02010609000101010101" pitchFamily="49" charset="-122"/>
              </a:rPr>
              <a:t>保障国家计划的实现。</a:t>
            </a:r>
          </a:p>
        </p:txBody>
      </p:sp>
      <p:sp>
        <p:nvSpPr>
          <p:cNvPr id="2" name="矩形 1"/>
          <p:cNvSpPr/>
          <p:nvPr/>
        </p:nvSpPr>
        <p:spPr>
          <a:xfrm>
            <a:off x="25379" y="629202"/>
            <a:ext cx="3416320" cy="327975"/>
          </a:xfrm>
          <a:prstGeom prst="rect">
            <a:avLst/>
          </a:prstGeom>
        </p:spPr>
        <p:txBody>
          <a:bodyPr wrap="none">
            <a:spAutoFit/>
          </a:bodyPr>
          <a:lstStyle/>
          <a:p>
            <a:pPr algn="ctr">
              <a:lnSpc>
                <a:spcPct val="115000"/>
              </a:lnSpc>
              <a:spcAft>
                <a:spcPts val="0"/>
              </a:spcAft>
            </a:pPr>
            <a:r>
              <a:rPr lang="zh-CN" altLang="en-US" sz="1400" dirty="0">
                <a:solidFill>
                  <a:srgbClr val="000000"/>
                </a:solidFill>
                <a:latin typeface="NEU-BZ-S92"/>
                <a:ea typeface="方正小标宋_GBK" panose="020B0300000000000000" pitchFamily="34" charset="-122"/>
                <a:cs typeface="Times New Roman" panose="02020603050405020304" pitchFamily="18" charset="0"/>
              </a:rPr>
              <a:t>三、民法的性质和民法与相邻法律的关系</a:t>
            </a:r>
            <a:endParaRPr lang="zh-CN" altLang="zh-CN" sz="1100" dirty="0">
              <a:solidFill>
                <a:srgbClr val="000000"/>
              </a:solidFill>
              <a:effectLst/>
              <a:latin typeface="NEU-BZ-S92"/>
              <a:ea typeface="方正书宋_GBK"/>
              <a:cs typeface="Times New Roman" panose="02020603050405020304" pitchFamily="18" charset="0"/>
            </a:endParaRPr>
          </a:p>
        </p:txBody>
      </p:sp>
    </p:spTree>
    <p:extLst>
      <p:ext uri="{BB962C8B-B14F-4D97-AF65-F5344CB8AC3E}">
        <p14:creationId xmlns:p14="http://schemas.microsoft.com/office/powerpoint/2010/main" val="20981468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300"/>
                                        <p:tgtEl>
                                          <p:spTgt spid="26"/>
                                        </p:tgtEl>
                                      </p:cBhvr>
                                    </p:animEffect>
                                  </p:childTnLst>
                                </p:cTn>
                              </p:par>
                            </p:childTnLst>
                          </p:cTn>
                        </p:par>
                        <p:par>
                          <p:cTn id="14" fill="hold">
                            <p:stCondLst>
                              <p:cond delay="1300"/>
                            </p:stCondLst>
                            <p:childTnLst>
                              <p:par>
                                <p:cTn id="15" presetID="22" presetClass="entr" presetSubtype="8"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400"/>
                                        <p:tgtEl>
                                          <p:spTgt spid="2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ppt_w</p:attrName>
                                        </p:attrNameLst>
                                      </p:cBhvr>
                                      <p:tavLst>
                                        <p:tav tm="0">
                                          <p:val>
                                            <p:fltVal val="0"/>
                                          </p:val>
                                        </p:tav>
                                        <p:tav tm="100000">
                                          <p:val>
                                            <p:strVal val="#ppt_w"/>
                                          </p:val>
                                        </p:tav>
                                      </p:tavLst>
                                    </p:anim>
                                    <p:anim calcmode="lin" valueType="num">
                                      <p:cBhvr>
                                        <p:cTn id="27" dur="500" fill="hold"/>
                                        <p:tgtEl>
                                          <p:spTgt spid="27"/>
                                        </p:tgtEl>
                                        <p:attrNameLst>
                                          <p:attrName>ppt_h</p:attrName>
                                        </p:attrNameLst>
                                      </p:cBhvr>
                                      <p:tavLst>
                                        <p:tav tm="0">
                                          <p:val>
                                            <p:fltVal val="0"/>
                                          </p:val>
                                        </p:tav>
                                        <p:tav tm="100000">
                                          <p:val>
                                            <p:strVal val="#ppt_h"/>
                                          </p:val>
                                        </p:tav>
                                      </p:tavLst>
                                    </p:anim>
                                    <p:animEffect transition="in" filter="fade">
                                      <p:cBhvr>
                                        <p:cTn id="28" dur="500"/>
                                        <p:tgtEl>
                                          <p:spTgt spid="27"/>
                                        </p:tgtEl>
                                      </p:cBhvr>
                                    </p:animEffect>
                                  </p:childTnLst>
                                </p:cTn>
                              </p:par>
                            </p:childTnLst>
                          </p:cTn>
                        </p:par>
                        <p:par>
                          <p:cTn id="29" fill="hold">
                            <p:stCondLst>
                              <p:cond delay="2300"/>
                            </p:stCondLst>
                            <p:childTnLst>
                              <p:par>
                                <p:cTn id="30" presetID="22" presetClass="entr" presetSubtype="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300"/>
                                        <p:tgtEl>
                                          <p:spTgt spid="21"/>
                                        </p:tgtEl>
                                      </p:cBhvr>
                                    </p:animEffect>
                                  </p:childTnLst>
                                </p:cTn>
                              </p:par>
                            </p:childTnLst>
                          </p:cTn>
                        </p:par>
                        <p:par>
                          <p:cTn id="33" fill="hold">
                            <p:stCondLst>
                              <p:cond delay="2600"/>
                            </p:stCondLst>
                            <p:childTnLst>
                              <p:par>
                                <p:cTn id="34" presetID="22" presetClass="entr" presetSubtype="8"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left)">
                                      <p:cBhvr>
                                        <p:cTn id="36" dur="400"/>
                                        <p:tgtEl>
                                          <p:spTgt spid="16"/>
                                        </p:tgtEl>
                                      </p:cBhvr>
                                    </p:animEffect>
                                  </p:childTnLst>
                                </p:cTn>
                              </p:par>
                            </p:childTnLst>
                          </p:cTn>
                        </p:par>
                        <p:par>
                          <p:cTn id="37" fill="hold">
                            <p:stCondLst>
                              <p:cond delay="3000"/>
                            </p:stCondLst>
                            <p:childTnLst>
                              <p:par>
                                <p:cTn id="38" presetID="53" presetClass="entr" presetSubtype="16"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P spid="21" grpId="0" bldLvl="0" animBg="1"/>
      <p:bldP spid="25" grpId="0" bldLvl="0" animBg="1"/>
      <p:bldP spid="26" grpId="0" bldLvl="0" animBg="1"/>
      <p:bldP spid="27" grpId="0" bldLvl="0" animBg="1"/>
      <p:bldP spid="28" grpId="0" bldLvl="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第六节　共有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二、按份共有</a:t>
            </a:r>
            <a:endParaRPr lang="zh-CN" altLang="en-US" dirty="0"/>
          </a:p>
        </p:txBody>
      </p:sp>
      <p:sp>
        <p:nvSpPr>
          <p:cNvPr id="4" name="iṩḻîdè">
            <a:extLst>
              <a:ext uri="{FF2B5EF4-FFF2-40B4-BE49-F238E27FC236}">
                <a16:creationId xmlns:a16="http://schemas.microsoft.com/office/drawing/2014/main" id="{94E843F7-D59B-440E-B47D-635D104C8806}"/>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5400761-13DF-44A7-B024-5844C07B1C8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D1EE82A-9189-418F-9888-56468245BECB}"/>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A792F3AC-AC10-4872-99DE-10311BD6F64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49DE3555-A984-46F4-BB98-199C765F25C4}"/>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按份共有的概念和发生</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1D8EBF5-0CF8-47BD-BEFD-37A01D49E1F9}"/>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A814FDA9-A8E9-4096-B5F6-39834B50712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A1D7120B-CDBA-4484-8431-F70268A453AB}"/>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3376834-9677-44BB-A886-22CF2CB1923E}"/>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99C98E98-09CD-480B-9D1F-C456750929FD}"/>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3D6E0CE2-BB7E-439D-AAF8-DF0C8673170E}"/>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7998532C-36D3-4780-965A-892446D2588B}"/>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26B909A2-05CA-4D4C-BCFF-25AC56979E66}"/>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1A0EF5CF-A43A-45D0-B6B2-D1A4949A3599}"/>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按份共有的内部关系</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6706BA54-0E6E-4673-B22F-78F8CE4B776F}"/>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92A5B02D-4A4B-478B-AC9A-32C3A611F5BC}"/>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513770BF-DE47-40C2-AF28-AB5038E31279}"/>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76BA954A-7E08-410D-95BF-3828817A1414}"/>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299C9A90-7E2D-44D3-972D-254707E1591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D1F81010-B13F-4DBF-A066-10C698F510D6}"/>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4C6249FC-00C5-4405-9D28-38D8286532AE}"/>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286D4B0E-6BB9-40AF-91D4-4ED73B29700E}"/>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E9B6B5CB-682C-48F1-81EF-9CB6105260CB}"/>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按份共有中的应有部分</a:t>
            </a:r>
            <a:endParaRPr lang="en-GB" altLang="zh-CN" sz="1200" b="1" dirty="0">
              <a:solidFill>
                <a:srgbClr val="9B552C"/>
              </a:solidFill>
            </a:endParaRPr>
          </a:p>
        </p:txBody>
      </p:sp>
      <p:sp>
        <p:nvSpPr>
          <p:cNvPr id="29" name="išlidê">
            <a:extLst>
              <a:ext uri="{FF2B5EF4-FFF2-40B4-BE49-F238E27FC236}">
                <a16:creationId xmlns:a16="http://schemas.microsoft.com/office/drawing/2014/main" id="{0B477A32-1C87-4EF1-AEE0-7520BCDD91E0}"/>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按份共有的外部关系</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57E870C3-981D-4F5F-889A-64EAC7C0945F}"/>
              </a:ext>
            </a:extLst>
          </p:cNvPr>
          <p:cNvSpPr/>
          <p:nvPr/>
        </p:nvSpPr>
        <p:spPr>
          <a:xfrm>
            <a:off x="952405" y="1606646"/>
            <a:ext cx="3049153" cy="687689"/>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按份共有也叫做分别共有</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是共有的基本类型</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是指两个或者两个以上的权利主体对同一项财产按照应有部分享有权利、分担义务的共有关系。</a:t>
            </a:r>
          </a:p>
        </p:txBody>
      </p:sp>
      <p:sp>
        <p:nvSpPr>
          <p:cNvPr id="31" name="矩形 30">
            <a:extLst>
              <a:ext uri="{FF2B5EF4-FFF2-40B4-BE49-F238E27FC236}">
                <a16:creationId xmlns:a16="http://schemas.microsoft.com/office/drawing/2014/main" id="{9E3292CA-8934-4640-A29C-F39757856E54}"/>
              </a:ext>
            </a:extLst>
          </p:cNvPr>
          <p:cNvSpPr/>
          <p:nvPr/>
        </p:nvSpPr>
        <p:spPr>
          <a:xfrm>
            <a:off x="4919322" y="1708782"/>
            <a:ext cx="3319589" cy="890821"/>
          </a:xfrm>
          <a:prstGeom prst="rect">
            <a:avLst/>
          </a:prstGeom>
        </p:spPr>
        <p:txBody>
          <a:bodyPr wrap="square">
            <a:spAutoFit/>
          </a:bodyPr>
          <a:lstStyle/>
          <a:p>
            <a:pPr algn="just">
              <a:lnSpc>
                <a:spcPct val="120000"/>
              </a:lnSpc>
            </a:pPr>
            <a:r>
              <a:rPr lang="zh-CN" altLang="en-US" sz="1100" dirty="0"/>
              <a:t>按份共有中的应有部分</a:t>
            </a:r>
            <a:r>
              <a:rPr lang="en-US" altLang="zh-CN" sz="1100" dirty="0"/>
              <a:t>,</a:t>
            </a:r>
            <a:r>
              <a:rPr lang="zh-CN" altLang="en-US" sz="1100" dirty="0"/>
              <a:t>是指共有人对共有财产所享有的权利比例</a:t>
            </a:r>
            <a:r>
              <a:rPr lang="en-US" altLang="zh-CN" sz="1100" dirty="0"/>
              <a:t>,</a:t>
            </a:r>
            <a:r>
              <a:rPr lang="zh-CN" altLang="en-US" sz="1100" dirty="0"/>
              <a:t>或者共有人对共有财产于“份额”上的应享部分</a:t>
            </a:r>
            <a:r>
              <a:rPr lang="en-US" altLang="zh-CN" sz="1100" dirty="0"/>
              <a:t>,</a:t>
            </a:r>
            <a:r>
              <a:rPr lang="zh-CN" altLang="en-US" sz="1100" dirty="0"/>
              <a:t>实际上也就是各个共有人行使权利和承担义务的范围。</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64530CE4-30AB-4D05-9035-A96D8D25C41C}"/>
              </a:ext>
            </a:extLst>
          </p:cNvPr>
          <p:cNvSpPr/>
          <p:nvPr/>
        </p:nvSpPr>
        <p:spPr>
          <a:xfrm>
            <a:off x="1207812" y="3512911"/>
            <a:ext cx="303416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共有财产的使用和收益</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共有财产的处分</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3.</a:t>
            </a:r>
            <a:r>
              <a:rPr lang="zh-CN" altLang="en-US" sz="1100" dirty="0">
                <a:solidFill>
                  <a:schemeClr val="tx1">
                    <a:lumMod val="95000"/>
                    <a:lumOff val="5000"/>
                  </a:schemeClr>
                </a:solidFill>
                <a:cs typeface="+mn-ea"/>
                <a:sym typeface="+mn-lt"/>
              </a:rPr>
              <a:t>共有财产的管理</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4.</a:t>
            </a:r>
            <a:r>
              <a:rPr lang="zh-CN" altLang="en-US" sz="1100" dirty="0">
                <a:solidFill>
                  <a:schemeClr val="tx1">
                    <a:lumMod val="95000"/>
                    <a:lumOff val="5000"/>
                  </a:schemeClr>
                </a:solidFill>
                <a:cs typeface="+mn-ea"/>
                <a:sym typeface="+mn-lt"/>
              </a:rPr>
              <a:t>共有费用的承担</a:t>
            </a:r>
            <a:endParaRPr lang="en-US" altLang="zh-CN"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8AA4D360-6DCB-40A1-89AD-954F3FFC44F9}"/>
              </a:ext>
            </a:extLst>
          </p:cNvPr>
          <p:cNvSpPr/>
          <p:nvPr/>
        </p:nvSpPr>
        <p:spPr>
          <a:xfrm>
            <a:off x="4958307" y="3531239"/>
            <a:ext cx="3182578" cy="688586"/>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对第三人的权利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对第三人的义务</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zh-CN" altLang="en-US" sz="1100" dirty="0">
              <a:solidFill>
                <a:schemeClr val="tx1">
                  <a:lumMod val="95000"/>
                  <a:lumOff val="5000"/>
                </a:schemeClr>
              </a:solidFill>
              <a:cs typeface="+mn-ea"/>
              <a:sym typeface="+mn-lt"/>
            </a:endParaRPr>
          </a:p>
        </p:txBody>
      </p:sp>
    </p:spTree>
    <p:extLst>
      <p:ext uri="{BB962C8B-B14F-4D97-AF65-F5344CB8AC3E}">
        <p14:creationId xmlns:p14="http://schemas.microsoft.com/office/powerpoint/2010/main" val="3011696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第六节　共有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三、共同共有</a:t>
            </a:r>
            <a:endParaRPr lang="zh-CN" altLang="en-US" dirty="0"/>
          </a:p>
        </p:txBody>
      </p:sp>
      <p:sp>
        <p:nvSpPr>
          <p:cNvPr id="4" name="iṩḻîdè">
            <a:extLst>
              <a:ext uri="{FF2B5EF4-FFF2-40B4-BE49-F238E27FC236}">
                <a16:creationId xmlns:a16="http://schemas.microsoft.com/office/drawing/2014/main" id="{94E843F7-D59B-440E-B47D-635D104C8806}"/>
              </a:ext>
            </a:extLst>
          </p:cNvPr>
          <p:cNvSpPr/>
          <p:nvPr/>
        </p:nvSpPr>
        <p:spPr>
          <a:xfrm>
            <a:off x="694138"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a:extLst>
              <a:ext uri="{FF2B5EF4-FFF2-40B4-BE49-F238E27FC236}">
                <a16:creationId xmlns:a16="http://schemas.microsoft.com/office/drawing/2014/main" id="{95400761-13DF-44A7-B024-5844C07B1C8A}"/>
              </a:ext>
            </a:extLst>
          </p:cNvPr>
          <p:cNvSpPr/>
          <p:nvPr/>
        </p:nvSpPr>
        <p:spPr>
          <a:xfrm rot="5400000">
            <a:off x="694139" y="1156317"/>
            <a:ext cx="858560" cy="858560"/>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a:extLst>
              <a:ext uri="{FF2B5EF4-FFF2-40B4-BE49-F238E27FC236}">
                <a16:creationId xmlns:a16="http://schemas.microsoft.com/office/drawing/2014/main" id="{6D1EE82A-9189-418F-9888-56468245BECB}"/>
              </a:ext>
            </a:extLst>
          </p:cNvPr>
          <p:cNvSpPr/>
          <p:nvPr/>
        </p:nvSpPr>
        <p:spPr>
          <a:xfrm rot="16200000">
            <a:off x="3602873" y="2052996"/>
            <a:ext cx="926070" cy="79333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a:extLst>
              <a:ext uri="{FF2B5EF4-FFF2-40B4-BE49-F238E27FC236}">
                <a16:creationId xmlns:a16="http://schemas.microsoft.com/office/drawing/2014/main" id="{A792F3AC-AC10-4872-99DE-10311BD6F64F}"/>
              </a:ext>
            </a:extLst>
          </p:cNvPr>
          <p:cNvSpPr txBox="1"/>
          <p:nvPr/>
        </p:nvSpPr>
        <p:spPr>
          <a:xfrm rot="18900000">
            <a:off x="789949" y="1294578"/>
            <a:ext cx="363611" cy="304419"/>
          </a:xfrm>
          <a:prstGeom prst="rect">
            <a:avLst/>
          </a:prstGeom>
          <a:noFill/>
        </p:spPr>
        <p:txBody>
          <a:bodyPr wrap="none">
            <a:normAutofit fontScale="85000" lnSpcReduction="10000"/>
          </a:bodyPr>
          <a:lstStyle/>
          <a:p>
            <a:pPr algn="ctr"/>
            <a:r>
              <a:rPr lang="en-US" sz="1800" b="1">
                <a:solidFill>
                  <a:schemeClr val="bg1"/>
                </a:solidFill>
              </a:rPr>
              <a:t>01</a:t>
            </a:r>
          </a:p>
        </p:txBody>
      </p:sp>
      <p:sp>
        <p:nvSpPr>
          <p:cNvPr id="8" name="îśḷíḋê">
            <a:extLst>
              <a:ext uri="{FF2B5EF4-FFF2-40B4-BE49-F238E27FC236}">
                <a16:creationId xmlns:a16="http://schemas.microsoft.com/office/drawing/2014/main" id="{49DE3555-A984-46F4-BB98-199C765F25C4}"/>
              </a:ext>
            </a:extLst>
          </p:cNvPr>
          <p:cNvSpPr txBox="1"/>
          <p:nvPr/>
        </p:nvSpPr>
        <p:spPr>
          <a:xfrm>
            <a:off x="1397158" y="1303961"/>
            <a:ext cx="2129272" cy="312929"/>
          </a:xfrm>
          <a:prstGeom prst="rect">
            <a:avLst/>
          </a:prstGeom>
          <a:noFill/>
        </p:spPr>
        <p:txBody>
          <a:bodyPr wrap="none">
            <a:normAutofit/>
          </a:bodyPr>
          <a:lstStyle/>
          <a:p>
            <a:r>
              <a:rPr lang="en-US" altLang="zh-CN" sz="1400" b="1" dirty="0">
                <a:solidFill>
                  <a:srgbClr val="9B552C"/>
                </a:solidFill>
              </a:rPr>
              <a:t>(</a:t>
            </a:r>
            <a:r>
              <a:rPr lang="zh-CN" altLang="en-US" sz="1400" b="1" dirty="0">
                <a:solidFill>
                  <a:srgbClr val="9B552C"/>
                </a:solidFill>
              </a:rPr>
              <a:t>一</a:t>
            </a:r>
            <a:r>
              <a:rPr lang="en-US" altLang="zh-CN" sz="1400" b="1" dirty="0">
                <a:solidFill>
                  <a:srgbClr val="9B552C"/>
                </a:solidFill>
              </a:rPr>
              <a:t>)</a:t>
            </a:r>
            <a:r>
              <a:rPr lang="zh-CN" altLang="en-US" sz="1400" b="1" dirty="0">
                <a:solidFill>
                  <a:srgbClr val="9B552C"/>
                </a:solidFill>
              </a:rPr>
              <a:t>共同共有的概念</a:t>
            </a:r>
            <a:endParaRPr lang="en-GB" altLang="zh-CN" sz="1400" b="1" dirty="0">
              <a:solidFill>
                <a:srgbClr val="9B552C"/>
              </a:solidFill>
            </a:endParaRPr>
          </a:p>
        </p:txBody>
      </p:sp>
      <p:sp>
        <p:nvSpPr>
          <p:cNvPr id="9" name="ï$1iḑê">
            <a:extLst>
              <a:ext uri="{FF2B5EF4-FFF2-40B4-BE49-F238E27FC236}">
                <a16:creationId xmlns:a16="http://schemas.microsoft.com/office/drawing/2014/main" id="{C1D8EBF5-0CF8-47BD-BEFD-37A01D49E1F9}"/>
              </a:ext>
            </a:extLst>
          </p:cNvPr>
          <p:cNvSpPr/>
          <p:nvPr/>
        </p:nvSpPr>
        <p:spPr>
          <a:xfrm>
            <a:off x="4596787" y="1156315"/>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a:extLst>
              <a:ext uri="{FF2B5EF4-FFF2-40B4-BE49-F238E27FC236}">
                <a16:creationId xmlns:a16="http://schemas.microsoft.com/office/drawing/2014/main" id="{A814FDA9-A8E9-4096-B5F6-39834B507124}"/>
              </a:ext>
            </a:extLst>
          </p:cNvPr>
          <p:cNvSpPr/>
          <p:nvPr/>
        </p:nvSpPr>
        <p:spPr>
          <a:xfrm rot="10800000">
            <a:off x="7506452" y="1156317"/>
            <a:ext cx="858560" cy="858560"/>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a:extLst>
              <a:ext uri="{FF2B5EF4-FFF2-40B4-BE49-F238E27FC236}">
                <a16:creationId xmlns:a16="http://schemas.microsoft.com/office/drawing/2014/main" id="{A1D7120B-CDBA-4484-8431-F70268A453AB}"/>
              </a:ext>
            </a:extLst>
          </p:cNvPr>
          <p:cNvSpPr/>
          <p:nvPr/>
        </p:nvSpPr>
        <p:spPr>
          <a:xfrm>
            <a:off x="4596572" y="1986630"/>
            <a:ext cx="769166"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a:extLst>
              <a:ext uri="{FF2B5EF4-FFF2-40B4-BE49-F238E27FC236}">
                <a16:creationId xmlns:a16="http://schemas.microsoft.com/office/drawing/2014/main" id="{63376834-9677-44BB-A886-22CF2CB1923E}"/>
              </a:ext>
            </a:extLst>
          </p:cNvPr>
          <p:cNvSpPr txBox="1"/>
          <p:nvPr/>
        </p:nvSpPr>
        <p:spPr>
          <a:xfrm rot="2700000">
            <a:off x="7898475" y="1294578"/>
            <a:ext cx="363611" cy="304419"/>
          </a:xfrm>
          <a:prstGeom prst="rect">
            <a:avLst/>
          </a:prstGeom>
          <a:noFill/>
        </p:spPr>
        <p:txBody>
          <a:bodyPr wrap="none">
            <a:normAutofit fontScale="85000" lnSpcReduction="10000"/>
          </a:bodyPr>
          <a:lstStyle/>
          <a:p>
            <a:pPr algn="ctr"/>
            <a:r>
              <a:rPr lang="en-US" sz="1800" b="1">
                <a:solidFill>
                  <a:schemeClr val="bg1"/>
                </a:solidFill>
              </a:rPr>
              <a:t>02</a:t>
            </a:r>
          </a:p>
        </p:txBody>
      </p:sp>
      <p:sp>
        <p:nvSpPr>
          <p:cNvPr id="13" name="îṣlïdê">
            <a:extLst>
              <a:ext uri="{FF2B5EF4-FFF2-40B4-BE49-F238E27FC236}">
                <a16:creationId xmlns:a16="http://schemas.microsoft.com/office/drawing/2014/main" id="{99C98E98-09CD-480B-9D1F-C456750929FD}"/>
              </a:ext>
            </a:extLst>
          </p:cNvPr>
          <p:cNvSpPr/>
          <p:nvPr/>
        </p:nvSpPr>
        <p:spPr>
          <a:xfrm>
            <a:off x="694138" y="3052096"/>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4" name="ï$liḍê">
            <a:extLst>
              <a:ext uri="{FF2B5EF4-FFF2-40B4-BE49-F238E27FC236}">
                <a16:creationId xmlns:a16="http://schemas.microsoft.com/office/drawing/2014/main" id="{3D6E0CE2-BB7E-439D-AAF8-DF0C8673170E}"/>
              </a:ext>
            </a:extLst>
          </p:cNvPr>
          <p:cNvSpPr/>
          <p:nvPr/>
        </p:nvSpPr>
        <p:spPr>
          <a:xfrm>
            <a:off x="694139" y="3952143"/>
            <a:ext cx="858560" cy="858560"/>
          </a:xfrm>
          <a:prstGeom prst="rtTriangle">
            <a:avLst/>
          </a:pr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5" name="iṡ1îḓè">
            <a:extLst>
              <a:ext uri="{FF2B5EF4-FFF2-40B4-BE49-F238E27FC236}">
                <a16:creationId xmlns:a16="http://schemas.microsoft.com/office/drawing/2014/main" id="{7998532C-36D3-4780-965A-892446D2588B}"/>
              </a:ext>
            </a:extLst>
          </p:cNvPr>
          <p:cNvSpPr/>
          <p:nvPr/>
        </p:nvSpPr>
        <p:spPr>
          <a:xfrm rot="10800000">
            <a:off x="3669239" y="3049877"/>
            <a:ext cx="793338" cy="926070"/>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6" name="isḻiḑe">
            <a:extLst>
              <a:ext uri="{FF2B5EF4-FFF2-40B4-BE49-F238E27FC236}">
                <a16:creationId xmlns:a16="http://schemas.microsoft.com/office/drawing/2014/main" id="{26B909A2-05CA-4D4C-BCFF-25AC56979E66}"/>
              </a:ext>
            </a:extLst>
          </p:cNvPr>
          <p:cNvSpPr txBox="1"/>
          <p:nvPr/>
        </p:nvSpPr>
        <p:spPr>
          <a:xfrm rot="2720180">
            <a:off x="789949" y="4344431"/>
            <a:ext cx="363611" cy="304419"/>
          </a:xfrm>
          <a:prstGeom prst="rect">
            <a:avLst/>
          </a:prstGeom>
          <a:noFill/>
        </p:spPr>
        <p:txBody>
          <a:bodyPr wrap="none">
            <a:normAutofit fontScale="85000" lnSpcReduction="10000"/>
          </a:bodyPr>
          <a:lstStyle/>
          <a:p>
            <a:pPr algn="ctr"/>
            <a:r>
              <a:rPr lang="en-US" sz="1800" b="1">
                <a:solidFill>
                  <a:schemeClr val="bg1"/>
                </a:solidFill>
              </a:rPr>
              <a:t>03</a:t>
            </a:r>
          </a:p>
        </p:txBody>
      </p:sp>
      <p:sp>
        <p:nvSpPr>
          <p:cNvPr id="17" name="ïŝlîḋê">
            <a:extLst>
              <a:ext uri="{FF2B5EF4-FFF2-40B4-BE49-F238E27FC236}">
                <a16:creationId xmlns:a16="http://schemas.microsoft.com/office/drawing/2014/main" id="{1A0EF5CF-A43A-45D0-B6B2-D1A4949A3599}"/>
              </a:ext>
            </a:extLst>
          </p:cNvPr>
          <p:cNvSpPr txBox="1"/>
          <p:nvPr/>
        </p:nvSpPr>
        <p:spPr>
          <a:xfrm>
            <a:off x="1397158" y="3230717"/>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三</a:t>
            </a:r>
            <a:r>
              <a:rPr lang="en-US" altLang="zh-CN" sz="1200" b="1" dirty="0">
                <a:solidFill>
                  <a:srgbClr val="9B552C"/>
                </a:solidFill>
              </a:rPr>
              <a:t>)</a:t>
            </a:r>
            <a:r>
              <a:rPr lang="zh-CN" altLang="en-US" sz="1200" b="1" dirty="0">
                <a:solidFill>
                  <a:srgbClr val="9B552C"/>
                </a:solidFill>
              </a:rPr>
              <a:t>共同共有人的权利和义务</a:t>
            </a:r>
            <a:endParaRPr lang="en-GB" altLang="zh-CN" sz="1200" b="1" dirty="0">
              <a:solidFill>
                <a:srgbClr val="9B552C"/>
              </a:solidFill>
            </a:endParaRPr>
          </a:p>
        </p:txBody>
      </p:sp>
      <p:sp>
        <p:nvSpPr>
          <p:cNvPr id="18" name="îS1iḍê">
            <a:extLst>
              <a:ext uri="{FF2B5EF4-FFF2-40B4-BE49-F238E27FC236}">
                <a16:creationId xmlns:a16="http://schemas.microsoft.com/office/drawing/2014/main" id="{6706BA54-0E6E-4673-B22F-78F8CE4B776F}"/>
              </a:ext>
            </a:extLst>
          </p:cNvPr>
          <p:cNvSpPr/>
          <p:nvPr/>
        </p:nvSpPr>
        <p:spPr>
          <a:xfrm>
            <a:off x="4596787" y="3052098"/>
            <a:ext cx="3768439" cy="1758605"/>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21" name="ïşḻïďe">
            <a:extLst>
              <a:ext uri="{FF2B5EF4-FFF2-40B4-BE49-F238E27FC236}">
                <a16:creationId xmlns:a16="http://schemas.microsoft.com/office/drawing/2014/main" id="{92A5B02D-4A4B-478B-AC9A-32C3A611F5BC}"/>
              </a:ext>
            </a:extLst>
          </p:cNvPr>
          <p:cNvSpPr/>
          <p:nvPr/>
        </p:nvSpPr>
        <p:spPr>
          <a:xfrm rot="16200000">
            <a:off x="7506452" y="3952144"/>
            <a:ext cx="858560" cy="858560"/>
          </a:xfrm>
          <a:prstGeom prst="rtTriangle">
            <a:avLst/>
          </a:prstGeom>
          <a:solidFill>
            <a:srgbClr val="934D19"/>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2" name="ïṧḷiḑé">
            <a:extLst>
              <a:ext uri="{FF2B5EF4-FFF2-40B4-BE49-F238E27FC236}">
                <a16:creationId xmlns:a16="http://schemas.microsoft.com/office/drawing/2014/main" id="{513770BF-DE47-40C2-AF28-AB5038E31279}"/>
              </a:ext>
            </a:extLst>
          </p:cNvPr>
          <p:cNvSpPr/>
          <p:nvPr/>
        </p:nvSpPr>
        <p:spPr>
          <a:xfrm rot="5400000">
            <a:off x="4518685" y="3130075"/>
            <a:ext cx="926070" cy="769166"/>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3" name="ïṥḷîḓe">
            <a:extLst>
              <a:ext uri="{FF2B5EF4-FFF2-40B4-BE49-F238E27FC236}">
                <a16:creationId xmlns:a16="http://schemas.microsoft.com/office/drawing/2014/main" id="{76BA954A-7E08-410D-95BF-3828817A1414}"/>
              </a:ext>
            </a:extLst>
          </p:cNvPr>
          <p:cNvSpPr txBox="1"/>
          <p:nvPr/>
        </p:nvSpPr>
        <p:spPr>
          <a:xfrm rot="19095347">
            <a:off x="7903459" y="4378052"/>
            <a:ext cx="363611" cy="304419"/>
          </a:xfrm>
          <a:prstGeom prst="rect">
            <a:avLst/>
          </a:prstGeom>
          <a:noFill/>
        </p:spPr>
        <p:txBody>
          <a:bodyPr wrap="none">
            <a:normAutofit fontScale="85000" lnSpcReduction="10000"/>
          </a:bodyPr>
          <a:lstStyle/>
          <a:p>
            <a:pPr algn="ctr"/>
            <a:r>
              <a:rPr lang="en-US" sz="1800" b="1">
                <a:solidFill>
                  <a:schemeClr val="bg1"/>
                </a:solidFill>
              </a:rPr>
              <a:t>04</a:t>
            </a:r>
          </a:p>
        </p:txBody>
      </p:sp>
      <p:sp>
        <p:nvSpPr>
          <p:cNvPr id="24" name="ïṩ1idè">
            <a:extLst>
              <a:ext uri="{FF2B5EF4-FFF2-40B4-BE49-F238E27FC236}">
                <a16:creationId xmlns:a16="http://schemas.microsoft.com/office/drawing/2014/main" id="{299C9A90-7E2D-44D3-972D-254707E15913}"/>
              </a:ext>
            </a:extLst>
          </p:cNvPr>
          <p:cNvSpPr>
            <a:spLocks noChangeAspect="1"/>
          </p:cNvSpPr>
          <p:nvPr/>
        </p:nvSpPr>
        <p:spPr bwMode="auto">
          <a:xfrm>
            <a:off x="4763500" y="3149503"/>
            <a:ext cx="286313" cy="285881"/>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îsḻíḑè">
            <a:extLst>
              <a:ext uri="{FF2B5EF4-FFF2-40B4-BE49-F238E27FC236}">
                <a16:creationId xmlns:a16="http://schemas.microsoft.com/office/drawing/2014/main" id="{D1F81010-B13F-4DBF-A066-10C698F510D6}"/>
              </a:ext>
            </a:extLst>
          </p:cNvPr>
          <p:cNvSpPr>
            <a:spLocks noChangeAspect="1"/>
          </p:cNvSpPr>
          <p:nvPr/>
        </p:nvSpPr>
        <p:spPr bwMode="auto">
          <a:xfrm>
            <a:off x="4040081" y="3155376"/>
            <a:ext cx="286313" cy="258221"/>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6" name="ïSḻíḓê">
            <a:extLst>
              <a:ext uri="{FF2B5EF4-FFF2-40B4-BE49-F238E27FC236}">
                <a16:creationId xmlns:a16="http://schemas.microsoft.com/office/drawing/2014/main" id="{4C6249FC-00C5-4405-9D28-38D8286532AE}"/>
              </a:ext>
            </a:extLst>
          </p:cNvPr>
          <p:cNvSpPr>
            <a:spLocks noChangeAspect="1"/>
          </p:cNvSpPr>
          <p:nvPr/>
        </p:nvSpPr>
        <p:spPr bwMode="auto">
          <a:xfrm>
            <a:off x="4040081" y="2550830"/>
            <a:ext cx="286313" cy="22719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îślïḋê">
            <a:extLst>
              <a:ext uri="{FF2B5EF4-FFF2-40B4-BE49-F238E27FC236}">
                <a16:creationId xmlns:a16="http://schemas.microsoft.com/office/drawing/2014/main" id="{286D4B0E-6BB9-40AF-91D4-4ED73B29700E}"/>
              </a:ext>
            </a:extLst>
          </p:cNvPr>
          <p:cNvSpPr>
            <a:spLocks noChangeAspect="1"/>
          </p:cNvSpPr>
          <p:nvPr/>
        </p:nvSpPr>
        <p:spPr bwMode="auto">
          <a:xfrm>
            <a:off x="4763502" y="2521480"/>
            <a:ext cx="286311" cy="285898"/>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8" name="iŝlíḓé">
            <a:extLst>
              <a:ext uri="{FF2B5EF4-FFF2-40B4-BE49-F238E27FC236}">
                <a16:creationId xmlns:a16="http://schemas.microsoft.com/office/drawing/2014/main" id="{E9B6B5CB-682C-48F1-81EF-9CB6105260CB}"/>
              </a:ext>
            </a:extLst>
          </p:cNvPr>
          <p:cNvSpPr txBox="1"/>
          <p:nvPr/>
        </p:nvSpPr>
        <p:spPr>
          <a:xfrm>
            <a:off x="5018761" y="1288369"/>
            <a:ext cx="1955254"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二</a:t>
            </a:r>
            <a:r>
              <a:rPr lang="en-US" altLang="zh-CN" sz="1200" b="1" dirty="0">
                <a:solidFill>
                  <a:srgbClr val="9B552C"/>
                </a:solidFill>
              </a:rPr>
              <a:t>)</a:t>
            </a:r>
            <a:r>
              <a:rPr lang="zh-CN" altLang="en-US" sz="1200" b="1" dirty="0">
                <a:solidFill>
                  <a:srgbClr val="9B552C"/>
                </a:solidFill>
              </a:rPr>
              <a:t>共同共有的发生</a:t>
            </a:r>
            <a:endParaRPr lang="en-GB" altLang="zh-CN" sz="1200" b="1" dirty="0">
              <a:solidFill>
                <a:srgbClr val="9B552C"/>
              </a:solidFill>
            </a:endParaRPr>
          </a:p>
        </p:txBody>
      </p:sp>
      <p:sp>
        <p:nvSpPr>
          <p:cNvPr id="29" name="išlidê">
            <a:extLst>
              <a:ext uri="{FF2B5EF4-FFF2-40B4-BE49-F238E27FC236}">
                <a16:creationId xmlns:a16="http://schemas.microsoft.com/office/drawing/2014/main" id="{0B477A32-1C87-4EF1-AEE0-7520BCDD91E0}"/>
              </a:ext>
            </a:extLst>
          </p:cNvPr>
          <p:cNvSpPr txBox="1"/>
          <p:nvPr/>
        </p:nvSpPr>
        <p:spPr>
          <a:xfrm>
            <a:off x="5216176" y="3135978"/>
            <a:ext cx="1333420" cy="312929"/>
          </a:xfrm>
          <a:prstGeom prst="rect">
            <a:avLst/>
          </a:prstGeom>
          <a:noFill/>
        </p:spPr>
        <p:txBody>
          <a:bodyPr wrap="none">
            <a:noAutofit/>
          </a:bodyPr>
          <a:lstStyle/>
          <a:p>
            <a:r>
              <a:rPr lang="en-US" altLang="zh-CN" sz="1200" b="1" dirty="0">
                <a:solidFill>
                  <a:srgbClr val="9B552C"/>
                </a:solidFill>
              </a:rPr>
              <a:t>(</a:t>
            </a:r>
            <a:r>
              <a:rPr lang="zh-CN" altLang="en-US" sz="1200" b="1" dirty="0">
                <a:solidFill>
                  <a:srgbClr val="9B552C"/>
                </a:solidFill>
              </a:rPr>
              <a:t>四</a:t>
            </a:r>
            <a:r>
              <a:rPr lang="en-US" altLang="zh-CN" sz="1200" b="1" dirty="0">
                <a:solidFill>
                  <a:srgbClr val="9B552C"/>
                </a:solidFill>
              </a:rPr>
              <a:t>)</a:t>
            </a:r>
            <a:r>
              <a:rPr lang="zh-CN" altLang="en-US" sz="1200" b="1" dirty="0">
                <a:solidFill>
                  <a:srgbClr val="9B552C"/>
                </a:solidFill>
              </a:rPr>
              <a:t>共同共有关系的终止</a:t>
            </a:r>
            <a:endParaRPr lang="en-GB" altLang="zh-CN" sz="1200" b="1" dirty="0">
              <a:solidFill>
                <a:srgbClr val="9B552C"/>
              </a:solidFill>
            </a:endParaRPr>
          </a:p>
        </p:txBody>
      </p:sp>
      <p:sp>
        <p:nvSpPr>
          <p:cNvPr id="30" name="矩形 29">
            <a:extLst>
              <a:ext uri="{FF2B5EF4-FFF2-40B4-BE49-F238E27FC236}">
                <a16:creationId xmlns:a16="http://schemas.microsoft.com/office/drawing/2014/main" id="{57E870C3-981D-4F5F-889A-64EAC7C0945F}"/>
              </a:ext>
            </a:extLst>
          </p:cNvPr>
          <p:cNvSpPr/>
          <p:nvPr/>
        </p:nvSpPr>
        <p:spPr>
          <a:xfrm>
            <a:off x="952405" y="1606646"/>
            <a:ext cx="3049153" cy="1093954"/>
          </a:xfrm>
          <a:prstGeom prst="rect">
            <a:avLst/>
          </a:prstGeom>
        </p:spPr>
        <p:txBody>
          <a:bodyPr wrap="square">
            <a:spAutoFit/>
          </a:bodyPr>
          <a:lstStyle/>
          <a:p>
            <a:pPr>
              <a:lnSpc>
                <a:spcPct val="120000"/>
              </a:lnSpc>
            </a:pPr>
            <a:r>
              <a:rPr lang="zh-CN" altLang="en-US" sz="1100" dirty="0">
                <a:solidFill>
                  <a:schemeClr val="tx1">
                    <a:lumMod val="95000"/>
                    <a:lumOff val="5000"/>
                  </a:schemeClr>
                </a:solidFill>
              </a:rPr>
              <a:t>共同共有也称为公同共有</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是指两个或两个以上的民事主体</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基于某种共同关系</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对于同一项财产不分份额地共同享有权利、承担义务的共有关系。</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民法典</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第</a:t>
            </a:r>
            <a:r>
              <a:rPr lang="en-US" altLang="zh-CN" sz="1100" dirty="0">
                <a:solidFill>
                  <a:schemeClr val="tx1">
                    <a:lumMod val="95000"/>
                    <a:lumOff val="5000"/>
                  </a:schemeClr>
                </a:solidFill>
              </a:rPr>
              <a:t>299</a:t>
            </a:r>
            <a:r>
              <a:rPr lang="zh-CN" altLang="en-US" sz="1100" dirty="0">
                <a:solidFill>
                  <a:schemeClr val="tx1">
                    <a:lumMod val="95000"/>
                    <a:lumOff val="5000"/>
                  </a:schemeClr>
                </a:solidFill>
              </a:rPr>
              <a:t>条规定</a:t>
            </a:r>
            <a:r>
              <a:rPr lang="en-US" altLang="zh-CN" sz="1100" dirty="0">
                <a:solidFill>
                  <a:schemeClr val="tx1">
                    <a:lumMod val="95000"/>
                    <a:lumOff val="5000"/>
                  </a:schemeClr>
                </a:solidFill>
              </a:rPr>
              <a:t>:“</a:t>
            </a:r>
            <a:r>
              <a:rPr lang="zh-CN" altLang="en-US" sz="1100" dirty="0">
                <a:solidFill>
                  <a:schemeClr val="tx1">
                    <a:lumMod val="95000"/>
                    <a:lumOff val="5000"/>
                  </a:schemeClr>
                </a:solidFill>
              </a:rPr>
              <a:t>共同共有人对共有的不动产或者动产共同享有所有权。”</a:t>
            </a:r>
          </a:p>
        </p:txBody>
      </p:sp>
      <p:sp>
        <p:nvSpPr>
          <p:cNvPr id="31" name="矩形 30">
            <a:extLst>
              <a:ext uri="{FF2B5EF4-FFF2-40B4-BE49-F238E27FC236}">
                <a16:creationId xmlns:a16="http://schemas.microsoft.com/office/drawing/2014/main" id="{9E3292CA-8934-4640-A29C-F39757856E54}"/>
              </a:ext>
            </a:extLst>
          </p:cNvPr>
          <p:cNvSpPr/>
          <p:nvPr/>
        </p:nvSpPr>
        <p:spPr>
          <a:xfrm>
            <a:off x="4919322" y="1708782"/>
            <a:ext cx="3319589" cy="484556"/>
          </a:xfrm>
          <a:prstGeom prst="rect">
            <a:avLst/>
          </a:prstGeom>
        </p:spPr>
        <p:txBody>
          <a:bodyPr wrap="square">
            <a:spAutoFit/>
          </a:bodyPr>
          <a:lstStyle/>
          <a:p>
            <a:pPr algn="just">
              <a:lnSpc>
                <a:spcPct val="120000"/>
              </a:lnSpc>
            </a:pPr>
            <a:r>
              <a:rPr lang="zh-CN" altLang="en-US" sz="1100" dirty="0"/>
              <a:t>共同共有的发生原因分为以下两个层次</a:t>
            </a:r>
            <a:r>
              <a:rPr lang="en-US" altLang="zh-CN" sz="1100" dirty="0"/>
              <a:t>:</a:t>
            </a:r>
            <a:r>
              <a:rPr lang="zh-CN" altLang="en-US" sz="1100" dirty="0"/>
              <a:t>第一</a:t>
            </a:r>
            <a:r>
              <a:rPr lang="en-US" altLang="zh-CN" sz="1100" dirty="0"/>
              <a:t>,</a:t>
            </a:r>
            <a:r>
              <a:rPr lang="zh-CN" altLang="en-US" sz="1100" dirty="0"/>
              <a:t>共同共有发生的事实基础</a:t>
            </a:r>
            <a:r>
              <a:rPr lang="en-US" altLang="zh-CN" sz="1100" dirty="0"/>
              <a:t>,</a:t>
            </a:r>
            <a:r>
              <a:rPr lang="zh-CN" altLang="en-US" sz="1100" dirty="0"/>
              <a:t>是数人存在的某种共同关系。</a:t>
            </a:r>
            <a:endParaRPr lang="zh-CN" altLang="en-US" sz="1100" dirty="0">
              <a:solidFill>
                <a:schemeClr val="dk1">
                  <a:lumMod val="100000"/>
                </a:schemeClr>
              </a:solidFill>
            </a:endParaRPr>
          </a:p>
        </p:txBody>
      </p:sp>
      <p:sp>
        <p:nvSpPr>
          <p:cNvPr id="32" name="矩形 31">
            <a:extLst>
              <a:ext uri="{FF2B5EF4-FFF2-40B4-BE49-F238E27FC236}">
                <a16:creationId xmlns:a16="http://schemas.microsoft.com/office/drawing/2014/main" id="{64530CE4-30AB-4D05-9035-A96D8D25C41C}"/>
              </a:ext>
            </a:extLst>
          </p:cNvPr>
          <p:cNvSpPr/>
          <p:nvPr/>
        </p:nvSpPr>
        <p:spPr>
          <a:xfrm>
            <a:off x="1207812" y="3512911"/>
            <a:ext cx="3034168" cy="891719"/>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1.</a:t>
            </a:r>
            <a:r>
              <a:rPr lang="zh-CN" altLang="en-US" sz="1100" dirty="0">
                <a:solidFill>
                  <a:schemeClr val="tx1">
                    <a:lumMod val="95000"/>
                    <a:lumOff val="5000"/>
                  </a:schemeClr>
                </a:solidFill>
                <a:cs typeface="+mn-ea"/>
                <a:sym typeface="+mn-lt"/>
              </a:rPr>
              <a:t>共同共有人的权利</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r>
              <a:rPr lang="en-US" altLang="zh-CN" sz="1100" dirty="0">
                <a:solidFill>
                  <a:schemeClr val="tx1">
                    <a:lumMod val="95000"/>
                    <a:lumOff val="5000"/>
                  </a:schemeClr>
                </a:solidFill>
                <a:cs typeface="+mn-ea"/>
                <a:sym typeface="+mn-lt"/>
              </a:rPr>
              <a:t>2.</a:t>
            </a:r>
            <a:r>
              <a:rPr lang="zh-CN" altLang="en-US" sz="1100" dirty="0">
                <a:solidFill>
                  <a:schemeClr val="tx1">
                    <a:lumMod val="95000"/>
                    <a:lumOff val="5000"/>
                  </a:schemeClr>
                </a:solidFill>
                <a:cs typeface="+mn-ea"/>
                <a:sym typeface="+mn-lt"/>
              </a:rPr>
              <a:t>共同共有人的义务</a:t>
            </a:r>
            <a:endParaRPr lang="en-US" altLang="zh-CN" sz="1100" dirty="0">
              <a:solidFill>
                <a:schemeClr val="tx1">
                  <a:lumMod val="95000"/>
                  <a:lumOff val="5000"/>
                </a:schemeClr>
              </a:solidFill>
              <a:cs typeface="+mn-ea"/>
              <a:sym typeface="+mn-lt"/>
            </a:endParaRPr>
          </a:p>
          <a:p>
            <a:pPr defTabSz="514145" fontAlgn="base">
              <a:lnSpc>
                <a:spcPct val="120000"/>
              </a:lnSpc>
              <a:spcBef>
                <a:spcPct val="0"/>
              </a:spcBef>
              <a:spcAft>
                <a:spcPct val="0"/>
              </a:spcAft>
              <a:buClr>
                <a:srgbClr val="545D7A"/>
              </a:buClr>
            </a:pPr>
            <a:endParaRPr lang="en-US" altLang="zh-CN" sz="1100" dirty="0">
              <a:solidFill>
                <a:schemeClr val="tx1">
                  <a:lumMod val="95000"/>
                  <a:lumOff val="5000"/>
                </a:schemeClr>
              </a:solidFill>
              <a:cs typeface="+mn-ea"/>
              <a:sym typeface="+mn-lt"/>
            </a:endParaRPr>
          </a:p>
        </p:txBody>
      </p:sp>
      <p:sp>
        <p:nvSpPr>
          <p:cNvPr id="33" name="矩形 32">
            <a:extLst>
              <a:ext uri="{FF2B5EF4-FFF2-40B4-BE49-F238E27FC236}">
                <a16:creationId xmlns:a16="http://schemas.microsoft.com/office/drawing/2014/main" id="{8AA4D360-6DCB-40A1-89AD-954F3FFC44F9}"/>
              </a:ext>
            </a:extLst>
          </p:cNvPr>
          <p:cNvSpPr/>
          <p:nvPr/>
        </p:nvSpPr>
        <p:spPr>
          <a:xfrm>
            <a:off x="4958307" y="3531239"/>
            <a:ext cx="3182578" cy="1093954"/>
          </a:xfrm>
          <a:prstGeom prst="rect">
            <a:avLst/>
          </a:prstGeom>
        </p:spPr>
        <p:txBody>
          <a:bodyPr wrap="square">
            <a:spAutoFit/>
          </a:bodyPr>
          <a:lstStyle/>
          <a:p>
            <a:pPr defTabSz="514145" fontAlgn="base">
              <a:lnSpc>
                <a:spcPct val="120000"/>
              </a:lnSpc>
              <a:spcBef>
                <a:spcPct val="0"/>
              </a:spcBef>
              <a:spcAft>
                <a:spcPct val="0"/>
              </a:spcAft>
              <a:buClr>
                <a:srgbClr val="545D7A"/>
              </a:buClr>
            </a:pPr>
            <a:r>
              <a:rPr lang="zh-CN" altLang="en-US" sz="1100" dirty="0">
                <a:solidFill>
                  <a:schemeClr val="tx1">
                    <a:lumMod val="95000"/>
                    <a:lumOff val="5000"/>
                  </a:schemeClr>
                </a:solidFill>
                <a:cs typeface="+mn-ea"/>
                <a:sym typeface="+mn-lt"/>
              </a:rPr>
              <a:t>共同共有关系基于产生共同共有的共同关系的消灭而终止。产生共同共有关系的事实基础是共同关系</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共同关系消灭</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即存在共同共有关系的事实基础不存在</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共同共有关系当然就不会再继续存在了</a:t>
            </a:r>
            <a:r>
              <a:rPr lang="en-US" altLang="zh-CN" sz="1100" dirty="0">
                <a:solidFill>
                  <a:schemeClr val="tx1">
                    <a:lumMod val="95000"/>
                    <a:lumOff val="5000"/>
                  </a:schemeClr>
                </a:solidFill>
                <a:cs typeface="+mn-ea"/>
                <a:sym typeface="+mn-lt"/>
              </a:rPr>
              <a:t>,</a:t>
            </a:r>
            <a:r>
              <a:rPr lang="zh-CN" altLang="en-US" sz="1100" dirty="0">
                <a:solidFill>
                  <a:schemeClr val="tx1">
                    <a:lumMod val="95000"/>
                    <a:lumOff val="5000"/>
                  </a:schemeClr>
                </a:solidFill>
                <a:cs typeface="+mn-ea"/>
                <a:sym typeface="+mn-lt"/>
              </a:rPr>
              <a:t>共同共有关系必然消灭。</a:t>
            </a:r>
          </a:p>
        </p:txBody>
      </p:sp>
    </p:spTree>
    <p:extLst>
      <p:ext uri="{BB962C8B-B14F-4D97-AF65-F5344CB8AC3E}">
        <p14:creationId xmlns:p14="http://schemas.microsoft.com/office/powerpoint/2010/main" val="1182096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arn(inVertical)">
                                      <p:cBhvr>
                                        <p:cTn id="13" dur="500"/>
                                        <p:tgtEl>
                                          <p:spTgt spid="18"/>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right)">
                                      <p:cBhvr>
                                        <p:cTn id="27" dur="500"/>
                                        <p:tgtEl>
                                          <p:spTgt spid="21"/>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right)">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16"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fltVal val="0"/>
                                          </p:val>
                                        </p:tav>
                                        <p:tav tm="100000">
                                          <p:val>
                                            <p:strVal val="#ppt_w"/>
                                          </p:val>
                                        </p:tav>
                                      </p:tavLst>
                                    </p:anim>
                                    <p:anim calcmode="lin" valueType="num">
                                      <p:cBhvr>
                                        <p:cTn id="86" dur="500" fill="hold"/>
                                        <p:tgtEl>
                                          <p:spTgt spid="29"/>
                                        </p:tgtEl>
                                        <p:attrNameLst>
                                          <p:attrName>ppt_h</p:attrName>
                                        </p:attrNameLst>
                                      </p:cBhvr>
                                      <p:tavLst>
                                        <p:tav tm="0">
                                          <p:val>
                                            <p:fltVal val="0"/>
                                          </p:val>
                                        </p:tav>
                                        <p:tav tm="100000">
                                          <p:val>
                                            <p:strVal val="#ppt_h"/>
                                          </p:val>
                                        </p:tav>
                                      </p:tavLst>
                                    </p:anim>
                                    <p:animEffect transition="in" filter="fade">
                                      <p:cBhvr>
                                        <p:cTn id="87" dur="500"/>
                                        <p:tgtEl>
                                          <p:spTgt spid="29"/>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animBg="1"/>
      <p:bldP spid="10" grpId="0" animBg="1"/>
      <p:bldP spid="11" grpId="0" animBg="1"/>
      <p:bldP spid="13" grpId="0" animBg="1"/>
      <p:bldP spid="14" grpId="0" animBg="1"/>
      <p:bldP spid="15" grpId="0" animBg="1"/>
      <p:bldP spid="17" grpId="0"/>
      <p:bldP spid="18" grpId="0" animBg="1"/>
      <p:bldP spid="21" grpId="0" animBg="1"/>
      <p:bldP spid="22" grpId="0" animBg="1"/>
      <p:bldP spid="28" grpId="0"/>
      <p:bldP spid="29" grpId="0"/>
      <p:bldP spid="30" grpId="0"/>
      <p:bldP spid="31" grpId="0"/>
      <p:bldP spid="32" grpId="0"/>
      <p:bldP spid="33"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第六节　共有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四、准共有</a:t>
            </a:r>
            <a:endParaRPr lang="zh-CN" altLang="en-US" dirty="0"/>
          </a:p>
        </p:txBody>
      </p:sp>
      <p:pic>
        <p:nvPicPr>
          <p:cNvPr id="4" name="图片 3">
            <a:extLst>
              <a:ext uri="{FF2B5EF4-FFF2-40B4-BE49-F238E27FC236}">
                <a16:creationId xmlns:a16="http://schemas.microsoft.com/office/drawing/2014/main" id="{8BA5243C-5CCE-4922-989F-3CC3A662F61D}"/>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4A4CB53C-FD3A-4EF1-82A8-CF8D453E959C}"/>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81B105E7-94FC-4644-AA32-F458A9EE2EE4}"/>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F9D7039E-A9ED-4BB5-B413-26C1053C1CCB}"/>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4A81EFB6-E01F-4B4C-AFAE-864A0D59DFD2}"/>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DC1C6432-6F6C-47FC-A01D-A6BA68C658B1}"/>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DE09543E-D978-4933-9D27-572A291D700F}"/>
              </a:ext>
            </a:extLst>
          </p:cNvPr>
          <p:cNvSpPr/>
          <p:nvPr/>
        </p:nvSpPr>
        <p:spPr>
          <a:xfrm>
            <a:off x="1097145" y="1951282"/>
            <a:ext cx="324903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准共有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是指两个或两个以上民事主体对所有权以外的财产权共同享有权利的共有。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310</a:t>
            </a:r>
            <a:r>
              <a:rPr lang="zh-CN" altLang="en-US" sz="1200" b="1" dirty="0">
                <a:solidFill>
                  <a:prstClr val="white"/>
                </a:solidFill>
                <a:latin typeface="微软雅黑" panose="020B0503020204020204" charset="-122"/>
                <a:sym typeface="+mn-ea"/>
              </a:rPr>
              <a:t>条规定了准共有。</a:t>
            </a: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准共有的特征是</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准共有的权利是所有权以外的其他财产权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包括用益物权、担保物权以及知识产权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准共有适用共有的基本原理。</a:t>
            </a:r>
          </a:p>
        </p:txBody>
      </p:sp>
      <p:sp>
        <p:nvSpPr>
          <p:cNvPr id="11" name="矩形 10">
            <a:extLst>
              <a:ext uri="{FF2B5EF4-FFF2-40B4-BE49-F238E27FC236}">
                <a16:creationId xmlns:a16="http://schemas.microsoft.com/office/drawing/2014/main" id="{EDE49CB5-5F18-4355-B2C7-DC6A8260399E}"/>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准共有的概念和特征</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0B07CF53-58BD-42D8-AEBD-BE9712D6B967}"/>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40F6DCE8-46C4-4211-AAC9-53E3FC485E6C}"/>
              </a:ext>
            </a:extLst>
          </p:cNvPr>
          <p:cNvSpPr/>
          <p:nvPr/>
        </p:nvSpPr>
        <p:spPr>
          <a:xfrm>
            <a:off x="4867471" y="1933544"/>
            <a:ext cx="3659135" cy="1167692"/>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对共有物</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或者权利标的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进行维修、保管、改良的义务。</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共同准共有的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不得分割共有的义务。</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对外的连带义务或者按份义务的承担。</a:t>
            </a:r>
          </a:p>
        </p:txBody>
      </p:sp>
      <p:sp>
        <p:nvSpPr>
          <p:cNvPr id="14" name="矩形 13">
            <a:extLst>
              <a:ext uri="{FF2B5EF4-FFF2-40B4-BE49-F238E27FC236}">
                <a16:creationId xmlns:a16="http://schemas.microsoft.com/office/drawing/2014/main" id="{4C62CA12-FF0C-43DF-A5D2-7F577419C44A}"/>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准共有人的权利和义务</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C361FF80-B42E-46B2-B687-2EABD7CA2254}"/>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02C137D5-27BA-4436-BEB1-8F9DFD878B59}"/>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8A7F2D82-3AFE-4A19-8F62-67BC02126521}"/>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7086250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1569660" cy="369332"/>
          </a:xfrm>
          <a:prstGeom prst="rect">
            <a:avLst/>
          </a:prstGeom>
          <a:noFill/>
        </p:spPr>
        <p:txBody>
          <a:bodyPr wrap="none" rtlCol="0">
            <a:spAutoFit/>
          </a:bodyPr>
          <a:lstStyle/>
          <a:p>
            <a:r>
              <a:rPr lang="zh-CN" altLang="en-US" sz="1800" b="1" dirty="0">
                <a:solidFill>
                  <a:schemeClr val="bg1"/>
                </a:solidFill>
                <a:latin typeface="+mj-ea"/>
                <a:ea typeface="+mj-ea"/>
              </a:rPr>
              <a:t>第六节　共有</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五、共有财产的分割</a:t>
            </a:r>
            <a:endParaRPr lang="zh-CN" altLang="en-US" dirty="0"/>
          </a:p>
        </p:txBody>
      </p:sp>
      <p:pic>
        <p:nvPicPr>
          <p:cNvPr id="25" name="图片 24">
            <a:extLst>
              <a:ext uri="{FF2B5EF4-FFF2-40B4-BE49-F238E27FC236}">
                <a16:creationId xmlns:a16="http://schemas.microsoft.com/office/drawing/2014/main" id="{B04F1F80-F540-41E4-9EBB-19985DD4B605}"/>
              </a:ext>
            </a:extLst>
          </p:cNvPr>
          <p:cNvPicPr>
            <a:picLocks noChangeAspect="1"/>
          </p:cNvPicPr>
          <p:nvPr/>
        </p:nvPicPr>
        <p:blipFill>
          <a:blip r:embed="rId3"/>
          <a:srcRect l="22280" r="20502"/>
          <a:stretch>
            <a:fillRect/>
          </a:stretch>
        </p:blipFill>
        <p:spPr>
          <a:xfrm>
            <a:off x="3143576" y="1348422"/>
            <a:ext cx="2817307" cy="3283561"/>
          </a:xfrm>
          <a:prstGeom prst="rect">
            <a:avLst/>
          </a:prstGeom>
        </p:spPr>
      </p:pic>
      <p:pic>
        <p:nvPicPr>
          <p:cNvPr id="26" name="图片 25">
            <a:extLst>
              <a:ext uri="{FF2B5EF4-FFF2-40B4-BE49-F238E27FC236}">
                <a16:creationId xmlns:a16="http://schemas.microsoft.com/office/drawing/2014/main" id="{831A3AF7-365A-4B4D-BB34-BAF1BCAB61CE}"/>
              </a:ext>
            </a:extLst>
          </p:cNvPr>
          <p:cNvPicPr>
            <a:picLocks noChangeAspect="1"/>
          </p:cNvPicPr>
          <p:nvPr/>
        </p:nvPicPr>
        <p:blipFill>
          <a:blip r:embed="rId4"/>
          <a:srcRect l="24057" r="25218"/>
          <a:stretch>
            <a:fillRect/>
          </a:stretch>
        </p:blipFill>
        <p:spPr>
          <a:xfrm>
            <a:off x="233296" y="1348422"/>
            <a:ext cx="2816668" cy="3283561"/>
          </a:xfrm>
          <a:prstGeom prst="rect">
            <a:avLst/>
          </a:prstGeom>
        </p:spPr>
      </p:pic>
      <p:sp>
        <p:nvSpPr>
          <p:cNvPr id="27" name="矩形 26">
            <a:extLst>
              <a:ext uri="{FF2B5EF4-FFF2-40B4-BE49-F238E27FC236}">
                <a16:creationId xmlns:a16="http://schemas.microsoft.com/office/drawing/2014/main" id="{986CF95B-ACCB-4A82-BA55-4FC0E4901670}"/>
              </a:ext>
            </a:extLst>
          </p:cNvPr>
          <p:cNvSpPr/>
          <p:nvPr/>
        </p:nvSpPr>
        <p:spPr>
          <a:xfrm>
            <a:off x="233059" y="1348184"/>
            <a:ext cx="2816656"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28" name="矩形 27">
            <a:extLst>
              <a:ext uri="{FF2B5EF4-FFF2-40B4-BE49-F238E27FC236}">
                <a16:creationId xmlns:a16="http://schemas.microsoft.com/office/drawing/2014/main" id="{E587A6D8-1764-4FD7-B9A1-5CF0DA821D46}"/>
              </a:ext>
            </a:extLst>
          </p:cNvPr>
          <p:cNvSpPr/>
          <p:nvPr/>
        </p:nvSpPr>
        <p:spPr>
          <a:xfrm>
            <a:off x="3143500" y="1348184"/>
            <a:ext cx="2816656"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29" name="矩形 28">
            <a:extLst>
              <a:ext uri="{FF2B5EF4-FFF2-40B4-BE49-F238E27FC236}">
                <a16:creationId xmlns:a16="http://schemas.microsoft.com/office/drawing/2014/main" id="{34066681-8B08-4B15-8642-85C396EAF296}"/>
              </a:ext>
            </a:extLst>
          </p:cNvPr>
          <p:cNvSpPr/>
          <p:nvPr/>
        </p:nvSpPr>
        <p:spPr>
          <a:xfrm>
            <a:off x="233059" y="4670530"/>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0" name="矩形 29">
            <a:extLst>
              <a:ext uri="{FF2B5EF4-FFF2-40B4-BE49-F238E27FC236}">
                <a16:creationId xmlns:a16="http://schemas.microsoft.com/office/drawing/2014/main" id="{7FAF2BFD-53EF-45D5-A83E-D4FF7C91CF7B}"/>
              </a:ext>
            </a:extLst>
          </p:cNvPr>
          <p:cNvSpPr/>
          <p:nvPr/>
        </p:nvSpPr>
        <p:spPr>
          <a:xfrm>
            <a:off x="3143500" y="4670530"/>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1" name="矩形 30">
            <a:extLst>
              <a:ext uri="{FF2B5EF4-FFF2-40B4-BE49-F238E27FC236}">
                <a16:creationId xmlns:a16="http://schemas.microsoft.com/office/drawing/2014/main" id="{5DD8573F-A46D-4B67-A76C-2D205BF4D32A}"/>
              </a:ext>
            </a:extLst>
          </p:cNvPr>
          <p:cNvSpPr/>
          <p:nvPr/>
        </p:nvSpPr>
        <p:spPr>
          <a:xfrm>
            <a:off x="169668" y="2019346"/>
            <a:ext cx="294490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共有财产的分割是在共有关系终止时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依照当事人之间的协议或依法律规定清理共有财产关系的行为。在分割共有财产时</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应遵循遵守法律、遵守约定、平等协商、团结和睦和保存共有物的效用的原则。</a:t>
            </a:r>
          </a:p>
        </p:txBody>
      </p:sp>
      <p:sp>
        <p:nvSpPr>
          <p:cNvPr id="32" name="矩形 31">
            <a:extLst>
              <a:ext uri="{FF2B5EF4-FFF2-40B4-BE49-F238E27FC236}">
                <a16:creationId xmlns:a16="http://schemas.microsoft.com/office/drawing/2014/main" id="{7C691D7C-BF8A-46A2-A52D-4696C61E9408}"/>
              </a:ext>
            </a:extLst>
          </p:cNvPr>
          <p:cNvSpPr/>
          <p:nvPr/>
        </p:nvSpPr>
        <p:spPr>
          <a:xfrm>
            <a:off x="265373" y="1415343"/>
            <a:ext cx="2680224"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共有财产的分割原则</a:t>
            </a:r>
            <a:endParaRPr lang="en-US" altLang="zh-CN" sz="1400" b="1" dirty="0">
              <a:solidFill>
                <a:prstClr val="white"/>
              </a:solidFill>
            </a:endParaRPr>
          </a:p>
        </p:txBody>
      </p:sp>
      <p:cxnSp>
        <p:nvCxnSpPr>
          <p:cNvPr id="33" name="直接连接符 32">
            <a:extLst>
              <a:ext uri="{FF2B5EF4-FFF2-40B4-BE49-F238E27FC236}">
                <a16:creationId xmlns:a16="http://schemas.microsoft.com/office/drawing/2014/main" id="{778504AF-2BFE-49D2-BBA4-5EE659F5A0BB}"/>
              </a:ext>
            </a:extLst>
          </p:cNvPr>
          <p:cNvCxnSpPr>
            <a:cxnSpLocks/>
          </p:cNvCxnSpPr>
          <p:nvPr/>
        </p:nvCxnSpPr>
        <p:spPr>
          <a:xfrm>
            <a:off x="464354" y="2019895"/>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矩形 33">
            <a:extLst>
              <a:ext uri="{FF2B5EF4-FFF2-40B4-BE49-F238E27FC236}">
                <a16:creationId xmlns:a16="http://schemas.microsoft.com/office/drawing/2014/main" id="{5750FC33-A637-4C68-B33C-5158DC83EE0D}"/>
              </a:ext>
            </a:extLst>
          </p:cNvPr>
          <p:cNvSpPr/>
          <p:nvPr/>
        </p:nvSpPr>
        <p:spPr>
          <a:xfrm>
            <a:off x="3302692" y="2193864"/>
            <a:ext cx="2451373" cy="895181"/>
          </a:xfrm>
          <a:prstGeom prst="rect">
            <a:avLst/>
          </a:prstGeom>
        </p:spPr>
        <p:txBody>
          <a:bodyPr wrap="square">
            <a:spAutoFit/>
          </a:bodyPr>
          <a:lstStyle/>
          <a:p>
            <a:pPr>
              <a:lnSpc>
                <a:spcPct val="150000"/>
              </a:lnSpc>
            </a:pPr>
            <a:r>
              <a:rPr lang="en-US" altLang="zh-CN" sz="1200" b="1" dirty="0">
                <a:solidFill>
                  <a:prstClr val="white"/>
                </a:solidFill>
                <a:sym typeface="+mn-ea"/>
              </a:rPr>
              <a:t>1.</a:t>
            </a:r>
            <a:r>
              <a:rPr lang="zh-CN" altLang="en-US" sz="1200" b="1" dirty="0">
                <a:solidFill>
                  <a:prstClr val="white"/>
                </a:solidFill>
                <a:sym typeface="+mn-ea"/>
              </a:rPr>
              <a:t>实物分割</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2.</a:t>
            </a:r>
            <a:r>
              <a:rPr lang="zh-CN" altLang="en-US" sz="1200" b="1" dirty="0">
                <a:solidFill>
                  <a:prstClr val="white"/>
                </a:solidFill>
                <a:sym typeface="+mn-ea"/>
              </a:rPr>
              <a:t>变价分割</a:t>
            </a:r>
            <a:endParaRPr lang="en-US" altLang="zh-CN" sz="1200" b="1" dirty="0">
              <a:solidFill>
                <a:prstClr val="white"/>
              </a:solidFill>
              <a:sym typeface="+mn-ea"/>
            </a:endParaRPr>
          </a:p>
          <a:p>
            <a:pPr>
              <a:lnSpc>
                <a:spcPct val="150000"/>
              </a:lnSpc>
            </a:pPr>
            <a:r>
              <a:rPr lang="en-US" altLang="zh-CN" sz="1200" b="1" dirty="0">
                <a:solidFill>
                  <a:prstClr val="white"/>
                </a:solidFill>
                <a:sym typeface="+mn-ea"/>
              </a:rPr>
              <a:t>3.</a:t>
            </a:r>
            <a:r>
              <a:rPr lang="zh-CN" altLang="en-US" sz="1200" b="1" dirty="0">
                <a:solidFill>
                  <a:prstClr val="white"/>
                </a:solidFill>
                <a:sym typeface="+mn-ea"/>
              </a:rPr>
              <a:t>作价补偿</a:t>
            </a:r>
          </a:p>
        </p:txBody>
      </p:sp>
      <p:sp>
        <p:nvSpPr>
          <p:cNvPr id="35" name="矩形 34">
            <a:extLst>
              <a:ext uri="{FF2B5EF4-FFF2-40B4-BE49-F238E27FC236}">
                <a16:creationId xmlns:a16="http://schemas.microsoft.com/office/drawing/2014/main" id="{4CCEF4AF-F124-4072-8CD9-30BCB8A1A49F}"/>
              </a:ext>
            </a:extLst>
          </p:cNvPr>
          <p:cNvSpPr/>
          <p:nvPr/>
        </p:nvSpPr>
        <p:spPr>
          <a:xfrm>
            <a:off x="3172622" y="1536978"/>
            <a:ext cx="2752380" cy="298672"/>
          </a:xfrm>
          <a:prstGeom prst="rect">
            <a:avLst/>
          </a:prstGeom>
        </p:spPr>
        <p:txBody>
          <a:bodyPr wrap="square">
            <a:spAutoFit/>
          </a:bodyPr>
          <a:lstStyle/>
          <a:p>
            <a:pPr algn="just">
              <a:lnSpc>
                <a:spcPct val="120000"/>
              </a:lnSpc>
            </a:pPr>
            <a:r>
              <a:rPr lang="en-US" altLang="zh-CN" sz="1200" b="1" dirty="0">
                <a:solidFill>
                  <a:prstClr val="white"/>
                </a:solidFill>
              </a:rPr>
              <a:t>(</a:t>
            </a:r>
            <a:r>
              <a:rPr lang="zh-CN" altLang="en-US" sz="1200" b="1" dirty="0">
                <a:solidFill>
                  <a:prstClr val="white"/>
                </a:solidFill>
              </a:rPr>
              <a:t>二</a:t>
            </a:r>
            <a:r>
              <a:rPr lang="en-US" altLang="zh-CN" sz="1200" b="1" dirty="0">
                <a:solidFill>
                  <a:prstClr val="white"/>
                </a:solidFill>
              </a:rPr>
              <a:t>)</a:t>
            </a:r>
            <a:r>
              <a:rPr lang="zh-CN" altLang="en-US" sz="1200" b="1" dirty="0">
                <a:solidFill>
                  <a:prstClr val="white"/>
                </a:solidFill>
              </a:rPr>
              <a:t>共有财产的分割方式</a:t>
            </a:r>
            <a:endParaRPr lang="en-US" altLang="zh-CN" sz="1200" b="1" dirty="0">
              <a:solidFill>
                <a:prstClr val="white"/>
              </a:solidFill>
            </a:endParaRPr>
          </a:p>
        </p:txBody>
      </p:sp>
      <p:cxnSp>
        <p:nvCxnSpPr>
          <p:cNvPr id="36" name="直接连接符 35">
            <a:extLst>
              <a:ext uri="{FF2B5EF4-FFF2-40B4-BE49-F238E27FC236}">
                <a16:creationId xmlns:a16="http://schemas.microsoft.com/office/drawing/2014/main" id="{FF0700FC-968A-4D78-921B-BCDEB247056C}"/>
              </a:ext>
            </a:extLst>
          </p:cNvPr>
          <p:cNvCxnSpPr>
            <a:cxnSpLocks/>
          </p:cNvCxnSpPr>
          <p:nvPr/>
        </p:nvCxnSpPr>
        <p:spPr>
          <a:xfrm>
            <a:off x="3374795" y="2019896"/>
            <a:ext cx="58358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7" name="矩形 36">
            <a:extLst>
              <a:ext uri="{FF2B5EF4-FFF2-40B4-BE49-F238E27FC236}">
                <a16:creationId xmlns:a16="http://schemas.microsoft.com/office/drawing/2014/main" id="{454A65C4-92D7-4B80-B13C-1BEF65CE1A59}"/>
              </a:ext>
            </a:extLst>
          </p:cNvPr>
          <p:cNvSpPr/>
          <p:nvPr/>
        </p:nvSpPr>
        <p:spPr>
          <a:xfrm>
            <a:off x="236069" y="1174741"/>
            <a:ext cx="281665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38" name="矩形 37">
            <a:extLst>
              <a:ext uri="{FF2B5EF4-FFF2-40B4-BE49-F238E27FC236}">
                <a16:creationId xmlns:a16="http://schemas.microsoft.com/office/drawing/2014/main" id="{3DA476AA-4AFC-4E6A-9FDB-0460DA31481D}"/>
              </a:ext>
            </a:extLst>
          </p:cNvPr>
          <p:cNvSpPr/>
          <p:nvPr/>
        </p:nvSpPr>
        <p:spPr>
          <a:xfrm>
            <a:off x="3146510" y="1174741"/>
            <a:ext cx="2816656"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pic>
        <p:nvPicPr>
          <p:cNvPr id="39" name="图片 38">
            <a:extLst>
              <a:ext uri="{FF2B5EF4-FFF2-40B4-BE49-F238E27FC236}">
                <a16:creationId xmlns:a16="http://schemas.microsoft.com/office/drawing/2014/main" id="{3D7B36DB-A6F0-41C4-8A67-BCEA7C6E033B}"/>
              </a:ext>
            </a:extLst>
          </p:cNvPr>
          <p:cNvPicPr>
            <a:picLocks noChangeAspect="1"/>
          </p:cNvPicPr>
          <p:nvPr/>
        </p:nvPicPr>
        <p:blipFill>
          <a:blip r:embed="rId5"/>
          <a:srcRect l="9902" r="12391"/>
          <a:stretch>
            <a:fillRect/>
          </a:stretch>
        </p:blipFill>
        <p:spPr>
          <a:xfrm>
            <a:off x="6052472" y="1348424"/>
            <a:ext cx="2714603" cy="3284212"/>
          </a:xfrm>
          <a:prstGeom prst="rect">
            <a:avLst/>
          </a:prstGeom>
        </p:spPr>
      </p:pic>
      <p:sp>
        <p:nvSpPr>
          <p:cNvPr id="40" name="矩形 39">
            <a:extLst>
              <a:ext uri="{FF2B5EF4-FFF2-40B4-BE49-F238E27FC236}">
                <a16:creationId xmlns:a16="http://schemas.microsoft.com/office/drawing/2014/main" id="{9489DD67-1FDF-41C5-A09E-8EFAFE90A5EC}"/>
              </a:ext>
            </a:extLst>
          </p:cNvPr>
          <p:cNvSpPr/>
          <p:nvPr/>
        </p:nvSpPr>
        <p:spPr>
          <a:xfrm>
            <a:off x="6036843" y="1348184"/>
            <a:ext cx="2735086" cy="3283561"/>
          </a:xfrm>
          <a:prstGeom prst="rect">
            <a:avLst/>
          </a:prstGeom>
          <a:solidFill>
            <a:srgbClr val="9B552C">
              <a:alpha val="9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41" name="矩形 40">
            <a:extLst>
              <a:ext uri="{FF2B5EF4-FFF2-40B4-BE49-F238E27FC236}">
                <a16:creationId xmlns:a16="http://schemas.microsoft.com/office/drawing/2014/main" id="{B1A4DDCA-D21A-4292-A65E-1EE82F307FF9}"/>
              </a:ext>
            </a:extLst>
          </p:cNvPr>
          <p:cNvSpPr/>
          <p:nvPr/>
        </p:nvSpPr>
        <p:spPr>
          <a:xfrm>
            <a:off x="6036843" y="4670530"/>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42" name="矩形 41">
            <a:extLst>
              <a:ext uri="{FF2B5EF4-FFF2-40B4-BE49-F238E27FC236}">
                <a16:creationId xmlns:a16="http://schemas.microsoft.com/office/drawing/2014/main" id="{D8FB44D5-A54D-4C2D-9AE9-6072114DA683}"/>
              </a:ext>
            </a:extLst>
          </p:cNvPr>
          <p:cNvSpPr/>
          <p:nvPr/>
        </p:nvSpPr>
        <p:spPr>
          <a:xfrm>
            <a:off x="6172845" y="2088447"/>
            <a:ext cx="2487061" cy="1998689"/>
          </a:xfrm>
          <a:prstGeom prst="rect">
            <a:avLst/>
          </a:prstGeom>
        </p:spPr>
        <p:txBody>
          <a:bodyPr wrap="square">
            <a:spAutoFit/>
          </a:bodyPr>
          <a:lstStyle/>
          <a:p>
            <a:pPr algn="just">
              <a:lnSpc>
                <a:spcPct val="150000"/>
              </a:lnSpc>
            </a:pPr>
            <a:r>
              <a:rPr lang="zh-CN" altLang="en-US" sz="1200" b="1" dirty="0">
                <a:solidFill>
                  <a:prstClr val="white"/>
                </a:solidFill>
                <a:latin typeface="微软雅黑" panose="020B0503020204020204" charset="-122"/>
                <a:cs typeface="微软雅黑" panose="020B0503020204020204" charset="-122"/>
                <a:sym typeface="+mn-ea"/>
              </a:rPr>
              <a:t>共有财产分割后</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共有关系归于消灭</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各共有人各自取得其所分得部分的所有权。共有财产分割后</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各共有人都应以其所得的财产</a:t>
            </a:r>
            <a:r>
              <a:rPr lang="en-US" altLang="zh-CN" sz="1200" b="1" dirty="0">
                <a:solidFill>
                  <a:prstClr val="white"/>
                </a:solidFill>
                <a:latin typeface="微软雅黑" panose="020B0503020204020204" charset="-122"/>
                <a:cs typeface="微软雅黑" panose="020B0503020204020204" charset="-122"/>
                <a:sym typeface="+mn-ea"/>
              </a:rPr>
              <a:t>,</a:t>
            </a:r>
            <a:r>
              <a:rPr lang="zh-CN" altLang="en-US" sz="1200" b="1" dirty="0">
                <a:solidFill>
                  <a:prstClr val="white"/>
                </a:solidFill>
                <a:latin typeface="微软雅黑" panose="020B0503020204020204" charset="-122"/>
                <a:cs typeface="微软雅黑" panose="020B0503020204020204" charset="-122"/>
                <a:sym typeface="+mn-ea"/>
              </a:rPr>
              <a:t>彼此之间互负瑕疵担保责任。</a:t>
            </a: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a:p>
            <a:pPr algn="just">
              <a:lnSpc>
                <a:spcPct val="150000"/>
              </a:lnSpc>
            </a:pPr>
            <a:endParaRPr lang="en-US" altLang="zh-CN" sz="1200" b="1" dirty="0">
              <a:solidFill>
                <a:prstClr val="white"/>
              </a:solidFill>
              <a:latin typeface="微软雅黑" panose="020B0503020204020204" charset="-122"/>
              <a:cs typeface="微软雅黑" panose="020B0503020204020204" charset="-122"/>
              <a:sym typeface="+mn-ea"/>
            </a:endParaRPr>
          </a:p>
        </p:txBody>
      </p:sp>
      <p:sp>
        <p:nvSpPr>
          <p:cNvPr id="43" name="矩形 42">
            <a:extLst>
              <a:ext uri="{FF2B5EF4-FFF2-40B4-BE49-F238E27FC236}">
                <a16:creationId xmlns:a16="http://schemas.microsoft.com/office/drawing/2014/main" id="{5AF27C82-F75F-46C4-A051-81C0B83BD271}"/>
              </a:ext>
            </a:extLst>
          </p:cNvPr>
          <p:cNvSpPr/>
          <p:nvPr/>
        </p:nvSpPr>
        <p:spPr>
          <a:xfrm>
            <a:off x="6031988" y="1502913"/>
            <a:ext cx="2878715"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三</a:t>
            </a:r>
            <a:r>
              <a:rPr lang="en-US" altLang="zh-CN" sz="1600" b="1" dirty="0">
                <a:solidFill>
                  <a:prstClr val="white"/>
                </a:solidFill>
              </a:rPr>
              <a:t>)</a:t>
            </a:r>
            <a:r>
              <a:rPr lang="zh-CN" altLang="en-US" sz="1600" b="1" dirty="0">
                <a:solidFill>
                  <a:prstClr val="white"/>
                </a:solidFill>
              </a:rPr>
              <a:t>共有财产分割后的效力</a:t>
            </a:r>
            <a:endParaRPr lang="en-US" altLang="zh-CN" sz="1600" b="1" dirty="0">
              <a:solidFill>
                <a:prstClr val="white"/>
              </a:solidFill>
            </a:endParaRPr>
          </a:p>
        </p:txBody>
      </p:sp>
      <p:cxnSp>
        <p:nvCxnSpPr>
          <p:cNvPr id="44" name="直接连接符 43">
            <a:extLst>
              <a:ext uri="{FF2B5EF4-FFF2-40B4-BE49-F238E27FC236}">
                <a16:creationId xmlns:a16="http://schemas.microsoft.com/office/drawing/2014/main" id="{28B90EAB-FA73-4177-8B82-0E36842D13D4}"/>
              </a:ext>
            </a:extLst>
          </p:cNvPr>
          <p:cNvCxnSpPr>
            <a:cxnSpLocks/>
          </p:cNvCxnSpPr>
          <p:nvPr/>
        </p:nvCxnSpPr>
        <p:spPr>
          <a:xfrm>
            <a:off x="6268138" y="2019897"/>
            <a:ext cx="56668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5" name="矩形 44">
            <a:extLst>
              <a:ext uri="{FF2B5EF4-FFF2-40B4-BE49-F238E27FC236}">
                <a16:creationId xmlns:a16="http://schemas.microsoft.com/office/drawing/2014/main" id="{49681B19-94E9-43F3-AF27-0ED802B7A404}"/>
              </a:ext>
            </a:extLst>
          </p:cNvPr>
          <p:cNvSpPr/>
          <p:nvPr/>
        </p:nvSpPr>
        <p:spPr>
          <a:xfrm>
            <a:off x="6039853" y="1174741"/>
            <a:ext cx="2735086"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5930624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ppt_x"/>
                                          </p:val>
                                        </p:tav>
                                        <p:tav tm="100000">
                                          <p:val>
                                            <p:strVal val="#ppt_x"/>
                                          </p:val>
                                        </p:tav>
                                      </p:tavLst>
                                    </p:anim>
                                    <p:anim calcmode="lin" valueType="num">
                                      <p:cBhvr additive="base">
                                        <p:cTn id="17"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 y="0"/>
            <a:ext cx="9145588" cy="5145088"/>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直接连接符 7"/>
          <p:cNvCxnSpPr>
            <a:cxnSpLocks noChangeShapeType="1"/>
          </p:cNvCxnSpPr>
          <p:nvPr>
            <p:custDataLst>
              <p:tags r:id="rId1"/>
            </p:custDataLst>
          </p:nvPr>
        </p:nvCxnSpPr>
        <p:spPr bwMode="auto">
          <a:xfrm>
            <a:off x="3767337" y="2061368"/>
            <a:ext cx="4698206" cy="119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3767337" y="4836248"/>
            <a:ext cx="4698206" cy="2381"/>
          </a:xfrm>
          <a:prstGeom prst="line">
            <a:avLst/>
          </a:prstGeom>
          <a:noFill/>
          <a:ln w="9525" algn="ctr">
            <a:solidFill>
              <a:srgbClr val="D9D9D9"/>
            </a:solidFill>
            <a:round/>
            <a:headEnd/>
            <a:tailE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3767337" y="2061368"/>
            <a:ext cx="4236520" cy="2388210"/>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1800" b="1" dirty="0">
                <a:solidFill>
                  <a:schemeClr val="bg1"/>
                </a:solidFill>
                <a:latin typeface="微软雅黑" pitchFamily="34" charset="-122"/>
                <a:ea typeface="微软雅黑" pitchFamily="34" charset="-122"/>
              </a:rPr>
              <a:t>第一节　用益物权概述</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第二节　土地承包经营权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第三节　建设用地使用权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第四节　宅基地使用权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第五节　居住权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第六节　地役权</a:t>
            </a:r>
            <a:endParaRPr lang="en-US" altLang="zh-CN" sz="1600" b="1" dirty="0">
              <a:solidFill>
                <a:schemeClr val="bg1"/>
              </a:solidFill>
              <a:latin typeface="微软雅黑" pitchFamily="34" charset="-122"/>
              <a:ea typeface="微软雅黑" pitchFamily="34" charset="-122"/>
            </a:endParaRPr>
          </a:p>
          <a:p>
            <a:pPr algn="l">
              <a:lnSpc>
                <a:spcPct val="150000"/>
              </a:lnSpc>
              <a:defRPr/>
            </a:pPr>
            <a:r>
              <a:rPr lang="zh-CN" altLang="en-US" sz="1600" b="1" dirty="0">
                <a:solidFill>
                  <a:schemeClr val="bg1"/>
                </a:solidFill>
                <a:latin typeface="微软雅黑" pitchFamily="34" charset="-122"/>
                <a:ea typeface="微软雅黑" pitchFamily="34" charset="-122"/>
              </a:rPr>
              <a:t>第七节　特许物权</a:t>
            </a:r>
            <a:endParaRPr lang="en-US" altLang="zh-CN" sz="1600" b="1" dirty="0">
              <a:solidFill>
                <a:schemeClr val="bg1"/>
              </a:solidFill>
              <a:latin typeface="微软雅黑" pitchFamily="34" charset="-122"/>
              <a:ea typeface="微软雅黑" pitchFamily="34" charset="-122"/>
            </a:endParaRPr>
          </a:p>
          <a:p>
            <a:pPr algn="l">
              <a:lnSpc>
                <a:spcPct val="200000"/>
              </a:lnSpc>
              <a:defRPr/>
            </a:pPr>
            <a:endParaRPr lang="zh-CN" altLang="en-US" sz="1600" b="1" dirty="0">
              <a:solidFill>
                <a:schemeClr val="bg1"/>
              </a:solidFill>
              <a:latin typeface="微软雅黑" pitchFamily="34" charset="-122"/>
              <a:ea typeface="微软雅黑" pitchFamily="34" charset="-122"/>
            </a:endParaRPr>
          </a:p>
        </p:txBody>
      </p:sp>
      <p:sp>
        <p:nvSpPr>
          <p:cNvPr id="25" name="TextBox 3"/>
          <p:cNvSpPr txBox="1">
            <a:spLocks noChangeArrowheads="1"/>
          </p:cNvSpPr>
          <p:nvPr>
            <p:custDataLst>
              <p:tags r:id="rId4"/>
            </p:custDataLst>
          </p:nvPr>
        </p:nvSpPr>
        <p:spPr bwMode="auto">
          <a:xfrm>
            <a:off x="2828261" y="1113701"/>
            <a:ext cx="5507666" cy="85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zh-CN" altLang="en-US" sz="4800" b="1" baseline="-25000" dirty="0">
                <a:solidFill>
                  <a:schemeClr val="bg1"/>
                </a:solidFill>
                <a:latin typeface="+mn-lt"/>
                <a:ea typeface="+mn-ea"/>
              </a:rPr>
              <a:t>第九章  用益物权</a:t>
            </a:r>
            <a:endParaRPr lang="zh-CN" altLang="en-US" sz="4000" b="1" baseline="-25000" dirty="0">
              <a:solidFill>
                <a:schemeClr val="bg1"/>
              </a:solidFill>
              <a:latin typeface="华文宋体" panose="02010600040101010101" pitchFamily="2" charset="-122"/>
              <a:ea typeface="华文宋体" panose="02010600040101010101" pitchFamily="2" charset="-122"/>
            </a:endParaRPr>
          </a:p>
        </p:txBody>
      </p:sp>
      <p:sp>
        <p:nvSpPr>
          <p:cNvPr id="8" name="任意多边形 15"/>
          <p:cNvSpPr>
            <a:spLocks/>
          </p:cNvSpPr>
          <p:nvPr>
            <p:custDataLst>
              <p:tags r:id="rId5"/>
            </p:custDataLst>
          </p:nvPr>
        </p:nvSpPr>
        <p:spPr bwMode="auto">
          <a:xfrm>
            <a:off x="650020" y="219132"/>
            <a:ext cx="1134713" cy="1042988"/>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297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1800" b="1" dirty="0">
                <a:solidFill>
                  <a:schemeClr val="bg1"/>
                </a:solidFill>
                <a:latin typeface="黑体" panose="02010609060101010101" pitchFamily="49" charset="-122"/>
                <a:ea typeface="黑体" panose="02010609060101010101" pitchFamily="49" charset="-122"/>
              </a:rPr>
              <a:t>物　 权</a:t>
            </a:r>
            <a:endParaRPr lang="en-US" altLang="zh-CN" sz="1800" b="1" dirty="0">
              <a:solidFill>
                <a:schemeClr val="bg1"/>
              </a:solidFill>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3667804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用益物权概述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一、用益物权的概念和特征</a:t>
            </a:r>
            <a:endParaRPr lang="zh-CN" altLang="en-US" dirty="0"/>
          </a:p>
        </p:txBody>
      </p:sp>
      <p:pic>
        <p:nvPicPr>
          <p:cNvPr id="4" name="图片 3">
            <a:extLst>
              <a:ext uri="{FF2B5EF4-FFF2-40B4-BE49-F238E27FC236}">
                <a16:creationId xmlns:a16="http://schemas.microsoft.com/office/drawing/2014/main" id="{7EAF6F90-8D8B-428C-BF39-941D01453459}"/>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EC29ED9-D499-4725-B4B9-A6F2D3E70D3F}"/>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E758362B-10A5-4F8F-B5E7-791D773D77F7}"/>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B9ADEAF1-593B-4798-8B82-C0329F69D946}"/>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A1862B6B-177A-440E-86D5-5E362C868EBA}"/>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06AA792-2C24-4380-8B6F-1B33A7D4E87D}"/>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B64B1132-A6B1-4CAD-BA11-5531EF19F98C}"/>
              </a:ext>
            </a:extLst>
          </p:cNvPr>
          <p:cNvSpPr/>
          <p:nvPr/>
        </p:nvSpPr>
        <p:spPr>
          <a:xfrm>
            <a:off x="1097145" y="1951282"/>
            <a:ext cx="3249037"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用益物权是指非所有权人对他人所有之物所享有的占有、使用和收益的他物权。用益物权包括土地承包经营权、建设用地使用权、宅基地使用权、地役权等。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323</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用益物权人对他人所有的不动产或者动产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依法享有占有、使用和收益的权利。”</a:t>
            </a:r>
          </a:p>
        </p:txBody>
      </p:sp>
      <p:sp>
        <p:nvSpPr>
          <p:cNvPr id="11" name="矩形 10">
            <a:extLst>
              <a:ext uri="{FF2B5EF4-FFF2-40B4-BE49-F238E27FC236}">
                <a16:creationId xmlns:a16="http://schemas.microsoft.com/office/drawing/2014/main" id="{DC86C3B8-6CB2-4905-8BCE-354F2BC50B3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用益物权的概念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D3E4F546-1043-4A80-83BB-6216FFD2364F}"/>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4670BC2C-B129-42B8-85AB-C6243E005035}"/>
              </a:ext>
            </a:extLst>
          </p:cNvPr>
          <p:cNvSpPr/>
          <p:nvPr/>
        </p:nvSpPr>
        <p:spPr>
          <a:xfrm>
            <a:off x="4867471" y="1933544"/>
            <a:ext cx="3659135"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用益物权是一种他物权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是在他人所有的物上设立的物权</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用益物权是以使用和收益为内容的限制物权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并不包括所有权的处分权能</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用益物权是独立的物权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具有独立性</a:t>
            </a:r>
            <a:r>
              <a:rPr lang="en-US" altLang="zh-CN" sz="1200" b="1" dirty="0">
                <a:solidFill>
                  <a:prstClr val="white"/>
                </a:solidFill>
                <a:latin typeface="微软雅黑" panose="020B0503020204020204" charset="-122"/>
                <a:sym typeface="+mn-ea"/>
              </a:rPr>
              <a:t>;</a:t>
            </a: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用益物权的客体限于不动产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主要是土地</a:t>
            </a:r>
            <a:r>
              <a:rPr lang="en-US" altLang="zh-CN" sz="1200" b="1" dirty="0">
                <a:solidFill>
                  <a:prstClr val="white"/>
                </a:solidFill>
                <a:latin typeface="微软雅黑" panose="020B0503020204020204" charset="-122"/>
                <a:sym typeface="+mn-ea"/>
              </a:rPr>
              <a:t>,</a:t>
            </a: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891FEBC8-F2E3-4BE5-888A-D8CD5A576FE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用益物权的特征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7FC9976-97EB-4D65-A2AC-8B262CEC5F37}"/>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3D99933-7843-4AFB-B8E9-33C7FE1B694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47823483-4B09-4456-B76B-824987CFB347}"/>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2441378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492990" cy="369332"/>
          </a:xfrm>
          <a:prstGeom prst="rect">
            <a:avLst/>
          </a:prstGeom>
          <a:noFill/>
        </p:spPr>
        <p:txBody>
          <a:bodyPr wrap="none" rtlCol="0">
            <a:spAutoFit/>
          </a:bodyPr>
          <a:lstStyle/>
          <a:p>
            <a:r>
              <a:rPr lang="zh-CN" altLang="en-US" sz="1800" b="1" dirty="0">
                <a:solidFill>
                  <a:schemeClr val="bg1"/>
                </a:solidFill>
                <a:latin typeface="+mj-ea"/>
                <a:ea typeface="+mj-ea"/>
              </a:rPr>
              <a:t>第一节　用益物权概述</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二、用益物权的种类和一般规则</a:t>
            </a:r>
            <a:endParaRPr lang="zh-CN" altLang="en-US" dirty="0"/>
          </a:p>
        </p:txBody>
      </p:sp>
      <p:pic>
        <p:nvPicPr>
          <p:cNvPr id="4" name="图片 3">
            <a:extLst>
              <a:ext uri="{FF2B5EF4-FFF2-40B4-BE49-F238E27FC236}">
                <a16:creationId xmlns:a16="http://schemas.microsoft.com/office/drawing/2014/main" id="{7EAF6F90-8D8B-428C-BF39-941D01453459}"/>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6EC29ED9-D499-4725-B4B9-A6F2D3E70D3F}"/>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E758362B-10A5-4F8F-B5E7-791D773D77F7}"/>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B9ADEAF1-593B-4798-8B82-C0329F69D946}"/>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A1862B6B-177A-440E-86D5-5E362C868EBA}"/>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306AA792-2C24-4380-8B6F-1B33A7D4E87D}"/>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B64B1132-A6B1-4CAD-BA11-5531EF19F98C}"/>
              </a:ext>
            </a:extLst>
          </p:cNvPr>
          <p:cNvSpPr/>
          <p:nvPr/>
        </p:nvSpPr>
        <p:spPr>
          <a:xfrm>
            <a:off x="1097145" y="1951282"/>
            <a:ext cx="3249037" cy="890693"/>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按照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民法典</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的规定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我国的用益物权包括</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土地承包经营权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建设用地使用权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宅基地使用权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居住权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地役权</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特许物权。</a:t>
            </a:r>
          </a:p>
        </p:txBody>
      </p:sp>
      <p:sp>
        <p:nvSpPr>
          <p:cNvPr id="11" name="矩形 10">
            <a:extLst>
              <a:ext uri="{FF2B5EF4-FFF2-40B4-BE49-F238E27FC236}">
                <a16:creationId xmlns:a16="http://schemas.microsoft.com/office/drawing/2014/main" id="{DC86C3B8-6CB2-4905-8BCE-354F2BC50B3F}"/>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用益物权的种类</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D3E4F546-1043-4A80-83BB-6216FFD2364F}"/>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4670BC2C-B129-42B8-85AB-C6243E005035}"/>
              </a:ext>
            </a:extLst>
          </p:cNvPr>
          <p:cNvSpPr/>
          <p:nvPr/>
        </p:nvSpPr>
        <p:spPr>
          <a:xfrm>
            <a:off x="4867471" y="1933544"/>
            <a:ext cx="3659135" cy="1998689"/>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用益物权的基本内容</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行使用益物权应当依法保护和合理开发利用资源、保护生态环境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所有权人不得干涉用益物权人行使权利</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用益财产被征收、征用的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有权获得补偿</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891FEBC8-F2E3-4BE5-888A-D8CD5A576FE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用益物权的一般规则</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57FC9976-97EB-4D65-A2AC-8B262CEC5F37}"/>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3D99933-7843-4AFB-B8E9-33C7FE1B6946}"/>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47823483-4B09-4456-B76B-824987CFB347}"/>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229586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土地承包经营权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　　一、土地承包经营权概述</a:t>
            </a:r>
            <a:endParaRPr lang="zh-CN" altLang="en-US" dirty="0"/>
          </a:p>
        </p:txBody>
      </p:sp>
      <p:pic>
        <p:nvPicPr>
          <p:cNvPr id="4" name="图片 3">
            <a:extLst>
              <a:ext uri="{FF2B5EF4-FFF2-40B4-BE49-F238E27FC236}">
                <a16:creationId xmlns:a16="http://schemas.microsoft.com/office/drawing/2014/main" id="{F5D60E38-13F5-425A-A22C-82369DC0A955}"/>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1FE4E1B2-241E-4566-889B-41ACB052C52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3AA92EF4-4EC1-4423-95CA-1151BFB2504B}"/>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6DFF73D-B1F8-4EF5-A0EA-7CA42D7C28E3}"/>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DDD180F-FEEC-46D3-B9F6-47F0500D773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4D63909-3F3C-4B2B-A4C1-30927583350C}"/>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6F1469-5954-4BE0-B6EB-F907DFAB80D6}"/>
              </a:ext>
            </a:extLst>
          </p:cNvPr>
          <p:cNvSpPr/>
          <p:nvPr/>
        </p:nvSpPr>
        <p:spPr>
          <a:xfrm>
            <a:off x="1097145" y="1951282"/>
            <a:ext cx="324903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土地承包经营权是指农村集体经济组织成员对农民集体所有或国家所有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由集体经济组织长期使用的耕地、林地、草地等农业土地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采取家庭承包、公开协商等方式进行承包</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依法对所承包的土地等占有、使用和收益的用益物权。</a:t>
            </a:r>
          </a:p>
        </p:txBody>
      </p:sp>
      <p:sp>
        <p:nvSpPr>
          <p:cNvPr id="11" name="矩形 10">
            <a:extLst>
              <a:ext uri="{FF2B5EF4-FFF2-40B4-BE49-F238E27FC236}">
                <a16:creationId xmlns:a16="http://schemas.microsoft.com/office/drawing/2014/main" id="{0B332C9B-43F5-4B05-8C3D-A04E4BF5711E}"/>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土地承包经营权的概念</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C583B29-BE7A-4573-91A8-F7249E54D2D3}"/>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31B2B8B3-97A8-41B4-99CE-37AA6D796E2D}"/>
              </a:ext>
            </a:extLst>
          </p:cNvPr>
          <p:cNvSpPr/>
          <p:nvPr/>
        </p:nvSpPr>
        <p:spPr>
          <a:xfrm>
            <a:off x="4855710" y="1878126"/>
            <a:ext cx="3659135" cy="3383683"/>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土地承包经营权的主体是从事农业生产的自然人或集体。</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土地承包经营权的标的物限于农民集体所有或国家所有</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由农民集体使用的</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以种植、畜牧等农业生产为目的的土地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包括土地、山岭、森林、草原、水面、荒地、滩涂等。</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土地承包经营权的目的在于在集体所有或国家所有、由集体使用的土地上进行农业活动。</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(4)</a:t>
            </a:r>
            <a:r>
              <a:rPr lang="zh-CN" altLang="en-US" sz="1200" b="1" dirty="0">
                <a:solidFill>
                  <a:prstClr val="white"/>
                </a:solidFill>
                <a:latin typeface="微软雅黑" panose="020B0503020204020204" charset="-122"/>
                <a:sym typeface="+mn-ea"/>
              </a:rPr>
              <a:t>土地承包经营权是基于土地承包经营合同产生的。</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4" name="矩形 13">
            <a:extLst>
              <a:ext uri="{FF2B5EF4-FFF2-40B4-BE49-F238E27FC236}">
                <a16:creationId xmlns:a16="http://schemas.microsoft.com/office/drawing/2014/main" id="{CC5A4080-B641-4FED-8A18-D9E3351DED6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土地承包经营权的特征</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019323A-10FC-4C20-B7F4-3DD8D0497F2D}"/>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130FC70-D72F-43CC-A406-156800D140B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778837B-B7A9-459A-B861-93D80BF625B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5801982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土地承包经营权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二、土地承包经营权的取得</a:t>
            </a:r>
            <a:endParaRPr lang="zh-CN" altLang="en-US" dirty="0"/>
          </a:p>
        </p:txBody>
      </p:sp>
      <p:pic>
        <p:nvPicPr>
          <p:cNvPr id="4" name="图片 3">
            <a:extLst>
              <a:ext uri="{FF2B5EF4-FFF2-40B4-BE49-F238E27FC236}">
                <a16:creationId xmlns:a16="http://schemas.microsoft.com/office/drawing/2014/main" id="{F5D60E38-13F5-425A-A22C-82369DC0A955}"/>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1FE4E1B2-241E-4566-889B-41ACB052C52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3AA92EF4-4EC1-4423-95CA-1151BFB2504B}"/>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6DFF73D-B1F8-4EF5-A0EA-7CA42D7C28E3}"/>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DDD180F-FEEC-46D3-B9F6-47F0500D773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4D63909-3F3C-4B2B-A4C1-30927583350C}"/>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6F1469-5954-4BE0-B6EB-F907DFAB80D6}"/>
              </a:ext>
            </a:extLst>
          </p:cNvPr>
          <p:cNvSpPr/>
          <p:nvPr/>
        </p:nvSpPr>
        <p:spPr>
          <a:xfrm>
            <a:off x="1097145" y="1951282"/>
            <a:ext cx="3249037" cy="1444691"/>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基于农村土地承包合同取得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通过招标、拍卖、公开协商取得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基于土地承包经营权流转取得</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0B332C9B-43F5-4B05-8C3D-A04E4BF5711E}"/>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依法律行为取得</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C583B29-BE7A-4573-91A8-F7249E54D2D3}"/>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31B2B8B3-97A8-41B4-99CE-37AA6D796E2D}"/>
              </a:ext>
            </a:extLst>
          </p:cNvPr>
          <p:cNvSpPr/>
          <p:nvPr/>
        </p:nvSpPr>
        <p:spPr>
          <a:xfrm>
            <a:off x="4855710" y="1951282"/>
            <a:ext cx="3659135"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除了法律行为外</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继承为基于法律行为以外的原因而取得土地承包经营权的方式。</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zh-CN" altLang="en-US" sz="1200" b="1" dirty="0">
                <a:solidFill>
                  <a:prstClr val="white"/>
                </a:solidFill>
                <a:latin typeface="微软雅黑" panose="020B0503020204020204" charset="-122"/>
                <a:sym typeface="+mn-ea"/>
              </a:rPr>
              <a:t>我国</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农村土地承包法</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已经明确了土地承包经营权的物权性</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第</a:t>
            </a:r>
            <a:r>
              <a:rPr lang="en-US" altLang="zh-CN" sz="1200" b="1" dirty="0">
                <a:solidFill>
                  <a:prstClr val="white"/>
                </a:solidFill>
                <a:latin typeface="微软雅黑" panose="020B0503020204020204" charset="-122"/>
                <a:sym typeface="+mn-ea"/>
              </a:rPr>
              <a:t>32</a:t>
            </a:r>
            <a:r>
              <a:rPr lang="zh-CN" altLang="en-US" sz="1200" b="1" dirty="0">
                <a:solidFill>
                  <a:prstClr val="white"/>
                </a:solidFill>
                <a:latin typeface="微软雅黑" panose="020B0503020204020204" charset="-122"/>
                <a:sym typeface="+mn-ea"/>
              </a:rPr>
              <a:t>条规定</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承包人应得的承包收益</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依照继承法的规定继承。林地承包的承包人死亡</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其继承人可以在承包期内继续承包。”</a:t>
            </a:r>
          </a:p>
        </p:txBody>
      </p:sp>
      <p:sp>
        <p:nvSpPr>
          <p:cNvPr id="14" name="矩形 13">
            <a:extLst>
              <a:ext uri="{FF2B5EF4-FFF2-40B4-BE49-F238E27FC236}">
                <a16:creationId xmlns:a16="http://schemas.microsoft.com/office/drawing/2014/main" id="{CC5A4080-B641-4FED-8A18-D9E3351DED6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基于法律行为以外的原因取得</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019323A-10FC-4C20-B7F4-3DD8D0497F2D}"/>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130FC70-D72F-43CC-A406-156800D140B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778837B-B7A9-459A-B861-93D80BF625B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16545656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p:cNvSpPr txBox="1"/>
          <p:nvPr/>
        </p:nvSpPr>
        <p:spPr>
          <a:xfrm>
            <a:off x="1409676" y="80714"/>
            <a:ext cx="2723823" cy="369332"/>
          </a:xfrm>
          <a:prstGeom prst="rect">
            <a:avLst/>
          </a:prstGeom>
          <a:noFill/>
        </p:spPr>
        <p:txBody>
          <a:bodyPr wrap="none" rtlCol="0">
            <a:spAutoFit/>
          </a:bodyPr>
          <a:lstStyle/>
          <a:p>
            <a:r>
              <a:rPr lang="zh-CN" altLang="en-US" sz="1800" b="1" dirty="0">
                <a:solidFill>
                  <a:schemeClr val="bg1"/>
                </a:solidFill>
                <a:latin typeface="+mj-ea"/>
                <a:ea typeface="+mj-ea"/>
              </a:rPr>
              <a:t>第二节　土地承包经营权</a:t>
            </a:r>
          </a:p>
        </p:txBody>
      </p:sp>
      <p:sp>
        <p:nvSpPr>
          <p:cNvPr id="20" name="文本框 19">
            <a:extLst>
              <a:ext uri="{FF2B5EF4-FFF2-40B4-BE49-F238E27FC236}">
                <a16:creationId xmlns:a16="http://schemas.microsoft.com/office/drawing/2014/main" id="{FBEE4F39-688B-47DE-B278-C72211E01593}"/>
              </a:ext>
            </a:extLst>
          </p:cNvPr>
          <p:cNvSpPr txBox="1"/>
          <p:nvPr/>
        </p:nvSpPr>
        <p:spPr>
          <a:xfrm>
            <a:off x="84429" y="749915"/>
            <a:ext cx="4572000" cy="307777"/>
          </a:xfrm>
          <a:prstGeom prst="rect">
            <a:avLst/>
          </a:prstGeom>
          <a:noFill/>
        </p:spPr>
        <p:txBody>
          <a:bodyPr wrap="square">
            <a:spAutoFit/>
          </a:bodyPr>
          <a:lstStyle/>
          <a:p>
            <a:r>
              <a:rPr lang="zh-CN" altLang="en-US" sz="1400" dirty="0">
                <a:solidFill>
                  <a:srgbClr val="000000"/>
                </a:solidFill>
                <a:effectLst/>
                <a:latin typeface="NEU-BZ-S92"/>
                <a:ea typeface="方正书宋_GBK"/>
                <a:cs typeface="Times New Roman" panose="02020603050405020304" pitchFamily="18" charset="0"/>
              </a:rPr>
              <a:t>二、土地承包经营权的取得</a:t>
            </a:r>
            <a:endParaRPr lang="zh-CN" altLang="en-US" dirty="0"/>
          </a:p>
        </p:txBody>
      </p:sp>
      <p:pic>
        <p:nvPicPr>
          <p:cNvPr id="4" name="图片 3">
            <a:extLst>
              <a:ext uri="{FF2B5EF4-FFF2-40B4-BE49-F238E27FC236}">
                <a16:creationId xmlns:a16="http://schemas.microsoft.com/office/drawing/2014/main" id="{F5D60E38-13F5-425A-A22C-82369DC0A955}"/>
              </a:ext>
            </a:extLst>
          </p:cNvPr>
          <p:cNvPicPr>
            <a:picLocks noChangeAspect="1"/>
          </p:cNvPicPr>
          <p:nvPr/>
        </p:nvPicPr>
        <p:blipFill>
          <a:blip r:embed="rId3"/>
          <a:srcRect l="22280" r="20502"/>
          <a:stretch>
            <a:fillRect/>
          </a:stretch>
        </p:blipFill>
        <p:spPr>
          <a:xfrm>
            <a:off x="4868414" y="1267740"/>
            <a:ext cx="3659981" cy="3283561"/>
          </a:xfrm>
          <a:prstGeom prst="rect">
            <a:avLst/>
          </a:prstGeom>
        </p:spPr>
      </p:pic>
      <p:pic>
        <p:nvPicPr>
          <p:cNvPr id="5" name="图片 4">
            <a:extLst>
              <a:ext uri="{FF2B5EF4-FFF2-40B4-BE49-F238E27FC236}">
                <a16:creationId xmlns:a16="http://schemas.microsoft.com/office/drawing/2014/main" id="{1FE4E1B2-241E-4566-889B-41ACB052C529}"/>
              </a:ext>
            </a:extLst>
          </p:cNvPr>
          <p:cNvPicPr>
            <a:picLocks noChangeAspect="1"/>
          </p:cNvPicPr>
          <p:nvPr/>
        </p:nvPicPr>
        <p:blipFill>
          <a:blip r:embed="rId4"/>
          <a:srcRect l="24057" r="25218"/>
          <a:stretch>
            <a:fillRect/>
          </a:stretch>
        </p:blipFill>
        <p:spPr>
          <a:xfrm>
            <a:off x="1013225" y="1267740"/>
            <a:ext cx="3414438" cy="3283561"/>
          </a:xfrm>
          <a:prstGeom prst="rect">
            <a:avLst/>
          </a:prstGeom>
        </p:spPr>
      </p:pic>
      <p:sp>
        <p:nvSpPr>
          <p:cNvPr id="6" name="矩形 5">
            <a:extLst>
              <a:ext uri="{FF2B5EF4-FFF2-40B4-BE49-F238E27FC236}">
                <a16:creationId xmlns:a16="http://schemas.microsoft.com/office/drawing/2014/main" id="{3AA92EF4-4EC1-4423-95CA-1151BFB2504B}"/>
              </a:ext>
            </a:extLst>
          </p:cNvPr>
          <p:cNvSpPr/>
          <p:nvPr/>
        </p:nvSpPr>
        <p:spPr>
          <a:xfrm>
            <a:off x="1012987" y="1267502"/>
            <a:ext cx="3414423" cy="3283561"/>
          </a:xfrm>
          <a:prstGeom prst="rect">
            <a:avLst/>
          </a:prstGeom>
          <a:solidFill>
            <a:srgbClr val="9B552C">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dirty="0">
              <a:solidFill>
                <a:prstClr val="white"/>
              </a:solidFill>
            </a:endParaRPr>
          </a:p>
        </p:txBody>
      </p:sp>
      <p:sp>
        <p:nvSpPr>
          <p:cNvPr id="7" name="矩形 6">
            <a:extLst>
              <a:ext uri="{FF2B5EF4-FFF2-40B4-BE49-F238E27FC236}">
                <a16:creationId xmlns:a16="http://schemas.microsoft.com/office/drawing/2014/main" id="{96DFF73D-B1F8-4EF5-A0EA-7CA42D7C28E3}"/>
              </a:ext>
            </a:extLst>
          </p:cNvPr>
          <p:cNvSpPr/>
          <p:nvPr/>
        </p:nvSpPr>
        <p:spPr>
          <a:xfrm>
            <a:off x="4868338" y="1267502"/>
            <a:ext cx="3659135" cy="3283561"/>
          </a:xfrm>
          <a:prstGeom prst="rect">
            <a:avLst/>
          </a:prstGeom>
          <a:solidFill>
            <a:srgbClr val="660033">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b="1">
              <a:solidFill>
                <a:prstClr val="white"/>
              </a:solidFill>
            </a:endParaRPr>
          </a:p>
        </p:txBody>
      </p:sp>
      <p:sp>
        <p:nvSpPr>
          <p:cNvPr id="8" name="矩形 7">
            <a:extLst>
              <a:ext uri="{FF2B5EF4-FFF2-40B4-BE49-F238E27FC236}">
                <a16:creationId xmlns:a16="http://schemas.microsoft.com/office/drawing/2014/main" id="{6DDD180F-FEEC-46D3-B9F6-47F0500D7739}"/>
              </a:ext>
            </a:extLst>
          </p:cNvPr>
          <p:cNvSpPr/>
          <p:nvPr/>
        </p:nvSpPr>
        <p:spPr>
          <a:xfrm>
            <a:off x="1012987" y="4589848"/>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9" name="矩形 8">
            <a:extLst>
              <a:ext uri="{FF2B5EF4-FFF2-40B4-BE49-F238E27FC236}">
                <a16:creationId xmlns:a16="http://schemas.microsoft.com/office/drawing/2014/main" id="{E4D63909-3F3C-4B2B-A4C1-30927583350C}"/>
              </a:ext>
            </a:extLst>
          </p:cNvPr>
          <p:cNvSpPr/>
          <p:nvPr/>
        </p:nvSpPr>
        <p:spPr>
          <a:xfrm>
            <a:off x="4868338" y="4589848"/>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0" name="矩形 9">
            <a:extLst>
              <a:ext uri="{FF2B5EF4-FFF2-40B4-BE49-F238E27FC236}">
                <a16:creationId xmlns:a16="http://schemas.microsoft.com/office/drawing/2014/main" id="{386F1469-5954-4BE0-B6EB-F907DFAB80D6}"/>
              </a:ext>
            </a:extLst>
          </p:cNvPr>
          <p:cNvSpPr/>
          <p:nvPr/>
        </p:nvSpPr>
        <p:spPr>
          <a:xfrm>
            <a:off x="1097145" y="1951282"/>
            <a:ext cx="3249037" cy="1721690"/>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占有、使用、收益权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依法流转权</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3.</a:t>
            </a:r>
            <a:r>
              <a:rPr lang="zh-CN" altLang="en-US" sz="1200" b="1" dirty="0">
                <a:solidFill>
                  <a:prstClr val="white"/>
                </a:solidFill>
                <a:latin typeface="微软雅黑" panose="020B0503020204020204" charset="-122"/>
                <a:sym typeface="+mn-ea"/>
              </a:rPr>
              <a:t>承包地被依法征用、占用</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有权依法获得相应的补偿</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endParaRPr lang="zh-CN" altLang="en-US" sz="1200" b="1" dirty="0">
              <a:solidFill>
                <a:prstClr val="white"/>
              </a:solidFill>
              <a:latin typeface="微软雅黑" panose="020B0503020204020204" charset="-122"/>
              <a:sym typeface="+mn-ea"/>
            </a:endParaRPr>
          </a:p>
        </p:txBody>
      </p:sp>
      <p:sp>
        <p:nvSpPr>
          <p:cNvPr id="11" name="矩形 10">
            <a:extLst>
              <a:ext uri="{FF2B5EF4-FFF2-40B4-BE49-F238E27FC236}">
                <a16:creationId xmlns:a16="http://schemas.microsoft.com/office/drawing/2014/main" id="{0B332C9B-43F5-4B05-8C3D-A04E4BF5711E}"/>
              </a:ext>
            </a:extLst>
          </p:cNvPr>
          <p:cNvSpPr/>
          <p:nvPr/>
        </p:nvSpPr>
        <p:spPr>
          <a:xfrm>
            <a:off x="1045301" y="1334661"/>
            <a:ext cx="3249037" cy="333040"/>
          </a:xfrm>
          <a:prstGeom prst="rect">
            <a:avLst/>
          </a:prstGeom>
        </p:spPr>
        <p:txBody>
          <a:bodyPr wrap="square">
            <a:spAutoFit/>
          </a:bodyPr>
          <a:lstStyle/>
          <a:p>
            <a:pPr algn="just">
              <a:lnSpc>
                <a:spcPct val="120000"/>
              </a:lnSpc>
            </a:pPr>
            <a:r>
              <a:rPr lang="en-US" altLang="zh-CN" sz="1400" b="1" dirty="0">
                <a:solidFill>
                  <a:prstClr val="white"/>
                </a:solidFill>
              </a:rPr>
              <a:t>(</a:t>
            </a:r>
            <a:r>
              <a:rPr lang="zh-CN" altLang="en-US" sz="1400" b="1" dirty="0">
                <a:solidFill>
                  <a:prstClr val="white"/>
                </a:solidFill>
              </a:rPr>
              <a:t>一</a:t>
            </a:r>
            <a:r>
              <a:rPr lang="en-US" altLang="zh-CN" sz="1400" b="1" dirty="0">
                <a:solidFill>
                  <a:prstClr val="white"/>
                </a:solidFill>
              </a:rPr>
              <a:t>)</a:t>
            </a:r>
            <a:r>
              <a:rPr lang="zh-CN" altLang="en-US" sz="1400" b="1" dirty="0">
                <a:solidFill>
                  <a:prstClr val="white"/>
                </a:solidFill>
              </a:rPr>
              <a:t>土地承包经营权人的权利</a:t>
            </a:r>
            <a:endParaRPr lang="en-US" altLang="zh-CN" sz="1400" b="1" dirty="0">
              <a:solidFill>
                <a:prstClr val="white"/>
              </a:solidFill>
            </a:endParaRPr>
          </a:p>
        </p:txBody>
      </p:sp>
      <p:cxnSp>
        <p:nvCxnSpPr>
          <p:cNvPr id="12" name="直接连接符 11">
            <a:extLst>
              <a:ext uri="{FF2B5EF4-FFF2-40B4-BE49-F238E27FC236}">
                <a16:creationId xmlns:a16="http://schemas.microsoft.com/office/drawing/2014/main" id="{BC583B29-BE7A-4573-91A8-F7249E54D2D3}"/>
              </a:ext>
            </a:extLst>
          </p:cNvPr>
          <p:cNvCxnSpPr/>
          <p:nvPr/>
        </p:nvCxnSpPr>
        <p:spPr>
          <a:xfrm>
            <a:off x="1230428" y="1809491"/>
            <a:ext cx="70743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31B2B8B3-97A8-41B4-99CE-37AA6D796E2D}"/>
              </a:ext>
            </a:extLst>
          </p:cNvPr>
          <p:cNvSpPr/>
          <p:nvPr/>
        </p:nvSpPr>
        <p:spPr>
          <a:xfrm>
            <a:off x="4855710" y="1951282"/>
            <a:ext cx="3659135" cy="890693"/>
          </a:xfrm>
          <a:prstGeom prst="rect">
            <a:avLst/>
          </a:prstGeom>
        </p:spPr>
        <p:txBody>
          <a:bodyPr wrap="square">
            <a:spAutoFit/>
          </a:bodyPr>
          <a:lstStyle/>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1.</a:t>
            </a:r>
            <a:r>
              <a:rPr lang="zh-CN" altLang="en-US" sz="1200" b="1" dirty="0">
                <a:solidFill>
                  <a:prstClr val="white"/>
                </a:solidFill>
                <a:latin typeface="微软雅黑" panose="020B0503020204020204" charset="-122"/>
                <a:sym typeface="+mn-ea"/>
              </a:rPr>
              <a:t>维持土地的农业用途</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不得用于非农建设</a:t>
            </a:r>
            <a:endParaRPr lang="en-US" altLang="zh-CN" sz="1200" b="1" dirty="0">
              <a:solidFill>
                <a:prstClr val="white"/>
              </a:solidFill>
              <a:latin typeface="微软雅黑" panose="020B0503020204020204" charset="-122"/>
              <a:sym typeface="+mn-ea"/>
            </a:endParaRPr>
          </a:p>
          <a:p>
            <a:pPr marL="171450" indent="-171450">
              <a:lnSpc>
                <a:spcPct val="150000"/>
              </a:lnSpc>
              <a:buFont typeface="Wingdings" panose="05000000000000000000" pitchFamily="2" charset="2"/>
              <a:buChar char="Ø"/>
            </a:pPr>
            <a:r>
              <a:rPr lang="en-US" altLang="zh-CN" sz="1200" b="1" dirty="0">
                <a:solidFill>
                  <a:prstClr val="white"/>
                </a:solidFill>
                <a:latin typeface="微软雅黑" panose="020B0503020204020204" charset="-122"/>
                <a:sym typeface="+mn-ea"/>
              </a:rPr>
              <a:t>2.</a:t>
            </a:r>
            <a:r>
              <a:rPr lang="zh-CN" altLang="en-US" sz="1200" b="1" dirty="0">
                <a:solidFill>
                  <a:prstClr val="white"/>
                </a:solidFill>
                <a:latin typeface="微软雅黑" panose="020B0503020204020204" charset="-122"/>
                <a:sym typeface="+mn-ea"/>
              </a:rPr>
              <a:t>依法保护和合理利用土地</a:t>
            </a:r>
            <a:r>
              <a:rPr lang="en-US" altLang="zh-CN" sz="1200" b="1" dirty="0">
                <a:solidFill>
                  <a:prstClr val="white"/>
                </a:solidFill>
                <a:latin typeface="微软雅黑" panose="020B0503020204020204" charset="-122"/>
                <a:sym typeface="+mn-ea"/>
              </a:rPr>
              <a:t>,</a:t>
            </a:r>
            <a:r>
              <a:rPr lang="zh-CN" altLang="en-US" sz="1200" b="1" dirty="0">
                <a:solidFill>
                  <a:prstClr val="white"/>
                </a:solidFill>
                <a:latin typeface="微软雅黑" panose="020B0503020204020204" charset="-122"/>
                <a:sym typeface="+mn-ea"/>
              </a:rPr>
              <a:t>不得给土地造成永久性损害</a:t>
            </a:r>
          </a:p>
        </p:txBody>
      </p:sp>
      <p:sp>
        <p:nvSpPr>
          <p:cNvPr id="14" name="矩形 13">
            <a:extLst>
              <a:ext uri="{FF2B5EF4-FFF2-40B4-BE49-F238E27FC236}">
                <a16:creationId xmlns:a16="http://schemas.microsoft.com/office/drawing/2014/main" id="{CC5A4080-B641-4FED-8A18-D9E3351DED62}"/>
              </a:ext>
            </a:extLst>
          </p:cNvPr>
          <p:cNvSpPr/>
          <p:nvPr/>
        </p:nvSpPr>
        <p:spPr>
          <a:xfrm>
            <a:off x="4897461" y="1456296"/>
            <a:ext cx="3575634" cy="367473"/>
          </a:xfrm>
          <a:prstGeom prst="rect">
            <a:avLst/>
          </a:prstGeom>
        </p:spPr>
        <p:txBody>
          <a:bodyPr wrap="square">
            <a:spAutoFit/>
          </a:bodyPr>
          <a:lstStyle/>
          <a:p>
            <a:pPr algn="just">
              <a:lnSpc>
                <a:spcPct val="120000"/>
              </a:lnSpc>
            </a:pPr>
            <a:r>
              <a:rPr lang="en-US" altLang="zh-CN" sz="1600" b="1" dirty="0">
                <a:solidFill>
                  <a:prstClr val="white"/>
                </a:solidFill>
              </a:rPr>
              <a:t>(</a:t>
            </a:r>
            <a:r>
              <a:rPr lang="zh-CN" altLang="en-US" sz="1600" b="1" dirty="0">
                <a:solidFill>
                  <a:prstClr val="white"/>
                </a:solidFill>
              </a:rPr>
              <a:t>二</a:t>
            </a:r>
            <a:r>
              <a:rPr lang="en-US" altLang="zh-CN" sz="1600" b="1" dirty="0">
                <a:solidFill>
                  <a:prstClr val="white"/>
                </a:solidFill>
              </a:rPr>
              <a:t>)</a:t>
            </a:r>
            <a:r>
              <a:rPr lang="zh-CN" altLang="en-US" sz="1600" b="1" dirty="0">
                <a:solidFill>
                  <a:prstClr val="white"/>
                </a:solidFill>
              </a:rPr>
              <a:t>土地承包经营权人的义务</a:t>
            </a:r>
            <a:endParaRPr lang="en-US" altLang="zh-CN" sz="1600" b="1" dirty="0">
              <a:solidFill>
                <a:prstClr val="white"/>
              </a:solidFill>
            </a:endParaRPr>
          </a:p>
        </p:txBody>
      </p:sp>
      <p:cxnSp>
        <p:nvCxnSpPr>
          <p:cNvPr id="15" name="直接连接符 14">
            <a:extLst>
              <a:ext uri="{FF2B5EF4-FFF2-40B4-BE49-F238E27FC236}">
                <a16:creationId xmlns:a16="http://schemas.microsoft.com/office/drawing/2014/main" id="{E019323A-10FC-4C20-B7F4-3DD8D0497F2D}"/>
              </a:ext>
            </a:extLst>
          </p:cNvPr>
          <p:cNvCxnSpPr>
            <a:cxnSpLocks/>
          </p:cNvCxnSpPr>
          <p:nvPr/>
        </p:nvCxnSpPr>
        <p:spPr>
          <a:xfrm>
            <a:off x="5099634" y="1939214"/>
            <a:ext cx="75813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a16="http://schemas.microsoft.com/office/drawing/2014/main" id="{4130FC70-D72F-43CC-A406-156800D140B4}"/>
              </a:ext>
            </a:extLst>
          </p:cNvPr>
          <p:cNvSpPr/>
          <p:nvPr/>
        </p:nvSpPr>
        <p:spPr>
          <a:xfrm>
            <a:off x="1015997" y="1094059"/>
            <a:ext cx="3414423" cy="114300"/>
          </a:xfrm>
          <a:prstGeom prst="rect">
            <a:avLst/>
          </a:prstGeom>
          <a:solidFill>
            <a:srgbClr val="9B55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7" name="矩形 16">
            <a:extLst>
              <a:ext uri="{FF2B5EF4-FFF2-40B4-BE49-F238E27FC236}">
                <a16:creationId xmlns:a16="http://schemas.microsoft.com/office/drawing/2014/main" id="{F778837B-B7A9-459A-B861-93D80BF625B9}"/>
              </a:ext>
            </a:extLst>
          </p:cNvPr>
          <p:cNvSpPr/>
          <p:nvPr/>
        </p:nvSpPr>
        <p:spPr>
          <a:xfrm>
            <a:off x="4871348" y="1094059"/>
            <a:ext cx="3659135" cy="114300"/>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Tree>
    <p:extLst>
      <p:ext uri="{BB962C8B-B14F-4D97-AF65-F5344CB8AC3E}">
        <p14:creationId xmlns:p14="http://schemas.microsoft.com/office/powerpoint/2010/main" val="39524465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5130.pptx"/>
</p:tagLst>
</file>

<file path=ppt/tags/tag1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0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0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0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0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0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0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0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0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0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0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1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1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1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1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1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1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1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1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1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1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2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2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2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2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2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2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2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2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2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2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3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3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3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3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3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3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3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3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3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3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4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4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4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4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4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4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4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4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4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4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5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5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5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5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5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5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2.xml><?xml version="1.0" encoding="utf-8"?>
<p:tagLst xmlns:a="http://schemas.openxmlformats.org/drawingml/2006/main" xmlns:r="http://schemas.openxmlformats.org/officeDocument/2006/relationships" xmlns:p="http://schemas.openxmlformats.org/presentationml/2006/main">
  <p:tag name="MH" val="20170118115709"/>
  <p:tag name="MH_LIBRARY" val="GRAPHIC"/>
  <p:tag name="MH_ORDER" val="TextBox 11"/>
</p:tagLst>
</file>

<file path=ppt/tags/tag20.xml><?xml version="1.0" encoding="utf-8"?>
<p:tagLst xmlns:a="http://schemas.openxmlformats.org/drawingml/2006/main" xmlns:r="http://schemas.openxmlformats.org/officeDocument/2006/relationships" xmlns:p="http://schemas.openxmlformats.org/presentationml/2006/main">
  <p:tag name="ISLIDE.VECTOR" val="c7c86e78-ed6d-4875-9cd5-2ec3e7d095b2"/>
</p:tagLst>
</file>

<file path=ppt/tags/tag21.xml><?xml version="1.0" encoding="utf-8"?>
<p:tagLst xmlns:a="http://schemas.openxmlformats.org/drawingml/2006/main" xmlns:r="http://schemas.openxmlformats.org/officeDocument/2006/relationships" xmlns:p="http://schemas.openxmlformats.org/presentationml/2006/main">
  <p:tag name="ISLIDE.VECTOR" val="a7240ced-9bff-4b34-b07f-de04443bf2ae"/>
</p:tagLst>
</file>

<file path=ppt/tags/tag22.xml><?xml version="1.0" encoding="utf-8"?>
<p:tagLst xmlns:a="http://schemas.openxmlformats.org/drawingml/2006/main" xmlns:r="http://schemas.openxmlformats.org/officeDocument/2006/relationships" xmlns:p="http://schemas.openxmlformats.org/presentationml/2006/main">
  <p:tag name="ISLIDE.VECTOR" val="837cf432-1175-4193-8d32-70335a44b3cf"/>
</p:tagLst>
</file>

<file path=ppt/tags/tag23.xml><?xml version="1.0" encoding="utf-8"?>
<p:tagLst xmlns:a="http://schemas.openxmlformats.org/drawingml/2006/main" xmlns:r="http://schemas.openxmlformats.org/officeDocument/2006/relationships" xmlns:p="http://schemas.openxmlformats.org/presentationml/2006/main">
  <p:tag name="ISLIDE.VECTOR" val="6b4386ee-11c6-4677-877e-6aa1596c9893"/>
</p:tagLst>
</file>

<file path=ppt/tags/tag24.xml><?xml version="1.0" encoding="utf-8"?>
<p:tagLst xmlns:a="http://schemas.openxmlformats.org/drawingml/2006/main" xmlns:r="http://schemas.openxmlformats.org/officeDocument/2006/relationships" xmlns:p="http://schemas.openxmlformats.org/presentationml/2006/main">
  <p:tag name="ISLIDE.VECTOR" val="5c2778cb-5c31-44b9-8b27-cdcc7275cbf5"/>
</p:tagLst>
</file>

<file path=ppt/tags/tag25.xml><?xml version="1.0" encoding="utf-8"?>
<p:tagLst xmlns:a="http://schemas.openxmlformats.org/drawingml/2006/main" xmlns:r="http://schemas.openxmlformats.org/officeDocument/2006/relationships" xmlns:p="http://schemas.openxmlformats.org/presentationml/2006/main">
  <p:tag name="ISLIDE.VECTOR" val="6b4386ee-11c6-4677-877e-6aa1596c9893"/>
</p:tagLst>
</file>

<file path=ppt/tags/tag26.xml><?xml version="1.0" encoding="utf-8"?>
<p:tagLst xmlns:a="http://schemas.openxmlformats.org/drawingml/2006/main" xmlns:r="http://schemas.openxmlformats.org/officeDocument/2006/relationships" xmlns:p="http://schemas.openxmlformats.org/presentationml/2006/main">
  <p:tag name="ISLIDE.VECTOR" val="5c2778cb-5c31-44b9-8b27-cdcc7275cbf5"/>
</p:tagLst>
</file>

<file path=ppt/tags/tag27.xml><?xml version="1.0" encoding="utf-8"?>
<p:tagLst xmlns:a="http://schemas.openxmlformats.org/drawingml/2006/main" xmlns:r="http://schemas.openxmlformats.org/officeDocument/2006/relationships" xmlns:p="http://schemas.openxmlformats.org/presentationml/2006/main">
  <p:tag name="ISLIDE.VECTOR" val="6b4386ee-11c6-4677-877e-6aa1596c9893"/>
</p:tagLst>
</file>

<file path=ppt/tags/tag28.xml><?xml version="1.0" encoding="utf-8"?>
<p:tagLst xmlns:a="http://schemas.openxmlformats.org/drawingml/2006/main" xmlns:r="http://schemas.openxmlformats.org/officeDocument/2006/relationships" xmlns:p="http://schemas.openxmlformats.org/presentationml/2006/main">
  <p:tag name="ISLIDE.VECTOR" val="5c2778cb-5c31-44b9-8b27-cdcc7275cbf5"/>
</p:tagLst>
</file>

<file path=ppt/tags/tag29.xml><?xml version="1.0" encoding="utf-8"?>
<p:tagLst xmlns:a="http://schemas.openxmlformats.org/drawingml/2006/main" xmlns:r="http://schemas.openxmlformats.org/officeDocument/2006/relationships" xmlns:p="http://schemas.openxmlformats.org/presentationml/2006/main">
  <p:tag name="ISLIDE.VECTOR" val="6b4386ee-11c6-4677-877e-6aa1596c9893"/>
</p:tagLst>
</file>

<file path=ppt/tags/tag3.xml><?xml version="1.0" encoding="utf-8"?>
<p:tagLst xmlns:a="http://schemas.openxmlformats.org/drawingml/2006/main" xmlns:r="http://schemas.openxmlformats.org/officeDocument/2006/relationships" xmlns:p="http://schemas.openxmlformats.org/presentationml/2006/main">
  <p:tag name="MH" val="20170118115709"/>
  <p:tag name="MH_LIBRARY" val="GRAPHIC"/>
  <p:tag name="MH_ORDER" val="文本框 1"/>
</p:tagLst>
</file>

<file path=ppt/tags/tag30.xml><?xml version="1.0" encoding="utf-8"?>
<p:tagLst xmlns:a="http://schemas.openxmlformats.org/drawingml/2006/main" xmlns:r="http://schemas.openxmlformats.org/officeDocument/2006/relationships" xmlns:p="http://schemas.openxmlformats.org/presentationml/2006/main">
  <p:tag name="ISLIDE.VECTOR" val="5c2778cb-5c31-44b9-8b27-cdcc7275cbf5"/>
</p:tagLst>
</file>

<file path=ppt/tags/tag3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3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3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3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3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3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3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3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3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4.xml><?xml version="1.0" encoding="utf-8"?>
<p:tagLst xmlns:a="http://schemas.openxmlformats.org/drawingml/2006/main" xmlns:r="http://schemas.openxmlformats.org/officeDocument/2006/relationships" xmlns:p="http://schemas.openxmlformats.org/presentationml/2006/main">
  <p:tag name="MH" val="20170118115709"/>
  <p:tag name="MH_LIBRARY" val="GRAPHIC"/>
  <p:tag name="MH_ORDER" val="文本框 1"/>
</p:tagLst>
</file>

<file path=ppt/tags/tag4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4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4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4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4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4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4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4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4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4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5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5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5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5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5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5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5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5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5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5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6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6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6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6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6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6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6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6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6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6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7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7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7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7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7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7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7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7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7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7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8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8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8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8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8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8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8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8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8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8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9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9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9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9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9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9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9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9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9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9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等线 Light"/>
        <a:ea typeface="微软雅黑"/>
        <a:cs typeface=""/>
      </a:majorFont>
      <a:minorFont>
        <a:latin typeface="等线"/>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43971</Words>
  <Application>Microsoft Office PowerPoint</Application>
  <PresentationFormat>全屏显示(16:9)</PresentationFormat>
  <Paragraphs>3199</Paragraphs>
  <Slides>297</Slides>
  <Notes>290</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297</vt:i4>
      </vt:variant>
    </vt:vector>
  </HeadingPairs>
  <TitlesOfParts>
    <vt:vector size="310" baseType="lpstr">
      <vt:lpstr>NEU-BZ-S92</vt:lpstr>
      <vt:lpstr>等线</vt:lpstr>
      <vt:lpstr>等线 Light</vt:lpstr>
      <vt:lpstr>黑体</vt:lpstr>
      <vt:lpstr>华文宋体</vt:lpstr>
      <vt:lpstr>华文新魏</vt:lpstr>
      <vt:lpstr>思源黑体 CN Light</vt:lpstr>
      <vt:lpstr>微软雅黑</vt:lpstr>
      <vt:lpstr>Arial</vt:lpstr>
      <vt:lpstr>Calibri</vt:lpstr>
      <vt:lpstr>Impact</vt:lpstr>
      <vt:lpstr>Wingdings</vt:lpstr>
      <vt:lpstr>Office 主题​​</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5130.pptx</dc:title>
  <dc:creator/>
  <cp:lastModifiedBy/>
  <cp:revision>1</cp:revision>
  <dcterms:created xsi:type="dcterms:W3CDTF">2017-03-29T06:29:10Z</dcterms:created>
  <dcterms:modified xsi:type="dcterms:W3CDTF">2021-02-15T13:52:22Z</dcterms:modified>
</cp:coreProperties>
</file>