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handoutMasterIdLst>
    <p:handoutMasterId r:id="rId48"/>
  </p:handoutMasterIdLst>
  <p:sldIdLst>
    <p:sldId id="340" r:id="rId2"/>
    <p:sldId id="341" r:id="rId3"/>
    <p:sldId id="257" r:id="rId4"/>
    <p:sldId id="258" r:id="rId5"/>
    <p:sldId id="259" r:id="rId6"/>
    <p:sldId id="260" r:id="rId7"/>
    <p:sldId id="300" r:id="rId8"/>
    <p:sldId id="262" r:id="rId9"/>
    <p:sldId id="263" r:id="rId10"/>
    <p:sldId id="301" r:id="rId11"/>
    <p:sldId id="265" r:id="rId12"/>
    <p:sldId id="266" r:id="rId13"/>
    <p:sldId id="302" r:id="rId14"/>
    <p:sldId id="303" r:id="rId15"/>
    <p:sldId id="304" r:id="rId16"/>
    <p:sldId id="342" r:id="rId17"/>
    <p:sldId id="270" r:id="rId18"/>
    <p:sldId id="271" r:id="rId19"/>
    <p:sldId id="272" r:id="rId20"/>
    <p:sldId id="273" r:id="rId21"/>
    <p:sldId id="305" r:id="rId22"/>
    <p:sldId id="306" r:id="rId23"/>
    <p:sldId id="307" r:id="rId24"/>
    <p:sldId id="308" r:id="rId25"/>
    <p:sldId id="310" r:id="rId26"/>
    <p:sldId id="309" r:id="rId27"/>
    <p:sldId id="281" r:id="rId28"/>
    <p:sldId id="311" r:id="rId29"/>
    <p:sldId id="283" r:id="rId30"/>
    <p:sldId id="284" r:id="rId31"/>
    <p:sldId id="285" r:id="rId32"/>
    <p:sldId id="312" r:id="rId33"/>
    <p:sldId id="288" r:id="rId34"/>
    <p:sldId id="289" r:id="rId35"/>
    <p:sldId id="313" r:id="rId36"/>
    <p:sldId id="314" r:id="rId37"/>
    <p:sldId id="343" r:id="rId38"/>
    <p:sldId id="292" r:id="rId39"/>
    <p:sldId id="293" r:id="rId40"/>
    <p:sldId id="294" r:id="rId41"/>
    <p:sldId id="295" r:id="rId42"/>
    <p:sldId id="296" r:id="rId43"/>
    <p:sldId id="297" r:id="rId44"/>
    <p:sldId id="298" r:id="rId45"/>
    <p:sldId id="344" r:id="rId4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91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205" autoAdjust="0"/>
    <p:restoredTop sz="94670" autoAdjust="0"/>
  </p:normalViewPr>
  <p:slideViewPr>
    <p:cSldViewPr>
      <p:cViewPr varScale="1">
        <p:scale>
          <a:sx n="85" d="100"/>
          <a:sy n="85" d="100"/>
        </p:scale>
        <p:origin x="1428" y="84"/>
      </p:cViewPr>
      <p:guideLst>
        <p:guide orient="horz" pos="2160"/>
        <p:guide pos="2914"/>
      </p:guideLst>
    </p:cSldViewPr>
  </p:slideViewPr>
  <p:outlineViewPr>
    <p:cViewPr>
      <p:scale>
        <a:sx n="33" d="100"/>
        <a:sy n="33" d="100"/>
      </p:scale>
      <p:origin x="42"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2B4B9A0D-7166-4EA7-93DA-F79C38A4D437}" type="datetimeFigureOut">
              <a:rPr lang="en-IN"/>
              <a:t>15-03-2019</a:t>
            </a:fld>
            <a:endParaRPr lang="en-IN"/>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47854DAC-B701-4802-A0EB-A7A624726591}"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EA414ACB-940D-417F-BD00-7A64AEFABE49}"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06CDA648-21BB-4A58-827F-EC9342ED93D1}" type="slidenum">
              <a:rPr lang="en-IN"/>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AE469CFB-9516-46FA-9337-7DB1EA81C1A3}" type="datetimeFigureOut">
              <a:rPr lang="en-IN"/>
              <a:t>15-03-2019</a:t>
            </a:fld>
            <a:endParaRPr lang="en-IN"/>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7FA71EC4-4F4E-421D-906F-D6C9A5140FB3}"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2DD9FCBC-6030-4D4D-A737-BBC35FA7DC7A}" type="datetimeFigureOut">
              <a:rPr lang="en-IN"/>
              <a:t>15-03-2019</a:t>
            </a:fld>
            <a:endParaRPr lang="en-IN"/>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C21EA7B6-995E-4FC2-B2FC-6BDBBAB082BF}" type="slidenum">
              <a:rPr lang="en-IN"/>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21A8BA2F-46DC-4A69-8C99-31458BA93883}" type="datetimeFigureOut">
              <a:rPr lang="en-IN"/>
              <a:t>15-03-2019</a:t>
            </a:fld>
            <a:endParaRPr lang="en-IN"/>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DD8F74C8-78FC-41C9-9B2E-06E192473264}" type="slidenum">
              <a:rPr lang="en-IN"/>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9B7647B1-1CA1-4840-85E7-8BE51F66D04B}" type="datetimeFigureOut">
              <a:rPr lang="en-IN"/>
              <a:t>15-03-2019</a:t>
            </a:fld>
            <a:endParaRPr lang="en-IN"/>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9D5D03F4-7296-4819-9579-C74FAF749628}" type="slidenum">
              <a:rPr lang="en-IN"/>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22185576-B0F8-4DC9-A12C-4E73D33F13D4}" type="datetimeFigureOut">
              <a:rPr lang="en-IN"/>
              <a:t>15-03-2019</a:t>
            </a:fld>
            <a:endParaRPr lang="en-IN"/>
          </a:p>
        </p:txBody>
      </p:sp>
      <p:sp>
        <p:nvSpPr>
          <p:cNvPr id="3" name="Footer Placeholder 2"/>
          <p:cNvSpPr>
            <a:spLocks noGrp="1"/>
          </p:cNvSpPr>
          <p:nvPr>
            <p:ph type="ftr" sz="quarter" idx="11"/>
          </p:nvPr>
        </p:nvSpPr>
        <p:spPr/>
        <p:txBody>
          <a:bodyPr/>
          <a:lstStyle>
            <a:lvl1pPr>
              <a:defRPr/>
            </a:lvl1pPr>
          </a:lstStyle>
          <a:p>
            <a:pPr>
              <a:defRPr/>
            </a:pPr>
            <a:endParaRPr lang="en-IN"/>
          </a:p>
        </p:txBody>
      </p:sp>
      <p:sp>
        <p:nvSpPr>
          <p:cNvPr id="4" name="Slide Number Placeholder 22"/>
          <p:cNvSpPr>
            <a:spLocks noGrp="1"/>
          </p:cNvSpPr>
          <p:nvPr>
            <p:ph type="sldNum" sz="quarter" idx="12"/>
          </p:nvPr>
        </p:nvSpPr>
        <p:spPr/>
        <p:txBody>
          <a:bodyPr/>
          <a:lstStyle>
            <a:lvl1pPr>
              <a:defRPr/>
            </a:lvl1pPr>
          </a:lstStyle>
          <a:p>
            <a:pPr>
              <a:defRPr/>
            </a:pPr>
            <a:fld id="{235D693B-91A0-407C-A1C7-2522FA0A2010}" type="slidenum">
              <a:rPr lang="en-IN"/>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95123B06-2961-45D1-A798-D02CE7BAF553}" type="datetimeFigureOut">
              <a:rPr lang="en-IN"/>
              <a:t>15-03-2019</a:t>
            </a:fld>
            <a:endParaRPr lang="en-IN"/>
          </a:p>
        </p:txBody>
      </p:sp>
      <p:sp>
        <p:nvSpPr>
          <p:cNvPr id="10" name="Footer Placeholder 5"/>
          <p:cNvSpPr>
            <a:spLocks noGrp="1"/>
          </p:cNvSpPr>
          <p:nvPr>
            <p:ph type="ftr" sz="quarter" idx="11"/>
          </p:nvPr>
        </p:nvSpPr>
        <p:spPr/>
        <p:txBody>
          <a:bodyPr/>
          <a:lstStyle>
            <a:lvl1pPr>
              <a:defRPr/>
            </a:lvl1pPr>
          </a:lstStyle>
          <a:p>
            <a:pPr>
              <a:defRPr/>
            </a:pPr>
            <a:endParaRPr lang="en-IN"/>
          </a:p>
        </p:txBody>
      </p:sp>
      <p:sp>
        <p:nvSpPr>
          <p:cNvPr id="12" name="Slide Number Placeholder 6"/>
          <p:cNvSpPr>
            <a:spLocks noGrp="1"/>
          </p:cNvSpPr>
          <p:nvPr>
            <p:ph type="sldNum" sz="quarter" idx="12"/>
          </p:nvPr>
        </p:nvSpPr>
        <p:spPr/>
        <p:txBody>
          <a:bodyPr/>
          <a:lstStyle>
            <a:lvl1pPr>
              <a:defRPr/>
            </a:lvl1pPr>
          </a:lstStyle>
          <a:p>
            <a:pPr>
              <a:defRPr/>
            </a:pPr>
            <a:fld id="{80EB8736-B7B0-45CD-8F6C-54A13B95A45A}" type="slidenum">
              <a:rPr lang="en-IN"/>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8F4B8C40-FEB4-48E6-AD4D-ADFD01D0891A}" type="datetimeFigureOut">
              <a:rPr lang="en-IN"/>
              <a:t>15-03-2019</a:t>
            </a:fld>
            <a:endParaRPr lang="en-IN"/>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endParaRPr lang="en-IN"/>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E06692B4-74E5-4292-B4D6-E76F5FC77651}" type="slidenum">
              <a:rPr lang="en-IN"/>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37294AAB-E7BE-4322-9F08-702FD1BC7823}"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5B5C7F76-BB93-4111-B1AF-48E565B64FDF}" type="slidenum">
              <a:rPr lang="en-IN"/>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8C0EEB0F-24BE-4E7A-B83A-A94C32D130C8}"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C9E633C6-97BF-4E8F-899E-5015C3D0B5B2}" type="slidenum">
              <a:rPr lang="en-IN"/>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A5714A18-EBFE-428D-8D76-413953272EE2}" type="datetimeFigureOut">
              <a:rPr lang="en-IN"/>
              <a:t>15-03-2019</a:t>
            </a:fld>
            <a:endParaRPr lang="en-IN"/>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9AEAE491-6E15-4546-AD56-72437E15F17F}" type="slidenum">
              <a:rPr lang="en-IN"/>
              <a:t>‹#›</a:t>
            </a:fld>
            <a:endParaRPr lang="en-IN"/>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5-</a:t>
            </a:r>
            <a:fld id="{84785D28-5163-4F27-A571-8E1AE69B7768}"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46038" y="-1905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179705" y="2712720"/>
            <a:ext cx="5328920" cy="173736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5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培训项目设计</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397952" y="-133181"/>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4338" name="Content Placeholder 2"/>
          <p:cNvSpPr>
            <a:spLocks noGrp="1"/>
          </p:cNvSpPr>
          <p:nvPr>
            <p:ph sz="quarter" idx="1"/>
          </p:nvPr>
        </p:nvSpPr>
        <p:spPr>
          <a:xfrm>
            <a:off x="397828" y="1292860"/>
            <a:ext cx="8229600" cy="4924425"/>
          </a:xfrm>
        </p:spPr>
        <p:txBody>
          <a:bodyPr/>
          <a:lstStyle/>
          <a:p>
            <a:pPr marL="730250" indent="-457200" eaLnBrk="1" latinLnBrk="0" hangingPunct="1">
              <a:lnSpc>
                <a:spcPct val="120000"/>
              </a:lnSpc>
              <a:spcBef>
                <a:spcPts val="11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基于受训者如何参与课程、与学习内容交互及相互交互</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来选择和准备培训场地。</a:t>
            </a:r>
          </a:p>
          <a:p>
            <a:pPr marL="730250" indent="-457200" eaLnBrk="1" latinLnBrk="0" hangingPunct="1">
              <a:lnSpc>
                <a:spcPct val="120000"/>
              </a:lnSpc>
              <a:spcBef>
                <a:spcPts val="11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使用课程路线图、课程计划、设计文档以及概念图为学习指导做准备。</a:t>
            </a:r>
          </a:p>
          <a:p>
            <a:pPr marL="730250" indent="-457200" eaLnBrk="1" latinLnBrk="0" hangingPunct="1">
              <a:lnSpc>
                <a:spcPct val="120000"/>
              </a:lnSpc>
              <a:spcBef>
                <a:spcPts val="11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说明受训者年龄、代际差异、性格可能如何影响项目设计。</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406400" y="-95567"/>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406400" y="1267460"/>
            <a:ext cx="8229600" cy="4924425"/>
          </a:xfrm>
        </p:spPr>
        <p:txBody>
          <a:bodyPr/>
          <a:lstStyle/>
          <a:p>
            <a:pPr marL="730250" indent="-457200" eaLnBrk="1" latinLnBrk="0" hangingPunct="1">
              <a:lnSpc>
                <a:spcPct val="120000"/>
              </a:lnSpc>
              <a:spcBef>
                <a:spcPts val="11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准备征询建议书和一系列问题来评估培训顾问和供应商。</a:t>
            </a:r>
          </a:p>
          <a:p>
            <a:pPr marL="730250" indent="-457200" eaLnBrk="1" latinLnBrk="0" hangingPunct="1">
              <a:lnSpc>
                <a:spcPct val="120000"/>
              </a:lnSpc>
              <a:spcBef>
                <a:spcPts val="11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说明确保远近培训转化应包括的项目设计元素。</a:t>
            </a:r>
          </a:p>
          <a:p>
            <a:pPr marL="730250" indent="-457200" eaLnBrk="1" latinLnBrk="0" hangingPunct="1">
              <a:lnSpc>
                <a:spcPct val="120000"/>
              </a:lnSpc>
              <a:spcBef>
                <a:spcPts val="11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开发培训项目的自我管理模块。</a:t>
            </a:r>
          </a:p>
          <a:p>
            <a:pPr marL="730250" indent="-457200" eaLnBrk="1" latinLnBrk="0" hangingPunct="1">
              <a:lnSpc>
                <a:spcPct val="120000"/>
              </a:lnSpc>
              <a:spcBef>
                <a:spcPts val="11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设计实践应用项目和行动计划</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加强学习和培训成果转化。</a:t>
            </a:r>
          </a:p>
          <a:p>
            <a:pPr marL="0" indent="0">
              <a:buNone/>
            </a:pPr>
            <a:endParaRPr lang="en-IN"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idx="4294967295"/>
          </p:nvPr>
        </p:nvSpPr>
        <p:spPr>
          <a:xfrm>
            <a:off x="457200" y="-162242"/>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6386" name="Content Placeholder 2"/>
          <p:cNvSpPr>
            <a:spLocks noGrp="1"/>
          </p:cNvSpPr>
          <p:nvPr>
            <p:ph idx="4294967295"/>
          </p:nvPr>
        </p:nvSpPr>
        <p:spPr>
          <a:xfrm>
            <a:off x="381635" y="1275715"/>
            <a:ext cx="8229600" cy="4924425"/>
          </a:xfrm>
        </p:spPr>
        <p:txBody>
          <a:bodyPr/>
          <a:lstStyle/>
          <a:p>
            <a:pPr marL="730250" indent="-457200" eaLnBrk="1" latinLnBrk="0" hangingPunct="1">
              <a:lnSpc>
                <a:spcPct val="120000"/>
              </a:lnSpc>
              <a:spcBef>
                <a:spcPts val="1100"/>
              </a:spcBef>
              <a:spcAft>
                <a:spcPts val="12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为促进学习和培训转化</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对管理者在培训前、培训中和培训后可以做什么提出建议。</a:t>
            </a:r>
          </a:p>
          <a:p>
            <a:pPr marL="730250" indent="-457200" eaLnBrk="1" latinLnBrk="0" hangingPunct="1">
              <a:lnSpc>
                <a:spcPct val="120000"/>
              </a:lnSpc>
              <a:spcBef>
                <a:spcPts val="1100"/>
              </a:spcBef>
              <a:spcAft>
                <a:spcPts val="12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确定管理知识的不同方式和雇员共享知识的必要条件。</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idx="4294967295"/>
          </p:nvPr>
        </p:nvSpPr>
        <p:spPr>
          <a:xfrm>
            <a:off x="457200" y="-145732"/>
            <a:ext cx="8229600" cy="1143000"/>
          </a:xfrm>
        </p:spPr>
        <p:txBody>
          <a:bodyPr/>
          <a:lstStyle/>
          <a:p>
            <a:r>
              <a:rPr lang="zh-CN" altLang="en-US" b="1" dirty="0">
                <a:latin typeface="华文新魏" panose="02010800040101010101" pitchFamily="2" charset="-122"/>
                <a:ea typeface="华文新魏" panose="02010800040101010101" pitchFamily="2" charset="-122"/>
              </a:rPr>
              <a:t>引 言</a:t>
            </a:r>
            <a:endParaRPr lang="en-IN" b="1" dirty="0">
              <a:latin typeface="华文新魏" panose="02010800040101010101" pitchFamily="2" charset="-122"/>
              <a:ea typeface="华文新魏" panose="02010800040101010101" pitchFamily="2" charset="-122"/>
            </a:endParaRPr>
          </a:p>
        </p:txBody>
      </p:sp>
      <p:sp>
        <p:nvSpPr>
          <p:cNvPr id="17410" name="Content Placeholder 2"/>
          <p:cNvSpPr>
            <a:spLocks noGrp="1"/>
          </p:cNvSpPr>
          <p:nvPr>
            <p:ph idx="4294967295"/>
          </p:nvPr>
        </p:nvSpPr>
        <p:spPr>
          <a:xfrm>
            <a:off x="398145" y="1284605"/>
            <a:ext cx="8229600" cy="4924425"/>
          </a:xfrm>
        </p:spPr>
        <p:txBody>
          <a:bodyPr/>
          <a:lstStyle/>
          <a:p>
            <a:pPr marL="730250" indent="-457200">
              <a:lnSpc>
                <a:spcPct val="120000"/>
              </a:lnSpc>
              <a:buFont typeface="Wingdings" panose="05000000000000000000" charset="0"/>
              <a:buChar char="l"/>
            </a:pPr>
            <a:r>
              <a:rPr lang="zh-CN" altLang="zh-CN" sz="2800" b="1" dirty="0">
                <a:latin typeface="仿宋" pitchFamily="49" charset="-122"/>
                <a:ea typeface="仿宋" pitchFamily="49" charset="-122"/>
              </a:rPr>
              <a:t>项目设计</a:t>
            </a:r>
            <a:r>
              <a:rPr lang="zh-CN" altLang="en-US" sz="2800" dirty="0">
                <a:latin typeface="仿宋" pitchFamily="49" charset="-122"/>
                <a:ea typeface="仿宋" pitchFamily="49" charset="-122"/>
              </a:rPr>
              <a:t>：</a:t>
            </a:r>
            <a:r>
              <a:rPr lang="zh-CN" altLang="zh-CN" sz="2800" dirty="0">
                <a:latin typeface="仿宋" pitchFamily="49" charset="-122"/>
                <a:ea typeface="仿宋" pitchFamily="49" charset="-122"/>
              </a:rPr>
              <a:t>是指培训项目的组织和协调。</a:t>
            </a:r>
            <a:endParaRPr lang="en-IN" sz="2800" dirty="0">
              <a:latin typeface="仿宋" pitchFamily="49" charset="-122"/>
              <a:ea typeface="仿宋" pitchFamily="49"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13822" y="-112712"/>
            <a:ext cx="8147248"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5—1</a:t>
            </a:r>
            <a:r>
              <a:rPr lang="zh-CN" altLang="zh-CN" b="1" dirty="0">
                <a:latin typeface="华文新魏" panose="02010800040101010101" pitchFamily="2" charset="-122"/>
                <a:ea typeface="华文新魏" panose="02010800040101010101" pitchFamily="2" charset="-122"/>
              </a:rPr>
              <a:t>　项目设计过程</a:t>
            </a:r>
            <a:endParaRPr lang="zh-CN" altLang="en-US" b="1" dirty="0">
              <a:latin typeface="华文新魏" panose="02010800040101010101" pitchFamily="2" charset="-122"/>
              <a:ea typeface="华文新魏" panose="02010800040101010101" pitchFamily="2" charset="-122"/>
            </a:endParaRPr>
          </a:p>
        </p:txBody>
      </p:sp>
      <p:pic>
        <p:nvPicPr>
          <p:cNvPr id="4" name="5-1.EPS" descr="id:2147498667;FounderCES"/>
          <p:cNvPicPr>
            <a:picLocks noGrp="1"/>
          </p:cNvPicPr>
          <p:nvPr>
            <p:ph sz="quarter" idx="1"/>
          </p:nvPr>
        </p:nvPicPr>
        <p:blipFill>
          <a:blip r:embed="rId2">
            <a:extLst>
              <a:ext uri="{BEBA8EAE-BF5A-486C-A8C5-ECC9F3942E4B}">
                <a14:imgProps xmlns:a14="http://schemas.microsoft.com/office/drawing/2010/main">
                  <a14:imgLayer r:embed="rId3">
                    <a14:imgEffect>
                      <a14:colorTemperature colorTemp="4700"/>
                    </a14:imgEffect>
                  </a14:imgLayer>
                </a14:imgProps>
              </a:ext>
            </a:extLst>
          </a:blip>
          <a:stretch>
            <a:fillRect/>
          </a:stretch>
        </p:blipFill>
        <p:spPr>
          <a:xfrm>
            <a:off x="215960" y="1386077"/>
            <a:ext cx="8712968" cy="391372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395605" y="-103187"/>
            <a:ext cx="8229600" cy="1143000"/>
          </a:xfrm>
        </p:spPr>
        <p:txBody>
          <a:bodyPr/>
          <a:lstStyle/>
          <a:p>
            <a:br>
              <a:rPr lang="en-US" altLang="zh-CN" sz="3600" dirty="0"/>
            </a:br>
            <a:br>
              <a:rPr lang="en-US" altLang="zh-CN" sz="3600" dirty="0"/>
            </a:br>
            <a:r>
              <a:rPr lang="zh-CN" altLang="zh-CN" b="1" dirty="0">
                <a:latin typeface="华文新魏" panose="02010800040101010101" pitchFamily="2" charset="-122"/>
                <a:ea typeface="华文新魏" panose="02010800040101010101" pitchFamily="2" charset="-122"/>
              </a:rPr>
              <a:t>选择和准备培训场地</a:t>
            </a:r>
            <a:endParaRPr lang="en-IN" sz="3800" b="1" dirty="0">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690176" y="1263928"/>
            <a:ext cx="8229600" cy="4924425"/>
          </a:xfrm>
        </p:spPr>
        <p:txBody>
          <a:bodyPr/>
          <a:lstStyle/>
          <a:p>
            <a:pPr marL="356870" indent="-356870">
              <a:lnSpc>
                <a:spcPct val="120000"/>
              </a:lnSpc>
              <a:buFont typeface="Wingdings" panose="05000000000000000000" charset="0"/>
              <a:buChar char="l"/>
            </a:pPr>
            <a:r>
              <a:rPr lang="zh-CN" altLang="zh-CN" sz="2800" dirty="0">
                <a:latin typeface="+mn-ea"/>
              </a:rPr>
              <a:t>培训场地</a:t>
            </a:r>
            <a:r>
              <a:rPr lang="zh-CN" altLang="en-US" sz="2800" dirty="0">
                <a:latin typeface="+mn-ea"/>
              </a:rPr>
              <a:t>：</a:t>
            </a:r>
            <a:r>
              <a:rPr lang="zh-CN" altLang="zh-CN" sz="2800" dirty="0">
                <a:latin typeface="+mn-ea"/>
              </a:rPr>
              <a:t>指实施培训的场所。</a:t>
            </a:r>
            <a:endParaRPr lang="en-US" altLang="zh-CN" sz="2800" dirty="0">
              <a:latin typeface="+mn-ea"/>
            </a:endParaRPr>
          </a:p>
          <a:p>
            <a:pPr marL="0" lvl="1" indent="0">
              <a:lnSpc>
                <a:spcPct val="120000"/>
              </a:lnSpc>
              <a:buNone/>
            </a:pPr>
            <a:r>
              <a:rPr lang="zh-CN" altLang="zh-CN" sz="2600" dirty="0">
                <a:latin typeface="+mn-ea"/>
              </a:rPr>
              <a:t>一个好的培训场地应是</a:t>
            </a:r>
            <a:r>
              <a:rPr lang="en-US" altLang="zh-CN" sz="2600" dirty="0">
                <a:latin typeface="+mn-ea"/>
              </a:rPr>
              <a:t>：</a:t>
            </a:r>
            <a:endParaRPr lang="zh-CN" altLang="zh-CN" sz="2600" dirty="0">
              <a:latin typeface="+mn-ea"/>
            </a:endParaRPr>
          </a:p>
          <a:p>
            <a:pPr marL="650875" lvl="1" indent="-330835">
              <a:lnSpc>
                <a:spcPct val="120000"/>
              </a:lnSpc>
              <a:buFont typeface="Wingdings" panose="05000000000000000000" charset="0"/>
              <a:buChar char="l"/>
            </a:pPr>
            <a:r>
              <a:rPr lang="zh-CN" altLang="zh-CN" sz="2600" dirty="0">
                <a:latin typeface="+mn-ea"/>
              </a:rPr>
              <a:t>舒适且交通便利的</a:t>
            </a:r>
          </a:p>
          <a:p>
            <a:pPr marL="650875" lvl="1" indent="-330835">
              <a:lnSpc>
                <a:spcPct val="120000"/>
              </a:lnSpc>
              <a:buFont typeface="Wingdings" panose="05000000000000000000" charset="0"/>
              <a:buChar char="l"/>
            </a:pPr>
            <a:r>
              <a:rPr lang="zh-CN" altLang="zh-CN" sz="2600" dirty="0">
                <a:latin typeface="+mn-ea"/>
              </a:rPr>
              <a:t>安静、独立且不受干扰的</a:t>
            </a:r>
          </a:p>
          <a:p>
            <a:pPr marL="650875" lvl="1" indent="-330835">
              <a:lnSpc>
                <a:spcPct val="120000"/>
              </a:lnSpc>
              <a:buFont typeface="Wingdings" panose="05000000000000000000" charset="0"/>
              <a:buChar char="l"/>
            </a:pPr>
            <a:r>
              <a:rPr lang="zh-CN" altLang="zh-CN" sz="2600" dirty="0">
                <a:latin typeface="+mn-ea"/>
              </a:rPr>
              <a:t>为受训者提供可以自由走动的空间</a:t>
            </a:r>
            <a:endParaRPr lang="en-US" altLang="zh-CN" sz="2600" dirty="0">
              <a:latin typeface="+mn-ea"/>
            </a:endParaRPr>
          </a:p>
          <a:p>
            <a:pPr marL="650875" lvl="1" indent="-330835">
              <a:lnSpc>
                <a:spcPct val="120000"/>
              </a:lnSpc>
              <a:buFont typeface="Wingdings" panose="05000000000000000000" charset="0"/>
              <a:buChar char="l"/>
            </a:pPr>
            <a:r>
              <a:rPr lang="zh-CN" altLang="zh-CN" sz="2600" dirty="0">
                <a:latin typeface="+mn-ea"/>
              </a:rPr>
              <a:t>有足够大的工作空间</a:t>
            </a:r>
            <a:endParaRPr lang="en-US" altLang="zh-CN" sz="2600" dirty="0">
              <a:latin typeface="+mn-ea"/>
            </a:endParaRPr>
          </a:p>
          <a:p>
            <a:pPr marL="650875" lvl="1" indent="-330835">
              <a:lnSpc>
                <a:spcPct val="120000"/>
              </a:lnSpc>
              <a:buFont typeface="Wingdings" panose="05000000000000000000" charset="0"/>
              <a:buChar char="l"/>
            </a:pPr>
            <a:r>
              <a:rPr lang="zh-CN" altLang="zh-CN" sz="2600" dirty="0">
                <a:latin typeface="+mn-ea"/>
              </a:rPr>
              <a:t>并让他们清楚地看到其他受训者、培训者和培训中使用的任何可视材料与范例</a:t>
            </a:r>
            <a:r>
              <a:rPr lang="en-US" altLang="zh-CN" sz="2600" dirty="0">
                <a:latin typeface="+mn-ea"/>
              </a:rPr>
              <a:t>（</a:t>
            </a:r>
            <a:r>
              <a:rPr lang="zh-CN" altLang="zh-CN" sz="2600" dirty="0">
                <a:latin typeface="+mn-ea"/>
              </a:rPr>
              <a:t>如</a:t>
            </a:r>
            <a:r>
              <a:rPr lang="en-US" altLang="zh-CN" sz="2600" dirty="0">
                <a:latin typeface="+mn-ea"/>
              </a:rPr>
              <a:t>，</a:t>
            </a:r>
            <a:r>
              <a:rPr lang="zh-CN" altLang="zh-CN" sz="2600" dirty="0">
                <a:latin typeface="+mn-ea"/>
              </a:rPr>
              <a:t>录像、产品样品、图表、幻灯片</a:t>
            </a:r>
            <a:r>
              <a:rPr lang="en-US" altLang="zh-CN" sz="2600" dirty="0">
                <a:latin typeface="+mn-ea"/>
              </a:rPr>
              <a:t>）</a:t>
            </a:r>
            <a:endParaRPr lang="zh-CN" altLang="zh-CN" sz="2600" dirty="0">
              <a:latin typeface="+mn-ea"/>
            </a:endParaRPr>
          </a:p>
          <a:p>
            <a:endParaRPr lang="zh-CN" altLang="zh-CN" sz="2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73380" y="-14509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培训教室应考虑的细节</a:t>
            </a:r>
            <a:endParaRPr lang="en-IN" sz="4400" b="1" dirty="0">
              <a:latin typeface="华文新魏" panose="02010800040101010101" pitchFamily="2" charset="-122"/>
              <a:ea typeface="华文新魏" panose="02010800040101010101" pitchFamily="2" charset="-122"/>
            </a:endParaRPr>
          </a:p>
        </p:txBody>
      </p:sp>
      <p:sp>
        <p:nvSpPr>
          <p:cNvPr id="20482" name="Content Placeholder 2"/>
          <p:cNvSpPr>
            <a:spLocks noGrp="1"/>
          </p:cNvSpPr>
          <p:nvPr>
            <p:ph idx="4294967295"/>
          </p:nvPr>
        </p:nvSpPr>
        <p:spPr>
          <a:xfrm>
            <a:off x="373693" y="1279297"/>
            <a:ext cx="8229600" cy="5301208"/>
          </a:xfrm>
        </p:spPr>
        <p:txBody>
          <a:bodyPr/>
          <a:lstStyle/>
          <a:p>
            <a:pPr marL="730250" indent="-457200">
              <a:lnSpc>
                <a:spcPct val="120000"/>
              </a:lnSpc>
              <a:buFont typeface="Wingdings" panose="05000000000000000000" charset="0"/>
              <a:buChar char="l"/>
            </a:pPr>
            <a:r>
              <a:rPr lang="zh-CN" altLang="en-US" sz="2800" dirty="0">
                <a:latin typeface="+mn-ea"/>
              </a:rPr>
              <a:t>噪音和色彩</a:t>
            </a:r>
            <a:endParaRPr lang="en-US" altLang="zh-CN" sz="2800" dirty="0">
              <a:latin typeface="+mn-ea"/>
            </a:endParaRPr>
          </a:p>
          <a:p>
            <a:pPr marL="730250" indent="-457200">
              <a:lnSpc>
                <a:spcPct val="120000"/>
              </a:lnSpc>
              <a:buFont typeface="Wingdings" panose="05000000000000000000" charset="0"/>
              <a:buChar char="l"/>
            </a:pPr>
            <a:r>
              <a:rPr lang="zh-CN" altLang="en-US" sz="2800" dirty="0">
                <a:latin typeface="+mn-ea"/>
              </a:rPr>
              <a:t>房间结构与照明</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墙与地面</a:t>
            </a:r>
            <a:endParaRPr lang="en-US" sz="2800" dirty="0">
              <a:latin typeface="+mn-ea"/>
            </a:endParaRPr>
          </a:p>
          <a:p>
            <a:pPr marL="730250" indent="-457200">
              <a:lnSpc>
                <a:spcPct val="120000"/>
              </a:lnSpc>
              <a:buFont typeface="Wingdings" panose="05000000000000000000" charset="0"/>
              <a:buChar char="l"/>
            </a:pPr>
            <a:r>
              <a:rPr lang="zh-CN" altLang="zh-CN" sz="2800" dirty="0">
                <a:latin typeface="+mn-ea"/>
              </a:rPr>
              <a:t>会议室的椅子</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反光</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天花板</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电源插座</a:t>
            </a:r>
          </a:p>
          <a:p>
            <a:pPr marL="730250" indent="-457200">
              <a:lnSpc>
                <a:spcPct val="120000"/>
              </a:lnSpc>
              <a:buFont typeface="Wingdings" panose="05000000000000000000" charset="0"/>
              <a:buChar char="l"/>
            </a:pPr>
            <a:r>
              <a:rPr lang="zh-CN" altLang="zh-CN" sz="2800" dirty="0">
                <a:latin typeface="+mn-ea"/>
              </a:rPr>
              <a:t>音响</a:t>
            </a:r>
            <a:endParaRPr lang="en-US" altLang="zh-CN" sz="2800" dirty="0">
              <a:latin typeface="+mn-ea"/>
            </a:endParaRPr>
          </a:p>
          <a:p>
            <a:pPr marL="730250" indent="-457200">
              <a:lnSpc>
                <a:spcPct val="120000"/>
              </a:lnSpc>
              <a:buFont typeface="Wingdings" panose="05000000000000000000" charset="0"/>
              <a:buChar char="l"/>
            </a:pPr>
            <a:r>
              <a:rPr lang="zh-CN" altLang="en-US" sz="2800" dirty="0">
                <a:latin typeface="+mn-ea"/>
              </a:rPr>
              <a:t>技术</a:t>
            </a:r>
            <a:endParaRPr lang="en-IN" sz="2800" dirty="0">
              <a:latin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0203" y="-162242"/>
            <a:ext cx="8640960" cy="1143000"/>
          </a:xfrm>
        </p:spPr>
        <p:txBody>
          <a:bodyPr/>
          <a:lstStyle/>
          <a:p>
            <a:r>
              <a:rPr lang="zh-CN" altLang="zh-CN" b="1" dirty="0">
                <a:latin typeface="华文新魏" panose="02010800040101010101" pitchFamily="2" charset="-122"/>
                <a:ea typeface="华文新魏" panose="02010800040101010101" pitchFamily="2" charset="-122"/>
              </a:rPr>
              <a:t>图 </a:t>
            </a:r>
            <a:r>
              <a:rPr lang="en-US" altLang="zh-CN" b="1" dirty="0">
                <a:latin typeface="华文新魏" panose="02010800040101010101" pitchFamily="2" charset="-122"/>
                <a:ea typeface="华文新魏" panose="02010800040101010101" pitchFamily="2" charset="-122"/>
              </a:rPr>
              <a:t>5—2</a:t>
            </a:r>
            <a:r>
              <a:rPr lang="zh-CN" altLang="zh-CN" b="1" dirty="0">
                <a:latin typeface="华文新魏" panose="02010800040101010101" pitchFamily="2" charset="-122"/>
                <a:ea typeface="华文新魏" panose="02010800040101010101" pitchFamily="2" charset="-122"/>
              </a:rPr>
              <a:t>　座位摆放形式示例</a:t>
            </a:r>
            <a:endParaRPr lang="zh-CN" altLang="en-US" b="1" dirty="0">
              <a:latin typeface="华文新魏" panose="02010800040101010101" pitchFamily="2" charset="-122"/>
              <a:ea typeface="华文新魏" panose="02010800040101010101" pitchFamily="2" charset="-122"/>
            </a:endParaRPr>
          </a:p>
        </p:txBody>
      </p:sp>
      <p:pic>
        <p:nvPicPr>
          <p:cNvPr id="4" name="5-2.EPS" descr="id:2147498706;FounderCES"/>
          <p:cNvPicPr>
            <a:picLocks noGrp="1"/>
          </p:cNvPicPr>
          <p:nvPr>
            <p:ph sz="quarter" idx="1"/>
          </p:nvPr>
        </p:nvPicPr>
        <p:blipFill>
          <a:blip r:embed="rId2"/>
          <a:stretch>
            <a:fillRect/>
          </a:stretch>
        </p:blipFill>
        <p:spPr>
          <a:xfrm>
            <a:off x="215960" y="1296670"/>
            <a:ext cx="8712968" cy="54102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270" y="-233680"/>
            <a:ext cx="9563735"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培训者如何让培训场地和指导有利于学习</a:t>
            </a:r>
            <a:endParaRPr lang="en-IN" sz="4400" b="1" dirty="0">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642620" y="1271270"/>
            <a:ext cx="8171180" cy="5300980"/>
          </a:xfrm>
          <a:ln>
            <a:solidFill>
              <a:schemeClr val="accent1"/>
            </a:solidFill>
          </a:ln>
        </p:spPr>
        <p:txBody>
          <a:bodyPr/>
          <a:lstStyle/>
          <a:p>
            <a:pPr>
              <a:lnSpc>
                <a:spcPct val="120000"/>
              </a:lnSpc>
              <a:buFont typeface="Wingdings" panose="05000000000000000000" charset="0"/>
              <a:buChar char="l"/>
            </a:pPr>
            <a:r>
              <a:rPr lang="zh-CN" altLang="zh-CN" sz="2800" dirty="0">
                <a:latin typeface="+mn-ea"/>
              </a:rPr>
              <a:t>在选择培训教室之前</a:t>
            </a:r>
            <a:r>
              <a:rPr lang="en-US" altLang="zh-CN" sz="2800" dirty="0">
                <a:latin typeface="+mn-ea"/>
              </a:rPr>
              <a:t>，</a:t>
            </a:r>
            <a:r>
              <a:rPr lang="zh-CN" altLang="zh-CN" sz="2800" dirty="0">
                <a:latin typeface="+mn-ea"/>
              </a:rPr>
              <a:t>考虑期望受训者如何学习</a:t>
            </a:r>
            <a:endParaRPr lang="en-US" altLang="zh-CN" sz="2800" dirty="0">
              <a:latin typeface="+mn-ea"/>
            </a:endParaRPr>
          </a:p>
          <a:p>
            <a:pPr lvl="1">
              <a:lnSpc>
                <a:spcPct val="120000"/>
              </a:lnSpc>
              <a:buFont typeface="Wingdings" panose="05000000000000000000" charset="0"/>
              <a:buChar char="l"/>
            </a:pPr>
            <a:r>
              <a:rPr lang="zh-CN" altLang="zh-CN" dirty="0">
                <a:latin typeface="+mn-ea"/>
              </a:rPr>
              <a:t>确定受训者的学习时间、地点和学习方式</a:t>
            </a:r>
            <a:r>
              <a:rPr lang="en-US" altLang="zh-CN" dirty="0">
                <a:latin typeface="+mn-ea"/>
              </a:rPr>
              <a:t>（</a:t>
            </a:r>
            <a:r>
              <a:rPr lang="zh-CN" altLang="zh-CN" dirty="0">
                <a:latin typeface="+mn-ea"/>
              </a:rPr>
              <a:t>自主学习</a:t>
            </a:r>
            <a:r>
              <a:rPr lang="en-US" altLang="zh-CN" dirty="0">
                <a:latin typeface="+mn-ea"/>
              </a:rPr>
              <a:t>）</a:t>
            </a:r>
          </a:p>
          <a:p>
            <a:pPr lvl="1">
              <a:lnSpc>
                <a:spcPct val="120000"/>
              </a:lnSpc>
              <a:buFont typeface="Wingdings" panose="05000000000000000000" charset="0"/>
              <a:buChar char="l"/>
            </a:pPr>
            <a:r>
              <a:rPr lang="zh-CN" altLang="zh-CN" dirty="0">
                <a:latin typeface="+mn-ea"/>
              </a:rPr>
              <a:t>学习是否通过与他人交流</a:t>
            </a:r>
            <a:r>
              <a:rPr lang="en-US" altLang="zh-CN" dirty="0">
                <a:latin typeface="+mn-ea"/>
              </a:rPr>
              <a:t>（</a:t>
            </a:r>
            <a:r>
              <a:rPr lang="zh-CN" altLang="zh-CN" dirty="0">
                <a:latin typeface="+mn-ea"/>
              </a:rPr>
              <a:t>协作</a:t>
            </a:r>
            <a:r>
              <a:rPr lang="en-US" altLang="zh-CN" dirty="0">
                <a:latin typeface="+mn-ea"/>
              </a:rPr>
              <a:t>）</a:t>
            </a:r>
            <a:r>
              <a:rPr lang="zh-CN" altLang="zh-CN" dirty="0">
                <a:latin typeface="+mn-ea"/>
              </a:rPr>
              <a:t>来进行</a:t>
            </a:r>
            <a:endParaRPr lang="en-US" altLang="zh-CN" dirty="0">
              <a:latin typeface="+mn-ea"/>
            </a:endParaRPr>
          </a:p>
          <a:p>
            <a:pPr>
              <a:lnSpc>
                <a:spcPct val="120000"/>
              </a:lnSpc>
              <a:buFont typeface="Wingdings" panose="05000000000000000000" charset="0"/>
              <a:buChar char="l"/>
            </a:pPr>
            <a:r>
              <a:rPr lang="zh-CN" altLang="zh-CN" sz="2800" dirty="0">
                <a:latin typeface="+mn-ea"/>
              </a:rPr>
              <a:t>材料准备</a:t>
            </a:r>
          </a:p>
          <a:p>
            <a:pPr>
              <a:lnSpc>
                <a:spcPct val="120000"/>
              </a:lnSpc>
              <a:buFont typeface="Wingdings" panose="05000000000000000000" charset="0"/>
              <a:buChar char="l"/>
            </a:pPr>
            <a:r>
              <a:rPr lang="zh-CN" altLang="zh-CN" sz="2800" dirty="0">
                <a:latin typeface="+mn-ea"/>
              </a:rPr>
              <a:t>了解听众年龄以及代际和性格差异</a:t>
            </a:r>
          </a:p>
          <a:p>
            <a:pPr>
              <a:lnSpc>
                <a:spcPct val="120000"/>
              </a:lnSpc>
              <a:buFont typeface="Wingdings" panose="05000000000000000000" charset="0"/>
              <a:buChar char="l"/>
            </a:pPr>
            <a:r>
              <a:rPr lang="zh-CN" altLang="zh-CN" sz="2800" dirty="0">
                <a:latin typeface="+mn-ea"/>
              </a:rPr>
              <a:t>培训前</a:t>
            </a:r>
            <a:r>
              <a:rPr lang="zh-CN" altLang="en-US" sz="2800" dirty="0">
                <a:latin typeface="+mn-ea"/>
              </a:rPr>
              <a:t>，</a:t>
            </a:r>
            <a:r>
              <a:rPr lang="zh-CN" altLang="zh-CN" sz="2800" dirty="0">
                <a:latin typeface="+mn-ea"/>
              </a:rPr>
              <a:t>通过沟通、前期工作和管理者参与增强学习动机</a:t>
            </a:r>
          </a:p>
          <a:p>
            <a:pPr>
              <a:lnSpc>
                <a:spcPct val="120000"/>
              </a:lnSpc>
              <a:buFont typeface="Wingdings" panose="05000000000000000000" charset="0"/>
              <a:buChar char="l"/>
            </a:pPr>
            <a:r>
              <a:rPr lang="zh-CN" altLang="zh-CN" sz="2800" dirty="0">
                <a:latin typeface="+mn-ea"/>
              </a:rPr>
              <a:t>提供课程概述</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6035" y="-187325"/>
            <a:ext cx="9345295"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培训者如何让培训场地和指导有利于学习</a:t>
            </a:r>
            <a:endParaRPr lang="en-IN" sz="4400" b="1" dirty="0">
              <a:latin typeface="华文新魏" panose="02010800040101010101" pitchFamily="2" charset="-122"/>
              <a:ea typeface="华文新魏" panose="02010800040101010101" pitchFamily="2" charset="-122"/>
            </a:endParaRPr>
          </a:p>
        </p:txBody>
      </p:sp>
      <p:sp>
        <p:nvSpPr>
          <p:cNvPr id="23554" name="Content Placeholder 2"/>
          <p:cNvSpPr>
            <a:spLocks noGrp="1"/>
          </p:cNvSpPr>
          <p:nvPr>
            <p:ph idx="4294967295"/>
          </p:nvPr>
        </p:nvSpPr>
        <p:spPr>
          <a:xfrm>
            <a:off x="670560" y="1292860"/>
            <a:ext cx="8229600" cy="5229225"/>
          </a:xfrm>
        </p:spPr>
        <p:txBody>
          <a:bodyPr/>
          <a:lstStyle/>
          <a:p>
            <a:pPr marL="367665" indent="-367665" defTabSz="0">
              <a:lnSpc>
                <a:spcPct val="120000"/>
              </a:lnSpc>
              <a:buFont typeface="Wingdings" panose="05000000000000000000" charset="0"/>
              <a:buChar char="l"/>
              <a:tabLst>
                <a:tab pos="358140" algn="l"/>
              </a:tabLst>
            </a:pPr>
            <a:r>
              <a:rPr lang="zh-CN" altLang="zh-CN" sz="2800" dirty="0">
                <a:latin typeface="+mn-ea"/>
              </a:rPr>
              <a:t>帮助受训者回顾他们所学内容的方式是</a:t>
            </a:r>
            <a:r>
              <a:rPr lang="en-US" altLang="zh-CN" sz="2800" dirty="0">
                <a:latin typeface="+mn-ea"/>
              </a:rPr>
              <a:t>，</a:t>
            </a:r>
            <a:r>
              <a:rPr lang="zh-CN" altLang="zh-CN" sz="2800" dirty="0">
                <a:latin typeface="+mn-ea"/>
              </a:rPr>
              <a:t>让他们考虑如何将正在学习的知识应用于培训中</a:t>
            </a:r>
          </a:p>
          <a:p>
            <a:pPr lvl="1">
              <a:lnSpc>
                <a:spcPct val="120000"/>
              </a:lnSpc>
            </a:pPr>
            <a:r>
              <a:rPr lang="zh-CN" altLang="zh-CN" sz="2800" dirty="0">
                <a:latin typeface="+mn-ea"/>
              </a:rPr>
              <a:t>应用题</a:t>
            </a:r>
            <a:r>
              <a:rPr lang="zh-CN" altLang="en-US" sz="2800" dirty="0">
                <a:latin typeface="+mn-ea"/>
              </a:rPr>
              <a:t>：</a:t>
            </a:r>
            <a:endParaRPr lang="en-US" altLang="zh-CN" sz="2800" dirty="0">
              <a:latin typeface="+mn-ea"/>
            </a:endParaRPr>
          </a:p>
          <a:p>
            <a:pPr lvl="2">
              <a:lnSpc>
                <a:spcPct val="120000"/>
              </a:lnSpc>
            </a:pPr>
            <a:r>
              <a:rPr lang="zh-CN" altLang="zh-CN" sz="2400" dirty="0">
                <a:latin typeface="+mn-ea"/>
              </a:rPr>
              <a:t>是指让受训者运用培训所学的内容来解决工作问题或处理实际情况的任务</a:t>
            </a:r>
            <a:endParaRPr lang="en-US" altLang="zh-CN" sz="2400" dirty="0">
              <a:latin typeface="+mn-ea"/>
            </a:endParaRPr>
          </a:p>
          <a:p>
            <a:pPr marL="376555" indent="-376555">
              <a:lnSpc>
                <a:spcPct val="120000"/>
              </a:lnSpc>
              <a:buFont typeface="Wingdings" panose="05000000000000000000" charset="0"/>
              <a:buChar char="l"/>
            </a:pPr>
            <a:r>
              <a:rPr lang="zh-CN" altLang="zh-CN" sz="2800" dirty="0">
                <a:latin typeface="+mn-ea"/>
              </a:rPr>
              <a:t>教室管理</a:t>
            </a:r>
          </a:p>
          <a:p>
            <a:pPr marL="376555" indent="-376555">
              <a:lnSpc>
                <a:spcPct val="120000"/>
              </a:lnSpc>
              <a:buFont typeface="Wingdings" panose="05000000000000000000" charset="0"/>
              <a:buChar char="l"/>
            </a:pPr>
            <a:r>
              <a:rPr lang="zh-CN" altLang="zh-CN" sz="2800" dirty="0">
                <a:latin typeface="+mn-ea"/>
              </a:rPr>
              <a:t>与受训者互动</a:t>
            </a:r>
          </a:p>
          <a:p>
            <a:pPr marL="376555" indent="-376555">
              <a:lnSpc>
                <a:spcPct val="120000"/>
              </a:lnSpc>
              <a:buFont typeface="Wingdings" panose="05000000000000000000" charset="0"/>
              <a:buChar char="l"/>
            </a:pPr>
            <a:r>
              <a:rPr lang="zh-CN" altLang="zh-CN" sz="2800" dirty="0">
                <a:latin typeface="+mn-ea"/>
              </a:rPr>
              <a:t>应对扰乱课堂的受训者</a:t>
            </a:r>
          </a:p>
          <a:p>
            <a:pPr marL="376555" indent="-376555">
              <a:lnSpc>
                <a:spcPct val="120000"/>
              </a:lnSpc>
              <a:buFont typeface="Wingdings" panose="05000000000000000000" charset="0"/>
              <a:buChar char="l"/>
            </a:pPr>
            <a:r>
              <a:rPr lang="zh-CN" altLang="zh-CN" sz="2800" dirty="0">
                <a:latin typeface="+mn-ea"/>
              </a:rPr>
              <a:t>团队的动态管理</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46187" y="-103822"/>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5—2</a:t>
            </a:r>
            <a:r>
              <a:rPr lang="zh-CN" altLang="zh-CN" b="1" dirty="0">
                <a:latin typeface="华文新魏" panose="02010800040101010101" pitchFamily="2" charset="-122"/>
                <a:ea typeface="华文新魏" panose="02010800040101010101" pitchFamily="2" charset="-122"/>
              </a:rPr>
              <a:t>使培训教室满足学习需要</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72390" y="1274464"/>
          <a:ext cx="8999855" cy="4865370"/>
        </p:xfrm>
        <a:graphic>
          <a:graphicData uri="http://schemas.openxmlformats.org/drawingml/2006/table">
            <a:tbl>
              <a:tblPr firstRow="1" firstCol="1" bandRow="1">
                <a:tableStyleId>{5C22544A-7EE6-4342-B048-85BDC9FD1C3A}</a:tableStyleId>
              </a:tblPr>
              <a:tblGrid>
                <a:gridCol w="4034498">
                  <a:extLst>
                    <a:ext uri="{9D8B030D-6E8A-4147-A177-3AD203B41FA5}">
                      <a16:colId xmlns:a16="http://schemas.microsoft.com/office/drawing/2014/main" val="20000"/>
                    </a:ext>
                  </a:extLst>
                </a:gridCol>
                <a:gridCol w="4965114">
                  <a:extLst>
                    <a:ext uri="{9D8B030D-6E8A-4147-A177-3AD203B41FA5}">
                      <a16:colId xmlns:a16="http://schemas.microsoft.com/office/drawing/2014/main" val="20001"/>
                    </a:ext>
                  </a:extLst>
                </a:gridCol>
              </a:tblGrid>
              <a:tr h="374724">
                <a:tc>
                  <a:txBody>
                    <a:bodyPr/>
                    <a:lstStyle/>
                    <a:p>
                      <a:pPr algn="ctr">
                        <a:lnSpc>
                          <a:spcPct val="110000"/>
                        </a:lnSpc>
                        <a:spcAft>
                          <a:spcPts val="0"/>
                        </a:spcAft>
                      </a:pPr>
                      <a:r>
                        <a:rPr lang="zh-CN" sz="2000" dirty="0">
                          <a:effectLst/>
                          <a:latin typeface="+mn-ea"/>
                          <a:ea typeface="+mn-ea"/>
                        </a:rPr>
                        <a:t>学习需要</a:t>
                      </a:r>
                      <a:endParaRPr lang="zh-CN" sz="20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2000" dirty="0">
                          <a:effectLst/>
                          <a:latin typeface="+mn-ea"/>
                          <a:ea typeface="+mn-ea"/>
                        </a:rPr>
                        <a:t>建议的培训教室</a:t>
                      </a:r>
                      <a:endParaRPr lang="zh-CN" sz="2000" dirty="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802005">
                <a:tc>
                  <a:txBody>
                    <a:bodyPr/>
                    <a:lstStyle/>
                    <a:p>
                      <a:pPr>
                        <a:lnSpc>
                          <a:spcPct val="110000"/>
                        </a:lnSpc>
                        <a:spcAft>
                          <a:spcPts val="0"/>
                        </a:spcAft>
                      </a:pPr>
                      <a:r>
                        <a:rPr lang="zh-CN" sz="2000">
                          <a:effectLst/>
                          <a:latin typeface="+mn-ea"/>
                          <a:ea typeface="+mn-ea"/>
                        </a:rPr>
                        <a:t>高度协作</a:t>
                      </a:r>
                      <a:r>
                        <a:rPr lang="en-US" sz="2000">
                          <a:effectLst/>
                          <a:latin typeface="+mn-ea"/>
                          <a:ea typeface="+mn-ea"/>
                        </a:rPr>
                        <a:t>，</a:t>
                      </a:r>
                      <a:r>
                        <a:rPr lang="zh-CN" sz="2000">
                          <a:effectLst/>
                          <a:latin typeface="+mn-ea"/>
                          <a:ea typeface="+mn-ea"/>
                        </a:rPr>
                        <a:t>低度自主学习</a:t>
                      </a:r>
                      <a:endParaRPr lang="zh-CN" sz="20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2000">
                          <a:effectLst/>
                          <a:latin typeface="+mn-ea"/>
                          <a:ea typeface="+mn-ea"/>
                        </a:rPr>
                        <a:t>有分组讨论室的教室</a:t>
                      </a:r>
                    </a:p>
                    <a:p>
                      <a:pPr>
                        <a:lnSpc>
                          <a:spcPct val="110000"/>
                        </a:lnSpc>
                        <a:spcAft>
                          <a:spcPts val="0"/>
                        </a:spcAft>
                      </a:pPr>
                      <a:r>
                        <a:rPr lang="zh-CN" sz="2000">
                          <a:effectLst/>
                          <a:latin typeface="+mn-ea"/>
                          <a:ea typeface="+mn-ea"/>
                        </a:rPr>
                        <a:t>有分会场的报告厅</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1229608">
                <a:tc>
                  <a:txBody>
                    <a:bodyPr/>
                    <a:lstStyle/>
                    <a:p>
                      <a:pPr>
                        <a:lnSpc>
                          <a:spcPct val="110000"/>
                        </a:lnSpc>
                        <a:spcAft>
                          <a:spcPts val="0"/>
                        </a:spcAft>
                      </a:pPr>
                      <a:r>
                        <a:rPr lang="zh-CN" sz="2000">
                          <a:effectLst/>
                          <a:latin typeface="+mn-ea"/>
                          <a:ea typeface="+mn-ea"/>
                        </a:rPr>
                        <a:t>高度协作</a:t>
                      </a:r>
                      <a:r>
                        <a:rPr lang="en-US" sz="2000">
                          <a:effectLst/>
                          <a:latin typeface="+mn-ea"/>
                          <a:ea typeface="+mn-ea"/>
                        </a:rPr>
                        <a:t>，</a:t>
                      </a:r>
                      <a:r>
                        <a:rPr lang="zh-CN" sz="2000">
                          <a:effectLst/>
                          <a:latin typeface="+mn-ea"/>
                          <a:ea typeface="+mn-ea"/>
                        </a:rPr>
                        <a:t>高度自主学习</a:t>
                      </a:r>
                    </a:p>
                    <a:p>
                      <a:pPr>
                        <a:lnSpc>
                          <a:spcPct val="110000"/>
                        </a:lnSpc>
                        <a:spcAft>
                          <a:spcPts val="0"/>
                        </a:spcAft>
                      </a:pPr>
                      <a:r>
                        <a:rPr lang="en-US" sz="2000">
                          <a:effectLst/>
                          <a:latin typeface="+mn-ea"/>
                          <a:ea typeface="+mn-ea"/>
                        </a:rPr>
                        <a:t> </a:t>
                      </a:r>
                      <a:endParaRPr lang="zh-CN" sz="20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2000">
                          <a:effectLst/>
                          <a:latin typeface="+mn-ea"/>
                          <a:ea typeface="+mn-ea"/>
                        </a:rPr>
                        <a:t>分组讨论室</a:t>
                      </a:r>
                    </a:p>
                    <a:p>
                      <a:pPr>
                        <a:lnSpc>
                          <a:spcPct val="110000"/>
                        </a:lnSpc>
                        <a:spcAft>
                          <a:spcPts val="0"/>
                        </a:spcAft>
                      </a:pPr>
                      <a:r>
                        <a:rPr lang="zh-CN" sz="2000">
                          <a:effectLst/>
                          <a:latin typeface="+mn-ea"/>
                          <a:ea typeface="+mn-ea"/>
                        </a:rPr>
                        <a:t>项目室</a:t>
                      </a:r>
                    </a:p>
                    <a:p>
                      <a:pPr>
                        <a:lnSpc>
                          <a:spcPct val="110000"/>
                        </a:lnSpc>
                        <a:spcAft>
                          <a:spcPts val="0"/>
                        </a:spcAft>
                      </a:pPr>
                      <a:r>
                        <a:rPr lang="zh-CN" sz="2000">
                          <a:effectLst/>
                          <a:latin typeface="+mn-ea"/>
                          <a:ea typeface="+mn-ea"/>
                        </a:rPr>
                        <a:t>会议室</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1229608">
                <a:tc>
                  <a:txBody>
                    <a:bodyPr/>
                    <a:lstStyle/>
                    <a:p>
                      <a:pPr>
                        <a:lnSpc>
                          <a:spcPct val="110000"/>
                        </a:lnSpc>
                        <a:spcAft>
                          <a:spcPts val="0"/>
                        </a:spcAft>
                      </a:pPr>
                      <a:r>
                        <a:rPr lang="zh-CN" sz="2000">
                          <a:effectLst/>
                          <a:latin typeface="+mn-ea"/>
                          <a:ea typeface="+mn-ea"/>
                        </a:rPr>
                        <a:t>低度协作</a:t>
                      </a:r>
                      <a:r>
                        <a:rPr lang="en-US" sz="2000">
                          <a:effectLst/>
                          <a:latin typeface="+mn-ea"/>
                          <a:ea typeface="+mn-ea"/>
                        </a:rPr>
                        <a:t>，</a:t>
                      </a:r>
                      <a:r>
                        <a:rPr lang="zh-CN" sz="2000">
                          <a:effectLst/>
                          <a:latin typeface="+mn-ea"/>
                          <a:ea typeface="+mn-ea"/>
                        </a:rPr>
                        <a:t>低度自主学习</a:t>
                      </a:r>
                    </a:p>
                    <a:p>
                      <a:pPr>
                        <a:lnSpc>
                          <a:spcPct val="110000"/>
                        </a:lnSpc>
                        <a:spcAft>
                          <a:spcPts val="0"/>
                        </a:spcAft>
                      </a:pPr>
                      <a:r>
                        <a:rPr lang="en-US" sz="2000">
                          <a:effectLst/>
                          <a:latin typeface="+mn-ea"/>
                          <a:ea typeface="+mn-ea"/>
                        </a:rPr>
                        <a:t> </a:t>
                      </a:r>
                      <a:endParaRPr lang="zh-CN" sz="20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2000">
                          <a:effectLst/>
                          <a:latin typeface="+mn-ea"/>
                          <a:ea typeface="+mn-ea"/>
                        </a:rPr>
                        <a:t>教室</a:t>
                      </a:r>
                    </a:p>
                    <a:p>
                      <a:pPr>
                        <a:lnSpc>
                          <a:spcPct val="110000"/>
                        </a:lnSpc>
                        <a:spcAft>
                          <a:spcPts val="0"/>
                        </a:spcAft>
                      </a:pPr>
                      <a:r>
                        <a:rPr lang="zh-CN" sz="2000">
                          <a:effectLst/>
                          <a:latin typeface="+mn-ea"/>
                          <a:ea typeface="+mn-ea"/>
                        </a:rPr>
                        <a:t>电脑教室</a:t>
                      </a:r>
                    </a:p>
                    <a:p>
                      <a:pPr>
                        <a:lnSpc>
                          <a:spcPct val="110000"/>
                        </a:lnSpc>
                        <a:spcAft>
                          <a:spcPts val="0"/>
                        </a:spcAft>
                      </a:pPr>
                      <a:r>
                        <a:rPr lang="zh-CN" sz="2000">
                          <a:effectLst/>
                          <a:latin typeface="+mn-ea"/>
                          <a:ea typeface="+mn-ea"/>
                        </a:rPr>
                        <a:t>报告厅</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1229608">
                <a:tc>
                  <a:txBody>
                    <a:bodyPr/>
                    <a:lstStyle/>
                    <a:p>
                      <a:pPr>
                        <a:lnSpc>
                          <a:spcPct val="110000"/>
                        </a:lnSpc>
                        <a:spcAft>
                          <a:spcPts val="0"/>
                        </a:spcAft>
                      </a:pPr>
                      <a:r>
                        <a:rPr lang="zh-CN" sz="2000">
                          <a:effectLst/>
                          <a:latin typeface="+mn-ea"/>
                          <a:ea typeface="+mn-ea"/>
                        </a:rPr>
                        <a:t>低度协作</a:t>
                      </a:r>
                      <a:r>
                        <a:rPr lang="en-US" sz="2000">
                          <a:effectLst/>
                          <a:latin typeface="+mn-ea"/>
                          <a:ea typeface="+mn-ea"/>
                        </a:rPr>
                        <a:t>，</a:t>
                      </a:r>
                      <a:r>
                        <a:rPr lang="zh-CN" sz="2000">
                          <a:effectLst/>
                          <a:latin typeface="+mn-ea"/>
                          <a:ea typeface="+mn-ea"/>
                        </a:rPr>
                        <a:t>高度自主学习</a:t>
                      </a:r>
                    </a:p>
                    <a:p>
                      <a:pPr>
                        <a:lnSpc>
                          <a:spcPct val="110000"/>
                        </a:lnSpc>
                        <a:spcAft>
                          <a:spcPts val="0"/>
                        </a:spcAft>
                      </a:pPr>
                      <a:r>
                        <a:rPr lang="en-US" sz="2000">
                          <a:effectLst/>
                          <a:latin typeface="+mn-ea"/>
                          <a:ea typeface="+mn-ea"/>
                        </a:rPr>
                        <a:t> </a:t>
                      </a:r>
                      <a:endParaRPr lang="zh-CN" sz="20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2000" dirty="0">
                          <a:effectLst/>
                          <a:latin typeface="+mn-ea"/>
                          <a:ea typeface="+mn-ea"/>
                        </a:rPr>
                        <a:t>远程学习室</a:t>
                      </a:r>
                    </a:p>
                    <a:p>
                      <a:pPr>
                        <a:lnSpc>
                          <a:spcPct val="110000"/>
                        </a:lnSpc>
                        <a:spcAft>
                          <a:spcPts val="0"/>
                        </a:spcAft>
                      </a:pPr>
                      <a:r>
                        <a:rPr lang="zh-CN" sz="2000" dirty="0">
                          <a:effectLst/>
                          <a:latin typeface="+mn-ea"/>
                          <a:ea typeface="+mn-ea"/>
                        </a:rPr>
                        <a:t>媒体实验室</a:t>
                      </a:r>
                    </a:p>
                    <a:p>
                      <a:pPr>
                        <a:lnSpc>
                          <a:spcPct val="110000"/>
                        </a:lnSpc>
                        <a:spcAft>
                          <a:spcPts val="0"/>
                        </a:spcAft>
                      </a:pPr>
                      <a:r>
                        <a:rPr lang="zh-CN" sz="2000" dirty="0">
                          <a:effectLst/>
                          <a:latin typeface="+mn-ea"/>
                          <a:ea typeface="+mn-ea"/>
                        </a:rPr>
                        <a:t>计算机实验室</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784976"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5—3</a:t>
            </a:r>
            <a:r>
              <a:rPr lang="zh-CN" altLang="zh-CN" b="1" dirty="0">
                <a:latin typeface="华文新魏" panose="02010800040101010101" pitchFamily="2" charset="-122"/>
                <a:ea typeface="华文新魏" panose="02010800040101010101" pitchFamily="2" charset="-122"/>
              </a:rPr>
              <a:t>　指导有效绩效评估的课程的概念图</a:t>
            </a:r>
            <a:endParaRPr lang="zh-CN" altLang="en-US" b="1" dirty="0">
              <a:latin typeface="华文新魏" panose="02010800040101010101" pitchFamily="2" charset="-122"/>
              <a:ea typeface="华文新魏" panose="02010800040101010101" pitchFamily="2" charset="-122"/>
            </a:endParaRPr>
          </a:p>
        </p:txBody>
      </p:sp>
      <p:pic>
        <p:nvPicPr>
          <p:cNvPr id="4" name="5-3.EPS" descr="id:2147498777;FounderCES"/>
          <p:cNvPicPr>
            <a:picLocks noGrp="1"/>
          </p:cNvPicPr>
          <p:nvPr>
            <p:ph sz="quarter" idx="1"/>
          </p:nvPr>
        </p:nvPicPr>
        <p:blipFill>
          <a:blip r:embed="rId2">
            <a:extLst>
              <a:ext uri="{BEBA8EAE-BF5A-486C-A8C5-ECC9F3942E4B}">
                <a14:imgProps xmlns:a14="http://schemas.microsoft.com/office/drawing/2010/main">
                  <a14:imgLayer r:embed="rId3">
                    <a14:imgEffect>
                      <a14:colorTemperature colorTemp="5300"/>
                    </a14:imgEffect>
                  </a14:imgLayer>
                </a14:imgProps>
              </a:ext>
            </a:extLst>
          </a:blip>
          <a:stretch>
            <a:fillRect/>
          </a:stretch>
        </p:blipFill>
        <p:spPr>
          <a:xfrm>
            <a:off x="1403648" y="1447800"/>
            <a:ext cx="5976664" cy="514955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903649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5—3</a:t>
            </a:r>
            <a:r>
              <a:rPr lang="zh-CN" altLang="zh-CN" b="1" dirty="0">
                <a:latin typeface="华文新魏" panose="02010800040101010101" pitchFamily="2" charset="-122"/>
                <a:ea typeface="华文新魏" panose="02010800040101010101" pitchFamily="2" charset="-122"/>
              </a:rPr>
              <a:t>如何让受训者参与培训课程的例子</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09220" y="1476375"/>
          <a:ext cx="9036685" cy="4810760"/>
        </p:xfrm>
        <a:graphic>
          <a:graphicData uri="http://schemas.openxmlformats.org/drawingml/2006/table">
            <a:tbl>
              <a:tblPr firstRow="1" firstCol="1" bandRow="1">
                <a:tableStyleId>{5C22544A-7EE6-4342-B048-85BDC9FD1C3A}</a:tableStyleId>
              </a:tblPr>
              <a:tblGrid>
                <a:gridCol w="9036685">
                  <a:extLst>
                    <a:ext uri="{9D8B030D-6E8A-4147-A177-3AD203B41FA5}">
                      <a16:colId xmlns:a16="http://schemas.microsoft.com/office/drawing/2014/main" val="20000"/>
                    </a:ext>
                  </a:extLst>
                </a:gridCol>
              </a:tblGrid>
              <a:tr h="4810760">
                <a:tc>
                  <a:txBody>
                    <a:bodyPr/>
                    <a:lstStyle/>
                    <a:p>
                      <a:pPr fontAlgn="auto">
                        <a:lnSpc>
                          <a:spcPct val="120000"/>
                        </a:lnSpc>
                        <a:spcBef>
                          <a:spcPts val="600"/>
                        </a:spcBef>
                        <a:spcAft>
                          <a:spcPts val="1200"/>
                        </a:spcAft>
                      </a:pPr>
                      <a:r>
                        <a:rPr lang="en-US" sz="2000" dirty="0">
                          <a:solidFill>
                            <a:srgbClr val="FFFF00"/>
                          </a:solidFill>
                          <a:effectLst/>
                          <a:latin typeface="+mn-ea"/>
                          <a:ea typeface="+mn-ea"/>
                        </a:rPr>
                        <a:t>● </a:t>
                      </a:r>
                      <a:r>
                        <a:rPr lang="zh-CN" sz="2000" dirty="0">
                          <a:solidFill>
                            <a:srgbClr val="FFFF00"/>
                          </a:solidFill>
                          <a:effectLst/>
                          <a:latin typeface="+mn-ea"/>
                          <a:ea typeface="+mn-ea"/>
                        </a:rPr>
                        <a:t>准备和分发与分组讨论中涉及的内容相关的开放式问题。</a:t>
                      </a:r>
                    </a:p>
                    <a:p>
                      <a:pPr fontAlgn="auto">
                        <a:lnSpc>
                          <a:spcPct val="120000"/>
                        </a:lnSpc>
                        <a:spcBef>
                          <a:spcPts val="600"/>
                        </a:spcBef>
                        <a:spcAft>
                          <a:spcPts val="1200"/>
                        </a:spcAft>
                      </a:pPr>
                      <a:r>
                        <a:rPr lang="en-US" sz="2000" dirty="0">
                          <a:solidFill>
                            <a:srgbClr val="FFFF00"/>
                          </a:solidFill>
                          <a:effectLst/>
                          <a:latin typeface="+mn-ea"/>
                          <a:ea typeface="+mn-ea"/>
                        </a:rPr>
                        <a:t>● </a:t>
                      </a:r>
                      <a:r>
                        <a:rPr lang="zh-CN" sz="2000" dirty="0">
                          <a:solidFill>
                            <a:srgbClr val="FFFF00"/>
                          </a:solidFill>
                          <a:effectLst/>
                          <a:latin typeface="+mn-ea"/>
                          <a:ea typeface="+mn-ea"/>
                        </a:rPr>
                        <a:t>使用与培训内容相关的创造性活动或游戏。</a:t>
                      </a:r>
                    </a:p>
                    <a:p>
                      <a:pPr fontAlgn="auto">
                        <a:lnSpc>
                          <a:spcPct val="120000"/>
                        </a:lnSpc>
                        <a:spcBef>
                          <a:spcPts val="600"/>
                        </a:spcBef>
                        <a:spcAft>
                          <a:spcPts val="1200"/>
                        </a:spcAft>
                      </a:pPr>
                      <a:r>
                        <a:rPr lang="en-US" sz="2000" dirty="0">
                          <a:solidFill>
                            <a:srgbClr val="FFFF00"/>
                          </a:solidFill>
                          <a:effectLst/>
                          <a:latin typeface="+mn-ea"/>
                          <a:ea typeface="+mn-ea"/>
                        </a:rPr>
                        <a:t>● </a:t>
                      </a:r>
                      <a:r>
                        <a:rPr lang="zh-CN" sz="2000" dirty="0">
                          <a:solidFill>
                            <a:srgbClr val="FFFF00"/>
                          </a:solidFill>
                          <a:effectLst/>
                          <a:latin typeface="+mn-ea"/>
                          <a:ea typeface="+mn-ea"/>
                        </a:rPr>
                        <a:t>通过评估或测量</a:t>
                      </a:r>
                      <a:r>
                        <a:rPr lang="en-US" sz="2000" dirty="0">
                          <a:solidFill>
                            <a:srgbClr val="FFFF00"/>
                          </a:solidFill>
                          <a:effectLst/>
                          <a:latin typeface="+mn-ea"/>
                          <a:ea typeface="+mn-ea"/>
                        </a:rPr>
                        <a:t>，</a:t>
                      </a:r>
                      <a:r>
                        <a:rPr lang="zh-CN" sz="2000" dirty="0">
                          <a:solidFill>
                            <a:srgbClr val="FFFF00"/>
                          </a:solidFill>
                          <a:effectLst/>
                          <a:latin typeface="+mn-ea"/>
                          <a:ea typeface="+mn-ea"/>
                        </a:rPr>
                        <a:t>让受训者了解自己和对方。</a:t>
                      </a:r>
                    </a:p>
                    <a:p>
                      <a:pPr fontAlgn="auto">
                        <a:lnSpc>
                          <a:spcPct val="120000"/>
                        </a:lnSpc>
                        <a:spcBef>
                          <a:spcPts val="600"/>
                        </a:spcBef>
                        <a:spcAft>
                          <a:spcPts val="1200"/>
                        </a:spcAft>
                      </a:pPr>
                      <a:r>
                        <a:rPr lang="en-US" sz="2000" dirty="0">
                          <a:solidFill>
                            <a:srgbClr val="FFFF00"/>
                          </a:solidFill>
                          <a:effectLst/>
                          <a:latin typeface="+mn-ea"/>
                          <a:ea typeface="+mn-ea"/>
                        </a:rPr>
                        <a:t>● </a:t>
                      </a:r>
                      <a:r>
                        <a:rPr lang="zh-CN" sz="2000" dirty="0">
                          <a:solidFill>
                            <a:srgbClr val="FFFF00"/>
                          </a:solidFill>
                          <a:effectLst/>
                          <a:latin typeface="+mn-ea"/>
                          <a:ea typeface="+mn-ea"/>
                        </a:rPr>
                        <a:t>加入角色扮演。</a:t>
                      </a:r>
                    </a:p>
                    <a:p>
                      <a:pPr fontAlgn="auto">
                        <a:lnSpc>
                          <a:spcPct val="120000"/>
                        </a:lnSpc>
                        <a:spcBef>
                          <a:spcPts val="600"/>
                        </a:spcBef>
                        <a:spcAft>
                          <a:spcPts val="1200"/>
                        </a:spcAft>
                      </a:pPr>
                      <a:r>
                        <a:rPr lang="en-US" sz="2000" dirty="0">
                          <a:solidFill>
                            <a:srgbClr val="FFFF00"/>
                          </a:solidFill>
                          <a:effectLst/>
                          <a:latin typeface="+mn-ea"/>
                          <a:ea typeface="+mn-ea"/>
                        </a:rPr>
                        <a:t>● </a:t>
                      </a:r>
                      <a:r>
                        <a:rPr lang="zh-CN" sz="2000" dirty="0">
                          <a:solidFill>
                            <a:srgbClr val="FFFF00"/>
                          </a:solidFill>
                          <a:effectLst/>
                          <a:latin typeface="+mn-ea"/>
                          <a:ea typeface="+mn-ea"/>
                        </a:rPr>
                        <a:t>通过询问受训者个人或来自同一公司或工作小组的团队成员</a:t>
                      </a:r>
                      <a:r>
                        <a:rPr lang="en-US" sz="2000" dirty="0">
                          <a:solidFill>
                            <a:srgbClr val="FFFF00"/>
                          </a:solidFill>
                          <a:effectLst/>
                          <a:latin typeface="+mn-ea"/>
                          <a:ea typeface="+mn-ea"/>
                        </a:rPr>
                        <a:t>，</a:t>
                      </a:r>
                      <a:r>
                        <a:rPr lang="zh-CN" sz="2000" dirty="0">
                          <a:solidFill>
                            <a:srgbClr val="FFFF00"/>
                          </a:solidFill>
                          <a:effectLst/>
                          <a:latin typeface="+mn-ea"/>
                          <a:ea typeface="+mn-ea"/>
                        </a:rPr>
                        <a:t>考虑如下问题</a:t>
                      </a:r>
                      <a:r>
                        <a:rPr lang="en-US" sz="2000" dirty="0">
                          <a:solidFill>
                            <a:srgbClr val="FFFF00"/>
                          </a:solidFill>
                          <a:effectLst/>
                          <a:latin typeface="+mn-ea"/>
                          <a:ea typeface="+mn-ea"/>
                        </a:rPr>
                        <a:t>：“</a:t>
                      </a:r>
                      <a:r>
                        <a:rPr lang="zh-CN" sz="2000" dirty="0">
                          <a:solidFill>
                            <a:srgbClr val="FFFF00"/>
                          </a:solidFill>
                          <a:effectLst/>
                          <a:latin typeface="+mn-ea"/>
                          <a:ea typeface="+mn-ea"/>
                        </a:rPr>
                        <a:t>本次课程结束后</a:t>
                      </a:r>
                      <a:r>
                        <a:rPr lang="en-US" sz="2000" dirty="0">
                          <a:solidFill>
                            <a:srgbClr val="FFFF00"/>
                          </a:solidFill>
                          <a:effectLst/>
                          <a:latin typeface="+mn-ea"/>
                          <a:ea typeface="+mn-ea"/>
                        </a:rPr>
                        <a:t>，</a:t>
                      </a:r>
                      <a:r>
                        <a:rPr lang="zh-CN" sz="2000" dirty="0">
                          <a:solidFill>
                            <a:srgbClr val="FFFF00"/>
                          </a:solidFill>
                          <a:effectLst/>
                          <a:latin typeface="+mn-ea"/>
                          <a:ea typeface="+mn-ea"/>
                        </a:rPr>
                        <a:t>你打算开始</a:t>
                      </a:r>
                      <a:r>
                        <a:rPr lang="en-US" sz="2000" dirty="0">
                          <a:solidFill>
                            <a:srgbClr val="FFFF00"/>
                          </a:solidFill>
                          <a:effectLst/>
                          <a:latin typeface="+mn-ea"/>
                          <a:ea typeface="+mn-ea"/>
                        </a:rPr>
                        <a:t>（</a:t>
                      </a:r>
                      <a:r>
                        <a:rPr lang="zh-CN" sz="2000" dirty="0">
                          <a:solidFill>
                            <a:srgbClr val="FFFF00"/>
                          </a:solidFill>
                          <a:effectLst/>
                          <a:latin typeface="+mn-ea"/>
                          <a:ea typeface="+mn-ea"/>
                        </a:rPr>
                        <a:t>停止或继续</a:t>
                      </a:r>
                      <a:r>
                        <a:rPr lang="en-US" sz="2000" dirty="0">
                          <a:solidFill>
                            <a:srgbClr val="FFFF00"/>
                          </a:solidFill>
                          <a:effectLst/>
                          <a:latin typeface="+mn-ea"/>
                          <a:ea typeface="+mn-ea"/>
                        </a:rPr>
                        <a:t>）</a:t>
                      </a:r>
                      <a:r>
                        <a:rPr lang="zh-CN" sz="2000" dirty="0">
                          <a:solidFill>
                            <a:srgbClr val="FFFF00"/>
                          </a:solidFill>
                          <a:effectLst/>
                          <a:latin typeface="+mn-ea"/>
                          <a:ea typeface="+mn-ea"/>
                        </a:rPr>
                        <a:t>做什么</a:t>
                      </a:r>
                      <a:r>
                        <a:rPr lang="en-US" sz="2000" dirty="0">
                          <a:solidFill>
                            <a:srgbClr val="FFFF00"/>
                          </a:solidFill>
                          <a:effectLst/>
                          <a:latin typeface="+mn-ea"/>
                          <a:ea typeface="+mn-ea"/>
                        </a:rPr>
                        <a:t>？</a:t>
                      </a:r>
                      <a:r>
                        <a:rPr lang="zh-CN" sz="2000" dirty="0">
                          <a:solidFill>
                            <a:srgbClr val="FFFF00"/>
                          </a:solidFill>
                          <a:effectLst/>
                          <a:latin typeface="+mn-ea"/>
                          <a:ea typeface="+mn-ea"/>
                        </a:rPr>
                        <a:t>你想得到更多的关于哪个主题的信息</a:t>
                      </a:r>
                      <a:r>
                        <a:rPr lang="en-US" sz="2000" dirty="0">
                          <a:solidFill>
                            <a:srgbClr val="FFFF00"/>
                          </a:solidFill>
                          <a:effectLst/>
                          <a:latin typeface="+mn-ea"/>
                          <a:ea typeface="+mn-ea"/>
                        </a:rPr>
                        <a:t>？”</a:t>
                      </a:r>
                      <a:endParaRPr lang="zh-CN" sz="2000" dirty="0">
                        <a:solidFill>
                          <a:srgbClr val="FFFF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360680" y="-145732"/>
            <a:ext cx="8229600" cy="1143000"/>
          </a:xfrm>
        </p:spPr>
        <p:txBody>
          <a:bodyPr/>
          <a:lstStyle/>
          <a:p>
            <a:r>
              <a:rPr lang="zh-CN" altLang="zh-CN" b="1" dirty="0">
                <a:latin typeface="华文新魏" panose="02010800040101010101" pitchFamily="2" charset="-122"/>
                <a:ea typeface="华文新魏" panose="02010800040101010101" pitchFamily="2" charset="-122"/>
              </a:rPr>
              <a:t>课程设置和课时设计</a:t>
            </a:r>
            <a:endParaRPr lang="en-IN" b="1" dirty="0">
              <a:latin typeface="华文新魏" panose="02010800040101010101" pitchFamily="2" charset="-122"/>
              <a:ea typeface="华文新魏" panose="02010800040101010101" pitchFamily="2" charset="-122"/>
            </a:endParaRPr>
          </a:p>
        </p:txBody>
      </p:sp>
      <p:sp>
        <p:nvSpPr>
          <p:cNvPr id="27650" name="Content Placeholder 2"/>
          <p:cNvSpPr>
            <a:spLocks noGrp="1"/>
          </p:cNvSpPr>
          <p:nvPr>
            <p:ph idx="4294967295"/>
          </p:nvPr>
        </p:nvSpPr>
        <p:spPr>
          <a:xfrm>
            <a:off x="704850" y="1267460"/>
            <a:ext cx="8229600" cy="5229225"/>
          </a:xfrm>
        </p:spPr>
        <p:txBody>
          <a:bodyPr/>
          <a:lstStyle/>
          <a:p>
            <a:pPr marL="342265" indent="-342265">
              <a:lnSpc>
                <a:spcPct val="120000"/>
              </a:lnSpc>
              <a:buFont typeface="Wingdings" panose="05000000000000000000" charset="0"/>
              <a:buChar char="l"/>
            </a:pPr>
            <a:r>
              <a:rPr lang="zh-CN" altLang="zh-CN" sz="2800" dirty="0">
                <a:latin typeface="+mn-ea"/>
              </a:rPr>
              <a:t>课程设置</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是指一个有计划的学习项目</a:t>
            </a:r>
            <a:r>
              <a:rPr lang="en-US" altLang="zh-CN" sz="2800" dirty="0">
                <a:latin typeface="+mn-ea"/>
              </a:rPr>
              <a:t>，</a:t>
            </a:r>
            <a:r>
              <a:rPr lang="zh-CN" altLang="zh-CN" sz="2800" dirty="0">
                <a:latin typeface="+mn-ea"/>
              </a:rPr>
              <a:t>其设计的目的是达到复杂的学习目标</a:t>
            </a:r>
          </a:p>
          <a:p>
            <a:pPr lvl="1">
              <a:lnSpc>
                <a:spcPct val="120000"/>
              </a:lnSpc>
              <a:buFont typeface="Wingdings" panose="05000000000000000000" charset="0"/>
              <a:buChar char="l"/>
            </a:pPr>
            <a:r>
              <a:rPr lang="zh-CN" altLang="zh-CN" sz="2800" dirty="0">
                <a:latin typeface="+mn-ea"/>
              </a:rPr>
              <a:t>通常设置几门课</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侧重于开发一系列完成某一任务所需的能力</a:t>
            </a:r>
            <a:endParaRPr lang="en-US" altLang="zh-CN" sz="2800" dirty="0">
              <a:latin typeface="+mn-ea"/>
            </a:endParaRPr>
          </a:p>
          <a:p>
            <a:pPr marL="358775" indent="-358775">
              <a:lnSpc>
                <a:spcPct val="120000"/>
              </a:lnSpc>
              <a:buFont typeface="Wingdings" panose="05000000000000000000" charset="0"/>
              <a:buChar char="l"/>
            </a:pPr>
            <a:r>
              <a:rPr lang="zh-CN" altLang="zh-CN" sz="3000" dirty="0">
                <a:latin typeface="+mn-ea"/>
              </a:rPr>
              <a:t>课程或项目</a:t>
            </a:r>
            <a:endParaRPr lang="en-US" altLang="zh-CN" sz="3000" dirty="0">
              <a:latin typeface="+mn-ea"/>
            </a:endParaRPr>
          </a:p>
          <a:p>
            <a:pPr lvl="1">
              <a:lnSpc>
                <a:spcPct val="120000"/>
              </a:lnSpc>
              <a:buFont typeface="Wingdings" panose="05000000000000000000" charset="0"/>
              <a:buChar char="l"/>
            </a:pPr>
            <a:r>
              <a:rPr lang="zh-CN" altLang="zh-CN" sz="2800" dirty="0">
                <a:latin typeface="+mn-ea"/>
              </a:rPr>
              <a:t>包括更具体的学习目标</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并提出数量更为有限的能力或技能</a:t>
            </a:r>
            <a:endParaRPr lang="en-US" altLang="zh-CN" sz="2800" dirty="0">
              <a:latin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395605" y="-87312"/>
            <a:ext cx="8229600" cy="1143000"/>
          </a:xfrm>
        </p:spPr>
        <p:txBody>
          <a:bodyPr/>
          <a:lstStyle/>
          <a:p>
            <a:r>
              <a:rPr lang="zh-CN" altLang="zh-CN" b="1" dirty="0">
                <a:latin typeface="华文新魏" panose="02010800040101010101" pitchFamily="2" charset="-122"/>
                <a:ea typeface="华文新魏" panose="02010800040101010101" pitchFamily="2" charset="-122"/>
              </a:rPr>
              <a:t>课程路线图</a:t>
            </a:r>
            <a:endParaRPr lang="en-IN" b="1" dirty="0">
              <a:latin typeface="华文新魏" panose="02010800040101010101" pitchFamily="2" charset="-122"/>
              <a:ea typeface="华文新魏" panose="02010800040101010101" pitchFamily="2" charset="-122"/>
            </a:endParaRPr>
          </a:p>
        </p:txBody>
      </p:sp>
      <p:sp>
        <p:nvSpPr>
          <p:cNvPr id="28674" name="Content Placeholder 2"/>
          <p:cNvSpPr>
            <a:spLocks noGrp="1"/>
          </p:cNvSpPr>
          <p:nvPr>
            <p:ph idx="4294967295"/>
          </p:nvPr>
        </p:nvSpPr>
        <p:spPr>
          <a:xfrm>
            <a:off x="395536" y="1279297"/>
            <a:ext cx="8748464" cy="4924425"/>
          </a:xfrm>
        </p:spPr>
        <p:txBody>
          <a:bodyPr/>
          <a:lstStyle/>
          <a:p>
            <a:pPr>
              <a:lnSpc>
                <a:spcPct val="110000"/>
              </a:lnSpc>
              <a:buFont typeface="Wingdings" panose="05000000000000000000" charset="0"/>
              <a:buChar char="l"/>
            </a:pPr>
            <a:r>
              <a:rPr lang="zh-CN" altLang="zh-CN" sz="2800" dirty="0">
                <a:latin typeface="+mn-ea"/>
              </a:rPr>
              <a:t>是指</a:t>
            </a:r>
            <a:endParaRPr lang="en-US" altLang="zh-CN" sz="2800" dirty="0">
              <a:latin typeface="+mn-ea"/>
            </a:endParaRPr>
          </a:p>
          <a:p>
            <a:pPr lvl="1">
              <a:lnSpc>
                <a:spcPct val="110000"/>
              </a:lnSpc>
              <a:buFont typeface="Wingdings" panose="05000000000000000000" charset="0"/>
              <a:buChar char="l"/>
            </a:pPr>
            <a:r>
              <a:rPr lang="zh-CN" altLang="zh-CN" sz="2800" dirty="0">
                <a:latin typeface="+mn-ea"/>
              </a:rPr>
              <a:t>一张呈现某一科目的所有课程</a:t>
            </a:r>
            <a:endParaRPr lang="en-US" altLang="zh-CN" sz="2800" dirty="0">
              <a:latin typeface="+mn-ea"/>
            </a:endParaRPr>
          </a:p>
          <a:p>
            <a:pPr lvl="1">
              <a:lnSpc>
                <a:spcPct val="110000"/>
              </a:lnSpc>
              <a:buFont typeface="Wingdings" panose="05000000000000000000" charset="0"/>
              <a:buChar char="l"/>
            </a:pPr>
            <a:r>
              <a:rPr lang="zh-CN" altLang="zh-CN" sz="2800" dirty="0">
                <a:latin typeface="+mn-ea"/>
              </a:rPr>
              <a:t>学习者可选择的完成课程的方式</a:t>
            </a:r>
            <a:endParaRPr lang="en-US" altLang="zh-CN" sz="2800" dirty="0">
              <a:latin typeface="+mn-ea"/>
            </a:endParaRPr>
          </a:p>
          <a:p>
            <a:pPr lvl="1">
              <a:lnSpc>
                <a:spcPct val="110000"/>
              </a:lnSpc>
              <a:buFont typeface="Wingdings" panose="05000000000000000000" charset="0"/>
              <a:buChar char="l"/>
            </a:pPr>
            <a:r>
              <a:rPr lang="zh-CN" altLang="zh-CN" sz="2800" dirty="0">
                <a:latin typeface="+mn-ea"/>
              </a:rPr>
              <a:t>课程安排顺序等信息的概览图</a:t>
            </a:r>
            <a:r>
              <a:rPr lang="en-US" altLang="zh-CN" sz="2800" dirty="0">
                <a:latin typeface="+mn-ea"/>
              </a:rPr>
              <a:t>（</a:t>
            </a:r>
            <a:r>
              <a:rPr lang="zh-CN" altLang="zh-CN" sz="2800" dirty="0">
                <a:latin typeface="+mn-ea"/>
              </a:rPr>
              <a:t>例如</a:t>
            </a:r>
            <a:r>
              <a:rPr lang="en-US" altLang="zh-CN" sz="2800" dirty="0">
                <a:latin typeface="+mn-ea"/>
              </a:rPr>
              <a:t>，</a:t>
            </a:r>
            <a:r>
              <a:rPr lang="zh-CN" altLang="zh-CN" sz="2800" dirty="0">
                <a:latin typeface="+mn-ea"/>
              </a:rPr>
              <a:t>确定先修课程</a:t>
            </a:r>
            <a:r>
              <a:rPr lang="en-US" altLang="zh-CN" sz="2800" dirty="0">
                <a:latin typeface="+mn-ea"/>
              </a:rPr>
              <a:t>）</a:t>
            </a:r>
          </a:p>
          <a:p>
            <a:pPr>
              <a:lnSpc>
                <a:spcPct val="110000"/>
              </a:lnSpc>
              <a:buFont typeface="Wingdings" panose="05000000000000000000" charset="0"/>
              <a:buChar char="l"/>
            </a:pPr>
            <a:r>
              <a:rPr lang="zh-CN" altLang="zh-CN" sz="2800" dirty="0">
                <a:latin typeface="+mn-ea"/>
              </a:rPr>
              <a:t>具体包括</a:t>
            </a:r>
            <a:r>
              <a:rPr lang="en-US" altLang="zh-CN" sz="2800" dirty="0">
                <a:latin typeface="+mn-ea"/>
              </a:rPr>
              <a:t>：</a:t>
            </a:r>
            <a:endParaRPr lang="zh-CN" altLang="zh-CN" sz="2800" dirty="0">
              <a:latin typeface="+mn-ea"/>
            </a:endParaRPr>
          </a:p>
          <a:p>
            <a:pPr lvl="1">
              <a:lnSpc>
                <a:spcPct val="110000"/>
              </a:lnSpc>
              <a:buFont typeface="Wingdings" panose="05000000000000000000" charset="0"/>
              <a:buChar char="l"/>
            </a:pPr>
            <a:r>
              <a:rPr lang="zh-CN" altLang="zh-CN" sz="2800" dirty="0">
                <a:latin typeface="+mn-ea"/>
              </a:rPr>
              <a:t>课程目的的简短陈述</a:t>
            </a:r>
            <a:r>
              <a:rPr lang="en-US" altLang="zh-CN" sz="2800" dirty="0">
                <a:latin typeface="+mn-ea"/>
              </a:rPr>
              <a:t>，</a:t>
            </a:r>
            <a:r>
              <a:rPr lang="zh-CN" altLang="zh-CN" sz="2800" dirty="0">
                <a:latin typeface="+mn-ea"/>
              </a:rPr>
              <a:t>包括课程重要的原因</a:t>
            </a:r>
          </a:p>
          <a:p>
            <a:pPr lvl="1">
              <a:lnSpc>
                <a:spcPct val="110000"/>
              </a:lnSpc>
              <a:buFont typeface="Wingdings" panose="05000000000000000000" charset="0"/>
              <a:buChar char="l"/>
            </a:pPr>
            <a:r>
              <a:rPr lang="zh-CN" altLang="zh-CN" sz="2800" dirty="0">
                <a:latin typeface="+mn-ea"/>
              </a:rPr>
              <a:t>课程所需的必备技能</a:t>
            </a:r>
          </a:p>
          <a:p>
            <a:pPr lvl="1">
              <a:lnSpc>
                <a:spcPct val="110000"/>
              </a:lnSpc>
              <a:buFont typeface="Wingdings" panose="05000000000000000000" charset="0"/>
              <a:buChar char="l"/>
            </a:pPr>
            <a:r>
              <a:rPr lang="zh-CN" altLang="zh-CN" sz="2800" dirty="0">
                <a:latin typeface="+mn-ea"/>
              </a:rPr>
              <a:t>课程涵盖的学习目标或能力以及支持性或激励性目标</a:t>
            </a:r>
            <a:r>
              <a:rPr lang="en-US" altLang="zh-CN" sz="2800" dirty="0">
                <a:latin typeface="+mn-ea"/>
              </a:rPr>
              <a:t>（</a:t>
            </a:r>
            <a:r>
              <a:rPr lang="zh-CN" altLang="zh-CN" sz="2800" dirty="0">
                <a:latin typeface="+mn-ea"/>
              </a:rPr>
              <a:t>即</a:t>
            </a:r>
            <a:r>
              <a:rPr lang="en-US" altLang="zh-CN" sz="2800" dirty="0">
                <a:latin typeface="+mn-ea"/>
              </a:rPr>
              <a:t>，</a:t>
            </a:r>
            <a:r>
              <a:rPr lang="zh-CN" altLang="zh-CN" sz="2800" dirty="0">
                <a:latin typeface="+mn-ea"/>
              </a:rPr>
              <a:t>为了完成学习目标必须达到的一个目标</a:t>
            </a:r>
            <a:r>
              <a:rPr lang="en-US" altLang="zh-CN" sz="2800" dirty="0">
                <a:latin typeface="+mn-ea"/>
              </a:rPr>
              <a:t>）</a:t>
            </a:r>
            <a:endParaRPr lang="zh-CN" altLang="zh-CN" sz="2800" dirty="0">
              <a:latin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idx="4294967295"/>
          </p:nvPr>
        </p:nvSpPr>
        <p:spPr>
          <a:xfrm>
            <a:off x="457200" y="-78422"/>
            <a:ext cx="8229600" cy="1143000"/>
          </a:xfrm>
        </p:spPr>
        <p:txBody>
          <a:bodyPr/>
          <a:lstStyle/>
          <a:p>
            <a:r>
              <a:rPr lang="zh-CN" altLang="zh-CN" b="1" dirty="0">
                <a:latin typeface="华文新魏" panose="02010800040101010101" pitchFamily="2" charset="-122"/>
                <a:ea typeface="华文新魏" panose="02010800040101010101" pitchFamily="2" charset="-122"/>
              </a:rPr>
              <a:t>课程路线图</a:t>
            </a:r>
            <a:endParaRPr lang="en-IN" b="1" dirty="0">
              <a:latin typeface="华文新魏" panose="02010800040101010101" pitchFamily="2" charset="-122"/>
              <a:ea typeface="华文新魏" panose="02010800040101010101" pitchFamily="2" charset="-122"/>
            </a:endParaRPr>
          </a:p>
        </p:txBody>
      </p:sp>
      <p:sp>
        <p:nvSpPr>
          <p:cNvPr id="29698" name="Content Placeholder 2"/>
          <p:cNvSpPr>
            <a:spLocks noGrp="1"/>
          </p:cNvSpPr>
          <p:nvPr>
            <p:ph idx="4294967295"/>
          </p:nvPr>
        </p:nvSpPr>
        <p:spPr>
          <a:xfrm>
            <a:off x="680720" y="1263015"/>
            <a:ext cx="8393430" cy="4924425"/>
          </a:xfrm>
        </p:spPr>
        <p:txBody>
          <a:bodyPr/>
          <a:lstStyle/>
          <a:p>
            <a:pPr lvl="1">
              <a:lnSpc>
                <a:spcPct val="120000"/>
              </a:lnSpc>
              <a:buFont typeface="Wingdings" panose="05000000000000000000" charset="0"/>
              <a:buChar char="l"/>
            </a:pPr>
            <a:r>
              <a:rPr lang="zh-CN" altLang="zh-CN" sz="2800" dirty="0">
                <a:latin typeface="+mn-ea"/>
              </a:rPr>
              <a:t>课程内容和期望值。可能涉及涵盖的内容、呈现内容的方式</a:t>
            </a:r>
            <a:r>
              <a:rPr lang="en-US" altLang="zh-CN" sz="2800" dirty="0">
                <a:latin typeface="+mn-ea"/>
              </a:rPr>
              <a:t>，</a:t>
            </a:r>
            <a:r>
              <a:rPr lang="zh-CN" altLang="zh-CN" sz="2800" dirty="0">
                <a:latin typeface="+mn-ea"/>
              </a:rPr>
              <a:t>以及内容的结构。</a:t>
            </a:r>
          </a:p>
          <a:p>
            <a:pPr lvl="1">
              <a:lnSpc>
                <a:spcPct val="120000"/>
              </a:lnSpc>
              <a:buFont typeface="Wingdings" panose="05000000000000000000" charset="0"/>
              <a:buChar char="l"/>
            </a:pPr>
            <a:r>
              <a:rPr lang="zh-CN" altLang="zh-CN" sz="2800" dirty="0">
                <a:latin typeface="+mn-ea"/>
              </a:rPr>
              <a:t>内容的传授方法</a:t>
            </a:r>
            <a:r>
              <a:rPr lang="en-US" altLang="zh-CN" sz="2800" dirty="0">
                <a:latin typeface="+mn-ea"/>
              </a:rPr>
              <a:t>（</a:t>
            </a:r>
            <a:r>
              <a:rPr lang="zh-CN" altLang="zh-CN" sz="2800" dirty="0">
                <a:latin typeface="+mn-ea"/>
              </a:rPr>
              <a:t>例如</a:t>
            </a:r>
            <a:r>
              <a:rPr lang="en-US" altLang="zh-CN" sz="2800" dirty="0">
                <a:latin typeface="+mn-ea"/>
              </a:rPr>
              <a:t>，</a:t>
            </a:r>
            <a:r>
              <a:rPr lang="zh-CN" altLang="zh-CN" sz="2800" dirty="0">
                <a:latin typeface="+mn-ea"/>
              </a:rPr>
              <a:t>在线、课堂和集成学习</a:t>
            </a:r>
            <a:r>
              <a:rPr lang="en-US" altLang="zh-CN" sz="2800" dirty="0">
                <a:latin typeface="+mn-ea"/>
              </a:rPr>
              <a:t>）</a:t>
            </a:r>
            <a:r>
              <a:rPr lang="zh-CN" altLang="zh-CN" sz="2800" dirty="0">
                <a:latin typeface="+mn-ea"/>
              </a:rPr>
              <a:t>。</a:t>
            </a:r>
          </a:p>
          <a:p>
            <a:pPr>
              <a:lnSpc>
                <a:spcPct val="120000"/>
              </a:lnSpc>
              <a:buFont typeface="Wingdings" panose="05000000000000000000" charset="0"/>
              <a:buChar char="l"/>
            </a:pPr>
            <a:r>
              <a:rPr lang="zh-CN" altLang="zh-CN" sz="2800" dirty="0">
                <a:latin typeface="+mn-ea"/>
              </a:rPr>
              <a:t>设计文档</a:t>
            </a:r>
            <a:endParaRPr lang="en-US" altLang="zh-CN" sz="2800" dirty="0">
              <a:latin typeface="+mn-ea"/>
            </a:endParaRPr>
          </a:p>
          <a:p>
            <a:pPr lvl="1">
              <a:lnSpc>
                <a:spcPct val="120000"/>
              </a:lnSpc>
              <a:buFont typeface="Wingdings" panose="05000000000000000000" charset="0"/>
              <a:buChar char="l"/>
            </a:pPr>
            <a:r>
              <a:rPr lang="zh-CN" altLang="en-US" sz="2800" dirty="0">
                <a:latin typeface="+mn-ea"/>
              </a:rPr>
              <a:t>项目范围、</a:t>
            </a:r>
            <a:r>
              <a:rPr lang="zh-CN" altLang="zh-CN" sz="2800" dirty="0">
                <a:latin typeface="+mn-ea"/>
              </a:rPr>
              <a:t>交付</a:t>
            </a:r>
            <a:r>
              <a:rPr lang="zh-CN" altLang="en-US" sz="2800" dirty="0">
                <a:latin typeface="+mn-ea"/>
              </a:rPr>
              <a:t>、</a:t>
            </a:r>
            <a:r>
              <a:rPr lang="zh-CN" altLang="zh-CN" sz="2800" dirty="0">
                <a:latin typeface="+mn-ea"/>
              </a:rPr>
              <a:t>目标</a:t>
            </a:r>
            <a:r>
              <a:rPr lang="zh-CN" altLang="en-US" sz="2800" dirty="0">
                <a:latin typeface="+mn-ea"/>
              </a:rPr>
              <a:t>。</a:t>
            </a:r>
            <a:endParaRPr lang="en-US" altLang="zh-CN" sz="2800" dirty="0">
              <a:latin typeface="+mn-ea"/>
            </a:endParaRPr>
          </a:p>
          <a:p>
            <a:pPr>
              <a:lnSpc>
                <a:spcPct val="120000"/>
              </a:lnSpc>
              <a:buFont typeface="Wingdings" panose="05000000000000000000" charset="0"/>
              <a:buChar char="l"/>
            </a:pPr>
            <a:r>
              <a:rPr lang="zh-CN" altLang="zh-CN" sz="2800" dirty="0">
                <a:latin typeface="+mn-ea"/>
              </a:rPr>
              <a:t>详细课程计划</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是有助于培训者提供有关培训活动内容和顺序的指南。</a:t>
            </a:r>
            <a:endParaRPr lang="en-IN" dirty="0">
              <a:latin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a:xfrm>
            <a:off x="364490" y="-120332"/>
            <a:ext cx="8229600" cy="1143000"/>
          </a:xfrm>
        </p:spPr>
        <p:txBody>
          <a:bodyPr/>
          <a:lstStyle/>
          <a:p>
            <a:r>
              <a:rPr lang="zh-CN" altLang="en-US" b="1" dirty="0">
                <a:latin typeface="华文新魏" panose="02010800040101010101" pitchFamily="2" charset="-122"/>
                <a:ea typeface="华文新魏" panose="02010800040101010101" pitchFamily="2" charset="-122"/>
              </a:rPr>
              <a:t>课程路线图</a:t>
            </a:r>
            <a:endParaRPr lang="en-IN" b="1" dirty="0">
              <a:latin typeface="华文新魏" panose="02010800040101010101" pitchFamily="2" charset="-122"/>
              <a:ea typeface="华文新魏" panose="02010800040101010101" pitchFamily="2" charset="-122"/>
            </a:endParaRPr>
          </a:p>
        </p:txBody>
      </p:sp>
      <p:sp>
        <p:nvSpPr>
          <p:cNvPr id="30722" name="Content Placeholder 2"/>
          <p:cNvSpPr>
            <a:spLocks noGrp="1"/>
          </p:cNvSpPr>
          <p:nvPr>
            <p:ph idx="4294967295"/>
          </p:nvPr>
        </p:nvSpPr>
        <p:spPr>
          <a:xfrm>
            <a:off x="695325" y="1317625"/>
            <a:ext cx="8229600" cy="4924425"/>
          </a:xfrm>
        </p:spPr>
        <p:txBody>
          <a:bodyPr/>
          <a:lstStyle/>
          <a:p>
            <a:pPr>
              <a:lnSpc>
                <a:spcPct val="120000"/>
              </a:lnSpc>
              <a:buFont typeface="Wingdings" panose="05000000000000000000" charset="0"/>
              <a:buChar char="l"/>
            </a:pPr>
            <a:r>
              <a:rPr lang="zh-CN" altLang="zh-CN" sz="2800" b="1" dirty="0">
                <a:latin typeface="+mn-ea"/>
              </a:rPr>
              <a:t>课程纲要</a:t>
            </a:r>
            <a:endParaRPr lang="en-US" altLang="zh-CN" sz="2800" b="1" dirty="0">
              <a:latin typeface="+mn-ea"/>
            </a:endParaRPr>
          </a:p>
          <a:p>
            <a:pPr lvl="1">
              <a:lnSpc>
                <a:spcPct val="120000"/>
              </a:lnSpc>
              <a:buFont typeface="Wingdings" panose="05000000000000000000" charset="0"/>
              <a:buChar char="l"/>
            </a:pPr>
            <a:r>
              <a:rPr lang="zh-CN" altLang="zh-CN" sz="2800" dirty="0">
                <a:latin typeface="+mn-ea"/>
              </a:rPr>
              <a:t>是描述培训项目的主要活动、具体时间及时间间隔的计划。</a:t>
            </a:r>
            <a:endParaRPr lang="en-IN" sz="2800" dirty="0">
              <a:latin typeface="+mn-ea"/>
            </a:endParaRPr>
          </a:p>
        </p:txBody>
      </p:sp>
      <p:sp>
        <p:nvSpPr>
          <p:cNvPr id="4" name="Title 1"/>
          <p:cNvSpPr/>
          <p:nvPr/>
        </p:nvSpPr>
        <p:spPr bwMode="auto">
          <a:xfrm>
            <a:off x="619443" y="-8890"/>
            <a:ext cx="8229600" cy="1143000"/>
          </a:xfrm>
          <a:prstGeom prst="rect">
            <a:avLst/>
          </a:prstGeom>
          <a:noFill/>
          <a:ln w="9525">
            <a:noFill/>
            <a:miter lim="800000"/>
          </a:ln>
        </p:spPr>
        <p:txBody>
          <a:bodyPr anchor="ctr"/>
          <a:lstStyle/>
          <a:p>
            <a:pPr algn="ctr" fontAlgn="auto">
              <a:spcAft>
                <a:spcPts val="0"/>
              </a:spcAft>
              <a:defRPr/>
            </a:pPr>
            <a:endParaRPr lang="en-IN" sz="3800" dirty="0">
              <a:latin typeface="+mj-lt"/>
              <a:ea typeface="+mj-ea"/>
              <a:cs typeface="+mj-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260648"/>
            <a:ext cx="8507288"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5—4</a:t>
            </a:r>
            <a:r>
              <a:rPr lang="zh-CN" altLang="zh-CN" b="1" dirty="0">
                <a:latin typeface="华文新魏" panose="02010800040101010101" pitchFamily="2" charset="-122"/>
                <a:ea typeface="华文新魏" panose="02010800040101010101" pitchFamily="2" charset="-122"/>
              </a:rPr>
              <a:t>　安全管理培训项目课程路线图示例</a:t>
            </a:r>
            <a:endParaRPr lang="zh-CN" altLang="en-US" b="1" dirty="0">
              <a:latin typeface="华文新魏" panose="02010800040101010101" pitchFamily="2" charset="-122"/>
              <a:ea typeface="华文新魏" panose="02010800040101010101" pitchFamily="2" charset="-122"/>
            </a:endParaRPr>
          </a:p>
        </p:txBody>
      </p:sp>
      <p:pic>
        <p:nvPicPr>
          <p:cNvPr id="4" name="5-4.EPS" descr="id:2147498832;FounderCES"/>
          <p:cNvPicPr>
            <a:picLocks noGrp="1"/>
          </p:cNvPicPr>
          <p:nvPr>
            <p:ph sz="quarter" idx="1"/>
          </p:nvPr>
        </p:nvPicPr>
        <p:blipFill>
          <a:blip r:embed="rId2"/>
          <a:stretch>
            <a:fillRect/>
          </a:stretch>
        </p:blipFill>
        <p:spPr>
          <a:xfrm>
            <a:off x="323528" y="1846750"/>
            <a:ext cx="8568952" cy="482260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89853"/>
            <a:ext cx="84352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5—4</a:t>
            </a:r>
            <a:r>
              <a:rPr lang="zh-CN" altLang="zh-CN" b="1" dirty="0">
                <a:latin typeface="华文新魏" panose="02010800040101010101" pitchFamily="2" charset="-122"/>
                <a:ea typeface="华文新魏" panose="02010800040101010101" pitchFamily="2" charset="-122"/>
              </a:rPr>
              <a:t>设计文档模板</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8877" y="1476395"/>
          <a:ext cx="8785225" cy="4729480"/>
        </p:xfrm>
        <a:graphic>
          <a:graphicData uri="http://schemas.openxmlformats.org/drawingml/2006/table">
            <a:tbl>
              <a:tblPr firstRow="1" firstCol="1" bandRow="1">
                <a:tableStyleId>{5C22544A-7EE6-4342-B048-85BDC9FD1C3A}</a:tableStyleId>
              </a:tblPr>
              <a:tblGrid>
                <a:gridCol w="3938277">
                  <a:extLst>
                    <a:ext uri="{9D8B030D-6E8A-4147-A177-3AD203B41FA5}">
                      <a16:colId xmlns:a16="http://schemas.microsoft.com/office/drawing/2014/main" val="20000"/>
                    </a:ext>
                  </a:extLst>
                </a:gridCol>
                <a:gridCol w="4846699">
                  <a:extLst>
                    <a:ext uri="{9D8B030D-6E8A-4147-A177-3AD203B41FA5}">
                      <a16:colId xmlns:a16="http://schemas.microsoft.com/office/drawing/2014/main" val="20001"/>
                    </a:ext>
                  </a:extLst>
                </a:gridCol>
              </a:tblGrid>
              <a:tr h="4729480">
                <a:tc>
                  <a:txBody>
                    <a:bodyPr/>
                    <a:lstStyle/>
                    <a:p>
                      <a:pPr>
                        <a:lnSpc>
                          <a:spcPct val="120000"/>
                        </a:lnSpc>
                        <a:spcAft>
                          <a:spcPts val="0"/>
                        </a:spcAft>
                      </a:pPr>
                      <a:r>
                        <a:rPr lang="zh-CN" sz="2000" dirty="0">
                          <a:effectLst/>
                          <a:latin typeface="+mn-ea"/>
                          <a:ea typeface="+mn-ea"/>
                        </a:rPr>
                        <a:t>项目范围</a:t>
                      </a:r>
                    </a:p>
                    <a:p>
                      <a:pPr>
                        <a:lnSpc>
                          <a:spcPct val="120000"/>
                        </a:lnSpc>
                        <a:spcAft>
                          <a:spcPts val="0"/>
                        </a:spcAft>
                      </a:pPr>
                      <a:r>
                        <a:rPr lang="en-US" sz="2000" dirty="0">
                          <a:effectLst/>
                          <a:latin typeface="+mn-ea"/>
                          <a:ea typeface="+mn-ea"/>
                        </a:rPr>
                        <a:t>● </a:t>
                      </a:r>
                      <a:r>
                        <a:rPr lang="zh-CN" sz="2000" dirty="0">
                          <a:effectLst/>
                          <a:latin typeface="+mn-ea"/>
                          <a:ea typeface="+mn-ea"/>
                        </a:rPr>
                        <a:t>目标</a:t>
                      </a:r>
                    </a:p>
                    <a:p>
                      <a:pPr>
                        <a:lnSpc>
                          <a:spcPct val="120000"/>
                        </a:lnSpc>
                        <a:spcAft>
                          <a:spcPts val="0"/>
                        </a:spcAft>
                      </a:pPr>
                      <a:r>
                        <a:rPr lang="en-US" sz="2000" dirty="0">
                          <a:effectLst/>
                          <a:latin typeface="+mn-ea"/>
                          <a:ea typeface="+mn-ea"/>
                        </a:rPr>
                        <a:t>● </a:t>
                      </a:r>
                      <a:r>
                        <a:rPr lang="zh-CN" sz="2000" dirty="0">
                          <a:effectLst/>
                          <a:latin typeface="+mn-ea"/>
                          <a:ea typeface="+mn-ea"/>
                        </a:rPr>
                        <a:t>听众</a:t>
                      </a:r>
                    </a:p>
                    <a:p>
                      <a:pPr>
                        <a:lnSpc>
                          <a:spcPct val="120000"/>
                        </a:lnSpc>
                        <a:spcAft>
                          <a:spcPts val="0"/>
                        </a:spcAft>
                      </a:pPr>
                      <a:r>
                        <a:rPr lang="en-US" sz="2000" dirty="0">
                          <a:effectLst/>
                          <a:latin typeface="+mn-ea"/>
                          <a:ea typeface="+mn-ea"/>
                        </a:rPr>
                        <a:t>● </a:t>
                      </a:r>
                      <a:r>
                        <a:rPr lang="zh-CN" sz="2000" dirty="0">
                          <a:effectLst/>
                          <a:latin typeface="+mn-ea"/>
                          <a:ea typeface="+mn-ea"/>
                        </a:rPr>
                        <a:t>设计时间和检查点</a:t>
                      </a:r>
                    </a:p>
                    <a:p>
                      <a:pPr>
                        <a:lnSpc>
                          <a:spcPct val="120000"/>
                        </a:lnSpc>
                        <a:spcAft>
                          <a:spcPts val="0"/>
                        </a:spcAft>
                      </a:pPr>
                      <a:r>
                        <a:rPr lang="en-US" sz="2000" dirty="0">
                          <a:effectLst/>
                          <a:latin typeface="+mn-ea"/>
                          <a:ea typeface="+mn-ea"/>
                        </a:rPr>
                        <a:t>● </a:t>
                      </a:r>
                      <a:r>
                        <a:rPr lang="zh-CN" sz="2000" dirty="0">
                          <a:effectLst/>
                          <a:latin typeface="+mn-ea"/>
                          <a:ea typeface="+mn-ea"/>
                        </a:rPr>
                        <a:t>课程时长</a:t>
                      </a:r>
                    </a:p>
                    <a:p>
                      <a:pPr>
                        <a:lnSpc>
                          <a:spcPct val="120000"/>
                        </a:lnSpc>
                        <a:spcAft>
                          <a:spcPts val="0"/>
                        </a:spcAft>
                      </a:pPr>
                      <a:r>
                        <a:rPr lang="zh-CN" sz="2000" dirty="0">
                          <a:effectLst/>
                          <a:latin typeface="+mn-ea"/>
                          <a:ea typeface="+mn-ea"/>
                        </a:rPr>
                        <a:t>交付</a:t>
                      </a:r>
                    </a:p>
                    <a:p>
                      <a:pPr>
                        <a:lnSpc>
                          <a:spcPct val="120000"/>
                        </a:lnSpc>
                        <a:spcAft>
                          <a:spcPts val="0"/>
                        </a:spcAft>
                      </a:pPr>
                      <a:r>
                        <a:rPr lang="en-US" sz="2000" dirty="0">
                          <a:effectLst/>
                          <a:latin typeface="+mn-ea"/>
                          <a:ea typeface="+mn-ea"/>
                        </a:rPr>
                        <a:t>● </a:t>
                      </a:r>
                      <a:r>
                        <a:rPr lang="zh-CN" sz="2000" dirty="0">
                          <a:effectLst/>
                          <a:latin typeface="+mn-ea"/>
                          <a:ea typeface="+mn-ea"/>
                        </a:rPr>
                        <a:t>内容</a:t>
                      </a:r>
                    </a:p>
                    <a:p>
                      <a:pPr>
                        <a:lnSpc>
                          <a:spcPct val="120000"/>
                        </a:lnSpc>
                        <a:spcAft>
                          <a:spcPts val="0"/>
                        </a:spcAft>
                      </a:pPr>
                      <a:r>
                        <a:rPr lang="en-US" sz="2000" dirty="0">
                          <a:effectLst/>
                          <a:latin typeface="+mn-ea"/>
                          <a:ea typeface="+mn-ea"/>
                        </a:rPr>
                        <a:t>● </a:t>
                      </a:r>
                      <a:r>
                        <a:rPr lang="zh-CN" sz="2000" dirty="0">
                          <a:effectLst/>
                          <a:latin typeface="+mn-ea"/>
                          <a:ea typeface="+mn-ea"/>
                        </a:rPr>
                        <a:t>方法</a:t>
                      </a:r>
                      <a:endParaRPr lang="zh-CN" sz="2000" dirty="0">
                        <a:solidFill>
                          <a:srgbClr val="000000"/>
                        </a:solidFill>
                        <a:effectLst/>
                        <a:latin typeface="+mn-ea"/>
                        <a:ea typeface="+mn-ea"/>
                        <a:cs typeface="Times New Roman" panose="02020603050405020304"/>
                      </a:endParaRPr>
                    </a:p>
                  </a:txBody>
                  <a:tcPr marL="114300" marR="114300" marT="0" marB="0" anchor="ctr"/>
                </a:tc>
                <a:tc>
                  <a:txBody>
                    <a:bodyPr/>
                    <a:lstStyle/>
                    <a:p>
                      <a:pPr>
                        <a:lnSpc>
                          <a:spcPct val="120000"/>
                        </a:lnSpc>
                        <a:spcAft>
                          <a:spcPts val="0"/>
                        </a:spcAft>
                      </a:pPr>
                      <a:r>
                        <a:rPr lang="en-US" sz="2000" dirty="0">
                          <a:effectLst/>
                          <a:latin typeface="+mn-ea"/>
                          <a:ea typeface="+mn-ea"/>
                        </a:rPr>
                        <a:t>● </a:t>
                      </a:r>
                      <a:r>
                        <a:rPr lang="zh-CN" sz="2000" dirty="0">
                          <a:effectLst/>
                          <a:latin typeface="+mn-ea"/>
                          <a:ea typeface="+mn-ea"/>
                        </a:rPr>
                        <a:t>培训时间</a:t>
                      </a:r>
                    </a:p>
                    <a:p>
                      <a:pPr>
                        <a:lnSpc>
                          <a:spcPct val="120000"/>
                        </a:lnSpc>
                        <a:spcAft>
                          <a:spcPts val="0"/>
                        </a:spcAft>
                      </a:pPr>
                      <a:r>
                        <a:rPr lang="en-US" sz="2000" dirty="0">
                          <a:effectLst/>
                          <a:latin typeface="+mn-ea"/>
                          <a:ea typeface="+mn-ea"/>
                        </a:rPr>
                        <a:t>● </a:t>
                      </a:r>
                      <a:r>
                        <a:rPr lang="zh-CN" sz="2000" dirty="0">
                          <a:effectLst/>
                          <a:latin typeface="+mn-ea"/>
                          <a:ea typeface="+mn-ea"/>
                        </a:rPr>
                        <a:t>问题和机会</a:t>
                      </a:r>
                    </a:p>
                    <a:p>
                      <a:pPr>
                        <a:lnSpc>
                          <a:spcPct val="120000"/>
                        </a:lnSpc>
                        <a:spcAft>
                          <a:spcPts val="0"/>
                        </a:spcAft>
                      </a:pPr>
                      <a:r>
                        <a:rPr lang="zh-CN" sz="2000" dirty="0">
                          <a:effectLst/>
                          <a:latin typeface="+mn-ea"/>
                          <a:ea typeface="+mn-ea"/>
                        </a:rPr>
                        <a:t>目标</a:t>
                      </a:r>
                    </a:p>
                    <a:p>
                      <a:pPr>
                        <a:lnSpc>
                          <a:spcPct val="120000"/>
                        </a:lnSpc>
                        <a:spcAft>
                          <a:spcPts val="0"/>
                        </a:spcAft>
                      </a:pPr>
                      <a:r>
                        <a:rPr lang="en-US" sz="2000" dirty="0">
                          <a:effectLst/>
                          <a:latin typeface="+mn-ea"/>
                          <a:ea typeface="+mn-ea"/>
                        </a:rPr>
                        <a:t>● </a:t>
                      </a:r>
                      <a:r>
                        <a:rPr lang="zh-CN" sz="2000" dirty="0">
                          <a:effectLst/>
                          <a:latin typeface="+mn-ea"/>
                          <a:ea typeface="+mn-ea"/>
                        </a:rPr>
                        <a:t>资源</a:t>
                      </a:r>
                    </a:p>
                    <a:p>
                      <a:pPr>
                        <a:lnSpc>
                          <a:spcPct val="120000"/>
                        </a:lnSpc>
                        <a:spcAft>
                          <a:spcPts val="0"/>
                        </a:spcAft>
                      </a:pPr>
                      <a:r>
                        <a:rPr lang="en-US" sz="2000" dirty="0">
                          <a:effectLst/>
                          <a:latin typeface="+mn-ea"/>
                          <a:ea typeface="+mn-ea"/>
                        </a:rPr>
                        <a:t>● </a:t>
                      </a:r>
                      <a:r>
                        <a:rPr lang="zh-CN" sz="2000" dirty="0">
                          <a:effectLst/>
                          <a:latin typeface="+mn-ea"/>
                          <a:ea typeface="+mn-ea"/>
                        </a:rPr>
                        <a:t>参与者</a:t>
                      </a:r>
                    </a:p>
                    <a:p>
                      <a:pPr>
                        <a:lnSpc>
                          <a:spcPct val="120000"/>
                        </a:lnSpc>
                        <a:spcAft>
                          <a:spcPts val="0"/>
                        </a:spcAft>
                      </a:pPr>
                      <a:r>
                        <a:rPr lang="en-US" sz="2000" dirty="0">
                          <a:effectLst/>
                          <a:latin typeface="+mn-ea"/>
                          <a:ea typeface="+mn-ea"/>
                        </a:rPr>
                        <a:t>● </a:t>
                      </a:r>
                      <a:r>
                        <a:rPr lang="zh-CN" sz="2000" dirty="0">
                          <a:effectLst/>
                          <a:latin typeface="+mn-ea"/>
                          <a:ea typeface="+mn-ea"/>
                        </a:rPr>
                        <a:t>课程提纲</a:t>
                      </a:r>
                    </a:p>
                    <a:p>
                      <a:pPr>
                        <a:lnSpc>
                          <a:spcPct val="120000"/>
                        </a:lnSpc>
                        <a:spcAft>
                          <a:spcPts val="0"/>
                        </a:spcAft>
                      </a:pPr>
                      <a:r>
                        <a:rPr lang="en-US" sz="2000" dirty="0">
                          <a:effectLst/>
                          <a:latin typeface="+mn-ea"/>
                          <a:ea typeface="+mn-ea"/>
                        </a:rPr>
                        <a:t>● </a:t>
                      </a:r>
                      <a:r>
                        <a:rPr lang="zh-CN" sz="2000" dirty="0">
                          <a:effectLst/>
                          <a:latin typeface="+mn-ea"/>
                          <a:ea typeface="+mn-ea"/>
                        </a:rPr>
                        <a:t>管理和评估</a:t>
                      </a:r>
                    </a:p>
                    <a:p>
                      <a:pPr>
                        <a:lnSpc>
                          <a:spcPct val="120000"/>
                        </a:lnSpc>
                        <a:spcAft>
                          <a:spcPts val="0"/>
                        </a:spcAft>
                      </a:pPr>
                      <a:r>
                        <a:rPr lang="en-US" sz="2000" dirty="0">
                          <a:effectLst/>
                          <a:latin typeface="+mn-ea"/>
                          <a:ea typeface="+mn-ea"/>
                        </a:rPr>
                        <a:t>● </a:t>
                      </a:r>
                      <a:r>
                        <a:rPr lang="zh-CN" sz="2000" dirty="0">
                          <a:effectLst/>
                          <a:latin typeface="+mn-ea"/>
                          <a:ea typeface="+mn-ea"/>
                        </a:rPr>
                        <a:t>与其他项目的联系</a:t>
                      </a:r>
                      <a:endParaRPr lang="zh-CN" sz="2000" dirty="0">
                        <a:solidFill>
                          <a:srgbClr val="000000"/>
                        </a:solidFill>
                        <a:effectLst/>
                        <a:latin typeface="+mn-ea"/>
                        <a:ea typeface="+mn-ea"/>
                        <a:cs typeface="Times New Roman" panose="02020603050405020304"/>
                      </a:endParaRPr>
                    </a:p>
                  </a:txBody>
                  <a:tcPr marL="114300" marR="114300"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65418"/>
            <a:ext cx="9144000" cy="1143000"/>
          </a:xfrm>
        </p:spPr>
        <p:txBody>
          <a:bodyPr/>
          <a:lstStyle/>
          <a:p>
            <a:r>
              <a:rPr lang="zh-CN" altLang="zh-CN" b="1" dirty="0">
                <a:latin typeface="华文新魏" panose="02010800040101010101" pitchFamily="2" charset="-122"/>
                <a:ea typeface="华文新魏" panose="02010800040101010101" pitchFamily="2" charset="-122"/>
              </a:rPr>
              <a:t>表 </a:t>
            </a:r>
            <a:r>
              <a:rPr lang="en-US" altLang="zh-CN" b="1" dirty="0">
                <a:latin typeface="华文新魏" panose="02010800040101010101" pitchFamily="2" charset="-122"/>
                <a:ea typeface="华文新魏" panose="02010800040101010101" pitchFamily="2" charset="-122"/>
              </a:rPr>
              <a:t>5—5</a:t>
            </a:r>
            <a:r>
              <a:rPr lang="zh-CN" altLang="zh-CN" b="1" dirty="0">
                <a:latin typeface="华文新魏" panose="02010800040101010101" pitchFamily="2" charset="-122"/>
                <a:ea typeface="华文新魏" panose="02010800040101010101" pitchFamily="2" charset="-122"/>
              </a:rPr>
              <a:t>设计文档</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07504" y="1660035"/>
          <a:ext cx="9036496" cy="4896550"/>
        </p:xfrm>
        <a:graphic>
          <a:graphicData uri="http://schemas.openxmlformats.org/drawingml/2006/table">
            <a:tbl>
              <a:tblPr firstRow="1" firstCol="1" bandRow="1">
                <a:tableStyleId>{5C22544A-7EE6-4342-B048-85BDC9FD1C3A}</a:tableStyleId>
              </a:tblPr>
              <a:tblGrid>
                <a:gridCol w="9036496">
                  <a:extLst>
                    <a:ext uri="{9D8B030D-6E8A-4147-A177-3AD203B41FA5}">
                      <a16:colId xmlns:a16="http://schemas.microsoft.com/office/drawing/2014/main" val="20000"/>
                    </a:ext>
                  </a:extLst>
                </a:gridCol>
              </a:tblGrid>
              <a:tr h="489655">
                <a:tc>
                  <a:txBody>
                    <a:bodyPr/>
                    <a:lstStyle/>
                    <a:p>
                      <a:pPr>
                        <a:lnSpc>
                          <a:spcPct val="120000"/>
                        </a:lnSpc>
                        <a:spcAft>
                          <a:spcPts val="0"/>
                        </a:spcAft>
                      </a:pPr>
                      <a:r>
                        <a:rPr lang="zh-CN" sz="2000" dirty="0">
                          <a:effectLst/>
                          <a:latin typeface="+mn-ea"/>
                          <a:ea typeface="+mn-ea"/>
                        </a:rPr>
                        <a:t>目的</a:t>
                      </a:r>
                      <a:r>
                        <a:rPr lang="en-US" sz="2000" dirty="0">
                          <a:effectLst/>
                          <a:latin typeface="+mn-ea"/>
                          <a:ea typeface="+mn-ea"/>
                        </a:rPr>
                        <a:t>：</a:t>
                      </a:r>
                      <a:r>
                        <a:rPr lang="zh-CN" sz="2000" dirty="0">
                          <a:effectLst/>
                          <a:latin typeface="+mn-ea"/>
                          <a:ea typeface="+mn-ea"/>
                        </a:rPr>
                        <a:t>使管理者准备好通过直接报告的方式召开有效的绩效评估会议</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489655">
                <a:tc>
                  <a:txBody>
                    <a:bodyPr/>
                    <a:lstStyle/>
                    <a:p>
                      <a:pPr>
                        <a:lnSpc>
                          <a:spcPct val="120000"/>
                        </a:lnSpc>
                        <a:spcAft>
                          <a:spcPts val="0"/>
                        </a:spcAft>
                      </a:pPr>
                      <a:r>
                        <a:rPr lang="zh-CN" sz="2000">
                          <a:effectLst/>
                          <a:latin typeface="+mn-ea"/>
                          <a:ea typeface="+mn-ea"/>
                        </a:rPr>
                        <a:t>目标</a:t>
                      </a:r>
                      <a:r>
                        <a:rPr lang="en-US" sz="2000">
                          <a:effectLst/>
                          <a:latin typeface="+mn-ea"/>
                          <a:ea typeface="+mn-ea"/>
                        </a:rPr>
                        <a:t>：</a:t>
                      </a:r>
                      <a:r>
                        <a:rPr lang="zh-CN" sz="2000">
                          <a:effectLst/>
                          <a:latin typeface="+mn-ea"/>
                          <a:ea typeface="+mn-ea"/>
                        </a:rPr>
                        <a:t>管理者将能够使用问题解决法召开绩效评估会议</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489655">
                <a:tc>
                  <a:txBody>
                    <a:bodyPr/>
                    <a:lstStyle/>
                    <a:p>
                      <a:pPr>
                        <a:lnSpc>
                          <a:spcPct val="120000"/>
                        </a:lnSpc>
                        <a:spcAft>
                          <a:spcPts val="0"/>
                        </a:spcAft>
                      </a:pPr>
                      <a:r>
                        <a:rPr lang="zh-CN" sz="2000">
                          <a:effectLst/>
                          <a:latin typeface="+mn-ea"/>
                          <a:ea typeface="+mn-ea"/>
                        </a:rPr>
                        <a:t>目标受众</a:t>
                      </a:r>
                      <a:r>
                        <a:rPr lang="en-US" sz="2000">
                          <a:effectLst/>
                          <a:latin typeface="+mn-ea"/>
                          <a:ea typeface="+mn-ea"/>
                        </a:rPr>
                        <a:t>：</a:t>
                      </a:r>
                      <a:r>
                        <a:rPr lang="zh-CN" sz="2000">
                          <a:effectLst/>
                          <a:latin typeface="+mn-ea"/>
                          <a:ea typeface="+mn-ea"/>
                        </a:rPr>
                        <a:t>管理者</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489655">
                <a:tc>
                  <a:txBody>
                    <a:bodyPr/>
                    <a:lstStyle/>
                    <a:p>
                      <a:pPr>
                        <a:lnSpc>
                          <a:spcPct val="120000"/>
                        </a:lnSpc>
                        <a:spcAft>
                          <a:spcPts val="0"/>
                        </a:spcAft>
                      </a:pPr>
                      <a:r>
                        <a:rPr lang="zh-CN" sz="2000" dirty="0">
                          <a:effectLst/>
                          <a:latin typeface="+mn-ea"/>
                          <a:ea typeface="+mn-ea"/>
                        </a:rPr>
                        <a:t>培训时间</a:t>
                      </a:r>
                      <a:r>
                        <a:rPr lang="en-US" sz="2000" dirty="0">
                          <a:effectLst/>
                          <a:latin typeface="+mn-ea"/>
                          <a:ea typeface="+mn-ea"/>
                        </a:rPr>
                        <a:t>：1</a:t>
                      </a:r>
                      <a:r>
                        <a:rPr lang="zh-CN" sz="2000" dirty="0">
                          <a:effectLst/>
                          <a:latin typeface="+mn-ea"/>
                          <a:ea typeface="+mn-ea"/>
                        </a:rPr>
                        <a:t>天</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489655">
                <a:tc>
                  <a:txBody>
                    <a:bodyPr/>
                    <a:lstStyle/>
                    <a:p>
                      <a:pPr>
                        <a:lnSpc>
                          <a:spcPct val="120000"/>
                        </a:lnSpc>
                        <a:spcAft>
                          <a:spcPts val="0"/>
                        </a:spcAft>
                      </a:pPr>
                      <a:r>
                        <a:rPr lang="zh-CN" sz="2000">
                          <a:effectLst/>
                          <a:latin typeface="+mn-ea"/>
                          <a:ea typeface="+mn-ea"/>
                        </a:rPr>
                        <a:t>方法</a:t>
                      </a:r>
                      <a:r>
                        <a:rPr lang="en-US" sz="2000">
                          <a:effectLst/>
                          <a:latin typeface="+mn-ea"/>
                          <a:ea typeface="+mn-ea"/>
                        </a:rPr>
                        <a:t>：</a:t>
                      </a:r>
                      <a:r>
                        <a:rPr lang="zh-CN" sz="2000">
                          <a:effectLst/>
                          <a:latin typeface="+mn-ea"/>
                          <a:ea typeface="+mn-ea"/>
                        </a:rPr>
                        <a:t>讲座</a:t>
                      </a:r>
                      <a:r>
                        <a:rPr lang="en-US" sz="2000">
                          <a:effectLst/>
                          <a:latin typeface="+mn-ea"/>
                          <a:ea typeface="+mn-ea"/>
                        </a:rPr>
                        <a:t>，</a:t>
                      </a:r>
                      <a:r>
                        <a:rPr lang="zh-CN" sz="2000">
                          <a:effectLst/>
                          <a:latin typeface="+mn-ea"/>
                          <a:ea typeface="+mn-ea"/>
                        </a:rPr>
                        <a:t>视频</a:t>
                      </a:r>
                      <a:r>
                        <a:rPr lang="en-US" sz="2000">
                          <a:effectLst/>
                          <a:latin typeface="+mn-ea"/>
                          <a:ea typeface="+mn-ea"/>
                        </a:rPr>
                        <a:t>，</a:t>
                      </a:r>
                      <a:r>
                        <a:rPr lang="zh-CN" sz="2000">
                          <a:effectLst/>
                          <a:latin typeface="+mn-ea"/>
                          <a:ea typeface="+mn-ea"/>
                        </a:rPr>
                        <a:t>角色扮演</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489655">
                <a:tc>
                  <a:txBody>
                    <a:bodyPr/>
                    <a:lstStyle/>
                    <a:p>
                      <a:pPr>
                        <a:lnSpc>
                          <a:spcPct val="120000"/>
                        </a:lnSpc>
                        <a:spcAft>
                          <a:spcPts val="0"/>
                        </a:spcAft>
                      </a:pPr>
                      <a:r>
                        <a:rPr lang="zh-CN" sz="2000">
                          <a:effectLst/>
                          <a:latin typeface="+mn-ea"/>
                          <a:ea typeface="+mn-ea"/>
                        </a:rPr>
                        <a:t>每次会议参与人数</a:t>
                      </a:r>
                      <a:r>
                        <a:rPr lang="en-US" sz="2000">
                          <a:effectLst/>
                          <a:latin typeface="+mn-ea"/>
                          <a:ea typeface="+mn-ea"/>
                        </a:rPr>
                        <a:t>：20~25</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489655">
                <a:tc>
                  <a:txBody>
                    <a:bodyPr/>
                    <a:lstStyle/>
                    <a:p>
                      <a:pPr>
                        <a:lnSpc>
                          <a:spcPct val="120000"/>
                        </a:lnSpc>
                        <a:spcAft>
                          <a:spcPts val="0"/>
                        </a:spcAft>
                      </a:pPr>
                      <a:r>
                        <a:rPr lang="zh-CN" sz="2000">
                          <a:effectLst/>
                          <a:latin typeface="+mn-ea"/>
                          <a:ea typeface="+mn-ea"/>
                        </a:rPr>
                        <a:t>地点</a:t>
                      </a:r>
                      <a:r>
                        <a:rPr lang="en-US" sz="2000">
                          <a:effectLst/>
                          <a:latin typeface="+mn-ea"/>
                          <a:ea typeface="+mn-ea"/>
                        </a:rPr>
                        <a:t>：</a:t>
                      </a:r>
                      <a:r>
                        <a:rPr lang="zh-CN" sz="2000">
                          <a:effectLst/>
                          <a:latin typeface="+mn-ea"/>
                          <a:ea typeface="+mn-ea"/>
                        </a:rPr>
                        <a:t>不同</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489655">
                <a:tc>
                  <a:txBody>
                    <a:bodyPr/>
                    <a:lstStyle/>
                    <a:p>
                      <a:pPr>
                        <a:lnSpc>
                          <a:spcPct val="120000"/>
                        </a:lnSpc>
                        <a:spcAft>
                          <a:spcPts val="0"/>
                        </a:spcAft>
                      </a:pPr>
                      <a:r>
                        <a:rPr lang="zh-CN" sz="2000">
                          <a:effectLst/>
                          <a:latin typeface="+mn-ea"/>
                          <a:ea typeface="+mn-ea"/>
                        </a:rPr>
                        <a:t>先决条件</a:t>
                      </a:r>
                      <a:r>
                        <a:rPr lang="en-US" sz="2000">
                          <a:effectLst/>
                          <a:latin typeface="+mn-ea"/>
                          <a:ea typeface="+mn-ea"/>
                        </a:rPr>
                        <a:t>：</a:t>
                      </a:r>
                      <a:r>
                        <a:rPr lang="zh-CN" sz="2000">
                          <a:effectLst/>
                          <a:latin typeface="+mn-ea"/>
                          <a:ea typeface="+mn-ea"/>
                        </a:rPr>
                        <a:t>无</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489655">
                <a:tc>
                  <a:txBody>
                    <a:bodyPr/>
                    <a:lstStyle/>
                    <a:p>
                      <a:pPr>
                        <a:lnSpc>
                          <a:spcPct val="120000"/>
                        </a:lnSpc>
                        <a:spcAft>
                          <a:spcPts val="0"/>
                        </a:spcAft>
                      </a:pPr>
                      <a:r>
                        <a:rPr lang="zh-CN" sz="2000">
                          <a:effectLst/>
                          <a:latin typeface="+mn-ea"/>
                          <a:ea typeface="+mn-ea"/>
                        </a:rPr>
                        <a:t>问题和机会</a:t>
                      </a:r>
                      <a:r>
                        <a:rPr lang="en-US" sz="2000">
                          <a:effectLst/>
                          <a:latin typeface="+mn-ea"/>
                          <a:ea typeface="+mn-ea"/>
                        </a:rPr>
                        <a:t>：</a:t>
                      </a:r>
                      <a:r>
                        <a:rPr lang="zh-CN" sz="2000">
                          <a:effectLst/>
                          <a:latin typeface="+mn-ea"/>
                          <a:ea typeface="+mn-ea"/>
                        </a:rPr>
                        <a:t>新的绩效评估体系出台</a:t>
                      </a:r>
                      <a:r>
                        <a:rPr lang="en-US" sz="2000">
                          <a:effectLst/>
                          <a:latin typeface="+mn-ea"/>
                          <a:ea typeface="+mn-ea"/>
                        </a:rPr>
                        <a:t>;</a:t>
                      </a:r>
                      <a:r>
                        <a:rPr lang="zh-CN" sz="2000">
                          <a:effectLst/>
                          <a:latin typeface="+mn-ea"/>
                          <a:ea typeface="+mn-ea"/>
                        </a:rPr>
                        <a:t>管理者不喜欢召开反馈会议</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r h="489655">
                <a:tc>
                  <a:txBody>
                    <a:bodyPr/>
                    <a:lstStyle/>
                    <a:p>
                      <a:pPr>
                        <a:lnSpc>
                          <a:spcPct val="120000"/>
                        </a:lnSpc>
                        <a:spcAft>
                          <a:spcPts val="0"/>
                        </a:spcAft>
                      </a:pPr>
                      <a:r>
                        <a:rPr lang="zh-CN" sz="2000" dirty="0">
                          <a:effectLst/>
                          <a:latin typeface="+mn-ea"/>
                          <a:ea typeface="+mn-ea"/>
                        </a:rPr>
                        <a:t>指导者</a:t>
                      </a:r>
                      <a:r>
                        <a:rPr lang="en-US" sz="2000" dirty="0">
                          <a:effectLst/>
                          <a:latin typeface="+mn-ea"/>
                          <a:ea typeface="+mn-ea"/>
                        </a:rPr>
                        <a:t>：</a:t>
                      </a:r>
                      <a:r>
                        <a:rPr lang="zh-CN" sz="2000" dirty="0">
                          <a:effectLst/>
                          <a:latin typeface="+mn-ea"/>
                          <a:ea typeface="+mn-ea"/>
                        </a:rPr>
                        <a:t>卡罗琳</a:t>
                      </a:r>
                      <a:r>
                        <a:rPr lang="en-US" sz="2000" dirty="0">
                          <a:effectLst/>
                          <a:latin typeface="+mn-ea"/>
                          <a:ea typeface="+mn-ea"/>
                        </a:rPr>
                        <a:t>·</a:t>
                      </a:r>
                      <a:r>
                        <a:rPr lang="zh-CN" sz="2000" dirty="0">
                          <a:effectLst/>
                          <a:latin typeface="+mn-ea"/>
                          <a:ea typeface="+mn-ea"/>
                        </a:rPr>
                        <a:t>奥康奈尔</a:t>
                      </a:r>
                      <a:r>
                        <a:rPr lang="en-US" sz="2000" dirty="0">
                          <a:effectLst/>
                          <a:latin typeface="+mn-ea"/>
                          <a:ea typeface="+mn-ea"/>
                        </a:rPr>
                        <a:t>（</a:t>
                      </a:r>
                      <a:r>
                        <a:rPr lang="en-US" sz="2000" dirty="0" err="1">
                          <a:effectLst/>
                          <a:latin typeface="+mn-ea"/>
                          <a:ea typeface="+mn-ea"/>
                        </a:rPr>
                        <a:t>CarolineO</a:t>
                      </a:r>
                      <a:r>
                        <a:rPr lang="en-US" sz="2000" dirty="0">
                          <a:effectLst/>
                          <a:latin typeface="+mn-ea"/>
                          <a:ea typeface="+mn-ea"/>
                        </a:rPr>
                        <a:t>􀆳Connell）</a:t>
                      </a:r>
                      <a:r>
                        <a:rPr lang="zh-CN" sz="2000" dirty="0">
                          <a:effectLst/>
                          <a:latin typeface="+mn-ea"/>
                          <a:ea typeface="+mn-ea"/>
                        </a:rPr>
                        <a:t>和促进者</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9"/>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1860"/>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5—6</a:t>
            </a:r>
            <a:r>
              <a:rPr lang="zh-CN" altLang="zh-CN" b="1" dirty="0">
                <a:latin typeface="华文新魏" panose="02010800040101010101" pitchFamily="2" charset="-122"/>
                <a:ea typeface="华文新魏" panose="02010800040101010101" pitchFamily="2" charset="-122"/>
              </a:rPr>
              <a:t>详细课程计划示例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27434" y="1124744"/>
          <a:ext cx="9109670" cy="5747232"/>
        </p:xfrm>
        <a:graphic>
          <a:graphicData uri="http://schemas.openxmlformats.org/drawingml/2006/table">
            <a:tbl>
              <a:tblPr firstRow="1" firstCol="1" bandRow="1">
                <a:tableStyleId>{5C22544A-7EE6-4342-B048-85BDC9FD1C3A}</a:tableStyleId>
              </a:tblPr>
              <a:tblGrid>
                <a:gridCol w="9109670">
                  <a:extLst>
                    <a:ext uri="{9D8B030D-6E8A-4147-A177-3AD203B41FA5}">
                      <a16:colId xmlns:a16="http://schemas.microsoft.com/office/drawing/2014/main" val="20000"/>
                    </a:ext>
                  </a:extLst>
                </a:gridCol>
              </a:tblGrid>
              <a:tr h="327784">
                <a:tc>
                  <a:txBody>
                    <a:bodyPr/>
                    <a:lstStyle/>
                    <a:p>
                      <a:pPr>
                        <a:lnSpc>
                          <a:spcPct val="100000"/>
                        </a:lnSpc>
                        <a:spcAft>
                          <a:spcPts val="0"/>
                        </a:spcAft>
                      </a:pPr>
                      <a:r>
                        <a:rPr lang="zh-CN" sz="2000" dirty="0">
                          <a:effectLst/>
                          <a:latin typeface="+mn-ea"/>
                          <a:ea typeface="+mn-ea"/>
                        </a:rPr>
                        <a:t>课程名称</a:t>
                      </a:r>
                      <a:r>
                        <a:rPr lang="en-US" sz="2000" dirty="0">
                          <a:effectLst/>
                          <a:latin typeface="+mn-ea"/>
                          <a:ea typeface="+mn-ea"/>
                        </a:rPr>
                        <a:t>：</a:t>
                      </a:r>
                      <a:r>
                        <a:rPr lang="zh-CN" sz="2000" dirty="0">
                          <a:effectLst/>
                          <a:latin typeface="+mn-ea"/>
                          <a:ea typeface="+mn-ea"/>
                        </a:rPr>
                        <a:t>召开有效的绩效评估会议</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327784">
                <a:tc>
                  <a:txBody>
                    <a:bodyPr/>
                    <a:lstStyle/>
                    <a:p>
                      <a:pPr>
                        <a:lnSpc>
                          <a:spcPct val="100000"/>
                        </a:lnSpc>
                        <a:spcAft>
                          <a:spcPts val="0"/>
                        </a:spcAft>
                      </a:pPr>
                      <a:r>
                        <a:rPr lang="zh-CN" sz="2000">
                          <a:effectLst/>
                          <a:latin typeface="+mn-ea"/>
                          <a:ea typeface="+mn-ea"/>
                        </a:rPr>
                        <a:t>课题</a:t>
                      </a:r>
                      <a:r>
                        <a:rPr lang="en-US" sz="2000">
                          <a:effectLst/>
                          <a:latin typeface="+mn-ea"/>
                          <a:ea typeface="+mn-ea"/>
                        </a:rPr>
                        <a:t>：</a:t>
                      </a:r>
                      <a:r>
                        <a:rPr lang="zh-CN" sz="2000">
                          <a:effectLst/>
                          <a:latin typeface="+mn-ea"/>
                          <a:ea typeface="+mn-ea"/>
                        </a:rPr>
                        <a:t>在绩效评估中使用问题解决法的风格</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327784">
                <a:tc>
                  <a:txBody>
                    <a:bodyPr/>
                    <a:lstStyle/>
                    <a:p>
                      <a:pPr>
                        <a:lnSpc>
                          <a:spcPct val="100000"/>
                        </a:lnSpc>
                        <a:spcAft>
                          <a:spcPts val="0"/>
                        </a:spcAft>
                      </a:pPr>
                      <a:r>
                        <a:rPr lang="zh-CN" sz="2000">
                          <a:effectLst/>
                          <a:latin typeface="+mn-ea"/>
                          <a:ea typeface="+mn-ea"/>
                        </a:rPr>
                        <a:t>课长</a:t>
                      </a:r>
                      <a:r>
                        <a:rPr lang="en-US" sz="2000">
                          <a:effectLst/>
                          <a:latin typeface="+mn-ea"/>
                          <a:ea typeface="+mn-ea"/>
                        </a:rPr>
                        <a:t>：</a:t>
                      </a:r>
                      <a:r>
                        <a:rPr lang="zh-CN" sz="2000">
                          <a:effectLst/>
                          <a:latin typeface="+mn-ea"/>
                          <a:ea typeface="+mn-ea"/>
                        </a:rPr>
                        <a:t>全天</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1692896">
                <a:tc>
                  <a:txBody>
                    <a:bodyPr/>
                    <a:lstStyle/>
                    <a:p>
                      <a:pPr>
                        <a:lnSpc>
                          <a:spcPct val="100000"/>
                        </a:lnSpc>
                        <a:spcAft>
                          <a:spcPts val="0"/>
                        </a:spcAft>
                      </a:pPr>
                      <a:r>
                        <a:rPr lang="zh-CN" sz="2000" dirty="0">
                          <a:effectLst/>
                          <a:latin typeface="+mn-ea"/>
                          <a:ea typeface="+mn-ea"/>
                        </a:rPr>
                        <a:t>学习目标</a:t>
                      </a:r>
                      <a:r>
                        <a:rPr lang="en-US" sz="2000" dirty="0">
                          <a:effectLst/>
                          <a:latin typeface="+mn-ea"/>
                          <a:ea typeface="+mn-ea"/>
                        </a:rPr>
                        <a:t>：</a:t>
                      </a:r>
                      <a:endParaRPr lang="zh-CN" sz="2000" dirty="0">
                        <a:effectLst/>
                        <a:latin typeface="+mn-ea"/>
                        <a:ea typeface="+mn-ea"/>
                      </a:endParaRPr>
                    </a:p>
                    <a:p>
                      <a:pPr>
                        <a:lnSpc>
                          <a:spcPct val="100000"/>
                        </a:lnSpc>
                        <a:spcAft>
                          <a:spcPts val="0"/>
                        </a:spcAft>
                      </a:pPr>
                      <a:r>
                        <a:rPr lang="en-US" sz="2000" dirty="0">
                          <a:effectLst/>
                          <a:latin typeface="+mn-ea"/>
                          <a:ea typeface="+mn-ea"/>
                        </a:rPr>
                        <a:t>1.</a:t>
                      </a:r>
                      <a:r>
                        <a:rPr lang="zh-CN" sz="2000" dirty="0">
                          <a:effectLst/>
                          <a:latin typeface="+mn-ea"/>
                          <a:ea typeface="+mn-ea"/>
                        </a:rPr>
                        <a:t>说明绩效评估的目的。</a:t>
                      </a:r>
                    </a:p>
                    <a:p>
                      <a:pPr>
                        <a:lnSpc>
                          <a:spcPct val="100000"/>
                        </a:lnSpc>
                        <a:spcAft>
                          <a:spcPts val="0"/>
                        </a:spcAft>
                      </a:pPr>
                      <a:r>
                        <a:rPr lang="en-US" sz="2000" dirty="0">
                          <a:effectLst/>
                          <a:latin typeface="+mn-ea"/>
                          <a:ea typeface="+mn-ea"/>
                        </a:rPr>
                        <a:t>2.</a:t>
                      </a:r>
                      <a:r>
                        <a:rPr lang="zh-CN" sz="2000" dirty="0">
                          <a:effectLst/>
                          <a:latin typeface="+mn-ea"/>
                          <a:ea typeface="+mn-ea"/>
                        </a:rPr>
                        <a:t>描述准备绩效评估的步骤。</a:t>
                      </a:r>
                    </a:p>
                    <a:p>
                      <a:pPr>
                        <a:lnSpc>
                          <a:spcPct val="100000"/>
                        </a:lnSpc>
                        <a:spcAft>
                          <a:spcPts val="0"/>
                        </a:spcAft>
                      </a:pPr>
                      <a:r>
                        <a:rPr lang="en-US" sz="2000" dirty="0">
                          <a:effectLst/>
                          <a:latin typeface="+mn-ea"/>
                          <a:ea typeface="+mn-ea"/>
                        </a:rPr>
                        <a:t>3.</a:t>
                      </a:r>
                      <a:r>
                        <a:rPr lang="zh-CN" sz="2000" dirty="0">
                          <a:effectLst/>
                          <a:latin typeface="+mn-ea"/>
                          <a:ea typeface="+mn-ea"/>
                        </a:rPr>
                        <a:t>无错误地描述在给予评估反馈的问题解决法中采取的行为。</a:t>
                      </a:r>
                    </a:p>
                    <a:p>
                      <a:pPr>
                        <a:lnSpc>
                          <a:spcPct val="100000"/>
                        </a:lnSpc>
                        <a:spcAft>
                          <a:spcPts val="0"/>
                        </a:spcAft>
                      </a:pPr>
                      <a:r>
                        <a:rPr lang="en-US" sz="2000" dirty="0">
                          <a:effectLst/>
                          <a:latin typeface="+mn-ea"/>
                          <a:ea typeface="+mn-ea"/>
                        </a:rPr>
                        <a:t>4.</a:t>
                      </a:r>
                      <a:r>
                        <a:rPr lang="zh-CN" sz="2000" dirty="0">
                          <a:effectLst/>
                          <a:latin typeface="+mn-ea"/>
                          <a:ea typeface="+mn-ea"/>
                        </a:rPr>
                        <a:t>无错误地说明在评估反馈的角色扮演中的行为。</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2729224">
                <a:tc>
                  <a:txBody>
                    <a:bodyPr/>
                    <a:lstStyle/>
                    <a:p>
                      <a:pPr>
                        <a:lnSpc>
                          <a:spcPct val="100000"/>
                        </a:lnSpc>
                        <a:spcAft>
                          <a:spcPts val="0"/>
                        </a:spcAft>
                      </a:pPr>
                      <a:r>
                        <a:rPr lang="zh-CN" sz="2000" dirty="0">
                          <a:effectLst/>
                          <a:latin typeface="+mn-ea"/>
                          <a:ea typeface="+mn-ea"/>
                        </a:rPr>
                        <a:t>目标受众</a:t>
                      </a:r>
                      <a:r>
                        <a:rPr lang="en-US" sz="2000" dirty="0">
                          <a:effectLst/>
                          <a:latin typeface="+mn-ea"/>
                          <a:ea typeface="+mn-ea"/>
                        </a:rPr>
                        <a:t>：</a:t>
                      </a:r>
                      <a:r>
                        <a:rPr lang="zh-CN" sz="2000" dirty="0">
                          <a:effectLst/>
                          <a:latin typeface="+mn-ea"/>
                          <a:ea typeface="+mn-ea"/>
                        </a:rPr>
                        <a:t>管理者。</a:t>
                      </a:r>
                    </a:p>
                    <a:p>
                      <a:pPr>
                        <a:lnSpc>
                          <a:spcPct val="100000"/>
                        </a:lnSpc>
                        <a:spcAft>
                          <a:spcPts val="0"/>
                        </a:spcAft>
                      </a:pPr>
                      <a:r>
                        <a:rPr lang="zh-CN" sz="2000" dirty="0">
                          <a:effectLst/>
                          <a:latin typeface="+mn-ea"/>
                          <a:ea typeface="+mn-ea"/>
                        </a:rPr>
                        <a:t>先决条件</a:t>
                      </a:r>
                      <a:r>
                        <a:rPr lang="en-US" sz="2000" dirty="0">
                          <a:effectLst/>
                          <a:latin typeface="+mn-ea"/>
                          <a:ea typeface="+mn-ea"/>
                        </a:rPr>
                        <a:t>：</a:t>
                      </a:r>
                      <a:endParaRPr lang="zh-CN" sz="2000" dirty="0">
                        <a:effectLst/>
                        <a:latin typeface="+mn-ea"/>
                        <a:ea typeface="+mn-ea"/>
                      </a:endParaRPr>
                    </a:p>
                    <a:p>
                      <a:pPr>
                        <a:lnSpc>
                          <a:spcPct val="100000"/>
                        </a:lnSpc>
                        <a:spcAft>
                          <a:spcPts val="0"/>
                        </a:spcAft>
                      </a:pPr>
                      <a:r>
                        <a:rPr lang="zh-CN" sz="2000" dirty="0">
                          <a:effectLst/>
                          <a:latin typeface="+mn-ea"/>
                          <a:ea typeface="+mn-ea"/>
                        </a:rPr>
                        <a:t>受训者</a:t>
                      </a:r>
                      <a:r>
                        <a:rPr lang="en-US" sz="2000" dirty="0">
                          <a:effectLst/>
                          <a:latin typeface="+mn-ea"/>
                          <a:ea typeface="+mn-ea"/>
                        </a:rPr>
                        <a:t>：</a:t>
                      </a:r>
                      <a:r>
                        <a:rPr lang="zh-CN" sz="2000" dirty="0">
                          <a:effectLst/>
                          <a:latin typeface="+mn-ea"/>
                          <a:ea typeface="+mn-ea"/>
                        </a:rPr>
                        <a:t>无。</a:t>
                      </a:r>
                    </a:p>
                    <a:p>
                      <a:pPr>
                        <a:lnSpc>
                          <a:spcPct val="100000"/>
                        </a:lnSpc>
                        <a:spcAft>
                          <a:spcPts val="0"/>
                        </a:spcAft>
                      </a:pPr>
                      <a:r>
                        <a:rPr lang="zh-CN" sz="2000" dirty="0">
                          <a:effectLst/>
                          <a:latin typeface="+mn-ea"/>
                          <a:ea typeface="+mn-ea"/>
                        </a:rPr>
                        <a:t>指导者</a:t>
                      </a:r>
                      <a:r>
                        <a:rPr lang="en-US" sz="2000" dirty="0">
                          <a:effectLst/>
                          <a:latin typeface="+mn-ea"/>
                          <a:ea typeface="+mn-ea"/>
                        </a:rPr>
                        <a:t>：</a:t>
                      </a:r>
                      <a:r>
                        <a:rPr lang="zh-CN" sz="2000" dirty="0">
                          <a:effectLst/>
                          <a:latin typeface="+mn-ea"/>
                          <a:ea typeface="+mn-ea"/>
                        </a:rPr>
                        <a:t>熟悉讲述</a:t>
                      </a:r>
                      <a:r>
                        <a:rPr lang="en-US" sz="2000" dirty="0">
                          <a:effectLst/>
                          <a:latin typeface="+mn-ea"/>
                          <a:ea typeface="+mn-ea"/>
                        </a:rPr>
                        <a:t>—</a:t>
                      </a:r>
                      <a:r>
                        <a:rPr lang="zh-CN" sz="2000" dirty="0">
                          <a:effectLst/>
                          <a:latin typeface="+mn-ea"/>
                          <a:ea typeface="+mn-ea"/>
                        </a:rPr>
                        <a:t>销售、讲述</a:t>
                      </a:r>
                      <a:r>
                        <a:rPr lang="en-US" sz="2000" dirty="0">
                          <a:effectLst/>
                          <a:latin typeface="+mn-ea"/>
                          <a:ea typeface="+mn-ea"/>
                        </a:rPr>
                        <a:t>—</a:t>
                      </a:r>
                      <a:r>
                        <a:rPr lang="zh-CN" sz="2000" dirty="0">
                          <a:effectLst/>
                          <a:latin typeface="+mn-ea"/>
                          <a:ea typeface="+mn-ea"/>
                        </a:rPr>
                        <a:t>倾听技巧</a:t>
                      </a:r>
                      <a:r>
                        <a:rPr lang="en-US" sz="2000" dirty="0">
                          <a:effectLst/>
                          <a:latin typeface="+mn-ea"/>
                          <a:ea typeface="+mn-ea"/>
                        </a:rPr>
                        <a:t>，</a:t>
                      </a:r>
                      <a:r>
                        <a:rPr lang="zh-CN" sz="2000" dirty="0">
                          <a:effectLst/>
                          <a:latin typeface="+mn-ea"/>
                          <a:ea typeface="+mn-ea"/>
                        </a:rPr>
                        <a:t>以及用于绩效评估反馈面谈的问题解决法。</a:t>
                      </a:r>
                    </a:p>
                    <a:p>
                      <a:pPr>
                        <a:lnSpc>
                          <a:spcPct val="100000"/>
                        </a:lnSpc>
                        <a:spcAft>
                          <a:spcPts val="0"/>
                        </a:spcAft>
                      </a:pPr>
                      <a:r>
                        <a:rPr lang="zh-CN" sz="2000" dirty="0">
                          <a:effectLst/>
                          <a:latin typeface="+mn-ea"/>
                          <a:ea typeface="+mn-ea"/>
                        </a:rPr>
                        <a:t>房间布置</a:t>
                      </a:r>
                      <a:r>
                        <a:rPr lang="en-US" sz="2000" dirty="0">
                          <a:effectLst/>
                          <a:latin typeface="+mn-ea"/>
                          <a:ea typeface="+mn-ea"/>
                        </a:rPr>
                        <a:t>：</a:t>
                      </a:r>
                      <a:r>
                        <a:rPr lang="zh-CN" sz="2000" dirty="0">
                          <a:effectLst/>
                          <a:latin typeface="+mn-ea"/>
                          <a:ea typeface="+mn-ea"/>
                        </a:rPr>
                        <a:t>扇形。</a:t>
                      </a:r>
                    </a:p>
                    <a:p>
                      <a:pPr>
                        <a:lnSpc>
                          <a:spcPct val="100000"/>
                        </a:lnSpc>
                        <a:spcAft>
                          <a:spcPts val="0"/>
                        </a:spcAft>
                      </a:pPr>
                      <a:r>
                        <a:rPr lang="zh-CN" sz="2000" dirty="0">
                          <a:effectLst/>
                          <a:latin typeface="+mn-ea"/>
                          <a:ea typeface="+mn-ea"/>
                        </a:rPr>
                        <a:t>需要的材料和设备</a:t>
                      </a:r>
                      <a:r>
                        <a:rPr lang="en-US" sz="2000" dirty="0">
                          <a:effectLst/>
                          <a:latin typeface="+mn-ea"/>
                          <a:ea typeface="+mn-ea"/>
                        </a:rPr>
                        <a:t>：VCR</a:t>
                      </a:r>
                      <a:r>
                        <a:rPr lang="zh-CN" sz="2000" dirty="0">
                          <a:effectLst/>
                          <a:latin typeface="+mn-ea"/>
                          <a:ea typeface="+mn-ea"/>
                        </a:rPr>
                        <a:t>、投影仪、笔、投影胶片、贴上</a:t>
                      </a:r>
                      <a:r>
                        <a:rPr lang="en-US" sz="2000" dirty="0">
                          <a:effectLst/>
                          <a:latin typeface="+mn-ea"/>
                          <a:ea typeface="+mn-ea"/>
                        </a:rPr>
                        <a:t>“</a:t>
                      </a:r>
                      <a:r>
                        <a:rPr lang="zh-CN" sz="2000" dirty="0">
                          <a:effectLst/>
                          <a:latin typeface="+mn-ea"/>
                          <a:ea typeface="+mn-ea"/>
                        </a:rPr>
                        <a:t>绩效评估面谈</a:t>
                      </a:r>
                      <a:r>
                        <a:rPr lang="en-US" sz="2000" dirty="0">
                          <a:effectLst/>
                          <a:latin typeface="+mn-ea"/>
                          <a:ea typeface="+mn-ea"/>
                        </a:rPr>
                        <a:t>”</a:t>
                      </a:r>
                      <a:r>
                        <a:rPr lang="zh-CN" sz="2000" dirty="0">
                          <a:effectLst/>
                          <a:latin typeface="+mn-ea"/>
                          <a:ea typeface="+mn-ea"/>
                        </a:rPr>
                        <a:t>标签的录像带、角色扮演练习。</a:t>
                      </a:r>
                    </a:p>
                    <a:p>
                      <a:pPr>
                        <a:lnSpc>
                          <a:spcPct val="100000"/>
                        </a:lnSpc>
                        <a:spcAft>
                          <a:spcPts val="0"/>
                        </a:spcAft>
                      </a:pPr>
                      <a:r>
                        <a:rPr lang="zh-CN" sz="2000" dirty="0">
                          <a:effectLst/>
                          <a:latin typeface="+mn-ea"/>
                          <a:ea typeface="+mn-ea"/>
                        </a:rPr>
                        <a:t>评估和分配</a:t>
                      </a:r>
                      <a:r>
                        <a:rPr lang="en-US" sz="2000" dirty="0">
                          <a:effectLst/>
                          <a:latin typeface="+mn-ea"/>
                          <a:ea typeface="+mn-ea"/>
                        </a:rPr>
                        <a:t>：</a:t>
                      </a:r>
                      <a:r>
                        <a:rPr lang="zh-CN" sz="2000" dirty="0">
                          <a:effectLst/>
                          <a:latin typeface="+mn-ea"/>
                          <a:ea typeface="+mn-ea"/>
                        </a:rPr>
                        <a:t>角色扮演</a:t>
                      </a:r>
                      <a:r>
                        <a:rPr lang="en-US" sz="2000" dirty="0">
                          <a:effectLst/>
                          <a:latin typeface="+mn-ea"/>
                          <a:ea typeface="+mn-ea"/>
                        </a:rPr>
                        <a:t>;</a:t>
                      </a:r>
                      <a:r>
                        <a:rPr lang="zh-CN" sz="2000" dirty="0">
                          <a:effectLst/>
                          <a:latin typeface="+mn-ea"/>
                          <a:ea typeface="+mn-ea"/>
                        </a:rPr>
                        <a:t>读一篇题为</a:t>
                      </a:r>
                      <a:r>
                        <a:rPr lang="en-US" sz="2000" dirty="0">
                          <a:effectLst/>
                          <a:latin typeface="+mn-ea"/>
                          <a:ea typeface="+mn-ea"/>
                        </a:rPr>
                        <a:t>“</a:t>
                      </a:r>
                      <a:r>
                        <a:rPr lang="zh-CN" sz="2000" dirty="0">
                          <a:effectLst/>
                          <a:latin typeface="+mn-ea"/>
                          <a:ea typeface="+mn-ea"/>
                        </a:rPr>
                        <a:t>开展有效的评估面谈</a:t>
                      </a:r>
                      <a:r>
                        <a:rPr lang="en-US" sz="2000" dirty="0">
                          <a:effectLst/>
                          <a:latin typeface="+mn-ea"/>
                          <a:ea typeface="+mn-ea"/>
                        </a:rPr>
                        <a:t>”</a:t>
                      </a:r>
                      <a:r>
                        <a:rPr lang="zh-CN" sz="2000" dirty="0">
                          <a:effectLst/>
                          <a:latin typeface="+mn-ea"/>
                          <a:ea typeface="+mn-ea"/>
                        </a:rPr>
                        <a:t>的文章。</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327784">
                <a:tc>
                  <a:txBody>
                    <a:bodyPr/>
                    <a:lstStyle/>
                    <a:p>
                      <a:pPr>
                        <a:lnSpc>
                          <a:spcPct val="100000"/>
                        </a:lnSpc>
                        <a:spcAft>
                          <a:spcPts val="0"/>
                        </a:spcAft>
                      </a:pPr>
                      <a:r>
                        <a:rPr lang="zh-CN" sz="2000" dirty="0">
                          <a:effectLst/>
                          <a:latin typeface="+mn-ea"/>
                          <a:ea typeface="+mn-ea"/>
                        </a:rPr>
                        <a:t>点评</a:t>
                      </a:r>
                      <a:r>
                        <a:rPr lang="en-US" sz="2000" dirty="0">
                          <a:effectLst/>
                          <a:latin typeface="+mn-ea"/>
                          <a:ea typeface="+mn-ea"/>
                        </a:rPr>
                        <a:t>：</a:t>
                      </a:r>
                      <a:r>
                        <a:rPr lang="zh-CN" sz="2000" dirty="0">
                          <a:effectLst/>
                          <a:latin typeface="+mn-ea"/>
                          <a:ea typeface="+mn-ea"/>
                        </a:rPr>
                        <a:t>需在会议前两周分发该文章。</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3" y="-45804"/>
            <a:ext cx="777240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5—7</a:t>
            </a:r>
            <a:r>
              <a:rPr lang="zh-CN" altLang="zh-CN" b="1" dirty="0">
                <a:latin typeface="华文新魏" panose="02010800040101010101" pitchFamily="2" charset="-122"/>
                <a:ea typeface="华文新魏" panose="02010800040101010101" pitchFamily="2" charset="-122"/>
              </a:rPr>
              <a:t>有效课程计划的特征</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0" y="1273326"/>
          <a:ext cx="9144000" cy="5013171"/>
        </p:xfrm>
        <a:graphic>
          <a:graphicData uri="http://schemas.openxmlformats.org/drawingml/2006/table">
            <a:tbl>
              <a:tblPr firstRow="1" firstCol="1" bandRow="1">
                <a:tableStyleId>{21E4AEA4-8DFA-4A89-87EB-49C32662AFE0}</a:tableStyleId>
              </a:tblPr>
              <a:tblGrid>
                <a:gridCol w="2207019">
                  <a:extLst>
                    <a:ext uri="{9D8B030D-6E8A-4147-A177-3AD203B41FA5}">
                      <a16:colId xmlns:a16="http://schemas.microsoft.com/office/drawing/2014/main" val="20000"/>
                    </a:ext>
                  </a:extLst>
                </a:gridCol>
                <a:gridCol w="6936981">
                  <a:extLst>
                    <a:ext uri="{9D8B030D-6E8A-4147-A177-3AD203B41FA5}">
                      <a16:colId xmlns:a16="http://schemas.microsoft.com/office/drawing/2014/main" val="20001"/>
                    </a:ext>
                  </a:extLst>
                </a:gridCol>
              </a:tblGrid>
              <a:tr h="673713">
                <a:tc>
                  <a:txBody>
                    <a:bodyPr/>
                    <a:lstStyle/>
                    <a:p>
                      <a:pPr>
                        <a:lnSpc>
                          <a:spcPct val="120000"/>
                        </a:lnSpc>
                        <a:spcAft>
                          <a:spcPts val="0"/>
                        </a:spcAft>
                      </a:pPr>
                      <a:r>
                        <a:rPr lang="zh-CN" sz="1800" dirty="0">
                          <a:effectLst/>
                        </a:rPr>
                        <a:t>学习目标或成果</a:t>
                      </a:r>
                      <a:endParaRPr lang="zh-CN" sz="18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课程设计需要达到什么效果</a:t>
                      </a:r>
                      <a:r>
                        <a:rPr lang="en-US" sz="1800">
                          <a:effectLst/>
                        </a:rPr>
                        <a:t>？</a:t>
                      </a:r>
                      <a:endParaRPr lang="zh-CN" sz="1800">
                        <a:effectLst/>
                      </a:endParaRPr>
                    </a:p>
                    <a:p>
                      <a:pPr>
                        <a:lnSpc>
                          <a:spcPct val="120000"/>
                        </a:lnSpc>
                        <a:spcAft>
                          <a:spcPts val="0"/>
                        </a:spcAft>
                      </a:pPr>
                      <a:r>
                        <a:rPr lang="zh-CN" sz="1800">
                          <a:effectLst/>
                        </a:rPr>
                        <a:t>成功学习的标准是什么</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332448">
                <a:tc>
                  <a:txBody>
                    <a:bodyPr/>
                    <a:lstStyle/>
                    <a:p>
                      <a:pPr>
                        <a:lnSpc>
                          <a:spcPct val="120000"/>
                        </a:lnSpc>
                        <a:spcAft>
                          <a:spcPts val="0"/>
                        </a:spcAft>
                      </a:pPr>
                      <a:r>
                        <a:rPr lang="zh-CN" sz="1800">
                          <a:effectLst/>
                        </a:rPr>
                        <a:t>目标受众</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谁要去上课</a:t>
                      </a:r>
                      <a:r>
                        <a:rPr lang="en-US" sz="1800">
                          <a:effectLst/>
                        </a:rPr>
                        <a:t>？</a:t>
                      </a:r>
                      <a:r>
                        <a:rPr lang="zh-CN" sz="1800">
                          <a:effectLst/>
                        </a:rPr>
                        <a:t>听众具备什么样的特征</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673713">
                <a:tc>
                  <a:txBody>
                    <a:bodyPr/>
                    <a:lstStyle/>
                    <a:p>
                      <a:pPr>
                        <a:lnSpc>
                          <a:spcPct val="120000"/>
                        </a:lnSpc>
                        <a:spcAft>
                          <a:spcPts val="0"/>
                        </a:spcAft>
                      </a:pPr>
                      <a:r>
                        <a:rPr lang="zh-CN" sz="1800">
                          <a:effectLst/>
                        </a:rPr>
                        <a:t>先决条件</a:t>
                      </a:r>
                      <a:r>
                        <a:rPr lang="en-US" sz="1800">
                          <a:effectLst/>
                        </a:rPr>
                        <a:t>（</a:t>
                      </a:r>
                      <a:r>
                        <a:rPr lang="zh-CN" sz="1800">
                          <a:effectLst/>
                        </a:rPr>
                        <a:t>受训者方面和指导者方面</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在参加培训并从中受益之前</a:t>
                      </a:r>
                      <a:r>
                        <a:rPr lang="en-US" sz="1800">
                          <a:effectLst/>
                        </a:rPr>
                        <a:t>，</a:t>
                      </a:r>
                      <a:r>
                        <a:rPr lang="zh-CN" sz="1800">
                          <a:effectLst/>
                        </a:rPr>
                        <a:t>受训者应该具备什么样的能力</a:t>
                      </a:r>
                      <a:r>
                        <a:rPr lang="en-US" sz="1800">
                          <a:effectLst/>
                        </a:rPr>
                        <a:t>？</a:t>
                      </a:r>
                      <a:r>
                        <a:rPr lang="zh-CN" sz="1800">
                          <a:effectLst/>
                        </a:rPr>
                        <a:t>谁有资格设计培训项目</a:t>
                      </a:r>
                      <a:r>
                        <a:rPr lang="en-US" sz="1800">
                          <a:effectLst/>
                        </a:rPr>
                        <a:t>？</a:t>
                      </a:r>
                      <a:r>
                        <a:rPr lang="zh-CN" sz="1800">
                          <a:effectLst/>
                        </a:rPr>
                        <a:t>谁有资格担任指导者</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332448">
                <a:tc>
                  <a:txBody>
                    <a:bodyPr/>
                    <a:lstStyle/>
                    <a:p>
                      <a:pPr>
                        <a:lnSpc>
                          <a:spcPct val="120000"/>
                        </a:lnSpc>
                        <a:spcAft>
                          <a:spcPts val="0"/>
                        </a:spcAft>
                      </a:pPr>
                      <a:r>
                        <a:rPr lang="zh-CN" sz="1800">
                          <a:effectLst/>
                        </a:rPr>
                        <a:t>时间</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课程的每部分应分配多长的时间</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332448">
                <a:tc>
                  <a:txBody>
                    <a:bodyPr/>
                    <a:lstStyle/>
                    <a:p>
                      <a:pPr>
                        <a:lnSpc>
                          <a:spcPct val="120000"/>
                        </a:lnSpc>
                        <a:spcAft>
                          <a:spcPts val="0"/>
                        </a:spcAft>
                      </a:pPr>
                      <a:r>
                        <a:rPr lang="zh-CN" sz="1800">
                          <a:effectLst/>
                        </a:rPr>
                        <a:t>课程提纲</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dirty="0">
                          <a:effectLst/>
                        </a:rPr>
                        <a:t>要讲哪些专题</a:t>
                      </a:r>
                      <a:r>
                        <a:rPr lang="en-US" sz="1800" dirty="0">
                          <a:effectLst/>
                        </a:rPr>
                        <a:t>？</a:t>
                      </a:r>
                      <a:r>
                        <a:rPr lang="zh-CN" sz="1800" dirty="0">
                          <a:effectLst/>
                        </a:rPr>
                        <a:t>按什么次序讲</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332448">
                <a:tc>
                  <a:txBody>
                    <a:bodyPr/>
                    <a:lstStyle/>
                    <a:p>
                      <a:pPr>
                        <a:lnSpc>
                          <a:spcPct val="120000"/>
                        </a:lnSpc>
                        <a:spcAft>
                          <a:spcPts val="0"/>
                        </a:spcAft>
                      </a:pPr>
                      <a:r>
                        <a:rPr lang="zh-CN" sz="1800">
                          <a:effectLst/>
                        </a:rPr>
                        <a:t>活动</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在每个专题中</a:t>
                      </a:r>
                      <a:r>
                        <a:rPr lang="en-US" sz="1800">
                          <a:effectLst/>
                        </a:rPr>
                        <a:t>，</a:t>
                      </a:r>
                      <a:r>
                        <a:rPr lang="zh-CN" sz="1800">
                          <a:effectLst/>
                        </a:rPr>
                        <a:t>指导者和受训者扮演的角色分别是什么</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332448">
                <a:tc>
                  <a:txBody>
                    <a:bodyPr/>
                    <a:lstStyle/>
                    <a:p>
                      <a:pPr>
                        <a:lnSpc>
                          <a:spcPct val="120000"/>
                        </a:lnSpc>
                        <a:spcAft>
                          <a:spcPts val="0"/>
                        </a:spcAft>
                      </a:pPr>
                      <a:r>
                        <a:rPr lang="zh-CN" sz="1800">
                          <a:effectLst/>
                        </a:rPr>
                        <a:t>支持性材料</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哪些材料或</a:t>
                      </a:r>
                      <a:r>
                        <a:rPr lang="en-US" sz="1800">
                          <a:effectLst/>
                        </a:rPr>
                        <a:t>/</a:t>
                      </a:r>
                      <a:r>
                        <a:rPr lang="zh-CN" sz="1800">
                          <a:effectLst/>
                        </a:rPr>
                        <a:t>和设备是课程传授必需的</a:t>
                      </a:r>
                      <a:r>
                        <a:rPr lang="en-US" sz="1800">
                          <a:effectLst/>
                        </a:rPr>
                        <a:t>，</a:t>
                      </a:r>
                      <a:r>
                        <a:rPr lang="zh-CN" sz="1800">
                          <a:effectLst/>
                        </a:rPr>
                        <a:t>或有助于课程传授的</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332448">
                <a:tc>
                  <a:txBody>
                    <a:bodyPr/>
                    <a:lstStyle/>
                    <a:p>
                      <a:pPr>
                        <a:lnSpc>
                          <a:spcPct val="120000"/>
                        </a:lnSpc>
                        <a:spcAft>
                          <a:spcPts val="0"/>
                        </a:spcAft>
                      </a:pPr>
                      <a:r>
                        <a:rPr lang="zh-CN" sz="1800">
                          <a:effectLst/>
                        </a:rPr>
                        <a:t>物理环境</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教室是否需要特定的大小和布置</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673713">
                <a:tc>
                  <a:txBody>
                    <a:bodyPr/>
                    <a:lstStyle/>
                    <a:p>
                      <a:pPr>
                        <a:lnSpc>
                          <a:spcPct val="120000"/>
                        </a:lnSpc>
                        <a:spcAft>
                          <a:spcPts val="0"/>
                        </a:spcAft>
                      </a:pPr>
                      <a:r>
                        <a:rPr lang="zh-CN" sz="1800">
                          <a:effectLst/>
                        </a:rPr>
                        <a:t>准备事项</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在课程开始之前</a:t>
                      </a:r>
                      <a:r>
                        <a:rPr lang="en-US" sz="1800">
                          <a:effectLst/>
                        </a:rPr>
                        <a:t>，</a:t>
                      </a:r>
                      <a:r>
                        <a:rPr lang="zh-CN" sz="1800">
                          <a:effectLst/>
                        </a:rPr>
                        <a:t>受训者是否需要完成一定的作业</a:t>
                      </a:r>
                      <a:r>
                        <a:rPr lang="en-US" sz="1800">
                          <a:effectLst/>
                        </a:rPr>
                        <a:t>？</a:t>
                      </a:r>
                      <a:endParaRPr lang="zh-CN" sz="1800">
                        <a:effectLst/>
                      </a:endParaRPr>
                    </a:p>
                    <a:p>
                      <a:pPr>
                        <a:lnSpc>
                          <a:spcPct val="120000"/>
                        </a:lnSpc>
                        <a:spcAft>
                          <a:spcPts val="0"/>
                        </a:spcAft>
                      </a:pPr>
                      <a:r>
                        <a:rPr lang="zh-CN" sz="1800">
                          <a:effectLst/>
                        </a:rPr>
                        <a:t>指导者需要做些什么</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r h="332448">
                <a:tc>
                  <a:txBody>
                    <a:bodyPr/>
                    <a:lstStyle/>
                    <a:p>
                      <a:pPr>
                        <a:lnSpc>
                          <a:spcPct val="120000"/>
                        </a:lnSpc>
                        <a:spcAft>
                          <a:spcPts val="0"/>
                        </a:spcAft>
                      </a:pPr>
                      <a:r>
                        <a:rPr lang="zh-CN" sz="1800">
                          <a:effectLst/>
                        </a:rPr>
                        <a:t>课程专题</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a:effectLst/>
                        </a:rPr>
                        <a:t>课程将要涉及什么专题</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9"/>
                  </a:ext>
                </a:extLst>
              </a:tr>
              <a:tr h="332448">
                <a:tc>
                  <a:txBody>
                    <a:bodyPr/>
                    <a:lstStyle/>
                    <a:p>
                      <a:pPr>
                        <a:lnSpc>
                          <a:spcPct val="120000"/>
                        </a:lnSpc>
                        <a:spcAft>
                          <a:spcPts val="0"/>
                        </a:spcAft>
                      </a:pPr>
                      <a:r>
                        <a:rPr lang="zh-CN" sz="1800">
                          <a:effectLst/>
                        </a:rPr>
                        <a:t>评估</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dirty="0">
                          <a:effectLst/>
                        </a:rPr>
                        <a:t>用什么方法来评价学习</a:t>
                      </a:r>
                      <a:r>
                        <a:rPr lang="en-US" sz="1800" dirty="0">
                          <a:effectLst/>
                        </a:rPr>
                        <a:t>（</a:t>
                      </a:r>
                      <a:r>
                        <a:rPr lang="zh-CN" sz="1800" dirty="0">
                          <a:effectLst/>
                        </a:rPr>
                        <a:t>例如</a:t>
                      </a:r>
                      <a:r>
                        <a:rPr lang="en-US" sz="1800" dirty="0">
                          <a:effectLst/>
                        </a:rPr>
                        <a:t>，</a:t>
                      </a:r>
                      <a:r>
                        <a:rPr lang="zh-CN" sz="1800" dirty="0">
                          <a:effectLst/>
                        </a:rPr>
                        <a:t>测试、角色扮演</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0"/>
                  </a:ext>
                </a:extLst>
              </a:tr>
              <a:tr h="332448">
                <a:tc>
                  <a:txBody>
                    <a:bodyPr/>
                    <a:lstStyle/>
                    <a:p>
                      <a:pPr>
                        <a:lnSpc>
                          <a:spcPct val="120000"/>
                        </a:lnSpc>
                        <a:spcAft>
                          <a:spcPts val="0"/>
                        </a:spcAft>
                      </a:pPr>
                      <a:r>
                        <a:rPr lang="zh-CN" sz="1800">
                          <a:effectLst/>
                        </a:rPr>
                        <a:t>转化和保持</a:t>
                      </a:r>
                      <a:endParaRPr lang="zh-CN" sz="18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800" dirty="0">
                          <a:effectLst/>
                        </a:rPr>
                        <a:t>该做些什么来保证培训内容能够被应用于实际工作中</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6657" y="-19367"/>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5—8</a:t>
            </a:r>
            <a:r>
              <a:rPr lang="zh-CN" altLang="zh-CN" b="1" dirty="0">
                <a:latin typeface="华文新魏" panose="02010800040101010101" pitchFamily="2" charset="-122"/>
                <a:ea typeface="华文新魏" panose="02010800040101010101" pitchFamily="2" charset="-122"/>
              </a:rPr>
              <a:t>课程纲要示例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0" y="1352446"/>
          <a:ext cx="9144000" cy="5085184"/>
        </p:xfrm>
        <a:graphic>
          <a:graphicData uri="http://schemas.openxmlformats.org/drawingml/2006/table">
            <a:tbl>
              <a:tblPr firstRow="1" firstCol="1" bandRow="1">
                <a:tableStyleId>{5C22544A-7EE6-4342-B048-85BDC9FD1C3A}</a:tableStyleId>
              </a:tblPr>
              <a:tblGrid>
                <a:gridCol w="2520219">
                  <a:extLst>
                    <a:ext uri="{9D8B030D-6E8A-4147-A177-3AD203B41FA5}">
                      <a16:colId xmlns:a16="http://schemas.microsoft.com/office/drawing/2014/main" val="20000"/>
                    </a:ext>
                  </a:extLst>
                </a:gridCol>
                <a:gridCol w="6623781">
                  <a:extLst>
                    <a:ext uri="{9D8B030D-6E8A-4147-A177-3AD203B41FA5}">
                      <a16:colId xmlns:a16="http://schemas.microsoft.com/office/drawing/2014/main" val="20001"/>
                    </a:ext>
                  </a:extLst>
                </a:gridCol>
              </a:tblGrid>
              <a:tr h="635648">
                <a:tc>
                  <a:txBody>
                    <a:bodyPr/>
                    <a:lstStyle/>
                    <a:p>
                      <a:pPr>
                        <a:lnSpc>
                          <a:spcPct val="120000"/>
                        </a:lnSpc>
                        <a:spcAft>
                          <a:spcPts val="0"/>
                        </a:spcAft>
                      </a:pPr>
                      <a:r>
                        <a:rPr lang="zh-CN" sz="1600" dirty="0">
                          <a:effectLst/>
                          <a:latin typeface="+mn-ea"/>
                          <a:ea typeface="+mn-ea"/>
                        </a:rPr>
                        <a:t>上午</a:t>
                      </a:r>
                      <a:r>
                        <a:rPr lang="en-US" sz="1600" dirty="0">
                          <a:effectLst/>
                          <a:latin typeface="+mn-ea"/>
                          <a:ea typeface="+mn-ea"/>
                        </a:rPr>
                        <a:t>8：00~8：50</a:t>
                      </a:r>
                      <a:endParaRPr lang="zh-CN" sz="16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latin typeface="+mn-ea"/>
                          <a:ea typeface="+mn-ea"/>
                        </a:rPr>
                        <a:t>课程介绍</a:t>
                      </a:r>
                      <a:r>
                        <a:rPr lang="en-US" sz="1600">
                          <a:effectLst/>
                          <a:latin typeface="+mn-ea"/>
                          <a:ea typeface="+mn-ea"/>
                        </a:rPr>
                        <a:t>，</a:t>
                      </a:r>
                      <a:r>
                        <a:rPr lang="zh-CN" sz="1600">
                          <a:effectLst/>
                          <a:latin typeface="+mn-ea"/>
                          <a:ea typeface="+mn-ea"/>
                        </a:rPr>
                        <a:t>并说明进行绩效评估的原因</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635648">
                <a:tc>
                  <a:txBody>
                    <a:bodyPr/>
                    <a:lstStyle/>
                    <a:p>
                      <a:pPr>
                        <a:lnSpc>
                          <a:spcPct val="120000"/>
                        </a:lnSpc>
                        <a:spcAft>
                          <a:spcPts val="0"/>
                        </a:spcAft>
                      </a:pPr>
                      <a:r>
                        <a:rPr lang="zh-CN" sz="1600">
                          <a:effectLst/>
                          <a:latin typeface="+mn-ea"/>
                          <a:ea typeface="+mn-ea"/>
                        </a:rPr>
                        <a:t>上午</a:t>
                      </a:r>
                      <a:r>
                        <a:rPr lang="en-US" sz="1600">
                          <a:effectLst/>
                          <a:latin typeface="+mn-ea"/>
                          <a:ea typeface="+mn-ea"/>
                        </a:rPr>
                        <a:t>8：50~10：00</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latin typeface="+mn-ea"/>
                          <a:ea typeface="+mn-ea"/>
                        </a:rPr>
                        <a:t>讨论如何准备以及问题解决法审查的步骤</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635648">
                <a:tc>
                  <a:txBody>
                    <a:bodyPr/>
                    <a:lstStyle/>
                    <a:p>
                      <a:pPr>
                        <a:lnSpc>
                          <a:spcPct val="120000"/>
                        </a:lnSpc>
                        <a:spcAft>
                          <a:spcPts val="0"/>
                        </a:spcAft>
                      </a:pPr>
                      <a:r>
                        <a:rPr lang="zh-CN" sz="1600">
                          <a:effectLst/>
                          <a:latin typeface="+mn-ea"/>
                          <a:ea typeface="+mn-ea"/>
                        </a:rPr>
                        <a:t>上午</a:t>
                      </a:r>
                      <a:r>
                        <a:rPr lang="en-US" sz="1600">
                          <a:effectLst/>
                          <a:latin typeface="+mn-ea"/>
                          <a:ea typeface="+mn-ea"/>
                        </a:rPr>
                        <a:t>10：00~10：20 </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latin typeface="+mn-ea"/>
                          <a:ea typeface="+mn-ea"/>
                        </a:rPr>
                        <a:t>休息</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635648">
                <a:tc>
                  <a:txBody>
                    <a:bodyPr/>
                    <a:lstStyle/>
                    <a:p>
                      <a:pPr>
                        <a:lnSpc>
                          <a:spcPct val="120000"/>
                        </a:lnSpc>
                        <a:spcAft>
                          <a:spcPts val="0"/>
                        </a:spcAft>
                      </a:pPr>
                      <a:r>
                        <a:rPr lang="zh-CN" sz="1600">
                          <a:effectLst/>
                          <a:latin typeface="+mn-ea"/>
                          <a:ea typeface="+mn-ea"/>
                        </a:rPr>
                        <a:t>上午</a:t>
                      </a:r>
                      <a:r>
                        <a:rPr lang="en-US" sz="1600">
                          <a:effectLst/>
                          <a:latin typeface="+mn-ea"/>
                          <a:ea typeface="+mn-ea"/>
                        </a:rPr>
                        <a:t>10：20~11：30</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latin typeface="+mn-ea"/>
                          <a:ea typeface="+mn-ea"/>
                        </a:rPr>
                        <a:t>观看有关三种绩效评估反馈类型的录像</a:t>
                      </a:r>
                      <a:r>
                        <a:rPr lang="en-US" sz="1600">
                          <a:effectLst/>
                          <a:latin typeface="+mn-ea"/>
                          <a:ea typeface="+mn-ea"/>
                        </a:rPr>
                        <a:t>，</a:t>
                      </a:r>
                      <a:r>
                        <a:rPr lang="zh-CN" sz="1600">
                          <a:effectLst/>
                          <a:latin typeface="+mn-ea"/>
                          <a:ea typeface="+mn-ea"/>
                        </a:rPr>
                        <a:t>讨论每种方式的优缺点</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635648">
                <a:tc>
                  <a:txBody>
                    <a:bodyPr/>
                    <a:lstStyle/>
                    <a:p>
                      <a:pPr>
                        <a:lnSpc>
                          <a:spcPct val="120000"/>
                        </a:lnSpc>
                        <a:spcAft>
                          <a:spcPts val="0"/>
                        </a:spcAft>
                      </a:pPr>
                      <a:r>
                        <a:rPr lang="zh-CN" sz="1600">
                          <a:effectLst/>
                          <a:latin typeface="+mn-ea"/>
                          <a:ea typeface="+mn-ea"/>
                        </a:rPr>
                        <a:t>中午</a:t>
                      </a:r>
                      <a:r>
                        <a:rPr lang="en-US" sz="1600">
                          <a:effectLst/>
                          <a:latin typeface="+mn-ea"/>
                          <a:ea typeface="+mn-ea"/>
                        </a:rPr>
                        <a:t>11：30~</a:t>
                      </a:r>
                      <a:r>
                        <a:rPr lang="zh-CN" sz="1600">
                          <a:effectLst/>
                          <a:latin typeface="+mn-ea"/>
                          <a:ea typeface="+mn-ea"/>
                        </a:rPr>
                        <a:t>下午</a:t>
                      </a:r>
                      <a:r>
                        <a:rPr lang="en-US" sz="1600">
                          <a:effectLst/>
                          <a:latin typeface="+mn-ea"/>
                          <a:ea typeface="+mn-ea"/>
                        </a:rPr>
                        <a:t>1：00 </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latin typeface="+mn-ea"/>
                          <a:ea typeface="+mn-ea"/>
                        </a:rPr>
                        <a:t>午餐</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635648">
                <a:tc>
                  <a:txBody>
                    <a:bodyPr/>
                    <a:lstStyle/>
                    <a:p>
                      <a:pPr>
                        <a:lnSpc>
                          <a:spcPct val="120000"/>
                        </a:lnSpc>
                        <a:spcAft>
                          <a:spcPts val="0"/>
                        </a:spcAft>
                      </a:pPr>
                      <a:r>
                        <a:rPr lang="zh-CN" sz="1600">
                          <a:effectLst/>
                          <a:latin typeface="+mn-ea"/>
                          <a:ea typeface="+mn-ea"/>
                        </a:rPr>
                        <a:t>下午</a:t>
                      </a:r>
                      <a:r>
                        <a:rPr lang="en-US" sz="1600">
                          <a:effectLst/>
                          <a:latin typeface="+mn-ea"/>
                          <a:ea typeface="+mn-ea"/>
                        </a:rPr>
                        <a:t>1：00~2：00 </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latin typeface="+mn-ea"/>
                          <a:ea typeface="+mn-ea"/>
                        </a:rPr>
                        <a:t>教师讲解问题解决法的八个步骤并播放录像</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635648">
                <a:tc>
                  <a:txBody>
                    <a:bodyPr/>
                    <a:lstStyle/>
                    <a:p>
                      <a:pPr>
                        <a:lnSpc>
                          <a:spcPct val="120000"/>
                        </a:lnSpc>
                        <a:spcAft>
                          <a:spcPts val="0"/>
                        </a:spcAft>
                      </a:pPr>
                      <a:r>
                        <a:rPr lang="zh-CN" sz="1600">
                          <a:effectLst/>
                          <a:latin typeface="+mn-ea"/>
                          <a:ea typeface="+mn-ea"/>
                        </a:rPr>
                        <a:t>下午</a:t>
                      </a:r>
                      <a:r>
                        <a:rPr lang="en-US" sz="1600">
                          <a:effectLst/>
                          <a:latin typeface="+mn-ea"/>
                          <a:ea typeface="+mn-ea"/>
                        </a:rPr>
                        <a:t>2：00~3：00</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a:effectLst/>
                          <a:latin typeface="+mn-ea"/>
                          <a:ea typeface="+mn-ea"/>
                        </a:rPr>
                        <a:t>角色扮演练习</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635648">
                <a:tc>
                  <a:txBody>
                    <a:bodyPr/>
                    <a:lstStyle/>
                    <a:p>
                      <a:pPr>
                        <a:lnSpc>
                          <a:spcPct val="120000"/>
                        </a:lnSpc>
                        <a:spcAft>
                          <a:spcPts val="0"/>
                        </a:spcAft>
                      </a:pPr>
                      <a:r>
                        <a:rPr lang="zh-CN" sz="1600">
                          <a:effectLst/>
                          <a:latin typeface="+mn-ea"/>
                          <a:ea typeface="+mn-ea"/>
                        </a:rPr>
                        <a:t>下午</a:t>
                      </a:r>
                      <a:r>
                        <a:rPr lang="en-US" sz="1600">
                          <a:effectLst/>
                          <a:latin typeface="+mn-ea"/>
                          <a:ea typeface="+mn-ea"/>
                        </a:rPr>
                        <a:t>3：00~3：15</a:t>
                      </a:r>
                      <a:endParaRPr lang="zh-CN" sz="1600">
                        <a:solidFill>
                          <a:srgbClr val="000000"/>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zh-CN" sz="1600" dirty="0">
                          <a:effectLst/>
                          <a:latin typeface="+mn-ea"/>
                          <a:ea typeface="+mn-ea"/>
                        </a:rPr>
                        <a:t>结束</a:t>
                      </a:r>
                      <a:r>
                        <a:rPr lang="en-US" sz="1600" dirty="0">
                          <a:effectLst/>
                          <a:latin typeface="+mn-ea"/>
                          <a:ea typeface="+mn-ea"/>
                        </a:rPr>
                        <a:t>（</a:t>
                      </a:r>
                      <a:r>
                        <a:rPr lang="zh-CN" sz="1600" dirty="0">
                          <a:effectLst/>
                          <a:latin typeface="+mn-ea"/>
                          <a:ea typeface="+mn-ea"/>
                        </a:rPr>
                        <a:t>答疑</a:t>
                      </a:r>
                      <a:r>
                        <a:rPr lang="en-US" sz="1600" dirty="0">
                          <a:effectLst/>
                          <a:latin typeface="+mn-ea"/>
                          <a:ea typeface="+mn-ea"/>
                        </a:rPr>
                        <a:t>）</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如何选择一个提供培训服务的供应商或顾问</a:t>
            </a:r>
            <a:endParaRPr lang="en-IN" sz="4400" b="1" dirty="0">
              <a:latin typeface="华文新魏" panose="02010800040101010101" pitchFamily="2" charset="-122"/>
              <a:ea typeface="华文新魏" panose="02010800040101010101" pitchFamily="2" charset="-122"/>
            </a:endParaRPr>
          </a:p>
        </p:txBody>
      </p:sp>
      <p:sp>
        <p:nvSpPr>
          <p:cNvPr id="38914" name="Content Placeholder 2"/>
          <p:cNvSpPr>
            <a:spLocks noGrp="1"/>
          </p:cNvSpPr>
          <p:nvPr>
            <p:ph idx="4294967295"/>
          </p:nvPr>
        </p:nvSpPr>
        <p:spPr>
          <a:xfrm>
            <a:off x="251520" y="1412776"/>
            <a:ext cx="8892480" cy="5445224"/>
          </a:xfrm>
        </p:spPr>
        <p:txBody>
          <a:bodyPr/>
          <a:lstStyle/>
          <a:p>
            <a:pPr>
              <a:lnSpc>
                <a:spcPct val="120000"/>
              </a:lnSpc>
              <a:buFont typeface="Wingdings" panose="05000000000000000000" charset="0"/>
              <a:buChar char="l"/>
            </a:pPr>
            <a:r>
              <a:rPr lang="zh-CN" altLang="zh-CN" sz="2800" dirty="0">
                <a:latin typeface="+mn-ea"/>
              </a:rPr>
              <a:t>征询建议书是指这样一种文件</a:t>
            </a:r>
            <a:r>
              <a:rPr lang="en-US" altLang="zh-CN" sz="2800" dirty="0">
                <a:latin typeface="+mn-ea"/>
              </a:rPr>
              <a:t>：</a:t>
            </a:r>
          </a:p>
          <a:p>
            <a:pPr lvl="1">
              <a:lnSpc>
                <a:spcPct val="120000"/>
              </a:lnSpc>
              <a:buFont typeface="Wingdings" panose="05000000000000000000" charset="0"/>
              <a:buChar char="l"/>
            </a:pPr>
            <a:r>
              <a:rPr lang="zh-CN" altLang="zh-CN" sz="2800" dirty="0">
                <a:latin typeface="+mn-ea"/>
              </a:rPr>
              <a:t>它向潜在的供应商和咨询机构</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概括说明了</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公司所寻求的服务种类</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所需参考资料的类型和数量</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接受培训的雇员数量</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项目资金</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评价满意度和服务水平的后续流程</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预期完成项目的时间及公司接受建议的截止日期</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903649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5—9</a:t>
            </a:r>
            <a:r>
              <a:rPr lang="zh-CN" altLang="zh-CN" b="1" dirty="0">
                <a:latin typeface="华文新魏" panose="02010800040101010101" pitchFamily="2" charset="-122"/>
                <a:ea typeface="华文新魏" panose="02010800040101010101" pitchFamily="2" charset="-122"/>
              </a:rPr>
              <a:t>询问培训供应商和顾问的有关问题</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0" y="1700808"/>
          <a:ext cx="9144000" cy="5157192"/>
        </p:xfrm>
        <a:graphic>
          <a:graphicData uri="http://schemas.openxmlformats.org/drawingml/2006/table">
            <a:tbl>
              <a:tblPr firstRow="1" firstCol="1" bandRow="1">
                <a:tableStyleId>{5C22544A-7EE6-4342-B048-85BDC9FD1C3A}</a:tableStyleId>
              </a:tblPr>
              <a:tblGrid>
                <a:gridCol w="9144000">
                  <a:extLst>
                    <a:ext uri="{9D8B030D-6E8A-4147-A177-3AD203B41FA5}">
                      <a16:colId xmlns:a16="http://schemas.microsoft.com/office/drawing/2014/main" val="20000"/>
                    </a:ext>
                  </a:extLst>
                </a:gridCol>
              </a:tblGrid>
              <a:tr h="5157192">
                <a:tc>
                  <a:txBody>
                    <a:bodyPr/>
                    <a:lstStyle/>
                    <a:p>
                      <a:pPr fontAlgn="auto">
                        <a:lnSpc>
                          <a:spcPct val="120000"/>
                        </a:lnSpc>
                        <a:spcAft>
                          <a:spcPts val="600"/>
                        </a:spcAft>
                      </a:pPr>
                      <a:r>
                        <a:rPr lang="zh-CN" sz="2200" dirty="0">
                          <a:solidFill>
                            <a:srgbClr val="FFFF00"/>
                          </a:solidFill>
                          <a:effectLst/>
                          <a:latin typeface="+mn-ea"/>
                          <a:ea typeface="+mn-ea"/>
                        </a:rPr>
                        <a:t>你的公司在设计和提供培训方面有多少经验</a:t>
                      </a:r>
                      <a:r>
                        <a:rPr lang="en-US" sz="2200" dirty="0">
                          <a:solidFill>
                            <a:srgbClr val="FFFF00"/>
                          </a:solidFill>
                          <a:effectLst/>
                          <a:latin typeface="+mn-ea"/>
                          <a:ea typeface="+mn-ea"/>
                        </a:rPr>
                        <a:t>，</a:t>
                      </a:r>
                      <a:r>
                        <a:rPr lang="zh-CN" sz="2200" dirty="0">
                          <a:solidFill>
                            <a:srgbClr val="FFFF00"/>
                          </a:solidFill>
                          <a:effectLst/>
                          <a:latin typeface="+mn-ea"/>
                          <a:ea typeface="+mn-ea"/>
                        </a:rPr>
                        <a:t>这些经验分别属于什么类型</a:t>
                      </a:r>
                      <a:r>
                        <a:rPr lang="en-US" sz="2200" dirty="0">
                          <a:solidFill>
                            <a:srgbClr val="FFFF00"/>
                          </a:solidFill>
                          <a:effectLst/>
                          <a:latin typeface="+mn-ea"/>
                          <a:ea typeface="+mn-ea"/>
                        </a:rPr>
                        <a:t>？</a:t>
                      </a:r>
                      <a:endParaRPr lang="zh-CN" sz="2200" dirty="0">
                        <a:solidFill>
                          <a:srgbClr val="FFFF00"/>
                        </a:solidFill>
                        <a:effectLst/>
                        <a:latin typeface="+mn-ea"/>
                        <a:ea typeface="+mn-ea"/>
                      </a:endParaRPr>
                    </a:p>
                    <a:p>
                      <a:pPr fontAlgn="auto">
                        <a:lnSpc>
                          <a:spcPct val="120000"/>
                        </a:lnSpc>
                        <a:spcAft>
                          <a:spcPts val="600"/>
                        </a:spcAft>
                      </a:pPr>
                      <a:r>
                        <a:rPr lang="zh-CN" sz="2200" dirty="0">
                          <a:solidFill>
                            <a:srgbClr val="FFFF00"/>
                          </a:solidFill>
                          <a:effectLst/>
                          <a:latin typeface="+mn-ea"/>
                          <a:ea typeface="+mn-ea"/>
                        </a:rPr>
                        <a:t>公司的雇员有什么样的资历和经验</a:t>
                      </a:r>
                      <a:r>
                        <a:rPr lang="en-US" sz="2200" dirty="0">
                          <a:solidFill>
                            <a:srgbClr val="FFFF00"/>
                          </a:solidFill>
                          <a:effectLst/>
                          <a:latin typeface="+mn-ea"/>
                          <a:ea typeface="+mn-ea"/>
                        </a:rPr>
                        <a:t>？</a:t>
                      </a:r>
                      <a:endParaRPr lang="zh-CN" sz="2200" dirty="0">
                        <a:solidFill>
                          <a:srgbClr val="FFFF00"/>
                        </a:solidFill>
                        <a:effectLst/>
                        <a:latin typeface="+mn-ea"/>
                        <a:ea typeface="+mn-ea"/>
                      </a:endParaRPr>
                    </a:p>
                    <a:p>
                      <a:pPr fontAlgn="auto">
                        <a:lnSpc>
                          <a:spcPct val="120000"/>
                        </a:lnSpc>
                        <a:spcAft>
                          <a:spcPts val="600"/>
                        </a:spcAft>
                      </a:pPr>
                      <a:r>
                        <a:rPr lang="zh-CN" sz="2200" dirty="0">
                          <a:solidFill>
                            <a:srgbClr val="FFFF00"/>
                          </a:solidFill>
                          <a:effectLst/>
                          <a:latin typeface="+mn-ea"/>
                          <a:ea typeface="+mn-ea"/>
                        </a:rPr>
                        <a:t>你能说明或者提供一个你开发过的项目的例子吗</a:t>
                      </a:r>
                      <a:r>
                        <a:rPr lang="en-US" sz="2200" dirty="0">
                          <a:solidFill>
                            <a:srgbClr val="FFFF00"/>
                          </a:solidFill>
                          <a:effectLst/>
                          <a:latin typeface="+mn-ea"/>
                          <a:ea typeface="+mn-ea"/>
                        </a:rPr>
                        <a:t>？</a:t>
                      </a:r>
                      <a:endParaRPr lang="zh-CN" sz="2200" dirty="0">
                        <a:solidFill>
                          <a:srgbClr val="FFFF00"/>
                        </a:solidFill>
                        <a:effectLst/>
                        <a:latin typeface="+mn-ea"/>
                        <a:ea typeface="+mn-ea"/>
                      </a:endParaRPr>
                    </a:p>
                    <a:p>
                      <a:pPr fontAlgn="auto">
                        <a:lnSpc>
                          <a:spcPct val="120000"/>
                        </a:lnSpc>
                        <a:spcAft>
                          <a:spcPts val="600"/>
                        </a:spcAft>
                      </a:pPr>
                      <a:r>
                        <a:rPr lang="zh-CN" sz="2200" dirty="0">
                          <a:solidFill>
                            <a:srgbClr val="FFFF00"/>
                          </a:solidFill>
                          <a:effectLst/>
                          <a:latin typeface="+mn-ea"/>
                          <a:ea typeface="+mn-ea"/>
                        </a:rPr>
                        <a:t>你能为你所服务的客户提供参考资料吗</a:t>
                      </a:r>
                      <a:r>
                        <a:rPr lang="en-US" sz="2200" dirty="0">
                          <a:solidFill>
                            <a:srgbClr val="FFFF00"/>
                          </a:solidFill>
                          <a:effectLst/>
                          <a:latin typeface="+mn-ea"/>
                          <a:ea typeface="+mn-ea"/>
                        </a:rPr>
                        <a:t>？</a:t>
                      </a:r>
                      <a:endParaRPr lang="zh-CN" sz="2200" dirty="0">
                        <a:solidFill>
                          <a:srgbClr val="FFFF00"/>
                        </a:solidFill>
                        <a:effectLst/>
                        <a:latin typeface="+mn-ea"/>
                        <a:ea typeface="+mn-ea"/>
                      </a:endParaRPr>
                    </a:p>
                    <a:p>
                      <a:pPr fontAlgn="auto">
                        <a:lnSpc>
                          <a:spcPct val="120000"/>
                        </a:lnSpc>
                        <a:spcAft>
                          <a:spcPts val="600"/>
                        </a:spcAft>
                      </a:pPr>
                      <a:r>
                        <a:rPr lang="zh-CN" sz="2200" dirty="0">
                          <a:solidFill>
                            <a:srgbClr val="FFFF00"/>
                          </a:solidFill>
                          <a:effectLst/>
                          <a:latin typeface="+mn-ea"/>
                          <a:ea typeface="+mn-ea"/>
                        </a:rPr>
                        <a:t>你有哪些证据可证明你提供的培训项目是卓有成效的</a:t>
                      </a:r>
                      <a:r>
                        <a:rPr lang="en-US" sz="2200" dirty="0">
                          <a:solidFill>
                            <a:srgbClr val="FFFF00"/>
                          </a:solidFill>
                          <a:effectLst/>
                          <a:latin typeface="+mn-ea"/>
                          <a:ea typeface="+mn-ea"/>
                        </a:rPr>
                        <a:t>？</a:t>
                      </a:r>
                      <a:endParaRPr lang="zh-CN" sz="2200" dirty="0">
                        <a:solidFill>
                          <a:srgbClr val="FFFF00"/>
                        </a:solidFill>
                        <a:effectLst/>
                        <a:latin typeface="+mn-ea"/>
                        <a:ea typeface="+mn-ea"/>
                      </a:endParaRPr>
                    </a:p>
                    <a:p>
                      <a:pPr fontAlgn="auto">
                        <a:lnSpc>
                          <a:spcPct val="120000"/>
                        </a:lnSpc>
                        <a:spcAft>
                          <a:spcPts val="600"/>
                        </a:spcAft>
                      </a:pPr>
                      <a:r>
                        <a:rPr lang="zh-CN" sz="2200" dirty="0">
                          <a:solidFill>
                            <a:srgbClr val="FFFF00"/>
                          </a:solidFill>
                          <a:effectLst/>
                          <a:latin typeface="+mn-ea"/>
                          <a:ea typeface="+mn-ea"/>
                        </a:rPr>
                        <a:t>你们使用什么指导性设计方法</a:t>
                      </a:r>
                      <a:r>
                        <a:rPr lang="en-US" sz="2200" dirty="0">
                          <a:solidFill>
                            <a:srgbClr val="FFFF00"/>
                          </a:solidFill>
                          <a:effectLst/>
                          <a:latin typeface="+mn-ea"/>
                          <a:ea typeface="+mn-ea"/>
                        </a:rPr>
                        <a:t>？</a:t>
                      </a:r>
                      <a:endParaRPr lang="zh-CN" sz="2200" dirty="0">
                        <a:solidFill>
                          <a:srgbClr val="FFFF00"/>
                        </a:solidFill>
                        <a:effectLst/>
                        <a:latin typeface="+mn-ea"/>
                        <a:ea typeface="+mn-ea"/>
                      </a:endParaRPr>
                    </a:p>
                    <a:p>
                      <a:pPr fontAlgn="auto">
                        <a:lnSpc>
                          <a:spcPct val="120000"/>
                        </a:lnSpc>
                        <a:spcAft>
                          <a:spcPts val="600"/>
                        </a:spcAft>
                      </a:pPr>
                      <a:r>
                        <a:rPr lang="zh-CN" sz="2200" dirty="0">
                          <a:solidFill>
                            <a:srgbClr val="FFFF00"/>
                          </a:solidFill>
                          <a:effectLst/>
                          <a:latin typeface="+mn-ea"/>
                          <a:ea typeface="+mn-ea"/>
                        </a:rPr>
                        <a:t>你们的产品或服务如何满足我们的需求</a:t>
                      </a:r>
                      <a:r>
                        <a:rPr lang="en-US" sz="2200" dirty="0">
                          <a:solidFill>
                            <a:srgbClr val="FFFF00"/>
                          </a:solidFill>
                          <a:effectLst/>
                          <a:latin typeface="+mn-ea"/>
                          <a:ea typeface="+mn-ea"/>
                        </a:rPr>
                        <a:t>？</a:t>
                      </a:r>
                      <a:endParaRPr lang="zh-CN" sz="2200" dirty="0">
                        <a:solidFill>
                          <a:srgbClr val="FFFF00"/>
                        </a:solidFill>
                        <a:effectLst/>
                        <a:latin typeface="+mn-ea"/>
                        <a:ea typeface="+mn-ea"/>
                      </a:endParaRPr>
                    </a:p>
                    <a:p>
                      <a:pPr fontAlgn="auto">
                        <a:lnSpc>
                          <a:spcPct val="120000"/>
                        </a:lnSpc>
                        <a:spcAft>
                          <a:spcPts val="600"/>
                        </a:spcAft>
                      </a:pPr>
                      <a:r>
                        <a:rPr lang="zh-CN" sz="2200" dirty="0">
                          <a:solidFill>
                            <a:srgbClr val="FFFF00"/>
                          </a:solidFill>
                          <a:effectLst/>
                          <a:latin typeface="+mn-ea"/>
                          <a:ea typeface="+mn-ea"/>
                        </a:rPr>
                        <a:t>经常性费用</a:t>
                      </a:r>
                      <a:r>
                        <a:rPr lang="en-US" sz="2200" dirty="0">
                          <a:solidFill>
                            <a:srgbClr val="FFFF00"/>
                          </a:solidFill>
                          <a:effectLst/>
                          <a:latin typeface="+mn-ea"/>
                          <a:ea typeface="+mn-ea"/>
                        </a:rPr>
                        <a:t>（</a:t>
                      </a:r>
                      <a:r>
                        <a:rPr lang="zh-CN" sz="2200" dirty="0">
                          <a:solidFill>
                            <a:srgbClr val="FFFF00"/>
                          </a:solidFill>
                          <a:effectLst/>
                          <a:latin typeface="+mn-ea"/>
                          <a:ea typeface="+mn-ea"/>
                        </a:rPr>
                        <a:t>如涉及管理、更新和维护培训计划的成本</a:t>
                      </a:r>
                      <a:r>
                        <a:rPr lang="en-US" sz="2200" dirty="0">
                          <a:solidFill>
                            <a:srgbClr val="FFFF00"/>
                          </a:solidFill>
                          <a:effectLst/>
                          <a:latin typeface="+mn-ea"/>
                          <a:ea typeface="+mn-ea"/>
                        </a:rPr>
                        <a:t>）</a:t>
                      </a:r>
                      <a:r>
                        <a:rPr lang="zh-CN" sz="2200" dirty="0">
                          <a:solidFill>
                            <a:srgbClr val="FFFF00"/>
                          </a:solidFill>
                          <a:effectLst/>
                          <a:latin typeface="+mn-ea"/>
                          <a:ea typeface="+mn-ea"/>
                        </a:rPr>
                        <a:t>如何计算</a:t>
                      </a:r>
                      <a:r>
                        <a:rPr lang="en-US" sz="2200" dirty="0">
                          <a:solidFill>
                            <a:srgbClr val="FFFF00"/>
                          </a:solidFill>
                          <a:effectLst/>
                          <a:latin typeface="+mn-ea"/>
                          <a:ea typeface="+mn-ea"/>
                        </a:rPr>
                        <a:t>？</a:t>
                      </a:r>
                      <a:r>
                        <a:rPr lang="zh-CN" sz="2200" dirty="0">
                          <a:solidFill>
                            <a:srgbClr val="FFFF00"/>
                          </a:solidFill>
                          <a:effectLst/>
                          <a:latin typeface="+mn-ea"/>
                          <a:ea typeface="+mn-ea"/>
                        </a:rPr>
                        <a:t>你们能否提供技术支持</a:t>
                      </a:r>
                      <a:r>
                        <a:rPr lang="en-US" sz="2200" dirty="0">
                          <a:solidFill>
                            <a:srgbClr val="FFFF00"/>
                          </a:solidFill>
                          <a:effectLst/>
                          <a:latin typeface="+mn-ea"/>
                          <a:ea typeface="+mn-ea"/>
                        </a:rPr>
                        <a:t>？</a:t>
                      </a:r>
                      <a:endParaRPr lang="zh-CN" sz="2200" dirty="0">
                        <a:solidFill>
                          <a:srgbClr val="FFFF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idx="4294967295"/>
          </p:nvPr>
        </p:nvSpPr>
        <p:spPr>
          <a:xfrm>
            <a:off x="457200" y="-104457"/>
            <a:ext cx="8229600" cy="1143000"/>
          </a:xfrm>
        </p:spPr>
        <p:txBody>
          <a:bodyPr/>
          <a:lstStyle/>
          <a:p>
            <a:r>
              <a:rPr lang="zh-CN" altLang="zh-CN" b="1" dirty="0">
                <a:latin typeface="华文新魏" panose="02010800040101010101" pitchFamily="2" charset="-122"/>
                <a:ea typeface="华文新魏" panose="02010800040101010101" pitchFamily="2" charset="-122"/>
              </a:rPr>
              <a:t>培训转化的项目设计启示</a:t>
            </a:r>
            <a:endParaRPr lang="en-IN" b="1" dirty="0">
              <a:latin typeface="华文新魏" panose="02010800040101010101" pitchFamily="2" charset="-122"/>
              <a:ea typeface="华文新魏" panose="02010800040101010101" pitchFamily="2" charset="-122"/>
            </a:endParaRPr>
          </a:p>
        </p:txBody>
      </p:sp>
      <p:sp>
        <p:nvSpPr>
          <p:cNvPr id="40962" name="Content Placeholder 2"/>
          <p:cNvSpPr>
            <a:spLocks noGrp="1"/>
          </p:cNvSpPr>
          <p:nvPr>
            <p:ph idx="4294967295"/>
          </p:nvPr>
        </p:nvSpPr>
        <p:spPr>
          <a:xfrm>
            <a:off x="713105" y="1276350"/>
            <a:ext cx="8229600" cy="4924425"/>
          </a:xfrm>
        </p:spPr>
        <p:txBody>
          <a:bodyPr/>
          <a:lstStyle/>
          <a:p>
            <a:pPr>
              <a:lnSpc>
                <a:spcPct val="120000"/>
              </a:lnSpc>
              <a:buFont typeface="Wingdings" panose="05000000000000000000" charset="0"/>
              <a:buChar char="l"/>
            </a:pPr>
            <a:r>
              <a:rPr lang="zh-CN" altLang="zh-CN" sz="2800" dirty="0">
                <a:latin typeface="+mn-ea"/>
              </a:rPr>
              <a:t>鼓励受训者自我管理所学技能的应用</a:t>
            </a:r>
            <a:endParaRPr lang="en-US" altLang="zh-CN" sz="2800" dirty="0">
              <a:latin typeface="+mn-ea"/>
            </a:endParaRPr>
          </a:p>
          <a:p>
            <a:pPr>
              <a:lnSpc>
                <a:spcPct val="120000"/>
              </a:lnSpc>
              <a:buFont typeface="Wingdings" panose="05000000000000000000" charset="0"/>
              <a:buChar char="l"/>
            </a:pPr>
            <a:r>
              <a:rPr lang="zh-CN" altLang="zh-CN" sz="2800" dirty="0">
                <a:latin typeface="+mn-ea"/>
              </a:rPr>
              <a:t>确保管理者和同事为受训者提供运用培训内容的机会</a:t>
            </a:r>
            <a:endParaRPr lang="en-US" altLang="zh-CN" sz="2800" dirty="0">
              <a:latin typeface="+mn-ea"/>
            </a:endParaRPr>
          </a:p>
          <a:p>
            <a:pPr>
              <a:lnSpc>
                <a:spcPct val="120000"/>
              </a:lnSpc>
              <a:buFont typeface="Wingdings" panose="05000000000000000000" charset="0"/>
              <a:buChar char="l"/>
            </a:pPr>
            <a:r>
              <a:rPr lang="zh-CN" altLang="en-US" sz="2800" dirty="0">
                <a:latin typeface="+mn-ea"/>
              </a:rPr>
              <a:t>近转化</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将所学技能准确应用于工作环境的需要</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培训中强调的任务可利用标准化应对方式处理可预见的情况</a:t>
            </a:r>
            <a:endParaRPr lang="en-IN" sz="2800" dirty="0">
              <a:latin typeface="+mn-e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idx="4294967295"/>
          </p:nvPr>
        </p:nvSpPr>
        <p:spPr>
          <a:xfrm>
            <a:off x="402590" y="-120332"/>
            <a:ext cx="8229600" cy="1143000"/>
          </a:xfrm>
        </p:spPr>
        <p:txBody>
          <a:bodyPr/>
          <a:lstStyle/>
          <a:p>
            <a:r>
              <a:rPr lang="zh-CN" altLang="zh-CN" b="1" dirty="0">
                <a:latin typeface="华文新魏" panose="02010800040101010101" pitchFamily="2" charset="-122"/>
                <a:ea typeface="华文新魏" panose="02010800040101010101" pitchFamily="2" charset="-122"/>
              </a:rPr>
              <a:t>培训转化的项目设计启示</a:t>
            </a:r>
            <a:endParaRPr lang="en-IN" b="1" dirty="0">
              <a:latin typeface="华文新魏" panose="02010800040101010101" pitchFamily="2" charset="-122"/>
              <a:ea typeface="华文新魏" panose="02010800040101010101" pitchFamily="2" charset="-122"/>
            </a:endParaRPr>
          </a:p>
        </p:txBody>
      </p:sp>
      <p:sp>
        <p:nvSpPr>
          <p:cNvPr id="41986" name="Content Placeholder 2"/>
          <p:cNvSpPr>
            <a:spLocks noGrp="1"/>
          </p:cNvSpPr>
          <p:nvPr>
            <p:ph idx="4294967295"/>
          </p:nvPr>
        </p:nvSpPr>
        <p:spPr>
          <a:xfrm>
            <a:off x="737870" y="1275715"/>
            <a:ext cx="8229600" cy="4924425"/>
          </a:xfrm>
        </p:spPr>
        <p:txBody>
          <a:bodyPr/>
          <a:lstStyle/>
          <a:p>
            <a:pPr>
              <a:lnSpc>
                <a:spcPct val="120000"/>
              </a:lnSpc>
              <a:buFont typeface="Wingdings" panose="05000000000000000000" charset="0"/>
              <a:buChar char="l"/>
            </a:pPr>
            <a:r>
              <a:rPr lang="zh-CN" altLang="zh-CN" sz="2800" dirty="0">
                <a:latin typeface="+mn-ea"/>
              </a:rPr>
              <a:t>强调近转化的项目应包括以下内容</a:t>
            </a:r>
            <a:r>
              <a:rPr lang="en-US" altLang="zh-CN" sz="2800" dirty="0">
                <a:latin typeface="+mn-ea"/>
              </a:rPr>
              <a:t>：</a:t>
            </a:r>
            <a:endParaRPr lang="zh-CN" altLang="zh-CN" sz="2800" dirty="0">
              <a:latin typeface="+mn-ea"/>
            </a:endParaRPr>
          </a:p>
          <a:p>
            <a:pPr lvl="1">
              <a:lnSpc>
                <a:spcPct val="120000"/>
              </a:lnSpc>
              <a:buFont typeface="Wingdings" panose="05000000000000000000" charset="0"/>
              <a:buChar char="l"/>
            </a:pPr>
            <a:r>
              <a:rPr lang="zh-CN" altLang="zh-CN" sz="2800" dirty="0">
                <a:latin typeface="+mn-ea"/>
              </a:rPr>
              <a:t>受训者需要按照标准化程序、流程和清单操作。</a:t>
            </a:r>
          </a:p>
          <a:p>
            <a:pPr lvl="1">
              <a:lnSpc>
                <a:spcPct val="120000"/>
              </a:lnSpc>
              <a:buFont typeface="Wingdings" panose="05000000000000000000" charset="0"/>
              <a:buChar char="l"/>
            </a:pPr>
            <a:r>
              <a:rPr lang="zh-CN" altLang="zh-CN" sz="2800" dirty="0">
                <a:latin typeface="+mn-ea"/>
              </a:rPr>
              <a:t>应向受训者说明培训和工作任务之间的差异。</a:t>
            </a:r>
          </a:p>
          <a:p>
            <a:pPr lvl="1">
              <a:lnSpc>
                <a:spcPct val="120000"/>
              </a:lnSpc>
              <a:buFont typeface="Wingdings" panose="05000000000000000000" charset="0"/>
              <a:buChar char="l"/>
            </a:pPr>
            <a:r>
              <a:rPr lang="zh-CN" altLang="zh-CN" sz="2800" dirty="0">
                <a:latin typeface="+mn-ea"/>
              </a:rPr>
              <a:t>应向受训者解释为什么以及如何执行这些程序</a:t>
            </a:r>
            <a:r>
              <a:rPr lang="en-US" altLang="zh-CN" sz="2800" dirty="0">
                <a:latin typeface="+mn-ea"/>
              </a:rPr>
              <a:t>，</a:t>
            </a:r>
            <a:r>
              <a:rPr lang="zh-CN" altLang="zh-CN" sz="2800" dirty="0">
                <a:latin typeface="+mn-ea"/>
              </a:rPr>
              <a:t>以帮助他们了解程序背后的概念。</a:t>
            </a:r>
          </a:p>
          <a:p>
            <a:pPr lvl="1">
              <a:lnSpc>
                <a:spcPct val="120000"/>
              </a:lnSpc>
              <a:buFont typeface="Wingdings" panose="05000000000000000000" charset="0"/>
              <a:buChar char="l"/>
            </a:pPr>
            <a:r>
              <a:rPr lang="zh-CN" altLang="zh-CN" sz="2800" dirty="0">
                <a:latin typeface="+mn-ea"/>
              </a:rPr>
              <a:t>受训者在项目中学到的行为或技能应有助于产生有效的绩效。</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361315" y="-86677"/>
            <a:ext cx="8229600" cy="1143000"/>
          </a:xfrm>
        </p:spPr>
        <p:txBody>
          <a:bodyPr/>
          <a:lstStyle/>
          <a:p>
            <a:r>
              <a:rPr lang="zh-CN" altLang="zh-CN" b="1" dirty="0">
                <a:latin typeface="华文新魏" panose="02010800040101010101" pitchFamily="2" charset="-122"/>
                <a:ea typeface="华文新魏" panose="02010800040101010101" pitchFamily="2" charset="-122"/>
              </a:rPr>
              <a:t>培训转化的项目设计启示</a:t>
            </a:r>
            <a:endParaRPr lang="en-IN" b="1" dirty="0">
              <a:latin typeface="华文新魏" panose="02010800040101010101" pitchFamily="2" charset="-122"/>
              <a:ea typeface="华文新魏" panose="02010800040101010101" pitchFamily="2" charset="-122"/>
            </a:endParaRPr>
          </a:p>
        </p:txBody>
      </p:sp>
      <p:sp>
        <p:nvSpPr>
          <p:cNvPr id="43010" name="Content Placeholder 2"/>
          <p:cNvSpPr>
            <a:spLocks noGrp="1"/>
          </p:cNvSpPr>
          <p:nvPr>
            <p:ph idx="4294967295"/>
          </p:nvPr>
        </p:nvSpPr>
        <p:spPr>
          <a:xfrm>
            <a:off x="669474" y="1255673"/>
            <a:ext cx="8424936" cy="4924425"/>
          </a:xfrm>
        </p:spPr>
        <p:txBody>
          <a:bodyPr/>
          <a:lstStyle/>
          <a:p>
            <a:pPr>
              <a:lnSpc>
                <a:spcPct val="120000"/>
              </a:lnSpc>
              <a:buFont typeface="Wingdings" panose="05000000000000000000" charset="0"/>
              <a:buChar char="l"/>
            </a:pPr>
            <a:r>
              <a:rPr lang="zh-CN" altLang="en-US" sz="2800" dirty="0">
                <a:latin typeface="+mn-ea"/>
              </a:rPr>
              <a:t>远转化</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培训应该重点学习一些通用原则和知识</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使我们知晓何时以及为何我们要采取一系列措施</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强调远转化的项目应包含如下内容</a:t>
            </a:r>
            <a:r>
              <a:rPr lang="en-US" altLang="zh-CN" sz="2800" dirty="0">
                <a:latin typeface="+mn-ea"/>
              </a:rPr>
              <a:t>：</a:t>
            </a:r>
            <a:endParaRPr lang="zh-CN" altLang="zh-CN" sz="2800" dirty="0">
              <a:latin typeface="+mn-ea"/>
            </a:endParaRPr>
          </a:p>
          <a:p>
            <a:pPr lvl="2">
              <a:lnSpc>
                <a:spcPct val="120000"/>
              </a:lnSpc>
              <a:buFont typeface="Wingdings" panose="05000000000000000000" charset="0"/>
              <a:buChar char="l"/>
            </a:pPr>
            <a:r>
              <a:rPr lang="zh-CN" altLang="zh-CN" sz="2800" dirty="0">
                <a:latin typeface="+mn-ea"/>
              </a:rPr>
              <a:t>传授一般概念、广泛的原则或关键行为</a:t>
            </a:r>
          </a:p>
          <a:p>
            <a:pPr lvl="2">
              <a:lnSpc>
                <a:spcPct val="120000"/>
              </a:lnSpc>
              <a:buFont typeface="Wingdings" panose="05000000000000000000" charset="0"/>
              <a:buChar char="l"/>
            </a:pPr>
            <a:r>
              <a:rPr lang="zh-CN" altLang="zh-CN" sz="2800" dirty="0">
                <a:latin typeface="+mn-ea"/>
              </a:rPr>
              <a:t>提供一列提示和问题</a:t>
            </a:r>
            <a:r>
              <a:rPr lang="en-US" altLang="zh-CN" sz="2800" dirty="0">
                <a:latin typeface="+mn-ea"/>
              </a:rPr>
              <a:t>，</a:t>
            </a:r>
            <a:r>
              <a:rPr lang="zh-CN" altLang="zh-CN" sz="2800" dirty="0">
                <a:latin typeface="+mn-ea"/>
              </a:rPr>
              <a:t>以帮助触发想法和问题集</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36512"/>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5—10</a:t>
            </a:r>
            <a:r>
              <a:rPr lang="zh-CN" altLang="zh-CN" b="1" dirty="0">
                <a:latin typeface="华文新魏" panose="02010800040101010101" pitchFamily="2" charset="-122"/>
                <a:ea typeface="华文新魏" panose="02010800040101010101" pitchFamily="2" charset="-122"/>
              </a:rPr>
              <a:t>自我管理模块示范</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76200" y="1614572"/>
          <a:ext cx="9144000" cy="4941168"/>
        </p:xfrm>
        <a:graphic>
          <a:graphicData uri="http://schemas.openxmlformats.org/drawingml/2006/table">
            <a:tbl>
              <a:tblPr firstRow="1" firstCol="1" bandRow="1">
                <a:tableStyleId>{5C22544A-7EE6-4342-B048-85BDC9FD1C3A}</a:tableStyleId>
              </a:tblPr>
              <a:tblGrid>
                <a:gridCol w="4099226">
                  <a:extLst>
                    <a:ext uri="{9D8B030D-6E8A-4147-A177-3AD203B41FA5}">
                      <a16:colId xmlns:a16="http://schemas.microsoft.com/office/drawing/2014/main" val="20000"/>
                    </a:ext>
                  </a:extLst>
                </a:gridCol>
                <a:gridCol w="5044774">
                  <a:extLst>
                    <a:ext uri="{9D8B030D-6E8A-4147-A177-3AD203B41FA5}">
                      <a16:colId xmlns:a16="http://schemas.microsoft.com/office/drawing/2014/main" val="20001"/>
                    </a:ext>
                  </a:extLst>
                </a:gridCol>
              </a:tblGrid>
              <a:tr h="4941168">
                <a:tc>
                  <a:txBody>
                    <a:bodyPr/>
                    <a:lstStyle/>
                    <a:p>
                      <a:pPr>
                        <a:lnSpc>
                          <a:spcPct val="120000"/>
                        </a:lnSpc>
                        <a:spcAft>
                          <a:spcPts val="0"/>
                        </a:spcAft>
                      </a:pPr>
                      <a:r>
                        <a:rPr lang="en-US" sz="2000" b="0" dirty="0">
                          <a:solidFill>
                            <a:schemeClr val="bg1"/>
                          </a:solidFill>
                          <a:effectLst/>
                          <a:latin typeface="+mn-ea"/>
                          <a:ea typeface="+mn-ea"/>
                        </a:rPr>
                        <a:t>1.</a:t>
                      </a:r>
                      <a:r>
                        <a:rPr lang="zh-CN" sz="2000" b="0" dirty="0">
                          <a:solidFill>
                            <a:schemeClr val="bg1"/>
                          </a:solidFill>
                          <a:effectLst/>
                          <a:latin typeface="+mn-ea"/>
                          <a:ea typeface="+mn-ea"/>
                        </a:rPr>
                        <a:t>讨论偏差过失</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注意不足之处的证据</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提供改进方向</a:t>
                      </a:r>
                    </a:p>
                    <a:p>
                      <a:pPr>
                        <a:lnSpc>
                          <a:spcPct val="120000"/>
                        </a:lnSpc>
                        <a:spcAft>
                          <a:spcPts val="0"/>
                        </a:spcAft>
                      </a:pPr>
                      <a:r>
                        <a:rPr lang="en-US" sz="2000" b="0" dirty="0">
                          <a:solidFill>
                            <a:schemeClr val="bg1"/>
                          </a:solidFill>
                          <a:effectLst/>
                          <a:latin typeface="+mn-ea"/>
                          <a:ea typeface="+mn-ea"/>
                        </a:rPr>
                        <a:t>2.</a:t>
                      </a:r>
                      <a:r>
                        <a:rPr lang="zh-CN" sz="2000" b="0" dirty="0">
                          <a:solidFill>
                            <a:schemeClr val="bg1"/>
                          </a:solidFill>
                          <a:effectLst/>
                          <a:latin typeface="+mn-ea"/>
                          <a:ea typeface="+mn-ea"/>
                        </a:rPr>
                        <a:t>确定针对转化的技能</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确定技能</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使这些技能可衡量、可量化</a:t>
                      </a:r>
                    </a:p>
                    <a:p>
                      <a:pPr>
                        <a:lnSpc>
                          <a:spcPct val="120000"/>
                        </a:lnSpc>
                        <a:spcAft>
                          <a:spcPts val="0"/>
                        </a:spcAft>
                      </a:pPr>
                      <a:r>
                        <a:rPr lang="en-US" sz="2000" b="0" dirty="0">
                          <a:solidFill>
                            <a:schemeClr val="bg1"/>
                          </a:solidFill>
                          <a:effectLst/>
                          <a:latin typeface="+mn-ea"/>
                          <a:ea typeface="+mn-ea"/>
                        </a:rPr>
                        <a:t>3.</a:t>
                      </a:r>
                      <a:r>
                        <a:rPr lang="zh-CN" sz="2000" b="0" dirty="0">
                          <a:solidFill>
                            <a:schemeClr val="bg1"/>
                          </a:solidFill>
                          <a:effectLst/>
                          <a:latin typeface="+mn-ea"/>
                          <a:ea typeface="+mn-ea"/>
                        </a:rPr>
                        <a:t>确定导致偏差过失的个人或环境因素</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低自我效能感</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时间压力</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缺乏管理者或同事的支持</a:t>
                      </a:r>
                    </a:p>
                    <a:p>
                      <a:pPr>
                        <a:lnSpc>
                          <a:spcPct val="120000"/>
                        </a:lnSpc>
                        <a:spcAft>
                          <a:spcPts val="0"/>
                        </a:spcAft>
                      </a:pPr>
                      <a:r>
                        <a:rPr lang="en-US" sz="2000" b="0" dirty="0">
                          <a:solidFill>
                            <a:schemeClr val="bg1"/>
                          </a:solidFill>
                          <a:effectLst/>
                          <a:latin typeface="+mn-ea"/>
                          <a:ea typeface="+mn-ea"/>
                        </a:rPr>
                        <a:t>4.</a:t>
                      </a:r>
                      <a:r>
                        <a:rPr lang="zh-CN" sz="2000" b="0" dirty="0">
                          <a:solidFill>
                            <a:schemeClr val="bg1"/>
                          </a:solidFill>
                          <a:effectLst/>
                          <a:latin typeface="+mn-ea"/>
                          <a:ea typeface="+mn-ea"/>
                        </a:rPr>
                        <a:t>讨论应对技巧和策略</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时间管理</a:t>
                      </a:r>
                      <a:endParaRPr lang="zh-CN" sz="2000" b="0" dirty="0">
                        <a:solidFill>
                          <a:schemeClr val="bg1"/>
                        </a:solidFill>
                        <a:effectLst/>
                        <a:latin typeface="+mn-ea"/>
                        <a:ea typeface="+mn-ea"/>
                        <a:cs typeface="Times New Roman" panose="02020603050405020304"/>
                      </a:endParaRPr>
                    </a:p>
                  </a:txBody>
                  <a:tcPr marL="57150" marR="57150" marT="0" marB="0" anchor="ctr"/>
                </a:tc>
                <a:tc>
                  <a:txBody>
                    <a:bodyPr/>
                    <a:lstStyle/>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设置优先级</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自我监控</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自我奖励</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个人支持网络</a:t>
                      </a:r>
                    </a:p>
                    <a:p>
                      <a:pPr>
                        <a:lnSpc>
                          <a:spcPct val="120000"/>
                        </a:lnSpc>
                        <a:spcAft>
                          <a:spcPts val="0"/>
                        </a:spcAft>
                      </a:pPr>
                      <a:r>
                        <a:rPr lang="en-US" sz="2000" b="0" dirty="0">
                          <a:solidFill>
                            <a:schemeClr val="bg1"/>
                          </a:solidFill>
                          <a:effectLst/>
                          <a:latin typeface="+mn-ea"/>
                          <a:ea typeface="+mn-ea"/>
                        </a:rPr>
                        <a:t>5.</a:t>
                      </a:r>
                      <a:r>
                        <a:rPr lang="zh-CN" sz="2000" b="0" dirty="0">
                          <a:solidFill>
                            <a:schemeClr val="bg1"/>
                          </a:solidFill>
                          <a:effectLst/>
                          <a:latin typeface="+mn-ea"/>
                          <a:ea typeface="+mn-ea"/>
                        </a:rPr>
                        <a:t>确定可能发生偏差过失的时间</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情况</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处理导致偏差过失的行动</a:t>
                      </a:r>
                    </a:p>
                    <a:p>
                      <a:pPr>
                        <a:lnSpc>
                          <a:spcPct val="120000"/>
                        </a:lnSpc>
                        <a:spcAft>
                          <a:spcPts val="0"/>
                        </a:spcAft>
                      </a:pPr>
                      <a:r>
                        <a:rPr lang="en-US" sz="2000" b="0" dirty="0">
                          <a:solidFill>
                            <a:schemeClr val="bg1"/>
                          </a:solidFill>
                          <a:effectLst/>
                          <a:latin typeface="+mn-ea"/>
                          <a:ea typeface="+mn-ea"/>
                        </a:rPr>
                        <a:t>6.</a:t>
                      </a:r>
                      <a:r>
                        <a:rPr lang="zh-CN" sz="2000" b="0" dirty="0">
                          <a:solidFill>
                            <a:schemeClr val="bg1"/>
                          </a:solidFill>
                          <a:effectLst/>
                          <a:latin typeface="+mn-ea"/>
                          <a:ea typeface="+mn-ea"/>
                        </a:rPr>
                        <a:t>讨论确保技能转化的资源</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管理者</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培训者</a:t>
                      </a:r>
                    </a:p>
                    <a:p>
                      <a:pPr>
                        <a:lnSpc>
                          <a:spcPct val="120000"/>
                        </a:lnSpc>
                        <a:spcAft>
                          <a:spcPts val="0"/>
                        </a:spcAft>
                      </a:pPr>
                      <a:r>
                        <a:rPr lang="en-US" sz="2000" b="0" dirty="0">
                          <a:solidFill>
                            <a:schemeClr val="bg1"/>
                          </a:solidFill>
                          <a:effectLst/>
                          <a:latin typeface="+mn-ea"/>
                          <a:ea typeface="+mn-ea"/>
                        </a:rPr>
                        <a:t>● </a:t>
                      </a:r>
                      <a:r>
                        <a:rPr lang="zh-CN" sz="2000" b="0" dirty="0">
                          <a:solidFill>
                            <a:schemeClr val="bg1"/>
                          </a:solidFill>
                          <a:effectLst/>
                          <a:latin typeface="+mn-ea"/>
                          <a:ea typeface="+mn-ea"/>
                        </a:rPr>
                        <a:t>其他受训者</a:t>
                      </a:r>
                      <a:endParaRPr lang="zh-CN" sz="2000" b="0" dirty="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9890" y="-112077"/>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鼓励管理者支持培训</a:t>
            </a:r>
          </a:p>
        </p:txBody>
      </p:sp>
      <p:sp>
        <p:nvSpPr>
          <p:cNvPr id="45058" name="Content Placeholder 2"/>
          <p:cNvSpPr>
            <a:spLocks noGrp="1"/>
          </p:cNvSpPr>
          <p:nvPr>
            <p:ph idx="4294967295"/>
          </p:nvPr>
        </p:nvSpPr>
        <p:spPr>
          <a:xfrm>
            <a:off x="712470" y="1267460"/>
            <a:ext cx="8229600" cy="4924425"/>
          </a:xfrm>
        </p:spPr>
        <p:txBody>
          <a:bodyPr/>
          <a:lstStyle/>
          <a:p>
            <a:pPr>
              <a:lnSpc>
                <a:spcPct val="120000"/>
              </a:lnSpc>
              <a:buFont typeface="Wingdings" panose="05000000000000000000" charset="0"/>
              <a:buChar char="l"/>
            </a:pPr>
            <a:r>
              <a:rPr lang="zh-CN" altLang="zh-CN" sz="2800" dirty="0">
                <a:latin typeface="+mn-ea"/>
              </a:rPr>
              <a:t>管理者支持</a:t>
            </a:r>
            <a:r>
              <a:rPr lang="zh-CN" altLang="en-US" sz="2800" dirty="0">
                <a:latin typeface="+mn-ea"/>
              </a:rPr>
              <a:t>：</a:t>
            </a:r>
            <a:r>
              <a:rPr lang="zh-CN" altLang="zh-CN" sz="2800" dirty="0">
                <a:latin typeface="+mn-ea"/>
              </a:rPr>
              <a:t>是指受训者的管理者在何种程度上</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强调参加培训项目的重要性</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将培训内容应用于工作中</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为受训者提供将其所学应用于工作中的机会</a:t>
            </a:r>
            <a:endParaRPr lang="en-IN" sz="2800" dirty="0">
              <a:latin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97440"/>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鼓励管理者支持培训</a:t>
            </a:r>
            <a:endParaRPr lang="en-IN" sz="4400" b="1" dirty="0">
              <a:latin typeface="华文新魏" panose="02010800040101010101" pitchFamily="2" charset="-122"/>
              <a:ea typeface="华文新魏" panose="02010800040101010101" pitchFamily="2" charset="-122"/>
            </a:endParaRPr>
          </a:p>
        </p:txBody>
      </p:sp>
      <p:sp>
        <p:nvSpPr>
          <p:cNvPr id="46082" name="Content Placeholder 2"/>
          <p:cNvSpPr>
            <a:spLocks noGrp="1"/>
          </p:cNvSpPr>
          <p:nvPr>
            <p:ph idx="4294967295"/>
          </p:nvPr>
        </p:nvSpPr>
        <p:spPr>
          <a:xfrm>
            <a:off x="605721" y="1253391"/>
            <a:ext cx="8748464" cy="5445224"/>
          </a:xfrm>
        </p:spPr>
        <p:txBody>
          <a:bodyPr/>
          <a:lstStyle/>
          <a:p>
            <a:pPr marL="361315" indent="-361315">
              <a:lnSpc>
                <a:spcPct val="110000"/>
              </a:lnSpc>
              <a:buFont typeface="Wingdings" panose="05000000000000000000" charset="0"/>
              <a:buChar char="l"/>
            </a:pPr>
            <a:r>
              <a:rPr lang="zh-CN" altLang="zh-CN" sz="2800" dirty="0">
                <a:latin typeface="+mn-ea"/>
              </a:rPr>
              <a:t>行动计划</a:t>
            </a:r>
            <a:r>
              <a:rPr lang="zh-CN" altLang="en-US" sz="2800" dirty="0">
                <a:latin typeface="+mn-ea"/>
              </a:rPr>
              <a:t>：</a:t>
            </a:r>
            <a:endParaRPr lang="en-US" altLang="zh-CN" sz="2800" dirty="0">
              <a:latin typeface="+mn-ea"/>
            </a:endParaRPr>
          </a:p>
          <a:p>
            <a:pPr marL="613410" lvl="1" indent="-293370" defTabSz="0">
              <a:lnSpc>
                <a:spcPct val="110000"/>
              </a:lnSpc>
              <a:buFont typeface="Wingdings" panose="05000000000000000000" charset="0"/>
              <a:buChar char="l"/>
              <a:tabLst>
                <a:tab pos="626745" algn="l"/>
              </a:tabLst>
            </a:pPr>
            <a:r>
              <a:rPr lang="zh-CN" altLang="zh-CN" sz="2800" dirty="0">
                <a:latin typeface="+mn-ea"/>
              </a:rPr>
              <a:t>是一份书面文件</a:t>
            </a:r>
            <a:r>
              <a:rPr lang="en-US" altLang="zh-CN" sz="2800" dirty="0">
                <a:latin typeface="+mn-ea"/>
              </a:rPr>
              <a:t>，</a:t>
            </a:r>
            <a:r>
              <a:rPr lang="zh-CN" altLang="zh-CN" sz="2800" dirty="0">
                <a:latin typeface="+mn-ea"/>
              </a:rPr>
              <a:t>包括管理者和培训师为确保培训成果应用于实际工作中所采取的各个步骤。</a:t>
            </a:r>
            <a:endParaRPr lang="en-US" altLang="zh-CN" sz="2800" dirty="0">
              <a:latin typeface="+mn-ea"/>
            </a:endParaRPr>
          </a:p>
          <a:p>
            <a:pPr marL="613410" lvl="1" indent="-293370" defTabSz="0">
              <a:lnSpc>
                <a:spcPct val="110000"/>
              </a:lnSpc>
              <a:buFont typeface="Wingdings" panose="05000000000000000000" charset="0"/>
              <a:buChar char="l"/>
              <a:tabLst>
                <a:tab pos="626745" algn="l"/>
              </a:tabLst>
            </a:pPr>
            <a:r>
              <a:rPr lang="zh-CN" altLang="zh-CN" sz="2800" dirty="0">
                <a:latin typeface="+mn-ea"/>
              </a:rPr>
              <a:t>该行动计划包括</a:t>
            </a:r>
            <a:r>
              <a:rPr lang="en-US" altLang="zh-CN" sz="2800" dirty="0">
                <a:latin typeface="+mn-ea"/>
              </a:rPr>
              <a:t>：</a:t>
            </a:r>
          </a:p>
          <a:p>
            <a:pPr lvl="2">
              <a:lnSpc>
                <a:spcPct val="110000"/>
              </a:lnSpc>
              <a:buFont typeface="Wingdings" panose="05000000000000000000" charset="0"/>
              <a:buChar char="l"/>
            </a:pPr>
            <a:r>
              <a:rPr lang="zh-CN" altLang="zh-CN" sz="2400" dirty="0">
                <a:latin typeface="+mn-ea"/>
              </a:rPr>
              <a:t>确定培训内容及其如何应用的目标</a:t>
            </a:r>
            <a:r>
              <a:rPr lang="en-US" altLang="zh-CN" sz="2400" dirty="0">
                <a:latin typeface="+mn-ea"/>
              </a:rPr>
              <a:t>（</a:t>
            </a:r>
            <a:r>
              <a:rPr lang="zh-CN" altLang="zh-CN" sz="2400" dirty="0">
                <a:latin typeface="+mn-ea"/>
              </a:rPr>
              <a:t>项目、问题</a:t>
            </a:r>
            <a:r>
              <a:rPr lang="en-US" altLang="zh-CN" sz="2400" dirty="0">
                <a:latin typeface="+mn-ea"/>
              </a:rPr>
              <a:t>）</a:t>
            </a:r>
          </a:p>
          <a:p>
            <a:pPr lvl="2">
              <a:lnSpc>
                <a:spcPct val="110000"/>
              </a:lnSpc>
              <a:buFont typeface="Wingdings" panose="05000000000000000000" charset="0"/>
              <a:buChar char="l"/>
            </a:pPr>
            <a:r>
              <a:rPr lang="zh-CN" altLang="zh-CN" sz="2400" dirty="0">
                <a:latin typeface="+mn-ea"/>
              </a:rPr>
              <a:t>达到目标的策略</a:t>
            </a:r>
            <a:r>
              <a:rPr lang="en-US" altLang="zh-CN" sz="2400" dirty="0">
                <a:latin typeface="+mn-ea"/>
              </a:rPr>
              <a:t>（</a:t>
            </a:r>
            <a:r>
              <a:rPr lang="zh-CN" altLang="zh-CN" sz="2400" dirty="0">
                <a:latin typeface="+mn-ea"/>
              </a:rPr>
              <a:t>包括受训者会做的不同的事情、需要的资源</a:t>
            </a:r>
            <a:r>
              <a:rPr lang="en-US" altLang="zh-CN" sz="2400" dirty="0">
                <a:latin typeface="+mn-ea"/>
              </a:rPr>
              <a:t>，</a:t>
            </a:r>
            <a:r>
              <a:rPr lang="zh-CN" altLang="zh-CN" sz="2400" dirty="0">
                <a:latin typeface="+mn-ea"/>
              </a:rPr>
              <a:t>以及来自管理者和同事的支持类型</a:t>
            </a:r>
            <a:r>
              <a:rPr lang="en-US" altLang="zh-CN" sz="2400" dirty="0">
                <a:latin typeface="+mn-ea"/>
              </a:rPr>
              <a:t>）</a:t>
            </a:r>
          </a:p>
          <a:p>
            <a:pPr lvl="2">
              <a:lnSpc>
                <a:spcPct val="110000"/>
              </a:lnSpc>
              <a:buFont typeface="Wingdings" panose="05000000000000000000" charset="0"/>
              <a:buChar char="l"/>
            </a:pPr>
            <a:r>
              <a:rPr lang="zh-CN" altLang="zh-CN" sz="2400" dirty="0">
                <a:latin typeface="+mn-ea"/>
              </a:rPr>
              <a:t>接收反馈的策略</a:t>
            </a:r>
            <a:endParaRPr lang="en-US" altLang="zh-CN" sz="2400" dirty="0">
              <a:latin typeface="+mn-ea"/>
            </a:endParaRPr>
          </a:p>
          <a:p>
            <a:pPr lvl="2">
              <a:lnSpc>
                <a:spcPct val="110000"/>
              </a:lnSpc>
              <a:buFont typeface="Wingdings" panose="05000000000000000000" charset="0"/>
              <a:buChar char="l"/>
            </a:pPr>
            <a:r>
              <a:rPr lang="zh-CN" altLang="zh-CN" sz="2400" dirty="0">
                <a:latin typeface="+mn-ea"/>
              </a:rPr>
              <a:t>预期的绩效成果</a:t>
            </a:r>
            <a:endParaRPr lang="en-US" altLang="zh-CN" sz="2400" dirty="0">
              <a:latin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18577" y="-53022"/>
            <a:ext cx="8507288"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5—5</a:t>
            </a:r>
            <a:r>
              <a:rPr lang="zh-CN" altLang="zh-CN" b="1" dirty="0">
                <a:latin typeface="华文新魏" panose="02010800040101010101" pitchFamily="2" charset="-122"/>
                <a:ea typeface="华文新魏" panose="02010800040101010101" pitchFamily="2" charset="-122"/>
              </a:rPr>
              <a:t>　管理层对培训的支持水平</a:t>
            </a:r>
          </a:p>
        </p:txBody>
      </p:sp>
      <p:pic>
        <p:nvPicPr>
          <p:cNvPr id="4" name="5-5.EPS" descr="id:2147498959;FounderCES"/>
          <p:cNvPicPr>
            <a:picLocks noGrp="1"/>
          </p:cNvPicPr>
          <p:nvPr>
            <p:ph sz="quarter" idx="1"/>
          </p:nvPr>
        </p:nvPicPr>
        <p:blipFill>
          <a:blip r:embed="rId2"/>
          <a:stretch>
            <a:fillRect/>
          </a:stretch>
        </p:blipFill>
        <p:spPr>
          <a:xfrm>
            <a:off x="107504" y="1617747"/>
            <a:ext cx="8928992" cy="513187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892480" cy="1786210"/>
          </a:xfrm>
        </p:spPr>
        <p:txBody>
          <a:bodyPr/>
          <a:lstStyle/>
          <a:p>
            <a:br>
              <a:rPr lang="en-US" altLang="zh-CN" dirty="0"/>
            </a:br>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5—11</a:t>
            </a:r>
            <a:r>
              <a:rPr lang="zh-CN" altLang="zh-CN" b="1" dirty="0">
                <a:latin typeface="华文新魏" panose="02010800040101010101" pitchFamily="2" charset="-122"/>
                <a:ea typeface="华文新魏" panose="02010800040101010101" pitchFamily="2" charset="-122"/>
              </a:rPr>
              <a:t>确定管理者支持培训程度的清单</a:t>
            </a:r>
            <a:br>
              <a:rPr lang="zh-CN" altLang="zh-CN" dirty="0"/>
            </a:br>
            <a:endParaRPr lang="zh-CN" altLang="en-US" dirty="0"/>
          </a:p>
        </p:txBody>
      </p:sp>
      <p:graphicFrame>
        <p:nvGraphicFramePr>
          <p:cNvPr id="4" name="内容占位符 3"/>
          <p:cNvGraphicFramePr>
            <a:graphicFrameLocks noGrp="1"/>
          </p:cNvGraphicFramePr>
          <p:nvPr>
            <p:ph sz="quarter" idx="1"/>
          </p:nvPr>
        </p:nvGraphicFramePr>
        <p:xfrm>
          <a:off x="0" y="1628800"/>
          <a:ext cx="9144000" cy="5815838"/>
        </p:xfrm>
        <a:graphic>
          <a:graphicData uri="http://schemas.openxmlformats.org/drawingml/2006/table">
            <a:tbl>
              <a:tblPr firstRow="1" firstCol="1" bandRow="1">
                <a:tableStyleId>{5C22544A-7EE6-4342-B048-85BDC9FD1C3A}</a:tableStyleId>
              </a:tblPr>
              <a:tblGrid>
                <a:gridCol w="9144000">
                  <a:extLst>
                    <a:ext uri="{9D8B030D-6E8A-4147-A177-3AD203B41FA5}">
                      <a16:colId xmlns:a16="http://schemas.microsoft.com/office/drawing/2014/main" val="20000"/>
                    </a:ext>
                  </a:extLst>
                </a:gridCol>
              </a:tblGrid>
              <a:tr h="5229200">
                <a:tc>
                  <a:txBody>
                    <a:bodyPr/>
                    <a:lstStyle/>
                    <a:p>
                      <a:pPr>
                        <a:lnSpc>
                          <a:spcPct val="120000"/>
                        </a:lnSpc>
                        <a:spcAft>
                          <a:spcPts val="0"/>
                        </a:spcAft>
                      </a:pPr>
                      <a:r>
                        <a:rPr lang="zh-CN" sz="2000" dirty="0">
                          <a:effectLst/>
                          <a:latin typeface="+mn-ea"/>
                          <a:ea typeface="+mn-ea"/>
                        </a:rPr>
                        <a:t>请仔细阅读每个句子</a:t>
                      </a:r>
                      <a:r>
                        <a:rPr lang="en-US" sz="2000" dirty="0">
                          <a:effectLst/>
                          <a:latin typeface="+mn-ea"/>
                          <a:ea typeface="+mn-ea"/>
                        </a:rPr>
                        <a:t>，</a:t>
                      </a:r>
                      <a:r>
                        <a:rPr lang="zh-CN" sz="2000" dirty="0">
                          <a:effectLst/>
                          <a:latin typeface="+mn-ea"/>
                          <a:ea typeface="+mn-ea"/>
                        </a:rPr>
                        <a:t>并检查所有适用于你的句子</a:t>
                      </a:r>
                      <a:r>
                        <a:rPr lang="en-US" sz="2000" dirty="0">
                          <a:effectLst/>
                          <a:latin typeface="+mn-ea"/>
                          <a:ea typeface="+mn-ea"/>
                        </a:rPr>
                        <a:t>：</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我已经讨论过该课程</a:t>
                      </a:r>
                      <a:r>
                        <a:rPr lang="en-US" sz="2000" dirty="0">
                          <a:effectLst/>
                          <a:latin typeface="+mn-ea"/>
                          <a:ea typeface="+mn-ea"/>
                        </a:rPr>
                        <a:t>，</a:t>
                      </a:r>
                      <a:r>
                        <a:rPr lang="zh-CN" sz="2000" dirty="0">
                          <a:effectLst/>
                          <a:latin typeface="+mn-ea"/>
                          <a:ea typeface="+mn-ea"/>
                        </a:rPr>
                        <a:t>并为雇员设置了学习目标。</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我理解培训目的。</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我知道培训内容如何与雇员需要学习的知识相一致。</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我足够了解培训</a:t>
                      </a:r>
                      <a:r>
                        <a:rPr lang="en-US" sz="2000" dirty="0">
                          <a:effectLst/>
                          <a:latin typeface="+mn-ea"/>
                          <a:ea typeface="+mn-ea"/>
                        </a:rPr>
                        <a:t>，</a:t>
                      </a:r>
                      <a:r>
                        <a:rPr lang="zh-CN" sz="2000" dirty="0">
                          <a:effectLst/>
                          <a:latin typeface="+mn-ea"/>
                          <a:ea typeface="+mn-ea"/>
                        </a:rPr>
                        <a:t>能够支持雇员结束培训后应用他们所学。</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雇员已完成行动计划或其他类型的学习任务</a:t>
                      </a:r>
                      <a:r>
                        <a:rPr lang="en-US" sz="2000" dirty="0">
                          <a:effectLst/>
                          <a:latin typeface="+mn-ea"/>
                          <a:ea typeface="+mn-ea"/>
                        </a:rPr>
                        <a:t>，</a:t>
                      </a:r>
                      <a:r>
                        <a:rPr lang="zh-CN" sz="2000" dirty="0">
                          <a:effectLst/>
                          <a:latin typeface="+mn-ea"/>
                          <a:ea typeface="+mn-ea"/>
                        </a:rPr>
                        <a:t>旨在帮助将所学应用于工作中。</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我已经传达了我关于培训的期望。</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课程或项目结束后</a:t>
                      </a:r>
                      <a:r>
                        <a:rPr lang="en-US" sz="2000" dirty="0">
                          <a:effectLst/>
                          <a:latin typeface="+mn-ea"/>
                          <a:ea typeface="+mn-ea"/>
                        </a:rPr>
                        <a:t>，</a:t>
                      </a:r>
                      <a:r>
                        <a:rPr lang="zh-CN" sz="2000" dirty="0">
                          <a:effectLst/>
                          <a:latin typeface="+mn-ea"/>
                          <a:ea typeface="+mn-ea"/>
                        </a:rPr>
                        <a:t>我鼓励雇员分享学习成果。</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我鼓励雇员参加培训</a:t>
                      </a:r>
                      <a:r>
                        <a:rPr lang="en-US" sz="2000" dirty="0">
                          <a:effectLst/>
                          <a:latin typeface="+mn-ea"/>
                          <a:ea typeface="+mn-ea"/>
                        </a:rPr>
                        <a:t>，</a:t>
                      </a:r>
                      <a:r>
                        <a:rPr lang="zh-CN" sz="2000" dirty="0">
                          <a:effectLst/>
                          <a:latin typeface="+mn-ea"/>
                          <a:ea typeface="+mn-ea"/>
                        </a:rPr>
                        <a:t>利用呼叫转移和电子邮件通知功能来防止分心。</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我让雇员参加培训。</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培训结束后</a:t>
                      </a:r>
                      <a:r>
                        <a:rPr lang="en-US" sz="2000" dirty="0">
                          <a:effectLst/>
                          <a:latin typeface="+mn-ea"/>
                          <a:ea typeface="+mn-ea"/>
                        </a:rPr>
                        <a:t>，</a:t>
                      </a:r>
                      <a:r>
                        <a:rPr lang="zh-CN" sz="2000" dirty="0">
                          <a:effectLst/>
                          <a:latin typeface="+mn-ea"/>
                          <a:ea typeface="+mn-ea"/>
                        </a:rPr>
                        <a:t>我会听取雇员关于学习目标的汇报并讨论如何将其应用到工作中去。</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培训结束后</a:t>
                      </a:r>
                      <a:r>
                        <a:rPr lang="en-US" sz="2000" dirty="0">
                          <a:effectLst/>
                          <a:latin typeface="+mn-ea"/>
                          <a:ea typeface="+mn-ea"/>
                        </a:rPr>
                        <a:t>，</a:t>
                      </a:r>
                      <a:r>
                        <a:rPr lang="zh-CN" sz="2000" dirty="0">
                          <a:effectLst/>
                          <a:latin typeface="+mn-ea"/>
                          <a:ea typeface="+mn-ea"/>
                        </a:rPr>
                        <a:t>我会与雇员会面</a:t>
                      </a:r>
                      <a:r>
                        <a:rPr lang="en-US" sz="2000" dirty="0">
                          <a:effectLst/>
                          <a:latin typeface="+mn-ea"/>
                          <a:ea typeface="+mn-ea"/>
                        </a:rPr>
                        <a:t>，</a:t>
                      </a:r>
                      <a:r>
                        <a:rPr lang="zh-CN" sz="2000" dirty="0">
                          <a:effectLst/>
                          <a:latin typeface="+mn-ea"/>
                          <a:ea typeface="+mn-ea"/>
                        </a:rPr>
                        <a:t>听取他们对如何应用所学的想法。</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我会提供机会让雇员与其他雇员分享学习成果。</a:t>
                      </a:r>
                      <a:r>
                        <a:rPr lang="en-US" sz="2000" dirty="0">
                          <a:effectLst/>
                          <a:latin typeface="+mn-ea"/>
                          <a:ea typeface="+mn-ea"/>
                        </a:rPr>
                        <a:t> </a:t>
                      </a:r>
                      <a:endParaRPr lang="zh-CN" sz="2000" dirty="0">
                        <a:effectLst/>
                        <a:latin typeface="+mn-ea"/>
                        <a:ea typeface="+mn-ea"/>
                      </a:endParaRPr>
                    </a:p>
                    <a:p>
                      <a:pPr>
                        <a:lnSpc>
                          <a:spcPct val="120000"/>
                        </a:lnSpc>
                        <a:spcAft>
                          <a:spcPts val="0"/>
                        </a:spcAft>
                      </a:pPr>
                      <a:r>
                        <a:rPr lang="zh-CN" sz="2000" u="sng" dirty="0">
                          <a:effectLst/>
                          <a:uFill>
                            <a:solidFill>
                              <a:srgbClr val="000000"/>
                            </a:solidFill>
                          </a:uFill>
                          <a:latin typeface="+mn-ea"/>
                          <a:ea typeface="+mn-ea"/>
                        </a:rPr>
                        <a:t>　　</a:t>
                      </a:r>
                      <a:r>
                        <a:rPr lang="zh-CN" sz="2000" dirty="0">
                          <a:effectLst/>
                          <a:latin typeface="+mn-ea"/>
                          <a:ea typeface="+mn-ea"/>
                        </a:rPr>
                        <a:t>我会认同并奖励在工作中得到证明的学习。</a:t>
                      </a:r>
                      <a:r>
                        <a:rPr lang="en-US" sz="2000" dirty="0">
                          <a:effectLst/>
                          <a:latin typeface="+mn-ea"/>
                          <a:ea typeface="+mn-ea"/>
                        </a:rPr>
                        <a:t> </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idx="4294967295"/>
          </p:nvPr>
        </p:nvSpPr>
        <p:spPr>
          <a:xfrm>
            <a:off x="457200" y="-129222"/>
            <a:ext cx="8229600" cy="1143000"/>
          </a:xfrm>
        </p:spPr>
        <p:txBody>
          <a:bodyPr/>
          <a:lstStyle/>
          <a:p>
            <a:r>
              <a:rPr lang="zh-CN" altLang="zh-CN" b="1" dirty="0">
                <a:latin typeface="华文新魏" panose="02010800040101010101" pitchFamily="2" charset="-122"/>
                <a:ea typeface="华文新魏" panose="02010800040101010101" pitchFamily="2" charset="-122"/>
              </a:rPr>
              <a:t>同事支持</a:t>
            </a:r>
          </a:p>
        </p:txBody>
      </p:sp>
      <p:sp>
        <p:nvSpPr>
          <p:cNvPr id="49154" name="Content Placeholder 2"/>
          <p:cNvSpPr>
            <a:spLocks noGrp="1"/>
          </p:cNvSpPr>
          <p:nvPr>
            <p:ph idx="4294967295"/>
          </p:nvPr>
        </p:nvSpPr>
        <p:spPr>
          <a:xfrm>
            <a:off x="662305" y="1267460"/>
            <a:ext cx="8229600" cy="4924425"/>
          </a:xfrm>
        </p:spPr>
        <p:txBody>
          <a:bodyPr/>
          <a:lstStyle/>
          <a:p>
            <a:pPr>
              <a:lnSpc>
                <a:spcPct val="120000"/>
              </a:lnSpc>
              <a:buFont typeface="Wingdings" panose="05000000000000000000" charset="0"/>
              <a:buChar char="l"/>
            </a:pPr>
            <a:r>
              <a:rPr lang="zh-CN" altLang="zh-CN" sz="2800" b="1" dirty="0">
                <a:latin typeface="+mn-ea"/>
              </a:rPr>
              <a:t>支持网络</a:t>
            </a:r>
            <a:r>
              <a:rPr lang="zh-CN" altLang="en-US" sz="2800" dirty="0">
                <a:latin typeface="+mn-ea"/>
              </a:rPr>
              <a:t>：</a:t>
            </a:r>
            <a:r>
              <a:rPr lang="zh-CN" altLang="zh-CN" sz="2800" dirty="0">
                <a:latin typeface="+mn-ea"/>
              </a:rPr>
              <a:t>是由两个或两个以上的受训者组成的进展情况的小组。</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愿意会面并讨论将所学技能应用于工作中的</a:t>
            </a:r>
            <a:endParaRPr lang="en-IN" sz="2800" dirty="0">
              <a:latin typeface="+mn-e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5605" y="-11207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应用所学技能的机会</a:t>
            </a:r>
            <a:endParaRPr lang="en-IN" sz="4400" b="1" dirty="0">
              <a:latin typeface="华文新魏" panose="02010800040101010101" pitchFamily="2" charset="-122"/>
              <a:ea typeface="华文新魏" panose="02010800040101010101" pitchFamily="2" charset="-122"/>
            </a:endParaRPr>
          </a:p>
        </p:txBody>
      </p:sp>
      <p:sp>
        <p:nvSpPr>
          <p:cNvPr id="50178" name="Content Placeholder 2"/>
          <p:cNvSpPr>
            <a:spLocks noGrp="1"/>
          </p:cNvSpPr>
          <p:nvPr>
            <p:ph idx="4294967295"/>
          </p:nvPr>
        </p:nvSpPr>
        <p:spPr>
          <a:xfrm>
            <a:off x="689541" y="1262787"/>
            <a:ext cx="8568952" cy="4924425"/>
          </a:xfrm>
        </p:spPr>
        <p:txBody>
          <a:bodyPr/>
          <a:lstStyle/>
          <a:p>
            <a:pPr>
              <a:lnSpc>
                <a:spcPct val="120000"/>
              </a:lnSpc>
              <a:buFont typeface="Wingdings" panose="05000000000000000000" charset="0"/>
              <a:buChar char="l"/>
            </a:pPr>
            <a:r>
              <a:rPr lang="zh-CN" altLang="zh-CN" sz="2800" dirty="0">
                <a:latin typeface="+mn-ea"/>
              </a:rPr>
              <a:t>应用所学技能的机会即执行机会</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指的是受训者得到机会或积极寻求机会的程度</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应用培训项目中新学的知识、技能和行为方式</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决定</a:t>
            </a:r>
            <a:r>
              <a:rPr lang="zh-CN" altLang="en-US" sz="2800" dirty="0">
                <a:latin typeface="+mn-ea"/>
              </a:rPr>
              <a:t>于：</a:t>
            </a:r>
            <a:endParaRPr lang="zh-CN" altLang="zh-CN" sz="2800" dirty="0">
              <a:latin typeface="+mn-ea"/>
            </a:endParaRPr>
          </a:p>
          <a:p>
            <a:pPr lvl="2">
              <a:lnSpc>
                <a:spcPct val="120000"/>
              </a:lnSpc>
              <a:buFont typeface="Wingdings" panose="05000000000000000000" charset="0"/>
              <a:buChar char="l"/>
            </a:pPr>
            <a:r>
              <a:rPr lang="zh-CN" altLang="zh-CN" sz="2800" dirty="0">
                <a:latin typeface="+mn-ea"/>
              </a:rPr>
              <a:t>执行机会由使用范围、活动水平和任务类型</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活动水平指在工作中执行培训任务的次数或频率</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任务类型指工作中实际执行的培训任务的难度或重要性</a:t>
            </a:r>
            <a:endParaRPr lang="en-IN" sz="2800" dirty="0">
              <a:latin typeface="+mn-e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1635" y="-10382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应用所学技能的机会</a:t>
            </a:r>
            <a:endParaRPr lang="en-IN" b="1" dirty="0">
              <a:latin typeface="华文新魏" panose="02010800040101010101" pitchFamily="2" charset="-122"/>
              <a:ea typeface="华文新魏" panose="02010800040101010101" pitchFamily="2" charset="-122"/>
            </a:endParaRPr>
          </a:p>
        </p:txBody>
      </p:sp>
      <p:sp>
        <p:nvSpPr>
          <p:cNvPr id="51202" name="Content Placeholder 2"/>
          <p:cNvSpPr>
            <a:spLocks noGrp="1"/>
          </p:cNvSpPr>
          <p:nvPr>
            <p:ph idx="4294967295"/>
          </p:nvPr>
        </p:nvSpPr>
        <p:spPr>
          <a:xfrm>
            <a:off x="527685" y="1301115"/>
            <a:ext cx="8489315" cy="4924425"/>
          </a:xfrm>
        </p:spPr>
        <p:txBody>
          <a:bodyPr/>
          <a:lstStyle/>
          <a:p>
            <a:pPr marL="998220" lvl="1" indent="-449580">
              <a:lnSpc>
                <a:spcPct val="120000"/>
              </a:lnSpc>
            </a:pPr>
            <a:r>
              <a:rPr lang="zh-CN" altLang="zh-CN" sz="2800" dirty="0">
                <a:latin typeface="+mn-ea"/>
              </a:rPr>
              <a:t>衡量执行机会可以通过询问先前的受训者来进行</a:t>
            </a:r>
            <a:r>
              <a:rPr lang="en-US" altLang="zh-CN" sz="2800" dirty="0">
                <a:latin typeface="+mn-ea"/>
              </a:rPr>
              <a:t>：</a:t>
            </a:r>
          </a:p>
          <a:p>
            <a:pPr marL="1132840" lvl="2" indent="-309880">
              <a:lnSpc>
                <a:spcPct val="120000"/>
              </a:lnSpc>
              <a:buFont typeface="Wingdings" panose="05000000000000000000" charset="0"/>
              <a:buChar char="l"/>
            </a:pPr>
            <a:r>
              <a:rPr lang="zh-CN" altLang="zh-CN" sz="2800" dirty="0">
                <a:latin typeface="+mn-ea"/>
              </a:rPr>
              <a:t>是否执行了任务</a:t>
            </a:r>
            <a:endParaRPr lang="en-US" altLang="zh-CN" sz="2800" dirty="0">
              <a:latin typeface="+mn-ea"/>
            </a:endParaRPr>
          </a:p>
          <a:p>
            <a:pPr marL="1132840" lvl="2" indent="-309880">
              <a:lnSpc>
                <a:spcPct val="120000"/>
              </a:lnSpc>
              <a:buFont typeface="Wingdings" panose="05000000000000000000" charset="0"/>
              <a:buChar char="l"/>
            </a:pPr>
            <a:r>
              <a:rPr lang="zh-CN" altLang="zh-CN" sz="2800" dirty="0">
                <a:latin typeface="+mn-ea"/>
              </a:rPr>
              <a:t>执行了多少次</a:t>
            </a:r>
            <a:endParaRPr lang="en-US" altLang="zh-CN" sz="2800" dirty="0">
              <a:latin typeface="+mn-ea"/>
            </a:endParaRPr>
          </a:p>
          <a:p>
            <a:pPr marL="1132840" lvl="2" indent="-309880">
              <a:lnSpc>
                <a:spcPct val="120000"/>
              </a:lnSpc>
              <a:buFont typeface="Wingdings" panose="05000000000000000000" charset="0"/>
              <a:buChar char="l"/>
            </a:pPr>
            <a:r>
              <a:rPr lang="zh-CN" altLang="zh-CN" sz="2800" dirty="0">
                <a:latin typeface="+mn-ea"/>
              </a:rPr>
              <a:t>执行难度大且有挑战性的任务的情况</a:t>
            </a:r>
            <a:endParaRPr lang="en-US" sz="2800" dirty="0">
              <a:latin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a:xfrm>
            <a:off x="457200" y="-160020"/>
            <a:ext cx="8229600" cy="1143000"/>
          </a:xfrm>
        </p:spPr>
        <p:txBody>
          <a:bodyPr/>
          <a:lstStyle/>
          <a:p>
            <a:r>
              <a:rPr lang="zh-CN" altLang="zh-CN" b="1" dirty="0">
                <a:latin typeface="华文新魏" panose="02010800040101010101" pitchFamily="2" charset="-122"/>
                <a:ea typeface="华文新魏" panose="02010800040101010101" pitchFamily="2" charset="-122"/>
              </a:rPr>
              <a:t>技术支持</a:t>
            </a:r>
            <a:endParaRPr lang="en-IN" b="1" dirty="0">
              <a:latin typeface="华文新魏" panose="02010800040101010101" pitchFamily="2" charset="-122"/>
              <a:ea typeface="华文新魏" panose="02010800040101010101" pitchFamily="2" charset="-122"/>
            </a:endParaRPr>
          </a:p>
        </p:txBody>
      </p:sp>
      <p:sp>
        <p:nvSpPr>
          <p:cNvPr id="52226" name="Content Placeholder 2"/>
          <p:cNvSpPr>
            <a:spLocks noGrp="1"/>
          </p:cNvSpPr>
          <p:nvPr>
            <p:ph idx="4294967295"/>
          </p:nvPr>
        </p:nvSpPr>
        <p:spPr>
          <a:xfrm>
            <a:off x="713105" y="1275715"/>
            <a:ext cx="8229600" cy="4924425"/>
          </a:xfrm>
        </p:spPr>
        <p:txBody>
          <a:bodyPr/>
          <a:lstStyle/>
          <a:p>
            <a:pPr>
              <a:lnSpc>
                <a:spcPct val="120000"/>
              </a:lnSpc>
              <a:buFont typeface="Wingdings" panose="05000000000000000000" charset="0"/>
              <a:buChar char="l"/>
            </a:pPr>
            <a:r>
              <a:rPr lang="zh-CN" altLang="zh-CN" sz="3200" dirty="0">
                <a:latin typeface="+mn-ea"/>
              </a:rPr>
              <a:t>电子执行支持系统</a:t>
            </a:r>
            <a:r>
              <a:rPr lang="zh-CN" altLang="en-US" sz="3200" dirty="0">
                <a:latin typeface="+mn-ea"/>
              </a:rPr>
              <a:t>：</a:t>
            </a:r>
            <a:endParaRPr lang="en-US" altLang="zh-CN" sz="3200" dirty="0">
              <a:latin typeface="+mn-ea"/>
            </a:endParaRPr>
          </a:p>
          <a:p>
            <a:pPr lvl="1">
              <a:lnSpc>
                <a:spcPct val="120000"/>
              </a:lnSpc>
              <a:buFont typeface="Wingdings" panose="05000000000000000000" charset="0"/>
              <a:buChar char="l"/>
            </a:pPr>
            <a:r>
              <a:rPr lang="zh-CN" altLang="zh-CN" sz="2800" dirty="0">
                <a:latin typeface="+mn-ea"/>
              </a:rPr>
              <a:t>是一种能按要求提供技能培训、信息资料和专家建议的计算机应用系统</a:t>
            </a:r>
            <a:endParaRPr lang="en-IN" sz="2800" dirty="0">
              <a:latin typeface="+mn-ea"/>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idx="4294967295"/>
          </p:nvPr>
        </p:nvSpPr>
        <p:spPr>
          <a:xfrm>
            <a:off x="374015" y="-129222"/>
            <a:ext cx="8229600" cy="1143000"/>
          </a:xfrm>
        </p:spPr>
        <p:txBody>
          <a:bodyPr/>
          <a:lstStyle/>
          <a:p>
            <a:r>
              <a:rPr lang="zh-CN" altLang="zh-CN" b="1" dirty="0">
                <a:latin typeface="华文新魏" panose="02010800040101010101" pitchFamily="2" charset="-122"/>
                <a:ea typeface="华文新魏" panose="02010800040101010101" pitchFamily="2" charset="-122"/>
              </a:rPr>
              <a:t>知识管理</a:t>
            </a:r>
            <a:endParaRPr lang="en-IN" b="1" dirty="0">
              <a:latin typeface="华文新魏" panose="02010800040101010101" pitchFamily="2" charset="-122"/>
              <a:ea typeface="华文新魏" panose="02010800040101010101" pitchFamily="2" charset="-122"/>
            </a:endParaRPr>
          </a:p>
        </p:txBody>
      </p:sp>
      <p:sp>
        <p:nvSpPr>
          <p:cNvPr id="53250" name="Content Placeholder 2"/>
          <p:cNvSpPr>
            <a:spLocks noGrp="1"/>
          </p:cNvSpPr>
          <p:nvPr>
            <p:ph idx="4294967295"/>
          </p:nvPr>
        </p:nvSpPr>
        <p:spPr>
          <a:xfrm>
            <a:off x="591820" y="1267460"/>
            <a:ext cx="8493760" cy="4924425"/>
          </a:xfrm>
        </p:spPr>
        <p:txBody>
          <a:bodyPr/>
          <a:lstStyle/>
          <a:p>
            <a:pPr>
              <a:lnSpc>
                <a:spcPct val="110000"/>
              </a:lnSpc>
              <a:buFont typeface="Wingdings" panose="05000000000000000000" charset="0"/>
              <a:buChar char="l"/>
            </a:pPr>
            <a:r>
              <a:rPr lang="zh-CN" altLang="zh-CN" sz="2400" dirty="0">
                <a:latin typeface="+mn-ea"/>
              </a:rPr>
              <a:t>是指通过设计和运用各种工具、流程、系统、结构和文化</a:t>
            </a:r>
            <a:endParaRPr lang="en-US" altLang="zh-CN" sz="2400" dirty="0">
              <a:latin typeface="+mn-ea"/>
            </a:endParaRPr>
          </a:p>
          <a:p>
            <a:pPr lvl="1">
              <a:lnSpc>
                <a:spcPct val="110000"/>
              </a:lnSpc>
            </a:pPr>
            <a:r>
              <a:rPr lang="zh-CN" altLang="zh-CN" dirty="0">
                <a:latin typeface="+mn-ea"/>
              </a:rPr>
              <a:t>来改进知识的创建、共享和使用，从而提高公司绩效的过程。</a:t>
            </a:r>
            <a:endParaRPr lang="en-US" altLang="zh-CN" dirty="0">
              <a:latin typeface="+mn-ea"/>
            </a:endParaRPr>
          </a:p>
          <a:p>
            <a:pPr>
              <a:lnSpc>
                <a:spcPct val="110000"/>
              </a:lnSpc>
              <a:buFont typeface="Wingdings" panose="05000000000000000000" charset="0"/>
              <a:buChar char="l"/>
            </a:pPr>
            <a:r>
              <a:rPr lang="zh-CN" altLang="zh-CN" sz="2400" dirty="0">
                <a:latin typeface="+mn-ea"/>
              </a:rPr>
              <a:t>知识管理是如何发生的</a:t>
            </a:r>
            <a:r>
              <a:rPr lang="en-US" altLang="zh-CN" sz="2400" dirty="0">
                <a:latin typeface="+mn-ea"/>
              </a:rPr>
              <a:t>？</a:t>
            </a:r>
            <a:r>
              <a:rPr lang="zh-CN" altLang="zh-CN" sz="2400" dirty="0">
                <a:latin typeface="+mn-ea"/>
              </a:rPr>
              <a:t>以下几种方法有助于知识的创建、共享和使用</a:t>
            </a:r>
            <a:r>
              <a:rPr lang="zh-CN" altLang="en-US" sz="2400" dirty="0">
                <a:latin typeface="+mn-ea"/>
              </a:rPr>
              <a:t>：</a:t>
            </a:r>
            <a:endParaRPr lang="en-US" altLang="zh-CN" sz="2400" dirty="0">
              <a:latin typeface="+mn-ea"/>
            </a:endParaRPr>
          </a:p>
          <a:p>
            <a:pPr lvl="1">
              <a:lnSpc>
                <a:spcPct val="110000"/>
              </a:lnSpc>
              <a:buFont typeface="Wingdings" panose="05000000000000000000" charset="0"/>
              <a:buChar char="l"/>
            </a:pPr>
            <a:r>
              <a:rPr lang="zh-CN" altLang="zh-CN" dirty="0">
                <a:latin typeface="+mn-ea"/>
              </a:rPr>
              <a:t>使用技术、电子邮件和社交网站</a:t>
            </a:r>
            <a:r>
              <a:rPr lang="en-US" altLang="zh-CN" dirty="0">
                <a:latin typeface="+mn-ea"/>
              </a:rPr>
              <a:t>（</a:t>
            </a:r>
            <a:r>
              <a:rPr lang="zh-CN" altLang="zh-CN" dirty="0">
                <a:latin typeface="+mn-ea"/>
              </a:rPr>
              <a:t>如</a:t>
            </a:r>
            <a:r>
              <a:rPr lang="en-US" altLang="zh-CN" dirty="0">
                <a:latin typeface="+mn-ea"/>
              </a:rPr>
              <a:t>Facebook</a:t>
            </a:r>
            <a:r>
              <a:rPr lang="zh-CN" altLang="zh-CN" dirty="0">
                <a:latin typeface="+mn-ea"/>
              </a:rPr>
              <a:t>或</a:t>
            </a:r>
            <a:r>
              <a:rPr lang="en-US" altLang="zh-CN" dirty="0">
                <a:latin typeface="+mn-ea"/>
              </a:rPr>
              <a:t>MySpace）</a:t>
            </a:r>
            <a:r>
              <a:rPr lang="zh-CN" altLang="zh-CN" dirty="0">
                <a:latin typeface="+mn-ea"/>
              </a:rPr>
              <a:t>或门户网站上的公司内部网</a:t>
            </a:r>
            <a:r>
              <a:rPr lang="en-US" altLang="zh-CN" dirty="0">
                <a:latin typeface="+mn-ea"/>
              </a:rPr>
              <a:t>，</a:t>
            </a:r>
            <a:r>
              <a:rPr lang="zh-CN" altLang="zh-CN" dirty="0">
                <a:latin typeface="+mn-ea"/>
              </a:rPr>
              <a:t>让人们存储信息并与他人共享</a:t>
            </a:r>
            <a:r>
              <a:rPr lang="zh-CN" altLang="en-US" dirty="0">
                <a:latin typeface="+mn-ea"/>
              </a:rPr>
              <a:t>。</a:t>
            </a:r>
            <a:endParaRPr lang="zh-CN" altLang="zh-CN" dirty="0">
              <a:latin typeface="+mn-ea"/>
            </a:endParaRPr>
          </a:p>
          <a:p>
            <a:pPr lvl="1">
              <a:lnSpc>
                <a:spcPct val="110000"/>
              </a:lnSpc>
              <a:buFont typeface="Wingdings" panose="05000000000000000000" charset="0"/>
              <a:buChar char="l"/>
            </a:pPr>
            <a:r>
              <a:rPr lang="zh-CN" altLang="zh-CN" dirty="0">
                <a:latin typeface="+mn-ea"/>
              </a:rPr>
              <a:t>发布目录</a:t>
            </a:r>
            <a:r>
              <a:rPr lang="en-US" altLang="zh-CN" dirty="0">
                <a:latin typeface="+mn-ea"/>
              </a:rPr>
              <a:t>，</a:t>
            </a:r>
            <a:r>
              <a:rPr lang="zh-CN" altLang="zh-CN" dirty="0">
                <a:latin typeface="+mn-ea"/>
              </a:rPr>
              <a:t>列出雇员要做的事情、彼此联系的方式</a:t>
            </a:r>
            <a:r>
              <a:rPr lang="en-US" altLang="zh-CN" dirty="0">
                <a:latin typeface="+mn-ea"/>
              </a:rPr>
              <a:t>，</a:t>
            </a:r>
            <a:r>
              <a:rPr lang="zh-CN" altLang="zh-CN" dirty="0">
                <a:latin typeface="+mn-ea"/>
              </a:rPr>
              <a:t>以及他们拥有的知识类型</a:t>
            </a:r>
            <a:r>
              <a:rPr lang="zh-CN" altLang="en-US" dirty="0">
                <a:latin typeface="+mn-ea"/>
              </a:rPr>
              <a:t>。</a:t>
            </a:r>
            <a:endParaRPr lang="zh-CN" altLang="zh-CN" dirty="0">
              <a:latin typeface="+mn-ea"/>
            </a:endParaRPr>
          </a:p>
          <a:p>
            <a:pPr lvl="1">
              <a:lnSpc>
                <a:spcPct val="110000"/>
              </a:lnSpc>
              <a:buFont typeface="Wingdings" panose="05000000000000000000" charset="0"/>
              <a:buChar char="l"/>
            </a:pPr>
            <a:r>
              <a:rPr lang="zh-CN" altLang="zh-CN" dirty="0">
                <a:latin typeface="+mn-ea"/>
              </a:rPr>
              <a:t>开发信息地图</a:t>
            </a:r>
            <a:r>
              <a:rPr lang="en-US" altLang="zh-CN" dirty="0">
                <a:latin typeface="+mn-ea"/>
              </a:rPr>
              <a:t>，</a:t>
            </a:r>
            <a:r>
              <a:rPr lang="zh-CN" altLang="zh-CN" dirty="0">
                <a:latin typeface="+mn-ea"/>
              </a:rPr>
              <a:t>找出具体的知识存储在公司的什么地方</a:t>
            </a:r>
            <a:r>
              <a:rPr lang="zh-CN" altLang="en-US" dirty="0">
                <a:latin typeface="+mn-ea"/>
              </a:rPr>
              <a:t>。</a:t>
            </a:r>
            <a:endParaRPr lang="zh-CN" altLang="zh-CN" dirty="0">
              <a:latin typeface="+mn-ea"/>
            </a:endParaRPr>
          </a:p>
          <a:p>
            <a:pPr lvl="1">
              <a:lnSpc>
                <a:spcPct val="110000"/>
              </a:lnSpc>
              <a:buFont typeface="Wingdings" panose="05000000000000000000" charset="0"/>
              <a:buChar char="l"/>
            </a:pPr>
            <a:r>
              <a:rPr lang="zh-CN" altLang="zh-CN" dirty="0">
                <a:latin typeface="+mn-ea"/>
              </a:rPr>
              <a:t>设立首席信息官和首席学习官</a:t>
            </a:r>
            <a:r>
              <a:rPr lang="en-US" altLang="zh-CN" dirty="0">
                <a:latin typeface="+mn-ea"/>
              </a:rPr>
              <a:t>（CLO）</a:t>
            </a:r>
            <a:r>
              <a:rPr lang="zh-CN" altLang="zh-CN" dirty="0">
                <a:latin typeface="+mn-ea"/>
              </a:rPr>
              <a:t>职位</a:t>
            </a:r>
            <a:r>
              <a:rPr lang="en-US" altLang="zh-CN" dirty="0">
                <a:latin typeface="+mn-ea"/>
              </a:rPr>
              <a:t>，</a:t>
            </a:r>
            <a:r>
              <a:rPr lang="zh-CN" altLang="zh-CN" dirty="0">
                <a:latin typeface="+mn-ea"/>
              </a:rPr>
              <a:t>负责记载和促进信息在公司的传播</a:t>
            </a:r>
            <a:r>
              <a:rPr lang="zh-CN" altLang="en-US" dirty="0">
                <a:latin typeface="+mn-ea"/>
              </a:rPr>
              <a:t>。</a:t>
            </a:r>
            <a:endParaRPr lang="zh-CN" altLang="zh-CN" dirty="0">
              <a:latin typeface="+mn-ea"/>
            </a:endParaRPr>
          </a:p>
          <a:p>
            <a:endParaRPr lang="en-US" altLang="zh-CN" dirty="0"/>
          </a:p>
          <a:p>
            <a:pPr marL="0" indent="0">
              <a:buNone/>
            </a:pPr>
            <a:endParaRPr lang="en-IN"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idx="4294967295"/>
          </p:nvPr>
        </p:nvSpPr>
        <p:spPr>
          <a:xfrm>
            <a:off x="378460" y="-103187"/>
            <a:ext cx="8229600" cy="1143000"/>
          </a:xfrm>
        </p:spPr>
        <p:txBody>
          <a:bodyPr/>
          <a:lstStyle/>
          <a:p>
            <a:r>
              <a:rPr lang="zh-CN" altLang="en-US" b="1" dirty="0">
                <a:latin typeface="华文新魏" panose="02010800040101010101" pitchFamily="2" charset="-122"/>
                <a:ea typeface="华文新魏" panose="02010800040101010101" pitchFamily="2" charset="-122"/>
              </a:rPr>
              <a:t>知识管理</a:t>
            </a:r>
            <a:endParaRPr lang="en-IN" b="1" dirty="0">
              <a:latin typeface="华文新魏" panose="02010800040101010101" pitchFamily="2" charset="-122"/>
              <a:ea typeface="华文新魏" panose="02010800040101010101" pitchFamily="2" charset="-122"/>
            </a:endParaRPr>
          </a:p>
        </p:txBody>
      </p:sp>
      <p:sp>
        <p:nvSpPr>
          <p:cNvPr id="54274" name="Content Placeholder 2"/>
          <p:cNvSpPr>
            <a:spLocks noGrp="1"/>
          </p:cNvSpPr>
          <p:nvPr>
            <p:ph idx="4294967295"/>
          </p:nvPr>
        </p:nvSpPr>
        <p:spPr>
          <a:xfrm>
            <a:off x="109855" y="1259205"/>
            <a:ext cx="9144000" cy="5229225"/>
          </a:xfrm>
        </p:spPr>
        <p:txBody>
          <a:bodyPr/>
          <a:lstStyle/>
          <a:p>
            <a:pPr marL="890905" lvl="1" indent="-342900">
              <a:lnSpc>
                <a:spcPct val="110000"/>
              </a:lnSpc>
              <a:buFont typeface="Wingdings" panose="05000000000000000000" charset="0"/>
              <a:buChar char="l"/>
            </a:pPr>
            <a:r>
              <a:rPr lang="zh-CN" altLang="zh-CN" dirty="0">
                <a:latin typeface="+mn-ea"/>
              </a:rPr>
              <a:t>要求雇员向其他雇员展示他们在培训项目中所学的知识。</a:t>
            </a:r>
          </a:p>
          <a:p>
            <a:pPr marL="890905" lvl="1" indent="-342900">
              <a:lnSpc>
                <a:spcPct val="110000"/>
              </a:lnSpc>
              <a:buFont typeface="Wingdings" panose="05000000000000000000" charset="0"/>
              <a:buChar char="l"/>
            </a:pPr>
            <a:r>
              <a:rPr lang="zh-CN" altLang="zh-CN" dirty="0">
                <a:latin typeface="+mn-ea"/>
              </a:rPr>
              <a:t>允许雇员利用工作时间来获得知识、研究问题、参加培训和使用技术。</a:t>
            </a:r>
          </a:p>
          <a:p>
            <a:pPr marL="890905" lvl="1" indent="-342900">
              <a:lnSpc>
                <a:spcPct val="110000"/>
              </a:lnSpc>
              <a:buFont typeface="Wingdings" panose="05000000000000000000" charset="0"/>
              <a:buChar char="l"/>
            </a:pPr>
            <a:r>
              <a:rPr lang="zh-CN" altLang="zh-CN" dirty="0">
                <a:latin typeface="+mn-ea"/>
              </a:rPr>
              <a:t>创建学习资源</a:t>
            </a:r>
            <a:r>
              <a:rPr lang="en-US" altLang="zh-CN" dirty="0">
                <a:latin typeface="+mn-ea"/>
              </a:rPr>
              <a:t>（</a:t>
            </a:r>
            <a:r>
              <a:rPr lang="zh-CN" altLang="zh-CN" dirty="0">
                <a:latin typeface="+mn-ea"/>
              </a:rPr>
              <a:t>如期刊、技术手册、培训机会和视频讲座</a:t>
            </a:r>
            <a:r>
              <a:rPr lang="en-US" altLang="zh-CN" dirty="0">
                <a:latin typeface="+mn-ea"/>
              </a:rPr>
              <a:t>）</a:t>
            </a:r>
            <a:r>
              <a:rPr lang="zh-CN" altLang="zh-CN" dirty="0">
                <a:latin typeface="+mn-ea"/>
              </a:rPr>
              <a:t>的网上图书馆。</a:t>
            </a:r>
          </a:p>
          <a:p>
            <a:pPr marL="890905" lvl="1" indent="-342900">
              <a:lnSpc>
                <a:spcPct val="110000"/>
              </a:lnSpc>
              <a:buFont typeface="Wingdings" panose="05000000000000000000" charset="0"/>
              <a:buChar char="l"/>
            </a:pPr>
            <a:r>
              <a:rPr lang="zh-CN" altLang="zh-CN" dirty="0">
                <a:latin typeface="+mn-ea"/>
              </a:rPr>
              <a:t>设计办公空间</a:t>
            </a:r>
            <a:r>
              <a:rPr lang="en-US" altLang="zh-CN" dirty="0">
                <a:latin typeface="+mn-ea"/>
              </a:rPr>
              <a:t>，</a:t>
            </a:r>
            <a:r>
              <a:rPr lang="zh-CN" altLang="zh-CN" dirty="0">
                <a:latin typeface="+mn-ea"/>
              </a:rPr>
              <a:t>以方便雇员之间的互动。</a:t>
            </a:r>
          </a:p>
          <a:p>
            <a:pPr marL="890905" lvl="1" indent="-342900">
              <a:lnSpc>
                <a:spcPct val="110000"/>
              </a:lnSpc>
              <a:buFont typeface="Wingdings" panose="05000000000000000000" charset="0"/>
              <a:buChar char="l"/>
            </a:pPr>
            <a:r>
              <a:rPr lang="zh-CN" altLang="zh-CN" dirty="0">
                <a:latin typeface="+mn-ea"/>
              </a:rPr>
              <a:t>通过面对面的会议、维基、博客为对某一主题</a:t>
            </a:r>
            <a:r>
              <a:rPr lang="en-US" altLang="zh-CN" dirty="0">
                <a:latin typeface="+mn-ea"/>
              </a:rPr>
              <a:t>（</a:t>
            </a:r>
            <a:r>
              <a:rPr lang="zh-CN" altLang="zh-CN" dirty="0">
                <a:latin typeface="+mn-ea"/>
              </a:rPr>
              <a:t>比如</a:t>
            </a:r>
            <a:r>
              <a:rPr lang="en-US" altLang="zh-CN" dirty="0">
                <a:latin typeface="+mn-ea"/>
              </a:rPr>
              <a:t>，</a:t>
            </a:r>
            <a:r>
              <a:rPr lang="zh-CN" altLang="zh-CN" dirty="0">
                <a:latin typeface="+mn-ea"/>
              </a:rPr>
              <a:t>产品、服务、客户或问题的类型</a:t>
            </a:r>
            <a:r>
              <a:rPr lang="en-US" altLang="zh-CN" dirty="0">
                <a:latin typeface="+mn-ea"/>
              </a:rPr>
              <a:t>）</a:t>
            </a:r>
            <a:r>
              <a:rPr lang="zh-CN" altLang="zh-CN" dirty="0">
                <a:latin typeface="+mn-ea"/>
              </a:rPr>
              <a:t>感兴趣的雇员创建实践社区</a:t>
            </a:r>
            <a:r>
              <a:rPr lang="en-US" altLang="zh-CN" dirty="0">
                <a:latin typeface="+mn-ea"/>
              </a:rPr>
              <a:t>（COPs），</a:t>
            </a:r>
            <a:r>
              <a:rPr lang="zh-CN" altLang="zh-CN" dirty="0">
                <a:latin typeface="+mn-ea"/>
              </a:rPr>
              <a:t>在那里他们可以合作、分享想法、提出解决方案和创新。</a:t>
            </a:r>
          </a:p>
          <a:p>
            <a:pPr marL="890905" lvl="1" indent="-342900">
              <a:lnSpc>
                <a:spcPct val="110000"/>
              </a:lnSpc>
              <a:buFont typeface="Wingdings" panose="05000000000000000000" charset="0"/>
              <a:buChar char="l"/>
            </a:pPr>
            <a:r>
              <a:rPr lang="zh-CN" altLang="zh-CN" dirty="0">
                <a:latin typeface="+mn-ea"/>
              </a:rPr>
              <a:t>在每个项目结束时使用</a:t>
            </a:r>
            <a:r>
              <a:rPr lang="en-US" altLang="zh-CN" dirty="0">
                <a:latin typeface="+mn-ea"/>
              </a:rPr>
              <a:t>“</a:t>
            </a:r>
            <a:r>
              <a:rPr lang="zh-CN" altLang="zh-CN" dirty="0">
                <a:latin typeface="+mn-ea"/>
              </a:rPr>
              <a:t>行动后审查</a:t>
            </a:r>
            <a:r>
              <a:rPr lang="en-US" altLang="zh-CN" dirty="0">
                <a:latin typeface="+mn-ea"/>
              </a:rPr>
              <a:t>”</a:t>
            </a:r>
            <a:r>
              <a:rPr lang="zh-CN" altLang="zh-CN" dirty="0">
                <a:latin typeface="+mn-ea"/>
              </a:rPr>
              <a:t>来审查所发生的事情以及从中汲取的教训。</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7660" y="-112077"/>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有效的知识管理的关键</a:t>
            </a:r>
          </a:p>
        </p:txBody>
      </p:sp>
      <p:sp>
        <p:nvSpPr>
          <p:cNvPr id="55298" name="Content Placeholder 2"/>
          <p:cNvSpPr>
            <a:spLocks noGrp="1"/>
          </p:cNvSpPr>
          <p:nvPr>
            <p:ph idx="4294967295"/>
          </p:nvPr>
        </p:nvSpPr>
        <p:spPr>
          <a:xfrm>
            <a:off x="678815" y="1267460"/>
            <a:ext cx="8229600" cy="4924425"/>
          </a:xfrm>
        </p:spPr>
        <p:txBody>
          <a:bodyPr/>
          <a:lstStyle/>
          <a:p>
            <a:pPr>
              <a:lnSpc>
                <a:spcPct val="120000"/>
              </a:lnSpc>
              <a:buFont typeface="Wingdings" panose="05000000000000000000" charset="0"/>
              <a:buChar char="l"/>
            </a:pPr>
            <a:r>
              <a:rPr lang="zh-CN" altLang="zh-CN" sz="2800" dirty="0">
                <a:latin typeface="+mn-ea"/>
              </a:rPr>
              <a:t>培训部门和信息技术部门的合作</a:t>
            </a:r>
            <a:endParaRPr lang="en-US" altLang="zh-CN" sz="2800" dirty="0">
              <a:latin typeface="+mn-ea"/>
            </a:endParaRPr>
          </a:p>
          <a:p>
            <a:pPr>
              <a:lnSpc>
                <a:spcPct val="120000"/>
              </a:lnSpc>
              <a:buFont typeface="Wingdings" panose="05000000000000000000" charset="0"/>
              <a:buChar char="l"/>
            </a:pPr>
            <a:r>
              <a:rPr lang="zh-CN" altLang="zh-CN" sz="2800" dirty="0">
                <a:latin typeface="+mn-ea"/>
              </a:rPr>
              <a:t>设立知识管理领导职位</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首席学习官也称知识官</a:t>
            </a:r>
            <a:r>
              <a:rPr lang="zh-CN" altLang="en-US" sz="2800" dirty="0">
                <a:latin typeface="+mn-ea"/>
              </a:rPr>
              <a:t>：</a:t>
            </a:r>
            <a:endParaRPr lang="en-US" altLang="zh-CN" sz="2800" dirty="0">
              <a:latin typeface="+mn-ea"/>
            </a:endParaRPr>
          </a:p>
          <a:p>
            <a:pPr lvl="2">
              <a:lnSpc>
                <a:spcPct val="120000"/>
              </a:lnSpc>
              <a:buFont typeface="Wingdings" panose="05000000000000000000" charset="0"/>
              <a:buChar char="l"/>
            </a:pPr>
            <a:r>
              <a:rPr lang="zh-CN" altLang="zh-CN" sz="2600" dirty="0">
                <a:latin typeface="+mn-ea"/>
              </a:rPr>
              <a:t>是一个公司的知识管理工作的领导</a:t>
            </a:r>
            <a:endParaRPr lang="en-US" altLang="zh-CN" sz="2600" dirty="0">
              <a:latin typeface="+mn-ea"/>
            </a:endParaRPr>
          </a:p>
          <a:p>
            <a:pPr lvl="2">
              <a:lnSpc>
                <a:spcPct val="120000"/>
              </a:lnSpc>
              <a:buFont typeface="Wingdings" panose="05000000000000000000" charset="0"/>
              <a:buChar char="l"/>
            </a:pPr>
            <a:r>
              <a:rPr lang="zh-CN" altLang="zh-CN" sz="2600" dirty="0">
                <a:latin typeface="+mn-ea"/>
              </a:rPr>
              <a:t>是开发和应用公司的数据库、内部网等技术基础设施</a:t>
            </a:r>
            <a:r>
              <a:rPr lang="en-US" altLang="zh-CN" sz="2600" dirty="0">
                <a:latin typeface="+mn-ea"/>
              </a:rPr>
              <a:t>，</a:t>
            </a:r>
            <a:r>
              <a:rPr lang="zh-CN" altLang="zh-CN" sz="2600" dirty="0">
                <a:latin typeface="+mn-ea"/>
              </a:rPr>
              <a:t>并将其与知识学习的文化联系起来</a:t>
            </a:r>
            <a:endParaRPr lang="en-US" altLang="zh-CN" sz="2600" dirty="0">
              <a:latin typeface="+mn-ea"/>
            </a:endParaRPr>
          </a:p>
          <a:p>
            <a:pPr lvl="2">
              <a:lnSpc>
                <a:spcPct val="120000"/>
              </a:lnSpc>
              <a:buFont typeface="Wingdings" panose="05000000000000000000" charset="0"/>
              <a:buChar char="l"/>
            </a:pPr>
            <a:r>
              <a:rPr lang="zh-CN" altLang="zh-CN" sz="2600" dirty="0">
                <a:latin typeface="+mn-ea"/>
              </a:rPr>
              <a:t>寻找知识并创建、获取和分发知识</a:t>
            </a:r>
            <a:r>
              <a:rPr lang="en-US" altLang="zh-CN" sz="2600" dirty="0">
                <a:latin typeface="+mn-ea"/>
              </a:rPr>
              <a:t>，</a:t>
            </a:r>
            <a:r>
              <a:rPr lang="zh-CN" altLang="zh-CN" sz="2600" dirty="0">
                <a:latin typeface="+mn-ea"/>
              </a:rPr>
              <a:t>必须保证培训者、信息技术人员和业务部门支持并且致力于知识管理实践的开发</a:t>
            </a:r>
            <a:endParaRPr lang="en-IN" sz="2600" dirty="0">
              <a:latin typeface="+mn-ea"/>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3380</Words>
  <Application>Microsoft Office PowerPoint</Application>
  <PresentationFormat>全屏显示(4:3)</PresentationFormat>
  <Paragraphs>402</Paragraphs>
  <Slides>45</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45</vt:i4>
      </vt:variant>
    </vt:vector>
  </HeadingPairs>
  <TitlesOfParts>
    <vt:vector size="59" baseType="lpstr">
      <vt:lpstr>MS PGothic</vt:lpstr>
      <vt:lpstr>仿宋</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学习目标</vt:lpstr>
      <vt:lpstr>引 言</vt:lpstr>
      <vt:lpstr>图5—1　项目设计过程</vt:lpstr>
      <vt:lpstr>  选择和准备培训场地</vt:lpstr>
      <vt:lpstr>培训教室应考虑的细节</vt:lpstr>
      <vt:lpstr>图 5—2　座位摆放形式示例</vt:lpstr>
      <vt:lpstr>培训者如何让培训场地和指导有利于学习</vt:lpstr>
      <vt:lpstr>培训者如何让培训场地和指导有利于学习</vt:lpstr>
      <vt:lpstr>表5—2使培训教室满足学习需要</vt:lpstr>
      <vt:lpstr>图5—3　指导有效绩效评估的课程的概念图</vt:lpstr>
      <vt:lpstr>表5—3如何让受训者参与培训课程的例子</vt:lpstr>
      <vt:lpstr> </vt:lpstr>
      <vt:lpstr>课程设置和课时设计</vt:lpstr>
      <vt:lpstr>课程路线图</vt:lpstr>
      <vt:lpstr>课程路线图</vt:lpstr>
      <vt:lpstr>课程路线图</vt:lpstr>
      <vt:lpstr>图5—4　安全管理培训项目课程路线图示例</vt:lpstr>
      <vt:lpstr>表5—4设计文档模板</vt:lpstr>
      <vt:lpstr>表 5—5设计文档</vt:lpstr>
      <vt:lpstr>表5—6详细课程计划示例</vt:lpstr>
      <vt:lpstr>表5—7有效课程计划的特征</vt:lpstr>
      <vt:lpstr>表5—8课程纲要示例</vt:lpstr>
      <vt:lpstr>如何选择一个提供培训服务的供应商或顾问</vt:lpstr>
      <vt:lpstr>表5—9询问培训供应商和顾问的有关问题</vt:lpstr>
      <vt:lpstr>培训转化的项目设计启示</vt:lpstr>
      <vt:lpstr>培训转化的项目设计启示</vt:lpstr>
      <vt:lpstr>培训转化的项目设计启示</vt:lpstr>
      <vt:lpstr>表5—10自我管理模块示范</vt:lpstr>
      <vt:lpstr>鼓励管理者支持培训</vt:lpstr>
      <vt:lpstr>鼓励管理者支持培训</vt:lpstr>
      <vt:lpstr>图5—5　管理层对培训的支持水平</vt:lpstr>
      <vt:lpstr> 表5—11确定管理者支持培训程度的清单 </vt:lpstr>
      <vt:lpstr> </vt:lpstr>
      <vt:lpstr>同事支持</vt:lpstr>
      <vt:lpstr>应用所学技能的机会</vt:lpstr>
      <vt:lpstr>应用所学技能的机会</vt:lpstr>
      <vt:lpstr>技术支持</vt:lpstr>
      <vt:lpstr>知识管理</vt:lpstr>
      <vt:lpstr>知识管理</vt:lpstr>
      <vt:lpstr>有效的知识管理的关键</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47</cp:revision>
  <dcterms:created xsi:type="dcterms:W3CDTF">2012-08-08T08:52:00Z</dcterms:created>
  <dcterms:modified xsi:type="dcterms:W3CDTF">2019-03-15T04:35:26Z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