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handoutMasterIdLst>
    <p:handoutMasterId r:id="rId53"/>
  </p:handoutMasterIdLst>
  <p:sldIdLst>
    <p:sldId id="354" r:id="rId2"/>
    <p:sldId id="355" r:id="rId3"/>
    <p:sldId id="257" r:id="rId4"/>
    <p:sldId id="258" r:id="rId5"/>
    <p:sldId id="306" r:id="rId6"/>
    <p:sldId id="308" r:id="rId7"/>
    <p:sldId id="261" r:id="rId8"/>
    <p:sldId id="262" r:id="rId9"/>
    <p:sldId id="309" r:id="rId10"/>
    <p:sldId id="264" r:id="rId11"/>
    <p:sldId id="265" r:id="rId12"/>
    <p:sldId id="310" r:id="rId13"/>
    <p:sldId id="311" r:id="rId14"/>
    <p:sldId id="269" r:id="rId15"/>
    <p:sldId id="270" r:id="rId16"/>
    <p:sldId id="312" r:id="rId17"/>
    <p:sldId id="356" r:id="rId18"/>
    <p:sldId id="272" r:id="rId19"/>
    <p:sldId id="273" r:id="rId20"/>
    <p:sldId id="274" r:id="rId21"/>
    <p:sldId id="275" r:id="rId22"/>
    <p:sldId id="313" r:id="rId23"/>
    <p:sldId id="278" r:id="rId24"/>
    <p:sldId id="314" r:id="rId25"/>
    <p:sldId id="315" r:id="rId26"/>
    <p:sldId id="281" r:id="rId27"/>
    <p:sldId id="316" r:id="rId28"/>
    <p:sldId id="317" r:id="rId29"/>
    <p:sldId id="285" r:id="rId30"/>
    <p:sldId id="318" r:id="rId31"/>
    <p:sldId id="287" r:id="rId32"/>
    <p:sldId id="288" r:id="rId33"/>
    <p:sldId id="319" r:id="rId34"/>
    <p:sldId id="290" r:id="rId35"/>
    <p:sldId id="291" r:id="rId36"/>
    <p:sldId id="320" r:id="rId37"/>
    <p:sldId id="293" r:id="rId38"/>
    <p:sldId id="294" r:id="rId39"/>
    <p:sldId id="295" r:id="rId40"/>
    <p:sldId id="296" r:id="rId41"/>
    <p:sldId id="321" r:id="rId42"/>
    <p:sldId id="298" r:id="rId43"/>
    <p:sldId id="322" r:id="rId44"/>
    <p:sldId id="300" r:id="rId45"/>
    <p:sldId id="301" r:id="rId46"/>
    <p:sldId id="302" r:id="rId47"/>
    <p:sldId id="303" r:id="rId48"/>
    <p:sldId id="323" r:id="rId49"/>
    <p:sldId id="324" r:id="rId50"/>
    <p:sldId id="357" r:id="rId5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浅色样式 1 - 强调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1B4F61F-F682-4EEE-B762-009F6B093DF6}" type="doc">
      <dgm:prSet loTypeId="urn:microsoft.com/office/officeart/2005/8/layout/vList2#1" loCatId="list" qsTypeId="urn:microsoft.com/office/officeart/2005/8/quickstyle/simple1#4" qsCatId="simple" csTypeId="urn:microsoft.com/office/officeart/2005/8/colors/accent1_2#4" csCatId="accent1" phldr="1"/>
      <dgm:spPr/>
      <dgm:t>
        <a:bodyPr/>
        <a:lstStyle/>
        <a:p>
          <a:endParaRPr lang="en-US"/>
        </a:p>
      </dgm:t>
    </dgm:pt>
    <dgm:pt modelId="{264433C6-7FCE-41A8-BE49-90464221D9AB}">
      <dgm:prSet phldrT="[Text]"/>
      <dgm:spPr/>
      <dgm:t>
        <a:bodyPr/>
        <a:lstStyle/>
        <a:p>
          <a:r>
            <a:rPr lang="zh-CN" dirty="0"/>
            <a:t>业务熟悉期</a:t>
          </a:r>
          <a:endParaRPr lang="en-US" dirty="0">
            <a:solidFill>
              <a:srgbClr val="000000"/>
            </a:solidFill>
          </a:endParaRPr>
        </a:p>
      </dgm:t>
    </dgm:pt>
    <dgm:pt modelId="{0CC783DE-D024-4881-AE66-48FAE853CE4A}" type="parTrans" cxnId="{13FBC541-0B44-49C0-BB56-FBF050455F38}">
      <dgm:prSet/>
      <dgm:spPr/>
      <dgm:t>
        <a:bodyPr/>
        <a:lstStyle/>
        <a:p>
          <a:endParaRPr lang="en-US"/>
        </a:p>
      </dgm:t>
    </dgm:pt>
    <dgm:pt modelId="{C01D85E8-AD8B-46C1-A964-DF9BDBD32E40}" type="sibTrans" cxnId="{13FBC541-0B44-49C0-BB56-FBF050455F38}">
      <dgm:prSet/>
      <dgm:spPr/>
      <dgm:t>
        <a:bodyPr/>
        <a:lstStyle/>
        <a:p>
          <a:endParaRPr lang="en-US"/>
        </a:p>
      </dgm:t>
    </dgm:pt>
    <dgm:pt modelId="{7A3B0226-3A8E-49DD-9697-5E2F8D805D55}">
      <dgm:prSet phldrT="[Text]"/>
      <dgm:spPr/>
      <dgm:t>
        <a:bodyPr/>
        <a:lstStyle/>
        <a:p>
          <a:r>
            <a:rPr lang="zh-CN" dirty="0"/>
            <a:t>帮助新雇员适应社会及其新工作的过程</a:t>
          </a:r>
          <a:endParaRPr lang="en-US" dirty="0">
            <a:solidFill>
              <a:srgbClr val="000000"/>
            </a:solidFill>
          </a:endParaRPr>
        </a:p>
      </dgm:t>
    </dgm:pt>
    <dgm:pt modelId="{0946AC04-F7DE-4031-964D-52B7EE29799D}" type="parTrans" cxnId="{4E0CAA06-656E-489F-BEE3-F54B3B5F010E}">
      <dgm:prSet/>
      <dgm:spPr/>
      <dgm:t>
        <a:bodyPr/>
        <a:lstStyle/>
        <a:p>
          <a:endParaRPr lang="en-US"/>
        </a:p>
      </dgm:t>
    </dgm:pt>
    <dgm:pt modelId="{B658164E-F00A-40FA-9725-4DE936E19283}" type="sibTrans" cxnId="{4E0CAA06-656E-489F-BEE3-F54B3B5F010E}">
      <dgm:prSet/>
      <dgm:spPr/>
      <dgm:t>
        <a:bodyPr/>
        <a:lstStyle/>
        <a:p>
          <a:endParaRPr lang="en-US"/>
        </a:p>
      </dgm:t>
    </dgm:pt>
    <dgm:pt modelId="{7D85B221-818A-4F6B-BD0C-A5BC1174DE5A}" type="pres">
      <dgm:prSet presAssocID="{51B4F61F-F682-4EEE-B762-009F6B093DF6}" presName="linear" presStyleCnt="0">
        <dgm:presLayoutVars>
          <dgm:animLvl val="lvl"/>
          <dgm:resizeHandles val="exact"/>
        </dgm:presLayoutVars>
      </dgm:prSet>
      <dgm:spPr/>
    </dgm:pt>
    <dgm:pt modelId="{FF147186-0E3E-4A86-B8E7-84780CDF0333}" type="pres">
      <dgm:prSet presAssocID="{264433C6-7FCE-41A8-BE49-90464221D9AB}" presName="parentText" presStyleLbl="node1" presStyleIdx="0" presStyleCnt="1">
        <dgm:presLayoutVars>
          <dgm:chMax val="0"/>
          <dgm:bulletEnabled val="1"/>
        </dgm:presLayoutVars>
      </dgm:prSet>
      <dgm:spPr/>
    </dgm:pt>
    <dgm:pt modelId="{F779CC74-7958-4E10-B943-EDE60B9AB967}" type="pres">
      <dgm:prSet presAssocID="{264433C6-7FCE-41A8-BE49-90464221D9AB}" presName="childText" presStyleLbl="revTx" presStyleIdx="0" presStyleCnt="1">
        <dgm:presLayoutVars>
          <dgm:bulletEnabled val="1"/>
        </dgm:presLayoutVars>
      </dgm:prSet>
      <dgm:spPr/>
    </dgm:pt>
  </dgm:ptLst>
  <dgm:cxnLst>
    <dgm:cxn modelId="{4E0CAA06-656E-489F-BEE3-F54B3B5F010E}" srcId="{264433C6-7FCE-41A8-BE49-90464221D9AB}" destId="{7A3B0226-3A8E-49DD-9697-5E2F8D805D55}" srcOrd="0" destOrd="0" parTransId="{0946AC04-F7DE-4031-964D-52B7EE29799D}" sibTransId="{B658164E-F00A-40FA-9725-4DE936E19283}"/>
    <dgm:cxn modelId="{8BF04F0D-00D3-4117-A5C4-53148A5BF0B5}" type="presOf" srcId="{7A3B0226-3A8E-49DD-9697-5E2F8D805D55}" destId="{F779CC74-7958-4E10-B943-EDE60B9AB967}" srcOrd="0" destOrd="0" presId="urn:microsoft.com/office/officeart/2005/8/layout/vList2#1"/>
    <dgm:cxn modelId="{13FBC541-0B44-49C0-BB56-FBF050455F38}" srcId="{51B4F61F-F682-4EEE-B762-009F6B093DF6}" destId="{264433C6-7FCE-41A8-BE49-90464221D9AB}" srcOrd="0" destOrd="0" parTransId="{0CC783DE-D024-4881-AE66-48FAE853CE4A}" sibTransId="{C01D85E8-AD8B-46C1-A964-DF9BDBD32E40}"/>
    <dgm:cxn modelId="{4D342E88-7CB1-4057-8692-EA94A6483D2F}" type="presOf" srcId="{51B4F61F-F682-4EEE-B762-009F6B093DF6}" destId="{7D85B221-818A-4F6B-BD0C-A5BC1174DE5A}" srcOrd="0" destOrd="0" presId="urn:microsoft.com/office/officeart/2005/8/layout/vList2#1"/>
    <dgm:cxn modelId="{21E00791-6E77-4513-8041-7CD2B8F57C4C}" type="presOf" srcId="{264433C6-7FCE-41A8-BE49-90464221D9AB}" destId="{FF147186-0E3E-4A86-B8E7-84780CDF0333}" srcOrd="0" destOrd="0" presId="urn:microsoft.com/office/officeart/2005/8/layout/vList2#1"/>
    <dgm:cxn modelId="{94D6D1F4-7BD1-4ABB-A334-A54897E25E3B}" type="presParOf" srcId="{7D85B221-818A-4F6B-BD0C-A5BC1174DE5A}" destId="{FF147186-0E3E-4A86-B8E7-84780CDF0333}" srcOrd="0" destOrd="0" presId="urn:microsoft.com/office/officeart/2005/8/layout/vList2#1"/>
    <dgm:cxn modelId="{15242E73-D2FA-4DED-830F-CEEA353F7263}" type="presParOf" srcId="{7D85B221-818A-4F6B-BD0C-A5BC1174DE5A}" destId="{F779CC74-7958-4E10-B943-EDE60B9AB967}" srcOrd="1" destOrd="0" presId="urn:microsoft.com/office/officeart/2005/8/layout/v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147186-0E3E-4A86-B8E7-84780CDF0333}">
      <dsp:nvSpPr>
        <dsp:cNvPr id="0" name=""/>
        <dsp:cNvSpPr/>
      </dsp:nvSpPr>
      <dsp:spPr>
        <a:xfrm>
          <a:off x="0" y="62115"/>
          <a:ext cx="7829943"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zh-CN" sz="4100" kern="1200" dirty="0"/>
            <a:t>业务熟悉期</a:t>
          </a:r>
          <a:endParaRPr lang="en-US" sz="4100" kern="1200" dirty="0">
            <a:solidFill>
              <a:srgbClr val="000000"/>
            </a:solidFill>
          </a:endParaRPr>
        </a:p>
      </dsp:txBody>
      <dsp:txXfrm>
        <a:off x="51517" y="113632"/>
        <a:ext cx="7726909" cy="952306"/>
      </dsp:txXfrm>
    </dsp:sp>
    <dsp:sp modelId="{F779CC74-7958-4E10-B943-EDE60B9AB967}">
      <dsp:nvSpPr>
        <dsp:cNvPr id="0" name=""/>
        <dsp:cNvSpPr/>
      </dsp:nvSpPr>
      <dsp:spPr>
        <a:xfrm>
          <a:off x="0" y="1117455"/>
          <a:ext cx="7829943" cy="678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601"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zh-CN" sz="3200" kern="1200" dirty="0"/>
            <a:t>帮助新雇员适应社会及其新工作的过程</a:t>
          </a:r>
          <a:endParaRPr lang="en-US" sz="3200" kern="1200" dirty="0">
            <a:solidFill>
              <a:srgbClr val="000000"/>
            </a:solidFill>
          </a:endParaRPr>
        </a:p>
      </dsp:txBody>
      <dsp:txXfrm>
        <a:off x="0" y="1117455"/>
        <a:ext cx="7829943" cy="678960"/>
      </dsp:txXfrm>
    </dsp:sp>
  </dsp:spTree>
</dsp:drawing>
</file>

<file path=ppt/diagrams/layout1.xml><?xml version="1.0" encoding="utf-8"?>
<dgm:layoutDef xmlns:dgm="http://schemas.openxmlformats.org/drawingml/2006/diagram" xmlns:a="http://schemas.openxmlformats.org/drawingml/2006/main" uniqueId="urn:microsoft.com/office/officeart/2005/8/layout/vList2#1">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92FDF549-D38D-40FF-9FFF-A4B8219628B8}" type="datetimeFigureOut">
              <a:rPr lang="en-IN"/>
              <a:t>15-03-2019</a:t>
            </a:fld>
            <a:endParaRPr lang="en-IN" dirty="0"/>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98F96990-41D9-44B6-8BF9-EBC9645B6BA8}"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7B0F42C5-8325-4CB1-980D-10616A71444E}"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E5335BA5-0DDD-4515-AEA8-A1948DD10A17}" type="slidenum">
              <a:rPr lang="en-IN"/>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20C3F020-6CFC-4282-AC0C-91BAC65766E4}" type="datetimeFigureOut">
              <a:rPr lang="en-IN"/>
              <a:t>15-03-2019</a:t>
            </a:fld>
            <a:endParaRPr lang="en-IN" dirty="0"/>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B535F566-E610-4973-A8F0-FF4EEEA30364}"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7BCEAEE8-3F55-4AB4-85A2-FECCD48A0779}" type="datetimeFigureOut">
              <a:rPr lang="en-IN"/>
              <a:t>15-03-2019</a:t>
            </a:fld>
            <a:endParaRPr lang="en-IN" dirty="0"/>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019B51C7-BB65-4B03-805D-15118D3A0120}" type="slidenum">
              <a:rPr lang="en-IN"/>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B6072A9F-83C8-4F23-B0AB-7B2744886A76}" type="datetimeFigureOut">
              <a:rPr lang="en-IN"/>
              <a:t>15-03-2019</a:t>
            </a:fld>
            <a:endParaRPr lang="en-IN" dirty="0"/>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489FE0D7-9A89-4957-91FF-E6DB8ED0EE58}" type="slidenum">
              <a:rPr lang="en-IN"/>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A031094D-A9A7-4D33-8D39-AFF808A1E902}" type="datetimeFigureOut">
              <a:rPr lang="en-IN"/>
              <a:t>15-03-2019</a:t>
            </a:fld>
            <a:endParaRPr lang="en-IN" dirty="0"/>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719A3FB8-CDD0-42A4-B1B6-8DD670C7CE0E}" type="slidenum">
              <a:rPr lang="en-IN"/>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5C958B88-1273-4F6B-BD01-C98B8E0C9E48}" type="datetimeFigureOut">
              <a:rPr lang="en-IN"/>
              <a:t>15-03-2019</a:t>
            </a:fld>
            <a:endParaRPr lang="en-IN" dirty="0"/>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85406F38-7985-4B08-B411-0318D07E41B5}" type="slidenum">
              <a:rPr lang="en-IN"/>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BDDAD10A-1DE6-4C8F-9157-37D1D0B24141}" type="datetimeFigureOut">
              <a:rPr lang="en-IN"/>
              <a:t>15-03-2019</a:t>
            </a:fld>
            <a:endParaRPr lang="en-IN" dirty="0"/>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9DA704FF-DE16-4E3E-B783-678BD983205C}" type="slidenum">
              <a:rPr lang="en-IN"/>
              <a:t>‹#›</a:t>
            </a:fld>
            <a:endParaRPr lang="en-I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49882621-9904-4829-AEE8-8D652BA4EFDD}" type="datetimeFigureOut">
              <a:rPr lang="en-IN"/>
              <a:t>15-03-2019</a:t>
            </a:fld>
            <a:endParaRPr lang="en-IN" dirty="0"/>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F2B09B17-5D69-442B-9428-386C5AFC5FAB}" type="slidenum">
              <a:rPr lang="en-IN"/>
              <a:t>‹#›</a:t>
            </a:fld>
            <a:endParaRPr lang="en-I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99CF3478-3DE4-43D3-B510-739F63745086}"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D2A007AA-EA7C-4711-A0BC-44F2C6E05B4F}" type="slidenum">
              <a:rPr lang="en-IN"/>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7EF760C9-3230-446A-8636-05D4FC1480E8}"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0F0F32A1-93A1-403C-BD53-7F99D37515C4}" type="slidenum">
              <a:rPr lang="en-IN"/>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1E0EEDB4-FDAC-4324-9231-EFB8BA2B5358}" type="datetimeFigureOut">
              <a:rPr lang="en-IN"/>
              <a:t>15-03-2019</a:t>
            </a:fld>
            <a:endParaRPr lang="en-IN"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dirty="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124DC007-EAE8-4CE4-803C-EDCF68B4B90F}" type="slidenum">
              <a:rPr lang="en-IN"/>
              <a:t>‹#›</a:t>
            </a:fld>
            <a:endParaRPr lang="en-IN" dirty="0"/>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9-</a:t>
            </a:r>
            <a:fld id="{E30646F1-5C3B-4C59-82A3-EC67E19D8E52}"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56833" y="-2667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240792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9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雇员开发和</a:t>
            </a:r>
          </a:p>
          <a:p>
            <a:pPr algn="ctr" eaLnBrk="1" latinLnBrk="0" hangingPunct="1">
              <a:spcBef>
                <a:spcPts val="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职业生涯管理</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313" y="-153987"/>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69608" y="1292860"/>
            <a:ext cx="8229600" cy="4924425"/>
          </a:xfrm>
        </p:spPr>
        <p:txBody>
          <a:bodyPr/>
          <a:lstStyle/>
          <a:p>
            <a:pPr marL="360680" indent="-36068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描述人员开发规划过程的具体步骤。</a:t>
            </a:r>
          </a:p>
          <a:p>
            <a:pPr marL="360680" indent="-36068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说明人员开发规划过程中雇员和公司各自应承担的责任。</a:t>
            </a:r>
          </a:p>
          <a:p>
            <a:pPr marL="360680" indent="-36068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讨论当前利用正规教育进行人员开发的趋势。</a:t>
            </a:r>
          </a:p>
          <a:p>
            <a:pPr marL="360680" indent="-36068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阐明如何利用对个性类型、工作行为和工作绩效的测评进行人员开发。</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57200" y="-145732"/>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369630" y="1283970"/>
            <a:ext cx="8892480" cy="4924425"/>
          </a:xfrm>
        </p:spPr>
        <p:txBody>
          <a:bodyPr/>
          <a:lstStyle/>
          <a:p>
            <a:pPr marL="730250" indent="-45720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解释如何利用在职体验进行人员开发</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并提出一种能够满足人员开发的目标或需求的在职体验。</a:t>
            </a:r>
          </a:p>
          <a:p>
            <a:pPr marL="730250" indent="-45720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说明成功的导师计划的特点。</a:t>
            </a:r>
          </a:p>
          <a:p>
            <a:pPr marL="730250" indent="-45720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描述接班人计划过程和九宫格的运用。</a:t>
            </a:r>
          </a:p>
          <a:p>
            <a:pPr marL="730250" indent="-45720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制定一项高效的岗前培训计划。</a:t>
            </a:r>
          </a:p>
          <a:p>
            <a:endParaRPr lang="en-IN"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1460" y="-145097"/>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人员开发 、培训和职业生涯之间的关系</a:t>
            </a:r>
            <a:endParaRPr lang="en-IN" sz="4400"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629920" y="1283970"/>
            <a:ext cx="8456295" cy="4924425"/>
          </a:xfrm>
        </p:spPr>
        <p:txBody>
          <a:bodyPr/>
          <a:lstStyle/>
          <a:p>
            <a:pPr marL="357505" indent="-357505">
              <a:lnSpc>
                <a:spcPct val="120000"/>
              </a:lnSpc>
              <a:buFont typeface="Wingdings" panose="05000000000000000000" charset="0"/>
              <a:buChar char="l"/>
            </a:pPr>
            <a:r>
              <a:rPr lang="zh-CN" altLang="zh-CN" sz="2800" dirty="0">
                <a:latin typeface="+mn-ea"/>
              </a:rPr>
              <a:t>人员开发和培训</a:t>
            </a:r>
          </a:p>
          <a:p>
            <a:pPr lvl="1">
              <a:lnSpc>
                <a:spcPct val="120000"/>
              </a:lnSpc>
              <a:buFont typeface="Wingdings" panose="05000000000000000000" charset="0"/>
              <a:buChar char="l"/>
            </a:pPr>
            <a:r>
              <a:rPr lang="zh-CN" altLang="zh-CN" sz="2800" b="1" dirty="0">
                <a:latin typeface="+mn-ea"/>
              </a:rPr>
              <a:t>人员开发</a:t>
            </a:r>
            <a:r>
              <a:rPr lang="zh-CN" altLang="en-US" sz="2800" dirty="0">
                <a:latin typeface="+mn-ea"/>
              </a:rPr>
              <a:t>：</a:t>
            </a:r>
            <a:r>
              <a:rPr lang="zh-CN" altLang="zh-CN" sz="2800" dirty="0">
                <a:latin typeface="+mn-ea"/>
              </a:rPr>
              <a:t>是指有助于雇员未来发展的正规教育、在职体验、人际互助及个性和能力的测评等活动。泰森食品公司的案例表明</a:t>
            </a:r>
            <a:r>
              <a:rPr lang="en-US" altLang="zh-CN" sz="2800" dirty="0">
                <a:latin typeface="+mn-ea"/>
              </a:rPr>
              <a:t>，</a:t>
            </a:r>
            <a:r>
              <a:rPr lang="zh-CN" altLang="zh-CN" sz="2800" dirty="0">
                <a:latin typeface="+mn-ea"/>
              </a:rPr>
              <a:t>尽管人员开发需要计划好的培训项目加以强化</a:t>
            </a:r>
            <a:r>
              <a:rPr lang="en-US" altLang="zh-CN" sz="2800" dirty="0">
                <a:latin typeface="+mn-ea"/>
              </a:rPr>
              <a:t>，</a:t>
            </a:r>
            <a:r>
              <a:rPr lang="zh-CN" altLang="zh-CN" sz="2800" dirty="0">
                <a:latin typeface="+mn-ea"/>
              </a:rPr>
              <a:t>但它还是要依靠各种工作经验的积累。</a:t>
            </a:r>
            <a:endParaRPr lang="en-IN" sz="2800" dirty="0">
              <a:latin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34975" y="-112077"/>
            <a:ext cx="777240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9—1</a:t>
            </a:r>
            <a:r>
              <a:rPr lang="zh-CN" altLang="zh-CN" b="1" dirty="0">
                <a:latin typeface="华文新魏" panose="02010800040101010101" pitchFamily="2" charset="-122"/>
                <a:ea typeface="华文新魏" panose="02010800040101010101" pitchFamily="2" charset="-122"/>
              </a:rPr>
              <a:t>培训与开发的比较</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61733" y="1327681"/>
          <a:ext cx="8820099" cy="5073353"/>
        </p:xfrm>
        <a:graphic>
          <a:graphicData uri="http://schemas.openxmlformats.org/drawingml/2006/table">
            <a:tbl>
              <a:tblPr firstRow="1" firstCol="1" bandRow="1">
                <a:tableStyleId>{5C22544A-7EE6-4342-B048-85BDC9FD1C3A}</a:tableStyleId>
              </a:tblPr>
              <a:tblGrid>
                <a:gridCol w="2510831">
                  <a:extLst>
                    <a:ext uri="{9D8B030D-6E8A-4147-A177-3AD203B41FA5}">
                      <a16:colId xmlns:a16="http://schemas.microsoft.com/office/drawing/2014/main" val="20000"/>
                    </a:ext>
                  </a:extLst>
                </a:gridCol>
                <a:gridCol w="2510831">
                  <a:extLst>
                    <a:ext uri="{9D8B030D-6E8A-4147-A177-3AD203B41FA5}">
                      <a16:colId xmlns:a16="http://schemas.microsoft.com/office/drawing/2014/main" val="20001"/>
                    </a:ext>
                  </a:extLst>
                </a:gridCol>
                <a:gridCol w="3798437">
                  <a:extLst>
                    <a:ext uri="{9D8B030D-6E8A-4147-A177-3AD203B41FA5}">
                      <a16:colId xmlns:a16="http://schemas.microsoft.com/office/drawing/2014/main" val="20002"/>
                    </a:ext>
                  </a:extLst>
                </a:gridCol>
              </a:tblGrid>
              <a:tr h="1135577">
                <a:tc>
                  <a:txBody>
                    <a:bodyPr/>
                    <a:lstStyle/>
                    <a:p>
                      <a:pPr>
                        <a:lnSpc>
                          <a:spcPct val="120000"/>
                        </a:lnSpc>
                        <a:spcAft>
                          <a:spcPts val="0"/>
                        </a:spcAft>
                      </a:pP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培训</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开发</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984444">
                <a:tc>
                  <a:txBody>
                    <a:bodyPr/>
                    <a:lstStyle/>
                    <a:p>
                      <a:pPr>
                        <a:lnSpc>
                          <a:spcPct val="120000"/>
                        </a:lnSpc>
                        <a:spcAft>
                          <a:spcPts val="0"/>
                        </a:spcAft>
                      </a:pPr>
                      <a:r>
                        <a:rPr lang="zh-CN" sz="2000">
                          <a:effectLst/>
                          <a:latin typeface="+mn-ea"/>
                          <a:ea typeface="+mn-ea"/>
                        </a:rPr>
                        <a:t>侧重点</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当前</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将来</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984444">
                <a:tc>
                  <a:txBody>
                    <a:bodyPr/>
                    <a:lstStyle/>
                    <a:p>
                      <a:pPr>
                        <a:lnSpc>
                          <a:spcPct val="120000"/>
                        </a:lnSpc>
                        <a:spcAft>
                          <a:spcPts val="0"/>
                        </a:spcAft>
                      </a:pPr>
                      <a:r>
                        <a:rPr lang="zh-CN" sz="2000">
                          <a:effectLst/>
                          <a:latin typeface="+mn-ea"/>
                          <a:ea typeface="+mn-ea"/>
                        </a:rPr>
                        <a:t>工作经验的运用</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dirty="0">
                          <a:effectLst/>
                          <a:latin typeface="+mn-ea"/>
                          <a:ea typeface="+mn-ea"/>
                        </a:rPr>
                        <a:t>低</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高</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984444">
                <a:tc>
                  <a:txBody>
                    <a:bodyPr/>
                    <a:lstStyle/>
                    <a:p>
                      <a:pPr>
                        <a:lnSpc>
                          <a:spcPct val="120000"/>
                        </a:lnSpc>
                        <a:spcAft>
                          <a:spcPts val="0"/>
                        </a:spcAft>
                      </a:pPr>
                      <a:r>
                        <a:rPr lang="zh-CN" sz="2000">
                          <a:effectLst/>
                          <a:latin typeface="+mn-ea"/>
                          <a:ea typeface="+mn-ea"/>
                        </a:rPr>
                        <a:t>目标</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着眼于当前工作</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着眼于未来的变化</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984444">
                <a:tc>
                  <a:txBody>
                    <a:bodyPr/>
                    <a:lstStyle/>
                    <a:p>
                      <a:pPr>
                        <a:lnSpc>
                          <a:spcPct val="120000"/>
                        </a:lnSpc>
                        <a:spcAft>
                          <a:spcPts val="0"/>
                        </a:spcAft>
                      </a:pPr>
                      <a:r>
                        <a:rPr lang="zh-CN" sz="2000" dirty="0">
                          <a:effectLst/>
                          <a:latin typeface="+mn-ea"/>
                          <a:ea typeface="+mn-ea"/>
                        </a:rPr>
                        <a:t>参与</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强制</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dirty="0">
                          <a:effectLst/>
                          <a:latin typeface="+mn-ea"/>
                          <a:ea typeface="+mn-ea"/>
                        </a:rPr>
                        <a:t>自愿</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0800" y="-112077"/>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人员开发 、培训和职业生涯之间的关系</a:t>
            </a:r>
            <a:endParaRPr lang="en-IN" sz="4400" b="1" dirty="0">
              <a:latin typeface="华文新魏" panose="02010800040101010101" pitchFamily="2" charset="-122"/>
              <a:ea typeface="华文新魏" panose="02010800040101010101" pitchFamily="2" charset="-122"/>
            </a:endParaRPr>
          </a:p>
        </p:txBody>
      </p:sp>
      <p:sp>
        <p:nvSpPr>
          <p:cNvPr id="18434" name="Content Placeholder 2"/>
          <p:cNvSpPr>
            <a:spLocks noGrp="1"/>
          </p:cNvSpPr>
          <p:nvPr>
            <p:ph idx="4294967295"/>
          </p:nvPr>
        </p:nvSpPr>
        <p:spPr>
          <a:xfrm>
            <a:off x="679450" y="1259205"/>
            <a:ext cx="8229600" cy="4924425"/>
          </a:xfrm>
        </p:spPr>
        <p:txBody>
          <a:bodyPr/>
          <a:lstStyle/>
          <a:p>
            <a:pPr marL="359410" indent="-359410">
              <a:lnSpc>
                <a:spcPct val="120000"/>
              </a:lnSpc>
              <a:buFont typeface="Wingdings" panose="05000000000000000000" charset="0"/>
              <a:buChar char="l"/>
            </a:pPr>
            <a:r>
              <a:rPr lang="zh-CN" altLang="zh-CN" sz="3200" dirty="0">
                <a:latin typeface="+mn-ea"/>
              </a:rPr>
              <a:t>人员开发和职业生涯</a:t>
            </a:r>
          </a:p>
          <a:p>
            <a:pPr marL="728980" lvl="1" indent="-408940">
              <a:lnSpc>
                <a:spcPct val="120000"/>
              </a:lnSpc>
              <a:buFont typeface="Wingdings" panose="05000000000000000000" charset="0"/>
              <a:buChar char="l"/>
            </a:pPr>
            <a:r>
              <a:rPr lang="zh-CN" altLang="en-US" sz="2800" b="1" dirty="0">
                <a:latin typeface="+mn-ea"/>
              </a:rPr>
              <a:t>易</a:t>
            </a:r>
            <a:r>
              <a:rPr lang="zh-CN" altLang="zh-CN" sz="2800" b="1" dirty="0">
                <a:latin typeface="+mn-ea"/>
              </a:rPr>
              <a:t>变性职业生涯</a:t>
            </a:r>
            <a:r>
              <a:rPr lang="zh-CN" altLang="en-US" sz="2800" dirty="0">
                <a:latin typeface="+mn-ea"/>
              </a:rPr>
              <a:t>：</a:t>
            </a:r>
            <a:r>
              <a:rPr lang="zh-CN" altLang="zh-CN" sz="2800" dirty="0">
                <a:latin typeface="+mn-ea"/>
              </a:rPr>
              <a:t>基于个人的目标方向</a:t>
            </a:r>
            <a:r>
              <a:rPr lang="en-US" altLang="zh-CN" sz="2800" dirty="0">
                <a:latin typeface="+mn-ea"/>
              </a:rPr>
              <a:t>，</a:t>
            </a:r>
            <a:r>
              <a:rPr lang="zh-CN" altLang="zh-CN" sz="2800" dirty="0">
                <a:latin typeface="+mn-ea"/>
              </a:rPr>
              <a:t>随着个人在工作中对心理成就感的追求而变化</a:t>
            </a:r>
          </a:p>
          <a:p>
            <a:endParaRPr lang="en-IN"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1460" y="-103822"/>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人员开发 、培训和职业生涯之间的关系</a:t>
            </a:r>
            <a:endParaRPr lang="en-IN" sz="4400"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659130" y="1284605"/>
            <a:ext cx="8329295" cy="4924425"/>
          </a:xfrm>
        </p:spPr>
        <p:txBody>
          <a:bodyPr/>
          <a:lstStyle/>
          <a:p>
            <a:pPr marL="370840" indent="-370840">
              <a:lnSpc>
                <a:spcPct val="120000"/>
              </a:lnSpc>
              <a:buFont typeface="Wingdings" panose="05000000000000000000" charset="0"/>
              <a:buChar char="l"/>
            </a:pPr>
            <a:r>
              <a:rPr lang="zh-CN" altLang="zh-CN" sz="2800" b="1" dirty="0">
                <a:latin typeface="+mn-ea"/>
              </a:rPr>
              <a:t>心理成就感</a:t>
            </a:r>
            <a:r>
              <a:rPr lang="zh-CN" altLang="en-US" sz="2800" dirty="0">
                <a:latin typeface="+mn-ea"/>
              </a:rPr>
              <a:t>：</a:t>
            </a:r>
            <a:r>
              <a:rPr lang="zh-CN" altLang="zh-CN" sz="2800" dirty="0">
                <a:latin typeface="+mn-ea"/>
              </a:rPr>
              <a:t>指由于实现了不仅仅限于工作成就的人生目标</a:t>
            </a:r>
            <a:r>
              <a:rPr lang="en-US" altLang="zh-CN" sz="2800" dirty="0">
                <a:latin typeface="+mn-ea"/>
              </a:rPr>
              <a:t>（</a:t>
            </a:r>
            <a:r>
              <a:rPr lang="zh-CN" altLang="zh-CN" sz="2800" dirty="0">
                <a:latin typeface="+mn-ea"/>
              </a:rPr>
              <a:t>如养家、身体健康等</a:t>
            </a:r>
            <a:r>
              <a:rPr lang="en-US" altLang="zh-CN" sz="2800" dirty="0">
                <a:latin typeface="+mn-ea"/>
              </a:rPr>
              <a:t>）</a:t>
            </a:r>
            <a:r>
              <a:rPr lang="zh-CN" altLang="zh-CN" sz="2800" dirty="0">
                <a:latin typeface="+mn-ea"/>
              </a:rPr>
              <a:t>而产生的自豪感和成就感。</a:t>
            </a:r>
            <a:endParaRPr lang="en-US" altLang="zh-CN" sz="2800" dirty="0">
              <a:latin typeface="+mn-ea"/>
            </a:endParaRPr>
          </a:p>
          <a:p>
            <a:pPr marL="370840" lvl="0" indent="-370840">
              <a:lnSpc>
                <a:spcPct val="120000"/>
              </a:lnSpc>
              <a:buFont typeface="Wingdings" panose="05000000000000000000" charset="0"/>
              <a:buChar char="l"/>
            </a:pPr>
            <a:r>
              <a:rPr lang="zh-CN" altLang="zh-CN" sz="2800" b="1" dirty="0">
                <a:latin typeface="+mn-ea"/>
              </a:rPr>
              <a:t>人员开发规划或职业生涯管理体系：</a:t>
            </a:r>
            <a:r>
              <a:rPr lang="zh-CN" altLang="zh-CN" sz="2800" dirty="0">
                <a:latin typeface="+mn-ea"/>
              </a:rPr>
              <a:t>是指通过了解和帮助雇员实现个人发展需求来留住并激发雇员的一种体系。</a:t>
            </a:r>
            <a:endParaRPr lang="en-US" altLang="zh-CN" sz="2800" dirty="0">
              <a:latin typeface="+mn-ea"/>
            </a:endParaRPr>
          </a:p>
          <a:p>
            <a:endParaRPr lang="en-US" dirty="0"/>
          </a:p>
          <a:p>
            <a:endParaRPr lang="en-IN"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274638"/>
            <a:ext cx="9036496"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9—1</a:t>
            </a:r>
            <a:r>
              <a:rPr lang="zh-CN" altLang="zh-CN" b="1" dirty="0">
                <a:latin typeface="华文新魏" panose="02010800040101010101" pitchFamily="2" charset="-122"/>
                <a:ea typeface="华文新魏" panose="02010800040101010101" pitchFamily="2" charset="-122"/>
              </a:rPr>
              <a:t>　人员开发规划体系的步骤和各项责任</a:t>
            </a:r>
            <a:endParaRPr lang="zh-CN" altLang="en-US" b="1" dirty="0">
              <a:latin typeface="华文新魏" panose="02010800040101010101" pitchFamily="2" charset="-122"/>
              <a:ea typeface="华文新魏" panose="02010800040101010101" pitchFamily="2" charset="-122"/>
            </a:endParaRPr>
          </a:p>
        </p:txBody>
      </p:sp>
      <p:pic>
        <p:nvPicPr>
          <p:cNvPr id="4" name="9-1.eps" descr="id:2147500782;FounderCES"/>
          <p:cNvPicPr>
            <a:picLocks noGrp="1"/>
          </p:cNvPicPr>
          <p:nvPr>
            <p:ph sz="quarter" idx="1"/>
          </p:nvPr>
        </p:nvPicPr>
        <p:blipFill>
          <a:blip r:embed="rId2">
            <a:duotone>
              <a:prstClr val="black"/>
              <a:schemeClr val="accent3">
                <a:tint val="45000"/>
                <a:satMod val="400000"/>
              </a:schemeClr>
            </a:duotone>
          </a:blip>
          <a:stretch>
            <a:fillRect/>
          </a:stretch>
        </p:blipFill>
        <p:spPr>
          <a:xfrm>
            <a:off x="107504" y="1639973"/>
            <a:ext cx="8856984" cy="482453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373380" y="-120332"/>
            <a:ext cx="8229600" cy="1143000"/>
          </a:xfrm>
        </p:spPr>
        <p:txBody>
          <a:bodyPr/>
          <a:lstStyle/>
          <a:p>
            <a:r>
              <a:rPr lang="zh-CN" altLang="zh-CN" b="1" dirty="0">
                <a:latin typeface="华文新魏" panose="02010800040101010101" pitchFamily="2" charset="-122"/>
                <a:ea typeface="华文新魏" panose="02010800040101010101" pitchFamily="2" charset="-122"/>
              </a:rPr>
              <a:t>人员开发规划体系</a:t>
            </a:r>
            <a:endParaRPr lang="en-IN" sz="4400" b="1" dirty="0">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373380" y="126746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自我评估</a:t>
            </a:r>
            <a:r>
              <a:rPr lang="zh-CN" altLang="en-US" sz="2800" dirty="0">
                <a:latin typeface="+mn-ea"/>
              </a:rPr>
              <a:t>：</a:t>
            </a:r>
            <a:r>
              <a:rPr lang="zh-CN" altLang="zh-CN" sz="2800" dirty="0">
                <a:latin typeface="+mn-ea"/>
              </a:rPr>
              <a:t>是指雇员使用各种信息来确定自己的职业兴趣、价值观、个性和行为倾向。</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实际检验</a:t>
            </a:r>
            <a:r>
              <a:rPr lang="zh-CN" altLang="en-US" sz="2800" dirty="0">
                <a:latin typeface="+mn-ea"/>
              </a:rPr>
              <a:t>：</a:t>
            </a:r>
            <a:r>
              <a:rPr lang="zh-CN" altLang="zh-CN" sz="2800" dirty="0">
                <a:latin typeface="+mn-ea"/>
              </a:rPr>
              <a:t>是指雇员收到的有关公司如何评价其技能和知识以及自己应该怎样适应公司计划</a:t>
            </a:r>
            <a:r>
              <a:rPr lang="en-US" altLang="zh-CN" sz="2800" dirty="0">
                <a:latin typeface="+mn-ea"/>
              </a:rPr>
              <a:t>（</a:t>
            </a:r>
            <a:r>
              <a:rPr lang="zh-CN" altLang="zh-CN" sz="2800" dirty="0">
                <a:latin typeface="+mn-ea"/>
              </a:rPr>
              <a:t>如潜在的晋升机会或平级调动</a:t>
            </a:r>
            <a:r>
              <a:rPr lang="en-US" altLang="zh-CN" sz="2800" dirty="0">
                <a:latin typeface="+mn-ea"/>
              </a:rPr>
              <a:t>）</a:t>
            </a:r>
            <a:r>
              <a:rPr lang="zh-CN" altLang="zh-CN" sz="2800" dirty="0">
                <a:latin typeface="+mn-ea"/>
              </a:rPr>
              <a:t>的信息。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373380" y="-36512"/>
            <a:ext cx="8229600" cy="1143000"/>
          </a:xfrm>
        </p:spPr>
        <p:txBody>
          <a:bodyPr/>
          <a:lstStyle/>
          <a:p>
            <a:r>
              <a:rPr lang="zh-CN" altLang="zh-CN" b="1" dirty="0">
                <a:latin typeface="华文新魏" panose="02010800040101010101" pitchFamily="2" charset="-122"/>
                <a:ea typeface="华文新魏" panose="02010800040101010101" pitchFamily="2" charset="-122"/>
              </a:rPr>
              <a:t>人员开发规划体系</a:t>
            </a:r>
            <a:endParaRPr lang="en-IN"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373380" y="1283970"/>
            <a:ext cx="8229600" cy="4924425"/>
          </a:xfrm>
        </p:spPr>
        <p:txBody>
          <a:bodyPr/>
          <a:lstStyle/>
          <a:p>
            <a:pPr marL="730250" indent="-457200">
              <a:lnSpc>
                <a:spcPct val="120000"/>
              </a:lnSpc>
              <a:buFont typeface="Wingdings" panose="05000000000000000000" charset="0"/>
              <a:buChar char="l"/>
            </a:pPr>
            <a:r>
              <a:rPr lang="zh-CN" altLang="zh-CN" sz="3200" b="1" dirty="0">
                <a:latin typeface="+mn-ea"/>
              </a:rPr>
              <a:t>目标设定</a:t>
            </a:r>
            <a:r>
              <a:rPr lang="zh-CN" altLang="en-US" sz="3200" dirty="0">
                <a:latin typeface="+mn-ea"/>
              </a:rPr>
              <a:t>：</a:t>
            </a:r>
            <a:r>
              <a:rPr lang="zh-CN" altLang="zh-CN" sz="3200" dirty="0">
                <a:latin typeface="+mn-ea"/>
              </a:rPr>
              <a:t>是指雇员形成长期和短期职业生涯目标的过程。</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行动规划</a:t>
            </a:r>
            <a:r>
              <a:rPr lang="zh-CN" altLang="en-US" sz="3200" dirty="0">
                <a:latin typeface="+mn-ea"/>
              </a:rPr>
              <a:t>：</a:t>
            </a:r>
            <a:r>
              <a:rPr lang="zh-CN" altLang="zh-CN" sz="3200" dirty="0">
                <a:latin typeface="+mn-ea"/>
              </a:rPr>
              <a:t>是指雇员如何实现其长期和短期职业生涯目标的书面战略计划。</a:t>
            </a:r>
            <a:endParaRPr lang="en-US" sz="3200" b="1" dirty="0">
              <a:latin typeface="+mn-ea"/>
            </a:endParaRPr>
          </a:p>
          <a:p>
            <a:endParaRPr lang="en-IN"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1907704" y="116633"/>
          <a:ext cx="7049437" cy="6788317"/>
        </p:xfrm>
        <a:graphic>
          <a:graphicData uri="http://schemas.openxmlformats.org/drawingml/2006/table">
            <a:tbl>
              <a:tblPr firstRow="1" firstCol="1" bandRow="1">
                <a:tableStyleId>{7DF18680-E054-41AD-8BC1-D1AEF772440D}</a:tableStyleId>
              </a:tblPr>
              <a:tblGrid>
                <a:gridCol w="3275987">
                  <a:extLst>
                    <a:ext uri="{9D8B030D-6E8A-4147-A177-3AD203B41FA5}">
                      <a16:colId xmlns:a16="http://schemas.microsoft.com/office/drawing/2014/main" val="20000"/>
                    </a:ext>
                  </a:extLst>
                </a:gridCol>
                <a:gridCol w="175932">
                  <a:extLst>
                    <a:ext uri="{9D8B030D-6E8A-4147-A177-3AD203B41FA5}">
                      <a16:colId xmlns:a16="http://schemas.microsoft.com/office/drawing/2014/main" val="20001"/>
                    </a:ext>
                  </a:extLst>
                </a:gridCol>
                <a:gridCol w="175932">
                  <a:extLst>
                    <a:ext uri="{9D8B030D-6E8A-4147-A177-3AD203B41FA5}">
                      <a16:colId xmlns:a16="http://schemas.microsoft.com/office/drawing/2014/main" val="20002"/>
                    </a:ext>
                  </a:extLst>
                </a:gridCol>
                <a:gridCol w="3421586">
                  <a:extLst>
                    <a:ext uri="{9D8B030D-6E8A-4147-A177-3AD203B41FA5}">
                      <a16:colId xmlns:a16="http://schemas.microsoft.com/office/drawing/2014/main" val="20003"/>
                    </a:ext>
                  </a:extLst>
                </a:gridCol>
              </a:tblGrid>
              <a:tr h="1441941">
                <a:tc>
                  <a:txBody>
                    <a:bodyPr/>
                    <a:lstStyle/>
                    <a:p>
                      <a:pPr>
                        <a:lnSpc>
                          <a:spcPct val="110000"/>
                        </a:lnSpc>
                        <a:spcAft>
                          <a:spcPts val="0"/>
                        </a:spcAft>
                      </a:pPr>
                      <a:r>
                        <a:rPr lang="zh-CN" sz="1200" dirty="0">
                          <a:effectLst/>
                        </a:rPr>
                        <a:t>姓名</a:t>
                      </a:r>
                      <a:r>
                        <a:rPr lang="en-US" sz="1200" dirty="0">
                          <a:effectLst/>
                        </a:rPr>
                        <a:t>：</a:t>
                      </a:r>
                      <a:endParaRPr lang="zh-CN" sz="1200" dirty="0">
                        <a:solidFill>
                          <a:srgbClr val="000000"/>
                        </a:solidFill>
                        <a:effectLst/>
                        <a:latin typeface="+mn-ea"/>
                        <a:ea typeface="+mn-ea"/>
                        <a:cs typeface="Times New Roman" panose="02020603050405020304"/>
                      </a:endParaRPr>
                    </a:p>
                  </a:txBody>
                  <a:tcPr marL="60614" marR="60614" marT="0" marB="0" anchor="ctr"/>
                </a:tc>
                <a:tc gridSpan="2">
                  <a:txBody>
                    <a:bodyPr/>
                    <a:lstStyle/>
                    <a:p>
                      <a:pPr>
                        <a:lnSpc>
                          <a:spcPct val="110000"/>
                        </a:lnSpc>
                        <a:spcAft>
                          <a:spcPts val="0"/>
                        </a:spcAft>
                      </a:pPr>
                      <a:r>
                        <a:rPr lang="zh-CN" sz="1200">
                          <a:effectLst/>
                        </a:rPr>
                        <a:t>职位</a:t>
                      </a:r>
                      <a:r>
                        <a:rPr lang="en-US" sz="1200">
                          <a:effectLst/>
                        </a:rPr>
                        <a:t>：</a:t>
                      </a:r>
                      <a:r>
                        <a:rPr lang="zh-CN" sz="1200">
                          <a:effectLst/>
                        </a:rPr>
                        <a:t>项目经理</a:t>
                      </a:r>
                      <a:endParaRPr lang="zh-CN" sz="120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a:txBody>
                    <a:bodyPr/>
                    <a:lstStyle/>
                    <a:p>
                      <a:pPr>
                        <a:lnSpc>
                          <a:spcPct val="110000"/>
                        </a:lnSpc>
                        <a:spcAft>
                          <a:spcPts val="0"/>
                        </a:spcAft>
                      </a:pPr>
                      <a:r>
                        <a:rPr lang="zh-CN" sz="1200">
                          <a:effectLst/>
                        </a:rPr>
                        <a:t>直接上司</a:t>
                      </a:r>
                      <a:r>
                        <a:rPr lang="en-US" sz="1200">
                          <a:effectLst/>
                        </a:rPr>
                        <a:t>：</a:t>
                      </a:r>
                      <a:endParaRPr lang="zh-CN" sz="1200">
                        <a:solidFill>
                          <a:srgbClr val="000000"/>
                        </a:solidFill>
                        <a:effectLst/>
                        <a:latin typeface="+mn-ea"/>
                        <a:ea typeface="+mn-ea"/>
                        <a:cs typeface="Times New Roman" panose="02020603050405020304"/>
                      </a:endParaRPr>
                    </a:p>
                  </a:txBody>
                  <a:tcPr marL="60614" marR="60614" marT="0" marB="0" anchor="ctr"/>
                </a:tc>
                <a:extLst>
                  <a:ext uri="{0D108BD9-81ED-4DB2-BD59-A6C34878D82A}">
                    <a16:rowId xmlns:a16="http://schemas.microsoft.com/office/drawing/2014/main" val="10000"/>
                  </a:ext>
                </a:extLst>
              </a:tr>
              <a:tr h="391347">
                <a:tc gridSpan="4">
                  <a:txBody>
                    <a:bodyPr/>
                    <a:lstStyle/>
                    <a:p>
                      <a:pPr>
                        <a:lnSpc>
                          <a:spcPct val="110000"/>
                        </a:lnSpc>
                        <a:spcAft>
                          <a:spcPts val="0"/>
                        </a:spcAft>
                      </a:pPr>
                      <a:r>
                        <a:rPr lang="zh-CN" sz="1200" dirty="0">
                          <a:effectLst/>
                        </a:rPr>
                        <a:t>能力</a:t>
                      </a:r>
                    </a:p>
                    <a:p>
                      <a:pPr>
                        <a:lnSpc>
                          <a:spcPct val="110000"/>
                        </a:lnSpc>
                        <a:spcAft>
                          <a:spcPts val="0"/>
                        </a:spcAft>
                      </a:pPr>
                      <a:r>
                        <a:rPr lang="zh-CN" sz="1200" dirty="0">
                          <a:effectLst/>
                        </a:rPr>
                        <a:t>请确定你最明显的三个优势和三个可以改进的方面。</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1"/>
                  </a:ext>
                </a:extLst>
              </a:tr>
              <a:tr h="829708">
                <a:tc gridSpan="4">
                  <a:txBody>
                    <a:bodyPr/>
                    <a:lstStyle/>
                    <a:p>
                      <a:pPr>
                        <a:lnSpc>
                          <a:spcPct val="110000"/>
                        </a:lnSpc>
                        <a:spcAft>
                          <a:spcPts val="0"/>
                        </a:spcAft>
                      </a:pPr>
                      <a:r>
                        <a:rPr lang="zh-CN" sz="1200" dirty="0">
                          <a:effectLst/>
                        </a:rPr>
                        <a:t>优势</a:t>
                      </a:r>
                    </a:p>
                    <a:p>
                      <a:pPr>
                        <a:lnSpc>
                          <a:spcPct val="110000"/>
                        </a:lnSpc>
                        <a:spcAft>
                          <a:spcPts val="0"/>
                        </a:spcAft>
                      </a:pPr>
                      <a:r>
                        <a:rPr lang="en-US" sz="1200" dirty="0">
                          <a:effectLst/>
                        </a:rPr>
                        <a:t>● </a:t>
                      </a:r>
                      <a:r>
                        <a:rPr lang="zh-CN" sz="1200" dirty="0">
                          <a:effectLst/>
                        </a:rPr>
                        <a:t>战略性思维的执行力</a:t>
                      </a:r>
                      <a:r>
                        <a:rPr lang="en-US" sz="1200" dirty="0">
                          <a:effectLst/>
                        </a:rPr>
                        <a:t>（</a:t>
                      </a:r>
                      <a:r>
                        <a:rPr lang="zh-CN" sz="1200" dirty="0">
                          <a:effectLst/>
                        </a:rPr>
                        <a:t>自信、领导技能、行动导向</a:t>
                      </a:r>
                      <a:r>
                        <a:rPr lang="en-US" sz="1200" dirty="0">
                          <a:effectLst/>
                        </a:rPr>
                        <a:t>）</a:t>
                      </a:r>
                      <a:endParaRPr lang="zh-CN" sz="1200" dirty="0">
                        <a:effectLst/>
                      </a:endParaRPr>
                    </a:p>
                    <a:p>
                      <a:pPr>
                        <a:lnSpc>
                          <a:spcPct val="110000"/>
                        </a:lnSpc>
                        <a:spcAft>
                          <a:spcPts val="0"/>
                        </a:spcAft>
                      </a:pPr>
                      <a:r>
                        <a:rPr lang="en-US" sz="1200" dirty="0">
                          <a:effectLst/>
                        </a:rPr>
                        <a:t>● </a:t>
                      </a:r>
                      <a:r>
                        <a:rPr lang="zh-CN" sz="1200" dirty="0">
                          <a:effectLst/>
                        </a:rPr>
                        <a:t>结果导向</a:t>
                      </a:r>
                      <a:r>
                        <a:rPr lang="en-US" sz="1200" dirty="0">
                          <a:effectLst/>
                        </a:rPr>
                        <a:t>（</a:t>
                      </a:r>
                      <a:r>
                        <a:rPr lang="zh-CN" sz="1200" dirty="0">
                          <a:effectLst/>
                        </a:rPr>
                        <a:t>素质、激励他人、坚持不懈</a:t>
                      </a:r>
                      <a:r>
                        <a:rPr lang="en-US" sz="1200" dirty="0">
                          <a:effectLst/>
                        </a:rPr>
                        <a:t>）</a:t>
                      </a:r>
                      <a:endParaRPr lang="zh-CN" sz="1200" dirty="0">
                        <a:effectLst/>
                      </a:endParaRPr>
                    </a:p>
                    <a:p>
                      <a:pPr>
                        <a:lnSpc>
                          <a:spcPct val="110000"/>
                        </a:lnSpc>
                        <a:spcAft>
                          <a:spcPts val="0"/>
                        </a:spcAft>
                      </a:pPr>
                      <a:r>
                        <a:rPr lang="en-US" sz="1200" dirty="0">
                          <a:effectLst/>
                        </a:rPr>
                        <a:t>● </a:t>
                      </a:r>
                      <a:r>
                        <a:rPr lang="zh-CN" sz="1200" dirty="0">
                          <a:effectLst/>
                        </a:rPr>
                        <a:t>取胜精神</a:t>
                      </a:r>
                      <a:r>
                        <a:rPr lang="en-US" sz="1200" dirty="0">
                          <a:effectLst/>
                        </a:rPr>
                        <a:t>（</a:t>
                      </a:r>
                      <a:r>
                        <a:rPr lang="zh-CN" sz="1200" dirty="0">
                          <a:effectLst/>
                        </a:rPr>
                        <a:t>建设团队、关注顾客、尊重同事</a:t>
                      </a:r>
                      <a:r>
                        <a:rPr lang="en-US" sz="1200" dirty="0">
                          <a:effectLst/>
                        </a:rPr>
                        <a:t>）</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2"/>
                  </a:ext>
                </a:extLst>
              </a:tr>
              <a:tr h="829708">
                <a:tc gridSpan="4">
                  <a:txBody>
                    <a:bodyPr/>
                    <a:lstStyle/>
                    <a:p>
                      <a:pPr>
                        <a:lnSpc>
                          <a:spcPct val="110000"/>
                        </a:lnSpc>
                        <a:spcAft>
                          <a:spcPts val="0"/>
                        </a:spcAft>
                      </a:pPr>
                      <a:r>
                        <a:rPr lang="zh-CN" sz="1200" dirty="0">
                          <a:effectLst/>
                        </a:rPr>
                        <a:t>可以改进的方面</a:t>
                      </a:r>
                    </a:p>
                    <a:p>
                      <a:pPr>
                        <a:lnSpc>
                          <a:spcPct val="110000"/>
                        </a:lnSpc>
                        <a:spcAft>
                          <a:spcPts val="0"/>
                        </a:spcAft>
                      </a:pPr>
                      <a:r>
                        <a:rPr lang="en-US" sz="1200" dirty="0">
                          <a:effectLst/>
                        </a:rPr>
                        <a:t>● </a:t>
                      </a:r>
                      <a:r>
                        <a:rPr lang="zh-CN" sz="1200" dirty="0">
                          <a:effectLst/>
                        </a:rPr>
                        <a:t>忍耐力</a:t>
                      </a:r>
                      <a:r>
                        <a:rPr lang="en-US" sz="1200" dirty="0">
                          <a:effectLst/>
                        </a:rPr>
                        <a:t>（</a:t>
                      </a:r>
                      <a:r>
                        <a:rPr lang="zh-CN" sz="1200" dirty="0">
                          <a:effectLst/>
                        </a:rPr>
                        <a:t>对人或过程的耐心程度、控制进度的意识</a:t>
                      </a:r>
                      <a:r>
                        <a:rPr lang="en-US" sz="1200" dirty="0">
                          <a:effectLst/>
                        </a:rPr>
                        <a:t>）</a:t>
                      </a:r>
                      <a:endParaRPr lang="zh-CN" sz="1200" dirty="0">
                        <a:effectLst/>
                      </a:endParaRPr>
                    </a:p>
                    <a:p>
                      <a:pPr>
                        <a:lnSpc>
                          <a:spcPct val="110000"/>
                        </a:lnSpc>
                        <a:spcAft>
                          <a:spcPts val="0"/>
                        </a:spcAft>
                      </a:pPr>
                      <a:r>
                        <a:rPr lang="en-US" sz="1200" dirty="0">
                          <a:effectLst/>
                        </a:rPr>
                        <a:t>● </a:t>
                      </a:r>
                      <a:r>
                        <a:rPr lang="zh-CN" sz="1200" dirty="0">
                          <a:effectLst/>
                        </a:rPr>
                        <a:t>书面沟通能力</a:t>
                      </a:r>
                      <a:r>
                        <a:rPr lang="en-US" sz="1200" dirty="0">
                          <a:effectLst/>
                        </a:rPr>
                        <a:t>（</a:t>
                      </a:r>
                      <a:r>
                        <a:rPr lang="zh-CN" sz="1200" dirty="0">
                          <a:effectLst/>
                        </a:rPr>
                        <a:t>用简洁、清晰的文字表达观点</a:t>
                      </a:r>
                      <a:r>
                        <a:rPr lang="en-US" sz="1200" dirty="0">
                          <a:effectLst/>
                        </a:rPr>
                        <a:t>）</a:t>
                      </a:r>
                      <a:endParaRPr lang="zh-CN" sz="1200" dirty="0">
                        <a:effectLst/>
                      </a:endParaRPr>
                    </a:p>
                    <a:p>
                      <a:pPr>
                        <a:lnSpc>
                          <a:spcPct val="110000"/>
                        </a:lnSpc>
                        <a:spcAft>
                          <a:spcPts val="0"/>
                        </a:spcAft>
                      </a:pPr>
                      <a:r>
                        <a:rPr lang="en-US" sz="1200" dirty="0">
                          <a:effectLst/>
                        </a:rPr>
                        <a:t>● </a:t>
                      </a:r>
                      <a:r>
                        <a:rPr lang="zh-CN" sz="1200" dirty="0">
                          <a:effectLst/>
                        </a:rPr>
                        <a:t>野心过大</a:t>
                      </a:r>
                      <a:r>
                        <a:rPr lang="en-US" sz="1200" dirty="0">
                          <a:effectLst/>
                        </a:rPr>
                        <a:t>（</a:t>
                      </a:r>
                      <a:r>
                        <a:rPr lang="zh-CN" sz="1200" dirty="0">
                          <a:effectLst/>
                        </a:rPr>
                        <a:t>过分关注项目的成功实施</a:t>
                      </a:r>
                      <a:r>
                        <a:rPr lang="en-US" sz="1200" dirty="0">
                          <a:effectLst/>
                        </a:rPr>
                        <a:t>，</a:t>
                      </a:r>
                      <a:r>
                        <a:rPr lang="zh-CN" sz="1200" dirty="0">
                          <a:effectLst/>
                        </a:rPr>
                        <a:t>而忽视了团队中的人际关系开发</a:t>
                      </a:r>
                      <a:r>
                        <a:rPr lang="en-US" sz="1200" dirty="0">
                          <a:effectLst/>
                        </a:rPr>
                        <a:t>）</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3"/>
                  </a:ext>
                </a:extLst>
              </a:tr>
              <a:tr h="1231823">
                <a:tc gridSpan="4">
                  <a:txBody>
                    <a:bodyPr/>
                    <a:lstStyle/>
                    <a:p>
                      <a:pPr>
                        <a:lnSpc>
                          <a:spcPct val="110000"/>
                        </a:lnSpc>
                        <a:spcAft>
                          <a:spcPts val="0"/>
                        </a:spcAft>
                      </a:pPr>
                      <a:r>
                        <a:rPr lang="zh-CN" sz="1200" dirty="0">
                          <a:effectLst/>
                        </a:rPr>
                        <a:t>职业生涯目标</a:t>
                      </a:r>
                    </a:p>
                    <a:p>
                      <a:pPr>
                        <a:lnSpc>
                          <a:spcPct val="110000"/>
                        </a:lnSpc>
                        <a:spcAft>
                          <a:spcPts val="0"/>
                        </a:spcAft>
                      </a:pPr>
                      <a:r>
                        <a:rPr lang="zh-CN" sz="1200" dirty="0">
                          <a:effectLst/>
                        </a:rPr>
                        <a:t>请描述你的职业生涯总体目标。</a:t>
                      </a:r>
                    </a:p>
                    <a:p>
                      <a:pPr>
                        <a:lnSpc>
                          <a:spcPct val="110000"/>
                        </a:lnSpc>
                        <a:spcAft>
                          <a:spcPts val="0"/>
                        </a:spcAft>
                      </a:pPr>
                      <a:r>
                        <a:rPr lang="en-US" sz="1200" dirty="0">
                          <a:effectLst/>
                        </a:rPr>
                        <a:t>● </a:t>
                      </a:r>
                      <a:r>
                        <a:rPr lang="zh-CN" sz="1200" dirty="0">
                          <a:effectLst/>
                        </a:rPr>
                        <a:t>长期</a:t>
                      </a:r>
                      <a:r>
                        <a:rPr lang="en-US" sz="1200" dirty="0">
                          <a:effectLst/>
                        </a:rPr>
                        <a:t>：</a:t>
                      </a:r>
                      <a:r>
                        <a:rPr lang="zh-CN" sz="1200" dirty="0">
                          <a:effectLst/>
                        </a:rPr>
                        <a:t>晋升为一定级别的管理人员</a:t>
                      </a:r>
                      <a:r>
                        <a:rPr lang="en-US" sz="1200" dirty="0">
                          <a:effectLst/>
                        </a:rPr>
                        <a:t>，</a:t>
                      </a:r>
                      <a:r>
                        <a:rPr lang="zh-CN" sz="1200" dirty="0">
                          <a:effectLst/>
                        </a:rPr>
                        <a:t>并承担更多的责任。感兴趣的领域包括但不仅限于产品和品牌管理、技术与开发、战略规划以及市场营销。</a:t>
                      </a:r>
                    </a:p>
                    <a:p>
                      <a:pPr>
                        <a:lnSpc>
                          <a:spcPct val="110000"/>
                        </a:lnSpc>
                        <a:spcAft>
                          <a:spcPts val="0"/>
                        </a:spcAft>
                      </a:pPr>
                      <a:r>
                        <a:rPr lang="en-US" sz="1200" dirty="0">
                          <a:effectLst/>
                        </a:rPr>
                        <a:t>● </a:t>
                      </a:r>
                      <a:r>
                        <a:rPr lang="zh-CN" sz="1200" dirty="0">
                          <a:effectLst/>
                        </a:rPr>
                        <a:t>短期</a:t>
                      </a:r>
                      <a:r>
                        <a:rPr lang="en-US" sz="1200" dirty="0">
                          <a:effectLst/>
                        </a:rPr>
                        <a:t>：</a:t>
                      </a:r>
                      <a:r>
                        <a:rPr lang="zh-CN" sz="1200" dirty="0">
                          <a:effectLst/>
                        </a:rPr>
                        <a:t>在应用产品管理、战略规划和建立全球关系方面技能的同时</a:t>
                      </a:r>
                      <a:r>
                        <a:rPr lang="en-US" sz="1200" dirty="0">
                          <a:effectLst/>
                        </a:rPr>
                        <a:t>，</a:t>
                      </a:r>
                      <a:r>
                        <a:rPr lang="zh-CN" sz="1200" dirty="0">
                          <a:effectLst/>
                        </a:rPr>
                        <a:t>持续改进自己的市场营销和品牌管理技能。</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4"/>
                  </a:ext>
                </a:extLst>
              </a:tr>
              <a:tr h="619589">
                <a:tc gridSpan="4">
                  <a:txBody>
                    <a:bodyPr/>
                    <a:lstStyle/>
                    <a:p>
                      <a:pPr>
                        <a:lnSpc>
                          <a:spcPct val="110000"/>
                        </a:lnSpc>
                        <a:spcAft>
                          <a:spcPts val="0"/>
                        </a:spcAft>
                      </a:pPr>
                      <a:r>
                        <a:rPr lang="zh-CN" sz="1200" dirty="0">
                          <a:effectLst/>
                        </a:rPr>
                        <a:t>下一个任务</a:t>
                      </a:r>
                    </a:p>
                    <a:p>
                      <a:pPr>
                        <a:lnSpc>
                          <a:spcPct val="110000"/>
                        </a:lnSpc>
                        <a:spcAft>
                          <a:spcPts val="0"/>
                        </a:spcAft>
                      </a:pPr>
                      <a:r>
                        <a:rPr lang="zh-CN" sz="1200" dirty="0">
                          <a:effectLst/>
                        </a:rPr>
                        <a:t>明确可能的下一个任务</a:t>
                      </a:r>
                      <a:r>
                        <a:rPr lang="en-US" sz="1200" dirty="0">
                          <a:effectLst/>
                        </a:rPr>
                        <a:t>（</a:t>
                      </a:r>
                      <a:r>
                        <a:rPr lang="zh-CN" sz="1200" dirty="0">
                          <a:effectLst/>
                        </a:rPr>
                        <a:t>包括时间管理</a:t>
                      </a:r>
                      <a:r>
                        <a:rPr lang="en-US" sz="1200" dirty="0">
                          <a:effectLst/>
                        </a:rPr>
                        <a:t>），</a:t>
                      </a:r>
                      <a:r>
                        <a:rPr lang="zh-CN" sz="1200" dirty="0">
                          <a:effectLst/>
                        </a:rPr>
                        <a:t>该任务将帮助你向职业生涯目标迈进。</a:t>
                      </a:r>
                    </a:p>
                    <a:p>
                      <a:pPr>
                        <a:lnSpc>
                          <a:spcPct val="110000"/>
                        </a:lnSpc>
                        <a:spcAft>
                          <a:spcPts val="0"/>
                        </a:spcAft>
                      </a:pPr>
                      <a:r>
                        <a:rPr lang="en-US" sz="1200" dirty="0">
                          <a:effectLst/>
                        </a:rPr>
                        <a:t>● </a:t>
                      </a:r>
                      <a:r>
                        <a:rPr lang="zh-CN" sz="1200" dirty="0">
                          <a:effectLst/>
                        </a:rPr>
                        <a:t>在规划、开发、生产或品牌管理方面达到经理或总监的水平。时间估计到</a:t>
                      </a:r>
                      <a:r>
                        <a:rPr lang="en-US" sz="1200" dirty="0">
                          <a:effectLst/>
                        </a:rPr>
                        <a:t>2014</a:t>
                      </a:r>
                      <a:r>
                        <a:rPr lang="zh-CN" sz="1200" dirty="0">
                          <a:effectLst/>
                        </a:rPr>
                        <a:t>年春天。</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5"/>
                  </a:ext>
                </a:extLst>
              </a:tr>
              <a:tr h="829708">
                <a:tc gridSpan="4">
                  <a:txBody>
                    <a:bodyPr/>
                    <a:lstStyle/>
                    <a:p>
                      <a:pPr>
                        <a:lnSpc>
                          <a:spcPct val="110000"/>
                        </a:lnSpc>
                        <a:spcAft>
                          <a:spcPts val="0"/>
                        </a:spcAft>
                      </a:pPr>
                      <a:r>
                        <a:rPr lang="zh-CN" sz="1200" dirty="0">
                          <a:effectLst/>
                        </a:rPr>
                        <a:t>培训和开发需求</a:t>
                      </a:r>
                    </a:p>
                    <a:p>
                      <a:pPr>
                        <a:lnSpc>
                          <a:spcPct val="110000"/>
                        </a:lnSpc>
                        <a:spcAft>
                          <a:spcPts val="0"/>
                        </a:spcAft>
                      </a:pPr>
                      <a:r>
                        <a:rPr lang="zh-CN" sz="1200" dirty="0">
                          <a:effectLst/>
                        </a:rPr>
                        <a:t>列举有助于你当前任务或整个职业生涯发展的培训与开发活动。</a:t>
                      </a:r>
                    </a:p>
                    <a:p>
                      <a:pPr>
                        <a:lnSpc>
                          <a:spcPct val="110000"/>
                        </a:lnSpc>
                        <a:spcAft>
                          <a:spcPts val="0"/>
                        </a:spcAft>
                      </a:pPr>
                      <a:r>
                        <a:rPr lang="en-US" sz="1200" dirty="0">
                          <a:effectLst/>
                        </a:rPr>
                        <a:t>● </a:t>
                      </a:r>
                      <a:r>
                        <a:rPr lang="zh-CN" sz="1200" dirty="0">
                          <a:effectLst/>
                        </a:rPr>
                        <a:t>硕士学位课程有助于练习和改进我的书面沟通技能。当前职位的动态性、团队协作和对其他个体的依赖可以帮助我培养耐心</a:t>
                      </a:r>
                      <a:r>
                        <a:rPr lang="en-US" sz="1200" dirty="0">
                          <a:effectLst/>
                        </a:rPr>
                        <a:t>，</a:t>
                      </a:r>
                      <a:r>
                        <a:rPr lang="zh-CN" sz="1200" dirty="0">
                          <a:effectLst/>
                        </a:rPr>
                        <a:t>并更多地关注团队成员的需要和项目的成功执行。</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6"/>
                  </a:ext>
                </a:extLst>
              </a:tr>
              <a:tr h="199351">
                <a:tc gridSpan="2">
                  <a:txBody>
                    <a:bodyPr/>
                    <a:lstStyle/>
                    <a:p>
                      <a:pPr>
                        <a:lnSpc>
                          <a:spcPct val="110000"/>
                        </a:lnSpc>
                        <a:spcAft>
                          <a:spcPts val="0"/>
                        </a:spcAft>
                      </a:pPr>
                      <a:r>
                        <a:rPr lang="zh-CN" sz="1200">
                          <a:effectLst/>
                        </a:rPr>
                        <a:t>　雇员</a:t>
                      </a:r>
                      <a:r>
                        <a:rPr lang="zh-CN" sz="1200" u="sng">
                          <a:effectLst/>
                          <a:uFill>
                            <a:solidFill>
                              <a:srgbClr val="000000"/>
                            </a:solidFill>
                          </a:uFill>
                        </a:rPr>
                        <a:t>　　　　　　　</a:t>
                      </a:r>
                      <a:r>
                        <a:rPr lang="en-US" sz="1200" u="sng">
                          <a:effectLst/>
                          <a:uFill>
                            <a:solidFill>
                              <a:srgbClr val="000000"/>
                            </a:solidFill>
                          </a:uFill>
                        </a:rPr>
                        <a:t> </a:t>
                      </a:r>
                      <a:endParaRPr lang="zh-CN" sz="120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gridSpan="2">
                  <a:txBody>
                    <a:bodyPr/>
                    <a:lstStyle/>
                    <a:p>
                      <a:pPr>
                        <a:lnSpc>
                          <a:spcPct val="110000"/>
                        </a:lnSpc>
                        <a:spcAft>
                          <a:spcPts val="0"/>
                        </a:spcAft>
                      </a:pPr>
                      <a:r>
                        <a:rPr lang="zh-CN" sz="1200" dirty="0">
                          <a:effectLst/>
                        </a:rPr>
                        <a:t>日期</a:t>
                      </a:r>
                      <a:r>
                        <a:rPr lang="zh-CN" sz="1200" u="sng" dirty="0">
                          <a:effectLst/>
                          <a:uFill>
                            <a:solidFill>
                              <a:srgbClr val="000000"/>
                            </a:solidFill>
                          </a:uFill>
                        </a:rPr>
                        <a:t>　　　　　　　</a:t>
                      </a:r>
                      <a:r>
                        <a:rPr lang="en-US" sz="1200" u="sng" dirty="0">
                          <a:effectLst/>
                          <a:uFill>
                            <a:solidFill>
                              <a:srgbClr val="000000"/>
                            </a:solidFill>
                          </a:uFill>
                        </a:rPr>
                        <a:t> </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extLst>
                  <a:ext uri="{0D108BD9-81ED-4DB2-BD59-A6C34878D82A}">
                    <a16:rowId xmlns:a16="http://schemas.microsoft.com/office/drawing/2014/main" val="10007"/>
                  </a:ext>
                </a:extLst>
              </a:tr>
              <a:tr h="199351">
                <a:tc gridSpan="2">
                  <a:txBody>
                    <a:bodyPr/>
                    <a:lstStyle/>
                    <a:p>
                      <a:pPr>
                        <a:lnSpc>
                          <a:spcPct val="110000"/>
                        </a:lnSpc>
                        <a:spcAft>
                          <a:spcPts val="0"/>
                        </a:spcAft>
                      </a:pPr>
                      <a:r>
                        <a:rPr lang="zh-CN" sz="1200">
                          <a:effectLst/>
                        </a:rPr>
                        <a:t>　直接上司</a:t>
                      </a:r>
                      <a:r>
                        <a:rPr lang="zh-CN" sz="1200" u="sng">
                          <a:effectLst/>
                          <a:uFill>
                            <a:solidFill>
                              <a:srgbClr val="000000"/>
                            </a:solidFill>
                          </a:uFill>
                        </a:rPr>
                        <a:t>　　　　　</a:t>
                      </a:r>
                      <a:r>
                        <a:rPr lang="en-US" sz="1200" u="sng">
                          <a:effectLst/>
                          <a:uFill>
                            <a:solidFill>
                              <a:srgbClr val="000000"/>
                            </a:solidFill>
                          </a:uFill>
                        </a:rPr>
                        <a:t> </a:t>
                      </a:r>
                      <a:endParaRPr lang="zh-CN" sz="120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gridSpan="2">
                  <a:txBody>
                    <a:bodyPr/>
                    <a:lstStyle/>
                    <a:p>
                      <a:pPr>
                        <a:lnSpc>
                          <a:spcPct val="110000"/>
                        </a:lnSpc>
                        <a:spcAft>
                          <a:spcPts val="0"/>
                        </a:spcAft>
                      </a:pPr>
                      <a:r>
                        <a:rPr lang="zh-CN" sz="1200" dirty="0">
                          <a:effectLst/>
                        </a:rPr>
                        <a:t>日期</a:t>
                      </a:r>
                      <a:r>
                        <a:rPr lang="zh-CN" sz="1200" u="sng" dirty="0">
                          <a:effectLst/>
                          <a:uFill>
                            <a:solidFill>
                              <a:srgbClr val="000000"/>
                            </a:solidFill>
                          </a:uFill>
                        </a:rPr>
                        <a:t>　　　　　　　</a:t>
                      </a:r>
                      <a:r>
                        <a:rPr lang="en-US" sz="1200" u="sng" dirty="0">
                          <a:effectLst/>
                          <a:uFill>
                            <a:solidFill>
                              <a:srgbClr val="000000"/>
                            </a:solidFill>
                          </a:uFill>
                        </a:rPr>
                        <a:t> </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extLst>
                  <a:ext uri="{0D108BD9-81ED-4DB2-BD59-A6C34878D82A}">
                    <a16:rowId xmlns:a16="http://schemas.microsoft.com/office/drawing/2014/main" val="10008"/>
                  </a:ext>
                </a:extLst>
              </a:tr>
              <a:tr h="199351">
                <a:tc gridSpan="2">
                  <a:txBody>
                    <a:bodyPr/>
                    <a:lstStyle/>
                    <a:p>
                      <a:pPr>
                        <a:lnSpc>
                          <a:spcPct val="110000"/>
                        </a:lnSpc>
                        <a:spcAft>
                          <a:spcPts val="0"/>
                        </a:spcAft>
                      </a:pPr>
                      <a:r>
                        <a:rPr lang="zh-CN" sz="1200">
                          <a:effectLst/>
                        </a:rPr>
                        <a:t>　导师</a:t>
                      </a:r>
                      <a:r>
                        <a:rPr lang="zh-CN" sz="1200" u="sng">
                          <a:effectLst/>
                          <a:uFill>
                            <a:solidFill>
                              <a:srgbClr val="000000"/>
                            </a:solidFill>
                          </a:uFill>
                        </a:rPr>
                        <a:t>　　　　　　　</a:t>
                      </a:r>
                      <a:r>
                        <a:rPr lang="en-US" sz="1200" u="sng">
                          <a:effectLst/>
                          <a:uFill>
                            <a:solidFill>
                              <a:srgbClr val="000000"/>
                            </a:solidFill>
                          </a:uFill>
                        </a:rPr>
                        <a:t> </a:t>
                      </a:r>
                      <a:endParaRPr lang="zh-CN" sz="120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tc gridSpan="2">
                  <a:txBody>
                    <a:bodyPr/>
                    <a:lstStyle/>
                    <a:p>
                      <a:pPr>
                        <a:lnSpc>
                          <a:spcPct val="110000"/>
                        </a:lnSpc>
                        <a:spcAft>
                          <a:spcPts val="0"/>
                        </a:spcAft>
                      </a:pPr>
                      <a:r>
                        <a:rPr lang="zh-CN" sz="1200" dirty="0">
                          <a:effectLst/>
                        </a:rPr>
                        <a:t>日期</a:t>
                      </a:r>
                      <a:r>
                        <a:rPr lang="zh-CN" sz="1200" u="sng" dirty="0">
                          <a:effectLst/>
                          <a:uFill>
                            <a:solidFill>
                              <a:srgbClr val="000000"/>
                            </a:solidFill>
                          </a:uFill>
                        </a:rPr>
                        <a:t>　　　　　　　</a:t>
                      </a:r>
                      <a:r>
                        <a:rPr lang="en-US" sz="1200" u="sng" dirty="0">
                          <a:effectLst/>
                          <a:uFill>
                            <a:solidFill>
                              <a:srgbClr val="000000"/>
                            </a:solidFill>
                          </a:uFill>
                        </a:rPr>
                        <a:t> </a:t>
                      </a:r>
                      <a:endParaRPr lang="zh-CN" sz="1200" dirty="0">
                        <a:solidFill>
                          <a:srgbClr val="000000"/>
                        </a:solidFill>
                        <a:effectLst/>
                        <a:latin typeface="+mn-ea"/>
                        <a:ea typeface="+mn-ea"/>
                        <a:cs typeface="Times New Roman" panose="02020603050405020304"/>
                      </a:endParaRPr>
                    </a:p>
                  </a:txBody>
                  <a:tcPr marL="60614" marR="60614" marT="0" marB="0" anchor="ctr"/>
                </a:tc>
                <a:tc hMerge="1">
                  <a:txBody>
                    <a:bodyPr/>
                    <a:lstStyle/>
                    <a:p>
                      <a:endParaRPr lang="zh-CN"/>
                    </a:p>
                  </a:txBody>
                  <a:tcPr/>
                </a:tc>
                <a:extLst>
                  <a:ext uri="{0D108BD9-81ED-4DB2-BD59-A6C34878D82A}">
                    <a16:rowId xmlns:a16="http://schemas.microsoft.com/office/drawing/2014/main" val="10009"/>
                  </a:ext>
                </a:extLst>
              </a:tr>
            </a:tbl>
          </a:graphicData>
        </a:graphic>
      </p:graphicFrame>
      <p:sp>
        <p:nvSpPr>
          <p:cNvPr id="3" name="TextBox 2"/>
          <p:cNvSpPr txBox="1"/>
          <p:nvPr/>
        </p:nvSpPr>
        <p:spPr>
          <a:xfrm>
            <a:off x="395536" y="1124744"/>
            <a:ext cx="1296144" cy="3785652"/>
          </a:xfrm>
          <a:prstGeom prst="rect">
            <a:avLst/>
          </a:prstGeom>
          <a:noFill/>
        </p:spPr>
        <p:txBody>
          <a:bodyPr wrap="square" rtlCol="0">
            <a:spAutoFit/>
          </a:bodyPr>
          <a:lstStyle/>
          <a:p>
            <a:r>
              <a:rPr lang="zh-CN" altLang="zh-CN" sz="4000" b="1" dirty="0">
                <a:latin typeface="华文新魏" panose="02010800040101010101" pitchFamily="2" charset="-122"/>
                <a:ea typeface="华文新魏" panose="02010800040101010101" pitchFamily="2" charset="-122"/>
              </a:rPr>
              <a:t>图</a:t>
            </a:r>
            <a:r>
              <a:rPr lang="en-US" altLang="zh-CN" sz="4000" b="1" dirty="0">
                <a:latin typeface="华文新魏" panose="02010800040101010101" pitchFamily="2" charset="-122"/>
                <a:ea typeface="华文新魏" panose="02010800040101010101" pitchFamily="2" charset="-122"/>
              </a:rPr>
              <a:t>9—2</a:t>
            </a:r>
            <a:r>
              <a:rPr lang="zh-CN" altLang="zh-CN" sz="4000" b="1" dirty="0">
                <a:latin typeface="华文新魏" panose="02010800040101010101" pitchFamily="2" charset="-122"/>
                <a:ea typeface="华文新魏" panose="02010800040101010101" pitchFamily="2" charset="-122"/>
              </a:rPr>
              <a:t>　职业生涯发展计划</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9—2</a:t>
            </a:r>
            <a:r>
              <a:rPr lang="zh-CN" altLang="zh-CN" b="1" dirty="0">
                <a:latin typeface="华文新魏" panose="02010800040101010101" pitchFamily="2" charset="-122"/>
                <a:ea typeface="华文新魏" panose="02010800040101010101" pitchFamily="2" charset="-122"/>
              </a:rPr>
              <a:t>设计有效的职业生涯管理体系时应考虑的因素</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43510" y="1271905"/>
          <a:ext cx="9036685" cy="5660390"/>
        </p:xfrm>
        <a:graphic>
          <a:graphicData uri="http://schemas.openxmlformats.org/drawingml/2006/table">
            <a:tbl>
              <a:tblPr firstRow="1" firstCol="1" bandRow="1">
                <a:tableStyleId>{5C22544A-7EE6-4342-B048-85BDC9FD1C3A}</a:tableStyleId>
              </a:tblPr>
              <a:tblGrid>
                <a:gridCol w="9036685">
                  <a:extLst>
                    <a:ext uri="{9D8B030D-6E8A-4147-A177-3AD203B41FA5}">
                      <a16:colId xmlns:a16="http://schemas.microsoft.com/office/drawing/2014/main" val="20000"/>
                    </a:ext>
                  </a:extLst>
                </a:gridCol>
              </a:tblGrid>
              <a:tr h="5660390">
                <a:tc>
                  <a:txBody>
                    <a:bodyPr/>
                    <a:lstStyle/>
                    <a:p>
                      <a:pPr>
                        <a:lnSpc>
                          <a:spcPct val="110000"/>
                        </a:lnSpc>
                        <a:spcAft>
                          <a:spcPts val="0"/>
                        </a:spcAft>
                      </a:pPr>
                      <a:r>
                        <a:rPr lang="en-US" sz="2400" dirty="0">
                          <a:solidFill>
                            <a:srgbClr val="FFFF00"/>
                          </a:solidFill>
                          <a:effectLst/>
                          <a:latin typeface="+mn-ea"/>
                          <a:ea typeface="+mn-ea"/>
                        </a:rPr>
                        <a:t>1.</a:t>
                      </a:r>
                      <a:r>
                        <a:rPr lang="zh-CN" sz="2400" dirty="0">
                          <a:solidFill>
                            <a:srgbClr val="FFFF00"/>
                          </a:solidFill>
                          <a:effectLst/>
                          <a:latin typeface="+mn-ea"/>
                          <a:ea typeface="+mn-ea"/>
                        </a:rPr>
                        <a:t>体系应根据经营需要和经营战略而设。</a:t>
                      </a:r>
                    </a:p>
                    <a:p>
                      <a:pPr>
                        <a:lnSpc>
                          <a:spcPct val="110000"/>
                        </a:lnSpc>
                        <a:spcAft>
                          <a:spcPts val="0"/>
                        </a:spcAft>
                      </a:pPr>
                      <a:r>
                        <a:rPr lang="en-US" sz="2400" dirty="0">
                          <a:solidFill>
                            <a:srgbClr val="FFFF00"/>
                          </a:solidFill>
                          <a:effectLst/>
                          <a:latin typeface="+mn-ea"/>
                          <a:ea typeface="+mn-ea"/>
                        </a:rPr>
                        <a:t>2.</a:t>
                      </a:r>
                      <a:r>
                        <a:rPr lang="zh-CN" sz="2400" dirty="0">
                          <a:solidFill>
                            <a:srgbClr val="FFFF00"/>
                          </a:solidFill>
                          <a:effectLst/>
                          <a:latin typeface="+mn-ea"/>
                          <a:ea typeface="+mn-ea"/>
                        </a:rPr>
                        <a:t>雇员和管理者一起参与系统的开发过程。</a:t>
                      </a:r>
                    </a:p>
                    <a:p>
                      <a:pPr>
                        <a:lnSpc>
                          <a:spcPct val="110000"/>
                        </a:lnSpc>
                        <a:spcAft>
                          <a:spcPts val="0"/>
                        </a:spcAft>
                      </a:pPr>
                      <a:r>
                        <a:rPr lang="en-US" sz="2400" dirty="0">
                          <a:solidFill>
                            <a:srgbClr val="FFFF00"/>
                          </a:solidFill>
                          <a:effectLst/>
                          <a:latin typeface="+mn-ea"/>
                          <a:ea typeface="+mn-ea"/>
                        </a:rPr>
                        <a:t>3.</a:t>
                      </a:r>
                      <a:r>
                        <a:rPr lang="zh-CN" sz="2400" dirty="0">
                          <a:solidFill>
                            <a:srgbClr val="FFFF00"/>
                          </a:solidFill>
                          <a:effectLst/>
                          <a:latin typeface="+mn-ea"/>
                          <a:ea typeface="+mn-ea"/>
                        </a:rPr>
                        <a:t>要鼓励雇员积极参与职业生涯管理活动。</a:t>
                      </a:r>
                    </a:p>
                    <a:p>
                      <a:pPr>
                        <a:lnSpc>
                          <a:spcPct val="110000"/>
                        </a:lnSpc>
                        <a:spcAft>
                          <a:spcPts val="0"/>
                        </a:spcAft>
                      </a:pPr>
                      <a:r>
                        <a:rPr lang="en-US" sz="2400" dirty="0">
                          <a:solidFill>
                            <a:srgbClr val="FFFF00"/>
                          </a:solidFill>
                          <a:effectLst/>
                          <a:latin typeface="+mn-ea"/>
                          <a:ea typeface="+mn-ea"/>
                        </a:rPr>
                        <a:t>4.</a:t>
                      </a:r>
                      <a:r>
                        <a:rPr lang="zh-CN" sz="2400" dirty="0">
                          <a:solidFill>
                            <a:srgbClr val="FFFF00"/>
                          </a:solidFill>
                          <a:effectLst/>
                          <a:latin typeface="+mn-ea"/>
                          <a:ea typeface="+mn-ea"/>
                        </a:rPr>
                        <a:t>评估要具有连续性</a:t>
                      </a:r>
                      <a:r>
                        <a:rPr lang="en-US" sz="2400" dirty="0">
                          <a:solidFill>
                            <a:srgbClr val="FFFF00"/>
                          </a:solidFill>
                          <a:effectLst/>
                          <a:latin typeface="+mn-ea"/>
                          <a:ea typeface="+mn-ea"/>
                        </a:rPr>
                        <a:t>，</a:t>
                      </a:r>
                      <a:r>
                        <a:rPr lang="zh-CN" sz="2400" dirty="0">
                          <a:solidFill>
                            <a:srgbClr val="FFFF00"/>
                          </a:solidFill>
                          <a:effectLst/>
                          <a:latin typeface="+mn-ea"/>
                          <a:ea typeface="+mn-ea"/>
                        </a:rPr>
                        <a:t>并要利用评估来改进该系统。</a:t>
                      </a:r>
                    </a:p>
                    <a:p>
                      <a:pPr>
                        <a:lnSpc>
                          <a:spcPct val="110000"/>
                        </a:lnSpc>
                        <a:spcAft>
                          <a:spcPts val="0"/>
                        </a:spcAft>
                      </a:pPr>
                      <a:r>
                        <a:rPr lang="en-US" sz="2400" dirty="0">
                          <a:solidFill>
                            <a:srgbClr val="FFFF00"/>
                          </a:solidFill>
                          <a:effectLst/>
                          <a:latin typeface="+mn-ea"/>
                          <a:ea typeface="+mn-ea"/>
                        </a:rPr>
                        <a:t>5.</a:t>
                      </a:r>
                      <a:r>
                        <a:rPr lang="zh-CN" sz="2400" dirty="0">
                          <a:solidFill>
                            <a:srgbClr val="FFFF00"/>
                          </a:solidFill>
                          <a:effectLst/>
                          <a:latin typeface="+mn-ea"/>
                          <a:ea typeface="+mn-ea"/>
                        </a:rPr>
                        <a:t>业务部门能够按照自身的目的</a:t>
                      </a:r>
                      <a:r>
                        <a:rPr lang="en-US" sz="2400" dirty="0">
                          <a:solidFill>
                            <a:srgbClr val="FFFF00"/>
                          </a:solidFill>
                          <a:effectLst/>
                          <a:latin typeface="+mn-ea"/>
                          <a:ea typeface="+mn-ea"/>
                        </a:rPr>
                        <a:t>（</a:t>
                      </a:r>
                      <a:r>
                        <a:rPr lang="zh-CN" sz="2400" dirty="0">
                          <a:solidFill>
                            <a:srgbClr val="FFFF00"/>
                          </a:solidFill>
                          <a:effectLst/>
                          <a:latin typeface="+mn-ea"/>
                          <a:ea typeface="+mn-ea"/>
                        </a:rPr>
                        <a:t>受到一定的限制</a:t>
                      </a:r>
                      <a:r>
                        <a:rPr lang="en-US" sz="2400" dirty="0">
                          <a:solidFill>
                            <a:srgbClr val="FFFF00"/>
                          </a:solidFill>
                          <a:effectLst/>
                          <a:latin typeface="+mn-ea"/>
                          <a:ea typeface="+mn-ea"/>
                        </a:rPr>
                        <a:t>）</a:t>
                      </a:r>
                      <a:r>
                        <a:rPr lang="zh-CN" sz="2400" dirty="0">
                          <a:solidFill>
                            <a:srgbClr val="FFFF00"/>
                          </a:solidFill>
                          <a:effectLst/>
                          <a:latin typeface="+mn-ea"/>
                          <a:ea typeface="+mn-ea"/>
                        </a:rPr>
                        <a:t>定制体系。</a:t>
                      </a:r>
                    </a:p>
                    <a:p>
                      <a:pPr>
                        <a:lnSpc>
                          <a:spcPct val="110000"/>
                        </a:lnSpc>
                        <a:spcAft>
                          <a:spcPts val="0"/>
                        </a:spcAft>
                      </a:pPr>
                      <a:r>
                        <a:rPr lang="en-US" sz="2400" dirty="0">
                          <a:solidFill>
                            <a:srgbClr val="FFFF00"/>
                          </a:solidFill>
                          <a:effectLst/>
                          <a:latin typeface="+mn-ea"/>
                          <a:ea typeface="+mn-ea"/>
                        </a:rPr>
                        <a:t>6.</a:t>
                      </a:r>
                      <a:r>
                        <a:rPr lang="zh-CN" sz="2400" dirty="0">
                          <a:solidFill>
                            <a:srgbClr val="FFFF00"/>
                          </a:solidFill>
                          <a:effectLst/>
                          <a:latin typeface="+mn-ea"/>
                          <a:ea typeface="+mn-ea"/>
                        </a:rPr>
                        <a:t>雇员需要了解与职业相关的信息资源</a:t>
                      </a:r>
                      <a:r>
                        <a:rPr lang="en-US" sz="2400" dirty="0">
                          <a:solidFill>
                            <a:srgbClr val="FFFF00"/>
                          </a:solidFill>
                          <a:effectLst/>
                          <a:latin typeface="+mn-ea"/>
                          <a:ea typeface="+mn-ea"/>
                        </a:rPr>
                        <a:t>（</a:t>
                      </a:r>
                      <a:r>
                        <a:rPr lang="zh-CN" sz="2400" dirty="0">
                          <a:solidFill>
                            <a:srgbClr val="FFFF00"/>
                          </a:solidFill>
                          <a:effectLst/>
                          <a:latin typeface="+mn-ea"/>
                          <a:ea typeface="+mn-ea"/>
                        </a:rPr>
                        <a:t>包括现有的咨询者和职位</a:t>
                      </a:r>
                      <a:r>
                        <a:rPr lang="en-US" sz="2400" dirty="0">
                          <a:solidFill>
                            <a:srgbClr val="FFFF00"/>
                          </a:solidFill>
                          <a:effectLst/>
                          <a:latin typeface="+mn-ea"/>
                          <a:ea typeface="+mn-ea"/>
                        </a:rPr>
                        <a:t>）</a:t>
                      </a:r>
                      <a:r>
                        <a:rPr lang="zh-CN" sz="2400" dirty="0">
                          <a:solidFill>
                            <a:srgbClr val="FFFF00"/>
                          </a:solidFill>
                          <a:effectLst/>
                          <a:latin typeface="+mn-ea"/>
                          <a:ea typeface="+mn-ea"/>
                        </a:rPr>
                        <a:t>。</a:t>
                      </a:r>
                    </a:p>
                    <a:p>
                      <a:pPr>
                        <a:lnSpc>
                          <a:spcPct val="110000"/>
                        </a:lnSpc>
                        <a:spcAft>
                          <a:spcPts val="0"/>
                        </a:spcAft>
                      </a:pPr>
                      <a:r>
                        <a:rPr lang="en-US" sz="2400" dirty="0">
                          <a:solidFill>
                            <a:srgbClr val="FFFF00"/>
                          </a:solidFill>
                          <a:effectLst/>
                          <a:latin typeface="+mn-ea"/>
                          <a:ea typeface="+mn-ea"/>
                        </a:rPr>
                        <a:t>7.</a:t>
                      </a:r>
                      <a:r>
                        <a:rPr lang="zh-CN" sz="2400" dirty="0">
                          <a:solidFill>
                            <a:srgbClr val="FFFF00"/>
                          </a:solidFill>
                          <a:effectLst/>
                          <a:latin typeface="+mn-ea"/>
                          <a:ea typeface="+mn-ea"/>
                        </a:rPr>
                        <a:t>高层管理者和公司文化要支持该体系。</a:t>
                      </a:r>
                    </a:p>
                    <a:p>
                      <a:pPr>
                        <a:lnSpc>
                          <a:spcPct val="110000"/>
                        </a:lnSpc>
                        <a:spcAft>
                          <a:spcPts val="0"/>
                        </a:spcAft>
                      </a:pPr>
                      <a:r>
                        <a:rPr lang="en-US" sz="2400" dirty="0">
                          <a:solidFill>
                            <a:srgbClr val="FFFF00"/>
                          </a:solidFill>
                          <a:effectLst/>
                          <a:latin typeface="+mn-ea"/>
                          <a:ea typeface="+mn-ea"/>
                        </a:rPr>
                        <a:t>8.</a:t>
                      </a:r>
                      <a:r>
                        <a:rPr lang="zh-CN" sz="2400" dirty="0">
                          <a:solidFill>
                            <a:srgbClr val="FFFF00"/>
                          </a:solidFill>
                          <a:effectLst/>
                          <a:latin typeface="+mn-ea"/>
                          <a:ea typeface="+mn-ea"/>
                        </a:rPr>
                        <a:t>系统运用其他人力资源实践都会使用的能力、技能和表现</a:t>
                      </a:r>
                      <a:r>
                        <a:rPr lang="en-US" sz="2400" dirty="0">
                          <a:solidFill>
                            <a:srgbClr val="FFFF00"/>
                          </a:solidFill>
                          <a:effectLst/>
                          <a:latin typeface="+mn-ea"/>
                          <a:ea typeface="+mn-ea"/>
                        </a:rPr>
                        <a:t>，</a:t>
                      </a:r>
                      <a:r>
                        <a:rPr lang="zh-CN" sz="2400" dirty="0">
                          <a:solidFill>
                            <a:srgbClr val="FFFF00"/>
                          </a:solidFill>
                          <a:effectLst/>
                          <a:latin typeface="+mn-ea"/>
                          <a:ea typeface="+mn-ea"/>
                        </a:rPr>
                        <a:t>包括绩效管理、培训和招聘。</a:t>
                      </a:r>
                    </a:p>
                    <a:p>
                      <a:pPr>
                        <a:lnSpc>
                          <a:spcPct val="110000"/>
                        </a:lnSpc>
                        <a:spcAft>
                          <a:spcPts val="0"/>
                        </a:spcAft>
                      </a:pPr>
                      <a:r>
                        <a:rPr lang="en-US" sz="2400" dirty="0">
                          <a:solidFill>
                            <a:srgbClr val="FFFF00"/>
                          </a:solidFill>
                          <a:effectLst/>
                          <a:latin typeface="+mn-ea"/>
                          <a:ea typeface="+mn-ea"/>
                        </a:rPr>
                        <a:t>9.</a:t>
                      </a:r>
                      <a:r>
                        <a:rPr lang="zh-CN" sz="2400" dirty="0">
                          <a:solidFill>
                            <a:srgbClr val="FFFF00"/>
                          </a:solidFill>
                          <a:effectLst/>
                          <a:latin typeface="+mn-ea"/>
                          <a:ea typeface="+mn-ea"/>
                        </a:rPr>
                        <a:t>职业生涯管理要和其他人力资源管理活动</a:t>
                      </a:r>
                      <a:r>
                        <a:rPr lang="en-US" sz="2400" dirty="0">
                          <a:solidFill>
                            <a:srgbClr val="FFFF00"/>
                          </a:solidFill>
                          <a:effectLst/>
                          <a:latin typeface="+mn-ea"/>
                          <a:ea typeface="+mn-ea"/>
                        </a:rPr>
                        <a:t>（</a:t>
                      </a:r>
                      <a:r>
                        <a:rPr lang="zh-CN" sz="2400" dirty="0">
                          <a:solidFill>
                            <a:srgbClr val="FFFF00"/>
                          </a:solidFill>
                          <a:effectLst/>
                          <a:latin typeface="+mn-ea"/>
                          <a:ea typeface="+mn-ea"/>
                        </a:rPr>
                        <a:t>绩效管理、培训和招聘活动</a:t>
                      </a:r>
                      <a:r>
                        <a:rPr lang="en-US" sz="2400" dirty="0">
                          <a:solidFill>
                            <a:srgbClr val="FFFF00"/>
                          </a:solidFill>
                          <a:effectLst/>
                          <a:latin typeface="+mn-ea"/>
                          <a:ea typeface="+mn-ea"/>
                        </a:rPr>
                        <a:t>）</a:t>
                      </a:r>
                      <a:r>
                        <a:rPr lang="zh-CN" sz="2400" dirty="0">
                          <a:solidFill>
                            <a:srgbClr val="FFFF00"/>
                          </a:solidFill>
                          <a:effectLst/>
                          <a:latin typeface="+mn-ea"/>
                          <a:ea typeface="+mn-ea"/>
                        </a:rPr>
                        <a:t>相联系。</a:t>
                      </a:r>
                    </a:p>
                    <a:p>
                      <a:pPr>
                        <a:lnSpc>
                          <a:spcPct val="110000"/>
                        </a:lnSpc>
                        <a:spcAft>
                          <a:spcPts val="0"/>
                        </a:spcAft>
                      </a:pPr>
                      <a:r>
                        <a:rPr lang="en-US" sz="2400" dirty="0">
                          <a:solidFill>
                            <a:srgbClr val="FFFF00"/>
                          </a:solidFill>
                          <a:effectLst/>
                          <a:latin typeface="+mn-ea"/>
                          <a:ea typeface="+mn-ea"/>
                        </a:rPr>
                        <a:t>10.</a:t>
                      </a:r>
                      <a:r>
                        <a:rPr lang="zh-CN" sz="2400" dirty="0">
                          <a:solidFill>
                            <a:srgbClr val="FFFF00"/>
                          </a:solidFill>
                          <a:effectLst/>
                          <a:latin typeface="+mn-ea"/>
                          <a:ea typeface="+mn-ea"/>
                        </a:rPr>
                        <a:t>体系要开发大型、多元化的人才库。</a:t>
                      </a:r>
                    </a:p>
                    <a:p>
                      <a:pPr>
                        <a:lnSpc>
                          <a:spcPct val="110000"/>
                        </a:lnSpc>
                        <a:spcAft>
                          <a:spcPts val="0"/>
                        </a:spcAft>
                      </a:pPr>
                      <a:r>
                        <a:rPr lang="en-US" sz="2400" dirty="0">
                          <a:solidFill>
                            <a:srgbClr val="FFFF00"/>
                          </a:solidFill>
                          <a:effectLst/>
                          <a:latin typeface="+mn-ea"/>
                          <a:ea typeface="+mn-ea"/>
                        </a:rPr>
                        <a:t>11.</a:t>
                      </a:r>
                      <a:r>
                        <a:rPr lang="zh-CN" sz="2400" dirty="0">
                          <a:solidFill>
                            <a:srgbClr val="FFFF00"/>
                          </a:solidFill>
                          <a:effectLst/>
                          <a:latin typeface="+mn-ea"/>
                          <a:ea typeface="+mn-ea"/>
                        </a:rPr>
                        <a:t>管理人员能获得有关职业生涯规划和人才评估的信息。</a:t>
                      </a:r>
                      <a:endParaRPr lang="zh-CN" sz="2400" dirty="0">
                        <a:solidFill>
                          <a:srgbClr val="FFFF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964488" cy="1143000"/>
          </a:xfrm>
        </p:spPr>
        <p:txBody>
          <a:bodyPr>
            <a:noAutofit/>
          </a:bodyPr>
          <a:lstStyle/>
          <a:p>
            <a:r>
              <a:rPr lang="zh-CN" altLang="zh-CN" b="1" dirty="0">
                <a:latin typeface="华文新魏" panose="02010800040101010101" pitchFamily="2" charset="-122"/>
                <a:ea typeface="华文新魏" panose="02010800040101010101" pitchFamily="2" charset="-122"/>
              </a:rPr>
              <a:t>职业生涯管理体系和人员开发规划体系的案例</a:t>
            </a:r>
          </a:p>
        </p:txBody>
      </p:sp>
      <p:sp>
        <p:nvSpPr>
          <p:cNvPr id="25602" name="Content Placeholder 2"/>
          <p:cNvSpPr>
            <a:spLocks noGrp="1"/>
          </p:cNvSpPr>
          <p:nvPr>
            <p:ph idx="4294967295"/>
          </p:nvPr>
        </p:nvSpPr>
        <p:spPr>
          <a:xfrm>
            <a:off x="570230" y="1284605"/>
            <a:ext cx="8229600" cy="4924425"/>
          </a:xfrm>
        </p:spPr>
        <p:txBody>
          <a:bodyPr/>
          <a:lstStyle/>
          <a:p>
            <a:pPr marL="375920" indent="-375920">
              <a:lnSpc>
                <a:spcPct val="120000"/>
              </a:lnSpc>
              <a:buFont typeface="Wingdings" panose="05000000000000000000" charset="0"/>
              <a:buChar char="l"/>
            </a:pPr>
            <a:r>
              <a:rPr lang="zh-CN" altLang="zh-CN" sz="2800" dirty="0">
                <a:latin typeface="+mn-ea"/>
              </a:rPr>
              <a:t>每个雇员制定的个人发展计划都包括以下四个方面</a:t>
            </a:r>
            <a:r>
              <a:rPr lang="en-US" altLang="zh-CN" sz="2800" dirty="0">
                <a:latin typeface="+mn-ea"/>
              </a:rPr>
              <a:t>：</a:t>
            </a:r>
            <a:endParaRPr lang="zh-CN"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职业目标和动机</a:t>
            </a:r>
            <a:r>
              <a:rPr lang="en-US" altLang="zh-CN" sz="2800" dirty="0">
                <a:latin typeface="+mn-ea"/>
              </a:rPr>
              <a:t>：</a:t>
            </a:r>
            <a:r>
              <a:rPr lang="zh-CN" altLang="zh-CN" sz="2800" dirty="0">
                <a:latin typeface="+mn-ea"/>
              </a:rPr>
              <a:t>我的职业目标是什么</a:t>
            </a:r>
            <a:r>
              <a:rPr lang="en-US" altLang="zh-CN" sz="2800" dirty="0">
                <a:latin typeface="+mn-ea"/>
              </a:rPr>
              <a:t>？</a:t>
            </a:r>
            <a:r>
              <a:rPr lang="zh-CN" altLang="zh-CN" sz="2800" dirty="0">
                <a:latin typeface="+mn-ea"/>
              </a:rPr>
              <a:t>职业动机是什么</a:t>
            </a:r>
            <a:r>
              <a:rPr lang="en-US" altLang="zh-CN" sz="2800" dirty="0">
                <a:latin typeface="+mn-ea"/>
              </a:rPr>
              <a:t>？</a:t>
            </a:r>
            <a:endParaRPr lang="zh-CN"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才能和优势</a:t>
            </a:r>
            <a:r>
              <a:rPr lang="en-US" altLang="zh-CN" sz="2800" dirty="0">
                <a:latin typeface="+mn-ea"/>
              </a:rPr>
              <a:t>：</a:t>
            </a:r>
            <a:r>
              <a:rPr lang="zh-CN" altLang="zh-CN" sz="2800" dirty="0">
                <a:latin typeface="+mn-ea"/>
              </a:rPr>
              <a:t>我的才能和优势是什么</a:t>
            </a:r>
            <a:r>
              <a:rPr lang="en-US" altLang="zh-CN" sz="2800" dirty="0">
                <a:latin typeface="+mn-ea"/>
              </a:rPr>
              <a:t>？</a:t>
            </a:r>
            <a:endParaRPr lang="zh-CN"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发展机会</a:t>
            </a:r>
            <a:r>
              <a:rPr lang="en-US" altLang="zh-CN" sz="2800" dirty="0">
                <a:latin typeface="+mn-ea"/>
              </a:rPr>
              <a:t>：</a:t>
            </a:r>
            <a:r>
              <a:rPr lang="zh-CN" altLang="zh-CN" sz="2800" dirty="0">
                <a:latin typeface="+mn-ea"/>
              </a:rPr>
              <a:t>旨在提高能力的重要发展需求是什么</a:t>
            </a:r>
            <a:r>
              <a:rPr lang="en-US" altLang="zh-CN" sz="2800" dirty="0">
                <a:latin typeface="+mn-ea"/>
              </a:rPr>
              <a:t>？</a:t>
            </a:r>
            <a:endParaRPr lang="zh-CN"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发展目标和实施措施</a:t>
            </a:r>
            <a:r>
              <a:rPr lang="en-US" altLang="zh-CN" sz="2800" dirty="0">
                <a:latin typeface="+mn-ea"/>
              </a:rPr>
              <a:t>：</a:t>
            </a:r>
            <a:r>
              <a:rPr lang="zh-CN" altLang="zh-CN" sz="2800" dirty="0">
                <a:latin typeface="+mn-ea"/>
              </a:rPr>
              <a:t>我的这项计划的目标是什么</a:t>
            </a:r>
            <a:r>
              <a:rPr lang="en-US" altLang="zh-CN" sz="2800" dirty="0">
                <a:latin typeface="+mn-ea"/>
              </a:rPr>
              <a:t>？</a:t>
            </a:r>
            <a:r>
              <a:rPr lang="zh-CN" altLang="zh-CN" sz="2800" dirty="0">
                <a:latin typeface="+mn-ea"/>
              </a:rPr>
              <a:t>为了实现目标需要采取哪些措施</a:t>
            </a:r>
            <a:r>
              <a:rPr lang="en-US" altLang="zh-CN" sz="2800" dirty="0">
                <a:latin typeface="+mn-ea"/>
              </a:rPr>
              <a:t>？</a:t>
            </a:r>
            <a:endParaRPr lang="zh-CN" altLang="zh-CN" sz="2800" dirty="0">
              <a:latin typeface="+mn-ea"/>
            </a:endParaRPr>
          </a:p>
          <a:p>
            <a:endParaRPr lang="en-IN"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386080" y="-136842"/>
            <a:ext cx="8229600" cy="1143000"/>
          </a:xfrm>
        </p:spPr>
        <p:txBody>
          <a:bodyPr/>
          <a:lstStyle/>
          <a:p>
            <a:r>
              <a:rPr lang="zh-CN" altLang="zh-CN" b="1" dirty="0">
                <a:latin typeface="华文新魏" panose="02010800040101010101" pitchFamily="2" charset="-122"/>
                <a:ea typeface="华文新魏" panose="02010800040101010101" pitchFamily="2" charset="-122"/>
              </a:rPr>
              <a:t>人员开发方式</a:t>
            </a:r>
          </a:p>
        </p:txBody>
      </p:sp>
      <p:sp>
        <p:nvSpPr>
          <p:cNvPr id="26626" name="Content Placeholder 2"/>
          <p:cNvSpPr>
            <a:spLocks noGrp="1"/>
          </p:cNvSpPr>
          <p:nvPr>
            <p:ph idx="4294967295"/>
          </p:nvPr>
        </p:nvSpPr>
        <p:spPr>
          <a:xfrm>
            <a:off x="457200" y="128460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正规教育</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人员测评</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在职体验</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人际互助</a:t>
            </a:r>
            <a:endParaRPr lang="en-IN" sz="2800" dirty="0">
              <a:latin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4390" y="-111442"/>
            <a:ext cx="843528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9—3</a:t>
            </a:r>
            <a:r>
              <a:rPr lang="zh-CN" altLang="zh-CN" b="1" dirty="0">
                <a:latin typeface="华文新魏" panose="02010800040101010101" pitchFamily="2" charset="-122"/>
                <a:ea typeface="华文新魏" panose="02010800040101010101" pitchFamily="2" charset="-122"/>
              </a:rPr>
              <a:t>　人员开发方法的使用频率</a:t>
            </a:r>
            <a:endParaRPr lang="zh-CN" altLang="en-US" b="1" dirty="0">
              <a:latin typeface="华文新魏" panose="02010800040101010101" pitchFamily="2" charset="-122"/>
              <a:ea typeface="华文新魏" panose="02010800040101010101" pitchFamily="2" charset="-122"/>
            </a:endParaRPr>
          </a:p>
        </p:txBody>
      </p:sp>
      <p:pic>
        <p:nvPicPr>
          <p:cNvPr id="4" name="9-3.EPS" descr="id:2147500853;FounderCES"/>
          <p:cNvPicPr>
            <a:picLocks noGrp="1"/>
          </p:cNvPicPr>
          <p:nvPr>
            <p:ph sz="quarter" idx="1"/>
          </p:nvPr>
        </p:nvPicPr>
        <p:blipFill>
          <a:blip r:embed="rId2">
            <a:duotone>
              <a:schemeClr val="accent4">
                <a:shade val="45000"/>
                <a:satMod val="135000"/>
              </a:schemeClr>
              <a:prstClr val="white"/>
            </a:duotone>
          </a:blip>
          <a:stretch>
            <a:fillRect/>
          </a:stretch>
        </p:blipFill>
        <p:spPr>
          <a:xfrm>
            <a:off x="508180" y="1254125"/>
            <a:ext cx="7776864" cy="522156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457200" y="-120332"/>
            <a:ext cx="8229600" cy="1143000"/>
          </a:xfrm>
        </p:spPr>
        <p:txBody>
          <a:bodyPr/>
          <a:lstStyle/>
          <a:p>
            <a:r>
              <a:rPr lang="zh-CN" altLang="zh-CN" b="1" dirty="0">
                <a:latin typeface="华文新魏" panose="02010800040101010101" pitchFamily="2" charset="-122"/>
                <a:ea typeface="华文新魏" panose="02010800040101010101" pitchFamily="2" charset="-122"/>
              </a:rPr>
              <a:t>正规教育计划</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704850" y="1259205"/>
            <a:ext cx="8229600" cy="4924425"/>
          </a:xfrm>
        </p:spPr>
        <p:txBody>
          <a:bodyPr/>
          <a:lstStyle/>
          <a:p>
            <a:pPr marL="367030" indent="-367030">
              <a:lnSpc>
                <a:spcPct val="120000"/>
              </a:lnSpc>
              <a:buFont typeface="Wingdings" panose="05000000000000000000" charset="0"/>
              <a:buChar char="l"/>
            </a:pPr>
            <a:r>
              <a:rPr lang="zh-CN" altLang="zh-CN" sz="2800" dirty="0">
                <a:latin typeface="+mn-ea"/>
              </a:rPr>
              <a:t>包括</a:t>
            </a:r>
            <a:r>
              <a:rPr lang="zh-CN" altLang="en-US" sz="2800" dirty="0">
                <a:latin typeface="+mn-ea"/>
              </a:rPr>
              <a:t>：</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专门为公司雇员设计的脱产和在职培训计划</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由顾问或大学提供的短期课程</a:t>
            </a:r>
            <a:endParaRPr lang="en-US" altLang="zh-CN" sz="2800" dirty="0">
              <a:latin typeface="+mn-ea"/>
            </a:endParaRPr>
          </a:p>
          <a:p>
            <a:pPr marL="628015" lvl="1" indent="-307975">
              <a:lnSpc>
                <a:spcPct val="120000"/>
              </a:lnSpc>
              <a:buFont typeface="Wingdings" panose="05000000000000000000" charset="0"/>
              <a:buChar char="l"/>
            </a:pPr>
            <a:r>
              <a:rPr lang="en-US" altLang="zh-CN" sz="2800" dirty="0">
                <a:latin typeface="+mn-ea"/>
              </a:rPr>
              <a:t>EMBA</a:t>
            </a:r>
            <a:r>
              <a:rPr lang="zh-CN" altLang="zh-CN" sz="2800" dirty="0">
                <a:latin typeface="+mn-ea"/>
              </a:rPr>
              <a:t>课程</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住校学习的大学课程计划</a:t>
            </a:r>
            <a:endParaRPr lang="en-US" altLang="zh-CN" sz="2800" dirty="0">
              <a:latin typeface="+mn-ea"/>
            </a:endParaRPr>
          </a:p>
          <a:p>
            <a:pPr marL="913765" lvl="2" indent="-319405">
              <a:lnSpc>
                <a:spcPct val="120000"/>
              </a:lnSpc>
              <a:buFont typeface="Wingdings" panose="05000000000000000000" charset="0"/>
              <a:buChar char="l"/>
            </a:pPr>
            <a:r>
              <a:rPr lang="zh-CN" altLang="zh-CN" sz="2800" b="1" dirty="0">
                <a:latin typeface="+mn-ea"/>
              </a:rPr>
              <a:t>学费报销</a:t>
            </a:r>
            <a:r>
              <a:rPr lang="zh-CN" altLang="en-US" sz="2800" dirty="0">
                <a:latin typeface="+mn-ea"/>
              </a:rPr>
              <a:t>：</a:t>
            </a:r>
            <a:r>
              <a:rPr lang="zh-CN" altLang="zh-CN" sz="2800" dirty="0">
                <a:latin typeface="+mn-ea"/>
              </a:rPr>
              <a:t>是指报销雇员上大学、参加大学课程和项目的花费的行为</a:t>
            </a:r>
            <a:endParaRPr lang="en-US" altLang="zh-CN" sz="2800" dirty="0">
              <a:latin typeface="+mn-ea"/>
            </a:endParaRPr>
          </a:p>
          <a:p>
            <a:endParaRPr lang="en-IN"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373380" y="-128587"/>
            <a:ext cx="8229600" cy="1143000"/>
          </a:xfrm>
        </p:spPr>
        <p:txBody>
          <a:bodyPr/>
          <a:lstStyle/>
          <a:p>
            <a:r>
              <a:rPr lang="zh-CN" altLang="zh-CN" b="1" dirty="0">
                <a:latin typeface="华文新魏" panose="02010800040101010101" pitchFamily="2" charset="-122"/>
                <a:ea typeface="华文新魏" panose="02010800040101010101" pitchFamily="2" charset="-122"/>
              </a:rPr>
              <a:t>人员测评</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95960" y="1283970"/>
            <a:ext cx="8229600" cy="4924425"/>
          </a:xfrm>
        </p:spPr>
        <p:txBody>
          <a:bodyPr/>
          <a:lstStyle/>
          <a:p>
            <a:pPr marL="359410" indent="-359410">
              <a:lnSpc>
                <a:spcPct val="120000"/>
              </a:lnSpc>
              <a:buFont typeface="Wingdings" panose="05000000000000000000" charset="0"/>
              <a:buChar char="l"/>
            </a:pPr>
            <a:r>
              <a:rPr lang="zh-CN" altLang="en-US" sz="2800" dirty="0">
                <a:latin typeface="+mn-ea"/>
              </a:rPr>
              <a:t>包括：</a:t>
            </a:r>
            <a:endParaRPr lang="en-US" altLang="zh-CN" sz="2800" dirty="0">
              <a:latin typeface="+mn-ea"/>
            </a:endParaRPr>
          </a:p>
          <a:p>
            <a:pPr marL="636905" lvl="1" indent="-316865">
              <a:lnSpc>
                <a:spcPct val="120000"/>
              </a:lnSpc>
              <a:buFont typeface="Wingdings" panose="05000000000000000000" charset="0"/>
              <a:buChar char="l"/>
            </a:pPr>
            <a:r>
              <a:rPr lang="zh-CN" altLang="zh-CN" sz="2800" dirty="0">
                <a:latin typeface="+mn-ea"/>
              </a:rPr>
              <a:t>收集信息的基础上</a:t>
            </a:r>
            <a:endParaRPr lang="en-US" altLang="zh-CN" sz="2800" dirty="0">
              <a:latin typeface="+mn-ea"/>
            </a:endParaRPr>
          </a:p>
          <a:p>
            <a:pPr marL="636905" lvl="1" indent="-316865">
              <a:lnSpc>
                <a:spcPct val="120000"/>
              </a:lnSpc>
              <a:buFont typeface="Wingdings" panose="05000000000000000000" charset="0"/>
              <a:buChar char="l"/>
            </a:pPr>
            <a:r>
              <a:rPr lang="zh-CN" altLang="zh-CN" sz="2800" dirty="0">
                <a:latin typeface="+mn-ea"/>
              </a:rPr>
              <a:t>为雇员提供有关其行为、沟通类型、技能等方面的反馈</a:t>
            </a:r>
            <a:endParaRPr lang="en-US" altLang="zh-CN" sz="2800" dirty="0">
              <a:latin typeface="+mn-ea"/>
            </a:endParaRPr>
          </a:p>
          <a:p>
            <a:pPr marL="636905" lvl="1" indent="-316865">
              <a:lnSpc>
                <a:spcPct val="120000"/>
              </a:lnSpc>
              <a:buFont typeface="Wingdings" panose="05000000000000000000" charset="0"/>
              <a:buChar char="l"/>
            </a:pPr>
            <a:r>
              <a:rPr lang="zh-CN" altLang="zh-CN" sz="2800" dirty="0">
                <a:latin typeface="+mn-ea"/>
              </a:rPr>
              <a:t>人员测评通常被用来衡量雇员的管理潜能以及评价现任管理者的优势和劣势</a:t>
            </a:r>
            <a:endParaRPr lang="en-US" sz="2800" dirty="0">
              <a:latin typeface="+mn-ea"/>
            </a:endParaRPr>
          </a:p>
          <a:p>
            <a:endParaRPr lang="en-IN"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327660" y="-129222"/>
            <a:ext cx="8229600" cy="1143000"/>
          </a:xfrm>
        </p:spPr>
        <p:txBody>
          <a:bodyPr/>
          <a:lstStyle/>
          <a:p>
            <a:r>
              <a:rPr lang="zh-CN" altLang="zh-CN" b="1" dirty="0">
                <a:latin typeface="华文新魏" panose="02010800040101010101" pitchFamily="2" charset="-122"/>
                <a:ea typeface="华文新魏" panose="02010800040101010101" pitchFamily="2" charset="-122"/>
              </a:rPr>
              <a:t>个性测试和人格量表</a:t>
            </a:r>
          </a:p>
        </p:txBody>
      </p:sp>
      <p:sp>
        <p:nvSpPr>
          <p:cNvPr id="30722" name="Content Placeholder 2"/>
          <p:cNvSpPr>
            <a:spLocks noGrp="1"/>
          </p:cNvSpPr>
          <p:nvPr>
            <p:ph idx="4294967295"/>
          </p:nvPr>
        </p:nvSpPr>
        <p:spPr>
          <a:xfrm>
            <a:off x="746760" y="1284605"/>
            <a:ext cx="8229600" cy="4924425"/>
          </a:xfrm>
        </p:spPr>
        <p:txBody>
          <a:bodyPr/>
          <a:lstStyle/>
          <a:p>
            <a:pPr marL="358775" indent="-358775">
              <a:lnSpc>
                <a:spcPct val="120000"/>
              </a:lnSpc>
              <a:buFont typeface="Wingdings" panose="05000000000000000000" charset="0"/>
              <a:buChar char="l"/>
            </a:pPr>
            <a:r>
              <a:rPr lang="zh-CN" altLang="zh-CN" sz="3200" dirty="0">
                <a:latin typeface="+mn-ea"/>
              </a:rPr>
              <a:t>迈尔斯布瑞格斯类型诊断量表</a:t>
            </a:r>
            <a:r>
              <a:rPr lang="zh-CN" altLang="en-US" sz="3200" dirty="0">
                <a:latin typeface="+mn-ea"/>
              </a:rPr>
              <a:t>：</a:t>
            </a:r>
            <a:endParaRPr lang="en-US" altLang="zh-CN" sz="3200" dirty="0">
              <a:latin typeface="+mn-ea"/>
            </a:endParaRPr>
          </a:p>
          <a:p>
            <a:pPr marL="777240" lvl="1" indent="-457200">
              <a:lnSpc>
                <a:spcPct val="120000"/>
              </a:lnSpc>
              <a:buFont typeface="Wingdings" panose="05000000000000000000" charset="0"/>
              <a:buChar char="l"/>
            </a:pPr>
            <a:r>
              <a:rPr lang="zh-CN" altLang="zh-CN" sz="2800" dirty="0">
                <a:latin typeface="+mn-ea"/>
              </a:rPr>
              <a:t>强调我们都有一个影响自己世界观、处理信息能力和社交方式的基本个性类型</a:t>
            </a:r>
          </a:p>
          <a:p>
            <a:endParaRPr lang="en-IN"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395605" y="-103822"/>
            <a:ext cx="8229600" cy="1143000"/>
          </a:xfrm>
        </p:spPr>
        <p:txBody>
          <a:bodyPr/>
          <a:lstStyle/>
          <a:p>
            <a:r>
              <a:rPr lang="zh-CN" altLang="zh-CN" b="1" dirty="0">
                <a:latin typeface="华文新魏" panose="02010800040101010101" pitchFamily="2" charset="-122"/>
                <a:ea typeface="华文新魏" panose="02010800040101010101" pitchFamily="2" charset="-122"/>
              </a:rPr>
              <a:t>评价中心</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732155" y="1284605"/>
            <a:ext cx="8294370" cy="4924425"/>
          </a:xfrm>
        </p:spPr>
        <p:txBody>
          <a:bodyPr/>
          <a:lstStyle/>
          <a:p>
            <a:pPr marL="365125" indent="-365125">
              <a:lnSpc>
                <a:spcPct val="120000"/>
              </a:lnSpc>
              <a:buFont typeface="Wingdings" panose="05000000000000000000" charset="0"/>
              <a:buChar char="l"/>
            </a:pPr>
            <a:r>
              <a:rPr lang="zh-CN" altLang="zh-CN" sz="2800" dirty="0">
                <a:latin typeface="+mn-ea"/>
              </a:rPr>
              <a:t>多名评估人员对雇员在一系列练习中的表现进行评估。</a:t>
            </a:r>
          </a:p>
          <a:p>
            <a:pPr marL="777240" lvl="1" indent="-457200">
              <a:lnSpc>
                <a:spcPct val="120000"/>
              </a:lnSpc>
              <a:buFont typeface="Wingdings" panose="05000000000000000000" charset="0"/>
              <a:buChar char="l"/>
            </a:pPr>
            <a:r>
              <a:rPr lang="zh-CN" altLang="zh-CN" sz="2600" b="1" dirty="0">
                <a:latin typeface="+mn-ea"/>
              </a:rPr>
              <a:t>无领导小组讨论</a:t>
            </a:r>
            <a:r>
              <a:rPr lang="zh-CN" altLang="en-US" sz="2600" dirty="0">
                <a:latin typeface="+mn-ea"/>
              </a:rPr>
              <a:t>：</a:t>
            </a:r>
            <a:r>
              <a:rPr lang="zh-CN" altLang="zh-CN" sz="2600" dirty="0">
                <a:latin typeface="+mn-ea"/>
              </a:rPr>
              <a:t>由</a:t>
            </a:r>
            <a:r>
              <a:rPr lang="en-US" altLang="zh-CN" sz="2600" dirty="0">
                <a:latin typeface="+mn-ea"/>
              </a:rPr>
              <a:t>5~7</a:t>
            </a:r>
            <a:r>
              <a:rPr lang="zh-CN" altLang="zh-CN" sz="2600" dirty="0">
                <a:latin typeface="+mn-ea"/>
              </a:rPr>
              <a:t>名雇员组成的团队必须在特定的时间内协作解决某个问题。</a:t>
            </a:r>
          </a:p>
          <a:p>
            <a:pPr marL="777240" lvl="1" indent="-457200">
              <a:lnSpc>
                <a:spcPct val="120000"/>
              </a:lnSpc>
              <a:buFont typeface="Wingdings" panose="05000000000000000000" charset="0"/>
              <a:buChar char="l"/>
            </a:pPr>
            <a:r>
              <a:rPr lang="zh-CN" altLang="zh-CN" sz="2600" b="1" dirty="0">
                <a:latin typeface="+mn-ea"/>
              </a:rPr>
              <a:t>面谈</a:t>
            </a:r>
            <a:r>
              <a:rPr lang="zh-CN" altLang="en-US" sz="2600" dirty="0">
                <a:latin typeface="+mn-ea"/>
              </a:rPr>
              <a:t>：</a:t>
            </a:r>
            <a:r>
              <a:rPr lang="zh-CN" altLang="zh-CN" sz="2600" dirty="0">
                <a:latin typeface="+mn-ea"/>
              </a:rPr>
              <a:t>雇员需要回答关于工作经验、技能优势和劣势以及职业规划的相关问题。</a:t>
            </a:r>
            <a:endParaRPr lang="en-US" altLang="zh-CN" sz="2600" dirty="0">
              <a:latin typeface="+mn-ea"/>
            </a:endParaRPr>
          </a:p>
          <a:p>
            <a:pPr marL="777240" lvl="1" indent="-457200">
              <a:lnSpc>
                <a:spcPct val="120000"/>
              </a:lnSpc>
              <a:buFont typeface="Wingdings" panose="05000000000000000000" charset="0"/>
              <a:buChar char="l"/>
            </a:pPr>
            <a:r>
              <a:rPr lang="zh-CN" altLang="zh-CN" sz="2600" b="1" dirty="0">
                <a:latin typeface="+mn-ea"/>
              </a:rPr>
              <a:t>文件框练习</a:t>
            </a:r>
            <a:r>
              <a:rPr lang="zh-CN" altLang="en-US" sz="2600" dirty="0">
                <a:latin typeface="+mn-ea"/>
              </a:rPr>
              <a:t>：</a:t>
            </a:r>
            <a:r>
              <a:rPr lang="zh-CN" altLang="zh-CN" sz="2600" dirty="0">
                <a:latin typeface="+mn-ea"/>
              </a:rPr>
              <a:t>是对管理者管理工作的模拟。</a:t>
            </a:r>
          </a:p>
          <a:p>
            <a:pPr marL="777240" lvl="1" indent="-457200">
              <a:lnSpc>
                <a:spcPct val="120000"/>
              </a:lnSpc>
              <a:buFont typeface="Wingdings" panose="05000000000000000000" charset="0"/>
              <a:buChar char="l"/>
            </a:pPr>
            <a:r>
              <a:rPr lang="zh-CN" altLang="zh-CN" sz="2600" dirty="0">
                <a:latin typeface="+mn-ea"/>
              </a:rPr>
              <a:t>角色扮演</a:t>
            </a:r>
            <a:r>
              <a:rPr lang="zh-CN" altLang="en-US" sz="2600" dirty="0">
                <a:latin typeface="+mn-ea"/>
              </a:rPr>
              <a:t>：</a:t>
            </a:r>
            <a:r>
              <a:rPr lang="zh-CN" altLang="zh-CN" sz="2600" dirty="0">
                <a:latin typeface="+mn-ea"/>
              </a:rPr>
              <a:t>指让参与者扮演管理者或其他雇员。</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8195" y="-11207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9—4</a:t>
            </a:r>
            <a:r>
              <a:rPr lang="zh-CN" altLang="zh-CN" b="1" dirty="0">
                <a:latin typeface="华文新魏" panose="02010800040101010101" pitchFamily="2" charset="-122"/>
                <a:ea typeface="华文新魏" panose="02010800040101010101" pitchFamily="2" charset="-122"/>
              </a:rPr>
              <a:t>评价中心练习所测技能示例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43700" y="1330604"/>
          <a:ext cx="8856982" cy="5040559"/>
        </p:xfrm>
        <a:graphic>
          <a:graphicData uri="http://schemas.openxmlformats.org/drawingml/2006/table">
            <a:tbl>
              <a:tblPr firstRow="1" firstCol="1" bandRow="1">
                <a:tableStyleId>{FABFCF23-3B69-468F-B69F-88F6DE6A72F2}</a:tableStyleId>
              </a:tblPr>
              <a:tblGrid>
                <a:gridCol w="2855386">
                  <a:extLst>
                    <a:ext uri="{9D8B030D-6E8A-4147-A177-3AD203B41FA5}">
                      <a16:colId xmlns:a16="http://schemas.microsoft.com/office/drawing/2014/main" val="20000"/>
                    </a:ext>
                  </a:extLst>
                </a:gridCol>
                <a:gridCol w="872478">
                  <a:extLst>
                    <a:ext uri="{9D8B030D-6E8A-4147-A177-3AD203B41FA5}">
                      <a16:colId xmlns:a16="http://schemas.microsoft.com/office/drawing/2014/main" val="20001"/>
                    </a:ext>
                  </a:extLst>
                </a:gridCol>
                <a:gridCol w="1031112">
                  <a:extLst>
                    <a:ext uri="{9D8B030D-6E8A-4147-A177-3AD203B41FA5}">
                      <a16:colId xmlns:a16="http://schemas.microsoft.com/office/drawing/2014/main" val="20002"/>
                    </a:ext>
                  </a:extLst>
                </a:gridCol>
                <a:gridCol w="1031112">
                  <a:extLst>
                    <a:ext uri="{9D8B030D-6E8A-4147-A177-3AD203B41FA5}">
                      <a16:colId xmlns:a16="http://schemas.microsoft.com/office/drawing/2014/main" val="20003"/>
                    </a:ext>
                  </a:extLst>
                </a:gridCol>
                <a:gridCol w="1533447">
                  <a:extLst>
                    <a:ext uri="{9D8B030D-6E8A-4147-A177-3AD203B41FA5}">
                      <a16:colId xmlns:a16="http://schemas.microsoft.com/office/drawing/2014/main" val="20004"/>
                    </a:ext>
                  </a:extLst>
                </a:gridCol>
                <a:gridCol w="1533447">
                  <a:extLst>
                    <a:ext uri="{9D8B030D-6E8A-4147-A177-3AD203B41FA5}">
                      <a16:colId xmlns:a16="http://schemas.microsoft.com/office/drawing/2014/main" val="20005"/>
                    </a:ext>
                  </a:extLst>
                </a:gridCol>
              </a:tblGrid>
              <a:tr h="413044">
                <a:tc rowSpan="2">
                  <a:txBody>
                    <a:bodyPr/>
                    <a:lstStyle/>
                    <a:p>
                      <a:pPr algn="ctr">
                        <a:lnSpc>
                          <a:spcPct val="110000"/>
                        </a:lnSpc>
                        <a:spcAft>
                          <a:spcPts val="0"/>
                        </a:spcAft>
                      </a:pPr>
                      <a:r>
                        <a:rPr lang="zh-CN" sz="1800" dirty="0">
                          <a:effectLst/>
                        </a:rPr>
                        <a:t>技能</a:t>
                      </a:r>
                      <a:endParaRPr lang="zh-CN" sz="1800" dirty="0">
                        <a:solidFill>
                          <a:srgbClr val="000000"/>
                        </a:solidFill>
                        <a:effectLst/>
                        <a:latin typeface="+mn-ea"/>
                        <a:ea typeface="+mn-ea"/>
                        <a:cs typeface="Times New Roman" panose="02020603050405020304"/>
                      </a:endParaRPr>
                    </a:p>
                  </a:txBody>
                  <a:tcPr marL="0" marR="0" marT="0" marB="0" anchor="ctr"/>
                </a:tc>
                <a:tc gridSpan="5">
                  <a:txBody>
                    <a:bodyPr/>
                    <a:lstStyle/>
                    <a:p>
                      <a:pPr algn="ctr">
                        <a:lnSpc>
                          <a:spcPct val="110000"/>
                        </a:lnSpc>
                        <a:spcAft>
                          <a:spcPts val="0"/>
                        </a:spcAft>
                      </a:pPr>
                      <a:r>
                        <a:rPr lang="zh-CN" sz="1800">
                          <a:effectLst/>
                        </a:rPr>
                        <a:t>练习</a:t>
                      </a:r>
                      <a:endParaRPr lang="zh-CN" sz="1800">
                        <a:solidFill>
                          <a:srgbClr val="000000"/>
                        </a:solidFill>
                        <a:effectLst/>
                        <a:latin typeface="+mn-ea"/>
                        <a:ea typeface="+mn-ea"/>
                        <a:cs typeface="Times New Roman" panose="02020603050405020304"/>
                      </a:endParaRPr>
                    </a:p>
                  </a:txBody>
                  <a:tcPr marL="0" marR="0" marT="0" marB="0" anchor="ct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884198">
                <a:tc vMerge="1">
                  <a:txBody>
                    <a:bodyPr/>
                    <a:lstStyle/>
                    <a:p>
                      <a:endParaRPr lang="zh-CN"/>
                    </a:p>
                  </a:txBody>
                  <a:tcPr/>
                </a:tc>
                <a:tc>
                  <a:txBody>
                    <a:bodyPr/>
                    <a:lstStyle/>
                    <a:p>
                      <a:pPr algn="ctr">
                        <a:lnSpc>
                          <a:spcPct val="110000"/>
                        </a:lnSpc>
                        <a:spcAft>
                          <a:spcPts val="0"/>
                        </a:spcAft>
                      </a:pPr>
                      <a:r>
                        <a:rPr lang="zh-CN" sz="1800">
                          <a:effectLst/>
                        </a:rPr>
                        <a:t>文件筐</a:t>
                      </a:r>
                    </a:p>
                    <a:p>
                      <a:pPr algn="ctr">
                        <a:lnSpc>
                          <a:spcPct val="110000"/>
                        </a:lnSpc>
                        <a:spcAft>
                          <a:spcPts val="0"/>
                        </a:spcAft>
                      </a:pPr>
                      <a:r>
                        <a:rPr lang="zh-CN" sz="1800">
                          <a:effectLst/>
                        </a:rPr>
                        <a:t>练习</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工作</a:t>
                      </a:r>
                    </a:p>
                    <a:p>
                      <a:pPr algn="ctr">
                        <a:lnSpc>
                          <a:spcPct val="110000"/>
                        </a:lnSpc>
                        <a:spcAft>
                          <a:spcPts val="0"/>
                        </a:spcAft>
                      </a:pPr>
                      <a:r>
                        <a:rPr lang="zh-CN" sz="1800">
                          <a:effectLst/>
                        </a:rPr>
                        <a:t>安排</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无领导</a:t>
                      </a:r>
                    </a:p>
                    <a:p>
                      <a:pPr algn="ctr">
                        <a:lnSpc>
                          <a:spcPct val="110000"/>
                        </a:lnSpc>
                        <a:spcAft>
                          <a:spcPts val="0"/>
                        </a:spcAft>
                      </a:pPr>
                      <a:r>
                        <a:rPr lang="zh-CN" sz="1800">
                          <a:effectLst/>
                        </a:rPr>
                        <a:t>小组讨论</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个性</a:t>
                      </a:r>
                    </a:p>
                    <a:p>
                      <a:pPr algn="ctr">
                        <a:lnSpc>
                          <a:spcPct val="110000"/>
                        </a:lnSpc>
                        <a:spcAft>
                          <a:spcPts val="0"/>
                        </a:spcAft>
                      </a:pPr>
                      <a:r>
                        <a:rPr lang="zh-CN" sz="1800">
                          <a:effectLst/>
                        </a:rPr>
                        <a:t>测验</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角色</a:t>
                      </a:r>
                    </a:p>
                    <a:p>
                      <a:pPr algn="ctr">
                        <a:lnSpc>
                          <a:spcPct val="110000"/>
                        </a:lnSpc>
                        <a:spcAft>
                          <a:spcPts val="0"/>
                        </a:spcAft>
                      </a:pPr>
                      <a:r>
                        <a:rPr lang="zh-CN" sz="1800">
                          <a:effectLst/>
                        </a:rPr>
                        <a:t>扮演</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1"/>
                  </a:ext>
                </a:extLst>
              </a:tr>
              <a:tr h="930135">
                <a:tc>
                  <a:txBody>
                    <a:bodyPr/>
                    <a:lstStyle/>
                    <a:p>
                      <a:pPr>
                        <a:lnSpc>
                          <a:spcPct val="110000"/>
                        </a:lnSpc>
                        <a:spcAft>
                          <a:spcPts val="0"/>
                        </a:spcAft>
                      </a:pPr>
                      <a:r>
                        <a:rPr lang="zh-CN" sz="1800" dirty="0">
                          <a:effectLst/>
                        </a:rPr>
                        <a:t>领导能力</a:t>
                      </a:r>
                      <a:r>
                        <a:rPr lang="en-US" sz="1800" dirty="0">
                          <a:effectLst/>
                        </a:rPr>
                        <a:t>（</a:t>
                      </a:r>
                      <a:r>
                        <a:rPr lang="zh-CN" sz="1800" dirty="0">
                          <a:effectLst/>
                        </a:rPr>
                        <a:t>控制力、训导能力、影响力、应变能力</a:t>
                      </a:r>
                      <a:r>
                        <a:rPr lang="en-US" sz="1800" dirty="0">
                          <a:effectLst/>
                        </a:rPr>
                        <a:t>）</a:t>
                      </a:r>
                      <a:endParaRPr lang="zh-CN" sz="1800" dirty="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2"/>
                  </a:ext>
                </a:extLst>
              </a:tr>
              <a:tr h="476456">
                <a:tc>
                  <a:txBody>
                    <a:bodyPr/>
                    <a:lstStyle/>
                    <a:p>
                      <a:pPr>
                        <a:lnSpc>
                          <a:spcPct val="110000"/>
                        </a:lnSpc>
                        <a:spcAft>
                          <a:spcPts val="0"/>
                        </a:spcAft>
                      </a:pPr>
                      <a:r>
                        <a:rPr lang="zh-CN" sz="1800">
                          <a:effectLst/>
                        </a:rPr>
                        <a:t>解决问题的能力</a:t>
                      </a:r>
                      <a:r>
                        <a:rPr lang="en-US" sz="1800">
                          <a:effectLst/>
                        </a:rPr>
                        <a:t>（</a:t>
                      </a:r>
                      <a:r>
                        <a:rPr lang="zh-CN" sz="1800">
                          <a:effectLst/>
                        </a:rPr>
                        <a:t>判断力</a:t>
                      </a:r>
                      <a:r>
                        <a:rPr lang="en-US"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3"/>
                  </a:ext>
                </a:extLst>
              </a:tr>
              <a:tr h="930135">
                <a:tc>
                  <a:txBody>
                    <a:bodyPr/>
                    <a:lstStyle/>
                    <a:p>
                      <a:pPr>
                        <a:lnSpc>
                          <a:spcPct val="110000"/>
                        </a:lnSpc>
                        <a:spcAft>
                          <a:spcPts val="0"/>
                        </a:spcAft>
                      </a:pPr>
                      <a:r>
                        <a:rPr lang="zh-CN" sz="1800">
                          <a:effectLst/>
                        </a:rPr>
                        <a:t>人际交往能力</a:t>
                      </a:r>
                      <a:r>
                        <a:rPr lang="en-US" sz="1800">
                          <a:effectLst/>
                        </a:rPr>
                        <a:t>（</a:t>
                      </a:r>
                      <a:r>
                        <a:rPr lang="zh-CN" sz="1800">
                          <a:effectLst/>
                        </a:rPr>
                        <a:t>敏感度、冲突解决能力、合作、口头表达能力</a:t>
                      </a:r>
                      <a:r>
                        <a:rPr lang="en-US"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4"/>
                  </a:ext>
                </a:extLst>
              </a:tr>
              <a:tr h="930135">
                <a:tc>
                  <a:txBody>
                    <a:bodyPr/>
                    <a:lstStyle/>
                    <a:p>
                      <a:pPr>
                        <a:lnSpc>
                          <a:spcPct val="110000"/>
                        </a:lnSpc>
                        <a:spcAft>
                          <a:spcPts val="0"/>
                        </a:spcAft>
                      </a:pPr>
                      <a:r>
                        <a:rPr lang="zh-CN" sz="1800">
                          <a:effectLst/>
                        </a:rPr>
                        <a:t>行政管理能力</a:t>
                      </a:r>
                      <a:r>
                        <a:rPr lang="en-US" sz="1800">
                          <a:effectLst/>
                        </a:rPr>
                        <a:t>（</a:t>
                      </a:r>
                      <a:r>
                        <a:rPr lang="zh-CN" sz="1800">
                          <a:effectLst/>
                        </a:rPr>
                        <a:t>组织、规划、书面表达能力</a:t>
                      </a:r>
                      <a:r>
                        <a:rPr lang="en-US"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5"/>
                  </a:ext>
                </a:extLst>
              </a:tr>
              <a:tr h="476456">
                <a:tc>
                  <a:txBody>
                    <a:bodyPr/>
                    <a:lstStyle/>
                    <a:p>
                      <a:pPr>
                        <a:lnSpc>
                          <a:spcPct val="110000"/>
                        </a:lnSpc>
                        <a:spcAft>
                          <a:spcPts val="0"/>
                        </a:spcAft>
                      </a:pPr>
                      <a:r>
                        <a:rPr lang="zh-CN" sz="1800">
                          <a:effectLst/>
                        </a:rPr>
                        <a:t>个性</a:t>
                      </a:r>
                      <a:r>
                        <a:rPr lang="en-US" sz="1800">
                          <a:effectLst/>
                        </a:rPr>
                        <a:t>（</a:t>
                      </a:r>
                      <a:r>
                        <a:rPr lang="zh-CN" sz="1800">
                          <a:effectLst/>
                        </a:rPr>
                        <a:t>承压能力、自信心</a:t>
                      </a:r>
                      <a:r>
                        <a:rPr lang="en-US"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dirty="0">
                          <a:effectLst/>
                        </a:rPr>
                        <a:t>×</a:t>
                      </a:r>
                      <a:endParaRPr lang="zh-CN" sz="18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8995" y="-189547"/>
            <a:ext cx="889248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绩效评估和</a:t>
            </a:r>
            <a:r>
              <a:rPr lang="en-US" altLang="zh-CN" b="1" dirty="0">
                <a:latin typeface="华文新魏" panose="02010800040101010101" pitchFamily="2" charset="-122"/>
                <a:ea typeface="华文新魏" panose="02010800040101010101" pitchFamily="2" charset="-122"/>
              </a:rPr>
              <a:t>360</a:t>
            </a:r>
            <a:r>
              <a:rPr lang="zh-CN" altLang="zh-CN" b="1" dirty="0">
                <a:latin typeface="华文新魏" panose="02010800040101010101" pitchFamily="2" charset="-122"/>
                <a:ea typeface="华文新魏" panose="02010800040101010101" pitchFamily="2" charset="-122"/>
              </a:rPr>
              <a:t>度反馈系统</a:t>
            </a:r>
            <a:endParaRPr lang="en-IN"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594995" y="1275715"/>
            <a:ext cx="8229600" cy="4924425"/>
          </a:xfrm>
        </p:spPr>
        <p:txBody>
          <a:bodyPr/>
          <a:lstStyle/>
          <a:p>
            <a:pPr marL="368300" indent="-368300">
              <a:lnSpc>
                <a:spcPct val="120000"/>
              </a:lnSpc>
              <a:buFont typeface="Wingdings" panose="05000000000000000000" charset="0"/>
              <a:buChar char="l"/>
            </a:pPr>
            <a:r>
              <a:rPr lang="zh-CN" altLang="zh-CN" sz="2800" b="1" dirty="0">
                <a:latin typeface="+mn-ea"/>
              </a:rPr>
              <a:t>绩效评估</a:t>
            </a:r>
            <a:r>
              <a:rPr lang="zh-CN" altLang="en-US" sz="2800" dirty="0">
                <a:latin typeface="+mn-ea"/>
              </a:rPr>
              <a:t>：</a:t>
            </a:r>
            <a:r>
              <a:rPr lang="zh-CN" altLang="zh-CN" sz="2800" dirty="0">
                <a:latin typeface="+mn-ea"/>
              </a:rPr>
              <a:t>是评价雇员工作表现的过程。</a:t>
            </a:r>
            <a:endParaRPr lang="en-US" altLang="zh-CN" sz="2800" dirty="0">
              <a:latin typeface="+mn-ea"/>
            </a:endParaRPr>
          </a:p>
          <a:p>
            <a:pPr marL="368300" indent="-368300">
              <a:lnSpc>
                <a:spcPct val="120000"/>
              </a:lnSpc>
              <a:buFont typeface="Wingdings" panose="05000000000000000000" charset="0"/>
              <a:buChar char="l"/>
            </a:pPr>
            <a:r>
              <a:rPr lang="zh-CN" altLang="zh-CN" sz="2800" b="1" dirty="0">
                <a:latin typeface="+mn-ea"/>
              </a:rPr>
              <a:t>向上反馈</a:t>
            </a:r>
            <a:r>
              <a:rPr lang="zh-CN" altLang="en-US" sz="2800" dirty="0">
                <a:latin typeface="+mn-ea"/>
              </a:rPr>
              <a:t>：</a:t>
            </a:r>
            <a:r>
              <a:rPr lang="zh-CN" altLang="zh-CN" sz="2800" dirty="0">
                <a:latin typeface="+mn-ea"/>
              </a:rPr>
              <a:t>指收集下级对管理者的行为或技能的评价信息的过程。</a:t>
            </a:r>
            <a:endParaRPr lang="en-US" altLang="zh-CN" sz="2800" dirty="0">
              <a:latin typeface="+mn-ea"/>
            </a:endParaRPr>
          </a:p>
          <a:p>
            <a:pPr marL="645160" lvl="1" indent="-325120">
              <a:lnSpc>
                <a:spcPct val="120000"/>
              </a:lnSpc>
              <a:buClr>
                <a:srgbClr val="DA1F28"/>
              </a:buClr>
              <a:buFont typeface="Wingdings" panose="05000000000000000000" charset="0"/>
              <a:buChar char="l"/>
            </a:pPr>
            <a:r>
              <a:rPr lang="en-US" altLang="zh-CN" sz="2600" b="1" dirty="0">
                <a:latin typeface="+mn-ea"/>
              </a:rPr>
              <a:t>360</a:t>
            </a:r>
            <a:r>
              <a:rPr lang="zh-CN" altLang="zh-CN" sz="2600" b="1" dirty="0">
                <a:latin typeface="+mn-ea"/>
              </a:rPr>
              <a:t>度反馈系统</a:t>
            </a:r>
            <a:r>
              <a:rPr lang="zh-CN" altLang="en-US" sz="2600" dirty="0">
                <a:latin typeface="+mn-ea"/>
              </a:rPr>
              <a:t>：</a:t>
            </a:r>
            <a:r>
              <a:rPr lang="zh-CN" altLang="zh-CN" sz="2600" dirty="0">
                <a:latin typeface="+mn-ea"/>
              </a:rPr>
              <a:t>雇员的行为或能力不仅由下属来评估</a:t>
            </a:r>
            <a:r>
              <a:rPr lang="en-US" altLang="zh-CN" sz="2600" dirty="0">
                <a:latin typeface="+mn-ea"/>
              </a:rPr>
              <a:t>，</a:t>
            </a:r>
            <a:r>
              <a:rPr lang="zh-CN" altLang="zh-CN" sz="2600" dirty="0">
                <a:latin typeface="+mn-ea"/>
              </a:rPr>
              <a:t>而且由同事、顾客、上司和自己一起来评估。</a:t>
            </a:r>
            <a:endParaRPr lang="en-US" altLang="zh-CN" sz="2600" dirty="0">
              <a:latin typeface="+mn-ea"/>
            </a:endParaRPr>
          </a:p>
          <a:p>
            <a:pPr marL="645160" lvl="1" indent="-325120">
              <a:lnSpc>
                <a:spcPct val="120000"/>
              </a:lnSpc>
              <a:buClr>
                <a:srgbClr val="DA1F28"/>
              </a:buClr>
              <a:buFont typeface="Wingdings" panose="05000000000000000000" charset="0"/>
              <a:buChar char="l"/>
            </a:pPr>
            <a:r>
              <a:rPr lang="en-US" altLang="zh-CN" sz="2600" dirty="0">
                <a:latin typeface="+mn-ea"/>
              </a:rPr>
              <a:t>360</a:t>
            </a:r>
            <a:r>
              <a:rPr lang="zh-CN" altLang="zh-CN" sz="2600" dirty="0">
                <a:latin typeface="+mn-ea"/>
              </a:rPr>
              <a:t>度反馈过程是向上反馈的一个特例。</a:t>
            </a:r>
            <a:endParaRPr lang="en-US" sz="2600" b="1" dirty="0">
              <a:latin typeface="+mn-ea"/>
            </a:endParaRPr>
          </a:p>
          <a:p>
            <a:pPr>
              <a:buClr>
                <a:srgbClr val="DA1F28"/>
              </a:buClr>
              <a:buFont typeface="Wingdings" panose="05000000000000000000" charset="0"/>
              <a:buChar char="l"/>
            </a:pPr>
            <a:endParaRPr lang="en-IN" sz="2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64602" y="-13747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9—5</a:t>
            </a:r>
            <a:r>
              <a:rPr lang="zh-CN" altLang="zh-CN" b="1" dirty="0">
                <a:latin typeface="华文新魏" panose="02010800040101010101" pitchFamily="2" charset="-122"/>
                <a:ea typeface="华文新魏" panose="02010800040101010101" pitchFamily="2" charset="-122"/>
              </a:rPr>
              <a:t>成功的管理者所需的技能</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53975" y="1288700"/>
          <a:ext cx="9036496" cy="5040553"/>
        </p:xfrm>
        <a:graphic>
          <a:graphicData uri="http://schemas.openxmlformats.org/drawingml/2006/table">
            <a:tbl>
              <a:tblPr firstRow="1" firstCol="1" bandRow="1">
                <a:tableStyleId>{9DCAF9ED-07DC-4A11-8D7F-57B35C25682E}</a:tableStyleId>
              </a:tblPr>
              <a:tblGrid>
                <a:gridCol w="2572120">
                  <a:extLst>
                    <a:ext uri="{9D8B030D-6E8A-4147-A177-3AD203B41FA5}">
                      <a16:colId xmlns:a16="http://schemas.microsoft.com/office/drawing/2014/main" val="20000"/>
                    </a:ext>
                  </a:extLst>
                </a:gridCol>
                <a:gridCol w="6464376">
                  <a:extLst>
                    <a:ext uri="{9D8B030D-6E8A-4147-A177-3AD203B41FA5}">
                      <a16:colId xmlns:a16="http://schemas.microsoft.com/office/drawing/2014/main" val="20001"/>
                    </a:ext>
                  </a:extLst>
                </a:gridCol>
              </a:tblGrid>
              <a:tr h="308745">
                <a:tc>
                  <a:txBody>
                    <a:bodyPr/>
                    <a:lstStyle/>
                    <a:p>
                      <a:pPr>
                        <a:lnSpc>
                          <a:spcPct val="110000"/>
                        </a:lnSpc>
                        <a:spcAft>
                          <a:spcPts val="0"/>
                        </a:spcAft>
                      </a:pPr>
                      <a:r>
                        <a:rPr lang="zh-CN" sz="1400" dirty="0">
                          <a:effectLst/>
                        </a:rPr>
                        <a:t>足智多谋</a:t>
                      </a:r>
                      <a:endParaRPr lang="zh-CN" sz="14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能进行战略性思考</a:t>
                      </a:r>
                      <a:r>
                        <a:rPr lang="en-US" sz="1400">
                          <a:effectLst/>
                        </a:rPr>
                        <a:t>，</a:t>
                      </a:r>
                      <a:r>
                        <a:rPr lang="zh-CN" sz="1400">
                          <a:effectLst/>
                        </a:rPr>
                        <a:t>灵活处理问题</a:t>
                      </a:r>
                      <a:r>
                        <a:rPr lang="en-US" sz="1400">
                          <a:effectLst/>
                        </a:rPr>
                        <a:t>，</a:t>
                      </a:r>
                      <a:r>
                        <a:rPr lang="zh-CN" sz="1400">
                          <a:effectLst/>
                        </a:rPr>
                        <a:t>与更高管理层一起有效地工作。</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308745">
                <a:tc>
                  <a:txBody>
                    <a:bodyPr/>
                    <a:lstStyle/>
                    <a:p>
                      <a:pPr>
                        <a:lnSpc>
                          <a:spcPct val="110000"/>
                        </a:lnSpc>
                        <a:spcAft>
                          <a:spcPts val="0"/>
                        </a:spcAft>
                      </a:pPr>
                      <a:r>
                        <a:rPr lang="zh-CN" sz="1400">
                          <a:effectLst/>
                        </a:rPr>
                        <a:t>持之以恒</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遇到难题时能够集中精力</a:t>
                      </a:r>
                      <a:r>
                        <a:rPr lang="en-US" sz="1400">
                          <a:effectLst/>
                        </a:rPr>
                        <a:t>，</a:t>
                      </a:r>
                      <a:r>
                        <a:rPr lang="zh-CN" sz="1400">
                          <a:effectLst/>
                        </a:rPr>
                        <a:t>坚持不懈。</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277845">
                <a:tc>
                  <a:txBody>
                    <a:bodyPr/>
                    <a:lstStyle/>
                    <a:p>
                      <a:pPr>
                        <a:lnSpc>
                          <a:spcPct val="110000"/>
                        </a:lnSpc>
                        <a:spcAft>
                          <a:spcPts val="0"/>
                        </a:spcAft>
                      </a:pPr>
                      <a:r>
                        <a:rPr lang="zh-CN" sz="1400">
                          <a:effectLst/>
                        </a:rPr>
                        <a:t>快速学习</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能较快地掌握新技术和业务知识。</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277845">
                <a:tc>
                  <a:txBody>
                    <a:bodyPr/>
                    <a:lstStyle/>
                    <a:p>
                      <a:pPr>
                        <a:lnSpc>
                          <a:spcPct val="110000"/>
                        </a:lnSpc>
                        <a:spcAft>
                          <a:spcPts val="0"/>
                        </a:spcAft>
                      </a:pPr>
                      <a:r>
                        <a:rPr lang="zh-CN" sz="1400">
                          <a:effectLst/>
                        </a:rPr>
                        <a:t>人际交往能力</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懂得如何建立和维持与雇员及外部人员的工作关系。</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308745">
                <a:tc>
                  <a:txBody>
                    <a:bodyPr/>
                    <a:lstStyle/>
                    <a:p>
                      <a:pPr>
                        <a:lnSpc>
                          <a:spcPct val="110000"/>
                        </a:lnSpc>
                        <a:spcAft>
                          <a:spcPts val="0"/>
                        </a:spcAft>
                      </a:pPr>
                      <a:r>
                        <a:rPr lang="zh-CN" sz="1400" dirty="0">
                          <a:effectLst/>
                        </a:rPr>
                        <a:t>对下属的领导能力</a:t>
                      </a:r>
                      <a:endParaRPr lang="zh-CN" sz="14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有效地授权</a:t>
                      </a:r>
                      <a:r>
                        <a:rPr lang="en-US" sz="1400">
                          <a:effectLst/>
                        </a:rPr>
                        <a:t>，</a:t>
                      </a:r>
                      <a:r>
                        <a:rPr lang="zh-CN" sz="1400">
                          <a:effectLst/>
                        </a:rPr>
                        <a:t>为下属提供更多的机会并能公正地对待下属。</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308745">
                <a:tc>
                  <a:txBody>
                    <a:bodyPr/>
                    <a:lstStyle/>
                    <a:p>
                      <a:pPr>
                        <a:lnSpc>
                          <a:spcPct val="110000"/>
                        </a:lnSpc>
                        <a:spcAft>
                          <a:spcPts val="0"/>
                        </a:spcAft>
                      </a:pPr>
                      <a:r>
                        <a:rPr lang="zh-CN" sz="1400">
                          <a:effectLst/>
                        </a:rPr>
                        <a:t>同情心和敏感度</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关心他人</a:t>
                      </a:r>
                      <a:r>
                        <a:rPr lang="en-US" sz="1400">
                          <a:effectLst/>
                        </a:rPr>
                        <a:t>，</a:t>
                      </a:r>
                      <a:r>
                        <a:rPr lang="zh-CN" sz="1400">
                          <a:effectLst/>
                        </a:rPr>
                        <a:t>对下属的需求很敏感。</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277845">
                <a:tc>
                  <a:txBody>
                    <a:bodyPr/>
                    <a:lstStyle/>
                    <a:p>
                      <a:pPr>
                        <a:lnSpc>
                          <a:spcPct val="110000"/>
                        </a:lnSpc>
                        <a:spcAft>
                          <a:spcPts val="0"/>
                        </a:spcAft>
                      </a:pPr>
                      <a:r>
                        <a:rPr lang="zh-CN" sz="1400">
                          <a:effectLst/>
                        </a:rPr>
                        <a:t>坦率和冷静</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稳重、可敬。</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308745">
                <a:tc>
                  <a:txBody>
                    <a:bodyPr/>
                    <a:lstStyle/>
                    <a:p>
                      <a:pPr>
                        <a:lnSpc>
                          <a:spcPct val="110000"/>
                        </a:lnSpc>
                        <a:spcAft>
                          <a:spcPts val="0"/>
                        </a:spcAft>
                      </a:pPr>
                      <a:r>
                        <a:rPr lang="zh-CN" sz="1400">
                          <a:effectLst/>
                        </a:rPr>
                        <a:t>营造学习氛围</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为激励下属进行人员开发</a:t>
                      </a:r>
                      <a:r>
                        <a:rPr lang="en-US" sz="1400">
                          <a:effectLst/>
                        </a:rPr>
                        <a:t>，</a:t>
                      </a:r>
                      <a:r>
                        <a:rPr lang="zh-CN" sz="1400">
                          <a:effectLst/>
                        </a:rPr>
                        <a:t>提供一种挑战性氛围。</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r h="277845">
                <a:tc>
                  <a:txBody>
                    <a:bodyPr/>
                    <a:lstStyle/>
                    <a:p>
                      <a:pPr>
                        <a:lnSpc>
                          <a:spcPct val="110000"/>
                        </a:lnSpc>
                        <a:spcAft>
                          <a:spcPts val="0"/>
                        </a:spcAft>
                      </a:pPr>
                      <a:r>
                        <a:rPr lang="zh-CN" sz="1400">
                          <a:effectLst/>
                        </a:rPr>
                        <a:t>处理问题能力</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处理下属的问题时果断而公正。</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8"/>
                  </a:ext>
                </a:extLst>
              </a:tr>
              <a:tr h="277845">
                <a:tc>
                  <a:txBody>
                    <a:bodyPr/>
                    <a:lstStyle/>
                    <a:p>
                      <a:pPr>
                        <a:lnSpc>
                          <a:spcPct val="110000"/>
                        </a:lnSpc>
                        <a:spcAft>
                          <a:spcPts val="0"/>
                        </a:spcAft>
                      </a:pPr>
                      <a:r>
                        <a:rPr lang="zh-CN" sz="1400">
                          <a:effectLst/>
                        </a:rPr>
                        <a:t>团队导向</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能通过管理他人而获得成功。</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r h="277845">
                <a:tc>
                  <a:txBody>
                    <a:bodyPr/>
                    <a:lstStyle/>
                    <a:p>
                      <a:pPr>
                        <a:lnSpc>
                          <a:spcPct val="110000"/>
                        </a:lnSpc>
                        <a:spcAft>
                          <a:spcPts val="0"/>
                        </a:spcAft>
                      </a:pPr>
                      <a:r>
                        <a:rPr lang="zh-CN" sz="1400">
                          <a:effectLst/>
                        </a:rPr>
                        <a:t>协调生活和工作间的关系</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通过协调工作和生活的关系使两者都达到最优。</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0"/>
                  </a:ext>
                </a:extLst>
              </a:tr>
              <a:tr h="594778">
                <a:tc>
                  <a:txBody>
                    <a:bodyPr/>
                    <a:lstStyle/>
                    <a:p>
                      <a:pPr>
                        <a:lnSpc>
                          <a:spcPct val="110000"/>
                        </a:lnSpc>
                        <a:spcAft>
                          <a:spcPts val="0"/>
                        </a:spcAft>
                      </a:pPr>
                      <a:r>
                        <a:rPr lang="zh-CN" sz="1400">
                          <a:effectLst/>
                        </a:rPr>
                        <a:t>决断能力</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在很多场合下倾向于采取快速、粗放的行动方案</a:t>
                      </a:r>
                      <a:r>
                        <a:rPr lang="en-US" sz="1400" dirty="0">
                          <a:effectLst/>
                        </a:rPr>
                        <a:t>，</a:t>
                      </a:r>
                      <a:r>
                        <a:rPr lang="zh-CN" sz="1400" dirty="0">
                          <a:effectLst/>
                        </a:rPr>
                        <a:t>而不愿意采取缓慢、精确的行动方案。</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1"/>
                  </a:ext>
                </a:extLst>
              </a:tr>
              <a:tr h="308745">
                <a:tc>
                  <a:txBody>
                    <a:bodyPr/>
                    <a:lstStyle/>
                    <a:p>
                      <a:pPr>
                        <a:lnSpc>
                          <a:spcPct val="110000"/>
                        </a:lnSpc>
                        <a:spcAft>
                          <a:spcPts val="0"/>
                        </a:spcAft>
                      </a:pPr>
                      <a:r>
                        <a:rPr lang="zh-CN" sz="1400">
                          <a:effectLst/>
                        </a:rPr>
                        <a:t>自我认知</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清楚地了解自身的强项和弱项</a:t>
                      </a:r>
                      <a:r>
                        <a:rPr lang="en-US" sz="1400" dirty="0">
                          <a:effectLst/>
                        </a:rPr>
                        <a:t>，</a:t>
                      </a:r>
                      <a:r>
                        <a:rPr lang="zh-CN" sz="1400" dirty="0">
                          <a:effectLst/>
                        </a:rPr>
                        <a:t>并不断改进。</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2"/>
                  </a:ext>
                </a:extLst>
              </a:tr>
              <a:tr h="308745">
                <a:tc>
                  <a:txBody>
                    <a:bodyPr/>
                    <a:lstStyle/>
                    <a:p>
                      <a:pPr>
                        <a:lnSpc>
                          <a:spcPct val="110000"/>
                        </a:lnSpc>
                        <a:spcAft>
                          <a:spcPts val="0"/>
                        </a:spcAft>
                      </a:pPr>
                      <a:r>
                        <a:rPr lang="zh-CN" sz="1400" dirty="0">
                          <a:effectLst/>
                        </a:rPr>
                        <a:t>雇用有潜力的雇员</a:t>
                      </a:r>
                      <a:endParaRPr lang="zh-CN" sz="14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选择有潜力的人作为团队成员。</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3"/>
                  </a:ext>
                </a:extLst>
              </a:tr>
              <a:tr h="308745">
                <a:tc>
                  <a:txBody>
                    <a:bodyPr/>
                    <a:lstStyle/>
                    <a:p>
                      <a:pPr>
                        <a:lnSpc>
                          <a:spcPct val="110000"/>
                        </a:lnSpc>
                        <a:spcAft>
                          <a:spcPts val="0"/>
                        </a:spcAft>
                      </a:pPr>
                      <a:r>
                        <a:rPr lang="zh-CN" sz="1400">
                          <a:effectLst/>
                        </a:rPr>
                        <a:t>调节气氛的能力</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热情、富有幽默感。</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4"/>
                  </a:ext>
                </a:extLst>
              </a:tr>
              <a:tr h="308745">
                <a:tc>
                  <a:txBody>
                    <a:bodyPr/>
                    <a:lstStyle/>
                    <a:p>
                      <a:pPr>
                        <a:lnSpc>
                          <a:spcPct val="110000"/>
                        </a:lnSpc>
                        <a:spcAft>
                          <a:spcPts val="0"/>
                        </a:spcAft>
                      </a:pPr>
                      <a:r>
                        <a:rPr lang="zh-CN" sz="1400">
                          <a:effectLst/>
                        </a:rPr>
                        <a:t>较大的灵活性</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通常采取意想不到的方式行事。</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5"/>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9—6</a:t>
            </a:r>
            <a:r>
              <a:rPr lang="zh-CN" altLang="zh-CN" b="1" dirty="0">
                <a:latin typeface="华文新魏" panose="02010800040101010101" pitchFamily="2" charset="-122"/>
                <a:ea typeface="华文新魏" panose="02010800040101010101" pitchFamily="2" charset="-122"/>
              </a:rPr>
              <a:t>运用</a:t>
            </a:r>
            <a:r>
              <a:rPr lang="en-US" altLang="zh-CN" b="1" dirty="0">
                <a:latin typeface="华文新魏" panose="02010800040101010101" pitchFamily="2" charset="-122"/>
                <a:ea typeface="华文新魏" panose="02010800040101010101" pitchFamily="2" charset="-122"/>
              </a:rPr>
              <a:t>360</a:t>
            </a:r>
            <a:r>
              <a:rPr lang="zh-CN" altLang="zh-CN" b="1" dirty="0">
                <a:latin typeface="华文新魏" panose="02010800040101010101" pitchFamily="2" charset="-122"/>
                <a:ea typeface="华文新魏" panose="02010800040101010101" pitchFamily="2" charset="-122"/>
              </a:rPr>
              <a:t>度反馈拟定的开发计划中的活动</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7504" y="1484784"/>
          <a:ext cx="9036496" cy="5373215"/>
        </p:xfrm>
        <a:graphic>
          <a:graphicData uri="http://schemas.openxmlformats.org/drawingml/2006/table">
            <a:tbl>
              <a:tblPr firstRow="1" firstCol="1" bandRow="1">
                <a:tableStyleId>{ED083AE6-46FA-4A59-8FB0-9F97EB10719F}</a:tableStyleId>
              </a:tblPr>
              <a:tblGrid>
                <a:gridCol w="9036496">
                  <a:extLst>
                    <a:ext uri="{9D8B030D-6E8A-4147-A177-3AD203B41FA5}">
                      <a16:colId xmlns:a16="http://schemas.microsoft.com/office/drawing/2014/main" val="20000"/>
                    </a:ext>
                  </a:extLst>
                </a:gridCol>
              </a:tblGrid>
              <a:tr h="1258169">
                <a:tc>
                  <a:txBody>
                    <a:bodyPr/>
                    <a:lstStyle/>
                    <a:p>
                      <a:pPr>
                        <a:lnSpc>
                          <a:spcPct val="120000"/>
                        </a:lnSpc>
                        <a:spcAft>
                          <a:spcPts val="0"/>
                        </a:spcAft>
                      </a:pPr>
                      <a:r>
                        <a:rPr lang="en-US" sz="1800" dirty="0">
                          <a:effectLst/>
                        </a:rPr>
                        <a:t>1.</a:t>
                      </a:r>
                      <a:r>
                        <a:rPr lang="zh-CN" sz="1800" dirty="0">
                          <a:effectLst/>
                        </a:rPr>
                        <a:t>了解优点和不足。</a:t>
                      </a:r>
                    </a:p>
                    <a:p>
                      <a:pPr>
                        <a:lnSpc>
                          <a:spcPct val="120000"/>
                        </a:lnSpc>
                        <a:spcAft>
                          <a:spcPts val="0"/>
                        </a:spcAft>
                      </a:pPr>
                      <a:r>
                        <a:rPr lang="zh-CN" sz="1800" dirty="0">
                          <a:effectLst/>
                        </a:rPr>
                        <a:t>回顾对自己的优点和不足的评估。</a:t>
                      </a:r>
                    </a:p>
                    <a:p>
                      <a:pPr>
                        <a:lnSpc>
                          <a:spcPct val="120000"/>
                        </a:lnSpc>
                        <a:spcAft>
                          <a:spcPts val="0"/>
                        </a:spcAft>
                      </a:pPr>
                      <a:r>
                        <a:rPr lang="zh-CN" sz="1800" dirty="0">
                          <a:effectLst/>
                        </a:rPr>
                        <a:t>了解自我评估与他人评估</a:t>
                      </a:r>
                      <a:r>
                        <a:rPr lang="en-US" sz="1800" dirty="0">
                          <a:effectLst/>
                        </a:rPr>
                        <a:t>（</a:t>
                      </a:r>
                      <a:r>
                        <a:rPr lang="zh-CN" sz="1800" dirty="0">
                          <a:effectLst/>
                        </a:rPr>
                        <a:t>管理者、同事、顾客</a:t>
                      </a:r>
                      <a:r>
                        <a:rPr lang="en-US" sz="1800" dirty="0">
                          <a:effectLst/>
                        </a:rPr>
                        <a:t>）</a:t>
                      </a:r>
                      <a:r>
                        <a:rPr lang="zh-CN" sz="1800" dirty="0">
                          <a:effectLst/>
                        </a:rPr>
                        <a:t>存在的共性和差异。</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258169">
                <a:tc>
                  <a:txBody>
                    <a:bodyPr/>
                    <a:lstStyle/>
                    <a:p>
                      <a:pPr>
                        <a:lnSpc>
                          <a:spcPct val="120000"/>
                        </a:lnSpc>
                        <a:spcAft>
                          <a:spcPts val="0"/>
                        </a:spcAft>
                      </a:pPr>
                      <a:r>
                        <a:rPr lang="en-US" sz="1800" dirty="0">
                          <a:effectLst/>
                        </a:rPr>
                        <a:t>2.</a:t>
                      </a:r>
                      <a:r>
                        <a:rPr lang="zh-CN" sz="1800" dirty="0">
                          <a:effectLst/>
                        </a:rPr>
                        <a:t>明确人员开发目标。</a:t>
                      </a:r>
                    </a:p>
                    <a:p>
                      <a:pPr>
                        <a:lnSpc>
                          <a:spcPct val="120000"/>
                        </a:lnSpc>
                        <a:spcAft>
                          <a:spcPts val="0"/>
                        </a:spcAft>
                      </a:pPr>
                      <a:r>
                        <a:rPr lang="zh-CN" sz="1800" dirty="0">
                          <a:effectLst/>
                        </a:rPr>
                        <a:t>选择一项需要开发的技能或行为。</a:t>
                      </a:r>
                    </a:p>
                    <a:p>
                      <a:pPr>
                        <a:lnSpc>
                          <a:spcPct val="120000"/>
                        </a:lnSpc>
                        <a:spcAft>
                          <a:spcPts val="0"/>
                        </a:spcAft>
                      </a:pPr>
                      <a:r>
                        <a:rPr lang="zh-CN" sz="1800" dirty="0">
                          <a:effectLst/>
                        </a:rPr>
                        <a:t>设定一个明确清晰的目标</a:t>
                      </a:r>
                      <a:r>
                        <a:rPr lang="en-US" sz="1800" dirty="0">
                          <a:effectLst/>
                        </a:rPr>
                        <a:t>，</a:t>
                      </a:r>
                      <a:r>
                        <a:rPr lang="zh-CN" sz="1800" dirty="0">
                          <a:effectLst/>
                        </a:rPr>
                        <a:t>并预期会产生的结果。</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216923">
                <a:tc>
                  <a:txBody>
                    <a:bodyPr/>
                    <a:lstStyle/>
                    <a:p>
                      <a:pPr>
                        <a:lnSpc>
                          <a:spcPct val="120000"/>
                        </a:lnSpc>
                        <a:spcAft>
                          <a:spcPts val="0"/>
                        </a:spcAft>
                      </a:pPr>
                      <a:r>
                        <a:rPr lang="en-US" sz="1800" dirty="0">
                          <a:effectLst/>
                        </a:rPr>
                        <a:t>3.</a:t>
                      </a:r>
                      <a:r>
                        <a:rPr lang="zh-CN" sz="1800" dirty="0">
                          <a:effectLst/>
                        </a:rPr>
                        <a:t>确定目标的实现过程。</a:t>
                      </a:r>
                    </a:p>
                    <a:p>
                      <a:pPr>
                        <a:lnSpc>
                          <a:spcPct val="120000"/>
                        </a:lnSpc>
                        <a:spcAft>
                          <a:spcPts val="0"/>
                        </a:spcAft>
                      </a:pPr>
                      <a:r>
                        <a:rPr lang="zh-CN" sz="1800" dirty="0">
                          <a:effectLst/>
                        </a:rPr>
                        <a:t>确定实现人员开发目标的时间表。</a:t>
                      </a:r>
                    </a:p>
                    <a:p>
                      <a:pPr>
                        <a:lnSpc>
                          <a:spcPct val="120000"/>
                        </a:lnSpc>
                        <a:spcAft>
                          <a:spcPts val="0"/>
                        </a:spcAft>
                      </a:pPr>
                      <a:r>
                        <a:rPr lang="zh-CN" sz="1800" dirty="0">
                          <a:effectLst/>
                        </a:rPr>
                        <a:t>制定衡量人员开发目标的标准。</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639954">
                <a:tc>
                  <a:txBody>
                    <a:bodyPr/>
                    <a:lstStyle/>
                    <a:p>
                      <a:pPr>
                        <a:lnSpc>
                          <a:spcPct val="120000"/>
                        </a:lnSpc>
                        <a:spcAft>
                          <a:spcPts val="0"/>
                        </a:spcAft>
                      </a:pPr>
                      <a:r>
                        <a:rPr lang="en-US" sz="1800" dirty="0">
                          <a:effectLst/>
                        </a:rPr>
                        <a:t>4.</a:t>
                      </a:r>
                      <a:r>
                        <a:rPr lang="zh-CN" sz="1800" dirty="0">
                          <a:effectLst/>
                        </a:rPr>
                        <a:t>制定实现目标的战略。</a:t>
                      </a:r>
                    </a:p>
                    <a:p>
                      <a:pPr>
                        <a:lnSpc>
                          <a:spcPct val="120000"/>
                        </a:lnSpc>
                        <a:spcAft>
                          <a:spcPts val="0"/>
                        </a:spcAft>
                      </a:pPr>
                      <a:r>
                        <a:rPr lang="zh-CN" sz="1800" dirty="0">
                          <a:effectLst/>
                        </a:rPr>
                        <a:t>制定诸如读书、在职体验、参加培训课程、人际互助等方面的战略。</a:t>
                      </a:r>
                    </a:p>
                    <a:p>
                      <a:pPr>
                        <a:lnSpc>
                          <a:spcPct val="120000"/>
                        </a:lnSpc>
                        <a:spcAft>
                          <a:spcPts val="0"/>
                        </a:spcAft>
                      </a:pPr>
                      <a:r>
                        <a:rPr lang="zh-CN" sz="1800" dirty="0">
                          <a:effectLst/>
                        </a:rPr>
                        <a:t>确定获取进程反馈信息的渠道。</a:t>
                      </a:r>
                    </a:p>
                    <a:p>
                      <a:pPr>
                        <a:lnSpc>
                          <a:spcPct val="120000"/>
                        </a:lnSpc>
                        <a:spcAft>
                          <a:spcPts val="0"/>
                        </a:spcAft>
                      </a:pPr>
                      <a:r>
                        <a:rPr lang="zh-CN" sz="1800" dirty="0">
                          <a:effectLst/>
                        </a:rPr>
                        <a:t>制定强化新技能或行为的战略。</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idx="4294967295"/>
          </p:nvPr>
        </p:nvSpPr>
        <p:spPr>
          <a:xfrm>
            <a:off x="457200" y="-187642"/>
            <a:ext cx="8229600" cy="1143000"/>
          </a:xfrm>
        </p:spPr>
        <p:txBody>
          <a:bodyPr/>
          <a:lstStyle/>
          <a:p>
            <a:r>
              <a:rPr lang="zh-CN" altLang="zh-CN" b="1" dirty="0">
                <a:latin typeface="华文新魏" panose="02010800040101010101" pitchFamily="2" charset="-122"/>
                <a:ea typeface="华文新魏" panose="02010800040101010101" pitchFamily="2" charset="-122"/>
              </a:rPr>
              <a:t>在职体验</a:t>
            </a:r>
            <a:endParaRPr lang="en-IN" b="1" dirty="0">
              <a:latin typeface="华文新魏" panose="02010800040101010101" pitchFamily="2" charset="-122"/>
              <a:ea typeface="华文新魏" panose="02010800040101010101" pitchFamily="2" charset="-122"/>
            </a:endParaRPr>
          </a:p>
        </p:txBody>
      </p:sp>
      <p:sp>
        <p:nvSpPr>
          <p:cNvPr id="36866" name="Content Placeholder 2"/>
          <p:cNvSpPr>
            <a:spLocks noGrp="1"/>
          </p:cNvSpPr>
          <p:nvPr>
            <p:ph idx="4294967295"/>
          </p:nvPr>
        </p:nvSpPr>
        <p:spPr>
          <a:xfrm>
            <a:off x="624840" y="1275715"/>
            <a:ext cx="8443595" cy="4924425"/>
          </a:xfrm>
        </p:spPr>
        <p:txBody>
          <a:bodyPr/>
          <a:lstStyle/>
          <a:p>
            <a:pPr marL="371475" indent="-371475">
              <a:lnSpc>
                <a:spcPct val="120000"/>
              </a:lnSpc>
              <a:buFont typeface="Wingdings" panose="05000000000000000000" charset="0"/>
              <a:buChar char="l"/>
            </a:pPr>
            <a:r>
              <a:rPr lang="zh-CN" altLang="zh-CN" sz="3200" dirty="0">
                <a:latin typeface="+mn-ea"/>
              </a:rPr>
              <a:t>指雇员在工作中面对的各种关系、难题、需求、任务及其他事项。</a:t>
            </a:r>
            <a:endParaRPr lang="en-US" altLang="zh-CN" sz="3200" dirty="0">
              <a:latin typeface="+mn-ea"/>
            </a:endParaRPr>
          </a:p>
          <a:p>
            <a:pPr marL="640715" lvl="1" indent="-320675">
              <a:lnSpc>
                <a:spcPct val="120000"/>
              </a:lnSpc>
              <a:buFont typeface="Wingdings" panose="05000000000000000000" charset="0"/>
              <a:buChar char="l"/>
            </a:pPr>
            <a:r>
              <a:rPr lang="zh-CN" altLang="zh-CN" sz="2800" dirty="0">
                <a:latin typeface="+mn-ea"/>
              </a:rPr>
              <a:t>需要利用在职体验进行人员开发的假设前提是</a:t>
            </a:r>
            <a:r>
              <a:rPr lang="en-US" altLang="zh-CN" sz="2800" dirty="0">
                <a:latin typeface="+mn-ea"/>
              </a:rPr>
              <a:t>，</a:t>
            </a:r>
            <a:r>
              <a:rPr lang="zh-CN" altLang="zh-CN" sz="2800" dirty="0">
                <a:latin typeface="+mn-ea"/>
              </a:rPr>
              <a:t>雇员过去的经验和技能与目前工作所需不匹配。</a:t>
            </a:r>
            <a:endParaRPr lang="en-IN" sz="2800" dirty="0">
              <a:latin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03649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9—7</a:t>
            </a:r>
            <a:r>
              <a:rPr lang="zh-CN" altLang="zh-CN" b="1" dirty="0">
                <a:latin typeface="华文新魏" panose="02010800040101010101" pitchFamily="2" charset="-122"/>
                <a:ea typeface="华文新魏" panose="02010800040101010101" pitchFamily="2" charset="-122"/>
              </a:rPr>
              <a:t>工作要求和雇员可以从中学到的东西</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5280" y="1340768"/>
          <a:ext cx="8999612" cy="5347018"/>
        </p:xfrm>
        <a:graphic>
          <a:graphicData uri="http://schemas.openxmlformats.org/drawingml/2006/table">
            <a:tbl>
              <a:tblPr firstRow="1" firstCol="1" bandRow="1">
                <a:tableStyleId>{5DA37D80-6434-44D0-A028-1B22A696006F}</a:tableStyleId>
              </a:tblPr>
              <a:tblGrid>
                <a:gridCol w="1773431">
                  <a:extLst>
                    <a:ext uri="{9D8B030D-6E8A-4147-A177-3AD203B41FA5}">
                      <a16:colId xmlns:a16="http://schemas.microsoft.com/office/drawing/2014/main" val="20000"/>
                    </a:ext>
                  </a:extLst>
                </a:gridCol>
                <a:gridCol w="7226181">
                  <a:extLst>
                    <a:ext uri="{9D8B030D-6E8A-4147-A177-3AD203B41FA5}">
                      <a16:colId xmlns:a16="http://schemas.microsoft.com/office/drawing/2014/main" val="20001"/>
                    </a:ext>
                  </a:extLst>
                </a:gridCol>
              </a:tblGrid>
              <a:tr h="458057">
                <a:tc>
                  <a:txBody>
                    <a:bodyPr/>
                    <a:lstStyle/>
                    <a:p>
                      <a:pPr>
                        <a:lnSpc>
                          <a:spcPct val="110000"/>
                        </a:lnSpc>
                        <a:spcAft>
                          <a:spcPts val="0"/>
                        </a:spcAft>
                      </a:pPr>
                      <a:r>
                        <a:rPr lang="zh-CN" sz="1400" dirty="0">
                          <a:effectLst/>
                        </a:rPr>
                        <a:t>对工作做出调整</a:t>
                      </a:r>
                      <a:endParaRPr lang="zh-CN" sz="14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新的责任</a:t>
                      </a:r>
                      <a:r>
                        <a:rPr lang="en-US" sz="1400">
                          <a:effectLst/>
                        </a:rPr>
                        <a:t>：</a:t>
                      </a:r>
                      <a:r>
                        <a:rPr lang="zh-CN" sz="1400">
                          <a:effectLst/>
                        </a:rPr>
                        <a:t>管理者必须能处理范围更广的新问题。</a:t>
                      </a:r>
                    </a:p>
                    <a:p>
                      <a:pPr>
                        <a:lnSpc>
                          <a:spcPct val="110000"/>
                        </a:lnSpc>
                        <a:spcAft>
                          <a:spcPts val="0"/>
                        </a:spcAft>
                      </a:pPr>
                      <a:r>
                        <a:rPr lang="zh-CN" sz="1400">
                          <a:effectLst/>
                        </a:rPr>
                        <a:t>证明自我</a:t>
                      </a:r>
                      <a:r>
                        <a:rPr lang="en-US" sz="1400">
                          <a:effectLst/>
                        </a:rPr>
                        <a:t>：</a:t>
                      </a:r>
                      <a:r>
                        <a:rPr lang="zh-CN" sz="1400">
                          <a:effectLst/>
                        </a:rPr>
                        <a:t>管理者有了更大的压力</a:t>
                      </a:r>
                      <a:r>
                        <a:rPr lang="en-US" sz="1400">
                          <a:effectLst/>
                        </a:rPr>
                        <a:t>，</a:t>
                      </a:r>
                      <a:r>
                        <a:rPr lang="zh-CN" sz="1400">
                          <a:effectLst/>
                        </a:rPr>
                        <a:t>要向他人证明自己能胜任工作。</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154135">
                <a:tc>
                  <a:txBody>
                    <a:bodyPr/>
                    <a:lstStyle/>
                    <a:p>
                      <a:pPr>
                        <a:lnSpc>
                          <a:spcPct val="110000"/>
                        </a:lnSpc>
                        <a:spcAft>
                          <a:spcPts val="0"/>
                        </a:spcAft>
                      </a:pPr>
                      <a:r>
                        <a:rPr lang="zh-CN" sz="1400">
                          <a:effectLst/>
                        </a:rPr>
                        <a:t>创新性变革</a:t>
                      </a: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拓展新的发展方向</a:t>
                      </a:r>
                      <a:r>
                        <a:rPr lang="en-US" sz="1400" dirty="0">
                          <a:effectLst/>
                        </a:rPr>
                        <a:t>：</a:t>
                      </a:r>
                      <a:r>
                        <a:rPr lang="zh-CN" sz="1400" dirty="0">
                          <a:effectLst/>
                        </a:rPr>
                        <a:t>管理者要负责组织的创新</a:t>
                      </a:r>
                      <a:r>
                        <a:rPr lang="en-US" sz="1400" dirty="0">
                          <a:effectLst/>
                        </a:rPr>
                        <a:t>，</a:t>
                      </a:r>
                      <a:r>
                        <a:rPr lang="zh-CN" sz="1400" dirty="0">
                          <a:effectLst/>
                        </a:rPr>
                        <a:t>做出战略性业务调整</a:t>
                      </a:r>
                      <a:r>
                        <a:rPr lang="en-US" sz="1400" dirty="0">
                          <a:effectLst/>
                        </a:rPr>
                        <a:t>，</a:t>
                      </a:r>
                      <a:r>
                        <a:rPr lang="zh-CN" sz="1400" dirty="0">
                          <a:effectLst/>
                        </a:rPr>
                        <a:t>进行重组或对商业环境做出快速反应。</a:t>
                      </a:r>
                    </a:p>
                    <a:p>
                      <a:pPr>
                        <a:lnSpc>
                          <a:spcPct val="110000"/>
                        </a:lnSpc>
                        <a:spcAft>
                          <a:spcPts val="0"/>
                        </a:spcAft>
                      </a:pPr>
                      <a:r>
                        <a:rPr lang="zh-CN" sz="1400" dirty="0">
                          <a:effectLst/>
                        </a:rPr>
                        <a:t>遗留问题</a:t>
                      </a:r>
                      <a:r>
                        <a:rPr lang="en-US" sz="1400" dirty="0">
                          <a:effectLst/>
                        </a:rPr>
                        <a:t>：</a:t>
                      </a:r>
                      <a:r>
                        <a:rPr lang="zh-CN" sz="1400" dirty="0">
                          <a:effectLst/>
                        </a:rPr>
                        <a:t>管理者必须处理前任的遗留问题或接管有问题的雇员。</a:t>
                      </a:r>
                    </a:p>
                    <a:p>
                      <a:pPr>
                        <a:lnSpc>
                          <a:spcPct val="110000"/>
                        </a:lnSpc>
                        <a:spcAft>
                          <a:spcPts val="0"/>
                        </a:spcAft>
                      </a:pPr>
                      <a:r>
                        <a:rPr lang="zh-CN" sz="1400" dirty="0">
                          <a:effectLst/>
                        </a:rPr>
                        <a:t>收缩政策</a:t>
                      </a:r>
                      <a:r>
                        <a:rPr lang="en-US" sz="1400" dirty="0">
                          <a:effectLst/>
                        </a:rPr>
                        <a:t>：</a:t>
                      </a:r>
                      <a:r>
                        <a:rPr lang="zh-CN" sz="1400" dirty="0">
                          <a:effectLst/>
                        </a:rPr>
                        <a:t>关于减产或裁员的决定。</a:t>
                      </a:r>
                    </a:p>
                    <a:p>
                      <a:pPr>
                        <a:lnSpc>
                          <a:spcPct val="110000"/>
                        </a:lnSpc>
                        <a:spcAft>
                          <a:spcPts val="0"/>
                        </a:spcAft>
                      </a:pPr>
                      <a:r>
                        <a:rPr lang="zh-CN" sz="1400" dirty="0">
                          <a:effectLst/>
                        </a:rPr>
                        <a:t>雇员问题</a:t>
                      </a:r>
                      <a:r>
                        <a:rPr lang="en-US" sz="1400" dirty="0">
                          <a:effectLst/>
                        </a:rPr>
                        <a:t>：</a:t>
                      </a:r>
                      <a:r>
                        <a:rPr lang="zh-CN" sz="1400" dirty="0">
                          <a:effectLst/>
                        </a:rPr>
                        <a:t>雇员缺乏足够的经验</a:t>
                      </a:r>
                      <a:r>
                        <a:rPr lang="en-US" sz="1400" dirty="0">
                          <a:effectLst/>
                        </a:rPr>
                        <a:t>，</a:t>
                      </a:r>
                      <a:r>
                        <a:rPr lang="zh-CN" sz="1400" dirty="0">
                          <a:effectLst/>
                        </a:rPr>
                        <a:t>不能胜任工作或相当固执。</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858816">
                <a:tc>
                  <a:txBody>
                    <a:bodyPr/>
                    <a:lstStyle/>
                    <a:p>
                      <a:pPr>
                        <a:lnSpc>
                          <a:spcPct val="110000"/>
                        </a:lnSpc>
                        <a:spcAft>
                          <a:spcPts val="0"/>
                        </a:spcAft>
                      </a:pPr>
                      <a:r>
                        <a:rPr lang="en-US" sz="1400">
                          <a:effectLst/>
                        </a:rPr>
                        <a:t> </a:t>
                      </a:r>
                      <a:endParaRPr lang="zh-CN" sz="1400">
                        <a:effectLst/>
                      </a:endParaRPr>
                    </a:p>
                    <a:p>
                      <a:pPr>
                        <a:lnSpc>
                          <a:spcPct val="110000"/>
                        </a:lnSpc>
                        <a:spcAft>
                          <a:spcPts val="0"/>
                        </a:spcAft>
                      </a:pPr>
                      <a:r>
                        <a:rPr lang="zh-CN" sz="1400">
                          <a:effectLst/>
                        </a:rPr>
                        <a:t>承担较大责任</a:t>
                      </a: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高风险</a:t>
                      </a:r>
                      <a:r>
                        <a:rPr lang="en-US" sz="1400" dirty="0">
                          <a:effectLst/>
                        </a:rPr>
                        <a:t>：</a:t>
                      </a:r>
                      <a:r>
                        <a:rPr lang="zh-CN" sz="1400" dirty="0">
                          <a:effectLst/>
                        </a:rPr>
                        <a:t>具有明确的期限</a:t>
                      </a:r>
                      <a:r>
                        <a:rPr lang="en-US" sz="1400" dirty="0">
                          <a:effectLst/>
                        </a:rPr>
                        <a:t>，</a:t>
                      </a:r>
                      <a:r>
                        <a:rPr lang="zh-CN" sz="1400" dirty="0">
                          <a:effectLst/>
                        </a:rPr>
                        <a:t>并有来自高层管理者的压力</a:t>
                      </a:r>
                      <a:r>
                        <a:rPr lang="en-US" sz="1400" dirty="0">
                          <a:effectLst/>
                        </a:rPr>
                        <a:t>，</a:t>
                      </a:r>
                      <a:r>
                        <a:rPr lang="zh-CN" sz="1400" dirty="0">
                          <a:effectLst/>
                        </a:rPr>
                        <a:t>要求有较高的预见性</a:t>
                      </a:r>
                      <a:r>
                        <a:rPr lang="en-US" sz="1400" dirty="0">
                          <a:effectLst/>
                        </a:rPr>
                        <a:t>，</a:t>
                      </a:r>
                      <a:r>
                        <a:rPr lang="zh-CN" sz="1400" dirty="0">
                          <a:effectLst/>
                        </a:rPr>
                        <a:t>具有明确的决策责任。</a:t>
                      </a:r>
                    </a:p>
                    <a:p>
                      <a:pPr>
                        <a:lnSpc>
                          <a:spcPct val="110000"/>
                        </a:lnSpc>
                        <a:spcAft>
                          <a:spcPts val="0"/>
                        </a:spcAft>
                      </a:pPr>
                      <a:r>
                        <a:rPr lang="zh-CN" sz="1400" dirty="0">
                          <a:effectLst/>
                        </a:rPr>
                        <a:t>管理多重事务</a:t>
                      </a:r>
                      <a:r>
                        <a:rPr lang="en-US" sz="1400" dirty="0">
                          <a:effectLst/>
                        </a:rPr>
                        <a:t>：</a:t>
                      </a:r>
                      <a:r>
                        <a:rPr lang="zh-CN" sz="1400" dirty="0">
                          <a:effectLst/>
                        </a:rPr>
                        <a:t>由于负责多个部门、多种产品、顾客和市场</a:t>
                      </a:r>
                      <a:r>
                        <a:rPr lang="en-US" sz="1400" dirty="0">
                          <a:effectLst/>
                        </a:rPr>
                        <a:t>，</a:t>
                      </a:r>
                      <a:r>
                        <a:rPr lang="zh-CN" sz="1400" dirty="0">
                          <a:effectLst/>
                        </a:rPr>
                        <a:t>工作范围很广。</a:t>
                      </a:r>
                    </a:p>
                    <a:p>
                      <a:pPr>
                        <a:lnSpc>
                          <a:spcPct val="110000"/>
                        </a:lnSpc>
                        <a:spcAft>
                          <a:spcPts val="0"/>
                        </a:spcAft>
                      </a:pPr>
                      <a:r>
                        <a:rPr lang="zh-CN" sz="1400" dirty="0">
                          <a:effectLst/>
                        </a:rPr>
                        <a:t>超负荷工作</a:t>
                      </a:r>
                      <a:r>
                        <a:rPr lang="en-US" sz="1400" dirty="0">
                          <a:effectLst/>
                        </a:rPr>
                        <a:t>：</a:t>
                      </a:r>
                      <a:r>
                        <a:rPr lang="zh-CN" sz="1400" dirty="0">
                          <a:effectLst/>
                        </a:rPr>
                        <a:t>大量的工作要求投入更多的时间和精力。</a:t>
                      </a:r>
                    </a:p>
                    <a:p>
                      <a:pPr>
                        <a:lnSpc>
                          <a:spcPct val="110000"/>
                        </a:lnSpc>
                        <a:spcAft>
                          <a:spcPts val="0"/>
                        </a:spcAft>
                      </a:pPr>
                      <a:r>
                        <a:rPr lang="zh-CN" sz="1400" dirty="0">
                          <a:effectLst/>
                        </a:rPr>
                        <a:t>处理外部压力</a:t>
                      </a:r>
                      <a:r>
                        <a:rPr lang="en-US" sz="1400" dirty="0">
                          <a:effectLst/>
                        </a:rPr>
                        <a:t>：</a:t>
                      </a:r>
                      <a:r>
                        <a:rPr lang="zh-CN" sz="1400" dirty="0">
                          <a:effectLst/>
                        </a:rPr>
                        <a:t>必须处理影响工作的外部因素</a:t>
                      </a:r>
                      <a:r>
                        <a:rPr lang="en-US" sz="1400" dirty="0">
                          <a:effectLst/>
                        </a:rPr>
                        <a:t>（</a:t>
                      </a:r>
                      <a:r>
                        <a:rPr lang="zh-CN" sz="1400" dirty="0">
                          <a:effectLst/>
                        </a:rPr>
                        <a:t>如与工会或政府谈判</a:t>
                      </a:r>
                      <a:r>
                        <a:rPr lang="en-US" sz="1400" dirty="0">
                          <a:effectLst/>
                        </a:rPr>
                        <a:t>，</a:t>
                      </a:r>
                      <a:r>
                        <a:rPr lang="zh-CN" sz="1400" dirty="0">
                          <a:effectLst/>
                        </a:rPr>
                        <a:t>去国外工作和处理严重的社区问题</a:t>
                      </a:r>
                      <a:r>
                        <a:rPr lang="en-US" sz="1400" dirty="0">
                          <a:effectLst/>
                        </a:rPr>
                        <a:t>）</a:t>
                      </a:r>
                      <a:r>
                        <a:rPr lang="zh-CN" sz="1400" dirty="0">
                          <a:effectLst/>
                        </a:rPr>
                        <a:t>。</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435434">
                <a:tc>
                  <a:txBody>
                    <a:bodyPr/>
                    <a:lstStyle/>
                    <a:p>
                      <a:pPr>
                        <a:lnSpc>
                          <a:spcPct val="110000"/>
                        </a:lnSpc>
                        <a:spcAft>
                          <a:spcPts val="0"/>
                        </a:spcAft>
                      </a:pPr>
                      <a:r>
                        <a:rPr lang="zh-CN" sz="1400">
                          <a:effectLst/>
                        </a:rPr>
                        <a:t>处理非权威关系</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a:effectLst/>
                        </a:rPr>
                        <a:t>非权力影响</a:t>
                      </a:r>
                      <a:r>
                        <a:rPr lang="en-US" sz="1400">
                          <a:effectLst/>
                        </a:rPr>
                        <a:t>：</a:t>
                      </a:r>
                      <a:r>
                        <a:rPr lang="zh-CN" sz="1400">
                          <a:effectLst/>
                        </a:rPr>
                        <a:t>管理者要通过影响同事、高层管理者、外部人员和其他自己不能直接管辖的人来完成工作。</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1394765">
                <a:tc>
                  <a:txBody>
                    <a:bodyPr/>
                    <a:lstStyle/>
                    <a:p>
                      <a:pPr>
                        <a:lnSpc>
                          <a:spcPct val="110000"/>
                        </a:lnSpc>
                        <a:spcAft>
                          <a:spcPts val="0"/>
                        </a:spcAft>
                      </a:pPr>
                      <a:r>
                        <a:rPr lang="zh-CN" sz="1400">
                          <a:effectLst/>
                        </a:rPr>
                        <a:t>面临阻碍性因素</a:t>
                      </a: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effectLst/>
                      </a:endParaRPr>
                    </a:p>
                    <a:p>
                      <a:pPr>
                        <a:lnSpc>
                          <a:spcPct val="110000"/>
                        </a:lnSpc>
                        <a:spcAft>
                          <a:spcPts val="0"/>
                        </a:spcAft>
                      </a:pPr>
                      <a:r>
                        <a:rPr lang="en-US" sz="1400">
                          <a:effectLst/>
                        </a:rPr>
                        <a:t> </a:t>
                      </a:r>
                      <a:endParaRPr lang="zh-CN" sz="14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400" dirty="0">
                          <a:effectLst/>
                        </a:rPr>
                        <a:t>欠佳的业务环境</a:t>
                      </a:r>
                      <a:r>
                        <a:rPr lang="en-US" sz="1400" dirty="0">
                          <a:effectLst/>
                        </a:rPr>
                        <a:t>：</a:t>
                      </a:r>
                      <a:r>
                        <a:rPr lang="zh-CN" sz="1400" dirty="0">
                          <a:effectLst/>
                        </a:rPr>
                        <a:t>业务部门或生产线面临着财务问题或不良的经济状况。</a:t>
                      </a:r>
                    </a:p>
                    <a:p>
                      <a:pPr>
                        <a:lnSpc>
                          <a:spcPct val="110000"/>
                        </a:lnSpc>
                        <a:spcAft>
                          <a:spcPts val="0"/>
                        </a:spcAft>
                      </a:pPr>
                      <a:r>
                        <a:rPr lang="zh-CN" sz="1400" dirty="0">
                          <a:effectLst/>
                        </a:rPr>
                        <a:t>缺乏高层管理者的支持</a:t>
                      </a:r>
                      <a:r>
                        <a:rPr lang="en-US" sz="1400" dirty="0">
                          <a:effectLst/>
                        </a:rPr>
                        <a:t>：</a:t>
                      </a:r>
                      <a:r>
                        <a:rPr lang="zh-CN" sz="1400" dirty="0">
                          <a:effectLst/>
                        </a:rPr>
                        <a:t>高层管理者不愿提供指导或支持</a:t>
                      </a:r>
                      <a:r>
                        <a:rPr lang="en-US" sz="1400" dirty="0">
                          <a:effectLst/>
                        </a:rPr>
                        <a:t>，</a:t>
                      </a:r>
                      <a:r>
                        <a:rPr lang="zh-CN" sz="1400" dirty="0">
                          <a:effectLst/>
                        </a:rPr>
                        <a:t>以及现有项目及新项目所需的资源。</a:t>
                      </a:r>
                    </a:p>
                    <a:p>
                      <a:pPr>
                        <a:lnSpc>
                          <a:spcPct val="110000"/>
                        </a:lnSpc>
                        <a:spcAft>
                          <a:spcPts val="0"/>
                        </a:spcAft>
                      </a:pPr>
                      <a:r>
                        <a:rPr lang="zh-CN" sz="1400" dirty="0">
                          <a:effectLst/>
                        </a:rPr>
                        <a:t>缺乏个人支持</a:t>
                      </a:r>
                      <a:r>
                        <a:rPr lang="en-US" sz="1400" dirty="0">
                          <a:effectLst/>
                        </a:rPr>
                        <a:t>：</a:t>
                      </a:r>
                      <a:r>
                        <a:rPr lang="zh-CN" sz="1400" dirty="0">
                          <a:effectLst/>
                        </a:rPr>
                        <a:t>管理者被核心层排斥在外</a:t>
                      </a:r>
                      <a:r>
                        <a:rPr lang="en-US" sz="1400" dirty="0">
                          <a:effectLst/>
                        </a:rPr>
                        <a:t>，</a:t>
                      </a:r>
                      <a:r>
                        <a:rPr lang="zh-CN" sz="1400" dirty="0">
                          <a:effectLst/>
                        </a:rPr>
                        <a:t>不能获得他人的支持和鼓励。</a:t>
                      </a:r>
                    </a:p>
                    <a:p>
                      <a:pPr>
                        <a:lnSpc>
                          <a:spcPct val="110000"/>
                        </a:lnSpc>
                        <a:spcAft>
                          <a:spcPts val="0"/>
                        </a:spcAft>
                      </a:pPr>
                      <a:r>
                        <a:rPr lang="zh-CN" sz="1400" dirty="0">
                          <a:effectLst/>
                        </a:rPr>
                        <a:t>苛刻的老板</a:t>
                      </a:r>
                      <a:r>
                        <a:rPr lang="en-US" sz="1400" dirty="0">
                          <a:effectLst/>
                        </a:rPr>
                        <a:t>：</a:t>
                      </a:r>
                      <a:r>
                        <a:rPr lang="zh-CN" sz="1400" dirty="0">
                          <a:effectLst/>
                        </a:rPr>
                        <a:t>管理者的观点及管理方式与老板的不一致</a:t>
                      </a:r>
                      <a:r>
                        <a:rPr lang="en-US" sz="1400" dirty="0">
                          <a:effectLst/>
                        </a:rPr>
                        <a:t>，</a:t>
                      </a:r>
                      <a:r>
                        <a:rPr lang="zh-CN" sz="1400" dirty="0">
                          <a:effectLst/>
                        </a:rPr>
                        <a:t>或老板存在某些明显的缺点。</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896448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9—4</a:t>
            </a:r>
            <a:r>
              <a:rPr lang="zh-CN" altLang="zh-CN" b="1" dirty="0">
                <a:latin typeface="华文新魏" panose="02010800040101010101" pitchFamily="2" charset="-122"/>
                <a:ea typeface="华文新魏" panose="02010800040101010101" pitchFamily="2" charset="-122"/>
              </a:rPr>
              <a:t>　如何利用在职体验来进行人员开发</a:t>
            </a:r>
            <a:endParaRPr lang="zh-CN" altLang="en-US" b="1" dirty="0">
              <a:latin typeface="华文新魏" panose="02010800040101010101" pitchFamily="2" charset="-122"/>
              <a:ea typeface="华文新魏" panose="02010800040101010101" pitchFamily="2" charset="-122"/>
            </a:endParaRPr>
          </a:p>
        </p:txBody>
      </p:sp>
      <p:pic>
        <p:nvPicPr>
          <p:cNvPr id="4" name="9-4.EPS" descr="id:2147500972;FounderCES"/>
          <p:cNvPicPr>
            <a:picLocks noGrp="1"/>
          </p:cNvPicPr>
          <p:nvPr>
            <p:ph sz="quarter" idx="1"/>
          </p:nvPr>
        </p:nvPicPr>
        <p:blipFill>
          <a:blip r:embed="rId2">
            <a:duotone>
              <a:prstClr val="black"/>
              <a:schemeClr val="accent4">
                <a:tint val="45000"/>
                <a:satMod val="400000"/>
              </a:schemeClr>
            </a:duotone>
          </a:blip>
          <a:stretch>
            <a:fillRect/>
          </a:stretch>
        </p:blipFill>
        <p:spPr>
          <a:xfrm>
            <a:off x="179512" y="1447800"/>
            <a:ext cx="8712968" cy="5293568"/>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457200" y="-145097"/>
            <a:ext cx="8229600" cy="1143000"/>
          </a:xfrm>
        </p:spPr>
        <p:txBody>
          <a:bodyPr/>
          <a:lstStyle/>
          <a:p>
            <a:r>
              <a:rPr lang="zh-CN" altLang="zh-CN" b="1" dirty="0">
                <a:latin typeface="华文新魏" panose="02010800040101010101" pitchFamily="2" charset="-122"/>
                <a:ea typeface="华文新魏" panose="02010800040101010101" pitchFamily="2" charset="-122"/>
              </a:rPr>
              <a:t>在职体验</a:t>
            </a:r>
            <a:endParaRPr lang="en-IN" b="1" dirty="0">
              <a:latin typeface="华文新魏" panose="02010800040101010101" pitchFamily="2" charset="-122"/>
              <a:ea typeface="华文新魏" panose="02010800040101010101" pitchFamily="2" charset="-122"/>
            </a:endParaRPr>
          </a:p>
        </p:txBody>
      </p:sp>
      <p:sp>
        <p:nvSpPr>
          <p:cNvPr id="39938" name="Content Placeholder 2"/>
          <p:cNvSpPr>
            <a:spLocks noGrp="1"/>
          </p:cNvSpPr>
          <p:nvPr>
            <p:ph idx="4294967295"/>
          </p:nvPr>
        </p:nvSpPr>
        <p:spPr>
          <a:xfrm>
            <a:off x="381635" y="1292225"/>
            <a:ext cx="8611235" cy="4924425"/>
          </a:xfrm>
        </p:spPr>
        <p:txBody>
          <a:bodyPr/>
          <a:lstStyle/>
          <a:p>
            <a:pPr marL="730250" indent="-457200">
              <a:lnSpc>
                <a:spcPct val="120000"/>
              </a:lnSpc>
              <a:buFont typeface="Wingdings" panose="05000000000000000000" charset="0"/>
              <a:buChar char="l"/>
            </a:pPr>
            <a:r>
              <a:rPr lang="zh-CN" altLang="zh-CN" sz="2800" b="1" dirty="0"/>
              <a:t>工作扩展</a:t>
            </a:r>
            <a:r>
              <a:rPr lang="zh-CN" altLang="en-US" sz="2800" dirty="0"/>
              <a:t>：</a:t>
            </a:r>
            <a:r>
              <a:rPr lang="zh-CN" altLang="zh-CN" sz="2800" dirty="0"/>
              <a:t>是指对雇员的现有工作提出挑战或赋予新的责任。</a:t>
            </a:r>
          </a:p>
          <a:p>
            <a:pPr marL="730250" indent="-457200">
              <a:lnSpc>
                <a:spcPct val="120000"/>
              </a:lnSpc>
              <a:buFont typeface="Wingdings" panose="05000000000000000000" charset="0"/>
              <a:buChar char="l"/>
            </a:pPr>
            <a:r>
              <a:rPr lang="zh-CN" altLang="zh-CN" sz="2800" b="1" dirty="0"/>
              <a:t>工作轮换</a:t>
            </a:r>
            <a:r>
              <a:rPr lang="zh-CN" altLang="en-US" sz="2800" dirty="0"/>
              <a:t>：</a:t>
            </a:r>
            <a:r>
              <a:rPr lang="zh-CN" altLang="zh-CN" sz="2800" dirty="0"/>
              <a:t>是指让雇员在公司的不同部门工作或在同一部门内部调整。</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7952" y="-11207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9—8</a:t>
            </a:r>
            <a:r>
              <a:rPr lang="zh-CN" altLang="zh-CN" b="1" dirty="0">
                <a:latin typeface="华文新魏" panose="02010800040101010101" pitchFamily="2" charset="-122"/>
                <a:ea typeface="华文新魏" panose="02010800040101010101" pitchFamily="2" charset="-122"/>
              </a:rPr>
              <a:t>高效的工作轮换系统的特征</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311169"/>
          <a:ext cx="8784976" cy="4968552"/>
        </p:xfrm>
        <a:graphic>
          <a:graphicData uri="http://schemas.openxmlformats.org/drawingml/2006/table">
            <a:tbl>
              <a:tblPr firstRow="1" firstCol="1" bandRow="1">
                <a:tableStyleId>{D27102A9-8310-4765-A935-A1911B00CA55}</a:tableStyleId>
              </a:tblPr>
              <a:tblGrid>
                <a:gridCol w="8784976">
                  <a:extLst>
                    <a:ext uri="{9D8B030D-6E8A-4147-A177-3AD203B41FA5}">
                      <a16:colId xmlns:a16="http://schemas.microsoft.com/office/drawing/2014/main" val="20000"/>
                    </a:ext>
                  </a:extLst>
                </a:gridCol>
              </a:tblGrid>
              <a:tr h="717332">
                <a:tc>
                  <a:txBody>
                    <a:bodyPr/>
                    <a:lstStyle/>
                    <a:p>
                      <a:pPr>
                        <a:lnSpc>
                          <a:spcPct val="110000"/>
                        </a:lnSpc>
                        <a:spcAft>
                          <a:spcPts val="0"/>
                        </a:spcAft>
                      </a:pPr>
                      <a:r>
                        <a:rPr lang="en-US" sz="1800" dirty="0">
                          <a:effectLst/>
                        </a:rPr>
                        <a:t>1.</a:t>
                      </a:r>
                      <a:r>
                        <a:rPr lang="zh-CN" sz="1800" dirty="0">
                          <a:effectLst/>
                        </a:rPr>
                        <a:t>利用工作轮换来开发雇员技能和为雇员提供管理方面的工作经验。</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717332">
                <a:tc>
                  <a:txBody>
                    <a:bodyPr/>
                    <a:lstStyle/>
                    <a:p>
                      <a:pPr>
                        <a:lnSpc>
                          <a:spcPct val="110000"/>
                        </a:lnSpc>
                        <a:spcAft>
                          <a:spcPts val="0"/>
                        </a:spcAft>
                      </a:pPr>
                      <a:r>
                        <a:rPr lang="en-US" sz="1800" dirty="0">
                          <a:effectLst/>
                        </a:rPr>
                        <a:t>2.</a:t>
                      </a:r>
                      <a:r>
                        <a:rPr lang="zh-CN" sz="1800" dirty="0">
                          <a:effectLst/>
                        </a:rPr>
                        <a:t>雇员要了解需要通过工作轮换来开发的特定技能。</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717332">
                <a:tc>
                  <a:txBody>
                    <a:bodyPr/>
                    <a:lstStyle/>
                    <a:p>
                      <a:pPr>
                        <a:lnSpc>
                          <a:spcPct val="110000"/>
                        </a:lnSpc>
                        <a:spcAft>
                          <a:spcPts val="0"/>
                        </a:spcAft>
                      </a:pPr>
                      <a:r>
                        <a:rPr lang="en-US" sz="1800" dirty="0">
                          <a:effectLst/>
                        </a:rPr>
                        <a:t>3.</a:t>
                      </a:r>
                      <a:r>
                        <a:rPr lang="zh-CN" sz="1800" dirty="0">
                          <a:effectLst/>
                        </a:rPr>
                        <a:t>工作轮换适用于各层次、各类雇员。</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717332">
                <a:tc>
                  <a:txBody>
                    <a:bodyPr/>
                    <a:lstStyle/>
                    <a:p>
                      <a:pPr>
                        <a:lnSpc>
                          <a:spcPct val="110000"/>
                        </a:lnSpc>
                        <a:spcAft>
                          <a:spcPts val="0"/>
                        </a:spcAft>
                      </a:pPr>
                      <a:r>
                        <a:rPr lang="en-US" sz="1800">
                          <a:effectLst/>
                        </a:rPr>
                        <a:t>4.</a:t>
                      </a:r>
                      <a:r>
                        <a:rPr lang="zh-CN" sz="1800">
                          <a:effectLst/>
                        </a:rPr>
                        <a:t>工作轮换与职业生涯管理密切相关</a:t>
                      </a:r>
                      <a:r>
                        <a:rPr lang="en-US" sz="1800">
                          <a:effectLst/>
                        </a:rPr>
                        <a:t>，</a:t>
                      </a:r>
                      <a:r>
                        <a:rPr lang="zh-CN" sz="1800">
                          <a:effectLst/>
                        </a:rPr>
                        <a:t>可以使雇员了解每项工作所侧重的开发需求。</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1381892">
                <a:tc>
                  <a:txBody>
                    <a:bodyPr/>
                    <a:lstStyle/>
                    <a:p>
                      <a:pPr>
                        <a:lnSpc>
                          <a:spcPct val="110000"/>
                        </a:lnSpc>
                        <a:spcAft>
                          <a:spcPts val="0"/>
                        </a:spcAft>
                      </a:pPr>
                      <a:r>
                        <a:rPr lang="en-US" sz="1800" dirty="0">
                          <a:effectLst/>
                        </a:rPr>
                        <a:t>5.</a:t>
                      </a:r>
                      <a:r>
                        <a:rPr lang="zh-CN" sz="1800" dirty="0">
                          <a:effectLst/>
                        </a:rPr>
                        <a:t>通过有效管理轮换的时间和帮助雇员理解其在开发项目中的轮换角色</a:t>
                      </a:r>
                      <a:r>
                        <a:rPr lang="en-US" sz="1800" dirty="0">
                          <a:effectLst/>
                        </a:rPr>
                        <a:t>，</a:t>
                      </a:r>
                      <a:r>
                        <a:rPr lang="zh-CN" sz="1800" dirty="0">
                          <a:effectLst/>
                        </a:rPr>
                        <a:t>可使工作轮换实现成本最小化和收益最大化。</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717332">
                <a:tc>
                  <a:txBody>
                    <a:bodyPr/>
                    <a:lstStyle/>
                    <a:p>
                      <a:pPr>
                        <a:lnSpc>
                          <a:spcPct val="110000"/>
                        </a:lnSpc>
                        <a:spcAft>
                          <a:spcPts val="0"/>
                        </a:spcAft>
                      </a:pPr>
                      <a:r>
                        <a:rPr lang="en-US" sz="1800" dirty="0">
                          <a:effectLst/>
                        </a:rPr>
                        <a:t>6.</a:t>
                      </a:r>
                      <a:r>
                        <a:rPr lang="zh-CN" sz="1800" dirty="0">
                          <a:effectLst/>
                        </a:rPr>
                        <a:t>尽管分属不同的群体</a:t>
                      </a:r>
                      <a:r>
                        <a:rPr lang="en-US" sz="1800" dirty="0">
                          <a:effectLst/>
                        </a:rPr>
                        <a:t>，</a:t>
                      </a:r>
                      <a:r>
                        <a:rPr lang="zh-CN" sz="1800" dirty="0">
                          <a:effectLst/>
                        </a:rPr>
                        <a:t>所有雇员都具有平等的工作轮换机会。</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457200" y="-120967"/>
            <a:ext cx="8229600" cy="1143000"/>
          </a:xfrm>
        </p:spPr>
        <p:txBody>
          <a:bodyPr/>
          <a:lstStyle/>
          <a:p>
            <a:r>
              <a:rPr lang="zh-CN" altLang="en-US" b="1" dirty="0">
                <a:latin typeface="华文新魏" panose="02010800040101010101" pitchFamily="2" charset="-122"/>
                <a:ea typeface="华文新魏" panose="02010800040101010101" pitchFamily="2" charset="-122"/>
              </a:rPr>
              <a:t>在职体验</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406400" y="1292225"/>
            <a:ext cx="8611235" cy="4924425"/>
          </a:xfrm>
        </p:spPr>
        <p:txBody>
          <a:bodyPr/>
          <a:lstStyle/>
          <a:p>
            <a:pPr marL="730250" indent="-457200">
              <a:lnSpc>
                <a:spcPct val="120000"/>
              </a:lnSpc>
              <a:buFont typeface="Wingdings" panose="05000000000000000000" charset="0"/>
              <a:buChar char="l"/>
            </a:pPr>
            <a:r>
              <a:rPr lang="zh-CN" altLang="zh-CN" sz="2800" b="1" dirty="0">
                <a:latin typeface="+mn-ea"/>
              </a:rPr>
              <a:t>调动</a:t>
            </a:r>
            <a:r>
              <a:rPr lang="zh-CN" altLang="en-US" sz="2800" dirty="0">
                <a:latin typeface="+mn-ea"/>
              </a:rPr>
              <a:t>：</a:t>
            </a:r>
            <a:r>
              <a:rPr lang="zh-CN" altLang="zh-CN" sz="2800" dirty="0">
                <a:latin typeface="+mn-ea"/>
              </a:rPr>
              <a:t>指给雇员在公司的不同部门安排一份不同的工作</a:t>
            </a:r>
            <a:r>
              <a:rPr lang="en-US" altLang="zh-CN" sz="2800" dirty="0">
                <a:latin typeface="+mn-ea"/>
              </a:rPr>
              <a:t>，</a:t>
            </a:r>
            <a:r>
              <a:rPr lang="zh-CN" altLang="zh-CN" sz="2800" dirty="0">
                <a:latin typeface="+mn-ea"/>
              </a:rPr>
              <a:t>它不涉及工作责任或报酬的增加。</a:t>
            </a:r>
          </a:p>
          <a:p>
            <a:pPr marL="730250" indent="-457200">
              <a:lnSpc>
                <a:spcPct val="120000"/>
              </a:lnSpc>
              <a:buFont typeface="Wingdings" panose="05000000000000000000" charset="0"/>
              <a:buChar char="l"/>
            </a:pPr>
            <a:r>
              <a:rPr lang="zh-CN" altLang="zh-CN" sz="2800" b="1" dirty="0">
                <a:latin typeface="+mn-ea"/>
              </a:rPr>
              <a:t>晋升</a:t>
            </a:r>
            <a:r>
              <a:rPr lang="zh-CN" altLang="en-US" sz="2800" dirty="0">
                <a:latin typeface="+mn-ea"/>
              </a:rPr>
              <a:t>：</a:t>
            </a:r>
            <a:r>
              <a:rPr lang="zh-CN" altLang="zh-CN" sz="2800" dirty="0">
                <a:latin typeface="+mn-ea"/>
              </a:rPr>
              <a:t>则指提升到一个新的职位</a:t>
            </a:r>
            <a:r>
              <a:rPr lang="en-US" altLang="zh-CN" sz="2800" dirty="0">
                <a:latin typeface="+mn-ea"/>
              </a:rPr>
              <a:t>，</a:t>
            </a:r>
            <a:r>
              <a:rPr lang="zh-CN" altLang="zh-CN" sz="2800" dirty="0">
                <a:latin typeface="+mn-ea"/>
              </a:rPr>
              <a:t>这一职位比以前的工作具有更大的挑战</a:t>
            </a:r>
            <a:r>
              <a:rPr lang="en-US" altLang="zh-CN" sz="2800" dirty="0">
                <a:latin typeface="+mn-ea"/>
              </a:rPr>
              <a:t>，</a:t>
            </a:r>
            <a:r>
              <a:rPr lang="zh-CN" altLang="zh-CN" sz="2800" dirty="0">
                <a:latin typeface="+mn-ea"/>
              </a:rPr>
              <a:t>并被赋予更多的责任和权力。</a:t>
            </a:r>
          </a:p>
          <a:p>
            <a:pPr marL="730250" indent="-457200">
              <a:lnSpc>
                <a:spcPct val="120000"/>
              </a:lnSpc>
              <a:buFont typeface="Wingdings" panose="05000000000000000000" charset="0"/>
              <a:buChar char="l"/>
            </a:pPr>
            <a:r>
              <a:rPr lang="zh-CN" altLang="zh-CN" sz="2800" b="1" dirty="0">
                <a:latin typeface="+mn-ea"/>
              </a:rPr>
              <a:t>降级</a:t>
            </a:r>
            <a:r>
              <a:rPr lang="zh-CN" altLang="en-US" sz="2800" dirty="0">
                <a:latin typeface="+mn-ea"/>
              </a:rPr>
              <a:t>：</a:t>
            </a:r>
            <a:r>
              <a:rPr lang="zh-CN" altLang="zh-CN" sz="2800" dirty="0">
                <a:latin typeface="+mn-ea"/>
              </a:rPr>
              <a:t>雇员的责任和权力被削减</a:t>
            </a:r>
            <a:r>
              <a:rPr lang="zh-CN" altLang="en-US" sz="2800" dirty="0">
                <a:latin typeface="+mn-ea"/>
              </a:rPr>
              <a:t>。</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外部实习</a:t>
            </a:r>
            <a:r>
              <a:rPr lang="zh-CN" altLang="en-US" sz="2800" dirty="0">
                <a:latin typeface="+mn-ea"/>
              </a:rPr>
              <a:t>：</a:t>
            </a:r>
            <a:r>
              <a:rPr lang="zh-CN" altLang="zh-CN" sz="2800" dirty="0">
                <a:latin typeface="+mn-ea"/>
              </a:rPr>
              <a:t>允许雇员在另一家公司临时从事全职工作</a:t>
            </a:r>
            <a:r>
              <a:rPr lang="zh-CN" altLang="zh-CN" sz="2800" dirty="0"/>
              <a:t>。</a:t>
            </a:r>
            <a:endParaRPr lang="en-IN"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457200" y="-120332"/>
            <a:ext cx="8229600" cy="1143000"/>
          </a:xfrm>
        </p:spPr>
        <p:txBody>
          <a:bodyPr/>
          <a:lstStyle/>
          <a:p>
            <a:r>
              <a:rPr lang="zh-CN" altLang="en-US" b="1" dirty="0">
                <a:latin typeface="华文新魏" panose="02010800040101010101" pitchFamily="2" charset="-122"/>
                <a:ea typeface="华文新魏" panose="02010800040101010101" pitchFamily="2" charset="-122"/>
              </a:rPr>
              <a:t>在职体验</a:t>
            </a:r>
            <a:endParaRPr lang="en-IN" b="1" dirty="0">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672465" y="1263650"/>
            <a:ext cx="8395970" cy="4924425"/>
          </a:xfrm>
        </p:spPr>
        <p:txBody>
          <a:bodyPr/>
          <a:lstStyle/>
          <a:p>
            <a:pPr marL="365760" indent="-365760">
              <a:lnSpc>
                <a:spcPct val="120000"/>
              </a:lnSpc>
              <a:buFont typeface="Wingdings" panose="05000000000000000000" charset="0"/>
              <a:buChar char="l"/>
            </a:pPr>
            <a:r>
              <a:rPr lang="zh-CN" altLang="zh-CN" sz="2800" b="1" dirty="0">
                <a:latin typeface="+mn-ea"/>
              </a:rPr>
              <a:t>临时指派</a:t>
            </a:r>
            <a:r>
              <a:rPr lang="zh-CN" altLang="en-US" sz="2800" dirty="0">
                <a:latin typeface="+mn-ea"/>
              </a:rPr>
              <a:t>：</a:t>
            </a:r>
            <a:r>
              <a:rPr lang="zh-CN" altLang="zh-CN" sz="2800" dirty="0">
                <a:latin typeface="+mn-ea"/>
              </a:rPr>
              <a:t>包括雇员交换、带薪休假和自愿外派的工作尝试</a:t>
            </a:r>
            <a:r>
              <a:rPr lang="zh-CN" altLang="en-US" sz="2800" dirty="0">
                <a:latin typeface="+mn-ea"/>
              </a:rPr>
              <a:t>，</a:t>
            </a:r>
            <a:r>
              <a:rPr lang="zh-CN" altLang="zh-CN" sz="2800" dirty="0">
                <a:latin typeface="+mn-ea"/>
              </a:rPr>
              <a:t>通过从事某项工作来确定自己是否对新职位感兴趣</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有期限</a:t>
            </a:r>
            <a:r>
              <a:rPr lang="en-US" altLang="zh-CN" sz="2800" dirty="0">
                <a:latin typeface="+mn-ea"/>
              </a:rPr>
              <a:t>，</a:t>
            </a:r>
            <a:r>
              <a:rPr lang="zh-CN" altLang="zh-CN" sz="2800" dirty="0">
                <a:latin typeface="+mn-ea"/>
              </a:rPr>
              <a:t>到达期限日之后</a:t>
            </a:r>
            <a:r>
              <a:rPr lang="en-US" altLang="zh-CN" sz="2800" dirty="0">
                <a:latin typeface="+mn-ea"/>
              </a:rPr>
              <a:t>，</a:t>
            </a:r>
            <a:r>
              <a:rPr lang="zh-CN" altLang="zh-CN" sz="2800" dirty="0">
                <a:latin typeface="+mn-ea"/>
              </a:rPr>
              <a:t>雇员需要重新回到自己原来的工作岗位上</a:t>
            </a:r>
          </a:p>
          <a:p>
            <a:pPr marL="635000" lvl="1" indent="-314960">
              <a:lnSpc>
                <a:spcPct val="120000"/>
              </a:lnSpc>
              <a:buFont typeface="Wingdings" panose="05000000000000000000" charset="0"/>
              <a:buChar char="l"/>
            </a:pPr>
            <a:r>
              <a:rPr lang="zh-CN" altLang="zh-CN" sz="2800" dirty="0">
                <a:latin typeface="+mn-ea"/>
              </a:rPr>
              <a:t>雇员交换</a:t>
            </a:r>
            <a:endParaRPr lang="en-US" altLang="zh-CN" sz="2800" dirty="0">
              <a:latin typeface="+mn-ea"/>
            </a:endParaRPr>
          </a:p>
          <a:p>
            <a:pPr marL="635000" lvl="1" indent="-314960">
              <a:lnSpc>
                <a:spcPct val="120000"/>
              </a:lnSpc>
              <a:buFont typeface="Wingdings" panose="05000000000000000000" charset="0"/>
              <a:buChar char="l"/>
            </a:pPr>
            <a:r>
              <a:rPr lang="zh-CN" altLang="zh-CN" sz="2800" b="1" dirty="0">
                <a:latin typeface="+mn-ea"/>
              </a:rPr>
              <a:t>带薪休假</a:t>
            </a:r>
            <a:r>
              <a:rPr lang="zh-CN" altLang="en-US" sz="2800" dirty="0">
                <a:latin typeface="+mn-ea"/>
              </a:rPr>
              <a:t>：</a:t>
            </a:r>
            <a:r>
              <a:rPr lang="zh-CN" altLang="zh-CN" sz="2800" dirty="0">
                <a:latin typeface="+mn-ea"/>
              </a:rPr>
              <a:t>即指暂时离开公司更新技能或开发新技能</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志愿者服务也可以用于人员开发</a:t>
            </a:r>
            <a:endParaRPr lang="en-US" sz="2800" b="1" dirty="0">
              <a:latin typeface="+mn-ea"/>
            </a:endParaRPr>
          </a:p>
          <a:p>
            <a:endParaRPr lang="en-US" b="1"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88924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9—9 </a:t>
            </a:r>
            <a:r>
              <a:rPr lang="zh-CN" altLang="zh-CN" b="1" dirty="0">
                <a:latin typeface="华文新魏" panose="02010800040101010101" pitchFamily="2" charset="-122"/>
                <a:ea typeface="华文新魏" panose="02010800040101010101" pitchFamily="2" charset="-122"/>
              </a:rPr>
              <a:t>符合雇员开发需求和目标的在职体验</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566189"/>
          <a:ext cx="8784976" cy="5133083"/>
        </p:xfrm>
        <a:graphic>
          <a:graphicData uri="http://schemas.openxmlformats.org/drawingml/2006/table">
            <a:tbl>
              <a:tblPr firstRow="1" firstCol="1" bandRow="1">
                <a:tableStyleId>{21E4AEA4-8DFA-4A89-87EB-49C32662AFE0}</a:tableStyleId>
              </a:tblPr>
              <a:tblGrid>
                <a:gridCol w="1923717">
                  <a:extLst>
                    <a:ext uri="{9D8B030D-6E8A-4147-A177-3AD203B41FA5}">
                      <a16:colId xmlns:a16="http://schemas.microsoft.com/office/drawing/2014/main" val="20000"/>
                    </a:ext>
                  </a:extLst>
                </a:gridCol>
                <a:gridCol w="6861259">
                  <a:extLst>
                    <a:ext uri="{9D8B030D-6E8A-4147-A177-3AD203B41FA5}">
                      <a16:colId xmlns:a16="http://schemas.microsoft.com/office/drawing/2014/main" val="20001"/>
                    </a:ext>
                  </a:extLst>
                </a:gridCol>
              </a:tblGrid>
              <a:tr h="426637">
                <a:tc>
                  <a:txBody>
                    <a:bodyPr/>
                    <a:lstStyle/>
                    <a:p>
                      <a:pPr algn="ctr">
                        <a:lnSpc>
                          <a:spcPct val="110000"/>
                        </a:lnSpc>
                        <a:spcAft>
                          <a:spcPts val="0"/>
                        </a:spcAft>
                      </a:pPr>
                      <a:r>
                        <a:rPr lang="zh-CN" sz="1800" dirty="0">
                          <a:effectLst/>
                        </a:rPr>
                        <a:t>在职体验</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雇员开发需求和目标</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913294">
                <a:tc>
                  <a:txBody>
                    <a:bodyPr/>
                    <a:lstStyle/>
                    <a:p>
                      <a:pPr>
                        <a:lnSpc>
                          <a:spcPct val="110000"/>
                        </a:lnSpc>
                        <a:spcAft>
                          <a:spcPts val="0"/>
                        </a:spcAft>
                      </a:pPr>
                      <a:r>
                        <a:rPr lang="zh-CN" sz="1800">
                          <a:effectLst/>
                        </a:rPr>
                        <a:t>工作扩展</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dirty="0">
                          <a:effectLst/>
                        </a:rPr>
                        <a:t>侧重于开发新技能</a:t>
                      </a:r>
                      <a:r>
                        <a:rPr lang="en-US" sz="1800" dirty="0">
                          <a:effectLst/>
                        </a:rPr>
                        <a:t>，</a:t>
                      </a:r>
                      <a:r>
                        <a:rPr lang="zh-CN" sz="1800" dirty="0">
                          <a:effectLst/>
                        </a:rPr>
                        <a:t>愿意留在当前的工作职位</a:t>
                      </a:r>
                      <a:r>
                        <a:rPr lang="en-US" sz="1800" dirty="0">
                          <a:effectLst/>
                        </a:rPr>
                        <a:t>，</a:t>
                      </a:r>
                      <a:r>
                        <a:rPr lang="zh-CN" sz="1800" dirty="0">
                          <a:effectLst/>
                        </a:rPr>
                        <a:t>当前职位能够提供技能开发的机会</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913294">
                <a:tc>
                  <a:txBody>
                    <a:bodyPr/>
                    <a:lstStyle/>
                    <a:p>
                      <a:pPr>
                        <a:lnSpc>
                          <a:spcPct val="110000"/>
                        </a:lnSpc>
                        <a:spcAft>
                          <a:spcPts val="0"/>
                        </a:spcAft>
                      </a:pPr>
                      <a:r>
                        <a:rPr lang="zh-CN" sz="1800">
                          <a:effectLst/>
                        </a:rPr>
                        <a:t>工作轮换和调动</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rPr>
                        <a:t>期待一个和当前工作有相似责任的新工作</a:t>
                      </a:r>
                      <a:r>
                        <a:rPr lang="en-US" sz="1800">
                          <a:effectLst/>
                        </a:rPr>
                        <a:t>，</a:t>
                      </a:r>
                      <a:r>
                        <a:rPr lang="zh-CN" sz="1800">
                          <a:effectLst/>
                        </a:rPr>
                        <a:t>但是需要新的技能</a:t>
                      </a:r>
                      <a:r>
                        <a:rPr lang="en-US" sz="1800">
                          <a:effectLst/>
                        </a:rPr>
                        <a:t>，</a:t>
                      </a:r>
                      <a:r>
                        <a:rPr lang="zh-CN" sz="1800">
                          <a:effectLst/>
                        </a:rPr>
                        <a:t>愿意了解其他部门、地区或组织的产品</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474086">
                <a:tc>
                  <a:txBody>
                    <a:bodyPr/>
                    <a:lstStyle/>
                    <a:p>
                      <a:pPr>
                        <a:lnSpc>
                          <a:spcPct val="110000"/>
                        </a:lnSpc>
                        <a:spcAft>
                          <a:spcPts val="0"/>
                        </a:spcAft>
                      </a:pPr>
                      <a:r>
                        <a:rPr lang="zh-CN" sz="1800">
                          <a:effectLst/>
                        </a:rPr>
                        <a:t>晋升</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dirty="0">
                          <a:effectLst/>
                        </a:rPr>
                        <a:t>乐于承担更多的责任</a:t>
                      </a:r>
                      <a:r>
                        <a:rPr lang="en-US" sz="1800" dirty="0">
                          <a:effectLst/>
                        </a:rPr>
                        <a:t>，</a:t>
                      </a:r>
                      <a:r>
                        <a:rPr lang="zh-CN" sz="1800" dirty="0">
                          <a:effectLst/>
                        </a:rPr>
                        <a:t>愿意对其他雇员和项目负责</a:t>
                      </a:r>
                      <a:r>
                        <a:rPr lang="en-US" sz="1800" dirty="0">
                          <a:effectLst/>
                        </a:rPr>
                        <a:t>，</a:t>
                      </a:r>
                      <a:r>
                        <a:rPr lang="zh-CN" sz="1800" dirty="0">
                          <a:effectLst/>
                        </a:rPr>
                        <a:t>希望能够影响公司的决定</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913294">
                <a:tc>
                  <a:txBody>
                    <a:bodyPr/>
                    <a:lstStyle/>
                    <a:p>
                      <a:pPr>
                        <a:lnSpc>
                          <a:spcPct val="110000"/>
                        </a:lnSpc>
                        <a:spcAft>
                          <a:spcPts val="0"/>
                        </a:spcAft>
                      </a:pPr>
                      <a:r>
                        <a:rPr lang="zh-CN" sz="1800">
                          <a:effectLst/>
                        </a:rPr>
                        <a:t>降级</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rPr>
                        <a:t>愿意尝试新工作或职业</a:t>
                      </a:r>
                      <a:r>
                        <a:rPr lang="en-US" sz="1800">
                          <a:effectLst/>
                        </a:rPr>
                        <a:t>，</a:t>
                      </a:r>
                      <a:r>
                        <a:rPr lang="zh-CN" sz="1800">
                          <a:effectLst/>
                        </a:rPr>
                        <a:t>需要获取新技能</a:t>
                      </a:r>
                      <a:r>
                        <a:rPr lang="en-US" sz="1800">
                          <a:effectLst/>
                        </a:rPr>
                        <a:t>，</a:t>
                      </a:r>
                      <a:r>
                        <a:rPr lang="zh-CN" sz="1800">
                          <a:effectLst/>
                        </a:rPr>
                        <a:t>减轻工作压力或者平衡工作和生活</a:t>
                      </a:r>
                      <a:r>
                        <a:rPr lang="en-US" sz="1800">
                          <a:effectLst/>
                        </a:rPr>
                        <a:t>，</a:t>
                      </a:r>
                      <a:r>
                        <a:rPr lang="zh-CN" sz="1800">
                          <a:effectLst/>
                        </a:rPr>
                        <a:t>更喜欢以前的工作</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1399953">
                <a:tc>
                  <a:txBody>
                    <a:bodyPr/>
                    <a:lstStyle/>
                    <a:p>
                      <a:pPr>
                        <a:lnSpc>
                          <a:spcPct val="110000"/>
                        </a:lnSpc>
                        <a:spcAft>
                          <a:spcPts val="0"/>
                        </a:spcAft>
                      </a:pPr>
                      <a:r>
                        <a:rPr lang="zh-CN" sz="1800">
                          <a:effectLst/>
                        </a:rPr>
                        <a:t>临时指派、项目工作、志愿者服务、带薪休假</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dirty="0">
                          <a:effectLst/>
                        </a:rPr>
                        <a:t>想对客户、产品、社区问题有新的理解和看法</a:t>
                      </a:r>
                      <a:r>
                        <a:rPr lang="en-US" sz="1800" dirty="0">
                          <a:effectLst/>
                        </a:rPr>
                        <a:t>，</a:t>
                      </a:r>
                      <a:r>
                        <a:rPr lang="zh-CN" sz="1800" dirty="0">
                          <a:effectLst/>
                        </a:rPr>
                        <a:t>想获取公司内部没有的工作经历和技能</a:t>
                      </a:r>
                      <a:r>
                        <a:rPr lang="en-US" sz="1800" dirty="0">
                          <a:effectLst/>
                        </a:rPr>
                        <a:t>，</a:t>
                      </a:r>
                      <a:r>
                        <a:rPr lang="zh-CN" sz="1800" dirty="0">
                          <a:effectLst/>
                        </a:rPr>
                        <a:t>在新的工作环境中应用技能并开发现有的技能</a:t>
                      </a:r>
                      <a:r>
                        <a:rPr lang="en-US" sz="1800" dirty="0">
                          <a:effectLst/>
                        </a:rPr>
                        <a:t>，</a:t>
                      </a:r>
                      <a:r>
                        <a:rPr lang="zh-CN" sz="1800" dirty="0">
                          <a:effectLst/>
                        </a:rPr>
                        <a:t>避免倦怠和缓解压力</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386715" y="-103822"/>
            <a:ext cx="8229600" cy="1143000"/>
          </a:xfrm>
        </p:spPr>
        <p:txBody>
          <a:bodyPr/>
          <a:lstStyle/>
          <a:p>
            <a:r>
              <a:rPr lang="zh-CN" altLang="zh-CN" b="1" dirty="0">
                <a:latin typeface="华文新魏" panose="02010800040101010101" pitchFamily="2" charset="-122"/>
                <a:ea typeface="华文新魏" panose="02010800040101010101" pitchFamily="2" charset="-122"/>
              </a:rPr>
              <a:t>人际互助</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654685" y="1267460"/>
            <a:ext cx="8405495" cy="4924425"/>
          </a:xfrm>
        </p:spPr>
        <p:txBody>
          <a:bodyPr/>
          <a:lstStyle/>
          <a:p>
            <a:pPr marL="375285" indent="-375285" eaLnBrk="1" latinLnBrk="0" hangingPunct="1">
              <a:lnSpc>
                <a:spcPct val="120000"/>
              </a:lnSpc>
              <a:spcBef>
                <a:spcPts val="1200"/>
              </a:spcBef>
              <a:buFont typeface="Wingdings" panose="05000000000000000000" charset="0"/>
              <a:buChar char="l"/>
            </a:pPr>
            <a:r>
              <a:rPr lang="zh-CN" altLang="zh-CN" sz="2800" dirty="0">
                <a:latin typeface="+mn-ea"/>
              </a:rPr>
              <a:t>雇员还可以通过与组织中资深成员的交往来开发自己的潜能</a:t>
            </a:r>
            <a:r>
              <a:rPr lang="en-US" altLang="zh-CN" sz="2800" dirty="0">
                <a:latin typeface="+mn-ea"/>
              </a:rPr>
              <a:t>，</a:t>
            </a:r>
            <a:r>
              <a:rPr lang="zh-CN" altLang="zh-CN" sz="2800" dirty="0">
                <a:latin typeface="+mn-ea"/>
              </a:rPr>
              <a:t>并增进对公司和客户的了解。</a:t>
            </a:r>
            <a:endParaRPr lang="en-US" altLang="zh-CN" sz="2800" dirty="0">
              <a:latin typeface="+mn-ea"/>
            </a:endParaRPr>
          </a:p>
          <a:p>
            <a:pPr marL="375285" indent="-375285" eaLnBrk="1" latinLnBrk="0" hangingPunct="1">
              <a:lnSpc>
                <a:spcPct val="120000"/>
              </a:lnSpc>
              <a:spcBef>
                <a:spcPts val="1200"/>
              </a:spcBef>
              <a:buFont typeface="Wingdings" panose="05000000000000000000" charset="0"/>
              <a:buChar char="l"/>
            </a:pPr>
            <a:r>
              <a:rPr lang="zh-CN" altLang="zh-CN" sz="2800" dirty="0">
                <a:latin typeface="+mn-ea"/>
              </a:rPr>
              <a:t>两种人际互助形式</a:t>
            </a:r>
            <a:r>
              <a:rPr lang="zh-CN" altLang="en-US" sz="2800" dirty="0">
                <a:latin typeface="+mn-ea"/>
              </a:rPr>
              <a:t>：</a:t>
            </a:r>
            <a:endParaRPr lang="en-US" altLang="zh-CN" sz="2800" dirty="0">
              <a:latin typeface="+mn-ea"/>
            </a:endParaRPr>
          </a:p>
          <a:p>
            <a:pPr lvl="1" eaLnBrk="1" latinLnBrk="0" hangingPunct="1">
              <a:lnSpc>
                <a:spcPct val="120000"/>
              </a:lnSpc>
              <a:spcBef>
                <a:spcPts val="1200"/>
              </a:spcBef>
              <a:buFont typeface="Wingdings" panose="05000000000000000000" charset="0"/>
              <a:buChar char="l"/>
            </a:pPr>
            <a:r>
              <a:rPr lang="zh-CN" altLang="zh-CN" sz="2600" dirty="0">
                <a:latin typeface="+mn-ea"/>
              </a:rPr>
              <a:t>辅导</a:t>
            </a:r>
            <a:endParaRPr lang="en-US" altLang="zh-CN" sz="2600" dirty="0">
              <a:latin typeface="+mn-ea"/>
            </a:endParaRPr>
          </a:p>
          <a:p>
            <a:pPr lvl="1" eaLnBrk="1" latinLnBrk="0" hangingPunct="1">
              <a:lnSpc>
                <a:spcPct val="120000"/>
              </a:lnSpc>
              <a:spcBef>
                <a:spcPts val="1200"/>
              </a:spcBef>
              <a:buFont typeface="Wingdings" panose="05000000000000000000" charset="0"/>
              <a:buChar char="l"/>
            </a:pPr>
            <a:r>
              <a:rPr lang="zh-CN" altLang="zh-CN" sz="2600" dirty="0">
                <a:latin typeface="+mn-ea"/>
              </a:rPr>
              <a:t>教练</a:t>
            </a:r>
            <a:endParaRPr lang="en-IN" sz="2600" dirty="0">
              <a:latin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381442" y="-162242"/>
            <a:ext cx="8050088" cy="1143000"/>
          </a:xfrm>
        </p:spPr>
        <p:txBody>
          <a:bodyPr/>
          <a:lstStyle/>
          <a:p>
            <a:r>
              <a:rPr lang="zh-CN" altLang="en-US" b="1" dirty="0">
                <a:latin typeface="华文新魏" panose="02010800040101010101" pitchFamily="2" charset="-122"/>
                <a:ea typeface="华文新魏" panose="02010800040101010101" pitchFamily="2" charset="-122"/>
              </a:rPr>
              <a:t>辅导</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658495" y="1283970"/>
            <a:ext cx="8594725" cy="4924425"/>
          </a:xfrm>
        </p:spPr>
        <p:txBody>
          <a:bodyPr/>
          <a:lstStyle/>
          <a:p>
            <a:pPr marL="359410" indent="-359410">
              <a:lnSpc>
                <a:spcPct val="120000"/>
              </a:lnSpc>
              <a:buFont typeface="Wingdings" panose="05000000000000000000" charset="0"/>
              <a:buChar char="l"/>
            </a:pPr>
            <a:r>
              <a:rPr lang="zh-CN" altLang="zh-CN" sz="2800" b="1" dirty="0">
                <a:latin typeface="+mn-ea"/>
              </a:rPr>
              <a:t>导师</a:t>
            </a:r>
            <a:r>
              <a:rPr lang="zh-CN" altLang="en-US" sz="2800" dirty="0">
                <a:latin typeface="+mn-ea"/>
              </a:rPr>
              <a:t>：</a:t>
            </a:r>
            <a:r>
              <a:rPr lang="zh-CN" altLang="zh-CN" sz="2800" dirty="0">
                <a:latin typeface="+mn-ea"/>
              </a:rPr>
              <a:t>是指帮助开发缺乏经验的雇员</a:t>
            </a:r>
            <a:r>
              <a:rPr lang="en-US" altLang="zh-CN" sz="2800" dirty="0">
                <a:latin typeface="+mn-ea"/>
              </a:rPr>
              <a:t>（</a:t>
            </a:r>
            <a:r>
              <a:rPr lang="zh-CN" altLang="zh-CN" sz="2800" dirty="0">
                <a:latin typeface="+mn-ea"/>
              </a:rPr>
              <a:t>受助者</a:t>
            </a:r>
            <a:r>
              <a:rPr lang="en-US" altLang="zh-CN" sz="2800" dirty="0">
                <a:latin typeface="+mn-ea"/>
              </a:rPr>
              <a:t>）</a:t>
            </a:r>
            <a:r>
              <a:rPr lang="zh-CN" altLang="zh-CN" sz="2800" dirty="0">
                <a:latin typeface="+mn-ea"/>
              </a:rPr>
              <a:t>的经验丰富、卓有成效的资深雇员</a:t>
            </a:r>
          </a:p>
          <a:p>
            <a:pPr marL="359410" indent="-359410">
              <a:lnSpc>
                <a:spcPct val="120000"/>
              </a:lnSpc>
              <a:buFont typeface="Wingdings" panose="05000000000000000000" charset="0"/>
              <a:buChar char="l"/>
            </a:pPr>
            <a:r>
              <a:rPr lang="zh-CN" altLang="zh-CN" sz="2800" b="1" dirty="0">
                <a:latin typeface="+mn-ea"/>
              </a:rPr>
              <a:t>群体辅导计划</a:t>
            </a:r>
            <a:r>
              <a:rPr lang="zh-CN" altLang="en-US" sz="2800" dirty="0">
                <a:latin typeface="+mn-ea"/>
              </a:rPr>
              <a:t>：</a:t>
            </a:r>
            <a:r>
              <a:rPr lang="zh-CN" altLang="zh-CN" sz="2800" dirty="0">
                <a:latin typeface="+mn-ea"/>
              </a:rPr>
              <a:t>一位成功的资深雇员与</a:t>
            </a:r>
            <a:r>
              <a:rPr lang="en-US" altLang="zh-CN" sz="2800" dirty="0">
                <a:latin typeface="+mn-ea"/>
              </a:rPr>
              <a:t>4~6</a:t>
            </a:r>
            <a:r>
              <a:rPr lang="zh-CN" altLang="zh-CN" sz="2800" dirty="0">
                <a:latin typeface="+mn-ea"/>
              </a:rPr>
              <a:t>名经验不足的新雇员分在一组</a:t>
            </a:r>
            <a:endParaRPr lang="en-US" altLang="zh-CN" sz="2800" dirty="0">
              <a:latin typeface="+mn-ea"/>
            </a:endParaRPr>
          </a:p>
          <a:p>
            <a:pPr lvl="1">
              <a:lnSpc>
                <a:spcPct val="120000"/>
              </a:lnSpc>
            </a:pPr>
            <a:r>
              <a:rPr lang="zh-CN" altLang="zh-CN" sz="2800" dirty="0">
                <a:latin typeface="+mn-ea"/>
              </a:rPr>
              <a:t>群体辅导计划的一个潜在优势在于</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可向资深雇员学习</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可相互学习</a:t>
            </a:r>
            <a:endParaRPr lang="en-IN" sz="2800" dirty="0">
              <a:latin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32048"/>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9—11</a:t>
            </a:r>
            <a:r>
              <a:rPr lang="zh-CN" altLang="zh-CN" b="1" dirty="0">
                <a:latin typeface="华文新魏" panose="02010800040101010101" pitchFamily="2" charset="-122"/>
                <a:ea typeface="华文新魏" panose="02010800040101010101" pitchFamily="2" charset="-122"/>
              </a:rPr>
              <a:t>成功的正式导师计划的特点</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7504" y="1340768"/>
          <a:ext cx="9036496" cy="5301207"/>
        </p:xfrm>
        <a:graphic>
          <a:graphicData uri="http://schemas.openxmlformats.org/drawingml/2006/table">
            <a:tbl>
              <a:tblPr firstRow="1" firstCol="1" bandRow="1">
                <a:tableStyleId>{BC89EF96-8CEA-46FF-86C4-4CE0E7609802}</a:tableStyleId>
              </a:tblPr>
              <a:tblGrid>
                <a:gridCol w="9036496">
                  <a:extLst>
                    <a:ext uri="{9D8B030D-6E8A-4147-A177-3AD203B41FA5}">
                      <a16:colId xmlns:a16="http://schemas.microsoft.com/office/drawing/2014/main" val="20000"/>
                    </a:ext>
                  </a:extLst>
                </a:gridCol>
              </a:tblGrid>
              <a:tr h="381948">
                <a:tc>
                  <a:txBody>
                    <a:bodyPr/>
                    <a:lstStyle/>
                    <a:p>
                      <a:pPr>
                        <a:lnSpc>
                          <a:spcPct val="110000"/>
                        </a:lnSpc>
                        <a:spcAft>
                          <a:spcPts val="0"/>
                        </a:spcAft>
                      </a:pPr>
                      <a:r>
                        <a:rPr lang="en-US" sz="1600" dirty="0">
                          <a:effectLst/>
                        </a:rPr>
                        <a:t>1.</a:t>
                      </a:r>
                      <a:r>
                        <a:rPr lang="zh-CN" sz="1600" dirty="0">
                          <a:effectLst/>
                        </a:rPr>
                        <a:t>导师和受助者自愿参与该计划。这种关系可在任何时候终止</a:t>
                      </a:r>
                      <a:r>
                        <a:rPr lang="en-US" sz="1600" dirty="0">
                          <a:effectLst/>
                        </a:rPr>
                        <a:t>，</a:t>
                      </a:r>
                      <a:r>
                        <a:rPr lang="zh-CN" sz="1600" dirty="0">
                          <a:effectLst/>
                        </a:rPr>
                        <a:t>且不会受到任何处罚。</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735799">
                <a:tc>
                  <a:txBody>
                    <a:bodyPr/>
                    <a:lstStyle/>
                    <a:p>
                      <a:pPr>
                        <a:lnSpc>
                          <a:spcPct val="110000"/>
                        </a:lnSpc>
                        <a:spcAft>
                          <a:spcPts val="0"/>
                        </a:spcAft>
                      </a:pPr>
                      <a:r>
                        <a:rPr lang="en-US" sz="1600" dirty="0">
                          <a:effectLst/>
                        </a:rPr>
                        <a:t>2. </a:t>
                      </a:r>
                      <a:r>
                        <a:rPr lang="zh-CN" sz="1600" dirty="0">
                          <a:effectLst/>
                        </a:rPr>
                        <a:t>导师和受助者的磨合过程并不会限制非正式关系的培养。例如</a:t>
                      </a:r>
                      <a:r>
                        <a:rPr lang="en-US" sz="1600" dirty="0">
                          <a:effectLst/>
                        </a:rPr>
                        <a:t>，</a:t>
                      </a:r>
                      <a:r>
                        <a:rPr lang="zh-CN" sz="1600" dirty="0">
                          <a:effectLst/>
                        </a:rPr>
                        <a:t>可通过设立导师组来让受助者从中选择导师。</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735799">
                <a:tc>
                  <a:txBody>
                    <a:bodyPr/>
                    <a:lstStyle/>
                    <a:p>
                      <a:pPr>
                        <a:lnSpc>
                          <a:spcPct val="110000"/>
                        </a:lnSpc>
                        <a:spcAft>
                          <a:spcPts val="0"/>
                        </a:spcAft>
                      </a:pPr>
                      <a:r>
                        <a:rPr lang="en-US" sz="1600" dirty="0">
                          <a:effectLst/>
                        </a:rPr>
                        <a:t>3. </a:t>
                      </a:r>
                      <a:r>
                        <a:rPr lang="zh-CN" sz="1600" dirty="0">
                          <a:effectLst/>
                        </a:rPr>
                        <a:t>选择导师时</a:t>
                      </a:r>
                      <a:r>
                        <a:rPr lang="en-US" sz="1600" dirty="0">
                          <a:effectLst/>
                        </a:rPr>
                        <a:t>，</a:t>
                      </a:r>
                      <a:r>
                        <a:rPr lang="zh-CN" sz="1600" dirty="0">
                          <a:effectLst/>
                        </a:rPr>
                        <a:t>应考虑他过去培养的人员的记录</a:t>
                      </a:r>
                      <a:r>
                        <a:rPr lang="en-US" sz="1600" dirty="0">
                          <a:effectLst/>
                        </a:rPr>
                        <a:t>，</a:t>
                      </a:r>
                      <a:r>
                        <a:rPr lang="zh-CN" sz="1600" dirty="0">
                          <a:effectLst/>
                        </a:rPr>
                        <a:t>成为一名导师的意愿</a:t>
                      </a:r>
                      <a:r>
                        <a:rPr lang="en-US" sz="1600" dirty="0">
                          <a:effectLst/>
                        </a:rPr>
                        <a:t>，</a:t>
                      </a:r>
                      <a:r>
                        <a:rPr lang="zh-CN" sz="1600" dirty="0">
                          <a:effectLst/>
                        </a:rPr>
                        <a:t>有关信息沟通、指导和倾听能力的证明。</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381948">
                <a:tc>
                  <a:txBody>
                    <a:bodyPr/>
                    <a:lstStyle/>
                    <a:p>
                      <a:pPr>
                        <a:lnSpc>
                          <a:spcPct val="110000"/>
                        </a:lnSpc>
                        <a:spcAft>
                          <a:spcPts val="0"/>
                        </a:spcAft>
                      </a:pPr>
                      <a:r>
                        <a:rPr lang="en-US" sz="1600">
                          <a:effectLst/>
                        </a:rPr>
                        <a:t>4. </a:t>
                      </a:r>
                      <a:r>
                        <a:rPr lang="zh-CN" sz="1600">
                          <a:effectLst/>
                        </a:rPr>
                        <a:t>导师和受助者的磨合基于导师的技能怎样满足受助者的需求。</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381948">
                <a:tc>
                  <a:txBody>
                    <a:bodyPr/>
                    <a:lstStyle/>
                    <a:p>
                      <a:pPr>
                        <a:lnSpc>
                          <a:spcPct val="110000"/>
                        </a:lnSpc>
                        <a:spcAft>
                          <a:spcPts val="0"/>
                        </a:spcAft>
                      </a:pPr>
                      <a:r>
                        <a:rPr lang="en-US" sz="1600">
                          <a:effectLst/>
                        </a:rPr>
                        <a:t>5.</a:t>
                      </a:r>
                      <a:r>
                        <a:rPr lang="zh-CN" sz="1600">
                          <a:effectLst/>
                        </a:rPr>
                        <a:t>有清晰明了的计划目标</a:t>
                      </a:r>
                      <a:r>
                        <a:rPr lang="en-US" sz="1600">
                          <a:effectLst/>
                        </a:rPr>
                        <a:t>，</a:t>
                      </a:r>
                      <a:r>
                        <a:rPr lang="zh-CN" sz="1600">
                          <a:effectLst/>
                        </a:rPr>
                        <a:t>明确导师和受助者各自的活动。</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381948">
                <a:tc>
                  <a:txBody>
                    <a:bodyPr/>
                    <a:lstStyle/>
                    <a:p>
                      <a:pPr>
                        <a:lnSpc>
                          <a:spcPct val="110000"/>
                        </a:lnSpc>
                        <a:spcAft>
                          <a:spcPts val="0"/>
                        </a:spcAft>
                      </a:pPr>
                      <a:r>
                        <a:rPr lang="en-US" sz="1600">
                          <a:effectLst/>
                        </a:rPr>
                        <a:t>6.</a:t>
                      </a:r>
                      <a:r>
                        <a:rPr lang="zh-CN" sz="1600">
                          <a:effectLst/>
                        </a:rPr>
                        <a:t>明确计划的时间长度</a:t>
                      </a:r>
                      <a:r>
                        <a:rPr lang="en-US" sz="1600">
                          <a:effectLst/>
                        </a:rPr>
                        <a:t>，</a:t>
                      </a:r>
                      <a:r>
                        <a:rPr lang="zh-CN" sz="1600">
                          <a:effectLst/>
                        </a:rPr>
                        <a:t>鼓励导师和受助者在业余时间更好地发展关系。</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381948">
                <a:tc>
                  <a:txBody>
                    <a:bodyPr/>
                    <a:lstStyle/>
                    <a:p>
                      <a:pPr>
                        <a:lnSpc>
                          <a:spcPct val="110000"/>
                        </a:lnSpc>
                        <a:spcAft>
                          <a:spcPts val="0"/>
                        </a:spcAft>
                      </a:pPr>
                      <a:r>
                        <a:rPr lang="en-US" sz="1600">
                          <a:effectLst/>
                        </a:rPr>
                        <a:t>7.</a:t>
                      </a:r>
                      <a:r>
                        <a:rPr lang="zh-CN" sz="1600">
                          <a:effectLst/>
                        </a:rPr>
                        <a:t>明确导师和受助者之间的最低接触频率。</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381948">
                <a:tc>
                  <a:txBody>
                    <a:bodyPr/>
                    <a:lstStyle/>
                    <a:p>
                      <a:pPr>
                        <a:lnSpc>
                          <a:spcPct val="110000"/>
                        </a:lnSpc>
                        <a:spcAft>
                          <a:spcPts val="0"/>
                        </a:spcAft>
                      </a:pPr>
                      <a:r>
                        <a:rPr lang="en-US" sz="1600">
                          <a:effectLst/>
                        </a:rPr>
                        <a:t>8.</a:t>
                      </a:r>
                      <a:r>
                        <a:rPr lang="zh-CN" sz="1600">
                          <a:effectLst/>
                        </a:rPr>
                        <a:t>导师和雇员需要确定维持关系的机制</a:t>
                      </a:r>
                      <a:r>
                        <a:rPr lang="en-US" sz="1600">
                          <a:effectLst/>
                        </a:rPr>
                        <a:t>：</a:t>
                      </a:r>
                      <a:r>
                        <a:rPr lang="zh-CN" sz="1600">
                          <a:effectLst/>
                        </a:rPr>
                        <a:t>什么时间会面</a:t>
                      </a:r>
                      <a:r>
                        <a:rPr lang="en-US" sz="1600">
                          <a:effectLst/>
                        </a:rPr>
                        <a:t>，</a:t>
                      </a:r>
                      <a:r>
                        <a:rPr lang="zh-CN" sz="1600">
                          <a:effectLst/>
                        </a:rPr>
                        <a:t>多久会面一次</a:t>
                      </a:r>
                      <a:r>
                        <a:rPr lang="en-US" sz="1600">
                          <a:effectLst/>
                        </a:rPr>
                        <a:t>，</a:t>
                      </a:r>
                      <a:r>
                        <a:rPr lang="zh-CN" sz="1600">
                          <a:effectLst/>
                        </a:rPr>
                        <a:t>在会议之外怎样交流。</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r h="381948">
                <a:tc>
                  <a:txBody>
                    <a:bodyPr/>
                    <a:lstStyle/>
                    <a:p>
                      <a:pPr>
                        <a:lnSpc>
                          <a:spcPct val="110000"/>
                        </a:lnSpc>
                        <a:spcAft>
                          <a:spcPts val="0"/>
                        </a:spcAft>
                      </a:pPr>
                      <a:r>
                        <a:rPr lang="en-US" sz="1600">
                          <a:effectLst/>
                        </a:rPr>
                        <a:t>9. </a:t>
                      </a:r>
                      <a:r>
                        <a:rPr lang="zh-CN" sz="1600">
                          <a:effectLst/>
                        </a:rPr>
                        <a:t>鼓励受助者之间相互交往</a:t>
                      </a:r>
                      <a:r>
                        <a:rPr lang="en-US" sz="1600">
                          <a:effectLst/>
                        </a:rPr>
                        <a:t>，</a:t>
                      </a:r>
                      <a:r>
                        <a:rPr lang="zh-CN" sz="1600">
                          <a:effectLst/>
                        </a:rPr>
                        <a:t>共同研讨问题并共享成果。</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8"/>
                  </a:ext>
                </a:extLst>
              </a:tr>
              <a:tr h="774025">
                <a:tc>
                  <a:txBody>
                    <a:bodyPr/>
                    <a:lstStyle/>
                    <a:p>
                      <a:pPr>
                        <a:lnSpc>
                          <a:spcPct val="110000"/>
                        </a:lnSpc>
                        <a:spcAft>
                          <a:spcPts val="0"/>
                        </a:spcAft>
                      </a:pPr>
                      <a:r>
                        <a:rPr lang="en-US" sz="1600">
                          <a:effectLst/>
                        </a:rPr>
                        <a:t>10. </a:t>
                      </a:r>
                      <a:r>
                        <a:rPr lang="zh-CN" sz="1600">
                          <a:effectLst/>
                        </a:rPr>
                        <a:t>要对导师计划进行评估。当某些方面令人不满意时</a:t>
                      </a:r>
                      <a:r>
                        <a:rPr lang="en-US" sz="1600">
                          <a:effectLst/>
                        </a:rPr>
                        <a:t>，</a:t>
                      </a:r>
                      <a:r>
                        <a:rPr lang="zh-CN" sz="1600">
                          <a:effectLst/>
                        </a:rPr>
                        <a:t>导师和受助者应通过会面来获得及时的信息反馈。此外</a:t>
                      </a:r>
                      <a:r>
                        <a:rPr lang="en-US" sz="1600">
                          <a:effectLst/>
                        </a:rPr>
                        <a:t>，</a:t>
                      </a:r>
                      <a:r>
                        <a:rPr lang="zh-CN" sz="1600">
                          <a:effectLst/>
                        </a:rPr>
                        <a:t>还可通过调查表来获得更多详细的信息</a:t>
                      </a:r>
                      <a:r>
                        <a:rPr lang="en-US" sz="1600">
                          <a:effectLst/>
                        </a:rPr>
                        <a:t>，</a:t>
                      </a:r>
                      <a:r>
                        <a:rPr lang="zh-CN" sz="1600">
                          <a:effectLst/>
                        </a:rPr>
                        <a:t>以了解该计划所带来的益处。</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r h="381948">
                <a:tc>
                  <a:txBody>
                    <a:bodyPr/>
                    <a:lstStyle/>
                    <a:p>
                      <a:pPr>
                        <a:lnSpc>
                          <a:spcPct val="110000"/>
                        </a:lnSpc>
                        <a:spcAft>
                          <a:spcPts val="0"/>
                        </a:spcAft>
                      </a:pPr>
                      <a:r>
                        <a:rPr lang="en-US" sz="1600" dirty="0">
                          <a:effectLst/>
                        </a:rPr>
                        <a:t>11 .</a:t>
                      </a:r>
                      <a:r>
                        <a:rPr lang="zh-CN" sz="1600" dirty="0">
                          <a:effectLst/>
                        </a:rPr>
                        <a:t>人员开发是有偿劳动。这能向管理者说明</a:t>
                      </a:r>
                      <a:r>
                        <a:rPr lang="en-US" sz="1600" dirty="0">
                          <a:effectLst/>
                        </a:rPr>
                        <a:t>，</a:t>
                      </a:r>
                      <a:r>
                        <a:rPr lang="zh-CN" sz="1600" dirty="0">
                          <a:effectLst/>
                        </a:rPr>
                        <a:t>辅导和其他开发活动是值得投入时间和精力的。</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0"/>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457007" y="-137497"/>
            <a:ext cx="8229600" cy="1143000"/>
          </a:xfrm>
        </p:spPr>
        <p:txBody>
          <a:bodyPr/>
          <a:lstStyle/>
          <a:p>
            <a:r>
              <a:rPr lang="zh-CN" altLang="zh-CN" b="1" dirty="0">
                <a:latin typeface="华文新魏" panose="02010800040101010101" pitchFamily="2" charset="-122"/>
                <a:ea typeface="华文新魏" panose="02010800040101010101" pitchFamily="2" charset="-122"/>
              </a:rPr>
              <a:t>从辅导关系中获得的益处</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709295" y="1247140"/>
            <a:ext cx="8376285" cy="5445125"/>
          </a:xfrm>
        </p:spPr>
        <p:txBody>
          <a:bodyPr/>
          <a:lstStyle/>
          <a:p>
            <a:pPr marL="362585" indent="-362585">
              <a:lnSpc>
                <a:spcPct val="120000"/>
              </a:lnSpc>
              <a:buFont typeface="Wingdings" panose="05000000000000000000" charset="0"/>
              <a:buChar char="l"/>
            </a:pPr>
            <a:r>
              <a:rPr lang="zh-CN" altLang="en-US" sz="2800" dirty="0">
                <a:latin typeface="+mn-ea"/>
              </a:rPr>
              <a:t>支持：</a:t>
            </a:r>
            <a:endParaRPr lang="zh-CN" altLang="zh-CN" sz="2800" dirty="0">
              <a:latin typeface="+mn-ea"/>
            </a:endParaRPr>
          </a:p>
          <a:p>
            <a:pPr marL="631825" lvl="1" indent="-311785">
              <a:lnSpc>
                <a:spcPct val="120000"/>
              </a:lnSpc>
              <a:buFont typeface="Wingdings" panose="05000000000000000000" charset="0"/>
              <a:buChar char="l"/>
            </a:pPr>
            <a:r>
              <a:rPr lang="zh-CN" altLang="zh-CN" sz="2800" b="1" dirty="0">
                <a:latin typeface="+mn-ea"/>
              </a:rPr>
              <a:t>职业支持</a:t>
            </a:r>
            <a:r>
              <a:rPr lang="zh-CN" altLang="en-US" sz="2800" dirty="0">
                <a:latin typeface="+mn-ea"/>
              </a:rPr>
              <a:t>：</a:t>
            </a:r>
            <a:r>
              <a:rPr lang="zh-CN" altLang="zh-CN" sz="2800" dirty="0">
                <a:latin typeface="+mn-ea"/>
              </a:rPr>
              <a:t>包括辅导、保障和资助</a:t>
            </a:r>
            <a:r>
              <a:rPr lang="en-US" altLang="zh-CN" sz="2800" dirty="0">
                <a:latin typeface="+mn-ea"/>
              </a:rPr>
              <a:t>，</a:t>
            </a:r>
            <a:r>
              <a:rPr lang="zh-CN" altLang="zh-CN" sz="2800" dirty="0">
                <a:latin typeface="+mn-ea"/>
              </a:rPr>
              <a:t>让其承担有挑战性的任务</a:t>
            </a:r>
            <a:r>
              <a:rPr lang="en-US" altLang="zh-CN" sz="2800" dirty="0">
                <a:latin typeface="+mn-ea"/>
              </a:rPr>
              <a:t>，</a:t>
            </a:r>
            <a:r>
              <a:rPr lang="zh-CN" altLang="zh-CN" sz="2800" dirty="0">
                <a:latin typeface="+mn-ea"/>
              </a:rPr>
              <a:t>使雇员得以展示自己和获得关注</a:t>
            </a:r>
            <a:endParaRPr lang="en-US" altLang="zh-CN" sz="2800" dirty="0">
              <a:latin typeface="+mn-ea"/>
            </a:endParaRPr>
          </a:p>
          <a:p>
            <a:pPr marL="631825" lvl="1" indent="-311785">
              <a:lnSpc>
                <a:spcPct val="120000"/>
              </a:lnSpc>
              <a:buFont typeface="Wingdings" panose="05000000000000000000" charset="0"/>
              <a:buChar char="l"/>
            </a:pPr>
            <a:r>
              <a:rPr lang="zh-CN" altLang="zh-CN" sz="2800" b="1" dirty="0">
                <a:latin typeface="+mn-ea"/>
              </a:rPr>
              <a:t>社会心理支持</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充当受助者的朋友或示范者</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关心和认可受助者</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允许受助者表达他们的忧虑和发泄不满</a:t>
            </a:r>
            <a:endParaRPr lang="en-US" altLang="zh-CN" sz="2400" dirty="0">
              <a:latin typeface="+mn-ea"/>
            </a:endParaRPr>
          </a:p>
          <a:p>
            <a:pPr marL="777240" lvl="1" indent="-457200" algn="l">
              <a:lnSpc>
                <a:spcPct val="120000"/>
              </a:lnSpc>
              <a:buFont typeface="Wingdings" panose="05000000000000000000" charset="0"/>
              <a:buChar char="l"/>
            </a:pPr>
            <a:r>
              <a:rPr lang="zh-CN" altLang="zh-CN" sz="2800" b="1" dirty="0">
                <a:latin typeface="+mn-ea"/>
              </a:rPr>
              <a:t>更大的晋升可能性</a:t>
            </a:r>
          </a:p>
          <a:p>
            <a:pPr marL="777240" lvl="1" indent="-457200" algn="l">
              <a:lnSpc>
                <a:spcPct val="120000"/>
              </a:lnSpc>
              <a:buFont typeface="Wingdings" panose="05000000000000000000" charset="0"/>
              <a:buChar char="l"/>
            </a:pPr>
            <a:r>
              <a:rPr lang="zh-CN" altLang="zh-CN" sz="2800" b="1" dirty="0">
                <a:latin typeface="+mn-ea"/>
              </a:rPr>
              <a:t>更多的薪酬</a:t>
            </a:r>
          </a:p>
          <a:p>
            <a:pPr marL="777240" lvl="1" indent="-457200" algn="l">
              <a:lnSpc>
                <a:spcPct val="120000"/>
              </a:lnSpc>
              <a:buFont typeface="Wingdings" panose="05000000000000000000" charset="0"/>
              <a:buChar char="l"/>
            </a:pPr>
            <a:r>
              <a:rPr lang="zh-CN" altLang="zh-CN" sz="2800" b="1" dirty="0">
                <a:latin typeface="+mn-ea"/>
              </a:rPr>
              <a:t>更大的组织影响力</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398145" y="-44767"/>
            <a:ext cx="8229600" cy="1143000"/>
          </a:xfrm>
        </p:spPr>
        <p:txBody>
          <a:bodyPr/>
          <a:lstStyle/>
          <a:p>
            <a:r>
              <a:rPr lang="zh-CN" altLang="zh-CN" b="1" dirty="0">
                <a:latin typeface="华文新魏" panose="02010800040101010101" pitchFamily="2" charset="-122"/>
                <a:ea typeface="华文新魏" panose="02010800040101010101" pitchFamily="2" charset="-122"/>
              </a:rPr>
              <a:t>从辅导关系中获得的益处</a:t>
            </a:r>
            <a:endParaRPr lang="en-IN" b="1" dirty="0">
              <a:latin typeface="华文新魏" panose="02010800040101010101" pitchFamily="2" charset="-122"/>
              <a:ea typeface="华文新魏" panose="02010800040101010101" pitchFamily="2" charset="-122"/>
            </a:endParaRPr>
          </a:p>
        </p:txBody>
      </p:sp>
      <p:sp>
        <p:nvSpPr>
          <p:cNvPr id="49154" name="Content Placeholder 2"/>
          <p:cNvSpPr>
            <a:spLocks noGrp="1"/>
          </p:cNvSpPr>
          <p:nvPr>
            <p:ph idx="4294967295"/>
          </p:nvPr>
        </p:nvSpPr>
        <p:spPr>
          <a:xfrm>
            <a:off x="675640" y="1284605"/>
            <a:ext cx="8451850" cy="4924425"/>
          </a:xfrm>
        </p:spPr>
        <p:txBody>
          <a:bodyPr/>
          <a:lstStyle/>
          <a:p>
            <a:pPr marL="354330" indent="-354330">
              <a:lnSpc>
                <a:spcPct val="120000"/>
              </a:lnSpc>
              <a:buFont typeface="Wingdings" panose="05000000000000000000" charset="0"/>
              <a:buChar char="l"/>
            </a:pPr>
            <a:r>
              <a:rPr lang="zh-CN" altLang="zh-CN" sz="2800" dirty="0">
                <a:latin typeface="+mn-ea"/>
              </a:rPr>
              <a:t>辅导关系</a:t>
            </a:r>
            <a:endParaRPr lang="en-US" altLang="zh-CN" sz="2800" dirty="0">
              <a:latin typeface="+mn-ea"/>
            </a:endParaRPr>
          </a:p>
          <a:p>
            <a:pPr lvl="1">
              <a:lnSpc>
                <a:spcPct val="120000"/>
              </a:lnSpc>
            </a:pPr>
            <a:r>
              <a:rPr lang="zh-CN" altLang="zh-CN" sz="2600" dirty="0">
                <a:latin typeface="+mn-ea"/>
              </a:rPr>
              <a:t>提高了导师的人际交往能力</a:t>
            </a:r>
            <a:endParaRPr lang="en-US" altLang="zh-CN" sz="2600" dirty="0">
              <a:latin typeface="+mn-ea"/>
            </a:endParaRPr>
          </a:p>
          <a:p>
            <a:pPr lvl="1">
              <a:lnSpc>
                <a:spcPct val="120000"/>
              </a:lnSpc>
            </a:pPr>
            <a:r>
              <a:rPr lang="zh-CN" altLang="zh-CN" sz="2600" dirty="0">
                <a:latin typeface="+mn-ea"/>
              </a:rPr>
              <a:t>在组织中的尊严和价值感</a:t>
            </a:r>
            <a:endParaRPr lang="en-US" altLang="zh-CN" sz="2600" dirty="0">
              <a:latin typeface="+mn-ea"/>
            </a:endParaRPr>
          </a:p>
          <a:p>
            <a:pPr marL="371475" indent="-371475">
              <a:lnSpc>
                <a:spcPct val="120000"/>
              </a:lnSpc>
              <a:buFont typeface="Wingdings" panose="05000000000000000000" charset="0"/>
              <a:buChar char="l"/>
            </a:pPr>
            <a:r>
              <a:rPr lang="zh-CN" altLang="zh-CN" sz="2800" dirty="0">
                <a:latin typeface="+mn-ea"/>
              </a:rPr>
              <a:t>辅导也可以在不同公司的导师和受助者之间进行</a:t>
            </a:r>
            <a:endParaRPr lang="en-US" altLang="zh-CN" sz="2800" dirty="0">
              <a:latin typeface="+mn-ea"/>
            </a:endParaRPr>
          </a:p>
          <a:p>
            <a:pPr lvl="1">
              <a:lnSpc>
                <a:spcPct val="120000"/>
              </a:lnSpc>
            </a:pPr>
            <a:r>
              <a:rPr lang="zh-CN" altLang="zh-CN" sz="2600" dirty="0">
                <a:latin typeface="+mn-ea"/>
              </a:rPr>
              <a:t>可以使小公司的雇员有机会接触到经验丰富的导师</a:t>
            </a:r>
            <a:endParaRPr lang="en-US" altLang="zh-CN" sz="2600" dirty="0">
              <a:latin typeface="+mn-ea"/>
            </a:endParaRPr>
          </a:p>
          <a:p>
            <a:pPr lvl="1">
              <a:lnSpc>
                <a:spcPct val="120000"/>
              </a:lnSpc>
            </a:pPr>
            <a:r>
              <a:rPr lang="zh-CN" altLang="zh-CN" sz="2600" dirty="0">
                <a:latin typeface="+mn-ea"/>
              </a:rPr>
              <a:t>这些导师或许是他们通过其他方式无法见到的</a:t>
            </a:r>
            <a:endParaRPr lang="en-US" sz="2600" dirty="0">
              <a:latin typeface="+mn-ea"/>
            </a:endParaRPr>
          </a:p>
          <a:p>
            <a:endParaRPr lang="en-US" sz="2600" dirty="0"/>
          </a:p>
          <a:p>
            <a:endParaRPr lang="en-IN" sz="2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a:xfrm>
            <a:off x="378460" y="-87312"/>
            <a:ext cx="8229600" cy="1143000"/>
          </a:xfrm>
        </p:spPr>
        <p:txBody>
          <a:bodyPr/>
          <a:lstStyle/>
          <a:p>
            <a:r>
              <a:rPr lang="zh-CN" altLang="zh-CN" b="1" dirty="0">
                <a:latin typeface="华文新魏" panose="02010800040101010101" pitchFamily="2" charset="-122"/>
                <a:ea typeface="华文新魏" panose="02010800040101010101" pitchFamily="2" charset="-122"/>
              </a:rPr>
              <a:t>教练关系</a:t>
            </a:r>
            <a:endParaRPr lang="en-IN" b="1" dirty="0">
              <a:latin typeface="华文新魏" panose="02010800040101010101" pitchFamily="2" charset="-122"/>
              <a:ea typeface="华文新魏" panose="02010800040101010101" pitchFamily="2" charset="-122"/>
            </a:endParaRPr>
          </a:p>
        </p:txBody>
      </p:sp>
      <p:sp>
        <p:nvSpPr>
          <p:cNvPr id="50178" name="Content Placeholder 2"/>
          <p:cNvSpPr>
            <a:spLocks noGrp="1"/>
          </p:cNvSpPr>
          <p:nvPr>
            <p:ph idx="4294967295"/>
          </p:nvPr>
        </p:nvSpPr>
        <p:spPr>
          <a:xfrm>
            <a:off x="717550" y="1250315"/>
            <a:ext cx="8401685" cy="4924425"/>
          </a:xfrm>
        </p:spPr>
        <p:txBody>
          <a:bodyPr/>
          <a:lstStyle/>
          <a:p>
            <a:pPr marL="354330" indent="-354330">
              <a:lnSpc>
                <a:spcPct val="120000"/>
              </a:lnSpc>
              <a:buFont typeface="Wingdings" panose="05000000000000000000" charset="0"/>
              <a:buChar char="l"/>
            </a:pPr>
            <a:r>
              <a:rPr lang="zh-CN" altLang="zh-CN" sz="2800" b="1" dirty="0">
                <a:latin typeface="+mn-ea"/>
              </a:rPr>
              <a:t>教练</a:t>
            </a:r>
            <a:r>
              <a:rPr lang="zh-CN" altLang="en-US" sz="2800" dirty="0">
                <a:latin typeface="+mn-ea"/>
              </a:rPr>
              <a:t>：</a:t>
            </a:r>
            <a:r>
              <a:rPr lang="zh-CN" altLang="zh-CN" sz="2800" dirty="0">
                <a:latin typeface="+mn-ea"/>
              </a:rPr>
              <a:t>就是同雇员一起工作的同事或管理者</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可以鼓励雇员</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帮助其开发技能</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能提供激励和反馈</a:t>
            </a:r>
          </a:p>
          <a:p>
            <a:pPr marL="362585" indent="-362585">
              <a:lnSpc>
                <a:spcPct val="120000"/>
              </a:lnSpc>
              <a:buFont typeface="Wingdings" panose="05000000000000000000" charset="0"/>
              <a:buChar char="l"/>
            </a:pPr>
            <a:r>
              <a:rPr lang="zh-CN" altLang="zh-CN" sz="2800" dirty="0">
                <a:latin typeface="+mn-ea"/>
              </a:rPr>
              <a:t>优秀的教练应该是富有同情心、赞赏别人、经验丰富以及自信的人</a:t>
            </a:r>
            <a:endParaRPr lang="en-US" altLang="zh-CN" sz="2800" dirty="0">
              <a:latin typeface="+mn-ea"/>
            </a:endParaRPr>
          </a:p>
          <a:p>
            <a:pPr marL="777240" lvl="1" indent="-457200" algn="l">
              <a:lnSpc>
                <a:spcPct val="120000"/>
              </a:lnSpc>
              <a:buFont typeface="Wingdings" panose="05000000000000000000" charset="0"/>
              <a:buChar char="l"/>
            </a:pPr>
            <a:r>
              <a:rPr lang="zh-CN" altLang="zh-CN" sz="2800" dirty="0">
                <a:latin typeface="+mn-ea"/>
              </a:rPr>
              <a:t>教练并不知道所有的答案或者应告诉别人该怎么做</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a:xfrm>
            <a:off x="457200" y="-111442"/>
            <a:ext cx="8229600" cy="1143000"/>
          </a:xfrm>
        </p:spPr>
        <p:txBody>
          <a:bodyPr/>
          <a:lstStyle/>
          <a:p>
            <a:r>
              <a:rPr lang="zh-CN" altLang="zh-CN" b="1" dirty="0">
                <a:latin typeface="华文新魏" panose="02010800040101010101" pitchFamily="2" charset="-122"/>
                <a:ea typeface="华文新魏" panose="02010800040101010101" pitchFamily="2" charset="-122"/>
              </a:rPr>
              <a:t>接班人计划</a:t>
            </a:r>
            <a:endParaRPr lang="en-IN" b="1" dirty="0">
              <a:latin typeface="华文新魏" panose="02010800040101010101" pitchFamily="2" charset="-122"/>
              <a:ea typeface="华文新魏" panose="02010800040101010101" pitchFamily="2" charset="-122"/>
            </a:endParaRPr>
          </a:p>
        </p:txBody>
      </p:sp>
      <p:sp>
        <p:nvSpPr>
          <p:cNvPr id="51202" name="Content Placeholder 2"/>
          <p:cNvSpPr>
            <a:spLocks noGrp="1"/>
          </p:cNvSpPr>
          <p:nvPr>
            <p:ph idx="4294967295"/>
          </p:nvPr>
        </p:nvSpPr>
        <p:spPr>
          <a:xfrm>
            <a:off x="717550" y="1292860"/>
            <a:ext cx="8342630" cy="4924425"/>
          </a:xfrm>
        </p:spPr>
        <p:txBody>
          <a:bodyPr/>
          <a:lstStyle/>
          <a:p>
            <a:pPr marL="362585" indent="-362585">
              <a:lnSpc>
                <a:spcPct val="120000"/>
              </a:lnSpc>
              <a:buFont typeface="Wingdings" panose="05000000000000000000" charset="0"/>
              <a:buChar char="l"/>
            </a:pPr>
            <a:r>
              <a:rPr lang="zh-CN" altLang="zh-CN" sz="2800" dirty="0">
                <a:latin typeface="+mn-ea"/>
              </a:rPr>
              <a:t>是指确定、评估和开发未来能够胜任更高层管理职位的高潜能雇员的过程</a:t>
            </a:r>
          </a:p>
          <a:p>
            <a:pPr marL="623570" lvl="1" indent="-303530">
              <a:lnSpc>
                <a:spcPct val="120000"/>
              </a:lnSpc>
            </a:pPr>
            <a:r>
              <a:rPr lang="zh-CN" altLang="zh-CN" sz="2800" b="1" dirty="0">
                <a:latin typeface="+mn-ea"/>
              </a:rPr>
              <a:t>高潜能雇员</a:t>
            </a:r>
            <a:r>
              <a:rPr lang="zh-CN" altLang="en-US" sz="2800" dirty="0">
                <a:latin typeface="+mn-ea"/>
              </a:rPr>
              <a:t>：</a:t>
            </a:r>
            <a:r>
              <a:rPr lang="zh-CN" altLang="zh-CN" sz="2800" dirty="0">
                <a:latin typeface="+mn-ea"/>
              </a:rPr>
              <a:t>指公司认为能胜任更高层管理职位的雇员</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如战略经营部门的总经理、职能部门总监</a:t>
            </a:r>
            <a:r>
              <a:rPr lang="en-US" altLang="zh-CN" sz="2800" dirty="0">
                <a:latin typeface="+mn-ea"/>
              </a:rPr>
              <a:t>（</a:t>
            </a:r>
            <a:r>
              <a:rPr lang="zh-CN" altLang="zh-CN" sz="2800" dirty="0">
                <a:latin typeface="+mn-ea"/>
              </a:rPr>
              <a:t>如营销部总监</a:t>
            </a:r>
            <a:r>
              <a:rPr lang="en-US" altLang="zh-CN" sz="2800" dirty="0">
                <a:latin typeface="+mn-ea"/>
              </a:rPr>
              <a:t>）</a:t>
            </a:r>
            <a:r>
              <a:rPr lang="zh-CN" altLang="zh-CN" sz="2800" dirty="0">
                <a:latin typeface="+mn-ea"/>
              </a:rPr>
              <a:t>或者首席执行官</a:t>
            </a:r>
          </a:p>
          <a:p>
            <a:endParaRPr lang="en-IN"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98128" y="-229552"/>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9—12</a:t>
            </a:r>
            <a:r>
              <a:rPr lang="zh-CN" altLang="zh-CN" b="1" dirty="0">
                <a:latin typeface="华文新魏" panose="02010800040101010101" pitchFamily="2" charset="-122"/>
                <a:ea typeface="华文新魏" panose="02010800040101010101" pitchFamily="2" charset="-122"/>
              </a:rPr>
              <a:t>接班人计划的开发流程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331238"/>
          <a:ext cx="8964488" cy="5040560"/>
        </p:xfrm>
        <a:graphic>
          <a:graphicData uri="http://schemas.openxmlformats.org/drawingml/2006/table">
            <a:tbl>
              <a:tblPr firstRow="1" firstCol="1" bandRow="1">
                <a:tableStyleId>{ED083AE6-46FA-4A59-8FB0-9F97EB10719F}</a:tableStyleId>
              </a:tblPr>
              <a:tblGrid>
                <a:gridCol w="8964488">
                  <a:extLst>
                    <a:ext uri="{9D8B030D-6E8A-4147-A177-3AD203B41FA5}">
                      <a16:colId xmlns:a16="http://schemas.microsoft.com/office/drawing/2014/main" val="20000"/>
                    </a:ext>
                  </a:extLst>
                </a:gridCol>
              </a:tblGrid>
              <a:tr h="630070">
                <a:tc>
                  <a:txBody>
                    <a:bodyPr/>
                    <a:lstStyle/>
                    <a:p>
                      <a:pPr>
                        <a:lnSpc>
                          <a:spcPct val="120000"/>
                        </a:lnSpc>
                        <a:spcAft>
                          <a:spcPts val="0"/>
                        </a:spcAft>
                      </a:pPr>
                      <a:r>
                        <a:rPr lang="en-US" sz="1800" dirty="0">
                          <a:effectLst/>
                        </a:rPr>
                        <a:t>1.</a:t>
                      </a:r>
                      <a:r>
                        <a:rPr lang="zh-CN" sz="1800" dirty="0">
                          <a:effectLst/>
                        </a:rPr>
                        <a:t>确认目标职位。</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630070">
                <a:tc>
                  <a:txBody>
                    <a:bodyPr/>
                    <a:lstStyle/>
                    <a:p>
                      <a:pPr>
                        <a:lnSpc>
                          <a:spcPct val="120000"/>
                        </a:lnSpc>
                        <a:spcAft>
                          <a:spcPts val="0"/>
                        </a:spcAft>
                      </a:pPr>
                      <a:r>
                        <a:rPr lang="en-US" sz="1800" dirty="0">
                          <a:effectLst/>
                        </a:rPr>
                        <a:t>2.</a:t>
                      </a:r>
                      <a:r>
                        <a:rPr lang="zh-CN" sz="1800" dirty="0">
                          <a:effectLst/>
                        </a:rPr>
                        <a:t>确认目标雇员。</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630070">
                <a:tc>
                  <a:txBody>
                    <a:bodyPr/>
                    <a:lstStyle/>
                    <a:p>
                      <a:pPr>
                        <a:lnSpc>
                          <a:spcPct val="120000"/>
                        </a:lnSpc>
                        <a:spcAft>
                          <a:spcPts val="0"/>
                        </a:spcAft>
                      </a:pPr>
                      <a:r>
                        <a:rPr lang="en-US" sz="1800">
                          <a:effectLst/>
                        </a:rPr>
                        <a:t>3.</a:t>
                      </a:r>
                      <a:r>
                        <a:rPr lang="zh-CN" sz="1800">
                          <a:effectLst/>
                        </a:rPr>
                        <a:t>设计职位评价标准</a:t>
                      </a:r>
                      <a:r>
                        <a:rPr lang="en-US" sz="1800">
                          <a:effectLst/>
                        </a:rPr>
                        <a:t>（</a:t>
                      </a:r>
                      <a:r>
                        <a:rPr lang="zh-CN" sz="1800">
                          <a:effectLst/>
                        </a:rPr>
                        <a:t>如</a:t>
                      </a:r>
                      <a:r>
                        <a:rPr lang="en-US" sz="1800">
                          <a:effectLst/>
                        </a:rPr>
                        <a:t>，</a:t>
                      </a:r>
                      <a:r>
                        <a:rPr lang="zh-CN" sz="1800">
                          <a:effectLst/>
                        </a:rPr>
                        <a:t>能力、必备经验、必需知识和发展价值</a:t>
                      </a:r>
                      <a:r>
                        <a:rPr lang="en-US" sz="1800">
                          <a:effectLst/>
                        </a:rPr>
                        <a:t>）</a:t>
                      </a:r>
                      <a:r>
                        <a:rPr lang="zh-CN"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630070">
                <a:tc>
                  <a:txBody>
                    <a:bodyPr/>
                    <a:lstStyle/>
                    <a:p>
                      <a:pPr>
                        <a:lnSpc>
                          <a:spcPct val="120000"/>
                        </a:lnSpc>
                        <a:spcAft>
                          <a:spcPts val="0"/>
                        </a:spcAft>
                      </a:pPr>
                      <a:r>
                        <a:rPr lang="en-US" sz="1800">
                          <a:effectLst/>
                        </a:rPr>
                        <a:t>4.</a:t>
                      </a:r>
                      <a:r>
                        <a:rPr lang="zh-CN" sz="1800">
                          <a:effectLst/>
                        </a:rPr>
                        <a:t>确定如何测量雇员潜能</a:t>
                      </a:r>
                      <a:r>
                        <a:rPr lang="en-US" sz="1800">
                          <a:effectLst/>
                        </a:rPr>
                        <a:t>（</a:t>
                      </a:r>
                      <a:r>
                        <a:rPr lang="zh-CN" sz="1800">
                          <a:effectLst/>
                        </a:rPr>
                        <a:t>如</a:t>
                      </a:r>
                      <a:r>
                        <a:rPr lang="en-US" sz="1800">
                          <a:effectLst/>
                        </a:rPr>
                        <a:t>，</a:t>
                      </a:r>
                      <a:r>
                        <a:rPr lang="zh-CN" sz="1800">
                          <a:effectLst/>
                        </a:rPr>
                        <a:t>当前绩效和潜在绩效</a:t>
                      </a:r>
                      <a:r>
                        <a:rPr lang="en-US" sz="1800">
                          <a:effectLst/>
                        </a:rPr>
                        <a:t>）</a:t>
                      </a:r>
                      <a:r>
                        <a:rPr lang="zh-CN" sz="1800">
                          <a:effectLst/>
                        </a:rPr>
                        <a:t>。</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630070">
                <a:tc>
                  <a:txBody>
                    <a:bodyPr/>
                    <a:lstStyle/>
                    <a:p>
                      <a:pPr>
                        <a:lnSpc>
                          <a:spcPct val="120000"/>
                        </a:lnSpc>
                        <a:spcAft>
                          <a:spcPts val="0"/>
                        </a:spcAft>
                      </a:pPr>
                      <a:r>
                        <a:rPr lang="en-US" sz="1800">
                          <a:effectLst/>
                        </a:rPr>
                        <a:t>5.</a:t>
                      </a:r>
                      <a:r>
                        <a:rPr lang="zh-CN" sz="1800">
                          <a:effectLst/>
                        </a:rPr>
                        <a:t>开展接班人计划的回顾。</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630070">
                <a:tc>
                  <a:txBody>
                    <a:bodyPr/>
                    <a:lstStyle/>
                    <a:p>
                      <a:pPr>
                        <a:lnSpc>
                          <a:spcPct val="120000"/>
                        </a:lnSpc>
                        <a:spcAft>
                          <a:spcPts val="0"/>
                        </a:spcAft>
                      </a:pPr>
                      <a:r>
                        <a:rPr lang="en-US" sz="1800">
                          <a:effectLst/>
                        </a:rPr>
                        <a:t>6.</a:t>
                      </a:r>
                      <a:r>
                        <a:rPr lang="zh-CN" sz="1800">
                          <a:effectLst/>
                        </a:rPr>
                        <a:t>把接班人计划和其他人力资源职能</a:t>
                      </a:r>
                      <a:r>
                        <a:rPr lang="en-US" sz="1800">
                          <a:effectLst/>
                        </a:rPr>
                        <a:t>（</a:t>
                      </a:r>
                      <a:r>
                        <a:rPr lang="zh-CN" sz="1800">
                          <a:effectLst/>
                        </a:rPr>
                        <a:t>如培训与开发、薪酬和人员配置</a:t>
                      </a:r>
                      <a:r>
                        <a:rPr lang="en-US" sz="1800">
                          <a:effectLst/>
                        </a:rPr>
                        <a:t>）</a:t>
                      </a:r>
                      <a:r>
                        <a:rPr lang="zh-CN" sz="1800">
                          <a:effectLst/>
                        </a:rPr>
                        <a:t>结合起来。</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630070">
                <a:tc>
                  <a:txBody>
                    <a:bodyPr/>
                    <a:lstStyle/>
                    <a:p>
                      <a:pPr>
                        <a:lnSpc>
                          <a:spcPct val="120000"/>
                        </a:lnSpc>
                        <a:spcAft>
                          <a:spcPts val="0"/>
                        </a:spcAft>
                      </a:pPr>
                      <a:r>
                        <a:rPr lang="en-US" sz="1800">
                          <a:effectLst/>
                        </a:rPr>
                        <a:t>7.</a:t>
                      </a:r>
                      <a:r>
                        <a:rPr lang="zh-CN" sz="1800">
                          <a:effectLst/>
                        </a:rPr>
                        <a:t>确定雇员接收反馈的类型。</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630070">
                <a:tc>
                  <a:txBody>
                    <a:bodyPr/>
                    <a:lstStyle/>
                    <a:p>
                      <a:pPr>
                        <a:lnSpc>
                          <a:spcPct val="120000"/>
                        </a:lnSpc>
                        <a:spcAft>
                          <a:spcPts val="0"/>
                        </a:spcAft>
                      </a:pPr>
                      <a:r>
                        <a:rPr lang="en-US" sz="1800" dirty="0">
                          <a:effectLst/>
                        </a:rPr>
                        <a:t>8.</a:t>
                      </a:r>
                      <a:r>
                        <a:rPr lang="zh-CN" sz="1800" dirty="0">
                          <a:effectLst/>
                        </a:rPr>
                        <a:t>评估接班人计划的有效性。</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79705" y="-213042"/>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采用用九宫格评价并制定雇员开发计划</a:t>
            </a:r>
            <a:endParaRPr lang="en-IN" sz="4400"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633730" y="1267460"/>
            <a:ext cx="8452485" cy="4924425"/>
          </a:xfrm>
        </p:spPr>
        <p:txBody>
          <a:bodyPr/>
          <a:lstStyle/>
          <a:p>
            <a:pPr marL="360680" indent="-360680">
              <a:lnSpc>
                <a:spcPct val="120000"/>
              </a:lnSpc>
              <a:buFont typeface="Wingdings" panose="05000000000000000000" charset="0"/>
              <a:buChar char="l"/>
            </a:pPr>
            <a:r>
              <a:rPr lang="zh-CN" altLang="zh-CN" sz="2800" b="1" dirty="0">
                <a:latin typeface="+mn-ea"/>
              </a:rPr>
              <a:t>九宫格</a:t>
            </a:r>
            <a:r>
              <a:rPr lang="zh-CN" altLang="en-US" sz="2800" dirty="0">
                <a:latin typeface="+mn-ea"/>
              </a:rPr>
              <a:t>：</a:t>
            </a:r>
            <a:r>
              <a:rPr lang="zh-CN" altLang="zh-CN" sz="2800" dirty="0">
                <a:latin typeface="+mn-ea"/>
              </a:rPr>
              <a:t>是长、宽分别有三格的矩阵</a:t>
            </a:r>
            <a:r>
              <a:rPr lang="en-US" altLang="zh-CN" sz="2800" dirty="0">
                <a:latin typeface="+mn-ea"/>
              </a:rPr>
              <a:t>，</a:t>
            </a:r>
            <a:r>
              <a:rPr lang="zh-CN" altLang="zh-CN" sz="2800" dirty="0">
                <a:latin typeface="+mn-ea"/>
              </a:rPr>
              <a:t>经理们和管理层使用这一矩阵对企业内同一部门、相同职能、同一分支甚至整个公司内的雇员进行对比</a:t>
            </a:r>
          </a:p>
          <a:p>
            <a:pPr marL="777240" lvl="1" indent="-457200">
              <a:lnSpc>
                <a:spcPct val="120000"/>
              </a:lnSpc>
              <a:buFont typeface="Wingdings" panose="05000000000000000000" charset="0"/>
              <a:buChar char="l"/>
            </a:pPr>
            <a:r>
              <a:rPr lang="zh-CN" altLang="zh-CN" sz="2800" dirty="0">
                <a:latin typeface="+mn-ea"/>
              </a:rPr>
              <a:t>可以</a:t>
            </a:r>
            <a:r>
              <a:rPr lang="zh-CN" altLang="en-US" sz="2800" dirty="0">
                <a:latin typeface="+mn-ea"/>
              </a:rPr>
              <a:t>：</a:t>
            </a:r>
            <a:endParaRPr lang="en-US" altLang="zh-CN" sz="2800" dirty="0">
              <a:latin typeface="+mn-ea"/>
            </a:endParaRPr>
          </a:p>
          <a:p>
            <a:pPr marL="982345" lvl="2" indent="-387350">
              <a:lnSpc>
                <a:spcPct val="120000"/>
              </a:lnSpc>
              <a:buFont typeface="Wingdings" panose="05000000000000000000" charset="0"/>
              <a:buChar char="l"/>
            </a:pPr>
            <a:r>
              <a:rPr lang="zh-CN" altLang="zh-CN" sz="2400" dirty="0">
                <a:latin typeface="+mn-ea"/>
              </a:rPr>
              <a:t>利用九宫格分析、讨论雇员的才能</a:t>
            </a:r>
            <a:endParaRPr lang="en-US" altLang="zh-CN" sz="2400" dirty="0">
              <a:latin typeface="+mn-ea"/>
            </a:endParaRPr>
          </a:p>
          <a:p>
            <a:pPr marL="982345" lvl="2" indent="-387350">
              <a:lnSpc>
                <a:spcPct val="120000"/>
              </a:lnSpc>
              <a:buFont typeface="Wingdings" panose="05000000000000000000" charset="0"/>
              <a:buChar char="l"/>
            </a:pPr>
            <a:r>
              <a:rPr lang="zh-CN" altLang="zh-CN" sz="2400" dirty="0">
                <a:latin typeface="+mn-ea"/>
              </a:rPr>
              <a:t>以制定有效的雇员开发计划和策划相关活动</a:t>
            </a:r>
            <a:endParaRPr lang="en-US" altLang="zh-CN" sz="2400" dirty="0">
              <a:latin typeface="+mn-ea"/>
            </a:endParaRPr>
          </a:p>
          <a:p>
            <a:pPr marL="982345" lvl="2" indent="-387350">
              <a:lnSpc>
                <a:spcPct val="120000"/>
              </a:lnSpc>
              <a:buFont typeface="Wingdings" panose="05000000000000000000" charset="0"/>
              <a:buChar char="l"/>
            </a:pPr>
            <a:r>
              <a:rPr lang="zh-CN" altLang="zh-CN" sz="2400" dirty="0">
                <a:latin typeface="+mn-ea"/>
              </a:rPr>
              <a:t>发掘有潜力担任公司高层管理人员的雇员</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35610" y="-145097"/>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9—5</a:t>
            </a:r>
            <a:r>
              <a:rPr lang="zh-CN" altLang="zh-CN" b="1" dirty="0">
                <a:latin typeface="华文新魏" panose="02010800040101010101" pitchFamily="2" charset="-122"/>
                <a:ea typeface="华文新魏" panose="02010800040101010101" pitchFamily="2" charset="-122"/>
              </a:rPr>
              <a:t>　九宫格的实例</a:t>
            </a:r>
            <a:endParaRPr lang="zh-CN" altLang="en-US" b="1" dirty="0">
              <a:latin typeface="华文新魏" panose="02010800040101010101" pitchFamily="2" charset="-122"/>
              <a:ea typeface="华文新魏" panose="02010800040101010101" pitchFamily="2" charset="-122"/>
            </a:endParaRPr>
          </a:p>
        </p:txBody>
      </p:sp>
      <p:pic>
        <p:nvPicPr>
          <p:cNvPr id="4" name="9-5.EPS" descr="id:2147501115;FounderCES"/>
          <p:cNvPicPr>
            <a:picLocks noGrp="1"/>
          </p:cNvPicPr>
          <p:nvPr>
            <p:ph sz="quarter" idx="1"/>
          </p:nvPr>
        </p:nvPicPr>
        <p:blipFill>
          <a:blip r:embed="rId2">
            <a:duotone>
              <a:prstClr val="black"/>
              <a:schemeClr val="accent4">
                <a:tint val="45000"/>
                <a:satMod val="400000"/>
              </a:schemeClr>
            </a:duotone>
          </a:blip>
          <a:stretch>
            <a:fillRect/>
          </a:stretch>
        </p:blipFill>
        <p:spPr>
          <a:xfrm>
            <a:off x="251520" y="1313815"/>
            <a:ext cx="8640960" cy="522156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idx="4294967295"/>
          </p:nvPr>
        </p:nvSpPr>
        <p:spPr>
          <a:xfrm>
            <a:off x="457200" y="-36512"/>
            <a:ext cx="8229600" cy="1143000"/>
          </a:xfrm>
        </p:spPr>
        <p:txBody>
          <a:bodyPr/>
          <a:lstStyle/>
          <a:p>
            <a:r>
              <a:rPr lang="zh-CN" altLang="en-US" b="1" dirty="0">
                <a:latin typeface="华文新魏" panose="02010800040101010101" pitchFamily="2" charset="-122"/>
                <a:ea typeface="华文新魏" panose="02010800040101010101" pitchFamily="2" charset="-122"/>
              </a:rPr>
              <a:t>接班人计划的好处</a:t>
            </a:r>
            <a:endParaRPr lang="en-IN" b="1" dirty="0">
              <a:latin typeface="华文新魏" panose="02010800040101010101" pitchFamily="2" charset="-122"/>
              <a:ea typeface="华文新魏" panose="02010800040101010101" pitchFamily="2" charset="-122"/>
            </a:endParaRPr>
          </a:p>
        </p:txBody>
      </p:sp>
      <p:sp>
        <p:nvSpPr>
          <p:cNvPr id="55298" name="Content Placeholder 2"/>
          <p:cNvSpPr>
            <a:spLocks noGrp="1"/>
          </p:cNvSpPr>
          <p:nvPr>
            <p:ph idx="4294967295"/>
          </p:nvPr>
        </p:nvSpPr>
        <p:spPr>
          <a:xfrm>
            <a:off x="457200" y="1309370"/>
            <a:ext cx="8616950" cy="4924425"/>
          </a:xfrm>
        </p:spPr>
        <p:txBody>
          <a:bodyPr/>
          <a:lstStyle/>
          <a:p>
            <a:pPr marL="730250" indent="-457200">
              <a:lnSpc>
                <a:spcPct val="120000"/>
              </a:lnSpc>
              <a:buFont typeface="Wingdings" panose="05000000000000000000" charset="0"/>
              <a:buChar char="l"/>
            </a:pPr>
            <a:r>
              <a:rPr lang="zh-CN" altLang="zh-CN" sz="2800" dirty="0">
                <a:latin typeface="+mn-ea"/>
              </a:rPr>
              <a:t>公开接班人计划名单或者告知位于名单上的雇员的一个好处是会使他们更愿意留在公司里</a:t>
            </a:r>
            <a:r>
              <a:rPr lang="en-US" altLang="zh-CN" sz="2800" dirty="0">
                <a:latin typeface="+mn-ea"/>
              </a:rPr>
              <a:t>，</a:t>
            </a:r>
            <a:r>
              <a:rPr lang="zh-CN" altLang="zh-CN" sz="2800" dirty="0">
                <a:latin typeface="+mn-ea"/>
              </a:rPr>
              <a:t>因为他们知道自己会有新的工作机会。</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对其他职位不感兴趣的高潜能雇员可以及时表达自己的想法</a:t>
            </a:r>
            <a:r>
              <a:rPr lang="en-US" altLang="zh-CN" sz="2800" dirty="0">
                <a:latin typeface="+mn-ea"/>
              </a:rPr>
              <a:t>，</a:t>
            </a:r>
            <a:r>
              <a:rPr lang="zh-CN" altLang="zh-CN" sz="2800" dirty="0">
                <a:latin typeface="+mn-ea"/>
              </a:rPr>
              <a:t>这就避免了公司对其进行开发而浪费资源</a:t>
            </a:r>
            <a:r>
              <a:rPr lang="en-US" altLang="zh-CN" sz="2800" dirty="0">
                <a:latin typeface="+mn-ea"/>
              </a:rPr>
              <a:t>，</a:t>
            </a:r>
            <a:r>
              <a:rPr lang="zh-CN" altLang="zh-CN" sz="2800" dirty="0">
                <a:latin typeface="+mn-ea"/>
              </a:rPr>
              <a:t>并使公司对高潜能候选人有一个更准确的预判。</a:t>
            </a:r>
            <a:endParaRPr lang="en-US" sz="2800" dirty="0">
              <a:latin typeface="+mn-ea"/>
            </a:endParaRPr>
          </a:p>
          <a:p>
            <a:endParaRPr lang="en-US" dirty="0"/>
          </a:p>
          <a:p>
            <a:endParaRPr lang="en-IN" sz="24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a:xfrm>
            <a:off x="457200" y="-36512"/>
            <a:ext cx="8229600" cy="1143000"/>
          </a:xfrm>
        </p:spPr>
        <p:txBody>
          <a:bodyPr/>
          <a:lstStyle/>
          <a:p>
            <a:r>
              <a:rPr lang="zh-CN" altLang="en-US" b="1" dirty="0">
                <a:latin typeface="华文新魏" panose="02010800040101010101" pitchFamily="2" charset="-122"/>
                <a:ea typeface="华文新魏" panose="02010800040101010101" pitchFamily="2" charset="-122"/>
              </a:rPr>
              <a:t>接班人计划的缺点</a:t>
            </a:r>
            <a:endParaRPr lang="en-IN" b="1" dirty="0">
              <a:latin typeface="华文新魏" panose="02010800040101010101" pitchFamily="2" charset="-122"/>
              <a:ea typeface="华文新魏" panose="02010800040101010101" pitchFamily="2" charset="-122"/>
            </a:endParaRPr>
          </a:p>
        </p:txBody>
      </p:sp>
      <p:sp>
        <p:nvSpPr>
          <p:cNvPr id="56322" name="Content Placeholder 2"/>
          <p:cNvSpPr>
            <a:spLocks noGrp="1"/>
          </p:cNvSpPr>
          <p:nvPr>
            <p:ph idx="4294967295"/>
          </p:nvPr>
        </p:nvSpPr>
        <p:spPr>
          <a:xfrm>
            <a:off x="722630" y="1280160"/>
            <a:ext cx="8321040" cy="4924425"/>
          </a:xfrm>
        </p:spPr>
        <p:txBody>
          <a:bodyPr/>
          <a:lstStyle/>
          <a:p>
            <a:pPr marL="357505" indent="-357505">
              <a:lnSpc>
                <a:spcPct val="120000"/>
              </a:lnSpc>
              <a:buFont typeface="Wingdings" panose="05000000000000000000" charset="0"/>
              <a:buChar char="l"/>
            </a:pPr>
            <a:r>
              <a:rPr lang="zh-CN" altLang="zh-CN" sz="2800" dirty="0">
                <a:latin typeface="+mn-ea"/>
              </a:rPr>
              <a:t>不在名单上的雇员会因备感失望而离开公司</a:t>
            </a:r>
            <a:endParaRPr lang="en-US" altLang="zh-CN" sz="2800" dirty="0">
              <a:latin typeface="+mn-ea"/>
            </a:endParaRPr>
          </a:p>
          <a:p>
            <a:pPr marL="635000" lvl="1" indent="-314960">
              <a:lnSpc>
                <a:spcPct val="120000"/>
              </a:lnSpc>
            </a:pPr>
            <a:r>
              <a:rPr lang="zh-CN" altLang="zh-CN" sz="2800" dirty="0">
                <a:latin typeface="+mn-ea"/>
              </a:rPr>
              <a:t>位于名单之外是公司经营战略的改变和绩效水平导致的</a:t>
            </a:r>
            <a:endParaRPr lang="en-US" altLang="zh-CN" sz="2800" dirty="0">
              <a:latin typeface="+mn-ea"/>
            </a:endParaRPr>
          </a:p>
          <a:p>
            <a:pPr marL="366395" indent="-366395">
              <a:lnSpc>
                <a:spcPct val="120000"/>
              </a:lnSpc>
              <a:buFont typeface="Wingdings" panose="05000000000000000000" charset="0"/>
              <a:buChar char="l"/>
            </a:pPr>
            <a:r>
              <a:rPr lang="zh-CN" altLang="zh-CN" sz="2800" dirty="0">
                <a:latin typeface="+mn-ea"/>
              </a:rPr>
              <a:t>如果雇员知道候选人名单已经确定</a:t>
            </a:r>
            <a:r>
              <a:rPr lang="en-US" altLang="zh-CN" sz="2800" dirty="0">
                <a:latin typeface="+mn-ea"/>
              </a:rPr>
              <a:t>，</a:t>
            </a:r>
            <a:r>
              <a:rPr lang="zh-CN" altLang="zh-CN" sz="2800" dirty="0">
                <a:latin typeface="+mn-ea"/>
              </a:rPr>
              <a:t>他们或许会认为自己已经没有公平的机会参与领导职位的竞争</a:t>
            </a:r>
            <a:endParaRPr lang="en-US" altLang="zh-CN" sz="2800" dirty="0">
              <a:latin typeface="+mn-ea"/>
            </a:endParaRPr>
          </a:p>
          <a:p>
            <a:endParaRPr lang="en-IN" sz="24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1315" y="-103822"/>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对管理行为不当的管理人员进行开发</a:t>
            </a:r>
            <a:endParaRPr lang="en-IN" sz="4400" b="1" dirty="0">
              <a:latin typeface="华文新魏" panose="02010800040101010101" pitchFamily="2" charset="-122"/>
              <a:ea typeface="华文新魏" panose="02010800040101010101" pitchFamily="2" charset="-122"/>
            </a:endParaRPr>
          </a:p>
        </p:txBody>
      </p:sp>
      <p:sp>
        <p:nvSpPr>
          <p:cNvPr id="57346" name="Content Placeholder 2"/>
          <p:cNvSpPr>
            <a:spLocks noGrp="1"/>
          </p:cNvSpPr>
          <p:nvPr>
            <p:ph idx="4294967295"/>
          </p:nvPr>
        </p:nvSpPr>
        <p:spPr>
          <a:xfrm>
            <a:off x="730250" y="1284605"/>
            <a:ext cx="8187055" cy="4924425"/>
          </a:xfrm>
        </p:spPr>
        <p:txBody>
          <a:bodyPr/>
          <a:lstStyle/>
          <a:p>
            <a:pPr marL="354965" indent="-354965">
              <a:lnSpc>
                <a:spcPct val="120000"/>
              </a:lnSpc>
              <a:buFont typeface="Wingdings" panose="05000000000000000000" charset="0"/>
              <a:buChar char="l"/>
            </a:pPr>
            <a:r>
              <a:rPr lang="zh-CN" altLang="zh-CN" sz="2800" dirty="0">
                <a:latin typeface="+mn-ea"/>
              </a:rPr>
              <a:t>个人辅导有效性训练计划</a:t>
            </a:r>
            <a:r>
              <a:rPr lang="zh-CN" altLang="en-US" sz="2800" dirty="0">
                <a:latin typeface="+mn-ea"/>
              </a:rPr>
              <a:t>包括：</a:t>
            </a:r>
            <a:endParaRPr lang="zh-CN" altLang="zh-CN" sz="2800" dirty="0">
              <a:latin typeface="+mn-ea"/>
            </a:endParaRPr>
          </a:p>
          <a:p>
            <a:pPr lvl="1">
              <a:lnSpc>
                <a:spcPct val="120000"/>
              </a:lnSpc>
            </a:pPr>
            <a:r>
              <a:rPr lang="zh-CN" altLang="zh-CN" sz="2800" dirty="0">
                <a:latin typeface="+mn-ea"/>
              </a:rPr>
              <a:t>诊断</a:t>
            </a:r>
            <a:endParaRPr lang="en-US" altLang="zh-CN" sz="2800" dirty="0">
              <a:latin typeface="+mn-ea"/>
            </a:endParaRPr>
          </a:p>
          <a:p>
            <a:pPr lvl="1">
              <a:lnSpc>
                <a:spcPct val="120000"/>
              </a:lnSpc>
            </a:pPr>
            <a:r>
              <a:rPr lang="zh-CN" altLang="zh-CN" sz="2800" dirty="0">
                <a:latin typeface="+mn-ea"/>
              </a:rPr>
              <a:t>训练</a:t>
            </a:r>
            <a:endParaRPr lang="en-US" altLang="zh-CN" sz="2800" dirty="0">
              <a:latin typeface="+mn-ea"/>
            </a:endParaRPr>
          </a:p>
          <a:p>
            <a:pPr lvl="1">
              <a:lnSpc>
                <a:spcPct val="120000"/>
              </a:lnSpc>
            </a:pPr>
            <a:r>
              <a:rPr lang="zh-CN" altLang="zh-CN" sz="2800" dirty="0">
                <a:latin typeface="+mn-ea"/>
              </a:rPr>
              <a:t>支持活动</a:t>
            </a:r>
            <a:endParaRPr lang="en-US" altLang="zh-CN" sz="2800" dirty="0">
              <a:latin typeface="+mn-ea"/>
            </a:endParaRPr>
          </a:p>
          <a:p>
            <a:pPr marL="363220" indent="-363220">
              <a:lnSpc>
                <a:spcPct val="120000"/>
              </a:lnSpc>
            </a:pPr>
            <a:r>
              <a:rPr lang="zh-CN" altLang="zh-CN" sz="2800" dirty="0">
                <a:latin typeface="+mn-ea"/>
              </a:rPr>
              <a:t>根据管理者的需求而定</a:t>
            </a:r>
          </a:p>
          <a:p>
            <a:endParaRPr lang="en-IN"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597821" y="1841992"/>
          <a:ext cx="7829943" cy="18585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6720" y="-86677"/>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9—6</a:t>
            </a:r>
            <a:r>
              <a:rPr lang="zh-CN" altLang="zh-CN" b="1" dirty="0">
                <a:latin typeface="华文新魏" panose="02010800040101010101" pitchFamily="2" charset="-122"/>
                <a:ea typeface="华文新魏" panose="02010800040101010101" pitchFamily="2" charset="-122"/>
              </a:rPr>
              <a:t>　岗前培训的四个步骤</a:t>
            </a:r>
            <a:endParaRPr lang="zh-CN" altLang="en-US" b="1" dirty="0">
              <a:latin typeface="华文新魏" panose="02010800040101010101" pitchFamily="2" charset="-122"/>
              <a:ea typeface="华文新魏" panose="02010800040101010101" pitchFamily="2" charset="-122"/>
            </a:endParaRPr>
          </a:p>
        </p:txBody>
      </p:sp>
      <p:pic>
        <p:nvPicPr>
          <p:cNvPr id="4" name="9-6.EPS" descr="id:2147501146;FounderCES"/>
          <p:cNvPicPr>
            <a:picLocks noGrp="1"/>
          </p:cNvPicPr>
          <p:nvPr>
            <p:ph sz="quarter" idx="1"/>
          </p:nvPr>
        </p:nvPicPr>
        <p:blipFill>
          <a:blip r:embed="rId2">
            <a:duotone>
              <a:prstClr val="black"/>
              <a:schemeClr val="accent2">
                <a:tint val="45000"/>
                <a:satMod val="400000"/>
              </a:schemeClr>
            </a:duotone>
          </a:blip>
          <a:stretch>
            <a:fillRect/>
          </a:stretch>
        </p:blipFill>
        <p:spPr>
          <a:xfrm>
            <a:off x="611561" y="1296670"/>
            <a:ext cx="7704856" cy="5410200"/>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9960" y="-8667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9—13</a:t>
            </a:r>
            <a:r>
              <a:rPr lang="zh-CN" altLang="zh-CN" b="1" dirty="0">
                <a:latin typeface="华文新魏" panose="02010800040101010101" pitchFamily="2" charset="-122"/>
                <a:ea typeface="华文新魏" panose="02010800040101010101" pitchFamily="2" charset="-122"/>
              </a:rPr>
              <a:t>有效的岗前培训的特征</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338352"/>
          <a:ext cx="8784976" cy="5184576"/>
        </p:xfrm>
        <a:graphic>
          <a:graphicData uri="http://schemas.openxmlformats.org/drawingml/2006/table">
            <a:tbl>
              <a:tblPr firstRow="1" firstCol="1" bandRow="1">
                <a:tableStyleId>{93296810-A885-4BE3-A3E7-6D5BEEA58F35}</a:tableStyleId>
              </a:tblPr>
              <a:tblGrid>
                <a:gridCol w="8784976">
                  <a:extLst>
                    <a:ext uri="{9D8B030D-6E8A-4147-A177-3AD203B41FA5}">
                      <a16:colId xmlns:a16="http://schemas.microsoft.com/office/drawing/2014/main" val="20000"/>
                    </a:ext>
                  </a:extLst>
                </a:gridCol>
              </a:tblGrid>
              <a:tr h="5184576">
                <a:tc>
                  <a:txBody>
                    <a:bodyPr/>
                    <a:lstStyle/>
                    <a:p>
                      <a:pPr>
                        <a:lnSpc>
                          <a:spcPct val="120000"/>
                        </a:lnSpc>
                        <a:spcAft>
                          <a:spcPts val="0"/>
                        </a:spcAft>
                      </a:pPr>
                      <a:r>
                        <a:rPr lang="en-US" sz="2800" dirty="0">
                          <a:effectLst/>
                        </a:rPr>
                        <a:t>1.</a:t>
                      </a:r>
                      <a:r>
                        <a:rPr lang="zh-CN" sz="2800" dirty="0">
                          <a:effectLst/>
                        </a:rPr>
                        <a:t>鼓励雇员提问。</a:t>
                      </a:r>
                    </a:p>
                    <a:p>
                      <a:pPr>
                        <a:lnSpc>
                          <a:spcPct val="120000"/>
                        </a:lnSpc>
                        <a:spcAft>
                          <a:spcPts val="0"/>
                        </a:spcAft>
                      </a:pPr>
                      <a:r>
                        <a:rPr lang="en-US" sz="2800" dirty="0">
                          <a:effectLst/>
                        </a:rPr>
                        <a:t>2.</a:t>
                      </a:r>
                      <a:r>
                        <a:rPr lang="zh-CN" sz="2800" dirty="0">
                          <a:effectLst/>
                        </a:rPr>
                        <a:t>提供与工作相关的技术信息和社会生活信息。</a:t>
                      </a:r>
                    </a:p>
                    <a:p>
                      <a:pPr>
                        <a:lnSpc>
                          <a:spcPct val="120000"/>
                        </a:lnSpc>
                        <a:spcAft>
                          <a:spcPts val="0"/>
                        </a:spcAft>
                      </a:pPr>
                      <a:r>
                        <a:rPr lang="en-US" sz="2800" dirty="0">
                          <a:effectLst/>
                        </a:rPr>
                        <a:t>3.</a:t>
                      </a:r>
                      <a:r>
                        <a:rPr lang="zh-CN" sz="2800" dirty="0">
                          <a:effectLst/>
                        </a:rPr>
                        <a:t>培训应由新雇员的管理者负责。</a:t>
                      </a:r>
                    </a:p>
                    <a:p>
                      <a:pPr>
                        <a:lnSpc>
                          <a:spcPct val="120000"/>
                        </a:lnSpc>
                        <a:spcAft>
                          <a:spcPts val="0"/>
                        </a:spcAft>
                      </a:pPr>
                      <a:r>
                        <a:rPr lang="en-US" sz="2800" dirty="0">
                          <a:effectLst/>
                        </a:rPr>
                        <a:t>4.</a:t>
                      </a:r>
                      <a:r>
                        <a:rPr lang="zh-CN" sz="2800" dirty="0">
                          <a:effectLst/>
                        </a:rPr>
                        <a:t>不应贬低新雇员</a:t>
                      </a:r>
                      <a:r>
                        <a:rPr lang="en-US" sz="2800" dirty="0">
                          <a:effectLst/>
                        </a:rPr>
                        <a:t>，</a:t>
                      </a:r>
                      <a:r>
                        <a:rPr lang="zh-CN" sz="2800" dirty="0">
                          <a:effectLst/>
                        </a:rPr>
                        <a:t>或使新雇员处于尴尬的境地。</a:t>
                      </a:r>
                    </a:p>
                    <a:p>
                      <a:pPr>
                        <a:lnSpc>
                          <a:spcPct val="120000"/>
                        </a:lnSpc>
                        <a:spcAft>
                          <a:spcPts val="0"/>
                        </a:spcAft>
                      </a:pPr>
                      <a:r>
                        <a:rPr lang="en-US" sz="2800" dirty="0">
                          <a:effectLst/>
                        </a:rPr>
                        <a:t>5.</a:t>
                      </a:r>
                      <a:r>
                        <a:rPr lang="zh-CN" sz="2800" dirty="0">
                          <a:effectLst/>
                        </a:rPr>
                        <a:t>让新雇员同管理者和同事进行正式或非正式的接触。</a:t>
                      </a:r>
                    </a:p>
                    <a:p>
                      <a:pPr>
                        <a:lnSpc>
                          <a:spcPct val="120000"/>
                        </a:lnSpc>
                        <a:spcAft>
                          <a:spcPts val="0"/>
                        </a:spcAft>
                      </a:pPr>
                      <a:r>
                        <a:rPr lang="en-US" sz="2800" dirty="0">
                          <a:effectLst/>
                        </a:rPr>
                        <a:t>6.</a:t>
                      </a:r>
                      <a:r>
                        <a:rPr lang="zh-CN" sz="2800" dirty="0">
                          <a:effectLst/>
                        </a:rPr>
                        <a:t>协助制定迁移计划</a:t>
                      </a:r>
                      <a:r>
                        <a:rPr lang="en-US" sz="2800" dirty="0">
                          <a:effectLst/>
                        </a:rPr>
                        <a:t>（</a:t>
                      </a:r>
                      <a:r>
                        <a:rPr lang="zh-CN" sz="2800" dirty="0">
                          <a:effectLst/>
                        </a:rPr>
                        <a:t>如</a:t>
                      </a:r>
                      <a:r>
                        <a:rPr lang="en-US" sz="2800" dirty="0">
                          <a:effectLst/>
                        </a:rPr>
                        <a:t>，</a:t>
                      </a:r>
                      <a:r>
                        <a:rPr lang="zh-CN" sz="2800" dirty="0">
                          <a:effectLst/>
                        </a:rPr>
                        <a:t>寻找住房</a:t>
                      </a:r>
                      <a:r>
                        <a:rPr lang="en-US" sz="2800" dirty="0">
                          <a:effectLst/>
                        </a:rPr>
                        <a:t>，</a:t>
                      </a:r>
                      <a:r>
                        <a:rPr lang="zh-CN" sz="2800" dirty="0">
                          <a:effectLst/>
                        </a:rPr>
                        <a:t>为雇员及其配偶提供社区的有关信息</a:t>
                      </a:r>
                      <a:r>
                        <a:rPr lang="en-US" sz="2800" dirty="0">
                          <a:effectLst/>
                        </a:rPr>
                        <a:t>）</a:t>
                      </a:r>
                      <a:r>
                        <a:rPr lang="zh-CN" sz="2800" dirty="0">
                          <a:effectLst/>
                        </a:rPr>
                        <a:t>。</a:t>
                      </a:r>
                    </a:p>
                    <a:p>
                      <a:pPr>
                        <a:lnSpc>
                          <a:spcPct val="120000"/>
                        </a:lnSpc>
                        <a:spcAft>
                          <a:spcPts val="0"/>
                        </a:spcAft>
                      </a:pPr>
                      <a:r>
                        <a:rPr lang="en-US" sz="2800" dirty="0">
                          <a:effectLst/>
                        </a:rPr>
                        <a:t>7.</a:t>
                      </a:r>
                      <a:r>
                        <a:rPr lang="zh-CN" sz="2800" dirty="0">
                          <a:effectLst/>
                        </a:rPr>
                        <a:t>为雇员提供有关公司的产品、服务和顾客的信息。</a:t>
                      </a:r>
                      <a:endParaRPr lang="zh-CN" sz="2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4391</Words>
  <Application>Microsoft Office PowerPoint</Application>
  <PresentationFormat>全屏显示(4:3)</PresentationFormat>
  <Paragraphs>435</Paragraphs>
  <Slides>50</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50</vt:i4>
      </vt:variant>
    </vt:vector>
  </HeadingPairs>
  <TitlesOfParts>
    <vt:vector size="63" baseType="lpstr">
      <vt:lpstr>MS PGothic</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人员开发 、培训和职业生涯之间的关系</vt:lpstr>
      <vt:lpstr>表9—1培训与开发的比较</vt:lpstr>
      <vt:lpstr>人员开发 、培训和职业生涯之间的关系</vt:lpstr>
      <vt:lpstr>人员开发 、培训和职业生涯之间的关系</vt:lpstr>
      <vt:lpstr>图9—1　人员开发规划体系的步骤和各项责任</vt:lpstr>
      <vt:lpstr>人员开发规划体系</vt:lpstr>
      <vt:lpstr>人员开发规划体系</vt:lpstr>
      <vt:lpstr>PowerPoint 演示文稿</vt:lpstr>
      <vt:lpstr>表9—2设计有效的职业生涯管理体系时应考虑的因素</vt:lpstr>
      <vt:lpstr>职业生涯管理体系和人员开发规划体系的案例</vt:lpstr>
      <vt:lpstr>人员开发方式</vt:lpstr>
      <vt:lpstr>图9—3　人员开发方法的使用频率</vt:lpstr>
      <vt:lpstr> </vt:lpstr>
      <vt:lpstr>正规教育计划</vt:lpstr>
      <vt:lpstr>人员测评</vt:lpstr>
      <vt:lpstr>个性测试和人格量表</vt:lpstr>
      <vt:lpstr>评价中心</vt:lpstr>
      <vt:lpstr>表9—4评价中心练习所测技能示例</vt:lpstr>
      <vt:lpstr>绩效评估和360度反馈系统</vt:lpstr>
      <vt:lpstr>表9—5成功的管理者所需的技能</vt:lpstr>
      <vt:lpstr>表9—6运用360度反馈拟定的开发计划中的活动</vt:lpstr>
      <vt:lpstr>在职体验</vt:lpstr>
      <vt:lpstr>表9—7工作要求和雇员可以从中学到的东西</vt:lpstr>
      <vt:lpstr>图9—4　如何利用在职体验来进行人员开发</vt:lpstr>
      <vt:lpstr>在职体验</vt:lpstr>
      <vt:lpstr>表9—8高效的工作轮换系统的特征</vt:lpstr>
      <vt:lpstr>在职体验</vt:lpstr>
      <vt:lpstr>在职体验</vt:lpstr>
      <vt:lpstr>表9—9 符合雇员开发需求和目标的在职体验</vt:lpstr>
      <vt:lpstr>人际互助</vt:lpstr>
      <vt:lpstr>辅导</vt:lpstr>
      <vt:lpstr>表9—11成功的正式导师计划的特点</vt:lpstr>
      <vt:lpstr>从辅导关系中获得的益处</vt:lpstr>
      <vt:lpstr>从辅导关系中获得的益处</vt:lpstr>
      <vt:lpstr>教练关系</vt:lpstr>
      <vt:lpstr>接班人计划</vt:lpstr>
      <vt:lpstr>表9—12接班人计划的开发流程</vt:lpstr>
      <vt:lpstr>采用用九宫格评价并制定雇员开发计划</vt:lpstr>
      <vt:lpstr>图9—5　九宫格的实例</vt:lpstr>
      <vt:lpstr>接班人计划的好处</vt:lpstr>
      <vt:lpstr>接班人计划的缺点</vt:lpstr>
      <vt:lpstr>对管理行为不当的管理人员进行开发</vt:lpstr>
      <vt:lpstr>PowerPoint 演示文稿</vt:lpstr>
      <vt:lpstr>图9—6　岗前培训的四个步骤</vt:lpstr>
      <vt:lpstr>表9—13有效的岗前培训的特征</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42</cp:revision>
  <dcterms:created xsi:type="dcterms:W3CDTF">2012-08-08T08:52:00Z</dcterms:created>
  <dcterms:modified xsi:type="dcterms:W3CDTF">2019-03-15T04:36:38Z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