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346" r:id="rId2"/>
    <p:sldId id="347" r:id="rId3"/>
    <p:sldId id="257" r:id="rId4"/>
    <p:sldId id="258" r:id="rId5"/>
    <p:sldId id="259" r:id="rId6"/>
    <p:sldId id="260" r:id="rId7"/>
    <p:sldId id="261" r:id="rId8"/>
    <p:sldId id="262" r:id="rId9"/>
    <p:sldId id="263" r:id="rId10"/>
    <p:sldId id="264" r:id="rId11"/>
    <p:sldId id="265" r:id="rId12"/>
    <p:sldId id="301" r:id="rId13"/>
    <p:sldId id="304" r:id="rId14"/>
    <p:sldId id="303" r:id="rId15"/>
    <p:sldId id="269" r:id="rId16"/>
    <p:sldId id="270" r:id="rId17"/>
    <p:sldId id="348" r:id="rId18"/>
    <p:sldId id="271" r:id="rId19"/>
    <p:sldId id="272" r:id="rId20"/>
    <p:sldId id="305" r:id="rId21"/>
    <p:sldId id="275" r:id="rId22"/>
    <p:sldId id="306" r:id="rId23"/>
    <p:sldId id="307" r:id="rId24"/>
    <p:sldId id="278" r:id="rId25"/>
    <p:sldId id="309" r:id="rId26"/>
    <p:sldId id="310" r:id="rId27"/>
    <p:sldId id="280" r:id="rId28"/>
    <p:sldId id="281" r:id="rId29"/>
    <p:sldId id="282" r:id="rId30"/>
    <p:sldId id="311" r:id="rId31"/>
    <p:sldId id="312" r:id="rId32"/>
    <p:sldId id="283" r:id="rId33"/>
    <p:sldId id="284" r:id="rId34"/>
    <p:sldId id="313" r:id="rId35"/>
    <p:sldId id="286" r:id="rId36"/>
    <p:sldId id="287" r:id="rId37"/>
    <p:sldId id="317" r:id="rId38"/>
    <p:sldId id="314" r:id="rId39"/>
    <p:sldId id="315" r:id="rId40"/>
    <p:sldId id="291" r:id="rId41"/>
    <p:sldId id="292" r:id="rId42"/>
    <p:sldId id="293" r:id="rId43"/>
    <p:sldId id="316" r:id="rId44"/>
    <p:sldId id="294" r:id="rId45"/>
    <p:sldId id="295" r:id="rId46"/>
    <p:sldId id="296" r:id="rId47"/>
    <p:sldId id="318" r:id="rId48"/>
    <p:sldId id="349" r:id="rId4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DD6C6532-5FDC-459A-82B7-A649235AC1D0}" type="datetimeFigureOut">
              <a:rPr lang="en-US"/>
              <a:t>3/15/2019</a:t>
            </a:fld>
            <a:endParaRPr lang="en-US"/>
          </a:p>
        </p:txBody>
      </p:sp>
      <p:sp>
        <p:nvSpPr>
          <p:cNvPr id="12" name="Footer Placeholder 16"/>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392F5F95-EB69-48DE-B41B-E8DFCF940CE3}"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BE098D8A-911E-4FF9-BC1A-90588C857159}" type="datetimeFigureOut">
              <a:rPr lang="en-US"/>
              <a:t>3/15/2019</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6" name="Slide Number Placeholder 22"/>
          <p:cNvSpPr>
            <a:spLocks noGrp="1"/>
          </p:cNvSpPr>
          <p:nvPr>
            <p:ph type="sldNum" sz="quarter" idx="12"/>
          </p:nvPr>
        </p:nvSpPr>
        <p:spPr/>
        <p:txBody>
          <a:bodyPr/>
          <a:lstStyle>
            <a:lvl1pPr>
              <a:defRPr/>
            </a:lvl1pPr>
          </a:lstStyle>
          <a:p>
            <a:pPr>
              <a:defRPr/>
            </a:pPr>
            <a:fld id="{1336307F-7CA1-4685-BE47-F8CB0631791C}"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93174F51-CADC-4F4B-9DD9-8AA4EA9EC0EC}" type="datetimeFigureOut">
              <a:rPr lang="en-US"/>
              <a:t>3/15/2019</a:t>
            </a:fld>
            <a:endParaRPr 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6DAEF2B3-85B5-4780-A63D-07B0234F744F}"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C1C01340-8736-4B8A-BF91-79A934649E76}" type="datetimeFigureOut">
              <a:rPr lang="en-US"/>
              <a:t>3/15/2019</a:t>
            </a:fld>
            <a:endParaRPr lang="en-US" dirty="0"/>
          </a:p>
        </p:txBody>
      </p:sp>
      <p:sp>
        <p:nvSpPr>
          <p:cNvPr id="6"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7" name="Slide Number Placeholder 22"/>
          <p:cNvSpPr>
            <a:spLocks noGrp="1"/>
          </p:cNvSpPr>
          <p:nvPr>
            <p:ph type="sldNum" sz="quarter" idx="12"/>
          </p:nvPr>
        </p:nvSpPr>
        <p:spPr/>
        <p:txBody>
          <a:bodyPr/>
          <a:lstStyle>
            <a:lvl1pPr>
              <a:defRPr/>
            </a:lvl1pPr>
          </a:lstStyle>
          <a:p>
            <a:pPr>
              <a:defRPr/>
            </a:pPr>
            <a:fld id="{2A174A57-FCF4-4A5C-A1A4-36B2BF494113}"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C48A2056-B468-4710-A1A3-3EF76FF33DC5}" type="datetimeFigureOut">
              <a:rPr lang="en-US"/>
              <a:t>3/15/2019</a:t>
            </a:fld>
            <a:endParaRPr lang="en-US" dirty="0"/>
          </a:p>
        </p:txBody>
      </p:sp>
      <p:sp>
        <p:nvSpPr>
          <p:cNvPr id="8"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9" name="Slide Number Placeholder 22"/>
          <p:cNvSpPr>
            <a:spLocks noGrp="1"/>
          </p:cNvSpPr>
          <p:nvPr>
            <p:ph type="sldNum" sz="quarter" idx="12"/>
          </p:nvPr>
        </p:nvSpPr>
        <p:spPr/>
        <p:txBody>
          <a:bodyPr/>
          <a:lstStyle>
            <a:lvl1pPr>
              <a:defRPr/>
            </a:lvl1pPr>
          </a:lstStyle>
          <a:p>
            <a:pPr>
              <a:defRPr/>
            </a:pPr>
            <a:fld id="{BE469121-E699-4D8D-83D1-8A73E8446E58}"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74281599-114B-4265-B2C0-18B6C06CE558}" type="datetimeFigureOut">
              <a:rPr lang="en-US"/>
              <a:t>3/15/2019</a:t>
            </a:fld>
            <a:endParaRPr lang="en-US" dirty="0"/>
          </a:p>
        </p:txBody>
      </p:sp>
      <p:sp>
        <p:nvSpPr>
          <p:cNvPr id="4"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5" name="Slide Number Placeholder 22"/>
          <p:cNvSpPr>
            <a:spLocks noGrp="1"/>
          </p:cNvSpPr>
          <p:nvPr>
            <p:ph type="sldNum" sz="quarter" idx="12"/>
          </p:nvPr>
        </p:nvSpPr>
        <p:spPr/>
        <p:txBody>
          <a:bodyPr/>
          <a:lstStyle>
            <a:lvl1pPr>
              <a:defRPr/>
            </a:lvl1pPr>
          </a:lstStyle>
          <a:p>
            <a:pPr>
              <a:defRPr/>
            </a:pPr>
            <a:fld id="{2D4D6032-982B-4740-BE6D-0F2D298CFB0F}"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ACEE44EF-A5F0-454C-BAB3-653BB9408E64}" type="datetimeFigureOut">
              <a:rPr lang="en-US"/>
              <a:t>3/15/2019</a:t>
            </a:fld>
            <a:endParaRPr lang="en-US" dirty="0"/>
          </a:p>
        </p:txBody>
      </p:sp>
      <p:sp>
        <p:nvSpPr>
          <p:cNvPr id="3"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4" name="Slide Number Placeholder 22"/>
          <p:cNvSpPr>
            <a:spLocks noGrp="1"/>
          </p:cNvSpPr>
          <p:nvPr>
            <p:ph type="sldNum" sz="quarter" idx="12"/>
          </p:nvPr>
        </p:nvSpPr>
        <p:spPr/>
        <p:txBody>
          <a:bodyPr/>
          <a:lstStyle>
            <a:lvl1pPr>
              <a:defRPr/>
            </a:lvl1pPr>
          </a:lstStyle>
          <a:p>
            <a:pPr>
              <a:defRPr/>
            </a:pPr>
            <a:fld id="{020137F9-C0BE-4151-9228-4CFB16454CF9}"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87413010-5C19-4D65-A342-658CA1D43E1B}" type="datetimeFigureOut">
              <a:rPr lang="en-US"/>
              <a:t>3/15/2019</a:t>
            </a:fld>
            <a:endParaRPr lang="en-US"/>
          </a:p>
        </p:txBody>
      </p:sp>
      <p:sp>
        <p:nvSpPr>
          <p:cNvPr id="10" name="Footer Placeholder 5"/>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12" name="Slide Number Placeholder 6"/>
          <p:cNvSpPr>
            <a:spLocks noGrp="1"/>
          </p:cNvSpPr>
          <p:nvPr>
            <p:ph type="sldNum" sz="quarter" idx="12"/>
          </p:nvPr>
        </p:nvSpPr>
        <p:spPr/>
        <p:txBody>
          <a:bodyPr/>
          <a:lstStyle>
            <a:lvl1pPr>
              <a:defRPr/>
            </a:lvl1pPr>
          </a:lstStyle>
          <a:p>
            <a:pPr>
              <a:defRPr/>
            </a:pPr>
            <a:fld id="{96EB5CC5-BF22-4840-AD1D-F6AD085C9886}"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C32C93E6-E9FD-4F67-9349-531262EA7CCD}" type="datetimeFigureOut">
              <a:rPr lang="en-US"/>
              <a:t>3/15/2019</a:t>
            </a:fld>
            <a:endParaRPr lang="en-US"/>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DFE58EB5-81F6-418A-B5D3-464637A9F919}"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08EB246F-1801-4EF9-951C-69EAC2960C6A}" type="datetimeFigureOut">
              <a:rPr lang="en-US"/>
              <a:t>3/15/2019</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6" name="Slide Number Placeholder 22"/>
          <p:cNvSpPr>
            <a:spLocks noGrp="1"/>
          </p:cNvSpPr>
          <p:nvPr>
            <p:ph type="sldNum" sz="quarter" idx="12"/>
          </p:nvPr>
        </p:nvSpPr>
        <p:spPr/>
        <p:txBody>
          <a:bodyPr/>
          <a:lstStyle>
            <a:lvl1pPr>
              <a:defRPr/>
            </a:lvl1pPr>
          </a:lstStyle>
          <a:p>
            <a:pPr>
              <a:defRPr/>
            </a:pPr>
            <a:fld id="{01A81D09-1F22-489F-94AF-5A9CBCCAD68F}"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4D3EC55B-DAAD-44C7-AA7D-DD8CA75B2EA0}" type="datetimeFigureOut">
              <a:rPr lang="en-US"/>
              <a:t>3/15/2019</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6" name="Slide Number Placeholder 22"/>
          <p:cNvSpPr>
            <a:spLocks noGrp="1"/>
          </p:cNvSpPr>
          <p:nvPr>
            <p:ph type="sldNum" sz="quarter" idx="12"/>
          </p:nvPr>
        </p:nvSpPr>
        <p:spPr/>
        <p:txBody>
          <a:bodyPr/>
          <a:lstStyle>
            <a:lvl1pPr>
              <a:defRPr/>
            </a:lvl1pPr>
          </a:lstStyle>
          <a:p>
            <a:pPr>
              <a:defRPr/>
            </a:pPr>
            <a:fld id="{4FD6C26D-3DB0-4952-929B-3022BAAD326D}"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6E8C4370-489C-4660-9E4D-419BF4A1D165}" type="datetimeFigureOut">
              <a:rPr lang="en-US"/>
              <a:t>3/15/2019</a:t>
            </a:fld>
            <a:endParaRPr lang="en-US"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smtClean="0">
                <a:solidFill>
                  <a:schemeClr val="tx2"/>
                </a:solidFill>
              </a:defRPr>
            </a:lvl1pPr>
          </a:lstStyle>
          <a:p>
            <a:pPr>
              <a:defRPr/>
            </a:pPr>
            <a:r>
              <a:rPr lang="en-US"/>
              <a:t>© 2014 by McGraw-Hill Education.  This is proprietary material solely for authorized instructor use. Not authorized for sale or distribution in any manner.  This document may not be copied， scanned， duplicated， forwarded， distributed， or posted on a website， in whole or part. </a:t>
            </a:r>
            <a:endParaRPr lang="en-IN" dirty="0"/>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D56A2A51-AD3B-48FD-BD58-5E912EC94613}" type="slidenum">
              <a:rPr lang="en-IN"/>
              <a:t>‹#›</a:t>
            </a:fld>
            <a:endParaRPr lang="en-IN"/>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6-</a:t>
            </a:r>
            <a:fld id="{448D6072-6555-4BDC-B24A-788FF66654E4}"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57468" y="-2667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6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培训评估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01504" y="-158581"/>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9" name="Content Placeholder 2"/>
          <p:cNvSpPr>
            <a:spLocks noGrp="1"/>
          </p:cNvSpPr>
          <p:nvPr>
            <p:ph sz="quarter" idx="1"/>
          </p:nvPr>
        </p:nvSpPr>
        <p:spPr>
          <a:xfrm>
            <a:off x="669608" y="1259205"/>
            <a:ext cx="8229600" cy="4924425"/>
          </a:xfrm>
        </p:spPr>
        <p:txBody>
          <a:bodyPr/>
          <a:lstStyle/>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阐明培训评估的重要性。</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明确并选择用于评估培训项目的成果。</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讨论规划和实施一次理想的培训评估的过程。</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讨论不同评估方案的优缺点。</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idx="4294967295"/>
          </p:nvPr>
        </p:nvSpPr>
        <p:spPr>
          <a:xfrm>
            <a:off x="457200" y="-162877"/>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3" name="Content Placeholder 2"/>
          <p:cNvSpPr>
            <a:spLocks noGrp="1"/>
          </p:cNvSpPr>
          <p:nvPr>
            <p:ph idx="4294967295"/>
          </p:nvPr>
        </p:nvSpPr>
        <p:spPr>
          <a:xfrm>
            <a:off x="662940" y="1283970"/>
            <a:ext cx="8229600" cy="4924425"/>
          </a:xfrm>
        </p:spPr>
        <p:txBody>
          <a:bodyPr/>
          <a:lstStyle/>
          <a:p>
            <a:pPr marL="367030" indent="-36703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根据公司的不同特点、培训的重要程度和培训目标选择适当的培训评估方案。</a:t>
            </a:r>
          </a:p>
          <a:p>
            <a:pPr marL="367030" indent="-36703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进行培训项目的成本</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收益分析。</a:t>
            </a:r>
          </a:p>
          <a:p>
            <a:pPr marL="367030" indent="-36703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解释劳动力分析和仪表板在决定培训实践的价值方面发挥的作用。</a:t>
            </a:r>
          </a:p>
          <a:p>
            <a:endParaRPr lang="en-IN"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a:xfrm>
            <a:off x="407035" y="-154622"/>
            <a:ext cx="8229600" cy="1143000"/>
          </a:xfrm>
        </p:spPr>
        <p:txBody>
          <a:bodyPr/>
          <a:lstStyle/>
          <a:p>
            <a:r>
              <a:rPr lang="zh-CN" altLang="en-US" b="1" dirty="0">
                <a:solidFill>
                  <a:srgbClr val="000000"/>
                </a:solidFill>
                <a:latin typeface="华文新魏" panose="02010800040101010101" pitchFamily="2" charset="-122"/>
                <a:ea typeface="华文新魏" panose="02010800040101010101" pitchFamily="2" charset="-122"/>
              </a:rPr>
              <a:t>引 言</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3" name="Content Placeholder 2"/>
          <p:cNvSpPr>
            <a:spLocks noGrp="1"/>
          </p:cNvSpPr>
          <p:nvPr>
            <p:ph idx="4294967295"/>
          </p:nvPr>
        </p:nvSpPr>
        <p:spPr>
          <a:xfrm>
            <a:off x="347782" y="1292885"/>
            <a:ext cx="8229600" cy="4924425"/>
          </a:xfrm>
        </p:spPr>
        <p:txBody>
          <a:bodyPr>
            <a:normAutofit/>
          </a:bodyPr>
          <a:lstStyle/>
          <a:p>
            <a:pPr marL="730250" indent="-457200">
              <a:lnSpc>
                <a:spcPct val="120000"/>
              </a:lnSpc>
              <a:buFont typeface="Wingdings" panose="05000000000000000000" charset="0"/>
              <a:buChar char="l"/>
            </a:pPr>
            <a:r>
              <a:rPr lang="zh-CN" altLang="zh-CN" sz="3200" b="1" dirty="0">
                <a:latin typeface="仿宋" pitchFamily="49" charset="-122"/>
                <a:ea typeface="仿宋" pitchFamily="49" charset="-122"/>
              </a:rPr>
              <a:t>培训效果</a:t>
            </a:r>
            <a:r>
              <a:rPr lang="zh-CN" altLang="en-US" sz="3200" dirty="0">
                <a:latin typeface="仿宋" pitchFamily="49" charset="-122"/>
                <a:ea typeface="仿宋" pitchFamily="49" charset="-122"/>
              </a:rPr>
              <a:t>：</a:t>
            </a:r>
            <a:r>
              <a:rPr lang="zh-CN" altLang="zh-CN" sz="3200" dirty="0">
                <a:latin typeface="仿宋" pitchFamily="49" charset="-122"/>
                <a:ea typeface="仿宋" pitchFamily="49" charset="-122"/>
              </a:rPr>
              <a:t>是指公司和受训者从培训中获得的收益。</a:t>
            </a:r>
          </a:p>
          <a:p>
            <a:pPr marL="730250" indent="-457200">
              <a:lnSpc>
                <a:spcPct val="120000"/>
              </a:lnSpc>
              <a:buFont typeface="Wingdings" panose="05000000000000000000" charset="0"/>
              <a:buChar char="l"/>
            </a:pPr>
            <a:r>
              <a:rPr lang="zh-CN" altLang="zh-CN" sz="3200" b="1" dirty="0">
                <a:latin typeface="仿宋" pitchFamily="49" charset="-122"/>
                <a:ea typeface="仿宋" pitchFamily="49" charset="-122"/>
              </a:rPr>
              <a:t>培训的成果或标准</a:t>
            </a:r>
            <a:r>
              <a:rPr lang="zh-CN" altLang="en-US" sz="3200" dirty="0">
                <a:latin typeface="仿宋" pitchFamily="49" charset="-122"/>
                <a:ea typeface="仿宋" pitchFamily="49" charset="-122"/>
              </a:rPr>
              <a:t>：</a:t>
            </a:r>
            <a:r>
              <a:rPr lang="zh-CN" altLang="zh-CN" sz="3200" dirty="0">
                <a:latin typeface="仿宋" pitchFamily="49" charset="-122"/>
                <a:ea typeface="仿宋" pitchFamily="49" charset="-122"/>
              </a:rPr>
              <a:t>指培训者和公司用来评价培训项目的尺度。</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idx="4294967295"/>
          </p:nvPr>
        </p:nvSpPr>
        <p:spPr>
          <a:xfrm>
            <a:off x="457200" y="-78422"/>
            <a:ext cx="8229600" cy="1143000"/>
          </a:xfrm>
        </p:spPr>
        <p:txBody>
          <a:bodyPr/>
          <a:lstStyle/>
          <a:p>
            <a:r>
              <a:rPr lang="zh-CN" altLang="en-US" b="1" dirty="0">
                <a:solidFill>
                  <a:srgbClr val="000000"/>
                </a:solidFill>
                <a:latin typeface="华文新魏" panose="02010800040101010101" pitchFamily="2" charset="-122"/>
                <a:ea typeface="华文新魏" panose="02010800040101010101" pitchFamily="2" charset="-122"/>
              </a:rPr>
              <a:t>引 言</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3" name="Content Placeholder 2"/>
          <p:cNvSpPr>
            <a:spLocks noGrp="1"/>
          </p:cNvSpPr>
          <p:nvPr>
            <p:ph idx="4294967295"/>
          </p:nvPr>
        </p:nvSpPr>
        <p:spPr>
          <a:xfrm>
            <a:off x="389890" y="1275715"/>
            <a:ext cx="8229600" cy="4924425"/>
          </a:xfrm>
        </p:spPr>
        <p:txBody>
          <a:bodyPr>
            <a:normAutofit/>
          </a:bodyPr>
          <a:lstStyle/>
          <a:p>
            <a:pPr marL="730250" indent="-457200">
              <a:lnSpc>
                <a:spcPct val="120000"/>
              </a:lnSpc>
              <a:buFont typeface="Wingdings" panose="05000000000000000000" charset="0"/>
              <a:buChar char="l"/>
            </a:pPr>
            <a:r>
              <a:rPr lang="zh-CN" altLang="zh-CN" sz="3200" b="1" dirty="0">
                <a:latin typeface="仿宋" pitchFamily="49" charset="-122"/>
                <a:ea typeface="仿宋" pitchFamily="49" charset="-122"/>
              </a:rPr>
              <a:t>培训评估</a:t>
            </a:r>
            <a:r>
              <a:rPr lang="zh-CN" altLang="en-US" sz="3200" dirty="0">
                <a:latin typeface="仿宋" pitchFamily="49" charset="-122"/>
                <a:ea typeface="仿宋" pitchFamily="49" charset="-122"/>
              </a:rPr>
              <a:t>：</a:t>
            </a:r>
            <a:r>
              <a:rPr lang="zh-CN" altLang="zh-CN" sz="3200" dirty="0">
                <a:latin typeface="仿宋" pitchFamily="49" charset="-122"/>
                <a:ea typeface="仿宋" pitchFamily="49" charset="-122"/>
              </a:rPr>
              <a:t>指收集培训成果以衡量培训是否有效的过程。</a:t>
            </a:r>
          </a:p>
          <a:p>
            <a:pPr marL="730250" indent="-457200">
              <a:lnSpc>
                <a:spcPct val="120000"/>
              </a:lnSpc>
              <a:buFont typeface="Wingdings" panose="05000000000000000000" charset="0"/>
              <a:buChar char="l"/>
            </a:pPr>
            <a:r>
              <a:rPr lang="zh-CN" altLang="zh-CN" sz="3200" b="1" dirty="0">
                <a:latin typeface="仿宋" pitchFamily="49" charset="-122"/>
                <a:ea typeface="仿宋" pitchFamily="49" charset="-122"/>
              </a:rPr>
              <a:t>评估方案设计</a:t>
            </a:r>
            <a:r>
              <a:rPr lang="zh-CN" altLang="en-US" sz="3200" dirty="0">
                <a:latin typeface="仿宋" pitchFamily="49" charset="-122"/>
                <a:ea typeface="仿宋" pitchFamily="49" charset="-122"/>
              </a:rPr>
              <a:t>：</a:t>
            </a:r>
            <a:r>
              <a:rPr lang="zh-CN" altLang="zh-CN" sz="3200" dirty="0">
                <a:latin typeface="仿宋" pitchFamily="49" charset="-122"/>
                <a:ea typeface="仿宋" pitchFamily="49" charset="-122"/>
              </a:rPr>
              <a:t>指设计收集什么样的信息</a:t>
            </a:r>
            <a:r>
              <a:rPr lang="en-US" altLang="zh-CN" sz="3200" dirty="0">
                <a:latin typeface="仿宋" pitchFamily="49" charset="-122"/>
                <a:ea typeface="仿宋" pitchFamily="49" charset="-122"/>
              </a:rPr>
              <a:t>，</a:t>
            </a:r>
            <a:r>
              <a:rPr lang="zh-CN" altLang="zh-CN" sz="3200" dirty="0">
                <a:latin typeface="仿宋" pitchFamily="49" charset="-122"/>
                <a:ea typeface="仿宋" pitchFamily="49" charset="-122"/>
              </a:rPr>
              <a:t>从哪里、在何时、如何收集信息</a:t>
            </a:r>
            <a:r>
              <a:rPr lang="en-US" altLang="zh-CN" sz="3200" dirty="0">
                <a:latin typeface="仿宋" pitchFamily="49" charset="-122"/>
                <a:ea typeface="仿宋" pitchFamily="49" charset="-122"/>
              </a:rPr>
              <a:t>——</a:t>
            </a:r>
            <a:r>
              <a:rPr lang="zh-CN" altLang="zh-CN" sz="3200" dirty="0">
                <a:latin typeface="仿宋" pitchFamily="49" charset="-122"/>
                <a:ea typeface="仿宋" pitchFamily="49" charset="-122"/>
              </a:rPr>
              <a:t>这些信息被用来判断培训项目的有效性。</a:t>
            </a:r>
          </a:p>
          <a:p>
            <a:pPr marL="274320" indent="-274320" fontAlgn="auto">
              <a:spcBef>
                <a:spcPts val="580"/>
              </a:spcBef>
              <a:spcAft>
                <a:spcPts val="0"/>
              </a:spcAft>
              <a:buFont typeface="Wingdings 2" panose="05020102010507070707"/>
              <a:buChar char=""/>
              <a:defRPr/>
            </a:pPr>
            <a:endParaRPr lang="en-IN"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idx="4294967295"/>
          </p:nvPr>
        </p:nvSpPr>
        <p:spPr>
          <a:xfrm>
            <a:off x="457200" y="-195897"/>
            <a:ext cx="8229600" cy="1143000"/>
          </a:xfrm>
        </p:spPr>
        <p:txBody>
          <a:bodyPr/>
          <a:lstStyle/>
          <a:p>
            <a:r>
              <a:rPr lang="zh-CN" altLang="zh-CN" b="1" dirty="0">
                <a:latin typeface="华文新魏" panose="02010800040101010101" pitchFamily="2" charset="-122"/>
                <a:ea typeface="华文新魏" panose="02010800040101010101" pitchFamily="2" charset="-122"/>
              </a:rPr>
              <a:t>进行培训评估的原因</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18435" name="Content Placeholder 2"/>
          <p:cNvSpPr>
            <a:spLocks noGrp="1"/>
          </p:cNvSpPr>
          <p:nvPr>
            <p:ph idx="4294967295"/>
          </p:nvPr>
        </p:nvSpPr>
        <p:spPr>
          <a:xfrm>
            <a:off x="654050" y="1283970"/>
            <a:ext cx="8229600" cy="4924425"/>
          </a:xfrm>
        </p:spPr>
        <p:txBody>
          <a:bodyPr/>
          <a:lstStyle/>
          <a:p>
            <a:pPr marL="334010" indent="-334010">
              <a:lnSpc>
                <a:spcPct val="120000"/>
              </a:lnSpc>
              <a:buFont typeface="Wingdings" panose="05000000000000000000" charset="0"/>
              <a:buChar char="l"/>
            </a:pPr>
            <a:r>
              <a:rPr lang="zh-CN" altLang="en-US" sz="2800" dirty="0">
                <a:latin typeface="+mn-ea"/>
              </a:rPr>
              <a:t>由</a:t>
            </a:r>
            <a:r>
              <a:rPr lang="zh-CN" altLang="zh-CN" sz="2800" dirty="0">
                <a:latin typeface="+mn-ea"/>
              </a:rPr>
              <a:t>于公司在培训和教育上花费了巨大的成本</a:t>
            </a:r>
            <a:r>
              <a:rPr lang="en-US" altLang="zh-CN" sz="2800" dirty="0">
                <a:latin typeface="+mn-ea"/>
              </a:rPr>
              <a:t>，</a:t>
            </a:r>
            <a:r>
              <a:rPr lang="zh-CN" altLang="zh-CN" sz="2800" dirty="0">
                <a:latin typeface="+mn-ea"/>
              </a:rPr>
              <a:t>并且将培训作为公司获得成功的一项策略</a:t>
            </a:r>
            <a:r>
              <a:rPr lang="en-US" altLang="zh-CN" sz="2800" dirty="0">
                <a:latin typeface="+mn-ea"/>
              </a:rPr>
              <a:t>，</a:t>
            </a:r>
            <a:r>
              <a:rPr lang="zh-CN" altLang="zh-CN" sz="2800" dirty="0">
                <a:latin typeface="+mn-ea"/>
              </a:rPr>
              <a:t>因此它们希望培训获得的成果和收益是可以测量的。</a:t>
            </a:r>
            <a:endParaRPr lang="en-US" altLang="zh-CN" sz="2800" dirty="0">
              <a:latin typeface="+mn-ea"/>
            </a:endParaRPr>
          </a:p>
          <a:p>
            <a:pPr marL="334010" indent="-334010">
              <a:lnSpc>
                <a:spcPct val="120000"/>
              </a:lnSpc>
              <a:buFont typeface="Wingdings" panose="05000000000000000000" charset="0"/>
              <a:buChar char="l"/>
            </a:pPr>
            <a:r>
              <a:rPr lang="zh-CN" altLang="zh-CN" sz="2800" dirty="0">
                <a:latin typeface="+mn-ea"/>
              </a:rPr>
              <a:t>培训效果评估能够告诉人们培训产生的收益并且提供改进培训所需的相关信息。</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培训评估包括事前评估和事后评估。</a:t>
            </a:r>
            <a:endParaRPr lang="en-IN" sz="2800" dirty="0">
              <a:latin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386080" y="-103187"/>
            <a:ext cx="8229600" cy="1143000"/>
          </a:xfrm>
        </p:spPr>
        <p:txBody>
          <a:bodyPr/>
          <a:lstStyle/>
          <a:p>
            <a:r>
              <a:rPr lang="zh-CN" altLang="zh-CN" b="1" dirty="0">
                <a:latin typeface="华文新魏" panose="02010800040101010101" pitchFamily="2" charset="-122"/>
                <a:ea typeface="华文新魏" panose="02010800040101010101" pitchFamily="2" charset="-122"/>
              </a:rPr>
              <a:t>事前评估</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720725" y="1242060"/>
            <a:ext cx="8229600" cy="4924425"/>
          </a:xfrm>
        </p:spPr>
        <p:txBody>
          <a:bodyPr/>
          <a:lstStyle/>
          <a:p>
            <a:pPr>
              <a:lnSpc>
                <a:spcPct val="120000"/>
              </a:lnSpc>
              <a:buFont typeface="Wingdings" panose="05000000000000000000" charset="0"/>
              <a:buChar char="l"/>
            </a:pPr>
            <a:r>
              <a:rPr lang="zh-CN" altLang="zh-CN" sz="2800" dirty="0">
                <a:latin typeface="+mn-ea"/>
              </a:rPr>
              <a:t>指在项目设计开发过程中进行的评估</a:t>
            </a:r>
            <a:endParaRPr lang="en-US" altLang="zh-CN" sz="2800" dirty="0">
              <a:latin typeface="+mn-ea"/>
            </a:endParaRPr>
          </a:p>
          <a:p>
            <a:pPr marL="620395" lvl="1" indent="-300355">
              <a:lnSpc>
                <a:spcPct val="120000"/>
              </a:lnSpc>
              <a:buFont typeface="Wingdings" panose="05000000000000000000" charset="0"/>
              <a:buChar char="l"/>
            </a:pPr>
            <a:r>
              <a:rPr lang="zh-CN" altLang="zh-CN" sz="2800" dirty="0">
                <a:latin typeface="+mn-ea"/>
              </a:rPr>
              <a:t>培训项目组织合理且实施顺利</a:t>
            </a:r>
            <a:endParaRPr lang="en-US" altLang="zh-CN" sz="2800" dirty="0">
              <a:latin typeface="+mn-ea"/>
            </a:endParaRPr>
          </a:p>
          <a:p>
            <a:pPr marL="620395" lvl="1" indent="-300355">
              <a:lnSpc>
                <a:spcPct val="120000"/>
              </a:lnSpc>
              <a:buFont typeface="Wingdings" panose="05000000000000000000" charset="0"/>
              <a:buChar char="l"/>
            </a:pPr>
            <a:r>
              <a:rPr lang="zh-CN" altLang="zh-CN" sz="2800" dirty="0">
                <a:latin typeface="+mn-ea"/>
              </a:rPr>
              <a:t>受训者能够参与学习并对培训项目感到满意</a:t>
            </a:r>
            <a:endParaRPr lang="en-US" altLang="zh-CN" sz="2800" dirty="0">
              <a:latin typeface="+mn-ea"/>
            </a:endParaRPr>
          </a:p>
          <a:p>
            <a:pPr>
              <a:lnSpc>
                <a:spcPct val="120000"/>
              </a:lnSpc>
              <a:buFont typeface="Wingdings" panose="05000000000000000000" charset="0"/>
              <a:buChar char="l"/>
            </a:pPr>
            <a:r>
              <a:rPr lang="zh-CN" altLang="zh-CN" sz="2800" dirty="0">
                <a:latin typeface="+mn-ea"/>
              </a:rPr>
              <a:t>事前评估提供了有关如何使培训项目更理想的信息</a:t>
            </a:r>
            <a:endParaRPr lang="en-US" altLang="zh-CN" sz="2800" dirty="0">
              <a:latin typeface="+mn-ea"/>
            </a:endParaRPr>
          </a:p>
          <a:p>
            <a:pPr>
              <a:lnSpc>
                <a:spcPct val="120000"/>
              </a:lnSpc>
              <a:buFont typeface="Wingdings" panose="05000000000000000000" charset="0"/>
              <a:buChar char="l"/>
            </a:pPr>
            <a:r>
              <a:rPr lang="zh-CN" altLang="zh-CN" sz="2800" b="1" dirty="0">
                <a:latin typeface="+mn-ea"/>
              </a:rPr>
              <a:t>试验性测试</a:t>
            </a:r>
            <a:r>
              <a:rPr lang="zh-CN" altLang="en-US" sz="2800" dirty="0">
                <a:latin typeface="+mn-ea"/>
              </a:rPr>
              <a:t>：</a:t>
            </a:r>
            <a:r>
              <a:rPr lang="zh-CN" altLang="zh-CN" sz="2800" dirty="0">
                <a:latin typeface="+mn-ea"/>
              </a:rPr>
              <a:t>是指与潜在的受训者、管理者或其他客户</a:t>
            </a:r>
            <a:r>
              <a:rPr lang="en-US" altLang="zh-CN" sz="2800" dirty="0">
                <a:latin typeface="+mn-ea"/>
              </a:rPr>
              <a:t>（</a:t>
            </a:r>
            <a:r>
              <a:rPr lang="zh-CN" altLang="zh-CN" sz="2800" dirty="0">
                <a:latin typeface="+mn-ea"/>
              </a:rPr>
              <a:t>培训项目开发的出资人</a:t>
            </a:r>
            <a:r>
              <a:rPr lang="en-US" altLang="zh-CN" sz="2800" dirty="0">
                <a:latin typeface="+mn-ea"/>
              </a:rPr>
              <a:t>）</a:t>
            </a:r>
            <a:r>
              <a:rPr lang="zh-CN" altLang="zh-CN" sz="2800" dirty="0">
                <a:latin typeface="+mn-ea"/>
              </a:rPr>
              <a:t>预先试行培训项目的过程</a:t>
            </a:r>
            <a:endParaRPr lang="en-IN" sz="2800" dirty="0">
              <a:latin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a:xfrm>
            <a:off x="361315" y="-136842"/>
            <a:ext cx="8229600" cy="1143000"/>
          </a:xfrm>
        </p:spPr>
        <p:txBody>
          <a:bodyPr/>
          <a:lstStyle/>
          <a:p>
            <a:r>
              <a:rPr lang="zh-CN" altLang="zh-CN" b="1" dirty="0">
                <a:latin typeface="华文新魏" panose="02010800040101010101" pitchFamily="2" charset="-122"/>
                <a:ea typeface="华文新魏" panose="02010800040101010101" pitchFamily="2" charset="-122"/>
              </a:rPr>
              <a:t>事后评估</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20482" name="Content Placeholder 2"/>
          <p:cNvSpPr>
            <a:spLocks noGrp="1"/>
          </p:cNvSpPr>
          <p:nvPr>
            <p:ph idx="4294967295"/>
          </p:nvPr>
        </p:nvSpPr>
        <p:spPr>
          <a:xfrm>
            <a:off x="687070" y="1259205"/>
            <a:ext cx="8229600" cy="4924425"/>
          </a:xfrm>
        </p:spPr>
        <p:txBody>
          <a:bodyPr/>
          <a:lstStyle/>
          <a:p>
            <a:pPr>
              <a:lnSpc>
                <a:spcPct val="120000"/>
              </a:lnSpc>
              <a:buFont typeface="Wingdings" panose="05000000000000000000" charset="0"/>
              <a:buChar char="l"/>
            </a:pPr>
            <a:r>
              <a:rPr lang="zh-CN" altLang="zh-CN" sz="2800" dirty="0">
                <a:latin typeface="+mn-ea"/>
              </a:rPr>
              <a:t>指为了衡量受训者参加培训项目后的改变程度而进行的评估</a:t>
            </a:r>
            <a:r>
              <a:rPr lang="en-US" altLang="zh-CN" sz="2800" dirty="0">
                <a:latin typeface="+mn-ea"/>
              </a:rPr>
              <a:t>，</a:t>
            </a:r>
            <a:r>
              <a:rPr lang="zh-CN" altLang="zh-CN" sz="2800" dirty="0">
                <a:latin typeface="+mn-ea"/>
              </a:rPr>
              <a:t>也就是评估受训者是否掌握了培训目标中确定的知识、技能、态度、行为方式或其他成果。</a:t>
            </a:r>
            <a:endParaRPr lang="en-US" sz="2800" dirty="0">
              <a:latin typeface="+mn-ea"/>
            </a:endParaRPr>
          </a:p>
          <a:p>
            <a:pPr marL="670560" lvl="1" indent="-350520">
              <a:lnSpc>
                <a:spcPct val="120000"/>
              </a:lnSpc>
              <a:buFont typeface="Wingdings" panose="05000000000000000000" charset="0"/>
              <a:buChar char="l"/>
            </a:pPr>
            <a:r>
              <a:rPr lang="zh-CN" altLang="zh-CN" sz="2800" dirty="0">
                <a:latin typeface="+mn-ea"/>
              </a:rPr>
              <a:t>公司从培训中获得的货币收益</a:t>
            </a:r>
            <a:r>
              <a:rPr lang="en-US" altLang="zh-CN" sz="2800" dirty="0">
                <a:latin typeface="+mn-ea"/>
              </a:rPr>
              <a:t>（</a:t>
            </a:r>
            <a:r>
              <a:rPr lang="zh-CN" altLang="zh-CN" sz="2800" dirty="0">
                <a:latin typeface="+mn-ea"/>
              </a:rPr>
              <a:t>也称作投资回报</a:t>
            </a:r>
            <a:r>
              <a:rPr lang="en-US" altLang="zh-CN" sz="2800" dirty="0">
                <a:latin typeface="+mn-ea"/>
              </a:rPr>
              <a:t>）</a:t>
            </a:r>
            <a:r>
              <a:rPr lang="zh-CN" altLang="zh-CN" sz="2800" dirty="0">
                <a:latin typeface="+mn-ea"/>
              </a:rPr>
              <a:t>的测量</a:t>
            </a:r>
            <a:r>
              <a:rPr lang="zh-CN" altLang="en-US" sz="2800" dirty="0">
                <a:latin typeface="+mn-ea"/>
              </a:rPr>
              <a:t>。</a:t>
            </a:r>
            <a:endParaRPr lang="zh-CN" altLang="zh-CN" sz="2800" dirty="0">
              <a:latin typeface="+mn-ea"/>
            </a:endParaRPr>
          </a:p>
          <a:p>
            <a:pPr marL="670560" lvl="1" indent="-350520">
              <a:lnSpc>
                <a:spcPct val="120000"/>
              </a:lnSpc>
              <a:buFont typeface="Wingdings" panose="05000000000000000000" charset="0"/>
              <a:buChar char="l"/>
            </a:pPr>
            <a:r>
              <a:rPr lang="zh-CN" altLang="zh-CN" sz="2800" dirty="0">
                <a:latin typeface="+mn-ea"/>
              </a:rPr>
              <a:t>运用测试、行为等级评定或者绩效的客观评价标准</a:t>
            </a:r>
            <a:r>
              <a:rPr lang="en-US" altLang="zh-CN" sz="2800" dirty="0">
                <a:latin typeface="+mn-ea"/>
              </a:rPr>
              <a:t>（</a:t>
            </a:r>
            <a:r>
              <a:rPr lang="zh-CN" altLang="zh-CN" sz="2800" dirty="0">
                <a:latin typeface="+mn-ea"/>
              </a:rPr>
              <a:t>例如销售额、事故发生率、取得的专利</a:t>
            </a:r>
            <a:r>
              <a:rPr lang="en-US" altLang="zh-CN" sz="2800" dirty="0">
                <a:latin typeface="+mn-ea"/>
              </a:rPr>
              <a:t>）</a:t>
            </a:r>
            <a:r>
              <a:rPr lang="zh-CN" altLang="zh-CN" sz="2800" dirty="0">
                <a:latin typeface="+mn-ea"/>
              </a:rPr>
              <a:t>来收集定量</a:t>
            </a:r>
            <a:r>
              <a:rPr lang="en-US" altLang="zh-CN" sz="2800" dirty="0">
                <a:latin typeface="+mn-ea"/>
              </a:rPr>
              <a:t>（</a:t>
            </a:r>
            <a:r>
              <a:rPr lang="zh-CN" altLang="zh-CN" sz="2800" dirty="0">
                <a:latin typeface="+mn-ea"/>
              </a:rPr>
              <a:t>数字的</a:t>
            </a:r>
            <a:r>
              <a:rPr lang="en-US" altLang="zh-CN" sz="2800" dirty="0">
                <a:latin typeface="+mn-ea"/>
              </a:rPr>
              <a:t>）</a:t>
            </a:r>
            <a:r>
              <a:rPr lang="zh-CN" altLang="zh-CN" sz="2800" dirty="0">
                <a:latin typeface="+mn-ea"/>
              </a:rPr>
              <a:t>数据。</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381794" y="-117475"/>
            <a:ext cx="8229600" cy="1143000"/>
          </a:xfrm>
        </p:spPr>
        <p:txBody>
          <a:bodyPr/>
          <a:lstStyle/>
          <a:p>
            <a:r>
              <a:rPr lang="zh-CN" altLang="en-US" b="1" dirty="0">
                <a:solidFill>
                  <a:srgbClr val="000000"/>
                </a:solidFill>
                <a:latin typeface="华文新魏" panose="02010800040101010101" pitchFamily="2" charset="-122"/>
                <a:ea typeface="华文新魏" panose="02010800040101010101" pitchFamily="2" charset="-122"/>
              </a:rPr>
              <a:t>事后评估</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677223" y="1294666"/>
            <a:ext cx="8229600" cy="5229225"/>
          </a:xfrm>
        </p:spPr>
        <p:txBody>
          <a:bodyPr/>
          <a:lstStyle/>
          <a:p>
            <a:pPr marL="353060" indent="-353060">
              <a:lnSpc>
                <a:spcPct val="120000"/>
              </a:lnSpc>
              <a:buFont typeface="Wingdings" panose="05000000000000000000" charset="0"/>
              <a:buChar char="l"/>
            </a:pPr>
            <a:r>
              <a:rPr lang="zh-CN" altLang="zh-CN" sz="2800" dirty="0">
                <a:latin typeface="+mn-ea"/>
              </a:rPr>
              <a:t>通过对事前和事后评估的描述</a:t>
            </a:r>
            <a:r>
              <a:rPr lang="en-US" altLang="zh-CN" sz="2800" dirty="0">
                <a:latin typeface="+mn-ea"/>
              </a:rPr>
              <a:t>，</a:t>
            </a:r>
            <a:r>
              <a:rPr lang="zh-CN" altLang="zh-CN" sz="2800" dirty="0">
                <a:latin typeface="+mn-ea"/>
              </a:rPr>
              <a:t>你可能已经明白为什么要对培训项目进行评估</a:t>
            </a:r>
            <a:r>
              <a:rPr lang="zh-CN" altLang="en-US" sz="2800" dirty="0">
                <a:latin typeface="+mn-ea"/>
              </a:rPr>
              <a:t>：</a:t>
            </a:r>
            <a:endParaRPr lang="zh-CN" altLang="zh-CN" sz="2800" dirty="0">
              <a:latin typeface="+mn-ea"/>
            </a:endParaRPr>
          </a:p>
          <a:p>
            <a:pPr marL="647065" lvl="1" indent="-327025">
              <a:lnSpc>
                <a:spcPct val="120000"/>
              </a:lnSpc>
              <a:buFont typeface="Wingdings" panose="05000000000000000000" charset="0"/>
              <a:buChar char="l"/>
            </a:pPr>
            <a:r>
              <a:rPr lang="zh-CN" altLang="zh-CN" sz="2600" dirty="0">
                <a:latin typeface="+mn-ea"/>
              </a:rPr>
              <a:t>明确培训项目的优势和不足</a:t>
            </a:r>
            <a:r>
              <a:rPr lang="en-US" altLang="zh-CN" sz="2600" dirty="0">
                <a:latin typeface="+mn-ea"/>
              </a:rPr>
              <a:t>，</a:t>
            </a:r>
            <a:r>
              <a:rPr lang="zh-CN" altLang="zh-CN" sz="2600" dirty="0">
                <a:latin typeface="+mn-ea"/>
              </a:rPr>
              <a:t>包括判断项目是否符合学习目标的要求</a:t>
            </a:r>
            <a:r>
              <a:rPr lang="en-US" altLang="zh-CN" sz="2600" dirty="0">
                <a:latin typeface="+mn-ea"/>
              </a:rPr>
              <a:t>，</a:t>
            </a:r>
            <a:r>
              <a:rPr lang="zh-CN" altLang="zh-CN" sz="2600" dirty="0">
                <a:latin typeface="+mn-ea"/>
              </a:rPr>
              <a:t>学习环境的质量是否令人满意，以及培训成果在工作中是否得到了运用。</a:t>
            </a:r>
          </a:p>
          <a:p>
            <a:pPr marL="647065" lvl="1" indent="-327025">
              <a:lnSpc>
                <a:spcPct val="120000"/>
              </a:lnSpc>
              <a:buFont typeface="Wingdings" panose="05000000000000000000" charset="0"/>
              <a:buChar char="l"/>
            </a:pPr>
            <a:r>
              <a:rPr lang="zh-CN" altLang="zh-CN" sz="2600" dirty="0">
                <a:latin typeface="+mn-ea"/>
              </a:rPr>
              <a:t>评价培训项目的内容、组织和管理</a:t>
            </a:r>
            <a:r>
              <a:rPr lang="en-US" altLang="zh-CN" sz="2600" dirty="0">
                <a:latin typeface="+mn-ea"/>
              </a:rPr>
              <a:t>——</a:t>
            </a:r>
            <a:r>
              <a:rPr lang="zh-CN" altLang="zh-CN" sz="2600" dirty="0">
                <a:latin typeface="+mn-ea"/>
              </a:rPr>
              <a:t>包括日程安排、场地、培训者及使用的资料，看看它们是否有助于学习和培训内容在工作中的应用。</a:t>
            </a:r>
          </a:p>
          <a:p>
            <a:pPr marL="647065" lvl="1" indent="-327025">
              <a:lnSpc>
                <a:spcPct val="120000"/>
              </a:lnSpc>
              <a:buFont typeface="Wingdings" panose="05000000000000000000" charset="0"/>
              <a:buChar char="l"/>
            </a:pPr>
            <a:r>
              <a:rPr lang="zh-CN" altLang="zh-CN" sz="2600" dirty="0">
                <a:latin typeface="+mn-ea"/>
              </a:rPr>
              <a:t>明确哪些受训人员从培训中获益最多，哪些人获益最少。</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457200" y="-61277"/>
            <a:ext cx="8229600" cy="1143000"/>
          </a:xfrm>
        </p:spPr>
        <p:txBody>
          <a:bodyPr/>
          <a:lstStyle/>
          <a:p>
            <a:r>
              <a:rPr lang="zh-CN" altLang="en-US" b="1" dirty="0">
                <a:latin typeface="华文新魏" panose="02010800040101010101" pitchFamily="2" charset="-122"/>
                <a:ea typeface="华文新魏" panose="02010800040101010101" pitchFamily="2" charset="-122"/>
              </a:rPr>
              <a:t>事后评估</a:t>
            </a:r>
            <a:endParaRPr lang="en-IN"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570230" y="1283970"/>
            <a:ext cx="8229600" cy="4924425"/>
          </a:xfrm>
        </p:spPr>
        <p:txBody>
          <a:bodyPr/>
          <a:lstStyle/>
          <a:p>
            <a:pPr marL="1005205" lvl="1" indent="-457200">
              <a:lnSpc>
                <a:spcPct val="120000"/>
              </a:lnSpc>
              <a:buFont typeface="Wingdings" panose="05000000000000000000" charset="0"/>
              <a:buChar char="l"/>
            </a:pPr>
            <a:r>
              <a:rPr lang="zh-CN" altLang="zh-CN" sz="2800" dirty="0">
                <a:latin typeface="+mn-ea"/>
              </a:rPr>
              <a:t>通过了解参与者是否愿意向他人推荐该培训项目</a:t>
            </a:r>
            <a:r>
              <a:rPr lang="en-US" altLang="zh-CN" sz="2800" dirty="0">
                <a:latin typeface="+mn-ea"/>
              </a:rPr>
              <a:t>，</a:t>
            </a:r>
            <a:r>
              <a:rPr lang="zh-CN" altLang="zh-CN" sz="2800" dirty="0">
                <a:latin typeface="+mn-ea"/>
              </a:rPr>
              <a:t>为何要参与该项目</a:t>
            </a:r>
            <a:r>
              <a:rPr lang="en-US" altLang="zh-CN" sz="2800" dirty="0">
                <a:latin typeface="+mn-ea"/>
              </a:rPr>
              <a:t>，</a:t>
            </a:r>
            <a:r>
              <a:rPr lang="zh-CN" altLang="zh-CN" sz="2800" dirty="0">
                <a:latin typeface="+mn-ea"/>
              </a:rPr>
              <a:t>以及对该项目的满意度</a:t>
            </a:r>
            <a:r>
              <a:rPr lang="en-US" altLang="zh-CN" sz="2800" dirty="0">
                <a:latin typeface="+mn-ea"/>
              </a:rPr>
              <a:t>，</a:t>
            </a:r>
            <a:r>
              <a:rPr lang="zh-CN" altLang="zh-CN" sz="2800" dirty="0">
                <a:latin typeface="+mn-ea"/>
              </a:rPr>
              <a:t>收集有助于推销该培训项目的信息。</a:t>
            </a:r>
          </a:p>
          <a:p>
            <a:pPr marL="1005205" lvl="1" indent="-457200">
              <a:lnSpc>
                <a:spcPct val="120000"/>
              </a:lnSpc>
              <a:buFont typeface="Wingdings" panose="05000000000000000000" charset="0"/>
              <a:buChar char="l"/>
            </a:pPr>
            <a:r>
              <a:rPr lang="zh-CN" altLang="zh-CN" sz="2800" dirty="0">
                <a:latin typeface="+mn-ea"/>
              </a:rPr>
              <a:t>明确项目的财务成本和收益。</a:t>
            </a:r>
            <a:endParaRPr lang="en-US" altLang="zh-CN" sz="2800" dirty="0">
              <a:latin typeface="+mn-ea"/>
            </a:endParaRPr>
          </a:p>
          <a:p>
            <a:pPr marL="1005205" lvl="1" indent="-457200">
              <a:lnSpc>
                <a:spcPct val="120000"/>
              </a:lnSpc>
              <a:buFont typeface="Wingdings" panose="05000000000000000000" charset="0"/>
              <a:buChar char="l"/>
            </a:pPr>
            <a:r>
              <a:rPr lang="zh-CN" altLang="en-US" sz="2800" dirty="0">
                <a:latin typeface="+mn-ea"/>
              </a:rPr>
              <a:t>比较培训项目的成本和利益：</a:t>
            </a:r>
            <a:endParaRPr lang="zh-CN" altLang="zh-CN" sz="2800" dirty="0">
              <a:latin typeface="+mn-ea"/>
            </a:endParaRPr>
          </a:p>
          <a:p>
            <a:pPr marL="1279525" lvl="2" indent="-457200">
              <a:lnSpc>
                <a:spcPct val="120000"/>
              </a:lnSpc>
              <a:buFont typeface="Wingdings" panose="05000000000000000000" charset="0"/>
              <a:buChar char="l"/>
            </a:pPr>
            <a:r>
              <a:rPr lang="zh-CN" altLang="zh-CN" sz="2800" dirty="0">
                <a:latin typeface="+mn-ea"/>
              </a:rPr>
              <a:t>培训和不进行培训</a:t>
            </a:r>
            <a:r>
              <a:rPr lang="en-US" altLang="zh-CN" sz="2800" dirty="0">
                <a:latin typeface="+mn-ea"/>
              </a:rPr>
              <a:t>（</a:t>
            </a:r>
            <a:r>
              <a:rPr lang="zh-CN" altLang="zh-CN" sz="2800" dirty="0">
                <a:latin typeface="+mn-ea"/>
              </a:rPr>
              <a:t>例如</a:t>
            </a:r>
            <a:r>
              <a:rPr lang="en-US" altLang="zh-CN" sz="2800" dirty="0">
                <a:latin typeface="+mn-ea"/>
              </a:rPr>
              <a:t>，</a:t>
            </a:r>
            <a:r>
              <a:rPr lang="zh-CN" altLang="zh-CN" sz="2800" dirty="0">
                <a:latin typeface="+mn-ea"/>
              </a:rPr>
              <a:t>重新设计工作或优化雇员甄选系统</a:t>
            </a:r>
            <a:r>
              <a:rPr lang="en-US" altLang="zh-CN" sz="2800" dirty="0">
                <a:latin typeface="+mn-ea"/>
              </a:rPr>
              <a:t>）</a:t>
            </a:r>
            <a:r>
              <a:rPr lang="zh-CN" altLang="en-US" sz="2800" dirty="0">
                <a:latin typeface="+mn-ea"/>
              </a:rPr>
              <a:t>。</a:t>
            </a:r>
            <a:endParaRPr lang="en-US" altLang="zh-CN" sz="2800" dirty="0">
              <a:latin typeface="+mn-ea"/>
            </a:endParaRPr>
          </a:p>
          <a:p>
            <a:pPr marL="1279525" lvl="2" indent="-457200">
              <a:lnSpc>
                <a:spcPct val="120000"/>
              </a:lnSpc>
              <a:buFont typeface="Wingdings" panose="05000000000000000000" charset="0"/>
              <a:buChar char="l"/>
            </a:pPr>
            <a:r>
              <a:rPr lang="zh-CN" altLang="zh-CN" sz="2800" dirty="0">
                <a:latin typeface="+mn-ea"/>
              </a:rPr>
              <a:t>不同培训</a:t>
            </a:r>
            <a:r>
              <a:rPr lang="zh-CN" altLang="en-US" sz="2800" dirty="0">
                <a:latin typeface="+mn-ea"/>
              </a:rPr>
              <a:t>，</a:t>
            </a:r>
            <a:r>
              <a:rPr lang="zh-CN" altLang="zh-CN" sz="2800" dirty="0">
                <a:latin typeface="+mn-ea"/>
              </a:rPr>
              <a:t>选择一个最优项目</a:t>
            </a:r>
            <a:r>
              <a:rPr lang="zh-CN" altLang="en-US" sz="2800" dirty="0">
                <a:latin typeface="+mn-ea"/>
              </a:rPr>
              <a:t>。</a:t>
            </a:r>
            <a:endParaRPr lang="zh-CN" altLang="zh-CN" sz="2800" dirty="0">
              <a:latin typeface="+mn-ea"/>
            </a:endParaRPr>
          </a:p>
          <a:p>
            <a:endParaRPr lang="en-IN"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98277" y="-94932"/>
            <a:ext cx="814724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6—1</a:t>
            </a:r>
            <a:r>
              <a:rPr lang="zh-CN" altLang="zh-CN" b="1" dirty="0">
                <a:latin typeface="华文新魏" panose="02010800040101010101" pitchFamily="2" charset="-122"/>
                <a:ea typeface="华文新魏" panose="02010800040101010101" pitchFamily="2" charset="-122"/>
              </a:rPr>
              <a:t>　评估过程</a:t>
            </a:r>
            <a:endParaRPr lang="zh-CN" altLang="en-US" b="1" dirty="0">
              <a:latin typeface="华文新魏" panose="02010800040101010101" pitchFamily="2" charset="-122"/>
              <a:ea typeface="华文新魏" panose="02010800040101010101" pitchFamily="2" charset="-122"/>
            </a:endParaRPr>
          </a:p>
        </p:txBody>
      </p:sp>
      <p:pic>
        <p:nvPicPr>
          <p:cNvPr id="4" name="6-1.EPS" descr="id:2147499170;FounderCES"/>
          <p:cNvPicPr>
            <a:picLocks noGrp="1"/>
          </p:cNvPicPr>
          <p:nvPr>
            <p:ph sz="quarter" idx="1"/>
          </p:nvPr>
        </p:nvPicPr>
        <p:blipFill>
          <a:blip r:embed="rId2">
            <a:duotone>
              <a:prstClr val="black"/>
              <a:schemeClr val="accent4">
                <a:tint val="45000"/>
                <a:satMod val="400000"/>
              </a:schemeClr>
            </a:duotone>
          </a:blip>
          <a:stretch>
            <a:fillRect/>
          </a:stretch>
        </p:blipFill>
        <p:spPr>
          <a:xfrm>
            <a:off x="2687690" y="1296670"/>
            <a:ext cx="3957850" cy="522156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1112"/>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a:t>
            </a:r>
            <a:r>
              <a:rPr lang="zh-CN" altLang="zh-CN" b="1" dirty="0">
                <a:latin typeface="华文新魏" panose="02010800040101010101" pitchFamily="2" charset="-122"/>
                <a:ea typeface="华文新魏" panose="02010800040101010101" pitchFamily="2" charset="-122"/>
              </a:rPr>
              <a:t>评估成果</a:t>
            </a:r>
            <a:endParaRPr lang="zh-CN" altLang="en-US" dirty="0"/>
          </a:p>
        </p:txBody>
      </p:sp>
      <p:graphicFrame>
        <p:nvGraphicFramePr>
          <p:cNvPr id="4" name="内容占位符 3"/>
          <p:cNvGraphicFramePr>
            <a:graphicFrameLocks noGrp="1"/>
          </p:cNvGraphicFramePr>
          <p:nvPr>
            <p:ph sz="quarter" idx="1"/>
          </p:nvPr>
        </p:nvGraphicFramePr>
        <p:xfrm>
          <a:off x="124013" y="1563266"/>
          <a:ext cx="9036498" cy="5085184"/>
        </p:xfrm>
        <a:graphic>
          <a:graphicData uri="http://schemas.openxmlformats.org/drawingml/2006/table">
            <a:tbl>
              <a:tblPr firstRow="1" firstCol="1" bandRow="1">
                <a:tableStyleId>{21E4AEA4-8DFA-4A89-87EB-49C32662AFE0}</a:tableStyleId>
              </a:tblPr>
              <a:tblGrid>
                <a:gridCol w="1252323">
                  <a:extLst>
                    <a:ext uri="{9D8B030D-6E8A-4147-A177-3AD203B41FA5}">
                      <a16:colId xmlns:a16="http://schemas.microsoft.com/office/drawing/2014/main" val="20000"/>
                    </a:ext>
                  </a:extLst>
                </a:gridCol>
                <a:gridCol w="746999">
                  <a:extLst>
                    <a:ext uri="{9D8B030D-6E8A-4147-A177-3AD203B41FA5}">
                      <a16:colId xmlns:a16="http://schemas.microsoft.com/office/drawing/2014/main" val="20001"/>
                    </a:ext>
                  </a:extLst>
                </a:gridCol>
                <a:gridCol w="1992732">
                  <a:extLst>
                    <a:ext uri="{9D8B030D-6E8A-4147-A177-3AD203B41FA5}">
                      <a16:colId xmlns:a16="http://schemas.microsoft.com/office/drawing/2014/main" val="20002"/>
                    </a:ext>
                  </a:extLst>
                </a:gridCol>
                <a:gridCol w="1992732">
                  <a:extLst>
                    <a:ext uri="{9D8B030D-6E8A-4147-A177-3AD203B41FA5}">
                      <a16:colId xmlns:a16="http://schemas.microsoft.com/office/drawing/2014/main" val="20003"/>
                    </a:ext>
                  </a:extLst>
                </a:gridCol>
                <a:gridCol w="3051712">
                  <a:extLst>
                    <a:ext uri="{9D8B030D-6E8A-4147-A177-3AD203B41FA5}">
                      <a16:colId xmlns:a16="http://schemas.microsoft.com/office/drawing/2014/main" val="20004"/>
                    </a:ext>
                  </a:extLst>
                </a:gridCol>
              </a:tblGrid>
              <a:tr h="393220">
                <a:tc>
                  <a:txBody>
                    <a:bodyPr/>
                    <a:lstStyle/>
                    <a:p>
                      <a:pPr algn="ctr">
                        <a:lnSpc>
                          <a:spcPct val="120000"/>
                        </a:lnSpc>
                        <a:spcAft>
                          <a:spcPts val="0"/>
                        </a:spcAft>
                      </a:pPr>
                      <a:r>
                        <a:rPr lang="zh-CN" sz="1800" dirty="0">
                          <a:effectLst/>
                        </a:rPr>
                        <a:t>成果或标准</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层次</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测量内容</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举例</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测量方式</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290300">
                <a:tc>
                  <a:txBody>
                    <a:bodyPr/>
                    <a:lstStyle/>
                    <a:p>
                      <a:pPr>
                        <a:lnSpc>
                          <a:spcPct val="120000"/>
                        </a:lnSpc>
                        <a:spcAft>
                          <a:spcPts val="0"/>
                        </a:spcAft>
                      </a:pPr>
                      <a:r>
                        <a:rPr lang="zh-CN" sz="1800">
                          <a:effectLst/>
                        </a:rPr>
                        <a:t>反应成果</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1</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受训者的满意度</a:t>
                      </a:r>
                    </a:p>
                    <a:p>
                      <a:pPr>
                        <a:lnSpc>
                          <a:spcPct val="12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r>
                        <a:rPr lang="zh-CN" sz="1800">
                          <a:effectLst/>
                        </a:rPr>
                        <a:t>舒适的培训空间</a:t>
                      </a:r>
                    </a:p>
                    <a:p>
                      <a:pPr>
                        <a:lnSpc>
                          <a:spcPct val="120000"/>
                        </a:lnSpc>
                        <a:spcAft>
                          <a:spcPts val="0"/>
                        </a:spcAft>
                      </a:pPr>
                      <a:r>
                        <a:rPr lang="en-US" sz="1800">
                          <a:effectLst/>
                        </a:rPr>
                        <a:t>● </a:t>
                      </a:r>
                      <a:r>
                        <a:rPr lang="zh-CN" sz="1800">
                          <a:effectLst/>
                        </a:rPr>
                        <a:t>有用的材料和项目内容</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r>
                        <a:rPr lang="zh-CN" sz="1800">
                          <a:effectLst/>
                        </a:rPr>
                        <a:t>调查</a:t>
                      </a:r>
                    </a:p>
                    <a:p>
                      <a:pPr>
                        <a:lnSpc>
                          <a:spcPct val="120000"/>
                        </a:lnSpc>
                        <a:spcAft>
                          <a:spcPts val="0"/>
                        </a:spcAft>
                      </a:pPr>
                      <a:r>
                        <a:rPr lang="en-US" sz="1800">
                          <a:effectLst/>
                        </a:rPr>
                        <a:t>● </a:t>
                      </a:r>
                      <a:r>
                        <a:rPr lang="zh-CN" sz="1800">
                          <a:effectLst/>
                        </a:rPr>
                        <a:t>访谈</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334033">
                <a:tc>
                  <a:txBody>
                    <a:bodyPr/>
                    <a:lstStyle/>
                    <a:p>
                      <a:pPr>
                        <a:lnSpc>
                          <a:spcPct val="120000"/>
                        </a:lnSpc>
                        <a:spcAft>
                          <a:spcPts val="0"/>
                        </a:spcAft>
                      </a:pPr>
                      <a:r>
                        <a:rPr lang="zh-CN" sz="1800">
                          <a:effectLst/>
                        </a:rPr>
                        <a:t>学习或认知成果</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2</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受训者掌握的原理、事实、技术、操作步骤和工作过程</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r>
                        <a:rPr lang="zh-CN" sz="1800">
                          <a:effectLst/>
                        </a:rPr>
                        <a:t>电学原理</a:t>
                      </a:r>
                    </a:p>
                    <a:p>
                      <a:pPr>
                        <a:lnSpc>
                          <a:spcPct val="120000"/>
                        </a:lnSpc>
                        <a:spcAft>
                          <a:spcPts val="0"/>
                        </a:spcAft>
                      </a:pPr>
                      <a:r>
                        <a:rPr lang="en-US" sz="1800">
                          <a:effectLst/>
                        </a:rPr>
                        <a:t>● </a:t>
                      </a:r>
                      <a:r>
                        <a:rPr lang="zh-CN" sz="1800">
                          <a:effectLst/>
                        </a:rPr>
                        <a:t>安全规则</a:t>
                      </a:r>
                    </a:p>
                    <a:p>
                      <a:pPr>
                        <a:lnSpc>
                          <a:spcPct val="120000"/>
                        </a:lnSpc>
                        <a:spcAft>
                          <a:spcPts val="0"/>
                        </a:spcAft>
                      </a:pPr>
                      <a:r>
                        <a:rPr lang="en-US" sz="1800">
                          <a:effectLst/>
                        </a:rPr>
                        <a:t>● </a:t>
                      </a:r>
                      <a:r>
                        <a:rPr lang="zh-CN" sz="1800">
                          <a:effectLst/>
                        </a:rPr>
                        <a:t>采访步骤</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r>
                        <a:rPr lang="zh-CN" sz="1800">
                          <a:effectLst/>
                        </a:rPr>
                        <a:t>笔试</a:t>
                      </a:r>
                    </a:p>
                    <a:p>
                      <a:pPr>
                        <a:lnSpc>
                          <a:spcPct val="120000"/>
                        </a:lnSpc>
                        <a:spcAft>
                          <a:spcPts val="0"/>
                        </a:spcAft>
                      </a:pPr>
                      <a:r>
                        <a:rPr lang="en-US" sz="1800">
                          <a:effectLst/>
                        </a:rPr>
                        <a:t>● </a:t>
                      </a:r>
                      <a:r>
                        <a:rPr lang="zh-CN" sz="1800">
                          <a:effectLst/>
                        </a:rPr>
                        <a:t>工作样本测试</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2067631">
                <a:tc>
                  <a:txBody>
                    <a:bodyPr/>
                    <a:lstStyle/>
                    <a:p>
                      <a:pPr>
                        <a:lnSpc>
                          <a:spcPct val="120000"/>
                        </a:lnSpc>
                        <a:spcAft>
                          <a:spcPts val="0"/>
                        </a:spcAft>
                      </a:pPr>
                      <a:r>
                        <a:rPr lang="zh-CN" sz="1800">
                          <a:effectLst/>
                        </a:rPr>
                        <a:t>行为与技能成果</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2</a:t>
                      </a:r>
                      <a:r>
                        <a:rPr lang="zh-CN" sz="1800">
                          <a:effectLst/>
                        </a:rPr>
                        <a:t>或</a:t>
                      </a:r>
                      <a:r>
                        <a:rPr lang="en-US" sz="1800">
                          <a:effectLst/>
                        </a:rPr>
                        <a:t>3</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人际关系</a:t>
                      </a:r>
                    </a:p>
                    <a:p>
                      <a:pPr>
                        <a:lnSpc>
                          <a:spcPct val="120000"/>
                        </a:lnSpc>
                        <a:spcAft>
                          <a:spcPts val="0"/>
                        </a:spcAft>
                      </a:pPr>
                      <a:r>
                        <a:rPr lang="zh-CN" sz="1800">
                          <a:effectLst/>
                        </a:rPr>
                        <a:t>受训者掌握的技术性和运动性技能或者行为水平</a:t>
                      </a:r>
                    </a:p>
                    <a:p>
                      <a:pPr>
                        <a:lnSpc>
                          <a:spcPct val="12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dirty="0">
                          <a:effectLst/>
                        </a:rPr>
                        <a:t>● </a:t>
                      </a:r>
                      <a:r>
                        <a:rPr lang="zh-CN" sz="1800" dirty="0">
                          <a:effectLst/>
                        </a:rPr>
                        <a:t>准备甜点</a:t>
                      </a:r>
                    </a:p>
                    <a:p>
                      <a:pPr>
                        <a:lnSpc>
                          <a:spcPct val="120000"/>
                        </a:lnSpc>
                        <a:spcAft>
                          <a:spcPts val="0"/>
                        </a:spcAft>
                      </a:pPr>
                      <a:r>
                        <a:rPr lang="en-US" sz="1800" dirty="0">
                          <a:effectLst/>
                        </a:rPr>
                        <a:t>● </a:t>
                      </a:r>
                      <a:r>
                        <a:rPr lang="zh-CN" sz="1800" dirty="0">
                          <a:effectLst/>
                        </a:rPr>
                        <a:t>锯木头</a:t>
                      </a:r>
                    </a:p>
                    <a:p>
                      <a:pPr>
                        <a:lnSpc>
                          <a:spcPct val="120000"/>
                        </a:lnSpc>
                        <a:spcAft>
                          <a:spcPts val="0"/>
                        </a:spcAft>
                      </a:pPr>
                      <a:r>
                        <a:rPr lang="en-US" sz="1800" dirty="0">
                          <a:effectLst/>
                        </a:rPr>
                        <a:t>● </a:t>
                      </a:r>
                      <a:r>
                        <a:rPr lang="zh-CN" sz="1800" dirty="0">
                          <a:effectLst/>
                        </a:rPr>
                        <a:t>飞机着陆</a:t>
                      </a:r>
                    </a:p>
                    <a:p>
                      <a:pPr>
                        <a:lnSpc>
                          <a:spcPct val="120000"/>
                        </a:lnSpc>
                        <a:spcAft>
                          <a:spcPts val="0"/>
                        </a:spcAft>
                      </a:pPr>
                      <a:r>
                        <a:rPr lang="en-US" sz="1800" dirty="0">
                          <a:effectLst/>
                        </a:rPr>
                        <a:t>● </a:t>
                      </a:r>
                      <a:r>
                        <a:rPr lang="zh-CN" sz="1800" dirty="0">
                          <a:effectLst/>
                        </a:rPr>
                        <a:t>倾听技能</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dirty="0">
                          <a:effectLst/>
                        </a:rPr>
                        <a:t>● </a:t>
                      </a:r>
                      <a:r>
                        <a:rPr lang="zh-CN" sz="1800" dirty="0">
                          <a:effectLst/>
                        </a:rPr>
                        <a:t>测试</a:t>
                      </a:r>
                    </a:p>
                    <a:p>
                      <a:pPr>
                        <a:lnSpc>
                          <a:spcPct val="120000"/>
                        </a:lnSpc>
                        <a:spcAft>
                          <a:spcPts val="0"/>
                        </a:spcAft>
                      </a:pPr>
                      <a:r>
                        <a:rPr lang="en-US" sz="1800" dirty="0">
                          <a:effectLst/>
                        </a:rPr>
                        <a:t>● </a:t>
                      </a:r>
                      <a:r>
                        <a:rPr lang="zh-CN" sz="1800" dirty="0">
                          <a:effectLst/>
                        </a:rPr>
                        <a:t>观察</a:t>
                      </a:r>
                    </a:p>
                    <a:p>
                      <a:pPr>
                        <a:lnSpc>
                          <a:spcPct val="120000"/>
                        </a:lnSpc>
                        <a:spcAft>
                          <a:spcPts val="0"/>
                        </a:spcAft>
                      </a:pPr>
                      <a:r>
                        <a:rPr lang="en-US" sz="1800" dirty="0">
                          <a:effectLst/>
                        </a:rPr>
                        <a:t>● </a:t>
                      </a:r>
                      <a:r>
                        <a:rPr lang="zh-CN" sz="1800" dirty="0">
                          <a:effectLst/>
                        </a:rPr>
                        <a:t>自己、同事、客户或者管理者的评价</a:t>
                      </a:r>
                    </a:p>
                    <a:p>
                      <a:pPr>
                        <a:lnSpc>
                          <a:spcPct val="120000"/>
                        </a:lnSpc>
                        <a:spcAft>
                          <a:spcPts val="0"/>
                        </a:spcAft>
                      </a:pPr>
                      <a:r>
                        <a:rPr lang="en-US" sz="1800" dirty="0">
                          <a:effectLst/>
                        </a:rPr>
                        <a:t>● </a:t>
                      </a:r>
                      <a:r>
                        <a:rPr lang="zh-CN" sz="1800" dirty="0">
                          <a:effectLst/>
                        </a:rPr>
                        <a:t>工作样本测试</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85175" y="-285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a:t>
            </a:r>
            <a:r>
              <a:rPr lang="zh-CN" altLang="zh-CN" b="1" dirty="0">
                <a:latin typeface="华文新魏" panose="02010800040101010101" pitchFamily="2" charset="-122"/>
                <a:ea typeface="华文新魏" panose="02010800040101010101" pitchFamily="2" charset="-122"/>
              </a:rPr>
              <a:t>评估成果</a:t>
            </a:r>
            <a:endParaRPr lang="zh-CN" altLang="en-US" dirty="0"/>
          </a:p>
        </p:txBody>
      </p:sp>
      <p:graphicFrame>
        <p:nvGraphicFramePr>
          <p:cNvPr id="4" name="内容占位符 3"/>
          <p:cNvGraphicFramePr>
            <a:graphicFrameLocks noGrp="1"/>
          </p:cNvGraphicFramePr>
          <p:nvPr>
            <p:ph sz="quarter" idx="1"/>
          </p:nvPr>
        </p:nvGraphicFramePr>
        <p:xfrm>
          <a:off x="-1" y="1428646"/>
          <a:ext cx="9144001" cy="4896543"/>
        </p:xfrm>
        <a:graphic>
          <a:graphicData uri="http://schemas.openxmlformats.org/drawingml/2006/table">
            <a:tbl>
              <a:tblPr firstRow="1" firstCol="1" bandRow="1">
                <a:tableStyleId>{5C22544A-7EE6-4342-B048-85BDC9FD1C3A}</a:tableStyleId>
              </a:tblPr>
              <a:tblGrid>
                <a:gridCol w="1267221">
                  <a:extLst>
                    <a:ext uri="{9D8B030D-6E8A-4147-A177-3AD203B41FA5}">
                      <a16:colId xmlns:a16="http://schemas.microsoft.com/office/drawing/2014/main" val="20000"/>
                    </a:ext>
                  </a:extLst>
                </a:gridCol>
                <a:gridCol w="755886">
                  <a:extLst>
                    <a:ext uri="{9D8B030D-6E8A-4147-A177-3AD203B41FA5}">
                      <a16:colId xmlns:a16="http://schemas.microsoft.com/office/drawing/2014/main" val="20001"/>
                    </a:ext>
                  </a:extLst>
                </a:gridCol>
                <a:gridCol w="2016438">
                  <a:extLst>
                    <a:ext uri="{9D8B030D-6E8A-4147-A177-3AD203B41FA5}">
                      <a16:colId xmlns:a16="http://schemas.microsoft.com/office/drawing/2014/main" val="20002"/>
                    </a:ext>
                  </a:extLst>
                </a:gridCol>
                <a:gridCol w="2016438">
                  <a:extLst>
                    <a:ext uri="{9D8B030D-6E8A-4147-A177-3AD203B41FA5}">
                      <a16:colId xmlns:a16="http://schemas.microsoft.com/office/drawing/2014/main" val="20003"/>
                    </a:ext>
                  </a:extLst>
                </a:gridCol>
                <a:gridCol w="3088018">
                  <a:extLst>
                    <a:ext uri="{9D8B030D-6E8A-4147-A177-3AD203B41FA5}">
                      <a16:colId xmlns:a16="http://schemas.microsoft.com/office/drawing/2014/main" val="20004"/>
                    </a:ext>
                  </a:extLst>
                </a:gridCol>
              </a:tblGrid>
              <a:tr h="1645639">
                <a:tc>
                  <a:txBody>
                    <a:bodyPr/>
                    <a:lstStyle/>
                    <a:p>
                      <a:pPr>
                        <a:lnSpc>
                          <a:spcPct val="120000"/>
                        </a:lnSpc>
                        <a:spcAft>
                          <a:spcPts val="0"/>
                        </a:spcAft>
                      </a:pPr>
                      <a:r>
                        <a:rPr lang="zh-CN" sz="1800" dirty="0">
                          <a:effectLst/>
                          <a:latin typeface="+mn-ea"/>
                          <a:ea typeface="+mn-ea"/>
                        </a:rPr>
                        <a:t>情感成果</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2</a:t>
                      </a:r>
                      <a:r>
                        <a:rPr lang="zh-CN" sz="1800">
                          <a:effectLst/>
                          <a:latin typeface="+mn-ea"/>
                          <a:ea typeface="+mn-ea"/>
                        </a:rPr>
                        <a:t>或</a:t>
                      </a:r>
                      <a:r>
                        <a:rPr lang="en-US" sz="1800">
                          <a:effectLst/>
                          <a:latin typeface="+mn-ea"/>
                          <a:ea typeface="+mn-ea"/>
                        </a:rPr>
                        <a:t>3</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latin typeface="+mn-ea"/>
                          <a:ea typeface="+mn-ea"/>
                        </a:rPr>
                        <a:t>受训者的态度和动机</a:t>
                      </a:r>
                    </a:p>
                    <a:p>
                      <a:pPr>
                        <a:lnSpc>
                          <a:spcPct val="120000"/>
                        </a:lnSpc>
                        <a:spcAft>
                          <a:spcPts val="0"/>
                        </a:spcAft>
                      </a:pPr>
                      <a:r>
                        <a:rPr lang="en-US" sz="1800">
                          <a:effectLst/>
                          <a:latin typeface="+mn-ea"/>
                          <a:ea typeface="+mn-ea"/>
                        </a:rPr>
                        <a:t> </a:t>
                      </a:r>
                      <a:endParaRPr lang="zh-CN" sz="1800">
                        <a:effectLst/>
                        <a:latin typeface="+mn-ea"/>
                        <a:ea typeface="+mn-ea"/>
                      </a:endParaRPr>
                    </a:p>
                    <a:p>
                      <a:pPr>
                        <a:lnSpc>
                          <a:spcPct val="12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 </a:t>
                      </a:r>
                      <a:r>
                        <a:rPr lang="zh-CN" sz="1800">
                          <a:effectLst/>
                          <a:latin typeface="+mn-ea"/>
                          <a:ea typeface="+mn-ea"/>
                        </a:rPr>
                        <a:t>对多元化文化的忍耐力</a:t>
                      </a:r>
                    </a:p>
                    <a:p>
                      <a:pPr>
                        <a:lnSpc>
                          <a:spcPct val="120000"/>
                        </a:lnSpc>
                        <a:spcAft>
                          <a:spcPts val="0"/>
                        </a:spcAft>
                      </a:pPr>
                      <a:r>
                        <a:rPr lang="en-US" sz="1800">
                          <a:effectLst/>
                          <a:latin typeface="+mn-ea"/>
                          <a:ea typeface="+mn-ea"/>
                        </a:rPr>
                        <a:t>● </a:t>
                      </a:r>
                      <a:r>
                        <a:rPr lang="zh-CN" sz="1800">
                          <a:effectLst/>
                          <a:latin typeface="+mn-ea"/>
                          <a:ea typeface="+mn-ea"/>
                        </a:rPr>
                        <a:t>安全态度</a:t>
                      </a:r>
                    </a:p>
                    <a:p>
                      <a:pPr>
                        <a:lnSpc>
                          <a:spcPct val="120000"/>
                        </a:lnSpc>
                        <a:spcAft>
                          <a:spcPts val="0"/>
                        </a:spcAft>
                      </a:pPr>
                      <a:r>
                        <a:rPr lang="en-US" sz="1800">
                          <a:effectLst/>
                          <a:latin typeface="+mn-ea"/>
                          <a:ea typeface="+mn-ea"/>
                        </a:rPr>
                        <a:t>● </a:t>
                      </a:r>
                      <a:r>
                        <a:rPr lang="zh-CN" sz="1800">
                          <a:effectLst/>
                          <a:latin typeface="+mn-ea"/>
                          <a:ea typeface="+mn-ea"/>
                        </a:rPr>
                        <a:t>客户服务态度</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 </a:t>
                      </a:r>
                      <a:r>
                        <a:rPr lang="zh-CN" sz="1800">
                          <a:effectLst/>
                          <a:latin typeface="+mn-ea"/>
                          <a:ea typeface="+mn-ea"/>
                        </a:rPr>
                        <a:t>态度调查</a:t>
                      </a:r>
                    </a:p>
                    <a:p>
                      <a:pPr>
                        <a:lnSpc>
                          <a:spcPct val="120000"/>
                        </a:lnSpc>
                        <a:spcAft>
                          <a:spcPts val="0"/>
                        </a:spcAft>
                      </a:pPr>
                      <a:r>
                        <a:rPr lang="en-US" sz="1800">
                          <a:effectLst/>
                          <a:latin typeface="+mn-ea"/>
                          <a:ea typeface="+mn-ea"/>
                        </a:rPr>
                        <a:t>● </a:t>
                      </a:r>
                      <a:r>
                        <a:rPr lang="zh-CN" sz="1800">
                          <a:effectLst/>
                          <a:latin typeface="+mn-ea"/>
                          <a:ea typeface="+mn-ea"/>
                        </a:rPr>
                        <a:t>访谈</a:t>
                      </a:r>
                    </a:p>
                    <a:p>
                      <a:pPr>
                        <a:lnSpc>
                          <a:spcPct val="120000"/>
                        </a:lnSpc>
                        <a:spcAft>
                          <a:spcPts val="0"/>
                        </a:spcAft>
                      </a:pPr>
                      <a:r>
                        <a:rPr lang="en-US" sz="1800">
                          <a:effectLst/>
                          <a:latin typeface="+mn-ea"/>
                          <a:ea typeface="+mn-ea"/>
                        </a:rPr>
                        <a:t>● </a:t>
                      </a:r>
                      <a:r>
                        <a:rPr lang="zh-CN" sz="1800">
                          <a:effectLst/>
                          <a:latin typeface="+mn-ea"/>
                          <a:ea typeface="+mn-ea"/>
                        </a:rPr>
                        <a:t>焦点小组</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2473807">
                <a:tc>
                  <a:txBody>
                    <a:bodyPr/>
                    <a:lstStyle/>
                    <a:p>
                      <a:pPr>
                        <a:lnSpc>
                          <a:spcPct val="120000"/>
                        </a:lnSpc>
                        <a:spcAft>
                          <a:spcPts val="0"/>
                        </a:spcAft>
                      </a:pPr>
                      <a:r>
                        <a:rPr lang="zh-CN" sz="1800">
                          <a:effectLst/>
                          <a:latin typeface="+mn-ea"/>
                          <a:ea typeface="+mn-ea"/>
                        </a:rPr>
                        <a:t>绩效成果</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4</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latin typeface="+mn-ea"/>
                          <a:ea typeface="+mn-ea"/>
                        </a:rPr>
                        <a:t>公司回报</a:t>
                      </a:r>
                    </a:p>
                    <a:p>
                      <a:pPr>
                        <a:lnSpc>
                          <a:spcPct val="120000"/>
                        </a:lnSpc>
                        <a:spcAft>
                          <a:spcPts val="0"/>
                        </a:spcAft>
                      </a:pPr>
                      <a:r>
                        <a:rPr lang="en-US" sz="1800">
                          <a:effectLst/>
                          <a:latin typeface="+mn-ea"/>
                          <a:ea typeface="+mn-ea"/>
                        </a:rPr>
                        <a:t> </a:t>
                      </a:r>
                      <a:endParaRPr lang="zh-CN" sz="1800">
                        <a:effectLst/>
                        <a:latin typeface="+mn-ea"/>
                        <a:ea typeface="+mn-ea"/>
                      </a:endParaRPr>
                    </a:p>
                    <a:p>
                      <a:pPr>
                        <a:lnSpc>
                          <a:spcPct val="120000"/>
                        </a:lnSpc>
                        <a:spcAft>
                          <a:spcPts val="0"/>
                        </a:spcAft>
                      </a:pPr>
                      <a:r>
                        <a:rPr lang="en-US" sz="1800">
                          <a:effectLst/>
                          <a:latin typeface="+mn-ea"/>
                          <a:ea typeface="+mn-ea"/>
                        </a:rPr>
                        <a:t> </a:t>
                      </a:r>
                      <a:endParaRPr lang="zh-CN" sz="1800">
                        <a:effectLst/>
                        <a:latin typeface="+mn-ea"/>
                        <a:ea typeface="+mn-ea"/>
                      </a:endParaRPr>
                    </a:p>
                    <a:p>
                      <a:pPr>
                        <a:lnSpc>
                          <a:spcPct val="120000"/>
                        </a:lnSpc>
                        <a:spcAft>
                          <a:spcPts val="0"/>
                        </a:spcAft>
                      </a:pPr>
                      <a:r>
                        <a:rPr lang="en-US" sz="1800">
                          <a:effectLst/>
                          <a:latin typeface="+mn-ea"/>
                          <a:ea typeface="+mn-ea"/>
                        </a:rPr>
                        <a:t> </a:t>
                      </a:r>
                      <a:endParaRPr lang="zh-CN" sz="1800">
                        <a:effectLst/>
                        <a:latin typeface="+mn-ea"/>
                        <a:ea typeface="+mn-ea"/>
                      </a:endParaRPr>
                    </a:p>
                    <a:p>
                      <a:pPr>
                        <a:lnSpc>
                          <a:spcPct val="12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dirty="0">
                          <a:effectLst/>
                          <a:latin typeface="+mn-ea"/>
                          <a:ea typeface="+mn-ea"/>
                        </a:rPr>
                        <a:t>● </a:t>
                      </a:r>
                      <a:r>
                        <a:rPr lang="zh-CN" sz="1800" dirty="0">
                          <a:effectLst/>
                          <a:latin typeface="+mn-ea"/>
                          <a:ea typeface="+mn-ea"/>
                        </a:rPr>
                        <a:t>生产率</a:t>
                      </a:r>
                    </a:p>
                    <a:p>
                      <a:pPr>
                        <a:lnSpc>
                          <a:spcPct val="120000"/>
                        </a:lnSpc>
                        <a:spcAft>
                          <a:spcPts val="0"/>
                        </a:spcAft>
                      </a:pPr>
                      <a:r>
                        <a:rPr lang="en-US" sz="1800" dirty="0">
                          <a:effectLst/>
                          <a:latin typeface="+mn-ea"/>
                          <a:ea typeface="+mn-ea"/>
                        </a:rPr>
                        <a:t>● </a:t>
                      </a:r>
                      <a:r>
                        <a:rPr lang="zh-CN" sz="1800" dirty="0">
                          <a:effectLst/>
                          <a:latin typeface="+mn-ea"/>
                          <a:ea typeface="+mn-ea"/>
                        </a:rPr>
                        <a:t>产品质量</a:t>
                      </a:r>
                    </a:p>
                    <a:p>
                      <a:pPr>
                        <a:lnSpc>
                          <a:spcPct val="120000"/>
                        </a:lnSpc>
                        <a:spcAft>
                          <a:spcPts val="0"/>
                        </a:spcAft>
                      </a:pPr>
                      <a:r>
                        <a:rPr lang="en-US" sz="1800" dirty="0">
                          <a:effectLst/>
                          <a:latin typeface="+mn-ea"/>
                          <a:ea typeface="+mn-ea"/>
                        </a:rPr>
                        <a:t>● </a:t>
                      </a:r>
                      <a:r>
                        <a:rPr lang="zh-CN" sz="1800" dirty="0">
                          <a:effectLst/>
                          <a:latin typeface="+mn-ea"/>
                          <a:ea typeface="+mn-ea"/>
                        </a:rPr>
                        <a:t>成本</a:t>
                      </a:r>
                    </a:p>
                    <a:p>
                      <a:pPr>
                        <a:lnSpc>
                          <a:spcPct val="120000"/>
                        </a:lnSpc>
                        <a:spcAft>
                          <a:spcPts val="0"/>
                        </a:spcAft>
                      </a:pPr>
                      <a:r>
                        <a:rPr lang="en-US" sz="1800" dirty="0">
                          <a:effectLst/>
                          <a:latin typeface="+mn-ea"/>
                          <a:ea typeface="+mn-ea"/>
                        </a:rPr>
                        <a:t>● </a:t>
                      </a:r>
                      <a:r>
                        <a:rPr lang="zh-CN" sz="1800" dirty="0">
                          <a:effectLst/>
                          <a:latin typeface="+mn-ea"/>
                          <a:ea typeface="+mn-ea"/>
                        </a:rPr>
                        <a:t>客户回头率</a:t>
                      </a:r>
                    </a:p>
                    <a:p>
                      <a:pPr>
                        <a:lnSpc>
                          <a:spcPct val="120000"/>
                        </a:lnSpc>
                        <a:spcAft>
                          <a:spcPts val="0"/>
                        </a:spcAft>
                      </a:pPr>
                      <a:r>
                        <a:rPr lang="en-US" sz="1800" dirty="0">
                          <a:effectLst/>
                          <a:latin typeface="+mn-ea"/>
                          <a:ea typeface="+mn-ea"/>
                        </a:rPr>
                        <a:t>● </a:t>
                      </a:r>
                      <a:r>
                        <a:rPr lang="zh-CN" sz="1800" dirty="0">
                          <a:effectLst/>
                          <a:latin typeface="+mn-ea"/>
                          <a:ea typeface="+mn-ea"/>
                        </a:rPr>
                        <a:t>客户满意度</a:t>
                      </a:r>
                    </a:p>
                    <a:p>
                      <a:pPr>
                        <a:lnSpc>
                          <a:spcPct val="120000"/>
                        </a:lnSpc>
                        <a:spcAft>
                          <a:spcPts val="0"/>
                        </a:spcAft>
                      </a:pPr>
                      <a:r>
                        <a:rPr lang="en-US" sz="1800" dirty="0">
                          <a:effectLst/>
                          <a:latin typeface="+mn-ea"/>
                          <a:ea typeface="+mn-ea"/>
                        </a:rPr>
                        <a:t>● </a:t>
                      </a:r>
                      <a:r>
                        <a:rPr lang="zh-CN" sz="1800" dirty="0">
                          <a:effectLst/>
                          <a:latin typeface="+mn-ea"/>
                          <a:ea typeface="+mn-ea"/>
                        </a:rPr>
                        <a:t>事故发生率</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 </a:t>
                      </a:r>
                      <a:r>
                        <a:rPr lang="zh-CN" sz="1800">
                          <a:effectLst/>
                          <a:latin typeface="+mn-ea"/>
                          <a:ea typeface="+mn-ea"/>
                        </a:rPr>
                        <a:t>观察</a:t>
                      </a:r>
                    </a:p>
                    <a:p>
                      <a:pPr>
                        <a:lnSpc>
                          <a:spcPct val="120000"/>
                        </a:lnSpc>
                        <a:spcAft>
                          <a:spcPts val="0"/>
                        </a:spcAft>
                      </a:pPr>
                      <a:r>
                        <a:rPr lang="en-US" sz="1800">
                          <a:effectLst/>
                          <a:latin typeface="+mn-ea"/>
                          <a:ea typeface="+mn-ea"/>
                        </a:rPr>
                        <a:t>● </a:t>
                      </a:r>
                      <a:r>
                        <a:rPr lang="zh-CN" sz="1800">
                          <a:effectLst/>
                          <a:latin typeface="+mn-ea"/>
                          <a:ea typeface="+mn-ea"/>
                        </a:rPr>
                        <a:t>从绩效记录或者公司数据库中收集数据</a:t>
                      </a:r>
                    </a:p>
                    <a:p>
                      <a:pPr>
                        <a:lnSpc>
                          <a:spcPct val="120000"/>
                        </a:lnSpc>
                        <a:spcAft>
                          <a:spcPts val="0"/>
                        </a:spcAft>
                      </a:pPr>
                      <a:r>
                        <a:rPr lang="en-US" sz="1800">
                          <a:effectLst/>
                          <a:latin typeface="+mn-ea"/>
                          <a:ea typeface="+mn-ea"/>
                        </a:rPr>
                        <a:t> </a:t>
                      </a:r>
                      <a:endParaRPr lang="zh-CN" sz="1800">
                        <a:effectLst/>
                        <a:latin typeface="+mn-ea"/>
                        <a:ea typeface="+mn-ea"/>
                      </a:endParaRPr>
                    </a:p>
                    <a:p>
                      <a:pPr>
                        <a:lnSpc>
                          <a:spcPct val="12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777097">
                <a:tc>
                  <a:txBody>
                    <a:bodyPr/>
                    <a:lstStyle/>
                    <a:p>
                      <a:pPr>
                        <a:lnSpc>
                          <a:spcPct val="120000"/>
                        </a:lnSpc>
                        <a:spcAft>
                          <a:spcPts val="0"/>
                        </a:spcAft>
                      </a:pPr>
                      <a:r>
                        <a:rPr lang="zh-CN" sz="1800">
                          <a:effectLst/>
                          <a:latin typeface="+mn-ea"/>
                          <a:ea typeface="+mn-ea"/>
                        </a:rPr>
                        <a:t>投资回报率</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latin typeface="+mn-ea"/>
                          <a:ea typeface="+mn-ea"/>
                        </a:rPr>
                        <a:t>5</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latin typeface="+mn-ea"/>
                          <a:ea typeface="+mn-ea"/>
                        </a:rPr>
                        <a:t>确认并比较项目的成本和收益</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latin typeface="+mn-ea"/>
                          <a:ea typeface="+mn-ea"/>
                        </a:rPr>
                        <a:t>培训投入占生产总收益的比例</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latin typeface="+mn-ea"/>
                          <a:ea typeface="+mn-ea"/>
                        </a:rPr>
                        <a:t>培训的经济价值</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390525" y="-168910"/>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培训项目评估中所使用的成果</a:t>
            </a:r>
            <a:endParaRPr lang="en-IN" b="1" dirty="0">
              <a:latin typeface="华文新魏" panose="02010800040101010101" pitchFamily="2" charset="-122"/>
              <a:ea typeface="华文新魏" panose="02010800040101010101" pitchFamily="2" charset="-122"/>
            </a:endParaRPr>
          </a:p>
        </p:txBody>
      </p:sp>
      <p:sp>
        <p:nvSpPr>
          <p:cNvPr id="26626" name="Content Placeholder 2"/>
          <p:cNvSpPr>
            <a:spLocks noGrp="1"/>
          </p:cNvSpPr>
          <p:nvPr>
            <p:ph idx="4294967295"/>
          </p:nvPr>
        </p:nvSpPr>
        <p:spPr>
          <a:xfrm>
            <a:off x="684530" y="1276985"/>
            <a:ext cx="8485505" cy="5400675"/>
          </a:xfrm>
        </p:spPr>
        <p:txBody>
          <a:bodyPr/>
          <a:lstStyle/>
          <a:p>
            <a:pPr>
              <a:lnSpc>
                <a:spcPct val="110000"/>
              </a:lnSpc>
              <a:buFont typeface="Wingdings" panose="05000000000000000000" charset="0"/>
              <a:buChar char="l"/>
            </a:pPr>
            <a:r>
              <a:rPr lang="zh-CN" altLang="zh-CN" sz="2800" b="1" dirty="0">
                <a:latin typeface="+mn-ea"/>
              </a:rPr>
              <a:t>反应成果</a:t>
            </a:r>
            <a:r>
              <a:rPr lang="zh-CN" altLang="en-US" sz="2800" dirty="0">
                <a:latin typeface="+mn-ea"/>
              </a:rPr>
              <a:t>：</a:t>
            </a:r>
            <a:endParaRPr lang="en-US" altLang="zh-CN" sz="2800" dirty="0">
              <a:latin typeface="+mn-ea"/>
            </a:endParaRPr>
          </a:p>
          <a:p>
            <a:pPr lvl="1">
              <a:lnSpc>
                <a:spcPct val="110000"/>
              </a:lnSpc>
              <a:buFont typeface="Wingdings" panose="05000000000000000000" charset="0"/>
              <a:buChar char="l"/>
            </a:pPr>
            <a:r>
              <a:rPr lang="zh-CN" altLang="zh-CN" dirty="0">
                <a:latin typeface="+mn-ea"/>
              </a:rPr>
              <a:t>是指受训者对培训项目的感性认识</a:t>
            </a:r>
            <a:r>
              <a:rPr lang="en-US" altLang="zh-CN" dirty="0">
                <a:latin typeface="+mn-ea"/>
              </a:rPr>
              <a:t>，</a:t>
            </a:r>
            <a:r>
              <a:rPr lang="zh-CN" altLang="zh-CN" dirty="0">
                <a:latin typeface="+mn-ea"/>
              </a:rPr>
              <a:t>包括对培训设施、培训者和培训内容的感觉</a:t>
            </a:r>
            <a:r>
              <a:rPr lang="zh-CN" altLang="en-US" dirty="0">
                <a:latin typeface="+mn-ea"/>
              </a:rPr>
              <a:t>。</a:t>
            </a:r>
            <a:endParaRPr lang="en-US" altLang="zh-CN" dirty="0">
              <a:latin typeface="+mn-ea"/>
            </a:endParaRPr>
          </a:p>
          <a:p>
            <a:pPr>
              <a:lnSpc>
                <a:spcPct val="110000"/>
              </a:lnSpc>
              <a:buFont typeface="Wingdings" panose="05000000000000000000" charset="0"/>
              <a:buChar char="l"/>
            </a:pPr>
            <a:r>
              <a:rPr lang="zh-CN" altLang="zh-CN" sz="2800" b="1" dirty="0">
                <a:latin typeface="+mn-ea"/>
              </a:rPr>
              <a:t>认知成果</a:t>
            </a:r>
            <a:r>
              <a:rPr lang="zh-CN" altLang="en-US" sz="2800" dirty="0">
                <a:latin typeface="+mn-ea"/>
              </a:rPr>
              <a:t>：</a:t>
            </a:r>
            <a:endParaRPr lang="en-US" altLang="zh-CN" sz="2800" dirty="0">
              <a:latin typeface="+mn-ea"/>
            </a:endParaRPr>
          </a:p>
          <a:p>
            <a:pPr lvl="1">
              <a:lnSpc>
                <a:spcPct val="110000"/>
              </a:lnSpc>
              <a:buFont typeface="Wingdings" panose="05000000000000000000" charset="0"/>
              <a:buChar char="l"/>
            </a:pPr>
            <a:r>
              <a:rPr lang="zh-CN" altLang="zh-CN" dirty="0">
                <a:latin typeface="+mn-ea"/>
              </a:rPr>
              <a:t>可衡量受训者对项目中强调的原理、事实、技术、程序和流程的熟悉程度</a:t>
            </a:r>
            <a:r>
              <a:rPr lang="en-US" altLang="zh-CN" dirty="0">
                <a:latin typeface="+mn-ea"/>
              </a:rPr>
              <a:t>，</a:t>
            </a:r>
            <a:r>
              <a:rPr lang="zh-CN" altLang="zh-CN" dirty="0">
                <a:latin typeface="+mn-ea"/>
              </a:rPr>
              <a:t>同时也能衡量受训者在项目中学到的知识。</a:t>
            </a:r>
            <a:endParaRPr lang="en-US" altLang="zh-CN" dirty="0">
              <a:latin typeface="+mn-ea"/>
            </a:endParaRPr>
          </a:p>
          <a:p>
            <a:pPr>
              <a:lnSpc>
                <a:spcPct val="110000"/>
              </a:lnSpc>
              <a:buFont typeface="Wingdings" panose="05000000000000000000" charset="0"/>
              <a:buChar char="l"/>
            </a:pPr>
            <a:r>
              <a:rPr lang="zh-CN" altLang="zh-CN" sz="2800" b="1" dirty="0">
                <a:latin typeface="+mn-ea"/>
              </a:rPr>
              <a:t>技能成果</a:t>
            </a:r>
            <a:r>
              <a:rPr lang="zh-CN" altLang="en-US" sz="2800" dirty="0">
                <a:latin typeface="+mn-ea"/>
              </a:rPr>
              <a:t>：</a:t>
            </a:r>
            <a:endParaRPr lang="en-US" altLang="zh-CN" sz="2800" dirty="0">
              <a:latin typeface="+mn-ea"/>
            </a:endParaRPr>
          </a:p>
          <a:p>
            <a:pPr lvl="1">
              <a:lnSpc>
                <a:spcPct val="110000"/>
              </a:lnSpc>
              <a:buFont typeface="Wingdings" panose="05000000000000000000" charset="0"/>
              <a:buChar char="l"/>
            </a:pPr>
            <a:r>
              <a:rPr lang="zh-CN" altLang="zh-CN" dirty="0">
                <a:latin typeface="+mn-ea"/>
              </a:rPr>
              <a:t>被用来评价技术性或运动性技能和行为的水平</a:t>
            </a:r>
            <a:r>
              <a:rPr lang="en-US" altLang="zh-CN" dirty="0">
                <a:latin typeface="+mn-ea"/>
              </a:rPr>
              <a:t>，</a:t>
            </a:r>
            <a:r>
              <a:rPr lang="zh-CN" altLang="zh-CN" dirty="0">
                <a:latin typeface="+mn-ea"/>
              </a:rPr>
              <a:t>包括技能的获得与学习</a:t>
            </a:r>
            <a:r>
              <a:rPr lang="en-US" altLang="zh-CN" dirty="0">
                <a:latin typeface="+mn-ea"/>
              </a:rPr>
              <a:t>（</a:t>
            </a:r>
            <a:r>
              <a:rPr lang="zh-CN" altLang="zh-CN" dirty="0">
                <a:latin typeface="+mn-ea"/>
              </a:rPr>
              <a:t>技能学习</a:t>
            </a:r>
            <a:r>
              <a:rPr lang="en-US" altLang="zh-CN" dirty="0">
                <a:latin typeface="+mn-ea"/>
              </a:rPr>
              <a:t>）</a:t>
            </a:r>
            <a:r>
              <a:rPr lang="zh-CN" altLang="zh-CN" dirty="0">
                <a:latin typeface="+mn-ea"/>
              </a:rPr>
              <a:t>及技能在工作中的应用</a:t>
            </a:r>
            <a:r>
              <a:rPr lang="en-US" altLang="zh-CN" dirty="0">
                <a:latin typeface="+mn-ea"/>
              </a:rPr>
              <a:t>（</a:t>
            </a:r>
            <a:r>
              <a:rPr lang="zh-CN" altLang="zh-CN" dirty="0">
                <a:latin typeface="+mn-ea"/>
              </a:rPr>
              <a:t>技能转化</a:t>
            </a:r>
            <a:r>
              <a:rPr lang="en-US" altLang="zh-CN" dirty="0">
                <a:latin typeface="+mn-ea"/>
              </a:rPr>
              <a:t>）</a:t>
            </a:r>
            <a:r>
              <a:rPr lang="zh-CN" altLang="zh-CN" dirty="0">
                <a:latin typeface="+mn-ea"/>
              </a:rPr>
              <a:t>两个方面。</a:t>
            </a:r>
            <a:endParaRPr lang="en-US" altLang="zh-CN" dirty="0">
              <a:latin typeface="+mn-ea"/>
            </a:endParaRPr>
          </a:p>
          <a:p>
            <a:endParaRPr lang="en-IN"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457200" y="-949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培训项目评估中所使用的成果</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653415" y="1284605"/>
            <a:ext cx="8229600" cy="4924425"/>
          </a:xfrm>
        </p:spPr>
        <p:txBody>
          <a:bodyPr/>
          <a:lstStyle/>
          <a:p>
            <a:pPr marL="360045" indent="-360045">
              <a:lnSpc>
                <a:spcPct val="120000"/>
              </a:lnSpc>
              <a:buFont typeface="Wingdings" panose="05000000000000000000" charset="0"/>
              <a:buChar char="l"/>
            </a:pPr>
            <a:r>
              <a:rPr lang="zh-CN" altLang="zh-CN" sz="2800" b="1" dirty="0">
                <a:latin typeface="+mn-ea"/>
              </a:rPr>
              <a:t>情感成果</a:t>
            </a:r>
            <a:r>
              <a:rPr lang="zh-CN" altLang="en-US" sz="2800" dirty="0">
                <a:latin typeface="+mn-ea"/>
              </a:rPr>
              <a:t>：</a:t>
            </a:r>
            <a:endParaRPr lang="en-US" altLang="zh-CN" sz="2800" dirty="0">
              <a:latin typeface="+mn-ea"/>
            </a:endParaRPr>
          </a:p>
          <a:p>
            <a:pPr marL="620395" lvl="1" indent="-300355">
              <a:lnSpc>
                <a:spcPct val="120000"/>
              </a:lnSpc>
            </a:pPr>
            <a:r>
              <a:rPr lang="zh-CN" altLang="zh-CN" sz="2800" dirty="0">
                <a:latin typeface="+mn-ea"/>
              </a:rPr>
              <a:t>如果受训者被问及他们的调查态度</a:t>
            </a:r>
            <a:r>
              <a:rPr lang="en-US" altLang="zh-CN" sz="2800" dirty="0">
                <a:latin typeface="+mn-ea"/>
              </a:rPr>
              <a:t>，</a:t>
            </a:r>
            <a:r>
              <a:rPr lang="zh-CN" altLang="zh-CN" sz="2800" dirty="0">
                <a:latin typeface="+mn-ea"/>
              </a:rPr>
              <a:t>就涉及对学习的测量。</a:t>
            </a:r>
            <a:endParaRPr lang="en-US" altLang="zh-CN" sz="2800" dirty="0">
              <a:latin typeface="+mn-ea"/>
            </a:endParaRPr>
          </a:p>
          <a:p>
            <a:pPr marL="351155" indent="-351155">
              <a:lnSpc>
                <a:spcPct val="120000"/>
              </a:lnSpc>
              <a:buFont typeface="Wingdings" panose="05000000000000000000" charset="0"/>
              <a:buChar char="l"/>
            </a:pPr>
            <a:r>
              <a:rPr lang="zh-CN" altLang="zh-CN" sz="2800" b="1" dirty="0">
                <a:latin typeface="+mn-ea"/>
              </a:rPr>
              <a:t>绩效成果</a:t>
            </a:r>
            <a:r>
              <a:rPr lang="zh-CN" altLang="en-US" sz="2800" dirty="0">
                <a:latin typeface="+mn-ea"/>
              </a:rPr>
              <a:t>：</a:t>
            </a:r>
            <a:r>
              <a:rPr lang="zh-CN" altLang="zh-CN" sz="2800" dirty="0">
                <a:latin typeface="+mn-ea"/>
              </a:rPr>
              <a:t>被用来确定培训项目给公司带来的收益。</a:t>
            </a:r>
            <a:endParaRPr lang="en-IN" sz="2800" dirty="0">
              <a:latin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311150" y="-1038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培训项目评估中所使用的成果</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671830" y="1241425"/>
            <a:ext cx="8407400" cy="5112385"/>
          </a:xfrm>
        </p:spPr>
        <p:txBody>
          <a:bodyPr/>
          <a:lstStyle/>
          <a:p>
            <a:pPr>
              <a:lnSpc>
                <a:spcPct val="110000"/>
              </a:lnSpc>
              <a:buFont typeface="Wingdings" panose="05000000000000000000" charset="0"/>
              <a:buChar char="l"/>
            </a:pPr>
            <a:r>
              <a:rPr lang="zh-CN" altLang="zh-CN" sz="2800" dirty="0">
                <a:latin typeface="+mn-ea"/>
              </a:rPr>
              <a:t>投资回报率</a:t>
            </a:r>
            <a:r>
              <a:rPr lang="zh-CN" altLang="en-US" sz="2800" dirty="0">
                <a:latin typeface="+mn-ea"/>
              </a:rPr>
              <a:t>：</a:t>
            </a:r>
            <a:endParaRPr lang="zh-CN" altLang="zh-CN" sz="2800" dirty="0">
              <a:latin typeface="+mn-ea"/>
            </a:endParaRPr>
          </a:p>
          <a:p>
            <a:pPr lvl="1">
              <a:lnSpc>
                <a:spcPct val="110000"/>
              </a:lnSpc>
              <a:buFont typeface="Wingdings" panose="05000000000000000000" charset="0"/>
              <a:buChar char="l"/>
            </a:pPr>
            <a:r>
              <a:rPr lang="zh-CN" altLang="zh-CN" sz="2600" b="1" dirty="0">
                <a:latin typeface="+mn-ea"/>
              </a:rPr>
              <a:t>直接成本</a:t>
            </a:r>
            <a:r>
              <a:rPr lang="zh-CN" altLang="en-US" sz="2600" dirty="0">
                <a:latin typeface="+mn-ea"/>
              </a:rPr>
              <a:t>：</a:t>
            </a:r>
            <a:r>
              <a:rPr lang="zh-CN" altLang="zh-CN" sz="2600" dirty="0">
                <a:latin typeface="+mn-ea"/>
              </a:rPr>
              <a:t>包括参与培训的所有雇员</a:t>
            </a:r>
            <a:r>
              <a:rPr lang="en-US" altLang="zh-CN" sz="2600" dirty="0">
                <a:latin typeface="+mn-ea"/>
              </a:rPr>
              <a:t>（</a:t>
            </a:r>
            <a:r>
              <a:rPr lang="zh-CN" altLang="zh-CN" sz="2600" dirty="0">
                <a:latin typeface="+mn-ea"/>
              </a:rPr>
              <a:t>包括受训者、指导者、顾问和项目设计人员</a:t>
            </a:r>
            <a:r>
              <a:rPr lang="en-US" altLang="zh-CN" sz="2600" dirty="0">
                <a:latin typeface="+mn-ea"/>
              </a:rPr>
              <a:t>）</a:t>
            </a:r>
            <a:r>
              <a:rPr lang="zh-CN" altLang="zh-CN" sz="2600" dirty="0">
                <a:latin typeface="+mn-ea"/>
              </a:rPr>
              <a:t>的工资和福利</a:t>
            </a:r>
            <a:r>
              <a:rPr lang="en-US" altLang="zh-CN" sz="2600" dirty="0">
                <a:latin typeface="+mn-ea"/>
              </a:rPr>
              <a:t>，</a:t>
            </a:r>
            <a:r>
              <a:rPr lang="zh-CN" altLang="zh-CN" sz="2600" dirty="0">
                <a:latin typeface="+mn-ea"/>
              </a:rPr>
              <a:t>培训材料费用</a:t>
            </a:r>
            <a:r>
              <a:rPr lang="en-US" altLang="zh-CN" sz="2600" dirty="0">
                <a:latin typeface="+mn-ea"/>
              </a:rPr>
              <a:t>，</a:t>
            </a:r>
            <a:r>
              <a:rPr lang="zh-CN" altLang="zh-CN" sz="2600" dirty="0">
                <a:latin typeface="+mn-ea"/>
              </a:rPr>
              <a:t>设备或教室的租金或购买费用</a:t>
            </a:r>
            <a:r>
              <a:rPr lang="en-US" altLang="zh-CN" sz="2600" dirty="0">
                <a:latin typeface="+mn-ea"/>
              </a:rPr>
              <a:t>，</a:t>
            </a:r>
            <a:r>
              <a:rPr lang="zh-CN" altLang="zh-CN" sz="2600" dirty="0">
                <a:latin typeface="+mn-ea"/>
              </a:rPr>
              <a:t>差旅费。</a:t>
            </a:r>
            <a:endParaRPr lang="en-US" altLang="zh-CN" sz="2600" dirty="0">
              <a:latin typeface="+mn-ea"/>
            </a:endParaRPr>
          </a:p>
          <a:p>
            <a:pPr lvl="1">
              <a:lnSpc>
                <a:spcPct val="110000"/>
              </a:lnSpc>
              <a:buFont typeface="Wingdings" panose="05000000000000000000" charset="0"/>
              <a:buChar char="l"/>
            </a:pPr>
            <a:r>
              <a:rPr lang="zh-CN" altLang="zh-CN" sz="2600" b="1" dirty="0">
                <a:latin typeface="+mn-ea"/>
              </a:rPr>
              <a:t>间接成本</a:t>
            </a:r>
            <a:r>
              <a:rPr lang="zh-CN" altLang="en-US" sz="2600" dirty="0">
                <a:latin typeface="+mn-ea"/>
              </a:rPr>
              <a:t>：</a:t>
            </a:r>
            <a:r>
              <a:rPr lang="zh-CN" altLang="zh-CN" sz="2600" dirty="0">
                <a:latin typeface="+mn-ea"/>
              </a:rPr>
              <a:t>与培训项目的设计、开发或实施并不直接相关</a:t>
            </a:r>
            <a:r>
              <a:rPr lang="en-US" altLang="zh-CN" sz="2600" dirty="0">
                <a:latin typeface="+mn-ea"/>
              </a:rPr>
              <a:t>，</a:t>
            </a:r>
            <a:r>
              <a:rPr lang="zh-CN" altLang="zh-CN" sz="2600" dirty="0">
                <a:latin typeface="+mn-ea"/>
              </a:rPr>
              <a:t>主要包括一般的办公用品、设施、设备和相关费用</a:t>
            </a:r>
            <a:r>
              <a:rPr lang="en-US" altLang="zh-CN" sz="2600" dirty="0">
                <a:latin typeface="+mn-ea"/>
              </a:rPr>
              <a:t>，</a:t>
            </a:r>
            <a:r>
              <a:rPr lang="zh-CN" altLang="zh-CN" sz="2600" dirty="0">
                <a:latin typeface="+mn-ea"/>
              </a:rPr>
              <a:t>与培训没有直接关系的交通费用和其他支出</a:t>
            </a:r>
            <a:r>
              <a:rPr lang="en-US" altLang="zh-CN" sz="2600" dirty="0">
                <a:latin typeface="+mn-ea"/>
              </a:rPr>
              <a:t>，</a:t>
            </a:r>
            <a:r>
              <a:rPr lang="zh-CN" altLang="zh-CN" sz="2600" dirty="0">
                <a:latin typeface="+mn-ea"/>
              </a:rPr>
              <a:t>与培训没有直接关系的培训管理人员和一般雇员的工资以及行政支持人员的工资。</a:t>
            </a:r>
            <a:endParaRPr lang="en-US" altLang="zh-CN" sz="2600" dirty="0">
              <a:latin typeface="+mn-ea"/>
            </a:endParaRPr>
          </a:p>
          <a:p>
            <a:pPr lvl="1">
              <a:lnSpc>
                <a:spcPct val="110000"/>
              </a:lnSpc>
              <a:buFont typeface="Wingdings" panose="05000000000000000000" charset="0"/>
              <a:buChar char="l"/>
            </a:pPr>
            <a:r>
              <a:rPr lang="zh-CN" altLang="zh-CN" sz="2600" b="1" dirty="0">
                <a:latin typeface="+mn-ea"/>
              </a:rPr>
              <a:t>收益</a:t>
            </a:r>
            <a:r>
              <a:rPr lang="zh-CN" altLang="en-US" sz="2600" dirty="0">
                <a:latin typeface="+mn-ea"/>
              </a:rPr>
              <a:t>：</a:t>
            </a:r>
            <a:r>
              <a:rPr lang="zh-CN" altLang="zh-CN" sz="2600" dirty="0">
                <a:latin typeface="+mn-ea"/>
              </a:rPr>
              <a:t>指公司从培训项目中获得的价值。</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361315" y="-1285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培训项目评估中所使用的成果</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28650" y="1275715"/>
            <a:ext cx="8229600" cy="4924425"/>
          </a:xfrm>
        </p:spPr>
        <p:txBody>
          <a:bodyPr/>
          <a:lstStyle/>
          <a:p>
            <a:pPr>
              <a:lnSpc>
                <a:spcPct val="120000"/>
              </a:lnSpc>
              <a:buFont typeface="Wingdings" panose="05000000000000000000" charset="0"/>
              <a:buChar char="l"/>
            </a:pPr>
            <a:r>
              <a:rPr lang="zh-CN" altLang="zh-CN" sz="2800" dirty="0">
                <a:latin typeface="+mn-ea"/>
              </a:rPr>
              <a:t>培训质量指标</a:t>
            </a:r>
            <a:r>
              <a:rPr lang="zh-CN" altLang="en-US" sz="2800" dirty="0">
                <a:latin typeface="+mn-ea"/>
              </a:rPr>
              <a:t>（</a:t>
            </a:r>
            <a:r>
              <a:rPr lang="en-US" altLang="zh-CN" sz="2800" dirty="0">
                <a:latin typeface="+mn-ea"/>
              </a:rPr>
              <a:t>TQI</a:t>
            </a:r>
            <a:r>
              <a:rPr lang="zh-CN" altLang="en-US" sz="2800" dirty="0">
                <a:latin typeface="+mn-ea"/>
              </a:rPr>
              <a:t>）：</a:t>
            </a:r>
            <a:r>
              <a:rPr lang="zh-CN" altLang="zh-CN" sz="2800" dirty="0">
                <a:latin typeface="+mn-ea"/>
              </a:rPr>
              <a:t>通过电脑来收集关于培训部门的绩效、生产率、资金预算和课程方面的数据</a:t>
            </a:r>
            <a:r>
              <a:rPr lang="en-US" altLang="zh-CN" sz="2800" dirty="0">
                <a:latin typeface="+mn-ea"/>
              </a:rPr>
              <a:t>，</a:t>
            </a:r>
            <a:r>
              <a:rPr lang="zh-CN" altLang="zh-CN" sz="2800" dirty="0">
                <a:latin typeface="+mn-ea"/>
              </a:rPr>
              <a:t>并且对这些数据进行详细的分析</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培训的质量包含在有效性中。</a:t>
            </a:r>
            <a:endParaRPr lang="en-IN" sz="2800" dirty="0">
              <a:latin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1440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6—2</a:t>
            </a:r>
            <a:r>
              <a:rPr lang="zh-CN" altLang="zh-CN" b="1" dirty="0">
                <a:latin typeface="华文新魏" panose="02010800040101010101" pitchFamily="2" charset="-122"/>
                <a:ea typeface="华文新魏" panose="02010800040101010101" pitchFamily="2" charset="-122"/>
              </a:rPr>
              <a:t>　效标缺陷、相关度和效标污染</a:t>
            </a:r>
            <a:endParaRPr lang="zh-CN" altLang="en-US" b="1" dirty="0">
              <a:latin typeface="华文新魏" panose="02010800040101010101" pitchFamily="2" charset="-122"/>
              <a:ea typeface="华文新魏" panose="02010800040101010101" pitchFamily="2" charset="-122"/>
            </a:endParaRPr>
          </a:p>
        </p:txBody>
      </p:sp>
      <p:pic>
        <p:nvPicPr>
          <p:cNvPr id="4" name="6-2.EPS" descr="id:2147499305;FounderCES"/>
          <p:cNvPicPr>
            <a:picLocks noGrp="1"/>
          </p:cNvPicPr>
          <p:nvPr>
            <p:ph sz="quarter" idx="1"/>
          </p:nvPr>
        </p:nvPicPr>
        <p:blipFill>
          <a:blip r:embed="rId2">
            <a:duotone>
              <a:schemeClr val="accent6">
                <a:shade val="45000"/>
                <a:satMod val="135000"/>
              </a:schemeClr>
              <a:prstClr val="white"/>
            </a:duotone>
          </a:blip>
          <a:stretch>
            <a:fillRect/>
          </a:stretch>
        </p:blipFill>
        <p:spPr>
          <a:xfrm>
            <a:off x="1691680" y="1916832"/>
            <a:ext cx="5985710" cy="45720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a:xfrm>
            <a:off x="394970" y="-86677"/>
            <a:ext cx="8229600" cy="1143000"/>
          </a:xfrm>
        </p:spPr>
        <p:txBody>
          <a:bodyPr/>
          <a:lstStyle/>
          <a:p>
            <a:r>
              <a:rPr lang="zh-CN" altLang="zh-CN" b="1" dirty="0">
                <a:latin typeface="华文新魏" panose="02010800040101010101" pitchFamily="2" charset="-122"/>
                <a:ea typeface="华文新魏" panose="02010800040101010101" pitchFamily="2" charset="-122"/>
              </a:rPr>
              <a:t>评估实践</a:t>
            </a:r>
            <a:endParaRPr lang="en-IN" b="1" dirty="0">
              <a:latin typeface="华文新魏" panose="02010800040101010101" pitchFamily="2" charset="-122"/>
              <a:ea typeface="华文新魏" panose="02010800040101010101" pitchFamily="2" charset="-122"/>
            </a:endParaRPr>
          </a:p>
        </p:txBody>
      </p:sp>
      <p:sp>
        <p:nvSpPr>
          <p:cNvPr id="32770" name="Content Placeholder 2"/>
          <p:cNvSpPr>
            <a:spLocks noGrp="1"/>
          </p:cNvSpPr>
          <p:nvPr>
            <p:ph idx="4294967295"/>
          </p:nvPr>
        </p:nvSpPr>
        <p:spPr>
          <a:xfrm>
            <a:off x="628650" y="1267460"/>
            <a:ext cx="8229600" cy="4924425"/>
          </a:xfrm>
        </p:spPr>
        <p:txBody>
          <a:bodyPr/>
          <a:lstStyle/>
          <a:p>
            <a:pPr>
              <a:lnSpc>
                <a:spcPct val="120000"/>
              </a:lnSpc>
              <a:buFont typeface="Wingdings" panose="05000000000000000000" charset="0"/>
              <a:buChar char="l"/>
            </a:pPr>
            <a:r>
              <a:rPr lang="zh-CN" altLang="zh-CN" sz="3200" dirty="0">
                <a:latin typeface="+mn-ea"/>
              </a:rPr>
              <a:t>必须意识到仅测量反应成果和认知成果来进行评估是非常有限的。</a:t>
            </a:r>
            <a:endParaRPr lang="en-US" altLang="zh-CN" sz="3200" dirty="0">
              <a:latin typeface="+mn-ea"/>
            </a:endParaRPr>
          </a:p>
          <a:p>
            <a:pPr lvl="1">
              <a:lnSpc>
                <a:spcPct val="120000"/>
              </a:lnSpc>
              <a:buFont typeface="Wingdings" panose="05000000000000000000" charset="0"/>
              <a:buChar char="l"/>
            </a:pPr>
            <a:r>
              <a:rPr lang="zh-CN" altLang="zh-CN" sz="2800" dirty="0">
                <a:latin typeface="+mn-ea"/>
              </a:rPr>
              <a:t>为了保证充分的培训评估</a:t>
            </a:r>
            <a:r>
              <a:rPr lang="en-US" altLang="zh-CN" sz="2800" dirty="0">
                <a:latin typeface="+mn-ea"/>
              </a:rPr>
              <a:t>，</a:t>
            </a:r>
            <a:r>
              <a:rPr lang="zh-CN" altLang="zh-CN" sz="2800" dirty="0">
                <a:latin typeface="+mn-ea"/>
              </a:rPr>
              <a:t>公司必须收集与学习和培训成果转化都相关的成果衡量尺度。</a:t>
            </a:r>
          </a:p>
          <a:p>
            <a:pPr marL="0" indent="0">
              <a:buNone/>
            </a:pPr>
            <a:endParaRPr lang="en-IN"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95567"/>
            <a:ext cx="8363272"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6—3</a:t>
            </a:r>
            <a:r>
              <a:rPr lang="zh-CN" altLang="zh-CN" b="1" dirty="0">
                <a:latin typeface="华文新魏" panose="02010800040101010101" pitchFamily="2" charset="-122"/>
                <a:ea typeface="华文新魏" panose="02010800040101010101" pitchFamily="2" charset="-122"/>
              </a:rPr>
              <a:t>　培训评估实践</a:t>
            </a:r>
            <a:endParaRPr lang="zh-CN" altLang="en-US" b="1" dirty="0">
              <a:latin typeface="华文新魏" panose="02010800040101010101" pitchFamily="2" charset="-122"/>
              <a:ea typeface="华文新魏" panose="02010800040101010101" pitchFamily="2" charset="-122"/>
            </a:endParaRPr>
          </a:p>
        </p:txBody>
      </p:sp>
      <p:pic>
        <p:nvPicPr>
          <p:cNvPr id="4" name="6-3.EPS" descr="id:2147499352;FounderCES"/>
          <p:cNvPicPr>
            <a:picLocks noGrp="1"/>
          </p:cNvPicPr>
          <p:nvPr>
            <p:ph sz="quarter" idx="1"/>
          </p:nvPr>
        </p:nvPicPr>
        <p:blipFill>
          <a:blip r:embed="rId2">
            <a:duotone>
              <a:prstClr val="black"/>
              <a:schemeClr val="accent4">
                <a:tint val="45000"/>
                <a:satMod val="400000"/>
              </a:schemeClr>
            </a:duotone>
          </a:blip>
          <a:stretch>
            <a:fillRect/>
          </a:stretch>
        </p:blipFill>
        <p:spPr>
          <a:xfrm>
            <a:off x="323146" y="1279582"/>
            <a:ext cx="8568952" cy="531806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4014" y="-95567"/>
            <a:ext cx="8579296"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6—4</a:t>
            </a:r>
            <a:r>
              <a:rPr lang="zh-CN" altLang="zh-CN" b="1" dirty="0">
                <a:latin typeface="华文新魏" panose="02010800040101010101" pitchFamily="2" charset="-122"/>
                <a:ea typeface="华文新魏" panose="02010800040101010101" pitchFamily="2" charset="-122"/>
              </a:rPr>
              <a:t>　培训目标及其对评估的启示</a:t>
            </a:r>
            <a:endParaRPr lang="zh-CN" altLang="en-US" b="1" dirty="0">
              <a:latin typeface="华文新魏" panose="02010800040101010101" pitchFamily="2" charset="-122"/>
              <a:ea typeface="华文新魏" panose="02010800040101010101" pitchFamily="2" charset="-122"/>
            </a:endParaRPr>
          </a:p>
        </p:txBody>
      </p:sp>
      <p:pic>
        <p:nvPicPr>
          <p:cNvPr id="4" name="6-4.EPS" descr="id:2147499367;FounderCES"/>
          <p:cNvPicPr>
            <a:picLocks noGrp="1"/>
          </p:cNvPicPr>
          <p:nvPr>
            <p:ph sz="quarter" idx="1"/>
          </p:nvPr>
        </p:nvPicPr>
        <p:blipFill>
          <a:blip r:embed="rId2">
            <a:duotone>
              <a:prstClr val="black"/>
              <a:schemeClr val="accent1">
                <a:tint val="45000"/>
                <a:satMod val="400000"/>
              </a:schemeClr>
            </a:duotone>
          </a:blip>
          <a:stretch>
            <a:fillRect/>
          </a:stretch>
        </p:blipFill>
        <p:spPr>
          <a:xfrm>
            <a:off x="0" y="1271270"/>
            <a:ext cx="9144000" cy="54102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idx="4294967295"/>
          </p:nvPr>
        </p:nvSpPr>
        <p:spPr>
          <a:xfrm>
            <a:off x="398145" y="-112712"/>
            <a:ext cx="8229600" cy="1143000"/>
          </a:xfrm>
        </p:spPr>
        <p:txBody>
          <a:bodyPr/>
          <a:lstStyle/>
          <a:p>
            <a:r>
              <a:rPr lang="zh-CN" altLang="zh-CN" b="1" dirty="0">
                <a:latin typeface="华文新魏" panose="02010800040101010101" pitchFamily="2" charset="-122"/>
                <a:ea typeface="华文新魏" panose="02010800040101010101" pitchFamily="2" charset="-122"/>
              </a:rPr>
              <a:t>评估方案设计</a:t>
            </a:r>
            <a:endParaRPr lang="en-IN" b="1" dirty="0">
              <a:latin typeface="华文新魏" panose="02010800040101010101" pitchFamily="2" charset="-122"/>
              <a:ea typeface="华文新魏" panose="02010800040101010101" pitchFamily="2" charset="-122"/>
            </a:endParaRPr>
          </a:p>
        </p:txBody>
      </p:sp>
      <p:sp>
        <p:nvSpPr>
          <p:cNvPr id="35842" name="Content Placeholder 2"/>
          <p:cNvSpPr>
            <a:spLocks noGrp="1"/>
          </p:cNvSpPr>
          <p:nvPr>
            <p:ph idx="4294967295"/>
          </p:nvPr>
        </p:nvSpPr>
        <p:spPr>
          <a:xfrm>
            <a:off x="603250" y="1284605"/>
            <a:ext cx="8229600" cy="4924425"/>
          </a:xfrm>
        </p:spPr>
        <p:txBody>
          <a:bodyPr/>
          <a:lstStyle/>
          <a:p>
            <a:pPr>
              <a:lnSpc>
                <a:spcPct val="120000"/>
              </a:lnSpc>
              <a:buFont typeface="Wingdings" panose="05000000000000000000" charset="0"/>
              <a:buChar char="l"/>
            </a:pPr>
            <a:r>
              <a:rPr lang="zh-CN" altLang="zh-CN" sz="3200" b="1" dirty="0">
                <a:latin typeface="+mn-ea"/>
              </a:rPr>
              <a:t>效度威胁</a:t>
            </a:r>
            <a:r>
              <a:rPr lang="zh-CN" altLang="en-US" sz="3200" dirty="0">
                <a:latin typeface="+mn-ea"/>
              </a:rPr>
              <a:t>：</a:t>
            </a:r>
            <a:r>
              <a:rPr lang="zh-CN" altLang="zh-CN" sz="3200" dirty="0">
                <a:latin typeface="+mn-ea"/>
              </a:rPr>
              <a:t>指引起评估者怀疑的因素</a:t>
            </a:r>
          </a:p>
          <a:p>
            <a:pPr lvl="1">
              <a:lnSpc>
                <a:spcPct val="120000"/>
              </a:lnSpc>
              <a:buFont typeface="Wingdings" panose="05000000000000000000" charset="0"/>
              <a:buChar char="l"/>
            </a:pPr>
            <a:r>
              <a:rPr lang="zh-CN" altLang="zh-CN" sz="3200" b="1" dirty="0">
                <a:latin typeface="+mn-ea"/>
              </a:rPr>
              <a:t>内在效度</a:t>
            </a:r>
            <a:r>
              <a:rPr lang="zh-CN" altLang="en-US" sz="3200" dirty="0">
                <a:latin typeface="+mn-ea"/>
              </a:rPr>
              <a:t>：研</a:t>
            </a:r>
            <a:r>
              <a:rPr lang="zh-CN" altLang="zh-CN" sz="3200" dirty="0">
                <a:latin typeface="+mn-ea"/>
              </a:rPr>
              <a:t>究结果的可信度</a:t>
            </a:r>
            <a:endParaRPr lang="en-US" altLang="zh-CN" sz="3200" dirty="0">
              <a:latin typeface="+mn-ea"/>
            </a:endParaRPr>
          </a:p>
          <a:p>
            <a:pPr lvl="1">
              <a:lnSpc>
                <a:spcPct val="120000"/>
              </a:lnSpc>
              <a:buFont typeface="Wingdings" panose="05000000000000000000" charset="0"/>
              <a:buChar char="l"/>
            </a:pPr>
            <a:r>
              <a:rPr lang="zh-CN" altLang="zh-CN" sz="3200" b="1" dirty="0">
                <a:latin typeface="+mn-ea"/>
              </a:rPr>
              <a:t>外在效度</a:t>
            </a:r>
            <a:r>
              <a:rPr lang="zh-CN" altLang="en-US" sz="3200" dirty="0">
                <a:latin typeface="+mn-ea"/>
              </a:rPr>
              <a:t>：</a:t>
            </a:r>
            <a:r>
              <a:rPr lang="zh-CN" altLang="zh-CN" sz="3200" dirty="0">
                <a:latin typeface="+mn-ea"/>
              </a:rPr>
              <a:t>能将研究成果推广到其他团体和情境中</a:t>
            </a:r>
            <a:endParaRPr lang="en-US" sz="3200" b="1" dirty="0">
              <a:latin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7942" y="-53022"/>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6—6</a:t>
            </a:r>
            <a:r>
              <a:rPr lang="zh-CN" altLang="zh-CN" b="1" dirty="0">
                <a:latin typeface="华文新魏" panose="02010800040101010101" pitchFamily="2" charset="-122"/>
                <a:ea typeface="华文新魏" panose="02010800040101010101" pitchFamily="2" charset="-122"/>
              </a:rPr>
              <a:t>效度威胁</a:t>
            </a:r>
            <a:endParaRPr lang="zh-CN" altLang="en-US" b="1" dirty="0">
              <a:latin typeface="华文新魏" panose="02010800040101010101" pitchFamily="2" charset="-122"/>
              <a:ea typeface="华文新魏" panose="02010800040101010101" pitchFamily="2" charset="-122"/>
            </a:endParaRPr>
          </a:p>
        </p:txBody>
      </p:sp>
      <p:graphicFrame>
        <p:nvGraphicFramePr>
          <p:cNvPr id="5" name="内容占位符 4"/>
          <p:cNvGraphicFramePr>
            <a:graphicFrameLocks noGrp="1"/>
          </p:cNvGraphicFramePr>
          <p:nvPr>
            <p:ph sz="quarter" idx="1"/>
          </p:nvPr>
        </p:nvGraphicFramePr>
        <p:xfrm>
          <a:off x="107504" y="1356639"/>
          <a:ext cx="9036496" cy="5073807"/>
        </p:xfrm>
        <a:graphic>
          <a:graphicData uri="http://schemas.openxmlformats.org/drawingml/2006/table">
            <a:tbl>
              <a:tblPr firstRow="1" firstCol="1" bandRow="1">
                <a:tableStyleId>{93296810-A885-4BE3-A3E7-6D5BEEA58F35}</a:tableStyleId>
              </a:tblPr>
              <a:tblGrid>
                <a:gridCol w="3926330">
                  <a:extLst>
                    <a:ext uri="{9D8B030D-6E8A-4147-A177-3AD203B41FA5}">
                      <a16:colId xmlns:a16="http://schemas.microsoft.com/office/drawing/2014/main" val="20000"/>
                    </a:ext>
                  </a:extLst>
                </a:gridCol>
                <a:gridCol w="5110166">
                  <a:extLst>
                    <a:ext uri="{9D8B030D-6E8A-4147-A177-3AD203B41FA5}">
                      <a16:colId xmlns:a16="http://schemas.microsoft.com/office/drawing/2014/main" val="20001"/>
                    </a:ext>
                  </a:extLst>
                </a:gridCol>
              </a:tblGrid>
              <a:tr h="581368">
                <a:tc>
                  <a:txBody>
                    <a:bodyPr/>
                    <a:lstStyle/>
                    <a:p>
                      <a:pPr algn="ctr">
                        <a:lnSpc>
                          <a:spcPct val="120000"/>
                        </a:lnSpc>
                        <a:spcAft>
                          <a:spcPts val="0"/>
                        </a:spcAft>
                      </a:pPr>
                      <a:r>
                        <a:rPr lang="zh-CN" sz="1800">
                          <a:effectLst/>
                        </a:rPr>
                        <a:t>内在效度威胁</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描述</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670621">
                <a:tc>
                  <a:txBody>
                    <a:bodyPr/>
                    <a:lstStyle/>
                    <a:p>
                      <a:pPr>
                        <a:lnSpc>
                          <a:spcPct val="120000"/>
                        </a:lnSpc>
                        <a:spcAft>
                          <a:spcPts val="0"/>
                        </a:spcAft>
                      </a:pPr>
                      <a:r>
                        <a:rPr lang="zh-CN" sz="1800">
                          <a:effectLst/>
                        </a:rPr>
                        <a:t>公司</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581368">
                <a:tc>
                  <a:txBody>
                    <a:bodyPr/>
                    <a:lstStyle/>
                    <a:p>
                      <a:pPr>
                        <a:lnSpc>
                          <a:spcPct val="120000"/>
                        </a:lnSpc>
                        <a:spcAft>
                          <a:spcPts val="0"/>
                        </a:spcAft>
                      </a:pPr>
                      <a:r>
                        <a:rPr lang="zh-CN" sz="1800">
                          <a:effectLst/>
                        </a:rPr>
                        <a:t>历史</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某事件的发生导致培训成果的变化。</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670621">
                <a:tc>
                  <a:txBody>
                    <a:bodyPr/>
                    <a:lstStyle/>
                    <a:p>
                      <a:pPr>
                        <a:lnSpc>
                          <a:spcPct val="120000"/>
                        </a:lnSpc>
                        <a:spcAft>
                          <a:spcPts val="0"/>
                        </a:spcAft>
                      </a:pPr>
                      <a:r>
                        <a:rPr lang="zh-CN" sz="1800">
                          <a:effectLst/>
                        </a:rPr>
                        <a:t>个人</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81368">
                <a:tc>
                  <a:txBody>
                    <a:bodyPr/>
                    <a:lstStyle/>
                    <a:p>
                      <a:pPr>
                        <a:lnSpc>
                          <a:spcPct val="120000"/>
                        </a:lnSpc>
                        <a:spcAft>
                          <a:spcPts val="0"/>
                        </a:spcAft>
                      </a:pPr>
                      <a:r>
                        <a:rPr lang="zh-CN" sz="1800">
                          <a:effectLst/>
                        </a:rPr>
                        <a:t>成熟度</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由于受训者的自然成长或情感因素导致培训成果的变化。</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646027">
                <a:tc>
                  <a:txBody>
                    <a:bodyPr/>
                    <a:lstStyle/>
                    <a:p>
                      <a:pPr>
                        <a:lnSpc>
                          <a:spcPct val="120000"/>
                        </a:lnSpc>
                        <a:spcAft>
                          <a:spcPts val="0"/>
                        </a:spcAft>
                      </a:pPr>
                      <a:r>
                        <a:rPr lang="zh-CN" sz="1800">
                          <a:effectLst/>
                        </a:rPr>
                        <a:t>品德</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研究参与者不再从事研究</a:t>
                      </a:r>
                      <a:r>
                        <a:rPr lang="en-US" sz="1800" dirty="0">
                          <a:effectLst/>
                        </a:rPr>
                        <a:t>，</a:t>
                      </a:r>
                      <a:r>
                        <a:rPr lang="zh-CN" sz="1800" dirty="0">
                          <a:effectLst/>
                        </a:rPr>
                        <a:t>例如离开公司。</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1309185">
                <a:tc>
                  <a:txBody>
                    <a:bodyPr/>
                    <a:lstStyle/>
                    <a:p>
                      <a:pPr>
                        <a:lnSpc>
                          <a:spcPct val="120000"/>
                        </a:lnSpc>
                        <a:spcAft>
                          <a:spcPts val="0"/>
                        </a:spcAft>
                      </a:pPr>
                      <a:r>
                        <a:rPr lang="zh-CN" sz="1800">
                          <a:effectLst/>
                        </a:rPr>
                        <a:t>组内差距</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受训小组与对照组存在能够影响成果的个体差异</a:t>
                      </a:r>
                      <a:r>
                        <a:rPr lang="en-US" sz="1800" dirty="0">
                          <a:effectLst/>
                        </a:rPr>
                        <a:t>（</a:t>
                      </a:r>
                      <a:r>
                        <a:rPr lang="zh-CN" sz="1800" dirty="0">
                          <a:effectLst/>
                        </a:rPr>
                        <a:t>知识、技能、能力、行为</a:t>
                      </a:r>
                      <a:r>
                        <a:rPr lang="en-US" sz="1800" dirty="0">
                          <a:effectLst/>
                        </a:rPr>
                        <a:t>）</a:t>
                      </a:r>
                      <a:r>
                        <a:rPr lang="zh-CN"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00415" y="-145732"/>
            <a:ext cx="8435280"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graphicFrame>
        <p:nvGraphicFramePr>
          <p:cNvPr id="4" name="内容占位符 3"/>
          <p:cNvGraphicFramePr>
            <a:graphicFrameLocks noGrp="1"/>
          </p:cNvGraphicFramePr>
          <p:nvPr>
            <p:ph sz="quarter" idx="1"/>
          </p:nvPr>
        </p:nvGraphicFramePr>
        <p:xfrm>
          <a:off x="53975" y="1288183"/>
          <a:ext cx="9036496" cy="5112575"/>
        </p:xfrm>
        <a:graphic>
          <a:graphicData uri="http://schemas.openxmlformats.org/drawingml/2006/table">
            <a:tbl>
              <a:tblPr firstRow="1" firstCol="1" bandRow="1">
                <a:tableStyleId>{93296810-A885-4BE3-A3E7-6D5BEEA58F35}</a:tableStyleId>
              </a:tblPr>
              <a:tblGrid>
                <a:gridCol w="3926330">
                  <a:extLst>
                    <a:ext uri="{9D8B030D-6E8A-4147-A177-3AD203B41FA5}">
                      <a16:colId xmlns:a16="http://schemas.microsoft.com/office/drawing/2014/main" val="20000"/>
                    </a:ext>
                  </a:extLst>
                </a:gridCol>
                <a:gridCol w="5110166">
                  <a:extLst>
                    <a:ext uri="{9D8B030D-6E8A-4147-A177-3AD203B41FA5}">
                      <a16:colId xmlns:a16="http://schemas.microsoft.com/office/drawing/2014/main" val="20001"/>
                    </a:ext>
                  </a:extLst>
                </a:gridCol>
              </a:tblGrid>
              <a:tr h="411148">
                <a:tc>
                  <a:txBody>
                    <a:bodyPr/>
                    <a:lstStyle/>
                    <a:p>
                      <a:pPr algn="ctr">
                        <a:lnSpc>
                          <a:spcPct val="120000"/>
                        </a:lnSpc>
                        <a:spcAft>
                          <a:spcPts val="0"/>
                        </a:spcAft>
                      </a:pPr>
                      <a:r>
                        <a:rPr lang="zh-CN" sz="1800" dirty="0">
                          <a:effectLst/>
                        </a:rPr>
                        <a:t>内在效度威胁</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描述</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474267">
                <a:tc>
                  <a:txBody>
                    <a:bodyPr/>
                    <a:lstStyle/>
                    <a:p>
                      <a:pPr>
                        <a:lnSpc>
                          <a:spcPct val="120000"/>
                        </a:lnSpc>
                        <a:spcAft>
                          <a:spcPts val="0"/>
                        </a:spcAft>
                      </a:pPr>
                      <a:r>
                        <a:rPr lang="zh-CN" sz="1800">
                          <a:effectLst/>
                        </a:rPr>
                        <a:t>成果测量尺度</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411148">
                <a:tc>
                  <a:txBody>
                    <a:bodyPr/>
                    <a:lstStyle/>
                    <a:p>
                      <a:pPr>
                        <a:lnSpc>
                          <a:spcPct val="120000"/>
                        </a:lnSpc>
                        <a:spcAft>
                          <a:spcPts val="0"/>
                        </a:spcAft>
                      </a:pPr>
                      <a:r>
                        <a:rPr lang="zh-CN" sz="1800">
                          <a:effectLst/>
                        </a:rPr>
                        <a:t>测试</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受训者希望在事后测试中取得好的结果。</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411148">
                <a:tc>
                  <a:txBody>
                    <a:bodyPr/>
                    <a:lstStyle/>
                    <a:p>
                      <a:pPr>
                        <a:lnSpc>
                          <a:spcPct val="120000"/>
                        </a:lnSpc>
                        <a:spcAft>
                          <a:spcPts val="0"/>
                        </a:spcAft>
                      </a:pPr>
                      <a:r>
                        <a:rPr lang="zh-CN" sz="1800" dirty="0">
                          <a:effectLst/>
                        </a:rPr>
                        <a:t>工具</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受训者对于评估后的成果变化的解释。</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880136">
                <a:tc>
                  <a:txBody>
                    <a:bodyPr/>
                    <a:lstStyle/>
                    <a:p>
                      <a:pPr>
                        <a:lnSpc>
                          <a:spcPct val="120000"/>
                        </a:lnSpc>
                        <a:spcAft>
                          <a:spcPts val="0"/>
                        </a:spcAft>
                      </a:pPr>
                      <a:r>
                        <a:rPr lang="zh-CN" sz="1800">
                          <a:effectLst/>
                        </a:rPr>
                        <a:t>均值回归</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在事后测试中</a:t>
                      </a:r>
                      <a:r>
                        <a:rPr lang="en-US" sz="1800">
                          <a:effectLst/>
                        </a:rPr>
                        <a:t>，</a:t>
                      </a:r>
                      <a:r>
                        <a:rPr lang="zh-CN" sz="1800">
                          <a:effectLst/>
                        </a:rPr>
                        <a:t>得高分和低分的受训者会向平均或中间状态移动。</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411148">
                <a:tc>
                  <a:txBody>
                    <a:bodyPr/>
                    <a:lstStyle/>
                    <a:p>
                      <a:pPr algn="ctr">
                        <a:lnSpc>
                          <a:spcPct val="120000"/>
                        </a:lnSpc>
                        <a:spcAft>
                          <a:spcPts val="0"/>
                        </a:spcAft>
                      </a:pPr>
                      <a:r>
                        <a:rPr lang="zh-CN" sz="1800">
                          <a:effectLst/>
                        </a:rPr>
                        <a:t>外在效度威胁</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描述</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5"/>
                  </a:ext>
                </a:extLst>
              </a:tr>
              <a:tr h="411148">
                <a:tc>
                  <a:txBody>
                    <a:bodyPr/>
                    <a:lstStyle/>
                    <a:p>
                      <a:pPr>
                        <a:lnSpc>
                          <a:spcPct val="120000"/>
                        </a:lnSpc>
                        <a:spcAft>
                          <a:spcPts val="0"/>
                        </a:spcAft>
                      </a:pPr>
                      <a:r>
                        <a:rPr lang="zh-CN" sz="1800">
                          <a:effectLst/>
                        </a:rPr>
                        <a:t>对事前测试的反应</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a:effectLst/>
                        </a:rPr>
                        <a:t>培训前的测试导致受训者关注测试中的题目。</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411148">
                <a:tc>
                  <a:txBody>
                    <a:bodyPr/>
                    <a:lstStyle/>
                    <a:p>
                      <a:pPr>
                        <a:lnSpc>
                          <a:spcPct val="120000"/>
                        </a:lnSpc>
                        <a:spcAft>
                          <a:spcPts val="0"/>
                        </a:spcAft>
                      </a:pPr>
                      <a:r>
                        <a:rPr lang="zh-CN" sz="1800">
                          <a:effectLst/>
                        </a:rPr>
                        <a:t>对评估的反应</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a:effectLst/>
                        </a:rPr>
                        <a:t>受训者由于要被评估而在培训项目中更努力。</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r h="411148">
                <a:tc>
                  <a:txBody>
                    <a:bodyPr/>
                    <a:lstStyle/>
                    <a:p>
                      <a:pPr>
                        <a:lnSpc>
                          <a:spcPct val="120000"/>
                        </a:lnSpc>
                        <a:spcAft>
                          <a:spcPts val="0"/>
                        </a:spcAft>
                      </a:pPr>
                      <a:r>
                        <a:rPr lang="zh-CN" sz="1800">
                          <a:effectLst/>
                        </a:rPr>
                        <a:t>人员甄选与培训之间的相互作用</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a:effectLst/>
                        </a:rPr>
                        <a:t>受训者的个性特征会影响项目的有效性。</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8"/>
                  </a:ext>
                </a:extLst>
              </a:tr>
              <a:tr h="880136">
                <a:tc>
                  <a:txBody>
                    <a:bodyPr/>
                    <a:lstStyle/>
                    <a:p>
                      <a:pPr>
                        <a:lnSpc>
                          <a:spcPct val="120000"/>
                        </a:lnSpc>
                        <a:spcAft>
                          <a:spcPts val="0"/>
                        </a:spcAft>
                      </a:pPr>
                      <a:r>
                        <a:rPr lang="zh-CN" sz="1800">
                          <a:effectLst/>
                        </a:rPr>
                        <a:t>不同方法的相互作用</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dirty="0">
                          <a:effectLst/>
                        </a:rPr>
                        <a:t>接受不同方法的受训者所取得的结果只能推广到按同样顺序接受同样方法的受训者身上。</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457200" y="-11207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控制效度威胁的方法</a:t>
            </a:r>
          </a:p>
        </p:txBody>
      </p:sp>
      <p:sp>
        <p:nvSpPr>
          <p:cNvPr id="37890" name="Content Placeholder 2"/>
          <p:cNvSpPr>
            <a:spLocks noGrp="1"/>
          </p:cNvSpPr>
          <p:nvPr>
            <p:ph idx="4294967295"/>
          </p:nvPr>
        </p:nvSpPr>
        <p:spPr>
          <a:xfrm>
            <a:off x="645160" y="1284605"/>
            <a:ext cx="8229600" cy="4924425"/>
          </a:xfrm>
        </p:spPr>
        <p:txBody>
          <a:bodyPr/>
          <a:lstStyle/>
          <a:p>
            <a:pPr>
              <a:lnSpc>
                <a:spcPct val="120000"/>
              </a:lnSpc>
              <a:buFont typeface="Wingdings" panose="05000000000000000000" charset="0"/>
              <a:buChar char="l"/>
            </a:pPr>
            <a:r>
              <a:rPr lang="zh-CN" altLang="zh-CN" sz="2800" b="1" dirty="0">
                <a:latin typeface="+mn-ea"/>
              </a:rPr>
              <a:t>前测与后测</a:t>
            </a:r>
            <a:r>
              <a:rPr lang="zh-CN" altLang="en-US" sz="2800" dirty="0">
                <a:latin typeface="+mn-ea"/>
              </a:rPr>
              <a:t>：</a:t>
            </a:r>
            <a:r>
              <a:rPr lang="zh-CN" altLang="zh-CN" sz="2800" dirty="0">
                <a:latin typeface="+mn-ea"/>
              </a:rPr>
              <a:t>改善研究结果内部效度的一种方法是首先建立培训成果的基准线或进行培训前测量</a:t>
            </a:r>
            <a:r>
              <a:rPr lang="zh-CN" altLang="en-US" sz="2800" dirty="0">
                <a:latin typeface="+mn-ea"/>
              </a:rPr>
              <a:t>，</a:t>
            </a:r>
            <a:r>
              <a:rPr lang="zh-CN" altLang="zh-CN" sz="2800" dirty="0">
                <a:latin typeface="+mn-ea"/>
              </a:rPr>
              <a:t>有关成果的另一次测量可在培训后进行</a:t>
            </a:r>
            <a:r>
              <a:rPr lang="en-US" altLang="zh-CN" sz="2800" dirty="0">
                <a:latin typeface="+mn-ea"/>
              </a:rPr>
              <a:t>，</a:t>
            </a:r>
            <a:r>
              <a:rPr lang="zh-CN" altLang="zh-CN" sz="2800" dirty="0">
                <a:latin typeface="+mn-ea"/>
              </a:rPr>
              <a:t>被称作培训后测量对照组　利用控制组或对照组也可以提高内部效度。</a:t>
            </a:r>
            <a:endParaRPr lang="en-US" altLang="zh-CN" sz="2800" dirty="0">
              <a:latin typeface="+mn-ea"/>
            </a:endParaRPr>
          </a:p>
          <a:p>
            <a:pPr>
              <a:lnSpc>
                <a:spcPct val="120000"/>
              </a:lnSpc>
              <a:buFont typeface="Wingdings" panose="05000000000000000000" charset="0"/>
              <a:buChar char="l"/>
            </a:pPr>
            <a:r>
              <a:rPr lang="zh-CN" altLang="zh-CN" sz="2800" b="1" dirty="0">
                <a:latin typeface="+mn-ea"/>
              </a:rPr>
              <a:t>对照组</a:t>
            </a:r>
            <a:r>
              <a:rPr lang="zh-CN" altLang="en-US" sz="2800" dirty="0">
                <a:latin typeface="+mn-ea"/>
              </a:rPr>
              <a:t>：</a:t>
            </a:r>
            <a:r>
              <a:rPr lang="zh-CN" altLang="zh-CN" sz="2800" dirty="0">
                <a:latin typeface="+mn-ea"/>
              </a:rPr>
              <a:t>是指参与评估研究但不参加培训项目的一组雇员。</a:t>
            </a:r>
            <a:endParaRPr lang="en-US" altLang="zh-CN" sz="2800" dirty="0">
              <a:latin typeface="+mn-ea"/>
            </a:endParaRPr>
          </a:p>
          <a:p>
            <a:pPr lvl="1">
              <a:lnSpc>
                <a:spcPct val="120000"/>
              </a:lnSpc>
            </a:pPr>
            <a:r>
              <a:rPr lang="zh-CN" altLang="zh-CN" sz="2800" dirty="0">
                <a:latin typeface="+mn-ea"/>
              </a:rPr>
              <a:t>霍桑效应</a:t>
            </a:r>
            <a:endParaRPr lang="en-IN" sz="2800" dirty="0">
              <a:latin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idx="4294967295"/>
          </p:nvPr>
        </p:nvSpPr>
        <p:spPr>
          <a:xfrm>
            <a:off x="373380" y="-1203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控制效度威胁的方法</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38914" name="Content Placeholder 2"/>
          <p:cNvSpPr>
            <a:spLocks noGrp="1"/>
          </p:cNvSpPr>
          <p:nvPr>
            <p:ph idx="4294967295"/>
          </p:nvPr>
        </p:nvSpPr>
        <p:spPr>
          <a:xfrm>
            <a:off x="692785" y="1259205"/>
            <a:ext cx="8229600" cy="4924425"/>
          </a:xfrm>
        </p:spPr>
        <p:txBody>
          <a:bodyPr/>
          <a:lstStyle/>
          <a:p>
            <a:pPr marL="362585" indent="-362585">
              <a:lnSpc>
                <a:spcPct val="120000"/>
              </a:lnSpc>
              <a:buFont typeface="Wingdings" panose="05000000000000000000" charset="0"/>
              <a:buChar char="l"/>
            </a:pPr>
            <a:r>
              <a:rPr lang="zh-CN" altLang="zh-CN" sz="2800" dirty="0">
                <a:latin typeface="+mn-ea"/>
              </a:rPr>
              <a:t>随机抽样</a:t>
            </a:r>
            <a:r>
              <a:rPr lang="zh-CN" altLang="en-US" sz="2800" dirty="0">
                <a:latin typeface="+mn-ea"/>
              </a:rPr>
              <a:t>：</a:t>
            </a:r>
            <a:r>
              <a:rPr lang="zh-CN" altLang="zh-CN" sz="2800" dirty="0">
                <a:latin typeface="+mn-ea"/>
              </a:rPr>
              <a:t>是指将雇员随机归入受训组或对照组</a:t>
            </a:r>
            <a:endParaRPr lang="en-US" sz="2800" dirty="0">
              <a:solidFill>
                <a:srgbClr val="000000"/>
              </a:solidFill>
              <a:latin typeface="+mn-ea"/>
            </a:endParaRPr>
          </a:p>
          <a:p>
            <a:pPr marL="614680" lvl="1" indent="-294640">
              <a:lnSpc>
                <a:spcPct val="120000"/>
              </a:lnSpc>
              <a:buFont typeface="Wingdings" panose="05000000000000000000" charset="0"/>
              <a:buChar char="l"/>
            </a:pPr>
            <a:r>
              <a:rPr lang="zh-CN" altLang="zh-CN" sz="2800" dirty="0">
                <a:latin typeface="+mn-ea"/>
              </a:rPr>
              <a:t>随机抽样常常是不可行的</a:t>
            </a:r>
          </a:p>
          <a:p>
            <a:pPr marL="614680" lvl="1" indent="-294640">
              <a:lnSpc>
                <a:spcPct val="120000"/>
              </a:lnSpc>
              <a:buFont typeface="Wingdings" panose="05000000000000000000" charset="0"/>
              <a:buChar char="l"/>
            </a:pPr>
            <a:r>
              <a:rPr lang="zh-CN" altLang="zh-CN" sz="2800" dirty="0">
                <a:latin typeface="+mn-ea"/>
              </a:rPr>
              <a:t>在进行数据分析</a:t>
            </a:r>
            <a:r>
              <a:rPr lang="en-US" altLang="zh-CN" sz="2800" dirty="0">
                <a:latin typeface="+mn-ea"/>
              </a:rPr>
              <a:t>（</a:t>
            </a:r>
            <a:r>
              <a:rPr lang="zh-CN" altLang="zh-CN" sz="2800" dirty="0">
                <a:latin typeface="+mn-ea"/>
              </a:rPr>
              <a:t>一个被称作协方差分析的统计过程</a:t>
            </a:r>
            <a:r>
              <a:rPr lang="en-US" altLang="zh-CN" sz="2800" dirty="0">
                <a:latin typeface="+mn-ea"/>
              </a:rPr>
              <a:t>）</a:t>
            </a:r>
            <a:r>
              <a:rPr lang="zh-CN" altLang="zh-CN" sz="2800" dirty="0">
                <a:latin typeface="+mn-ea"/>
              </a:rPr>
              <a:t>时设法控制这些差异</a:t>
            </a:r>
          </a:p>
          <a:p>
            <a:endParaRPr lang="en-IN"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398145" y="-120332"/>
            <a:ext cx="8229600" cy="1143000"/>
          </a:xfrm>
        </p:spPr>
        <p:txBody>
          <a:bodyPr/>
          <a:lstStyle/>
          <a:p>
            <a:r>
              <a:rPr lang="zh-CN" altLang="zh-CN" b="1" dirty="0">
                <a:latin typeface="华文新魏" panose="02010800040101010101" pitchFamily="2" charset="-122"/>
                <a:ea typeface="华文新魏" panose="02010800040101010101" pitchFamily="2" charset="-122"/>
              </a:rPr>
              <a:t>评估设计方案的类型</a:t>
            </a:r>
          </a:p>
        </p:txBody>
      </p:sp>
      <p:sp>
        <p:nvSpPr>
          <p:cNvPr id="39938" name="Content Placeholder 2"/>
          <p:cNvSpPr>
            <a:spLocks noGrp="1"/>
          </p:cNvSpPr>
          <p:nvPr>
            <p:ph idx="4294967295"/>
          </p:nvPr>
        </p:nvSpPr>
        <p:spPr>
          <a:xfrm>
            <a:off x="729615" y="1284605"/>
            <a:ext cx="8229600" cy="4924425"/>
          </a:xfrm>
        </p:spPr>
        <p:txBody>
          <a:bodyPr/>
          <a:lstStyle/>
          <a:p>
            <a:pPr>
              <a:lnSpc>
                <a:spcPct val="110000"/>
              </a:lnSpc>
              <a:buFont typeface="Wingdings" panose="05000000000000000000" charset="0"/>
              <a:buChar char="l"/>
            </a:pPr>
            <a:r>
              <a:rPr lang="zh-CN" altLang="zh-CN" sz="2800" b="1" dirty="0">
                <a:latin typeface="+mn-ea"/>
              </a:rPr>
              <a:t>后测</a:t>
            </a:r>
            <a:r>
              <a:rPr lang="zh-CN" altLang="en-US" sz="2800" dirty="0">
                <a:latin typeface="+mn-ea"/>
              </a:rPr>
              <a:t>：</a:t>
            </a:r>
            <a:r>
              <a:rPr lang="zh-CN" altLang="zh-CN" sz="2800" dirty="0">
                <a:latin typeface="+mn-ea"/>
              </a:rPr>
              <a:t>是指只收集培训后成果的评估方案。</a:t>
            </a:r>
            <a:endParaRPr lang="en-US" altLang="zh-CN" sz="2800" dirty="0">
              <a:latin typeface="+mn-ea"/>
            </a:endParaRPr>
          </a:p>
          <a:p>
            <a:pPr lvl="1">
              <a:lnSpc>
                <a:spcPct val="110000"/>
              </a:lnSpc>
              <a:buFont typeface="Wingdings" panose="05000000000000000000" charset="0"/>
              <a:buChar char="l"/>
            </a:pPr>
            <a:r>
              <a:rPr lang="zh-CN" altLang="zh-CN" sz="2600" dirty="0">
                <a:latin typeface="+mn-ea"/>
              </a:rPr>
              <a:t>后测方案适用于受训者</a:t>
            </a:r>
            <a:r>
              <a:rPr lang="en-US" altLang="zh-CN" sz="2600" dirty="0">
                <a:latin typeface="+mn-ea"/>
              </a:rPr>
              <a:t>（</a:t>
            </a:r>
            <a:r>
              <a:rPr lang="zh-CN" altLang="zh-CN" sz="2600" dirty="0">
                <a:latin typeface="+mn-ea"/>
              </a:rPr>
              <a:t>有时也包括对照组</a:t>
            </a:r>
            <a:r>
              <a:rPr lang="en-US" altLang="zh-CN" sz="2600" dirty="0">
                <a:latin typeface="+mn-ea"/>
              </a:rPr>
              <a:t>）</a:t>
            </a:r>
            <a:r>
              <a:rPr lang="zh-CN" altLang="zh-CN" sz="2600" dirty="0">
                <a:latin typeface="+mn-ea"/>
              </a:rPr>
              <a:t>在培训前具有类似水平的知识、行为方式或绩效成果</a:t>
            </a:r>
            <a:r>
              <a:rPr lang="en-US" altLang="zh-CN" sz="2600" dirty="0">
                <a:latin typeface="+mn-ea"/>
              </a:rPr>
              <a:t>（</a:t>
            </a:r>
            <a:r>
              <a:rPr lang="zh-CN" altLang="zh-CN" sz="2600" dirty="0">
                <a:latin typeface="+mn-ea"/>
              </a:rPr>
              <a:t>如</a:t>
            </a:r>
            <a:r>
              <a:rPr lang="en-US" altLang="zh-CN" sz="2600" dirty="0">
                <a:latin typeface="+mn-ea"/>
              </a:rPr>
              <a:t>，</a:t>
            </a:r>
            <a:r>
              <a:rPr lang="zh-CN" altLang="zh-CN" sz="2600" dirty="0">
                <a:latin typeface="+mn-ea"/>
              </a:rPr>
              <a:t>相同的销售额、对如何结束一个销售项目有同样的了解</a:t>
            </a:r>
            <a:r>
              <a:rPr lang="en-US" altLang="zh-CN" sz="2600" dirty="0">
                <a:latin typeface="+mn-ea"/>
              </a:rPr>
              <a:t>）</a:t>
            </a:r>
            <a:r>
              <a:rPr lang="zh-CN" altLang="zh-CN" sz="2600" dirty="0">
                <a:latin typeface="+mn-ea"/>
              </a:rPr>
              <a:t>的情况。</a:t>
            </a:r>
            <a:endParaRPr lang="en-US" altLang="zh-CN" sz="2600" dirty="0">
              <a:latin typeface="+mn-ea"/>
            </a:endParaRPr>
          </a:p>
          <a:p>
            <a:pPr>
              <a:lnSpc>
                <a:spcPct val="110000"/>
              </a:lnSpc>
              <a:buFont typeface="Wingdings" panose="05000000000000000000" charset="0"/>
              <a:buChar char="l"/>
            </a:pPr>
            <a:r>
              <a:rPr lang="zh-CN" altLang="zh-CN" sz="2800" b="1" dirty="0">
                <a:latin typeface="+mn-ea"/>
              </a:rPr>
              <a:t>前测</a:t>
            </a:r>
            <a:r>
              <a:rPr lang="en-US" altLang="zh-CN" sz="2800" b="1" dirty="0">
                <a:latin typeface="+mn-ea"/>
              </a:rPr>
              <a:t>/</a:t>
            </a:r>
            <a:r>
              <a:rPr lang="zh-CN" altLang="zh-CN" sz="2800" b="1" dirty="0">
                <a:latin typeface="+mn-ea"/>
              </a:rPr>
              <a:t>后测</a:t>
            </a:r>
            <a:r>
              <a:rPr lang="zh-CN" altLang="en-US" sz="2800" dirty="0">
                <a:latin typeface="+mn-ea"/>
              </a:rPr>
              <a:t>：</a:t>
            </a:r>
            <a:r>
              <a:rPr lang="zh-CN" altLang="zh-CN" sz="2800" dirty="0">
                <a:latin typeface="+mn-ea"/>
              </a:rPr>
              <a:t>是指对培训前后的成果都收集的评估方案。</a:t>
            </a:r>
            <a:endParaRPr lang="en-US" altLang="zh-CN" sz="2800" dirty="0">
              <a:latin typeface="+mn-ea"/>
            </a:endParaRPr>
          </a:p>
          <a:p>
            <a:pPr lvl="1">
              <a:lnSpc>
                <a:spcPct val="110000"/>
              </a:lnSpc>
            </a:pPr>
            <a:r>
              <a:rPr lang="zh-CN" altLang="zh-CN" sz="2600" dirty="0">
                <a:latin typeface="+mn-ea"/>
              </a:rPr>
              <a:t>通常，那些希望评估一项培训，但又不愿意将一部分雇员排除在外的公司，或仅仅希望培训一小批雇员的公司会采取这种方案。</a:t>
            </a:r>
          </a:p>
          <a:p>
            <a:endParaRPr lang="en-IN" sz="2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7942" y="-112712"/>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6—7</a:t>
            </a:r>
            <a:r>
              <a:rPr lang="zh-CN" altLang="zh-CN" b="1" dirty="0">
                <a:latin typeface="华文新魏" panose="02010800040101010101" pitchFamily="2" charset="-122"/>
                <a:ea typeface="华文新魏" panose="02010800040101010101" pitchFamily="2" charset="-122"/>
              </a:rPr>
              <a:t>评估设计方案的比较</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331239"/>
          <a:ext cx="9144001" cy="5040559"/>
        </p:xfrm>
        <a:graphic>
          <a:graphicData uri="http://schemas.openxmlformats.org/drawingml/2006/table">
            <a:tbl>
              <a:tblPr firstRow="1" firstCol="1" bandRow="1">
                <a:tableStyleId>{7DF18680-E054-41AD-8BC1-D1AEF772440D}</a:tableStyleId>
              </a:tblPr>
              <a:tblGrid>
                <a:gridCol w="1449522">
                  <a:extLst>
                    <a:ext uri="{9D8B030D-6E8A-4147-A177-3AD203B41FA5}">
                      <a16:colId xmlns:a16="http://schemas.microsoft.com/office/drawing/2014/main" val="20000"/>
                    </a:ext>
                  </a:extLst>
                </a:gridCol>
                <a:gridCol w="1267221">
                  <a:extLst>
                    <a:ext uri="{9D8B030D-6E8A-4147-A177-3AD203B41FA5}">
                      <a16:colId xmlns:a16="http://schemas.microsoft.com/office/drawing/2014/main" val="20001"/>
                    </a:ext>
                  </a:extLst>
                </a:gridCol>
                <a:gridCol w="1575134">
                  <a:extLst>
                    <a:ext uri="{9D8B030D-6E8A-4147-A177-3AD203B41FA5}">
                      <a16:colId xmlns:a16="http://schemas.microsoft.com/office/drawing/2014/main" val="20002"/>
                    </a:ext>
                  </a:extLst>
                </a:gridCol>
                <a:gridCol w="1575134">
                  <a:extLst>
                    <a:ext uri="{9D8B030D-6E8A-4147-A177-3AD203B41FA5}">
                      <a16:colId xmlns:a16="http://schemas.microsoft.com/office/drawing/2014/main" val="20003"/>
                    </a:ext>
                  </a:extLst>
                </a:gridCol>
                <a:gridCol w="819248">
                  <a:extLst>
                    <a:ext uri="{9D8B030D-6E8A-4147-A177-3AD203B41FA5}">
                      <a16:colId xmlns:a16="http://schemas.microsoft.com/office/drawing/2014/main" val="20004"/>
                    </a:ext>
                  </a:extLst>
                </a:gridCol>
                <a:gridCol w="819248">
                  <a:extLst>
                    <a:ext uri="{9D8B030D-6E8A-4147-A177-3AD203B41FA5}">
                      <a16:colId xmlns:a16="http://schemas.microsoft.com/office/drawing/2014/main" val="20005"/>
                    </a:ext>
                  </a:extLst>
                </a:gridCol>
                <a:gridCol w="1638494">
                  <a:extLst>
                    <a:ext uri="{9D8B030D-6E8A-4147-A177-3AD203B41FA5}">
                      <a16:colId xmlns:a16="http://schemas.microsoft.com/office/drawing/2014/main" val="20006"/>
                    </a:ext>
                  </a:extLst>
                </a:gridCol>
              </a:tblGrid>
              <a:tr h="595215">
                <a:tc>
                  <a:txBody>
                    <a:bodyPr/>
                    <a:lstStyle/>
                    <a:p>
                      <a:pPr algn="ctr">
                        <a:lnSpc>
                          <a:spcPct val="110000"/>
                        </a:lnSpc>
                        <a:spcAft>
                          <a:spcPts val="0"/>
                        </a:spcAft>
                      </a:pPr>
                      <a:r>
                        <a:rPr lang="en-US" sz="1800" dirty="0">
                          <a:effectLst/>
                        </a:rPr>
                        <a:t> </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gridSpan="5">
                  <a:txBody>
                    <a:bodyPr/>
                    <a:lstStyle/>
                    <a:p>
                      <a:pPr algn="ctr">
                        <a:lnSpc>
                          <a:spcPct val="110000"/>
                        </a:lnSpc>
                        <a:spcAft>
                          <a:spcPts val="0"/>
                        </a:spcAft>
                      </a:pPr>
                      <a:r>
                        <a:rPr lang="zh-CN" sz="1800" dirty="0">
                          <a:effectLst/>
                        </a:rPr>
                        <a:t>测量数据</a:t>
                      </a:r>
                      <a:endParaRPr lang="zh-CN" sz="1800" dirty="0">
                        <a:solidFill>
                          <a:srgbClr val="000000"/>
                        </a:solidFill>
                        <a:effectLst/>
                        <a:latin typeface="+mn-ea"/>
                        <a:ea typeface="+mn-ea"/>
                        <a:cs typeface="Times New Roman" panose="02020603050405020304"/>
                      </a:endParaRPr>
                    </a:p>
                  </a:txBody>
                  <a:tcPr marL="0" marR="0" marT="0" marB="0" anchor="ct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515999">
                <a:tc>
                  <a:txBody>
                    <a:bodyPr/>
                    <a:lstStyle/>
                    <a:p>
                      <a:pPr algn="ctr">
                        <a:lnSpc>
                          <a:spcPct val="110000"/>
                        </a:lnSpc>
                        <a:spcAft>
                          <a:spcPts val="0"/>
                        </a:spcAft>
                      </a:pPr>
                      <a:r>
                        <a:rPr lang="zh-CN" sz="1800">
                          <a:effectLst/>
                        </a:rPr>
                        <a:t>评估设计方案</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组别</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培训前</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培训后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成本</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时间</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力度</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515999">
                <a:tc>
                  <a:txBody>
                    <a:bodyPr/>
                    <a:lstStyle/>
                    <a:p>
                      <a:pPr>
                        <a:lnSpc>
                          <a:spcPct val="110000"/>
                        </a:lnSpc>
                        <a:spcAft>
                          <a:spcPts val="0"/>
                        </a:spcAft>
                      </a:pPr>
                      <a:r>
                        <a:rPr lang="zh-CN" sz="1800">
                          <a:effectLst/>
                        </a:rPr>
                        <a:t>后测</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否</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低</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73387">
                <a:tc>
                  <a:txBody>
                    <a:bodyPr/>
                    <a:lstStyle/>
                    <a:p>
                      <a:pPr>
                        <a:lnSpc>
                          <a:spcPct val="110000"/>
                        </a:lnSpc>
                        <a:spcAft>
                          <a:spcPts val="0"/>
                        </a:spcAft>
                      </a:pPr>
                      <a:r>
                        <a:rPr lang="zh-CN" sz="1800">
                          <a:effectLst/>
                        </a:rPr>
                        <a:t>前测</a:t>
                      </a:r>
                      <a:r>
                        <a:rPr lang="en-US" sz="1800">
                          <a:effectLst/>
                        </a:rPr>
                        <a:t>/</a:t>
                      </a:r>
                      <a:r>
                        <a:rPr lang="zh-CN" sz="1800">
                          <a:effectLst/>
                        </a:rPr>
                        <a:t>后测</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104592">
                <a:tc>
                  <a:txBody>
                    <a:bodyPr/>
                    <a:lstStyle/>
                    <a:p>
                      <a:pPr>
                        <a:lnSpc>
                          <a:spcPct val="110000"/>
                        </a:lnSpc>
                        <a:spcAft>
                          <a:spcPts val="0"/>
                        </a:spcAft>
                      </a:pPr>
                      <a:r>
                        <a:rPr lang="zh-CN" sz="1800">
                          <a:effectLst/>
                        </a:rPr>
                        <a:t>有对照组的后测</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受训组和对照组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否</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1161980">
                <a:tc>
                  <a:txBody>
                    <a:bodyPr/>
                    <a:lstStyle/>
                    <a:p>
                      <a:pPr>
                        <a:lnSpc>
                          <a:spcPct val="110000"/>
                        </a:lnSpc>
                        <a:spcAft>
                          <a:spcPts val="0"/>
                        </a:spcAft>
                      </a:pPr>
                      <a:r>
                        <a:rPr lang="zh-CN" sz="1800">
                          <a:effectLst/>
                        </a:rPr>
                        <a:t>有对照组的前测</a:t>
                      </a:r>
                      <a:r>
                        <a:rPr lang="en-US" sz="1800">
                          <a:effectLst/>
                        </a:rPr>
                        <a:t>/</a:t>
                      </a:r>
                      <a:r>
                        <a:rPr lang="zh-CN" sz="1800">
                          <a:effectLst/>
                        </a:rPr>
                        <a:t>后测</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受训组和对照组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大</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573387">
                <a:tc>
                  <a:txBody>
                    <a:bodyPr/>
                    <a:lstStyle/>
                    <a:p>
                      <a:pPr>
                        <a:lnSpc>
                          <a:spcPct val="110000"/>
                        </a:lnSpc>
                        <a:spcAft>
                          <a:spcPts val="0"/>
                        </a:spcAft>
                      </a:pPr>
                      <a:r>
                        <a:rPr lang="zh-CN" sz="1800">
                          <a:effectLst/>
                        </a:rPr>
                        <a:t>时间序列</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r>
                        <a:rPr lang="en-US" sz="1800">
                          <a:effectLst/>
                        </a:rPr>
                        <a:t>，</a:t>
                      </a:r>
                      <a:r>
                        <a:rPr lang="zh-CN" sz="1800">
                          <a:effectLst/>
                        </a:rPr>
                        <a:t>好几次</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dirty="0">
                          <a:effectLst/>
                        </a:rPr>
                        <a:t>中等</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1199" y="-87714"/>
            <a:ext cx="7772400"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graphicFrame>
        <p:nvGraphicFramePr>
          <p:cNvPr id="4" name="内容占位符 3"/>
          <p:cNvGraphicFramePr>
            <a:graphicFrameLocks noGrp="1"/>
          </p:cNvGraphicFramePr>
          <p:nvPr>
            <p:ph sz="quarter" idx="1"/>
          </p:nvPr>
        </p:nvGraphicFramePr>
        <p:xfrm>
          <a:off x="143317" y="1272183"/>
          <a:ext cx="8856985" cy="5096979"/>
        </p:xfrm>
        <a:graphic>
          <a:graphicData uri="http://schemas.openxmlformats.org/drawingml/2006/table">
            <a:tbl>
              <a:tblPr firstRow="1" firstCol="1" bandRow="1">
                <a:tableStyleId>{7DF18680-E054-41AD-8BC1-D1AEF772440D}</a:tableStyleId>
              </a:tblPr>
              <a:tblGrid>
                <a:gridCol w="1358287">
                  <a:extLst>
                    <a:ext uri="{9D8B030D-6E8A-4147-A177-3AD203B41FA5}">
                      <a16:colId xmlns:a16="http://schemas.microsoft.com/office/drawing/2014/main" val="20000"/>
                    </a:ext>
                  </a:extLst>
                </a:gridCol>
                <a:gridCol w="1475991">
                  <a:extLst>
                    <a:ext uri="{9D8B030D-6E8A-4147-A177-3AD203B41FA5}">
                      <a16:colId xmlns:a16="http://schemas.microsoft.com/office/drawing/2014/main" val="20001"/>
                    </a:ext>
                  </a:extLst>
                </a:gridCol>
                <a:gridCol w="1475991">
                  <a:extLst>
                    <a:ext uri="{9D8B030D-6E8A-4147-A177-3AD203B41FA5}">
                      <a16:colId xmlns:a16="http://schemas.microsoft.com/office/drawing/2014/main" val="20002"/>
                    </a:ext>
                  </a:extLst>
                </a:gridCol>
                <a:gridCol w="1475991">
                  <a:extLst>
                    <a:ext uri="{9D8B030D-6E8A-4147-A177-3AD203B41FA5}">
                      <a16:colId xmlns:a16="http://schemas.microsoft.com/office/drawing/2014/main" val="20003"/>
                    </a:ext>
                  </a:extLst>
                </a:gridCol>
                <a:gridCol w="767681">
                  <a:extLst>
                    <a:ext uri="{9D8B030D-6E8A-4147-A177-3AD203B41FA5}">
                      <a16:colId xmlns:a16="http://schemas.microsoft.com/office/drawing/2014/main" val="20004"/>
                    </a:ext>
                  </a:extLst>
                </a:gridCol>
                <a:gridCol w="767681">
                  <a:extLst>
                    <a:ext uri="{9D8B030D-6E8A-4147-A177-3AD203B41FA5}">
                      <a16:colId xmlns:a16="http://schemas.microsoft.com/office/drawing/2014/main" val="20005"/>
                    </a:ext>
                  </a:extLst>
                </a:gridCol>
                <a:gridCol w="1535363">
                  <a:extLst>
                    <a:ext uri="{9D8B030D-6E8A-4147-A177-3AD203B41FA5}">
                      <a16:colId xmlns:a16="http://schemas.microsoft.com/office/drawing/2014/main" val="20006"/>
                    </a:ext>
                  </a:extLst>
                </a:gridCol>
              </a:tblGrid>
              <a:tr h="588516">
                <a:tc>
                  <a:txBody>
                    <a:bodyPr/>
                    <a:lstStyle/>
                    <a:p>
                      <a:pPr algn="ctr">
                        <a:lnSpc>
                          <a:spcPct val="110000"/>
                        </a:lnSpc>
                        <a:spcAft>
                          <a:spcPts val="0"/>
                        </a:spcAft>
                      </a:pPr>
                      <a:r>
                        <a:rPr lang="en-US" sz="1800" dirty="0">
                          <a:effectLst/>
                        </a:rPr>
                        <a:t> </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gridSpan="5">
                  <a:txBody>
                    <a:bodyPr/>
                    <a:lstStyle/>
                    <a:p>
                      <a:pPr algn="ctr">
                        <a:lnSpc>
                          <a:spcPct val="110000"/>
                        </a:lnSpc>
                        <a:spcAft>
                          <a:spcPts val="0"/>
                        </a:spcAft>
                      </a:pPr>
                      <a:r>
                        <a:rPr lang="zh-CN" sz="1800">
                          <a:effectLst/>
                        </a:rPr>
                        <a:t>测量数据</a:t>
                      </a:r>
                      <a:endParaRPr lang="zh-CN" sz="1800">
                        <a:solidFill>
                          <a:srgbClr val="000000"/>
                        </a:solidFill>
                        <a:effectLst/>
                        <a:latin typeface="+mn-ea"/>
                        <a:ea typeface="+mn-ea"/>
                        <a:cs typeface="Times New Roman" panose="02020603050405020304"/>
                      </a:endParaRPr>
                    </a:p>
                  </a:txBody>
                  <a:tcPr marL="0" marR="0" marT="0" marB="0" anchor="ct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510191">
                <a:tc>
                  <a:txBody>
                    <a:bodyPr/>
                    <a:lstStyle/>
                    <a:p>
                      <a:pPr algn="l">
                        <a:lnSpc>
                          <a:spcPct val="110000"/>
                        </a:lnSpc>
                        <a:spcAft>
                          <a:spcPts val="0"/>
                        </a:spcAft>
                      </a:pPr>
                      <a:r>
                        <a:rPr lang="zh-CN" sz="1800">
                          <a:effectLst/>
                        </a:rPr>
                        <a:t>评估设计方案</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组别</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培训前</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培训后</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成本</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时间</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力度</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674124">
                <a:tc>
                  <a:txBody>
                    <a:bodyPr/>
                    <a:lstStyle/>
                    <a:p>
                      <a:pPr algn="l">
                        <a:lnSpc>
                          <a:spcPct val="110000"/>
                        </a:lnSpc>
                        <a:spcAft>
                          <a:spcPts val="0"/>
                        </a:spcAft>
                      </a:pPr>
                      <a:r>
                        <a:rPr lang="zh-CN" sz="1800">
                          <a:effectLst/>
                        </a:rPr>
                        <a:t>有对照组和撤销培训干预的时间序列</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dirty="0">
                          <a:effectLst/>
                        </a:rPr>
                        <a:t>受训组和对照组</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是</a:t>
                      </a:r>
                    </a:p>
                    <a:p>
                      <a:pPr algn="ct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r>
                        <a:rPr lang="en-US" sz="1800">
                          <a:effectLst/>
                        </a:rPr>
                        <a:t>，</a:t>
                      </a:r>
                      <a:r>
                        <a:rPr lang="zh-CN" sz="1800">
                          <a:effectLst/>
                        </a:rPr>
                        <a:t>好几次</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高</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中等</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大</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66932">
                <a:tc rowSpan="4">
                  <a:txBody>
                    <a:bodyPr/>
                    <a:lstStyle/>
                    <a:p>
                      <a:pPr algn="l">
                        <a:lnSpc>
                          <a:spcPct val="110000"/>
                        </a:lnSpc>
                        <a:spcAft>
                          <a:spcPts val="0"/>
                        </a:spcAft>
                      </a:pPr>
                      <a:r>
                        <a:rPr lang="zh-CN" sz="1800">
                          <a:effectLst/>
                        </a:rPr>
                        <a:t>所罗门四小组</a:t>
                      </a:r>
                    </a:p>
                    <a:p>
                      <a:pPr algn="l">
                        <a:lnSpc>
                          <a:spcPct val="110000"/>
                        </a:lnSpc>
                        <a:spcAft>
                          <a:spcPts val="0"/>
                        </a:spcAft>
                      </a:pPr>
                      <a:r>
                        <a:rPr lang="en-US" sz="1800">
                          <a:effectLst/>
                        </a:rPr>
                        <a:t> </a:t>
                      </a:r>
                      <a:endParaRPr lang="zh-CN" sz="1800">
                        <a:effectLst/>
                      </a:endParaRPr>
                    </a:p>
                    <a:p>
                      <a:pPr algn="l">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受训组</a:t>
                      </a:r>
                      <a:r>
                        <a:rPr lang="en-US" sz="1800">
                          <a:effectLst/>
                        </a:rPr>
                        <a:t>A</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rowSpan="4">
                  <a:txBody>
                    <a:bodyPr/>
                    <a:lstStyle/>
                    <a:p>
                      <a:pPr>
                        <a:lnSpc>
                          <a:spcPct val="110000"/>
                        </a:lnSpc>
                        <a:spcAft>
                          <a:spcPts val="0"/>
                        </a:spcAft>
                      </a:pPr>
                      <a:r>
                        <a:rPr lang="zh-CN" sz="1800">
                          <a:effectLst/>
                        </a:rPr>
                        <a:t>高</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rowSpan="4">
                  <a:txBody>
                    <a:bodyPr/>
                    <a:lstStyle/>
                    <a:p>
                      <a:pPr>
                        <a:lnSpc>
                          <a:spcPct val="110000"/>
                        </a:lnSpc>
                        <a:spcAft>
                          <a:spcPts val="0"/>
                        </a:spcAft>
                      </a:pPr>
                      <a:r>
                        <a:rPr lang="zh-CN" sz="1800">
                          <a:effectLst/>
                        </a:rPr>
                        <a:t>多</a:t>
                      </a:r>
                    </a:p>
                    <a:p>
                      <a:pPr>
                        <a:lnSpc>
                          <a:spcPct val="110000"/>
                        </a:lnSpc>
                        <a:spcAft>
                          <a:spcPts val="0"/>
                        </a:spcAft>
                      </a:pPr>
                      <a:r>
                        <a:rPr lang="en-US" sz="1800">
                          <a:effectLst/>
                        </a:rPr>
                        <a:t> </a:t>
                      </a:r>
                      <a:endParaRPr lang="zh-CN" sz="1800">
                        <a:solidFill>
                          <a:srgbClr val="000000"/>
                        </a:solidFill>
                        <a:effectLst/>
                        <a:latin typeface="+mn-ea"/>
                        <a:ea typeface="+mn-ea"/>
                        <a:cs typeface="Times New Roman" panose="02020603050405020304"/>
                      </a:endParaRPr>
                    </a:p>
                  </a:txBody>
                  <a:tcPr marL="57150" marR="57150" marT="0" marB="0" anchor="ctr"/>
                </a:tc>
                <a:tc rowSpan="4">
                  <a:txBody>
                    <a:bodyPr/>
                    <a:lstStyle/>
                    <a:p>
                      <a:pPr>
                        <a:lnSpc>
                          <a:spcPct val="110000"/>
                        </a:lnSpc>
                        <a:spcAft>
                          <a:spcPts val="0"/>
                        </a:spcAft>
                      </a:pPr>
                      <a:r>
                        <a:rPr lang="zh-CN" sz="1800" dirty="0">
                          <a:effectLst/>
                        </a:rPr>
                        <a:t>大</a:t>
                      </a:r>
                    </a:p>
                    <a:p>
                      <a:pPr>
                        <a:lnSpc>
                          <a:spcPct val="110000"/>
                        </a:lnSpc>
                        <a:spcAft>
                          <a:spcPts val="0"/>
                        </a:spcAft>
                      </a:pPr>
                      <a:r>
                        <a:rPr lang="en-US" sz="1800" dirty="0">
                          <a:effectLst/>
                        </a:rPr>
                        <a:t> </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66932">
                <a:tc vMerge="1">
                  <a:txBody>
                    <a:bodyPr/>
                    <a:lstStyle/>
                    <a:p>
                      <a:endParaRPr lang="zh-CN"/>
                    </a:p>
                  </a:txBody>
                  <a:tcPr/>
                </a:tc>
                <a:tc>
                  <a:txBody>
                    <a:bodyPr/>
                    <a:lstStyle/>
                    <a:p>
                      <a:pPr>
                        <a:lnSpc>
                          <a:spcPct val="110000"/>
                        </a:lnSpc>
                        <a:spcAft>
                          <a:spcPts val="0"/>
                        </a:spcAft>
                      </a:pPr>
                      <a:r>
                        <a:rPr lang="zh-CN" sz="1800">
                          <a:effectLst/>
                        </a:rPr>
                        <a:t>受训组</a:t>
                      </a:r>
                      <a:r>
                        <a:rPr lang="en-US" sz="1800">
                          <a:effectLst/>
                        </a:rPr>
                        <a:t>B</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a:effectLst/>
                        </a:rPr>
                        <a:t>否</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是</a:t>
                      </a:r>
                      <a:endParaRPr lang="zh-CN" sz="1800">
                        <a:solidFill>
                          <a:srgbClr val="000000"/>
                        </a:solidFill>
                        <a:effectLst/>
                        <a:latin typeface="+mn-ea"/>
                        <a:ea typeface="+mn-ea"/>
                        <a:cs typeface="Times New Roman" panose="02020603050405020304"/>
                      </a:endParaRPr>
                    </a:p>
                  </a:txBody>
                  <a:tcPr marL="57150" marR="57150" marT="0" marB="0" anchor="ctr"/>
                </a:tc>
                <a:tc vMerge="1">
                  <a:txBody>
                    <a:bodyPr/>
                    <a:lstStyle/>
                    <a:p>
                      <a:endParaRPr lang="zh-CN"/>
                    </a:p>
                  </a:txBody>
                  <a:tcPr/>
                </a:tc>
                <a:tc vMerge="1">
                  <a:txBody>
                    <a:bodyPr/>
                    <a:lstStyle/>
                    <a:p>
                      <a:endParaRPr lang="zh-CN"/>
                    </a:p>
                  </a:txBody>
                  <a:tcPr/>
                </a:tc>
                <a:tc vMerge="1">
                  <a:txBody>
                    <a:bodyPr/>
                    <a:lstStyle/>
                    <a:p>
                      <a:endParaRPr lang="zh-CN"/>
                    </a:p>
                  </a:txBody>
                  <a:tcPr/>
                </a:tc>
                <a:extLst>
                  <a:ext uri="{0D108BD9-81ED-4DB2-BD59-A6C34878D82A}">
                    <a16:rowId xmlns:a16="http://schemas.microsoft.com/office/drawing/2014/main" val="10004"/>
                  </a:ext>
                </a:extLst>
              </a:tr>
              <a:tr h="566932">
                <a:tc vMerge="1">
                  <a:txBody>
                    <a:bodyPr/>
                    <a:lstStyle/>
                    <a:p>
                      <a:endParaRPr lang="zh-CN"/>
                    </a:p>
                  </a:txBody>
                  <a:tcPr/>
                </a:tc>
                <a:tc>
                  <a:txBody>
                    <a:bodyPr/>
                    <a:lstStyle/>
                    <a:p>
                      <a:pPr>
                        <a:lnSpc>
                          <a:spcPct val="110000"/>
                        </a:lnSpc>
                        <a:spcAft>
                          <a:spcPts val="0"/>
                        </a:spcAft>
                      </a:pPr>
                      <a:r>
                        <a:rPr lang="zh-CN" sz="1800">
                          <a:effectLst/>
                        </a:rPr>
                        <a:t>对照组</a:t>
                      </a:r>
                      <a:r>
                        <a:rPr lang="en-US" sz="1800">
                          <a:effectLst/>
                        </a:rPr>
                        <a:t>A</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dirty="0">
                          <a:effectLst/>
                        </a:rPr>
                        <a:t>是</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dirty="0">
                          <a:effectLst/>
                        </a:rPr>
                        <a:t>是</a:t>
                      </a:r>
                      <a:endParaRPr lang="zh-CN" sz="1800" dirty="0">
                        <a:solidFill>
                          <a:srgbClr val="000000"/>
                        </a:solidFill>
                        <a:effectLst/>
                        <a:latin typeface="+mn-ea"/>
                        <a:ea typeface="+mn-ea"/>
                        <a:cs typeface="Times New Roman" panose="02020603050405020304"/>
                      </a:endParaRPr>
                    </a:p>
                  </a:txBody>
                  <a:tcPr marL="57150" marR="57150" marT="0" marB="0" anchor="ctr"/>
                </a:tc>
                <a:tc vMerge="1">
                  <a:txBody>
                    <a:bodyPr/>
                    <a:lstStyle/>
                    <a:p>
                      <a:endParaRPr lang="zh-CN"/>
                    </a:p>
                  </a:txBody>
                  <a:tcPr/>
                </a:tc>
                <a:tc vMerge="1">
                  <a:txBody>
                    <a:bodyPr/>
                    <a:lstStyle/>
                    <a:p>
                      <a:endParaRPr lang="zh-CN"/>
                    </a:p>
                  </a:txBody>
                  <a:tcPr/>
                </a:tc>
                <a:tc vMerge="1">
                  <a:txBody>
                    <a:bodyPr/>
                    <a:lstStyle/>
                    <a:p>
                      <a:endParaRPr lang="zh-CN"/>
                    </a:p>
                  </a:txBody>
                  <a:tcPr/>
                </a:tc>
                <a:extLst>
                  <a:ext uri="{0D108BD9-81ED-4DB2-BD59-A6C34878D82A}">
                    <a16:rowId xmlns:a16="http://schemas.microsoft.com/office/drawing/2014/main" val="10005"/>
                  </a:ext>
                </a:extLst>
              </a:tr>
              <a:tr h="566932">
                <a:tc vMerge="1">
                  <a:txBody>
                    <a:bodyPr/>
                    <a:lstStyle/>
                    <a:p>
                      <a:endParaRPr lang="zh-CN"/>
                    </a:p>
                  </a:txBody>
                  <a:tcPr/>
                </a:tc>
                <a:tc>
                  <a:txBody>
                    <a:bodyPr/>
                    <a:lstStyle/>
                    <a:p>
                      <a:pPr>
                        <a:lnSpc>
                          <a:spcPct val="110000"/>
                        </a:lnSpc>
                        <a:spcAft>
                          <a:spcPts val="0"/>
                        </a:spcAft>
                      </a:pPr>
                      <a:r>
                        <a:rPr lang="zh-CN" sz="1800" dirty="0">
                          <a:effectLst/>
                        </a:rPr>
                        <a:t>对照组</a:t>
                      </a:r>
                      <a:r>
                        <a:rPr lang="en-US" sz="1800" dirty="0">
                          <a:effectLst/>
                        </a:rPr>
                        <a:t>B</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gn="ctr">
                        <a:lnSpc>
                          <a:spcPct val="110000"/>
                        </a:lnSpc>
                        <a:spcAft>
                          <a:spcPts val="0"/>
                        </a:spcAft>
                      </a:pPr>
                      <a:r>
                        <a:rPr lang="zh-CN" sz="1800" dirty="0">
                          <a:effectLst/>
                        </a:rPr>
                        <a:t>否</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dirty="0">
                          <a:effectLst/>
                        </a:rPr>
                        <a:t>是</a:t>
                      </a:r>
                      <a:endParaRPr lang="zh-CN" sz="1800" dirty="0">
                        <a:solidFill>
                          <a:srgbClr val="000000"/>
                        </a:solidFill>
                        <a:effectLst/>
                        <a:latin typeface="+mn-ea"/>
                        <a:ea typeface="+mn-ea"/>
                        <a:cs typeface="Times New Roman" panose="02020603050405020304"/>
                      </a:endParaRPr>
                    </a:p>
                  </a:txBody>
                  <a:tcPr marL="57150" marR="57150" marT="0" marB="0" anchor="ctr"/>
                </a:tc>
                <a:tc vMerge="1">
                  <a:txBody>
                    <a:bodyPr/>
                    <a:lstStyle/>
                    <a:p>
                      <a:endParaRPr lang="zh-CN"/>
                    </a:p>
                  </a:txBody>
                  <a:tcPr/>
                </a:tc>
                <a:tc vMerge="1">
                  <a:txBody>
                    <a:bodyPr/>
                    <a:lstStyle/>
                    <a:p>
                      <a:endParaRPr lang="zh-CN"/>
                    </a:p>
                  </a:txBody>
                  <a:tcPr/>
                </a:tc>
                <a:tc vMerge="1">
                  <a:txBody>
                    <a:bodyPr/>
                    <a:lstStyle/>
                    <a:p>
                      <a:endParaRPr lang="zh-CN"/>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381635" y="-103822"/>
            <a:ext cx="8229600" cy="1143000"/>
          </a:xfrm>
        </p:spPr>
        <p:txBody>
          <a:bodyPr/>
          <a:lstStyle/>
          <a:p>
            <a:r>
              <a:rPr lang="zh-CN" altLang="zh-CN" b="1" dirty="0">
                <a:latin typeface="华文新魏" panose="02010800040101010101" pitchFamily="2" charset="-122"/>
                <a:ea typeface="华文新魏" panose="02010800040101010101" pitchFamily="2" charset="-122"/>
              </a:rPr>
              <a:t>评估设计方案的类型</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662305" y="1259205"/>
            <a:ext cx="8229600" cy="4924425"/>
          </a:xfrm>
        </p:spPr>
        <p:txBody>
          <a:bodyPr/>
          <a:lstStyle/>
          <a:p>
            <a:pPr>
              <a:lnSpc>
                <a:spcPct val="120000"/>
              </a:lnSpc>
              <a:buFont typeface="Wingdings" panose="05000000000000000000" charset="0"/>
              <a:buChar char="l"/>
            </a:pPr>
            <a:r>
              <a:rPr lang="zh-CN" altLang="zh-CN" sz="3200" dirty="0">
                <a:latin typeface="+mn-ea"/>
              </a:rPr>
              <a:t>有对照组的前测</a:t>
            </a:r>
            <a:r>
              <a:rPr lang="en-US" altLang="zh-CN" sz="3200" dirty="0">
                <a:latin typeface="+mn-ea"/>
              </a:rPr>
              <a:t>/</a:t>
            </a:r>
            <a:r>
              <a:rPr lang="zh-CN" altLang="zh-CN" sz="3200" dirty="0">
                <a:latin typeface="+mn-ea"/>
              </a:rPr>
              <a:t>后测</a:t>
            </a:r>
            <a:r>
              <a:rPr lang="zh-CN" altLang="en-US" sz="3200" dirty="0">
                <a:latin typeface="+mn-ea"/>
              </a:rPr>
              <a:t>：</a:t>
            </a:r>
            <a:r>
              <a:rPr lang="zh-CN" altLang="zh-CN" sz="3200" dirty="0">
                <a:latin typeface="+mn-ea"/>
              </a:rPr>
              <a:t>包括受训组</a:t>
            </a:r>
            <a:r>
              <a:rPr lang="zh-CN" altLang="en-US" sz="3200" dirty="0">
                <a:latin typeface="+mn-ea"/>
              </a:rPr>
              <a:t>和</a:t>
            </a:r>
            <a:r>
              <a:rPr lang="zh-CN" altLang="zh-CN" sz="3200" dirty="0">
                <a:latin typeface="+mn-ea"/>
              </a:rPr>
              <a:t>对照组</a:t>
            </a:r>
            <a:endParaRPr lang="en-US" altLang="zh-CN" sz="3200" dirty="0">
              <a:latin typeface="+mn-ea"/>
            </a:endParaRPr>
          </a:p>
          <a:p>
            <a:pPr marL="603250" lvl="1" indent="-283210">
              <a:lnSpc>
                <a:spcPct val="120000"/>
              </a:lnSpc>
              <a:buFont typeface="Wingdings" panose="05000000000000000000" charset="0"/>
              <a:buChar char="l"/>
            </a:pPr>
            <a:r>
              <a:rPr lang="zh-CN" altLang="zh-CN" sz="2800" dirty="0">
                <a:latin typeface="+mn-ea"/>
              </a:rPr>
              <a:t>对不同培训条件之间的差异以及与对照组的差异进行分析</a:t>
            </a:r>
            <a:endParaRPr lang="en-IN" sz="2800" dirty="0">
              <a:latin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395605" y="-86677"/>
            <a:ext cx="8229600" cy="1143000"/>
          </a:xfrm>
        </p:spPr>
        <p:txBody>
          <a:bodyPr/>
          <a:lstStyle/>
          <a:p>
            <a:r>
              <a:rPr lang="zh-CN" altLang="zh-CN" b="1" dirty="0">
                <a:latin typeface="华文新魏" panose="02010800040101010101" pitchFamily="2" charset="-122"/>
                <a:ea typeface="华文新魏" panose="02010800040101010101" pitchFamily="2" charset="-122"/>
              </a:rPr>
              <a:t>评估设计方案的类型</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697865" y="1259205"/>
            <a:ext cx="8319770" cy="4924425"/>
          </a:xfrm>
        </p:spPr>
        <p:txBody>
          <a:bodyPr/>
          <a:lstStyle/>
          <a:p>
            <a:pPr>
              <a:lnSpc>
                <a:spcPct val="120000"/>
              </a:lnSpc>
              <a:buFont typeface="Wingdings" panose="05000000000000000000" charset="0"/>
              <a:buChar char="l"/>
            </a:pPr>
            <a:r>
              <a:rPr lang="zh-CN" altLang="zh-CN" sz="2800" b="1" dirty="0">
                <a:latin typeface="+mn-ea"/>
              </a:rPr>
              <a:t>时间序列</a:t>
            </a:r>
            <a:r>
              <a:rPr lang="zh-CN" altLang="en-US" sz="2800" dirty="0">
                <a:latin typeface="+mn-ea"/>
              </a:rPr>
              <a:t>：</a:t>
            </a:r>
            <a:r>
              <a:rPr lang="zh-CN" altLang="zh-CN" sz="2800" dirty="0">
                <a:latin typeface="+mn-ea"/>
              </a:rPr>
              <a:t>是指在培训前后每隔一段时间收集一次培训成果信息的评估方案</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可以对培训结果进行长期稳定的分析。</a:t>
            </a:r>
          </a:p>
          <a:p>
            <a:pPr lvl="1">
              <a:lnSpc>
                <a:spcPct val="120000"/>
              </a:lnSpc>
              <a:buFont typeface="Wingdings" panose="05000000000000000000" charset="0"/>
              <a:buChar char="l"/>
            </a:pPr>
            <a:r>
              <a:rPr lang="zh-CN" altLang="zh-CN" sz="2600" b="1" dirty="0">
                <a:latin typeface="+mn-ea"/>
              </a:rPr>
              <a:t>撤销培训干预</a:t>
            </a:r>
            <a:r>
              <a:rPr lang="zh-CN" altLang="en-US" sz="2600" dirty="0">
                <a:latin typeface="+mn-ea"/>
              </a:rPr>
              <a:t>：</a:t>
            </a:r>
            <a:r>
              <a:rPr lang="zh-CN" altLang="zh-CN" sz="2600" dirty="0">
                <a:latin typeface="+mn-ea"/>
              </a:rPr>
              <a:t>是指在某一段时间内取消对参与者的培训干预。</a:t>
            </a:r>
          </a:p>
          <a:p>
            <a:pPr>
              <a:lnSpc>
                <a:spcPct val="120000"/>
              </a:lnSpc>
              <a:buFont typeface="Wingdings" panose="05000000000000000000" charset="0"/>
              <a:buChar char="l"/>
            </a:pPr>
            <a:r>
              <a:rPr lang="zh-CN" altLang="zh-CN" sz="2800" b="1" dirty="0">
                <a:latin typeface="+mn-ea"/>
              </a:rPr>
              <a:t>所罗门四小组</a:t>
            </a:r>
            <a:r>
              <a:rPr lang="zh-CN" altLang="en-US" sz="2800" dirty="0">
                <a:latin typeface="+mn-ea"/>
              </a:rPr>
              <a:t>：</a:t>
            </a:r>
            <a:r>
              <a:rPr lang="zh-CN" altLang="zh-CN" sz="2800" dirty="0">
                <a:latin typeface="+mn-ea"/>
              </a:rPr>
              <a:t>是指综合运用对对照组的前测</a:t>
            </a:r>
            <a:r>
              <a:rPr lang="en-US" altLang="zh-CN" sz="2800" dirty="0">
                <a:latin typeface="+mn-ea"/>
              </a:rPr>
              <a:t>/</a:t>
            </a:r>
            <a:r>
              <a:rPr lang="zh-CN" altLang="zh-CN" sz="2800" dirty="0">
                <a:latin typeface="+mn-ea"/>
              </a:rPr>
              <a:t>后测以及对控制组进行的后测的设计方案</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这种方案能够控制大多数的内部和外部效度威胁。</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4476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6—10</a:t>
            </a:r>
            <a:r>
              <a:rPr lang="zh-CN" altLang="zh-CN" b="1" dirty="0">
                <a:latin typeface="华文新魏" panose="02010800040101010101" pitchFamily="2" charset="-122"/>
                <a:ea typeface="华文新魏" panose="02010800040101010101" pitchFamily="2" charset="-122"/>
              </a:rPr>
              <a:t>影响评估方案类型的因素</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7504" y="1389659"/>
          <a:ext cx="8928992" cy="4968549"/>
        </p:xfrm>
        <a:graphic>
          <a:graphicData uri="http://schemas.openxmlformats.org/drawingml/2006/table">
            <a:tbl>
              <a:tblPr firstRow="1" firstCol="1" bandRow="1">
                <a:tableStyleId>{93296810-A885-4BE3-A3E7-6D5BEEA58F35}</a:tableStyleId>
              </a:tblPr>
              <a:tblGrid>
                <a:gridCol w="4002839">
                  <a:extLst>
                    <a:ext uri="{9D8B030D-6E8A-4147-A177-3AD203B41FA5}">
                      <a16:colId xmlns:a16="http://schemas.microsoft.com/office/drawing/2014/main" val="20000"/>
                    </a:ext>
                  </a:extLst>
                </a:gridCol>
                <a:gridCol w="4926153">
                  <a:extLst>
                    <a:ext uri="{9D8B030D-6E8A-4147-A177-3AD203B41FA5}">
                      <a16:colId xmlns:a16="http://schemas.microsoft.com/office/drawing/2014/main" val="20001"/>
                    </a:ext>
                  </a:extLst>
                </a:gridCol>
              </a:tblGrid>
              <a:tr h="450441">
                <a:tc>
                  <a:txBody>
                    <a:bodyPr/>
                    <a:lstStyle/>
                    <a:p>
                      <a:pPr algn="ctr">
                        <a:lnSpc>
                          <a:spcPct val="120000"/>
                        </a:lnSpc>
                        <a:spcAft>
                          <a:spcPts val="0"/>
                        </a:spcAft>
                      </a:pPr>
                      <a:r>
                        <a:rPr lang="zh-CN" sz="1600" dirty="0">
                          <a:effectLst/>
                        </a:rPr>
                        <a:t>因素</a:t>
                      </a:r>
                      <a:endParaRPr lang="zh-CN" sz="16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600">
                          <a:effectLst/>
                        </a:rPr>
                        <a:t>该因素怎样影响评估方案的类型</a:t>
                      </a:r>
                      <a:endParaRPr lang="zh-CN" sz="16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500537">
                <a:tc>
                  <a:txBody>
                    <a:bodyPr/>
                    <a:lstStyle/>
                    <a:p>
                      <a:pPr>
                        <a:lnSpc>
                          <a:spcPct val="120000"/>
                        </a:lnSpc>
                        <a:spcAft>
                          <a:spcPts val="0"/>
                        </a:spcAft>
                      </a:pPr>
                      <a:r>
                        <a:rPr lang="zh-CN" sz="1600">
                          <a:effectLst/>
                        </a:rPr>
                        <a:t>变化的可能性</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rPr>
                        <a:t>培训项目能够修改吗</a:t>
                      </a:r>
                      <a:r>
                        <a:rPr lang="en-US"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014349">
                <a:tc>
                  <a:txBody>
                    <a:bodyPr/>
                    <a:lstStyle/>
                    <a:p>
                      <a:pPr>
                        <a:lnSpc>
                          <a:spcPct val="120000"/>
                        </a:lnSpc>
                        <a:spcAft>
                          <a:spcPts val="0"/>
                        </a:spcAft>
                      </a:pPr>
                      <a:r>
                        <a:rPr lang="zh-CN" sz="1600">
                          <a:effectLst/>
                        </a:rPr>
                        <a:t>重要性</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dirty="0">
                          <a:effectLst/>
                        </a:rPr>
                        <a:t>无效的培训会影响客户服务、产品开发或者雇员间的关系吗</a:t>
                      </a:r>
                      <a:r>
                        <a:rPr lang="en-US" sz="1600" dirty="0">
                          <a:effectLst/>
                        </a:rPr>
                        <a:t>?</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00537">
                <a:tc>
                  <a:txBody>
                    <a:bodyPr/>
                    <a:lstStyle/>
                    <a:p>
                      <a:pPr>
                        <a:lnSpc>
                          <a:spcPct val="120000"/>
                        </a:lnSpc>
                        <a:spcAft>
                          <a:spcPts val="0"/>
                        </a:spcAft>
                      </a:pPr>
                      <a:r>
                        <a:rPr lang="zh-CN" sz="1600">
                          <a:effectLst/>
                        </a:rPr>
                        <a:t>范围</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rPr>
                        <a:t>有多少雇员参与培训</a:t>
                      </a:r>
                      <a:r>
                        <a:rPr lang="en-US"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00537">
                <a:tc>
                  <a:txBody>
                    <a:bodyPr/>
                    <a:lstStyle/>
                    <a:p>
                      <a:pPr>
                        <a:lnSpc>
                          <a:spcPct val="120000"/>
                        </a:lnSpc>
                        <a:spcAft>
                          <a:spcPts val="0"/>
                        </a:spcAft>
                      </a:pPr>
                      <a:r>
                        <a:rPr lang="zh-CN" sz="1600">
                          <a:effectLst/>
                        </a:rPr>
                        <a:t>培训目标</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rPr>
                        <a:t>培训是为了学习、成果还是两者兼顾</a:t>
                      </a:r>
                      <a:r>
                        <a:rPr lang="en-US"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500537">
                <a:tc>
                  <a:txBody>
                    <a:bodyPr/>
                    <a:lstStyle/>
                    <a:p>
                      <a:pPr>
                        <a:lnSpc>
                          <a:spcPct val="120000"/>
                        </a:lnSpc>
                        <a:spcAft>
                          <a:spcPts val="0"/>
                        </a:spcAft>
                      </a:pPr>
                      <a:r>
                        <a:rPr lang="zh-CN" sz="1600">
                          <a:effectLst/>
                        </a:rPr>
                        <a:t>组织文化</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dirty="0">
                          <a:effectLst/>
                        </a:rPr>
                        <a:t>对结果的展示是公司准则和期望的一部分吗</a:t>
                      </a:r>
                      <a:r>
                        <a:rPr lang="en-US" sz="1600" dirty="0">
                          <a:effectLst/>
                        </a:rPr>
                        <a:t>?</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500537">
                <a:tc>
                  <a:txBody>
                    <a:bodyPr/>
                    <a:lstStyle/>
                    <a:p>
                      <a:pPr>
                        <a:lnSpc>
                          <a:spcPct val="120000"/>
                        </a:lnSpc>
                        <a:spcAft>
                          <a:spcPts val="0"/>
                        </a:spcAft>
                      </a:pPr>
                      <a:r>
                        <a:rPr lang="zh-CN" sz="1600">
                          <a:effectLst/>
                        </a:rPr>
                        <a:t>专业技术</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rPr>
                        <a:t>能分析复杂的研究成果吗</a:t>
                      </a:r>
                      <a:r>
                        <a:rPr lang="en-US"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500537">
                <a:tc>
                  <a:txBody>
                    <a:bodyPr/>
                    <a:lstStyle/>
                    <a:p>
                      <a:pPr>
                        <a:lnSpc>
                          <a:spcPct val="120000"/>
                        </a:lnSpc>
                        <a:spcAft>
                          <a:spcPts val="0"/>
                        </a:spcAft>
                      </a:pPr>
                      <a:r>
                        <a:rPr lang="zh-CN" sz="1600">
                          <a:effectLst/>
                        </a:rPr>
                        <a:t>成本</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rPr>
                        <a:t>评估是否费用太高</a:t>
                      </a:r>
                      <a:r>
                        <a:rPr lang="en-US"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500537">
                <a:tc>
                  <a:txBody>
                    <a:bodyPr/>
                    <a:lstStyle/>
                    <a:p>
                      <a:pPr>
                        <a:lnSpc>
                          <a:spcPct val="120000"/>
                        </a:lnSpc>
                        <a:spcAft>
                          <a:spcPts val="0"/>
                        </a:spcAft>
                      </a:pPr>
                      <a:r>
                        <a:rPr lang="zh-CN" sz="1600">
                          <a:effectLst/>
                        </a:rPr>
                        <a:t>时间限制</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dirty="0">
                          <a:effectLst/>
                        </a:rPr>
                        <a:t>我们何时需要信息</a:t>
                      </a:r>
                      <a:r>
                        <a:rPr lang="en-US" sz="1600" dirty="0">
                          <a:effectLst/>
                        </a:rPr>
                        <a:t>?</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57200" y="-86677"/>
            <a:ext cx="8229600" cy="1143000"/>
          </a:xfrm>
        </p:spPr>
        <p:txBody>
          <a:bodyPr/>
          <a:lstStyle/>
          <a:p>
            <a:r>
              <a:rPr lang="zh-CN" altLang="zh-CN" b="1" dirty="0">
                <a:latin typeface="华文新魏" panose="02010800040101010101" pitchFamily="2" charset="-122"/>
                <a:ea typeface="华文新魏" panose="02010800040101010101" pitchFamily="2" charset="-122"/>
              </a:rPr>
              <a:t>确定投资回报率</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692150" y="1303020"/>
            <a:ext cx="8069580" cy="4924425"/>
          </a:xfrm>
        </p:spPr>
        <p:txBody>
          <a:bodyPr/>
          <a:lstStyle/>
          <a:p>
            <a:pPr>
              <a:lnSpc>
                <a:spcPct val="120000"/>
              </a:lnSpc>
              <a:buFont typeface="Wingdings" panose="05000000000000000000" charset="0"/>
              <a:buChar char="l"/>
            </a:pPr>
            <a:r>
              <a:rPr lang="zh-CN" altLang="zh-CN" sz="2800" dirty="0">
                <a:latin typeface="+mn-ea"/>
              </a:rPr>
              <a:t>成本</a:t>
            </a:r>
            <a:r>
              <a:rPr lang="en-US" altLang="zh-CN" sz="2800" dirty="0">
                <a:latin typeface="+mn-ea"/>
              </a:rPr>
              <a:t>—</a:t>
            </a:r>
            <a:r>
              <a:rPr lang="zh-CN" altLang="zh-CN" sz="2800" dirty="0">
                <a:latin typeface="+mn-ea"/>
              </a:rPr>
              <a:t>收益分析</a:t>
            </a:r>
            <a:r>
              <a:rPr lang="zh-CN" altLang="en-US" sz="2800" dirty="0">
                <a:latin typeface="+mn-ea"/>
              </a:rPr>
              <a:t>：</a:t>
            </a:r>
            <a:r>
              <a:rPr lang="zh-CN" altLang="zh-CN" sz="2800" dirty="0">
                <a:latin typeface="+mn-ea"/>
              </a:rPr>
              <a:t>是指运用会计方法计算培训的成本和收益</a:t>
            </a:r>
            <a:r>
              <a:rPr lang="en-US" altLang="zh-CN" sz="2800" dirty="0">
                <a:latin typeface="+mn-ea"/>
              </a:rPr>
              <a:t>，</a:t>
            </a:r>
            <a:r>
              <a:rPr lang="zh-CN" altLang="zh-CN" sz="2800" dirty="0">
                <a:latin typeface="+mn-ea"/>
              </a:rPr>
              <a:t>进而确定培训项目的经济收益的过程。</a:t>
            </a:r>
            <a:endParaRPr lang="en-US" altLang="zh-CN" sz="2800" dirty="0">
              <a:latin typeface="+mn-ea"/>
            </a:endParaRPr>
          </a:p>
          <a:p>
            <a:pPr>
              <a:lnSpc>
                <a:spcPct val="120000"/>
              </a:lnSpc>
              <a:buFont typeface="Wingdings" panose="05000000000000000000" charset="0"/>
              <a:buChar char="l"/>
            </a:pPr>
            <a:r>
              <a:rPr lang="zh-CN" altLang="zh-CN" sz="2800" dirty="0">
                <a:latin typeface="+mn-ea"/>
              </a:rPr>
              <a:t>由于投资回报率分析的成本很高</a:t>
            </a:r>
            <a:r>
              <a:rPr lang="en-US" altLang="zh-CN" sz="2800" dirty="0">
                <a:latin typeface="+mn-ea"/>
              </a:rPr>
              <a:t>，</a:t>
            </a:r>
            <a:r>
              <a:rPr lang="zh-CN" altLang="zh-CN" sz="2800" dirty="0">
                <a:latin typeface="+mn-ea"/>
              </a:rPr>
              <a:t>因此只局限于特定的培训项目。</a:t>
            </a:r>
            <a:endParaRPr lang="en-US" altLang="zh-CN" sz="2800" dirty="0">
              <a:latin typeface="+mn-ea"/>
            </a:endParaRPr>
          </a:p>
          <a:p>
            <a:pPr>
              <a:lnSpc>
                <a:spcPct val="120000"/>
              </a:lnSpc>
              <a:buFont typeface="Wingdings" panose="05000000000000000000" charset="0"/>
              <a:buChar char="l"/>
            </a:pPr>
            <a:r>
              <a:rPr lang="zh-CN" altLang="zh-CN" sz="2800" dirty="0">
                <a:latin typeface="+mn-ea"/>
              </a:rPr>
              <a:t>确定成本</a:t>
            </a:r>
            <a:r>
              <a:rPr lang="zh-CN" altLang="en-US" sz="2800" dirty="0">
                <a:latin typeface="+mn-ea"/>
              </a:rPr>
              <a:t>：</a:t>
            </a:r>
            <a:endParaRPr lang="zh-CN" altLang="zh-CN" sz="2800" dirty="0">
              <a:latin typeface="+mn-ea"/>
            </a:endParaRPr>
          </a:p>
          <a:p>
            <a:pPr lvl="1">
              <a:lnSpc>
                <a:spcPct val="120000"/>
              </a:lnSpc>
              <a:buFont typeface="Wingdings" panose="05000000000000000000" charset="0"/>
              <a:buChar char="l"/>
            </a:pPr>
            <a:r>
              <a:rPr lang="zh-CN" altLang="zh-CN" sz="2600" dirty="0">
                <a:latin typeface="+mn-ea"/>
              </a:rPr>
              <a:t>一种可用于比较各种备选培训项目的成本的方法是资源需求模型</a:t>
            </a:r>
            <a:r>
              <a:rPr lang="zh-CN" altLang="en-US" sz="2600" dirty="0">
                <a:latin typeface="+mn-ea"/>
              </a:rPr>
              <a:t>，另一种</a:t>
            </a:r>
            <a:r>
              <a:rPr lang="zh-CN" altLang="zh-CN" sz="2600" dirty="0">
                <a:latin typeface="+mn-ea"/>
              </a:rPr>
              <a:t>还可用会计方法来计算成本。</a:t>
            </a:r>
            <a:endParaRPr lang="en-IN" sz="2600" dirty="0">
              <a:latin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06207" y="173400"/>
            <a:ext cx="7402512" cy="706437"/>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确定投资回报率</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0" y="879475"/>
            <a:ext cx="9144000" cy="5978525"/>
          </a:xfrm>
        </p:spPr>
        <p:txBody>
          <a:bodyPr>
            <a:noAutofit/>
          </a:bodyPr>
          <a:lstStyle/>
          <a:p>
            <a:pPr marL="0" indent="0">
              <a:lnSpc>
                <a:spcPct val="120000"/>
              </a:lnSpc>
              <a:buNone/>
            </a:pPr>
            <a:r>
              <a:rPr lang="zh-CN" altLang="zh-CN" b="1" dirty="0">
                <a:latin typeface="+mn-ea"/>
              </a:rPr>
              <a:t>确定收益</a:t>
            </a:r>
            <a:r>
              <a:rPr lang="en-US" altLang="zh-CN" dirty="0">
                <a:latin typeface="+mn-ea"/>
              </a:rPr>
              <a:t>：</a:t>
            </a:r>
            <a:endParaRPr lang="zh-CN" altLang="zh-CN" dirty="0">
              <a:latin typeface="+mn-ea"/>
            </a:endParaRPr>
          </a:p>
          <a:p>
            <a:pPr marL="274955" lvl="1" indent="0">
              <a:lnSpc>
                <a:spcPct val="120000"/>
              </a:lnSpc>
              <a:buNone/>
            </a:pPr>
            <a:r>
              <a:rPr lang="en-US" altLang="zh-CN" dirty="0">
                <a:latin typeface="+mn-ea"/>
              </a:rPr>
              <a:t>1.</a:t>
            </a:r>
            <a:r>
              <a:rPr lang="zh-CN" altLang="zh-CN" dirty="0">
                <a:latin typeface="+mn-ea"/>
              </a:rPr>
              <a:t>运用技术、研究及实践</a:t>
            </a:r>
            <a:r>
              <a:rPr lang="en-US" altLang="zh-CN" dirty="0">
                <a:latin typeface="+mn-ea"/>
              </a:rPr>
              <a:t>，</a:t>
            </a:r>
            <a:r>
              <a:rPr lang="zh-CN" altLang="zh-CN" dirty="0">
                <a:latin typeface="+mn-ea"/>
              </a:rPr>
              <a:t>总结与特定培训项目有关的收益。</a:t>
            </a:r>
          </a:p>
          <a:p>
            <a:pPr marL="274955" lvl="1" indent="0">
              <a:lnSpc>
                <a:spcPct val="120000"/>
              </a:lnSpc>
              <a:buNone/>
            </a:pPr>
            <a:r>
              <a:rPr lang="en-US" altLang="zh-CN" dirty="0">
                <a:latin typeface="+mn-ea"/>
              </a:rPr>
              <a:t>2.</a:t>
            </a:r>
            <a:r>
              <a:rPr lang="zh-CN" altLang="zh-CN" dirty="0">
                <a:latin typeface="+mn-ea"/>
              </a:rPr>
              <a:t>在公司大规模投入资源之前</a:t>
            </a:r>
            <a:r>
              <a:rPr lang="en-US" altLang="zh-CN" dirty="0">
                <a:latin typeface="+mn-ea"/>
              </a:rPr>
              <a:t>，</a:t>
            </a:r>
            <a:r>
              <a:rPr lang="zh-CN" altLang="zh-CN" dirty="0">
                <a:latin typeface="+mn-ea"/>
              </a:rPr>
              <a:t>通过试点培训</a:t>
            </a:r>
            <a:r>
              <a:rPr lang="en-US" altLang="zh-CN" dirty="0">
                <a:latin typeface="+mn-ea"/>
              </a:rPr>
              <a:t>，</a:t>
            </a:r>
            <a:r>
              <a:rPr lang="zh-CN" altLang="zh-CN" dirty="0">
                <a:latin typeface="+mn-ea"/>
              </a:rPr>
              <a:t>评价一小部分受训者获得的收益。</a:t>
            </a:r>
          </a:p>
          <a:p>
            <a:pPr marL="274955" lvl="1" indent="0">
              <a:lnSpc>
                <a:spcPct val="120000"/>
              </a:lnSpc>
              <a:buNone/>
            </a:pPr>
            <a:r>
              <a:rPr lang="en-US" altLang="zh-CN" dirty="0">
                <a:latin typeface="+mn-ea"/>
              </a:rPr>
              <a:t>3.</a:t>
            </a:r>
            <a:r>
              <a:rPr lang="zh-CN" altLang="zh-CN" dirty="0">
                <a:latin typeface="+mn-ea"/>
              </a:rPr>
              <a:t>通过对成功的工作者的观察</a:t>
            </a:r>
            <a:r>
              <a:rPr lang="en-US" altLang="zh-CN" dirty="0">
                <a:latin typeface="+mn-ea"/>
              </a:rPr>
              <a:t>，</a:t>
            </a:r>
            <a:r>
              <a:rPr lang="zh-CN" altLang="zh-CN" dirty="0">
                <a:latin typeface="+mn-ea"/>
              </a:rPr>
              <a:t>帮助公司确定成功者与不成功者的绩效差异。</a:t>
            </a:r>
          </a:p>
          <a:p>
            <a:pPr marL="274955" lvl="1" indent="0">
              <a:lnSpc>
                <a:spcPct val="120000"/>
              </a:lnSpc>
              <a:buNone/>
            </a:pPr>
            <a:r>
              <a:rPr lang="en-US" altLang="zh-CN" dirty="0">
                <a:latin typeface="+mn-ea"/>
              </a:rPr>
              <a:t>4.</a:t>
            </a:r>
            <a:r>
              <a:rPr lang="zh-CN" altLang="zh-CN" dirty="0">
                <a:latin typeface="+mn-ea"/>
              </a:rPr>
              <a:t>受训者和他们的管理者能够提供关于培训收益的大致估计。</a:t>
            </a:r>
          </a:p>
          <a:p>
            <a:pPr marL="0" indent="0">
              <a:lnSpc>
                <a:spcPct val="120000"/>
              </a:lnSpc>
              <a:buNone/>
            </a:pPr>
            <a:r>
              <a:rPr lang="zh-CN" altLang="zh-CN" b="1" dirty="0">
                <a:latin typeface="+mn-ea"/>
              </a:rPr>
              <a:t>为了计算投资回报率</a:t>
            </a:r>
            <a:r>
              <a:rPr lang="en-US" altLang="zh-CN" b="1" dirty="0">
                <a:latin typeface="+mn-ea"/>
              </a:rPr>
              <a:t>，</a:t>
            </a:r>
            <a:r>
              <a:rPr lang="zh-CN" altLang="zh-CN" b="1" dirty="0">
                <a:latin typeface="+mn-ea"/>
              </a:rPr>
              <a:t>应该遵循以下步骤</a:t>
            </a:r>
            <a:r>
              <a:rPr lang="en-US" altLang="zh-CN" dirty="0">
                <a:latin typeface="+mn-ea"/>
              </a:rPr>
              <a:t>：</a:t>
            </a:r>
            <a:endParaRPr lang="zh-CN" altLang="zh-CN" dirty="0">
              <a:latin typeface="+mn-ea"/>
            </a:endParaRPr>
          </a:p>
          <a:p>
            <a:pPr marL="274955" lvl="1" indent="0">
              <a:lnSpc>
                <a:spcPct val="120000"/>
              </a:lnSpc>
              <a:buNone/>
            </a:pPr>
            <a:r>
              <a:rPr lang="en-US" altLang="zh-CN" dirty="0">
                <a:latin typeface="+mn-ea"/>
              </a:rPr>
              <a:t>1.</a:t>
            </a:r>
            <a:r>
              <a:rPr lang="zh-CN" altLang="zh-CN" dirty="0">
                <a:latin typeface="+mn-ea"/>
              </a:rPr>
              <a:t>确定成果</a:t>
            </a:r>
            <a:r>
              <a:rPr lang="en-US" altLang="zh-CN" dirty="0">
                <a:latin typeface="+mn-ea"/>
              </a:rPr>
              <a:t>（</a:t>
            </a:r>
            <a:r>
              <a:rPr lang="zh-CN" altLang="zh-CN" dirty="0">
                <a:latin typeface="+mn-ea"/>
              </a:rPr>
              <a:t>例如</a:t>
            </a:r>
            <a:r>
              <a:rPr lang="en-US" altLang="zh-CN" dirty="0">
                <a:latin typeface="+mn-ea"/>
              </a:rPr>
              <a:t>，</a:t>
            </a:r>
            <a:r>
              <a:rPr lang="zh-CN" altLang="zh-CN" dirty="0">
                <a:latin typeface="+mn-ea"/>
              </a:rPr>
              <a:t>质量、事故发生率</a:t>
            </a:r>
            <a:r>
              <a:rPr lang="en-US" altLang="zh-CN" dirty="0">
                <a:latin typeface="+mn-ea"/>
              </a:rPr>
              <a:t>）</a:t>
            </a:r>
            <a:r>
              <a:rPr lang="zh-CN" altLang="zh-CN" dirty="0">
                <a:latin typeface="+mn-ea"/>
              </a:rPr>
              <a:t>。</a:t>
            </a:r>
          </a:p>
          <a:p>
            <a:pPr marL="274955" lvl="1" indent="0">
              <a:lnSpc>
                <a:spcPct val="120000"/>
              </a:lnSpc>
              <a:buNone/>
            </a:pPr>
            <a:r>
              <a:rPr lang="en-US" altLang="zh-CN" dirty="0">
                <a:latin typeface="+mn-ea"/>
              </a:rPr>
              <a:t>2.</a:t>
            </a:r>
            <a:r>
              <a:rPr lang="zh-CN" altLang="zh-CN" dirty="0">
                <a:latin typeface="+mn-ea"/>
              </a:rPr>
              <a:t>给每一个成果确定一个权重。</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0910"/>
            <a:ext cx="8435280" cy="1143000"/>
          </a:xfrm>
        </p:spPr>
        <p:txBody>
          <a:bodyPr/>
          <a:lstStyle/>
          <a:p>
            <a:r>
              <a:rPr lang="zh-CN" altLang="zh-CN" b="1" dirty="0">
                <a:latin typeface="华文新魏" panose="02010800040101010101" pitchFamily="2" charset="-122"/>
                <a:ea typeface="华文新魏" panose="02010800040101010101" pitchFamily="2" charset="-122"/>
              </a:rPr>
              <a:t>确定投资回报率</a:t>
            </a:r>
            <a:endParaRPr lang="zh-CN" altLang="en-US" dirty="0"/>
          </a:p>
        </p:txBody>
      </p:sp>
      <p:sp>
        <p:nvSpPr>
          <p:cNvPr id="3" name="内容占位符 2"/>
          <p:cNvSpPr>
            <a:spLocks noGrp="1"/>
          </p:cNvSpPr>
          <p:nvPr>
            <p:ph sz="quarter" idx="1"/>
          </p:nvPr>
        </p:nvSpPr>
        <p:spPr>
          <a:xfrm>
            <a:off x="179512" y="1207468"/>
            <a:ext cx="8964488" cy="5653608"/>
          </a:xfrm>
        </p:spPr>
        <p:txBody>
          <a:bodyPr/>
          <a:lstStyle/>
          <a:p>
            <a:pPr marL="274955" lvl="1" indent="0">
              <a:lnSpc>
                <a:spcPct val="120000"/>
              </a:lnSpc>
              <a:buNone/>
            </a:pPr>
            <a:r>
              <a:rPr lang="en-US" altLang="zh-CN" dirty="0">
                <a:latin typeface="+mn-ea"/>
              </a:rPr>
              <a:t>3.</a:t>
            </a:r>
            <a:r>
              <a:rPr lang="zh-CN" altLang="zh-CN" dirty="0">
                <a:latin typeface="+mn-ea"/>
              </a:rPr>
              <a:t>在消除其他潜在因素对培训结果的影响后</a:t>
            </a:r>
            <a:r>
              <a:rPr lang="en-US" altLang="zh-CN" dirty="0">
                <a:latin typeface="+mn-ea"/>
              </a:rPr>
              <a:t>，</a:t>
            </a:r>
            <a:r>
              <a:rPr lang="zh-CN" altLang="zh-CN" dirty="0">
                <a:latin typeface="+mn-ea"/>
              </a:rPr>
              <a:t>确定绩效的变化。</a:t>
            </a:r>
          </a:p>
          <a:p>
            <a:pPr marL="274955" lvl="1" indent="0">
              <a:lnSpc>
                <a:spcPct val="120000"/>
              </a:lnSpc>
              <a:buNone/>
            </a:pPr>
            <a:r>
              <a:rPr lang="en-US" altLang="zh-CN" dirty="0">
                <a:latin typeface="+mn-ea"/>
              </a:rPr>
              <a:t>4.</a:t>
            </a:r>
            <a:r>
              <a:rPr lang="zh-CN" altLang="zh-CN" dirty="0">
                <a:latin typeface="+mn-ea"/>
              </a:rPr>
              <a:t>通过比较培训前后的结果</a:t>
            </a:r>
            <a:r>
              <a:rPr lang="en-US" altLang="zh-CN" dirty="0">
                <a:latin typeface="+mn-ea"/>
              </a:rPr>
              <a:t>（</a:t>
            </a:r>
            <a:r>
              <a:rPr lang="zh-CN" altLang="zh-CN" dirty="0">
                <a:latin typeface="+mn-ea"/>
              </a:rPr>
              <a:t>以美元计</a:t>
            </a:r>
            <a:r>
              <a:rPr lang="en-US" altLang="zh-CN" dirty="0">
                <a:latin typeface="+mn-ea"/>
              </a:rPr>
              <a:t>），</a:t>
            </a:r>
            <a:r>
              <a:rPr lang="zh-CN" altLang="zh-CN" dirty="0">
                <a:latin typeface="+mn-ea"/>
              </a:rPr>
              <a:t>获得每年的收益数额</a:t>
            </a:r>
            <a:r>
              <a:rPr lang="en-US" altLang="zh-CN" dirty="0">
                <a:latin typeface="+mn-ea"/>
              </a:rPr>
              <a:t>（</a:t>
            </a:r>
            <a:r>
              <a:rPr lang="zh-CN" altLang="zh-CN" dirty="0">
                <a:latin typeface="+mn-ea"/>
              </a:rPr>
              <a:t>操作结果</a:t>
            </a:r>
            <a:r>
              <a:rPr lang="en-US" altLang="zh-CN" dirty="0">
                <a:latin typeface="+mn-ea"/>
              </a:rPr>
              <a:t>）</a:t>
            </a:r>
            <a:r>
              <a:rPr lang="zh-CN" altLang="zh-CN" dirty="0">
                <a:latin typeface="+mn-ea"/>
              </a:rPr>
              <a:t>。</a:t>
            </a:r>
          </a:p>
          <a:p>
            <a:pPr marL="274955" lvl="1" indent="0">
              <a:lnSpc>
                <a:spcPct val="120000"/>
              </a:lnSpc>
              <a:buNone/>
            </a:pPr>
            <a:r>
              <a:rPr lang="en-US" altLang="zh-CN" dirty="0">
                <a:latin typeface="+mn-ea"/>
              </a:rPr>
              <a:t>5.</a:t>
            </a:r>
            <a:r>
              <a:rPr lang="zh-CN" altLang="zh-CN" dirty="0">
                <a:latin typeface="+mn-ea"/>
              </a:rPr>
              <a:t>确定培训成本</a:t>
            </a:r>
            <a:r>
              <a:rPr lang="en-US" altLang="zh-CN" dirty="0">
                <a:latin typeface="+mn-ea"/>
              </a:rPr>
              <a:t>（</a:t>
            </a:r>
            <a:r>
              <a:rPr lang="zh-CN" altLang="zh-CN" dirty="0">
                <a:latin typeface="+mn-ea"/>
              </a:rPr>
              <a:t>直接成本</a:t>
            </a:r>
            <a:r>
              <a:rPr lang="en-US" altLang="zh-CN" dirty="0">
                <a:latin typeface="+mn-ea"/>
              </a:rPr>
              <a:t>+</a:t>
            </a:r>
            <a:r>
              <a:rPr lang="zh-CN" altLang="zh-CN" dirty="0">
                <a:latin typeface="+mn-ea"/>
              </a:rPr>
              <a:t>间接成本</a:t>
            </a:r>
            <a:r>
              <a:rPr lang="en-US" altLang="zh-CN" dirty="0">
                <a:latin typeface="+mn-ea"/>
              </a:rPr>
              <a:t>+</a:t>
            </a:r>
            <a:r>
              <a:rPr lang="zh-CN" altLang="zh-CN" dirty="0">
                <a:latin typeface="+mn-ea"/>
              </a:rPr>
              <a:t>开发成本</a:t>
            </a:r>
            <a:r>
              <a:rPr lang="en-US" altLang="zh-CN" dirty="0">
                <a:latin typeface="+mn-ea"/>
              </a:rPr>
              <a:t>+</a:t>
            </a:r>
            <a:r>
              <a:rPr lang="zh-CN" altLang="zh-CN" dirty="0">
                <a:latin typeface="+mn-ea"/>
              </a:rPr>
              <a:t>一般管理费用</a:t>
            </a:r>
            <a:r>
              <a:rPr lang="en-US" altLang="zh-CN" dirty="0">
                <a:latin typeface="+mn-ea"/>
              </a:rPr>
              <a:t>+</a:t>
            </a:r>
            <a:r>
              <a:rPr lang="zh-CN" altLang="zh-CN" dirty="0">
                <a:latin typeface="+mn-ea"/>
              </a:rPr>
              <a:t>受训者薪酬</a:t>
            </a:r>
            <a:r>
              <a:rPr lang="en-US" altLang="zh-CN" dirty="0">
                <a:latin typeface="+mn-ea"/>
              </a:rPr>
              <a:t>）</a:t>
            </a:r>
            <a:r>
              <a:rPr lang="zh-CN" altLang="zh-CN" dirty="0">
                <a:latin typeface="+mn-ea"/>
              </a:rPr>
              <a:t>。</a:t>
            </a:r>
          </a:p>
          <a:p>
            <a:pPr marL="274955" lvl="1" indent="0">
              <a:lnSpc>
                <a:spcPct val="120000"/>
              </a:lnSpc>
              <a:buNone/>
            </a:pPr>
            <a:r>
              <a:rPr lang="en-US" altLang="zh-CN" dirty="0">
                <a:latin typeface="+mn-ea"/>
              </a:rPr>
              <a:t>6.</a:t>
            </a:r>
            <a:r>
              <a:rPr lang="zh-CN" altLang="zh-CN" dirty="0">
                <a:latin typeface="+mn-ea"/>
              </a:rPr>
              <a:t>计算总的结余</a:t>
            </a:r>
            <a:r>
              <a:rPr lang="en-US" altLang="zh-CN" dirty="0">
                <a:latin typeface="+mn-ea"/>
              </a:rPr>
              <a:t>，</a:t>
            </a:r>
            <a:r>
              <a:rPr lang="zh-CN" altLang="zh-CN" dirty="0">
                <a:latin typeface="+mn-ea"/>
              </a:rPr>
              <a:t>方法是用收益</a:t>
            </a:r>
            <a:r>
              <a:rPr lang="en-US" altLang="zh-CN" dirty="0">
                <a:latin typeface="+mn-ea"/>
              </a:rPr>
              <a:t>（</a:t>
            </a:r>
            <a:r>
              <a:rPr lang="zh-CN" altLang="zh-CN" dirty="0">
                <a:latin typeface="+mn-ea"/>
              </a:rPr>
              <a:t>经营成果</a:t>
            </a:r>
            <a:r>
              <a:rPr lang="en-US" altLang="zh-CN" dirty="0">
                <a:latin typeface="+mn-ea"/>
              </a:rPr>
              <a:t>）</a:t>
            </a:r>
            <a:r>
              <a:rPr lang="zh-CN" altLang="zh-CN" dirty="0">
                <a:latin typeface="+mn-ea"/>
              </a:rPr>
              <a:t>减去培训成本。</a:t>
            </a:r>
          </a:p>
          <a:p>
            <a:pPr marL="274955" lvl="1" indent="0">
              <a:lnSpc>
                <a:spcPct val="120000"/>
              </a:lnSpc>
              <a:buNone/>
            </a:pPr>
            <a:r>
              <a:rPr lang="en-US" altLang="zh-CN" dirty="0">
                <a:latin typeface="+mn-ea"/>
              </a:rPr>
              <a:t>7.</a:t>
            </a:r>
            <a:r>
              <a:rPr lang="zh-CN" altLang="zh-CN" dirty="0">
                <a:latin typeface="+mn-ea"/>
              </a:rPr>
              <a:t>计算投资回报率</a:t>
            </a:r>
            <a:r>
              <a:rPr lang="en-US" altLang="zh-CN" dirty="0">
                <a:latin typeface="+mn-ea"/>
              </a:rPr>
              <a:t>（ROI），</a:t>
            </a:r>
            <a:r>
              <a:rPr lang="zh-CN" altLang="zh-CN" dirty="0">
                <a:latin typeface="+mn-ea"/>
              </a:rPr>
              <a:t>方法是用收益</a:t>
            </a:r>
            <a:r>
              <a:rPr lang="en-US" altLang="zh-CN" dirty="0">
                <a:latin typeface="+mn-ea"/>
              </a:rPr>
              <a:t>（</a:t>
            </a:r>
            <a:r>
              <a:rPr lang="zh-CN" altLang="zh-CN" dirty="0">
                <a:latin typeface="+mn-ea"/>
              </a:rPr>
              <a:t>经营成果</a:t>
            </a:r>
            <a:r>
              <a:rPr lang="en-US" altLang="zh-CN" dirty="0">
                <a:latin typeface="+mn-ea"/>
              </a:rPr>
              <a:t>）</a:t>
            </a:r>
            <a:r>
              <a:rPr lang="zh-CN" altLang="zh-CN" dirty="0">
                <a:latin typeface="+mn-ea"/>
              </a:rPr>
              <a:t>除以成本。</a:t>
            </a:r>
            <a:endParaRPr lang="en-US" altLang="zh-CN" dirty="0">
              <a:latin typeface="+mn-ea"/>
            </a:endParaRPr>
          </a:p>
          <a:p>
            <a:pPr marL="0" lvl="2" indent="374015">
              <a:lnSpc>
                <a:spcPct val="120000"/>
              </a:lnSpc>
              <a:buNone/>
            </a:pPr>
            <a:r>
              <a:rPr lang="zh-CN" altLang="zh-CN" sz="2600" b="1" dirty="0">
                <a:latin typeface="+mn-ea"/>
              </a:rPr>
              <a:t>投资回报率是对花在培训上的每一美元获得的货币回报的大致估计。</a:t>
            </a:r>
          </a:p>
          <a:p>
            <a:endParaRPr lang="zh-CN"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0"/>
            <a:ext cx="9036496" cy="126876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6—11</a:t>
            </a:r>
            <a:r>
              <a:rPr lang="zh-CN" altLang="zh-CN" b="1" dirty="0">
                <a:latin typeface="华文新魏" panose="02010800040101010101" pitchFamily="2" charset="-122"/>
                <a:ea typeface="华文新魏" panose="02010800040101010101" pitchFamily="2" charset="-122"/>
              </a:rPr>
              <a:t>成本</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收益分析中成本的确定</a:t>
            </a:r>
            <a:br>
              <a:rPr lang="zh-CN" altLang="zh-CN" b="1" dirty="0">
                <a:latin typeface="华文新魏" panose="02010800040101010101" pitchFamily="2" charset="-122"/>
                <a:ea typeface="华文新魏" panose="02010800040101010101" pitchFamily="2" charset="-122"/>
              </a:rPr>
            </a:br>
            <a:r>
              <a:rPr lang="zh-CN" altLang="zh-CN" b="1" dirty="0">
                <a:latin typeface="华文新魏" panose="02010800040101010101" pitchFamily="2" charset="-122"/>
                <a:ea typeface="华文新魏" panose="02010800040101010101" pitchFamily="2" charset="-122"/>
              </a:rPr>
              <a:t>单位</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美元</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4858" y="1196753"/>
          <a:ext cx="9144000" cy="5978341"/>
        </p:xfrm>
        <a:graphic>
          <a:graphicData uri="http://schemas.openxmlformats.org/drawingml/2006/table">
            <a:tbl>
              <a:tblPr firstRow="1" firstCol="1" bandRow="1">
                <a:tableStyleId>{5C22544A-7EE6-4342-B048-85BDC9FD1C3A}</a:tableStyleId>
              </a:tblPr>
              <a:tblGrid>
                <a:gridCol w="6306245">
                  <a:extLst>
                    <a:ext uri="{9D8B030D-6E8A-4147-A177-3AD203B41FA5}">
                      <a16:colId xmlns:a16="http://schemas.microsoft.com/office/drawing/2014/main" val="20000"/>
                    </a:ext>
                  </a:extLst>
                </a:gridCol>
                <a:gridCol w="2837755">
                  <a:extLst>
                    <a:ext uri="{9D8B030D-6E8A-4147-A177-3AD203B41FA5}">
                      <a16:colId xmlns:a16="http://schemas.microsoft.com/office/drawing/2014/main" val="20001"/>
                    </a:ext>
                  </a:extLst>
                </a:gridCol>
              </a:tblGrid>
              <a:tr h="305998">
                <a:tc>
                  <a:txBody>
                    <a:bodyPr/>
                    <a:lstStyle/>
                    <a:p>
                      <a:pPr>
                        <a:lnSpc>
                          <a:spcPct val="110000"/>
                        </a:lnSpc>
                        <a:spcAft>
                          <a:spcPts val="0"/>
                        </a:spcAft>
                      </a:pPr>
                      <a:r>
                        <a:rPr lang="zh-CN" sz="1400" dirty="0">
                          <a:effectLst/>
                          <a:latin typeface="+mn-ea"/>
                          <a:ea typeface="+mn-ea"/>
                        </a:rPr>
                        <a:t>直接成本</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 </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294775">
                <a:tc>
                  <a:txBody>
                    <a:bodyPr/>
                    <a:lstStyle/>
                    <a:p>
                      <a:pPr>
                        <a:lnSpc>
                          <a:spcPct val="110000"/>
                        </a:lnSpc>
                        <a:spcAft>
                          <a:spcPts val="0"/>
                        </a:spcAft>
                      </a:pPr>
                      <a:r>
                        <a:rPr lang="zh-CN" sz="1400">
                          <a:effectLst/>
                          <a:latin typeface="+mn-ea"/>
                          <a:ea typeface="+mn-ea"/>
                        </a:rPr>
                        <a:t>指导者</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294775">
                <a:tc>
                  <a:txBody>
                    <a:bodyPr/>
                    <a:lstStyle/>
                    <a:p>
                      <a:pPr>
                        <a:lnSpc>
                          <a:spcPct val="110000"/>
                        </a:lnSpc>
                        <a:spcAft>
                          <a:spcPts val="0"/>
                        </a:spcAft>
                      </a:pPr>
                      <a:r>
                        <a:rPr lang="zh-CN" sz="1400">
                          <a:effectLst/>
                          <a:latin typeface="+mn-ea"/>
                          <a:ea typeface="+mn-ea"/>
                        </a:rPr>
                        <a:t>公司内指导者</a:t>
                      </a:r>
                      <a:r>
                        <a:rPr lang="en-US" sz="1400">
                          <a:effectLst/>
                          <a:latin typeface="+mn-ea"/>
                          <a:ea typeface="+mn-ea"/>
                        </a:rPr>
                        <a:t>（</a:t>
                      </a:r>
                      <a:r>
                        <a:rPr lang="zh-CN" sz="1400">
                          <a:effectLst/>
                          <a:latin typeface="+mn-ea"/>
                          <a:ea typeface="+mn-ea"/>
                        </a:rPr>
                        <a:t>为期</a:t>
                      </a:r>
                      <a:r>
                        <a:rPr lang="en-US" sz="1400">
                          <a:effectLst/>
                          <a:latin typeface="+mn-ea"/>
                          <a:ea typeface="+mn-ea"/>
                        </a:rPr>
                        <a:t>12</a:t>
                      </a:r>
                      <a:r>
                        <a:rPr lang="zh-CN" sz="1400">
                          <a:effectLst/>
                          <a:latin typeface="+mn-ea"/>
                          <a:ea typeface="+mn-ea"/>
                        </a:rPr>
                        <a:t>天</a:t>
                      </a:r>
                      <a:r>
                        <a:rPr lang="en-US" sz="1400">
                          <a:effectLst/>
                          <a:latin typeface="+mn-ea"/>
                          <a:ea typeface="+mn-ea"/>
                        </a:rPr>
                        <a:t>，</a:t>
                      </a:r>
                      <a:r>
                        <a:rPr lang="zh-CN" sz="1400">
                          <a:effectLst/>
                          <a:latin typeface="+mn-ea"/>
                          <a:ea typeface="+mn-ea"/>
                        </a:rPr>
                        <a:t>每天</a:t>
                      </a:r>
                      <a:r>
                        <a:rPr lang="en-US" sz="1400">
                          <a:effectLst/>
                          <a:latin typeface="+mn-ea"/>
                          <a:ea typeface="+mn-ea"/>
                        </a:rPr>
                        <a:t>125</a:t>
                      </a:r>
                      <a:r>
                        <a:rPr lang="zh-CN" sz="1400">
                          <a:effectLst/>
                          <a:latin typeface="+mn-ea"/>
                          <a:ea typeface="+mn-ea"/>
                        </a:rPr>
                        <a:t>美元</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1 500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294775">
                <a:tc>
                  <a:txBody>
                    <a:bodyPr/>
                    <a:lstStyle/>
                    <a:p>
                      <a:pPr>
                        <a:lnSpc>
                          <a:spcPct val="110000"/>
                        </a:lnSpc>
                        <a:spcAft>
                          <a:spcPts val="0"/>
                        </a:spcAft>
                      </a:pPr>
                      <a:r>
                        <a:rPr lang="zh-CN" sz="1400">
                          <a:effectLst/>
                          <a:latin typeface="+mn-ea"/>
                          <a:ea typeface="+mn-ea"/>
                        </a:rPr>
                        <a:t>小额福利</a:t>
                      </a:r>
                      <a:r>
                        <a:rPr lang="en-US" sz="1400">
                          <a:effectLst/>
                          <a:latin typeface="+mn-ea"/>
                          <a:ea typeface="+mn-ea"/>
                        </a:rPr>
                        <a:t>（</a:t>
                      </a:r>
                      <a:r>
                        <a:rPr lang="zh-CN" sz="1400">
                          <a:effectLst/>
                          <a:latin typeface="+mn-ea"/>
                          <a:ea typeface="+mn-ea"/>
                        </a:rPr>
                        <a:t>工资的</a:t>
                      </a:r>
                      <a:r>
                        <a:rPr lang="en-US" sz="1400">
                          <a:effectLst/>
                          <a:latin typeface="+mn-ea"/>
                          <a:ea typeface="+mn-ea"/>
                        </a:rPr>
                        <a:t>25%）</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375</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294775">
                <a:tc>
                  <a:txBody>
                    <a:bodyPr/>
                    <a:lstStyle/>
                    <a:p>
                      <a:pPr>
                        <a:lnSpc>
                          <a:spcPct val="110000"/>
                        </a:lnSpc>
                        <a:spcAft>
                          <a:spcPts val="0"/>
                        </a:spcAft>
                      </a:pPr>
                      <a:r>
                        <a:rPr lang="zh-CN" sz="1400" dirty="0">
                          <a:effectLst/>
                          <a:latin typeface="+mn-ea"/>
                          <a:ea typeface="+mn-ea"/>
                        </a:rPr>
                        <a:t>交通费</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294775">
                <a:tc>
                  <a:txBody>
                    <a:bodyPr/>
                    <a:lstStyle/>
                    <a:p>
                      <a:pPr>
                        <a:lnSpc>
                          <a:spcPct val="110000"/>
                        </a:lnSpc>
                        <a:spcAft>
                          <a:spcPts val="0"/>
                        </a:spcAft>
                      </a:pPr>
                      <a:r>
                        <a:rPr lang="zh-CN" sz="1400">
                          <a:effectLst/>
                          <a:latin typeface="+mn-ea"/>
                          <a:ea typeface="+mn-ea"/>
                        </a:rPr>
                        <a:t>材料费</a:t>
                      </a:r>
                      <a:r>
                        <a:rPr lang="en-US" sz="1400">
                          <a:effectLst/>
                          <a:latin typeface="+mn-ea"/>
                          <a:ea typeface="+mn-ea"/>
                        </a:rPr>
                        <a:t>（60</a:t>
                      </a:r>
                      <a:r>
                        <a:rPr lang="zh-CN" sz="1400">
                          <a:effectLst/>
                          <a:latin typeface="+mn-ea"/>
                          <a:ea typeface="+mn-ea"/>
                        </a:rPr>
                        <a:t>美元</a:t>
                      </a:r>
                      <a:r>
                        <a:rPr lang="en-US" sz="1400">
                          <a:effectLst/>
                          <a:latin typeface="+mn-ea"/>
                          <a:ea typeface="+mn-ea"/>
                        </a:rPr>
                        <a:t>×56</a:t>
                      </a:r>
                      <a:r>
                        <a:rPr lang="zh-CN" sz="1400">
                          <a:effectLst/>
                          <a:latin typeface="+mn-ea"/>
                          <a:ea typeface="+mn-ea"/>
                        </a:rPr>
                        <a:t>名受训者</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3 360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294775">
                <a:tc>
                  <a:txBody>
                    <a:bodyPr/>
                    <a:lstStyle/>
                    <a:p>
                      <a:pPr>
                        <a:lnSpc>
                          <a:spcPct val="110000"/>
                        </a:lnSpc>
                        <a:spcAft>
                          <a:spcPts val="0"/>
                        </a:spcAft>
                      </a:pPr>
                      <a:r>
                        <a:rPr lang="zh-CN" sz="1400">
                          <a:effectLst/>
                          <a:latin typeface="+mn-ea"/>
                          <a:ea typeface="+mn-ea"/>
                        </a:rPr>
                        <a:t>培训教室和视听设备租赁费</a:t>
                      </a:r>
                      <a:r>
                        <a:rPr lang="en-US" sz="1400">
                          <a:effectLst/>
                          <a:latin typeface="+mn-ea"/>
                          <a:ea typeface="+mn-ea"/>
                        </a:rPr>
                        <a:t>（</a:t>
                      </a:r>
                      <a:r>
                        <a:rPr lang="zh-CN" sz="1400">
                          <a:effectLst/>
                          <a:latin typeface="+mn-ea"/>
                          <a:ea typeface="+mn-ea"/>
                        </a:rPr>
                        <a:t>为期</a:t>
                      </a:r>
                      <a:r>
                        <a:rPr lang="en-US" sz="1400">
                          <a:effectLst/>
                          <a:latin typeface="+mn-ea"/>
                          <a:ea typeface="+mn-ea"/>
                        </a:rPr>
                        <a:t>12</a:t>
                      </a:r>
                      <a:r>
                        <a:rPr lang="zh-CN" sz="1400">
                          <a:effectLst/>
                          <a:latin typeface="+mn-ea"/>
                          <a:ea typeface="+mn-ea"/>
                        </a:rPr>
                        <a:t>天</a:t>
                      </a:r>
                      <a:r>
                        <a:rPr lang="en-US" sz="1400">
                          <a:effectLst/>
                          <a:latin typeface="+mn-ea"/>
                          <a:ea typeface="+mn-ea"/>
                        </a:rPr>
                        <a:t>，</a:t>
                      </a:r>
                      <a:r>
                        <a:rPr lang="zh-CN" sz="1400">
                          <a:effectLst/>
                          <a:latin typeface="+mn-ea"/>
                          <a:ea typeface="+mn-ea"/>
                        </a:rPr>
                        <a:t>每天</a:t>
                      </a:r>
                      <a:r>
                        <a:rPr lang="en-US" sz="1400">
                          <a:effectLst/>
                          <a:latin typeface="+mn-ea"/>
                          <a:ea typeface="+mn-ea"/>
                        </a:rPr>
                        <a:t>50</a:t>
                      </a:r>
                      <a:r>
                        <a:rPr lang="zh-CN" sz="1400">
                          <a:effectLst/>
                          <a:latin typeface="+mn-ea"/>
                          <a:ea typeface="+mn-ea"/>
                        </a:rPr>
                        <a:t>美元</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600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294775">
                <a:tc>
                  <a:txBody>
                    <a:bodyPr/>
                    <a:lstStyle/>
                    <a:p>
                      <a:pPr>
                        <a:lnSpc>
                          <a:spcPct val="110000"/>
                        </a:lnSpc>
                        <a:spcAft>
                          <a:spcPts val="0"/>
                        </a:spcAft>
                      </a:pPr>
                      <a:r>
                        <a:rPr lang="zh-CN" sz="1400">
                          <a:effectLst/>
                          <a:latin typeface="+mn-ea"/>
                          <a:ea typeface="+mn-ea"/>
                        </a:rPr>
                        <a:t>餐费</a:t>
                      </a:r>
                      <a:r>
                        <a:rPr lang="en-US" sz="1400">
                          <a:effectLst/>
                          <a:latin typeface="+mn-ea"/>
                          <a:ea typeface="+mn-ea"/>
                        </a:rPr>
                        <a:t>（4</a:t>
                      </a:r>
                      <a:r>
                        <a:rPr lang="zh-CN" sz="1400">
                          <a:effectLst/>
                          <a:latin typeface="+mn-ea"/>
                          <a:ea typeface="+mn-ea"/>
                        </a:rPr>
                        <a:t>美元</a:t>
                      </a:r>
                      <a:r>
                        <a:rPr lang="en-US" sz="1400">
                          <a:effectLst/>
                          <a:latin typeface="+mn-ea"/>
                          <a:ea typeface="+mn-ea"/>
                        </a:rPr>
                        <a:t>/</a:t>
                      </a:r>
                      <a:r>
                        <a:rPr lang="zh-CN" sz="1400">
                          <a:effectLst/>
                          <a:latin typeface="+mn-ea"/>
                          <a:ea typeface="+mn-ea"/>
                        </a:rPr>
                        <a:t>天</a:t>
                      </a:r>
                      <a:r>
                        <a:rPr lang="en-US" sz="1400">
                          <a:effectLst/>
                          <a:latin typeface="+mn-ea"/>
                          <a:ea typeface="+mn-ea"/>
                        </a:rPr>
                        <a:t>×3</a:t>
                      </a:r>
                      <a:r>
                        <a:rPr lang="zh-CN" sz="1400">
                          <a:effectLst/>
                          <a:latin typeface="+mn-ea"/>
                          <a:ea typeface="+mn-ea"/>
                        </a:rPr>
                        <a:t>天</a:t>
                      </a:r>
                      <a:r>
                        <a:rPr lang="en-US" sz="1400">
                          <a:effectLst/>
                          <a:latin typeface="+mn-ea"/>
                          <a:ea typeface="+mn-ea"/>
                        </a:rPr>
                        <a:t>×56</a:t>
                      </a:r>
                      <a:r>
                        <a:rPr lang="zh-CN" sz="1400">
                          <a:effectLst/>
                          <a:latin typeface="+mn-ea"/>
                          <a:ea typeface="+mn-ea"/>
                        </a:rPr>
                        <a:t>名受训者</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672</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r h="461137">
                <a:tc>
                  <a:txBody>
                    <a:bodyPr/>
                    <a:lstStyle/>
                    <a:p>
                      <a:pPr>
                        <a:lnSpc>
                          <a:spcPct val="110000"/>
                        </a:lnSpc>
                        <a:spcAft>
                          <a:spcPts val="0"/>
                        </a:spcAft>
                      </a:pPr>
                      <a:r>
                        <a:rPr lang="zh-CN" sz="1400">
                          <a:effectLst/>
                          <a:latin typeface="+mn-ea"/>
                          <a:ea typeface="+mn-ea"/>
                        </a:rPr>
                        <a:t>总的直接成本</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endParaRPr lang="zh-CN"/>
                    </a:p>
                  </a:txBody>
                  <a:tcPr marL="66675" marR="66675" marT="0" marB="0" anchor="ctr">
                    <a:blipFill rotWithShape="1">
                      <a:blip r:embed="rId2"/>
                      <a:stretch>
                        <a:fillRect l="-222103" t="-520000" b="-702667"/>
                      </a:stretch>
                    </a:blipFill>
                  </a:tcPr>
                </a:tc>
                <a:extLst>
                  <a:ext uri="{0D108BD9-81ED-4DB2-BD59-A6C34878D82A}">
                    <a16:rowId xmlns:a16="http://schemas.microsoft.com/office/drawing/2014/main" val="10008"/>
                  </a:ext>
                </a:extLst>
              </a:tr>
              <a:tr h="305998">
                <a:tc>
                  <a:txBody>
                    <a:bodyPr/>
                    <a:lstStyle/>
                    <a:p>
                      <a:pPr>
                        <a:lnSpc>
                          <a:spcPct val="110000"/>
                        </a:lnSpc>
                        <a:spcAft>
                          <a:spcPts val="0"/>
                        </a:spcAft>
                      </a:pPr>
                      <a:r>
                        <a:rPr lang="zh-CN" sz="1400">
                          <a:effectLst/>
                          <a:latin typeface="+mn-ea"/>
                          <a:ea typeface="+mn-ea"/>
                        </a:rPr>
                        <a:t>间接成本</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 </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r h="294775">
                <a:tc>
                  <a:txBody>
                    <a:bodyPr/>
                    <a:lstStyle/>
                    <a:p>
                      <a:pPr>
                        <a:lnSpc>
                          <a:spcPct val="110000"/>
                        </a:lnSpc>
                        <a:spcAft>
                          <a:spcPts val="0"/>
                        </a:spcAft>
                      </a:pPr>
                      <a:r>
                        <a:rPr lang="zh-CN" sz="1400">
                          <a:effectLst/>
                          <a:latin typeface="+mn-ea"/>
                          <a:ea typeface="+mn-ea"/>
                        </a:rPr>
                        <a:t>培训管理费</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0"/>
                  </a:ext>
                </a:extLst>
              </a:tr>
              <a:tr h="294775">
                <a:tc>
                  <a:txBody>
                    <a:bodyPr/>
                    <a:lstStyle/>
                    <a:p>
                      <a:pPr>
                        <a:lnSpc>
                          <a:spcPct val="110000"/>
                        </a:lnSpc>
                        <a:spcAft>
                          <a:spcPts val="0"/>
                        </a:spcAft>
                      </a:pPr>
                      <a:r>
                        <a:rPr lang="zh-CN" sz="1400" dirty="0">
                          <a:effectLst/>
                          <a:latin typeface="+mn-ea"/>
                          <a:ea typeface="+mn-ea"/>
                        </a:rPr>
                        <a:t>雇员和管理人员工资</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750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1"/>
                  </a:ext>
                </a:extLst>
              </a:tr>
              <a:tr h="294775">
                <a:tc>
                  <a:txBody>
                    <a:bodyPr/>
                    <a:lstStyle/>
                    <a:p>
                      <a:pPr>
                        <a:lnSpc>
                          <a:spcPct val="110000"/>
                        </a:lnSpc>
                        <a:spcAft>
                          <a:spcPts val="0"/>
                        </a:spcAft>
                      </a:pPr>
                      <a:r>
                        <a:rPr lang="zh-CN" sz="1400">
                          <a:effectLst/>
                          <a:latin typeface="+mn-ea"/>
                          <a:ea typeface="+mn-ea"/>
                        </a:rPr>
                        <a:t>小额福利</a:t>
                      </a:r>
                      <a:r>
                        <a:rPr lang="en-US" sz="1400">
                          <a:effectLst/>
                          <a:latin typeface="+mn-ea"/>
                          <a:ea typeface="+mn-ea"/>
                        </a:rPr>
                        <a:t>（</a:t>
                      </a:r>
                      <a:r>
                        <a:rPr lang="zh-CN" sz="1400">
                          <a:effectLst/>
                          <a:latin typeface="+mn-ea"/>
                          <a:ea typeface="+mn-ea"/>
                        </a:rPr>
                        <a:t>工资的</a:t>
                      </a:r>
                      <a:r>
                        <a:rPr lang="en-US" sz="1400">
                          <a:effectLst/>
                          <a:latin typeface="+mn-ea"/>
                          <a:ea typeface="+mn-ea"/>
                        </a:rPr>
                        <a:t>25%）</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187</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2"/>
                  </a:ext>
                </a:extLst>
              </a:tr>
              <a:tr h="294775">
                <a:tc>
                  <a:txBody>
                    <a:bodyPr/>
                    <a:lstStyle/>
                    <a:p>
                      <a:pPr>
                        <a:lnSpc>
                          <a:spcPct val="110000"/>
                        </a:lnSpc>
                        <a:spcAft>
                          <a:spcPts val="0"/>
                        </a:spcAft>
                      </a:pPr>
                      <a:r>
                        <a:rPr lang="zh-CN" sz="1400">
                          <a:effectLst/>
                          <a:latin typeface="+mn-ea"/>
                          <a:ea typeface="+mn-ea"/>
                        </a:rPr>
                        <a:t>邮资、运输和电话费</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3"/>
                  </a:ext>
                </a:extLst>
              </a:tr>
              <a:tr h="294775">
                <a:tc>
                  <a:txBody>
                    <a:bodyPr/>
                    <a:lstStyle/>
                    <a:p>
                      <a:pPr>
                        <a:lnSpc>
                          <a:spcPct val="110000"/>
                        </a:lnSpc>
                        <a:spcAft>
                          <a:spcPts val="0"/>
                        </a:spcAft>
                      </a:pPr>
                      <a:r>
                        <a:rPr lang="zh-CN" sz="1400">
                          <a:effectLst/>
                          <a:latin typeface="+mn-ea"/>
                          <a:ea typeface="+mn-ea"/>
                        </a:rPr>
                        <a:t>培训前和培训后的材料费</a:t>
                      </a:r>
                      <a:r>
                        <a:rPr lang="en-US" sz="1400">
                          <a:effectLst/>
                          <a:latin typeface="+mn-ea"/>
                          <a:ea typeface="+mn-ea"/>
                        </a:rPr>
                        <a:t>（4</a:t>
                      </a:r>
                      <a:r>
                        <a:rPr lang="zh-CN" sz="1400">
                          <a:effectLst/>
                          <a:latin typeface="+mn-ea"/>
                          <a:ea typeface="+mn-ea"/>
                        </a:rPr>
                        <a:t>美元</a:t>
                      </a:r>
                      <a:r>
                        <a:rPr lang="en-US" sz="1400">
                          <a:effectLst/>
                          <a:latin typeface="+mn-ea"/>
                          <a:ea typeface="+mn-ea"/>
                        </a:rPr>
                        <a:t>/</a:t>
                      </a:r>
                      <a:r>
                        <a:rPr lang="zh-CN" sz="1400">
                          <a:effectLst/>
                          <a:latin typeface="+mn-ea"/>
                          <a:ea typeface="+mn-ea"/>
                        </a:rPr>
                        <a:t>人</a:t>
                      </a:r>
                      <a:r>
                        <a:rPr lang="en-US" sz="1400">
                          <a:effectLst/>
                          <a:latin typeface="+mn-ea"/>
                          <a:ea typeface="+mn-ea"/>
                        </a:rPr>
                        <a:t>×56</a:t>
                      </a:r>
                      <a:r>
                        <a:rPr lang="zh-CN" sz="1400">
                          <a:effectLst/>
                          <a:latin typeface="+mn-ea"/>
                          <a:ea typeface="+mn-ea"/>
                        </a:rPr>
                        <a:t>名受训者</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224</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4"/>
                  </a:ext>
                </a:extLst>
              </a:tr>
              <a:tr h="461137">
                <a:tc>
                  <a:txBody>
                    <a:bodyPr/>
                    <a:lstStyle/>
                    <a:p>
                      <a:pPr>
                        <a:lnSpc>
                          <a:spcPct val="110000"/>
                        </a:lnSpc>
                        <a:spcAft>
                          <a:spcPts val="0"/>
                        </a:spcAft>
                      </a:pPr>
                      <a:r>
                        <a:rPr lang="zh-CN" sz="1400" dirty="0">
                          <a:effectLst/>
                          <a:latin typeface="+mn-ea"/>
                          <a:ea typeface="+mn-ea"/>
                        </a:rPr>
                        <a:t>总的间接成本</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endParaRPr lang="zh-CN"/>
                    </a:p>
                  </a:txBody>
                  <a:tcPr marL="66675" marR="66675" marT="0" marB="0" anchor="ctr">
                    <a:blipFill rotWithShape="1">
                      <a:blip r:embed="rId2"/>
                      <a:stretch>
                        <a:fillRect l="-222103" t="-1010667" b="-212000"/>
                      </a:stretch>
                    </a:blipFill>
                  </a:tcPr>
                </a:tc>
                <a:extLst>
                  <a:ext uri="{0D108BD9-81ED-4DB2-BD59-A6C34878D82A}">
                    <a16:rowId xmlns:a16="http://schemas.microsoft.com/office/drawing/2014/main" val="10015"/>
                  </a:ext>
                </a:extLst>
              </a:tr>
              <a:tr h="305998">
                <a:tc>
                  <a:txBody>
                    <a:bodyPr/>
                    <a:lstStyle/>
                    <a:p>
                      <a:pPr>
                        <a:lnSpc>
                          <a:spcPct val="110000"/>
                        </a:lnSpc>
                        <a:spcAft>
                          <a:spcPts val="0"/>
                        </a:spcAft>
                      </a:pPr>
                      <a:r>
                        <a:rPr lang="zh-CN" sz="1400">
                          <a:effectLst/>
                          <a:latin typeface="+mn-ea"/>
                          <a:ea typeface="+mn-ea"/>
                        </a:rPr>
                        <a:t>开发成本</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 </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6"/>
                  </a:ext>
                </a:extLst>
              </a:tr>
              <a:tr h="294775">
                <a:tc>
                  <a:txBody>
                    <a:bodyPr/>
                    <a:lstStyle/>
                    <a:p>
                      <a:pPr>
                        <a:lnSpc>
                          <a:spcPct val="110000"/>
                        </a:lnSpc>
                        <a:spcAft>
                          <a:spcPts val="0"/>
                        </a:spcAft>
                      </a:pPr>
                      <a:r>
                        <a:rPr lang="zh-CN" sz="1400">
                          <a:effectLst/>
                          <a:latin typeface="+mn-ea"/>
                          <a:ea typeface="+mn-ea"/>
                        </a:rPr>
                        <a:t>项目购买费用</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a:effectLst/>
                          <a:latin typeface="+mn-ea"/>
                          <a:ea typeface="+mn-ea"/>
                        </a:rPr>
                        <a:t>3 600</a:t>
                      </a:r>
                      <a:endParaRPr lang="zh-CN" sz="14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7"/>
                  </a:ext>
                </a:extLst>
              </a:tr>
              <a:tr h="305998">
                <a:tc>
                  <a:txBody>
                    <a:bodyPr/>
                    <a:lstStyle/>
                    <a:p>
                      <a:pPr>
                        <a:lnSpc>
                          <a:spcPct val="110000"/>
                        </a:lnSpc>
                        <a:spcAft>
                          <a:spcPts val="0"/>
                        </a:spcAft>
                      </a:pPr>
                      <a:r>
                        <a:rPr lang="zh-CN" sz="1400">
                          <a:effectLst/>
                          <a:latin typeface="+mn-ea"/>
                          <a:ea typeface="+mn-ea"/>
                        </a:rPr>
                        <a:t>指导者培训费用</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400" dirty="0">
                          <a:effectLst/>
                          <a:latin typeface="+mn-ea"/>
                          <a:ea typeface="+mn-ea"/>
                        </a:rPr>
                        <a:t> </a:t>
                      </a:r>
                      <a:endParaRPr lang="zh-CN" sz="1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8"/>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422"/>
            <a:ext cx="8507288"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graphicFrame>
        <p:nvGraphicFramePr>
          <p:cNvPr id="4" name="内容占位符 3"/>
          <p:cNvGraphicFramePr>
            <a:graphicFrameLocks noGrp="1"/>
          </p:cNvGraphicFramePr>
          <p:nvPr>
            <p:ph sz="quarter" idx="1"/>
          </p:nvPr>
        </p:nvGraphicFramePr>
        <p:xfrm>
          <a:off x="163960" y="1124744"/>
          <a:ext cx="9001000" cy="5545226"/>
        </p:xfrm>
        <a:graphic>
          <a:graphicData uri="http://schemas.openxmlformats.org/drawingml/2006/table">
            <a:tbl>
              <a:tblPr firstRow="1" firstCol="1" bandRow="1">
                <a:tableStyleId>{5C22544A-7EE6-4342-B048-85BDC9FD1C3A}</a:tableStyleId>
              </a:tblPr>
              <a:tblGrid>
                <a:gridCol w="6182443">
                  <a:extLst>
                    <a:ext uri="{9D8B030D-6E8A-4147-A177-3AD203B41FA5}">
                      <a16:colId xmlns:a16="http://schemas.microsoft.com/office/drawing/2014/main" val="20000"/>
                    </a:ext>
                  </a:extLst>
                </a:gridCol>
                <a:gridCol w="2818557">
                  <a:extLst>
                    <a:ext uri="{9D8B030D-6E8A-4147-A177-3AD203B41FA5}">
                      <a16:colId xmlns:a16="http://schemas.microsoft.com/office/drawing/2014/main" val="20001"/>
                    </a:ext>
                  </a:extLst>
                </a:gridCol>
              </a:tblGrid>
              <a:tr h="385761">
                <a:tc>
                  <a:txBody>
                    <a:bodyPr/>
                    <a:lstStyle/>
                    <a:p>
                      <a:pPr>
                        <a:lnSpc>
                          <a:spcPts val="1200"/>
                        </a:lnSpc>
                        <a:spcAft>
                          <a:spcPts val="0"/>
                        </a:spcAft>
                      </a:pPr>
                      <a:r>
                        <a:rPr lang="zh-CN" sz="900" dirty="0">
                          <a:effectLst/>
                        </a:rPr>
                        <a:t>　注册费用</a:t>
                      </a:r>
                      <a:endParaRPr lang="zh-CN" sz="1050" dirty="0">
                        <a:solidFill>
                          <a:srgbClr val="000000"/>
                        </a:solidFill>
                        <a:effectLst/>
                        <a:latin typeface="NEU-BZ"/>
                        <a:ea typeface="方正书宋_GBK"/>
                        <a:cs typeface="Times New Roman" panose="02020603050405020304"/>
                      </a:endParaRPr>
                    </a:p>
                  </a:txBody>
                  <a:tcPr marL="57150" marR="57150" marT="0" marB="0" anchor="ctr"/>
                </a:tc>
                <a:tc>
                  <a:txBody>
                    <a:bodyPr/>
                    <a:lstStyle/>
                    <a:p>
                      <a:pPr algn="r">
                        <a:lnSpc>
                          <a:spcPts val="1200"/>
                        </a:lnSpc>
                        <a:spcAft>
                          <a:spcPts val="0"/>
                        </a:spcAft>
                      </a:pPr>
                      <a:r>
                        <a:rPr lang="en-US" sz="900">
                          <a:effectLst/>
                        </a:rPr>
                        <a:t>1 400</a:t>
                      </a:r>
                      <a:endParaRPr lang="zh-CN" sz="1050">
                        <a:solidFill>
                          <a:srgbClr val="000000"/>
                        </a:solidFill>
                        <a:effectLst/>
                        <a:latin typeface="NEU-BZ"/>
                        <a:ea typeface="方正书宋_GBK"/>
                        <a:cs typeface="Times New Roman" panose="02020603050405020304"/>
                      </a:endParaRPr>
                    </a:p>
                  </a:txBody>
                  <a:tcPr marL="66675" marR="66675" marT="0" marB="0" anchor="ctr"/>
                </a:tc>
                <a:extLst>
                  <a:ext uri="{0D108BD9-81ED-4DB2-BD59-A6C34878D82A}">
                    <a16:rowId xmlns:a16="http://schemas.microsoft.com/office/drawing/2014/main" val="10000"/>
                  </a:ext>
                </a:extLst>
              </a:tr>
              <a:tr h="385761">
                <a:tc>
                  <a:txBody>
                    <a:bodyPr/>
                    <a:lstStyle/>
                    <a:p>
                      <a:pPr>
                        <a:lnSpc>
                          <a:spcPct val="110000"/>
                        </a:lnSpc>
                        <a:spcAft>
                          <a:spcPts val="0"/>
                        </a:spcAft>
                      </a:pPr>
                      <a:r>
                        <a:rPr lang="zh-CN" sz="1600">
                          <a:effectLst/>
                          <a:latin typeface="+mn-ea"/>
                          <a:ea typeface="+mn-ea"/>
                        </a:rPr>
                        <a:t>　交通和住宿费用</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975</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385761">
                <a:tc>
                  <a:txBody>
                    <a:bodyPr/>
                    <a:lstStyle/>
                    <a:p>
                      <a:pPr>
                        <a:lnSpc>
                          <a:spcPct val="110000"/>
                        </a:lnSpc>
                        <a:spcAft>
                          <a:spcPts val="0"/>
                        </a:spcAft>
                      </a:pPr>
                      <a:r>
                        <a:rPr lang="zh-CN" sz="1600">
                          <a:effectLst/>
                          <a:latin typeface="+mn-ea"/>
                          <a:ea typeface="+mn-ea"/>
                        </a:rPr>
                        <a:t>　工资</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625</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385761">
                <a:tc>
                  <a:txBody>
                    <a:bodyPr/>
                    <a:lstStyle/>
                    <a:p>
                      <a:pPr>
                        <a:lnSpc>
                          <a:spcPct val="110000"/>
                        </a:lnSpc>
                        <a:spcAft>
                          <a:spcPts val="0"/>
                        </a:spcAft>
                      </a:pPr>
                      <a:r>
                        <a:rPr lang="zh-CN" sz="1600">
                          <a:effectLst/>
                          <a:latin typeface="+mn-ea"/>
                          <a:ea typeface="+mn-ea"/>
                        </a:rPr>
                        <a:t>　福利</a:t>
                      </a:r>
                      <a:r>
                        <a:rPr lang="en-US" sz="1600">
                          <a:effectLst/>
                          <a:latin typeface="+mn-ea"/>
                          <a:ea typeface="+mn-ea"/>
                        </a:rPr>
                        <a:t>（</a:t>
                      </a:r>
                      <a:r>
                        <a:rPr lang="zh-CN" sz="1600">
                          <a:effectLst/>
                          <a:latin typeface="+mn-ea"/>
                          <a:ea typeface="+mn-ea"/>
                        </a:rPr>
                        <a:t>工资的</a:t>
                      </a:r>
                      <a:r>
                        <a:rPr lang="en-US" sz="1600">
                          <a:effectLst/>
                          <a:latin typeface="+mn-ea"/>
                          <a:ea typeface="+mn-ea"/>
                        </a:rPr>
                        <a:t>25%）</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156</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527114">
                <a:tc>
                  <a:txBody>
                    <a:bodyPr/>
                    <a:lstStyle/>
                    <a:p>
                      <a:pPr>
                        <a:lnSpc>
                          <a:spcPct val="110000"/>
                        </a:lnSpc>
                        <a:spcAft>
                          <a:spcPts val="0"/>
                        </a:spcAft>
                      </a:pPr>
                      <a:r>
                        <a:rPr lang="zh-CN" sz="1600">
                          <a:effectLst/>
                          <a:latin typeface="+mn-ea"/>
                          <a:ea typeface="+mn-ea"/>
                        </a:rPr>
                        <a:t>总的开发成本</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endParaRPr lang="zh-CN"/>
                    </a:p>
                  </a:txBody>
                  <a:tcPr marL="66675" marR="66675" marT="0" marB="0" anchor="ctr">
                    <a:blipFill rotWithShape="1">
                      <a:blip r:embed="rId2"/>
                      <a:stretch>
                        <a:fillRect l="-219697" t="-295349" r="-216" b="-674419"/>
                      </a:stretch>
                    </a:blipFill>
                  </a:tcPr>
                </a:tc>
                <a:extLst>
                  <a:ext uri="{0D108BD9-81ED-4DB2-BD59-A6C34878D82A}">
                    <a16:rowId xmlns:a16="http://schemas.microsoft.com/office/drawing/2014/main" val="10004"/>
                  </a:ext>
                </a:extLst>
              </a:tr>
              <a:tr h="400446">
                <a:tc>
                  <a:txBody>
                    <a:bodyPr/>
                    <a:lstStyle/>
                    <a:p>
                      <a:pPr>
                        <a:lnSpc>
                          <a:spcPct val="110000"/>
                        </a:lnSpc>
                        <a:spcAft>
                          <a:spcPts val="0"/>
                        </a:spcAft>
                      </a:pPr>
                      <a:r>
                        <a:rPr lang="zh-CN" sz="1600">
                          <a:effectLst/>
                          <a:latin typeface="+mn-ea"/>
                          <a:ea typeface="+mn-ea"/>
                        </a:rPr>
                        <a:t>管理费用</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 </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781751">
                <a:tc>
                  <a:txBody>
                    <a:bodyPr/>
                    <a:lstStyle/>
                    <a:p>
                      <a:pPr>
                        <a:lnSpc>
                          <a:spcPct val="110000"/>
                        </a:lnSpc>
                        <a:spcAft>
                          <a:spcPts val="0"/>
                        </a:spcAft>
                      </a:pPr>
                      <a:r>
                        <a:rPr lang="zh-CN" sz="1600">
                          <a:effectLst/>
                          <a:latin typeface="+mn-ea"/>
                          <a:ea typeface="+mn-ea"/>
                        </a:rPr>
                        <a:t>组织的总体支持、高层管理者的时间成本</a:t>
                      </a:r>
                      <a:r>
                        <a:rPr lang="en-US" sz="1600">
                          <a:effectLst/>
                          <a:latin typeface="+mn-ea"/>
                          <a:ea typeface="+mn-ea"/>
                        </a:rPr>
                        <a:t>（</a:t>
                      </a:r>
                      <a:r>
                        <a:rPr lang="zh-CN" sz="1600">
                          <a:effectLst/>
                          <a:latin typeface="+mn-ea"/>
                          <a:ea typeface="+mn-ea"/>
                        </a:rPr>
                        <a:t>直接成本、间接成本和开发成本的</a:t>
                      </a:r>
                      <a:r>
                        <a:rPr lang="en-US" sz="1600">
                          <a:effectLst/>
                          <a:latin typeface="+mn-ea"/>
                          <a:ea typeface="+mn-ea"/>
                        </a:rPr>
                        <a:t>10%）</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1 443</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527114">
                <a:tc>
                  <a:txBody>
                    <a:bodyPr/>
                    <a:lstStyle/>
                    <a:p>
                      <a:pPr>
                        <a:lnSpc>
                          <a:spcPct val="110000"/>
                        </a:lnSpc>
                        <a:spcAft>
                          <a:spcPts val="0"/>
                        </a:spcAft>
                      </a:pPr>
                      <a:r>
                        <a:rPr lang="zh-CN" sz="1600">
                          <a:effectLst/>
                          <a:latin typeface="+mn-ea"/>
                          <a:ea typeface="+mn-ea"/>
                        </a:rPr>
                        <a:t>总的管理费用</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endParaRPr lang="zh-CN"/>
                    </a:p>
                  </a:txBody>
                  <a:tcPr marL="66675" marR="66675" marT="0" marB="0" anchor="ctr">
                    <a:blipFill rotWithShape="1">
                      <a:blip r:embed="rId2"/>
                      <a:stretch>
                        <a:fillRect l="-219697" t="-613793" r="-216" b="-343678"/>
                      </a:stretch>
                    </a:blipFill>
                  </a:tcPr>
                </a:tc>
                <a:extLst>
                  <a:ext uri="{0D108BD9-81ED-4DB2-BD59-A6C34878D82A}">
                    <a16:rowId xmlns:a16="http://schemas.microsoft.com/office/drawing/2014/main" val="10007"/>
                  </a:ext>
                </a:extLst>
              </a:tr>
              <a:tr h="400446">
                <a:tc>
                  <a:txBody>
                    <a:bodyPr/>
                    <a:lstStyle/>
                    <a:p>
                      <a:pPr>
                        <a:lnSpc>
                          <a:spcPct val="110000"/>
                        </a:lnSpc>
                        <a:spcAft>
                          <a:spcPts val="0"/>
                        </a:spcAft>
                      </a:pPr>
                      <a:r>
                        <a:rPr lang="zh-CN" sz="1600">
                          <a:effectLst/>
                          <a:latin typeface="+mn-ea"/>
                          <a:ea typeface="+mn-ea"/>
                        </a:rPr>
                        <a:t>受训者薪酬</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 </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8"/>
                  </a:ext>
                </a:extLst>
              </a:tr>
              <a:tr h="385761">
                <a:tc>
                  <a:txBody>
                    <a:bodyPr/>
                    <a:lstStyle/>
                    <a:p>
                      <a:pPr>
                        <a:lnSpc>
                          <a:spcPct val="110000"/>
                        </a:lnSpc>
                        <a:spcAft>
                          <a:spcPts val="0"/>
                        </a:spcAft>
                      </a:pPr>
                      <a:r>
                        <a:rPr lang="zh-CN" sz="1600">
                          <a:effectLst/>
                          <a:latin typeface="+mn-ea"/>
                          <a:ea typeface="+mn-ea"/>
                        </a:rPr>
                        <a:t>受训者工资和福利</a:t>
                      </a:r>
                      <a:r>
                        <a:rPr lang="en-US" sz="1600">
                          <a:effectLst/>
                          <a:latin typeface="+mn-ea"/>
                          <a:ea typeface="+mn-ea"/>
                        </a:rPr>
                        <a:t>（</a:t>
                      </a:r>
                      <a:r>
                        <a:rPr lang="zh-CN" sz="1600">
                          <a:effectLst/>
                          <a:latin typeface="+mn-ea"/>
                          <a:ea typeface="+mn-ea"/>
                        </a:rPr>
                        <a:t>根据离岗时间计算</a:t>
                      </a:r>
                      <a:r>
                        <a:rPr lang="en-US" sz="1600">
                          <a:effectLst/>
                          <a:latin typeface="+mn-ea"/>
                          <a:ea typeface="+mn-ea"/>
                        </a:rPr>
                        <a:t>）</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a:effectLst/>
                          <a:latin typeface="+mn-ea"/>
                          <a:ea typeface="+mn-ea"/>
                        </a:rPr>
                        <a:t>16 969</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r h="593789">
                <a:tc>
                  <a:txBody>
                    <a:bodyPr/>
                    <a:lstStyle/>
                    <a:p>
                      <a:pPr>
                        <a:lnSpc>
                          <a:spcPct val="110000"/>
                        </a:lnSpc>
                        <a:spcAft>
                          <a:spcPts val="0"/>
                        </a:spcAft>
                      </a:pPr>
                      <a:r>
                        <a:rPr lang="zh-CN" sz="1600">
                          <a:effectLst/>
                          <a:latin typeface="+mn-ea"/>
                          <a:ea typeface="+mn-ea"/>
                        </a:rPr>
                        <a:t>总的培训成本</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endParaRPr lang="zh-CN"/>
                    </a:p>
                  </a:txBody>
                  <a:tcPr marL="66675" marR="66675" marT="0" marB="0" anchor="ctr">
                    <a:blipFill rotWithShape="1">
                      <a:blip r:embed="rId2"/>
                      <a:stretch>
                        <a:fillRect l="-219697" t="-764286" r="-216" b="-74490"/>
                      </a:stretch>
                    </a:blipFill>
                  </a:tcPr>
                </a:tc>
                <a:extLst>
                  <a:ext uri="{0D108BD9-81ED-4DB2-BD59-A6C34878D82A}">
                    <a16:rowId xmlns:a16="http://schemas.microsoft.com/office/drawing/2014/main" val="10010"/>
                  </a:ext>
                </a:extLst>
              </a:tr>
              <a:tr h="385761">
                <a:tc>
                  <a:txBody>
                    <a:bodyPr/>
                    <a:lstStyle/>
                    <a:p>
                      <a:pPr>
                        <a:lnSpc>
                          <a:spcPct val="110000"/>
                        </a:lnSpc>
                        <a:spcAft>
                          <a:spcPts val="0"/>
                        </a:spcAft>
                      </a:pPr>
                      <a:r>
                        <a:rPr lang="zh-CN" sz="1600">
                          <a:effectLst/>
                          <a:latin typeface="+mn-ea"/>
                          <a:ea typeface="+mn-ea"/>
                        </a:rPr>
                        <a:t>每个受训者的成本</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600" dirty="0">
                          <a:effectLst/>
                          <a:latin typeface="+mn-ea"/>
                          <a:ea typeface="+mn-ea"/>
                        </a:rPr>
                        <a:t>587</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406400" y="-153987"/>
            <a:ext cx="8229600" cy="1143000"/>
          </a:xfrm>
        </p:spPr>
        <p:txBody>
          <a:bodyPr/>
          <a:lstStyle/>
          <a:p>
            <a:r>
              <a:rPr lang="zh-CN" altLang="zh-CN" b="1" dirty="0">
                <a:latin typeface="华文新魏" panose="02010800040101010101" pitchFamily="2" charset="-122"/>
                <a:ea typeface="华文新魏" panose="02010800040101010101" pitchFamily="2" charset="-122"/>
              </a:rPr>
              <a:t>确定投资回报率</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704215" y="1267460"/>
            <a:ext cx="8229600" cy="4924425"/>
          </a:xfrm>
        </p:spPr>
        <p:txBody>
          <a:bodyPr/>
          <a:lstStyle/>
          <a:p>
            <a:pPr marL="342900" indent="-342900">
              <a:lnSpc>
                <a:spcPct val="120000"/>
              </a:lnSpc>
              <a:buFont typeface="Wingdings" panose="05000000000000000000" charset="0"/>
              <a:buChar char="l"/>
            </a:pPr>
            <a:r>
              <a:rPr lang="zh-CN" altLang="zh-CN" sz="2800" b="1" dirty="0">
                <a:latin typeface="+mn-ea"/>
              </a:rPr>
              <a:t>效用分析</a:t>
            </a:r>
            <a:r>
              <a:rPr lang="zh-CN" altLang="en-US" sz="2800" dirty="0">
                <a:latin typeface="+mn-ea"/>
              </a:rPr>
              <a:t>：</a:t>
            </a:r>
            <a:r>
              <a:rPr lang="zh-CN" altLang="zh-CN" sz="2800" dirty="0">
                <a:latin typeface="+mn-ea"/>
              </a:rPr>
              <a:t>是进行成本</a:t>
            </a:r>
            <a:r>
              <a:rPr lang="en-US" altLang="zh-CN" sz="2800" dirty="0">
                <a:latin typeface="+mn-ea"/>
              </a:rPr>
              <a:t>—</a:t>
            </a:r>
            <a:r>
              <a:rPr lang="zh-CN" altLang="zh-CN" sz="2800" dirty="0">
                <a:latin typeface="+mn-ea"/>
              </a:rPr>
              <a:t>收益分析</a:t>
            </a:r>
            <a:endParaRPr lang="en-US" altLang="zh-CN" sz="2800" dirty="0">
              <a:latin typeface="+mn-ea"/>
            </a:endParaRPr>
          </a:p>
          <a:p>
            <a:pPr marL="619760" lvl="1" indent="-299720">
              <a:lnSpc>
                <a:spcPct val="120000"/>
              </a:lnSpc>
              <a:buFont typeface="Wingdings" panose="05000000000000000000" charset="0"/>
              <a:buChar char="l"/>
            </a:pPr>
            <a:r>
              <a:rPr lang="zh-CN" altLang="zh-CN" sz="2800" dirty="0">
                <a:latin typeface="+mn-ea"/>
              </a:rPr>
              <a:t>估计受过培训与没受过培训的雇员之间的工作绩效差异</a:t>
            </a:r>
            <a:endParaRPr lang="en-US" altLang="zh-CN" sz="2800" dirty="0">
              <a:latin typeface="+mn-ea"/>
            </a:endParaRPr>
          </a:p>
          <a:p>
            <a:pPr marL="619760" lvl="1" indent="-299720">
              <a:lnSpc>
                <a:spcPct val="120000"/>
              </a:lnSpc>
              <a:buFont typeface="Wingdings" panose="05000000000000000000" charset="0"/>
              <a:buChar char="l"/>
            </a:pPr>
            <a:r>
              <a:rPr lang="zh-CN" altLang="zh-CN" sz="2800" dirty="0">
                <a:latin typeface="+mn-ea"/>
              </a:rPr>
              <a:t>受训者的数量</a:t>
            </a:r>
            <a:endParaRPr lang="en-US" altLang="zh-CN" sz="2800" dirty="0">
              <a:latin typeface="+mn-ea"/>
            </a:endParaRPr>
          </a:p>
          <a:p>
            <a:pPr marL="619760" lvl="1" indent="-299720">
              <a:lnSpc>
                <a:spcPct val="120000"/>
              </a:lnSpc>
              <a:buFont typeface="Wingdings" panose="05000000000000000000" charset="0"/>
              <a:buChar char="l"/>
            </a:pPr>
            <a:r>
              <a:rPr lang="zh-CN" altLang="zh-CN" sz="2800" dirty="0">
                <a:latin typeface="+mn-ea"/>
              </a:rPr>
              <a:t>培训项目对绩效产生影响的预期时间长度</a:t>
            </a:r>
            <a:endParaRPr lang="en-US" altLang="zh-CN" sz="2800" dirty="0">
              <a:latin typeface="+mn-ea"/>
            </a:endParaRPr>
          </a:p>
          <a:p>
            <a:pPr marL="619760" lvl="1" indent="-299720">
              <a:lnSpc>
                <a:spcPct val="120000"/>
              </a:lnSpc>
              <a:buFont typeface="Wingdings" panose="05000000000000000000" charset="0"/>
              <a:buChar char="l"/>
            </a:pPr>
            <a:r>
              <a:rPr lang="zh-CN" altLang="zh-CN" sz="2800" dirty="0">
                <a:latin typeface="+mn-ea"/>
              </a:rPr>
              <a:t>未接受培训的雇员工作绩效的变化来</a:t>
            </a:r>
            <a:endParaRPr lang="en-IN" sz="2800" dirty="0">
              <a:latin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a:xfrm>
            <a:off x="-26035" y="-103822"/>
            <a:ext cx="8964488" cy="1143000"/>
          </a:xfrm>
        </p:spPr>
        <p:txBody>
          <a:bodyPr>
            <a:normAutofit fontScale="90000"/>
          </a:bodyPr>
          <a:lstStyle/>
          <a:p>
            <a:r>
              <a:rPr lang="zh-CN" altLang="zh-CN" dirty="0"/>
              <a:t>　</a:t>
            </a:r>
            <a:r>
              <a:rPr lang="zh-CN" altLang="zh-CN" sz="4400" b="1" dirty="0">
                <a:latin typeface="华文新魏" panose="02010800040101010101" pitchFamily="2" charset="-122"/>
                <a:ea typeface="华文新魏" panose="02010800040101010101" pitchFamily="2" charset="-122"/>
              </a:rPr>
              <a:t>确定投资回报率要考虑的现实因素</a:t>
            </a:r>
          </a:p>
        </p:txBody>
      </p:sp>
      <p:sp>
        <p:nvSpPr>
          <p:cNvPr id="49154" name="Content Placeholder 2"/>
          <p:cNvSpPr>
            <a:spLocks noGrp="1"/>
          </p:cNvSpPr>
          <p:nvPr>
            <p:ph idx="4294967295"/>
          </p:nvPr>
        </p:nvSpPr>
        <p:spPr>
          <a:xfrm>
            <a:off x="708660" y="1267460"/>
            <a:ext cx="8229600" cy="5229225"/>
          </a:xfrm>
        </p:spPr>
        <p:txBody>
          <a:bodyPr/>
          <a:lstStyle/>
          <a:p>
            <a:pPr>
              <a:lnSpc>
                <a:spcPct val="120000"/>
              </a:lnSpc>
              <a:buFont typeface="Wingdings" panose="05000000000000000000" charset="0"/>
              <a:buChar char="l"/>
            </a:pPr>
            <a:r>
              <a:rPr lang="zh-CN" altLang="zh-CN" sz="3200" dirty="0">
                <a:latin typeface="+mn-ea"/>
              </a:rPr>
              <a:t>最适合进行投资回报率分析的培训项目</a:t>
            </a:r>
            <a:r>
              <a:rPr lang="zh-CN" altLang="en-US" sz="3200" dirty="0">
                <a:latin typeface="+mn-ea"/>
              </a:rPr>
              <a:t>：</a:t>
            </a:r>
            <a:endParaRPr lang="en-US" altLang="zh-CN" sz="3200" dirty="0">
              <a:latin typeface="+mn-ea"/>
            </a:endParaRPr>
          </a:p>
          <a:p>
            <a:pPr marL="635635" lvl="1" indent="-315595" defTabSz="0">
              <a:lnSpc>
                <a:spcPct val="120000"/>
              </a:lnSpc>
              <a:buFont typeface="Wingdings" panose="05000000000000000000" charset="0"/>
              <a:buChar char="l"/>
              <a:tabLst>
                <a:tab pos="626745" algn="l"/>
              </a:tabLst>
            </a:pPr>
            <a:r>
              <a:rPr lang="zh-CN" altLang="zh-CN" sz="2800" dirty="0">
                <a:latin typeface="+mn-ea"/>
              </a:rPr>
              <a:t>具有清晰明确的成果</a:t>
            </a:r>
            <a:endParaRPr lang="en-US" altLang="zh-CN" sz="2800" dirty="0">
              <a:latin typeface="+mn-ea"/>
            </a:endParaRPr>
          </a:p>
          <a:p>
            <a:pPr marL="635635" lvl="1" indent="-315595" defTabSz="0">
              <a:lnSpc>
                <a:spcPct val="120000"/>
              </a:lnSpc>
              <a:buFont typeface="Wingdings" panose="05000000000000000000" charset="0"/>
              <a:buChar char="l"/>
              <a:tabLst>
                <a:tab pos="626745" algn="l"/>
              </a:tabLst>
            </a:pPr>
            <a:r>
              <a:rPr lang="zh-CN" altLang="zh-CN" sz="2800" dirty="0">
                <a:latin typeface="+mn-ea"/>
              </a:rPr>
              <a:t>不是一次性的</a:t>
            </a:r>
            <a:endParaRPr lang="en-US" altLang="zh-CN" sz="2800" dirty="0">
              <a:latin typeface="+mn-ea"/>
            </a:endParaRPr>
          </a:p>
          <a:p>
            <a:pPr marL="635635" lvl="1" indent="-315595" defTabSz="0">
              <a:lnSpc>
                <a:spcPct val="120000"/>
              </a:lnSpc>
              <a:buFont typeface="Wingdings" panose="05000000000000000000" charset="0"/>
              <a:buChar char="l"/>
              <a:tabLst>
                <a:tab pos="626745" algn="l"/>
              </a:tabLst>
            </a:pPr>
            <a:r>
              <a:rPr lang="zh-CN" altLang="zh-CN" sz="2800" dirty="0">
                <a:latin typeface="+mn-ea"/>
              </a:rPr>
              <a:t>在公司内很常见的</a:t>
            </a:r>
            <a:r>
              <a:rPr lang="en-US" altLang="zh-CN" sz="2800" dirty="0">
                <a:latin typeface="+mn-ea"/>
              </a:rPr>
              <a:t>（</a:t>
            </a:r>
            <a:r>
              <a:rPr lang="zh-CN" altLang="zh-CN" sz="2800" dirty="0">
                <a:latin typeface="+mn-ea"/>
              </a:rPr>
              <a:t>成为公司的战略重点</a:t>
            </a:r>
            <a:r>
              <a:rPr lang="en-US" altLang="zh-CN" sz="2800" dirty="0">
                <a:latin typeface="+mn-ea"/>
              </a:rPr>
              <a:t>）</a:t>
            </a:r>
          </a:p>
          <a:p>
            <a:pPr marL="635635" lvl="1" indent="-315595" defTabSz="0">
              <a:lnSpc>
                <a:spcPct val="120000"/>
              </a:lnSpc>
              <a:buFont typeface="Wingdings" panose="05000000000000000000" charset="0"/>
              <a:buChar char="l"/>
              <a:tabLst>
                <a:tab pos="626745" algn="l"/>
              </a:tabLst>
            </a:pPr>
            <a:r>
              <a:rPr lang="zh-CN" altLang="zh-CN" sz="2800" dirty="0">
                <a:latin typeface="+mn-ea"/>
              </a:rPr>
              <a:t>能够产生可以加以区分的效果</a:t>
            </a:r>
            <a:endParaRPr lang="en-US" altLang="zh-CN" sz="2800" dirty="0">
              <a:latin typeface="+mn-ea"/>
            </a:endParaRPr>
          </a:p>
          <a:p>
            <a:endParaRPr lang="en-IN" sz="2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a:xfrm>
            <a:off x="386715" y="-103187"/>
            <a:ext cx="8964488"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确定投资回报率要考虑的现实因素</a:t>
            </a:r>
            <a:endParaRPr lang="en-IN" b="1" dirty="0">
              <a:latin typeface="华文新魏" panose="02010800040101010101" pitchFamily="2" charset="-122"/>
              <a:ea typeface="华文新魏" panose="02010800040101010101" pitchFamily="2" charset="-122"/>
            </a:endParaRPr>
          </a:p>
        </p:txBody>
      </p:sp>
      <p:sp>
        <p:nvSpPr>
          <p:cNvPr id="50178" name="Content Placeholder 2"/>
          <p:cNvSpPr>
            <a:spLocks noGrp="1"/>
          </p:cNvSpPr>
          <p:nvPr>
            <p:ph idx="4294967295"/>
          </p:nvPr>
        </p:nvSpPr>
        <p:spPr>
          <a:xfrm>
            <a:off x="687070" y="1275715"/>
            <a:ext cx="8229600" cy="4924425"/>
          </a:xfrm>
        </p:spPr>
        <p:txBody>
          <a:bodyPr/>
          <a:lstStyle/>
          <a:p>
            <a:pPr marL="354330" indent="-354330">
              <a:lnSpc>
                <a:spcPct val="120000"/>
              </a:lnSpc>
              <a:buFont typeface="Wingdings" panose="05000000000000000000" charset="0"/>
              <a:buChar char="l"/>
            </a:pPr>
            <a:r>
              <a:rPr lang="zh-CN" altLang="zh-CN" sz="2800" dirty="0">
                <a:latin typeface="+mn-ea"/>
              </a:rPr>
              <a:t>要证明培训与获得市场份额或其他高层战略经营成果的关系是很困难的</a:t>
            </a:r>
            <a:endParaRPr lang="en-US" altLang="zh-CN" sz="2800" dirty="0">
              <a:latin typeface="+mn-ea"/>
            </a:endParaRPr>
          </a:p>
          <a:p>
            <a:pPr lvl="1">
              <a:lnSpc>
                <a:spcPct val="120000"/>
              </a:lnSpc>
              <a:buClr>
                <a:srgbClr val="DA1F28"/>
              </a:buClr>
              <a:buFont typeface="Wingdings" panose="05000000000000000000" charset="0"/>
              <a:buChar char="l"/>
            </a:pPr>
            <a:r>
              <a:rPr lang="zh-CN" altLang="zh-CN" sz="2600" dirty="0">
                <a:latin typeface="+mn-ea"/>
              </a:rPr>
              <a:t>成果会受到许多和培训没有直接联系</a:t>
            </a:r>
            <a:r>
              <a:rPr lang="en-US" altLang="zh-CN" sz="2600" dirty="0">
                <a:latin typeface="+mn-ea"/>
              </a:rPr>
              <a:t>（</a:t>
            </a:r>
            <a:r>
              <a:rPr lang="zh-CN" altLang="zh-CN" sz="2600" dirty="0">
                <a:latin typeface="+mn-ea"/>
              </a:rPr>
              <a:t>甚至不在企业的控制下</a:t>
            </a:r>
            <a:r>
              <a:rPr lang="en-US" altLang="zh-CN" sz="2600" dirty="0">
                <a:latin typeface="+mn-ea"/>
              </a:rPr>
              <a:t>）</a:t>
            </a:r>
            <a:r>
              <a:rPr lang="zh-CN" altLang="zh-CN" sz="2600" dirty="0">
                <a:latin typeface="+mn-ea"/>
              </a:rPr>
              <a:t>的其他因素的影响</a:t>
            </a:r>
          </a:p>
          <a:p>
            <a:pPr lvl="1">
              <a:lnSpc>
                <a:spcPct val="120000"/>
              </a:lnSpc>
              <a:buClr>
                <a:srgbClr val="DA1F28"/>
              </a:buClr>
              <a:buFont typeface="Wingdings" panose="05000000000000000000" charset="0"/>
              <a:buChar char="l"/>
            </a:pPr>
            <a:r>
              <a:rPr lang="zh-CN" altLang="zh-CN" sz="2600" dirty="0">
                <a:latin typeface="+mn-ea"/>
              </a:rPr>
              <a:t>而且各业务单元可能并不会收集用于确认培训项目在个体绩效方面的投资回报率的数据</a:t>
            </a:r>
            <a:endParaRPr lang="en-US" altLang="zh-CN" sz="2600" dirty="0">
              <a:latin typeface="+mn-ea"/>
            </a:endParaRPr>
          </a:p>
          <a:p>
            <a:pPr lvl="1">
              <a:lnSpc>
                <a:spcPct val="120000"/>
              </a:lnSpc>
              <a:buClr>
                <a:srgbClr val="DA1F28"/>
              </a:buClr>
              <a:buFont typeface="Wingdings" panose="05000000000000000000" charset="0"/>
              <a:buChar char="l"/>
            </a:pPr>
            <a:r>
              <a:rPr lang="zh-CN" altLang="zh-CN" sz="2600" dirty="0">
                <a:latin typeface="+mn-ea"/>
              </a:rPr>
              <a:t>对培训的衡量有时是很昂贵的</a:t>
            </a:r>
          </a:p>
          <a:p>
            <a:pPr>
              <a:buClr>
                <a:srgbClr val="DA1F28"/>
              </a:buClr>
              <a:buFont typeface="Wingdings" panose="05000000000000000000" charset="0"/>
              <a:buChar char="l"/>
            </a:pPr>
            <a:endParaRPr lang="en-IN" sz="26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28407" y="-4476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6—13</a:t>
            </a:r>
            <a:r>
              <a:rPr lang="zh-CN" altLang="zh-CN" b="1" dirty="0">
                <a:latin typeface="华文新魏" panose="02010800040101010101" pitchFamily="2" charset="-122"/>
                <a:ea typeface="华文新魏" panose="02010800040101010101" pitchFamily="2" charset="-122"/>
              </a:rPr>
              <a:t>投资回报率示例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89534" y="1358283"/>
          <a:ext cx="8964489" cy="4752528"/>
        </p:xfrm>
        <a:graphic>
          <a:graphicData uri="http://schemas.openxmlformats.org/drawingml/2006/table">
            <a:tbl>
              <a:tblPr firstRow="1" firstCol="1" bandRow="1">
                <a:tableStyleId>{7DF18680-E054-41AD-8BC1-D1AEF772440D}</a:tableStyleId>
              </a:tblPr>
              <a:tblGrid>
                <a:gridCol w="2782045">
                  <a:extLst>
                    <a:ext uri="{9D8B030D-6E8A-4147-A177-3AD203B41FA5}">
                      <a16:colId xmlns:a16="http://schemas.microsoft.com/office/drawing/2014/main" val="20000"/>
                    </a:ext>
                  </a:extLst>
                </a:gridCol>
                <a:gridCol w="2782045">
                  <a:extLst>
                    <a:ext uri="{9D8B030D-6E8A-4147-A177-3AD203B41FA5}">
                      <a16:colId xmlns:a16="http://schemas.microsoft.com/office/drawing/2014/main" val="20001"/>
                    </a:ext>
                  </a:extLst>
                </a:gridCol>
                <a:gridCol w="3400399">
                  <a:extLst>
                    <a:ext uri="{9D8B030D-6E8A-4147-A177-3AD203B41FA5}">
                      <a16:colId xmlns:a16="http://schemas.microsoft.com/office/drawing/2014/main" val="20002"/>
                    </a:ext>
                  </a:extLst>
                </a:gridCol>
              </a:tblGrid>
              <a:tr h="724903">
                <a:tc>
                  <a:txBody>
                    <a:bodyPr/>
                    <a:lstStyle/>
                    <a:p>
                      <a:pPr algn="ctr">
                        <a:lnSpc>
                          <a:spcPct val="110000"/>
                        </a:lnSpc>
                        <a:spcAft>
                          <a:spcPts val="0"/>
                        </a:spcAft>
                      </a:pPr>
                      <a:r>
                        <a:rPr lang="zh-CN" sz="1800" dirty="0">
                          <a:effectLst/>
                        </a:rPr>
                        <a:t>行业</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培训项目</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r">
                        <a:lnSpc>
                          <a:spcPct val="110000"/>
                        </a:lnSpc>
                        <a:spcAft>
                          <a:spcPts val="0"/>
                        </a:spcAft>
                      </a:pPr>
                      <a:r>
                        <a:rPr lang="zh-CN" sz="1800">
                          <a:effectLst/>
                        </a:rPr>
                        <a:t>投资回报率</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805525">
                <a:tc>
                  <a:txBody>
                    <a:bodyPr/>
                    <a:lstStyle/>
                    <a:p>
                      <a:pPr>
                        <a:lnSpc>
                          <a:spcPct val="110000"/>
                        </a:lnSpc>
                        <a:spcAft>
                          <a:spcPts val="0"/>
                        </a:spcAft>
                      </a:pPr>
                      <a:r>
                        <a:rPr lang="zh-CN" sz="1800">
                          <a:effectLst/>
                        </a:rPr>
                        <a:t>制瓶公司</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dirty="0">
                          <a:effectLst/>
                        </a:rPr>
                        <a:t>管理者角色定位的培训</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800">
                          <a:effectLst/>
                        </a:rPr>
                        <a:t>15</a:t>
                      </a:r>
                      <a:r>
                        <a:rPr lang="zh-CN" sz="1800">
                          <a:effectLst/>
                        </a:rPr>
                        <a:t>︰</a:t>
                      </a:r>
                      <a:r>
                        <a:rPr lang="en-US" sz="1800">
                          <a:effectLst/>
                        </a:rPr>
                        <a:t>1</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805525">
                <a:tc>
                  <a:txBody>
                    <a:bodyPr/>
                    <a:lstStyle/>
                    <a:p>
                      <a:pPr>
                        <a:lnSpc>
                          <a:spcPct val="110000"/>
                        </a:lnSpc>
                        <a:spcAft>
                          <a:spcPts val="0"/>
                        </a:spcAft>
                      </a:pPr>
                      <a:r>
                        <a:rPr lang="zh-CN" sz="1800">
                          <a:effectLst/>
                        </a:rPr>
                        <a:t>大型商业银行</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dirty="0">
                          <a:effectLst/>
                        </a:rPr>
                        <a:t>销售培训</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800">
                          <a:effectLst/>
                        </a:rPr>
                        <a:t>21</a:t>
                      </a:r>
                      <a:r>
                        <a:rPr lang="zh-CN" sz="1800">
                          <a:effectLst/>
                        </a:rPr>
                        <a:t>︰</a:t>
                      </a:r>
                      <a:r>
                        <a:rPr lang="en-US" sz="1800">
                          <a:effectLst/>
                        </a:rPr>
                        <a:t>1</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805525">
                <a:tc>
                  <a:txBody>
                    <a:bodyPr/>
                    <a:lstStyle/>
                    <a:p>
                      <a:pPr>
                        <a:lnSpc>
                          <a:spcPct val="110000"/>
                        </a:lnSpc>
                        <a:spcAft>
                          <a:spcPts val="0"/>
                        </a:spcAft>
                      </a:pPr>
                      <a:r>
                        <a:rPr lang="zh-CN" sz="1800">
                          <a:effectLst/>
                        </a:rPr>
                        <a:t>电力和煤气公共部门</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行为规范培训</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800">
                          <a:effectLst/>
                        </a:rPr>
                        <a:t>5</a:t>
                      </a:r>
                      <a:r>
                        <a:rPr lang="zh-CN" sz="1800">
                          <a:effectLst/>
                        </a:rPr>
                        <a:t>︰</a:t>
                      </a:r>
                      <a:r>
                        <a:rPr lang="en-US" sz="1800">
                          <a:effectLst/>
                        </a:rPr>
                        <a:t>1</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805525">
                <a:tc>
                  <a:txBody>
                    <a:bodyPr/>
                    <a:lstStyle/>
                    <a:p>
                      <a:pPr>
                        <a:lnSpc>
                          <a:spcPct val="110000"/>
                        </a:lnSpc>
                        <a:spcAft>
                          <a:spcPts val="0"/>
                        </a:spcAft>
                      </a:pPr>
                      <a:r>
                        <a:rPr lang="zh-CN" sz="1800">
                          <a:effectLst/>
                        </a:rPr>
                        <a:t>石油公司</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客户服务培训</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800">
                          <a:effectLst/>
                        </a:rPr>
                        <a:t>4.8</a:t>
                      </a:r>
                      <a:r>
                        <a:rPr lang="zh-CN" sz="1800">
                          <a:effectLst/>
                        </a:rPr>
                        <a:t>︰</a:t>
                      </a:r>
                      <a:r>
                        <a:rPr lang="en-US" sz="1800">
                          <a:effectLst/>
                        </a:rPr>
                        <a:t>1</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805525">
                <a:tc>
                  <a:txBody>
                    <a:bodyPr/>
                    <a:lstStyle/>
                    <a:p>
                      <a:pPr>
                        <a:lnSpc>
                          <a:spcPct val="110000"/>
                        </a:lnSpc>
                        <a:spcAft>
                          <a:spcPts val="0"/>
                        </a:spcAft>
                      </a:pPr>
                      <a:r>
                        <a:rPr lang="zh-CN" sz="1800">
                          <a:effectLst/>
                        </a:rPr>
                        <a:t>保健机构</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800">
                          <a:effectLst/>
                        </a:rPr>
                        <a:t>团队培训</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gn="r">
                        <a:lnSpc>
                          <a:spcPct val="110000"/>
                        </a:lnSpc>
                        <a:spcAft>
                          <a:spcPts val="0"/>
                        </a:spcAft>
                      </a:pPr>
                      <a:r>
                        <a:rPr lang="en-US" sz="1800" dirty="0">
                          <a:effectLst/>
                        </a:rPr>
                        <a:t>13.7</a:t>
                      </a:r>
                      <a:r>
                        <a:rPr lang="zh-CN" sz="1800" dirty="0">
                          <a:effectLst/>
                        </a:rPr>
                        <a:t>︰</a:t>
                      </a:r>
                      <a:r>
                        <a:rPr lang="en-US" sz="1800" dirty="0">
                          <a:effectLst/>
                        </a:rPr>
                        <a:t>1</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353060" y="-1292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成功案例和预期回报率</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353060" y="1275715"/>
            <a:ext cx="8662035" cy="4924425"/>
          </a:xfrm>
        </p:spPr>
        <p:txBody>
          <a:bodyPr/>
          <a:lstStyle/>
          <a:p>
            <a:pPr marL="730250" indent="-457200">
              <a:lnSpc>
                <a:spcPct val="120000"/>
              </a:lnSpc>
              <a:buFont typeface="Wingdings" panose="05000000000000000000" charset="0"/>
              <a:buChar char="l"/>
            </a:pPr>
            <a:r>
              <a:rPr lang="zh-CN" altLang="zh-CN" sz="3000" b="1" dirty="0">
                <a:latin typeface="+mn-ea"/>
              </a:rPr>
              <a:t>预期回报率</a:t>
            </a:r>
            <a:r>
              <a:rPr lang="zh-CN" altLang="en-US" sz="3000" dirty="0">
                <a:latin typeface="+mn-ea"/>
              </a:rPr>
              <a:t>：</a:t>
            </a:r>
            <a:r>
              <a:rPr lang="zh-CN" altLang="zh-CN" sz="3000" dirty="0">
                <a:latin typeface="+mn-ea"/>
              </a:rPr>
              <a:t>是指将培训评估方案演示给主要的利益相关者</a:t>
            </a:r>
            <a:r>
              <a:rPr lang="en-US" altLang="zh-CN" sz="3000" dirty="0">
                <a:latin typeface="+mn-ea"/>
              </a:rPr>
              <a:t>（</a:t>
            </a:r>
            <a:r>
              <a:rPr lang="zh-CN" altLang="zh-CN" sz="3000" dirty="0">
                <a:latin typeface="+mn-ea"/>
              </a:rPr>
              <a:t>如高层管理者</a:t>
            </a:r>
            <a:r>
              <a:rPr lang="en-US" altLang="zh-CN" sz="3000" dirty="0">
                <a:latin typeface="+mn-ea"/>
              </a:rPr>
              <a:t>），</a:t>
            </a:r>
            <a:r>
              <a:rPr lang="zh-CN" altLang="zh-CN" sz="3000" dirty="0">
                <a:latin typeface="+mn-ea"/>
              </a:rPr>
              <a:t>并了解他们对于培训满意的预期。</a:t>
            </a:r>
            <a:endParaRPr lang="en-US" altLang="zh-CN" sz="3000" dirty="0">
              <a:latin typeface="+mn-ea"/>
            </a:endParaRPr>
          </a:p>
          <a:p>
            <a:pPr marL="730250" indent="-457200">
              <a:lnSpc>
                <a:spcPct val="120000"/>
              </a:lnSpc>
              <a:buFont typeface="Wingdings" panose="05000000000000000000" charset="0"/>
              <a:buChar char="l"/>
            </a:pPr>
            <a:r>
              <a:rPr lang="zh-CN" altLang="zh-CN" sz="3000" b="1" dirty="0">
                <a:latin typeface="+mn-ea"/>
              </a:rPr>
              <a:t>成功案例</a:t>
            </a:r>
            <a:r>
              <a:rPr lang="zh-CN" altLang="en-US" sz="3000" dirty="0">
                <a:latin typeface="+mn-ea"/>
              </a:rPr>
              <a:t>：</a:t>
            </a:r>
            <a:r>
              <a:rPr lang="zh-CN" altLang="zh-CN" sz="3000" dirty="0">
                <a:latin typeface="+mn-ea"/>
              </a:rPr>
              <a:t>是指显示培训效果的力证</a:t>
            </a:r>
            <a:r>
              <a:rPr lang="zh-CN" altLang="en-US" sz="3000" dirty="0">
                <a:latin typeface="+mn-ea"/>
              </a:rPr>
              <a:t>，</a:t>
            </a:r>
            <a:r>
              <a:rPr lang="zh-CN" altLang="zh-CN" sz="3000" dirty="0">
                <a:latin typeface="+mn-ea"/>
              </a:rPr>
              <a:t>学习将如何创造企业和高管都认为值得的成果。</a:t>
            </a:r>
          </a:p>
          <a:p>
            <a:endParaRPr lang="en-IN" sz="3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407035" y="-6191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测量人力资本和培训活动</a:t>
            </a:r>
            <a:endParaRPr lang="en-IN"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407035" y="127571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美国培训与开发协会</a:t>
            </a:r>
            <a:r>
              <a:rPr lang="zh-CN" altLang="en-US" sz="2800" dirty="0">
                <a:latin typeface="+mn-ea"/>
              </a:rPr>
              <a:t>：</a:t>
            </a:r>
            <a:r>
              <a:rPr lang="zh-CN" altLang="zh-CN" sz="2800" dirty="0">
                <a:latin typeface="+mn-ea"/>
              </a:rPr>
              <a:t>提供有关培训时间和教学方式的信息</a:t>
            </a:r>
            <a:r>
              <a:rPr lang="en-US" altLang="zh-CN" sz="2800" dirty="0">
                <a:latin typeface="+mn-ea"/>
              </a:rPr>
              <a:t>，</a:t>
            </a:r>
            <a:r>
              <a:rPr lang="zh-CN" altLang="zh-CN" sz="2800" dirty="0">
                <a:latin typeface="+mn-ea"/>
              </a:rPr>
              <a:t>以便各公司将其作为基准</a:t>
            </a:r>
            <a:r>
              <a:rPr lang="en-US" altLang="zh-CN" sz="2800" dirty="0">
                <a:latin typeface="+mn-ea"/>
              </a:rPr>
              <a:t>，</a:t>
            </a:r>
            <a:r>
              <a:rPr lang="zh-CN" altLang="zh-CN" sz="2800" dirty="0">
                <a:latin typeface="+mn-ea"/>
              </a:rPr>
              <a:t>或者与行业或规模类似的公司进行比较。</a:t>
            </a:r>
          </a:p>
          <a:p>
            <a:pPr marL="730250" indent="-457200">
              <a:lnSpc>
                <a:spcPct val="120000"/>
              </a:lnSpc>
              <a:buFont typeface="Wingdings" panose="05000000000000000000" charset="0"/>
              <a:buChar char="l"/>
            </a:pPr>
            <a:r>
              <a:rPr lang="zh-CN" altLang="zh-CN" sz="2800" b="1" dirty="0">
                <a:latin typeface="+mn-ea"/>
              </a:rPr>
              <a:t>劳动力分析</a:t>
            </a:r>
            <a:r>
              <a:rPr lang="zh-CN" altLang="en-US" sz="2800" dirty="0">
                <a:latin typeface="+mn-ea"/>
              </a:rPr>
              <a:t>：</a:t>
            </a:r>
            <a:r>
              <a:rPr lang="zh-CN" altLang="zh-CN" sz="2800" dirty="0">
                <a:latin typeface="+mn-ea"/>
              </a:rPr>
              <a:t>是指使用定量方法和科学方法来分析人力资源数据库、企业财务报表、雇员调查和其他数据源的数据从而制定有依据的政策</a:t>
            </a:r>
            <a:r>
              <a:rPr lang="en-US" altLang="zh-CN" sz="2800" dirty="0">
                <a:latin typeface="+mn-ea"/>
              </a:rPr>
              <a:t>，</a:t>
            </a:r>
            <a:r>
              <a:rPr lang="zh-CN" altLang="zh-CN" sz="2800" dirty="0">
                <a:latin typeface="+mn-ea"/>
              </a:rPr>
              <a:t>同时证明人力资源实践</a:t>
            </a:r>
            <a:r>
              <a:rPr lang="en-US" altLang="zh-CN" sz="2800" dirty="0">
                <a:latin typeface="+mn-ea"/>
              </a:rPr>
              <a:t>（</a:t>
            </a:r>
            <a:r>
              <a:rPr lang="zh-CN" altLang="zh-CN" sz="2800" dirty="0">
                <a:latin typeface="+mn-ea"/>
              </a:rPr>
              <a:t>包括培训、开发和学习</a:t>
            </a:r>
            <a:r>
              <a:rPr lang="en-US" altLang="zh-CN" sz="2800" dirty="0">
                <a:latin typeface="+mn-ea"/>
              </a:rPr>
              <a:t>）</a:t>
            </a:r>
            <a:r>
              <a:rPr lang="zh-CN" altLang="zh-CN" sz="2800" dirty="0">
                <a:latin typeface="+mn-ea"/>
              </a:rPr>
              <a:t>会影响公司重要的业绩。</a:t>
            </a:r>
            <a:endParaRPr lang="en-US" sz="2800" dirty="0">
              <a:latin typeface="+mn-ea"/>
            </a:endParaRPr>
          </a:p>
          <a:p>
            <a:pPr>
              <a:buFont typeface="Wingdings" panose="05000000000000000000" charset="0"/>
              <a:buChar char="l"/>
            </a:pPr>
            <a:endParaRPr lang="en-IN" sz="24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457200" y="-6191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测量人力资本和培训活动</a:t>
            </a:r>
            <a:endParaRPr lang="en-IN" b="1" dirty="0">
              <a:latin typeface="华文新魏" panose="02010800040101010101" pitchFamily="2" charset="-122"/>
              <a:ea typeface="华文新魏" panose="02010800040101010101" pitchFamily="2" charset="-122"/>
            </a:endParaRPr>
          </a:p>
        </p:txBody>
      </p:sp>
      <p:sp>
        <p:nvSpPr>
          <p:cNvPr id="54274" name="Content Placeholder 2"/>
          <p:cNvSpPr>
            <a:spLocks noGrp="1"/>
          </p:cNvSpPr>
          <p:nvPr>
            <p:ph idx="4294967295"/>
          </p:nvPr>
        </p:nvSpPr>
        <p:spPr>
          <a:xfrm>
            <a:off x="721995" y="1257935"/>
            <a:ext cx="8229600" cy="4924425"/>
          </a:xfrm>
        </p:spPr>
        <p:txBody>
          <a:bodyPr/>
          <a:lstStyle/>
          <a:p>
            <a:pPr>
              <a:lnSpc>
                <a:spcPct val="120000"/>
              </a:lnSpc>
              <a:buFont typeface="Wingdings" panose="05000000000000000000" charset="0"/>
              <a:buChar char="l"/>
            </a:pPr>
            <a:r>
              <a:rPr lang="zh-CN" altLang="zh-CN" sz="2800" b="1" dirty="0">
                <a:latin typeface="+mn-ea"/>
              </a:rPr>
              <a:t>仪表板</a:t>
            </a:r>
            <a:r>
              <a:rPr lang="zh-CN" altLang="en-US" sz="2800" dirty="0">
                <a:latin typeface="+mn-ea"/>
              </a:rPr>
              <a:t>：</a:t>
            </a:r>
            <a:r>
              <a:rPr lang="zh-CN" altLang="zh-CN" sz="2800" dirty="0">
                <a:latin typeface="+mn-ea"/>
              </a:rPr>
              <a:t>是指可以接收和分析来自企业内不同部门的数据</a:t>
            </a:r>
            <a:r>
              <a:rPr lang="en-US" altLang="zh-CN" sz="2800" dirty="0">
                <a:latin typeface="+mn-ea"/>
              </a:rPr>
              <a:t>，</a:t>
            </a:r>
            <a:r>
              <a:rPr lang="zh-CN" altLang="zh-CN" sz="2800" dirty="0">
                <a:latin typeface="+mn-ea"/>
              </a:rPr>
              <a:t>并将信息传递给管理者和其他决策制定者的电脑界面。</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仪表板非常有用</a:t>
            </a:r>
            <a:r>
              <a:rPr lang="en-US" altLang="zh-CN" sz="2800" dirty="0">
                <a:latin typeface="+mn-ea"/>
              </a:rPr>
              <a:t>，</a:t>
            </a:r>
            <a:r>
              <a:rPr lang="zh-CN" altLang="zh-CN" sz="2800" dirty="0">
                <a:latin typeface="+mn-ea"/>
              </a:rPr>
              <a:t>因为它可以提供一个可视化的图表来展示学习活动和企业绩效数据</a:t>
            </a:r>
            <a:r>
              <a:rPr lang="en-US" altLang="zh-CN" sz="2800" dirty="0">
                <a:latin typeface="+mn-ea"/>
              </a:rPr>
              <a:t>——</a:t>
            </a:r>
            <a:r>
              <a:rPr lang="zh-CN" altLang="zh-CN" sz="2800" dirty="0">
                <a:latin typeface="+mn-ea"/>
              </a:rPr>
              <a:t>包括测量像人力资本这样的相关的无形资产</a:t>
            </a:r>
            <a:r>
              <a:rPr lang="en-US" altLang="zh-CN" sz="2800" dirty="0">
                <a:latin typeface="+mn-ea"/>
              </a:rPr>
              <a:t>（</a:t>
            </a:r>
            <a:r>
              <a:rPr lang="zh-CN" altLang="zh-CN" sz="2800" dirty="0">
                <a:latin typeface="+mn-ea"/>
              </a:rPr>
              <a:t>回顾第</a:t>
            </a:r>
            <a:r>
              <a:rPr lang="en-US" altLang="zh-CN" sz="2800" dirty="0">
                <a:latin typeface="+mn-ea"/>
              </a:rPr>
              <a:t>1</a:t>
            </a:r>
            <a:r>
              <a:rPr lang="zh-CN" altLang="zh-CN" sz="2800" dirty="0">
                <a:latin typeface="+mn-ea"/>
              </a:rPr>
              <a:t>章关于人力资本的讨论</a:t>
            </a:r>
            <a:r>
              <a:rPr lang="en-US" altLang="zh-CN" sz="2800" dirty="0">
                <a:latin typeface="+mn-ea"/>
              </a:rPr>
              <a:t>）——</a:t>
            </a:r>
            <a:r>
              <a:rPr lang="zh-CN" altLang="zh-CN" sz="2800" dirty="0">
                <a:latin typeface="+mn-ea"/>
              </a:rPr>
              <a:t>之间的关系。</a:t>
            </a:r>
            <a:endParaRPr lang="en-US" sz="2800" dirty="0">
              <a:latin typeface="+mn-ea"/>
            </a:endParaRPr>
          </a:p>
          <a:p>
            <a:endParaRPr lang="en-IN"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68665" y="-7016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6—14</a:t>
            </a:r>
            <a:r>
              <a:rPr lang="zh-CN" altLang="zh-CN" b="1" dirty="0">
                <a:latin typeface="华文新魏" panose="02010800040101010101" pitchFamily="2" charset="-122"/>
                <a:ea typeface="华文新魏" panose="02010800040101010101" pitchFamily="2" charset="-122"/>
              </a:rPr>
              <a:t>培训指标</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288689"/>
          <a:ext cx="8964488" cy="5040560"/>
        </p:xfrm>
        <a:graphic>
          <a:graphicData uri="http://schemas.openxmlformats.org/drawingml/2006/table">
            <a:tbl>
              <a:tblPr firstRow="1" firstCol="1" bandRow="1">
                <a:tableStyleId>{00A15C55-8517-42AA-B614-E9B94910E393}</a:tableStyleId>
              </a:tblPr>
              <a:tblGrid>
                <a:gridCol w="8964488">
                  <a:extLst>
                    <a:ext uri="{9D8B030D-6E8A-4147-A177-3AD203B41FA5}">
                      <a16:colId xmlns:a16="http://schemas.microsoft.com/office/drawing/2014/main" val="20000"/>
                    </a:ext>
                  </a:extLst>
                </a:gridCol>
              </a:tblGrid>
              <a:tr h="493088">
                <a:tc>
                  <a:txBody>
                    <a:bodyPr/>
                    <a:lstStyle/>
                    <a:p>
                      <a:pPr>
                        <a:lnSpc>
                          <a:spcPct val="110000"/>
                        </a:lnSpc>
                        <a:spcAft>
                          <a:spcPts val="0"/>
                        </a:spcAft>
                      </a:pPr>
                      <a:r>
                        <a:rPr lang="zh-CN" sz="1800" dirty="0">
                          <a:effectLst/>
                        </a:rPr>
                        <a:t>每名雇员的培训支出</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493088">
                <a:tc>
                  <a:txBody>
                    <a:bodyPr/>
                    <a:lstStyle/>
                    <a:p>
                      <a:pPr>
                        <a:lnSpc>
                          <a:spcPct val="110000"/>
                        </a:lnSpc>
                        <a:spcAft>
                          <a:spcPts val="0"/>
                        </a:spcAft>
                      </a:pPr>
                      <a:r>
                        <a:rPr lang="zh-CN" sz="1800">
                          <a:effectLst/>
                        </a:rPr>
                        <a:t>每名雇员的学习时间</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493088">
                <a:tc>
                  <a:txBody>
                    <a:bodyPr/>
                    <a:lstStyle/>
                    <a:p>
                      <a:pPr>
                        <a:lnSpc>
                          <a:spcPct val="110000"/>
                        </a:lnSpc>
                        <a:spcAft>
                          <a:spcPts val="0"/>
                        </a:spcAft>
                      </a:pPr>
                      <a:r>
                        <a:rPr lang="zh-CN" sz="1800">
                          <a:effectLst/>
                        </a:rPr>
                        <a:t>支出占工资的比例</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493088">
                <a:tc>
                  <a:txBody>
                    <a:bodyPr/>
                    <a:lstStyle/>
                    <a:p>
                      <a:pPr>
                        <a:lnSpc>
                          <a:spcPct val="110000"/>
                        </a:lnSpc>
                        <a:spcAft>
                          <a:spcPts val="0"/>
                        </a:spcAft>
                      </a:pPr>
                      <a:r>
                        <a:rPr lang="zh-CN" sz="1800">
                          <a:effectLst/>
                        </a:rPr>
                        <a:t>支出占收益的比例</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493088">
                <a:tc>
                  <a:txBody>
                    <a:bodyPr/>
                    <a:lstStyle/>
                    <a:p>
                      <a:pPr>
                        <a:lnSpc>
                          <a:spcPct val="110000"/>
                        </a:lnSpc>
                        <a:spcAft>
                          <a:spcPts val="0"/>
                        </a:spcAft>
                      </a:pPr>
                      <a:r>
                        <a:rPr lang="zh-CN" sz="1800" dirty="0">
                          <a:effectLst/>
                        </a:rPr>
                        <a:t>一小时学习时间的成本</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493088">
                <a:tc>
                  <a:txBody>
                    <a:bodyPr/>
                    <a:lstStyle/>
                    <a:p>
                      <a:pPr>
                        <a:lnSpc>
                          <a:spcPct val="110000"/>
                        </a:lnSpc>
                        <a:spcAft>
                          <a:spcPts val="0"/>
                        </a:spcAft>
                      </a:pPr>
                      <a:r>
                        <a:rPr lang="zh-CN" sz="1800">
                          <a:effectLst/>
                        </a:rPr>
                        <a:t>额外服务支出的百分比</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493088">
                <a:tc>
                  <a:txBody>
                    <a:bodyPr/>
                    <a:lstStyle/>
                    <a:p>
                      <a:pPr>
                        <a:lnSpc>
                          <a:spcPct val="110000"/>
                        </a:lnSpc>
                        <a:spcAft>
                          <a:spcPts val="0"/>
                        </a:spcAft>
                      </a:pPr>
                      <a:r>
                        <a:rPr lang="zh-CN" sz="1800">
                          <a:effectLst/>
                        </a:rPr>
                        <a:t>每个培训的学习时间和开发的雇员数量</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r h="493088">
                <a:tc>
                  <a:txBody>
                    <a:bodyPr/>
                    <a:lstStyle/>
                    <a:p>
                      <a:pPr>
                        <a:lnSpc>
                          <a:spcPct val="110000"/>
                        </a:lnSpc>
                        <a:spcAft>
                          <a:spcPts val="0"/>
                        </a:spcAft>
                      </a:pPr>
                      <a:r>
                        <a:rPr lang="zh-CN" sz="1800">
                          <a:effectLst/>
                        </a:rPr>
                        <a:t>学习活动外包所占的平均比例</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7"/>
                  </a:ext>
                </a:extLst>
              </a:tr>
              <a:tr h="547928">
                <a:tc>
                  <a:txBody>
                    <a:bodyPr/>
                    <a:lstStyle/>
                    <a:p>
                      <a:pPr>
                        <a:lnSpc>
                          <a:spcPct val="110000"/>
                        </a:lnSpc>
                        <a:spcAft>
                          <a:spcPts val="0"/>
                        </a:spcAft>
                      </a:pPr>
                      <a:r>
                        <a:rPr lang="zh-CN" sz="1800">
                          <a:effectLst/>
                        </a:rPr>
                        <a:t>学习内容占专业内容领域</a:t>
                      </a:r>
                      <a:r>
                        <a:rPr lang="en-US" sz="1800">
                          <a:effectLst/>
                        </a:rPr>
                        <a:t>（</a:t>
                      </a:r>
                      <a:r>
                        <a:rPr lang="zh-CN" sz="1800">
                          <a:effectLst/>
                        </a:rPr>
                        <a:t>比如</a:t>
                      </a:r>
                      <a:r>
                        <a:rPr lang="en-US" sz="1800">
                          <a:effectLst/>
                        </a:rPr>
                        <a:t>，</a:t>
                      </a:r>
                      <a:r>
                        <a:rPr lang="zh-CN" sz="1800">
                          <a:effectLst/>
                        </a:rPr>
                        <a:t>基本技能、客户服务、管理开发等</a:t>
                      </a:r>
                      <a:r>
                        <a:rPr lang="en-US" sz="1800">
                          <a:effectLst/>
                        </a:rPr>
                        <a:t>）</a:t>
                      </a:r>
                      <a:r>
                        <a:rPr lang="zh-CN" sz="1800">
                          <a:effectLst/>
                        </a:rPr>
                        <a:t>的平均比例</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8"/>
                  </a:ext>
                </a:extLst>
              </a:tr>
              <a:tr h="547928">
                <a:tc>
                  <a:txBody>
                    <a:bodyPr/>
                    <a:lstStyle/>
                    <a:p>
                      <a:pPr>
                        <a:lnSpc>
                          <a:spcPct val="110000"/>
                        </a:lnSpc>
                        <a:spcAft>
                          <a:spcPts val="0"/>
                        </a:spcAft>
                      </a:pPr>
                      <a:r>
                        <a:rPr lang="zh-CN" sz="1800" dirty="0">
                          <a:effectLst/>
                        </a:rPr>
                        <a:t>不同讲授方式</a:t>
                      </a:r>
                      <a:r>
                        <a:rPr lang="en-US" sz="1800" dirty="0">
                          <a:effectLst/>
                        </a:rPr>
                        <a:t>（</a:t>
                      </a:r>
                      <a:r>
                        <a:rPr lang="zh-CN" sz="1800" dirty="0">
                          <a:effectLst/>
                        </a:rPr>
                        <a:t>比如</a:t>
                      </a:r>
                      <a:r>
                        <a:rPr lang="en-US" sz="1800" dirty="0">
                          <a:effectLst/>
                        </a:rPr>
                        <a:t>，</a:t>
                      </a:r>
                      <a:r>
                        <a:rPr lang="zh-CN" sz="1800" dirty="0">
                          <a:effectLst/>
                        </a:rPr>
                        <a:t>培训者主导、技术型培训等</a:t>
                      </a:r>
                      <a:r>
                        <a:rPr lang="en-US" sz="1800" dirty="0">
                          <a:effectLst/>
                        </a:rPr>
                        <a:t>）</a:t>
                      </a:r>
                      <a:r>
                        <a:rPr lang="zh-CN" sz="1800" dirty="0">
                          <a:effectLst/>
                        </a:rPr>
                        <a:t>的学习时间所占的平均比例</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9"/>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3671</Words>
  <Application>Microsoft Office PowerPoint</Application>
  <PresentationFormat>全屏显示(4:3)</PresentationFormat>
  <Paragraphs>499</Paragraphs>
  <Slides>48</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48</vt:i4>
      </vt:variant>
    </vt:vector>
  </HeadingPairs>
  <TitlesOfParts>
    <vt:vector size="64" baseType="lpstr">
      <vt:lpstr>MS PGothic</vt:lpstr>
      <vt:lpstr>NEU-BZ</vt:lpstr>
      <vt:lpstr>方正书宋_GBK</vt:lpstr>
      <vt:lpstr>仿宋</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引 言</vt:lpstr>
      <vt:lpstr>引 言</vt:lpstr>
      <vt:lpstr>进行培训评估的原因</vt:lpstr>
      <vt:lpstr>事前评估</vt:lpstr>
      <vt:lpstr>事后评估</vt:lpstr>
      <vt:lpstr>事后评估</vt:lpstr>
      <vt:lpstr>事后评估</vt:lpstr>
      <vt:lpstr>图6—1　评估过程</vt:lpstr>
      <vt:lpstr>表6—1评估成果</vt:lpstr>
      <vt:lpstr>表6—1评估成果</vt:lpstr>
      <vt:lpstr>培训项目评估中所使用的成果</vt:lpstr>
      <vt:lpstr>培训项目评估中所使用的成果</vt:lpstr>
      <vt:lpstr> </vt:lpstr>
      <vt:lpstr>培训项目评估中所使用的成果</vt:lpstr>
      <vt:lpstr>培训项目评估中所使用的成果</vt:lpstr>
      <vt:lpstr>图6—2　效标缺陷、相关度和效标污染</vt:lpstr>
      <vt:lpstr>评估实践</vt:lpstr>
      <vt:lpstr>图6—3　培训评估实践</vt:lpstr>
      <vt:lpstr>图6—4　培训目标及其对评估的启示</vt:lpstr>
      <vt:lpstr>评估方案设计</vt:lpstr>
      <vt:lpstr>表6—6效度威胁</vt:lpstr>
      <vt:lpstr>续前表</vt:lpstr>
      <vt:lpstr>控制效度威胁的方法</vt:lpstr>
      <vt:lpstr>控制效度威胁的方法</vt:lpstr>
      <vt:lpstr>评估设计方案的类型</vt:lpstr>
      <vt:lpstr>表6—7评估设计方案的比较</vt:lpstr>
      <vt:lpstr>续前表</vt:lpstr>
      <vt:lpstr>评估设计方案的类型</vt:lpstr>
      <vt:lpstr>评估设计方案的类型</vt:lpstr>
      <vt:lpstr>表6—10影响评估方案类型的因素</vt:lpstr>
      <vt:lpstr>确定投资回报率</vt:lpstr>
      <vt:lpstr>确定投资回报率</vt:lpstr>
      <vt:lpstr>确定投资回报率</vt:lpstr>
      <vt:lpstr>表6—11成本—收益分析中成本的确定 单位：美元</vt:lpstr>
      <vt:lpstr>续前表</vt:lpstr>
      <vt:lpstr>确定投资回报率</vt:lpstr>
      <vt:lpstr>　确定投资回报率要考虑的现实因素</vt:lpstr>
      <vt:lpstr>确定投资回报率要考虑的现实因素</vt:lpstr>
      <vt:lpstr>表6—13投资回报率示例</vt:lpstr>
      <vt:lpstr>成功案例和预期回报率</vt:lpstr>
      <vt:lpstr>测量人力资本和培训活动</vt:lpstr>
      <vt:lpstr>测量人力资本和培训活动</vt:lpstr>
      <vt:lpstr>表6—14培训指标</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48</cp:revision>
  <dcterms:created xsi:type="dcterms:W3CDTF">2012-08-08T08:52:00Z</dcterms:created>
  <dcterms:modified xsi:type="dcterms:W3CDTF">2019-03-15T04:35:42Z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