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8"/>
  </p:notesMasterIdLst>
  <p:handoutMasterIdLst>
    <p:handoutMasterId r:id="rId49"/>
  </p:handoutMasterIdLst>
  <p:sldIdLst>
    <p:sldId id="343" r:id="rId2"/>
    <p:sldId id="344" r:id="rId3"/>
    <p:sldId id="257" r:id="rId4"/>
    <p:sldId id="258" r:id="rId5"/>
    <p:sldId id="259" r:id="rId6"/>
    <p:sldId id="260" r:id="rId7"/>
    <p:sldId id="261" r:id="rId8"/>
    <p:sldId id="262" r:id="rId9"/>
    <p:sldId id="301" r:id="rId10"/>
    <p:sldId id="264" r:id="rId11"/>
    <p:sldId id="265" r:id="rId12"/>
    <p:sldId id="266" r:id="rId13"/>
    <p:sldId id="267" r:id="rId14"/>
    <p:sldId id="302" r:id="rId15"/>
    <p:sldId id="303" r:id="rId16"/>
    <p:sldId id="304" r:id="rId17"/>
    <p:sldId id="271" r:id="rId18"/>
    <p:sldId id="345" r:id="rId19"/>
    <p:sldId id="272" r:id="rId20"/>
    <p:sldId id="305" r:id="rId21"/>
    <p:sldId id="274" r:id="rId22"/>
    <p:sldId id="275" r:id="rId23"/>
    <p:sldId id="276" r:id="rId24"/>
    <p:sldId id="277" r:id="rId25"/>
    <p:sldId id="278" r:id="rId26"/>
    <p:sldId id="306" r:id="rId27"/>
    <p:sldId id="280" r:id="rId28"/>
    <p:sldId id="281" r:id="rId29"/>
    <p:sldId id="282" r:id="rId30"/>
    <p:sldId id="307" r:id="rId31"/>
    <p:sldId id="285" r:id="rId32"/>
    <p:sldId id="308"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46" r:id="rId4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中度样式 2 - 强调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018" autoAdjust="0"/>
    <p:restoredTop sz="94660"/>
  </p:normalViewPr>
  <p:slideViewPr>
    <p:cSldViewPr>
      <p:cViewPr varScale="1">
        <p:scale>
          <a:sx n="85" d="100"/>
          <a:sy n="85" d="100"/>
        </p:scale>
        <p:origin x="135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t>2019/3/15</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t>‹#›</a:t>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76F93B0-90AE-49FD-9C30-2435A6B572AF}" type="datetimeFigureOut">
              <a:rPr lang="zh-CN" altLang="en-US" smtClean="0"/>
              <a:t>2019/3/15</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36DECE8-C151-4BF3-AC14-BEEF2DD2526A}"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36DECE8-C151-4BF3-AC14-BEEF2DD2526A}" type="slidenum">
              <a:rPr lang="zh-CN" altLang="en-US" smtClean="0"/>
              <a:t>8</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bg>
      <p:bgRef idx="1003">
        <a:schemeClr val="bg1"/>
      </p:bgRef>
    </p:bg>
    <p:spTree>
      <p:nvGrpSpPr>
        <p:cNvPr id="1" name=""/>
        <p:cNvGrpSpPr/>
        <p:nvPr/>
      </p:nvGrpSpPr>
      <p:grpSpPr>
        <a:xfrm>
          <a:off x="0" y="0"/>
          <a:ext cx="0" cy="0"/>
          <a:chOff x="0" y="0"/>
          <a:chExt cx="0" cy="0"/>
        </a:xfrm>
      </p:grpSpPr>
      <p:sp>
        <p:nvSpPr>
          <p:cNvPr id="4"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12"/>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6" name="Rectangle 6"/>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9"/>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Rectangle 10"/>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en-US"/>
              <a:t>Click to edit Master title style</a:t>
            </a:r>
          </a:p>
        </p:txBody>
      </p:sp>
      <p:sp>
        <p:nvSpPr>
          <p:cNvPr id="11" name="Date Placeholder 27"/>
          <p:cNvSpPr>
            <a:spLocks noGrp="1"/>
          </p:cNvSpPr>
          <p:nvPr>
            <p:ph type="dt" sz="half" idx="10"/>
          </p:nvPr>
        </p:nvSpPr>
        <p:spPr/>
        <p:txBody>
          <a:bodyPr/>
          <a:lstStyle>
            <a:lvl1pPr>
              <a:defRPr/>
            </a:lvl1pPr>
          </a:lstStyle>
          <a:p>
            <a:pPr>
              <a:defRPr/>
            </a:pPr>
            <a:fld id="{85ED1A37-2CA1-42B6-80DA-2F7F9CE4F3A2}" type="datetimeFigureOut">
              <a:rPr lang="en-IN"/>
              <a:t>15-03-2019</a:t>
            </a:fld>
            <a:endParaRPr lang="en-IN" dirty="0"/>
          </a:p>
        </p:txBody>
      </p:sp>
      <p:sp>
        <p:nvSpPr>
          <p:cNvPr id="12" name="Footer Placeholder 16"/>
          <p:cNvSpPr>
            <a:spLocks noGrp="1"/>
          </p:cNvSpPr>
          <p:nvPr>
            <p:ph type="ftr" sz="quarter" idx="11"/>
          </p:nvPr>
        </p:nvSpPr>
        <p:spPr/>
        <p:txBody>
          <a:bodyPr/>
          <a:lstStyle>
            <a:lvl1pPr>
              <a:defRPr/>
            </a:lvl1pPr>
          </a:lstStyle>
          <a:p>
            <a:pPr>
              <a:defRPr/>
            </a:pPr>
            <a:endParaRPr lang="en-IN"/>
          </a:p>
        </p:txBody>
      </p:sp>
      <p:sp>
        <p:nvSpPr>
          <p:cNvPr id="13" name="Slide Number Placeholder 28"/>
          <p:cNvSpPr>
            <a:spLocks noGrp="1"/>
          </p:cNvSpPr>
          <p:nvPr>
            <p:ph type="sldNum" sz="quarter" idx="12"/>
          </p:nvPr>
        </p:nvSpPr>
        <p:spPr/>
        <p:txBody>
          <a:bodyPr/>
          <a:lstStyle>
            <a:lvl1pPr>
              <a:defRPr sz="1400" smtClean="0">
                <a:solidFill>
                  <a:srgbClr val="FFFFFF"/>
                </a:solidFill>
              </a:defRPr>
            </a:lvl1pPr>
          </a:lstStyle>
          <a:p>
            <a:pPr>
              <a:defRPr/>
            </a:pPr>
            <a:fld id="{772F2A31-C7B5-48D4-9EFD-A5A6DDCB530B}" type="slidenum">
              <a:rPr lang="en-IN"/>
              <a:t>‹#›</a:t>
            </a:fld>
            <a:endParaRPr lang="en-IN" dirty="0"/>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utoUpdateAnimBg="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8" name="Content Placeholder 7"/>
          <p:cNvSpPr>
            <a:spLocks noGrp="1"/>
          </p:cNvSpPr>
          <p:nvPr>
            <p:ph sz="quarter" idx="1"/>
          </p:nvPr>
        </p:nvSpPr>
        <p:spPr>
          <a:xfrm>
            <a:off x="914400" y="1447800"/>
            <a:ext cx="777240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fld id="{9B3F7D03-6D1E-4398-BC3F-39F907A544DB}" type="datetimeFigureOut">
              <a:rPr lang="en-IN"/>
              <a:t>15-03-2019</a:t>
            </a:fld>
            <a:endParaRPr lang="en-IN" dirty="0"/>
          </a:p>
        </p:txBody>
      </p:sp>
      <p:sp>
        <p:nvSpPr>
          <p:cNvPr id="5" name="Footer Placeholder 2"/>
          <p:cNvSpPr>
            <a:spLocks noGrp="1"/>
          </p:cNvSpPr>
          <p:nvPr>
            <p:ph type="ftr" sz="quarter" idx="11"/>
          </p:nvPr>
        </p:nvSpPr>
        <p:spPr/>
        <p:txBody>
          <a:bodyPr/>
          <a:lstStyle>
            <a:lvl1pPr>
              <a:defRPr/>
            </a:lvl1pPr>
          </a:lstStyle>
          <a:p>
            <a:pPr>
              <a:defRPr/>
            </a:pPr>
            <a:endParaRPr lang="en-IN"/>
          </a:p>
        </p:txBody>
      </p:sp>
      <p:sp>
        <p:nvSpPr>
          <p:cNvPr id="6" name="Slide Number Placeholder 22"/>
          <p:cNvSpPr>
            <a:spLocks noGrp="1"/>
          </p:cNvSpPr>
          <p:nvPr>
            <p:ph type="sldNum" sz="quarter" idx="12"/>
          </p:nvPr>
        </p:nvSpPr>
        <p:spPr/>
        <p:txBody>
          <a:bodyPr/>
          <a:lstStyle>
            <a:lvl1pPr>
              <a:defRPr/>
            </a:lvl1pPr>
          </a:lstStyle>
          <a:p>
            <a:pPr>
              <a:defRPr/>
            </a:pPr>
            <a:fld id="{E15D65CB-A579-4DBA-8539-E657198FC39A}" type="slidenum">
              <a:rPr lang="en-IN"/>
              <a:t>‹#›</a:t>
            </a:fld>
            <a:endParaRPr lang="en-IN"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showMasterPhAnim="0" type="secHead" preserve="1">
  <p:cSld name="Section Header">
    <p:bg>
      <p:bgRef idx="1003">
        <a:schemeClr val="bg1"/>
      </p:bgRef>
    </p:bg>
    <p:spTree>
      <p:nvGrpSpPr>
        <p:cNvPr id="1" name=""/>
        <p:cNvGrpSpPr/>
        <p:nvPr/>
      </p:nvGrpSpPr>
      <p:grpSpPr>
        <a:xfrm>
          <a:off x="0" y="0"/>
          <a:ext cx="0" cy="0"/>
          <a:chOff x="0" y="0"/>
          <a:chExt cx="0" cy="0"/>
        </a:xfrm>
      </p:grpSpPr>
      <p:sp>
        <p:nvSpPr>
          <p:cNvPr id="4"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p>
        </p:txBody>
      </p:sp>
      <p:sp>
        <p:nvSpPr>
          <p:cNvPr id="6" name="Rectangle 6"/>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7"/>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8"/>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722313" y="952500"/>
            <a:ext cx="7772400" cy="1362075"/>
          </a:xfrm>
        </p:spPr>
        <p:txBody>
          <a:bodyPr/>
          <a:lstStyle>
            <a:lvl1pPr algn="l">
              <a:buNone/>
              <a:defRPr sz="4000" b="0" cap="none"/>
            </a:lvl1pPr>
          </a:lstStyle>
          <a:p>
            <a:r>
              <a:rPr lang="en-US"/>
              <a:t>Click to edit Master title style</a:t>
            </a:r>
          </a:p>
        </p:txBody>
      </p:sp>
      <p:sp>
        <p:nvSpPr>
          <p:cNvPr id="3" name="Text Placeholder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9" name="Date Placeholder 3"/>
          <p:cNvSpPr>
            <a:spLocks noGrp="1"/>
          </p:cNvSpPr>
          <p:nvPr>
            <p:ph type="dt" sz="half" idx="10"/>
          </p:nvPr>
        </p:nvSpPr>
        <p:spPr/>
        <p:txBody>
          <a:bodyPr/>
          <a:lstStyle>
            <a:lvl1pPr>
              <a:defRPr/>
            </a:lvl1pPr>
          </a:lstStyle>
          <a:p>
            <a:pPr>
              <a:defRPr/>
            </a:pPr>
            <a:fld id="{B7117A68-A9BB-45D0-A084-38CA1D40CDE0}" type="datetimeFigureOut">
              <a:rPr lang="en-IN"/>
              <a:t>15-03-2019</a:t>
            </a:fld>
            <a:endParaRPr lang="en-IN" dirty="0"/>
          </a:p>
        </p:txBody>
      </p:sp>
      <p:sp>
        <p:nvSpPr>
          <p:cNvPr id="10" name="Footer Placeholder 4"/>
          <p:cNvSpPr>
            <a:spLocks noGrp="1"/>
          </p:cNvSpPr>
          <p:nvPr>
            <p:ph type="ftr" sz="quarter" idx="11"/>
          </p:nvPr>
        </p:nvSpPr>
        <p:spPr>
          <a:xfrm>
            <a:off x="800100" y="6172200"/>
            <a:ext cx="4000500" cy="457200"/>
          </a:xfrm>
        </p:spPr>
        <p:txBody>
          <a:bodyPr/>
          <a:lstStyle>
            <a:lvl1pPr>
              <a:defRPr/>
            </a:lvl1pPr>
          </a:lstStyle>
          <a:p>
            <a:pPr>
              <a:defRPr/>
            </a:pPr>
            <a:endParaRPr lang="en-IN"/>
          </a:p>
        </p:txBody>
      </p:sp>
      <p:sp>
        <p:nvSpPr>
          <p:cNvPr id="11" name="Slide Number Placeholder 5"/>
          <p:cNvSpPr>
            <a:spLocks noGrp="1"/>
          </p:cNvSpPr>
          <p:nvPr>
            <p:ph type="sldNum" sz="quarter" idx="12"/>
          </p:nvPr>
        </p:nvSpPr>
        <p:spPr>
          <a:xfrm>
            <a:off x="146050" y="6208713"/>
            <a:ext cx="457200" cy="457200"/>
          </a:xfrm>
        </p:spPr>
        <p:txBody>
          <a:bodyPr/>
          <a:lstStyle>
            <a:lvl1pPr>
              <a:defRPr/>
            </a:lvl1pPr>
          </a:lstStyle>
          <a:p>
            <a:pPr>
              <a:defRPr/>
            </a:pPr>
            <a:fld id="{4777ABE2-B8E6-4884-AB73-3E569A2990B2}" type="slidenum">
              <a:rPr lang="en-IN"/>
              <a:t>‹#›</a:t>
            </a:fld>
            <a:endParaRPr lang="en-IN" dirty="0"/>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
          </p:nvPr>
        </p:nvSpPr>
        <p:spPr>
          <a:xfrm>
            <a:off x="914400" y="1447800"/>
            <a:ext cx="374904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2"/>
          </p:nvPr>
        </p:nvSpPr>
        <p:spPr>
          <a:xfrm>
            <a:off x="4933950" y="1447800"/>
            <a:ext cx="374904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3"/>
          <p:cNvSpPr>
            <a:spLocks noGrp="1"/>
          </p:cNvSpPr>
          <p:nvPr>
            <p:ph type="dt" sz="half" idx="10"/>
          </p:nvPr>
        </p:nvSpPr>
        <p:spPr/>
        <p:txBody>
          <a:bodyPr/>
          <a:lstStyle>
            <a:lvl1pPr>
              <a:defRPr/>
            </a:lvl1pPr>
          </a:lstStyle>
          <a:p>
            <a:pPr>
              <a:defRPr/>
            </a:pPr>
            <a:fld id="{EB25E0A3-17DA-4E8A-AE23-008859B0CAEE}" type="datetimeFigureOut">
              <a:rPr lang="en-IN"/>
              <a:t>15-03-2019</a:t>
            </a:fld>
            <a:endParaRPr lang="en-IN" dirty="0"/>
          </a:p>
        </p:txBody>
      </p:sp>
      <p:sp>
        <p:nvSpPr>
          <p:cNvPr id="6" name="Footer Placeholder 2"/>
          <p:cNvSpPr>
            <a:spLocks noGrp="1"/>
          </p:cNvSpPr>
          <p:nvPr>
            <p:ph type="ftr" sz="quarter" idx="11"/>
          </p:nvPr>
        </p:nvSpPr>
        <p:spPr/>
        <p:txBody>
          <a:bodyPr/>
          <a:lstStyle>
            <a:lvl1pPr>
              <a:defRPr/>
            </a:lvl1pPr>
          </a:lstStyle>
          <a:p>
            <a:pPr>
              <a:defRPr/>
            </a:pPr>
            <a:endParaRPr lang="en-IN"/>
          </a:p>
        </p:txBody>
      </p:sp>
      <p:sp>
        <p:nvSpPr>
          <p:cNvPr id="7" name="Slide Number Placeholder 22"/>
          <p:cNvSpPr>
            <a:spLocks noGrp="1"/>
          </p:cNvSpPr>
          <p:nvPr>
            <p:ph type="sldNum" sz="quarter" idx="12"/>
          </p:nvPr>
        </p:nvSpPr>
        <p:spPr/>
        <p:txBody>
          <a:bodyPr/>
          <a:lstStyle>
            <a:lvl1pPr>
              <a:defRPr/>
            </a:lvl1pPr>
          </a:lstStyle>
          <a:p>
            <a:pPr>
              <a:defRPr/>
            </a:pPr>
            <a:fld id="{70793A2E-56F1-4F50-98CB-5620159C745B}" type="slidenum">
              <a:rPr lang="en-IN"/>
              <a:t>‹#›</a:t>
            </a:fld>
            <a:endParaRPr lang="en-IN"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11" name="Content Placeholder 10"/>
          <p:cNvSpPr>
            <a:spLocks noGrp="1"/>
          </p:cNvSpPr>
          <p:nvPr>
            <p:ph sz="half" idx="2"/>
          </p:nvPr>
        </p:nvSpPr>
        <p:spPr>
          <a:xfrm>
            <a:off x="914400" y="2247900"/>
            <a:ext cx="37338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2"/>
          <p:cNvSpPr>
            <a:spLocks noGrp="1"/>
          </p:cNvSpPr>
          <p:nvPr>
            <p:ph sz="half" idx="4"/>
          </p:nvPr>
        </p:nvSpPr>
        <p:spPr>
          <a:xfrm>
            <a:off x="4953000" y="2247900"/>
            <a:ext cx="37338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13"/>
          <p:cNvSpPr>
            <a:spLocks noGrp="1"/>
          </p:cNvSpPr>
          <p:nvPr>
            <p:ph type="dt" sz="half" idx="10"/>
          </p:nvPr>
        </p:nvSpPr>
        <p:spPr/>
        <p:txBody>
          <a:bodyPr/>
          <a:lstStyle>
            <a:lvl1pPr>
              <a:defRPr/>
            </a:lvl1pPr>
          </a:lstStyle>
          <a:p>
            <a:pPr>
              <a:defRPr/>
            </a:pPr>
            <a:fld id="{63C47347-387C-48DD-B52E-858F2A2190D1}" type="datetimeFigureOut">
              <a:rPr lang="en-IN"/>
              <a:t>15-03-2019</a:t>
            </a:fld>
            <a:endParaRPr lang="en-IN" dirty="0"/>
          </a:p>
        </p:txBody>
      </p:sp>
      <p:sp>
        <p:nvSpPr>
          <p:cNvPr id="8" name="Footer Placeholder 2"/>
          <p:cNvSpPr>
            <a:spLocks noGrp="1"/>
          </p:cNvSpPr>
          <p:nvPr>
            <p:ph type="ftr" sz="quarter" idx="11"/>
          </p:nvPr>
        </p:nvSpPr>
        <p:spPr/>
        <p:txBody>
          <a:bodyPr/>
          <a:lstStyle>
            <a:lvl1pPr>
              <a:defRPr/>
            </a:lvl1pPr>
          </a:lstStyle>
          <a:p>
            <a:pPr>
              <a:defRPr/>
            </a:pPr>
            <a:endParaRPr lang="en-IN"/>
          </a:p>
        </p:txBody>
      </p:sp>
      <p:sp>
        <p:nvSpPr>
          <p:cNvPr id="9" name="Slide Number Placeholder 22"/>
          <p:cNvSpPr>
            <a:spLocks noGrp="1"/>
          </p:cNvSpPr>
          <p:nvPr>
            <p:ph type="sldNum" sz="quarter" idx="12"/>
          </p:nvPr>
        </p:nvSpPr>
        <p:spPr/>
        <p:txBody>
          <a:bodyPr/>
          <a:lstStyle>
            <a:lvl1pPr>
              <a:defRPr/>
            </a:lvl1pPr>
          </a:lstStyle>
          <a:p>
            <a:pPr>
              <a:defRPr/>
            </a:pPr>
            <a:fld id="{A112EDDE-76F9-4EF3-8AD5-987D5E6A99B2}" type="slidenum">
              <a:rPr lang="en-IN"/>
              <a:t>‹#›</a:t>
            </a:fld>
            <a:endParaRPr lang="en-IN"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13"/>
          <p:cNvSpPr>
            <a:spLocks noGrp="1"/>
          </p:cNvSpPr>
          <p:nvPr>
            <p:ph type="dt" sz="half" idx="10"/>
          </p:nvPr>
        </p:nvSpPr>
        <p:spPr/>
        <p:txBody>
          <a:bodyPr/>
          <a:lstStyle>
            <a:lvl1pPr>
              <a:defRPr/>
            </a:lvl1pPr>
          </a:lstStyle>
          <a:p>
            <a:pPr>
              <a:defRPr/>
            </a:pPr>
            <a:fld id="{0A4C0773-AE27-41D7-A740-D71976D79004}" type="datetimeFigureOut">
              <a:rPr lang="en-IN"/>
              <a:t>15-03-2019</a:t>
            </a:fld>
            <a:endParaRPr lang="en-IN" dirty="0"/>
          </a:p>
        </p:txBody>
      </p:sp>
      <p:sp>
        <p:nvSpPr>
          <p:cNvPr id="4" name="Footer Placeholder 2"/>
          <p:cNvSpPr>
            <a:spLocks noGrp="1"/>
          </p:cNvSpPr>
          <p:nvPr>
            <p:ph type="ftr" sz="quarter" idx="11"/>
          </p:nvPr>
        </p:nvSpPr>
        <p:spPr/>
        <p:txBody>
          <a:bodyPr/>
          <a:lstStyle>
            <a:lvl1pPr>
              <a:defRPr/>
            </a:lvl1pPr>
          </a:lstStyle>
          <a:p>
            <a:pPr>
              <a:defRPr/>
            </a:pPr>
            <a:endParaRPr lang="en-IN"/>
          </a:p>
        </p:txBody>
      </p:sp>
      <p:sp>
        <p:nvSpPr>
          <p:cNvPr id="5" name="Slide Number Placeholder 22"/>
          <p:cNvSpPr>
            <a:spLocks noGrp="1"/>
          </p:cNvSpPr>
          <p:nvPr>
            <p:ph type="sldNum" sz="quarter" idx="12"/>
          </p:nvPr>
        </p:nvSpPr>
        <p:spPr/>
        <p:txBody>
          <a:bodyPr/>
          <a:lstStyle>
            <a:lvl1pPr>
              <a:defRPr/>
            </a:lvl1pPr>
          </a:lstStyle>
          <a:p>
            <a:pPr>
              <a:defRPr/>
            </a:pPr>
            <a:fld id="{FC2B5085-EED7-494F-99DD-F264C57A9FC1}" type="slidenum">
              <a:rPr lang="en-IN"/>
              <a:t>‹#›</a:t>
            </a:fld>
            <a:endParaRPr lang="en-IN"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fld id="{30DBCC5D-3E16-4FCE-A4F4-7FB2F7AD0EA3}" type="datetimeFigureOut">
              <a:rPr lang="en-IN"/>
              <a:t>15-03-2019</a:t>
            </a:fld>
            <a:endParaRPr lang="en-IN" dirty="0"/>
          </a:p>
        </p:txBody>
      </p:sp>
      <p:sp>
        <p:nvSpPr>
          <p:cNvPr id="3" name="Footer Placeholder 2"/>
          <p:cNvSpPr>
            <a:spLocks noGrp="1"/>
          </p:cNvSpPr>
          <p:nvPr>
            <p:ph type="ftr" sz="quarter" idx="11"/>
          </p:nvPr>
        </p:nvSpPr>
        <p:spPr/>
        <p:txBody>
          <a:bodyPr/>
          <a:lstStyle>
            <a:lvl1pPr>
              <a:defRPr/>
            </a:lvl1pPr>
          </a:lstStyle>
          <a:p>
            <a:pPr>
              <a:defRPr/>
            </a:pPr>
            <a:endParaRPr lang="en-IN"/>
          </a:p>
        </p:txBody>
      </p:sp>
      <p:sp>
        <p:nvSpPr>
          <p:cNvPr id="4" name="Slide Number Placeholder 22"/>
          <p:cNvSpPr>
            <a:spLocks noGrp="1"/>
          </p:cNvSpPr>
          <p:nvPr>
            <p:ph type="sldNum" sz="quarter" idx="12"/>
          </p:nvPr>
        </p:nvSpPr>
        <p:spPr/>
        <p:txBody>
          <a:bodyPr/>
          <a:lstStyle>
            <a:lvl1pPr>
              <a:defRPr/>
            </a:lvl1pPr>
          </a:lstStyle>
          <a:p>
            <a:pPr>
              <a:defRPr/>
            </a:pPr>
            <a:fld id="{BC3A399F-6B0E-437A-8C03-DBA9DF2A3F64}" type="slidenum">
              <a:rPr lang="en-IN"/>
              <a:t>‹#›</a:t>
            </a:fld>
            <a:endParaRPr lang="en-IN"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showMasterPhAnim="0" type="objTx" preserve="1">
  <p:cSld name="Content with Caption">
    <p:spTree>
      <p:nvGrpSpPr>
        <p:cNvPr id="1" name=""/>
        <p:cNvGrpSpPr/>
        <p:nvPr/>
      </p:nvGrpSpPr>
      <p:grpSpPr>
        <a:xfrm>
          <a:off x="0" y="0"/>
          <a:ext cx="0" cy="0"/>
          <a:chOff x="0" y="0"/>
          <a:chExt cx="0" cy="0"/>
        </a:xfrm>
      </p:grpSpPr>
      <p:sp>
        <p:nvSpPr>
          <p:cNvPr id="5"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6"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7"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8" name="Rounded Rectangle 8"/>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273050"/>
            <a:ext cx="7772400" cy="1143000"/>
          </a:xfrm>
        </p:spPr>
        <p:txBody>
          <a:bodyPr/>
          <a:lstStyle>
            <a:lvl1pPr algn="l">
              <a:buNone/>
              <a:defRPr sz="4000" b="0"/>
            </a:lvl1pPr>
          </a:lstStyle>
          <a:p>
            <a:r>
              <a:rPr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en-US"/>
              <a:t>Click to edit Master text styles</a:t>
            </a:r>
          </a:p>
        </p:txBody>
      </p:sp>
      <p:sp>
        <p:nvSpPr>
          <p:cNvPr id="11" name="Content Placeholder 10"/>
          <p:cNvSpPr>
            <a:spLocks noGrp="1"/>
          </p:cNvSpPr>
          <p:nvPr>
            <p:ph sz="quarter" idx="1"/>
          </p:nvPr>
        </p:nvSpPr>
        <p:spPr>
          <a:xfrm>
            <a:off x="2971800" y="1600200"/>
            <a:ext cx="57150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Date Placeholder 4"/>
          <p:cNvSpPr>
            <a:spLocks noGrp="1"/>
          </p:cNvSpPr>
          <p:nvPr>
            <p:ph type="dt" sz="half" idx="10"/>
          </p:nvPr>
        </p:nvSpPr>
        <p:spPr/>
        <p:txBody>
          <a:bodyPr/>
          <a:lstStyle>
            <a:lvl1pPr>
              <a:defRPr/>
            </a:lvl1pPr>
          </a:lstStyle>
          <a:p>
            <a:pPr>
              <a:defRPr/>
            </a:pPr>
            <a:fld id="{CE645812-1CCA-4507-B243-2634691CE995}" type="datetimeFigureOut">
              <a:rPr lang="en-IN"/>
              <a:t>15-03-2019</a:t>
            </a:fld>
            <a:endParaRPr lang="en-IN" dirty="0"/>
          </a:p>
        </p:txBody>
      </p:sp>
      <p:sp>
        <p:nvSpPr>
          <p:cNvPr id="10" name="Footer Placeholder 5"/>
          <p:cNvSpPr>
            <a:spLocks noGrp="1"/>
          </p:cNvSpPr>
          <p:nvPr>
            <p:ph type="ftr" sz="quarter" idx="11"/>
          </p:nvPr>
        </p:nvSpPr>
        <p:spPr/>
        <p:txBody>
          <a:bodyPr/>
          <a:lstStyle>
            <a:lvl1pPr>
              <a:defRPr/>
            </a:lvl1pPr>
          </a:lstStyle>
          <a:p>
            <a:pPr>
              <a:defRPr/>
            </a:pPr>
            <a:endParaRPr lang="en-IN"/>
          </a:p>
        </p:txBody>
      </p:sp>
      <p:sp>
        <p:nvSpPr>
          <p:cNvPr id="12" name="Slide Number Placeholder 6"/>
          <p:cNvSpPr>
            <a:spLocks noGrp="1"/>
          </p:cNvSpPr>
          <p:nvPr>
            <p:ph type="sldNum" sz="quarter" idx="12"/>
          </p:nvPr>
        </p:nvSpPr>
        <p:spPr/>
        <p:txBody>
          <a:bodyPr/>
          <a:lstStyle>
            <a:lvl1pPr>
              <a:defRPr/>
            </a:lvl1pPr>
          </a:lstStyle>
          <a:p>
            <a:pPr>
              <a:defRPr/>
            </a:pPr>
            <a:fld id="{D6226918-9DFB-402C-99D6-11F37E55FD3F}" type="slidenum">
              <a:rPr lang="en-IN"/>
              <a:t>‹#›</a:t>
            </a:fld>
            <a:endParaRPr lang="en-IN"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11">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11">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11">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11">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11" grpId="0" build="p" autoUpdateAnimBg="0"/>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showMasterPhAnim="0" type="picTx" preserve="1">
  <p:cSld name="Picture with Caption">
    <p:spTree>
      <p:nvGrpSpPr>
        <p:cNvPr id="1" name=""/>
        <p:cNvGrpSpPr/>
        <p:nvPr/>
      </p:nvGrpSpPr>
      <p:grpSpPr>
        <a:xfrm>
          <a:off x="0" y="0"/>
          <a:ext cx="0" cy="0"/>
          <a:chOff x="0" y="0"/>
          <a:chExt cx="0" cy="0"/>
        </a:xfrm>
      </p:grpSpPr>
      <p:sp>
        <p:nvSpPr>
          <p:cNvPr id="5"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6"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7" name="Rectangle 10"/>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11"/>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Rectangle 12"/>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en-US"/>
              <a:t>Click to edit Master text styles</a:t>
            </a:r>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en-US" noProof="0"/>
              <a:t>Click icon to add picture</a:t>
            </a:r>
            <a:endParaRPr lang="en-US" noProof="0" dirty="0"/>
          </a:p>
        </p:txBody>
      </p:sp>
      <p:sp>
        <p:nvSpPr>
          <p:cNvPr id="10" name="Date Placeholder 4"/>
          <p:cNvSpPr>
            <a:spLocks noGrp="1"/>
          </p:cNvSpPr>
          <p:nvPr>
            <p:ph type="dt" sz="half" idx="10"/>
          </p:nvPr>
        </p:nvSpPr>
        <p:spPr/>
        <p:txBody>
          <a:bodyPr/>
          <a:lstStyle>
            <a:lvl1pPr>
              <a:defRPr/>
            </a:lvl1pPr>
          </a:lstStyle>
          <a:p>
            <a:pPr>
              <a:defRPr/>
            </a:pPr>
            <a:fld id="{EB44AEF5-DE58-4F4F-8F91-AD04AFDC9660}" type="datetimeFigureOut">
              <a:rPr lang="en-IN"/>
              <a:t>15-03-2019</a:t>
            </a:fld>
            <a:endParaRPr lang="en-IN" dirty="0"/>
          </a:p>
        </p:txBody>
      </p:sp>
      <p:sp>
        <p:nvSpPr>
          <p:cNvPr id="11" name="Footer Placeholder 5"/>
          <p:cNvSpPr>
            <a:spLocks noGrp="1"/>
          </p:cNvSpPr>
          <p:nvPr>
            <p:ph type="ftr" sz="quarter" idx="11"/>
          </p:nvPr>
        </p:nvSpPr>
        <p:spPr>
          <a:xfrm>
            <a:off x="914400" y="6172200"/>
            <a:ext cx="3886200" cy="457200"/>
          </a:xfrm>
        </p:spPr>
        <p:txBody>
          <a:bodyPr/>
          <a:lstStyle>
            <a:lvl1pPr>
              <a:defRPr/>
            </a:lvl1pPr>
          </a:lstStyle>
          <a:p>
            <a:pPr>
              <a:defRPr/>
            </a:pPr>
            <a:endParaRPr lang="en-IN"/>
          </a:p>
        </p:txBody>
      </p:sp>
      <p:sp>
        <p:nvSpPr>
          <p:cNvPr id="12" name="Slide Number Placeholder 6"/>
          <p:cNvSpPr>
            <a:spLocks noGrp="1"/>
          </p:cNvSpPr>
          <p:nvPr>
            <p:ph type="sldNum" sz="quarter" idx="12"/>
          </p:nvPr>
        </p:nvSpPr>
        <p:spPr>
          <a:xfrm>
            <a:off x="146050" y="6208713"/>
            <a:ext cx="457200" cy="457200"/>
          </a:xfrm>
        </p:spPr>
        <p:txBody>
          <a:bodyPr/>
          <a:lstStyle>
            <a:lvl1pPr>
              <a:defRPr/>
            </a:lvl1pPr>
          </a:lstStyle>
          <a:p>
            <a:pPr>
              <a:defRPr/>
            </a:pPr>
            <a:fld id="{39FC9570-99DF-4A9E-A7F2-C166D371E039}" type="slidenum">
              <a:rPr lang="en-IN"/>
              <a:t>‹#›</a:t>
            </a:fld>
            <a:endParaRPr lang="en-IN"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P spid="3" grpId="0" build="p" autoUpdateAnimBg="0"/>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fld id="{7020B966-5F20-4559-9ECD-8367D63FB3BB}" type="datetimeFigureOut">
              <a:rPr lang="en-IN"/>
              <a:t>15-03-2019</a:t>
            </a:fld>
            <a:endParaRPr lang="en-IN" dirty="0"/>
          </a:p>
        </p:txBody>
      </p:sp>
      <p:sp>
        <p:nvSpPr>
          <p:cNvPr id="5" name="Footer Placeholder 2"/>
          <p:cNvSpPr>
            <a:spLocks noGrp="1"/>
          </p:cNvSpPr>
          <p:nvPr>
            <p:ph type="ftr" sz="quarter" idx="11"/>
          </p:nvPr>
        </p:nvSpPr>
        <p:spPr/>
        <p:txBody>
          <a:bodyPr/>
          <a:lstStyle>
            <a:lvl1pPr>
              <a:defRPr/>
            </a:lvl1pPr>
          </a:lstStyle>
          <a:p>
            <a:pPr>
              <a:defRPr/>
            </a:pPr>
            <a:endParaRPr lang="en-IN"/>
          </a:p>
        </p:txBody>
      </p:sp>
      <p:sp>
        <p:nvSpPr>
          <p:cNvPr id="6" name="Slide Number Placeholder 22"/>
          <p:cNvSpPr>
            <a:spLocks noGrp="1"/>
          </p:cNvSpPr>
          <p:nvPr>
            <p:ph type="sldNum" sz="quarter" idx="12"/>
          </p:nvPr>
        </p:nvSpPr>
        <p:spPr/>
        <p:txBody>
          <a:bodyPr/>
          <a:lstStyle>
            <a:lvl1pPr>
              <a:defRPr/>
            </a:lvl1pPr>
          </a:lstStyle>
          <a:p>
            <a:pPr>
              <a:defRPr/>
            </a:pPr>
            <a:fld id="{FF4E29DA-7A3C-47DE-B478-07EC739E18D2}" type="slidenum">
              <a:rPr lang="en-IN"/>
              <a:t>‹#›</a:t>
            </a:fld>
            <a:endParaRPr lang="en-IN"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fld id="{EB9CCEFD-7BC8-4F23-A2D3-3B82A7181E5C}" type="datetimeFigureOut">
              <a:rPr lang="en-IN"/>
              <a:t>15-03-2019</a:t>
            </a:fld>
            <a:endParaRPr lang="en-IN" dirty="0"/>
          </a:p>
        </p:txBody>
      </p:sp>
      <p:sp>
        <p:nvSpPr>
          <p:cNvPr id="5" name="Footer Placeholder 2"/>
          <p:cNvSpPr>
            <a:spLocks noGrp="1"/>
          </p:cNvSpPr>
          <p:nvPr>
            <p:ph type="ftr" sz="quarter" idx="11"/>
          </p:nvPr>
        </p:nvSpPr>
        <p:spPr/>
        <p:txBody>
          <a:bodyPr/>
          <a:lstStyle>
            <a:lvl1pPr>
              <a:defRPr/>
            </a:lvl1pPr>
          </a:lstStyle>
          <a:p>
            <a:pPr>
              <a:defRPr/>
            </a:pPr>
            <a:endParaRPr lang="en-IN"/>
          </a:p>
        </p:txBody>
      </p:sp>
      <p:sp>
        <p:nvSpPr>
          <p:cNvPr id="6" name="Slide Number Placeholder 22"/>
          <p:cNvSpPr>
            <a:spLocks noGrp="1"/>
          </p:cNvSpPr>
          <p:nvPr>
            <p:ph type="sldNum" sz="quarter" idx="12"/>
          </p:nvPr>
        </p:nvSpPr>
        <p:spPr/>
        <p:txBody>
          <a:bodyPr/>
          <a:lstStyle>
            <a:lvl1pPr>
              <a:defRPr/>
            </a:lvl1pPr>
          </a:lstStyle>
          <a:p>
            <a:pPr>
              <a:defRPr/>
            </a:pPr>
            <a:fld id="{22BFC636-940F-4C15-B80A-CB988E24B3C3}" type="slidenum">
              <a:rPr lang="en-IN"/>
              <a:t>‹#›</a:t>
            </a:fld>
            <a:endParaRPr lang="en-IN"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8"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1028" name="Title Placeholder 21"/>
          <p:cNvSpPr>
            <a:spLocks noGrp="1"/>
          </p:cNvSpPr>
          <p:nvPr>
            <p:ph type="title"/>
          </p:nvPr>
        </p:nvSpPr>
        <p:spPr bwMode="auto">
          <a:xfrm>
            <a:off x="914400" y="274638"/>
            <a:ext cx="7772400" cy="1143000"/>
          </a:xfrm>
          <a:prstGeom prst="rect">
            <a:avLst/>
          </a:prstGeom>
          <a:noFill/>
          <a:ln w="9525">
            <a:noFill/>
            <a:miter lim="800000"/>
          </a:ln>
        </p:spPr>
        <p:txBody>
          <a:bodyPr vert="horz" wrap="square" lIns="91440" tIns="45720" rIns="91440" bIns="91440" numCol="1" anchor="b" anchorCtr="0" compatLnSpc="1"/>
          <a:lstStyle/>
          <a:p>
            <a:pPr lvl="0"/>
            <a:r>
              <a:rPr lang="en-US"/>
              <a:t>Click to edit Master title style</a:t>
            </a:r>
          </a:p>
        </p:txBody>
      </p:sp>
      <p:sp>
        <p:nvSpPr>
          <p:cNvPr id="13" name="Text Placeholder 12"/>
          <p:cNvSpPr>
            <a:spLocks noGrp="1"/>
          </p:cNvSpPr>
          <p:nvPr>
            <p:ph type="body" idx="1"/>
          </p:nvPr>
        </p:nvSpPr>
        <p:spPr bwMode="auto">
          <a:xfrm>
            <a:off x="914400" y="1447800"/>
            <a:ext cx="7772400" cy="4572000"/>
          </a:xfrm>
          <a:prstGeom prst="rect">
            <a:avLst/>
          </a:prstGeom>
          <a:noFill/>
          <a:ln w="9525">
            <a:noFill/>
            <a:miter lim="800000"/>
          </a:ln>
        </p:spPr>
        <p:txBody>
          <a:bodyPr vert="horz" wrap="square" lIns="91440" tIns="45720" rIns="91440" bIns="45720" numCol="1" anchor="t" anchorCtr="0" compatLnSpc="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smtClean="0">
                <a:solidFill>
                  <a:schemeClr val="tx2"/>
                </a:solidFill>
              </a:defRPr>
            </a:lvl1pPr>
          </a:lstStyle>
          <a:p>
            <a:pPr>
              <a:defRPr/>
            </a:pPr>
            <a:fld id="{60BF0390-EC0F-45F5-806D-A540771687A5}" type="datetimeFigureOut">
              <a:rPr lang="en-IN"/>
              <a:t>15-03-2019</a:t>
            </a:fld>
            <a:endParaRPr lang="en-IN" dirty="0"/>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dirty="0">
                <a:solidFill>
                  <a:schemeClr val="tx2"/>
                </a:solidFill>
              </a:defRPr>
            </a:lvl1pPr>
          </a:lstStyle>
          <a:p>
            <a:pPr>
              <a:defRPr/>
            </a:pPr>
            <a:endParaRPr lang="en-IN"/>
          </a:p>
        </p:txBody>
      </p:sp>
      <p:sp>
        <p:nvSpPr>
          <p:cNvPr id="23" name="Slide Number Placeholder 22"/>
          <p:cNvSpPr>
            <a:spLocks noGrp="1"/>
          </p:cNvSpPr>
          <p:nvPr>
            <p:ph type="sldNum" sz="quarter" idx="4"/>
          </p:nvPr>
        </p:nvSpPr>
        <p:spPr>
          <a:xfrm>
            <a:off x="146050"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smtClean="0">
                <a:solidFill>
                  <a:srgbClr val="FFFFFF"/>
                </a:solidFill>
                <a:latin typeface="+mj-lt"/>
                <a:ea typeface="+mj-ea"/>
                <a:cs typeface="+mj-cs"/>
              </a:defRPr>
            </a:lvl1pPr>
          </a:lstStyle>
          <a:p>
            <a:pPr>
              <a:defRPr/>
            </a:pPr>
            <a:fld id="{32556825-D7BA-4AF6-A96B-750740B31FCC}" type="slidenum">
              <a:rPr lang="en-IN"/>
              <a:t>‹#›</a:t>
            </a:fld>
            <a:endParaRPr lang="en-IN" dirty="0"/>
          </a:p>
        </p:txBody>
      </p:sp>
      <p:sp>
        <p:nvSpPr>
          <p:cNvPr id="64533" name="Rectangle 21"/>
          <p:cNvSpPr>
            <a:spLocks noChangeArrowheads="1"/>
          </p:cNvSpPr>
          <p:nvPr userDrawn="1"/>
        </p:nvSpPr>
        <p:spPr bwMode="auto">
          <a:xfrm>
            <a:off x="6870700" y="6235700"/>
            <a:ext cx="2133600" cy="457200"/>
          </a:xfrm>
          <a:prstGeom prst="rect">
            <a:avLst/>
          </a:prstGeom>
          <a:noFill/>
          <a:ln w="9525">
            <a:noFill/>
            <a:miter lim="800000"/>
          </a:ln>
        </p:spPr>
        <p:txBody>
          <a:bodyPr anchor="b"/>
          <a:lstStyle/>
          <a:p>
            <a:pPr algn="r"/>
            <a:r>
              <a:rPr lang="en-US" sz="1000">
                <a:effectLst>
                  <a:outerShdw blurRad="38100" dist="38100" dir="2700000" algn="tl">
                    <a:srgbClr val="C0C0C0"/>
                  </a:outerShdw>
                </a:effectLst>
                <a:latin typeface="Times New Roman" panose="02020603050405020304" pitchFamily="18" charset="0"/>
                <a:ea typeface="MS PGothic" panose="020B0600070205080204" charset="-128"/>
                <a:cs typeface="MS PGothic" panose="020B0600070205080204" charset="-128"/>
              </a:rPr>
              <a:t>10-</a:t>
            </a:r>
            <a:fld id="{F231849C-8791-4E15-B0A0-4286AE04474E}" type="slidenum">
              <a:rPr lang="en-US" sz="1000">
                <a:effectLst>
                  <a:outerShdw blurRad="38100" dist="38100" dir="2700000" algn="tl">
                    <a:srgbClr val="C0C0C0"/>
                  </a:outerShdw>
                </a:effectLst>
                <a:latin typeface="Times New Roman" panose="02020603050405020304" pitchFamily="18" charset="0"/>
                <a:ea typeface="MS PGothic" panose="020B0600070205080204" charset="-128"/>
                <a:cs typeface="MS PGothic" panose="020B0600070205080204" charset="-128"/>
              </a:rPr>
              <a:t>‹#›</a:t>
            </a:fld>
            <a:endParaRPr lang="en-US" sz="1000">
              <a:effectLst>
                <a:outerShdw blurRad="38100" dist="38100" dir="2700000" algn="tl">
                  <a:srgbClr val="C0C0C0"/>
                </a:outerShdw>
              </a:effectLst>
              <a:latin typeface="Times New Roman" panose="02020603050405020304" pitchFamily="18" charset="0"/>
              <a:ea typeface="MS PGothic" panose="020B0600070205080204" charset="-128"/>
              <a:cs typeface="MS PGothic" panose="020B0600070205080204" charset="-128"/>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p">
        <p:tmplLst>
          <p:tmpl lvl="1">
            <p:tnLst>
              <p:par>
                <p:cTn presetID="1" presetClass="entr" presetSubtype="0" fill="hold" nodeType="clickEffect">
                  <p:stCondLst>
                    <p:cond delay="0"/>
                  </p:stCondLst>
                  <p:childTnLst>
                    <p:set>
                      <p:cBhvr>
                        <p:cTn dur="1" fill="hold">
                          <p:stCondLst>
                            <p:cond delay="0"/>
                          </p:stCondLst>
                        </p:cTn>
                        <p:tgtEl>
                          <p:spTgt spid="13"/>
                        </p:tgtEl>
                        <p:attrNameLst>
                          <p:attrName>style.visibility</p:attrName>
                        </p:attrNameLst>
                      </p:cBhvr>
                      <p:to>
                        <p:strVal val="visible"/>
                      </p:to>
                    </p:set>
                  </p:childTnLst>
                </p:cTn>
              </p:par>
            </p:tnLst>
          </p:tmpl>
          <p:tmpl lvl="2">
            <p:tnLst>
              <p:par>
                <p:cTn presetID="1" presetClass="entr" presetSubtype="0" fill="hold" nodeType="clickEffect">
                  <p:stCondLst>
                    <p:cond delay="0"/>
                  </p:stCondLst>
                  <p:childTnLst>
                    <p:set>
                      <p:cBhvr>
                        <p:cTn dur="1" fill="hold">
                          <p:stCondLst>
                            <p:cond delay="0"/>
                          </p:stCondLst>
                        </p:cTn>
                        <p:tgtEl>
                          <p:spTgt spid="13"/>
                        </p:tgtEl>
                        <p:attrNameLst>
                          <p:attrName>style.visibility</p:attrName>
                        </p:attrNameLst>
                      </p:cBhvr>
                      <p:to>
                        <p:strVal val="visible"/>
                      </p:to>
                    </p:set>
                  </p:childTnLst>
                </p:cTn>
              </p:par>
            </p:tnLst>
          </p:tmpl>
          <p:tmpl lvl="3">
            <p:tnLst>
              <p:par>
                <p:cTn presetID="1"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childTnLst>
                </p:cTn>
              </p:par>
            </p:tnLst>
          </p:tmpl>
          <p:tmpl lvl="4">
            <p:tnLst>
              <p:par>
                <p:cTn presetID="1"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childTnLst>
                </p:cTn>
              </p:par>
            </p:tnLst>
          </p:tmpl>
          <p:tmpl lvl="5">
            <p:tnLst>
              <p:par>
                <p:cTn presetID="1"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childTnLst>
                </p:cTn>
              </p:par>
            </p:tnLst>
          </p:tmpl>
        </p:tmplLst>
      </p:bldP>
    </p:bldLst>
  </p:timing>
  <p:txStyles>
    <p:titleStyle>
      <a:lvl1pPr algn="l" rtl="0" fontAlgn="base">
        <a:spcBef>
          <a:spcPct val="0"/>
        </a:spcBef>
        <a:spcAft>
          <a:spcPct val="0"/>
        </a:spcAft>
        <a:defRPr sz="4000" kern="1200">
          <a:solidFill>
            <a:schemeClr val="tx2"/>
          </a:solidFill>
          <a:latin typeface="+mj-lt"/>
          <a:ea typeface="+mj-ea"/>
          <a:cs typeface="+mj-cs"/>
        </a:defRPr>
      </a:lvl1pPr>
      <a:lvl2pPr algn="l" rtl="0" fontAlgn="base">
        <a:spcBef>
          <a:spcPct val="0"/>
        </a:spcBef>
        <a:spcAft>
          <a:spcPct val="0"/>
        </a:spcAft>
        <a:defRPr sz="4000">
          <a:solidFill>
            <a:schemeClr val="tx2"/>
          </a:solidFill>
          <a:latin typeface="Franklin Gothic Book" panose="020B0503020102020204" pitchFamily="34" charset="0"/>
        </a:defRPr>
      </a:lvl2pPr>
      <a:lvl3pPr algn="l" rtl="0" fontAlgn="base">
        <a:spcBef>
          <a:spcPct val="0"/>
        </a:spcBef>
        <a:spcAft>
          <a:spcPct val="0"/>
        </a:spcAft>
        <a:defRPr sz="4000">
          <a:solidFill>
            <a:schemeClr val="tx2"/>
          </a:solidFill>
          <a:latin typeface="Franklin Gothic Book" panose="020B0503020102020204" pitchFamily="34" charset="0"/>
        </a:defRPr>
      </a:lvl3pPr>
      <a:lvl4pPr algn="l" rtl="0" fontAlgn="base">
        <a:spcBef>
          <a:spcPct val="0"/>
        </a:spcBef>
        <a:spcAft>
          <a:spcPct val="0"/>
        </a:spcAft>
        <a:defRPr sz="4000">
          <a:solidFill>
            <a:schemeClr val="tx2"/>
          </a:solidFill>
          <a:latin typeface="Franklin Gothic Book" panose="020B0503020102020204" pitchFamily="34" charset="0"/>
        </a:defRPr>
      </a:lvl4pPr>
      <a:lvl5pPr algn="l" rtl="0" fontAlgn="base">
        <a:spcBef>
          <a:spcPct val="0"/>
        </a:spcBef>
        <a:spcAft>
          <a:spcPct val="0"/>
        </a:spcAft>
        <a:defRPr sz="4000">
          <a:solidFill>
            <a:schemeClr val="tx2"/>
          </a:solidFill>
          <a:latin typeface="Franklin Gothic Book" panose="020B0503020102020204" pitchFamily="34" charset="0"/>
        </a:defRPr>
      </a:lvl5pPr>
      <a:lvl6pPr marL="457200" algn="l" rtl="0" fontAlgn="base">
        <a:spcBef>
          <a:spcPct val="0"/>
        </a:spcBef>
        <a:spcAft>
          <a:spcPct val="0"/>
        </a:spcAft>
        <a:defRPr sz="4000">
          <a:solidFill>
            <a:schemeClr val="tx2"/>
          </a:solidFill>
          <a:latin typeface="Franklin Gothic Book" panose="020B0503020102020204" pitchFamily="34" charset="0"/>
        </a:defRPr>
      </a:lvl6pPr>
      <a:lvl7pPr marL="914400" algn="l" rtl="0" fontAlgn="base">
        <a:spcBef>
          <a:spcPct val="0"/>
        </a:spcBef>
        <a:spcAft>
          <a:spcPct val="0"/>
        </a:spcAft>
        <a:defRPr sz="4000">
          <a:solidFill>
            <a:schemeClr val="tx2"/>
          </a:solidFill>
          <a:latin typeface="Franklin Gothic Book" panose="020B0503020102020204" pitchFamily="34" charset="0"/>
        </a:defRPr>
      </a:lvl7pPr>
      <a:lvl8pPr marL="1371600" algn="l" rtl="0" fontAlgn="base">
        <a:spcBef>
          <a:spcPct val="0"/>
        </a:spcBef>
        <a:spcAft>
          <a:spcPct val="0"/>
        </a:spcAft>
        <a:defRPr sz="4000">
          <a:solidFill>
            <a:schemeClr val="tx2"/>
          </a:solidFill>
          <a:latin typeface="Franklin Gothic Book" panose="020B0503020102020204" pitchFamily="34" charset="0"/>
        </a:defRPr>
      </a:lvl8pPr>
      <a:lvl9pPr marL="1828800" algn="l" rtl="0" fontAlgn="base">
        <a:spcBef>
          <a:spcPct val="0"/>
        </a:spcBef>
        <a:spcAft>
          <a:spcPct val="0"/>
        </a:spcAft>
        <a:defRPr sz="4000">
          <a:solidFill>
            <a:schemeClr val="tx2"/>
          </a:solidFill>
          <a:latin typeface="Franklin Gothic Book" panose="020B0503020102020204" pitchFamily="34" charset="0"/>
        </a:defRPr>
      </a:lvl9pPr>
    </p:titleStyle>
    <p:bodyStyle>
      <a:lvl1pPr marL="273050" indent="-273050" algn="l" rtl="0" fontAlgn="base">
        <a:spcBef>
          <a:spcPts val="575"/>
        </a:spcBef>
        <a:spcAft>
          <a:spcPct val="0"/>
        </a:spcAft>
        <a:buClr>
          <a:schemeClr val="accent1"/>
        </a:buClr>
        <a:buSzPct val="85000"/>
        <a:buFont typeface="Wingdings 2" panose="05020102010507070707" pitchFamily="18" charset="2"/>
        <a:buChar char=""/>
        <a:defRPr sz="2600" kern="1200">
          <a:solidFill>
            <a:schemeClr val="tx1"/>
          </a:solidFill>
          <a:latin typeface="+mn-lt"/>
          <a:ea typeface="+mn-ea"/>
          <a:cs typeface="+mn-cs"/>
        </a:defRPr>
      </a:lvl1pPr>
      <a:lvl2pPr marL="548005" indent="-228600" algn="l" rtl="0" fontAlgn="base">
        <a:spcBef>
          <a:spcPts val="375"/>
        </a:spcBef>
        <a:spcAft>
          <a:spcPct val="0"/>
        </a:spcAft>
        <a:buClr>
          <a:schemeClr val="accent2"/>
        </a:buClr>
        <a:buSzPct val="85000"/>
        <a:buFont typeface="Wingdings 2" panose="05020102010507070707" pitchFamily="18" charset="2"/>
        <a:buChar char=""/>
        <a:defRPr sz="2400" kern="1200">
          <a:solidFill>
            <a:schemeClr val="tx1"/>
          </a:solidFill>
          <a:latin typeface="+mn-lt"/>
          <a:ea typeface="+mn-ea"/>
          <a:cs typeface="+mn-cs"/>
        </a:defRPr>
      </a:lvl2pPr>
      <a:lvl3pPr marL="822325" indent="-228600" algn="l" rtl="0" fontAlgn="base">
        <a:spcBef>
          <a:spcPts val="375"/>
        </a:spcBef>
        <a:spcAft>
          <a:spcPct val="0"/>
        </a:spcAft>
        <a:buClr>
          <a:srgbClr val="ADCEDC"/>
        </a:buClr>
        <a:buSzPct val="85000"/>
        <a:buFont typeface="Wingdings 2" panose="05020102010507070707" pitchFamily="18" charset="2"/>
        <a:buChar char=""/>
        <a:defRPr sz="2000" kern="1200">
          <a:solidFill>
            <a:schemeClr val="tx1"/>
          </a:solidFill>
          <a:latin typeface="+mn-lt"/>
          <a:ea typeface="+mn-ea"/>
          <a:cs typeface="+mn-cs"/>
        </a:defRPr>
      </a:lvl3pPr>
      <a:lvl4pPr marL="1097280" indent="-228600" algn="l" rtl="0" fontAlgn="base">
        <a:spcBef>
          <a:spcPts val="375"/>
        </a:spcBef>
        <a:spcAft>
          <a:spcPct val="0"/>
        </a:spcAft>
        <a:buClr>
          <a:srgbClr val="EB641B"/>
        </a:buClr>
        <a:buSzPct val="80000"/>
        <a:buFont typeface="Wingdings 2" panose="05020102010507070707" pitchFamily="18" charset="2"/>
        <a:buChar char=""/>
        <a:defRPr sz="2000" kern="1200">
          <a:solidFill>
            <a:schemeClr val="tx1"/>
          </a:solidFill>
          <a:latin typeface="+mn-lt"/>
          <a:ea typeface="+mn-ea"/>
          <a:cs typeface="+mn-cs"/>
        </a:defRPr>
      </a:lvl4pPr>
      <a:lvl5pPr marL="1371600" indent="-228600" algn="l" rtl="0" fontAlgn="base">
        <a:spcBef>
          <a:spcPts val="375"/>
        </a:spcBef>
        <a:spcAft>
          <a:spcPct val="0"/>
        </a:spcAft>
        <a:buClr>
          <a:srgbClr val="EB641B"/>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hyperlink" Target="mailto:xchy007@163.com" TargetMode="External"/><Relationship Id="rId2" Type="http://schemas.openxmlformats.org/officeDocument/2006/relationships/hyperlink" Target="http://www.mhjy.net/"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hyperlink" Target="mailto:xchy007@163.com" TargetMode="External"/><Relationship Id="rId2" Type="http://schemas.openxmlformats.org/officeDocument/2006/relationships/hyperlink" Target="http://www.mhjy.net/"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hyperlink" Target="mailto:xchy007@163.com" TargetMode="External"/><Relationship Id="rId2" Type="http://schemas.openxmlformats.org/officeDocument/2006/relationships/hyperlink" Target="http://www.mhjy.ne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Picture 2"/>
          <p:cNvPicPr>
            <a:picLocks noChangeAspect="1" noChangeArrowheads="1"/>
          </p:cNvPicPr>
          <p:nvPr/>
        </p:nvPicPr>
        <p:blipFill>
          <a:blip r:embed="rId2"/>
          <a:srcRect/>
          <a:stretch>
            <a:fillRect/>
          </a:stretch>
        </p:blipFill>
        <p:spPr bwMode="auto">
          <a:xfrm>
            <a:off x="-36513" y="-26670"/>
            <a:ext cx="9217026" cy="6911975"/>
          </a:xfrm>
          <a:prstGeom prst="rect">
            <a:avLst/>
          </a:prstGeom>
          <a:noFill/>
          <a:ln w="9525">
            <a:noFill/>
            <a:miter lim="800000"/>
            <a:headEnd/>
            <a:tailEnd/>
          </a:ln>
        </p:spPr>
      </p:pic>
      <p:sp>
        <p:nvSpPr>
          <p:cNvPr id="2" name="Title 1"/>
          <p:cNvSpPr>
            <a:spLocks noGrp="1"/>
          </p:cNvSpPr>
          <p:nvPr>
            <p:ph type="ctrTitle"/>
          </p:nvPr>
        </p:nvSpPr>
        <p:spPr>
          <a:xfrm>
            <a:off x="457200" y="1506538"/>
            <a:ext cx="8229600" cy="1470025"/>
          </a:xfrm>
        </p:spPr>
        <p:txBody>
          <a:bodyPr rtlCol="0">
            <a:normAutofit fontScale="90000"/>
          </a:bodyPr>
          <a:lstStyle/>
          <a:p>
            <a:pPr fontAlgn="auto">
              <a:spcAft>
                <a:spcPts val="0"/>
              </a:spcAft>
              <a:defRPr/>
            </a:pPr>
            <a:br>
              <a:rPr/>
            </a:br>
            <a:br>
              <a:rPr/>
            </a:br>
            <a:endParaRPr lang="en-IN"/>
          </a:p>
        </p:txBody>
      </p:sp>
      <p:pic>
        <p:nvPicPr>
          <p:cNvPr id="5" name="Picture 4"/>
          <p:cNvPicPr>
            <a:picLocks noChangeAspect="1"/>
          </p:cNvPicPr>
          <p:nvPr/>
        </p:nvPicPr>
        <p:blipFill>
          <a:blip r:embed="rId3">
            <a:duotone>
              <a:prstClr val="black"/>
              <a:schemeClr val="accent5">
                <a:tint val="45000"/>
                <a:satMod val="400000"/>
              </a:schemeClr>
            </a:duotone>
          </a:blip>
          <a:stretch>
            <a:fillRect/>
          </a:stretch>
        </p:blipFill>
        <p:spPr>
          <a:xfrm>
            <a:off x="-20827" y="0"/>
            <a:ext cx="9144000" cy="1428965"/>
          </a:xfrm>
          <a:prstGeom prst="rect">
            <a:avLst/>
          </a:prstGeom>
          <a:ln>
            <a:noFill/>
          </a:ln>
          <a:effectLst>
            <a:outerShdw blurRad="190500" algn="tl" rotWithShape="0">
              <a:srgbClr val="000000">
                <a:alpha val="70000"/>
              </a:srgbClr>
            </a:outerShdw>
          </a:effectLst>
        </p:spPr>
      </p:pic>
      <p:pic>
        <p:nvPicPr>
          <p:cNvPr id="3" name="内容占位符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83885" y="1656080"/>
            <a:ext cx="3257550" cy="4586605"/>
          </a:xfrm>
          <a:prstGeom prst="rect">
            <a:avLst/>
          </a:prstGeom>
        </p:spPr>
      </p:pic>
      <p:sp>
        <p:nvSpPr>
          <p:cNvPr id="7" name="TextBox 4"/>
          <p:cNvSpPr txBox="1"/>
          <p:nvPr/>
        </p:nvSpPr>
        <p:spPr>
          <a:xfrm>
            <a:off x="-21590" y="2359660"/>
            <a:ext cx="5705475" cy="3078480"/>
          </a:xfrm>
          <a:prstGeom prst="rect">
            <a:avLst/>
          </a:prstGeom>
          <a:noFill/>
        </p:spPr>
        <p:txBody>
          <a:bodyPr wrap="square" rtlCol="0">
            <a:spAutoFit/>
            <a:scene3d>
              <a:camera prst="orthographicFront"/>
              <a:lightRig rig="threePt" dir="t"/>
            </a:scene3d>
          </a:bodyPr>
          <a:lstStyle/>
          <a:p>
            <a:pPr algn="ctr" eaLnBrk="1" latinLnBrk="0" hangingPunct="1">
              <a:spcBef>
                <a:spcPts val="1200"/>
              </a:spcBef>
              <a:spcAft>
                <a:spcPts val="1200"/>
              </a:spcAft>
            </a:pPr>
            <a:r>
              <a:rPr lang="zh-CN" altLang="en-US"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第 </a:t>
            </a:r>
            <a:r>
              <a:rPr lang="en-US" altLang="zh-CN"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10 </a:t>
            </a:r>
            <a:r>
              <a:rPr lang="zh-CN" altLang="en-US"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章   </a:t>
            </a:r>
          </a:p>
          <a:p>
            <a:pPr algn="ctr" eaLnBrk="1" latinLnBrk="0" hangingPunct="1">
              <a:spcBef>
                <a:spcPts val="1200"/>
              </a:spcBef>
              <a:spcAft>
                <a:spcPts val="1200"/>
              </a:spcAft>
            </a:pPr>
            <a:r>
              <a:rPr lang="zh-CN" altLang="zh-CN"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社会责任：法律问题、多元化管理和职业生涯挑战</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EABF6180-AAD3-4FB2-AFD6-1BF6C37BB771}"/>
              </a:ext>
            </a:extLst>
          </p:cNvPr>
          <p:cNvSpPr>
            <a:spLocks noGrp="1" noChangeArrowheads="1"/>
          </p:cNvSpPr>
          <p:nvPr>
            <p:ph type="body" idx="1"/>
          </p:nvPr>
        </p:nvSpPr>
        <p:spPr>
          <a:xfrm>
            <a:off x="0" y="1143000"/>
            <a:ext cx="9144000" cy="5715000"/>
          </a:xfrm>
        </p:spPr>
        <p:txBody>
          <a:bodyPr/>
          <a:lstStyle/>
          <a:p>
            <a:pPr eaLnBrk="1" hangingPunct="1">
              <a:lnSpc>
                <a:spcPct val="80000"/>
              </a:lnSpc>
            </a:pPr>
            <a:r>
              <a:rPr lang="en-US" altLang="zh-CN" sz="1600"/>
              <a:t> </a:t>
            </a:r>
            <a:endParaRPr lang="en-US" altLang="zh-CN" sz="1600" b="1"/>
          </a:p>
          <a:p>
            <a:pPr eaLnBrk="1" hangingPunct="1">
              <a:lnSpc>
                <a:spcPct val="80000"/>
              </a:lnSpc>
            </a:pPr>
            <a:r>
              <a:rPr lang="zh-CN" altLang="en-US" sz="1600" b="1"/>
              <a:t>学习方式：</a:t>
            </a:r>
            <a:r>
              <a:rPr lang="zh-CN" altLang="en-US" b="1">
                <a:ea typeface="黑体" panose="02010609060101010101" pitchFamily="49" charset="-122"/>
              </a:rPr>
              <a:t>全国招生  函授学习  权威双证  国际互认</a:t>
            </a:r>
            <a:endParaRPr lang="zh-CN" altLang="en-US" sz="1600" b="1"/>
          </a:p>
          <a:p>
            <a:pPr eaLnBrk="1" hangingPunct="1">
              <a:lnSpc>
                <a:spcPct val="80000"/>
              </a:lnSpc>
            </a:pPr>
            <a:r>
              <a:rPr lang="zh-CN" altLang="en-US" sz="1600" b="1"/>
              <a:t>认证项目：注册</a:t>
            </a:r>
            <a:r>
              <a:rPr lang="en-US" altLang="zh-CN" sz="1600" b="1"/>
              <a:t> </a:t>
            </a:r>
            <a:r>
              <a:rPr lang="zh-CN" altLang="en-US" sz="1600" b="1"/>
              <a:t>职业经理、人力资源总监、品质经理、生产经理、营销策划师、物流经理、</a:t>
            </a:r>
            <a:endParaRPr lang="en-US" altLang="zh-CN" sz="1600" b="1"/>
          </a:p>
          <a:p>
            <a:pPr eaLnBrk="1" hangingPunct="1">
              <a:lnSpc>
                <a:spcPct val="80000"/>
              </a:lnSpc>
            </a:pPr>
            <a:r>
              <a:rPr lang="zh-CN" altLang="en-US" sz="1600" b="1"/>
              <a:t>          项目经理、企业管理咨询师、企业总经理、营销经理、财务总监、酒店经理、企业培训师</a:t>
            </a:r>
            <a:endParaRPr lang="en-US" altLang="zh-CN" sz="1600" b="1"/>
          </a:p>
          <a:p>
            <a:pPr eaLnBrk="1" hangingPunct="1">
              <a:lnSpc>
                <a:spcPct val="80000"/>
              </a:lnSpc>
            </a:pPr>
            <a:r>
              <a:rPr lang="zh-CN" altLang="en-US" sz="1600" b="1"/>
              <a:t>          采购经理、</a:t>
            </a:r>
            <a:r>
              <a:rPr lang="en-US" altLang="zh-CN" sz="1600" b="1"/>
              <a:t>IE</a:t>
            </a:r>
            <a:r>
              <a:rPr lang="zh-CN" altLang="en-US" sz="1600" b="1"/>
              <a:t>工业工程师、医院管理、行政总监、市场总监、工厂管理、服装企业管理、</a:t>
            </a:r>
            <a:endParaRPr lang="en-US" altLang="zh-CN" sz="1600" b="1"/>
          </a:p>
          <a:p>
            <a:pPr eaLnBrk="1" hangingPunct="1">
              <a:lnSpc>
                <a:spcPct val="80000"/>
              </a:lnSpc>
            </a:pPr>
            <a:r>
              <a:rPr lang="zh-CN" altLang="en-US" sz="1600" b="1"/>
              <a:t>          六西格玛管理师、车间主管、经济管理师、生产运营管理师、微营销师</a:t>
            </a:r>
            <a:r>
              <a:rPr lang="en-US" altLang="zh-CN" sz="1600" b="1"/>
              <a:t>MBA</a:t>
            </a:r>
            <a:r>
              <a:rPr lang="zh-CN" altLang="en-US" sz="1600" b="1"/>
              <a:t>等高级认证。</a:t>
            </a:r>
          </a:p>
          <a:p>
            <a:pPr eaLnBrk="1" hangingPunct="1">
              <a:lnSpc>
                <a:spcPct val="80000"/>
              </a:lnSpc>
            </a:pPr>
            <a:endParaRPr lang="zh-CN" altLang="en-US" sz="1600" b="1"/>
          </a:p>
          <a:p>
            <a:pPr eaLnBrk="1" hangingPunct="1">
              <a:lnSpc>
                <a:spcPct val="80000"/>
              </a:lnSpc>
            </a:pPr>
            <a:r>
              <a:rPr lang="zh-CN" altLang="en-US" sz="1600" b="1"/>
              <a:t>颁发双证：经理资格证</a:t>
            </a:r>
            <a:r>
              <a:rPr lang="en-US" altLang="zh-CN" sz="1600" b="1"/>
              <a:t>+MBA</a:t>
            </a:r>
            <a:r>
              <a:rPr lang="zh-CN" altLang="en-US" sz="1600" b="1"/>
              <a:t>研修证</a:t>
            </a:r>
            <a:r>
              <a:rPr lang="en-US" altLang="zh-CN" sz="1600" b="1"/>
              <a:t>+</a:t>
            </a:r>
            <a:r>
              <a:rPr lang="zh-CN" altLang="en-US" sz="1600" b="1"/>
              <a:t>全套学籍档案</a:t>
            </a:r>
          </a:p>
          <a:p>
            <a:pPr eaLnBrk="1" hangingPunct="1">
              <a:lnSpc>
                <a:spcPct val="80000"/>
              </a:lnSpc>
            </a:pPr>
            <a:endParaRPr lang="zh-CN" altLang="en-US" sz="1600" b="1"/>
          </a:p>
          <a:p>
            <a:pPr eaLnBrk="1" hangingPunct="1">
              <a:lnSpc>
                <a:spcPct val="80000"/>
              </a:lnSpc>
            </a:pPr>
            <a:r>
              <a:rPr lang="zh-CN" altLang="en-US" sz="1600" b="1"/>
              <a:t>收费标准  ：</a:t>
            </a:r>
            <a:r>
              <a:rPr lang="zh-CN" altLang="en-US" sz="2400" b="1"/>
              <a:t>仅收取</a:t>
            </a:r>
            <a:r>
              <a:rPr lang="en-US" altLang="zh-CN" sz="2400" b="1"/>
              <a:t>1280</a:t>
            </a:r>
            <a:r>
              <a:rPr lang="zh-CN" altLang="en-US" sz="2400" b="1"/>
              <a:t>元</a:t>
            </a:r>
            <a:r>
              <a:rPr lang="zh-CN" altLang="en-US" sz="1600" b="1"/>
              <a:t>       招生网址： </a:t>
            </a:r>
            <a:r>
              <a:rPr lang="en-US" altLang="zh-CN" b="1">
                <a:hlinkClick r:id="rId2"/>
              </a:rPr>
              <a:t>www.mhjy.net</a:t>
            </a:r>
            <a:endParaRPr lang="en-US" altLang="zh-CN" b="1"/>
          </a:p>
          <a:p>
            <a:pPr eaLnBrk="1" hangingPunct="1">
              <a:lnSpc>
                <a:spcPct val="80000"/>
              </a:lnSpc>
              <a:buFontTx/>
              <a:buNone/>
            </a:pPr>
            <a:r>
              <a:rPr lang="en-US" altLang="zh-CN" b="1"/>
              <a:t>    </a:t>
            </a:r>
            <a:r>
              <a:rPr lang="zh-CN" altLang="en-US" sz="1600" b="1"/>
              <a:t>报名电话：</a:t>
            </a:r>
            <a:r>
              <a:rPr lang="en-US" altLang="zh-CN" sz="1600" b="1"/>
              <a:t>13684609885    0451—88342620  </a:t>
            </a:r>
          </a:p>
          <a:p>
            <a:pPr eaLnBrk="1" hangingPunct="1">
              <a:lnSpc>
                <a:spcPct val="80000"/>
              </a:lnSpc>
              <a:buFontTx/>
              <a:buNone/>
            </a:pPr>
            <a:r>
              <a:rPr lang="en-US" altLang="zh-CN" sz="1600" b="1"/>
              <a:t>        </a:t>
            </a:r>
            <a:r>
              <a:rPr lang="zh-CN" altLang="en-US" sz="1600" b="1"/>
              <a:t>咨询邮箱：</a:t>
            </a:r>
            <a:r>
              <a:rPr lang="en-US" altLang="zh-CN" sz="1600" b="1">
                <a:hlinkClick r:id="rId3"/>
              </a:rPr>
              <a:t>xchy007@163.com</a:t>
            </a:r>
            <a:r>
              <a:rPr lang="en-US" altLang="zh-CN" sz="1600" b="1"/>
              <a:t>   </a:t>
            </a:r>
            <a:r>
              <a:rPr lang="zh-CN" altLang="en-US" sz="1600" b="1"/>
              <a:t>咨询教师</a:t>
            </a:r>
            <a:r>
              <a:rPr lang="en-US" altLang="zh-CN" sz="1600" b="1"/>
              <a:t>: </a:t>
            </a:r>
            <a:r>
              <a:rPr lang="zh-CN" altLang="en-US" sz="1600" b="1"/>
              <a:t>王海涛 </a:t>
            </a:r>
          </a:p>
          <a:p>
            <a:pPr eaLnBrk="1" hangingPunct="1">
              <a:lnSpc>
                <a:spcPct val="80000"/>
              </a:lnSpc>
            </a:pPr>
            <a:r>
              <a:rPr lang="en-US" altLang="zh-CN" sz="1600" b="1"/>
              <a:t> </a:t>
            </a:r>
            <a:endParaRPr lang="zh-CN" altLang="en-US" sz="1600" b="1"/>
          </a:p>
          <a:p>
            <a:pPr eaLnBrk="1" hangingPunct="1">
              <a:lnSpc>
                <a:spcPct val="80000"/>
              </a:lnSpc>
            </a:pPr>
            <a:endParaRPr lang="zh-CN" altLang="en-US" sz="1600" b="1"/>
          </a:p>
          <a:p>
            <a:pPr algn="r" eaLnBrk="1" hangingPunct="1">
              <a:lnSpc>
                <a:spcPct val="80000"/>
              </a:lnSpc>
              <a:buFontTx/>
              <a:buNone/>
            </a:pPr>
            <a:r>
              <a:rPr lang="zh-CN" altLang="en-US" sz="1800" b="1"/>
              <a:t>颁证单位：中国经济管理大学</a:t>
            </a:r>
          </a:p>
          <a:p>
            <a:pPr algn="r" eaLnBrk="1" hangingPunct="1">
              <a:lnSpc>
                <a:spcPct val="80000"/>
              </a:lnSpc>
            </a:pPr>
            <a:r>
              <a:rPr lang="zh-CN" altLang="en-US" sz="1800" b="1"/>
              <a:t>主办单位：哈尔滨美华企业管理有限公司</a:t>
            </a:r>
            <a:endParaRPr lang="en-US" altLang="zh-CN" sz="1800" b="1"/>
          </a:p>
        </p:txBody>
      </p:sp>
      <p:sp>
        <p:nvSpPr>
          <p:cNvPr id="2051" name="WordArt 4">
            <a:extLst>
              <a:ext uri="{FF2B5EF4-FFF2-40B4-BE49-F238E27FC236}">
                <a16:creationId xmlns:a16="http://schemas.microsoft.com/office/drawing/2014/main" id="{94F18F34-3DDC-4E70-BF00-F73AF6363401}"/>
              </a:ext>
            </a:extLst>
          </p:cNvPr>
          <p:cNvSpPr>
            <a:spLocks noChangeArrowheads="1" noChangeShapeType="1" noTextEdit="1"/>
          </p:cNvSpPr>
          <p:nvPr/>
        </p:nvSpPr>
        <p:spPr bwMode="auto">
          <a:xfrm flipH="1">
            <a:off x="10548938" y="5373688"/>
            <a:ext cx="215900" cy="412750"/>
          </a:xfrm>
          <a:prstGeom prst="rect">
            <a:avLst/>
          </a:prstGeom>
        </p:spPr>
        <p:txBody>
          <a:bodyPr wrap="none" fromWordArt="1">
            <a:prstTxWarp prst="textSlantUp">
              <a:avLst>
                <a:gd name="adj" fmla="val 32056"/>
              </a:avLst>
            </a:prstTxWarp>
          </a:bodyPr>
          <a:lstStyle/>
          <a:p>
            <a:pPr algn="ctr"/>
            <a:endParaRPr lang="zh-CN" altLang="en-US" kern="10">
              <a:ln w="9525">
                <a:solidFill>
                  <a:srgbClr val="FF0000"/>
                </a:solidFill>
                <a:round/>
                <a:headEnd/>
                <a:tailEnd/>
              </a:ln>
              <a:solidFill>
                <a:srgbClr val="FF0000"/>
              </a:solidFill>
              <a:effectLst>
                <a:outerShdw dist="53882" dir="2700000" algn="ctr" rotWithShape="0">
                  <a:srgbClr val="9999FF">
                    <a:alpha val="79999"/>
                  </a:srgbClr>
                </a:outerShdw>
              </a:effectLst>
              <a:latin typeface="华文新魏" panose="02010800040101010101" pitchFamily="2" charset="-122"/>
              <a:ea typeface="华文新魏" panose="02010800040101010101" pitchFamily="2" charset="-122"/>
            </a:endParaRPr>
          </a:p>
        </p:txBody>
      </p:sp>
      <p:sp>
        <p:nvSpPr>
          <p:cNvPr id="2052" name="Rectangle 7">
            <a:extLst>
              <a:ext uri="{FF2B5EF4-FFF2-40B4-BE49-F238E27FC236}">
                <a16:creationId xmlns:a16="http://schemas.microsoft.com/office/drawing/2014/main" id="{05C06C78-B3C1-4F46-8E71-49A763C4469A}"/>
              </a:ext>
            </a:extLst>
          </p:cNvPr>
          <p:cNvSpPr>
            <a:spLocks noGrp="1" noChangeArrowheads="1"/>
          </p:cNvSpPr>
          <p:nvPr>
            <p:ph type="title"/>
          </p:nvPr>
        </p:nvSpPr>
        <p:spPr/>
        <p:txBody>
          <a:bodyPr/>
          <a:lstStyle/>
          <a:p>
            <a:pPr eaLnBrk="1" hangingPunct="1"/>
            <a:br>
              <a:rPr lang="en-US" altLang="zh-CN" sz="4000">
                <a:solidFill>
                  <a:srgbClr val="FF0000"/>
                </a:solidFill>
              </a:rPr>
            </a:br>
            <a:endParaRPr lang="en-US" altLang="zh-CN" sz="4000">
              <a:solidFill>
                <a:srgbClr val="FF0000"/>
              </a:solidFill>
            </a:endParaRPr>
          </a:p>
        </p:txBody>
      </p:sp>
      <p:sp>
        <p:nvSpPr>
          <p:cNvPr id="3080" name="WordArt 8">
            <a:extLst>
              <a:ext uri="{FF2B5EF4-FFF2-40B4-BE49-F238E27FC236}">
                <a16:creationId xmlns:a16="http://schemas.microsoft.com/office/drawing/2014/main" id="{D92F4C35-434A-4A6E-AE8D-77F0E23340E2}"/>
              </a:ext>
            </a:extLst>
          </p:cNvPr>
          <p:cNvSpPr>
            <a:spLocks noChangeArrowheads="1" noChangeShapeType="1" noTextEdit="1"/>
          </p:cNvSpPr>
          <p:nvPr/>
        </p:nvSpPr>
        <p:spPr bwMode="auto">
          <a:xfrm>
            <a:off x="395288" y="357166"/>
            <a:ext cx="8105802" cy="1000132"/>
          </a:xfrm>
          <a:prstGeom prst="rect">
            <a:avLst/>
          </a:prstGeom>
        </p:spPr>
        <p:txBody>
          <a:bodyPr wrap="none" fromWordArt="1">
            <a:prstTxWarp prst="textPlain">
              <a:avLst>
                <a:gd name="adj" fmla="val 50000"/>
              </a:avLst>
            </a:prstTxWarp>
          </a:bodyPr>
          <a:lstStyle/>
          <a:p>
            <a:pPr algn="ctr">
              <a:defRPr/>
            </a:pPr>
            <a:r>
              <a:rPr lang="zh-CN" altLang="en-US" sz="3600" b="1" kern="10" dirty="0">
                <a:ln w="9525">
                  <a:solidFill>
                    <a:srgbClr val="FF0000"/>
                  </a:solidFill>
                  <a:round/>
                  <a:headEnd/>
                  <a:tailEnd/>
                </a:ln>
                <a:solidFill>
                  <a:srgbClr val="FF0000"/>
                </a:solidFill>
                <a:latin typeface="黑体"/>
                <a:ea typeface="黑体"/>
              </a:rPr>
              <a:t>全国迷你型</a:t>
            </a:r>
            <a:r>
              <a:rPr lang="en-US" altLang="zh-CN" sz="3600" b="1" kern="10" dirty="0">
                <a:ln w="9525">
                  <a:solidFill>
                    <a:srgbClr val="FF0000"/>
                  </a:solidFill>
                  <a:round/>
                  <a:headEnd/>
                  <a:tailEnd/>
                </a:ln>
                <a:solidFill>
                  <a:srgbClr val="FF0000"/>
                </a:solidFill>
                <a:latin typeface="黑体"/>
                <a:ea typeface="黑体"/>
              </a:rPr>
              <a:t>MBA</a:t>
            </a:r>
            <a:r>
              <a:rPr lang="zh-CN" altLang="en-US" sz="3600" b="1" kern="10" dirty="0">
                <a:ln w="9525">
                  <a:solidFill>
                    <a:srgbClr val="FF0000"/>
                  </a:solidFill>
                  <a:round/>
                  <a:headEnd/>
                  <a:tailEnd/>
                </a:ln>
                <a:solidFill>
                  <a:srgbClr val="FF0000"/>
                </a:solidFill>
                <a:latin typeface="黑体"/>
                <a:ea typeface="黑体"/>
              </a:rPr>
              <a:t>职业经理双证班</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itle 1"/>
          <p:cNvSpPr>
            <a:spLocks noGrp="1"/>
          </p:cNvSpPr>
          <p:nvPr>
            <p:ph type="title"/>
          </p:nvPr>
        </p:nvSpPr>
        <p:spPr>
          <a:xfrm>
            <a:off x="455613" y="-128587"/>
            <a:ext cx="7772400" cy="1143000"/>
          </a:xfrm>
        </p:spPr>
        <p:txBody>
          <a:bodyPr/>
          <a:lstStyle/>
          <a:p>
            <a:r>
              <a:rPr lang="zh-CN" altLang="en-US" b="1" dirty="0">
                <a:latin typeface="华文新魏" panose="02010800040101010101" pitchFamily="2" charset="-122"/>
                <a:ea typeface="华文新魏" panose="02010800040101010101" pitchFamily="2" charset="-122"/>
              </a:rPr>
              <a:t>学习目标</a:t>
            </a:r>
            <a:endParaRPr lang="en-IN" b="1" dirty="0">
              <a:latin typeface="华文新魏" panose="02010800040101010101" pitchFamily="2" charset="-122"/>
              <a:ea typeface="华文新魏" panose="02010800040101010101" pitchFamily="2" charset="-122"/>
            </a:endParaRPr>
          </a:p>
        </p:txBody>
      </p:sp>
      <p:sp>
        <p:nvSpPr>
          <p:cNvPr id="14338" name="Content Placeholder 2"/>
          <p:cNvSpPr>
            <a:spLocks noGrp="1"/>
          </p:cNvSpPr>
          <p:nvPr>
            <p:ph sz="quarter" idx="1"/>
          </p:nvPr>
        </p:nvSpPr>
        <p:spPr>
          <a:xfrm>
            <a:off x="705545" y="1267460"/>
            <a:ext cx="8446393" cy="4924425"/>
          </a:xfrm>
        </p:spPr>
        <p:txBody>
          <a:bodyPr/>
          <a:lstStyle/>
          <a:p>
            <a:pPr marL="354330" indent="-354330">
              <a:lnSpc>
                <a:spcPct val="120000"/>
              </a:lnSpc>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讨论培训合作关系在提升技能和为本地社区做贡献中发挥的作用。</a:t>
            </a:r>
          </a:p>
          <a:p>
            <a:pPr marL="354330" indent="-354330">
              <a:lnSpc>
                <a:spcPct val="120000"/>
              </a:lnSpc>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了解与培训有关的潜在法律问题。</a:t>
            </a:r>
          </a:p>
          <a:p>
            <a:pPr marL="354330" indent="-354330">
              <a:lnSpc>
                <a:spcPct val="120000"/>
              </a:lnSpc>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开发有效的、多元化管理的培训计划。</a:t>
            </a:r>
          </a:p>
          <a:p>
            <a:pPr marL="354330" indent="-354330">
              <a:lnSpc>
                <a:spcPct val="120000"/>
              </a:lnSpc>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设计培训方案</a:t>
            </a:r>
            <a:r>
              <a:rPr lang="en-US" altLang="zh-CN" sz="2800" b="1" dirty="0">
                <a:latin typeface="黑体" panose="02010600030101010101" pitchFamily="49" charset="-122"/>
                <a:ea typeface="黑体" panose="02010600030101010101" pitchFamily="49" charset="-122"/>
              </a:rPr>
              <a:t>，</a:t>
            </a:r>
            <a:r>
              <a:rPr lang="zh-CN" altLang="zh-CN" sz="2800" b="1" dirty="0">
                <a:latin typeface="黑体" panose="02010600030101010101" pitchFamily="49" charset="-122"/>
                <a:ea typeface="黑体" panose="02010600030101010101" pitchFamily="49" charset="-122"/>
              </a:rPr>
              <a:t>让雇员为跨文化工作做好准备。</a:t>
            </a:r>
          </a:p>
          <a:p>
            <a:pPr>
              <a:buFont typeface="Arial" panose="020B0604020202020204" pitchFamily="34" charset="0"/>
              <a:buChar char="•"/>
            </a:pPr>
            <a:endParaRPr lang="en-IN" sz="24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1" name="Title 1"/>
          <p:cNvSpPr>
            <a:spLocks noGrp="1"/>
          </p:cNvSpPr>
          <p:nvPr>
            <p:ph type="title" idx="4294967295"/>
          </p:nvPr>
        </p:nvSpPr>
        <p:spPr>
          <a:xfrm>
            <a:off x="436880" y="-129222"/>
            <a:ext cx="8229600" cy="1143000"/>
          </a:xfrm>
        </p:spPr>
        <p:txBody>
          <a:bodyPr/>
          <a:lstStyle/>
          <a:p>
            <a:r>
              <a:rPr lang="zh-CN" altLang="en-US" b="1" dirty="0">
                <a:latin typeface="华文新魏" panose="02010800040101010101" pitchFamily="2" charset="-122"/>
                <a:ea typeface="华文新魏" panose="02010800040101010101" pitchFamily="2" charset="-122"/>
              </a:rPr>
              <a:t>学习目标</a:t>
            </a:r>
            <a:endParaRPr lang="en-IN" b="1" dirty="0">
              <a:latin typeface="华文新魏" panose="02010800040101010101" pitchFamily="2" charset="-122"/>
              <a:ea typeface="华文新魏" panose="02010800040101010101" pitchFamily="2" charset="-122"/>
            </a:endParaRPr>
          </a:p>
        </p:txBody>
      </p:sp>
      <p:sp>
        <p:nvSpPr>
          <p:cNvPr id="15362" name="Content Placeholder 2"/>
          <p:cNvSpPr>
            <a:spLocks noGrp="1"/>
          </p:cNvSpPr>
          <p:nvPr>
            <p:ph idx="4294967295"/>
          </p:nvPr>
        </p:nvSpPr>
        <p:spPr>
          <a:xfrm>
            <a:off x="369630" y="1292860"/>
            <a:ext cx="8892480" cy="4924425"/>
          </a:xfrm>
        </p:spPr>
        <p:txBody>
          <a:bodyPr/>
          <a:lstStyle/>
          <a:p>
            <a:pPr marL="627380" indent="-361315" algn="l">
              <a:lnSpc>
                <a:spcPct val="120000"/>
              </a:lnSpc>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讨论职业生涯路径和双重职业生涯路径对公司和雇员的重要性。</a:t>
            </a:r>
          </a:p>
          <a:p>
            <a:pPr marL="627380" indent="-361315" algn="l">
              <a:lnSpc>
                <a:spcPct val="120000"/>
              </a:lnSpc>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制定使雇员达到工作与生活平衡状态的制度。</a:t>
            </a:r>
          </a:p>
          <a:p>
            <a:pPr marL="627380" indent="-361315" algn="l">
              <a:lnSpc>
                <a:spcPct val="120000"/>
              </a:lnSpc>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描述公司如何帮助退伍军人提升技能和就业。</a:t>
            </a:r>
          </a:p>
          <a:p>
            <a:pPr marL="627380" indent="-361315" algn="l">
              <a:lnSpc>
                <a:spcPct val="120000"/>
              </a:lnSpc>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说明阶段性退休计划对老年雇员有何意义。</a:t>
            </a:r>
          </a:p>
          <a:p>
            <a:pPr marL="627380" indent="-361315" algn="l">
              <a:buFont typeface="Wingdings" panose="05000000000000000000" charset="0"/>
              <a:buChar char="l"/>
            </a:pPr>
            <a:endParaRPr lang="en-IN"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36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36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36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36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build="p"/>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5" name="Title 1"/>
          <p:cNvSpPr>
            <a:spLocks noGrp="1"/>
          </p:cNvSpPr>
          <p:nvPr>
            <p:ph type="title" idx="4294967295"/>
          </p:nvPr>
        </p:nvSpPr>
        <p:spPr>
          <a:xfrm>
            <a:off x="457200" y="-137477"/>
            <a:ext cx="8229600" cy="1143000"/>
          </a:xfrm>
        </p:spPr>
        <p:txBody>
          <a:bodyPr/>
          <a:lstStyle/>
          <a:p>
            <a:r>
              <a:rPr lang="zh-CN" altLang="zh-CN" b="1" dirty="0">
                <a:latin typeface="华文新魏" panose="02010800040101010101" pitchFamily="2" charset="-122"/>
                <a:ea typeface="华文新魏" panose="02010800040101010101" pitchFamily="2" charset="-122"/>
              </a:rPr>
              <a:t>培训合作</a:t>
            </a:r>
            <a:endParaRPr lang="en-IN" b="1" dirty="0">
              <a:latin typeface="华文新魏" panose="02010800040101010101" pitchFamily="2" charset="-122"/>
              <a:ea typeface="华文新魏" panose="02010800040101010101" pitchFamily="2" charset="-122"/>
            </a:endParaRPr>
          </a:p>
        </p:txBody>
      </p:sp>
      <p:sp>
        <p:nvSpPr>
          <p:cNvPr id="16386" name="Content Placeholder 2"/>
          <p:cNvSpPr>
            <a:spLocks noGrp="1"/>
          </p:cNvSpPr>
          <p:nvPr>
            <p:ph idx="4294967295"/>
          </p:nvPr>
        </p:nvSpPr>
        <p:spPr>
          <a:xfrm>
            <a:off x="633730" y="1250315"/>
            <a:ext cx="8427085" cy="4924425"/>
          </a:xfrm>
        </p:spPr>
        <p:txBody>
          <a:bodyPr/>
          <a:lstStyle/>
          <a:p>
            <a:pPr marL="354965" indent="-354965">
              <a:lnSpc>
                <a:spcPct val="120000"/>
              </a:lnSpc>
              <a:buFont typeface="Wingdings" panose="05000000000000000000" charset="0"/>
              <a:buChar char="l"/>
            </a:pPr>
            <a:r>
              <a:rPr lang="zh-CN" altLang="zh-CN" sz="2800" b="1" dirty="0">
                <a:latin typeface="+mn-ea"/>
              </a:rPr>
              <a:t>跨界合作</a:t>
            </a:r>
            <a:r>
              <a:rPr lang="zh-CN" altLang="en-US" sz="2800" dirty="0">
                <a:latin typeface="+mn-ea"/>
              </a:rPr>
              <a:t>：</a:t>
            </a:r>
            <a:r>
              <a:rPr lang="zh-CN" altLang="zh-CN" sz="2800" dirty="0">
                <a:latin typeface="+mn-ea"/>
              </a:rPr>
              <a:t>是指政府机构、贸易集团</a:t>
            </a:r>
            <a:endParaRPr lang="en-US" altLang="zh-CN" sz="2800" dirty="0">
              <a:latin typeface="+mn-ea"/>
            </a:endParaRPr>
          </a:p>
          <a:p>
            <a:pPr lvl="1">
              <a:lnSpc>
                <a:spcPct val="120000"/>
              </a:lnSpc>
            </a:pPr>
            <a:r>
              <a:rPr lang="zh-CN" altLang="zh-CN" sz="2800" dirty="0">
                <a:latin typeface="+mn-ea"/>
              </a:rPr>
              <a:t>帮助公司确定当地雇主所必需的技能</a:t>
            </a:r>
            <a:endParaRPr lang="en-US" altLang="zh-CN" sz="2800" dirty="0">
              <a:latin typeface="+mn-ea"/>
            </a:endParaRPr>
          </a:p>
          <a:p>
            <a:pPr lvl="1">
              <a:lnSpc>
                <a:spcPct val="120000"/>
              </a:lnSpc>
            </a:pPr>
            <a:r>
              <a:rPr lang="zh-CN" altLang="zh-CN" sz="2800" dirty="0">
                <a:latin typeface="+mn-ea"/>
              </a:rPr>
              <a:t>与社区学院、高校和其他教育机构合作共同为公司提供合格的雇员</a:t>
            </a:r>
            <a:endParaRPr lang="en-US" altLang="zh-CN" sz="2800" dirty="0">
              <a:latin typeface="+mn-ea"/>
            </a:endParaRPr>
          </a:p>
          <a:p>
            <a:pPr lvl="1"/>
            <a:endParaRPr lang="en-IN"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38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6386">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638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build="p"/>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09" name="Title 1"/>
          <p:cNvSpPr>
            <a:spLocks noGrp="1"/>
          </p:cNvSpPr>
          <p:nvPr>
            <p:ph type="title" idx="4294967295"/>
          </p:nvPr>
        </p:nvSpPr>
        <p:spPr>
          <a:xfrm>
            <a:off x="457200" y="-112077"/>
            <a:ext cx="8229600" cy="1143000"/>
          </a:xfrm>
        </p:spPr>
        <p:txBody>
          <a:bodyPr/>
          <a:lstStyle/>
          <a:p>
            <a:r>
              <a:rPr lang="zh-CN" altLang="en-US" b="1" dirty="0">
                <a:latin typeface="华文新魏" panose="02010800040101010101" pitchFamily="2" charset="-122"/>
                <a:ea typeface="华文新魏" panose="02010800040101010101" pitchFamily="2" charset="-122"/>
              </a:rPr>
              <a:t>培训合作</a:t>
            </a:r>
            <a:endParaRPr lang="en-IN" b="1" dirty="0">
              <a:latin typeface="华文新魏" panose="02010800040101010101" pitchFamily="2" charset="-122"/>
              <a:ea typeface="华文新魏" panose="02010800040101010101" pitchFamily="2" charset="-122"/>
            </a:endParaRPr>
          </a:p>
        </p:txBody>
      </p:sp>
      <p:sp>
        <p:nvSpPr>
          <p:cNvPr id="17410" name="Content Placeholder 2"/>
          <p:cNvSpPr>
            <a:spLocks noGrp="1"/>
          </p:cNvSpPr>
          <p:nvPr>
            <p:ph idx="4294967295"/>
          </p:nvPr>
        </p:nvSpPr>
        <p:spPr>
          <a:xfrm>
            <a:off x="373440" y="1267460"/>
            <a:ext cx="8892480" cy="4924425"/>
          </a:xfrm>
        </p:spPr>
        <p:txBody>
          <a:bodyPr/>
          <a:lstStyle/>
          <a:p>
            <a:pPr marL="730250" indent="-457200">
              <a:lnSpc>
                <a:spcPct val="120000"/>
              </a:lnSpc>
              <a:buFont typeface="Wingdings" panose="05000000000000000000" charset="0"/>
              <a:buChar char="l"/>
            </a:pPr>
            <a:r>
              <a:rPr lang="zh-CN" altLang="zh-CN" sz="2800" b="1" dirty="0">
                <a:latin typeface="+mn-ea"/>
              </a:rPr>
              <a:t>《学生就业机会法案》</a:t>
            </a:r>
            <a:r>
              <a:rPr lang="zh-CN" altLang="en-US" sz="2800" dirty="0">
                <a:latin typeface="+mn-ea"/>
              </a:rPr>
              <a:t>：</a:t>
            </a:r>
            <a:r>
              <a:rPr lang="zh-CN" altLang="zh-CN" sz="2800" dirty="0">
                <a:latin typeface="+mn-ea"/>
              </a:rPr>
              <a:t>旨在帮助各州建立学生就业适应性培训系统</a:t>
            </a:r>
            <a:r>
              <a:rPr lang="en-US" altLang="zh-CN" sz="2800" dirty="0">
                <a:latin typeface="+mn-ea"/>
              </a:rPr>
              <a:t>，</a:t>
            </a:r>
            <a:r>
              <a:rPr lang="zh-CN" altLang="zh-CN" sz="2800" dirty="0">
                <a:latin typeface="+mn-ea"/>
              </a:rPr>
              <a:t>以使学生将来有机会获得高技能、高薪酬的工作</a:t>
            </a:r>
            <a:r>
              <a:rPr lang="en-US" altLang="zh-CN" sz="2800" dirty="0">
                <a:latin typeface="+mn-ea"/>
              </a:rPr>
              <a:t>，</a:t>
            </a:r>
            <a:r>
              <a:rPr lang="zh-CN" altLang="zh-CN" sz="2800" dirty="0">
                <a:latin typeface="+mn-ea"/>
              </a:rPr>
              <a:t>或进一步深造。</a:t>
            </a:r>
          </a:p>
          <a:p>
            <a:pPr marL="730250" indent="-457200">
              <a:lnSpc>
                <a:spcPct val="120000"/>
              </a:lnSpc>
              <a:buFont typeface="Wingdings" panose="05000000000000000000" charset="0"/>
              <a:buChar char="l"/>
            </a:pPr>
            <a:r>
              <a:rPr lang="en-US" altLang="zh-CN" sz="2800" b="1" dirty="0">
                <a:latin typeface="+mn-ea"/>
              </a:rPr>
              <a:t>1998</a:t>
            </a:r>
            <a:r>
              <a:rPr lang="zh-CN" altLang="zh-CN" sz="2800" b="1" dirty="0">
                <a:latin typeface="+mn-ea"/>
              </a:rPr>
              <a:t>年颁布的《劳动力投资法案》</a:t>
            </a:r>
            <a:r>
              <a:rPr lang="zh-CN" altLang="en-US" sz="2800" dirty="0">
                <a:latin typeface="+mn-ea"/>
              </a:rPr>
              <a:t>：</a:t>
            </a:r>
            <a:r>
              <a:rPr lang="zh-CN" altLang="zh-CN" sz="2800" dirty="0">
                <a:latin typeface="+mn-ea"/>
              </a:rPr>
              <a:t>创建了一个新型、综合的劳动力投资体系。</a:t>
            </a:r>
          </a:p>
          <a:p>
            <a:pPr>
              <a:buFont typeface="Wingdings" panose="05000000000000000000" charset="0"/>
              <a:buChar char="l"/>
            </a:pPr>
            <a:endParaRPr lang="en-US" b="1" dirty="0"/>
          </a:p>
          <a:p>
            <a:endParaRPr lang="en-IN"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4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410">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build="p"/>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3" name="Title 1"/>
          <p:cNvSpPr>
            <a:spLocks noGrp="1"/>
          </p:cNvSpPr>
          <p:nvPr>
            <p:ph type="title" idx="4294967295"/>
          </p:nvPr>
        </p:nvSpPr>
        <p:spPr>
          <a:xfrm>
            <a:off x="394970" y="-137477"/>
            <a:ext cx="8229600" cy="1143000"/>
          </a:xfrm>
        </p:spPr>
        <p:txBody>
          <a:bodyPr/>
          <a:lstStyle/>
          <a:p>
            <a:r>
              <a:rPr lang="zh-CN" altLang="zh-CN" b="1" dirty="0">
                <a:latin typeface="华文新魏" panose="02010800040101010101" pitchFamily="2" charset="-122"/>
                <a:ea typeface="华文新魏" panose="02010800040101010101" pitchFamily="2" charset="-122"/>
              </a:rPr>
              <a:t>终身学习</a:t>
            </a:r>
            <a:endParaRPr lang="en-IN" b="1" dirty="0">
              <a:latin typeface="华文新魏" panose="02010800040101010101" pitchFamily="2" charset="-122"/>
              <a:ea typeface="华文新魏" panose="02010800040101010101" pitchFamily="2" charset="-122"/>
            </a:endParaRPr>
          </a:p>
        </p:txBody>
      </p:sp>
      <p:sp>
        <p:nvSpPr>
          <p:cNvPr id="18434" name="Content Placeholder 2"/>
          <p:cNvSpPr>
            <a:spLocks noGrp="1"/>
          </p:cNvSpPr>
          <p:nvPr>
            <p:ph idx="4294967295"/>
          </p:nvPr>
        </p:nvSpPr>
        <p:spPr>
          <a:xfrm>
            <a:off x="692150" y="1275715"/>
            <a:ext cx="8368030" cy="4924425"/>
          </a:xfrm>
        </p:spPr>
        <p:txBody>
          <a:bodyPr/>
          <a:lstStyle/>
          <a:p>
            <a:pPr marL="363220" indent="-363220">
              <a:lnSpc>
                <a:spcPct val="120000"/>
              </a:lnSpc>
              <a:buFont typeface="Wingdings" panose="05000000000000000000" charset="0"/>
              <a:buChar char="l"/>
            </a:pPr>
            <a:r>
              <a:rPr lang="zh-CN" altLang="zh-CN" sz="2800" b="1" dirty="0">
                <a:latin typeface="+mn-ea"/>
              </a:rPr>
              <a:t>终身学习账户</a:t>
            </a:r>
            <a:r>
              <a:rPr lang="zh-CN" altLang="en-US" sz="2800" dirty="0">
                <a:latin typeface="+mn-ea"/>
              </a:rPr>
              <a:t>：</a:t>
            </a:r>
            <a:r>
              <a:rPr lang="zh-CN" altLang="zh-CN" sz="2800" dirty="0">
                <a:latin typeface="+mn-ea"/>
              </a:rPr>
              <a:t>是指雇员和企业的成人教育账户。</a:t>
            </a:r>
            <a:endParaRPr lang="en-US" altLang="zh-CN" sz="2800" dirty="0">
              <a:latin typeface="+mn-ea"/>
            </a:endParaRPr>
          </a:p>
          <a:p>
            <a:pPr marL="640715" lvl="1" indent="-320675">
              <a:lnSpc>
                <a:spcPct val="120000"/>
              </a:lnSpc>
            </a:pPr>
            <a:r>
              <a:rPr lang="zh-CN" altLang="zh-CN" sz="2800" dirty="0">
                <a:latin typeface="+mn-ea"/>
              </a:rPr>
              <a:t>即使雇员离开企业</a:t>
            </a:r>
            <a:r>
              <a:rPr lang="en-US" altLang="zh-CN" sz="2800" dirty="0">
                <a:latin typeface="+mn-ea"/>
              </a:rPr>
              <a:t>，</a:t>
            </a:r>
            <a:r>
              <a:rPr lang="zh-CN" altLang="zh-CN" sz="2800" dirty="0">
                <a:latin typeface="+mn-ea"/>
              </a:rPr>
              <a:t>该账户也由雇员保留。</a:t>
            </a:r>
            <a:endParaRPr lang="en-US" altLang="zh-CN" sz="2800" dirty="0">
              <a:latin typeface="+mn-ea"/>
            </a:endParaRPr>
          </a:p>
          <a:p>
            <a:pPr marL="354965" indent="-354965">
              <a:lnSpc>
                <a:spcPct val="120000"/>
              </a:lnSpc>
              <a:buFont typeface="Wingdings" panose="05000000000000000000" charset="0"/>
              <a:buChar char="l"/>
            </a:pPr>
            <a:r>
              <a:rPr lang="zh-CN" altLang="zh-CN" sz="2800" dirty="0">
                <a:latin typeface="+mn-ea"/>
              </a:rPr>
              <a:t>终身学习账户中的钱可以用来支付各种教育费用</a:t>
            </a:r>
            <a:r>
              <a:rPr lang="zh-CN" altLang="en-US" sz="2800" dirty="0">
                <a:latin typeface="+mn-ea"/>
              </a:rPr>
              <a:t>：</a:t>
            </a:r>
            <a:endParaRPr lang="en-US" altLang="zh-CN" sz="2800" dirty="0">
              <a:latin typeface="+mn-ea"/>
            </a:endParaRPr>
          </a:p>
          <a:p>
            <a:pPr marL="631825" lvl="1" indent="-311785">
              <a:lnSpc>
                <a:spcPct val="120000"/>
              </a:lnSpc>
            </a:pPr>
            <a:r>
              <a:rPr lang="zh-CN" altLang="zh-CN" sz="2800" dirty="0">
                <a:latin typeface="+mn-ea"/>
              </a:rPr>
              <a:t>包括学费、书本费、杂费、耗材和非特定工作认证课程的费用</a:t>
            </a:r>
            <a:r>
              <a:rPr lang="zh-CN" altLang="zh-CN" dirty="0"/>
              <a:t>。</a:t>
            </a:r>
            <a:endParaRPr lang="en-IN"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34">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434">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8434">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843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build="p"/>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7" name="Title 1"/>
          <p:cNvSpPr>
            <a:spLocks noGrp="1"/>
          </p:cNvSpPr>
          <p:nvPr>
            <p:ph type="title" idx="4294967295"/>
          </p:nvPr>
        </p:nvSpPr>
        <p:spPr>
          <a:xfrm>
            <a:off x="457200" y="-120332"/>
            <a:ext cx="8229600" cy="1143000"/>
          </a:xfrm>
        </p:spPr>
        <p:txBody>
          <a:bodyPr/>
          <a:lstStyle/>
          <a:p>
            <a:r>
              <a:rPr lang="zh-CN" altLang="zh-CN" b="1" dirty="0">
                <a:latin typeface="华文新魏" panose="02010800040101010101" pitchFamily="2" charset="-122"/>
                <a:ea typeface="华文新魏" panose="02010800040101010101" pitchFamily="2" charset="-122"/>
              </a:rPr>
              <a:t>工会与管理层联合计划</a:t>
            </a:r>
            <a:endParaRPr lang="en-IN" b="1" dirty="0">
              <a:latin typeface="华文新魏" panose="02010800040101010101" pitchFamily="2" charset="-122"/>
              <a:ea typeface="华文新魏" panose="02010800040101010101" pitchFamily="2" charset="-122"/>
            </a:endParaRPr>
          </a:p>
        </p:txBody>
      </p:sp>
      <p:sp>
        <p:nvSpPr>
          <p:cNvPr id="19458" name="Content Placeholder 2"/>
          <p:cNvSpPr>
            <a:spLocks noGrp="1"/>
          </p:cNvSpPr>
          <p:nvPr>
            <p:ph idx="4294967295"/>
          </p:nvPr>
        </p:nvSpPr>
        <p:spPr>
          <a:xfrm>
            <a:off x="457200" y="1292860"/>
            <a:ext cx="8599170" cy="4924425"/>
          </a:xfrm>
        </p:spPr>
        <p:txBody>
          <a:bodyPr/>
          <a:lstStyle/>
          <a:p>
            <a:pPr marL="730250" indent="-457200">
              <a:lnSpc>
                <a:spcPct val="120000"/>
              </a:lnSpc>
              <a:buFont typeface="Wingdings" panose="05000000000000000000" charset="0"/>
              <a:buChar char="l"/>
            </a:pPr>
            <a:r>
              <a:rPr lang="zh-CN" altLang="zh-CN" sz="2800" dirty="0">
                <a:latin typeface="+mn-ea"/>
              </a:rPr>
              <a:t>提供了一系列服务</a:t>
            </a:r>
            <a:r>
              <a:rPr lang="en-US" altLang="zh-CN" sz="2800" dirty="0">
                <a:latin typeface="+mn-ea"/>
              </a:rPr>
              <a:t>，</a:t>
            </a:r>
            <a:r>
              <a:rPr lang="zh-CN" altLang="zh-CN" sz="2800" dirty="0">
                <a:latin typeface="+mn-ea"/>
              </a:rPr>
              <a:t>旨在帮助雇员学习与工作直接相关的技能</a:t>
            </a:r>
            <a:r>
              <a:rPr lang="zh-CN" altLang="en-US" sz="2800" dirty="0">
                <a:latin typeface="+mn-ea"/>
              </a:rPr>
              <a:t>。</a:t>
            </a:r>
            <a:endParaRPr lang="en-US" altLang="zh-CN" sz="2800" dirty="0">
              <a:latin typeface="+mn-ea"/>
            </a:endParaRPr>
          </a:p>
          <a:p>
            <a:pPr marL="1005205" lvl="1" indent="-457200">
              <a:lnSpc>
                <a:spcPct val="120000"/>
              </a:lnSpc>
              <a:buFont typeface="Wingdings" panose="05000000000000000000" charset="0"/>
              <a:buChar char="l"/>
            </a:pPr>
            <a:r>
              <a:rPr lang="zh-CN" altLang="zh-CN" sz="2800" dirty="0">
                <a:latin typeface="+mn-ea"/>
              </a:rPr>
              <a:t>开发</a:t>
            </a:r>
            <a:r>
              <a:rPr lang="en-US" altLang="zh-CN" sz="2800" dirty="0">
                <a:latin typeface="+mn-ea"/>
              </a:rPr>
              <a:t>“</a:t>
            </a:r>
            <a:r>
              <a:rPr lang="zh-CN" altLang="zh-CN" sz="2800" dirty="0">
                <a:latin typeface="+mn-ea"/>
              </a:rPr>
              <a:t>便携式</a:t>
            </a:r>
            <a:r>
              <a:rPr lang="en-US" altLang="zh-CN" sz="2800" dirty="0">
                <a:latin typeface="+mn-ea"/>
              </a:rPr>
              <a:t>”</a:t>
            </a:r>
            <a:r>
              <a:rPr lang="zh-CN" altLang="zh-CN" sz="2800" dirty="0">
                <a:latin typeface="+mn-ea"/>
              </a:rPr>
              <a:t>技能</a:t>
            </a:r>
            <a:r>
              <a:rPr lang="en-US" altLang="zh-CN" sz="2800" dirty="0">
                <a:latin typeface="+mn-ea"/>
              </a:rPr>
              <a:t>（</a:t>
            </a:r>
            <a:r>
              <a:rPr lang="zh-CN" altLang="zh-CN" sz="2800" dirty="0">
                <a:latin typeface="+mn-ea"/>
              </a:rPr>
              <a:t>在其他公司或行业也适用的技能</a:t>
            </a:r>
            <a:r>
              <a:rPr lang="en-US" altLang="zh-CN" sz="2800" dirty="0">
                <a:latin typeface="+mn-ea"/>
              </a:rPr>
              <a:t>）</a:t>
            </a:r>
            <a:r>
              <a:rPr lang="zh-CN" altLang="zh-CN" sz="2800" dirty="0">
                <a:latin typeface="+mn-ea"/>
              </a:rPr>
              <a:t>。</a:t>
            </a:r>
          </a:p>
          <a:p>
            <a:endParaRPr lang="en-IN" sz="28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458">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458">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79512" y="274638"/>
            <a:ext cx="8784976"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10—1</a:t>
            </a:r>
            <a:r>
              <a:rPr lang="zh-CN" altLang="zh-CN" b="1" dirty="0">
                <a:latin typeface="华文新魏" panose="02010800040101010101" pitchFamily="2" charset="-122"/>
                <a:ea typeface="华文新魏" panose="02010800040101010101" pitchFamily="2" charset="-122"/>
              </a:rPr>
              <a:t>可能会引起法律诉讼的培训情形</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53340" y="1417727"/>
          <a:ext cx="9036496" cy="5301208"/>
        </p:xfrm>
        <a:graphic>
          <a:graphicData uri="http://schemas.openxmlformats.org/drawingml/2006/table">
            <a:tbl>
              <a:tblPr firstRow="1" firstCol="1" bandRow="1">
                <a:tableStyleId>{7DF18680-E054-41AD-8BC1-D1AEF772440D}</a:tableStyleId>
              </a:tblPr>
              <a:tblGrid>
                <a:gridCol w="9036496">
                  <a:extLst>
                    <a:ext uri="{9D8B030D-6E8A-4147-A177-3AD203B41FA5}">
                      <a16:colId xmlns:a16="http://schemas.microsoft.com/office/drawing/2014/main" val="20000"/>
                    </a:ext>
                  </a:extLst>
                </a:gridCol>
              </a:tblGrid>
              <a:tr h="5301208">
                <a:tc>
                  <a:txBody>
                    <a:bodyPr/>
                    <a:lstStyle/>
                    <a:p>
                      <a:pPr>
                        <a:lnSpc>
                          <a:spcPct val="120000"/>
                        </a:lnSpc>
                        <a:spcAft>
                          <a:spcPts val="0"/>
                        </a:spcAft>
                      </a:pPr>
                      <a:r>
                        <a:rPr lang="en-US" sz="2400" dirty="0">
                          <a:effectLst/>
                        </a:rPr>
                        <a:t>● </a:t>
                      </a:r>
                      <a:r>
                        <a:rPr lang="zh-CN" sz="2400" dirty="0">
                          <a:effectLst/>
                        </a:rPr>
                        <a:t>不为雇员提供必要的培训或者提供培训不足。</a:t>
                      </a:r>
                    </a:p>
                    <a:p>
                      <a:pPr>
                        <a:lnSpc>
                          <a:spcPct val="120000"/>
                        </a:lnSpc>
                        <a:spcAft>
                          <a:spcPts val="0"/>
                        </a:spcAft>
                      </a:pPr>
                      <a:r>
                        <a:rPr lang="en-US" sz="2400" dirty="0">
                          <a:effectLst/>
                        </a:rPr>
                        <a:t>● </a:t>
                      </a:r>
                      <a:r>
                        <a:rPr lang="zh-CN" sz="2400" dirty="0">
                          <a:effectLst/>
                        </a:rPr>
                        <a:t>雇员在培训活动中受伤。</a:t>
                      </a:r>
                    </a:p>
                    <a:p>
                      <a:pPr>
                        <a:lnSpc>
                          <a:spcPct val="120000"/>
                        </a:lnSpc>
                        <a:spcAft>
                          <a:spcPts val="0"/>
                        </a:spcAft>
                      </a:pPr>
                      <a:r>
                        <a:rPr lang="en-US" sz="2400" dirty="0">
                          <a:effectLst/>
                        </a:rPr>
                        <a:t>● </a:t>
                      </a:r>
                      <a:r>
                        <a:rPr lang="zh-CN" sz="2400" dirty="0">
                          <a:effectLst/>
                        </a:rPr>
                        <a:t>雇员或他人在培训课程外受伤。</a:t>
                      </a:r>
                    </a:p>
                    <a:p>
                      <a:pPr>
                        <a:lnSpc>
                          <a:spcPct val="120000"/>
                        </a:lnSpc>
                        <a:spcAft>
                          <a:spcPts val="0"/>
                        </a:spcAft>
                      </a:pPr>
                      <a:r>
                        <a:rPr lang="en-US" sz="2400" dirty="0">
                          <a:effectLst/>
                        </a:rPr>
                        <a:t>● </a:t>
                      </a:r>
                      <a:r>
                        <a:rPr lang="zh-CN" sz="2400" dirty="0">
                          <a:effectLst/>
                        </a:rPr>
                        <a:t>违反保密制度或中伤他人。</a:t>
                      </a:r>
                    </a:p>
                    <a:p>
                      <a:pPr>
                        <a:lnSpc>
                          <a:spcPct val="120000"/>
                        </a:lnSpc>
                        <a:spcAft>
                          <a:spcPts val="0"/>
                        </a:spcAft>
                      </a:pPr>
                      <a:r>
                        <a:rPr lang="en-US" sz="2400" dirty="0">
                          <a:effectLst/>
                        </a:rPr>
                        <a:t>● </a:t>
                      </a:r>
                      <a:r>
                        <a:rPr lang="zh-CN" sz="2400" dirty="0">
                          <a:effectLst/>
                        </a:rPr>
                        <a:t>在培训课堂上未经许可就复制和使用受版权保护的资料。</a:t>
                      </a:r>
                    </a:p>
                    <a:p>
                      <a:pPr>
                        <a:lnSpc>
                          <a:spcPct val="120000"/>
                        </a:lnSpc>
                        <a:spcAft>
                          <a:spcPts val="0"/>
                        </a:spcAft>
                      </a:pPr>
                      <a:r>
                        <a:rPr lang="en-US" sz="2400" dirty="0">
                          <a:effectLst/>
                        </a:rPr>
                        <a:t>● </a:t>
                      </a:r>
                      <a:r>
                        <a:rPr lang="zh-CN" sz="2400" dirty="0">
                          <a:effectLst/>
                        </a:rPr>
                        <a:t>把女性、少数族裔雇员、老年雇员排除在培训计划之外。</a:t>
                      </a:r>
                    </a:p>
                    <a:p>
                      <a:pPr>
                        <a:lnSpc>
                          <a:spcPct val="120000"/>
                        </a:lnSpc>
                        <a:spcAft>
                          <a:spcPts val="0"/>
                        </a:spcAft>
                      </a:pPr>
                      <a:r>
                        <a:rPr lang="en-US" sz="2400" dirty="0">
                          <a:effectLst/>
                        </a:rPr>
                        <a:t>● </a:t>
                      </a:r>
                      <a:r>
                        <a:rPr lang="zh-CN" sz="2400" dirty="0">
                          <a:effectLst/>
                        </a:rPr>
                        <a:t>培训中不能平等对待雇员。</a:t>
                      </a:r>
                    </a:p>
                    <a:p>
                      <a:pPr>
                        <a:lnSpc>
                          <a:spcPct val="120000"/>
                        </a:lnSpc>
                        <a:spcAft>
                          <a:spcPts val="0"/>
                        </a:spcAft>
                      </a:pPr>
                      <a:r>
                        <a:rPr lang="en-US" sz="2400" dirty="0">
                          <a:effectLst/>
                        </a:rPr>
                        <a:t>● </a:t>
                      </a:r>
                      <a:r>
                        <a:rPr lang="zh-CN" sz="2400" dirty="0">
                          <a:effectLst/>
                        </a:rPr>
                        <a:t>要求雇员参与侮辱性项目。</a:t>
                      </a:r>
                    </a:p>
                    <a:p>
                      <a:pPr>
                        <a:lnSpc>
                          <a:spcPct val="120000"/>
                        </a:lnSpc>
                        <a:spcAft>
                          <a:spcPts val="0"/>
                        </a:spcAft>
                      </a:pPr>
                      <a:r>
                        <a:rPr lang="en-US" sz="2400" dirty="0">
                          <a:effectLst/>
                        </a:rPr>
                        <a:t>● </a:t>
                      </a:r>
                      <a:r>
                        <a:rPr lang="zh-CN" sz="2400" dirty="0">
                          <a:effectLst/>
                        </a:rPr>
                        <a:t>培训期间出现歧视性信息。</a:t>
                      </a:r>
                    </a:p>
                    <a:p>
                      <a:pPr>
                        <a:lnSpc>
                          <a:spcPct val="120000"/>
                        </a:lnSpc>
                        <a:spcAft>
                          <a:spcPts val="0"/>
                        </a:spcAft>
                      </a:pPr>
                      <a:r>
                        <a:rPr lang="en-US" sz="2400" dirty="0">
                          <a:effectLst/>
                        </a:rPr>
                        <a:t>● </a:t>
                      </a:r>
                      <a:r>
                        <a:rPr lang="zh-CN" sz="2400" dirty="0">
                          <a:effectLst/>
                        </a:rPr>
                        <a:t>培训项目不为残疾受训者做出合理调整。</a:t>
                      </a:r>
                    </a:p>
                    <a:p>
                      <a:pPr>
                        <a:lnSpc>
                          <a:spcPct val="120000"/>
                        </a:lnSpc>
                        <a:spcAft>
                          <a:spcPts val="0"/>
                        </a:spcAft>
                      </a:pPr>
                      <a:r>
                        <a:rPr lang="en-US" sz="2400" dirty="0">
                          <a:effectLst/>
                        </a:rPr>
                        <a:t>● </a:t>
                      </a:r>
                      <a:r>
                        <a:rPr lang="zh-CN" sz="2400" dirty="0">
                          <a:effectLst/>
                        </a:rPr>
                        <a:t>把培训费用错误地作为一种支出</a:t>
                      </a:r>
                      <a:r>
                        <a:rPr lang="en-US" sz="2400" dirty="0">
                          <a:effectLst/>
                        </a:rPr>
                        <a:t>，</a:t>
                      </a:r>
                      <a:r>
                        <a:rPr lang="zh-CN" sz="2400" dirty="0">
                          <a:effectLst/>
                        </a:rPr>
                        <a:t>或不把培训补偿计为收入。</a:t>
                      </a:r>
                      <a:endParaRPr lang="zh-CN" sz="24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0"/>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5" name="Title 1"/>
          <p:cNvSpPr>
            <a:spLocks noGrp="1"/>
          </p:cNvSpPr>
          <p:nvPr>
            <p:ph type="title" idx="4294967295"/>
          </p:nvPr>
        </p:nvSpPr>
        <p:spPr>
          <a:xfrm>
            <a:off x="0" y="274638"/>
            <a:ext cx="8964488" cy="1143000"/>
          </a:xfrm>
        </p:spPr>
        <p:txBody>
          <a:bodyPr>
            <a:no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在培训课堂上未经许可就复制和使用受版权保护的资料</a:t>
            </a:r>
            <a:endParaRPr lang="en-IN" b="1" dirty="0">
              <a:latin typeface="华文新魏" panose="02010800040101010101" pitchFamily="2" charset="-122"/>
              <a:ea typeface="华文新魏" panose="02010800040101010101" pitchFamily="2" charset="-122"/>
            </a:endParaRPr>
          </a:p>
        </p:txBody>
      </p:sp>
      <p:sp>
        <p:nvSpPr>
          <p:cNvPr id="21506" name="Content Placeholder 2"/>
          <p:cNvSpPr>
            <a:spLocks noGrp="1"/>
          </p:cNvSpPr>
          <p:nvPr>
            <p:ph idx="4294967295"/>
          </p:nvPr>
        </p:nvSpPr>
        <p:spPr>
          <a:xfrm>
            <a:off x="675640" y="1485900"/>
            <a:ext cx="8229600" cy="4924425"/>
          </a:xfrm>
        </p:spPr>
        <p:txBody>
          <a:bodyPr/>
          <a:lstStyle/>
          <a:p>
            <a:pPr marL="362585" indent="-362585">
              <a:lnSpc>
                <a:spcPct val="120000"/>
              </a:lnSpc>
              <a:buFont typeface="Wingdings" panose="05000000000000000000" charset="0"/>
              <a:buChar char="l"/>
            </a:pPr>
            <a:r>
              <a:rPr lang="zh-CN" altLang="zh-CN" sz="2800" b="1" dirty="0">
                <a:latin typeface="+mn-ea"/>
              </a:rPr>
              <a:t>版权</a:t>
            </a:r>
            <a:r>
              <a:rPr lang="zh-CN" altLang="en-US" sz="2800" dirty="0">
                <a:latin typeface="+mn-ea"/>
              </a:rPr>
              <a:t>：</a:t>
            </a:r>
            <a:r>
              <a:rPr lang="zh-CN" altLang="zh-CN" sz="2800" dirty="0">
                <a:latin typeface="+mn-ea"/>
              </a:rPr>
              <a:t>是对一种思想的表达方式</a:t>
            </a:r>
            <a:r>
              <a:rPr lang="en-US" altLang="zh-CN" sz="2800" dirty="0">
                <a:latin typeface="+mn-ea"/>
              </a:rPr>
              <a:t>（</a:t>
            </a:r>
            <a:r>
              <a:rPr lang="zh-CN" altLang="zh-CN" sz="2800" dirty="0">
                <a:latin typeface="+mn-ea"/>
              </a:rPr>
              <a:t>如一个软件项目的培训手册</a:t>
            </a:r>
            <a:r>
              <a:rPr lang="en-US" altLang="zh-CN" sz="2800" dirty="0">
                <a:latin typeface="+mn-ea"/>
              </a:rPr>
              <a:t>）</a:t>
            </a:r>
            <a:r>
              <a:rPr lang="zh-CN" altLang="zh-CN" sz="2800" dirty="0">
                <a:latin typeface="+mn-ea"/>
              </a:rPr>
              <a:t>进行的合法保护</a:t>
            </a:r>
            <a:r>
              <a:rPr lang="en-US" altLang="zh-CN" sz="2800" dirty="0">
                <a:latin typeface="+mn-ea"/>
              </a:rPr>
              <a:t>，</a:t>
            </a:r>
            <a:r>
              <a:rPr lang="zh-CN" altLang="zh-CN" sz="2800" dirty="0">
                <a:latin typeface="+mn-ea"/>
              </a:rPr>
              <a:t>但并不保护材料所包含的思想</a:t>
            </a:r>
            <a:r>
              <a:rPr lang="en-US" altLang="zh-CN" sz="2800" dirty="0">
                <a:latin typeface="+mn-ea"/>
              </a:rPr>
              <a:t>（</a:t>
            </a:r>
            <a:r>
              <a:rPr lang="zh-CN" altLang="zh-CN" sz="2800" dirty="0">
                <a:latin typeface="+mn-ea"/>
              </a:rPr>
              <a:t>如软件项目中帮助性窗口的使用</a:t>
            </a:r>
            <a:r>
              <a:rPr lang="en-US" altLang="zh-CN" sz="2800" dirty="0">
                <a:latin typeface="+mn-ea"/>
              </a:rPr>
              <a:t>）</a:t>
            </a:r>
          </a:p>
          <a:p>
            <a:pPr marL="631190" lvl="1" indent="-311150">
              <a:lnSpc>
                <a:spcPct val="120000"/>
              </a:lnSpc>
              <a:buFont typeface="Wingdings" panose="05000000000000000000" charset="0"/>
              <a:buChar char="l"/>
            </a:pPr>
            <a:r>
              <a:rPr lang="zh-CN" altLang="zh-CN" sz="2800" dirty="0">
                <a:latin typeface="+mn-ea"/>
              </a:rPr>
              <a:t>版权同样禁止他人在原作的基础上创作</a:t>
            </a:r>
            <a:endParaRPr lang="en-US" altLang="zh-CN" sz="2800" dirty="0">
              <a:latin typeface="+mn-ea"/>
            </a:endParaRPr>
          </a:p>
          <a:p>
            <a:pPr marL="631190" lvl="1" indent="-311150">
              <a:lnSpc>
                <a:spcPct val="120000"/>
              </a:lnSpc>
              <a:buFont typeface="Wingdings" panose="05000000000000000000" charset="0"/>
              <a:buChar char="l"/>
            </a:pPr>
            <a:r>
              <a:rPr lang="zh-CN" altLang="zh-CN" sz="2800" dirty="0">
                <a:latin typeface="+mn-ea"/>
              </a:rPr>
              <a:t>禁止他人在未经许可的情况下进行</a:t>
            </a:r>
            <a:r>
              <a:rPr lang="zh-CN" altLang="en-US" sz="2800" dirty="0">
                <a:latin typeface="+mn-ea"/>
              </a:rPr>
              <a:t>：</a:t>
            </a:r>
            <a:endParaRPr lang="en-US" altLang="zh-CN" sz="2800" dirty="0">
              <a:latin typeface="+mn-ea"/>
            </a:endParaRPr>
          </a:p>
          <a:p>
            <a:pPr marL="900430" lvl="2" indent="-306070">
              <a:lnSpc>
                <a:spcPct val="120000"/>
              </a:lnSpc>
              <a:buFont typeface="Wingdings" panose="05000000000000000000" charset="0"/>
              <a:buChar char="l"/>
            </a:pPr>
            <a:r>
              <a:rPr lang="zh-CN" altLang="zh-CN" sz="2400" dirty="0">
                <a:latin typeface="+mn-ea"/>
              </a:rPr>
              <a:t>复制</a:t>
            </a:r>
            <a:endParaRPr lang="en-US" altLang="zh-CN" sz="2400" dirty="0">
              <a:latin typeface="+mn-ea"/>
            </a:endParaRPr>
          </a:p>
          <a:p>
            <a:pPr marL="900430" lvl="2" indent="-306070">
              <a:lnSpc>
                <a:spcPct val="120000"/>
              </a:lnSpc>
              <a:buFont typeface="Wingdings" panose="05000000000000000000" charset="0"/>
              <a:buChar char="l"/>
            </a:pPr>
            <a:r>
              <a:rPr lang="zh-CN" altLang="zh-CN" sz="2400" dirty="0">
                <a:latin typeface="+mn-ea"/>
              </a:rPr>
              <a:t>传播</a:t>
            </a:r>
            <a:endParaRPr lang="en-US" altLang="zh-CN" sz="2400" dirty="0">
              <a:latin typeface="+mn-ea"/>
            </a:endParaRPr>
          </a:p>
          <a:p>
            <a:pPr marL="900430" lvl="2" indent="-306070">
              <a:lnSpc>
                <a:spcPct val="120000"/>
              </a:lnSpc>
              <a:buFont typeface="Wingdings" panose="05000000000000000000" charset="0"/>
              <a:buChar char="l"/>
            </a:pPr>
            <a:r>
              <a:rPr lang="zh-CN" altLang="zh-CN" sz="2400" dirty="0">
                <a:latin typeface="+mn-ea"/>
              </a:rPr>
              <a:t>出版</a:t>
            </a:r>
          </a:p>
          <a:p>
            <a:endParaRPr lang="en-US"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50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1506">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1506">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1506">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1506">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150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build="p"/>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29" name="Title 1"/>
          <p:cNvSpPr>
            <a:spLocks noGrp="1"/>
          </p:cNvSpPr>
          <p:nvPr>
            <p:ph type="title" idx="4294967295"/>
          </p:nvPr>
        </p:nvSpPr>
        <p:spPr>
          <a:xfrm>
            <a:off x="0" y="274638"/>
            <a:ext cx="9144000" cy="1143000"/>
          </a:xfrm>
        </p:spPr>
        <p:txBody>
          <a:bodyPr>
            <a:no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把女性、少数族裔雇员、老年雇员排除在培训计划之外</a:t>
            </a:r>
            <a:endParaRPr lang="en-IN" sz="4400" b="1" dirty="0">
              <a:latin typeface="华文新魏" panose="02010800040101010101" pitchFamily="2" charset="-122"/>
              <a:ea typeface="华文新魏" panose="02010800040101010101" pitchFamily="2" charset="-122"/>
            </a:endParaRPr>
          </a:p>
        </p:txBody>
      </p:sp>
      <p:sp>
        <p:nvSpPr>
          <p:cNvPr id="22530" name="Content Placeholder 2"/>
          <p:cNvSpPr>
            <a:spLocks noGrp="1"/>
          </p:cNvSpPr>
          <p:nvPr>
            <p:ph idx="4294967295"/>
          </p:nvPr>
        </p:nvSpPr>
        <p:spPr>
          <a:xfrm>
            <a:off x="407035" y="1611630"/>
            <a:ext cx="8620125" cy="4924425"/>
          </a:xfrm>
        </p:spPr>
        <p:txBody>
          <a:bodyPr/>
          <a:lstStyle/>
          <a:p>
            <a:pPr marL="622935" indent="-346710">
              <a:lnSpc>
                <a:spcPct val="120000"/>
              </a:lnSpc>
              <a:buFont typeface="Wingdings" panose="05000000000000000000" charset="0"/>
              <a:buChar char="l"/>
            </a:pPr>
            <a:r>
              <a:rPr lang="zh-CN" altLang="zh-CN" sz="2800" b="1" dirty="0">
                <a:latin typeface="+mn-ea"/>
              </a:rPr>
              <a:t>《民权法案》</a:t>
            </a:r>
            <a:r>
              <a:rPr lang="zh-CN" altLang="en-US" sz="2800" b="1" dirty="0">
                <a:latin typeface="+mn-ea"/>
              </a:rPr>
              <a:t>：</a:t>
            </a:r>
            <a:r>
              <a:rPr lang="en-US" altLang="zh-CN" sz="2800" dirty="0">
                <a:latin typeface="+mn-ea"/>
              </a:rPr>
              <a:t>（1991</a:t>
            </a:r>
            <a:r>
              <a:rPr lang="zh-CN" altLang="zh-CN" sz="2800" dirty="0">
                <a:latin typeface="+mn-ea"/>
              </a:rPr>
              <a:t>年修订</a:t>
            </a:r>
            <a:r>
              <a:rPr lang="en-US" altLang="zh-CN" sz="2800" dirty="0">
                <a:latin typeface="+mn-ea"/>
              </a:rPr>
              <a:t>）</a:t>
            </a:r>
            <a:r>
              <a:rPr lang="zh-CN" altLang="zh-CN" sz="2800" dirty="0">
                <a:latin typeface="+mn-ea"/>
              </a:rPr>
              <a:t>第七章规定</a:t>
            </a:r>
            <a:r>
              <a:rPr lang="en-US" altLang="zh-CN" sz="2800" dirty="0">
                <a:latin typeface="+mn-ea"/>
              </a:rPr>
              <a:t>，</a:t>
            </a:r>
            <a:r>
              <a:rPr lang="zh-CN" altLang="zh-CN" sz="2800" dirty="0">
                <a:latin typeface="+mn-ea"/>
              </a:rPr>
              <a:t>因种族、肤色、宗教信仰、性别或原籍等原因不录用或开除雇员是非法行为。</a:t>
            </a:r>
            <a:endParaRPr lang="en-US" altLang="zh-CN" sz="2800" dirty="0">
              <a:latin typeface="+mn-ea"/>
            </a:endParaRPr>
          </a:p>
          <a:p>
            <a:pPr marL="622935" indent="-346710">
              <a:lnSpc>
                <a:spcPct val="120000"/>
              </a:lnSpc>
              <a:buFont typeface="Wingdings" panose="05000000000000000000" charset="0"/>
              <a:buChar char="l"/>
            </a:pPr>
            <a:r>
              <a:rPr lang="zh-CN" altLang="zh-CN" sz="2800" b="1" dirty="0">
                <a:latin typeface="+mn-ea"/>
              </a:rPr>
              <a:t>《雇佣中的年龄歧视法案》</a:t>
            </a:r>
            <a:r>
              <a:rPr lang="zh-CN" altLang="en-US" sz="2800" b="1" dirty="0">
                <a:latin typeface="+mn-ea"/>
              </a:rPr>
              <a:t>：</a:t>
            </a:r>
            <a:r>
              <a:rPr lang="zh-CN" altLang="zh-CN" sz="2800" dirty="0">
                <a:latin typeface="+mn-ea"/>
              </a:rPr>
              <a:t>禁止歧视</a:t>
            </a:r>
            <a:r>
              <a:rPr lang="en-US" altLang="zh-CN" sz="2800" dirty="0">
                <a:latin typeface="+mn-ea"/>
              </a:rPr>
              <a:t>40</a:t>
            </a:r>
            <a:r>
              <a:rPr lang="zh-CN" altLang="zh-CN" sz="2800" dirty="0">
                <a:latin typeface="+mn-ea"/>
              </a:rPr>
              <a:t>岁以上的人</a:t>
            </a:r>
            <a:r>
              <a:rPr lang="zh-CN" altLang="zh-CN" dirty="0"/>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53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2530">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build="p"/>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3" name="Title 1"/>
          <p:cNvSpPr>
            <a:spLocks noGrp="1"/>
          </p:cNvSpPr>
          <p:nvPr>
            <p:ph type="title" idx="4294967295"/>
          </p:nvPr>
        </p:nvSpPr>
        <p:spPr>
          <a:xfrm>
            <a:off x="457200" y="-86677"/>
            <a:ext cx="8229600"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不为残疾受训者做出合理调整</a:t>
            </a:r>
            <a:endParaRPr lang="en-IN" b="1" dirty="0">
              <a:latin typeface="华文新魏" panose="02010800040101010101" pitchFamily="2" charset="-122"/>
              <a:ea typeface="华文新魏" panose="02010800040101010101" pitchFamily="2" charset="-122"/>
            </a:endParaRPr>
          </a:p>
        </p:txBody>
      </p:sp>
      <p:sp>
        <p:nvSpPr>
          <p:cNvPr id="23554" name="Content Placeholder 2"/>
          <p:cNvSpPr>
            <a:spLocks noGrp="1"/>
          </p:cNvSpPr>
          <p:nvPr>
            <p:ph idx="4294967295"/>
          </p:nvPr>
        </p:nvSpPr>
        <p:spPr>
          <a:xfrm>
            <a:off x="406400" y="1283970"/>
            <a:ext cx="8229600" cy="4924425"/>
          </a:xfrm>
        </p:spPr>
        <p:txBody>
          <a:bodyPr/>
          <a:lstStyle/>
          <a:p>
            <a:pPr marL="730250" indent="-457200">
              <a:lnSpc>
                <a:spcPct val="120000"/>
              </a:lnSpc>
              <a:buFont typeface="Wingdings" panose="05000000000000000000" charset="0"/>
              <a:buChar char="l"/>
            </a:pPr>
            <a:r>
              <a:rPr lang="en-US" altLang="zh-CN" sz="2800" b="1" dirty="0">
                <a:latin typeface="+mn-ea"/>
              </a:rPr>
              <a:t>1990</a:t>
            </a:r>
            <a:r>
              <a:rPr lang="zh-CN" altLang="zh-CN" sz="2800" b="1" dirty="0">
                <a:latin typeface="+mn-ea"/>
              </a:rPr>
              <a:t>年的《美国伤残法案》</a:t>
            </a:r>
            <a:r>
              <a:rPr lang="zh-CN" altLang="en-US" sz="2800" b="1" dirty="0">
                <a:latin typeface="+mn-ea"/>
              </a:rPr>
              <a:t>：</a:t>
            </a:r>
            <a:r>
              <a:rPr lang="zh-CN" altLang="zh-CN" sz="2800" dirty="0">
                <a:latin typeface="+mn-ea"/>
              </a:rPr>
              <a:t>禁止人们在工作场所中歧视残疾人</a:t>
            </a:r>
            <a:r>
              <a:rPr lang="en-US" altLang="zh-CN" sz="2800" dirty="0">
                <a:latin typeface="+mn-ea"/>
              </a:rPr>
              <a:t>，</a:t>
            </a:r>
            <a:r>
              <a:rPr lang="zh-CN" altLang="zh-CN" sz="2800" dirty="0">
                <a:latin typeface="+mn-ea"/>
              </a:rPr>
              <a:t>包括在录用、解雇、薪酬制定和培训等方面歧视残疾人。</a:t>
            </a:r>
            <a:endParaRPr lang="en-US" altLang="zh-CN" sz="2800" dirty="0">
              <a:latin typeface="+mn-ea"/>
            </a:endParaRPr>
          </a:p>
          <a:p>
            <a:pPr marL="730250" indent="-457200">
              <a:lnSpc>
                <a:spcPct val="120000"/>
              </a:lnSpc>
              <a:buFont typeface="Wingdings" panose="05000000000000000000" charset="0"/>
              <a:buChar char="l"/>
            </a:pPr>
            <a:r>
              <a:rPr lang="zh-CN" altLang="zh-CN" sz="2800" b="1" dirty="0">
                <a:latin typeface="+mn-ea"/>
              </a:rPr>
              <a:t>合理调整</a:t>
            </a:r>
            <a:r>
              <a:rPr lang="zh-CN" altLang="en-US" sz="2800" dirty="0">
                <a:latin typeface="+mn-ea"/>
              </a:rPr>
              <a:t>：</a:t>
            </a:r>
            <a:r>
              <a:rPr lang="zh-CN" altLang="zh-CN" sz="2800" dirty="0">
                <a:latin typeface="+mn-ea"/>
              </a:rPr>
              <a:t>是指让残疾人更易于接触和使用培训设施</a:t>
            </a:r>
            <a:r>
              <a:rPr lang="en-US" altLang="zh-CN" sz="2800" dirty="0">
                <a:latin typeface="+mn-ea"/>
              </a:rPr>
              <a:t>，</a:t>
            </a:r>
            <a:r>
              <a:rPr lang="zh-CN" altLang="zh-CN" sz="2800" dirty="0">
                <a:latin typeface="+mn-ea"/>
              </a:rPr>
              <a:t>也包括改进教学媒体</a:t>
            </a:r>
            <a:r>
              <a:rPr lang="en-US" altLang="zh-CN" sz="2800" dirty="0">
                <a:latin typeface="+mn-ea"/>
              </a:rPr>
              <a:t>，</a:t>
            </a:r>
            <a:r>
              <a:rPr lang="zh-CN" altLang="zh-CN" sz="2800" dirty="0">
                <a:latin typeface="+mn-ea"/>
              </a:rPr>
              <a:t>调整培训政策和为受训者配备助教或翻译。</a:t>
            </a:r>
            <a:endParaRPr lang="en-US" sz="2800" b="1"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55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355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build="p"/>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7" name="Title 1"/>
          <p:cNvSpPr>
            <a:spLocks noGrp="1"/>
          </p:cNvSpPr>
          <p:nvPr>
            <p:ph type="title" idx="4294967295"/>
          </p:nvPr>
        </p:nvSpPr>
        <p:spPr>
          <a:xfrm>
            <a:off x="457200" y="-129857"/>
            <a:ext cx="8229600"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管理多元化劳动力队伍</a:t>
            </a:r>
            <a:endParaRPr lang="en-IN" sz="4400" b="1" dirty="0">
              <a:latin typeface="华文新魏" panose="02010800040101010101" pitchFamily="2" charset="-122"/>
              <a:ea typeface="华文新魏" panose="02010800040101010101" pitchFamily="2" charset="-122"/>
            </a:endParaRPr>
          </a:p>
        </p:txBody>
      </p:sp>
      <p:sp>
        <p:nvSpPr>
          <p:cNvPr id="24578" name="Content Placeholder 2"/>
          <p:cNvSpPr>
            <a:spLocks noGrp="1"/>
          </p:cNvSpPr>
          <p:nvPr>
            <p:ph idx="4294967295"/>
          </p:nvPr>
        </p:nvSpPr>
        <p:spPr>
          <a:xfrm>
            <a:off x="398145" y="1284605"/>
            <a:ext cx="8603615" cy="4924425"/>
          </a:xfrm>
        </p:spPr>
        <p:txBody>
          <a:bodyPr/>
          <a:lstStyle/>
          <a:p>
            <a:pPr marL="730250" indent="-457200">
              <a:lnSpc>
                <a:spcPct val="120000"/>
              </a:lnSpc>
              <a:buFont typeface="Wingdings" panose="05000000000000000000" charset="0"/>
              <a:buChar char="l"/>
            </a:pPr>
            <a:r>
              <a:rPr lang="zh-CN" altLang="zh-CN" sz="2800" b="1" dirty="0">
                <a:latin typeface="+mn-ea"/>
              </a:rPr>
              <a:t>包容性</a:t>
            </a:r>
            <a:r>
              <a:rPr lang="zh-CN" altLang="en-US" sz="2800" dirty="0">
                <a:latin typeface="+mn-ea"/>
              </a:rPr>
              <a:t>：</a:t>
            </a:r>
            <a:r>
              <a:rPr lang="zh-CN" altLang="zh-CN" sz="2800" dirty="0">
                <a:latin typeface="+mn-ea"/>
              </a:rPr>
              <a:t>是指营造一种雇员可以分享归属感、相互尊重、对彼此负责的氛围</a:t>
            </a:r>
            <a:r>
              <a:rPr lang="en-US" altLang="zh-CN" sz="2800" dirty="0">
                <a:latin typeface="+mn-ea"/>
              </a:rPr>
              <a:t>，</a:t>
            </a:r>
            <a:r>
              <a:rPr lang="zh-CN" altLang="zh-CN" sz="2800" dirty="0">
                <a:latin typeface="+mn-ea"/>
              </a:rPr>
              <a:t>使每个人都能发挥出最佳水平。</a:t>
            </a:r>
            <a:endParaRPr lang="en-US" altLang="zh-CN" sz="2800" dirty="0">
              <a:latin typeface="+mn-ea"/>
            </a:endParaRPr>
          </a:p>
          <a:p>
            <a:pPr marL="730250" indent="-457200">
              <a:lnSpc>
                <a:spcPct val="120000"/>
              </a:lnSpc>
              <a:buFont typeface="Wingdings" panose="05000000000000000000" charset="0"/>
              <a:buChar char="l"/>
            </a:pPr>
            <a:r>
              <a:rPr lang="zh-CN" altLang="zh-CN" sz="2800" b="1" dirty="0">
                <a:latin typeface="+mn-ea"/>
              </a:rPr>
              <a:t>多元化培训</a:t>
            </a:r>
            <a:r>
              <a:rPr lang="zh-CN" altLang="en-US" sz="2800" dirty="0">
                <a:latin typeface="+mn-ea"/>
              </a:rPr>
              <a:t>：</a:t>
            </a:r>
            <a:r>
              <a:rPr lang="zh-CN" altLang="zh-CN" sz="2800" dirty="0">
                <a:latin typeface="+mn-ea"/>
              </a:rPr>
              <a:t>是旨在改变雇员对多元化的态度及开发他们与不同人一起工作的技能的培训计划。</a:t>
            </a:r>
          </a:p>
          <a:p>
            <a:pPr marL="730250" indent="-457200">
              <a:lnSpc>
                <a:spcPct val="120000"/>
              </a:lnSpc>
              <a:buFont typeface="Wingdings" panose="05000000000000000000" charset="0"/>
              <a:buChar char="l"/>
            </a:pPr>
            <a:r>
              <a:rPr lang="zh-CN" altLang="zh-CN" sz="2800" b="1" dirty="0">
                <a:latin typeface="+mn-ea"/>
              </a:rPr>
              <a:t>多元化与包容性管理</a:t>
            </a:r>
            <a:r>
              <a:rPr lang="zh-CN" altLang="en-US" sz="2800" dirty="0">
                <a:latin typeface="+mn-ea"/>
              </a:rPr>
              <a:t>：</a:t>
            </a:r>
            <a:r>
              <a:rPr lang="zh-CN" altLang="zh-CN" sz="2800" dirty="0">
                <a:latin typeface="+mn-ea"/>
              </a:rPr>
              <a:t>营造一种所有雇员</a:t>
            </a:r>
            <a:r>
              <a:rPr lang="en-US" altLang="zh-CN" sz="2800" dirty="0">
                <a:latin typeface="+mn-ea"/>
              </a:rPr>
              <a:t>（</a:t>
            </a:r>
            <a:r>
              <a:rPr lang="zh-CN" altLang="zh-CN" sz="2800" dirty="0">
                <a:latin typeface="+mn-ea"/>
              </a:rPr>
              <a:t>不管人数多少</a:t>
            </a:r>
            <a:r>
              <a:rPr lang="en-US" altLang="zh-CN" sz="2800" dirty="0">
                <a:latin typeface="+mn-ea"/>
              </a:rPr>
              <a:t>）</a:t>
            </a:r>
            <a:r>
              <a:rPr lang="zh-CN" altLang="zh-CN" sz="2800" dirty="0">
                <a:latin typeface="+mn-ea"/>
              </a:rPr>
              <a:t>都可以为实现企业目标和个人发展做出贡献的氛围。</a:t>
            </a:r>
            <a:endParaRPr lang="en-US" sz="28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57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57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57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274638"/>
            <a:ext cx="8964488"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10—2</a:t>
            </a:r>
            <a:r>
              <a:rPr lang="zh-CN" altLang="zh-CN" b="1" dirty="0">
                <a:latin typeface="华文新魏" panose="02010800040101010101" pitchFamily="2" charset="-122"/>
                <a:ea typeface="华文新魏" panose="02010800040101010101" pitchFamily="2" charset="-122"/>
              </a:rPr>
              <a:t>与多元化培训计划的长期成功相关的特点</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179512" y="1772816"/>
          <a:ext cx="8784976" cy="5085184"/>
        </p:xfrm>
        <a:graphic>
          <a:graphicData uri="http://schemas.openxmlformats.org/drawingml/2006/table">
            <a:tbl>
              <a:tblPr firstRow="1" firstCol="1" bandRow="1">
                <a:tableStyleId>{7DF18680-E054-41AD-8BC1-D1AEF772440D}</a:tableStyleId>
              </a:tblPr>
              <a:tblGrid>
                <a:gridCol w="8784976">
                  <a:extLst>
                    <a:ext uri="{9D8B030D-6E8A-4147-A177-3AD203B41FA5}">
                      <a16:colId xmlns:a16="http://schemas.microsoft.com/office/drawing/2014/main" val="20000"/>
                    </a:ext>
                  </a:extLst>
                </a:gridCol>
              </a:tblGrid>
              <a:tr h="5085184">
                <a:tc>
                  <a:txBody>
                    <a:bodyPr/>
                    <a:lstStyle/>
                    <a:p>
                      <a:pPr marL="342900" indent="-342900">
                        <a:lnSpc>
                          <a:spcPct val="120000"/>
                        </a:lnSpc>
                        <a:spcAft>
                          <a:spcPts val="0"/>
                        </a:spcAft>
                        <a:buFont typeface="Arial" panose="020B0604020202020204" pitchFamily="34" charset="0"/>
                        <a:buChar char="•"/>
                      </a:pPr>
                      <a:r>
                        <a:rPr lang="zh-CN" sz="2000" dirty="0">
                          <a:effectLst/>
                        </a:rPr>
                        <a:t>最高管理层能提供资源</a:t>
                      </a:r>
                      <a:r>
                        <a:rPr lang="en-US" sz="2000" dirty="0">
                          <a:effectLst/>
                        </a:rPr>
                        <a:t>，</a:t>
                      </a:r>
                      <a:r>
                        <a:rPr lang="zh-CN" sz="2000" dirty="0">
                          <a:effectLst/>
                        </a:rPr>
                        <a:t>亲自参与</a:t>
                      </a:r>
                      <a:r>
                        <a:rPr lang="en-US" sz="2000" dirty="0">
                          <a:effectLst/>
                        </a:rPr>
                        <a:t>，</a:t>
                      </a:r>
                      <a:r>
                        <a:rPr lang="zh-CN" sz="2000" dirty="0">
                          <a:effectLst/>
                        </a:rPr>
                        <a:t>并公开支持多元化。</a:t>
                      </a:r>
                    </a:p>
                    <a:p>
                      <a:pPr marL="342900" indent="-342900">
                        <a:lnSpc>
                          <a:spcPct val="120000"/>
                        </a:lnSpc>
                        <a:spcAft>
                          <a:spcPts val="0"/>
                        </a:spcAft>
                        <a:buFont typeface="Arial" panose="020B0604020202020204" pitchFamily="34" charset="0"/>
                        <a:buChar char="•"/>
                      </a:pPr>
                      <a:r>
                        <a:rPr lang="zh-CN" sz="2000" dirty="0">
                          <a:effectLst/>
                        </a:rPr>
                        <a:t>该培训计划是结构化的。</a:t>
                      </a:r>
                    </a:p>
                    <a:p>
                      <a:pPr marL="342900" indent="-342900">
                        <a:lnSpc>
                          <a:spcPct val="120000"/>
                        </a:lnSpc>
                        <a:spcAft>
                          <a:spcPts val="0"/>
                        </a:spcAft>
                        <a:buFont typeface="Arial" panose="020B0604020202020204" pitchFamily="34" charset="0"/>
                        <a:buChar char="•"/>
                      </a:pPr>
                      <a:r>
                        <a:rPr lang="zh-CN" sz="2000" dirty="0">
                          <a:effectLst/>
                        </a:rPr>
                        <a:t>把获取多元化的工作人员看作一个业务目标。</a:t>
                      </a:r>
                    </a:p>
                    <a:p>
                      <a:pPr marL="342900" indent="-342900">
                        <a:lnSpc>
                          <a:spcPct val="120000"/>
                        </a:lnSpc>
                        <a:spcAft>
                          <a:spcPts val="0"/>
                        </a:spcAft>
                        <a:buFont typeface="Arial" panose="020B0604020202020204" pitchFamily="34" charset="0"/>
                        <a:buChar char="•"/>
                      </a:pPr>
                      <a:r>
                        <a:rPr lang="zh-CN" sz="2000" dirty="0">
                          <a:effectLst/>
                        </a:rPr>
                        <a:t>把获取多元化的工作人员看作获得收入和利润的必备手段。</a:t>
                      </a:r>
                    </a:p>
                    <a:p>
                      <a:pPr marL="342900" indent="-342900">
                        <a:lnSpc>
                          <a:spcPct val="120000"/>
                        </a:lnSpc>
                        <a:spcAft>
                          <a:spcPts val="0"/>
                        </a:spcAft>
                        <a:buFont typeface="Arial" panose="020B0604020202020204" pitchFamily="34" charset="0"/>
                        <a:buChar char="•"/>
                      </a:pPr>
                      <a:r>
                        <a:rPr lang="zh-CN" sz="2000" dirty="0">
                          <a:effectLst/>
                        </a:rPr>
                        <a:t>利用指标</a:t>
                      </a:r>
                      <a:r>
                        <a:rPr lang="en-US" sz="2000" dirty="0">
                          <a:effectLst/>
                        </a:rPr>
                        <a:t>（</a:t>
                      </a:r>
                      <a:r>
                        <a:rPr lang="zh-CN" sz="2000" dirty="0">
                          <a:effectLst/>
                        </a:rPr>
                        <a:t>例如销售额、留职率和推广率</a:t>
                      </a:r>
                      <a:r>
                        <a:rPr lang="en-US" sz="2000" dirty="0">
                          <a:effectLst/>
                        </a:rPr>
                        <a:t>）</a:t>
                      </a:r>
                      <a:r>
                        <a:rPr lang="zh-CN" sz="2000" dirty="0">
                          <a:effectLst/>
                        </a:rPr>
                        <a:t>对培训项目进行评估。</a:t>
                      </a:r>
                    </a:p>
                    <a:p>
                      <a:pPr marL="342900" indent="-342900">
                        <a:lnSpc>
                          <a:spcPct val="120000"/>
                        </a:lnSpc>
                        <a:spcAft>
                          <a:spcPts val="0"/>
                        </a:spcAft>
                        <a:buFont typeface="Arial" panose="020B0604020202020204" pitchFamily="34" charset="0"/>
                        <a:buChar char="•"/>
                      </a:pPr>
                      <a:r>
                        <a:rPr lang="zh-CN" sz="2000" dirty="0">
                          <a:effectLst/>
                        </a:rPr>
                        <a:t>管理者必须参与。</a:t>
                      </a:r>
                    </a:p>
                    <a:p>
                      <a:pPr marL="342900" indent="-342900">
                        <a:lnSpc>
                          <a:spcPct val="120000"/>
                        </a:lnSpc>
                        <a:spcAft>
                          <a:spcPts val="0"/>
                        </a:spcAft>
                        <a:buFont typeface="Arial" panose="020B0604020202020204" pitchFamily="34" charset="0"/>
                        <a:buChar char="•"/>
                      </a:pPr>
                      <a:r>
                        <a:rPr lang="zh-CN" sz="2000" dirty="0">
                          <a:effectLst/>
                        </a:rPr>
                        <a:t>应该把该计划看作一种文化变革</a:t>
                      </a:r>
                      <a:r>
                        <a:rPr lang="en-US" sz="2000" dirty="0">
                          <a:effectLst/>
                        </a:rPr>
                        <a:t>，</a:t>
                      </a:r>
                      <a:r>
                        <a:rPr lang="zh-CN" sz="2000" dirty="0">
                          <a:effectLst/>
                        </a:rPr>
                        <a:t>而不是一项短期培训。</a:t>
                      </a:r>
                    </a:p>
                    <a:p>
                      <a:pPr marL="342900" indent="-342900">
                        <a:lnSpc>
                          <a:spcPct val="120000"/>
                        </a:lnSpc>
                        <a:spcAft>
                          <a:spcPts val="0"/>
                        </a:spcAft>
                        <a:buFont typeface="Arial" panose="020B0604020202020204" pitchFamily="34" charset="0"/>
                        <a:buChar char="•"/>
                      </a:pPr>
                      <a:r>
                        <a:rPr lang="zh-CN" sz="2000" dirty="0">
                          <a:effectLst/>
                        </a:rPr>
                        <a:t>不能因为出现问题而责备管理者和团队。</a:t>
                      </a:r>
                    </a:p>
                    <a:p>
                      <a:pPr marL="342900" indent="-342900">
                        <a:lnSpc>
                          <a:spcPct val="120000"/>
                        </a:lnSpc>
                        <a:spcAft>
                          <a:spcPts val="0"/>
                        </a:spcAft>
                        <a:buFont typeface="Arial" panose="020B0604020202020204" pitchFamily="34" charset="0"/>
                        <a:buChar char="•"/>
                      </a:pPr>
                      <a:r>
                        <a:rPr lang="zh-CN" sz="2000" dirty="0">
                          <a:effectLst/>
                        </a:rPr>
                        <a:t>在培训中需要传授与他人成功交往的行为和技能。</a:t>
                      </a:r>
                    </a:p>
                    <a:p>
                      <a:pPr marL="342900" indent="-342900">
                        <a:lnSpc>
                          <a:spcPct val="120000"/>
                        </a:lnSpc>
                        <a:spcAft>
                          <a:spcPts val="0"/>
                        </a:spcAft>
                        <a:buFont typeface="Arial" panose="020B0604020202020204" pitchFamily="34" charset="0"/>
                        <a:buChar char="•"/>
                      </a:pPr>
                      <a:r>
                        <a:rPr lang="zh-CN" sz="2000" dirty="0">
                          <a:effectLst/>
                        </a:rPr>
                        <a:t>当管理者在达到多元化目标方面取得进展时</a:t>
                      </a:r>
                      <a:r>
                        <a:rPr lang="en-US" sz="2000" dirty="0">
                          <a:effectLst/>
                        </a:rPr>
                        <a:t>，</a:t>
                      </a:r>
                      <a:r>
                        <a:rPr lang="zh-CN" sz="2000" dirty="0">
                          <a:effectLst/>
                        </a:rPr>
                        <a:t>应对其有所嘉奖。</a:t>
                      </a:r>
                    </a:p>
                    <a:p>
                      <a:pPr marL="342900" indent="-342900">
                        <a:lnSpc>
                          <a:spcPct val="120000"/>
                        </a:lnSpc>
                        <a:spcAft>
                          <a:spcPts val="0"/>
                        </a:spcAft>
                        <a:buFont typeface="Arial" panose="020B0604020202020204" pitchFamily="34" charset="0"/>
                        <a:buChar char="•"/>
                      </a:pPr>
                      <a:r>
                        <a:rPr lang="zh-CN" sz="2000" dirty="0">
                          <a:effectLst/>
                        </a:rPr>
                        <a:t>管理层收集雇员反馈信息</a:t>
                      </a:r>
                      <a:r>
                        <a:rPr lang="en-US" sz="2000" dirty="0">
                          <a:effectLst/>
                        </a:rPr>
                        <a:t>，</a:t>
                      </a:r>
                      <a:r>
                        <a:rPr lang="zh-CN" sz="2000" dirty="0">
                          <a:effectLst/>
                        </a:rPr>
                        <a:t>并做出反应。</a:t>
                      </a:r>
                    </a:p>
                    <a:p>
                      <a:pPr marL="342900" indent="-342900">
                        <a:lnSpc>
                          <a:spcPct val="120000"/>
                        </a:lnSpc>
                        <a:spcAft>
                          <a:spcPts val="0"/>
                        </a:spcAft>
                        <a:buFont typeface="Arial" panose="020B0604020202020204" pitchFamily="34" charset="0"/>
                        <a:buChar char="•"/>
                      </a:pPr>
                      <a:r>
                        <a:rPr lang="zh-CN" sz="2000" dirty="0">
                          <a:effectLst/>
                        </a:rPr>
                        <a:t>创造一个所有雇员都认同的安全的、开放的企业文化</a:t>
                      </a:r>
                      <a:r>
                        <a:rPr lang="en-US" sz="2000" dirty="0">
                          <a:effectLst/>
                        </a:rPr>
                        <a:t>，</a:t>
                      </a:r>
                      <a:r>
                        <a:rPr lang="zh-CN" sz="2000" dirty="0">
                          <a:effectLst/>
                        </a:rPr>
                        <a:t>雇员可以发现和欣赏彼此的不同点</a:t>
                      </a:r>
                      <a:r>
                        <a:rPr lang="en-US" sz="2000" dirty="0">
                          <a:effectLst/>
                        </a:rPr>
                        <a:t>，</a:t>
                      </a:r>
                      <a:r>
                        <a:rPr lang="zh-CN" sz="2000" dirty="0">
                          <a:effectLst/>
                        </a:rPr>
                        <a:t>所有雇员都会认识到多元化的好处。</a:t>
                      </a:r>
                      <a:endParaRPr lang="zh-CN" sz="20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0"/>
                  </a:ext>
                </a:extLst>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79512" y="274638"/>
            <a:ext cx="8856984"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10—3</a:t>
            </a:r>
            <a:r>
              <a:rPr lang="zh-CN" altLang="zh-CN" b="1" dirty="0">
                <a:latin typeface="华文新魏" panose="02010800040101010101" pitchFamily="2" charset="-122"/>
                <a:ea typeface="华文新魏" panose="02010800040101010101" pitchFamily="2" charset="-122"/>
              </a:rPr>
              <a:t>有效多元化管理计划的关键组成部分</a:t>
            </a:r>
            <a:endParaRPr lang="zh-CN" altLang="en-US" dirty="0"/>
          </a:p>
        </p:txBody>
      </p:sp>
      <p:graphicFrame>
        <p:nvGraphicFramePr>
          <p:cNvPr id="4" name="内容占位符 3"/>
          <p:cNvGraphicFramePr>
            <a:graphicFrameLocks noGrp="1"/>
          </p:cNvGraphicFramePr>
          <p:nvPr>
            <p:ph sz="quarter" idx="1"/>
          </p:nvPr>
        </p:nvGraphicFramePr>
        <p:xfrm>
          <a:off x="179512" y="1484784"/>
          <a:ext cx="8964488" cy="5323523"/>
        </p:xfrm>
        <a:graphic>
          <a:graphicData uri="http://schemas.openxmlformats.org/drawingml/2006/table">
            <a:tbl>
              <a:tblPr firstRow="1" firstCol="1" bandRow="1">
                <a:tableStyleId>{7DF18680-E054-41AD-8BC1-D1AEF772440D}</a:tableStyleId>
              </a:tblPr>
              <a:tblGrid>
                <a:gridCol w="8964488">
                  <a:extLst>
                    <a:ext uri="{9D8B030D-6E8A-4147-A177-3AD203B41FA5}">
                      <a16:colId xmlns:a16="http://schemas.microsoft.com/office/drawing/2014/main" val="20000"/>
                    </a:ext>
                  </a:extLst>
                </a:gridCol>
              </a:tblGrid>
              <a:tr h="5256584">
                <a:tc>
                  <a:txBody>
                    <a:bodyPr/>
                    <a:lstStyle/>
                    <a:p>
                      <a:pPr>
                        <a:lnSpc>
                          <a:spcPct val="110000"/>
                        </a:lnSpc>
                        <a:spcAft>
                          <a:spcPts val="0"/>
                        </a:spcAft>
                      </a:pPr>
                      <a:r>
                        <a:rPr lang="zh-CN" sz="2000" dirty="0">
                          <a:effectLst/>
                        </a:rPr>
                        <a:t>高层管理者支持</a:t>
                      </a:r>
                    </a:p>
                    <a:p>
                      <a:pPr>
                        <a:lnSpc>
                          <a:spcPct val="110000"/>
                        </a:lnSpc>
                        <a:spcAft>
                          <a:spcPts val="0"/>
                        </a:spcAft>
                      </a:pPr>
                      <a:r>
                        <a:rPr lang="en-US" sz="2000" dirty="0">
                          <a:effectLst/>
                        </a:rPr>
                        <a:t>● </a:t>
                      </a:r>
                      <a:r>
                        <a:rPr lang="zh-CN" sz="2000" dirty="0">
                          <a:effectLst/>
                        </a:rPr>
                        <a:t>商业案例多元化。</a:t>
                      </a:r>
                    </a:p>
                    <a:p>
                      <a:pPr>
                        <a:lnSpc>
                          <a:spcPct val="110000"/>
                        </a:lnSpc>
                        <a:spcAft>
                          <a:spcPts val="0"/>
                        </a:spcAft>
                      </a:pPr>
                      <a:r>
                        <a:rPr lang="en-US" sz="2000" dirty="0">
                          <a:effectLst/>
                        </a:rPr>
                        <a:t>● </a:t>
                      </a:r>
                      <a:r>
                        <a:rPr lang="zh-CN" sz="2000" dirty="0">
                          <a:effectLst/>
                        </a:rPr>
                        <a:t>把多元化作为经营战略和企业目标的一部分。</a:t>
                      </a:r>
                    </a:p>
                    <a:p>
                      <a:pPr>
                        <a:lnSpc>
                          <a:spcPct val="110000"/>
                        </a:lnSpc>
                        <a:spcAft>
                          <a:spcPts val="0"/>
                        </a:spcAft>
                      </a:pPr>
                      <a:r>
                        <a:rPr lang="en-US" sz="2000" dirty="0">
                          <a:effectLst/>
                        </a:rPr>
                        <a:t>● </a:t>
                      </a:r>
                      <a:r>
                        <a:rPr lang="zh-CN" sz="2000" dirty="0">
                          <a:effectLst/>
                        </a:rPr>
                        <a:t>参与多元化计划</a:t>
                      </a:r>
                      <a:r>
                        <a:rPr lang="en-US" sz="2000" dirty="0">
                          <a:effectLst/>
                        </a:rPr>
                        <a:t>，</a:t>
                      </a:r>
                      <a:r>
                        <a:rPr lang="zh-CN" sz="2000" dirty="0">
                          <a:effectLst/>
                        </a:rPr>
                        <a:t>并鼓励所有管理人员参加。</a:t>
                      </a:r>
                    </a:p>
                    <a:p>
                      <a:pPr>
                        <a:lnSpc>
                          <a:spcPct val="110000"/>
                        </a:lnSpc>
                        <a:spcAft>
                          <a:spcPts val="0"/>
                        </a:spcAft>
                      </a:pPr>
                      <a:r>
                        <a:rPr lang="en-US" sz="2000" dirty="0">
                          <a:effectLst/>
                        </a:rPr>
                        <a:t>● </a:t>
                      </a:r>
                      <a:r>
                        <a:rPr lang="zh-CN" sz="2000" dirty="0">
                          <a:effectLst/>
                        </a:rPr>
                        <a:t>确保执行层管理团队的组成体现雇员的多元化。</a:t>
                      </a:r>
                    </a:p>
                    <a:p>
                      <a:pPr>
                        <a:lnSpc>
                          <a:spcPct val="110000"/>
                        </a:lnSpc>
                        <a:spcAft>
                          <a:spcPts val="0"/>
                        </a:spcAft>
                      </a:pPr>
                      <a:r>
                        <a:rPr lang="zh-CN" sz="2000" dirty="0">
                          <a:effectLst/>
                        </a:rPr>
                        <a:t>招聘和录用</a:t>
                      </a:r>
                    </a:p>
                    <a:p>
                      <a:pPr>
                        <a:lnSpc>
                          <a:spcPct val="110000"/>
                        </a:lnSpc>
                        <a:spcAft>
                          <a:spcPts val="0"/>
                        </a:spcAft>
                      </a:pPr>
                      <a:r>
                        <a:rPr lang="en-US" sz="2000" dirty="0">
                          <a:effectLst/>
                        </a:rPr>
                        <a:t>● </a:t>
                      </a:r>
                      <a:r>
                        <a:rPr lang="zh-CN" sz="2000" dirty="0">
                          <a:effectLst/>
                        </a:rPr>
                        <a:t>要求猎头公司提供更多的候选人。</a:t>
                      </a:r>
                    </a:p>
                    <a:p>
                      <a:pPr>
                        <a:lnSpc>
                          <a:spcPct val="110000"/>
                        </a:lnSpc>
                        <a:spcAft>
                          <a:spcPts val="0"/>
                        </a:spcAft>
                      </a:pPr>
                      <a:r>
                        <a:rPr lang="en-US" sz="2000" dirty="0">
                          <a:effectLst/>
                        </a:rPr>
                        <a:t>● </a:t>
                      </a:r>
                      <a:r>
                        <a:rPr lang="zh-CN" sz="2000" dirty="0">
                          <a:effectLst/>
                        </a:rPr>
                        <a:t>提高管理者的面试、筛选和招聘技能。</a:t>
                      </a:r>
                    </a:p>
                    <a:p>
                      <a:pPr>
                        <a:lnSpc>
                          <a:spcPct val="110000"/>
                        </a:lnSpc>
                        <a:spcAft>
                          <a:spcPts val="0"/>
                        </a:spcAft>
                      </a:pPr>
                      <a:r>
                        <a:rPr lang="en-US" sz="2000" dirty="0">
                          <a:effectLst/>
                        </a:rPr>
                        <a:t>● </a:t>
                      </a:r>
                      <a:r>
                        <a:rPr lang="zh-CN" sz="2000" dirty="0">
                          <a:effectLst/>
                        </a:rPr>
                        <a:t>扩大在少数族裔学院的招募规模。</a:t>
                      </a:r>
                    </a:p>
                    <a:p>
                      <a:pPr>
                        <a:lnSpc>
                          <a:spcPct val="110000"/>
                        </a:lnSpc>
                        <a:spcAft>
                          <a:spcPts val="0"/>
                        </a:spcAft>
                      </a:pPr>
                      <a:r>
                        <a:rPr lang="zh-CN" sz="2000" dirty="0">
                          <a:effectLst/>
                        </a:rPr>
                        <a:t>识别和开发人才</a:t>
                      </a:r>
                    </a:p>
                    <a:p>
                      <a:pPr>
                        <a:lnSpc>
                          <a:spcPct val="110000"/>
                        </a:lnSpc>
                        <a:spcAft>
                          <a:spcPts val="0"/>
                        </a:spcAft>
                      </a:pPr>
                      <a:r>
                        <a:rPr lang="en-US" sz="2000" dirty="0">
                          <a:effectLst/>
                        </a:rPr>
                        <a:t>● </a:t>
                      </a:r>
                      <a:r>
                        <a:rPr lang="zh-CN" sz="2000" dirty="0">
                          <a:effectLst/>
                        </a:rPr>
                        <a:t>与帮助少数族裔学生进行职业生涯管理的实习项目合作。</a:t>
                      </a:r>
                    </a:p>
                    <a:p>
                      <a:pPr>
                        <a:lnSpc>
                          <a:spcPct val="110000"/>
                        </a:lnSpc>
                        <a:spcAft>
                          <a:spcPts val="0"/>
                        </a:spcAft>
                      </a:pPr>
                      <a:r>
                        <a:rPr lang="en-US" sz="2000" dirty="0">
                          <a:effectLst/>
                        </a:rPr>
                        <a:t>● </a:t>
                      </a:r>
                      <a:r>
                        <a:rPr lang="zh-CN" sz="2000" dirty="0">
                          <a:effectLst/>
                        </a:rPr>
                        <a:t>建立一个辅导过程。</a:t>
                      </a:r>
                    </a:p>
                    <a:p>
                      <a:pPr>
                        <a:lnSpc>
                          <a:spcPct val="110000"/>
                        </a:lnSpc>
                        <a:spcAft>
                          <a:spcPts val="0"/>
                        </a:spcAft>
                      </a:pPr>
                      <a:r>
                        <a:rPr lang="en-US" sz="2000" dirty="0">
                          <a:effectLst/>
                        </a:rPr>
                        <a:t>● </a:t>
                      </a:r>
                      <a:r>
                        <a:rPr lang="zh-CN" sz="2000" dirty="0">
                          <a:effectLst/>
                        </a:rPr>
                        <a:t>优化公司的全球接班人计划体系</a:t>
                      </a:r>
                      <a:r>
                        <a:rPr lang="en-US" sz="2000" dirty="0">
                          <a:effectLst/>
                        </a:rPr>
                        <a:t>，</a:t>
                      </a:r>
                      <a:r>
                        <a:rPr lang="zh-CN" sz="2000" dirty="0">
                          <a:effectLst/>
                        </a:rPr>
                        <a:t>以提升识别人才的能力。</a:t>
                      </a:r>
                    </a:p>
                    <a:p>
                      <a:pPr>
                        <a:lnSpc>
                          <a:spcPct val="110000"/>
                        </a:lnSpc>
                        <a:spcAft>
                          <a:spcPts val="0"/>
                        </a:spcAft>
                      </a:pPr>
                      <a:r>
                        <a:rPr lang="en-US" sz="2000" dirty="0">
                          <a:effectLst/>
                        </a:rPr>
                        <a:t>● </a:t>
                      </a:r>
                      <a:r>
                        <a:rPr lang="zh-CN" sz="2000" dirty="0">
                          <a:effectLst/>
                        </a:rPr>
                        <a:t>改进管理者和领导者的筛选与开发过程</a:t>
                      </a:r>
                      <a:r>
                        <a:rPr lang="en-US" sz="2000" dirty="0">
                          <a:effectLst/>
                        </a:rPr>
                        <a:t>，</a:t>
                      </a:r>
                      <a:r>
                        <a:rPr lang="zh-CN" sz="2000" dirty="0">
                          <a:effectLst/>
                        </a:rPr>
                        <a:t>确保他们有能力使团队绩效最大化。</a:t>
                      </a:r>
                    </a:p>
                    <a:p>
                      <a:pPr>
                        <a:lnSpc>
                          <a:spcPct val="110000"/>
                        </a:lnSpc>
                        <a:spcAft>
                          <a:spcPts val="0"/>
                        </a:spcAft>
                      </a:pPr>
                      <a:r>
                        <a:rPr lang="en-US" sz="2000" dirty="0">
                          <a:effectLst/>
                        </a:rPr>
                        <a:t>● </a:t>
                      </a:r>
                      <a:r>
                        <a:rPr lang="zh-CN" sz="2000" dirty="0">
                          <a:effectLst/>
                        </a:rPr>
                        <a:t>确保所有雇员</a:t>
                      </a:r>
                      <a:r>
                        <a:rPr lang="en-US" sz="2000" dirty="0">
                          <a:effectLst/>
                        </a:rPr>
                        <a:t>（</a:t>
                      </a:r>
                      <a:r>
                        <a:rPr lang="zh-CN" sz="2000" dirty="0">
                          <a:effectLst/>
                        </a:rPr>
                        <a:t>尤其是女性和少数族裔</a:t>
                      </a:r>
                      <a:r>
                        <a:rPr lang="en-US" sz="2000" dirty="0">
                          <a:effectLst/>
                        </a:rPr>
                        <a:t>）</a:t>
                      </a:r>
                      <a:r>
                        <a:rPr lang="zh-CN" sz="2000" dirty="0">
                          <a:effectLst/>
                        </a:rPr>
                        <a:t>有机会参加管理开发计划和领导力开发计划。</a:t>
                      </a:r>
                      <a:endParaRPr lang="zh-CN" sz="20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0"/>
                  </a:ext>
                </a:extLst>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79512" y="274638"/>
            <a:ext cx="8964488"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10—3</a:t>
            </a:r>
            <a:r>
              <a:rPr lang="zh-CN" altLang="zh-CN" b="1" dirty="0">
                <a:latin typeface="华文新魏" panose="02010800040101010101" pitchFamily="2" charset="-122"/>
                <a:ea typeface="华文新魏" panose="02010800040101010101" pitchFamily="2" charset="-122"/>
              </a:rPr>
              <a:t>有效多元化管理计划的关键组成部分</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107504" y="1556792"/>
          <a:ext cx="8928992" cy="5358067"/>
        </p:xfrm>
        <a:graphic>
          <a:graphicData uri="http://schemas.openxmlformats.org/drawingml/2006/table">
            <a:tbl>
              <a:tblPr firstRow="1" firstCol="1" bandRow="1">
                <a:tableStyleId>{7DF18680-E054-41AD-8BC1-D1AEF772440D}</a:tableStyleId>
              </a:tblPr>
              <a:tblGrid>
                <a:gridCol w="8928992">
                  <a:extLst>
                    <a:ext uri="{9D8B030D-6E8A-4147-A177-3AD203B41FA5}">
                      <a16:colId xmlns:a16="http://schemas.microsoft.com/office/drawing/2014/main" val="20000"/>
                    </a:ext>
                  </a:extLst>
                </a:gridCol>
              </a:tblGrid>
              <a:tr h="5184576">
                <a:tc>
                  <a:txBody>
                    <a:bodyPr/>
                    <a:lstStyle/>
                    <a:p>
                      <a:pPr>
                        <a:lnSpc>
                          <a:spcPct val="110000"/>
                        </a:lnSpc>
                        <a:spcAft>
                          <a:spcPts val="0"/>
                        </a:spcAft>
                      </a:pPr>
                      <a:r>
                        <a:rPr lang="zh-CN" sz="1600" dirty="0">
                          <a:effectLst/>
                        </a:rPr>
                        <a:t>雇员支持</a:t>
                      </a:r>
                    </a:p>
                    <a:p>
                      <a:pPr>
                        <a:lnSpc>
                          <a:spcPct val="110000"/>
                        </a:lnSpc>
                        <a:spcAft>
                          <a:spcPts val="0"/>
                        </a:spcAft>
                      </a:pPr>
                      <a:r>
                        <a:rPr lang="en-US" sz="1600" dirty="0">
                          <a:effectLst/>
                        </a:rPr>
                        <a:t>● </a:t>
                      </a:r>
                      <a:r>
                        <a:rPr lang="zh-CN" sz="1600" dirty="0">
                          <a:effectLst/>
                        </a:rPr>
                        <a:t>建立资源团体或雇员网络团体</a:t>
                      </a:r>
                      <a:r>
                        <a:rPr lang="en-US" sz="1600" dirty="0">
                          <a:effectLst/>
                        </a:rPr>
                        <a:t>（</a:t>
                      </a:r>
                      <a:r>
                        <a:rPr lang="zh-CN" sz="1600" dirty="0">
                          <a:effectLst/>
                        </a:rPr>
                        <a:t>包括有共同利益的雇员</a:t>
                      </a:r>
                      <a:r>
                        <a:rPr lang="en-US" sz="1600" dirty="0">
                          <a:effectLst/>
                        </a:rPr>
                        <a:t>），</a:t>
                      </a:r>
                      <a:r>
                        <a:rPr lang="zh-CN" sz="1600" dirty="0">
                          <a:effectLst/>
                        </a:rPr>
                        <a:t>来帮助公司实现商业目标并了解与他们有关的问题</a:t>
                      </a:r>
                      <a:r>
                        <a:rPr lang="en-US" sz="1600" dirty="0">
                          <a:effectLst/>
                        </a:rPr>
                        <a:t>（</a:t>
                      </a:r>
                      <a:r>
                        <a:rPr lang="zh-CN" sz="1600" dirty="0">
                          <a:effectLst/>
                        </a:rPr>
                        <a:t>例如</a:t>
                      </a:r>
                      <a:r>
                        <a:rPr lang="en-US" sz="1600" dirty="0">
                          <a:effectLst/>
                        </a:rPr>
                        <a:t>，</a:t>
                      </a:r>
                      <a:r>
                        <a:rPr lang="zh-CN" sz="1600" dirty="0">
                          <a:effectLst/>
                        </a:rPr>
                        <a:t>亚太区的雇员、女性、男同性恋者、女同性恋者、变性人、本土美国人、退伍军人、西班牙裔</a:t>
                      </a:r>
                      <a:r>
                        <a:rPr lang="en-US" sz="1600" dirty="0">
                          <a:effectLst/>
                        </a:rPr>
                        <a:t>）</a:t>
                      </a:r>
                      <a:r>
                        <a:rPr lang="zh-CN" sz="1600" dirty="0">
                          <a:effectLst/>
                        </a:rPr>
                        <a:t>。</a:t>
                      </a:r>
                    </a:p>
                    <a:p>
                      <a:pPr>
                        <a:lnSpc>
                          <a:spcPct val="110000"/>
                        </a:lnSpc>
                        <a:spcAft>
                          <a:spcPts val="0"/>
                        </a:spcAft>
                      </a:pPr>
                      <a:r>
                        <a:rPr lang="en-US" sz="1600" dirty="0">
                          <a:effectLst/>
                        </a:rPr>
                        <a:t>● </a:t>
                      </a:r>
                      <a:r>
                        <a:rPr lang="zh-CN" sz="1600" dirty="0">
                          <a:effectLst/>
                        </a:rPr>
                        <a:t>庆祝各种文化的传统节日和假期。</a:t>
                      </a:r>
                    </a:p>
                    <a:p>
                      <a:pPr>
                        <a:lnSpc>
                          <a:spcPct val="110000"/>
                        </a:lnSpc>
                        <a:spcAft>
                          <a:spcPts val="0"/>
                        </a:spcAft>
                      </a:pPr>
                      <a:r>
                        <a:rPr lang="en-US" sz="1600" dirty="0">
                          <a:effectLst/>
                        </a:rPr>
                        <a:t>● </a:t>
                      </a:r>
                      <a:r>
                        <a:rPr lang="zh-CN" sz="1600" dirty="0">
                          <a:effectLst/>
                        </a:rPr>
                        <a:t>使工作与生活平衡的举措适用于所有雇员</a:t>
                      </a:r>
                      <a:r>
                        <a:rPr lang="en-US" sz="1600" dirty="0">
                          <a:effectLst/>
                        </a:rPr>
                        <a:t>（</a:t>
                      </a:r>
                      <a:r>
                        <a:rPr lang="zh-CN" sz="1600" dirty="0">
                          <a:effectLst/>
                        </a:rPr>
                        <a:t>例如</a:t>
                      </a:r>
                      <a:r>
                        <a:rPr lang="en-US" sz="1600" dirty="0">
                          <a:effectLst/>
                        </a:rPr>
                        <a:t>，</a:t>
                      </a:r>
                      <a:r>
                        <a:rPr lang="zh-CN" sz="1600" dirty="0">
                          <a:effectLst/>
                        </a:rPr>
                        <a:t>弹性工作时间、远程办公、照顾老人等</a:t>
                      </a:r>
                      <a:r>
                        <a:rPr lang="en-US" sz="1600" dirty="0">
                          <a:effectLst/>
                        </a:rPr>
                        <a:t>）</a:t>
                      </a:r>
                      <a:r>
                        <a:rPr lang="zh-CN" sz="1600" dirty="0">
                          <a:effectLst/>
                        </a:rPr>
                        <a:t>。</a:t>
                      </a:r>
                    </a:p>
                    <a:p>
                      <a:pPr>
                        <a:lnSpc>
                          <a:spcPct val="110000"/>
                        </a:lnSpc>
                        <a:spcAft>
                          <a:spcPts val="0"/>
                        </a:spcAft>
                      </a:pPr>
                      <a:r>
                        <a:rPr lang="zh-CN" sz="1600" dirty="0">
                          <a:effectLst/>
                        </a:rPr>
                        <a:t>确保公平待遇</a:t>
                      </a:r>
                    </a:p>
                    <a:p>
                      <a:pPr>
                        <a:lnSpc>
                          <a:spcPct val="110000"/>
                        </a:lnSpc>
                        <a:spcAft>
                          <a:spcPts val="0"/>
                        </a:spcAft>
                      </a:pPr>
                      <a:r>
                        <a:rPr lang="en-US" sz="1600" dirty="0">
                          <a:effectLst/>
                        </a:rPr>
                        <a:t>● </a:t>
                      </a:r>
                      <a:r>
                        <a:rPr lang="zh-CN" sz="1600" dirty="0">
                          <a:effectLst/>
                        </a:rPr>
                        <a:t>开展大范围的多元化培训。</a:t>
                      </a:r>
                    </a:p>
                    <a:p>
                      <a:pPr>
                        <a:lnSpc>
                          <a:spcPct val="110000"/>
                        </a:lnSpc>
                        <a:spcAft>
                          <a:spcPts val="0"/>
                        </a:spcAft>
                      </a:pPr>
                      <a:r>
                        <a:rPr lang="en-US" sz="1600" dirty="0">
                          <a:effectLst/>
                        </a:rPr>
                        <a:t>● </a:t>
                      </a:r>
                      <a:r>
                        <a:rPr lang="zh-CN" sz="1600" dirty="0">
                          <a:effectLst/>
                        </a:rPr>
                        <a:t>执行可替代的争议解决过程。</a:t>
                      </a:r>
                    </a:p>
                    <a:p>
                      <a:pPr>
                        <a:lnSpc>
                          <a:spcPct val="110000"/>
                        </a:lnSpc>
                        <a:spcAft>
                          <a:spcPts val="0"/>
                        </a:spcAft>
                      </a:pPr>
                      <a:r>
                        <a:rPr lang="en-US" sz="1600" dirty="0">
                          <a:effectLst/>
                        </a:rPr>
                        <a:t>● </a:t>
                      </a:r>
                      <a:r>
                        <a:rPr lang="zh-CN" sz="1600" dirty="0">
                          <a:effectLst/>
                        </a:rPr>
                        <a:t>允许女性和少数族裔雇员加入公司内各种人力资源委员会。</a:t>
                      </a:r>
                    </a:p>
                    <a:p>
                      <a:pPr>
                        <a:lnSpc>
                          <a:spcPct val="110000"/>
                        </a:lnSpc>
                        <a:spcAft>
                          <a:spcPts val="0"/>
                        </a:spcAft>
                      </a:pPr>
                      <a:r>
                        <a:rPr lang="zh-CN" sz="1600" dirty="0">
                          <a:effectLst/>
                        </a:rPr>
                        <a:t>管理人员负责制</a:t>
                      </a:r>
                    </a:p>
                    <a:p>
                      <a:pPr>
                        <a:lnSpc>
                          <a:spcPct val="110000"/>
                        </a:lnSpc>
                        <a:spcAft>
                          <a:spcPts val="0"/>
                        </a:spcAft>
                      </a:pPr>
                      <a:r>
                        <a:rPr lang="en-US" sz="1600" dirty="0">
                          <a:effectLst/>
                        </a:rPr>
                        <a:t>● </a:t>
                      </a:r>
                      <a:r>
                        <a:rPr lang="zh-CN" sz="1600" dirty="0">
                          <a:effectLst/>
                        </a:rPr>
                        <a:t>把管理人员实现多元化目标的报酬与创建开放性和包容性的工作场所联系起来。</a:t>
                      </a:r>
                    </a:p>
                    <a:p>
                      <a:pPr>
                        <a:lnSpc>
                          <a:spcPct val="110000"/>
                        </a:lnSpc>
                        <a:spcAft>
                          <a:spcPts val="0"/>
                        </a:spcAft>
                      </a:pPr>
                      <a:r>
                        <a:rPr lang="en-US" sz="1600" dirty="0">
                          <a:effectLst/>
                        </a:rPr>
                        <a:t>● </a:t>
                      </a:r>
                      <a:r>
                        <a:rPr lang="zh-CN" sz="1600" dirty="0">
                          <a:effectLst/>
                        </a:rPr>
                        <a:t>根据关于雇员的态度或参与度的调查</a:t>
                      </a:r>
                      <a:r>
                        <a:rPr lang="en-US" sz="1600" dirty="0">
                          <a:effectLst/>
                        </a:rPr>
                        <a:t>，</a:t>
                      </a:r>
                      <a:r>
                        <a:rPr lang="zh-CN" sz="1600" dirty="0">
                          <a:effectLst/>
                        </a:rPr>
                        <a:t>来了解雇员对包容、公平、发展机会、工作与生活的平衡</a:t>
                      </a:r>
                      <a:r>
                        <a:rPr lang="en-US" sz="1600" dirty="0">
                          <a:effectLst/>
                        </a:rPr>
                        <a:t>，</a:t>
                      </a:r>
                      <a:r>
                        <a:rPr lang="zh-CN" sz="1600" dirty="0">
                          <a:effectLst/>
                        </a:rPr>
                        <a:t>以及公司文化的认知。</a:t>
                      </a:r>
                    </a:p>
                    <a:p>
                      <a:pPr>
                        <a:lnSpc>
                          <a:spcPct val="110000"/>
                        </a:lnSpc>
                        <a:spcAft>
                          <a:spcPts val="0"/>
                        </a:spcAft>
                      </a:pPr>
                      <a:r>
                        <a:rPr lang="en-US" sz="1600" dirty="0">
                          <a:effectLst/>
                        </a:rPr>
                        <a:t>● </a:t>
                      </a:r>
                      <a:r>
                        <a:rPr lang="zh-CN" sz="1600" dirty="0">
                          <a:effectLst/>
                        </a:rPr>
                        <a:t>在所有管理人员和监督者中实施</a:t>
                      </a:r>
                      <a:r>
                        <a:rPr lang="en-US" sz="1600" dirty="0">
                          <a:effectLst/>
                        </a:rPr>
                        <a:t>360</a:t>
                      </a:r>
                      <a:r>
                        <a:rPr lang="zh-CN" sz="1600" dirty="0">
                          <a:effectLst/>
                        </a:rPr>
                        <a:t>度反馈。</a:t>
                      </a:r>
                    </a:p>
                    <a:p>
                      <a:pPr>
                        <a:lnSpc>
                          <a:spcPct val="110000"/>
                        </a:lnSpc>
                        <a:spcAft>
                          <a:spcPts val="0"/>
                        </a:spcAft>
                      </a:pPr>
                      <a:r>
                        <a:rPr lang="zh-CN" sz="1600" dirty="0">
                          <a:effectLst/>
                        </a:rPr>
                        <a:t>改善公司与外部利益相关者的关系</a:t>
                      </a:r>
                    </a:p>
                    <a:p>
                      <a:pPr>
                        <a:lnSpc>
                          <a:spcPct val="110000"/>
                        </a:lnSpc>
                        <a:spcAft>
                          <a:spcPts val="0"/>
                        </a:spcAft>
                      </a:pPr>
                      <a:r>
                        <a:rPr lang="en-US" sz="1600" dirty="0">
                          <a:effectLst/>
                        </a:rPr>
                        <a:t>● </a:t>
                      </a:r>
                      <a:r>
                        <a:rPr lang="zh-CN" sz="1600" dirty="0">
                          <a:effectLst/>
                        </a:rPr>
                        <a:t>加大对多元化社区的市场营销。</a:t>
                      </a:r>
                    </a:p>
                    <a:p>
                      <a:pPr>
                        <a:lnSpc>
                          <a:spcPct val="110000"/>
                        </a:lnSpc>
                        <a:spcAft>
                          <a:spcPts val="0"/>
                        </a:spcAft>
                      </a:pPr>
                      <a:r>
                        <a:rPr lang="en-US" sz="1600" dirty="0">
                          <a:effectLst/>
                        </a:rPr>
                        <a:t>● </a:t>
                      </a:r>
                      <a:r>
                        <a:rPr lang="zh-CN" sz="1600" dirty="0">
                          <a:effectLst/>
                        </a:rPr>
                        <a:t>用不同的语言为客户提供服务。</a:t>
                      </a:r>
                    </a:p>
                    <a:p>
                      <a:pPr>
                        <a:lnSpc>
                          <a:spcPct val="110000"/>
                        </a:lnSpc>
                        <a:spcAft>
                          <a:spcPts val="0"/>
                        </a:spcAft>
                      </a:pPr>
                      <a:r>
                        <a:rPr lang="en-US" sz="1600" dirty="0">
                          <a:effectLst/>
                        </a:rPr>
                        <a:t>● </a:t>
                      </a:r>
                      <a:r>
                        <a:rPr lang="zh-CN" sz="1600" dirty="0">
                          <a:effectLst/>
                        </a:rPr>
                        <a:t>与更多的少数族裔和女性经营的企业开展合作</a:t>
                      </a:r>
                      <a:r>
                        <a:rPr lang="en-US" sz="1600" dirty="0">
                          <a:effectLst/>
                        </a:rPr>
                        <a:t>，</a:t>
                      </a:r>
                      <a:r>
                        <a:rPr lang="zh-CN" sz="1600" dirty="0">
                          <a:effectLst/>
                        </a:rPr>
                        <a:t>以扩大公司供应商和零售商的基础。</a:t>
                      </a:r>
                    </a:p>
                    <a:p>
                      <a:pPr>
                        <a:lnSpc>
                          <a:spcPct val="110000"/>
                        </a:lnSpc>
                        <a:spcAft>
                          <a:spcPts val="0"/>
                        </a:spcAft>
                      </a:pPr>
                      <a:r>
                        <a:rPr lang="en-US" sz="1600" dirty="0">
                          <a:effectLst/>
                        </a:rPr>
                        <a:t>● </a:t>
                      </a:r>
                      <a:r>
                        <a:rPr lang="zh-CN" sz="1600" dirty="0">
                          <a:effectLst/>
                        </a:rPr>
                        <a:t>向多元化社区及其成员提供奖学金、教育拨款和社区补贴。</a:t>
                      </a:r>
                      <a:endParaRPr lang="zh-CN" sz="16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0"/>
                  </a:ext>
                </a:extLst>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49" name="Title 1"/>
          <p:cNvSpPr>
            <a:spLocks noGrp="1"/>
          </p:cNvSpPr>
          <p:nvPr>
            <p:ph type="title" idx="4294967295"/>
          </p:nvPr>
        </p:nvSpPr>
        <p:spPr>
          <a:xfrm>
            <a:off x="395605" y="-179387"/>
            <a:ext cx="8229600" cy="1143000"/>
          </a:xfrm>
        </p:spPr>
        <p:txBody>
          <a:bodyPr/>
          <a:lstStyle/>
          <a:p>
            <a:r>
              <a:rPr lang="zh-CN" altLang="zh-CN" b="1" dirty="0">
                <a:latin typeface="华文新魏" panose="02010800040101010101" pitchFamily="2" charset="-122"/>
                <a:ea typeface="华文新魏" panose="02010800040101010101" pitchFamily="2" charset="-122"/>
              </a:rPr>
              <a:t>突破玻璃天花板</a:t>
            </a:r>
            <a:endParaRPr lang="en-IN" b="1" dirty="0">
              <a:latin typeface="华文新魏" panose="02010800040101010101" pitchFamily="2" charset="-122"/>
              <a:ea typeface="华文新魏" panose="02010800040101010101" pitchFamily="2" charset="-122"/>
            </a:endParaRPr>
          </a:p>
        </p:txBody>
      </p:sp>
      <p:sp>
        <p:nvSpPr>
          <p:cNvPr id="27650" name="Content Placeholder 2"/>
          <p:cNvSpPr>
            <a:spLocks noGrp="1"/>
          </p:cNvSpPr>
          <p:nvPr>
            <p:ph idx="4294967295"/>
          </p:nvPr>
        </p:nvSpPr>
        <p:spPr>
          <a:xfrm>
            <a:off x="395536" y="1259205"/>
            <a:ext cx="8748464" cy="4924425"/>
          </a:xfrm>
        </p:spPr>
        <p:txBody>
          <a:bodyPr/>
          <a:lstStyle/>
          <a:p>
            <a:pPr marL="730250" indent="-457200">
              <a:lnSpc>
                <a:spcPct val="120000"/>
              </a:lnSpc>
              <a:buFont typeface="Wingdings" panose="05000000000000000000" charset="0"/>
              <a:buChar char="l"/>
            </a:pPr>
            <a:r>
              <a:rPr lang="zh-CN" altLang="zh-CN" sz="3200" b="1" dirty="0"/>
              <a:t>玻璃天花板</a:t>
            </a:r>
            <a:r>
              <a:rPr lang="zh-CN" altLang="en-US" sz="3200" dirty="0"/>
              <a:t>：</a:t>
            </a:r>
            <a:r>
              <a:rPr lang="zh-CN" altLang="zh-CN" sz="3200" dirty="0"/>
              <a:t>指的是不利于女性和少数族裔雇员向公司更高级别的职位迈进的障碍。</a:t>
            </a:r>
          </a:p>
          <a:p>
            <a:endParaRPr lang="en-IN"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765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EABF6180-AAD3-4FB2-AFD6-1BF6C37BB771}"/>
              </a:ext>
            </a:extLst>
          </p:cNvPr>
          <p:cNvSpPr>
            <a:spLocks noGrp="1" noChangeArrowheads="1"/>
          </p:cNvSpPr>
          <p:nvPr>
            <p:ph type="body" idx="1"/>
          </p:nvPr>
        </p:nvSpPr>
        <p:spPr>
          <a:xfrm>
            <a:off x="0" y="1143000"/>
            <a:ext cx="9144000" cy="5715000"/>
          </a:xfrm>
        </p:spPr>
        <p:txBody>
          <a:bodyPr/>
          <a:lstStyle/>
          <a:p>
            <a:pPr eaLnBrk="1" hangingPunct="1">
              <a:lnSpc>
                <a:spcPct val="80000"/>
              </a:lnSpc>
            </a:pPr>
            <a:r>
              <a:rPr lang="en-US" altLang="zh-CN" sz="1600"/>
              <a:t> </a:t>
            </a:r>
            <a:endParaRPr lang="en-US" altLang="zh-CN" sz="1600" b="1"/>
          </a:p>
          <a:p>
            <a:pPr eaLnBrk="1" hangingPunct="1">
              <a:lnSpc>
                <a:spcPct val="80000"/>
              </a:lnSpc>
            </a:pPr>
            <a:r>
              <a:rPr lang="zh-CN" altLang="en-US" sz="1600" b="1"/>
              <a:t>学习方式：</a:t>
            </a:r>
            <a:r>
              <a:rPr lang="zh-CN" altLang="en-US" b="1">
                <a:ea typeface="黑体" panose="02010609060101010101" pitchFamily="49" charset="-122"/>
              </a:rPr>
              <a:t>全国招生  函授学习  权威双证  国际互认</a:t>
            </a:r>
            <a:endParaRPr lang="zh-CN" altLang="en-US" sz="1600" b="1"/>
          </a:p>
          <a:p>
            <a:pPr eaLnBrk="1" hangingPunct="1">
              <a:lnSpc>
                <a:spcPct val="80000"/>
              </a:lnSpc>
            </a:pPr>
            <a:r>
              <a:rPr lang="zh-CN" altLang="en-US" sz="1600" b="1"/>
              <a:t>认证项目：注册</a:t>
            </a:r>
            <a:r>
              <a:rPr lang="en-US" altLang="zh-CN" sz="1600" b="1"/>
              <a:t> </a:t>
            </a:r>
            <a:r>
              <a:rPr lang="zh-CN" altLang="en-US" sz="1600" b="1"/>
              <a:t>职业经理、人力资源总监、品质经理、生产经理、营销策划师、物流经理、</a:t>
            </a:r>
            <a:endParaRPr lang="en-US" altLang="zh-CN" sz="1600" b="1"/>
          </a:p>
          <a:p>
            <a:pPr eaLnBrk="1" hangingPunct="1">
              <a:lnSpc>
                <a:spcPct val="80000"/>
              </a:lnSpc>
            </a:pPr>
            <a:r>
              <a:rPr lang="zh-CN" altLang="en-US" sz="1600" b="1"/>
              <a:t>          项目经理、企业管理咨询师、企业总经理、营销经理、财务总监、酒店经理、企业培训师</a:t>
            </a:r>
            <a:endParaRPr lang="en-US" altLang="zh-CN" sz="1600" b="1"/>
          </a:p>
          <a:p>
            <a:pPr eaLnBrk="1" hangingPunct="1">
              <a:lnSpc>
                <a:spcPct val="80000"/>
              </a:lnSpc>
            </a:pPr>
            <a:r>
              <a:rPr lang="zh-CN" altLang="en-US" sz="1600" b="1"/>
              <a:t>          采购经理、</a:t>
            </a:r>
            <a:r>
              <a:rPr lang="en-US" altLang="zh-CN" sz="1600" b="1"/>
              <a:t>IE</a:t>
            </a:r>
            <a:r>
              <a:rPr lang="zh-CN" altLang="en-US" sz="1600" b="1"/>
              <a:t>工业工程师、医院管理、行政总监、市场总监、工厂管理、服装企业管理、</a:t>
            </a:r>
            <a:endParaRPr lang="en-US" altLang="zh-CN" sz="1600" b="1"/>
          </a:p>
          <a:p>
            <a:pPr eaLnBrk="1" hangingPunct="1">
              <a:lnSpc>
                <a:spcPct val="80000"/>
              </a:lnSpc>
            </a:pPr>
            <a:r>
              <a:rPr lang="zh-CN" altLang="en-US" sz="1600" b="1"/>
              <a:t>          六西格玛管理师、车间主管、经济管理师、生产运营管理师、微营销师</a:t>
            </a:r>
            <a:r>
              <a:rPr lang="en-US" altLang="zh-CN" sz="1600" b="1"/>
              <a:t>MBA</a:t>
            </a:r>
            <a:r>
              <a:rPr lang="zh-CN" altLang="en-US" sz="1600" b="1"/>
              <a:t>等高级认证。</a:t>
            </a:r>
          </a:p>
          <a:p>
            <a:pPr eaLnBrk="1" hangingPunct="1">
              <a:lnSpc>
                <a:spcPct val="80000"/>
              </a:lnSpc>
            </a:pPr>
            <a:endParaRPr lang="zh-CN" altLang="en-US" sz="1600" b="1"/>
          </a:p>
          <a:p>
            <a:pPr eaLnBrk="1" hangingPunct="1">
              <a:lnSpc>
                <a:spcPct val="80000"/>
              </a:lnSpc>
            </a:pPr>
            <a:r>
              <a:rPr lang="zh-CN" altLang="en-US" sz="1600" b="1"/>
              <a:t>颁发双证：经理资格证</a:t>
            </a:r>
            <a:r>
              <a:rPr lang="en-US" altLang="zh-CN" sz="1600" b="1"/>
              <a:t>+MBA</a:t>
            </a:r>
            <a:r>
              <a:rPr lang="zh-CN" altLang="en-US" sz="1600" b="1"/>
              <a:t>研修证</a:t>
            </a:r>
            <a:r>
              <a:rPr lang="en-US" altLang="zh-CN" sz="1600" b="1"/>
              <a:t>+</a:t>
            </a:r>
            <a:r>
              <a:rPr lang="zh-CN" altLang="en-US" sz="1600" b="1"/>
              <a:t>全套学籍档案</a:t>
            </a:r>
          </a:p>
          <a:p>
            <a:pPr eaLnBrk="1" hangingPunct="1">
              <a:lnSpc>
                <a:spcPct val="80000"/>
              </a:lnSpc>
            </a:pPr>
            <a:endParaRPr lang="zh-CN" altLang="en-US" sz="1600" b="1"/>
          </a:p>
          <a:p>
            <a:pPr eaLnBrk="1" hangingPunct="1">
              <a:lnSpc>
                <a:spcPct val="80000"/>
              </a:lnSpc>
            </a:pPr>
            <a:r>
              <a:rPr lang="zh-CN" altLang="en-US" sz="1600" b="1"/>
              <a:t>收费标准  ：</a:t>
            </a:r>
            <a:r>
              <a:rPr lang="zh-CN" altLang="en-US" sz="2400" b="1"/>
              <a:t>仅收取</a:t>
            </a:r>
            <a:r>
              <a:rPr lang="en-US" altLang="zh-CN" sz="2400" b="1"/>
              <a:t>1280</a:t>
            </a:r>
            <a:r>
              <a:rPr lang="zh-CN" altLang="en-US" sz="2400" b="1"/>
              <a:t>元</a:t>
            </a:r>
            <a:r>
              <a:rPr lang="zh-CN" altLang="en-US" sz="1600" b="1"/>
              <a:t>       招生网址： </a:t>
            </a:r>
            <a:r>
              <a:rPr lang="en-US" altLang="zh-CN" b="1">
                <a:hlinkClick r:id="rId2"/>
              </a:rPr>
              <a:t>www.mhjy.net</a:t>
            </a:r>
            <a:endParaRPr lang="en-US" altLang="zh-CN" b="1"/>
          </a:p>
          <a:p>
            <a:pPr eaLnBrk="1" hangingPunct="1">
              <a:lnSpc>
                <a:spcPct val="80000"/>
              </a:lnSpc>
              <a:buFontTx/>
              <a:buNone/>
            </a:pPr>
            <a:r>
              <a:rPr lang="en-US" altLang="zh-CN" b="1"/>
              <a:t>    </a:t>
            </a:r>
            <a:r>
              <a:rPr lang="zh-CN" altLang="en-US" sz="1600" b="1"/>
              <a:t>报名电话：</a:t>
            </a:r>
            <a:r>
              <a:rPr lang="en-US" altLang="zh-CN" sz="1600" b="1"/>
              <a:t>13684609885    0451—88342620  </a:t>
            </a:r>
          </a:p>
          <a:p>
            <a:pPr eaLnBrk="1" hangingPunct="1">
              <a:lnSpc>
                <a:spcPct val="80000"/>
              </a:lnSpc>
              <a:buFontTx/>
              <a:buNone/>
            </a:pPr>
            <a:r>
              <a:rPr lang="en-US" altLang="zh-CN" sz="1600" b="1"/>
              <a:t>        </a:t>
            </a:r>
            <a:r>
              <a:rPr lang="zh-CN" altLang="en-US" sz="1600" b="1"/>
              <a:t>咨询邮箱：</a:t>
            </a:r>
            <a:r>
              <a:rPr lang="en-US" altLang="zh-CN" sz="1600" b="1">
                <a:hlinkClick r:id="rId3"/>
              </a:rPr>
              <a:t>xchy007@163.com</a:t>
            </a:r>
            <a:r>
              <a:rPr lang="en-US" altLang="zh-CN" sz="1600" b="1"/>
              <a:t>   </a:t>
            </a:r>
            <a:r>
              <a:rPr lang="zh-CN" altLang="en-US" sz="1600" b="1"/>
              <a:t>咨询教师</a:t>
            </a:r>
            <a:r>
              <a:rPr lang="en-US" altLang="zh-CN" sz="1600" b="1"/>
              <a:t>: </a:t>
            </a:r>
            <a:r>
              <a:rPr lang="zh-CN" altLang="en-US" sz="1600" b="1"/>
              <a:t>王海涛 </a:t>
            </a:r>
          </a:p>
          <a:p>
            <a:pPr eaLnBrk="1" hangingPunct="1">
              <a:lnSpc>
                <a:spcPct val="80000"/>
              </a:lnSpc>
            </a:pPr>
            <a:r>
              <a:rPr lang="en-US" altLang="zh-CN" sz="1600" b="1"/>
              <a:t> </a:t>
            </a:r>
            <a:endParaRPr lang="zh-CN" altLang="en-US" sz="1600" b="1"/>
          </a:p>
          <a:p>
            <a:pPr eaLnBrk="1" hangingPunct="1">
              <a:lnSpc>
                <a:spcPct val="80000"/>
              </a:lnSpc>
            </a:pPr>
            <a:endParaRPr lang="zh-CN" altLang="en-US" sz="1600" b="1"/>
          </a:p>
          <a:p>
            <a:pPr algn="r" eaLnBrk="1" hangingPunct="1">
              <a:lnSpc>
                <a:spcPct val="80000"/>
              </a:lnSpc>
              <a:buFontTx/>
              <a:buNone/>
            </a:pPr>
            <a:r>
              <a:rPr lang="zh-CN" altLang="en-US" sz="1800" b="1"/>
              <a:t>颁证单位：中国经济管理大学</a:t>
            </a:r>
          </a:p>
          <a:p>
            <a:pPr algn="r" eaLnBrk="1" hangingPunct="1">
              <a:lnSpc>
                <a:spcPct val="80000"/>
              </a:lnSpc>
            </a:pPr>
            <a:r>
              <a:rPr lang="zh-CN" altLang="en-US" sz="1800" b="1"/>
              <a:t>主办单位：哈尔滨美华企业管理有限公司</a:t>
            </a:r>
            <a:endParaRPr lang="en-US" altLang="zh-CN" sz="1800" b="1"/>
          </a:p>
        </p:txBody>
      </p:sp>
      <p:sp>
        <p:nvSpPr>
          <p:cNvPr id="2051" name="WordArt 4">
            <a:extLst>
              <a:ext uri="{FF2B5EF4-FFF2-40B4-BE49-F238E27FC236}">
                <a16:creationId xmlns:a16="http://schemas.microsoft.com/office/drawing/2014/main" id="{94F18F34-3DDC-4E70-BF00-F73AF6363401}"/>
              </a:ext>
            </a:extLst>
          </p:cNvPr>
          <p:cNvSpPr>
            <a:spLocks noChangeArrowheads="1" noChangeShapeType="1" noTextEdit="1"/>
          </p:cNvSpPr>
          <p:nvPr/>
        </p:nvSpPr>
        <p:spPr bwMode="auto">
          <a:xfrm flipH="1">
            <a:off x="10548938" y="5373688"/>
            <a:ext cx="215900" cy="412750"/>
          </a:xfrm>
          <a:prstGeom prst="rect">
            <a:avLst/>
          </a:prstGeom>
        </p:spPr>
        <p:txBody>
          <a:bodyPr wrap="none" fromWordArt="1">
            <a:prstTxWarp prst="textSlantUp">
              <a:avLst>
                <a:gd name="adj" fmla="val 32056"/>
              </a:avLst>
            </a:prstTxWarp>
          </a:bodyPr>
          <a:lstStyle/>
          <a:p>
            <a:pPr algn="ctr"/>
            <a:endParaRPr lang="zh-CN" altLang="en-US" kern="10">
              <a:ln w="9525">
                <a:solidFill>
                  <a:srgbClr val="FF0000"/>
                </a:solidFill>
                <a:round/>
                <a:headEnd/>
                <a:tailEnd/>
              </a:ln>
              <a:solidFill>
                <a:srgbClr val="FF0000"/>
              </a:solidFill>
              <a:effectLst>
                <a:outerShdw dist="53882" dir="2700000" algn="ctr" rotWithShape="0">
                  <a:srgbClr val="9999FF">
                    <a:alpha val="79999"/>
                  </a:srgbClr>
                </a:outerShdw>
              </a:effectLst>
              <a:latin typeface="华文新魏" panose="02010800040101010101" pitchFamily="2" charset="-122"/>
              <a:ea typeface="华文新魏" panose="02010800040101010101" pitchFamily="2" charset="-122"/>
            </a:endParaRPr>
          </a:p>
        </p:txBody>
      </p:sp>
      <p:sp>
        <p:nvSpPr>
          <p:cNvPr id="2052" name="Rectangle 7">
            <a:extLst>
              <a:ext uri="{FF2B5EF4-FFF2-40B4-BE49-F238E27FC236}">
                <a16:creationId xmlns:a16="http://schemas.microsoft.com/office/drawing/2014/main" id="{05C06C78-B3C1-4F46-8E71-49A763C4469A}"/>
              </a:ext>
            </a:extLst>
          </p:cNvPr>
          <p:cNvSpPr>
            <a:spLocks noGrp="1" noChangeArrowheads="1"/>
          </p:cNvSpPr>
          <p:nvPr>
            <p:ph type="title"/>
          </p:nvPr>
        </p:nvSpPr>
        <p:spPr/>
        <p:txBody>
          <a:bodyPr/>
          <a:lstStyle/>
          <a:p>
            <a:pPr eaLnBrk="1" hangingPunct="1"/>
            <a:br>
              <a:rPr lang="en-US" altLang="zh-CN" sz="4000">
                <a:solidFill>
                  <a:srgbClr val="FF0000"/>
                </a:solidFill>
              </a:rPr>
            </a:br>
            <a:endParaRPr lang="en-US" altLang="zh-CN" sz="4000">
              <a:solidFill>
                <a:srgbClr val="FF0000"/>
              </a:solidFill>
            </a:endParaRPr>
          </a:p>
        </p:txBody>
      </p:sp>
      <p:sp>
        <p:nvSpPr>
          <p:cNvPr id="3080" name="WordArt 8">
            <a:extLst>
              <a:ext uri="{FF2B5EF4-FFF2-40B4-BE49-F238E27FC236}">
                <a16:creationId xmlns:a16="http://schemas.microsoft.com/office/drawing/2014/main" id="{D92F4C35-434A-4A6E-AE8D-77F0E23340E2}"/>
              </a:ext>
            </a:extLst>
          </p:cNvPr>
          <p:cNvSpPr>
            <a:spLocks noChangeArrowheads="1" noChangeShapeType="1" noTextEdit="1"/>
          </p:cNvSpPr>
          <p:nvPr/>
        </p:nvSpPr>
        <p:spPr bwMode="auto">
          <a:xfrm>
            <a:off x="395288" y="357166"/>
            <a:ext cx="8105802" cy="1000132"/>
          </a:xfrm>
          <a:prstGeom prst="rect">
            <a:avLst/>
          </a:prstGeom>
        </p:spPr>
        <p:txBody>
          <a:bodyPr wrap="none" fromWordArt="1">
            <a:prstTxWarp prst="textPlain">
              <a:avLst>
                <a:gd name="adj" fmla="val 50000"/>
              </a:avLst>
            </a:prstTxWarp>
          </a:bodyPr>
          <a:lstStyle/>
          <a:p>
            <a:pPr algn="ctr">
              <a:defRPr/>
            </a:pPr>
            <a:r>
              <a:rPr lang="zh-CN" altLang="en-US" sz="3600" b="1" kern="10" dirty="0">
                <a:ln w="9525">
                  <a:solidFill>
                    <a:srgbClr val="FF0000"/>
                  </a:solidFill>
                  <a:round/>
                  <a:headEnd/>
                  <a:tailEnd/>
                </a:ln>
                <a:solidFill>
                  <a:srgbClr val="FF0000"/>
                </a:solidFill>
                <a:latin typeface="黑体"/>
                <a:ea typeface="黑体"/>
              </a:rPr>
              <a:t>全国迷你型</a:t>
            </a:r>
            <a:r>
              <a:rPr lang="en-US" altLang="zh-CN" sz="3600" b="1" kern="10" dirty="0">
                <a:ln w="9525">
                  <a:solidFill>
                    <a:srgbClr val="FF0000"/>
                  </a:solidFill>
                  <a:round/>
                  <a:headEnd/>
                  <a:tailEnd/>
                </a:ln>
                <a:solidFill>
                  <a:srgbClr val="FF0000"/>
                </a:solidFill>
                <a:latin typeface="黑体"/>
                <a:ea typeface="黑体"/>
              </a:rPr>
              <a:t>MBA</a:t>
            </a:r>
            <a:r>
              <a:rPr lang="zh-CN" altLang="en-US" sz="3600" b="1" kern="10" dirty="0">
                <a:ln w="9525">
                  <a:solidFill>
                    <a:srgbClr val="FF0000"/>
                  </a:solidFill>
                  <a:round/>
                  <a:headEnd/>
                  <a:tailEnd/>
                </a:ln>
                <a:solidFill>
                  <a:srgbClr val="FF0000"/>
                </a:solidFill>
                <a:latin typeface="黑体"/>
                <a:ea typeface="黑体"/>
              </a:rPr>
              <a:t>职业经理双证班</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3" name="Title 1"/>
          <p:cNvSpPr>
            <a:spLocks noGrp="1"/>
          </p:cNvSpPr>
          <p:nvPr>
            <p:ph type="title" idx="4294967295"/>
          </p:nvPr>
        </p:nvSpPr>
        <p:spPr>
          <a:xfrm>
            <a:off x="403860" y="-112077"/>
            <a:ext cx="8229600" cy="1143000"/>
          </a:xfrm>
        </p:spPr>
        <p:txBody>
          <a:bodyPr/>
          <a:lstStyle/>
          <a:p>
            <a:r>
              <a:rPr lang="zh-CN" altLang="zh-CN" b="1" dirty="0">
                <a:latin typeface="华文新魏" panose="02010800040101010101" pitchFamily="2" charset="-122"/>
                <a:ea typeface="华文新魏" panose="02010800040101010101" pitchFamily="2" charset="-122"/>
              </a:rPr>
              <a:t>跨文化准备</a:t>
            </a:r>
            <a:endParaRPr lang="en-IN" b="1" dirty="0">
              <a:latin typeface="华文新魏" panose="02010800040101010101" pitchFamily="2" charset="-122"/>
              <a:ea typeface="华文新魏" panose="02010800040101010101" pitchFamily="2" charset="-122"/>
            </a:endParaRPr>
          </a:p>
        </p:txBody>
      </p:sp>
      <p:sp>
        <p:nvSpPr>
          <p:cNvPr id="28674" name="Content Placeholder 2"/>
          <p:cNvSpPr>
            <a:spLocks noGrp="1"/>
          </p:cNvSpPr>
          <p:nvPr>
            <p:ph idx="4294967295"/>
          </p:nvPr>
        </p:nvSpPr>
        <p:spPr>
          <a:xfrm>
            <a:off x="465262" y="1276350"/>
            <a:ext cx="8964488" cy="4924425"/>
          </a:xfrm>
        </p:spPr>
        <p:txBody>
          <a:bodyPr/>
          <a:lstStyle/>
          <a:p>
            <a:pPr marL="730250" indent="-457200">
              <a:lnSpc>
                <a:spcPct val="120000"/>
              </a:lnSpc>
              <a:buFont typeface="Wingdings" panose="05000000000000000000" charset="0"/>
              <a:buChar char="l"/>
            </a:pPr>
            <a:r>
              <a:rPr lang="zh-CN" altLang="zh-CN" sz="2800" dirty="0">
                <a:latin typeface="+mn-ea"/>
              </a:rPr>
              <a:t>随着全球化运营的日益增加</a:t>
            </a:r>
            <a:r>
              <a:rPr lang="en-US" altLang="zh-CN" sz="2800" dirty="0">
                <a:latin typeface="+mn-ea"/>
              </a:rPr>
              <a:t>，</a:t>
            </a:r>
            <a:r>
              <a:rPr lang="zh-CN" altLang="zh-CN" sz="2800" dirty="0">
                <a:latin typeface="+mn-ea"/>
              </a:rPr>
              <a:t>雇员通常在本国之外工作或同其他国家的雇员一起工作。</a:t>
            </a:r>
            <a:endParaRPr lang="en-US" altLang="zh-CN" sz="2800" dirty="0">
              <a:latin typeface="+mn-ea"/>
            </a:endParaRPr>
          </a:p>
          <a:p>
            <a:pPr marL="1005205" lvl="1" indent="-457200">
              <a:lnSpc>
                <a:spcPct val="120000"/>
              </a:lnSpc>
              <a:buFont typeface="Wingdings" panose="05000000000000000000" charset="0"/>
              <a:buChar char="l"/>
            </a:pPr>
            <a:r>
              <a:rPr lang="zh-CN" altLang="zh-CN" sz="2800" b="1" dirty="0">
                <a:latin typeface="+mn-ea"/>
              </a:rPr>
              <a:t>外派人员</a:t>
            </a:r>
            <a:r>
              <a:rPr lang="zh-CN" altLang="en-US" sz="2800" dirty="0">
                <a:latin typeface="+mn-ea"/>
              </a:rPr>
              <a:t>：</a:t>
            </a:r>
            <a:r>
              <a:rPr lang="zh-CN" altLang="zh-CN" sz="2800" dirty="0">
                <a:latin typeface="+mn-ea"/>
              </a:rPr>
              <a:t>是指在母国之外的国家工作的人。</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674">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867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79512" y="274638"/>
            <a:ext cx="8856984"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10—4</a:t>
            </a:r>
            <a:r>
              <a:rPr lang="zh-CN" altLang="zh-CN" b="1" dirty="0">
                <a:latin typeface="华文新魏" panose="02010800040101010101" pitchFamily="2" charset="-122"/>
                <a:ea typeface="华文新魏" panose="02010800040101010101" pitchFamily="2" charset="-122"/>
              </a:rPr>
              <a:t>为突破玻璃天花板而提出的建议</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251520" y="1628800"/>
          <a:ext cx="8712968" cy="5229200"/>
        </p:xfrm>
        <a:graphic>
          <a:graphicData uri="http://schemas.openxmlformats.org/drawingml/2006/table">
            <a:tbl>
              <a:tblPr firstRow="1" firstCol="1" bandRow="1">
                <a:tableStyleId>{5C22544A-7EE6-4342-B048-85BDC9FD1C3A}</a:tableStyleId>
              </a:tblPr>
              <a:tblGrid>
                <a:gridCol w="8712968">
                  <a:extLst>
                    <a:ext uri="{9D8B030D-6E8A-4147-A177-3AD203B41FA5}">
                      <a16:colId xmlns:a16="http://schemas.microsoft.com/office/drawing/2014/main" val="20000"/>
                    </a:ext>
                  </a:extLst>
                </a:gridCol>
              </a:tblGrid>
              <a:tr h="5229200">
                <a:tc>
                  <a:txBody>
                    <a:bodyPr/>
                    <a:lstStyle/>
                    <a:p>
                      <a:pPr>
                        <a:lnSpc>
                          <a:spcPct val="120000"/>
                        </a:lnSpc>
                        <a:spcAft>
                          <a:spcPts val="0"/>
                        </a:spcAft>
                      </a:pPr>
                      <a:r>
                        <a:rPr lang="zh-CN" sz="2800" b="1" dirty="0">
                          <a:effectLst/>
                        </a:rPr>
                        <a:t>确保高层管理人员支持并参与到计划中来。</a:t>
                      </a:r>
                    </a:p>
                    <a:p>
                      <a:pPr>
                        <a:lnSpc>
                          <a:spcPct val="120000"/>
                        </a:lnSpc>
                        <a:spcAft>
                          <a:spcPts val="0"/>
                        </a:spcAft>
                      </a:pPr>
                      <a:r>
                        <a:rPr lang="zh-CN" sz="2800" b="1" dirty="0">
                          <a:effectLst/>
                        </a:rPr>
                        <a:t>确定某个企业案例作为变革的导火索。</a:t>
                      </a:r>
                    </a:p>
                    <a:p>
                      <a:pPr>
                        <a:lnSpc>
                          <a:spcPct val="120000"/>
                        </a:lnSpc>
                        <a:spcAft>
                          <a:spcPts val="0"/>
                        </a:spcAft>
                      </a:pPr>
                      <a:r>
                        <a:rPr lang="zh-CN" sz="2800" b="1" dirty="0">
                          <a:effectLst/>
                        </a:rPr>
                        <a:t>使变革公开化。</a:t>
                      </a:r>
                    </a:p>
                    <a:p>
                      <a:pPr>
                        <a:lnSpc>
                          <a:spcPct val="120000"/>
                        </a:lnSpc>
                        <a:spcAft>
                          <a:spcPts val="0"/>
                        </a:spcAft>
                      </a:pPr>
                      <a:r>
                        <a:rPr lang="zh-CN" sz="2800" b="1" dirty="0">
                          <a:effectLst/>
                        </a:rPr>
                        <a:t>利用任务委员会、焦点小组和问卷调查组收集造成玻璃天花板问题的数据。</a:t>
                      </a:r>
                    </a:p>
                    <a:p>
                      <a:pPr>
                        <a:lnSpc>
                          <a:spcPct val="120000"/>
                        </a:lnSpc>
                        <a:spcAft>
                          <a:spcPts val="0"/>
                        </a:spcAft>
                      </a:pPr>
                      <a:r>
                        <a:rPr lang="zh-CN" sz="2800" b="1" dirty="0">
                          <a:effectLst/>
                        </a:rPr>
                        <a:t>使雇员意识到对待不同性别的态度将如何影响工作环境。</a:t>
                      </a:r>
                    </a:p>
                    <a:p>
                      <a:pPr>
                        <a:lnSpc>
                          <a:spcPct val="120000"/>
                        </a:lnSpc>
                        <a:spcAft>
                          <a:spcPts val="0"/>
                        </a:spcAft>
                      </a:pPr>
                      <a:r>
                        <a:rPr lang="zh-CN" sz="2800" b="1" dirty="0">
                          <a:effectLst/>
                        </a:rPr>
                        <a:t>通过对晋升率和任务分配决策的回顾形成责任意识。</a:t>
                      </a:r>
                    </a:p>
                    <a:p>
                      <a:pPr>
                        <a:lnSpc>
                          <a:spcPct val="120000"/>
                        </a:lnSpc>
                        <a:spcAft>
                          <a:spcPts val="0"/>
                        </a:spcAft>
                      </a:pPr>
                      <a:r>
                        <a:rPr lang="zh-CN" sz="2800" b="1" dirty="0">
                          <a:effectLst/>
                        </a:rPr>
                        <a:t>促进所有雇员的开发。</a:t>
                      </a:r>
                      <a:endParaRPr lang="zh-CN" sz="2800" b="1" dirty="0">
                        <a:solidFill>
                          <a:srgbClr val="000000"/>
                        </a:solidFill>
                        <a:effectLst/>
                        <a:latin typeface="NEU-BZ"/>
                        <a:ea typeface="方正书宋_GBK"/>
                        <a:cs typeface="Times New Roman" panose="02020603050405020304"/>
                      </a:endParaRPr>
                    </a:p>
                  </a:txBody>
                  <a:tcPr marL="66675" marR="66675" marT="0" marB="0" anchor="ctr"/>
                </a:tc>
                <a:extLst>
                  <a:ext uri="{0D108BD9-81ED-4DB2-BD59-A6C34878D82A}">
                    <a16:rowId xmlns:a16="http://schemas.microsoft.com/office/drawing/2014/main" val="10000"/>
                  </a:ext>
                </a:extLst>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1" name="Title 1"/>
          <p:cNvSpPr>
            <a:spLocks noGrp="1"/>
          </p:cNvSpPr>
          <p:nvPr>
            <p:ph type="title" idx="4294967295"/>
          </p:nvPr>
        </p:nvSpPr>
        <p:spPr>
          <a:xfrm>
            <a:off x="367665" y="378758"/>
            <a:ext cx="8229600" cy="1143000"/>
          </a:xfrm>
        </p:spPr>
        <p:txBody>
          <a:bodyPr/>
          <a:lstStyle/>
          <a:p>
            <a:r>
              <a:rPr lang="zh-CN" altLang="zh-CN" b="1" dirty="0">
                <a:latin typeface="华文新魏" panose="02010800040101010101" pitchFamily="2" charset="-122"/>
                <a:ea typeface="华文新魏" panose="02010800040101010101" pitchFamily="2" charset="-122"/>
              </a:rPr>
              <a:t>跨文化学习的准备步骤</a:t>
            </a:r>
            <a:br>
              <a:rPr lang="zh-CN" altLang="zh-CN" sz="3600" dirty="0"/>
            </a:br>
            <a:endParaRPr lang="en-IN" sz="3800" dirty="0"/>
          </a:p>
        </p:txBody>
      </p:sp>
      <p:sp>
        <p:nvSpPr>
          <p:cNvPr id="30722" name="Content Placeholder 2"/>
          <p:cNvSpPr>
            <a:spLocks noGrp="1"/>
          </p:cNvSpPr>
          <p:nvPr>
            <p:ph idx="4294967295"/>
          </p:nvPr>
        </p:nvSpPr>
        <p:spPr>
          <a:xfrm>
            <a:off x="697230" y="1256030"/>
            <a:ext cx="8442960" cy="5517515"/>
          </a:xfrm>
        </p:spPr>
        <p:txBody>
          <a:bodyPr/>
          <a:lstStyle/>
          <a:p>
            <a:pPr marL="358140" indent="-358140">
              <a:lnSpc>
                <a:spcPct val="120000"/>
              </a:lnSpc>
              <a:buFont typeface="Wingdings" panose="05000000000000000000" charset="0"/>
              <a:buChar char="l"/>
            </a:pPr>
            <a:r>
              <a:rPr lang="zh-CN" altLang="zh-CN" sz="2800" dirty="0">
                <a:latin typeface="+mn-ea"/>
              </a:rPr>
              <a:t>为了在海外任职中取得成功</a:t>
            </a:r>
            <a:r>
              <a:rPr lang="en-US" altLang="zh-CN" sz="2800" dirty="0">
                <a:latin typeface="+mn-ea"/>
              </a:rPr>
              <a:t>，</a:t>
            </a:r>
            <a:r>
              <a:rPr lang="zh-CN" altLang="zh-CN" sz="2800" dirty="0">
                <a:latin typeface="+mn-ea"/>
              </a:rPr>
              <a:t>外派人员需要满足以下条件</a:t>
            </a:r>
            <a:r>
              <a:rPr lang="en-US" altLang="zh-CN" sz="2800" dirty="0">
                <a:latin typeface="+mn-ea"/>
              </a:rPr>
              <a:t>：</a:t>
            </a:r>
            <a:endParaRPr lang="zh-CN" altLang="zh-CN" sz="2800" dirty="0">
              <a:latin typeface="+mn-ea"/>
            </a:endParaRPr>
          </a:p>
          <a:p>
            <a:pPr marL="635635" lvl="1" indent="-315595">
              <a:lnSpc>
                <a:spcPct val="120000"/>
              </a:lnSpc>
            </a:pPr>
            <a:r>
              <a:rPr lang="zh-CN" altLang="zh-CN" sz="2600" dirty="0">
                <a:latin typeface="+mn-ea"/>
              </a:rPr>
              <a:t>能胜任专业工作</a:t>
            </a:r>
          </a:p>
          <a:p>
            <a:pPr marL="635635" lvl="1" indent="-315595">
              <a:lnSpc>
                <a:spcPct val="120000"/>
              </a:lnSpc>
            </a:pPr>
            <a:r>
              <a:rPr lang="zh-CN" altLang="zh-CN" sz="2600" dirty="0">
                <a:latin typeface="+mn-ea"/>
              </a:rPr>
              <a:t>能在东道国进行口头交流和非口头交流</a:t>
            </a:r>
          </a:p>
          <a:p>
            <a:pPr marL="635635" lvl="1" indent="-315595">
              <a:lnSpc>
                <a:spcPct val="120000"/>
              </a:lnSpc>
            </a:pPr>
            <a:r>
              <a:rPr lang="zh-CN" altLang="zh-CN" sz="2600" dirty="0">
                <a:latin typeface="+mn-ea"/>
              </a:rPr>
              <a:t>有较强的环境适应能力</a:t>
            </a:r>
            <a:r>
              <a:rPr lang="en-US" altLang="zh-CN" sz="2600" dirty="0">
                <a:latin typeface="+mn-ea"/>
              </a:rPr>
              <a:t>，</a:t>
            </a:r>
            <a:r>
              <a:rPr lang="zh-CN" altLang="zh-CN" sz="2600" dirty="0">
                <a:latin typeface="+mn-ea"/>
              </a:rPr>
              <a:t>有一定的容忍度</a:t>
            </a:r>
            <a:r>
              <a:rPr lang="en-US" altLang="zh-CN" sz="2600" dirty="0">
                <a:latin typeface="+mn-ea"/>
              </a:rPr>
              <a:t>，</a:t>
            </a:r>
            <a:r>
              <a:rPr lang="zh-CN" altLang="zh-CN" sz="2600" dirty="0">
                <a:latin typeface="+mn-ea"/>
              </a:rPr>
              <a:t>对文化差异较为敏感</a:t>
            </a:r>
          </a:p>
          <a:p>
            <a:pPr marL="635635" lvl="1" indent="-315595">
              <a:lnSpc>
                <a:spcPct val="120000"/>
              </a:lnSpc>
            </a:pPr>
            <a:r>
              <a:rPr lang="zh-CN" altLang="zh-CN" sz="2600" dirty="0">
                <a:latin typeface="+mn-ea"/>
              </a:rPr>
              <a:t>有取得成功的动力</a:t>
            </a:r>
            <a:endParaRPr lang="en-US" altLang="zh-CN" sz="2600" dirty="0">
              <a:latin typeface="+mn-ea"/>
            </a:endParaRPr>
          </a:p>
          <a:p>
            <a:pPr lvl="2">
              <a:lnSpc>
                <a:spcPct val="120000"/>
              </a:lnSpc>
              <a:buFont typeface="Wingdings" panose="05000000000000000000" charset="0"/>
              <a:buChar char="l"/>
            </a:pPr>
            <a:r>
              <a:rPr lang="zh-CN" altLang="zh-CN" sz="2400" dirty="0">
                <a:latin typeface="+mn-ea"/>
              </a:rPr>
              <a:t>能接受在他国工作的挑战</a:t>
            </a:r>
            <a:endParaRPr lang="en-US" altLang="zh-CN" sz="2400" dirty="0">
              <a:latin typeface="+mn-ea"/>
            </a:endParaRPr>
          </a:p>
          <a:p>
            <a:pPr lvl="2">
              <a:lnSpc>
                <a:spcPct val="120000"/>
              </a:lnSpc>
              <a:buFont typeface="Wingdings" panose="05000000000000000000" charset="0"/>
              <a:buChar char="l"/>
            </a:pPr>
            <a:r>
              <a:rPr lang="zh-CN" altLang="zh-CN" sz="2400" dirty="0">
                <a:latin typeface="+mn-ea"/>
              </a:rPr>
              <a:t>并愿意学习东道国的文化、语言、风俗习惯</a:t>
            </a:r>
          </a:p>
          <a:p>
            <a:pPr lvl="2">
              <a:lnSpc>
                <a:spcPct val="120000"/>
              </a:lnSpc>
              <a:buFont typeface="Wingdings" panose="05000000000000000000" charset="0"/>
              <a:buChar char="l"/>
            </a:pPr>
            <a:r>
              <a:rPr lang="zh-CN" altLang="zh-CN" sz="2400" dirty="0">
                <a:latin typeface="+mn-ea"/>
              </a:rPr>
              <a:t>得到家庭的支持</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722">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0722">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0722">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0722">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0722">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0722">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0722">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072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build="p"/>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5" name="Title 1"/>
          <p:cNvSpPr>
            <a:spLocks noGrp="1"/>
          </p:cNvSpPr>
          <p:nvPr>
            <p:ph type="title" idx="4294967295"/>
          </p:nvPr>
        </p:nvSpPr>
        <p:spPr>
          <a:xfrm>
            <a:off x="457200" y="-129222"/>
            <a:ext cx="8229600" cy="1143000"/>
          </a:xfrm>
        </p:spPr>
        <p:txBody>
          <a:bodyPr/>
          <a:lstStyle/>
          <a:p>
            <a:r>
              <a:rPr lang="zh-CN" altLang="zh-CN" b="1" dirty="0">
                <a:latin typeface="华文新魏" panose="02010800040101010101" pitchFamily="2" charset="-122"/>
                <a:ea typeface="华文新魏" panose="02010800040101010101" pitchFamily="2" charset="-122"/>
              </a:rPr>
              <a:t>跨文化学习的准备步骤</a:t>
            </a:r>
            <a:endParaRPr lang="en-IN" b="1" dirty="0">
              <a:latin typeface="华文新魏" panose="02010800040101010101" pitchFamily="2" charset="-122"/>
              <a:ea typeface="华文新魏" panose="02010800040101010101" pitchFamily="2" charset="-122"/>
            </a:endParaRPr>
          </a:p>
        </p:txBody>
      </p:sp>
      <p:sp>
        <p:nvSpPr>
          <p:cNvPr id="31746" name="Content Placeholder 2"/>
          <p:cNvSpPr>
            <a:spLocks noGrp="1"/>
          </p:cNvSpPr>
          <p:nvPr>
            <p:ph idx="4294967295"/>
          </p:nvPr>
        </p:nvSpPr>
        <p:spPr>
          <a:xfrm>
            <a:off x="671830" y="1267460"/>
            <a:ext cx="8405495" cy="4924425"/>
          </a:xfrm>
        </p:spPr>
        <p:txBody>
          <a:bodyPr/>
          <a:lstStyle/>
          <a:p>
            <a:pPr marL="358140" indent="-358140">
              <a:lnSpc>
                <a:spcPct val="120000"/>
              </a:lnSpc>
              <a:buFont typeface="Wingdings" panose="05000000000000000000" charset="0"/>
              <a:buChar char="l"/>
            </a:pPr>
            <a:r>
              <a:rPr lang="zh-CN" altLang="zh-CN" sz="2800" dirty="0">
                <a:latin typeface="+mn-ea"/>
              </a:rPr>
              <a:t>三个阶段</a:t>
            </a:r>
            <a:r>
              <a:rPr lang="en-US" altLang="zh-CN" sz="2800" dirty="0">
                <a:latin typeface="+mn-ea"/>
              </a:rPr>
              <a:t>：</a:t>
            </a:r>
          </a:p>
          <a:p>
            <a:pPr lvl="1">
              <a:lnSpc>
                <a:spcPct val="120000"/>
              </a:lnSpc>
            </a:pPr>
            <a:r>
              <a:rPr lang="zh-CN" altLang="zh-CN" sz="2800" dirty="0">
                <a:latin typeface="+mn-ea"/>
              </a:rPr>
              <a:t>准备出发阶段</a:t>
            </a:r>
            <a:endParaRPr lang="en-US" altLang="zh-CN" sz="2800" dirty="0">
              <a:latin typeface="+mn-ea"/>
            </a:endParaRPr>
          </a:p>
          <a:p>
            <a:pPr lvl="1">
              <a:lnSpc>
                <a:spcPct val="120000"/>
              </a:lnSpc>
            </a:pPr>
            <a:r>
              <a:rPr lang="zh-CN" altLang="zh-CN" sz="2800" dirty="0">
                <a:latin typeface="+mn-ea"/>
              </a:rPr>
              <a:t>在职阶段</a:t>
            </a:r>
            <a:endParaRPr lang="en-US" altLang="zh-CN" sz="2800" dirty="0">
              <a:latin typeface="+mn-ea"/>
            </a:endParaRPr>
          </a:p>
          <a:p>
            <a:pPr lvl="1">
              <a:lnSpc>
                <a:spcPct val="120000"/>
              </a:lnSpc>
            </a:pPr>
            <a:r>
              <a:rPr lang="zh-CN" altLang="zh-CN" sz="2800" dirty="0">
                <a:latin typeface="+mn-ea"/>
              </a:rPr>
              <a:t>遣返阶段</a:t>
            </a:r>
            <a:r>
              <a:rPr lang="en-US" altLang="zh-CN" sz="2800" dirty="0">
                <a:latin typeface="+mn-ea"/>
              </a:rPr>
              <a:t>（</a:t>
            </a:r>
            <a:r>
              <a:rPr lang="zh-CN" altLang="zh-CN" sz="2800" dirty="0">
                <a:latin typeface="+mn-ea"/>
              </a:rPr>
              <a:t>准备回国</a:t>
            </a:r>
            <a:r>
              <a:rPr lang="en-US" altLang="zh-CN" sz="2800" dirty="0">
                <a:latin typeface="+mn-ea"/>
              </a:rPr>
              <a:t>）</a:t>
            </a:r>
          </a:p>
          <a:p>
            <a:pPr lvl="2">
              <a:lnSpc>
                <a:spcPct val="120000"/>
              </a:lnSpc>
              <a:buFont typeface="Wingdings" panose="05000000000000000000" charset="0"/>
              <a:buChar char="l"/>
            </a:pPr>
            <a:r>
              <a:rPr lang="zh-CN" altLang="zh-CN" sz="2400" b="1" dirty="0">
                <a:latin typeface="+mn-ea"/>
              </a:rPr>
              <a:t>遣返</a:t>
            </a:r>
            <a:r>
              <a:rPr lang="zh-CN" altLang="en-US" sz="2400" dirty="0">
                <a:latin typeface="+mn-ea"/>
              </a:rPr>
              <a:t>：</a:t>
            </a:r>
            <a:r>
              <a:rPr lang="zh-CN" altLang="zh-CN" sz="2400" dirty="0">
                <a:latin typeface="+mn-ea"/>
              </a:rPr>
              <a:t>是指让外派人员为完成国外的任务后返回母公司和母国做准备</a:t>
            </a:r>
            <a:endParaRPr lang="en-US" altLang="zh-CN" sz="2400" dirty="0">
              <a:latin typeface="+mn-ea"/>
            </a:endParaRPr>
          </a:p>
          <a:p>
            <a:pPr lvl="2">
              <a:lnSpc>
                <a:spcPct val="120000"/>
              </a:lnSpc>
              <a:buFont typeface="Wingdings" panose="05000000000000000000" charset="0"/>
              <a:buChar char="l"/>
            </a:pPr>
            <a:r>
              <a:rPr lang="zh-CN" altLang="zh-CN" sz="2400" b="1" dirty="0">
                <a:latin typeface="+mn-ea"/>
              </a:rPr>
              <a:t>虚拟外派</a:t>
            </a:r>
            <a:r>
              <a:rPr lang="zh-CN" altLang="en-US" sz="2400" dirty="0">
                <a:latin typeface="+mn-ea"/>
              </a:rPr>
              <a:t>：</a:t>
            </a:r>
            <a:r>
              <a:rPr lang="zh-CN" altLang="zh-CN" sz="2400" dirty="0">
                <a:latin typeface="+mn-ea"/>
              </a:rPr>
              <a:t>指雇员无须长久停留在国外就可执行国外任务</a:t>
            </a:r>
            <a:endParaRPr lang="en-US" altLang="zh-CN" sz="24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74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1746">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1746">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1746">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1746">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174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build="p"/>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3" name="Title 1"/>
          <p:cNvSpPr>
            <a:spLocks noGrp="1"/>
          </p:cNvSpPr>
          <p:nvPr>
            <p:ph type="title" idx="4294967295"/>
          </p:nvPr>
        </p:nvSpPr>
        <p:spPr>
          <a:xfrm>
            <a:off x="369570" y="-137477"/>
            <a:ext cx="8229600"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职业生涯面临多代劳动力的挑战</a:t>
            </a:r>
            <a:endParaRPr lang="en-IN" sz="4400" b="1" dirty="0">
              <a:latin typeface="华文新魏" panose="02010800040101010101" pitchFamily="2" charset="-122"/>
              <a:ea typeface="华文新魏" panose="02010800040101010101" pitchFamily="2" charset="-122"/>
            </a:endParaRPr>
          </a:p>
        </p:txBody>
      </p:sp>
      <p:sp>
        <p:nvSpPr>
          <p:cNvPr id="32770" name="Content Placeholder 2"/>
          <p:cNvSpPr>
            <a:spLocks noGrp="1"/>
          </p:cNvSpPr>
          <p:nvPr>
            <p:ph idx="4294967295"/>
          </p:nvPr>
        </p:nvSpPr>
        <p:spPr>
          <a:xfrm>
            <a:off x="701040" y="1267460"/>
            <a:ext cx="8359775" cy="4924425"/>
          </a:xfrm>
        </p:spPr>
        <p:txBody>
          <a:bodyPr/>
          <a:lstStyle/>
          <a:p>
            <a:pPr marL="346075" indent="-346075">
              <a:lnSpc>
                <a:spcPct val="120000"/>
              </a:lnSpc>
              <a:buFont typeface="Wingdings" panose="05000000000000000000" charset="0"/>
              <a:buChar char="l"/>
            </a:pPr>
            <a:r>
              <a:rPr lang="zh-CN" altLang="zh-CN" sz="2800" dirty="0">
                <a:latin typeface="+mn-ea"/>
              </a:rPr>
              <a:t>雇员的职业生涯包括四个阶段</a:t>
            </a:r>
            <a:r>
              <a:rPr lang="en-US" altLang="zh-CN" sz="2800" dirty="0">
                <a:latin typeface="+mn-ea"/>
              </a:rPr>
              <a:t>：</a:t>
            </a:r>
          </a:p>
          <a:p>
            <a:pPr marL="640080" lvl="1" indent="-320040">
              <a:lnSpc>
                <a:spcPct val="120000"/>
              </a:lnSpc>
              <a:buFont typeface="Wingdings" panose="05000000000000000000" charset="0"/>
              <a:buChar char="l"/>
            </a:pPr>
            <a:r>
              <a:rPr lang="zh-CN" altLang="zh-CN" sz="2800" dirty="0">
                <a:latin typeface="+mn-ea"/>
              </a:rPr>
              <a:t>探索阶段</a:t>
            </a:r>
            <a:r>
              <a:rPr lang="en-US" altLang="zh-CN" sz="2800" dirty="0">
                <a:latin typeface="+mn-ea"/>
              </a:rPr>
              <a:t>：</a:t>
            </a:r>
            <a:r>
              <a:rPr lang="zh-CN" altLang="zh-CN" sz="2800" dirty="0">
                <a:latin typeface="+mn-ea"/>
              </a:rPr>
              <a:t>雇员试图认清自己感兴趣的工作类型</a:t>
            </a:r>
          </a:p>
          <a:p>
            <a:pPr marL="640080" lvl="1" indent="-320040">
              <a:lnSpc>
                <a:spcPct val="120000"/>
              </a:lnSpc>
              <a:buFont typeface="Wingdings" panose="05000000000000000000" charset="0"/>
              <a:buChar char="l"/>
            </a:pPr>
            <a:r>
              <a:rPr lang="zh-CN" altLang="zh-CN" sz="2800" dirty="0">
                <a:latin typeface="+mn-ea"/>
              </a:rPr>
              <a:t>立业阶段</a:t>
            </a:r>
            <a:r>
              <a:rPr lang="en-US" altLang="zh-CN" sz="2800" dirty="0">
                <a:latin typeface="+mn-ea"/>
              </a:rPr>
              <a:t>：</a:t>
            </a:r>
          </a:p>
          <a:p>
            <a:pPr lvl="2">
              <a:lnSpc>
                <a:spcPct val="120000"/>
              </a:lnSpc>
              <a:buFont typeface="Wingdings" panose="05000000000000000000" charset="0"/>
              <a:buChar char="l"/>
            </a:pPr>
            <a:r>
              <a:rPr lang="zh-CN" altLang="zh-CN" sz="2600" dirty="0">
                <a:latin typeface="+mn-ea"/>
              </a:rPr>
              <a:t>个人会在公司中找到自己的位置</a:t>
            </a:r>
            <a:endParaRPr lang="en-US" altLang="zh-CN" sz="2600" dirty="0">
              <a:latin typeface="+mn-ea"/>
            </a:endParaRPr>
          </a:p>
          <a:p>
            <a:pPr lvl="2">
              <a:lnSpc>
                <a:spcPct val="120000"/>
              </a:lnSpc>
              <a:buFont typeface="Wingdings" panose="05000000000000000000" charset="0"/>
              <a:buChar char="l"/>
            </a:pPr>
            <a:r>
              <a:rPr lang="zh-CN" altLang="zh-CN" sz="2600" dirty="0">
                <a:latin typeface="+mn-ea"/>
              </a:rPr>
              <a:t>独立做出贡献</a:t>
            </a:r>
            <a:endParaRPr lang="en-US" altLang="zh-CN" sz="2600" dirty="0">
              <a:latin typeface="+mn-ea"/>
            </a:endParaRPr>
          </a:p>
          <a:p>
            <a:pPr lvl="2">
              <a:lnSpc>
                <a:spcPct val="120000"/>
              </a:lnSpc>
              <a:buFont typeface="Wingdings" panose="05000000000000000000" charset="0"/>
              <a:buChar char="l"/>
            </a:pPr>
            <a:r>
              <a:rPr lang="zh-CN" altLang="zh-CN" sz="2600" dirty="0">
                <a:latin typeface="+mn-ea"/>
              </a:rPr>
              <a:t>承担更多的责任</a:t>
            </a:r>
            <a:endParaRPr lang="en-US" altLang="zh-CN" sz="2600" dirty="0">
              <a:latin typeface="+mn-ea"/>
            </a:endParaRPr>
          </a:p>
          <a:p>
            <a:pPr lvl="2">
              <a:lnSpc>
                <a:spcPct val="120000"/>
              </a:lnSpc>
              <a:buFont typeface="Wingdings" panose="05000000000000000000" charset="0"/>
              <a:buChar char="l"/>
            </a:pPr>
            <a:r>
              <a:rPr lang="zh-CN" altLang="zh-CN" sz="2600" dirty="0">
                <a:latin typeface="+mn-ea"/>
              </a:rPr>
              <a:t>获得更多的收入</a:t>
            </a:r>
            <a:r>
              <a:rPr lang="en-US" altLang="zh-CN" sz="2600" dirty="0">
                <a:latin typeface="+mn-ea"/>
              </a:rPr>
              <a:t>，</a:t>
            </a:r>
            <a:r>
              <a:rPr lang="zh-CN" altLang="zh-CN" sz="2600" dirty="0">
                <a:latin typeface="+mn-ea"/>
              </a:rPr>
              <a:t>并建立起一种满意的生活方式</a:t>
            </a:r>
            <a:endParaRPr lang="en-US" altLang="zh-CN" sz="26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770">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2770">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2770">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2770">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2770">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2770">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2770">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build="p"/>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7" name="Title 1"/>
          <p:cNvSpPr>
            <a:spLocks noGrp="1"/>
          </p:cNvSpPr>
          <p:nvPr>
            <p:ph type="title" idx="4294967295"/>
          </p:nvPr>
        </p:nvSpPr>
        <p:spPr>
          <a:xfrm>
            <a:off x="457200" y="-171132"/>
            <a:ext cx="8229600"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职业生涯面临多代劳动力的挑战</a:t>
            </a:r>
            <a:endParaRPr lang="en-IN" sz="4400" b="1" dirty="0">
              <a:latin typeface="华文新魏" panose="02010800040101010101" pitchFamily="2" charset="-122"/>
              <a:ea typeface="华文新魏" panose="02010800040101010101" pitchFamily="2" charset="-122"/>
            </a:endParaRPr>
          </a:p>
        </p:txBody>
      </p:sp>
      <p:sp>
        <p:nvSpPr>
          <p:cNvPr id="33794" name="Content Placeholder 2"/>
          <p:cNvSpPr>
            <a:spLocks noGrp="1"/>
          </p:cNvSpPr>
          <p:nvPr>
            <p:ph idx="4294967295"/>
          </p:nvPr>
        </p:nvSpPr>
        <p:spPr>
          <a:xfrm>
            <a:off x="587375" y="1258570"/>
            <a:ext cx="8498205" cy="4924425"/>
          </a:xfrm>
        </p:spPr>
        <p:txBody>
          <a:bodyPr/>
          <a:lstStyle/>
          <a:p>
            <a:pPr marL="821055" lvl="1" indent="-272415">
              <a:lnSpc>
                <a:spcPct val="120000"/>
              </a:lnSpc>
              <a:buFont typeface="Wingdings" panose="05000000000000000000" charset="0"/>
              <a:buChar char="l"/>
            </a:pPr>
            <a:r>
              <a:rPr lang="zh-CN" altLang="zh-CN" sz="2800" dirty="0">
                <a:latin typeface="+mn-ea"/>
              </a:rPr>
              <a:t>维持阶段</a:t>
            </a:r>
            <a:r>
              <a:rPr lang="en-US" altLang="zh-CN" sz="2800" dirty="0">
                <a:latin typeface="+mn-ea"/>
              </a:rPr>
              <a:t>：</a:t>
            </a:r>
            <a:r>
              <a:rPr lang="zh-CN" altLang="zh-CN" sz="2800" dirty="0">
                <a:latin typeface="+mn-ea"/>
              </a:rPr>
              <a:t>个人关注</a:t>
            </a:r>
            <a:endParaRPr lang="en-US" altLang="zh-CN" sz="2800" dirty="0">
              <a:latin typeface="+mn-ea"/>
            </a:endParaRPr>
          </a:p>
          <a:p>
            <a:pPr marL="1182370" lvl="2" indent="-350520">
              <a:lnSpc>
                <a:spcPct val="120000"/>
              </a:lnSpc>
              <a:buFont typeface="Wingdings" panose="05000000000000000000" charset="0"/>
              <a:buChar char="l"/>
            </a:pPr>
            <a:r>
              <a:rPr lang="zh-CN" altLang="zh-CN" sz="2400" dirty="0">
                <a:latin typeface="+mn-ea"/>
              </a:rPr>
              <a:t>自己技能的更新</a:t>
            </a:r>
            <a:endParaRPr lang="en-US" altLang="zh-CN" sz="2400" dirty="0">
              <a:latin typeface="+mn-ea"/>
            </a:endParaRPr>
          </a:p>
          <a:p>
            <a:pPr marL="1165225" lvl="2" indent="-342265">
              <a:lnSpc>
                <a:spcPct val="120000"/>
              </a:lnSpc>
              <a:buFont typeface="Wingdings" panose="05000000000000000000" charset="0"/>
              <a:buChar char="l"/>
            </a:pPr>
            <a:r>
              <a:rPr lang="zh-CN" altLang="zh-CN" sz="2400" dirty="0">
                <a:latin typeface="+mn-ea"/>
              </a:rPr>
              <a:t>并希望自己被他人看成是一个仍对公司有贡献的人</a:t>
            </a:r>
            <a:endParaRPr lang="en-US" altLang="zh-CN" sz="2400" dirty="0">
              <a:latin typeface="+mn-ea"/>
            </a:endParaRPr>
          </a:p>
          <a:p>
            <a:pPr marL="812165" lvl="1" indent="-263525">
              <a:lnSpc>
                <a:spcPct val="120000"/>
              </a:lnSpc>
              <a:buFont typeface="Wingdings" panose="05000000000000000000" charset="0"/>
              <a:buChar char="l"/>
            </a:pPr>
            <a:r>
              <a:rPr lang="zh-CN" altLang="zh-CN" sz="2800" dirty="0">
                <a:latin typeface="+mn-ea"/>
              </a:rPr>
              <a:t>离职阶段</a:t>
            </a:r>
            <a:r>
              <a:rPr lang="en-US" altLang="zh-CN" sz="2800" dirty="0">
                <a:latin typeface="+mn-ea"/>
              </a:rPr>
              <a:t>：</a:t>
            </a:r>
            <a:r>
              <a:rPr lang="zh-CN" altLang="zh-CN" sz="2800" dirty="0">
                <a:latin typeface="+mn-ea"/>
              </a:rPr>
              <a:t>个人准备逐渐停止工作和退休</a:t>
            </a:r>
            <a:endParaRPr lang="en-IN" sz="28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794">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3794">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3794">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379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build="p"/>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7" name="Title 1"/>
          <p:cNvSpPr>
            <a:spLocks noGrp="1"/>
          </p:cNvSpPr>
          <p:nvPr>
            <p:ph type="title" idx="4294967295"/>
          </p:nvPr>
        </p:nvSpPr>
        <p:spPr>
          <a:xfrm>
            <a:off x="457200" y="-112077"/>
            <a:ext cx="8229600" cy="1143000"/>
          </a:xfrm>
        </p:spPr>
        <p:txBody>
          <a:bodyPr/>
          <a:lstStyle/>
          <a:p>
            <a:r>
              <a:rPr lang="zh-CN" altLang="zh-CN" b="1" dirty="0">
                <a:latin typeface="华文新魏" panose="02010800040101010101" pitchFamily="2" charset="-122"/>
                <a:ea typeface="华文新魏" panose="02010800040101010101" pitchFamily="2" charset="-122"/>
              </a:rPr>
              <a:t>工作与生活的平衡</a:t>
            </a:r>
          </a:p>
        </p:txBody>
      </p:sp>
      <p:sp>
        <p:nvSpPr>
          <p:cNvPr id="34818" name="Content Placeholder 2"/>
          <p:cNvSpPr>
            <a:spLocks noGrp="1"/>
          </p:cNvSpPr>
          <p:nvPr>
            <p:ph idx="4294967295"/>
          </p:nvPr>
        </p:nvSpPr>
        <p:spPr>
          <a:xfrm>
            <a:off x="390332" y="1267460"/>
            <a:ext cx="8964488" cy="4924425"/>
          </a:xfrm>
        </p:spPr>
        <p:txBody>
          <a:bodyPr/>
          <a:lstStyle/>
          <a:p>
            <a:pPr marL="730250" indent="-457200">
              <a:lnSpc>
                <a:spcPct val="120000"/>
              </a:lnSpc>
              <a:buFont typeface="Wingdings" panose="05000000000000000000" charset="0"/>
              <a:buChar char="l"/>
            </a:pPr>
            <a:r>
              <a:rPr lang="zh-CN" altLang="zh-CN" sz="2800" dirty="0">
                <a:latin typeface="+mn-ea"/>
              </a:rPr>
              <a:t>指在雇员平衡工作需求与非工作需求时</a:t>
            </a:r>
            <a:r>
              <a:rPr lang="en-US" altLang="zh-CN" sz="2800" dirty="0">
                <a:latin typeface="+mn-ea"/>
              </a:rPr>
              <a:t>，</a:t>
            </a:r>
            <a:r>
              <a:rPr lang="zh-CN" altLang="zh-CN" sz="2800" dirty="0">
                <a:latin typeface="+mn-ea"/>
              </a:rPr>
              <a:t>帮助他们处理由此产生的压力和矛盾。</a:t>
            </a:r>
            <a:endParaRPr lang="en-US" altLang="zh-CN" sz="2800" dirty="0">
              <a:latin typeface="+mn-ea"/>
            </a:endParaRPr>
          </a:p>
          <a:p>
            <a:pPr marL="730250" indent="-457200">
              <a:lnSpc>
                <a:spcPct val="120000"/>
              </a:lnSpc>
              <a:buFont typeface="Wingdings" panose="05000000000000000000" charset="0"/>
              <a:buChar char="l"/>
            </a:pPr>
            <a:r>
              <a:rPr lang="zh-CN" altLang="zh-CN" sz="2800" b="1" dirty="0">
                <a:latin typeface="+mn-ea"/>
              </a:rPr>
              <a:t>《家庭与医疗休假法案》</a:t>
            </a:r>
            <a:r>
              <a:rPr lang="en-US" altLang="zh-CN" sz="2800" dirty="0">
                <a:latin typeface="+mn-ea"/>
              </a:rPr>
              <a:t>：</a:t>
            </a:r>
            <a:r>
              <a:rPr lang="zh-CN" altLang="zh-CN" sz="2800" dirty="0">
                <a:latin typeface="+mn-ea"/>
              </a:rPr>
              <a:t>是一部美国联邦法律</a:t>
            </a:r>
            <a:r>
              <a:rPr lang="en-US" altLang="zh-CN" sz="2800" dirty="0">
                <a:latin typeface="+mn-ea"/>
              </a:rPr>
              <a:t>，</a:t>
            </a:r>
            <a:r>
              <a:rPr lang="zh-CN" altLang="zh-CN" sz="2800" dirty="0">
                <a:latin typeface="+mn-ea"/>
              </a:rPr>
              <a:t>它规定</a:t>
            </a:r>
            <a:r>
              <a:rPr lang="en-US" altLang="zh-CN" sz="2800" dirty="0">
                <a:latin typeface="+mn-ea"/>
              </a:rPr>
              <a:t>，</a:t>
            </a:r>
            <a:r>
              <a:rPr lang="zh-CN" altLang="zh-CN" sz="2800" dirty="0">
                <a:latin typeface="+mn-ea"/>
              </a:rPr>
              <a:t>刚刚生育婴儿或收养儿童的父母可以享受长达</a:t>
            </a:r>
            <a:r>
              <a:rPr lang="en-US" altLang="zh-CN" sz="2800" dirty="0">
                <a:latin typeface="+mn-ea"/>
              </a:rPr>
              <a:t>12</a:t>
            </a:r>
            <a:r>
              <a:rPr lang="zh-CN" altLang="zh-CN" sz="2800" dirty="0">
                <a:latin typeface="+mn-ea"/>
              </a:rPr>
              <a:t>周的不带薪休假。</a:t>
            </a:r>
            <a:endParaRPr lang="en-IN" sz="28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81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4818">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40497" y="-95567"/>
            <a:ext cx="8507288"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10—5</a:t>
            </a:r>
            <a:r>
              <a:rPr lang="zh-CN" altLang="zh-CN" b="1" dirty="0">
                <a:latin typeface="华文新魏" panose="02010800040101010101" pitchFamily="2" charset="-122"/>
                <a:ea typeface="华文新魏" panose="02010800040101010101" pitchFamily="2" charset="-122"/>
              </a:rPr>
              <a:t>工作与生活平衡实践的实例</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161732" y="1279297"/>
          <a:ext cx="8820100" cy="5141912"/>
        </p:xfrm>
        <a:graphic>
          <a:graphicData uri="http://schemas.openxmlformats.org/drawingml/2006/table">
            <a:tbl>
              <a:tblPr firstRow="1" firstCol="1" bandRow="1">
                <a:tableStyleId>{5C22544A-7EE6-4342-B048-85BDC9FD1C3A}</a:tableStyleId>
              </a:tblPr>
              <a:tblGrid>
                <a:gridCol w="8820100">
                  <a:extLst>
                    <a:ext uri="{9D8B030D-6E8A-4147-A177-3AD203B41FA5}">
                      <a16:colId xmlns:a16="http://schemas.microsoft.com/office/drawing/2014/main" val="20000"/>
                    </a:ext>
                  </a:extLst>
                </a:gridCol>
              </a:tblGrid>
              <a:tr h="5141912">
                <a:tc>
                  <a:txBody>
                    <a:bodyPr/>
                    <a:lstStyle/>
                    <a:p>
                      <a:pPr marL="457200" indent="-457200">
                        <a:lnSpc>
                          <a:spcPct val="120000"/>
                        </a:lnSpc>
                        <a:spcAft>
                          <a:spcPts val="0"/>
                        </a:spcAft>
                        <a:buFont typeface="Arial" panose="020B0604020202020204" pitchFamily="34" charset="0"/>
                        <a:buChar char="•"/>
                      </a:pPr>
                      <a:r>
                        <a:rPr lang="zh-CN" sz="2400" dirty="0">
                          <a:effectLst/>
                          <a:latin typeface="+mn-ea"/>
                          <a:ea typeface="+mn-ea"/>
                        </a:rPr>
                        <a:t>弹性的工作日程表</a:t>
                      </a:r>
                    </a:p>
                    <a:p>
                      <a:pPr marL="457200" indent="-457200">
                        <a:lnSpc>
                          <a:spcPct val="120000"/>
                        </a:lnSpc>
                        <a:spcAft>
                          <a:spcPts val="0"/>
                        </a:spcAft>
                        <a:buFont typeface="Arial" panose="020B0604020202020204" pitchFamily="34" charset="0"/>
                        <a:buChar char="•"/>
                      </a:pPr>
                      <a:r>
                        <a:rPr lang="zh-CN" sz="2400" dirty="0">
                          <a:effectLst/>
                          <a:latin typeface="+mn-ea"/>
                          <a:ea typeface="+mn-ea"/>
                        </a:rPr>
                        <a:t>职位分担</a:t>
                      </a:r>
                    </a:p>
                    <a:p>
                      <a:pPr marL="457200" indent="-457200">
                        <a:lnSpc>
                          <a:spcPct val="120000"/>
                        </a:lnSpc>
                        <a:spcAft>
                          <a:spcPts val="0"/>
                        </a:spcAft>
                        <a:buFont typeface="Arial" panose="020B0604020202020204" pitchFamily="34" charset="0"/>
                        <a:buChar char="•"/>
                      </a:pPr>
                      <a:r>
                        <a:rPr lang="zh-CN" sz="2400" dirty="0">
                          <a:effectLst/>
                          <a:latin typeface="+mn-ea"/>
                          <a:ea typeface="+mn-ea"/>
                        </a:rPr>
                        <a:t>照顾孩子</a:t>
                      </a:r>
                    </a:p>
                    <a:p>
                      <a:pPr marL="457200" indent="-457200">
                        <a:lnSpc>
                          <a:spcPct val="120000"/>
                        </a:lnSpc>
                        <a:spcAft>
                          <a:spcPts val="0"/>
                        </a:spcAft>
                        <a:buFont typeface="Arial" panose="020B0604020202020204" pitchFamily="34" charset="0"/>
                        <a:buChar char="•"/>
                      </a:pPr>
                      <a:r>
                        <a:rPr lang="zh-CN" sz="2400" dirty="0">
                          <a:effectLst/>
                          <a:latin typeface="+mn-ea"/>
                          <a:ea typeface="+mn-ea"/>
                        </a:rPr>
                        <a:t>照顾老年人</a:t>
                      </a:r>
                    </a:p>
                    <a:p>
                      <a:pPr marL="457200" indent="-457200">
                        <a:lnSpc>
                          <a:spcPct val="120000"/>
                        </a:lnSpc>
                        <a:spcAft>
                          <a:spcPts val="0"/>
                        </a:spcAft>
                        <a:buFont typeface="Arial" panose="020B0604020202020204" pitchFamily="34" charset="0"/>
                        <a:buChar char="•"/>
                      </a:pPr>
                      <a:r>
                        <a:rPr lang="zh-CN" sz="2400" dirty="0">
                          <a:effectLst/>
                          <a:latin typeface="+mn-ea"/>
                          <a:ea typeface="+mn-ea"/>
                        </a:rPr>
                        <a:t>事假</a:t>
                      </a:r>
                    </a:p>
                    <a:p>
                      <a:pPr marL="457200" indent="-457200">
                        <a:lnSpc>
                          <a:spcPct val="120000"/>
                        </a:lnSpc>
                        <a:spcAft>
                          <a:spcPts val="0"/>
                        </a:spcAft>
                        <a:buFont typeface="Arial" panose="020B0604020202020204" pitchFamily="34" charset="0"/>
                        <a:buChar char="•"/>
                      </a:pPr>
                      <a:r>
                        <a:rPr lang="zh-CN" sz="2400" dirty="0">
                          <a:effectLst/>
                          <a:latin typeface="+mn-ea"/>
                          <a:ea typeface="+mn-ea"/>
                        </a:rPr>
                        <a:t>远程办公</a:t>
                      </a:r>
                    </a:p>
                    <a:p>
                      <a:pPr marL="457200" indent="-457200">
                        <a:lnSpc>
                          <a:spcPct val="120000"/>
                        </a:lnSpc>
                        <a:spcAft>
                          <a:spcPts val="0"/>
                        </a:spcAft>
                        <a:buFont typeface="Arial" panose="020B0604020202020204" pitchFamily="34" charset="0"/>
                        <a:buChar char="•"/>
                      </a:pPr>
                      <a:r>
                        <a:rPr lang="zh-CN" sz="2400" dirty="0">
                          <a:effectLst/>
                          <a:latin typeface="+mn-ea"/>
                          <a:ea typeface="+mn-ea"/>
                        </a:rPr>
                        <a:t>缩短会议时间</a:t>
                      </a:r>
                    </a:p>
                    <a:p>
                      <a:pPr marL="457200" indent="-457200">
                        <a:lnSpc>
                          <a:spcPct val="120000"/>
                        </a:lnSpc>
                        <a:spcAft>
                          <a:spcPts val="0"/>
                        </a:spcAft>
                        <a:buFont typeface="Arial" panose="020B0604020202020204" pitchFamily="34" charset="0"/>
                        <a:buChar char="•"/>
                      </a:pPr>
                      <a:r>
                        <a:rPr lang="zh-CN" sz="2400" dirty="0">
                          <a:effectLst/>
                          <a:latin typeface="+mn-ea"/>
                          <a:ea typeface="+mn-ea"/>
                        </a:rPr>
                        <a:t>减少工作时间</a:t>
                      </a:r>
                    </a:p>
                    <a:p>
                      <a:pPr marL="457200" indent="-457200">
                        <a:lnSpc>
                          <a:spcPct val="120000"/>
                        </a:lnSpc>
                        <a:spcAft>
                          <a:spcPts val="0"/>
                        </a:spcAft>
                        <a:buFont typeface="Arial" panose="020B0604020202020204" pitchFamily="34" charset="0"/>
                        <a:buChar char="•"/>
                      </a:pPr>
                      <a:r>
                        <a:rPr lang="zh-CN" sz="2400" dirty="0">
                          <a:effectLst/>
                          <a:latin typeface="+mn-ea"/>
                          <a:ea typeface="+mn-ea"/>
                        </a:rPr>
                        <a:t>收养儿童补贴</a:t>
                      </a:r>
                    </a:p>
                    <a:p>
                      <a:pPr marL="457200" indent="-457200">
                        <a:lnSpc>
                          <a:spcPct val="120000"/>
                        </a:lnSpc>
                        <a:spcAft>
                          <a:spcPts val="0"/>
                        </a:spcAft>
                        <a:buFont typeface="Arial" panose="020B0604020202020204" pitchFamily="34" charset="0"/>
                        <a:buChar char="•"/>
                      </a:pPr>
                      <a:r>
                        <a:rPr lang="zh-CN" sz="2400" dirty="0">
                          <a:effectLst/>
                          <a:latin typeface="+mn-ea"/>
                          <a:ea typeface="+mn-ea"/>
                        </a:rPr>
                        <a:t>带薪休假时间</a:t>
                      </a:r>
                    </a:p>
                    <a:p>
                      <a:pPr marL="457200" indent="-457200">
                        <a:lnSpc>
                          <a:spcPct val="120000"/>
                        </a:lnSpc>
                        <a:spcAft>
                          <a:spcPts val="0"/>
                        </a:spcAft>
                        <a:buFont typeface="Arial" panose="020B0604020202020204" pitchFamily="34" charset="0"/>
                        <a:buChar char="•"/>
                      </a:pPr>
                      <a:r>
                        <a:rPr lang="zh-CN" sz="2400" dirty="0">
                          <a:effectLst/>
                          <a:latin typeface="+mn-ea"/>
                          <a:ea typeface="+mn-ea"/>
                        </a:rPr>
                        <a:t>私人服务</a:t>
                      </a:r>
                      <a:r>
                        <a:rPr lang="en-US" sz="2400" dirty="0">
                          <a:effectLst/>
                          <a:latin typeface="+mn-ea"/>
                          <a:ea typeface="+mn-ea"/>
                        </a:rPr>
                        <a:t>（</a:t>
                      </a:r>
                      <a:r>
                        <a:rPr lang="zh-CN" sz="2400" dirty="0">
                          <a:effectLst/>
                          <a:latin typeface="+mn-ea"/>
                          <a:ea typeface="+mn-ea"/>
                        </a:rPr>
                        <a:t>供应餐点、购买礼品、安排家庭和汽车服务</a:t>
                      </a:r>
                      <a:r>
                        <a:rPr lang="en-US" sz="2400" dirty="0">
                          <a:effectLst/>
                          <a:latin typeface="+mn-ea"/>
                          <a:ea typeface="+mn-ea"/>
                        </a:rPr>
                        <a:t>）</a:t>
                      </a:r>
                      <a:endParaRPr lang="zh-CN" sz="2400" dirty="0">
                        <a:solidFill>
                          <a:srgbClr val="00000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0"/>
                  </a:ext>
                </a:extLst>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5" name="Title 1"/>
          <p:cNvSpPr>
            <a:spLocks noGrp="1"/>
          </p:cNvSpPr>
          <p:nvPr>
            <p:ph type="title" idx="4294967295"/>
          </p:nvPr>
        </p:nvSpPr>
        <p:spPr>
          <a:xfrm>
            <a:off x="457200" y="-136842"/>
            <a:ext cx="8229600" cy="1143000"/>
          </a:xfrm>
        </p:spPr>
        <p:txBody>
          <a:bodyPr/>
          <a:lstStyle/>
          <a:p>
            <a:r>
              <a:rPr lang="zh-CN" altLang="zh-CN" b="1" dirty="0">
                <a:latin typeface="华文新魏" panose="02010800040101010101" pitchFamily="2" charset="-122"/>
                <a:ea typeface="华文新魏" panose="02010800040101010101" pitchFamily="2" charset="-122"/>
              </a:rPr>
              <a:t>工作与生活的平衡</a:t>
            </a:r>
            <a:endParaRPr lang="en-IN" b="1" dirty="0">
              <a:latin typeface="华文新魏" panose="02010800040101010101" pitchFamily="2" charset="-122"/>
              <a:ea typeface="华文新魏" panose="02010800040101010101" pitchFamily="2" charset="-122"/>
            </a:endParaRPr>
          </a:p>
        </p:txBody>
      </p:sp>
      <p:sp>
        <p:nvSpPr>
          <p:cNvPr id="36866" name="Content Placeholder 2"/>
          <p:cNvSpPr>
            <a:spLocks noGrp="1"/>
          </p:cNvSpPr>
          <p:nvPr>
            <p:ph idx="4294967295"/>
          </p:nvPr>
        </p:nvSpPr>
        <p:spPr>
          <a:xfrm>
            <a:off x="701040" y="1284605"/>
            <a:ext cx="8578215" cy="4924425"/>
          </a:xfrm>
        </p:spPr>
        <p:txBody>
          <a:bodyPr/>
          <a:lstStyle/>
          <a:p>
            <a:pPr marL="363220" indent="-363220">
              <a:lnSpc>
                <a:spcPct val="120000"/>
              </a:lnSpc>
              <a:buFont typeface="Wingdings" panose="05000000000000000000" charset="0"/>
              <a:buChar char="l"/>
            </a:pPr>
            <a:r>
              <a:rPr lang="zh-CN" altLang="zh-CN" sz="2800" b="1" dirty="0">
                <a:latin typeface="+mn-ea"/>
              </a:rPr>
              <a:t>远程办公</a:t>
            </a:r>
            <a:r>
              <a:rPr lang="en-US" altLang="zh-CN" sz="2800" dirty="0">
                <a:latin typeface="+mn-ea"/>
              </a:rPr>
              <a:t>：</a:t>
            </a:r>
            <a:r>
              <a:rPr lang="zh-CN" altLang="zh-CN" sz="2800" dirty="0">
                <a:latin typeface="+mn-ea"/>
              </a:rPr>
              <a:t>是指一种给雇员提供弹性工作地点和时间的工作方式。</a:t>
            </a:r>
            <a:endParaRPr lang="en-US" altLang="zh-CN" sz="2800" dirty="0">
              <a:latin typeface="+mn-ea"/>
            </a:endParaRPr>
          </a:p>
          <a:p>
            <a:pPr marL="363220" indent="-363220">
              <a:lnSpc>
                <a:spcPct val="120000"/>
              </a:lnSpc>
              <a:buFont typeface="Wingdings" panose="05000000000000000000" charset="0"/>
              <a:buChar char="l"/>
            </a:pPr>
            <a:r>
              <a:rPr lang="zh-CN" altLang="zh-CN" sz="2800" b="1" dirty="0">
                <a:latin typeface="+mn-ea"/>
              </a:rPr>
              <a:t>压缩工作周</a:t>
            </a:r>
            <a:r>
              <a:rPr lang="en-US" altLang="zh-CN" sz="2800" dirty="0">
                <a:latin typeface="+mn-ea"/>
              </a:rPr>
              <a:t>：</a:t>
            </a:r>
            <a:r>
              <a:rPr lang="zh-CN" altLang="zh-CN" sz="2800" dirty="0">
                <a:latin typeface="+mn-ea"/>
              </a:rPr>
              <a:t>是指允许雇员用更少的天数但每天更长的时间来完成工作职责的时间安排</a:t>
            </a:r>
            <a:r>
              <a:rPr lang="zh-CN" altLang="en-US" sz="2800" dirty="0">
                <a:latin typeface="+mn-ea"/>
              </a:rPr>
              <a:t>。</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例如</a:t>
            </a:r>
            <a:r>
              <a:rPr lang="en-US" altLang="zh-CN" sz="2800" dirty="0">
                <a:latin typeface="+mn-ea"/>
              </a:rPr>
              <a:t>，</a:t>
            </a:r>
            <a:r>
              <a:rPr lang="zh-CN" altLang="zh-CN" sz="2800" dirty="0">
                <a:latin typeface="+mn-ea"/>
              </a:rPr>
              <a:t>一周只工作</a:t>
            </a:r>
            <a:r>
              <a:rPr lang="en-US" altLang="zh-CN" sz="2800" dirty="0">
                <a:latin typeface="+mn-ea"/>
              </a:rPr>
              <a:t>4</a:t>
            </a:r>
            <a:r>
              <a:rPr lang="zh-CN" altLang="zh-CN" sz="2800" dirty="0">
                <a:latin typeface="+mn-ea"/>
              </a:rPr>
              <a:t>天</a:t>
            </a:r>
            <a:r>
              <a:rPr lang="en-US" altLang="zh-CN" sz="2800" dirty="0">
                <a:latin typeface="+mn-ea"/>
              </a:rPr>
              <a:t>，</a:t>
            </a:r>
            <a:r>
              <a:rPr lang="zh-CN" altLang="zh-CN" sz="2800" dirty="0">
                <a:latin typeface="+mn-ea"/>
              </a:rPr>
              <a:t>但每天工作</a:t>
            </a:r>
            <a:r>
              <a:rPr lang="en-US" altLang="zh-CN" sz="2800" dirty="0">
                <a:latin typeface="+mn-ea"/>
              </a:rPr>
              <a:t>10</a:t>
            </a:r>
            <a:r>
              <a:rPr lang="zh-CN" altLang="zh-CN" sz="2800" dirty="0">
                <a:latin typeface="+mn-ea"/>
              </a:rPr>
              <a:t>小时。</a:t>
            </a:r>
            <a:endParaRPr lang="en-IN" sz="28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86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6866">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686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6" grpId="0" build="p"/>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89" name="Title 1"/>
          <p:cNvSpPr>
            <a:spLocks noGrp="1"/>
          </p:cNvSpPr>
          <p:nvPr>
            <p:ph type="title" idx="4294967295"/>
          </p:nvPr>
        </p:nvSpPr>
        <p:spPr>
          <a:xfrm>
            <a:off x="457200" y="-162242"/>
            <a:ext cx="8229600" cy="1143000"/>
          </a:xfrm>
        </p:spPr>
        <p:txBody>
          <a:bodyPr/>
          <a:lstStyle/>
          <a:p>
            <a:r>
              <a:rPr lang="zh-CN" altLang="zh-CN" b="1" dirty="0">
                <a:latin typeface="华文新魏" panose="02010800040101010101" pitchFamily="2" charset="-122"/>
                <a:ea typeface="华文新魏" panose="02010800040101010101" pitchFamily="2" charset="-122"/>
              </a:rPr>
              <a:t>工作与生活的平衡</a:t>
            </a:r>
            <a:endParaRPr lang="en-IN" b="1" dirty="0">
              <a:latin typeface="华文新魏" panose="02010800040101010101" pitchFamily="2" charset="-122"/>
              <a:ea typeface="华文新魏" panose="02010800040101010101" pitchFamily="2" charset="-122"/>
            </a:endParaRPr>
          </a:p>
        </p:txBody>
      </p:sp>
      <p:sp>
        <p:nvSpPr>
          <p:cNvPr id="37890" name="Content Placeholder 2"/>
          <p:cNvSpPr>
            <a:spLocks noGrp="1"/>
          </p:cNvSpPr>
          <p:nvPr>
            <p:ph idx="4294967295"/>
          </p:nvPr>
        </p:nvSpPr>
        <p:spPr>
          <a:xfrm>
            <a:off x="372552" y="1275715"/>
            <a:ext cx="8964488" cy="4924425"/>
          </a:xfrm>
        </p:spPr>
        <p:txBody>
          <a:bodyPr/>
          <a:lstStyle/>
          <a:p>
            <a:pPr marL="730250" indent="-457200">
              <a:lnSpc>
                <a:spcPct val="120000"/>
              </a:lnSpc>
              <a:buFont typeface="Wingdings" panose="05000000000000000000" charset="0"/>
              <a:buChar char="l"/>
            </a:pPr>
            <a:r>
              <a:rPr lang="zh-CN" altLang="zh-CN" sz="2800" b="1" dirty="0">
                <a:latin typeface="+mn-ea"/>
              </a:rPr>
              <a:t>灵活工作时间</a:t>
            </a:r>
            <a:r>
              <a:rPr lang="en-US" altLang="zh-CN" sz="2800" dirty="0">
                <a:latin typeface="+mn-ea"/>
              </a:rPr>
              <a:t>：</a:t>
            </a:r>
            <a:r>
              <a:rPr lang="zh-CN" altLang="zh-CN" sz="2800" dirty="0">
                <a:latin typeface="+mn-ea"/>
              </a:rPr>
              <a:t>是指让雇员可以自由选择工作日、工作周或工作年。</a:t>
            </a:r>
          </a:p>
          <a:p>
            <a:pPr marL="730250" indent="-457200">
              <a:lnSpc>
                <a:spcPct val="120000"/>
              </a:lnSpc>
              <a:buFont typeface="Wingdings" panose="05000000000000000000" charset="0"/>
              <a:buChar char="l"/>
            </a:pPr>
            <a:r>
              <a:rPr lang="zh-CN" altLang="zh-CN" sz="2800" b="1" dirty="0">
                <a:latin typeface="+mn-ea"/>
              </a:rPr>
              <a:t>职位分担</a:t>
            </a:r>
            <a:r>
              <a:rPr lang="en-US" altLang="zh-CN" sz="2800" dirty="0">
                <a:latin typeface="+mn-ea"/>
              </a:rPr>
              <a:t>：</a:t>
            </a:r>
            <a:r>
              <a:rPr lang="zh-CN" altLang="zh-CN" sz="2800" dirty="0">
                <a:latin typeface="+mn-ea"/>
              </a:rPr>
              <a:t>是指两名雇员共同承担某项全雇员作</a:t>
            </a:r>
            <a:r>
              <a:rPr lang="en-US" altLang="zh-CN" sz="2800" dirty="0">
                <a:latin typeface="+mn-ea"/>
              </a:rPr>
              <a:t>，</a:t>
            </a:r>
            <a:r>
              <a:rPr lang="zh-CN" altLang="zh-CN" sz="2800" dirty="0">
                <a:latin typeface="+mn-ea"/>
              </a:rPr>
              <a:t>划分时间</a:t>
            </a:r>
            <a:r>
              <a:rPr lang="en-US" altLang="zh-CN" sz="2800" dirty="0">
                <a:latin typeface="+mn-ea"/>
              </a:rPr>
              <a:t>，</a:t>
            </a:r>
            <a:r>
              <a:rPr lang="zh-CN" altLang="zh-CN" sz="2800" dirty="0">
                <a:latin typeface="+mn-ea"/>
              </a:rPr>
              <a:t>共担责任</a:t>
            </a:r>
            <a:r>
              <a:rPr lang="en-US" altLang="zh-CN" sz="2800" dirty="0">
                <a:latin typeface="+mn-ea"/>
              </a:rPr>
              <a:t>，</a:t>
            </a:r>
            <a:r>
              <a:rPr lang="zh-CN" altLang="zh-CN" sz="2800" dirty="0">
                <a:latin typeface="+mn-ea"/>
              </a:rPr>
              <a:t>并分享利益。</a:t>
            </a:r>
          </a:p>
          <a:p>
            <a:pPr>
              <a:buFont typeface="Wingdings" panose="05000000000000000000" charset="0"/>
              <a:buChar char="l"/>
            </a:pPr>
            <a:endParaRPr lang="en-IN"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789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7890">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build="p"/>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913" name="Title 1"/>
          <p:cNvSpPr>
            <a:spLocks noGrp="1"/>
          </p:cNvSpPr>
          <p:nvPr>
            <p:ph type="title" idx="4294967295"/>
          </p:nvPr>
        </p:nvSpPr>
        <p:spPr>
          <a:xfrm>
            <a:off x="364490" y="-119697"/>
            <a:ext cx="8229600" cy="1143000"/>
          </a:xfrm>
        </p:spPr>
        <p:txBody>
          <a:bodyPr/>
          <a:lstStyle/>
          <a:p>
            <a:r>
              <a:rPr lang="zh-CN" altLang="zh-CN" b="1" dirty="0">
                <a:latin typeface="华文新魏" panose="02010800040101010101" pitchFamily="2" charset="-122"/>
                <a:ea typeface="华文新魏" panose="02010800040101010101" pitchFamily="2" charset="-122"/>
              </a:rPr>
              <a:t>职业生涯路径和双重职业生涯路径</a:t>
            </a:r>
            <a:endParaRPr lang="en-IN" b="1" dirty="0">
              <a:latin typeface="华文新魏" panose="02010800040101010101" pitchFamily="2" charset="-122"/>
              <a:ea typeface="华文新魏" panose="02010800040101010101" pitchFamily="2" charset="-122"/>
            </a:endParaRPr>
          </a:p>
        </p:txBody>
      </p:sp>
      <p:sp>
        <p:nvSpPr>
          <p:cNvPr id="38914" name="Content Placeholder 2"/>
          <p:cNvSpPr>
            <a:spLocks noGrp="1"/>
          </p:cNvSpPr>
          <p:nvPr>
            <p:ph idx="4294967295"/>
          </p:nvPr>
        </p:nvSpPr>
        <p:spPr>
          <a:xfrm>
            <a:off x="409575" y="1275715"/>
            <a:ext cx="8325485" cy="4924425"/>
          </a:xfrm>
        </p:spPr>
        <p:txBody>
          <a:bodyPr/>
          <a:lstStyle/>
          <a:p>
            <a:pPr marL="730250" indent="-457200">
              <a:lnSpc>
                <a:spcPct val="120000"/>
              </a:lnSpc>
              <a:buFont typeface="Wingdings" panose="05000000000000000000" charset="0"/>
              <a:buChar char="l"/>
            </a:pPr>
            <a:r>
              <a:rPr lang="zh-CN" altLang="zh-CN" sz="2800" b="1" dirty="0">
                <a:latin typeface="+mn-ea"/>
              </a:rPr>
              <a:t>职业生涯路径</a:t>
            </a:r>
            <a:r>
              <a:rPr lang="en-US" altLang="zh-CN" sz="2800" dirty="0">
                <a:latin typeface="+mn-ea"/>
              </a:rPr>
              <a:t>：</a:t>
            </a:r>
            <a:r>
              <a:rPr lang="zh-CN" altLang="zh-CN" sz="2800" dirty="0">
                <a:latin typeface="+mn-ea"/>
              </a:rPr>
              <a:t>指一系列的工作职位</a:t>
            </a:r>
            <a:r>
              <a:rPr lang="en-US" altLang="zh-CN" sz="2800" dirty="0">
                <a:latin typeface="+mn-ea"/>
              </a:rPr>
              <a:t>，</a:t>
            </a:r>
            <a:r>
              <a:rPr lang="zh-CN" altLang="zh-CN" sz="2800" dirty="0">
                <a:latin typeface="+mn-ea"/>
              </a:rPr>
              <a:t>包括雇员在公司内晋升所需从事的相似的工作岗位和拥有的相似技能。</a:t>
            </a:r>
            <a:endParaRPr lang="en-US" altLang="zh-CN" sz="2800" dirty="0">
              <a:latin typeface="+mn-ea"/>
            </a:endParaRPr>
          </a:p>
          <a:p>
            <a:pPr marL="730250" indent="-457200">
              <a:lnSpc>
                <a:spcPct val="120000"/>
              </a:lnSpc>
              <a:buFont typeface="Wingdings" panose="05000000000000000000" charset="0"/>
              <a:buChar char="l"/>
            </a:pPr>
            <a:r>
              <a:rPr lang="zh-CN" altLang="zh-CN" sz="2800" b="1" dirty="0">
                <a:latin typeface="+mn-ea"/>
              </a:rPr>
              <a:t>双重职业生涯路径体系</a:t>
            </a:r>
            <a:r>
              <a:rPr lang="en-US" altLang="zh-CN" sz="2800" dirty="0">
                <a:latin typeface="+mn-ea"/>
              </a:rPr>
              <a:t>：</a:t>
            </a:r>
            <a:r>
              <a:rPr lang="zh-CN" altLang="zh-CN" sz="2800" dirty="0">
                <a:latin typeface="+mn-ea"/>
              </a:rPr>
              <a:t>让雇员可以继续沿着技术类或销售类职业生涯路径发展</a:t>
            </a:r>
            <a:r>
              <a:rPr lang="en-US" altLang="zh-CN" sz="2800" dirty="0">
                <a:latin typeface="+mn-ea"/>
              </a:rPr>
              <a:t>，</a:t>
            </a:r>
            <a:r>
              <a:rPr lang="zh-CN" altLang="zh-CN" sz="2800" dirty="0">
                <a:latin typeface="+mn-ea"/>
              </a:rPr>
              <a:t>也可以转入管理类职业生涯路径</a:t>
            </a:r>
            <a:r>
              <a:rPr lang="zh-CN" altLang="en-US" sz="2800" dirty="0">
                <a:latin typeface="+mn-ea"/>
              </a:rPr>
              <a:t>。</a:t>
            </a:r>
            <a:endParaRPr lang="en-US" altLang="zh-CN" sz="2800" dirty="0">
              <a:latin typeface="+mn-ea"/>
            </a:endParaRPr>
          </a:p>
          <a:p>
            <a:endParaRPr lang="en-IN"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91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891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4"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79512" y="274638"/>
            <a:ext cx="8964488" cy="1143000"/>
          </a:xfrm>
        </p:spPr>
        <p:txBody>
          <a:bodyPr/>
          <a:lstStyle/>
          <a:p>
            <a:r>
              <a:rPr lang="zh-CN" altLang="zh-CN" b="1" dirty="0">
                <a:latin typeface="华文新魏" panose="02010800040101010101" pitchFamily="2" charset="-122"/>
                <a:ea typeface="华文新魏" panose="02010800040101010101" pitchFamily="2" charset="-122"/>
              </a:rPr>
              <a:t>图</a:t>
            </a:r>
            <a:r>
              <a:rPr lang="en-US" altLang="zh-CN" b="1" dirty="0">
                <a:latin typeface="华文新魏" panose="02010800040101010101" pitchFamily="2" charset="-122"/>
                <a:ea typeface="华文新魏" panose="02010800040101010101" pitchFamily="2" charset="-122"/>
              </a:rPr>
              <a:t>10—2</a:t>
            </a:r>
            <a:r>
              <a:rPr lang="zh-CN" altLang="zh-CN" b="1" dirty="0">
                <a:latin typeface="华文新魏" panose="02010800040101010101" pitchFamily="2" charset="-122"/>
                <a:ea typeface="华文新魏" panose="02010800040101010101" pitchFamily="2" charset="-122"/>
              </a:rPr>
              <a:t>　技术人员和管理人员的传统职业生涯路径</a:t>
            </a:r>
            <a:endParaRPr lang="zh-CN" altLang="en-US" b="1" dirty="0">
              <a:latin typeface="华文新魏" panose="02010800040101010101" pitchFamily="2" charset="-122"/>
              <a:ea typeface="华文新魏" panose="02010800040101010101" pitchFamily="2" charset="-122"/>
            </a:endParaRPr>
          </a:p>
        </p:txBody>
      </p:sp>
      <p:pic>
        <p:nvPicPr>
          <p:cNvPr id="4" name="10-2.EPS" descr="id:2147501578;FounderCES"/>
          <p:cNvPicPr>
            <a:picLocks noGrp="1"/>
          </p:cNvPicPr>
          <p:nvPr>
            <p:ph sz="quarter" idx="1"/>
          </p:nvPr>
        </p:nvPicPr>
        <p:blipFill>
          <a:blip r:embed="rId2">
            <a:duotone>
              <a:prstClr val="black"/>
              <a:schemeClr val="accent5">
                <a:tint val="45000"/>
                <a:satMod val="400000"/>
              </a:schemeClr>
            </a:duotone>
          </a:blip>
          <a:stretch>
            <a:fillRect/>
          </a:stretch>
        </p:blipFill>
        <p:spPr>
          <a:xfrm>
            <a:off x="1094740" y="1447800"/>
            <a:ext cx="7236460" cy="5293360"/>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09" name="Title 1"/>
          <p:cNvSpPr>
            <a:spLocks noGrp="1"/>
          </p:cNvSpPr>
          <p:nvPr>
            <p:ph type="title" idx="4294967295"/>
          </p:nvPr>
        </p:nvSpPr>
        <p:spPr>
          <a:xfrm>
            <a:off x="347980" y="-162242"/>
            <a:ext cx="8229600" cy="1143000"/>
          </a:xfrm>
        </p:spPr>
        <p:txBody>
          <a:bodyPr>
            <a:normAutofit/>
          </a:bodyPr>
          <a:lstStyle/>
          <a:p>
            <a:pPr fontAlgn="auto">
              <a:spcAft>
                <a:spcPts val="0"/>
              </a:spcAft>
              <a:defRPr/>
            </a:pPr>
            <a:r>
              <a:rPr lang="zh-CN" altLang="en-US" b="1" dirty="0">
                <a:latin typeface="华文新魏" panose="02010800040101010101" pitchFamily="2" charset="-122"/>
                <a:ea typeface="华文新魏" panose="02010800040101010101" pitchFamily="2" charset="-122"/>
              </a:rPr>
              <a:t>双重职业生涯的路径成功的特征</a:t>
            </a:r>
            <a:endParaRPr lang="en-IN" b="1" dirty="0">
              <a:latin typeface="华文新魏" panose="02010800040101010101" pitchFamily="2" charset="-122"/>
              <a:ea typeface="华文新魏" panose="02010800040101010101" pitchFamily="2" charset="-122"/>
            </a:endParaRPr>
          </a:p>
        </p:txBody>
      </p:sp>
      <p:sp>
        <p:nvSpPr>
          <p:cNvPr id="40962" name="Content Placeholder 2"/>
          <p:cNvSpPr>
            <a:spLocks noGrp="1"/>
          </p:cNvSpPr>
          <p:nvPr>
            <p:ph idx="4294967295"/>
          </p:nvPr>
        </p:nvSpPr>
        <p:spPr>
          <a:xfrm>
            <a:off x="688400" y="1284605"/>
            <a:ext cx="8614668" cy="4924425"/>
          </a:xfrm>
        </p:spPr>
        <p:txBody>
          <a:bodyPr/>
          <a:lstStyle/>
          <a:p>
            <a:pPr marL="366395" indent="-366395">
              <a:lnSpc>
                <a:spcPct val="120000"/>
              </a:lnSpc>
              <a:buFont typeface="Wingdings" panose="05000000000000000000" charset="0"/>
              <a:buChar char="l"/>
            </a:pPr>
            <a:r>
              <a:rPr lang="zh-CN" altLang="zh-CN" sz="2800" dirty="0">
                <a:latin typeface="+mn-ea"/>
              </a:rPr>
              <a:t>技术人员所获得的薪酬、地位和奖励不低于管理人员</a:t>
            </a:r>
          </a:p>
          <a:p>
            <a:pPr marL="366395" indent="-366395">
              <a:lnSpc>
                <a:spcPct val="120000"/>
              </a:lnSpc>
              <a:buFont typeface="Wingdings" panose="05000000000000000000" charset="0"/>
              <a:buChar char="l"/>
            </a:pPr>
            <a:r>
              <a:rPr lang="zh-CN" altLang="zh-CN" sz="2800" dirty="0">
                <a:latin typeface="+mn-ea"/>
              </a:rPr>
              <a:t>技术人员的基本工资可能低于管理人员</a:t>
            </a:r>
            <a:endParaRPr lang="en-US" altLang="zh-CN" sz="2800" dirty="0">
              <a:latin typeface="+mn-ea"/>
            </a:endParaRPr>
          </a:p>
          <a:p>
            <a:pPr lvl="1">
              <a:lnSpc>
                <a:spcPct val="120000"/>
              </a:lnSpc>
            </a:pPr>
            <a:r>
              <a:rPr lang="zh-CN" altLang="zh-CN" dirty="0">
                <a:latin typeface="+mn-ea"/>
              </a:rPr>
              <a:t>但通过奖金</a:t>
            </a:r>
            <a:r>
              <a:rPr lang="en-US" altLang="zh-CN" dirty="0">
                <a:latin typeface="+mn-ea"/>
              </a:rPr>
              <a:t>（</a:t>
            </a:r>
            <a:r>
              <a:rPr lang="zh-CN" altLang="zh-CN" dirty="0">
                <a:latin typeface="+mn-ea"/>
              </a:rPr>
              <a:t>如</a:t>
            </a:r>
            <a:r>
              <a:rPr lang="en-US" altLang="zh-CN" dirty="0">
                <a:latin typeface="+mn-ea"/>
              </a:rPr>
              <a:t>，</a:t>
            </a:r>
            <a:r>
              <a:rPr lang="zh-CN" altLang="zh-CN" dirty="0">
                <a:latin typeface="+mn-ea"/>
              </a:rPr>
              <a:t>专利奖和新产品研制奖</a:t>
            </a:r>
            <a:r>
              <a:rPr lang="en-US" altLang="zh-CN" dirty="0">
                <a:latin typeface="+mn-ea"/>
              </a:rPr>
              <a:t>）</a:t>
            </a:r>
            <a:r>
              <a:rPr lang="zh-CN" altLang="zh-CN" dirty="0">
                <a:latin typeface="+mn-ea"/>
              </a:rPr>
              <a:t>有机会提高总体收入</a:t>
            </a:r>
          </a:p>
          <a:p>
            <a:pPr marL="371475" indent="-371475">
              <a:lnSpc>
                <a:spcPct val="120000"/>
              </a:lnSpc>
              <a:buFont typeface="Wingdings" panose="05000000000000000000" charset="0"/>
              <a:buChar char="l"/>
            </a:pPr>
            <a:r>
              <a:rPr lang="zh-CN" altLang="zh-CN" sz="2800" dirty="0">
                <a:latin typeface="+mn-ea"/>
              </a:rPr>
              <a:t>技术人员职业生涯路径并不是用来纵容那些缺乏管理才能的雇员的</a:t>
            </a:r>
            <a:r>
              <a:rPr lang="en-US" altLang="zh-CN" sz="2800" dirty="0">
                <a:latin typeface="+mn-ea"/>
              </a:rPr>
              <a:t>，</a:t>
            </a:r>
            <a:r>
              <a:rPr lang="zh-CN" altLang="zh-CN" sz="2800" dirty="0">
                <a:latin typeface="+mn-ea"/>
              </a:rPr>
              <a:t>它只适用于具有卓越技术才能的雇员</a:t>
            </a:r>
          </a:p>
          <a:p>
            <a:pPr marL="371475" indent="-371475">
              <a:lnSpc>
                <a:spcPct val="120000"/>
              </a:lnSpc>
              <a:buFont typeface="Wingdings" panose="05000000000000000000" charset="0"/>
              <a:buChar char="l"/>
            </a:pPr>
            <a:r>
              <a:rPr lang="zh-CN" altLang="zh-CN" sz="2800" dirty="0">
                <a:latin typeface="+mn-ea"/>
              </a:rPr>
              <a:t>要让技术人员有机会选择其职业生涯路径</a:t>
            </a:r>
            <a:endParaRPr lang="en-IN" sz="28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6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0962">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0962">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0962">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096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2"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10-3.EPS" descr="id:2147501585;FounderCES"/>
          <p:cNvPicPr>
            <a:picLocks noGrp="1"/>
          </p:cNvPicPr>
          <p:nvPr>
            <p:ph sz="quarter" idx="1"/>
          </p:nvPr>
        </p:nvPicPr>
        <p:blipFill>
          <a:blip r:embed="rId2">
            <a:duotone>
              <a:prstClr val="black"/>
              <a:schemeClr val="accent5">
                <a:tint val="45000"/>
                <a:satMod val="400000"/>
              </a:schemeClr>
            </a:duotone>
          </a:blip>
          <a:stretch>
            <a:fillRect/>
          </a:stretch>
        </p:blipFill>
        <p:spPr>
          <a:xfrm>
            <a:off x="2957562" y="0"/>
            <a:ext cx="6186438" cy="6858000"/>
          </a:xfrm>
          <a:prstGeom prst="rect">
            <a:avLst/>
          </a:prstGeom>
        </p:spPr>
      </p:pic>
      <p:sp>
        <p:nvSpPr>
          <p:cNvPr id="5" name="TextBox 4"/>
          <p:cNvSpPr txBox="1"/>
          <p:nvPr/>
        </p:nvSpPr>
        <p:spPr>
          <a:xfrm>
            <a:off x="395536" y="1268760"/>
            <a:ext cx="2232248" cy="2554545"/>
          </a:xfrm>
          <a:prstGeom prst="rect">
            <a:avLst/>
          </a:prstGeom>
          <a:noFill/>
        </p:spPr>
        <p:txBody>
          <a:bodyPr wrap="square" rtlCol="0">
            <a:spAutoFit/>
          </a:bodyPr>
          <a:lstStyle/>
          <a:p>
            <a:r>
              <a:rPr lang="zh-CN" altLang="zh-CN" sz="4000" b="1" dirty="0">
                <a:latin typeface="华文新魏" panose="02010800040101010101" pitchFamily="2" charset="-122"/>
                <a:ea typeface="华文新魏" panose="02010800040101010101" pitchFamily="2" charset="-122"/>
              </a:rPr>
              <a:t>图</a:t>
            </a:r>
            <a:r>
              <a:rPr lang="en-US" altLang="zh-CN" sz="4000" b="1" dirty="0">
                <a:latin typeface="华文新魏" panose="02010800040101010101" pitchFamily="2" charset="-122"/>
                <a:ea typeface="华文新魏" panose="02010800040101010101" pitchFamily="2" charset="-122"/>
              </a:rPr>
              <a:t>10—3</a:t>
            </a:r>
            <a:r>
              <a:rPr lang="zh-CN" altLang="zh-CN" sz="4000" b="1" dirty="0">
                <a:latin typeface="华文新魏" panose="02010800040101010101" pitchFamily="2" charset="-122"/>
                <a:ea typeface="华文新魏" panose="02010800040101010101" pitchFamily="2" charset="-122"/>
              </a:rPr>
              <a:t>　双重职业生涯路径例示</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09" name="Title 1"/>
          <p:cNvSpPr>
            <a:spLocks noGrp="1"/>
          </p:cNvSpPr>
          <p:nvPr>
            <p:ph type="title" idx="4294967295"/>
          </p:nvPr>
        </p:nvSpPr>
        <p:spPr>
          <a:xfrm>
            <a:off x="457200" y="-120967"/>
            <a:ext cx="8229600" cy="1143000"/>
          </a:xfrm>
        </p:spPr>
        <p:txBody>
          <a:bodyPr/>
          <a:lstStyle/>
          <a:p>
            <a:r>
              <a:rPr lang="zh-CN" altLang="zh-CN" b="1" dirty="0">
                <a:latin typeface="华文新魏" panose="02010800040101010101" pitchFamily="2" charset="-122"/>
                <a:ea typeface="华文新魏" panose="02010800040101010101" pitchFamily="2" charset="-122"/>
              </a:rPr>
              <a:t>职业生涯循环</a:t>
            </a:r>
          </a:p>
        </p:txBody>
      </p:sp>
      <p:sp>
        <p:nvSpPr>
          <p:cNvPr id="43010" name="Content Placeholder 2"/>
          <p:cNvSpPr>
            <a:spLocks noGrp="1"/>
          </p:cNvSpPr>
          <p:nvPr>
            <p:ph idx="4294967295"/>
          </p:nvPr>
        </p:nvSpPr>
        <p:spPr>
          <a:xfrm>
            <a:off x="701040" y="1276350"/>
            <a:ext cx="8308975" cy="4924425"/>
          </a:xfrm>
        </p:spPr>
        <p:txBody>
          <a:bodyPr/>
          <a:lstStyle/>
          <a:p>
            <a:pPr marL="362585" indent="-362585">
              <a:lnSpc>
                <a:spcPct val="120000"/>
              </a:lnSpc>
              <a:buFont typeface="Wingdings" panose="05000000000000000000" charset="0"/>
              <a:buChar char="l"/>
            </a:pPr>
            <a:r>
              <a:rPr lang="zh-CN" altLang="zh-CN" sz="2800" dirty="0">
                <a:latin typeface="+mn-ea"/>
              </a:rPr>
              <a:t>在某一特定领域有所建树后又改变自己的主要工作活动</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伴随着</a:t>
            </a:r>
            <a:r>
              <a:rPr lang="zh-CN" altLang="en-US" sz="2800" dirty="0">
                <a:latin typeface="+mn-ea"/>
              </a:rPr>
              <a:t>：</a:t>
            </a:r>
            <a:endParaRPr lang="en-US" altLang="zh-CN" sz="2800" dirty="0">
              <a:latin typeface="+mn-ea"/>
            </a:endParaRPr>
          </a:p>
          <a:p>
            <a:pPr lvl="2">
              <a:lnSpc>
                <a:spcPct val="120000"/>
              </a:lnSpc>
              <a:buFont typeface="Wingdings" panose="05000000000000000000" charset="0"/>
              <a:buChar char="l"/>
            </a:pPr>
            <a:r>
              <a:rPr lang="zh-CN" altLang="zh-CN" sz="2400" dirty="0">
                <a:latin typeface="+mn-ea"/>
              </a:rPr>
              <a:t>重新探索价值观、技能、兴趣</a:t>
            </a:r>
            <a:endParaRPr lang="en-US" altLang="zh-CN" sz="2400" dirty="0">
              <a:latin typeface="+mn-ea"/>
            </a:endParaRPr>
          </a:p>
          <a:p>
            <a:pPr lvl="2">
              <a:lnSpc>
                <a:spcPct val="120000"/>
              </a:lnSpc>
              <a:buFont typeface="Wingdings" panose="05000000000000000000" charset="0"/>
              <a:buChar char="l"/>
            </a:pPr>
            <a:r>
              <a:rPr lang="zh-CN" altLang="zh-CN" sz="2400" dirty="0">
                <a:latin typeface="+mn-ea"/>
              </a:rPr>
              <a:t>潜在就业机会</a:t>
            </a:r>
            <a:endParaRPr lang="en-US" altLang="zh-CN" sz="2400" dirty="0">
              <a:latin typeface="+mn-ea"/>
            </a:endParaRPr>
          </a:p>
          <a:p>
            <a:pPr lvl="1">
              <a:lnSpc>
                <a:spcPct val="120000"/>
              </a:lnSpc>
              <a:buFont typeface="Wingdings" panose="05000000000000000000" charset="0"/>
              <a:buChar char="l"/>
            </a:pPr>
            <a:r>
              <a:rPr lang="zh-CN" altLang="zh-CN" sz="2800" dirty="0">
                <a:latin typeface="+mn-ea"/>
              </a:rPr>
              <a:t>不仅仅发生在那些即将退休的老雇员身上</a:t>
            </a:r>
            <a:endParaRPr lang="en-IN"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3010">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3010">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3010">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3010">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3010">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build="p"/>
    </p:bld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3" name="Title 1"/>
          <p:cNvSpPr>
            <a:spLocks noGrp="1"/>
          </p:cNvSpPr>
          <p:nvPr>
            <p:ph type="title" idx="4294967295"/>
          </p:nvPr>
        </p:nvSpPr>
        <p:spPr>
          <a:xfrm>
            <a:off x="330835" y="-103822"/>
            <a:ext cx="8229600" cy="1143000"/>
          </a:xfrm>
        </p:spPr>
        <p:txBody>
          <a:bodyPr/>
          <a:lstStyle/>
          <a:p>
            <a:r>
              <a:rPr lang="zh-CN" altLang="zh-CN" b="1" dirty="0">
                <a:latin typeface="华文新魏" panose="02010800040101010101" pitchFamily="2" charset="-122"/>
                <a:ea typeface="华文新魏" panose="02010800040101010101" pitchFamily="2" charset="-122"/>
              </a:rPr>
              <a:t>跳槽</a:t>
            </a:r>
            <a:endParaRPr lang="en-IN" b="1" dirty="0">
              <a:latin typeface="华文新魏" panose="02010800040101010101" pitchFamily="2" charset="-122"/>
              <a:ea typeface="华文新魏" panose="02010800040101010101" pitchFamily="2" charset="-122"/>
            </a:endParaRPr>
          </a:p>
        </p:txBody>
      </p:sp>
      <p:sp>
        <p:nvSpPr>
          <p:cNvPr id="44034" name="Content Placeholder 2"/>
          <p:cNvSpPr>
            <a:spLocks noGrp="1"/>
          </p:cNvSpPr>
          <p:nvPr>
            <p:ph idx="4294967295"/>
          </p:nvPr>
        </p:nvSpPr>
        <p:spPr>
          <a:xfrm>
            <a:off x="671830" y="1259205"/>
            <a:ext cx="8305165" cy="4924425"/>
          </a:xfrm>
        </p:spPr>
        <p:txBody>
          <a:bodyPr/>
          <a:lstStyle/>
          <a:p>
            <a:pPr marL="349885" indent="-349885" eaLnBrk="1" latinLnBrk="0" hangingPunct="1">
              <a:lnSpc>
                <a:spcPct val="150000"/>
              </a:lnSpc>
              <a:buFont typeface="Wingdings" panose="05000000000000000000" charset="0"/>
              <a:buChar char="l"/>
            </a:pPr>
            <a:r>
              <a:rPr lang="zh-CN" altLang="zh-CN" sz="2800" dirty="0">
                <a:latin typeface="+mn-ea"/>
              </a:rPr>
              <a:t>是指雇员每隔两三年就换一家公司工作的行为</a:t>
            </a:r>
            <a:endParaRPr lang="en-US" altLang="zh-CN" sz="2800" dirty="0">
              <a:latin typeface="+mn-ea"/>
            </a:endParaRPr>
          </a:p>
          <a:p>
            <a:pPr marL="635635" lvl="1" indent="-315595" eaLnBrk="1" latinLnBrk="0" hangingPunct="1">
              <a:lnSpc>
                <a:spcPct val="150000"/>
              </a:lnSpc>
              <a:buFont typeface="Wingdings" panose="05000000000000000000" charset="0"/>
              <a:buChar char="l"/>
            </a:pPr>
            <a:r>
              <a:rPr lang="zh-CN" altLang="zh-CN" sz="2800" dirty="0">
                <a:latin typeface="+mn-ea"/>
              </a:rPr>
              <a:t>跳槽一度被认为对雇员的职业生涯不利</a:t>
            </a:r>
            <a:endParaRPr lang="en-US" altLang="zh-CN" sz="2800" dirty="0">
              <a:latin typeface="+mn-ea"/>
            </a:endParaRPr>
          </a:p>
          <a:p>
            <a:pPr lvl="2" eaLnBrk="1" latinLnBrk="0" hangingPunct="1">
              <a:lnSpc>
                <a:spcPct val="150000"/>
              </a:lnSpc>
              <a:buFont typeface="Wingdings" panose="05000000000000000000" charset="0"/>
              <a:buChar char="l"/>
            </a:pPr>
            <a:r>
              <a:rPr lang="zh-CN" altLang="zh-CN" sz="2800" dirty="0">
                <a:latin typeface="+mn-ea"/>
              </a:rPr>
              <a:t>如今公司已经习惯了雇员的这种做法</a:t>
            </a:r>
            <a:endParaRPr lang="en-IN" sz="28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4034">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4034">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403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4" grpId="0" build="p"/>
    </p:bld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57" name="Title 1"/>
          <p:cNvSpPr>
            <a:spLocks noGrp="1"/>
          </p:cNvSpPr>
          <p:nvPr>
            <p:ph type="title" idx="4294967295"/>
          </p:nvPr>
        </p:nvSpPr>
        <p:spPr>
          <a:xfrm>
            <a:off x="457200" y="-180022"/>
            <a:ext cx="8229600" cy="1143000"/>
          </a:xfrm>
        </p:spPr>
        <p:txBody>
          <a:bodyPr/>
          <a:lstStyle/>
          <a:p>
            <a:r>
              <a:rPr lang="zh-CN" altLang="zh-CN" b="1" dirty="0">
                <a:latin typeface="华文新魏" panose="02010800040101010101" pitchFamily="2" charset="-122"/>
                <a:ea typeface="华文新魏" panose="02010800040101010101" pitchFamily="2" charset="-122"/>
              </a:rPr>
              <a:t>应对职业生涯中断</a:t>
            </a:r>
          </a:p>
        </p:txBody>
      </p:sp>
      <p:sp>
        <p:nvSpPr>
          <p:cNvPr id="45058" name="Content Placeholder 2"/>
          <p:cNvSpPr>
            <a:spLocks noGrp="1"/>
          </p:cNvSpPr>
          <p:nvPr>
            <p:ph idx="4294967295"/>
          </p:nvPr>
        </p:nvSpPr>
        <p:spPr>
          <a:xfrm>
            <a:off x="650240" y="1266825"/>
            <a:ext cx="8452485" cy="4924425"/>
          </a:xfrm>
        </p:spPr>
        <p:txBody>
          <a:bodyPr/>
          <a:lstStyle/>
          <a:p>
            <a:pPr>
              <a:lnSpc>
                <a:spcPct val="120000"/>
              </a:lnSpc>
              <a:buFont typeface="Wingdings" panose="05000000000000000000" charset="0"/>
              <a:buChar char="l"/>
            </a:pPr>
            <a:r>
              <a:rPr lang="zh-CN" altLang="zh-CN" sz="2800" b="1" dirty="0">
                <a:latin typeface="+mn-ea"/>
              </a:rPr>
              <a:t>《统一服务就业和再就业法案》</a:t>
            </a:r>
            <a:r>
              <a:rPr lang="zh-CN" altLang="en-US" sz="2800" dirty="0">
                <a:latin typeface="+mn-ea"/>
              </a:rPr>
              <a:t>：</a:t>
            </a:r>
            <a:r>
              <a:rPr lang="zh-CN" altLang="zh-CN" sz="2800" dirty="0">
                <a:latin typeface="+mn-ea"/>
              </a:rPr>
              <a:t>涉及雇员权利的分配</a:t>
            </a:r>
            <a:r>
              <a:rPr lang="en-US" altLang="zh-CN" sz="2800" dirty="0">
                <a:latin typeface="+mn-ea"/>
              </a:rPr>
              <a:t>，</a:t>
            </a:r>
            <a:r>
              <a:rPr lang="zh-CN" altLang="zh-CN" sz="2800" dirty="0">
                <a:latin typeface="+mn-ea"/>
              </a:rPr>
              <a:t>例如除非有特殊情况</a:t>
            </a:r>
            <a:r>
              <a:rPr lang="en-US" altLang="zh-CN" sz="2800" dirty="0">
                <a:latin typeface="+mn-ea"/>
              </a:rPr>
              <a:t>，</a:t>
            </a:r>
            <a:r>
              <a:rPr lang="zh-CN" altLang="zh-CN" sz="2800" dirty="0">
                <a:latin typeface="+mn-ea"/>
              </a:rPr>
              <a:t>当雇员返回工作岗位时</a:t>
            </a:r>
            <a:r>
              <a:rPr lang="en-US" altLang="zh-CN" sz="2800" dirty="0">
                <a:latin typeface="+mn-ea"/>
              </a:rPr>
              <a:t>，</a:t>
            </a:r>
            <a:r>
              <a:rPr lang="zh-CN" altLang="zh-CN" sz="2800" dirty="0">
                <a:latin typeface="+mn-ea"/>
              </a:rPr>
              <a:t>公司应保障其权利</a:t>
            </a:r>
            <a:endParaRPr lang="en-US" altLang="zh-CN" sz="2800" dirty="0">
              <a:latin typeface="+mn-ea"/>
            </a:endParaRPr>
          </a:p>
          <a:p>
            <a:pPr lvl="1">
              <a:lnSpc>
                <a:spcPct val="120000"/>
              </a:lnSpc>
            </a:pPr>
            <a:r>
              <a:rPr lang="zh-CN" altLang="zh-CN" sz="2800" dirty="0">
                <a:latin typeface="+mn-ea"/>
              </a:rPr>
              <a:t>男性和女性雇员都面临着重返工作岗位的主要难题</a:t>
            </a:r>
            <a:endParaRPr lang="en-US" altLang="zh-CN" sz="2800" dirty="0">
              <a:latin typeface="+mn-ea"/>
            </a:endParaRPr>
          </a:p>
          <a:p>
            <a:pPr lvl="2">
              <a:lnSpc>
                <a:spcPct val="120000"/>
              </a:lnSpc>
              <a:buFont typeface="Wingdings" panose="05000000000000000000" charset="0"/>
              <a:buChar char="l"/>
            </a:pPr>
            <a:r>
              <a:rPr lang="zh-CN" altLang="zh-CN" sz="2400" dirty="0">
                <a:latin typeface="+mn-ea"/>
              </a:rPr>
              <a:t>可能需要新的技能或者在不同的地区工作</a:t>
            </a:r>
            <a:endParaRPr lang="zh-CN" altLang="zh-CN" sz="2400" b="1" dirty="0">
              <a:latin typeface="+mn-ea"/>
            </a:endParaRPr>
          </a:p>
          <a:p>
            <a:pPr lvl="1">
              <a:lnSpc>
                <a:spcPct val="120000"/>
              </a:lnSpc>
            </a:pPr>
            <a:r>
              <a:rPr lang="zh-CN" altLang="zh-CN" sz="2800" dirty="0">
                <a:latin typeface="+mn-ea"/>
              </a:rPr>
              <a:t>女性比男性更可能会由于家庭原因而离开工作岗位</a:t>
            </a:r>
            <a:endParaRPr lang="en-IN" sz="28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5058">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5058">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5058">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505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8" grpId="0" build="p"/>
    </p:bld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081" name="Title 1"/>
          <p:cNvSpPr>
            <a:spLocks noGrp="1"/>
          </p:cNvSpPr>
          <p:nvPr>
            <p:ph type="title" idx="4294967295"/>
          </p:nvPr>
        </p:nvSpPr>
        <p:spPr>
          <a:xfrm>
            <a:off x="404495" y="-94932"/>
            <a:ext cx="8229600" cy="1143000"/>
          </a:xfrm>
        </p:spPr>
        <p:txBody>
          <a:bodyPr/>
          <a:lstStyle/>
          <a:p>
            <a:r>
              <a:rPr lang="zh-CN" altLang="zh-CN" b="1" dirty="0">
                <a:latin typeface="华文新魏" panose="02010800040101010101" pitchFamily="2" charset="-122"/>
                <a:ea typeface="华文新魏" panose="02010800040101010101" pitchFamily="2" charset="-122"/>
              </a:rPr>
              <a:t>处理裁员问题</a:t>
            </a:r>
            <a:endParaRPr lang="en-IN" b="1" dirty="0">
              <a:latin typeface="华文新魏" panose="02010800040101010101" pitchFamily="2" charset="-122"/>
              <a:ea typeface="华文新魏" panose="02010800040101010101" pitchFamily="2" charset="-122"/>
            </a:endParaRPr>
          </a:p>
        </p:txBody>
      </p:sp>
      <p:sp>
        <p:nvSpPr>
          <p:cNvPr id="46082" name="Content Placeholder 2"/>
          <p:cNvSpPr>
            <a:spLocks noGrp="1"/>
          </p:cNvSpPr>
          <p:nvPr>
            <p:ph idx="4294967295"/>
          </p:nvPr>
        </p:nvSpPr>
        <p:spPr>
          <a:xfrm>
            <a:off x="672465" y="1259205"/>
            <a:ext cx="8428355" cy="4924425"/>
          </a:xfrm>
        </p:spPr>
        <p:txBody>
          <a:bodyPr/>
          <a:lstStyle/>
          <a:p>
            <a:pPr marL="357505" indent="-357505">
              <a:lnSpc>
                <a:spcPct val="120000"/>
              </a:lnSpc>
              <a:buFont typeface="Wingdings" panose="05000000000000000000" charset="0"/>
              <a:buChar char="l"/>
            </a:pPr>
            <a:r>
              <a:rPr lang="zh-CN" altLang="zh-CN" sz="2800" dirty="0">
                <a:latin typeface="+mn-ea"/>
              </a:rPr>
              <a:t>处理裁员问题是职业生涯管理的一个重要问题</a:t>
            </a:r>
            <a:r>
              <a:rPr lang="en-US" altLang="zh-CN" sz="2800" dirty="0">
                <a:latin typeface="+mn-ea"/>
              </a:rPr>
              <a:t>，</a:t>
            </a:r>
            <a:r>
              <a:rPr lang="zh-CN" altLang="zh-CN" sz="2800" dirty="0">
                <a:latin typeface="+mn-ea"/>
              </a:rPr>
              <a:t>因为在解决冗员问题时</a:t>
            </a:r>
            <a:r>
              <a:rPr lang="en-US" altLang="zh-CN" sz="2800" dirty="0">
                <a:latin typeface="+mn-ea"/>
              </a:rPr>
              <a:t>，</a:t>
            </a:r>
            <a:r>
              <a:rPr lang="zh-CN" altLang="zh-CN" sz="2800" dirty="0">
                <a:latin typeface="+mn-ea"/>
              </a:rPr>
              <a:t>精简性裁员手段的运用变得越来越普遍</a:t>
            </a:r>
            <a:r>
              <a:rPr lang="zh-CN" altLang="en-US" sz="2800" dirty="0">
                <a:latin typeface="+mn-ea"/>
              </a:rPr>
              <a:t>：</a:t>
            </a:r>
            <a:endParaRPr lang="en-US" altLang="zh-CN" sz="2800" dirty="0">
              <a:latin typeface="+mn-ea"/>
            </a:endParaRPr>
          </a:p>
          <a:p>
            <a:pPr lvl="1">
              <a:lnSpc>
                <a:spcPct val="120000"/>
              </a:lnSpc>
            </a:pPr>
            <a:r>
              <a:rPr lang="zh-CN" altLang="zh-CN" dirty="0">
                <a:latin typeface="+mn-ea"/>
              </a:rPr>
              <a:t>公司的重组</a:t>
            </a:r>
            <a:endParaRPr lang="en-US" altLang="zh-CN" dirty="0">
              <a:latin typeface="+mn-ea"/>
            </a:endParaRPr>
          </a:p>
          <a:p>
            <a:pPr lvl="1">
              <a:lnSpc>
                <a:spcPct val="120000"/>
              </a:lnSpc>
            </a:pPr>
            <a:r>
              <a:rPr lang="zh-CN" altLang="zh-CN" dirty="0">
                <a:latin typeface="+mn-ea"/>
              </a:rPr>
              <a:t>并购</a:t>
            </a:r>
            <a:endParaRPr lang="en-US" altLang="zh-CN" dirty="0">
              <a:latin typeface="+mn-ea"/>
            </a:endParaRPr>
          </a:p>
          <a:p>
            <a:pPr lvl="1">
              <a:lnSpc>
                <a:spcPct val="120000"/>
              </a:lnSpc>
            </a:pPr>
            <a:r>
              <a:rPr lang="zh-CN" altLang="zh-CN" dirty="0">
                <a:latin typeface="+mn-ea"/>
              </a:rPr>
              <a:t>接管</a:t>
            </a:r>
            <a:endParaRPr lang="en-US" altLang="zh-CN" dirty="0">
              <a:latin typeface="+mn-ea"/>
            </a:endParaRPr>
          </a:p>
          <a:p>
            <a:pPr lvl="1">
              <a:lnSpc>
                <a:spcPct val="120000"/>
              </a:lnSpc>
            </a:pPr>
            <a:r>
              <a:rPr lang="zh-CN" altLang="en-US" dirty="0">
                <a:latin typeface="+mn-ea"/>
              </a:rPr>
              <a:t>收购</a:t>
            </a:r>
            <a:endParaRPr lang="en-US" altLang="zh-CN" dirty="0">
              <a:latin typeface="+mn-ea"/>
            </a:endParaRPr>
          </a:p>
          <a:p>
            <a:pPr marL="357505" indent="-357505">
              <a:lnSpc>
                <a:spcPct val="120000"/>
              </a:lnSpc>
              <a:buFont typeface="Wingdings" panose="05000000000000000000" charset="0"/>
              <a:buChar char="l"/>
            </a:pPr>
            <a:r>
              <a:rPr lang="zh-CN" altLang="zh-CN" sz="2800" dirty="0">
                <a:latin typeface="+mn-ea"/>
              </a:rPr>
              <a:t>为了让雇员为裁员做好准备</a:t>
            </a:r>
            <a:r>
              <a:rPr lang="en-US" altLang="zh-CN" sz="2800" dirty="0">
                <a:latin typeface="+mn-ea"/>
              </a:rPr>
              <a:t>，</a:t>
            </a:r>
            <a:r>
              <a:rPr lang="zh-CN" altLang="zh-CN" sz="2800" dirty="0">
                <a:latin typeface="+mn-ea"/>
              </a:rPr>
              <a:t>并减少裁员的负面影响</a:t>
            </a:r>
            <a:r>
              <a:rPr lang="en-US" altLang="zh-CN" sz="2800" dirty="0">
                <a:latin typeface="+mn-ea"/>
              </a:rPr>
              <a:t>，</a:t>
            </a:r>
            <a:r>
              <a:rPr lang="zh-CN" altLang="zh-CN" sz="2800" dirty="0">
                <a:latin typeface="+mn-ea"/>
              </a:rPr>
              <a:t>公司需要提供向外安置服务</a:t>
            </a:r>
            <a:endParaRPr lang="en-IN" sz="28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6082">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6082">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6082">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6082">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608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608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2" grpId="0" build="p"/>
    </p:bld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105" name="Title 1"/>
          <p:cNvSpPr>
            <a:spLocks noGrp="1"/>
          </p:cNvSpPr>
          <p:nvPr>
            <p:ph type="title" idx="4294967295"/>
          </p:nvPr>
        </p:nvSpPr>
        <p:spPr>
          <a:xfrm>
            <a:off x="364297" y="-155024"/>
            <a:ext cx="8229600" cy="1143000"/>
          </a:xfrm>
        </p:spPr>
        <p:txBody>
          <a:bodyPr/>
          <a:lstStyle/>
          <a:p>
            <a:r>
              <a:rPr lang="zh-CN" altLang="zh-CN" b="1" dirty="0">
                <a:latin typeface="华文新魏" panose="02010800040101010101" pitchFamily="2" charset="-122"/>
                <a:ea typeface="华文新魏" panose="02010800040101010101" pitchFamily="2" charset="-122"/>
              </a:rPr>
              <a:t>处理裁员问题</a:t>
            </a:r>
            <a:endParaRPr lang="en-IN" b="1" dirty="0">
              <a:latin typeface="华文新魏" panose="02010800040101010101" pitchFamily="2" charset="-122"/>
              <a:ea typeface="华文新魏" panose="02010800040101010101" pitchFamily="2" charset="-122"/>
            </a:endParaRPr>
          </a:p>
        </p:txBody>
      </p:sp>
      <p:sp>
        <p:nvSpPr>
          <p:cNvPr id="47106" name="Content Placeholder 2"/>
          <p:cNvSpPr>
            <a:spLocks noGrp="1"/>
          </p:cNvSpPr>
          <p:nvPr>
            <p:ph idx="4294967295"/>
          </p:nvPr>
        </p:nvSpPr>
        <p:spPr>
          <a:xfrm>
            <a:off x="638810" y="1301115"/>
            <a:ext cx="8421370" cy="4924425"/>
          </a:xfrm>
        </p:spPr>
        <p:txBody>
          <a:bodyPr/>
          <a:lstStyle/>
          <a:p>
            <a:pPr marL="365760" indent="-365760">
              <a:lnSpc>
                <a:spcPct val="110000"/>
              </a:lnSpc>
              <a:buFont typeface="Wingdings" panose="05000000000000000000" charset="0"/>
              <a:buChar char="l"/>
            </a:pPr>
            <a:r>
              <a:rPr lang="zh-CN" altLang="zh-CN" sz="2800" dirty="0">
                <a:latin typeface="+mn-ea"/>
              </a:rPr>
              <a:t>向外安置服务包括</a:t>
            </a:r>
            <a:r>
              <a:rPr lang="en-US" altLang="zh-CN" sz="2800" dirty="0">
                <a:latin typeface="+mn-ea"/>
              </a:rPr>
              <a:t>：</a:t>
            </a:r>
            <a:endParaRPr lang="zh-CN" altLang="zh-CN" sz="2800" dirty="0">
              <a:latin typeface="+mn-ea"/>
            </a:endParaRPr>
          </a:p>
          <a:p>
            <a:pPr marL="626745" lvl="1" indent="-306705">
              <a:lnSpc>
                <a:spcPct val="110000"/>
              </a:lnSpc>
            </a:pPr>
            <a:r>
              <a:rPr lang="zh-CN" altLang="zh-CN" sz="2600" dirty="0">
                <a:latin typeface="+mn-ea"/>
              </a:rPr>
              <a:t>提前通知</a:t>
            </a:r>
            <a:r>
              <a:rPr lang="en-US" altLang="zh-CN" sz="2600" dirty="0">
                <a:latin typeface="+mn-ea"/>
              </a:rPr>
              <a:t>，</a:t>
            </a:r>
            <a:r>
              <a:rPr lang="zh-CN" altLang="zh-CN" sz="2600" dirty="0">
                <a:latin typeface="+mn-ea"/>
              </a:rPr>
              <a:t>并解释裁员的原因。</a:t>
            </a:r>
          </a:p>
          <a:p>
            <a:pPr marL="626745" lvl="1" indent="-306705">
              <a:lnSpc>
                <a:spcPct val="110000"/>
              </a:lnSpc>
            </a:pPr>
            <a:r>
              <a:rPr lang="zh-CN" altLang="zh-CN" sz="2600" dirty="0">
                <a:latin typeface="+mn-ea"/>
              </a:rPr>
              <a:t>提供心理、财务、职业生涯管理等方面的咨询服务。</a:t>
            </a:r>
          </a:p>
          <a:p>
            <a:pPr marL="626745" lvl="1" indent="-306705">
              <a:lnSpc>
                <a:spcPct val="110000"/>
              </a:lnSpc>
            </a:pPr>
            <a:r>
              <a:rPr lang="zh-CN" altLang="zh-CN" sz="2600" dirty="0">
                <a:latin typeface="+mn-ea"/>
              </a:rPr>
              <a:t>对雇员的技能和职业兴趣进行测评。</a:t>
            </a:r>
          </a:p>
          <a:p>
            <a:pPr marL="626745" lvl="1" indent="-306705">
              <a:lnSpc>
                <a:spcPct val="110000"/>
              </a:lnSpc>
            </a:pPr>
            <a:r>
              <a:rPr lang="zh-CN" altLang="zh-CN" sz="2600" dirty="0">
                <a:latin typeface="+mn-ea"/>
              </a:rPr>
              <a:t>提供与应聘相关的服务</a:t>
            </a:r>
            <a:r>
              <a:rPr lang="en-US" altLang="zh-CN" sz="2600" dirty="0">
                <a:latin typeface="+mn-ea"/>
              </a:rPr>
              <a:t>，</a:t>
            </a:r>
            <a:r>
              <a:rPr lang="zh-CN" altLang="zh-CN" sz="2600" dirty="0">
                <a:latin typeface="+mn-ea"/>
              </a:rPr>
              <a:t>如帮助写简历</a:t>
            </a:r>
            <a:r>
              <a:rPr lang="en-US" altLang="zh-CN" sz="2600" dirty="0">
                <a:latin typeface="+mn-ea"/>
              </a:rPr>
              <a:t>，</a:t>
            </a:r>
            <a:r>
              <a:rPr lang="zh-CN" altLang="zh-CN" sz="2600" dirty="0">
                <a:latin typeface="+mn-ea"/>
              </a:rPr>
              <a:t>提供面试培训。</a:t>
            </a:r>
          </a:p>
          <a:p>
            <a:pPr marL="626745" lvl="1" indent="-306705">
              <a:lnSpc>
                <a:spcPct val="110000"/>
              </a:lnSpc>
            </a:pPr>
            <a:r>
              <a:rPr lang="zh-CN" altLang="zh-CN" sz="2600" dirty="0">
                <a:latin typeface="+mn-ea"/>
              </a:rPr>
              <a:t>提供登有不同职业和地区的工作信息的信息库以及相关的外地报纸、黄页电话号码簿及书籍。</a:t>
            </a:r>
          </a:p>
          <a:p>
            <a:pPr marL="626745" lvl="1" indent="-306705">
              <a:lnSpc>
                <a:spcPct val="110000"/>
              </a:lnSpc>
            </a:pPr>
            <a:r>
              <a:rPr lang="zh-CN" altLang="zh-CN" sz="2600" dirty="0">
                <a:latin typeface="+mn-ea"/>
              </a:rPr>
              <a:t>通过电子邮箱向雇员传递有关职位空缺、职业生涯管理自我指导以及价值观和职业兴趣调查结果的信息。</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710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7106">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7106">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7106">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7106">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7106">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710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6" grpId="0" build="p"/>
    </p:bld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129" name="Title 1"/>
          <p:cNvSpPr>
            <a:spLocks noGrp="1"/>
          </p:cNvSpPr>
          <p:nvPr>
            <p:ph type="title" idx="4294967295"/>
          </p:nvPr>
        </p:nvSpPr>
        <p:spPr>
          <a:xfrm>
            <a:off x="356235" y="-120332"/>
            <a:ext cx="8229600" cy="1143000"/>
          </a:xfrm>
        </p:spPr>
        <p:txBody>
          <a:bodyPr/>
          <a:lstStyle/>
          <a:p>
            <a:r>
              <a:rPr lang="zh-CN" altLang="zh-CN" b="1" dirty="0">
                <a:latin typeface="华文新魏" panose="02010800040101010101" pitchFamily="2" charset="-122"/>
                <a:ea typeface="华文新魏" panose="02010800040101010101" pitchFamily="2" charset="-122"/>
              </a:rPr>
              <a:t>处理裁员问题</a:t>
            </a:r>
            <a:endParaRPr lang="en-IN" b="1" dirty="0">
              <a:latin typeface="华文新魏" panose="02010800040101010101" pitchFamily="2" charset="-122"/>
              <a:ea typeface="华文新魏" panose="02010800040101010101" pitchFamily="2" charset="-122"/>
            </a:endParaRPr>
          </a:p>
        </p:txBody>
      </p:sp>
      <p:sp>
        <p:nvSpPr>
          <p:cNvPr id="48130" name="Content Placeholder 2"/>
          <p:cNvSpPr>
            <a:spLocks noGrp="1"/>
          </p:cNvSpPr>
          <p:nvPr>
            <p:ph idx="4294967295"/>
          </p:nvPr>
        </p:nvSpPr>
        <p:spPr>
          <a:xfrm>
            <a:off x="722630" y="1275715"/>
            <a:ext cx="8405495" cy="4924425"/>
          </a:xfrm>
        </p:spPr>
        <p:txBody>
          <a:bodyPr/>
          <a:lstStyle/>
          <a:p>
            <a:pPr marL="366395" indent="-366395">
              <a:lnSpc>
                <a:spcPct val="120000"/>
              </a:lnSpc>
              <a:buFont typeface="Wingdings" panose="05000000000000000000" charset="0"/>
              <a:buChar char="l"/>
            </a:pPr>
            <a:r>
              <a:rPr lang="zh-CN" altLang="zh-CN" sz="2800" b="1" dirty="0">
                <a:latin typeface="+mn-ea"/>
              </a:rPr>
              <a:t>留职人员</a:t>
            </a:r>
            <a:r>
              <a:rPr lang="zh-CN" altLang="en-US" sz="2800" dirty="0">
                <a:latin typeface="+mn-ea"/>
              </a:rPr>
              <a:t>：</a:t>
            </a:r>
            <a:r>
              <a:rPr lang="zh-CN" altLang="zh-CN" sz="2800" dirty="0">
                <a:latin typeface="+mn-ea"/>
              </a:rPr>
              <a:t>裁员后留在公司的雇员</a:t>
            </a:r>
            <a:endParaRPr lang="en-US" altLang="zh-CN" sz="2800" dirty="0">
              <a:latin typeface="+mn-ea"/>
            </a:endParaRPr>
          </a:p>
          <a:p>
            <a:pPr marL="635635" lvl="1" indent="-315595">
              <a:lnSpc>
                <a:spcPct val="120000"/>
              </a:lnSpc>
              <a:buFont typeface="Wingdings" panose="05000000000000000000" charset="0"/>
              <a:buChar char="l"/>
            </a:pPr>
            <a:r>
              <a:rPr lang="zh-CN" altLang="zh-CN" sz="2600" dirty="0">
                <a:latin typeface="+mn-ea"/>
              </a:rPr>
              <a:t>他们对自己的未来会感到不确定</a:t>
            </a:r>
            <a:endParaRPr lang="en-US" altLang="zh-CN" sz="2600" dirty="0">
              <a:latin typeface="+mn-ea"/>
            </a:endParaRPr>
          </a:p>
          <a:p>
            <a:pPr marL="635635" lvl="1" indent="-315595">
              <a:lnSpc>
                <a:spcPct val="120000"/>
              </a:lnSpc>
              <a:buFont typeface="Wingdings" panose="05000000000000000000" charset="0"/>
              <a:buChar char="l"/>
            </a:pPr>
            <a:r>
              <a:rPr lang="zh-CN" altLang="zh-CN" sz="2600" dirty="0">
                <a:latin typeface="+mn-ea"/>
              </a:rPr>
              <a:t>由于保住了工作</a:t>
            </a:r>
            <a:r>
              <a:rPr lang="en-US" altLang="zh-CN" sz="2600" dirty="0">
                <a:latin typeface="+mn-ea"/>
              </a:rPr>
              <a:t>，</a:t>
            </a:r>
            <a:r>
              <a:rPr lang="zh-CN" altLang="zh-CN" sz="2600" dirty="0">
                <a:latin typeface="+mn-ea"/>
              </a:rPr>
              <a:t>留职人员多少会产生一些满足感</a:t>
            </a:r>
            <a:r>
              <a:rPr lang="en-US" altLang="zh-CN" sz="2600" dirty="0">
                <a:latin typeface="+mn-ea"/>
              </a:rPr>
              <a:t>，</a:t>
            </a:r>
            <a:r>
              <a:rPr lang="zh-CN" altLang="zh-CN" sz="2600" dirty="0">
                <a:latin typeface="+mn-ea"/>
              </a:rPr>
              <a:t>但他们不清楚自己的职位是否牢靠</a:t>
            </a:r>
            <a:r>
              <a:rPr lang="en-US" altLang="zh-CN" sz="2600" dirty="0">
                <a:latin typeface="+mn-ea"/>
              </a:rPr>
              <a:t>，</a:t>
            </a:r>
            <a:r>
              <a:rPr lang="zh-CN" altLang="zh-CN" sz="2600" dirty="0">
                <a:latin typeface="+mn-ea"/>
              </a:rPr>
              <a:t>也不知道公司未来的命运究竟如何</a:t>
            </a:r>
            <a:endParaRPr lang="en-IN" sz="26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8130">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8130">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813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0" grpId="0" build="p"/>
    </p:bld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153" name="Title 1"/>
          <p:cNvSpPr>
            <a:spLocks noGrp="1"/>
          </p:cNvSpPr>
          <p:nvPr>
            <p:ph type="title" idx="4294967295"/>
          </p:nvPr>
        </p:nvSpPr>
        <p:spPr>
          <a:xfrm>
            <a:off x="457200" y="-87312"/>
            <a:ext cx="8229600" cy="1143000"/>
          </a:xfrm>
        </p:spPr>
        <p:txBody>
          <a:bodyPr/>
          <a:lstStyle/>
          <a:p>
            <a:r>
              <a:rPr lang="zh-CN" altLang="zh-CN" b="1" dirty="0">
                <a:latin typeface="华文新魏" panose="02010800040101010101" pitchFamily="2" charset="-122"/>
                <a:ea typeface="华文新魏" panose="02010800040101010101" pitchFamily="2" charset="-122"/>
              </a:rPr>
              <a:t>满足老年雇员的需求</a:t>
            </a:r>
            <a:endParaRPr lang="en-IN" b="1" dirty="0">
              <a:latin typeface="华文新魏" panose="02010800040101010101" pitchFamily="2" charset="-122"/>
              <a:ea typeface="华文新魏" panose="02010800040101010101" pitchFamily="2" charset="-122"/>
            </a:endParaRPr>
          </a:p>
        </p:txBody>
      </p:sp>
      <p:sp>
        <p:nvSpPr>
          <p:cNvPr id="49154" name="Content Placeholder 2"/>
          <p:cNvSpPr>
            <a:spLocks noGrp="1"/>
          </p:cNvSpPr>
          <p:nvPr>
            <p:ph idx="4294967295"/>
          </p:nvPr>
        </p:nvSpPr>
        <p:spPr>
          <a:xfrm>
            <a:off x="671255" y="1283970"/>
            <a:ext cx="8892480" cy="4924425"/>
          </a:xfrm>
        </p:spPr>
        <p:txBody>
          <a:bodyPr/>
          <a:lstStyle/>
          <a:p>
            <a:pPr marL="367030" indent="-367030">
              <a:lnSpc>
                <a:spcPct val="120000"/>
              </a:lnSpc>
              <a:buFont typeface="Wingdings" panose="05000000000000000000" charset="0"/>
              <a:buChar char="l"/>
            </a:pPr>
            <a:r>
              <a:rPr lang="zh-CN" altLang="zh-CN" sz="2800" dirty="0">
                <a:latin typeface="+mn-ea"/>
              </a:rPr>
              <a:t>公司可以采用几种方式来满足老年雇员的需求</a:t>
            </a:r>
            <a:r>
              <a:rPr lang="en-US" altLang="zh-CN" sz="2800" dirty="0">
                <a:latin typeface="+mn-ea"/>
              </a:rPr>
              <a:t> </a:t>
            </a:r>
          </a:p>
          <a:p>
            <a:pPr marL="652780" lvl="1" indent="-332740">
              <a:lnSpc>
                <a:spcPct val="120000"/>
              </a:lnSpc>
              <a:buFont typeface="Wingdings" panose="05000000000000000000" charset="0"/>
              <a:buChar char="l"/>
            </a:pPr>
            <a:r>
              <a:rPr lang="zh-CN" altLang="zh-CN" sz="2800" dirty="0">
                <a:latin typeface="+mn-ea"/>
              </a:rPr>
              <a:t>应为老年雇员安排弹性的工作时间</a:t>
            </a:r>
            <a:endParaRPr lang="en-US" altLang="zh-CN" sz="2800" dirty="0">
              <a:latin typeface="+mn-ea"/>
            </a:endParaRPr>
          </a:p>
          <a:p>
            <a:pPr marL="904875" lvl="2" indent="-310515">
              <a:lnSpc>
                <a:spcPct val="120000"/>
              </a:lnSpc>
            </a:pPr>
            <a:r>
              <a:rPr lang="zh-CN" altLang="zh-CN" sz="2400" dirty="0">
                <a:latin typeface="+mn-ea"/>
              </a:rPr>
              <a:t>照顾生病的老伴</a:t>
            </a:r>
            <a:endParaRPr lang="en-US" altLang="zh-CN" sz="2400" dirty="0">
              <a:latin typeface="+mn-ea"/>
            </a:endParaRPr>
          </a:p>
          <a:p>
            <a:pPr marL="904875" lvl="2" indent="-310515">
              <a:lnSpc>
                <a:spcPct val="120000"/>
              </a:lnSpc>
            </a:pPr>
            <a:r>
              <a:rPr lang="zh-CN" altLang="zh-CN" sz="2400" dirty="0">
                <a:latin typeface="+mn-ea"/>
              </a:rPr>
              <a:t>回学校深造</a:t>
            </a:r>
            <a:endParaRPr lang="en-US" altLang="zh-CN" sz="2400" dirty="0">
              <a:latin typeface="+mn-ea"/>
            </a:endParaRPr>
          </a:p>
          <a:p>
            <a:pPr marL="904875" lvl="2" indent="-310515">
              <a:lnSpc>
                <a:spcPct val="120000"/>
              </a:lnSpc>
            </a:pPr>
            <a:r>
              <a:rPr lang="zh-CN" altLang="zh-CN" sz="2400" dirty="0">
                <a:latin typeface="+mn-ea"/>
              </a:rPr>
              <a:t>外出旅行</a:t>
            </a:r>
            <a:endParaRPr lang="en-US" altLang="zh-CN" sz="2400" dirty="0">
              <a:latin typeface="+mn-ea"/>
            </a:endParaRPr>
          </a:p>
          <a:p>
            <a:pPr marL="904875" lvl="2" indent="-310515">
              <a:lnSpc>
                <a:spcPct val="120000"/>
              </a:lnSpc>
            </a:pPr>
            <a:r>
              <a:rPr lang="zh-CN" altLang="zh-CN" sz="2400" dirty="0">
                <a:latin typeface="+mn-ea"/>
              </a:rPr>
              <a:t>缩短工作时间</a:t>
            </a:r>
            <a:endParaRPr lang="en-US" sz="2400" dirty="0">
              <a:latin typeface="+mn-ea"/>
            </a:endParaRPr>
          </a:p>
          <a:p>
            <a:pPr lvl="1">
              <a:lnSpc>
                <a:spcPct val="120000"/>
              </a:lnSpc>
            </a:pPr>
            <a:r>
              <a:rPr lang="zh-CN" altLang="zh-CN" sz="2800" dirty="0">
                <a:latin typeface="+mn-ea"/>
              </a:rPr>
              <a:t>确保让老年雇员获得必要的培训</a:t>
            </a:r>
            <a:r>
              <a:rPr lang="en-US" altLang="zh-CN" sz="2800" dirty="0">
                <a:latin typeface="+mn-ea"/>
              </a:rPr>
              <a:t>，</a:t>
            </a:r>
            <a:r>
              <a:rPr lang="zh-CN" altLang="zh-CN" sz="2800" dirty="0">
                <a:latin typeface="+mn-ea"/>
              </a:rPr>
              <a:t>以避免技能老化并为新技术的应用打好基础</a:t>
            </a:r>
            <a:endParaRPr lang="en-US" sz="2800" dirty="0">
              <a:latin typeface="+mn-ea"/>
            </a:endParaRPr>
          </a:p>
          <a:p>
            <a:endParaRPr lang="en-IN"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9154">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9154">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9154">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9154">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9154">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9154">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915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4" grpId="0" build="p"/>
    </p:bld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0177" name="Title 1"/>
          <p:cNvSpPr>
            <a:spLocks noGrp="1"/>
          </p:cNvSpPr>
          <p:nvPr>
            <p:ph type="title" idx="4294967295"/>
          </p:nvPr>
        </p:nvSpPr>
        <p:spPr>
          <a:xfrm>
            <a:off x="457200" y="-171132"/>
            <a:ext cx="8229600" cy="1143000"/>
          </a:xfrm>
        </p:spPr>
        <p:txBody>
          <a:bodyPr/>
          <a:lstStyle/>
          <a:p>
            <a:r>
              <a:rPr lang="zh-CN" altLang="zh-CN" b="1" dirty="0">
                <a:latin typeface="华文新魏" panose="02010800040101010101" pitchFamily="2" charset="-122"/>
                <a:ea typeface="华文新魏" panose="02010800040101010101" pitchFamily="2" charset="-122"/>
              </a:rPr>
              <a:t>满足老年雇员的需求</a:t>
            </a:r>
            <a:endParaRPr lang="en-IN" b="1" dirty="0">
              <a:latin typeface="华文新魏" panose="02010800040101010101" pitchFamily="2" charset="-122"/>
              <a:ea typeface="华文新魏" panose="02010800040101010101" pitchFamily="2" charset="-122"/>
            </a:endParaRPr>
          </a:p>
        </p:txBody>
      </p:sp>
      <p:sp>
        <p:nvSpPr>
          <p:cNvPr id="50178" name="Content Placeholder 2"/>
          <p:cNvSpPr>
            <a:spLocks noGrp="1"/>
          </p:cNvSpPr>
          <p:nvPr>
            <p:ph idx="4294967295"/>
          </p:nvPr>
        </p:nvSpPr>
        <p:spPr>
          <a:xfrm>
            <a:off x="398780" y="1284605"/>
            <a:ext cx="8653780" cy="4924425"/>
          </a:xfrm>
        </p:spPr>
        <p:txBody>
          <a:bodyPr/>
          <a:lstStyle/>
          <a:p>
            <a:pPr marL="1000760" lvl="1" indent="-386080">
              <a:lnSpc>
                <a:spcPct val="120000"/>
              </a:lnSpc>
              <a:buFont typeface="Wingdings" panose="05000000000000000000" charset="0"/>
              <a:buChar char="l"/>
            </a:pPr>
            <a:r>
              <a:rPr lang="zh-CN" altLang="zh-CN" sz="2800" dirty="0">
                <a:latin typeface="+mn-ea"/>
              </a:rPr>
              <a:t>老年雇员需要获得长期性医疗和养老等方面的相关资源和援助。</a:t>
            </a:r>
            <a:endParaRPr lang="en-US" altLang="zh-CN" sz="2800" dirty="0">
              <a:latin typeface="+mn-ea"/>
            </a:endParaRPr>
          </a:p>
          <a:p>
            <a:pPr marL="1000760" lvl="1" indent="-386080">
              <a:lnSpc>
                <a:spcPct val="120000"/>
              </a:lnSpc>
              <a:buFont typeface="Wingdings" panose="05000000000000000000" charset="0"/>
              <a:buChar char="l"/>
            </a:pPr>
            <a:r>
              <a:rPr lang="zh-CN" altLang="zh-CN" sz="2800" dirty="0">
                <a:latin typeface="+mn-ea"/>
              </a:rPr>
              <a:t>应为老年雇员提供素质测评和咨询</a:t>
            </a:r>
            <a:r>
              <a:rPr lang="en-US" altLang="zh-CN" sz="2800" dirty="0">
                <a:latin typeface="+mn-ea"/>
              </a:rPr>
              <a:t>，</a:t>
            </a:r>
            <a:r>
              <a:rPr lang="zh-CN" altLang="zh-CN" sz="2800" dirty="0">
                <a:latin typeface="+mn-ea"/>
              </a:rPr>
              <a:t>让他们可以循环到新的职务或职业生涯阶段</a:t>
            </a:r>
            <a:endParaRPr lang="en-US" altLang="zh-CN" sz="2800" dirty="0">
              <a:latin typeface="+mn-ea"/>
            </a:endParaRPr>
          </a:p>
          <a:p>
            <a:pPr marL="1279525" lvl="2" indent="-457200">
              <a:lnSpc>
                <a:spcPct val="120000"/>
              </a:lnSpc>
              <a:buFont typeface="Wingdings" panose="05000000000000000000" charset="0"/>
              <a:buChar char="l"/>
            </a:pPr>
            <a:r>
              <a:rPr lang="zh-CN" altLang="zh-CN" sz="2800" dirty="0">
                <a:latin typeface="+mn-ea"/>
              </a:rPr>
              <a:t>或者接受风险较大的职位</a:t>
            </a:r>
            <a:r>
              <a:rPr lang="en-US" altLang="zh-CN" sz="2800" dirty="0">
                <a:latin typeface="+mn-ea"/>
              </a:rPr>
              <a:t>，</a:t>
            </a:r>
            <a:r>
              <a:rPr lang="zh-CN" altLang="zh-CN" sz="2800" dirty="0">
                <a:latin typeface="+mn-ea"/>
              </a:rPr>
              <a:t>承担并未清楚指明的责任</a:t>
            </a:r>
            <a:endParaRPr lang="en-US" altLang="zh-CN" sz="28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017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0178">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017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8" grpId="0" build="p"/>
    </p:bld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1" name="Title 1"/>
          <p:cNvSpPr>
            <a:spLocks noGrp="1"/>
          </p:cNvSpPr>
          <p:nvPr>
            <p:ph type="title" idx="4294967295"/>
          </p:nvPr>
        </p:nvSpPr>
        <p:spPr>
          <a:xfrm>
            <a:off x="457200" y="-145732"/>
            <a:ext cx="8229600" cy="1143000"/>
          </a:xfrm>
        </p:spPr>
        <p:txBody>
          <a:bodyPr/>
          <a:lstStyle/>
          <a:p>
            <a:r>
              <a:rPr lang="zh-CN" altLang="zh-CN" b="1" dirty="0">
                <a:latin typeface="华文新魏" panose="02010800040101010101" pitchFamily="2" charset="-122"/>
                <a:ea typeface="华文新魏" panose="02010800040101010101" pitchFamily="2" charset="-122"/>
              </a:rPr>
              <a:t>满足老年雇员的需求</a:t>
            </a:r>
            <a:endParaRPr lang="en-IN" b="1" dirty="0">
              <a:latin typeface="华文新魏" panose="02010800040101010101" pitchFamily="2" charset="-122"/>
              <a:ea typeface="华文新魏" panose="02010800040101010101" pitchFamily="2" charset="-122"/>
            </a:endParaRPr>
          </a:p>
        </p:txBody>
      </p:sp>
      <p:sp>
        <p:nvSpPr>
          <p:cNvPr id="51202" name="Content Placeholder 2"/>
          <p:cNvSpPr>
            <a:spLocks noGrp="1"/>
          </p:cNvSpPr>
          <p:nvPr>
            <p:ph idx="4294967295"/>
          </p:nvPr>
        </p:nvSpPr>
        <p:spPr>
          <a:xfrm>
            <a:off x="456883" y="1301115"/>
            <a:ext cx="8229600" cy="4924425"/>
          </a:xfrm>
        </p:spPr>
        <p:txBody>
          <a:bodyPr/>
          <a:lstStyle/>
          <a:p>
            <a:pPr marL="909320" lvl="1" indent="-360680">
              <a:lnSpc>
                <a:spcPct val="120000"/>
              </a:lnSpc>
              <a:buFont typeface="Wingdings" panose="05000000000000000000" charset="0"/>
              <a:buChar char="l"/>
            </a:pPr>
            <a:r>
              <a:rPr lang="zh-CN" altLang="zh-CN" sz="2800" dirty="0">
                <a:latin typeface="+mn-ea"/>
              </a:rPr>
              <a:t>尽管老年雇员的身体状况和思维能力都会下降</a:t>
            </a:r>
            <a:r>
              <a:rPr lang="en-US" altLang="zh-CN" sz="2800" dirty="0">
                <a:latin typeface="+mn-ea"/>
              </a:rPr>
              <a:t>，</a:t>
            </a:r>
            <a:r>
              <a:rPr lang="zh-CN" altLang="zh-CN" sz="2800" dirty="0">
                <a:latin typeface="+mn-ea"/>
              </a:rPr>
              <a:t>但他们可以依靠经验和工作积极性来避免较差的绩效</a:t>
            </a:r>
            <a:r>
              <a:rPr lang="en-US" altLang="zh-CN" sz="2800" dirty="0">
                <a:latin typeface="+mn-ea"/>
              </a:rPr>
              <a:t>，</a:t>
            </a:r>
            <a:r>
              <a:rPr lang="zh-CN" altLang="zh-CN" sz="2800" dirty="0">
                <a:latin typeface="+mn-ea"/>
              </a:rPr>
              <a:t>认识到这一点也是很重要的。</a:t>
            </a:r>
            <a:endParaRPr lang="en-US" altLang="zh-CN" sz="2800" dirty="0">
              <a:latin typeface="+mn-ea"/>
            </a:endParaRPr>
          </a:p>
          <a:p>
            <a:pPr marL="909320" lvl="1" indent="-360680">
              <a:lnSpc>
                <a:spcPct val="120000"/>
              </a:lnSpc>
              <a:buFont typeface="Wingdings" panose="05000000000000000000" charset="0"/>
              <a:buChar char="l"/>
            </a:pPr>
            <a:r>
              <a:rPr lang="zh-CN" altLang="zh-CN" sz="2800" dirty="0">
                <a:latin typeface="+mn-ea"/>
              </a:rPr>
              <a:t>公司应该考虑将那些技能弱化的有价值的老年雇员转移到其他工作岗位上。</a:t>
            </a:r>
            <a:endParaRPr lang="en-US" altLang="zh-CN" sz="2800" dirty="0">
              <a:latin typeface="+mn-ea"/>
            </a:endParaRPr>
          </a:p>
          <a:p>
            <a:endParaRPr lang="en-IN"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0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120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2" grpId="0" build="p"/>
    </p:bld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225" name="Title 1"/>
          <p:cNvSpPr>
            <a:spLocks noGrp="1"/>
          </p:cNvSpPr>
          <p:nvPr>
            <p:ph type="title" idx="4294967295"/>
          </p:nvPr>
        </p:nvSpPr>
        <p:spPr>
          <a:xfrm>
            <a:off x="457200" y="-120332"/>
            <a:ext cx="8229600" cy="1143000"/>
          </a:xfrm>
        </p:spPr>
        <p:txBody>
          <a:bodyPr/>
          <a:lstStyle/>
          <a:p>
            <a:r>
              <a:rPr lang="zh-CN" altLang="zh-CN" b="1" dirty="0">
                <a:latin typeface="华文新魏" panose="02010800040101010101" pitchFamily="2" charset="-122"/>
                <a:ea typeface="华文新魏" panose="02010800040101010101" pitchFamily="2" charset="-122"/>
              </a:rPr>
              <a:t>提前退休社会化</a:t>
            </a:r>
            <a:endParaRPr lang="en-IN" b="1" dirty="0">
              <a:latin typeface="华文新魏" panose="02010800040101010101" pitchFamily="2" charset="-122"/>
              <a:ea typeface="华文新魏" panose="02010800040101010101" pitchFamily="2" charset="-122"/>
            </a:endParaRPr>
          </a:p>
        </p:txBody>
      </p:sp>
      <p:sp>
        <p:nvSpPr>
          <p:cNvPr id="52226" name="Content Placeholder 2"/>
          <p:cNvSpPr>
            <a:spLocks noGrp="1"/>
          </p:cNvSpPr>
          <p:nvPr>
            <p:ph idx="4294967295"/>
          </p:nvPr>
        </p:nvSpPr>
        <p:spPr>
          <a:xfrm>
            <a:off x="742122" y="1259205"/>
            <a:ext cx="8964488" cy="4924425"/>
          </a:xfrm>
        </p:spPr>
        <p:txBody>
          <a:bodyPr/>
          <a:lstStyle/>
          <a:p>
            <a:pPr marL="367665" indent="-367665">
              <a:lnSpc>
                <a:spcPct val="120000"/>
              </a:lnSpc>
              <a:buFont typeface="Wingdings" panose="05000000000000000000" charset="0"/>
              <a:buChar char="l"/>
            </a:pPr>
            <a:r>
              <a:rPr lang="zh-CN" altLang="zh-CN" sz="2800" dirty="0">
                <a:latin typeface="+mn-ea"/>
              </a:rPr>
              <a:t>是指帮助雇员为退出职业生涯做准备的过程</a:t>
            </a:r>
            <a:endParaRPr lang="en-US" altLang="zh-CN" sz="2800" dirty="0">
              <a:latin typeface="+mn-ea"/>
            </a:endParaRPr>
          </a:p>
          <a:p>
            <a:pPr marL="636905" lvl="1" indent="-316865">
              <a:lnSpc>
                <a:spcPct val="120000"/>
              </a:lnSpc>
            </a:pPr>
            <a:r>
              <a:rPr lang="zh-CN" altLang="zh-CN" sz="2800" dirty="0">
                <a:latin typeface="+mn-ea"/>
              </a:rPr>
              <a:t>它鼓励雇员</a:t>
            </a:r>
            <a:r>
              <a:rPr lang="zh-CN" altLang="en-US" sz="2800" dirty="0">
                <a:latin typeface="+mn-ea"/>
              </a:rPr>
              <a:t>：</a:t>
            </a:r>
            <a:endParaRPr lang="en-US" altLang="zh-CN" sz="2800" dirty="0">
              <a:latin typeface="+mn-ea"/>
            </a:endParaRPr>
          </a:p>
          <a:p>
            <a:pPr lvl="2">
              <a:lnSpc>
                <a:spcPct val="120000"/>
              </a:lnSpc>
              <a:buFont typeface="Wingdings" panose="05000000000000000000" charset="0"/>
              <a:buChar char="l"/>
            </a:pPr>
            <a:r>
              <a:rPr lang="zh-CN" altLang="zh-CN" sz="2600" dirty="0">
                <a:latin typeface="+mn-ea"/>
              </a:rPr>
              <a:t>了解退休后的生活</a:t>
            </a:r>
            <a:endParaRPr lang="en-US" altLang="zh-CN" sz="2600" dirty="0">
              <a:latin typeface="+mn-ea"/>
            </a:endParaRPr>
          </a:p>
          <a:p>
            <a:pPr lvl="2">
              <a:lnSpc>
                <a:spcPct val="120000"/>
              </a:lnSpc>
              <a:buFont typeface="Wingdings" panose="05000000000000000000" charset="0"/>
              <a:buChar char="l"/>
            </a:pPr>
            <a:r>
              <a:rPr lang="zh-CN" altLang="zh-CN" sz="2600" dirty="0">
                <a:latin typeface="+mn-ea"/>
              </a:rPr>
              <a:t>规划好财务资源、住房和医疗保健资源</a:t>
            </a:r>
            <a:endParaRPr lang="en-US" altLang="zh-CN" sz="2600" dirty="0">
              <a:latin typeface="+mn-ea"/>
            </a:endParaRPr>
          </a:p>
          <a:p>
            <a:pPr lvl="2">
              <a:lnSpc>
                <a:spcPct val="120000"/>
              </a:lnSpc>
              <a:buFont typeface="Wingdings" panose="05000000000000000000" charset="0"/>
              <a:buChar char="l"/>
            </a:pPr>
            <a:r>
              <a:rPr lang="zh-CN" altLang="zh-CN" sz="2600" dirty="0">
                <a:latin typeface="+mn-ea"/>
              </a:rPr>
              <a:t>形成对退休的合理预期</a:t>
            </a:r>
            <a:endParaRPr lang="en-US" altLang="zh-CN" sz="2600" dirty="0">
              <a:latin typeface="+mn-ea"/>
            </a:endParaRPr>
          </a:p>
          <a:p>
            <a:pPr marL="367665" indent="-367665">
              <a:lnSpc>
                <a:spcPct val="120000"/>
              </a:lnSpc>
              <a:buFont typeface="Wingdings" panose="05000000000000000000" charset="0"/>
              <a:buChar char="l"/>
            </a:pPr>
            <a:r>
              <a:rPr lang="zh-CN" altLang="zh-CN" sz="2800" b="1" dirty="0">
                <a:latin typeface="+mn-ea"/>
              </a:rPr>
              <a:t>阶段性退休</a:t>
            </a:r>
            <a:r>
              <a:rPr lang="zh-CN" altLang="en-US" sz="2800" dirty="0">
                <a:latin typeface="+mn-ea"/>
              </a:rPr>
              <a:t>：</a:t>
            </a:r>
            <a:r>
              <a:rPr lang="zh-CN" altLang="zh-CN" sz="2800" dirty="0">
                <a:latin typeface="+mn-ea"/>
              </a:rPr>
              <a:t>是指年老的雇员逐渐减少工作时间</a:t>
            </a:r>
            <a:r>
              <a:rPr lang="en-US" altLang="zh-CN" sz="2800" dirty="0">
                <a:latin typeface="+mn-ea"/>
              </a:rPr>
              <a:t>，</a:t>
            </a:r>
            <a:r>
              <a:rPr lang="zh-CN" altLang="zh-CN" sz="2800" dirty="0">
                <a:latin typeface="+mn-ea"/>
              </a:rPr>
              <a:t>过渡到完全退休状态</a:t>
            </a:r>
            <a:endParaRPr lang="en-IN" sz="28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222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2226">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2226">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2226">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2226">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222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6" grpId="0" build="p"/>
    </p:bld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249" name="Title 1"/>
          <p:cNvSpPr>
            <a:spLocks noGrp="1"/>
          </p:cNvSpPr>
          <p:nvPr>
            <p:ph type="title" idx="4294967295"/>
          </p:nvPr>
        </p:nvSpPr>
        <p:spPr>
          <a:xfrm>
            <a:off x="323215" y="-78422"/>
            <a:ext cx="8229600" cy="1143000"/>
          </a:xfrm>
        </p:spPr>
        <p:txBody>
          <a:bodyPr/>
          <a:lstStyle/>
          <a:p>
            <a:r>
              <a:rPr lang="zh-CN" altLang="zh-CN" b="1" dirty="0">
                <a:latin typeface="华文新魏" panose="02010800040101010101" pitchFamily="2" charset="-122"/>
                <a:ea typeface="华文新魏" panose="02010800040101010101" pitchFamily="2" charset="-122"/>
              </a:rPr>
              <a:t>退休</a:t>
            </a:r>
            <a:endParaRPr lang="en-IN" b="1" dirty="0">
              <a:latin typeface="华文新魏" panose="02010800040101010101" pitchFamily="2" charset="-122"/>
              <a:ea typeface="华文新魏" panose="02010800040101010101" pitchFamily="2" charset="-122"/>
            </a:endParaRPr>
          </a:p>
        </p:txBody>
      </p:sp>
      <p:sp>
        <p:nvSpPr>
          <p:cNvPr id="53250" name="Content Placeholder 2"/>
          <p:cNvSpPr>
            <a:spLocks noGrp="1"/>
          </p:cNvSpPr>
          <p:nvPr>
            <p:ph idx="4294967295"/>
          </p:nvPr>
        </p:nvSpPr>
        <p:spPr>
          <a:xfrm>
            <a:off x="668333" y="1267460"/>
            <a:ext cx="8820472" cy="4924425"/>
          </a:xfrm>
        </p:spPr>
        <p:txBody>
          <a:bodyPr/>
          <a:lstStyle/>
          <a:p>
            <a:pPr marL="365760" indent="-365760">
              <a:lnSpc>
                <a:spcPct val="120000"/>
              </a:lnSpc>
              <a:buFont typeface="Wingdings" panose="05000000000000000000" charset="0"/>
              <a:buChar char="l"/>
            </a:pPr>
            <a:r>
              <a:rPr lang="zh-CN" altLang="zh-CN" sz="2800" dirty="0">
                <a:latin typeface="+mn-ea"/>
              </a:rPr>
              <a:t>指离开工作岗位进入不再工作的生活状态</a:t>
            </a:r>
            <a:endParaRPr lang="en-US" altLang="zh-CN" sz="2800" dirty="0">
              <a:latin typeface="+mn-ea"/>
            </a:endParaRPr>
          </a:p>
          <a:p>
            <a:pPr marL="365760" indent="-365760">
              <a:lnSpc>
                <a:spcPct val="120000"/>
              </a:lnSpc>
              <a:buFont typeface="Wingdings" panose="05000000000000000000" charset="0"/>
              <a:buChar char="l"/>
            </a:pPr>
            <a:r>
              <a:rPr lang="zh-CN" altLang="zh-CN" sz="2800" dirty="0">
                <a:latin typeface="+mn-ea"/>
              </a:rPr>
              <a:t>对某些雇员而言</a:t>
            </a:r>
            <a:r>
              <a:rPr lang="en-US" altLang="zh-CN" sz="2800" dirty="0">
                <a:latin typeface="+mn-ea"/>
              </a:rPr>
              <a:t>，</a:t>
            </a:r>
            <a:r>
              <a:rPr lang="zh-CN" altLang="zh-CN" sz="2800" dirty="0">
                <a:latin typeface="+mn-ea"/>
              </a:rPr>
              <a:t>退休意味着</a:t>
            </a:r>
            <a:r>
              <a:rPr lang="zh-CN" altLang="en-US" sz="2800" dirty="0">
                <a:latin typeface="+mn-ea"/>
              </a:rPr>
              <a:t>：</a:t>
            </a:r>
            <a:endParaRPr lang="en-US" altLang="zh-CN" sz="2800" dirty="0">
              <a:latin typeface="+mn-ea"/>
            </a:endParaRPr>
          </a:p>
          <a:p>
            <a:pPr marL="635000" lvl="1" indent="-314960">
              <a:lnSpc>
                <a:spcPct val="120000"/>
              </a:lnSpc>
              <a:buFont typeface="Wingdings" panose="05000000000000000000" charset="0"/>
              <a:buChar char="l"/>
            </a:pPr>
            <a:r>
              <a:rPr lang="zh-CN" altLang="zh-CN" sz="2800" dirty="0">
                <a:latin typeface="+mn-ea"/>
              </a:rPr>
              <a:t>离开目前的公司</a:t>
            </a:r>
            <a:endParaRPr lang="en-US" altLang="zh-CN" sz="2800" dirty="0">
              <a:latin typeface="+mn-ea"/>
            </a:endParaRPr>
          </a:p>
          <a:p>
            <a:pPr marL="635000" lvl="1" indent="-314960">
              <a:lnSpc>
                <a:spcPct val="120000"/>
              </a:lnSpc>
              <a:buFont typeface="Wingdings" panose="05000000000000000000" charset="0"/>
              <a:buChar char="l"/>
            </a:pPr>
            <a:r>
              <a:rPr lang="zh-CN" altLang="zh-CN" sz="2800" dirty="0">
                <a:latin typeface="+mn-ea"/>
              </a:rPr>
              <a:t>重新找一份全职或兼职工作</a:t>
            </a:r>
            <a:endParaRPr lang="en-US" altLang="zh-CN" sz="2800" dirty="0">
              <a:latin typeface="+mn-ea"/>
            </a:endParaRPr>
          </a:p>
          <a:p>
            <a:pPr marL="635000" lvl="1" indent="-314960">
              <a:lnSpc>
                <a:spcPct val="120000"/>
              </a:lnSpc>
              <a:buFont typeface="Wingdings" panose="05000000000000000000" charset="0"/>
              <a:buChar char="l"/>
            </a:pPr>
            <a:r>
              <a:rPr lang="zh-CN" altLang="zh-CN" sz="2800" dirty="0">
                <a:latin typeface="+mn-ea"/>
              </a:rPr>
              <a:t>循环到另一个职业生涯</a:t>
            </a:r>
            <a:endParaRPr lang="en-US" altLang="zh-CN" sz="2800" dirty="0">
              <a:latin typeface="+mn-ea"/>
            </a:endParaRPr>
          </a:p>
          <a:p>
            <a:pPr lvl="1"/>
            <a:endParaRPr lang="en-US" dirty="0"/>
          </a:p>
          <a:p>
            <a:endParaRPr lang="en-IN"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325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3250">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3250">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3250">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3250">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0" grpId="0" build="p"/>
    </p:bldLst>
  </p:timing>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4273" name="Title 1"/>
          <p:cNvSpPr>
            <a:spLocks noGrp="1"/>
          </p:cNvSpPr>
          <p:nvPr>
            <p:ph type="title" idx="4294967295"/>
          </p:nvPr>
        </p:nvSpPr>
        <p:spPr>
          <a:xfrm>
            <a:off x="457200" y="-112077"/>
            <a:ext cx="8229600" cy="1143000"/>
          </a:xfrm>
        </p:spPr>
        <p:txBody>
          <a:bodyPr/>
          <a:lstStyle/>
          <a:p>
            <a:r>
              <a:rPr lang="zh-CN" altLang="en-US" b="1" dirty="0">
                <a:latin typeface="华文新魏" panose="02010800040101010101" pitchFamily="2" charset="-122"/>
                <a:ea typeface="华文新魏" panose="02010800040101010101" pitchFamily="2" charset="-122"/>
              </a:rPr>
              <a:t>退休</a:t>
            </a:r>
            <a:endParaRPr lang="en-IN" b="1" dirty="0">
              <a:latin typeface="华文新魏" panose="02010800040101010101" pitchFamily="2" charset="-122"/>
              <a:ea typeface="华文新魏" panose="02010800040101010101" pitchFamily="2" charset="-122"/>
            </a:endParaRPr>
          </a:p>
        </p:txBody>
      </p:sp>
      <p:sp>
        <p:nvSpPr>
          <p:cNvPr id="54274" name="Content Placeholder 2"/>
          <p:cNvSpPr>
            <a:spLocks noGrp="1"/>
          </p:cNvSpPr>
          <p:nvPr>
            <p:ph idx="4294967295"/>
          </p:nvPr>
        </p:nvSpPr>
        <p:spPr>
          <a:xfrm>
            <a:off x="688975" y="1267460"/>
            <a:ext cx="8413115" cy="4924425"/>
          </a:xfrm>
        </p:spPr>
        <p:txBody>
          <a:bodyPr/>
          <a:lstStyle/>
          <a:p>
            <a:pPr marL="358140" indent="-358140">
              <a:lnSpc>
                <a:spcPct val="120000"/>
              </a:lnSpc>
              <a:buFont typeface="Wingdings" panose="05000000000000000000" charset="0"/>
              <a:buChar char="l"/>
            </a:pPr>
            <a:r>
              <a:rPr lang="zh-CN" altLang="zh-CN" sz="2800" dirty="0">
                <a:latin typeface="+mn-ea"/>
              </a:rPr>
              <a:t>劳动力队伍的老龄化以及提前退休计划的运用对减少公司劳动力人数有三个方面的影响</a:t>
            </a:r>
            <a:r>
              <a:rPr lang="zh-CN" altLang="en-US" sz="2800" dirty="0">
                <a:latin typeface="+mn-ea"/>
              </a:rPr>
              <a:t>：</a:t>
            </a:r>
            <a:endParaRPr lang="en-US" altLang="zh-CN" sz="2800" dirty="0">
              <a:latin typeface="+mn-ea"/>
            </a:endParaRPr>
          </a:p>
          <a:p>
            <a:pPr marL="777240" lvl="1" indent="-457200">
              <a:lnSpc>
                <a:spcPct val="120000"/>
              </a:lnSpc>
              <a:buFont typeface="Wingdings" panose="05000000000000000000" charset="0"/>
              <a:buChar char="l"/>
            </a:pPr>
            <a:r>
              <a:rPr lang="zh-CN" altLang="zh-CN" sz="2600" dirty="0">
                <a:latin typeface="+mn-ea"/>
              </a:rPr>
              <a:t>公司必须满足老年雇员的需要。</a:t>
            </a:r>
            <a:endParaRPr lang="en-US" altLang="zh-CN" sz="2600" dirty="0">
              <a:latin typeface="+mn-ea"/>
            </a:endParaRPr>
          </a:p>
          <a:p>
            <a:pPr marL="777240" lvl="1" indent="-457200">
              <a:lnSpc>
                <a:spcPct val="120000"/>
              </a:lnSpc>
              <a:buFont typeface="Wingdings" panose="05000000000000000000" charset="0"/>
              <a:buChar char="l"/>
            </a:pPr>
            <a:r>
              <a:rPr lang="zh-CN" altLang="zh-CN" sz="2600" dirty="0">
                <a:latin typeface="+mn-ea"/>
              </a:rPr>
              <a:t>公司必须采取措施</a:t>
            </a:r>
            <a:r>
              <a:rPr lang="en-US" altLang="zh-CN" sz="2600" dirty="0">
                <a:latin typeface="+mn-ea"/>
              </a:rPr>
              <a:t>，</a:t>
            </a:r>
            <a:r>
              <a:rPr lang="zh-CN" altLang="zh-CN" sz="2600" dirty="0">
                <a:latin typeface="+mn-ea"/>
              </a:rPr>
              <a:t>让雇员为退休做好准备。</a:t>
            </a:r>
            <a:endParaRPr lang="en-US" altLang="zh-CN" sz="2600" dirty="0">
              <a:latin typeface="+mn-ea"/>
            </a:endParaRPr>
          </a:p>
          <a:p>
            <a:pPr marL="777240" lvl="1" indent="-457200">
              <a:lnSpc>
                <a:spcPct val="120000"/>
              </a:lnSpc>
              <a:buFont typeface="Wingdings" panose="05000000000000000000" charset="0"/>
              <a:buChar char="l"/>
            </a:pPr>
            <a:r>
              <a:rPr lang="zh-CN" altLang="zh-CN" sz="2600" dirty="0">
                <a:latin typeface="+mn-ea"/>
              </a:rPr>
              <a:t>公司必须进行周密的考虑</a:t>
            </a:r>
            <a:r>
              <a:rPr lang="en-US" altLang="zh-CN" sz="2600" dirty="0">
                <a:latin typeface="+mn-ea"/>
              </a:rPr>
              <a:t>，</a:t>
            </a:r>
            <a:r>
              <a:rPr lang="zh-CN" altLang="zh-CN" sz="2600" dirty="0">
                <a:latin typeface="+mn-ea"/>
              </a:rPr>
              <a:t>以保证提前退休计划不会对老年雇员形成歧视。</a:t>
            </a:r>
          </a:p>
          <a:p>
            <a:pPr lvl="1"/>
            <a:endParaRPr lang="en-IN" sz="2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4274">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4274">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4274">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427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4" grpId="0" build="p"/>
    </p:bldLst>
  </p:timing>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5297" name="Title 1"/>
          <p:cNvSpPr>
            <a:spLocks noGrp="1"/>
          </p:cNvSpPr>
          <p:nvPr>
            <p:ph type="title" idx="4294967295"/>
          </p:nvPr>
        </p:nvSpPr>
        <p:spPr>
          <a:xfrm>
            <a:off x="323215" y="-154622"/>
            <a:ext cx="8229600" cy="1143000"/>
          </a:xfrm>
        </p:spPr>
        <p:txBody>
          <a:bodyPr/>
          <a:lstStyle/>
          <a:p>
            <a:r>
              <a:rPr lang="zh-CN" altLang="zh-CN" b="1" dirty="0">
                <a:latin typeface="华文新魏" panose="02010800040101010101" pitchFamily="2" charset="-122"/>
                <a:ea typeface="华文新魏" panose="02010800040101010101" pitchFamily="2" charset="-122"/>
              </a:rPr>
              <a:t>提前退休计划</a:t>
            </a:r>
            <a:endParaRPr lang="en-IN" b="1" dirty="0">
              <a:latin typeface="华文新魏" panose="02010800040101010101" pitchFamily="2" charset="-122"/>
              <a:ea typeface="华文新魏" panose="02010800040101010101" pitchFamily="2" charset="-122"/>
            </a:endParaRPr>
          </a:p>
        </p:txBody>
      </p:sp>
      <p:sp>
        <p:nvSpPr>
          <p:cNvPr id="55298" name="Content Placeholder 2"/>
          <p:cNvSpPr>
            <a:spLocks noGrp="1"/>
          </p:cNvSpPr>
          <p:nvPr>
            <p:ph idx="4294967295"/>
          </p:nvPr>
        </p:nvSpPr>
        <p:spPr>
          <a:xfrm>
            <a:off x="634678" y="1276350"/>
            <a:ext cx="8820472" cy="5229225"/>
          </a:xfrm>
        </p:spPr>
        <p:txBody>
          <a:bodyPr/>
          <a:lstStyle/>
          <a:p>
            <a:pPr marL="366395" indent="-366395">
              <a:lnSpc>
                <a:spcPct val="120000"/>
              </a:lnSpc>
              <a:buFont typeface="Wingdings" panose="05000000000000000000" charset="0"/>
              <a:buChar char="l"/>
            </a:pPr>
            <a:r>
              <a:rPr lang="zh-CN" altLang="zh-CN" sz="2800" dirty="0">
                <a:latin typeface="+mn-ea"/>
              </a:rPr>
              <a:t>指为鼓励雇员离开公司而向其提供一定的经济福利</a:t>
            </a:r>
            <a:endParaRPr lang="en-US" altLang="zh-CN" sz="2800" dirty="0">
              <a:latin typeface="+mn-ea"/>
            </a:endParaRPr>
          </a:p>
          <a:p>
            <a:pPr marL="635000" lvl="1" indent="-314960">
              <a:lnSpc>
                <a:spcPct val="120000"/>
              </a:lnSpc>
              <a:buFont typeface="Wingdings" panose="05000000000000000000" charset="0"/>
              <a:buChar char="l"/>
            </a:pPr>
            <a:r>
              <a:rPr lang="zh-CN" altLang="zh-CN" sz="2800" dirty="0">
                <a:latin typeface="+mn-ea"/>
              </a:rPr>
              <a:t>该计划是公司的战略组成部分</a:t>
            </a:r>
            <a:r>
              <a:rPr lang="en-US" altLang="zh-CN" sz="2800" dirty="0">
                <a:latin typeface="+mn-ea"/>
              </a:rPr>
              <a:t>，</a:t>
            </a:r>
            <a:r>
              <a:rPr lang="zh-CN" altLang="zh-CN" sz="2800" dirty="0">
                <a:latin typeface="+mn-ea"/>
              </a:rPr>
              <a:t>它既可以降低劳动力成本</a:t>
            </a:r>
            <a:r>
              <a:rPr lang="en-US" altLang="zh-CN" sz="2800" dirty="0">
                <a:latin typeface="+mn-ea"/>
              </a:rPr>
              <a:t>，</a:t>
            </a:r>
            <a:r>
              <a:rPr lang="zh-CN" altLang="zh-CN" sz="2800" dirty="0">
                <a:latin typeface="+mn-ea"/>
              </a:rPr>
              <a:t>又可以不采取裁员政策</a:t>
            </a:r>
            <a:endParaRPr lang="en-US" sz="2800" dirty="0">
              <a:latin typeface="+mn-ea"/>
            </a:endParaRPr>
          </a:p>
          <a:p>
            <a:pPr marL="366395" indent="-366395">
              <a:lnSpc>
                <a:spcPct val="120000"/>
              </a:lnSpc>
              <a:buFont typeface="Wingdings" panose="05000000000000000000" charset="0"/>
              <a:buChar char="l"/>
            </a:pPr>
            <a:r>
              <a:rPr lang="zh-CN" altLang="zh-CN" sz="2800" dirty="0">
                <a:latin typeface="+mn-ea"/>
              </a:rPr>
              <a:t>为了避免高昂的诉讼费用</a:t>
            </a:r>
            <a:r>
              <a:rPr lang="en-US" altLang="zh-CN" sz="2800" dirty="0">
                <a:latin typeface="+mn-ea"/>
              </a:rPr>
              <a:t>，</a:t>
            </a:r>
            <a:r>
              <a:rPr lang="zh-CN" altLang="zh-CN" sz="2800" dirty="0">
                <a:latin typeface="+mn-ea"/>
              </a:rPr>
              <a:t>公司需要确保提前退休计划满足下列要求</a:t>
            </a:r>
            <a:r>
              <a:rPr lang="en-US" altLang="zh-CN" sz="2800" dirty="0">
                <a:latin typeface="+mn-ea"/>
              </a:rPr>
              <a:t>：</a:t>
            </a:r>
            <a:endParaRPr lang="zh-CN" altLang="zh-CN" sz="2800" dirty="0">
              <a:latin typeface="+mn-ea"/>
            </a:endParaRPr>
          </a:p>
          <a:p>
            <a:pPr marL="643890" lvl="1" indent="-323850">
              <a:lnSpc>
                <a:spcPct val="120000"/>
              </a:lnSpc>
            </a:pPr>
            <a:r>
              <a:rPr lang="zh-CN" altLang="zh-CN" sz="2800" dirty="0">
                <a:latin typeface="+mn-ea"/>
              </a:rPr>
              <a:t>是雇员福利计划的组成部分</a:t>
            </a:r>
          </a:p>
          <a:p>
            <a:pPr marL="643890" lvl="1" indent="-323850">
              <a:lnSpc>
                <a:spcPct val="120000"/>
              </a:lnSpc>
            </a:pPr>
            <a:r>
              <a:rPr lang="zh-CN" altLang="zh-CN" sz="2800" dirty="0">
                <a:latin typeface="+mn-ea"/>
              </a:rPr>
              <a:t>对年龄进行界定</a:t>
            </a:r>
            <a:r>
              <a:rPr lang="en-US" altLang="zh-CN" sz="2800" dirty="0">
                <a:latin typeface="+mn-ea"/>
              </a:rPr>
              <a:t>，</a:t>
            </a:r>
            <a:r>
              <a:rPr lang="zh-CN" altLang="zh-CN" sz="2800" dirty="0">
                <a:latin typeface="+mn-ea"/>
              </a:rPr>
              <a:t>以确认提前退休的资格</a:t>
            </a:r>
          </a:p>
          <a:p>
            <a:pPr marL="643890" lvl="1" indent="-323850">
              <a:lnSpc>
                <a:spcPct val="120000"/>
              </a:lnSpc>
            </a:pPr>
            <a:r>
              <a:rPr lang="zh-CN" altLang="zh-CN" sz="2800" dirty="0">
                <a:latin typeface="+mn-ea"/>
              </a:rPr>
              <a:t>允许雇员自愿选择提前退休</a:t>
            </a:r>
          </a:p>
          <a:p>
            <a:pPr>
              <a:lnSpc>
                <a:spcPct val="90000"/>
              </a:lnSpc>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5298">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5298">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5298">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5298">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5298">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5298">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8"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EABF6180-AAD3-4FB2-AFD6-1BF6C37BB771}"/>
              </a:ext>
            </a:extLst>
          </p:cNvPr>
          <p:cNvSpPr>
            <a:spLocks noGrp="1" noChangeArrowheads="1"/>
          </p:cNvSpPr>
          <p:nvPr>
            <p:ph type="body" idx="1"/>
          </p:nvPr>
        </p:nvSpPr>
        <p:spPr>
          <a:xfrm>
            <a:off x="0" y="1143000"/>
            <a:ext cx="9144000" cy="5715000"/>
          </a:xfrm>
        </p:spPr>
        <p:txBody>
          <a:bodyPr/>
          <a:lstStyle/>
          <a:p>
            <a:pPr eaLnBrk="1" hangingPunct="1">
              <a:lnSpc>
                <a:spcPct val="80000"/>
              </a:lnSpc>
            </a:pPr>
            <a:r>
              <a:rPr lang="en-US" altLang="zh-CN" sz="1600"/>
              <a:t> </a:t>
            </a:r>
            <a:endParaRPr lang="en-US" altLang="zh-CN" sz="1600" b="1"/>
          </a:p>
          <a:p>
            <a:pPr eaLnBrk="1" hangingPunct="1">
              <a:lnSpc>
                <a:spcPct val="80000"/>
              </a:lnSpc>
            </a:pPr>
            <a:r>
              <a:rPr lang="zh-CN" altLang="en-US" sz="1600" b="1"/>
              <a:t>学习方式：</a:t>
            </a:r>
            <a:r>
              <a:rPr lang="zh-CN" altLang="en-US" b="1">
                <a:ea typeface="黑体" panose="02010609060101010101" pitchFamily="49" charset="-122"/>
              </a:rPr>
              <a:t>全国招生  函授学习  权威双证  国际互认</a:t>
            </a:r>
            <a:endParaRPr lang="zh-CN" altLang="en-US" sz="1600" b="1"/>
          </a:p>
          <a:p>
            <a:pPr eaLnBrk="1" hangingPunct="1">
              <a:lnSpc>
                <a:spcPct val="80000"/>
              </a:lnSpc>
            </a:pPr>
            <a:r>
              <a:rPr lang="zh-CN" altLang="en-US" sz="1600" b="1"/>
              <a:t>认证项目：注册</a:t>
            </a:r>
            <a:r>
              <a:rPr lang="en-US" altLang="zh-CN" sz="1600" b="1"/>
              <a:t> </a:t>
            </a:r>
            <a:r>
              <a:rPr lang="zh-CN" altLang="en-US" sz="1600" b="1"/>
              <a:t>职业经理、人力资源总监、品质经理、生产经理、营销策划师、物流经理、</a:t>
            </a:r>
            <a:endParaRPr lang="en-US" altLang="zh-CN" sz="1600" b="1"/>
          </a:p>
          <a:p>
            <a:pPr eaLnBrk="1" hangingPunct="1">
              <a:lnSpc>
                <a:spcPct val="80000"/>
              </a:lnSpc>
            </a:pPr>
            <a:r>
              <a:rPr lang="zh-CN" altLang="en-US" sz="1600" b="1"/>
              <a:t>          项目经理、企业管理咨询师、企业总经理、营销经理、财务总监、酒店经理、企业培训师</a:t>
            </a:r>
            <a:endParaRPr lang="en-US" altLang="zh-CN" sz="1600" b="1"/>
          </a:p>
          <a:p>
            <a:pPr eaLnBrk="1" hangingPunct="1">
              <a:lnSpc>
                <a:spcPct val="80000"/>
              </a:lnSpc>
            </a:pPr>
            <a:r>
              <a:rPr lang="zh-CN" altLang="en-US" sz="1600" b="1"/>
              <a:t>          采购经理、</a:t>
            </a:r>
            <a:r>
              <a:rPr lang="en-US" altLang="zh-CN" sz="1600" b="1"/>
              <a:t>IE</a:t>
            </a:r>
            <a:r>
              <a:rPr lang="zh-CN" altLang="en-US" sz="1600" b="1"/>
              <a:t>工业工程师、医院管理、行政总监、市场总监、工厂管理、服装企业管理、</a:t>
            </a:r>
            <a:endParaRPr lang="en-US" altLang="zh-CN" sz="1600" b="1"/>
          </a:p>
          <a:p>
            <a:pPr eaLnBrk="1" hangingPunct="1">
              <a:lnSpc>
                <a:spcPct val="80000"/>
              </a:lnSpc>
            </a:pPr>
            <a:r>
              <a:rPr lang="zh-CN" altLang="en-US" sz="1600" b="1"/>
              <a:t>          六西格玛管理师、车间主管、经济管理师、生产运营管理师、微营销师</a:t>
            </a:r>
            <a:r>
              <a:rPr lang="en-US" altLang="zh-CN" sz="1600" b="1"/>
              <a:t>MBA</a:t>
            </a:r>
            <a:r>
              <a:rPr lang="zh-CN" altLang="en-US" sz="1600" b="1"/>
              <a:t>等高级认证。</a:t>
            </a:r>
          </a:p>
          <a:p>
            <a:pPr eaLnBrk="1" hangingPunct="1">
              <a:lnSpc>
                <a:spcPct val="80000"/>
              </a:lnSpc>
            </a:pPr>
            <a:endParaRPr lang="zh-CN" altLang="en-US" sz="1600" b="1"/>
          </a:p>
          <a:p>
            <a:pPr eaLnBrk="1" hangingPunct="1">
              <a:lnSpc>
                <a:spcPct val="80000"/>
              </a:lnSpc>
            </a:pPr>
            <a:r>
              <a:rPr lang="zh-CN" altLang="en-US" sz="1600" b="1"/>
              <a:t>颁发双证：经理资格证</a:t>
            </a:r>
            <a:r>
              <a:rPr lang="en-US" altLang="zh-CN" sz="1600" b="1"/>
              <a:t>+MBA</a:t>
            </a:r>
            <a:r>
              <a:rPr lang="zh-CN" altLang="en-US" sz="1600" b="1"/>
              <a:t>研修证</a:t>
            </a:r>
            <a:r>
              <a:rPr lang="en-US" altLang="zh-CN" sz="1600" b="1"/>
              <a:t>+</a:t>
            </a:r>
            <a:r>
              <a:rPr lang="zh-CN" altLang="en-US" sz="1600" b="1"/>
              <a:t>全套学籍档案</a:t>
            </a:r>
          </a:p>
          <a:p>
            <a:pPr eaLnBrk="1" hangingPunct="1">
              <a:lnSpc>
                <a:spcPct val="80000"/>
              </a:lnSpc>
            </a:pPr>
            <a:endParaRPr lang="zh-CN" altLang="en-US" sz="1600" b="1"/>
          </a:p>
          <a:p>
            <a:pPr eaLnBrk="1" hangingPunct="1">
              <a:lnSpc>
                <a:spcPct val="80000"/>
              </a:lnSpc>
            </a:pPr>
            <a:r>
              <a:rPr lang="zh-CN" altLang="en-US" sz="1600" b="1"/>
              <a:t>收费标准  ：</a:t>
            </a:r>
            <a:r>
              <a:rPr lang="zh-CN" altLang="en-US" sz="2400" b="1"/>
              <a:t>仅收取</a:t>
            </a:r>
            <a:r>
              <a:rPr lang="en-US" altLang="zh-CN" sz="2400" b="1"/>
              <a:t>1280</a:t>
            </a:r>
            <a:r>
              <a:rPr lang="zh-CN" altLang="en-US" sz="2400" b="1"/>
              <a:t>元</a:t>
            </a:r>
            <a:r>
              <a:rPr lang="zh-CN" altLang="en-US" sz="1600" b="1"/>
              <a:t>       招生网址： </a:t>
            </a:r>
            <a:r>
              <a:rPr lang="en-US" altLang="zh-CN" b="1">
                <a:hlinkClick r:id="rId2"/>
              </a:rPr>
              <a:t>www.mhjy.net</a:t>
            </a:r>
            <a:endParaRPr lang="en-US" altLang="zh-CN" b="1"/>
          </a:p>
          <a:p>
            <a:pPr eaLnBrk="1" hangingPunct="1">
              <a:lnSpc>
                <a:spcPct val="80000"/>
              </a:lnSpc>
              <a:buFontTx/>
              <a:buNone/>
            </a:pPr>
            <a:r>
              <a:rPr lang="en-US" altLang="zh-CN" b="1"/>
              <a:t>    </a:t>
            </a:r>
            <a:r>
              <a:rPr lang="zh-CN" altLang="en-US" sz="1600" b="1"/>
              <a:t>报名电话：</a:t>
            </a:r>
            <a:r>
              <a:rPr lang="en-US" altLang="zh-CN" sz="1600" b="1"/>
              <a:t>13684609885    0451—88342620  </a:t>
            </a:r>
          </a:p>
          <a:p>
            <a:pPr eaLnBrk="1" hangingPunct="1">
              <a:lnSpc>
                <a:spcPct val="80000"/>
              </a:lnSpc>
              <a:buFontTx/>
              <a:buNone/>
            </a:pPr>
            <a:r>
              <a:rPr lang="en-US" altLang="zh-CN" sz="1600" b="1"/>
              <a:t>        </a:t>
            </a:r>
            <a:r>
              <a:rPr lang="zh-CN" altLang="en-US" sz="1600" b="1"/>
              <a:t>咨询邮箱：</a:t>
            </a:r>
            <a:r>
              <a:rPr lang="en-US" altLang="zh-CN" sz="1600" b="1">
                <a:hlinkClick r:id="rId3"/>
              </a:rPr>
              <a:t>xchy007@163.com</a:t>
            </a:r>
            <a:r>
              <a:rPr lang="en-US" altLang="zh-CN" sz="1600" b="1"/>
              <a:t>   </a:t>
            </a:r>
            <a:r>
              <a:rPr lang="zh-CN" altLang="en-US" sz="1600" b="1"/>
              <a:t>咨询教师</a:t>
            </a:r>
            <a:r>
              <a:rPr lang="en-US" altLang="zh-CN" sz="1600" b="1"/>
              <a:t>: </a:t>
            </a:r>
            <a:r>
              <a:rPr lang="zh-CN" altLang="en-US" sz="1600" b="1"/>
              <a:t>王海涛 </a:t>
            </a:r>
          </a:p>
          <a:p>
            <a:pPr eaLnBrk="1" hangingPunct="1">
              <a:lnSpc>
                <a:spcPct val="80000"/>
              </a:lnSpc>
            </a:pPr>
            <a:r>
              <a:rPr lang="en-US" altLang="zh-CN" sz="1600" b="1"/>
              <a:t> </a:t>
            </a:r>
            <a:endParaRPr lang="zh-CN" altLang="en-US" sz="1600" b="1"/>
          </a:p>
          <a:p>
            <a:pPr eaLnBrk="1" hangingPunct="1">
              <a:lnSpc>
                <a:spcPct val="80000"/>
              </a:lnSpc>
            </a:pPr>
            <a:endParaRPr lang="zh-CN" altLang="en-US" sz="1600" b="1"/>
          </a:p>
          <a:p>
            <a:pPr algn="r" eaLnBrk="1" hangingPunct="1">
              <a:lnSpc>
                <a:spcPct val="80000"/>
              </a:lnSpc>
              <a:buFontTx/>
              <a:buNone/>
            </a:pPr>
            <a:r>
              <a:rPr lang="zh-CN" altLang="en-US" sz="1800" b="1"/>
              <a:t>颁证单位：中国经济管理大学</a:t>
            </a:r>
          </a:p>
          <a:p>
            <a:pPr algn="r" eaLnBrk="1" hangingPunct="1">
              <a:lnSpc>
                <a:spcPct val="80000"/>
              </a:lnSpc>
            </a:pPr>
            <a:r>
              <a:rPr lang="zh-CN" altLang="en-US" sz="1800" b="1"/>
              <a:t>主办单位：哈尔滨美华企业管理有限公司</a:t>
            </a:r>
            <a:endParaRPr lang="en-US" altLang="zh-CN" sz="1800" b="1"/>
          </a:p>
        </p:txBody>
      </p:sp>
      <p:sp>
        <p:nvSpPr>
          <p:cNvPr id="2051" name="WordArt 4">
            <a:extLst>
              <a:ext uri="{FF2B5EF4-FFF2-40B4-BE49-F238E27FC236}">
                <a16:creationId xmlns:a16="http://schemas.microsoft.com/office/drawing/2014/main" id="{94F18F34-3DDC-4E70-BF00-F73AF6363401}"/>
              </a:ext>
            </a:extLst>
          </p:cNvPr>
          <p:cNvSpPr>
            <a:spLocks noChangeArrowheads="1" noChangeShapeType="1" noTextEdit="1"/>
          </p:cNvSpPr>
          <p:nvPr/>
        </p:nvSpPr>
        <p:spPr bwMode="auto">
          <a:xfrm flipH="1">
            <a:off x="10548938" y="5373688"/>
            <a:ext cx="215900" cy="412750"/>
          </a:xfrm>
          <a:prstGeom prst="rect">
            <a:avLst/>
          </a:prstGeom>
        </p:spPr>
        <p:txBody>
          <a:bodyPr wrap="none" fromWordArt="1">
            <a:prstTxWarp prst="textSlantUp">
              <a:avLst>
                <a:gd name="adj" fmla="val 32056"/>
              </a:avLst>
            </a:prstTxWarp>
          </a:bodyPr>
          <a:lstStyle/>
          <a:p>
            <a:pPr algn="ctr"/>
            <a:endParaRPr lang="zh-CN" altLang="en-US" kern="10">
              <a:ln w="9525">
                <a:solidFill>
                  <a:srgbClr val="FF0000"/>
                </a:solidFill>
                <a:round/>
                <a:headEnd/>
                <a:tailEnd/>
              </a:ln>
              <a:solidFill>
                <a:srgbClr val="FF0000"/>
              </a:solidFill>
              <a:effectLst>
                <a:outerShdw dist="53882" dir="2700000" algn="ctr" rotWithShape="0">
                  <a:srgbClr val="9999FF">
                    <a:alpha val="79999"/>
                  </a:srgbClr>
                </a:outerShdw>
              </a:effectLst>
              <a:latin typeface="华文新魏" panose="02010800040101010101" pitchFamily="2" charset="-122"/>
              <a:ea typeface="华文新魏" panose="02010800040101010101" pitchFamily="2" charset="-122"/>
            </a:endParaRPr>
          </a:p>
        </p:txBody>
      </p:sp>
      <p:sp>
        <p:nvSpPr>
          <p:cNvPr id="2052" name="Rectangle 7">
            <a:extLst>
              <a:ext uri="{FF2B5EF4-FFF2-40B4-BE49-F238E27FC236}">
                <a16:creationId xmlns:a16="http://schemas.microsoft.com/office/drawing/2014/main" id="{05C06C78-B3C1-4F46-8E71-49A763C4469A}"/>
              </a:ext>
            </a:extLst>
          </p:cNvPr>
          <p:cNvSpPr>
            <a:spLocks noGrp="1" noChangeArrowheads="1"/>
          </p:cNvSpPr>
          <p:nvPr>
            <p:ph type="title"/>
          </p:nvPr>
        </p:nvSpPr>
        <p:spPr/>
        <p:txBody>
          <a:bodyPr/>
          <a:lstStyle/>
          <a:p>
            <a:pPr eaLnBrk="1" hangingPunct="1"/>
            <a:br>
              <a:rPr lang="en-US" altLang="zh-CN" sz="4000">
                <a:solidFill>
                  <a:srgbClr val="FF0000"/>
                </a:solidFill>
              </a:rPr>
            </a:br>
            <a:endParaRPr lang="en-US" altLang="zh-CN" sz="4000">
              <a:solidFill>
                <a:srgbClr val="FF0000"/>
              </a:solidFill>
            </a:endParaRPr>
          </a:p>
        </p:txBody>
      </p:sp>
      <p:sp>
        <p:nvSpPr>
          <p:cNvPr id="3080" name="WordArt 8">
            <a:extLst>
              <a:ext uri="{FF2B5EF4-FFF2-40B4-BE49-F238E27FC236}">
                <a16:creationId xmlns:a16="http://schemas.microsoft.com/office/drawing/2014/main" id="{D92F4C35-434A-4A6E-AE8D-77F0E23340E2}"/>
              </a:ext>
            </a:extLst>
          </p:cNvPr>
          <p:cNvSpPr>
            <a:spLocks noChangeArrowheads="1" noChangeShapeType="1" noTextEdit="1"/>
          </p:cNvSpPr>
          <p:nvPr/>
        </p:nvSpPr>
        <p:spPr bwMode="auto">
          <a:xfrm>
            <a:off x="395288" y="357166"/>
            <a:ext cx="8105802" cy="1000132"/>
          </a:xfrm>
          <a:prstGeom prst="rect">
            <a:avLst/>
          </a:prstGeom>
        </p:spPr>
        <p:txBody>
          <a:bodyPr wrap="none" fromWordArt="1">
            <a:prstTxWarp prst="textPlain">
              <a:avLst>
                <a:gd name="adj" fmla="val 50000"/>
              </a:avLst>
            </a:prstTxWarp>
          </a:bodyPr>
          <a:lstStyle/>
          <a:p>
            <a:pPr algn="ctr">
              <a:defRPr/>
            </a:pPr>
            <a:r>
              <a:rPr lang="zh-CN" altLang="en-US" sz="3600" b="1" kern="10" dirty="0">
                <a:ln w="9525">
                  <a:solidFill>
                    <a:srgbClr val="FF0000"/>
                  </a:solidFill>
                  <a:round/>
                  <a:headEnd/>
                  <a:tailEnd/>
                </a:ln>
                <a:solidFill>
                  <a:srgbClr val="FF0000"/>
                </a:solidFill>
                <a:latin typeface="黑体"/>
                <a:ea typeface="黑体"/>
              </a:rPr>
              <a:t>全国迷你型</a:t>
            </a:r>
            <a:r>
              <a:rPr lang="en-US" altLang="zh-CN" sz="3600" b="1" kern="10" dirty="0">
                <a:ln w="9525">
                  <a:solidFill>
                    <a:srgbClr val="FF0000"/>
                  </a:solidFill>
                  <a:round/>
                  <a:headEnd/>
                  <a:tailEnd/>
                </a:ln>
                <a:solidFill>
                  <a:srgbClr val="FF0000"/>
                </a:solidFill>
                <a:latin typeface="黑体"/>
                <a:ea typeface="黑体"/>
              </a:rPr>
              <a:t>MBA</a:t>
            </a:r>
            <a:r>
              <a:rPr lang="zh-CN" altLang="en-US" sz="3600" b="1" kern="10" dirty="0">
                <a:ln w="9525">
                  <a:solidFill>
                    <a:srgbClr val="FF0000"/>
                  </a:solidFill>
                  <a:round/>
                  <a:headEnd/>
                  <a:tailEnd/>
                </a:ln>
                <a:solidFill>
                  <a:srgbClr val="FF0000"/>
                </a:solidFill>
                <a:latin typeface="黑体"/>
                <a:ea typeface="黑体"/>
              </a:rPr>
              <a:t>职业经理双证班</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Equity</Template>
  <TotalTime>0</TotalTime>
  <Words>3453</Words>
  <Application>Microsoft Office PowerPoint</Application>
  <PresentationFormat>全屏显示(4:3)</PresentationFormat>
  <Paragraphs>308</Paragraphs>
  <Slides>46</Slides>
  <Notes>1</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46</vt:i4>
      </vt:variant>
    </vt:vector>
  </HeadingPairs>
  <TitlesOfParts>
    <vt:vector size="61" baseType="lpstr">
      <vt:lpstr>MS PGothic</vt:lpstr>
      <vt:lpstr>NEU-BZ</vt:lpstr>
      <vt:lpstr>方正书宋_GBK</vt:lpstr>
      <vt:lpstr>黑体</vt:lpstr>
      <vt:lpstr>华文新魏</vt:lpstr>
      <vt:lpstr>宋体</vt:lpstr>
      <vt:lpstr>幼圆</vt:lpstr>
      <vt:lpstr>Arial</vt:lpstr>
      <vt:lpstr>Calibri</vt:lpstr>
      <vt:lpstr>Franklin Gothic Book</vt:lpstr>
      <vt:lpstr>Perpetua</vt:lpstr>
      <vt:lpstr>Times New Roman</vt:lpstr>
      <vt:lpstr>Wingdings</vt:lpstr>
      <vt:lpstr>Wingdings 2</vt:lpstr>
      <vt:lpstr>Equity</vt:lpstr>
      <vt:lpstr>  </vt:lpstr>
      <vt:lpstr> </vt:lpstr>
      <vt:lpstr>学习目标</vt:lpstr>
      <vt:lpstr>学习目标</vt:lpstr>
      <vt:lpstr>培训合作</vt:lpstr>
      <vt:lpstr>培训合作</vt:lpstr>
      <vt:lpstr>终身学习</vt:lpstr>
      <vt:lpstr>工会与管理层联合计划</vt:lpstr>
      <vt:lpstr>表10—1可能会引起法律诉讼的培训情形</vt:lpstr>
      <vt:lpstr>在培训课堂上未经许可就复制和使用受版权保护的资料</vt:lpstr>
      <vt:lpstr>把女性、少数族裔雇员、老年雇员排除在培训计划之外</vt:lpstr>
      <vt:lpstr>不为残疾受训者做出合理调整</vt:lpstr>
      <vt:lpstr>管理多元化劳动力队伍</vt:lpstr>
      <vt:lpstr>表10—2与多元化培训计划的长期成功相关的特点</vt:lpstr>
      <vt:lpstr>表10—3有效多元化管理计划的关键组成部分</vt:lpstr>
      <vt:lpstr>表10—3有效多元化管理计划的关键组成部分</vt:lpstr>
      <vt:lpstr>突破玻璃天花板</vt:lpstr>
      <vt:lpstr> </vt:lpstr>
      <vt:lpstr>跨文化准备</vt:lpstr>
      <vt:lpstr>表10—4为突破玻璃天花板而提出的建议</vt:lpstr>
      <vt:lpstr>跨文化学习的准备步骤 </vt:lpstr>
      <vt:lpstr>跨文化学习的准备步骤</vt:lpstr>
      <vt:lpstr>职业生涯面临多代劳动力的挑战</vt:lpstr>
      <vt:lpstr>职业生涯面临多代劳动力的挑战</vt:lpstr>
      <vt:lpstr>工作与生活的平衡</vt:lpstr>
      <vt:lpstr>表10—5工作与生活平衡实践的实例</vt:lpstr>
      <vt:lpstr>工作与生活的平衡</vt:lpstr>
      <vt:lpstr>工作与生活的平衡</vt:lpstr>
      <vt:lpstr>职业生涯路径和双重职业生涯路径</vt:lpstr>
      <vt:lpstr>图10—2　技术人员和管理人员的传统职业生涯路径</vt:lpstr>
      <vt:lpstr>双重职业生涯的路径成功的特征</vt:lpstr>
      <vt:lpstr>PowerPoint 演示文稿</vt:lpstr>
      <vt:lpstr>职业生涯循环</vt:lpstr>
      <vt:lpstr>跳槽</vt:lpstr>
      <vt:lpstr>应对职业生涯中断</vt:lpstr>
      <vt:lpstr>处理裁员问题</vt:lpstr>
      <vt:lpstr>处理裁员问题</vt:lpstr>
      <vt:lpstr>处理裁员问题</vt:lpstr>
      <vt:lpstr>满足老年雇员的需求</vt:lpstr>
      <vt:lpstr>满足老年雇员的需求</vt:lpstr>
      <vt:lpstr>满足老年雇员的需求</vt:lpstr>
      <vt:lpstr>提前退休社会化</vt:lpstr>
      <vt:lpstr>退休</vt:lpstr>
      <vt:lpstr>退休</vt:lpstr>
      <vt:lpstr>提前退休计划</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Jagruti Gadekar</dc:creator>
  <cp:lastModifiedBy>传有 徐</cp:lastModifiedBy>
  <cp:revision>44</cp:revision>
  <dcterms:created xsi:type="dcterms:W3CDTF">2012-08-08T08:52:00Z</dcterms:created>
  <dcterms:modified xsi:type="dcterms:W3CDTF">2019-03-15T04:36:53Z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2052-10.1.0.6207</vt:lpwstr>
  </property>
</Properties>
</file>