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handoutMasterIdLst>
    <p:handoutMasterId r:id="rId53"/>
  </p:handoutMasterIdLst>
  <p:sldIdLst>
    <p:sldId id="362" r:id="rId2"/>
    <p:sldId id="365" r:id="rId3"/>
    <p:sldId id="363" r:id="rId4"/>
    <p:sldId id="315" r:id="rId5"/>
    <p:sldId id="258" r:id="rId6"/>
    <p:sldId id="259" r:id="rId7"/>
    <p:sldId id="260" r:id="rId8"/>
    <p:sldId id="261" r:id="rId9"/>
    <p:sldId id="262" r:id="rId10"/>
    <p:sldId id="263" r:id="rId11"/>
    <p:sldId id="264" r:id="rId12"/>
    <p:sldId id="317" r:id="rId13"/>
    <p:sldId id="266" r:id="rId14"/>
    <p:sldId id="267" r:id="rId15"/>
    <p:sldId id="318" r:id="rId16"/>
    <p:sldId id="269" r:id="rId17"/>
    <p:sldId id="364" r:id="rId18"/>
    <p:sldId id="270" r:id="rId19"/>
    <p:sldId id="271" r:id="rId20"/>
    <p:sldId id="319" r:id="rId21"/>
    <p:sldId id="320" r:id="rId22"/>
    <p:sldId id="321" r:id="rId23"/>
    <p:sldId id="275" r:id="rId24"/>
    <p:sldId id="276" r:id="rId25"/>
    <p:sldId id="277" r:id="rId26"/>
    <p:sldId id="278" r:id="rId27"/>
    <p:sldId id="279" r:id="rId28"/>
    <p:sldId id="280" r:id="rId29"/>
    <p:sldId id="281" r:id="rId30"/>
    <p:sldId id="323" r:id="rId31"/>
    <p:sldId id="283" r:id="rId32"/>
    <p:sldId id="284" r:id="rId33"/>
    <p:sldId id="285" r:id="rId34"/>
    <p:sldId id="286" r:id="rId35"/>
    <p:sldId id="324" r:id="rId36"/>
    <p:sldId id="290" r:id="rId37"/>
    <p:sldId id="291" r:id="rId38"/>
    <p:sldId id="325" r:id="rId39"/>
    <p:sldId id="293" r:id="rId40"/>
    <p:sldId id="294" r:id="rId41"/>
    <p:sldId id="326" r:id="rId42"/>
    <p:sldId id="296" r:id="rId43"/>
    <p:sldId id="297" r:id="rId44"/>
    <p:sldId id="298" r:id="rId45"/>
    <p:sldId id="299" r:id="rId46"/>
    <p:sldId id="300" r:id="rId47"/>
    <p:sldId id="301" r:id="rId48"/>
    <p:sldId id="302" r:id="rId49"/>
    <p:sldId id="303" r:id="rId50"/>
    <p:sldId id="257" r:id="rId5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FFA6058F-DBD0-4D09-936A-FCD24759F728}" type="doc">
      <dgm:prSet loTypeId="urn:microsoft.com/office/officeart/2005/8/layout/list1#1" loCatId="list" qsTypeId="urn:microsoft.com/office/officeart/2005/8/quickstyle/simple1#3" qsCatId="simple" csTypeId="urn:microsoft.com/office/officeart/2005/8/colors/accent1_2#3" csCatId="accent1" phldr="1"/>
      <dgm:spPr/>
      <dgm:t>
        <a:bodyPr/>
        <a:lstStyle/>
        <a:p>
          <a:endParaRPr lang="en-US"/>
        </a:p>
      </dgm:t>
    </dgm:pt>
    <dgm:pt modelId="{D1D9C431-BE50-4A7D-B6F4-8C478DAD5F40}">
      <dgm:prSet phldrT="[Text]" custT="1"/>
      <dgm:spPr/>
      <dgm:t>
        <a:bodyPr/>
        <a:lstStyle/>
        <a:p>
          <a:r>
            <a:rPr lang="en-US" sz="2000" dirty="0">
              <a:latin typeface="+mn-ea"/>
              <a:ea typeface="+mn-ea"/>
            </a:rPr>
            <a:t>1.</a:t>
          </a:r>
          <a:r>
            <a:rPr lang="zh-CN" sz="2000" dirty="0">
              <a:latin typeface="+mn-ea"/>
              <a:ea typeface="+mn-ea"/>
            </a:rPr>
            <a:t>明确变革的要求</a:t>
          </a:r>
          <a:endParaRPr lang="en-US" sz="2000" dirty="0">
            <a:latin typeface="+mn-ea"/>
            <a:ea typeface="+mn-ea"/>
          </a:endParaRPr>
        </a:p>
      </dgm:t>
    </dgm:pt>
    <dgm:pt modelId="{594358F9-9C47-4D87-BFCB-E07813233E21}" type="parTrans" cxnId="{808069D3-493E-4DA9-8D89-DF266061064C}">
      <dgm:prSet/>
      <dgm:spPr/>
      <dgm:t>
        <a:bodyPr/>
        <a:lstStyle/>
        <a:p>
          <a:endParaRPr lang="en-US" sz="2000">
            <a:latin typeface="+mn-ea"/>
            <a:ea typeface="+mn-ea"/>
          </a:endParaRPr>
        </a:p>
      </dgm:t>
    </dgm:pt>
    <dgm:pt modelId="{95280C83-0FEE-40AD-9459-BC29476964B2}" type="sibTrans" cxnId="{808069D3-493E-4DA9-8D89-DF266061064C}">
      <dgm:prSet/>
      <dgm:spPr/>
      <dgm:t>
        <a:bodyPr/>
        <a:lstStyle/>
        <a:p>
          <a:endParaRPr lang="en-US" sz="2000">
            <a:latin typeface="+mn-ea"/>
            <a:ea typeface="+mn-ea"/>
          </a:endParaRPr>
        </a:p>
      </dgm:t>
    </dgm:pt>
    <dgm:pt modelId="{D5523771-0DEB-447D-B697-3A9E10A1E138}">
      <dgm:prSet phldrT="[Text]" custT="1"/>
      <dgm:spPr/>
      <dgm:t>
        <a:bodyPr/>
        <a:lstStyle/>
        <a:p>
          <a:r>
            <a:rPr lang="en-US" sz="2000" dirty="0">
              <a:latin typeface="+mn-ea"/>
              <a:ea typeface="+mn-ea"/>
            </a:rPr>
            <a:t>6.</a:t>
          </a:r>
          <a:r>
            <a:rPr lang="zh-CN" sz="2000" dirty="0">
              <a:latin typeface="+mn-ea"/>
              <a:ea typeface="+mn-ea"/>
            </a:rPr>
            <a:t>执行方案并赢得短期胜利</a:t>
          </a:r>
          <a:endParaRPr lang="en-US" sz="2000" dirty="0">
            <a:latin typeface="+mn-ea"/>
            <a:ea typeface="+mn-ea"/>
          </a:endParaRPr>
        </a:p>
      </dgm:t>
    </dgm:pt>
    <dgm:pt modelId="{023AE60D-76D9-45EA-BD10-5BECD2E2B8B6}" type="parTrans" cxnId="{0D36B488-288D-437B-A8E0-245A82063B05}">
      <dgm:prSet/>
      <dgm:spPr/>
      <dgm:t>
        <a:bodyPr/>
        <a:lstStyle/>
        <a:p>
          <a:endParaRPr lang="en-US" sz="2000">
            <a:latin typeface="+mn-ea"/>
            <a:ea typeface="+mn-ea"/>
          </a:endParaRPr>
        </a:p>
      </dgm:t>
    </dgm:pt>
    <dgm:pt modelId="{BA74D0AE-17BA-4502-AF96-61225928154E}" type="sibTrans" cxnId="{0D36B488-288D-437B-A8E0-245A82063B05}">
      <dgm:prSet/>
      <dgm:spPr/>
      <dgm:t>
        <a:bodyPr/>
        <a:lstStyle/>
        <a:p>
          <a:endParaRPr lang="en-US" sz="2000">
            <a:latin typeface="+mn-ea"/>
            <a:ea typeface="+mn-ea"/>
          </a:endParaRPr>
        </a:p>
      </dgm:t>
    </dgm:pt>
    <dgm:pt modelId="{E3D0617D-E377-4ABD-9E58-BEB86B355B28}">
      <dgm:prSet phldrT="[Text]" custT="1"/>
      <dgm:spPr/>
      <dgm:t>
        <a:bodyPr/>
        <a:lstStyle/>
        <a:p>
          <a:r>
            <a:rPr lang="en-US" sz="2000" dirty="0">
              <a:latin typeface="+mn-ea"/>
              <a:ea typeface="+mn-ea"/>
            </a:rPr>
            <a:t>7.</a:t>
          </a:r>
          <a:r>
            <a:rPr lang="zh-CN" sz="2000" dirty="0">
              <a:latin typeface="+mn-ea"/>
              <a:ea typeface="+mn-ea"/>
            </a:rPr>
            <a:t>跟进、重新评估和修改</a:t>
          </a:r>
          <a:endParaRPr lang="en-US" sz="2000" dirty="0">
            <a:latin typeface="+mn-ea"/>
            <a:ea typeface="+mn-ea"/>
          </a:endParaRPr>
        </a:p>
      </dgm:t>
    </dgm:pt>
    <dgm:pt modelId="{E6D1ADF1-F318-45D7-8158-650C28067033}" type="parTrans" cxnId="{29501177-279D-4C72-BB6E-A8EC70CE44A3}">
      <dgm:prSet/>
      <dgm:spPr/>
      <dgm:t>
        <a:bodyPr/>
        <a:lstStyle/>
        <a:p>
          <a:endParaRPr lang="en-US" sz="2000">
            <a:latin typeface="+mn-ea"/>
            <a:ea typeface="+mn-ea"/>
          </a:endParaRPr>
        </a:p>
      </dgm:t>
    </dgm:pt>
    <dgm:pt modelId="{33FBF255-F1AB-4576-BDE8-FE6846BBCD9F}" type="sibTrans" cxnId="{29501177-279D-4C72-BB6E-A8EC70CE44A3}">
      <dgm:prSet/>
      <dgm:spPr/>
      <dgm:t>
        <a:bodyPr/>
        <a:lstStyle/>
        <a:p>
          <a:endParaRPr lang="en-US" sz="2000">
            <a:latin typeface="+mn-ea"/>
            <a:ea typeface="+mn-ea"/>
          </a:endParaRPr>
        </a:p>
      </dgm:t>
    </dgm:pt>
    <dgm:pt modelId="{CB8CBBF2-2AA5-4ED3-9240-ED12DC6560EC}">
      <dgm:prSet custT="1"/>
      <dgm:spPr/>
      <dgm:t>
        <a:bodyPr/>
        <a:lstStyle/>
        <a:p>
          <a:r>
            <a:rPr lang="en-US" sz="2000" dirty="0">
              <a:latin typeface="+mn-ea"/>
              <a:ea typeface="+mn-ea"/>
            </a:rPr>
            <a:t>4.</a:t>
          </a:r>
          <a:r>
            <a:rPr lang="zh-CN" sz="2000" dirty="0">
              <a:latin typeface="+mn-ea"/>
              <a:ea typeface="+mn-ea"/>
            </a:rPr>
            <a:t>为经营活动做沟通和宣传</a:t>
          </a:r>
          <a:endParaRPr lang="en-US" sz="2000" dirty="0">
            <a:latin typeface="+mn-ea"/>
            <a:ea typeface="+mn-ea"/>
          </a:endParaRPr>
        </a:p>
      </dgm:t>
    </dgm:pt>
    <dgm:pt modelId="{FADF9FD5-C2AD-4BD2-A1B5-7C297EDBA4E4}" type="parTrans" cxnId="{35D5807F-1764-4607-8852-89578AC792C9}">
      <dgm:prSet/>
      <dgm:spPr/>
      <dgm:t>
        <a:bodyPr/>
        <a:lstStyle/>
        <a:p>
          <a:endParaRPr lang="en-US" sz="2000">
            <a:latin typeface="+mn-ea"/>
            <a:ea typeface="+mn-ea"/>
          </a:endParaRPr>
        </a:p>
      </dgm:t>
    </dgm:pt>
    <dgm:pt modelId="{43C2077B-1593-4C09-9E51-41FC0DA2E6EE}" type="sibTrans" cxnId="{35D5807F-1764-4607-8852-89578AC792C9}">
      <dgm:prSet/>
      <dgm:spPr/>
      <dgm:t>
        <a:bodyPr/>
        <a:lstStyle/>
        <a:p>
          <a:endParaRPr lang="en-US" sz="2000">
            <a:latin typeface="+mn-ea"/>
            <a:ea typeface="+mn-ea"/>
          </a:endParaRPr>
        </a:p>
      </dgm:t>
    </dgm:pt>
    <dgm:pt modelId="{A1DB93BB-731B-4EDD-91AF-EEA972D43FC1}">
      <dgm:prSet custT="1"/>
      <dgm:spPr/>
      <dgm:t>
        <a:bodyPr/>
        <a:lstStyle/>
        <a:p>
          <a:r>
            <a:rPr lang="en-US" sz="2000" dirty="0">
              <a:latin typeface="+mn-ea"/>
              <a:ea typeface="+mn-ea"/>
            </a:rPr>
            <a:t>5.</a:t>
          </a:r>
          <a:r>
            <a:rPr lang="zh-CN" sz="2000" dirty="0">
              <a:latin typeface="+mn-ea"/>
              <a:ea typeface="+mn-ea"/>
            </a:rPr>
            <a:t>尽快选择并公布行动方案</a:t>
          </a:r>
          <a:endParaRPr lang="en-US" sz="2000" dirty="0">
            <a:latin typeface="+mn-ea"/>
            <a:ea typeface="+mn-ea"/>
          </a:endParaRPr>
        </a:p>
      </dgm:t>
    </dgm:pt>
    <dgm:pt modelId="{9B979D10-5AF3-4F73-BAFA-8D8D8FD394AD}" type="parTrans" cxnId="{5C778A26-440A-4F3E-83EB-65AFB85F1204}">
      <dgm:prSet/>
      <dgm:spPr/>
      <dgm:t>
        <a:bodyPr/>
        <a:lstStyle/>
        <a:p>
          <a:endParaRPr lang="en-US" sz="2000">
            <a:latin typeface="+mn-ea"/>
            <a:ea typeface="+mn-ea"/>
          </a:endParaRPr>
        </a:p>
      </dgm:t>
    </dgm:pt>
    <dgm:pt modelId="{C132F5AE-3001-428A-941B-575EBFE04B0C}" type="sibTrans" cxnId="{5C778A26-440A-4F3E-83EB-65AFB85F1204}">
      <dgm:prSet/>
      <dgm:spPr/>
      <dgm:t>
        <a:bodyPr/>
        <a:lstStyle/>
        <a:p>
          <a:endParaRPr lang="en-US" sz="2000">
            <a:latin typeface="+mn-ea"/>
            <a:ea typeface="+mn-ea"/>
          </a:endParaRPr>
        </a:p>
      </dgm:t>
    </dgm:pt>
    <dgm:pt modelId="{F5A4DF00-D678-44DC-9567-34C2D064F455}">
      <dgm:prSet custT="1"/>
      <dgm:spPr/>
      <dgm:t>
        <a:bodyPr/>
        <a:lstStyle/>
        <a:p>
          <a:r>
            <a:rPr lang="en-US" sz="2000" dirty="0">
              <a:latin typeface="+mn-ea"/>
              <a:ea typeface="+mn-ea"/>
            </a:rPr>
            <a:t>3.</a:t>
          </a:r>
          <a:r>
            <a:rPr lang="zh-CN" sz="2000" dirty="0">
              <a:latin typeface="+mn-ea"/>
              <a:ea typeface="+mn-ea"/>
            </a:rPr>
            <a:t>设计解决方案</a:t>
          </a:r>
          <a:endParaRPr lang="en-US" sz="2000" dirty="0">
            <a:latin typeface="+mn-ea"/>
            <a:ea typeface="+mn-ea"/>
          </a:endParaRPr>
        </a:p>
      </dgm:t>
    </dgm:pt>
    <dgm:pt modelId="{CE0FC154-4D79-4E3A-A283-D90AD4F195FA}" type="parTrans" cxnId="{5F100746-6CD3-4183-96D3-8564D9EB0CB3}">
      <dgm:prSet/>
      <dgm:spPr/>
      <dgm:t>
        <a:bodyPr/>
        <a:lstStyle/>
        <a:p>
          <a:endParaRPr lang="en-US" sz="2000">
            <a:latin typeface="+mn-ea"/>
            <a:ea typeface="+mn-ea"/>
          </a:endParaRPr>
        </a:p>
      </dgm:t>
    </dgm:pt>
    <dgm:pt modelId="{771F8B73-5CEA-47B7-909C-682EF62E31FF}" type="sibTrans" cxnId="{5F100746-6CD3-4183-96D3-8564D9EB0CB3}">
      <dgm:prSet/>
      <dgm:spPr/>
      <dgm:t>
        <a:bodyPr/>
        <a:lstStyle/>
        <a:p>
          <a:endParaRPr lang="en-US" sz="2000">
            <a:latin typeface="+mn-ea"/>
            <a:ea typeface="+mn-ea"/>
          </a:endParaRPr>
        </a:p>
      </dgm:t>
    </dgm:pt>
    <dgm:pt modelId="{4575EBC8-4DC7-4103-BB00-0EB232451F6B}">
      <dgm:prSet custT="1"/>
      <dgm:spPr/>
      <dgm:t>
        <a:bodyPr/>
        <a:lstStyle/>
        <a:p>
          <a:r>
            <a:rPr lang="en-US" sz="2000" dirty="0">
              <a:latin typeface="+mn-ea"/>
              <a:ea typeface="+mn-ea"/>
            </a:rPr>
            <a:t>2.</a:t>
          </a:r>
          <a:r>
            <a:rPr lang="zh-CN" sz="2000" dirty="0">
              <a:latin typeface="+mn-ea"/>
              <a:ea typeface="+mn-ea"/>
            </a:rPr>
            <a:t>让视野开阔起来</a:t>
          </a:r>
          <a:endParaRPr lang="en-US" sz="2000" dirty="0">
            <a:latin typeface="+mn-ea"/>
            <a:ea typeface="+mn-ea"/>
          </a:endParaRPr>
        </a:p>
      </dgm:t>
    </dgm:pt>
    <dgm:pt modelId="{5CE2A08D-F7D9-49E4-BBB1-1D9D6E4166F8}" type="parTrans" cxnId="{B963DD0D-2622-476A-8D56-43EF44816592}">
      <dgm:prSet/>
      <dgm:spPr/>
      <dgm:t>
        <a:bodyPr/>
        <a:lstStyle/>
        <a:p>
          <a:endParaRPr lang="en-US" sz="2000">
            <a:latin typeface="+mn-ea"/>
            <a:ea typeface="+mn-ea"/>
          </a:endParaRPr>
        </a:p>
      </dgm:t>
    </dgm:pt>
    <dgm:pt modelId="{E0B86292-7799-4068-A216-E84589472837}" type="sibTrans" cxnId="{B963DD0D-2622-476A-8D56-43EF44816592}">
      <dgm:prSet/>
      <dgm:spPr/>
      <dgm:t>
        <a:bodyPr/>
        <a:lstStyle/>
        <a:p>
          <a:endParaRPr lang="en-US" sz="2000">
            <a:latin typeface="+mn-ea"/>
            <a:ea typeface="+mn-ea"/>
          </a:endParaRPr>
        </a:p>
      </dgm:t>
    </dgm:pt>
    <dgm:pt modelId="{63B23F8C-40FE-4307-904D-6BFA49CC81B2}" type="pres">
      <dgm:prSet presAssocID="{FFA6058F-DBD0-4D09-936A-FCD24759F728}" presName="linear" presStyleCnt="0">
        <dgm:presLayoutVars>
          <dgm:dir/>
          <dgm:animLvl val="lvl"/>
          <dgm:resizeHandles val="exact"/>
        </dgm:presLayoutVars>
      </dgm:prSet>
      <dgm:spPr/>
    </dgm:pt>
    <dgm:pt modelId="{2B40F21A-BF66-4056-8CC4-9C67A736BB75}" type="pres">
      <dgm:prSet presAssocID="{D1D9C431-BE50-4A7D-B6F4-8C478DAD5F40}" presName="parentLin" presStyleCnt="0"/>
      <dgm:spPr/>
    </dgm:pt>
    <dgm:pt modelId="{1FC7E265-D7EF-4F71-9E4D-FB73B1C0731D}" type="pres">
      <dgm:prSet presAssocID="{D1D9C431-BE50-4A7D-B6F4-8C478DAD5F40}" presName="parentLeftMargin" presStyleLbl="node1" presStyleIdx="0" presStyleCnt="7"/>
      <dgm:spPr/>
    </dgm:pt>
    <dgm:pt modelId="{692CA551-6109-487D-9F7A-1625BDDCB963}" type="pres">
      <dgm:prSet presAssocID="{D1D9C431-BE50-4A7D-B6F4-8C478DAD5F40}" presName="parentText" presStyleLbl="node1" presStyleIdx="0" presStyleCnt="7" custLinFactX="-370" custLinFactNeighborX="-100000" custLinFactNeighborY="41576">
        <dgm:presLayoutVars>
          <dgm:chMax val="0"/>
          <dgm:bulletEnabled val="1"/>
        </dgm:presLayoutVars>
      </dgm:prSet>
      <dgm:spPr/>
    </dgm:pt>
    <dgm:pt modelId="{90E7702A-E10F-4510-8B53-33ABAF15A474}" type="pres">
      <dgm:prSet presAssocID="{D1D9C431-BE50-4A7D-B6F4-8C478DAD5F40}" presName="negativeSpace" presStyleCnt="0"/>
      <dgm:spPr/>
    </dgm:pt>
    <dgm:pt modelId="{0636FBD0-290C-4578-8C33-B9D8834E74D5}" type="pres">
      <dgm:prSet presAssocID="{D1D9C431-BE50-4A7D-B6F4-8C478DAD5F40}" presName="childText" presStyleLbl="conFgAcc1" presStyleIdx="0" presStyleCnt="7" custLinFactY="-14220" custLinFactNeighborY="-100000">
        <dgm:presLayoutVars>
          <dgm:bulletEnabled val="1"/>
        </dgm:presLayoutVars>
      </dgm:prSet>
      <dgm:spPr/>
    </dgm:pt>
    <dgm:pt modelId="{82D7873D-0394-4D87-A582-3E3E6B80CE3F}" type="pres">
      <dgm:prSet presAssocID="{95280C83-0FEE-40AD-9459-BC29476964B2}" presName="spaceBetweenRectangles" presStyleCnt="0"/>
      <dgm:spPr/>
    </dgm:pt>
    <dgm:pt modelId="{3B4D59F8-2DEF-484E-BBF0-DB8D47A61BCB}" type="pres">
      <dgm:prSet presAssocID="{4575EBC8-4DC7-4103-BB00-0EB232451F6B}" presName="parentLin" presStyleCnt="0"/>
      <dgm:spPr/>
    </dgm:pt>
    <dgm:pt modelId="{5E40ED9A-7AD8-4938-84CC-1B8AA6B75A1E}" type="pres">
      <dgm:prSet presAssocID="{4575EBC8-4DC7-4103-BB00-0EB232451F6B}" presName="parentLeftMargin" presStyleLbl="node1" presStyleIdx="0" presStyleCnt="7"/>
      <dgm:spPr/>
    </dgm:pt>
    <dgm:pt modelId="{FBF95641-8D18-4B35-9033-C9B9FC49706E}" type="pres">
      <dgm:prSet presAssocID="{4575EBC8-4DC7-4103-BB00-0EB232451F6B}" presName="parentText" presStyleLbl="node1" presStyleIdx="1" presStyleCnt="7" custLinFactX="-370" custLinFactNeighborX="-100000" custLinFactNeighborY="20970">
        <dgm:presLayoutVars>
          <dgm:chMax val="0"/>
          <dgm:bulletEnabled val="1"/>
        </dgm:presLayoutVars>
      </dgm:prSet>
      <dgm:spPr/>
    </dgm:pt>
    <dgm:pt modelId="{4291FCDD-5BE0-402F-B72E-C9F75A75DD7D}" type="pres">
      <dgm:prSet presAssocID="{4575EBC8-4DC7-4103-BB00-0EB232451F6B}" presName="negativeSpace" presStyleCnt="0"/>
      <dgm:spPr/>
    </dgm:pt>
    <dgm:pt modelId="{33D54D0C-F72D-4DCD-8B84-9686E2B0F537}" type="pres">
      <dgm:prSet presAssocID="{4575EBC8-4DC7-4103-BB00-0EB232451F6B}" presName="childText" presStyleLbl="conFgAcc1" presStyleIdx="1" presStyleCnt="7">
        <dgm:presLayoutVars>
          <dgm:bulletEnabled val="1"/>
        </dgm:presLayoutVars>
      </dgm:prSet>
      <dgm:spPr/>
    </dgm:pt>
    <dgm:pt modelId="{2BC39E8F-1840-42A0-8ED8-31F53D671128}" type="pres">
      <dgm:prSet presAssocID="{E0B86292-7799-4068-A216-E84589472837}" presName="spaceBetweenRectangles" presStyleCnt="0"/>
      <dgm:spPr/>
    </dgm:pt>
    <dgm:pt modelId="{84AD27B6-0F08-4BCA-BB3A-CF46FF608801}" type="pres">
      <dgm:prSet presAssocID="{F5A4DF00-D678-44DC-9567-34C2D064F455}" presName="parentLin" presStyleCnt="0"/>
      <dgm:spPr/>
    </dgm:pt>
    <dgm:pt modelId="{BF095E2B-3CB1-40AB-9609-7FD0ACE194FD}" type="pres">
      <dgm:prSet presAssocID="{F5A4DF00-D678-44DC-9567-34C2D064F455}" presName="parentLeftMargin" presStyleLbl="node1" presStyleIdx="1" presStyleCnt="7"/>
      <dgm:spPr/>
    </dgm:pt>
    <dgm:pt modelId="{BFFADC93-BCFF-4FA4-8BBF-1E8EF865FA8A}" type="pres">
      <dgm:prSet presAssocID="{F5A4DF00-D678-44DC-9567-34C2D064F455}" presName="parentText" presStyleLbl="node1" presStyleIdx="2" presStyleCnt="7" custLinFactX="-370" custLinFactNeighborX="-100000" custLinFactNeighborY="364">
        <dgm:presLayoutVars>
          <dgm:chMax val="0"/>
          <dgm:bulletEnabled val="1"/>
        </dgm:presLayoutVars>
      </dgm:prSet>
      <dgm:spPr/>
    </dgm:pt>
    <dgm:pt modelId="{F574EB17-F827-4C0C-8BE1-F844BBDBAF8F}" type="pres">
      <dgm:prSet presAssocID="{F5A4DF00-D678-44DC-9567-34C2D064F455}" presName="negativeSpace" presStyleCnt="0"/>
      <dgm:spPr/>
    </dgm:pt>
    <dgm:pt modelId="{D1F593C6-3381-4A5C-A925-9535EE8DA18D}" type="pres">
      <dgm:prSet presAssocID="{F5A4DF00-D678-44DC-9567-34C2D064F455}" presName="childText" presStyleLbl="conFgAcc1" presStyleIdx="2" presStyleCnt="7">
        <dgm:presLayoutVars>
          <dgm:bulletEnabled val="1"/>
        </dgm:presLayoutVars>
      </dgm:prSet>
      <dgm:spPr/>
    </dgm:pt>
    <dgm:pt modelId="{03CEE42A-F2A2-4A94-A861-BB64B70CCC35}" type="pres">
      <dgm:prSet presAssocID="{771F8B73-5CEA-47B7-909C-682EF62E31FF}" presName="spaceBetweenRectangles" presStyleCnt="0"/>
      <dgm:spPr/>
    </dgm:pt>
    <dgm:pt modelId="{366953CD-277A-4951-B406-F86820BADDCA}" type="pres">
      <dgm:prSet presAssocID="{CB8CBBF2-2AA5-4ED3-9240-ED12DC6560EC}" presName="parentLin" presStyleCnt="0"/>
      <dgm:spPr/>
    </dgm:pt>
    <dgm:pt modelId="{DC00D829-E2D6-482E-8360-6B27684E0D69}" type="pres">
      <dgm:prSet presAssocID="{CB8CBBF2-2AA5-4ED3-9240-ED12DC6560EC}" presName="parentLeftMargin" presStyleLbl="node1" presStyleIdx="2" presStyleCnt="7"/>
      <dgm:spPr/>
    </dgm:pt>
    <dgm:pt modelId="{BC132B13-598F-419A-915A-89C40CF910F7}" type="pres">
      <dgm:prSet presAssocID="{CB8CBBF2-2AA5-4ED3-9240-ED12DC6560EC}" presName="parentText" presStyleLbl="node1" presStyleIdx="3" presStyleCnt="7" custScaleY="102659" custLinFactX="-370" custLinFactNeighborX="-100000" custLinFactNeighborY="-20242">
        <dgm:presLayoutVars>
          <dgm:chMax val="0"/>
          <dgm:bulletEnabled val="1"/>
        </dgm:presLayoutVars>
      </dgm:prSet>
      <dgm:spPr/>
    </dgm:pt>
    <dgm:pt modelId="{C21292B9-D5A2-4FC4-9D7B-0B3B403591F0}" type="pres">
      <dgm:prSet presAssocID="{CB8CBBF2-2AA5-4ED3-9240-ED12DC6560EC}" presName="negativeSpace" presStyleCnt="0"/>
      <dgm:spPr/>
    </dgm:pt>
    <dgm:pt modelId="{02E4419D-3259-4447-ACF1-FA7B4F6188DE}" type="pres">
      <dgm:prSet presAssocID="{CB8CBBF2-2AA5-4ED3-9240-ED12DC6560EC}" presName="childText" presStyleLbl="conFgAcc1" presStyleIdx="3" presStyleCnt="7">
        <dgm:presLayoutVars>
          <dgm:bulletEnabled val="1"/>
        </dgm:presLayoutVars>
      </dgm:prSet>
      <dgm:spPr/>
    </dgm:pt>
    <dgm:pt modelId="{517FDD27-8C13-4A68-A8DA-C90E653300C9}" type="pres">
      <dgm:prSet presAssocID="{43C2077B-1593-4C09-9E51-41FC0DA2E6EE}" presName="spaceBetweenRectangles" presStyleCnt="0"/>
      <dgm:spPr/>
    </dgm:pt>
    <dgm:pt modelId="{D496F347-5B72-4A14-B66B-B66825B0951E}" type="pres">
      <dgm:prSet presAssocID="{A1DB93BB-731B-4EDD-91AF-EEA972D43FC1}" presName="parentLin" presStyleCnt="0"/>
      <dgm:spPr/>
    </dgm:pt>
    <dgm:pt modelId="{845D4AC0-757E-4A57-8DAC-109BD90E4E29}" type="pres">
      <dgm:prSet presAssocID="{A1DB93BB-731B-4EDD-91AF-EEA972D43FC1}" presName="parentLeftMargin" presStyleLbl="node1" presStyleIdx="3" presStyleCnt="7"/>
      <dgm:spPr/>
    </dgm:pt>
    <dgm:pt modelId="{F1DCF217-8DB9-4DED-9846-310C75016D61}" type="pres">
      <dgm:prSet presAssocID="{A1DB93BB-731B-4EDD-91AF-EEA972D43FC1}" presName="parentText" presStyleLbl="node1" presStyleIdx="4" presStyleCnt="7" custScaleY="142665" custLinFactX="-370" custLinFactNeighborX="-100000" custLinFactNeighborY="-43507">
        <dgm:presLayoutVars>
          <dgm:chMax val="0"/>
          <dgm:bulletEnabled val="1"/>
        </dgm:presLayoutVars>
      </dgm:prSet>
      <dgm:spPr/>
    </dgm:pt>
    <dgm:pt modelId="{AFA961BD-3E28-48AC-B650-50E6EBCA1007}" type="pres">
      <dgm:prSet presAssocID="{A1DB93BB-731B-4EDD-91AF-EEA972D43FC1}" presName="negativeSpace" presStyleCnt="0"/>
      <dgm:spPr/>
    </dgm:pt>
    <dgm:pt modelId="{35B8DB87-01DE-4D89-BE50-0B50C40B4A06}" type="pres">
      <dgm:prSet presAssocID="{A1DB93BB-731B-4EDD-91AF-EEA972D43FC1}" presName="childText" presStyleLbl="conFgAcc1" presStyleIdx="4" presStyleCnt="7">
        <dgm:presLayoutVars>
          <dgm:bulletEnabled val="1"/>
        </dgm:presLayoutVars>
      </dgm:prSet>
      <dgm:spPr/>
    </dgm:pt>
    <dgm:pt modelId="{11507164-2CC3-4224-85BC-90DB2A98CEAE}" type="pres">
      <dgm:prSet presAssocID="{C132F5AE-3001-428A-941B-575EBFE04B0C}" presName="spaceBetweenRectangles" presStyleCnt="0"/>
      <dgm:spPr/>
    </dgm:pt>
    <dgm:pt modelId="{E8BA3A60-DF2A-4210-8382-986EDFB8699D}" type="pres">
      <dgm:prSet presAssocID="{D5523771-0DEB-447D-B697-3A9E10A1E138}" presName="parentLin" presStyleCnt="0"/>
      <dgm:spPr/>
    </dgm:pt>
    <dgm:pt modelId="{A3D3B197-C031-421E-A730-E0252BEEF974}" type="pres">
      <dgm:prSet presAssocID="{D5523771-0DEB-447D-B697-3A9E10A1E138}" presName="parentLeftMargin" presStyleLbl="node1" presStyleIdx="4" presStyleCnt="7"/>
      <dgm:spPr/>
    </dgm:pt>
    <dgm:pt modelId="{3FC45723-0548-4677-992F-3B12AA800E48}" type="pres">
      <dgm:prSet presAssocID="{D5523771-0DEB-447D-B697-3A9E10A1E138}" presName="parentText" presStyleLbl="node1" presStyleIdx="5" presStyleCnt="7" custLinFactX="-370" custLinFactNeighborX="-100000" custLinFactNeighborY="-62427">
        <dgm:presLayoutVars>
          <dgm:chMax val="0"/>
          <dgm:bulletEnabled val="1"/>
        </dgm:presLayoutVars>
      </dgm:prSet>
      <dgm:spPr/>
    </dgm:pt>
    <dgm:pt modelId="{38586B9F-4E89-4505-B496-EC0677403804}" type="pres">
      <dgm:prSet presAssocID="{D5523771-0DEB-447D-B697-3A9E10A1E138}" presName="negativeSpace" presStyleCnt="0"/>
      <dgm:spPr/>
    </dgm:pt>
    <dgm:pt modelId="{904120C7-E478-4315-BF8A-379419A6987F}" type="pres">
      <dgm:prSet presAssocID="{D5523771-0DEB-447D-B697-3A9E10A1E138}" presName="childText" presStyleLbl="conFgAcc1" presStyleIdx="5" presStyleCnt="7">
        <dgm:presLayoutVars>
          <dgm:bulletEnabled val="1"/>
        </dgm:presLayoutVars>
      </dgm:prSet>
      <dgm:spPr/>
    </dgm:pt>
    <dgm:pt modelId="{1D687BE5-394C-4F6C-82F2-9FA1063CCC9B}" type="pres">
      <dgm:prSet presAssocID="{BA74D0AE-17BA-4502-AF96-61225928154E}" presName="spaceBetweenRectangles" presStyleCnt="0"/>
      <dgm:spPr/>
    </dgm:pt>
    <dgm:pt modelId="{F0217D0A-C358-405F-844A-F4296D43AAE7}" type="pres">
      <dgm:prSet presAssocID="{E3D0617D-E377-4ABD-9E58-BEB86B355B28}" presName="parentLin" presStyleCnt="0"/>
      <dgm:spPr/>
    </dgm:pt>
    <dgm:pt modelId="{DFF1677D-BD55-4044-8F4E-1556AB7735AE}" type="pres">
      <dgm:prSet presAssocID="{E3D0617D-E377-4ABD-9E58-BEB86B355B28}" presName="parentLeftMargin" presStyleLbl="node1" presStyleIdx="5" presStyleCnt="7"/>
      <dgm:spPr/>
    </dgm:pt>
    <dgm:pt modelId="{5A60E1AF-FCE2-40CE-88FC-04F98E2CCBE9}" type="pres">
      <dgm:prSet presAssocID="{E3D0617D-E377-4ABD-9E58-BEB86B355B28}" presName="parentText" presStyleLbl="node1" presStyleIdx="6" presStyleCnt="7" custLinFactNeighborX="-85074" custLinFactNeighborY="-38682">
        <dgm:presLayoutVars>
          <dgm:chMax val="0"/>
          <dgm:bulletEnabled val="1"/>
        </dgm:presLayoutVars>
      </dgm:prSet>
      <dgm:spPr/>
    </dgm:pt>
    <dgm:pt modelId="{5B7FB73A-48B7-4E45-A289-E06EE362CD8C}" type="pres">
      <dgm:prSet presAssocID="{E3D0617D-E377-4ABD-9E58-BEB86B355B28}" presName="negativeSpace" presStyleCnt="0"/>
      <dgm:spPr/>
    </dgm:pt>
    <dgm:pt modelId="{EC571276-46FE-48B4-A8AF-20876B0CD789}" type="pres">
      <dgm:prSet presAssocID="{E3D0617D-E377-4ABD-9E58-BEB86B355B28}" presName="childText" presStyleLbl="conFgAcc1" presStyleIdx="6" presStyleCnt="7" custLinFactNeighborX="-259" custLinFactNeighborY="44389">
        <dgm:presLayoutVars>
          <dgm:bulletEnabled val="1"/>
        </dgm:presLayoutVars>
      </dgm:prSet>
      <dgm:spPr/>
    </dgm:pt>
  </dgm:ptLst>
  <dgm:cxnLst>
    <dgm:cxn modelId="{B963DD0D-2622-476A-8D56-43EF44816592}" srcId="{FFA6058F-DBD0-4D09-936A-FCD24759F728}" destId="{4575EBC8-4DC7-4103-BB00-0EB232451F6B}" srcOrd="1" destOrd="0" parTransId="{5CE2A08D-F7D9-49E4-BBB1-1D9D6E4166F8}" sibTransId="{E0B86292-7799-4068-A216-E84589472837}"/>
    <dgm:cxn modelId="{42B74913-F99E-4CC9-9DD0-543E90C6D75C}" type="presOf" srcId="{E3D0617D-E377-4ABD-9E58-BEB86B355B28}" destId="{5A60E1AF-FCE2-40CE-88FC-04F98E2CCBE9}" srcOrd="1" destOrd="0" presId="urn:microsoft.com/office/officeart/2005/8/layout/list1#1"/>
    <dgm:cxn modelId="{5C778A26-440A-4F3E-83EB-65AFB85F1204}" srcId="{FFA6058F-DBD0-4D09-936A-FCD24759F728}" destId="{A1DB93BB-731B-4EDD-91AF-EEA972D43FC1}" srcOrd="4" destOrd="0" parTransId="{9B979D10-5AF3-4F73-BAFA-8D8D8FD394AD}" sibTransId="{C132F5AE-3001-428A-941B-575EBFE04B0C}"/>
    <dgm:cxn modelId="{711AAF2B-9330-4A64-B5D8-95318E8F1473}" type="presOf" srcId="{A1DB93BB-731B-4EDD-91AF-EEA972D43FC1}" destId="{F1DCF217-8DB9-4DED-9846-310C75016D61}" srcOrd="1" destOrd="0" presId="urn:microsoft.com/office/officeart/2005/8/layout/list1#1"/>
    <dgm:cxn modelId="{DC8CCD61-8C9D-4AA7-AFA2-F30E289814CB}" type="presOf" srcId="{F5A4DF00-D678-44DC-9567-34C2D064F455}" destId="{BF095E2B-3CB1-40AB-9609-7FD0ACE194FD}" srcOrd="0" destOrd="0" presId="urn:microsoft.com/office/officeart/2005/8/layout/list1#1"/>
    <dgm:cxn modelId="{5F100746-6CD3-4183-96D3-8564D9EB0CB3}" srcId="{FFA6058F-DBD0-4D09-936A-FCD24759F728}" destId="{F5A4DF00-D678-44DC-9567-34C2D064F455}" srcOrd="2" destOrd="0" parTransId="{CE0FC154-4D79-4E3A-A283-D90AD4F195FA}" sibTransId="{771F8B73-5CEA-47B7-909C-682EF62E31FF}"/>
    <dgm:cxn modelId="{AC7CE94A-4840-4537-BD01-1206D6D56F5A}" type="presOf" srcId="{D1D9C431-BE50-4A7D-B6F4-8C478DAD5F40}" destId="{692CA551-6109-487D-9F7A-1625BDDCB963}" srcOrd="1" destOrd="0" presId="urn:microsoft.com/office/officeart/2005/8/layout/list1#1"/>
    <dgm:cxn modelId="{94FECA4E-C0CC-46D0-8D16-B49CBF11EF3B}" type="presOf" srcId="{D5523771-0DEB-447D-B697-3A9E10A1E138}" destId="{3FC45723-0548-4677-992F-3B12AA800E48}" srcOrd="1" destOrd="0" presId="urn:microsoft.com/office/officeart/2005/8/layout/list1#1"/>
    <dgm:cxn modelId="{F823FE4E-BC0E-4FA9-BD11-32F1581EFDAA}" type="presOf" srcId="{4575EBC8-4DC7-4103-BB00-0EB232451F6B}" destId="{FBF95641-8D18-4B35-9033-C9B9FC49706E}" srcOrd="1" destOrd="0" presId="urn:microsoft.com/office/officeart/2005/8/layout/list1#1"/>
    <dgm:cxn modelId="{29501177-279D-4C72-BB6E-A8EC70CE44A3}" srcId="{FFA6058F-DBD0-4D09-936A-FCD24759F728}" destId="{E3D0617D-E377-4ABD-9E58-BEB86B355B28}" srcOrd="6" destOrd="0" parTransId="{E6D1ADF1-F318-45D7-8158-650C28067033}" sibTransId="{33FBF255-F1AB-4576-BDE8-FE6846BBCD9F}"/>
    <dgm:cxn modelId="{35D5807F-1764-4607-8852-89578AC792C9}" srcId="{FFA6058F-DBD0-4D09-936A-FCD24759F728}" destId="{CB8CBBF2-2AA5-4ED3-9240-ED12DC6560EC}" srcOrd="3" destOrd="0" parTransId="{FADF9FD5-C2AD-4BD2-A1B5-7C297EDBA4E4}" sibTransId="{43C2077B-1593-4C09-9E51-41FC0DA2E6EE}"/>
    <dgm:cxn modelId="{0D36B488-288D-437B-A8E0-245A82063B05}" srcId="{FFA6058F-DBD0-4D09-936A-FCD24759F728}" destId="{D5523771-0DEB-447D-B697-3A9E10A1E138}" srcOrd="5" destOrd="0" parTransId="{023AE60D-76D9-45EA-BD10-5BECD2E2B8B6}" sibTransId="{BA74D0AE-17BA-4502-AF96-61225928154E}"/>
    <dgm:cxn modelId="{857D7A91-C329-4A1A-8439-9B7CE0E2D6D2}" type="presOf" srcId="{D1D9C431-BE50-4A7D-B6F4-8C478DAD5F40}" destId="{1FC7E265-D7EF-4F71-9E4D-FB73B1C0731D}" srcOrd="0" destOrd="0" presId="urn:microsoft.com/office/officeart/2005/8/layout/list1#1"/>
    <dgm:cxn modelId="{2B48D29F-A48E-460F-9C36-E5B399884D12}" type="presOf" srcId="{CB8CBBF2-2AA5-4ED3-9240-ED12DC6560EC}" destId="{DC00D829-E2D6-482E-8360-6B27684E0D69}" srcOrd="0" destOrd="0" presId="urn:microsoft.com/office/officeart/2005/8/layout/list1#1"/>
    <dgm:cxn modelId="{7EBB48AF-6D11-4723-8A75-3523BF0BF9D6}" type="presOf" srcId="{E3D0617D-E377-4ABD-9E58-BEB86B355B28}" destId="{DFF1677D-BD55-4044-8F4E-1556AB7735AE}" srcOrd="0" destOrd="0" presId="urn:microsoft.com/office/officeart/2005/8/layout/list1#1"/>
    <dgm:cxn modelId="{2A9798BF-38C2-4C46-A496-B1AD3553F9BD}" type="presOf" srcId="{CB8CBBF2-2AA5-4ED3-9240-ED12DC6560EC}" destId="{BC132B13-598F-419A-915A-89C40CF910F7}" srcOrd="1" destOrd="0" presId="urn:microsoft.com/office/officeart/2005/8/layout/list1#1"/>
    <dgm:cxn modelId="{69807EC7-22F8-43F9-9301-BC73BE1BF29E}" type="presOf" srcId="{4575EBC8-4DC7-4103-BB00-0EB232451F6B}" destId="{5E40ED9A-7AD8-4938-84CC-1B8AA6B75A1E}" srcOrd="0" destOrd="0" presId="urn:microsoft.com/office/officeart/2005/8/layout/list1#1"/>
    <dgm:cxn modelId="{B16C65C9-EA53-496B-B943-431D237622A6}" type="presOf" srcId="{F5A4DF00-D678-44DC-9567-34C2D064F455}" destId="{BFFADC93-BCFF-4FA4-8BBF-1E8EF865FA8A}" srcOrd="1" destOrd="0" presId="urn:microsoft.com/office/officeart/2005/8/layout/list1#1"/>
    <dgm:cxn modelId="{0078C1CB-6DFB-4DDE-8D6F-D124ADB165CF}" type="presOf" srcId="{A1DB93BB-731B-4EDD-91AF-EEA972D43FC1}" destId="{845D4AC0-757E-4A57-8DAC-109BD90E4E29}" srcOrd="0" destOrd="0" presId="urn:microsoft.com/office/officeart/2005/8/layout/list1#1"/>
    <dgm:cxn modelId="{1875E2CC-F4A7-4CA5-B6D1-E699DA8D6FEF}" type="presOf" srcId="{FFA6058F-DBD0-4D09-936A-FCD24759F728}" destId="{63B23F8C-40FE-4307-904D-6BFA49CC81B2}" srcOrd="0" destOrd="0" presId="urn:microsoft.com/office/officeart/2005/8/layout/list1#1"/>
    <dgm:cxn modelId="{808069D3-493E-4DA9-8D89-DF266061064C}" srcId="{FFA6058F-DBD0-4D09-936A-FCD24759F728}" destId="{D1D9C431-BE50-4A7D-B6F4-8C478DAD5F40}" srcOrd="0" destOrd="0" parTransId="{594358F9-9C47-4D87-BFCB-E07813233E21}" sibTransId="{95280C83-0FEE-40AD-9459-BC29476964B2}"/>
    <dgm:cxn modelId="{A7F1D0F0-1C92-475B-BE97-A0FDBCD9F4EE}" type="presOf" srcId="{D5523771-0DEB-447D-B697-3A9E10A1E138}" destId="{A3D3B197-C031-421E-A730-E0252BEEF974}" srcOrd="0" destOrd="0" presId="urn:microsoft.com/office/officeart/2005/8/layout/list1#1"/>
    <dgm:cxn modelId="{04245629-EC0E-4A74-A858-FAE87DA075AD}" type="presParOf" srcId="{63B23F8C-40FE-4307-904D-6BFA49CC81B2}" destId="{2B40F21A-BF66-4056-8CC4-9C67A736BB75}" srcOrd="0" destOrd="0" presId="urn:microsoft.com/office/officeart/2005/8/layout/list1#1"/>
    <dgm:cxn modelId="{CF6404E1-0132-43B0-93D4-4E3890396CE7}" type="presParOf" srcId="{2B40F21A-BF66-4056-8CC4-9C67A736BB75}" destId="{1FC7E265-D7EF-4F71-9E4D-FB73B1C0731D}" srcOrd="0" destOrd="0" presId="urn:microsoft.com/office/officeart/2005/8/layout/list1#1"/>
    <dgm:cxn modelId="{4CB89084-5074-412B-8B3A-88B3476016AA}" type="presParOf" srcId="{2B40F21A-BF66-4056-8CC4-9C67A736BB75}" destId="{692CA551-6109-487D-9F7A-1625BDDCB963}" srcOrd="1" destOrd="0" presId="urn:microsoft.com/office/officeart/2005/8/layout/list1#1"/>
    <dgm:cxn modelId="{D1C6C43F-6FEA-46C6-A937-EF39FC6E4DF3}" type="presParOf" srcId="{63B23F8C-40FE-4307-904D-6BFA49CC81B2}" destId="{90E7702A-E10F-4510-8B53-33ABAF15A474}" srcOrd="1" destOrd="0" presId="urn:microsoft.com/office/officeart/2005/8/layout/list1#1"/>
    <dgm:cxn modelId="{F557B69F-EB25-4F46-8E08-1148BCD11576}" type="presParOf" srcId="{63B23F8C-40FE-4307-904D-6BFA49CC81B2}" destId="{0636FBD0-290C-4578-8C33-B9D8834E74D5}" srcOrd="2" destOrd="0" presId="urn:microsoft.com/office/officeart/2005/8/layout/list1#1"/>
    <dgm:cxn modelId="{BD409FA4-8D46-4004-B36F-6E1C14787057}" type="presParOf" srcId="{63B23F8C-40FE-4307-904D-6BFA49CC81B2}" destId="{82D7873D-0394-4D87-A582-3E3E6B80CE3F}" srcOrd="3" destOrd="0" presId="urn:microsoft.com/office/officeart/2005/8/layout/list1#1"/>
    <dgm:cxn modelId="{5CBB47F3-E420-4907-AE22-0DB422767391}" type="presParOf" srcId="{63B23F8C-40FE-4307-904D-6BFA49CC81B2}" destId="{3B4D59F8-2DEF-484E-BBF0-DB8D47A61BCB}" srcOrd="4" destOrd="0" presId="urn:microsoft.com/office/officeart/2005/8/layout/list1#1"/>
    <dgm:cxn modelId="{8A5B640C-5252-417B-8432-5D455FC08A7C}" type="presParOf" srcId="{3B4D59F8-2DEF-484E-BBF0-DB8D47A61BCB}" destId="{5E40ED9A-7AD8-4938-84CC-1B8AA6B75A1E}" srcOrd="0" destOrd="0" presId="urn:microsoft.com/office/officeart/2005/8/layout/list1#1"/>
    <dgm:cxn modelId="{9CD01849-D840-42AF-8D4D-567E71695ACD}" type="presParOf" srcId="{3B4D59F8-2DEF-484E-BBF0-DB8D47A61BCB}" destId="{FBF95641-8D18-4B35-9033-C9B9FC49706E}" srcOrd="1" destOrd="0" presId="urn:microsoft.com/office/officeart/2005/8/layout/list1#1"/>
    <dgm:cxn modelId="{875EBC84-E71B-4A3E-8D75-DE87AF936133}" type="presParOf" srcId="{63B23F8C-40FE-4307-904D-6BFA49CC81B2}" destId="{4291FCDD-5BE0-402F-B72E-C9F75A75DD7D}" srcOrd="5" destOrd="0" presId="urn:microsoft.com/office/officeart/2005/8/layout/list1#1"/>
    <dgm:cxn modelId="{A72D159C-DC14-4B61-9B08-1076F2100C60}" type="presParOf" srcId="{63B23F8C-40FE-4307-904D-6BFA49CC81B2}" destId="{33D54D0C-F72D-4DCD-8B84-9686E2B0F537}" srcOrd="6" destOrd="0" presId="urn:microsoft.com/office/officeart/2005/8/layout/list1#1"/>
    <dgm:cxn modelId="{82208476-4CA0-4CF7-B6C3-870FEA54A0D5}" type="presParOf" srcId="{63B23F8C-40FE-4307-904D-6BFA49CC81B2}" destId="{2BC39E8F-1840-42A0-8ED8-31F53D671128}" srcOrd="7" destOrd="0" presId="urn:microsoft.com/office/officeart/2005/8/layout/list1#1"/>
    <dgm:cxn modelId="{8995ECAB-9000-4DD9-A4EA-3CF21EB0C7DD}" type="presParOf" srcId="{63B23F8C-40FE-4307-904D-6BFA49CC81B2}" destId="{84AD27B6-0F08-4BCA-BB3A-CF46FF608801}" srcOrd="8" destOrd="0" presId="urn:microsoft.com/office/officeart/2005/8/layout/list1#1"/>
    <dgm:cxn modelId="{D9099B3C-BDE9-4374-9694-F3342D40BF38}" type="presParOf" srcId="{84AD27B6-0F08-4BCA-BB3A-CF46FF608801}" destId="{BF095E2B-3CB1-40AB-9609-7FD0ACE194FD}" srcOrd="0" destOrd="0" presId="urn:microsoft.com/office/officeart/2005/8/layout/list1#1"/>
    <dgm:cxn modelId="{8F7981E0-43EF-442B-87AE-1F34AE52E383}" type="presParOf" srcId="{84AD27B6-0F08-4BCA-BB3A-CF46FF608801}" destId="{BFFADC93-BCFF-4FA4-8BBF-1E8EF865FA8A}" srcOrd="1" destOrd="0" presId="urn:microsoft.com/office/officeart/2005/8/layout/list1#1"/>
    <dgm:cxn modelId="{256BFBED-0CBB-41C7-A8AF-A5CAB565A8B0}" type="presParOf" srcId="{63B23F8C-40FE-4307-904D-6BFA49CC81B2}" destId="{F574EB17-F827-4C0C-8BE1-F844BBDBAF8F}" srcOrd="9" destOrd="0" presId="urn:microsoft.com/office/officeart/2005/8/layout/list1#1"/>
    <dgm:cxn modelId="{4BD5A6F8-5CBE-4602-815A-4AC89DE707F9}" type="presParOf" srcId="{63B23F8C-40FE-4307-904D-6BFA49CC81B2}" destId="{D1F593C6-3381-4A5C-A925-9535EE8DA18D}" srcOrd="10" destOrd="0" presId="urn:microsoft.com/office/officeart/2005/8/layout/list1#1"/>
    <dgm:cxn modelId="{BCB06EC0-8A5B-4A19-81C0-231E14996B07}" type="presParOf" srcId="{63B23F8C-40FE-4307-904D-6BFA49CC81B2}" destId="{03CEE42A-F2A2-4A94-A861-BB64B70CCC35}" srcOrd="11" destOrd="0" presId="urn:microsoft.com/office/officeart/2005/8/layout/list1#1"/>
    <dgm:cxn modelId="{94BCF9A1-F070-41DF-9E03-C3B59C1B48BE}" type="presParOf" srcId="{63B23F8C-40FE-4307-904D-6BFA49CC81B2}" destId="{366953CD-277A-4951-B406-F86820BADDCA}" srcOrd="12" destOrd="0" presId="urn:microsoft.com/office/officeart/2005/8/layout/list1#1"/>
    <dgm:cxn modelId="{57430678-451B-4BF6-A68F-D3348229F574}" type="presParOf" srcId="{366953CD-277A-4951-B406-F86820BADDCA}" destId="{DC00D829-E2D6-482E-8360-6B27684E0D69}" srcOrd="0" destOrd="0" presId="urn:microsoft.com/office/officeart/2005/8/layout/list1#1"/>
    <dgm:cxn modelId="{0FDF678B-E0B0-4FB5-9C12-B37E7D37B94B}" type="presParOf" srcId="{366953CD-277A-4951-B406-F86820BADDCA}" destId="{BC132B13-598F-419A-915A-89C40CF910F7}" srcOrd="1" destOrd="0" presId="urn:microsoft.com/office/officeart/2005/8/layout/list1#1"/>
    <dgm:cxn modelId="{BE09B25D-EB1D-443C-A504-E5A403637906}" type="presParOf" srcId="{63B23F8C-40FE-4307-904D-6BFA49CC81B2}" destId="{C21292B9-D5A2-4FC4-9D7B-0B3B403591F0}" srcOrd="13" destOrd="0" presId="urn:microsoft.com/office/officeart/2005/8/layout/list1#1"/>
    <dgm:cxn modelId="{AD9A2F7C-1B1D-45C9-960E-A05E41B281E3}" type="presParOf" srcId="{63B23F8C-40FE-4307-904D-6BFA49CC81B2}" destId="{02E4419D-3259-4447-ACF1-FA7B4F6188DE}" srcOrd="14" destOrd="0" presId="urn:microsoft.com/office/officeart/2005/8/layout/list1#1"/>
    <dgm:cxn modelId="{F789D9A8-302E-4998-AFC9-0AC327A2731A}" type="presParOf" srcId="{63B23F8C-40FE-4307-904D-6BFA49CC81B2}" destId="{517FDD27-8C13-4A68-A8DA-C90E653300C9}" srcOrd="15" destOrd="0" presId="urn:microsoft.com/office/officeart/2005/8/layout/list1#1"/>
    <dgm:cxn modelId="{A945430E-BD33-4C3C-AC2E-3B357EDC6AA3}" type="presParOf" srcId="{63B23F8C-40FE-4307-904D-6BFA49CC81B2}" destId="{D496F347-5B72-4A14-B66B-B66825B0951E}" srcOrd="16" destOrd="0" presId="urn:microsoft.com/office/officeart/2005/8/layout/list1#1"/>
    <dgm:cxn modelId="{06252A4F-78ED-4362-89BD-A7255E23FD79}" type="presParOf" srcId="{D496F347-5B72-4A14-B66B-B66825B0951E}" destId="{845D4AC0-757E-4A57-8DAC-109BD90E4E29}" srcOrd="0" destOrd="0" presId="urn:microsoft.com/office/officeart/2005/8/layout/list1#1"/>
    <dgm:cxn modelId="{397E415D-54DD-4851-BD0D-2B89569D0F56}" type="presParOf" srcId="{D496F347-5B72-4A14-B66B-B66825B0951E}" destId="{F1DCF217-8DB9-4DED-9846-310C75016D61}" srcOrd="1" destOrd="0" presId="urn:microsoft.com/office/officeart/2005/8/layout/list1#1"/>
    <dgm:cxn modelId="{994216BF-E196-44AB-8939-98C47AD7723F}" type="presParOf" srcId="{63B23F8C-40FE-4307-904D-6BFA49CC81B2}" destId="{AFA961BD-3E28-48AC-B650-50E6EBCA1007}" srcOrd="17" destOrd="0" presId="urn:microsoft.com/office/officeart/2005/8/layout/list1#1"/>
    <dgm:cxn modelId="{5EBEB1D8-E3D9-4240-9226-AAF7E93D9C22}" type="presParOf" srcId="{63B23F8C-40FE-4307-904D-6BFA49CC81B2}" destId="{35B8DB87-01DE-4D89-BE50-0B50C40B4A06}" srcOrd="18" destOrd="0" presId="urn:microsoft.com/office/officeart/2005/8/layout/list1#1"/>
    <dgm:cxn modelId="{5887333F-A5DC-417C-9E41-FC46786B4752}" type="presParOf" srcId="{63B23F8C-40FE-4307-904D-6BFA49CC81B2}" destId="{11507164-2CC3-4224-85BC-90DB2A98CEAE}" srcOrd="19" destOrd="0" presId="urn:microsoft.com/office/officeart/2005/8/layout/list1#1"/>
    <dgm:cxn modelId="{9EE741F1-27D1-4032-8C25-BBC279D45029}" type="presParOf" srcId="{63B23F8C-40FE-4307-904D-6BFA49CC81B2}" destId="{E8BA3A60-DF2A-4210-8382-986EDFB8699D}" srcOrd="20" destOrd="0" presId="urn:microsoft.com/office/officeart/2005/8/layout/list1#1"/>
    <dgm:cxn modelId="{F366866D-7D4A-4256-BB88-6E92B67B8C1A}" type="presParOf" srcId="{E8BA3A60-DF2A-4210-8382-986EDFB8699D}" destId="{A3D3B197-C031-421E-A730-E0252BEEF974}" srcOrd="0" destOrd="0" presId="urn:microsoft.com/office/officeart/2005/8/layout/list1#1"/>
    <dgm:cxn modelId="{4811AE1C-7CBB-42D2-ACAB-DB153C0FAC83}" type="presParOf" srcId="{E8BA3A60-DF2A-4210-8382-986EDFB8699D}" destId="{3FC45723-0548-4677-992F-3B12AA800E48}" srcOrd="1" destOrd="0" presId="urn:microsoft.com/office/officeart/2005/8/layout/list1#1"/>
    <dgm:cxn modelId="{68763657-3285-4A71-8DC7-194B5D01642B}" type="presParOf" srcId="{63B23F8C-40FE-4307-904D-6BFA49CC81B2}" destId="{38586B9F-4E89-4505-B496-EC0677403804}" srcOrd="21" destOrd="0" presId="urn:microsoft.com/office/officeart/2005/8/layout/list1#1"/>
    <dgm:cxn modelId="{7E747ABB-3991-44B4-9BF0-6CFB2FB93165}" type="presParOf" srcId="{63B23F8C-40FE-4307-904D-6BFA49CC81B2}" destId="{904120C7-E478-4315-BF8A-379419A6987F}" srcOrd="22" destOrd="0" presId="urn:microsoft.com/office/officeart/2005/8/layout/list1#1"/>
    <dgm:cxn modelId="{D81FABA8-42B1-4A18-B18E-9BF7CC6E9564}" type="presParOf" srcId="{63B23F8C-40FE-4307-904D-6BFA49CC81B2}" destId="{1D687BE5-394C-4F6C-82F2-9FA1063CCC9B}" srcOrd="23" destOrd="0" presId="urn:microsoft.com/office/officeart/2005/8/layout/list1#1"/>
    <dgm:cxn modelId="{C72859C1-DC6B-45EE-BA4E-4F2F1F996A16}" type="presParOf" srcId="{63B23F8C-40FE-4307-904D-6BFA49CC81B2}" destId="{F0217D0A-C358-405F-844A-F4296D43AAE7}" srcOrd="24" destOrd="0" presId="urn:microsoft.com/office/officeart/2005/8/layout/list1#1"/>
    <dgm:cxn modelId="{D9F99CB6-4A16-4BBB-92A6-21214A538719}" type="presParOf" srcId="{F0217D0A-C358-405F-844A-F4296D43AAE7}" destId="{DFF1677D-BD55-4044-8F4E-1556AB7735AE}" srcOrd="0" destOrd="0" presId="urn:microsoft.com/office/officeart/2005/8/layout/list1#1"/>
    <dgm:cxn modelId="{4B8EE518-8C00-4615-8959-CA4F190E19F1}" type="presParOf" srcId="{F0217D0A-C358-405F-844A-F4296D43AAE7}" destId="{5A60E1AF-FCE2-40CE-88FC-04F98E2CCBE9}" srcOrd="1" destOrd="0" presId="urn:microsoft.com/office/officeart/2005/8/layout/list1#1"/>
    <dgm:cxn modelId="{91FA532E-F3D1-4772-ADBC-BCDE6946341B}" type="presParOf" srcId="{63B23F8C-40FE-4307-904D-6BFA49CC81B2}" destId="{5B7FB73A-48B7-4E45-A289-E06EE362CD8C}" srcOrd="25" destOrd="0" presId="urn:microsoft.com/office/officeart/2005/8/layout/list1#1"/>
    <dgm:cxn modelId="{5F660D8C-3BEA-4F0C-A118-CDD59A4EDD99}" type="presParOf" srcId="{63B23F8C-40FE-4307-904D-6BFA49CC81B2}" destId="{EC571276-46FE-48B4-A8AF-20876B0CD789}" srcOrd="26" destOrd="0" presId="urn:microsoft.com/office/officeart/2005/8/layout/list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36FBD0-290C-4578-8C33-B9D8834E74D5}">
      <dsp:nvSpPr>
        <dsp:cNvPr id="0" name=""/>
        <dsp:cNvSpPr/>
      </dsp:nvSpPr>
      <dsp:spPr>
        <a:xfrm>
          <a:off x="0" y="154856"/>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2CA551-6109-487D-9F7A-1625BDDCB963}">
      <dsp:nvSpPr>
        <dsp:cNvPr id="0" name=""/>
        <dsp:cNvSpPr/>
      </dsp:nvSpPr>
      <dsp:spPr>
        <a:xfrm>
          <a:off x="0" y="232816"/>
          <a:ext cx="6275141"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1.</a:t>
          </a:r>
          <a:r>
            <a:rPr lang="zh-CN" sz="2000" kern="1200" dirty="0">
              <a:latin typeface="+mn-ea"/>
              <a:ea typeface="+mn-ea"/>
            </a:rPr>
            <a:t>明确变革的要求</a:t>
          </a:r>
          <a:endParaRPr lang="en-US" sz="2000" kern="1200" dirty="0">
            <a:latin typeface="+mn-ea"/>
            <a:ea typeface="+mn-ea"/>
          </a:endParaRPr>
        </a:p>
      </dsp:txBody>
      <dsp:txXfrm>
        <a:off x="17293" y="250109"/>
        <a:ext cx="6240555" cy="319654"/>
      </dsp:txXfrm>
    </dsp:sp>
    <dsp:sp modelId="{33D54D0C-F72D-4DCD-8B84-9686E2B0F537}">
      <dsp:nvSpPr>
        <dsp:cNvPr id="0" name=""/>
        <dsp:cNvSpPr/>
      </dsp:nvSpPr>
      <dsp:spPr>
        <a:xfrm>
          <a:off x="0" y="806978"/>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BF95641-8D18-4B35-9033-C9B9FC49706E}">
      <dsp:nvSpPr>
        <dsp:cNvPr id="0" name=""/>
        <dsp:cNvSpPr/>
      </dsp:nvSpPr>
      <dsp:spPr>
        <a:xfrm>
          <a:off x="0" y="704142"/>
          <a:ext cx="6275141"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2.</a:t>
          </a:r>
          <a:r>
            <a:rPr lang="zh-CN" sz="2000" kern="1200" dirty="0">
              <a:latin typeface="+mn-ea"/>
              <a:ea typeface="+mn-ea"/>
            </a:rPr>
            <a:t>让视野开阔起来</a:t>
          </a:r>
          <a:endParaRPr lang="en-US" sz="2000" kern="1200" dirty="0">
            <a:latin typeface="+mn-ea"/>
            <a:ea typeface="+mn-ea"/>
          </a:endParaRPr>
        </a:p>
      </dsp:txBody>
      <dsp:txXfrm>
        <a:off x="17293" y="721435"/>
        <a:ext cx="6240555" cy="319654"/>
      </dsp:txXfrm>
    </dsp:sp>
    <dsp:sp modelId="{D1F593C6-3381-4A5C-A925-9535EE8DA18D}">
      <dsp:nvSpPr>
        <dsp:cNvPr id="0" name=""/>
        <dsp:cNvSpPr/>
      </dsp:nvSpPr>
      <dsp:spPr>
        <a:xfrm>
          <a:off x="0" y="1351298"/>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FADC93-BCFF-4FA4-8BBF-1E8EF865FA8A}">
      <dsp:nvSpPr>
        <dsp:cNvPr id="0" name=""/>
        <dsp:cNvSpPr/>
      </dsp:nvSpPr>
      <dsp:spPr>
        <a:xfrm>
          <a:off x="0" y="1175467"/>
          <a:ext cx="6275141"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3.</a:t>
          </a:r>
          <a:r>
            <a:rPr lang="zh-CN" sz="2000" kern="1200" dirty="0">
              <a:latin typeface="+mn-ea"/>
              <a:ea typeface="+mn-ea"/>
            </a:rPr>
            <a:t>设计解决方案</a:t>
          </a:r>
          <a:endParaRPr lang="en-US" sz="2000" kern="1200" dirty="0">
            <a:latin typeface="+mn-ea"/>
            <a:ea typeface="+mn-ea"/>
          </a:endParaRPr>
        </a:p>
      </dsp:txBody>
      <dsp:txXfrm>
        <a:off x="17293" y="1192760"/>
        <a:ext cx="6240555" cy="319654"/>
      </dsp:txXfrm>
    </dsp:sp>
    <dsp:sp modelId="{02E4419D-3259-4447-ACF1-FA7B4F6188DE}">
      <dsp:nvSpPr>
        <dsp:cNvPr id="0" name=""/>
        <dsp:cNvSpPr/>
      </dsp:nvSpPr>
      <dsp:spPr>
        <a:xfrm>
          <a:off x="0" y="1905037"/>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132B13-598F-419A-915A-89C40CF910F7}">
      <dsp:nvSpPr>
        <dsp:cNvPr id="0" name=""/>
        <dsp:cNvSpPr/>
      </dsp:nvSpPr>
      <dsp:spPr>
        <a:xfrm>
          <a:off x="0" y="1646792"/>
          <a:ext cx="6275141" cy="3636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4.</a:t>
          </a:r>
          <a:r>
            <a:rPr lang="zh-CN" sz="2000" kern="1200" dirty="0">
              <a:latin typeface="+mn-ea"/>
              <a:ea typeface="+mn-ea"/>
            </a:rPr>
            <a:t>为经营活动做沟通和宣传</a:t>
          </a:r>
          <a:endParaRPr lang="en-US" sz="2000" kern="1200" dirty="0">
            <a:latin typeface="+mn-ea"/>
            <a:ea typeface="+mn-ea"/>
          </a:endParaRPr>
        </a:p>
      </dsp:txBody>
      <dsp:txXfrm>
        <a:off x="17752" y="1664544"/>
        <a:ext cx="6239637" cy="328155"/>
      </dsp:txXfrm>
    </dsp:sp>
    <dsp:sp modelId="{35B8DB87-01DE-4D89-BE50-0B50C40B4A06}">
      <dsp:nvSpPr>
        <dsp:cNvPr id="0" name=""/>
        <dsp:cNvSpPr/>
      </dsp:nvSpPr>
      <dsp:spPr>
        <a:xfrm>
          <a:off x="0" y="2600493"/>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1DCF217-8DB9-4DED-9846-310C75016D61}">
      <dsp:nvSpPr>
        <dsp:cNvPr id="0" name=""/>
        <dsp:cNvSpPr/>
      </dsp:nvSpPr>
      <dsp:spPr>
        <a:xfrm>
          <a:off x="0" y="2118118"/>
          <a:ext cx="6275141" cy="5053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5.</a:t>
          </a:r>
          <a:r>
            <a:rPr lang="zh-CN" sz="2000" kern="1200" dirty="0">
              <a:latin typeface="+mn-ea"/>
              <a:ea typeface="+mn-ea"/>
            </a:rPr>
            <a:t>尽快选择并公布行动方案</a:t>
          </a:r>
          <a:endParaRPr lang="en-US" sz="2000" kern="1200" dirty="0">
            <a:latin typeface="+mn-ea"/>
            <a:ea typeface="+mn-ea"/>
          </a:endParaRPr>
        </a:p>
      </dsp:txBody>
      <dsp:txXfrm>
        <a:off x="24670" y="2142788"/>
        <a:ext cx="6225801" cy="456036"/>
      </dsp:txXfrm>
    </dsp:sp>
    <dsp:sp modelId="{904120C7-E478-4315-BF8A-379419A6987F}">
      <dsp:nvSpPr>
        <dsp:cNvPr id="0" name=""/>
        <dsp:cNvSpPr/>
      </dsp:nvSpPr>
      <dsp:spPr>
        <a:xfrm>
          <a:off x="0" y="3144813"/>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C45723-0548-4677-992F-3B12AA800E48}">
      <dsp:nvSpPr>
        <dsp:cNvPr id="0" name=""/>
        <dsp:cNvSpPr/>
      </dsp:nvSpPr>
      <dsp:spPr>
        <a:xfrm>
          <a:off x="0" y="2746552"/>
          <a:ext cx="6275141"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6.</a:t>
          </a:r>
          <a:r>
            <a:rPr lang="zh-CN" sz="2000" kern="1200" dirty="0">
              <a:latin typeface="+mn-ea"/>
              <a:ea typeface="+mn-ea"/>
            </a:rPr>
            <a:t>执行方案并赢得短期胜利</a:t>
          </a:r>
          <a:endParaRPr lang="en-US" sz="2000" kern="1200" dirty="0">
            <a:latin typeface="+mn-ea"/>
            <a:ea typeface="+mn-ea"/>
          </a:endParaRPr>
        </a:p>
      </dsp:txBody>
      <dsp:txXfrm>
        <a:off x="17293" y="2763845"/>
        <a:ext cx="6240555" cy="319654"/>
      </dsp:txXfrm>
    </dsp:sp>
    <dsp:sp modelId="{EC571276-46FE-48B4-A8AF-20876B0CD789}">
      <dsp:nvSpPr>
        <dsp:cNvPr id="0" name=""/>
        <dsp:cNvSpPr/>
      </dsp:nvSpPr>
      <dsp:spPr>
        <a:xfrm>
          <a:off x="0" y="3767755"/>
          <a:ext cx="8964488" cy="302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A60E1AF-FCE2-40CE-88FC-04F98E2CCBE9}">
      <dsp:nvSpPr>
        <dsp:cNvPr id="0" name=""/>
        <dsp:cNvSpPr/>
      </dsp:nvSpPr>
      <dsp:spPr>
        <a:xfrm>
          <a:off x="66901" y="3374986"/>
          <a:ext cx="6275141"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185" tIns="0" rIns="237185" bIns="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ea"/>
              <a:ea typeface="+mn-ea"/>
            </a:rPr>
            <a:t>7.</a:t>
          </a:r>
          <a:r>
            <a:rPr lang="zh-CN" sz="2000" kern="1200" dirty="0">
              <a:latin typeface="+mn-ea"/>
              <a:ea typeface="+mn-ea"/>
            </a:rPr>
            <a:t>跟进、重新评估和修改</a:t>
          </a:r>
          <a:endParaRPr lang="en-US" sz="2000" kern="1200" dirty="0">
            <a:latin typeface="+mn-ea"/>
            <a:ea typeface="+mn-ea"/>
          </a:endParaRPr>
        </a:p>
      </dsp:txBody>
      <dsp:txXfrm>
        <a:off x="84194" y="3392279"/>
        <a:ext cx="6240555" cy="319654"/>
      </dsp:txXfrm>
    </dsp:sp>
  </dsp:spTree>
</dsp:drawing>
</file>

<file path=ppt/diagrams/layout1.xml><?xml version="1.0" encoding="utf-8"?>
<dgm:layoutDef xmlns:dgm="http://schemas.openxmlformats.org/drawingml/2006/diagram" xmlns:a="http://schemas.openxmlformats.org/drawingml/2006/main"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59424B73-B04F-4E57-9809-9318264A3F03}" type="datetimeFigureOut">
              <a:rPr lang="en-US"/>
              <a:t>3/15/2019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802C7C81-9350-405A-8B9D-CF49C8AD1850}" type="slidenum">
              <a:rPr lang="en-US"/>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8E8328A4-119C-4657-8006-F11B5BC12EC5}" type="datetime1">
              <a:rPr lang="en-IN" altLang="zh-CN" smtClean="0"/>
              <a:t>15-03-2019</a:t>
            </a:fld>
            <a:endParaRPr lang="en-IN"/>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19A613FB-8208-4415-B06A-A528513229A7}"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9E97F3C2-A0C6-41AC-A1C7-4DDFA8DEC746}" type="datetime1">
              <a:rPr lang="en-IN" altLang="zh-CN" smtClean="0"/>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D8159604-8E8D-43BC-98BA-91579B75BAC8}" type="slidenum">
              <a:rPr lang="en-IN"/>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4CE9B9C8-F60D-4EE8-9E43-64A212650709}" type="datetime1">
              <a:rPr lang="en-IN" altLang="zh-CN" smtClean="0"/>
              <a:t>15-03-2019</a:t>
            </a:fld>
            <a:endParaRPr lang="en-IN"/>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EE0D55B9-9E59-4707-A278-09039557DC6B}"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93C14FD4-6E96-4F84-9FAF-3436A6F691AF}" type="datetime1">
              <a:rPr lang="en-IN" altLang="zh-CN" smtClean="0"/>
              <a:t>15-03-2019</a:t>
            </a:fld>
            <a:endParaRPr lang="en-IN"/>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BC0E03F3-EEFC-4C27-B576-13A5CD349ECC}" type="slidenum">
              <a:rPr lang="en-IN"/>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74A20D3E-3CD6-44EC-B090-EAD972163CF6}" type="datetime1">
              <a:rPr lang="en-IN" altLang="zh-CN" smtClean="0"/>
              <a:t>15-03-2019</a:t>
            </a:fld>
            <a:endParaRPr lang="en-IN"/>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934C9F75-EA5C-4177-9192-47805591B146}" type="slidenum">
              <a:rPr lang="en-IN"/>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285D2DE5-1800-479B-9F54-AD4CCD8DCB28}" type="datetime1">
              <a:rPr lang="en-IN" altLang="zh-CN" smtClean="0"/>
              <a:t>15-03-2019</a:t>
            </a:fld>
            <a:endParaRPr lang="en-IN"/>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88F676EB-E398-4AE4-BF46-D12C53123CC4}" type="slidenum">
              <a:rPr lang="en-IN"/>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2-</a:t>
            </a:r>
            <a:fld id="{7875E5BD-CE2E-459B-8001-A669AD9A6F71}"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
        <p:nvSpPr>
          <p:cNvPr id="3" name="Date Placeholder 1"/>
          <p:cNvSpPr>
            <a:spLocks noGrp="1"/>
          </p:cNvSpPr>
          <p:nvPr>
            <p:ph type="dt" sz="half" idx="10"/>
          </p:nvPr>
        </p:nvSpPr>
        <p:spPr/>
        <p:txBody>
          <a:bodyPr/>
          <a:lstStyle>
            <a:lvl1pPr>
              <a:defRPr/>
            </a:lvl1pPr>
          </a:lstStyle>
          <a:p>
            <a:pPr>
              <a:defRPr/>
            </a:pPr>
            <a:fld id="{EE38071B-8113-4D7A-8085-3C9223EED337}" type="datetime1">
              <a:rPr lang="en-IN" altLang="zh-CN" smtClean="0"/>
              <a:t>15-03-2019</a:t>
            </a:fld>
            <a:endParaRPr lang="en-IN"/>
          </a:p>
        </p:txBody>
      </p:sp>
      <p:sp>
        <p:nvSpPr>
          <p:cNvPr id="4" name="Footer Placeholder 2"/>
          <p:cNvSpPr>
            <a:spLocks noGrp="1"/>
          </p:cNvSpPr>
          <p:nvPr>
            <p:ph type="ftr" sz="quarter" idx="11"/>
          </p:nvPr>
        </p:nvSpPr>
        <p:spPr>
          <a:xfrm>
            <a:off x="827088" y="6165850"/>
            <a:ext cx="5026025" cy="457200"/>
          </a:xfrm>
        </p:spPr>
        <p:txBody>
          <a:bodyPr/>
          <a:lstStyle>
            <a:lvl1pPr>
              <a:defRPr lang="en-US" sz="800" b="1" dirty="0" smtClean="0">
                <a:effectLst/>
              </a:defRPr>
            </a:lvl1pPr>
          </a:lstStyle>
          <a:p>
            <a:pPr>
              <a:defRPr/>
            </a:pPr>
            <a:endParaRPr/>
          </a:p>
        </p:txBody>
      </p:sp>
      <p:sp>
        <p:nvSpPr>
          <p:cNvPr id="5" name="Slide Number Placeholder 3"/>
          <p:cNvSpPr>
            <a:spLocks noGrp="1"/>
          </p:cNvSpPr>
          <p:nvPr>
            <p:ph type="sldNum" sz="quarter" idx="12"/>
          </p:nvPr>
        </p:nvSpPr>
        <p:spPr/>
        <p:txBody>
          <a:bodyPr/>
          <a:lstStyle>
            <a:lvl1pPr>
              <a:defRPr/>
            </a:lvl1pPr>
          </a:lstStyle>
          <a:p>
            <a:pPr>
              <a:defRPr/>
            </a:pPr>
            <a:fld id="{003FC042-E14A-4A76-B557-CC3263818EAD}" type="slidenum">
              <a:rPr lang="en-IN"/>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dirty="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fld id="{2216D33D-DF8B-4793-AAF0-99C2C0016B7C}" type="datetime1">
              <a:rPr lang="en-IN" altLang="zh-CN" smtClean="0"/>
              <a:t>15-03-2019</a:t>
            </a:fld>
            <a:endParaRPr lang="en-IN"/>
          </a:p>
        </p:txBody>
      </p:sp>
      <p:sp>
        <p:nvSpPr>
          <p:cNvPr id="8" name="Footer Placeholder 5"/>
          <p:cNvSpPr>
            <a:spLocks noGrp="1"/>
          </p:cNvSpPr>
          <p:nvPr>
            <p:ph type="ftr" sz="quarter" idx="11"/>
          </p:nvPr>
        </p:nvSpPr>
        <p:spPr>
          <a:xfrm>
            <a:off x="971550" y="6224588"/>
            <a:ext cx="4594225" cy="536575"/>
          </a:xfrm>
        </p:spPr>
        <p:txBody>
          <a:bodyPr/>
          <a:lstStyle>
            <a:lvl1pPr>
              <a:defRPr lang="en-US" sz="800" b="1" dirty="0" smtClean="0">
                <a:effectLst/>
              </a:defRPr>
            </a:lvl1pPr>
          </a:lstStyle>
          <a:p>
            <a:pPr>
              <a:defRPr/>
            </a:pPr>
            <a:endParaRPr/>
          </a:p>
        </p:txBody>
      </p:sp>
      <p:sp>
        <p:nvSpPr>
          <p:cNvPr id="9" name="Slide Number Placeholder 6"/>
          <p:cNvSpPr>
            <a:spLocks noGrp="1"/>
          </p:cNvSpPr>
          <p:nvPr>
            <p:ph type="sldNum" sz="quarter" idx="12"/>
          </p:nvPr>
        </p:nvSpPr>
        <p:spPr/>
        <p:txBody>
          <a:bodyPr/>
          <a:lstStyle>
            <a:lvl1pPr>
              <a:defRPr/>
            </a:lvl1pPr>
          </a:lstStyle>
          <a:p>
            <a:pPr>
              <a:defRPr/>
            </a:pPr>
            <a:fld id="{3F22E9F9-CEDC-40A2-8A6F-9082454805CD}" type="slidenum">
              <a:rPr lang="en-IN"/>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71F480F-0C64-4270-9532-48001473316B}" type="datetime1">
              <a:rPr lang="en-IN" altLang="zh-CN" smtClean="0"/>
              <a:t>15-03-2019</a:t>
            </a:fld>
            <a:endParaRPr lang="en-IN"/>
          </a:p>
        </p:txBody>
      </p:sp>
      <p:sp>
        <p:nvSpPr>
          <p:cNvPr id="9" name="Footer Placeholder 5"/>
          <p:cNvSpPr>
            <a:spLocks noGrp="1"/>
          </p:cNvSpPr>
          <p:nvPr>
            <p:ph type="ftr" sz="quarter" idx="11"/>
          </p:nvPr>
        </p:nvSpPr>
        <p:spPr>
          <a:xfrm>
            <a:off x="914400" y="6165850"/>
            <a:ext cx="5170488" cy="576263"/>
          </a:xfrm>
        </p:spPr>
        <p:txBody>
          <a:bodyPr/>
          <a:lstStyle>
            <a:lvl1pPr>
              <a:defRPr/>
            </a:lvl1pPr>
          </a:lstStyle>
          <a:p>
            <a:pPr>
              <a:defRPr/>
            </a:pPr>
            <a:endParaRPr lang="en-IN" dirty="0"/>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pPr>
              <a:defRPr/>
            </a:pPr>
            <a:fld id="{22836FE9-2A96-416E-9E88-C52EB1145F6E}" type="slidenum">
              <a:rPr lang="en-IN"/>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52EEFC30-2B9C-4156-A06A-7874E781D3BF}" type="datetime1">
              <a:rPr lang="en-IN" altLang="zh-CN" smtClean="0"/>
              <a:t>15-03-2019</a:t>
            </a:fld>
            <a:endParaRPr lang="en-IN"/>
          </a:p>
        </p:txBody>
      </p:sp>
      <p:sp>
        <p:nvSpPr>
          <p:cNvPr id="5" name="Footer Placeholder 4"/>
          <p:cNvSpPr>
            <a:spLocks noGrp="1"/>
          </p:cNvSpPr>
          <p:nvPr>
            <p:ph type="ftr" sz="quarter" idx="11"/>
          </p:nvPr>
        </p:nvSpPr>
        <p:spPr>
          <a:xfrm>
            <a:off x="914400" y="6172200"/>
            <a:ext cx="4881563" cy="457200"/>
          </a:xfrm>
        </p:spPr>
        <p:txBody>
          <a:bodyPr/>
          <a:lstStyle>
            <a:lvl1pPr>
              <a:defRPr sz="800" smtClean="0"/>
            </a:lvl1pPr>
          </a:lstStyle>
          <a:p>
            <a:pPr>
              <a:defRPr/>
            </a:pPr>
            <a:endParaRPr lang="en-IN" dirty="0"/>
          </a:p>
        </p:txBody>
      </p:sp>
      <p:sp>
        <p:nvSpPr>
          <p:cNvPr id="6" name="Slide Number Placeholder 5"/>
          <p:cNvSpPr>
            <a:spLocks noGrp="1"/>
          </p:cNvSpPr>
          <p:nvPr>
            <p:ph type="sldNum" sz="quarter" idx="12"/>
          </p:nvPr>
        </p:nvSpPr>
        <p:spPr/>
        <p:txBody>
          <a:bodyPr/>
          <a:lstStyle>
            <a:lvl1pPr>
              <a:defRPr/>
            </a:lvl1pPr>
          </a:lstStyle>
          <a:p>
            <a:pPr>
              <a:defRPr/>
            </a:pPr>
            <a:fld id="{F7C9C35D-12F8-4B72-A3D3-9311CE0619E0}" type="slidenum">
              <a:rPr lang="en-IN"/>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BA7C968-AF3E-47E1-9596-5C713190A8D9}" type="datetime1">
              <a:rPr lang="en-IN" altLang="zh-CN" smtClean="0"/>
              <a:t>15-03-2019</a:t>
            </a:fld>
            <a:endParaRPr lang="en-IN"/>
          </a:p>
        </p:txBody>
      </p:sp>
      <p:sp>
        <p:nvSpPr>
          <p:cNvPr id="5" name="Footer Placeholder 4"/>
          <p:cNvSpPr>
            <a:spLocks noGrp="1"/>
          </p:cNvSpPr>
          <p:nvPr>
            <p:ph type="ftr" sz="quarter" idx="11"/>
          </p:nvPr>
        </p:nvSpPr>
        <p:spPr>
          <a:xfrm>
            <a:off x="914400" y="6172200"/>
            <a:ext cx="5170488" cy="457200"/>
          </a:xfrm>
        </p:spPr>
        <p:txBody>
          <a:bodyPr/>
          <a:lstStyle>
            <a:lvl1pPr>
              <a:defRPr sz="800" smtClean="0"/>
            </a:lvl1pPr>
          </a:lstStyle>
          <a:p>
            <a:pPr>
              <a:defRPr/>
            </a:pPr>
            <a:endParaRPr lang="en-IN" dirty="0"/>
          </a:p>
        </p:txBody>
      </p:sp>
      <p:sp>
        <p:nvSpPr>
          <p:cNvPr id="6" name="Slide Number Placeholder 5"/>
          <p:cNvSpPr>
            <a:spLocks noGrp="1"/>
          </p:cNvSpPr>
          <p:nvPr>
            <p:ph type="sldNum" sz="quarter" idx="12"/>
          </p:nvPr>
        </p:nvSpPr>
        <p:spPr/>
        <p:txBody>
          <a:bodyPr/>
          <a:lstStyle>
            <a:lvl1pPr>
              <a:defRPr/>
            </a:lvl1pPr>
          </a:lstStyle>
          <a:p>
            <a:pPr>
              <a:defRPr/>
            </a:pPr>
            <a:fld id="{1D2A9C0C-6562-4BFC-B191-63AE00DAEB49}" type="slidenum">
              <a:rPr lang="en-IN"/>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3DC1E610-BF14-4B81-8465-CC57BA999ABB}" type="datetime1">
              <a:rPr lang="en-IN" altLang="zh-CN" smtClean="0"/>
              <a:t>15-03-2019</a:t>
            </a:fld>
            <a:endParaRPr lang="en-IN"/>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smtClean="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1552C2DB-61FA-4E36-8A28-94F5ABF00FB8}" type="slidenum">
              <a:rPr lang="en-IN"/>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2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战略性培训</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F2C39FC2-054D-48BB-94BC-3018ECDE17A9}"/>
              </a:ext>
            </a:extLst>
          </p:cNvPr>
          <p:cNvSpPr>
            <a:spLocks noGrp="1" noChangeArrowheads="1"/>
          </p:cNvSpPr>
          <p:nvPr>
            <p:ph type="title"/>
          </p:nvPr>
        </p:nvSpPr>
        <p:spPr/>
        <p:txBody>
          <a:bodyPr/>
          <a:lstStyle/>
          <a:p>
            <a:pPr eaLnBrk="1" hangingPunct="1"/>
            <a:endParaRPr lang="zh-CN" altLang="zh-CN"/>
          </a:p>
        </p:txBody>
      </p:sp>
      <p:sp>
        <p:nvSpPr>
          <p:cNvPr id="3075" name="Rectangle 3">
            <a:extLst>
              <a:ext uri="{FF2B5EF4-FFF2-40B4-BE49-F238E27FC236}">
                <a16:creationId xmlns:a16="http://schemas.microsoft.com/office/drawing/2014/main" id="{68F5618F-4035-4C23-ADB4-B931143F034B}"/>
              </a:ext>
            </a:extLst>
          </p:cNvPr>
          <p:cNvSpPr>
            <a:spLocks noGrp="1" noChangeArrowheads="1"/>
          </p:cNvSpPr>
          <p:nvPr>
            <p:ph type="body" idx="1"/>
          </p:nvPr>
        </p:nvSpPr>
        <p:spPr/>
        <p:txBody>
          <a:bodyPr/>
          <a:lstStyle/>
          <a:p>
            <a:pPr eaLnBrk="1" hangingPunct="1"/>
            <a:endParaRPr lang="en-US" altLang="zh-CN" sz="2800" b="1"/>
          </a:p>
          <a:p>
            <a:pPr eaLnBrk="1" hangingPunct="1"/>
            <a:endParaRPr lang="en-US" altLang="zh-CN" sz="2800" b="1"/>
          </a:p>
          <a:p>
            <a:pPr eaLnBrk="1" hangingPunct="1"/>
            <a:endParaRPr lang="en-US" altLang="zh-CN" sz="3600" b="1"/>
          </a:p>
          <a:p>
            <a:pPr eaLnBrk="1" hangingPunct="1"/>
            <a:endParaRPr lang="en-US" altLang="zh-CN" sz="3600" b="1"/>
          </a:p>
          <a:p>
            <a:pPr eaLnBrk="1" hangingPunct="1"/>
            <a:r>
              <a:rPr lang="zh-CN" altLang="en-US" sz="3600" b="1"/>
              <a:t>近千本</a:t>
            </a:r>
            <a:r>
              <a:rPr lang="en-US" altLang="zh-CN" sz="3600" b="1"/>
              <a:t>MBA</a:t>
            </a:r>
            <a:r>
              <a:rPr lang="zh-CN" altLang="en-US" sz="3600" b="1"/>
              <a:t>职业经理教程免费下载</a:t>
            </a:r>
          </a:p>
          <a:p>
            <a:pPr eaLnBrk="1" hangingPunct="1"/>
            <a:r>
              <a:rPr lang="en-US" altLang="zh-CN" sz="3600" b="1"/>
              <a:t>-----</a:t>
            </a:r>
            <a:r>
              <a:rPr lang="zh-CN" altLang="en-US" sz="3600" b="1"/>
              <a:t>请速登陆：</a:t>
            </a:r>
            <a:r>
              <a:rPr lang="en-US" altLang="zh-CN" sz="3600" b="1">
                <a:hlinkClick r:id="rId2"/>
              </a:rPr>
              <a:t>www.mhjy.net</a:t>
            </a:r>
            <a:endParaRPr lang="en-US" altLang="zh-CN" sz="3600" b="1"/>
          </a:p>
          <a:p>
            <a:pPr eaLnBrk="1" hangingPunct="1"/>
            <a:endParaRPr lang="en-US" altLang="zh-CN" sz="3600" b="1"/>
          </a:p>
          <a:p>
            <a:pPr eaLnBrk="1" hangingPunct="1"/>
            <a:endParaRPr lang="en-US" altLang="zh-CN" sz="3600" b="1"/>
          </a:p>
          <a:p>
            <a:pPr eaLnBrk="1" hangingPunct="1"/>
            <a:endParaRPr lang="en-US" altLang="zh-CN"/>
          </a:p>
        </p:txBody>
      </p:sp>
      <p:pic>
        <p:nvPicPr>
          <p:cNvPr id="3076" name="Picture 6" descr="banner_cn">
            <a:extLst>
              <a:ext uri="{FF2B5EF4-FFF2-40B4-BE49-F238E27FC236}">
                <a16:creationId xmlns:a16="http://schemas.microsoft.com/office/drawing/2014/main" id="{3056BFAE-81D5-44AF-A580-6CEA7A724F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45453" y="-171132"/>
            <a:ext cx="7329487"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645160" y="1292860"/>
            <a:ext cx="8229600" cy="4924425"/>
          </a:xfrm>
        </p:spPr>
        <p:txBody>
          <a:bodyPr/>
          <a:lstStyle/>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阐述经营战略如何影响公司培训的类型和数量。</a:t>
            </a:r>
          </a:p>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阐述战略性培训与开发的历程。</a:t>
            </a:r>
          </a:p>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阐述公司人员配置和人力资源规划策略如何影响培训。</a:t>
            </a:r>
          </a:p>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解释培训需要通过集中战略、内部成长战略、外部发展战略和撤资战略实现。</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412433" y="-180022"/>
            <a:ext cx="7329487"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6386" name="Content Placeholder 2"/>
          <p:cNvSpPr>
            <a:spLocks noGrp="1"/>
          </p:cNvSpPr>
          <p:nvPr>
            <p:ph idx="4294967295"/>
          </p:nvPr>
        </p:nvSpPr>
        <p:spPr>
          <a:xfrm>
            <a:off x="670560" y="1283970"/>
            <a:ext cx="8229600" cy="4924425"/>
          </a:xfrm>
        </p:spPr>
        <p:txBody>
          <a:bodyPr/>
          <a:lstStyle/>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阐述集中培训功能的利与弊。</a:t>
            </a:r>
          </a:p>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阐述培训中嵌入式商业模式的优势。</a:t>
            </a:r>
          </a:p>
          <a:p>
            <a:pPr>
              <a:lnSpc>
                <a:spcPct val="120000"/>
              </a:lnSpc>
              <a:buFont typeface="Wingdings" panose="05000000000000000000" charset="0"/>
              <a:buChar char="l"/>
            </a:pPr>
            <a:r>
              <a:rPr lang="zh-CN" altLang="zh-CN" sz="3200" dirty="0">
                <a:latin typeface="黑体" panose="02010600030101010101" pitchFamily="49" charset="-122"/>
                <a:ea typeface="黑体" panose="02010600030101010101" pitchFamily="49" charset="-122"/>
              </a:rPr>
              <a:t>说明一所企业大学的情况及其效益。</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a:xfrm>
            <a:off x="471488" y="-145097"/>
            <a:ext cx="7329487" cy="1143000"/>
          </a:xfrm>
        </p:spPr>
        <p:txBody>
          <a:bodyPr/>
          <a:lstStyle/>
          <a:p>
            <a:r>
              <a:rPr lang="zh-CN" altLang="en-US" b="1" dirty="0">
                <a:latin typeface="华文新魏" panose="02010800040101010101" pitchFamily="2" charset="-122"/>
                <a:ea typeface="华文新魏" panose="02010800040101010101" pitchFamily="2" charset="-122"/>
              </a:rPr>
              <a:t>引 言</a:t>
            </a:r>
            <a:endParaRPr lang="en-IN"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645160" y="1275715"/>
            <a:ext cx="8229600" cy="4924425"/>
          </a:xfrm>
        </p:spPr>
        <p:txBody>
          <a:bodyPr/>
          <a:lstStyle/>
          <a:p>
            <a:pPr>
              <a:lnSpc>
                <a:spcPct val="120000"/>
              </a:lnSpc>
              <a:buFont typeface="Wingdings" panose="05000000000000000000" charset="0"/>
              <a:buChar char="l"/>
            </a:pPr>
            <a:r>
              <a:rPr lang="zh-CN" altLang="en-US" sz="2800" b="1" dirty="0">
                <a:latin typeface="+mn-ea"/>
              </a:rPr>
              <a:t>经营战略</a:t>
            </a:r>
          </a:p>
          <a:p>
            <a:pPr lvl="1">
              <a:lnSpc>
                <a:spcPct val="120000"/>
              </a:lnSpc>
              <a:buFont typeface="Wingdings" panose="05000000000000000000" charset="0"/>
              <a:buChar char="l"/>
            </a:pPr>
            <a:r>
              <a:rPr lang="zh-CN" altLang="zh-CN" sz="2800" dirty="0">
                <a:latin typeface="+mn-ea"/>
              </a:rPr>
              <a:t>结合公司的目标、政策和行动的计划</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影响公司如何使用</a:t>
            </a:r>
            <a:r>
              <a:rPr lang="en-US" sz="2800" dirty="0">
                <a:latin typeface="+mn-ea"/>
              </a:rPr>
              <a:t>：</a:t>
            </a:r>
          </a:p>
          <a:p>
            <a:pPr lvl="2">
              <a:lnSpc>
                <a:spcPct val="120000"/>
              </a:lnSpc>
              <a:buClr>
                <a:srgbClr val="A8BFDF"/>
              </a:buClr>
              <a:buSzPct val="80000"/>
              <a:buFont typeface="Arial" panose="020B0604020202020204" pitchFamily="34" charset="0"/>
              <a:buChar char="•"/>
            </a:pPr>
            <a:r>
              <a:rPr lang="zh-CN" altLang="zh-CN" sz="2800" dirty="0">
                <a:latin typeface="+mn-ea"/>
              </a:rPr>
              <a:t>实物资本</a:t>
            </a:r>
            <a:r>
              <a:rPr lang="zh-CN" altLang="en-US" sz="2800" dirty="0">
                <a:latin typeface="+mn-ea"/>
              </a:rPr>
              <a:t>、</a:t>
            </a:r>
            <a:r>
              <a:rPr lang="zh-CN" altLang="zh-CN" sz="2800" dirty="0">
                <a:latin typeface="+mn-ea"/>
              </a:rPr>
              <a:t>金融资本</a:t>
            </a:r>
            <a:r>
              <a:rPr lang="zh-CN" altLang="en-US" sz="2800" dirty="0">
                <a:latin typeface="+mn-ea"/>
              </a:rPr>
              <a:t>、</a:t>
            </a:r>
            <a:r>
              <a:rPr lang="zh-CN" altLang="zh-CN" sz="2800" dirty="0">
                <a:latin typeface="+mn-ea"/>
              </a:rPr>
              <a:t>以及人力资本</a:t>
            </a:r>
          </a:p>
          <a:p>
            <a:pPr>
              <a:lnSpc>
                <a:spcPct val="120000"/>
              </a:lnSpc>
              <a:buFont typeface="Wingdings" panose="05000000000000000000" charset="0"/>
              <a:buChar char="l"/>
            </a:pPr>
            <a:r>
              <a:rPr lang="zh-CN" altLang="zh-CN" sz="2800" b="1" dirty="0">
                <a:latin typeface="+mn-ea"/>
              </a:rPr>
              <a:t>企业在中长期发展中希望实现的目标</a:t>
            </a:r>
            <a:endParaRPr lang="en-IN" sz="2800" b="1" dirty="0">
              <a:latin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idx="4294967295"/>
          </p:nvPr>
        </p:nvSpPr>
        <p:spPr>
          <a:xfrm>
            <a:off x="446723" y="-162242"/>
            <a:ext cx="7329487" cy="1143000"/>
          </a:xfrm>
        </p:spPr>
        <p:txBody>
          <a:bodyPr/>
          <a:lstStyle/>
          <a:p>
            <a:r>
              <a:rPr lang="zh-CN" altLang="en-US" b="1" dirty="0">
                <a:latin typeface="华文新魏" panose="02010800040101010101" pitchFamily="2" charset="-122"/>
                <a:ea typeface="华文新魏" panose="02010800040101010101" pitchFamily="2" charset="-122"/>
              </a:rPr>
              <a:t>引言</a:t>
            </a:r>
            <a:endParaRPr lang="en-IN" b="1" dirty="0">
              <a:latin typeface="华文新魏" panose="02010800040101010101" pitchFamily="2" charset="-122"/>
              <a:ea typeface="华文新魏" panose="02010800040101010101" pitchFamily="2" charset="-122"/>
            </a:endParaRPr>
          </a:p>
        </p:txBody>
      </p:sp>
      <p:sp>
        <p:nvSpPr>
          <p:cNvPr id="18434" name="Content Placeholder 2"/>
          <p:cNvSpPr>
            <a:spLocks noGrp="1"/>
          </p:cNvSpPr>
          <p:nvPr>
            <p:ph idx="4294967295"/>
          </p:nvPr>
        </p:nvSpPr>
        <p:spPr>
          <a:xfrm>
            <a:off x="678180" y="1258570"/>
            <a:ext cx="8229600" cy="5229225"/>
          </a:xfrm>
        </p:spPr>
        <p:txBody>
          <a:bodyPr/>
          <a:lstStyle/>
          <a:p>
            <a:pPr>
              <a:lnSpc>
                <a:spcPct val="110000"/>
              </a:lnSpc>
              <a:buClr>
                <a:srgbClr val="2DA2BF"/>
              </a:buClr>
              <a:buFont typeface="Wingdings" panose="05000000000000000000" pitchFamily="2" charset="2"/>
              <a:buChar char="l"/>
            </a:pPr>
            <a:r>
              <a:rPr lang="zh-CN" altLang="en-US" sz="2800" b="1" dirty="0">
                <a:solidFill>
                  <a:schemeClr val="tx1"/>
                </a:solidFill>
                <a:uFillTx/>
                <a:latin typeface="+mn-ea"/>
                <a:ea typeface="宋体" panose="02010600030101010101" pitchFamily="2" charset="-122"/>
              </a:rPr>
              <a:t>战略决定影响以下方面</a:t>
            </a:r>
            <a:r>
              <a:rPr lang="zh-CN" altLang="en-US" sz="2800" dirty="0">
                <a:solidFill>
                  <a:schemeClr val="tx1"/>
                </a:solidFill>
                <a:uFillTx/>
                <a:latin typeface="+mn-ea"/>
                <a:ea typeface="宋体" panose="02010600030101010101" pitchFamily="2" charset="-122"/>
              </a:rPr>
              <a:t>：</a:t>
            </a:r>
          </a:p>
          <a:p>
            <a:pPr marL="0" indent="457200">
              <a:lnSpc>
                <a:spcPct val="110000"/>
              </a:lnSpc>
              <a:buNone/>
            </a:pPr>
            <a:r>
              <a:rPr lang="en-US" altLang="zh-CN" dirty="0">
                <a:solidFill>
                  <a:schemeClr val="tx1"/>
                </a:solidFill>
                <a:uFillTx/>
                <a:latin typeface="+mn-ea"/>
                <a:ea typeface="宋体" panose="02010600030101010101" pitchFamily="2" charset="-122"/>
              </a:rPr>
              <a:t>1.</a:t>
            </a:r>
            <a:r>
              <a:rPr lang="zh-CN" altLang="zh-CN" dirty="0">
                <a:solidFill>
                  <a:schemeClr val="tx1"/>
                </a:solidFill>
                <a:uFillTx/>
                <a:latin typeface="+mn-ea"/>
                <a:ea typeface="宋体" panose="02010600030101010101" pitchFamily="2" charset="-122"/>
              </a:rPr>
              <a:t>致力于现有以及将来职业技能的培训的数量。</a:t>
            </a:r>
          </a:p>
          <a:p>
            <a:pPr marL="0" indent="457200">
              <a:lnSpc>
                <a:spcPct val="110000"/>
              </a:lnSpc>
              <a:buNone/>
            </a:pPr>
            <a:r>
              <a:rPr lang="en-US" altLang="zh-CN" dirty="0">
                <a:solidFill>
                  <a:schemeClr val="tx1"/>
                </a:solidFill>
                <a:uFillTx/>
                <a:latin typeface="+mn-ea"/>
                <a:ea typeface="宋体" panose="02010600030101010101" pitchFamily="2" charset="-122"/>
              </a:rPr>
              <a:t>2.</a:t>
            </a:r>
            <a:r>
              <a:rPr lang="zh-CN" altLang="zh-CN" dirty="0">
                <a:solidFill>
                  <a:schemeClr val="tx1"/>
                </a:solidFill>
                <a:uFillTx/>
                <a:latin typeface="+mn-ea"/>
                <a:ea typeface="宋体" panose="02010600030101010101" pitchFamily="2" charset="-122"/>
              </a:rPr>
              <a:t>为雇员的特殊需要而开发的培训以及基于团体、单位和部门的需要而开发的培训。</a:t>
            </a:r>
          </a:p>
          <a:p>
            <a:pPr marL="0" indent="457200">
              <a:lnSpc>
                <a:spcPct val="110000"/>
              </a:lnSpc>
              <a:buNone/>
            </a:pPr>
            <a:r>
              <a:rPr lang="en-US" altLang="zh-CN" dirty="0">
                <a:solidFill>
                  <a:schemeClr val="tx1"/>
                </a:solidFill>
                <a:uFillTx/>
                <a:latin typeface="+mn-ea"/>
                <a:ea typeface="宋体" panose="02010600030101010101" pitchFamily="2" charset="-122"/>
              </a:rPr>
              <a:t>3.</a:t>
            </a:r>
            <a:r>
              <a:rPr lang="zh-CN" altLang="zh-CN" dirty="0">
                <a:solidFill>
                  <a:schemeClr val="tx1"/>
                </a:solidFill>
                <a:uFillTx/>
                <a:latin typeface="+mn-ea"/>
                <a:ea typeface="宋体" panose="02010600030101010101" pitchFamily="2" charset="-122"/>
              </a:rPr>
              <a:t>培训是局限于雇员中的特定团体</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如被认为具有管理才能的人</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还是面向全体雇员。</a:t>
            </a:r>
          </a:p>
          <a:p>
            <a:pPr marL="0" indent="457200">
              <a:lnSpc>
                <a:spcPct val="110000"/>
              </a:lnSpc>
              <a:buNone/>
            </a:pPr>
            <a:r>
              <a:rPr lang="en-US" altLang="zh-CN" dirty="0">
                <a:solidFill>
                  <a:schemeClr val="tx1"/>
                </a:solidFill>
                <a:uFillTx/>
                <a:latin typeface="+mn-ea"/>
                <a:ea typeface="宋体" panose="02010600030101010101" pitchFamily="2" charset="-122"/>
              </a:rPr>
              <a:t>4.</a:t>
            </a:r>
            <a:r>
              <a:rPr lang="zh-CN" altLang="zh-CN" dirty="0">
                <a:solidFill>
                  <a:schemeClr val="tx1"/>
                </a:solidFill>
                <a:uFillTx/>
                <a:latin typeface="+mn-ea"/>
                <a:ea typeface="宋体" panose="02010600030101010101" pitchFamily="2" charset="-122"/>
              </a:rPr>
              <a:t>培训是经过设计或者得到系统的管理</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还是仅在问题出现时提供</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或为应对竞争对手而自主开发。</a:t>
            </a:r>
          </a:p>
          <a:p>
            <a:pPr marL="0" indent="457200">
              <a:lnSpc>
                <a:spcPct val="110000"/>
              </a:lnSpc>
              <a:buNone/>
            </a:pPr>
            <a:r>
              <a:rPr lang="en-US" altLang="zh-CN" dirty="0">
                <a:solidFill>
                  <a:schemeClr val="tx1"/>
                </a:solidFill>
                <a:uFillTx/>
                <a:latin typeface="+mn-ea"/>
                <a:ea typeface="宋体" panose="02010600030101010101" pitchFamily="2" charset="-122"/>
              </a:rPr>
              <a:t>5.</a:t>
            </a:r>
            <a:r>
              <a:rPr lang="zh-CN" altLang="zh-CN" dirty="0">
                <a:solidFill>
                  <a:schemeClr val="tx1"/>
                </a:solidFill>
                <a:uFillTx/>
                <a:latin typeface="+mn-ea"/>
                <a:ea typeface="宋体" panose="02010600030101010101" pitchFamily="2" charset="-122"/>
              </a:rPr>
              <a:t>与其他人力资源管理实践</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比如选人和激励</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相比</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我们对培训的重视程度如何</a:t>
            </a:r>
            <a:r>
              <a:rPr lang="zh-CN" altLang="en-US" dirty="0">
                <a:solidFill>
                  <a:schemeClr val="tx1"/>
                </a:solidFill>
                <a:uFillTx/>
                <a:latin typeface="+mn-ea"/>
                <a:ea typeface="宋体" panose="02010600030101010101" pitchFamily="2" charset="-122"/>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404813" y="-179387"/>
            <a:ext cx="7329487" cy="1143000"/>
          </a:xfrm>
        </p:spPr>
        <p:txBody>
          <a:bodyPr/>
          <a:lstStyle/>
          <a:p>
            <a:r>
              <a:rPr lang="zh-CN" altLang="zh-CN" b="1" dirty="0">
                <a:latin typeface="华文新魏" panose="02010800040101010101" pitchFamily="2" charset="-122"/>
                <a:ea typeface="华文新魏" panose="02010800040101010101" pitchFamily="2" charset="-122"/>
              </a:rPr>
              <a:t>战略的重点是学习</a:t>
            </a:r>
            <a:endParaRPr lang="en-IN" b="1"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754380" y="1275715"/>
            <a:ext cx="8229600" cy="4924425"/>
          </a:xfrm>
        </p:spPr>
        <p:txBody>
          <a:bodyPr/>
          <a:lstStyle/>
          <a:p>
            <a:pPr eaLnBrk="1" latinLnBrk="0" hangingPunct="1">
              <a:spcBef>
                <a:spcPts val="600"/>
              </a:spcBef>
              <a:spcAft>
                <a:spcPts val="600"/>
              </a:spcAft>
              <a:buFont typeface="Wingdings" panose="05000000000000000000" charset="0"/>
              <a:buChar char="l"/>
            </a:pPr>
            <a:r>
              <a:rPr lang="zh-CN" altLang="en-US" sz="2800" b="1" dirty="0"/>
              <a:t>学习型组织</a:t>
            </a:r>
            <a:r>
              <a:rPr lang="en-US" sz="2800" dirty="0"/>
              <a:t>： </a:t>
            </a:r>
          </a:p>
          <a:p>
            <a:pPr lvl="1" eaLnBrk="1" latinLnBrk="0" hangingPunct="1">
              <a:spcBef>
                <a:spcPts val="600"/>
              </a:spcBef>
              <a:spcAft>
                <a:spcPts val="600"/>
              </a:spcAft>
              <a:buFont typeface="Wingdings" panose="05000000000000000000" charset="0"/>
              <a:buChar char="l"/>
            </a:pPr>
            <a:r>
              <a:rPr lang="zh-CN" altLang="zh-CN" sz="2800" dirty="0"/>
              <a:t>不断增强的学习、适应和变革能力</a:t>
            </a:r>
            <a:endParaRPr lang="en-US" altLang="zh-CN" sz="2800" dirty="0"/>
          </a:p>
          <a:p>
            <a:pPr lvl="1" eaLnBrk="1" latinLnBrk="0" hangingPunct="1">
              <a:spcBef>
                <a:spcPts val="600"/>
              </a:spcBef>
              <a:spcAft>
                <a:spcPts val="600"/>
              </a:spcAft>
              <a:buFont typeface="Wingdings" panose="05000000000000000000" charset="0"/>
              <a:buChar char="l"/>
            </a:pPr>
            <a:r>
              <a:rPr lang="zh-CN" altLang="zh-CN" sz="2800" dirty="0"/>
              <a:t>结合自身目标仔细审核培训过程</a:t>
            </a:r>
            <a:endParaRPr lang="en-US" sz="2800" dirty="0"/>
          </a:p>
          <a:p>
            <a:pPr lvl="1" eaLnBrk="1" latinLnBrk="0" hangingPunct="1">
              <a:spcBef>
                <a:spcPts val="600"/>
              </a:spcBef>
              <a:spcAft>
                <a:spcPts val="600"/>
              </a:spcAft>
              <a:buFont typeface="Wingdings" panose="05000000000000000000" charset="0"/>
              <a:buChar char="l"/>
            </a:pPr>
            <a:r>
              <a:rPr lang="zh-CN" altLang="zh-CN" sz="2800" dirty="0"/>
              <a:t>培训被视为旨在创造人力资本的系统的一部分</a:t>
            </a:r>
            <a:endParaRPr lang="en-IN"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49" y="115888"/>
            <a:ext cx="8532813"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2—1</a:t>
            </a:r>
            <a:r>
              <a:rPr lang="zh-CN" altLang="zh-CN" b="1" dirty="0">
                <a:latin typeface="华文新魏" panose="02010800040101010101" pitchFamily="2" charset="-122"/>
                <a:ea typeface="华文新魏" panose="02010800040101010101" pitchFamily="2" charset="-122"/>
              </a:rPr>
              <a:t>列出了学习型组织的主要特点</a:t>
            </a:r>
            <a:endParaRPr lang="en-IN" b="1" dirty="0">
              <a:latin typeface="华文新魏" panose="02010800040101010101" pitchFamily="2" charset="-122"/>
              <a:ea typeface="华文新魏" panose="02010800040101010101" pitchFamily="2" charset="-122"/>
            </a:endParaRPr>
          </a:p>
        </p:txBody>
      </p:sp>
      <p:sp>
        <p:nvSpPr>
          <p:cNvPr id="4" name="Rectangle 3"/>
          <p:cNvSpPr/>
          <p:nvPr/>
        </p:nvSpPr>
        <p:spPr>
          <a:xfrm>
            <a:off x="0" y="1279079"/>
            <a:ext cx="9144000" cy="5578921"/>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10000"/>
              </a:lnSpc>
            </a:pPr>
            <a:r>
              <a:rPr lang="zh-CN" altLang="zh-CN" sz="2200" dirty="0">
                <a:solidFill>
                  <a:schemeClr val="tx1"/>
                </a:solidFill>
                <a:latin typeface="+mn-ea"/>
              </a:rPr>
              <a:t>互助的学习环境</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雇员在表述工作思路、提出问题、与管理者争论以及承认错误时拥有安全感。</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不同的功能视角和文化视角都可以被欣赏。</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公司鼓励雇员承担风险、创新、探索未经检验的和未知的事物</a:t>
            </a:r>
            <a:r>
              <a:rPr lang="en-US" altLang="zh-CN" sz="2200" dirty="0">
                <a:solidFill>
                  <a:schemeClr val="tx1"/>
                </a:solidFill>
                <a:latin typeface="+mn-ea"/>
              </a:rPr>
              <a:t>，</a:t>
            </a:r>
            <a:r>
              <a:rPr lang="zh-CN" altLang="zh-CN" sz="2200" dirty="0">
                <a:solidFill>
                  <a:schemeClr val="tx1"/>
                </a:solidFill>
                <a:latin typeface="+mn-ea"/>
              </a:rPr>
              <a:t>例如尝试新工艺以及开发新产品和服务。</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公司鼓励雇员回顾公司的发展历程。</a:t>
            </a:r>
          </a:p>
          <a:p>
            <a:pPr>
              <a:lnSpc>
                <a:spcPct val="110000"/>
              </a:lnSpc>
            </a:pPr>
            <a:r>
              <a:rPr lang="zh-CN" altLang="zh-CN" sz="2200" dirty="0">
                <a:solidFill>
                  <a:schemeClr val="tx1"/>
                </a:solidFill>
                <a:latin typeface="+mn-ea"/>
              </a:rPr>
              <a:t>学习工程和实践</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实现知识创新、宣传、分享和应用。</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发展创造、捕捉和分享知识的体系。</a:t>
            </a:r>
          </a:p>
          <a:p>
            <a:pPr>
              <a:lnSpc>
                <a:spcPct val="110000"/>
              </a:lnSpc>
            </a:pPr>
            <a:r>
              <a:rPr lang="zh-CN" altLang="zh-CN" sz="2200" dirty="0">
                <a:solidFill>
                  <a:schemeClr val="tx1"/>
                </a:solidFill>
                <a:latin typeface="+mn-ea"/>
              </a:rPr>
              <a:t>管理者加强学习</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管理者积极提问并倾听雇员的心声</a:t>
            </a:r>
            <a:r>
              <a:rPr lang="en-US" altLang="zh-CN" sz="2200" dirty="0">
                <a:solidFill>
                  <a:schemeClr val="tx1"/>
                </a:solidFill>
                <a:latin typeface="+mn-ea"/>
              </a:rPr>
              <a:t>，</a:t>
            </a:r>
            <a:r>
              <a:rPr lang="zh-CN" altLang="zh-CN" sz="2200" dirty="0">
                <a:solidFill>
                  <a:schemeClr val="tx1"/>
                </a:solidFill>
                <a:latin typeface="+mn-ea"/>
              </a:rPr>
              <a:t>鼓励对话和辩论。</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管理者愿意思考不同的观点。</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将时间投入到问题认定、学习过程和实践以及绩效审计中。</a:t>
            </a:r>
          </a:p>
          <a:p>
            <a:pPr>
              <a:lnSpc>
                <a:spcPct val="110000"/>
              </a:lnSpc>
            </a:pPr>
            <a:r>
              <a:rPr lang="en-US" altLang="zh-CN" sz="2200" dirty="0">
                <a:solidFill>
                  <a:schemeClr val="tx1"/>
                </a:solidFill>
                <a:latin typeface="+mn-ea"/>
              </a:rPr>
              <a:t>● </a:t>
            </a:r>
            <a:r>
              <a:rPr lang="zh-CN" altLang="zh-CN" sz="2200" dirty="0">
                <a:solidFill>
                  <a:schemeClr val="tx1"/>
                </a:solidFill>
                <a:latin typeface="+mn-ea"/>
              </a:rPr>
              <a:t>学习是一种奖励、提升和支持。</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9890" y="32385"/>
            <a:ext cx="8229600" cy="1029335"/>
          </a:xfrm>
        </p:spPr>
        <p:txBody>
          <a:bodyPr>
            <a:normAutofit/>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学习对于人力资本开发的意义</a:t>
            </a:r>
            <a:endParaRPr lang="en-IN" sz="3800" dirty="0"/>
          </a:p>
        </p:txBody>
      </p:sp>
      <p:sp>
        <p:nvSpPr>
          <p:cNvPr id="21506" name="Content Placeholder 2"/>
          <p:cNvSpPr>
            <a:spLocks noGrp="1"/>
          </p:cNvSpPr>
          <p:nvPr>
            <p:ph idx="4294967295"/>
          </p:nvPr>
        </p:nvSpPr>
        <p:spPr>
          <a:xfrm>
            <a:off x="704215" y="1275715"/>
            <a:ext cx="8229600" cy="4924425"/>
          </a:xfrm>
        </p:spPr>
        <p:txBody>
          <a:bodyPr/>
          <a:lstStyle/>
          <a:p>
            <a:pPr>
              <a:lnSpc>
                <a:spcPct val="120000"/>
              </a:lnSpc>
              <a:buFont typeface="Wingdings" panose="05000000000000000000" charset="0"/>
              <a:buChar char="l"/>
            </a:pPr>
            <a:r>
              <a:rPr lang="zh-CN" altLang="zh-CN" sz="2800" dirty="0">
                <a:latin typeface="+mn-ea"/>
              </a:rPr>
              <a:t>注重学习有许多意义</a:t>
            </a:r>
            <a:r>
              <a:rPr lang="en-US" sz="2800" dirty="0">
                <a:latin typeface="+mn-ea"/>
              </a:rPr>
              <a:t>：</a:t>
            </a:r>
          </a:p>
          <a:p>
            <a:pPr lvl="1">
              <a:lnSpc>
                <a:spcPct val="120000"/>
              </a:lnSpc>
              <a:buFont typeface="Wingdings" panose="05000000000000000000" charset="0"/>
              <a:buChar char="l"/>
            </a:pPr>
            <a:r>
              <a:rPr lang="zh-CN" altLang="zh-CN" sz="2600" dirty="0">
                <a:latin typeface="+mn-ea"/>
              </a:rPr>
              <a:t>学习与帮助雇员提高绩效</a:t>
            </a:r>
            <a:endParaRPr lang="en-US" sz="2600" dirty="0">
              <a:latin typeface="+mn-ea"/>
            </a:endParaRPr>
          </a:p>
          <a:p>
            <a:pPr lvl="1">
              <a:lnSpc>
                <a:spcPct val="120000"/>
              </a:lnSpc>
              <a:buFont typeface="Wingdings" panose="05000000000000000000" charset="0"/>
              <a:buChar char="l"/>
            </a:pPr>
            <a:r>
              <a:rPr lang="zh-CN" altLang="zh-CN" sz="2600" dirty="0">
                <a:latin typeface="+mn-ea"/>
              </a:rPr>
              <a:t>实现商业目标</a:t>
            </a:r>
            <a:endParaRPr lang="en-US" sz="2600" dirty="0">
              <a:latin typeface="+mn-ea"/>
            </a:endParaRPr>
          </a:p>
          <a:p>
            <a:pPr>
              <a:lnSpc>
                <a:spcPct val="120000"/>
              </a:lnSpc>
              <a:buFont typeface="Wingdings" panose="05000000000000000000" charset="0"/>
              <a:buChar char="l"/>
            </a:pPr>
            <a:r>
              <a:rPr lang="zh-CN" altLang="zh-CN" sz="2800" dirty="0">
                <a:latin typeface="+mn-ea"/>
              </a:rPr>
              <a:t>商业环境中不可预测的因素应持续得到重视隐性知识很难通过培训获得</a:t>
            </a:r>
            <a:r>
              <a:rPr lang="en-US" altLang="zh-CN" sz="2800" dirty="0">
                <a:latin typeface="+mn-ea"/>
              </a:rPr>
              <a:t>，</a:t>
            </a:r>
            <a:r>
              <a:rPr lang="zh-CN" altLang="zh-CN" sz="2800" dirty="0">
                <a:latin typeface="+mn-ea"/>
              </a:rPr>
              <a:t>公司需要支持基于指导、社交网络和工作经验的非正式学习</a:t>
            </a:r>
            <a:endParaRPr lang="en-US" altLang="zh-CN" sz="2800" dirty="0">
              <a:latin typeface="+mn-ea"/>
            </a:endParaRPr>
          </a:p>
          <a:p>
            <a:pPr>
              <a:lnSpc>
                <a:spcPct val="120000"/>
              </a:lnSpc>
              <a:buFont typeface="Wingdings" panose="05000000000000000000" charset="0"/>
              <a:buChar char="l"/>
            </a:pPr>
            <a:r>
              <a:rPr lang="zh-CN" altLang="zh-CN" sz="2800" dirty="0">
                <a:latin typeface="+mn-ea"/>
              </a:rPr>
              <a:t>学习不仅需要物质资源和技术资源的支持</a:t>
            </a:r>
            <a:r>
              <a:rPr lang="en-US" altLang="zh-CN" sz="2800" dirty="0">
                <a:latin typeface="+mn-ea"/>
              </a:rPr>
              <a:t>，</a:t>
            </a:r>
            <a:r>
              <a:rPr lang="zh-CN" altLang="zh-CN" sz="2800" dirty="0">
                <a:latin typeface="+mn-ea"/>
              </a:rPr>
              <a:t>而且需要心理上的支持</a:t>
            </a:r>
            <a:endParaRPr lang="en-IN" sz="2800" dirty="0">
              <a:latin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6240" y="-15335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学习对于人力资本开发的意义</a:t>
            </a:r>
            <a:endParaRPr lang="en-IN"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914400" y="1340769"/>
            <a:ext cx="8229600" cy="5400600"/>
          </a:xfrm>
        </p:spPr>
        <p:txBody>
          <a:bodyPr/>
          <a:lstStyle/>
          <a:p>
            <a:pPr>
              <a:lnSpc>
                <a:spcPct val="110000"/>
              </a:lnSpc>
              <a:buFont typeface="Wingdings" panose="05000000000000000000" charset="0"/>
              <a:buChar char="l"/>
            </a:pPr>
            <a:r>
              <a:rPr lang="zh-CN" altLang="en-US" sz="2800" b="1" dirty="0">
                <a:latin typeface="+mn-ea"/>
              </a:rPr>
              <a:t>核心能力</a:t>
            </a:r>
          </a:p>
          <a:p>
            <a:pPr marL="319405" lvl="1" indent="0">
              <a:lnSpc>
                <a:spcPct val="110000"/>
              </a:lnSpc>
              <a:buNone/>
            </a:pPr>
            <a:r>
              <a:rPr lang="en-US" altLang="zh-CN" sz="2600" dirty="0">
                <a:latin typeface="+mn-ea"/>
              </a:rPr>
              <a:t>1.</a:t>
            </a:r>
            <a:r>
              <a:rPr lang="zh-CN" altLang="zh-CN" sz="2600" dirty="0">
                <a:latin typeface="+mn-ea"/>
              </a:rPr>
              <a:t>将学习目标和商业目标并列。</a:t>
            </a:r>
          </a:p>
          <a:p>
            <a:pPr marL="319405" lvl="1" indent="0">
              <a:lnSpc>
                <a:spcPct val="110000"/>
              </a:lnSpc>
              <a:buNone/>
            </a:pPr>
            <a:r>
              <a:rPr lang="en-US" altLang="zh-CN" sz="2600" dirty="0">
                <a:latin typeface="+mn-ea"/>
              </a:rPr>
              <a:t>2.</a:t>
            </a:r>
            <a:r>
              <a:rPr lang="zh-CN" altLang="zh-CN" sz="2600" dirty="0">
                <a:latin typeface="+mn-ea"/>
              </a:rPr>
              <a:t>整体业务的测量影响学习功能。</a:t>
            </a:r>
          </a:p>
          <a:p>
            <a:pPr marL="319405" lvl="1" indent="0">
              <a:lnSpc>
                <a:spcPct val="110000"/>
              </a:lnSpc>
              <a:buNone/>
            </a:pPr>
            <a:r>
              <a:rPr lang="en-US" altLang="zh-CN" sz="2600" dirty="0">
                <a:latin typeface="+mn-ea"/>
              </a:rPr>
              <a:t>3.</a:t>
            </a:r>
            <a:r>
              <a:rPr lang="zh-CN" altLang="zh-CN" sz="2600" dirty="0">
                <a:latin typeface="+mn-ea"/>
              </a:rPr>
              <a:t>公司之外的学习活动将客户、销售商和供应商包括进来。</a:t>
            </a:r>
          </a:p>
          <a:p>
            <a:pPr marL="319405" lvl="1" indent="0">
              <a:lnSpc>
                <a:spcPct val="110000"/>
              </a:lnSpc>
              <a:buNone/>
            </a:pPr>
            <a:r>
              <a:rPr lang="en-US" altLang="zh-CN" sz="2600" dirty="0">
                <a:latin typeface="+mn-ea"/>
              </a:rPr>
              <a:t>4.</a:t>
            </a:r>
            <a:r>
              <a:rPr lang="zh-CN" altLang="zh-CN" sz="2600" dirty="0">
                <a:latin typeface="+mn-ea"/>
              </a:rPr>
              <a:t>对于最关键的工作</a:t>
            </a:r>
            <a:r>
              <a:rPr lang="en-US" altLang="zh-CN" sz="2600" dirty="0">
                <a:latin typeface="+mn-ea"/>
              </a:rPr>
              <a:t>，</a:t>
            </a:r>
            <a:r>
              <a:rPr lang="zh-CN" altLang="zh-CN" sz="2600" dirty="0">
                <a:latin typeface="+mn-ea"/>
              </a:rPr>
              <a:t>需要着重发展能力。</a:t>
            </a:r>
          </a:p>
          <a:p>
            <a:pPr marL="319405" lvl="1" indent="0">
              <a:lnSpc>
                <a:spcPct val="110000"/>
              </a:lnSpc>
              <a:buNone/>
            </a:pPr>
            <a:r>
              <a:rPr lang="en-US" altLang="zh-CN" sz="2600" dirty="0">
                <a:latin typeface="+mn-ea"/>
              </a:rPr>
              <a:t>5.</a:t>
            </a:r>
            <a:r>
              <a:rPr lang="zh-CN" altLang="zh-CN" sz="2600" dirty="0">
                <a:latin typeface="+mn-ea"/>
              </a:rPr>
              <a:t>与其他人力资源功能</a:t>
            </a:r>
            <a:r>
              <a:rPr lang="en-US" altLang="zh-CN" sz="2600" dirty="0">
                <a:latin typeface="+mn-ea"/>
              </a:rPr>
              <a:t>（</a:t>
            </a:r>
            <a:r>
              <a:rPr lang="zh-CN" altLang="zh-CN" sz="2600" dirty="0">
                <a:latin typeface="+mn-ea"/>
              </a:rPr>
              <a:t>如知识管理、绩效支持和人才管理</a:t>
            </a:r>
            <a:r>
              <a:rPr lang="en-US" altLang="zh-CN" sz="2600" dirty="0">
                <a:latin typeface="+mn-ea"/>
              </a:rPr>
              <a:t>）</a:t>
            </a:r>
            <a:r>
              <a:rPr lang="zh-CN" altLang="zh-CN" sz="2600" dirty="0">
                <a:latin typeface="+mn-ea"/>
              </a:rPr>
              <a:t>的学习整合。</a:t>
            </a:r>
          </a:p>
          <a:p>
            <a:pPr marL="319405" lvl="1" indent="0">
              <a:lnSpc>
                <a:spcPct val="110000"/>
              </a:lnSpc>
              <a:buNone/>
            </a:pPr>
            <a:r>
              <a:rPr lang="en-US" altLang="zh-CN" sz="2600" dirty="0">
                <a:latin typeface="+mn-ea"/>
              </a:rPr>
              <a:t>6.</a:t>
            </a:r>
            <a:r>
              <a:rPr lang="zh-CN" altLang="zh-CN" sz="2600" dirty="0">
                <a:latin typeface="+mn-ea"/>
              </a:rPr>
              <a:t>提供包括课堂培训和电子学习在内的学习方法。</a:t>
            </a:r>
          </a:p>
          <a:p>
            <a:pPr marL="319405" lvl="1" indent="0">
              <a:lnSpc>
                <a:spcPct val="110000"/>
              </a:lnSpc>
              <a:buNone/>
            </a:pPr>
            <a:r>
              <a:rPr lang="en-US" altLang="zh-CN" sz="2600" dirty="0">
                <a:latin typeface="+mn-ea"/>
              </a:rPr>
              <a:t>7.</a:t>
            </a:r>
            <a:r>
              <a:rPr lang="zh-CN" altLang="zh-CN" sz="2600" dirty="0">
                <a:latin typeface="+mn-ea"/>
              </a:rPr>
              <a:t>设计和提供领导力发展课程。</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252095" y="-128587"/>
            <a:ext cx="91440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2—1</a:t>
            </a:r>
            <a:r>
              <a:rPr lang="zh-CN" altLang="zh-CN" b="1" dirty="0">
                <a:latin typeface="华文新魏" panose="02010800040101010101" pitchFamily="2" charset="-122"/>
                <a:ea typeface="华文新魏" panose="02010800040101010101" pitchFamily="2" charset="-122"/>
              </a:rPr>
              <a:t>　战略培训与开发过程</a:t>
            </a:r>
            <a:endParaRPr lang="zh-CN" altLang="en-US" b="1" dirty="0">
              <a:latin typeface="华文新魏" panose="02010800040101010101" pitchFamily="2" charset="-122"/>
              <a:ea typeface="华文新魏" panose="02010800040101010101" pitchFamily="2" charset="-122"/>
            </a:endParaRPr>
          </a:p>
        </p:txBody>
      </p:sp>
      <p:pic>
        <p:nvPicPr>
          <p:cNvPr id="5" name="2-1.EPS" descr="id:2147497199;FounderCES"/>
          <p:cNvPicPr>
            <a:picLocks noGrp="1"/>
          </p:cNvPicPr>
          <p:nvPr>
            <p:ph sz="quarter" idx="1"/>
          </p:nvPr>
        </p:nvPicPr>
        <p:blipFill>
          <a:blip r:embed="rId2"/>
          <a:stretch>
            <a:fillRect/>
          </a:stretch>
        </p:blipFill>
        <p:spPr>
          <a:xfrm>
            <a:off x="0" y="2375535"/>
            <a:ext cx="9144000" cy="39116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40653"/>
            <a:ext cx="8229600" cy="1354162"/>
          </a:xfrm>
        </p:spPr>
        <p:txBody>
          <a:bodyPr>
            <a:normAutofit fontScale="90000"/>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战略性培训与开发过程</a:t>
            </a:r>
            <a:br>
              <a:rPr lang="zh-CN" altLang="zh-CN" sz="3200" dirty="0"/>
            </a:br>
            <a:endParaRPr lang="en-IN" sz="3800" dirty="0"/>
          </a:p>
        </p:txBody>
      </p:sp>
      <p:sp>
        <p:nvSpPr>
          <p:cNvPr id="24578" name="Content Placeholder 2"/>
          <p:cNvSpPr>
            <a:spLocks noGrp="1"/>
          </p:cNvSpPr>
          <p:nvPr>
            <p:ph idx="4294967295"/>
          </p:nvPr>
        </p:nvSpPr>
        <p:spPr>
          <a:xfrm>
            <a:off x="457200" y="128397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使命</a:t>
            </a:r>
            <a:r>
              <a:rPr lang="zh-CN" altLang="en-US" sz="2800" dirty="0">
                <a:latin typeface="+mn-ea"/>
              </a:rPr>
              <a:t>：</a:t>
            </a:r>
            <a:r>
              <a:rPr lang="zh-CN" altLang="zh-CN" sz="2800" dirty="0">
                <a:latin typeface="+mn-ea"/>
              </a:rPr>
              <a:t>公司存在理由的陈述</a:t>
            </a:r>
          </a:p>
          <a:p>
            <a:pPr marL="730250" indent="-457200">
              <a:lnSpc>
                <a:spcPct val="120000"/>
              </a:lnSpc>
              <a:buFont typeface="Wingdings" panose="05000000000000000000" charset="0"/>
              <a:buChar char="l"/>
            </a:pPr>
            <a:r>
              <a:rPr lang="zh-CN" altLang="zh-CN" sz="2800" b="1" dirty="0">
                <a:latin typeface="+mn-ea"/>
              </a:rPr>
              <a:t>愿景</a:t>
            </a:r>
            <a:r>
              <a:rPr lang="zh-CN" altLang="en-US" sz="2800" dirty="0">
                <a:latin typeface="+mn-ea"/>
              </a:rPr>
              <a:t>：</a:t>
            </a:r>
            <a:r>
              <a:rPr lang="zh-CN" altLang="zh-CN" sz="2800" dirty="0">
                <a:latin typeface="+mn-ea"/>
              </a:rPr>
              <a:t>公司未来想要实现的蓝图</a:t>
            </a:r>
          </a:p>
          <a:p>
            <a:pPr marL="730250" indent="-457200">
              <a:lnSpc>
                <a:spcPct val="120000"/>
              </a:lnSpc>
              <a:buFont typeface="Wingdings" panose="05000000000000000000" charset="0"/>
              <a:buChar char="l"/>
            </a:pPr>
            <a:r>
              <a:rPr lang="zh-CN" altLang="zh-CN" sz="2800" b="1" dirty="0">
                <a:latin typeface="+mn-ea"/>
              </a:rPr>
              <a:t>价值</a:t>
            </a:r>
            <a:r>
              <a:rPr lang="zh-CN" altLang="en-US" sz="2800" dirty="0">
                <a:latin typeface="+mn-ea"/>
              </a:rPr>
              <a:t>：</a:t>
            </a:r>
            <a:r>
              <a:rPr lang="zh-CN" altLang="zh-CN" sz="2800" dirty="0">
                <a:latin typeface="+mn-ea"/>
              </a:rPr>
              <a:t>是公司代表的利益</a:t>
            </a:r>
            <a:endParaRPr lang="en-US" sz="2800" dirty="0">
              <a:latin typeface="+mn-ea"/>
            </a:endParaRPr>
          </a:p>
          <a:p>
            <a:pPr marL="730250" indent="-457200">
              <a:lnSpc>
                <a:spcPct val="120000"/>
              </a:lnSpc>
              <a:buFont typeface="Wingdings" panose="05000000000000000000" charset="0"/>
              <a:buChar char="l"/>
            </a:pPr>
            <a:r>
              <a:rPr lang="en-US" sz="2800" dirty="0">
                <a:latin typeface="+mn-ea"/>
              </a:rPr>
              <a:t>SWOT </a:t>
            </a:r>
            <a:r>
              <a:rPr lang="zh-CN" altLang="en-US" sz="2800" dirty="0">
                <a:latin typeface="+mn-ea"/>
              </a:rPr>
              <a:t>分析</a:t>
            </a:r>
            <a:endParaRPr lang="en-US" altLang="zh-CN" sz="2800" dirty="0">
              <a:latin typeface="+mn-ea"/>
            </a:endParaRPr>
          </a:p>
          <a:p>
            <a:pPr marL="890905" lvl="1" indent="-342900">
              <a:lnSpc>
                <a:spcPct val="120000"/>
              </a:lnSpc>
              <a:buFont typeface="Wingdings" panose="05000000000000000000" charset="0"/>
              <a:buChar char="l"/>
            </a:pPr>
            <a:r>
              <a:rPr lang="zh-CN" altLang="zh-CN" dirty="0">
                <a:latin typeface="+mn-ea"/>
              </a:rPr>
              <a:t>对优势和劣势的内部分析</a:t>
            </a:r>
          </a:p>
          <a:p>
            <a:pPr marL="890905" lvl="1" indent="-342900">
              <a:lnSpc>
                <a:spcPct val="120000"/>
              </a:lnSpc>
              <a:buFont typeface="Wingdings" panose="05000000000000000000" charset="0"/>
              <a:buChar char="l"/>
            </a:pPr>
            <a:r>
              <a:rPr lang="zh-CN" altLang="zh-CN" dirty="0">
                <a:latin typeface="+mn-ea"/>
              </a:rPr>
              <a:t>对目前存在或预期的机会和威胁的外部分析</a:t>
            </a:r>
          </a:p>
          <a:p>
            <a:pPr marL="730250" indent="-457200">
              <a:lnSpc>
                <a:spcPct val="120000"/>
              </a:lnSpc>
              <a:buFont typeface="Wingdings" panose="05000000000000000000" charset="0"/>
              <a:buChar char="l"/>
            </a:pPr>
            <a:r>
              <a:rPr lang="zh-CN" altLang="zh-CN" sz="2800" b="1" dirty="0">
                <a:latin typeface="+mn-ea"/>
              </a:rPr>
              <a:t>外部分析</a:t>
            </a:r>
            <a:r>
              <a:rPr lang="zh-CN" altLang="en-US" sz="2800" dirty="0">
                <a:latin typeface="+mn-ea"/>
              </a:rPr>
              <a:t>：</a:t>
            </a:r>
            <a:r>
              <a:rPr lang="zh-CN" altLang="zh-CN" sz="2800" dirty="0">
                <a:latin typeface="+mn-ea"/>
              </a:rPr>
              <a:t>检查运行环境来确定机会和威胁</a:t>
            </a:r>
            <a:endParaRPr lang="en-IN" sz="2800" dirty="0">
              <a:latin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6883" y="130493"/>
            <a:ext cx="8229600" cy="1498178"/>
          </a:xfrm>
        </p:spPr>
        <p:txBody>
          <a:bodyPr>
            <a:normAutofit/>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战略性培训与开发过程</a:t>
            </a:r>
            <a:br>
              <a:rPr lang="zh-CN" altLang="zh-CN" sz="2800" dirty="0"/>
            </a:br>
            <a:endParaRPr lang="en-IN" sz="3800" dirty="0"/>
          </a:p>
        </p:txBody>
      </p:sp>
      <p:sp>
        <p:nvSpPr>
          <p:cNvPr id="25602" name="Content Placeholder 2"/>
          <p:cNvSpPr>
            <a:spLocks noGrp="1"/>
          </p:cNvSpPr>
          <p:nvPr>
            <p:ph idx="4294967295"/>
          </p:nvPr>
        </p:nvSpPr>
        <p:spPr>
          <a:xfrm>
            <a:off x="457200" y="1267460"/>
            <a:ext cx="8229600" cy="4924425"/>
          </a:xfrm>
        </p:spPr>
        <p:txBody>
          <a:bodyPr/>
          <a:lstStyle/>
          <a:p>
            <a:pPr marL="273050" indent="240665">
              <a:lnSpc>
                <a:spcPct val="120000"/>
              </a:lnSpc>
            </a:pPr>
            <a:r>
              <a:rPr lang="zh-CN" altLang="zh-CN" sz="2800" b="1" dirty="0">
                <a:latin typeface="+mn-ea"/>
              </a:rPr>
              <a:t>内部分析</a:t>
            </a:r>
            <a:endParaRPr lang="en-US" altLang="zh-CN" sz="2800" b="1" dirty="0">
              <a:latin typeface="+mn-ea"/>
            </a:endParaRPr>
          </a:p>
          <a:p>
            <a:pPr marL="866775" lvl="1" indent="-318770">
              <a:lnSpc>
                <a:spcPct val="120000"/>
              </a:lnSpc>
            </a:pPr>
            <a:r>
              <a:rPr lang="zh-CN" altLang="zh-CN" dirty="0">
                <a:latin typeface="+mn-ea"/>
              </a:rPr>
              <a:t>试图定义公司的优势和劣势</a:t>
            </a:r>
            <a:endParaRPr lang="en-US" altLang="zh-CN" dirty="0">
              <a:latin typeface="+mn-ea"/>
            </a:endParaRPr>
          </a:p>
          <a:p>
            <a:pPr marL="866775" lvl="1" indent="-318770">
              <a:lnSpc>
                <a:spcPct val="120000"/>
              </a:lnSpc>
            </a:pPr>
            <a:r>
              <a:rPr lang="zh-CN" altLang="zh-CN" dirty="0">
                <a:latin typeface="+mn-ea"/>
              </a:rPr>
              <a:t>它着重检查金融资本、实际资本和人力资本的可用数量和质量</a:t>
            </a:r>
            <a:r>
              <a:rPr lang="en-US" altLang="zh-CN" dirty="0">
                <a:latin typeface="+mn-ea"/>
              </a:rPr>
              <a:t> </a:t>
            </a:r>
          </a:p>
          <a:p>
            <a:pPr marL="273050" indent="274320">
              <a:lnSpc>
                <a:spcPct val="120000"/>
              </a:lnSpc>
            </a:pPr>
            <a:r>
              <a:rPr lang="zh-CN" altLang="zh-CN" sz="2800" b="1" dirty="0">
                <a:latin typeface="+mn-ea"/>
              </a:rPr>
              <a:t>战略性选择</a:t>
            </a:r>
            <a:r>
              <a:rPr lang="en-US" altLang="zh-CN" sz="2800" dirty="0">
                <a:latin typeface="+mn-ea"/>
              </a:rPr>
              <a:t>：</a:t>
            </a:r>
            <a:r>
              <a:rPr lang="zh-CN" altLang="zh-CN" sz="2800" dirty="0">
                <a:latin typeface="+mn-ea"/>
              </a:rPr>
              <a:t>代表可以实现公司目标的最好的战略</a:t>
            </a:r>
          </a:p>
          <a:p>
            <a:pPr marL="0" indent="0">
              <a:buNone/>
            </a:pPr>
            <a:endParaRPr lang="en-IN"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443865" y="190818"/>
            <a:ext cx="7772400" cy="1354162"/>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2—2</a:t>
            </a:r>
            <a:r>
              <a:rPr lang="zh-CN" altLang="zh-CN" b="1" dirty="0">
                <a:latin typeface="华文新魏" panose="02010800040101010101" pitchFamily="2" charset="-122"/>
                <a:ea typeface="华文新魏" panose="02010800040101010101" pitchFamily="2" charset="-122"/>
              </a:rPr>
              <a:t>　制定经营战略</a:t>
            </a:r>
            <a:br>
              <a:rPr lang="zh-CN" altLang="zh-CN" dirty="0"/>
            </a:br>
            <a:endParaRPr lang="zh-CN" altLang="en-US" dirty="0"/>
          </a:p>
        </p:txBody>
      </p:sp>
      <p:pic>
        <p:nvPicPr>
          <p:cNvPr id="5" name="2-2.EPS" descr="id:2147497214;FounderCES"/>
          <p:cNvPicPr>
            <a:picLocks noGrp="1"/>
          </p:cNvPicPr>
          <p:nvPr>
            <p:ph sz="quarter" idx="1"/>
          </p:nvPr>
        </p:nvPicPr>
        <p:blipFill>
          <a:blip r:embed="rId2"/>
          <a:stretch>
            <a:fillRect/>
          </a:stretch>
        </p:blipFill>
        <p:spPr>
          <a:xfrm>
            <a:off x="0" y="1447800"/>
            <a:ext cx="9143999" cy="529356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47980" y="56198"/>
            <a:ext cx="8229600" cy="1426170"/>
          </a:xfrm>
        </p:spPr>
        <p:txBody>
          <a:bodyPr>
            <a:normAutofit fontScale="90000"/>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表</a:t>
            </a:r>
            <a:r>
              <a:rPr lang="en-US" altLang="zh-CN" sz="4400" b="1" dirty="0">
                <a:latin typeface="华文新魏" panose="02010800040101010101" pitchFamily="2" charset="-122"/>
                <a:ea typeface="华文新魏" panose="02010800040101010101" pitchFamily="2" charset="-122"/>
              </a:rPr>
              <a:t>2—2</a:t>
            </a:r>
            <a:r>
              <a:rPr lang="zh-CN" altLang="zh-CN" sz="4400" b="1" dirty="0">
                <a:latin typeface="华文新魏" panose="02010800040101010101" pitchFamily="2" charset="-122"/>
                <a:ea typeface="华文新魏" panose="02010800040101010101" pitchFamily="2" charset="-122"/>
              </a:rPr>
              <a:t>可能受培训影响的商业目标</a:t>
            </a:r>
            <a:br>
              <a:rPr lang="zh-CN" altLang="zh-CN" sz="3200" dirty="0"/>
            </a:br>
            <a:endParaRPr lang="en-IN" sz="3800" dirty="0"/>
          </a:p>
        </p:txBody>
      </p:sp>
      <p:sp>
        <p:nvSpPr>
          <p:cNvPr id="4" name="Rectangle 3"/>
          <p:cNvSpPr/>
          <p:nvPr/>
        </p:nvSpPr>
        <p:spPr>
          <a:xfrm>
            <a:off x="141159" y="1309395"/>
            <a:ext cx="9036496" cy="5229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latinLnBrk="0" hangingPunct="1">
              <a:lnSpc>
                <a:spcPct val="120000"/>
              </a:lnSpc>
              <a:spcBef>
                <a:spcPts val="600"/>
              </a:spcBef>
              <a:spcAft>
                <a:spcPts val="0"/>
              </a:spcAft>
              <a:defRPr/>
            </a:pPr>
            <a:r>
              <a:rPr lang="zh-CN" altLang="en-US" sz="2400" dirty="0">
                <a:solidFill>
                  <a:schemeClr val="tx1"/>
                </a:solidFill>
                <a:latin typeface="+mn-ea"/>
              </a:rPr>
              <a:t>提高生产力</a:t>
            </a:r>
          </a:p>
          <a:p>
            <a:pPr eaLnBrk="1" latinLnBrk="0" hangingPunct="1">
              <a:lnSpc>
                <a:spcPct val="120000"/>
              </a:lnSpc>
              <a:spcBef>
                <a:spcPts val="600"/>
              </a:spcBef>
              <a:spcAft>
                <a:spcPts val="0"/>
              </a:spcAft>
              <a:defRPr/>
            </a:pPr>
            <a:r>
              <a:rPr lang="zh-CN" altLang="en-US" sz="2400" dirty="0">
                <a:solidFill>
                  <a:schemeClr val="tx1"/>
                </a:solidFill>
                <a:latin typeface="+mn-ea"/>
              </a:rPr>
              <a:t>减少废品和返工</a:t>
            </a:r>
          </a:p>
          <a:p>
            <a:pPr eaLnBrk="1" latinLnBrk="0" hangingPunct="1">
              <a:lnSpc>
                <a:spcPct val="120000"/>
              </a:lnSpc>
              <a:spcBef>
                <a:spcPts val="600"/>
              </a:spcBef>
              <a:spcAft>
                <a:spcPts val="0"/>
              </a:spcAft>
              <a:defRPr/>
            </a:pPr>
            <a:r>
              <a:rPr lang="zh-CN" altLang="en-US" sz="2400" dirty="0">
                <a:solidFill>
                  <a:schemeClr val="tx1"/>
                </a:solidFill>
                <a:latin typeface="+mn-ea"/>
              </a:rPr>
              <a:t>提高客户满意度</a:t>
            </a:r>
          </a:p>
          <a:p>
            <a:pPr eaLnBrk="1" latinLnBrk="0" hangingPunct="1">
              <a:lnSpc>
                <a:spcPct val="120000"/>
              </a:lnSpc>
              <a:spcBef>
                <a:spcPts val="600"/>
              </a:spcBef>
              <a:spcAft>
                <a:spcPts val="0"/>
              </a:spcAft>
              <a:defRPr/>
            </a:pPr>
            <a:r>
              <a:rPr lang="zh-CN" altLang="en-US" sz="2400" dirty="0">
                <a:solidFill>
                  <a:schemeClr val="tx1"/>
                </a:solidFill>
                <a:latin typeface="+mn-ea"/>
              </a:rPr>
              <a:t>减少因雇员粗心大意引发的操作风险和事故</a:t>
            </a:r>
          </a:p>
          <a:p>
            <a:pPr eaLnBrk="1" latinLnBrk="0" hangingPunct="1">
              <a:lnSpc>
                <a:spcPct val="120000"/>
              </a:lnSpc>
              <a:spcBef>
                <a:spcPts val="600"/>
              </a:spcBef>
              <a:spcAft>
                <a:spcPts val="0"/>
              </a:spcAft>
              <a:defRPr/>
            </a:pPr>
            <a:r>
              <a:rPr lang="zh-CN" altLang="en-US" sz="2400" dirty="0">
                <a:solidFill>
                  <a:schemeClr val="tx1"/>
                </a:solidFill>
                <a:latin typeface="+mn-ea"/>
              </a:rPr>
              <a:t>提高雇员满意度和雇员专注度</a:t>
            </a:r>
          </a:p>
          <a:p>
            <a:pPr eaLnBrk="1" latinLnBrk="0" hangingPunct="1">
              <a:lnSpc>
                <a:spcPct val="120000"/>
              </a:lnSpc>
              <a:spcBef>
                <a:spcPts val="600"/>
              </a:spcBef>
              <a:spcAft>
                <a:spcPts val="0"/>
              </a:spcAft>
              <a:defRPr/>
            </a:pPr>
            <a:r>
              <a:rPr lang="zh-CN" altLang="en-US" sz="2400" dirty="0">
                <a:solidFill>
                  <a:schemeClr val="tx1"/>
                </a:solidFill>
                <a:latin typeface="+mn-ea"/>
              </a:rPr>
              <a:t>增加时间和有价值货物的产出</a:t>
            </a:r>
            <a:r>
              <a:rPr lang="en-US" altLang="zh-CN" sz="2400" dirty="0">
                <a:solidFill>
                  <a:schemeClr val="tx1"/>
                </a:solidFill>
                <a:latin typeface="+mn-ea"/>
              </a:rPr>
              <a:t>，</a:t>
            </a:r>
            <a:r>
              <a:rPr lang="zh-CN" altLang="en-US" sz="2400" dirty="0">
                <a:solidFill>
                  <a:schemeClr val="tx1"/>
                </a:solidFill>
                <a:latin typeface="+mn-ea"/>
              </a:rPr>
              <a:t>例如增加计费项目的时间</a:t>
            </a:r>
          </a:p>
          <a:p>
            <a:pPr eaLnBrk="1" latinLnBrk="0" hangingPunct="1">
              <a:lnSpc>
                <a:spcPct val="120000"/>
              </a:lnSpc>
              <a:spcBef>
                <a:spcPts val="600"/>
              </a:spcBef>
              <a:spcAft>
                <a:spcPts val="0"/>
              </a:spcAft>
              <a:defRPr/>
            </a:pPr>
            <a:r>
              <a:rPr lang="zh-CN" altLang="en-US" sz="2400" dirty="0">
                <a:solidFill>
                  <a:schemeClr val="tx1"/>
                </a:solidFill>
                <a:latin typeface="+mn-ea"/>
              </a:rPr>
              <a:t>更好的管理决策</a:t>
            </a:r>
          </a:p>
          <a:p>
            <a:pPr eaLnBrk="1" latinLnBrk="0" hangingPunct="1">
              <a:lnSpc>
                <a:spcPct val="120000"/>
              </a:lnSpc>
              <a:spcBef>
                <a:spcPts val="600"/>
              </a:spcBef>
              <a:spcAft>
                <a:spcPts val="0"/>
              </a:spcAft>
              <a:defRPr/>
            </a:pPr>
            <a:r>
              <a:rPr lang="zh-CN" altLang="en-US" sz="2400" dirty="0">
                <a:solidFill>
                  <a:schemeClr val="tx1"/>
                </a:solidFill>
                <a:latin typeface="+mn-ea"/>
              </a:rPr>
              <a:t>加大人力资本的开发力度</a:t>
            </a:r>
          </a:p>
          <a:p>
            <a:pPr eaLnBrk="1" latinLnBrk="0" hangingPunct="1">
              <a:lnSpc>
                <a:spcPct val="120000"/>
              </a:lnSpc>
              <a:spcBef>
                <a:spcPts val="600"/>
              </a:spcBef>
              <a:spcAft>
                <a:spcPts val="0"/>
              </a:spcAft>
              <a:defRPr/>
            </a:pPr>
            <a:r>
              <a:rPr lang="zh-CN" altLang="en-US" sz="2400" dirty="0">
                <a:solidFill>
                  <a:schemeClr val="tx1"/>
                </a:solidFill>
                <a:latin typeface="+mn-ea"/>
              </a:rPr>
              <a:t>带来竞争优势和增长的继任计划</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F2C39FC2-054D-48BB-94BC-3018ECDE17A9}"/>
              </a:ext>
            </a:extLst>
          </p:cNvPr>
          <p:cNvSpPr>
            <a:spLocks noGrp="1" noChangeArrowheads="1"/>
          </p:cNvSpPr>
          <p:nvPr>
            <p:ph type="title"/>
          </p:nvPr>
        </p:nvSpPr>
        <p:spPr/>
        <p:txBody>
          <a:bodyPr/>
          <a:lstStyle/>
          <a:p>
            <a:pPr eaLnBrk="1" hangingPunct="1"/>
            <a:endParaRPr lang="zh-CN" altLang="zh-CN"/>
          </a:p>
        </p:txBody>
      </p:sp>
      <p:sp>
        <p:nvSpPr>
          <p:cNvPr id="3075" name="Rectangle 3">
            <a:extLst>
              <a:ext uri="{FF2B5EF4-FFF2-40B4-BE49-F238E27FC236}">
                <a16:creationId xmlns:a16="http://schemas.microsoft.com/office/drawing/2014/main" id="{68F5618F-4035-4C23-ADB4-B931143F034B}"/>
              </a:ext>
            </a:extLst>
          </p:cNvPr>
          <p:cNvSpPr>
            <a:spLocks noGrp="1" noChangeArrowheads="1"/>
          </p:cNvSpPr>
          <p:nvPr>
            <p:ph type="body" idx="1"/>
          </p:nvPr>
        </p:nvSpPr>
        <p:spPr/>
        <p:txBody>
          <a:bodyPr/>
          <a:lstStyle/>
          <a:p>
            <a:pPr eaLnBrk="1" hangingPunct="1"/>
            <a:endParaRPr lang="en-US" altLang="zh-CN" sz="2800" b="1"/>
          </a:p>
          <a:p>
            <a:pPr eaLnBrk="1" hangingPunct="1"/>
            <a:endParaRPr lang="en-US" altLang="zh-CN" sz="2800" b="1"/>
          </a:p>
          <a:p>
            <a:pPr eaLnBrk="1" hangingPunct="1"/>
            <a:endParaRPr lang="en-US" altLang="zh-CN" sz="3600" b="1"/>
          </a:p>
          <a:p>
            <a:pPr eaLnBrk="1" hangingPunct="1"/>
            <a:endParaRPr lang="en-US" altLang="zh-CN" sz="3600" b="1"/>
          </a:p>
          <a:p>
            <a:pPr eaLnBrk="1" hangingPunct="1"/>
            <a:r>
              <a:rPr lang="zh-CN" altLang="en-US" sz="3600" b="1"/>
              <a:t>近千本</a:t>
            </a:r>
            <a:r>
              <a:rPr lang="en-US" altLang="zh-CN" sz="3600" b="1"/>
              <a:t>MBA</a:t>
            </a:r>
            <a:r>
              <a:rPr lang="zh-CN" altLang="en-US" sz="3600" b="1"/>
              <a:t>职业经理教程免费下载</a:t>
            </a:r>
          </a:p>
          <a:p>
            <a:pPr eaLnBrk="1" hangingPunct="1"/>
            <a:r>
              <a:rPr lang="en-US" altLang="zh-CN" sz="3600" b="1"/>
              <a:t>-----</a:t>
            </a:r>
            <a:r>
              <a:rPr lang="zh-CN" altLang="en-US" sz="3600" b="1"/>
              <a:t>请速登陆：</a:t>
            </a:r>
            <a:r>
              <a:rPr lang="en-US" altLang="zh-CN" sz="3600" b="1">
                <a:hlinkClick r:id="rId2"/>
              </a:rPr>
              <a:t>www.mhjy.net</a:t>
            </a:r>
            <a:endParaRPr lang="en-US" altLang="zh-CN" sz="3600" b="1"/>
          </a:p>
          <a:p>
            <a:pPr eaLnBrk="1" hangingPunct="1"/>
            <a:endParaRPr lang="en-US" altLang="zh-CN" sz="3600" b="1"/>
          </a:p>
          <a:p>
            <a:pPr eaLnBrk="1" hangingPunct="1"/>
            <a:endParaRPr lang="en-US" altLang="zh-CN" sz="3600" b="1"/>
          </a:p>
          <a:p>
            <a:pPr eaLnBrk="1" hangingPunct="1"/>
            <a:endParaRPr lang="en-US" altLang="zh-CN"/>
          </a:p>
        </p:txBody>
      </p:sp>
      <p:pic>
        <p:nvPicPr>
          <p:cNvPr id="3076" name="Picture 6" descr="banner_cn">
            <a:extLst>
              <a:ext uri="{FF2B5EF4-FFF2-40B4-BE49-F238E27FC236}">
                <a16:creationId xmlns:a16="http://schemas.microsoft.com/office/drawing/2014/main" id="{3056BFAE-81D5-44AF-A580-6CEA7A724F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62547"/>
            <a:ext cx="8229600" cy="1426170"/>
          </a:xfrm>
        </p:spPr>
        <p:txBody>
          <a:bodyPr>
            <a:normAutofit fontScale="90000"/>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2—3</a:t>
            </a:r>
            <a:r>
              <a:rPr lang="zh-CN" altLang="zh-CN" b="1" dirty="0">
                <a:latin typeface="华文新魏" panose="02010800040101010101" pitchFamily="2" charset="-122"/>
                <a:ea typeface="华文新魏" panose="02010800040101010101" pitchFamily="2" charset="-122"/>
              </a:rPr>
              <a:t>就如何实现公司目标制定决策</a:t>
            </a:r>
            <a:br>
              <a:rPr lang="zh-CN" altLang="zh-CN" sz="3200" dirty="0"/>
            </a:br>
            <a:endParaRPr lang="en-IN" sz="3400" dirty="0"/>
          </a:p>
        </p:txBody>
      </p:sp>
      <p:sp>
        <p:nvSpPr>
          <p:cNvPr id="4" name="Rectangle 3"/>
          <p:cNvSpPr/>
          <p:nvPr/>
        </p:nvSpPr>
        <p:spPr>
          <a:xfrm>
            <a:off x="0" y="1484784"/>
            <a:ext cx="9143999" cy="5256584"/>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latinLnBrk="0" hangingPunct="1">
              <a:lnSpc>
                <a:spcPct val="120000"/>
              </a:lnSpc>
              <a:spcBef>
                <a:spcPts val="600"/>
              </a:spcBef>
              <a:defRPr/>
            </a:pPr>
            <a:r>
              <a:rPr lang="en-US" altLang="zh-CN" sz="2400" dirty="0">
                <a:solidFill>
                  <a:schemeClr val="tx1"/>
                </a:solidFill>
                <a:latin typeface="+mn-ea"/>
              </a:rPr>
              <a:t>1.</a:t>
            </a:r>
            <a:r>
              <a:rPr lang="zh-CN" altLang="en-US" sz="2400" dirty="0">
                <a:solidFill>
                  <a:schemeClr val="tx1"/>
                </a:solidFill>
                <a:latin typeface="+mn-ea"/>
              </a:rPr>
              <a:t>去哪里竞争</a:t>
            </a:r>
            <a:r>
              <a:rPr lang="en-US" altLang="zh-CN" sz="2400" dirty="0">
                <a:solidFill>
                  <a:schemeClr val="tx1"/>
                </a:solidFill>
                <a:latin typeface="+mn-ea"/>
              </a:rPr>
              <a:t>？</a:t>
            </a:r>
          </a:p>
          <a:p>
            <a:pPr eaLnBrk="1" latinLnBrk="0" hangingPunct="1">
              <a:lnSpc>
                <a:spcPct val="120000"/>
              </a:lnSpc>
              <a:spcBef>
                <a:spcPts val="600"/>
              </a:spcBef>
              <a:defRPr/>
            </a:pPr>
            <a:r>
              <a:rPr lang="zh-CN" altLang="en-US" sz="2400" dirty="0">
                <a:solidFill>
                  <a:schemeClr val="tx1"/>
                </a:solidFill>
                <a:latin typeface="+mn-ea"/>
              </a:rPr>
              <a:t>我们在什么样的市场</a:t>
            </a:r>
            <a:r>
              <a:rPr lang="en-US" altLang="zh-CN" sz="2400" dirty="0">
                <a:solidFill>
                  <a:schemeClr val="tx1"/>
                </a:solidFill>
                <a:latin typeface="+mn-ea"/>
              </a:rPr>
              <a:t>（</a:t>
            </a:r>
            <a:r>
              <a:rPr lang="zh-CN" altLang="en-US" sz="2400" dirty="0">
                <a:solidFill>
                  <a:schemeClr val="tx1"/>
                </a:solidFill>
                <a:latin typeface="+mn-ea"/>
              </a:rPr>
              <a:t>工业、产品</a:t>
            </a:r>
            <a:r>
              <a:rPr lang="en-US" altLang="zh-CN" sz="2400" dirty="0">
                <a:solidFill>
                  <a:schemeClr val="tx1"/>
                </a:solidFill>
                <a:latin typeface="+mn-ea"/>
              </a:rPr>
              <a:t>）</a:t>
            </a:r>
            <a:r>
              <a:rPr lang="zh-CN" altLang="en-US" sz="2400" dirty="0">
                <a:solidFill>
                  <a:schemeClr val="tx1"/>
                </a:solidFill>
                <a:latin typeface="+mn-ea"/>
              </a:rPr>
              <a:t>中竞争</a:t>
            </a:r>
            <a:r>
              <a:rPr lang="en-US" altLang="zh-CN" sz="2400" dirty="0">
                <a:solidFill>
                  <a:schemeClr val="tx1"/>
                </a:solidFill>
                <a:latin typeface="+mn-ea"/>
              </a:rPr>
              <a:t>？</a:t>
            </a:r>
          </a:p>
          <a:p>
            <a:pPr eaLnBrk="1" latinLnBrk="0" hangingPunct="1">
              <a:lnSpc>
                <a:spcPct val="120000"/>
              </a:lnSpc>
              <a:spcBef>
                <a:spcPts val="600"/>
              </a:spcBef>
              <a:defRPr/>
            </a:pPr>
            <a:r>
              <a:rPr lang="en-US" altLang="zh-CN" sz="2400" dirty="0">
                <a:solidFill>
                  <a:schemeClr val="tx1"/>
                </a:solidFill>
                <a:latin typeface="+mn-ea"/>
              </a:rPr>
              <a:t>2.</a:t>
            </a:r>
            <a:r>
              <a:rPr lang="zh-CN" altLang="en-US" sz="2400" dirty="0">
                <a:solidFill>
                  <a:schemeClr val="tx1"/>
                </a:solidFill>
                <a:latin typeface="+mn-ea"/>
              </a:rPr>
              <a:t>怎样竞争</a:t>
            </a:r>
            <a:r>
              <a:rPr lang="en-US" altLang="zh-CN" sz="2400" dirty="0">
                <a:solidFill>
                  <a:schemeClr val="tx1"/>
                </a:solidFill>
                <a:latin typeface="+mn-ea"/>
              </a:rPr>
              <a:t>？</a:t>
            </a:r>
          </a:p>
          <a:p>
            <a:pPr eaLnBrk="1" latinLnBrk="0" hangingPunct="1">
              <a:lnSpc>
                <a:spcPct val="120000"/>
              </a:lnSpc>
              <a:spcBef>
                <a:spcPts val="600"/>
              </a:spcBef>
              <a:defRPr/>
            </a:pPr>
            <a:r>
              <a:rPr lang="zh-CN" altLang="en-US" sz="2400" dirty="0">
                <a:solidFill>
                  <a:schemeClr val="tx1"/>
                </a:solidFill>
                <a:latin typeface="+mn-ea"/>
              </a:rPr>
              <a:t>我们基于什么标准和差异性特征竞争</a:t>
            </a:r>
            <a:r>
              <a:rPr lang="en-US" altLang="zh-CN" sz="2400" dirty="0">
                <a:solidFill>
                  <a:schemeClr val="tx1"/>
                </a:solidFill>
                <a:latin typeface="+mn-ea"/>
              </a:rPr>
              <a:t>？</a:t>
            </a:r>
            <a:r>
              <a:rPr lang="zh-CN" altLang="en-US" sz="2400" dirty="0">
                <a:solidFill>
                  <a:schemeClr val="tx1"/>
                </a:solidFill>
                <a:latin typeface="+mn-ea"/>
              </a:rPr>
              <a:t>是成本、质量、信任度、交付还是创新性</a:t>
            </a:r>
            <a:r>
              <a:rPr lang="en-US" altLang="zh-CN" sz="2400" dirty="0">
                <a:solidFill>
                  <a:schemeClr val="tx1"/>
                </a:solidFill>
                <a:latin typeface="+mn-ea"/>
              </a:rPr>
              <a:t>？</a:t>
            </a:r>
          </a:p>
          <a:p>
            <a:pPr eaLnBrk="1" latinLnBrk="0" hangingPunct="1">
              <a:lnSpc>
                <a:spcPct val="120000"/>
              </a:lnSpc>
              <a:spcBef>
                <a:spcPts val="600"/>
              </a:spcBef>
              <a:defRPr/>
            </a:pPr>
            <a:r>
              <a:rPr lang="en-US" altLang="zh-CN" sz="2400" dirty="0">
                <a:solidFill>
                  <a:schemeClr val="tx1"/>
                </a:solidFill>
                <a:latin typeface="+mn-ea"/>
              </a:rPr>
              <a:t>3.</a:t>
            </a:r>
            <a:r>
              <a:rPr lang="zh-CN" altLang="en-US" sz="2400" dirty="0">
                <a:solidFill>
                  <a:schemeClr val="tx1"/>
                </a:solidFill>
                <a:latin typeface="+mn-ea"/>
              </a:rPr>
              <a:t>拿什么竞争</a:t>
            </a:r>
            <a:r>
              <a:rPr lang="en-US" altLang="zh-CN" sz="2400" dirty="0">
                <a:solidFill>
                  <a:schemeClr val="tx1"/>
                </a:solidFill>
                <a:latin typeface="+mn-ea"/>
              </a:rPr>
              <a:t>？</a:t>
            </a:r>
          </a:p>
          <a:p>
            <a:pPr eaLnBrk="1" latinLnBrk="0" hangingPunct="1">
              <a:lnSpc>
                <a:spcPct val="120000"/>
              </a:lnSpc>
              <a:spcBef>
                <a:spcPts val="600"/>
              </a:spcBef>
              <a:defRPr/>
            </a:pPr>
            <a:r>
              <a:rPr lang="zh-CN" altLang="en-US" sz="2400" dirty="0">
                <a:solidFill>
                  <a:schemeClr val="tx1"/>
                </a:solidFill>
                <a:latin typeface="+mn-ea"/>
              </a:rPr>
              <a:t>什么样的资源可使我们击败竞争对手</a:t>
            </a:r>
            <a:r>
              <a:rPr lang="en-US" altLang="zh-CN" sz="2400" dirty="0">
                <a:solidFill>
                  <a:schemeClr val="tx1"/>
                </a:solidFill>
                <a:latin typeface="+mn-ea"/>
              </a:rPr>
              <a:t>？</a:t>
            </a:r>
            <a:r>
              <a:rPr lang="zh-CN" altLang="en-US" sz="2400" dirty="0">
                <a:solidFill>
                  <a:schemeClr val="tx1"/>
                </a:solidFill>
                <a:latin typeface="+mn-ea"/>
              </a:rPr>
              <a:t>我们如何获得、开发和配置这些资源</a:t>
            </a:r>
            <a:r>
              <a:rPr lang="en-US" altLang="zh-CN" sz="2400" dirty="0">
                <a:solidFill>
                  <a:schemeClr val="tx1"/>
                </a:solidFill>
                <a:latin typeface="+mn-ea"/>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2428" y="-1285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战略性培训与开发过程</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372745" y="1258570"/>
            <a:ext cx="8229600" cy="4924425"/>
          </a:xfrm>
        </p:spPr>
        <p:txBody>
          <a:bodyPr/>
          <a:lstStyle/>
          <a:p>
            <a:pPr marL="273050" indent="300355">
              <a:lnSpc>
                <a:spcPct val="120000"/>
              </a:lnSpc>
            </a:pPr>
            <a:r>
              <a:rPr lang="zh-CN" altLang="zh-CN" sz="2800" b="1" dirty="0"/>
              <a:t>战略性培训与开发策略</a:t>
            </a:r>
            <a:r>
              <a:rPr lang="zh-CN" altLang="en-US" sz="2800" dirty="0"/>
              <a:t>：</a:t>
            </a:r>
          </a:p>
          <a:p>
            <a:pPr marL="273050" indent="0">
              <a:lnSpc>
                <a:spcPct val="120000"/>
              </a:lnSpc>
              <a:buNone/>
            </a:pPr>
            <a:r>
              <a:rPr lang="zh-CN" altLang="zh-CN" sz="2800" dirty="0"/>
              <a:t>   公司为实现其经营战略采取的与学习相关的行动</a:t>
            </a:r>
            <a:endParaRPr lang="en-IN"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0" y="274638"/>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2—4</a:t>
            </a:r>
            <a:r>
              <a:rPr lang="zh-CN" altLang="zh-CN" b="1" dirty="0">
                <a:latin typeface="华文新魏" panose="02010800040101010101" pitchFamily="2" charset="-122"/>
                <a:ea typeface="华文新魏" panose="02010800040101010101" pitchFamily="2" charset="-122"/>
              </a:rPr>
              <a:t>战略性培训与开发策略及其影响</a:t>
            </a:r>
            <a:br>
              <a:rPr lang="zh-CN" altLang="zh-CN" b="1" dirty="0">
                <a:latin typeface="华文新魏" panose="02010800040101010101" pitchFamily="2" charset="-122"/>
                <a:ea typeface="华文新魏" panose="02010800040101010101" pitchFamily="2" charset="-122"/>
              </a:rPr>
            </a:br>
            <a:endParaRPr lang="zh-CN" altLang="en-US" b="1" dirty="0">
              <a:latin typeface="华文新魏" panose="02010800040101010101" pitchFamily="2" charset="-122"/>
              <a:ea typeface="华文新魏" panose="02010800040101010101" pitchFamily="2" charset="-122"/>
            </a:endParaRPr>
          </a:p>
        </p:txBody>
      </p:sp>
      <p:graphicFrame>
        <p:nvGraphicFramePr>
          <p:cNvPr id="5" name="内容占位符 4"/>
          <p:cNvGraphicFramePr>
            <a:graphicFrameLocks noGrp="1"/>
          </p:cNvGraphicFramePr>
          <p:nvPr>
            <p:ph sz="quarter" idx="1"/>
          </p:nvPr>
        </p:nvGraphicFramePr>
        <p:xfrm>
          <a:off x="0" y="1124744"/>
          <a:ext cx="9036496" cy="5733256"/>
        </p:xfrm>
        <a:graphic>
          <a:graphicData uri="http://schemas.openxmlformats.org/drawingml/2006/table">
            <a:tbl>
              <a:tblPr firstRow="1" firstCol="1" bandRow="1">
                <a:tableStyleId>{5C22544A-7EE6-4342-B048-85BDC9FD1C3A}</a:tableStyleId>
              </a:tblPr>
              <a:tblGrid>
                <a:gridCol w="2617505">
                  <a:extLst>
                    <a:ext uri="{9D8B030D-6E8A-4147-A177-3AD203B41FA5}">
                      <a16:colId xmlns:a16="http://schemas.microsoft.com/office/drawing/2014/main" val="20000"/>
                    </a:ext>
                  </a:extLst>
                </a:gridCol>
                <a:gridCol w="6418991">
                  <a:extLst>
                    <a:ext uri="{9D8B030D-6E8A-4147-A177-3AD203B41FA5}">
                      <a16:colId xmlns:a16="http://schemas.microsoft.com/office/drawing/2014/main" val="20001"/>
                    </a:ext>
                  </a:extLst>
                </a:gridCol>
              </a:tblGrid>
              <a:tr h="332426">
                <a:tc>
                  <a:txBody>
                    <a:bodyPr/>
                    <a:lstStyle/>
                    <a:p>
                      <a:pPr algn="ctr">
                        <a:lnSpc>
                          <a:spcPct val="100000"/>
                        </a:lnSpc>
                        <a:spcAft>
                          <a:spcPts val="0"/>
                        </a:spcAft>
                      </a:pPr>
                      <a:r>
                        <a:rPr lang="zh-CN" sz="2000" dirty="0">
                          <a:solidFill>
                            <a:schemeClr val="accent4">
                              <a:lumMod val="50000"/>
                            </a:schemeClr>
                          </a:solidFill>
                          <a:effectLst/>
                          <a:latin typeface="+mn-ea"/>
                          <a:ea typeface="+mn-ea"/>
                        </a:rPr>
                        <a:t>战略性培训与开发策略</a:t>
                      </a:r>
                      <a:endParaRPr lang="zh-CN" sz="2000" dirty="0">
                        <a:solidFill>
                          <a:schemeClr val="accent4">
                            <a:lumMod val="50000"/>
                          </a:schemeClr>
                        </a:solidFill>
                        <a:effectLst/>
                        <a:latin typeface="+mn-ea"/>
                        <a:ea typeface="+mn-ea"/>
                        <a:cs typeface="Times New Roman" panose="02020603050405020304"/>
                      </a:endParaRPr>
                    </a:p>
                  </a:txBody>
                  <a:tcPr marL="0" marR="0" marT="0" marB="0" anchor="ctr"/>
                </a:tc>
                <a:tc>
                  <a:txBody>
                    <a:bodyPr/>
                    <a:lstStyle/>
                    <a:p>
                      <a:pPr algn="ctr">
                        <a:lnSpc>
                          <a:spcPct val="100000"/>
                        </a:lnSpc>
                        <a:spcAft>
                          <a:spcPts val="0"/>
                        </a:spcAft>
                      </a:pPr>
                      <a:r>
                        <a:rPr lang="zh-CN" sz="2000">
                          <a:solidFill>
                            <a:schemeClr val="accent4">
                              <a:lumMod val="50000"/>
                            </a:schemeClr>
                          </a:solidFill>
                          <a:effectLst/>
                          <a:latin typeface="+mn-ea"/>
                          <a:ea typeface="+mn-ea"/>
                        </a:rPr>
                        <a:t>启示</a:t>
                      </a:r>
                      <a:endParaRPr lang="zh-CN" sz="2000">
                        <a:solidFill>
                          <a:schemeClr val="accent4">
                            <a:lumMod val="50000"/>
                          </a:schemeClr>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1127786">
                <a:tc>
                  <a:txBody>
                    <a:bodyPr/>
                    <a:lstStyle/>
                    <a:p>
                      <a:pPr>
                        <a:lnSpc>
                          <a:spcPct val="100000"/>
                        </a:lnSpc>
                        <a:spcAft>
                          <a:spcPts val="0"/>
                        </a:spcAft>
                      </a:pPr>
                      <a:r>
                        <a:rPr lang="zh-CN" sz="2000" dirty="0">
                          <a:solidFill>
                            <a:schemeClr val="accent4">
                              <a:lumMod val="50000"/>
                            </a:schemeClr>
                          </a:solidFill>
                          <a:effectLst/>
                          <a:latin typeface="+mn-ea"/>
                          <a:ea typeface="+mn-ea"/>
                        </a:rPr>
                        <a:t>丰富学习方式</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在培训中运用技术</a:t>
                      </a:r>
                      <a:r>
                        <a:rPr lang="en-US" sz="2000" dirty="0">
                          <a:solidFill>
                            <a:schemeClr val="accent4">
                              <a:lumMod val="50000"/>
                            </a:schemeClr>
                          </a:solidFill>
                          <a:effectLst/>
                          <a:latin typeface="+mn-ea"/>
                          <a:ea typeface="+mn-ea"/>
                        </a:rPr>
                        <a:t>，</a:t>
                      </a:r>
                      <a:r>
                        <a:rPr lang="zh-CN" sz="2000" dirty="0">
                          <a:solidFill>
                            <a:schemeClr val="accent4">
                              <a:lumMod val="50000"/>
                            </a:schemeClr>
                          </a:solidFill>
                          <a:effectLst/>
                          <a:latin typeface="+mn-ea"/>
                          <a:ea typeface="+mn-ea"/>
                        </a:rPr>
                        <a:t>如互联网</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促进非正式学习</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提供更多个性化学习机会</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748592">
                <a:tc>
                  <a:txBody>
                    <a:bodyPr/>
                    <a:lstStyle/>
                    <a:p>
                      <a:pPr>
                        <a:lnSpc>
                          <a:spcPct val="100000"/>
                        </a:lnSpc>
                        <a:spcAft>
                          <a:spcPts val="0"/>
                        </a:spcAft>
                      </a:pPr>
                      <a:r>
                        <a:rPr lang="zh-CN" sz="2000">
                          <a:solidFill>
                            <a:schemeClr val="accent4">
                              <a:lumMod val="50000"/>
                            </a:schemeClr>
                          </a:solidFill>
                          <a:effectLst/>
                          <a:latin typeface="+mn-ea"/>
                          <a:ea typeface="+mn-ea"/>
                        </a:rPr>
                        <a:t>扩大受训人员数量</a:t>
                      </a:r>
                      <a:endParaRPr lang="zh-CN" sz="2000">
                        <a:solidFill>
                          <a:schemeClr val="accent4">
                            <a:lumMod val="50000"/>
                          </a:schemeClr>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培训客户、供应商和雇员</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向非管理雇员提供更多学习机会</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1127786">
                <a:tc>
                  <a:txBody>
                    <a:bodyPr/>
                    <a:lstStyle/>
                    <a:p>
                      <a:pPr>
                        <a:lnSpc>
                          <a:spcPct val="100000"/>
                        </a:lnSpc>
                        <a:spcAft>
                          <a:spcPts val="0"/>
                        </a:spcAft>
                      </a:pPr>
                      <a:r>
                        <a:rPr lang="zh-CN" sz="2000">
                          <a:solidFill>
                            <a:schemeClr val="accent4">
                              <a:lumMod val="50000"/>
                            </a:schemeClr>
                          </a:solidFill>
                          <a:effectLst/>
                          <a:latin typeface="+mn-ea"/>
                          <a:ea typeface="+mn-ea"/>
                        </a:rPr>
                        <a:t>加快雇员学习步伐</a:t>
                      </a:r>
                      <a:endParaRPr lang="zh-CN" sz="2000">
                        <a:solidFill>
                          <a:schemeClr val="accent4">
                            <a:lumMod val="50000"/>
                          </a:schemeClr>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快速识别需求</a:t>
                      </a:r>
                      <a:r>
                        <a:rPr lang="en-US" sz="2000" dirty="0">
                          <a:solidFill>
                            <a:schemeClr val="accent4">
                              <a:lumMod val="50000"/>
                            </a:schemeClr>
                          </a:solidFill>
                          <a:effectLst/>
                          <a:latin typeface="+mn-ea"/>
                          <a:ea typeface="+mn-ea"/>
                        </a:rPr>
                        <a:t>，</a:t>
                      </a:r>
                      <a:r>
                        <a:rPr lang="zh-CN" sz="2000" dirty="0">
                          <a:solidFill>
                            <a:schemeClr val="accent4">
                              <a:lumMod val="50000"/>
                            </a:schemeClr>
                          </a:solidFill>
                          <a:effectLst/>
                          <a:latin typeface="+mn-ea"/>
                          <a:ea typeface="+mn-ea"/>
                        </a:rPr>
                        <a:t>提供高品质的学习解决方案</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缩短开发培训项目的时间</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促进所需的学习资源的利用</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1127786">
                <a:tc>
                  <a:txBody>
                    <a:bodyPr/>
                    <a:lstStyle/>
                    <a:p>
                      <a:pPr>
                        <a:lnSpc>
                          <a:spcPct val="100000"/>
                        </a:lnSpc>
                        <a:spcAft>
                          <a:spcPts val="0"/>
                        </a:spcAft>
                      </a:pPr>
                      <a:r>
                        <a:rPr lang="zh-CN" sz="2000">
                          <a:solidFill>
                            <a:schemeClr val="accent4">
                              <a:lumMod val="50000"/>
                            </a:schemeClr>
                          </a:solidFill>
                          <a:effectLst/>
                          <a:latin typeface="+mn-ea"/>
                          <a:ea typeface="+mn-ea"/>
                        </a:rPr>
                        <a:t>改善客户服务</a:t>
                      </a:r>
                      <a:endParaRPr lang="zh-CN" sz="2000">
                        <a:solidFill>
                          <a:schemeClr val="accent4">
                            <a:lumMod val="50000"/>
                          </a:schemeClr>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确保雇员具备产品和服务方面的知识</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确保雇员具备与客户交往的技能</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确保雇员了解自己的角色和决策权</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1268880">
                <a:tc>
                  <a:txBody>
                    <a:bodyPr/>
                    <a:lstStyle/>
                    <a:p>
                      <a:pPr>
                        <a:lnSpc>
                          <a:spcPct val="100000"/>
                        </a:lnSpc>
                        <a:spcAft>
                          <a:spcPts val="0"/>
                        </a:spcAft>
                      </a:pPr>
                      <a:r>
                        <a:rPr lang="zh-CN" sz="2000" dirty="0">
                          <a:solidFill>
                            <a:schemeClr val="accent4">
                              <a:lumMod val="50000"/>
                            </a:schemeClr>
                          </a:solidFill>
                          <a:effectLst/>
                          <a:latin typeface="+mn-ea"/>
                          <a:ea typeface="+mn-ea"/>
                        </a:rPr>
                        <a:t>提供开发机遇及增强与雇员的沟通</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确保雇员有自我发展的机会</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确保雇员了解职业机会并清楚个人成长机会</a:t>
                      </a:r>
                    </a:p>
                    <a:p>
                      <a:pPr>
                        <a:lnSpc>
                          <a:spcPct val="100000"/>
                        </a:lnSpc>
                        <a:spcAft>
                          <a:spcPts val="0"/>
                        </a:spcAft>
                      </a:pPr>
                      <a:r>
                        <a:rPr lang="en-US" sz="2000" dirty="0">
                          <a:solidFill>
                            <a:schemeClr val="accent4">
                              <a:lumMod val="50000"/>
                            </a:schemeClr>
                          </a:solidFill>
                          <a:effectLst/>
                          <a:latin typeface="+mn-ea"/>
                          <a:ea typeface="+mn-ea"/>
                        </a:rPr>
                        <a:t>● </a:t>
                      </a:r>
                      <a:r>
                        <a:rPr lang="zh-CN" sz="2000" dirty="0">
                          <a:solidFill>
                            <a:schemeClr val="accent4">
                              <a:lumMod val="50000"/>
                            </a:schemeClr>
                          </a:solidFill>
                          <a:effectLst/>
                          <a:latin typeface="+mn-ea"/>
                          <a:ea typeface="+mn-ea"/>
                        </a:rPr>
                        <a:t>确保培训与开发解决雇员目前的工作需求并实现个人成长</a:t>
                      </a:r>
                      <a:endParaRPr lang="zh-CN" sz="2000" dirty="0">
                        <a:solidFill>
                          <a:schemeClr val="accent4">
                            <a:lumMod val="50000"/>
                          </a:schemeClr>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6896"/>
            <a:ext cx="8686800" cy="1143000"/>
          </a:xfrm>
        </p:spPr>
        <p:txBody>
          <a:bodyPr/>
          <a:lstStyle/>
          <a:p>
            <a:r>
              <a:rPr lang="zh-CN" altLang="en-US" b="1" dirty="0">
                <a:latin typeface="华文新魏" panose="02010800040101010101" pitchFamily="2" charset="-122"/>
                <a:ea typeface="华文新魏" panose="02010800040101010101" pitchFamily="2" charset="-122"/>
              </a:rPr>
              <a:t>续前表</a:t>
            </a:r>
          </a:p>
        </p:txBody>
      </p:sp>
      <p:graphicFrame>
        <p:nvGraphicFramePr>
          <p:cNvPr id="5" name="内容占位符 4"/>
          <p:cNvGraphicFramePr>
            <a:graphicFrameLocks noGrp="1"/>
          </p:cNvGraphicFramePr>
          <p:nvPr>
            <p:ph sz="quarter" idx="1"/>
          </p:nvPr>
        </p:nvGraphicFramePr>
        <p:xfrm>
          <a:off x="0" y="1340767"/>
          <a:ext cx="9144000" cy="5605922"/>
        </p:xfrm>
        <a:graphic>
          <a:graphicData uri="http://schemas.openxmlformats.org/drawingml/2006/table">
            <a:tbl>
              <a:tblPr firstRow="1" firstCol="1" bandRow="1">
                <a:tableStyleId>{5C22544A-7EE6-4342-B048-85BDC9FD1C3A}</a:tableStyleId>
              </a:tblPr>
              <a:tblGrid>
                <a:gridCol w="2648645">
                  <a:extLst>
                    <a:ext uri="{9D8B030D-6E8A-4147-A177-3AD203B41FA5}">
                      <a16:colId xmlns:a16="http://schemas.microsoft.com/office/drawing/2014/main" val="20000"/>
                    </a:ext>
                  </a:extLst>
                </a:gridCol>
                <a:gridCol w="6495355">
                  <a:extLst>
                    <a:ext uri="{9D8B030D-6E8A-4147-A177-3AD203B41FA5}">
                      <a16:colId xmlns:a16="http://schemas.microsoft.com/office/drawing/2014/main" val="20001"/>
                    </a:ext>
                  </a:extLst>
                </a:gridCol>
              </a:tblGrid>
              <a:tr h="447675">
                <a:tc>
                  <a:txBody>
                    <a:bodyPr/>
                    <a:lstStyle/>
                    <a:p>
                      <a:pPr algn="ctr">
                        <a:lnSpc>
                          <a:spcPct val="120000"/>
                        </a:lnSpc>
                        <a:spcAft>
                          <a:spcPts val="0"/>
                        </a:spcAft>
                      </a:pPr>
                      <a:r>
                        <a:rPr lang="zh-CN" sz="2000" dirty="0">
                          <a:effectLst/>
                          <a:latin typeface="+mn-ea"/>
                        </a:rPr>
                        <a:t>战略性培训与开发策略</a:t>
                      </a:r>
                      <a:endParaRPr lang="zh-CN" sz="2000" dirty="0">
                        <a:solidFill>
                          <a:srgbClr val="000000"/>
                        </a:solidFill>
                        <a:effectLst/>
                        <a:latin typeface="+mn-ea"/>
                        <a:cs typeface="Times New Roman" panose="02020603050405020304"/>
                      </a:endParaRPr>
                    </a:p>
                  </a:txBody>
                  <a:tcPr marL="0" marR="0" marT="0" marB="0" anchor="ctr"/>
                </a:tc>
                <a:tc>
                  <a:txBody>
                    <a:bodyPr/>
                    <a:lstStyle/>
                    <a:p>
                      <a:pPr algn="ctr">
                        <a:lnSpc>
                          <a:spcPct val="120000"/>
                        </a:lnSpc>
                        <a:spcAft>
                          <a:spcPts val="0"/>
                        </a:spcAft>
                      </a:pPr>
                      <a:r>
                        <a:rPr lang="zh-CN" sz="2000">
                          <a:effectLst/>
                          <a:latin typeface="+mn-ea"/>
                        </a:rPr>
                        <a:t>启示</a:t>
                      </a:r>
                      <a:endParaRPr lang="zh-CN" sz="2000">
                        <a:solidFill>
                          <a:srgbClr val="000000"/>
                        </a:solidFill>
                        <a:effectLst/>
                        <a:latin typeface="+mn-ea"/>
                        <a:cs typeface="Times New Roman" panose="02020603050405020304"/>
                      </a:endParaRPr>
                    </a:p>
                  </a:txBody>
                  <a:tcPr marL="0" marR="0" marT="0" marB="0" anchor="ctr"/>
                </a:tc>
                <a:extLst>
                  <a:ext uri="{0D108BD9-81ED-4DB2-BD59-A6C34878D82A}">
                    <a16:rowId xmlns:a16="http://schemas.microsoft.com/office/drawing/2014/main" val="10000"/>
                  </a:ext>
                </a:extLst>
              </a:tr>
              <a:tr h="1519485">
                <a:tc>
                  <a:txBody>
                    <a:bodyPr/>
                    <a:lstStyle/>
                    <a:p>
                      <a:pPr>
                        <a:lnSpc>
                          <a:spcPct val="120000"/>
                        </a:lnSpc>
                        <a:spcAft>
                          <a:spcPts val="0"/>
                        </a:spcAft>
                      </a:pPr>
                      <a:r>
                        <a:rPr lang="zh-CN" sz="2000" dirty="0">
                          <a:effectLst/>
                          <a:latin typeface="+mn-ea"/>
                        </a:rPr>
                        <a:t>获取和分享知识</a:t>
                      </a:r>
                      <a:endParaRPr lang="zh-CN" sz="2000" dirty="0">
                        <a:solidFill>
                          <a:srgbClr val="000000"/>
                        </a:solidFill>
                        <a:effectLst/>
                        <a:latin typeface="+mn-ea"/>
                        <a:cs typeface="Times New Roman" panose="02020603050405020304"/>
                      </a:endParaRPr>
                    </a:p>
                  </a:txBody>
                  <a:tcPr marL="57150" marR="57150" marT="0" marB="0" anchor="ctr"/>
                </a:tc>
                <a:tc>
                  <a:txBody>
                    <a:bodyPr/>
                    <a:lstStyle/>
                    <a:p>
                      <a:pPr>
                        <a:lnSpc>
                          <a:spcPct val="120000"/>
                        </a:lnSpc>
                        <a:spcAft>
                          <a:spcPts val="0"/>
                        </a:spcAft>
                      </a:pPr>
                      <a:r>
                        <a:rPr lang="en-US" sz="2000" dirty="0">
                          <a:effectLst/>
                          <a:latin typeface="+mn-ea"/>
                          <a:ea typeface="+mj-ea"/>
                        </a:rPr>
                        <a:t>● </a:t>
                      </a:r>
                      <a:r>
                        <a:rPr lang="zh-CN" sz="2000" dirty="0">
                          <a:solidFill>
                            <a:schemeClr val="tx1"/>
                          </a:solidFill>
                          <a:effectLst/>
                          <a:uFillTx/>
                          <a:latin typeface="+mn-ea"/>
                        </a:rPr>
                        <a:t>从知识渊博的雇员身上捕获洞察力和有效信息</a:t>
                      </a:r>
                    </a:p>
                    <a:p>
                      <a:pPr>
                        <a:lnSpc>
                          <a:spcPct val="120000"/>
                        </a:lnSpc>
                        <a:spcAft>
                          <a:spcPts val="0"/>
                        </a:spcAft>
                      </a:pPr>
                      <a:r>
                        <a:rPr lang="en-US" sz="2000" dirty="0">
                          <a:solidFill>
                            <a:schemeClr val="tx1"/>
                          </a:solidFill>
                          <a:effectLst/>
                          <a:uFillTx/>
                          <a:latin typeface="宋体" panose="02010600030101010101" pitchFamily="2" charset="-122"/>
                          <a:ea typeface="+mj-ea"/>
                        </a:rPr>
                        <a:t>●</a:t>
                      </a:r>
                      <a:r>
                        <a:rPr lang="zh-CN" sz="2000" dirty="0">
                          <a:solidFill>
                            <a:schemeClr val="tx1"/>
                          </a:solidFill>
                          <a:effectLst/>
                          <a:uFillTx/>
                          <a:latin typeface="+mn-ea"/>
                        </a:rPr>
                        <a:t> 在组织和存储信息方面具有逻辑性思维</a:t>
                      </a:r>
                      <a:endParaRPr lang="zh-CN" sz="2000" dirty="0">
                        <a:solidFill>
                          <a:schemeClr val="tx1"/>
                        </a:solidFill>
                        <a:effectLst/>
                        <a:uFillTx/>
                        <a:latin typeface="宋体" panose="02010600030101010101" pitchFamily="2" charset="-122"/>
                        <a:ea typeface="+mj-ea"/>
                      </a:endParaRPr>
                    </a:p>
                    <a:p>
                      <a:pPr>
                        <a:lnSpc>
                          <a:spcPct val="120000"/>
                        </a:lnSpc>
                        <a:spcAft>
                          <a:spcPts val="0"/>
                        </a:spcAft>
                      </a:pPr>
                      <a:r>
                        <a:rPr lang="en-US" sz="2000" dirty="0">
                          <a:solidFill>
                            <a:schemeClr val="tx1"/>
                          </a:solidFill>
                          <a:effectLst/>
                          <a:uFillTx/>
                          <a:latin typeface="宋体" panose="02010600030101010101" pitchFamily="2" charset="-122"/>
                          <a:ea typeface="+mj-ea"/>
                        </a:rPr>
                        <a:t>●</a:t>
                      </a:r>
                      <a:r>
                        <a:rPr lang="zh-CN" sz="2000" dirty="0">
                          <a:solidFill>
                            <a:schemeClr val="tx1"/>
                          </a:solidFill>
                          <a:effectLst/>
                          <a:uFillTx/>
                          <a:latin typeface="+mn-ea"/>
                        </a:rPr>
                        <a:t> 提供解决方法（如资源指导、网站）以使信息可用</a:t>
                      </a:r>
                    </a:p>
                  </a:txBody>
                  <a:tcPr marL="57150" marR="57150" marT="0" marB="0" anchor="ctr"/>
                </a:tc>
                <a:extLst>
                  <a:ext uri="{0D108BD9-81ED-4DB2-BD59-A6C34878D82A}">
                    <a16:rowId xmlns:a16="http://schemas.microsoft.com/office/drawing/2014/main" val="10001"/>
                  </a:ext>
                </a:extLst>
              </a:tr>
              <a:tr h="1008591">
                <a:tc>
                  <a:txBody>
                    <a:bodyPr/>
                    <a:lstStyle/>
                    <a:p>
                      <a:pPr>
                        <a:lnSpc>
                          <a:spcPct val="120000"/>
                        </a:lnSpc>
                        <a:spcAft>
                          <a:spcPts val="0"/>
                        </a:spcAft>
                      </a:pPr>
                      <a:r>
                        <a:rPr lang="zh-CN" sz="2000">
                          <a:effectLst/>
                          <a:latin typeface="+mn-ea"/>
                        </a:rPr>
                        <a:t>使培训和开发策略与公司发展方向保持一致</a:t>
                      </a:r>
                      <a:endParaRPr lang="zh-CN" sz="2000">
                        <a:solidFill>
                          <a:srgbClr val="000000"/>
                        </a:solidFill>
                        <a:effectLst/>
                        <a:latin typeface="+mn-ea"/>
                        <a:cs typeface="Times New Roman" panose="02020603050405020304"/>
                      </a:endParaRPr>
                    </a:p>
                  </a:txBody>
                  <a:tcPr marL="57150" marR="57150" marT="0" marB="0" anchor="ctr"/>
                </a:tc>
                <a:tc>
                  <a:txBody>
                    <a:bodyPr/>
                    <a:lstStyle/>
                    <a:p>
                      <a:pPr algn="l">
                        <a:lnSpc>
                          <a:spcPct val="120000"/>
                        </a:lnSpc>
                        <a:spcAft>
                          <a:spcPts val="0"/>
                        </a:spcAft>
                      </a:pPr>
                      <a:r>
                        <a:rPr lang="en-US" sz="2000" dirty="0">
                          <a:effectLst/>
                          <a:latin typeface="+mn-ea"/>
                          <a:ea typeface="+mj-ea"/>
                        </a:rPr>
                        <a:t>● </a:t>
                      </a:r>
                      <a:r>
                        <a:rPr lang="zh-CN" sz="2000" dirty="0">
                          <a:solidFill>
                            <a:schemeClr val="tx1"/>
                          </a:solidFill>
                          <a:effectLst/>
                          <a:uFillTx/>
                          <a:latin typeface="+mn-ea"/>
                        </a:rPr>
                        <a:t>确定所需的知识、技能、能力</a:t>
                      </a:r>
                    </a:p>
                    <a:p>
                      <a:pPr indent="0" algn="l">
                        <a:lnSpc>
                          <a:spcPct val="120000"/>
                        </a:lnSpc>
                        <a:spcAft>
                          <a:spcPts val="0"/>
                        </a:spcAft>
                        <a:buFont typeface="Wingdings" panose="05000000000000000000" charset="0"/>
                        <a:buNone/>
                      </a:pPr>
                      <a:r>
                        <a:rPr lang="en-US" sz="2000" dirty="0">
                          <a:effectLst/>
                          <a:latin typeface="+mn-ea"/>
                          <a:ea typeface="+mj-ea"/>
                          <a:sym typeface="+mn-ea"/>
                        </a:rPr>
                        <a:t>● </a:t>
                      </a:r>
                      <a:r>
                        <a:rPr lang="zh-CN" sz="2000" dirty="0">
                          <a:solidFill>
                            <a:schemeClr val="tx1"/>
                          </a:solidFill>
                          <a:effectLst/>
                          <a:uFillTx/>
                          <a:latin typeface="+mn-ea"/>
                        </a:rPr>
                        <a:t>确保目前的培训与开发项目满足公司经营战略需求</a:t>
                      </a:r>
                      <a:endParaRPr lang="zh-CN" sz="2000" dirty="0">
                        <a:solidFill>
                          <a:srgbClr val="000000"/>
                        </a:solidFill>
                        <a:effectLst/>
                        <a:latin typeface="+mn-ea"/>
                        <a:ea typeface="+mj-ea"/>
                        <a:cs typeface="Times New Roman" panose="02020603050405020304"/>
                      </a:endParaRPr>
                    </a:p>
                  </a:txBody>
                  <a:tcPr marL="57150" marR="57150" marT="0" marB="0" anchor="ctr"/>
                </a:tc>
                <a:extLst>
                  <a:ext uri="{0D108BD9-81ED-4DB2-BD59-A6C34878D82A}">
                    <a16:rowId xmlns:a16="http://schemas.microsoft.com/office/drawing/2014/main" val="10002"/>
                  </a:ext>
                </a:extLst>
              </a:tr>
              <a:tr h="2541273">
                <a:tc>
                  <a:txBody>
                    <a:bodyPr/>
                    <a:lstStyle/>
                    <a:p>
                      <a:pPr>
                        <a:lnSpc>
                          <a:spcPct val="120000"/>
                        </a:lnSpc>
                        <a:spcAft>
                          <a:spcPts val="0"/>
                        </a:spcAft>
                      </a:pPr>
                      <a:r>
                        <a:rPr lang="zh-CN" sz="2000" dirty="0">
                          <a:effectLst/>
                          <a:latin typeface="+mn-ea"/>
                        </a:rPr>
                        <a:t>确保工作环境提高学习和培训效果</a:t>
                      </a:r>
                      <a:endParaRPr lang="zh-CN" sz="2000" dirty="0">
                        <a:solidFill>
                          <a:srgbClr val="000000"/>
                        </a:solidFill>
                        <a:effectLst/>
                        <a:latin typeface="+mn-ea"/>
                        <a:cs typeface="Times New Roman" panose="02020603050405020304"/>
                      </a:endParaRPr>
                    </a:p>
                  </a:txBody>
                  <a:tcPr marL="57150" marR="57150" marT="0" marB="0" anchor="ctr"/>
                </a:tc>
                <a:tc>
                  <a:txBody>
                    <a:bodyPr/>
                    <a:lstStyle/>
                    <a:p>
                      <a:pPr algn="l">
                        <a:lnSpc>
                          <a:spcPct val="120000"/>
                        </a:lnSpc>
                        <a:spcAft>
                          <a:spcPts val="0"/>
                        </a:spcAft>
                        <a:buNone/>
                      </a:pPr>
                      <a:r>
                        <a:rPr lang="en-US" sz="2000" dirty="0">
                          <a:effectLst/>
                          <a:latin typeface="+mn-ea"/>
                          <a:ea typeface="+mj-ea"/>
                        </a:rPr>
                        <a:t>● </a:t>
                      </a:r>
                      <a:r>
                        <a:rPr lang="zh-CN" sz="2000" dirty="0">
                          <a:solidFill>
                            <a:schemeClr val="tx1"/>
                          </a:solidFill>
                          <a:effectLst/>
                          <a:uFillTx/>
                          <a:latin typeface="+mn-ea"/>
                        </a:rPr>
                        <a:t>解除约束学习的限制因素，例如缺乏时间、资源和设备</a:t>
                      </a:r>
                    </a:p>
                    <a:p>
                      <a:pPr algn="l">
                        <a:lnSpc>
                          <a:spcPct val="120000"/>
                        </a:lnSpc>
                        <a:spcAft>
                          <a:spcPts val="0"/>
                        </a:spcAft>
                        <a:buNone/>
                      </a:pPr>
                      <a:r>
                        <a:rPr lang="en-US" sz="2000" dirty="0">
                          <a:effectLst/>
                          <a:latin typeface="+mn-ea"/>
                          <a:ea typeface="+mj-ea"/>
                          <a:sym typeface="+mn-ea"/>
                        </a:rPr>
                        <a:t>● </a:t>
                      </a:r>
                      <a:r>
                        <a:rPr lang="zh-CN" sz="2000" dirty="0">
                          <a:solidFill>
                            <a:schemeClr val="tx1"/>
                          </a:solidFill>
                          <a:effectLst/>
                          <a:uFillTx/>
                          <a:latin typeface="+mn-ea"/>
                        </a:rPr>
                        <a:t>提供物理空间以促进团队的合作、协作、创造力以及团队间的知识分享</a:t>
                      </a:r>
                    </a:p>
                    <a:p>
                      <a:pPr algn="l">
                        <a:lnSpc>
                          <a:spcPct val="120000"/>
                        </a:lnSpc>
                        <a:spcAft>
                          <a:spcPts val="0"/>
                        </a:spcAft>
                        <a:buNone/>
                      </a:pPr>
                      <a:r>
                        <a:rPr lang="en-US" sz="2000" dirty="0">
                          <a:effectLst/>
                          <a:latin typeface="+mn-ea"/>
                          <a:ea typeface="+mj-ea"/>
                          <a:sym typeface="+mn-ea"/>
                        </a:rPr>
                        <a:t>● </a:t>
                      </a:r>
                      <a:r>
                        <a:rPr lang="zh-CN" sz="2000" dirty="0">
                          <a:solidFill>
                            <a:schemeClr val="tx1"/>
                          </a:solidFill>
                          <a:effectLst/>
                          <a:uFillTx/>
                          <a:latin typeface="+mn-ea"/>
                        </a:rPr>
                        <a:t>确保雇员了解学习的重要性</a:t>
                      </a:r>
                    </a:p>
                    <a:p>
                      <a:pPr algn="l">
                        <a:lnSpc>
                          <a:spcPct val="120000"/>
                        </a:lnSpc>
                        <a:spcAft>
                          <a:spcPts val="0"/>
                        </a:spcAft>
                        <a:buNone/>
                      </a:pPr>
                      <a:r>
                        <a:rPr lang="en-US" sz="2000" dirty="0">
                          <a:effectLst/>
                          <a:latin typeface="+mn-ea"/>
                          <a:ea typeface="+mj-ea"/>
                          <a:sym typeface="+mn-ea"/>
                        </a:rPr>
                        <a:t>● </a:t>
                      </a:r>
                      <a:r>
                        <a:rPr lang="zh-CN" sz="2000" dirty="0">
                          <a:solidFill>
                            <a:schemeClr val="tx1"/>
                          </a:solidFill>
                          <a:effectLst/>
                          <a:uFillTx/>
                          <a:latin typeface="+mn-ea"/>
                        </a:rPr>
                        <a:t> 确保经理和同行理解并支持培训、公司发展和学习计划</a:t>
                      </a:r>
                    </a:p>
                  </a:txBody>
                  <a:tcPr marL="57150" marR="57150"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78497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2—5</a:t>
            </a:r>
            <a:r>
              <a:rPr lang="zh-CN" altLang="zh-CN" b="1" dirty="0">
                <a:latin typeface="华文新魏" panose="02010800040101010101" pitchFamily="2" charset="-122"/>
                <a:ea typeface="华文新魏" panose="02010800040101010101" pitchFamily="2" charset="-122"/>
              </a:rPr>
              <a:t>开发战略性培训和开发策略需要回答的问题</a:t>
            </a:r>
            <a:endParaRPr lang="zh-CN" altLang="en-US" b="1" dirty="0">
              <a:latin typeface="华文新魏" panose="02010800040101010101" pitchFamily="2" charset="-122"/>
              <a:ea typeface="华文新魏" panose="02010800040101010101" pitchFamily="2" charset="-122"/>
            </a:endParaRPr>
          </a:p>
        </p:txBody>
      </p:sp>
      <p:graphicFrame>
        <p:nvGraphicFramePr>
          <p:cNvPr id="5" name="内容占位符 4"/>
          <p:cNvGraphicFramePr>
            <a:graphicFrameLocks noGrp="1"/>
          </p:cNvGraphicFramePr>
          <p:nvPr>
            <p:ph sz="quarter" idx="1"/>
          </p:nvPr>
        </p:nvGraphicFramePr>
        <p:xfrm>
          <a:off x="179512" y="1412776"/>
          <a:ext cx="8964488" cy="5445224"/>
        </p:xfrm>
        <a:graphic>
          <a:graphicData uri="http://schemas.openxmlformats.org/drawingml/2006/table">
            <a:tbl>
              <a:tblPr firstRow="1" firstCol="1" bandRow="1">
                <a:tableStyleId>{5C22544A-7EE6-4342-B048-85BDC9FD1C3A}</a:tableStyleId>
              </a:tblPr>
              <a:tblGrid>
                <a:gridCol w="8964488">
                  <a:extLst>
                    <a:ext uri="{9D8B030D-6E8A-4147-A177-3AD203B41FA5}">
                      <a16:colId xmlns:a16="http://schemas.microsoft.com/office/drawing/2014/main" val="20000"/>
                    </a:ext>
                  </a:extLst>
                </a:gridCol>
              </a:tblGrid>
              <a:tr h="5445224">
                <a:tc>
                  <a:txBody>
                    <a:bodyPr/>
                    <a:lstStyle/>
                    <a:p>
                      <a:pPr fontAlgn="auto">
                        <a:lnSpc>
                          <a:spcPct val="100000"/>
                        </a:lnSpc>
                        <a:spcBef>
                          <a:spcPts val="600"/>
                        </a:spcBef>
                        <a:spcAft>
                          <a:spcPts val="0"/>
                        </a:spcAft>
                      </a:pPr>
                      <a:r>
                        <a:rPr lang="en-US" sz="2600" b="0" dirty="0">
                          <a:solidFill>
                            <a:schemeClr val="tx1"/>
                          </a:solidFill>
                          <a:effectLst/>
                          <a:latin typeface="+mn-ea"/>
                          <a:ea typeface="+mn-ea"/>
                        </a:rPr>
                        <a:t>1. </a:t>
                      </a:r>
                      <a:r>
                        <a:rPr lang="zh-CN" sz="2600" b="0" dirty="0">
                          <a:solidFill>
                            <a:schemeClr val="tx1"/>
                          </a:solidFill>
                          <a:effectLst/>
                          <a:latin typeface="+mn-ea"/>
                          <a:ea typeface="+mn-ea"/>
                        </a:rPr>
                        <a:t>公司的愿景和使命是什么</a:t>
                      </a:r>
                      <a:r>
                        <a:rPr lang="en-US" sz="2600" b="0" dirty="0">
                          <a:solidFill>
                            <a:schemeClr val="tx1"/>
                          </a:solidFill>
                          <a:effectLst/>
                          <a:latin typeface="+mn-ea"/>
                          <a:ea typeface="+mn-ea"/>
                        </a:rPr>
                        <a:t>？</a:t>
                      </a:r>
                      <a:r>
                        <a:rPr lang="zh-CN" sz="2600" b="0" dirty="0">
                          <a:solidFill>
                            <a:schemeClr val="tx1"/>
                          </a:solidFill>
                          <a:effectLst/>
                          <a:latin typeface="+mn-ea"/>
                          <a:ea typeface="+mn-ea"/>
                        </a:rPr>
                        <a:t>说说经营战略的战略驱动。</a:t>
                      </a:r>
                    </a:p>
                    <a:p>
                      <a:pPr fontAlgn="auto">
                        <a:lnSpc>
                          <a:spcPct val="100000"/>
                        </a:lnSpc>
                        <a:spcBef>
                          <a:spcPts val="600"/>
                        </a:spcBef>
                        <a:spcAft>
                          <a:spcPts val="0"/>
                        </a:spcAft>
                      </a:pPr>
                      <a:r>
                        <a:rPr lang="en-US" sz="2600" b="0" dirty="0">
                          <a:solidFill>
                            <a:schemeClr val="tx1"/>
                          </a:solidFill>
                          <a:effectLst/>
                          <a:latin typeface="+mn-ea"/>
                          <a:ea typeface="+mn-ea"/>
                        </a:rPr>
                        <a:t>2. </a:t>
                      </a:r>
                      <a:r>
                        <a:rPr lang="zh-CN" sz="2600" b="0" dirty="0">
                          <a:solidFill>
                            <a:schemeClr val="tx1"/>
                          </a:solidFill>
                          <a:effectLst/>
                          <a:latin typeface="+mn-ea"/>
                          <a:ea typeface="+mn-ea"/>
                        </a:rPr>
                        <a:t>公司应具备怎样的能力来应对经营战略和商业环境带来的挑战</a:t>
                      </a:r>
                      <a:r>
                        <a:rPr lang="en-US" sz="2600" b="0" dirty="0">
                          <a:solidFill>
                            <a:schemeClr val="tx1"/>
                          </a:solidFill>
                          <a:effectLst/>
                          <a:latin typeface="+mn-ea"/>
                          <a:ea typeface="+mn-ea"/>
                        </a:rPr>
                        <a:t>？</a:t>
                      </a:r>
                      <a:endParaRPr lang="zh-CN" sz="2600" b="0" dirty="0">
                        <a:solidFill>
                          <a:schemeClr val="tx1"/>
                        </a:solidFill>
                        <a:effectLst/>
                        <a:latin typeface="+mn-ea"/>
                        <a:ea typeface="+mn-ea"/>
                      </a:endParaRPr>
                    </a:p>
                    <a:p>
                      <a:pPr fontAlgn="auto">
                        <a:lnSpc>
                          <a:spcPct val="100000"/>
                        </a:lnSpc>
                        <a:spcBef>
                          <a:spcPts val="600"/>
                        </a:spcBef>
                        <a:spcAft>
                          <a:spcPts val="0"/>
                        </a:spcAft>
                      </a:pPr>
                      <a:r>
                        <a:rPr lang="en-US" sz="2600" b="0" dirty="0">
                          <a:solidFill>
                            <a:schemeClr val="tx1"/>
                          </a:solidFill>
                          <a:effectLst/>
                          <a:latin typeface="+mn-ea"/>
                          <a:ea typeface="+mn-ea"/>
                        </a:rPr>
                        <a:t>3.</a:t>
                      </a:r>
                      <a:r>
                        <a:rPr lang="zh-CN" sz="2600" b="0" dirty="0">
                          <a:solidFill>
                            <a:schemeClr val="tx1"/>
                          </a:solidFill>
                          <a:effectLst/>
                          <a:latin typeface="+mn-ea"/>
                          <a:ea typeface="+mn-ea"/>
                        </a:rPr>
                        <a:t>哪种类型的培训与开发最能吸引、留住和培养公司成功所需的人才</a:t>
                      </a:r>
                      <a:r>
                        <a:rPr lang="en-US" sz="2600" b="0" dirty="0">
                          <a:solidFill>
                            <a:schemeClr val="tx1"/>
                          </a:solidFill>
                          <a:effectLst/>
                          <a:latin typeface="+mn-ea"/>
                          <a:ea typeface="+mn-ea"/>
                        </a:rPr>
                        <a:t>？</a:t>
                      </a:r>
                      <a:endParaRPr lang="zh-CN" sz="2600" b="0" dirty="0">
                        <a:solidFill>
                          <a:schemeClr val="tx1"/>
                        </a:solidFill>
                        <a:effectLst/>
                        <a:latin typeface="+mn-ea"/>
                        <a:ea typeface="+mn-ea"/>
                      </a:endParaRPr>
                    </a:p>
                    <a:p>
                      <a:pPr fontAlgn="auto">
                        <a:lnSpc>
                          <a:spcPct val="100000"/>
                        </a:lnSpc>
                        <a:spcBef>
                          <a:spcPts val="600"/>
                        </a:spcBef>
                        <a:spcAft>
                          <a:spcPts val="0"/>
                        </a:spcAft>
                      </a:pPr>
                      <a:r>
                        <a:rPr lang="en-US" sz="2600" b="0" dirty="0">
                          <a:solidFill>
                            <a:schemeClr val="tx1"/>
                          </a:solidFill>
                          <a:effectLst/>
                          <a:latin typeface="+mn-ea"/>
                          <a:ea typeface="+mn-ea"/>
                        </a:rPr>
                        <a:t>4.</a:t>
                      </a:r>
                      <a:r>
                        <a:rPr lang="zh-CN" sz="2600" b="0" dirty="0">
                          <a:solidFill>
                            <a:schemeClr val="tx1"/>
                          </a:solidFill>
                          <a:effectLst/>
                          <a:latin typeface="+mn-ea"/>
                          <a:ea typeface="+mn-ea"/>
                        </a:rPr>
                        <a:t>哪些能力是公司取得成功和实施经营战略的关键</a:t>
                      </a:r>
                      <a:r>
                        <a:rPr lang="en-US" sz="2600" b="0" dirty="0">
                          <a:solidFill>
                            <a:schemeClr val="tx1"/>
                          </a:solidFill>
                          <a:effectLst/>
                          <a:latin typeface="+mn-ea"/>
                          <a:ea typeface="+mn-ea"/>
                        </a:rPr>
                        <a:t>？</a:t>
                      </a:r>
                      <a:endParaRPr lang="zh-CN" sz="2600" b="0" dirty="0">
                        <a:solidFill>
                          <a:schemeClr val="tx1"/>
                        </a:solidFill>
                        <a:effectLst/>
                        <a:latin typeface="+mn-ea"/>
                        <a:ea typeface="+mn-ea"/>
                      </a:endParaRPr>
                    </a:p>
                    <a:p>
                      <a:pPr fontAlgn="auto">
                        <a:lnSpc>
                          <a:spcPct val="100000"/>
                        </a:lnSpc>
                        <a:spcBef>
                          <a:spcPts val="600"/>
                        </a:spcBef>
                        <a:spcAft>
                          <a:spcPts val="0"/>
                        </a:spcAft>
                      </a:pPr>
                      <a:r>
                        <a:rPr lang="en-US" sz="2600" b="0" dirty="0">
                          <a:solidFill>
                            <a:schemeClr val="tx1"/>
                          </a:solidFill>
                          <a:effectLst/>
                          <a:latin typeface="+mn-ea"/>
                          <a:ea typeface="+mn-ea"/>
                        </a:rPr>
                        <a:t>5.</a:t>
                      </a:r>
                      <a:r>
                        <a:rPr lang="zh-CN" sz="2600" b="0" dirty="0">
                          <a:solidFill>
                            <a:schemeClr val="tx1"/>
                          </a:solidFill>
                          <a:effectLst/>
                          <a:latin typeface="+mn-ea"/>
                          <a:ea typeface="+mn-ea"/>
                        </a:rPr>
                        <a:t>公司是否制定了相关计划</a:t>
                      </a:r>
                      <a:r>
                        <a:rPr lang="en-US" sz="2600" b="0" dirty="0">
                          <a:solidFill>
                            <a:schemeClr val="tx1"/>
                          </a:solidFill>
                          <a:effectLst/>
                          <a:latin typeface="+mn-ea"/>
                          <a:ea typeface="+mn-ea"/>
                        </a:rPr>
                        <a:t>，</a:t>
                      </a:r>
                      <a:r>
                        <a:rPr lang="zh-CN" sz="2600" b="0" dirty="0">
                          <a:solidFill>
                            <a:schemeClr val="tx1"/>
                          </a:solidFill>
                          <a:effectLst/>
                          <a:latin typeface="+mn-ea"/>
                          <a:ea typeface="+mn-ea"/>
                        </a:rPr>
                        <a:t>让高管、经理、雇员和客户清楚培训、开发和经营战略之间的联系</a:t>
                      </a:r>
                      <a:r>
                        <a:rPr lang="en-US" sz="2600" b="0" dirty="0">
                          <a:solidFill>
                            <a:schemeClr val="tx1"/>
                          </a:solidFill>
                          <a:effectLst/>
                          <a:latin typeface="+mn-ea"/>
                          <a:ea typeface="+mn-ea"/>
                        </a:rPr>
                        <a:t>？</a:t>
                      </a:r>
                      <a:endParaRPr lang="zh-CN" sz="2600" b="0" dirty="0">
                        <a:solidFill>
                          <a:schemeClr val="tx1"/>
                        </a:solidFill>
                        <a:effectLst/>
                        <a:latin typeface="+mn-ea"/>
                        <a:ea typeface="+mn-ea"/>
                      </a:endParaRPr>
                    </a:p>
                    <a:p>
                      <a:pPr fontAlgn="auto">
                        <a:lnSpc>
                          <a:spcPct val="100000"/>
                        </a:lnSpc>
                        <a:spcBef>
                          <a:spcPts val="600"/>
                        </a:spcBef>
                        <a:spcAft>
                          <a:spcPts val="0"/>
                        </a:spcAft>
                      </a:pPr>
                      <a:r>
                        <a:rPr lang="en-US" sz="2600" b="0" dirty="0">
                          <a:solidFill>
                            <a:schemeClr val="tx1"/>
                          </a:solidFill>
                          <a:effectLst/>
                          <a:latin typeface="+mn-ea"/>
                          <a:ea typeface="+mn-ea"/>
                        </a:rPr>
                        <a:t>6.</a:t>
                      </a:r>
                      <a:r>
                        <a:rPr lang="zh-CN" sz="2600" b="0" dirty="0">
                          <a:solidFill>
                            <a:schemeClr val="tx1"/>
                          </a:solidFill>
                          <a:effectLst/>
                          <a:latin typeface="+mn-ea"/>
                          <a:ea typeface="+mn-ea"/>
                        </a:rPr>
                        <a:t>公司的高层管理团队是否公开支持培训与开发计划</a:t>
                      </a:r>
                      <a:r>
                        <a:rPr lang="en-US" sz="2600" b="0" dirty="0">
                          <a:solidFill>
                            <a:schemeClr val="tx1"/>
                          </a:solidFill>
                          <a:effectLst/>
                          <a:latin typeface="+mn-ea"/>
                          <a:ea typeface="+mn-ea"/>
                        </a:rPr>
                        <a:t>？</a:t>
                      </a:r>
                      <a:endParaRPr lang="zh-CN" sz="2600" b="0" dirty="0">
                        <a:solidFill>
                          <a:schemeClr val="tx1"/>
                        </a:solidFill>
                        <a:effectLst/>
                        <a:latin typeface="+mn-ea"/>
                        <a:ea typeface="+mn-ea"/>
                      </a:endParaRPr>
                    </a:p>
                    <a:p>
                      <a:pPr fontAlgn="auto">
                        <a:lnSpc>
                          <a:spcPct val="100000"/>
                        </a:lnSpc>
                        <a:spcBef>
                          <a:spcPts val="600"/>
                        </a:spcBef>
                        <a:spcAft>
                          <a:spcPts val="0"/>
                        </a:spcAft>
                      </a:pPr>
                      <a:r>
                        <a:rPr lang="en-US" sz="2600" b="0" dirty="0">
                          <a:solidFill>
                            <a:schemeClr val="tx1"/>
                          </a:solidFill>
                          <a:effectLst/>
                          <a:latin typeface="+mn-ea"/>
                          <a:ea typeface="+mn-ea"/>
                        </a:rPr>
                        <a:t>7.</a:t>
                      </a:r>
                      <a:r>
                        <a:rPr lang="zh-CN" sz="2600" b="0" dirty="0">
                          <a:solidFill>
                            <a:schemeClr val="tx1"/>
                          </a:solidFill>
                          <a:effectLst/>
                          <a:latin typeface="+mn-ea"/>
                          <a:ea typeface="+mn-ea"/>
                        </a:rPr>
                        <a:t>公司提供的培训与开发机会是否既针对个人也针对团队</a:t>
                      </a:r>
                      <a:r>
                        <a:rPr lang="en-US" sz="2600" b="0" dirty="0">
                          <a:solidFill>
                            <a:schemeClr val="tx1"/>
                          </a:solidFill>
                          <a:effectLst/>
                          <a:latin typeface="+mn-ea"/>
                          <a:ea typeface="+mn-ea"/>
                        </a:rPr>
                        <a:t>？</a:t>
                      </a:r>
                      <a:endParaRPr lang="zh-CN" sz="2600" b="0" dirty="0">
                        <a:solidFill>
                          <a:schemeClr val="tx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4765" y="-153352"/>
            <a:ext cx="8229600" cy="1143000"/>
          </a:xfrm>
        </p:spPr>
        <p:txBody>
          <a:bodyPr>
            <a:normAutofit/>
          </a:bodyPr>
          <a:lstStyle/>
          <a:p>
            <a:pPr fontAlgn="auto">
              <a:spcAft>
                <a:spcPts val="0"/>
              </a:spcAft>
              <a:defRPr/>
            </a:pPr>
            <a:r>
              <a:rPr lang="zh-CN" altLang="zh-CN" sz="3200" dirty="0"/>
              <a:t>　</a:t>
            </a:r>
            <a:r>
              <a:rPr lang="zh-CN" altLang="zh-CN" b="1" dirty="0">
                <a:latin typeface="华文新魏" panose="02010800040101010101" pitchFamily="2" charset="-122"/>
                <a:ea typeface="华文新魏" panose="02010800040101010101" pitchFamily="2" charset="-122"/>
              </a:rPr>
              <a:t>战略性培训与开发过程</a:t>
            </a:r>
            <a:endParaRPr lang="en-IN" b="1" dirty="0">
              <a:latin typeface="华文新魏" panose="02010800040101010101" pitchFamily="2" charset="-122"/>
              <a:ea typeface="华文新魏" panose="02010800040101010101" pitchFamily="2" charset="-122"/>
            </a:endParaRPr>
          </a:p>
        </p:txBody>
      </p:sp>
      <p:sp>
        <p:nvSpPr>
          <p:cNvPr id="32770" name="Content Placeholder 2"/>
          <p:cNvSpPr>
            <a:spLocks noGrp="1"/>
          </p:cNvSpPr>
          <p:nvPr>
            <p:ph idx="4294967295"/>
          </p:nvPr>
        </p:nvSpPr>
        <p:spPr>
          <a:xfrm>
            <a:off x="645795" y="1283970"/>
            <a:ext cx="8229600" cy="4924425"/>
          </a:xfrm>
        </p:spPr>
        <p:txBody>
          <a:bodyPr/>
          <a:lstStyle/>
          <a:p>
            <a:pPr>
              <a:lnSpc>
                <a:spcPct val="120000"/>
              </a:lnSpc>
              <a:buFont typeface="Wingdings" panose="05000000000000000000" charset="0"/>
              <a:buChar char="l"/>
            </a:pPr>
            <a:r>
              <a:rPr lang="zh-CN" altLang="en-US" sz="2800" b="1" dirty="0">
                <a:latin typeface="+mn-ea"/>
              </a:rPr>
              <a:t>运用矩阵</a:t>
            </a:r>
          </a:p>
          <a:p>
            <a:pPr lvl="1">
              <a:lnSpc>
                <a:spcPct val="120000"/>
              </a:lnSpc>
              <a:buFont typeface="Wingdings" panose="05000000000000000000" charset="0"/>
              <a:buChar char="l"/>
            </a:pPr>
            <a:r>
              <a:rPr lang="zh-CN" altLang="zh-CN" sz="2600" dirty="0">
                <a:latin typeface="+mn-ea"/>
              </a:rPr>
              <a:t>选择商业级成果来评估培训和学习</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策略的整体价值与战略业务相关的措施并不仅仅与一门课程或一个项目相关</a:t>
            </a:r>
            <a:endParaRPr lang="en-US" altLang="zh-CN" sz="2600" dirty="0">
              <a:latin typeface="+mn-ea"/>
            </a:endParaRPr>
          </a:p>
          <a:p>
            <a:pPr>
              <a:lnSpc>
                <a:spcPct val="120000"/>
              </a:lnSpc>
              <a:buFont typeface="Wingdings" panose="05000000000000000000" charset="0"/>
              <a:buChar char="l"/>
            </a:pPr>
            <a:r>
              <a:rPr lang="zh-CN" altLang="en-US" sz="3000" b="1" dirty="0">
                <a:latin typeface="+mn-ea"/>
              </a:rPr>
              <a:t>平衡计分卡</a:t>
            </a:r>
            <a:r>
              <a:rPr lang="zh-CN" altLang="zh-CN" sz="3000" b="1" dirty="0">
                <a:latin typeface="+mn-ea"/>
              </a:rPr>
              <a:t>一种绩效测量工具</a:t>
            </a:r>
            <a:endParaRPr lang="en-US" altLang="zh-CN" sz="2800" dirty="0">
              <a:latin typeface="+mn-ea"/>
            </a:endParaRPr>
          </a:p>
          <a:p>
            <a:pPr marL="556895" lvl="2" indent="-267970" defTabSz="0">
              <a:lnSpc>
                <a:spcPct val="120000"/>
              </a:lnSpc>
              <a:buClr>
                <a:srgbClr val="DA1F28"/>
              </a:buClr>
              <a:buFont typeface="Wingdings" panose="05000000000000000000" charset="0"/>
              <a:buChar char="l"/>
              <a:tabLst>
                <a:tab pos="447675" algn="l"/>
              </a:tabLst>
            </a:pPr>
            <a:r>
              <a:rPr lang="zh-CN" altLang="zh-CN" sz="2400" dirty="0">
                <a:latin typeface="+mn-ea"/>
              </a:rPr>
              <a:t>整个公司的绩效</a:t>
            </a:r>
            <a:endParaRPr lang="en-US" altLang="zh-CN" sz="2400" dirty="0">
              <a:latin typeface="+mn-ea"/>
            </a:endParaRPr>
          </a:p>
          <a:p>
            <a:pPr marL="556895" lvl="2" indent="-267970" defTabSz="0">
              <a:lnSpc>
                <a:spcPct val="120000"/>
              </a:lnSpc>
              <a:buClr>
                <a:srgbClr val="DA1F28"/>
              </a:buClr>
              <a:buFont typeface="Wingdings" panose="05000000000000000000" charset="0"/>
              <a:buChar char="l"/>
              <a:tabLst>
                <a:tab pos="447675" algn="l"/>
              </a:tabLst>
            </a:pPr>
            <a:r>
              <a:rPr lang="zh-CN" altLang="zh-CN" sz="2400" dirty="0">
                <a:latin typeface="+mn-ea"/>
              </a:rPr>
              <a:t>各个部门的绩效</a:t>
            </a:r>
            <a:endParaRPr lang="en-IN" sz="2400" dirty="0">
              <a:latin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8620" y="-1031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战略性培训与开发过程</a:t>
            </a:r>
            <a:r>
              <a:rPr lang="zh-CN" altLang="en-US" b="1" dirty="0">
                <a:latin typeface="华文新魏" panose="02010800040101010101" pitchFamily="2" charset="-122"/>
                <a:ea typeface="华文新魏" panose="02010800040101010101" pitchFamily="2" charset="-122"/>
              </a:rPr>
              <a:t>（续）</a:t>
            </a:r>
            <a:endParaRPr lang="en-IN" b="1" dirty="0">
              <a:latin typeface="华文新魏" panose="02010800040101010101" pitchFamily="2" charset="-122"/>
              <a:ea typeface="华文新魏" panose="02010800040101010101" pitchFamily="2" charset="-122"/>
            </a:endParaRPr>
          </a:p>
        </p:txBody>
      </p:sp>
      <p:sp>
        <p:nvSpPr>
          <p:cNvPr id="33794" name="Content Placeholder 2"/>
          <p:cNvSpPr>
            <a:spLocks noGrp="1"/>
          </p:cNvSpPr>
          <p:nvPr>
            <p:ph idx="4294967295"/>
          </p:nvPr>
        </p:nvSpPr>
        <p:spPr>
          <a:xfrm>
            <a:off x="645160" y="1284605"/>
            <a:ext cx="8229600" cy="4924425"/>
          </a:xfrm>
        </p:spPr>
        <p:txBody>
          <a:bodyPr/>
          <a:lstStyle/>
          <a:p>
            <a:pPr>
              <a:lnSpc>
                <a:spcPct val="120000"/>
              </a:lnSpc>
              <a:buFont typeface="Wingdings" panose="05000000000000000000" charset="0"/>
              <a:buChar char="l"/>
            </a:pPr>
            <a:r>
              <a:rPr lang="zh-CN" altLang="zh-CN" sz="3200" b="1" dirty="0">
                <a:latin typeface="+mn-ea"/>
              </a:rPr>
              <a:t>四个方面的衡量标准如下</a:t>
            </a:r>
            <a:r>
              <a:rPr lang="en-US" altLang="zh-CN" sz="3200" dirty="0">
                <a:latin typeface="+mn-ea"/>
              </a:rPr>
              <a:t>：</a:t>
            </a:r>
            <a:endParaRPr lang="zh-CN" altLang="zh-CN" sz="3200" dirty="0">
              <a:latin typeface="+mn-ea"/>
            </a:endParaRPr>
          </a:p>
          <a:p>
            <a:pPr lvl="1">
              <a:lnSpc>
                <a:spcPct val="120000"/>
              </a:lnSpc>
              <a:buClr>
                <a:srgbClr val="FF0000"/>
              </a:buClr>
              <a:buFont typeface="Wingdings" panose="05000000000000000000" charset="0"/>
              <a:buChar char="l"/>
            </a:pPr>
            <a:r>
              <a:rPr lang="en-US" altLang="zh-CN" sz="3000" dirty="0">
                <a:latin typeface="+mn-ea"/>
              </a:rPr>
              <a:t> </a:t>
            </a:r>
            <a:r>
              <a:rPr lang="zh-CN" altLang="zh-CN" sz="3000" dirty="0">
                <a:latin typeface="+mn-ea"/>
              </a:rPr>
              <a:t>客户</a:t>
            </a:r>
            <a:endParaRPr lang="en-US" altLang="zh-CN" sz="3000" dirty="0">
              <a:latin typeface="+mn-ea"/>
            </a:endParaRPr>
          </a:p>
          <a:p>
            <a:pPr lvl="1">
              <a:lnSpc>
                <a:spcPct val="120000"/>
              </a:lnSpc>
              <a:buClr>
                <a:srgbClr val="FF0000"/>
              </a:buClr>
              <a:buFont typeface="Wingdings" panose="05000000000000000000" charset="0"/>
              <a:buChar char="l"/>
            </a:pPr>
            <a:r>
              <a:rPr lang="en-US" altLang="zh-CN" sz="3000" dirty="0">
                <a:latin typeface="+mn-ea"/>
              </a:rPr>
              <a:t> </a:t>
            </a:r>
            <a:r>
              <a:rPr lang="zh-CN" altLang="zh-CN" sz="3000" dirty="0">
                <a:latin typeface="+mn-ea"/>
              </a:rPr>
              <a:t>企业内部</a:t>
            </a:r>
            <a:endParaRPr lang="en-US" altLang="zh-CN" sz="3000" dirty="0">
              <a:latin typeface="+mn-ea"/>
            </a:endParaRPr>
          </a:p>
          <a:p>
            <a:pPr lvl="1">
              <a:lnSpc>
                <a:spcPct val="120000"/>
              </a:lnSpc>
              <a:buClr>
                <a:srgbClr val="FF0000"/>
              </a:buClr>
              <a:buFont typeface="Wingdings" panose="05000000000000000000" charset="0"/>
              <a:buChar char="l"/>
            </a:pPr>
            <a:r>
              <a:rPr lang="en-US" altLang="zh-CN" sz="3000" dirty="0">
                <a:latin typeface="+mn-ea"/>
              </a:rPr>
              <a:t> </a:t>
            </a:r>
            <a:r>
              <a:rPr lang="zh-CN" altLang="zh-CN" sz="3000" dirty="0">
                <a:latin typeface="+mn-ea"/>
              </a:rPr>
              <a:t>创新与学习</a:t>
            </a:r>
            <a:endParaRPr lang="en-US" altLang="zh-CN" sz="3000" dirty="0">
              <a:latin typeface="+mn-ea"/>
            </a:endParaRPr>
          </a:p>
          <a:p>
            <a:pPr lvl="1">
              <a:lnSpc>
                <a:spcPct val="120000"/>
              </a:lnSpc>
              <a:buClr>
                <a:srgbClr val="FF0000"/>
              </a:buClr>
              <a:buFont typeface="Wingdings" panose="05000000000000000000" charset="0"/>
              <a:buChar char="l"/>
            </a:pPr>
            <a:r>
              <a:rPr lang="en-US" altLang="zh-CN" sz="3000" dirty="0">
                <a:latin typeface="+mn-ea"/>
              </a:rPr>
              <a:t> </a:t>
            </a:r>
            <a:r>
              <a:rPr lang="zh-CN" altLang="zh-CN" sz="3000" dirty="0">
                <a:latin typeface="+mn-ea"/>
              </a:rPr>
              <a:t>财务</a:t>
            </a:r>
          </a:p>
          <a:p>
            <a:endParaRPr lang="en-IN"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6883" y="181928"/>
            <a:ext cx="8229600" cy="1426170"/>
          </a:xfrm>
        </p:spPr>
        <p:txBody>
          <a:bodyPr>
            <a:normAutofit/>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影响培训的组织特征</a:t>
            </a:r>
            <a:br>
              <a:rPr lang="zh-CN" altLang="zh-CN" sz="3200" dirty="0"/>
            </a:br>
            <a:endParaRPr lang="en-IN" sz="3800" dirty="0"/>
          </a:p>
        </p:txBody>
      </p:sp>
      <p:sp>
        <p:nvSpPr>
          <p:cNvPr id="34818" name="Content Placeholder 2"/>
          <p:cNvSpPr>
            <a:spLocks noGrp="1"/>
          </p:cNvSpPr>
          <p:nvPr>
            <p:ph idx="4294967295"/>
          </p:nvPr>
        </p:nvSpPr>
        <p:spPr>
          <a:xfrm>
            <a:off x="733227" y="1273459"/>
            <a:ext cx="8604448" cy="5517232"/>
          </a:xfrm>
        </p:spPr>
        <p:txBody>
          <a:bodyPr/>
          <a:lstStyle/>
          <a:p>
            <a:pPr>
              <a:lnSpc>
                <a:spcPct val="110000"/>
              </a:lnSpc>
              <a:buFont typeface="Wingdings" panose="05000000000000000000" charset="0"/>
              <a:buChar char="l"/>
            </a:pPr>
            <a:r>
              <a:rPr lang="zh-CN" altLang="zh-CN" sz="2800" b="1" dirty="0">
                <a:latin typeface="+mn-ea"/>
              </a:rPr>
              <a:t>雇员和管理人员的角色</a:t>
            </a:r>
            <a:endParaRPr lang="en-US" sz="2800" b="1" dirty="0">
              <a:latin typeface="+mn-ea"/>
            </a:endParaRPr>
          </a:p>
          <a:p>
            <a:pPr lvl="1">
              <a:lnSpc>
                <a:spcPct val="110000"/>
              </a:lnSpc>
              <a:buFont typeface="Wingdings" panose="05000000000000000000" charset="0"/>
              <a:buChar char="l"/>
            </a:pPr>
            <a:r>
              <a:rPr lang="zh-CN" altLang="zh-CN" dirty="0">
                <a:latin typeface="+mn-ea"/>
              </a:rPr>
              <a:t>雇员负责产品和服务的质量</a:t>
            </a:r>
            <a:endParaRPr lang="en-US" altLang="zh-CN" dirty="0">
              <a:latin typeface="+mn-ea"/>
            </a:endParaRPr>
          </a:p>
          <a:p>
            <a:pPr lvl="1">
              <a:lnSpc>
                <a:spcPct val="110000"/>
              </a:lnSpc>
              <a:buFont typeface="Wingdings" panose="05000000000000000000" charset="0"/>
              <a:buChar char="l"/>
            </a:pPr>
            <a:r>
              <a:rPr lang="zh-CN" altLang="zh-CN" dirty="0">
                <a:latin typeface="+mn-ea"/>
              </a:rPr>
              <a:t>管理人员应做好以下工作</a:t>
            </a:r>
            <a:r>
              <a:rPr lang="zh-CN" altLang="en-US" dirty="0">
                <a:latin typeface="+mn-ea"/>
              </a:rPr>
              <a:t>：</a:t>
            </a:r>
            <a:endParaRPr lang="en-US" altLang="zh-CN" dirty="0">
              <a:latin typeface="+mn-ea"/>
            </a:endParaRPr>
          </a:p>
          <a:p>
            <a:pPr lvl="2">
              <a:lnSpc>
                <a:spcPct val="110000"/>
              </a:lnSpc>
            </a:pPr>
            <a:r>
              <a:rPr lang="zh-CN" altLang="zh-CN" sz="2400" dirty="0">
                <a:latin typeface="+mn-ea"/>
              </a:rPr>
              <a:t>管理个人与团队绩效</a:t>
            </a:r>
          </a:p>
          <a:p>
            <a:pPr lvl="2">
              <a:lnSpc>
                <a:spcPct val="110000"/>
              </a:lnSpc>
            </a:pPr>
            <a:r>
              <a:rPr lang="zh-CN" altLang="zh-CN" sz="2400" dirty="0">
                <a:latin typeface="+mn-ea"/>
              </a:rPr>
              <a:t>开发雇员潜能并鼓励持续学习</a:t>
            </a:r>
          </a:p>
          <a:p>
            <a:pPr lvl="2">
              <a:lnSpc>
                <a:spcPct val="110000"/>
              </a:lnSpc>
            </a:pPr>
            <a:r>
              <a:rPr lang="zh-CN" altLang="zh-CN" sz="2400" dirty="0">
                <a:latin typeface="+mn-ea"/>
              </a:rPr>
              <a:t>计划和分配资源</a:t>
            </a:r>
          </a:p>
          <a:p>
            <a:pPr lvl="2">
              <a:lnSpc>
                <a:spcPct val="110000"/>
              </a:lnSpc>
            </a:pPr>
            <a:r>
              <a:rPr lang="zh-CN" altLang="zh-CN" sz="2400" dirty="0">
                <a:latin typeface="+mn-ea"/>
              </a:rPr>
              <a:t>协调活动与相互依赖的团队</a:t>
            </a:r>
          </a:p>
          <a:p>
            <a:pPr lvl="2">
              <a:lnSpc>
                <a:spcPct val="110000"/>
              </a:lnSpc>
            </a:pPr>
            <a:r>
              <a:rPr lang="zh-CN" altLang="zh-CN" sz="2400" dirty="0">
                <a:latin typeface="+mn-ea"/>
              </a:rPr>
              <a:t>管理工作小组的绩效</a:t>
            </a:r>
          </a:p>
          <a:p>
            <a:pPr lvl="2">
              <a:lnSpc>
                <a:spcPct val="110000"/>
              </a:lnSpc>
            </a:pPr>
            <a:r>
              <a:rPr lang="zh-CN" altLang="zh-CN" sz="2400" dirty="0">
                <a:latin typeface="+mn-ea"/>
              </a:rPr>
              <a:t>建立和维持信任</a:t>
            </a:r>
          </a:p>
          <a:p>
            <a:pPr lvl="2">
              <a:lnSpc>
                <a:spcPct val="110000"/>
              </a:lnSpc>
            </a:pPr>
            <a:r>
              <a:rPr lang="zh-CN" altLang="zh-CN" sz="2400" dirty="0">
                <a:latin typeface="+mn-ea"/>
              </a:rPr>
              <a:t>代表本团队</a:t>
            </a:r>
          </a:p>
          <a:p>
            <a:endParaRPr lang="en-IN"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6883" y="199073"/>
            <a:ext cx="8229600" cy="1354162"/>
          </a:xfrm>
        </p:spPr>
        <p:txBody>
          <a:bodyPr>
            <a:normAutofit fontScale="90000"/>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影响培训的组织特征</a:t>
            </a:r>
            <a:br>
              <a:rPr lang="zh-CN" altLang="zh-CN" sz="3200" dirty="0"/>
            </a:br>
            <a:endParaRPr lang="en-IN" sz="3800" dirty="0"/>
          </a:p>
        </p:txBody>
      </p:sp>
      <p:sp>
        <p:nvSpPr>
          <p:cNvPr id="35842" name="Content Placeholder 2"/>
          <p:cNvSpPr>
            <a:spLocks noGrp="1"/>
          </p:cNvSpPr>
          <p:nvPr>
            <p:ph idx="4294967295"/>
          </p:nvPr>
        </p:nvSpPr>
        <p:spPr>
          <a:xfrm>
            <a:off x="511175" y="1268760"/>
            <a:ext cx="8229600" cy="5472607"/>
          </a:xfrm>
        </p:spPr>
        <p:txBody>
          <a:bodyPr/>
          <a:lstStyle/>
          <a:p>
            <a:pPr marL="615950" indent="-342900">
              <a:lnSpc>
                <a:spcPct val="110000"/>
              </a:lnSpc>
              <a:buFont typeface="Wingdings" panose="05000000000000000000" charset="0"/>
              <a:buChar char="l"/>
            </a:pPr>
            <a:r>
              <a:rPr lang="zh-CN" altLang="zh-CN" sz="2400" b="1" dirty="0">
                <a:latin typeface="+mn-ea"/>
              </a:rPr>
              <a:t>高层管理人员的支持</a:t>
            </a:r>
            <a:endParaRPr lang="en-US" altLang="zh-CN" sz="2400" b="1" dirty="0">
              <a:latin typeface="+mn-ea"/>
            </a:endParaRPr>
          </a:p>
          <a:p>
            <a:pPr marL="890905" lvl="1" indent="-342900">
              <a:lnSpc>
                <a:spcPct val="110000"/>
              </a:lnSpc>
              <a:buFont typeface="Wingdings" panose="05000000000000000000" charset="0"/>
              <a:buChar char="l"/>
            </a:pPr>
            <a:r>
              <a:rPr lang="zh-CN" altLang="zh-CN" dirty="0">
                <a:latin typeface="+mn-ea"/>
              </a:rPr>
              <a:t>首席执行官应负责</a:t>
            </a:r>
            <a:r>
              <a:rPr lang="zh-CN" altLang="en-US" dirty="0">
                <a:latin typeface="+mn-ea"/>
              </a:rPr>
              <a:t>：</a:t>
            </a:r>
            <a:endParaRPr lang="zh-CN" altLang="zh-CN" dirty="0">
              <a:latin typeface="+mn-ea"/>
            </a:endParaRPr>
          </a:p>
          <a:p>
            <a:pPr marL="1155700" lvl="2" indent="-342900">
              <a:lnSpc>
                <a:spcPct val="110000"/>
              </a:lnSpc>
              <a:buFont typeface="Wingdings" panose="05000000000000000000" charset="0"/>
              <a:buChar char="l"/>
            </a:pPr>
            <a:r>
              <a:rPr lang="zh-CN" altLang="zh-CN" sz="2400" dirty="0">
                <a:latin typeface="+mn-ea"/>
              </a:rPr>
              <a:t>设定清晰的学习指导</a:t>
            </a:r>
            <a:r>
              <a:rPr lang="en-US" altLang="zh-CN" sz="2400" dirty="0">
                <a:latin typeface="+mn-ea"/>
              </a:rPr>
              <a:t>（</a:t>
            </a:r>
            <a:r>
              <a:rPr lang="zh-CN" altLang="zh-CN" sz="2400" dirty="0">
                <a:latin typeface="+mn-ea"/>
              </a:rPr>
              <a:t>愿景</a:t>
            </a:r>
            <a:r>
              <a:rPr lang="en-US" altLang="zh-CN" sz="2400" dirty="0">
                <a:latin typeface="+mn-ea"/>
              </a:rPr>
              <a:t>）；</a:t>
            </a:r>
            <a:endParaRPr lang="zh-CN" altLang="zh-CN" sz="2400" dirty="0">
              <a:latin typeface="+mn-ea"/>
            </a:endParaRPr>
          </a:p>
          <a:p>
            <a:pPr marL="1155700" lvl="2" indent="-342900">
              <a:lnSpc>
                <a:spcPct val="110000"/>
              </a:lnSpc>
              <a:buFont typeface="Wingdings" panose="05000000000000000000" charset="0"/>
              <a:buChar char="l"/>
            </a:pPr>
            <a:r>
              <a:rPr lang="zh-CN" altLang="zh-CN" sz="2400" dirty="0">
                <a:latin typeface="+mn-ea"/>
              </a:rPr>
              <a:t>为战略性学习提供激励、资源和支持</a:t>
            </a:r>
            <a:r>
              <a:rPr lang="en-US" altLang="zh-CN" sz="2400" dirty="0">
                <a:latin typeface="+mn-ea"/>
              </a:rPr>
              <a:t>（</a:t>
            </a:r>
            <a:r>
              <a:rPr lang="zh-CN" altLang="zh-CN" sz="2400" dirty="0">
                <a:latin typeface="+mn-ea"/>
              </a:rPr>
              <a:t>支持者</a:t>
            </a:r>
            <a:r>
              <a:rPr lang="en-US" altLang="zh-CN" sz="2400" dirty="0">
                <a:latin typeface="+mn-ea"/>
              </a:rPr>
              <a:t>）；</a:t>
            </a:r>
            <a:endParaRPr lang="zh-CN" altLang="zh-CN" sz="2400" dirty="0">
              <a:latin typeface="+mn-ea"/>
            </a:endParaRPr>
          </a:p>
          <a:p>
            <a:pPr marL="1155700" lvl="2" indent="-342900">
              <a:lnSpc>
                <a:spcPct val="110000"/>
              </a:lnSpc>
              <a:buFont typeface="Wingdings" panose="05000000000000000000" charset="0"/>
              <a:buChar char="l"/>
            </a:pPr>
            <a:r>
              <a:rPr lang="zh-CN" altLang="zh-CN" sz="2400" dirty="0">
                <a:latin typeface="+mn-ea"/>
              </a:rPr>
              <a:t>积极管理学习活动</a:t>
            </a:r>
            <a:r>
              <a:rPr lang="en-US" altLang="zh-CN" sz="2400" dirty="0">
                <a:latin typeface="+mn-ea"/>
              </a:rPr>
              <a:t>，</a:t>
            </a:r>
            <a:r>
              <a:rPr lang="zh-CN" altLang="zh-CN" sz="2400" dirty="0">
                <a:latin typeface="+mn-ea"/>
              </a:rPr>
              <a:t>包括评价目标和提出建议以指导如何评估培训效果</a:t>
            </a:r>
            <a:r>
              <a:rPr lang="en-US" altLang="zh-CN" sz="2400" dirty="0">
                <a:latin typeface="+mn-ea"/>
              </a:rPr>
              <a:t>（</a:t>
            </a:r>
            <a:r>
              <a:rPr lang="zh-CN" altLang="zh-CN" sz="2400" dirty="0">
                <a:latin typeface="+mn-ea"/>
              </a:rPr>
              <a:t>管理者</a:t>
            </a:r>
            <a:r>
              <a:rPr lang="en-US" altLang="zh-CN" sz="2400" dirty="0">
                <a:latin typeface="+mn-ea"/>
              </a:rPr>
              <a:t>）；</a:t>
            </a:r>
            <a:endParaRPr lang="zh-CN" altLang="zh-CN" sz="2400" dirty="0">
              <a:latin typeface="+mn-ea"/>
            </a:endParaRPr>
          </a:p>
          <a:p>
            <a:pPr marL="1155700" lvl="2" indent="-342900">
              <a:lnSpc>
                <a:spcPct val="110000"/>
              </a:lnSpc>
              <a:buFont typeface="Wingdings" panose="05000000000000000000" charset="0"/>
              <a:buChar char="l"/>
            </a:pPr>
            <a:r>
              <a:rPr lang="zh-CN" altLang="zh-CN" sz="2400" dirty="0">
                <a:latin typeface="+mn-ea"/>
              </a:rPr>
              <a:t>为公司制定新的学习计划</a:t>
            </a:r>
            <a:r>
              <a:rPr lang="en-US" altLang="zh-CN" sz="2400" dirty="0">
                <a:latin typeface="+mn-ea"/>
              </a:rPr>
              <a:t>（</a:t>
            </a:r>
            <a:r>
              <a:rPr lang="zh-CN" altLang="zh-CN" sz="2400" dirty="0">
                <a:latin typeface="+mn-ea"/>
              </a:rPr>
              <a:t>核心专家</a:t>
            </a:r>
            <a:r>
              <a:rPr lang="en-US" altLang="zh-CN" sz="2400" dirty="0">
                <a:latin typeface="+mn-ea"/>
              </a:rPr>
              <a:t>）；</a:t>
            </a:r>
            <a:endParaRPr lang="zh-CN" altLang="zh-CN" sz="2400" dirty="0">
              <a:latin typeface="+mn-ea"/>
            </a:endParaRPr>
          </a:p>
          <a:p>
            <a:pPr marL="1155700" lvl="2" indent="-342900">
              <a:lnSpc>
                <a:spcPct val="110000"/>
              </a:lnSpc>
              <a:buFont typeface="Wingdings" panose="05000000000000000000" charset="0"/>
              <a:buChar char="l"/>
            </a:pPr>
            <a:r>
              <a:rPr lang="zh-CN" altLang="zh-CN" sz="2400" dirty="0">
                <a:latin typeface="+mn-ea"/>
              </a:rPr>
              <a:t>提供在线资源和教学项目指导</a:t>
            </a:r>
            <a:r>
              <a:rPr lang="en-US" altLang="zh-CN" sz="2400" dirty="0">
                <a:latin typeface="+mn-ea"/>
              </a:rPr>
              <a:t>（</a:t>
            </a:r>
            <a:r>
              <a:rPr lang="zh-CN" altLang="zh-CN" sz="2400" dirty="0">
                <a:latin typeface="+mn-ea"/>
              </a:rPr>
              <a:t>教师</a:t>
            </a:r>
            <a:r>
              <a:rPr lang="en-US" altLang="zh-CN" sz="2400" dirty="0">
                <a:latin typeface="+mn-ea"/>
              </a:rPr>
              <a:t>）；</a:t>
            </a:r>
            <a:endParaRPr lang="zh-CN" altLang="zh-CN" sz="2400" dirty="0">
              <a:latin typeface="+mn-ea"/>
            </a:endParaRPr>
          </a:p>
          <a:p>
            <a:pPr marL="1155700" lvl="2" indent="-342900">
              <a:lnSpc>
                <a:spcPct val="110000"/>
              </a:lnSpc>
              <a:buFont typeface="Wingdings" panose="05000000000000000000" charset="0"/>
              <a:buChar char="l"/>
            </a:pPr>
            <a:r>
              <a:rPr lang="zh-CN" altLang="zh-CN" sz="2400" dirty="0">
                <a:latin typeface="+mn-ea"/>
              </a:rPr>
              <a:t>在学习上为全公司作表率</a:t>
            </a:r>
            <a:r>
              <a:rPr lang="en-US" altLang="zh-CN" sz="2400" dirty="0">
                <a:latin typeface="+mn-ea"/>
              </a:rPr>
              <a:t>，</a:t>
            </a:r>
            <a:r>
              <a:rPr lang="zh-CN" altLang="zh-CN" sz="2400" dirty="0">
                <a:latin typeface="+mn-ea"/>
              </a:rPr>
              <a:t>并表现出持续学习的意愿</a:t>
            </a:r>
            <a:r>
              <a:rPr lang="en-US" altLang="zh-CN" sz="2400" dirty="0">
                <a:latin typeface="+mn-ea"/>
              </a:rPr>
              <a:t>（</a:t>
            </a:r>
            <a:r>
              <a:rPr lang="zh-CN" altLang="zh-CN" sz="2400" dirty="0">
                <a:latin typeface="+mn-ea"/>
              </a:rPr>
              <a:t>学习者</a:t>
            </a:r>
            <a:r>
              <a:rPr lang="en-US" altLang="zh-CN" sz="2400" dirty="0">
                <a:latin typeface="+mn-ea"/>
              </a:rPr>
              <a:t>）；</a:t>
            </a:r>
            <a:endParaRPr lang="zh-CN" altLang="zh-CN" sz="2400" dirty="0">
              <a:latin typeface="+mn-ea"/>
            </a:endParaRPr>
          </a:p>
          <a:p>
            <a:pPr marL="1155700" lvl="2" indent="-342900">
              <a:lnSpc>
                <a:spcPct val="110000"/>
              </a:lnSpc>
              <a:buFont typeface="Wingdings" panose="05000000000000000000" charset="0"/>
              <a:buChar char="l"/>
            </a:pPr>
            <a:r>
              <a:rPr lang="zh-CN" altLang="zh-CN" sz="2400" dirty="0">
                <a:latin typeface="+mn-ea"/>
              </a:rPr>
              <a:t>通过讲话、每日报告、访谈以及其他公关策略宣传公司对于学习的投入和重视</a:t>
            </a:r>
            <a:r>
              <a:rPr lang="en-US" altLang="zh-CN" sz="2400" dirty="0">
                <a:latin typeface="+mn-ea"/>
              </a:rPr>
              <a:t>（</a:t>
            </a:r>
            <a:r>
              <a:rPr lang="zh-CN" altLang="zh-CN" sz="2400" dirty="0">
                <a:latin typeface="+mn-ea"/>
              </a:rPr>
              <a:t>营销代表</a:t>
            </a:r>
            <a:r>
              <a:rPr lang="en-US" altLang="zh-CN" sz="2400" dirty="0">
                <a:latin typeface="+mn-ea"/>
              </a:rPr>
              <a:t>）</a:t>
            </a:r>
            <a:r>
              <a:rPr lang="zh-CN" altLang="zh-CN" sz="2400" dirty="0">
                <a:latin typeface="+mn-ea"/>
              </a:rPr>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6883" y="140018"/>
            <a:ext cx="8229600" cy="1426170"/>
          </a:xfrm>
        </p:spPr>
        <p:txBody>
          <a:bodyPr>
            <a:normAutofit/>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影响培训的组织特征</a:t>
            </a:r>
            <a:br>
              <a:rPr lang="zh-CN" altLang="zh-CN" sz="3200" dirty="0"/>
            </a:br>
            <a:endParaRPr lang="en-IN" sz="3800" dirty="0"/>
          </a:p>
        </p:txBody>
      </p:sp>
      <p:sp>
        <p:nvSpPr>
          <p:cNvPr id="36866" name="Content Placeholder 2"/>
          <p:cNvSpPr>
            <a:spLocks noGrp="1"/>
          </p:cNvSpPr>
          <p:nvPr>
            <p:ph idx="4294967295"/>
          </p:nvPr>
        </p:nvSpPr>
        <p:spPr>
          <a:xfrm>
            <a:off x="725170" y="1275715"/>
            <a:ext cx="8229600" cy="4924425"/>
          </a:xfrm>
        </p:spPr>
        <p:txBody>
          <a:bodyPr/>
          <a:lstStyle/>
          <a:p>
            <a:pPr>
              <a:lnSpc>
                <a:spcPct val="120000"/>
              </a:lnSpc>
              <a:buFont typeface="Wingdings" panose="05000000000000000000" charset="0"/>
              <a:buChar char="l"/>
            </a:pPr>
            <a:r>
              <a:rPr lang="zh-CN" altLang="zh-CN" sz="2800" b="1" dirty="0">
                <a:latin typeface="+mn-ea"/>
              </a:rPr>
              <a:t>业务部门的整合</a:t>
            </a:r>
          </a:p>
          <a:p>
            <a:pPr lvl="1">
              <a:lnSpc>
                <a:spcPct val="120000"/>
              </a:lnSpc>
              <a:buFont typeface="Wingdings" panose="05000000000000000000" charset="0"/>
              <a:buChar char="l"/>
            </a:pPr>
            <a:r>
              <a:rPr lang="zh-CN" altLang="zh-CN" sz="2800" dirty="0">
                <a:latin typeface="+mn-ea"/>
              </a:rPr>
              <a:t>让雇员在不同部门轮换工作</a:t>
            </a:r>
            <a:r>
              <a:rPr lang="en-US" altLang="zh-CN" sz="2800" dirty="0">
                <a:latin typeface="+mn-ea"/>
              </a:rPr>
              <a:t>，</a:t>
            </a:r>
            <a:r>
              <a:rPr lang="zh-CN" altLang="zh-CN" sz="2800" dirty="0">
                <a:latin typeface="+mn-ea"/>
              </a:rPr>
              <a:t>以使他们了解公司的整体状况</a:t>
            </a:r>
          </a:p>
          <a:p>
            <a:pPr>
              <a:lnSpc>
                <a:spcPct val="120000"/>
              </a:lnSpc>
              <a:buFont typeface="Wingdings" panose="05000000000000000000" charset="0"/>
              <a:buChar char="l"/>
            </a:pPr>
            <a:r>
              <a:rPr lang="zh-CN" altLang="en-US" sz="2800" b="1" dirty="0">
                <a:latin typeface="+mn-ea"/>
              </a:rPr>
              <a:t>全球业务</a:t>
            </a:r>
          </a:p>
          <a:p>
            <a:pPr lvl="1">
              <a:lnSpc>
                <a:spcPct val="120000"/>
              </a:lnSpc>
              <a:buFont typeface="Wingdings" panose="05000000000000000000" charset="0"/>
              <a:buChar char="l"/>
            </a:pPr>
            <a:r>
              <a:rPr lang="zh-CN" altLang="zh-CN" sz="2800" dirty="0">
                <a:latin typeface="+mn-ea"/>
              </a:rPr>
              <a:t>培训旨在为雇员短期或长期派往海外工作做准备</a:t>
            </a:r>
            <a:endParaRPr lang="en-US" altLang="zh-CN" sz="2800" dirty="0">
              <a:latin typeface="+mn-ea"/>
            </a:endParaRPr>
          </a:p>
          <a:p>
            <a:pPr>
              <a:lnSpc>
                <a:spcPct val="120000"/>
              </a:lnSpc>
              <a:buFont typeface="Wingdings" panose="05000000000000000000" charset="0"/>
              <a:buChar char="l"/>
            </a:pPr>
            <a:r>
              <a:rPr lang="zh-CN" altLang="en-US" sz="2800" b="1" dirty="0">
                <a:latin typeface="+mn-ea"/>
              </a:rPr>
              <a:t>商业环境</a:t>
            </a:r>
          </a:p>
          <a:p>
            <a:pPr lvl="1">
              <a:lnSpc>
                <a:spcPct val="120000"/>
              </a:lnSpc>
              <a:buFont typeface="Wingdings" panose="05000000000000000000" charset="0"/>
              <a:buChar char="l"/>
            </a:pPr>
            <a:r>
              <a:rPr lang="zh-CN" altLang="zh-CN" sz="2800" dirty="0">
                <a:latin typeface="+mn-ea"/>
              </a:rPr>
              <a:t>提高雇员生产效率、激励和留住在职雇员方面起到关键作用</a:t>
            </a:r>
            <a:endParaRPr lang="en-IN" sz="2800" dirty="0">
              <a:latin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6883" y="207328"/>
            <a:ext cx="8229600" cy="1426170"/>
          </a:xfrm>
        </p:spPr>
        <p:txBody>
          <a:bodyPr>
            <a:normAutofit/>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影响培训的组织特征</a:t>
            </a:r>
            <a:br>
              <a:rPr lang="zh-CN" altLang="zh-CN" sz="3200" dirty="0"/>
            </a:br>
            <a:endParaRPr lang="en-IN" sz="3800" dirty="0"/>
          </a:p>
        </p:txBody>
      </p:sp>
      <p:sp>
        <p:nvSpPr>
          <p:cNvPr id="37890" name="Content Placeholder 2"/>
          <p:cNvSpPr>
            <a:spLocks noGrp="1"/>
          </p:cNvSpPr>
          <p:nvPr>
            <p:ph idx="4294967295"/>
          </p:nvPr>
        </p:nvSpPr>
        <p:spPr>
          <a:xfrm>
            <a:off x="681286" y="1260371"/>
            <a:ext cx="8229600" cy="4924425"/>
          </a:xfrm>
        </p:spPr>
        <p:txBody>
          <a:bodyPr/>
          <a:lstStyle/>
          <a:p>
            <a:pPr>
              <a:lnSpc>
                <a:spcPct val="120000"/>
              </a:lnSpc>
              <a:buFont typeface="Wingdings" panose="05000000000000000000" charset="0"/>
              <a:buChar char="l"/>
            </a:pPr>
            <a:r>
              <a:rPr lang="zh-CN" altLang="zh-CN" sz="2800" dirty="0">
                <a:latin typeface="+mn-ea"/>
              </a:rPr>
              <a:t>其他人力资源管理实践</a:t>
            </a:r>
            <a:endParaRPr lang="en-US" altLang="zh-CN" sz="2800" dirty="0">
              <a:latin typeface="+mn-ea"/>
            </a:endParaRPr>
          </a:p>
          <a:p>
            <a:pPr lvl="1">
              <a:lnSpc>
                <a:spcPct val="120000"/>
              </a:lnSpc>
              <a:buFont typeface="Wingdings" panose="05000000000000000000" charset="0"/>
              <a:buChar char="l"/>
            </a:pPr>
            <a:r>
              <a:rPr lang="zh-CN" altLang="zh-CN" sz="2800" b="1" dirty="0">
                <a:latin typeface="+mn-ea"/>
              </a:rPr>
              <a:t>人力资源管理实践</a:t>
            </a:r>
            <a:r>
              <a:rPr lang="zh-CN" altLang="en-US" sz="2800" b="1" dirty="0">
                <a:latin typeface="+mn-ea"/>
              </a:rPr>
              <a:t>（</a:t>
            </a:r>
            <a:r>
              <a:rPr lang="en-US" altLang="zh-CN" sz="2800" b="1" dirty="0">
                <a:latin typeface="+mn-ea"/>
              </a:rPr>
              <a:t>HRM）</a:t>
            </a:r>
            <a:r>
              <a:rPr lang="zh-CN" altLang="en-US" sz="2800" dirty="0">
                <a:latin typeface="+mn-ea"/>
              </a:rPr>
              <a:t>：</a:t>
            </a:r>
            <a:endParaRPr lang="zh-CN" altLang="zh-CN" sz="2800" dirty="0">
              <a:latin typeface="+mn-ea"/>
            </a:endParaRPr>
          </a:p>
          <a:p>
            <a:pPr lvl="2">
              <a:lnSpc>
                <a:spcPct val="120000"/>
              </a:lnSpc>
              <a:buFont typeface="Wingdings" panose="05000000000000000000" charset="0"/>
              <a:buChar char="l"/>
            </a:pPr>
            <a:r>
              <a:rPr lang="zh-CN" altLang="en-US" sz="2400" dirty="0">
                <a:latin typeface="+mn-ea"/>
              </a:rPr>
              <a:t>投资</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管理活动与人员配置</a:t>
            </a:r>
          </a:p>
          <a:p>
            <a:pPr lvl="2">
              <a:lnSpc>
                <a:spcPct val="120000"/>
              </a:lnSpc>
              <a:buFont typeface="Wingdings" panose="05000000000000000000" charset="0"/>
              <a:buChar char="l"/>
            </a:pPr>
            <a:r>
              <a:rPr lang="zh-CN" altLang="zh-CN" sz="2400" dirty="0">
                <a:latin typeface="+mn-ea"/>
              </a:rPr>
              <a:t>绩效管理</a:t>
            </a:r>
          </a:p>
          <a:p>
            <a:pPr lvl="2">
              <a:lnSpc>
                <a:spcPct val="120000"/>
              </a:lnSpc>
              <a:buFont typeface="Wingdings" panose="05000000000000000000" charset="0"/>
              <a:buChar char="l"/>
            </a:pPr>
            <a:r>
              <a:rPr lang="zh-CN" altLang="zh-CN" sz="2400" dirty="0">
                <a:latin typeface="+mn-ea"/>
              </a:rPr>
              <a:t>培训</a:t>
            </a:r>
          </a:p>
          <a:p>
            <a:pPr lvl="2">
              <a:lnSpc>
                <a:spcPct val="120000"/>
              </a:lnSpc>
              <a:buFont typeface="Wingdings" panose="05000000000000000000" charset="0"/>
              <a:buChar char="l"/>
            </a:pPr>
            <a:r>
              <a:rPr lang="zh-CN" altLang="zh-CN" sz="2400" dirty="0">
                <a:latin typeface="+mn-ea"/>
              </a:rPr>
              <a:t>薪酬和福利</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1635" y="215583"/>
            <a:ext cx="8229600" cy="1498178"/>
          </a:xfrm>
        </p:spPr>
        <p:txBody>
          <a:bodyPr>
            <a:normAutofit/>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影响培训的组织特征</a:t>
            </a:r>
            <a:br>
              <a:rPr lang="zh-CN" altLang="zh-CN" sz="3200" dirty="0"/>
            </a:br>
            <a:endParaRPr lang="en-IN" sz="3800" dirty="0"/>
          </a:p>
        </p:txBody>
      </p:sp>
      <p:sp>
        <p:nvSpPr>
          <p:cNvPr id="38914" name="Content Placeholder 2"/>
          <p:cNvSpPr>
            <a:spLocks noGrp="1"/>
          </p:cNvSpPr>
          <p:nvPr>
            <p:ph idx="4294967295"/>
          </p:nvPr>
        </p:nvSpPr>
        <p:spPr>
          <a:xfrm>
            <a:off x="381635" y="1267460"/>
            <a:ext cx="8548370" cy="4924425"/>
          </a:xfrm>
        </p:spPr>
        <p:txBody>
          <a:bodyPr/>
          <a:lstStyle/>
          <a:p>
            <a:pPr marL="730250" indent="-457200">
              <a:lnSpc>
                <a:spcPct val="120000"/>
              </a:lnSpc>
              <a:buFont typeface="Wingdings" panose="05000000000000000000" charset="0"/>
              <a:buChar char="l"/>
            </a:pPr>
            <a:r>
              <a:rPr lang="zh-CN" altLang="zh-CN" sz="2800" b="1" dirty="0">
                <a:latin typeface="+mn-ea"/>
              </a:rPr>
              <a:t>人员配置战略</a:t>
            </a:r>
            <a:r>
              <a:rPr lang="zh-CN" altLang="en-US" sz="2800" dirty="0">
                <a:latin typeface="+mn-ea"/>
              </a:rPr>
              <a:t>：</a:t>
            </a:r>
            <a:endParaRPr lang="zh-CN" altLang="zh-CN" sz="2800" dirty="0">
              <a:latin typeface="+mn-ea"/>
            </a:endParaRPr>
          </a:p>
          <a:p>
            <a:pPr marL="1005205" lvl="1" indent="-457200">
              <a:lnSpc>
                <a:spcPct val="120000"/>
              </a:lnSpc>
              <a:buFont typeface="Wingdings" panose="05000000000000000000" charset="0"/>
              <a:buChar char="l"/>
            </a:pPr>
            <a:r>
              <a:rPr lang="zh-CN" altLang="zh-CN" sz="2800" dirty="0">
                <a:latin typeface="+mn-ea"/>
              </a:rPr>
              <a:t>在何处招聘雇员</a:t>
            </a:r>
          </a:p>
          <a:p>
            <a:pPr marL="1005205" lvl="1" indent="-457200">
              <a:lnSpc>
                <a:spcPct val="120000"/>
              </a:lnSpc>
              <a:buFont typeface="Wingdings" panose="05000000000000000000" charset="0"/>
              <a:buChar char="l"/>
            </a:pPr>
            <a:r>
              <a:rPr lang="zh-CN" altLang="zh-CN" sz="2800" dirty="0">
                <a:latin typeface="+mn-ea"/>
              </a:rPr>
              <a:t>如何甄选雇员</a:t>
            </a:r>
          </a:p>
          <a:p>
            <a:pPr marL="1005205" lvl="1" indent="-457200">
              <a:lnSpc>
                <a:spcPct val="120000"/>
              </a:lnSpc>
              <a:buFont typeface="Wingdings" panose="05000000000000000000" charset="0"/>
              <a:buChar char="l"/>
            </a:pPr>
            <a:r>
              <a:rPr lang="zh-CN" altLang="zh-CN" sz="2800" dirty="0">
                <a:latin typeface="+mn-ea"/>
              </a:rPr>
              <a:t>使雇员技能与某职位</a:t>
            </a:r>
            <a:r>
              <a:rPr lang="en-US" altLang="zh-CN" sz="2800" dirty="0">
                <a:latin typeface="+mn-ea"/>
              </a:rPr>
              <a:t>（</a:t>
            </a:r>
            <a:r>
              <a:rPr lang="zh-CN" altLang="zh-CN" sz="2800" dirty="0">
                <a:latin typeface="+mn-ea"/>
              </a:rPr>
              <a:t>临时、全职等</a:t>
            </a:r>
            <a:r>
              <a:rPr lang="en-US" altLang="zh-CN" sz="2800" dirty="0">
                <a:latin typeface="+mn-ea"/>
              </a:rPr>
              <a:t>）</a:t>
            </a:r>
            <a:r>
              <a:rPr lang="zh-CN" altLang="zh-CN" sz="2800" dirty="0">
                <a:latin typeface="+mn-ea"/>
              </a:rPr>
              <a:t>相匹配</a:t>
            </a:r>
          </a:p>
          <a:p>
            <a:endParaRPr lang="en-IN" sz="2400" dirty="0"/>
          </a:p>
        </p:txBody>
      </p:sp>
      <p:sp>
        <p:nvSpPr>
          <p:cNvPr id="38915" name="Content Placeholder 2"/>
          <p:cNvSpPr/>
          <p:nvPr/>
        </p:nvSpPr>
        <p:spPr bwMode="auto">
          <a:xfrm>
            <a:off x="224473" y="1267460"/>
            <a:ext cx="8229600" cy="4924425"/>
          </a:xfrm>
          <a:prstGeom prst="rect">
            <a:avLst/>
          </a:prstGeom>
          <a:noFill/>
          <a:ln w="9525">
            <a:noFill/>
            <a:miter lim="800000"/>
          </a:ln>
        </p:spPr>
        <p:txBody>
          <a:bodyPr/>
          <a:lstStyle/>
          <a:p>
            <a:pPr marL="342900" indent="-342900">
              <a:spcBef>
                <a:spcPct val="20000"/>
              </a:spcBef>
              <a:buFont typeface="Arial" panose="020B0604020202020204" pitchFamily="34" charset="0"/>
              <a:buChar char="•"/>
            </a:pPr>
            <a:endParaRPr lang="en-IN" sz="2400">
              <a:latin typeface="Calibri" panose="020F050202020403020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0" y="274638"/>
            <a:ext cx="91440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2—4</a:t>
            </a:r>
            <a:r>
              <a:rPr lang="zh-CN" altLang="zh-CN" b="1" dirty="0">
                <a:latin typeface="华文新魏" panose="02010800040101010101" pitchFamily="2" charset="-122"/>
                <a:ea typeface="华文新魏" panose="02010800040101010101" pitchFamily="2" charset="-122"/>
              </a:rPr>
              <a:t>　人员配置战略对培训的影响</a:t>
            </a:r>
            <a:br>
              <a:rPr lang="zh-CN" altLang="zh-CN" b="1" dirty="0">
                <a:latin typeface="华文新魏" panose="02010800040101010101" pitchFamily="2" charset="-122"/>
                <a:ea typeface="华文新魏" panose="02010800040101010101" pitchFamily="2" charset="-122"/>
              </a:rPr>
            </a:br>
            <a:endParaRPr lang="zh-CN" altLang="en-US" b="1" dirty="0">
              <a:latin typeface="华文新魏" panose="02010800040101010101" pitchFamily="2" charset="-122"/>
              <a:ea typeface="华文新魏" panose="02010800040101010101" pitchFamily="2" charset="-122"/>
            </a:endParaRPr>
          </a:p>
        </p:txBody>
      </p:sp>
      <p:pic>
        <p:nvPicPr>
          <p:cNvPr id="6" name="2-4.EPS" descr="id:2147497380;FounderCES"/>
          <p:cNvPicPr>
            <a:picLocks noGrp="1"/>
          </p:cNvPicPr>
          <p:nvPr>
            <p:ph sz="quarter" idx="1"/>
          </p:nvPr>
        </p:nvPicPr>
        <p:blipFill>
          <a:blip r:embed="rId2"/>
          <a:stretch>
            <a:fillRect/>
          </a:stretch>
        </p:blipFill>
        <p:spPr>
          <a:xfrm>
            <a:off x="0" y="1124744"/>
            <a:ext cx="9144000" cy="5733256"/>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02908" y="-10382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影响培训的组织特征</a:t>
            </a:r>
            <a:endParaRPr lang="en-IN" b="1" dirty="0">
              <a:latin typeface="华文新魏" panose="02010800040101010101" pitchFamily="2" charset="-122"/>
              <a:ea typeface="华文新魏" panose="02010800040101010101" pitchFamily="2" charset="-122"/>
            </a:endParaRPr>
          </a:p>
        </p:txBody>
      </p:sp>
      <p:sp>
        <p:nvSpPr>
          <p:cNvPr id="40962" name="Content Placeholder 2"/>
          <p:cNvSpPr>
            <a:spLocks noGrp="1"/>
          </p:cNvSpPr>
          <p:nvPr>
            <p:ph idx="4294967295"/>
          </p:nvPr>
        </p:nvSpPr>
        <p:spPr>
          <a:xfrm>
            <a:off x="704215" y="1283970"/>
            <a:ext cx="8229600" cy="5229225"/>
          </a:xfrm>
        </p:spPr>
        <p:txBody>
          <a:bodyPr/>
          <a:lstStyle/>
          <a:p>
            <a:pPr>
              <a:lnSpc>
                <a:spcPct val="120000"/>
              </a:lnSpc>
              <a:buFont typeface="Wingdings" panose="05000000000000000000" charset="0"/>
              <a:buChar char="l"/>
            </a:pPr>
            <a:r>
              <a:rPr lang="zh-CN" altLang="zh-CN" sz="2400" dirty="0">
                <a:latin typeface="+mn-ea"/>
              </a:rPr>
              <a:t>工作岗位和雇员独特性的战略价值</a:t>
            </a:r>
            <a:endParaRPr lang="en-US" altLang="zh-CN" sz="2400" dirty="0">
              <a:latin typeface="+mn-ea"/>
            </a:endParaRPr>
          </a:p>
          <a:p>
            <a:pPr lvl="1">
              <a:lnSpc>
                <a:spcPct val="120000"/>
              </a:lnSpc>
              <a:buFont typeface="Wingdings" panose="05000000000000000000" charset="0"/>
              <a:buChar char="l"/>
            </a:pPr>
            <a:r>
              <a:rPr lang="zh-CN" altLang="zh-CN" b="1" dirty="0">
                <a:latin typeface="+mn-ea"/>
              </a:rPr>
              <a:t>独特性</a:t>
            </a:r>
            <a:endParaRPr lang="zh-CN" altLang="en-US" b="1" dirty="0">
              <a:latin typeface="+mn-ea"/>
            </a:endParaRPr>
          </a:p>
          <a:p>
            <a:pPr marL="0" lvl="1" indent="561340">
              <a:lnSpc>
                <a:spcPct val="120000"/>
              </a:lnSpc>
              <a:buNone/>
            </a:pPr>
            <a:r>
              <a:rPr lang="zh-CN" altLang="zh-CN" dirty="0">
                <a:latin typeface="+mn-ea"/>
              </a:rPr>
              <a:t>雇员的稀缺度、专业化程度及其在劳动力市场上的难获得程度。</a:t>
            </a:r>
            <a:endParaRPr lang="en-US" altLang="zh-CN" dirty="0">
              <a:latin typeface="+mn-ea"/>
            </a:endParaRPr>
          </a:p>
          <a:p>
            <a:pPr lvl="1">
              <a:lnSpc>
                <a:spcPct val="120000"/>
              </a:lnSpc>
              <a:buFont typeface="Wingdings" panose="05000000000000000000" charset="0"/>
              <a:buChar char="l"/>
            </a:pPr>
            <a:r>
              <a:rPr lang="zh-CN" altLang="zh-CN" b="1" dirty="0">
                <a:latin typeface="+mn-ea"/>
              </a:rPr>
              <a:t>战略价值</a:t>
            </a:r>
          </a:p>
          <a:p>
            <a:pPr lvl="2">
              <a:lnSpc>
                <a:spcPct val="120000"/>
              </a:lnSpc>
            </a:pPr>
            <a:r>
              <a:rPr lang="zh-CN" altLang="zh-CN" sz="2400" dirty="0">
                <a:latin typeface="+mn-ea"/>
              </a:rPr>
              <a:t>雇员提高企业效益和效率的潜能</a:t>
            </a:r>
            <a:endParaRPr lang="en-US" altLang="zh-CN" sz="2400" dirty="0">
              <a:latin typeface="+mn-ea"/>
            </a:endParaRPr>
          </a:p>
          <a:p>
            <a:pPr lvl="2">
              <a:lnSpc>
                <a:spcPct val="120000"/>
              </a:lnSpc>
            </a:pPr>
            <a:r>
              <a:rPr lang="zh-CN" altLang="zh-CN" sz="2400" dirty="0">
                <a:latin typeface="+mn-ea"/>
              </a:rPr>
              <a:t>四种类型的雇员</a:t>
            </a:r>
            <a:r>
              <a:rPr lang="en-US" altLang="zh-CN" sz="2400" dirty="0">
                <a:latin typeface="+mn-ea"/>
              </a:rPr>
              <a:t>：</a:t>
            </a:r>
          </a:p>
          <a:p>
            <a:pPr lvl="3">
              <a:lnSpc>
                <a:spcPct val="120000"/>
              </a:lnSpc>
            </a:pPr>
            <a:r>
              <a:rPr lang="zh-CN" altLang="zh-CN" sz="2200" dirty="0">
                <a:latin typeface="+mn-ea"/>
              </a:rPr>
              <a:t>知识型雇员</a:t>
            </a:r>
            <a:r>
              <a:rPr lang="en-US" altLang="zh-CN" sz="2200" dirty="0">
                <a:latin typeface="+mn-ea"/>
              </a:rPr>
              <a:t>（</a:t>
            </a:r>
            <a:r>
              <a:rPr lang="zh-CN" altLang="zh-CN" sz="2200" dirty="0">
                <a:latin typeface="+mn-ea"/>
              </a:rPr>
              <a:t>高价值</a:t>
            </a:r>
            <a:r>
              <a:rPr lang="en-US" altLang="zh-CN" sz="2200" dirty="0">
                <a:latin typeface="+mn-ea"/>
              </a:rPr>
              <a:t>，</a:t>
            </a:r>
            <a:r>
              <a:rPr lang="zh-CN" altLang="zh-CN" sz="2200" dirty="0">
                <a:latin typeface="+mn-ea"/>
              </a:rPr>
              <a:t>高独特性</a:t>
            </a:r>
            <a:r>
              <a:rPr lang="en-US" altLang="zh-CN" sz="2200" dirty="0">
                <a:latin typeface="+mn-ea"/>
              </a:rPr>
              <a:t>）；</a:t>
            </a:r>
          </a:p>
          <a:p>
            <a:pPr lvl="3">
              <a:lnSpc>
                <a:spcPct val="120000"/>
              </a:lnSpc>
            </a:pPr>
            <a:r>
              <a:rPr lang="zh-CN" altLang="zh-CN" sz="2200" dirty="0">
                <a:latin typeface="+mn-ea"/>
              </a:rPr>
              <a:t>基于工作岗位的雇员</a:t>
            </a:r>
            <a:r>
              <a:rPr lang="en-US" altLang="zh-CN" sz="2200" dirty="0">
                <a:latin typeface="+mn-ea"/>
              </a:rPr>
              <a:t>（</a:t>
            </a:r>
            <a:r>
              <a:rPr lang="zh-CN" altLang="zh-CN" sz="2200" dirty="0">
                <a:latin typeface="+mn-ea"/>
              </a:rPr>
              <a:t>高价值</a:t>
            </a:r>
            <a:r>
              <a:rPr lang="en-US" altLang="zh-CN" sz="2200" dirty="0">
                <a:latin typeface="+mn-ea"/>
              </a:rPr>
              <a:t>，</a:t>
            </a:r>
            <a:r>
              <a:rPr lang="zh-CN" altLang="zh-CN" sz="2200" dirty="0">
                <a:latin typeface="+mn-ea"/>
              </a:rPr>
              <a:t>低独特性</a:t>
            </a:r>
            <a:r>
              <a:rPr lang="en-US" altLang="zh-CN" sz="2200" dirty="0">
                <a:latin typeface="+mn-ea"/>
              </a:rPr>
              <a:t>）；</a:t>
            </a:r>
          </a:p>
          <a:p>
            <a:pPr lvl="3">
              <a:lnSpc>
                <a:spcPct val="120000"/>
              </a:lnSpc>
            </a:pPr>
            <a:r>
              <a:rPr lang="zh-CN" altLang="zh-CN" sz="2200" dirty="0">
                <a:latin typeface="+mn-ea"/>
              </a:rPr>
              <a:t>合同制雇员</a:t>
            </a:r>
            <a:r>
              <a:rPr lang="en-US" altLang="zh-CN" sz="2200" dirty="0">
                <a:latin typeface="+mn-ea"/>
              </a:rPr>
              <a:t>（</a:t>
            </a:r>
            <a:r>
              <a:rPr lang="zh-CN" altLang="zh-CN" sz="2200" dirty="0">
                <a:latin typeface="+mn-ea"/>
              </a:rPr>
              <a:t>低价值</a:t>
            </a:r>
            <a:r>
              <a:rPr lang="en-US" altLang="zh-CN" sz="2200" dirty="0">
                <a:latin typeface="+mn-ea"/>
              </a:rPr>
              <a:t>，</a:t>
            </a:r>
            <a:r>
              <a:rPr lang="zh-CN" altLang="zh-CN" sz="2200" dirty="0">
                <a:latin typeface="+mn-ea"/>
              </a:rPr>
              <a:t>低独特性</a:t>
            </a:r>
            <a:r>
              <a:rPr lang="en-US" altLang="zh-CN" sz="2200" dirty="0">
                <a:latin typeface="+mn-ea"/>
              </a:rPr>
              <a:t>）；</a:t>
            </a:r>
          </a:p>
          <a:p>
            <a:pPr lvl="3">
              <a:lnSpc>
                <a:spcPct val="120000"/>
              </a:lnSpc>
            </a:pPr>
            <a:r>
              <a:rPr lang="zh-CN" altLang="zh-CN" sz="2200" dirty="0">
                <a:latin typeface="+mn-ea"/>
              </a:rPr>
              <a:t>联合</a:t>
            </a:r>
            <a:r>
              <a:rPr lang="en-US" altLang="zh-CN" sz="2200" dirty="0">
                <a:latin typeface="+mn-ea"/>
              </a:rPr>
              <a:t>/</a:t>
            </a:r>
            <a:r>
              <a:rPr lang="zh-CN" altLang="zh-CN" sz="2200" dirty="0">
                <a:latin typeface="+mn-ea"/>
              </a:rPr>
              <a:t>伙伴关系雇员</a:t>
            </a:r>
            <a:r>
              <a:rPr lang="en-US" altLang="zh-CN" sz="2200" dirty="0">
                <a:latin typeface="+mn-ea"/>
              </a:rPr>
              <a:t>（</a:t>
            </a:r>
            <a:r>
              <a:rPr lang="zh-CN" altLang="zh-CN" sz="2200" dirty="0">
                <a:latin typeface="+mn-ea"/>
              </a:rPr>
              <a:t>高独特性</a:t>
            </a:r>
            <a:r>
              <a:rPr lang="en-US" altLang="zh-CN" sz="2200" dirty="0">
                <a:latin typeface="+mn-ea"/>
              </a:rPr>
              <a:t>，</a:t>
            </a:r>
            <a:r>
              <a:rPr lang="zh-CN" altLang="zh-CN" sz="2200" dirty="0">
                <a:latin typeface="+mn-ea"/>
              </a:rPr>
              <a:t>低价值</a:t>
            </a:r>
            <a:r>
              <a:rPr lang="en-US" altLang="zh-CN" sz="2200" dirty="0">
                <a:latin typeface="+mn-ea"/>
              </a:rPr>
              <a:t>）</a:t>
            </a:r>
            <a:r>
              <a:rPr lang="zh-CN" altLang="zh-CN" sz="2200" dirty="0">
                <a:latin typeface="+mn-ea"/>
              </a:rPr>
              <a:t>。</a:t>
            </a:r>
            <a:endParaRPr lang="en-IN" sz="2200" dirty="0">
              <a:latin typeface="+mn-e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5605" y="-1793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影响培训的组织特征</a:t>
            </a:r>
            <a:endParaRPr lang="en-IN" b="1" dirty="0">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521901" y="1292885"/>
            <a:ext cx="8229600" cy="4924425"/>
          </a:xfrm>
        </p:spPr>
        <p:txBody>
          <a:bodyPr/>
          <a:lstStyle/>
          <a:p>
            <a:pPr marL="890905" lvl="1" indent="-342900">
              <a:lnSpc>
                <a:spcPct val="120000"/>
              </a:lnSpc>
            </a:pPr>
            <a:r>
              <a:rPr lang="zh-CN" altLang="zh-CN" dirty="0">
                <a:latin typeface="+mn-ea"/>
              </a:rPr>
              <a:t>人力资源规划</a:t>
            </a:r>
            <a:endParaRPr lang="en-US" altLang="zh-CN" dirty="0">
              <a:latin typeface="+mn-ea"/>
            </a:endParaRPr>
          </a:p>
          <a:p>
            <a:pPr marL="1165225" lvl="2" indent="-342900">
              <a:lnSpc>
                <a:spcPct val="120000"/>
              </a:lnSpc>
            </a:pPr>
            <a:r>
              <a:rPr lang="zh-CN" altLang="zh-CN" sz="2400" dirty="0">
                <a:latin typeface="+mn-ea"/>
              </a:rPr>
              <a:t>在人力资源领域识别、分析、预测和规划必要的变革</a:t>
            </a:r>
            <a:r>
              <a:rPr lang="en-US" altLang="zh-CN" sz="2400" dirty="0">
                <a:latin typeface="+mn-ea"/>
              </a:rPr>
              <a:t>，</a:t>
            </a:r>
            <a:r>
              <a:rPr lang="zh-CN" altLang="zh-CN" sz="2400" dirty="0">
                <a:latin typeface="+mn-ea"/>
              </a:rPr>
              <a:t>以帮助公司应对不断变化的商业环境。</a:t>
            </a:r>
            <a:endParaRPr lang="en-IN" sz="2400" dirty="0">
              <a:latin typeface="+mn-e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7193" y="-14573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影响培训的组织特征</a:t>
            </a:r>
            <a:endParaRPr lang="en-IN" b="1" dirty="0">
              <a:latin typeface="华文新魏" panose="02010800040101010101" pitchFamily="2" charset="-122"/>
              <a:ea typeface="华文新魏" panose="02010800040101010101" pitchFamily="2" charset="-122"/>
            </a:endParaRPr>
          </a:p>
        </p:txBody>
      </p:sp>
      <p:sp>
        <p:nvSpPr>
          <p:cNvPr id="43010" name="Content Placeholder 2"/>
          <p:cNvSpPr>
            <a:spLocks noGrp="1"/>
          </p:cNvSpPr>
          <p:nvPr>
            <p:ph idx="4294967295"/>
          </p:nvPr>
        </p:nvSpPr>
        <p:spPr>
          <a:xfrm>
            <a:off x="720725" y="1283970"/>
            <a:ext cx="8229600" cy="4924425"/>
          </a:xfrm>
        </p:spPr>
        <p:txBody>
          <a:bodyPr/>
          <a:lstStyle/>
          <a:p>
            <a:pPr>
              <a:lnSpc>
                <a:spcPct val="120000"/>
              </a:lnSpc>
              <a:buFont typeface="Wingdings" panose="05000000000000000000" charset="0"/>
              <a:buChar char="l"/>
            </a:pPr>
            <a:r>
              <a:rPr lang="zh-CN" altLang="zh-CN" sz="2800" b="1" dirty="0">
                <a:latin typeface="+mn-ea"/>
              </a:rPr>
              <a:t>工会化程度</a:t>
            </a:r>
            <a:endParaRPr lang="en-US" altLang="zh-CN" sz="2800" b="1" dirty="0">
              <a:latin typeface="+mn-ea"/>
            </a:endParaRPr>
          </a:p>
          <a:p>
            <a:pPr lvl="1">
              <a:lnSpc>
                <a:spcPct val="120000"/>
              </a:lnSpc>
              <a:buFont typeface="Wingdings" panose="05000000000000000000" charset="0"/>
              <a:buChar char="l"/>
            </a:pPr>
            <a:r>
              <a:rPr lang="zh-CN" altLang="zh-CN" sz="2800" dirty="0">
                <a:latin typeface="+mn-ea"/>
              </a:rPr>
              <a:t>工会与管理层联合培训帮助雇员为适应新工作做好培训与开发中的雇员参与度</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公司培训项目开展的频率和效果</a:t>
            </a:r>
            <a:r>
              <a:rPr lang="en-US" altLang="zh-CN" sz="2800" dirty="0">
                <a:latin typeface="+mn-ea"/>
              </a:rPr>
              <a:t>，</a:t>
            </a:r>
            <a:r>
              <a:rPr lang="zh-CN" altLang="zh-CN" sz="2800" dirty="0">
                <a:latin typeface="+mn-ea"/>
              </a:rPr>
              <a:t>会受到培训过程中</a:t>
            </a:r>
            <a:r>
              <a:rPr lang="zh-CN" altLang="en-US" sz="2800" dirty="0">
                <a:latin typeface="+mn-ea"/>
              </a:rPr>
              <a:t>参与度单位影响：</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管理者</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雇员</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专业开发人员的参与度</a:t>
            </a:r>
            <a:endParaRPr lang="en-US" sz="2400" dirty="0">
              <a:latin typeface="+mn-ea"/>
            </a:endParaRPr>
          </a:p>
          <a:p>
            <a:endParaRPr lang="en-IN"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0136" y="-156165"/>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影响培训的组织特征</a:t>
            </a:r>
            <a:r>
              <a:rPr lang="zh-CN" altLang="en-US" b="1" dirty="0">
                <a:latin typeface="华文新魏" panose="02010800040101010101" pitchFamily="2" charset="-122"/>
                <a:ea typeface="华文新魏" panose="02010800040101010101" pitchFamily="2" charset="-122"/>
              </a:rPr>
              <a:t>（续）</a:t>
            </a:r>
            <a:endParaRPr lang="en-IN" b="1" dirty="0">
              <a:latin typeface="华文新魏" panose="02010800040101010101" pitchFamily="2" charset="-122"/>
              <a:ea typeface="华文新魏" panose="02010800040101010101" pitchFamily="2" charset="-122"/>
            </a:endParaRPr>
          </a:p>
        </p:txBody>
      </p:sp>
      <p:sp>
        <p:nvSpPr>
          <p:cNvPr id="44034" name="Content Placeholder 2"/>
          <p:cNvSpPr>
            <a:spLocks noGrp="1"/>
          </p:cNvSpPr>
          <p:nvPr>
            <p:ph idx="4294967295"/>
          </p:nvPr>
        </p:nvSpPr>
        <p:spPr>
          <a:xfrm>
            <a:off x="670560" y="1276350"/>
            <a:ext cx="8229600" cy="4924425"/>
          </a:xfrm>
        </p:spPr>
        <p:txBody>
          <a:bodyPr/>
          <a:lstStyle/>
          <a:p>
            <a:pPr>
              <a:lnSpc>
                <a:spcPct val="120000"/>
              </a:lnSpc>
              <a:buFont typeface="Wingdings" panose="05000000000000000000" charset="0"/>
              <a:buChar char="l"/>
            </a:pPr>
            <a:r>
              <a:rPr lang="zh-CN" altLang="zh-CN" sz="2800" b="1" dirty="0">
                <a:latin typeface="+mn-ea"/>
              </a:rPr>
              <a:t>培训与开发中的雇员参与度</a:t>
            </a:r>
            <a:endParaRPr lang="en-US" altLang="zh-CN" sz="2800" b="1" dirty="0">
              <a:latin typeface="+mn-ea"/>
            </a:endParaRPr>
          </a:p>
          <a:p>
            <a:pPr lvl="1">
              <a:lnSpc>
                <a:spcPct val="120000"/>
              </a:lnSpc>
              <a:buFont typeface="Wingdings" panose="05000000000000000000" charset="0"/>
              <a:buChar char="l"/>
            </a:pPr>
            <a:r>
              <a:rPr lang="zh-CN" altLang="zh-CN" sz="2800" dirty="0">
                <a:latin typeface="+mn-ea"/>
              </a:rPr>
              <a:t>如果业务主管了解何种开发活动可以实现诸如缩短填补空缺职位的时间等目标</a:t>
            </a:r>
            <a:r>
              <a:rPr lang="en-US" altLang="zh-CN" sz="2800" dirty="0">
                <a:latin typeface="+mn-ea"/>
              </a:rPr>
              <a:t>，</a:t>
            </a:r>
            <a:r>
              <a:rPr lang="zh-CN" altLang="zh-CN" sz="2800" dirty="0">
                <a:latin typeface="+mn-ea"/>
              </a:rPr>
              <a:t>通常会更愿意参与进来</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如果有奖励</a:t>
            </a:r>
            <a:r>
              <a:rPr lang="en-US" altLang="zh-CN" sz="2400" dirty="0">
                <a:latin typeface="+mn-ea"/>
              </a:rPr>
              <a:t>，</a:t>
            </a:r>
            <a:r>
              <a:rPr lang="zh-CN" altLang="zh-CN" sz="2400" dirty="0">
                <a:latin typeface="+mn-ea"/>
              </a:rPr>
              <a:t>他们也会更多地参与到培训中</a:t>
            </a:r>
            <a:endParaRPr lang="en-US" altLang="zh-CN" sz="2400" dirty="0">
              <a:latin typeface="+mn-ea"/>
            </a:endParaRPr>
          </a:p>
          <a:p>
            <a:pPr lvl="1">
              <a:lnSpc>
                <a:spcPct val="120000"/>
              </a:lnSpc>
              <a:buFont typeface="Wingdings" panose="05000000000000000000" charset="0"/>
              <a:buChar char="l"/>
            </a:pPr>
            <a:r>
              <a:rPr lang="zh-CN" altLang="zh-CN" sz="2800" dirty="0">
                <a:latin typeface="+mn-ea"/>
              </a:rPr>
              <a:t>如今</a:t>
            </a:r>
            <a:r>
              <a:rPr lang="en-US" altLang="zh-CN" sz="2800" dirty="0">
                <a:latin typeface="+mn-ea"/>
              </a:rPr>
              <a:t>，</a:t>
            </a:r>
            <a:r>
              <a:rPr lang="zh-CN" altLang="zh-CN" sz="2800" dirty="0">
                <a:latin typeface="+mn-ea"/>
              </a:rPr>
              <a:t>企业希望雇员主动参与发起培训项目</a:t>
            </a:r>
            <a:endParaRPr lang="en-IN" sz="2800" dirty="0">
              <a:latin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179512" y="274638"/>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2—7</a:t>
            </a:r>
            <a:r>
              <a:rPr lang="zh-CN" altLang="zh-CN" b="1" dirty="0">
                <a:latin typeface="华文新魏" panose="02010800040101010101" pitchFamily="2" charset="-122"/>
                <a:ea typeface="华文新魏" panose="02010800040101010101" pitchFamily="2" charset="-122"/>
              </a:rPr>
              <a:t>　经营战略对培训的影响</a:t>
            </a:r>
            <a:br>
              <a:rPr lang="zh-CN" altLang="zh-CN" dirty="0"/>
            </a:br>
            <a:endParaRPr lang="zh-CN" altLang="en-US" dirty="0"/>
          </a:p>
        </p:txBody>
      </p:sp>
      <p:graphicFrame>
        <p:nvGraphicFramePr>
          <p:cNvPr id="9" name="内容占位符 8"/>
          <p:cNvGraphicFramePr>
            <a:graphicFrameLocks noGrp="1"/>
          </p:cNvGraphicFramePr>
          <p:nvPr>
            <p:ph sz="quarter" idx="1"/>
          </p:nvPr>
        </p:nvGraphicFramePr>
        <p:xfrm>
          <a:off x="31626" y="836712"/>
          <a:ext cx="9112374" cy="6131228"/>
        </p:xfrm>
        <a:graphic>
          <a:graphicData uri="http://schemas.openxmlformats.org/drawingml/2006/table">
            <a:tbl>
              <a:tblPr firstRow="1" firstCol="1" bandRow="1">
                <a:tableStyleId>{5C22544A-7EE6-4342-B048-85BDC9FD1C3A}</a:tableStyleId>
              </a:tblPr>
              <a:tblGrid>
                <a:gridCol w="1262838">
                  <a:extLst>
                    <a:ext uri="{9D8B030D-6E8A-4147-A177-3AD203B41FA5}">
                      <a16:colId xmlns:a16="http://schemas.microsoft.com/office/drawing/2014/main" val="20000"/>
                    </a:ext>
                  </a:extLst>
                </a:gridCol>
                <a:gridCol w="1632827">
                  <a:extLst>
                    <a:ext uri="{9D8B030D-6E8A-4147-A177-3AD203B41FA5}">
                      <a16:colId xmlns:a16="http://schemas.microsoft.com/office/drawing/2014/main" val="20001"/>
                    </a:ext>
                  </a:extLst>
                </a:gridCol>
                <a:gridCol w="1821146">
                  <a:extLst>
                    <a:ext uri="{9D8B030D-6E8A-4147-A177-3AD203B41FA5}">
                      <a16:colId xmlns:a16="http://schemas.microsoft.com/office/drawing/2014/main" val="20002"/>
                    </a:ext>
                  </a:extLst>
                </a:gridCol>
                <a:gridCol w="1632827">
                  <a:extLst>
                    <a:ext uri="{9D8B030D-6E8A-4147-A177-3AD203B41FA5}">
                      <a16:colId xmlns:a16="http://schemas.microsoft.com/office/drawing/2014/main" val="20003"/>
                    </a:ext>
                  </a:extLst>
                </a:gridCol>
                <a:gridCol w="2762736">
                  <a:extLst>
                    <a:ext uri="{9D8B030D-6E8A-4147-A177-3AD203B41FA5}">
                      <a16:colId xmlns:a16="http://schemas.microsoft.com/office/drawing/2014/main" val="20004"/>
                    </a:ext>
                  </a:extLst>
                </a:gridCol>
              </a:tblGrid>
              <a:tr h="209607">
                <a:tc>
                  <a:txBody>
                    <a:bodyPr/>
                    <a:lstStyle/>
                    <a:p>
                      <a:pPr algn="ctr">
                        <a:lnSpc>
                          <a:spcPct val="100000"/>
                        </a:lnSpc>
                        <a:spcAft>
                          <a:spcPts val="0"/>
                        </a:spcAft>
                      </a:pPr>
                      <a:r>
                        <a:rPr lang="zh-CN" sz="1400" dirty="0">
                          <a:effectLst/>
                        </a:rPr>
                        <a:t> 战略</a:t>
                      </a:r>
                      <a:endParaRPr lang="zh-CN" sz="1400" dirty="0">
                        <a:solidFill>
                          <a:srgbClr val="000000"/>
                        </a:solidFill>
                        <a:effectLst/>
                        <a:latin typeface="NEU-BZ"/>
                        <a:ea typeface="方正书宋_GBK"/>
                        <a:cs typeface="Times New Roman" panose="02020603050405020304"/>
                      </a:endParaRPr>
                    </a:p>
                  </a:txBody>
                  <a:tcPr marL="0" marR="0" marT="0" marB="0" anchor="ctr"/>
                </a:tc>
                <a:tc>
                  <a:txBody>
                    <a:bodyPr/>
                    <a:lstStyle/>
                    <a:p>
                      <a:pPr algn="ctr">
                        <a:lnSpc>
                          <a:spcPct val="100000"/>
                        </a:lnSpc>
                        <a:spcAft>
                          <a:spcPts val="0"/>
                        </a:spcAft>
                      </a:pPr>
                      <a:r>
                        <a:rPr lang="zh-CN" sz="1400">
                          <a:effectLst/>
                        </a:rPr>
                        <a:t>重点</a:t>
                      </a:r>
                      <a:endParaRPr lang="zh-CN" sz="1400">
                        <a:solidFill>
                          <a:srgbClr val="000000"/>
                        </a:solidFill>
                        <a:effectLst/>
                        <a:latin typeface="NEU-BZ"/>
                        <a:ea typeface="方正书宋_GBK"/>
                        <a:cs typeface="Times New Roman" panose="02020603050405020304"/>
                      </a:endParaRPr>
                    </a:p>
                  </a:txBody>
                  <a:tcPr marL="0" marR="0" marT="0" marB="0" anchor="ctr"/>
                </a:tc>
                <a:tc>
                  <a:txBody>
                    <a:bodyPr/>
                    <a:lstStyle/>
                    <a:p>
                      <a:pPr algn="ctr">
                        <a:lnSpc>
                          <a:spcPct val="100000"/>
                        </a:lnSpc>
                        <a:spcAft>
                          <a:spcPts val="0"/>
                        </a:spcAft>
                      </a:pPr>
                      <a:r>
                        <a:rPr lang="zh-CN" sz="1400">
                          <a:effectLst/>
                        </a:rPr>
                        <a:t>如何实现</a:t>
                      </a:r>
                      <a:endParaRPr lang="zh-CN" sz="1400">
                        <a:solidFill>
                          <a:srgbClr val="000000"/>
                        </a:solidFill>
                        <a:effectLst/>
                        <a:latin typeface="NEU-BZ"/>
                        <a:ea typeface="方正书宋_GBK"/>
                        <a:cs typeface="Times New Roman" panose="02020603050405020304"/>
                      </a:endParaRPr>
                    </a:p>
                  </a:txBody>
                  <a:tcPr marL="0" marR="0" marT="0" marB="0" anchor="ctr"/>
                </a:tc>
                <a:tc>
                  <a:txBody>
                    <a:bodyPr/>
                    <a:lstStyle/>
                    <a:p>
                      <a:pPr algn="ctr">
                        <a:lnSpc>
                          <a:spcPct val="100000"/>
                        </a:lnSpc>
                        <a:spcAft>
                          <a:spcPts val="0"/>
                        </a:spcAft>
                      </a:pPr>
                      <a:r>
                        <a:rPr lang="zh-CN" sz="1400">
                          <a:effectLst/>
                        </a:rPr>
                        <a:t>关键事项</a:t>
                      </a:r>
                      <a:endParaRPr lang="zh-CN" sz="1400">
                        <a:solidFill>
                          <a:srgbClr val="000000"/>
                        </a:solidFill>
                        <a:effectLst/>
                        <a:latin typeface="NEU-BZ"/>
                        <a:ea typeface="方正书宋_GBK"/>
                        <a:cs typeface="Times New Roman" panose="02020603050405020304"/>
                      </a:endParaRPr>
                    </a:p>
                  </a:txBody>
                  <a:tcPr marL="0" marR="0" marT="0" marB="0" anchor="ctr"/>
                </a:tc>
                <a:tc>
                  <a:txBody>
                    <a:bodyPr/>
                    <a:lstStyle/>
                    <a:p>
                      <a:pPr algn="ctr">
                        <a:lnSpc>
                          <a:spcPct val="100000"/>
                        </a:lnSpc>
                        <a:spcAft>
                          <a:spcPts val="0"/>
                        </a:spcAft>
                      </a:pPr>
                      <a:r>
                        <a:rPr lang="zh-CN" sz="1400">
                          <a:effectLst/>
                        </a:rPr>
                        <a:t>培训的影响</a:t>
                      </a:r>
                      <a:endParaRPr lang="zh-CN" sz="1400">
                        <a:solidFill>
                          <a:srgbClr val="000000"/>
                        </a:solidFill>
                        <a:effectLst/>
                        <a:latin typeface="NEU-BZ"/>
                        <a:ea typeface="方正书宋_GBK"/>
                        <a:cs typeface="Times New Roman" panose="02020603050405020304"/>
                      </a:endParaRPr>
                    </a:p>
                  </a:txBody>
                  <a:tcPr marL="0" marR="0" marT="0" marB="0" anchor="ctr"/>
                </a:tc>
                <a:extLst>
                  <a:ext uri="{0D108BD9-81ED-4DB2-BD59-A6C34878D82A}">
                    <a16:rowId xmlns:a16="http://schemas.microsoft.com/office/drawing/2014/main" val="10000"/>
                  </a:ext>
                </a:extLst>
              </a:tr>
              <a:tr h="1048037">
                <a:tc>
                  <a:txBody>
                    <a:bodyPr/>
                    <a:lstStyle/>
                    <a:p>
                      <a:pPr algn="ctr">
                        <a:lnSpc>
                          <a:spcPct val="100000"/>
                        </a:lnSpc>
                        <a:spcAft>
                          <a:spcPts val="0"/>
                        </a:spcAft>
                      </a:pPr>
                      <a:r>
                        <a:rPr lang="zh-CN" sz="1400">
                          <a:effectLst/>
                          <a:latin typeface="+mn-ea"/>
                          <a:ea typeface="+mn-ea"/>
                        </a:rPr>
                        <a:t>集中战略</a:t>
                      </a:r>
                      <a:endParaRPr lang="zh-CN" sz="1400">
                        <a:solidFill>
                          <a:srgbClr val="000000"/>
                        </a:solidFill>
                        <a:effectLst/>
                        <a:latin typeface="+mn-ea"/>
                        <a:ea typeface="+mn-ea"/>
                        <a:cs typeface="Times New Roman" panose="02020603050405020304"/>
                      </a:endParaRPr>
                    </a:p>
                  </a:txBody>
                  <a:tcPr marL="0" marR="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扩大市场份额</a:t>
                      </a:r>
                    </a:p>
                    <a:p>
                      <a:pPr>
                        <a:lnSpc>
                          <a:spcPct val="100000"/>
                        </a:lnSpc>
                        <a:spcAft>
                          <a:spcPts val="0"/>
                        </a:spcAft>
                      </a:pPr>
                      <a:r>
                        <a:rPr lang="en-US" sz="1400" dirty="0">
                          <a:effectLst/>
                          <a:latin typeface="+mn-ea"/>
                          <a:ea typeface="+mn-ea"/>
                        </a:rPr>
                        <a:t>● </a:t>
                      </a:r>
                      <a:r>
                        <a:rPr lang="zh-CN" sz="1400" dirty="0">
                          <a:effectLst/>
                          <a:latin typeface="+mn-ea"/>
                          <a:ea typeface="+mn-ea"/>
                        </a:rPr>
                        <a:t>削减运营成本</a:t>
                      </a:r>
                    </a:p>
                    <a:p>
                      <a:pPr>
                        <a:lnSpc>
                          <a:spcPct val="100000"/>
                        </a:lnSpc>
                        <a:spcAft>
                          <a:spcPts val="0"/>
                        </a:spcAft>
                      </a:pPr>
                      <a:r>
                        <a:rPr lang="en-US" sz="1400" dirty="0">
                          <a:effectLst/>
                          <a:latin typeface="+mn-ea"/>
                          <a:ea typeface="+mn-ea"/>
                        </a:rPr>
                        <a:t>● </a:t>
                      </a:r>
                      <a:r>
                        <a:rPr lang="zh-CN" sz="1400" dirty="0">
                          <a:effectLst/>
                          <a:latin typeface="+mn-ea"/>
                          <a:ea typeface="+mn-ea"/>
                        </a:rPr>
                        <a:t>开创或维护利基市场</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a:effectLst/>
                          <a:latin typeface="+mn-ea"/>
                          <a:ea typeface="+mn-ea"/>
                        </a:rPr>
                        <a:t>● </a:t>
                      </a:r>
                      <a:r>
                        <a:rPr lang="zh-CN" sz="1400">
                          <a:effectLst/>
                          <a:latin typeface="+mn-ea"/>
                          <a:ea typeface="+mn-ea"/>
                        </a:rPr>
                        <a:t>提高产品质量</a:t>
                      </a:r>
                    </a:p>
                    <a:p>
                      <a:pPr>
                        <a:lnSpc>
                          <a:spcPct val="100000"/>
                        </a:lnSpc>
                        <a:spcAft>
                          <a:spcPts val="0"/>
                        </a:spcAft>
                      </a:pPr>
                      <a:r>
                        <a:rPr lang="en-US" sz="1400">
                          <a:effectLst/>
                          <a:latin typeface="+mn-ea"/>
                          <a:ea typeface="+mn-ea"/>
                        </a:rPr>
                        <a:t>● </a:t>
                      </a:r>
                      <a:r>
                        <a:rPr lang="zh-CN" sz="1400">
                          <a:effectLst/>
                          <a:latin typeface="+mn-ea"/>
                          <a:ea typeface="+mn-ea"/>
                        </a:rPr>
                        <a:t>提高生产率或革新技术流程</a:t>
                      </a:r>
                    </a:p>
                    <a:p>
                      <a:pPr>
                        <a:lnSpc>
                          <a:spcPct val="100000"/>
                        </a:lnSpc>
                        <a:spcAft>
                          <a:spcPts val="0"/>
                        </a:spcAft>
                      </a:pPr>
                      <a:r>
                        <a:rPr lang="en-US" sz="1400">
                          <a:effectLst/>
                          <a:latin typeface="+mn-ea"/>
                          <a:ea typeface="+mn-ea"/>
                        </a:rPr>
                        <a:t>● </a:t>
                      </a:r>
                      <a:r>
                        <a:rPr lang="zh-CN" sz="1400">
                          <a:effectLst/>
                          <a:latin typeface="+mn-ea"/>
                          <a:ea typeface="+mn-ea"/>
                        </a:rPr>
                        <a:t>定制产品或服务</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a:effectLst/>
                          <a:latin typeface="+mn-ea"/>
                          <a:ea typeface="+mn-ea"/>
                        </a:rPr>
                        <a:t>● </a:t>
                      </a:r>
                      <a:r>
                        <a:rPr lang="zh-CN" sz="1400">
                          <a:effectLst/>
                          <a:latin typeface="+mn-ea"/>
                          <a:ea typeface="+mn-ea"/>
                        </a:rPr>
                        <a:t>技能交流</a:t>
                      </a:r>
                    </a:p>
                    <a:p>
                      <a:pPr>
                        <a:lnSpc>
                          <a:spcPct val="100000"/>
                        </a:lnSpc>
                        <a:spcAft>
                          <a:spcPts val="0"/>
                        </a:spcAft>
                      </a:pPr>
                      <a:r>
                        <a:rPr lang="en-US" sz="1400">
                          <a:effectLst/>
                          <a:latin typeface="+mn-ea"/>
                          <a:ea typeface="+mn-ea"/>
                        </a:rPr>
                        <a:t>● </a:t>
                      </a:r>
                      <a:r>
                        <a:rPr lang="zh-CN" sz="1400">
                          <a:effectLst/>
                          <a:latin typeface="+mn-ea"/>
                          <a:ea typeface="+mn-ea"/>
                        </a:rPr>
                        <a:t>现有劳动力的开发</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a:effectLst/>
                          <a:latin typeface="+mn-ea"/>
                          <a:ea typeface="+mn-ea"/>
                        </a:rPr>
                        <a:t>● </a:t>
                      </a:r>
                      <a:r>
                        <a:rPr lang="zh-CN" sz="1400">
                          <a:effectLst/>
                          <a:latin typeface="+mn-ea"/>
                          <a:ea typeface="+mn-ea"/>
                        </a:rPr>
                        <a:t>团队建设</a:t>
                      </a:r>
                    </a:p>
                    <a:p>
                      <a:pPr>
                        <a:lnSpc>
                          <a:spcPct val="100000"/>
                        </a:lnSpc>
                        <a:spcAft>
                          <a:spcPts val="0"/>
                        </a:spcAft>
                      </a:pPr>
                      <a:r>
                        <a:rPr lang="en-US" sz="1400">
                          <a:effectLst/>
                          <a:latin typeface="+mn-ea"/>
                          <a:ea typeface="+mn-ea"/>
                        </a:rPr>
                        <a:t>● </a:t>
                      </a:r>
                      <a:r>
                        <a:rPr lang="zh-CN" sz="1400">
                          <a:effectLst/>
                          <a:latin typeface="+mn-ea"/>
                          <a:ea typeface="+mn-ea"/>
                        </a:rPr>
                        <a:t>交叉培训</a:t>
                      </a:r>
                    </a:p>
                    <a:p>
                      <a:pPr>
                        <a:lnSpc>
                          <a:spcPct val="100000"/>
                        </a:lnSpc>
                        <a:spcAft>
                          <a:spcPts val="0"/>
                        </a:spcAft>
                      </a:pPr>
                      <a:r>
                        <a:rPr lang="en-US" sz="1400">
                          <a:effectLst/>
                          <a:latin typeface="+mn-ea"/>
                          <a:ea typeface="+mn-ea"/>
                        </a:rPr>
                        <a:t>● </a:t>
                      </a:r>
                      <a:r>
                        <a:rPr lang="zh-CN" sz="1400">
                          <a:effectLst/>
                          <a:latin typeface="+mn-ea"/>
                          <a:ea typeface="+mn-ea"/>
                        </a:rPr>
                        <a:t>特殊项目培训</a:t>
                      </a:r>
                    </a:p>
                    <a:p>
                      <a:pPr>
                        <a:lnSpc>
                          <a:spcPct val="100000"/>
                        </a:lnSpc>
                        <a:spcAft>
                          <a:spcPts val="0"/>
                        </a:spcAft>
                      </a:pPr>
                      <a:r>
                        <a:rPr lang="en-US" sz="1400">
                          <a:effectLst/>
                          <a:latin typeface="+mn-ea"/>
                          <a:ea typeface="+mn-ea"/>
                        </a:rPr>
                        <a:t>● </a:t>
                      </a:r>
                      <a:r>
                        <a:rPr lang="zh-CN" sz="1400">
                          <a:effectLst/>
                          <a:latin typeface="+mn-ea"/>
                          <a:ea typeface="+mn-ea"/>
                        </a:rPr>
                        <a:t>人际交往技能培训</a:t>
                      </a:r>
                    </a:p>
                    <a:p>
                      <a:pPr>
                        <a:lnSpc>
                          <a:spcPct val="100000"/>
                        </a:lnSpc>
                        <a:spcAft>
                          <a:spcPts val="0"/>
                        </a:spcAft>
                      </a:pPr>
                      <a:r>
                        <a:rPr lang="en-US" sz="1400">
                          <a:effectLst/>
                          <a:latin typeface="+mn-ea"/>
                          <a:ea typeface="+mn-ea"/>
                        </a:rPr>
                        <a:t>● </a:t>
                      </a:r>
                      <a:r>
                        <a:rPr lang="zh-CN" sz="1400">
                          <a:effectLst/>
                          <a:latin typeface="+mn-ea"/>
                          <a:ea typeface="+mn-ea"/>
                        </a:rPr>
                        <a:t>现场培训</a:t>
                      </a:r>
                      <a:endParaRPr lang="zh-CN" sz="1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886467">
                <a:tc>
                  <a:txBody>
                    <a:bodyPr/>
                    <a:lstStyle/>
                    <a:p>
                      <a:pPr algn="ctr">
                        <a:lnSpc>
                          <a:spcPct val="100000"/>
                        </a:lnSpc>
                        <a:spcAft>
                          <a:spcPts val="0"/>
                        </a:spcAft>
                      </a:pPr>
                      <a:r>
                        <a:rPr lang="zh-CN" sz="1400">
                          <a:effectLst/>
                          <a:latin typeface="+mn-ea"/>
                          <a:ea typeface="+mn-ea"/>
                        </a:rPr>
                        <a:t>内部成长战略</a:t>
                      </a:r>
                      <a:endParaRPr lang="zh-CN" sz="1400">
                        <a:solidFill>
                          <a:srgbClr val="000000"/>
                        </a:solidFill>
                        <a:effectLst/>
                        <a:latin typeface="+mn-ea"/>
                        <a:ea typeface="+mn-ea"/>
                        <a:cs typeface="Times New Roman" panose="02020603050405020304"/>
                      </a:endParaRPr>
                    </a:p>
                  </a:txBody>
                  <a:tcPr marL="0" marR="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市场开发</a:t>
                      </a:r>
                    </a:p>
                    <a:p>
                      <a:pPr>
                        <a:lnSpc>
                          <a:spcPct val="100000"/>
                        </a:lnSpc>
                        <a:spcAft>
                          <a:spcPts val="0"/>
                        </a:spcAft>
                      </a:pPr>
                      <a:r>
                        <a:rPr lang="en-US" sz="1400" dirty="0">
                          <a:effectLst/>
                          <a:latin typeface="+mn-ea"/>
                          <a:ea typeface="+mn-ea"/>
                        </a:rPr>
                        <a:t>● </a:t>
                      </a:r>
                      <a:r>
                        <a:rPr lang="zh-CN" sz="1400" dirty="0">
                          <a:effectLst/>
                          <a:latin typeface="+mn-ea"/>
                          <a:ea typeface="+mn-ea"/>
                        </a:rPr>
                        <a:t>产品开发</a:t>
                      </a:r>
                    </a:p>
                    <a:p>
                      <a:pPr>
                        <a:lnSpc>
                          <a:spcPct val="100000"/>
                        </a:lnSpc>
                        <a:spcAft>
                          <a:spcPts val="0"/>
                        </a:spcAft>
                      </a:pPr>
                      <a:r>
                        <a:rPr lang="en-US" sz="1400" dirty="0">
                          <a:effectLst/>
                          <a:latin typeface="+mn-ea"/>
                          <a:ea typeface="+mn-ea"/>
                        </a:rPr>
                        <a:t>● </a:t>
                      </a:r>
                      <a:r>
                        <a:rPr lang="zh-CN" sz="1400" dirty="0">
                          <a:effectLst/>
                          <a:latin typeface="+mn-ea"/>
                          <a:ea typeface="+mn-ea"/>
                        </a:rPr>
                        <a:t>创新</a:t>
                      </a:r>
                    </a:p>
                    <a:p>
                      <a:pPr>
                        <a:lnSpc>
                          <a:spcPct val="100000"/>
                        </a:lnSpc>
                        <a:spcAft>
                          <a:spcPts val="0"/>
                        </a:spcAft>
                      </a:pPr>
                      <a:r>
                        <a:rPr lang="en-US" sz="1400" dirty="0">
                          <a:effectLst/>
                          <a:latin typeface="+mn-ea"/>
                          <a:ea typeface="+mn-ea"/>
                        </a:rPr>
                        <a:t>● </a:t>
                      </a:r>
                      <a:r>
                        <a:rPr lang="zh-CN" sz="1400" dirty="0">
                          <a:effectLst/>
                          <a:latin typeface="+mn-ea"/>
                          <a:ea typeface="+mn-ea"/>
                        </a:rPr>
                        <a:t>合资</a:t>
                      </a:r>
                    </a:p>
                    <a:p>
                      <a:pPr>
                        <a:lnSpc>
                          <a:spcPct val="100000"/>
                        </a:lnSpc>
                        <a:spcAft>
                          <a:spcPts val="0"/>
                        </a:spcAft>
                      </a:pPr>
                      <a:r>
                        <a:rPr lang="en-US" sz="1400" dirty="0">
                          <a:effectLst/>
                          <a:latin typeface="+mn-ea"/>
                          <a:ea typeface="+mn-ea"/>
                        </a:rPr>
                        <a:t>● </a:t>
                      </a:r>
                      <a:r>
                        <a:rPr lang="zh-CN" sz="1400" dirty="0">
                          <a:effectLst/>
                          <a:latin typeface="+mn-ea"/>
                          <a:ea typeface="+mn-ea"/>
                        </a:rPr>
                        <a:t>兼并</a:t>
                      </a:r>
                    </a:p>
                    <a:p>
                      <a:pPr>
                        <a:lnSpc>
                          <a:spcPct val="100000"/>
                        </a:lnSpc>
                        <a:spcAft>
                          <a:spcPts val="0"/>
                        </a:spcAft>
                      </a:pPr>
                      <a:r>
                        <a:rPr lang="en-US" sz="1400" dirty="0">
                          <a:effectLst/>
                          <a:latin typeface="+mn-ea"/>
                          <a:ea typeface="+mn-ea"/>
                        </a:rPr>
                        <a:t>● </a:t>
                      </a:r>
                      <a:r>
                        <a:rPr lang="zh-CN" sz="1400" dirty="0">
                          <a:effectLst/>
                          <a:latin typeface="+mn-ea"/>
                          <a:ea typeface="+mn-ea"/>
                        </a:rPr>
                        <a:t>全球化</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推销现有产品</a:t>
                      </a:r>
                      <a:r>
                        <a:rPr lang="en-US" sz="1400" dirty="0">
                          <a:effectLst/>
                          <a:latin typeface="+mn-ea"/>
                          <a:ea typeface="+mn-ea"/>
                        </a:rPr>
                        <a:t>/</a:t>
                      </a:r>
                      <a:r>
                        <a:rPr lang="zh-CN" sz="1400" dirty="0">
                          <a:effectLst/>
                          <a:latin typeface="+mn-ea"/>
                          <a:ea typeface="+mn-ea"/>
                        </a:rPr>
                        <a:t>增加分销渠道</a:t>
                      </a:r>
                    </a:p>
                    <a:p>
                      <a:pPr>
                        <a:lnSpc>
                          <a:spcPct val="100000"/>
                        </a:lnSpc>
                        <a:spcAft>
                          <a:spcPts val="0"/>
                        </a:spcAft>
                      </a:pPr>
                      <a:r>
                        <a:rPr lang="en-US" sz="1400" dirty="0">
                          <a:effectLst/>
                          <a:latin typeface="+mn-ea"/>
                          <a:ea typeface="+mn-ea"/>
                        </a:rPr>
                        <a:t>● </a:t>
                      </a:r>
                      <a:r>
                        <a:rPr lang="zh-CN" sz="1400" dirty="0">
                          <a:effectLst/>
                          <a:latin typeface="+mn-ea"/>
                          <a:ea typeface="+mn-ea"/>
                        </a:rPr>
                        <a:t>拓展全球市场</a:t>
                      </a:r>
                    </a:p>
                    <a:p>
                      <a:pPr>
                        <a:lnSpc>
                          <a:spcPct val="100000"/>
                        </a:lnSpc>
                        <a:spcAft>
                          <a:spcPts val="0"/>
                        </a:spcAft>
                      </a:pPr>
                      <a:r>
                        <a:rPr lang="en-US" sz="1400" dirty="0">
                          <a:effectLst/>
                          <a:latin typeface="+mn-ea"/>
                          <a:ea typeface="+mn-ea"/>
                        </a:rPr>
                        <a:t>● </a:t>
                      </a:r>
                      <a:r>
                        <a:rPr lang="zh-CN" sz="1400" dirty="0">
                          <a:effectLst/>
                          <a:latin typeface="+mn-ea"/>
                          <a:ea typeface="+mn-ea"/>
                        </a:rPr>
                        <a:t>调整现有产品</a:t>
                      </a:r>
                    </a:p>
                    <a:p>
                      <a:pPr>
                        <a:lnSpc>
                          <a:spcPct val="100000"/>
                        </a:lnSpc>
                        <a:spcAft>
                          <a:spcPts val="0"/>
                        </a:spcAft>
                      </a:pPr>
                      <a:r>
                        <a:rPr lang="en-US" sz="1400" dirty="0">
                          <a:effectLst/>
                          <a:latin typeface="+mn-ea"/>
                          <a:ea typeface="+mn-ea"/>
                        </a:rPr>
                        <a:t>● </a:t>
                      </a:r>
                      <a:r>
                        <a:rPr lang="zh-CN" sz="1400" dirty="0">
                          <a:effectLst/>
                          <a:latin typeface="+mn-ea"/>
                          <a:ea typeface="+mn-ea"/>
                        </a:rPr>
                        <a:t>开发新的或不同的产品</a:t>
                      </a:r>
                    </a:p>
                    <a:p>
                      <a:pPr>
                        <a:lnSpc>
                          <a:spcPct val="100000"/>
                        </a:lnSpc>
                        <a:spcAft>
                          <a:spcPts val="0"/>
                        </a:spcAft>
                      </a:pPr>
                      <a:r>
                        <a:rPr lang="en-US" sz="1400" dirty="0">
                          <a:effectLst/>
                          <a:latin typeface="+mn-ea"/>
                          <a:ea typeface="+mn-ea"/>
                        </a:rPr>
                        <a:t>● </a:t>
                      </a:r>
                      <a:r>
                        <a:rPr lang="zh-CN" sz="1400" dirty="0">
                          <a:effectLst/>
                          <a:latin typeface="+mn-ea"/>
                          <a:ea typeface="+mn-ea"/>
                        </a:rPr>
                        <a:t>通过联合企业扩张</a:t>
                      </a:r>
                    </a:p>
                    <a:p>
                      <a:pPr>
                        <a:lnSpc>
                          <a:spcPct val="100000"/>
                        </a:lnSpc>
                        <a:spcAft>
                          <a:spcPts val="0"/>
                        </a:spcAft>
                      </a:pPr>
                      <a:r>
                        <a:rPr lang="en-US" sz="1400" dirty="0">
                          <a:effectLst/>
                          <a:latin typeface="+mn-ea"/>
                          <a:ea typeface="+mn-ea"/>
                        </a:rPr>
                        <a:t>● </a:t>
                      </a:r>
                      <a:r>
                        <a:rPr lang="zh-CN" sz="1400" dirty="0">
                          <a:effectLst/>
                          <a:latin typeface="+mn-ea"/>
                          <a:ea typeface="+mn-ea"/>
                        </a:rPr>
                        <a:t>识别和开发管理人员</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创造新的就业岗位和任务</a:t>
                      </a:r>
                    </a:p>
                    <a:p>
                      <a:pPr>
                        <a:lnSpc>
                          <a:spcPct val="100000"/>
                        </a:lnSpc>
                        <a:spcAft>
                          <a:spcPts val="0"/>
                        </a:spcAft>
                      </a:pPr>
                      <a:r>
                        <a:rPr lang="en-US" sz="1400" dirty="0">
                          <a:effectLst/>
                          <a:latin typeface="+mn-ea"/>
                          <a:ea typeface="+mn-ea"/>
                        </a:rPr>
                        <a:t>● </a:t>
                      </a:r>
                      <a:r>
                        <a:rPr lang="zh-CN" sz="1400" dirty="0">
                          <a:effectLst/>
                          <a:latin typeface="+mn-ea"/>
                          <a:ea typeface="+mn-ea"/>
                        </a:rPr>
                        <a:t>创新</a:t>
                      </a:r>
                    </a:p>
                    <a:p>
                      <a:pPr>
                        <a:lnSpc>
                          <a:spcPct val="100000"/>
                        </a:lnSpc>
                        <a:spcAft>
                          <a:spcPts val="0"/>
                        </a:spcAft>
                      </a:pPr>
                      <a:r>
                        <a:rPr lang="en-US" sz="1400" dirty="0">
                          <a:effectLst/>
                          <a:latin typeface="+mn-ea"/>
                          <a:ea typeface="+mn-ea"/>
                        </a:rPr>
                        <a:t>● </a:t>
                      </a:r>
                      <a:r>
                        <a:rPr lang="zh-CN" sz="1400" dirty="0">
                          <a:effectLst/>
                          <a:latin typeface="+mn-ea"/>
                          <a:ea typeface="+mn-ea"/>
                        </a:rPr>
                        <a:t>人才管理</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产品价值的高质量的传达</a:t>
                      </a:r>
                    </a:p>
                    <a:p>
                      <a:pPr>
                        <a:lnSpc>
                          <a:spcPct val="100000"/>
                        </a:lnSpc>
                        <a:spcAft>
                          <a:spcPts val="0"/>
                        </a:spcAft>
                      </a:pPr>
                      <a:r>
                        <a:rPr lang="en-US" sz="1400" dirty="0">
                          <a:effectLst/>
                          <a:latin typeface="+mn-ea"/>
                          <a:ea typeface="+mn-ea"/>
                        </a:rPr>
                        <a:t>● </a:t>
                      </a:r>
                      <a:r>
                        <a:rPr lang="zh-CN" sz="1400" dirty="0">
                          <a:effectLst/>
                          <a:latin typeface="+mn-ea"/>
                          <a:ea typeface="+mn-ea"/>
                        </a:rPr>
                        <a:t>文化培训</a:t>
                      </a:r>
                    </a:p>
                    <a:p>
                      <a:pPr>
                        <a:lnSpc>
                          <a:spcPct val="100000"/>
                        </a:lnSpc>
                        <a:spcAft>
                          <a:spcPts val="0"/>
                        </a:spcAft>
                      </a:pPr>
                      <a:r>
                        <a:rPr lang="en-US" sz="1400" dirty="0">
                          <a:effectLst/>
                          <a:latin typeface="+mn-ea"/>
                          <a:ea typeface="+mn-ea"/>
                        </a:rPr>
                        <a:t>● </a:t>
                      </a:r>
                      <a:r>
                        <a:rPr lang="zh-CN" sz="1400" dirty="0">
                          <a:effectLst/>
                          <a:latin typeface="+mn-ea"/>
                          <a:ea typeface="+mn-ea"/>
                        </a:rPr>
                        <a:t>发展重视创造性思维和分析的组织文化</a:t>
                      </a:r>
                    </a:p>
                    <a:p>
                      <a:pPr>
                        <a:lnSpc>
                          <a:spcPct val="100000"/>
                        </a:lnSpc>
                        <a:spcAft>
                          <a:spcPts val="0"/>
                        </a:spcAft>
                      </a:pPr>
                      <a:r>
                        <a:rPr lang="en-US" sz="1400" dirty="0">
                          <a:effectLst/>
                          <a:latin typeface="+mn-ea"/>
                          <a:ea typeface="+mn-ea"/>
                        </a:rPr>
                        <a:t>● </a:t>
                      </a:r>
                      <a:r>
                        <a:rPr lang="zh-CN" sz="1400" dirty="0">
                          <a:effectLst/>
                          <a:latin typeface="+mn-ea"/>
                          <a:ea typeface="+mn-ea"/>
                        </a:rPr>
                        <a:t>工作中的技术能力培训</a:t>
                      </a:r>
                    </a:p>
                    <a:p>
                      <a:pPr>
                        <a:lnSpc>
                          <a:spcPct val="100000"/>
                        </a:lnSpc>
                        <a:spcAft>
                          <a:spcPts val="0"/>
                        </a:spcAft>
                      </a:pPr>
                      <a:r>
                        <a:rPr lang="en-US" sz="1400" dirty="0">
                          <a:effectLst/>
                          <a:latin typeface="+mn-ea"/>
                          <a:ea typeface="+mn-ea"/>
                        </a:rPr>
                        <a:t>● </a:t>
                      </a:r>
                      <a:r>
                        <a:rPr lang="zh-CN" sz="1400" dirty="0">
                          <a:effectLst/>
                          <a:latin typeface="+mn-ea"/>
                          <a:ea typeface="+mn-ea"/>
                        </a:rPr>
                        <a:t>管理人员接受反馈和沟通方面的培训</a:t>
                      </a:r>
                    </a:p>
                    <a:p>
                      <a:pPr>
                        <a:lnSpc>
                          <a:spcPct val="100000"/>
                        </a:lnSpc>
                        <a:spcAft>
                          <a:spcPts val="0"/>
                        </a:spcAft>
                      </a:pPr>
                      <a:r>
                        <a:rPr lang="en-US" sz="1400" dirty="0">
                          <a:effectLst/>
                          <a:latin typeface="+mn-ea"/>
                          <a:ea typeface="+mn-ea"/>
                        </a:rPr>
                        <a:t>● </a:t>
                      </a:r>
                      <a:r>
                        <a:rPr lang="zh-CN" sz="1400" dirty="0">
                          <a:effectLst/>
                          <a:latin typeface="+mn-ea"/>
                          <a:ea typeface="+mn-ea"/>
                        </a:rPr>
                        <a:t>协调冲突的技巧培训</a:t>
                      </a:r>
                      <a:endParaRPr lang="zh-CN" sz="14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1467252">
                <a:tc>
                  <a:txBody>
                    <a:bodyPr/>
                    <a:lstStyle/>
                    <a:p>
                      <a:pPr algn="ctr">
                        <a:lnSpc>
                          <a:spcPct val="100000"/>
                        </a:lnSpc>
                        <a:spcAft>
                          <a:spcPts val="0"/>
                        </a:spcAft>
                      </a:pPr>
                      <a:r>
                        <a:rPr lang="zh-CN" sz="1400">
                          <a:effectLst/>
                          <a:latin typeface="+mn-ea"/>
                          <a:ea typeface="+mn-ea"/>
                        </a:rPr>
                        <a:t>外部成长战</a:t>
                      </a:r>
                    </a:p>
                    <a:p>
                      <a:pPr algn="ctr">
                        <a:lnSpc>
                          <a:spcPct val="100000"/>
                        </a:lnSpc>
                        <a:spcAft>
                          <a:spcPts val="0"/>
                        </a:spcAft>
                      </a:pPr>
                      <a:r>
                        <a:rPr lang="zh-CN" sz="1400">
                          <a:effectLst/>
                          <a:latin typeface="+mn-ea"/>
                          <a:ea typeface="+mn-ea"/>
                        </a:rPr>
                        <a:t>略</a:t>
                      </a:r>
                      <a:r>
                        <a:rPr lang="en-US" sz="1400">
                          <a:effectLst/>
                          <a:latin typeface="+mn-ea"/>
                          <a:ea typeface="+mn-ea"/>
                        </a:rPr>
                        <a:t>（</a:t>
                      </a:r>
                      <a:r>
                        <a:rPr lang="zh-CN" sz="1400">
                          <a:effectLst/>
                          <a:latin typeface="+mn-ea"/>
                          <a:ea typeface="+mn-ea"/>
                        </a:rPr>
                        <a:t>收购</a:t>
                      </a:r>
                      <a:r>
                        <a:rPr lang="en-US" sz="1400">
                          <a:effectLst/>
                          <a:latin typeface="+mn-ea"/>
                          <a:ea typeface="+mn-ea"/>
                        </a:rPr>
                        <a:t>）</a:t>
                      </a:r>
                      <a:endParaRPr lang="zh-CN" sz="1400">
                        <a:solidFill>
                          <a:srgbClr val="000000"/>
                        </a:solidFill>
                        <a:effectLst/>
                        <a:latin typeface="+mn-ea"/>
                        <a:ea typeface="+mn-ea"/>
                        <a:cs typeface="Times New Roman" panose="02020603050405020304"/>
                      </a:endParaRPr>
                    </a:p>
                  </a:txBody>
                  <a:tcPr marL="0" marR="0" marT="0" marB="0" anchor="ctr"/>
                </a:tc>
                <a:tc>
                  <a:txBody>
                    <a:bodyPr/>
                    <a:lstStyle/>
                    <a:p>
                      <a:pPr>
                        <a:lnSpc>
                          <a:spcPct val="100000"/>
                        </a:lnSpc>
                        <a:spcAft>
                          <a:spcPts val="0"/>
                        </a:spcAft>
                      </a:pPr>
                      <a:r>
                        <a:rPr lang="en-US" sz="1400">
                          <a:effectLst/>
                          <a:latin typeface="+mn-ea"/>
                          <a:ea typeface="+mn-ea"/>
                        </a:rPr>
                        <a:t>● </a:t>
                      </a:r>
                      <a:r>
                        <a:rPr lang="zh-CN" sz="1400">
                          <a:effectLst/>
                          <a:latin typeface="+mn-ea"/>
                          <a:ea typeface="+mn-ea"/>
                        </a:rPr>
                        <a:t>横向一体化</a:t>
                      </a:r>
                    </a:p>
                    <a:p>
                      <a:pPr>
                        <a:lnSpc>
                          <a:spcPct val="100000"/>
                        </a:lnSpc>
                        <a:spcAft>
                          <a:spcPts val="0"/>
                        </a:spcAft>
                      </a:pPr>
                      <a:r>
                        <a:rPr lang="en-US" sz="1400">
                          <a:effectLst/>
                          <a:latin typeface="+mn-ea"/>
                          <a:ea typeface="+mn-ea"/>
                        </a:rPr>
                        <a:t>● </a:t>
                      </a:r>
                      <a:r>
                        <a:rPr lang="zh-CN" sz="1400">
                          <a:effectLst/>
                          <a:latin typeface="+mn-ea"/>
                          <a:ea typeface="+mn-ea"/>
                        </a:rPr>
                        <a:t>纵向一体化</a:t>
                      </a:r>
                    </a:p>
                    <a:p>
                      <a:pPr>
                        <a:lnSpc>
                          <a:spcPct val="100000"/>
                        </a:lnSpc>
                        <a:spcAft>
                          <a:spcPts val="0"/>
                        </a:spcAft>
                      </a:pPr>
                      <a:r>
                        <a:rPr lang="en-US" sz="1400">
                          <a:effectLst/>
                          <a:latin typeface="+mn-ea"/>
                          <a:ea typeface="+mn-ea"/>
                        </a:rPr>
                        <a:t>● </a:t>
                      </a:r>
                      <a:r>
                        <a:rPr lang="zh-CN" sz="1400">
                          <a:effectLst/>
                          <a:latin typeface="+mn-ea"/>
                          <a:ea typeface="+mn-ea"/>
                        </a:rPr>
                        <a:t>集中多元化</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收购在产品市场链上处于同一位置的公司</a:t>
                      </a:r>
                      <a:r>
                        <a:rPr lang="en-US" sz="1400" dirty="0">
                          <a:effectLst/>
                          <a:latin typeface="+mn-ea"/>
                          <a:ea typeface="+mn-ea"/>
                        </a:rPr>
                        <a:t>（</a:t>
                      </a:r>
                      <a:r>
                        <a:rPr lang="zh-CN" sz="1400" dirty="0">
                          <a:effectLst/>
                          <a:latin typeface="+mn-ea"/>
                          <a:ea typeface="+mn-ea"/>
                        </a:rPr>
                        <a:t>新市场准入</a:t>
                      </a:r>
                      <a:r>
                        <a:rPr lang="en-US" sz="1400" dirty="0">
                          <a:effectLst/>
                          <a:latin typeface="+mn-ea"/>
                          <a:ea typeface="+mn-ea"/>
                        </a:rPr>
                        <a:t>）</a:t>
                      </a:r>
                      <a:endParaRPr lang="zh-CN" sz="1400" dirty="0">
                        <a:effectLst/>
                        <a:latin typeface="+mn-ea"/>
                        <a:ea typeface="+mn-ea"/>
                      </a:endParaRPr>
                    </a:p>
                    <a:p>
                      <a:pPr>
                        <a:lnSpc>
                          <a:spcPct val="100000"/>
                        </a:lnSpc>
                        <a:spcAft>
                          <a:spcPts val="0"/>
                        </a:spcAft>
                      </a:pPr>
                      <a:r>
                        <a:rPr lang="en-US" sz="1400" dirty="0">
                          <a:effectLst/>
                          <a:latin typeface="+mn-ea"/>
                          <a:ea typeface="+mn-ea"/>
                        </a:rPr>
                        <a:t>● </a:t>
                      </a:r>
                      <a:r>
                        <a:rPr lang="zh-CN" sz="1400" dirty="0">
                          <a:effectLst/>
                          <a:latin typeface="+mn-ea"/>
                          <a:ea typeface="+mn-ea"/>
                        </a:rPr>
                        <a:t>收购能供应或购买产品的企业</a:t>
                      </a:r>
                    </a:p>
                    <a:p>
                      <a:pPr>
                        <a:lnSpc>
                          <a:spcPct val="100000"/>
                        </a:lnSpc>
                        <a:spcAft>
                          <a:spcPts val="0"/>
                        </a:spcAft>
                      </a:pPr>
                      <a:r>
                        <a:rPr lang="en-US" sz="1400" dirty="0">
                          <a:effectLst/>
                          <a:latin typeface="+mn-ea"/>
                          <a:ea typeface="+mn-ea"/>
                        </a:rPr>
                        <a:t>● </a:t>
                      </a:r>
                      <a:r>
                        <a:rPr lang="zh-CN" sz="1400" dirty="0">
                          <a:effectLst/>
                          <a:latin typeface="+mn-ea"/>
                          <a:ea typeface="+mn-ea"/>
                        </a:rPr>
                        <a:t>收购与本公司完全不同的企业</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a:effectLst/>
                          <a:latin typeface="+mn-ea"/>
                          <a:ea typeface="+mn-ea"/>
                        </a:rPr>
                        <a:t>● </a:t>
                      </a:r>
                      <a:r>
                        <a:rPr lang="zh-CN" sz="1400">
                          <a:effectLst/>
                          <a:latin typeface="+mn-ea"/>
                          <a:ea typeface="+mn-ea"/>
                        </a:rPr>
                        <a:t>整合</a:t>
                      </a:r>
                    </a:p>
                    <a:p>
                      <a:pPr>
                        <a:lnSpc>
                          <a:spcPct val="100000"/>
                        </a:lnSpc>
                        <a:spcAft>
                          <a:spcPts val="0"/>
                        </a:spcAft>
                      </a:pPr>
                      <a:r>
                        <a:rPr lang="en-US" sz="1400">
                          <a:effectLst/>
                          <a:latin typeface="+mn-ea"/>
                          <a:ea typeface="+mn-ea"/>
                        </a:rPr>
                        <a:t>● </a:t>
                      </a:r>
                      <a:r>
                        <a:rPr lang="zh-CN" sz="1400">
                          <a:effectLst/>
                          <a:latin typeface="+mn-ea"/>
                          <a:ea typeface="+mn-ea"/>
                        </a:rPr>
                        <a:t>冗余</a:t>
                      </a:r>
                    </a:p>
                    <a:p>
                      <a:pPr>
                        <a:lnSpc>
                          <a:spcPct val="100000"/>
                        </a:lnSpc>
                        <a:spcAft>
                          <a:spcPts val="0"/>
                        </a:spcAft>
                      </a:pPr>
                      <a:r>
                        <a:rPr lang="en-US" sz="1400">
                          <a:effectLst/>
                          <a:latin typeface="+mn-ea"/>
                          <a:ea typeface="+mn-ea"/>
                        </a:rPr>
                        <a:t>● </a:t>
                      </a:r>
                      <a:r>
                        <a:rPr lang="zh-CN" sz="1400">
                          <a:effectLst/>
                          <a:latin typeface="+mn-ea"/>
                          <a:ea typeface="+mn-ea"/>
                        </a:rPr>
                        <a:t>改组</a:t>
                      </a:r>
                      <a:endParaRPr lang="zh-CN" sz="140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评估被收购公司雇员的能力</a:t>
                      </a:r>
                    </a:p>
                    <a:p>
                      <a:pPr>
                        <a:lnSpc>
                          <a:spcPct val="100000"/>
                        </a:lnSpc>
                        <a:spcAft>
                          <a:spcPts val="0"/>
                        </a:spcAft>
                      </a:pPr>
                      <a:r>
                        <a:rPr lang="en-US" sz="1400" dirty="0">
                          <a:effectLst/>
                          <a:latin typeface="+mn-ea"/>
                          <a:ea typeface="+mn-ea"/>
                        </a:rPr>
                        <a:t>● </a:t>
                      </a:r>
                      <a:r>
                        <a:rPr lang="zh-CN" sz="1400" dirty="0">
                          <a:effectLst/>
                          <a:latin typeface="+mn-ea"/>
                          <a:ea typeface="+mn-ea"/>
                        </a:rPr>
                        <a:t>整合培训系统</a:t>
                      </a:r>
                    </a:p>
                    <a:p>
                      <a:pPr>
                        <a:lnSpc>
                          <a:spcPct val="100000"/>
                        </a:lnSpc>
                        <a:spcAft>
                          <a:spcPts val="0"/>
                        </a:spcAft>
                      </a:pPr>
                      <a:r>
                        <a:rPr lang="en-US" sz="1400" dirty="0">
                          <a:effectLst/>
                          <a:latin typeface="+mn-ea"/>
                          <a:ea typeface="+mn-ea"/>
                        </a:rPr>
                        <a:t>● </a:t>
                      </a:r>
                      <a:r>
                        <a:rPr lang="zh-CN" sz="1400" dirty="0">
                          <a:effectLst/>
                          <a:latin typeface="+mn-ea"/>
                          <a:ea typeface="+mn-ea"/>
                        </a:rPr>
                        <a:t>整合公司的策略与程序</a:t>
                      </a:r>
                    </a:p>
                    <a:p>
                      <a:pPr>
                        <a:lnSpc>
                          <a:spcPct val="100000"/>
                        </a:lnSpc>
                        <a:spcAft>
                          <a:spcPts val="0"/>
                        </a:spcAft>
                      </a:pPr>
                      <a:r>
                        <a:rPr lang="en-US" sz="1400" dirty="0">
                          <a:effectLst/>
                          <a:latin typeface="+mn-ea"/>
                          <a:ea typeface="+mn-ea"/>
                        </a:rPr>
                        <a:t>● </a:t>
                      </a:r>
                      <a:r>
                        <a:rPr lang="zh-CN" sz="1400" dirty="0">
                          <a:effectLst/>
                          <a:latin typeface="+mn-ea"/>
                          <a:ea typeface="+mn-ea"/>
                        </a:rPr>
                        <a:t>团队建设</a:t>
                      </a:r>
                    </a:p>
                    <a:p>
                      <a:pPr>
                        <a:lnSpc>
                          <a:spcPct val="100000"/>
                        </a:lnSpc>
                        <a:spcAft>
                          <a:spcPts val="0"/>
                        </a:spcAft>
                      </a:pPr>
                      <a:r>
                        <a:rPr lang="en-US" sz="1400" dirty="0">
                          <a:effectLst/>
                          <a:latin typeface="+mn-ea"/>
                          <a:ea typeface="+mn-ea"/>
                        </a:rPr>
                        <a:t>● </a:t>
                      </a:r>
                      <a:r>
                        <a:rPr lang="zh-CN" sz="1400" dirty="0">
                          <a:effectLst/>
                          <a:latin typeface="+mn-ea"/>
                          <a:ea typeface="+mn-ea"/>
                        </a:rPr>
                        <a:t>培育共享文化</a:t>
                      </a:r>
                      <a:endParaRPr lang="zh-CN" sz="14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1437308">
                <a:tc>
                  <a:txBody>
                    <a:bodyPr/>
                    <a:lstStyle/>
                    <a:p>
                      <a:pPr algn="ctr">
                        <a:lnSpc>
                          <a:spcPct val="100000"/>
                        </a:lnSpc>
                        <a:spcAft>
                          <a:spcPts val="0"/>
                        </a:spcAft>
                      </a:pPr>
                      <a:r>
                        <a:rPr lang="zh-CN" sz="1400">
                          <a:effectLst/>
                          <a:latin typeface="+mn-ea"/>
                          <a:ea typeface="+mn-ea"/>
                        </a:rPr>
                        <a:t>紧缩投资战略</a:t>
                      </a:r>
                      <a:endParaRPr lang="zh-CN" sz="1400">
                        <a:solidFill>
                          <a:srgbClr val="000000"/>
                        </a:solidFill>
                        <a:effectLst/>
                        <a:latin typeface="+mn-ea"/>
                        <a:ea typeface="+mn-ea"/>
                        <a:cs typeface="Times New Roman" panose="02020603050405020304"/>
                      </a:endParaRPr>
                    </a:p>
                  </a:txBody>
                  <a:tcPr marL="0" marR="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削减开支</a:t>
                      </a:r>
                    </a:p>
                    <a:p>
                      <a:pPr>
                        <a:lnSpc>
                          <a:spcPct val="100000"/>
                        </a:lnSpc>
                        <a:spcAft>
                          <a:spcPts val="0"/>
                        </a:spcAft>
                      </a:pPr>
                      <a:r>
                        <a:rPr lang="en-US" sz="1400" dirty="0">
                          <a:effectLst/>
                          <a:latin typeface="+mn-ea"/>
                          <a:ea typeface="+mn-ea"/>
                        </a:rPr>
                        <a:t>● </a:t>
                      </a:r>
                      <a:r>
                        <a:rPr lang="zh-CN" sz="1400" dirty="0">
                          <a:effectLst/>
                          <a:latin typeface="+mn-ea"/>
                          <a:ea typeface="+mn-ea"/>
                        </a:rPr>
                        <a:t>转产</a:t>
                      </a:r>
                    </a:p>
                    <a:p>
                      <a:pPr>
                        <a:lnSpc>
                          <a:spcPct val="100000"/>
                        </a:lnSpc>
                        <a:spcAft>
                          <a:spcPts val="0"/>
                        </a:spcAft>
                      </a:pPr>
                      <a:r>
                        <a:rPr lang="en-US" sz="1400" dirty="0">
                          <a:effectLst/>
                          <a:latin typeface="+mn-ea"/>
                          <a:ea typeface="+mn-ea"/>
                        </a:rPr>
                        <a:t>● </a:t>
                      </a:r>
                      <a:r>
                        <a:rPr lang="zh-CN" sz="1400" dirty="0">
                          <a:effectLst/>
                          <a:latin typeface="+mn-ea"/>
                          <a:ea typeface="+mn-ea"/>
                        </a:rPr>
                        <a:t>业务剥离</a:t>
                      </a:r>
                    </a:p>
                    <a:p>
                      <a:pPr>
                        <a:lnSpc>
                          <a:spcPct val="100000"/>
                        </a:lnSpc>
                        <a:spcAft>
                          <a:spcPts val="0"/>
                        </a:spcAft>
                      </a:pPr>
                      <a:r>
                        <a:rPr lang="en-US" sz="1400" dirty="0">
                          <a:effectLst/>
                          <a:latin typeface="+mn-ea"/>
                          <a:ea typeface="+mn-ea"/>
                        </a:rPr>
                        <a:t>● </a:t>
                      </a:r>
                      <a:r>
                        <a:rPr lang="zh-CN" sz="1400" dirty="0">
                          <a:effectLst/>
                          <a:latin typeface="+mn-ea"/>
                          <a:ea typeface="+mn-ea"/>
                        </a:rPr>
                        <a:t>债务清算</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降低成本</a:t>
                      </a:r>
                    </a:p>
                    <a:p>
                      <a:pPr>
                        <a:lnSpc>
                          <a:spcPct val="100000"/>
                        </a:lnSpc>
                        <a:spcAft>
                          <a:spcPts val="0"/>
                        </a:spcAft>
                      </a:pPr>
                      <a:r>
                        <a:rPr lang="en-US" sz="1400" dirty="0">
                          <a:effectLst/>
                          <a:latin typeface="+mn-ea"/>
                          <a:ea typeface="+mn-ea"/>
                        </a:rPr>
                        <a:t>● </a:t>
                      </a:r>
                      <a:r>
                        <a:rPr lang="zh-CN" sz="1400" dirty="0">
                          <a:effectLst/>
                          <a:latin typeface="+mn-ea"/>
                          <a:ea typeface="+mn-ea"/>
                        </a:rPr>
                        <a:t>减持资产</a:t>
                      </a:r>
                    </a:p>
                    <a:p>
                      <a:pPr>
                        <a:lnSpc>
                          <a:spcPct val="100000"/>
                        </a:lnSpc>
                        <a:spcAft>
                          <a:spcPts val="0"/>
                        </a:spcAft>
                      </a:pPr>
                      <a:r>
                        <a:rPr lang="en-US" sz="1400" dirty="0">
                          <a:effectLst/>
                          <a:latin typeface="+mn-ea"/>
                          <a:ea typeface="+mn-ea"/>
                        </a:rPr>
                        <a:t>● </a:t>
                      </a:r>
                      <a:r>
                        <a:rPr lang="zh-CN" sz="1400" dirty="0">
                          <a:effectLst/>
                          <a:latin typeface="+mn-ea"/>
                          <a:ea typeface="+mn-ea"/>
                        </a:rPr>
                        <a:t>创收</a:t>
                      </a:r>
                    </a:p>
                    <a:p>
                      <a:pPr>
                        <a:lnSpc>
                          <a:spcPct val="100000"/>
                        </a:lnSpc>
                        <a:spcAft>
                          <a:spcPts val="0"/>
                        </a:spcAft>
                      </a:pPr>
                      <a:r>
                        <a:rPr lang="en-US" sz="1400" dirty="0">
                          <a:effectLst/>
                          <a:latin typeface="+mn-ea"/>
                          <a:ea typeface="+mn-ea"/>
                        </a:rPr>
                        <a:t>● </a:t>
                      </a:r>
                      <a:r>
                        <a:rPr lang="zh-CN" sz="1400" dirty="0">
                          <a:effectLst/>
                          <a:latin typeface="+mn-ea"/>
                          <a:ea typeface="+mn-ea"/>
                        </a:rPr>
                        <a:t>重新制定目标</a:t>
                      </a:r>
                    </a:p>
                    <a:p>
                      <a:pPr>
                        <a:lnSpc>
                          <a:spcPct val="100000"/>
                        </a:lnSpc>
                        <a:spcAft>
                          <a:spcPts val="0"/>
                        </a:spcAft>
                      </a:pPr>
                      <a:r>
                        <a:rPr lang="en-US" sz="1400" dirty="0">
                          <a:effectLst/>
                          <a:latin typeface="+mn-ea"/>
                          <a:ea typeface="+mn-ea"/>
                        </a:rPr>
                        <a:t>● </a:t>
                      </a:r>
                      <a:r>
                        <a:rPr lang="zh-CN" sz="1400" dirty="0">
                          <a:effectLst/>
                          <a:latin typeface="+mn-ea"/>
                          <a:ea typeface="+mn-ea"/>
                        </a:rPr>
                        <a:t>出售所有资产</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效能</a:t>
                      </a:r>
                      <a:endParaRPr lang="zh-CN" sz="14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00000"/>
                        </a:lnSpc>
                        <a:spcAft>
                          <a:spcPts val="0"/>
                        </a:spcAft>
                      </a:pPr>
                      <a:r>
                        <a:rPr lang="en-US" sz="1400" dirty="0">
                          <a:effectLst/>
                          <a:latin typeface="+mn-ea"/>
                          <a:ea typeface="+mn-ea"/>
                        </a:rPr>
                        <a:t>● </a:t>
                      </a:r>
                      <a:r>
                        <a:rPr lang="zh-CN" sz="1400" dirty="0">
                          <a:effectLst/>
                          <a:latin typeface="+mn-ea"/>
                          <a:ea typeface="+mn-ea"/>
                        </a:rPr>
                        <a:t>激励、目标设定、时间管理、压力管理和交叉培训</a:t>
                      </a:r>
                    </a:p>
                    <a:p>
                      <a:pPr>
                        <a:lnSpc>
                          <a:spcPct val="100000"/>
                        </a:lnSpc>
                        <a:spcAft>
                          <a:spcPts val="0"/>
                        </a:spcAft>
                      </a:pPr>
                      <a:r>
                        <a:rPr lang="en-US" sz="1400" dirty="0">
                          <a:effectLst/>
                          <a:latin typeface="+mn-ea"/>
                          <a:ea typeface="+mn-ea"/>
                        </a:rPr>
                        <a:t>● </a:t>
                      </a:r>
                      <a:r>
                        <a:rPr lang="zh-CN" sz="1400" dirty="0">
                          <a:effectLst/>
                          <a:latin typeface="+mn-ea"/>
                          <a:ea typeface="+mn-ea"/>
                        </a:rPr>
                        <a:t>领导力培训</a:t>
                      </a:r>
                    </a:p>
                    <a:p>
                      <a:pPr>
                        <a:lnSpc>
                          <a:spcPct val="100000"/>
                        </a:lnSpc>
                        <a:spcAft>
                          <a:spcPts val="0"/>
                        </a:spcAft>
                      </a:pPr>
                      <a:r>
                        <a:rPr lang="en-US" sz="1400" dirty="0">
                          <a:effectLst/>
                          <a:latin typeface="+mn-ea"/>
                          <a:ea typeface="+mn-ea"/>
                        </a:rPr>
                        <a:t>● </a:t>
                      </a:r>
                      <a:r>
                        <a:rPr lang="zh-CN" sz="1400" dirty="0">
                          <a:effectLst/>
                          <a:latin typeface="+mn-ea"/>
                          <a:ea typeface="+mn-ea"/>
                        </a:rPr>
                        <a:t>人际沟通培训</a:t>
                      </a:r>
                    </a:p>
                    <a:p>
                      <a:pPr>
                        <a:lnSpc>
                          <a:spcPct val="100000"/>
                        </a:lnSpc>
                        <a:spcAft>
                          <a:spcPts val="0"/>
                        </a:spcAft>
                      </a:pPr>
                      <a:r>
                        <a:rPr lang="en-US" sz="1400" dirty="0">
                          <a:effectLst/>
                          <a:latin typeface="+mn-ea"/>
                          <a:ea typeface="+mn-ea"/>
                        </a:rPr>
                        <a:t>● </a:t>
                      </a:r>
                      <a:r>
                        <a:rPr lang="zh-CN" sz="1400" dirty="0">
                          <a:effectLst/>
                          <a:latin typeface="+mn-ea"/>
                          <a:ea typeface="+mn-ea"/>
                        </a:rPr>
                        <a:t>再就业援助</a:t>
                      </a:r>
                    </a:p>
                    <a:p>
                      <a:pPr>
                        <a:lnSpc>
                          <a:spcPct val="100000"/>
                        </a:lnSpc>
                        <a:spcAft>
                          <a:spcPts val="0"/>
                        </a:spcAft>
                      </a:pPr>
                      <a:r>
                        <a:rPr lang="en-US" sz="1400" dirty="0">
                          <a:effectLst/>
                          <a:latin typeface="+mn-ea"/>
                          <a:ea typeface="+mn-ea"/>
                        </a:rPr>
                        <a:t>● </a:t>
                      </a:r>
                      <a:r>
                        <a:rPr lang="zh-CN" sz="1400" dirty="0">
                          <a:effectLst/>
                          <a:latin typeface="+mn-ea"/>
                          <a:ea typeface="+mn-ea"/>
                        </a:rPr>
                        <a:t>求职技巧培训</a:t>
                      </a:r>
                      <a:endParaRPr lang="zh-CN" sz="14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345123" y="-145732"/>
            <a:ext cx="8229600" cy="1143000"/>
          </a:xfrm>
        </p:spPr>
        <p:txBody>
          <a:bodyPr/>
          <a:lstStyle/>
          <a:p>
            <a:r>
              <a:rPr lang="zh-CN" altLang="zh-CN" b="1" dirty="0">
                <a:latin typeface="华文新魏" panose="02010800040101010101" pitchFamily="2" charset="-122"/>
                <a:ea typeface="华文新魏" panose="02010800040101010101" pitchFamily="2" charset="-122"/>
              </a:rPr>
              <a:t>不同战略下的培训需求</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714941" y="1284605"/>
            <a:ext cx="8748464" cy="5229225"/>
          </a:xfrm>
        </p:spPr>
        <p:txBody>
          <a:bodyPr/>
          <a:lstStyle/>
          <a:p>
            <a:pPr>
              <a:lnSpc>
                <a:spcPct val="120000"/>
              </a:lnSpc>
              <a:buFont typeface="Wingdings" panose="05000000000000000000" charset="0"/>
              <a:buChar char="l"/>
            </a:pPr>
            <a:r>
              <a:rPr lang="zh-CN" altLang="zh-CN" sz="2800" b="1" dirty="0">
                <a:latin typeface="+mn-ea"/>
              </a:rPr>
              <a:t>内部成长战略</a:t>
            </a:r>
            <a:endParaRPr lang="en-US" altLang="zh-CN" sz="2800" b="1" dirty="0">
              <a:latin typeface="+mn-ea"/>
            </a:endParaRPr>
          </a:p>
          <a:p>
            <a:pPr lvl="1">
              <a:lnSpc>
                <a:spcPct val="120000"/>
              </a:lnSpc>
              <a:buFont typeface="Wingdings" panose="05000000000000000000" charset="0"/>
              <a:buChar char="l"/>
            </a:pPr>
            <a:r>
              <a:rPr lang="zh-CN" altLang="zh-CN" sz="2600" dirty="0">
                <a:latin typeface="+mn-ea"/>
              </a:rPr>
              <a:t>侧重于新市场和新产品的开发、革新以及合资</a:t>
            </a:r>
            <a:endParaRPr lang="en-US" altLang="zh-CN" sz="2600" dirty="0">
              <a:latin typeface="+mn-ea"/>
            </a:endParaRPr>
          </a:p>
          <a:p>
            <a:pPr>
              <a:lnSpc>
                <a:spcPct val="120000"/>
              </a:lnSpc>
              <a:buFont typeface="Wingdings" panose="05000000000000000000" charset="0"/>
              <a:buChar char="l"/>
            </a:pPr>
            <a:r>
              <a:rPr lang="zh-CN" altLang="zh-CN" sz="2800" b="1" dirty="0">
                <a:latin typeface="+mn-ea"/>
              </a:rPr>
              <a:t>外部成长战略</a:t>
            </a:r>
            <a:endParaRPr lang="en-US" altLang="zh-CN" sz="2800" b="1" dirty="0">
              <a:latin typeface="+mn-ea"/>
            </a:endParaRPr>
          </a:p>
          <a:p>
            <a:pPr lvl="1">
              <a:lnSpc>
                <a:spcPct val="120000"/>
              </a:lnSpc>
              <a:buFont typeface="Wingdings" panose="05000000000000000000" charset="0"/>
              <a:buChar char="l"/>
            </a:pPr>
            <a:r>
              <a:rPr lang="zh-CN" altLang="zh-CN" sz="2600" dirty="0">
                <a:latin typeface="+mn-ea"/>
              </a:rPr>
              <a:t>强调通过发展更多的经销商和供应商</a:t>
            </a:r>
            <a:r>
              <a:rPr lang="en-US" altLang="zh-CN" sz="2600" dirty="0">
                <a:latin typeface="+mn-ea"/>
              </a:rPr>
              <a:t>，</a:t>
            </a:r>
            <a:r>
              <a:rPr lang="zh-CN" altLang="zh-CN" sz="2600" dirty="0">
                <a:latin typeface="+mn-ea"/>
              </a:rPr>
              <a:t>或收购企业</a:t>
            </a:r>
            <a:r>
              <a:rPr lang="en-US" altLang="zh-CN" sz="2600" dirty="0">
                <a:latin typeface="+mn-ea"/>
              </a:rPr>
              <a:t>，</a:t>
            </a:r>
            <a:r>
              <a:rPr lang="zh-CN" altLang="zh-CN" sz="2600" dirty="0">
                <a:latin typeface="+mn-ea"/>
              </a:rPr>
              <a:t>使公司进入新的市场领域</a:t>
            </a:r>
            <a:endParaRPr lang="en-US" altLang="zh-CN" sz="2600" dirty="0">
              <a:latin typeface="+mn-ea"/>
            </a:endParaRPr>
          </a:p>
          <a:p>
            <a:pPr>
              <a:lnSpc>
                <a:spcPct val="120000"/>
              </a:lnSpc>
              <a:buFont typeface="Wingdings" panose="05000000000000000000" charset="0"/>
              <a:buChar char="l"/>
            </a:pPr>
            <a:r>
              <a:rPr lang="zh-CN" altLang="zh-CN" sz="2800" b="1" dirty="0">
                <a:latin typeface="+mn-ea"/>
              </a:rPr>
              <a:t>紧缩投资战略</a:t>
            </a:r>
            <a:endParaRPr lang="en-US" altLang="zh-CN" sz="2800" b="1" dirty="0">
              <a:latin typeface="+mn-ea"/>
            </a:endParaRPr>
          </a:p>
          <a:p>
            <a:pPr marL="550545" indent="-252095">
              <a:lnSpc>
                <a:spcPct val="120000"/>
              </a:lnSpc>
              <a:buClr>
                <a:srgbClr val="C00000"/>
              </a:buClr>
              <a:buFont typeface="Wingdings" panose="05000000000000000000" charset="0"/>
              <a:buChar char="l"/>
            </a:pPr>
            <a:r>
              <a:rPr lang="zh-CN" altLang="zh-CN" sz="2600" dirty="0">
                <a:latin typeface="+mn-ea"/>
              </a:rPr>
              <a:t>强调经营的财务清算和业务剥离</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5288" y="-120332"/>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培训部门的组建模式</a:t>
            </a:r>
          </a:p>
        </p:txBody>
      </p:sp>
      <p:sp>
        <p:nvSpPr>
          <p:cNvPr id="47106" name="Content Placeholder 2"/>
          <p:cNvSpPr>
            <a:spLocks noGrp="1"/>
          </p:cNvSpPr>
          <p:nvPr>
            <p:ph idx="4294967295"/>
          </p:nvPr>
        </p:nvSpPr>
        <p:spPr>
          <a:xfrm>
            <a:off x="168841" y="1272183"/>
            <a:ext cx="8229600" cy="4924425"/>
          </a:xfrm>
        </p:spPr>
        <p:txBody>
          <a:bodyPr/>
          <a:lstStyle/>
          <a:p>
            <a:pPr marL="1005205" lvl="1" indent="-457200">
              <a:lnSpc>
                <a:spcPct val="120000"/>
              </a:lnSpc>
              <a:buClr>
                <a:srgbClr val="2DA2BF"/>
              </a:buClr>
              <a:buFont typeface="Wingdings" panose="05000000000000000000" charset="0"/>
              <a:buChar char="l"/>
            </a:pPr>
            <a:r>
              <a:rPr lang="zh-CN" altLang="en-US" sz="3200" b="1" dirty="0">
                <a:latin typeface="+mn-ea"/>
              </a:rPr>
              <a:t>集中培训</a:t>
            </a:r>
          </a:p>
          <a:p>
            <a:pPr marL="1279525" lvl="2" indent="-457200">
              <a:lnSpc>
                <a:spcPct val="120000"/>
              </a:lnSpc>
              <a:buClr>
                <a:srgbClr val="DA1F28"/>
              </a:buClr>
              <a:buFont typeface="Wingdings" panose="05000000000000000000" charset="0"/>
              <a:buChar char="l"/>
            </a:pPr>
            <a:r>
              <a:rPr lang="zh-CN" altLang="zh-CN" sz="2800" dirty="0">
                <a:latin typeface="+mn-ea"/>
              </a:rPr>
              <a:t>培训与开发计划、资源和专业人员被优先安排在一个地点</a:t>
            </a:r>
            <a:endParaRPr lang="en-US" altLang="zh-CN" sz="2800" dirty="0">
              <a:latin typeface="+mn-ea"/>
            </a:endParaRPr>
          </a:p>
          <a:p>
            <a:pPr marL="1279525" lvl="2" indent="-457200">
              <a:lnSpc>
                <a:spcPct val="120000"/>
              </a:lnSpc>
              <a:buClr>
                <a:srgbClr val="DA1F28"/>
              </a:buClr>
              <a:buFont typeface="Wingdings" panose="05000000000000000000" charset="0"/>
              <a:buChar char="l"/>
            </a:pPr>
            <a:r>
              <a:rPr lang="zh-CN" altLang="zh-CN" sz="2800" dirty="0">
                <a:latin typeface="+mn-ea"/>
              </a:rPr>
              <a:t>培训投资、项目和交付方式由该部门制定</a:t>
            </a:r>
            <a:endParaRPr lang="en-US" altLang="zh-CN" sz="2800" dirty="0">
              <a:latin typeface="+mn-ea"/>
            </a:endParaRPr>
          </a:p>
          <a:p>
            <a:pPr marL="1279525" lvl="2" indent="-457200">
              <a:lnSpc>
                <a:spcPct val="120000"/>
              </a:lnSpc>
              <a:buClr>
                <a:srgbClr val="DA1F28"/>
              </a:buClr>
              <a:buFont typeface="Wingdings" panose="05000000000000000000" charset="0"/>
              <a:buChar char="l"/>
            </a:pPr>
            <a:r>
              <a:rPr lang="zh-CN" altLang="zh-CN" sz="2800" dirty="0">
                <a:latin typeface="+mn-ea"/>
              </a:rPr>
              <a:t>帮助公司通过变革中的培训和学习更好地整合开发领导和管理人才的项目</a:t>
            </a:r>
          </a:p>
          <a:p>
            <a:pPr marL="0" indent="0">
              <a:buNone/>
            </a:pPr>
            <a:endParaRPr lang="en-IN" sz="24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8964488" cy="1143000"/>
          </a:xfrm>
        </p:spPr>
        <p:txBody>
          <a:bodyPr/>
          <a:lstStyle/>
          <a:p>
            <a:br>
              <a:rPr lang="en-US" altLang="zh-CN" b="1" dirty="0">
                <a:latin typeface="华文新魏" panose="02010800040101010101" pitchFamily="2" charset="-122"/>
                <a:ea typeface="华文新魏" panose="02010800040101010101" pitchFamily="2" charset="-122"/>
              </a:rPr>
            </a:br>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2—5</a:t>
            </a:r>
            <a:r>
              <a:rPr lang="zh-CN" altLang="zh-CN" b="1" dirty="0">
                <a:latin typeface="华文新魏" panose="02010800040101010101" pitchFamily="2" charset="-122"/>
                <a:ea typeface="华文新魏" panose="02010800040101010101" pitchFamily="2" charset="-122"/>
              </a:rPr>
              <a:t>　企业办学模式</a:t>
            </a:r>
            <a:br>
              <a:rPr lang="zh-CN" altLang="zh-CN" dirty="0"/>
            </a:br>
            <a:endParaRPr lang="zh-CN" altLang="en-US" dirty="0"/>
          </a:p>
        </p:txBody>
      </p:sp>
      <p:pic>
        <p:nvPicPr>
          <p:cNvPr id="4" name="2-5.EPS" descr="id:2147497467;FounderCES"/>
          <p:cNvPicPr>
            <a:picLocks noGrp="1"/>
          </p:cNvPicPr>
          <p:nvPr>
            <p:ph sz="quarter" idx="1"/>
          </p:nvPr>
        </p:nvPicPr>
        <p:blipFill>
          <a:blip r:embed="rId2"/>
          <a:stretch>
            <a:fillRect/>
          </a:stretch>
        </p:blipFill>
        <p:spPr>
          <a:xfrm>
            <a:off x="0" y="1447800"/>
            <a:ext cx="9143999" cy="5149552"/>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0" y="20638"/>
            <a:ext cx="8964488" cy="132013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2—8</a:t>
            </a:r>
            <a:r>
              <a:rPr lang="zh-CN" altLang="zh-CN" b="1" dirty="0">
                <a:latin typeface="华文新魏" panose="02010800040101010101" pitchFamily="2" charset="-122"/>
                <a:ea typeface="华文新魏" panose="02010800040101010101" pitchFamily="2" charset="-122"/>
              </a:rPr>
              <a:t>嵌入式商业模式下的培训职能的特点</a:t>
            </a:r>
          </a:p>
        </p:txBody>
      </p:sp>
      <p:sp>
        <p:nvSpPr>
          <p:cNvPr id="4" name="Rectangle 3"/>
          <p:cNvSpPr/>
          <p:nvPr/>
        </p:nvSpPr>
        <p:spPr>
          <a:xfrm>
            <a:off x="0" y="1196974"/>
            <a:ext cx="9144000" cy="5661025"/>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1500" dirty="0">
                <a:solidFill>
                  <a:schemeClr val="tx1"/>
                </a:solidFill>
                <a:latin typeface="+mn-ea"/>
              </a:rPr>
              <a:t>战略方向</a:t>
            </a:r>
          </a:p>
          <a:p>
            <a:pPr>
              <a:defRPr/>
            </a:pPr>
            <a:r>
              <a:rPr lang="zh-CN" altLang="en-US" sz="1500" dirty="0">
                <a:solidFill>
                  <a:schemeClr val="tx1"/>
                </a:solidFill>
                <a:latin typeface="+mn-ea"/>
              </a:rPr>
              <a:t>广泛地传播一个清晰明确的使命</a:t>
            </a:r>
          </a:p>
          <a:p>
            <a:pPr>
              <a:defRPr/>
            </a:pPr>
            <a:r>
              <a:rPr lang="zh-CN" altLang="en-US" sz="1500" dirty="0">
                <a:solidFill>
                  <a:schemeClr val="tx1"/>
                </a:solidFill>
                <a:latin typeface="+mn-ea"/>
              </a:rPr>
              <a:t>认识到其客户群是细分的</a:t>
            </a:r>
          </a:p>
          <a:p>
            <a:pPr>
              <a:defRPr/>
            </a:pPr>
            <a:r>
              <a:rPr lang="zh-CN" altLang="en-US" sz="1500" dirty="0">
                <a:solidFill>
                  <a:schemeClr val="tx1"/>
                </a:solidFill>
                <a:latin typeface="+mn-ea"/>
              </a:rPr>
              <a:t>提供定制的解决方案</a:t>
            </a:r>
            <a:r>
              <a:rPr lang="en-US" altLang="zh-CN" sz="1500" dirty="0">
                <a:solidFill>
                  <a:schemeClr val="tx1"/>
                </a:solidFill>
                <a:latin typeface="+mn-ea"/>
              </a:rPr>
              <a:t>，</a:t>
            </a:r>
            <a:r>
              <a:rPr lang="zh-CN" altLang="en-US" sz="1500" dirty="0">
                <a:solidFill>
                  <a:schemeClr val="tx1"/>
                </a:solidFill>
                <a:latin typeface="+mn-ea"/>
              </a:rPr>
              <a:t>以满足客户需求</a:t>
            </a:r>
          </a:p>
          <a:p>
            <a:pPr>
              <a:defRPr/>
            </a:pPr>
            <a:r>
              <a:rPr lang="zh-CN" altLang="en-US" sz="1500" dirty="0">
                <a:solidFill>
                  <a:schemeClr val="tx1"/>
                </a:solidFill>
                <a:latin typeface="+mn-ea"/>
              </a:rPr>
              <a:t>了解产品的生命周期</a:t>
            </a:r>
          </a:p>
          <a:p>
            <a:pPr>
              <a:defRPr/>
            </a:pPr>
            <a:r>
              <a:rPr lang="zh-CN" altLang="en-US" sz="1500" dirty="0">
                <a:solidFill>
                  <a:schemeClr val="tx1"/>
                </a:solidFill>
                <a:latin typeface="+mn-ea"/>
              </a:rPr>
              <a:t>根据竞争力来推出产品</a:t>
            </a:r>
          </a:p>
          <a:p>
            <a:pPr>
              <a:defRPr/>
            </a:pPr>
            <a:r>
              <a:rPr lang="zh-CN" altLang="en-US" sz="1500" dirty="0">
                <a:solidFill>
                  <a:schemeClr val="tx1"/>
                </a:solidFill>
                <a:latin typeface="+mn-ea"/>
              </a:rPr>
              <a:t>争夺内部客户</a:t>
            </a:r>
          </a:p>
          <a:p>
            <a:pPr>
              <a:defRPr/>
            </a:pPr>
            <a:r>
              <a:rPr lang="zh-CN" altLang="en-US" sz="1500" dirty="0">
                <a:solidFill>
                  <a:schemeClr val="tx1"/>
                </a:solidFill>
                <a:latin typeface="+mn-ea"/>
              </a:rPr>
              <a:t>产品设计</a:t>
            </a:r>
          </a:p>
          <a:p>
            <a:pPr>
              <a:defRPr/>
            </a:pPr>
            <a:r>
              <a:rPr lang="zh-CN" altLang="en-US" sz="1500" dirty="0">
                <a:solidFill>
                  <a:schemeClr val="tx1"/>
                </a:solidFill>
                <a:latin typeface="+mn-ea"/>
              </a:rPr>
              <a:t>使用基准调查和其他创新设计</a:t>
            </a:r>
          </a:p>
          <a:p>
            <a:pPr>
              <a:defRPr/>
            </a:pPr>
            <a:r>
              <a:rPr lang="zh-CN" altLang="en-US" sz="1500" dirty="0">
                <a:solidFill>
                  <a:schemeClr val="tx1"/>
                </a:solidFill>
                <a:latin typeface="+mn-ea"/>
              </a:rPr>
              <a:t>实施策略</a:t>
            </a:r>
            <a:r>
              <a:rPr lang="en-US" altLang="zh-CN" sz="1500" dirty="0">
                <a:solidFill>
                  <a:schemeClr val="tx1"/>
                </a:solidFill>
                <a:latin typeface="+mn-ea"/>
              </a:rPr>
              <a:t>，</a:t>
            </a:r>
            <a:r>
              <a:rPr lang="zh-CN" altLang="en-US" sz="1500" dirty="0">
                <a:solidFill>
                  <a:schemeClr val="tx1"/>
                </a:solidFill>
                <a:latin typeface="+mn-ea"/>
              </a:rPr>
              <a:t>快速开发产品</a:t>
            </a:r>
          </a:p>
          <a:p>
            <a:pPr>
              <a:defRPr/>
            </a:pPr>
            <a:r>
              <a:rPr lang="zh-CN" altLang="en-US" sz="1500" dirty="0">
                <a:solidFill>
                  <a:schemeClr val="tx1"/>
                </a:solidFill>
                <a:latin typeface="+mn-ea"/>
              </a:rPr>
              <a:t>战略性地让供应商参与进来</a:t>
            </a:r>
          </a:p>
          <a:p>
            <a:pPr>
              <a:defRPr/>
            </a:pPr>
            <a:r>
              <a:rPr lang="zh-CN" altLang="en-US" sz="1500" dirty="0">
                <a:solidFill>
                  <a:schemeClr val="tx1"/>
                </a:solidFill>
                <a:latin typeface="+mn-ea"/>
              </a:rPr>
              <a:t>结构多功能性</a:t>
            </a:r>
          </a:p>
          <a:p>
            <a:pPr>
              <a:defRPr/>
            </a:pPr>
            <a:r>
              <a:rPr lang="zh-CN" altLang="en-US" sz="1500" dirty="0">
                <a:solidFill>
                  <a:schemeClr val="tx1"/>
                </a:solidFill>
                <a:latin typeface="+mn-ea"/>
              </a:rPr>
              <a:t>雇用精通产品、课堂指导、管理和内部咨询的人才</a:t>
            </a:r>
          </a:p>
          <a:p>
            <a:pPr>
              <a:defRPr/>
            </a:pPr>
            <a:r>
              <a:rPr lang="zh-CN" altLang="en-US" sz="1500" dirty="0">
                <a:solidFill>
                  <a:schemeClr val="tx1"/>
                </a:solidFill>
                <a:latin typeface="+mn-ea"/>
              </a:rPr>
              <a:t>使用多领域的资源</a:t>
            </a:r>
          </a:p>
          <a:p>
            <a:pPr>
              <a:defRPr/>
            </a:pPr>
            <a:r>
              <a:rPr lang="zh-CN" altLang="en-US" sz="1500" dirty="0">
                <a:solidFill>
                  <a:schemeClr val="tx1"/>
                </a:solidFill>
                <a:latin typeface="+mn-ea"/>
              </a:rPr>
              <a:t>让部门经理决定该部门的产品及其内容</a:t>
            </a:r>
          </a:p>
          <a:p>
            <a:pPr>
              <a:defRPr/>
            </a:pPr>
            <a:r>
              <a:rPr lang="zh-CN" altLang="en-US" sz="1500" dirty="0">
                <a:solidFill>
                  <a:schemeClr val="tx1"/>
                </a:solidFill>
                <a:latin typeface="+mn-ea"/>
              </a:rPr>
              <a:t>产品交付</a:t>
            </a:r>
          </a:p>
          <a:p>
            <a:pPr>
              <a:defRPr/>
            </a:pPr>
            <a:r>
              <a:rPr lang="zh-CN" altLang="en-US" sz="1500" dirty="0">
                <a:solidFill>
                  <a:schemeClr val="tx1"/>
                </a:solidFill>
                <a:latin typeface="+mn-ea"/>
              </a:rPr>
              <a:t>提供学习选项菜单</a:t>
            </a:r>
          </a:p>
          <a:p>
            <a:pPr>
              <a:defRPr/>
            </a:pPr>
            <a:r>
              <a:rPr lang="zh-CN" altLang="en-US" sz="1500" dirty="0">
                <a:solidFill>
                  <a:schemeClr val="tx1"/>
                </a:solidFill>
                <a:latin typeface="+mn-ea"/>
              </a:rPr>
              <a:t>在工作场所提供培训</a:t>
            </a:r>
            <a:endParaRPr lang="en-US" altLang="zh-CN" sz="1500" dirty="0">
              <a:solidFill>
                <a:schemeClr val="tx1"/>
              </a:solidFill>
              <a:latin typeface="+mn-ea"/>
            </a:endParaRPr>
          </a:p>
          <a:p>
            <a:pPr>
              <a:defRPr/>
            </a:pPr>
            <a:r>
              <a:rPr lang="zh-CN" altLang="en-US" sz="1500" dirty="0">
                <a:solidFill>
                  <a:schemeClr val="tx1"/>
                </a:solidFill>
                <a:latin typeface="+mn-ea"/>
              </a:rPr>
              <a:t>问责结果</a:t>
            </a:r>
          </a:p>
          <a:p>
            <a:pPr>
              <a:defRPr/>
            </a:pPr>
            <a:r>
              <a:rPr lang="zh-CN" altLang="en-US" sz="1500" dirty="0">
                <a:solidFill>
                  <a:schemeClr val="tx1"/>
                </a:solidFill>
                <a:latin typeface="+mn-ea"/>
              </a:rPr>
              <a:t>坚持雇员个人必须为自己的成长负责</a:t>
            </a:r>
          </a:p>
          <a:p>
            <a:pPr>
              <a:defRPr/>
            </a:pPr>
            <a:r>
              <a:rPr lang="zh-CN" altLang="en-US" sz="1500" dirty="0">
                <a:solidFill>
                  <a:schemeClr val="tx1"/>
                </a:solidFill>
                <a:latin typeface="+mn-ea"/>
              </a:rPr>
              <a:t>跟进工作</a:t>
            </a:r>
            <a:r>
              <a:rPr lang="en-US" altLang="zh-CN" sz="1500" dirty="0">
                <a:solidFill>
                  <a:schemeClr val="tx1"/>
                </a:solidFill>
                <a:latin typeface="+mn-ea"/>
              </a:rPr>
              <a:t>，</a:t>
            </a:r>
            <a:r>
              <a:rPr lang="zh-CN" altLang="en-US" sz="1500" dirty="0">
                <a:solidFill>
                  <a:schemeClr val="tx1"/>
                </a:solidFill>
                <a:latin typeface="+mn-ea"/>
              </a:rPr>
              <a:t>以确保学习持续进行</a:t>
            </a:r>
          </a:p>
          <a:p>
            <a:pPr>
              <a:defRPr/>
            </a:pPr>
            <a:r>
              <a:rPr lang="zh-CN" altLang="en-US" sz="1500" dirty="0">
                <a:solidFill>
                  <a:schemeClr val="tx1"/>
                </a:solidFill>
                <a:latin typeface="+mn-ea"/>
              </a:rPr>
              <a:t>将经理视为支持学习的关键人物</a:t>
            </a:r>
          </a:p>
          <a:p>
            <a:pPr>
              <a:defRPr/>
            </a:pPr>
            <a:r>
              <a:rPr lang="zh-CN" altLang="en-US" sz="1500" dirty="0">
                <a:solidFill>
                  <a:schemeClr val="tx1"/>
                </a:solidFill>
                <a:latin typeface="+mn-ea"/>
              </a:rPr>
              <a:t>评估培训的战略效果以及它的底线结果</a:t>
            </a:r>
          </a:p>
          <a:p>
            <a:pPr>
              <a:defRPr/>
            </a:pPr>
            <a:r>
              <a:rPr lang="zh-CN" altLang="en-US" sz="1500" dirty="0">
                <a:solidFill>
                  <a:schemeClr val="tx1"/>
                </a:solidFill>
                <a:latin typeface="+mn-ea"/>
              </a:rPr>
              <a:t>确保培训提高绩效</a:t>
            </a:r>
          </a:p>
          <a:p>
            <a:pPr>
              <a:defRPr/>
            </a:pPr>
            <a:endParaRPr lang="zh-CN" altLang="en-US" sz="1400" dirty="0">
              <a:solidFill>
                <a:schemeClr val="tx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37116" y="-196532"/>
            <a:ext cx="873417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培训部门的组建模式</a:t>
            </a:r>
            <a:endParaRPr lang="en-IN" b="1" dirty="0">
              <a:latin typeface="华文新魏" panose="02010800040101010101" pitchFamily="2" charset="-122"/>
              <a:ea typeface="华文新魏" panose="02010800040101010101" pitchFamily="2" charset="-122"/>
            </a:endParaRPr>
          </a:p>
        </p:txBody>
      </p:sp>
      <p:sp>
        <p:nvSpPr>
          <p:cNvPr id="50178" name="Content Placeholder 2"/>
          <p:cNvSpPr>
            <a:spLocks noGrp="1"/>
          </p:cNvSpPr>
          <p:nvPr>
            <p:ph idx="4294967295"/>
          </p:nvPr>
        </p:nvSpPr>
        <p:spPr>
          <a:xfrm>
            <a:off x="645795" y="1275715"/>
            <a:ext cx="8229600" cy="4924425"/>
          </a:xfrm>
        </p:spPr>
        <p:txBody>
          <a:bodyPr/>
          <a:lstStyle/>
          <a:p>
            <a:pPr>
              <a:lnSpc>
                <a:spcPct val="120000"/>
              </a:lnSpc>
              <a:buFont typeface="Wingdings" panose="05000000000000000000" charset="0"/>
              <a:buChar char="l"/>
            </a:pPr>
            <a:r>
              <a:rPr lang="zh-CN" altLang="zh-CN" sz="3200" b="1" dirty="0">
                <a:latin typeface="+mn-ea"/>
              </a:rPr>
              <a:t>嵌入式商业模式与集中培训相结合</a:t>
            </a:r>
            <a:endParaRPr lang="en-US" sz="3200" b="1" dirty="0">
              <a:latin typeface="+mn-ea"/>
            </a:endParaRPr>
          </a:p>
          <a:p>
            <a:pPr lvl="1">
              <a:lnSpc>
                <a:spcPct val="120000"/>
              </a:lnSpc>
              <a:buFont typeface="Wingdings" panose="05000000000000000000" charset="0"/>
              <a:buChar char="l"/>
            </a:pPr>
            <a:r>
              <a:rPr lang="zh-CN" altLang="zh-CN" sz="2600" dirty="0">
                <a:latin typeface="+mn-ea"/>
              </a:rPr>
              <a:t>使得公司可获得集中培训的好处</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确保了培训能够提供满足特定业务需求的计划、内容和呈现方式</a:t>
            </a:r>
            <a:endParaRPr lang="en-IN" sz="2600" dirty="0">
              <a:latin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498178"/>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2—6</a:t>
            </a:r>
            <a:r>
              <a:rPr lang="zh-CN" altLang="zh-CN" b="1" dirty="0">
                <a:latin typeface="华文新魏" panose="02010800040101010101" pitchFamily="2" charset="-122"/>
                <a:ea typeface="华文新魏" panose="02010800040101010101" pitchFamily="2" charset="-122"/>
              </a:rPr>
              <a:t>　变革模型</a:t>
            </a:r>
            <a:br>
              <a:rPr lang="zh-CN" altLang="zh-CN" dirty="0"/>
            </a:br>
            <a:endParaRPr lang="zh-CN" altLang="en-US" dirty="0"/>
          </a:p>
        </p:txBody>
      </p:sp>
      <p:pic>
        <p:nvPicPr>
          <p:cNvPr id="4" name="2-6.EPS" descr="id:2147497522;FounderCES"/>
          <p:cNvPicPr>
            <a:picLocks noGrp="1"/>
          </p:cNvPicPr>
          <p:nvPr>
            <p:ph sz="quarter" idx="1"/>
          </p:nvPr>
        </p:nvPicPr>
        <p:blipFill>
          <a:blip r:embed="rId2"/>
          <a:stretch>
            <a:fillRect/>
          </a:stretch>
        </p:blipFill>
        <p:spPr>
          <a:xfrm>
            <a:off x="0" y="1447800"/>
            <a:ext cx="9144000" cy="541020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6883" y="-12033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培训部门的组建模式</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457200" y="128397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抵制变革</a:t>
            </a:r>
            <a:r>
              <a:rPr lang="zh-CN" altLang="en-US" sz="2800" dirty="0">
                <a:latin typeface="+mn-ea"/>
              </a:rPr>
              <a:t>：</a:t>
            </a:r>
            <a:r>
              <a:rPr lang="zh-CN" altLang="zh-CN" sz="2800" dirty="0">
                <a:latin typeface="+mn-ea"/>
              </a:rPr>
              <a:t>是指经理和雇员不愿变革。</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控制</a:t>
            </a:r>
            <a:r>
              <a:rPr lang="zh-CN" altLang="en-US" sz="2800" dirty="0">
                <a:latin typeface="+mn-ea"/>
              </a:rPr>
              <a:t>：</a:t>
            </a:r>
            <a:r>
              <a:rPr lang="zh-CN" altLang="zh-CN" sz="2800" dirty="0">
                <a:latin typeface="+mn-ea"/>
              </a:rPr>
              <a:t>改变管理者和雇员获取和分配宝贵的资源</a:t>
            </a:r>
            <a:r>
              <a:rPr lang="en-US" altLang="zh-CN" sz="2800" dirty="0">
                <a:latin typeface="+mn-ea"/>
              </a:rPr>
              <a:t>（</a:t>
            </a:r>
            <a:r>
              <a:rPr lang="zh-CN" altLang="zh-CN" sz="2800" dirty="0">
                <a:latin typeface="+mn-ea"/>
              </a:rPr>
              <a:t>如数据、信息或金钱</a:t>
            </a:r>
            <a:r>
              <a:rPr lang="en-US" altLang="zh-CN" sz="2800" dirty="0">
                <a:latin typeface="+mn-ea"/>
              </a:rPr>
              <a:t>）</a:t>
            </a:r>
            <a:r>
              <a:rPr lang="zh-CN" altLang="zh-CN" sz="2800" dirty="0">
                <a:latin typeface="+mn-ea"/>
              </a:rPr>
              <a:t>的能力</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权力</a:t>
            </a:r>
            <a:r>
              <a:rPr lang="zh-CN" altLang="en-US" sz="2800" dirty="0">
                <a:latin typeface="+mn-ea"/>
              </a:rPr>
              <a:t>：</a:t>
            </a:r>
            <a:r>
              <a:rPr lang="zh-CN" altLang="zh-CN" sz="2800" dirty="0">
                <a:latin typeface="+mn-ea"/>
              </a:rPr>
              <a:t>是指影响他人的能力</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任务重新定义</a:t>
            </a:r>
            <a:r>
              <a:rPr lang="zh-CN" altLang="en-US" sz="2800" dirty="0">
                <a:latin typeface="+mn-ea"/>
              </a:rPr>
              <a:t>：</a:t>
            </a:r>
            <a:r>
              <a:rPr lang="zh-CN" altLang="zh-CN" sz="2800" dirty="0">
                <a:latin typeface="+mn-ea"/>
              </a:rPr>
              <a:t>使管理者和雇员的角色和岗位职责发生了改变</a:t>
            </a:r>
            <a:endParaRPr lang="en-IN" sz="2800" dirty="0">
              <a:latin typeface="+mn-ea"/>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107504" y="-747464"/>
            <a:ext cx="8611046" cy="324036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2—9</a:t>
            </a:r>
            <a:r>
              <a:rPr lang="zh-CN" altLang="zh-CN" b="1" dirty="0">
                <a:latin typeface="华文新魏" panose="02010800040101010101" pitchFamily="2" charset="-122"/>
                <a:ea typeface="华文新魏" panose="02010800040101010101" pitchFamily="2" charset="-122"/>
              </a:rPr>
              <a:t>列出了专业培训人才可采取的帮助高层管理者有效管理变革举措的七个关键步骤。</a:t>
            </a:r>
            <a:br>
              <a:rPr lang="zh-CN" altLang="zh-CN" sz="3600" dirty="0"/>
            </a:br>
            <a:endParaRPr lang="en-IN" sz="3600" dirty="0"/>
          </a:p>
        </p:txBody>
      </p:sp>
      <p:sp>
        <p:nvSpPr>
          <p:cNvPr id="53250" name="Content Placeholder 2"/>
          <p:cNvSpPr>
            <a:spLocks noGrp="1"/>
          </p:cNvSpPr>
          <p:nvPr>
            <p:ph idx="4294967295"/>
          </p:nvPr>
        </p:nvSpPr>
        <p:spPr>
          <a:xfrm>
            <a:off x="23292" y="2204864"/>
            <a:ext cx="8229600" cy="4924425"/>
          </a:xfrm>
        </p:spPr>
        <p:txBody>
          <a:bodyPr/>
          <a:lstStyle/>
          <a:p>
            <a:r>
              <a:rPr lang="zh-CN" altLang="zh-CN" sz="2800" dirty="0"/>
              <a:t>变革过程的步骤</a:t>
            </a:r>
            <a:endParaRPr lang="en-IN" sz="2800" dirty="0"/>
          </a:p>
        </p:txBody>
      </p:sp>
      <p:graphicFrame>
        <p:nvGraphicFramePr>
          <p:cNvPr id="5" name="Diagram 4"/>
          <p:cNvGraphicFramePr/>
          <p:nvPr/>
        </p:nvGraphicFramePr>
        <p:xfrm>
          <a:off x="179512" y="2780928"/>
          <a:ext cx="8964488" cy="4077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4509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营销培训与创造一个品牌</a:t>
            </a:r>
          </a:p>
        </p:txBody>
      </p:sp>
      <p:sp>
        <p:nvSpPr>
          <p:cNvPr id="54274" name="Content Placeholder 2"/>
          <p:cNvSpPr>
            <a:spLocks noGrp="1"/>
          </p:cNvSpPr>
          <p:nvPr>
            <p:ph idx="4294967295"/>
          </p:nvPr>
        </p:nvSpPr>
        <p:spPr>
          <a:xfrm>
            <a:off x="728980" y="1301115"/>
            <a:ext cx="8229600" cy="4924425"/>
          </a:xfrm>
        </p:spPr>
        <p:txBody>
          <a:bodyPr/>
          <a:lstStyle/>
          <a:p>
            <a:pPr>
              <a:lnSpc>
                <a:spcPct val="120000"/>
              </a:lnSpc>
              <a:buFont typeface="Wingdings" panose="05000000000000000000" charset="0"/>
              <a:buChar char="l"/>
            </a:pPr>
            <a:r>
              <a:rPr lang="zh-CN" altLang="zh-CN" dirty="0">
                <a:latin typeface="+mn-ea"/>
              </a:rPr>
              <a:t>通过内部宣传</a:t>
            </a:r>
            <a:r>
              <a:rPr lang="en-US" altLang="zh-CN" dirty="0">
                <a:latin typeface="+mn-ea"/>
              </a:rPr>
              <a:t>，</a:t>
            </a:r>
            <a:r>
              <a:rPr lang="zh-CN" altLang="zh-CN" dirty="0">
                <a:latin typeface="+mn-ea"/>
              </a:rPr>
              <a:t>让管理层和雇员为培训和学习而兴奋</a:t>
            </a:r>
            <a:endParaRPr lang="en-US" altLang="zh-CN" dirty="0">
              <a:latin typeface="+mn-ea"/>
            </a:endParaRPr>
          </a:p>
          <a:p>
            <a:pPr lvl="1">
              <a:lnSpc>
                <a:spcPct val="120000"/>
              </a:lnSpc>
              <a:buFont typeface="Wingdings" panose="05000000000000000000" charset="0"/>
              <a:buChar char="l"/>
            </a:pPr>
            <a:r>
              <a:rPr lang="zh-CN" altLang="zh-CN" sz="2600" dirty="0">
                <a:latin typeface="+mn-ea"/>
              </a:rPr>
              <a:t>内部营销策略</a:t>
            </a:r>
            <a:r>
              <a:rPr lang="en-US" altLang="zh-CN" sz="2600" dirty="0">
                <a:latin typeface="+mn-ea"/>
              </a:rPr>
              <a:t>：</a:t>
            </a:r>
            <a:endParaRPr lang="zh-CN" altLang="zh-CN" sz="2600" dirty="0">
              <a:latin typeface="+mn-ea"/>
            </a:endParaRPr>
          </a:p>
          <a:p>
            <a:pPr lvl="2">
              <a:lnSpc>
                <a:spcPct val="120000"/>
              </a:lnSpc>
              <a:buFont typeface="Wingdings" panose="05000000000000000000" charset="0"/>
              <a:buChar char="l"/>
            </a:pPr>
            <a:r>
              <a:rPr lang="zh-CN" altLang="zh-CN" sz="2400" dirty="0">
                <a:latin typeface="+mn-ea"/>
              </a:rPr>
              <a:t>让目标受众参与开发培训或学习活动</a:t>
            </a:r>
          </a:p>
          <a:p>
            <a:pPr lvl="2">
              <a:lnSpc>
                <a:spcPct val="120000"/>
              </a:lnSpc>
              <a:buFont typeface="Wingdings" panose="05000000000000000000" charset="0"/>
              <a:buChar char="l"/>
            </a:pPr>
            <a:r>
              <a:rPr lang="zh-CN" altLang="zh-CN" sz="2400" dirty="0">
                <a:latin typeface="+mn-ea"/>
              </a:rPr>
              <a:t>演示如何使用一个培训和开发计划来满足特定的业务需求</a:t>
            </a:r>
          </a:p>
          <a:p>
            <a:pPr lvl="2">
              <a:lnSpc>
                <a:spcPct val="120000"/>
              </a:lnSpc>
              <a:buFont typeface="Wingdings" panose="05000000000000000000" charset="0"/>
              <a:buChar char="l"/>
            </a:pPr>
            <a:r>
              <a:rPr lang="zh-CN" altLang="zh-CN" sz="2400" dirty="0">
                <a:latin typeface="+mn-ea"/>
              </a:rPr>
              <a:t>倾听并按照从客户、管理者和雇员那里收到的反馈意见行事</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确定一个积极支持培训的</a:t>
            </a:r>
            <a:r>
              <a:rPr lang="en-US" altLang="zh-CN" sz="2400" dirty="0">
                <a:latin typeface="+mn-ea"/>
              </a:rPr>
              <a:t>“</a:t>
            </a:r>
            <a:r>
              <a:rPr lang="zh-CN" altLang="zh-CN" sz="2400" dirty="0">
                <a:latin typeface="+mn-ea"/>
              </a:rPr>
              <a:t>冠军</a:t>
            </a:r>
            <a:r>
              <a:rPr lang="en-US" altLang="zh-CN" sz="2400" dirty="0">
                <a:latin typeface="+mn-ea"/>
              </a:rPr>
              <a:t>”（</a:t>
            </a:r>
            <a:r>
              <a:rPr lang="zh-CN" altLang="zh-CN" sz="2400" dirty="0">
                <a:latin typeface="+mn-ea"/>
              </a:rPr>
              <a:t>例如</a:t>
            </a:r>
            <a:r>
              <a:rPr lang="en-US" altLang="zh-CN" sz="2400" dirty="0">
                <a:latin typeface="+mn-ea"/>
              </a:rPr>
              <a:t>，</a:t>
            </a:r>
            <a:r>
              <a:rPr lang="zh-CN" altLang="zh-CN" sz="2400" dirty="0">
                <a:latin typeface="+mn-ea"/>
              </a:rPr>
              <a:t>高层管理者</a:t>
            </a:r>
            <a:r>
              <a:rPr lang="en-US" altLang="zh-CN" sz="2400" dirty="0">
                <a:latin typeface="+mn-ea"/>
              </a:rPr>
              <a:t>）</a:t>
            </a:r>
            <a:endParaRPr lang="zh-CN" altLang="zh-CN" sz="2400" dirty="0">
              <a:latin typeface="+mn-ea"/>
            </a:endParaRPr>
          </a:p>
          <a:p>
            <a:endParaRPr lang="en-IN" sz="24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8145" y="-53340"/>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营销培训与创造一个品牌</a:t>
            </a:r>
            <a:endParaRPr lang="en-IN" b="1" dirty="0">
              <a:latin typeface="华文新魏" panose="02010800040101010101" pitchFamily="2" charset="-122"/>
              <a:ea typeface="华文新魏" panose="02010800040101010101" pitchFamily="2" charset="-122"/>
            </a:endParaRPr>
          </a:p>
        </p:txBody>
      </p:sp>
      <p:sp>
        <p:nvSpPr>
          <p:cNvPr id="55298" name="Content Placeholder 2"/>
          <p:cNvSpPr>
            <a:spLocks noGrp="1"/>
          </p:cNvSpPr>
          <p:nvPr>
            <p:ph idx="4294967295"/>
          </p:nvPr>
        </p:nvSpPr>
        <p:spPr>
          <a:xfrm>
            <a:off x="-81280" y="1283970"/>
            <a:ext cx="8366760" cy="4924425"/>
          </a:xfrm>
        </p:spPr>
        <p:txBody>
          <a:bodyPr/>
          <a:lstStyle/>
          <a:p>
            <a:pPr marL="1279525" lvl="2" indent="-457200">
              <a:lnSpc>
                <a:spcPct val="120000"/>
              </a:lnSpc>
              <a:buClr>
                <a:srgbClr val="2DA2BF"/>
              </a:buClr>
              <a:buFont typeface="Wingdings" panose="05000000000000000000" charset="0"/>
              <a:buChar char="l"/>
            </a:pPr>
            <a:r>
              <a:rPr lang="zh-CN" altLang="zh-CN" sz="2800" dirty="0">
                <a:latin typeface="+mn-ea"/>
              </a:rPr>
              <a:t>在电子邮件、公司网站和雇员休息区发布广告。</a:t>
            </a:r>
          </a:p>
          <a:p>
            <a:pPr marL="1279525" lvl="2" indent="-457200">
              <a:lnSpc>
                <a:spcPct val="120000"/>
              </a:lnSpc>
              <a:buClr>
                <a:srgbClr val="2DA2BF"/>
              </a:buClr>
              <a:buFont typeface="Wingdings" panose="05000000000000000000" charset="0"/>
              <a:buChar char="l"/>
            </a:pPr>
            <a:r>
              <a:rPr lang="zh-CN" altLang="zh-CN" sz="2800" dirty="0">
                <a:latin typeface="+mn-ea"/>
              </a:rPr>
              <a:t>指定培训部门中的某一个人作为客户代表</a:t>
            </a:r>
            <a:r>
              <a:rPr lang="en-US" altLang="zh-CN" sz="2800" dirty="0">
                <a:latin typeface="+mn-ea"/>
              </a:rPr>
              <a:t>，</a:t>
            </a:r>
            <a:r>
              <a:rPr lang="zh-CN" altLang="zh-CN" sz="2800" dirty="0">
                <a:latin typeface="+mn-ea"/>
              </a:rPr>
              <a:t>他将与培训设计师或团队以及业务部门互动。</a:t>
            </a:r>
          </a:p>
          <a:p>
            <a:pPr marL="1279525" lvl="2" indent="-457200">
              <a:lnSpc>
                <a:spcPct val="120000"/>
              </a:lnSpc>
              <a:buClr>
                <a:srgbClr val="2DA2BF"/>
              </a:buClr>
              <a:buFont typeface="Wingdings" panose="05000000000000000000" charset="0"/>
              <a:buChar char="l"/>
            </a:pPr>
            <a:r>
              <a:rPr lang="zh-CN" altLang="zh-CN" sz="2800" dirty="0">
                <a:latin typeface="+mn-ea"/>
              </a:rPr>
              <a:t>确定高层主管关心哪些财务指标</a:t>
            </a:r>
            <a:r>
              <a:rPr lang="en-US" altLang="zh-CN" sz="2800" dirty="0">
                <a:latin typeface="+mn-ea"/>
              </a:rPr>
              <a:t>，</a:t>
            </a:r>
            <a:r>
              <a:rPr lang="zh-CN" altLang="zh-CN" sz="2800" dirty="0">
                <a:latin typeface="+mn-ea"/>
              </a:rPr>
              <a:t>如资产收益率、运营现金流、净盈利或亏损</a:t>
            </a:r>
            <a:r>
              <a:rPr lang="en-US" altLang="zh-CN" sz="2800" dirty="0">
                <a:latin typeface="+mn-ea"/>
              </a:rPr>
              <a:t>，</a:t>
            </a:r>
            <a:r>
              <a:rPr lang="zh-CN" altLang="zh-CN" sz="2800" dirty="0">
                <a:latin typeface="+mn-ea"/>
              </a:rPr>
              <a:t>并展示培训与开发是如何帮助让这些数字更好看的。</a:t>
            </a:r>
          </a:p>
          <a:p>
            <a:pPr marL="1279525" lvl="2" indent="-457200">
              <a:lnSpc>
                <a:spcPct val="120000"/>
              </a:lnSpc>
              <a:buClr>
                <a:srgbClr val="2DA2BF"/>
              </a:buClr>
              <a:buFont typeface="Wingdings" panose="05000000000000000000" charset="0"/>
              <a:buChar char="l"/>
            </a:pPr>
            <a:r>
              <a:rPr lang="zh-CN" altLang="zh-CN" sz="2800" dirty="0">
                <a:latin typeface="+mn-ea"/>
              </a:rPr>
              <a:t>给出专业的表达使雇员和管理者可以理解。不要使用专业术语。</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idx="4294967295"/>
          </p:nvPr>
        </p:nvSpPr>
        <p:spPr>
          <a:xfrm>
            <a:off x="385445" y="-204787"/>
            <a:ext cx="852963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2—10</a:t>
            </a:r>
            <a:r>
              <a:rPr lang="zh-CN" altLang="zh-CN" b="1" dirty="0">
                <a:latin typeface="华文新魏" panose="02010800040101010101" pitchFamily="2" charset="-122"/>
                <a:ea typeface="华文新魏" panose="02010800040101010101" pitchFamily="2" charset="-122"/>
              </a:rPr>
              <a:t>如何建立一个培训品牌</a:t>
            </a:r>
          </a:p>
        </p:txBody>
      </p:sp>
      <p:sp>
        <p:nvSpPr>
          <p:cNvPr id="4" name="Rectangle 3"/>
          <p:cNvSpPr/>
          <p:nvPr/>
        </p:nvSpPr>
        <p:spPr>
          <a:xfrm>
            <a:off x="0" y="1557338"/>
            <a:ext cx="9144000" cy="5300662"/>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a:lnSpc>
                <a:spcPct val="110000"/>
              </a:lnSpc>
              <a:buFont typeface="Arial" panose="020B0604020202020204" pitchFamily="34" charset="0"/>
              <a:buChar char="•"/>
              <a:defRPr/>
            </a:pPr>
            <a:r>
              <a:rPr lang="zh-CN" altLang="en-US" sz="2400" dirty="0">
                <a:solidFill>
                  <a:schemeClr val="tx1"/>
                </a:solidFill>
                <a:latin typeface="+mn-ea"/>
              </a:rPr>
              <a:t> 询问一下目前的培训“客户”</a:t>
            </a:r>
            <a:r>
              <a:rPr lang="en-US" altLang="zh-CN" sz="2400" dirty="0">
                <a:solidFill>
                  <a:schemeClr val="tx1"/>
                </a:solidFill>
                <a:latin typeface="+mn-ea"/>
              </a:rPr>
              <a:t>，</a:t>
            </a:r>
            <a:r>
              <a:rPr lang="zh-CN" altLang="en-US" sz="2400" dirty="0">
                <a:solidFill>
                  <a:schemeClr val="tx1"/>
                </a:solidFill>
                <a:latin typeface="+mn-ea"/>
              </a:rPr>
              <a:t>包括购买或要求培训的管理者和参加培训的雇员。例如</a:t>
            </a:r>
            <a:r>
              <a:rPr lang="en-US" altLang="zh-CN" sz="2400" dirty="0">
                <a:solidFill>
                  <a:schemeClr val="tx1"/>
                </a:solidFill>
                <a:latin typeface="+mn-ea"/>
              </a:rPr>
              <a:t>，</a:t>
            </a:r>
            <a:r>
              <a:rPr lang="zh-CN" altLang="en-US" sz="2400" dirty="0">
                <a:solidFill>
                  <a:schemeClr val="tx1"/>
                </a:solidFill>
                <a:latin typeface="+mn-ea"/>
              </a:rPr>
              <a:t>应该用哪种情绪来描述他们如何看待培训品牌</a:t>
            </a:r>
            <a:r>
              <a:rPr lang="en-US" altLang="zh-CN" sz="2400" dirty="0">
                <a:solidFill>
                  <a:schemeClr val="tx1"/>
                </a:solidFill>
                <a:latin typeface="+mn-ea"/>
              </a:rPr>
              <a:t>？</a:t>
            </a:r>
            <a:r>
              <a:rPr lang="zh-CN" altLang="en-US" sz="2400" dirty="0">
                <a:solidFill>
                  <a:schemeClr val="tx1"/>
                </a:solidFill>
                <a:latin typeface="+mn-ea"/>
              </a:rPr>
              <a:t>哪些话可以总结自己的感受</a:t>
            </a:r>
            <a:r>
              <a:rPr lang="en-US" altLang="zh-CN" sz="2400" dirty="0">
                <a:solidFill>
                  <a:schemeClr val="tx1"/>
                </a:solidFill>
                <a:latin typeface="+mn-ea"/>
              </a:rPr>
              <a:t>？</a:t>
            </a:r>
            <a:r>
              <a:rPr lang="zh-CN" altLang="en-US" sz="2400" dirty="0">
                <a:solidFill>
                  <a:schemeClr val="tx1"/>
                </a:solidFill>
                <a:latin typeface="+mn-ea"/>
              </a:rPr>
              <a:t>他们对于与你一起做业务做了怎样的总结</a:t>
            </a:r>
            <a:r>
              <a:rPr lang="en-US" altLang="zh-CN" sz="2400" dirty="0">
                <a:solidFill>
                  <a:schemeClr val="tx1"/>
                </a:solidFill>
                <a:latin typeface="+mn-ea"/>
              </a:rPr>
              <a:t>？</a:t>
            </a:r>
            <a:r>
              <a:rPr lang="zh-CN" altLang="en-US" sz="2400" dirty="0">
                <a:solidFill>
                  <a:schemeClr val="tx1"/>
                </a:solidFill>
                <a:latin typeface="+mn-ea"/>
              </a:rPr>
              <a:t>这些问题的答案提供了有关培训品牌的优势的信息</a:t>
            </a:r>
            <a:r>
              <a:rPr lang="en-US" altLang="zh-CN" sz="2400" dirty="0">
                <a:solidFill>
                  <a:schemeClr val="tx1"/>
                </a:solidFill>
                <a:latin typeface="+mn-ea"/>
              </a:rPr>
              <a:t>，</a:t>
            </a:r>
            <a:r>
              <a:rPr lang="zh-CN" altLang="en-US" sz="2400" dirty="0">
                <a:solidFill>
                  <a:schemeClr val="tx1"/>
                </a:solidFill>
                <a:latin typeface="+mn-ea"/>
              </a:rPr>
              <a:t>以及它是否被积极对待或合乎预期。</a:t>
            </a:r>
          </a:p>
          <a:p>
            <a:pPr marL="285750">
              <a:lnSpc>
                <a:spcPct val="110000"/>
              </a:lnSpc>
              <a:buFont typeface="Arial" panose="020B0604020202020204" pitchFamily="34" charset="0"/>
              <a:buChar char="•"/>
              <a:defRPr/>
            </a:pPr>
            <a:r>
              <a:rPr lang="zh-CN" altLang="en-US" sz="2400" dirty="0">
                <a:solidFill>
                  <a:schemeClr val="tx1"/>
                </a:solidFill>
                <a:latin typeface="+mn-ea"/>
              </a:rPr>
              <a:t>明确你想如何被现有的和未来的客户看待。</a:t>
            </a:r>
          </a:p>
          <a:p>
            <a:pPr marL="285750">
              <a:lnSpc>
                <a:spcPct val="110000"/>
              </a:lnSpc>
              <a:buFont typeface="Arial" panose="020B0604020202020204" pitchFamily="34" charset="0"/>
              <a:buChar char="•"/>
              <a:defRPr/>
            </a:pPr>
            <a:r>
              <a:rPr lang="zh-CN" altLang="en-US" sz="2400" dirty="0">
                <a:solidFill>
                  <a:schemeClr val="tx1"/>
                </a:solidFill>
                <a:latin typeface="+mn-ea"/>
              </a:rPr>
              <a:t> 确定影响客户对培训职能的感知的因素。</a:t>
            </a:r>
          </a:p>
          <a:p>
            <a:pPr marL="285750">
              <a:lnSpc>
                <a:spcPct val="110000"/>
              </a:lnSpc>
              <a:buFont typeface="Arial" panose="020B0604020202020204" pitchFamily="34" charset="0"/>
              <a:buChar char="•"/>
              <a:defRPr/>
            </a:pPr>
            <a:r>
              <a:rPr lang="zh-CN" altLang="en-US" sz="2400" dirty="0">
                <a:solidFill>
                  <a:schemeClr val="tx1"/>
                </a:solidFill>
                <a:latin typeface="+mn-ea"/>
              </a:rPr>
              <a:t>审视每一个因素</a:t>
            </a:r>
            <a:r>
              <a:rPr lang="en-US" altLang="zh-CN" sz="2400" dirty="0">
                <a:solidFill>
                  <a:schemeClr val="tx1"/>
                </a:solidFill>
                <a:latin typeface="+mn-ea"/>
              </a:rPr>
              <a:t>，</a:t>
            </a:r>
            <a:r>
              <a:rPr lang="zh-CN" altLang="en-US" sz="2400" dirty="0">
                <a:solidFill>
                  <a:schemeClr val="tx1"/>
                </a:solidFill>
                <a:latin typeface="+mn-ea"/>
              </a:rPr>
              <a:t>确定它是否按照你认为的方式支撑品牌和为客户传递品牌。</a:t>
            </a:r>
          </a:p>
          <a:p>
            <a:pPr marL="285750">
              <a:lnSpc>
                <a:spcPct val="110000"/>
              </a:lnSpc>
              <a:buFont typeface="Arial" panose="020B0604020202020204" pitchFamily="34" charset="0"/>
              <a:buChar char="•"/>
              <a:defRPr/>
            </a:pPr>
            <a:r>
              <a:rPr lang="zh-CN" altLang="en-US" sz="2400" dirty="0">
                <a:solidFill>
                  <a:schemeClr val="tx1"/>
                </a:solidFill>
                <a:latin typeface="+mn-ea"/>
              </a:rPr>
              <a:t> 进行变革</a:t>
            </a:r>
            <a:r>
              <a:rPr lang="en-US" altLang="zh-CN" sz="2400" dirty="0">
                <a:solidFill>
                  <a:schemeClr val="tx1"/>
                </a:solidFill>
                <a:latin typeface="+mn-ea"/>
              </a:rPr>
              <a:t>，</a:t>
            </a:r>
            <a:r>
              <a:rPr lang="zh-CN" altLang="en-US" sz="2400" dirty="0">
                <a:solidFill>
                  <a:schemeClr val="tx1"/>
                </a:solidFill>
                <a:latin typeface="+mn-ea"/>
              </a:rPr>
              <a:t>使每一个因素都可以支撑品牌。</a:t>
            </a:r>
          </a:p>
          <a:p>
            <a:pPr marL="285750">
              <a:lnSpc>
                <a:spcPct val="110000"/>
              </a:lnSpc>
              <a:buFont typeface="Arial" panose="020B0604020202020204" pitchFamily="34" charset="0"/>
              <a:buChar char="•"/>
              <a:defRPr/>
            </a:pPr>
            <a:r>
              <a:rPr lang="zh-CN" altLang="en-US" sz="2400" dirty="0">
                <a:solidFill>
                  <a:schemeClr val="tx1"/>
                </a:solidFill>
                <a:latin typeface="+mn-ea"/>
              </a:rPr>
              <a:t> 这个过程中的每一步</a:t>
            </a:r>
            <a:r>
              <a:rPr lang="en-US" altLang="zh-CN" sz="2400" dirty="0">
                <a:solidFill>
                  <a:schemeClr val="tx1"/>
                </a:solidFill>
                <a:latin typeface="+mn-ea"/>
              </a:rPr>
              <a:t>（</a:t>
            </a:r>
            <a:r>
              <a:rPr lang="zh-CN" altLang="en-US" sz="2400" dirty="0">
                <a:solidFill>
                  <a:schemeClr val="tx1"/>
                </a:solidFill>
                <a:latin typeface="+mn-ea"/>
              </a:rPr>
              <a:t>定义品牌、识别因素、提出修改建议等</a:t>
            </a:r>
            <a:r>
              <a:rPr lang="en-US" altLang="zh-CN" sz="2400" dirty="0">
                <a:solidFill>
                  <a:schemeClr val="tx1"/>
                </a:solidFill>
                <a:latin typeface="+mn-ea"/>
              </a:rPr>
              <a:t>）</a:t>
            </a:r>
            <a:r>
              <a:rPr lang="zh-CN" altLang="en-US" sz="2400" dirty="0">
                <a:solidFill>
                  <a:schemeClr val="tx1"/>
                </a:solidFill>
                <a:latin typeface="+mn-ea"/>
              </a:rPr>
              <a:t>都要获得客户的反馈。</a:t>
            </a:r>
          </a:p>
          <a:p>
            <a:pPr marL="285750">
              <a:lnSpc>
                <a:spcPct val="110000"/>
              </a:lnSpc>
              <a:buFont typeface="Arial" panose="020B0604020202020204" pitchFamily="34" charset="0"/>
              <a:buChar char="•"/>
              <a:defRPr/>
            </a:pPr>
            <a:r>
              <a:rPr lang="zh-CN" altLang="en-US" sz="2400" dirty="0">
                <a:solidFill>
                  <a:schemeClr val="tx1"/>
                </a:solidFill>
                <a:latin typeface="+mn-ea"/>
              </a:rPr>
              <a:t> 与客户互动时</a:t>
            </a:r>
            <a:r>
              <a:rPr lang="en-US" altLang="zh-CN" sz="2400" dirty="0">
                <a:solidFill>
                  <a:schemeClr val="tx1"/>
                </a:solidFill>
                <a:latin typeface="+mn-ea"/>
              </a:rPr>
              <a:t>，</a:t>
            </a:r>
            <a:r>
              <a:rPr lang="zh-CN" altLang="en-US" sz="2400" dirty="0">
                <a:solidFill>
                  <a:schemeClr val="tx1"/>
                </a:solidFill>
                <a:latin typeface="+mn-ea"/>
              </a:rPr>
              <a:t>创造一个能够支撑和识别品牌的体验。</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idx="4294967295"/>
          </p:nvPr>
        </p:nvSpPr>
        <p:spPr>
          <a:xfrm>
            <a:off x="390029" y="-189820"/>
            <a:ext cx="8229600" cy="1143000"/>
          </a:xfrm>
        </p:spPr>
        <p:txBody>
          <a:bodyPr/>
          <a:lstStyle/>
          <a:p>
            <a:r>
              <a:rPr lang="zh-CN" altLang="zh-CN" b="1" dirty="0">
                <a:latin typeface="华文新魏" panose="02010800040101010101" pitchFamily="2" charset="-122"/>
                <a:ea typeface="华文新魏" panose="02010800040101010101" pitchFamily="2" charset="-122"/>
              </a:rPr>
              <a:t>培训的外包</a:t>
            </a:r>
            <a:endParaRPr lang="en-IN" b="1" dirty="0">
              <a:latin typeface="华文新魏" panose="02010800040101010101" pitchFamily="2" charset="-122"/>
              <a:ea typeface="华文新魏" panose="02010800040101010101" pitchFamily="2" charset="-122"/>
            </a:endParaRPr>
          </a:p>
        </p:txBody>
      </p:sp>
      <p:sp>
        <p:nvSpPr>
          <p:cNvPr id="57346" name="Content Placeholder 2"/>
          <p:cNvSpPr>
            <a:spLocks noGrp="1"/>
          </p:cNvSpPr>
          <p:nvPr>
            <p:ph idx="4294967295"/>
          </p:nvPr>
        </p:nvSpPr>
        <p:spPr>
          <a:xfrm>
            <a:off x="663575" y="1184910"/>
            <a:ext cx="8405495" cy="5589270"/>
          </a:xfrm>
        </p:spPr>
        <p:txBody>
          <a:bodyPr/>
          <a:lstStyle/>
          <a:p>
            <a:pPr>
              <a:lnSpc>
                <a:spcPct val="110000"/>
              </a:lnSpc>
              <a:buFont typeface="Wingdings" panose="05000000000000000000" charset="0"/>
              <a:buChar char="l"/>
            </a:pPr>
            <a:r>
              <a:rPr lang="zh-CN" altLang="zh-CN" sz="2800" dirty="0">
                <a:latin typeface="+mn-ea"/>
              </a:rPr>
              <a:t>外包</a:t>
            </a:r>
            <a:r>
              <a:rPr lang="zh-CN" altLang="en-US" sz="2800" dirty="0">
                <a:latin typeface="+mn-ea"/>
              </a:rPr>
              <a:t>：</a:t>
            </a:r>
            <a:r>
              <a:rPr lang="zh-CN" altLang="zh-CN" sz="2800" dirty="0">
                <a:latin typeface="+mn-ea"/>
              </a:rPr>
              <a:t>个外部公司</a:t>
            </a:r>
            <a:r>
              <a:rPr lang="en-US" altLang="zh-CN" sz="2800" dirty="0">
                <a:latin typeface="+mn-ea"/>
              </a:rPr>
              <a:t>（</a:t>
            </a:r>
            <a:r>
              <a:rPr lang="zh-CN" altLang="zh-CN" sz="2800" dirty="0">
                <a:latin typeface="+mn-ea"/>
              </a:rPr>
              <a:t>一个外部服务公司</a:t>
            </a:r>
            <a:r>
              <a:rPr lang="en-US" altLang="zh-CN" sz="2800" dirty="0">
                <a:latin typeface="+mn-ea"/>
              </a:rPr>
              <a:t>）</a:t>
            </a:r>
            <a:r>
              <a:rPr lang="zh-CN" altLang="zh-CN" sz="2800" dirty="0">
                <a:latin typeface="+mn-ea"/>
              </a:rPr>
              <a:t>掌管</a:t>
            </a:r>
            <a:endParaRPr lang="en-US" altLang="zh-CN" sz="2800" dirty="0">
              <a:latin typeface="+mn-ea"/>
            </a:endParaRPr>
          </a:p>
          <a:p>
            <a:pPr lvl="1">
              <a:lnSpc>
                <a:spcPct val="110000"/>
              </a:lnSpc>
              <a:buFont typeface="Wingdings" panose="05000000000000000000" charset="0"/>
              <a:buChar char="l"/>
            </a:pPr>
            <a:r>
              <a:rPr lang="zh-CN" altLang="zh-CN" sz="2800" dirty="0">
                <a:latin typeface="+mn-ea"/>
              </a:rPr>
              <a:t>一些培训与开发项目并负全责</a:t>
            </a:r>
            <a:r>
              <a:rPr lang="en-US" altLang="zh-CN" sz="2800" dirty="0">
                <a:latin typeface="+mn-ea"/>
              </a:rPr>
              <a:t>，</a:t>
            </a:r>
            <a:r>
              <a:rPr lang="zh-CN" altLang="zh-CN" sz="2800" dirty="0">
                <a:latin typeface="+mn-ea"/>
              </a:rPr>
              <a:t>或者接管全部或大部分的公司培训</a:t>
            </a:r>
            <a:endParaRPr lang="en-US" altLang="zh-CN" sz="2800" dirty="0">
              <a:latin typeface="+mn-ea"/>
            </a:endParaRPr>
          </a:p>
          <a:p>
            <a:pPr lvl="1">
              <a:lnSpc>
                <a:spcPct val="110000"/>
              </a:lnSpc>
              <a:buFont typeface="Wingdings" panose="05000000000000000000" charset="0"/>
              <a:buChar char="l"/>
            </a:pPr>
            <a:r>
              <a:rPr lang="zh-CN" altLang="zh-CN" sz="2800" dirty="0">
                <a:latin typeface="+mn-ea"/>
              </a:rPr>
              <a:t>其中包括</a:t>
            </a:r>
            <a:r>
              <a:rPr lang="en-US" altLang="zh-CN" sz="2800" dirty="0">
                <a:latin typeface="+mn-ea"/>
              </a:rPr>
              <a:t>：</a:t>
            </a:r>
          </a:p>
          <a:p>
            <a:pPr lvl="2">
              <a:lnSpc>
                <a:spcPct val="110000"/>
              </a:lnSpc>
              <a:buFont typeface="Wingdings" panose="05000000000000000000" charset="0"/>
              <a:buChar char="l"/>
            </a:pPr>
            <a:r>
              <a:rPr lang="zh-CN" altLang="zh-CN" sz="2400" dirty="0">
                <a:latin typeface="+mn-ea"/>
              </a:rPr>
              <a:t>管理</a:t>
            </a:r>
            <a:endParaRPr lang="en-US" altLang="zh-CN" sz="2400" dirty="0">
              <a:latin typeface="+mn-ea"/>
            </a:endParaRPr>
          </a:p>
          <a:p>
            <a:pPr lvl="2">
              <a:lnSpc>
                <a:spcPct val="110000"/>
              </a:lnSpc>
              <a:buFont typeface="Wingdings" panose="05000000000000000000" charset="0"/>
              <a:buChar char="l"/>
            </a:pPr>
            <a:r>
              <a:rPr lang="zh-CN" altLang="zh-CN" sz="2400" dirty="0">
                <a:latin typeface="+mn-ea"/>
              </a:rPr>
              <a:t>设计</a:t>
            </a:r>
            <a:endParaRPr lang="en-US" altLang="zh-CN" sz="2400" dirty="0">
              <a:latin typeface="+mn-ea"/>
            </a:endParaRPr>
          </a:p>
          <a:p>
            <a:pPr lvl="2">
              <a:lnSpc>
                <a:spcPct val="110000"/>
              </a:lnSpc>
              <a:buFont typeface="Wingdings" panose="05000000000000000000" charset="0"/>
              <a:buChar char="l"/>
            </a:pPr>
            <a:r>
              <a:rPr lang="zh-CN" altLang="zh-CN" sz="2400" dirty="0">
                <a:latin typeface="+mn-ea"/>
              </a:rPr>
              <a:t>交货</a:t>
            </a:r>
            <a:endParaRPr lang="en-US" altLang="zh-CN" sz="2400" dirty="0">
              <a:latin typeface="+mn-ea"/>
            </a:endParaRPr>
          </a:p>
          <a:p>
            <a:pPr lvl="2">
              <a:lnSpc>
                <a:spcPct val="110000"/>
              </a:lnSpc>
              <a:buFont typeface="Wingdings" panose="05000000000000000000" charset="0"/>
              <a:buChar char="l"/>
            </a:pPr>
            <a:r>
              <a:rPr lang="zh-CN" altLang="zh-CN" sz="2400" dirty="0">
                <a:latin typeface="+mn-ea"/>
              </a:rPr>
              <a:t>发展</a:t>
            </a:r>
            <a:endParaRPr lang="en-US" altLang="zh-CN" sz="2400" dirty="0">
              <a:latin typeface="+mn-ea"/>
            </a:endParaRPr>
          </a:p>
          <a:p>
            <a:pPr>
              <a:lnSpc>
                <a:spcPct val="110000"/>
              </a:lnSpc>
              <a:buFont typeface="Wingdings" panose="05000000000000000000" charset="0"/>
              <a:buChar char="l"/>
            </a:pPr>
            <a:r>
              <a:rPr lang="zh-CN" altLang="zh-CN" sz="2800" dirty="0">
                <a:latin typeface="+mn-ea"/>
              </a:rPr>
              <a:t>业务流程外包</a:t>
            </a:r>
            <a:r>
              <a:rPr lang="zh-CN" altLang="en-US" sz="2800" dirty="0">
                <a:latin typeface="+mn-ea"/>
              </a:rPr>
              <a:t>：</a:t>
            </a:r>
            <a:endParaRPr lang="en-US" altLang="zh-CN" sz="2800" dirty="0">
              <a:latin typeface="+mn-ea"/>
            </a:endParaRPr>
          </a:p>
          <a:p>
            <a:pPr lvl="1">
              <a:lnSpc>
                <a:spcPct val="110000"/>
              </a:lnSpc>
              <a:buFont typeface="Wingdings" panose="05000000000000000000" charset="0"/>
              <a:buChar char="l"/>
            </a:pPr>
            <a:r>
              <a:rPr lang="zh-CN" altLang="zh-CN" sz="2800" dirty="0">
                <a:latin typeface="+mn-ea"/>
              </a:rPr>
              <a:t>任何业务流程</a:t>
            </a:r>
            <a:r>
              <a:rPr lang="en-US" altLang="zh-CN" sz="2800" dirty="0">
                <a:latin typeface="+mn-ea"/>
              </a:rPr>
              <a:t>（</a:t>
            </a:r>
            <a:r>
              <a:rPr lang="zh-CN" altLang="zh-CN" sz="2800" dirty="0">
                <a:latin typeface="+mn-ea"/>
              </a:rPr>
              <a:t>例如人力资源管理、生产或培训</a:t>
            </a:r>
            <a:r>
              <a:rPr lang="en-US" altLang="zh-CN" sz="2800" dirty="0">
                <a:latin typeface="+mn-ea"/>
              </a:rPr>
              <a:t>）</a:t>
            </a:r>
            <a:r>
              <a:rPr lang="zh-CN" altLang="zh-CN" sz="2800" dirty="0">
                <a:latin typeface="+mn-ea"/>
              </a:rPr>
              <a:t>的外包</a:t>
            </a:r>
            <a:endParaRPr lang="en-IN" sz="2800" dirty="0">
              <a:latin typeface="+mn-ea"/>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a:xfrm>
            <a:off x="381000" y="-195897"/>
            <a:ext cx="8229600" cy="1143000"/>
          </a:xfrm>
        </p:spPr>
        <p:txBody>
          <a:bodyPr/>
          <a:lstStyle/>
          <a:p>
            <a:r>
              <a:rPr lang="zh-CN" altLang="zh-CN" b="1" dirty="0">
                <a:latin typeface="华文新魏" panose="02010800040101010101" pitchFamily="2" charset="-122"/>
                <a:ea typeface="华文新魏" panose="02010800040101010101" pitchFamily="2" charset="-122"/>
              </a:rPr>
              <a:t>培训的外包</a:t>
            </a:r>
            <a:endParaRPr lang="en-IN" b="1" dirty="0">
              <a:latin typeface="华文新魏" panose="02010800040101010101" pitchFamily="2" charset="-122"/>
              <a:ea typeface="华文新魏" panose="02010800040101010101" pitchFamily="2" charset="-122"/>
            </a:endParaRPr>
          </a:p>
        </p:txBody>
      </p:sp>
      <p:sp>
        <p:nvSpPr>
          <p:cNvPr id="58370" name="Content Placeholder 2"/>
          <p:cNvSpPr>
            <a:spLocks noGrp="1"/>
          </p:cNvSpPr>
          <p:nvPr>
            <p:ph idx="4294967295"/>
          </p:nvPr>
        </p:nvSpPr>
        <p:spPr>
          <a:xfrm>
            <a:off x="380807" y="1279297"/>
            <a:ext cx="8964488" cy="5301208"/>
          </a:xfrm>
        </p:spPr>
        <p:txBody>
          <a:bodyPr/>
          <a:lstStyle/>
          <a:p>
            <a:pPr>
              <a:lnSpc>
                <a:spcPct val="110000"/>
              </a:lnSpc>
              <a:buFont typeface="Wingdings" panose="05000000000000000000" charset="0"/>
              <a:buChar char="l"/>
            </a:pPr>
            <a:r>
              <a:rPr lang="zh-CN" altLang="zh-CN" dirty="0">
                <a:latin typeface="+mn-ea"/>
              </a:rPr>
              <a:t>为什么公司会将培训外包</a:t>
            </a:r>
            <a:r>
              <a:rPr lang="en-US" altLang="zh-CN" dirty="0">
                <a:latin typeface="+mn-ea"/>
              </a:rPr>
              <a:t>？</a:t>
            </a:r>
            <a:r>
              <a:rPr lang="zh-CN" altLang="zh-CN" dirty="0">
                <a:latin typeface="+mn-ea"/>
              </a:rPr>
              <a:t>原因在于</a:t>
            </a:r>
            <a:r>
              <a:rPr lang="zh-CN" altLang="en-US" dirty="0">
                <a:latin typeface="+mn-ea"/>
              </a:rPr>
              <a:t>：</a:t>
            </a:r>
            <a:endParaRPr lang="en-US" dirty="0">
              <a:latin typeface="+mn-ea"/>
            </a:endParaRPr>
          </a:p>
          <a:p>
            <a:pPr lvl="1">
              <a:lnSpc>
                <a:spcPct val="110000"/>
              </a:lnSpc>
              <a:buFont typeface="Wingdings" panose="05000000000000000000" charset="0"/>
              <a:buChar char="l"/>
            </a:pPr>
            <a:r>
              <a:rPr lang="zh-CN" altLang="zh-CN" sz="2600" dirty="0">
                <a:latin typeface="+mn-ea"/>
              </a:rPr>
              <a:t>可节省成本</a:t>
            </a:r>
            <a:endParaRPr lang="en-US" altLang="zh-CN" sz="2600" dirty="0">
              <a:latin typeface="+mn-ea"/>
            </a:endParaRPr>
          </a:p>
          <a:p>
            <a:pPr lvl="1">
              <a:lnSpc>
                <a:spcPct val="110000"/>
              </a:lnSpc>
              <a:buFont typeface="Wingdings" panose="05000000000000000000" charset="0"/>
              <a:buChar char="l"/>
            </a:pPr>
            <a:r>
              <a:rPr lang="zh-CN" altLang="zh-CN" sz="2600" dirty="0">
                <a:latin typeface="+mn-ea"/>
              </a:rPr>
              <a:t>可节省时间</a:t>
            </a:r>
            <a:endParaRPr lang="en-US" altLang="zh-CN" sz="2600" dirty="0">
              <a:latin typeface="+mn-ea"/>
            </a:endParaRPr>
          </a:p>
          <a:p>
            <a:pPr lvl="1">
              <a:lnSpc>
                <a:spcPct val="110000"/>
              </a:lnSpc>
              <a:buFont typeface="Wingdings" panose="05000000000000000000" charset="0"/>
              <a:buChar char="l"/>
            </a:pPr>
            <a:r>
              <a:rPr lang="zh-CN" altLang="zh-CN" sz="2600" dirty="0">
                <a:latin typeface="+mn-ea"/>
              </a:rPr>
              <a:t>可提升适应性以及培训的准确度</a:t>
            </a:r>
            <a:endParaRPr lang="en-US" altLang="zh-CN" sz="2600" dirty="0">
              <a:latin typeface="+mn-ea"/>
            </a:endParaRPr>
          </a:p>
          <a:p>
            <a:pPr lvl="1">
              <a:lnSpc>
                <a:spcPct val="110000"/>
              </a:lnSpc>
              <a:buFont typeface="Wingdings" panose="05000000000000000000" charset="0"/>
              <a:buChar char="l"/>
            </a:pPr>
            <a:r>
              <a:rPr lang="zh-CN" altLang="zh-CN" sz="2600" dirty="0">
                <a:latin typeface="+mn-ea"/>
              </a:rPr>
              <a:t>渴望获得最好的培训</a:t>
            </a:r>
            <a:endParaRPr lang="en-US" altLang="zh-CN" sz="2600" dirty="0">
              <a:latin typeface="+mn-ea"/>
            </a:endParaRPr>
          </a:p>
          <a:p>
            <a:pPr>
              <a:lnSpc>
                <a:spcPct val="110000"/>
              </a:lnSpc>
              <a:buFont typeface="Wingdings" panose="05000000000000000000" charset="0"/>
              <a:buChar char="l"/>
            </a:pPr>
            <a:r>
              <a:rPr lang="zh-CN" altLang="zh-CN" dirty="0">
                <a:latin typeface="+mn-ea"/>
              </a:rPr>
              <a:t>尽管一些公司外包培训的趋势不断扩大</a:t>
            </a:r>
            <a:r>
              <a:rPr lang="en-US" altLang="zh-CN" dirty="0">
                <a:latin typeface="+mn-ea"/>
              </a:rPr>
              <a:t>，</a:t>
            </a:r>
            <a:r>
              <a:rPr lang="zh-CN" altLang="zh-CN" dirty="0">
                <a:latin typeface="+mn-ea"/>
              </a:rPr>
              <a:t>但是大多数公司只外包一些小项目</a:t>
            </a:r>
            <a:r>
              <a:rPr lang="en-US" altLang="zh-CN" dirty="0">
                <a:latin typeface="+mn-ea"/>
              </a:rPr>
              <a:t>，</a:t>
            </a:r>
            <a:r>
              <a:rPr lang="zh-CN" altLang="zh-CN" dirty="0">
                <a:latin typeface="+mn-ea"/>
              </a:rPr>
              <a:t>而不是全部的培训与开发职能</a:t>
            </a:r>
            <a:r>
              <a:rPr lang="zh-CN" altLang="en-US" dirty="0">
                <a:latin typeface="+mn-ea"/>
              </a:rPr>
              <a:t>，</a:t>
            </a:r>
            <a:r>
              <a:rPr lang="zh-CN" altLang="zh-CN" dirty="0">
                <a:latin typeface="+mn-ea"/>
              </a:rPr>
              <a:t>原因有两个</a:t>
            </a:r>
            <a:r>
              <a:rPr lang="zh-CN" altLang="en-US" dirty="0">
                <a:latin typeface="+mn-ea"/>
              </a:rPr>
              <a:t>：</a:t>
            </a:r>
            <a:endParaRPr lang="en-US" altLang="zh-CN" dirty="0">
              <a:latin typeface="+mn-ea"/>
            </a:endParaRPr>
          </a:p>
          <a:p>
            <a:pPr lvl="1">
              <a:lnSpc>
                <a:spcPct val="110000"/>
              </a:lnSpc>
              <a:buFont typeface="Wingdings" panose="05000000000000000000" charset="0"/>
              <a:buChar char="l"/>
            </a:pPr>
            <a:r>
              <a:rPr lang="zh-CN" altLang="zh-CN" sz="2600" dirty="0">
                <a:latin typeface="+mn-ea"/>
              </a:rPr>
              <a:t>外包供应商不能满足公司需求</a:t>
            </a:r>
            <a:endParaRPr lang="en-US" altLang="zh-CN" sz="2600" dirty="0">
              <a:latin typeface="+mn-ea"/>
            </a:endParaRPr>
          </a:p>
          <a:p>
            <a:pPr lvl="1">
              <a:lnSpc>
                <a:spcPct val="110000"/>
              </a:lnSpc>
              <a:buFont typeface="Wingdings" panose="05000000000000000000" charset="0"/>
              <a:buChar char="l"/>
            </a:pPr>
            <a:r>
              <a:rPr lang="zh-CN" altLang="zh-CN" sz="2600" dirty="0">
                <a:latin typeface="+mn-ea"/>
              </a:rPr>
              <a:t>公司希望维持对各方面培训与开发</a:t>
            </a:r>
            <a:r>
              <a:rPr lang="en-US" altLang="zh-CN" sz="2600" dirty="0">
                <a:latin typeface="+mn-ea"/>
              </a:rPr>
              <a:t>，</a:t>
            </a:r>
            <a:r>
              <a:rPr lang="zh-CN" altLang="zh-CN" sz="2600" dirty="0">
                <a:latin typeface="+mn-ea"/>
              </a:rPr>
              <a:t>特别是交货和学习内容方面的管理</a:t>
            </a:r>
            <a:endParaRPr lang="en-IN" sz="2600" dirty="0">
              <a:latin typeface="+mn-ea"/>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4620" y="-128587"/>
            <a:ext cx="8707438" cy="1143000"/>
          </a:xfrm>
        </p:spPr>
        <p:txBody>
          <a:bodyPr>
            <a:normAutofit/>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2—11</a:t>
            </a:r>
            <a:r>
              <a:rPr lang="zh-CN" altLang="zh-CN" b="1" dirty="0">
                <a:latin typeface="华文新魏" panose="02010800040101010101" pitchFamily="2" charset="-122"/>
                <a:ea typeface="华文新魏" panose="02010800040101010101" pitchFamily="2" charset="-122"/>
              </a:rPr>
              <a:t>将培训外包时需考虑的问题</a:t>
            </a:r>
          </a:p>
        </p:txBody>
      </p:sp>
      <p:sp>
        <p:nvSpPr>
          <p:cNvPr id="4" name="Rectangle 3"/>
          <p:cNvSpPr/>
          <p:nvPr/>
        </p:nvSpPr>
        <p:spPr>
          <a:xfrm>
            <a:off x="0" y="1250340"/>
            <a:ext cx="9144000" cy="522919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10000"/>
              </a:lnSpc>
              <a:defRPr/>
            </a:pPr>
            <a:r>
              <a:rPr lang="en-US" altLang="zh-CN" sz="2400" dirty="0">
                <a:solidFill>
                  <a:schemeClr val="tx1"/>
                </a:solidFill>
                <a:latin typeface="+mn-ea"/>
              </a:rPr>
              <a:t>1.</a:t>
            </a:r>
            <a:r>
              <a:rPr lang="zh-CN" altLang="en-US" sz="2400" dirty="0">
                <a:solidFill>
                  <a:schemeClr val="tx1"/>
                </a:solidFill>
                <a:latin typeface="+mn-ea"/>
              </a:rPr>
              <a:t>公司内部培训部门的能力如何</a:t>
            </a:r>
            <a:r>
              <a:rPr lang="en-US" altLang="zh-CN" sz="2400" dirty="0">
                <a:solidFill>
                  <a:schemeClr val="tx1"/>
                </a:solidFill>
                <a:latin typeface="+mn-ea"/>
              </a:rPr>
              <a:t>？</a:t>
            </a:r>
            <a:r>
              <a:rPr lang="zh-CN" altLang="en-US" sz="2400" dirty="0">
                <a:solidFill>
                  <a:schemeClr val="tx1"/>
                </a:solidFill>
                <a:latin typeface="+mn-ea"/>
              </a:rPr>
              <a:t>雇员是否知道公司会提升自己所需的培训技能</a:t>
            </a:r>
            <a:r>
              <a:rPr lang="en-US" altLang="zh-CN" sz="2400" dirty="0">
                <a:solidFill>
                  <a:schemeClr val="tx1"/>
                </a:solidFill>
                <a:latin typeface="+mn-ea"/>
              </a:rPr>
              <a:t>，</a:t>
            </a:r>
            <a:r>
              <a:rPr lang="zh-CN" altLang="en-US" sz="2400" dirty="0">
                <a:solidFill>
                  <a:schemeClr val="tx1"/>
                </a:solidFill>
                <a:latin typeface="+mn-ea"/>
              </a:rPr>
              <a:t>或者是否需要借鉴其他公司的培训技能</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2.</a:t>
            </a:r>
            <a:r>
              <a:rPr lang="zh-CN" altLang="en-US" sz="2400" dirty="0">
                <a:solidFill>
                  <a:schemeClr val="tx1"/>
                </a:solidFill>
                <a:latin typeface="+mn-ea"/>
              </a:rPr>
              <a:t>公司内部培训部门能否承担额外的培训职责</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3.</a:t>
            </a:r>
            <a:r>
              <a:rPr lang="zh-CN" altLang="en-US" sz="2400" dirty="0">
                <a:solidFill>
                  <a:schemeClr val="tx1"/>
                </a:solidFill>
                <a:latin typeface="+mn-ea"/>
              </a:rPr>
              <a:t>培训对公司战略是否关键</a:t>
            </a:r>
            <a:r>
              <a:rPr lang="en-US" altLang="zh-CN" sz="2400" dirty="0">
                <a:solidFill>
                  <a:schemeClr val="tx1"/>
                </a:solidFill>
                <a:latin typeface="+mn-ea"/>
              </a:rPr>
              <a:t>？</a:t>
            </a:r>
            <a:r>
              <a:rPr lang="zh-CN" altLang="en-US" sz="2400" dirty="0">
                <a:solidFill>
                  <a:schemeClr val="tx1"/>
                </a:solidFill>
                <a:latin typeface="+mn-ea"/>
              </a:rPr>
              <a:t>是否专有</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4.</a:t>
            </a:r>
            <a:r>
              <a:rPr lang="zh-CN" altLang="en-US" sz="2400" dirty="0">
                <a:solidFill>
                  <a:schemeClr val="tx1"/>
                </a:solidFill>
                <a:latin typeface="+mn-ea"/>
              </a:rPr>
              <a:t>公司是否重视培训机构</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5.</a:t>
            </a:r>
            <a:r>
              <a:rPr lang="zh-CN" altLang="en-US" sz="2400" dirty="0">
                <a:solidFill>
                  <a:schemeClr val="tx1"/>
                </a:solidFill>
                <a:latin typeface="+mn-ea"/>
              </a:rPr>
              <a:t>培训内容是否迅速变化</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6.</a:t>
            </a:r>
            <a:r>
              <a:rPr lang="zh-CN" altLang="en-US" sz="2400" dirty="0">
                <a:solidFill>
                  <a:schemeClr val="tx1"/>
                </a:solidFill>
                <a:latin typeface="+mn-ea"/>
              </a:rPr>
              <a:t>外包培训者是否被看好</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7.</a:t>
            </a:r>
            <a:r>
              <a:rPr lang="zh-CN" altLang="en-US" sz="2400" dirty="0">
                <a:solidFill>
                  <a:schemeClr val="tx1"/>
                </a:solidFill>
                <a:latin typeface="+mn-ea"/>
              </a:rPr>
              <a:t>你是否明确公司当前培训项目的优缺点</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8.</a:t>
            </a:r>
            <a:r>
              <a:rPr lang="zh-CN" altLang="en-US" sz="2400" dirty="0">
                <a:solidFill>
                  <a:schemeClr val="tx1"/>
                </a:solidFill>
                <a:latin typeface="+mn-ea"/>
              </a:rPr>
              <a:t>公司是否要外包全部培训项目</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9.</a:t>
            </a:r>
            <a:r>
              <a:rPr lang="zh-CN" altLang="en-US" sz="2400" dirty="0">
                <a:solidFill>
                  <a:schemeClr val="tx1"/>
                </a:solidFill>
                <a:latin typeface="+mn-ea"/>
              </a:rPr>
              <a:t>公司总经理是否努力使培训对公司的影响最小化</a:t>
            </a:r>
            <a:r>
              <a:rPr lang="en-US" altLang="zh-CN" sz="2400" dirty="0">
                <a:solidFill>
                  <a:schemeClr val="tx1"/>
                </a:solidFill>
                <a:latin typeface="+mn-ea"/>
              </a:rPr>
              <a:t>？</a:t>
            </a:r>
            <a:r>
              <a:rPr lang="zh-CN" altLang="en-US" sz="2400" dirty="0">
                <a:solidFill>
                  <a:schemeClr val="tx1"/>
                </a:solidFill>
                <a:latin typeface="+mn-ea"/>
              </a:rPr>
              <a:t>公司是否接受发展技能和天赋的责任</a:t>
            </a:r>
            <a:r>
              <a:rPr lang="en-US" altLang="zh-CN" sz="2400" dirty="0">
                <a:solidFill>
                  <a:schemeClr val="tx1"/>
                </a:solidFill>
                <a:latin typeface="+mn-ea"/>
              </a:rPr>
              <a:t>？</a:t>
            </a:r>
          </a:p>
          <a:p>
            <a:pPr>
              <a:lnSpc>
                <a:spcPct val="110000"/>
              </a:lnSpc>
              <a:defRPr/>
            </a:pPr>
            <a:r>
              <a:rPr lang="en-US" altLang="zh-CN" sz="2400" dirty="0">
                <a:solidFill>
                  <a:schemeClr val="tx1"/>
                </a:solidFill>
                <a:latin typeface="+mn-ea"/>
              </a:rPr>
              <a:t>10.</a:t>
            </a:r>
            <a:r>
              <a:rPr lang="zh-CN" altLang="en-US" sz="2400" dirty="0">
                <a:solidFill>
                  <a:schemeClr val="tx1"/>
                </a:solidFill>
                <a:latin typeface="+mn-ea"/>
              </a:rPr>
              <a:t>内外部培训相结合是不是最佳解决方法</a:t>
            </a:r>
            <a:r>
              <a:rPr lang="en-US" altLang="zh-CN" sz="2400" dirty="0">
                <a:solidFill>
                  <a:schemeClr val="tx1"/>
                </a:solidFill>
                <a:latin typeface="+mn-ea"/>
              </a:rPr>
              <a:t>？</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3795</Words>
  <Application>Microsoft Office PowerPoint</Application>
  <PresentationFormat>全屏显示(4:3)</PresentationFormat>
  <Paragraphs>451</Paragraphs>
  <Slides>50</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50</vt:i4>
      </vt:variant>
    </vt:vector>
  </HeadingPairs>
  <TitlesOfParts>
    <vt:vector size="65" baseType="lpstr">
      <vt:lpstr>MS PGothic</vt:lpstr>
      <vt:lpstr>NEU-BZ</vt:lpstr>
      <vt:lpstr>方正书宋_GBK</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PowerPoint 演示文稿</vt:lpstr>
      <vt:lpstr>学习目标</vt:lpstr>
      <vt:lpstr>学习目标</vt:lpstr>
      <vt:lpstr>引 言</vt:lpstr>
      <vt:lpstr>引言</vt:lpstr>
      <vt:lpstr>战略的重点是学习</vt:lpstr>
      <vt:lpstr>表2—1列出了学习型组织的主要特点</vt:lpstr>
      <vt:lpstr>学习对于人力资本开发的意义</vt:lpstr>
      <vt:lpstr>学习对于人力资本开发的意义</vt:lpstr>
      <vt:lpstr>图2—1　战略培训与开发过程</vt:lpstr>
      <vt:lpstr>战略性培训与开发过程 </vt:lpstr>
      <vt:lpstr>战略性培训与开发过程 </vt:lpstr>
      <vt:lpstr>图2—2　制定经营战略 </vt:lpstr>
      <vt:lpstr>表2—2可能受培训影响的商业目标 </vt:lpstr>
      <vt:lpstr>PowerPoint 演示文稿</vt:lpstr>
      <vt:lpstr>表2—3就如何实现公司目标制定决策 </vt:lpstr>
      <vt:lpstr>战略性培训与开发过程</vt:lpstr>
      <vt:lpstr>表2—4战略性培训与开发策略及其影响 </vt:lpstr>
      <vt:lpstr>续前表</vt:lpstr>
      <vt:lpstr>表2—5开发战略性培训和开发策略需要回答的问题</vt:lpstr>
      <vt:lpstr>　战略性培训与开发过程</vt:lpstr>
      <vt:lpstr>战略性培训与开发过程（续）</vt:lpstr>
      <vt:lpstr>影响培训的组织特征 </vt:lpstr>
      <vt:lpstr>影响培训的组织特征 </vt:lpstr>
      <vt:lpstr>影响培训的组织特征 </vt:lpstr>
      <vt:lpstr>影响培训的组织特征 </vt:lpstr>
      <vt:lpstr>影响培训的组织特征 </vt:lpstr>
      <vt:lpstr>图2—4　人员配置战略对培训的影响 </vt:lpstr>
      <vt:lpstr>影响培训的组织特征</vt:lpstr>
      <vt:lpstr>影响培训的组织特征</vt:lpstr>
      <vt:lpstr>影响培训的组织特征</vt:lpstr>
      <vt:lpstr>影响培训的组织特征（续）</vt:lpstr>
      <vt:lpstr>表2—7　经营战略对培训的影响 </vt:lpstr>
      <vt:lpstr>不同战略下的培训需求</vt:lpstr>
      <vt:lpstr>培训部门的组建模式</vt:lpstr>
      <vt:lpstr> 图2—5　企业办学模式 </vt:lpstr>
      <vt:lpstr>表2—8嵌入式商业模式下的培训职能的特点</vt:lpstr>
      <vt:lpstr>培训部门的组建模式</vt:lpstr>
      <vt:lpstr>图2—6　变革模型 </vt:lpstr>
      <vt:lpstr>培训部门的组建模式</vt:lpstr>
      <vt:lpstr>表2—9列出了专业培训人才可采取的帮助高层管理者有效管理变革举措的七个关键步骤。 </vt:lpstr>
      <vt:lpstr>营销培训与创造一个品牌</vt:lpstr>
      <vt:lpstr>营销培训与创造一个品牌</vt:lpstr>
      <vt:lpstr>表2—10如何建立一个培训品牌</vt:lpstr>
      <vt:lpstr>培训的外包</vt:lpstr>
      <vt:lpstr>培训的外包</vt:lpstr>
      <vt:lpstr>表2—11将培训外包时需考虑的问题</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66</cp:revision>
  <dcterms:created xsi:type="dcterms:W3CDTF">2012-08-08T08:52:00Z</dcterms:created>
  <dcterms:modified xsi:type="dcterms:W3CDTF">2019-03-15T04:34:31Z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