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309" r:id="rId3"/>
    <p:sldId id="257" r:id="rId4"/>
    <p:sldId id="258" r:id="rId5"/>
    <p:sldId id="273" r:id="rId6"/>
    <p:sldId id="259" r:id="rId7"/>
    <p:sldId id="260" r:id="rId8"/>
    <p:sldId id="310" r:id="rId9"/>
    <p:sldId id="262" r:id="rId10"/>
    <p:sldId id="275" r:id="rId11"/>
    <p:sldId id="263" r:id="rId12"/>
    <p:sldId id="290" r:id="rId13"/>
    <p:sldId id="291" r:id="rId14"/>
    <p:sldId id="292" r:id="rId15"/>
    <p:sldId id="294" r:id="rId16"/>
    <p:sldId id="295" r:id="rId17"/>
    <p:sldId id="293" r:id="rId18"/>
    <p:sldId id="311" r:id="rId19"/>
    <p:sldId id="277" r:id="rId20"/>
    <p:sldId id="264" r:id="rId21"/>
    <p:sldId id="265" r:id="rId22"/>
    <p:sldId id="296" r:id="rId23"/>
    <p:sldId id="312" r:id="rId24"/>
    <p:sldId id="282" r:id="rId25"/>
    <p:sldId id="266" r:id="rId26"/>
    <p:sldId id="297" r:id="rId27"/>
    <p:sldId id="298" r:id="rId28"/>
    <p:sldId id="285" r:id="rId29"/>
    <p:sldId id="299" r:id="rId30"/>
    <p:sldId id="300" r:id="rId31"/>
    <p:sldId id="301" r:id="rId32"/>
    <p:sldId id="302" r:id="rId33"/>
    <p:sldId id="303" r:id="rId34"/>
    <p:sldId id="304" r:id="rId35"/>
    <p:sldId id="305" r:id="rId36"/>
    <p:sldId id="306" r:id="rId37"/>
    <p:sldId id="307" r:id="rId38"/>
    <p:sldId id="308" r:id="rId39"/>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108" d="100"/>
          <a:sy n="108" d="100"/>
        </p:scale>
        <p:origin x="-1704" y="-7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CEF8C8B-2FBE-403E-AF7D-48C6F47C3A9F}" type="datetimeFigureOut">
              <a:rPr lang="zh-CN" altLang="en-US" smtClean="0"/>
              <a:pPr/>
              <a:t>2020-12-24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D18A918-D957-414A-8A3B-14989664107B}"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CEF8C8B-2FBE-403E-AF7D-48C6F47C3A9F}" type="datetimeFigureOut">
              <a:rPr lang="zh-CN" altLang="en-US" smtClean="0"/>
              <a:pPr/>
              <a:t>2020-12-24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D18A918-D957-414A-8A3B-14989664107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CEF8C8B-2FBE-403E-AF7D-48C6F47C3A9F}" type="datetimeFigureOut">
              <a:rPr lang="zh-CN" altLang="en-US" smtClean="0"/>
              <a:pPr/>
              <a:t>2020-12-24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D18A918-D957-414A-8A3B-14989664107B}"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CEF8C8B-2FBE-403E-AF7D-48C6F47C3A9F}" type="datetimeFigureOut">
              <a:rPr lang="zh-CN" altLang="en-US" smtClean="0"/>
              <a:pPr/>
              <a:t>2020-12-24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D18A918-D957-414A-8A3B-14989664107B}"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8CEF8C8B-2FBE-403E-AF7D-48C6F47C3A9F}" type="datetimeFigureOut">
              <a:rPr lang="zh-CN" altLang="en-US" smtClean="0"/>
              <a:pPr/>
              <a:t>2020-12-24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D18A918-D957-414A-8A3B-14989664107B}"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CEF8C8B-2FBE-403E-AF7D-48C6F47C3A9F}" type="datetimeFigureOut">
              <a:rPr lang="zh-CN" altLang="en-US" smtClean="0"/>
              <a:pPr/>
              <a:t>2020-12-24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D18A918-D957-414A-8A3B-14989664107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CEF8C8B-2FBE-403E-AF7D-48C6F47C3A9F}" type="datetimeFigureOut">
              <a:rPr lang="zh-CN" altLang="en-US" smtClean="0"/>
              <a:pPr/>
              <a:t>2020-12-24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CD18A918-D957-414A-8A3B-14989664107B}"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CEF8C8B-2FBE-403E-AF7D-48C6F47C3A9F}" type="datetimeFigureOut">
              <a:rPr lang="zh-CN" altLang="en-US" smtClean="0"/>
              <a:pPr/>
              <a:t>2020-12-24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CD18A918-D957-414A-8A3B-14989664107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CEF8C8B-2FBE-403E-AF7D-48C6F47C3A9F}" type="datetimeFigureOut">
              <a:rPr lang="zh-CN" altLang="en-US" smtClean="0"/>
              <a:pPr/>
              <a:t>2020-12-24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CD18A918-D957-414A-8A3B-14989664107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8CEF8C8B-2FBE-403E-AF7D-48C6F47C3A9F}" type="datetimeFigureOut">
              <a:rPr lang="zh-CN" altLang="en-US" smtClean="0"/>
              <a:pPr/>
              <a:t>2020-12-24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D18A918-D957-414A-8A3B-14989664107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8CEF8C8B-2FBE-403E-AF7D-48C6F47C3A9F}" type="datetimeFigureOut">
              <a:rPr lang="zh-CN" altLang="en-US" smtClean="0"/>
              <a:pPr/>
              <a:t>2020-12-24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D18A918-D957-414A-8A3B-14989664107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CEF8C8B-2FBE-403E-AF7D-48C6F47C3A9F}" type="datetimeFigureOut">
              <a:rPr lang="zh-CN" altLang="en-US" smtClean="0"/>
              <a:pPr/>
              <a:t>2020-12-24</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D18A918-D957-414A-8A3B-14989664107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en-US" dirty="0" smtClean="0"/>
              <a:t>第八章商务策划团队管理</a:t>
            </a:r>
            <a:endParaRPr lang="zh-CN" altLang="en-US" dirty="0"/>
          </a:p>
        </p:txBody>
      </p:sp>
      <p:sp>
        <p:nvSpPr>
          <p:cNvPr id="3" name="副标题 2"/>
          <p:cNvSpPr>
            <a:spLocks noGrp="1"/>
          </p:cNvSpPr>
          <p:nvPr>
            <p:ph type="subTitle" idx="1"/>
          </p:nvPr>
        </p:nvSpPr>
        <p:spPr/>
        <p:txBody>
          <a:bodyPr/>
          <a:lstStyle/>
          <a:p>
            <a:endParaRPr lang="zh-CN" alt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endParaRPr lang="zh-CN" altLang="en-US" dirty="0"/>
          </a:p>
        </p:txBody>
      </p:sp>
      <p:sp>
        <p:nvSpPr>
          <p:cNvPr id="3" name="内容占位符 2"/>
          <p:cNvSpPr>
            <a:spLocks noGrp="1"/>
          </p:cNvSpPr>
          <p:nvPr>
            <p:ph idx="1"/>
          </p:nvPr>
        </p:nvSpPr>
        <p:spPr/>
        <p:txBody>
          <a:bodyPr>
            <a:normAutofit fontScale="92500" lnSpcReduction="20000"/>
          </a:bodyPr>
          <a:lstStyle/>
          <a:p>
            <a:r>
              <a:rPr lang="en-US" dirty="0"/>
              <a:t>(</a:t>
            </a:r>
            <a:r>
              <a:rPr lang="zh-CN" altLang="en-US" dirty="0"/>
              <a:t>一</a:t>
            </a:r>
            <a:r>
              <a:rPr lang="en-US" dirty="0" smtClean="0"/>
              <a:t>)</a:t>
            </a:r>
            <a:r>
              <a:rPr lang="zh-CN" altLang="en-US" dirty="0" smtClean="0"/>
              <a:t>想象力</a:t>
            </a:r>
            <a:endParaRPr lang="zh-CN" altLang="en-US" dirty="0"/>
          </a:p>
          <a:p>
            <a:r>
              <a:rPr lang="zh-CN" altLang="en-US" dirty="0" smtClean="0"/>
              <a:t>想象是创新的基础，没有想象难以创新。想象一般是在掌握一定知识的基础上完成的，是知识积累和智力开发的结果。事实和设想本身是死的东西，是想象力赋予它们</a:t>
            </a:r>
            <a:r>
              <a:rPr lang="zh-CN" altLang="en-US" dirty="0" smtClean="0"/>
              <a:t>生命</a:t>
            </a:r>
            <a:endParaRPr lang="en-US" altLang="zh-CN" dirty="0" smtClean="0"/>
          </a:p>
          <a:p>
            <a:r>
              <a:rPr lang="zh-CN" altLang="en-US" dirty="0" smtClean="0"/>
              <a:t>想象力最重的分支就是联想。联想是指把看似无关的疑问、问题或来自不同领域的想法成功关联起来的能力，是商务策划人的核心技能之一。有创意的策划人善于把似乎互不相干的问题或点子联系起来，挖掘新的方向，直到他们找到适合策划方案或项目的创新</a:t>
            </a:r>
            <a:r>
              <a:rPr lang="zh-CN" altLang="en-US" dirty="0" smtClean="0"/>
              <a:t>点子</a:t>
            </a:r>
            <a:endParaRPr lang="zh-CN" alt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fontScale="92500" lnSpcReduction="10000"/>
          </a:bodyPr>
          <a:lstStyle/>
          <a:p>
            <a:r>
              <a:rPr lang="en-US" dirty="0"/>
              <a:t>(</a:t>
            </a:r>
            <a:r>
              <a:rPr lang="zh-CN" altLang="en-US" dirty="0"/>
              <a:t>二</a:t>
            </a:r>
            <a:r>
              <a:rPr lang="en-US" dirty="0" smtClean="0"/>
              <a:t>)</a:t>
            </a:r>
            <a:r>
              <a:rPr lang="zh-CN" altLang="en-US" dirty="0" smtClean="0"/>
              <a:t>质疑能力</a:t>
            </a:r>
            <a:endParaRPr lang="zh-CN" altLang="en-US" dirty="0"/>
          </a:p>
          <a:p>
            <a:r>
              <a:rPr lang="zh-CN" altLang="en-US" dirty="0" smtClean="0"/>
              <a:t>古人云：“学源于思，思源于疑。”商务策划工作的核心问题就是</a:t>
            </a:r>
            <a:r>
              <a:rPr lang="zh-CN" altLang="en-US" dirty="0" smtClean="0"/>
              <a:t>解决问题</a:t>
            </a:r>
            <a:endParaRPr lang="en-US" altLang="zh-CN" dirty="0" smtClean="0"/>
          </a:p>
          <a:p>
            <a:r>
              <a:rPr lang="zh-CN" altLang="en-US" dirty="0" smtClean="0"/>
              <a:t>一个人如果没有任何质疑能力，即使善于观察，也不太可能找出结论，因为他可能从没有想过这些</a:t>
            </a:r>
            <a:r>
              <a:rPr lang="zh-CN" altLang="en-US" dirty="0" smtClean="0"/>
              <a:t>问题</a:t>
            </a:r>
            <a:endParaRPr lang="en-US" altLang="zh-CN" dirty="0" smtClean="0"/>
          </a:p>
          <a:p>
            <a:r>
              <a:rPr lang="zh-CN" altLang="en-US" dirty="0" smtClean="0"/>
              <a:t>质疑能力也是提出正确问题的能力。一个正确的问题往往会激发出不一样的答案。质疑能力还是创新能力的重要表现。如果质疑能力缺失就会影响创新</a:t>
            </a:r>
            <a:r>
              <a:rPr lang="zh-CN" altLang="en-US" dirty="0" smtClean="0"/>
              <a:t>能力</a:t>
            </a:r>
            <a:endParaRPr lang="zh-CN" altLang="en-US"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fontScale="85000" lnSpcReduction="10000"/>
          </a:bodyPr>
          <a:lstStyle/>
          <a:p>
            <a:r>
              <a:rPr lang="en-US" dirty="0" smtClean="0"/>
              <a:t>(</a:t>
            </a:r>
            <a:r>
              <a:rPr lang="zh-CN" altLang="en-US" dirty="0" smtClean="0"/>
              <a:t>三</a:t>
            </a:r>
            <a:r>
              <a:rPr lang="en-US" dirty="0" smtClean="0"/>
              <a:t>)</a:t>
            </a:r>
            <a:r>
              <a:rPr lang="zh-CN" altLang="en-US" dirty="0" smtClean="0"/>
              <a:t>观察能力</a:t>
            </a:r>
            <a:endParaRPr lang="zh-CN" altLang="en-US" dirty="0"/>
          </a:p>
          <a:p>
            <a:r>
              <a:rPr lang="zh-CN" altLang="en-US" dirty="0" smtClean="0"/>
              <a:t>构成一个事件的众多因素中，总有一些因素相互之间发生叠加、积累、链接、正相关、连锁反应等</a:t>
            </a:r>
            <a:r>
              <a:rPr lang="zh-CN" altLang="en-US" dirty="0" smtClean="0"/>
              <a:t>效应</a:t>
            </a:r>
            <a:endParaRPr lang="en-US" altLang="zh-CN" dirty="0" smtClean="0"/>
          </a:p>
          <a:p>
            <a:r>
              <a:rPr lang="zh-CN" altLang="en-US" dirty="0" smtClean="0"/>
              <a:t>作为策划人，寻找其中最能引起这些积极作用的因素是策划的核心</a:t>
            </a:r>
            <a:r>
              <a:rPr lang="zh-CN" altLang="en-US" dirty="0" smtClean="0"/>
              <a:t>任务</a:t>
            </a:r>
            <a:endParaRPr lang="en-US" altLang="zh-CN" dirty="0" smtClean="0"/>
          </a:p>
          <a:p>
            <a:r>
              <a:rPr lang="zh-CN" altLang="en-US" dirty="0" smtClean="0"/>
              <a:t>同时，策划人还需要关注哪些因素可能引起互斥、消减、消解、负相关等负面效应。对于这些起消极作用的关键因素，商务策划人必须要设法</a:t>
            </a:r>
            <a:r>
              <a:rPr lang="zh-CN" altLang="en-US" dirty="0" smtClean="0"/>
              <a:t>避免</a:t>
            </a:r>
            <a:endParaRPr lang="en-US" altLang="zh-CN" dirty="0" smtClean="0"/>
          </a:p>
          <a:p>
            <a:r>
              <a:rPr lang="zh-CN" altLang="en-US" dirty="0" smtClean="0"/>
              <a:t>因此，策划人要善于使用不同技巧，从不同的角度去观察这个</a:t>
            </a:r>
            <a:r>
              <a:rPr lang="zh-CN" altLang="en-US" dirty="0" smtClean="0"/>
              <a:t>世界</a:t>
            </a:r>
            <a:endParaRPr lang="en-US" altLang="zh-CN" dirty="0" smtClean="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fontScale="92500" lnSpcReduction="10000"/>
          </a:bodyPr>
          <a:lstStyle/>
          <a:p>
            <a:r>
              <a:rPr lang="en-US" dirty="0" smtClean="0"/>
              <a:t>(</a:t>
            </a:r>
            <a:r>
              <a:rPr lang="zh-CN" altLang="en-US" dirty="0" smtClean="0"/>
              <a:t>四</a:t>
            </a:r>
            <a:r>
              <a:rPr lang="en-US" dirty="0" smtClean="0"/>
              <a:t>)</a:t>
            </a:r>
            <a:r>
              <a:rPr lang="zh-CN" altLang="en-US" dirty="0" smtClean="0"/>
              <a:t>预见能力</a:t>
            </a:r>
            <a:endParaRPr lang="zh-CN" altLang="en-US" dirty="0"/>
          </a:p>
          <a:p>
            <a:r>
              <a:rPr lang="zh-CN" altLang="en-US" dirty="0" smtClean="0"/>
              <a:t>策划是典型的“以现在论未来”，因此策划人必须是个“未来主义者”，必须具备审视未来的眼光，以发展变化的观点来看待现在的许多问题，因此预见能力是策划人需要具备的</a:t>
            </a:r>
            <a:r>
              <a:rPr lang="zh-CN" altLang="en-US" dirty="0" smtClean="0"/>
              <a:t>能力</a:t>
            </a:r>
            <a:endParaRPr lang="en-US" altLang="zh-CN" dirty="0" smtClean="0"/>
          </a:p>
          <a:p>
            <a:r>
              <a:rPr lang="zh-CN" altLang="en-US" dirty="0" smtClean="0"/>
              <a:t>预见能力是在深入了解某一个产业或领域的特性基础上洞察未来，预测今后发展趋势的</a:t>
            </a:r>
            <a:r>
              <a:rPr lang="zh-CN" altLang="en-US" dirty="0" smtClean="0"/>
              <a:t>能力</a:t>
            </a:r>
            <a:endParaRPr lang="en-US" altLang="zh-CN" dirty="0" smtClean="0"/>
          </a:p>
          <a:p>
            <a:r>
              <a:rPr lang="zh-CN" altLang="en-US" dirty="0" smtClean="0"/>
              <a:t>预见能力必须是建立在对现状事物正确认识基础上，是建立在知己知彼，建立在观一叶而知天下的参悟物象机理的基础</a:t>
            </a:r>
            <a:r>
              <a:rPr lang="zh-CN" altLang="en-US" dirty="0" smtClean="0"/>
              <a:t>上</a:t>
            </a:r>
            <a:endParaRPr lang="zh-CN" altLang="en-US"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fontScale="85000" lnSpcReduction="10000"/>
          </a:bodyPr>
          <a:lstStyle/>
          <a:p>
            <a:r>
              <a:rPr lang="en-US" dirty="0" smtClean="0"/>
              <a:t>(</a:t>
            </a:r>
            <a:r>
              <a:rPr lang="zh-CN" altLang="en-US" dirty="0" smtClean="0"/>
              <a:t>五</a:t>
            </a:r>
            <a:r>
              <a:rPr lang="en-US" dirty="0" smtClean="0"/>
              <a:t>)</a:t>
            </a:r>
            <a:r>
              <a:rPr lang="zh-CN" altLang="en-US" dirty="0" smtClean="0"/>
              <a:t>组织能力</a:t>
            </a:r>
            <a:endParaRPr lang="zh-CN" altLang="en-US" dirty="0"/>
          </a:p>
          <a:p>
            <a:r>
              <a:rPr lang="zh-CN" altLang="en-US" dirty="0" smtClean="0"/>
              <a:t>任何工作如果只是一个人去做，那就是孤掌难鸣，很难收到较好的</a:t>
            </a:r>
            <a:r>
              <a:rPr lang="zh-CN" altLang="en-US" dirty="0" smtClean="0"/>
              <a:t>效果</a:t>
            </a:r>
            <a:endParaRPr lang="en-US" altLang="zh-CN" dirty="0" smtClean="0"/>
          </a:p>
          <a:p>
            <a:r>
              <a:rPr lang="zh-CN" altLang="en-US" dirty="0" smtClean="0"/>
              <a:t>策划是对资源的运用，是对人、物、事实行统筹安排。在资源有限的条件下，尽可能广泛地利用外部资源，发挥现有资源的效力，以较小的投入实现尽可能大的产出，是策划的精髓。因此，策划人组织能力是否优秀将直接影响策划</a:t>
            </a:r>
            <a:r>
              <a:rPr lang="zh-CN" altLang="en-US" dirty="0" smtClean="0"/>
              <a:t>效果</a:t>
            </a:r>
            <a:endParaRPr lang="en-US" altLang="zh-CN" dirty="0" smtClean="0"/>
          </a:p>
          <a:p>
            <a:r>
              <a:rPr lang="zh-CN" altLang="en-US" dirty="0" smtClean="0"/>
              <a:t>策划人的组织能力包括了内部组织的调配以及外部组织的协调，以达到共同策划、制作和实施的</a:t>
            </a:r>
            <a:r>
              <a:rPr lang="zh-CN" altLang="en-US" dirty="0" smtClean="0"/>
              <a:t>目的</a:t>
            </a:r>
            <a:endParaRPr lang="zh-CN" altLang="en-US"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fontScale="92500" lnSpcReduction="10000"/>
          </a:bodyPr>
          <a:lstStyle/>
          <a:p>
            <a:r>
              <a:rPr lang="en-US" dirty="0" smtClean="0"/>
              <a:t>(</a:t>
            </a:r>
            <a:r>
              <a:rPr lang="zh-CN" altLang="en-US" dirty="0" smtClean="0"/>
              <a:t>六</a:t>
            </a:r>
            <a:r>
              <a:rPr lang="en-US" dirty="0" smtClean="0"/>
              <a:t>)</a:t>
            </a:r>
            <a:r>
              <a:rPr lang="zh-CN" altLang="en-US" dirty="0" smtClean="0"/>
              <a:t>情报能力</a:t>
            </a:r>
            <a:endParaRPr lang="zh-CN" altLang="en-US" dirty="0"/>
          </a:p>
          <a:p>
            <a:r>
              <a:rPr lang="zh-CN" altLang="en-US" dirty="0" smtClean="0"/>
              <a:t>商务策划不是无中生有，是必须以详实充分的信息和资料收集为基础。扎实的资料信息是策划人创造、创新的基础。因此商务策划人必须占有大量的资信</a:t>
            </a:r>
            <a:r>
              <a:rPr lang="zh-CN" altLang="en-US" dirty="0" smtClean="0"/>
              <a:t>情报</a:t>
            </a:r>
            <a:endParaRPr lang="en-US" altLang="zh-CN" dirty="0" smtClean="0"/>
          </a:p>
          <a:p>
            <a:pPr lvl="1"/>
            <a:r>
              <a:rPr lang="zh-CN" altLang="en-US" dirty="0" smtClean="0"/>
              <a:t>收集</a:t>
            </a:r>
            <a:r>
              <a:rPr lang="zh-CN" altLang="en-US" dirty="0" smtClean="0"/>
              <a:t>情报，建立资料库的</a:t>
            </a:r>
            <a:r>
              <a:rPr lang="zh-CN" altLang="en-US" dirty="0" smtClean="0"/>
              <a:t>能力</a:t>
            </a:r>
            <a:endParaRPr lang="en-US" altLang="zh-CN" dirty="0" smtClean="0"/>
          </a:p>
          <a:p>
            <a:pPr lvl="1"/>
            <a:r>
              <a:rPr lang="zh-CN" altLang="en-US" dirty="0" smtClean="0"/>
              <a:t>处理</a:t>
            </a:r>
            <a:r>
              <a:rPr lang="zh-CN" altLang="en-US" dirty="0" smtClean="0"/>
              <a:t>情报，整理信息的能力，或浓缩、或引申、或推断、或</a:t>
            </a:r>
            <a:r>
              <a:rPr lang="zh-CN" altLang="en-US" dirty="0" smtClean="0"/>
              <a:t>发挥</a:t>
            </a:r>
            <a:endParaRPr lang="en-US" altLang="zh-CN" dirty="0" smtClean="0"/>
          </a:p>
          <a:p>
            <a:pPr lvl="1"/>
            <a:r>
              <a:rPr lang="zh-CN" altLang="en-US" dirty="0" smtClean="0"/>
              <a:t>在</a:t>
            </a:r>
            <a:r>
              <a:rPr lang="zh-CN" altLang="en-US" dirty="0" smtClean="0"/>
              <a:t>策划方案的设计中运用情报和信息的能力，要视具体情况合理运用所占有的</a:t>
            </a:r>
            <a:r>
              <a:rPr lang="zh-CN" altLang="en-US" dirty="0" smtClean="0"/>
              <a:t>情报</a:t>
            </a:r>
            <a:endParaRPr lang="zh-CN" altLang="en-US"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fontScale="77500" lnSpcReduction="20000"/>
          </a:bodyPr>
          <a:lstStyle/>
          <a:p>
            <a:r>
              <a:rPr lang="en-US" dirty="0" smtClean="0"/>
              <a:t>(</a:t>
            </a:r>
            <a:r>
              <a:rPr lang="zh-CN" altLang="en-US" dirty="0" smtClean="0"/>
              <a:t>七</a:t>
            </a:r>
            <a:r>
              <a:rPr lang="en-US" dirty="0" smtClean="0"/>
              <a:t>)</a:t>
            </a:r>
            <a:r>
              <a:rPr lang="zh-CN" altLang="en-US" dirty="0" smtClean="0"/>
              <a:t>出色的表达、表现与构思能力</a:t>
            </a:r>
            <a:endParaRPr lang="zh-CN" altLang="en-US" dirty="0"/>
          </a:p>
          <a:p>
            <a:r>
              <a:rPr lang="zh-CN" altLang="en-US" dirty="0" smtClean="0"/>
              <a:t>商务策划人的成果要通过策划文案体现</a:t>
            </a:r>
            <a:r>
              <a:rPr lang="zh-CN" altLang="en-US" dirty="0" smtClean="0"/>
              <a:t>。</a:t>
            </a:r>
            <a:endParaRPr lang="en-US" altLang="zh-CN" dirty="0" smtClean="0"/>
          </a:p>
          <a:p>
            <a:r>
              <a:rPr lang="zh-CN" altLang="en-US" dirty="0" smtClean="0"/>
              <a:t>策划</a:t>
            </a:r>
            <a:r>
              <a:rPr lang="zh-CN" altLang="en-US" dirty="0" smtClean="0"/>
              <a:t>文案是由文字、图形、数据表现的，因此策划人应该具备图像化、数值化、文字表达的能力。这种素质是商务策划人长期进行语言训练、计算机训练、绘画训练积累的</a:t>
            </a:r>
            <a:r>
              <a:rPr lang="zh-CN" altLang="en-US" dirty="0" smtClean="0"/>
              <a:t>结果</a:t>
            </a:r>
            <a:endParaRPr lang="zh-CN" altLang="en-US" dirty="0" smtClean="0"/>
          </a:p>
          <a:p>
            <a:r>
              <a:rPr lang="zh-CN" altLang="en-US" dirty="0" smtClean="0"/>
              <a:t>表现力是将策划内容清楚表达的能力，是策划者的门面功夫，如文字加工、平面设计等，这些虽然不是策划活动的核心部分，只能起到辅助作用，但是也是不可或缺的</a:t>
            </a:r>
            <a:r>
              <a:rPr lang="zh-CN" altLang="en-US" dirty="0" smtClean="0"/>
              <a:t>一部分</a:t>
            </a:r>
            <a:endParaRPr lang="zh-CN" altLang="en-US" dirty="0" smtClean="0"/>
          </a:p>
          <a:p>
            <a:r>
              <a:rPr lang="zh-CN" altLang="en-US" dirty="0" smtClean="0"/>
              <a:t>构思能力则是策划人驾驭知识和信息的整体能力。商务策划策划人必须要善于根据所掌握的信息和资源，描绘出策划的全局框架，并用间接语言加以</a:t>
            </a:r>
            <a:r>
              <a:rPr lang="zh-CN" altLang="en-US" dirty="0" smtClean="0"/>
              <a:t>描述</a:t>
            </a:r>
            <a:endParaRPr lang="zh-CN" altLang="en-US"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457200" y="1600200"/>
            <a:ext cx="8229600" cy="4829196"/>
          </a:xfrm>
        </p:spPr>
        <p:txBody>
          <a:bodyPr>
            <a:normAutofit fontScale="70000" lnSpcReduction="20000"/>
          </a:bodyPr>
          <a:lstStyle/>
          <a:p>
            <a:r>
              <a:rPr lang="en-US" dirty="0" smtClean="0"/>
              <a:t>(</a:t>
            </a:r>
            <a:r>
              <a:rPr lang="zh-CN" altLang="en-US" dirty="0" smtClean="0"/>
              <a:t>八</a:t>
            </a:r>
            <a:r>
              <a:rPr lang="en-US" dirty="0" smtClean="0"/>
              <a:t>)</a:t>
            </a:r>
            <a:r>
              <a:rPr lang="zh-CN" altLang="en-US" dirty="0" smtClean="0"/>
              <a:t>语言表达能力</a:t>
            </a:r>
            <a:endParaRPr lang="zh-CN" altLang="en-US" dirty="0"/>
          </a:p>
          <a:p>
            <a:r>
              <a:rPr lang="zh-CN" altLang="en-US" dirty="0" smtClean="0"/>
              <a:t>商务策划从本质上讲就是一个语言表达、沟通交流的过程</a:t>
            </a:r>
            <a:r>
              <a:rPr lang="zh-CN" altLang="en-US" dirty="0" smtClean="0"/>
              <a:t>。</a:t>
            </a:r>
            <a:endParaRPr lang="en-US" altLang="zh-CN" dirty="0" smtClean="0"/>
          </a:p>
          <a:p>
            <a:pPr lvl="1"/>
            <a:r>
              <a:rPr lang="zh-CN" altLang="en-US" dirty="0" smtClean="0"/>
              <a:t>在</a:t>
            </a:r>
            <a:r>
              <a:rPr lang="zh-CN" altLang="en-US" dirty="0" smtClean="0"/>
              <a:t>策划的全过程中，商务策划人需要与委托人进行磋商，与团队成员进行交流。商务策划人如果没有较强的语言表达能力，就无法实现顺利的</a:t>
            </a:r>
            <a:r>
              <a:rPr lang="zh-CN" altLang="en-US" dirty="0" smtClean="0"/>
              <a:t>沟通</a:t>
            </a:r>
            <a:endParaRPr lang="zh-CN" altLang="en-US" dirty="0" smtClean="0"/>
          </a:p>
          <a:p>
            <a:r>
              <a:rPr lang="zh-CN" altLang="en-US" dirty="0" smtClean="0"/>
              <a:t>商务策划是一项非常主观的智力活动，许多理论不具备的评判标准，不同的策划人，针对同一策划主题，可能作出南辕北辙、差异巨大的方案</a:t>
            </a:r>
            <a:r>
              <a:rPr lang="zh-CN" altLang="en-US" dirty="0" smtClean="0"/>
              <a:t>来</a:t>
            </a:r>
            <a:endParaRPr lang="en-US" altLang="zh-CN" dirty="0" smtClean="0"/>
          </a:p>
          <a:p>
            <a:r>
              <a:rPr lang="zh-CN" altLang="en-US" dirty="0" smtClean="0"/>
              <a:t>因此</a:t>
            </a:r>
            <a:r>
              <a:rPr lang="zh-CN" altLang="en-US" dirty="0" smtClean="0"/>
              <a:t>，如何把自己的智力产品推销出去，策划人的说服能力就显得非常重要</a:t>
            </a:r>
            <a:r>
              <a:rPr lang="zh-CN" altLang="en-US" dirty="0" smtClean="0"/>
              <a:t>了</a:t>
            </a:r>
            <a:endParaRPr lang="en-US" altLang="zh-CN" dirty="0" smtClean="0"/>
          </a:p>
          <a:p>
            <a:pPr lvl="1"/>
            <a:r>
              <a:rPr lang="zh-CN" altLang="en-US" dirty="0" smtClean="0"/>
              <a:t>人</a:t>
            </a:r>
            <a:r>
              <a:rPr lang="zh-CN" altLang="en-US" dirty="0" smtClean="0"/>
              <a:t>不是被道理说服的，而是被感染</a:t>
            </a:r>
            <a:r>
              <a:rPr lang="zh-CN" altLang="en-US" dirty="0" smtClean="0"/>
              <a:t>的</a:t>
            </a:r>
            <a:endParaRPr lang="en-US" altLang="zh-CN" dirty="0" smtClean="0"/>
          </a:p>
          <a:p>
            <a:r>
              <a:rPr lang="zh-CN" altLang="en-US" dirty="0" smtClean="0"/>
              <a:t>商务</a:t>
            </a:r>
            <a:r>
              <a:rPr lang="zh-CN" altLang="en-US" dirty="0" smtClean="0"/>
              <a:t>策划人的语言表达不但需要流畅、准确，还要具有说服力和感染力，还得能够根据情境需要，运用多种语言表现形式，恰当地、生动地表达策划的意图，获得对方的信任和理解。</a:t>
            </a:r>
            <a:endParaRPr lang="zh-CN" altLang="en-US"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en-US" dirty="0" smtClean="0"/>
              <a:t>第三节 </a:t>
            </a:r>
            <a:r>
              <a:rPr lang="en-US" altLang="zh-CN" dirty="0" smtClean="0"/>
              <a:t/>
            </a:r>
            <a:br>
              <a:rPr lang="en-US" altLang="zh-CN" dirty="0" smtClean="0"/>
            </a:br>
            <a:r>
              <a:rPr lang="zh-CN" altLang="en-US" dirty="0" smtClean="0"/>
              <a:t>商务策划团队的特征与发展</a:t>
            </a:r>
            <a:endParaRPr lang="zh-CN" altLang="en-US" dirty="0"/>
          </a:p>
        </p:txBody>
      </p:sp>
      <p:sp>
        <p:nvSpPr>
          <p:cNvPr id="3" name="副标题 2"/>
          <p:cNvSpPr>
            <a:spLocks noGrp="1"/>
          </p:cNvSpPr>
          <p:nvPr>
            <p:ph type="subTitle" idx="1"/>
          </p:nvPr>
        </p:nvSpPr>
        <p:spPr/>
        <p:txBody>
          <a:bodyPr/>
          <a:lstStyle/>
          <a:p>
            <a:endParaRPr lang="zh-CN" altLang="en-US"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商务策划团队</a:t>
            </a:r>
            <a:endParaRPr lang="zh-CN" altLang="en-US" dirty="0"/>
          </a:p>
        </p:txBody>
      </p:sp>
      <p:sp>
        <p:nvSpPr>
          <p:cNvPr id="3" name="内容占位符 2"/>
          <p:cNvSpPr>
            <a:spLocks noGrp="1"/>
          </p:cNvSpPr>
          <p:nvPr>
            <p:ph idx="1"/>
          </p:nvPr>
        </p:nvSpPr>
        <p:spPr/>
        <p:txBody>
          <a:bodyPr>
            <a:normAutofit fontScale="77500" lnSpcReduction="20000"/>
          </a:bodyPr>
          <a:lstStyle/>
          <a:p>
            <a:pPr algn="just"/>
            <a:r>
              <a:rPr lang="zh-CN" altLang="en-US" dirty="0" smtClean="0"/>
              <a:t>商务策划是一个复杂的系统，一个商务策划项目的完成靠一个人单打独斗很难完成，往往需要几个人通力合作，因此商务策划是要依靠团队协作才能完成的</a:t>
            </a:r>
            <a:r>
              <a:rPr lang="zh-CN" altLang="en-US" dirty="0" smtClean="0"/>
              <a:t>工作</a:t>
            </a:r>
            <a:endParaRPr lang="zh-CN" altLang="en-US" dirty="0" smtClean="0"/>
          </a:p>
          <a:p>
            <a:pPr algn="just"/>
            <a:r>
              <a:rPr lang="zh-CN" altLang="en-US" dirty="0" smtClean="0"/>
              <a:t>所谓团队</a:t>
            </a:r>
            <a:r>
              <a:rPr lang="en-US" altLang="zh-CN" dirty="0" smtClean="0"/>
              <a:t>(Team) </a:t>
            </a:r>
            <a:r>
              <a:rPr lang="zh-CN" altLang="en-US" dirty="0" smtClean="0"/>
              <a:t>是指由员工和管理层组成的一个共同体，有共同理想目标，愿意共同承担责任，共享荣辱，在团队发展过程中，经过长期的学习、磨合、调整和创新，形成主动、高效、合作且有创意的团体，解决问题，达到共同的</a:t>
            </a:r>
            <a:r>
              <a:rPr lang="zh-CN" altLang="en-US" dirty="0" smtClean="0"/>
              <a:t>目标</a:t>
            </a:r>
            <a:endParaRPr lang="en-US" altLang="zh-CN" dirty="0" smtClean="0"/>
          </a:p>
          <a:p>
            <a:pPr algn="just"/>
            <a:r>
              <a:rPr lang="zh-CN" altLang="en-US" dirty="0" smtClean="0"/>
              <a:t>商务策划人做的每一个项目都需要运用储存于个人脑中的知识，商务策划人是知识型员工，商务策划团队是知识型</a:t>
            </a:r>
            <a:r>
              <a:rPr lang="zh-CN" altLang="en-US" dirty="0" smtClean="0"/>
              <a:t>团队</a:t>
            </a:r>
            <a:endParaRPr lang="en-US" altLang="zh-CN" dirty="0" smtClean="0"/>
          </a:p>
          <a:p>
            <a:pPr algn="just"/>
            <a:r>
              <a:rPr lang="zh-CN" altLang="en-US" dirty="0" smtClean="0"/>
              <a:t>商务</a:t>
            </a:r>
            <a:r>
              <a:rPr lang="zh-CN" altLang="en-US" dirty="0" smtClean="0"/>
              <a:t>策划团队相对于普通的团队有其</a:t>
            </a:r>
            <a:r>
              <a:rPr lang="zh-CN" altLang="en-US" dirty="0" smtClean="0"/>
              <a:t>特殊性</a:t>
            </a:r>
            <a:endParaRPr lang="zh-CN" alt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en-US" dirty="0" smtClean="0"/>
              <a:t>第一节 </a:t>
            </a:r>
            <a:r>
              <a:rPr lang="en-US" altLang="zh-CN" dirty="0" smtClean="0"/>
              <a:t/>
            </a:r>
            <a:br>
              <a:rPr lang="en-US" altLang="zh-CN" dirty="0" smtClean="0"/>
            </a:br>
            <a:r>
              <a:rPr lang="zh-CN" altLang="en-US" dirty="0" smtClean="0"/>
              <a:t>商务策划人应具备的素质</a:t>
            </a:r>
            <a:endParaRPr lang="zh-CN" altLang="en-US" dirty="0"/>
          </a:p>
        </p:txBody>
      </p:sp>
      <p:sp>
        <p:nvSpPr>
          <p:cNvPr id="3" name="副标题 2"/>
          <p:cNvSpPr>
            <a:spLocks noGrp="1"/>
          </p:cNvSpPr>
          <p:nvPr>
            <p:ph type="subTitle" idx="1"/>
          </p:nvPr>
        </p:nvSpPr>
        <p:spPr/>
        <p:txBody>
          <a:bodyPr/>
          <a:lstStyle/>
          <a:p>
            <a:endParaRPr lang="zh-CN" altLang="en-US"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a:bodyPr>
          <a:lstStyle/>
          <a:p>
            <a:r>
              <a:rPr lang="en-US" dirty="0" smtClean="0"/>
              <a:t>(</a:t>
            </a:r>
            <a:r>
              <a:rPr lang="zh-CN" altLang="en-US" dirty="0" smtClean="0"/>
              <a:t>一</a:t>
            </a:r>
            <a:r>
              <a:rPr lang="en-US" dirty="0" smtClean="0"/>
              <a:t>)</a:t>
            </a:r>
            <a:r>
              <a:rPr lang="zh-CN" altLang="en-US" dirty="0" smtClean="0"/>
              <a:t>商务策划团队的特征</a:t>
            </a:r>
            <a:endParaRPr lang="zh-CN" altLang="en-US" dirty="0"/>
          </a:p>
          <a:p>
            <a:r>
              <a:rPr lang="en-US" altLang="zh-CN" dirty="0" smtClean="0"/>
              <a:t>(1) </a:t>
            </a:r>
            <a:r>
              <a:rPr lang="zh-CN" altLang="en-US" dirty="0" smtClean="0"/>
              <a:t>商务策划团队的成员具有动态性</a:t>
            </a:r>
            <a:endParaRPr lang="en-US" altLang="zh-CN" dirty="0" smtClean="0"/>
          </a:p>
          <a:p>
            <a:r>
              <a:rPr lang="en-US" altLang="zh-CN" dirty="0" smtClean="0"/>
              <a:t>(2) </a:t>
            </a:r>
            <a:r>
              <a:rPr lang="zh-CN" altLang="en-US" dirty="0" smtClean="0"/>
              <a:t>商务策划团队成员地位平等性</a:t>
            </a:r>
            <a:endParaRPr lang="en-US" altLang="zh-CN" dirty="0" smtClean="0"/>
          </a:p>
          <a:p>
            <a:r>
              <a:rPr lang="en-US" altLang="zh-CN" dirty="0" smtClean="0"/>
              <a:t>(3) </a:t>
            </a:r>
            <a:r>
              <a:rPr lang="zh-CN" altLang="en-US" dirty="0" smtClean="0"/>
              <a:t>商务策划团队知识共享性</a:t>
            </a:r>
            <a:endParaRPr lang="en-US" altLang="zh-CN" dirty="0" smtClean="0"/>
          </a:p>
          <a:p>
            <a:r>
              <a:rPr lang="en-US" altLang="zh-CN" dirty="0" smtClean="0"/>
              <a:t>(4) </a:t>
            </a:r>
            <a:r>
              <a:rPr lang="zh-CN" altLang="en-US" dirty="0" smtClean="0"/>
              <a:t>商务策划团队的高效性</a:t>
            </a:r>
            <a:endParaRPr lang="zh-CN" altLang="en-US"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457200" y="1600200"/>
            <a:ext cx="8229600" cy="4757758"/>
          </a:xfrm>
        </p:spPr>
        <p:txBody>
          <a:bodyPr>
            <a:normAutofit fontScale="77500" lnSpcReduction="20000"/>
          </a:bodyPr>
          <a:lstStyle/>
          <a:p>
            <a:r>
              <a:rPr lang="en-US" dirty="0" smtClean="0"/>
              <a:t>(</a:t>
            </a:r>
            <a:r>
              <a:rPr lang="zh-CN" altLang="en-US" dirty="0" smtClean="0"/>
              <a:t>二</a:t>
            </a:r>
            <a:r>
              <a:rPr lang="en-US" dirty="0" smtClean="0"/>
              <a:t>)</a:t>
            </a:r>
            <a:r>
              <a:rPr lang="zh-CN" altLang="en-US" dirty="0" smtClean="0"/>
              <a:t>商务策划团队的发展</a:t>
            </a:r>
            <a:endParaRPr lang="zh-CN" altLang="en-US" dirty="0"/>
          </a:p>
          <a:p>
            <a:r>
              <a:rPr lang="zh-CN" altLang="en-US" dirty="0" smtClean="0"/>
              <a:t>团队发展都要经历了五个</a:t>
            </a:r>
            <a:r>
              <a:rPr lang="zh-CN" altLang="en-US" dirty="0" smtClean="0"/>
              <a:t>阶段</a:t>
            </a:r>
            <a:endParaRPr lang="en-US" altLang="zh-CN" dirty="0" smtClean="0"/>
          </a:p>
          <a:p>
            <a:pPr lvl="1"/>
            <a:r>
              <a:rPr lang="zh-CN" altLang="en-US" dirty="0" smtClean="0"/>
              <a:t>形成</a:t>
            </a:r>
            <a:r>
              <a:rPr lang="en-US" altLang="zh-CN" dirty="0" smtClean="0"/>
              <a:t>(Forming) </a:t>
            </a:r>
            <a:endParaRPr lang="en-US" altLang="zh-CN" dirty="0" smtClean="0"/>
          </a:p>
          <a:p>
            <a:pPr lvl="1"/>
            <a:r>
              <a:rPr lang="zh-CN" altLang="en-US" dirty="0" smtClean="0"/>
              <a:t>磨合</a:t>
            </a:r>
            <a:r>
              <a:rPr lang="en-US" altLang="zh-CN" dirty="0" smtClean="0"/>
              <a:t>(Storming) </a:t>
            </a:r>
            <a:endParaRPr lang="en-US" altLang="zh-CN" dirty="0" smtClean="0"/>
          </a:p>
          <a:p>
            <a:pPr lvl="1"/>
            <a:r>
              <a:rPr lang="zh-CN" altLang="en-US" dirty="0" smtClean="0"/>
              <a:t>规范</a:t>
            </a:r>
            <a:r>
              <a:rPr lang="en-US" altLang="zh-CN" dirty="0" smtClean="0"/>
              <a:t>(</a:t>
            </a:r>
            <a:r>
              <a:rPr lang="en-US" altLang="zh-CN" dirty="0" err="1" smtClean="0"/>
              <a:t>Norming</a:t>
            </a:r>
            <a:r>
              <a:rPr lang="en-US" altLang="zh-CN" dirty="0" smtClean="0"/>
              <a:t>)</a:t>
            </a:r>
          </a:p>
          <a:p>
            <a:pPr lvl="1"/>
            <a:r>
              <a:rPr lang="zh-CN" altLang="en-US" dirty="0" smtClean="0"/>
              <a:t>成效</a:t>
            </a:r>
            <a:r>
              <a:rPr lang="en-US" altLang="zh-CN" dirty="0" smtClean="0"/>
              <a:t>(Performing) </a:t>
            </a:r>
            <a:endParaRPr lang="en-US" altLang="zh-CN" dirty="0" smtClean="0"/>
          </a:p>
          <a:p>
            <a:pPr lvl="1"/>
            <a:r>
              <a:rPr lang="zh-CN" altLang="en-US" dirty="0" smtClean="0"/>
              <a:t>解散</a:t>
            </a:r>
            <a:r>
              <a:rPr lang="en-US" altLang="zh-CN" dirty="0" smtClean="0"/>
              <a:t>(</a:t>
            </a:r>
            <a:r>
              <a:rPr lang="en-US" altLang="zh-CN" dirty="0" err="1" smtClean="0"/>
              <a:t>Adjourming</a:t>
            </a:r>
            <a:r>
              <a:rPr lang="en-US" altLang="zh-CN" dirty="0" smtClean="0"/>
              <a:t>) </a:t>
            </a:r>
            <a:endParaRPr lang="en-US" altLang="zh-CN" dirty="0" smtClean="0"/>
          </a:p>
          <a:p>
            <a:r>
              <a:rPr lang="zh-CN" altLang="en-US" dirty="0" smtClean="0"/>
              <a:t>商务</a:t>
            </a:r>
            <a:r>
              <a:rPr lang="zh-CN" altLang="en-US" dirty="0" smtClean="0"/>
              <a:t>策划团队的成员专业能力不同、背景不同、动机不同、需求不同、个性和兴趣等也都不同，这样一群差异性的个体要相互合作，为实现一个共同目标而努力工作，成为一个真正的整体是需要时间</a:t>
            </a:r>
            <a:r>
              <a:rPr lang="zh-CN" altLang="en-US" dirty="0" smtClean="0"/>
              <a:t>的</a:t>
            </a:r>
            <a:endParaRPr lang="en-US" altLang="zh-CN" dirty="0" smtClean="0"/>
          </a:p>
          <a:p>
            <a:r>
              <a:rPr lang="zh-CN" altLang="en-US" dirty="0" smtClean="0"/>
              <a:t>在</a:t>
            </a:r>
            <a:r>
              <a:rPr lang="zh-CN" altLang="en-US" dirty="0" smtClean="0"/>
              <a:t>不同的阶段，团队呈现不同的特征，团队建设的重点内容也</a:t>
            </a:r>
            <a:r>
              <a:rPr lang="zh-CN" altLang="en-US" dirty="0" smtClean="0"/>
              <a:t>不同</a:t>
            </a:r>
            <a:endParaRPr lang="zh-CN" altLang="en-US"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pic>
        <p:nvPicPr>
          <p:cNvPr id="1026" name="Picture 2"/>
          <p:cNvPicPr>
            <a:picLocks noChangeAspect="1" noChangeArrowheads="1"/>
          </p:cNvPicPr>
          <p:nvPr/>
        </p:nvPicPr>
        <p:blipFill>
          <a:blip r:embed="rId2"/>
          <a:srcRect/>
          <a:stretch>
            <a:fillRect/>
          </a:stretch>
        </p:blipFill>
        <p:spPr bwMode="auto">
          <a:xfrm>
            <a:off x="357158" y="1142984"/>
            <a:ext cx="8322633" cy="4929222"/>
          </a:xfrm>
          <a:prstGeom prst="rect">
            <a:avLst/>
          </a:prstGeom>
          <a:noFill/>
          <a:ln w="9525">
            <a:noFill/>
            <a:miter lim="800000"/>
            <a:headEnd/>
            <a:tailEnd/>
          </a:ln>
          <a:effectLst/>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normAutofit/>
          </a:bodyPr>
          <a:lstStyle/>
          <a:p>
            <a:r>
              <a:rPr lang="zh-CN" altLang="en-US" dirty="0" smtClean="0"/>
              <a:t>第四节</a:t>
            </a:r>
            <a:r>
              <a:rPr lang="en-US" altLang="zh-CN" dirty="0" smtClean="0"/>
              <a:t/>
            </a:r>
            <a:br>
              <a:rPr lang="en-US" altLang="zh-CN" dirty="0" smtClean="0"/>
            </a:br>
            <a:r>
              <a:rPr lang="zh-CN" altLang="en-US" dirty="0" smtClean="0"/>
              <a:t>商务策划团队的冲突管理</a:t>
            </a:r>
            <a:endParaRPr lang="zh-CN" altLang="en-US" dirty="0"/>
          </a:p>
        </p:txBody>
      </p:sp>
      <p:sp>
        <p:nvSpPr>
          <p:cNvPr id="3" name="副标题 2"/>
          <p:cNvSpPr>
            <a:spLocks noGrp="1"/>
          </p:cNvSpPr>
          <p:nvPr>
            <p:ph type="subTitle" idx="1"/>
          </p:nvPr>
        </p:nvSpPr>
        <p:spPr/>
        <p:txBody>
          <a:bodyPr/>
          <a:lstStyle/>
          <a:p>
            <a:endParaRPr lang="zh-CN" altLang="en-US"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b="1" dirty="0" smtClean="0"/>
              <a:t>商务策划团队的冲突管理</a:t>
            </a:r>
            <a:endParaRPr lang="zh-CN" altLang="en-US" dirty="0"/>
          </a:p>
        </p:txBody>
      </p:sp>
      <p:sp>
        <p:nvSpPr>
          <p:cNvPr id="3" name="内容占位符 2"/>
          <p:cNvSpPr>
            <a:spLocks noGrp="1"/>
          </p:cNvSpPr>
          <p:nvPr>
            <p:ph idx="1"/>
          </p:nvPr>
        </p:nvSpPr>
        <p:spPr/>
        <p:txBody>
          <a:bodyPr>
            <a:normAutofit/>
          </a:bodyPr>
          <a:lstStyle/>
          <a:p>
            <a:pPr algn="just"/>
            <a:r>
              <a:rPr lang="zh-CN" altLang="en-US" dirty="0" smtClean="0"/>
              <a:t>商务策划团队的成员具有不同的背景，不同的专长，不同的个性和兴趣，在合作中出现矛盾与冲突十分常见，尤其在团队发展的磨合</a:t>
            </a:r>
            <a:r>
              <a:rPr lang="zh-CN" altLang="en-US" dirty="0" smtClean="0"/>
              <a:t>阶段</a:t>
            </a:r>
            <a:endParaRPr lang="en-US" altLang="zh-CN" dirty="0" smtClean="0"/>
          </a:p>
          <a:p>
            <a:pPr algn="just"/>
            <a:r>
              <a:rPr lang="zh-CN" altLang="en-US" dirty="0" smtClean="0"/>
              <a:t>对</a:t>
            </a:r>
            <a:r>
              <a:rPr lang="zh-CN" altLang="en-US" dirty="0" smtClean="0"/>
              <a:t>商务策划团队的冲突进行管理也是商务策划团队管理的重要工作</a:t>
            </a:r>
            <a:r>
              <a:rPr lang="zh-CN" altLang="en-US" dirty="0" smtClean="0"/>
              <a:t>之一</a:t>
            </a:r>
            <a:endParaRPr lang="en-US" altLang="zh-CN" dirty="0" smtClean="0"/>
          </a:p>
          <a:p>
            <a:pPr algn="just"/>
            <a:r>
              <a:rPr lang="zh-CN" altLang="en-US" dirty="0" smtClean="0"/>
              <a:t>将冲突控制在适度的水平和范围才能保证团队正常运转，维护团队</a:t>
            </a:r>
            <a:r>
              <a:rPr lang="zh-CN" altLang="en-US" dirty="0" smtClean="0"/>
              <a:t>活力</a:t>
            </a:r>
            <a:endParaRPr lang="zh-CN" altLang="en-US"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fontScale="92500" lnSpcReduction="10000"/>
          </a:bodyPr>
          <a:lstStyle/>
          <a:p>
            <a:r>
              <a:rPr lang="en-US" dirty="0" smtClean="0"/>
              <a:t>(</a:t>
            </a:r>
            <a:r>
              <a:rPr lang="zh-CN" altLang="en-US" dirty="0" smtClean="0"/>
              <a:t>一</a:t>
            </a:r>
            <a:r>
              <a:rPr lang="en-US" dirty="0" smtClean="0"/>
              <a:t>)</a:t>
            </a:r>
            <a:r>
              <a:rPr lang="zh-CN" altLang="en-US" b="1" dirty="0" smtClean="0"/>
              <a:t>冲突的类型</a:t>
            </a:r>
            <a:endParaRPr lang="zh-CN" altLang="en-US" b="1" dirty="0"/>
          </a:p>
          <a:p>
            <a:r>
              <a:rPr lang="en-US" altLang="zh-CN" dirty="0" smtClean="0"/>
              <a:t>(1)</a:t>
            </a:r>
            <a:r>
              <a:rPr lang="zh-CN" altLang="en-US" dirty="0" smtClean="0"/>
              <a:t>按照冲突的层次划分</a:t>
            </a:r>
            <a:endParaRPr lang="zh-CN" altLang="en-US" b="1" dirty="0" smtClean="0"/>
          </a:p>
          <a:p>
            <a:r>
              <a:rPr lang="zh-CN" altLang="en-US" dirty="0" smtClean="0"/>
              <a:t>按照冲突的层次，可以分为行为冲突、意见冲突、理念冲突和文化</a:t>
            </a:r>
            <a:r>
              <a:rPr lang="zh-CN" altLang="en-US" dirty="0" smtClean="0"/>
              <a:t>冲突</a:t>
            </a:r>
            <a:endParaRPr lang="en-US" altLang="zh-CN" dirty="0" smtClean="0"/>
          </a:p>
          <a:p>
            <a:pPr lvl="1"/>
            <a:r>
              <a:rPr lang="zh-CN" altLang="en-US" dirty="0" smtClean="0"/>
              <a:t>行为冲突是由于不同的行为习惯导致的冲突</a:t>
            </a:r>
            <a:endParaRPr lang="en-US" altLang="zh-CN" dirty="0" smtClean="0"/>
          </a:p>
          <a:p>
            <a:pPr lvl="1"/>
            <a:r>
              <a:rPr lang="zh-CN" altLang="en-US" dirty="0" smtClean="0"/>
              <a:t>意见冲突表现为不同成员对同一问题不同观点之间的</a:t>
            </a:r>
            <a:r>
              <a:rPr lang="zh-CN" altLang="en-US" dirty="0" smtClean="0"/>
              <a:t>差异</a:t>
            </a:r>
            <a:endParaRPr lang="en-US" altLang="zh-CN" dirty="0" smtClean="0"/>
          </a:p>
          <a:p>
            <a:pPr lvl="1"/>
            <a:r>
              <a:rPr lang="zh-CN" altLang="en-US" dirty="0" smtClean="0"/>
              <a:t>理念冲突和文化冲突属于更高一个层次的冲突，表现为对项目运作、对团队管理、对团队目标、文化氛围、组织愿景等方面的不同观念的</a:t>
            </a:r>
            <a:r>
              <a:rPr lang="zh-CN" altLang="en-US" dirty="0" smtClean="0"/>
              <a:t>冲突</a:t>
            </a:r>
            <a:endParaRPr lang="zh-CN" altLang="en-US"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fontScale="92500" lnSpcReduction="20000"/>
          </a:bodyPr>
          <a:lstStyle/>
          <a:p>
            <a:r>
              <a:rPr lang="en-US" dirty="0" smtClean="0"/>
              <a:t>(</a:t>
            </a:r>
            <a:r>
              <a:rPr lang="zh-CN" altLang="en-US" dirty="0" smtClean="0"/>
              <a:t>一</a:t>
            </a:r>
            <a:r>
              <a:rPr lang="en-US" dirty="0" smtClean="0"/>
              <a:t>)</a:t>
            </a:r>
            <a:r>
              <a:rPr lang="zh-CN" altLang="en-US" b="1" dirty="0" smtClean="0"/>
              <a:t>冲突的类型</a:t>
            </a:r>
            <a:endParaRPr lang="zh-CN" altLang="en-US" b="1" dirty="0"/>
          </a:p>
          <a:p>
            <a:r>
              <a:rPr lang="en-US" altLang="zh-CN" dirty="0" smtClean="0"/>
              <a:t>(2)</a:t>
            </a:r>
            <a:r>
              <a:rPr lang="zh-CN" altLang="en-US" dirty="0" smtClean="0"/>
              <a:t> 按照冲突的影响范围划分</a:t>
            </a:r>
            <a:endParaRPr lang="zh-CN" altLang="en-US" b="1" dirty="0" smtClean="0"/>
          </a:p>
          <a:p>
            <a:r>
              <a:rPr lang="zh-CN" altLang="en-US" dirty="0" smtClean="0"/>
              <a:t>按照冲突的影响范围，可以分为私下冲突、局部冲突和公开</a:t>
            </a:r>
            <a:r>
              <a:rPr lang="zh-CN" altLang="en-US" dirty="0" smtClean="0"/>
              <a:t>冲突</a:t>
            </a:r>
            <a:endParaRPr lang="en-US" altLang="zh-CN" dirty="0" smtClean="0"/>
          </a:p>
          <a:p>
            <a:pPr lvl="1"/>
            <a:r>
              <a:rPr lang="zh-CN" altLang="en-US" sz="2900" dirty="0" smtClean="0"/>
              <a:t>私下冲突属于成员个体之间的冲突，一般意义上，不会影响到团队</a:t>
            </a:r>
            <a:r>
              <a:rPr lang="zh-CN" altLang="en-US" sz="2900" dirty="0" smtClean="0"/>
              <a:t>整体</a:t>
            </a:r>
            <a:endParaRPr lang="en-US" altLang="zh-CN" sz="2900" dirty="0" smtClean="0"/>
          </a:p>
          <a:p>
            <a:pPr lvl="1"/>
            <a:r>
              <a:rPr lang="zh-CN" altLang="en-US" sz="2900" dirty="0" smtClean="0"/>
              <a:t>局部冲突涉及团队中的部分成员，但可能对团队的整体带来足够大的影响，不可</a:t>
            </a:r>
            <a:r>
              <a:rPr lang="zh-CN" altLang="en-US" sz="2900" dirty="0" smtClean="0"/>
              <a:t>小视</a:t>
            </a:r>
            <a:endParaRPr lang="en-US" altLang="zh-CN" sz="2900" dirty="0" smtClean="0"/>
          </a:p>
          <a:p>
            <a:pPr lvl="1"/>
            <a:r>
              <a:rPr lang="zh-CN" altLang="en-US" sz="2900" dirty="0" smtClean="0"/>
              <a:t>而在团队里发生的公开冲突，其影响则足以导致组织发生根本动摇，不论其影响是积极的还是消极的，都必须高度</a:t>
            </a:r>
            <a:r>
              <a:rPr lang="zh-CN" altLang="en-US" sz="2900" dirty="0" smtClean="0"/>
              <a:t>重视</a:t>
            </a:r>
            <a:endParaRPr lang="zh-CN" altLang="en-US"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lnSpcReduction="10000"/>
          </a:bodyPr>
          <a:lstStyle/>
          <a:p>
            <a:r>
              <a:rPr lang="en-US" dirty="0" smtClean="0"/>
              <a:t>(</a:t>
            </a:r>
            <a:r>
              <a:rPr lang="zh-CN" altLang="en-US" dirty="0" smtClean="0"/>
              <a:t>一</a:t>
            </a:r>
            <a:r>
              <a:rPr lang="en-US" dirty="0" smtClean="0"/>
              <a:t>)</a:t>
            </a:r>
            <a:r>
              <a:rPr lang="zh-CN" altLang="en-US" b="1" dirty="0" smtClean="0"/>
              <a:t>冲突的类型</a:t>
            </a:r>
            <a:endParaRPr lang="zh-CN" altLang="en-US" b="1" dirty="0"/>
          </a:p>
          <a:p>
            <a:r>
              <a:rPr lang="en-US" altLang="zh-CN" dirty="0" smtClean="0"/>
              <a:t>(3)</a:t>
            </a:r>
            <a:r>
              <a:rPr lang="zh-CN" altLang="en-US" dirty="0" smtClean="0"/>
              <a:t>按照冲突对团队目标的影响划分</a:t>
            </a:r>
            <a:endParaRPr lang="zh-CN" altLang="en-US" b="1" dirty="0" smtClean="0"/>
          </a:p>
          <a:p>
            <a:r>
              <a:rPr lang="zh-CN" altLang="en-US" dirty="0" smtClean="0"/>
              <a:t>按照冲突对团队目标的影响，可以分为建设性冲突和破坏性</a:t>
            </a:r>
            <a:r>
              <a:rPr lang="zh-CN" altLang="en-US" dirty="0" smtClean="0"/>
              <a:t>冲突</a:t>
            </a:r>
            <a:endParaRPr lang="en-US" altLang="zh-CN" dirty="0" smtClean="0"/>
          </a:p>
          <a:p>
            <a:pPr lvl="1"/>
            <a:r>
              <a:rPr lang="zh-CN" altLang="en-US" sz="2900" dirty="0" smtClean="0"/>
              <a:t>建设性冲突是指支持团队目标并增进团队绩效的冲突，能够激发团队成员的才干与能力，带动创新和改变，也称为功能性</a:t>
            </a:r>
            <a:r>
              <a:rPr lang="zh-CN" altLang="en-US" sz="2900" dirty="0" smtClean="0"/>
              <a:t>冲突</a:t>
            </a:r>
            <a:endParaRPr lang="en-US" altLang="zh-CN" sz="2900" dirty="0" smtClean="0"/>
          </a:p>
          <a:p>
            <a:pPr lvl="1"/>
            <a:r>
              <a:rPr lang="zh-CN" altLang="en-US" sz="2900" dirty="0" smtClean="0"/>
              <a:t>破坏性冲突又称为失能性冲突，指妨害团队绩效的</a:t>
            </a:r>
            <a:r>
              <a:rPr lang="zh-CN" altLang="en-US" sz="2900" dirty="0" smtClean="0"/>
              <a:t>冲突</a:t>
            </a:r>
            <a:endParaRPr lang="zh-CN" altLang="en-US"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fontScale="92500"/>
          </a:bodyPr>
          <a:lstStyle/>
          <a:p>
            <a:r>
              <a:rPr lang="en-US" dirty="0" smtClean="0"/>
              <a:t>(</a:t>
            </a:r>
            <a:r>
              <a:rPr lang="zh-CN" altLang="en-US" dirty="0" smtClean="0"/>
              <a:t>二</a:t>
            </a:r>
            <a:r>
              <a:rPr lang="en-US" dirty="0" smtClean="0"/>
              <a:t>)</a:t>
            </a:r>
            <a:r>
              <a:rPr lang="zh-CN" altLang="en-US" b="1" dirty="0" smtClean="0"/>
              <a:t>冲突产生的原因</a:t>
            </a:r>
            <a:endParaRPr lang="zh-CN" altLang="en-US" b="1" dirty="0"/>
          </a:p>
          <a:p>
            <a:r>
              <a:rPr lang="en-US" altLang="zh-CN" dirty="0" smtClean="0"/>
              <a:t>(1)</a:t>
            </a:r>
            <a:r>
              <a:rPr lang="zh-CN" altLang="en-US" dirty="0" smtClean="0"/>
              <a:t>个体差异导致的冲突</a:t>
            </a:r>
          </a:p>
          <a:p>
            <a:r>
              <a:rPr lang="zh-CN" altLang="en-US" dirty="0" smtClean="0"/>
              <a:t>商务策划团队是由不同个性、不同背景、不同知识结构、不同社会经历，乃至不同价值观的个体构成的，这些不同是商务策划团队创造力的来源，也是商务策划团队个体冲突的</a:t>
            </a:r>
            <a:r>
              <a:rPr lang="zh-CN" altLang="en-US" dirty="0" smtClean="0"/>
              <a:t>来源</a:t>
            </a:r>
            <a:endParaRPr lang="en-US" altLang="zh-CN" dirty="0" smtClean="0"/>
          </a:p>
          <a:p>
            <a:r>
              <a:rPr lang="zh-CN" altLang="en-US" dirty="0" smtClean="0"/>
              <a:t>个体差异导致的冲突一般就停留在行为冲突、意见冲突、私下冲突，不会对团队带来太大影响，也不会妨害团队</a:t>
            </a:r>
            <a:r>
              <a:rPr lang="zh-CN" altLang="en-US" dirty="0" smtClean="0"/>
              <a:t>绩效</a:t>
            </a:r>
            <a:endParaRPr lang="zh-CN" altLang="en-US" b="1"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fontScale="85000" lnSpcReduction="20000"/>
          </a:bodyPr>
          <a:lstStyle/>
          <a:p>
            <a:r>
              <a:rPr lang="en-US" dirty="0" smtClean="0"/>
              <a:t>(</a:t>
            </a:r>
            <a:r>
              <a:rPr lang="zh-CN" altLang="en-US" dirty="0" smtClean="0"/>
              <a:t>二</a:t>
            </a:r>
            <a:r>
              <a:rPr lang="en-US" dirty="0" smtClean="0"/>
              <a:t>)</a:t>
            </a:r>
            <a:r>
              <a:rPr lang="zh-CN" altLang="en-US" b="1" dirty="0" smtClean="0"/>
              <a:t>冲突产生的原因</a:t>
            </a:r>
            <a:endParaRPr lang="zh-CN" altLang="en-US" b="1" dirty="0"/>
          </a:p>
          <a:p>
            <a:r>
              <a:rPr lang="en-US" altLang="zh-CN" dirty="0" smtClean="0"/>
              <a:t>(2)</a:t>
            </a:r>
            <a:r>
              <a:rPr lang="zh-CN" altLang="en-US" dirty="0" smtClean="0"/>
              <a:t>来自于管理的冲突</a:t>
            </a:r>
          </a:p>
          <a:p>
            <a:r>
              <a:rPr lang="zh-CN" altLang="en-US" dirty="0" smtClean="0"/>
              <a:t>管理上的冲突，主要有三个方面</a:t>
            </a:r>
            <a:endParaRPr lang="en-US" altLang="zh-CN" dirty="0" smtClean="0"/>
          </a:p>
          <a:p>
            <a:pPr lvl="1"/>
            <a:r>
              <a:rPr lang="zh-CN" altLang="en-US" dirty="0" smtClean="0"/>
              <a:t>组织</a:t>
            </a:r>
            <a:r>
              <a:rPr lang="zh-CN" altLang="en-US" dirty="0" smtClean="0"/>
              <a:t>构架或结构</a:t>
            </a:r>
            <a:r>
              <a:rPr lang="zh-CN" altLang="en-US" dirty="0" smtClean="0"/>
              <a:t>关系</a:t>
            </a:r>
            <a:endParaRPr lang="en-US" altLang="zh-CN" dirty="0" smtClean="0"/>
          </a:p>
          <a:p>
            <a:pPr lvl="2"/>
            <a:r>
              <a:rPr lang="zh-CN" altLang="en-US" dirty="0" smtClean="0"/>
              <a:t>商务</a:t>
            </a:r>
            <a:r>
              <a:rPr lang="zh-CN" altLang="en-US" dirty="0" smtClean="0"/>
              <a:t>策划项目的管理，必然要设计相应的组织结构，某种结构方式，如信息传递、工作进度安排、任务分配、绩效认定等，可能导致成员的疑惑或者不满情绪；</a:t>
            </a:r>
            <a:endParaRPr lang="en-US" altLang="zh-CN" dirty="0" smtClean="0"/>
          </a:p>
          <a:p>
            <a:pPr lvl="1"/>
            <a:r>
              <a:rPr lang="zh-CN" altLang="en-US" dirty="0" smtClean="0"/>
              <a:t>团队</a:t>
            </a:r>
            <a:r>
              <a:rPr lang="zh-CN" altLang="en-US" dirty="0" smtClean="0"/>
              <a:t>里的沟通渠道的不畅通、沟通的不及时或者沟通技巧的缺乏，导致团队成员之间的不和谐和不理解，影响了相互之间的信任；</a:t>
            </a:r>
            <a:endParaRPr lang="en-US" altLang="zh-CN" dirty="0" smtClean="0"/>
          </a:p>
          <a:p>
            <a:pPr lvl="1"/>
            <a:r>
              <a:rPr lang="zh-CN" altLang="en-US" dirty="0" smtClean="0"/>
              <a:t>团队</a:t>
            </a:r>
            <a:r>
              <a:rPr lang="zh-CN" altLang="en-US" dirty="0" smtClean="0"/>
              <a:t>负责人的个性、态度、工作方式和方法，导致了成员之间的猜忌或混乱，或者对其工作方式和工作节奏的干预。</a:t>
            </a:r>
            <a:endParaRPr lang="zh-CN" altLang="en-US" b="1"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商务策划人应具备的素质</a:t>
            </a:r>
            <a:endParaRPr lang="zh-CN" altLang="en-US" dirty="0"/>
          </a:p>
        </p:txBody>
      </p:sp>
      <p:sp>
        <p:nvSpPr>
          <p:cNvPr id="3" name="内容占位符 2"/>
          <p:cNvSpPr>
            <a:spLocks noGrp="1"/>
          </p:cNvSpPr>
          <p:nvPr>
            <p:ph idx="1"/>
          </p:nvPr>
        </p:nvSpPr>
        <p:spPr/>
        <p:txBody>
          <a:bodyPr>
            <a:normAutofit fontScale="85000" lnSpcReduction="20000"/>
          </a:bodyPr>
          <a:lstStyle/>
          <a:p>
            <a:endParaRPr lang="zh-CN" altLang="en-US" dirty="0"/>
          </a:p>
          <a:p>
            <a:r>
              <a:rPr lang="zh-CN" altLang="en-US" dirty="0" smtClean="0"/>
              <a:t>素质，指思想、文化、身体，即代表德、智、体三个方面。素质的高低不以人种而划分，任何地方都有素质高的人和素质低的人。素质提高代表着着德、智、体的全面</a:t>
            </a:r>
            <a:r>
              <a:rPr lang="zh-CN" altLang="en-US" dirty="0" smtClean="0"/>
              <a:t>发展</a:t>
            </a:r>
            <a:endParaRPr lang="zh-CN" altLang="en-US" dirty="0" smtClean="0"/>
          </a:p>
          <a:p>
            <a:r>
              <a:rPr lang="zh-CN" altLang="en-US" dirty="0" smtClean="0"/>
              <a:t>现代企业越来越看重员工的综合素质。在招聘或考虑选择人才时，注重选拔具有综合素质的人才。综合素质强的人，更具有发展潜力。因为他更能够触类旁通，从多方面考虑问题，而不是将自己只局限在一个小的领域当中。而综合素质差的人，往往创造力不足，事业发展缺乏后劲，有的甚至适应不了企业发展的</a:t>
            </a:r>
            <a:r>
              <a:rPr lang="zh-CN" altLang="en-US" dirty="0" smtClean="0"/>
              <a:t>需要</a:t>
            </a:r>
            <a:endParaRPr lang="zh-CN" altLang="en-US"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fontScale="85000" lnSpcReduction="20000"/>
          </a:bodyPr>
          <a:lstStyle/>
          <a:p>
            <a:r>
              <a:rPr lang="en-US" dirty="0" smtClean="0"/>
              <a:t>(</a:t>
            </a:r>
            <a:r>
              <a:rPr lang="zh-CN" altLang="en-US" dirty="0" smtClean="0"/>
              <a:t>二</a:t>
            </a:r>
            <a:r>
              <a:rPr lang="en-US" dirty="0" smtClean="0"/>
              <a:t>)</a:t>
            </a:r>
            <a:r>
              <a:rPr lang="zh-CN" altLang="en-US" b="1" dirty="0" smtClean="0"/>
              <a:t>冲突产生的原因</a:t>
            </a:r>
            <a:endParaRPr lang="zh-CN" altLang="en-US" b="1" dirty="0"/>
          </a:p>
          <a:p>
            <a:r>
              <a:rPr lang="en-US" altLang="zh-CN" dirty="0" smtClean="0"/>
              <a:t>(3)</a:t>
            </a:r>
            <a:r>
              <a:rPr lang="zh-CN" altLang="en-US" dirty="0" smtClean="0"/>
              <a:t>来自于组织政治的冲突</a:t>
            </a:r>
          </a:p>
          <a:p>
            <a:r>
              <a:rPr lang="zh-CN" altLang="en-US" dirty="0" smtClean="0"/>
              <a:t>权力斗争被认为是一个较为普遍的冲突</a:t>
            </a:r>
            <a:r>
              <a:rPr lang="zh-CN" altLang="en-US" dirty="0" smtClean="0"/>
              <a:t>来源</a:t>
            </a:r>
            <a:endParaRPr lang="en-US" altLang="zh-CN" dirty="0" smtClean="0"/>
          </a:p>
          <a:p>
            <a:r>
              <a:rPr lang="zh-CN" altLang="en-US" dirty="0" smtClean="0"/>
              <a:t>商务策划团队里，权力和影响力的不平衡会导致政治冲突。在团队的磨合阶段，这种冲突还可能表现得十分</a:t>
            </a:r>
            <a:r>
              <a:rPr lang="zh-CN" altLang="en-US" dirty="0" smtClean="0"/>
              <a:t>激烈</a:t>
            </a:r>
            <a:endParaRPr lang="en-US" altLang="zh-CN" dirty="0" smtClean="0"/>
          </a:p>
          <a:p>
            <a:pPr lvl="1"/>
            <a:r>
              <a:rPr lang="zh-CN" altLang="en-US" dirty="0" smtClean="0"/>
              <a:t>在商务策划团队里，每个成员都拥有各自不同的专业背景和专业能力，这些能力在各自的领域里，相对地形成了某种</a:t>
            </a:r>
            <a:r>
              <a:rPr lang="zh-CN" altLang="en-US" dirty="0" smtClean="0"/>
              <a:t>权威</a:t>
            </a:r>
            <a:endParaRPr lang="en-US" altLang="zh-CN" dirty="0" smtClean="0"/>
          </a:p>
          <a:p>
            <a:pPr lvl="1"/>
            <a:r>
              <a:rPr lang="zh-CN" altLang="en-US" dirty="0" smtClean="0"/>
              <a:t>同时</a:t>
            </a:r>
            <a:r>
              <a:rPr lang="zh-CN" altLang="en-US" dirty="0" smtClean="0"/>
              <a:t>，在商务策划团队里，团队成员大都个性鲜明，成功欲和表现欲极其强烈，对于权力和影响力的有意识和无意识的争夺随时都在发生着，从而导致冲突</a:t>
            </a:r>
            <a:r>
              <a:rPr lang="zh-CN" altLang="en-US" dirty="0" smtClean="0"/>
              <a:t>产生</a:t>
            </a:r>
            <a:endParaRPr lang="zh-CN" altLang="en-US" b="1"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457200" y="1600200"/>
            <a:ext cx="8229600" cy="4900634"/>
          </a:xfrm>
        </p:spPr>
        <p:txBody>
          <a:bodyPr>
            <a:normAutofit fontScale="85000" lnSpcReduction="20000"/>
          </a:bodyPr>
          <a:lstStyle/>
          <a:p>
            <a:r>
              <a:rPr lang="en-US" dirty="0" smtClean="0"/>
              <a:t>(</a:t>
            </a:r>
            <a:r>
              <a:rPr lang="zh-CN" altLang="en-US" dirty="0" smtClean="0"/>
              <a:t>二</a:t>
            </a:r>
            <a:r>
              <a:rPr lang="en-US" dirty="0" smtClean="0"/>
              <a:t>)</a:t>
            </a:r>
            <a:r>
              <a:rPr lang="zh-CN" altLang="en-US" b="1" dirty="0" smtClean="0"/>
              <a:t>冲突产生的原因</a:t>
            </a:r>
            <a:endParaRPr lang="zh-CN" altLang="en-US" b="1" dirty="0"/>
          </a:p>
          <a:p>
            <a:r>
              <a:rPr lang="en-US" altLang="zh-CN" dirty="0" smtClean="0"/>
              <a:t>(4)</a:t>
            </a:r>
            <a:r>
              <a:rPr lang="zh-CN" altLang="en-US" dirty="0" smtClean="0"/>
              <a:t>来自于文化的冲突</a:t>
            </a:r>
          </a:p>
          <a:p>
            <a:r>
              <a:rPr lang="zh-CN" altLang="en-US" dirty="0" smtClean="0"/>
              <a:t>商务策划团队建设过程中，由于对团队的组织目标、任务、宗旨、使命，对工作的态度，对客户和社会的责任，乃至对团队的建设和组织方式，都各有不同的观点</a:t>
            </a:r>
            <a:r>
              <a:rPr lang="zh-CN" altLang="en-US" dirty="0" smtClean="0"/>
              <a:t>。</a:t>
            </a:r>
            <a:endParaRPr lang="en-US" altLang="zh-CN" dirty="0" smtClean="0"/>
          </a:p>
          <a:p>
            <a:r>
              <a:rPr lang="zh-CN" altLang="en-US" dirty="0" smtClean="0"/>
              <a:t>不同</a:t>
            </a:r>
            <a:r>
              <a:rPr lang="zh-CN" altLang="en-US" dirty="0" smtClean="0"/>
              <a:t>的价值观，不同的认识水平和不同的认知方式，导致不同的态度。</a:t>
            </a:r>
            <a:endParaRPr lang="en-US" altLang="zh-CN" dirty="0" smtClean="0"/>
          </a:p>
          <a:p>
            <a:r>
              <a:rPr lang="zh-CN" altLang="en-US" dirty="0" smtClean="0"/>
              <a:t>这种冲突，在初期表现得比较含蓄并不必然导致激烈的争执，但在工作和合作过程中，会产生消极的抵触，在一定程度上，影响到积极性、主动性和创造性的发挥，影响到项目进展，阻碍团队的健康</a:t>
            </a:r>
            <a:r>
              <a:rPr lang="zh-CN" altLang="en-US" dirty="0" smtClean="0"/>
              <a:t>发展</a:t>
            </a:r>
            <a:endParaRPr lang="zh-CN" altLang="en-US"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fontScale="85000" lnSpcReduction="20000"/>
          </a:bodyPr>
          <a:lstStyle/>
          <a:p>
            <a:r>
              <a:rPr lang="en-US" dirty="0" smtClean="0"/>
              <a:t>(</a:t>
            </a:r>
            <a:r>
              <a:rPr lang="zh-CN" altLang="en-US" dirty="0" smtClean="0"/>
              <a:t>二</a:t>
            </a:r>
            <a:r>
              <a:rPr lang="en-US" dirty="0" smtClean="0"/>
              <a:t>)</a:t>
            </a:r>
            <a:r>
              <a:rPr lang="zh-CN" altLang="en-US" b="1" dirty="0" smtClean="0"/>
              <a:t>冲突产生的原因</a:t>
            </a:r>
            <a:endParaRPr lang="zh-CN" altLang="en-US" b="1" dirty="0"/>
          </a:p>
          <a:p>
            <a:r>
              <a:rPr lang="en-US" altLang="zh-CN" dirty="0" smtClean="0"/>
              <a:t>(5)</a:t>
            </a:r>
            <a:r>
              <a:rPr lang="zh-CN" altLang="en-US" dirty="0" smtClean="0"/>
              <a:t>来自于利益分配的冲突</a:t>
            </a:r>
          </a:p>
          <a:p>
            <a:r>
              <a:rPr lang="zh-CN" altLang="en-US" dirty="0" smtClean="0"/>
              <a:t>策划团队是利益混合体，团队成员因为共同的利益而</a:t>
            </a:r>
            <a:r>
              <a:rPr lang="zh-CN" altLang="en-US" dirty="0" smtClean="0"/>
              <a:t>合作</a:t>
            </a:r>
            <a:endParaRPr lang="en-US" altLang="zh-CN" dirty="0" smtClean="0"/>
          </a:p>
          <a:p>
            <a:r>
              <a:rPr lang="zh-CN" altLang="en-US" dirty="0" smtClean="0"/>
              <a:t>但</a:t>
            </a:r>
            <a:r>
              <a:rPr lang="zh-CN" altLang="en-US" dirty="0" smtClean="0"/>
              <a:t>利益是动态的，也包含了十分丰富的内容，既有经济的利益，也有名誉、地位、成就感、影响力等非经济的</a:t>
            </a:r>
            <a:r>
              <a:rPr lang="zh-CN" altLang="en-US" dirty="0" smtClean="0"/>
              <a:t>利益</a:t>
            </a:r>
            <a:endParaRPr lang="en-US" altLang="zh-CN" dirty="0" smtClean="0"/>
          </a:p>
          <a:p>
            <a:r>
              <a:rPr lang="zh-CN" altLang="en-US" dirty="0" smtClean="0"/>
              <a:t>在商务策划团队里，存在着团队的主要发起人、项目负责人、主要贡献者和重要贡献者、内外部客户、同行、重要支持者、团队成员等多个利益相关者，他们的利益并不总是一致的，这种利益上的争执常常会导致冲突的</a:t>
            </a:r>
            <a:r>
              <a:rPr lang="zh-CN" altLang="en-US" dirty="0" smtClean="0"/>
              <a:t>产生</a:t>
            </a:r>
            <a:endParaRPr lang="en-US" altLang="zh-CN" dirty="0" smtClean="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fontScale="85000" lnSpcReduction="20000"/>
          </a:bodyPr>
          <a:lstStyle/>
          <a:p>
            <a:r>
              <a:rPr lang="en-US" dirty="0" smtClean="0"/>
              <a:t>(</a:t>
            </a:r>
            <a:r>
              <a:rPr lang="zh-CN" altLang="en-US" dirty="0" smtClean="0"/>
              <a:t>三</a:t>
            </a:r>
            <a:r>
              <a:rPr lang="en-US" dirty="0" smtClean="0"/>
              <a:t>)</a:t>
            </a:r>
            <a:r>
              <a:rPr lang="zh-CN" altLang="en-US" b="1" dirty="0" smtClean="0"/>
              <a:t>冲突的管理</a:t>
            </a:r>
            <a:endParaRPr lang="zh-CN" altLang="en-US" b="1" dirty="0"/>
          </a:p>
          <a:p>
            <a:r>
              <a:rPr lang="zh-CN" altLang="en-US" dirty="0" smtClean="0"/>
              <a:t>冲突在商务策划团队的发展过程中时常出现，不同的阶段导致冲突产生的原因不同，冲突的类型也不同。对于商务策划团队来说，必须要树立正确的冲突观念，充分认识冲突，确定冲突管理的目标</a:t>
            </a:r>
            <a:r>
              <a:rPr lang="en-US" altLang="zh-CN" dirty="0" smtClean="0"/>
              <a:t>——</a:t>
            </a:r>
            <a:r>
              <a:rPr lang="zh-CN" altLang="en-US" dirty="0" smtClean="0"/>
              <a:t>把冲突控制在合理的冲突水平和冲突</a:t>
            </a:r>
            <a:r>
              <a:rPr lang="zh-CN" altLang="en-US" dirty="0" smtClean="0"/>
              <a:t>范围</a:t>
            </a:r>
            <a:endParaRPr lang="en-US" altLang="zh-CN" dirty="0" smtClean="0"/>
          </a:p>
          <a:p>
            <a:pPr lvl="1"/>
            <a:r>
              <a:rPr lang="zh-CN" altLang="en-US" dirty="0" smtClean="0"/>
              <a:t>一个追求高绩效的团队，必须具备允许建设性冲突和创造性摩擦的</a:t>
            </a:r>
            <a:r>
              <a:rPr lang="zh-CN" altLang="en-US" dirty="0" smtClean="0"/>
              <a:t>能力</a:t>
            </a:r>
            <a:endParaRPr lang="en-US" altLang="zh-CN" dirty="0" smtClean="0"/>
          </a:p>
          <a:p>
            <a:pPr lvl="1"/>
            <a:r>
              <a:rPr lang="zh-CN" altLang="en-US" dirty="0" smtClean="0"/>
              <a:t>此外，还要将冲突的范围控制在工作范围内，仅限于针对项目的完成、对组织共同的利益和目标的不同观点、</a:t>
            </a:r>
            <a:r>
              <a:rPr lang="zh-CN" altLang="en-US" dirty="0" smtClean="0"/>
              <a:t>方法</a:t>
            </a:r>
            <a:endParaRPr lang="en-US" altLang="zh-CN" dirty="0" smtClean="0"/>
          </a:p>
          <a:p>
            <a:pPr lvl="1"/>
            <a:r>
              <a:rPr lang="zh-CN" altLang="en-US" dirty="0" smtClean="0"/>
              <a:t>一旦冲突超出合理的水平和范围就需要对冲突进行化解，就是将矛盾冲突限定在合理的范围和合理的水平</a:t>
            </a:r>
            <a:endParaRPr lang="en-US" altLang="zh-CN" dirty="0" smtClean="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fontScale="85000" lnSpcReduction="10000"/>
          </a:bodyPr>
          <a:lstStyle/>
          <a:p>
            <a:r>
              <a:rPr lang="en-US" dirty="0" smtClean="0"/>
              <a:t>(</a:t>
            </a:r>
            <a:r>
              <a:rPr lang="zh-CN" altLang="en-US" dirty="0" smtClean="0"/>
              <a:t>四</a:t>
            </a:r>
            <a:r>
              <a:rPr lang="en-US" dirty="0" smtClean="0"/>
              <a:t>)</a:t>
            </a:r>
            <a:r>
              <a:rPr lang="zh-CN" altLang="en-US" dirty="0" smtClean="0"/>
              <a:t>促进商务策划团队合作的方法</a:t>
            </a:r>
            <a:endParaRPr lang="zh-CN" altLang="en-US" dirty="0"/>
          </a:p>
          <a:p>
            <a:r>
              <a:rPr lang="zh-CN" altLang="en-US" dirty="0" smtClean="0"/>
              <a:t>合作是人的本能之一，形成团队就是为了与他人合作，合理利用每一个成员的知识和技能协同工作，为了实现某一共同目标而相互支持、共同</a:t>
            </a:r>
            <a:r>
              <a:rPr lang="zh-CN" altLang="en-US" dirty="0" smtClean="0"/>
              <a:t>奋斗</a:t>
            </a:r>
            <a:endParaRPr lang="en-US" altLang="zh-CN" dirty="0" smtClean="0"/>
          </a:p>
          <a:p>
            <a:r>
              <a:rPr lang="zh-CN" altLang="en-US" dirty="0" smtClean="0"/>
              <a:t>对</a:t>
            </a:r>
            <a:r>
              <a:rPr lang="zh-CN" altLang="en-US" dirty="0" smtClean="0"/>
              <a:t>冲突进行管理也是为了更好地进行团队</a:t>
            </a:r>
            <a:r>
              <a:rPr lang="zh-CN" altLang="en-US" dirty="0" smtClean="0"/>
              <a:t>合作</a:t>
            </a:r>
            <a:endParaRPr lang="en-US" altLang="zh-CN" dirty="0" smtClean="0"/>
          </a:p>
          <a:p>
            <a:r>
              <a:rPr lang="zh-CN" altLang="en-US" dirty="0" smtClean="0"/>
              <a:t>团队合作的价值在于最大化地发挥每个人的能力，从而最大化地实现团队整体的</a:t>
            </a:r>
            <a:r>
              <a:rPr lang="zh-CN" altLang="en-US" dirty="0" smtClean="0"/>
              <a:t>效能</a:t>
            </a:r>
            <a:endParaRPr lang="en-US" altLang="zh-CN" dirty="0" smtClean="0"/>
          </a:p>
          <a:p>
            <a:r>
              <a:rPr lang="zh-CN" altLang="en-US" dirty="0" smtClean="0"/>
              <a:t>商务策划是一个系统工程，策划行为是集思广益、广纳贤才进行协作创意与设计的过程，因此商务策划组织必须充分发挥主创人的智慧的基础上形成团队合作的</a:t>
            </a:r>
            <a:r>
              <a:rPr lang="zh-CN" altLang="en-US" dirty="0" smtClean="0"/>
              <a:t>组织系统</a:t>
            </a:r>
            <a:endParaRPr lang="en-US" altLang="zh-CN" dirty="0" smtClean="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fontScale="92500" lnSpcReduction="20000"/>
          </a:bodyPr>
          <a:lstStyle/>
          <a:p>
            <a:r>
              <a:rPr lang="en-US" dirty="0" smtClean="0"/>
              <a:t>(</a:t>
            </a:r>
            <a:r>
              <a:rPr lang="zh-CN" altLang="en-US" dirty="0" smtClean="0"/>
              <a:t>四</a:t>
            </a:r>
            <a:r>
              <a:rPr lang="en-US" dirty="0" smtClean="0"/>
              <a:t>)</a:t>
            </a:r>
            <a:r>
              <a:rPr lang="zh-CN" altLang="en-US" dirty="0" smtClean="0"/>
              <a:t>促进商务策划团队合作的方法</a:t>
            </a:r>
            <a:endParaRPr lang="zh-CN" altLang="en-US" dirty="0"/>
          </a:p>
          <a:p>
            <a:r>
              <a:rPr lang="en-US" altLang="zh-CN" dirty="0" smtClean="0"/>
              <a:t>(1) </a:t>
            </a:r>
            <a:r>
              <a:rPr lang="zh-CN" altLang="en-US" dirty="0" smtClean="0"/>
              <a:t>尊重并认识成员个体的利益</a:t>
            </a:r>
          </a:p>
          <a:p>
            <a:r>
              <a:rPr lang="zh-CN" altLang="en-US" dirty="0" smtClean="0"/>
              <a:t>在团队管理中，管理者使团队成员做出符合团队利益的事情的前提是尊重成员的</a:t>
            </a:r>
            <a:r>
              <a:rPr lang="zh-CN" altLang="en-US" dirty="0" smtClean="0"/>
              <a:t>个人利益</a:t>
            </a:r>
            <a:endParaRPr lang="en-US" altLang="zh-CN" dirty="0" smtClean="0"/>
          </a:p>
          <a:p>
            <a:r>
              <a:rPr lang="zh-CN" altLang="en-US" dirty="0" smtClean="0"/>
              <a:t>作为商务策划团队的管理者要学会尊重团队成员的个人利益，认识成员个体的利益诉求，并满足</a:t>
            </a:r>
            <a:r>
              <a:rPr lang="zh-CN" altLang="en-US" dirty="0" smtClean="0"/>
              <a:t>他们</a:t>
            </a:r>
            <a:endParaRPr lang="en-US" altLang="zh-CN" dirty="0" smtClean="0"/>
          </a:p>
          <a:p>
            <a:r>
              <a:rPr lang="zh-CN" altLang="en-US" dirty="0" smtClean="0"/>
              <a:t>成员利益的满足可以激励成员更加努力，最终促进整个团队的利益，形成一个良性的循环机制，从而更好地实现自身和团队的利益，实现共</a:t>
            </a:r>
            <a:r>
              <a:rPr lang="zh-CN" altLang="en-US" dirty="0" smtClean="0"/>
              <a:t>赢</a:t>
            </a:r>
            <a:endParaRPr lang="en-US" altLang="zh-CN" dirty="0" smtClean="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457200" y="1600200"/>
            <a:ext cx="8229600" cy="4900634"/>
          </a:xfrm>
        </p:spPr>
        <p:txBody>
          <a:bodyPr>
            <a:normAutofit fontScale="77500" lnSpcReduction="20000"/>
          </a:bodyPr>
          <a:lstStyle/>
          <a:p>
            <a:r>
              <a:rPr lang="en-US" dirty="0" smtClean="0"/>
              <a:t>(</a:t>
            </a:r>
            <a:r>
              <a:rPr lang="zh-CN" altLang="en-US" dirty="0" smtClean="0"/>
              <a:t>四</a:t>
            </a:r>
            <a:r>
              <a:rPr lang="en-US" dirty="0" smtClean="0"/>
              <a:t>)</a:t>
            </a:r>
            <a:r>
              <a:rPr lang="zh-CN" altLang="en-US" dirty="0" smtClean="0"/>
              <a:t>促进商务策划团队合作的方法</a:t>
            </a:r>
            <a:endParaRPr lang="zh-CN" altLang="en-US" dirty="0"/>
          </a:p>
          <a:p>
            <a:r>
              <a:rPr lang="en-US" altLang="zh-CN" dirty="0" smtClean="0"/>
              <a:t>(2) </a:t>
            </a:r>
            <a:r>
              <a:rPr lang="zh-CN" altLang="en-US" dirty="0" smtClean="0"/>
              <a:t>强化归属感</a:t>
            </a:r>
          </a:p>
          <a:p>
            <a:r>
              <a:rPr lang="zh-CN" altLang="en-US" dirty="0" smtClean="0"/>
              <a:t>人不仅有安全感和利益诉求的需求，也有归属感的需求。归属感可以让群体内部的关系更稳定、更</a:t>
            </a:r>
            <a:r>
              <a:rPr lang="zh-CN" altLang="en-US" dirty="0" smtClean="0"/>
              <a:t>持久</a:t>
            </a:r>
            <a:endParaRPr lang="en-US" altLang="zh-CN" dirty="0" smtClean="0"/>
          </a:p>
          <a:p>
            <a:r>
              <a:rPr lang="zh-CN" altLang="en-US" dirty="0" smtClean="0"/>
              <a:t>团队总是在不停地运转前进着，每个成员也势必被促动前行，在这个过程中，离心力的产生</a:t>
            </a:r>
            <a:r>
              <a:rPr lang="zh-CN" altLang="en-US" dirty="0" smtClean="0"/>
              <a:t>不可避免</a:t>
            </a:r>
            <a:endParaRPr lang="en-US" altLang="zh-CN" dirty="0" smtClean="0"/>
          </a:p>
          <a:p>
            <a:r>
              <a:rPr lang="zh-CN" altLang="en-US" dirty="0" smtClean="0"/>
              <a:t>在</a:t>
            </a:r>
            <a:r>
              <a:rPr lang="zh-CN" altLang="en-US" dirty="0" smtClean="0"/>
              <a:t>每个群体内部，归属感充当了黏合剂的</a:t>
            </a:r>
            <a:r>
              <a:rPr lang="zh-CN" altLang="en-US" dirty="0" smtClean="0"/>
              <a:t>作用</a:t>
            </a:r>
            <a:endParaRPr lang="en-US" altLang="zh-CN" dirty="0" smtClean="0"/>
          </a:p>
          <a:p>
            <a:pPr lvl="1"/>
            <a:r>
              <a:rPr lang="zh-CN" altLang="en-US" dirty="0" smtClean="0"/>
              <a:t>只有</a:t>
            </a:r>
            <a:r>
              <a:rPr lang="zh-CN" altLang="en-US" dirty="0" smtClean="0"/>
              <a:t>个人的归属感增强，不被离心力分散群体的力量，团队才会更加稳定和</a:t>
            </a:r>
            <a:r>
              <a:rPr lang="zh-CN" altLang="en-US" dirty="0" smtClean="0"/>
              <a:t>团结</a:t>
            </a:r>
            <a:endParaRPr lang="en-US" altLang="zh-CN" dirty="0" smtClean="0"/>
          </a:p>
          <a:p>
            <a:r>
              <a:rPr lang="zh-CN" altLang="en-US" dirty="0" smtClean="0"/>
              <a:t>认同感是归属感的前提和基础，因此商务策划团队的管理者要认识到团队成员认同感和归属感对团队的重要性，尽量满足团队成员更高层次的认同感诉求，使团队成员有更强烈的归属感，最大限度地发挥每个成员的能力，从而最大化团队的</a:t>
            </a:r>
            <a:r>
              <a:rPr lang="zh-CN" altLang="en-US" dirty="0" smtClean="0"/>
              <a:t>效能</a:t>
            </a:r>
            <a:endParaRPr lang="en-US" altLang="zh-CN" dirty="0" smtClean="0"/>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457200" y="1600200"/>
            <a:ext cx="8229600" cy="4900634"/>
          </a:xfrm>
        </p:spPr>
        <p:txBody>
          <a:bodyPr>
            <a:normAutofit fontScale="85000" lnSpcReduction="10000"/>
          </a:bodyPr>
          <a:lstStyle/>
          <a:p>
            <a:r>
              <a:rPr lang="en-US" dirty="0" smtClean="0"/>
              <a:t>(</a:t>
            </a:r>
            <a:r>
              <a:rPr lang="zh-CN" altLang="en-US" dirty="0" smtClean="0"/>
              <a:t>四</a:t>
            </a:r>
            <a:r>
              <a:rPr lang="en-US" dirty="0" smtClean="0"/>
              <a:t>)</a:t>
            </a:r>
            <a:r>
              <a:rPr lang="zh-CN" altLang="en-US" dirty="0" smtClean="0"/>
              <a:t>促进商务策划团队合作的方法</a:t>
            </a:r>
            <a:endParaRPr lang="zh-CN" altLang="en-US" dirty="0"/>
          </a:p>
          <a:p>
            <a:r>
              <a:rPr lang="en-US" altLang="zh-CN" dirty="0" smtClean="0"/>
              <a:t>(3) </a:t>
            </a:r>
            <a:r>
              <a:rPr lang="zh-CN" altLang="en-US" dirty="0" smtClean="0"/>
              <a:t>营造宽松的组织氛围</a:t>
            </a:r>
          </a:p>
          <a:p>
            <a:r>
              <a:rPr lang="zh-CN" altLang="en-US" dirty="0" smtClean="0"/>
              <a:t>团队的组织氛围对成员能力发挥起着关键的作用，成员的表现也会影响整个团队的组织</a:t>
            </a:r>
            <a:r>
              <a:rPr lang="zh-CN" altLang="en-US" dirty="0" smtClean="0"/>
              <a:t>氛围</a:t>
            </a:r>
            <a:endParaRPr lang="en-US" altLang="zh-CN" dirty="0" smtClean="0"/>
          </a:p>
          <a:p>
            <a:r>
              <a:rPr lang="zh-CN" altLang="en-US" dirty="0" smtClean="0"/>
              <a:t>团队</a:t>
            </a:r>
            <a:r>
              <a:rPr lang="zh-CN" altLang="en-US" dirty="0" smtClean="0"/>
              <a:t>氛围和团队成员的表现存在一种相互作用的</a:t>
            </a:r>
            <a:r>
              <a:rPr lang="zh-CN" altLang="en-US" dirty="0" smtClean="0"/>
              <a:t>机制</a:t>
            </a:r>
            <a:endParaRPr lang="en-US" altLang="zh-CN" dirty="0" smtClean="0"/>
          </a:p>
          <a:p>
            <a:r>
              <a:rPr lang="zh-CN" altLang="en-US" dirty="0" smtClean="0"/>
              <a:t>在宽松、畅通交流和平等沟通的团队氛围里，成员之间以相互信任为基础，可以开诚布公、自由而放松地发表意见，不必因为顾忌而隐瞒自己的真实想法；信息公开、透明，人人都拥有平等的</a:t>
            </a:r>
            <a:r>
              <a:rPr lang="zh-CN" altLang="en-US" dirty="0" smtClean="0"/>
              <a:t>机会</a:t>
            </a:r>
            <a:endParaRPr lang="en-US" altLang="zh-CN" dirty="0" smtClean="0"/>
          </a:p>
          <a:p>
            <a:pPr lvl="1"/>
            <a:r>
              <a:rPr lang="zh-CN" altLang="en-US" dirty="0" smtClean="0"/>
              <a:t>这样</a:t>
            </a:r>
            <a:r>
              <a:rPr lang="zh-CN" altLang="en-US" dirty="0" smtClean="0"/>
              <a:t>的组织氛围是商务策划团队创造力的源泉，也是策划团队高效完成策划任务的</a:t>
            </a:r>
            <a:r>
              <a:rPr lang="zh-CN" altLang="en-US" dirty="0" smtClean="0"/>
              <a:t>保证</a:t>
            </a:r>
            <a:endParaRPr lang="en-US" altLang="zh-CN" dirty="0" smtClean="0"/>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457200" y="1600200"/>
            <a:ext cx="8229600" cy="4900634"/>
          </a:xfrm>
        </p:spPr>
        <p:txBody>
          <a:bodyPr>
            <a:normAutofit fontScale="77500" lnSpcReduction="20000"/>
          </a:bodyPr>
          <a:lstStyle/>
          <a:p>
            <a:r>
              <a:rPr lang="en-US" dirty="0" smtClean="0"/>
              <a:t>(</a:t>
            </a:r>
            <a:r>
              <a:rPr lang="zh-CN" altLang="en-US" dirty="0" smtClean="0"/>
              <a:t>四</a:t>
            </a:r>
            <a:r>
              <a:rPr lang="en-US" dirty="0" smtClean="0"/>
              <a:t>)</a:t>
            </a:r>
            <a:r>
              <a:rPr lang="zh-CN" altLang="en-US" dirty="0" smtClean="0"/>
              <a:t>促进商务策划团队合作的方法</a:t>
            </a:r>
            <a:endParaRPr lang="zh-CN" altLang="en-US" dirty="0"/>
          </a:p>
          <a:p>
            <a:r>
              <a:rPr lang="en-US" altLang="zh-CN" dirty="0" smtClean="0"/>
              <a:t>(4) </a:t>
            </a:r>
            <a:r>
              <a:rPr lang="zh-CN" altLang="en-US" dirty="0" smtClean="0"/>
              <a:t>实现真正意义的有机合作</a:t>
            </a:r>
          </a:p>
          <a:p>
            <a:r>
              <a:rPr lang="zh-CN" altLang="en-US" dirty="0" smtClean="0"/>
              <a:t>有机合作是指每个团队成员有不同的职责和能力，成员与成员之间存在一定的</a:t>
            </a:r>
            <a:r>
              <a:rPr lang="zh-CN" altLang="en-US" dirty="0" smtClean="0"/>
              <a:t>差别</a:t>
            </a:r>
            <a:endParaRPr lang="en-US" altLang="zh-CN" dirty="0" smtClean="0"/>
          </a:p>
          <a:p>
            <a:r>
              <a:rPr lang="zh-CN" altLang="en-US" dirty="0" smtClean="0"/>
              <a:t>在</a:t>
            </a:r>
            <a:r>
              <a:rPr lang="zh-CN" altLang="en-US" dirty="0" smtClean="0"/>
              <a:t>这种合作中，每个成员都有其特有的、不可替代的责任，就像一个有机体一样，每个部分的功能和作用都</a:t>
            </a:r>
            <a:r>
              <a:rPr lang="zh-CN" altLang="en-US" dirty="0" smtClean="0"/>
              <a:t>不同</a:t>
            </a:r>
            <a:endParaRPr lang="en-US" altLang="zh-CN" dirty="0" smtClean="0"/>
          </a:p>
          <a:p>
            <a:r>
              <a:rPr lang="zh-CN" altLang="en-US" dirty="0" smtClean="0"/>
              <a:t>商务策划团队是典型的有机合作，每个成员的职责有区分，最大化每个团队成员的个性和优势，也使得团队成员之间的合作性</a:t>
            </a:r>
            <a:r>
              <a:rPr lang="zh-CN" altLang="en-US" dirty="0" smtClean="0"/>
              <a:t>加强</a:t>
            </a:r>
            <a:endParaRPr lang="en-US" altLang="zh-CN" dirty="0" smtClean="0"/>
          </a:p>
          <a:p>
            <a:r>
              <a:rPr lang="zh-CN" altLang="en-US" dirty="0" smtClean="0"/>
              <a:t>作为商务策划团队的管理者就要保证团队是真正意义上的有机合作，对整个团队的职能进行细分，鼓励团队成员发挥自己的特长，展示自己的个性和能力，使每个团队成员的专长互补，提升团队专业化水平</a:t>
            </a:r>
            <a:r>
              <a:rPr lang="zh-CN" altLang="en-US" dirty="0" smtClean="0"/>
              <a:t>的</a:t>
            </a:r>
            <a:endParaRPr lang="en-US" altLang="zh-CN" dirty="0" smtClean="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fontScale="77500" lnSpcReduction="20000"/>
          </a:bodyPr>
          <a:lstStyle/>
          <a:p>
            <a:r>
              <a:rPr lang="en-US" dirty="0" smtClean="0"/>
              <a:t>(</a:t>
            </a:r>
            <a:r>
              <a:rPr lang="zh-CN" altLang="en-US" dirty="0" smtClean="0"/>
              <a:t>一</a:t>
            </a:r>
            <a:r>
              <a:rPr lang="en-US" dirty="0" smtClean="0"/>
              <a:t>)</a:t>
            </a:r>
            <a:r>
              <a:rPr lang="zh-CN" altLang="en-US" dirty="0" smtClean="0"/>
              <a:t>卓越的思想道德品质</a:t>
            </a:r>
            <a:endParaRPr lang="zh-CN" altLang="en-US" dirty="0"/>
          </a:p>
          <a:p>
            <a:pPr>
              <a:buNone/>
            </a:pPr>
            <a:endParaRPr lang="zh-CN" altLang="en-US" dirty="0"/>
          </a:p>
          <a:p>
            <a:r>
              <a:rPr lang="zh-CN" altLang="en-US" dirty="0" smtClean="0"/>
              <a:t>任何一个职业都要有其相适应的职业道德，具备良好的职业道德是事业成功的</a:t>
            </a:r>
            <a:r>
              <a:rPr lang="zh-CN" altLang="en-US" dirty="0" smtClean="0"/>
              <a:t>基础</a:t>
            </a:r>
            <a:endParaRPr lang="zh-CN" altLang="en-US" dirty="0" smtClean="0"/>
          </a:p>
          <a:p>
            <a:r>
              <a:rPr lang="zh-CN" altLang="en-US" dirty="0" smtClean="0"/>
              <a:t>策划人要有较高的道德水平，“有德”是商务策划人的第一素质。卓越的思想道德品质是成为一个合格的策划人和优秀的策划人的前提</a:t>
            </a:r>
            <a:r>
              <a:rPr lang="zh-CN" altLang="en-US" dirty="0" smtClean="0"/>
              <a:t>条件</a:t>
            </a:r>
            <a:endParaRPr lang="en-US" altLang="zh-CN" dirty="0" smtClean="0"/>
          </a:p>
          <a:p>
            <a:r>
              <a:rPr lang="zh-CN" altLang="en-US" dirty="0" smtClean="0"/>
              <a:t>对于</a:t>
            </a:r>
            <a:r>
              <a:rPr lang="zh-CN" altLang="en-US" dirty="0" smtClean="0"/>
              <a:t>商务策划人来说，遵循一定的职业标准是其应该具备的最基本的素质，也是其从事策划职业过程中的一种内在的、非强制性的约束机制</a:t>
            </a:r>
            <a:r>
              <a:rPr lang="zh-CN" altLang="en-US" dirty="0" smtClean="0"/>
              <a:t>。</a:t>
            </a:r>
            <a:endParaRPr lang="en-US" altLang="zh-CN" dirty="0" smtClean="0"/>
          </a:p>
          <a:p>
            <a:r>
              <a:rPr lang="zh-CN" altLang="en-US" dirty="0" smtClean="0"/>
              <a:t>商务</a:t>
            </a:r>
            <a:r>
              <a:rPr lang="zh-CN" altLang="en-US" dirty="0" smtClean="0"/>
              <a:t>策划人要以诚信为本，使所有利益相关者的利益保持一致，整个策划生涯内的任何策划方案都能够经得起时间、利润和社会的</a:t>
            </a:r>
            <a:r>
              <a:rPr lang="zh-CN" altLang="en-US" dirty="0" smtClean="0"/>
              <a:t>考验</a:t>
            </a:r>
            <a:endParaRPr lang="zh-CN" alt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fontScale="85000" lnSpcReduction="20000"/>
          </a:bodyPr>
          <a:lstStyle/>
          <a:p>
            <a:r>
              <a:rPr lang="en-US" dirty="0" smtClean="0"/>
              <a:t>(</a:t>
            </a:r>
            <a:r>
              <a:rPr lang="zh-CN" altLang="en-US" dirty="0" smtClean="0"/>
              <a:t>二</a:t>
            </a:r>
            <a:r>
              <a:rPr lang="en-US" dirty="0" smtClean="0"/>
              <a:t>)</a:t>
            </a:r>
            <a:r>
              <a:rPr lang="zh-CN" altLang="en-US" dirty="0" smtClean="0"/>
              <a:t>合理的知识结构</a:t>
            </a:r>
          </a:p>
          <a:p>
            <a:pPr>
              <a:buNone/>
            </a:pPr>
            <a:endParaRPr lang="zh-CN" altLang="en-US" dirty="0"/>
          </a:p>
          <a:p>
            <a:r>
              <a:rPr lang="zh-CN" altLang="en-US" dirty="0" smtClean="0"/>
              <a:t>策划的工作内容决定了策划人需要具备综合性的知识结构，需要具备经济管理、社会科学、法律法规的基础知识，以及传播学、商品学、消费心理学、策划知识、写作技能等</a:t>
            </a:r>
            <a:r>
              <a:rPr lang="zh-CN" altLang="en-US" dirty="0" smtClean="0"/>
              <a:t>专业知识</a:t>
            </a:r>
            <a:endParaRPr lang="en-US" altLang="zh-CN" dirty="0" smtClean="0"/>
          </a:p>
          <a:p>
            <a:r>
              <a:rPr lang="zh-CN" altLang="en-US" dirty="0" smtClean="0"/>
              <a:t>除此之外，在涉及专业领域的策划案时，还需要精通相关行业的</a:t>
            </a:r>
            <a:r>
              <a:rPr lang="zh-CN" altLang="en-US" dirty="0" smtClean="0"/>
              <a:t>知识</a:t>
            </a:r>
            <a:endParaRPr lang="en-US" altLang="zh-CN" dirty="0" smtClean="0"/>
          </a:p>
          <a:p>
            <a:r>
              <a:rPr lang="zh-CN" altLang="en-US" dirty="0" smtClean="0"/>
              <a:t>策划人对未来的把握，对前瞻性的判断都是基于广阔的知识视野，需要对各行各业的知识进行整合、融合，对知识进行游刃有余的调配与运用。一个好的策划人必然是一个专才上的</a:t>
            </a:r>
            <a:r>
              <a:rPr lang="zh-CN" altLang="en-US" dirty="0" smtClean="0"/>
              <a:t>通才</a:t>
            </a:r>
            <a:endParaRPr lang="zh-CN" alt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fontScale="85000" lnSpcReduction="20000"/>
          </a:bodyPr>
          <a:lstStyle/>
          <a:p>
            <a:r>
              <a:rPr lang="en-US" dirty="0"/>
              <a:t>(</a:t>
            </a:r>
            <a:r>
              <a:rPr lang="zh-CN" altLang="en-US" dirty="0"/>
              <a:t>三</a:t>
            </a:r>
            <a:r>
              <a:rPr lang="en-US" dirty="0" smtClean="0"/>
              <a:t>)</a:t>
            </a:r>
            <a:r>
              <a:rPr lang="zh-CN" altLang="en-US" dirty="0" smtClean="0"/>
              <a:t>丰富的经验阅历</a:t>
            </a:r>
            <a:endParaRPr lang="zh-CN" altLang="en-US" dirty="0"/>
          </a:p>
          <a:p>
            <a:endParaRPr lang="zh-CN" altLang="en-US" dirty="0"/>
          </a:p>
          <a:p>
            <a:r>
              <a:rPr lang="zh-CN" altLang="en-US" dirty="0" smtClean="0"/>
              <a:t>经验和阅历对于任何一项工作都是必不可少的，对于策划人来说更为</a:t>
            </a:r>
            <a:r>
              <a:rPr lang="zh-CN" altLang="en-US" dirty="0" smtClean="0"/>
              <a:t>重要</a:t>
            </a:r>
            <a:endParaRPr lang="en-US" altLang="zh-CN" dirty="0" smtClean="0"/>
          </a:p>
          <a:p>
            <a:r>
              <a:rPr lang="zh-CN" altLang="en-US" dirty="0" smtClean="0"/>
              <a:t>所谓经验，是从已发生的事件中获取的信息；所谓阅历是由经历得来的知识和</a:t>
            </a:r>
            <a:r>
              <a:rPr lang="zh-CN" altLang="en-US" dirty="0" smtClean="0"/>
              <a:t>经验</a:t>
            </a:r>
            <a:endParaRPr lang="en-US" altLang="zh-CN" dirty="0" smtClean="0"/>
          </a:p>
          <a:p>
            <a:r>
              <a:rPr lang="zh-CN" altLang="en-US" dirty="0" smtClean="0"/>
              <a:t>积累了丰富的经验才知道何时何地何物应该应用何种技术解决问题；通过经验的发挥和应用，可以对原有技术进行</a:t>
            </a:r>
            <a:r>
              <a:rPr lang="zh-CN" altLang="en-US" dirty="0" smtClean="0"/>
              <a:t>创新</a:t>
            </a:r>
            <a:endParaRPr lang="en-US" altLang="zh-CN" dirty="0" smtClean="0"/>
          </a:p>
          <a:p>
            <a:r>
              <a:rPr lang="zh-CN" altLang="en-US" dirty="0" smtClean="0"/>
              <a:t>经验和阅历是创新的基础，而策划就是一项创新的工作，因此缺乏经验和阅历的策划人很难成为合格的</a:t>
            </a:r>
            <a:r>
              <a:rPr lang="zh-CN" altLang="en-US" dirty="0" smtClean="0"/>
              <a:t>策划人</a:t>
            </a:r>
            <a:endParaRPr lang="zh-CN" alt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fontScale="77500" lnSpcReduction="20000"/>
          </a:bodyPr>
          <a:lstStyle/>
          <a:p>
            <a:r>
              <a:rPr lang="en-US" dirty="0"/>
              <a:t>(</a:t>
            </a:r>
            <a:r>
              <a:rPr lang="zh-CN" altLang="en-US" dirty="0"/>
              <a:t>四</a:t>
            </a:r>
            <a:r>
              <a:rPr lang="en-US" dirty="0" smtClean="0"/>
              <a:t>)</a:t>
            </a:r>
            <a:r>
              <a:rPr lang="zh-CN" altLang="en-US" dirty="0" smtClean="0"/>
              <a:t>交友广泛</a:t>
            </a:r>
            <a:endParaRPr lang="zh-CN" altLang="en-US" dirty="0"/>
          </a:p>
          <a:p>
            <a:endParaRPr lang="zh-CN" altLang="en-US" dirty="0"/>
          </a:p>
          <a:p>
            <a:r>
              <a:rPr lang="zh-CN" altLang="en-US" dirty="0" smtClean="0"/>
              <a:t>策划不是闭门造车，不是书斋里的学问，是各种知识和理论，尤其是社会知识与社会资源的综合运用。与丰富的经验和阅历相补充的就是策划人的</a:t>
            </a:r>
            <a:r>
              <a:rPr lang="zh-CN" altLang="en-US" dirty="0" smtClean="0"/>
              <a:t>社会交往</a:t>
            </a:r>
            <a:endParaRPr lang="en-US" altLang="zh-CN" dirty="0" smtClean="0"/>
          </a:p>
          <a:p>
            <a:r>
              <a:rPr lang="zh-CN" altLang="en-US" dirty="0" smtClean="0"/>
              <a:t>首先，广泛的社会交往是学习新知识、丰富阅历的重要手段。在广泛的社会交往中，通过不断有意识地观察、了解和体会，逐步掌握乃至更加熟练地运用各种策划方法和工具，知识不断丰富，能力不断</a:t>
            </a:r>
            <a:r>
              <a:rPr lang="zh-CN" altLang="en-US" dirty="0" smtClean="0"/>
              <a:t>增强</a:t>
            </a:r>
            <a:endParaRPr lang="en-US" altLang="zh-CN" dirty="0" smtClean="0"/>
          </a:p>
          <a:p>
            <a:r>
              <a:rPr lang="zh-CN" altLang="en-US" dirty="0" smtClean="0"/>
              <a:t>其次，不分彼此，广泛结交可以开阔心胸，陶冶情操，坚定信念，加强责任感和</a:t>
            </a:r>
            <a:r>
              <a:rPr lang="zh-CN" altLang="en-US" dirty="0" smtClean="0"/>
              <a:t>使命感</a:t>
            </a:r>
            <a:endParaRPr lang="en-US" altLang="zh-CN" dirty="0" smtClean="0"/>
          </a:p>
          <a:p>
            <a:r>
              <a:rPr lang="zh-CN" altLang="en-US" dirty="0" smtClean="0"/>
              <a:t>最后，广泛的社会交往也是商务策划人收集信息、树立形象、建立合作交流平台的基础性</a:t>
            </a:r>
            <a:r>
              <a:rPr lang="zh-CN" altLang="en-US" dirty="0" smtClean="0"/>
              <a:t>工作</a:t>
            </a:r>
            <a:endParaRPr lang="zh-CN" alt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en-US" dirty="0" smtClean="0"/>
              <a:t>第二节 </a:t>
            </a:r>
            <a:r>
              <a:rPr lang="en-US" altLang="zh-CN" dirty="0" smtClean="0"/>
              <a:t/>
            </a:r>
            <a:br>
              <a:rPr lang="en-US" altLang="zh-CN" dirty="0" smtClean="0"/>
            </a:br>
            <a:r>
              <a:rPr lang="zh-CN" altLang="en-US" dirty="0" smtClean="0"/>
              <a:t>商务策划人所需的能力</a:t>
            </a:r>
            <a:endParaRPr lang="zh-CN" altLang="en-US" dirty="0"/>
          </a:p>
        </p:txBody>
      </p:sp>
      <p:sp>
        <p:nvSpPr>
          <p:cNvPr id="3" name="副标题 2"/>
          <p:cNvSpPr>
            <a:spLocks noGrp="1"/>
          </p:cNvSpPr>
          <p:nvPr>
            <p:ph type="subTitle" idx="1"/>
          </p:nvPr>
        </p:nvSpPr>
        <p:spPr/>
        <p:txBody>
          <a:bodyPr/>
          <a:lstStyle/>
          <a:p>
            <a:endParaRPr lang="zh-CN" alt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b="1" dirty="0" smtClean="0"/>
              <a:t>商务策划人所需的能力</a:t>
            </a:r>
            <a:endParaRPr lang="zh-CN" altLang="en-US" dirty="0"/>
          </a:p>
        </p:txBody>
      </p:sp>
      <p:sp>
        <p:nvSpPr>
          <p:cNvPr id="3" name="内容占位符 2"/>
          <p:cNvSpPr>
            <a:spLocks noGrp="1"/>
          </p:cNvSpPr>
          <p:nvPr>
            <p:ph idx="1"/>
          </p:nvPr>
        </p:nvSpPr>
        <p:spPr/>
        <p:txBody>
          <a:bodyPr>
            <a:normAutofit/>
          </a:bodyPr>
          <a:lstStyle/>
          <a:p>
            <a:pPr algn="just"/>
            <a:r>
              <a:rPr lang="zh-CN" altLang="en-US" dirty="0" smtClean="0"/>
              <a:t>能力是从事具体工作，完成特定目标的综合素质。商务策划是一项创新的工作，商务策划的能力要求不是一般人能够达到的，需要经过长期的锻炼和有意识的培育才能</a:t>
            </a:r>
            <a:r>
              <a:rPr lang="zh-CN" altLang="en-US" dirty="0" smtClean="0"/>
              <a:t>获得</a:t>
            </a:r>
            <a:endParaRPr lang="zh-CN" altLang="en-US" dirty="0" smtClean="0"/>
          </a:p>
        </p:txBody>
      </p:sp>
    </p:spTree>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122</TotalTime>
  <Words>3774</Words>
  <Application>Microsoft Office PowerPoint</Application>
  <PresentationFormat>全屏显示(4:3)</PresentationFormat>
  <Paragraphs>172</Paragraphs>
  <Slides>38</Slides>
  <Notes>0</Notes>
  <HiddenSlides>0</HiddenSlides>
  <MMClips>0</MMClips>
  <ScaleCrop>false</ScaleCrop>
  <HeadingPairs>
    <vt:vector size="4" baseType="variant">
      <vt:variant>
        <vt:lpstr>主题</vt:lpstr>
      </vt:variant>
      <vt:variant>
        <vt:i4>1</vt:i4>
      </vt:variant>
      <vt:variant>
        <vt:lpstr>幻灯片标题</vt:lpstr>
      </vt:variant>
      <vt:variant>
        <vt:i4>38</vt:i4>
      </vt:variant>
    </vt:vector>
  </HeadingPairs>
  <TitlesOfParts>
    <vt:vector size="39" baseType="lpstr">
      <vt:lpstr>Office 主题</vt:lpstr>
      <vt:lpstr>第八章商务策划团队管理</vt:lpstr>
      <vt:lpstr>第一节  商务策划人应具备的素质</vt:lpstr>
      <vt:lpstr>商务策划人应具备的素质</vt:lpstr>
      <vt:lpstr>幻灯片 4</vt:lpstr>
      <vt:lpstr>幻灯片 5</vt:lpstr>
      <vt:lpstr>幻灯片 6</vt:lpstr>
      <vt:lpstr>幻灯片 7</vt:lpstr>
      <vt:lpstr>第二节  商务策划人所需的能力</vt:lpstr>
      <vt:lpstr>商务策划人所需的能力</vt:lpstr>
      <vt:lpstr>幻灯片 10</vt:lpstr>
      <vt:lpstr>幻灯片 11</vt:lpstr>
      <vt:lpstr>幻灯片 12</vt:lpstr>
      <vt:lpstr>幻灯片 13</vt:lpstr>
      <vt:lpstr>幻灯片 14</vt:lpstr>
      <vt:lpstr>幻灯片 15</vt:lpstr>
      <vt:lpstr>幻灯片 16</vt:lpstr>
      <vt:lpstr>幻灯片 17</vt:lpstr>
      <vt:lpstr>第三节  商务策划团队的特征与发展</vt:lpstr>
      <vt:lpstr>商务策划团队</vt:lpstr>
      <vt:lpstr>幻灯片 20</vt:lpstr>
      <vt:lpstr>幻灯片 21</vt:lpstr>
      <vt:lpstr>幻灯片 22</vt:lpstr>
      <vt:lpstr>第四节 商务策划团队的冲突管理</vt:lpstr>
      <vt:lpstr>商务策划团队的冲突管理</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vector>
  </TitlesOfParts>
  <Company>China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第一章  商务策划概述</dc:title>
  <dc:creator>刘凯宁</dc:creator>
  <cp:lastModifiedBy>User</cp:lastModifiedBy>
  <cp:revision>26</cp:revision>
  <dcterms:created xsi:type="dcterms:W3CDTF">2020-12-22T07:19:23Z</dcterms:created>
  <dcterms:modified xsi:type="dcterms:W3CDTF">2020-12-24T05:44:34Z</dcterms:modified>
</cp:coreProperties>
</file>