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7"/>
  </p:notesMasterIdLst>
  <p:handoutMasterIdLst>
    <p:handoutMasterId r:id="rId58"/>
  </p:handoutMasterIdLst>
  <p:sldIdLst>
    <p:sldId id="359" r:id="rId2"/>
    <p:sldId id="360" r:id="rId3"/>
    <p:sldId id="257" r:id="rId4"/>
    <p:sldId id="258" r:id="rId5"/>
    <p:sldId id="259" r:id="rId6"/>
    <p:sldId id="260" r:id="rId7"/>
    <p:sldId id="309" r:id="rId8"/>
    <p:sldId id="308" r:id="rId9"/>
    <p:sldId id="262" r:id="rId10"/>
    <p:sldId id="263" r:id="rId11"/>
    <p:sldId id="264" r:id="rId12"/>
    <p:sldId id="265" r:id="rId13"/>
    <p:sldId id="266" r:id="rId14"/>
    <p:sldId id="310" r:id="rId15"/>
    <p:sldId id="268" r:id="rId16"/>
    <p:sldId id="269" r:id="rId17"/>
    <p:sldId id="270" r:id="rId18"/>
    <p:sldId id="271" r:id="rId19"/>
    <p:sldId id="272" r:id="rId20"/>
    <p:sldId id="273" r:id="rId21"/>
    <p:sldId id="274" r:id="rId22"/>
    <p:sldId id="275" r:id="rId23"/>
    <p:sldId id="311" r:id="rId24"/>
    <p:sldId id="361" r:id="rId25"/>
    <p:sldId id="277" r:id="rId26"/>
    <p:sldId id="278" r:id="rId27"/>
    <p:sldId id="279" r:id="rId28"/>
    <p:sldId id="280" r:id="rId29"/>
    <p:sldId id="281" r:id="rId30"/>
    <p:sldId id="312" r:id="rId31"/>
    <p:sldId id="283" r:id="rId32"/>
    <p:sldId id="284" r:id="rId33"/>
    <p:sldId id="285" r:id="rId34"/>
    <p:sldId id="286" r:id="rId35"/>
    <p:sldId id="287" r:id="rId36"/>
    <p:sldId id="313" r:id="rId37"/>
    <p:sldId id="289" r:id="rId38"/>
    <p:sldId id="314" r:id="rId39"/>
    <p:sldId id="315" r:id="rId40"/>
    <p:sldId id="292" r:id="rId41"/>
    <p:sldId id="293" r:id="rId42"/>
    <p:sldId id="294" r:id="rId43"/>
    <p:sldId id="295" r:id="rId44"/>
    <p:sldId id="296" r:id="rId45"/>
    <p:sldId id="316" r:id="rId46"/>
    <p:sldId id="298" r:id="rId47"/>
    <p:sldId id="299" r:id="rId48"/>
    <p:sldId id="300" r:id="rId49"/>
    <p:sldId id="301" r:id="rId50"/>
    <p:sldId id="302" r:id="rId51"/>
    <p:sldId id="317" r:id="rId52"/>
    <p:sldId id="304" r:id="rId53"/>
    <p:sldId id="318" r:id="rId54"/>
    <p:sldId id="319" r:id="rId55"/>
    <p:sldId id="362" r:id="rId5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660B408-B3CF-4A94-85FC-2B1E0A45F4A2}" styleName="深色样式 2 - 强调 1/强调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FABFCF23-3B69-468F-B69F-88F6DE6A72F2}" styleName="中度样式 1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18" autoAdjust="0"/>
    <p:restoredTop sz="94660"/>
  </p:normalViewPr>
  <p:slideViewPr>
    <p:cSldViewPr>
      <p:cViewPr varScale="1">
        <p:scale>
          <a:sx n="85" d="100"/>
          <a:sy n="85" d="100"/>
        </p:scale>
        <p:origin x="135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45871560-653F-474E-8D1B-667EE1F083CE}" type="doc">
      <dgm:prSet loTypeId="urn:microsoft.com/office/officeart/2005/8/layout/default#2" loCatId="list" qsTypeId="urn:microsoft.com/office/officeart/2005/8/quickstyle/simple2#1" qsCatId="simple" csTypeId="urn:microsoft.com/office/officeart/2005/8/colors/colorful1#1" csCatId="colorful" phldr="1"/>
      <dgm:spPr/>
      <dgm:t>
        <a:bodyPr/>
        <a:lstStyle/>
        <a:p>
          <a:endParaRPr lang="en-US"/>
        </a:p>
      </dgm:t>
    </dgm:pt>
    <dgm:pt modelId="{39A5266D-E471-44B6-BE19-74FAAE630FC1}">
      <dgm:prSet phldrT="[Text]"/>
      <dgm:spPr/>
      <dgm:t>
        <a:bodyPr/>
        <a:lstStyle/>
        <a:p>
          <a:r>
            <a:rPr lang="zh-CN" altLang="en-US" dirty="0"/>
            <a:t>强化理论</a:t>
          </a:r>
          <a:endParaRPr lang="en-US" dirty="0"/>
        </a:p>
      </dgm:t>
    </dgm:pt>
    <dgm:pt modelId="{A92A421E-CDE8-4DD0-993E-BBAD3E43390C}" type="parTrans" cxnId="{551F1581-357E-46D6-A420-ACFF10AA655D}">
      <dgm:prSet/>
      <dgm:spPr/>
      <dgm:t>
        <a:bodyPr/>
        <a:lstStyle/>
        <a:p>
          <a:endParaRPr lang="en-US"/>
        </a:p>
      </dgm:t>
    </dgm:pt>
    <dgm:pt modelId="{18BBB628-9CB1-4485-99B1-18FC8C94D5CC}" type="sibTrans" cxnId="{551F1581-357E-46D6-A420-ACFF10AA655D}">
      <dgm:prSet/>
      <dgm:spPr/>
      <dgm:t>
        <a:bodyPr/>
        <a:lstStyle/>
        <a:p>
          <a:endParaRPr lang="en-US"/>
        </a:p>
      </dgm:t>
    </dgm:pt>
    <dgm:pt modelId="{3BF9D1D0-CE9A-488B-A18B-DF3C96D9F9F6}">
      <dgm:prSet phldrT="[Text]"/>
      <dgm:spPr/>
      <dgm:t>
        <a:bodyPr/>
        <a:lstStyle/>
        <a:p>
          <a:r>
            <a:rPr lang="zh-CN" altLang="en-US" dirty="0"/>
            <a:t>社会学习理论</a:t>
          </a:r>
          <a:endParaRPr lang="en-US" dirty="0"/>
        </a:p>
      </dgm:t>
    </dgm:pt>
    <dgm:pt modelId="{8D413081-7969-4461-AF88-64F2CC470E9A}" type="parTrans" cxnId="{B2688BED-DBC6-4492-B9AE-D021FE066D81}">
      <dgm:prSet/>
      <dgm:spPr/>
      <dgm:t>
        <a:bodyPr/>
        <a:lstStyle/>
        <a:p>
          <a:endParaRPr lang="en-US"/>
        </a:p>
      </dgm:t>
    </dgm:pt>
    <dgm:pt modelId="{517676B5-7975-4053-9C50-E93F5875A696}" type="sibTrans" cxnId="{B2688BED-DBC6-4492-B9AE-D021FE066D81}">
      <dgm:prSet/>
      <dgm:spPr/>
      <dgm:t>
        <a:bodyPr/>
        <a:lstStyle/>
        <a:p>
          <a:endParaRPr lang="en-US"/>
        </a:p>
      </dgm:t>
    </dgm:pt>
    <dgm:pt modelId="{D59605E6-5328-4252-A302-D353974BE077}">
      <dgm:prSet phldrT="[Text]"/>
      <dgm:spPr/>
      <dgm:t>
        <a:bodyPr/>
        <a:lstStyle/>
        <a:p>
          <a:r>
            <a:rPr lang="zh-CN" altLang="en-US" dirty="0"/>
            <a:t>目标理论</a:t>
          </a:r>
          <a:endParaRPr lang="en-US" dirty="0"/>
        </a:p>
      </dgm:t>
    </dgm:pt>
    <dgm:pt modelId="{38C5AAB5-519A-4587-B4AA-EB31FCFF5418}" type="parTrans" cxnId="{5AC5D3B8-63BC-4CD9-AB55-3124FE2EA80E}">
      <dgm:prSet/>
      <dgm:spPr/>
      <dgm:t>
        <a:bodyPr/>
        <a:lstStyle/>
        <a:p>
          <a:endParaRPr lang="en-US"/>
        </a:p>
      </dgm:t>
    </dgm:pt>
    <dgm:pt modelId="{5CD4B70F-2882-4E9B-86D6-35E40F166298}" type="sibTrans" cxnId="{5AC5D3B8-63BC-4CD9-AB55-3124FE2EA80E}">
      <dgm:prSet/>
      <dgm:spPr/>
      <dgm:t>
        <a:bodyPr/>
        <a:lstStyle/>
        <a:p>
          <a:endParaRPr lang="en-US"/>
        </a:p>
      </dgm:t>
    </dgm:pt>
    <dgm:pt modelId="{C516A941-7573-4450-BA3B-93CF951223B6}">
      <dgm:prSet phldrT="[Text]"/>
      <dgm:spPr/>
      <dgm:t>
        <a:bodyPr/>
        <a:lstStyle/>
        <a:p>
          <a:r>
            <a:rPr lang="zh-CN" altLang="en-US" dirty="0"/>
            <a:t>期望理论</a:t>
          </a:r>
          <a:endParaRPr lang="en-US" dirty="0"/>
        </a:p>
      </dgm:t>
    </dgm:pt>
    <dgm:pt modelId="{5FA0A29A-22D1-4FD2-8740-E4EF7779F1E3}" type="parTrans" cxnId="{D65C0C72-8C87-48B1-932D-6B88D9019507}">
      <dgm:prSet/>
      <dgm:spPr/>
      <dgm:t>
        <a:bodyPr/>
        <a:lstStyle/>
        <a:p>
          <a:endParaRPr lang="en-US"/>
        </a:p>
      </dgm:t>
    </dgm:pt>
    <dgm:pt modelId="{6F18615E-8006-460C-9F45-5A91C804BF3E}" type="sibTrans" cxnId="{D65C0C72-8C87-48B1-932D-6B88D9019507}">
      <dgm:prSet/>
      <dgm:spPr/>
      <dgm:t>
        <a:bodyPr/>
        <a:lstStyle/>
        <a:p>
          <a:endParaRPr lang="en-US"/>
        </a:p>
      </dgm:t>
    </dgm:pt>
    <dgm:pt modelId="{5F51B032-7D60-4B3B-BEF4-28C2BEF38648}">
      <dgm:prSet phldrT="[Text]"/>
      <dgm:spPr/>
      <dgm:t>
        <a:bodyPr/>
        <a:lstStyle/>
        <a:p>
          <a:r>
            <a:rPr lang="zh-CN" altLang="en-US" dirty="0"/>
            <a:t>成人学习理论</a:t>
          </a:r>
          <a:endParaRPr lang="en-US" dirty="0"/>
        </a:p>
      </dgm:t>
    </dgm:pt>
    <dgm:pt modelId="{FEEF4A4A-0C5A-4981-B5A1-D816BA1F9A42}" type="parTrans" cxnId="{B3908B71-6E98-4110-A2E2-C9BC0F975C71}">
      <dgm:prSet/>
      <dgm:spPr/>
      <dgm:t>
        <a:bodyPr/>
        <a:lstStyle/>
        <a:p>
          <a:endParaRPr lang="en-US"/>
        </a:p>
      </dgm:t>
    </dgm:pt>
    <dgm:pt modelId="{A7FB228F-94BC-44A7-A316-3DF25673AAC5}" type="sibTrans" cxnId="{B3908B71-6E98-4110-A2E2-C9BC0F975C71}">
      <dgm:prSet/>
      <dgm:spPr/>
      <dgm:t>
        <a:bodyPr/>
        <a:lstStyle/>
        <a:p>
          <a:endParaRPr lang="en-US"/>
        </a:p>
      </dgm:t>
    </dgm:pt>
    <dgm:pt modelId="{9FF190EC-239A-4598-A636-2372C3EE659C}">
      <dgm:prSet phldrT="[Text]"/>
      <dgm:spPr/>
      <dgm:t>
        <a:bodyPr/>
        <a:lstStyle/>
        <a:p>
          <a:r>
            <a:rPr lang="zh-CN" altLang="en-US" dirty="0"/>
            <a:t>信息加工理论</a:t>
          </a:r>
          <a:endParaRPr lang="en-US" dirty="0"/>
        </a:p>
      </dgm:t>
    </dgm:pt>
    <dgm:pt modelId="{A2EF6138-6437-4AE8-A86C-DFEFDC94CFAE}" type="parTrans" cxnId="{8307C39F-8659-4906-B270-6292756BC63E}">
      <dgm:prSet/>
      <dgm:spPr/>
      <dgm:t>
        <a:bodyPr/>
        <a:lstStyle/>
        <a:p>
          <a:endParaRPr lang="en-US"/>
        </a:p>
      </dgm:t>
    </dgm:pt>
    <dgm:pt modelId="{749ADD83-C491-4079-9A2E-05B9C1C273DC}" type="sibTrans" cxnId="{8307C39F-8659-4906-B270-6292756BC63E}">
      <dgm:prSet/>
      <dgm:spPr/>
      <dgm:t>
        <a:bodyPr/>
        <a:lstStyle/>
        <a:p>
          <a:endParaRPr lang="en-US"/>
        </a:p>
      </dgm:t>
    </dgm:pt>
    <dgm:pt modelId="{C0A464A6-B887-49F8-AD6A-38B0F83BCF78}" type="pres">
      <dgm:prSet presAssocID="{45871560-653F-474E-8D1B-667EE1F083CE}" presName="diagram" presStyleCnt="0">
        <dgm:presLayoutVars>
          <dgm:dir/>
          <dgm:resizeHandles val="exact"/>
        </dgm:presLayoutVars>
      </dgm:prSet>
      <dgm:spPr/>
    </dgm:pt>
    <dgm:pt modelId="{7A014A0E-8F66-4BA8-8E75-F854F1039A21}" type="pres">
      <dgm:prSet presAssocID="{39A5266D-E471-44B6-BE19-74FAAE630FC1}" presName="node" presStyleLbl="node1" presStyleIdx="0" presStyleCnt="6">
        <dgm:presLayoutVars>
          <dgm:bulletEnabled val="1"/>
        </dgm:presLayoutVars>
      </dgm:prSet>
      <dgm:spPr/>
    </dgm:pt>
    <dgm:pt modelId="{43F357AF-B589-4784-AF3C-406A5D303BB7}" type="pres">
      <dgm:prSet presAssocID="{18BBB628-9CB1-4485-99B1-18FC8C94D5CC}" presName="sibTrans" presStyleCnt="0"/>
      <dgm:spPr/>
    </dgm:pt>
    <dgm:pt modelId="{6EB81889-67FB-499D-B497-FCACB248BF98}" type="pres">
      <dgm:prSet presAssocID="{3BF9D1D0-CE9A-488B-A18B-DF3C96D9F9F6}" presName="node" presStyleLbl="node1" presStyleIdx="1" presStyleCnt="6">
        <dgm:presLayoutVars>
          <dgm:bulletEnabled val="1"/>
        </dgm:presLayoutVars>
      </dgm:prSet>
      <dgm:spPr/>
    </dgm:pt>
    <dgm:pt modelId="{6D6FF34C-88A5-4E99-9A1F-DB6876D3C47C}" type="pres">
      <dgm:prSet presAssocID="{517676B5-7975-4053-9C50-E93F5875A696}" presName="sibTrans" presStyleCnt="0"/>
      <dgm:spPr/>
    </dgm:pt>
    <dgm:pt modelId="{97A5ACFA-CCDC-4BD7-87BC-89C3B8171B76}" type="pres">
      <dgm:prSet presAssocID="{D59605E6-5328-4252-A302-D353974BE077}" presName="node" presStyleLbl="node1" presStyleIdx="2" presStyleCnt="6">
        <dgm:presLayoutVars>
          <dgm:bulletEnabled val="1"/>
        </dgm:presLayoutVars>
      </dgm:prSet>
      <dgm:spPr/>
    </dgm:pt>
    <dgm:pt modelId="{A1BCC379-6258-4687-85CC-CFA9A67BD1D8}" type="pres">
      <dgm:prSet presAssocID="{5CD4B70F-2882-4E9B-86D6-35E40F166298}" presName="sibTrans" presStyleCnt="0"/>
      <dgm:spPr/>
    </dgm:pt>
    <dgm:pt modelId="{88725621-9A27-4B3B-9B82-C133FD2FA568}" type="pres">
      <dgm:prSet presAssocID="{C516A941-7573-4450-BA3B-93CF951223B6}" presName="node" presStyleLbl="node1" presStyleIdx="3" presStyleCnt="6">
        <dgm:presLayoutVars>
          <dgm:bulletEnabled val="1"/>
        </dgm:presLayoutVars>
      </dgm:prSet>
      <dgm:spPr/>
    </dgm:pt>
    <dgm:pt modelId="{6110AEA1-ECD8-4629-A9BF-7C0B9CF819C3}" type="pres">
      <dgm:prSet presAssocID="{6F18615E-8006-460C-9F45-5A91C804BF3E}" presName="sibTrans" presStyleCnt="0"/>
      <dgm:spPr/>
    </dgm:pt>
    <dgm:pt modelId="{D2E463D4-D44D-4C30-A7B4-3BB9D06F9951}" type="pres">
      <dgm:prSet presAssocID="{5F51B032-7D60-4B3B-BEF4-28C2BEF38648}" presName="node" presStyleLbl="node1" presStyleIdx="4" presStyleCnt="6">
        <dgm:presLayoutVars>
          <dgm:bulletEnabled val="1"/>
        </dgm:presLayoutVars>
      </dgm:prSet>
      <dgm:spPr/>
    </dgm:pt>
    <dgm:pt modelId="{238C5324-A3BC-48E7-BDB4-A510284648FA}" type="pres">
      <dgm:prSet presAssocID="{A7FB228F-94BC-44A7-A316-3DF25673AAC5}" presName="sibTrans" presStyleCnt="0"/>
      <dgm:spPr/>
    </dgm:pt>
    <dgm:pt modelId="{D0185CBC-0DBD-4481-BFFD-6C55C27CB556}" type="pres">
      <dgm:prSet presAssocID="{9FF190EC-239A-4598-A636-2372C3EE659C}" presName="node" presStyleLbl="node1" presStyleIdx="5" presStyleCnt="6">
        <dgm:presLayoutVars>
          <dgm:bulletEnabled val="1"/>
        </dgm:presLayoutVars>
      </dgm:prSet>
      <dgm:spPr/>
    </dgm:pt>
  </dgm:ptLst>
  <dgm:cxnLst>
    <dgm:cxn modelId="{3CC62D21-53E7-4683-88EE-242D2A1674B5}" type="presOf" srcId="{9FF190EC-239A-4598-A636-2372C3EE659C}" destId="{D0185CBC-0DBD-4481-BFFD-6C55C27CB556}" srcOrd="0" destOrd="0" presId="urn:microsoft.com/office/officeart/2005/8/layout/default#2"/>
    <dgm:cxn modelId="{F2A8B82D-4FCE-4D9D-B256-94B7058D6C50}" type="presOf" srcId="{39A5266D-E471-44B6-BE19-74FAAE630FC1}" destId="{7A014A0E-8F66-4BA8-8E75-F854F1039A21}" srcOrd="0" destOrd="0" presId="urn:microsoft.com/office/officeart/2005/8/layout/default#2"/>
    <dgm:cxn modelId="{446DFA6C-D233-4C9B-8219-33AD20C32625}" type="presOf" srcId="{45871560-653F-474E-8D1B-667EE1F083CE}" destId="{C0A464A6-B887-49F8-AD6A-38B0F83BCF78}" srcOrd="0" destOrd="0" presId="urn:microsoft.com/office/officeart/2005/8/layout/default#2"/>
    <dgm:cxn modelId="{91C6FD4E-FE45-47BD-B1FA-F76D571F26F4}" type="presOf" srcId="{C516A941-7573-4450-BA3B-93CF951223B6}" destId="{88725621-9A27-4B3B-9B82-C133FD2FA568}" srcOrd="0" destOrd="0" presId="urn:microsoft.com/office/officeart/2005/8/layout/default#2"/>
    <dgm:cxn modelId="{4D82F06F-AD5F-4E41-B8B4-8636A804E01E}" type="presOf" srcId="{5F51B032-7D60-4B3B-BEF4-28C2BEF38648}" destId="{D2E463D4-D44D-4C30-A7B4-3BB9D06F9951}" srcOrd="0" destOrd="0" presId="urn:microsoft.com/office/officeart/2005/8/layout/default#2"/>
    <dgm:cxn modelId="{D562F34F-4DD9-4003-9351-B570E06FDED9}" type="presOf" srcId="{3BF9D1D0-CE9A-488B-A18B-DF3C96D9F9F6}" destId="{6EB81889-67FB-499D-B497-FCACB248BF98}" srcOrd="0" destOrd="0" presId="urn:microsoft.com/office/officeart/2005/8/layout/default#2"/>
    <dgm:cxn modelId="{B3908B71-6E98-4110-A2E2-C9BC0F975C71}" srcId="{45871560-653F-474E-8D1B-667EE1F083CE}" destId="{5F51B032-7D60-4B3B-BEF4-28C2BEF38648}" srcOrd="4" destOrd="0" parTransId="{FEEF4A4A-0C5A-4981-B5A1-D816BA1F9A42}" sibTransId="{A7FB228F-94BC-44A7-A316-3DF25673AAC5}"/>
    <dgm:cxn modelId="{D65C0C72-8C87-48B1-932D-6B88D9019507}" srcId="{45871560-653F-474E-8D1B-667EE1F083CE}" destId="{C516A941-7573-4450-BA3B-93CF951223B6}" srcOrd="3" destOrd="0" parTransId="{5FA0A29A-22D1-4FD2-8740-E4EF7779F1E3}" sibTransId="{6F18615E-8006-460C-9F45-5A91C804BF3E}"/>
    <dgm:cxn modelId="{551F1581-357E-46D6-A420-ACFF10AA655D}" srcId="{45871560-653F-474E-8D1B-667EE1F083CE}" destId="{39A5266D-E471-44B6-BE19-74FAAE630FC1}" srcOrd="0" destOrd="0" parTransId="{A92A421E-CDE8-4DD0-993E-BBAD3E43390C}" sibTransId="{18BBB628-9CB1-4485-99B1-18FC8C94D5CC}"/>
    <dgm:cxn modelId="{8307C39F-8659-4906-B270-6292756BC63E}" srcId="{45871560-653F-474E-8D1B-667EE1F083CE}" destId="{9FF190EC-239A-4598-A636-2372C3EE659C}" srcOrd="5" destOrd="0" parTransId="{A2EF6138-6437-4AE8-A86C-DFEFDC94CFAE}" sibTransId="{749ADD83-C491-4079-9A2E-05B9C1C273DC}"/>
    <dgm:cxn modelId="{5AC5D3B8-63BC-4CD9-AB55-3124FE2EA80E}" srcId="{45871560-653F-474E-8D1B-667EE1F083CE}" destId="{D59605E6-5328-4252-A302-D353974BE077}" srcOrd="2" destOrd="0" parTransId="{38C5AAB5-519A-4587-B4AA-EB31FCFF5418}" sibTransId="{5CD4B70F-2882-4E9B-86D6-35E40F166298}"/>
    <dgm:cxn modelId="{657B0AED-5F81-4033-8F3B-E1ED00A80324}" type="presOf" srcId="{D59605E6-5328-4252-A302-D353974BE077}" destId="{97A5ACFA-CCDC-4BD7-87BC-89C3B8171B76}" srcOrd="0" destOrd="0" presId="urn:microsoft.com/office/officeart/2005/8/layout/default#2"/>
    <dgm:cxn modelId="{B2688BED-DBC6-4492-B9AE-D021FE066D81}" srcId="{45871560-653F-474E-8D1B-667EE1F083CE}" destId="{3BF9D1D0-CE9A-488B-A18B-DF3C96D9F9F6}" srcOrd="1" destOrd="0" parTransId="{8D413081-7969-4461-AF88-64F2CC470E9A}" sibTransId="{517676B5-7975-4053-9C50-E93F5875A696}"/>
    <dgm:cxn modelId="{2174132D-A6B3-4F1A-974B-4C14B43C2240}" type="presParOf" srcId="{C0A464A6-B887-49F8-AD6A-38B0F83BCF78}" destId="{7A014A0E-8F66-4BA8-8E75-F854F1039A21}" srcOrd="0" destOrd="0" presId="urn:microsoft.com/office/officeart/2005/8/layout/default#2"/>
    <dgm:cxn modelId="{BEC89974-5E8A-431E-BAEB-C8B8574C81B0}" type="presParOf" srcId="{C0A464A6-B887-49F8-AD6A-38B0F83BCF78}" destId="{43F357AF-B589-4784-AF3C-406A5D303BB7}" srcOrd="1" destOrd="0" presId="urn:microsoft.com/office/officeart/2005/8/layout/default#2"/>
    <dgm:cxn modelId="{BCCEB343-9B68-44C9-AB1A-66CA85877671}" type="presParOf" srcId="{C0A464A6-B887-49F8-AD6A-38B0F83BCF78}" destId="{6EB81889-67FB-499D-B497-FCACB248BF98}" srcOrd="2" destOrd="0" presId="urn:microsoft.com/office/officeart/2005/8/layout/default#2"/>
    <dgm:cxn modelId="{43180B4B-73B5-49D4-8F6E-C4366B14F366}" type="presParOf" srcId="{C0A464A6-B887-49F8-AD6A-38B0F83BCF78}" destId="{6D6FF34C-88A5-4E99-9A1F-DB6876D3C47C}" srcOrd="3" destOrd="0" presId="urn:microsoft.com/office/officeart/2005/8/layout/default#2"/>
    <dgm:cxn modelId="{64583E3A-388B-4938-BD5F-FE1EE2C34100}" type="presParOf" srcId="{C0A464A6-B887-49F8-AD6A-38B0F83BCF78}" destId="{97A5ACFA-CCDC-4BD7-87BC-89C3B8171B76}" srcOrd="4" destOrd="0" presId="urn:microsoft.com/office/officeart/2005/8/layout/default#2"/>
    <dgm:cxn modelId="{5A8C7EF9-432B-4805-9188-173938BC4AFE}" type="presParOf" srcId="{C0A464A6-B887-49F8-AD6A-38B0F83BCF78}" destId="{A1BCC379-6258-4687-85CC-CFA9A67BD1D8}" srcOrd="5" destOrd="0" presId="urn:microsoft.com/office/officeart/2005/8/layout/default#2"/>
    <dgm:cxn modelId="{D9F4B7FB-463D-4F05-A1C9-D0B93C869F59}" type="presParOf" srcId="{C0A464A6-B887-49F8-AD6A-38B0F83BCF78}" destId="{88725621-9A27-4B3B-9B82-C133FD2FA568}" srcOrd="6" destOrd="0" presId="urn:microsoft.com/office/officeart/2005/8/layout/default#2"/>
    <dgm:cxn modelId="{973E0449-EE97-4C7F-8D77-4EC7C79C7CCD}" type="presParOf" srcId="{C0A464A6-B887-49F8-AD6A-38B0F83BCF78}" destId="{6110AEA1-ECD8-4629-A9BF-7C0B9CF819C3}" srcOrd="7" destOrd="0" presId="urn:microsoft.com/office/officeart/2005/8/layout/default#2"/>
    <dgm:cxn modelId="{F623DDCD-6CCD-4462-A02F-E5149755C313}" type="presParOf" srcId="{C0A464A6-B887-49F8-AD6A-38B0F83BCF78}" destId="{D2E463D4-D44D-4C30-A7B4-3BB9D06F9951}" srcOrd="8" destOrd="0" presId="urn:microsoft.com/office/officeart/2005/8/layout/default#2"/>
    <dgm:cxn modelId="{5EA38C3C-14D8-48A2-AA71-C8FD0C87507B}" type="presParOf" srcId="{C0A464A6-B887-49F8-AD6A-38B0F83BCF78}" destId="{238C5324-A3BC-48E7-BDB4-A510284648FA}" srcOrd="9" destOrd="0" presId="urn:microsoft.com/office/officeart/2005/8/layout/default#2"/>
    <dgm:cxn modelId="{184547F2-FE73-454F-A07A-BF1A06FA5CF5}" type="presParOf" srcId="{C0A464A6-B887-49F8-AD6A-38B0F83BCF78}" destId="{D0185CBC-0DBD-4481-BFFD-6C55C27CB556}" srcOrd="10" destOrd="0" presId="urn:microsoft.com/office/officeart/2005/8/layout/defaul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014A0E-8F66-4BA8-8E75-F854F1039A21}">
      <dsp:nvSpPr>
        <dsp:cNvPr id="0" name=""/>
        <dsp:cNvSpPr/>
      </dsp:nvSpPr>
      <dsp:spPr>
        <a:xfrm>
          <a:off x="963819" y="1258"/>
          <a:ext cx="2073654" cy="1244192"/>
        </a:xfrm>
        <a:prstGeom prst="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38100" dist="25400" dir="5400000" algn="t" rotWithShape="0">
            <a:srgbClr val="000000">
              <a:alpha val="5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zh-CN" altLang="en-US" sz="3200" kern="1200" dirty="0"/>
            <a:t>强化理论</a:t>
          </a:r>
          <a:endParaRPr lang="en-US" sz="3200" kern="1200" dirty="0"/>
        </a:p>
      </dsp:txBody>
      <dsp:txXfrm>
        <a:off x="963819" y="1258"/>
        <a:ext cx="2073654" cy="1244192"/>
      </dsp:txXfrm>
    </dsp:sp>
    <dsp:sp modelId="{6EB81889-67FB-499D-B497-FCACB248BF98}">
      <dsp:nvSpPr>
        <dsp:cNvPr id="0" name=""/>
        <dsp:cNvSpPr/>
      </dsp:nvSpPr>
      <dsp:spPr>
        <a:xfrm>
          <a:off x="3244839" y="1258"/>
          <a:ext cx="2073654" cy="1244192"/>
        </a:xfrm>
        <a:prstGeom prst="rect">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38100" dist="25400" dir="5400000" algn="t" rotWithShape="0">
            <a:srgbClr val="000000">
              <a:alpha val="5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zh-CN" altLang="en-US" sz="3200" kern="1200" dirty="0"/>
            <a:t>社会学习理论</a:t>
          </a:r>
          <a:endParaRPr lang="en-US" sz="3200" kern="1200" dirty="0"/>
        </a:p>
      </dsp:txBody>
      <dsp:txXfrm>
        <a:off x="3244839" y="1258"/>
        <a:ext cx="2073654" cy="1244192"/>
      </dsp:txXfrm>
    </dsp:sp>
    <dsp:sp modelId="{97A5ACFA-CCDC-4BD7-87BC-89C3B8171B76}">
      <dsp:nvSpPr>
        <dsp:cNvPr id="0" name=""/>
        <dsp:cNvSpPr/>
      </dsp:nvSpPr>
      <dsp:spPr>
        <a:xfrm>
          <a:off x="963819" y="1452816"/>
          <a:ext cx="2073654" cy="1244192"/>
        </a:xfrm>
        <a:prstGeom prst="rect">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38100" dist="25400" dir="5400000" algn="t" rotWithShape="0">
            <a:srgbClr val="000000">
              <a:alpha val="5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zh-CN" altLang="en-US" sz="3200" kern="1200" dirty="0"/>
            <a:t>目标理论</a:t>
          </a:r>
          <a:endParaRPr lang="en-US" sz="3200" kern="1200" dirty="0"/>
        </a:p>
      </dsp:txBody>
      <dsp:txXfrm>
        <a:off x="963819" y="1452816"/>
        <a:ext cx="2073654" cy="1244192"/>
      </dsp:txXfrm>
    </dsp:sp>
    <dsp:sp modelId="{88725621-9A27-4B3B-9B82-C133FD2FA568}">
      <dsp:nvSpPr>
        <dsp:cNvPr id="0" name=""/>
        <dsp:cNvSpPr/>
      </dsp:nvSpPr>
      <dsp:spPr>
        <a:xfrm>
          <a:off x="3244839" y="1452816"/>
          <a:ext cx="2073654" cy="1244192"/>
        </a:xfrm>
        <a:prstGeom prst="rect">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38100" dist="25400" dir="5400000" algn="t" rotWithShape="0">
            <a:srgbClr val="000000">
              <a:alpha val="5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zh-CN" altLang="en-US" sz="3200" kern="1200" dirty="0"/>
            <a:t>期望理论</a:t>
          </a:r>
          <a:endParaRPr lang="en-US" sz="3200" kern="1200" dirty="0"/>
        </a:p>
      </dsp:txBody>
      <dsp:txXfrm>
        <a:off x="3244839" y="1452816"/>
        <a:ext cx="2073654" cy="1244192"/>
      </dsp:txXfrm>
    </dsp:sp>
    <dsp:sp modelId="{D2E463D4-D44D-4C30-A7B4-3BB9D06F9951}">
      <dsp:nvSpPr>
        <dsp:cNvPr id="0" name=""/>
        <dsp:cNvSpPr/>
      </dsp:nvSpPr>
      <dsp:spPr>
        <a:xfrm>
          <a:off x="963819" y="2904374"/>
          <a:ext cx="2073654" cy="1244192"/>
        </a:xfrm>
        <a:prstGeom prst="rect">
          <a:avLst/>
        </a:prstGeom>
        <a:solidFill>
          <a:schemeClr val="accent6">
            <a:hueOff val="0"/>
            <a:satOff val="0"/>
            <a:lumOff val="0"/>
            <a:alphaOff val="0"/>
          </a:schemeClr>
        </a:solidFill>
        <a:ln w="38100" cap="flat" cmpd="sng" algn="ctr">
          <a:solidFill>
            <a:schemeClr val="lt1">
              <a:hueOff val="0"/>
              <a:satOff val="0"/>
              <a:lumOff val="0"/>
              <a:alphaOff val="0"/>
            </a:schemeClr>
          </a:solidFill>
          <a:prstDash val="solid"/>
        </a:ln>
        <a:effectLst>
          <a:outerShdw blurRad="38100" dist="25400" dir="5400000" algn="t" rotWithShape="0">
            <a:srgbClr val="000000">
              <a:alpha val="5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zh-CN" altLang="en-US" sz="3200" kern="1200" dirty="0"/>
            <a:t>成人学习理论</a:t>
          </a:r>
          <a:endParaRPr lang="en-US" sz="3200" kern="1200" dirty="0"/>
        </a:p>
      </dsp:txBody>
      <dsp:txXfrm>
        <a:off x="963819" y="2904374"/>
        <a:ext cx="2073654" cy="1244192"/>
      </dsp:txXfrm>
    </dsp:sp>
    <dsp:sp modelId="{D0185CBC-0DBD-4481-BFFD-6C55C27CB556}">
      <dsp:nvSpPr>
        <dsp:cNvPr id="0" name=""/>
        <dsp:cNvSpPr/>
      </dsp:nvSpPr>
      <dsp:spPr>
        <a:xfrm>
          <a:off x="3244839" y="2904374"/>
          <a:ext cx="2073654" cy="1244192"/>
        </a:xfrm>
        <a:prstGeom prst="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38100" dist="25400" dir="5400000" algn="t" rotWithShape="0">
            <a:srgbClr val="000000">
              <a:alpha val="50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zh-CN" altLang="en-US" sz="3200" kern="1200" dirty="0"/>
            <a:t>信息加工理论</a:t>
          </a:r>
          <a:endParaRPr lang="en-US" sz="3200" kern="1200" dirty="0"/>
        </a:p>
      </dsp:txBody>
      <dsp:txXfrm>
        <a:off x="3244839" y="2904374"/>
        <a:ext cx="2073654" cy="1244192"/>
      </dsp:txXfrm>
    </dsp:sp>
  </dsp:spTree>
</dsp:drawing>
</file>

<file path=ppt/diagrams/layout1.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2019/3/15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2019/3/15</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fld id="{5E18D4CD-6A85-40B7-9005-F282F9D21844}" type="datetimeFigureOut">
              <a:rPr lang="en-IN"/>
              <a:t>15-03-2019</a:t>
            </a:fld>
            <a:endParaRPr lang="en-IN"/>
          </a:p>
        </p:txBody>
      </p:sp>
      <p:sp>
        <p:nvSpPr>
          <p:cNvPr id="12" name="Footer Placeholder 16"/>
          <p:cNvSpPr>
            <a:spLocks noGrp="1"/>
          </p:cNvSpPr>
          <p:nvPr>
            <p:ph type="ftr" sz="quarter" idx="11"/>
          </p:nvPr>
        </p:nvSpPr>
        <p:spPr/>
        <p:txBody>
          <a:bodyPr/>
          <a:lstStyle>
            <a:lvl1pPr>
              <a:defRPr/>
            </a:lvl1pPr>
          </a:lstStyle>
          <a:p>
            <a:pPr>
              <a:defRPr/>
            </a:pPr>
            <a:endParaRPr lang="en-IN"/>
          </a:p>
        </p:txBody>
      </p:sp>
      <p:sp>
        <p:nvSpPr>
          <p:cNvPr id="13" name="Slide Number Placeholder 28"/>
          <p:cNvSpPr>
            <a:spLocks noGrp="1"/>
          </p:cNvSpPr>
          <p:nvPr>
            <p:ph type="sldNum" sz="quarter" idx="12"/>
          </p:nvPr>
        </p:nvSpPr>
        <p:spPr/>
        <p:txBody>
          <a:bodyPr/>
          <a:lstStyle>
            <a:lvl1pPr>
              <a:defRPr sz="1400" smtClean="0">
                <a:solidFill>
                  <a:srgbClr val="FFFFFF"/>
                </a:solidFill>
              </a:defRPr>
            </a:lvl1pPr>
          </a:lstStyle>
          <a:p>
            <a:pPr>
              <a:defRPr/>
            </a:pPr>
            <a:fld id="{634059E1-5A48-4FD3-B120-E9AC49A4D4F4}" type="slidenum">
              <a:rPr lang="en-IN"/>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BE822DAE-6D9C-4D3E-8EA7-B7F1BB0ED141}" type="datetimeFigureOut">
              <a:rPr lang="en-IN"/>
              <a:t>15-03-2019</a:t>
            </a:fld>
            <a:endParaRPr lang="en-IN"/>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D36BE0D6-52BA-4719-81CE-C50C69DE805F}" type="slidenum">
              <a:rPr lang="en-IN"/>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fld id="{2195BE38-0CB3-408A-8FF8-F1B80E482E9F}" type="datetimeFigureOut">
              <a:rPr lang="en-IN"/>
              <a:t>15-03-2019</a:t>
            </a:fld>
            <a:endParaRPr lang="en-IN"/>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IN"/>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pPr>
              <a:defRPr/>
            </a:pPr>
            <a:fld id="{9855AA4C-49C1-4977-876D-BE538D19AFD4}" type="slidenum">
              <a:rPr lang="en-IN"/>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B958E919-6433-472F-B649-FF5429F1C898}" type="datetimeFigureOut">
              <a:rPr lang="en-IN"/>
              <a:t>15-03-2019</a:t>
            </a:fld>
            <a:endParaRPr lang="en-IN"/>
          </a:p>
        </p:txBody>
      </p:sp>
      <p:sp>
        <p:nvSpPr>
          <p:cNvPr id="6" name="Footer Placeholder 2"/>
          <p:cNvSpPr>
            <a:spLocks noGrp="1"/>
          </p:cNvSpPr>
          <p:nvPr>
            <p:ph type="ftr" sz="quarter" idx="11"/>
          </p:nvPr>
        </p:nvSpPr>
        <p:spPr/>
        <p:txBody>
          <a:bodyPr/>
          <a:lstStyle>
            <a:lvl1pPr>
              <a:defRPr/>
            </a:lvl1pPr>
          </a:lstStyle>
          <a:p>
            <a:pPr>
              <a:defRPr/>
            </a:pPr>
            <a:endParaRPr lang="en-IN"/>
          </a:p>
        </p:txBody>
      </p:sp>
      <p:sp>
        <p:nvSpPr>
          <p:cNvPr id="7" name="Slide Number Placeholder 22"/>
          <p:cNvSpPr>
            <a:spLocks noGrp="1"/>
          </p:cNvSpPr>
          <p:nvPr>
            <p:ph type="sldNum" sz="quarter" idx="12"/>
          </p:nvPr>
        </p:nvSpPr>
        <p:spPr/>
        <p:txBody>
          <a:bodyPr/>
          <a:lstStyle>
            <a:lvl1pPr>
              <a:defRPr/>
            </a:lvl1pPr>
          </a:lstStyle>
          <a:p>
            <a:pPr>
              <a:defRPr/>
            </a:pPr>
            <a:fld id="{2CC254EF-A68A-4AE7-8F6F-5A589057E580}" type="slidenum">
              <a:rPr lang="en-IN"/>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fld id="{A4FB564B-BD83-40EC-8B49-CF5DCC736CCD}" type="datetimeFigureOut">
              <a:rPr lang="en-IN"/>
              <a:t>15-03-2019</a:t>
            </a:fld>
            <a:endParaRPr lang="en-IN"/>
          </a:p>
        </p:txBody>
      </p:sp>
      <p:sp>
        <p:nvSpPr>
          <p:cNvPr id="8" name="Footer Placeholder 2"/>
          <p:cNvSpPr>
            <a:spLocks noGrp="1"/>
          </p:cNvSpPr>
          <p:nvPr>
            <p:ph type="ftr" sz="quarter" idx="11"/>
          </p:nvPr>
        </p:nvSpPr>
        <p:spPr/>
        <p:txBody>
          <a:bodyPr/>
          <a:lstStyle>
            <a:lvl1pPr>
              <a:defRPr/>
            </a:lvl1pPr>
          </a:lstStyle>
          <a:p>
            <a:pPr>
              <a:defRPr/>
            </a:pPr>
            <a:endParaRPr lang="en-IN"/>
          </a:p>
        </p:txBody>
      </p:sp>
      <p:sp>
        <p:nvSpPr>
          <p:cNvPr id="9" name="Slide Number Placeholder 22"/>
          <p:cNvSpPr>
            <a:spLocks noGrp="1"/>
          </p:cNvSpPr>
          <p:nvPr>
            <p:ph type="sldNum" sz="quarter" idx="12"/>
          </p:nvPr>
        </p:nvSpPr>
        <p:spPr/>
        <p:txBody>
          <a:bodyPr/>
          <a:lstStyle>
            <a:lvl1pPr>
              <a:defRPr/>
            </a:lvl1pPr>
          </a:lstStyle>
          <a:p>
            <a:pPr>
              <a:defRPr/>
            </a:pPr>
            <a:fld id="{BF25B364-100E-45D1-AF38-DC92987D8816}" type="slidenum">
              <a:rPr lang="en-IN"/>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fld id="{E689929C-670A-4416-9500-40C92E3721DC}" type="datetimeFigureOut">
              <a:rPr lang="en-IN"/>
              <a:t>15-03-2019</a:t>
            </a:fld>
            <a:endParaRPr lang="en-IN"/>
          </a:p>
        </p:txBody>
      </p:sp>
      <p:sp>
        <p:nvSpPr>
          <p:cNvPr id="4" name="Footer Placeholder 2"/>
          <p:cNvSpPr>
            <a:spLocks noGrp="1"/>
          </p:cNvSpPr>
          <p:nvPr>
            <p:ph type="ftr" sz="quarter" idx="11"/>
          </p:nvPr>
        </p:nvSpPr>
        <p:spPr/>
        <p:txBody>
          <a:bodyPr/>
          <a:lstStyle>
            <a:lvl1pPr>
              <a:defRPr/>
            </a:lvl1pPr>
          </a:lstStyle>
          <a:p>
            <a:pPr>
              <a:defRPr/>
            </a:pPr>
            <a:endParaRPr lang="en-IN"/>
          </a:p>
        </p:txBody>
      </p:sp>
      <p:sp>
        <p:nvSpPr>
          <p:cNvPr id="5" name="Slide Number Placeholder 22"/>
          <p:cNvSpPr>
            <a:spLocks noGrp="1"/>
          </p:cNvSpPr>
          <p:nvPr>
            <p:ph type="sldNum" sz="quarter" idx="12"/>
          </p:nvPr>
        </p:nvSpPr>
        <p:spPr/>
        <p:txBody>
          <a:bodyPr/>
          <a:lstStyle>
            <a:lvl1pPr>
              <a:defRPr/>
            </a:lvl1pPr>
          </a:lstStyle>
          <a:p>
            <a:pPr>
              <a:defRPr/>
            </a:pPr>
            <a:fld id="{9007EDD2-00CE-4809-893C-37CA85B595AE}" type="slidenum">
              <a:rPr lang="en-IN"/>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D8CAF40E-FDFF-48B9-A476-5B95A079D058}" type="datetimeFigureOut">
              <a:rPr lang="en-IN"/>
              <a:t>15-03-2019</a:t>
            </a:fld>
            <a:endParaRPr lang="en-IN"/>
          </a:p>
        </p:txBody>
      </p:sp>
      <p:sp>
        <p:nvSpPr>
          <p:cNvPr id="3" name="Footer Placeholder 2"/>
          <p:cNvSpPr>
            <a:spLocks noGrp="1"/>
          </p:cNvSpPr>
          <p:nvPr>
            <p:ph type="ftr" sz="quarter" idx="11"/>
          </p:nvPr>
        </p:nvSpPr>
        <p:spPr/>
        <p:txBody>
          <a:bodyPr/>
          <a:lstStyle>
            <a:lvl1pPr>
              <a:defRPr/>
            </a:lvl1pPr>
          </a:lstStyle>
          <a:p>
            <a:pPr>
              <a:defRPr/>
            </a:pPr>
            <a:endParaRPr lang="en-IN"/>
          </a:p>
        </p:txBody>
      </p:sp>
      <p:sp>
        <p:nvSpPr>
          <p:cNvPr id="4" name="Slide Number Placeholder 22"/>
          <p:cNvSpPr>
            <a:spLocks noGrp="1"/>
          </p:cNvSpPr>
          <p:nvPr>
            <p:ph type="sldNum" sz="quarter" idx="12"/>
          </p:nvPr>
        </p:nvSpPr>
        <p:spPr/>
        <p:txBody>
          <a:bodyPr/>
          <a:lstStyle>
            <a:lvl1pPr>
              <a:defRPr/>
            </a:lvl1pPr>
          </a:lstStyle>
          <a:p>
            <a:pPr>
              <a:defRPr/>
            </a:pPr>
            <a:fld id="{C56B982A-9CB3-4938-982E-CA076DEE32AF}" type="slidenum">
              <a:rPr lang="en-IN"/>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8" name="Rounded Rectangle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4"/>
          <p:cNvSpPr>
            <a:spLocks noGrp="1"/>
          </p:cNvSpPr>
          <p:nvPr>
            <p:ph type="dt" sz="half" idx="10"/>
          </p:nvPr>
        </p:nvSpPr>
        <p:spPr/>
        <p:txBody>
          <a:bodyPr/>
          <a:lstStyle>
            <a:lvl1pPr>
              <a:defRPr/>
            </a:lvl1pPr>
          </a:lstStyle>
          <a:p>
            <a:pPr>
              <a:defRPr/>
            </a:pPr>
            <a:fld id="{67CA0C1D-D8DB-4923-B56A-D86085A7A1AF}" type="datetimeFigureOut">
              <a:rPr lang="en-IN"/>
              <a:t>15-03-2019</a:t>
            </a:fld>
            <a:endParaRPr lang="en-IN"/>
          </a:p>
        </p:txBody>
      </p:sp>
      <p:sp>
        <p:nvSpPr>
          <p:cNvPr id="10" name="Footer Placeholder 5"/>
          <p:cNvSpPr>
            <a:spLocks noGrp="1"/>
          </p:cNvSpPr>
          <p:nvPr>
            <p:ph type="ftr" sz="quarter" idx="11"/>
          </p:nvPr>
        </p:nvSpPr>
        <p:spPr/>
        <p:txBody>
          <a:bodyPr/>
          <a:lstStyle>
            <a:lvl1pPr>
              <a:defRPr/>
            </a:lvl1pPr>
          </a:lstStyle>
          <a:p>
            <a:pPr>
              <a:defRPr/>
            </a:pPr>
            <a:endParaRPr lang="en-IN"/>
          </a:p>
        </p:txBody>
      </p:sp>
      <p:sp>
        <p:nvSpPr>
          <p:cNvPr id="12" name="Slide Number Placeholder 6"/>
          <p:cNvSpPr>
            <a:spLocks noGrp="1"/>
          </p:cNvSpPr>
          <p:nvPr>
            <p:ph type="sldNum" sz="quarter" idx="12"/>
          </p:nvPr>
        </p:nvSpPr>
        <p:spPr/>
        <p:txBody>
          <a:bodyPr/>
          <a:lstStyle>
            <a:lvl1pPr>
              <a:defRPr/>
            </a:lvl1pPr>
          </a:lstStyle>
          <a:p>
            <a:pPr>
              <a:defRPr/>
            </a:pPr>
            <a:fld id="{E007AF88-775C-45F5-AD99-1BE8E7E71FE9}" type="slidenum">
              <a:rPr lang="en-IN"/>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10" name="Date Placeholder 4"/>
          <p:cNvSpPr>
            <a:spLocks noGrp="1"/>
          </p:cNvSpPr>
          <p:nvPr>
            <p:ph type="dt" sz="half" idx="10"/>
          </p:nvPr>
        </p:nvSpPr>
        <p:spPr/>
        <p:txBody>
          <a:bodyPr/>
          <a:lstStyle>
            <a:lvl1pPr>
              <a:defRPr/>
            </a:lvl1pPr>
          </a:lstStyle>
          <a:p>
            <a:pPr>
              <a:defRPr/>
            </a:pPr>
            <a:fld id="{FEC3849E-E944-4BBC-BAA0-D9AC099FB994}" type="datetimeFigureOut">
              <a:rPr lang="en-IN"/>
              <a:t>15-03-2019</a:t>
            </a:fld>
            <a:endParaRPr lang="en-IN"/>
          </a:p>
        </p:txBody>
      </p:sp>
      <p:sp>
        <p:nvSpPr>
          <p:cNvPr id="11" name="Footer Placeholder 5"/>
          <p:cNvSpPr>
            <a:spLocks noGrp="1"/>
          </p:cNvSpPr>
          <p:nvPr>
            <p:ph type="ftr" sz="quarter" idx="11"/>
          </p:nvPr>
        </p:nvSpPr>
        <p:spPr>
          <a:xfrm>
            <a:off x="914400" y="6172200"/>
            <a:ext cx="3886200" cy="457200"/>
          </a:xfrm>
        </p:spPr>
        <p:txBody>
          <a:bodyPr/>
          <a:lstStyle>
            <a:lvl1pPr>
              <a:defRPr/>
            </a:lvl1pPr>
          </a:lstStyle>
          <a:p>
            <a:pPr>
              <a:defRPr/>
            </a:pPr>
            <a:endParaRPr lang="en-IN"/>
          </a:p>
        </p:txBody>
      </p:sp>
      <p:sp>
        <p:nvSpPr>
          <p:cNvPr id="12" name="Slide Number Placeholder 6"/>
          <p:cNvSpPr>
            <a:spLocks noGrp="1"/>
          </p:cNvSpPr>
          <p:nvPr>
            <p:ph type="sldNum" sz="quarter" idx="12"/>
          </p:nvPr>
        </p:nvSpPr>
        <p:spPr>
          <a:xfrm>
            <a:off x="146050" y="6208713"/>
            <a:ext cx="457200" cy="457200"/>
          </a:xfrm>
        </p:spPr>
        <p:txBody>
          <a:bodyPr/>
          <a:lstStyle>
            <a:lvl1pPr>
              <a:defRPr/>
            </a:lvl1pPr>
          </a:lstStyle>
          <a:p>
            <a:pPr>
              <a:defRPr/>
            </a:pPr>
            <a:fld id="{83485A18-0FBC-4E7A-9588-9BA8663041D2}" type="slidenum">
              <a:rPr lang="en-IN"/>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A6DBDA80-EC85-42F9-9C88-4046C1AEE2CC}" type="datetimeFigureOut">
              <a:rPr lang="en-IN"/>
              <a:t>15-03-2019</a:t>
            </a:fld>
            <a:endParaRPr lang="en-IN"/>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BAFD0636-2B4C-4B7C-BEA6-51E47F5AF783}" type="slidenum">
              <a:rPr lang="en-IN"/>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071A72FD-860C-41C2-9083-2001D2AA1839}" type="datetimeFigureOut">
              <a:rPr lang="en-IN"/>
              <a:t>15-03-2019</a:t>
            </a:fld>
            <a:endParaRPr lang="en-IN"/>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7A9150DB-442D-4B73-84DD-5A7174450CAC}" type="slidenum">
              <a:rPr lang="en-IN"/>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w="9525">
            <a:noFill/>
            <a:miter lim="800000"/>
          </a:ln>
        </p:spPr>
        <p:txBody>
          <a:bodyPr vert="horz" wrap="square" lIns="91440" tIns="45720" rIns="91440" bIns="91440" numCol="1" anchor="b" anchorCtr="0" compatLnSpc="1"/>
          <a:lstStyle/>
          <a:p>
            <a:pPr lvl="0"/>
            <a:r>
              <a:rPr 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smtClean="0">
                <a:solidFill>
                  <a:schemeClr val="tx2"/>
                </a:solidFill>
              </a:defRPr>
            </a:lvl1pPr>
          </a:lstStyle>
          <a:p>
            <a:pPr>
              <a:defRPr/>
            </a:pPr>
            <a:fld id="{8C60E144-18CE-4167-AE43-0811B90F5CB7}" type="datetimeFigureOut">
              <a:rPr lang="en-IN"/>
              <a:t>15-03-2019</a:t>
            </a:fld>
            <a:endParaRPr lang="en-IN"/>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en-IN"/>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8383E83A-F9C0-4639-8270-220C703FA2EB}" type="slidenum">
              <a:rPr lang="en-IN"/>
              <a:t>‹#›</a:t>
            </a:fld>
            <a:endParaRPr lang="en-IN"/>
          </a:p>
        </p:txBody>
      </p:sp>
      <p:sp>
        <p:nvSpPr>
          <p:cNvPr id="64533" name="Rectangle 21"/>
          <p:cNvSpPr>
            <a:spLocks noChangeArrowheads="1"/>
          </p:cNvSpPr>
          <p:nvPr userDrawn="1"/>
        </p:nvSpPr>
        <p:spPr bwMode="auto">
          <a:xfrm>
            <a:off x="6870700" y="6235700"/>
            <a:ext cx="2133600" cy="457200"/>
          </a:xfrm>
          <a:prstGeom prst="rect">
            <a:avLst/>
          </a:prstGeom>
          <a:noFill/>
          <a:ln w="9525">
            <a:noFill/>
            <a:miter lim="800000"/>
          </a:ln>
        </p:spPr>
        <p:txBody>
          <a:bodyPr anchor="b"/>
          <a:lstStyle/>
          <a:p>
            <a:pPr algn="r"/>
            <a:r>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4-</a:t>
            </a:r>
            <a:fld id="{9414D308-8DF5-4885-978A-61801AA1B5EE}" type="slidenum">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a:t>
            </a:fld>
            <a:endPar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anose="020B0503020102020204" pitchFamily="34" charset="0"/>
        </a:defRPr>
      </a:lvl2pPr>
      <a:lvl3pPr algn="l" rtl="0" fontAlgn="base">
        <a:spcBef>
          <a:spcPct val="0"/>
        </a:spcBef>
        <a:spcAft>
          <a:spcPct val="0"/>
        </a:spcAft>
        <a:defRPr sz="4000">
          <a:solidFill>
            <a:schemeClr val="tx2"/>
          </a:solidFill>
          <a:latin typeface="Franklin Gothic Book" panose="020B0503020102020204" pitchFamily="34" charset="0"/>
        </a:defRPr>
      </a:lvl3pPr>
      <a:lvl4pPr algn="l" rtl="0" fontAlgn="base">
        <a:spcBef>
          <a:spcPct val="0"/>
        </a:spcBef>
        <a:spcAft>
          <a:spcPct val="0"/>
        </a:spcAft>
        <a:defRPr sz="4000">
          <a:solidFill>
            <a:schemeClr val="tx2"/>
          </a:solidFill>
          <a:latin typeface="Franklin Gothic Book" panose="020B0503020102020204" pitchFamily="34" charset="0"/>
        </a:defRPr>
      </a:lvl4pPr>
      <a:lvl5pPr algn="l" rtl="0" fontAlgn="base">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fontAlgn="base">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8005" indent="-228600" algn="l" rtl="0" fontAlgn="base">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ADCEDC"/>
        </a:buClr>
        <a:buSzPct val="85000"/>
        <a:buFont typeface="Wingdings 2" panose="05020102010507070707" pitchFamily="18" charset="2"/>
        <a:buChar char=""/>
        <a:defRPr sz="2000" kern="1200">
          <a:solidFill>
            <a:schemeClr val="tx1"/>
          </a:solidFill>
          <a:latin typeface="+mn-lt"/>
          <a:ea typeface="+mn-ea"/>
          <a:cs typeface="+mn-cs"/>
        </a:defRPr>
      </a:lvl3pPr>
      <a:lvl4pPr marL="1097280" indent="-228600" algn="l" rtl="0" fontAlgn="base">
        <a:spcBef>
          <a:spcPts val="375"/>
        </a:spcBef>
        <a:spcAft>
          <a:spcPct val="0"/>
        </a:spcAft>
        <a:buClr>
          <a:srgbClr val="EB641B"/>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EB641B"/>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p:cNvPicPr>
            <a:picLocks noChangeAspect="1" noChangeArrowheads="1"/>
          </p:cNvPicPr>
          <p:nvPr/>
        </p:nvPicPr>
        <p:blipFill>
          <a:blip r:embed="rId2"/>
          <a:srcRect/>
          <a:stretch>
            <a:fillRect/>
          </a:stretch>
        </p:blipFill>
        <p:spPr bwMode="auto">
          <a:xfrm>
            <a:off x="-46038" y="-19050"/>
            <a:ext cx="9217026" cy="6911975"/>
          </a:xfrm>
          <a:prstGeom prst="rect">
            <a:avLst/>
          </a:prstGeom>
          <a:noFill/>
          <a:ln w="9525">
            <a:noFill/>
            <a:miter lim="800000"/>
            <a:headEnd/>
            <a:tailEnd/>
          </a:ln>
        </p:spPr>
      </p:pic>
      <p:sp>
        <p:nvSpPr>
          <p:cNvPr id="2" name="Title 1"/>
          <p:cNvSpPr>
            <a:spLocks noGrp="1"/>
          </p:cNvSpPr>
          <p:nvPr>
            <p:ph type="ctrTitle"/>
          </p:nvPr>
        </p:nvSpPr>
        <p:spPr>
          <a:xfrm>
            <a:off x="457200" y="1506538"/>
            <a:ext cx="8229600" cy="1470025"/>
          </a:xfrm>
        </p:spPr>
        <p:txBody>
          <a:bodyPr rtlCol="0">
            <a:normAutofit fontScale="90000"/>
          </a:bodyPr>
          <a:lstStyle/>
          <a:p>
            <a:pPr fontAlgn="auto">
              <a:spcAft>
                <a:spcPts val="0"/>
              </a:spcAft>
              <a:defRPr/>
            </a:pPr>
            <a:br>
              <a:rPr/>
            </a:br>
            <a:br>
              <a:rPr/>
            </a:br>
            <a:endParaRPr lang="en-IN"/>
          </a:p>
        </p:txBody>
      </p:sp>
      <p:pic>
        <p:nvPicPr>
          <p:cNvPr id="5" name="Picture 4"/>
          <p:cNvPicPr>
            <a:picLocks noChangeAspect="1"/>
          </p:cNvPicPr>
          <p:nvPr/>
        </p:nvPicPr>
        <p:blipFill>
          <a:blip r:embed="rId3">
            <a:duotone>
              <a:prstClr val="black"/>
              <a:schemeClr val="accent5">
                <a:tint val="45000"/>
                <a:satMod val="400000"/>
              </a:schemeClr>
            </a:duotone>
          </a:blip>
          <a:stretch>
            <a:fillRect/>
          </a:stretch>
        </p:blipFill>
        <p:spPr>
          <a:xfrm>
            <a:off x="-20827" y="0"/>
            <a:ext cx="9144000" cy="1428965"/>
          </a:xfrm>
          <a:prstGeom prst="rect">
            <a:avLst/>
          </a:prstGeom>
          <a:ln>
            <a:noFill/>
          </a:ln>
          <a:effectLst>
            <a:outerShdw blurRad="190500" algn="tl" rotWithShape="0">
              <a:srgbClr val="000000">
                <a:alpha val="70000"/>
              </a:srgbClr>
            </a:outerShdw>
          </a:effectLst>
        </p:spPr>
      </p:pic>
      <p:pic>
        <p:nvPicPr>
          <p:cNvPr id="3" name="内容占位符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3885" y="1656080"/>
            <a:ext cx="3257550" cy="4586605"/>
          </a:xfrm>
          <a:prstGeom prst="rect">
            <a:avLst/>
          </a:prstGeom>
        </p:spPr>
      </p:pic>
      <p:sp>
        <p:nvSpPr>
          <p:cNvPr id="7" name="TextBox 4"/>
          <p:cNvSpPr txBox="1"/>
          <p:nvPr/>
        </p:nvSpPr>
        <p:spPr>
          <a:xfrm>
            <a:off x="179705" y="2712720"/>
            <a:ext cx="5328920" cy="1737360"/>
          </a:xfrm>
          <a:prstGeom prst="rect">
            <a:avLst/>
          </a:prstGeom>
          <a:noFill/>
        </p:spPr>
        <p:txBody>
          <a:bodyPr wrap="square" rtlCol="0">
            <a:spAutoFit/>
            <a:scene3d>
              <a:camera prst="orthographicFront"/>
              <a:lightRig rig="threePt" dir="t"/>
            </a:scene3d>
          </a:bodyPr>
          <a:lstStyle/>
          <a:p>
            <a:pPr algn="ctr" eaLnBrk="1" latinLnBrk="0" hangingPunct="1">
              <a:spcBef>
                <a:spcPts val="1200"/>
              </a:spcBef>
              <a:spcAft>
                <a:spcPts val="1200"/>
              </a:spcAft>
            </a:pP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第 </a:t>
            </a:r>
            <a:r>
              <a:rPr lang="en-US"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4 </a:t>
            </a: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章   </a:t>
            </a:r>
          </a:p>
          <a:p>
            <a:pPr algn="ctr" eaLnBrk="1" latinLnBrk="0" hangingPunct="1">
              <a:spcBef>
                <a:spcPts val="1200"/>
              </a:spcBef>
              <a:spcAft>
                <a:spcPts val="1200"/>
              </a:spcAft>
            </a:pPr>
            <a:r>
              <a:rPr lang="zh-CN"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学习与培训转化</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title"/>
          </p:nvPr>
        </p:nvSpPr>
        <p:spPr>
          <a:xfrm>
            <a:off x="468630" y="-170497"/>
            <a:ext cx="77724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4338" name="Content Placeholder 2"/>
          <p:cNvSpPr>
            <a:spLocks noGrp="1"/>
          </p:cNvSpPr>
          <p:nvPr>
            <p:ph sz="quarter" idx="1"/>
          </p:nvPr>
        </p:nvSpPr>
        <p:spPr>
          <a:xfrm>
            <a:off x="678498" y="1259205"/>
            <a:ext cx="8229600" cy="4924425"/>
          </a:xfrm>
        </p:spPr>
        <p:txBody>
          <a:bodyPr/>
          <a:lstStyle/>
          <a:p>
            <a:pPr marL="360045" indent="-360045" eaLnBrk="1" latinLnBrk="0" hangingPunct="1">
              <a:lnSpc>
                <a:spcPct val="120000"/>
              </a:lnSpc>
              <a:spcBef>
                <a:spcPts val="500"/>
              </a:spcBef>
              <a:spcAft>
                <a:spcPts val="600"/>
              </a:spcAft>
              <a:buFont typeface="Wingdings" panose="05000000000000000000" charset="0"/>
              <a:buChar char="l"/>
            </a:pPr>
            <a:r>
              <a:rPr lang="zh-CN" altLang="zh-CN" b="1" dirty="0">
                <a:latin typeface="黑体" panose="02010600030101010101" pitchFamily="49" charset="-122"/>
                <a:ea typeface="黑体" panose="02010600030101010101" pitchFamily="49" charset="-122"/>
              </a:rPr>
              <a:t>了解学习成果的五种类型。</a:t>
            </a:r>
          </a:p>
          <a:p>
            <a:pPr marL="360045" indent="-360045" eaLnBrk="1" latinLnBrk="0" hangingPunct="1">
              <a:lnSpc>
                <a:spcPct val="120000"/>
              </a:lnSpc>
              <a:spcBef>
                <a:spcPts val="500"/>
              </a:spcBef>
              <a:spcAft>
                <a:spcPts val="600"/>
              </a:spcAft>
              <a:buFont typeface="Wingdings" panose="05000000000000000000" charset="0"/>
              <a:buChar char="l"/>
            </a:pPr>
            <a:r>
              <a:rPr lang="zh-CN" altLang="zh-CN" b="1" dirty="0">
                <a:latin typeface="黑体" panose="02010600030101010101" pitchFamily="49" charset="-122"/>
                <a:ea typeface="黑体" panose="02010600030101010101" pitchFamily="49" charset="-122"/>
              </a:rPr>
              <a:t>说明学习理论对指导性设计的启示。</a:t>
            </a:r>
          </a:p>
          <a:p>
            <a:pPr marL="360045" indent="-360045" eaLnBrk="1" latinLnBrk="0" hangingPunct="1">
              <a:lnSpc>
                <a:spcPct val="120000"/>
              </a:lnSpc>
              <a:spcBef>
                <a:spcPts val="500"/>
              </a:spcBef>
              <a:spcAft>
                <a:spcPts val="600"/>
              </a:spcAft>
              <a:buFont typeface="Wingdings" panose="05000000000000000000" charset="0"/>
              <a:buChar char="l"/>
            </a:pPr>
            <a:r>
              <a:rPr lang="zh-CN" altLang="zh-CN" b="1" dirty="0">
                <a:latin typeface="黑体" panose="02010600030101010101" pitchFamily="49" charset="-122"/>
                <a:ea typeface="黑体" panose="02010600030101010101" pitchFamily="49" charset="-122"/>
              </a:rPr>
              <a:t>将成人学习理论应用到培训项目的设计中。</a:t>
            </a:r>
          </a:p>
          <a:p>
            <a:pPr marL="360045" indent="-360045" eaLnBrk="1" latinLnBrk="0" hangingPunct="1">
              <a:lnSpc>
                <a:spcPct val="120000"/>
              </a:lnSpc>
              <a:spcBef>
                <a:spcPts val="500"/>
              </a:spcBef>
              <a:spcAft>
                <a:spcPts val="600"/>
              </a:spcAft>
              <a:buFont typeface="Wingdings" panose="05000000000000000000" charset="0"/>
              <a:buChar char="l"/>
            </a:pPr>
            <a:r>
              <a:rPr lang="zh-CN" altLang="zh-CN" b="1" dirty="0">
                <a:latin typeface="黑体" panose="02010600030101010101" pitchFamily="49" charset="-122"/>
                <a:ea typeface="黑体" panose="02010600030101010101" pitchFamily="49" charset="-122"/>
              </a:rPr>
              <a:t>描述学习者是如何接受、加工、存储、提取各种信息并采取相应行动的。</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idx="4294967295"/>
          </p:nvPr>
        </p:nvSpPr>
        <p:spPr>
          <a:xfrm>
            <a:off x="457200" y="-187642"/>
            <a:ext cx="82296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5362" name="Content Placeholder 2"/>
          <p:cNvSpPr>
            <a:spLocks noGrp="1"/>
          </p:cNvSpPr>
          <p:nvPr>
            <p:ph idx="4294967295"/>
          </p:nvPr>
        </p:nvSpPr>
        <p:spPr>
          <a:xfrm>
            <a:off x="661988" y="1283970"/>
            <a:ext cx="8229600" cy="4924425"/>
          </a:xfrm>
        </p:spPr>
        <p:txBody>
          <a:bodyPr/>
          <a:lstStyle/>
          <a:p>
            <a:pPr marL="368300" indent="-368300"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了解受训者学习每种能力所需的内在条件</a:t>
            </a:r>
            <a:r>
              <a:rPr lang="en-US" altLang="zh-CN" sz="2800" b="1" dirty="0">
                <a:latin typeface="黑体" panose="02010600030101010101" pitchFamily="49" charset="-122"/>
                <a:ea typeface="黑体" panose="02010600030101010101" pitchFamily="49" charset="-122"/>
              </a:rPr>
              <a:t>（</a:t>
            </a:r>
            <a:r>
              <a:rPr lang="zh-CN" altLang="zh-CN" sz="2800" b="1" dirty="0">
                <a:latin typeface="黑体" panose="02010600030101010101" pitchFamily="49" charset="-122"/>
                <a:ea typeface="黑体" panose="02010600030101010101" pitchFamily="49" charset="-122"/>
              </a:rPr>
              <a:t>学习者本人</a:t>
            </a:r>
            <a:r>
              <a:rPr lang="en-US" altLang="zh-CN" sz="2800" b="1" dirty="0">
                <a:latin typeface="黑体" panose="02010600030101010101" pitchFamily="49" charset="-122"/>
                <a:ea typeface="黑体" panose="02010600030101010101" pitchFamily="49" charset="-122"/>
              </a:rPr>
              <a:t>）</a:t>
            </a:r>
            <a:r>
              <a:rPr lang="zh-CN" altLang="zh-CN" sz="2800" b="1" dirty="0">
                <a:latin typeface="黑体" panose="02010600030101010101" pitchFamily="49" charset="-122"/>
                <a:ea typeface="黑体" panose="02010600030101010101" pitchFamily="49" charset="-122"/>
              </a:rPr>
              <a:t>和外在条件</a:t>
            </a:r>
            <a:r>
              <a:rPr lang="en-US" altLang="zh-CN" sz="2800" b="1" dirty="0">
                <a:latin typeface="黑体" panose="02010600030101010101" pitchFamily="49" charset="-122"/>
                <a:ea typeface="黑体" panose="02010600030101010101" pitchFamily="49" charset="-122"/>
              </a:rPr>
              <a:t>（</a:t>
            </a:r>
            <a:r>
              <a:rPr lang="zh-CN" altLang="zh-CN" sz="2800" b="1" dirty="0">
                <a:latin typeface="黑体" panose="02010600030101010101" pitchFamily="49" charset="-122"/>
                <a:ea typeface="黑体" panose="02010600030101010101" pitchFamily="49" charset="-122"/>
              </a:rPr>
              <a:t>学习环境</a:t>
            </a:r>
            <a:r>
              <a:rPr lang="en-US" altLang="zh-CN" sz="2800" b="1" dirty="0">
                <a:latin typeface="黑体" panose="02010600030101010101" pitchFamily="49" charset="-122"/>
                <a:ea typeface="黑体" panose="02010600030101010101" pitchFamily="49" charset="-122"/>
              </a:rPr>
              <a:t>）</a:t>
            </a:r>
            <a:r>
              <a:rPr lang="zh-CN" altLang="zh-CN" sz="2800" b="1" dirty="0">
                <a:latin typeface="黑体" panose="02010600030101010101" pitchFamily="49" charset="-122"/>
                <a:ea typeface="黑体" panose="02010600030101010101" pitchFamily="49" charset="-122"/>
              </a:rPr>
              <a:t>。</a:t>
            </a:r>
          </a:p>
          <a:p>
            <a:pPr marL="368300" indent="-368300"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讨论开放性技能与封闭性技能的启示及培训项目设计的远近转化。</a:t>
            </a:r>
          </a:p>
          <a:p>
            <a:pPr marL="368300" indent="-368300"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说明保证学习和培训转化的必要的指导性特征和工作环境。</a:t>
            </a:r>
          </a:p>
          <a:p>
            <a:endParaRPr lang="en-IN" sz="2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idx="4294967295"/>
          </p:nvPr>
        </p:nvSpPr>
        <p:spPr>
          <a:xfrm>
            <a:off x="456883" y="-179387"/>
            <a:ext cx="8229600" cy="1143000"/>
          </a:xfrm>
        </p:spPr>
        <p:txBody>
          <a:bodyPr/>
          <a:lstStyle/>
          <a:p>
            <a:r>
              <a:rPr lang="zh-CN" altLang="en-US" b="1" dirty="0">
                <a:latin typeface="华文新魏" panose="02010800040101010101" pitchFamily="2" charset="-122"/>
                <a:ea typeface="华文新魏" panose="02010800040101010101" pitchFamily="2" charset="-122"/>
              </a:rPr>
              <a:t>引言</a:t>
            </a:r>
            <a:endParaRPr lang="en-IN" b="1" dirty="0">
              <a:latin typeface="华文新魏" panose="02010800040101010101" pitchFamily="2" charset="-122"/>
              <a:ea typeface="华文新魏" panose="02010800040101010101" pitchFamily="2" charset="-122"/>
            </a:endParaRPr>
          </a:p>
        </p:txBody>
      </p:sp>
      <p:sp>
        <p:nvSpPr>
          <p:cNvPr id="16386" name="Content Placeholder 2"/>
          <p:cNvSpPr>
            <a:spLocks noGrp="1"/>
          </p:cNvSpPr>
          <p:nvPr>
            <p:ph idx="4294967295"/>
          </p:nvPr>
        </p:nvSpPr>
        <p:spPr>
          <a:xfrm>
            <a:off x="691833" y="1258570"/>
            <a:ext cx="8229600" cy="4924425"/>
          </a:xfrm>
        </p:spPr>
        <p:txBody>
          <a:bodyPr/>
          <a:lstStyle/>
          <a:p>
            <a:pPr marL="354965" indent="-354965">
              <a:lnSpc>
                <a:spcPct val="120000"/>
              </a:lnSpc>
              <a:buFont typeface="Wingdings" panose="05000000000000000000" charset="0"/>
              <a:buChar char="l"/>
            </a:pPr>
            <a:r>
              <a:rPr lang="zh-CN" altLang="zh-CN" sz="2800" dirty="0">
                <a:latin typeface="仿宋" pitchFamily="49" charset="-122"/>
                <a:ea typeface="仿宋" pitchFamily="49" charset="-122"/>
              </a:rPr>
              <a:t>不管采用什么培训方法</a:t>
            </a:r>
            <a:r>
              <a:rPr lang="en-US" altLang="zh-CN" sz="2800" dirty="0">
                <a:latin typeface="仿宋" pitchFamily="49" charset="-122"/>
                <a:ea typeface="仿宋" pitchFamily="49" charset="-122"/>
              </a:rPr>
              <a:t>，</a:t>
            </a:r>
            <a:r>
              <a:rPr lang="zh-CN" altLang="zh-CN" sz="2800" dirty="0">
                <a:latin typeface="仿宋" pitchFamily="49" charset="-122"/>
                <a:ea typeface="仿宋" pitchFamily="49" charset="-122"/>
              </a:rPr>
              <a:t>某些条件是雇员学习和在工作中应用所学所必备的。这些条件包括</a:t>
            </a:r>
            <a:r>
              <a:rPr lang="en-US" altLang="zh-CN" sz="2800" dirty="0">
                <a:latin typeface="仿宋" pitchFamily="49" charset="-122"/>
                <a:ea typeface="仿宋" pitchFamily="49" charset="-122"/>
              </a:rPr>
              <a:t>：</a:t>
            </a:r>
          </a:p>
          <a:p>
            <a:pPr lvl="1">
              <a:lnSpc>
                <a:spcPct val="120000"/>
              </a:lnSpc>
              <a:buFont typeface="Wingdings" panose="05000000000000000000" charset="0"/>
              <a:buChar char="l"/>
            </a:pPr>
            <a:r>
              <a:rPr lang="zh-CN" altLang="zh-CN" sz="2600" dirty="0">
                <a:latin typeface="仿宋" pitchFamily="49" charset="-122"/>
                <a:ea typeface="仿宋" pitchFamily="49" charset="-122"/>
              </a:rPr>
              <a:t>给受训者提供实践机会和反馈意见</a:t>
            </a:r>
            <a:r>
              <a:rPr lang="en-US" altLang="zh-CN" sz="2600" dirty="0">
                <a:latin typeface="仿宋" pitchFamily="49" charset="-122"/>
                <a:ea typeface="仿宋" pitchFamily="49" charset="-122"/>
              </a:rPr>
              <a:t>，</a:t>
            </a:r>
            <a:r>
              <a:rPr lang="zh-CN" altLang="zh-CN" sz="2600" dirty="0">
                <a:latin typeface="仿宋" pitchFamily="49" charset="-122"/>
                <a:ea typeface="仿宋" pitchFamily="49" charset="-122"/>
              </a:rPr>
              <a:t>即有关人们达成培训目标的程度的信息</a:t>
            </a:r>
            <a:r>
              <a:rPr lang="en-US" altLang="zh-CN" sz="2600" dirty="0">
                <a:latin typeface="仿宋" pitchFamily="49" charset="-122"/>
                <a:ea typeface="仿宋" pitchFamily="49" charset="-122"/>
              </a:rPr>
              <a:t>;</a:t>
            </a:r>
          </a:p>
          <a:p>
            <a:pPr lvl="1">
              <a:lnSpc>
                <a:spcPct val="120000"/>
              </a:lnSpc>
              <a:buFont typeface="Wingdings" panose="05000000000000000000" charset="0"/>
              <a:buChar char="l"/>
            </a:pPr>
            <a:r>
              <a:rPr lang="zh-CN" altLang="zh-CN" sz="2600" dirty="0">
                <a:latin typeface="仿宋" pitchFamily="49" charset="-122"/>
                <a:ea typeface="仿宋" pitchFamily="49" charset="-122"/>
              </a:rPr>
              <a:t>提供有意义的培训内容</a:t>
            </a:r>
            <a:r>
              <a:rPr lang="en-US" altLang="zh-CN" sz="2600" dirty="0">
                <a:latin typeface="仿宋" pitchFamily="49" charset="-122"/>
                <a:ea typeface="仿宋" pitchFamily="49" charset="-122"/>
              </a:rPr>
              <a:t>;</a:t>
            </a:r>
          </a:p>
          <a:p>
            <a:pPr lvl="1">
              <a:lnSpc>
                <a:spcPct val="120000"/>
              </a:lnSpc>
              <a:buFont typeface="Wingdings" panose="05000000000000000000" charset="0"/>
              <a:buChar char="l"/>
            </a:pPr>
            <a:r>
              <a:rPr lang="zh-CN" altLang="zh-CN" sz="2600" dirty="0">
                <a:latin typeface="仿宋" pitchFamily="49" charset="-122"/>
                <a:ea typeface="仿宋" pitchFamily="49" charset="-122"/>
              </a:rPr>
              <a:t>确定受训者成功完成项目所需的所有先决条件</a:t>
            </a:r>
            <a:r>
              <a:rPr lang="en-US" altLang="zh-CN" sz="2600" dirty="0">
                <a:latin typeface="仿宋" pitchFamily="49" charset="-122"/>
                <a:ea typeface="仿宋" pitchFamily="49" charset="-122"/>
              </a:rPr>
              <a:t>;</a:t>
            </a:r>
          </a:p>
          <a:p>
            <a:pPr lvl="1">
              <a:lnSpc>
                <a:spcPct val="120000"/>
              </a:lnSpc>
              <a:buFont typeface="Wingdings" panose="05000000000000000000" charset="0"/>
              <a:buChar char="l"/>
            </a:pPr>
            <a:r>
              <a:rPr lang="zh-CN" altLang="zh-CN" sz="2600" dirty="0">
                <a:latin typeface="仿宋" pitchFamily="49" charset="-122"/>
                <a:ea typeface="仿宋" pitchFamily="49" charset="-122"/>
              </a:rPr>
              <a:t>让受训者通过观察和体验进行学习</a:t>
            </a:r>
            <a:r>
              <a:rPr lang="en-US" altLang="zh-CN" sz="2600" dirty="0">
                <a:latin typeface="仿宋" pitchFamily="49" charset="-122"/>
                <a:ea typeface="仿宋" pitchFamily="49" charset="-122"/>
              </a:rPr>
              <a:t>，</a:t>
            </a:r>
            <a:r>
              <a:rPr lang="zh-CN" altLang="zh-CN" sz="2600" dirty="0">
                <a:latin typeface="仿宋" pitchFamily="49" charset="-122"/>
                <a:ea typeface="仿宋" pitchFamily="49" charset="-122"/>
              </a:rPr>
              <a:t>确保他们的工作环境</a:t>
            </a:r>
            <a:r>
              <a:rPr lang="en-US" altLang="zh-CN" sz="2600" dirty="0">
                <a:latin typeface="仿宋" pitchFamily="49" charset="-122"/>
                <a:ea typeface="仿宋" pitchFamily="49" charset="-122"/>
              </a:rPr>
              <a:t>（</a:t>
            </a:r>
            <a:r>
              <a:rPr lang="zh-CN" altLang="zh-CN" sz="2600" dirty="0">
                <a:latin typeface="仿宋" pitchFamily="49" charset="-122"/>
                <a:ea typeface="仿宋" pitchFamily="49" charset="-122"/>
              </a:rPr>
              <a:t>包括管理者和同事</a:t>
            </a:r>
            <a:r>
              <a:rPr lang="en-US" altLang="zh-CN" sz="2600" dirty="0">
                <a:latin typeface="仿宋" pitchFamily="49" charset="-122"/>
                <a:ea typeface="仿宋" pitchFamily="49" charset="-122"/>
              </a:rPr>
              <a:t>）</a:t>
            </a:r>
            <a:r>
              <a:rPr lang="zh-CN" altLang="zh-CN" sz="2600" dirty="0">
                <a:latin typeface="仿宋" pitchFamily="49" charset="-122"/>
                <a:ea typeface="仿宋" pitchFamily="49" charset="-122"/>
              </a:rPr>
              <a:t>支持学习及技能在工作中的应用。</a:t>
            </a:r>
            <a:endParaRPr lang="en-IN" sz="2600" dirty="0">
              <a:latin typeface="仿宋" pitchFamily="49" charset="-122"/>
              <a:ea typeface="仿宋" pitchFamily="49"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idx="4294967295"/>
          </p:nvPr>
        </p:nvSpPr>
        <p:spPr>
          <a:xfrm>
            <a:off x="457200" y="-151765"/>
            <a:ext cx="8229600" cy="1143000"/>
          </a:xfrm>
        </p:spPr>
        <p:txBody>
          <a:bodyPr/>
          <a:lstStyle/>
          <a:p>
            <a:r>
              <a:rPr lang="zh-CN" altLang="en-US" b="1" dirty="0">
                <a:latin typeface="华文新魏" panose="02010800040101010101" pitchFamily="2" charset="-122"/>
                <a:ea typeface="华文新魏" panose="02010800040101010101" pitchFamily="2" charset="-122"/>
              </a:rPr>
              <a:t>引言</a:t>
            </a:r>
            <a:endParaRPr lang="en-IN" b="1" dirty="0">
              <a:latin typeface="华文新魏" panose="02010800040101010101" pitchFamily="2" charset="-122"/>
              <a:ea typeface="华文新魏" panose="02010800040101010101" pitchFamily="2" charset="-122"/>
            </a:endParaRPr>
          </a:p>
        </p:txBody>
      </p:sp>
      <p:sp>
        <p:nvSpPr>
          <p:cNvPr id="17410" name="Content Placeholder 2"/>
          <p:cNvSpPr>
            <a:spLocks noGrp="1"/>
          </p:cNvSpPr>
          <p:nvPr>
            <p:ph idx="4294967295"/>
          </p:nvPr>
        </p:nvSpPr>
        <p:spPr>
          <a:xfrm>
            <a:off x="401320" y="1283970"/>
            <a:ext cx="8229600" cy="4924425"/>
          </a:xfrm>
        </p:spPr>
        <p:txBody>
          <a:bodyPr/>
          <a:lstStyle/>
          <a:p>
            <a:pPr marL="730250" indent="-457200">
              <a:lnSpc>
                <a:spcPct val="120000"/>
              </a:lnSpc>
              <a:buFont typeface="Wingdings" panose="05000000000000000000" charset="0"/>
              <a:buChar char="l"/>
            </a:pPr>
            <a:r>
              <a:rPr lang="zh-CN" altLang="zh-CN" sz="2800" b="1" dirty="0">
                <a:latin typeface="仿宋" pitchFamily="49" charset="-122"/>
                <a:ea typeface="仿宋" pitchFamily="49" charset="-122"/>
              </a:rPr>
              <a:t>培训转化</a:t>
            </a:r>
            <a:r>
              <a:rPr lang="zh-CN" altLang="en-US" sz="2800" dirty="0">
                <a:latin typeface="仿宋" pitchFamily="49" charset="-122"/>
                <a:ea typeface="仿宋" pitchFamily="49" charset="-122"/>
              </a:rPr>
              <a:t>：</a:t>
            </a:r>
            <a:r>
              <a:rPr lang="zh-CN" altLang="zh-CN" sz="2800" dirty="0">
                <a:latin typeface="仿宋" pitchFamily="49" charset="-122"/>
                <a:ea typeface="仿宋" pitchFamily="49" charset="-122"/>
              </a:rPr>
              <a:t>是指受训者有效并持续地将培训中所学应用于工作中。</a:t>
            </a:r>
          </a:p>
          <a:p>
            <a:pPr marL="730250" indent="-457200">
              <a:lnSpc>
                <a:spcPct val="120000"/>
              </a:lnSpc>
              <a:buFont typeface="Wingdings" panose="05000000000000000000" charset="0"/>
              <a:buChar char="l"/>
            </a:pPr>
            <a:r>
              <a:rPr lang="zh-CN" altLang="zh-CN" sz="2800" b="1" dirty="0">
                <a:latin typeface="仿宋" pitchFamily="49" charset="-122"/>
                <a:ea typeface="仿宋" pitchFamily="49" charset="-122"/>
              </a:rPr>
              <a:t>推广能力</a:t>
            </a:r>
            <a:r>
              <a:rPr lang="zh-CN" altLang="en-US" sz="2800" dirty="0">
                <a:latin typeface="仿宋" pitchFamily="49" charset="-122"/>
                <a:ea typeface="仿宋" pitchFamily="49" charset="-122"/>
              </a:rPr>
              <a:t>：</a:t>
            </a:r>
            <a:r>
              <a:rPr lang="zh-CN" altLang="zh-CN" sz="2800" dirty="0">
                <a:latin typeface="仿宋" pitchFamily="49" charset="-122"/>
                <a:ea typeface="仿宋" pitchFamily="49" charset="-122"/>
              </a:rPr>
              <a:t>是指受训者将所学应用于与学习环境中遇到的问题和情况相似但又不完全相同的工作中的能力。</a:t>
            </a:r>
            <a:endParaRPr lang="en-US" altLang="zh-CN" sz="2800" dirty="0">
              <a:latin typeface="仿宋" pitchFamily="49" charset="-122"/>
              <a:ea typeface="仿宋" pitchFamily="49" charset="-122"/>
            </a:endParaRPr>
          </a:p>
          <a:p>
            <a:pPr marL="730250" indent="-457200">
              <a:lnSpc>
                <a:spcPct val="120000"/>
              </a:lnSpc>
              <a:buFont typeface="Wingdings" panose="05000000000000000000" charset="0"/>
              <a:buChar char="l"/>
            </a:pPr>
            <a:r>
              <a:rPr lang="zh-CN" altLang="zh-CN" sz="2800" b="1" dirty="0">
                <a:latin typeface="仿宋" pitchFamily="49" charset="-122"/>
                <a:ea typeface="仿宋" pitchFamily="49" charset="-122"/>
              </a:rPr>
              <a:t>维持</a:t>
            </a:r>
            <a:r>
              <a:rPr lang="zh-CN" altLang="en-US" sz="2800" dirty="0">
                <a:latin typeface="仿宋" pitchFamily="49" charset="-122"/>
                <a:ea typeface="仿宋" pitchFamily="49" charset="-122"/>
              </a:rPr>
              <a:t>：</a:t>
            </a:r>
            <a:r>
              <a:rPr lang="zh-CN" altLang="zh-CN" sz="2800" dirty="0">
                <a:latin typeface="仿宋" pitchFamily="49" charset="-122"/>
                <a:ea typeface="仿宋" pitchFamily="49" charset="-122"/>
              </a:rPr>
              <a:t>是指受训者随着时间的推移继续使用他们所学的知识的过程。</a:t>
            </a:r>
          </a:p>
          <a:p>
            <a:endParaRPr lang="en-IN"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85887" y="-109537"/>
            <a:ext cx="8507288" cy="1714202"/>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4—1</a:t>
            </a:r>
            <a:r>
              <a:rPr lang="zh-CN" altLang="zh-CN" b="1" dirty="0">
                <a:latin typeface="华文新魏" panose="02010800040101010101" pitchFamily="2" charset="-122"/>
                <a:ea typeface="华文新魏" panose="02010800040101010101" pitchFamily="2" charset="-122"/>
              </a:rPr>
              <a:t>学习成果</a:t>
            </a:r>
            <a:br>
              <a:rPr lang="zh-CN" altLang="zh-CN" dirty="0"/>
            </a:br>
            <a:endParaRPr lang="zh-CN" altLang="en-US" dirty="0"/>
          </a:p>
        </p:txBody>
      </p:sp>
      <p:graphicFrame>
        <p:nvGraphicFramePr>
          <p:cNvPr id="4" name="内容占位符 3"/>
          <p:cNvGraphicFramePr>
            <a:graphicFrameLocks noGrp="1"/>
          </p:cNvGraphicFramePr>
          <p:nvPr>
            <p:ph sz="quarter" idx="1"/>
          </p:nvPr>
        </p:nvGraphicFramePr>
        <p:xfrm>
          <a:off x="179705" y="1252220"/>
          <a:ext cx="8866505" cy="5085080"/>
        </p:xfrm>
        <a:graphic>
          <a:graphicData uri="http://schemas.openxmlformats.org/drawingml/2006/table">
            <a:tbl>
              <a:tblPr firstRow="1" firstCol="1" bandRow="1">
                <a:tableStyleId>{00A15C55-8517-42AA-B614-E9B94910E393}</a:tableStyleId>
              </a:tblPr>
              <a:tblGrid>
                <a:gridCol w="1339850">
                  <a:extLst>
                    <a:ext uri="{9D8B030D-6E8A-4147-A177-3AD203B41FA5}">
                      <a16:colId xmlns:a16="http://schemas.microsoft.com/office/drawing/2014/main" val="20000"/>
                    </a:ext>
                  </a:extLst>
                </a:gridCol>
                <a:gridCol w="3369310">
                  <a:extLst>
                    <a:ext uri="{9D8B030D-6E8A-4147-A177-3AD203B41FA5}">
                      <a16:colId xmlns:a16="http://schemas.microsoft.com/office/drawing/2014/main" val="20001"/>
                    </a:ext>
                  </a:extLst>
                </a:gridCol>
                <a:gridCol w="4157345">
                  <a:extLst>
                    <a:ext uri="{9D8B030D-6E8A-4147-A177-3AD203B41FA5}">
                      <a16:colId xmlns:a16="http://schemas.microsoft.com/office/drawing/2014/main" val="20002"/>
                    </a:ext>
                  </a:extLst>
                </a:gridCol>
              </a:tblGrid>
              <a:tr h="605914">
                <a:tc>
                  <a:txBody>
                    <a:bodyPr/>
                    <a:lstStyle/>
                    <a:p>
                      <a:pPr algn="ctr">
                        <a:lnSpc>
                          <a:spcPct val="110000"/>
                        </a:lnSpc>
                        <a:spcAft>
                          <a:spcPts val="0"/>
                        </a:spcAft>
                      </a:pPr>
                      <a:r>
                        <a:rPr lang="zh-CN" sz="1600" dirty="0">
                          <a:effectLst/>
                        </a:rPr>
                        <a:t>学习成果类型</a:t>
                      </a:r>
                      <a:endParaRPr lang="zh-CN" sz="16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600">
                          <a:effectLst/>
                        </a:rPr>
                        <a:t>能力描述</a:t>
                      </a:r>
                      <a:endParaRPr lang="zh-CN" sz="1600">
                        <a:solidFill>
                          <a:srgbClr val="000000"/>
                        </a:solidFill>
                        <a:effectLst/>
                        <a:latin typeface="+mn-ea"/>
                        <a:ea typeface="+mn-ea"/>
                        <a:cs typeface="Times New Roman" panose="02020603050405020304"/>
                      </a:endParaRPr>
                    </a:p>
                  </a:txBody>
                  <a:tcPr marL="66675" marR="66675" marT="0" marB="0" anchor="ctr"/>
                </a:tc>
                <a:tc>
                  <a:txBody>
                    <a:bodyPr/>
                    <a:lstStyle/>
                    <a:p>
                      <a:pPr algn="ctr">
                        <a:lnSpc>
                          <a:spcPct val="110000"/>
                        </a:lnSpc>
                        <a:spcAft>
                          <a:spcPts val="0"/>
                        </a:spcAft>
                      </a:pPr>
                      <a:r>
                        <a:rPr lang="zh-CN" sz="1600">
                          <a:effectLst/>
                        </a:rPr>
                        <a:t>举例</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1297071">
                <a:tc>
                  <a:txBody>
                    <a:bodyPr/>
                    <a:lstStyle/>
                    <a:p>
                      <a:pPr algn="ctr">
                        <a:lnSpc>
                          <a:spcPct val="110000"/>
                        </a:lnSpc>
                        <a:spcAft>
                          <a:spcPts val="0"/>
                        </a:spcAft>
                      </a:pPr>
                      <a:r>
                        <a:rPr lang="zh-CN" sz="1600">
                          <a:effectLst/>
                        </a:rPr>
                        <a:t>言语信息</a:t>
                      </a:r>
                      <a:endParaRPr lang="zh-CN" sz="16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600" dirty="0">
                          <a:effectLst/>
                        </a:rPr>
                        <a:t>陈述、复述或描述以前存储在大脑中的信息</a:t>
                      </a:r>
                      <a:endParaRPr lang="zh-CN" sz="16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600">
                          <a:effectLst/>
                        </a:rPr>
                        <a:t>陈述遵守公司安全规程的三条理由</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1297071">
                <a:tc>
                  <a:txBody>
                    <a:bodyPr/>
                    <a:lstStyle/>
                    <a:p>
                      <a:pPr algn="ctr">
                        <a:lnSpc>
                          <a:spcPct val="110000"/>
                        </a:lnSpc>
                        <a:spcAft>
                          <a:spcPts val="0"/>
                        </a:spcAft>
                      </a:pPr>
                      <a:r>
                        <a:rPr lang="zh-CN" sz="1600">
                          <a:effectLst/>
                        </a:rPr>
                        <a:t>智力技能</a:t>
                      </a:r>
                      <a:endParaRPr lang="zh-CN" sz="16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600">
                          <a:effectLst/>
                        </a:rPr>
                        <a:t>应用可推广的概念和规则来解决问题和发明新产品</a:t>
                      </a:r>
                      <a:endParaRPr lang="zh-CN" sz="16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600">
                          <a:effectLst/>
                        </a:rPr>
                        <a:t>设计并编写一个满足顾客要求的计算机程序</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605914">
                <a:tc>
                  <a:txBody>
                    <a:bodyPr/>
                    <a:lstStyle/>
                    <a:p>
                      <a:pPr algn="ctr">
                        <a:lnSpc>
                          <a:spcPct val="110000"/>
                        </a:lnSpc>
                        <a:spcAft>
                          <a:spcPts val="0"/>
                        </a:spcAft>
                      </a:pPr>
                      <a:r>
                        <a:rPr lang="zh-CN" sz="1600">
                          <a:effectLst/>
                        </a:rPr>
                        <a:t>运动技能</a:t>
                      </a:r>
                      <a:endParaRPr lang="zh-CN" sz="16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600">
                          <a:effectLst/>
                        </a:rPr>
                        <a:t>精确并按时地开展一项体力活动</a:t>
                      </a:r>
                      <a:endParaRPr lang="zh-CN" sz="16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600">
                          <a:effectLst/>
                        </a:rPr>
                        <a:t>射击并持续射中小的移动靶</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673301">
                <a:tc>
                  <a:txBody>
                    <a:bodyPr/>
                    <a:lstStyle/>
                    <a:p>
                      <a:pPr algn="ctr">
                        <a:lnSpc>
                          <a:spcPct val="110000"/>
                        </a:lnSpc>
                        <a:spcAft>
                          <a:spcPts val="0"/>
                        </a:spcAft>
                      </a:pPr>
                      <a:r>
                        <a:rPr lang="zh-CN" sz="1600">
                          <a:effectLst/>
                        </a:rPr>
                        <a:t>态度</a:t>
                      </a:r>
                      <a:endParaRPr lang="zh-CN" sz="16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600">
                          <a:effectLst/>
                        </a:rPr>
                        <a:t>选择个人活动的方式</a:t>
                      </a:r>
                      <a:endParaRPr lang="zh-CN" sz="16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600">
                          <a:effectLst/>
                        </a:rPr>
                        <a:t>在</a:t>
                      </a:r>
                      <a:r>
                        <a:rPr lang="en-US" sz="1600">
                          <a:effectLst/>
                        </a:rPr>
                        <a:t>24</a:t>
                      </a:r>
                      <a:r>
                        <a:rPr lang="zh-CN" sz="1600">
                          <a:effectLst/>
                        </a:rPr>
                        <a:t>小时内回复来函</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r h="605914">
                <a:tc>
                  <a:txBody>
                    <a:bodyPr/>
                    <a:lstStyle/>
                    <a:p>
                      <a:pPr algn="ctr">
                        <a:lnSpc>
                          <a:spcPct val="110000"/>
                        </a:lnSpc>
                        <a:spcAft>
                          <a:spcPts val="0"/>
                        </a:spcAft>
                      </a:pPr>
                      <a:r>
                        <a:rPr lang="zh-CN" sz="1600">
                          <a:effectLst/>
                        </a:rPr>
                        <a:t>认知策略</a:t>
                      </a:r>
                      <a:endParaRPr lang="zh-CN" sz="16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600" dirty="0">
                          <a:effectLst/>
                        </a:rPr>
                        <a:t>管理自己的思考和学习过程</a:t>
                      </a:r>
                      <a:endParaRPr lang="zh-CN" sz="16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600" dirty="0">
                          <a:effectLst/>
                        </a:rPr>
                        <a:t>分别使用三种不同的策略来判断发动机故障</a:t>
                      </a:r>
                      <a:endParaRPr lang="zh-CN" sz="16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27916" y="443017"/>
            <a:ext cx="7772400"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4—1</a:t>
            </a:r>
            <a:r>
              <a:rPr lang="zh-CN" altLang="zh-CN" b="1" dirty="0">
                <a:latin typeface="华文新魏" panose="02010800040101010101" pitchFamily="2" charset="-122"/>
                <a:ea typeface="华文新魏" panose="02010800040101010101" pitchFamily="2" charset="-122"/>
              </a:rPr>
              <a:t>　学习和培训转化示例</a:t>
            </a:r>
            <a:br>
              <a:rPr lang="zh-CN" altLang="zh-CN" dirty="0"/>
            </a:br>
            <a:endParaRPr lang="zh-CN" altLang="en-US" dirty="0"/>
          </a:p>
        </p:txBody>
      </p:sp>
      <p:pic>
        <p:nvPicPr>
          <p:cNvPr id="4" name="4-1.EPS" descr="id:2147498141;FounderCES"/>
          <p:cNvPicPr>
            <a:picLocks noGrp="1"/>
          </p:cNvPicPr>
          <p:nvPr>
            <p:ph sz="quarter" idx="1"/>
          </p:nvPr>
        </p:nvPicPr>
        <p:blipFill>
          <a:blip r:embed="rId2"/>
          <a:stretch>
            <a:fillRect/>
          </a:stretch>
        </p:blipFill>
        <p:spPr>
          <a:xfrm>
            <a:off x="685800" y="1770433"/>
            <a:ext cx="7772400" cy="387720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idx="4294967295"/>
          </p:nvPr>
        </p:nvSpPr>
        <p:spPr>
          <a:xfrm>
            <a:off x="457131" y="-159722"/>
            <a:ext cx="8229600" cy="1143000"/>
          </a:xfrm>
        </p:spPr>
        <p:txBody>
          <a:bodyPr/>
          <a:lstStyle/>
          <a:p>
            <a:r>
              <a:rPr lang="zh-CN" altLang="zh-CN" b="1" dirty="0">
                <a:latin typeface="华文新魏" panose="02010800040101010101" pitchFamily="2" charset="-122"/>
                <a:ea typeface="华文新魏" panose="02010800040101010101" pitchFamily="2" charset="-122"/>
              </a:rPr>
              <a:t>学习理论</a:t>
            </a:r>
            <a:endParaRPr lang="en-IN" b="1" dirty="0">
              <a:latin typeface="华文新魏" panose="02010800040101010101" pitchFamily="2" charset="-122"/>
              <a:ea typeface="华文新魏" panose="02010800040101010101" pitchFamily="2" charset="-122"/>
            </a:endParaRPr>
          </a:p>
        </p:txBody>
      </p:sp>
      <p:graphicFrame>
        <p:nvGraphicFramePr>
          <p:cNvPr id="4" name="Diagram 3"/>
          <p:cNvGraphicFramePr/>
          <p:nvPr/>
        </p:nvGraphicFramePr>
        <p:xfrm>
          <a:off x="1430387" y="1790951"/>
          <a:ext cx="6282314" cy="41498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idx="4294967295"/>
          </p:nvPr>
        </p:nvSpPr>
        <p:spPr>
          <a:xfrm>
            <a:off x="457200" y="-111442"/>
            <a:ext cx="8229600" cy="1143000"/>
          </a:xfrm>
        </p:spPr>
        <p:txBody>
          <a:bodyPr/>
          <a:lstStyle/>
          <a:p>
            <a:r>
              <a:rPr lang="zh-CN" altLang="zh-CN" b="1" dirty="0">
                <a:latin typeface="华文新魏" panose="02010800040101010101" pitchFamily="2" charset="-122"/>
                <a:ea typeface="华文新魏" panose="02010800040101010101" pitchFamily="2" charset="-122"/>
              </a:rPr>
              <a:t>强化理论</a:t>
            </a:r>
            <a:endParaRPr lang="en-IN" b="1" dirty="0">
              <a:latin typeface="华文新魏" panose="02010800040101010101" pitchFamily="2" charset="-122"/>
              <a:ea typeface="华文新魏" panose="02010800040101010101" pitchFamily="2" charset="-122"/>
            </a:endParaRPr>
          </a:p>
        </p:txBody>
      </p:sp>
      <p:sp>
        <p:nvSpPr>
          <p:cNvPr id="21506" name="Content Placeholder 2"/>
          <p:cNvSpPr>
            <a:spLocks noGrp="1"/>
          </p:cNvSpPr>
          <p:nvPr>
            <p:ph idx="4294967295"/>
          </p:nvPr>
        </p:nvSpPr>
        <p:spPr>
          <a:xfrm>
            <a:off x="704215" y="1292860"/>
            <a:ext cx="8229600" cy="4924425"/>
          </a:xfrm>
        </p:spPr>
        <p:txBody>
          <a:bodyPr/>
          <a:lstStyle/>
          <a:p>
            <a:pPr marL="359410" indent="-359410">
              <a:lnSpc>
                <a:spcPct val="120000"/>
              </a:lnSpc>
              <a:buFont typeface="Wingdings" panose="05000000000000000000" charset="0"/>
              <a:buChar char="l"/>
            </a:pPr>
            <a:r>
              <a:rPr lang="zh-CN" altLang="zh-CN" sz="2800" dirty="0">
                <a:latin typeface="+mn-ea"/>
              </a:rPr>
              <a:t>强调人们受到激励去实施或避免某些行为是由于这些行为过去导致的结果。</a:t>
            </a:r>
            <a:endParaRPr lang="en-US" altLang="zh-CN" sz="2800" dirty="0">
              <a:latin typeface="+mn-ea"/>
            </a:endParaRPr>
          </a:p>
          <a:p>
            <a:pPr marL="645160" lvl="1" indent="-325120">
              <a:lnSpc>
                <a:spcPct val="120000"/>
              </a:lnSpc>
              <a:buFont typeface="Wingdings" panose="05000000000000000000" charset="0"/>
              <a:buChar char="l"/>
            </a:pPr>
            <a:r>
              <a:rPr lang="zh-CN" altLang="en-US" sz="2800" dirty="0">
                <a:latin typeface="+mn-ea"/>
              </a:rPr>
              <a:t>强化理论过程：</a:t>
            </a:r>
            <a:endParaRPr lang="en-US" altLang="zh-CN" sz="2800" dirty="0">
              <a:latin typeface="+mn-ea"/>
            </a:endParaRPr>
          </a:p>
          <a:p>
            <a:pPr lvl="2">
              <a:lnSpc>
                <a:spcPct val="120000"/>
              </a:lnSpc>
              <a:buFont typeface="Wingdings" panose="05000000000000000000" charset="0"/>
              <a:buChar char="l"/>
            </a:pPr>
            <a:r>
              <a:rPr lang="zh-CN" altLang="zh-CN" sz="2400" dirty="0">
                <a:latin typeface="+mn-ea"/>
              </a:rPr>
              <a:t>正强化</a:t>
            </a:r>
          </a:p>
          <a:p>
            <a:pPr lvl="2">
              <a:lnSpc>
                <a:spcPct val="120000"/>
              </a:lnSpc>
              <a:buFont typeface="Wingdings" panose="05000000000000000000" charset="0"/>
              <a:buChar char="l"/>
            </a:pPr>
            <a:r>
              <a:rPr lang="zh-CN" altLang="zh-CN" sz="2400" dirty="0">
                <a:latin typeface="+mn-ea"/>
              </a:rPr>
              <a:t>负强化</a:t>
            </a:r>
          </a:p>
          <a:p>
            <a:pPr lvl="2">
              <a:lnSpc>
                <a:spcPct val="120000"/>
              </a:lnSpc>
              <a:buFont typeface="Wingdings" panose="05000000000000000000" charset="0"/>
              <a:buChar char="l"/>
            </a:pPr>
            <a:r>
              <a:rPr lang="zh-CN" altLang="zh-CN" sz="2400" dirty="0">
                <a:latin typeface="+mn-ea"/>
              </a:rPr>
              <a:t>消失</a:t>
            </a:r>
          </a:p>
          <a:p>
            <a:pPr lvl="2">
              <a:lnSpc>
                <a:spcPct val="120000"/>
              </a:lnSpc>
              <a:buFont typeface="Wingdings" panose="05000000000000000000" charset="0"/>
              <a:buChar char="l"/>
            </a:pPr>
            <a:r>
              <a:rPr lang="zh-CN" altLang="zh-CN" sz="2400" dirty="0">
                <a:latin typeface="+mn-ea"/>
              </a:rPr>
              <a:t>惩罚</a:t>
            </a:r>
          </a:p>
          <a:p>
            <a:pPr marL="351155" indent="-351155">
              <a:lnSpc>
                <a:spcPct val="120000"/>
              </a:lnSpc>
              <a:buFont typeface="Wingdings" panose="05000000000000000000" charset="0"/>
              <a:buChar char="l"/>
            </a:pPr>
            <a:r>
              <a:rPr lang="zh-CN" altLang="zh-CN" sz="2800" dirty="0">
                <a:latin typeface="+mn-ea"/>
              </a:rPr>
              <a:t>培训组织者可以向掌握了培训内容的学习者提供或拒绝给予这些好处</a:t>
            </a:r>
            <a:endParaRPr lang="en-US" altLang="zh-CN" sz="2800" dirty="0">
              <a:latin typeface="+mn-e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idx="4294967295"/>
          </p:nvPr>
        </p:nvSpPr>
        <p:spPr>
          <a:xfrm>
            <a:off x="457200" y="-145732"/>
            <a:ext cx="8229600" cy="1143000"/>
          </a:xfrm>
        </p:spPr>
        <p:txBody>
          <a:bodyPr/>
          <a:lstStyle/>
          <a:p>
            <a:r>
              <a:rPr lang="zh-CN" altLang="en-US" b="1" dirty="0">
                <a:latin typeface="华文新魏" panose="02010800040101010101" pitchFamily="2" charset="-122"/>
                <a:ea typeface="华文新魏" panose="02010800040101010101" pitchFamily="2" charset="-122"/>
              </a:rPr>
              <a:t>强化理论</a:t>
            </a:r>
            <a:endParaRPr lang="en-IN" b="1" dirty="0">
              <a:latin typeface="华文新魏" panose="02010800040101010101" pitchFamily="2" charset="-122"/>
              <a:ea typeface="华文新魏" panose="02010800040101010101" pitchFamily="2" charset="-122"/>
            </a:endParaRPr>
          </a:p>
        </p:txBody>
      </p:sp>
      <p:sp>
        <p:nvSpPr>
          <p:cNvPr id="22530" name="Content Placeholder 2"/>
          <p:cNvSpPr>
            <a:spLocks noGrp="1"/>
          </p:cNvSpPr>
          <p:nvPr>
            <p:ph idx="4294967295"/>
          </p:nvPr>
        </p:nvSpPr>
        <p:spPr>
          <a:xfrm>
            <a:off x="669925" y="1284605"/>
            <a:ext cx="8432165" cy="5229225"/>
          </a:xfrm>
        </p:spPr>
        <p:txBody>
          <a:bodyPr/>
          <a:lstStyle/>
          <a:p>
            <a:pPr marL="366395" indent="-366395">
              <a:lnSpc>
                <a:spcPct val="110000"/>
              </a:lnSpc>
              <a:buFont typeface="Wingdings" panose="05000000000000000000" charset="0"/>
              <a:buChar char="l"/>
            </a:pPr>
            <a:r>
              <a:rPr lang="zh-CN" altLang="zh-CN" sz="2800" dirty="0">
                <a:latin typeface="+mn-ea"/>
              </a:rPr>
              <a:t>然后</a:t>
            </a:r>
            <a:r>
              <a:rPr lang="en-US" altLang="zh-CN" sz="2800" dirty="0">
                <a:latin typeface="+mn-ea"/>
              </a:rPr>
              <a:t>，</a:t>
            </a:r>
            <a:r>
              <a:rPr lang="zh-CN" altLang="zh-CN" sz="2800" dirty="0">
                <a:latin typeface="+mn-ea"/>
              </a:rPr>
              <a:t>培训者要将这些成果与学习者知识和技能的获取或行为的改变联系起来。</a:t>
            </a:r>
          </a:p>
          <a:p>
            <a:pPr marL="366395" indent="-366395">
              <a:lnSpc>
                <a:spcPct val="110000"/>
              </a:lnSpc>
              <a:buFont typeface="Wingdings" panose="05000000000000000000" charset="0"/>
              <a:buChar char="l"/>
            </a:pPr>
            <a:r>
              <a:rPr lang="zh-CN" altLang="zh-CN" sz="2800" dirty="0">
                <a:latin typeface="+mn-ea"/>
              </a:rPr>
              <a:t>学习者参加培训项目可获得几种好处</a:t>
            </a:r>
            <a:r>
              <a:rPr lang="en-US" altLang="zh-CN" sz="2800" dirty="0">
                <a:latin typeface="+mn-ea"/>
              </a:rPr>
              <a:t>，</a:t>
            </a:r>
            <a:r>
              <a:rPr lang="zh-CN" altLang="zh-CN" sz="2800" dirty="0">
                <a:latin typeface="+mn-ea"/>
              </a:rPr>
              <a:t>这些好处可以是学习一种更简单、更有趣的完成工作的方法</a:t>
            </a:r>
            <a:r>
              <a:rPr lang="en-US" altLang="zh-CN" sz="2800" dirty="0">
                <a:latin typeface="+mn-ea"/>
              </a:rPr>
              <a:t>（</a:t>
            </a:r>
            <a:r>
              <a:rPr lang="zh-CN" altLang="zh-CN" sz="2800" dirty="0">
                <a:latin typeface="+mn-ea"/>
              </a:rPr>
              <a:t>与工作相关</a:t>
            </a:r>
            <a:r>
              <a:rPr lang="en-US" altLang="zh-CN" sz="2800" dirty="0">
                <a:latin typeface="+mn-ea"/>
              </a:rPr>
              <a:t>），</a:t>
            </a:r>
            <a:r>
              <a:rPr lang="zh-CN" altLang="zh-CN" sz="2800" dirty="0">
                <a:latin typeface="+mn-ea"/>
              </a:rPr>
              <a:t>结识一些当问题出现时能够提供资源的雇员</a:t>
            </a:r>
            <a:r>
              <a:rPr lang="en-US" altLang="zh-CN" sz="2800" dirty="0">
                <a:latin typeface="+mn-ea"/>
              </a:rPr>
              <a:t>（</a:t>
            </a:r>
            <a:r>
              <a:rPr lang="zh-CN" altLang="zh-CN" sz="2800" dirty="0">
                <a:latin typeface="+mn-ea"/>
              </a:rPr>
              <a:t>人员方面</a:t>
            </a:r>
            <a:r>
              <a:rPr lang="en-US" altLang="zh-CN" sz="2800" dirty="0">
                <a:latin typeface="+mn-ea"/>
              </a:rPr>
              <a:t>），</a:t>
            </a:r>
            <a:r>
              <a:rPr lang="zh-CN" altLang="zh-CN" sz="2800" dirty="0">
                <a:latin typeface="+mn-ea"/>
              </a:rPr>
              <a:t>或增加在公司内选择新的职位的机会</a:t>
            </a:r>
            <a:r>
              <a:rPr lang="en-US" altLang="zh-CN" sz="2800" dirty="0">
                <a:latin typeface="+mn-ea"/>
              </a:rPr>
              <a:t>（</a:t>
            </a:r>
            <a:r>
              <a:rPr lang="zh-CN" altLang="zh-CN" sz="2800" dirty="0">
                <a:latin typeface="+mn-ea"/>
              </a:rPr>
              <a:t>与职业生涯有关</a:t>
            </a:r>
            <a:r>
              <a:rPr lang="en-US" altLang="zh-CN" sz="2800" dirty="0">
                <a:latin typeface="+mn-ea"/>
              </a:rPr>
              <a:t>）</a:t>
            </a:r>
            <a:r>
              <a:rPr lang="zh-CN" altLang="zh-CN" sz="2800" dirty="0">
                <a:latin typeface="+mn-ea"/>
              </a:rPr>
              <a:t>。</a:t>
            </a:r>
          </a:p>
          <a:p>
            <a:pPr marL="366395" indent="-366395">
              <a:lnSpc>
                <a:spcPct val="110000"/>
              </a:lnSpc>
              <a:buFont typeface="Wingdings" panose="05000000000000000000" charset="0"/>
              <a:buChar char="l"/>
            </a:pPr>
            <a:r>
              <a:rPr lang="zh-CN" altLang="zh-CN" sz="2800" dirty="0">
                <a:latin typeface="+mn-ea"/>
              </a:rPr>
              <a:t>行为调整是一种主要以强化理论为基础的培训方法。</a:t>
            </a:r>
          </a:p>
          <a:p>
            <a:pPr lvl="1">
              <a:lnSpc>
                <a:spcPct val="110000"/>
              </a:lnSpc>
              <a:buFont typeface="Wingdings" panose="05000000000000000000" charset="0"/>
              <a:buChar char="l"/>
            </a:pPr>
            <a:r>
              <a:rPr lang="zh-CN" altLang="zh-CN" sz="2800" dirty="0">
                <a:latin typeface="+mn-ea"/>
              </a:rPr>
              <a:t>鼓励雇员增加工作中的安全操作行为</a:t>
            </a:r>
            <a:r>
              <a:rPr lang="zh-CN" altLang="en-US" sz="2800" dirty="0">
                <a:latin typeface="+mn-ea"/>
              </a:rPr>
              <a:t>。</a:t>
            </a:r>
            <a:endParaRPr lang="en-IN" sz="2800" dirty="0">
              <a:latin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idx="4294967295"/>
          </p:nvPr>
        </p:nvSpPr>
        <p:spPr>
          <a:xfrm>
            <a:off x="457200" y="-137477"/>
            <a:ext cx="8229600" cy="1143000"/>
          </a:xfrm>
        </p:spPr>
        <p:txBody>
          <a:bodyPr/>
          <a:lstStyle/>
          <a:p>
            <a:r>
              <a:rPr lang="zh-CN" altLang="zh-CN" b="1" dirty="0">
                <a:latin typeface="华文新魏" panose="02010800040101010101" pitchFamily="2" charset="-122"/>
                <a:ea typeface="华文新魏" panose="02010800040101010101" pitchFamily="2" charset="-122"/>
              </a:rPr>
              <a:t>社会学习理论</a:t>
            </a:r>
            <a:endParaRPr lang="en-IN" b="1" dirty="0">
              <a:latin typeface="华文新魏" panose="02010800040101010101" pitchFamily="2" charset="-122"/>
              <a:ea typeface="华文新魏" panose="02010800040101010101" pitchFamily="2" charset="-122"/>
            </a:endParaRPr>
          </a:p>
        </p:txBody>
      </p:sp>
      <p:sp>
        <p:nvSpPr>
          <p:cNvPr id="23554" name="Content Placeholder 2"/>
          <p:cNvSpPr>
            <a:spLocks noGrp="1"/>
          </p:cNvSpPr>
          <p:nvPr>
            <p:ph idx="4294967295"/>
          </p:nvPr>
        </p:nvSpPr>
        <p:spPr>
          <a:xfrm>
            <a:off x="695960" y="1275715"/>
            <a:ext cx="8229600" cy="4924425"/>
          </a:xfrm>
        </p:spPr>
        <p:txBody>
          <a:bodyPr/>
          <a:lstStyle/>
          <a:p>
            <a:pPr marL="359410" indent="-359410">
              <a:lnSpc>
                <a:spcPct val="120000"/>
              </a:lnSpc>
              <a:buFont typeface="Wingdings" panose="05000000000000000000" charset="0"/>
              <a:buChar char="l"/>
            </a:pPr>
            <a:r>
              <a:rPr lang="zh-CN" altLang="zh-CN" sz="2800" dirty="0">
                <a:latin typeface="+mn-ea"/>
              </a:rPr>
              <a:t>强调人们通过观察他们认为值得信赖且知识渊博的人</a:t>
            </a:r>
            <a:r>
              <a:rPr lang="en-US" altLang="zh-CN" sz="2800" dirty="0">
                <a:latin typeface="+mn-ea"/>
              </a:rPr>
              <a:t>（</a:t>
            </a:r>
            <a:r>
              <a:rPr lang="zh-CN" altLang="zh-CN" sz="2800" dirty="0">
                <a:latin typeface="+mn-ea"/>
              </a:rPr>
              <a:t>示范者</a:t>
            </a:r>
            <a:r>
              <a:rPr lang="en-US" altLang="zh-CN" sz="2800" dirty="0">
                <a:latin typeface="+mn-ea"/>
              </a:rPr>
              <a:t>）</a:t>
            </a:r>
            <a:r>
              <a:rPr lang="zh-CN" altLang="zh-CN" sz="2800" dirty="0">
                <a:latin typeface="+mn-ea"/>
              </a:rPr>
              <a:t>的行为而进行学习。</a:t>
            </a:r>
            <a:endParaRPr lang="en-US" altLang="zh-CN" sz="2800" dirty="0">
              <a:latin typeface="+mn-ea"/>
            </a:endParaRPr>
          </a:p>
          <a:p>
            <a:pPr marL="359410" indent="-359410">
              <a:lnSpc>
                <a:spcPct val="120000"/>
              </a:lnSpc>
              <a:buFont typeface="Wingdings" panose="05000000000000000000" charset="0"/>
              <a:buChar char="l"/>
            </a:pPr>
            <a:r>
              <a:rPr lang="zh-CN" altLang="zh-CN" sz="2800" dirty="0">
                <a:latin typeface="+mn-ea"/>
              </a:rPr>
              <a:t>社会学习理论也认为那些被强化或得到奖励的行为会再次发生</a:t>
            </a:r>
            <a:r>
              <a:rPr lang="en-US" altLang="zh-CN" sz="2800" dirty="0">
                <a:latin typeface="+mn-ea"/>
              </a:rPr>
              <a:t>，</a:t>
            </a:r>
            <a:r>
              <a:rPr lang="zh-CN" altLang="zh-CN" sz="2800" dirty="0">
                <a:latin typeface="+mn-ea"/>
              </a:rPr>
              <a:t>观察者会不断地对那些得到奖励的示范者的行为或技能进行学习。</a:t>
            </a:r>
            <a:endParaRPr lang="en-US" altLang="zh-CN" sz="2800" dirty="0">
              <a:latin typeface="+mn-ea"/>
            </a:endParaRPr>
          </a:p>
          <a:p>
            <a:pPr marL="359410" indent="-359410">
              <a:lnSpc>
                <a:spcPct val="120000"/>
              </a:lnSpc>
              <a:buFont typeface="Wingdings" panose="05000000000000000000" charset="0"/>
              <a:buChar char="l"/>
            </a:pPr>
            <a:r>
              <a:rPr lang="zh-CN" altLang="zh-CN" sz="2800" dirty="0">
                <a:latin typeface="+mn-ea"/>
              </a:rPr>
              <a:t>根据社会学习理论的观点</a:t>
            </a:r>
            <a:r>
              <a:rPr lang="en-US" altLang="zh-CN" sz="2800" dirty="0">
                <a:latin typeface="+mn-ea"/>
              </a:rPr>
              <a:t>，</a:t>
            </a:r>
            <a:r>
              <a:rPr lang="zh-CN" altLang="zh-CN" sz="2800" dirty="0">
                <a:latin typeface="+mn-ea"/>
              </a:rPr>
              <a:t>学习新的技能或行为的途径是</a:t>
            </a:r>
            <a:r>
              <a:rPr lang="en-US" altLang="zh-CN" sz="2800" dirty="0">
                <a:latin typeface="+mn-ea"/>
              </a:rPr>
              <a:t>：</a:t>
            </a:r>
          </a:p>
          <a:p>
            <a:pPr marL="14605" indent="454025">
              <a:lnSpc>
                <a:spcPct val="120000"/>
              </a:lnSpc>
              <a:buNone/>
            </a:pPr>
            <a:r>
              <a:rPr lang="en-US" altLang="zh-CN" sz="2400" dirty="0">
                <a:latin typeface="+mn-ea"/>
              </a:rPr>
              <a:t>（1）</a:t>
            </a:r>
            <a:r>
              <a:rPr lang="zh-CN" altLang="zh-CN" sz="2400" dirty="0">
                <a:latin typeface="+mn-ea"/>
              </a:rPr>
              <a:t>直接体验采用某种行为或技能的结果</a:t>
            </a:r>
            <a:endParaRPr lang="en-US" altLang="zh-CN" sz="2400" dirty="0">
              <a:latin typeface="+mn-ea"/>
            </a:endParaRPr>
          </a:p>
          <a:p>
            <a:pPr marL="0" indent="457200">
              <a:lnSpc>
                <a:spcPct val="120000"/>
              </a:lnSpc>
              <a:buNone/>
            </a:pPr>
            <a:r>
              <a:rPr lang="en-US" altLang="zh-CN" sz="2400" dirty="0">
                <a:latin typeface="+mn-ea"/>
              </a:rPr>
              <a:t>（2）</a:t>
            </a:r>
            <a:r>
              <a:rPr lang="zh-CN" altLang="zh-CN" sz="2400" dirty="0">
                <a:latin typeface="+mn-ea"/>
              </a:rPr>
              <a:t>观察别人的行为及设定行为结果的过程</a:t>
            </a:r>
            <a:endParaRPr lang="en-IN" sz="2400" dirty="0">
              <a:latin typeface="+mn-e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idx="4294967295"/>
          </p:nvPr>
        </p:nvSpPr>
        <p:spPr>
          <a:xfrm>
            <a:off x="457200" y="-153987"/>
            <a:ext cx="8229600" cy="1143000"/>
          </a:xfrm>
        </p:spPr>
        <p:txBody>
          <a:bodyPr/>
          <a:lstStyle/>
          <a:p>
            <a:r>
              <a:rPr lang="zh-CN" altLang="en-US" b="1" dirty="0">
                <a:latin typeface="华文新魏" panose="02010800040101010101" pitchFamily="2" charset="-122"/>
                <a:ea typeface="华文新魏" panose="02010800040101010101" pitchFamily="2" charset="-122"/>
              </a:rPr>
              <a:t>社会学习理论</a:t>
            </a:r>
            <a:endParaRPr lang="en-IN" b="1" dirty="0">
              <a:latin typeface="华文新魏" panose="02010800040101010101" pitchFamily="2" charset="-122"/>
              <a:ea typeface="华文新魏" panose="02010800040101010101" pitchFamily="2" charset="-122"/>
            </a:endParaRPr>
          </a:p>
        </p:txBody>
      </p:sp>
      <p:sp>
        <p:nvSpPr>
          <p:cNvPr id="24578" name="Content Placeholder 2"/>
          <p:cNvSpPr>
            <a:spLocks noGrp="1"/>
          </p:cNvSpPr>
          <p:nvPr>
            <p:ph idx="4294967295"/>
          </p:nvPr>
        </p:nvSpPr>
        <p:spPr>
          <a:xfrm>
            <a:off x="704215" y="1267460"/>
            <a:ext cx="8229600" cy="4924425"/>
          </a:xfrm>
        </p:spPr>
        <p:txBody>
          <a:bodyPr/>
          <a:lstStyle/>
          <a:p>
            <a:pPr marL="367665" indent="-367665">
              <a:lnSpc>
                <a:spcPct val="120000"/>
              </a:lnSpc>
              <a:buFont typeface="Wingdings" panose="05000000000000000000" charset="0"/>
              <a:buChar char="l"/>
            </a:pPr>
            <a:r>
              <a:rPr lang="zh-CN" altLang="zh-CN" sz="2800" dirty="0">
                <a:latin typeface="+mn-ea"/>
              </a:rPr>
              <a:t>一个人的自我效能可通过几种方法来提高</a:t>
            </a:r>
            <a:r>
              <a:rPr lang="en-US" altLang="zh-CN" sz="2800" dirty="0">
                <a:latin typeface="+mn-ea"/>
              </a:rPr>
              <a:t>：</a:t>
            </a:r>
          </a:p>
          <a:p>
            <a:pPr marL="645160" lvl="1" indent="-325120">
              <a:lnSpc>
                <a:spcPct val="120000"/>
              </a:lnSpc>
              <a:buFont typeface="Wingdings" panose="05000000000000000000" charset="0"/>
              <a:buChar char="l"/>
            </a:pPr>
            <a:r>
              <a:rPr lang="zh-CN" altLang="zh-CN" sz="2800" dirty="0">
                <a:latin typeface="+mn-ea"/>
              </a:rPr>
              <a:t>口头规劝</a:t>
            </a:r>
            <a:endParaRPr lang="en-US" altLang="zh-CN" sz="2800" dirty="0">
              <a:latin typeface="+mn-ea"/>
            </a:endParaRPr>
          </a:p>
          <a:p>
            <a:pPr marL="645160" lvl="1" indent="-325120">
              <a:lnSpc>
                <a:spcPct val="120000"/>
              </a:lnSpc>
              <a:buFont typeface="Wingdings" panose="05000000000000000000" charset="0"/>
              <a:buChar char="l"/>
            </a:pPr>
            <a:r>
              <a:rPr lang="zh-CN" altLang="zh-CN" sz="2800" dirty="0">
                <a:latin typeface="+mn-ea"/>
              </a:rPr>
              <a:t>逻辑证明</a:t>
            </a:r>
            <a:endParaRPr lang="en-US" altLang="zh-CN" sz="2800" dirty="0">
              <a:latin typeface="+mn-ea"/>
            </a:endParaRPr>
          </a:p>
          <a:p>
            <a:pPr marL="645160" lvl="1" indent="-325120">
              <a:lnSpc>
                <a:spcPct val="120000"/>
              </a:lnSpc>
              <a:buFont typeface="Wingdings" panose="05000000000000000000" charset="0"/>
              <a:buChar char="l"/>
            </a:pPr>
            <a:r>
              <a:rPr lang="zh-CN" altLang="zh-CN" sz="2800" dirty="0">
                <a:latin typeface="+mn-ea"/>
              </a:rPr>
              <a:t>对他人进行观察</a:t>
            </a:r>
            <a:r>
              <a:rPr lang="en-US" altLang="zh-CN" sz="2800" dirty="0">
                <a:latin typeface="+mn-ea"/>
              </a:rPr>
              <a:t>（</a:t>
            </a:r>
            <a:r>
              <a:rPr lang="zh-CN" altLang="zh-CN" sz="2800" dirty="0">
                <a:latin typeface="+mn-ea"/>
              </a:rPr>
              <a:t>示范</a:t>
            </a:r>
            <a:r>
              <a:rPr lang="en-US" altLang="zh-CN" sz="2800" dirty="0">
                <a:latin typeface="+mn-ea"/>
              </a:rPr>
              <a:t>）</a:t>
            </a:r>
          </a:p>
          <a:p>
            <a:pPr marL="645160" lvl="1" indent="-325120">
              <a:lnSpc>
                <a:spcPct val="120000"/>
              </a:lnSpc>
              <a:buFont typeface="Wingdings" panose="05000000000000000000" charset="0"/>
              <a:buChar char="l"/>
            </a:pPr>
            <a:r>
              <a:rPr lang="zh-CN" altLang="zh-CN" sz="2800" dirty="0">
                <a:latin typeface="+mn-ea"/>
              </a:rPr>
              <a:t>业绩回顾</a:t>
            </a:r>
            <a:endParaRPr lang="en-IN" sz="2800" dirty="0">
              <a:latin typeface="+mn-e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1" y="464860"/>
            <a:ext cx="7772400"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4—2</a:t>
            </a:r>
            <a:r>
              <a:rPr lang="zh-CN" altLang="zh-CN" b="1" dirty="0">
                <a:latin typeface="华文新魏" panose="02010800040101010101" pitchFamily="2" charset="-122"/>
                <a:ea typeface="华文新魏" panose="02010800040101010101" pitchFamily="2" charset="-122"/>
              </a:rPr>
              <a:t>　社会学习理论</a:t>
            </a:r>
            <a:br>
              <a:rPr lang="zh-CN" altLang="zh-CN" dirty="0"/>
            </a:br>
            <a:endParaRPr lang="zh-CN" altLang="en-US" dirty="0"/>
          </a:p>
        </p:txBody>
      </p:sp>
      <p:pic>
        <p:nvPicPr>
          <p:cNvPr id="4" name="4-2.EPS" descr="id:2147498204;FounderCES"/>
          <p:cNvPicPr>
            <a:picLocks noGrp="1"/>
          </p:cNvPicPr>
          <p:nvPr>
            <p:ph sz="quarter" idx="1"/>
          </p:nvPr>
        </p:nvPicPr>
        <p:blipFill>
          <a:blip r:embed="rId2">
            <a:duotone>
              <a:prstClr val="black"/>
              <a:schemeClr val="accent4">
                <a:tint val="45000"/>
                <a:satMod val="400000"/>
              </a:schemeClr>
            </a:duotone>
          </a:blip>
          <a:stretch>
            <a:fillRect/>
          </a:stretch>
        </p:blipFill>
        <p:spPr>
          <a:xfrm>
            <a:off x="277426" y="2281585"/>
            <a:ext cx="8424936" cy="248875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idx="4294967295"/>
          </p:nvPr>
        </p:nvSpPr>
        <p:spPr>
          <a:xfrm>
            <a:off x="457200" y="-179387"/>
            <a:ext cx="8229600" cy="1143000"/>
          </a:xfrm>
        </p:spPr>
        <p:txBody>
          <a:bodyPr/>
          <a:lstStyle/>
          <a:p>
            <a:r>
              <a:rPr lang="zh-CN" altLang="en-US" b="1" dirty="0">
                <a:latin typeface="华文新魏" panose="02010800040101010101" pitchFamily="2" charset="-122"/>
                <a:ea typeface="华文新魏" panose="02010800040101010101" pitchFamily="2" charset="-122"/>
              </a:rPr>
              <a:t>目标理论</a:t>
            </a:r>
            <a:endParaRPr lang="en-IN" b="1" dirty="0">
              <a:latin typeface="华文新魏" panose="02010800040101010101" pitchFamily="2" charset="-122"/>
              <a:ea typeface="华文新魏" panose="02010800040101010101" pitchFamily="2" charset="-122"/>
            </a:endParaRPr>
          </a:p>
        </p:txBody>
      </p:sp>
      <p:sp>
        <p:nvSpPr>
          <p:cNvPr id="26626" name="Content Placeholder 2"/>
          <p:cNvSpPr>
            <a:spLocks noGrp="1"/>
          </p:cNvSpPr>
          <p:nvPr>
            <p:ph idx="4294967295"/>
          </p:nvPr>
        </p:nvSpPr>
        <p:spPr>
          <a:xfrm>
            <a:off x="727075" y="1275715"/>
            <a:ext cx="8229600" cy="4924425"/>
          </a:xfrm>
        </p:spPr>
        <p:txBody>
          <a:bodyPr/>
          <a:lstStyle/>
          <a:p>
            <a:pPr marL="353060" indent="-353060">
              <a:lnSpc>
                <a:spcPct val="120000"/>
              </a:lnSpc>
              <a:buFont typeface="Wingdings" panose="05000000000000000000" charset="0"/>
              <a:buChar char="l"/>
            </a:pPr>
            <a:r>
              <a:rPr lang="zh-CN" altLang="zh-CN" sz="2800" b="1" dirty="0">
                <a:latin typeface="+mn-ea"/>
              </a:rPr>
              <a:t>目标设定理论</a:t>
            </a:r>
            <a:r>
              <a:rPr lang="zh-CN" altLang="en-US" sz="2800" dirty="0">
                <a:latin typeface="+mn-ea"/>
              </a:rPr>
              <a:t>：</a:t>
            </a:r>
            <a:r>
              <a:rPr lang="zh-CN" altLang="zh-CN" sz="2800" dirty="0">
                <a:latin typeface="+mn-ea"/>
              </a:rPr>
              <a:t>认为一个人的行为方式是由其有意识的目标和意图决定的。</a:t>
            </a:r>
            <a:endParaRPr lang="en-US" altLang="zh-CN" sz="2800" baseline="30000" dirty="0">
              <a:latin typeface="+mn-ea"/>
            </a:endParaRPr>
          </a:p>
          <a:p>
            <a:pPr marL="353060" indent="-353060">
              <a:lnSpc>
                <a:spcPct val="120000"/>
              </a:lnSpc>
              <a:buFont typeface="Wingdings" panose="05000000000000000000" charset="0"/>
              <a:buChar char="l"/>
            </a:pPr>
            <a:r>
              <a:rPr lang="zh-CN" altLang="zh-CN" sz="2800" dirty="0">
                <a:latin typeface="+mn-ea"/>
              </a:rPr>
              <a:t>目标</a:t>
            </a:r>
            <a:r>
              <a:rPr lang="zh-CN" altLang="en-US" sz="2800" dirty="0">
                <a:latin typeface="+mn-ea"/>
              </a:rPr>
              <a:t>影响一个人的行为</a:t>
            </a:r>
            <a:r>
              <a:rPr lang="zh-CN" altLang="zh-CN" sz="2800" dirty="0">
                <a:latin typeface="+mn-ea"/>
              </a:rPr>
              <a:t>会通过</a:t>
            </a:r>
            <a:r>
              <a:rPr lang="zh-CN" altLang="en-US" sz="2800" dirty="0">
                <a:latin typeface="+mn-ea"/>
              </a:rPr>
              <a:t>：</a:t>
            </a:r>
            <a:endParaRPr lang="en-US" altLang="zh-CN" sz="2800" dirty="0">
              <a:latin typeface="+mn-ea"/>
            </a:endParaRPr>
          </a:p>
          <a:p>
            <a:pPr marL="630555" lvl="1" indent="-310515">
              <a:lnSpc>
                <a:spcPct val="120000"/>
              </a:lnSpc>
              <a:buFont typeface="Wingdings" panose="05000000000000000000" charset="0"/>
              <a:buChar char="l"/>
            </a:pPr>
            <a:r>
              <a:rPr lang="zh-CN" altLang="zh-CN" sz="2800" dirty="0">
                <a:latin typeface="+mn-ea"/>
              </a:rPr>
              <a:t>引导精力和注意力的分配</a:t>
            </a:r>
            <a:endParaRPr lang="en-US" altLang="zh-CN" sz="2800" dirty="0">
              <a:latin typeface="+mn-ea"/>
            </a:endParaRPr>
          </a:p>
          <a:p>
            <a:pPr marL="630555" lvl="1" indent="-310515">
              <a:lnSpc>
                <a:spcPct val="120000"/>
              </a:lnSpc>
              <a:buFont typeface="Wingdings" panose="05000000000000000000" charset="0"/>
              <a:buChar char="l"/>
            </a:pPr>
            <a:r>
              <a:rPr lang="zh-CN" altLang="zh-CN" sz="2800" dirty="0">
                <a:latin typeface="+mn-ea"/>
              </a:rPr>
              <a:t>支持长时间的努力</a:t>
            </a:r>
            <a:endParaRPr lang="en-US" altLang="zh-CN" sz="2800" dirty="0">
              <a:latin typeface="+mn-ea"/>
            </a:endParaRPr>
          </a:p>
          <a:p>
            <a:pPr marL="630555" lvl="1" indent="-310515">
              <a:lnSpc>
                <a:spcPct val="120000"/>
              </a:lnSpc>
              <a:buFont typeface="Wingdings" panose="05000000000000000000" charset="0"/>
              <a:buChar char="l"/>
            </a:pPr>
            <a:r>
              <a:rPr lang="zh-CN" altLang="zh-CN" sz="2800" dirty="0">
                <a:latin typeface="+mn-ea"/>
              </a:rPr>
              <a:t>激励个人为达到目标而进行战略开发来影响行为方式</a:t>
            </a:r>
            <a:endParaRPr lang="en-IN" sz="2800" dirty="0">
              <a:latin typeface="+mn-ea"/>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idx="4294967295"/>
          </p:nvPr>
        </p:nvSpPr>
        <p:spPr>
          <a:xfrm>
            <a:off x="521335" y="-162242"/>
            <a:ext cx="8229600" cy="1143000"/>
          </a:xfrm>
        </p:spPr>
        <p:txBody>
          <a:bodyPr/>
          <a:lstStyle/>
          <a:p>
            <a:r>
              <a:rPr lang="zh-CN" altLang="en-US" b="1" dirty="0">
                <a:latin typeface="华文新魏" panose="02010800040101010101" pitchFamily="2" charset="-122"/>
                <a:ea typeface="华文新魏" panose="02010800040101010101" pitchFamily="2" charset="-122"/>
              </a:rPr>
              <a:t>目标理论</a:t>
            </a:r>
            <a:endParaRPr lang="en-IN" b="1" dirty="0">
              <a:latin typeface="华文新魏" panose="02010800040101010101" pitchFamily="2" charset="-122"/>
              <a:ea typeface="华文新魏" panose="02010800040101010101" pitchFamily="2" charset="-122"/>
            </a:endParaRPr>
          </a:p>
        </p:txBody>
      </p:sp>
      <p:sp>
        <p:nvSpPr>
          <p:cNvPr id="27650" name="Content Placeholder 2"/>
          <p:cNvSpPr>
            <a:spLocks noGrp="1"/>
          </p:cNvSpPr>
          <p:nvPr>
            <p:ph idx="4294967295"/>
          </p:nvPr>
        </p:nvSpPr>
        <p:spPr>
          <a:xfrm>
            <a:off x="695960" y="1275715"/>
            <a:ext cx="8229600" cy="4924425"/>
          </a:xfrm>
        </p:spPr>
        <p:txBody>
          <a:bodyPr/>
          <a:lstStyle/>
          <a:p>
            <a:pPr marL="351155" indent="-351155">
              <a:lnSpc>
                <a:spcPct val="120000"/>
              </a:lnSpc>
              <a:buFont typeface="Wingdings" panose="05000000000000000000" charset="0"/>
              <a:buChar char="l"/>
            </a:pPr>
            <a:r>
              <a:rPr lang="zh-CN" altLang="zh-CN" sz="2800" dirty="0">
                <a:latin typeface="+mn-ea"/>
              </a:rPr>
              <a:t>目标设定理论</a:t>
            </a:r>
            <a:endParaRPr lang="en-US" altLang="zh-CN" sz="2800" dirty="0">
              <a:latin typeface="+mn-ea"/>
            </a:endParaRPr>
          </a:p>
          <a:p>
            <a:pPr marL="645160" lvl="1" indent="-325120">
              <a:lnSpc>
                <a:spcPct val="120000"/>
              </a:lnSpc>
              <a:buFont typeface="Wingdings" panose="05000000000000000000" charset="0"/>
              <a:buChar char="l"/>
            </a:pPr>
            <a:r>
              <a:rPr lang="zh-CN" altLang="zh-CN" sz="2800" dirty="0">
                <a:latin typeface="+mn-ea"/>
              </a:rPr>
              <a:t>被用于培训项目的设计</a:t>
            </a:r>
          </a:p>
          <a:p>
            <a:pPr marL="645160" lvl="1" indent="-325120">
              <a:lnSpc>
                <a:spcPct val="120000"/>
              </a:lnSpc>
              <a:buFont typeface="Wingdings" panose="05000000000000000000" charset="0"/>
              <a:buChar char="l"/>
            </a:pPr>
            <a:r>
              <a:rPr lang="zh-CN" altLang="zh-CN" sz="2800" dirty="0">
                <a:latin typeface="+mn-ea"/>
              </a:rPr>
              <a:t>给受训者提供具体的、富有挑战性的目标会有助于学习</a:t>
            </a:r>
          </a:p>
          <a:p>
            <a:pPr marL="645160" lvl="1" indent="-325120">
              <a:lnSpc>
                <a:spcPct val="120000"/>
              </a:lnSpc>
              <a:buFont typeface="Wingdings" panose="05000000000000000000" charset="0"/>
              <a:buChar char="l"/>
            </a:pPr>
            <a:r>
              <a:rPr lang="zh-CN" altLang="en-US" sz="2800" dirty="0">
                <a:latin typeface="+mn-ea"/>
              </a:rPr>
              <a:t>目标</a:t>
            </a:r>
            <a:r>
              <a:rPr lang="zh-CN" altLang="zh-CN" sz="2800" dirty="0">
                <a:latin typeface="+mn-ea"/>
              </a:rPr>
              <a:t>理论的影响突出体现在培训课程计划的开发中</a:t>
            </a:r>
          </a:p>
          <a:p>
            <a:endParaRPr lang="en-IN" sz="28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idx="4294967295"/>
          </p:nvPr>
        </p:nvSpPr>
        <p:spPr>
          <a:xfrm>
            <a:off x="508000" y="-153987"/>
            <a:ext cx="8229600" cy="1143000"/>
          </a:xfrm>
        </p:spPr>
        <p:txBody>
          <a:bodyPr/>
          <a:lstStyle/>
          <a:p>
            <a:r>
              <a:rPr lang="zh-CN" altLang="en-US" b="1" dirty="0">
                <a:latin typeface="华文新魏" panose="02010800040101010101" pitchFamily="2" charset="-122"/>
                <a:ea typeface="华文新魏" panose="02010800040101010101" pitchFamily="2" charset="-122"/>
              </a:rPr>
              <a:t>目标理论</a:t>
            </a:r>
            <a:endParaRPr lang="en-IN" b="1" dirty="0">
              <a:latin typeface="华文新魏" panose="02010800040101010101" pitchFamily="2" charset="-122"/>
              <a:ea typeface="华文新魏" panose="02010800040101010101" pitchFamily="2" charset="-122"/>
            </a:endParaRPr>
          </a:p>
        </p:txBody>
      </p:sp>
      <p:sp>
        <p:nvSpPr>
          <p:cNvPr id="28674" name="Content Placeholder 2"/>
          <p:cNvSpPr>
            <a:spLocks noGrp="1"/>
          </p:cNvSpPr>
          <p:nvPr>
            <p:ph idx="4294967295"/>
          </p:nvPr>
        </p:nvSpPr>
        <p:spPr>
          <a:xfrm>
            <a:off x="704215" y="1283970"/>
            <a:ext cx="8229600" cy="4924425"/>
          </a:xfrm>
        </p:spPr>
        <p:txBody>
          <a:bodyPr/>
          <a:lstStyle/>
          <a:p>
            <a:pPr marL="359410" indent="-359410">
              <a:lnSpc>
                <a:spcPct val="120000"/>
              </a:lnSpc>
              <a:buFont typeface="Wingdings" panose="05000000000000000000" charset="0"/>
              <a:buChar char="l"/>
            </a:pPr>
            <a:r>
              <a:rPr lang="zh-CN" altLang="zh-CN" sz="2800" b="1" dirty="0">
                <a:latin typeface="+mn-ea"/>
              </a:rPr>
              <a:t>目标导向</a:t>
            </a:r>
            <a:r>
              <a:rPr lang="zh-CN" altLang="en-US" sz="2800" dirty="0">
                <a:latin typeface="+mn-ea"/>
              </a:rPr>
              <a:t>：</a:t>
            </a:r>
            <a:r>
              <a:rPr lang="zh-CN" altLang="zh-CN" sz="2800" dirty="0">
                <a:latin typeface="+mn-ea"/>
              </a:rPr>
              <a:t>是指受训者在学习环境中所持有的目标。</a:t>
            </a:r>
            <a:endParaRPr lang="en-US" altLang="zh-CN" sz="2800" dirty="0">
              <a:latin typeface="+mn-ea"/>
            </a:endParaRPr>
          </a:p>
          <a:p>
            <a:pPr marL="636905" lvl="1" indent="-316865">
              <a:lnSpc>
                <a:spcPct val="120000"/>
              </a:lnSpc>
              <a:buFont typeface="Wingdings" panose="05000000000000000000" charset="0"/>
              <a:buChar char="l"/>
            </a:pPr>
            <a:r>
              <a:rPr lang="zh-CN" altLang="zh-CN" sz="2800" dirty="0">
                <a:latin typeface="+mn-ea"/>
              </a:rPr>
              <a:t>目标导向包括</a:t>
            </a:r>
            <a:r>
              <a:rPr lang="zh-CN" altLang="en-US" sz="2800" dirty="0">
                <a:latin typeface="+mn-ea"/>
              </a:rPr>
              <a:t>：</a:t>
            </a:r>
            <a:r>
              <a:rPr lang="zh-CN" altLang="zh-CN" sz="2800" dirty="0">
                <a:latin typeface="+mn-ea"/>
              </a:rPr>
              <a:t>学习导向和绩效导向。</a:t>
            </a:r>
            <a:endParaRPr lang="en-US" altLang="zh-CN" sz="2800" dirty="0">
              <a:latin typeface="+mn-ea"/>
            </a:endParaRPr>
          </a:p>
          <a:p>
            <a:pPr marL="636905" lvl="1" indent="-316865">
              <a:lnSpc>
                <a:spcPct val="120000"/>
              </a:lnSpc>
              <a:buFont typeface="Wingdings" panose="05000000000000000000" charset="0"/>
              <a:buChar char="l"/>
            </a:pPr>
            <a:r>
              <a:rPr lang="zh-CN" altLang="zh-CN" sz="2800" b="1" dirty="0">
                <a:latin typeface="+mn-ea"/>
              </a:rPr>
              <a:t>学习导向</a:t>
            </a:r>
            <a:r>
              <a:rPr lang="zh-CN" altLang="en-US" sz="2800" dirty="0">
                <a:latin typeface="+mn-ea"/>
              </a:rPr>
              <a:t>：</a:t>
            </a:r>
            <a:r>
              <a:rPr lang="zh-CN" altLang="zh-CN" sz="2800" dirty="0">
                <a:latin typeface="+mn-ea"/>
              </a:rPr>
              <a:t>是指受训者努力提高自己在某项任务中的能力或素质。</a:t>
            </a:r>
          </a:p>
          <a:p>
            <a:pPr marL="636905" lvl="1" indent="-316865">
              <a:lnSpc>
                <a:spcPct val="120000"/>
              </a:lnSpc>
              <a:buFont typeface="Wingdings" panose="05000000000000000000" charset="0"/>
              <a:buChar char="l"/>
            </a:pPr>
            <a:r>
              <a:rPr lang="zh-CN" altLang="zh-CN" sz="2800" b="1" dirty="0">
                <a:latin typeface="+mn-ea"/>
              </a:rPr>
              <a:t>绩效导向</a:t>
            </a:r>
            <a:r>
              <a:rPr lang="zh-CN" altLang="en-US" sz="2800" dirty="0">
                <a:latin typeface="+mn-ea"/>
              </a:rPr>
              <a:t>：</a:t>
            </a:r>
            <a:r>
              <a:rPr lang="zh-CN" altLang="zh-CN" sz="2800" dirty="0">
                <a:latin typeface="+mn-ea"/>
              </a:rPr>
              <a:t>是指学习者关注任务绩效以及与他人的比较</a:t>
            </a:r>
          </a:p>
          <a:p>
            <a:endParaRPr lang="en-IN" sz="2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idx="4294967295"/>
          </p:nvPr>
        </p:nvSpPr>
        <p:spPr>
          <a:xfrm>
            <a:off x="507365" y="-145097"/>
            <a:ext cx="8229600" cy="1143000"/>
          </a:xfrm>
        </p:spPr>
        <p:txBody>
          <a:bodyPr/>
          <a:lstStyle/>
          <a:p>
            <a:r>
              <a:rPr lang="zh-CN" altLang="en-US" b="1" dirty="0">
                <a:latin typeface="华文新魏" panose="02010800040101010101" pitchFamily="2" charset="-122"/>
                <a:ea typeface="华文新魏" panose="02010800040101010101" pitchFamily="2" charset="-122"/>
              </a:rPr>
              <a:t>目标理论</a:t>
            </a:r>
            <a:endParaRPr lang="en-IN" b="1" dirty="0">
              <a:latin typeface="华文新魏" panose="02010800040101010101" pitchFamily="2" charset="-122"/>
              <a:ea typeface="华文新魏" panose="02010800040101010101" pitchFamily="2" charset="-122"/>
            </a:endParaRPr>
          </a:p>
        </p:txBody>
      </p:sp>
      <p:sp>
        <p:nvSpPr>
          <p:cNvPr id="29698" name="Content Placeholder 2"/>
          <p:cNvSpPr>
            <a:spLocks noGrp="1"/>
          </p:cNvSpPr>
          <p:nvPr>
            <p:ph idx="4294967295"/>
          </p:nvPr>
        </p:nvSpPr>
        <p:spPr>
          <a:xfrm>
            <a:off x="654050" y="1267460"/>
            <a:ext cx="8229600" cy="4924425"/>
          </a:xfrm>
        </p:spPr>
        <p:txBody>
          <a:bodyPr/>
          <a:lstStyle/>
          <a:p>
            <a:pPr marL="359410" indent="-359410">
              <a:lnSpc>
                <a:spcPct val="120000"/>
              </a:lnSpc>
              <a:buFont typeface="Wingdings" panose="05000000000000000000" charset="0"/>
              <a:buChar char="l"/>
            </a:pPr>
            <a:r>
              <a:rPr lang="zh-CN" altLang="en-US" sz="2800" dirty="0">
                <a:latin typeface="+mn-ea"/>
              </a:rPr>
              <a:t>目标导向</a:t>
            </a:r>
            <a:endParaRPr lang="en-US" altLang="zh-CN" sz="2800" dirty="0">
              <a:latin typeface="+mn-ea"/>
            </a:endParaRPr>
          </a:p>
          <a:p>
            <a:pPr marL="628015" lvl="1" indent="-307975">
              <a:lnSpc>
                <a:spcPct val="120000"/>
              </a:lnSpc>
              <a:buFont typeface="Wingdings" panose="05000000000000000000" charset="0"/>
              <a:buChar char="l"/>
            </a:pPr>
            <a:r>
              <a:rPr lang="zh-CN" altLang="zh-CN" sz="2800" dirty="0">
                <a:latin typeface="+mn-ea"/>
              </a:rPr>
              <a:t>目标导向会影响受训者在学习中所投入的精力</a:t>
            </a:r>
            <a:r>
              <a:rPr lang="en-US" altLang="zh-CN" sz="2800" dirty="0">
                <a:latin typeface="+mn-ea"/>
              </a:rPr>
              <a:t>（</a:t>
            </a:r>
            <a:r>
              <a:rPr lang="zh-CN" altLang="zh-CN" sz="2800" dirty="0">
                <a:latin typeface="+mn-ea"/>
              </a:rPr>
              <a:t>学习的动力</a:t>
            </a:r>
            <a:r>
              <a:rPr lang="en-US" altLang="zh-CN" sz="2800" dirty="0">
                <a:latin typeface="+mn-ea"/>
              </a:rPr>
              <a:t>）</a:t>
            </a:r>
            <a:r>
              <a:rPr lang="zh-CN" altLang="zh-CN" sz="2800" dirty="0">
                <a:latin typeface="+mn-ea"/>
              </a:rPr>
              <a:t>。</a:t>
            </a:r>
          </a:p>
          <a:p>
            <a:pPr marL="628015" lvl="1" indent="-307975">
              <a:lnSpc>
                <a:spcPct val="120000"/>
              </a:lnSpc>
              <a:buFont typeface="Wingdings" panose="05000000000000000000" charset="0"/>
              <a:buChar char="l"/>
            </a:pPr>
            <a:r>
              <a:rPr lang="zh-CN" altLang="zh-CN" sz="2800" dirty="0">
                <a:latin typeface="+mn-ea"/>
              </a:rPr>
              <a:t>学习导向的学习者相对于绩效导向的学习者来说会更加关注任务</a:t>
            </a:r>
            <a:r>
              <a:rPr lang="en-US" altLang="zh-CN" sz="2800" dirty="0">
                <a:latin typeface="+mn-ea"/>
              </a:rPr>
              <a:t>，</a:t>
            </a:r>
            <a:r>
              <a:rPr lang="zh-CN" altLang="zh-CN" sz="2800" dirty="0">
                <a:latin typeface="+mn-ea"/>
              </a:rPr>
              <a:t>并且是为学习而学习。</a:t>
            </a:r>
            <a:endParaRPr lang="en-US" altLang="zh-CN" sz="2800" dirty="0">
              <a:latin typeface="+mn-ea"/>
            </a:endParaRPr>
          </a:p>
          <a:p>
            <a:pPr marL="628015" lvl="1" indent="-307975">
              <a:lnSpc>
                <a:spcPct val="120000"/>
              </a:lnSpc>
              <a:buFont typeface="Wingdings" panose="05000000000000000000" charset="0"/>
              <a:buChar char="l"/>
            </a:pPr>
            <a:r>
              <a:rPr lang="zh-CN" altLang="zh-CN" sz="2800" dirty="0">
                <a:latin typeface="+mn-ea"/>
              </a:rPr>
              <a:t>绩效导向的学习者则会更加关注学习对绩效的影响而不是学习本身。</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idx="4294967295"/>
          </p:nvPr>
        </p:nvSpPr>
        <p:spPr>
          <a:xfrm>
            <a:off x="457200" y="-146367"/>
            <a:ext cx="8229600" cy="1143000"/>
          </a:xfrm>
        </p:spPr>
        <p:txBody>
          <a:bodyPr/>
          <a:lstStyle/>
          <a:p>
            <a:r>
              <a:rPr lang="zh-CN" altLang="zh-CN" b="1" dirty="0">
                <a:latin typeface="华文新魏" panose="02010800040101010101" pitchFamily="2" charset="-122"/>
                <a:ea typeface="华文新魏" panose="02010800040101010101" pitchFamily="2" charset="-122"/>
              </a:rPr>
              <a:t>需求理论</a:t>
            </a:r>
            <a:endParaRPr lang="en-IN" b="1" dirty="0">
              <a:latin typeface="华文新魏" panose="02010800040101010101" pitchFamily="2" charset="-122"/>
              <a:ea typeface="华文新魏" panose="02010800040101010101" pitchFamily="2" charset="-122"/>
            </a:endParaRPr>
          </a:p>
        </p:txBody>
      </p:sp>
      <p:sp>
        <p:nvSpPr>
          <p:cNvPr id="30722" name="Content Placeholder 2"/>
          <p:cNvSpPr>
            <a:spLocks noGrp="1"/>
          </p:cNvSpPr>
          <p:nvPr>
            <p:ph idx="4294967295"/>
          </p:nvPr>
        </p:nvSpPr>
        <p:spPr>
          <a:xfrm>
            <a:off x="407035" y="1258570"/>
            <a:ext cx="8229600" cy="4924425"/>
          </a:xfrm>
        </p:spPr>
        <p:txBody>
          <a:bodyPr/>
          <a:lstStyle/>
          <a:p>
            <a:pPr marL="730250" indent="-457200">
              <a:lnSpc>
                <a:spcPct val="120000"/>
              </a:lnSpc>
              <a:buFont typeface="Wingdings" panose="05000000000000000000" charset="0"/>
              <a:buChar char="l"/>
            </a:pPr>
            <a:r>
              <a:rPr lang="zh-CN" altLang="zh-CN" sz="2800" dirty="0">
                <a:latin typeface="+mn-ea"/>
              </a:rPr>
              <a:t>解释了雇员对某一种学习成果的价值取向。</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需求</a:t>
            </a:r>
            <a:r>
              <a:rPr lang="zh-CN" altLang="en-US" sz="2800" dirty="0">
                <a:latin typeface="+mn-ea"/>
              </a:rPr>
              <a:t>：</a:t>
            </a:r>
            <a:r>
              <a:rPr lang="zh-CN" altLang="zh-CN" sz="2800" dirty="0">
                <a:latin typeface="+mn-ea"/>
              </a:rPr>
              <a:t>是一个人在一段时间内的每一时刻都会感到的不足。</a:t>
            </a:r>
          </a:p>
          <a:p>
            <a:pPr marL="730250" indent="-457200">
              <a:lnSpc>
                <a:spcPct val="120000"/>
              </a:lnSpc>
              <a:buFont typeface="Wingdings" panose="05000000000000000000" charset="0"/>
              <a:buChar char="l"/>
            </a:pPr>
            <a:r>
              <a:rPr lang="zh-CN" altLang="zh-CN" sz="2800" dirty="0">
                <a:latin typeface="+mn-ea"/>
              </a:rPr>
              <a:t>马斯洛和奥尔德弗的需求理论注重的是生理需求、社交需求</a:t>
            </a:r>
            <a:r>
              <a:rPr lang="en-US" altLang="zh-CN" sz="2800" dirty="0">
                <a:latin typeface="+mn-ea"/>
              </a:rPr>
              <a:t>（</a:t>
            </a:r>
            <a:r>
              <a:rPr lang="zh-CN" altLang="zh-CN" sz="2800" dirty="0">
                <a:latin typeface="+mn-ea"/>
              </a:rPr>
              <a:t>与他人交往的需求</a:t>
            </a:r>
            <a:r>
              <a:rPr lang="en-US" altLang="zh-CN" sz="2800" dirty="0">
                <a:latin typeface="+mn-ea"/>
              </a:rPr>
              <a:t>）</a:t>
            </a:r>
            <a:r>
              <a:rPr lang="zh-CN" altLang="zh-CN" sz="2800" dirty="0">
                <a:latin typeface="+mn-ea"/>
              </a:rPr>
              <a:t>和成长需求</a:t>
            </a:r>
            <a:r>
              <a:rPr lang="en-US" altLang="zh-CN" sz="2800" dirty="0">
                <a:latin typeface="+mn-ea"/>
              </a:rPr>
              <a:t>（</a:t>
            </a:r>
            <a:r>
              <a:rPr lang="zh-CN" altLang="zh-CN" sz="2800" dirty="0">
                <a:latin typeface="+mn-ea"/>
              </a:rPr>
              <a:t>自尊、自我实现</a:t>
            </a:r>
            <a:r>
              <a:rPr lang="en-US" altLang="zh-CN" sz="2800" dirty="0">
                <a:latin typeface="+mn-ea"/>
              </a:rPr>
              <a:t>）</a:t>
            </a:r>
            <a:r>
              <a:rPr lang="zh-CN" altLang="zh-CN" sz="2800" dirty="0">
                <a:latin typeface="+mn-ea"/>
              </a:rPr>
              <a: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idx="4294967295"/>
          </p:nvPr>
        </p:nvSpPr>
        <p:spPr>
          <a:xfrm>
            <a:off x="457200" y="-180657"/>
            <a:ext cx="8229600" cy="1143000"/>
          </a:xfrm>
        </p:spPr>
        <p:txBody>
          <a:bodyPr/>
          <a:lstStyle/>
          <a:p>
            <a:r>
              <a:rPr lang="zh-CN" altLang="en-US" b="1" dirty="0">
                <a:latin typeface="华文新魏" panose="02010800040101010101" pitchFamily="2" charset="-122"/>
                <a:ea typeface="华文新魏" panose="02010800040101010101" pitchFamily="2" charset="-122"/>
              </a:rPr>
              <a:t>需求理论</a:t>
            </a:r>
            <a:endParaRPr lang="en-IN" b="1" dirty="0">
              <a:latin typeface="华文新魏" panose="02010800040101010101" pitchFamily="2" charset="-122"/>
              <a:ea typeface="华文新魏" panose="02010800040101010101" pitchFamily="2" charset="-122"/>
            </a:endParaRPr>
          </a:p>
        </p:txBody>
      </p:sp>
      <p:sp>
        <p:nvSpPr>
          <p:cNvPr id="31746" name="Content Placeholder 2"/>
          <p:cNvSpPr>
            <a:spLocks noGrp="1"/>
          </p:cNvSpPr>
          <p:nvPr>
            <p:ph idx="4294967295"/>
          </p:nvPr>
        </p:nvSpPr>
        <p:spPr>
          <a:xfrm>
            <a:off x="364490" y="1267460"/>
            <a:ext cx="8229600" cy="4924425"/>
          </a:xfrm>
        </p:spPr>
        <p:txBody>
          <a:bodyPr/>
          <a:lstStyle/>
          <a:p>
            <a:pPr marL="730250" indent="-457200">
              <a:lnSpc>
                <a:spcPct val="120000"/>
              </a:lnSpc>
              <a:buFont typeface="Wingdings" panose="05000000000000000000" charset="0"/>
              <a:buChar char="l"/>
            </a:pPr>
            <a:r>
              <a:rPr lang="zh-CN" altLang="zh-CN" sz="3200" dirty="0">
                <a:latin typeface="+mn-ea"/>
              </a:rPr>
              <a:t>奥尔德弗和马斯洛关于需求层次的主要不同在于</a:t>
            </a:r>
            <a:r>
              <a:rPr lang="en-US" altLang="zh-CN" sz="3200" dirty="0">
                <a:latin typeface="+mn-ea"/>
              </a:rPr>
              <a:t>，</a:t>
            </a:r>
            <a:r>
              <a:rPr lang="zh-CN" altLang="zh-CN" sz="3200" dirty="0">
                <a:latin typeface="+mn-ea"/>
              </a:rPr>
              <a:t>奥尔德弗认为若高层次需求得不到满足</a:t>
            </a:r>
            <a:r>
              <a:rPr lang="en-US" altLang="zh-CN" sz="3200" dirty="0">
                <a:latin typeface="+mn-ea"/>
              </a:rPr>
              <a:t>，</a:t>
            </a:r>
            <a:r>
              <a:rPr lang="zh-CN" altLang="zh-CN" sz="3200" dirty="0">
                <a:latin typeface="+mn-ea"/>
              </a:rPr>
              <a:t>雇员可能会更加关注低层次需求。</a:t>
            </a:r>
          </a:p>
          <a:p>
            <a:pPr marL="730250" indent="-457200">
              <a:lnSpc>
                <a:spcPct val="120000"/>
              </a:lnSpc>
              <a:buFont typeface="Wingdings" panose="05000000000000000000" charset="0"/>
              <a:buChar char="l"/>
            </a:pPr>
            <a:r>
              <a:rPr lang="zh-CN" altLang="zh-CN" sz="3200" dirty="0">
                <a:latin typeface="+mn-ea"/>
              </a:rPr>
              <a:t>麦克莱兰的需求理论主要强调成就、归属感和权力需求。</a:t>
            </a:r>
            <a:endParaRPr lang="en-IN" sz="3200" dirty="0">
              <a:latin typeface="+mn-e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idx="4294967295"/>
          </p:nvPr>
        </p:nvSpPr>
        <p:spPr>
          <a:xfrm>
            <a:off x="507365" y="-186372"/>
            <a:ext cx="8229600" cy="1143000"/>
          </a:xfrm>
        </p:spPr>
        <p:txBody>
          <a:bodyPr/>
          <a:lstStyle/>
          <a:p>
            <a:r>
              <a:rPr lang="zh-CN" altLang="en-US" b="1" dirty="0">
                <a:latin typeface="华文新魏" panose="02010800040101010101" pitchFamily="2" charset="-122"/>
                <a:ea typeface="华文新魏" panose="02010800040101010101" pitchFamily="2" charset="-122"/>
              </a:rPr>
              <a:t>需求理论</a:t>
            </a:r>
            <a:endParaRPr lang="en-IN" b="1" dirty="0">
              <a:latin typeface="华文新魏" panose="02010800040101010101" pitchFamily="2" charset="-122"/>
              <a:ea typeface="华文新魏" panose="02010800040101010101" pitchFamily="2" charset="-122"/>
            </a:endParaRPr>
          </a:p>
        </p:txBody>
      </p:sp>
      <p:sp>
        <p:nvSpPr>
          <p:cNvPr id="32770" name="Content Placeholder 2"/>
          <p:cNvSpPr>
            <a:spLocks noGrp="1"/>
          </p:cNvSpPr>
          <p:nvPr>
            <p:ph idx="4294967295"/>
          </p:nvPr>
        </p:nvSpPr>
        <p:spPr>
          <a:xfrm>
            <a:off x="645160" y="1275715"/>
            <a:ext cx="8229600" cy="4924425"/>
          </a:xfrm>
        </p:spPr>
        <p:txBody>
          <a:bodyPr/>
          <a:lstStyle/>
          <a:p>
            <a:pPr marL="368300" indent="-368300">
              <a:lnSpc>
                <a:spcPct val="120000"/>
              </a:lnSpc>
              <a:buFont typeface="Wingdings" panose="05000000000000000000" charset="0"/>
              <a:buChar char="l"/>
            </a:pPr>
            <a:r>
              <a:rPr lang="zh-CN" altLang="zh-CN" sz="2800" dirty="0">
                <a:latin typeface="+mn-ea"/>
              </a:rPr>
              <a:t>需求理论说明</a:t>
            </a:r>
            <a:r>
              <a:rPr lang="en-US" altLang="zh-CN" sz="2800" dirty="0">
                <a:latin typeface="+mn-ea"/>
              </a:rPr>
              <a:t>，</a:t>
            </a:r>
            <a:r>
              <a:rPr lang="zh-CN" altLang="zh-CN" sz="2800" dirty="0">
                <a:latin typeface="+mn-ea"/>
              </a:rPr>
              <a:t>为激励学习</a:t>
            </a:r>
            <a:r>
              <a:rPr lang="en-US" altLang="zh-CN" sz="2800" dirty="0">
                <a:latin typeface="+mn-ea"/>
              </a:rPr>
              <a:t>，</a:t>
            </a:r>
            <a:r>
              <a:rPr lang="zh-CN" altLang="zh-CN" sz="2800" dirty="0">
                <a:latin typeface="+mn-ea"/>
              </a:rPr>
              <a:t>培训者应了解受训者的需求并使培训内容与这些需求相一致。</a:t>
            </a:r>
            <a:endParaRPr lang="en-US" altLang="zh-CN" sz="2800" dirty="0">
              <a:latin typeface="+mn-ea"/>
            </a:endParaRPr>
          </a:p>
          <a:p>
            <a:pPr marL="636905" lvl="1" indent="-316865">
              <a:lnSpc>
                <a:spcPct val="120000"/>
              </a:lnSpc>
              <a:buFont typeface="Wingdings" panose="05000000000000000000" charset="0"/>
              <a:buChar char="l"/>
            </a:pPr>
            <a:r>
              <a:rPr lang="zh-CN" altLang="zh-CN" sz="2800" dirty="0">
                <a:latin typeface="+mn-ea"/>
              </a:rPr>
              <a:t>如果受训者某些基本的需求</a:t>
            </a:r>
            <a:r>
              <a:rPr lang="en-US" altLang="zh-CN" sz="2800" dirty="0">
                <a:latin typeface="+mn-ea"/>
              </a:rPr>
              <a:t>（</a:t>
            </a:r>
            <a:r>
              <a:rPr lang="zh-CN" altLang="zh-CN" sz="2800" dirty="0">
                <a:latin typeface="+mn-ea"/>
              </a:rPr>
              <a:t>如</a:t>
            </a:r>
            <a:r>
              <a:rPr lang="en-US" altLang="zh-CN" sz="2800" dirty="0">
                <a:latin typeface="+mn-ea"/>
              </a:rPr>
              <a:t>，</a:t>
            </a:r>
            <a:r>
              <a:rPr lang="zh-CN" altLang="zh-CN" sz="2800" dirty="0">
                <a:latin typeface="+mn-ea"/>
              </a:rPr>
              <a:t>生理和安全需求</a:t>
            </a:r>
            <a:r>
              <a:rPr lang="en-US" altLang="zh-CN" sz="2800" dirty="0">
                <a:latin typeface="+mn-ea"/>
              </a:rPr>
              <a:t>）</a:t>
            </a:r>
            <a:r>
              <a:rPr lang="zh-CN" altLang="zh-CN" sz="2800" dirty="0">
                <a:latin typeface="+mn-ea"/>
              </a:rPr>
              <a:t>未被满足</a:t>
            </a:r>
            <a:r>
              <a:rPr lang="en-US" altLang="zh-CN" sz="2800" dirty="0">
                <a:latin typeface="+mn-ea"/>
              </a:rPr>
              <a:t>，</a:t>
            </a:r>
            <a:r>
              <a:rPr lang="zh-CN" altLang="zh-CN" sz="2800" dirty="0">
                <a:latin typeface="+mn-ea"/>
              </a:rPr>
              <a:t>它们就不可能成为学习的动力</a:t>
            </a:r>
            <a:r>
              <a:rPr lang="zh-CN" altLang="en-US" sz="2800" dirty="0">
                <a:latin typeface="+mn-ea"/>
              </a:rPr>
              <a:t>。</a:t>
            </a:r>
            <a:endParaRPr lang="en-US" altLang="zh-CN" sz="2800" dirty="0">
              <a:latin typeface="+mn-ea"/>
            </a:endParaRPr>
          </a:p>
          <a:p>
            <a:pPr marL="376555" indent="-376555">
              <a:lnSpc>
                <a:spcPct val="120000"/>
              </a:lnSpc>
              <a:buFont typeface="Wingdings" panose="05000000000000000000" charset="0"/>
              <a:buChar char="l"/>
            </a:pPr>
            <a:r>
              <a:rPr lang="zh-CN" altLang="zh-CN" sz="2800" dirty="0">
                <a:latin typeface="+mn-ea"/>
              </a:rPr>
              <a:t>需求理论的另一层意义是给雇员提供了参加培训计划的选择自由</a:t>
            </a:r>
            <a:r>
              <a:rPr lang="zh-CN" altLang="en-US" sz="2800" dirty="0">
                <a:latin typeface="+mn-ea"/>
              </a:rPr>
              <a:t>。</a:t>
            </a:r>
            <a:endParaRPr lang="en-IN" sz="2800" dirty="0">
              <a:latin typeface="+mn-e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idx="4294967295"/>
          </p:nvPr>
        </p:nvSpPr>
        <p:spPr>
          <a:xfrm>
            <a:off x="457200" y="-134937"/>
            <a:ext cx="8229600" cy="1143000"/>
          </a:xfrm>
        </p:spPr>
        <p:txBody>
          <a:bodyPr/>
          <a:lstStyle/>
          <a:p>
            <a:r>
              <a:rPr lang="zh-CN" altLang="en-US" b="1" dirty="0">
                <a:latin typeface="华文新魏" panose="02010800040101010101" pitchFamily="2" charset="-122"/>
                <a:ea typeface="华文新魏" panose="02010800040101010101" pitchFamily="2" charset="-122"/>
              </a:rPr>
              <a:t>期望理论</a:t>
            </a:r>
            <a:endParaRPr lang="en-IN" b="1" dirty="0">
              <a:latin typeface="华文新魏" panose="02010800040101010101" pitchFamily="2" charset="-122"/>
              <a:ea typeface="华文新魏" panose="02010800040101010101" pitchFamily="2" charset="-122"/>
            </a:endParaRPr>
          </a:p>
        </p:txBody>
      </p:sp>
      <p:sp>
        <p:nvSpPr>
          <p:cNvPr id="33794" name="Content Placeholder 2"/>
          <p:cNvSpPr>
            <a:spLocks noGrp="1"/>
          </p:cNvSpPr>
          <p:nvPr>
            <p:ph idx="4294967295"/>
          </p:nvPr>
        </p:nvSpPr>
        <p:spPr>
          <a:xfrm>
            <a:off x="662305" y="1275715"/>
            <a:ext cx="8229600" cy="4924425"/>
          </a:xfrm>
        </p:spPr>
        <p:txBody>
          <a:bodyPr/>
          <a:lstStyle/>
          <a:p>
            <a:pPr marL="359410" indent="-359410">
              <a:lnSpc>
                <a:spcPct val="120000"/>
              </a:lnSpc>
              <a:buFont typeface="Wingdings" panose="05000000000000000000" charset="0"/>
              <a:buChar char="l"/>
            </a:pPr>
            <a:r>
              <a:rPr lang="zh-CN" altLang="zh-CN" sz="2800" dirty="0">
                <a:latin typeface="+mn-ea"/>
              </a:rPr>
              <a:t>期望理论认为一个人的行为基于三个因素</a:t>
            </a:r>
            <a:r>
              <a:rPr lang="en-US" altLang="zh-CN" sz="2800" dirty="0">
                <a:latin typeface="+mn-ea"/>
              </a:rPr>
              <a:t>：</a:t>
            </a:r>
          </a:p>
          <a:p>
            <a:pPr marL="636905" lvl="1" indent="-316865">
              <a:lnSpc>
                <a:spcPct val="120000"/>
              </a:lnSpc>
              <a:buFont typeface="Wingdings" panose="05000000000000000000" charset="0"/>
              <a:buChar char="l"/>
            </a:pPr>
            <a:r>
              <a:rPr lang="zh-CN" altLang="zh-CN" sz="2800" b="1" dirty="0">
                <a:latin typeface="+mn-ea"/>
              </a:rPr>
              <a:t>期望</a:t>
            </a:r>
            <a:r>
              <a:rPr lang="zh-CN" altLang="en-US" sz="2800" dirty="0">
                <a:latin typeface="+mn-ea"/>
              </a:rPr>
              <a:t>：</a:t>
            </a:r>
            <a:r>
              <a:rPr lang="zh-CN" altLang="zh-CN" sz="2800" dirty="0">
                <a:latin typeface="+mn-ea"/>
              </a:rPr>
              <a:t>实施一个行为的意图与实际的执行结果之间有关的想法</a:t>
            </a:r>
            <a:r>
              <a:rPr lang="zh-CN" altLang="en-US" sz="2800" dirty="0">
                <a:latin typeface="+mn-ea"/>
              </a:rPr>
              <a:t>。</a:t>
            </a:r>
            <a:endParaRPr lang="en-US" altLang="zh-CN" sz="2800" dirty="0">
              <a:latin typeface="+mn-ea"/>
            </a:endParaRPr>
          </a:p>
          <a:p>
            <a:pPr marL="636905" lvl="1" indent="-316865">
              <a:lnSpc>
                <a:spcPct val="120000"/>
              </a:lnSpc>
              <a:buFont typeface="Wingdings" panose="05000000000000000000" charset="0"/>
              <a:buChar char="l"/>
            </a:pPr>
            <a:r>
              <a:rPr lang="zh-CN" altLang="zh-CN" sz="2800" b="1" dirty="0">
                <a:latin typeface="+mn-ea"/>
              </a:rPr>
              <a:t>实现手段</a:t>
            </a:r>
            <a:r>
              <a:rPr lang="zh-CN" altLang="en-US" sz="2800" dirty="0">
                <a:latin typeface="+mn-ea"/>
              </a:rPr>
              <a:t>：</a:t>
            </a:r>
            <a:r>
              <a:rPr lang="zh-CN" altLang="zh-CN" sz="2800" dirty="0">
                <a:latin typeface="+mn-ea"/>
              </a:rPr>
              <a:t>在期望理论中</a:t>
            </a:r>
            <a:r>
              <a:rPr lang="en-US" altLang="zh-CN" sz="2800" dirty="0">
                <a:latin typeface="+mn-ea"/>
              </a:rPr>
              <a:t>，</a:t>
            </a:r>
            <a:r>
              <a:rPr lang="zh-CN" altLang="zh-CN" sz="2800" dirty="0">
                <a:latin typeface="+mn-ea"/>
              </a:rPr>
              <a:t>认为执行给定的行为</a:t>
            </a:r>
            <a:r>
              <a:rPr lang="en-US" altLang="zh-CN" sz="2800" dirty="0">
                <a:latin typeface="+mn-ea"/>
              </a:rPr>
              <a:t>（</a:t>
            </a:r>
            <a:r>
              <a:rPr lang="zh-CN" altLang="zh-CN" sz="2800" dirty="0">
                <a:latin typeface="+mn-ea"/>
              </a:rPr>
              <a:t>如</a:t>
            </a:r>
            <a:r>
              <a:rPr lang="en-US" altLang="zh-CN" sz="2800" dirty="0">
                <a:latin typeface="+mn-ea"/>
              </a:rPr>
              <a:t>，</a:t>
            </a:r>
            <a:r>
              <a:rPr lang="zh-CN" altLang="zh-CN" sz="2800" dirty="0">
                <a:latin typeface="+mn-ea"/>
              </a:rPr>
              <a:t>参加一个培训项目</a:t>
            </a:r>
            <a:r>
              <a:rPr lang="en-US" altLang="zh-CN" sz="2800" dirty="0">
                <a:latin typeface="+mn-ea"/>
              </a:rPr>
              <a:t>）</a:t>
            </a:r>
            <a:r>
              <a:rPr lang="zh-CN" altLang="zh-CN" sz="2800" dirty="0">
                <a:latin typeface="+mn-ea"/>
              </a:rPr>
              <a:t>与特定成果</a:t>
            </a:r>
            <a:r>
              <a:rPr lang="en-US" altLang="zh-CN" sz="2800" dirty="0">
                <a:latin typeface="+mn-ea"/>
              </a:rPr>
              <a:t>（</a:t>
            </a:r>
            <a:r>
              <a:rPr lang="zh-CN" altLang="zh-CN" sz="2800" dirty="0">
                <a:latin typeface="+mn-ea"/>
              </a:rPr>
              <a:t>如</a:t>
            </a:r>
            <a:r>
              <a:rPr lang="en-US" altLang="zh-CN" sz="2800" dirty="0">
                <a:latin typeface="+mn-ea"/>
              </a:rPr>
              <a:t>，</a:t>
            </a:r>
            <a:r>
              <a:rPr lang="zh-CN" altLang="zh-CN" sz="2800" dirty="0">
                <a:latin typeface="+mn-ea"/>
              </a:rPr>
              <a:t>能更好地完成工作</a:t>
            </a:r>
            <a:r>
              <a:rPr lang="en-US" altLang="zh-CN" sz="2800" dirty="0">
                <a:latin typeface="+mn-ea"/>
              </a:rPr>
              <a:t>）</a:t>
            </a:r>
            <a:r>
              <a:rPr lang="zh-CN" altLang="zh-CN" sz="2800" dirty="0">
                <a:latin typeface="+mn-ea"/>
              </a:rPr>
              <a:t>之间存在关联</a:t>
            </a:r>
            <a:r>
              <a:rPr lang="zh-CN" altLang="en-US" sz="2800" dirty="0">
                <a:latin typeface="+mn-ea"/>
              </a:rPr>
              <a:t>。</a:t>
            </a:r>
            <a:endParaRPr lang="en-US" altLang="zh-CN" sz="2800" dirty="0">
              <a:latin typeface="+mn-ea"/>
            </a:endParaRPr>
          </a:p>
          <a:p>
            <a:pPr marL="636905" lvl="1" indent="-316865">
              <a:lnSpc>
                <a:spcPct val="120000"/>
              </a:lnSpc>
              <a:buFont typeface="Wingdings" panose="05000000000000000000" charset="0"/>
              <a:buChar char="l"/>
            </a:pPr>
            <a:r>
              <a:rPr lang="zh-CN" altLang="zh-CN" sz="2800" b="1" dirty="0">
                <a:latin typeface="+mn-ea"/>
              </a:rPr>
              <a:t>效价</a:t>
            </a:r>
            <a:r>
              <a:rPr lang="zh-CN" altLang="en-US" sz="2800" dirty="0">
                <a:latin typeface="+mn-ea"/>
              </a:rPr>
              <a:t>：</a:t>
            </a:r>
            <a:r>
              <a:rPr lang="zh-CN" altLang="zh-CN" sz="2800" dirty="0">
                <a:latin typeface="+mn-ea"/>
              </a:rPr>
              <a:t>是指一个人对一种成果的评价</a:t>
            </a:r>
            <a:r>
              <a:rPr lang="en-US" altLang="zh-CN" sz="2800" dirty="0">
                <a:latin typeface="+mn-ea"/>
              </a:rPr>
              <a:t>（</a:t>
            </a:r>
            <a:r>
              <a:rPr lang="zh-CN" altLang="zh-CN" sz="2800" dirty="0">
                <a:latin typeface="+mn-ea"/>
              </a:rPr>
              <a:t>如</a:t>
            </a:r>
            <a:r>
              <a:rPr lang="en-US" altLang="zh-CN" sz="2800" dirty="0">
                <a:latin typeface="+mn-ea"/>
              </a:rPr>
              <a:t>，</a:t>
            </a:r>
            <a:r>
              <a:rPr lang="zh-CN" altLang="zh-CN" sz="2800" dirty="0">
                <a:latin typeface="+mn-ea"/>
              </a:rPr>
              <a:t>对能更好地完成一项工作的</a:t>
            </a:r>
            <a:r>
              <a:rPr lang="zh-CN" altLang="en-US" sz="2800" dirty="0">
                <a:latin typeface="+mn-ea"/>
              </a:rPr>
              <a:t>。</a:t>
            </a:r>
            <a:r>
              <a:rPr lang="zh-CN" altLang="zh-CN" sz="2800" dirty="0">
                <a:latin typeface="+mn-ea"/>
              </a:rPr>
              <a:t>重要性的评价</a:t>
            </a:r>
            <a:r>
              <a:rPr lang="en-US" altLang="zh-CN" sz="2800" dirty="0">
                <a:latin typeface="+mn-ea"/>
              </a:rPr>
              <a:t>）</a:t>
            </a:r>
            <a:r>
              <a:rPr lang="zh-CN" altLang="en-US" sz="2800" dirty="0">
                <a:latin typeface="+mn-ea"/>
              </a:rPr>
              <a:t>。</a:t>
            </a:r>
            <a:endParaRPr lang="en-IN" sz="2800" dirty="0">
              <a:latin typeface="+mn-ea"/>
            </a:endParaRPr>
          </a:p>
        </p:txBody>
      </p:sp>
      <p:sp>
        <p:nvSpPr>
          <p:cNvPr id="4" name="Title 1"/>
          <p:cNvSpPr/>
          <p:nvPr/>
        </p:nvSpPr>
        <p:spPr bwMode="auto">
          <a:xfrm>
            <a:off x="854393" y="33655"/>
            <a:ext cx="8229600" cy="1143000"/>
          </a:xfrm>
          <a:prstGeom prst="rect">
            <a:avLst/>
          </a:prstGeom>
          <a:noFill/>
          <a:ln w="9525">
            <a:noFill/>
            <a:miter lim="800000"/>
          </a:ln>
        </p:spPr>
        <p:txBody>
          <a:bodyPr anchor="ctr"/>
          <a:lstStyle/>
          <a:p>
            <a:pPr algn="ctr" fontAlgn="auto">
              <a:spcAft>
                <a:spcPts val="0"/>
              </a:spcAft>
              <a:defRPr/>
            </a:pPr>
            <a:endParaRPr lang="en-IN" sz="3800" dirty="0">
              <a:latin typeface="+mj-lt"/>
              <a:ea typeface="+mj-ea"/>
              <a:cs typeface="+mj-c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84505" y="30798"/>
            <a:ext cx="7772400" cy="1498178"/>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4—3</a:t>
            </a:r>
            <a:r>
              <a:rPr lang="zh-CN" altLang="zh-CN" b="1" dirty="0">
                <a:latin typeface="华文新魏" panose="02010800040101010101" pitchFamily="2" charset="-122"/>
                <a:ea typeface="华文新魏" panose="02010800040101010101" pitchFamily="2" charset="-122"/>
              </a:rPr>
              <a:t>　有关激励的期望理论</a:t>
            </a:r>
            <a:br>
              <a:rPr lang="zh-CN" altLang="zh-CN" dirty="0"/>
            </a:br>
            <a:endParaRPr lang="zh-CN" altLang="en-US" dirty="0"/>
          </a:p>
        </p:txBody>
      </p:sp>
      <p:pic>
        <p:nvPicPr>
          <p:cNvPr id="4" name="4-3.EPS" descr="id:2147498251;FounderCES"/>
          <p:cNvPicPr>
            <a:picLocks noGrp="1"/>
          </p:cNvPicPr>
          <p:nvPr>
            <p:ph sz="quarter" idx="1"/>
          </p:nvPr>
        </p:nvPicPr>
        <p:blipFill>
          <a:blip r:embed="rId2">
            <a:extLst>
              <a:ext uri="{BEBA8EAE-BF5A-486C-A8C5-ECC9F3942E4B}">
                <a14:imgProps xmlns:a14="http://schemas.microsoft.com/office/drawing/2010/main">
                  <a14:imgLayer r:embed="rId3">
                    <a14:imgEffect>
                      <a14:colorTemperature colorTemp="5300"/>
                    </a14:imgEffect>
                  </a14:imgLayer>
                </a14:imgProps>
              </a:ext>
            </a:extLst>
          </a:blip>
          <a:stretch>
            <a:fillRect/>
          </a:stretch>
        </p:blipFill>
        <p:spPr>
          <a:xfrm>
            <a:off x="395536" y="2168527"/>
            <a:ext cx="8568952" cy="2520794"/>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idx="4294967295"/>
          </p:nvPr>
        </p:nvSpPr>
        <p:spPr>
          <a:xfrm>
            <a:off x="369570" y="-162242"/>
            <a:ext cx="8229600" cy="1143000"/>
          </a:xfrm>
        </p:spPr>
        <p:txBody>
          <a:bodyPr/>
          <a:lstStyle/>
          <a:p>
            <a:r>
              <a:rPr lang="zh-CN" altLang="zh-CN" b="1" dirty="0">
                <a:latin typeface="华文新魏" panose="02010800040101010101" pitchFamily="2" charset="-122"/>
                <a:ea typeface="华文新魏" panose="02010800040101010101" pitchFamily="2" charset="-122"/>
              </a:rPr>
              <a:t>成人学习理论</a:t>
            </a:r>
            <a:endParaRPr lang="en-IN" b="1" dirty="0">
              <a:latin typeface="华文新魏" panose="02010800040101010101" pitchFamily="2" charset="-122"/>
              <a:ea typeface="华文新魏" panose="02010800040101010101" pitchFamily="2" charset="-122"/>
            </a:endParaRPr>
          </a:p>
        </p:txBody>
      </p:sp>
      <p:sp>
        <p:nvSpPr>
          <p:cNvPr id="35842" name="Content Placeholder 2"/>
          <p:cNvSpPr>
            <a:spLocks noGrp="1"/>
          </p:cNvSpPr>
          <p:nvPr>
            <p:ph idx="4294967295"/>
          </p:nvPr>
        </p:nvSpPr>
        <p:spPr>
          <a:xfrm>
            <a:off x="369570" y="1283970"/>
            <a:ext cx="8229600" cy="4924425"/>
          </a:xfrm>
        </p:spPr>
        <p:txBody>
          <a:bodyPr/>
          <a:lstStyle/>
          <a:p>
            <a:pPr marL="730250" indent="-457200">
              <a:lnSpc>
                <a:spcPct val="120000"/>
              </a:lnSpc>
              <a:buFont typeface="Wingdings" panose="05000000000000000000" charset="0"/>
              <a:buChar char="l"/>
            </a:pPr>
            <a:r>
              <a:rPr lang="zh-CN" altLang="zh-CN" sz="2800" dirty="0">
                <a:latin typeface="+mn-ea"/>
              </a:rPr>
              <a:t>是在关于成人如何学习的特定理论需求的基础上发展起来的。</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成人教学法</a:t>
            </a:r>
            <a:r>
              <a:rPr lang="zh-CN" altLang="en-US" sz="2800" dirty="0">
                <a:latin typeface="+mn-ea"/>
              </a:rPr>
              <a:t>：</a:t>
            </a:r>
            <a:r>
              <a:rPr lang="zh-CN" altLang="zh-CN" sz="2800" dirty="0">
                <a:latin typeface="+mn-ea"/>
              </a:rPr>
              <a:t>即有关成人学习的理论。</a:t>
            </a:r>
            <a:endParaRPr lang="en-IN" sz="2800" dirty="0">
              <a:latin typeface="+mn-ea"/>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idx="4294967295"/>
          </p:nvPr>
        </p:nvSpPr>
        <p:spPr>
          <a:xfrm>
            <a:off x="407035" y="-128587"/>
            <a:ext cx="8229600" cy="1143000"/>
          </a:xfrm>
        </p:spPr>
        <p:txBody>
          <a:bodyPr/>
          <a:lstStyle/>
          <a:p>
            <a:r>
              <a:rPr lang="zh-CN" altLang="en-US" b="1" dirty="0">
                <a:latin typeface="华文新魏" panose="02010800040101010101" pitchFamily="2" charset="-122"/>
                <a:ea typeface="华文新魏" panose="02010800040101010101" pitchFamily="2" charset="-122"/>
              </a:rPr>
              <a:t>成人学习理论</a:t>
            </a:r>
            <a:endParaRPr lang="en-IN" b="1" dirty="0">
              <a:latin typeface="华文新魏" panose="02010800040101010101" pitchFamily="2" charset="-122"/>
              <a:ea typeface="华文新魏" panose="02010800040101010101" pitchFamily="2" charset="-122"/>
            </a:endParaRPr>
          </a:p>
        </p:txBody>
      </p:sp>
      <p:sp>
        <p:nvSpPr>
          <p:cNvPr id="36866" name="Content Placeholder 2"/>
          <p:cNvSpPr>
            <a:spLocks noGrp="1"/>
          </p:cNvSpPr>
          <p:nvPr>
            <p:ph idx="4294967295"/>
          </p:nvPr>
        </p:nvSpPr>
        <p:spPr>
          <a:xfrm>
            <a:off x="654050" y="1267460"/>
            <a:ext cx="8229600" cy="4924425"/>
          </a:xfrm>
        </p:spPr>
        <p:txBody>
          <a:bodyPr/>
          <a:lstStyle/>
          <a:p>
            <a:pPr marL="367665" indent="-367665">
              <a:lnSpc>
                <a:spcPct val="120000"/>
              </a:lnSpc>
              <a:buFont typeface="Wingdings" panose="05000000000000000000" charset="0"/>
              <a:buChar char="l"/>
            </a:pPr>
            <a:r>
              <a:rPr lang="zh-CN" altLang="zh-CN" sz="2800" dirty="0">
                <a:latin typeface="+mn-ea"/>
              </a:rPr>
              <a:t>人们常把马尔科姆</a:t>
            </a:r>
            <a:r>
              <a:rPr lang="en-US" altLang="zh-CN" sz="2800" dirty="0">
                <a:latin typeface="+mn-ea"/>
              </a:rPr>
              <a:t>·</a:t>
            </a:r>
            <a:r>
              <a:rPr lang="zh-CN" altLang="zh-CN" sz="2800" dirty="0">
                <a:latin typeface="+mn-ea"/>
              </a:rPr>
              <a:t>诺尔斯与成人学习理论联系在一起</a:t>
            </a:r>
            <a:r>
              <a:rPr lang="en-US" altLang="zh-CN" sz="2800" dirty="0">
                <a:latin typeface="+mn-ea"/>
              </a:rPr>
              <a:t>，</a:t>
            </a:r>
            <a:r>
              <a:rPr lang="zh-CN" altLang="zh-CN" sz="2800" dirty="0">
                <a:latin typeface="+mn-ea"/>
              </a:rPr>
              <a:t>他提出的模型建立在以下一些假设条件上</a:t>
            </a:r>
            <a:r>
              <a:rPr lang="zh-CN" altLang="en-US" sz="2800" dirty="0">
                <a:latin typeface="+mn-ea"/>
              </a:rPr>
              <a:t>：</a:t>
            </a:r>
            <a:endParaRPr lang="en-US" altLang="zh-CN" sz="2800" dirty="0">
              <a:latin typeface="+mn-ea"/>
            </a:endParaRPr>
          </a:p>
          <a:p>
            <a:pPr marL="636270" lvl="1" indent="-316230">
              <a:lnSpc>
                <a:spcPct val="120000"/>
              </a:lnSpc>
              <a:buFont typeface="Wingdings" panose="05000000000000000000" charset="0"/>
              <a:buChar char="l"/>
            </a:pPr>
            <a:r>
              <a:rPr lang="zh-CN" altLang="zh-CN" sz="2600" dirty="0">
                <a:latin typeface="+mn-ea"/>
              </a:rPr>
              <a:t>成人需要知道他们为什么学习。</a:t>
            </a:r>
          </a:p>
          <a:p>
            <a:pPr marL="636270" lvl="1" indent="-316230">
              <a:lnSpc>
                <a:spcPct val="120000"/>
              </a:lnSpc>
              <a:buFont typeface="Wingdings" panose="05000000000000000000" charset="0"/>
              <a:buChar char="l"/>
            </a:pPr>
            <a:r>
              <a:rPr lang="zh-CN" altLang="zh-CN" sz="2600" dirty="0">
                <a:latin typeface="+mn-ea"/>
              </a:rPr>
              <a:t>成人有进行自我指导的需求。</a:t>
            </a:r>
          </a:p>
          <a:p>
            <a:pPr marL="636270" lvl="1" indent="-316230">
              <a:lnSpc>
                <a:spcPct val="120000"/>
              </a:lnSpc>
              <a:buFont typeface="Wingdings" panose="05000000000000000000" charset="0"/>
              <a:buChar char="l"/>
            </a:pPr>
            <a:r>
              <a:rPr lang="zh-CN" altLang="zh-CN" sz="2600" dirty="0">
                <a:latin typeface="+mn-ea"/>
              </a:rPr>
              <a:t>成人可给学习带来更多的与工作有关的经验。</a:t>
            </a:r>
          </a:p>
          <a:p>
            <a:pPr marL="636270" lvl="1" indent="-316230">
              <a:lnSpc>
                <a:spcPct val="120000"/>
              </a:lnSpc>
              <a:buFont typeface="Wingdings" panose="05000000000000000000" charset="0"/>
              <a:buChar char="l"/>
            </a:pPr>
            <a:r>
              <a:rPr lang="zh-CN" altLang="zh-CN" sz="2600" dirty="0">
                <a:latin typeface="+mn-ea"/>
              </a:rPr>
              <a:t>成人是带着一定的问题去参加学习的。</a:t>
            </a:r>
          </a:p>
          <a:p>
            <a:pPr marL="636270" lvl="1" indent="-316230">
              <a:lnSpc>
                <a:spcPct val="120000"/>
              </a:lnSpc>
              <a:buFont typeface="Wingdings" panose="05000000000000000000" charset="0"/>
              <a:buChar char="l"/>
            </a:pPr>
            <a:r>
              <a:rPr lang="zh-CN" altLang="zh-CN" sz="2600" dirty="0">
                <a:latin typeface="+mn-ea"/>
              </a:rPr>
              <a:t>成人受到内部和外部的激励而学习。</a:t>
            </a:r>
          </a:p>
          <a:p>
            <a:pPr marL="636270" lvl="1" indent="-316230">
              <a:buFont typeface="Wingdings" panose="05000000000000000000" charset="0"/>
              <a:buChar char="l"/>
            </a:pPr>
            <a:endParaRPr lang="en-IN" sz="26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16238" y="-100161"/>
            <a:ext cx="8496944" cy="1143000"/>
          </a:xfrm>
        </p:spPr>
        <p:txBody>
          <a:bodyPr>
            <a:noAutofit/>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4—2</a:t>
            </a:r>
            <a:r>
              <a:rPr lang="zh-CN" altLang="zh-CN" b="1" dirty="0">
                <a:latin typeface="华文新魏" panose="02010800040101010101" pitchFamily="2" charset="-122"/>
                <a:ea typeface="华文新魏" panose="02010800040101010101" pitchFamily="2" charset="-122"/>
              </a:rPr>
              <a:t>成人学习理论在培训中的应用</a:t>
            </a:r>
          </a:p>
        </p:txBody>
      </p:sp>
      <p:graphicFrame>
        <p:nvGraphicFramePr>
          <p:cNvPr id="3" name="Table 2"/>
          <p:cNvGraphicFramePr>
            <a:graphicFrameLocks noGrp="1"/>
          </p:cNvGraphicFramePr>
          <p:nvPr/>
        </p:nvGraphicFramePr>
        <p:xfrm>
          <a:off x="108139" y="1658938"/>
          <a:ext cx="8928992" cy="4392314"/>
        </p:xfrm>
        <a:graphic>
          <a:graphicData uri="http://schemas.openxmlformats.org/drawingml/2006/table">
            <a:tbl>
              <a:tblPr firstRow="1" firstCol="1" bandRow="1">
                <a:tableStyleId>{0660B408-B3CF-4A94-85FC-2B1E0A45F4A2}</a:tableStyleId>
              </a:tblPr>
              <a:tblGrid>
                <a:gridCol w="4464496">
                  <a:extLst>
                    <a:ext uri="{9D8B030D-6E8A-4147-A177-3AD203B41FA5}">
                      <a16:colId xmlns:a16="http://schemas.microsoft.com/office/drawing/2014/main" val="20000"/>
                    </a:ext>
                  </a:extLst>
                </a:gridCol>
                <a:gridCol w="4464496">
                  <a:extLst>
                    <a:ext uri="{9D8B030D-6E8A-4147-A177-3AD203B41FA5}">
                      <a16:colId xmlns:a16="http://schemas.microsoft.com/office/drawing/2014/main" val="20001"/>
                    </a:ext>
                  </a:extLst>
                </a:gridCol>
              </a:tblGrid>
              <a:tr h="784266">
                <a:tc>
                  <a:txBody>
                    <a:bodyPr/>
                    <a:lstStyle/>
                    <a:p>
                      <a:pPr algn="ctr">
                        <a:lnSpc>
                          <a:spcPct val="120000"/>
                        </a:lnSpc>
                        <a:spcAft>
                          <a:spcPts val="0"/>
                        </a:spcAft>
                      </a:pPr>
                      <a:r>
                        <a:rPr lang="zh-CN" sz="1800" dirty="0">
                          <a:solidFill>
                            <a:srgbClr val="000000"/>
                          </a:solidFill>
                          <a:effectLst/>
                          <a:latin typeface="+mn-ea"/>
                          <a:ea typeface="+mn-ea"/>
                          <a:cs typeface="Times New Roman" panose="02020603050405020304"/>
                        </a:rPr>
                        <a:t>设计问题</a:t>
                      </a:r>
                    </a:p>
                  </a:txBody>
                  <a:tcPr marL="0" marR="0" marT="0" marB="0" anchor="ctr"/>
                </a:tc>
                <a:tc>
                  <a:txBody>
                    <a:bodyPr/>
                    <a:lstStyle/>
                    <a:p>
                      <a:pPr algn="ctr">
                        <a:lnSpc>
                          <a:spcPct val="120000"/>
                        </a:lnSpc>
                        <a:spcAft>
                          <a:spcPts val="0"/>
                        </a:spcAft>
                      </a:pPr>
                      <a:r>
                        <a:rPr lang="zh-CN" sz="1800">
                          <a:solidFill>
                            <a:srgbClr val="000000"/>
                          </a:solidFill>
                          <a:effectLst/>
                          <a:latin typeface="+mn-ea"/>
                          <a:ea typeface="+mn-ea"/>
                          <a:cs typeface="Times New Roman" panose="02020603050405020304"/>
                        </a:rPr>
                        <a:t>应用</a:t>
                      </a:r>
                    </a:p>
                  </a:txBody>
                  <a:tcPr marL="66675" marR="66675" marT="0" marB="0" anchor="ctr"/>
                </a:tc>
                <a:extLst>
                  <a:ext uri="{0D108BD9-81ED-4DB2-BD59-A6C34878D82A}">
                    <a16:rowId xmlns:a16="http://schemas.microsoft.com/office/drawing/2014/main" val="10000"/>
                  </a:ext>
                </a:extLst>
              </a:tr>
              <a:tr h="784266">
                <a:tc>
                  <a:txBody>
                    <a:bodyPr/>
                    <a:lstStyle/>
                    <a:p>
                      <a:pPr algn="ctr">
                        <a:lnSpc>
                          <a:spcPct val="120000"/>
                        </a:lnSpc>
                        <a:spcAft>
                          <a:spcPts val="0"/>
                        </a:spcAft>
                      </a:pPr>
                      <a:r>
                        <a:rPr lang="zh-CN" sz="1800">
                          <a:solidFill>
                            <a:srgbClr val="000000"/>
                          </a:solidFill>
                          <a:effectLst/>
                          <a:latin typeface="+mn-ea"/>
                          <a:ea typeface="+mn-ea"/>
                          <a:cs typeface="Times New Roman" panose="02020603050405020304"/>
                        </a:rPr>
                        <a:t>自我观念</a:t>
                      </a:r>
                    </a:p>
                  </a:txBody>
                  <a:tcPr marL="0" marR="0" marT="0" marB="0" anchor="ctr"/>
                </a:tc>
                <a:tc>
                  <a:txBody>
                    <a:bodyPr/>
                    <a:lstStyle/>
                    <a:p>
                      <a:pPr>
                        <a:lnSpc>
                          <a:spcPct val="120000"/>
                        </a:lnSpc>
                        <a:spcAft>
                          <a:spcPts val="0"/>
                        </a:spcAft>
                      </a:pPr>
                      <a:r>
                        <a:rPr lang="zh-CN" sz="1800">
                          <a:solidFill>
                            <a:srgbClr val="000000"/>
                          </a:solidFill>
                          <a:effectLst/>
                          <a:latin typeface="+mn-ea"/>
                          <a:ea typeface="+mn-ea"/>
                          <a:cs typeface="Times New Roman" panose="02020603050405020304"/>
                        </a:rPr>
                        <a:t>共同计划和合作指导</a:t>
                      </a:r>
                    </a:p>
                  </a:txBody>
                  <a:tcPr marL="66675" marR="66675" marT="0" marB="0" anchor="ctr"/>
                </a:tc>
                <a:extLst>
                  <a:ext uri="{0D108BD9-81ED-4DB2-BD59-A6C34878D82A}">
                    <a16:rowId xmlns:a16="http://schemas.microsoft.com/office/drawing/2014/main" val="10001"/>
                  </a:ext>
                </a:extLst>
              </a:tr>
              <a:tr h="784266">
                <a:tc>
                  <a:txBody>
                    <a:bodyPr/>
                    <a:lstStyle/>
                    <a:p>
                      <a:pPr algn="ctr">
                        <a:lnSpc>
                          <a:spcPct val="120000"/>
                        </a:lnSpc>
                        <a:spcAft>
                          <a:spcPts val="0"/>
                        </a:spcAft>
                      </a:pPr>
                      <a:r>
                        <a:rPr lang="zh-CN" sz="1800">
                          <a:solidFill>
                            <a:srgbClr val="000000"/>
                          </a:solidFill>
                          <a:effectLst/>
                          <a:latin typeface="+mn-ea"/>
                          <a:ea typeface="+mn-ea"/>
                          <a:cs typeface="Times New Roman" panose="02020603050405020304"/>
                        </a:rPr>
                        <a:t>经验</a:t>
                      </a:r>
                    </a:p>
                  </a:txBody>
                  <a:tcPr marL="0" marR="0" marT="0" marB="0" anchor="ctr"/>
                </a:tc>
                <a:tc>
                  <a:txBody>
                    <a:bodyPr/>
                    <a:lstStyle/>
                    <a:p>
                      <a:pPr>
                        <a:lnSpc>
                          <a:spcPct val="120000"/>
                        </a:lnSpc>
                        <a:spcAft>
                          <a:spcPts val="0"/>
                        </a:spcAft>
                      </a:pPr>
                      <a:r>
                        <a:rPr lang="zh-CN" sz="1800" dirty="0">
                          <a:solidFill>
                            <a:srgbClr val="000000"/>
                          </a:solidFill>
                          <a:effectLst/>
                          <a:latin typeface="+mn-ea"/>
                          <a:ea typeface="+mn-ea"/>
                          <a:cs typeface="Times New Roman" panose="02020603050405020304"/>
                        </a:rPr>
                        <a:t>将学习者的经验作为范例和应用的基础</a:t>
                      </a:r>
                    </a:p>
                  </a:txBody>
                  <a:tcPr marL="66675" marR="66675" marT="0" marB="0" anchor="ctr"/>
                </a:tc>
                <a:extLst>
                  <a:ext uri="{0D108BD9-81ED-4DB2-BD59-A6C34878D82A}">
                    <a16:rowId xmlns:a16="http://schemas.microsoft.com/office/drawing/2014/main" val="10002"/>
                  </a:ext>
                </a:extLst>
              </a:tr>
              <a:tr h="784266">
                <a:tc>
                  <a:txBody>
                    <a:bodyPr/>
                    <a:lstStyle/>
                    <a:p>
                      <a:pPr algn="ctr">
                        <a:lnSpc>
                          <a:spcPct val="120000"/>
                        </a:lnSpc>
                        <a:spcAft>
                          <a:spcPts val="0"/>
                        </a:spcAft>
                      </a:pPr>
                      <a:r>
                        <a:rPr lang="zh-CN" sz="1800">
                          <a:solidFill>
                            <a:srgbClr val="000000"/>
                          </a:solidFill>
                          <a:effectLst/>
                          <a:latin typeface="+mn-ea"/>
                          <a:ea typeface="+mn-ea"/>
                          <a:cs typeface="Times New Roman" panose="02020603050405020304"/>
                        </a:rPr>
                        <a:t>准备</a:t>
                      </a:r>
                    </a:p>
                  </a:txBody>
                  <a:tcPr marL="0" marR="0" marT="0" marB="0" anchor="ctr"/>
                </a:tc>
                <a:tc>
                  <a:txBody>
                    <a:bodyPr/>
                    <a:lstStyle/>
                    <a:p>
                      <a:pPr>
                        <a:lnSpc>
                          <a:spcPct val="120000"/>
                        </a:lnSpc>
                        <a:spcAft>
                          <a:spcPts val="0"/>
                        </a:spcAft>
                      </a:pPr>
                      <a:r>
                        <a:rPr lang="zh-CN" sz="1800">
                          <a:solidFill>
                            <a:srgbClr val="000000"/>
                          </a:solidFill>
                          <a:effectLst/>
                          <a:latin typeface="+mn-ea"/>
                          <a:ea typeface="+mn-ea"/>
                          <a:cs typeface="Times New Roman" panose="02020603050405020304"/>
                        </a:rPr>
                        <a:t>根据学习者的兴趣和能力进行开发指导</a:t>
                      </a:r>
                    </a:p>
                  </a:txBody>
                  <a:tcPr marL="66675" marR="66675" marT="0" marB="0" anchor="ctr"/>
                </a:tc>
                <a:extLst>
                  <a:ext uri="{0D108BD9-81ED-4DB2-BD59-A6C34878D82A}">
                    <a16:rowId xmlns:a16="http://schemas.microsoft.com/office/drawing/2014/main" val="10003"/>
                  </a:ext>
                </a:extLst>
              </a:tr>
              <a:tr h="470984">
                <a:tc>
                  <a:txBody>
                    <a:bodyPr/>
                    <a:lstStyle/>
                    <a:p>
                      <a:pPr algn="ctr">
                        <a:lnSpc>
                          <a:spcPct val="120000"/>
                        </a:lnSpc>
                        <a:spcAft>
                          <a:spcPts val="0"/>
                        </a:spcAft>
                      </a:pPr>
                      <a:r>
                        <a:rPr lang="zh-CN" sz="1800">
                          <a:solidFill>
                            <a:srgbClr val="000000"/>
                          </a:solidFill>
                          <a:effectLst/>
                          <a:latin typeface="+mn-ea"/>
                          <a:ea typeface="+mn-ea"/>
                          <a:cs typeface="Times New Roman" panose="02020603050405020304"/>
                        </a:rPr>
                        <a:t>时间角度</a:t>
                      </a:r>
                    </a:p>
                  </a:txBody>
                  <a:tcPr marL="0" marR="0" marT="0" marB="0" anchor="ctr"/>
                </a:tc>
                <a:tc>
                  <a:txBody>
                    <a:bodyPr/>
                    <a:lstStyle/>
                    <a:p>
                      <a:pPr>
                        <a:lnSpc>
                          <a:spcPct val="120000"/>
                        </a:lnSpc>
                        <a:spcAft>
                          <a:spcPts val="0"/>
                        </a:spcAft>
                      </a:pPr>
                      <a:r>
                        <a:rPr lang="zh-CN" sz="1800">
                          <a:solidFill>
                            <a:srgbClr val="000000"/>
                          </a:solidFill>
                          <a:effectLst/>
                          <a:latin typeface="+mn-ea"/>
                          <a:ea typeface="+mn-ea"/>
                          <a:cs typeface="Times New Roman" panose="02020603050405020304"/>
                        </a:rPr>
                        <a:t>立即应用培训内容</a:t>
                      </a:r>
                    </a:p>
                  </a:txBody>
                  <a:tcPr marL="66675" marR="66675" marT="0" marB="0" anchor="ctr"/>
                </a:tc>
                <a:extLst>
                  <a:ext uri="{0D108BD9-81ED-4DB2-BD59-A6C34878D82A}">
                    <a16:rowId xmlns:a16="http://schemas.microsoft.com/office/drawing/2014/main" val="10004"/>
                  </a:ext>
                </a:extLst>
              </a:tr>
              <a:tr h="784266">
                <a:tc>
                  <a:txBody>
                    <a:bodyPr/>
                    <a:lstStyle/>
                    <a:p>
                      <a:pPr algn="ctr">
                        <a:lnSpc>
                          <a:spcPct val="120000"/>
                        </a:lnSpc>
                        <a:spcAft>
                          <a:spcPts val="0"/>
                        </a:spcAft>
                      </a:pPr>
                      <a:r>
                        <a:rPr lang="zh-CN" sz="1800">
                          <a:solidFill>
                            <a:srgbClr val="000000"/>
                          </a:solidFill>
                          <a:effectLst/>
                          <a:latin typeface="+mn-ea"/>
                          <a:ea typeface="+mn-ea"/>
                          <a:cs typeface="Times New Roman" panose="02020603050405020304"/>
                        </a:rPr>
                        <a:t>学习导向</a:t>
                      </a:r>
                    </a:p>
                  </a:txBody>
                  <a:tcPr marL="0" marR="0" marT="0" marB="0" anchor="ctr"/>
                </a:tc>
                <a:tc>
                  <a:txBody>
                    <a:bodyPr/>
                    <a:lstStyle/>
                    <a:p>
                      <a:pPr>
                        <a:lnSpc>
                          <a:spcPct val="120000"/>
                        </a:lnSpc>
                        <a:spcAft>
                          <a:spcPts val="0"/>
                        </a:spcAft>
                      </a:pPr>
                      <a:r>
                        <a:rPr lang="zh-CN" sz="1800" dirty="0">
                          <a:solidFill>
                            <a:srgbClr val="000000"/>
                          </a:solidFill>
                          <a:effectLst/>
                          <a:latin typeface="+mn-ea"/>
                          <a:ea typeface="+mn-ea"/>
                          <a:cs typeface="Times New Roman" panose="02020603050405020304"/>
                        </a:rPr>
                        <a:t>以问题为中心而不是以主题为中心</a:t>
                      </a:r>
                    </a:p>
                  </a:txBody>
                  <a:tcPr marL="66675" marR="66675" marT="0" marB="0" anchor="ctr"/>
                </a:tc>
                <a:extLst>
                  <a:ext uri="{0D108BD9-81ED-4DB2-BD59-A6C34878D82A}">
                    <a16:rowId xmlns:a16="http://schemas.microsoft.com/office/drawing/2014/main" val="10005"/>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idx="4294967295"/>
          </p:nvPr>
        </p:nvSpPr>
        <p:spPr>
          <a:xfrm>
            <a:off x="457200" y="-120332"/>
            <a:ext cx="8229600" cy="1143000"/>
          </a:xfrm>
        </p:spPr>
        <p:txBody>
          <a:bodyPr/>
          <a:lstStyle/>
          <a:p>
            <a:r>
              <a:rPr lang="zh-CN" altLang="en-US" b="1" dirty="0">
                <a:latin typeface="华文新魏" panose="02010800040101010101" pitchFamily="2" charset="-122"/>
                <a:ea typeface="华文新魏" panose="02010800040101010101" pitchFamily="2" charset="-122"/>
              </a:rPr>
              <a:t>信息加工理论</a:t>
            </a:r>
            <a:endParaRPr lang="en-IN" b="1" dirty="0">
              <a:latin typeface="华文新魏" panose="02010800040101010101" pitchFamily="2" charset="-122"/>
              <a:ea typeface="华文新魏" panose="02010800040101010101" pitchFamily="2" charset="-122"/>
            </a:endParaRPr>
          </a:p>
        </p:txBody>
      </p:sp>
      <p:sp>
        <p:nvSpPr>
          <p:cNvPr id="38914" name="Content Placeholder 2"/>
          <p:cNvSpPr>
            <a:spLocks noGrp="1"/>
          </p:cNvSpPr>
          <p:nvPr>
            <p:ph idx="4294967295"/>
          </p:nvPr>
        </p:nvSpPr>
        <p:spPr>
          <a:xfrm>
            <a:off x="662305" y="1259205"/>
            <a:ext cx="8229600" cy="4924425"/>
          </a:xfrm>
        </p:spPr>
        <p:txBody>
          <a:bodyPr/>
          <a:lstStyle/>
          <a:p>
            <a:pPr marL="359410" indent="-359410">
              <a:lnSpc>
                <a:spcPct val="120000"/>
              </a:lnSpc>
              <a:buFont typeface="Wingdings" panose="05000000000000000000" charset="0"/>
              <a:buChar char="l"/>
            </a:pPr>
            <a:r>
              <a:rPr lang="zh-CN" altLang="zh-CN" sz="2800" dirty="0">
                <a:latin typeface="+mn-ea"/>
              </a:rPr>
              <a:t>信息加工理论更注重对培训项目进行学习和记忆的内在过程。</a:t>
            </a:r>
            <a:endParaRPr lang="en-US" altLang="zh-CN" sz="2800" dirty="0">
              <a:latin typeface="+mn-ea"/>
            </a:endParaRPr>
          </a:p>
          <a:p>
            <a:pPr marL="359410" indent="-359410">
              <a:lnSpc>
                <a:spcPct val="120000"/>
              </a:lnSpc>
              <a:buFont typeface="Wingdings" panose="05000000000000000000" charset="0"/>
              <a:buChar char="l"/>
            </a:pPr>
            <a:r>
              <a:rPr lang="zh-CN" altLang="zh-CN" sz="2800" dirty="0">
                <a:latin typeface="+mn-ea"/>
              </a:rPr>
              <a:t>信息加工模型还注重外在事件对学习的影响。这些事件包括</a:t>
            </a:r>
            <a:r>
              <a:rPr lang="en-US" altLang="zh-CN" sz="2800" dirty="0">
                <a:latin typeface="+mn-ea"/>
              </a:rPr>
              <a:t>：</a:t>
            </a:r>
            <a:endParaRPr lang="zh-CN" altLang="zh-CN" sz="2800" dirty="0">
              <a:latin typeface="+mn-ea"/>
            </a:endParaRPr>
          </a:p>
          <a:p>
            <a:pPr marL="0" indent="457200">
              <a:lnSpc>
                <a:spcPct val="120000"/>
              </a:lnSpc>
              <a:buNone/>
            </a:pPr>
            <a:r>
              <a:rPr lang="en-US" altLang="zh-CN" sz="2800" dirty="0">
                <a:latin typeface="+mn-ea"/>
              </a:rPr>
              <a:t>1.</a:t>
            </a:r>
            <a:r>
              <a:rPr lang="zh-CN" altLang="zh-CN" sz="2800" dirty="0">
                <a:latin typeface="+mn-ea"/>
              </a:rPr>
              <a:t>影响注意力的刺激物的强度和频率的变化。</a:t>
            </a:r>
          </a:p>
          <a:p>
            <a:pPr marL="0" indent="457200">
              <a:lnSpc>
                <a:spcPct val="120000"/>
              </a:lnSpc>
              <a:buNone/>
            </a:pPr>
            <a:r>
              <a:rPr lang="en-US" altLang="zh-CN" sz="2800" dirty="0">
                <a:latin typeface="+mn-ea"/>
              </a:rPr>
              <a:t>2.</a:t>
            </a:r>
            <a:r>
              <a:rPr lang="zh-CN" altLang="zh-CN" sz="2800" dirty="0">
                <a:latin typeface="+mn-ea"/>
              </a:rPr>
              <a:t>将目标告诉学习者</a:t>
            </a:r>
            <a:r>
              <a:rPr lang="en-US" altLang="zh-CN" sz="2800" dirty="0">
                <a:latin typeface="+mn-ea"/>
              </a:rPr>
              <a:t>，</a:t>
            </a:r>
            <a:r>
              <a:rPr lang="zh-CN" altLang="zh-CN" sz="2800" dirty="0">
                <a:latin typeface="+mn-ea"/>
              </a:rPr>
              <a:t>以建立预期。</a:t>
            </a:r>
          </a:p>
          <a:p>
            <a:pPr marL="0" indent="457200">
              <a:lnSpc>
                <a:spcPct val="120000"/>
              </a:lnSpc>
              <a:buNone/>
            </a:pPr>
            <a:r>
              <a:rPr lang="en-US" altLang="zh-CN" sz="2800" dirty="0">
                <a:latin typeface="+mn-ea"/>
              </a:rPr>
              <a:t>3.</a:t>
            </a:r>
            <a:r>
              <a:rPr lang="zh-CN" altLang="zh-CN" sz="2800" dirty="0">
                <a:latin typeface="+mn-ea"/>
              </a:rPr>
              <a:t>增强材料</a:t>
            </a:r>
            <a:r>
              <a:rPr lang="en-US" altLang="zh-CN" sz="2800" dirty="0">
                <a:latin typeface="+mn-ea"/>
              </a:rPr>
              <a:t>（</a:t>
            </a:r>
            <a:r>
              <a:rPr lang="zh-CN" altLang="zh-CN" sz="2800" dirty="0">
                <a:latin typeface="+mn-ea"/>
              </a:rPr>
              <a:t>刺激物</a:t>
            </a:r>
            <a:r>
              <a:rPr lang="en-US" altLang="zh-CN" sz="2800" dirty="0">
                <a:latin typeface="+mn-ea"/>
              </a:rPr>
              <a:t>）</a:t>
            </a:r>
            <a:r>
              <a:rPr lang="zh-CN" altLang="zh-CN" sz="2800" dirty="0">
                <a:latin typeface="+mn-ea"/>
              </a:rPr>
              <a:t>的感性特征</a:t>
            </a:r>
            <a:r>
              <a:rPr lang="en-US" altLang="zh-CN" sz="2800" dirty="0">
                <a:latin typeface="+mn-ea"/>
              </a:rPr>
              <a:t>，</a:t>
            </a:r>
            <a:r>
              <a:rPr lang="zh-CN" altLang="zh-CN" sz="2800" dirty="0">
                <a:latin typeface="+mn-ea"/>
              </a:rPr>
              <a:t>以吸引学习者对这些特征的注意。</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idx="4294967295"/>
          </p:nvPr>
        </p:nvSpPr>
        <p:spPr>
          <a:xfrm>
            <a:off x="457200" y="-120332"/>
            <a:ext cx="8229600" cy="1143000"/>
          </a:xfrm>
        </p:spPr>
        <p:txBody>
          <a:bodyPr/>
          <a:lstStyle/>
          <a:p>
            <a:r>
              <a:rPr lang="zh-CN" altLang="en-US" b="1" dirty="0">
                <a:latin typeface="华文新魏" panose="02010800040101010101" pitchFamily="2" charset="-122"/>
                <a:ea typeface="华文新魏" panose="02010800040101010101" pitchFamily="2" charset="-122"/>
              </a:rPr>
              <a:t>信息加工理论</a:t>
            </a:r>
            <a:endParaRPr lang="en-IN" b="1" dirty="0">
              <a:latin typeface="华文新魏" panose="02010800040101010101" pitchFamily="2" charset="-122"/>
              <a:ea typeface="华文新魏" panose="02010800040101010101" pitchFamily="2" charset="-122"/>
            </a:endParaRPr>
          </a:p>
        </p:txBody>
      </p:sp>
      <p:sp>
        <p:nvSpPr>
          <p:cNvPr id="39938" name="Content Placeholder 2"/>
          <p:cNvSpPr>
            <a:spLocks noGrp="1"/>
          </p:cNvSpPr>
          <p:nvPr>
            <p:ph idx="4294967295"/>
          </p:nvPr>
        </p:nvSpPr>
        <p:spPr>
          <a:xfrm>
            <a:off x="695325" y="1267460"/>
            <a:ext cx="8229600" cy="4924425"/>
          </a:xfrm>
        </p:spPr>
        <p:txBody>
          <a:bodyPr/>
          <a:lstStyle/>
          <a:p>
            <a:pPr marL="0" indent="457200">
              <a:lnSpc>
                <a:spcPct val="120000"/>
              </a:lnSpc>
              <a:buNone/>
            </a:pPr>
            <a:r>
              <a:rPr lang="en-US" altLang="zh-CN" sz="2800" dirty="0">
                <a:latin typeface="+mn-ea"/>
              </a:rPr>
              <a:t>4.</a:t>
            </a:r>
            <a:r>
              <a:rPr lang="zh-CN" altLang="zh-CN" sz="2800" dirty="0"/>
              <a:t>口头指令、图像、图表和各种图示提示了对培训内容进行编码的途径</a:t>
            </a:r>
            <a:r>
              <a:rPr lang="en-US" altLang="zh-CN" sz="2800" dirty="0"/>
              <a:t>，</a:t>
            </a:r>
            <a:r>
              <a:rPr lang="zh-CN" altLang="zh-CN" sz="2800" dirty="0"/>
              <a:t>便于存入记忆。</a:t>
            </a:r>
          </a:p>
          <a:p>
            <a:pPr marL="0" indent="457200">
              <a:lnSpc>
                <a:spcPct val="120000"/>
              </a:lnSpc>
              <a:buNone/>
            </a:pPr>
            <a:r>
              <a:rPr lang="en-US" altLang="zh-CN" sz="2800" dirty="0">
                <a:latin typeface="+mn-ea"/>
              </a:rPr>
              <a:t>5.</a:t>
            </a:r>
            <a:r>
              <a:rPr lang="zh-CN" altLang="zh-CN" sz="2800" dirty="0"/>
              <a:t>有意义的学习背景资料</a:t>
            </a:r>
            <a:r>
              <a:rPr lang="en-US" altLang="zh-CN" sz="2800" dirty="0"/>
              <a:t>（</a:t>
            </a:r>
            <a:r>
              <a:rPr lang="zh-CN" altLang="zh-CN" sz="2800" dirty="0"/>
              <a:t>范例、问题</a:t>
            </a:r>
            <a:r>
              <a:rPr lang="en-US" altLang="zh-CN" sz="2800" dirty="0"/>
              <a:t>）</a:t>
            </a:r>
            <a:r>
              <a:rPr lang="zh-CN" altLang="zh-CN" sz="2800" dirty="0"/>
              <a:t>可为编码过程提供一些线索。</a:t>
            </a:r>
          </a:p>
          <a:p>
            <a:pPr marL="0" indent="457200">
              <a:lnSpc>
                <a:spcPct val="120000"/>
              </a:lnSpc>
              <a:buNone/>
            </a:pPr>
            <a:r>
              <a:rPr lang="en-US" altLang="zh-CN" sz="2800" dirty="0">
                <a:latin typeface="+mn-ea"/>
              </a:rPr>
              <a:t>6.</a:t>
            </a:r>
            <a:r>
              <a:rPr lang="zh-CN" altLang="zh-CN" sz="2800" dirty="0"/>
              <a:t>图解或口头指令可帮助学习者组织反应过程</a:t>
            </a:r>
            <a:r>
              <a:rPr lang="en-US" altLang="zh-CN" sz="2800" dirty="0"/>
              <a:t>，</a:t>
            </a:r>
            <a:r>
              <a:rPr lang="zh-CN" altLang="zh-CN" sz="2800" dirty="0"/>
              <a:t>并有助于其选择正确的反应。</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584" y="548680"/>
            <a:ext cx="7772400"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4—4</a:t>
            </a:r>
            <a:r>
              <a:rPr lang="zh-CN" altLang="zh-CN" b="1" dirty="0">
                <a:latin typeface="华文新魏" panose="02010800040101010101" pitchFamily="2" charset="-122"/>
                <a:ea typeface="华文新魏" panose="02010800040101010101" pitchFamily="2" charset="-122"/>
              </a:rPr>
              <a:t>　人体的信息加工模型</a:t>
            </a:r>
            <a:br>
              <a:rPr lang="zh-CN" altLang="zh-CN" dirty="0"/>
            </a:br>
            <a:endParaRPr lang="zh-CN" altLang="en-US" dirty="0"/>
          </a:p>
        </p:txBody>
      </p:sp>
      <p:pic>
        <p:nvPicPr>
          <p:cNvPr id="4" name="4-4.EPS" descr="id:2147498282;FounderCES"/>
          <p:cNvPicPr>
            <a:picLocks noGrp="1"/>
          </p:cNvPicPr>
          <p:nvPr>
            <p:ph sz="quarter" idx="1"/>
          </p:nvPr>
        </p:nvPicPr>
        <p:blipFill>
          <a:blip r:embed="rId2">
            <a:duotone>
              <a:prstClr val="black"/>
              <a:schemeClr val="accent1">
                <a:tint val="45000"/>
                <a:satMod val="400000"/>
              </a:schemeClr>
            </a:duotone>
          </a:blip>
          <a:stretch>
            <a:fillRect/>
          </a:stretch>
        </p:blipFill>
        <p:spPr>
          <a:xfrm>
            <a:off x="395536" y="2302204"/>
            <a:ext cx="8291264" cy="3215028"/>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idx="4294967295"/>
          </p:nvPr>
        </p:nvSpPr>
        <p:spPr>
          <a:xfrm>
            <a:off x="457200" y="-94932"/>
            <a:ext cx="8229600" cy="1143000"/>
          </a:xfrm>
        </p:spPr>
        <p:txBody>
          <a:bodyPr/>
          <a:lstStyle/>
          <a:p>
            <a:r>
              <a:rPr lang="zh-CN" altLang="en-US" b="1" dirty="0">
                <a:latin typeface="华文新魏" panose="02010800040101010101" pitchFamily="2" charset="-122"/>
                <a:ea typeface="华文新魏" panose="02010800040101010101" pitchFamily="2" charset="-122"/>
              </a:rPr>
              <a:t>培训转化理论</a:t>
            </a:r>
            <a:endParaRPr lang="en-IN" b="1" dirty="0">
              <a:latin typeface="华文新魏" panose="02010800040101010101" pitchFamily="2" charset="-122"/>
              <a:ea typeface="华文新魏" panose="02010800040101010101" pitchFamily="2" charset="-122"/>
            </a:endParaRPr>
          </a:p>
        </p:txBody>
      </p:sp>
      <p:sp>
        <p:nvSpPr>
          <p:cNvPr id="41986" name="Content Placeholder 2"/>
          <p:cNvSpPr>
            <a:spLocks noGrp="1"/>
          </p:cNvSpPr>
          <p:nvPr>
            <p:ph idx="4294967295"/>
          </p:nvPr>
        </p:nvSpPr>
        <p:spPr>
          <a:xfrm>
            <a:off x="553085" y="1250315"/>
            <a:ext cx="8229600" cy="4924425"/>
          </a:xfrm>
        </p:spPr>
        <p:txBody>
          <a:bodyPr/>
          <a:lstStyle/>
          <a:p>
            <a:pPr marL="367665" indent="-367665">
              <a:lnSpc>
                <a:spcPct val="120000"/>
              </a:lnSpc>
              <a:buFont typeface="Wingdings" panose="05000000000000000000" charset="0"/>
              <a:buChar char="l"/>
            </a:pPr>
            <a:r>
              <a:rPr lang="zh-CN" altLang="zh-CN" sz="2800" dirty="0">
                <a:latin typeface="+mn-ea"/>
              </a:rPr>
              <a:t>当培训中的任务与工作环境中的不同</a:t>
            </a:r>
            <a:r>
              <a:rPr lang="en-US" altLang="zh-CN" sz="2800" dirty="0">
                <a:latin typeface="+mn-ea"/>
              </a:rPr>
              <a:t>（</a:t>
            </a:r>
            <a:r>
              <a:rPr lang="zh-CN" altLang="zh-CN" sz="2800" dirty="0">
                <a:latin typeface="+mn-ea"/>
              </a:rPr>
              <a:t>即出现远转化</a:t>
            </a:r>
            <a:r>
              <a:rPr lang="en-US" altLang="zh-CN" sz="2800" dirty="0">
                <a:latin typeface="+mn-ea"/>
              </a:rPr>
              <a:t>）</a:t>
            </a:r>
            <a:r>
              <a:rPr lang="zh-CN" altLang="zh-CN" sz="2800" dirty="0">
                <a:latin typeface="+mn-ea"/>
              </a:rPr>
              <a:t>时</a:t>
            </a:r>
            <a:r>
              <a:rPr lang="en-US" altLang="zh-CN" sz="2800" dirty="0">
                <a:latin typeface="+mn-ea"/>
              </a:rPr>
              <a:t>，</a:t>
            </a:r>
            <a:r>
              <a:rPr lang="zh-CN" altLang="zh-CN" sz="2800" dirty="0">
                <a:latin typeface="+mn-ea"/>
              </a:rPr>
              <a:t>如在排着长龙的收银台前</a:t>
            </a:r>
            <a:r>
              <a:rPr lang="en-US" altLang="zh-CN" sz="2800" dirty="0">
                <a:latin typeface="+mn-ea"/>
              </a:rPr>
              <a:t>，</a:t>
            </a:r>
            <a:r>
              <a:rPr lang="zh-CN" altLang="zh-CN" sz="2800" dirty="0">
                <a:latin typeface="+mn-ea"/>
              </a:rPr>
              <a:t>使用客户服务原则与愤怒的顾客互动</a:t>
            </a:r>
            <a:r>
              <a:rPr lang="en-US" altLang="zh-CN" sz="2800" dirty="0">
                <a:latin typeface="+mn-ea"/>
              </a:rPr>
              <a:t>，</a:t>
            </a:r>
            <a:r>
              <a:rPr lang="zh-CN" altLang="zh-CN" sz="2800" dirty="0">
                <a:latin typeface="+mn-ea"/>
              </a:rPr>
              <a:t>更难发生培训转化。</a:t>
            </a:r>
            <a:endParaRPr lang="en-US" altLang="zh-CN" sz="2800" dirty="0">
              <a:latin typeface="+mn-ea"/>
            </a:endParaRPr>
          </a:p>
          <a:p>
            <a:pPr marL="645160" lvl="1" indent="-325120">
              <a:lnSpc>
                <a:spcPct val="120000"/>
              </a:lnSpc>
              <a:buFont typeface="Wingdings" panose="05000000000000000000" charset="0"/>
              <a:buChar char="l"/>
            </a:pPr>
            <a:r>
              <a:rPr lang="zh-CN" altLang="zh-CN" sz="2800" b="1" dirty="0">
                <a:latin typeface="+mn-ea"/>
              </a:rPr>
              <a:t>封闭性技能</a:t>
            </a:r>
            <a:r>
              <a:rPr lang="zh-CN" altLang="en-US" sz="2800" dirty="0">
                <a:latin typeface="+mn-ea"/>
              </a:rPr>
              <a:t>：</a:t>
            </a:r>
            <a:r>
              <a:rPr lang="zh-CN" altLang="zh-CN" sz="2800" dirty="0">
                <a:latin typeface="+mn-ea"/>
              </a:rPr>
              <a:t>是指与特定技能学习相关的培训目标</a:t>
            </a:r>
            <a:r>
              <a:rPr lang="en-US" altLang="zh-CN" sz="2800" dirty="0">
                <a:latin typeface="+mn-ea"/>
              </a:rPr>
              <a:t>，</a:t>
            </a:r>
            <a:r>
              <a:rPr lang="zh-CN" altLang="zh-CN" sz="2800" dirty="0">
                <a:latin typeface="+mn-ea"/>
              </a:rPr>
              <a:t>这些技能同样可以由受训者在工作实践中获得</a:t>
            </a:r>
            <a:r>
              <a:rPr lang="zh-CN" altLang="en-US" sz="2800" dirty="0">
                <a:latin typeface="+mn-ea"/>
              </a:rPr>
              <a:t>。</a:t>
            </a:r>
            <a:endParaRPr lang="zh-CN" altLang="zh-CN" sz="2800" dirty="0">
              <a:latin typeface="+mn-ea"/>
            </a:endParaRPr>
          </a:p>
          <a:p>
            <a:pPr marL="645160" lvl="1" indent="-325120">
              <a:lnSpc>
                <a:spcPct val="120000"/>
              </a:lnSpc>
              <a:buFont typeface="Wingdings" panose="05000000000000000000" charset="0"/>
              <a:buChar char="l"/>
            </a:pPr>
            <a:r>
              <a:rPr lang="zh-CN" altLang="zh-CN" sz="2800" b="1" dirty="0">
                <a:latin typeface="+mn-ea"/>
              </a:rPr>
              <a:t>开放性技能</a:t>
            </a:r>
            <a:r>
              <a:rPr lang="zh-CN" altLang="en-US" sz="2800" dirty="0">
                <a:latin typeface="+mn-ea"/>
              </a:rPr>
              <a:t>：</a:t>
            </a:r>
            <a:r>
              <a:rPr lang="zh-CN" altLang="zh-CN" sz="2800" dirty="0">
                <a:latin typeface="+mn-ea"/>
              </a:rPr>
              <a:t>与总体学习原则相关</a:t>
            </a:r>
            <a:r>
              <a:rPr lang="zh-CN" altLang="en-US" sz="2800" dirty="0">
                <a:latin typeface="+mn-ea"/>
              </a:rPr>
              <a:t>。</a:t>
            </a:r>
            <a:endParaRPr lang="zh-CN" altLang="zh-CN" sz="2800" dirty="0">
              <a:latin typeface="+mn-ea"/>
            </a:endParaRPr>
          </a:p>
          <a:p>
            <a:pPr lvl="1"/>
            <a:endParaRPr lang="en-IN"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idx="4294967295"/>
          </p:nvPr>
        </p:nvSpPr>
        <p:spPr>
          <a:xfrm>
            <a:off x="370205" y="-129222"/>
            <a:ext cx="8229600"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4—3</a:t>
            </a:r>
            <a:r>
              <a:rPr lang="zh-CN" altLang="zh-CN" b="1" dirty="0">
                <a:latin typeface="华文新魏" panose="02010800040101010101" pitchFamily="2" charset="-122"/>
                <a:ea typeface="华文新魏" panose="02010800040101010101" pitchFamily="2" charset="-122"/>
              </a:rPr>
              <a:t>培训转化理论</a:t>
            </a:r>
          </a:p>
        </p:txBody>
      </p:sp>
      <p:graphicFrame>
        <p:nvGraphicFramePr>
          <p:cNvPr id="3" name="Table 2"/>
          <p:cNvGraphicFramePr>
            <a:graphicFrameLocks noGrp="1"/>
          </p:cNvGraphicFramePr>
          <p:nvPr/>
        </p:nvGraphicFramePr>
        <p:xfrm>
          <a:off x="0" y="1291872"/>
          <a:ext cx="9144001" cy="5229226"/>
        </p:xfrm>
        <a:graphic>
          <a:graphicData uri="http://schemas.openxmlformats.org/drawingml/2006/table">
            <a:tbl>
              <a:tblPr firstRow="1" firstCol="1" bandRow="1">
                <a:tableStyleId>{0660B408-B3CF-4A94-85FC-2B1E0A45F4A2}</a:tableStyleId>
              </a:tblPr>
              <a:tblGrid>
                <a:gridCol w="2208431">
                  <a:extLst>
                    <a:ext uri="{9D8B030D-6E8A-4147-A177-3AD203B41FA5}">
                      <a16:colId xmlns:a16="http://schemas.microsoft.com/office/drawing/2014/main" val="20000"/>
                    </a:ext>
                  </a:extLst>
                </a:gridCol>
                <a:gridCol w="2372695">
                  <a:extLst>
                    <a:ext uri="{9D8B030D-6E8A-4147-A177-3AD203B41FA5}">
                      <a16:colId xmlns:a16="http://schemas.microsoft.com/office/drawing/2014/main" val="20001"/>
                    </a:ext>
                  </a:extLst>
                </a:gridCol>
                <a:gridCol w="2372695">
                  <a:extLst>
                    <a:ext uri="{9D8B030D-6E8A-4147-A177-3AD203B41FA5}">
                      <a16:colId xmlns:a16="http://schemas.microsoft.com/office/drawing/2014/main" val="20002"/>
                    </a:ext>
                  </a:extLst>
                </a:gridCol>
                <a:gridCol w="2190180">
                  <a:extLst>
                    <a:ext uri="{9D8B030D-6E8A-4147-A177-3AD203B41FA5}">
                      <a16:colId xmlns:a16="http://schemas.microsoft.com/office/drawing/2014/main" val="20003"/>
                    </a:ext>
                  </a:extLst>
                </a:gridCol>
              </a:tblGrid>
              <a:tr h="614316">
                <a:tc>
                  <a:txBody>
                    <a:bodyPr/>
                    <a:lstStyle/>
                    <a:p>
                      <a:pPr algn="ctr">
                        <a:lnSpc>
                          <a:spcPct val="120000"/>
                        </a:lnSpc>
                        <a:spcAft>
                          <a:spcPts val="0"/>
                        </a:spcAft>
                      </a:pPr>
                      <a:r>
                        <a:rPr lang="zh-CN" sz="1600" dirty="0">
                          <a:solidFill>
                            <a:schemeClr val="bg1"/>
                          </a:solidFill>
                          <a:effectLst/>
                          <a:latin typeface="+mn-ea"/>
                          <a:ea typeface="+mn-ea"/>
                          <a:cs typeface="Times New Roman" panose="02020603050405020304"/>
                        </a:rPr>
                        <a:t>理论</a:t>
                      </a:r>
                    </a:p>
                  </a:txBody>
                  <a:tcPr marL="66675" marR="66675" marT="0" marB="0" anchor="ctr"/>
                </a:tc>
                <a:tc>
                  <a:txBody>
                    <a:bodyPr/>
                    <a:lstStyle/>
                    <a:p>
                      <a:pPr algn="ctr">
                        <a:lnSpc>
                          <a:spcPct val="120000"/>
                        </a:lnSpc>
                        <a:spcAft>
                          <a:spcPts val="0"/>
                        </a:spcAft>
                      </a:pPr>
                      <a:r>
                        <a:rPr lang="zh-CN" sz="1600" dirty="0">
                          <a:solidFill>
                            <a:schemeClr val="bg1"/>
                          </a:solidFill>
                          <a:effectLst/>
                          <a:latin typeface="+mn-ea"/>
                          <a:ea typeface="+mn-ea"/>
                          <a:cs typeface="Times New Roman" panose="02020603050405020304"/>
                        </a:rPr>
                        <a:t>重点</a:t>
                      </a:r>
                    </a:p>
                  </a:txBody>
                  <a:tcPr marL="66675" marR="66675" marT="0" marB="0" anchor="ctr"/>
                </a:tc>
                <a:tc>
                  <a:txBody>
                    <a:bodyPr/>
                    <a:lstStyle/>
                    <a:p>
                      <a:pPr algn="ctr">
                        <a:lnSpc>
                          <a:spcPct val="120000"/>
                        </a:lnSpc>
                        <a:spcAft>
                          <a:spcPts val="0"/>
                        </a:spcAft>
                      </a:pPr>
                      <a:r>
                        <a:rPr lang="zh-CN" sz="1600">
                          <a:solidFill>
                            <a:schemeClr val="bg1"/>
                          </a:solidFill>
                          <a:effectLst/>
                          <a:latin typeface="+mn-ea"/>
                          <a:ea typeface="+mn-ea"/>
                          <a:cs typeface="Times New Roman" panose="02020603050405020304"/>
                        </a:rPr>
                        <a:t>适合条件</a:t>
                      </a:r>
                    </a:p>
                  </a:txBody>
                  <a:tcPr marL="66675" marR="66675" marT="0" marB="0" anchor="ctr"/>
                </a:tc>
                <a:tc>
                  <a:txBody>
                    <a:bodyPr/>
                    <a:lstStyle/>
                    <a:p>
                      <a:pPr algn="ctr">
                        <a:lnSpc>
                          <a:spcPct val="120000"/>
                        </a:lnSpc>
                        <a:spcAft>
                          <a:spcPts val="0"/>
                        </a:spcAft>
                      </a:pPr>
                      <a:r>
                        <a:rPr lang="zh-CN" sz="1600" dirty="0">
                          <a:solidFill>
                            <a:schemeClr val="bg1"/>
                          </a:solidFill>
                          <a:effectLst/>
                          <a:latin typeface="+mn-ea"/>
                          <a:ea typeface="+mn-ea"/>
                          <a:cs typeface="Times New Roman" panose="02020603050405020304"/>
                        </a:rPr>
                        <a:t>转化类型</a:t>
                      </a:r>
                    </a:p>
                  </a:txBody>
                  <a:tcPr marL="66675" marR="66675" marT="0" marB="0" anchor="ctr"/>
                </a:tc>
                <a:extLst>
                  <a:ext uri="{0D108BD9-81ED-4DB2-BD59-A6C34878D82A}">
                    <a16:rowId xmlns:a16="http://schemas.microsoft.com/office/drawing/2014/main" val="10000"/>
                  </a:ext>
                </a:extLst>
              </a:tr>
              <a:tr h="2099848">
                <a:tc>
                  <a:txBody>
                    <a:bodyPr/>
                    <a:lstStyle/>
                    <a:p>
                      <a:pPr>
                        <a:lnSpc>
                          <a:spcPct val="120000"/>
                        </a:lnSpc>
                        <a:spcAft>
                          <a:spcPts val="0"/>
                        </a:spcAft>
                      </a:pPr>
                      <a:r>
                        <a:rPr lang="zh-CN" sz="1600">
                          <a:solidFill>
                            <a:srgbClr val="002060"/>
                          </a:solidFill>
                          <a:effectLst/>
                          <a:latin typeface="+mn-ea"/>
                          <a:ea typeface="+mn-ea"/>
                          <a:cs typeface="Times New Roman" panose="02020603050405020304"/>
                        </a:rPr>
                        <a:t>同因素理论</a:t>
                      </a:r>
                    </a:p>
                  </a:txBody>
                  <a:tcPr marL="66675" marR="66675" marT="0" marB="0" anchor="ctr"/>
                </a:tc>
                <a:tc>
                  <a:txBody>
                    <a:bodyPr/>
                    <a:lstStyle/>
                    <a:p>
                      <a:pPr>
                        <a:lnSpc>
                          <a:spcPct val="120000"/>
                        </a:lnSpc>
                        <a:spcAft>
                          <a:spcPts val="0"/>
                        </a:spcAft>
                      </a:pPr>
                      <a:r>
                        <a:rPr lang="zh-CN" sz="1600" dirty="0">
                          <a:solidFill>
                            <a:srgbClr val="002060"/>
                          </a:solidFill>
                          <a:effectLst/>
                          <a:latin typeface="+mn-ea"/>
                          <a:ea typeface="+mn-ea"/>
                          <a:cs typeface="Times New Roman" panose="02020603050405020304"/>
                        </a:rPr>
                        <a:t>培训环境与工作环境相同</a:t>
                      </a:r>
                    </a:p>
                  </a:txBody>
                  <a:tcPr marL="66675" marR="66675" marT="0" marB="0" anchor="ctr"/>
                </a:tc>
                <a:tc>
                  <a:txBody>
                    <a:bodyPr/>
                    <a:lstStyle/>
                    <a:p>
                      <a:pPr>
                        <a:lnSpc>
                          <a:spcPct val="120000"/>
                        </a:lnSpc>
                        <a:spcAft>
                          <a:spcPts val="0"/>
                        </a:spcAft>
                      </a:pPr>
                      <a:r>
                        <a:rPr lang="zh-CN" sz="1600">
                          <a:solidFill>
                            <a:srgbClr val="002060"/>
                          </a:solidFill>
                          <a:effectLst/>
                          <a:latin typeface="+mn-ea"/>
                          <a:ea typeface="+mn-ea"/>
                          <a:cs typeface="Times New Roman" panose="02020603050405020304"/>
                        </a:rPr>
                        <a:t>培训关注封闭性技能</a:t>
                      </a:r>
                    </a:p>
                    <a:p>
                      <a:pPr>
                        <a:lnSpc>
                          <a:spcPct val="120000"/>
                        </a:lnSpc>
                        <a:spcAft>
                          <a:spcPts val="0"/>
                        </a:spcAft>
                      </a:pPr>
                      <a:r>
                        <a:rPr lang="zh-CN" sz="1600">
                          <a:solidFill>
                            <a:srgbClr val="002060"/>
                          </a:solidFill>
                          <a:effectLst/>
                          <a:latin typeface="+mn-ea"/>
                          <a:ea typeface="+mn-ea"/>
                          <a:cs typeface="Times New Roman" panose="02020603050405020304"/>
                        </a:rPr>
                        <a:t>工作环境的特点稳定且可预测</a:t>
                      </a:r>
                    </a:p>
                    <a:p>
                      <a:pPr>
                        <a:lnSpc>
                          <a:spcPct val="120000"/>
                        </a:lnSpc>
                        <a:spcAft>
                          <a:spcPts val="0"/>
                        </a:spcAft>
                      </a:pPr>
                      <a:r>
                        <a:rPr lang="zh-CN" sz="1600">
                          <a:solidFill>
                            <a:srgbClr val="002060"/>
                          </a:solidFill>
                          <a:effectLst/>
                          <a:latin typeface="+mn-ea"/>
                          <a:ea typeface="+mn-ea"/>
                          <a:cs typeface="Times New Roman" panose="02020603050405020304"/>
                        </a:rPr>
                        <a:t>示例</a:t>
                      </a:r>
                      <a:r>
                        <a:rPr lang="en-US" sz="1600">
                          <a:solidFill>
                            <a:srgbClr val="002060"/>
                          </a:solidFill>
                          <a:effectLst/>
                          <a:latin typeface="+mn-ea"/>
                          <a:ea typeface="+mn-ea"/>
                          <a:cs typeface="Times New Roman" panose="02020603050405020304"/>
                        </a:rPr>
                        <a:t>：</a:t>
                      </a:r>
                      <a:r>
                        <a:rPr lang="zh-CN" sz="1600">
                          <a:solidFill>
                            <a:srgbClr val="002060"/>
                          </a:solidFill>
                          <a:effectLst/>
                          <a:latin typeface="+mn-ea"/>
                          <a:ea typeface="+mn-ea"/>
                          <a:cs typeface="Times New Roman" panose="02020603050405020304"/>
                        </a:rPr>
                        <a:t>设备使用的培训</a:t>
                      </a:r>
                    </a:p>
                  </a:txBody>
                  <a:tcPr marL="66675" marR="66675" marT="0" marB="0" anchor="ctr"/>
                </a:tc>
                <a:tc>
                  <a:txBody>
                    <a:bodyPr/>
                    <a:lstStyle/>
                    <a:p>
                      <a:pPr>
                        <a:lnSpc>
                          <a:spcPct val="120000"/>
                        </a:lnSpc>
                        <a:spcAft>
                          <a:spcPts val="0"/>
                        </a:spcAft>
                      </a:pPr>
                      <a:r>
                        <a:rPr lang="zh-CN" sz="1600">
                          <a:solidFill>
                            <a:srgbClr val="002060"/>
                          </a:solidFill>
                          <a:effectLst/>
                          <a:latin typeface="+mn-ea"/>
                          <a:ea typeface="+mn-ea"/>
                          <a:cs typeface="Times New Roman" panose="02020603050405020304"/>
                        </a:rPr>
                        <a:t>近转化</a:t>
                      </a:r>
                    </a:p>
                  </a:txBody>
                  <a:tcPr marL="66675" marR="66675" marT="0" marB="0" anchor="ctr"/>
                </a:tc>
                <a:extLst>
                  <a:ext uri="{0D108BD9-81ED-4DB2-BD59-A6C34878D82A}">
                    <a16:rowId xmlns:a16="http://schemas.microsoft.com/office/drawing/2014/main" val="10001"/>
                  </a:ext>
                </a:extLst>
              </a:tr>
              <a:tr h="1398276">
                <a:tc>
                  <a:txBody>
                    <a:bodyPr/>
                    <a:lstStyle/>
                    <a:p>
                      <a:pPr>
                        <a:lnSpc>
                          <a:spcPct val="120000"/>
                        </a:lnSpc>
                        <a:spcAft>
                          <a:spcPts val="0"/>
                        </a:spcAft>
                      </a:pPr>
                      <a:r>
                        <a:rPr lang="zh-CN" sz="1600">
                          <a:solidFill>
                            <a:srgbClr val="002060"/>
                          </a:solidFill>
                          <a:effectLst/>
                          <a:latin typeface="+mn-ea"/>
                          <a:ea typeface="+mn-ea"/>
                          <a:cs typeface="Times New Roman" panose="02020603050405020304"/>
                        </a:rPr>
                        <a:t>激励推广理论</a:t>
                      </a:r>
                    </a:p>
                  </a:txBody>
                  <a:tcPr marL="66675" marR="66675" marT="0" marB="0" anchor="ctr"/>
                </a:tc>
                <a:tc>
                  <a:txBody>
                    <a:bodyPr/>
                    <a:lstStyle/>
                    <a:p>
                      <a:pPr>
                        <a:lnSpc>
                          <a:spcPct val="120000"/>
                        </a:lnSpc>
                        <a:spcAft>
                          <a:spcPts val="0"/>
                        </a:spcAft>
                      </a:pPr>
                      <a:r>
                        <a:rPr lang="zh-CN" sz="1600" dirty="0">
                          <a:solidFill>
                            <a:srgbClr val="002060"/>
                          </a:solidFill>
                          <a:effectLst/>
                          <a:latin typeface="+mn-ea"/>
                          <a:ea typeface="+mn-ea"/>
                          <a:cs typeface="Times New Roman" panose="02020603050405020304"/>
                        </a:rPr>
                        <a:t>总体原则可应用于多种不同的工作环境</a:t>
                      </a:r>
                    </a:p>
                  </a:txBody>
                  <a:tcPr marL="66675" marR="66675" marT="0" marB="0" anchor="ctr"/>
                </a:tc>
                <a:tc>
                  <a:txBody>
                    <a:bodyPr/>
                    <a:lstStyle/>
                    <a:p>
                      <a:pPr>
                        <a:lnSpc>
                          <a:spcPct val="120000"/>
                        </a:lnSpc>
                        <a:spcAft>
                          <a:spcPts val="0"/>
                        </a:spcAft>
                      </a:pPr>
                      <a:r>
                        <a:rPr lang="zh-CN" sz="1600">
                          <a:solidFill>
                            <a:srgbClr val="002060"/>
                          </a:solidFill>
                          <a:effectLst/>
                          <a:latin typeface="+mn-ea"/>
                          <a:ea typeface="+mn-ea"/>
                          <a:cs typeface="Times New Roman" panose="02020603050405020304"/>
                        </a:rPr>
                        <a:t>培训关注开放性技能</a:t>
                      </a:r>
                    </a:p>
                    <a:p>
                      <a:pPr>
                        <a:lnSpc>
                          <a:spcPct val="120000"/>
                        </a:lnSpc>
                        <a:spcAft>
                          <a:spcPts val="0"/>
                        </a:spcAft>
                      </a:pPr>
                      <a:r>
                        <a:rPr lang="zh-CN" sz="1600">
                          <a:solidFill>
                            <a:srgbClr val="002060"/>
                          </a:solidFill>
                          <a:effectLst/>
                          <a:latin typeface="+mn-ea"/>
                          <a:ea typeface="+mn-ea"/>
                          <a:cs typeface="Times New Roman" panose="02020603050405020304"/>
                        </a:rPr>
                        <a:t>工作环境不可预测且高度易变</a:t>
                      </a:r>
                    </a:p>
                    <a:p>
                      <a:pPr>
                        <a:lnSpc>
                          <a:spcPct val="120000"/>
                        </a:lnSpc>
                        <a:spcAft>
                          <a:spcPts val="0"/>
                        </a:spcAft>
                      </a:pPr>
                      <a:r>
                        <a:rPr lang="zh-CN" sz="1600">
                          <a:solidFill>
                            <a:srgbClr val="002060"/>
                          </a:solidFill>
                          <a:effectLst/>
                          <a:latin typeface="+mn-ea"/>
                          <a:ea typeface="+mn-ea"/>
                          <a:cs typeface="Times New Roman" panose="02020603050405020304"/>
                        </a:rPr>
                        <a:t>示例</a:t>
                      </a:r>
                      <a:r>
                        <a:rPr lang="en-US" sz="1600">
                          <a:solidFill>
                            <a:srgbClr val="002060"/>
                          </a:solidFill>
                          <a:effectLst/>
                          <a:latin typeface="+mn-ea"/>
                          <a:ea typeface="+mn-ea"/>
                          <a:cs typeface="Times New Roman" panose="02020603050405020304"/>
                        </a:rPr>
                        <a:t>：</a:t>
                      </a:r>
                      <a:r>
                        <a:rPr lang="zh-CN" sz="1600">
                          <a:solidFill>
                            <a:srgbClr val="002060"/>
                          </a:solidFill>
                          <a:effectLst/>
                          <a:latin typeface="+mn-ea"/>
                          <a:ea typeface="+mn-ea"/>
                          <a:cs typeface="Times New Roman" panose="02020603050405020304"/>
                        </a:rPr>
                        <a:t>人际交往技能培训</a:t>
                      </a:r>
                    </a:p>
                  </a:txBody>
                  <a:tcPr marL="66675" marR="66675" marT="0" marB="0" anchor="ctr"/>
                </a:tc>
                <a:tc>
                  <a:txBody>
                    <a:bodyPr/>
                    <a:lstStyle/>
                    <a:p>
                      <a:pPr>
                        <a:lnSpc>
                          <a:spcPct val="120000"/>
                        </a:lnSpc>
                        <a:spcAft>
                          <a:spcPts val="0"/>
                        </a:spcAft>
                      </a:pPr>
                      <a:r>
                        <a:rPr lang="zh-CN" sz="1600">
                          <a:solidFill>
                            <a:srgbClr val="002060"/>
                          </a:solidFill>
                          <a:effectLst/>
                          <a:latin typeface="+mn-ea"/>
                          <a:ea typeface="+mn-ea"/>
                          <a:cs typeface="Times New Roman" panose="02020603050405020304"/>
                        </a:rPr>
                        <a:t>远转化</a:t>
                      </a:r>
                    </a:p>
                  </a:txBody>
                  <a:tcPr marL="66675" marR="66675" marT="0" marB="0" anchor="ctr"/>
                </a:tc>
                <a:extLst>
                  <a:ext uri="{0D108BD9-81ED-4DB2-BD59-A6C34878D82A}">
                    <a16:rowId xmlns:a16="http://schemas.microsoft.com/office/drawing/2014/main" val="10002"/>
                  </a:ext>
                </a:extLst>
              </a:tr>
              <a:tr h="1116786">
                <a:tc>
                  <a:txBody>
                    <a:bodyPr/>
                    <a:lstStyle/>
                    <a:p>
                      <a:pPr>
                        <a:lnSpc>
                          <a:spcPct val="120000"/>
                        </a:lnSpc>
                        <a:spcAft>
                          <a:spcPts val="0"/>
                        </a:spcAft>
                      </a:pPr>
                      <a:r>
                        <a:rPr lang="zh-CN" sz="1600">
                          <a:solidFill>
                            <a:srgbClr val="002060"/>
                          </a:solidFill>
                          <a:effectLst/>
                          <a:latin typeface="+mn-ea"/>
                          <a:ea typeface="+mn-ea"/>
                          <a:cs typeface="Times New Roman" panose="02020603050405020304"/>
                        </a:rPr>
                        <a:t>认知转化理论</a:t>
                      </a:r>
                    </a:p>
                  </a:txBody>
                  <a:tcPr marL="66675" marR="66675" marT="0" marB="0" anchor="ctr"/>
                </a:tc>
                <a:tc>
                  <a:txBody>
                    <a:bodyPr/>
                    <a:lstStyle/>
                    <a:p>
                      <a:pPr>
                        <a:lnSpc>
                          <a:spcPct val="120000"/>
                        </a:lnSpc>
                        <a:spcAft>
                          <a:spcPts val="0"/>
                        </a:spcAft>
                      </a:pPr>
                      <a:r>
                        <a:rPr lang="zh-CN" sz="1600">
                          <a:solidFill>
                            <a:srgbClr val="002060"/>
                          </a:solidFill>
                          <a:effectLst/>
                          <a:latin typeface="+mn-ea"/>
                          <a:ea typeface="+mn-ea"/>
                          <a:cs typeface="Times New Roman" panose="02020603050405020304"/>
                        </a:rPr>
                        <a:t>有意义的材料和编码方案强化培训内容的存储和回顾</a:t>
                      </a:r>
                    </a:p>
                  </a:txBody>
                  <a:tcPr marL="66675" marR="66675" marT="0" marB="0" anchor="ctr"/>
                </a:tc>
                <a:tc>
                  <a:txBody>
                    <a:bodyPr/>
                    <a:lstStyle/>
                    <a:p>
                      <a:pPr>
                        <a:lnSpc>
                          <a:spcPct val="120000"/>
                        </a:lnSpc>
                        <a:spcAft>
                          <a:spcPts val="0"/>
                        </a:spcAft>
                      </a:pPr>
                      <a:r>
                        <a:rPr lang="zh-CN" sz="1600" dirty="0">
                          <a:solidFill>
                            <a:srgbClr val="002060"/>
                          </a:solidFill>
                          <a:effectLst/>
                          <a:latin typeface="+mn-ea"/>
                          <a:ea typeface="+mn-ea"/>
                          <a:cs typeface="Times New Roman" panose="02020603050405020304"/>
                        </a:rPr>
                        <a:t>所有类型的培训和环境</a:t>
                      </a:r>
                    </a:p>
                  </a:txBody>
                  <a:tcPr marL="66675" marR="66675" marT="0" marB="0" anchor="ctr"/>
                </a:tc>
                <a:tc>
                  <a:txBody>
                    <a:bodyPr/>
                    <a:lstStyle/>
                    <a:p>
                      <a:pPr>
                        <a:lnSpc>
                          <a:spcPct val="120000"/>
                        </a:lnSpc>
                        <a:spcAft>
                          <a:spcPts val="0"/>
                        </a:spcAft>
                      </a:pPr>
                      <a:r>
                        <a:rPr lang="zh-CN" sz="1600" dirty="0">
                          <a:solidFill>
                            <a:srgbClr val="002060"/>
                          </a:solidFill>
                          <a:effectLst/>
                          <a:latin typeface="+mn-ea"/>
                          <a:ea typeface="+mn-ea"/>
                          <a:cs typeface="Times New Roman" panose="02020603050405020304"/>
                        </a:rPr>
                        <a:t>远近转化</a:t>
                      </a:r>
                    </a:p>
                  </a:txBody>
                  <a:tcPr marL="66675" marR="66675" marT="0" marB="0"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idx="4294967295"/>
          </p:nvPr>
        </p:nvSpPr>
        <p:spPr>
          <a:xfrm>
            <a:off x="457200" y="-120967"/>
            <a:ext cx="8229600" cy="1143000"/>
          </a:xfrm>
        </p:spPr>
        <p:txBody>
          <a:bodyPr/>
          <a:lstStyle/>
          <a:p>
            <a:r>
              <a:rPr lang="zh-CN" altLang="zh-CN" b="1" dirty="0">
                <a:latin typeface="华文新魏" panose="02010800040101010101" pitchFamily="2" charset="-122"/>
                <a:ea typeface="华文新魏" panose="02010800040101010101" pitchFamily="2" charset="-122"/>
              </a:rPr>
              <a:t>学习过程</a:t>
            </a:r>
            <a:endParaRPr lang="en-IN" b="1" dirty="0">
              <a:latin typeface="华文新魏" panose="02010800040101010101" pitchFamily="2" charset="-122"/>
              <a:ea typeface="华文新魏" panose="02010800040101010101" pitchFamily="2" charset="-122"/>
            </a:endParaRPr>
          </a:p>
        </p:txBody>
      </p:sp>
      <p:sp>
        <p:nvSpPr>
          <p:cNvPr id="44034" name="Content Placeholder 2"/>
          <p:cNvSpPr>
            <a:spLocks noGrp="1"/>
          </p:cNvSpPr>
          <p:nvPr>
            <p:ph idx="4294967295"/>
          </p:nvPr>
        </p:nvSpPr>
        <p:spPr>
          <a:xfrm>
            <a:off x="671195" y="1275715"/>
            <a:ext cx="8229600" cy="4924425"/>
          </a:xfrm>
        </p:spPr>
        <p:txBody>
          <a:bodyPr/>
          <a:lstStyle/>
          <a:p>
            <a:pPr marL="375920" indent="-375920">
              <a:lnSpc>
                <a:spcPct val="110000"/>
              </a:lnSpc>
              <a:buFont typeface="Wingdings" panose="05000000000000000000" charset="0"/>
              <a:buChar char="l"/>
            </a:pPr>
            <a:r>
              <a:rPr lang="zh-CN" altLang="zh-CN" sz="2800" dirty="0">
                <a:latin typeface="+mn-ea"/>
              </a:rPr>
              <a:t>心理和生理过程</a:t>
            </a:r>
            <a:r>
              <a:rPr lang="zh-CN" altLang="en-US" sz="2800" dirty="0">
                <a:latin typeface="+mn-ea"/>
              </a:rPr>
              <a:t>：</a:t>
            </a:r>
            <a:endParaRPr lang="zh-CN" altLang="zh-CN" sz="2800" dirty="0">
              <a:latin typeface="+mn-ea"/>
            </a:endParaRPr>
          </a:p>
          <a:p>
            <a:pPr marL="628015" lvl="1" indent="-307975">
              <a:lnSpc>
                <a:spcPct val="110000"/>
              </a:lnSpc>
              <a:buFont typeface="Wingdings" panose="05000000000000000000" charset="0"/>
              <a:buChar char="l"/>
            </a:pPr>
            <a:r>
              <a:rPr lang="zh-CN" altLang="zh-CN" sz="2800" b="1" dirty="0">
                <a:latin typeface="+mn-ea"/>
              </a:rPr>
              <a:t>期望</a:t>
            </a:r>
            <a:r>
              <a:rPr lang="zh-CN" altLang="en-US" sz="2800" dirty="0">
                <a:latin typeface="+mn-ea"/>
              </a:rPr>
              <a:t>：</a:t>
            </a:r>
            <a:r>
              <a:rPr lang="zh-CN" altLang="zh-CN" sz="2800" dirty="0">
                <a:latin typeface="+mn-ea"/>
              </a:rPr>
              <a:t>指学习者在指导过程中的思想状态</a:t>
            </a:r>
            <a:r>
              <a:rPr lang="en-US" altLang="zh-CN" sz="2800" dirty="0">
                <a:latin typeface="+mn-ea"/>
              </a:rPr>
              <a:t>，</a:t>
            </a:r>
            <a:r>
              <a:rPr lang="zh-CN" altLang="zh-CN" sz="2800" dirty="0">
                <a:latin typeface="+mn-ea"/>
              </a:rPr>
              <a:t>它包括一些因素</a:t>
            </a:r>
            <a:r>
              <a:rPr lang="en-US" altLang="zh-CN" sz="2800" dirty="0">
                <a:latin typeface="+mn-ea"/>
              </a:rPr>
              <a:t>，</a:t>
            </a:r>
            <a:r>
              <a:rPr lang="zh-CN" altLang="zh-CN" sz="2800" dirty="0">
                <a:latin typeface="+mn-ea"/>
              </a:rPr>
              <a:t>例如培训准备</a:t>
            </a:r>
            <a:r>
              <a:rPr lang="en-US" altLang="zh-CN" sz="2800" dirty="0">
                <a:latin typeface="+mn-ea"/>
              </a:rPr>
              <a:t>（</a:t>
            </a:r>
            <a:r>
              <a:rPr lang="zh-CN" altLang="zh-CN" sz="2800" dirty="0">
                <a:latin typeface="+mn-ea"/>
              </a:rPr>
              <a:t>学习动机、基本技能</a:t>
            </a:r>
            <a:r>
              <a:rPr lang="en-US" altLang="zh-CN" sz="2800" dirty="0">
                <a:latin typeface="+mn-ea"/>
              </a:rPr>
              <a:t>）</a:t>
            </a:r>
            <a:r>
              <a:rPr lang="zh-CN" altLang="zh-CN" sz="2800" dirty="0">
                <a:latin typeface="+mn-ea"/>
              </a:rPr>
              <a:t>以及对指导目标的理解</a:t>
            </a:r>
            <a:r>
              <a:rPr lang="en-US" altLang="zh-CN" sz="2800" dirty="0">
                <a:latin typeface="+mn-ea"/>
              </a:rPr>
              <a:t>，</a:t>
            </a:r>
            <a:r>
              <a:rPr lang="zh-CN" altLang="zh-CN" sz="2800" dirty="0">
                <a:latin typeface="+mn-ea"/>
              </a:rPr>
              <a:t>由学习以及在工作中使用学到的技能可能带来的好处。</a:t>
            </a:r>
            <a:endParaRPr lang="en-US" altLang="zh-CN" sz="2800" dirty="0">
              <a:latin typeface="+mn-ea"/>
            </a:endParaRPr>
          </a:p>
          <a:p>
            <a:pPr marL="628015" lvl="1" indent="-307975">
              <a:lnSpc>
                <a:spcPct val="110000"/>
              </a:lnSpc>
              <a:buFont typeface="Wingdings" panose="05000000000000000000" charset="0"/>
              <a:buChar char="l"/>
            </a:pPr>
            <a:r>
              <a:rPr lang="zh-CN" altLang="zh-CN" sz="2800" b="1" dirty="0">
                <a:latin typeface="+mn-ea"/>
              </a:rPr>
              <a:t>知觉</a:t>
            </a:r>
            <a:r>
              <a:rPr lang="zh-CN" altLang="en-US" sz="2800" dirty="0">
                <a:latin typeface="+mn-ea"/>
              </a:rPr>
              <a:t>：</a:t>
            </a:r>
            <a:r>
              <a:rPr lang="zh-CN" altLang="zh-CN" sz="2800" dirty="0">
                <a:latin typeface="+mn-ea"/>
              </a:rPr>
              <a:t>指对从环境中获取的信息加以组织</a:t>
            </a:r>
            <a:r>
              <a:rPr lang="en-US" altLang="zh-CN" sz="2800" dirty="0">
                <a:latin typeface="+mn-ea"/>
              </a:rPr>
              <a:t>，</a:t>
            </a:r>
            <a:r>
              <a:rPr lang="zh-CN" altLang="zh-CN" sz="2800" dirty="0">
                <a:latin typeface="+mn-ea"/>
              </a:rPr>
              <a:t>使其能被加工处理并成为行为指南的能力。</a:t>
            </a:r>
            <a:endParaRPr lang="en-US" altLang="zh-CN" sz="2800" dirty="0">
              <a:latin typeface="+mn-ea"/>
            </a:endParaRPr>
          </a:p>
          <a:p>
            <a:pPr marL="628015" lvl="1" indent="-307975">
              <a:lnSpc>
                <a:spcPct val="110000"/>
              </a:lnSpc>
              <a:buFont typeface="Wingdings" panose="05000000000000000000" charset="0"/>
              <a:buChar char="l"/>
            </a:pPr>
            <a:r>
              <a:rPr lang="zh-CN" altLang="zh-CN" sz="2800" b="1" dirty="0">
                <a:latin typeface="+mn-ea"/>
              </a:rPr>
              <a:t>加工存储</a:t>
            </a:r>
            <a:r>
              <a:rPr lang="zh-CN" altLang="en-US" sz="2800" dirty="0">
                <a:latin typeface="+mn-ea"/>
              </a:rPr>
              <a:t>：在此</a:t>
            </a:r>
            <a:r>
              <a:rPr lang="zh-CN" altLang="zh-CN" sz="2800" dirty="0">
                <a:latin typeface="+mn-ea"/>
              </a:rPr>
              <a:t>的过程中</a:t>
            </a:r>
            <a:r>
              <a:rPr lang="en-US" altLang="zh-CN" sz="2800" dirty="0">
                <a:latin typeface="+mn-ea"/>
              </a:rPr>
              <a:t>，</a:t>
            </a:r>
            <a:r>
              <a:rPr lang="zh-CN" altLang="zh-CN" sz="2800" dirty="0">
                <a:latin typeface="+mn-ea"/>
              </a:rPr>
              <a:t>会出现信息的编排和重复</a:t>
            </a:r>
            <a:r>
              <a:rPr lang="en-US" altLang="zh-CN" sz="2800" dirty="0">
                <a:latin typeface="+mn-ea"/>
              </a:rPr>
              <a:t>，</a:t>
            </a:r>
            <a:r>
              <a:rPr lang="zh-CN" altLang="zh-CN" sz="2800" dirty="0">
                <a:latin typeface="+mn-ea"/>
              </a:rPr>
              <a:t>使得材料可以被编入存储器。</a:t>
            </a:r>
          </a:p>
          <a:p>
            <a:pPr marL="628015" lvl="1" indent="-307975">
              <a:lnSpc>
                <a:spcPct val="110000"/>
              </a:lnSpc>
              <a:buFont typeface="Wingdings" panose="05000000000000000000" charset="0"/>
              <a:buChar char="l"/>
            </a:pPr>
            <a:r>
              <a:rPr lang="zh-CN" altLang="zh-CN" sz="2800" b="1" dirty="0">
                <a:latin typeface="+mn-ea"/>
              </a:rPr>
              <a:t>语义编码</a:t>
            </a:r>
            <a:r>
              <a:rPr lang="zh-CN" altLang="en-US" sz="2800" dirty="0">
                <a:latin typeface="+mn-ea"/>
              </a:rPr>
              <a:t>：</a:t>
            </a:r>
            <a:r>
              <a:rPr lang="zh-CN" altLang="zh-CN" sz="2800" dirty="0">
                <a:latin typeface="+mn-ea"/>
              </a:rPr>
              <a:t>指新输入信息的实际编码过程。</a:t>
            </a:r>
            <a:endParaRPr lang="en-IN" sz="2800" dirty="0">
              <a:latin typeface="+mn-ea"/>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idx="4294967295"/>
          </p:nvPr>
        </p:nvSpPr>
        <p:spPr>
          <a:xfrm>
            <a:off x="457200" y="-153987"/>
            <a:ext cx="8229600" cy="1143000"/>
          </a:xfrm>
        </p:spPr>
        <p:txBody>
          <a:bodyPr/>
          <a:lstStyle/>
          <a:p>
            <a:r>
              <a:rPr lang="zh-CN" altLang="en-US" b="1" dirty="0">
                <a:latin typeface="华文新魏" panose="02010800040101010101" pitchFamily="2" charset="-122"/>
                <a:ea typeface="华文新魏" panose="02010800040101010101" pitchFamily="2" charset="-122"/>
              </a:rPr>
              <a:t>学习过程</a:t>
            </a:r>
            <a:endParaRPr lang="en-IN" b="1" dirty="0">
              <a:latin typeface="华文新魏" panose="02010800040101010101" pitchFamily="2" charset="-122"/>
              <a:ea typeface="华文新魏" panose="02010800040101010101" pitchFamily="2" charset="-122"/>
            </a:endParaRPr>
          </a:p>
        </p:txBody>
      </p:sp>
      <p:sp>
        <p:nvSpPr>
          <p:cNvPr id="45058" name="Content Placeholder 2"/>
          <p:cNvSpPr>
            <a:spLocks noGrp="1"/>
          </p:cNvSpPr>
          <p:nvPr>
            <p:ph idx="4294967295"/>
          </p:nvPr>
        </p:nvSpPr>
        <p:spPr>
          <a:xfrm>
            <a:off x="687705" y="1267460"/>
            <a:ext cx="8229600" cy="4924425"/>
          </a:xfrm>
        </p:spPr>
        <p:txBody>
          <a:bodyPr/>
          <a:lstStyle/>
          <a:p>
            <a:pPr marL="367665" indent="-367665">
              <a:lnSpc>
                <a:spcPct val="120000"/>
              </a:lnSpc>
              <a:buFont typeface="Wingdings" panose="05000000000000000000" charset="0"/>
              <a:buChar char="l"/>
            </a:pPr>
            <a:r>
              <a:rPr lang="zh-CN" altLang="en-US" sz="2800" dirty="0">
                <a:latin typeface="+mn-ea"/>
              </a:rPr>
              <a:t>学习策略：</a:t>
            </a:r>
            <a:endParaRPr lang="en-US" altLang="zh-CN" sz="2800" dirty="0">
              <a:latin typeface="+mn-ea"/>
            </a:endParaRPr>
          </a:p>
          <a:p>
            <a:pPr marL="628015" lvl="1" indent="-307975">
              <a:lnSpc>
                <a:spcPct val="120000"/>
              </a:lnSpc>
              <a:buFont typeface="Wingdings" panose="05000000000000000000" charset="0"/>
              <a:buChar char="l"/>
            </a:pPr>
            <a:r>
              <a:rPr lang="zh-CN" altLang="zh-CN" sz="2800" b="1" dirty="0">
                <a:latin typeface="+mn-ea"/>
              </a:rPr>
              <a:t>复诵</a:t>
            </a:r>
            <a:r>
              <a:rPr lang="zh-CN" altLang="en-US" sz="2800" dirty="0">
                <a:latin typeface="+mn-ea"/>
              </a:rPr>
              <a:t>：</a:t>
            </a:r>
            <a:r>
              <a:rPr lang="zh-CN" altLang="zh-CN" sz="2800" dirty="0">
                <a:latin typeface="+mn-ea"/>
              </a:rPr>
              <a:t>是最简单的学习策略</a:t>
            </a:r>
            <a:r>
              <a:rPr lang="en-US" altLang="zh-CN" sz="2800" dirty="0">
                <a:latin typeface="+mn-ea"/>
              </a:rPr>
              <a:t>，</a:t>
            </a:r>
            <a:r>
              <a:rPr lang="zh-CN" altLang="zh-CN" sz="2800" dirty="0">
                <a:latin typeface="+mn-ea"/>
              </a:rPr>
              <a:t>它侧重于通过反复</a:t>
            </a:r>
            <a:r>
              <a:rPr lang="en-US" altLang="zh-CN" sz="2800" dirty="0">
                <a:latin typeface="+mn-ea"/>
              </a:rPr>
              <a:t>（</a:t>
            </a:r>
            <a:r>
              <a:rPr lang="zh-CN" altLang="zh-CN" sz="2800" dirty="0">
                <a:latin typeface="+mn-ea"/>
              </a:rPr>
              <a:t>记忆</a:t>
            </a:r>
            <a:r>
              <a:rPr lang="en-US" altLang="zh-CN" sz="2800" dirty="0">
                <a:latin typeface="+mn-ea"/>
              </a:rPr>
              <a:t>）</a:t>
            </a:r>
            <a:r>
              <a:rPr lang="zh-CN" altLang="zh-CN" sz="2800" dirty="0">
                <a:latin typeface="+mn-ea"/>
              </a:rPr>
              <a:t>来学习。</a:t>
            </a:r>
            <a:endParaRPr lang="en-US" altLang="zh-CN" sz="2800" dirty="0">
              <a:latin typeface="+mn-ea"/>
            </a:endParaRPr>
          </a:p>
          <a:p>
            <a:pPr marL="628015" lvl="1" indent="-307975">
              <a:lnSpc>
                <a:spcPct val="120000"/>
              </a:lnSpc>
              <a:buFont typeface="Wingdings" panose="05000000000000000000" charset="0"/>
              <a:buChar char="l"/>
            </a:pPr>
            <a:r>
              <a:rPr lang="zh-CN" altLang="zh-CN" sz="2800" b="1" dirty="0">
                <a:latin typeface="+mn-ea"/>
              </a:rPr>
              <a:t>组织</a:t>
            </a:r>
            <a:r>
              <a:rPr lang="en-US" altLang="zh-CN" sz="2800" dirty="0">
                <a:latin typeface="+mn-ea"/>
              </a:rPr>
              <a:t>：</a:t>
            </a:r>
            <a:r>
              <a:rPr lang="zh-CN" altLang="zh-CN" sz="2800" dirty="0">
                <a:latin typeface="+mn-ea"/>
              </a:rPr>
              <a:t>要求学习者找到培训材料中的相似点和主题。</a:t>
            </a:r>
            <a:endParaRPr lang="en-US" altLang="zh-CN" sz="2800" dirty="0">
              <a:latin typeface="+mn-ea"/>
            </a:endParaRPr>
          </a:p>
          <a:p>
            <a:pPr marL="628015" lvl="1" indent="-307975">
              <a:lnSpc>
                <a:spcPct val="120000"/>
              </a:lnSpc>
              <a:buFont typeface="Wingdings" panose="05000000000000000000" charset="0"/>
              <a:buChar char="l"/>
            </a:pPr>
            <a:r>
              <a:rPr lang="zh-CN" altLang="zh-CN" sz="2800" b="1" dirty="0">
                <a:latin typeface="+mn-ea"/>
              </a:rPr>
              <a:t>详细阐述</a:t>
            </a:r>
            <a:r>
              <a:rPr lang="en-US" altLang="zh-CN" sz="2800" dirty="0">
                <a:latin typeface="+mn-ea"/>
              </a:rPr>
              <a:t>：</a:t>
            </a:r>
            <a:r>
              <a:rPr lang="zh-CN" altLang="zh-CN" sz="2800" dirty="0">
                <a:latin typeface="+mn-ea"/>
              </a:rPr>
              <a:t>要求受训者将培训资料与其他熟悉的知识、技能和行为联系起来。</a:t>
            </a:r>
            <a:endParaRPr lang="en-IN" sz="2800" dirty="0">
              <a:latin typeface="+mn-e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idx="4294967295"/>
          </p:nvPr>
        </p:nvSpPr>
        <p:spPr>
          <a:xfrm>
            <a:off x="457200" y="-154622"/>
            <a:ext cx="8229600" cy="1143000"/>
          </a:xfrm>
        </p:spPr>
        <p:txBody>
          <a:bodyPr/>
          <a:lstStyle/>
          <a:p>
            <a:r>
              <a:rPr lang="zh-CN" altLang="en-US" b="1" dirty="0">
                <a:latin typeface="华文新魏" panose="02010800040101010101" pitchFamily="2" charset="-122"/>
                <a:ea typeface="华文新魏" panose="02010800040101010101" pitchFamily="2" charset="-122"/>
              </a:rPr>
              <a:t>学习过程</a:t>
            </a:r>
            <a:endParaRPr lang="en-IN" b="1" dirty="0">
              <a:latin typeface="华文新魏" panose="02010800040101010101" pitchFamily="2" charset="-122"/>
              <a:ea typeface="华文新魏" panose="02010800040101010101" pitchFamily="2" charset="-122"/>
            </a:endParaRPr>
          </a:p>
        </p:txBody>
      </p:sp>
      <p:sp>
        <p:nvSpPr>
          <p:cNvPr id="46082" name="Content Placeholder 2"/>
          <p:cNvSpPr>
            <a:spLocks noGrp="1"/>
          </p:cNvSpPr>
          <p:nvPr>
            <p:ph idx="4294967295"/>
          </p:nvPr>
        </p:nvSpPr>
        <p:spPr>
          <a:xfrm>
            <a:off x="712470" y="1267460"/>
            <a:ext cx="8229600" cy="4924425"/>
          </a:xfrm>
        </p:spPr>
        <p:txBody>
          <a:bodyPr/>
          <a:lstStyle/>
          <a:p>
            <a:pPr marL="359410" indent="-359410">
              <a:lnSpc>
                <a:spcPct val="120000"/>
              </a:lnSpc>
              <a:buFont typeface="Wingdings" panose="05000000000000000000" charset="0"/>
              <a:buChar char="l"/>
            </a:pPr>
            <a:r>
              <a:rPr lang="zh-CN" altLang="zh-CN" sz="2800" dirty="0">
                <a:latin typeface="+mn-ea"/>
              </a:rPr>
              <a:t>学习可以被看成是一个由四个阶段构成的动态过程</a:t>
            </a:r>
            <a:r>
              <a:rPr lang="en-US" altLang="zh-CN" sz="2800" dirty="0">
                <a:latin typeface="+mn-ea"/>
              </a:rPr>
              <a:t>：</a:t>
            </a:r>
          </a:p>
          <a:p>
            <a:pPr marL="628015" lvl="1" indent="-307975">
              <a:lnSpc>
                <a:spcPct val="120000"/>
              </a:lnSpc>
              <a:buFont typeface="Wingdings" panose="05000000000000000000" charset="0"/>
              <a:buChar char="l"/>
            </a:pPr>
            <a:r>
              <a:rPr lang="zh-CN" altLang="zh-CN" sz="2800" dirty="0">
                <a:latin typeface="+mn-ea"/>
              </a:rPr>
              <a:t>具体经历</a:t>
            </a:r>
            <a:endParaRPr lang="en-US" altLang="zh-CN" sz="2800" dirty="0">
              <a:latin typeface="+mn-ea"/>
            </a:endParaRPr>
          </a:p>
          <a:p>
            <a:pPr marL="628015" lvl="1" indent="-307975">
              <a:lnSpc>
                <a:spcPct val="120000"/>
              </a:lnSpc>
              <a:buFont typeface="Wingdings" panose="05000000000000000000" charset="0"/>
              <a:buChar char="l"/>
            </a:pPr>
            <a:r>
              <a:rPr lang="zh-CN" altLang="zh-CN" sz="2800" dirty="0">
                <a:latin typeface="+mn-ea"/>
              </a:rPr>
              <a:t>思考性观察</a:t>
            </a:r>
            <a:endParaRPr lang="en-US" altLang="zh-CN" sz="2800" dirty="0">
              <a:latin typeface="+mn-ea"/>
            </a:endParaRPr>
          </a:p>
          <a:p>
            <a:pPr marL="628015" lvl="1" indent="-307975">
              <a:lnSpc>
                <a:spcPct val="120000"/>
              </a:lnSpc>
              <a:buFont typeface="Wingdings" panose="05000000000000000000" charset="0"/>
              <a:buChar char="l"/>
            </a:pPr>
            <a:r>
              <a:rPr lang="zh-CN" altLang="zh-CN" sz="2800" dirty="0">
                <a:latin typeface="+mn-ea"/>
              </a:rPr>
              <a:t>抽象概念化</a:t>
            </a:r>
            <a:endParaRPr lang="en-US" altLang="zh-CN" sz="2800" dirty="0">
              <a:latin typeface="+mn-ea"/>
            </a:endParaRPr>
          </a:p>
          <a:p>
            <a:pPr marL="628015" lvl="1" indent="-307975">
              <a:lnSpc>
                <a:spcPct val="120000"/>
              </a:lnSpc>
              <a:buFont typeface="Wingdings" panose="05000000000000000000" charset="0"/>
              <a:buChar char="l"/>
            </a:pPr>
            <a:r>
              <a:rPr lang="zh-CN" altLang="zh-CN" sz="2800" dirty="0">
                <a:latin typeface="+mn-ea"/>
              </a:rPr>
              <a:t>主动试验</a:t>
            </a:r>
            <a:endParaRPr lang="en-IN" sz="2800" dirty="0">
              <a:latin typeface="+mn-ea"/>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0203" y="-27622"/>
            <a:ext cx="8363272"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4—5</a:t>
            </a:r>
            <a:r>
              <a:rPr lang="zh-CN" altLang="zh-CN" b="1" dirty="0">
                <a:latin typeface="华文新魏" panose="02010800040101010101" pitchFamily="2" charset="-122"/>
                <a:ea typeface="华文新魏" panose="02010800040101010101" pitchFamily="2" charset="-122"/>
              </a:rPr>
              <a:t>学习风格</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0" y="1325904"/>
          <a:ext cx="9144000" cy="5229202"/>
        </p:xfrm>
        <a:graphic>
          <a:graphicData uri="http://schemas.openxmlformats.org/drawingml/2006/table">
            <a:tbl>
              <a:tblPr firstRow="1" firstCol="1" bandRow="1">
                <a:tableStyleId>{5C22544A-7EE6-4342-B048-85BDC9FD1C3A}</a:tableStyleId>
              </a:tblPr>
              <a:tblGrid>
                <a:gridCol w="1387174">
                  <a:extLst>
                    <a:ext uri="{9D8B030D-6E8A-4147-A177-3AD203B41FA5}">
                      <a16:colId xmlns:a16="http://schemas.microsoft.com/office/drawing/2014/main" val="20000"/>
                    </a:ext>
                  </a:extLst>
                </a:gridCol>
                <a:gridCol w="1576283">
                  <a:extLst>
                    <a:ext uri="{9D8B030D-6E8A-4147-A177-3AD203B41FA5}">
                      <a16:colId xmlns:a16="http://schemas.microsoft.com/office/drawing/2014/main" val="20001"/>
                    </a:ext>
                  </a:extLst>
                </a:gridCol>
                <a:gridCol w="6180543">
                  <a:extLst>
                    <a:ext uri="{9D8B030D-6E8A-4147-A177-3AD203B41FA5}">
                      <a16:colId xmlns:a16="http://schemas.microsoft.com/office/drawing/2014/main" val="20002"/>
                    </a:ext>
                  </a:extLst>
                </a:gridCol>
              </a:tblGrid>
              <a:tr h="469265">
                <a:tc>
                  <a:txBody>
                    <a:bodyPr/>
                    <a:lstStyle/>
                    <a:p>
                      <a:pPr algn="ctr">
                        <a:lnSpc>
                          <a:spcPct val="110000"/>
                        </a:lnSpc>
                        <a:spcAft>
                          <a:spcPts val="0"/>
                        </a:spcAft>
                      </a:pPr>
                      <a:r>
                        <a:rPr lang="zh-CN" sz="1800" dirty="0">
                          <a:solidFill>
                            <a:srgbClr val="002060"/>
                          </a:solidFill>
                          <a:effectLst/>
                          <a:latin typeface="+mn-ea"/>
                          <a:ea typeface="+mn-ea"/>
                        </a:rPr>
                        <a:t>学习风格类型</a:t>
                      </a:r>
                      <a:endParaRPr lang="zh-CN" sz="1800" dirty="0">
                        <a:solidFill>
                          <a:srgbClr val="00206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solidFill>
                            <a:srgbClr val="002060"/>
                          </a:solidFill>
                          <a:effectLst/>
                          <a:latin typeface="+mn-ea"/>
                          <a:ea typeface="+mn-ea"/>
                        </a:rPr>
                        <a:t>主要学习阶段</a:t>
                      </a:r>
                      <a:endParaRPr lang="zh-CN" sz="1800">
                        <a:solidFill>
                          <a:srgbClr val="002060"/>
                        </a:solidFill>
                        <a:effectLst/>
                        <a:latin typeface="+mn-ea"/>
                        <a:ea typeface="+mn-ea"/>
                        <a:cs typeface="Times New Roman" panose="02020603050405020304"/>
                      </a:endParaRPr>
                    </a:p>
                  </a:txBody>
                  <a:tcPr marL="66675" marR="66675" marT="0" marB="0" anchor="ctr"/>
                </a:tc>
                <a:tc>
                  <a:txBody>
                    <a:bodyPr/>
                    <a:lstStyle/>
                    <a:p>
                      <a:pPr algn="ctr">
                        <a:lnSpc>
                          <a:spcPct val="110000"/>
                        </a:lnSpc>
                        <a:spcAft>
                          <a:spcPts val="0"/>
                        </a:spcAft>
                      </a:pPr>
                      <a:r>
                        <a:rPr lang="zh-CN" sz="1800" dirty="0">
                          <a:solidFill>
                            <a:srgbClr val="002060"/>
                          </a:solidFill>
                          <a:effectLst/>
                          <a:latin typeface="+mn-ea"/>
                          <a:ea typeface="+mn-ea"/>
                        </a:rPr>
                        <a:t>学习风格特征</a:t>
                      </a:r>
                      <a:endParaRPr lang="zh-CN" sz="1800" dirty="0">
                        <a:solidFill>
                          <a:srgbClr val="00206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1056274">
                <a:tc>
                  <a:txBody>
                    <a:bodyPr/>
                    <a:lstStyle/>
                    <a:p>
                      <a:pPr algn="ctr">
                        <a:lnSpc>
                          <a:spcPct val="110000"/>
                        </a:lnSpc>
                        <a:spcAft>
                          <a:spcPts val="0"/>
                        </a:spcAft>
                      </a:pPr>
                      <a:r>
                        <a:rPr lang="zh-CN" sz="1800" dirty="0">
                          <a:solidFill>
                            <a:srgbClr val="002060"/>
                          </a:solidFill>
                          <a:effectLst/>
                          <a:latin typeface="+mn-ea"/>
                          <a:ea typeface="+mn-ea"/>
                        </a:rPr>
                        <a:t>发散型</a:t>
                      </a:r>
                      <a:endParaRPr lang="zh-CN" sz="1800" dirty="0">
                        <a:solidFill>
                          <a:srgbClr val="00206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en-US" sz="1800">
                          <a:effectLst/>
                          <a:latin typeface="+mn-ea"/>
                          <a:ea typeface="+mn-ea"/>
                        </a:rPr>
                        <a:t>● </a:t>
                      </a:r>
                      <a:r>
                        <a:rPr lang="zh-CN" sz="1800">
                          <a:effectLst/>
                          <a:latin typeface="+mn-ea"/>
                          <a:ea typeface="+mn-ea"/>
                        </a:rPr>
                        <a:t>具体经历</a:t>
                      </a:r>
                    </a:p>
                    <a:p>
                      <a:pPr>
                        <a:lnSpc>
                          <a:spcPct val="110000"/>
                        </a:lnSpc>
                        <a:spcAft>
                          <a:spcPts val="0"/>
                        </a:spcAft>
                      </a:pPr>
                      <a:r>
                        <a:rPr lang="en-US" sz="1800">
                          <a:effectLst/>
                          <a:latin typeface="+mn-ea"/>
                          <a:ea typeface="+mn-ea"/>
                        </a:rPr>
                        <a:t>● </a:t>
                      </a:r>
                      <a:r>
                        <a:rPr lang="zh-CN" sz="1800">
                          <a:effectLst/>
                          <a:latin typeface="+mn-ea"/>
                          <a:ea typeface="+mn-ea"/>
                        </a:rPr>
                        <a:t>思考性观察</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a:effectLst/>
                          <a:latin typeface="+mn-ea"/>
                          <a:ea typeface="+mn-ea"/>
                        </a:rPr>
                        <a:t>● </a:t>
                      </a:r>
                      <a:r>
                        <a:rPr lang="zh-CN" sz="1800">
                          <a:effectLst/>
                          <a:latin typeface="+mn-ea"/>
                          <a:ea typeface="+mn-ea"/>
                        </a:rPr>
                        <a:t>善于产生想法</a:t>
                      </a:r>
                      <a:r>
                        <a:rPr lang="en-US" sz="1800">
                          <a:effectLst/>
                          <a:latin typeface="+mn-ea"/>
                          <a:ea typeface="+mn-ea"/>
                        </a:rPr>
                        <a:t>，</a:t>
                      </a:r>
                      <a:r>
                        <a:rPr lang="zh-CN" sz="1800">
                          <a:effectLst/>
                          <a:latin typeface="+mn-ea"/>
                          <a:ea typeface="+mn-ea"/>
                        </a:rPr>
                        <a:t>多角度审视环境</a:t>
                      </a:r>
                      <a:r>
                        <a:rPr lang="en-US" sz="1800">
                          <a:effectLst/>
                          <a:latin typeface="+mn-ea"/>
                          <a:ea typeface="+mn-ea"/>
                        </a:rPr>
                        <a:t>，</a:t>
                      </a:r>
                      <a:r>
                        <a:rPr lang="zh-CN" sz="1800">
                          <a:effectLst/>
                          <a:latin typeface="+mn-ea"/>
                          <a:ea typeface="+mn-ea"/>
                        </a:rPr>
                        <a:t>并且能够了解它们的意义和价值</a:t>
                      </a:r>
                    </a:p>
                    <a:p>
                      <a:pPr>
                        <a:lnSpc>
                          <a:spcPct val="110000"/>
                        </a:lnSpc>
                        <a:spcAft>
                          <a:spcPts val="0"/>
                        </a:spcAft>
                      </a:pPr>
                      <a:r>
                        <a:rPr lang="en-US" sz="1800">
                          <a:effectLst/>
                          <a:latin typeface="+mn-ea"/>
                          <a:ea typeface="+mn-ea"/>
                        </a:rPr>
                        <a:t>● </a:t>
                      </a:r>
                      <a:r>
                        <a:rPr lang="zh-CN" sz="1800">
                          <a:effectLst/>
                          <a:latin typeface="+mn-ea"/>
                          <a:ea typeface="+mn-ea"/>
                        </a:rPr>
                        <a:t>对人、文化和艺术感兴趣</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1591321">
                <a:tc>
                  <a:txBody>
                    <a:bodyPr/>
                    <a:lstStyle/>
                    <a:p>
                      <a:pPr algn="ctr">
                        <a:lnSpc>
                          <a:spcPct val="110000"/>
                        </a:lnSpc>
                        <a:spcAft>
                          <a:spcPts val="0"/>
                        </a:spcAft>
                      </a:pPr>
                      <a:r>
                        <a:rPr lang="zh-CN" sz="1800" dirty="0">
                          <a:solidFill>
                            <a:srgbClr val="002060"/>
                          </a:solidFill>
                          <a:effectLst/>
                          <a:latin typeface="+mn-ea"/>
                          <a:ea typeface="+mn-ea"/>
                        </a:rPr>
                        <a:t>同化型</a:t>
                      </a:r>
                      <a:endParaRPr lang="zh-CN" sz="1800" dirty="0">
                        <a:solidFill>
                          <a:srgbClr val="00206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en-US" sz="1800">
                          <a:effectLst/>
                          <a:latin typeface="+mn-ea"/>
                          <a:ea typeface="+mn-ea"/>
                        </a:rPr>
                        <a:t>● </a:t>
                      </a:r>
                      <a:r>
                        <a:rPr lang="zh-CN" sz="1800">
                          <a:effectLst/>
                          <a:latin typeface="+mn-ea"/>
                          <a:ea typeface="+mn-ea"/>
                        </a:rPr>
                        <a:t>抽象概念化</a:t>
                      </a:r>
                    </a:p>
                    <a:p>
                      <a:pPr>
                        <a:lnSpc>
                          <a:spcPct val="110000"/>
                        </a:lnSpc>
                        <a:spcAft>
                          <a:spcPts val="0"/>
                        </a:spcAft>
                      </a:pPr>
                      <a:r>
                        <a:rPr lang="en-US" sz="1800">
                          <a:effectLst/>
                          <a:latin typeface="+mn-ea"/>
                          <a:ea typeface="+mn-ea"/>
                        </a:rPr>
                        <a:t>● </a:t>
                      </a:r>
                      <a:r>
                        <a:rPr lang="zh-CN" sz="1800">
                          <a:effectLst/>
                          <a:latin typeface="+mn-ea"/>
                          <a:ea typeface="+mn-ea"/>
                        </a:rPr>
                        <a:t>思考性观察</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dirty="0">
                          <a:effectLst/>
                          <a:latin typeface="+mn-ea"/>
                          <a:ea typeface="+mn-ea"/>
                        </a:rPr>
                        <a:t>● </a:t>
                      </a:r>
                      <a:r>
                        <a:rPr lang="zh-CN" sz="1800" dirty="0">
                          <a:effectLst/>
                          <a:latin typeface="+mn-ea"/>
                          <a:ea typeface="+mn-ea"/>
                        </a:rPr>
                        <a:t>善于归纳推理</a:t>
                      </a:r>
                      <a:r>
                        <a:rPr lang="en-US" sz="1800" dirty="0">
                          <a:effectLst/>
                          <a:latin typeface="+mn-ea"/>
                          <a:ea typeface="+mn-ea"/>
                        </a:rPr>
                        <a:t>，</a:t>
                      </a:r>
                      <a:r>
                        <a:rPr lang="zh-CN" sz="1800" dirty="0">
                          <a:effectLst/>
                          <a:latin typeface="+mn-ea"/>
                          <a:ea typeface="+mn-ea"/>
                        </a:rPr>
                        <a:t>形成理论模型</a:t>
                      </a:r>
                      <a:r>
                        <a:rPr lang="en-US" sz="1800" dirty="0">
                          <a:effectLst/>
                          <a:latin typeface="+mn-ea"/>
                          <a:ea typeface="+mn-ea"/>
                        </a:rPr>
                        <a:t>，</a:t>
                      </a:r>
                      <a:r>
                        <a:rPr lang="zh-CN" sz="1800" dirty="0">
                          <a:effectLst/>
                          <a:latin typeface="+mn-ea"/>
                          <a:ea typeface="+mn-ea"/>
                        </a:rPr>
                        <a:t>并且综合各种不同的观点形成统一的解释</a:t>
                      </a:r>
                    </a:p>
                    <a:p>
                      <a:pPr>
                        <a:lnSpc>
                          <a:spcPct val="110000"/>
                        </a:lnSpc>
                        <a:spcAft>
                          <a:spcPts val="0"/>
                        </a:spcAft>
                      </a:pPr>
                      <a:r>
                        <a:rPr lang="en-US" sz="1800" dirty="0">
                          <a:effectLst/>
                          <a:latin typeface="+mn-ea"/>
                          <a:ea typeface="+mn-ea"/>
                        </a:rPr>
                        <a:t>● </a:t>
                      </a:r>
                      <a:r>
                        <a:rPr lang="zh-CN" sz="1800" dirty="0">
                          <a:effectLst/>
                          <a:latin typeface="+mn-ea"/>
                          <a:ea typeface="+mn-ea"/>
                        </a:rPr>
                        <a:t>注重想法和抽象的概念</a:t>
                      </a:r>
                      <a:r>
                        <a:rPr lang="en-US" sz="1800" dirty="0">
                          <a:effectLst/>
                          <a:latin typeface="+mn-ea"/>
                          <a:ea typeface="+mn-ea"/>
                        </a:rPr>
                        <a:t>，</a:t>
                      </a:r>
                      <a:r>
                        <a:rPr lang="zh-CN" sz="1800" dirty="0">
                          <a:effectLst/>
                          <a:latin typeface="+mn-ea"/>
                          <a:ea typeface="+mn-ea"/>
                        </a:rPr>
                        <a:t>较少关注人</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1056274">
                <a:tc>
                  <a:txBody>
                    <a:bodyPr/>
                    <a:lstStyle/>
                    <a:p>
                      <a:pPr algn="ctr">
                        <a:lnSpc>
                          <a:spcPct val="110000"/>
                        </a:lnSpc>
                        <a:spcAft>
                          <a:spcPts val="0"/>
                        </a:spcAft>
                      </a:pPr>
                      <a:r>
                        <a:rPr lang="zh-CN" sz="1800" dirty="0">
                          <a:solidFill>
                            <a:srgbClr val="002060"/>
                          </a:solidFill>
                          <a:effectLst/>
                          <a:latin typeface="+mn-ea"/>
                          <a:ea typeface="+mn-ea"/>
                        </a:rPr>
                        <a:t>集中型</a:t>
                      </a:r>
                      <a:endParaRPr lang="zh-CN" sz="1800" dirty="0">
                        <a:solidFill>
                          <a:srgbClr val="00206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en-US" sz="1800">
                          <a:effectLst/>
                          <a:latin typeface="+mn-ea"/>
                          <a:ea typeface="+mn-ea"/>
                        </a:rPr>
                        <a:t>● </a:t>
                      </a:r>
                      <a:r>
                        <a:rPr lang="zh-CN" sz="1800">
                          <a:effectLst/>
                          <a:latin typeface="+mn-ea"/>
                          <a:ea typeface="+mn-ea"/>
                        </a:rPr>
                        <a:t>抽象概念化</a:t>
                      </a:r>
                    </a:p>
                    <a:p>
                      <a:pPr>
                        <a:lnSpc>
                          <a:spcPct val="110000"/>
                        </a:lnSpc>
                        <a:spcAft>
                          <a:spcPts val="0"/>
                        </a:spcAft>
                      </a:pPr>
                      <a:r>
                        <a:rPr lang="en-US" sz="1800">
                          <a:effectLst/>
                          <a:latin typeface="+mn-ea"/>
                          <a:ea typeface="+mn-ea"/>
                        </a:rPr>
                        <a:t>● </a:t>
                      </a:r>
                      <a:r>
                        <a:rPr lang="zh-CN" sz="1800">
                          <a:effectLst/>
                          <a:latin typeface="+mn-ea"/>
                          <a:ea typeface="+mn-ea"/>
                        </a:rPr>
                        <a:t>主动试验</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dirty="0">
                          <a:effectLst/>
                          <a:latin typeface="+mn-ea"/>
                          <a:ea typeface="+mn-ea"/>
                        </a:rPr>
                        <a:t>● </a:t>
                      </a:r>
                      <a:r>
                        <a:rPr lang="zh-CN" sz="1800" dirty="0">
                          <a:effectLst/>
                          <a:latin typeface="+mn-ea"/>
                          <a:ea typeface="+mn-ea"/>
                        </a:rPr>
                        <a:t>善于决策</a:t>
                      </a:r>
                      <a:r>
                        <a:rPr lang="en-US" sz="1800" dirty="0">
                          <a:effectLst/>
                          <a:latin typeface="+mn-ea"/>
                          <a:ea typeface="+mn-ea"/>
                        </a:rPr>
                        <a:t>，</a:t>
                      </a:r>
                      <a:r>
                        <a:rPr lang="zh-CN" sz="1800" dirty="0">
                          <a:effectLst/>
                          <a:latin typeface="+mn-ea"/>
                          <a:ea typeface="+mn-ea"/>
                        </a:rPr>
                        <a:t>将想法应用于实践</a:t>
                      </a:r>
                      <a:r>
                        <a:rPr lang="en-US" sz="1800" dirty="0">
                          <a:effectLst/>
                          <a:latin typeface="+mn-ea"/>
                          <a:ea typeface="+mn-ea"/>
                        </a:rPr>
                        <a:t>，</a:t>
                      </a:r>
                      <a:r>
                        <a:rPr lang="zh-CN" sz="1800" dirty="0">
                          <a:effectLst/>
                          <a:latin typeface="+mn-ea"/>
                          <a:ea typeface="+mn-ea"/>
                        </a:rPr>
                        <a:t>并且善于假设、推理、归纳</a:t>
                      </a:r>
                    </a:p>
                    <a:p>
                      <a:pPr>
                        <a:lnSpc>
                          <a:spcPct val="110000"/>
                        </a:lnSpc>
                        <a:spcAft>
                          <a:spcPts val="0"/>
                        </a:spcAft>
                      </a:pPr>
                      <a:r>
                        <a:rPr lang="en-US" sz="1800" dirty="0">
                          <a:effectLst/>
                          <a:latin typeface="+mn-ea"/>
                          <a:ea typeface="+mn-ea"/>
                        </a:rPr>
                        <a:t>● </a:t>
                      </a:r>
                      <a:r>
                        <a:rPr lang="zh-CN" sz="1800" dirty="0">
                          <a:effectLst/>
                          <a:latin typeface="+mn-ea"/>
                          <a:ea typeface="+mn-ea"/>
                        </a:rPr>
                        <a:t>更偏好处理技术类的任务</a:t>
                      </a:r>
                      <a:r>
                        <a:rPr lang="en-US" sz="1800" dirty="0">
                          <a:effectLst/>
                          <a:latin typeface="+mn-ea"/>
                          <a:ea typeface="+mn-ea"/>
                        </a:rPr>
                        <a:t>，</a:t>
                      </a:r>
                      <a:r>
                        <a:rPr lang="zh-CN" sz="1800" dirty="0">
                          <a:effectLst/>
                          <a:latin typeface="+mn-ea"/>
                          <a:ea typeface="+mn-ea"/>
                        </a:rPr>
                        <a:t>而不是人际交往方面的事务</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1056274">
                <a:tc>
                  <a:txBody>
                    <a:bodyPr/>
                    <a:lstStyle/>
                    <a:p>
                      <a:pPr algn="ctr">
                        <a:lnSpc>
                          <a:spcPct val="110000"/>
                        </a:lnSpc>
                        <a:spcAft>
                          <a:spcPts val="0"/>
                        </a:spcAft>
                      </a:pPr>
                      <a:r>
                        <a:rPr lang="zh-CN" sz="1800" dirty="0">
                          <a:solidFill>
                            <a:srgbClr val="002060"/>
                          </a:solidFill>
                          <a:effectLst/>
                          <a:latin typeface="+mn-ea"/>
                          <a:ea typeface="+mn-ea"/>
                        </a:rPr>
                        <a:t>适应型</a:t>
                      </a:r>
                      <a:endParaRPr lang="zh-CN" sz="1800" dirty="0">
                        <a:solidFill>
                          <a:srgbClr val="00206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en-US" sz="1800">
                          <a:effectLst/>
                          <a:latin typeface="+mn-ea"/>
                          <a:ea typeface="+mn-ea"/>
                        </a:rPr>
                        <a:t>● </a:t>
                      </a:r>
                      <a:r>
                        <a:rPr lang="zh-CN" sz="1800">
                          <a:effectLst/>
                          <a:latin typeface="+mn-ea"/>
                          <a:ea typeface="+mn-ea"/>
                        </a:rPr>
                        <a:t>具体经历</a:t>
                      </a:r>
                    </a:p>
                    <a:p>
                      <a:pPr>
                        <a:lnSpc>
                          <a:spcPct val="110000"/>
                        </a:lnSpc>
                        <a:spcAft>
                          <a:spcPts val="0"/>
                        </a:spcAft>
                      </a:pPr>
                      <a:r>
                        <a:rPr lang="en-US" sz="1800">
                          <a:effectLst/>
                          <a:latin typeface="+mn-ea"/>
                          <a:ea typeface="+mn-ea"/>
                        </a:rPr>
                        <a:t>● </a:t>
                      </a:r>
                      <a:r>
                        <a:rPr lang="zh-CN" sz="1800">
                          <a:effectLst/>
                          <a:latin typeface="+mn-ea"/>
                          <a:ea typeface="+mn-ea"/>
                        </a:rPr>
                        <a:t>主动试验</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dirty="0">
                          <a:effectLst/>
                          <a:latin typeface="+mn-ea"/>
                          <a:ea typeface="+mn-ea"/>
                        </a:rPr>
                        <a:t>● </a:t>
                      </a:r>
                      <a:r>
                        <a:rPr lang="zh-CN" sz="1800" dirty="0">
                          <a:effectLst/>
                          <a:latin typeface="+mn-ea"/>
                          <a:ea typeface="+mn-ea"/>
                        </a:rPr>
                        <a:t>善于将决策应用于实践</a:t>
                      </a:r>
                      <a:r>
                        <a:rPr lang="en-US" sz="1800" dirty="0">
                          <a:effectLst/>
                          <a:latin typeface="+mn-ea"/>
                          <a:ea typeface="+mn-ea"/>
                        </a:rPr>
                        <a:t>，</a:t>
                      </a:r>
                      <a:r>
                        <a:rPr lang="zh-CN" sz="1800" dirty="0">
                          <a:effectLst/>
                          <a:latin typeface="+mn-ea"/>
                          <a:ea typeface="+mn-ea"/>
                        </a:rPr>
                        <a:t>制定计划</a:t>
                      </a:r>
                      <a:r>
                        <a:rPr lang="en-US" sz="1800" dirty="0">
                          <a:effectLst/>
                          <a:latin typeface="+mn-ea"/>
                          <a:ea typeface="+mn-ea"/>
                        </a:rPr>
                        <a:t>，</a:t>
                      </a:r>
                      <a:r>
                        <a:rPr lang="zh-CN" sz="1800" dirty="0">
                          <a:effectLst/>
                          <a:latin typeface="+mn-ea"/>
                          <a:ea typeface="+mn-ea"/>
                        </a:rPr>
                        <a:t>并且投身新的试验</a:t>
                      </a:r>
                    </a:p>
                    <a:p>
                      <a:pPr>
                        <a:lnSpc>
                          <a:spcPct val="110000"/>
                        </a:lnSpc>
                        <a:spcAft>
                          <a:spcPts val="0"/>
                        </a:spcAft>
                      </a:pPr>
                      <a:r>
                        <a:rPr lang="en-US" sz="1800" dirty="0">
                          <a:effectLst/>
                          <a:latin typeface="+mn-ea"/>
                          <a:ea typeface="+mn-ea"/>
                        </a:rPr>
                        <a:t>● </a:t>
                      </a:r>
                      <a:r>
                        <a:rPr lang="zh-CN" sz="1800" dirty="0">
                          <a:effectLst/>
                          <a:latin typeface="+mn-ea"/>
                          <a:ea typeface="+mn-ea"/>
                        </a:rPr>
                        <a:t>倾向于与人交往</a:t>
                      </a:r>
                      <a:r>
                        <a:rPr lang="en-US" sz="1800" dirty="0">
                          <a:effectLst/>
                          <a:latin typeface="+mn-ea"/>
                          <a:ea typeface="+mn-ea"/>
                        </a:rPr>
                        <a:t>，</a:t>
                      </a:r>
                      <a:r>
                        <a:rPr lang="zh-CN" sz="1800" dirty="0">
                          <a:effectLst/>
                          <a:latin typeface="+mn-ea"/>
                          <a:ea typeface="+mn-ea"/>
                        </a:rPr>
                        <a:t>但是可能会显得缺乏耐心并且急功近利</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idx="4294967295"/>
          </p:nvPr>
        </p:nvSpPr>
        <p:spPr>
          <a:xfrm>
            <a:off x="394970" y="-136842"/>
            <a:ext cx="8229600" cy="1143000"/>
          </a:xfrm>
        </p:spPr>
        <p:txBody>
          <a:bodyPr/>
          <a:lstStyle/>
          <a:p>
            <a:r>
              <a:rPr lang="zh-CN" altLang="en-US" b="1" dirty="0">
                <a:latin typeface="华文新魏" panose="02010800040101010101" pitchFamily="2" charset="-122"/>
                <a:ea typeface="华文新魏" panose="02010800040101010101" pitchFamily="2" charset="-122"/>
              </a:rPr>
              <a:t>学习过程</a:t>
            </a:r>
            <a:endParaRPr lang="en-IN" b="1" dirty="0">
              <a:latin typeface="华文新魏" panose="02010800040101010101" pitchFamily="2" charset="-122"/>
              <a:ea typeface="华文新魏" panose="02010800040101010101" pitchFamily="2" charset="-122"/>
            </a:endParaRPr>
          </a:p>
        </p:txBody>
      </p:sp>
      <p:sp>
        <p:nvSpPr>
          <p:cNvPr id="48130" name="Content Placeholder 2"/>
          <p:cNvSpPr>
            <a:spLocks noGrp="1"/>
          </p:cNvSpPr>
          <p:nvPr>
            <p:ph idx="4294967295"/>
          </p:nvPr>
        </p:nvSpPr>
        <p:spPr>
          <a:xfrm>
            <a:off x="394970" y="1275715"/>
            <a:ext cx="8229600" cy="4924425"/>
          </a:xfrm>
        </p:spPr>
        <p:txBody>
          <a:bodyPr/>
          <a:lstStyle/>
          <a:p>
            <a:pPr marL="730250" indent="-457200">
              <a:lnSpc>
                <a:spcPct val="120000"/>
              </a:lnSpc>
              <a:buFont typeface="Wingdings" panose="05000000000000000000" charset="0"/>
              <a:buChar char="l"/>
            </a:pPr>
            <a:r>
              <a:rPr lang="zh-CN" altLang="zh-CN" sz="2800" b="1" dirty="0">
                <a:latin typeface="+mn-ea"/>
              </a:rPr>
              <a:t>学习指导</a:t>
            </a:r>
            <a:r>
              <a:rPr lang="zh-CN" altLang="en-US" sz="2800" dirty="0">
                <a:latin typeface="+mn-ea"/>
              </a:rPr>
              <a:t>：</a:t>
            </a:r>
            <a:r>
              <a:rPr lang="zh-CN" altLang="zh-CN" sz="2800" dirty="0">
                <a:latin typeface="+mn-ea"/>
              </a:rPr>
              <a:t>指培训者为帮助受训者学习而操控环境。</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培训环境</a:t>
            </a:r>
            <a:r>
              <a:rPr lang="zh-CN" altLang="en-US" sz="2800" dirty="0">
                <a:latin typeface="+mn-ea"/>
              </a:rPr>
              <a:t>：</a:t>
            </a:r>
            <a:r>
              <a:rPr lang="zh-CN" altLang="zh-CN" sz="2800" dirty="0">
                <a:latin typeface="+mn-ea"/>
              </a:rPr>
              <a:t>是指培训发生的物理环境、智力环境和情感环境。</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实践</a:t>
            </a:r>
            <a:r>
              <a:rPr lang="zh-CN" altLang="en-US" sz="2800" dirty="0">
                <a:latin typeface="+mn-ea"/>
              </a:rPr>
              <a:t>：</a:t>
            </a:r>
            <a:r>
              <a:rPr lang="zh-CN" altLang="zh-CN" sz="2800" dirty="0">
                <a:latin typeface="+mn-ea"/>
              </a:rPr>
              <a:t>是指为了使任务或技能的操作及知识的展示更有效</a:t>
            </a:r>
            <a:r>
              <a:rPr lang="en-US" altLang="zh-CN" sz="2800" dirty="0">
                <a:latin typeface="+mn-ea"/>
              </a:rPr>
              <a:t>，</a:t>
            </a:r>
            <a:r>
              <a:rPr lang="zh-CN" altLang="zh-CN" sz="2800" dirty="0">
                <a:latin typeface="+mn-ea"/>
              </a:rPr>
              <a:t>而对任务、知识和技能进行的反复的身体上和精神上的演练。</a:t>
            </a:r>
            <a:endParaRPr lang="en-IN" sz="2800" dirty="0">
              <a:latin typeface="+mn-ea"/>
            </a:endParaRPr>
          </a:p>
          <a:p>
            <a:endParaRPr lang="en-IN" sz="28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74638"/>
            <a:ext cx="8964488" cy="178621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4—6</a:t>
            </a:r>
            <a:r>
              <a:rPr lang="zh-CN" altLang="zh-CN" b="1" dirty="0">
                <a:latin typeface="华文新魏" panose="02010800040101010101" pitchFamily="2" charset="-122"/>
                <a:ea typeface="华文新魏" panose="02010800040101010101" pitchFamily="2" charset="-122"/>
              </a:rPr>
              <a:t>促进学习和培训转化的学习指导和工作环境的特征</a:t>
            </a:r>
            <a:br>
              <a:rPr lang="zh-CN" altLang="zh-CN" dirty="0"/>
            </a:br>
            <a:endParaRPr lang="zh-CN" altLang="en-US" dirty="0"/>
          </a:p>
        </p:txBody>
      </p:sp>
      <p:graphicFrame>
        <p:nvGraphicFramePr>
          <p:cNvPr id="4" name="内容占位符 3"/>
          <p:cNvGraphicFramePr>
            <a:graphicFrameLocks noGrp="1"/>
          </p:cNvGraphicFramePr>
          <p:nvPr>
            <p:ph sz="quarter" idx="1"/>
          </p:nvPr>
        </p:nvGraphicFramePr>
        <p:xfrm>
          <a:off x="0" y="1628800"/>
          <a:ext cx="9144000" cy="5229200"/>
        </p:xfrm>
        <a:graphic>
          <a:graphicData uri="http://schemas.openxmlformats.org/drawingml/2006/table">
            <a:tbl>
              <a:tblPr firstRow="1" firstCol="1" bandRow="1">
                <a:tableStyleId>{5C22544A-7EE6-4342-B048-85BDC9FD1C3A}</a:tableStyleId>
              </a:tblPr>
              <a:tblGrid>
                <a:gridCol w="9144000">
                  <a:extLst>
                    <a:ext uri="{9D8B030D-6E8A-4147-A177-3AD203B41FA5}">
                      <a16:colId xmlns:a16="http://schemas.microsoft.com/office/drawing/2014/main" val="20000"/>
                    </a:ext>
                  </a:extLst>
                </a:gridCol>
              </a:tblGrid>
              <a:tr h="5229200">
                <a:tc>
                  <a:txBody>
                    <a:bodyPr/>
                    <a:lstStyle/>
                    <a:p>
                      <a:pPr>
                        <a:lnSpc>
                          <a:spcPct val="120000"/>
                        </a:lnSpc>
                        <a:spcAft>
                          <a:spcPts val="0"/>
                        </a:spcAft>
                      </a:pPr>
                      <a:r>
                        <a:rPr lang="en-US" sz="2400" dirty="0">
                          <a:solidFill>
                            <a:schemeClr val="bg1"/>
                          </a:solidFill>
                          <a:effectLst/>
                          <a:latin typeface="+mn-ea"/>
                          <a:ea typeface="+mn-ea"/>
                        </a:rPr>
                        <a:t>●</a:t>
                      </a:r>
                      <a:r>
                        <a:rPr lang="en-US" sz="2400" dirty="0">
                          <a:solidFill>
                            <a:schemeClr val="tx1"/>
                          </a:solidFill>
                          <a:effectLst/>
                          <a:latin typeface="+mn-ea"/>
                          <a:ea typeface="+mn-ea"/>
                        </a:rPr>
                        <a:t> </a:t>
                      </a:r>
                      <a:r>
                        <a:rPr lang="zh-CN" sz="2400" dirty="0">
                          <a:solidFill>
                            <a:schemeClr val="bg1"/>
                          </a:solidFill>
                          <a:effectLst/>
                          <a:latin typeface="+mn-ea"/>
                          <a:ea typeface="+mn-ea"/>
                        </a:rPr>
                        <a:t>目标</a:t>
                      </a:r>
                    </a:p>
                    <a:p>
                      <a:pPr>
                        <a:lnSpc>
                          <a:spcPct val="120000"/>
                        </a:lnSpc>
                        <a:spcAft>
                          <a:spcPts val="0"/>
                        </a:spcAft>
                      </a:pPr>
                      <a:r>
                        <a:rPr lang="en-US" sz="2400" dirty="0">
                          <a:solidFill>
                            <a:schemeClr val="bg1"/>
                          </a:solidFill>
                          <a:effectLst/>
                          <a:latin typeface="+mn-ea"/>
                          <a:ea typeface="+mn-ea"/>
                        </a:rPr>
                        <a:t>● </a:t>
                      </a:r>
                      <a:r>
                        <a:rPr lang="zh-CN" sz="2400" dirty="0">
                          <a:solidFill>
                            <a:schemeClr val="bg1"/>
                          </a:solidFill>
                          <a:effectLst/>
                          <a:latin typeface="+mn-ea"/>
                          <a:ea typeface="+mn-ea"/>
                        </a:rPr>
                        <a:t>有意义的内容</a:t>
                      </a:r>
                    </a:p>
                    <a:p>
                      <a:pPr>
                        <a:lnSpc>
                          <a:spcPct val="120000"/>
                        </a:lnSpc>
                        <a:spcAft>
                          <a:spcPts val="0"/>
                        </a:spcAft>
                      </a:pPr>
                      <a:r>
                        <a:rPr lang="en-US" sz="2400" dirty="0">
                          <a:solidFill>
                            <a:schemeClr val="bg1"/>
                          </a:solidFill>
                          <a:effectLst/>
                          <a:latin typeface="+mn-ea"/>
                          <a:ea typeface="+mn-ea"/>
                        </a:rPr>
                        <a:t>● </a:t>
                      </a:r>
                      <a:r>
                        <a:rPr lang="zh-CN" sz="2400" dirty="0">
                          <a:solidFill>
                            <a:schemeClr val="bg1"/>
                          </a:solidFill>
                          <a:effectLst/>
                          <a:latin typeface="+mn-ea"/>
                          <a:ea typeface="+mn-ea"/>
                        </a:rPr>
                        <a:t>实践机会</a:t>
                      </a:r>
                    </a:p>
                    <a:p>
                      <a:pPr>
                        <a:lnSpc>
                          <a:spcPct val="120000"/>
                        </a:lnSpc>
                        <a:spcAft>
                          <a:spcPts val="0"/>
                        </a:spcAft>
                      </a:pPr>
                      <a:r>
                        <a:rPr lang="en-US" sz="2400" dirty="0">
                          <a:solidFill>
                            <a:schemeClr val="bg1"/>
                          </a:solidFill>
                          <a:effectLst/>
                          <a:latin typeface="+mn-ea"/>
                          <a:ea typeface="+mn-ea"/>
                        </a:rPr>
                        <a:t>● </a:t>
                      </a:r>
                      <a:r>
                        <a:rPr lang="zh-CN" sz="2400" dirty="0">
                          <a:solidFill>
                            <a:schemeClr val="bg1"/>
                          </a:solidFill>
                          <a:effectLst/>
                          <a:latin typeface="+mn-ea"/>
                          <a:ea typeface="+mn-ea"/>
                        </a:rPr>
                        <a:t>记忆培训内容的方法</a:t>
                      </a:r>
                    </a:p>
                    <a:p>
                      <a:pPr>
                        <a:lnSpc>
                          <a:spcPct val="120000"/>
                        </a:lnSpc>
                        <a:spcAft>
                          <a:spcPts val="0"/>
                        </a:spcAft>
                      </a:pPr>
                      <a:r>
                        <a:rPr lang="en-US" sz="2400" dirty="0">
                          <a:solidFill>
                            <a:schemeClr val="bg1"/>
                          </a:solidFill>
                          <a:effectLst/>
                          <a:latin typeface="+mn-ea"/>
                          <a:ea typeface="+mn-ea"/>
                        </a:rPr>
                        <a:t>● </a:t>
                      </a:r>
                      <a:r>
                        <a:rPr lang="zh-CN" sz="2400" dirty="0">
                          <a:solidFill>
                            <a:schemeClr val="bg1"/>
                          </a:solidFill>
                          <a:effectLst/>
                          <a:latin typeface="+mn-ea"/>
                          <a:ea typeface="+mn-ea"/>
                        </a:rPr>
                        <a:t>反馈</a:t>
                      </a:r>
                    </a:p>
                    <a:p>
                      <a:pPr>
                        <a:lnSpc>
                          <a:spcPct val="120000"/>
                        </a:lnSpc>
                        <a:spcAft>
                          <a:spcPts val="0"/>
                        </a:spcAft>
                      </a:pPr>
                      <a:r>
                        <a:rPr lang="en-US" sz="2400" dirty="0">
                          <a:solidFill>
                            <a:schemeClr val="bg1"/>
                          </a:solidFill>
                          <a:effectLst/>
                          <a:latin typeface="+mn-ea"/>
                          <a:ea typeface="+mn-ea"/>
                        </a:rPr>
                        <a:t>● </a:t>
                      </a:r>
                      <a:r>
                        <a:rPr lang="zh-CN" sz="2400" dirty="0">
                          <a:solidFill>
                            <a:schemeClr val="bg1"/>
                          </a:solidFill>
                          <a:effectLst/>
                          <a:latin typeface="+mn-ea"/>
                          <a:ea typeface="+mn-ea"/>
                        </a:rPr>
                        <a:t>观察、体验和人际交往</a:t>
                      </a:r>
                    </a:p>
                    <a:p>
                      <a:pPr>
                        <a:lnSpc>
                          <a:spcPct val="120000"/>
                        </a:lnSpc>
                        <a:spcAft>
                          <a:spcPts val="0"/>
                        </a:spcAft>
                      </a:pPr>
                      <a:r>
                        <a:rPr lang="en-US" sz="2400" dirty="0">
                          <a:solidFill>
                            <a:schemeClr val="bg1"/>
                          </a:solidFill>
                          <a:effectLst/>
                          <a:latin typeface="+mn-ea"/>
                          <a:ea typeface="+mn-ea"/>
                        </a:rPr>
                        <a:t>● </a:t>
                      </a:r>
                      <a:r>
                        <a:rPr lang="zh-CN" sz="2400" dirty="0">
                          <a:solidFill>
                            <a:schemeClr val="bg1"/>
                          </a:solidFill>
                          <a:effectLst/>
                          <a:latin typeface="+mn-ea"/>
                          <a:ea typeface="+mn-ea"/>
                        </a:rPr>
                        <a:t>合理安排并协调培训项目</a:t>
                      </a:r>
                    </a:p>
                    <a:p>
                      <a:pPr>
                        <a:lnSpc>
                          <a:spcPct val="120000"/>
                        </a:lnSpc>
                        <a:spcAft>
                          <a:spcPts val="0"/>
                        </a:spcAft>
                      </a:pPr>
                      <a:r>
                        <a:rPr lang="en-US" sz="2400" dirty="0">
                          <a:solidFill>
                            <a:schemeClr val="bg1"/>
                          </a:solidFill>
                          <a:effectLst/>
                          <a:latin typeface="+mn-ea"/>
                          <a:ea typeface="+mn-ea"/>
                        </a:rPr>
                        <a:t>● </a:t>
                      </a:r>
                      <a:r>
                        <a:rPr lang="zh-CN" sz="2400" dirty="0">
                          <a:solidFill>
                            <a:schemeClr val="bg1"/>
                          </a:solidFill>
                          <a:effectLst/>
                          <a:latin typeface="+mn-ea"/>
                          <a:ea typeface="+mn-ea"/>
                        </a:rPr>
                        <a:t>鼓励受训者承担责任和自我管理</a:t>
                      </a:r>
                    </a:p>
                    <a:p>
                      <a:pPr>
                        <a:lnSpc>
                          <a:spcPct val="120000"/>
                        </a:lnSpc>
                        <a:spcAft>
                          <a:spcPts val="0"/>
                        </a:spcAft>
                      </a:pPr>
                      <a:r>
                        <a:rPr lang="en-US" sz="2400" dirty="0">
                          <a:solidFill>
                            <a:schemeClr val="bg1"/>
                          </a:solidFill>
                          <a:effectLst/>
                          <a:latin typeface="+mn-ea"/>
                          <a:ea typeface="+mn-ea"/>
                        </a:rPr>
                        <a:t>● </a:t>
                      </a:r>
                      <a:r>
                        <a:rPr lang="zh-CN" sz="2400" dirty="0">
                          <a:solidFill>
                            <a:schemeClr val="bg1"/>
                          </a:solidFill>
                          <a:effectLst/>
                          <a:latin typeface="+mn-ea"/>
                          <a:ea typeface="+mn-ea"/>
                        </a:rPr>
                        <a:t>保证工作环境支持学习和转化</a:t>
                      </a:r>
                      <a:endParaRPr lang="zh-CN" sz="2400" dirty="0">
                        <a:solidFill>
                          <a:schemeClr val="bg1"/>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18195" y="-53022"/>
            <a:ext cx="871296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4—8</a:t>
            </a:r>
            <a:r>
              <a:rPr lang="zh-CN" altLang="zh-CN" b="1" dirty="0">
                <a:latin typeface="华文新魏" panose="02010800040101010101" pitchFamily="2" charset="-122"/>
                <a:ea typeface="华文新魏" panose="02010800040101010101" pitchFamily="2" charset="-122"/>
              </a:rPr>
              <a:t>良好的培训目标的特征</a:t>
            </a:r>
            <a:endParaRPr lang="zh-CN" altLang="en-US" dirty="0"/>
          </a:p>
        </p:txBody>
      </p:sp>
      <p:graphicFrame>
        <p:nvGraphicFramePr>
          <p:cNvPr id="4" name="内容占位符 3"/>
          <p:cNvGraphicFramePr>
            <a:graphicFrameLocks noGrp="1"/>
          </p:cNvGraphicFramePr>
          <p:nvPr>
            <p:ph sz="quarter" idx="1"/>
          </p:nvPr>
        </p:nvGraphicFramePr>
        <p:xfrm>
          <a:off x="0" y="1588031"/>
          <a:ext cx="9144000" cy="4968552"/>
        </p:xfrm>
        <a:graphic>
          <a:graphicData uri="http://schemas.openxmlformats.org/drawingml/2006/table">
            <a:tbl>
              <a:tblPr firstRow="1" firstCol="1" bandRow="1">
                <a:tableStyleId>{5C22544A-7EE6-4342-B048-85BDC9FD1C3A}</a:tableStyleId>
              </a:tblPr>
              <a:tblGrid>
                <a:gridCol w="9144000">
                  <a:extLst>
                    <a:ext uri="{9D8B030D-6E8A-4147-A177-3AD203B41FA5}">
                      <a16:colId xmlns:a16="http://schemas.microsoft.com/office/drawing/2014/main" val="20000"/>
                    </a:ext>
                  </a:extLst>
                </a:gridCol>
              </a:tblGrid>
              <a:tr h="4968552">
                <a:tc>
                  <a:txBody>
                    <a:bodyPr/>
                    <a:lstStyle/>
                    <a:p>
                      <a:pPr>
                        <a:lnSpc>
                          <a:spcPct val="120000"/>
                        </a:lnSpc>
                        <a:spcAft>
                          <a:spcPts val="0"/>
                        </a:spcAft>
                      </a:pPr>
                      <a:r>
                        <a:rPr lang="en-US" sz="2800" dirty="0">
                          <a:solidFill>
                            <a:schemeClr val="bg1"/>
                          </a:solidFill>
                          <a:effectLst/>
                          <a:latin typeface="+mn-ea"/>
                          <a:ea typeface="+mn-ea"/>
                        </a:rPr>
                        <a:t>● </a:t>
                      </a:r>
                      <a:r>
                        <a:rPr lang="zh-CN" sz="2800" dirty="0">
                          <a:solidFill>
                            <a:schemeClr val="bg1"/>
                          </a:solidFill>
                          <a:effectLst/>
                          <a:latin typeface="+mn-ea"/>
                          <a:ea typeface="+mn-ea"/>
                        </a:rPr>
                        <a:t>明确表明希望受训者在受训后能够做什么。</a:t>
                      </a:r>
                    </a:p>
                    <a:p>
                      <a:pPr>
                        <a:lnSpc>
                          <a:spcPct val="120000"/>
                        </a:lnSpc>
                        <a:spcAft>
                          <a:spcPts val="0"/>
                        </a:spcAft>
                      </a:pPr>
                      <a:r>
                        <a:rPr lang="en-US" sz="2800" dirty="0">
                          <a:solidFill>
                            <a:schemeClr val="bg1"/>
                          </a:solidFill>
                          <a:effectLst/>
                          <a:latin typeface="+mn-ea"/>
                          <a:ea typeface="+mn-ea"/>
                        </a:rPr>
                        <a:t>● </a:t>
                      </a:r>
                      <a:r>
                        <a:rPr lang="zh-CN" sz="2800" dirty="0">
                          <a:solidFill>
                            <a:schemeClr val="bg1"/>
                          </a:solidFill>
                          <a:effectLst/>
                          <a:latin typeface="+mn-ea"/>
                          <a:ea typeface="+mn-ea"/>
                        </a:rPr>
                        <a:t>包括可以测量或评估的绩效标准。</a:t>
                      </a:r>
                    </a:p>
                    <a:p>
                      <a:pPr>
                        <a:lnSpc>
                          <a:spcPct val="120000"/>
                        </a:lnSpc>
                        <a:spcAft>
                          <a:spcPts val="0"/>
                        </a:spcAft>
                      </a:pPr>
                      <a:r>
                        <a:rPr lang="en-US" sz="2800" dirty="0">
                          <a:solidFill>
                            <a:schemeClr val="bg1"/>
                          </a:solidFill>
                          <a:effectLst/>
                          <a:latin typeface="+mn-ea"/>
                          <a:ea typeface="+mn-ea"/>
                        </a:rPr>
                        <a:t>● </a:t>
                      </a:r>
                      <a:r>
                        <a:rPr lang="zh-CN" sz="2800" dirty="0">
                          <a:solidFill>
                            <a:schemeClr val="bg1"/>
                          </a:solidFill>
                          <a:effectLst/>
                          <a:latin typeface="+mn-ea"/>
                          <a:ea typeface="+mn-ea"/>
                        </a:rPr>
                        <a:t>陈述受训者实施特定行动或特定行为所需的具体资源</a:t>
                      </a:r>
                      <a:r>
                        <a:rPr lang="en-US" sz="2800" dirty="0">
                          <a:solidFill>
                            <a:schemeClr val="bg1"/>
                          </a:solidFill>
                          <a:effectLst/>
                          <a:latin typeface="+mn-ea"/>
                          <a:ea typeface="+mn-ea"/>
                        </a:rPr>
                        <a:t>（</a:t>
                      </a:r>
                      <a:r>
                        <a:rPr lang="zh-CN" sz="2800" dirty="0">
                          <a:solidFill>
                            <a:schemeClr val="bg1"/>
                          </a:solidFill>
                          <a:effectLst/>
                          <a:latin typeface="+mn-ea"/>
                          <a:ea typeface="+mn-ea"/>
                        </a:rPr>
                        <a:t>如工具或设备</a:t>
                      </a:r>
                      <a:r>
                        <a:rPr lang="en-US" sz="2800" dirty="0">
                          <a:solidFill>
                            <a:schemeClr val="bg1"/>
                          </a:solidFill>
                          <a:effectLst/>
                          <a:latin typeface="+mn-ea"/>
                          <a:ea typeface="+mn-ea"/>
                        </a:rPr>
                        <a:t>）</a:t>
                      </a:r>
                      <a:r>
                        <a:rPr lang="zh-CN" sz="2800" dirty="0">
                          <a:solidFill>
                            <a:schemeClr val="bg1"/>
                          </a:solidFill>
                          <a:effectLst/>
                          <a:latin typeface="+mn-ea"/>
                          <a:ea typeface="+mn-ea"/>
                        </a:rPr>
                        <a:t>。</a:t>
                      </a:r>
                    </a:p>
                    <a:p>
                      <a:pPr>
                        <a:lnSpc>
                          <a:spcPct val="120000"/>
                        </a:lnSpc>
                        <a:spcAft>
                          <a:spcPts val="0"/>
                        </a:spcAft>
                      </a:pPr>
                      <a:r>
                        <a:rPr lang="en-US" sz="2800" dirty="0">
                          <a:solidFill>
                            <a:schemeClr val="bg1"/>
                          </a:solidFill>
                          <a:effectLst/>
                          <a:latin typeface="+mn-ea"/>
                          <a:ea typeface="+mn-ea"/>
                        </a:rPr>
                        <a:t>● </a:t>
                      </a:r>
                      <a:r>
                        <a:rPr lang="zh-CN" sz="2800" dirty="0">
                          <a:solidFill>
                            <a:schemeClr val="bg1"/>
                          </a:solidFill>
                          <a:effectLst/>
                          <a:latin typeface="+mn-ea"/>
                          <a:ea typeface="+mn-ea"/>
                        </a:rPr>
                        <a:t>描述实现预期目标的条件</a:t>
                      </a:r>
                      <a:r>
                        <a:rPr lang="en-US" sz="2800" dirty="0">
                          <a:solidFill>
                            <a:schemeClr val="bg1"/>
                          </a:solidFill>
                          <a:effectLst/>
                          <a:latin typeface="+mn-ea"/>
                          <a:ea typeface="+mn-ea"/>
                        </a:rPr>
                        <a:t>（</a:t>
                      </a:r>
                      <a:r>
                        <a:rPr lang="zh-CN" sz="2800" dirty="0">
                          <a:solidFill>
                            <a:schemeClr val="bg1"/>
                          </a:solidFill>
                          <a:effectLst/>
                          <a:latin typeface="+mn-ea"/>
                          <a:ea typeface="+mn-ea"/>
                        </a:rPr>
                        <a:t>如</a:t>
                      </a:r>
                      <a:r>
                        <a:rPr lang="en-US" sz="2800" dirty="0">
                          <a:solidFill>
                            <a:schemeClr val="bg1"/>
                          </a:solidFill>
                          <a:effectLst/>
                          <a:latin typeface="+mn-ea"/>
                          <a:ea typeface="+mn-ea"/>
                        </a:rPr>
                        <a:t>，</a:t>
                      </a:r>
                      <a:r>
                        <a:rPr lang="zh-CN" sz="2800" dirty="0">
                          <a:solidFill>
                            <a:schemeClr val="bg1"/>
                          </a:solidFill>
                          <a:effectLst/>
                          <a:latin typeface="+mn-ea"/>
                          <a:ea typeface="+mn-ea"/>
                        </a:rPr>
                        <a:t>晚上或高温的物理工作环境、来自愤怒的顾客的心理压力或者发生电脑设备故障</a:t>
                      </a:r>
                      <a:r>
                        <a:rPr lang="en-US" sz="2800" dirty="0">
                          <a:solidFill>
                            <a:schemeClr val="bg1"/>
                          </a:solidFill>
                          <a:effectLst/>
                          <a:latin typeface="+mn-ea"/>
                          <a:ea typeface="+mn-ea"/>
                        </a:rPr>
                        <a:t>）</a:t>
                      </a:r>
                      <a:r>
                        <a:rPr lang="zh-CN" sz="2800" dirty="0">
                          <a:solidFill>
                            <a:schemeClr val="bg1"/>
                          </a:solidFill>
                          <a:effectLst/>
                          <a:latin typeface="+mn-ea"/>
                          <a:ea typeface="+mn-ea"/>
                        </a:rPr>
                        <a:t>。</a:t>
                      </a:r>
                      <a:endParaRPr lang="zh-CN" sz="2800" dirty="0">
                        <a:solidFill>
                          <a:schemeClr val="bg1"/>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idx="4294967295"/>
          </p:nvPr>
        </p:nvSpPr>
        <p:spPr>
          <a:xfrm>
            <a:off x="456982" y="-136227"/>
            <a:ext cx="8229600" cy="1143000"/>
          </a:xfrm>
        </p:spPr>
        <p:txBody>
          <a:bodyPr/>
          <a:lstStyle/>
          <a:p>
            <a:r>
              <a:rPr lang="zh-CN" altLang="en-US" b="1" dirty="0">
                <a:latin typeface="华文新魏" panose="02010800040101010101" pitchFamily="2" charset="-122"/>
                <a:ea typeface="华文新魏" panose="02010800040101010101" pitchFamily="2" charset="-122"/>
              </a:rPr>
              <a:t>学习过程</a:t>
            </a:r>
            <a:endParaRPr lang="en-IN" b="1" dirty="0">
              <a:latin typeface="华文新魏" panose="02010800040101010101" pitchFamily="2" charset="-122"/>
              <a:ea typeface="华文新魏" panose="02010800040101010101" pitchFamily="2" charset="-122"/>
            </a:endParaRPr>
          </a:p>
        </p:txBody>
      </p:sp>
      <p:sp>
        <p:nvSpPr>
          <p:cNvPr id="51202" name="Content Placeholder 2"/>
          <p:cNvSpPr>
            <a:spLocks noGrp="1"/>
          </p:cNvSpPr>
          <p:nvPr>
            <p:ph idx="4294967295"/>
          </p:nvPr>
        </p:nvSpPr>
        <p:spPr>
          <a:xfrm>
            <a:off x="671890" y="1250474"/>
            <a:ext cx="8229600" cy="5544616"/>
          </a:xfrm>
        </p:spPr>
        <p:txBody>
          <a:bodyPr/>
          <a:lstStyle/>
          <a:p>
            <a:pPr marL="358140" indent="-358140">
              <a:lnSpc>
                <a:spcPct val="110000"/>
              </a:lnSpc>
              <a:buFont typeface="Wingdings" panose="05000000000000000000" charset="0"/>
              <a:buChar char="l"/>
            </a:pPr>
            <a:r>
              <a:rPr lang="zh-CN" altLang="zh-CN" b="1" dirty="0">
                <a:latin typeface="+mn-ea"/>
              </a:rPr>
              <a:t>实践前的准备</a:t>
            </a:r>
          </a:p>
          <a:p>
            <a:pPr marL="319405" lvl="1" indent="0">
              <a:lnSpc>
                <a:spcPct val="110000"/>
              </a:lnSpc>
              <a:buNone/>
            </a:pPr>
            <a:r>
              <a:rPr lang="en-US" altLang="zh-CN" dirty="0">
                <a:latin typeface="+mn-ea"/>
              </a:rPr>
              <a:t>1.</a:t>
            </a:r>
            <a:r>
              <a:rPr lang="zh-CN" altLang="zh-CN" dirty="0">
                <a:latin typeface="+mn-ea"/>
              </a:rPr>
              <a:t>提供对于学习影响最大的过程或策略的信息。</a:t>
            </a:r>
          </a:p>
          <a:p>
            <a:pPr marL="319405" lvl="1" indent="0">
              <a:lnSpc>
                <a:spcPct val="110000"/>
              </a:lnSpc>
              <a:buNone/>
            </a:pPr>
            <a:r>
              <a:rPr lang="en-US" altLang="zh-CN" dirty="0">
                <a:latin typeface="+mn-ea"/>
              </a:rPr>
              <a:t>2.</a:t>
            </a:r>
            <a:r>
              <a:rPr lang="zh-CN" altLang="zh-CN" dirty="0">
                <a:latin typeface="+mn-ea"/>
              </a:rPr>
              <a:t>鼓励受训者开发出新的策略</a:t>
            </a:r>
            <a:r>
              <a:rPr lang="en-US" altLang="zh-CN" dirty="0">
                <a:latin typeface="+mn-ea"/>
              </a:rPr>
              <a:t>（</a:t>
            </a:r>
            <a:r>
              <a:rPr lang="zh-CN" altLang="zh-CN" b="1" dirty="0">
                <a:latin typeface="+mn-ea"/>
              </a:rPr>
              <a:t>即后认知</a:t>
            </a:r>
            <a:r>
              <a:rPr lang="en-US" altLang="zh-CN" dirty="0">
                <a:latin typeface="+mn-ea"/>
              </a:rPr>
              <a:t>）</a:t>
            </a:r>
            <a:r>
              <a:rPr lang="zh-CN" altLang="zh-CN" dirty="0">
                <a:latin typeface="+mn-ea"/>
              </a:rPr>
              <a:t>来反映他们各自的学习过程。</a:t>
            </a:r>
          </a:p>
          <a:p>
            <a:pPr marL="319405" lvl="1" indent="0">
              <a:lnSpc>
                <a:spcPct val="110000"/>
              </a:lnSpc>
              <a:buNone/>
            </a:pPr>
            <a:r>
              <a:rPr lang="en-US" altLang="zh-CN" dirty="0">
                <a:latin typeface="+mn-ea"/>
              </a:rPr>
              <a:t>3.</a:t>
            </a:r>
            <a:r>
              <a:rPr lang="zh-CN" altLang="zh-CN" dirty="0">
                <a:latin typeface="+mn-ea"/>
              </a:rPr>
              <a:t>提供</a:t>
            </a:r>
            <a:r>
              <a:rPr lang="zh-CN" altLang="zh-CN" b="1" dirty="0">
                <a:latin typeface="+mn-ea"/>
              </a:rPr>
              <a:t>预备资料</a:t>
            </a:r>
            <a:r>
              <a:rPr lang="en-US" altLang="zh-CN" dirty="0">
                <a:latin typeface="+mn-ea"/>
              </a:rPr>
              <a:t>——</a:t>
            </a:r>
            <a:r>
              <a:rPr lang="zh-CN" altLang="zh-CN" dirty="0">
                <a:latin typeface="+mn-ea"/>
              </a:rPr>
              <a:t>课程大纲、文本、图和表格</a:t>
            </a:r>
            <a:r>
              <a:rPr lang="en-US" altLang="zh-CN" dirty="0">
                <a:latin typeface="+mn-ea"/>
              </a:rPr>
              <a:t>，</a:t>
            </a:r>
            <a:r>
              <a:rPr lang="zh-CN" altLang="zh-CN" dirty="0">
                <a:latin typeface="+mn-ea"/>
              </a:rPr>
              <a:t>从而帮助受训者更好地组织那些要求他们进行展示和实践的信息。</a:t>
            </a:r>
          </a:p>
          <a:p>
            <a:pPr marL="319405" lvl="1" indent="0">
              <a:lnSpc>
                <a:spcPct val="110000"/>
              </a:lnSpc>
              <a:buNone/>
            </a:pPr>
            <a:r>
              <a:rPr lang="en-US" altLang="zh-CN" dirty="0">
                <a:latin typeface="+mn-ea"/>
              </a:rPr>
              <a:t>4.</a:t>
            </a:r>
            <a:r>
              <a:rPr lang="zh-CN" altLang="zh-CN" dirty="0">
                <a:latin typeface="+mn-ea"/>
              </a:rPr>
              <a:t>帮助受训者制定有挑战性的学习目标。</a:t>
            </a:r>
          </a:p>
          <a:p>
            <a:pPr marL="319405" lvl="1" indent="0">
              <a:lnSpc>
                <a:spcPct val="110000"/>
              </a:lnSpc>
              <a:buNone/>
            </a:pPr>
            <a:r>
              <a:rPr lang="en-US" altLang="zh-CN" dirty="0">
                <a:latin typeface="+mn-ea"/>
              </a:rPr>
              <a:t>5.</a:t>
            </a:r>
            <a:r>
              <a:rPr lang="zh-CN" altLang="zh-CN" dirty="0">
                <a:latin typeface="+mn-ea"/>
              </a:rPr>
              <a:t>通过与受训者就培训进展进行交流</a:t>
            </a:r>
            <a:r>
              <a:rPr lang="en-US" altLang="zh-CN" dirty="0">
                <a:latin typeface="+mn-ea"/>
              </a:rPr>
              <a:t>，</a:t>
            </a:r>
            <a:r>
              <a:rPr lang="zh-CN" altLang="zh-CN" dirty="0">
                <a:latin typeface="+mn-ea"/>
              </a:rPr>
              <a:t>建立对他们的合理的期望。</a:t>
            </a:r>
          </a:p>
          <a:p>
            <a:pPr marL="319405" lvl="1" indent="0">
              <a:lnSpc>
                <a:spcPct val="110000"/>
              </a:lnSpc>
              <a:buNone/>
            </a:pPr>
            <a:r>
              <a:rPr lang="en-US" altLang="zh-CN" dirty="0">
                <a:latin typeface="+mn-ea"/>
              </a:rPr>
              <a:t>6.</a:t>
            </a:r>
            <a:r>
              <a:rPr lang="zh-CN" altLang="zh-CN" dirty="0">
                <a:latin typeface="+mn-ea"/>
              </a:rPr>
              <a:t>在团队中培训雇员时</a:t>
            </a:r>
            <a:r>
              <a:rPr lang="en-US" altLang="zh-CN" dirty="0">
                <a:latin typeface="+mn-ea"/>
              </a:rPr>
              <a:t>，</a:t>
            </a:r>
            <a:r>
              <a:rPr lang="zh-CN" altLang="zh-CN" dirty="0">
                <a:latin typeface="+mn-ea"/>
              </a:rPr>
              <a:t>要与团队成员就绩效的期望值、角色分配以及责任承担进行交流。</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idx="4294967295"/>
          </p:nvPr>
        </p:nvSpPr>
        <p:spPr>
          <a:xfrm>
            <a:off x="457200" y="-179387"/>
            <a:ext cx="8229600" cy="1143000"/>
          </a:xfrm>
        </p:spPr>
        <p:txBody>
          <a:bodyPr/>
          <a:lstStyle/>
          <a:p>
            <a:r>
              <a:rPr lang="zh-CN" altLang="en-US" b="1" dirty="0">
                <a:latin typeface="华文新魏" panose="02010800040101010101" pitchFamily="2" charset="-122"/>
                <a:ea typeface="华文新魏" panose="02010800040101010101" pitchFamily="2" charset="-122"/>
              </a:rPr>
              <a:t>学习过程</a:t>
            </a:r>
            <a:endParaRPr lang="en-IN" b="1" dirty="0">
              <a:latin typeface="华文新魏" panose="02010800040101010101" pitchFamily="2" charset="-122"/>
              <a:ea typeface="华文新魏" panose="02010800040101010101" pitchFamily="2" charset="-122"/>
            </a:endParaRPr>
          </a:p>
        </p:txBody>
      </p:sp>
      <p:sp>
        <p:nvSpPr>
          <p:cNvPr id="52226" name="Content Placeholder 2"/>
          <p:cNvSpPr>
            <a:spLocks noGrp="1"/>
          </p:cNvSpPr>
          <p:nvPr>
            <p:ph idx="4294967295"/>
          </p:nvPr>
        </p:nvSpPr>
        <p:spPr>
          <a:xfrm>
            <a:off x="407035" y="1283970"/>
            <a:ext cx="8229600" cy="4924425"/>
          </a:xfrm>
        </p:spPr>
        <p:txBody>
          <a:bodyPr/>
          <a:lstStyle/>
          <a:p>
            <a:pPr marL="730250" indent="-457200">
              <a:lnSpc>
                <a:spcPct val="120000"/>
              </a:lnSpc>
              <a:buFont typeface="Wingdings" panose="05000000000000000000" charset="0"/>
              <a:buChar char="l"/>
            </a:pPr>
            <a:r>
              <a:rPr lang="zh-CN" altLang="zh-CN" sz="2800" b="1" dirty="0">
                <a:latin typeface="+mn-ea"/>
              </a:rPr>
              <a:t>重复学习</a:t>
            </a:r>
            <a:r>
              <a:rPr lang="zh-CN" altLang="en-US" sz="2800" dirty="0">
                <a:latin typeface="+mn-ea"/>
              </a:rPr>
              <a:t>：</a:t>
            </a:r>
            <a:r>
              <a:rPr lang="zh-CN" altLang="zh-CN" sz="2800" dirty="0">
                <a:latin typeface="+mn-ea"/>
              </a:rPr>
              <a:t>即使受训者已多次达到这一目标</a:t>
            </a:r>
            <a:r>
              <a:rPr lang="en-US" altLang="zh-CN" sz="2800" dirty="0">
                <a:latin typeface="+mn-ea"/>
              </a:rPr>
              <a:t>，</a:t>
            </a:r>
            <a:r>
              <a:rPr lang="zh-CN" altLang="zh-CN" sz="2800" dirty="0">
                <a:latin typeface="+mn-ea"/>
              </a:rPr>
              <a:t>他们仍然应该不断练习</a:t>
            </a:r>
            <a:r>
              <a:rPr lang="zh-CN" altLang="en-US" sz="2800" dirty="0">
                <a:latin typeface="+mn-ea"/>
              </a:rPr>
              <a:t>。</a:t>
            </a:r>
            <a:endParaRPr lang="en-IN" sz="2800" dirty="0">
              <a:latin typeface="+mn-ea"/>
            </a:endParaRPr>
          </a:p>
          <a:p>
            <a:pPr marL="730250" indent="-457200">
              <a:lnSpc>
                <a:spcPct val="120000"/>
              </a:lnSpc>
              <a:buFont typeface="Wingdings" panose="05000000000000000000" charset="0"/>
              <a:buChar char="l"/>
            </a:pPr>
            <a:r>
              <a:rPr lang="zh-CN" altLang="zh-CN" sz="2800" b="1" dirty="0">
                <a:latin typeface="+mn-ea"/>
              </a:rPr>
              <a:t>错误管理培训</a:t>
            </a:r>
            <a:r>
              <a:rPr lang="zh-CN" altLang="en-US" sz="2800" dirty="0">
                <a:latin typeface="+mn-ea"/>
              </a:rPr>
              <a:t>：</a:t>
            </a:r>
            <a:r>
              <a:rPr lang="zh-CN" altLang="zh-CN" sz="2800" dirty="0">
                <a:latin typeface="+mn-ea"/>
              </a:rPr>
              <a:t>是指在培训中给予受训者犯错误的机会。</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一次性实践</a:t>
            </a:r>
            <a:r>
              <a:rPr lang="zh-CN" altLang="en-US" sz="2800" dirty="0">
                <a:latin typeface="+mn-ea"/>
              </a:rPr>
              <a:t>：</a:t>
            </a:r>
            <a:r>
              <a:rPr lang="zh-CN" altLang="zh-CN" sz="2800" dirty="0">
                <a:latin typeface="+mn-ea"/>
              </a:rPr>
              <a:t>要求个人持续、不间歇地演练某项任务。</a:t>
            </a:r>
            <a:endParaRPr lang="en-IN" sz="2800" dirty="0">
              <a:latin typeface="+mn-ea"/>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idx="4294967295"/>
          </p:nvPr>
        </p:nvSpPr>
        <p:spPr>
          <a:xfrm>
            <a:off x="457200" y="-86677"/>
            <a:ext cx="8229600" cy="1143000"/>
          </a:xfrm>
        </p:spPr>
        <p:txBody>
          <a:bodyPr/>
          <a:lstStyle/>
          <a:p>
            <a:r>
              <a:rPr lang="zh-CN" altLang="en-US" b="1" dirty="0">
                <a:latin typeface="华文新魏" panose="02010800040101010101" pitchFamily="2" charset="-122"/>
                <a:ea typeface="华文新魏" panose="02010800040101010101" pitchFamily="2" charset="-122"/>
              </a:rPr>
              <a:t>学习过程</a:t>
            </a:r>
            <a:endParaRPr lang="en-IN" b="1" dirty="0">
              <a:latin typeface="华文新魏" panose="02010800040101010101" pitchFamily="2" charset="-122"/>
              <a:ea typeface="华文新魏" panose="02010800040101010101" pitchFamily="2" charset="-122"/>
            </a:endParaRPr>
          </a:p>
        </p:txBody>
      </p:sp>
      <p:sp>
        <p:nvSpPr>
          <p:cNvPr id="53250" name="Content Placeholder 2"/>
          <p:cNvSpPr>
            <a:spLocks noGrp="1"/>
          </p:cNvSpPr>
          <p:nvPr>
            <p:ph idx="4294967295"/>
          </p:nvPr>
        </p:nvSpPr>
        <p:spPr>
          <a:xfrm>
            <a:off x="713105" y="1284605"/>
            <a:ext cx="8229600" cy="4924425"/>
          </a:xfrm>
        </p:spPr>
        <p:txBody>
          <a:bodyPr/>
          <a:lstStyle/>
          <a:p>
            <a:pPr marL="354330" indent="-354330">
              <a:lnSpc>
                <a:spcPct val="120000"/>
              </a:lnSpc>
              <a:buFont typeface="Wingdings" panose="05000000000000000000" charset="0"/>
              <a:buChar char="l"/>
            </a:pPr>
            <a:r>
              <a:rPr lang="zh-CN" altLang="zh-CN" sz="2800" b="1" dirty="0">
                <a:latin typeface="+mn-ea"/>
              </a:rPr>
              <a:t>分段实践</a:t>
            </a:r>
            <a:r>
              <a:rPr lang="en-US" altLang="zh-CN" sz="2800" dirty="0">
                <a:latin typeface="+mn-ea"/>
              </a:rPr>
              <a:t>：</a:t>
            </a:r>
            <a:r>
              <a:rPr lang="zh-CN" altLang="zh-CN" sz="2800" dirty="0">
                <a:latin typeface="+mn-ea"/>
              </a:rPr>
              <a:t>个人在实践的过程中会有间隔的休息时间。</a:t>
            </a:r>
            <a:endParaRPr lang="en-US" altLang="zh-CN" sz="2800" dirty="0">
              <a:latin typeface="+mn-ea"/>
            </a:endParaRPr>
          </a:p>
          <a:p>
            <a:pPr marL="640080" lvl="1" indent="-320040">
              <a:lnSpc>
                <a:spcPct val="120000"/>
              </a:lnSpc>
              <a:buFont typeface="Wingdings" panose="05000000000000000000" charset="0"/>
              <a:buChar char="l"/>
            </a:pPr>
            <a:r>
              <a:rPr lang="zh-CN" altLang="zh-CN" dirty="0">
                <a:latin typeface="+mn-ea"/>
              </a:rPr>
              <a:t>总体而言</a:t>
            </a:r>
            <a:r>
              <a:rPr lang="en-US" altLang="zh-CN" dirty="0">
                <a:latin typeface="+mn-ea"/>
              </a:rPr>
              <a:t>，</a:t>
            </a:r>
            <a:r>
              <a:rPr lang="zh-CN" altLang="zh-CN" dirty="0">
                <a:latin typeface="+mn-ea"/>
              </a:rPr>
              <a:t>分段实践的效果要比一次性实践的好。</a:t>
            </a:r>
          </a:p>
          <a:p>
            <a:pPr marL="354330" indent="-354330">
              <a:lnSpc>
                <a:spcPct val="120000"/>
              </a:lnSpc>
              <a:buFont typeface="Wingdings" panose="05000000000000000000" charset="0"/>
              <a:buChar char="l"/>
            </a:pPr>
            <a:r>
              <a:rPr lang="zh-CN" altLang="zh-CN" sz="2800" b="1" dirty="0">
                <a:latin typeface="+mn-ea"/>
              </a:rPr>
              <a:t>任务的整体复杂性</a:t>
            </a:r>
            <a:r>
              <a:rPr lang="en-US" altLang="zh-CN" sz="2800" dirty="0">
                <a:latin typeface="+mn-ea"/>
              </a:rPr>
              <a:t>：</a:t>
            </a:r>
            <a:r>
              <a:rPr lang="zh-CN" altLang="zh-CN" sz="2800" dirty="0">
                <a:latin typeface="+mn-ea"/>
              </a:rPr>
              <a:t>是指一项任务需要的不同行为的数量、任务执行过程中包含的选择的数量</a:t>
            </a:r>
            <a:r>
              <a:rPr lang="en-US" altLang="zh-CN" sz="2800" dirty="0">
                <a:latin typeface="+mn-ea"/>
              </a:rPr>
              <a:t>，</a:t>
            </a:r>
            <a:r>
              <a:rPr lang="zh-CN" altLang="zh-CN" sz="2800" dirty="0">
                <a:latin typeface="+mn-ea"/>
              </a:rPr>
              <a:t>以及任务执行过程中的不确定程度。</a:t>
            </a:r>
          </a:p>
          <a:p>
            <a:pPr marL="354330" indent="-354330">
              <a:lnSpc>
                <a:spcPct val="120000"/>
              </a:lnSpc>
              <a:buFont typeface="Wingdings" panose="05000000000000000000" charset="0"/>
              <a:buChar char="l"/>
            </a:pPr>
            <a:r>
              <a:rPr lang="zh-CN" altLang="zh-CN" sz="2800" b="1" dirty="0">
                <a:latin typeface="+mn-ea"/>
              </a:rPr>
              <a:t>智力需要</a:t>
            </a:r>
            <a:r>
              <a:rPr lang="en-US" altLang="zh-CN" sz="2800" dirty="0">
                <a:latin typeface="+mn-ea"/>
              </a:rPr>
              <a:t>：</a:t>
            </a:r>
            <a:r>
              <a:rPr lang="zh-CN" altLang="zh-CN" sz="2800" dirty="0">
                <a:latin typeface="+mn-ea"/>
              </a:rPr>
              <a:t>是指主体完成任务需要运用或展示智力或认知能力的程度。</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idx="4294967295"/>
          </p:nvPr>
        </p:nvSpPr>
        <p:spPr>
          <a:xfrm>
            <a:off x="457200" y="-78422"/>
            <a:ext cx="8229600" cy="1143000"/>
          </a:xfrm>
        </p:spPr>
        <p:txBody>
          <a:bodyPr/>
          <a:lstStyle/>
          <a:p>
            <a:r>
              <a:rPr lang="zh-CN" altLang="en-US" b="1" dirty="0">
                <a:latin typeface="华文新魏" panose="02010800040101010101" pitchFamily="2" charset="-122"/>
                <a:ea typeface="华文新魏" panose="02010800040101010101" pitchFamily="2" charset="-122"/>
              </a:rPr>
              <a:t>学习过程</a:t>
            </a:r>
            <a:endParaRPr lang="en-IN" b="1" dirty="0">
              <a:latin typeface="华文新魏" panose="02010800040101010101" pitchFamily="2" charset="-122"/>
              <a:ea typeface="华文新魏" panose="02010800040101010101" pitchFamily="2" charset="-122"/>
            </a:endParaRPr>
          </a:p>
        </p:txBody>
      </p:sp>
      <p:sp>
        <p:nvSpPr>
          <p:cNvPr id="54274" name="Content Placeholder 2"/>
          <p:cNvSpPr>
            <a:spLocks noGrp="1"/>
          </p:cNvSpPr>
          <p:nvPr>
            <p:ph idx="4294967295"/>
          </p:nvPr>
        </p:nvSpPr>
        <p:spPr>
          <a:xfrm>
            <a:off x="407035" y="1275080"/>
            <a:ext cx="8229600" cy="4924425"/>
          </a:xfrm>
        </p:spPr>
        <p:txBody>
          <a:bodyPr/>
          <a:lstStyle/>
          <a:p>
            <a:pPr marL="730250" indent="-457200">
              <a:lnSpc>
                <a:spcPct val="120000"/>
              </a:lnSpc>
              <a:buFont typeface="Wingdings" panose="05000000000000000000" charset="0"/>
              <a:buChar char="l"/>
            </a:pPr>
            <a:r>
              <a:rPr lang="zh-CN" altLang="zh-CN" sz="2800" b="1" dirty="0">
                <a:latin typeface="+mn-ea"/>
              </a:rPr>
              <a:t>体力需要</a:t>
            </a:r>
            <a:r>
              <a:rPr lang="zh-CN" altLang="en-US" sz="2800" dirty="0">
                <a:latin typeface="+mn-ea"/>
              </a:rPr>
              <a:t>：</a:t>
            </a:r>
            <a:r>
              <a:rPr lang="zh-CN" altLang="zh-CN" sz="2800" dirty="0">
                <a:latin typeface="+mn-ea"/>
              </a:rPr>
              <a:t>是指执行或完成任务需要运用或展示身体技能和能力的程度。</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整体实践</a:t>
            </a:r>
            <a:r>
              <a:rPr lang="zh-CN" altLang="en-US" sz="2800" dirty="0">
                <a:latin typeface="+mn-ea"/>
              </a:rPr>
              <a:t>：</a:t>
            </a:r>
            <a:r>
              <a:rPr lang="zh-CN" altLang="zh-CN" sz="2800" dirty="0">
                <a:latin typeface="+mn-ea"/>
              </a:rPr>
              <a:t>即对所有的任务或目标进行一次性实践。</a:t>
            </a:r>
          </a:p>
          <a:p>
            <a:pPr marL="730250" indent="-457200">
              <a:lnSpc>
                <a:spcPct val="120000"/>
              </a:lnSpc>
              <a:buFont typeface="Wingdings" panose="05000000000000000000" charset="0"/>
              <a:buChar char="l"/>
            </a:pPr>
            <a:r>
              <a:rPr lang="zh-CN" altLang="zh-CN" sz="2800" b="1" dirty="0">
                <a:latin typeface="+mn-ea"/>
              </a:rPr>
              <a:t>局部实践</a:t>
            </a:r>
            <a:r>
              <a:rPr lang="zh-CN" altLang="en-US" sz="2800" dirty="0">
                <a:latin typeface="+mn-ea"/>
              </a:rPr>
              <a:t>：</a:t>
            </a:r>
            <a:r>
              <a:rPr lang="zh-CN" altLang="zh-CN" sz="2800" dirty="0">
                <a:latin typeface="+mn-ea"/>
              </a:rPr>
              <a:t>即每在培训项目中引入一个目标或任务</a:t>
            </a:r>
            <a:r>
              <a:rPr lang="en-US" altLang="zh-CN" sz="2800" dirty="0">
                <a:latin typeface="+mn-ea"/>
              </a:rPr>
              <a:t>，</a:t>
            </a:r>
            <a:r>
              <a:rPr lang="zh-CN" altLang="zh-CN" sz="2800" dirty="0">
                <a:latin typeface="+mn-ea"/>
              </a:rPr>
              <a:t>就对其进行一次实践。</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在培训中</a:t>
            </a:r>
            <a:r>
              <a:rPr lang="en-US" altLang="zh-CN" sz="2800" dirty="0">
                <a:latin typeface="+mn-ea"/>
              </a:rPr>
              <a:t>，</a:t>
            </a:r>
            <a:r>
              <a:rPr lang="zh-CN" altLang="zh-CN" sz="2800" dirty="0">
                <a:latin typeface="+mn-ea"/>
              </a:rPr>
              <a:t>最好是整体实践和局部实践双管齐下。</a:t>
            </a:r>
          </a:p>
        </p:txBody>
      </p:sp>
      <p:sp>
        <p:nvSpPr>
          <p:cNvPr id="4" name="Content Placeholder 2"/>
          <p:cNvSpPr/>
          <p:nvPr/>
        </p:nvSpPr>
        <p:spPr bwMode="auto">
          <a:xfrm>
            <a:off x="468313" y="1628775"/>
            <a:ext cx="8229600" cy="4924425"/>
          </a:xfrm>
          <a:prstGeom prst="rect">
            <a:avLst/>
          </a:prstGeom>
          <a:noFill/>
          <a:ln w="9525">
            <a:noFill/>
            <a:miter lim="800000"/>
          </a:ln>
        </p:spPr>
        <p:txBody>
          <a:bodyPr/>
          <a:lstStyle/>
          <a:p>
            <a:pPr marL="342900" indent="-342900" fontAlgn="auto">
              <a:spcBef>
                <a:spcPct val="20000"/>
              </a:spcBef>
              <a:spcAft>
                <a:spcPts val="0"/>
              </a:spcAft>
              <a:buFont typeface="Arial" panose="020B0604020202020204" pitchFamily="34" charset="0"/>
              <a:buChar char="•"/>
              <a:defRPr/>
            </a:pPr>
            <a:endParaRPr lang="en-IN" sz="2800" dirty="0">
              <a:latin typeface="+mn-lt"/>
              <a:cs typeface="+mn-cs"/>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p:cNvSpPr>
            <a:spLocks noGrp="1"/>
          </p:cNvSpPr>
          <p:nvPr>
            <p:ph type="title" idx="4294967295"/>
          </p:nvPr>
        </p:nvSpPr>
        <p:spPr>
          <a:xfrm>
            <a:off x="395635" y="-118110"/>
            <a:ext cx="8229600" cy="1143000"/>
          </a:xfrm>
        </p:spPr>
        <p:txBody>
          <a:bodyPr/>
          <a:lstStyle/>
          <a:p>
            <a:r>
              <a:rPr lang="zh-CN" altLang="en-US" b="1" dirty="0">
                <a:latin typeface="华文新魏" panose="02010800040101010101" pitchFamily="2" charset="-122"/>
                <a:ea typeface="华文新魏" panose="02010800040101010101" pitchFamily="2" charset="-122"/>
              </a:rPr>
              <a:t>学习过程</a:t>
            </a:r>
            <a:endParaRPr lang="en-IN" b="1" dirty="0">
              <a:latin typeface="华文新魏" panose="02010800040101010101" pitchFamily="2" charset="-122"/>
              <a:ea typeface="华文新魏" panose="02010800040101010101" pitchFamily="2" charset="-122"/>
            </a:endParaRPr>
          </a:p>
        </p:txBody>
      </p:sp>
      <p:sp>
        <p:nvSpPr>
          <p:cNvPr id="55298" name="Content Placeholder 2"/>
          <p:cNvSpPr>
            <a:spLocks noGrp="1"/>
          </p:cNvSpPr>
          <p:nvPr>
            <p:ph idx="4294967295"/>
          </p:nvPr>
        </p:nvSpPr>
        <p:spPr>
          <a:xfrm>
            <a:off x="395536" y="1290603"/>
            <a:ext cx="8229600" cy="5373216"/>
          </a:xfrm>
        </p:spPr>
        <p:txBody>
          <a:bodyPr/>
          <a:lstStyle/>
          <a:p>
            <a:pPr marL="730250" indent="-457200">
              <a:lnSpc>
                <a:spcPct val="110000"/>
              </a:lnSpc>
              <a:buFont typeface="Wingdings" panose="05000000000000000000" charset="0"/>
              <a:buChar char="l"/>
            </a:pPr>
            <a:r>
              <a:rPr lang="zh-CN" altLang="zh-CN" dirty="0">
                <a:latin typeface="+mn-ea"/>
              </a:rPr>
              <a:t>要形成长期的记忆</a:t>
            </a:r>
            <a:r>
              <a:rPr lang="en-US" altLang="zh-CN" dirty="0">
                <a:latin typeface="+mn-ea"/>
              </a:rPr>
              <a:t>，</a:t>
            </a:r>
            <a:r>
              <a:rPr lang="zh-CN" altLang="zh-CN" dirty="0">
                <a:latin typeface="+mn-ea"/>
              </a:rPr>
              <a:t>很重要的一点就是明确培训内容</a:t>
            </a:r>
            <a:r>
              <a:rPr lang="en-US" altLang="zh-CN" dirty="0">
                <a:latin typeface="+mn-ea"/>
              </a:rPr>
              <a:t>，</a:t>
            </a:r>
            <a:r>
              <a:rPr lang="zh-CN" altLang="zh-CN" dirty="0">
                <a:latin typeface="+mn-ea"/>
              </a:rPr>
              <a:t>并且提供细节。</a:t>
            </a:r>
          </a:p>
          <a:p>
            <a:pPr marL="730250" indent="-457200">
              <a:lnSpc>
                <a:spcPct val="110000"/>
              </a:lnSpc>
              <a:buFont typeface="Wingdings" panose="05000000000000000000" charset="0"/>
              <a:buChar char="l"/>
            </a:pPr>
            <a:r>
              <a:rPr lang="zh-CN" altLang="zh-CN" dirty="0">
                <a:latin typeface="+mn-ea"/>
              </a:rPr>
              <a:t>如果想要介绍较长的程序或过程</a:t>
            </a:r>
            <a:r>
              <a:rPr lang="en-US" altLang="zh-CN" dirty="0">
                <a:latin typeface="+mn-ea"/>
              </a:rPr>
              <a:t>，</a:t>
            </a:r>
            <a:r>
              <a:rPr lang="zh-CN" altLang="zh-CN" dirty="0">
                <a:latin typeface="+mn-ea"/>
              </a:rPr>
              <a:t>就需要将指令分成一小部分或一小段</a:t>
            </a:r>
            <a:r>
              <a:rPr lang="en-US" altLang="zh-CN" dirty="0">
                <a:latin typeface="+mn-ea"/>
              </a:rPr>
              <a:t>，</a:t>
            </a:r>
            <a:r>
              <a:rPr lang="zh-CN" altLang="zh-CN" dirty="0">
                <a:latin typeface="+mn-ea"/>
              </a:rPr>
              <a:t>以保证不超过记忆极限。</a:t>
            </a:r>
          </a:p>
          <a:p>
            <a:pPr marL="730250" indent="-457200">
              <a:lnSpc>
                <a:spcPct val="110000"/>
              </a:lnSpc>
              <a:buFont typeface="Wingdings" panose="05000000000000000000" charset="0"/>
              <a:buChar char="l"/>
            </a:pPr>
            <a:r>
              <a:rPr lang="zh-CN" altLang="zh-CN" b="1" dirty="0">
                <a:latin typeface="+mn-ea"/>
              </a:rPr>
              <a:t>自动化</a:t>
            </a:r>
            <a:r>
              <a:rPr lang="zh-CN" altLang="en-US" dirty="0">
                <a:latin typeface="+mn-ea"/>
              </a:rPr>
              <a:t>：</a:t>
            </a:r>
            <a:r>
              <a:rPr lang="zh-CN" altLang="zh-CN" dirty="0">
                <a:latin typeface="+mn-ea"/>
              </a:rPr>
              <a:t>是指非常熟练、不假思索或注意力集中地进行任务操作、知识回顾或技能展示。自动化可以减轻记忆压力。自动化程度越高</a:t>
            </a:r>
            <a:r>
              <a:rPr lang="en-US" altLang="zh-CN" dirty="0">
                <a:latin typeface="+mn-ea"/>
              </a:rPr>
              <a:t>，</a:t>
            </a:r>
            <a:r>
              <a:rPr lang="zh-CN" altLang="zh-CN" dirty="0">
                <a:latin typeface="+mn-ea"/>
              </a:rPr>
              <a:t>越可以加速记忆</a:t>
            </a:r>
            <a:r>
              <a:rPr lang="en-US" altLang="zh-CN" dirty="0">
                <a:latin typeface="+mn-ea"/>
              </a:rPr>
              <a:t>，</a:t>
            </a:r>
            <a:r>
              <a:rPr lang="zh-CN" altLang="zh-CN" dirty="0">
                <a:latin typeface="+mn-ea"/>
              </a:rPr>
              <a:t>集中精力学习和思考。受训者越热衷于重复学习</a:t>
            </a:r>
            <a:r>
              <a:rPr lang="en-US" altLang="zh-CN" dirty="0">
                <a:latin typeface="+mn-ea"/>
              </a:rPr>
              <a:t>，</a:t>
            </a:r>
            <a:r>
              <a:rPr lang="zh-CN" altLang="zh-CN" dirty="0">
                <a:latin typeface="+mn-ea"/>
              </a:rPr>
              <a:t>长期记忆保留的信息就越多</a:t>
            </a:r>
            <a:r>
              <a:rPr lang="en-US" altLang="zh-CN" dirty="0">
                <a:latin typeface="+mn-ea"/>
              </a:rPr>
              <a:t>，</a:t>
            </a:r>
            <a:r>
              <a:rPr lang="zh-CN" altLang="zh-CN" dirty="0">
                <a:latin typeface="+mn-ea"/>
              </a:rPr>
              <a:t>记忆力的衰退也就越慢。</a:t>
            </a:r>
          </a:p>
          <a:p>
            <a:pPr marL="730250" indent="-457200">
              <a:lnSpc>
                <a:spcPct val="110000"/>
              </a:lnSpc>
              <a:buFont typeface="Wingdings" panose="05000000000000000000" charset="0"/>
              <a:buChar char="l"/>
            </a:pPr>
            <a:r>
              <a:rPr lang="zh-CN" altLang="zh-CN" b="1" dirty="0">
                <a:latin typeface="+mn-ea"/>
              </a:rPr>
              <a:t>反馈</a:t>
            </a:r>
            <a:r>
              <a:rPr lang="zh-CN" altLang="en-US" dirty="0">
                <a:latin typeface="+mn-ea"/>
              </a:rPr>
              <a:t>：</a:t>
            </a:r>
            <a:r>
              <a:rPr lang="zh-CN" altLang="zh-CN" dirty="0">
                <a:latin typeface="+mn-ea"/>
              </a:rPr>
              <a:t>是指有关实现培训目标程度的信息。</a:t>
            </a:r>
            <a:endParaRPr lang="en-IN" dirty="0">
              <a:latin typeface="+mn-ea"/>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4627" y="-386080"/>
            <a:ext cx="8507288" cy="198884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4—12</a:t>
            </a:r>
            <a:r>
              <a:rPr lang="zh-CN" altLang="zh-CN" b="1" dirty="0">
                <a:latin typeface="华文新魏" panose="02010800040101010101" pitchFamily="2" charset="-122"/>
                <a:ea typeface="华文新魏" panose="02010800040101010101" pitchFamily="2" charset="-122"/>
              </a:rPr>
              <a:t>三种指导性交互</a:t>
            </a:r>
            <a:br>
              <a:rPr lang="zh-CN" altLang="zh-CN" dirty="0"/>
            </a:br>
            <a:endParaRPr lang="zh-CN" altLang="en-US" dirty="0"/>
          </a:p>
        </p:txBody>
      </p:sp>
      <p:graphicFrame>
        <p:nvGraphicFramePr>
          <p:cNvPr id="4" name="内容占位符 3"/>
          <p:cNvGraphicFramePr>
            <a:graphicFrameLocks noGrp="1"/>
          </p:cNvGraphicFramePr>
          <p:nvPr>
            <p:ph sz="quarter" idx="1"/>
          </p:nvPr>
        </p:nvGraphicFramePr>
        <p:xfrm>
          <a:off x="115759" y="1381403"/>
          <a:ext cx="9036496" cy="5157191"/>
        </p:xfrm>
        <a:graphic>
          <a:graphicData uri="http://schemas.openxmlformats.org/drawingml/2006/table">
            <a:tbl>
              <a:tblPr firstRow="1" firstCol="1" bandRow="1">
                <a:tableStyleId>{5C22544A-7EE6-4342-B048-85BDC9FD1C3A}</a:tableStyleId>
              </a:tblPr>
              <a:tblGrid>
                <a:gridCol w="1952411">
                  <a:extLst>
                    <a:ext uri="{9D8B030D-6E8A-4147-A177-3AD203B41FA5}">
                      <a16:colId xmlns:a16="http://schemas.microsoft.com/office/drawing/2014/main" val="20000"/>
                    </a:ext>
                  </a:extLst>
                </a:gridCol>
                <a:gridCol w="7084085">
                  <a:extLst>
                    <a:ext uri="{9D8B030D-6E8A-4147-A177-3AD203B41FA5}">
                      <a16:colId xmlns:a16="http://schemas.microsoft.com/office/drawing/2014/main" val="20001"/>
                    </a:ext>
                  </a:extLst>
                </a:gridCol>
              </a:tblGrid>
              <a:tr h="684589">
                <a:tc>
                  <a:txBody>
                    <a:bodyPr/>
                    <a:lstStyle/>
                    <a:p>
                      <a:pPr algn="ctr">
                        <a:lnSpc>
                          <a:spcPct val="120000"/>
                        </a:lnSpc>
                        <a:spcAft>
                          <a:spcPts val="0"/>
                        </a:spcAft>
                      </a:pPr>
                      <a:r>
                        <a:rPr lang="zh-CN" sz="1800" dirty="0">
                          <a:solidFill>
                            <a:schemeClr val="tx1"/>
                          </a:solidFill>
                          <a:effectLst/>
                          <a:latin typeface="+mn-ea"/>
                          <a:ea typeface="+mn-ea"/>
                        </a:rPr>
                        <a:t>类型</a:t>
                      </a:r>
                      <a:endParaRPr lang="zh-CN" sz="1800" dirty="0">
                        <a:solidFill>
                          <a:schemeClr val="tx1"/>
                        </a:solidFill>
                        <a:effectLst/>
                        <a:latin typeface="+mn-ea"/>
                        <a:ea typeface="+mn-ea"/>
                        <a:cs typeface="Times New Roman" panose="02020603050405020304"/>
                      </a:endParaRPr>
                    </a:p>
                  </a:txBody>
                  <a:tcPr marL="0" marR="0" marT="0" marB="0" anchor="ctr"/>
                </a:tc>
                <a:tc>
                  <a:txBody>
                    <a:bodyPr/>
                    <a:lstStyle/>
                    <a:p>
                      <a:pPr algn="ctr">
                        <a:lnSpc>
                          <a:spcPct val="120000"/>
                        </a:lnSpc>
                        <a:spcAft>
                          <a:spcPts val="0"/>
                        </a:spcAft>
                      </a:pPr>
                      <a:r>
                        <a:rPr lang="zh-CN" sz="1800">
                          <a:solidFill>
                            <a:schemeClr val="tx1"/>
                          </a:solidFill>
                          <a:effectLst/>
                          <a:latin typeface="+mn-ea"/>
                          <a:ea typeface="+mn-ea"/>
                        </a:rPr>
                        <a:t>使用时间</a:t>
                      </a:r>
                      <a:endParaRPr lang="zh-CN" sz="1800">
                        <a:solidFill>
                          <a:schemeClr val="tx1"/>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0"/>
                  </a:ext>
                </a:extLst>
              </a:tr>
              <a:tr h="1465488">
                <a:tc>
                  <a:txBody>
                    <a:bodyPr/>
                    <a:lstStyle/>
                    <a:p>
                      <a:pPr>
                        <a:lnSpc>
                          <a:spcPct val="120000"/>
                        </a:lnSpc>
                        <a:spcAft>
                          <a:spcPts val="0"/>
                        </a:spcAft>
                      </a:pPr>
                      <a:r>
                        <a:rPr lang="zh-CN" sz="1800">
                          <a:solidFill>
                            <a:schemeClr val="tx1"/>
                          </a:solidFill>
                          <a:effectLst/>
                          <a:latin typeface="+mn-ea"/>
                          <a:ea typeface="+mn-ea"/>
                        </a:rPr>
                        <a:t>学习者</a:t>
                      </a:r>
                      <a:r>
                        <a:rPr lang="en-US" sz="1800">
                          <a:solidFill>
                            <a:schemeClr val="tx1"/>
                          </a:solidFill>
                          <a:effectLst/>
                          <a:latin typeface="+mn-ea"/>
                          <a:ea typeface="+mn-ea"/>
                        </a:rPr>
                        <a:t>—</a:t>
                      </a:r>
                      <a:r>
                        <a:rPr lang="zh-CN" sz="1800">
                          <a:solidFill>
                            <a:schemeClr val="tx1"/>
                          </a:solidFill>
                          <a:effectLst/>
                          <a:latin typeface="+mn-ea"/>
                          <a:ea typeface="+mn-ea"/>
                        </a:rPr>
                        <a:t>学习内容交互</a:t>
                      </a:r>
                      <a:endParaRPr lang="zh-CN" sz="1800">
                        <a:solidFill>
                          <a:schemeClr val="tx1"/>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1800">
                          <a:solidFill>
                            <a:schemeClr val="tx1"/>
                          </a:solidFill>
                          <a:effectLst/>
                          <a:latin typeface="+mn-ea"/>
                          <a:ea typeface="+mn-ea"/>
                        </a:rPr>
                        <a:t>需要掌握的是单独完成的任务。在团队条件下了解所学知识及采取行动的过程。</a:t>
                      </a:r>
                      <a:endParaRPr lang="zh-CN" sz="1800">
                        <a:solidFill>
                          <a:schemeClr val="tx1"/>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1465488">
                <a:tc>
                  <a:txBody>
                    <a:bodyPr/>
                    <a:lstStyle/>
                    <a:p>
                      <a:pPr>
                        <a:lnSpc>
                          <a:spcPct val="120000"/>
                        </a:lnSpc>
                        <a:spcAft>
                          <a:spcPts val="0"/>
                        </a:spcAft>
                      </a:pPr>
                      <a:r>
                        <a:rPr lang="zh-CN" sz="1800">
                          <a:solidFill>
                            <a:schemeClr val="tx1"/>
                          </a:solidFill>
                          <a:effectLst/>
                          <a:latin typeface="+mn-ea"/>
                          <a:ea typeface="+mn-ea"/>
                        </a:rPr>
                        <a:t>学习者</a:t>
                      </a:r>
                      <a:r>
                        <a:rPr lang="en-US" sz="1800">
                          <a:solidFill>
                            <a:schemeClr val="tx1"/>
                          </a:solidFill>
                          <a:effectLst/>
                          <a:latin typeface="+mn-ea"/>
                          <a:ea typeface="+mn-ea"/>
                        </a:rPr>
                        <a:t>—</a:t>
                      </a:r>
                      <a:r>
                        <a:rPr lang="zh-CN" sz="1800">
                          <a:solidFill>
                            <a:schemeClr val="tx1"/>
                          </a:solidFill>
                          <a:effectLst/>
                          <a:latin typeface="+mn-ea"/>
                          <a:ea typeface="+mn-ea"/>
                        </a:rPr>
                        <a:t>学习者交互</a:t>
                      </a:r>
                      <a:endParaRPr lang="zh-CN" sz="1800">
                        <a:solidFill>
                          <a:schemeClr val="tx1"/>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1800" dirty="0">
                          <a:solidFill>
                            <a:schemeClr val="tx1"/>
                          </a:solidFill>
                          <a:effectLst/>
                          <a:latin typeface="+mn-ea"/>
                          <a:ea typeface="+mn-ea"/>
                        </a:rPr>
                        <a:t>需要掌握的是团队完成的任务。学习者通过与同事讨论所学内容获得新知识或验证他们的理解。</a:t>
                      </a:r>
                      <a:endParaRPr lang="zh-CN" sz="1800" dirty="0">
                        <a:solidFill>
                          <a:schemeClr val="tx1"/>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1541626">
                <a:tc>
                  <a:txBody>
                    <a:bodyPr/>
                    <a:lstStyle/>
                    <a:p>
                      <a:pPr>
                        <a:lnSpc>
                          <a:spcPct val="120000"/>
                        </a:lnSpc>
                        <a:spcAft>
                          <a:spcPts val="0"/>
                        </a:spcAft>
                      </a:pPr>
                      <a:r>
                        <a:rPr lang="zh-CN" sz="1800">
                          <a:solidFill>
                            <a:schemeClr val="tx1"/>
                          </a:solidFill>
                          <a:effectLst/>
                          <a:latin typeface="+mn-ea"/>
                          <a:ea typeface="+mn-ea"/>
                        </a:rPr>
                        <a:t>学习者</a:t>
                      </a:r>
                      <a:r>
                        <a:rPr lang="en-US" sz="1800">
                          <a:solidFill>
                            <a:schemeClr val="tx1"/>
                          </a:solidFill>
                          <a:effectLst/>
                          <a:latin typeface="+mn-ea"/>
                          <a:ea typeface="+mn-ea"/>
                        </a:rPr>
                        <a:t>—</a:t>
                      </a:r>
                      <a:r>
                        <a:rPr lang="zh-CN" sz="1800">
                          <a:solidFill>
                            <a:schemeClr val="tx1"/>
                          </a:solidFill>
                          <a:effectLst/>
                          <a:latin typeface="+mn-ea"/>
                          <a:ea typeface="+mn-ea"/>
                        </a:rPr>
                        <a:t>指导者交互</a:t>
                      </a:r>
                      <a:endParaRPr lang="zh-CN" sz="1800">
                        <a:solidFill>
                          <a:schemeClr val="tx1"/>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1800" dirty="0">
                          <a:solidFill>
                            <a:schemeClr val="tx1"/>
                          </a:solidFill>
                          <a:effectLst/>
                          <a:latin typeface="+mn-ea"/>
                          <a:ea typeface="+mn-ea"/>
                        </a:rPr>
                        <a:t>最适合进行最深入的话题探讨及开发批判性分析和批判性思维方面的优势。当需要在短时间内呈现大量材料时</a:t>
                      </a:r>
                      <a:r>
                        <a:rPr lang="en-US" sz="1800" dirty="0">
                          <a:solidFill>
                            <a:schemeClr val="tx1"/>
                          </a:solidFill>
                          <a:effectLst/>
                          <a:latin typeface="+mn-ea"/>
                          <a:ea typeface="+mn-ea"/>
                        </a:rPr>
                        <a:t>，</a:t>
                      </a:r>
                      <a:r>
                        <a:rPr lang="zh-CN" sz="1800" dirty="0">
                          <a:solidFill>
                            <a:schemeClr val="tx1"/>
                          </a:solidFill>
                          <a:effectLst/>
                          <a:latin typeface="+mn-ea"/>
                          <a:ea typeface="+mn-ea"/>
                        </a:rPr>
                        <a:t>讨论可能将受到限制。</a:t>
                      </a:r>
                      <a:endParaRPr lang="zh-CN" sz="1800" dirty="0">
                        <a:solidFill>
                          <a:schemeClr val="tx1"/>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1"/>
          <p:cNvSpPr>
            <a:spLocks noGrp="1"/>
          </p:cNvSpPr>
          <p:nvPr>
            <p:ph type="title" idx="4294967295"/>
          </p:nvPr>
        </p:nvSpPr>
        <p:spPr>
          <a:xfrm>
            <a:off x="457200" y="-146367"/>
            <a:ext cx="8229600" cy="1143000"/>
          </a:xfrm>
        </p:spPr>
        <p:txBody>
          <a:bodyPr/>
          <a:lstStyle/>
          <a:p>
            <a:r>
              <a:rPr lang="zh-CN" altLang="en-US" b="1" dirty="0">
                <a:latin typeface="华文新魏" panose="02010800040101010101" pitchFamily="2" charset="-122"/>
                <a:ea typeface="华文新魏" panose="02010800040101010101" pitchFamily="2" charset="-122"/>
              </a:rPr>
              <a:t>学习过程</a:t>
            </a:r>
            <a:endParaRPr lang="en-IN" b="1" dirty="0">
              <a:latin typeface="华文新魏" panose="02010800040101010101" pitchFamily="2" charset="-122"/>
              <a:ea typeface="华文新魏" panose="02010800040101010101" pitchFamily="2" charset="-122"/>
            </a:endParaRPr>
          </a:p>
        </p:txBody>
      </p:sp>
      <p:sp>
        <p:nvSpPr>
          <p:cNvPr id="57346" name="Content Placeholder 2"/>
          <p:cNvSpPr>
            <a:spLocks noGrp="1"/>
          </p:cNvSpPr>
          <p:nvPr>
            <p:ph idx="4294967295"/>
          </p:nvPr>
        </p:nvSpPr>
        <p:spPr>
          <a:xfrm>
            <a:off x="384810" y="1267460"/>
            <a:ext cx="8229600" cy="4924425"/>
          </a:xfrm>
        </p:spPr>
        <p:txBody>
          <a:bodyPr/>
          <a:lstStyle/>
          <a:p>
            <a:pPr marL="730250" indent="-457200">
              <a:lnSpc>
                <a:spcPct val="120000"/>
              </a:lnSpc>
              <a:buFont typeface="Wingdings" panose="05000000000000000000" charset="0"/>
              <a:buChar char="l"/>
            </a:pPr>
            <a:r>
              <a:rPr lang="zh-CN" altLang="zh-CN" sz="2800" dirty="0"/>
              <a:t>雇员通过观察、体验和人际交往来学习</a:t>
            </a:r>
            <a:r>
              <a:rPr lang="zh-CN" altLang="en-US" sz="2800" dirty="0"/>
              <a:t>。</a:t>
            </a:r>
            <a:endParaRPr lang="zh-CN" altLang="zh-CN" sz="2800" dirty="0"/>
          </a:p>
          <a:p>
            <a:pPr marL="730250" indent="-457200">
              <a:lnSpc>
                <a:spcPct val="120000"/>
              </a:lnSpc>
              <a:buFont typeface="Wingdings" panose="05000000000000000000" charset="0"/>
              <a:buChar char="l"/>
            </a:pPr>
            <a:r>
              <a:rPr lang="zh-CN" altLang="zh-CN" sz="2800" b="1" dirty="0"/>
              <a:t>实践团体</a:t>
            </a:r>
            <a:r>
              <a:rPr lang="zh-CN" altLang="en-US" sz="2800" dirty="0"/>
              <a:t>：</a:t>
            </a:r>
            <a:r>
              <a:rPr lang="zh-CN" altLang="zh-CN" sz="2800" dirty="0"/>
              <a:t>是指在一起工作、互相学习并就如何完成工作达成共识的一组雇员。</a:t>
            </a:r>
            <a:endParaRPr lang="en-IN" sz="28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idx="4294967295"/>
          </p:nvPr>
        </p:nvSpPr>
        <p:spPr>
          <a:xfrm>
            <a:off x="457235" y="-100965"/>
            <a:ext cx="8229600" cy="1143000"/>
          </a:xfrm>
        </p:spPr>
        <p:txBody>
          <a:bodyPr/>
          <a:lstStyle/>
          <a:p>
            <a:r>
              <a:rPr lang="zh-CN" altLang="en-US" b="1" dirty="0">
                <a:latin typeface="华文新魏" panose="02010800040101010101" pitchFamily="2" charset="-122"/>
                <a:ea typeface="华文新魏" panose="02010800040101010101" pitchFamily="2" charset="-122"/>
              </a:rPr>
              <a:t>学习过程</a:t>
            </a:r>
            <a:endParaRPr lang="en-IN" b="1" dirty="0">
              <a:latin typeface="华文新魏" panose="02010800040101010101" pitchFamily="2" charset="-122"/>
              <a:ea typeface="华文新魏" panose="02010800040101010101" pitchFamily="2" charset="-122"/>
            </a:endParaRPr>
          </a:p>
        </p:txBody>
      </p:sp>
      <p:sp>
        <p:nvSpPr>
          <p:cNvPr id="58370" name="Content Placeholder 2"/>
          <p:cNvSpPr>
            <a:spLocks noGrp="1"/>
          </p:cNvSpPr>
          <p:nvPr>
            <p:ph idx="4294967295"/>
          </p:nvPr>
        </p:nvSpPr>
        <p:spPr>
          <a:xfrm>
            <a:off x="685165" y="1246505"/>
            <a:ext cx="8418195" cy="5184775"/>
          </a:xfrm>
        </p:spPr>
        <p:txBody>
          <a:bodyPr/>
          <a:lstStyle/>
          <a:p>
            <a:pPr marL="356870" indent="-356870">
              <a:lnSpc>
                <a:spcPct val="110000"/>
              </a:lnSpc>
              <a:buFont typeface="Wingdings" panose="05000000000000000000" charset="0"/>
              <a:buChar char="l"/>
            </a:pPr>
            <a:r>
              <a:rPr lang="zh-CN" altLang="zh-CN" sz="2800" b="1" dirty="0">
                <a:latin typeface="+mn-ea"/>
              </a:rPr>
              <a:t>培训管理</a:t>
            </a:r>
            <a:r>
              <a:rPr lang="zh-CN" altLang="en-US" sz="2800" dirty="0">
                <a:latin typeface="+mn-ea"/>
              </a:rPr>
              <a:t>：</a:t>
            </a:r>
            <a:r>
              <a:rPr lang="zh-CN" altLang="zh-CN" sz="2800" dirty="0">
                <a:latin typeface="+mn-ea"/>
              </a:rPr>
              <a:t>指对培训项目实施前、实施中及实施后所发生的活动进行的协调。</a:t>
            </a:r>
            <a:endParaRPr lang="en-US" altLang="zh-CN" sz="2800" dirty="0">
              <a:latin typeface="+mn-ea"/>
            </a:endParaRPr>
          </a:p>
          <a:p>
            <a:pPr marL="356870" indent="-356870">
              <a:lnSpc>
                <a:spcPct val="110000"/>
              </a:lnSpc>
              <a:buFont typeface="Wingdings" panose="05000000000000000000" charset="0"/>
              <a:buChar char="l"/>
            </a:pPr>
            <a:r>
              <a:rPr lang="zh-CN" altLang="zh-CN" sz="3000" dirty="0">
                <a:latin typeface="+mn-ea"/>
              </a:rPr>
              <a:t>培训管理包括</a:t>
            </a:r>
            <a:r>
              <a:rPr lang="en-US" altLang="zh-CN" sz="3000" dirty="0">
                <a:latin typeface="+mn-ea"/>
              </a:rPr>
              <a:t>：</a:t>
            </a:r>
            <a:endParaRPr lang="zh-CN" altLang="zh-CN" sz="3000" dirty="0">
              <a:latin typeface="+mn-ea"/>
            </a:endParaRPr>
          </a:p>
          <a:p>
            <a:pPr lvl="2">
              <a:lnSpc>
                <a:spcPct val="110000"/>
              </a:lnSpc>
              <a:buNone/>
            </a:pPr>
            <a:r>
              <a:rPr lang="en-US" altLang="zh-CN" sz="2600" dirty="0">
                <a:latin typeface="+mn-ea"/>
              </a:rPr>
              <a:t>1.</a:t>
            </a:r>
            <a:r>
              <a:rPr lang="zh-CN" altLang="zh-CN" sz="2600" dirty="0">
                <a:latin typeface="+mn-ea"/>
              </a:rPr>
              <a:t>将课程和培训项目告知雇员。</a:t>
            </a:r>
          </a:p>
          <a:p>
            <a:pPr marL="593725" lvl="2" indent="0">
              <a:lnSpc>
                <a:spcPct val="110000"/>
              </a:lnSpc>
              <a:buNone/>
            </a:pPr>
            <a:r>
              <a:rPr lang="en-US" altLang="zh-CN" sz="2600" dirty="0">
                <a:latin typeface="+mn-ea"/>
              </a:rPr>
              <a:t>2.</a:t>
            </a:r>
            <a:r>
              <a:rPr lang="zh-CN" altLang="zh-CN" sz="2600" dirty="0">
                <a:latin typeface="+mn-ea"/>
              </a:rPr>
              <a:t>对参与课程和培训项目的雇员进行登记注册。</a:t>
            </a:r>
          </a:p>
          <a:p>
            <a:pPr marL="593725" lvl="2" indent="0">
              <a:lnSpc>
                <a:spcPct val="110000"/>
              </a:lnSpc>
              <a:buNone/>
            </a:pPr>
            <a:r>
              <a:rPr lang="en-US" altLang="zh-CN" sz="2600" dirty="0">
                <a:latin typeface="+mn-ea"/>
              </a:rPr>
              <a:t>3.</a:t>
            </a:r>
            <a:r>
              <a:rPr lang="zh-CN" altLang="zh-CN" sz="2600" dirty="0">
                <a:latin typeface="+mn-ea"/>
              </a:rPr>
              <a:t>准备并印制一些培训前需要的材料</a:t>
            </a:r>
            <a:r>
              <a:rPr lang="en-US" altLang="zh-CN" sz="2600" dirty="0">
                <a:latin typeface="+mn-ea"/>
              </a:rPr>
              <a:t>，</a:t>
            </a:r>
            <a:r>
              <a:rPr lang="zh-CN" altLang="zh-CN" sz="2600" dirty="0">
                <a:latin typeface="+mn-ea"/>
              </a:rPr>
              <a:t>如阅读资料和测试题目。</a:t>
            </a:r>
          </a:p>
          <a:p>
            <a:pPr marL="593725" lvl="2" indent="0">
              <a:lnSpc>
                <a:spcPct val="110000"/>
              </a:lnSpc>
              <a:buNone/>
            </a:pPr>
            <a:r>
              <a:rPr lang="en-US" altLang="zh-CN" sz="2600" dirty="0">
                <a:latin typeface="+mn-ea"/>
              </a:rPr>
              <a:t>4.</a:t>
            </a:r>
            <a:r>
              <a:rPr lang="zh-CN" altLang="zh-CN" sz="2600" dirty="0">
                <a:latin typeface="+mn-ea"/>
              </a:rPr>
              <a:t>准备指导过程中需要的材料</a:t>
            </a:r>
            <a:r>
              <a:rPr lang="en-US" altLang="zh-CN" sz="2600" dirty="0">
                <a:latin typeface="+mn-ea"/>
              </a:rPr>
              <a:t>（</a:t>
            </a:r>
            <a:r>
              <a:rPr lang="zh-CN" altLang="zh-CN" sz="2600" dirty="0">
                <a:latin typeface="+mn-ea"/>
              </a:rPr>
              <a:t>幻灯片复本、案例</a:t>
            </a:r>
            <a:r>
              <a:rPr lang="en-US" altLang="zh-CN" sz="2600" dirty="0">
                <a:latin typeface="+mn-ea"/>
              </a:rPr>
              <a:t>）</a:t>
            </a:r>
            <a:r>
              <a:rPr lang="zh-CN" altLang="zh-CN" sz="2600" dirty="0">
                <a:latin typeface="+mn-ea"/>
              </a:rPr>
              <a:t>。</a:t>
            </a:r>
          </a:p>
          <a:p>
            <a:pPr marL="593725" lvl="2" indent="0">
              <a:lnSpc>
                <a:spcPct val="110000"/>
              </a:lnSpc>
              <a:buNone/>
            </a:pPr>
            <a:r>
              <a:rPr lang="en-US" altLang="zh-CN" sz="2600" dirty="0">
                <a:latin typeface="+mn-ea"/>
              </a:rPr>
              <a:t>5.</a:t>
            </a:r>
            <a:r>
              <a:rPr lang="zh-CN" altLang="zh-CN" sz="2600" dirty="0">
                <a:latin typeface="+mn-ea"/>
              </a:rPr>
              <a:t>安排培训设施和房间。</a:t>
            </a:r>
          </a:p>
          <a:p>
            <a:pPr marL="593725" lvl="2" indent="0">
              <a:lnSpc>
                <a:spcPct val="110000"/>
              </a:lnSpc>
              <a:buNone/>
            </a:pPr>
            <a:r>
              <a:rPr lang="en-US" altLang="zh-CN" sz="2600" dirty="0">
                <a:latin typeface="+mn-ea"/>
              </a:rPr>
              <a:t>6.</a:t>
            </a:r>
            <a:r>
              <a:rPr lang="zh-CN" altLang="zh-CN" sz="2600" dirty="0">
                <a:latin typeface="+mn-ea"/>
              </a:rPr>
              <a:t>检查指导过程中要用的设备。</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itle 1"/>
          <p:cNvSpPr>
            <a:spLocks noGrp="1"/>
          </p:cNvSpPr>
          <p:nvPr>
            <p:ph type="title" idx="4294967295"/>
          </p:nvPr>
        </p:nvSpPr>
        <p:spPr>
          <a:xfrm>
            <a:off x="457200" y="-137477"/>
            <a:ext cx="8229600" cy="1143000"/>
          </a:xfrm>
        </p:spPr>
        <p:txBody>
          <a:bodyPr/>
          <a:lstStyle/>
          <a:p>
            <a:r>
              <a:rPr lang="zh-CN" altLang="en-US" b="1" dirty="0">
                <a:latin typeface="华文新魏" panose="02010800040101010101" pitchFamily="2" charset="-122"/>
                <a:ea typeface="华文新魏" panose="02010800040101010101" pitchFamily="2" charset="-122"/>
              </a:rPr>
              <a:t>学习过程</a:t>
            </a:r>
            <a:endParaRPr lang="en-IN" b="1" dirty="0">
              <a:latin typeface="华文新魏" panose="02010800040101010101" pitchFamily="2" charset="-122"/>
              <a:ea typeface="华文新魏" panose="02010800040101010101" pitchFamily="2" charset="-122"/>
            </a:endParaRPr>
          </a:p>
        </p:txBody>
      </p:sp>
      <p:sp>
        <p:nvSpPr>
          <p:cNvPr id="59394" name="Content Placeholder 2"/>
          <p:cNvSpPr>
            <a:spLocks noGrp="1"/>
          </p:cNvSpPr>
          <p:nvPr>
            <p:ph idx="4294967295"/>
          </p:nvPr>
        </p:nvSpPr>
        <p:spPr>
          <a:xfrm>
            <a:off x="880745" y="1275715"/>
            <a:ext cx="8229600" cy="4924425"/>
          </a:xfrm>
        </p:spPr>
        <p:txBody>
          <a:bodyPr/>
          <a:lstStyle/>
          <a:p>
            <a:pPr indent="0">
              <a:lnSpc>
                <a:spcPct val="120000"/>
              </a:lnSpc>
              <a:buNone/>
            </a:pPr>
            <a:r>
              <a:rPr lang="en-US" altLang="zh-CN" dirty="0">
                <a:latin typeface="+mn-ea"/>
              </a:rPr>
              <a:t>7.</a:t>
            </a:r>
            <a:r>
              <a:rPr lang="zh-CN" altLang="zh-CN" dirty="0">
                <a:latin typeface="+mn-ea"/>
              </a:rPr>
              <a:t>准备备用设备</a:t>
            </a:r>
            <a:r>
              <a:rPr lang="en-US" altLang="zh-CN" dirty="0">
                <a:latin typeface="+mn-ea"/>
              </a:rPr>
              <a:t>（</a:t>
            </a:r>
            <a:r>
              <a:rPr lang="zh-CN" altLang="zh-CN" dirty="0">
                <a:latin typeface="+mn-ea"/>
              </a:rPr>
              <a:t>幻灯片复本、备用的幻灯机灯泡</a:t>
            </a:r>
            <a:r>
              <a:rPr lang="en-US" altLang="zh-CN" dirty="0">
                <a:latin typeface="+mn-ea"/>
              </a:rPr>
              <a:t>）</a:t>
            </a:r>
            <a:r>
              <a:rPr lang="zh-CN" altLang="zh-CN" dirty="0">
                <a:latin typeface="+mn-ea"/>
              </a:rPr>
              <a:t>以防止设备出问题。</a:t>
            </a:r>
          </a:p>
          <a:p>
            <a:pPr indent="0">
              <a:lnSpc>
                <a:spcPct val="120000"/>
              </a:lnSpc>
              <a:buNone/>
            </a:pPr>
            <a:r>
              <a:rPr lang="en-US" altLang="zh-CN" dirty="0">
                <a:latin typeface="+mn-ea"/>
              </a:rPr>
              <a:t>8.</a:t>
            </a:r>
            <a:r>
              <a:rPr lang="zh-CN" altLang="zh-CN" dirty="0">
                <a:latin typeface="+mn-ea"/>
              </a:rPr>
              <a:t>在指导期间提供支持。</a:t>
            </a:r>
          </a:p>
          <a:p>
            <a:pPr indent="0">
              <a:lnSpc>
                <a:spcPct val="120000"/>
              </a:lnSpc>
              <a:buNone/>
            </a:pPr>
            <a:r>
              <a:rPr lang="en-US" altLang="zh-CN" dirty="0">
                <a:latin typeface="+mn-ea"/>
              </a:rPr>
              <a:t>9.</a:t>
            </a:r>
            <a:r>
              <a:rPr lang="zh-CN" altLang="zh-CN" dirty="0">
                <a:latin typeface="+mn-ea"/>
              </a:rPr>
              <a:t>分发评估材料</a:t>
            </a:r>
            <a:r>
              <a:rPr lang="en-US" altLang="zh-CN" dirty="0">
                <a:latin typeface="+mn-ea"/>
              </a:rPr>
              <a:t>（</a:t>
            </a:r>
            <a:r>
              <a:rPr lang="zh-CN" altLang="zh-CN" dirty="0">
                <a:latin typeface="+mn-ea"/>
              </a:rPr>
              <a:t>测验、培训效果反馈表、调查问卷</a:t>
            </a:r>
            <a:r>
              <a:rPr lang="en-US" altLang="zh-CN" dirty="0">
                <a:latin typeface="+mn-ea"/>
              </a:rPr>
              <a:t>）</a:t>
            </a:r>
            <a:r>
              <a:rPr lang="zh-CN" altLang="zh-CN" dirty="0">
                <a:latin typeface="+mn-ea"/>
              </a:rPr>
              <a:t>。</a:t>
            </a:r>
          </a:p>
          <a:p>
            <a:pPr indent="0">
              <a:lnSpc>
                <a:spcPct val="120000"/>
              </a:lnSpc>
              <a:buNone/>
            </a:pPr>
            <a:r>
              <a:rPr lang="en-US" altLang="zh-CN" dirty="0">
                <a:latin typeface="+mn-ea"/>
              </a:rPr>
              <a:t>10.</a:t>
            </a:r>
            <a:r>
              <a:rPr lang="zh-CN" altLang="zh-CN" dirty="0">
                <a:latin typeface="+mn-ea"/>
              </a:rPr>
              <a:t>在培训中及培训后为培训者与受训者之间的沟通提供便利</a:t>
            </a:r>
            <a:r>
              <a:rPr lang="en-US" altLang="zh-CN" dirty="0">
                <a:latin typeface="+mn-ea"/>
              </a:rPr>
              <a:t>（</a:t>
            </a:r>
            <a:r>
              <a:rPr lang="zh-CN" altLang="zh-CN" dirty="0">
                <a:latin typeface="+mn-ea"/>
              </a:rPr>
              <a:t>例如</a:t>
            </a:r>
            <a:r>
              <a:rPr lang="en-US" altLang="zh-CN" dirty="0">
                <a:latin typeface="+mn-ea"/>
              </a:rPr>
              <a:t>，</a:t>
            </a:r>
            <a:r>
              <a:rPr lang="zh-CN" altLang="zh-CN" dirty="0">
                <a:latin typeface="+mn-ea"/>
              </a:rPr>
              <a:t>交换</a:t>
            </a:r>
            <a:r>
              <a:rPr lang="en-US" altLang="zh-CN" dirty="0">
                <a:latin typeface="+mn-ea"/>
              </a:rPr>
              <a:t>E-mail</a:t>
            </a:r>
            <a:r>
              <a:rPr lang="zh-CN" altLang="zh-CN" dirty="0">
                <a:latin typeface="+mn-ea"/>
              </a:rPr>
              <a:t>地址</a:t>
            </a:r>
            <a:r>
              <a:rPr lang="en-US" altLang="zh-CN" dirty="0">
                <a:latin typeface="+mn-ea"/>
              </a:rPr>
              <a:t>）</a:t>
            </a:r>
            <a:r>
              <a:rPr lang="zh-CN" altLang="zh-CN" dirty="0">
                <a:latin typeface="+mn-ea"/>
              </a:rPr>
              <a:t>。</a:t>
            </a:r>
          </a:p>
          <a:p>
            <a:pPr indent="0">
              <a:lnSpc>
                <a:spcPct val="120000"/>
              </a:lnSpc>
              <a:buNone/>
            </a:pPr>
            <a:r>
              <a:rPr lang="en-US" altLang="zh-CN" dirty="0">
                <a:latin typeface="+mn-ea"/>
              </a:rPr>
              <a:t>11.</a:t>
            </a:r>
            <a:r>
              <a:rPr lang="zh-CN" altLang="zh-CN" dirty="0">
                <a:latin typeface="+mn-ea"/>
              </a:rPr>
              <a:t>在受训者培训记录或人事档案中记录课程结果</a:t>
            </a:r>
            <a:r>
              <a:rPr lang="zh-CN" altLang="zh-CN" dirty="0"/>
              <a:t>。</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17938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鼓励受训者承担责任和自我管理</a:t>
            </a:r>
            <a:endParaRPr lang="en-IN" sz="4400" b="1" dirty="0">
              <a:latin typeface="华文新魏" panose="02010800040101010101" pitchFamily="2" charset="-122"/>
              <a:ea typeface="华文新魏" panose="02010800040101010101" pitchFamily="2" charset="-122"/>
            </a:endParaRPr>
          </a:p>
        </p:txBody>
      </p:sp>
      <p:sp>
        <p:nvSpPr>
          <p:cNvPr id="60418" name="Content Placeholder 2"/>
          <p:cNvSpPr>
            <a:spLocks noGrp="1"/>
          </p:cNvSpPr>
          <p:nvPr>
            <p:ph idx="4294967295"/>
          </p:nvPr>
        </p:nvSpPr>
        <p:spPr>
          <a:xfrm>
            <a:off x="713105" y="1259205"/>
            <a:ext cx="8229600" cy="4924425"/>
          </a:xfrm>
        </p:spPr>
        <p:txBody>
          <a:bodyPr/>
          <a:lstStyle/>
          <a:p>
            <a:pPr marL="367665" indent="-367665">
              <a:lnSpc>
                <a:spcPct val="110000"/>
              </a:lnSpc>
              <a:buFont typeface="Wingdings" panose="05000000000000000000" charset="0"/>
              <a:buChar char="l"/>
            </a:pPr>
            <a:r>
              <a:rPr lang="zh-CN" altLang="zh-CN" sz="2800" b="1" dirty="0">
                <a:latin typeface="+mn-ea"/>
              </a:rPr>
              <a:t>自我管理</a:t>
            </a:r>
            <a:r>
              <a:rPr lang="zh-CN" altLang="en-US" sz="2800" dirty="0">
                <a:latin typeface="+mn-ea"/>
              </a:rPr>
              <a:t>：</a:t>
            </a:r>
            <a:r>
              <a:rPr lang="zh-CN" altLang="zh-CN" sz="2800" dirty="0">
                <a:latin typeface="+mn-ea"/>
              </a:rPr>
              <a:t>指的是一个人试图控制决策和行为的某些方面。</a:t>
            </a:r>
          </a:p>
          <a:p>
            <a:pPr marL="367665" indent="-367665">
              <a:lnSpc>
                <a:spcPct val="110000"/>
              </a:lnSpc>
              <a:buFont typeface="Wingdings" panose="05000000000000000000" charset="0"/>
              <a:buChar char="l"/>
            </a:pPr>
            <a:r>
              <a:rPr lang="zh-CN" altLang="en-US" sz="2800" dirty="0">
                <a:latin typeface="+mn-ea"/>
              </a:rPr>
              <a:t>自</a:t>
            </a:r>
            <a:r>
              <a:rPr lang="zh-CN" altLang="zh-CN" sz="2800" dirty="0">
                <a:latin typeface="+mn-ea"/>
              </a:rPr>
              <a:t>我管理包括</a:t>
            </a:r>
            <a:r>
              <a:rPr lang="en-US" altLang="zh-CN" sz="2800" dirty="0">
                <a:latin typeface="+mn-ea"/>
              </a:rPr>
              <a:t>：</a:t>
            </a:r>
            <a:endParaRPr lang="zh-CN" altLang="zh-CN" sz="2800" dirty="0">
              <a:latin typeface="+mn-ea"/>
            </a:endParaRPr>
          </a:p>
          <a:p>
            <a:pPr marL="409575" lvl="1" indent="-8890">
              <a:lnSpc>
                <a:spcPct val="110000"/>
              </a:lnSpc>
              <a:buNone/>
            </a:pPr>
            <a:r>
              <a:rPr lang="en-US" altLang="zh-CN" sz="2600" dirty="0">
                <a:latin typeface="+mn-ea"/>
              </a:rPr>
              <a:t>1.</a:t>
            </a:r>
            <a:r>
              <a:rPr lang="zh-CN" altLang="zh-CN" sz="2600" dirty="0">
                <a:latin typeface="+mn-ea"/>
              </a:rPr>
              <a:t>确定在工作环境中使用新获得的技能的支持程度和负面影响。</a:t>
            </a:r>
          </a:p>
          <a:p>
            <a:pPr marL="409575" lvl="1" indent="-8890">
              <a:lnSpc>
                <a:spcPct val="110000"/>
              </a:lnSpc>
              <a:buNone/>
            </a:pPr>
            <a:r>
              <a:rPr lang="en-US" altLang="zh-CN" sz="2600" dirty="0">
                <a:latin typeface="+mn-ea"/>
              </a:rPr>
              <a:t>2.</a:t>
            </a:r>
            <a:r>
              <a:rPr lang="zh-CN" altLang="zh-CN" sz="2600" dirty="0">
                <a:latin typeface="+mn-ea"/>
              </a:rPr>
              <a:t>为使用学到的技能设定目标。</a:t>
            </a:r>
          </a:p>
          <a:p>
            <a:pPr marL="409575" lvl="1" indent="-8890">
              <a:lnSpc>
                <a:spcPct val="110000"/>
              </a:lnSpc>
              <a:buNone/>
            </a:pPr>
            <a:r>
              <a:rPr lang="en-US" altLang="zh-CN" sz="2600" dirty="0">
                <a:latin typeface="+mn-ea"/>
              </a:rPr>
              <a:t>3.</a:t>
            </a:r>
            <a:r>
              <a:rPr lang="zh-CN" altLang="zh-CN" sz="2600" dirty="0">
                <a:latin typeface="+mn-ea"/>
              </a:rPr>
              <a:t>将学到的技能应用于工作中。</a:t>
            </a:r>
          </a:p>
          <a:p>
            <a:pPr marL="409575" lvl="1" indent="-8890">
              <a:lnSpc>
                <a:spcPct val="110000"/>
              </a:lnSpc>
              <a:buNone/>
            </a:pPr>
            <a:r>
              <a:rPr lang="en-US" altLang="zh-CN" sz="2600" dirty="0">
                <a:latin typeface="+mn-ea"/>
              </a:rPr>
              <a:t>4.</a:t>
            </a:r>
            <a:r>
              <a:rPr lang="zh-CN" altLang="zh-CN" sz="2600" dirty="0">
                <a:latin typeface="+mn-ea"/>
              </a:rPr>
              <a:t>监控学到的技能在工作中的应用。</a:t>
            </a:r>
          </a:p>
          <a:p>
            <a:pPr marL="409575" lvl="1" indent="-8890">
              <a:lnSpc>
                <a:spcPct val="110000"/>
              </a:lnSpc>
              <a:buNone/>
            </a:pPr>
            <a:r>
              <a:rPr lang="en-US" altLang="zh-CN" sz="2600" dirty="0">
                <a:latin typeface="+mn-ea"/>
              </a:rPr>
              <a:t>5.</a:t>
            </a:r>
            <a:r>
              <a:rPr lang="zh-CN" altLang="zh-CN" sz="2600" dirty="0">
                <a:latin typeface="+mn-ea"/>
              </a:rPr>
              <a:t>致力于自我强化。</a:t>
            </a:r>
            <a:endParaRPr lang="en-IN" sz="2600" dirty="0">
              <a:latin typeface="+mn-ea"/>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12858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鼓励受训者承担责任和自我管理</a:t>
            </a:r>
            <a:endParaRPr lang="en-IN" sz="4400" b="1" dirty="0">
              <a:latin typeface="华文新魏" panose="02010800040101010101" pitchFamily="2" charset="-122"/>
              <a:ea typeface="华文新魏" panose="02010800040101010101" pitchFamily="2" charset="-122"/>
            </a:endParaRPr>
          </a:p>
        </p:txBody>
      </p:sp>
      <p:sp>
        <p:nvSpPr>
          <p:cNvPr id="61442" name="Content Placeholder 2"/>
          <p:cNvSpPr>
            <a:spLocks noGrp="1"/>
          </p:cNvSpPr>
          <p:nvPr>
            <p:ph idx="4294967295"/>
          </p:nvPr>
        </p:nvSpPr>
        <p:spPr>
          <a:xfrm>
            <a:off x="457200" y="1284605"/>
            <a:ext cx="8229600" cy="4924425"/>
          </a:xfrm>
        </p:spPr>
        <p:txBody>
          <a:bodyPr/>
          <a:lstStyle/>
          <a:p>
            <a:pPr marL="730250" indent="-457200" eaLnBrk="1" latinLnBrk="0" hangingPunct="1">
              <a:lnSpc>
                <a:spcPct val="120000"/>
              </a:lnSpc>
              <a:spcBef>
                <a:spcPts val="500"/>
              </a:spcBef>
              <a:spcAft>
                <a:spcPts val="600"/>
              </a:spcAft>
              <a:buFont typeface="Wingdings" panose="05000000000000000000" charset="0"/>
              <a:buChar char="l"/>
            </a:pPr>
            <a:r>
              <a:rPr lang="zh-CN" altLang="zh-CN" sz="2800" b="1" dirty="0">
                <a:latin typeface="+mn-ea"/>
              </a:rPr>
              <a:t>偏差过失</a:t>
            </a:r>
            <a:r>
              <a:rPr lang="zh-CN" altLang="en-US" sz="2800" dirty="0">
                <a:latin typeface="+mn-ea"/>
              </a:rPr>
              <a:t>：</a:t>
            </a:r>
            <a:r>
              <a:rPr lang="zh-CN" altLang="zh-CN" sz="2800" dirty="0">
                <a:latin typeface="+mn-ea"/>
              </a:rPr>
              <a:t>是指受训者继续运用以前学过的、有效性差的技能</a:t>
            </a:r>
            <a:r>
              <a:rPr lang="en-US" altLang="zh-CN" sz="2800" dirty="0">
                <a:latin typeface="+mn-ea"/>
              </a:rPr>
              <a:t>，</a:t>
            </a:r>
            <a:r>
              <a:rPr lang="zh-CN" altLang="zh-CN" sz="2800" dirty="0">
                <a:latin typeface="+mn-ea"/>
              </a:rPr>
              <a:t>而没有尝试运用培训项目中强调的技能的情况。</a:t>
            </a:r>
          </a:p>
          <a:p>
            <a:pPr marL="730250" indent="-457200" eaLnBrk="1" latinLnBrk="0" hangingPunct="1">
              <a:lnSpc>
                <a:spcPct val="120000"/>
              </a:lnSpc>
              <a:spcBef>
                <a:spcPts val="500"/>
              </a:spcBef>
              <a:spcAft>
                <a:spcPts val="600"/>
              </a:spcAft>
              <a:buFont typeface="Wingdings" panose="05000000000000000000" charset="0"/>
              <a:buChar char="l"/>
            </a:pPr>
            <a:r>
              <a:rPr lang="zh-CN" altLang="zh-CN" sz="2800" b="1" dirty="0">
                <a:latin typeface="+mn-ea"/>
              </a:rPr>
              <a:t>转化氛围</a:t>
            </a:r>
            <a:r>
              <a:rPr lang="zh-CN" altLang="en-US" sz="2800" dirty="0">
                <a:latin typeface="+mn-ea"/>
              </a:rPr>
              <a:t>：</a:t>
            </a:r>
            <a:r>
              <a:rPr lang="zh-CN" altLang="zh-CN" sz="2800" dirty="0">
                <a:latin typeface="+mn-ea"/>
              </a:rPr>
              <a:t>是指受训者对各种能够促进或阻碍培训技能或行为应用的工作环境特征的感觉。</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74638"/>
            <a:ext cx="8784976"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4—13</a:t>
            </a:r>
            <a:r>
              <a:rPr lang="zh-CN" altLang="zh-CN" b="1" dirty="0">
                <a:latin typeface="华文新魏" panose="02010800040101010101" pitchFamily="2" charset="-122"/>
                <a:ea typeface="华文新魏" panose="02010800040101010101" pitchFamily="2" charset="-122"/>
              </a:rPr>
              <a:t>工作环境中阻碍培训转化的因素示例</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53340" y="1506627"/>
          <a:ext cx="9036496" cy="5040560"/>
        </p:xfrm>
        <a:graphic>
          <a:graphicData uri="http://schemas.openxmlformats.org/drawingml/2006/table">
            <a:tbl>
              <a:tblPr firstRow="1" firstCol="1" bandRow="1">
                <a:tableStyleId>{FABFCF23-3B69-468F-B69F-88F6DE6A72F2}</a:tableStyleId>
              </a:tblPr>
              <a:tblGrid>
                <a:gridCol w="5492685">
                  <a:extLst>
                    <a:ext uri="{9D8B030D-6E8A-4147-A177-3AD203B41FA5}">
                      <a16:colId xmlns:a16="http://schemas.microsoft.com/office/drawing/2014/main" val="20000"/>
                    </a:ext>
                  </a:extLst>
                </a:gridCol>
                <a:gridCol w="3543811">
                  <a:extLst>
                    <a:ext uri="{9D8B030D-6E8A-4147-A177-3AD203B41FA5}">
                      <a16:colId xmlns:a16="http://schemas.microsoft.com/office/drawing/2014/main" val="20001"/>
                    </a:ext>
                  </a:extLst>
                </a:gridCol>
              </a:tblGrid>
              <a:tr h="315035">
                <a:tc>
                  <a:txBody>
                    <a:bodyPr/>
                    <a:lstStyle/>
                    <a:p>
                      <a:pPr algn="ctr">
                        <a:lnSpc>
                          <a:spcPts val="1200"/>
                        </a:lnSpc>
                        <a:spcAft>
                          <a:spcPts val="0"/>
                        </a:spcAft>
                      </a:pPr>
                      <a:r>
                        <a:rPr lang="zh-CN" sz="1800" dirty="0">
                          <a:solidFill>
                            <a:schemeClr val="accent3"/>
                          </a:solidFill>
                          <a:effectLst/>
                        </a:rPr>
                        <a:t>因素</a:t>
                      </a:r>
                      <a:endParaRPr lang="zh-CN" sz="1800" dirty="0">
                        <a:solidFill>
                          <a:schemeClr val="accent3"/>
                        </a:solidFill>
                        <a:effectLst/>
                        <a:latin typeface="NEU-BZ"/>
                        <a:ea typeface="方正书宋_GBK"/>
                        <a:cs typeface="Times New Roman" panose="02020603050405020304"/>
                      </a:endParaRPr>
                    </a:p>
                  </a:txBody>
                  <a:tcPr marL="0" marR="0" marT="0" marB="0" anchor="ctr"/>
                </a:tc>
                <a:tc>
                  <a:txBody>
                    <a:bodyPr/>
                    <a:lstStyle/>
                    <a:p>
                      <a:pPr algn="ctr">
                        <a:lnSpc>
                          <a:spcPts val="1200"/>
                        </a:lnSpc>
                        <a:spcAft>
                          <a:spcPts val="0"/>
                        </a:spcAft>
                      </a:pPr>
                      <a:r>
                        <a:rPr lang="zh-CN" sz="1800" dirty="0">
                          <a:solidFill>
                            <a:schemeClr val="accent3"/>
                          </a:solidFill>
                          <a:effectLst/>
                        </a:rPr>
                        <a:t>所产生影响的描述</a:t>
                      </a:r>
                      <a:endParaRPr lang="zh-CN" sz="1800" dirty="0">
                        <a:solidFill>
                          <a:schemeClr val="accent3"/>
                        </a:solidFill>
                        <a:effectLst/>
                        <a:latin typeface="NEU-BZ"/>
                        <a:ea typeface="方正书宋_GBK"/>
                        <a:cs typeface="Times New Roman" panose="02020603050405020304"/>
                      </a:endParaRPr>
                    </a:p>
                  </a:txBody>
                  <a:tcPr marL="0" marR="0" marT="0" marB="0" anchor="ctr"/>
                </a:tc>
                <a:extLst>
                  <a:ext uri="{0D108BD9-81ED-4DB2-BD59-A6C34878D82A}">
                    <a16:rowId xmlns:a16="http://schemas.microsoft.com/office/drawing/2014/main" val="10000"/>
                  </a:ext>
                </a:extLst>
              </a:tr>
              <a:tr h="315035">
                <a:tc>
                  <a:txBody>
                    <a:bodyPr/>
                    <a:lstStyle/>
                    <a:p>
                      <a:pPr>
                        <a:lnSpc>
                          <a:spcPct val="110000"/>
                        </a:lnSpc>
                        <a:spcAft>
                          <a:spcPts val="0"/>
                        </a:spcAft>
                      </a:pPr>
                      <a:r>
                        <a:rPr lang="zh-CN" sz="1600">
                          <a:effectLst/>
                        </a:rPr>
                        <a:t>与工作有关的因素</a:t>
                      </a:r>
                      <a:endParaRPr lang="zh-CN" sz="1600">
                        <a:solidFill>
                          <a:srgbClr val="000000"/>
                        </a:solidFill>
                        <a:effectLst/>
                        <a:latin typeface="+mn-ea"/>
                        <a:ea typeface="+mn-ea"/>
                        <a:cs typeface="Times New Roman" panose="02020603050405020304"/>
                      </a:endParaRPr>
                    </a:p>
                  </a:txBody>
                  <a:tcPr marL="66675" marR="66675" marT="0" marB="0" anchor="ctr"/>
                </a:tc>
                <a:tc>
                  <a:txBody>
                    <a:bodyPr/>
                    <a:lstStyle/>
                    <a:p>
                      <a:pPr algn="ctr">
                        <a:lnSpc>
                          <a:spcPct val="110000"/>
                        </a:lnSpc>
                        <a:spcAft>
                          <a:spcPts val="0"/>
                        </a:spcAft>
                      </a:pPr>
                      <a:r>
                        <a:rPr lang="en-US" sz="1600" dirty="0">
                          <a:effectLst/>
                        </a:rPr>
                        <a:t> </a:t>
                      </a:r>
                      <a:endParaRPr lang="zh-CN" sz="1600" dirty="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1"/>
                  </a:ext>
                </a:extLst>
              </a:tr>
              <a:tr h="1260140">
                <a:tc>
                  <a:txBody>
                    <a:bodyPr/>
                    <a:lstStyle/>
                    <a:p>
                      <a:pPr>
                        <a:lnSpc>
                          <a:spcPct val="110000"/>
                        </a:lnSpc>
                        <a:spcAft>
                          <a:spcPts val="0"/>
                        </a:spcAft>
                      </a:pPr>
                      <a:r>
                        <a:rPr lang="zh-CN" sz="1600" dirty="0">
                          <a:effectLst/>
                          <a:latin typeface="+mn-ea"/>
                          <a:ea typeface="+mn-ea"/>
                        </a:rPr>
                        <a:t>时间压力</a:t>
                      </a:r>
                    </a:p>
                    <a:p>
                      <a:pPr>
                        <a:lnSpc>
                          <a:spcPct val="110000"/>
                        </a:lnSpc>
                        <a:spcAft>
                          <a:spcPts val="0"/>
                        </a:spcAft>
                      </a:pPr>
                      <a:r>
                        <a:rPr lang="zh-CN" sz="1600" dirty="0">
                          <a:effectLst/>
                          <a:latin typeface="+mn-ea"/>
                          <a:ea typeface="+mn-ea"/>
                        </a:rPr>
                        <a:t>设备不足</a:t>
                      </a:r>
                    </a:p>
                    <a:p>
                      <a:pPr>
                        <a:lnSpc>
                          <a:spcPct val="110000"/>
                        </a:lnSpc>
                        <a:spcAft>
                          <a:spcPts val="0"/>
                        </a:spcAft>
                      </a:pPr>
                      <a:r>
                        <a:rPr lang="zh-CN" sz="1600" dirty="0">
                          <a:effectLst/>
                          <a:latin typeface="+mn-ea"/>
                          <a:ea typeface="+mn-ea"/>
                        </a:rPr>
                        <a:t>很少有机会使用技能</a:t>
                      </a:r>
                    </a:p>
                    <a:p>
                      <a:pPr>
                        <a:lnSpc>
                          <a:spcPct val="110000"/>
                        </a:lnSpc>
                        <a:spcAft>
                          <a:spcPts val="0"/>
                        </a:spcAft>
                      </a:pPr>
                      <a:r>
                        <a:rPr lang="zh-CN" sz="1600" dirty="0">
                          <a:effectLst/>
                          <a:latin typeface="+mn-ea"/>
                          <a:ea typeface="+mn-ea"/>
                        </a:rPr>
                        <a:t>预算不足</a:t>
                      </a:r>
                      <a:endParaRPr lang="zh-CN" sz="16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600">
                          <a:effectLst/>
                          <a:latin typeface="+mn-ea"/>
                          <a:ea typeface="+mn-ea"/>
                        </a:rPr>
                        <a:t>受训者在使用新的知识、技能或行为方式时遇到困难</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315035">
                <a:tc>
                  <a:txBody>
                    <a:bodyPr/>
                    <a:lstStyle/>
                    <a:p>
                      <a:pPr>
                        <a:lnSpc>
                          <a:spcPct val="110000"/>
                        </a:lnSpc>
                        <a:spcAft>
                          <a:spcPts val="0"/>
                        </a:spcAft>
                      </a:pPr>
                      <a:r>
                        <a:rPr lang="zh-CN" sz="1600">
                          <a:effectLst/>
                          <a:latin typeface="+mn-ea"/>
                          <a:ea typeface="+mn-ea"/>
                        </a:rPr>
                        <a:t>缺乏同事支持</a:t>
                      </a:r>
                      <a:endParaRPr lang="zh-CN" sz="16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600">
                          <a:effectLst/>
                          <a:latin typeface="+mn-ea"/>
                          <a:ea typeface="+mn-ea"/>
                        </a:rPr>
                        <a:t> </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945105">
                <a:tc>
                  <a:txBody>
                    <a:bodyPr/>
                    <a:lstStyle/>
                    <a:p>
                      <a:pPr>
                        <a:lnSpc>
                          <a:spcPct val="110000"/>
                        </a:lnSpc>
                        <a:spcAft>
                          <a:spcPts val="0"/>
                        </a:spcAft>
                      </a:pPr>
                      <a:r>
                        <a:rPr lang="zh-CN" sz="1600" dirty="0">
                          <a:effectLst/>
                          <a:latin typeface="+mn-ea"/>
                          <a:ea typeface="+mn-ea"/>
                        </a:rPr>
                        <a:t>挫伤工作中使用新知识和新技能的积极性</a:t>
                      </a:r>
                    </a:p>
                    <a:p>
                      <a:pPr>
                        <a:lnSpc>
                          <a:spcPct val="110000"/>
                        </a:lnSpc>
                        <a:spcAft>
                          <a:spcPts val="0"/>
                        </a:spcAft>
                      </a:pPr>
                      <a:r>
                        <a:rPr lang="zh-CN" sz="1600" dirty="0">
                          <a:effectLst/>
                          <a:latin typeface="+mn-ea"/>
                          <a:ea typeface="+mn-ea"/>
                        </a:rPr>
                        <a:t>不愿意提供反馈</a:t>
                      </a:r>
                    </a:p>
                    <a:p>
                      <a:pPr>
                        <a:lnSpc>
                          <a:spcPct val="110000"/>
                        </a:lnSpc>
                        <a:spcAft>
                          <a:spcPts val="0"/>
                        </a:spcAft>
                      </a:pPr>
                      <a:r>
                        <a:rPr lang="zh-CN" sz="1600" dirty="0">
                          <a:effectLst/>
                          <a:latin typeface="+mn-ea"/>
                          <a:ea typeface="+mn-ea"/>
                        </a:rPr>
                        <a:t>认为培训是在浪费时间</a:t>
                      </a:r>
                      <a:endParaRPr lang="zh-CN" sz="16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600">
                          <a:effectLst/>
                          <a:latin typeface="+mn-ea"/>
                          <a:ea typeface="+mn-ea"/>
                        </a:rPr>
                        <a:t>同事不支持使用新的知识、技能或行为方式</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r h="315035">
                <a:tc>
                  <a:txBody>
                    <a:bodyPr/>
                    <a:lstStyle/>
                    <a:p>
                      <a:pPr>
                        <a:lnSpc>
                          <a:spcPct val="110000"/>
                        </a:lnSpc>
                        <a:spcAft>
                          <a:spcPts val="0"/>
                        </a:spcAft>
                      </a:pPr>
                      <a:r>
                        <a:rPr lang="zh-CN" sz="1600">
                          <a:effectLst/>
                          <a:latin typeface="+mn-ea"/>
                          <a:ea typeface="+mn-ea"/>
                        </a:rPr>
                        <a:t>缺乏管理层支持</a:t>
                      </a:r>
                      <a:endParaRPr lang="zh-CN" sz="16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600">
                          <a:effectLst/>
                          <a:latin typeface="+mn-ea"/>
                          <a:ea typeface="+mn-ea"/>
                        </a:rPr>
                        <a:t> </a:t>
                      </a:r>
                      <a:endParaRPr lang="zh-CN" sz="16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r h="1575175">
                <a:tc>
                  <a:txBody>
                    <a:bodyPr/>
                    <a:lstStyle/>
                    <a:p>
                      <a:pPr>
                        <a:lnSpc>
                          <a:spcPct val="110000"/>
                        </a:lnSpc>
                        <a:spcAft>
                          <a:spcPts val="0"/>
                        </a:spcAft>
                      </a:pPr>
                      <a:r>
                        <a:rPr lang="zh-CN" sz="1600">
                          <a:effectLst/>
                          <a:latin typeface="+mn-ea"/>
                          <a:ea typeface="+mn-ea"/>
                        </a:rPr>
                        <a:t>不接受培训中学到的观点或建议</a:t>
                      </a:r>
                    </a:p>
                    <a:p>
                      <a:pPr>
                        <a:lnSpc>
                          <a:spcPct val="110000"/>
                        </a:lnSpc>
                        <a:spcAft>
                          <a:spcPts val="0"/>
                        </a:spcAft>
                      </a:pPr>
                      <a:r>
                        <a:rPr lang="zh-CN" sz="1600">
                          <a:effectLst/>
                          <a:latin typeface="+mn-ea"/>
                          <a:ea typeface="+mn-ea"/>
                        </a:rPr>
                        <a:t>不讨论培训机会</a:t>
                      </a:r>
                    </a:p>
                    <a:p>
                      <a:pPr>
                        <a:lnSpc>
                          <a:spcPct val="110000"/>
                        </a:lnSpc>
                        <a:spcAft>
                          <a:spcPts val="0"/>
                        </a:spcAft>
                      </a:pPr>
                      <a:r>
                        <a:rPr lang="zh-CN" sz="1600">
                          <a:effectLst/>
                          <a:latin typeface="+mn-ea"/>
                          <a:ea typeface="+mn-ea"/>
                        </a:rPr>
                        <a:t>反对使用培训中学到的技能</a:t>
                      </a:r>
                    </a:p>
                    <a:p>
                      <a:pPr>
                        <a:lnSpc>
                          <a:spcPct val="110000"/>
                        </a:lnSpc>
                        <a:spcAft>
                          <a:spcPts val="0"/>
                        </a:spcAft>
                      </a:pPr>
                      <a:r>
                        <a:rPr lang="zh-CN" sz="1600">
                          <a:effectLst/>
                          <a:latin typeface="+mn-ea"/>
                          <a:ea typeface="+mn-ea"/>
                        </a:rPr>
                        <a:t>认为培训是在浪费时间</a:t>
                      </a:r>
                    </a:p>
                    <a:p>
                      <a:pPr>
                        <a:lnSpc>
                          <a:spcPct val="110000"/>
                        </a:lnSpc>
                        <a:spcAft>
                          <a:spcPts val="0"/>
                        </a:spcAft>
                      </a:pPr>
                      <a:r>
                        <a:rPr lang="zh-CN" sz="1600">
                          <a:effectLst/>
                          <a:latin typeface="+mn-ea"/>
                          <a:ea typeface="+mn-ea"/>
                        </a:rPr>
                        <a:t>不愿意为受训者提供使用培训内容需要的强化、反馈和鼓励</a:t>
                      </a:r>
                      <a:endParaRPr lang="zh-CN" sz="16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600" dirty="0">
                          <a:effectLst/>
                          <a:latin typeface="+mn-ea"/>
                          <a:ea typeface="+mn-ea"/>
                        </a:rPr>
                        <a:t>管理者没有强化培训或给受训者提供使用新的知识、技能和行为的机会</a:t>
                      </a:r>
                      <a:endParaRPr lang="zh-CN" sz="16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6"/>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11842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对于学习成果的指导重点</a:t>
            </a:r>
            <a:endParaRPr lang="en-IN" b="1" dirty="0">
              <a:latin typeface="华文新魏" panose="02010800040101010101" pitchFamily="2" charset="-122"/>
              <a:ea typeface="华文新魏" panose="02010800040101010101" pitchFamily="2" charset="-122"/>
            </a:endParaRPr>
          </a:p>
        </p:txBody>
      </p:sp>
      <p:sp>
        <p:nvSpPr>
          <p:cNvPr id="63490" name="Content Placeholder 2"/>
          <p:cNvSpPr>
            <a:spLocks noGrp="1"/>
          </p:cNvSpPr>
          <p:nvPr>
            <p:ph idx="4294967295"/>
          </p:nvPr>
        </p:nvSpPr>
        <p:spPr>
          <a:xfrm>
            <a:off x="701358" y="1273175"/>
            <a:ext cx="8229600" cy="4924425"/>
          </a:xfrm>
        </p:spPr>
        <p:txBody>
          <a:bodyPr/>
          <a:lstStyle/>
          <a:p>
            <a:pPr marL="362585" indent="-362585">
              <a:lnSpc>
                <a:spcPct val="120000"/>
              </a:lnSpc>
              <a:buFont typeface="Wingdings" panose="05000000000000000000" charset="0"/>
              <a:buChar char="l"/>
            </a:pPr>
            <a:r>
              <a:rPr lang="zh-CN" altLang="zh-CN" sz="2800" b="1" dirty="0">
                <a:latin typeface="+mn-ea"/>
              </a:rPr>
              <a:t>内在条件</a:t>
            </a:r>
            <a:r>
              <a:rPr lang="zh-CN" altLang="en-US" sz="2800" dirty="0">
                <a:latin typeface="+mn-ea"/>
              </a:rPr>
              <a:t>：</a:t>
            </a:r>
            <a:r>
              <a:rPr lang="zh-CN" altLang="zh-CN" sz="2800" dirty="0">
                <a:latin typeface="+mn-ea"/>
              </a:rPr>
              <a:t>指学习者自身必须具备的学习条件</a:t>
            </a:r>
            <a:endParaRPr lang="en-US" altLang="zh-CN" sz="2800" dirty="0">
              <a:latin typeface="+mn-ea"/>
            </a:endParaRPr>
          </a:p>
          <a:p>
            <a:pPr marL="631825" lvl="1" indent="-311785">
              <a:lnSpc>
                <a:spcPct val="120000"/>
              </a:lnSpc>
              <a:buFont typeface="Wingdings" panose="05000000000000000000" charset="0"/>
              <a:buChar char="l"/>
            </a:pPr>
            <a:r>
              <a:rPr lang="zh-CN" altLang="zh-CN" sz="2800" dirty="0">
                <a:latin typeface="+mn-ea"/>
              </a:rPr>
              <a:t>包括信息的注册、存储及恢复</a:t>
            </a:r>
            <a:r>
              <a:rPr lang="zh-CN" altLang="en-US" sz="2800" dirty="0">
                <a:latin typeface="+mn-ea"/>
              </a:rPr>
              <a:t>。</a:t>
            </a:r>
            <a:endParaRPr lang="en-US" altLang="zh-CN" sz="2800" dirty="0">
              <a:latin typeface="+mn-ea"/>
            </a:endParaRPr>
          </a:p>
          <a:p>
            <a:pPr marL="362585" indent="-362585">
              <a:lnSpc>
                <a:spcPct val="120000"/>
              </a:lnSpc>
              <a:buFont typeface="Wingdings" panose="05000000000000000000" charset="0"/>
              <a:buChar char="l"/>
            </a:pPr>
            <a:r>
              <a:rPr lang="zh-CN" altLang="zh-CN" sz="2800" b="1" dirty="0">
                <a:latin typeface="+mn-ea"/>
              </a:rPr>
              <a:t>外在条件</a:t>
            </a:r>
            <a:r>
              <a:rPr lang="zh-CN" altLang="en-US" sz="2800" dirty="0">
                <a:latin typeface="+mn-ea"/>
              </a:rPr>
              <a:t>：</a:t>
            </a:r>
            <a:r>
              <a:rPr lang="zh-CN" altLang="zh-CN" sz="2800" dirty="0">
                <a:latin typeface="+mn-ea"/>
              </a:rPr>
              <a:t>指有利于学习的环境条件</a:t>
            </a:r>
            <a:endParaRPr lang="en-US" altLang="zh-CN" sz="2800" dirty="0">
              <a:latin typeface="+mn-ea"/>
            </a:endParaRPr>
          </a:p>
          <a:p>
            <a:pPr marL="656590" lvl="1" indent="-335915">
              <a:lnSpc>
                <a:spcPct val="120000"/>
              </a:lnSpc>
              <a:buFont typeface="Wingdings" panose="05000000000000000000" charset="0"/>
              <a:buChar char="l"/>
            </a:pPr>
            <a:r>
              <a:rPr lang="zh-CN" altLang="zh-CN" sz="2800" dirty="0">
                <a:latin typeface="+mn-ea"/>
              </a:rPr>
              <a:t>包括学习的自然环境及开展实践、接收反馈与强化的机会。</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74638"/>
            <a:ext cx="8964488" cy="1930226"/>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4—15</a:t>
            </a:r>
            <a:r>
              <a:rPr lang="zh-CN" altLang="zh-CN" b="1" dirty="0">
                <a:latin typeface="华文新魏" panose="02010800040101010101" pitchFamily="2" charset="-122"/>
                <a:ea typeface="华文新魏" panose="02010800040101010101" pitchFamily="2" charset="-122"/>
              </a:rPr>
              <a:t>学习成果所需的内在和外在条件</a:t>
            </a:r>
            <a:br>
              <a:rPr lang="zh-CN" altLang="zh-CN" dirty="0"/>
            </a:br>
            <a:endParaRPr lang="zh-CN" altLang="en-US" dirty="0"/>
          </a:p>
        </p:txBody>
      </p:sp>
      <p:graphicFrame>
        <p:nvGraphicFramePr>
          <p:cNvPr id="4" name="内容占位符 3"/>
          <p:cNvGraphicFramePr>
            <a:graphicFrameLocks noGrp="1"/>
          </p:cNvGraphicFramePr>
          <p:nvPr>
            <p:ph sz="quarter" idx="1"/>
          </p:nvPr>
        </p:nvGraphicFramePr>
        <p:xfrm>
          <a:off x="53340" y="1736744"/>
          <a:ext cx="9036496" cy="4869160"/>
        </p:xfrm>
        <a:graphic>
          <a:graphicData uri="http://schemas.openxmlformats.org/drawingml/2006/table">
            <a:tbl>
              <a:tblPr firstRow="1" firstCol="1" bandRow="1">
                <a:tableStyleId>{5C22544A-7EE6-4342-B048-85BDC9FD1C3A}</a:tableStyleId>
              </a:tblPr>
              <a:tblGrid>
                <a:gridCol w="1910404">
                  <a:extLst>
                    <a:ext uri="{9D8B030D-6E8A-4147-A177-3AD203B41FA5}">
                      <a16:colId xmlns:a16="http://schemas.microsoft.com/office/drawing/2014/main" val="20000"/>
                    </a:ext>
                  </a:extLst>
                </a:gridCol>
                <a:gridCol w="3171182">
                  <a:extLst>
                    <a:ext uri="{9D8B030D-6E8A-4147-A177-3AD203B41FA5}">
                      <a16:colId xmlns:a16="http://schemas.microsoft.com/office/drawing/2014/main" val="20001"/>
                    </a:ext>
                  </a:extLst>
                </a:gridCol>
                <a:gridCol w="3954910">
                  <a:extLst>
                    <a:ext uri="{9D8B030D-6E8A-4147-A177-3AD203B41FA5}">
                      <a16:colId xmlns:a16="http://schemas.microsoft.com/office/drawing/2014/main" val="20002"/>
                    </a:ext>
                  </a:extLst>
                </a:gridCol>
              </a:tblGrid>
              <a:tr h="485164">
                <a:tc>
                  <a:txBody>
                    <a:bodyPr/>
                    <a:lstStyle/>
                    <a:p>
                      <a:pPr algn="ctr">
                        <a:lnSpc>
                          <a:spcPct val="120000"/>
                        </a:lnSpc>
                        <a:spcAft>
                          <a:spcPts val="0"/>
                        </a:spcAft>
                      </a:pPr>
                      <a:r>
                        <a:rPr lang="zh-CN" sz="2000" dirty="0">
                          <a:effectLst/>
                          <a:latin typeface="+mn-ea"/>
                          <a:ea typeface="+mn-ea"/>
                        </a:rPr>
                        <a:t>学习成果</a:t>
                      </a:r>
                      <a:endParaRPr lang="zh-CN" sz="20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20000"/>
                        </a:lnSpc>
                        <a:spcAft>
                          <a:spcPts val="0"/>
                        </a:spcAft>
                      </a:pPr>
                      <a:r>
                        <a:rPr lang="zh-CN" sz="2000">
                          <a:effectLst/>
                          <a:latin typeface="+mn-ea"/>
                          <a:ea typeface="+mn-ea"/>
                        </a:rPr>
                        <a:t>内在条件</a:t>
                      </a:r>
                      <a:endParaRPr lang="zh-CN" sz="2000">
                        <a:solidFill>
                          <a:srgbClr val="000000"/>
                        </a:solidFill>
                        <a:effectLst/>
                        <a:latin typeface="+mn-ea"/>
                        <a:ea typeface="+mn-ea"/>
                        <a:cs typeface="Times New Roman" panose="02020603050405020304"/>
                      </a:endParaRPr>
                    </a:p>
                  </a:txBody>
                  <a:tcPr marL="0" marR="0" marT="0" marB="0" anchor="ctr"/>
                </a:tc>
                <a:tc>
                  <a:txBody>
                    <a:bodyPr/>
                    <a:lstStyle/>
                    <a:p>
                      <a:pPr algn="ctr">
                        <a:lnSpc>
                          <a:spcPct val="120000"/>
                        </a:lnSpc>
                        <a:spcAft>
                          <a:spcPts val="0"/>
                        </a:spcAft>
                      </a:pPr>
                      <a:r>
                        <a:rPr lang="zh-CN" sz="2000">
                          <a:effectLst/>
                          <a:latin typeface="+mn-ea"/>
                          <a:ea typeface="+mn-ea"/>
                        </a:rPr>
                        <a:t>外在条件</a:t>
                      </a:r>
                      <a:endParaRPr lang="zh-CN" sz="20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0"/>
                  </a:ext>
                </a:extLst>
              </a:tr>
              <a:tr h="559645">
                <a:tc>
                  <a:txBody>
                    <a:bodyPr/>
                    <a:lstStyle/>
                    <a:p>
                      <a:pPr>
                        <a:lnSpc>
                          <a:spcPct val="120000"/>
                        </a:lnSpc>
                        <a:spcAft>
                          <a:spcPts val="0"/>
                        </a:spcAft>
                      </a:pPr>
                      <a:r>
                        <a:rPr lang="zh-CN" sz="2000">
                          <a:effectLst/>
                          <a:latin typeface="+mn-ea"/>
                          <a:ea typeface="+mn-ea"/>
                        </a:rPr>
                        <a:t>言语信息</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en-US" sz="2000">
                          <a:effectLst/>
                          <a:latin typeface="+mn-ea"/>
                          <a:ea typeface="+mn-ea"/>
                        </a:rPr>
                        <a:t> </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en-US" sz="2000">
                          <a:effectLst/>
                          <a:latin typeface="+mn-ea"/>
                          <a:ea typeface="+mn-ea"/>
                        </a:rPr>
                        <a:t> </a:t>
                      </a:r>
                      <a:endParaRPr lang="zh-CN" sz="20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2145416">
                <a:tc>
                  <a:txBody>
                    <a:bodyPr/>
                    <a:lstStyle/>
                    <a:p>
                      <a:pPr>
                        <a:lnSpc>
                          <a:spcPct val="120000"/>
                        </a:lnSpc>
                        <a:spcAft>
                          <a:spcPts val="0"/>
                        </a:spcAft>
                      </a:pPr>
                      <a:r>
                        <a:rPr lang="zh-CN" sz="2000">
                          <a:effectLst/>
                          <a:latin typeface="+mn-ea"/>
                          <a:ea typeface="+mn-ea"/>
                        </a:rPr>
                        <a:t>标识、事实和主张</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2000" dirty="0">
                          <a:effectLst/>
                          <a:latin typeface="+mn-ea"/>
                          <a:ea typeface="+mn-ea"/>
                        </a:rPr>
                        <a:t>以前学过的知识和语句信息</a:t>
                      </a:r>
                    </a:p>
                    <a:p>
                      <a:pPr>
                        <a:lnSpc>
                          <a:spcPct val="120000"/>
                        </a:lnSpc>
                        <a:spcAft>
                          <a:spcPts val="0"/>
                        </a:spcAft>
                      </a:pPr>
                      <a:r>
                        <a:rPr lang="zh-CN" sz="2000" dirty="0">
                          <a:effectLst/>
                          <a:latin typeface="+mn-ea"/>
                          <a:ea typeface="+mn-ea"/>
                        </a:rPr>
                        <a:t>将信息编码存入记忆的策略</a:t>
                      </a:r>
                      <a:endParaRPr lang="zh-CN" sz="20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2000">
                          <a:effectLst/>
                          <a:latin typeface="+mn-ea"/>
                          <a:ea typeface="+mn-ea"/>
                        </a:rPr>
                        <a:t>反复练习</a:t>
                      </a:r>
                    </a:p>
                    <a:p>
                      <a:pPr>
                        <a:lnSpc>
                          <a:spcPct val="120000"/>
                        </a:lnSpc>
                        <a:spcAft>
                          <a:spcPts val="0"/>
                        </a:spcAft>
                      </a:pPr>
                      <a:r>
                        <a:rPr lang="zh-CN" sz="2000">
                          <a:effectLst/>
                          <a:latin typeface="+mn-ea"/>
                          <a:ea typeface="+mn-ea"/>
                        </a:rPr>
                        <a:t>有意义的内容</a:t>
                      </a:r>
                    </a:p>
                    <a:p>
                      <a:pPr>
                        <a:lnSpc>
                          <a:spcPct val="120000"/>
                        </a:lnSpc>
                        <a:spcAft>
                          <a:spcPts val="0"/>
                        </a:spcAft>
                      </a:pPr>
                      <a:r>
                        <a:rPr lang="zh-CN" sz="2000">
                          <a:effectLst/>
                          <a:latin typeface="+mn-ea"/>
                          <a:ea typeface="+mn-ea"/>
                        </a:rPr>
                        <a:t>有前瞻性的组织者</a:t>
                      </a:r>
                    </a:p>
                    <a:p>
                      <a:pPr>
                        <a:lnSpc>
                          <a:spcPct val="120000"/>
                        </a:lnSpc>
                        <a:spcAft>
                          <a:spcPts val="0"/>
                        </a:spcAft>
                      </a:pPr>
                      <a:r>
                        <a:rPr lang="zh-CN" sz="2000">
                          <a:effectLst/>
                          <a:latin typeface="+mn-ea"/>
                          <a:ea typeface="+mn-ea"/>
                        </a:rPr>
                        <a:t>回忆性线索</a:t>
                      </a:r>
                      <a:endParaRPr lang="zh-CN" sz="20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559645">
                <a:tc>
                  <a:txBody>
                    <a:bodyPr/>
                    <a:lstStyle/>
                    <a:p>
                      <a:pPr>
                        <a:lnSpc>
                          <a:spcPct val="120000"/>
                        </a:lnSpc>
                        <a:spcAft>
                          <a:spcPts val="0"/>
                        </a:spcAft>
                      </a:pPr>
                      <a:r>
                        <a:rPr lang="zh-CN" sz="2000">
                          <a:effectLst/>
                          <a:latin typeface="+mn-ea"/>
                          <a:ea typeface="+mn-ea"/>
                        </a:rPr>
                        <a:t>智力技能</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en-US" sz="2000">
                          <a:effectLst/>
                          <a:latin typeface="+mn-ea"/>
                          <a:ea typeface="+mn-ea"/>
                        </a:rPr>
                        <a:t> </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en-US" sz="2000">
                          <a:effectLst/>
                          <a:latin typeface="+mn-ea"/>
                          <a:ea typeface="+mn-ea"/>
                        </a:rPr>
                        <a:t> </a:t>
                      </a:r>
                      <a:endParaRPr lang="zh-CN" sz="20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559645">
                <a:tc>
                  <a:txBody>
                    <a:bodyPr/>
                    <a:lstStyle/>
                    <a:p>
                      <a:pPr>
                        <a:lnSpc>
                          <a:spcPct val="120000"/>
                        </a:lnSpc>
                        <a:spcAft>
                          <a:spcPts val="0"/>
                        </a:spcAft>
                      </a:pPr>
                      <a:r>
                        <a:rPr lang="zh-CN" sz="2000">
                          <a:effectLst/>
                          <a:latin typeface="+mn-ea"/>
                          <a:ea typeface="+mn-ea"/>
                        </a:rPr>
                        <a:t>知道如何去做</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en-US" sz="2000" dirty="0">
                          <a:effectLst/>
                          <a:latin typeface="+mn-ea"/>
                          <a:ea typeface="+mn-ea"/>
                        </a:rPr>
                        <a:t> </a:t>
                      </a:r>
                      <a:endParaRPr lang="zh-CN" sz="20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2000" dirty="0">
                          <a:effectLst/>
                          <a:latin typeface="+mn-ea"/>
                          <a:ea typeface="+mn-ea"/>
                        </a:rPr>
                        <a:t>将新知识和旧知识联系起来</a:t>
                      </a:r>
                      <a:endParaRPr lang="zh-CN" sz="20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r h="559645">
                <a:tc>
                  <a:txBody>
                    <a:bodyPr/>
                    <a:lstStyle/>
                    <a:p>
                      <a:pPr>
                        <a:lnSpc>
                          <a:spcPct val="120000"/>
                        </a:lnSpc>
                        <a:spcAft>
                          <a:spcPts val="0"/>
                        </a:spcAft>
                      </a:pPr>
                      <a:r>
                        <a:rPr lang="zh-CN" sz="2000" dirty="0">
                          <a:effectLst/>
                          <a:latin typeface="+mn-ea"/>
                          <a:ea typeface="+mn-ea"/>
                        </a:rPr>
                        <a:t>认知策略</a:t>
                      </a:r>
                      <a:endParaRPr lang="zh-CN" sz="20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en-US" sz="2000" dirty="0">
                          <a:effectLst/>
                          <a:latin typeface="+mn-ea"/>
                          <a:ea typeface="+mn-ea"/>
                        </a:rPr>
                        <a:t> </a:t>
                      </a:r>
                      <a:endParaRPr lang="zh-CN" sz="20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en-US" sz="2000" dirty="0">
                          <a:effectLst/>
                          <a:latin typeface="+mn-ea"/>
                          <a:ea typeface="+mn-ea"/>
                        </a:rPr>
                        <a:t> </a:t>
                      </a:r>
                      <a:endParaRPr lang="zh-CN" sz="20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54965" y="-129222"/>
            <a:ext cx="8686800" cy="1143000"/>
          </a:xfrm>
        </p:spPr>
        <p:txBody>
          <a:bodyPr/>
          <a:lstStyle/>
          <a:p>
            <a:r>
              <a:rPr lang="zh-CN" altLang="en-US" b="1" dirty="0">
                <a:latin typeface="华文新魏" panose="02010800040101010101" pitchFamily="2" charset="-122"/>
                <a:ea typeface="华文新魏" panose="02010800040101010101" pitchFamily="2" charset="-122"/>
              </a:rPr>
              <a:t>续前表</a:t>
            </a:r>
          </a:p>
        </p:txBody>
      </p:sp>
      <p:graphicFrame>
        <p:nvGraphicFramePr>
          <p:cNvPr id="4" name="内容占位符 3"/>
          <p:cNvGraphicFramePr>
            <a:graphicFrameLocks noGrp="1"/>
          </p:cNvGraphicFramePr>
          <p:nvPr>
            <p:ph sz="quarter" idx="1"/>
          </p:nvPr>
        </p:nvGraphicFramePr>
        <p:xfrm>
          <a:off x="59054" y="1347112"/>
          <a:ext cx="9144001" cy="5181363"/>
        </p:xfrm>
        <a:graphic>
          <a:graphicData uri="http://schemas.openxmlformats.org/drawingml/2006/table">
            <a:tbl>
              <a:tblPr firstRow="1" firstCol="1" bandRow="1">
                <a:tableStyleId>{5C22544A-7EE6-4342-B048-85BDC9FD1C3A}</a:tableStyleId>
              </a:tblPr>
              <a:tblGrid>
                <a:gridCol w="1933132">
                  <a:extLst>
                    <a:ext uri="{9D8B030D-6E8A-4147-A177-3AD203B41FA5}">
                      <a16:colId xmlns:a16="http://schemas.microsoft.com/office/drawing/2014/main" val="20000"/>
                    </a:ext>
                  </a:extLst>
                </a:gridCol>
                <a:gridCol w="3208909">
                  <a:extLst>
                    <a:ext uri="{9D8B030D-6E8A-4147-A177-3AD203B41FA5}">
                      <a16:colId xmlns:a16="http://schemas.microsoft.com/office/drawing/2014/main" val="20001"/>
                    </a:ext>
                  </a:extLst>
                </a:gridCol>
                <a:gridCol w="4001960">
                  <a:extLst>
                    <a:ext uri="{9D8B030D-6E8A-4147-A177-3AD203B41FA5}">
                      <a16:colId xmlns:a16="http://schemas.microsoft.com/office/drawing/2014/main" val="20002"/>
                    </a:ext>
                  </a:extLst>
                </a:gridCol>
              </a:tblGrid>
              <a:tr h="335915">
                <a:tc>
                  <a:txBody>
                    <a:bodyPr/>
                    <a:lstStyle/>
                    <a:p>
                      <a:pPr algn="ctr">
                        <a:lnSpc>
                          <a:spcPct val="110000"/>
                        </a:lnSpc>
                        <a:spcAft>
                          <a:spcPts val="0"/>
                        </a:spcAft>
                      </a:pPr>
                      <a:r>
                        <a:rPr lang="zh-CN" sz="1800" dirty="0">
                          <a:effectLst/>
                          <a:latin typeface="+mn-ea"/>
                          <a:ea typeface="+mn-ea"/>
                        </a:rPr>
                        <a:t>学习成果</a:t>
                      </a:r>
                      <a:endParaRPr lang="zh-CN" sz="18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latin typeface="+mn-ea"/>
                          <a:ea typeface="+mn-ea"/>
                        </a:rPr>
                        <a:t>内在条件</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latin typeface="+mn-ea"/>
                          <a:ea typeface="+mn-ea"/>
                        </a:rPr>
                        <a:t>外在条件</a:t>
                      </a:r>
                      <a:endParaRPr lang="zh-CN" sz="18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0"/>
                  </a:ext>
                </a:extLst>
              </a:tr>
              <a:tr h="1484622">
                <a:tc>
                  <a:txBody>
                    <a:bodyPr/>
                    <a:lstStyle/>
                    <a:p>
                      <a:pPr>
                        <a:lnSpc>
                          <a:spcPct val="110000"/>
                        </a:lnSpc>
                        <a:spcAft>
                          <a:spcPts val="0"/>
                        </a:spcAft>
                      </a:pPr>
                      <a:r>
                        <a:rPr lang="zh-CN" sz="1800">
                          <a:effectLst/>
                          <a:latin typeface="+mn-ea"/>
                          <a:ea typeface="+mn-ea"/>
                        </a:rPr>
                        <a:t>思考和学习的过程</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800">
                          <a:effectLst/>
                          <a:latin typeface="+mn-ea"/>
                          <a:ea typeface="+mn-ea"/>
                        </a:rPr>
                        <a:t>回忆前提条件、类似的任务和采取的策略</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800">
                          <a:effectLst/>
                          <a:latin typeface="+mn-ea"/>
                          <a:ea typeface="+mn-ea"/>
                        </a:rPr>
                        <a:t>策略的口头描述</a:t>
                      </a:r>
                    </a:p>
                    <a:p>
                      <a:pPr>
                        <a:lnSpc>
                          <a:spcPct val="110000"/>
                        </a:lnSpc>
                        <a:spcAft>
                          <a:spcPts val="0"/>
                        </a:spcAft>
                      </a:pPr>
                      <a:r>
                        <a:rPr lang="zh-CN" sz="1800">
                          <a:effectLst/>
                          <a:latin typeface="+mn-ea"/>
                          <a:ea typeface="+mn-ea"/>
                        </a:rPr>
                        <a:t>策略说明</a:t>
                      </a:r>
                    </a:p>
                    <a:p>
                      <a:pPr>
                        <a:lnSpc>
                          <a:spcPct val="110000"/>
                        </a:lnSpc>
                        <a:spcAft>
                          <a:spcPts val="0"/>
                        </a:spcAft>
                      </a:pPr>
                      <a:r>
                        <a:rPr lang="zh-CN" sz="1800">
                          <a:effectLst/>
                          <a:latin typeface="+mn-ea"/>
                          <a:ea typeface="+mn-ea"/>
                        </a:rPr>
                        <a:t>提供反馈的实践</a:t>
                      </a:r>
                    </a:p>
                    <a:p>
                      <a:pPr>
                        <a:lnSpc>
                          <a:spcPct val="110000"/>
                        </a:lnSpc>
                        <a:spcAft>
                          <a:spcPts val="0"/>
                        </a:spcAft>
                      </a:pPr>
                      <a:r>
                        <a:rPr lang="zh-CN" sz="1800">
                          <a:effectLst/>
                          <a:latin typeface="+mn-ea"/>
                          <a:ea typeface="+mn-ea"/>
                        </a:rPr>
                        <a:t>为应用策略提供机会的各种任务</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387273">
                <a:tc>
                  <a:txBody>
                    <a:bodyPr/>
                    <a:lstStyle/>
                    <a:p>
                      <a:pPr>
                        <a:lnSpc>
                          <a:spcPct val="110000"/>
                        </a:lnSpc>
                        <a:spcAft>
                          <a:spcPts val="0"/>
                        </a:spcAft>
                      </a:pPr>
                      <a:r>
                        <a:rPr lang="zh-CN" sz="1800">
                          <a:effectLst/>
                          <a:latin typeface="+mn-ea"/>
                          <a:ea typeface="+mn-ea"/>
                        </a:rPr>
                        <a:t>态度</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a:effectLst/>
                          <a:latin typeface="+mn-ea"/>
                          <a:ea typeface="+mn-ea"/>
                        </a:rPr>
                        <a:t> </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a:effectLst/>
                          <a:latin typeface="+mn-ea"/>
                          <a:ea typeface="+mn-ea"/>
                        </a:rPr>
                        <a:t> </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1484622">
                <a:tc>
                  <a:txBody>
                    <a:bodyPr/>
                    <a:lstStyle/>
                    <a:p>
                      <a:pPr>
                        <a:lnSpc>
                          <a:spcPct val="110000"/>
                        </a:lnSpc>
                        <a:spcAft>
                          <a:spcPts val="0"/>
                        </a:spcAft>
                      </a:pPr>
                      <a:r>
                        <a:rPr lang="zh-CN" sz="1800">
                          <a:effectLst/>
                          <a:latin typeface="+mn-ea"/>
                          <a:ea typeface="+mn-ea"/>
                        </a:rPr>
                        <a:t>个人行为选择</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800" dirty="0">
                          <a:effectLst/>
                          <a:latin typeface="+mn-ea"/>
                          <a:ea typeface="+mn-ea"/>
                        </a:rPr>
                        <a:t>掌握前提条件</a:t>
                      </a:r>
                    </a:p>
                    <a:p>
                      <a:pPr>
                        <a:lnSpc>
                          <a:spcPct val="110000"/>
                        </a:lnSpc>
                        <a:spcAft>
                          <a:spcPts val="0"/>
                        </a:spcAft>
                      </a:pPr>
                      <a:r>
                        <a:rPr lang="zh-CN" sz="1800" dirty="0">
                          <a:effectLst/>
                          <a:latin typeface="+mn-ea"/>
                          <a:ea typeface="+mn-ea"/>
                        </a:rPr>
                        <a:t>确定示范者</a:t>
                      </a:r>
                    </a:p>
                    <a:p>
                      <a:pPr>
                        <a:lnSpc>
                          <a:spcPct val="110000"/>
                        </a:lnSpc>
                        <a:spcAft>
                          <a:spcPts val="0"/>
                        </a:spcAft>
                      </a:pPr>
                      <a:r>
                        <a:rPr lang="zh-CN" sz="1800" dirty="0">
                          <a:effectLst/>
                          <a:latin typeface="+mn-ea"/>
                          <a:ea typeface="+mn-ea"/>
                        </a:rPr>
                        <a:t>认知失调</a:t>
                      </a:r>
                      <a:endParaRPr lang="zh-CN" sz="18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800">
                          <a:effectLst/>
                          <a:latin typeface="+mn-ea"/>
                          <a:ea typeface="+mn-ea"/>
                        </a:rPr>
                        <a:t>示范演示</a:t>
                      </a:r>
                    </a:p>
                    <a:p>
                      <a:pPr>
                        <a:lnSpc>
                          <a:spcPct val="110000"/>
                        </a:lnSpc>
                        <a:spcAft>
                          <a:spcPts val="0"/>
                        </a:spcAft>
                      </a:pPr>
                      <a:r>
                        <a:rPr lang="zh-CN" sz="1800">
                          <a:effectLst/>
                          <a:latin typeface="+mn-ea"/>
                          <a:ea typeface="+mn-ea"/>
                        </a:rPr>
                        <a:t>有利的学习环境</a:t>
                      </a:r>
                    </a:p>
                    <a:p>
                      <a:pPr>
                        <a:lnSpc>
                          <a:spcPct val="110000"/>
                        </a:lnSpc>
                        <a:spcAft>
                          <a:spcPts val="0"/>
                        </a:spcAft>
                      </a:pPr>
                      <a:r>
                        <a:rPr lang="zh-CN" sz="1800">
                          <a:effectLst/>
                          <a:latin typeface="+mn-ea"/>
                          <a:ea typeface="+mn-ea"/>
                        </a:rPr>
                        <a:t>可靠的信息来源</a:t>
                      </a:r>
                    </a:p>
                    <a:p>
                      <a:pPr>
                        <a:lnSpc>
                          <a:spcPct val="110000"/>
                        </a:lnSpc>
                        <a:spcAft>
                          <a:spcPts val="0"/>
                        </a:spcAft>
                      </a:pPr>
                      <a:r>
                        <a:rPr lang="zh-CN" sz="1800">
                          <a:effectLst/>
                          <a:latin typeface="+mn-ea"/>
                          <a:ea typeface="+mn-ea"/>
                        </a:rPr>
                        <a:t>强化</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387273">
                <a:tc>
                  <a:txBody>
                    <a:bodyPr/>
                    <a:lstStyle/>
                    <a:p>
                      <a:pPr>
                        <a:lnSpc>
                          <a:spcPct val="110000"/>
                        </a:lnSpc>
                        <a:spcAft>
                          <a:spcPts val="0"/>
                        </a:spcAft>
                      </a:pPr>
                      <a:r>
                        <a:rPr lang="zh-CN" sz="1800">
                          <a:effectLst/>
                          <a:latin typeface="+mn-ea"/>
                          <a:ea typeface="+mn-ea"/>
                        </a:rPr>
                        <a:t>运动技能</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a:effectLst/>
                          <a:latin typeface="+mn-ea"/>
                          <a:ea typeface="+mn-ea"/>
                        </a:rPr>
                        <a:t> </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dirty="0">
                          <a:effectLst/>
                          <a:latin typeface="+mn-ea"/>
                          <a:ea typeface="+mn-ea"/>
                        </a:rPr>
                        <a:t> </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r h="1101658">
                <a:tc>
                  <a:txBody>
                    <a:bodyPr/>
                    <a:lstStyle/>
                    <a:p>
                      <a:pPr>
                        <a:lnSpc>
                          <a:spcPct val="110000"/>
                        </a:lnSpc>
                        <a:spcAft>
                          <a:spcPts val="0"/>
                        </a:spcAft>
                      </a:pPr>
                      <a:r>
                        <a:rPr lang="zh-CN" sz="1800">
                          <a:effectLst/>
                          <a:latin typeface="+mn-ea"/>
                          <a:ea typeface="+mn-ea"/>
                        </a:rPr>
                        <a:t>肌肉活动</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800">
                          <a:effectLst/>
                          <a:latin typeface="+mn-ea"/>
                          <a:ea typeface="+mn-ea"/>
                        </a:rPr>
                        <a:t>回忆局部技能</a:t>
                      </a:r>
                    </a:p>
                    <a:p>
                      <a:pPr>
                        <a:lnSpc>
                          <a:spcPct val="110000"/>
                        </a:lnSpc>
                        <a:spcAft>
                          <a:spcPts val="0"/>
                        </a:spcAft>
                      </a:pPr>
                      <a:r>
                        <a:rPr lang="zh-CN" sz="1800">
                          <a:effectLst/>
                          <a:latin typeface="+mn-ea"/>
                          <a:ea typeface="+mn-ea"/>
                        </a:rPr>
                        <a:t>项目协调</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1800" dirty="0">
                          <a:effectLst/>
                          <a:latin typeface="+mn-ea"/>
                          <a:ea typeface="+mn-ea"/>
                        </a:rPr>
                        <a:t>实践</a:t>
                      </a:r>
                    </a:p>
                    <a:p>
                      <a:pPr>
                        <a:lnSpc>
                          <a:spcPct val="110000"/>
                        </a:lnSpc>
                        <a:spcAft>
                          <a:spcPts val="0"/>
                        </a:spcAft>
                      </a:pPr>
                      <a:r>
                        <a:rPr lang="zh-CN" sz="1800" dirty="0">
                          <a:effectLst/>
                          <a:latin typeface="+mn-ea"/>
                          <a:ea typeface="+mn-ea"/>
                        </a:rPr>
                        <a:t>演示</a:t>
                      </a:r>
                    </a:p>
                    <a:p>
                      <a:pPr>
                        <a:lnSpc>
                          <a:spcPct val="110000"/>
                        </a:lnSpc>
                        <a:spcAft>
                          <a:spcPts val="0"/>
                        </a:spcAft>
                      </a:pPr>
                      <a:r>
                        <a:rPr lang="zh-CN" sz="1800" dirty="0">
                          <a:effectLst/>
                          <a:latin typeface="+mn-ea"/>
                          <a:ea typeface="+mn-ea"/>
                        </a:rPr>
                        <a:t>外部反馈逐渐减少</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0</TotalTime>
  <Words>4087</Words>
  <Application>Microsoft Office PowerPoint</Application>
  <PresentationFormat>全屏显示(4:3)</PresentationFormat>
  <Paragraphs>433</Paragraphs>
  <Slides>55</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55</vt:i4>
      </vt:variant>
    </vt:vector>
  </HeadingPairs>
  <TitlesOfParts>
    <vt:vector size="71" baseType="lpstr">
      <vt:lpstr>MS PGothic</vt:lpstr>
      <vt:lpstr>NEU-BZ</vt:lpstr>
      <vt:lpstr>方正书宋_GBK</vt:lpstr>
      <vt:lpstr>仿宋</vt:lpstr>
      <vt:lpstr>黑体</vt:lpstr>
      <vt:lpstr>华文新魏</vt:lpstr>
      <vt:lpstr>宋体</vt:lpstr>
      <vt:lpstr>幼圆</vt:lpstr>
      <vt:lpstr>Arial</vt:lpstr>
      <vt:lpstr>Calibri</vt:lpstr>
      <vt:lpstr>Franklin Gothic Book</vt:lpstr>
      <vt:lpstr>Perpetua</vt:lpstr>
      <vt:lpstr>Times New Roman</vt:lpstr>
      <vt:lpstr>Wingdings</vt:lpstr>
      <vt:lpstr>Wingdings 2</vt:lpstr>
      <vt:lpstr>Equity</vt:lpstr>
      <vt:lpstr>  </vt:lpstr>
      <vt:lpstr> </vt:lpstr>
      <vt:lpstr>学习目标</vt:lpstr>
      <vt:lpstr>学习目标</vt:lpstr>
      <vt:lpstr>引言</vt:lpstr>
      <vt:lpstr>引言</vt:lpstr>
      <vt:lpstr>表4—1学习成果 </vt:lpstr>
      <vt:lpstr>图4—1　学习和培训转化示例 </vt:lpstr>
      <vt:lpstr>学习理论</vt:lpstr>
      <vt:lpstr>强化理论</vt:lpstr>
      <vt:lpstr>强化理论</vt:lpstr>
      <vt:lpstr>社会学习理论</vt:lpstr>
      <vt:lpstr>社会学习理论</vt:lpstr>
      <vt:lpstr>图4—2　社会学习理论 </vt:lpstr>
      <vt:lpstr>目标理论</vt:lpstr>
      <vt:lpstr>目标理论</vt:lpstr>
      <vt:lpstr>目标理论</vt:lpstr>
      <vt:lpstr>目标理论</vt:lpstr>
      <vt:lpstr>需求理论</vt:lpstr>
      <vt:lpstr>需求理论</vt:lpstr>
      <vt:lpstr>需求理论</vt:lpstr>
      <vt:lpstr>期望理论</vt:lpstr>
      <vt:lpstr>图4—3　有关激励的期望理论 </vt:lpstr>
      <vt:lpstr> </vt:lpstr>
      <vt:lpstr>成人学习理论</vt:lpstr>
      <vt:lpstr>成人学习理论</vt:lpstr>
      <vt:lpstr>表4—2成人学习理论在培训中的应用</vt:lpstr>
      <vt:lpstr>信息加工理论</vt:lpstr>
      <vt:lpstr>信息加工理论</vt:lpstr>
      <vt:lpstr>图4—4　人体的信息加工模型 </vt:lpstr>
      <vt:lpstr>培训转化理论</vt:lpstr>
      <vt:lpstr>表4—3培训转化理论</vt:lpstr>
      <vt:lpstr>学习过程</vt:lpstr>
      <vt:lpstr>学习过程</vt:lpstr>
      <vt:lpstr>学习过程</vt:lpstr>
      <vt:lpstr>表4—5学习风格</vt:lpstr>
      <vt:lpstr>学习过程</vt:lpstr>
      <vt:lpstr>表4—6促进学习和培训转化的学习指导和工作环境的特征 </vt:lpstr>
      <vt:lpstr>表4—8良好的培训目标的特征</vt:lpstr>
      <vt:lpstr>学习过程</vt:lpstr>
      <vt:lpstr>学习过程</vt:lpstr>
      <vt:lpstr>学习过程</vt:lpstr>
      <vt:lpstr>学习过程</vt:lpstr>
      <vt:lpstr>学习过程</vt:lpstr>
      <vt:lpstr>表4—12三种指导性交互 </vt:lpstr>
      <vt:lpstr>学习过程</vt:lpstr>
      <vt:lpstr>学习过程</vt:lpstr>
      <vt:lpstr>学习过程</vt:lpstr>
      <vt:lpstr>鼓励受训者承担责任和自我管理</vt:lpstr>
      <vt:lpstr>鼓励受训者承担责任和自我管理</vt:lpstr>
      <vt:lpstr>表4—13工作环境中阻碍培训转化的因素示例</vt:lpstr>
      <vt:lpstr>对于学习成果的指导重点</vt:lpstr>
      <vt:lpstr>表4—15学习成果所需的内在和外在条件 </vt:lpstr>
      <vt:lpstr>续前表</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Jagruti Gadekar</dc:creator>
  <cp:lastModifiedBy>传有 徐</cp:lastModifiedBy>
  <cp:revision>59</cp:revision>
  <dcterms:created xsi:type="dcterms:W3CDTF">2012-08-08T08:52:00Z</dcterms:created>
  <dcterms:modified xsi:type="dcterms:W3CDTF">2019-03-15T04:35:07Z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